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64" r:id="rId2"/>
    <p:sldId id="410" r:id="rId3"/>
    <p:sldId id="256" r:id="rId4"/>
    <p:sldId id="258" r:id="rId5"/>
    <p:sldId id="465" r:id="rId6"/>
    <p:sldId id="259" r:id="rId7"/>
    <p:sldId id="257" r:id="rId8"/>
    <p:sldId id="389" r:id="rId9"/>
    <p:sldId id="262" r:id="rId10"/>
    <p:sldId id="466" r:id="rId11"/>
    <p:sldId id="260" r:id="rId12"/>
    <p:sldId id="261" r:id="rId13"/>
    <p:sldId id="469" r:id="rId14"/>
    <p:sldId id="263" r:id="rId15"/>
    <p:sldId id="468" r:id="rId16"/>
    <p:sldId id="471" r:id="rId17"/>
    <p:sldId id="473" r:id="rId18"/>
    <p:sldId id="472" r:id="rId19"/>
    <p:sldId id="474" r:id="rId20"/>
    <p:sldId id="475" r:id="rId21"/>
    <p:sldId id="4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2"/>
    <p:restoredTop sz="94640"/>
  </p:normalViewPr>
  <p:slideViewPr>
    <p:cSldViewPr snapToGrid="0">
      <p:cViewPr varScale="1">
        <p:scale>
          <a:sx n="116" d="100"/>
          <a:sy n="116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C3DCC-AFA7-A745-9A68-8317CD5BAD95}" type="datetimeFigureOut">
              <a:rPr lang="en-US" smtClean="0"/>
              <a:t>8/22/23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08250-20A0-EC49-B5CA-03F327EF4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8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58AB0FBF-17A3-DBA9-DB7E-528221D2B1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Papyrus Condensed" panose="020B0602040200020303" pitchFamily="34" charset="77"/>
                <a:ea typeface="ヒラギノ角ゴ Pro W3" panose="020B0300000000000000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Papyrus Condensed" panose="020B0602040200020303" pitchFamily="34" charset="77"/>
                <a:ea typeface="ヒラギノ角ゴ Pro W3" panose="020B0300000000000000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Papyrus Condensed" panose="020B0602040200020303" pitchFamily="34" charset="77"/>
                <a:ea typeface="ヒラギノ角ゴ Pro W3" panose="020B0300000000000000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Papyrus Condensed" panose="020B0602040200020303" pitchFamily="34" charset="77"/>
                <a:ea typeface="ヒラギノ角ゴ Pro W3" panose="020B0300000000000000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Papyrus Condensed" panose="020B0602040200020303" pitchFamily="34" charset="77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panose="020B0602040200020303" pitchFamily="34" charset="77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panose="020B0602040200020303" pitchFamily="34" charset="77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panose="020B0602040200020303" pitchFamily="34" charset="77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panose="020B0602040200020303" pitchFamily="34" charset="77"/>
                <a:ea typeface="ヒラギノ角ゴ Pro W3" panose="020B0300000000000000" pitchFamily="34" charset="-128"/>
              </a:defRPr>
            </a:lvl9pPr>
          </a:lstStyle>
          <a:p>
            <a:fld id="{8960C73D-19FB-6840-B767-1B65381829E7}" type="slidenum">
              <a:rPr lang="es-ES_tradnl" altLang="en-US" smtClean="0">
                <a:latin typeface="Arial" panose="020B0604020202020204" pitchFamily="34" charset="0"/>
              </a:rPr>
              <a:pPr/>
              <a:t>2</a:t>
            </a:fld>
            <a:endParaRPr lang="es-ES_tradnl" altLang="en-US">
              <a:latin typeface="Arial" panose="020B060402020202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EC7EFC6E-0549-9610-8067-B9CE66DA18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6B35CF7-BDF8-E2E7-8E08-AFCCD1168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4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6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7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4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1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9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0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8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2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biblehub.com/colossians/2-1.htm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E69AA-EBCE-499E-81FE-10A8414B1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3DDE5-AFC0-17E0-ADC6-B5D11FD592BC}"/>
              </a:ext>
            </a:extLst>
          </p:cNvPr>
          <p:cNvSpPr/>
          <p:nvPr/>
        </p:nvSpPr>
        <p:spPr>
          <a:xfrm>
            <a:off x="1" y="0"/>
            <a:ext cx="12283806" cy="68580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ky, outdoor, building, ruin&#10;&#10;Description automatically generated">
            <a:extLst>
              <a:ext uri="{FF2B5EF4-FFF2-40B4-BE49-F238E27FC236}">
                <a16:creationId xmlns:a16="http://schemas.microsoft.com/office/drawing/2014/main" id="{B66F3A6F-99CE-4D36-A36F-BB55084E1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55" y="303661"/>
            <a:ext cx="9977608" cy="6250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937FE-2589-8AE4-015D-61D4EFE77A7D}"/>
              </a:ext>
            </a:extLst>
          </p:cNvPr>
          <p:cNvSpPr txBox="1"/>
          <p:nvPr/>
        </p:nvSpPr>
        <p:spPr>
          <a:xfrm>
            <a:off x="5982159" y="1211855"/>
            <a:ext cx="497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pyrus" panose="020B0602040200020303" pitchFamily="34" charset="77"/>
              </a:rPr>
              <a:t>The Church of Laodicea </a:t>
            </a:r>
          </a:p>
        </p:txBody>
      </p:sp>
    </p:spTree>
    <p:extLst>
      <p:ext uri="{BB962C8B-B14F-4D97-AF65-F5344CB8AC3E}">
        <p14:creationId xmlns:p14="http://schemas.microsoft.com/office/powerpoint/2010/main" val="1657946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E69AA-EBCE-499E-81FE-10A8414B1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3DDE5-AFC0-17E0-ADC6-B5D11FD592BC}"/>
              </a:ext>
            </a:extLst>
          </p:cNvPr>
          <p:cNvSpPr/>
          <p:nvPr/>
        </p:nvSpPr>
        <p:spPr>
          <a:xfrm>
            <a:off x="1" y="0"/>
            <a:ext cx="12283806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B17F49-4D29-10D5-2159-8A04B19F097C}"/>
              </a:ext>
            </a:extLst>
          </p:cNvPr>
          <p:cNvSpPr txBox="1"/>
          <p:nvPr/>
        </p:nvSpPr>
        <p:spPr>
          <a:xfrm>
            <a:off x="705415" y="1056661"/>
            <a:ext cx="3465141" cy="283154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FF0000"/>
              </a:solidFill>
              <a:latin typeface="Papyrus" panose="020B0602040200020303" pitchFamily="34" charset="77"/>
            </a:endParaRPr>
          </a:p>
          <a:p>
            <a:r>
              <a:rPr lang="en-US" sz="2000" dirty="0">
                <a:solidFill>
                  <a:srgbClr val="FF0000"/>
                </a:solidFill>
                <a:latin typeface="Papyrus" panose="020B0602040200020303" pitchFamily="34" charset="77"/>
              </a:rPr>
              <a:t>Colossians Chapter 2</a:t>
            </a:r>
          </a:p>
          <a:p>
            <a:r>
              <a:rPr lang="en-US" sz="2000" dirty="0">
                <a:solidFill>
                  <a:srgbClr val="FF0000"/>
                </a:solidFill>
                <a:latin typeface="Papyrus" panose="020B0602040200020303" pitchFamily="34" charset="77"/>
              </a:rPr>
              <a:t>        Letter from Paul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2000" dirty="0"/>
              <a:t>1. For I want you to know how much I am struggling for you  and for those at </a:t>
            </a:r>
            <a:r>
              <a:rPr lang="en-US" sz="2000" i="1" dirty="0"/>
              <a:t>Laodicea,</a:t>
            </a:r>
            <a:r>
              <a:rPr lang="en-US" sz="2000" dirty="0"/>
              <a:t> and for all who have not met me face to face,</a:t>
            </a:r>
            <a:endParaRPr lang="en-US" sz="2000" b="1" u="none" strike="noStrike" dirty="0">
              <a:solidFill>
                <a:srgbClr val="008AE6"/>
              </a:solidFill>
              <a:effectLst/>
              <a:hlinkClick r:id="rId2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5B04BD7-758B-22B5-7CD7-7F47D3FFE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495" y="0"/>
            <a:ext cx="709862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7000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E69AA-EBCE-499E-81FE-10A8414B1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3DDE5-AFC0-17E0-ADC6-B5D11FD592BC}"/>
              </a:ext>
            </a:extLst>
          </p:cNvPr>
          <p:cNvSpPr/>
          <p:nvPr/>
        </p:nvSpPr>
        <p:spPr>
          <a:xfrm>
            <a:off x="1" y="0"/>
            <a:ext cx="12283806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74BD22-8B0B-B79A-E423-639D52CC66C9}"/>
              </a:ext>
            </a:extLst>
          </p:cNvPr>
          <p:cNvSpPr txBox="1"/>
          <p:nvPr/>
        </p:nvSpPr>
        <p:spPr>
          <a:xfrm>
            <a:off x="238539" y="297689"/>
            <a:ext cx="11806729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u="none" strike="noStrike" baseline="30000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1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 Masters, give unto your servants that which is just and equal; knowing that ye also have a Master in heaven.</a:t>
            </a:r>
          </a:p>
          <a:p>
            <a:pPr algn="l"/>
            <a:endParaRPr lang="en-US" u="none" strike="noStrike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  <a:p>
            <a:pPr algn="l"/>
            <a:r>
              <a:rPr lang="en-US" u="none" strike="noStrike" baseline="30000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2 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Continue in prayer, and watch in the same with thanksgiving;</a:t>
            </a:r>
          </a:p>
          <a:p>
            <a:pPr algn="l"/>
            <a:endParaRPr lang="en-US" u="none" strike="noStrike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  <a:p>
            <a:pPr algn="l"/>
            <a:r>
              <a:rPr lang="en-US" u="none" strike="noStrike" baseline="30000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3 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Withal praying also for us, that God would open unto us a door of utterance, 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venir" panose="02000503020000020003" pitchFamily="2" charset="0"/>
              </a:rPr>
              <a:t>   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to speak the mystery of Christ, for which I am also in bonds:</a:t>
            </a:r>
          </a:p>
          <a:p>
            <a:pPr algn="l"/>
            <a:endParaRPr lang="en-US" u="none" strike="noStrike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  <a:p>
            <a:pPr algn="l"/>
            <a:r>
              <a:rPr lang="en-US" u="none" strike="noStrike" baseline="30000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4 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That I may make it manifest, as I ought to speak</a:t>
            </a:r>
          </a:p>
          <a:p>
            <a:pPr algn="l"/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.</a:t>
            </a:r>
          </a:p>
          <a:p>
            <a:pPr algn="l"/>
            <a:r>
              <a:rPr lang="en-US" u="none" strike="noStrike" baseline="30000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5 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Walk in wisdom toward them that are without, redeeming the time.</a:t>
            </a:r>
          </a:p>
          <a:p>
            <a:pPr algn="l"/>
            <a:endParaRPr lang="en-US" u="none" strike="noStrike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  <a:p>
            <a:pPr algn="l"/>
            <a:r>
              <a:rPr lang="en-US" u="none" strike="noStrike" baseline="30000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6 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Let your speech be always with grace, seasoned with salt,</a:t>
            </a:r>
          </a:p>
          <a:p>
            <a:pPr algn="l"/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 that ye may know how ye ought to answer every man.</a:t>
            </a:r>
          </a:p>
          <a:p>
            <a:pPr algn="l"/>
            <a:endParaRPr lang="en-US" u="none" strike="noStrike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  <a:p>
            <a:pPr algn="l"/>
            <a:r>
              <a:rPr lang="en-US" u="none" strike="noStrike" baseline="30000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7 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All my state shall Tychicus declare to you, who is a beloved brother, 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venir" panose="02000503020000020003" pitchFamily="2" charset="0"/>
              </a:rPr>
              <a:t>     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and a faithful minister and fellow-servant in the Lord:</a:t>
            </a:r>
          </a:p>
          <a:p>
            <a:pPr algn="l"/>
            <a:endParaRPr lang="en-US" u="none" strike="noStrike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  <a:p>
            <a:pPr algn="l"/>
            <a:r>
              <a:rPr lang="en-US" u="none" strike="noStrike" baseline="30000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8 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Whom I have sent unto you for the same purpose, </a:t>
            </a:r>
          </a:p>
          <a:p>
            <a:pPr algn="l"/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that he might know your estate, and comfort your hearts;</a:t>
            </a:r>
          </a:p>
          <a:p>
            <a:pPr algn="l"/>
            <a:endParaRPr lang="en-US" u="none" strike="noStrike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  <a:p>
            <a:pPr algn="l"/>
            <a:r>
              <a:rPr lang="en-US" u="none" strike="noStrike" baseline="30000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9 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With Onesimus, a faithful and beloved brother, who is one of you. 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venir" panose="02000503020000020003" pitchFamily="2" charset="0"/>
              </a:rPr>
              <a:t>   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They shall make known unto you all things which are done here.</a:t>
            </a:r>
          </a:p>
        </p:txBody>
      </p:sp>
      <p:pic>
        <p:nvPicPr>
          <p:cNvPr id="7" name="Picture 6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B97DBDBE-9A28-C83A-599A-906CB9551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6" b="90214" l="0" r="97143">
                        <a14:foregroundMark x1="4898" y1="42813" x2="6531" y2="79817"/>
                        <a14:foregroundMark x1="66122" y1="15902" x2="79592" y2="16820"/>
                        <a14:foregroundMark x1="79592" y1="16820" x2="85714" y2="26300"/>
                        <a14:foregroundMark x1="85714" y1="26300" x2="84082" y2="38532"/>
                        <a14:foregroundMark x1="84082" y1="38532" x2="89388" y2="37309"/>
                        <a14:foregroundMark x1="89388" y1="37003" x2="89388" y2="37003"/>
                        <a14:foregroundMark x1="97143" y1="34557" x2="99592" y2="77982"/>
                        <a14:foregroundMark x1="99592" y1="77982" x2="89388" y2="85015"/>
                        <a14:foregroundMark x1="89388" y1="85015" x2="10204" y2="85933"/>
                        <a14:foregroundMark x1="10204" y1="85933" x2="2857" y2="77370"/>
                        <a14:foregroundMark x1="2857" y1="77370" x2="0" y2="52294"/>
                        <a14:foregroundMark x1="62857" y1="15596" x2="74286" y2="10703"/>
                        <a14:foregroundMark x1="74286" y1="10703" x2="85306" y2="17431"/>
                        <a14:foregroundMark x1="85306" y1="17431" x2="86939" y2="24771"/>
                        <a14:foregroundMark x1="95510" y1="37003" x2="94286" y2="74312"/>
                        <a14:foregroundMark x1="92245" y1="85627" x2="97959" y2="84098"/>
                        <a14:foregroundMark x1="86939" y1="85627" x2="12245" y2="90214"/>
                        <a14:foregroundMark x1="10204" y1="89908" x2="0" y2="902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9081" y="731078"/>
            <a:ext cx="4384380" cy="58292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3AF669-CDB8-841D-D9C4-C644C38D6634}"/>
              </a:ext>
            </a:extLst>
          </p:cNvPr>
          <p:cNvSpPr txBox="1"/>
          <p:nvPr/>
        </p:nvSpPr>
        <p:spPr>
          <a:xfrm>
            <a:off x="8158163" y="2028825"/>
            <a:ext cx="2843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Lucida Calligraphy" panose="03010101010101010101" pitchFamily="66" charset="77"/>
              </a:rPr>
              <a:t>Colossians</a:t>
            </a:r>
          </a:p>
          <a:p>
            <a:r>
              <a:rPr lang="en-US" sz="2400" dirty="0">
                <a:solidFill>
                  <a:srgbClr val="FF0000"/>
                </a:solidFill>
                <a:latin typeface="Lucida Calligraphy" panose="03010101010101010101" pitchFamily="66" charset="77"/>
              </a:rPr>
              <a:t>Chapter 4 </a:t>
            </a:r>
          </a:p>
        </p:txBody>
      </p:sp>
    </p:spTree>
    <p:extLst>
      <p:ext uri="{BB962C8B-B14F-4D97-AF65-F5344CB8AC3E}">
        <p14:creationId xmlns:p14="http://schemas.microsoft.com/office/powerpoint/2010/main" val="1716921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E69AA-EBCE-499E-81FE-10A8414B1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3DDE5-AFC0-17E0-ADC6-B5D11FD592BC}"/>
              </a:ext>
            </a:extLst>
          </p:cNvPr>
          <p:cNvSpPr/>
          <p:nvPr/>
        </p:nvSpPr>
        <p:spPr>
          <a:xfrm>
            <a:off x="1" y="0"/>
            <a:ext cx="12283806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15CC62-C818-F72B-514F-F874E6532E52}"/>
              </a:ext>
            </a:extLst>
          </p:cNvPr>
          <p:cNvSpPr txBox="1"/>
          <p:nvPr/>
        </p:nvSpPr>
        <p:spPr>
          <a:xfrm>
            <a:off x="431182" y="174152"/>
            <a:ext cx="11329638" cy="65346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C0D1A-2879-17B2-D593-F3E66C70269B}"/>
              </a:ext>
            </a:extLst>
          </p:cNvPr>
          <p:cNvSpPr txBox="1"/>
          <p:nvPr/>
        </p:nvSpPr>
        <p:spPr>
          <a:xfrm>
            <a:off x="866078" y="335845"/>
            <a:ext cx="1072747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u="none" strike="noStrike" baseline="30000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10 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Aristarchus my fellow prisoner salutes you, and Marcus, sister's son to Barnabas,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venir" panose="02000503020000020003" pitchFamily="2" charset="0"/>
              </a:rPr>
              <a:t>  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 (touching whom ye received commandments: if he come to you, receive him;)</a:t>
            </a:r>
          </a:p>
          <a:p>
            <a:pPr algn="l"/>
            <a:endParaRPr lang="en-US" u="none" strike="noStrike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  <a:p>
            <a:pPr algn="l"/>
            <a:r>
              <a:rPr lang="en-US" u="none" strike="noStrike" baseline="30000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11 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And Jesus, which is called Justus, who are of the circumcision. </a:t>
            </a:r>
          </a:p>
          <a:p>
            <a:pPr algn="l"/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 These only are my fellow workers unto the kingdom of God, which have been a comfort to me.</a:t>
            </a:r>
          </a:p>
          <a:p>
            <a:pPr algn="l"/>
            <a:endParaRPr lang="en-US" u="none" strike="noStrike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  <a:p>
            <a:pPr algn="l"/>
            <a:r>
              <a:rPr lang="en-US" u="none" strike="noStrike" baseline="30000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12 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Epaphras, who is one of you, a servant of Christ, salutes you, always laboring fervently for you 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venir" panose="02000503020000020003" pitchFamily="2" charset="0"/>
              </a:rPr>
              <a:t>      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in prayers, that you may stand perfect and complete in all the will of God.</a:t>
            </a:r>
          </a:p>
          <a:p>
            <a:pPr algn="l"/>
            <a:endParaRPr lang="en-US" u="none" strike="noStrike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  <a:p>
            <a:pPr algn="l"/>
            <a:r>
              <a:rPr lang="en-US" u="none" strike="noStrike" baseline="30000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13 </a:t>
            </a:r>
            <a:r>
              <a:rPr lang="en-US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For I bear him record, that he has a great zeal for you, </a:t>
            </a:r>
            <a:endParaRPr lang="en-US" dirty="0">
              <a:solidFill>
                <a:srgbClr val="000000"/>
              </a:solidFill>
              <a:latin typeface="Avenir" panose="02000503020000020003" pitchFamily="2" charset="0"/>
            </a:endParaRPr>
          </a:p>
          <a:p>
            <a:pPr algn="l"/>
            <a:r>
              <a:rPr lang="en-US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     and them that are </a:t>
            </a:r>
            <a:r>
              <a:rPr lang="en-US" strike="noStrike" dirty="0">
                <a:solidFill>
                  <a:srgbClr val="FF0000"/>
                </a:solidFill>
                <a:effectLst/>
                <a:latin typeface="Avenir" panose="02000503020000020003" pitchFamily="2" charset="0"/>
              </a:rPr>
              <a:t>in Laodicea</a:t>
            </a:r>
            <a:r>
              <a:rPr lang="en-US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, and them in Hierapolis.</a:t>
            </a:r>
          </a:p>
          <a:p>
            <a:pPr algn="l"/>
            <a:endParaRPr lang="en-US" i="1" u="sng" strike="noStrike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  <a:p>
            <a:pPr algn="l"/>
            <a:r>
              <a:rPr lang="en-US" u="none" strike="noStrike" baseline="30000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14 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Luke, the beloved physician, and Demas, greet you.</a:t>
            </a:r>
          </a:p>
          <a:p>
            <a:pPr algn="l"/>
            <a:endParaRPr lang="en-US" u="none" strike="noStrike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  <a:p>
            <a:pPr algn="l"/>
            <a:r>
              <a:rPr lang="en-US" u="none" strike="noStrike" baseline="30000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15 </a:t>
            </a:r>
            <a:r>
              <a:rPr lang="en-US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Salute the brethren which </a:t>
            </a:r>
            <a:r>
              <a:rPr lang="en-US" strike="noStrike" dirty="0">
                <a:solidFill>
                  <a:srgbClr val="FF0000"/>
                </a:solidFill>
                <a:effectLst/>
                <a:latin typeface="Avenir" panose="02000503020000020003" pitchFamily="2" charset="0"/>
              </a:rPr>
              <a:t>are </a:t>
            </a:r>
            <a:r>
              <a:rPr lang="en-US" i="1" strike="noStrike" dirty="0">
                <a:solidFill>
                  <a:srgbClr val="FF0000"/>
                </a:solidFill>
                <a:effectLst/>
                <a:latin typeface="Avenir" panose="02000503020000020003" pitchFamily="2" charset="0"/>
              </a:rPr>
              <a:t>in Laodicea</a:t>
            </a:r>
            <a:r>
              <a:rPr lang="en-US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, and </a:t>
            </a:r>
            <a:r>
              <a:rPr lang="en-US" strike="noStrike" dirty="0" err="1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Nymphas</a:t>
            </a:r>
            <a:r>
              <a:rPr lang="en-US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, and the Church which is in his house</a:t>
            </a:r>
            <a:r>
              <a:rPr lang="en-US" i="1" u="sng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.</a:t>
            </a:r>
          </a:p>
          <a:p>
            <a:pPr algn="l"/>
            <a:endParaRPr lang="en-US" i="1" u="sng" strike="noStrike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  <a:p>
            <a:pPr algn="l"/>
            <a:r>
              <a:rPr lang="en-US" i="1" u="sng" strike="noStrike" baseline="30000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16</a:t>
            </a:r>
            <a:r>
              <a:rPr lang="en-US" strike="noStrike" baseline="30000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 </a:t>
            </a:r>
            <a:r>
              <a:rPr lang="en-US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And when this epistle is read among you, cause that it be read also </a:t>
            </a:r>
          </a:p>
          <a:p>
            <a:pPr algn="l"/>
            <a:r>
              <a:rPr lang="en-US" i="1" dirty="0">
                <a:solidFill>
                  <a:srgbClr val="000000"/>
                </a:solidFill>
                <a:latin typeface="Avenir" panose="02000503020000020003" pitchFamily="2" charset="0"/>
              </a:rPr>
              <a:t>   </a:t>
            </a:r>
            <a:r>
              <a:rPr lang="en-US" strike="noStrike" dirty="0">
                <a:solidFill>
                  <a:srgbClr val="FF0000"/>
                </a:solidFill>
                <a:effectLst/>
                <a:latin typeface="Avenir" panose="02000503020000020003" pitchFamily="2" charset="0"/>
              </a:rPr>
              <a:t>in the Church of the Laodiceans</a:t>
            </a:r>
            <a:r>
              <a:rPr lang="en-US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; and that you likewise read </a:t>
            </a:r>
            <a:r>
              <a:rPr lang="en-US" i="1" strike="noStrike" dirty="0">
                <a:solidFill>
                  <a:srgbClr val="FF0000"/>
                </a:solidFill>
                <a:effectLst/>
                <a:latin typeface="Avenir" panose="02000503020000020003" pitchFamily="2" charset="0"/>
              </a:rPr>
              <a:t>the epistle from Laodicea</a:t>
            </a:r>
            <a:r>
              <a:rPr lang="en-US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.</a:t>
            </a:r>
          </a:p>
          <a:p>
            <a:pPr algn="l"/>
            <a:endParaRPr lang="en-US" u="none" strike="noStrike" dirty="0">
              <a:solidFill>
                <a:srgbClr val="000000"/>
              </a:solidFill>
              <a:effectLst/>
              <a:latin typeface="Avenir" panose="02000503020000020003" pitchFamily="2" charset="0"/>
            </a:endParaRPr>
          </a:p>
          <a:p>
            <a:pPr algn="l"/>
            <a:r>
              <a:rPr lang="en-US" u="none" strike="noStrike" baseline="30000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17 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And say to Archippus, Take heed to the ministry which </a:t>
            </a:r>
            <a:r>
              <a:rPr lang="en-US" dirty="0">
                <a:solidFill>
                  <a:srgbClr val="000000"/>
                </a:solidFill>
                <a:latin typeface="Avenir" panose="02000503020000020003" pitchFamily="2" charset="0"/>
              </a:rPr>
              <a:t>y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ou have received in the Lord, that </a:t>
            </a:r>
            <a:r>
              <a:rPr lang="en-US" dirty="0">
                <a:solidFill>
                  <a:srgbClr val="000000"/>
                </a:solidFill>
                <a:latin typeface="Avenir" panose="02000503020000020003" pitchFamily="2" charset="0"/>
              </a:rPr>
              <a:t>y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ou fulfil it</a:t>
            </a:r>
          </a:p>
          <a:p>
            <a:pPr algn="l"/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.</a:t>
            </a:r>
          </a:p>
          <a:p>
            <a:pPr algn="l"/>
            <a:r>
              <a:rPr lang="en-US" u="none" strike="noStrike" baseline="30000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18 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Avenir" panose="02000503020000020003" pitchFamily="2" charset="0"/>
              </a:rPr>
              <a:t>The salutation by the hand of me, Paul. Remember my bonds. Grace be with you. Amen.</a:t>
            </a:r>
          </a:p>
        </p:txBody>
      </p:sp>
    </p:spTree>
    <p:extLst>
      <p:ext uri="{BB962C8B-B14F-4D97-AF65-F5344CB8AC3E}">
        <p14:creationId xmlns:p14="http://schemas.microsoft.com/office/powerpoint/2010/main" val="433397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E69AA-EBCE-499E-81FE-10A8414B1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3DDE5-AFC0-17E0-ADC6-B5D11FD592BC}"/>
              </a:ext>
            </a:extLst>
          </p:cNvPr>
          <p:cNvSpPr/>
          <p:nvPr/>
        </p:nvSpPr>
        <p:spPr>
          <a:xfrm>
            <a:off x="1" y="0"/>
            <a:ext cx="12283806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outdoor, clouds&#10;&#10;Description automatically generated">
            <a:extLst>
              <a:ext uri="{FF2B5EF4-FFF2-40B4-BE49-F238E27FC236}">
                <a16:creationId xmlns:a16="http://schemas.microsoft.com/office/drawing/2014/main" id="{561F1918-121C-8C57-1E9C-484721BED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978" y="2354896"/>
            <a:ext cx="7453312" cy="4173854"/>
          </a:xfrm>
          <a:prstGeom prst="rect">
            <a:avLst/>
          </a:prstGeom>
        </p:spPr>
      </p:pic>
      <p:pic>
        <p:nvPicPr>
          <p:cNvPr id="11" name="Picture 10" descr="A picture containing text, metalware&#10;&#10;Description automatically generated">
            <a:extLst>
              <a:ext uri="{FF2B5EF4-FFF2-40B4-BE49-F238E27FC236}">
                <a16:creationId xmlns:a16="http://schemas.microsoft.com/office/drawing/2014/main" id="{1091D8EC-6716-8EB6-299A-A74FDB80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0" y="141286"/>
            <a:ext cx="5637457" cy="4187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52A422-B148-E8E9-B393-18298CEC0FEA}"/>
              </a:ext>
            </a:extLst>
          </p:cNvPr>
          <p:cNvSpPr txBox="1"/>
          <p:nvPr/>
        </p:nvSpPr>
        <p:spPr>
          <a:xfrm>
            <a:off x="6215063" y="614363"/>
            <a:ext cx="5072062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pyrus" panose="020B0602040200020303" pitchFamily="34" charset="77"/>
              </a:rPr>
              <a:t>The Laodicean Age of the Church</a:t>
            </a:r>
          </a:p>
          <a:p>
            <a:r>
              <a:rPr lang="en-US" sz="2400" dirty="0">
                <a:latin typeface="Papyrus" panose="020B0602040200020303" pitchFamily="34" charset="77"/>
              </a:rPr>
              <a:t>       “The Great Falling Away”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0BD307CB-7D50-7672-9983-CA3CF16E3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8" b="91949" l="5000" r="94881">
                        <a14:foregroundMark x1="8810" y1="37712" x2="25833" y2="11441"/>
                        <a14:foregroundMark x1="25833" y1="11441" x2="51786" y2="26483"/>
                        <a14:foregroundMark x1="51786" y1="26483" x2="60357" y2="19280"/>
                        <a14:foregroundMark x1="60357" y1="19280" x2="69881" y2="17161"/>
                        <a14:foregroundMark x1="69881" y1="17161" x2="90714" y2="24364"/>
                        <a14:foregroundMark x1="90714" y1="24364" x2="94881" y2="74788"/>
                        <a14:foregroundMark x1="85952" y1="55720" x2="33810" y2="53602"/>
                        <a14:foregroundMark x1="33810" y1="53602" x2="24643" y2="47034"/>
                        <a14:foregroundMark x1="24643" y1="47034" x2="19286" y2="34746"/>
                        <a14:foregroundMark x1="9643" y1="22458" x2="17619" y2="15254"/>
                        <a14:foregroundMark x1="17619" y1="15254" x2="26786" y2="12712"/>
                        <a14:foregroundMark x1="26786" y1="12712" x2="32738" y2="14195"/>
                        <a14:foregroundMark x1="22500" y1="30932" x2="80357" y2="32839"/>
                        <a14:foregroundMark x1="52262" y1="21822" x2="70476" y2="13983"/>
                        <a14:foregroundMark x1="70476" y1="13983" x2="79762" y2="13983"/>
                        <a14:foregroundMark x1="79762" y1="13983" x2="85714" y2="18008"/>
                        <a14:foregroundMark x1="47976" y1="22881" x2="40000" y2="14831"/>
                        <a14:foregroundMark x1="40000" y1="14831" x2="21190" y2="11229"/>
                        <a14:foregroundMark x1="21190" y1="11229" x2="13690" y2="16737"/>
                        <a14:foregroundMark x1="5119" y1="64407" x2="8571" y2="75847"/>
                        <a14:foregroundMark x1="9167" y1="22458" x2="17262" y2="13771"/>
                        <a14:foregroundMark x1="17262" y1="13771" x2="27024" y2="11017"/>
                        <a14:foregroundMark x1="27024" y1="11017" x2="36190" y2="12924"/>
                        <a14:foregroundMark x1="36190" y1="12924" x2="38333" y2="14831"/>
                        <a14:foregroundMark x1="53571" y1="20975" x2="71786" y2="14407"/>
                        <a14:foregroundMark x1="71786" y1="14407" x2="80714" y2="15042"/>
                        <a14:foregroundMark x1="80714" y1="15042" x2="83095" y2="16737"/>
                        <a14:foregroundMark x1="74762" y1="91949" x2="74762" y2="919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649" y="4376658"/>
            <a:ext cx="4331328" cy="243379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E8D93B-F5AB-65CD-284E-9D22E348A3A4}"/>
              </a:ext>
            </a:extLst>
          </p:cNvPr>
          <p:cNvCxnSpPr/>
          <p:nvPr/>
        </p:nvCxnSpPr>
        <p:spPr>
          <a:xfrm>
            <a:off x="857250" y="4441823"/>
            <a:ext cx="3086100" cy="208692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2660F3-3297-0FDF-28FE-BA8F49644E4E}"/>
              </a:ext>
            </a:extLst>
          </p:cNvPr>
          <p:cNvCxnSpPr/>
          <p:nvPr/>
        </p:nvCxnSpPr>
        <p:spPr>
          <a:xfrm flipH="1">
            <a:off x="857250" y="4441823"/>
            <a:ext cx="2957513" cy="208692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548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E69AA-EBCE-499E-81FE-10A8414B1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3DDE5-AFC0-17E0-ADC6-B5D11FD592BC}"/>
              </a:ext>
            </a:extLst>
          </p:cNvPr>
          <p:cNvSpPr/>
          <p:nvPr/>
        </p:nvSpPr>
        <p:spPr>
          <a:xfrm>
            <a:off x="0" y="0"/>
            <a:ext cx="12283806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EB20B5-0B53-C8F1-E344-13C16486A692}"/>
              </a:ext>
            </a:extLst>
          </p:cNvPr>
          <p:cNvSpPr txBox="1"/>
          <p:nvPr/>
        </p:nvSpPr>
        <p:spPr>
          <a:xfrm>
            <a:off x="4059448" y="-784822"/>
            <a:ext cx="103101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.</a:t>
            </a:r>
          </a:p>
        </p:txBody>
      </p:sp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1F5E4793-7FC9-1796-8262-527352B25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81"/>
          <a:stretch/>
        </p:blipFill>
        <p:spPr>
          <a:xfrm>
            <a:off x="722740" y="0"/>
            <a:ext cx="1074652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255F3A-96E0-4DC3-3425-14D35FA7D46E}"/>
              </a:ext>
            </a:extLst>
          </p:cNvPr>
          <p:cNvSpPr txBox="1"/>
          <p:nvPr/>
        </p:nvSpPr>
        <p:spPr>
          <a:xfrm>
            <a:off x="1785938" y="342900"/>
            <a:ext cx="8843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Papyrus" panose="020B0602040200020303" pitchFamily="34" charset="77"/>
              </a:rPr>
              <a:t>To Him who Overcomes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will I grant to sit with Me in My throne, </a:t>
            </a:r>
          </a:p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    even as I also overcome,</a:t>
            </a:r>
            <a:r>
              <a:rPr lang="en-US" sz="1800" dirty="0">
                <a:solidFill>
                  <a:srgbClr val="000000"/>
                </a:solidFill>
                <a:latin typeface="Papyrus" panose="020B0602040200020303" pitchFamily="34" charset="77"/>
              </a:rPr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and am set down with My Father in His throne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A20ADF-5BDD-1BD7-F2D5-305E3F49AE31}"/>
              </a:ext>
            </a:extLst>
          </p:cNvPr>
          <p:cNvSpPr txBox="1"/>
          <p:nvPr/>
        </p:nvSpPr>
        <p:spPr>
          <a:xfrm>
            <a:off x="2285438" y="342900"/>
            <a:ext cx="9229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Papyrus" panose="020B0602040200020303" pitchFamily="34" charset="77"/>
              </a:rPr>
              <a:t>To him who overcomes, 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will I grant to sit with Me in My throne, </a:t>
            </a:r>
          </a:p>
          <a:p>
            <a:pPr algn="l"/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    even as I also overcame,</a:t>
            </a:r>
            <a:r>
              <a:rPr lang="en-US" sz="2000" dirty="0">
                <a:solidFill>
                  <a:schemeClr val="bg1"/>
                </a:solidFill>
                <a:latin typeface="Papyrus" panose="020B0602040200020303" pitchFamily="34" charset="77"/>
              </a:rPr>
              <a:t>  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Papyrus" panose="020B0602040200020303" pitchFamily="34" charset="77"/>
              </a:rPr>
              <a:t>and am set down with My Father in His throne.</a:t>
            </a:r>
          </a:p>
          <a:p>
            <a:endParaRPr lang="en-US" sz="2000" dirty="0">
              <a:solidFill>
                <a:schemeClr val="bg1"/>
              </a:solidFill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43525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E69AA-EBCE-499E-81FE-10A8414B1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3DDE5-AFC0-17E0-ADC6-B5D11FD592BC}"/>
              </a:ext>
            </a:extLst>
          </p:cNvPr>
          <p:cNvSpPr/>
          <p:nvPr/>
        </p:nvSpPr>
        <p:spPr>
          <a:xfrm>
            <a:off x="1" y="0"/>
            <a:ext cx="12283806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dancing on a stage&#10;&#10;Description automatically generated with low confidence">
            <a:extLst>
              <a:ext uri="{FF2B5EF4-FFF2-40B4-BE49-F238E27FC236}">
                <a16:creationId xmlns:a16="http://schemas.microsoft.com/office/drawing/2014/main" id="{AEEFC127-745A-FAE5-F116-B8B63357F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73"/>
          <a:stretch/>
        </p:blipFill>
        <p:spPr>
          <a:xfrm>
            <a:off x="671511" y="1"/>
            <a:ext cx="1108492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02D13F-98B3-EFAC-4F02-421388F89272}"/>
              </a:ext>
            </a:extLst>
          </p:cNvPr>
          <p:cNvSpPr txBox="1"/>
          <p:nvPr/>
        </p:nvSpPr>
        <p:spPr>
          <a:xfrm>
            <a:off x="857249" y="357188"/>
            <a:ext cx="9958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apyrus" panose="020B0602040200020303" pitchFamily="34" charset="77"/>
              </a:rPr>
              <a:t>And we will worship Him day and night, Saying  Blessing and Honor and glory and power, be unto Him that sits upon the throne, and unto </a:t>
            </a:r>
            <a:r>
              <a:rPr lang="en-US" sz="2000" dirty="0" err="1">
                <a:solidFill>
                  <a:schemeClr val="bg1"/>
                </a:solidFill>
                <a:latin typeface="Papyrus" panose="020B0602040200020303" pitchFamily="34" charset="77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Papyrus" panose="020B0602040200020303" pitchFamily="34" charset="77"/>
              </a:rPr>
              <a:t> e Lamb forever and ever. </a:t>
            </a:r>
          </a:p>
        </p:txBody>
      </p:sp>
    </p:spTree>
    <p:extLst>
      <p:ext uri="{BB962C8B-B14F-4D97-AF65-F5344CB8AC3E}">
        <p14:creationId xmlns:p14="http://schemas.microsoft.com/office/powerpoint/2010/main" val="2686581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E69AA-EBCE-499E-81FE-10A8414B1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3DDE5-AFC0-17E0-ADC6-B5D11FD592BC}"/>
              </a:ext>
            </a:extLst>
          </p:cNvPr>
          <p:cNvSpPr/>
          <p:nvPr/>
        </p:nvSpPr>
        <p:spPr>
          <a:xfrm>
            <a:off x="1" y="0"/>
            <a:ext cx="12283806" cy="68580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ky, outdoor, building, ruin&#10;&#10;Description automatically generated">
            <a:extLst>
              <a:ext uri="{FF2B5EF4-FFF2-40B4-BE49-F238E27FC236}">
                <a16:creationId xmlns:a16="http://schemas.microsoft.com/office/drawing/2014/main" id="{B66F3A6F-99CE-4D36-A36F-BB55084E1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6" y="33989"/>
            <a:ext cx="10892789" cy="6824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937FE-2589-8AE4-015D-61D4EFE77A7D}"/>
              </a:ext>
            </a:extLst>
          </p:cNvPr>
          <p:cNvSpPr txBox="1"/>
          <p:nvPr/>
        </p:nvSpPr>
        <p:spPr>
          <a:xfrm>
            <a:off x="893444" y="383179"/>
            <a:ext cx="9350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apyrus" panose="020B0602040200020303" pitchFamily="34" charset="77"/>
              </a:rPr>
              <a:t>Is the Modern Church  in the Age of  Laodicea ? </a:t>
            </a:r>
          </a:p>
        </p:txBody>
      </p:sp>
    </p:spTree>
    <p:extLst>
      <p:ext uri="{BB962C8B-B14F-4D97-AF65-F5344CB8AC3E}">
        <p14:creationId xmlns:p14="http://schemas.microsoft.com/office/powerpoint/2010/main" val="2701406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E69AA-EBCE-499E-81FE-10A8414B1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3DDE5-AFC0-17E0-ADC6-B5D11FD592BC}"/>
              </a:ext>
            </a:extLst>
          </p:cNvPr>
          <p:cNvSpPr/>
          <p:nvPr/>
        </p:nvSpPr>
        <p:spPr>
          <a:xfrm>
            <a:off x="0" y="-76494"/>
            <a:ext cx="12283806" cy="68580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937FE-2589-8AE4-015D-61D4EFE77A7D}"/>
              </a:ext>
            </a:extLst>
          </p:cNvPr>
          <p:cNvSpPr txBox="1"/>
          <p:nvPr/>
        </p:nvSpPr>
        <p:spPr>
          <a:xfrm>
            <a:off x="1656124" y="2748684"/>
            <a:ext cx="529948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latin typeface="Papyrus" panose="020B0602040200020303" pitchFamily="34" charset="77"/>
            </a:endParaRPr>
          </a:p>
          <a:p>
            <a:r>
              <a:rPr lang="en-US" sz="2400" dirty="0">
                <a:latin typeface="Papyrus" panose="020B0602040200020303" pitchFamily="34" charset="77"/>
              </a:rPr>
              <a:t>     The 7 Churches of Revelation</a:t>
            </a:r>
          </a:p>
          <a:p>
            <a:endParaRPr lang="en-US" sz="2400" dirty="0">
              <a:latin typeface="Papyrus" panose="020B0602040200020303" pitchFamily="34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Papyrus" panose="020B0602040200020303" pitchFamily="34" charset="77"/>
              </a:rPr>
              <a:t>Ephesus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Papyrus" panose="020B0602040200020303" pitchFamily="34" charset="77"/>
              </a:rPr>
              <a:t>Smyrna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Papyrus" panose="020B0602040200020303" pitchFamily="34" charset="77"/>
              </a:rPr>
              <a:t>Pergamum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Papyrus" panose="020B0602040200020303" pitchFamily="34" charset="77"/>
              </a:rPr>
              <a:t>Thyatira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Papyrus" panose="020B0602040200020303" pitchFamily="34" charset="77"/>
              </a:rPr>
              <a:t>Sardis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Papyrus" panose="020B0602040200020303" pitchFamily="34" charset="77"/>
              </a:rPr>
              <a:t>Philadelphia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Papyrus" panose="020B0602040200020303" pitchFamily="34" charset="77"/>
              </a:rPr>
              <a:t>Laodicea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8D9A71-A768-3F0F-A669-A2AD4C1B726B}"/>
              </a:ext>
            </a:extLst>
          </p:cNvPr>
          <p:cNvSpPr txBox="1"/>
          <p:nvPr/>
        </p:nvSpPr>
        <p:spPr>
          <a:xfrm>
            <a:off x="6449568" y="2760239"/>
            <a:ext cx="5158852" cy="378565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2400" dirty="0">
              <a:latin typeface="Papyrus" panose="020B0602040200020303" pitchFamily="34" charset="77"/>
            </a:endParaRPr>
          </a:p>
          <a:p>
            <a:r>
              <a:rPr lang="en-US" sz="2400" dirty="0">
                <a:latin typeface="Papyrus" panose="020B0602040200020303" pitchFamily="34" charset="77"/>
              </a:rPr>
              <a:t>      The 7 Kingdom Parables</a:t>
            </a:r>
          </a:p>
          <a:p>
            <a:endParaRPr lang="en-US" sz="2400" dirty="0">
              <a:latin typeface="Papyrus" panose="020B0602040200020303" pitchFamily="34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Papyrus" panose="020B0602040200020303" pitchFamily="34" charset="77"/>
              </a:rPr>
              <a:t>The Sower &amp; The 4 Soils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Papyrus" panose="020B0602040200020303" pitchFamily="34" charset="77"/>
              </a:rPr>
              <a:t>The Wheat &amp; The Tares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Papyrus" panose="020B0602040200020303" pitchFamily="34" charset="77"/>
              </a:rPr>
              <a:t>The Mustard Seed &amp; The Birds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Papyrus" panose="020B0602040200020303" pitchFamily="34" charset="77"/>
              </a:rPr>
              <a:t>The Woman &amp; the Leaven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Papyrus" panose="020B0602040200020303" pitchFamily="34" charset="77"/>
              </a:rPr>
              <a:t> The Pearl of Great Price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Papyrus" panose="020B0602040200020303" pitchFamily="34" charset="77"/>
              </a:rPr>
              <a:t>The Treasure in the Field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Papyrus" panose="020B0602040200020303" pitchFamily="34" charset="77"/>
              </a:rPr>
              <a:t>The Dragnet</a:t>
            </a:r>
          </a:p>
        </p:txBody>
      </p:sp>
      <p:pic>
        <p:nvPicPr>
          <p:cNvPr id="7" name="Picture 6" descr="A person smiling with a book in front of him&#10;&#10;Description automatically generated with low confidence">
            <a:extLst>
              <a:ext uri="{FF2B5EF4-FFF2-40B4-BE49-F238E27FC236}">
                <a16:creationId xmlns:a16="http://schemas.microsoft.com/office/drawing/2014/main" id="{E4BABE19-5AAC-A82B-C653-0BD8F9253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5300" l="142" r="97021">
                        <a14:foregroundMark x1="31489" y1="41500" x2="12624" y2="50400"/>
                        <a14:foregroundMark x1="12624" y1="50400" x2="567" y2="66800"/>
                        <a14:foregroundMark x1="567" y1="66800" x2="7660" y2="84400"/>
                        <a14:foregroundMark x1="7660" y1="84400" x2="20142" y2="89200"/>
                        <a14:foregroundMark x1="20142" y1="89200" x2="53759" y2="92600"/>
                        <a14:foregroundMark x1="53759" y1="92600" x2="86950" y2="89900"/>
                        <a14:foregroundMark x1="86950" y1="89900" x2="91631" y2="76800"/>
                        <a14:foregroundMark x1="91631" y1="76800" x2="90638" y2="53100"/>
                        <a14:foregroundMark x1="90638" y1="53100" x2="84539" y2="45200"/>
                        <a14:foregroundMark x1="84539" y1="45200" x2="66383" y2="42300"/>
                        <a14:foregroundMark x1="39574" y1="9100" x2="50780" y2="7500"/>
                        <a14:foregroundMark x1="50780" y1="7500" x2="59574" y2="9600"/>
                        <a14:foregroundMark x1="31773" y1="43200" x2="7518" y2="54000"/>
                        <a14:foregroundMark x1="68794" y1="47300" x2="71915" y2="55700"/>
                        <a14:foregroundMark x1="71915" y1="55700" x2="86809" y2="67200"/>
                        <a14:foregroundMark x1="86809" y1="67200" x2="86809" y2="67200"/>
                        <a14:foregroundMark x1="30922" y1="53400" x2="142" y2="76800"/>
                        <a14:foregroundMark x1="1135" y1="82000" x2="1135" y2="82000"/>
                        <a14:foregroundMark x1="2270" y1="80300" x2="14468" y2="84100"/>
                        <a14:foregroundMark x1="14468" y1="84100" x2="31489" y2="84900"/>
                        <a14:foregroundMark x1="31489" y1="84900" x2="75177" y2="81100"/>
                        <a14:foregroundMark x1="75177" y1="81100" x2="90922" y2="81400"/>
                        <a14:foregroundMark x1="35887" y1="73800" x2="70780" y2="74000"/>
                        <a14:foregroundMark x1="34468" y1="71600" x2="45532" y2="71800"/>
                        <a14:foregroundMark x1="45532" y1="71800" x2="64965" y2="70100"/>
                        <a14:foregroundMark x1="29787" y1="54400" x2="39858" y2="59400"/>
                        <a14:foregroundMark x1="39858" y1="59400" x2="47801" y2="66500"/>
                        <a14:foregroundMark x1="4965" y1="90500" x2="17021" y2="90500"/>
                        <a14:foregroundMark x1="17021" y1="90500" x2="29645" y2="90400"/>
                        <a14:foregroundMark x1="29645" y1="90400" x2="69362" y2="93500"/>
                        <a14:foregroundMark x1="69362" y1="93500" x2="81844" y2="93000"/>
                        <a14:foregroundMark x1="81844" y1="93000" x2="92057" y2="89400"/>
                        <a14:foregroundMark x1="92057" y1="89400" x2="96879" y2="82400"/>
                        <a14:foregroundMark x1="96879" y1="82400" x2="97163" y2="79300"/>
                        <a14:foregroundMark x1="37447" y1="78400" x2="48794" y2="78500"/>
                        <a14:foregroundMark x1="48794" y1="78500" x2="61986" y2="77800"/>
                        <a14:foregroundMark x1="15603" y1="75100" x2="25957" y2="78200"/>
                        <a14:foregroundMark x1="25957" y1="78200" x2="25957" y2="78200"/>
                        <a14:foregroundMark x1="6099" y1="92000" x2="32482" y2="95300"/>
                        <a14:foregroundMark x1="81135" y1="26000" x2="81135" y2="26000"/>
                        <a14:foregroundMark x1="95035" y1="24800" x2="95035" y2="248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4956" y="-152988"/>
            <a:ext cx="2236216" cy="3176442"/>
          </a:xfrm>
          <a:prstGeom prst="rect">
            <a:avLst/>
          </a:prstGeom>
        </p:spPr>
      </p:pic>
      <p:pic>
        <p:nvPicPr>
          <p:cNvPr id="14" name="Picture 13" descr="A picture containing text, plant, grass&#10;&#10;Description automatically generated">
            <a:extLst>
              <a:ext uri="{FF2B5EF4-FFF2-40B4-BE49-F238E27FC236}">
                <a16:creationId xmlns:a16="http://schemas.microsoft.com/office/drawing/2014/main" id="{6CA0FB0D-65D0-3A49-80E4-5519950435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48" b="26197"/>
          <a:stretch/>
        </p:blipFill>
        <p:spPr>
          <a:xfrm>
            <a:off x="1528803" y="237599"/>
            <a:ext cx="5885515" cy="2395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488902-7161-1083-571C-7D80D2E4938D}"/>
              </a:ext>
            </a:extLst>
          </p:cNvPr>
          <p:cNvSpPr txBox="1"/>
          <p:nvPr/>
        </p:nvSpPr>
        <p:spPr>
          <a:xfrm>
            <a:off x="1656124" y="1435233"/>
            <a:ext cx="560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apyrus" panose="020B0602040200020303" pitchFamily="34" charset="77"/>
              </a:rPr>
              <a:t> “He who has ears to hear, let him hear”  Matthew 13:9</a:t>
            </a:r>
          </a:p>
        </p:txBody>
      </p:sp>
    </p:spTree>
    <p:extLst>
      <p:ext uri="{BB962C8B-B14F-4D97-AF65-F5344CB8AC3E}">
        <p14:creationId xmlns:p14="http://schemas.microsoft.com/office/powerpoint/2010/main" val="2818883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E69AA-EBCE-499E-81FE-10A8414B1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3DDE5-AFC0-17E0-ADC6-B5D11FD592BC}"/>
              </a:ext>
            </a:extLst>
          </p:cNvPr>
          <p:cNvSpPr/>
          <p:nvPr/>
        </p:nvSpPr>
        <p:spPr>
          <a:xfrm>
            <a:off x="1" y="0"/>
            <a:ext cx="12283806" cy="68580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937FE-2589-8AE4-015D-61D4EFE77A7D}"/>
              </a:ext>
            </a:extLst>
          </p:cNvPr>
          <p:cNvSpPr txBox="1"/>
          <p:nvPr/>
        </p:nvSpPr>
        <p:spPr>
          <a:xfrm>
            <a:off x="1387831" y="500093"/>
            <a:ext cx="71317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pyrus" panose="020B0602040200020303" pitchFamily="34" charset="77"/>
              </a:rPr>
              <a:t>Is the Laodicean Church  Alive Today?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60827-09B1-3E21-3F80-5547B5120103}"/>
              </a:ext>
            </a:extLst>
          </p:cNvPr>
          <p:cNvSpPr txBox="1"/>
          <p:nvPr/>
        </p:nvSpPr>
        <p:spPr>
          <a:xfrm>
            <a:off x="755904" y="1584960"/>
            <a:ext cx="91318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“Because you say, I am rich, and increased with goods ,and have need of nothing; </a:t>
            </a:r>
          </a:p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    and know not that you are wretched,  and miserable, and poor, and blind, and naked:”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F38FBD-2B4B-0F06-785C-EA13D75C39D8}"/>
              </a:ext>
            </a:extLst>
          </p:cNvPr>
          <p:cNvSpPr txBox="1"/>
          <p:nvPr/>
        </p:nvSpPr>
        <p:spPr>
          <a:xfrm>
            <a:off x="3190191" y="2759798"/>
            <a:ext cx="542955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Are there Church Movements today</a:t>
            </a:r>
          </a:p>
          <a:p>
            <a:r>
              <a:rPr lang="en-US" sz="2400" dirty="0"/>
              <a:t> that model “the Church of Laodicea?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2C7A4-0358-D54E-C0D8-980C4720BE3F}"/>
              </a:ext>
            </a:extLst>
          </p:cNvPr>
          <p:cNvSpPr txBox="1"/>
          <p:nvPr/>
        </p:nvSpPr>
        <p:spPr>
          <a:xfrm>
            <a:off x="755904" y="4418915"/>
            <a:ext cx="1073124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pyrus" panose="020B0602040200020303" pitchFamily="34" charset="77"/>
              </a:rPr>
              <a:t>Do  Churches preach  a ‘Prosperity Gospel” </a:t>
            </a:r>
          </a:p>
          <a:p>
            <a:pPr algn="ctr"/>
            <a:r>
              <a:rPr lang="en-US" sz="2400" dirty="0">
                <a:latin typeface="Papyrus" panose="020B0602040200020303" pitchFamily="34" charset="77"/>
              </a:rPr>
              <a:t>     “Declare Jesus died to make you rich”</a:t>
            </a:r>
          </a:p>
          <a:p>
            <a:pPr algn="ctr"/>
            <a:r>
              <a:rPr lang="en-US" sz="2400" dirty="0">
                <a:latin typeface="Papyrus" panose="020B0602040200020303" pitchFamily="34" charset="77"/>
              </a:rPr>
              <a:t>Do Pastors that Promote and sell Medical Amazements?</a:t>
            </a:r>
          </a:p>
          <a:p>
            <a:pPr algn="ctr"/>
            <a:r>
              <a:rPr lang="en-US" sz="2400" dirty="0">
                <a:latin typeface="Papyrus" panose="020B0602040200020303" pitchFamily="34" charset="77"/>
              </a:rPr>
              <a:t> Do Celebrity Ministers that wear Ridiculously High Priced Clothes/Shoes?</a:t>
            </a:r>
          </a:p>
          <a:p>
            <a:pPr algn="ctr"/>
            <a:r>
              <a:rPr lang="en-US" sz="2400" dirty="0">
                <a:latin typeface="Papyrus" panose="020B0602040200020303" pitchFamily="34" charset="77"/>
              </a:rPr>
              <a:t> Do Mega Pastors own Jets/Cars/ Estates/ Homes…. like Movie Stars?</a:t>
            </a:r>
          </a:p>
        </p:txBody>
      </p:sp>
    </p:spTree>
    <p:extLst>
      <p:ext uri="{BB962C8B-B14F-4D97-AF65-F5344CB8AC3E}">
        <p14:creationId xmlns:p14="http://schemas.microsoft.com/office/powerpoint/2010/main" val="625328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E69AA-EBCE-499E-81FE-10A8414B1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3DDE5-AFC0-17E0-ADC6-B5D11FD592BC}"/>
              </a:ext>
            </a:extLst>
          </p:cNvPr>
          <p:cNvSpPr/>
          <p:nvPr/>
        </p:nvSpPr>
        <p:spPr>
          <a:xfrm>
            <a:off x="1" y="0"/>
            <a:ext cx="12283806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outdoor, clouds&#10;&#10;Description automatically generated">
            <a:extLst>
              <a:ext uri="{FF2B5EF4-FFF2-40B4-BE49-F238E27FC236}">
                <a16:creationId xmlns:a16="http://schemas.microsoft.com/office/drawing/2014/main" id="{561F1918-121C-8C57-1E9C-484721BED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978" y="2354896"/>
            <a:ext cx="7453312" cy="4173854"/>
          </a:xfrm>
          <a:prstGeom prst="rect">
            <a:avLst/>
          </a:prstGeom>
        </p:spPr>
      </p:pic>
      <p:pic>
        <p:nvPicPr>
          <p:cNvPr id="11" name="Picture 10" descr="A picture containing text, metalware&#10;&#10;Description automatically generated">
            <a:extLst>
              <a:ext uri="{FF2B5EF4-FFF2-40B4-BE49-F238E27FC236}">
                <a16:creationId xmlns:a16="http://schemas.microsoft.com/office/drawing/2014/main" id="{1091D8EC-6716-8EB6-299A-A74FDB80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0" y="141286"/>
            <a:ext cx="5637457" cy="4187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52A422-B148-E8E9-B393-18298CEC0FEA}"/>
              </a:ext>
            </a:extLst>
          </p:cNvPr>
          <p:cNvSpPr txBox="1"/>
          <p:nvPr/>
        </p:nvSpPr>
        <p:spPr>
          <a:xfrm>
            <a:off x="6215063" y="614363"/>
            <a:ext cx="5072062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pyrus" panose="020B0602040200020303" pitchFamily="34" charset="77"/>
              </a:rPr>
              <a:t>The Laodicean Age of the Church</a:t>
            </a:r>
          </a:p>
          <a:p>
            <a:r>
              <a:rPr lang="en-US" sz="2400" dirty="0">
                <a:latin typeface="Papyrus" panose="020B0602040200020303" pitchFamily="34" charset="77"/>
              </a:rPr>
              <a:t>       “The Great Falling Away”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0BD307CB-7D50-7672-9983-CA3CF16E3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8" b="91949" l="5000" r="94881">
                        <a14:foregroundMark x1="8810" y1="37712" x2="25833" y2="11441"/>
                        <a14:foregroundMark x1="25833" y1="11441" x2="51786" y2="26483"/>
                        <a14:foregroundMark x1="51786" y1="26483" x2="60357" y2="19280"/>
                        <a14:foregroundMark x1="60357" y1="19280" x2="69881" y2="17161"/>
                        <a14:foregroundMark x1="69881" y1="17161" x2="90714" y2="24364"/>
                        <a14:foregroundMark x1="90714" y1="24364" x2="94881" y2="74788"/>
                        <a14:foregroundMark x1="85952" y1="55720" x2="33810" y2="53602"/>
                        <a14:foregroundMark x1="33810" y1="53602" x2="24643" y2="47034"/>
                        <a14:foregroundMark x1="24643" y1="47034" x2="19286" y2="34746"/>
                        <a14:foregroundMark x1="9643" y1="22458" x2="17619" y2="15254"/>
                        <a14:foregroundMark x1="17619" y1="15254" x2="26786" y2="12712"/>
                        <a14:foregroundMark x1="26786" y1="12712" x2="32738" y2="14195"/>
                        <a14:foregroundMark x1="22500" y1="30932" x2="80357" y2="32839"/>
                        <a14:foregroundMark x1="52262" y1="21822" x2="70476" y2="13983"/>
                        <a14:foregroundMark x1="70476" y1="13983" x2="79762" y2="13983"/>
                        <a14:foregroundMark x1="79762" y1="13983" x2="85714" y2="18008"/>
                        <a14:foregroundMark x1="47976" y1="22881" x2="40000" y2="14831"/>
                        <a14:foregroundMark x1="40000" y1="14831" x2="21190" y2="11229"/>
                        <a14:foregroundMark x1="21190" y1="11229" x2="13690" y2="16737"/>
                        <a14:foregroundMark x1="5119" y1="64407" x2="8571" y2="75847"/>
                        <a14:foregroundMark x1="9167" y1="22458" x2="17262" y2="13771"/>
                        <a14:foregroundMark x1="17262" y1="13771" x2="27024" y2="11017"/>
                        <a14:foregroundMark x1="27024" y1="11017" x2="36190" y2="12924"/>
                        <a14:foregroundMark x1="36190" y1="12924" x2="38333" y2="14831"/>
                        <a14:foregroundMark x1="53571" y1="20975" x2="71786" y2="14407"/>
                        <a14:foregroundMark x1="71786" y1="14407" x2="80714" y2="15042"/>
                        <a14:foregroundMark x1="80714" y1="15042" x2="83095" y2="16737"/>
                        <a14:foregroundMark x1="74762" y1="91949" x2="74762" y2="919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649" y="4376658"/>
            <a:ext cx="4331328" cy="243379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E8D93B-F5AB-65CD-284E-9D22E348A3A4}"/>
              </a:ext>
            </a:extLst>
          </p:cNvPr>
          <p:cNvCxnSpPr/>
          <p:nvPr/>
        </p:nvCxnSpPr>
        <p:spPr>
          <a:xfrm>
            <a:off x="857250" y="4441823"/>
            <a:ext cx="3086100" cy="208692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2660F3-3297-0FDF-28FE-BA8F49644E4E}"/>
              </a:ext>
            </a:extLst>
          </p:cNvPr>
          <p:cNvCxnSpPr/>
          <p:nvPr/>
        </p:nvCxnSpPr>
        <p:spPr>
          <a:xfrm flipH="1">
            <a:off x="857250" y="4441823"/>
            <a:ext cx="2957513" cy="208692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49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9D5914-6E9A-DB0D-6A6D-4A64FAD94C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1" name="Picture 4" descr="02">
            <a:extLst>
              <a:ext uri="{FF2B5EF4-FFF2-40B4-BE49-F238E27FC236}">
                <a16:creationId xmlns:a16="http://schemas.microsoft.com/office/drawing/2014/main" id="{2B668AE9-A931-079B-B57B-B9C2BB368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4444" b="5239"/>
          <a:stretch/>
        </p:blipFill>
        <p:spPr bwMode="auto">
          <a:xfrm>
            <a:off x="868017" y="68006"/>
            <a:ext cx="10455966" cy="672198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E69AA-EBCE-499E-81FE-10A8414B1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3DDE5-AFC0-17E0-ADC6-B5D11FD592BC}"/>
              </a:ext>
            </a:extLst>
          </p:cNvPr>
          <p:cNvSpPr/>
          <p:nvPr/>
        </p:nvSpPr>
        <p:spPr>
          <a:xfrm>
            <a:off x="-45903" y="0"/>
            <a:ext cx="12283806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2A422-B148-E8E9-B393-18298CEC0FEA}"/>
              </a:ext>
            </a:extLst>
          </p:cNvPr>
          <p:cNvSpPr txBox="1"/>
          <p:nvPr/>
        </p:nvSpPr>
        <p:spPr>
          <a:xfrm>
            <a:off x="941070" y="306900"/>
            <a:ext cx="9744075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pyrus" panose="020B0602040200020303" pitchFamily="34" charset="77"/>
              </a:rPr>
              <a:t>He that has an ear, let him hear what The Spirit says to the Churches</a:t>
            </a:r>
          </a:p>
        </p:txBody>
      </p:sp>
      <p:pic>
        <p:nvPicPr>
          <p:cNvPr id="5" name="Picture 4" descr="398238_10150928111907355_799722627_n.jpg">
            <a:extLst>
              <a:ext uri="{FF2B5EF4-FFF2-40B4-BE49-F238E27FC236}">
                <a16:creationId xmlns:a16="http://schemas.microsoft.com/office/drawing/2014/main" id="{2D5E946F-6B6B-CD64-1375-273868044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10" y="761419"/>
            <a:ext cx="9161577" cy="5167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8D140B-3998-A935-3683-A182B3AF1BFA}"/>
              </a:ext>
            </a:extLst>
          </p:cNvPr>
          <p:cNvSpPr txBox="1"/>
          <p:nvPr/>
        </p:nvSpPr>
        <p:spPr>
          <a:xfrm>
            <a:off x="731520" y="6043581"/>
            <a:ext cx="10741152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pyrus" panose="020B0602040200020303" pitchFamily="34" charset="77"/>
              </a:rPr>
              <a:t> </a:t>
            </a:r>
            <a:r>
              <a:rPr lang="en-US" sz="2400" dirty="0">
                <a:latin typeface="Papyrus" panose="020B0602040200020303" pitchFamily="34" charset="77"/>
              </a:rPr>
              <a:t>The Promise to the Overcomers  - To Be Seated in Heavenly places with Him</a:t>
            </a:r>
          </a:p>
        </p:txBody>
      </p:sp>
    </p:spTree>
    <p:extLst>
      <p:ext uri="{BB962C8B-B14F-4D97-AF65-F5344CB8AC3E}">
        <p14:creationId xmlns:p14="http://schemas.microsoft.com/office/powerpoint/2010/main" val="759429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E69AA-EBCE-499E-81FE-10A8414B1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3DDE5-AFC0-17E0-ADC6-B5D11FD592BC}"/>
              </a:ext>
            </a:extLst>
          </p:cNvPr>
          <p:cNvSpPr/>
          <p:nvPr/>
        </p:nvSpPr>
        <p:spPr>
          <a:xfrm>
            <a:off x="1" y="0"/>
            <a:ext cx="12283806" cy="68580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ky, outdoor, building, ruin&#10;&#10;Description automatically generated">
            <a:extLst>
              <a:ext uri="{FF2B5EF4-FFF2-40B4-BE49-F238E27FC236}">
                <a16:creationId xmlns:a16="http://schemas.microsoft.com/office/drawing/2014/main" id="{B66F3A6F-99CE-4D36-A36F-BB55084E1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55" y="303661"/>
            <a:ext cx="9977608" cy="6250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937FE-2589-8AE4-015D-61D4EFE77A7D}"/>
              </a:ext>
            </a:extLst>
          </p:cNvPr>
          <p:cNvSpPr txBox="1"/>
          <p:nvPr/>
        </p:nvSpPr>
        <p:spPr>
          <a:xfrm>
            <a:off x="5982159" y="804230"/>
            <a:ext cx="4979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pyrus" panose="020B0602040200020303" pitchFamily="34" charset="77"/>
              </a:rPr>
              <a:t> </a:t>
            </a:r>
            <a:r>
              <a:rPr lang="en-US" sz="2800" dirty="0">
                <a:latin typeface="Papyrus" panose="020B0602040200020303" pitchFamily="34" charset="77"/>
              </a:rPr>
              <a:t>O Lord, Deliver us from</a:t>
            </a:r>
          </a:p>
          <a:p>
            <a:r>
              <a:rPr lang="en-US" sz="2800" dirty="0">
                <a:latin typeface="Papyrus" panose="020B0602040200020303" pitchFamily="34" charset="77"/>
              </a:rPr>
              <a:t>The </a:t>
            </a:r>
            <a:r>
              <a:rPr lang="en-US" sz="2800">
                <a:latin typeface="Papyrus" panose="020B0602040200020303" pitchFamily="34" charset="77"/>
              </a:rPr>
              <a:t>Laodicean Church </a:t>
            </a:r>
            <a:endParaRPr lang="en-US" sz="2800" dirty="0"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731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E69AA-EBCE-499E-81FE-10A8414B1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3DDE5-AFC0-17E0-ADC6-B5D11FD592BC}"/>
              </a:ext>
            </a:extLst>
          </p:cNvPr>
          <p:cNvSpPr/>
          <p:nvPr/>
        </p:nvSpPr>
        <p:spPr>
          <a:xfrm>
            <a:off x="-112959" y="0"/>
            <a:ext cx="12283806" cy="68580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B6F7D6-C770-68BA-DE9D-46D91B283915}"/>
              </a:ext>
            </a:extLst>
          </p:cNvPr>
          <p:cNvSpPr txBox="1"/>
          <p:nvPr/>
        </p:nvSpPr>
        <p:spPr>
          <a:xfrm>
            <a:off x="265589" y="705177"/>
            <a:ext cx="8549799" cy="5447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US" b="1" i="0" u="none" strike="noStrike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US" sz="2400" baseline="30000" dirty="0">
                <a:solidFill>
                  <a:srgbClr val="000000"/>
                </a:solidFill>
                <a:latin typeface="Papyrus" panose="020B0602040200020303" pitchFamily="34" charset="77"/>
              </a:rPr>
              <a:t>14</a:t>
            </a:r>
            <a:r>
              <a:rPr lang="en-US" sz="2400" b="1" i="0" u="none" strike="noStrike" baseline="30000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 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And unto the angel of the Church of the Laodiceans write; </a:t>
            </a:r>
          </a:p>
          <a:p>
            <a:pPr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pyrus" panose="020B0602040200020303" pitchFamily="34" charset="77"/>
              </a:rPr>
              <a:t>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These things says the Amen, the faithful and true witness, </a:t>
            </a:r>
          </a:p>
          <a:p>
            <a:pPr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   the beginning of the creation of God;</a:t>
            </a:r>
          </a:p>
          <a:p>
            <a:pPr algn="l"/>
            <a:endParaRPr lang="en-US" sz="2400" b="0" i="0" u="none" strike="noStrike" dirty="0">
              <a:solidFill>
                <a:srgbClr val="000000"/>
              </a:solidFill>
              <a:effectLst/>
              <a:latin typeface="Papyrus" panose="020B0602040200020303" pitchFamily="34" charset="77"/>
            </a:endParaRPr>
          </a:p>
          <a:p>
            <a:pPr algn="l"/>
            <a:r>
              <a:rPr lang="en-US" sz="2400" b="1" i="0" u="none" strike="noStrike" baseline="30000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15 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I know your works, that you are neither cold nor hot:</a:t>
            </a:r>
          </a:p>
          <a:p>
            <a:pPr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 I would </a:t>
            </a:r>
            <a:r>
              <a:rPr lang="en-US" sz="2400" dirty="0">
                <a:solidFill>
                  <a:srgbClr val="000000"/>
                </a:solidFill>
                <a:latin typeface="Papyrus" panose="020B0602040200020303" pitchFamily="34" charset="77"/>
              </a:rPr>
              <a:t>y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ou were cold or hot.</a:t>
            </a:r>
          </a:p>
          <a:p>
            <a:pPr algn="l"/>
            <a:endParaRPr lang="en-US" sz="2400" b="0" i="0" u="none" strike="noStrike" dirty="0">
              <a:solidFill>
                <a:srgbClr val="000000"/>
              </a:solidFill>
              <a:effectLst/>
              <a:latin typeface="Papyrus" panose="020B0602040200020303" pitchFamily="34" charset="77"/>
            </a:endParaRPr>
          </a:p>
          <a:p>
            <a:pPr algn="l"/>
            <a:r>
              <a:rPr lang="en-US" sz="2400" b="1" i="0" u="none" strike="noStrike" baseline="30000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16 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So then because you are lukewarm, </a:t>
            </a:r>
          </a:p>
          <a:p>
            <a:pPr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    and neither cold nor hot,  I will spue you out of My mouth.</a:t>
            </a:r>
          </a:p>
          <a:p>
            <a:pPr algn="l"/>
            <a:endParaRPr lang="en-US" sz="2400" b="0" i="0" u="none" strike="noStrike" dirty="0">
              <a:solidFill>
                <a:srgbClr val="000000"/>
              </a:solidFill>
              <a:effectLst/>
              <a:latin typeface="Papyrus" panose="020B0602040200020303" pitchFamily="34" charset="77"/>
            </a:endParaRPr>
          </a:p>
          <a:p>
            <a:pPr algn="l"/>
            <a:r>
              <a:rPr lang="en-US" sz="2400" b="1" i="0" u="none" strike="noStrike" baseline="30000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17 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Because you say, I am rich, and increased with goods,</a:t>
            </a:r>
          </a:p>
          <a:p>
            <a:pPr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    and have need of nothing; </a:t>
            </a:r>
          </a:p>
          <a:p>
            <a:pPr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    and know not that you are wretched,</a:t>
            </a:r>
          </a:p>
          <a:p>
            <a:pPr algn="l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    and miserable, and poor, and blind, and naked:</a:t>
            </a:r>
          </a:p>
        </p:txBody>
      </p:sp>
      <p:pic>
        <p:nvPicPr>
          <p:cNvPr id="4" name="Picture 3" descr="f5d4093427fb09ee2012d438f528cc5f.jpg">
            <a:extLst>
              <a:ext uri="{FF2B5EF4-FFF2-40B4-BE49-F238E27FC236}">
                <a16:creationId xmlns:a16="http://schemas.microsoft.com/office/drawing/2014/main" id="{4AEBA2C7-BA84-FC10-ADB0-92FD02489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000" r="100000">
                        <a14:foregroundMark x1="82396" y1="76875" x2="83646" y2="79792"/>
                        <a14:foregroundMark x1="85104" y1="79792" x2="85833" y2="81979"/>
                        <a14:backgroundMark x1="70938" y1="81042" x2="70938" y2="81042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21" b="17149"/>
          <a:stretch/>
        </p:blipFill>
        <p:spPr>
          <a:xfrm>
            <a:off x="8074073" y="-207183"/>
            <a:ext cx="4583016" cy="706518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901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E69AA-EBCE-499E-81FE-10A8414B1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3DDE5-AFC0-17E0-ADC6-B5D11FD592BC}"/>
              </a:ext>
            </a:extLst>
          </p:cNvPr>
          <p:cNvSpPr/>
          <p:nvPr/>
        </p:nvSpPr>
        <p:spPr>
          <a:xfrm>
            <a:off x="-91806" y="-13771"/>
            <a:ext cx="12283806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E65AAE-F1BB-D24C-BB09-292E810C2863}"/>
              </a:ext>
            </a:extLst>
          </p:cNvPr>
          <p:cNvSpPr/>
          <p:nvPr/>
        </p:nvSpPr>
        <p:spPr>
          <a:xfrm>
            <a:off x="275696" y="227222"/>
            <a:ext cx="7843599" cy="64035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b="1" baseline="30000" dirty="0">
              <a:solidFill>
                <a:srgbClr val="000000"/>
              </a:solidFill>
              <a:latin typeface="Papyrus" panose="020B0602040200020303" pitchFamily="34" charset="77"/>
            </a:endParaRPr>
          </a:p>
          <a:p>
            <a:pPr algn="l"/>
            <a:r>
              <a:rPr lang="en-US" sz="1800" b="1" i="0" u="none" strike="noStrike" baseline="30000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18 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I counsel you to buy of Me gold tried in the fire, </a:t>
            </a: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   that </a:t>
            </a:r>
            <a:r>
              <a:rPr lang="en-US" sz="2000" dirty="0">
                <a:solidFill>
                  <a:srgbClr val="000000"/>
                </a:solidFill>
                <a:latin typeface="Papyrus" panose="020B0602040200020303" pitchFamily="34" charset="77"/>
              </a:rPr>
              <a:t> y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ou may be rich; and white raiment that you may be clothed, 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Papyrus" panose="020B0602040200020303" pitchFamily="34" charset="77"/>
              </a:rPr>
              <a:t> 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and that the shame of your nakedness does not appear; </a:t>
            </a: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   and anoint your eyes with eye salve, that you may see.</a:t>
            </a:r>
          </a:p>
          <a:p>
            <a:pPr algn="l"/>
            <a:endParaRPr lang="en-US" b="1" i="0" u="none" strike="noStrike" baseline="30000" dirty="0">
              <a:solidFill>
                <a:srgbClr val="000000"/>
              </a:solidFill>
              <a:effectLst/>
              <a:latin typeface="Papyrus" panose="020B0602040200020303" pitchFamily="34" charset="77"/>
            </a:endParaRPr>
          </a:p>
          <a:p>
            <a:pPr algn="l"/>
            <a:r>
              <a:rPr lang="en-US" b="1" i="0" u="none" strike="noStrike" baseline="30000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19 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As many as I love, I rebuke and chasten: </a:t>
            </a: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     be zealous therefore, and repent.</a:t>
            </a:r>
          </a:p>
          <a:p>
            <a:pPr algn="l"/>
            <a:endParaRPr lang="en-US" sz="2000" b="0" i="0" u="none" strike="noStrike" dirty="0">
              <a:solidFill>
                <a:srgbClr val="000000"/>
              </a:solidFill>
              <a:effectLst/>
              <a:latin typeface="Papyrus" panose="020B0602040200020303" pitchFamily="34" charset="77"/>
            </a:endParaRPr>
          </a:p>
          <a:p>
            <a:pPr algn="l"/>
            <a:r>
              <a:rPr lang="en-US" sz="2000" b="1" i="0" u="none" strike="noStrike" baseline="30000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20 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Behold, I stand at the door, and knock:</a:t>
            </a: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      if any man hear My voice, and open the door,</a:t>
            </a: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     I will come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 to him, I and will sup with him, and he with Me.</a:t>
            </a:r>
          </a:p>
          <a:p>
            <a:pPr algn="l"/>
            <a:endParaRPr lang="en-US" sz="2000" b="0" i="0" u="none" strike="noStrike" dirty="0">
              <a:solidFill>
                <a:srgbClr val="000000"/>
              </a:solidFill>
              <a:effectLst/>
              <a:latin typeface="Papyrus" panose="020B0602040200020303" pitchFamily="34" charset="77"/>
            </a:endParaRPr>
          </a:p>
          <a:p>
            <a:pPr algn="l"/>
            <a:r>
              <a:rPr lang="en-US" sz="2000" b="1" i="0" u="none" strike="noStrike" baseline="30000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21 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To him that overcomes </a:t>
            </a: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   will I grant to sit with Me in My throne, </a:t>
            </a: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    even as I also overcame,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Papyrus" panose="020B0602040200020303" pitchFamily="34" charset="77"/>
              </a:rPr>
              <a:t>  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and am set down with My Father in His throne.</a:t>
            </a:r>
          </a:p>
          <a:p>
            <a:pPr algn="l"/>
            <a:endParaRPr lang="en-US" sz="2000" b="0" i="0" u="none" strike="noStrike" dirty="0">
              <a:solidFill>
                <a:srgbClr val="000000"/>
              </a:solidFill>
              <a:effectLst/>
              <a:latin typeface="Papyrus" panose="020B0602040200020303" pitchFamily="34" charset="77"/>
            </a:endParaRPr>
          </a:p>
          <a:p>
            <a:pPr algn="l"/>
            <a:r>
              <a:rPr lang="en-US" sz="2000" b="1" i="0" u="none" strike="noStrike" baseline="30000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22 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He that has an ear, </a:t>
            </a: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apyrus" panose="020B0602040200020303" pitchFamily="34" charset="77"/>
              </a:rPr>
              <a:t>   let him hear what the Spirit says unto the Churches.</a:t>
            </a:r>
          </a:p>
        </p:txBody>
      </p:sp>
      <p:pic>
        <p:nvPicPr>
          <p:cNvPr id="4" name="Picture 3" descr="f5d4093427fb09ee2012d438f528cc5f.jpg">
            <a:extLst>
              <a:ext uri="{FF2B5EF4-FFF2-40B4-BE49-F238E27FC236}">
                <a16:creationId xmlns:a16="http://schemas.microsoft.com/office/drawing/2014/main" id="{D4AFCAD3-000E-E68C-23E6-29DED832E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000" r="100000">
                        <a14:foregroundMark x1="82396" y1="76875" x2="83646" y2="79792"/>
                        <a14:foregroundMark x1="85104" y1="79792" x2="85833" y2="81979"/>
                        <a14:backgroundMark x1="70938" y1="81042" x2="70938" y2="81042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21" b="17149"/>
          <a:stretch/>
        </p:blipFill>
        <p:spPr>
          <a:xfrm>
            <a:off x="8008265" y="-117363"/>
            <a:ext cx="4583016" cy="706518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97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>
            <a:extLst>
              <a:ext uri="{FF2B5EF4-FFF2-40B4-BE49-F238E27FC236}">
                <a16:creationId xmlns:a16="http://schemas.microsoft.com/office/drawing/2014/main" id="{D31CFF30-00C1-1A8B-21BD-56D0ED9AB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Papyrus Condensed" panose="020B0602040200020303" pitchFamily="34" charset="77"/>
            </a:endParaRPr>
          </a:p>
        </p:txBody>
      </p:sp>
      <p:sp>
        <p:nvSpPr>
          <p:cNvPr id="206850" name="TextBox 2">
            <a:extLst>
              <a:ext uri="{FF2B5EF4-FFF2-40B4-BE49-F238E27FC236}">
                <a16:creationId xmlns:a16="http://schemas.microsoft.com/office/drawing/2014/main" id="{204A0553-2A9D-4DF9-3821-63B506B80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999" y="243512"/>
            <a:ext cx="9514998" cy="63709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Papyrus Condensed" panose="020B0602040200020303" pitchFamily="34" charset="77"/>
                <a:ea typeface="ヒラギノ角ゴ Pro W3" panose="020B0300000000000000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Papyrus Condensed" panose="020B0602040200020303" pitchFamily="34" charset="77"/>
                <a:ea typeface="ヒラギノ角ゴ Pro W3" panose="020B0300000000000000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Papyrus Condensed" panose="020B0602040200020303" pitchFamily="34" charset="77"/>
                <a:ea typeface="ヒラギノ角ゴ Pro W3" panose="020B0300000000000000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Papyrus Condensed" panose="020B0602040200020303" pitchFamily="34" charset="77"/>
                <a:ea typeface="ヒラギノ角ゴ Pro W3" panose="020B0300000000000000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Papyrus Condensed" panose="020B0602040200020303" pitchFamily="34" charset="77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panose="020B0602040200020303" pitchFamily="34" charset="77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panose="020B0602040200020303" pitchFamily="34" charset="77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panose="020B0602040200020303" pitchFamily="34" charset="77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 Condensed" panose="020B0602040200020303" pitchFamily="34" charset="77"/>
                <a:ea typeface="ヒラギノ角ゴ Pro W3" panose="020B0300000000000000" pitchFamily="34" charset="-128"/>
              </a:defRPr>
            </a:lvl9pPr>
          </a:lstStyle>
          <a:p>
            <a:pPr>
              <a:defRPr/>
            </a:pPr>
            <a:endParaRPr lang="en-US" altLang="en-US" sz="2000" b="1" u="sng" dirty="0">
              <a:solidFill>
                <a:srgbClr val="0000FF"/>
              </a:solidFill>
              <a:latin typeface="Papyrus" panose="020B0602040200020303" pitchFamily="34" charset="77"/>
            </a:endParaRPr>
          </a:p>
          <a:p>
            <a:pPr>
              <a:defRPr/>
            </a:pPr>
            <a:r>
              <a:rPr lang="en-US" altLang="en-US" sz="2000" b="1" dirty="0">
                <a:solidFill>
                  <a:srgbClr val="0000FF"/>
                </a:solidFill>
                <a:latin typeface="Papyrus" panose="020B0602040200020303" pitchFamily="34" charset="77"/>
              </a:rPr>
              <a:t>    </a:t>
            </a:r>
            <a:r>
              <a:rPr lang="en-US" altLang="en-US" sz="2000" b="1" u="sng" dirty="0">
                <a:solidFill>
                  <a:srgbClr val="0000FF"/>
                </a:solidFill>
                <a:latin typeface="Papyrus" panose="020B0602040200020303" pitchFamily="34" charset="77"/>
              </a:rPr>
              <a:t> </a:t>
            </a:r>
            <a:r>
              <a:rPr lang="en-US" altLang="en-US" sz="2000" b="1" u="sng" dirty="0">
                <a:solidFill>
                  <a:srgbClr val="0070C0"/>
                </a:solidFill>
                <a:latin typeface="Papyrus" panose="020B0602040200020303" pitchFamily="34" charset="77"/>
              </a:rPr>
              <a:t>Report Card  For Laodicea</a:t>
            </a:r>
            <a:r>
              <a:rPr lang="en-US" altLang="en-US" sz="2000" b="1" dirty="0">
                <a:solidFill>
                  <a:srgbClr val="0070C0"/>
                </a:solidFill>
                <a:latin typeface="Papyrus" panose="020B0602040200020303" pitchFamily="34" charset="77"/>
              </a:rPr>
              <a:t>        </a:t>
            </a:r>
            <a:r>
              <a:rPr lang="en-US" altLang="en-US" sz="2000" dirty="0">
                <a:solidFill>
                  <a:srgbClr val="0070C0"/>
                </a:solidFill>
                <a:latin typeface="Lucida Handwriting" panose="03010101010101010101" pitchFamily="66" charset="77"/>
              </a:rPr>
              <a:t>“The People Speak”</a:t>
            </a:r>
          </a:p>
          <a:p>
            <a:pPr>
              <a:defRPr/>
            </a:pPr>
            <a:endParaRPr lang="en-US" altLang="en-US" sz="2000" dirty="0">
              <a:solidFill>
                <a:srgbClr val="0000FF"/>
              </a:solidFill>
              <a:latin typeface="Lucida Handwriting" panose="03010101010101010101" pitchFamily="66" charset="77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000000"/>
                </a:solidFill>
                <a:latin typeface="Lucida Handwriting" panose="03010101010101010101" pitchFamily="66" charset="77"/>
              </a:rPr>
              <a:t>       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Jesus is the Amen, the Faithful &amp; True Witness, </a:t>
            </a:r>
          </a:p>
          <a:p>
            <a:pPr>
              <a:defRPr/>
            </a:pPr>
            <a:r>
              <a:rPr lang="en-US" alt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            the Beginning of the Creation of God.</a:t>
            </a:r>
          </a:p>
          <a:p>
            <a:pPr>
              <a:defRPr/>
            </a:pPr>
            <a:endParaRPr lang="en-US" altLang="en-US" sz="1800" dirty="0">
              <a:solidFill>
                <a:srgbClr val="000000"/>
              </a:solidFill>
              <a:latin typeface="Lucida Handwriting" panose="03010101010101010101" pitchFamily="66" charset="77"/>
            </a:endParaRPr>
          </a:p>
          <a:p>
            <a:pPr>
              <a:defRPr/>
            </a:pPr>
            <a:r>
              <a:rPr lang="en-US" altLang="en-US" sz="1800" b="1" dirty="0">
                <a:solidFill>
                  <a:srgbClr val="0070C0"/>
                </a:solidFill>
                <a:latin typeface="Lucida Handwriting" panose="03010101010101010101" pitchFamily="66" charset="77"/>
              </a:rPr>
              <a:t>         I know:</a:t>
            </a:r>
          </a:p>
          <a:p>
            <a:pPr>
              <a:defRPr/>
            </a:pPr>
            <a:r>
              <a:rPr lang="en-US" altLang="en-US" sz="1800" dirty="0">
                <a:solidFill>
                  <a:srgbClr val="0070C0"/>
                </a:solidFill>
                <a:latin typeface="Arial Black" panose="020B0604020202020204" pitchFamily="34" charset="0"/>
              </a:rPr>
              <a:t>       LUKEWARM                         F</a:t>
            </a:r>
          </a:p>
          <a:p>
            <a:pPr>
              <a:defRPr/>
            </a:pPr>
            <a:r>
              <a:rPr lang="en-US" altLang="en-US" sz="1800" dirty="0">
                <a:solidFill>
                  <a:srgbClr val="0070C0"/>
                </a:solidFill>
                <a:latin typeface="Arial Black" panose="020B0604020202020204" pitchFamily="34" charset="0"/>
              </a:rPr>
              <a:t>      Self-Deceived                       F</a:t>
            </a:r>
          </a:p>
          <a:p>
            <a:pPr>
              <a:defRPr/>
            </a:pPr>
            <a:r>
              <a:rPr lang="en-US" altLang="en-US" sz="1800" dirty="0">
                <a:solidFill>
                  <a:srgbClr val="0070C0"/>
                </a:solidFill>
                <a:latin typeface="Arial Black" panose="020B0604020202020204" pitchFamily="34" charset="0"/>
              </a:rPr>
              <a:t>      Spiritually Poor and Blind    F</a:t>
            </a:r>
          </a:p>
          <a:p>
            <a:pPr>
              <a:defRPr/>
            </a:pPr>
            <a:r>
              <a:rPr lang="en-US" altLang="en-US" sz="1800" dirty="0">
                <a:solidFill>
                  <a:srgbClr val="0070C0"/>
                </a:solidFill>
                <a:latin typeface="Arial Black" panose="020B0604020202020204" pitchFamily="34" charset="0"/>
              </a:rPr>
              <a:t>      Naked                                   F</a:t>
            </a:r>
          </a:p>
          <a:p>
            <a:pPr>
              <a:defRPr/>
            </a:pPr>
            <a:endParaRPr lang="en-US" altLang="en-US" sz="1800" dirty="0">
              <a:solidFill>
                <a:srgbClr val="0000FF"/>
              </a:solidFill>
              <a:latin typeface="Arial Black" panose="020B0604020202020204" pitchFamily="34" charset="0"/>
            </a:endParaRPr>
          </a:p>
          <a:p>
            <a:pPr>
              <a:defRPr/>
            </a:pPr>
            <a:r>
              <a:rPr lang="en-US" altLang="en-US" sz="1800" b="1" dirty="0">
                <a:solidFill>
                  <a:srgbClr val="000000"/>
                </a:solidFill>
                <a:latin typeface="Papyrus" panose="020B0602040200020303" pitchFamily="34" charset="77"/>
              </a:rPr>
              <a:t>   Comments</a:t>
            </a:r>
            <a:r>
              <a:rPr lang="en-US" altLang="en-US" sz="1800" dirty="0">
                <a:solidFill>
                  <a:srgbClr val="0000FF"/>
                </a:solidFill>
                <a:latin typeface="Papyrus" panose="020B0602040200020303" pitchFamily="34" charset="77"/>
              </a:rPr>
              <a:t>:  </a:t>
            </a:r>
            <a:r>
              <a:rPr lang="en-US" altLang="en-US" sz="1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Repent or I will spit you out of my mouth! </a:t>
            </a:r>
          </a:p>
          <a:p>
            <a:pPr>
              <a:defRPr/>
            </a:pPr>
            <a:r>
              <a:rPr lang="en-US" altLang="en-US" sz="1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                      I chasten those that I love. </a:t>
            </a:r>
          </a:p>
          <a:p>
            <a:pPr>
              <a:defRPr/>
            </a:pPr>
            <a:r>
              <a:rPr lang="en-US" altLang="en-US" sz="1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                      Buy gold tried by fire and white raiment that you will not be naked.                	       Anoint your eyes with salve so you may see.</a:t>
            </a:r>
          </a:p>
          <a:p>
            <a:pPr>
              <a:defRPr/>
            </a:pPr>
            <a:r>
              <a:rPr lang="en-US" altLang="en-US" sz="1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                      I am knocking at the door, will you let me come in?</a:t>
            </a:r>
            <a:br>
              <a:rPr lang="en-US" altLang="en-US" sz="1800" dirty="0">
                <a:solidFill>
                  <a:srgbClr val="0070C0"/>
                </a:solidFill>
                <a:latin typeface="Arial Rounded MT Bold" panose="020F0704030504030204" pitchFamily="34" charset="77"/>
              </a:rPr>
            </a:br>
            <a:endParaRPr lang="en-US" altLang="en-US" sz="18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>
              <a:defRPr/>
            </a:pPr>
            <a:r>
              <a:rPr lang="en-US" altLang="en-US" sz="1800" b="1" dirty="0">
                <a:solidFill>
                  <a:srgbClr val="000000"/>
                </a:solidFill>
                <a:latin typeface="Papyrus" panose="020B0602040200020303" pitchFamily="34" charset="77"/>
              </a:rPr>
              <a:t>   Rewards</a:t>
            </a:r>
            <a:r>
              <a:rPr lang="en-US" altLang="en-US" sz="1800" dirty="0">
                <a:solidFill>
                  <a:srgbClr val="0000FF"/>
                </a:solidFill>
                <a:latin typeface="Arial Rounded MT Bold" panose="020F0704030504030204" pitchFamily="34" charset="77"/>
              </a:rPr>
              <a:t>:  </a:t>
            </a:r>
            <a:r>
              <a:rPr lang="en-US" altLang="en-US" sz="1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I will come in and sup with you.  </a:t>
            </a:r>
          </a:p>
          <a:p>
            <a:pPr>
              <a:defRPr/>
            </a:pPr>
            <a:r>
              <a:rPr lang="en-US" altLang="en-US" sz="1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                     Overcomers will sit with Me in My throne</a:t>
            </a:r>
          </a:p>
          <a:p>
            <a:pPr>
              <a:defRPr/>
            </a:pPr>
            <a:endParaRPr lang="en-US" altLang="en-US" sz="1800" dirty="0">
              <a:solidFill>
                <a:srgbClr val="0000FF"/>
              </a:solidFill>
              <a:latin typeface="Lucida Handwriting" panose="03010101010101010101" pitchFamily="66" charset="77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000000"/>
                </a:solidFill>
                <a:latin typeface="Lucida Handwriting" panose="03010101010101010101" pitchFamily="66" charset="77"/>
              </a:rPr>
              <a:t>      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He that has an ear, let him hear what the Spirit says to the Churches.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A1C06-59E7-AC02-F759-99BEAED575F1}"/>
              </a:ext>
            </a:extLst>
          </p:cNvPr>
          <p:cNvSpPr txBox="1"/>
          <p:nvPr/>
        </p:nvSpPr>
        <p:spPr>
          <a:xfrm>
            <a:off x="11650133" y="4639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19857E-47A5-DAC7-3B61-4C98894105D0}"/>
              </a:ext>
            </a:extLst>
          </p:cNvPr>
          <p:cNvSpPr txBox="1"/>
          <p:nvPr/>
        </p:nvSpPr>
        <p:spPr>
          <a:xfrm>
            <a:off x="11311467" y="4233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61CBA-C12C-CADE-A40A-73E81D682492}"/>
              </a:ext>
            </a:extLst>
          </p:cNvPr>
          <p:cNvSpPr txBox="1"/>
          <p:nvPr/>
        </p:nvSpPr>
        <p:spPr>
          <a:xfrm>
            <a:off x="12158133" y="1286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person holding a globe&#10;&#10;Description automatically generated with low confidence">
            <a:extLst>
              <a:ext uri="{FF2B5EF4-FFF2-40B4-BE49-F238E27FC236}">
                <a16:creationId xmlns:a16="http://schemas.microsoft.com/office/drawing/2014/main" id="{2E9E9F2E-F0E8-ADC2-4E32-524ECE657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872" y="947855"/>
            <a:ext cx="3419261" cy="295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88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E69AA-EBCE-499E-81FE-10A8414B1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3DDE5-AFC0-17E0-ADC6-B5D11FD592BC}"/>
              </a:ext>
            </a:extLst>
          </p:cNvPr>
          <p:cNvSpPr/>
          <p:nvPr/>
        </p:nvSpPr>
        <p:spPr>
          <a:xfrm>
            <a:off x="1" y="0"/>
            <a:ext cx="12283806" cy="68580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ky, ground, outdoor, mountain&#10;&#10;Description automatically generated">
            <a:extLst>
              <a:ext uri="{FF2B5EF4-FFF2-40B4-BE49-F238E27FC236}">
                <a16:creationId xmlns:a16="http://schemas.microsoft.com/office/drawing/2014/main" id="{954D24F2-0C39-98C7-B83D-165495544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47" y="0"/>
            <a:ext cx="10443420" cy="690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1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E69AA-EBCE-499E-81FE-10A8414B1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3DDE5-AFC0-17E0-ADC6-B5D11FD592BC}"/>
              </a:ext>
            </a:extLst>
          </p:cNvPr>
          <p:cNvSpPr/>
          <p:nvPr/>
        </p:nvSpPr>
        <p:spPr>
          <a:xfrm>
            <a:off x="-45903" y="0"/>
            <a:ext cx="12283806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building, ground, outdoor, ruin&#10;&#10;Description automatically generated">
            <a:extLst>
              <a:ext uri="{FF2B5EF4-FFF2-40B4-BE49-F238E27FC236}">
                <a16:creationId xmlns:a16="http://schemas.microsoft.com/office/drawing/2014/main" id="{883B7EE9-9ECE-0125-3DA5-E46014C56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63" y="334264"/>
            <a:ext cx="5598737" cy="3469640"/>
          </a:xfrm>
          <a:prstGeom prst="rect">
            <a:avLst/>
          </a:prstGeom>
        </p:spPr>
      </p:pic>
      <p:pic>
        <p:nvPicPr>
          <p:cNvPr id="8" name="Picture 7" descr="A picture containing sky, outdoor, building, grass&#10;&#10;Description automatically generated">
            <a:extLst>
              <a:ext uri="{FF2B5EF4-FFF2-40B4-BE49-F238E27FC236}">
                <a16:creationId xmlns:a16="http://schemas.microsoft.com/office/drawing/2014/main" id="{D79CF4A5-45C1-DAB3-40D4-7E1D7A2FA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632" y="81081"/>
            <a:ext cx="5577263" cy="37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6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>
            <a:extLst>
              <a:ext uri="{FF2B5EF4-FFF2-40B4-BE49-F238E27FC236}">
                <a16:creationId xmlns:a16="http://schemas.microsoft.com/office/drawing/2014/main" id="{72956027-FBAF-D6DC-66E6-29E051933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1"/>
            <a:ext cx="12429067" cy="682148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Papyrus Condensed" panose="020B0602040200020303" pitchFamily="34" charset="77"/>
            </a:endParaRPr>
          </a:p>
        </p:txBody>
      </p:sp>
      <p:sp>
        <p:nvSpPr>
          <p:cNvPr id="57347" name="TextBox 7">
            <a:extLst>
              <a:ext uri="{FF2B5EF4-FFF2-40B4-BE49-F238E27FC236}">
                <a16:creationId xmlns:a16="http://schemas.microsoft.com/office/drawing/2014/main" id="{C24B1CF8-851C-D820-B13A-EA540E603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64" y="342820"/>
            <a:ext cx="4953000" cy="769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Lucida Handwriting" panose="03010101010101010101" pitchFamily="66" charset="77"/>
              </a:rPr>
              <a:t>“</a:t>
            </a:r>
            <a:r>
              <a:rPr lang="en-US" altLang="ja-JP" sz="2200" dirty="0">
                <a:solidFill>
                  <a:schemeClr val="bg1"/>
                </a:solidFill>
                <a:latin typeface="Comic Sans MS" panose="030F0902030302020204" pitchFamily="66" charset="0"/>
              </a:rPr>
              <a:t>Not Hot or Cold, but Lukewarm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chemeClr val="bg1"/>
                </a:solidFill>
                <a:latin typeface="Comic Sans MS" panose="030F0902030302020204" pitchFamily="66" charset="0"/>
              </a:rPr>
              <a:t>  I </a:t>
            </a:r>
            <a:r>
              <a:rPr lang="en-US" altLang="en-US" sz="2200" dirty="0">
                <a:latin typeface="Comic Sans MS" panose="030F0902030302020204" pitchFamily="66" charset="0"/>
              </a:rPr>
              <a:t>will Spit You out of My mouth”</a:t>
            </a:r>
          </a:p>
        </p:txBody>
      </p:sp>
      <p:pic>
        <p:nvPicPr>
          <p:cNvPr id="5" name="Picture 4" descr="images.jpeg">
            <a:extLst>
              <a:ext uri="{FF2B5EF4-FFF2-40B4-BE49-F238E27FC236}">
                <a16:creationId xmlns:a16="http://schemas.microsoft.com/office/drawing/2014/main" id="{5EC38FB9-BE33-A069-3F7A-155E0C4328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705" y="1429726"/>
            <a:ext cx="6171667" cy="3855061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6" name="Picture 5" descr="images-1.jpeg">
            <a:extLst>
              <a:ext uri="{FF2B5EF4-FFF2-40B4-BE49-F238E27FC236}">
                <a16:creationId xmlns:a16="http://schemas.microsoft.com/office/drawing/2014/main" id="{B4DD3653-F02A-A500-7B58-B674CEDCDA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2173" b="8311"/>
          <a:stretch>
            <a:fillRect/>
          </a:stretch>
        </p:blipFill>
        <p:spPr bwMode="auto">
          <a:xfrm>
            <a:off x="8336227" y="3863733"/>
            <a:ext cx="3669776" cy="254893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3" name="Picture 2" descr="images-1.jpeg">
            <a:extLst>
              <a:ext uri="{FF2B5EF4-FFF2-40B4-BE49-F238E27FC236}">
                <a16:creationId xmlns:a16="http://schemas.microsoft.com/office/drawing/2014/main" id="{AF291B00-F74C-C097-D023-FD8C8AE92B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9128" y="507007"/>
            <a:ext cx="2895600" cy="22288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7" name="Picture 6" descr="fl-part4a_laodicea.jpg">
            <a:extLst>
              <a:ext uri="{FF2B5EF4-FFF2-40B4-BE49-F238E27FC236}">
                <a16:creationId xmlns:a16="http://schemas.microsoft.com/office/drawing/2014/main" id="{92B74BF8-9656-D8B5-0090-DC1C531060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40" y="4206875"/>
            <a:ext cx="2590800" cy="23463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57351" name="Picture 1" descr="th-1.jpeg">
            <a:extLst>
              <a:ext uri="{FF2B5EF4-FFF2-40B4-BE49-F238E27FC236}">
                <a16:creationId xmlns:a16="http://schemas.microsoft.com/office/drawing/2014/main" id="{7C098FA0-10E8-1CF1-94E3-71A037E2C6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8" y="2411265"/>
            <a:ext cx="21209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3" descr="salve.jpg">
            <a:extLst>
              <a:ext uri="{FF2B5EF4-FFF2-40B4-BE49-F238E27FC236}">
                <a16:creationId xmlns:a16="http://schemas.microsoft.com/office/drawing/2014/main" id="{BCA9C12E-6084-8747-D631-CFA37DD650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3" y="411955"/>
            <a:ext cx="17970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7" descr="th.jpeg">
            <a:extLst>
              <a:ext uri="{FF2B5EF4-FFF2-40B4-BE49-F238E27FC236}">
                <a16:creationId xmlns:a16="http://schemas.microsoft.com/office/drawing/2014/main" id="{1456BADA-28B4-6C32-C287-E25A2A6F8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4621214"/>
            <a:ext cx="26717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E69AA-EBCE-499E-81FE-10A8414B1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3DDE5-AFC0-17E0-ADC6-B5D11FD592BC}"/>
              </a:ext>
            </a:extLst>
          </p:cNvPr>
          <p:cNvSpPr/>
          <p:nvPr/>
        </p:nvSpPr>
        <p:spPr>
          <a:xfrm>
            <a:off x="1" y="0"/>
            <a:ext cx="12283806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tone&#10;&#10;Description automatically generated">
            <a:extLst>
              <a:ext uri="{FF2B5EF4-FFF2-40B4-BE49-F238E27FC236}">
                <a16:creationId xmlns:a16="http://schemas.microsoft.com/office/drawing/2014/main" id="{7F06BE45-1AF2-E9DD-9421-51CFD7ED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93" y="237959"/>
            <a:ext cx="8026374" cy="63820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5FCC03-6C95-DD1F-3B2D-AE7690F52600}"/>
              </a:ext>
            </a:extLst>
          </p:cNvPr>
          <p:cNvSpPr txBox="1"/>
          <p:nvPr/>
        </p:nvSpPr>
        <p:spPr>
          <a:xfrm>
            <a:off x="8502159" y="1320730"/>
            <a:ext cx="3540543" cy="4216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0" dirty="0">
              <a:solidFill>
                <a:srgbClr val="202124"/>
              </a:solidFill>
              <a:effectLst/>
              <a:latin typeface="Papyrus" panose="020B0602040200020303" pitchFamily="34" charset="77"/>
            </a:endParaRPr>
          </a:p>
          <a:p>
            <a:r>
              <a:rPr lang="en-US" sz="2000" b="0" dirty="0">
                <a:solidFill>
                  <a:srgbClr val="202124"/>
                </a:solidFill>
                <a:effectLst/>
                <a:latin typeface="Papyrus" panose="020B0602040200020303" pitchFamily="34" charset="77"/>
              </a:rPr>
              <a:t>Paul wrote 4 of his strongest letters to the Churches </a:t>
            </a:r>
          </a:p>
          <a:p>
            <a:r>
              <a:rPr lang="en-US" sz="2000" b="0" dirty="0">
                <a:solidFill>
                  <a:srgbClr val="202124"/>
                </a:solidFill>
                <a:effectLst/>
                <a:latin typeface="Papyrus" panose="020B0602040200020303" pitchFamily="34" charset="77"/>
              </a:rPr>
              <a:t>from prison:</a:t>
            </a:r>
          </a:p>
          <a:p>
            <a:endParaRPr lang="en-US" sz="2000" b="0" dirty="0">
              <a:solidFill>
                <a:srgbClr val="202124"/>
              </a:solidFill>
              <a:effectLst/>
              <a:latin typeface="Papyrus" panose="020B0602040200020303" pitchFamily="34" charset="77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venir Book" panose="02000503020000020003" pitchFamily="2" charset="0"/>
              </a:rPr>
              <a:t>Ephesians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venir Book" panose="02000503020000020003" pitchFamily="2" charset="0"/>
              </a:rPr>
              <a:t>Philippians 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venir Book" panose="02000503020000020003" pitchFamily="2" charset="0"/>
              </a:rPr>
              <a:t>Colossians 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venir Book" panose="02000503020000020003" pitchFamily="2" charset="0"/>
              </a:rPr>
              <a:t>Philemon</a:t>
            </a:r>
          </a:p>
          <a:p>
            <a:pPr algn="ctr"/>
            <a:endParaRPr lang="en-US" dirty="0">
              <a:solidFill>
                <a:srgbClr val="202124"/>
              </a:solidFill>
              <a:latin typeface="Avenir Book" panose="02000503020000020003" pitchFamily="2" charset="0"/>
            </a:endParaRPr>
          </a:p>
          <a:p>
            <a:r>
              <a:rPr lang="en-US" dirty="0">
                <a:solidFill>
                  <a:srgbClr val="202124"/>
                </a:solidFill>
                <a:latin typeface="Papyrus" panose="020B0602040200020303" pitchFamily="34" charset="77"/>
              </a:rPr>
              <a:t>He  wrote his concerns about the dangers of “falling away from the faith”  to the Laodicean Church. </a:t>
            </a:r>
          </a:p>
          <a:p>
            <a:endParaRPr lang="en-US" dirty="0">
              <a:solidFill>
                <a:srgbClr val="202124"/>
              </a:solidFill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60151993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Citation">
      <a:dk1>
        <a:sysClr val="windowText" lastClr="000000"/>
      </a:dk1>
      <a:lt1>
        <a:sysClr val="window" lastClr="FFFFFF"/>
      </a:lt1>
      <a:dk2>
        <a:srgbClr val="01375D"/>
      </a:dk2>
      <a:lt2>
        <a:srgbClr val="F3F2EF"/>
      </a:lt2>
      <a:accent1>
        <a:srgbClr val="29A3D2"/>
      </a:accent1>
      <a:accent2>
        <a:srgbClr val="0669AC"/>
      </a:accent2>
      <a:accent3>
        <a:srgbClr val="FD891C"/>
      </a:accent3>
      <a:accent4>
        <a:srgbClr val="FD6927"/>
      </a:accent4>
      <a:accent5>
        <a:srgbClr val="F95131"/>
      </a:accent5>
      <a:accent6>
        <a:srgbClr val="CE5FAE"/>
      </a:accent6>
      <a:hlink>
        <a:srgbClr val="0F8EC1"/>
      </a:hlink>
      <a:folHlink>
        <a:srgbClr val="DC6400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1384</Words>
  <Application>Microsoft Macintosh PowerPoint</Application>
  <PresentationFormat>Widescreen</PresentationFormat>
  <Paragraphs>166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Arial Black</vt:lpstr>
      <vt:lpstr>Arial Rounded MT Bold</vt:lpstr>
      <vt:lpstr>Avenir</vt:lpstr>
      <vt:lpstr>Avenir Book</vt:lpstr>
      <vt:lpstr>Calibri</vt:lpstr>
      <vt:lpstr>Comic Sans MS</vt:lpstr>
      <vt:lpstr>Grandview</vt:lpstr>
      <vt:lpstr>Grandview Display</vt:lpstr>
      <vt:lpstr>Lucida Calligraphy</vt:lpstr>
      <vt:lpstr>Lucida Handwriting</vt:lpstr>
      <vt:lpstr>Papyrus</vt:lpstr>
      <vt:lpstr>Papyrus Condensed</vt:lpstr>
      <vt:lpstr>system-ui</vt:lpstr>
      <vt:lpstr>CitationVTI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Bentley</dc:creator>
  <cp:lastModifiedBy>Cathy Bentley</cp:lastModifiedBy>
  <cp:revision>39</cp:revision>
  <dcterms:created xsi:type="dcterms:W3CDTF">2023-03-31T17:57:13Z</dcterms:created>
  <dcterms:modified xsi:type="dcterms:W3CDTF">2023-08-22T10:50:36Z</dcterms:modified>
</cp:coreProperties>
</file>