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7"/>
  </p:notesMasterIdLst>
  <p:sldIdLst>
    <p:sldId id="271" r:id="rId2"/>
    <p:sldId id="290" r:id="rId3"/>
    <p:sldId id="280" r:id="rId4"/>
    <p:sldId id="306" r:id="rId5"/>
    <p:sldId id="317" r:id="rId6"/>
    <p:sldId id="256" r:id="rId7"/>
    <p:sldId id="301" r:id="rId8"/>
    <p:sldId id="302" r:id="rId9"/>
    <p:sldId id="257" r:id="rId10"/>
    <p:sldId id="270" r:id="rId11"/>
    <p:sldId id="258" r:id="rId12"/>
    <p:sldId id="292" r:id="rId13"/>
    <p:sldId id="333" r:id="rId14"/>
    <p:sldId id="295" r:id="rId15"/>
    <p:sldId id="297" r:id="rId16"/>
    <p:sldId id="296" r:id="rId17"/>
    <p:sldId id="268" r:id="rId18"/>
    <p:sldId id="285" r:id="rId19"/>
    <p:sldId id="312" r:id="rId20"/>
    <p:sldId id="259" r:id="rId21"/>
    <p:sldId id="284" r:id="rId22"/>
    <p:sldId id="260" r:id="rId23"/>
    <p:sldId id="316" r:id="rId24"/>
    <p:sldId id="278" r:id="rId25"/>
    <p:sldId id="291" r:id="rId26"/>
    <p:sldId id="311" r:id="rId27"/>
    <p:sldId id="261" r:id="rId28"/>
    <p:sldId id="336" r:id="rId29"/>
    <p:sldId id="289" r:id="rId30"/>
    <p:sldId id="288" r:id="rId31"/>
    <p:sldId id="323" r:id="rId32"/>
    <p:sldId id="265" r:id="rId33"/>
    <p:sldId id="276" r:id="rId34"/>
    <p:sldId id="283" r:id="rId35"/>
    <p:sldId id="264" r:id="rId36"/>
    <p:sldId id="277" r:id="rId37"/>
    <p:sldId id="262" r:id="rId38"/>
    <p:sldId id="286" r:id="rId39"/>
    <p:sldId id="281" r:id="rId40"/>
    <p:sldId id="275" r:id="rId41"/>
    <p:sldId id="263" r:id="rId42"/>
    <p:sldId id="287" r:id="rId43"/>
    <p:sldId id="272" r:id="rId44"/>
    <p:sldId id="274" r:id="rId45"/>
    <p:sldId id="282" r:id="rId46"/>
    <p:sldId id="273" r:id="rId47"/>
    <p:sldId id="300" r:id="rId48"/>
    <p:sldId id="293" r:id="rId49"/>
    <p:sldId id="303" r:id="rId50"/>
    <p:sldId id="304" r:id="rId51"/>
    <p:sldId id="305" r:id="rId52"/>
    <p:sldId id="307" r:id="rId53"/>
    <p:sldId id="309" r:id="rId54"/>
    <p:sldId id="267" r:id="rId55"/>
    <p:sldId id="294" r:id="rId56"/>
    <p:sldId id="315" r:id="rId57"/>
    <p:sldId id="310" r:id="rId58"/>
    <p:sldId id="318" r:id="rId59"/>
    <p:sldId id="319" r:id="rId60"/>
    <p:sldId id="320" r:id="rId61"/>
    <p:sldId id="314" r:id="rId62"/>
    <p:sldId id="299" r:id="rId63"/>
    <p:sldId id="321" r:id="rId64"/>
    <p:sldId id="298" r:id="rId65"/>
    <p:sldId id="269" r:id="rId66"/>
    <p:sldId id="327" r:id="rId67"/>
    <p:sldId id="331" r:id="rId68"/>
    <p:sldId id="330" r:id="rId69"/>
    <p:sldId id="335" r:id="rId70"/>
    <p:sldId id="332" r:id="rId71"/>
    <p:sldId id="313" r:id="rId72"/>
    <p:sldId id="308" r:id="rId73"/>
    <p:sldId id="328" r:id="rId74"/>
    <p:sldId id="326" r:id="rId75"/>
    <p:sldId id="337" r:id="rId76"/>
    <p:sldId id="322" r:id="rId77"/>
    <p:sldId id="339" r:id="rId78"/>
    <p:sldId id="329" r:id="rId79"/>
    <p:sldId id="340" r:id="rId80"/>
    <p:sldId id="334" r:id="rId81"/>
    <p:sldId id="341" r:id="rId82"/>
    <p:sldId id="342" r:id="rId83"/>
    <p:sldId id="338" r:id="rId84"/>
    <p:sldId id="343" r:id="rId85"/>
    <p:sldId id="279"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68" d="100"/>
          <a:sy n="68" d="100"/>
        </p:scale>
        <p:origin x="-2864" y="-712"/>
      </p:cViewPr>
      <p:guideLst>
        <p:guide orient="horz" pos="2160"/>
        <p:guide pos="2880"/>
      </p:guideLst>
    </p:cSldViewPr>
  </p:slideViewPr>
  <p:notesTextViewPr>
    <p:cViewPr>
      <p:scale>
        <a:sx n="100" d="100"/>
        <a:sy n="100" d="100"/>
      </p:scale>
      <p:origin x="0" y="0"/>
    </p:cViewPr>
  </p:notesTextViewPr>
  <p:sorterViewPr>
    <p:cViewPr>
      <p:scale>
        <a:sx n="180" d="100"/>
        <a:sy n="180" d="100"/>
      </p:scale>
      <p:origin x="0" y="13632"/>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viewProps" Target="viewProps.xml"/><Relationship Id="rId91" Type="http://schemas.openxmlformats.org/officeDocument/2006/relationships/theme" Target="theme/theme1.xml"/><Relationship Id="rId9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notesMaster" Target="notesMasters/notesMaster1.xml"/><Relationship Id="rId88" Type="http://schemas.openxmlformats.org/officeDocument/2006/relationships/printerSettings" Target="printerSettings/printerSettings1.bin"/><Relationship Id="rId8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554140-CCBA-EF43-9954-D54A6A493C91}" type="datetimeFigureOut">
              <a:rPr lang="en-US" smtClean="0"/>
              <a:t>10/28/14</a:t>
            </a:fld>
            <a:endParaRPr lang="es-ES_tradnl"/>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2A9A63-7559-AC4C-8127-1A3E28C969DF}" type="slidenum">
              <a:rPr lang="es-ES_tradnl" smtClean="0"/>
              <a:t>‹#›</a:t>
            </a:fld>
            <a:endParaRPr lang="es-ES_tradnl"/>
          </a:p>
        </p:txBody>
      </p:sp>
    </p:spTree>
    <p:extLst>
      <p:ext uri="{BB962C8B-B14F-4D97-AF65-F5344CB8AC3E}">
        <p14:creationId xmlns:p14="http://schemas.microsoft.com/office/powerpoint/2010/main" val="2227403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392A9A63-7559-AC4C-8127-1A3E28C969DF}" type="slidenum">
              <a:rPr lang="es-ES_tradnl" smtClean="0"/>
              <a:t>3</a:t>
            </a:fld>
            <a:endParaRPr lang="es-ES_tradnl"/>
          </a:p>
        </p:txBody>
      </p:sp>
    </p:spTree>
    <p:extLst>
      <p:ext uri="{BB962C8B-B14F-4D97-AF65-F5344CB8AC3E}">
        <p14:creationId xmlns:p14="http://schemas.microsoft.com/office/powerpoint/2010/main" val="1900275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392A9A63-7559-AC4C-8127-1A3E28C969DF}" type="slidenum">
              <a:rPr lang="es-ES_tradnl" smtClean="0"/>
              <a:t>19</a:t>
            </a:fld>
            <a:endParaRPr lang="es-ES_tradnl"/>
          </a:p>
        </p:txBody>
      </p:sp>
    </p:spTree>
    <p:extLst>
      <p:ext uri="{BB962C8B-B14F-4D97-AF65-F5344CB8AC3E}">
        <p14:creationId xmlns:p14="http://schemas.microsoft.com/office/powerpoint/2010/main" val="4174487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392A9A63-7559-AC4C-8127-1A3E28C969DF}" type="slidenum">
              <a:rPr lang="es-ES_tradnl" smtClean="0"/>
              <a:t>40</a:t>
            </a:fld>
            <a:endParaRPr lang="es-ES_tradnl"/>
          </a:p>
        </p:txBody>
      </p:sp>
    </p:spTree>
    <p:extLst>
      <p:ext uri="{BB962C8B-B14F-4D97-AF65-F5344CB8AC3E}">
        <p14:creationId xmlns:p14="http://schemas.microsoft.com/office/powerpoint/2010/main" val="920683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392A9A63-7559-AC4C-8127-1A3E28C969DF}" type="slidenum">
              <a:rPr lang="es-ES_tradnl" smtClean="0"/>
              <a:t>52</a:t>
            </a:fld>
            <a:endParaRPr lang="es-ES_tradnl"/>
          </a:p>
        </p:txBody>
      </p:sp>
    </p:spTree>
    <p:extLst>
      <p:ext uri="{BB962C8B-B14F-4D97-AF65-F5344CB8AC3E}">
        <p14:creationId xmlns:p14="http://schemas.microsoft.com/office/powerpoint/2010/main" val="1717039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392A9A63-7559-AC4C-8127-1A3E28C969DF}" type="slidenum">
              <a:rPr lang="es-ES_tradnl" smtClean="0"/>
              <a:t>53</a:t>
            </a:fld>
            <a:endParaRPr lang="es-ES_tradnl"/>
          </a:p>
        </p:txBody>
      </p:sp>
    </p:spTree>
    <p:extLst>
      <p:ext uri="{BB962C8B-B14F-4D97-AF65-F5344CB8AC3E}">
        <p14:creationId xmlns:p14="http://schemas.microsoft.com/office/powerpoint/2010/main" val="3497707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392A9A63-7559-AC4C-8127-1A3E28C969DF}" type="slidenum">
              <a:rPr lang="es-ES_tradnl" smtClean="0"/>
              <a:t>54</a:t>
            </a:fld>
            <a:endParaRPr lang="es-ES_tradnl"/>
          </a:p>
        </p:txBody>
      </p:sp>
    </p:spTree>
    <p:extLst>
      <p:ext uri="{BB962C8B-B14F-4D97-AF65-F5344CB8AC3E}">
        <p14:creationId xmlns:p14="http://schemas.microsoft.com/office/powerpoint/2010/main" val="3594352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s-ES_tradnl"/>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ES_tradnl"/>
          </a:p>
        </p:txBody>
      </p:sp>
      <p:sp>
        <p:nvSpPr>
          <p:cNvPr id="4" name="Date Placeholder 3"/>
          <p:cNvSpPr>
            <a:spLocks noGrp="1"/>
          </p:cNvSpPr>
          <p:nvPr>
            <p:ph type="dt" sz="half" idx="10"/>
          </p:nvPr>
        </p:nvSpPr>
        <p:spPr/>
        <p:txBody>
          <a:bodyPr/>
          <a:lstStyle/>
          <a:p>
            <a:fld id="{2DC178AC-7558-8144-AAC9-8661E74FEDDE}" type="datetimeFigureOut">
              <a:rPr lang="en-US" smtClean="0"/>
              <a:t>10/28/14</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31AF13B4-CF57-4C4D-B945-D87A37ED8372}" type="slidenum">
              <a:rPr lang="es-ES_tradnl" smtClean="0"/>
              <a:t>‹#›</a:t>
            </a:fld>
            <a:endParaRPr lang="es-ES_tradnl"/>
          </a:p>
        </p:txBody>
      </p:sp>
    </p:spTree>
    <p:extLst>
      <p:ext uri="{BB962C8B-B14F-4D97-AF65-F5344CB8AC3E}">
        <p14:creationId xmlns:p14="http://schemas.microsoft.com/office/powerpoint/2010/main" val="801976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Date Placeholder 3"/>
          <p:cNvSpPr>
            <a:spLocks noGrp="1"/>
          </p:cNvSpPr>
          <p:nvPr>
            <p:ph type="dt" sz="half" idx="10"/>
          </p:nvPr>
        </p:nvSpPr>
        <p:spPr/>
        <p:txBody>
          <a:bodyPr/>
          <a:lstStyle/>
          <a:p>
            <a:fld id="{2DC178AC-7558-8144-AAC9-8661E74FEDDE}" type="datetimeFigureOut">
              <a:rPr lang="en-US" smtClean="0"/>
              <a:t>10/28/14</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31AF13B4-CF57-4C4D-B945-D87A37ED8372}" type="slidenum">
              <a:rPr lang="es-ES_tradnl" smtClean="0"/>
              <a:t>‹#›</a:t>
            </a:fld>
            <a:endParaRPr lang="es-ES_tradnl"/>
          </a:p>
        </p:txBody>
      </p:sp>
    </p:spTree>
    <p:extLst>
      <p:ext uri="{BB962C8B-B14F-4D97-AF65-F5344CB8AC3E}">
        <p14:creationId xmlns:p14="http://schemas.microsoft.com/office/powerpoint/2010/main" val="838571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s-ES_trad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Date Placeholder 3"/>
          <p:cNvSpPr>
            <a:spLocks noGrp="1"/>
          </p:cNvSpPr>
          <p:nvPr>
            <p:ph type="dt" sz="half" idx="10"/>
          </p:nvPr>
        </p:nvSpPr>
        <p:spPr/>
        <p:txBody>
          <a:bodyPr/>
          <a:lstStyle/>
          <a:p>
            <a:fld id="{2DC178AC-7558-8144-AAC9-8661E74FEDDE}" type="datetimeFigureOut">
              <a:rPr lang="en-US" smtClean="0"/>
              <a:t>10/28/14</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31AF13B4-CF57-4C4D-B945-D87A37ED8372}" type="slidenum">
              <a:rPr lang="es-ES_tradnl" smtClean="0"/>
              <a:t>‹#›</a:t>
            </a:fld>
            <a:endParaRPr lang="es-ES_tradnl"/>
          </a:p>
        </p:txBody>
      </p:sp>
    </p:spTree>
    <p:extLst>
      <p:ext uri="{BB962C8B-B14F-4D97-AF65-F5344CB8AC3E}">
        <p14:creationId xmlns:p14="http://schemas.microsoft.com/office/powerpoint/2010/main" val="2335174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Date Placeholder 3"/>
          <p:cNvSpPr>
            <a:spLocks noGrp="1"/>
          </p:cNvSpPr>
          <p:nvPr>
            <p:ph type="dt" sz="half" idx="10"/>
          </p:nvPr>
        </p:nvSpPr>
        <p:spPr/>
        <p:txBody>
          <a:bodyPr/>
          <a:lstStyle/>
          <a:p>
            <a:fld id="{2DC178AC-7558-8144-AAC9-8661E74FEDDE}" type="datetimeFigureOut">
              <a:rPr lang="en-US" smtClean="0"/>
              <a:t>10/28/14</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31AF13B4-CF57-4C4D-B945-D87A37ED8372}" type="slidenum">
              <a:rPr lang="es-ES_tradnl" smtClean="0"/>
              <a:t>‹#›</a:t>
            </a:fld>
            <a:endParaRPr lang="es-ES_tradnl"/>
          </a:p>
        </p:txBody>
      </p:sp>
    </p:spTree>
    <p:extLst>
      <p:ext uri="{BB962C8B-B14F-4D97-AF65-F5344CB8AC3E}">
        <p14:creationId xmlns:p14="http://schemas.microsoft.com/office/powerpoint/2010/main" val="2122467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ES_trad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C178AC-7558-8144-AAC9-8661E74FEDDE}" type="datetimeFigureOut">
              <a:rPr lang="en-US" smtClean="0"/>
              <a:t>10/28/14</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31AF13B4-CF57-4C4D-B945-D87A37ED8372}" type="slidenum">
              <a:rPr lang="es-ES_tradnl" smtClean="0"/>
              <a:t>‹#›</a:t>
            </a:fld>
            <a:endParaRPr lang="es-ES_tradnl"/>
          </a:p>
        </p:txBody>
      </p:sp>
    </p:spTree>
    <p:extLst>
      <p:ext uri="{BB962C8B-B14F-4D97-AF65-F5344CB8AC3E}">
        <p14:creationId xmlns:p14="http://schemas.microsoft.com/office/powerpoint/2010/main" val="1126637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5" name="Date Placeholder 4"/>
          <p:cNvSpPr>
            <a:spLocks noGrp="1"/>
          </p:cNvSpPr>
          <p:nvPr>
            <p:ph type="dt" sz="half" idx="10"/>
          </p:nvPr>
        </p:nvSpPr>
        <p:spPr/>
        <p:txBody>
          <a:bodyPr/>
          <a:lstStyle/>
          <a:p>
            <a:fld id="{2DC178AC-7558-8144-AAC9-8661E74FEDDE}" type="datetimeFigureOut">
              <a:rPr lang="en-US" smtClean="0"/>
              <a:t>10/28/14</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31AF13B4-CF57-4C4D-B945-D87A37ED8372}" type="slidenum">
              <a:rPr lang="es-ES_tradnl" smtClean="0"/>
              <a:t>‹#›</a:t>
            </a:fld>
            <a:endParaRPr lang="es-ES_tradnl"/>
          </a:p>
        </p:txBody>
      </p:sp>
    </p:spTree>
    <p:extLst>
      <p:ext uri="{BB962C8B-B14F-4D97-AF65-F5344CB8AC3E}">
        <p14:creationId xmlns:p14="http://schemas.microsoft.com/office/powerpoint/2010/main" val="3687045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ES_trad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7" name="Date Placeholder 6"/>
          <p:cNvSpPr>
            <a:spLocks noGrp="1"/>
          </p:cNvSpPr>
          <p:nvPr>
            <p:ph type="dt" sz="half" idx="10"/>
          </p:nvPr>
        </p:nvSpPr>
        <p:spPr/>
        <p:txBody>
          <a:bodyPr/>
          <a:lstStyle/>
          <a:p>
            <a:fld id="{2DC178AC-7558-8144-AAC9-8661E74FEDDE}" type="datetimeFigureOut">
              <a:rPr lang="en-US" smtClean="0"/>
              <a:t>10/28/14</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31AF13B4-CF57-4C4D-B945-D87A37ED8372}" type="slidenum">
              <a:rPr lang="es-ES_tradnl" smtClean="0"/>
              <a:t>‹#›</a:t>
            </a:fld>
            <a:endParaRPr lang="es-ES_tradnl"/>
          </a:p>
        </p:txBody>
      </p:sp>
    </p:spTree>
    <p:extLst>
      <p:ext uri="{BB962C8B-B14F-4D97-AF65-F5344CB8AC3E}">
        <p14:creationId xmlns:p14="http://schemas.microsoft.com/office/powerpoint/2010/main" val="3707402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Date Placeholder 2"/>
          <p:cNvSpPr>
            <a:spLocks noGrp="1"/>
          </p:cNvSpPr>
          <p:nvPr>
            <p:ph type="dt" sz="half" idx="10"/>
          </p:nvPr>
        </p:nvSpPr>
        <p:spPr/>
        <p:txBody>
          <a:bodyPr/>
          <a:lstStyle/>
          <a:p>
            <a:fld id="{2DC178AC-7558-8144-AAC9-8661E74FEDDE}" type="datetimeFigureOut">
              <a:rPr lang="en-US" smtClean="0"/>
              <a:t>10/28/14</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31AF13B4-CF57-4C4D-B945-D87A37ED8372}" type="slidenum">
              <a:rPr lang="es-ES_tradnl" smtClean="0"/>
              <a:t>‹#›</a:t>
            </a:fld>
            <a:endParaRPr lang="es-ES_tradnl"/>
          </a:p>
        </p:txBody>
      </p:sp>
    </p:spTree>
    <p:extLst>
      <p:ext uri="{BB962C8B-B14F-4D97-AF65-F5344CB8AC3E}">
        <p14:creationId xmlns:p14="http://schemas.microsoft.com/office/powerpoint/2010/main" val="15693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C178AC-7558-8144-AAC9-8661E74FEDDE}" type="datetimeFigureOut">
              <a:rPr lang="en-US" smtClean="0"/>
              <a:t>10/28/14</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31AF13B4-CF57-4C4D-B945-D87A37ED8372}" type="slidenum">
              <a:rPr lang="es-ES_tradnl" smtClean="0"/>
              <a:t>‹#›</a:t>
            </a:fld>
            <a:endParaRPr lang="es-ES_tradnl"/>
          </a:p>
        </p:txBody>
      </p:sp>
    </p:spTree>
    <p:extLst>
      <p:ext uri="{BB962C8B-B14F-4D97-AF65-F5344CB8AC3E}">
        <p14:creationId xmlns:p14="http://schemas.microsoft.com/office/powerpoint/2010/main" val="1812362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s-ES_trad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C178AC-7558-8144-AAC9-8661E74FEDDE}" type="datetimeFigureOut">
              <a:rPr lang="en-US" smtClean="0"/>
              <a:t>10/28/14</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31AF13B4-CF57-4C4D-B945-D87A37ED8372}" type="slidenum">
              <a:rPr lang="es-ES_tradnl" smtClean="0"/>
              <a:t>‹#›</a:t>
            </a:fld>
            <a:endParaRPr lang="es-ES_tradnl"/>
          </a:p>
        </p:txBody>
      </p:sp>
    </p:spTree>
    <p:extLst>
      <p:ext uri="{BB962C8B-B14F-4D97-AF65-F5344CB8AC3E}">
        <p14:creationId xmlns:p14="http://schemas.microsoft.com/office/powerpoint/2010/main" val="4156795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ES_trad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C178AC-7558-8144-AAC9-8661E74FEDDE}" type="datetimeFigureOut">
              <a:rPr lang="en-US" smtClean="0"/>
              <a:t>10/28/14</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31AF13B4-CF57-4C4D-B945-D87A37ED8372}" type="slidenum">
              <a:rPr lang="es-ES_tradnl" smtClean="0"/>
              <a:t>‹#›</a:t>
            </a:fld>
            <a:endParaRPr lang="es-ES_tradnl"/>
          </a:p>
        </p:txBody>
      </p:sp>
    </p:spTree>
    <p:extLst>
      <p:ext uri="{BB962C8B-B14F-4D97-AF65-F5344CB8AC3E}">
        <p14:creationId xmlns:p14="http://schemas.microsoft.com/office/powerpoint/2010/main" val="105184494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s-ES_tradnl"/>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C178AC-7558-8144-AAC9-8661E74FEDDE}" type="datetimeFigureOut">
              <a:rPr lang="en-US" smtClean="0"/>
              <a:t>10/28/14</a:t>
            </a:fld>
            <a:endParaRPr lang="es-ES_tradnl"/>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AF13B4-CF57-4C4D-B945-D87A37ED8372}" type="slidenum">
              <a:rPr lang="es-ES_tradnl" smtClean="0"/>
              <a:t>‹#›</a:t>
            </a:fld>
            <a:endParaRPr lang="es-ES_tradnl"/>
          </a:p>
        </p:txBody>
      </p:sp>
    </p:spTree>
    <p:extLst>
      <p:ext uri="{BB962C8B-B14F-4D97-AF65-F5344CB8AC3E}">
        <p14:creationId xmlns:p14="http://schemas.microsoft.com/office/powerpoint/2010/main" val="2389506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 Id="rId3" Type="http://schemas.microsoft.com/office/2007/relationships/hdphoto" Target="../media/hdphoto3.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 Id="rId3" Type="http://schemas.microsoft.com/office/2007/relationships/hdphoto" Target="../media/hdphoto4.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 Id="rId3" Type="http://schemas.microsoft.com/office/2007/relationships/hdphoto" Target="../media/hdphoto5.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png"/><Relationship Id="rId6" Type="http://schemas.microsoft.com/office/2007/relationships/hdphoto" Target="../media/hdphoto6.wdp"/><Relationship Id="rId1" Type="http://schemas.openxmlformats.org/officeDocument/2006/relationships/slideLayout" Target="../slideLayouts/slideLayout1.xml"/><Relationship Id="rId2"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4" Type="http://schemas.microsoft.com/office/2007/relationships/hdphoto" Target="../media/hdphoto7.wdp"/><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jpeg"/><Relationship Id="rId9"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4" Type="http://schemas.openxmlformats.org/officeDocument/2006/relationships/image" Target="../media/image29.jpeg"/><Relationship Id="rId1" Type="http://schemas.openxmlformats.org/officeDocument/2006/relationships/slideLayout" Target="../slideLayouts/slideLayout1.xml"/><Relationship Id="rId2" Type="http://schemas.openxmlformats.org/officeDocument/2006/relationships/image" Target="../media/image2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jpeg"/><Relationship Id="rId3" Type="http://schemas.openxmlformats.org/officeDocument/2006/relationships/image" Target="../media/image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 Id="rId3"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1.xml"/><Relationship Id="rId2" Type="http://schemas.openxmlformats.org/officeDocument/2006/relationships/image" Target="../media/image3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jpeg"/><Relationship Id="rId3" Type="http://schemas.microsoft.com/office/2007/relationships/hdphoto" Target="../media/hdphoto10.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jpeg"/><Relationship Id="rId3"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5" Type="http://schemas.microsoft.com/office/2007/relationships/hdphoto" Target="../media/hdphoto11.wdp"/><Relationship Id="rId6" Type="http://schemas.openxmlformats.org/officeDocument/2006/relationships/image" Target="../media/image43.png"/><Relationship Id="rId7" Type="http://schemas.microsoft.com/office/2007/relationships/hdphoto" Target="../media/hdphoto12.wdp"/><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jpeg"/><Relationship Id="rId3" Type="http://schemas.openxmlformats.org/officeDocument/2006/relationships/image" Target="../media/image4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jpeg"/><Relationship Id="rId3" Type="http://schemas.openxmlformats.org/officeDocument/2006/relationships/image" Target="../media/image4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JPG"/><Relationship Id="rId3" Type="http://schemas.openxmlformats.org/officeDocument/2006/relationships/image" Target="../media/image5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jpeg"/><Relationship Id="rId3" Type="http://schemas.openxmlformats.org/officeDocument/2006/relationships/image" Target="../media/image56.jpeg"/></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4" Type="http://schemas.microsoft.com/office/2007/relationships/hdphoto" Target="../media/hdphoto13.wdp"/><Relationship Id="rId1" Type="http://schemas.openxmlformats.org/officeDocument/2006/relationships/slideLayout" Target="../slideLayouts/slideLayout1.xml"/><Relationship Id="rId2" Type="http://schemas.openxmlformats.org/officeDocument/2006/relationships/image" Target="../media/image5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9.jpe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4" Type="http://schemas.microsoft.com/office/2007/relationships/hdphoto" Target="../media/hdphoto14.wdp"/><Relationship Id="rId5" Type="http://schemas.openxmlformats.org/officeDocument/2006/relationships/image" Target="../media/image62.jpeg"/><Relationship Id="rId6" Type="http://schemas.microsoft.com/office/2007/relationships/hdphoto" Target="../media/hdphoto15.wdp"/><Relationship Id="rId1" Type="http://schemas.openxmlformats.org/officeDocument/2006/relationships/slideLayout" Target="../slideLayouts/slideLayout1.xml"/><Relationship Id="rId2" Type="http://schemas.openxmlformats.org/officeDocument/2006/relationships/image" Target="../media/image6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7.jpeg"/><Relationship Id="rId3" Type="http://schemas.microsoft.com/office/2007/relationships/hdphoto" Target="../media/hdphoto16.wdp"/></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8.jpg"/></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jpeg"/><Relationship Id="rId1" Type="http://schemas.openxmlformats.org/officeDocument/2006/relationships/slideLayout" Target="../slideLayouts/slideLayout1.xml"/><Relationship Id="rId2" Type="http://schemas.openxmlformats.org/officeDocument/2006/relationships/image" Target="../media/image6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microsoft.com/office/2007/relationships/hdphoto" Target="../media/hdphoto1.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jpg"/></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 Id="rId1" Type="http://schemas.openxmlformats.org/officeDocument/2006/relationships/slideLayout" Target="../slideLayouts/slideLayout1.xml"/><Relationship Id="rId2" Type="http://schemas.openxmlformats.org/officeDocument/2006/relationships/image" Target="../media/image74.jpeg"/></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4" Type="http://schemas.microsoft.com/office/2007/relationships/hdphoto" Target="../media/hdphoto17.wdp"/><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4" Type="http://schemas.microsoft.com/office/2007/relationships/hdphoto" Target="../media/hdphoto18.wdp"/><Relationship Id="rId5" Type="http://schemas.openxmlformats.org/officeDocument/2006/relationships/image" Target="../media/image80.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2.jpeg"/><Relationship Id="rId3" Type="http://schemas.microsoft.com/office/2007/relationships/hdphoto" Target="../media/hdphoto19.wdp"/></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4.jpeg"/></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png"/><Relationship Id="rId5" Type="http://schemas.microsoft.com/office/2007/relationships/hdphoto" Target="../media/hdphoto20.wdp"/><Relationship Id="rId1" Type="http://schemas.openxmlformats.org/officeDocument/2006/relationships/slideLayout" Target="../slideLayouts/slideLayout1.xml"/><Relationship Id="rId2" Type="http://schemas.openxmlformats.org/officeDocument/2006/relationships/image" Target="../media/image8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 Id="rId3" Type="http://schemas.microsoft.com/office/2007/relationships/hdphoto" Target="../media/hdphoto2.wdp"/></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8.jpeg"/><Relationship Id="rId3" Type="http://schemas.openxmlformats.org/officeDocument/2006/relationships/image" Target="../media/image8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5.png"/><Relationship Id="rId3" Type="http://schemas.microsoft.com/office/2007/relationships/hdphoto" Target="../media/hdphoto21.wdp"/></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8.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9.jpeg"/><Relationship Id="rId3" Type="http://schemas.microsoft.com/office/2007/relationships/hdphoto" Target="../media/hdphoto22.wdp"/></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0.JPG"/></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4" Type="http://schemas.microsoft.com/office/2007/relationships/hdphoto" Target="../media/hdphoto23.wdp"/><Relationship Id="rId5" Type="http://schemas.openxmlformats.org/officeDocument/2006/relationships/image" Target="../media/image103.gif"/><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4.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5.jpeg"/><Relationship Id="rId3" Type="http://schemas.microsoft.com/office/2007/relationships/hdphoto" Target="../media/hdphoto24.wdp"/></Relationships>
</file>

<file path=ppt/slides/_rels/slide77.xml.rels><?xml version="1.0" encoding="UTF-8" standalone="yes"?>
<Relationships xmlns="http://schemas.openxmlformats.org/package/2006/relationships"><Relationship Id="rId3" Type="http://schemas.microsoft.com/office/2007/relationships/hdphoto" Target="../media/hdphoto25.wdp"/><Relationship Id="rId4" Type="http://schemas.openxmlformats.org/officeDocument/2006/relationships/image" Target="../media/image107.png"/><Relationship Id="rId5" Type="http://schemas.microsoft.com/office/2007/relationships/hdphoto" Target="../media/hdphoto26.wdp"/><Relationship Id="rId1" Type="http://schemas.openxmlformats.org/officeDocument/2006/relationships/slideLayout" Target="../slideLayouts/slideLayout1.xml"/><Relationship Id="rId2" Type="http://schemas.openxmlformats.org/officeDocument/2006/relationships/image" Target="../media/image10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8.png"/><Relationship Id="rId3" Type="http://schemas.microsoft.com/office/2007/relationships/hdphoto" Target="../media/hdphoto27.wdp"/></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0.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1.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microsoft.com/office/2007/relationships/hdphoto" Target="../media/hdphoto28.wdp"/><Relationship Id="rId4" Type="http://schemas.openxmlformats.org/officeDocument/2006/relationships/image" Target="../media/image113.png"/><Relationship Id="rId5" Type="http://schemas.microsoft.com/office/2007/relationships/hdphoto" Target="../media/hdphoto29.wdp"/><Relationship Id="rId6" Type="http://schemas.openxmlformats.org/officeDocument/2006/relationships/image" Target="../media/image114.jpeg"/><Relationship Id="rId1" Type="http://schemas.openxmlformats.org/officeDocument/2006/relationships/slideLayout" Target="../slideLayouts/slideLayout1.xml"/><Relationship Id="rId2" Type="http://schemas.openxmlformats.org/officeDocument/2006/relationships/image" Target="../media/image11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5.png"/><Relationship Id="rId3" Type="http://schemas.microsoft.com/office/2007/relationships/hdphoto" Target="../media/hdphoto30.wdp"/></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2" name="Picture 1" descr="images-5.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311" y="533314"/>
            <a:ext cx="4397049" cy="5817634"/>
          </a:xfrm>
          <a:prstGeom prst="rect">
            <a:avLst/>
          </a:prstGeom>
          <a:ln w="228600" cap="sq" cmpd="thickThin">
            <a:solidFill>
              <a:srgbClr val="000000"/>
            </a:solidFill>
            <a:prstDash val="solid"/>
            <a:miter lim="800000"/>
          </a:ln>
          <a:effectLst>
            <a:innerShdw blurRad="76200">
              <a:srgbClr val="000000"/>
            </a:innerShdw>
          </a:effectLst>
        </p:spPr>
      </p:pic>
      <p:sp>
        <p:nvSpPr>
          <p:cNvPr id="3" name="TextBox 2"/>
          <p:cNvSpPr txBox="1"/>
          <p:nvPr/>
        </p:nvSpPr>
        <p:spPr>
          <a:xfrm>
            <a:off x="5387560" y="379208"/>
            <a:ext cx="3543908" cy="606319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_tradnl" sz="4000" dirty="0" smtClean="0">
                <a:latin typeface="Papyrus"/>
                <a:cs typeface="Papyrus"/>
              </a:rPr>
              <a:t>Zaca</a:t>
            </a:r>
            <a:r>
              <a:rPr lang="es-BO" sz="4000" dirty="0" smtClean="0">
                <a:latin typeface="Papyrus"/>
                <a:cs typeface="Papyrus"/>
              </a:rPr>
              <a:t>rías</a:t>
            </a:r>
            <a:endParaRPr lang="es-ES_tradnl" sz="3200" dirty="0" smtClean="0">
              <a:latin typeface="Bradley Hand ITC TT-Bold"/>
              <a:cs typeface="Bradley Hand ITC TT-Bold"/>
            </a:endParaRPr>
          </a:p>
          <a:p>
            <a:pPr algn="ctr"/>
            <a:r>
              <a:rPr lang="es-ES_tradnl" sz="2400" dirty="0">
                <a:latin typeface="Papyrus"/>
                <a:cs typeface="Papyrus"/>
              </a:rPr>
              <a:t> </a:t>
            </a:r>
            <a:r>
              <a:rPr lang="es-ES_tradnl" sz="2400" dirty="0" smtClean="0">
                <a:latin typeface="Papyrus"/>
                <a:cs typeface="Papyrus"/>
              </a:rPr>
              <a:t>8 Visiones</a:t>
            </a:r>
          </a:p>
          <a:p>
            <a:pPr algn="ctr"/>
            <a:r>
              <a:rPr lang="es-ES_tradnl" sz="2400" dirty="0" smtClean="0">
                <a:latin typeface="Papyrus"/>
                <a:cs typeface="Papyrus"/>
              </a:rPr>
              <a:t> de </a:t>
            </a:r>
          </a:p>
          <a:p>
            <a:pPr algn="ctr"/>
            <a:r>
              <a:rPr lang="es-ES_tradnl" sz="2400" dirty="0" smtClean="0">
                <a:latin typeface="Papyrus"/>
                <a:cs typeface="Papyrus"/>
              </a:rPr>
              <a:t>   La Profecía Bíblica </a:t>
            </a:r>
          </a:p>
          <a:p>
            <a:pPr algn="ctr"/>
            <a:r>
              <a:rPr lang="es-ES_tradnl" sz="2400" dirty="0" smtClean="0">
                <a:latin typeface="Papyrus"/>
                <a:cs typeface="Papyrus"/>
              </a:rPr>
              <a:t>De Los Últimos Tiempos</a:t>
            </a:r>
            <a:endParaRPr lang="es-ES_tradnl" sz="2400" dirty="0">
              <a:latin typeface="Papyrus"/>
              <a:cs typeface="Papyrus"/>
            </a:endParaRPr>
          </a:p>
          <a:p>
            <a:pPr algn="ctr"/>
            <a:r>
              <a:rPr lang="es-ES_tradnl" sz="2400" dirty="0" smtClean="0">
                <a:latin typeface="Papyrus"/>
                <a:cs typeface="Papyrus"/>
              </a:rPr>
              <a:t>&amp;</a:t>
            </a:r>
          </a:p>
          <a:p>
            <a:pPr algn="ctr"/>
            <a:r>
              <a:rPr lang="es-ES_tradnl" sz="2400" dirty="0">
                <a:latin typeface="Papyrus"/>
                <a:cs typeface="Papyrus"/>
              </a:rPr>
              <a:t>Provisión Sobrenatural</a:t>
            </a:r>
            <a:endParaRPr lang="es-ES_tradnl" sz="2400" dirty="0" smtClean="0">
              <a:latin typeface="Papyrus"/>
              <a:cs typeface="Papyrus"/>
            </a:endParaRPr>
          </a:p>
          <a:p>
            <a:pPr algn="ctr"/>
            <a:endParaRPr lang="es-ES_tradnl" sz="2400" dirty="0">
              <a:latin typeface="Papyrus"/>
              <a:cs typeface="Papyrus"/>
            </a:endParaRPr>
          </a:p>
          <a:p>
            <a:pPr algn="ctr"/>
            <a:r>
              <a:rPr lang="es-ES_tradnl" sz="2400" dirty="0" smtClean="0">
                <a:latin typeface="Lucida Calligraphy"/>
                <a:cs typeface="Lucida Calligraphy"/>
              </a:rPr>
              <a:t>“El es Un Dios que</a:t>
            </a:r>
          </a:p>
          <a:p>
            <a:pPr algn="ctr"/>
            <a:r>
              <a:rPr lang="es-ES_tradnl" sz="2400" dirty="0" smtClean="0">
                <a:latin typeface="Lucida Calligraphy"/>
                <a:cs typeface="Lucida Calligraphy"/>
              </a:rPr>
              <a:t>Recuerda  bendecirles  en el</a:t>
            </a:r>
          </a:p>
          <a:p>
            <a:pPr algn="ctr"/>
            <a:r>
              <a:rPr lang="es-ES_tradnl" sz="2400" dirty="0" smtClean="0">
                <a:latin typeface="Lucida Calligraphy"/>
                <a:cs typeface="Lucida Calligraphy"/>
              </a:rPr>
              <a:t>En el Tiempo </a:t>
            </a:r>
          </a:p>
          <a:p>
            <a:pPr algn="ctr"/>
            <a:r>
              <a:rPr lang="es-ES_tradnl" sz="2400" dirty="0" smtClean="0">
                <a:latin typeface="Lucida Calligraphy"/>
                <a:cs typeface="Lucida Calligraphy"/>
              </a:rPr>
              <a:t>Se</a:t>
            </a:r>
            <a:r>
              <a:rPr lang="es-BO" sz="2400" dirty="0" err="1" smtClean="0">
                <a:latin typeface="Lucida Calligraphy"/>
                <a:cs typeface="Lucida Calligraphy"/>
              </a:rPr>
              <a:t>ñalado</a:t>
            </a:r>
            <a:r>
              <a:rPr lang="es-ES_tradnl" sz="2400" dirty="0" smtClean="0">
                <a:latin typeface="Lucida Calligraphy"/>
                <a:cs typeface="Lucida Calligraphy"/>
              </a:rPr>
              <a:t>”</a:t>
            </a:r>
          </a:p>
          <a:p>
            <a:pPr algn="ctr"/>
            <a:endParaRPr lang="es-ES_tradnl" sz="3600" dirty="0">
              <a:latin typeface="Papyrus"/>
              <a:cs typeface="Papyrus"/>
            </a:endParaRPr>
          </a:p>
        </p:txBody>
      </p:sp>
    </p:spTree>
    <p:extLst>
      <p:ext uri="{BB962C8B-B14F-4D97-AF65-F5344CB8AC3E}">
        <p14:creationId xmlns:p14="http://schemas.microsoft.com/office/powerpoint/2010/main" val="71195344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905"/>
            <a:ext cx="9144000"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5" name="TextBox 4"/>
          <p:cNvSpPr txBox="1"/>
          <p:nvPr/>
        </p:nvSpPr>
        <p:spPr>
          <a:xfrm>
            <a:off x="297687" y="551733"/>
            <a:ext cx="3838215" cy="600164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sz="2400" dirty="0" smtClean="0">
                <a:solidFill>
                  <a:srgbClr val="000000"/>
                </a:solidFill>
                <a:latin typeface="Papyrus"/>
                <a:cs typeface="Papyrus"/>
              </a:rPr>
              <a:t>Los Cuatro 4 de Zacarías</a:t>
            </a:r>
          </a:p>
          <a:p>
            <a:endParaRPr lang="es-ES_tradnl" sz="2400" dirty="0">
              <a:solidFill>
                <a:srgbClr val="000000"/>
              </a:solidFill>
              <a:latin typeface="Papyrus"/>
              <a:cs typeface="Papyrus"/>
            </a:endParaRPr>
          </a:p>
          <a:p>
            <a:r>
              <a:rPr lang="es-ES_tradnl" sz="2400" dirty="0" smtClean="0">
                <a:solidFill>
                  <a:srgbClr val="000000"/>
                </a:solidFill>
                <a:latin typeface="Papyrus"/>
                <a:cs typeface="Papyrus"/>
              </a:rPr>
              <a:t> </a:t>
            </a:r>
            <a:r>
              <a:rPr lang="es-ES_tradnl" sz="2400" dirty="0">
                <a:solidFill>
                  <a:srgbClr val="000000"/>
                </a:solidFill>
                <a:latin typeface="Papyrus"/>
                <a:cs typeface="Papyrus"/>
              </a:rPr>
              <a:t> </a:t>
            </a:r>
            <a:r>
              <a:rPr lang="es-ES_tradnl" sz="2400" dirty="0" smtClean="0">
                <a:solidFill>
                  <a:srgbClr val="000000"/>
                </a:solidFill>
                <a:latin typeface="Papyrus"/>
                <a:cs typeface="Papyrus"/>
              </a:rPr>
              <a:t> 4  Imperios </a:t>
            </a:r>
            <a:r>
              <a:rPr lang="es-ES_tradnl" sz="2400" dirty="0">
                <a:solidFill>
                  <a:srgbClr val="000000"/>
                </a:solidFill>
                <a:latin typeface="Papyrus"/>
                <a:cs typeface="Papyrus"/>
              </a:rPr>
              <a:t>enemigos</a:t>
            </a:r>
          </a:p>
          <a:p>
            <a:r>
              <a:rPr lang="es-ES_tradnl" sz="2400" dirty="0">
                <a:solidFill>
                  <a:srgbClr val="000000"/>
                </a:solidFill>
                <a:latin typeface="Papyrus"/>
                <a:cs typeface="Papyrus"/>
              </a:rPr>
              <a:t>      Contra Israel!!</a:t>
            </a:r>
          </a:p>
          <a:p>
            <a:endParaRPr lang="es-ES_tradnl" sz="2400" dirty="0" smtClean="0">
              <a:solidFill>
                <a:srgbClr val="000000"/>
              </a:solidFill>
              <a:latin typeface="Papyrus"/>
              <a:cs typeface="Papyrus"/>
            </a:endParaRPr>
          </a:p>
          <a:p>
            <a:endParaRPr lang="es-ES_tradnl" sz="2400" dirty="0">
              <a:solidFill>
                <a:srgbClr val="000000"/>
              </a:solidFill>
              <a:latin typeface="Papyrus"/>
              <a:cs typeface="Papyrus"/>
            </a:endParaRPr>
          </a:p>
          <a:p>
            <a:r>
              <a:rPr lang="es-ES_tradnl" sz="2400" dirty="0" smtClean="0">
                <a:solidFill>
                  <a:srgbClr val="000000"/>
                </a:solidFill>
                <a:latin typeface="Papyrus"/>
                <a:cs typeface="Papyrus"/>
              </a:rPr>
              <a:t>     Daniel Capítulo 2</a:t>
            </a:r>
          </a:p>
          <a:p>
            <a:endParaRPr lang="es-ES_tradnl" sz="2400" dirty="0">
              <a:solidFill>
                <a:srgbClr val="000000"/>
              </a:solidFill>
              <a:latin typeface="Papyrus"/>
              <a:cs typeface="Papyrus"/>
            </a:endParaRPr>
          </a:p>
          <a:p>
            <a:r>
              <a:rPr lang="es-ES_tradnl" sz="2400" dirty="0" smtClean="0">
                <a:solidFill>
                  <a:srgbClr val="000000"/>
                </a:solidFill>
                <a:latin typeface="Papyrus"/>
                <a:cs typeface="Papyrus"/>
              </a:rPr>
              <a:t>La Gran Estatua del</a:t>
            </a:r>
          </a:p>
          <a:p>
            <a:r>
              <a:rPr lang="es-ES_tradnl" sz="2400" dirty="0" smtClean="0">
                <a:solidFill>
                  <a:srgbClr val="000000"/>
                </a:solidFill>
                <a:latin typeface="Papyrus"/>
                <a:cs typeface="Papyrus"/>
              </a:rPr>
              <a:t>Rey Nabucodonosor  </a:t>
            </a:r>
          </a:p>
          <a:p>
            <a:r>
              <a:rPr lang="es-ES_tradnl" sz="2400" dirty="0" smtClean="0">
                <a:solidFill>
                  <a:srgbClr val="000000"/>
                </a:solidFill>
                <a:latin typeface="Papyrus"/>
                <a:cs typeface="Papyrus"/>
              </a:rPr>
              <a:t>Consta de 4 Metales</a:t>
            </a:r>
          </a:p>
          <a:p>
            <a:endParaRPr lang="es-ES_tradnl" sz="2400" dirty="0">
              <a:solidFill>
                <a:srgbClr val="000000"/>
              </a:solidFill>
              <a:latin typeface="Papyrus"/>
              <a:cs typeface="Papyrus"/>
            </a:endParaRPr>
          </a:p>
          <a:p>
            <a:r>
              <a:rPr lang="es-ES_tradnl" sz="2400" dirty="0">
                <a:solidFill>
                  <a:srgbClr val="000000"/>
                </a:solidFill>
                <a:latin typeface="Papyrus"/>
                <a:cs typeface="Papyrus"/>
              </a:rPr>
              <a:t>4  Imperios enemigos</a:t>
            </a:r>
          </a:p>
          <a:p>
            <a:r>
              <a:rPr lang="es-ES_tradnl" sz="2400" dirty="0">
                <a:solidFill>
                  <a:srgbClr val="000000"/>
                </a:solidFill>
                <a:latin typeface="Papyrus"/>
                <a:cs typeface="Papyrus"/>
              </a:rPr>
              <a:t>      Contra Israel!!</a:t>
            </a:r>
          </a:p>
          <a:p>
            <a:endParaRPr lang="es-ES_tradnl" sz="2400" dirty="0" smtClean="0">
              <a:solidFill>
                <a:srgbClr val="000000"/>
              </a:solidFill>
              <a:latin typeface="Papyrus"/>
              <a:cs typeface="Papyrus"/>
            </a:endParaRPr>
          </a:p>
          <a:p>
            <a:endParaRPr lang="es-ES_tradnl" sz="2400" dirty="0">
              <a:latin typeface="Papyrus"/>
              <a:cs typeface="Papyrus"/>
            </a:endParaRPr>
          </a:p>
        </p:txBody>
      </p:sp>
      <p:pic>
        <p:nvPicPr>
          <p:cNvPr id="3" name="Picture 2" descr="images-12.jpeg"/>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3999036" y="523597"/>
            <a:ext cx="4839928" cy="60016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4857211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6" name="Picture 5" descr="images-14.jpeg"/>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323052" y="994323"/>
            <a:ext cx="8657068" cy="4885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323052" y="5880372"/>
            <a:ext cx="2116938"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S" sz="2000" dirty="0">
                <a:latin typeface="Papyrus"/>
                <a:cs typeface="Papyrus"/>
              </a:rPr>
              <a:t>León con alas de águila </a:t>
            </a:r>
            <a:r>
              <a:rPr lang="es-ES_tradnl" sz="2000" dirty="0" smtClean="0">
                <a:latin typeface="Papyrus"/>
                <a:cs typeface="Papyrus"/>
              </a:rPr>
              <a:t>-Babilonia</a:t>
            </a:r>
            <a:endParaRPr lang="es-ES_tradnl" sz="2000" dirty="0">
              <a:latin typeface="Papyrus"/>
              <a:cs typeface="Papyrus"/>
            </a:endParaRPr>
          </a:p>
        </p:txBody>
      </p:sp>
      <p:sp>
        <p:nvSpPr>
          <p:cNvPr id="3" name="TextBox 2"/>
          <p:cNvSpPr txBox="1"/>
          <p:nvPr/>
        </p:nvSpPr>
        <p:spPr>
          <a:xfrm>
            <a:off x="2630658" y="5880995"/>
            <a:ext cx="2426474" cy="707886"/>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_tradnl" sz="2000" dirty="0" smtClean="0">
                <a:latin typeface="Papyrus"/>
                <a:cs typeface="Papyrus"/>
              </a:rPr>
              <a:t>Oso con 3 costillas</a:t>
            </a:r>
          </a:p>
          <a:p>
            <a:pPr algn="ctr"/>
            <a:r>
              <a:rPr lang="es-ES_tradnl" sz="2000" dirty="0" smtClean="0">
                <a:latin typeface="Papyrus"/>
                <a:cs typeface="Papyrus"/>
              </a:rPr>
              <a:t>Medos/Persas</a:t>
            </a:r>
            <a:endParaRPr lang="es-ES_tradnl" sz="2000" dirty="0">
              <a:latin typeface="Papyrus"/>
              <a:cs typeface="Papyrus"/>
            </a:endParaRPr>
          </a:p>
        </p:txBody>
      </p:sp>
      <p:sp>
        <p:nvSpPr>
          <p:cNvPr id="8" name="TextBox 7"/>
          <p:cNvSpPr txBox="1"/>
          <p:nvPr/>
        </p:nvSpPr>
        <p:spPr>
          <a:xfrm>
            <a:off x="7306975" y="5265685"/>
            <a:ext cx="1673145" cy="132343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BO" sz="2000" b="1" dirty="0" smtClean="0">
                <a:latin typeface="Papyrus Condensed"/>
                <a:cs typeface="Papyrus Condensed"/>
              </a:rPr>
              <a:t>Grande y Muy temible, con dientes de hierro  Anti- Cristo</a:t>
            </a:r>
            <a:endParaRPr lang="es-ES_tradnl" sz="2000" b="1" dirty="0">
              <a:latin typeface="Papyrus Condensed"/>
              <a:cs typeface="Papyrus Condensed"/>
            </a:endParaRPr>
          </a:p>
        </p:txBody>
      </p:sp>
      <p:sp>
        <p:nvSpPr>
          <p:cNvPr id="9" name="TextBox 8"/>
          <p:cNvSpPr txBox="1"/>
          <p:nvPr/>
        </p:nvSpPr>
        <p:spPr>
          <a:xfrm>
            <a:off x="2439990" y="594213"/>
            <a:ext cx="1811187"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ES_tradnl" sz="2000" dirty="0" smtClean="0">
                <a:solidFill>
                  <a:schemeClr val="tx1"/>
                </a:solidFill>
                <a:latin typeface="Papyrus"/>
                <a:cs typeface="Papyrus"/>
              </a:rPr>
              <a:t>    </a:t>
            </a:r>
            <a:r>
              <a:rPr lang="es-ES_tradnl" sz="2000" dirty="0" smtClean="0">
                <a:solidFill>
                  <a:schemeClr val="bg1"/>
                </a:solidFill>
                <a:latin typeface="Papyrus"/>
                <a:cs typeface="Papyrus"/>
              </a:rPr>
              <a:t>Capitulo  7 </a:t>
            </a:r>
            <a:endParaRPr lang="es-ES_tradnl" sz="2000" dirty="0">
              <a:solidFill>
                <a:schemeClr val="bg1"/>
              </a:solidFill>
              <a:latin typeface="Papyrus"/>
              <a:cs typeface="Papyrus"/>
            </a:endParaRPr>
          </a:p>
        </p:txBody>
      </p:sp>
      <p:sp>
        <p:nvSpPr>
          <p:cNvPr id="7" name="TextBox 6"/>
          <p:cNvSpPr txBox="1"/>
          <p:nvPr/>
        </p:nvSpPr>
        <p:spPr>
          <a:xfrm>
            <a:off x="125884" y="163325"/>
            <a:ext cx="9018116"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ES_tradnl" sz="2400" dirty="0" smtClean="0">
                <a:solidFill>
                  <a:srgbClr val="000000"/>
                </a:solidFill>
                <a:latin typeface="Papyrus"/>
                <a:cs typeface="Papyrus"/>
              </a:rPr>
              <a:t>Daniel ve</a:t>
            </a:r>
            <a:r>
              <a:rPr lang="en-US" sz="2400" dirty="0" smtClean="0">
                <a:solidFill>
                  <a:srgbClr val="000000"/>
                </a:solidFill>
                <a:latin typeface="Papyrus"/>
                <a:cs typeface="Papyrus"/>
              </a:rPr>
              <a:t> </a:t>
            </a:r>
            <a:r>
              <a:rPr lang="es-ES_tradnl" sz="2400" dirty="0" smtClean="0">
                <a:solidFill>
                  <a:srgbClr val="000000"/>
                </a:solidFill>
                <a:latin typeface="Papyrus"/>
                <a:cs typeface="Papyrus"/>
              </a:rPr>
              <a:t>4 Bestias feroces = En el Fin 4 Imperios odian a Israel</a:t>
            </a:r>
            <a:endParaRPr lang="es-ES_tradnl" sz="2400" dirty="0">
              <a:solidFill>
                <a:srgbClr val="000000"/>
              </a:solidFill>
              <a:latin typeface="Papyrus"/>
              <a:cs typeface="Papyrus"/>
            </a:endParaRPr>
          </a:p>
        </p:txBody>
      </p:sp>
      <p:sp>
        <p:nvSpPr>
          <p:cNvPr id="5" name="TextBox 4"/>
          <p:cNvSpPr txBox="1"/>
          <p:nvPr/>
        </p:nvSpPr>
        <p:spPr>
          <a:xfrm>
            <a:off x="5057132" y="5927405"/>
            <a:ext cx="1999332" cy="70788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S_tradnl" sz="2000" dirty="0" smtClean="0">
                <a:latin typeface="Papyrus"/>
                <a:cs typeface="Papyrus"/>
              </a:rPr>
              <a:t>Leopardo con 4 Alas - Grecia</a:t>
            </a:r>
            <a:endParaRPr lang="es-ES_tradnl" sz="2000" dirty="0">
              <a:latin typeface="Papyrus"/>
              <a:cs typeface="Papyrus"/>
            </a:endParaRPr>
          </a:p>
        </p:txBody>
      </p:sp>
    </p:spTree>
    <p:extLst>
      <p:ext uri="{BB962C8B-B14F-4D97-AF65-F5344CB8AC3E}">
        <p14:creationId xmlns:p14="http://schemas.microsoft.com/office/powerpoint/2010/main" val="56400047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0871"/>
            <a:ext cx="9144000"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5" name="Picture 4" descr="images-5.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702" y="391183"/>
            <a:ext cx="8366764" cy="61586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4351394" y="1363197"/>
            <a:ext cx="4370072" cy="1815882"/>
          </a:xfrm>
          <a:prstGeom prst="rect">
            <a:avLst/>
          </a:prstGeom>
          <a:noFill/>
        </p:spPr>
        <p:txBody>
          <a:bodyPr wrap="square" rtlCol="0">
            <a:spAutoFit/>
          </a:bodyPr>
          <a:lstStyle/>
          <a:p>
            <a:r>
              <a:rPr lang="es-ES" sz="2800" dirty="0">
                <a:solidFill>
                  <a:schemeClr val="bg1"/>
                </a:solidFill>
                <a:latin typeface="Bradley Hand ITC TT-Bold"/>
                <a:cs typeface="Bradley Hand ITC TT-Bold"/>
              </a:rPr>
              <a:t>El Espíritu Santo</a:t>
            </a:r>
          </a:p>
          <a:p>
            <a:r>
              <a:rPr lang="es-ES" sz="2800" dirty="0">
                <a:solidFill>
                  <a:schemeClr val="bg1"/>
                </a:solidFill>
                <a:latin typeface="Bradley Hand ITC TT-Bold"/>
                <a:cs typeface="Bradley Hand ITC TT-Bold"/>
              </a:rPr>
              <a:t>Muestra Zacarías</a:t>
            </a:r>
          </a:p>
          <a:p>
            <a:r>
              <a:rPr lang="es-ES" sz="2800" dirty="0">
                <a:solidFill>
                  <a:schemeClr val="bg1"/>
                </a:solidFill>
                <a:latin typeface="Bradley Hand ITC TT-Bold"/>
                <a:cs typeface="Bradley Hand ITC TT-Bold"/>
              </a:rPr>
              <a:t>Los mismos 4 Enemigos</a:t>
            </a:r>
          </a:p>
          <a:p>
            <a:r>
              <a:rPr lang="es-ES" sz="2800" dirty="0">
                <a:solidFill>
                  <a:schemeClr val="bg1"/>
                </a:solidFill>
                <a:latin typeface="Bradley Hand ITC TT-Bold"/>
                <a:cs typeface="Bradley Hand ITC TT-Bold"/>
              </a:rPr>
              <a:t> </a:t>
            </a:r>
            <a:r>
              <a:rPr lang="es-ES" sz="2800" dirty="0" smtClean="0">
                <a:solidFill>
                  <a:schemeClr val="bg1"/>
                </a:solidFill>
                <a:latin typeface="Bradley Hand ITC TT-Bold"/>
                <a:cs typeface="Bradley Hand ITC TT-Bold"/>
              </a:rPr>
              <a:t>Como </a:t>
            </a:r>
            <a:r>
              <a:rPr lang="es-ES" sz="2800" dirty="0">
                <a:solidFill>
                  <a:schemeClr val="bg1"/>
                </a:solidFill>
                <a:latin typeface="Bradley Hand ITC TT-Bold"/>
                <a:cs typeface="Bradley Hand ITC TT-Bold"/>
              </a:rPr>
              <a:t>Daniel!</a:t>
            </a:r>
            <a:endParaRPr lang="es-ES_tradnl" sz="2800" dirty="0">
              <a:solidFill>
                <a:schemeClr val="bg1"/>
              </a:solidFill>
              <a:latin typeface="Bradley Hand ITC TT-Bold"/>
              <a:cs typeface="Bradley Hand ITC TT-Bold"/>
            </a:endParaRPr>
          </a:p>
        </p:txBody>
      </p:sp>
    </p:spTree>
    <p:extLst>
      <p:ext uri="{BB962C8B-B14F-4D97-AF65-F5344CB8AC3E}">
        <p14:creationId xmlns:p14="http://schemas.microsoft.com/office/powerpoint/2010/main" val="389154644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3" name="TextBox 2"/>
          <p:cNvSpPr txBox="1"/>
          <p:nvPr/>
        </p:nvSpPr>
        <p:spPr>
          <a:xfrm>
            <a:off x="903749" y="603774"/>
            <a:ext cx="7220101" cy="5509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_tradnl" sz="2800" kern="1200" dirty="0" smtClean="0">
              <a:solidFill>
                <a:srgbClr val="000000"/>
              </a:solidFill>
              <a:latin typeface="Papyrus"/>
              <a:cs typeface="Papyrus"/>
            </a:endParaRPr>
          </a:p>
          <a:p>
            <a:pPr algn="ctr"/>
            <a:r>
              <a:rPr lang="es-ES" sz="2800" dirty="0">
                <a:solidFill>
                  <a:srgbClr val="000000"/>
                </a:solidFill>
                <a:latin typeface="Papyrus"/>
                <a:cs typeface="Papyrus"/>
              </a:rPr>
              <a:t>¿Quiénes son estos 4 Cuernos</a:t>
            </a:r>
            <a:r>
              <a:rPr lang="es-ES" sz="2800" dirty="0" smtClean="0">
                <a:solidFill>
                  <a:srgbClr val="000000"/>
                </a:solidFill>
                <a:latin typeface="Papyrus"/>
                <a:cs typeface="Papyrus"/>
              </a:rPr>
              <a:t>?</a:t>
            </a:r>
          </a:p>
          <a:p>
            <a:pPr algn="ctr"/>
            <a:endParaRPr lang="es-ES_tradnl" sz="2800" kern="1200" dirty="0" smtClean="0">
              <a:solidFill>
                <a:srgbClr val="000000"/>
              </a:solidFill>
              <a:latin typeface="Papyrus"/>
              <a:cs typeface="Papyrus"/>
            </a:endParaRPr>
          </a:p>
          <a:p>
            <a:pPr algn="ctr"/>
            <a:r>
              <a:rPr lang="es-ES_tradnl" sz="2800" dirty="0">
                <a:solidFill>
                  <a:srgbClr val="000000"/>
                </a:solidFill>
                <a:latin typeface="Papyrus"/>
                <a:cs typeface="Papyrus"/>
              </a:rPr>
              <a:t>Antiguos reinos gentiles</a:t>
            </a:r>
          </a:p>
          <a:p>
            <a:pPr algn="ctr"/>
            <a:r>
              <a:rPr lang="es-ES_tradnl" sz="2800" dirty="0">
                <a:solidFill>
                  <a:srgbClr val="000000"/>
                </a:solidFill>
                <a:latin typeface="Papyrus"/>
                <a:cs typeface="Papyrus"/>
              </a:rPr>
              <a:t>Conquistadores de Israel</a:t>
            </a:r>
            <a:endParaRPr lang="es-ES_tradnl" sz="2800" dirty="0" smtClean="0">
              <a:solidFill>
                <a:srgbClr val="000000"/>
              </a:solidFill>
              <a:latin typeface="Papyrus"/>
              <a:cs typeface="Papyrus"/>
            </a:endParaRPr>
          </a:p>
          <a:p>
            <a:pPr algn="ctr"/>
            <a:endParaRPr lang="es-ES_tradnl" sz="3600" dirty="0" smtClean="0">
              <a:solidFill>
                <a:srgbClr val="000000"/>
              </a:solidFill>
              <a:latin typeface="Bradley Hand ITC TT-Bold"/>
              <a:cs typeface="Bradley Hand ITC TT-Bold"/>
            </a:endParaRPr>
          </a:p>
          <a:p>
            <a:pPr algn="ctr"/>
            <a:r>
              <a:rPr lang="es-ES_tradnl" sz="3600" dirty="0">
                <a:solidFill>
                  <a:srgbClr val="000000"/>
                </a:solidFill>
                <a:latin typeface="Bradley Hand ITC TT-Bold"/>
                <a:cs typeface="Bradley Hand ITC TT-Bold"/>
              </a:rPr>
              <a:t>Pero quienes son hoy?</a:t>
            </a:r>
            <a:endParaRPr lang="es-ES_tradnl" sz="2800" kern="1200" dirty="0" smtClean="0">
              <a:solidFill>
                <a:srgbClr val="000000"/>
              </a:solidFill>
              <a:latin typeface="Papyrus"/>
              <a:cs typeface="Papyrus"/>
            </a:endParaRPr>
          </a:p>
          <a:p>
            <a:pPr algn="ctr"/>
            <a:endParaRPr lang="es-ES_tradnl" sz="2800" dirty="0">
              <a:solidFill>
                <a:srgbClr val="000000"/>
              </a:solidFill>
              <a:latin typeface="Papyrus"/>
              <a:cs typeface="Papyrus"/>
            </a:endParaRPr>
          </a:p>
          <a:p>
            <a:pPr algn="ctr"/>
            <a:endParaRPr lang="es-ES_tradnl" sz="2800" kern="1200" dirty="0">
              <a:solidFill>
                <a:srgbClr val="000000"/>
              </a:solidFill>
              <a:latin typeface="Papyrus"/>
              <a:cs typeface="Papyrus"/>
            </a:endParaRPr>
          </a:p>
          <a:p>
            <a:pPr algn="ctr"/>
            <a:endParaRPr lang="es-ES_tradnl" sz="2800" dirty="0" smtClean="0">
              <a:solidFill>
                <a:srgbClr val="000000"/>
              </a:solidFill>
              <a:latin typeface="Papyrus"/>
              <a:cs typeface="Papyrus"/>
            </a:endParaRPr>
          </a:p>
          <a:p>
            <a:pPr algn="ctr"/>
            <a:r>
              <a:rPr lang="es-ES_tradnl" sz="2800" dirty="0" smtClean="0">
                <a:solidFill>
                  <a:srgbClr val="000000"/>
                </a:solidFill>
                <a:latin typeface="Papyrus"/>
                <a:cs typeface="Papyrus"/>
              </a:rPr>
              <a:t> Mira los Reinos </a:t>
            </a:r>
            <a:r>
              <a:rPr lang="es-ES_tradnl" sz="2800" dirty="0">
                <a:solidFill>
                  <a:srgbClr val="000000"/>
                </a:solidFill>
                <a:latin typeface="Papyrus"/>
                <a:cs typeface="Papyrus"/>
              </a:rPr>
              <a:t>Antiguos</a:t>
            </a:r>
          </a:p>
          <a:p>
            <a:pPr algn="ctr"/>
            <a:r>
              <a:rPr lang="es-ES_tradnl" sz="2800" dirty="0" smtClean="0">
                <a:solidFill>
                  <a:srgbClr val="000000"/>
                </a:solidFill>
                <a:latin typeface="Papyrus"/>
                <a:cs typeface="Papyrus"/>
              </a:rPr>
              <a:t>usando los </a:t>
            </a:r>
            <a:r>
              <a:rPr lang="es-ES_tradnl" sz="2800" dirty="0">
                <a:solidFill>
                  <a:srgbClr val="000000"/>
                </a:solidFill>
                <a:latin typeface="Papyrus"/>
                <a:cs typeface="Papyrus"/>
              </a:rPr>
              <a:t>mapas modernos!</a:t>
            </a:r>
            <a:endParaRPr lang="es-ES_tradnl" sz="2800" kern="1200" dirty="0">
              <a:solidFill>
                <a:srgbClr val="000000"/>
              </a:solidFill>
              <a:latin typeface="Papyrus"/>
              <a:cs typeface="Papyrus"/>
            </a:endParaRPr>
          </a:p>
        </p:txBody>
      </p:sp>
      <p:sp>
        <p:nvSpPr>
          <p:cNvPr id="6" name="Down Arrow 5"/>
          <p:cNvSpPr/>
          <p:nvPr/>
        </p:nvSpPr>
        <p:spPr>
          <a:xfrm>
            <a:off x="4191685" y="4037754"/>
            <a:ext cx="560265" cy="83002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82547354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78729"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5" name="Picture 4" descr="IMG_2143"/>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5300"/>
                    </a14:imgEffect>
                    <a14:imgEffect>
                      <a14:saturation sat="200000"/>
                    </a14:imgEffect>
                  </a14:imgLayer>
                </a14:imgProps>
              </a:ext>
              <a:ext uri="{28A0092B-C50C-407E-A947-70E740481C1C}">
                <a14:useLocalDpi xmlns:a14="http://schemas.microsoft.com/office/drawing/2010/main" val="0"/>
              </a:ext>
            </a:extLst>
          </a:blip>
          <a:srcRect l="1752" t="14180" r="2110"/>
          <a:stretch/>
        </p:blipFill>
        <p:spPr bwMode="auto">
          <a:xfrm>
            <a:off x="178613" y="637774"/>
            <a:ext cx="8747082" cy="58421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0"/>
            <a:ext cx="9178729" cy="523220"/>
          </a:xfrm>
          <a:prstGeom prst="rect">
            <a:avLst/>
          </a:prstGeom>
          <a:noFill/>
        </p:spPr>
        <p:txBody>
          <a:bodyPr wrap="square" rtlCol="0">
            <a:spAutoFit/>
          </a:bodyPr>
          <a:lstStyle/>
          <a:p>
            <a:r>
              <a:rPr lang="es-ES_tradnl" sz="2800" dirty="0" smtClean="0">
                <a:latin typeface="Papyrus"/>
                <a:cs typeface="Papyrus"/>
              </a:rPr>
              <a:t> </a:t>
            </a:r>
            <a:endParaRPr lang="es-ES_tradnl" sz="2800" dirty="0">
              <a:latin typeface="Papyrus"/>
              <a:cs typeface="Papyrus"/>
            </a:endParaRPr>
          </a:p>
        </p:txBody>
      </p:sp>
      <p:sp>
        <p:nvSpPr>
          <p:cNvPr id="6" name="TextBox 5"/>
          <p:cNvSpPr txBox="1"/>
          <p:nvPr/>
        </p:nvSpPr>
        <p:spPr>
          <a:xfrm>
            <a:off x="757554" y="176109"/>
            <a:ext cx="1521412"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sz="2400" dirty="0" smtClean="0">
                <a:solidFill>
                  <a:schemeClr val="tx1"/>
                </a:solidFill>
                <a:latin typeface="Bradley Hand ITC TT-Bold"/>
                <a:cs typeface="Bradley Hand ITC TT-Bold"/>
              </a:rPr>
              <a:t>Babilonia   </a:t>
            </a:r>
            <a:r>
              <a:rPr lang="es-ES_tradnl" sz="2400" dirty="0" smtClean="0">
                <a:latin typeface="Lucida Calligraphy"/>
                <a:cs typeface="Lucida Calligraphy"/>
              </a:rPr>
              <a:t> </a:t>
            </a:r>
            <a:endParaRPr lang="es-ES_tradnl" sz="2400" dirty="0">
              <a:latin typeface="Lucida Calligraphy"/>
              <a:cs typeface="Lucida Calligraphy"/>
            </a:endParaRPr>
          </a:p>
        </p:txBody>
      </p:sp>
    </p:spTree>
    <p:extLst>
      <p:ext uri="{BB962C8B-B14F-4D97-AF65-F5344CB8AC3E}">
        <p14:creationId xmlns:p14="http://schemas.microsoft.com/office/powerpoint/2010/main" val="243889589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dirty="0"/>
          </a:p>
        </p:txBody>
      </p:sp>
      <p:pic>
        <p:nvPicPr>
          <p:cNvPr id="3" name="Picture 2" descr="IMG_2139"/>
          <p:cNvPicPr>
            <a:picLocks noChangeAspect="1" noChangeArrowheads="1"/>
          </p:cNvPicPr>
          <p:nvPr/>
        </p:nvPicPr>
        <p:blipFill rotWithShape="1">
          <a:blip r:embed="rId2">
            <a:extLst>
              <a:ext uri="{28A0092B-C50C-407E-A947-70E740481C1C}">
                <a14:useLocalDpi xmlns:a14="http://schemas.microsoft.com/office/drawing/2010/main" val="0"/>
              </a:ext>
            </a:extLst>
          </a:blip>
          <a:srcRect l="1829" t="12057"/>
          <a:stretch/>
        </p:blipFill>
        <p:spPr bwMode="auto">
          <a:xfrm>
            <a:off x="198459" y="555585"/>
            <a:ext cx="8786774" cy="59923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11372" y="104415"/>
            <a:ext cx="2829162"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sz="2400" dirty="0" smtClean="0">
                <a:solidFill>
                  <a:srgbClr val="000000"/>
                </a:solidFill>
                <a:latin typeface="Bradley Hand ITC TT-Bold"/>
                <a:cs typeface="Bradley Hand ITC TT-Bold"/>
              </a:rPr>
              <a:t>Medos  y Persas</a:t>
            </a:r>
            <a:endParaRPr lang="es-ES_tradnl" sz="2400" dirty="0">
              <a:solidFill>
                <a:srgbClr val="000000"/>
              </a:solidFill>
              <a:latin typeface="Bradley Hand ITC TT-Bold"/>
              <a:cs typeface="Bradley Hand ITC TT-Bold"/>
            </a:endParaRPr>
          </a:p>
        </p:txBody>
      </p:sp>
    </p:spTree>
    <p:extLst>
      <p:ext uri="{BB962C8B-B14F-4D97-AF65-F5344CB8AC3E}">
        <p14:creationId xmlns:p14="http://schemas.microsoft.com/office/powerpoint/2010/main" val="345488766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5" name="Picture 4" descr="IMG_2150"/>
          <p:cNvPicPr>
            <a:picLocks noChangeAspect="1" noChangeArrowheads="1"/>
          </p:cNvPicPr>
          <p:nvPr/>
        </p:nvPicPr>
        <p:blipFill rotWithShape="1">
          <a:blip r:embed="rId2">
            <a:extLst>
              <a:ext uri="{28A0092B-C50C-407E-A947-70E740481C1C}">
                <a14:useLocalDpi xmlns:a14="http://schemas.microsoft.com/office/drawing/2010/main" val="0"/>
              </a:ext>
            </a:extLst>
          </a:blip>
          <a:srcRect l="1519" t="12154"/>
          <a:stretch/>
        </p:blipFill>
        <p:spPr bwMode="auto">
          <a:xfrm>
            <a:off x="178613" y="515896"/>
            <a:ext cx="8965388" cy="60519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51065" y="64721"/>
            <a:ext cx="2450264"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sz="2400" dirty="0" smtClean="0">
                <a:solidFill>
                  <a:srgbClr val="000000"/>
                </a:solidFill>
                <a:latin typeface="Bradley Hand ITC TT-Bold"/>
                <a:cs typeface="Bradley Hand ITC TT-Bold"/>
              </a:rPr>
              <a:t>Imperio Griego</a:t>
            </a:r>
            <a:endParaRPr lang="es-ES_tradnl" sz="2400" dirty="0">
              <a:solidFill>
                <a:srgbClr val="000000"/>
              </a:solidFill>
              <a:latin typeface="Bradley Hand ITC TT-Bold"/>
              <a:cs typeface="Bradley Hand ITC TT-Bold"/>
            </a:endParaRPr>
          </a:p>
        </p:txBody>
      </p:sp>
    </p:spTree>
    <p:extLst>
      <p:ext uri="{BB962C8B-B14F-4D97-AF65-F5344CB8AC3E}">
        <p14:creationId xmlns:p14="http://schemas.microsoft.com/office/powerpoint/2010/main" val="275803612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3" name="Picture 2" descr="IMG_2144"/>
          <p:cNvPicPr>
            <a:picLocks noChangeAspect="1" noChangeArrowheads="1"/>
          </p:cNvPicPr>
          <p:nvPr/>
        </p:nvPicPr>
        <p:blipFill rotWithShape="1">
          <a:blip r:embed="rId2">
            <a:extLst>
              <a:ext uri="{28A0092B-C50C-407E-A947-70E740481C1C}">
                <a14:useLocalDpi xmlns:a14="http://schemas.microsoft.com/office/drawing/2010/main" val="0"/>
              </a:ext>
            </a:extLst>
          </a:blip>
          <a:srcRect l="3011" t="11842" r="2110" b="2496"/>
          <a:stretch/>
        </p:blipFill>
        <p:spPr bwMode="auto">
          <a:xfrm>
            <a:off x="277842" y="674639"/>
            <a:ext cx="8653199" cy="59130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3990" y="210857"/>
            <a:ext cx="3798010"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sz="2400" dirty="0">
                <a:solidFill>
                  <a:srgbClr val="000000"/>
                </a:solidFill>
                <a:latin typeface="Bradley Hand ITC TT-Bold"/>
                <a:cs typeface="Bradley Hand ITC TT-Bold"/>
              </a:rPr>
              <a:t>Antiguo Imperio Romano</a:t>
            </a:r>
          </a:p>
        </p:txBody>
      </p:sp>
    </p:spTree>
    <p:extLst>
      <p:ext uri="{BB962C8B-B14F-4D97-AF65-F5344CB8AC3E}">
        <p14:creationId xmlns:p14="http://schemas.microsoft.com/office/powerpoint/2010/main" val="171862439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2" name="TextBox 1"/>
          <p:cNvSpPr txBox="1"/>
          <p:nvPr/>
        </p:nvSpPr>
        <p:spPr>
          <a:xfrm>
            <a:off x="557901" y="361532"/>
            <a:ext cx="8156130" cy="30900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sz="2800" dirty="0" smtClean="0">
                <a:solidFill>
                  <a:schemeClr val="tx1"/>
                </a:solidFill>
                <a:latin typeface="Papyrus"/>
                <a:cs typeface="Papyrus"/>
              </a:rPr>
              <a:t>   </a:t>
            </a:r>
            <a:r>
              <a:rPr lang="es-ES" sz="2800" dirty="0">
                <a:solidFill>
                  <a:schemeClr val="tx1"/>
                </a:solidFill>
                <a:latin typeface="Papyrus"/>
                <a:cs typeface="Papyrus"/>
              </a:rPr>
              <a:t>Hoy esos imperios antiguos han evolucionado</a:t>
            </a:r>
          </a:p>
          <a:p>
            <a:r>
              <a:rPr lang="es-ES" sz="2800" dirty="0">
                <a:solidFill>
                  <a:schemeClr val="tx1"/>
                </a:solidFill>
                <a:latin typeface="Papyrus"/>
                <a:cs typeface="Papyrus"/>
              </a:rPr>
              <a:t>        en naciones de hoy en día</a:t>
            </a:r>
            <a:r>
              <a:rPr lang="es-ES" sz="2800" dirty="0" smtClean="0">
                <a:solidFill>
                  <a:schemeClr val="tx1"/>
                </a:solidFill>
                <a:latin typeface="Papyrus"/>
                <a:cs typeface="Papyrus"/>
              </a:rPr>
              <a:t>:</a:t>
            </a:r>
          </a:p>
          <a:p>
            <a:endParaRPr lang="es-ES_tradnl" sz="2800" dirty="0" smtClean="0">
              <a:solidFill>
                <a:schemeClr val="tx1"/>
              </a:solidFill>
              <a:latin typeface="Papyrus"/>
              <a:cs typeface="Papyrus"/>
            </a:endParaRPr>
          </a:p>
          <a:p>
            <a:pPr marL="457200" indent="-457200">
              <a:buFont typeface="Wingdings" charset="2"/>
              <a:buChar char="§"/>
            </a:pPr>
            <a:r>
              <a:rPr lang="es-ES" sz="2800" dirty="0" smtClean="0">
                <a:solidFill>
                  <a:schemeClr val="tx1"/>
                </a:solidFill>
                <a:latin typeface="Papyrus"/>
                <a:cs typeface="Papyrus"/>
              </a:rPr>
              <a:t>Ellos aún </a:t>
            </a:r>
            <a:r>
              <a:rPr lang="es-ES" sz="2800" dirty="0">
                <a:solidFill>
                  <a:schemeClr val="tx1"/>
                </a:solidFill>
                <a:latin typeface="Papyrus"/>
                <a:cs typeface="Papyrus"/>
              </a:rPr>
              <a:t>odian a Israel y los </a:t>
            </a:r>
            <a:r>
              <a:rPr lang="es-ES" sz="2800" dirty="0" smtClean="0">
                <a:solidFill>
                  <a:schemeClr val="tx1"/>
                </a:solidFill>
                <a:latin typeface="Papyrus"/>
                <a:cs typeface="Papyrus"/>
              </a:rPr>
              <a:t>Judíos</a:t>
            </a:r>
            <a:endParaRPr lang="es-ES_tradnl" sz="2800" dirty="0" smtClean="0">
              <a:solidFill>
                <a:schemeClr val="tx1"/>
              </a:solidFill>
              <a:latin typeface="Papyrus"/>
              <a:cs typeface="Papyrus"/>
            </a:endParaRPr>
          </a:p>
          <a:p>
            <a:pPr marL="457200" indent="-457200">
              <a:lnSpc>
                <a:spcPct val="60000"/>
              </a:lnSpc>
              <a:buFont typeface="Wingdings" charset="2"/>
              <a:buChar char="§"/>
            </a:pPr>
            <a:endParaRPr lang="es-ES_tradnl" sz="2800" dirty="0">
              <a:solidFill>
                <a:schemeClr val="tx1"/>
              </a:solidFill>
              <a:latin typeface="Papyrus"/>
              <a:cs typeface="Papyrus"/>
            </a:endParaRPr>
          </a:p>
          <a:p>
            <a:pPr marL="457200" indent="-457200">
              <a:buFont typeface="Wingdings" charset="2"/>
              <a:buChar char="§"/>
            </a:pPr>
            <a:r>
              <a:rPr lang="es-ES" sz="2800" dirty="0">
                <a:solidFill>
                  <a:schemeClr val="tx1"/>
                </a:solidFill>
                <a:latin typeface="Papyrus"/>
                <a:cs typeface="Papyrus"/>
              </a:rPr>
              <a:t>También persiguen a los </a:t>
            </a:r>
            <a:r>
              <a:rPr lang="es-ES" sz="2800" dirty="0" smtClean="0">
                <a:solidFill>
                  <a:schemeClr val="tx1"/>
                </a:solidFill>
                <a:latin typeface="Papyrus"/>
                <a:cs typeface="Papyrus"/>
              </a:rPr>
              <a:t>cristianos</a:t>
            </a:r>
          </a:p>
          <a:p>
            <a:endParaRPr lang="es-ES" sz="1000" dirty="0" smtClean="0">
              <a:solidFill>
                <a:schemeClr val="tx1"/>
              </a:solidFill>
              <a:latin typeface="Papyrus"/>
              <a:cs typeface="Papyrus"/>
            </a:endParaRPr>
          </a:p>
          <a:p>
            <a:r>
              <a:rPr lang="es-ES" sz="2800" dirty="0" smtClean="0">
                <a:solidFill>
                  <a:schemeClr val="tx1"/>
                </a:solidFill>
                <a:latin typeface="Papyrus"/>
                <a:cs typeface="Papyrus"/>
              </a:rPr>
              <a:t>El Islam </a:t>
            </a:r>
            <a:r>
              <a:rPr lang="es-ES" sz="2800" dirty="0">
                <a:solidFill>
                  <a:schemeClr val="tx1"/>
                </a:solidFill>
                <a:latin typeface="Papyrus"/>
                <a:cs typeface="Papyrus"/>
              </a:rPr>
              <a:t>une a estos países en una hermandad</a:t>
            </a:r>
            <a:endParaRPr lang="es-ES_tradnl" sz="2800" dirty="0">
              <a:solidFill>
                <a:schemeClr val="tx1"/>
              </a:solidFill>
              <a:latin typeface="Papyrus"/>
              <a:cs typeface="Papyrus"/>
            </a:endParaRPr>
          </a:p>
        </p:txBody>
      </p:sp>
      <p:pic>
        <p:nvPicPr>
          <p:cNvPr id="5" name="Picture 4" descr="images-1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901" y="4223773"/>
            <a:ext cx="1819846" cy="1902566"/>
          </a:xfrm>
          <a:prstGeom prst="rect">
            <a:avLst/>
          </a:prstGeom>
        </p:spPr>
      </p:pic>
      <p:pic>
        <p:nvPicPr>
          <p:cNvPr id="7" name="Picture 6" descr="images-13.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5759" y="3945326"/>
            <a:ext cx="2131284" cy="20843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images-15.jpeg"/>
          <p:cNvPicPr>
            <a:picLocks noChangeAspect="1"/>
          </p:cNvPicPr>
          <p:nvPr/>
        </p:nvPicPr>
        <p:blipFill rotWithShape="1">
          <a:blip r:embed="rId4">
            <a:extLst>
              <a:ext uri="{28A0092B-C50C-407E-A947-70E740481C1C}">
                <a14:useLocalDpi xmlns:a14="http://schemas.microsoft.com/office/drawing/2010/main" val="0"/>
              </a:ext>
            </a:extLst>
          </a:blip>
          <a:srcRect l="7240" r="6481" b="11390"/>
          <a:stretch/>
        </p:blipFill>
        <p:spPr>
          <a:xfrm>
            <a:off x="2749151" y="3600581"/>
            <a:ext cx="3553553" cy="2733669"/>
          </a:xfrm>
          <a:prstGeom prst="rect">
            <a:avLst/>
          </a:prstGeom>
        </p:spPr>
      </p:pic>
      <p:pic>
        <p:nvPicPr>
          <p:cNvPr id="6" name="Picture 5" descr="images-1.jpeg"/>
          <p:cNvPicPr>
            <a:picLocks noChangeAspect="1"/>
          </p:cNvPicPr>
          <p:nvPr/>
        </p:nvPicPr>
        <p:blipFill>
          <a:blip r:embed="rId5">
            <a:extLst>
              <a:ext uri="{BEBA8EAE-BF5A-486C-A8C5-ECC9F3942E4B}">
                <a14:imgProps xmlns:a14="http://schemas.microsoft.com/office/drawing/2010/main">
                  <a14:imgLayer r:embed="rId6">
                    <a14:imgEffect>
                      <a14:backgroundRemoval t="3125" b="100000" l="2500" r="1000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6669129" y="995441"/>
            <a:ext cx="2032000" cy="2032000"/>
          </a:xfrm>
          <a:prstGeom prst="rect">
            <a:avLst/>
          </a:prstGeom>
        </p:spPr>
      </p:pic>
    </p:spTree>
    <p:extLst>
      <p:ext uri="{BB962C8B-B14F-4D97-AF65-F5344CB8AC3E}">
        <p14:creationId xmlns:p14="http://schemas.microsoft.com/office/powerpoint/2010/main" val="102037490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723"/>
            <a:ext cx="9144000" cy="751072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2" name="TextBox 1"/>
          <p:cNvSpPr txBox="1"/>
          <p:nvPr/>
        </p:nvSpPr>
        <p:spPr>
          <a:xfrm>
            <a:off x="332022" y="-395136"/>
            <a:ext cx="8470207" cy="23083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sz="2000" dirty="0" smtClean="0">
                <a:latin typeface="Papyrus"/>
                <a:cs typeface="Papyrus"/>
              </a:rPr>
              <a:t>“</a:t>
            </a:r>
            <a:r>
              <a:rPr lang="es-ES" dirty="0">
                <a:solidFill>
                  <a:schemeClr val="bg1"/>
                </a:solidFill>
                <a:latin typeface="Papyrus"/>
                <a:cs typeface="Papyrus"/>
              </a:rPr>
              <a:t>Y entonces el Señor me mostró cuatro </a:t>
            </a:r>
            <a:r>
              <a:rPr lang="es-ES" dirty="0" smtClean="0">
                <a:solidFill>
                  <a:schemeClr val="bg1"/>
                </a:solidFill>
                <a:latin typeface="Papyrus"/>
                <a:cs typeface="Papyrus"/>
              </a:rPr>
              <a:t>carpinteros'</a:t>
            </a:r>
            <a:r>
              <a:rPr lang="es-ES_tradnl" dirty="0" smtClean="0">
                <a:solidFill>
                  <a:schemeClr val="bg1"/>
                </a:solidFill>
                <a:latin typeface="Papyrus"/>
                <a:cs typeface="Papyrus"/>
              </a:rPr>
              <a:t>             Zacarías 1:19-21</a:t>
            </a:r>
            <a:endParaRPr lang="es-ES_tradnl" dirty="0">
              <a:solidFill>
                <a:schemeClr val="bg1"/>
              </a:solidFill>
              <a:latin typeface="Papyrus"/>
              <a:cs typeface="Papyrus"/>
            </a:endParaRPr>
          </a:p>
          <a:p>
            <a:r>
              <a:rPr lang="es-ES_tradnl" dirty="0" smtClean="0">
                <a:solidFill>
                  <a:schemeClr val="bg1"/>
                </a:solidFill>
                <a:latin typeface="Papyrus"/>
                <a:cs typeface="Papyrus"/>
              </a:rPr>
              <a:t> </a:t>
            </a:r>
            <a:r>
              <a:rPr lang="es-ES" dirty="0" smtClean="0">
                <a:solidFill>
                  <a:schemeClr val="bg1"/>
                </a:solidFill>
                <a:latin typeface="Papyrus"/>
                <a:cs typeface="Papyrus"/>
              </a:rPr>
              <a:t>Entonces </a:t>
            </a:r>
            <a:r>
              <a:rPr lang="es-ES" dirty="0">
                <a:solidFill>
                  <a:schemeClr val="bg1"/>
                </a:solidFill>
                <a:latin typeface="Papyrus"/>
                <a:cs typeface="Papyrus"/>
              </a:rPr>
              <a:t>le dije: "¿Qué vienen éstos a hacer?</a:t>
            </a:r>
            <a:endParaRPr lang="es-ES_tradnl" dirty="0" smtClean="0">
              <a:solidFill>
                <a:schemeClr val="bg1"/>
              </a:solidFill>
              <a:latin typeface="Papyrus"/>
              <a:cs typeface="Papyrus"/>
            </a:endParaRPr>
          </a:p>
          <a:p>
            <a:endParaRPr lang="es-ES_tradnl" sz="800" dirty="0">
              <a:solidFill>
                <a:schemeClr val="bg1"/>
              </a:solidFill>
              <a:latin typeface="Papyrus"/>
              <a:cs typeface="Papyrus"/>
            </a:endParaRPr>
          </a:p>
          <a:p>
            <a:r>
              <a:rPr lang="es-ES" dirty="0">
                <a:solidFill>
                  <a:schemeClr val="bg1"/>
                </a:solidFill>
                <a:latin typeface="Papyrus"/>
                <a:cs typeface="Papyrus"/>
              </a:rPr>
              <a:t>Y habló diciendo: "Estos son los cuatro cuernos que</a:t>
            </a:r>
          </a:p>
          <a:p>
            <a:r>
              <a:rPr lang="es-ES" dirty="0">
                <a:solidFill>
                  <a:schemeClr val="bg1"/>
                </a:solidFill>
                <a:latin typeface="Papyrus"/>
                <a:cs typeface="Papyrus"/>
              </a:rPr>
              <a:t>Dispersaron a Judá, tanto que nadie podía levantar la cabeza</a:t>
            </a:r>
            <a:r>
              <a:rPr lang="es-ES" dirty="0" smtClean="0">
                <a:solidFill>
                  <a:schemeClr val="bg1"/>
                </a:solidFill>
                <a:latin typeface="Papyrus"/>
                <a:cs typeface="Papyrus"/>
              </a:rPr>
              <a:t>:</a:t>
            </a:r>
          </a:p>
          <a:p>
            <a:endParaRPr lang="es-ES_tradnl" sz="800" dirty="0">
              <a:solidFill>
                <a:schemeClr val="bg1"/>
              </a:solidFill>
              <a:latin typeface="Papyrus"/>
              <a:cs typeface="Papyrus"/>
            </a:endParaRPr>
          </a:p>
          <a:p>
            <a:r>
              <a:rPr lang="es-ES_tradnl" dirty="0" smtClean="0">
                <a:solidFill>
                  <a:schemeClr val="bg1"/>
                </a:solidFill>
                <a:latin typeface="Papyrus"/>
                <a:cs typeface="Papyrus"/>
              </a:rPr>
              <a:t> </a:t>
            </a:r>
            <a:r>
              <a:rPr lang="es-ES" dirty="0" smtClean="0">
                <a:solidFill>
                  <a:schemeClr val="bg1"/>
                </a:solidFill>
                <a:latin typeface="Papyrus"/>
                <a:cs typeface="Papyrus"/>
              </a:rPr>
              <a:t>Pero </a:t>
            </a:r>
            <a:r>
              <a:rPr lang="es-ES" dirty="0">
                <a:solidFill>
                  <a:schemeClr val="bg1"/>
                </a:solidFill>
                <a:latin typeface="Papyrus"/>
                <a:cs typeface="Papyrus"/>
              </a:rPr>
              <a:t>ellos (los carpinteros) han venido para hacerlos temblar (cuernos), para derribar los cuernos de las naciones que alzaron el cuerno sobre la tierra de Judá para dispersarla. "</a:t>
            </a:r>
            <a:r>
              <a:rPr lang="es-ES_tradnl" dirty="0" smtClean="0">
                <a:solidFill>
                  <a:schemeClr val="tx1"/>
                </a:solidFill>
                <a:latin typeface="Papyrus"/>
                <a:cs typeface="Papyrus"/>
              </a:rPr>
              <a:t>                                        </a:t>
            </a:r>
            <a:endParaRPr lang="es-ES_tradnl" dirty="0">
              <a:solidFill>
                <a:schemeClr val="tx1"/>
              </a:solidFill>
              <a:latin typeface="Papyrus"/>
              <a:cs typeface="Papyrus"/>
            </a:endParaRPr>
          </a:p>
        </p:txBody>
      </p:sp>
      <p:pic>
        <p:nvPicPr>
          <p:cNvPr id="8" name="Picture 7" descr="Diaspora2.jpg"/>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332022" y="2053384"/>
            <a:ext cx="8470207" cy="4526302"/>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10266328" y="246976"/>
            <a:ext cx="184666" cy="369332"/>
          </a:xfrm>
          <a:prstGeom prst="rect">
            <a:avLst/>
          </a:prstGeom>
          <a:noFill/>
        </p:spPr>
        <p:txBody>
          <a:bodyPr wrap="none" rtlCol="0">
            <a:spAutoFit/>
          </a:bodyPr>
          <a:lstStyle/>
          <a:p>
            <a:endParaRPr lang="es-ES_tradnl" dirty="0"/>
          </a:p>
        </p:txBody>
      </p:sp>
      <p:sp>
        <p:nvSpPr>
          <p:cNvPr id="11" name="TextBox 10"/>
          <p:cNvSpPr txBox="1"/>
          <p:nvPr/>
        </p:nvSpPr>
        <p:spPr>
          <a:xfrm>
            <a:off x="5289452" y="62310"/>
            <a:ext cx="3265823" cy="707886"/>
          </a:xfrm>
          <a:prstGeom prst="rect">
            <a:avLst/>
          </a:prstGeom>
          <a:noFill/>
        </p:spPr>
        <p:txBody>
          <a:bodyPr wrap="square" rtlCol="0">
            <a:spAutoFit/>
          </a:bodyPr>
          <a:lstStyle/>
          <a:p>
            <a:r>
              <a:rPr lang="es-ES_tradnl" sz="2000" dirty="0" smtClean="0">
                <a:latin typeface="Bradley Hand ITC TT-Bold"/>
                <a:cs typeface="Bradley Hand ITC TT-Bold"/>
              </a:rPr>
              <a:t>carpinteros = Artesanos</a:t>
            </a:r>
          </a:p>
          <a:p>
            <a:pPr algn="r"/>
            <a:r>
              <a:rPr lang="es-ES_tradnl" sz="2000" dirty="0" smtClean="0">
                <a:latin typeface="Bradley Hand ITC TT-Bold"/>
                <a:cs typeface="Bradley Hand ITC TT-Bold"/>
              </a:rPr>
              <a:t>Fabricantes de </a:t>
            </a:r>
            <a:r>
              <a:rPr lang="es-ES_tradnl" sz="2000" dirty="0" err="1" smtClean="0">
                <a:latin typeface="Bradley Hand ITC TT-Bold"/>
                <a:cs typeface="Bradley Hand ITC TT-Bold"/>
              </a:rPr>
              <a:t>Idolos</a:t>
            </a:r>
            <a:endParaRPr lang="es-ES_tradnl" sz="2000" dirty="0">
              <a:latin typeface="Bradley Hand ITC TT-Bold"/>
              <a:cs typeface="Bradley Hand ITC TT-Bold"/>
            </a:endParaRPr>
          </a:p>
        </p:txBody>
      </p:sp>
    </p:spTree>
    <p:extLst>
      <p:ext uri="{BB962C8B-B14F-4D97-AF65-F5344CB8AC3E}">
        <p14:creationId xmlns:p14="http://schemas.microsoft.com/office/powerpoint/2010/main" val="304821952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dirty="0">
              <a:latin typeface="Papyrus"/>
              <a:cs typeface="Papyrus"/>
            </a:endParaRPr>
          </a:p>
        </p:txBody>
      </p:sp>
      <p:sp>
        <p:nvSpPr>
          <p:cNvPr id="3" name="TextBox 2"/>
          <p:cNvSpPr txBox="1"/>
          <p:nvPr/>
        </p:nvSpPr>
        <p:spPr>
          <a:xfrm>
            <a:off x="262741" y="1181284"/>
            <a:ext cx="8881259" cy="4893647"/>
          </a:xfrm>
          <a:prstGeom prst="rect">
            <a:avLst/>
          </a:prstGeom>
          <a:noFill/>
        </p:spPr>
        <p:txBody>
          <a:bodyPr wrap="square" rtlCol="0">
            <a:spAutoFit/>
          </a:bodyPr>
          <a:lstStyle/>
          <a:p>
            <a:r>
              <a:rPr lang="es-ES_tradnl" sz="2000" dirty="0" smtClean="0">
                <a:latin typeface="Papyrus"/>
                <a:cs typeface="Papyrus"/>
              </a:rPr>
              <a:t>Los 4 Caballos                                               El Libro Abierto</a:t>
            </a:r>
          </a:p>
          <a:p>
            <a:endParaRPr lang="es-ES_tradnl" sz="2400" dirty="0" smtClean="0">
              <a:latin typeface="Papyrus"/>
              <a:cs typeface="Papyrus"/>
            </a:endParaRPr>
          </a:p>
          <a:p>
            <a:endParaRPr lang="es-ES_tradnl" sz="2400" dirty="0" smtClean="0">
              <a:latin typeface="Papyrus"/>
              <a:cs typeface="Papyrus"/>
            </a:endParaRPr>
          </a:p>
          <a:p>
            <a:endParaRPr lang="es-ES_tradnl" sz="2400" dirty="0">
              <a:latin typeface="Papyrus"/>
              <a:cs typeface="Papyrus"/>
            </a:endParaRPr>
          </a:p>
          <a:p>
            <a:r>
              <a:rPr lang="es-ES_tradnl" sz="2400" dirty="0" smtClean="0">
                <a:latin typeface="Papyrus"/>
                <a:cs typeface="Papyrus"/>
              </a:rPr>
              <a:t>                               </a:t>
            </a:r>
            <a:r>
              <a:rPr lang="es-ES_tradnl" sz="2000" dirty="0" smtClean="0">
                <a:latin typeface="Papyrus"/>
                <a:cs typeface="Papyrus"/>
              </a:rPr>
              <a:t>La Gran Ramera                                                  Tratado de Paz</a:t>
            </a:r>
          </a:p>
          <a:p>
            <a:r>
              <a:rPr lang="es-ES_tradnl" sz="2000" dirty="0">
                <a:latin typeface="Papyrus"/>
                <a:cs typeface="Papyrus"/>
              </a:rPr>
              <a:t> </a:t>
            </a:r>
            <a:r>
              <a:rPr lang="es-ES_tradnl" sz="2000" dirty="0" smtClean="0">
                <a:latin typeface="Papyrus"/>
                <a:cs typeface="Papyrus"/>
              </a:rPr>
              <a:t>                                                                                                                  de Medio Oriente</a:t>
            </a:r>
          </a:p>
          <a:p>
            <a:endParaRPr lang="es-ES_tradnl" sz="2400" dirty="0" smtClean="0">
              <a:latin typeface="Papyrus"/>
              <a:cs typeface="Papyrus"/>
            </a:endParaRPr>
          </a:p>
          <a:p>
            <a:r>
              <a:rPr lang="en-US" sz="2000" dirty="0" err="1" smtClean="0">
                <a:latin typeface="Papyrus"/>
                <a:cs typeface="Papyrus"/>
              </a:rPr>
              <a:t>Reconstruccion</a:t>
            </a:r>
            <a:r>
              <a:rPr lang="en-US" sz="2000" dirty="0" smtClean="0">
                <a:latin typeface="Papyrus"/>
                <a:cs typeface="Papyrus"/>
              </a:rPr>
              <a:t>                                                                                            </a:t>
            </a:r>
            <a:r>
              <a:rPr lang="en-US" sz="2000" dirty="0" err="1" smtClean="0">
                <a:latin typeface="Papyrus"/>
                <a:cs typeface="Papyrus"/>
              </a:rPr>
              <a:t>Armaggedon</a:t>
            </a:r>
            <a:endParaRPr lang="en-US" sz="2000" dirty="0" smtClean="0">
              <a:latin typeface="Papyrus"/>
              <a:cs typeface="Papyrus"/>
            </a:endParaRPr>
          </a:p>
          <a:p>
            <a:r>
              <a:rPr lang="en-US" sz="2000" dirty="0">
                <a:latin typeface="Papyrus"/>
                <a:cs typeface="Papyrus"/>
              </a:rPr>
              <a:t>d</a:t>
            </a:r>
            <a:r>
              <a:rPr lang="en-US" sz="2000" dirty="0" smtClean="0">
                <a:latin typeface="Papyrus"/>
                <a:cs typeface="Papyrus"/>
              </a:rPr>
              <a:t>el </a:t>
            </a:r>
            <a:r>
              <a:rPr lang="en-US" sz="2000" dirty="0" err="1" smtClean="0">
                <a:latin typeface="Papyrus"/>
                <a:cs typeface="Papyrus"/>
              </a:rPr>
              <a:t>Templo</a:t>
            </a:r>
            <a:r>
              <a:rPr lang="en-US" sz="2000" dirty="0" smtClean="0">
                <a:latin typeface="Papyrus"/>
                <a:cs typeface="Papyrus"/>
              </a:rPr>
              <a:t> de 						        La </a:t>
            </a:r>
            <a:r>
              <a:rPr lang="en-US" sz="2000" dirty="0" err="1" smtClean="0">
                <a:latin typeface="Papyrus"/>
                <a:cs typeface="Papyrus"/>
              </a:rPr>
              <a:t>marca</a:t>
            </a:r>
            <a:r>
              <a:rPr lang="en-US" sz="2000" dirty="0" smtClean="0">
                <a:latin typeface="Papyrus"/>
                <a:cs typeface="Papyrus"/>
              </a:rPr>
              <a:t> del</a:t>
            </a:r>
          </a:p>
          <a:p>
            <a:r>
              <a:rPr lang="es-BO" sz="2000" dirty="0" smtClean="0">
                <a:latin typeface="Papyrus"/>
                <a:cs typeface="Papyrus"/>
              </a:rPr>
              <a:t>          Israel</a:t>
            </a:r>
            <a:r>
              <a:rPr lang="es-BO" sz="2000" dirty="0">
                <a:latin typeface="Papyrus"/>
                <a:cs typeface="Papyrus"/>
              </a:rPr>
              <a:t>	</a:t>
            </a:r>
            <a:r>
              <a:rPr lang="es-BO" sz="2400" dirty="0" smtClean="0">
                <a:latin typeface="Papyrus"/>
                <a:cs typeface="Papyrus"/>
              </a:rPr>
              <a:t>						  </a:t>
            </a:r>
            <a:r>
              <a:rPr lang="es-BO" sz="2000" dirty="0" smtClean="0">
                <a:latin typeface="Papyrus"/>
                <a:cs typeface="Papyrus"/>
              </a:rPr>
              <a:t>Anti-Cristo en la </a:t>
            </a:r>
          </a:p>
          <a:p>
            <a:r>
              <a:rPr lang="es-BO" sz="2000" dirty="0">
                <a:latin typeface="Papyrus"/>
                <a:cs typeface="Papyrus"/>
              </a:rPr>
              <a:t>	</a:t>
            </a:r>
            <a:r>
              <a:rPr lang="es-BO" sz="2000" dirty="0" smtClean="0">
                <a:latin typeface="Papyrus"/>
                <a:cs typeface="Papyrus"/>
              </a:rPr>
              <a:t>								 Cabeza o Brazo</a:t>
            </a:r>
            <a:endParaRPr lang="en-US" sz="2000" dirty="0" smtClean="0">
              <a:latin typeface="Papyrus"/>
              <a:cs typeface="Papyrus"/>
            </a:endParaRPr>
          </a:p>
          <a:p>
            <a:endParaRPr lang="en-US" sz="2400" dirty="0">
              <a:latin typeface="Papyrus"/>
              <a:cs typeface="Papyrus"/>
            </a:endParaRPr>
          </a:p>
          <a:p>
            <a:r>
              <a:rPr lang="en-US" sz="2400" dirty="0" smtClean="0">
                <a:latin typeface="Papyrus"/>
                <a:cs typeface="Papyrus"/>
              </a:rPr>
              <a:t>                              </a:t>
            </a:r>
            <a:r>
              <a:rPr lang="en-US" sz="2000" dirty="0" smtClean="0">
                <a:latin typeface="Papyrus"/>
                <a:cs typeface="Papyrus"/>
              </a:rPr>
              <a:t>Los </a:t>
            </a:r>
            <a:r>
              <a:rPr lang="en-US" sz="2000" dirty="0">
                <a:latin typeface="Papyrus"/>
                <a:cs typeface="Papyrus"/>
              </a:rPr>
              <a:t>2 </a:t>
            </a:r>
            <a:r>
              <a:rPr lang="en-US" sz="2000" dirty="0" err="1" smtClean="0">
                <a:latin typeface="Papyrus"/>
                <a:cs typeface="Papyrus"/>
              </a:rPr>
              <a:t>Testigos</a:t>
            </a:r>
            <a:r>
              <a:rPr lang="en-US" sz="2000" dirty="0" smtClean="0">
                <a:latin typeface="Papyrus"/>
                <a:cs typeface="Papyrus"/>
              </a:rPr>
              <a:t> 	</a:t>
            </a:r>
          </a:p>
          <a:p>
            <a:r>
              <a:rPr lang="en-US" sz="2000" dirty="0" smtClean="0">
                <a:latin typeface="Papyrus"/>
                <a:cs typeface="Papyrus"/>
              </a:rPr>
              <a:t>                                    2 </a:t>
            </a:r>
            <a:r>
              <a:rPr lang="en-US" sz="2000" dirty="0" err="1" smtClean="0">
                <a:latin typeface="Papyrus"/>
                <a:cs typeface="Papyrus"/>
              </a:rPr>
              <a:t>Candeleros</a:t>
            </a:r>
            <a:r>
              <a:rPr lang="es-ES_tradnl" sz="2000" dirty="0" smtClean="0">
                <a:latin typeface="Papyrus"/>
                <a:cs typeface="Papyrus"/>
              </a:rPr>
              <a:t>                                   </a:t>
            </a:r>
          </a:p>
        </p:txBody>
      </p:sp>
      <p:pic>
        <p:nvPicPr>
          <p:cNvPr id="6" name="Picture 5" descr="images-8.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41" y="4874860"/>
            <a:ext cx="1769575" cy="16849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images-9.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1174" y="3592205"/>
            <a:ext cx="2024619" cy="1516510"/>
          </a:xfrm>
          <a:prstGeom prst="rect">
            <a:avLst/>
          </a:prstGeom>
        </p:spPr>
      </p:pic>
      <p:sp>
        <p:nvSpPr>
          <p:cNvPr id="2" name="TextBox 1"/>
          <p:cNvSpPr txBox="1"/>
          <p:nvPr/>
        </p:nvSpPr>
        <p:spPr>
          <a:xfrm>
            <a:off x="356893" y="314747"/>
            <a:ext cx="8535353" cy="43088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sz="2200" dirty="0" smtClean="0">
                <a:latin typeface="Papyrus"/>
                <a:cs typeface="Papyrus"/>
              </a:rPr>
              <a:t> La </a:t>
            </a:r>
            <a:r>
              <a:rPr lang="es-ES_tradnl" sz="2200" dirty="0" err="1" smtClean="0">
                <a:latin typeface="Papyrus"/>
                <a:cs typeface="Papyrus"/>
              </a:rPr>
              <a:t>Vision</a:t>
            </a:r>
            <a:r>
              <a:rPr lang="es-ES_tradnl" sz="2200" dirty="0" smtClean="0">
                <a:latin typeface="Papyrus"/>
                <a:cs typeface="Papyrus"/>
              </a:rPr>
              <a:t> de Zacarías Paralelo con la </a:t>
            </a:r>
            <a:r>
              <a:rPr lang="es-ES_tradnl" sz="2200" dirty="0" err="1" smtClean="0">
                <a:latin typeface="Papyrus"/>
                <a:cs typeface="Papyrus"/>
              </a:rPr>
              <a:t>Vision</a:t>
            </a:r>
            <a:r>
              <a:rPr lang="es-ES_tradnl" sz="2200" dirty="0" smtClean="0">
                <a:latin typeface="Papyrus"/>
                <a:cs typeface="Papyrus"/>
              </a:rPr>
              <a:t> de Juan en Apocalipsis</a:t>
            </a:r>
            <a:endParaRPr lang="es-ES_tradnl" sz="2200" dirty="0">
              <a:latin typeface="Papyrus"/>
              <a:cs typeface="Papyrus"/>
            </a:endParaRPr>
          </a:p>
        </p:txBody>
      </p:sp>
      <p:pic>
        <p:nvPicPr>
          <p:cNvPr id="10" name="Picture 9" descr="images-5.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186" y="1703338"/>
            <a:ext cx="1714833" cy="2147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images-8.jpeg"/>
          <p:cNvPicPr>
            <a:picLocks noChangeAspect="1"/>
          </p:cNvPicPr>
          <p:nvPr/>
        </p:nvPicPr>
        <p:blipFill rotWithShape="1">
          <a:blip r:embed="rId5">
            <a:extLst>
              <a:ext uri="{28A0092B-C50C-407E-A947-70E740481C1C}">
                <a14:useLocalDpi xmlns:a14="http://schemas.microsoft.com/office/drawing/2010/main" val="0"/>
              </a:ext>
            </a:extLst>
          </a:blip>
          <a:srcRect l="6868" r="7759"/>
          <a:stretch/>
        </p:blipFill>
        <p:spPr>
          <a:xfrm>
            <a:off x="230480" y="1703338"/>
            <a:ext cx="2010694" cy="14626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images-7.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0186" y="5185135"/>
            <a:ext cx="2056020" cy="1136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images-10.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2883" y="4091491"/>
            <a:ext cx="1799363" cy="22652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images-6.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40323" y="858242"/>
            <a:ext cx="1525470" cy="1690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images-11.jpeg"/>
          <p:cNvPicPr>
            <a:picLocks noChangeAspect="1"/>
          </p:cNvPicPr>
          <p:nvPr/>
        </p:nvPicPr>
        <p:blipFill rotWithShape="1">
          <a:blip r:embed="rId9">
            <a:extLst>
              <a:ext uri="{28A0092B-C50C-407E-A947-70E740481C1C}">
                <a14:useLocalDpi xmlns:a14="http://schemas.microsoft.com/office/drawing/2010/main" val="0"/>
              </a:ext>
            </a:extLst>
          </a:blip>
          <a:srcRect l="4352" r="8496"/>
          <a:stretch/>
        </p:blipFill>
        <p:spPr>
          <a:xfrm>
            <a:off x="6856206" y="858242"/>
            <a:ext cx="2036040" cy="1690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0552321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000" y="0"/>
            <a:ext cx="9196000"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_tradnl" dirty="0" smtClean="0"/>
              <a:t>4</a:t>
            </a:r>
            <a:endParaRPr lang="es-ES_tradnl" dirty="0"/>
          </a:p>
        </p:txBody>
      </p:sp>
      <p:sp>
        <p:nvSpPr>
          <p:cNvPr id="3" name="TextBox 2"/>
          <p:cNvSpPr txBox="1"/>
          <p:nvPr/>
        </p:nvSpPr>
        <p:spPr>
          <a:xfrm>
            <a:off x="245818" y="245843"/>
            <a:ext cx="5300167" cy="402417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just"/>
            <a:r>
              <a:rPr lang="es-ES" sz="2200" b="1" dirty="0">
                <a:latin typeface="Bradley Hand ITC TT-Bold"/>
                <a:cs typeface="Papyrus"/>
              </a:rPr>
              <a:t>Quienes constantemente </a:t>
            </a:r>
            <a:r>
              <a:rPr lang="es-ES" sz="2200" b="1" dirty="0" smtClean="0">
                <a:latin typeface="Bradley Hand ITC TT-Bold"/>
                <a:cs typeface="Papyrus"/>
              </a:rPr>
              <a:t>votan en contra </a:t>
            </a:r>
            <a:r>
              <a:rPr lang="es-ES" sz="2200" b="1" dirty="0">
                <a:latin typeface="Bradley Hand ITC TT-Bold"/>
                <a:cs typeface="Papyrus"/>
              </a:rPr>
              <a:t>de Israel y gobierna todas las naciones</a:t>
            </a:r>
            <a:r>
              <a:rPr lang="es-ES" sz="2200" b="1" dirty="0" smtClean="0">
                <a:latin typeface="Bradley Hand ITC TT-Bold"/>
                <a:cs typeface="Papyrus"/>
              </a:rPr>
              <a:t>?</a:t>
            </a:r>
          </a:p>
          <a:p>
            <a:r>
              <a:rPr lang="es-ES" sz="2150" dirty="0">
                <a:latin typeface="Bradley Hand ITC TT-Bold"/>
                <a:cs typeface="Bradley Hand ITC TT-Bold"/>
              </a:rPr>
              <a:t>El Cuarteto de Oriente Medio</a:t>
            </a:r>
            <a:r>
              <a:rPr lang="es-ES_tradnl" sz="2150" dirty="0" smtClean="0">
                <a:latin typeface="Bradley Hand ITC TT-Bold"/>
                <a:cs typeface="Bradley Hand ITC TT-Bold"/>
              </a:rPr>
              <a:t> (4 herreros)</a:t>
            </a:r>
          </a:p>
          <a:p>
            <a:pPr marL="342900" indent="-342900" algn="ctr">
              <a:buFont typeface="Arial"/>
              <a:buChar char="•"/>
            </a:pPr>
            <a:r>
              <a:rPr lang="es-ES_tradnl" sz="2400" dirty="0" smtClean="0">
                <a:latin typeface="Bradley Hand ITC TT-Bold"/>
                <a:cs typeface="Bradley Hand ITC TT-Bold"/>
              </a:rPr>
              <a:t>Naciones Unidas</a:t>
            </a:r>
          </a:p>
          <a:p>
            <a:pPr marL="342900" indent="-342900" algn="ctr">
              <a:buFont typeface="Arial"/>
              <a:buChar char="•"/>
            </a:pPr>
            <a:r>
              <a:rPr lang="es-ES_tradnl" sz="2400" dirty="0" err="1" smtClean="0">
                <a:latin typeface="Bradley Hand ITC TT-Bold"/>
                <a:cs typeface="Bradley Hand ITC TT-Bold"/>
              </a:rPr>
              <a:t>Union</a:t>
            </a:r>
            <a:r>
              <a:rPr lang="es-ES_tradnl" sz="2400" dirty="0" smtClean="0">
                <a:latin typeface="Bradley Hand ITC TT-Bold"/>
                <a:cs typeface="Bradley Hand ITC TT-Bold"/>
              </a:rPr>
              <a:t> Europea</a:t>
            </a:r>
          </a:p>
          <a:p>
            <a:pPr marL="342900" indent="-342900" algn="ctr">
              <a:buFont typeface="Arial"/>
              <a:buChar char="•"/>
            </a:pPr>
            <a:r>
              <a:rPr lang="es-ES_tradnl" sz="2400" dirty="0" smtClean="0">
                <a:latin typeface="Bradley Hand ITC TT-Bold"/>
                <a:cs typeface="Bradley Hand ITC TT-Bold"/>
              </a:rPr>
              <a:t>Estados Unidos</a:t>
            </a:r>
          </a:p>
          <a:p>
            <a:pPr marL="342900" indent="-342900" algn="ctr">
              <a:buFont typeface="Arial"/>
              <a:buChar char="•"/>
            </a:pPr>
            <a:r>
              <a:rPr lang="es-ES_tradnl" sz="2400" dirty="0" smtClean="0">
                <a:latin typeface="Bradley Hand ITC TT-Bold"/>
                <a:cs typeface="Bradley Hand ITC TT-Bold"/>
              </a:rPr>
              <a:t>Rusia</a:t>
            </a:r>
          </a:p>
          <a:p>
            <a:pPr algn="ctr"/>
            <a:endParaRPr lang="es-ES_tradnl" sz="2400" dirty="0" smtClean="0">
              <a:latin typeface="Papyrus"/>
              <a:cs typeface="Papyrus"/>
            </a:endParaRPr>
          </a:p>
          <a:p>
            <a:pPr marL="342900" indent="-342900">
              <a:buFont typeface="Arial"/>
              <a:buChar char="•"/>
            </a:pPr>
            <a:endParaRPr lang="es-ES_tradnl" sz="2400" dirty="0">
              <a:latin typeface="Papyrus"/>
              <a:cs typeface="Papyrus"/>
            </a:endParaRPr>
          </a:p>
          <a:p>
            <a:pPr marL="342900" indent="-342900">
              <a:buFont typeface="Arial"/>
              <a:buChar char="•"/>
            </a:pPr>
            <a:endParaRPr lang="es-ES_tradnl" sz="2400" dirty="0">
              <a:latin typeface="Papyrus"/>
              <a:cs typeface="Papyrus"/>
            </a:endParaRPr>
          </a:p>
        </p:txBody>
      </p:sp>
      <p:pic>
        <p:nvPicPr>
          <p:cNvPr id="5" name="Picture 4" descr="images-12.jpeg"/>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5545985" y="471510"/>
            <a:ext cx="3146425" cy="23477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images-11.jpeg"/>
          <p:cNvPicPr>
            <a:picLocks noChangeAspect="1"/>
          </p:cNvPicPr>
          <p:nvPr/>
        </p:nvPicPr>
        <p:blipFill rotWithShape="1">
          <a:blip r:embed="rId4">
            <a:extLst>
              <a:ext uri="{28A0092B-C50C-407E-A947-70E740481C1C}">
                <a14:useLocalDpi xmlns:a14="http://schemas.microsoft.com/office/drawing/2010/main" val="0"/>
              </a:ext>
            </a:extLst>
          </a:blip>
          <a:srcRect b="6098"/>
          <a:stretch/>
        </p:blipFill>
        <p:spPr>
          <a:xfrm>
            <a:off x="245819" y="3078576"/>
            <a:ext cx="8446591" cy="34560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8474138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7168"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2" name="Picture 1" descr="images-5.jpeg"/>
          <p:cNvPicPr>
            <a:picLocks noChangeAspect="1"/>
          </p:cNvPicPr>
          <p:nvPr/>
        </p:nvPicPr>
        <p:blipFill rotWithShape="1">
          <a:blip r:embed="rId2">
            <a:extLst>
              <a:ext uri="{28A0092B-C50C-407E-A947-70E740481C1C}">
                <a14:useLocalDpi xmlns:a14="http://schemas.microsoft.com/office/drawing/2010/main" val="0"/>
              </a:ext>
            </a:extLst>
          </a:blip>
          <a:srcRect r="7330"/>
          <a:stretch/>
        </p:blipFill>
        <p:spPr>
          <a:xfrm>
            <a:off x="218936" y="1570288"/>
            <a:ext cx="5985611" cy="47931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images-8.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7290" y="1036283"/>
            <a:ext cx="2465968" cy="2348030"/>
          </a:xfrm>
          <a:prstGeom prst="rect">
            <a:avLst/>
          </a:prstGeom>
        </p:spPr>
      </p:pic>
      <p:sp>
        <p:nvSpPr>
          <p:cNvPr id="3" name="TextBox 2"/>
          <p:cNvSpPr txBox="1"/>
          <p:nvPr/>
        </p:nvSpPr>
        <p:spPr>
          <a:xfrm>
            <a:off x="6467290" y="3384313"/>
            <a:ext cx="2386581" cy="34778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sz="1950" dirty="0" smtClean="0">
                <a:latin typeface="Papyrus"/>
                <a:cs typeface="Papyrus"/>
              </a:rPr>
              <a:t>“</a:t>
            </a:r>
            <a:r>
              <a:rPr lang="es-ES" sz="1950" dirty="0">
                <a:latin typeface="Papyrus"/>
                <a:cs typeface="Papyrus"/>
              </a:rPr>
              <a:t>Clama aún, diciendo: Así dice el SEÑOR de los ejércitos: Mis ciudades con la abundancia aún se ha extendido, y el Señor aún consolará a Sión y escogerá todavía a Jerusalén.</a:t>
            </a:r>
            <a:endParaRPr lang="es-ES_tradnl" sz="1950" dirty="0">
              <a:latin typeface="Papyrus"/>
              <a:cs typeface="Papyrus"/>
            </a:endParaRPr>
          </a:p>
        </p:txBody>
      </p:sp>
      <p:sp>
        <p:nvSpPr>
          <p:cNvPr id="5" name="TextBox 4"/>
          <p:cNvSpPr txBox="1"/>
          <p:nvPr/>
        </p:nvSpPr>
        <p:spPr>
          <a:xfrm>
            <a:off x="0" y="350289"/>
            <a:ext cx="8933258" cy="7078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dirty="0" smtClean="0"/>
              <a:t>“</a:t>
            </a:r>
            <a:r>
              <a:rPr lang="es-ES_tradnl" sz="2000" dirty="0" smtClean="0">
                <a:latin typeface="Papyrus"/>
                <a:cs typeface="Papyrus"/>
              </a:rPr>
              <a:t>”</a:t>
            </a:r>
            <a:r>
              <a:rPr lang="es-ES" sz="2000" dirty="0">
                <a:latin typeface="Papyrus"/>
                <a:cs typeface="Papyrus"/>
              </a:rPr>
              <a:t> Me he vuelto a Jerusalén con misericordia; Mi casa será construida en ella, dice Jehová de los ejércitos, y la línea se extendió sobre Jerusalén</a:t>
            </a:r>
            <a:r>
              <a:rPr lang="es-ES_tradnl" sz="2000" dirty="0" smtClean="0">
                <a:latin typeface="Papyrus"/>
                <a:cs typeface="Papyrus"/>
              </a:rPr>
              <a:t>.” ( 1:16-17)</a:t>
            </a:r>
            <a:endParaRPr lang="es-ES_tradnl" dirty="0"/>
          </a:p>
        </p:txBody>
      </p:sp>
    </p:spTree>
    <p:extLst>
      <p:ext uri="{BB962C8B-B14F-4D97-AF65-F5344CB8AC3E}">
        <p14:creationId xmlns:p14="http://schemas.microsoft.com/office/powerpoint/2010/main" val="218266190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2" name="Picture 1" descr="images-13.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215" y="1123452"/>
            <a:ext cx="8284574" cy="53907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437012" y="450710"/>
            <a:ext cx="8566311"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sz="2400" dirty="0" smtClean="0">
                <a:latin typeface="Bradley Hand ITC TT-Bold"/>
                <a:cs typeface="Bradley Hand ITC TT-Bold"/>
              </a:rPr>
              <a:t>Capítulo 2 </a:t>
            </a:r>
            <a:r>
              <a:rPr lang="en-US" sz="2400" dirty="0" smtClean="0">
                <a:latin typeface="Bradley Hand ITC TT-Bold"/>
                <a:cs typeface="Bradley Hand ITC TT-Bold"/>
              </a:rPr>
              <a:t>–</a:t>
            </a:r>
            <a:r>
              <a:rPr lang="es-ES_tradnl" sz="2400" dirty="0" smtClean="0">
                <a:latin typeface="Bradley Hand ITC TT-Bold"/>
                <a:cs typeface="Bradley Hand ITC TT-Bold"/>
              </a:rPr>
              <a:t> </a:t>
            </a:r>
            <a:r>
              <a:rPr lang="es-ES" sz="2400" dirty="0">
                <a:latin typeface="Bradley Hand ITC TT-Bold"/>
                <a:cs typeface="Bradley Hand ITC TT-Bold"/>
              </a:rPr>
              <a:t>El </a:t>
            </a:r>
            <a:r>
              <a:rPr lang="es-ES" sz="2400" dirty="0" smtClean="0">
                <a:latin typeface="Bradley Hand ITC TT-Bold"/>
                <a:cs typeface="Bradley Hand ITC TT-Bold"/>
              </a:rPr>
              <a:t>Hombre </a:t>
            </a:r>
            <a:r>
              <a:rPr lang="es-ES" sz="2400" dirty="0">
                <a:latin typeface="Bradley Hand ITC TT-Bold"/>
                <a:cs typeface="Bradley Hand ITC TT-Bold"/>
              </a:rPr>
              <a:t>de la cordel de medir</a:t>
            </a:r>
            <a:r>
              <a:rPr lang="es-ES_tradnl" sz="2400" dirty="0" smtClean="0">
                <a:latin typeface="Bradley Hand ITC TT-Bold"/>
                <a:cs typeface="Bradley Hand ITC TT-Bold"/>
              </a:rPr>
              <a:t> </a:t>
            </a:r>
            <a:r>
              <a:rPr lang="en-US" sz="2400" dirty="0" smtClean="0">
                <a:latin typeface="Bradley Hand ITC TT-Bold"/>
                <a:cs typeface="Bradley Hand ITC TT-Bold"/>
              </a:rPr>
              <a:t>–</a:t>
            </a:r>
            <a:r>
              <a:rPr lang="es-ES_tradnl" sz="2400" dirty="0" smtClean="0">
                <a:latin typeface="Bradley Hand ITC TT-Bold"/>
                <a:cs typeface="Bradley Hand ITC TT-Bold"/>
              </a:rPr>
              <a:t> Apocalipsis 11</a:t>
            </a:r>
            <a:endParaRPr lang="es-ES_tradnl" sz="2400" dirty="0">
              <a:latin typeface="Bradley Hand ITC TT-Bold"/>
              <a:cs typeface="Bradley Hand ITC TT-Bold"/>
            </a:endParaRPr>
          </a:p>
        </p:txBody>
      </p:sp>
    </p:spTree>
    <p:extLst>
      <p:ext uri="{BB962C8B-B14F-4D97-AF65-F5344CB8AC3E}">
        <p14:creationId xmlns:p14="http://schemas.microsoft.com/office/powerpoint/2010/main" val="51228850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60000"/>
              </a:lnSpc>
            </a:pPr>
            <a:endParaRPr lang="es-ES_tradnl" sz="2000" dirty="0">
              <a:latin typeface="Papyrus"/>
            </a:endParaRPr>
          </a:p>
        </p:txBody>
      </p:sp>
      <p:sp>
        <p:nvSpPr>
          <p:cNvPr id="3" name="TextBox 2"/>
          <p:cNvSpPr txBox="1"/>
          <p:nvPr/>
        </p:nvSpPr>
        <p:spPr>
          <a:xfrm>
            <a:off x="282235" y="917339"/>
            <a:ext cx="8420771" cy="5016758"/>
          </a:xfrm>
          <a:prstGeom prst="rect">
            <a:avLst/>
          </a:prstGeom>
          <a:noFill/>
        </p:spPr>
        <p:txBody>
          <a:bodyPr wrap="square" rtlCol="0">
            <a:spAutoFit/>
          </a:bodyPr>
          <a:lstStyle/>
          <a:p>
            <a:r>
              <a:rPr lang="es-ES_tradnl" sz="2000" dirty="0" smtClean="0">
                <a:latin typeface="Papyrus"/>
                <a:cs typeface="Papyrus"/>
              </a:rPr>
              <a:t>“1. </a:t>
            </a:r>
            <a:r>
              <a:rPr lang="es-ES" sz="2000" dirty="0" smtClean="0">
                <a:latin typeface="Papyrus"/>
                <a:cs typeface="Papyrus"/>
              </a:rPr>
              <a:t>Alcé </a:t>
            </a:r>
            <a:r>
              <a:rPr lang="es-ES" sz="2000" dirty="0">
                <a:latin typeface="Papyrus"/>
                <a:cs typeface="Papyrus"/>
              </a:rPr>
              <a:t>mis ojos, y miré, y he aquí, un hombre con un cordel de medir en la mano</a:t>
            </a:r>
            <a:r>
              <a:rPr lang="es-ES_tradnl" sz="2000" dirty="0" smtClean="0">
                <a:latin typeface="Papyrus"/>
                <a:cs typeface="Papyrus"/>
              </a:rPr>
              <a:t>.</a:t>
            </a:r>
          </a:p>
          <a:p>
            <a:endParaRPr lang="es-ES_tradnl" sz="2000" dirty="0">
              <a:latin typeface="Papyrus"/>
              <a:cs typeface="Papyrus"/>
            </a:endParaRPr>
          </a:p>
          <a:p>
            <a:r>
              <a:rPr lang="es-ES_tradnl" sz="2000" dirty="0" smtClean="0">
                <a:latin typeface="Papyrus" pitchFamily="66" charset="0"/>
                <a:cs typeface="Papyrus"/>
              </a:rPr>
              <a:t>2. </a:t>
            </a:r>
            <a:r>
              <a:rPr lang="es-ES" sz="2000" dirty="0">
                <a:latin typeface="Papyrus" pitchFamily="66" charset="0"/>
              </a:rPr>
              <a:t>Y le dije: ¿A dónde vas? Y él me respondió: A medir a Jerusalén, para ver cuánta es su anchura, y cuánta su longitud. </a:t>
            </a:r>
          </a:p>
          <a:p>
            <a:endParaRPr lang="es-ES" sz="2000" dirty="0" smtClean="0">
              <a:latin typeface="Papyrus" pitchFamily="66" charset="0"/>
            </a:endParaRPr>
          </a:p>
          <a:p>
            <a:r>
              <a:rPr lang="es-ES" sz="2000" dirty="0" smtClean="0">
                <a:latin typeface="Papyrus" pitchFamily="66" charset="0"/>
              </a:rPr>
              <a:t>3. Y </a:t>
            </a:r>
            <a:r>
              <a:rPr lang="es-ES" sz="2000" dirty="0">
                <a:latin typeface="Papyrus" pitchFamily="66" charset="0"/>
              </a:rPr>
              <a:t>he aquí, salía aquel ángel que hablaba conmigo, </a:t>
            </a:r>
            <a:endParaRPr lang="es-ES" sz="2000" dirty="0" smtClean="0">
              <a:latin typeface="Papyrus" pitchFamily="66" charset="0"/>
            </a:endParaRPr>
          </a:p>
          <a:p>
            <a:r>
              <a:rPr lang="es-ES" sz="2000" dirty="0">
                <a:latin typeface="Papyrus" pitchFamily="66" charset="0"/>
              </a:rPr>
              <a:t> </a:t>
            </a:r>
            <a:r>
              <a:rPr lang="es-ES" sz="2000" dirty="0" smtClean="0">
                <a:latin typeface="Papyrus" pitchFamily="66" charset="0"/>
              </a:rPr>
              <a:t>         y </a:t>
            </a:r>
            <a:r>
              <a:rPr lang="es-ES" sz="2000" dirty="0">
                <a:latin typeface="Papyrus" pitchFamily="66" charset="0"/>
              </a:rPr>
              <a:t>otro ángel le salió al </a:t>
            </a:r>
            <a:r>
              <a:rPr lang="es-ES" sz="2000" dirty="0" smtClean="0">
                <a:latin typeface="Papyrus" pitchFamily="66" charset="0"/>
              </a:rPr>
              <a:t>encuentro</a:t>
            </a:r>
            <a:r>
              <a:rPr lang="es-ES" sz="2000" dirty="0">
                <a:latin typeface="Papyrus" pitchFamily="66" charset="0"/>
              </a:rPr>
              <a:t>, </a:t>
            </a:r>
          </a:p>
          <a:p>
            <a:endParaRPr lang="es-ES" sz="2000" dirty="0" smtClean="0">
              <a:latin typeface="Papyrus" pitchFamily="66" charset="0"/>
            </a:endParaRPr>
          </a:p>
          <a:p>
            <a:r>
              <a:rPr lang="es-ES" sz="2000" dirty="0" smtClean="0">
                <a:latin typeface="Papyrus" pitchFamily="66" charset="0"/>
              </a:rPr>
              <a:t>4. </a:t>
            </a:r>
            <a:r>
              <a:rPr lang="es-ES" sz="2000" dirty="0">
                <a:latin typeface="Papyrus" pitchFamily="66" charset="0"/>
              </a:rPr>
              <a:t>Y</a:t>
            </a:r>
            <a:r>
              <a:rPr lang="es-ES" sz="2000" dirty="0" smtClean="0">
                <a:latin typeface="Papyrus" pitchFamily="66" charset="0"/>
              </a:rPr>
              <a:t> </a:t>
            </a:r>
            <a:r>
              <a:rPr lang="es-ES" sz="2000" dirty="0">
                <a:latin typeface="Papyrus" pitchFamily="66" charset="0"/>
              </a:rPr>
              <a:t>le dijo: Corre, habla a este joven, diciendo: </a:t>
            </a:r>
            <a:endParaRPr lang="es-ES" sz="2000" dirty="0" smtClean="0">
              <a:latin typeface="Papyrus" pitchFamily="66" charset="0"/>
            </a:endParaRPr>
          </a:p>
          <a:p>
            <a:r>
              <a:rPr lang="es-ES" sz="2000" dirty="0" smtClean="0">
                <a:latin typeface="Papyrus" pitchFamily="66" charset="0"/>
              </a:rPr>
              <a:t>Sin </a:t>
            </a:r>
            <a:r>
              <a:rPr lang="es-ES" sz="2000" dirty="0">
                <a:latin typeface="Papyrus" pitchFamily="66" charset="0"/>
              </a:rPr>
              <a:t>muros será habitada Jerusalén, a causa de la </a:t>
            </a:r>
            <a:endParaRPr lang="es-ES" sz="2000" dirty="0" smtClean="0">
              <a:latin typeface="Papyrus" pitchFamily="66" charset="0"/>
            </a:endParaRPr>
          </a:p>
          <a:p>
            <a:r>
              <a:rPr lang="es-ES" sz="2000" dirty="0" smtClean="0">
                <a:latin typeface="Papyrus" pitchFamily="66" charset="0"/>
              </a:rPr>
              <a:t>multitud </a:t>
            </a:r>
            <a:r>
              <a:rPr lang="es-ES" sz="2000" dirty="0">
                <a:latin typeface="Papyrus" pitchFamily="66" charset="0"/>
              </a:rPr>
              <a:t>de hombres y de ganado en medio de ella. </a:t>
            </a:r>
          </a:p>
          <a:p>
            <a:endParaRPr lang="es-ES" sz="2000" dirty="0" smtClean="0">
              <a:latin typeface="Papyrus" pitchFamily="66" charset="0"/>
            </a:endParaRPr>
          </a:p>
          <a:p>
            <a:r>
              <a:rPr lang="es-ES" sz="2000" dirty="0" smtClean="0">
                <a:latin typeface="Papyrus" pitchFamily="66" charset="0"/>
              </a:rPr>
              <a:t>5. Yo </a:t>
            </a:r>
            <a:r>
              <a:rPr lang="es-ES" sz="2000" dirty="0">
                <a:latin typeface="Papyrus" pitchFamily="66" charset="0"/>
              </a:rPr>
              <a:t>seré para ella, dice Jehová, muro de fuego en </a:t>
            </a:r>
            <a:endParaRPr lang="es-ES" sz="2000" dirty="0" smtClean="0">
              <a:latin typeface="Papyrus" pitchFamily="66" charset="0"/>
            </a:endParaRPr>
          </a:p>
          <a:p>
            <a:r>
              <a:rPr lang="es-ES" sz="2000" dirty="0" smtClean="0">
                <a:latin typeface="Papyrus" pitchFamily="66" charset="0"/>
              </a:rPr>
              <a:t>derredor</a:t>
            </a:r>
            <a:r>
              <a:rPr lang="es-ES" sz="2000" dirty="0">
                <a:latin typeface="Papyrus" pitchFamily="66" charset="0"/>
              </a:rPr>
              <a:t>, y para gloria estaré en medio de ella. </a:t>
            </a:r>
          </a:p>
          <a:p>
            <a:endParaRPr lang="es-ES_tradnl" sz="2000" dirty="0">
              <a:latin typeface="Papyrus"/>
              <a:cs typeface="Papyrus"/>
            </a:endParaRPr>
          </a:p>
        </p:txBody>
      </p:sp>
      <p:sp>
        <p:nvSpPr>
          <p:cNvPr id="6" name="TextBox 5"/>
          <p:cNvSpPr txBox="1"/>
          <p:nvPr/>
        </p:nvSpPr>
        <p:spPr>
          <a:xfrm>
            <a:off x="405713" y="317541"/>
            <a:ext cx="8473690"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sz="2000" b="1" dirty="0">
                <a:latin typeface="Lucida Calligraphy"/>
                <a:cs typeface="Lucida Calligraphy"/>
              </a:rPr>
              <a:t>Ministerio de Zacarías: Reconstruir el Templo en Jerusalén</a:t>
            </a:r>
            <a:endParaRPr lang="es-ES_tradnl" sz="2000" b="1" dirty="0">
              <a:latin typeface="Lucida Calligraphy"/>
              <a:cs typeface="Lucida Calligraphy"/>
            </a:endParaRPr>
          </a:p>
        </p:txBody>
      </p:sp>
      <p:pic>
        <p:nvPicPr>
          <p:cNvPr id="7" name="Picture 6" descr="images-1.jpeg"/>
          <p:cNvPicPr>
            <a:picLocks noChangeAspect="1"/>
          </p:cNvPicPr>
          <p:nvPr/>
        </p:nvPicPr>
        <p:blipFill rotWithShape="1">
          <a:blip r:embed="rId2">
            <a:extLst>
              <a:ext uri="{28A0092B-C50C-407E-A947-70E740481C1C}">
                <a14:useLocalDpi xmlns:a14="http://schemas.microsoft.com/office/drawing/2010/main" val="0"/>
              </a:ext>
            </a:extLst>
          </a:blip>
          <a:srcRect t="7345" b="5838"/>
          <a:stretch/>
        </p:blipFill>
        <p:spPr>
          <a:xfrm>
            <a:off x="6397056" y="2476521"/>
            <a:ext cx="2482347" cy="3144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405713" y="5621057"/>
            <a:ext cx="6989792" cy="830997"/>
          </a:xfrm>
          <a:prstGeom prst="rect">
            <a:avLst/>
          </a:prstGeom>
          <a:noFill/>
        </p:spPr>
        <p:txBody>
          <a:bodyPr wrap="square" rtlCol="0">
            <a:spAutoFit/>
          </a:bodyPr>
          <a:lstStyle/>
          <a:p>
            <a:r>
              <a:rPr lang="es-ES" sz="2400" b="1" dirty="0">
                <a:solidFill>
                  <a:schemeClr val="accent2">
                    <a:lumMod val="75000"/>
                  </a:schemeClr>
                </a:solidFill>
                <a:latin typeface="Bradley Hand ITC TT-Bold"/>
                <a:cs typeface="Bradley Hand ITC TT-Bold"/>
              </a:rPr>
              <a:t>Jesús será la gloria en medio de ella!</a:t>
            </a:r>
          </a:p>
          <a:p>
            <a:r>
              <a:rPr lang="es-ES" sz="2400" b="1" dirty="0">
                <a:solidFill>
                  <a:schemeClr val="accent2">
                    <a:lumMod val="75000"/>
                  </a:schemeClr>
                </a:solidFill>
                <a:latin typeface="Bradley Hand ITC TT-Bold"/>
                <a:cs typeface="Bradley Hand ITC TT-Bold"/>
              </a:rPr>
              <a:t>Él reinará desde el Templo reconstruido </a:t>
            </a:r>
            <a:r>
              <a:rPr lang="es-ES" sz="2400" b="1" dirty="0" smtClean="0">
                <a:solidFill>
                  <a:schemeClr val="accent2">
                    <a:lumMod val="75000"/>
                  </a:schemeClr>
                </a:solidFill>
                <a:latin typeface="Bradley Hand ITC TT-Bold"/>
                <a:cs typeface="Bradley Hand ITC TT-Bold"/>
              </a:rPr>
              <a:t>de </a:t>
            </a:r>
            <a:r>
              <a:rPr lang="es-ES" sz="2400" b="1" dirty="0">
                <a:solidFill>
                  <a:schemeClr val="accent2">
                    <a:lumMod val="75000"/>
                  </a:schemeClr>
                </a:solidFill>
                <a:latin typeface="Bradley Hand ITC TT-Bold"/>
                <a:cs typeface="Bradley Hand ITC TT-Bold"/>
              </a:rPr>
              <a:t>Dios!</a:t>
            </a:r>
            <a:endParaRPr lang="es-ES_tradnl" sz="2400" b="1" dirty="0">
              <a:solidFill>
                <a:schemeClr val="accent2">
                  <a:lumMod val="75000"/>
                </a:schemeClr>
              </a:solidFill>
              <a:latin typeface="Bradley Hand ITC TT-Bold"/>
              <a:cs typeface="Bradley Hand ITC TT-Bold"/>
            </a:endParaRPr>
          </a:p>
        </p:txBody>
      </p:sp>
    </p:spTree>
    <p:extLst>
      <p:ext uri="{BB962C8B-B14F-4D97-AF65-F5344CB8AC3E}">
        <p14:creationId xmlns:p14="http://schemas.microsoft.com/office/powerpoint/2010/main" val="103928975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3" name="Picture 2" descr="4angels.png"/>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610933" y="746106"/>
            <a:ext cx="5244169" cy="36912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6204865" y="582279"/>
            <a:ext cx="2939135" cy="14773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_tradnl" dirty="0" smtClean="0">
                <a:latin typeface="Papyrus" pitchFamily="66" charset="0"/>
                <a:cs typeface="Papyrus"/>
              </a:rPr>
              <a:t>“</a:t>
            </a:r>
            <a:r>
              <a:rPr lang="es-ES" dirty="0">
                <a:latin typeface="Papyrus" pitchFamily="66" charset="0"/>
              </a:rPr>
              <a:t>Eh, eh, huid de la tierra del norte, dice Jehová, pues por los cuatro vientos de los cielos os esparcí, dice Jehová</a:t>
            </a:r>
            <a:r>
              <a:rPr lang="es-ES" dirty="0" smtClean="0">
                <a:latin typeface="Papyrus" pitchFamily="66" charset="0"/>
              </a:rPr>
              <a:t>.</a:t>
            </a:r>
            <a:r>
              <a:rPr lang="es-ES_tradnl" dirty="0" smtClean="0">
                <a:latin typeface="Papyrus"/>
                <a:cs typeface="Papyrus"/>
              </a:rPr>
              <a:t>”  </a:t>
            </a:r>
            <a:r>
              <a:rPr lang="es-ES_tradnl" dirty="0" err="1" smtClean="0">
                <a:latin typeface="Papyrus"/>
                <a:cs typeface="Papyrus"/>
              </a:rPr>
              <a:t>Zac</a:t>
            </a:r>
            <a:r>
              <a:rPr lang="es-ES_tradnl" dirty="0" smtClean="0">
                <a:latin typeface="Papyrus"/>
                <a:cs typeface="Papyrus"/>
              </a:rPr>
              <a:t> 2:6</a:t>
            </a:r>
            <a:endParaRPr lang="es-ES_tradnl" dirty="0">
              <a:latin typeface="Papyrus"/>
              <a:cs typeface="Papyrus"/>
            </a:endParaRPr>
          </a:p>
        </p:txBody>
      </p:sp>
      <p:sp>
        <p:nvSpPr>
          <p:cNvPr id="7" name="TextBox 6"/>
          <p:cNvSpPr txBox="1"/>
          <p:nvPr/>
        </p:nvSpPr>
        <p:spPr>
          <a:xfrm>
            <a:off x="765071" y="4821996"/>
            <a:ext cx="7947282"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dirty="0">
                <a:latin typeface="Papyrus" pitchFamily="66" charset="0"/>
              </a:rPr>
              <a:t>Después de esto vi a cuatro ángeles en pie sobre los cuatro ángulos de la tierra, que detenían los cuatro vientos</a:t>
            </a:r>
            <a:r>
              <a:rPr lang="es-ES" baseline="30000" dirty="0">
                <a:latin typeface="Papyrus" pitchFamily="66" charset="0"/>
              </a:rPr>
              <a:t>(A)</a:t>
            </a:r>
            <a:r>
              <a:rPr lang="es-ES" dirty="0">
                <a:latin typeface="Papyrus" pitchFamily="66" charset="0"/>
              </a:rPr>
              <a:t> de la tierra, para que no soplase viento alguno sobre la tierra, ni sobre el mar, ni sobre ningún árbol. </a:t>
            </a:r>
            <a:r>
              <a:rPr lang="es-ES_tradnl" dirty="0" smtClean="0">
                <a:latin typeface="Papyrus"/>
                <a:cs typeface="Papyrus"/>
              </a:rPr>
              <a:t>”  Apocalipsis 7:1</a:t>
            </a:r>
            <a:endParaRPr lang="es-ES_tradnl" dirty="0">
              <a:latin typeface="Papyrus"/>
              <a:cs typeface="Papyrus"/>
            </a:endParaRPr>
          </a:p>
        </p:txBody>
      </p:sp>
      <p:sp>
        <p:nvSpPr>
          <p:cNvPr id="9" name="TextBox 8"/>
          <p:cNvSpPr txBox="1"/>
          <p:nvPr/>
        </p:nvSpPr>
        <p:spPr>
          <a:xfrm>
            <a:off x="368152" y="5981483"/>
            <a:ext cx="8775848"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dirty="0">
                <a:latin typeface="Papyrus" pitchFamily="66" charset="0"/>
              </a:rPr>
              <a:t> Y enviará sus ángeles con gran voz de trompeta, y juntarán a sus escogidos, de los cuatro vientos, desde un extremo del cielo hasta el otro. </a:t>
            </a:r>
            <a:r>
              <a:rPr lang="es-ES_tradnl" dirty="0" smtClean="0">
                <a:solidFill>
                  <a:srgbClr val="FFFFFF"/>
                </a:solidFill>
                <a:latin typeface="Papyrus" pitchFamily="66" charset="0"/>
                <a:cs typeface="Papyrus"/>
              </a:rPr>
              <a:t>”  </a:t>
            </a:r>
            <a:r>
              <a:rPr lang="es-ES_tradnl" dirty="0" err="1" smtClean="0">
                <a:solidFill>
                  <a:srgbClr val="FFFFFF"/>
                </a:solidFill>
                <a:latin typeface="Papyrus" pitchFamily="66" charset="0"/>
                <a:cs typeface="Papyrus"/>
              </a:rPr>
              <a:t>Matt</a:t>
            </a:r>
            <a:r>
              <a:rPr lang="es-ES_tradnl" dirty="0" smtClean="0">
                <a:solidFill>
                  <a:srgbClr val="FFFFFF"/>
                </a:solidFill>
                <a:latin typeface="Papyrus" pitchFamily="66" charset="0"/>
                <a:cs typeface="Papyrus"/>
              </a:rPr>
              <a:t> 24:31</a:t>
            </a:r>
            <a:endParaRPr lang="es-ES_tradnl" dirty="0">
              <a:solidFill>
                <a:srgbClr val="FFFFFF"/>
              </a:solidFill>
              <a:latin typeface="Papyrus" pitchFamily="66" charset="0"/>
              <a:cs typeface="Papyrus"/>
            </a:endParaRPr>
          </a:p>
        </p:txBody>
      </p:sp>
      <p:sp>
        <p:nvSpPr>
          <p:cNvPr id="2" name="TextBox 1"/>
          <p:cNvSpPr txBox="1"/>
          <p:nvPr/>
        </p:nvSpPr>
        <p:spPr>
          <a:xfrm>
            <a:off x="1881097" y="182169"/>
            <a:ext cx="5562873" cy="40011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sz="2000" dirty="0" smtClean="0">
                <a:solidFill>
                  <a:srgbClr val="000000"/>
                </a:solidFill>
                <a:latin typeface="Papyrus"/>
                <a:cs typeface="Papyrus"/>
              </a:rPr>
              <a:t> Zacarías 2       “4 Espíritus /  4 Vientos del Cielo</a:t>
            </a:r>
          </a:p>
        </p:txBody>
      </p:sp>
      <p:sp>
        <p:nvSpPr>
          <p:cNvPr id="8" name="TextBox 7"/>
          <p:cNvSpPr txBox="1"/>
          <p:nvPr/>
        </p:nvSpPr>
        <p:spPr>
          <a:xfrm>
            <a:off x="6204865" y="2553385"/>
            <a:ext cx="3121188" cy="17543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dirty="0" smtClean="0">
                <a:latin typeface="Papyrus" pitchFamily="66" charset="0"/>
                <a:cs typeface="Papyrus"/>
              </a:rPr>
              <a:t>“</a:t>
            </a:r>
            <a:r>
              <a:rPr lang="es-ES" dirty="0">
                <a:latin typeface="Papyrus" pitchFamily="66" charset="0"/>
              </a:rPr>
              <a:t>Y el ángel me respondió y me dijo: Estos son los cuatro vientos de los cielos,</a:t>
            </a:r>
            <a:r>
              <a:rPr lang="es-ES" baseline="30000" dirty="0">
                <a:latin typeface="Papyrus" pitchFamily="66" charset="0"/>
              </a:rPr>
              <a:t>(D)</a:t>
            </a:r>
            <a:r>
              <a:rPr lang="es-ES" dirty="0">
                <a:latin typeface="Papyrus" pitchFamily="66" charset="0"/>
              </a:rPr>
              <a:t> que salen después de presentarse delante del Señor de toda la </a:t>
            </a:r>
            <a:r>
              <a:rPr lang="es-ES" dirty="0" smtClean="0">
                <a:latin typeface="Papyrus" pitchFamily="66" charset="0"/>
              </a:rPr>
              <a:t>tierra</a:t>
            </a:r>
            <a:r>
              <a:rPr lang="es-ES_tradnl" dirty="0" smtClean="0">
                <a:latin typeface="Papyrus"/>
                <a:cs typeface="Papyrus"/>
              </a:rPr>
              <a:t>.”  </a:t>
            </a:r>
            <a:r>
              <a:rPr lang="es-ES_tradnl" dirty="0" err="1" smtClean="0">
                <a:latin typeface="Papyrus"/>
                <a:cs typeface="Papyrus"/>
              </a:rPr>
              <a:t>Zac</a:t>
            </a:r>
            <a:r>
              <a:rPr lang="es-ES_tradnl" dirty="0" smtClean="0">
                <a:latin typeface="Papyrus"/>
                <a:cs typeface="Papyrus"/>
              </a:rPr>
              <a:t> 6:5</a:t>
            </a:r>
            <a:endParaRPr lang="es-ES_tradnl" dirty="0">
              <a:latin typeface="Papyrus"/>
              <a:cs typeface="Papyrus"/>
            </a:endParaRPr>
          </a:p>
        </p:txBody>
      </p:sp>
      <p:sp>
        <p:nvSpPr>
          <p:cNvPr id="10" name="TextBox 9"/>
          <p:cNvSpPr txBox="1"/>
          <p:nvPr/>
        </p:nvSpPr>
        <p:spPr>
          <a:xfrm>
            <a:off x="6391004" y="4437318"/>
            <a:ext cx="2752996"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s-ES_tradnl" dirty="0" smtClean="0">
                <a:solidFill>
                  <a:schemeClr val="tx1"/>
                </a:solidFill>
                <a:latin typeface="Papyrus"/>
                <a:cs typeface="Papyrus"/>
              </a:rPr>
              <a:t> D</a:t>
            </a:r>
            <a:r>
              <a:rPr lang="en-US" dirty="0" smtClean="0">
                <a:solidFill>
                  <a:schemeClr val="tx1"/>
                </a:solidFill>
                <a:latin typeface="Papyrus"/>
                <a:cs typeface="Papyrus"/>
              </a:rPr>
              <a:t>a</a:t>
            </a:r>
            <a:r>
              <a:rPr lang="es-ES_tradnl" dirty="0" smtClean="0">
                <a:solidFill>
                  <a:schemeClr val="tx1"/>
                </a:solidFill>
                <a:latin typeface="Papyrus"/>
                <a:cs typeface="Papyrus"/>
              </a:rPr>
              <a:t>n.7:2   &amp; Jer.49:32,36</a:t>
            </a:r>
            <a:endParaRPr lang="es-ES_tradnl" dirty="0">
              <a:solidFill>
                <a:schemeClr val="tx1"/>
              </a:solidFill>
              <a:latin typeface="Papyrus"/>
              <a:cs typeface="Papyrus"/>
            </a:endParaRPr>
          </a:p>
        </p:txBody>
      </p:sp>
    </p:spTree>
    <p:extLst>
      <p:ext uri="{BB962C8B-B14F-4D97-AF65-F5344CB8AC3E}">
        <p14:creationId xmlns:p14="http://schemas.microsoft.com/office/powerpoint/2010/main" val="338652085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2" name="TextBox 1"/>
          <p:cNvSpPr txBox="1"/>
          <p:nvPr/>
        </p:nvSpPr>
        <p:spPr>
          <a:xfrm>
            <a:off x="306521" y="363797"/>
            <a:ext cx="4737658" cy="25545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sz="2000" dirty="0" smtClean="0">
                <a:latin typeface="Papyrus" pitchFamily="66" charset="0"/>
                <a:cs typeface="Papyrus"/>
              </a:rPr>
              <a:t>    “</a:t>
            </a:r>
            <a:r>
              <a:rPr lang="es-ES" sz="2000" dirty="0">
                <a:latin typeface="Papyrus" pitchFamily="66" charset="0"/>
              </a:rPr>
              <a:t>Canta y alégrate, hija de Sion; porque he aquí vengo, y moraré en medio de ti, ha dicho Jehová. </a:t>
            </a:r>
          </a:p>
          <a:p>
            <a:r>
              <a:rPr lang="es-ES" sz="2000" dirty="0" smtClean="0">
                <a:latin typeface="Papyrus" pitchFamily="66" charset="0"/>
              </a:rPr>
              <a:t>    Y </a:t>
            </a:r>
            <a:r>
              <a:rPr lang="es-ES" sz="2000" dirty="0">
                <a:latin typeface="Papyrus" pitchFamily="66" charset="0"/>
              </a:rPr>
              <a:t>se unirán muchas naciones a Jehová en aquel día, y me serán por pueblo</a:t>
            </a:r>
            <a:r>
              <a:rPr lang="es-ES" sz="2000" dirty="0" smtClean="0">
                <a:latin typeface="Papyrus" pitchFamily="66" charset="0"/>
              </a:rPr>
              <a:t>, y moraré </a:t>
            </a:r>
            <a:r>
              <a:rPr lang="es-ES" sz="2000" dirty="0">
                <a:latin typeface="Papyrus" pitchFamily="66" charset="0"/>
              </a:rPr>
              <a:t>en medio de ti; y entonces conocerás que Jehová de los ejércitos me ha enviado a ti.</a:t>
            </a:r>
            <a:r>
              <a:rPr lang="es-ES_tradnl" sz="2000" dirty="0" smtClean="0">
                <a:latin typeface="Papyrus" pitchFamily="66" charset="0"/>
                <a:cs typeface="Papyrus"/>
              </a:rPr>
              <a:t>”   Zacarías 2:10-11 </a:t>
            </a:r>
            <a:endParaRPr lang="es-ES_tradnl" sz="2000" dirty="0">
              <a:latin typeface="Papyrus" pitchFamily="66" charset="0"/>
              <a:cs typeface="Papyrus"/>
            </a:endParaRPr>
          </a:p>
        </p:txBody>
      </p:sp>
      <p:pic>
        <p:nvPicPr>
          <p:cNvPr id="5" name="Picture 4" descr="images-15.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788" y="2951883"/>
            <a:ext cx="5528492" cy="35479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images-1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4179" y="499764"/>
            <a:ext cx="3767401" cy="31115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images-13.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9580" y="3611302"/>
            <a:ext cx="2032000" cy="25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0149067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2" name="TextBox 1"/>
          <p:cNvSpPr txBox="1"/>
          <p:nvPr/>
        </p:nvSpPr>
        <p:spPr>
          <a:xfrm>
            <a:off x="106216" y="124602"/>
            <a:ext cx="9144000" cy="115416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sz="2300" dirty="0" smtClean="0">
                <a:solidFill>
                  <a:schemeClr val="tx1"/>
                </a:solidFill>
                <a:latin typeface="Papyrus Condensed"/>
                <a:cs typeface="Papyrus"/>
              </a:rPr>
              <a:t>“</a:t>
            </a:r>
            <a:r>
              <a:rPr lang="es-ES" sz="2300" dirty="0">
                <a:solidFill>
                  <a:schemeClr val="tx1"/>
                </a:solidFill>
                <a:latin typeface="Papyrus Condensed"/>
              </a:rPr>
              <a:t>Y Jehová poseerá a Judá su heredad en la tierra santa, y escogerá aún a Jerusalén. </a:t>
            </a:r>
            <a:r>
              <a:rPr lang="es-ES" sz="2300" dirty="0" smtClean="0">
                <a:solidFill>
                  <a:schemeClr val="tx1"/>
                </a:solidFill>
                <a:latin typeface="Papyrus Condensed"/>
              </a:rPr>
              <a:t> Calle </a:t>
            </a:r>
            <a:r>
              <a:rPr lang="es-ES" sz="2300" dirty="0">
                <a:solidFill>
                  <a:schemeClr val="tx1"/>
                </a:solidFill>
                <a:latin typeface="Papyrus Condensed"/>
              </a:rPr>
              <a:t>toda carne delante de Jehová; porque él se ha levantado de su santa </a:t>
            </a:r>
            <a:r>
              <a:rPr lang="es-ES" sz="2300" dirty="0" smtClean="0">
                <a:solidFill>
                  <a:schemeClr val="tx1"/>
                </a:solidFill>
                <a:latin typeface="Papyrus Condensed"/>
              </a:rPr>
              <a:t>morada</a:t>
            </a:r>
            <a:r>
              <a:rPr lang="es-ES_tradnl" sz="2300" dirty="0" smtClean="0">
                <a:solidFill>
                  <a:schemeClr val="tx1"/>
                </a:solidFill>
                <a:latin typeface="Papyrus Condensed"/>
                <a:cs typeface="Papyrus Condensed"/>
              </a:rPr>
              <a:t>”  </a:t>
            </a:r>
            <a:r>
              <a:rPr lang="es-ES_tradnl" sz="2300" dirty="0" err="1" smtClean="0">
                <a:solidFill>
                  <a:schemeClr val="tx1"/>
                </a:solidFill>
                <a:latin typeface="Papyrus Condensed"/>
                <a:cs typeface="Papyrus Condensed"/>
              </a:rPr>
              <a:t>Zac</a:t>
            </a:r>
            <a:r>
              <a:rPr lang="es-ES_tradnl" sz="2300" dirty="0" smtClean="0">
                <a:solidFill>
                  <a:schemeClr val="tx1"/>
                </a:solidFill>
                <a:latin typeface="Papyrus Condensed"/>
                <a:cs typeface="Papyrus Condensed"/>
              </a:rPr>
              <a:t> 2:11-12</a:t>
            </a:r>
            <a:endParaRPr lang="es-ES_tradnl" sz="2300" dirty="0">
              <a:solidFill>
                <a:schemeClr val="tx1"/>
              </a:solidFill>
              <a:latin typeface="Papyrus Condensed"/>
              <a:cs typeface="Papyrus Condensed"/>
            </a:endParaRPr>
          </a:p>
        </p:txBody>
      </p:sp>
      <p:pic>
        <p:nvPicPr>
          <p:cNvPr id="3" name="Picture 2" descr="images-2.jpeg"/>
          <p:cNvPicPr>
            <a:picLocks noChangeAspect="1"/>
          </p:cNvPicPr>
          <p:nvPr/>
        </p:nvPicPr>
        <p:blipFill>
          <a:blip>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864216" y="1644042"/>
            <a:ext cx="7544073" cy="42246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682083" y="1239682"/>
            <a:ext cx="7726206" cy="461665"/>
          </a:xfrm>
          <a:prstGeom prst="rect">
            <a:avLst/>
          </a:prstGeom>
          <a:noFill/>
        </p:spPr>
        <p:txBody>
          <a:bodyPr wrap="square" rtlCol="0">
            <a:spAutoFit/>
          </a:bodyPr>
          <a:lstStyle/>
          <a:p>
            <a:r>
              <a:rPr lang="es-ES" sz="2400" dirty="0">
                <a:latin typeface="Bradley Hand ITC TT-Bold"/>
                <a:cs typeface="Bradley Hand ITC TT-Bold"/>
              </a:rPr>
              <a:t>Jesús viene otra vez por su Herencia - Jerusalén!</a:t>
            </a:r>
            <a:endParaRPr lang="es-ES_tradnl" sz="2400" dirty="0">
              <a:latin typeface="Bradley Hand ITC TT-Bold"/>
              <a:cs typeface="Bradley Hand ITC TT-Bold"/>
            </a:endParaRPr>
          </a:p>
        </p:txBody>
      </p:sp>
      <p:sp>
        <p:nvSpPr>
          <p:cNvPr id="6" name="TextBox 5"/>
          <p:cNvSpPr txBox="1"/>
          <p:nvPr/>
        </p:nvSpPr>
        <p:spPr>
          <a:xfrm>
            <a:off x="-1" y="6054371"/>
            <a:ext cx="9341169" cy="76944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_tradnl" sz="2200" dirty="0" smtClean="0">
                <a:solidFill>
                  <a:schemeClr val="tx1"/>
                </a:solidFill>
              </a:rPr>
              <a:t>“</a:t>
            </a:r>
            <a:r>
              <a:rPr lang="es-ES" sz="2000" dirty="0">
                <a:solidFill>
                  <a:schemeClr val="tx1"/>
                </a:solidFill>
                <a:latin typeface="Papyrus"/>
                <a:cs typeface="Papyrus"/>
              </a:rPr>
              <a:t>Cuando abrió el séptimo sello, se hizo silencio en el cielo como por media </a:t>
            </a:r>
            <a:r>
              <a:rPr lang="es-ES" sz="2000" dirty="0" smtClean="0">
                <a:solidFill>
                  <a:schemeClr val="tx1"/>
                </a:solidFill>
                <a:latin typeface="Papyrus"/>
                <a:cs typeface="Papyrus"/>
              </a:rPr>
              <a:t>hora</a:t>
            </a:r>
            <a:r>
              <a:rPr lang="es-ES_tradnl" sz="2000" dirty="0" smtClean="0">
                <a:solidFill>
                  <a:srgbClr val="000000"/>
                </a:solidFill>
                <a:latin typeface="Papyrus"/>
                <a:cs typeface="Papyrus"/>
              </a:rPr>
              <a:t>”   </a:t>
            </a:r>
            <a:r>
              <a:rPr lang="es-ES_tradnl" sz="2200" dirty="0" smtClean="0">
                <a:solidFill>
                  <a:srgbClr val="000000"/>
                </a:solidFill>
                <a:latin typeface="Papyrus Condensed"/>
                <a:cs typeface="Papyrus Condensed"/>
              </a:rPr>
              <a:t>Apocalipsis. 8:1    </a:t>
            </a:r>
            <a:endParaRPr lang="es-ES_tradnl" sz="2200" dirty="0">
              <a:solidFill>
                <a:srgbClr val="000000"/>
              </a:solidFill>
              <a:latin typeface="Papyrus Condensed"/>
              <a:cs typeface="Papyrus Condensed"/>
            </a:endParaRPr>
          </a:p>
        </p:txBody>
      </p:sp>
      <p:pic>
        <p:nvPicPr>
          <p:cNvPr id="7" name="Picture 6" descr="images-2.jpeg"/>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864216" y="1644042"/>
            <a:ext cx="7544073" cy="42246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1516745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0231"/>
            <a:ext cx="9144000"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2" name="Picture 1" descr="images-13.jpeg"/>
          <p:cNvPicPr>
            <a:picLocks noChangeAspect="1"/>
          </p:cNvPicPr>
          <p:nvPr/>
        </p:nvPicPr>
        <p:blipFill rotWithShape="1">
          <a:blip r:embed="rId2">
            <a:extLst>
              <a:ext uri="{28A0092B-C50C-407E-A947-70E740481C1C}">
                <a14:useLocalDpi xmlns:a14="http://schemas.microsoft.com/office/drawing/2010/main" val="0"/>
              </a:ext>
            </a:extLst>
          </a:blip>
          <a:srcRect b="6020"/>
          <a:stretch/>
        </p:blipFill>
        <p:spPr>
          <a:xfrm>
            <a:off x="3577715" y="281505"/>
            <a:ext cx="5169114" cy="46150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182880" y="281505"/>
            <a:ext cx="3096025"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sz="2400" dirty="0">
                <a:latin typeface="Bradley Hand ITC TT-Bold"/>
                <a:cs typeface="Bradley Hand ITC TT-Bold"/>
              </a:rPr>
              <a:t>Josué, sumo sacerdote de Israel y Satanás</a:t>
            </a:r>
            <a:r>
              <a:rPr lang="es-ES_tradnl" sz="2400" dirty="0" smtClean="0">
                <a:latin typeface="Bradley Hand ITC TT-Bold"/>
                <a:cs typeface="Bradley Hand ITC TT-Bold"/>
              </a:rPr>
              <a:t>    Capítulo 3</a:t>
            </a:r>
            <a:endParaRPr lang="es-ES_tradnl" sz="2400" dirty="0">
              <a:latin typeface="Bradley Hand ITC TT-Bold"/>
              <a:cs typeface="Bradley Hand ITC TT-Bold"/>
            </a:endParaRPr>
          </a:p>
        </p:txBody>
      </p:sp>
      <p:sp>
        <p:nvSpPr>
          <p:cNvPr id="7" name="TextBox 6"/>
          <p:cNvSpPr txBox="1"/>
          <p:nvPr/>
        </p:nvSpPr>
        <p:spPr>
          <a:xfrm>
            <a:off x="1198539" y="5080504"/>
            <a:ext cx="7249480" cy="16312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sz="2000" dirty="0" smtClean="0">
                <a:latin typeface="Papyrus" pitchFamily="66" charset="0"/>
                <a:cs typeface="Papyrus"/>
              </a:rPr>
              <a:t>“</a:t>
            </a:r>
            <a:r>
              <a:rPr lang="es-ES" sz="2000" dirty="0">
                <a:latin typeface="Papyrus" pitchFamily="66" charset="0"/>
              </a:rPr>
              <a:t>Y dijo Jehová a Satanás: Jehová te reprenda,</a:t>
            </a:r>
            <a:r>
              <a:rPr lang="es-ES" sz="2000" baseline="30000" dirty="0">
                <a:latin typeface="Papyrus" pitchFamily="66" charset="0"/>
              </a:rPr>
              <a:t>(C)</a:t>
            </a:r>
            <a:r>
              <a:rPr lang="es-ES" sz="2000" dirty="0">
                <a:latin typeface="Papyrus" pitchFamily="66" charset="0"/>
              </a:rPr>
              <a:t> oh Satanás; Jehová que ha escogido a Jerusalén te reprenda. ¿No es éste un tizón arrebatado del incendio?</a:t>
            </a:r>
            <a:r>
              <a:rPr lang="es-ES_tradnl" sz="2000" dirty="0" smtClean="0">
                <a:latin typeface="Papyrus"/>
                <a:cs typeface="Papyrus"/>
              </a:rPr>
              <a:t>(3:2-3)</a:t>
            </a:r>
          </a:p>
          <a:p>
            <a:endParaRPr lang="es-ES_tradnl" sz="2000" dirty="0">
              <a:latin typeface="Papyrus"/>
              <a:cs typeface="Papyrus"/>
            </a:endParaRPr>
          </a:p>
          <a:p>
            <a:endParaRPr lang="es-ES_tradnl" sz="2000" dirty="0">
              <a:latin typeface="Papyrus"/>
              <a:cs typeface="Papyrus"/>
            </a:endParaRPr>
          </a:p>
        </p:txBody>
      </p:sp>
      <p:sp>
        <p:nvSpPr>
          <p:cNvPr id="8" name="TextBox 7"/>
          <p:cNvSpPr txBox="1"/>
          <p:nvPr/>
        </p:nvSpPr>
        <p:spPr>
          <a:xfrm>
            <a:off x="182880" y="6111555"/>
            <a:ext cx="8652360" cy="400110"/>
          </a:xfrm>
          <a:prstGeom prst="rect">
            <a:avLst/>
          </a:prstGeom>
          <a:noFill/>
        </p:spPr>
        <p:txBody>
          <a:bodyPr wrap="square" rtlCol="0">
            <a:spAutoFit/>
          </a:bodyPr>
          <a:lstStyle/>
          <a:p>
            <a:r>
              <a:rPr lang="es-ES" sz="2000" dirty="0" smtClean="0">
                <a:latin typeface="Papyrus Condensed"/>
              </a:rPr>
              <a:t>                       </a:t>
            </a:r>
            <a:r>
              <a:rPr lang="es-ES" dirty="0" smtClean="0">
                <a:latin typeface="Papyrus"/>
                <a:cs typeface="Papyrus"/>
              </a:rPr>
              <a:t> </a:t>
            </a:r>
            <a:r>
              <a:rPr lang="es-ES" dirty="0">
                <a:latin typeface="Papyrus"/>
                <a:cs typeface="Papyrus"/>
              </a:rPr>
              <a:t>Y Josué estaba vestido de vestiduras viles, y estaba delante del ángel.</a:t>
            </a:r>
            <a:r>
              <a:rPr lang="es-ES_tradnl" dirty="0" smtClean="0">
                <a:solidFill>
                  <a:srgbClr val="000000"/>
                </a:solidFill>
                <a:latin typeface="Papyrus"/>
                <a:cs typeface="Papyrus"/>
              </a:rPr>
              <a:t>”</a:t>
            </a:r>
            <a:endParaRPr lang="es-ES_tradnl" dirty="0">
              <a:solidFill>
                <a:srgbClr val="000000"/>
              </a:solidFill>
              <a:latin typeface="Papyrus"/>
              <a:cs typeface="Papyrus"/>
            </a:endParaRPr>
          </a:p>
        </p:txBody>
      </p:sp>
      <p:sp>
        <p:nvSpPr>
          <p:cNvPr id="3" name="TextBox 2"/>
          <p:cNvSpPr txBox="1"/>
          <p:nvPr/>
        </p:nvSpPr>
        <p:spPr>
          <a:xfrm>
            <a:off x="4920071" y="281505"/>
            <a:ext cx="3527948" cy="1477328"/>
          </a:xfrm>
          <a:prstGeom prst="rect">
            <a:avLst/>
          </a:prstGeom>
          <a:noFill/>
        </p:spPr>
        <p:txBody>
          <a:bodyPr wrap="square" rtlCol="0">
            <a:spAutoFit/>
          </a:bodyPr>
          <a:lstStyle/>
          <a:p>
            <a:r>
              <a:rPr lang="es-ES_tradnl" dirty="0" err="1" smtClean="0">
                <a:solidFill>
                  <a:schemeClr val="bg1"/>
                </a:solidFill>
                <a:latin typeface="Papyrus" pitchFamily="66" charset="0"/>
                <a:cs typeface="Papyrus"/>
              </a:rPr>
              <a:t>Zac</a:t>
            </a:r>
            <a:r>
              <a:rPr lang="es-ES_tradnl" dirty="0" smtClean="0">
                <a:solidFill>
                  <a:schemeClr val="bg1"/>
                </a:solidFill>
                <a:latin typeface="Papyrus" pitchFamily="66" charset="0"/>
                <a:cs typeface="Papyrus"/>
              </a:rPr>
              <a:t>. 3:1  “</a:t>
            </a:r>
            <a:r>
              <a:rPr lang="es-ES" dirty="0">
                <a:solidFill>
                  <a:schemeClr val="bg1"/>
                </a:solidFill>
                <a:latin typeface="Papyrus" pitchFamily="66" charset="0"/>
              </a:rPr>
              <a:t>Me mostró al sumo sacerdote Josué,</a:t>
            </a:r>
            <a:r>
              <a:rPr lang="es-ES" baseline="30000" dirty="0">
                <a:solidFill>
                  <a:schemeClr val="bg1"/>
                </a:solidFill>
                <a:latin typeface="Papyrus" pitchFamily="66" charset="0"/>
              </a:rPr>
              <a:t>(A)</a:t>
            </a:r>
            <a:r>
              <a:rPr lang="es-ES" dirty="0">
                <a:solidFill>
                  <a:schemeClr val="bg1"/>
                </a:solidFill>
                <a:latin typeface="Papyrus" pitchFamily="66" charset="0"/>
              </a:rPr>
              <a:t> el cual estaba delante del ángel de Jehová, y Satanás estaba a su mano derecha para acusarle</a:t>
            </a:r>
            <a:r>
              <a:rPr lang="es-ES_tradnl" dirty="0" smtClean="0">
                <a:solidFill>
                  <a:schemeClr val="bg1"/>
                </a:solidFill>
                <a:latin typeface="Papyrus"/>
                <a:cs typeface="Papyrus"/>
              </a:rPr>
              <a:t>”  </a:t>
            </a:r>
            <a:endParaRPr lang="es-ES_tradnl" dirty="0">
              <a:solidFill>
                <a:schemeClr val="bg1"/>
              </a:solidFill>
              <a:latin typeface="Papyrus"/>
              <a:cs typeface="Papyrus"/>
            </a:endParaRPr>
          </a:p>
        </p:txBody>
      </p:sp>
      <p:pic>
        <p:nvPicPr>
          <p:cNvPr id="9" name="Picture 8" descr="images-7.jpeg"/>
          <p:cNvPicPr>
            <a:picLocks noChangeAspect="1"/>
          </p:cNvPicPr>
          <p:nvPr/>
        </p:nvPicPr>
        <p:blipFill rotWithShape="1">
          <a:blip r:embed="rId3">
            <a:extLst>
              <a:ext uri="{28A0092B-C50C-407E-A947-70E740481C1C}">
                <a14:useLocalDpi xmlns:a14="http://schemas.microsoft.com/office/drawing/2010/main" val="0"/>
              </a:ext>
            </a:extLst>
          </a:blip>
          <a:srcRect t="11149" b="6526"/>
          <a:stretch/>
        </p:blipFill>
        <p:spPr>
          <a:xfrm>
            <a:off x="706145" y="1761686"/>
            <a:ext cx="2251272" cy="30002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1948228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476"/>
            <a:ext cx="9144000" cy="687747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70000"/>
              </a:lnSpc>
            </a:pPr>
            <a:endParaRPr lang="es-ES_tradnl" dirty="0"/>
          </a:p>
        </p:txBody>
      </p:sp>
      <p:sp>
        <p:nvSpPr>
          <p:cNvPr id="5" name="TextBox 4"/>
          <p:cNvSpPr txBox="1"/>
          <p:nvPr/>
        </p:nvSpPr>
        <p:spPr>
          <a:xfrm>
            <a:off x="373510" y="373479"/>
            <a:ext cx="8516036" cy="923330"/>
          </a:xfrm>
          <a:prstGeom prst="rect">
            <a:avLst/>
          </a:prstGeom>
          <a:noFill/>
        </p:spPr>
        <p:txBody>
          <a:bodyPr wrap="square" rtlCol="0">
            <a:spAutoFit/>
          </a:bodyPr>
          <a:lstStyle/>
          <a:p>
            <a:r>
              <a:rPr lang="es-ES_tradnl" u="sng" dirty="0" err="1" smtClean="0">
                <a:latin typeface="Papyrus" pitchFamily="66" charset="0"/>
              </a:rPr>
              <a:t>Zac</a:t>
            </a:r>
            <a:r>
              <a:rPr lang="es-ES_tradnl" u="sng" dirty="0" smtClean="0">
                <a:latin typeface="Papyrus" pitchFamily="66" charset="0"/>
              </a:rPr>
              <a:t> 3:4</a:t>
            </a:r>
            <a:r>
              <a:rPr lang="es-ES_tradnl" dirty="0" smtClean="0">
                <a:latin typeface="Papyrus" pitchFamily="66" charset="0"/>
              </a:rPr>
              <a:t>  “</a:t>
            </a:r>
            <a:r>
              <a:rPr lang="es-ES" dirty="0">
                <a:latin typeface="Papyrus" pitchFamily="66" charset="0"/>
              </a:rPr>
              <a:t>Y habló el ángel, y mandó a los que estaban delante de él, diciendo: Quitadle esas vestiduras viles. Y a él le dijo: Mira que he quitado de ti tu pecado, y te he hecho vestir de ropas de gala.</a:t>
            </a:r>
            <a:endParaRPr lang="es-ES_tradnl" dirty="0">
              <a:latin typeface="Papyrus" pitchFamily="66" charset="0"/>
              <a:cs typeface="Papyrus"/>
            </a:endParaRPr>
          </a:p>
        </p:txBody>
      </p:sp>
      <p:sp>
        <p:nvSpPr>
          <p:cNvPr id="6" name="TextBox 5"/>
          <p:cNvSpPr txBox="1"/>
          <p:nvPr/>
        </p:nvSpPr>
        <p:spPr>
          <a:xfrm>
            <a:off x="373510" y="1624632"/>
            <a:ext cx="8516036" cy="646331"/>
          </a:xfrm>
          <a:prstGeom prst="rect">
            <a:avLst/>
          </a:prstGeom>
          <a:noFill/>
        </p:spPr>
        <p:txBody>
          <a:bodyPr wrap="square" rtlCol="0">
            <a:spAutoFit/>
          </a:bodyPr>
          <a:lstStyle/>
          <a:p>
            <a:r>
              <a:rPr lang="es-ES_tradnl" u="sng" dirty="0" err="1" smtClean="0">
                <a:latin typeface="Papyrus" pitchFamily="66" charset="0"/>
                <a:cs typeface="Papyrus"/>
              </a:rPr>
              <a:t>Zac</a:t>
            </a:r>
            <a:r>
              <a:rPr lang="es-ES_tradnl" u="sng" dirty="0" smtClean="0">
                <a:latin typeface="Papyrus" pitchFamily="66" charset="0"/>
                <a:cs typeface="Papyrus"/>
              </a:rPr>
              <a:t>. 3:5  </a:t>
            </a:r>
            <a:r>
              <a:rPr lang="es-ES_tradnl" dirty="0" smtClean="0">
                <a:latin typeface="Papyrus" pitchFamily="66" charset="0"/>
                <a:cs typeface="Papyrus"/>
              </a:rPr>
              <a:t>‘</a:t>
            </a:r>
            <a:r>
              <a:rPr lang="es-ES" dirty="0">
                <a:latin typeface="Papyrus" pitchFamily="66" charset="0"/>
              </a:rPr>
              <a:t>Después dijo: Pongan mitra limpia sobre su cabeza. Y pusieron una mitra limpia sobre su cabeza, y le vistieron las ropas. Y el ángel de Jehová estaba en pie.</a:t>
            </a:r>
            <a:endParaRPr lang="es-ES_tradnl" dirty="0">
              <a:latin typeface="Papyrus" pitchFamily="66" charset="0"/>
              <a:cs typeface="Papyrus"/>
            </a:endParaRPr>
          </a:p>
        </p:txBody>
      </p:sp>
      <p:pic>
        <p:nvPicPr>
          <p:cNvPr id="7" name="Picture 6" descr="tlmarch200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510" y="2541717"/>
            <a:ext cx="2148369" cy="39295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images-5.jpeg"/>
          <p:cNvPicPr>
            <a:picLocks noChangeAspect="1"/>
          </p:cNvPicPr>
          <p:nvPr/>
        </p:nvPicPr>
        <p:blipFill rotWithShape="1">
          <a:blip r:embed="rId3">
            <a:extLst>
              <a:ext uri="{28A0092B-C50C-407E-A947-70E740481C1C}">
                <a14:useLocalDpi xmlns:a14="http://schemas.microsoft.com/office/drawing/2010/main" val="0"/>
              </a:ext>
            </a:extLst>
          </a:blip>
          <a:srcRect r="6339"/>
          <a:stretch/>
        </p:blipFill>
        <p:spPr>
          <a:xfrm>
            <a:off x="6406386" y="2428856"/>
            <a:ext cx="2483160" cy="38575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2988012" y="2541717"/>
            <a:ext cx="2894706" cy="144655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S" sz="2200" dirty="0" smtClean="0">
                <a:latin typeface="Bradley Hand ITC TT-Bold"/>
                <a:cs typeface="Bradley Hand ITC TT-Bold"/>
              </a:rPr>
              <a:t>Señales modernas </a:t>
            </a:r>
            <a:r>
              <a:rPr lang="es-ES" sz="2200" dirty="0">
                <a:latin typeface="Bradley Hand ITC TT-Bold"/>
                <a:cs typeface="Bradley Hand ITC TT-Bold"/>
              </a:rPr>
              <a:t>de que Israel se está </a:t>
            </a:r>
            <a:r>
              <a:rPr lang="es-ES" sz="2200" dirty="0" smtClean="0">
                <a:latin typeface="Bradley Hand ITC TT-Bold"/>
                <a:cs typeface="Bradley Hand ITC TT-Bold"/>
              </a:rPr>
              <a:t>preparando para </a:t>
            </a:r>
            <a:r>
              <a:rPr lang="es-ES" sz="2200" dirty="0">
                <a:latin typeface="Bradley Hand ITC TT-Bold"/>
                <a:cs typeface="Bradley Hand ITC TT-Bold"/>
              </a:rPr>
              <a:t>el Mesías</a:t>
            </a:r>
            <a:endParaRPr lang="es-ES_tradnl" sz="2200" dirty="0">
              <a:latin typeface="Bradley Hand ITC TT-Bold"/>
              <a:cs typeface="Bradley Hand ITC TT-Bold"/>
            </a:endParaRPr>
          </a:p>
        </p:txBody>
      </p:sp>
      <p:sp>
        <p:nvSpPr>
          <p:cNvPr id="10" name="TextBox 9"/>
          <p:cNvSpPr txBox="1"/>
          <p:nvPr/>
        </p:nvSpPr>
        <p:spPr>
          <a:xfrm>
            <a:off x="4435366" y="4121999"/>
            <a:ext cx="1971020" cy="203132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S_tradnl" dirty="0" smtClean="0">
                <a:latin typeface="Papyrus"/>
                <a:cs typeface="Papyrus"/>
              </a:rPr>
              <a:t> Temple Mt. </a:t>
            </a:r>
            <a:r>
              <a:rPr lang="es-ES_tradnl" dirty="0" err="1" smtClean="0">
                <a:latin typeface="Papyrus"/>
                <a:cs typeface="Papyrus"/>
              </a:rPr>
              <a:t>Institute</a:t>
            </a:r>
            <a:r>
              <a:rPr lang="es-ES_tradnl" dirty="0" smtClean="0">
                <a:latin typeface="Papyrus"/>
                <a:cs typeface="Papyrus"/>
              </a:rPr>
              <a:t> </a:t>
            </a:r>
            <a:r>
              <a:rPr lang="es-ES" dirty="0" smtClean="0">
                <a:latin typeface="Papyrus"/>
                <a:cs typeface="Papyrus"/>
              </a:rPr>
              <a:t>ha reproducido </a:t>
            </a:r>
            <a:r>
              <a:rPr lang="es-ES" dirty="0">
                <a:latin typeface="Papyrus"/>
                <a:cs typeface="Papyrus"/>
              </a:rPr>
              <a:t>con exactitud toda </a:t>
            </a:r>
            <a:r>
              <a:rPr lang="es-ES" dirty="0" smtClean="0">
                <a:latin typeface="Papyrus"/>
                <a:cs typeface="Papyrus"/>
              </a:rPr>
              <a:t>la prendas </a:t>
            </a:r>
            <a:r>
              <a:rPr lang="es-ES" dirty="0">
                <a:latin typeface="Papyrus"/>
                <a:cs typeface="Papyrus"/>
              </a:rPr>
              <a:t>de Sumo Sacerdote de Israel!</a:t>
            </a:r>
            <a:endParaRPr lang="es-ES_tradnl" dirty="0">
              <a:latin typeface="Papyrus"/>
              <a:cs typeface="Papyrus"/>
            </a:endParaRPr>
          </a:p>
        </p:txBody>
      </p:sp>
      <p:pic>
        <p:nvPicPr>
          <p:cNvPr id="11" name="Picture 10" descr="tzitz.jpg"/>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9783">
                        <a14:backgroundMark x1="49565" y1="58400" x2="49565" y2="58400"/>
                        <a14:backgroundMark x1="58696" y1="62000" x2="58696" y2="62000"/>
                      </a14:backgroundRemoval>
                    </a14:imgEffect>
                  </a14:imgLayer>
                </a14:imgProps>
              </a:ext>
              <a:ext uri="{28A0092B-C50C-407E-A947-70E740481C1C}">
                <a14:useLocalDpi xmlns:a14="http://schemas.microsoft.com/office/drawing/2010/main" val="0"/>
              </a:ext>
            </a:extLst>
          </a:blip>
          <a:stretch>
            <a:fillRect/>
          </a:stretch>
        </p:blipFill>
        <p:spPr>
          <a:xfrm>
            <a:off x="1553334" y="3559464"/>
            <a:ext cx="2869356" cy="3118866"/>
          </a:xfrm>
          <a:prstGeom prst="rect">
            <a:avLst/>
          </a:prstGeom>
        </p:spPr>
      </p:pic>
      <p:pic>
        <p:nvPicPr>
          <p:cNvPr id="12" name="Picture 11" descr="tzitz.jpg"/>
          <p:cNvPicPr>
            <a:picLocks noChangeAspect="1"/>
          </p:cNvPicPr>
          <p:nvPr/>
        </p:nvPicPr>
        <p:blipFill rotWithShape="1">
          <a:blip r:embed="rId6">
            <a:extLst>
              <a:ext uri="{BEBA8EAE-BF5A-486C-A8C5-ECC9F3942E4B}">
                <a14:imgProps xmlns:a14="http://schemas.microsoft.com/office/drawing/2010/main">
                  <a14:imgLayer r:embed="rId7">
                    <a14:imgEffect>
                      <a14:backgroundRemoval t="3977" b="35793" l="10000" r="90000"/>
                    </a14:imgEffect>
                  </a14:imgLayer>
                </a14:imgProps>
              </a:ext>
              <a:ext uri="{28A0092B-C50C-407E-A947-70E740481C1C}">
                <a14:useLocalDpi xmlns:a14="http://schemas.microsoft.com/office/drawing/2010/main" val="0"/>
              </a:ext>
            </a:extLst>
          </a:blip>
          <a:srcRect b="60230"/>
          <a:stretch/>
        </p:blipFill>
        <p:spPr>
          <a:xfrm>
            <a:off x="2500325" y="3927306"/>
            <a:ext cx="2103120" cy="909146"/>
          </a:xfrm>
          <a:prstGeom prst="rect">
            <a:avLst/>
          </a:prstGeom>
        </p:spPr>
      </p:pic>
      <p:sp>
        <p:nvSpPr>
          <p:cNvPr id="13" name="TextBox 12"/>
          <p:cNvSpPr txBox="1"/>
          <p:nvPr/>
        </p:nvSpPr>
        <p:spPr>
          <a:xfrm>
            <a:off x="1319663" y="2449593"/>
            <a:ext cx="1180662" cy="646331"/>
          </a:xfrm>
          <a:prstGeom prst="rect">
            <a:avLst/>
          </a:prstGeom>
          <a:noFill/>
        </p:spPr>
        <p:txBody>
          <a:bodyPr wrap="square" rtlCol="0">
            <a:spAutoFit/>
          </a:bodyPr>
          <a:lstStyle/>
          <a:p>
            <a:pPr algn="ctr"/>
            <a:r>
              <a:rPr lang="es-ES_tradnl" dirty="0" smtClean="0">
                <a:latin typeface="Bradley Hand ITC TT-Bold"/>
                <a:cs typeface="Bradley Hand ITC TT-Bold"/>
              </a:rPr>
              <a:t>Tiempos de </a:t>
            </a:r>
            <a:r>
              <a:rPr lang="es-ES_tradnl" dirty="0" err="1" smtClean="0">
                <a:latin typeface="Bradley Hand ITC TT-Bold"/>
                <a:cs typeface="Bradley Hand ITC TT-Bold"/>
              </a:rPr>
              <a:t>Jesus</a:t>
            </a:r>
            <a:endParaRPr lang="es-ES_tradnl" dirty="0">
              <a:latin typeface="Bradley Hand ITC TT-Bold"/>
              <a:cs typeface="Bradley Hand ITC TT-Bold"/>
            </a:endParaRPr>
          </a:p>
        </p:txBody>
      </p:sp>
      <p:sp>
        <p:nvSpPr>
          <p:cNvPr id="14" name="TextBox 13"/>
          <p:cNvSpPr txBox="1"/>
          <p:nvPr/>
        </p:nvSpPr>
        <p:spPr>
          <a:xfrm>
            <a:off x="7899744" y="2913133"/>
            <a:ext cx="989802" cy="646331"/>
          </a:xfrm>
          <a:prstGeom prst="rect">
            <a:avLst/>
          </a:prstGeom>
          <a:noFill/>
        </p:spPr>
        <p:txBody>
          <a:bodyPr wrap="square" rtlCol="0">
            <a:spAutoFit/>
          </a:bodyPr>
          <a:lstStyle/>
          <a:p>
            <a:pPr algn="ctr"/>
            <a:r>
              <a:rPr lang="es-ES_tradnl" dirty="0" smtClean="0">
                <a:latin typeface="Bradley Hand ITC TT-Bold"/>
                <a:cs typeface="Bradley Hand ITC TT-Bold"/>
              </a:rPr>
              <a:t>Hoy en día</a:t>
            </a:r>
            <a:endParaRPr lang="es-ES_tradnl" dirty="0">
              <a:latin typeface="Bradley Hand ITC TT-Bold"/>
              <a:cs typeface="Bradley Hand ITC TT-Bold"/>
            </a:endParaRPr>
          </a:p>
        </p:txBody>
      </p:sp>
    </p:spTree>
    <p:extLst>
      <p:ext uri="{BB962C8B-B14F-4D97-AF65-F5344CB8AC3E}">
        <p14:creationId xmlns:p14="http://schemas.microsoft.com/office/powerpoint/2010/main" val="80103487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2" name="Picture 1" descr="images-1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917" y="2485295"/>
            <a:ext cx="4325061" cy="2452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images-13.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3118" y="2485295"/>
            <a:ext cx="3712169" cy="25233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1322363" y="5232642"/>
            <a:ext cx="6766560" cy="7078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sz="2000" dirty="0">
                <a:latin typeface="Papyrus"/>
                <a:cs typeface="Papyrus"/>
              </a:rPr>
              <a:t>Dios está arrebatando sacerdocio de Israel del Fuego</a:t>
            </a:r>
          </a:p>
          <a:p>
            <a:pPr algn="ctr"/>
            <a:r>
              <a:rPr lang="es-ES" sz="2000" dirty="0">
                <a:latin typeface="Papyrus"/>
                <a:cs typeface="Papyrus"/>
              </a:rPr>
              <a:t>                El Sanedrín se restablece!</a:t>
            </a:r>
            <a:endParaRPr lang="es-ES_tradnl" sz="2000" dirty="0" smtClean="0">
              <a:latin typeface="Papyrus"/>
              <a:cs typeface="Papyrus"/>
            </a:endParaRPr>
          </a:p>
        </p:txBody>
      </p:sp>
      <p:sp>
        <p:nvSpPr>
          <p:cNvPr id="16" name="TextBox 15"/>
          <p:cNvSpPr txBox="1"/>
          <p:nvPr/>
        </p:nvSpPr>
        <p:spPr>
          <a:xfrm>
            <a:off x="395918" y="242761"/>
            <a:ext cx="8244790" cy="1200329"/>
          </a:xfrm>
          <a:prstGeom prst="rect">
            <a:avLst/>
          </a:prstGeom>
          <a:noFill/>
        </p:spPr>
        <p:txBody>
          <a:bodyPr wrap="square" rtlCol="0">
            <a:spAutoFit/>
          </a:bodyPr>
          <a:lstStyle/>
          <a:p>
            <a:r>
              <a:rPr lang="es-ES" sz="2000" dirty="0">
                <a:latin typeface="Papyrus" pitchFamily="66" charset="0"/>
              </a:rPr>
              <a:t>Escucha pues, ahora, Josué sumo sacerdote, tú y tus amigos que se sientan delante de ti, porque son varones simbólicos</a:t>
            </a:r>
            <a:r>
              <a:rPr lang="es-ES_tradnl" sz="2000" dirty="0" smtClean="0">
                <a:latin typeface="Papyrus"/>
                <a:cs typeface="Papyrus"/>
              </a:rPr>
              <a:t>   (</a:t>
            </a:r>
            <a:r>
              <a:rPr lang="es-ES_tradnl" sz="2000" dirty="0" err="1" smtClean="0">
                <a:latin typeface="Papyrus"/>
                <a:cs typeface="Papyrus"/>
              </a:rPr>
              <a:t>Zac</a:t>
            </a:r>
            <a:r>
              <a:rPr lang="es-ES_tradnl" sz="2000" dirty="0" smtClean="0">
                <a:latin typeface="Papyrus"/>
                <a:cs typeface="Papyrus"/>
              </a:rPr>
              <a:t> 3:8) </a:t>
            </a:r>
          </a:p>
          <a:p>
            <a:pPr>
              <a:lnSpc>
                <a:spcPct val="60000"/>
              </a:lnSpc>
            </a:pPr>
            <a:endParaRPr lang="es-ES_tradnl" sz="2000" dirty="0" smtClean="0">
              <a:latin typeface="Papyrus"/>
              <a:cs typeface="Papyrus"/>
            </a:endParaRPr>
          </a:p>
          <a:p>
            <a:r>
              <a:rPr lang="es-ES" sz="2000" dirty="0">
                <a:latin typeface="Papyrus" pitchFamily="66" charset="0"/>
              </a:rPr>
              <a:t>He aquí, yo traigo a mi siervo </a:t>
            </a:r>
            <a:r>
              <a:rPr lang="es-ES" sz="2000" dirty="0" smtClean="0">
                <a:latin typeface="Papyrus" pitchFamily="66" charset="0"/>
              </a:rPr>
              <a:t>EL RENUEVO.</a:t>
            </a:r>
            <a:endParaRPr lang="es-ES" sz="2000" dirty="0">
              <a:latin typeface="Papyrus" pitchFamily="66" charset="0"/>
            </a:endParaRPr>
          </a:p>
        </p:txBody>
      </p:sp>
      <p:sp>
        <p:nvSpPr>
          <p:cNvPr id="6" name="TextBox 5"/>
          <p:cNvSpPr txBox="1"/>
          <p:nvPr/>
        </p:nvSpPr>
        <p:spPr>
          <a:xfrm>
            <a:off x="395917" y="1605956"/>
            <a:ext cx="8342751"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 sz="2400" dirty="0">
                <a:latin typeface="Bradley Hand ITC TT-Bold"/>
                <a:cs typeface="Bradley Hand ITC TT-Bold"/>
              </a:rPr>
              <a:t>Otra Señal </a:t>
            </a:r>
            <a:r>
              <a:rPr lang="es-ES" sz="2400" dirty="0" smtClean="0">
                <a:latin typeface="Bradley Hand ITC TT-Bold"/>
                <a:cs typeface="Bradley Hand ITC TT-Bold"/>
              </a:rPr>
              <a:t>asombrosa </a:t>
            </a:r>
            <a:r>
              <a:rPr lang="es-ES" sz="2400" dirty="0">
                <a:latin typeface="Bradley Hand ITC TT-Bold"/>
                <a:cs typeface="Bradley Hand ITC TT-Bold"/>
              </a:rPr>
              <a:t>- Israel se prepara para el Mesías</a:t>
            </a:r>
            <a:endParaRPr lang="es-ES_tradnl" sz="2400" dirty="0">
              <a:latin typeface="Bradley Hand ITC TT-Bold"/>
              <a:cs typeface="Bradley Hand ITC TT-Bold"/>
            </a:endParaRPr>
          </a:p>
        </p:txBody>
      </p:sp>
      <p:sp>
        <p:nvSpPr>
          <p:cNvPr id="7" name="TextBox 6"/>
          <p:cNvSpPr txBox="1"/>
          <p:nvPr/>
        </p:nvSpPr>
        <p:spPr>
          <a:xfrm>
            <a:off x="829994" y="6136976"/>
            <a:ext cx="7810715" cy="461665"/>
          </a:xfrm>
          <a:prstGeom prst="rect">
            <a:avLst/>
          </a:prstGeom>
          <a:noFill/>
        </p:spPr>
        <p:txBody>
          <a:bodyPr wrap="square" rtlCol="0">
            <a:spAutoFit/>
          </a:bodyPr>
          <a:lstStyle/>
          <a:p>
            <a:pPr algn="ctr"/>
            <a:r>
              <a:rPr lang="es-ES" sz="2400" dirty="0">
                <a:latin typeface="Bradley Hand ITC TT-Bold"/>
                <a:cs typeface="Bradley Hand ITC TT-Bold"/>
              </a:rPr>
              <a:t>Sólo el Sanedrín puede certificar el Mesías de Israel</a:t>
            </a:r>
            <a:endParaRPr lang="es-ES_tradnl" sz="2400" dirty="0">
              <a:latin typeface="Bradley Hand ITC TT-Bold"/>
              <a:cs typeface="Bradley Hand ITC TT-Bold"/>
            </a:endParaRPr>
          </a:p>
        </p:txBody>
      </p:sp>
    </p:spTree>
    <p:extLst>
      <p:ext uri="{BB962C8B-B14F-4D97-AF65-F5344CB8AC3E}">
        <p14:creationId xmlns:p14="http://schemas.microsoft.com/office/powerpoint/2010/main" val="158699780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numCol="2" rtlCol="0" anchor="ctr"/>
          <a:lstStyle/>
          <a:p>
            <a:pPr algn="ctr"/>
            <a:endParaRPr lang="es-ES_tradnl" dirty="0"/>
          </a:p>
        </p:txBody>
      </p:sp>
      <p:sp>
        <p:nvSpPr>
          <p:cNvPr id="3" name="TextBox 2"/>
          <p:cNvSpPr txBox="1"/>
          <p:nvPr/>
        </p:nvSpPr>
        <p:spPr>
          <a:xfrm>
            <a:off x="705517" y="200055"/>
            <a:ext cx="8143678" cy="40011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s-ES_tradnl" sz="2000" dirty="0" smtClean="0">
                <a:latin typeface="Bradley Hand ITC TT-Bold"/>
                <a:cs typeface="Bradley Hand ITC TT-Bold"/>
              </a:rPr>
              <a:t> </a:t>
            </a:r>
            <a:r>
              <a:rPr lang="es-ES_tradnl" sz="2000" dirty="0" smtClean="0">
                <a:solidFill>
                  <a:srgbClr val="000000"/>
                </a:solidFill>
                <a:latin typeface="Bradley Hand ITC TT-Bold"/>
                <a:cs typeface="Bradley Hand ITC TT-Bold"/>
              </a:rPr>
              <a:t>Temas                                          </a:t>
            </a:r>
            <a:r>
              <a:rPr lang="es-ES_tradnl" sz="2000" u="sng" dirty="0" smtClean="0">
                <a:solidFill>
                  <a:srgbClr val="000000"/>
                </a:solidFill>
                <a:latin typeface="Bradley Hand ITC TT-Bold"/>
                <a:cs typeface="Bradley Hand ITC TT-Bold"/>
              </a:rPr>
              <a:t>Zacarías</a:t>
            </a:r>
            <a:r>
              <a:rPr lang="es-ES_tradnl" sz="2000" dirty="0" smtClean="0">
                <a:solidFill>
                  <a:srgbClr val="000000"/>
                </a:solidFill>
                <a:latin typeface="Bradley Hand ITC TT-Bold"/>
                <a:cs typeface="Bradley Hand ITC TT-Bold"/>
              </a:rPr>
              <a:t>                         </a:t>
            </a:r>
            <a:r>
              <a:rPr lang="es-ES_tradnl" sz="2000" u="sng" dirty="0" smtClean="0">
                <a:solidFill>
                  <a:srgbClr val="000000"/>
                </a:solidFill>
                <a:latin typeface="Bradley Hand ITC TT-Bold"/>
                <a:cs typeface="Bradley Hand ITC TT-Bold"/>
              </a:rPr>
              <a:t>Apocalipsis  </a:t>
            </a:r>
            <a:endParaRPr lang="es-ES_tradnl" sz="2000" u="sng" dirty="0">
              <a:solidFill>
                <a:srgbClr val="000000"/>
              </a:solidFill>
              <a:latin typeface="Bradley Hand ITC TT-Bold"/>
              <a:cs typeface="Bradley Hand ITC TT-Bold"/>
            </a:endParaRPr>
          </a:p>
        </p:txBody>
      </p:sp>
      <p:sp>
        <p:nvSpPr>
          <p:cNvPr id="6" name="TextBox 5"/>
          <p:cNvSpPr txBox="1"/>
          <p:nvPr/>
        </p:nvSpPr>
        <p:spPr>
          <a:xfrm>
            <a:off x="188978" y="400110"/>
            <a:ext cx="8955022" cy="6524863"/>
          </a:xfrm>
          <a:prstGeom prst="rect">
            <a:avLst/>
          </a:prstGeom>
          <a:noFill/>
        </p:spPr>
        <p:txBody>
          <a:bodyPr wrap="square" rtlCol="0">
            <a:spAutoFit/>
          </a:bodyPr>
          <a:lstStyle/>
          <a:p>
            <a:pPr marL="182563" indent="-182563">
              <a:buFont typeface="Arial"/>
              <a:buChar char="•"/>
            </a:pPr>
            <a:endParaRPr lang="es-ES_tradnl" dirty="0" smtClean="0">
              <a:latin typeface="Bradley Hand ITC TT-Bold"/>
              <a:cs typeface="Bradley Hand ITC TT-Bold"/>
            </a:endParaRPr>
          </a:p>
          <a:p>
            <a:pPr marL="182563" indent="-182563">
              <a:buFont typeface="Arial"/>
              <a:buChar char="•"/>
            </a:pPr>
            <a:r>
              <a:rPr lang="es-ES_tradnl" dirty="0" smtClean="0">
                <a:latin typeface="Bradley Hand ITC TT-Bold"/>
                <a:cs typeface="Bradley Hand ITC TT-Bold"/>
              </a:rPr>
              <a:t>7 Aspectos del Esp</a:t>
            </a:r>
            <a:r>
              <a:rPr lang="es-BO" dirty="0" err="1" smtClean="0">
                <a:latin typeface="Bradley Hand ITC TT-Bold"/>
                <a:cs typeface="Bradley Hand ITC TT-Bold"/>
              </a:rPr>
              <a:t>íritu</a:t>
            </a:r>
            <a:r>
              <a:rPr lang="es-ES_tradnl" dirty="0" smtClean="0">
                <a:latin typeface="Bradley Hand ITC TT-Bold"/>
                <a:cs typeface="Bradley Hand ITC TT-Bold"/>
              </a:rPr>
              <a:t>/7Ojos de Dios     Isaías 11:2</a:t>
            </a:r>
          </a:p>
          <a:p>
            <a:r>
              <a:rPr lang="es-ES_tradnl" dirty="0" smtClean="0">
                <a:latin typeface="Bradley Hand ITC TT-Bold"/>
                <a:cs typeface="Bradley Hand ITC TT-Bold"/>
              </a:rPr>
              <a:t>    Piedra con 7 ojos                                    Zacarías. 3:9                    Apocalipsis. 1:4 </a:t>
            </a:r>
          </a:p>
          <a:p>
            <a:r>
              <a:rPr lang="es-ES_tradnl" dirty="0" smtClean="0">
                <a:latin typeface="Bradley Hand ITC TT-Bold"/>
                <a:cs typeface="Bradley Hand ITC TT-Bold"/>
              </a:rPr>
              <a:t> </a:t>
            </a:r>
            <a:endParaRPr lang="es-ES_tradnl" sz="800" dirty="0" smtClean="0">
              <a:latin typeface="Bradley Hand ITC TT-Bold"/>
              <a:cs typeface="Bradley Hand ITC TT-Bold"/>
            </a:endParaRPr>
          </a:p>
          <a:p>
            <a:pPr marL="285750" indent="-285750">
              <a:buFont typeface="Arial"/>
              <a:buChar char="•"/>
            </a:pPr>
            <a:r>
              <a:rPr lang="es-ES_tradnl" dirty="0" smtClean="0">
                <a:latin typeface="Bradley Hand ITC TT-Bold"/>
                <a:cs typeface="Bradley Hand ITC TT-Bold"/>
              </a:rPr>
              <a:t>Miraran a mi, a quien lo traspasaron</a:t>
            </a:r>
          </a:p>
          <a:p>
            <a:r>
              <a:rPr lang="es-ES_tradnl" dirty="0" smtClean="0">
                <a:latin typeface="Bradley Hand ITC TT-Bold"/>
                <a:cs typeface="Bradley Hand ITC TT-Bold"/>
              </a:rPr>
              <a:t>      y Llorarán						    Zacarías</a:t>
            </a:r>
            <a:r>
              <a:rPr lang="es-ES_tradnl" dirty="0">
                <a:latin typeface="Bradley Hand ITC TT-Bold"/>
                <a:cs typeface="Bradley Hand ITC TT-Bold"/>
              </a:rPr>
              <a:t>. 12:10-14 </a:t>
            </a:r>
            <a:r>
              <a:rPr lang="es-ES_tradnl" dirty="0" smtClean="0">
                <a:latin typeface="Bradley Hand ITC TT-Bold"/>
                <a:cs typeface="Bradley Hand ITC TT-Bold"/>
              </a:rPr>
              <a:t>         Apocalipsis </a:t>
            </a:r>
            <a:r>
              <a:rPr lang="es-ES_tradnl" dirty="0">
                <a:latin typeface="Bradley Hand ITC TT-Bold"/>
                <a:cs typeface="Bradley Hand ITC TT-Bold"/>
              </a:rPr>
              <a:t>1:7</a:t>
            </a:r>
            <a:endParaRPr lang="es-ES_tradnl" dirty="0" smtClean="0">
              <a:latin typeface="Bradley Hand ITC TT-Bold"/>
              <a:cs typeface="Bradley Hand ITC TT-Bold"/>
            </a:endParaRPr>
          </a:p>
          <a:p>
            <a:pPr marL="285750" indent="-285750">
              <a:buFont typeface="Arial"/>
              <a:buChar char="•"/>
            </a:pPr>
            <a:endParaRPr lang="es-ES_tradnl" sz="800" dirty="0" smtClean="0">
              <a:latin typeface="Bradley Hand ITC TT-Bold"/>
              <a:cs typeface="Bradley Hand ITC TT-Bold"/>
            </a:endParaRPr>
          </a:p>
          <a:p>
            <a:pPr marL="285750" indent="-285750">
              <a:buFont typeface="Arial"/>
              <a:buChar char="•"/>
            </a:pPr>
            <a:r>
              <a:rPr lang="es-ES_tradnl" dirty="0" smtClean="0">
                <a:latin typeface="Bradley Hand ITC TT-Bold"/>
                <a:cs typeface="Bradley Hand ITC TT-Bold"/>
              </a:rPr>
              <a:t>4 </a:t>
            </a:r>
            <a:r>
              <a:rPr lang="es-ES_tradnl" dirty="0" err="1" smtClean="0">
                <a:latin typeface="Bradley Hand ITC TT-Bold"/>
                <a:cs typeface="Bradley Hand ITC TT-Bold"/>
              </a:rPr>
              <a:t>Caballlos</a:t>
            </a:r>
            <a:r>
              <a:rPr lang="es-ES_tradnl" dirty="0" smtClean="0">
                <a:latin typeface="Bradley Hand ITC TT-Bold"/>
                <a:cs typeface="Bradley Hand ITC TT-Bold"/>
              </a:rPr>
              <a:t>/ Espiritu de los Jinetes      </a:t>
            </a:r>
            <a:r>
              <a:rPr lang="es-ES_tradnl" dirty="0" err="1" smtClean="0">
                <a:latin typeface="Bradley Hand ITC TT-Bold"/>
                <a:cs typeface="Bradley Hand ITC TT-Bold"/>
              </a:rPr>
              <a:t>Zac</a:t>
            </a:r>
            <a:r>
              <a:rPr lang="es-ES_tradnl" dirty="0" smtClean="0">
                <a:latin typeface="Bradley Hand ITC TT-Bold"/>
                <a:cs typeface="Bradley Hand ITC TT-Bold"/>
              </a:rPr>
              <a:t>. 1:8-11; </a:t>
            </a:r>
            <a:r>
              <a:rPr lang="es-ES_tradnl" dirty="0" err="1" smtClean="0">
                <a:latin typeface="Bradley Hand ITC TT-Bold"/>
                <a:cs typeface="Bradley Hand ITC TT-Bold"/>
              </a:rPr>
              <a:t>Zac</a:t>
            </a:r>
            <a:r>
              <a:rPr lang="es-ES_tradnl" dirty="0" smtClean="0">
                <a:latin typeface="Bradley Hand ITC TT-Bold"/>
                <a:cs typeface="Bradley Hand ITC TT-Bold"/>
              </a:rPr>
              <a:t> 6:1-8          Apocalipsis 6:1-8</a:t>
            </a:r>
            <a:endParaRPr lang="es-ES_tradnl" dirty="0">
              <a:latin typeface="Bradley Hand ITC TT-Bold"/>
              <a:cs typeface="Bradley Hand ITC TT-Bold"/>
            </a:endParaRPr>
          </a:p>
          <a:p>
            <a:pPr marL="285750" indent="-285750">
              <a:buFont typeface="Arial"/>
              <a:buChar char="•"/>
            </a:pPr>
            <a:endParaRPr lang="es-ES_tradnl" sz="800" dirty="0" smtClean="0">
              <a:latin typeface="Bradley Hand ITC TT-Bold"/>
              <a:cs typeface="Bradley Hand ITC TT-Bold"/>
            </a:endParaRPr>
          </a:p>
          <a:p>
            <a:pPr marL="285750" indent="-285750">
              <a:buFont typeface="Arial"/>
              <a:buChar char="•"/>
            </a:pPr>
            <a:r>
              <a:rPr lang="es-ES_tradnl" dirty="0" smtClean="0">
                <a:latin typeface="Bradley Hand ITC TT-Bold"/>
                <a:cs typeface="Bradley Hand ITC TT-Bold"/>
              </a:rPr>
              <a:t>Gran Silencio en el Cielo                         Zacarías 2:13                    Apocalipsis 8:1</a:t>
            </a:r>
          </a:p>
          <a:p>
            <a:r>
              <a:rPr lang="es-ES_tradnl" dirty="0" smtClean="0">
                <a:latin typeface="Bradley Hand ITC TT-Bold"/>
                <a:cs typeface="Bradley Hand ITC TT-Bold"/>
              </a:rPr>
              <a:t>   </a:t>
            </a:r>
            <a:endParaRPr lang="es-ES_tradnl" sz="800" dirty="0" smtClean="0">
              <a:latin typeface="Bradley Hand ITC TT-Bold"/>
              <a:cs typeface="Bradley Hand ITC TT-Bold"/>
            </a:endParaRPr>
          </a:p>
          <a:p>
            <a:pPr marL="285750" indent="-285750">
              <a:buFont typeface="Arial"/>
              <a:buChar char="•"/>
            </a:pPr>
            <a:r>
              <a:rPr lang="es-ES_tradnl" dirty="0" smtClean="0">
                <a:latin typeface="Bradley Hand ITC TT-Bold"/>
                <a:cs typeface="Bradley Hand ITC TT-Bold"/>
              </a:rPr>
              <a:t>4 Vientos/4 </a:t>
            </a:r>
            <a:r>
              <a:rPr lang="es-ES_tradnl" dirty="0" err="1" smtClean="0">
                <a:latin typeface="Bradley Hand ITC TT-Bold"/>
                <a:cs typeface="Bradley Hand ITC TT-Bold"/>
              </a:rPr>
              <a:t>Angeles</a:t>
            </a:r>
            <a:r>
              <a:rPr lang="es-ES_tradnl" dirty="0" smtClean="0">
                <a:latin typeface="Bradley Hand ITC TT-Bold"/>
                <a:cs typeface="Bradley Hand ITC TT-Bold"/>
              </a:rPr>
              <a:t> del Cielo           </a:t>
            </a:r>
            <a:r>
              <a:rPr lang="es-ES_tradnl" dirty="0" err="1" smtClean="0">
                <a:latin typeface="Bradley Hand ITC TT-Bold"/>
                <a:cs typeface="Bradley Hand ITC TT-Bold"/>
              </a:rPr>
              <a:t>Zac</a:t>
            </a:r>
            <a:r>
              <a:rPr lang="es-ES_tradnl" dirty="0" smtClean="0">
                <a:latin typeface="Bradley Hand ITC TT-Bold"/>
                <a:cs typeface="Bradley Hand ITC TT-Bold"/>
              </a:rPr>
              <a:t>. 2:6; 6:5;  Ez. 37:9              Ap. 7:1; 20:8</a:t>
            </a:r>
          </a:p>
          <a:p>
            <a:r>
              <a:rPr lang="es-ES_tradnl" dirty="0">
                <a:latin typeface="Bradley Hand ITC TT-Bold"/>
                <a:cs typeface="Bradley Hand ITC TT-Bold"/>
              </a:rPr>
              <a:t> </a:t>
            </a:r>
            <a:r>
              <a:rPr lang="es-ES_tradnl" dirty="0" smtClean="0">
                <a:latin typeface="Bradley Hand ITC TT-Bold"/>
                <a:cs typeface="Bradley Hand ITC TT-Bold"/>
              </a:rPr>
              <a:t>                                                              Isaías 11:12; 24:16                  Marcos 13:27</a:t>
            </a:r>
          </a:p>
          <a:p>
            <a:r>
              <a:rPr lang="es-ES_tradnl" dirty="0">
                <a:latin typeface="Bradley Hand ITC TT-Bold"/>
                <a:cs typeface="Bradley Hand ITC TT-Bold"/>
              </a:rPr>
              <a:t> </a:t>
            </a:r>
            <a:r>
              <a:rPr lang="es-ES_tradnl" dirty="0" smtClean="0">
                <a:latin typeface="Bradley Hand ITC TT-Bold"/>
                <a:cs typeface="Bradley Hand ITC TT-Bold"/>
              </a:rPr>
              <a:t>                                                        Dan. 7:2; 8:8; 11:4; Jer.49:36;        Mateo.24:31</a:t>
            </a:r>
          </a:p>
          <a:p>
            <a:pPr marL="285750" indent="-285750">
              <a:buFont typeface="Arial"/>
              <a:buChar char="•"/>
            </a:pPr>
            <a:r>
              <a:rPr lang="es-ES_tradnl" dirty="0" smtClean="0">
                <a:latin typeface="Bradley Hand ITC TT-Bold"/>
                <a:cs typeface="Bradley Hand ITC TT-Bold"/>
              </a:rPr>
              <a:t>2 Arboles de Olivo/ 2 Candeleros</a:t>
            </a:r>
          </a:p>
          <a:p>
            <a:r>
              <a:rPr lang="es-ES_tradnl" dirty="0">
                <a:latin typeface="Bradley Hand ITC TT-Bold"/>
                <a:cs typeface="Bradley Hand ITC TT-Bold"/>
              </a:rPr>
              <a:t> </a:t>
            </a:r>
            <a:r>
              <a:rPr lang="es-ES_tradnl" dirty="0" smtClean="0">
                <a:latin typeface="Bradley Hand ITC TT-Bold"/>
                <a:cs typeface="Bradley Hand ITC TT-Bold"/>
              </a:rPr>
              <a:t>    2 Testigos Poderosos                          Zac.4:3; 11-14                      Apocalipsis 11:4</a:t>
            </a:r>
          </a:p>
          <a:p>
            <a:pPr marL="285750" indent="-285750">
              <a:buFont typeface="Arial"/>
              <a:buChar char="•"/>
            </a:pPr>
            <a:endParaRPr lang="es-ES_tradnl" sz="800" dirty="0">
              <a:latin typeface="Bradley Hand ITC TT-Bold"/>
              <a:cs typeface="Bradley Hand ITC TT-Bold"/>
            </a:endParaRPr>
          </a:p>
          <a:p>
            <a:pPr marL="285750" indent="-285750">
              <a:buFont typeface="Arial"/>
              <a:buChar char="•"/>
            </a:pPr>
            <a:r>
              <a:rPr lang="es-ES_tradnl" dirty="0" smtClean="0">
                <a:latin typeface="Bradley Hand ITC TT-Bold"/>
                <a:cs typeface="Bradley Hand ITC TT-Bold"/>
              </a:rPr>
              <a:t>Misterio de Babilonia/ Ramera           Zacarías 5:5-11                Apocalipsis. 17 &amp; 18</a:t>
            </a:r>
          </a:p>
          <a:p>
            <a:pPr marL="285750" indent="-285750">
              <a:buFont typeface="Arial"/>
              <a:buChar char="•"/>
            </a:pPr>
            <a:endParaRPr lang="es-ES_tradnl" sz="800" dirty="0">
              <a:latin typeface="Bradley Hand ITC TT-Bold"/>
              <a:cs typeface="Bradley Hand ITC TT-Bold"/>
            </a:endParaRPr>
          </a:p>
          <a:p>
            <a:pPr marL="285750" indent="-285750">
              <a:buFont typeface="Arial"/>
              <a:buChar char="•"/>
            </a:pPr>
            <a:r>
              <a:rPr lang="es-ES_tradnl" dirty="0" err="1" smtClean="0">
                <a:latin typeface="Bradley Hand ITC TT-Bold"/>
                <a:cs typeface="Bradley Hand ITC TT-Bold"/>
              </a:rPr>
              <a:t>Gog</a:t>
            </a:r>
            <a:r>
              <a:rPr lang="es-ES_tradnl" dirty="0" smtClean="0">
                <a:latin typeface="Bradley Hand ITC TT-Bold"/>
                <a:cs typeface="Bradley Hand ITC TT-Bold"/>
              </a:rPr>
              <a:t>/</a:t>
            </a:r>
            <a:r>
              <a:rPr lang="es-ES_tradnl" dirty="0" err="1" smtClean="0">
                <a:latin typeface="Bradley Hand ITC TT-Bold"/>
                <a:cs typeface="Bradley Hand ITC TT-Bold"/>
              </a:rPr>
              <a:t>Magog</a:t>
            </a:r>
            <a:r>
              <a:rPr lang="es-ES_tradnl" dirty="0" smtClean="0">
                <a:latin typeface="Bradley Hand ITC TT-Bold"/>
                <a:cs typeface="Bradley Hand ITC TT-Bold"/>
              </a:rPr>
              <a:t> Batalla                       </a:t>
            </a:r>
            <a:r>
              <a:rPr lang="es-ES_tradnl" dirty="0" err="1" smtClean="0">
                <a:latin typeface="Bradley Hand ITC TT-Bold"/>
                <a:cs typeface="Bradley Hand ITC TT-Bold"/>
              </a:rPr>
              <a:t>Zac</a:t>
            </a:r>
            <a:r>
              <a:rPr lang="es-ES_tradnl" dirty="0" smtClean="0">
                <a:latin typeface="Bradley Hand ITC TT-Bold"/>
                <a:cs typeface="Bradley Hand ITC TT-Bold"/>
              </a:rPr>
              <a:t>. 12:7-11; Ez. 38-39           Apocalipsis. 20:7-9</a:t>
            </a:r>
          </a:p>
          <a:p>
            <a:pPr marL="285750" indent="-285750">
              <a:buFont typeface="Arial"/>
              <a:buChar char="•"/>
            </a:pPr>
            <a:endParaRPr lang="es-ES_tradnl" sz="800" dirty="0">
              <a:latin typeface="Bradley Hand ITC TT-Bold"/>
              <a:cs typeface="Bradley Hand ITC TT-Bold"/>
            </a:endParaRPr>
          </a:p>
          <a:p>
            <a:pPr marL="285750" indent="-285750">
              <a:buFont typeface="Arial"/>
              <a:buChar char="•"/>
            </a:pPr>
            <a:r>
              <a:rPr lang="es-ES_tradnl" dirty="0" smtClean="0">
                <a:latin typeface="Bradley Hand ITC TT-Bold"/>
                <a:cs typeface="Bradley Hand ITC TT-Bold"/>
              </a:rPr>
              <a:t>Rio de la Vida </a:t>
            </a:r>
            <a:r>
              <a:rPr lang="es-ES_tradnl" dirty="0" err="1" smtClean="0">
                <a:latin typeface="Bradley Hand ITC TT-Bold"/>
                <a:cs typeface="Bradley Hand ITC TT-Bold"/>
              </a:rPr>
              <a:t>Jerusalem</a:t>
            </a:r>
            <a:r>
              <a:rPr lang="es-ES_tradnl" dirty="0" smtClean="0">
                <a:latin typeface="Bradley Hand ITC TT-Bold"/>
                <a:cs typeface="Bradley Hand ITC TT-Bold"/>
              </a:rPr>
              <a:t>                  Zacarías 14:8                       Apocalipsis 22:1-2</a:t>
            </a:r>
          </a:p>
          <a:p>
            <a:pPr marL="285750" indent="-285750">
              <a:buFont typeface="Arial"/>
              <a:buChar char="•"/>
            </a:pPr>
            <a:endParaRPr lang="es-ES_tradnl" sz="800" dirty="0">
              <a:latin typeface="Bradley Hand ITC TT-Bold"/>
              <a:cs typeface="Bradley Hand ITC TT-Bold"/>
            </a:endParaRPr>
          </a:p>
          <a:p>
            <a:pPr marL="285750" indent="-285750">
              <a:buFont typeface="Arial"/>
              <a:buChar char="•"/>
            </a:pPr>
            <a:r>
              <a:rPr lang="es-ES_tradnl" dirty="0" smtClean="0">
                <a:latin typeface="Bradley Hand ITC TT-Bold"/>
                <a:cs typeface="Bradley Hand ITC TT-Bold"/>
              </a:rPr>
              <a:t>Anti-Cristo Marca Brazo/Frente         Zacarías 11:17                 Apocalipsis 13:16-18</a:t>
            </a:r>
          </a:p>
          <a:p>
            <a:pPr marL="285750" indent="-285750">
              <a:buFont typeface="Arial"/>
              <a:buChar char="•"/>
            </a:pPr>
            <a:endParaRPr lang="es-ES_tradnl" sz="1000" dirty="0">
              <a:latin typeface="Bradley Hand ITC TT-Bold"/>
              <a:cs typeface="Bradley Hand ITC TT-Bold"/>
            </a:endParaRPr>
          </a:p>
          <a:p>
            <a:pPr marL="285750" indent="-285750">
              <a:buFont typeface="Arial"/>
              <a:buChar char="•"/>
            </a:pPr>
            <a:r>
              <a:rPr lang="es-ES_tradnl" dirty="0" smtClean="0">
                <a:latin typeface="Bradley Hand ITC TT-Bold"/>
                <a:cs typeface="Bradley Hand ITC TT-Bold"/>
              </a:rPr>
              <a:t>El Rollo Abierto                                   Zacarías 5:1                           Apocalipsis 6:1</a:t>
            </a:r>
          </a:p>
          <a:p>
            <a:r>
              <a:rPr lang="es-ES_tradnl" dirty="0">
                <a:latin typeface="Bradley Hand ITC TT-Bold"/>
                <a:cs typeface="Bradley Hand ITC TT-Bold"/>
              </a:rPr>
              <a:t> </a:t>
            </a:r>
            <a:r>
              <a:rPr lang="es-ES_tradnl" dirty="0" smtClean="0">
                <a:latin typeface="Bradley Hand ITC TT-Bold"/>
                <a:cs typeface="Bradley Hand ITC TT-Bold"/>
              </a:rPr>
              <a:t>                     </a:t>
            </a:r>
            <a:endParaRPr lang="es-ES_tradnl" dirty="0">
              <a:latin typeface="Bradley Hand ITC TT-Bold"/>
              <a:cs typeface="Bradley Hand ITC TT-Bold"/>
            </a:endParaRPr>
          </a:p>
        </p:txBody>
      </p:sp>
    </p:spTree>
    <p:extLst>
      <p:ext uri="{BB962C8B-B14F-4D97-AF65-F5344CB8AC3E}">
        <p14:creationId xmlns:p14="http://schemas.microsoft.com/office/powerpoint/2010/main" val="251297967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35144"/>
            <a:ext cx="9143999"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3" name="Picture 2" descr="images-1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313" y="4375138"/>
            <a:ext cx="3514405" cy="2214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images.jpeg"/>
          <p:cNvPicPr>
            <a:picLocks noChangeAspect="1"/>
          </p:cNvPicPr>
          <p:nvPr/>
        </p:nvPicPr>
        <p:blipFill rotWithShape="1">
          <a:blip r:embed="rId3">
            <a:extLst>
              <a:ext uri="{28A0092B-C50C-407E-A947-70E740481C1C}">
                <a14:useLocalDpi xmlns:a14="http://schemas.microsoft.com/office/drawing/2010/main" val="0"/>
              </a:ext>
            </a:extLst>
          </a:blip>
          <a:srcRect l="11667" t="1" r="6015" b="19665"/>
          <a:stretch/>
        </p:blipFill>
        <p:spPr>
          <a:xfrm>
            <a:off x="437598" y="1168377"/>
            <a:ext cx="4818283" cy="29398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250843" y="230871"/>
            <a:ext cx="8893157" cy="76944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sz="2200" dirty="0">
                <a:latin typeface="Papyrus"/>
                <a:cs typeface="Papyrus"/>
              </a:rPr>
              <a:t>¿Por qué Sacerdocio de Israel es culpable</a:t>
            </a:r>
            <a:r>
              <a:rPr lang="es-ES" sz="2200" dirty="0" smtClean="0">
                <a:latin typeface="Papyrus"/>
                <a:cs typeface="Papyrus"/>
              </a:rPr>
              <a:t>?</a:t>
            </a:r>
            <a:r>
              <a:rPr lang="es-ES" sz="2200" dirty="0">
                <a:latin typeface="Papyrus"/>
                <a:cs typeface="Papyrus"/>
              </a:rPr>
              <a:t> Para condenar a Jesús </a:t>
            </a:r>
            <a:r>
              <a:rPr lang="es-ES" sz="2200" dirty="0" smtClean="0">
                <a:latin typeface="Papyrus"/>
                <a:cs typeface="Papyrus"/>
              </a:rPr>
              <a:t>–</a:t>
            </a:r>
          </a:p>
          <a:p>
            <a:r>
              <a:rPr lang="es-ES" sz="2200" dirty="0" smtClean="0">
                <a:latin typeface="Papyrus"/>
                <a:cs typeface="Papyrus"/>
              </a:rPr>
              <a:t>                El </a:t>
            </a:r>
            <a:r>
              <a:rPr lang="es-ES" sz="2200" dirty="0">
                <a:latin typeface="Papyrus"/>
                <a:cs typeface="Papyrus"/>
              </a:rPr>
              <a:t>Mesías de Israel!</a:t>
            </a:r>
            <a:endParaRPr lang="es-ES_tradnl" sz="2200" dirty="0">
              <a:latin typeface="Papyrus"/>
              <a:cs typeface="Papyrus"/>
            </a:endParaRPr>
          </a:p>
        </p:txBody>
      </p:sp>
      <p:sp>
        <p:nvSpPr>
          <p:cNvPr id="5" name="TextBox 4"/>
          <p:cNvSpPr txBox="1"/>
          <p:nvPr/>
        </p:nvSpPr>
        <p:spPr>
          <a:xfrm>
            <a:off x="4711927" y="5881404"/>
            <a:ext cx="4110977" cy="707886"/>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 sz="2000" dirty="0">
                <a:latin typeface="Bradley Hand ITC TT-Bold"/>
                <a:cs typeface="Bradley Hand ITC TT-Bold"/>
              </a:rPr>
              <a:t>Josué es otro nombre para nuestro Sumo Sacerdote - ¡Jesús!</a:t>
            </a:r>
            <a:endParaRPr lang="es-ES_tradnl" sz="2000" dirty="0">
              <a:latin typeface="Bradley Hand ITC TT-Bold"/>
              <a:cs typeface="Bradley Hand ITC TT-Bold"/>
            </a:endParaRPr>
          </a:p>
        </p:txBody>
      </p:sp>
      <p:sp>
        <p:nvSpPr>
          <p:cNvPr id="2" name="TextBox 1"/>
          <p:cNvSpPr txBox="1"/>
          <p:nvPr/>
        </p:nvSpPr>
        <p:spPr>
          <a:xfrm>
            <a:off x="5397224" y="714158"/>
            <a:ext cx="3548348" cy="470898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 sz="2000" dirty="0">
                <a:latin typeface="Papyrus"/>
                <a:cs typeface="Papyrus"/>
              </a:rPr>
              <a:t>En la visión de Zacarías, el sumo sacerdote Josué estaba vestido de vestiduras viles. Satanás lo acusa ante Jesús. Dios declara que Él está arrebatando sacerdote de Israel como un tizón arrebatado del incendio ... provocando la iniquidad del sacerdocio de Israel para morir. Josué entonces se vistió con ropa limpia con una mitra en la cabeza ... y con cargo a juzgar el Templo y mantener Tribunal de Dios</a:t>
            </a:r>
            <a:r>
              <a:rPr lang="es-ES" sz="2000" dirty="0" smtClean="0">
                <a:latin typeface="Papyrus"/>
                <a:cs typeface="Papyrus"/>
              </a:rPr>
              <a:t>.</a:t>
            </a:r>
            <a:endParaRPr lang="es-ES_tradnl" sz="2400" dirty="0" smtClean="0">
              <a:latin typeface="Papyrus"/>
              <a:cs typeface="Papyrus"/>
            </a:endParaRPr>
          </a:p>
        </p:txBody>
      </p:sp>
    </p:spTree>
    <p:extLst>
      <p:ext uri="{BB962C8B-B14F-4D97-AF65-F5344CB8AC3E}">
        <p14:creationId xmlns:p14="http://schemas.microsoft.com/office/powerpoint/2010/main" val="85201076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dirty="0"/>
          </a:p>
        </p:txBody>
      </p:sp>
      <p:pic>
        <p:nvPicPr>
          <p:cNvPr id="5" name="Picture 4" descr="38zech0305beforejesus.jpg"/>
          <p:cNvPicPr>
            <a:picLocks noChangeAspect="1"/>
          </p:cNvPicPr>
          <p:nvPr/>
        </p:nvPicPr>
        <p:blipFill rotWithShape="1">
          <a:blip r:embed="rId2">
            <a:extLst>
              <a:ext uri="{28A0092B-C50C-407E-A947-70E740481C1C}">
                <a14:useLocalDpi xmlns:a14="http://schemas.microsoft.com/office/drawing/2010/main" val="0"/>
              </a:ext>
            </a:extLst>
          </a:blip>
          <a:srcRect r="10125" b="13378"/>
          <a:stretch/>
        </p:blipFill>
        <p:spPr>
          <a:xfrm>
            <a:off x="317628" y="581897"/>
            <a:ext cx="4495415" cy="5740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303520" y="2892580"/>
            <a:ext cx="3662621" cy="132343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S" sz="2000" dirty="0">
                <a:solidFill>
                  <a:srgbClr val="000000"/>
                </a:solidFill>
                <a:latin typeface="Papyrus"/>
                <a:cs typeface="Papyrus"/>
              </a:rPr>
              <a:t>En la primera venida de Jesús</a:t>
            </a:r>
          </a:p>
          <a:p>
            <a:pPr algn="ctr"/>
            <a:r>
              <a:rPr lang="es-ES" sz="2000" dirty="0">
                <a:solidFill>
                  <a:srgbClr val="000000"/>
                </a:solidFill>
                <a:latin typeface="Papyrus"/>
                <a:cs typeface="Papyrus"/>
              </a:rPr>
              <a:t>Él nos libró</a:t>
            </a:r>
          </a:p>
          <a:p>
            <a:pPr algn="ctr"/>
            <a:r>
              <a:rPr lang="es-ES" sz="2000" dirty="0" smtClean="0">
                <a:solidFill>
                  <a:srgbClr val="000000"/>
                </a:solidFill>
                <a:latin typeface="Papyrus"/>
                <a:cs typeface="Papyrus"/>
              </a:rPr>
              <a:t>de </a:t>
            </a:r>
            <a:r>
              <a:rPr lang="es-ES" sz="2000" dirty="0">
                <a:solidFill>
                  <a:srgbClr val="000000"/>
                </a:solidFill>
                <a:latin typeface="Papyrus"/>
                <a:cs typeface="Papyrus"/>
              </a:rPr>
              <a:t>la trampa del diablo</a:t>
            </a:r>
          </a:p>
          <a:p>
            <a:pPr algn="ctr"/>
            <a:r>
              <a:rPr lang="es-ES" sz="2000" dirty="0">
                <a:solidFill>
                  <a:srgbClr val="000000"/>
                </a:solidFill>
                <a:latin typeface="Papyrus"/>
                <a:cs typeface="Papyrus"/>
              </a:rPr>
              <a:t>(El poder Espíritu Santo)</a:t>
            </a:r>
            <a:endParaRPr lang="es-ES_tradnl" sz="2000" dirty="0" smtClean="0">
              <a:solidFill>
                <a:srgbClr val="000000"/>
              </a:solidFill>
              <a:latin typeface="Papyrus"/>
              <a:cs typeface="Papyrus"/>
            </a:endParaRPr>
          </a:p>
        </p:txBody>
      </p:sp>
      <p:sp>
        <p:nvSpPr>
          <p:cNvPr id="8" name="TextBox 7"/>
          <p:cNvSpPr txBox="1"/>
          <p:nvPr/>
        </p:nvSpPr>
        <p:spPr>
          <a:xfrm>
            <a:off x="5123629" y="4994053"/>
            <a:ext cx="3842513" cy="132343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ES" sz="2000" dirty="0">
                <a:solidFill>
                  <a:srgbClr val="000000"/>
                </a:solidFill>
                <a:latin typeface="Papyrus"/>
                <a:cs typeface="Papyrus"/>
              </a:rPr>
              <a:t>Así que de nuevo vendrá</a:t>
            </a:r>
          </a:p>
          <a:p>
            <a:pPr algn="ctr"/>
            <a:r>
              <a:rPr lang="es-ES" sz="2000" dirty="0">
                <a:solidFill>
                  <a:srgbClr val="000000"/>
                </a:solidFill>
                <a:latin typeface="Papyrus"/>
                <a:cs typeface="Papyrus"/>
              </a:rPr>
              <a:t>  durante la gran tribulación</a:t>
            </a:r>
          </a:p>
          <a:p>
            <a:pPr algn="ctr"/>
            <a:r>
              <a:rPr lang="es-ES" sz="2000" dirty="0">
                <a:solidFill>
                  <a:srgbClr val="000000"/>
                </a:solidFill>
                <a:latin typeface="Papyrus"/>
                <a:cs typeface="Papyrus"/>
              </a:rPr>
              <a:t>Para redimir a su pueblo elegido</a:t>
            </a:r>
          </a:p>
          <a:p>
            <a:pPr algn="ctr"/>
            <a:r>
              <a:rPr lang="es-ES" sz="2000" dirty="0">
                <a:solidFill>
                  <a:srgbClr val="000000"/>
                </a:solidFill>
                <a:latin typeface="Papyrus"/>
                <a:cs typeface="Papyrus"/>
              </a:rPr>
              <a:t>La nación de Israel!</a:t>
            </a:r>
            <a:endParaRPr lang="es-ES_tradnl" sz="2000" dirty="0">
              <a:solidFill>
                <a:srgbClr val="000000"/>
              </a:solidFill>
              <a:latin typeface="Papyrus"/>
              <a:cs typeface="Papyrus"/>
            </a:endParaRPr>
          </a:p>
        </p:txBody>
      </p:sp>
      <p:sp>
        <p:nvSpPr>
          <p:cNvPr id="3" name="TextBox 2"/>
          <p:cNvSpPr txBox="1"/>
          <p:nvPr/>
        </p:nvSpPr>
        <p:spPr>
          <a:xfrm>
            <a:off x="4922787" y="1522125"/>
            <a:ext cx="3785115" cy="1200329"/>
          </a:xfrm>
          <a:prstGeom prst="rect">
            <a:avLst/>
          </a:prstGeom>
          <a:noFill/>
        </p:spPr>
        <p:txBody>
          <a:bodyPr wrap="square" rtlCol="0">
            <a:spAutoFit/>
          </a:bodyPr>
          <a:lstStyle/>
          <a:p>
            <a:r>
              <a:rPr lang="es-ES_tradnl" sz="2400" dirty="0" smtClean="0">
                <a:latin typeface="Bradley Hand ITC TT-Bold"/>
                <a:cs typeface="Bradley Hand ITC TT-Bold"/>
              </a:rPr>
              <a:t> </a:t>
            </a:r>
            <a:r>
              <a:rPr lang="es-ES" sz="2400" dirty="0">
                <a:latin typeface="Bradley Hand ITC TT-Bold"/>
                <a:cs typeface="Bradley Hand ITC TT-Bold"/>
              </a:rPr>
              <a:t>Ahora, </a:t>
            </a:r>
            <a:r>
              <a:rPr lang="es-ES" sz="2400" dirty="0" smtClean="0">
                <a:latin typeface="Bradley Hand ITC TT-Bold"/>
                <a:cs typeface="Bradley Hand ITC TT-Bold"/>
              </a:rPr>
              <a:t>uno </a:t>
            </a:r>
            <a:r>
              <a:rPr lang="es-ES" sz="2400" dirty="0">
                <a:latin typeface="Bradley Hand ITC TT-Bold"/>
                <a:cs typeface="Bradley Hand ITC TT-Bold"/>
              </a:rPr>
              <a:t>mayor que Sumo Sacerdote de Israel es aquí </a:t>
            </a:r>
            <a:r>
              <a:rPr lang="en-US" sz="2400" dirty="0" smtClean="0">
                <a:latin typeface="Bradley Hand ITC TT-Bold"/>
                <a:cs typeface="Bradley Hand ITC TT-Bold"/>
              </a:rPr>
              <a:t>…</a:t>
            </a:r>
            <a:endParaRPr lang="es-ES_tradnl" sz="2400" dirty="0">
              <a:latin typeface="Bradley Hand ITC TT-Bold"/>
              <a:cs typeface="Bradley Hand ITC TT-Bold"/>
            </a:endParaRPr>
          </a:p>
        </p:txBody>
      </p:sp>
      <p:sp>
        <p:nvSpPr>
          <p:cNvPr id="2" name="TextBox 1"/>
          <p:cNvSpPr txBox="1"/>
          <p:nvPr/>
        </p:nvSpPr>
        <p:spPr>
          <a:xfrm>
            <a:off x="5123628" y="709784"/>
            <a:ext cx="3842513"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ES_tradnl" sz="2800" dirty="0">
                <a:latin typeface="Bradley Hand ITC TT-Bold"/>
                <a:cs typeface="Bradley Hand ITC TT-Bold"/>
              </a:rPr>
              <a:t>Hemos sido redimidos!</a:t>
            </a:r>
          </a:p>
        </p:txBody>
      </p:sp>
    </p:spTree>
    <p:extLst>
      <p:ext uri="{BB962C8B-B14F-4D97-AF65-F5344CB8AC3E}">
        <p14:creationId xmlns:p14="http://schemas.microsoft.com/office/powerpoint/2010/main" val="106137382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2" name="TextBox 1"/>
          <p:cNvSpPr txBox="1"/>
          <p:nvPr/>
        </p:nvSpPr>
        <p:spPr>
          <a:xfrm>
            <a:off x="238151" y="369623"/>
            <a:ext cx="6520266" cy="23083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dirty="0" smtClean="0">
                <a:latin typeface="Papyrus"/>
                <a:cs typeface="Papyrus"/>
              </a:rPr>
              <a:t>“</a:t>
            </a:r>
            <a:r>
              <a:rPr lang="es-ES" dirty="0">
                <a:latin typeface="Papyrus"/>
                <a:cs typeface="Papyrus"/>
              </a:rPr>
              <a:t>Porque he aquí aquella piedra que puse delante de Josué; sobre esta única piedra hay siete ojos: he aquí yo grabaré el grabado de la misma, ha dicho Jehová de los ejércitos, y quitaré el pecado de la tierra en un día "(3. :9-10)</a:t>
            </a:r>
          </a:p>
          <a:p>
            <a:endParaRPr lang="es-ES" dirty="0">
              <a:latin typeface="Papyrus"/>
              <a:cs typeface="Papyrus"/>
            </a:endParaRPr>
          </a:p>
          <a:p>
            <a:r>
              <a:rPr lang="es-ES" dirty="0">
                <a:latin typeface="Papyrus"/>
                <a:cs typeface="Papyrus"/>
              </a:rPr>
              <a:t>Porque ellos se alegrarán, y verán la plomada en la mano de </a:t>
            </a:r>
            <a:r>
              <a:rPr lang="es-ES" dirty="0" err="1">
                <a:latin typeface="Papyrus"/>
                <a:cs typeface="Papyrus"/>
              </a:rPr>
              <a:t>Zorobabel</a:t>
            </a:r>
            <a:r>
              <a:rPr lang="es-ES" dirty="0">
                <a:latin typeface="Papyrus"/>
                <a:cs typeface="Papyrus"/>
              </a:rPr>
              <a:t> con las 7: son los ojos del Señor, que corre a lado a otro por toda la tierra</a:t>
            </a:r>
            <a:endParaRPr lang="es-ES_tradnl" sz="2000" dirty="0" smtClean="0">
              <a:solidFill>
                <a:srgbClr val="000000"/>
              </a:solidFill>
              <a:latin typeface="Papyrus"/>
              <a:cs typeface="Papyrus"/>
            </a:endParaRPr>
          </a:p>
        </p:txBody>
      </p:sp>
      <p:pic>
        <p:nvPicPr>
          <p:cNvPr id="3" name="Picture 2" descr="10.JPG"/>
          <p:cNvPicPr>
            <a:picLocks noChangeAspect="1"/>
          </p:cNvPicPr>
          <p:nvPr/>
        </p:nvPicPr>
        <p:blipFill rotWithShape="1">
          <a:blip r:embed="rId2">
            <a:extLst>
              <a:ext uri="{28A0092B-C50C-407E-A947-70E740481C1C}">
                <a14:useLocalDpi xmlns:a14="http://schemas.microsoft.com/office/drawing/2010/main" val="0"/>
              </a:ext>
            </a:extLst>
          </a:blip>
          <a:srcRect b="10531"/>
          <a:stretch/>
        </p:blipFill>
        <p:spPr>
          <a:xfrm>
            <a:off x="416764" y="3004486"/>
            <a:ext cx="5786208" cy="35267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6306036" y="3004486"/>
            <a:ext cx="2773465" cy="36163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sz="1900" dirty="0" smtClean="0">
                <a:solidFill>
                  <a:schemeClr val="tx1"/>
                </a:solidFill>
                <a:latin typeface="Papyrus" pitchFamily="66" charset="0"/>
              </a:rPr>
              <a:t>“</a:t>
            </a:r>
            <a:r>
              <a:rPr lang="es-ES" sz="1900" dirty="0">
                <a:solidFill>
                  <a:schemeClr val="tx1"/>
                </a:solidFill>
                <a:latin typeface="Papyrus" pitchFamily="66" charset="0"/>
              </a:rPr>
              <a:t>Y miré, y vi que en medio del trono y de los cuatro seres vivientes, y en medio de los ancianos, estaba en pie un Cordero como </a:t>
            </a:r>
            <a:r>
              <a:rPr lang="es-ES" sz="1900" dirty="0" smtClean="0">
                <a:solidFill>
                  <a:schemeClr val="tx1"/>
                </a:solidFill>
                <a:latin typeface="Papyrus" pitchFamily="66" charset="0"/>
              </a:rPr>
              <a:t>inmolado</a:t>
            </a:r>
            <a:r>
              <a:rPr lang="es-ES" sz="1900" dirty="0">
                <a:solidFill>
                  <a:schemeClr val="tx1"/>
                </a:solidFill>
                <a:latin typeface="Papyrus" pitchFamily="66" charset="0"/>
              </a:rPr>
              <a:t>,</a:t>
            </a:r>
            <a:r>
              <a:rPr lang="es-ES" sz="1900" baseline="30000" dirty="0">
                <a:solidFill>
                  <a:schemeClr val="tx1"/>
                </a:solidFill>
                <a:latin typeface="Papyrus" pitchFamily="66" charset="0"/>
              </a:rPr>
              <a:t>(D)</a:t>
            </a:r>
            <a:r>
              <a:rPr lang="es-ES" sz="1900" dirty="0">
                <a:solidFill>
                  <a:schemeClr val="tx1"/>
                </a:solidFill>
                <a:latin typeface="Papyrus" pitchFamily="66" charset="0"/>
              </a:rPr>
              <a:t> que tenía siete cuernos, y siete ojos,</a:t>
            </a:r>
            <a:r>
              <a:rPr lang="es-ES" sz="1900" baseline="30000" dirty="0">
                <a:solidFill>
                  <a:schemeClr val="tx1"/>
                </a:solidFill>
                <a:latin typeface="Papyrus" pitchFamily="66" charset="0"/>
              </a:rPr>
              <a:t>(E)</a:t>
            </a:r>
            <a:r>
              <a:rPr lang="es-ES" sz="1900" dirty="0">
                <a:solidFill>
                  <a:schemeClr val="tx1"/>
                </a:solidFill>
                <a:latin typeface="Papyrus" pitchFamily="66" charset="0"/>
              </a:rPr>
              <a:t> los cuales son los siete espíritus de Dios enviados por toda la tierra. </a:t>
            </a:r>
            <a:r>
              <a:rPr lang="es-ES_tradnl" sz="2000" dirty="0" smtClean="0">
                <a:solidFill>
                  <a:srgbClr val="000000"/>
                </a:solidFill>
                <a:latin typeface="Papyrus"/>
                <a:cs typeface="Papyrus"/>
              </a:rPr>
              <a:t> Rev. 5:5 </a:t>
            </a:r>
            <a:endParaRPr lang="es-ES_tradnl" sz="2000" dirty="0">
              <a:solidFill>
                <a:srgbClr val="000000"/>
              </a:solidFill>
              <a:latin typeface="Papyrus"/>
              <a:cs typeface="Papyrus"/>
            </a:endParaRPr>
          </a:p>
        </p:txBody>
      </p:sp>
      <p:pic>
        <p:nvPicPr>
          <p:cNvPr id="8" name="Picture 7" descr="images-5.jpeg"/>
          <p:cNvPicPr>
            <a:picLocks noChangeAspect="1"/>
          </p:cNvPicPr>
          <p:nvPr/>
        </p:nvPicPr>
        <p:blipFill rotWithShape="1">
          <a:blip r:embed="rId3">
            <a:extLst>
              <a:ext uri="{28A0092B-C50C-407E-A947-70E740481C1C}">
                <a14:useLocalDpi xmlns:a14="http://schemas.microsoft.com/office/drawing/2010/main" val="0"/>
              </a:ext>
            </a:extLst>
          </a:blip>
          <a:srcRect t="5895" r="7877"/>
          <a:stretch/>
        </p:blipFill>
        <p:spPr>
          <a:xfrm>
            <a:off x="6758417" y="308106"/>
            <a:ext cx="2321084" cy="26963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713136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2" name="Picture 1" descr="images-9.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589" y="261232"/>
            <a:ext cx="5993650" cy="44894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6406357" y="1113807"/>
            <a:ext cx="2836117" cy="3277820"/>
          </a:xfrm>
          <a:prstGeom prst="rect">
            <a:avLst/>
          </a:prstGeom>
          <a:noFill/>
        </p:spPr>
        <p:txBody>
          <a:bodyPr wrap="square" rtlCol="0">
            <a:spAutoFit/>
          </a:bodyPr>
          <a:lstStyle/>
          <a:p>
            <a:r>
              <a:rPr lang="es-ES" sz="2300" b="1" dirty="0">
                <a:latin typeface="Bradley Hand ITC TT-Bold"/>
                <a:cs typeface="Bradley Hand ITC TT-Bold"/>
              </a:rPr>
              <a:t>Los 2 </a:t>
            </a:r>
            <a:r>
              <a:rPr lang="es-ES" sz="2300" b="1" dirty="0" smtClean="0">
                <a:latin typeface="Bradley Hand ITC TT-Bold"/>
                <a:cs typeface="Bradley Hand ITC TT-Bold"/>
              </a:rPr>
              <a:t>Candeleros</a:t>
            </a:r>
            <a:endParaRPr lang="es-ES" sz="2300" b="1" dirty="0">
              <a:latin typeface="Bradley Hand ITC TT-Bold"/>
              <a:cs typeface="Bradley Hand ITC TT-Bold"/>
            </a:endParaRPr>
          </a:p>
          <a:p>
            <a:pPr algn="ctr"/>
            <a:r>
              <a:rPr lang="es-ES" sz="2300" b="1" dirty="0">
                <a:latin typeface="Bradley Hand ITC TT-Bold"/>
                <a:cs typeface="Bradley Hand ITC TT-Bold"/>
              </a:rPr>
              <a:t>Y Los </a:t>
            </a:r>
            <a:r>
              <a:rPr lang="es-ES" sz="2300" b="1" dirty="0" smtClean="0">
                <a:latin typeface="Bradley Hand ITC TT-Bold"/>
                <a:cs typeface="Bradley Hand ITC TT-Bold"/>
              </a:rPr>
              <a:t>2 arboles de Olivos </a:t>
            </a:r>
            <a:endParaRPr lang="es-ES" sz="2300" b="1" dirty="0">
              <a:latin typeface="Bradley Hand ITC TT-Bold"/>
              <a:cs typeface="Bradley Hand ITC TT-Bold"/>
            </a:endParaRPr>
          </a:p>
          <a:p>
            <a:endParaRPr lang="es-ES" sz="2300" b="1" dirty="0">
              <a:latin typeface="Bradley Hand ITC TT-Bold"/>
              <a:cs typeface="Bradley Hand ITC TT-Bold"/>
            </a:endParaRPr>
          </a:p>
          <a:p>
            <a:pPr algn="ctr"/>
            <a:r>
              <a:rPr lang="es-ES" sz="2300" b="1" dirty="0" smtClean="0">
                <a:latin typeface="Bradley Hand ITC TT-Bold"/>
                <a:cs typeface="Bradley Hand ITC TT-Bold"/>
              </a:rPr>
              <a:t>Los 2 Poderosos Testigos</a:t>
            </a:r>
            <a:endParaRPr lang="es-ES" sz="2300" b="1" dirty="0">
              <a:latin typeface="Bradley Hand ITC TT-Bold"/>
              <a:cs typeface="Bradley Hand ITC TT-Bold"/>
            </a:endParaRPr>
          </a:p>
          <a:p>
            <a:endParaRPr lang="es-ES" sz="2300" b="1" dirty="0">
              <a:latin typeface="Bradley Hand ITC TT-Bold"/>
              <a:cs typeface="Bradley Hand ITC TT-Bold"/>
            </a:endParaRPr>
          </a:p>
          <a:p>
            <a:pPr algn="ctr"/>
            <a:r>
              <a:rPr lang="es-ES" sz="2300" b="1" dirty="0">
                <a:latin typeface="Bradley Hand ITC TT-Bold"/>
                <a:cs typeface="Bradley Hand ITC TT-Bold"/>
              </a:rPr>
              <a:t>La </a:t>
            </a:r>
            <a:r>
              <a:rPr lang="es-ES" sz="2300" b="1" dirty="0" smtClean="0">
                <a:latin typeface="Bradley Hand ITC TT-Bold"/>
                <a:cs typeface="Bradley Hand ITC TT-Bold"/>
              </a:rPr>
              <a:t>Reconstrucción del </a:t>
            </a:r>
            <a:r>
              <a:rPr lang="es-ES" sz="2300" b="1" dirty="0">
                <a:latin typeface="Bradley Hand ITC TT-Bold"/>
                <a:cs typeface="Bradley Hand ITC TT-Bold"/>
              </a:rPr>
              <a:t>Templo!</a:t>
            </a:r>
            <a:endParaRPr lang="es-ES_tradnl" sz="2300" b="1" dirty="0">
              <a:latin typeface="Bradley Hand ITC TT-Bold"/>
              <a:cs typeface="Bradley Hand ITC TT-Bold"/>
            </a:endParaRPr>
          </a:p>
        </p:txBody>
      </p:sp>
      <p:sp>
        <p:nvSpPr>
          <p:cNvPr id="5" name="TextBox 4"/>
          <p:cNvSpPr txBox="1"/>
          <p:nvPr/>
        </p:nvSpPr>
        <p:spPr>
          <a:xfrm>
            <a:off x="271589" y="4829411"/>
            <a:ext cx="8872411" cy="18928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dirty="0" smtClean="0">
                <a:latin typeface="Papyrus" pitchFamily="66" charset="0"/>
                <a:cs typeface="Papyrus"/>
              </a:rPr>
              <a:t>“</a:t>
            </a:r>
            <a:r>
              <a:rPr lang="es-ES" dirty="0">
                <a:latin typeface="Papyrus" pitchFamily="66" charset="0"/>
              </a:rPr>
              <a:t>Y me dijo: ¿Qué ves? Y respondí: He mirado, y he aquí un candelabro todo de oro, con un depósito encima, y sus siete lámparas encima del candelabro, y siete tubos para las lámparas que están encima de él; </a:t>
            </a:r>
            <a:r>
              <a:rPr lang="es-ES" dirty="0" smtClean="0">
                <a:latin typeface="Papyrus" pitchFamily="66" charset="0"/>
              </a:rPr>
              <a:t>Y </a:t>
            </a:r>
            <a:r>
              <a:rPr lang="es-ES" dirty="0">
                <a:latin typeface="Papyrus" pitchFamily="66" charset="0"/>
              </a:rPr>
              <a:t>junto a él dos olivos,</a:t>
            </a:r>
            <a:r>
              <a:rPr lang="es-ES" baseline="30000" dirty="0">
                <a:latin typeface="Papyrus" pitchFamily="66" charset="0"/>
              </a:rPr>
              <a:t>(A)</a:t>
            </a:r>
            <a:r>
              <a:rPr lang="es-ES" dirty="0">
                <a:latin typeface="Papyrus" pitchFamily="66" charset="0"/>
              </a:rPr>
              <a:t> el uno a la derecha del depósito, y el otro a su izquierda.</a:t>
            </a:r>
            <a:r>
              <a:rPr lang="es-ES_tradnl" dirty="0" smtClean="0">
                <a:latin typeface="Papyrus" pitchFamily="66" charset="0"/>
                <a:cs typeface="Papyrus"/>
              </a:rPr>
              <a:t>”  </a:t>
            </a:r>
            <a:r>
              <a:rPr lang="es-ES_tradnl" dirty="0" err="1" smtClean="0">
                <a:latin typeface="Papyrus"/>
                <a:cs typeface="Papyrus"/>
              </a:rPr>
              <a:t>Zac</a:t>
            </a:r>
            <a:r>
              <a:rPr lang="es-ES_tradnl" dirty="0" smtClean="0">
                <a:latin typeface="Papyrus"/>
                <a:cs typeface="Papyrus"/>
              </a:rPr>
              <a:t> 4:2-3</a:t>
            </a:r>
          </a:p>
          <a:p>
            <a:endParaRPr lang="es-ES_tradnl" sz="900" dirty="0">
              <a:latin typeface="Papyrus"/>
              <a:cs typeface="Papyrus"/>
            </a:endParaRPr>
          </a:p>
          <a:p>
            <a:r>
              <a:rPr lang="es-ES_tradnl" dirty="0" smtClean="0">
                <a:latin typeface="Papyrus" pitchFamily="66" charset="0"/>
                <a:cs typeface="Papyrus"/>
              </a:rPr>
              <a:t>“</a:t>
            </a:r>
            <a:r>
              <a:rPr lang="es-ES" dirty="0">
                <a:latin typeface="Papyrus" pitchFamily="66" charset="0"/>
              </a:rPr>
              <a:t>Y él dijo: Estos son los dos ungidos que están delante del Señor de toda la tierra. </a:t>
            </a:r>
            <a:r>
              <a:rPr lang="es-ES_tradnl" dirty="0" smtClean="0">
                <a:latin typeface="Papyrus"/>
                <a:cs typeface="Papyrus"/>
              </a:rPr>
              <a:t>” </a:t>
            </a:r>
          </a:p>
          <a:p>
            <a:r>
              <a:rPr lang="es-ES_tradnl" dirty="0" smtClean="0">
                <a:latin typeface="Papyrus"/>
                <a:cs typeface="Papyrus"/>
              </a:rPr>
              <a:t> </a:t>
            </a:r>
            <a:r>
              <a:rPr lang="es-ES_tradnl" dirty="0" err="1" smtClean="0">
                <a:latin typeface="Papyrus"/>
                <a:cs typeface="Papyrus"/>
              </a:rPr>
              <a:t>Zac</a:t>
            </a:r>
            <a:r>
              <a:rPr lang="es-ES_tradnl" dirty="0" smtClean="0">
                <a:latin typeface="Papyrus"/>
                <a:cs typeface="Papyrus"/>
              </a:rPr>
              <a:t> 4:14 </a:t>
            </a:r>
            <a:endParaRPr lang="es-ES_tradnl" dirty="0">
              <a:latin typeface="Papyrus"/>
              <a:cs typeface="Papyrus"/>
            </a:endParaRPr>
          </a:p>
        </p:txBody>
      </p:sp>
      <p:sp>
        <p:nvSpPr>
          <p:cNvPr id="6" name="TextBox 5"/>
          <p:cNvSpPr txBox="1"/>
          <p:nvPr/>
        </p:nvSpPr>
        <p:spPr>
          <a:xfrm>
            <a:off x="6797726" y="261232"/>
            <a:ext cx="2022853" cy="461665"/>
          </a:xfrm>
          <a:prstGeom prst="rect">
            <a:avLst/>
          </a:prstGeom>
          <a:noFill/>
        </p:spPr>
        <p:txBody>
          <a:bodyPr wrap="square" rtlCol="0">
            <a:spAutoFit/>
          </a:bodyPr>
          <a:lstStyle/>
          <a:p>
            <a:pPr algn="ctr"/>
            <a:r>
              <a:rPr lang="es-BO" sz="2400" b="1" dirty="0" smtClean="0">
                <a:latin typeface="Bradley Hand ITC TT-Bold"/>
                <a:cs typeface="Bradley Hand ITC TT-Bold"/>
              </a:rPr>
              <a:t>Capítulo</a:t>
            </a:r>
            <a:r>
              <a:rPr lang="es-ES_tradnl" sz="2400" b="1" dirty="0" smtClean="0">
                <a:latin typeface="Bradley Hand ITC TT-Bold"/>
                <a:cs typeface="Bradley Hand ITC TT-Bold"/>
              </a:rPr>
              <a:t> 4</a:t>
            </a:r>
            <a:endParaRPr lang="es-ES_tradnl" sz="2400" b="1" dirty="0">
              <a:latin typeface="Bradley Hand ITC TT-Bold"/>
              <a:cs typeface="Bradley Hand ITC TT-Bold"/>
            </a:endParaRPr>
          </a:p>
        </p:txBody>
      </p:sp>
    </p:spTree>
    <p:extLst>
      <p:ext uri="{BB962C8B-B14F-4D97-AF65-F5344CB8AC3E}">
        <p14:creationId xmlns:p14="http://schemas.microsoft.com/office/powerpoint/2010/main" val="78752104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2" name="TextBox 1"/>
          <p:cNvSpPr txBox="1"/>
          <p:nvPr/>
        </p:nvSpPr>
        <p:spPr>
          <a:xfrm>
            <a:off x="788229" y="810043"/>
            <a:ext cx="7488172" cy="369332"/>
          </a:xfrm>
          <a:prstGeom prst="rect">
            <a:avLst/>
          </a:prstGeom>
          <a:noFill/>
        </p:spPr>
        <p:txBody>
          <a:bodyPr wrap="square" rtlCol="0">
            <a:spAutoFit/>
          </a:bodyPr>
          <a:lstStyle/>
          <a:p>
            <a:endParaRPr lang="es-ES_tradnl" dirty="0"/>
          </a:p>
        </p:txBody>
      </p:sp>
      <p:pic>
        <p:nvPicPr>
          <p:cNvPr id="7" name="Picture 6" descr="images-9.jpeg"/>
          <p:cNvPicPr>
            <a:picLocks noChangeAspect="1"/>
          </p:cNvPicPr>
          <p:nvPr/>
        </p:nvPicPr>
        <p:blipFill rotWithShape="1">
          <a:blip r:embed="rId2">
            <a:extLst>
              <a:ext uri="{28A0092B-C50C-407E-A947-70E740481C1C}">
                <a14:useLocalDpi xmlns:a14="http://schemas.microsoft.com/office/drawing/2010/main" val="0"/>
              </a:ext>
            </a:extLst>
          </a:blip>
          <a:srcRect r="6114"/>
          <a:stretch/>
        </p:blipFill>
        <p:spPr>
          <a:xfrm>
            <a:off x="418288" y="483248"/>
            <a:ext cx="8561480" cy="45302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788229" y="883947"/>
            <a:ext cx="3043439" cy="4585871"/>
          </a:xfrm>
          <a:prstGeom prst="rect">
            <a:avLst/>
          </a:prstGeom>
          <a:noFill/>
        </p:spPr>
        <p:txBody>
          <a:bodyPr wrap="square" rtlCol="0">
            <a:spAutoFit/>
          </a:bodyPr>
          <a:lstStyle/>
          <a:p>
            <a:r>
              <a:rPr lang="es-ES" sz="2800" dirty="0" smtClean="0">
                <a:solidFill>
                  <a:schemeClr val="bg1"/>
                </a:solidFill>
                <a:latin typeface="Papyrus" pitchFamily="66" charset="0"/>
              </a:rPr>
              <a:t>No </a:t>
            </a:r>
            <a:r>
              <a:rPr lang="es-ES" sz="2800" dirty="0">
                <a:solidFill>
                  <a:schemeClr val="bg1"/>
                </a:solidFill>
                <a:latin typeface="Papyrus" pitchFamily="66" charset="0"/>
              </a:rPr>
              <a:t>con </a:t>
            </a:r>
            <a:r>
              <a:rPr lang="es-ES" sz="2800" dirty="0" smtClean="0">
                <a:solidFill>
                  <a:schemeClr val="bg1"/>
                </a:solidFill>
                <a:latin typeface="Papyrus" pitchFamily="66" charset="0"/>
              </a:rPr>
              <a:t>Ejército</a:t>
            </a:r>
            <a:r>
              <a:rPr lang="es-ES" sz="2800" dirty="0">
                <a:solidFill>
                  <a:schemeClr val="bg1"/>
                </a:solidFill>
                <a:latin typeface="Papyrus" pitchFamily="66" charset="0"/>
              </a:rPr>
              <a:t>, ni con </a:t>
            </a:r>
            <a:r>
              <a:rPr lang="es-ES" sz="2800" dirty="0" smtClean="0">
                <a:solidFill>
                  <a:schemeClr val="bg1"/>
                </a:solidFill>
                <a:latin typeface="Papyrus" pitchFamily="66" charset="0"/>
              </a:rPr>
              <a:t>Fuerza,</a:t>
            </a:r>
          </a:p>
          <a:p>
            <a:endParaRPr lang="es-ES" sz="1500" dirty="0" smtClean="0">
              <a:solidFill>
                <a:schemeClr val="bg1"/>
              </a:solidFill>
              <a:latin typeface="Papyrus" pitchFamily="66" charset="0"/>
            </a:endParaRPr>
          </a:p>
          <a:p>
            <a:endParaRPr lang="es-ES" sz="1500" dirty="0">
              <a:solidFill>
                <a:schemeClr val="bg1"/>
              </a:solidFill>
              <a:latin typeface="Papyrus" pitchFamily="66" charset="0"/>
            </a:endParaRPr>
          </a:p>
          <a:p>
            <a:r>
              <a:rPr lang="es-ES" sz="2800" dirty="0" smtClean="0">
                <a:solidFill>
                  <a:schemeClr val="bg1"/>
                </a:solidFill>
                <a:latin typeface="Papyrus" pitchFamily="66" charset="0"/>
              </a:rPr>
              <a:t> </a:t>
            </a:r>
            <a:r>
              <a:rPr lang="es-ES" sz="2800" dirty="0">
                <a:solidFill>
                  <a:schemeClr val="bg1"/>
                </a:solidFill>
                <a:latin typeface="Papyrus" pitchFamily="66" charset="0"/>
              </a:rPr>
              <a:t>sino </a:t>
            </a:r>
            <a:r>
              <a:rPr lang="es-ES" sz="2800" dirty="0" smtClean="0">
                <a:solidFill>
                  <a:schemeClr val="bg1"/>
                </a:solidFill>
                <a:latin typeface="Papyrus" pitchFamily="66" charset="0"/>
              </a:rPr>
              <a:t>con</a:t>
            </a:r>
          </a:p>
          <a:p>
            <a:r>
              <a:rPr lang="es-ES" sz="2800" dirty="0" smtClean="0">
                <a:solidFill>
                  <a:schemeClr val="bg1"/>
                </a:solidFill>
                <a:latin typeface="Papyrus" pitchFamily="66" charset="0"/>
              </a:rPr>
              <a:t>MI ESPIRITU,</a:t>
            </a:r>
          </a:p>
          <a:p>
            <a:endParaRPr lang="es-ES" sz="1500" dirty="0" smtClean="0">
              <a:solidFill>
                <a:schemeClr val="bg1"/>
              </a:solidFill>
              <a:latin typeface="Papyrus" pitchFamily="66" charset="0"/>
            </a:endParaRPr>
          </a:p>
          <a:p>
            <a:endParaRPr lang="es-ES" sz="1500" dirty="0" smtClean="0">
              <a:solidFill>
                <a:schemeClr val="bg1"/>
              </a:solidFill>
              <a:latin typeface="Papyrus" pitchFamily="66" charset="0"/>
            </a:endParaRPr>
          </a:p>
          <a:p>
            <a:endParaRPr lang="es-ES" sz="2800" dirty="0" smtClean="0">
              <a:solidFill>
                <a:schemeClr val="bg1"/>
              </a:solidFill>
              <a:latin typeface="Papyrus" pitchFamily="66" charset="0"/>
            </a:endParaRPr>
          </a:p>
          <a:p>
            <a:r>
              <a:rPr lang="es-ES" sz="2800" dirty="0" smtClean="0">
                <a:solidFill>
                  <a:schemeClr val="bg1"/>
                </a:solidFill>
                <a:latin typeface="Papyrus" pitchFamily="66" charset="0"/>
              </a:rPr>
              <a:t>ha </a:t>
            </a:r>
            <a:r>
              <a:rPr lang="es-ES" sz="2800" dirty="0">
                <a:solidFill>
                  <a:schemeClr val="bg1"/>
                </a:solidFill>
                <a:latin typeface="Papyrus" pitchFamily="66" charset="0"/>
              </a:rPr>
              <a:t>dicho Jehová de los ejércitos.</a:t>
            </a:r>
            <a:endParaRPr lang="es-ES_tradnl" sz="2800" dirty="0" smtClean="0">
              <a:solidFill>
                <a:schemeClr val="bg1"/>
              </a:solidFill>
              <a:latin typeface="Papyrus" pitchFamily="66" charset="0"/>
              <a:cs typeface="Papyrus"/>
            </a:endParaRPr>
          </a:p>
          <a:p>
            <a:endParaRPr lang="es-ES_tradnl" sz="3600" dirty="0">
              <a:solidFill>
                <a:schemeClr val="bg1"/>
              </a:solidFill>
              <a:latin typeface="Papyrus" pitchFamily="66" charset="0"/>
              <a:cs typeface="Papyrus"/>
            </a:endParaRPr>
          </a:p>
        </p:txBody>
      </p:sp>
      <p:sp>
        <p:nvSpPr>
          <p:cNvPr id="9" name="TextBox 8"/>
          <p:cNvSpPr txBox="1"/>
          <p:nvPr/>
        </p:nvSpPr>
        <p:spPr>
          <a:xfrm>
            <a:off x="418288" y="5101082"/>
            <a:ext cx="8601854" cy="15696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sz="2400" dirty="0">
                <a:latin typeface="Papyrus"/>
                <a:cs typeface="Papyrus"/>
              </a:rPr>
              <a:t>El Espíritu de Dios va a destruir </a:t>
            </a:r>
            <a:r>
              <a:rPr lang="es-ES" sz="2400" dirty="0" smtClean="0">
                <a:latin typeface="Papyrus"/>
                <a:cs typeface="Papyrus"/>
              </a:rPr>
              <a:t>a cualquier Reino </a:t>
            </a:r>
            <a:r>
              <a:rPr lang="es-ES" sz="2400" dirty="0">
                <a:latin typeface="Papyrus"/>
                <a:cs typeface="Papyrus"/>
              </a:rPr>
              <a:t>que vienen contra Israel. El Templo será reconstruido durante el ministerio de dos Ungidos que están delante del Señor de toda la tierra. </a:t>
            </a:r>
            <a:r>
              <a:rPr lang="es-ES_tradnl" sz="2400" dirty="0" smtClean="0">
                <a:latin typeface="Papyrus"/>
                <a:cs typeface="Papyrus"/>
              </a:rPr>
              <a:t>Zacarías  4  Los  2Testigos otra vez en</a:t>
            </a:r>
            <a:r>
              <a:rPr lang="en-US" sz="2400" dirty="0">
                <a:latin typeface="Papyrus"/>
                <a:cs typeface="Papyrus"/>
              </a:rPr>
              <a:t> </a:t>
            </a:r>
            <a:r>
              <a:rPr lang="en-US" sz="2400" dirty="0" err="1" smtClean="0">
                <a:latin typeface="Papyrus"/>
                <a:cs typeface="Papyrus"/>
              </a:rPr>
              <a:t>Apocalipsis</a:t>
            </a:r>
            <a:r>
              <a:rPr lang="en-US" sz="2400" dirty="0" smtClean="0">
                <a:latin typeface="Papyrus"/>
                <a:cs typeface="Papyrus"/>
              </a:rPr>
              <a:t> </a:t>
            </a:r>
            <a:r>
              <a:rPr lang="en-US" sz="2400" dirty="0">
                <a:latin typeface="Papyrus"/>
                <a:cs typeface="Papyrus"/>
              </a:rPr>
              <a:t> </a:t>
            </a:r>
            <a:r>
              <a:rPr lang="en-US" sz="2400" dirty="0" smtClean="0">
                <a:latin typeface="Papyrus"/>
                <a:cs typeface="Papyrus"/>
              </a:rPr>
              <a:t>1:1 </a:t>
            </a:r>
            <a:endParaRPr lang="es-ES_tradnl" sz="2400" dirty="0">
              <a:latin typeface="Papyrus"/>
              <a:cs typeface="Papyrus"/>
            </a:endParaRPr>
          </a:p>
        </p:txBody>
      </p:sp>
      <p:sp>
        <p:nvSpPr>
          <p:cNvPr id="10" name="TextBox 9"/>
          <p:cNvSpPr txBox="1"/>
          <p:nvPr/>
        </p:nvSpPr>
        <p:spPr>
          <a:xfrm>
            <a:off x="6386731" y="3943730"/>
            <a:ext cx="2242713" cy="461665"/>
          </a:xfrm>
          <a:prstGeom prst="rect">
            <a:avLst/>
          </a:prstGeom>
          <a:noFill/>
        </p:spPr>
        <p:txBody>
          <a:bodyPr wrap="square" rtlCol="0">
            <a:spAutoFit/>
          </a:bodyPr>
          <a:lstStyle/>
          <a:p>
            <a:r>
              <a:rPr lang="es-ES_tradnl" sz="2400" dirty="0" smtClean="0">
                <a:solidFill>
                  <a:srgbClr val="FFFFFF"/>
                </a:solidFill>
                <a:latin typeface="Bradley Hand ITC TT-Bold"/>
                <a:cs typeface="Bradley Hand ITC TT-Bold"/>
              </a:rPr>
              <a:t>Zacarías 4:6</a:t>
            </a:r>
            <a:endParaRPr lang="es-ES_tradnl" sz="2400" dirty="0">
              <a:solidFill>
                <a:srgbClr val="FFFFFF"/>
              </a:solidFill>
              <a:latin typeface="Bradley Hand ITC TT-Bold"/>
              <a:cs typeface="Bradley Hand ITC TT-Bold"/>
            </a:endParaRPr>
          </a:p>
        </p:txBody>
      </p:sp>
    </p:spTree>
    <p:extLst>
      <p:ext uri="{BB962C8B-B14F-4D97-AF65-F5344CB8AC3E}">
        <p14:creationId xmlns:p14="http://schemas.microsoft.com/office/powerpoint/2010/main" val="330393637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2" name="Picture 1" descr="19.JPG"/>
          <p:cNvPicPr>
            <a:picLocks noChangeAspect="1"/>
          </p:cNvPicPr>
          <p:nvPr/>
        </p:nvPicPr>
        <p:blipFill rotWithShape="1">
          <a:blip r:embed="rId2">
            <a:extLst>
              <a:ext uri="{28A0092B-C50C-407E-A947-70E740481C1C}">
                <a14:useLocalDpi xmlns:a14="http://schemas.microsoft.com/office/drawing/2010/main" val="0"/>
              </a:ext>
            </a:extLst>
          </a:blip>
          <a:srcRect l="4635" r="5953" b="3559"/>
          <a:stretch/>
        </p:blipFill>
        <p:spPr>
          <a:xfrm>
            <a:off x="459800" y="410874"/>
            <a:ext cx="8407773" cy="61931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3348111" y="176412"/>
            <a:ext cx="3110985"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sz="2400" b="1" dirty="0" smtClean="0">
                <a:solidFill>
                  <a:schemeClr val="tx1"/>
                </a:solidFill>
                <a:latin typeface="Bradley Hand ITC TT-Bold"/>
                <a:cs typeface="Bradley Hand ITC TT-Bold"/>
              </a:rPr>
              <a:t>Apocalipsis 11:3-12</a:t>
            </a:r>
            <a:endParaRPr lang="es-ES_tradnl" sz="2400" b="1" dirty="0">
              <a:solidFill>
                <a:schemeClr val="tx1"/>
              </a:solidFill>
              <a:latin typeface="Bradley Hand ITC TT-Bold"/>
              <a:cs typeface="Bradley Hand ITC TT-Bold"/>
            </a:endParaRPr>
          </a:p>
        </p:txBody>
      </p:sp>
    </p:spTree>
    <p:extLst>
      <p:ext uri="{BB962C8B-B14F-4D97-AF65-F5344CB8AC3E}">
        <p14:creationId xmlns:p14="http://schemas.microsoft.com/office/powerpoint/2010/main" val="187290859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5" name="Picture 4" descr="0"/>
          <p:cNvPicPr>
            <a:picLocks noChangeAspect="1" noChangeArrowheads="1"/>
          </p:cNvPicPr>
          <p:nvPr/>
        </p:nvPicPr>
        <p:blipFill rotWithShape="1">
          <a:blip r:embed="rId2">
            <a:extLst>
              <a:ext uri="{28A0092B-C50C-407E-A947-70E740481C1C}">
                <a14:useLocalDpi xmlns:a14="http://schemas.microsoft.com/office/drawing/2010/main" val="0"/>
              </a:ext>
            </a:extLst>
          </a:blip>
          <a:srcRect t="13120" b="14083"/>
          <a:stretch/>
        </p:blipFill>
        <p:spPr bwMode="auto">
          <a:xfrm>
            <a:off x="561211" y="1306045"/>
            <a:ext cx="8091573" cy="4324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2598" y="290382"/>
            <a:ext cx="8610764" cy="101566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sz="2000" dirty="0" smtClean="0">
                <a:solidFill>
                  <a:schemeClr val="tx1"/>
                </a:solidFill>
                <a:latin typeface="Papyrus" pitchFamily="66" charset="0"/>
                <a:cs typeface="Papyrus"/>
              </a:rPr>
              <a:t>‘</a:t>
            </a:r>
            <a:r>
              <a:rPr lang="en-US" sz="2000" dirty="0">
                <a:solidFill>
                  <a:schemeClr val="tx1"/>
                </a:solidFill>
                <a:latin typeface="Papyrus" pitchFamily="66" charset="0"/>
              </a:rPr>
              <a:t>Y </a:t>
            </a:r>
            <a:r>
              <a:rPr lang="en-US" sz="2000" dirty="0" err="1">
                <a:solidFill>
                  <a:schemeClr val="tx1"/>
                </a:solidFill>
                <a:latin typeface="Papyrus" pitchFamily="66" charset="0"/>
              </a:rPr>
              <a:t>daré</a:t>
            </a:r>
            <a:r>
              <a:rPr lang="en-US" sz="2000" dirty="0">
                <a:solidFill>
                  <a:schemeClr val="tx1"/>
                </a:solidFill>
                <a:latin typeface="Papyrus" pitchFamily="66" charset="0"/>
              </a:rPr>
              <a:t> a </a:t>
            </a:r>
            <a:r>
              <a:rPr lang="en-US" sz="2000" dirty="0" err="1">
                <a:solidFill>
                  <a:schemeClr val="tx1"/>
                </a:solidFill>
                <a:latin typeface="Papyrus" pitchFamily="66" charset="0"/>
              </a:rPr>
              <a:t>mis</a:t>
            </a:r>
            <a:r>
              <a:rPr lang="en-US" sz="2000" dirty="0">
                <a:solidFill>
                  <a:schemeClr val="tx1"/>
                </a:solidFill>
                <a:latin typeface="Papyrus" pitchFamily="66" charset="0"/>
              </a:rPr>
              <a:t> dos </a:t>
            </a:r>
            <a:r>
              <a:rPr lang="en-US" sz="2000" dirty="0" err="1">
                <a:solidFill>
                  <a:schemeClr val="tx1"/>
                </a:solidFill>
                <a:latin typeface="Papyrus" pitchFamily="66" charset="0"/>
              </a:rPr>
              <a:t>testigos</a:t>
            </a:r>
            <a:r>
              <a:rPr lang="en-US" sz="2000" dirty="0">
                <a:solidFill>
                  <a:schemeClr val="tx1"/>
                </a:solidFill>
                <a:latin typeface="Papyrus" pitchFamily="66" charset="0"/>
              </a:rPr>
              <a:t> </a:t>
            </a:r>
            <a:r>
              <a:rPr lang="en-US" sz="2000" dirty="0" err="1">
                <a:solidFill>
                  <a:schemeClr val="tx1"/>
                </a:solidFill>
                <a:latin typeface="Papyrus" pitchFamily="66" charset="0"/>
              </a:rPr>
              <a:t>que</a:t>
            </a:r>
            <a:r>
              <a:rPr lang="en-US" sz="2000" dirty="0">
                <a:solidFill>
                  <a:schemeClr val="tx1"/>
                </a:solidFill>
                <a:latin typeface="Papyrus" pitchFamily="66" charset="0"/>
              </a:rPr>
              <a:t> </a:t>
            </a:r>
            <a:r>
              <a:rPr lang="en-US" sz="2000" dirty="0" err="1">
                <a:solidFill>
                  <a:schemeClr val="tx1"/>
                </a:solidFill>
                <a:latin typeface="Papyrus" pitchFamily="66" charset="0"/>
              </a:rPr>
              <a:t>profeticen</a:t>
            </a:r>
            <a:r>
              <a:rPr lang="en-US" sz="2000" dirty="0">
                <a:solidFill>
                  <a:schemeClr val="tx1"/>
                </a:solidFill>
                <a:latin typeface="Papyrus" pitchFamily="66" charset="0"/>
              </a:rPr>
              <a:t> </a:t>
            </a:r>
            <a:r>
              <a:rPr lang="en-US" sz="2000" dirty="0" err="1">
                <a:solidFill>
                  <a:schemeClr val="tx1"/>
                </a:solidFill>
                <a:latin typeface="Papyrus" pitchFamily="66" charset="0"/>
              </a:rPr>
              <a:t>por</a:t>
            </a:r>
            <a:r>
              <a:rPr lang="en-US" sz="2000" dirty="0">
                <a:solidFill>
                  <a:schemeClr val="tx1"/>
                </a:solidFill>
                <a:latin typeface="Papyrus" pitchFamily="66" charset="0"/>
              </a:rPr>
              <a:t> mil </a:t>
            </a:r>
            <a:r>
              <a:rPr lang="en-US" sz="2000" dirty="0" err="1">
                <a:solidFill>
                  <a:schemeClr val="tx1"/>
                </a:solidFill>
                <a:latin typeface="Papyrus" pitchFamily="66" charset="0"/>
              </a:rPr>
              <a:t>doscientos</a:t>
            </a:r>
            <a:r>
              <a:rPr lang="en-US" sz="2000" dirty="0">
                <a:solidFill>
                  <a:schemeClr val="tx1"/>
                </a:solidFill>
                <a:latin typeface="Papyrus" pitchFamily="66" charset="0"/>
              </a:rPr>
              <a:t> </a:t>
            </a:r>
            <a:r>
              <a:rPr lang="en-US" sz="2000" dirty="0" err="1">
                <a:solidFill>
                  <a:schemeClr val="tx1"/>
                </a:solidFill>
                <a:latin typeface="Papyrus" pitchFamily="66" charset="0"/>
              </a:rPr>
              <a:t>sesenta</a:t>
            </a:r>
            <a:r>
              <a:rPr lang="en-US" sz="2000" dirty="0">
                <a:solidFill>
                  <a:schemeClr val="tx1"/>
                </a:solidFill>
                <a:latin typeface="Papyrus" pitchFamily="66" charset="0"/>
              </a:rPr>
              <a:t> </a:t>
            </a:r>
            <a:r>
              <a:rPr lang="en-US" sz="2000" dirty="0" err="1">
                <a:solidFill>
                  <a:schemeClr val="tx1"/>
                </a:solidFill>
                <a:latin typeface="Papyrus" pitchFamily="66" charset="0"/>
              </a:rPr>
              <a:t>días</a:t>
            </a:r>
            <a:r>
              <a:rPr lang="en-US" sz="2000" dirty="0">
                <a:solidFill>
                  <a:schemeClr val="tx1"/>
                </a:solidFill>
                <a:latin typeface="Papyrus" pitchFamily="66" charset="0"/>
              </a:rPr>
              <a:t>, </a:t>
            </a:r>
            <a:r>
              <a:rPr lang="en-US" sz="2000" dirty="0" err="1">
                <a:solidFill>
                  <a:schemeClr val="tx1"/>
                </a:solidFill>
                <a:latin typeface="Papyrus" pitchFamily="66" charset="0"/>
              </a:rPr>
              <a:t>vestidos</a:t>
            </a:r>
            <a:r>
              <a:rPr lang="en-US" sz="2000" dirty="0">
                <a:solidFill>
                  <a:schemeClr val="tx1"/>
                </a:solidFill>
                <a:latin typeface="Papyrus" pitchFamily="66" charset="0"/>
              </a:rPr>
              <a:t> de </a:t>
            </a:r>
            <a:r>
              <a:rPr lang="en-US" sz="2000" dirty="0" err="1">
                <a:solidFill>
                  <a:schemeClr val="tx1"/>
                </a:solidFill>
                <a:latin typeface="Papyrus" pitchFamily="66" charset="0"/>
              </a:rPr>
              <a:t>cilicio</a:t>
            </a:r>
            <a:r>
              <a:rPr lang="en-US" sz="2000" dirty="0">
                <a:solidFill>
                  <a:schemeClr val="tx1"/>
                </a:solidFill>
                <a:latin typeface="Papyrus" pitchFamily="66" charset="0"/>
              </a:rPr>
              <a:t>. </a:t>
            </a:r>
            <a:r>
              <a:rPr lang="es-ES" sz="2000" dirty="0" smtClean="0">
                <a:solidFill>
                  <a:schemeClr val="tx1"/>
                </a:solidFill>
                <a:latin typeface="Papyrus" pitchFamily="66" charset="0"/>
              </a:rPr>
              <a:t>Estos </a:t>
            </a:r>
            <a:r>
              <a:rPr lang="es-ES" sz="2000" dirty="0">
                <a:solidFill>
                  <a:schemeClr val="tx1"/>
                </a:solidFill>
                <a:latin typeface="Papyrus" pitchFamily="66" charset="0"/>
              </a:rPr>
              <a:t>testigos son los dos olivos, y los dos candeleros que están en pie delante del Dios de la tierra.</a:t>
            </a:r>
            <a:r>
              <a:rPr lang="es-ES_tradnl" sz="2000" dirty="0" smtClean="0">
                <a:solidFill>
                  <a:srgbClr val="000000"/>
                </a:solidFill>
                <a:latin typeface="Papyrus"/>
                <a:cs typeface="Papyrus"/>
              </a:rPr>
              <a:t>. Apocalipsis11:3 - 4</a:t>
            </a:r>
          </a:p>
        </p:txBody>
      </p:sp>
      <p:sp>
        <p:nvSpPr>
          <p:cNvPr id="7" name="TextBox 6"/>
          <p:cNvSpPr txBox="1"/>
          <p:nvPr/>
        </p:nvSpPr>
        <p:spPr>
          <a:xfrm>
            <a:off x="382598" y="5630640"/>
            <a:ext cx="8610764" cy="101566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sz="2000" dirty="0">
                <a:solidFill>
                  <a:schemeClr val="tx1"/>
                </a:solidFill>
                <a:latin typeface="Papyrus" pitchFamily="66" charset="0"/>
              </a:rPr>
              <a:t>Estos tienen poder para cerrar el cielo, a fin de que no llueva en los días de su profecía</a:t>
            </a:r>
            <a:r>
              <a:rPr lang="es-ES" sz="2000" dirty="0" smtClean="0">
                <a:solidFill>
                  <a:schemeClr val="tx1"/>
                </a:solidFill>
                <a:latin typeface="Papyrus" pitchFamily="66" charset="0"/>
              </a:rPr>
              <a:t>;</a:t>
            </a:r>
            <a:r>
              <a:rPr lang="es-ES" sz="2000" baseline="30000" dirty="0">
                <a:solidFill>
                  <a:schemeClr val="tx1"/>
                </a:solidFill>
                <a:latin typeface="Papyrus" pitchFamily="66" charset="0"/>
              </a:rPr>
              <a:t> </a:t>
            </a:r>
            <a:r>
              <a:rPr lang="es-ES" sz="2000" dirty="0" smtClean="0">
                <a:solidFill>
                  <a:schemeClr val="tx1"/>
                </a:solidFill>
                <a:latin typeface="Papyrus" pitchFamily="66" charset="0"/>
              </a:rPr>
              <a:t> </a:t>
            </a:r>
            <a:r>
              <a:rPr lang="es-ES" sz="2000" dirty="0">
                <a:solidFill>
                  <a:schemeClr val="tx1"/>
                </a:solidFill>
                <a:latin typeface="Papyrus" pitchFamily="66" charset="0"/>
              </a:rPr>
              <a:t>y tienen poder sobre las aguas para convertirlas en </a:t>
            </a:r>
            <a:r>
              <a:rPr lang="es-ES" sz="2000" dirty="0" smtClean="0">
                <a:solidFill>
                  <a:schemeClr val="tx1"/>
                </a:solidFill>
                <a:latin typeface="Papyrus" pitchFamily="66" charset="0"/>
              </a:rPr>
              <a:t>sangre,</a:t>
            </a:r>
            <a:r>
              <a:rPr lang="es-ES" sz="2000" baseline="30000" dirty="0">
                <a:solidFill>
                  <a:schemeClr val="tx1"/>
                </a:solidFill>
                <a:latin typeface="Papyrus" pitchFamily="66" charset="0"/>
              </a:rPr>
              <a:t> </a:t>
            </a:r>
            <a:r>
              <a:rPr lang="es-ES" sz="2000" dirty="0" smtClean="0">
                <a:solidFill>
                  <a:schemeClr val="tx1"/>
                </a:solidFill>
                <a:latin typeface="Papyrus" pitchFamily="66" charset="0"/>
              </a:rPr>
              <a:t>y </a:t>
            </a:r>
            <a:r>
              <a:rPr lang="es-ES" sz="2000" dirty="0">
                <a:solidFill>
                  <a:schemeClr val="tx1"/>
                </a:solidFill>
                <a:latin typeface="Papyrus" pitchFamily="66" charset="0"/>
              </a:rPr>
              <a:t>para herir la tierra con toda plaga, cuantas veces quieran</a:t>
            </a:r>
            <a:r>
              <a:rPr lang="es-ES" sz="2000" dirty="0" smtClean="0">
                <a:solidFill>
                  <a:schemeClr val="tx1"/>
                </a:solidFill>
                <a:latin typeface="Papyrus" pitchFamily="66" charset="0"/>
              </a:rPr>
              <a:t>.</a:t>
            </a:r>
            <a:r>
              <a:rPr lang="es-ES_tradnl" sz="2000" dirty="0" smtClean="0">
                <a:solidFill>
                  <a:srgbClr val="000000"/>
                </a:solidFill>
                <a:latin typeface="Papyrus"/>
                <a:cs typeface="Papyrus"/>
              </a:rPr>
              <a:t>”  Apocalipsis 11:6</a:t>
            </a:r>
            <a:endParaRPr lang="es-ES_tradnl" sz="2000" dirty="0">
              <a:solidFill>
                <a:srgbClr val="000000"/>
              </a:solidFill>
              <a:latin typeface="Papyrus"/>
              <a:cs typeface="Papyrus"/>
            </a:endParaRPr>
          </a:p>
        </p:txBody>
      </p:sp>
    </p:spTree>
    <p:extLst>
      <p:ext uri="{BB962C8B-B14F-4D97-AF65-F5344CB8AC3E}">
        <p14:creationId xmlns:p14="http://schemas.microsoft.com/office/powerpoint/2010/main" val="282469649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2" name="Picture 1" descr="8 VISION OF THE FLYING SCROLL.jpg"/>
          <p:cNvPicPr>
            <a:picLocks noChangeAspect="1"/>
          </p:cNvPicPr>
          <p:nvPr/>
        </p:nvPicPr>
        <p:blipFill rotWithShape="1">
          <a:blip r:embed="rId2">
            <a:extLst>
              <a:ext uri="{28A0092B-C50C-407E-A947-70E740481C1C}">
                <a14:useLocalDpi xmlns:a14="http://schemas.microsoft.com/office/drawing/2010/main" val="0"/>
              </a:ext>
            </a:extLst>
          </a:blip>
          <a:srcRect l="12580" r="9672"/>
          <a:stretch/>
        </p:blipFill>
        <p:spPr>
          <a:xfrm>
            <a:off x="335155" y="395152"/>
            <a:ext cx="8517941" cy="61112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813683" y="195097"/>
            <a:ext cx="6946066"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sz="2000" dirty="0">
                <a:latin typeface="Papyrus" pitchFamily="66" charset="0"/>
              </a:rPr>
              <a:t>De nuevo alcé mis ojos y miré, y he aquí un rollo que volaba. </a:t>
            </a:r>
            <a:endParaRPr lang="es-ES_tradnl" sz="2000" dirty="0">
              <a:solidFill>
                <a:srgbClr val="FFFFFF"/>
              </a:solidFill>
              <a:latin typeface="Papyrus" pitchFamily="66" charset="0"/>
              <a:cs typeface="Papyrus"/>
            </a:endParaRPr>
          </a:p>
        </p:txBody>
      </p:sp>
      <p:sp>
        <p:nvSpPr>
          <p:cNvPr id="7" name="TextBox 6"/>
          <p:cNvSpPr txBox="1"/>
          <p:nvPr/>
        </p:nvSpPr>
        <p:spPr>
          <a:xfrm>
            <a:off x="1984590" y="923200"/>
            <a:ext cx="5060705"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dirty="0">
                <a:latin typeface="Papyrus" pitchFamily="66" charset="0"/>
              </a:rPr>
              <a:t>Y me dijo: ¿Qué ves? Y respondí: Veo un rollo que vuela, de veinte codos de largo, y diez codos de </a:t>
            </a:r>
            <a:r>
              <a:rPr lang="es-ES" dirty="0" smtClean="0">
                <a:latin typeface="Papyrus" pitchFamily="66" charset="0"/>
              </a:rPr>
              <a:t>ancho</a:t>
            </a:r>
            <a:r>
              <a:rPr lang="es-ES_tradnl" dirty="0" smtClean="0">
                <a:solidFill>
                  <a:srgbClr val="FFFFFF"/>
                </a:solidFill>
                <a:latin typeface="Papyrus"/>
                <a:cs typeface="Papyrus"/>
              </a:rPr>
              <a:t>.”  (5:2)</a:t>
            </a:r>
            <a:endParaRPr lang="es-ES_tradnl" dirty="0">
              <a:solidFill>
                <a:srgbClr val="FFFFFF"/>
              </a:solidFill>
              <a:latin typeface="Papyrus"/>
              <a:cs typeface="Papyrus"/>
            </a:endParaRPr>
          </a:p>
        </p:txBody>
      </p:sp>
      <p:sp>
        <p:nvSpPr>
          <p:cNvPr id="8" name="TextBox 7"/>
          <p:cNvSpPr txBox="1"/>
          <p:nvPr/>
        </p:nvSpPr>
        <p:spPr>
          <a:xfrm>
            <a:off x="2242587" y="5258213"/>
            <a:ext cx="1289984"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dirty="0" err="1" smtClean="0">
                <a:solidFill>
                  <a:schemeClr val="tx1"/>
                </a:solidFill>
                <a:latin typeface="Papyrus"/>
                <a:cs typeface="Papyrus"/>
              </a:rPr>
              <a:t>Cápitulo</a:t>
            </a:r>
            <a:r>
              <a:rPr lang="es-ES_tradnl" dirty="0" smtClean="0">
                <a:solidFill>
                  <a:schemeClr val="tx1"/>
                </a:solidFill>
                <a:latin typeface="Papyrus"/>
                <a:cs typeface="Papyrus"/>
              </a:rPr>
              <a:t> 5 </a:t>
            </a:r>
            <a:r>
              <a:rPr lang="es-ES_tradnl" dirty="0" err="1" smtClean="0">
                <a:solidFill>
                  <a:schemeClr val="tx1"/>
                </a:solidFill>
                <a:latin typeface="Papyrus"/>
                <a:cs typeface="Papyrus"/>
              </a:rPr>
              <a:t>Vision</a:t>
            </a:r>
            <a:r>
              <a:rPr lang="es-ES_tradnl" dirty="0" smtClean="0">
                <a:solidFill>
                  <a:schemeClr val="tx1"/>
                </a:solidFill>
                <a:latin typeface="Papyrus"/>
                <a:cs typeface="Papyrus"/>
              </a:rPr>
              <a:t> # 6</a:t>
            </a:r>
            <a:endParaRPr lang="es-ES_tradnl" dirty="0">
              <a:solidFill>
                <a:schemeClr val="tx1"/>
              </a:solidFill>
              <a:latin typeface="Papyrus"/>
              <a:cs typeface="Papyrus"/>
            </a:endParaRPr>
          </a:p>
        </p:txBody>
      </p:sp>
    </p:spTree>
    <p:extLst>
      <p:ext uri="{BB962C8B-B14F-4D97-AF65-F5344CB8AC3E}">
        <p14:creationId xmlns:p14="http://schemas.microsoft.com/office/powerpoint/2010/main" val="255045225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3" name="Picture 2" descr="images-13.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172" y="2891466"/>
            <a:ext cx="2819666" cy="36564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3335850" y="2127332"/>
            <a:ext cx="3506608" cy="34163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S_tradnl" sz="2400" kern="1200" dirty="0" smtClean="0">
                <a:latin typeface="Papyrus"/>
                <a:cs typeface="Papyrus"/>
              </a:rPr>
              <a:t> </a:t>
            </a:r>
            <a:r>
              <a:rPr lang="es-ES_tradnl" sz="2400" kern="1200" dirty="0" smtClean="0">
                <a:solidFill>
                  <a:schemeClr val="tx1"/>
                </a:solidFill>
                <a:latin typeface="Papyrus"/>
                <a:cs typeface="Papyrus"/>
              </a:rPr>
              <a:t>   </a:t>
            </a:r>
            <a:r>
              <a:rPr lang="es-ES_tradnl" sz="2400" kern="1200" dirty="0" err="1" smtClean="0">
                <a:solidFill>
                  <a:schemeClr val="tx1"/>
                </a:solidFill>
                <a:latin typeface="Papyrus"/>
                <a:cs typeface="Papyrus"/>
              </a:rPr>
              <a:t>Maldicíon</a:t>
            </a:r>
            <a:r>
              <a:rPr lang="es-ES_tradnl" sz="2400" kern="1200" dirty="0" smtClean="0">
                <a:solidFill>
                  <a:schemeClr val="tx1"/>
                </a:solidFill>
                <a:latin typeface="Papyrus"/>
                <a:cs typeface="Papyrus"/>
              </a:rPr>
              <a:t> = </a:t>
            </a:r>
            <a:r>
              <a:rPr lang="es-ES_tradnl" sz="2400" dirty="0" smtClean="0">
                <a:solidFill>
                  <a:schemeClr val="tx1"/>
                </a:solidFill>
                <a:latin typeface="Papyrus"/>
                <a:cs typeface="Papyrus"/>
              </a:rPr>
              <a:t>Alá</a:t>
            </a:r>
          </a:p>
          <a:p>
            <a:pPr algn="ctr"/>
            <a:r>
              <a:rPr lang="es-ES_tradnl" sz="2400" dirty="0">
                <a:solidFill>
                  <a:schemeClr val="tx1"/>
                </a:solidFill>
                <a:latin typeface="Papyrus"/>
                <a:cs typeface="Papyrus"/>
              </a:rPr>
              <a:t>Islam </a:t>
            </a:r>
            <a:r>
              <a:rPr lang="es-ES_tradnl" sz="2400" dirty="0" smtClean="0">
                <a:solidFill>
                  <a:schemeClr val="tx1"/>
                </a:solidFill>
                <a:latin typeface="Papyrus"/>
                <a:cs typeface="Papyrus"/>
              </a:rPr>
              <a:t>Viene</a:t>
            </a:r>
            <a:endParaRPr lang="es-ES_tradnl" sz="2400" kern="1200" dirty="0">
              <a:solidFill>
                <a:schemeClr val="tx1"/>
              </a:solidFill>
              <a:latin typeface="Papyrus"/>
              <a:cs typeface="Papyrus"/>
            </a:endParaRPr>
          </a:p>
          <a:p>
            <a:r>
              <a:rPr lang="es-ES_tradnl" sz="2400" kern="1200" dirty="0" err="1" smtClean="0">
                <a:solidFill>
                  <a:schemeClr val="tx1"/>
                </a:solidFill>
                <a:latin typeface="Papyrus"/>
                <a:cs typeface="Papyrus"/>
              </a:rPr>
              <a:t>Zacar</a:t>
            </a:r>
            <a:r>
              <a:rPr lang="es-BO" sz="2400" kern="1200" dirty="0" err="1" smtClean="0">
                <a:solidFill>
                  <a:schemeClr val="tx1"/>
                </a:solidFill>
                <a:latin typeface="Papyrus"/>
                <a:cs typeface="Papyrus"/>
              </a:rPr>
              <a:t>ías</a:t>
            </a:r>
            <a:r>
              <a:rPr lang="es-BO" sz="2400" kern="1200" dirty="0" smtClean="0">
                <a:solidFill>
                  <a:schemeClr val="tx1"/>
                </a:solidFill>
                <a:latin typeface="Papyrus"/>
                <a:cs typeface="Papyrus"/>
              </a:rPr>
              <a:t>: </a:t>
            </a:r>
            <a:r>
              <a:rPr lang="es-ES_tradnl" sz="2400" kern="1200" dirty="0" smtClean="0">
                <a:solidFill>
                  <a:schemeClr val="tx1"/>
                </a:solidFill>
                <a:latin typeface="Papyrus"/>
                <a:cs typeface="Papyrus"/>
              </a:rPr>
              <a:t>Rollo Volando </a:t>
            </a:r>
            <a:endParaRPr lang="es-ES_tradnl" sz="2400" dirty="0">
              <a:solidFill>
                <a:schemeClr val="tx1"/>
              </a:solidFill>
              <a:latin typeface="Papyrus"/>
              <a:cs typeface="Papyrus"/>
            </a:endParaRPr>
          </a:p>
          <a:p>
            <a:r>
              <a:rPr lang="es-ES_tradnl" sz="2400" kern="1200" dirty="0" smtClean="0">
                <a:solidFill>
                  <a:schemeClr val="tx1"/>
                </a:solidFill>
                <a:latin typeface="Papyrus"/>
                <a:cs typeface="Papyrus"/>
              </a:rPr>
              <a:t>             </a:t>
            </a:r>
            <a:r>
              <a:rPr lang="es-ES_tradnl" sz="2400" dirty="0" smtClean="0">
                <a:solidFill>
                  <a:schemeClr val="tx1"/>
                </a:solidFill>
                <a:latin typeface="Papyrus"/>
                <a:cs typeface="Papyrus"/>
              </a:rPr>
              <a:t>es</a:t>
            </a:r>
            <a:endParaRPr lang="es-ES_tradnl" sz="2400" kern="1200" dirty="0" smtClean="0">
              <a:solidFill>
                <a:schemeClr val="tx1"/>
              </a:solidFill>
              <a:latin typeface="Papyrus"/>
              <a:cs typeface="Papyrus"/>
            </a:endParaRPr>
          </a:p>
          <a:p>
            <a:r>
              <a:rPr lang="es-ES_tradnl" sz="2400" kern="1200" dirty="0" smtClean="0">
                <a:solidFill>
                  <a:schemeClr val="tx1"/>
                </a:solidFill>
                <a:latin typeface="Papyrus"/>
                <a:cs typeface="Papyrus"/>
              </a:rPr>
              <a:t>Los 7 Libros Sellados</a:t>
            </a:r>
          </a:p>
          <a:p>
            <a:r>
              <a:rPr lang="es-ES_tradnl" sz="2400" dirty="0">
                <a:solidFill>
                  <a:schemeClr val="tx1"/>
                </a:solidFill>
                <a:latin typeface="Papyrus"/>
                <a:cs typeface="Papyrus"/>
              </a:rPr>
              <a:t> </a:t>
            </a:r>
            <a:r>
              <a:rPr lang="es-ES_tradnl" sz="2400" dirty="0" smtClean="0">
                <a:solidFill>
                  <a:schemeClr val="tx1"/>
                </a:solidFill>
                <a:latin typeface="Papyrus"/>
                <a:cs typeface="Papyrus"/>
              </a:rPr>
              <a:t>    en Apocalipsis 5</a:t>
            </a:r>
          </a:p>
          <a:p>
            <a:endParaRPr lang="es-ES_tradnl" sz="2400" kern="1200" dirty="0">
              <a:solidFill>
                <a:schemeClr val="tx1"/>
              </a:solidFill>
              <a:latin typeface="Papyrus"/>
              <a:cs typeface="Papyrus"/>
            </a:endParaRPr>
          </a:p>
          <a:p>
            <a:r>
              <a:rPr lang="es-ES_tradnl" sz="2400" dirty="0" smtClean="0">
                <a:solidFill>
                  <a:schemeClr val="tx1"/>
                </a:solidFill>
                <a:latin typeface="Papyrus"/>
                <a:cs typeface="Papyrus"/>
              </a:rPr>
              <a:t>   </a:t>
            </a:r>
            <a:r>
              <a:rPr lang="es-ES" sz="2400" dirty="0">
                <a:solidFill>
                  <a:schemeClr val="tx1"/>
                </a:solidFill>
                <a:latin typeface="Papyrus"/>
                <a:cs typeface="Papyrus"/>
              </a:rPr>
              <a:t>Cuando se abre, la Tribulación comienza!</a:t>
            </a:r>
            <a:endParaRPr lang="es-ES_tradnl" sz="2400" kern="1200" dirty="0">
              <a:solidFill>
                <a:schemeClr val="tx1"/>
              </a:solidFill>
              <a:latin typeface="Papyrus"/>
              <a:cs typeface="Papyrus"/>
            </a:endParaRPr>
          </a:p>
        </p:txBody>
      </p:sp>
      <p:sp>
        <p:nvSpPr>
          <p:cNvPr id="2" name="TextBox 1"/>
          <p:cNvSpPr txBox="1"/>
          <p:nvPr/>
        </p:nvSpPr>
        <p:spPr>
          <a:xfrm>
            <a:off x="363172" y="337319"/>
            <a:ext cx="8389856" cy="16312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sz="2000" dirty="0">
                <a:latin typeface="Papyrus" pitchFamily="66" charset="0"/>
              </a:rPr>
              <a:t>Entonces me dijo: Esta es la maldición que sale sobre la faz de toda la tierra; porque todo aquel que hurta (como está de un lado del rollo) será destruido; y todo aquel que jura falsamente (como está del otro lado del rollo) será </a:t>
            </a:r>
            <a:r>
              <a:rPr lang="es-ES" sz="2000" dirty="0" smtClean="0">
                <a:latin typeface="Papyrus" pitchFamily="66" charset="0"/>
              </a:rPr>
              <a:t>destruido </a:t>
            </a:r>
            <a:r>
              <a:rPr lang="es-ES_tradnl" sz="2000" dirty="0" smtClean="0">
                <a:latin typeface="Papyrus"/>
                <a:cs typeface="Papyrus"/>
              </a:rPr>
              <a:t>(5::3) </a:t>
            </a:r>
            <a:r>
              <a:rPr lang="es-ES_tradnl" sz="2000" dirty="0" smtClean="0">
                <a:latin typeface="Lucida Calligraphy" pitchFamily="66" charset="0"/>
                <a:cs typeface="Papyrus"/>
              </a:rPr>
              <a:t>El Rollo </a:t>
            </a:r>
            <a:r>
              <a:rPr lang="es-ES" sz="2000" dirty="0" smtClean="0">
                <a:latin typeface="Lucida Calligraphy" pitchFamily="66" charset="0"/>
                <a:cs typeface="Papyrus"/>
              </a:rPr>
              <a:t>está </a:t>
            </a:r>
            <a:r>
              <a:rPr lang="es-ES" sz="2000" dirty="0">
                <a:latin typeface="Lucida Calligraphy" pitchFamily="66" charset="0"/>
                <a:cs typeface="Papyrus"/>
              </a:rPr>
              <a:t>escrito en el frente y la </a:t>
            </a:r>
            <a:endParaRPr lang="es-ES" sz="2000" dirty="0" smtClean="0">
              <a:latin typeface="Lucida Calligraphy" pitchFamily="66" charset="0"/>
              <a:cs typeface="Papyrus"/>
            </a:endParaRPr>
          </a:p>
          <a:p>
            <a:r>
              <a:rPr lang="es-ES" sz="2000" dirty="0" smtClean="0">
                <a:latin typeface="Lucida Calligraphy" pitchFamily="66" charset="0"/>
                <a:cs typeface="Papyrus"/>
              </a:rPr>
              <a:t>espalda</a:t>
            </a:r>
            <a:r>
              <a:rPr lang="es-ES" sz="2000" dirty="0">
                <a:latin typeface="Lucida Calligraphy" pitchFamily="66" charset="0"/>
                <a:cs typeface="Papyrus"/>
              </a:rPr>
              <a:t>!</a:t>
            </a:r>
            <a:endParaRPr lang="es-ES_tradnl" sz="2000" dirty="0">
              <a:latin typeface="Lucida Calligraphy" pitchFamily="66" charset="0"/>
              <a:cs typeface="Papyrus"/>
            </a:endParaRPr>
          </a:p>
        </p:txBody>
      </p:sp>
      <p:pic>
        <p:nvPicPr>
          <p:cNvPr id="6" name="Picture 5" descr="images-5.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729" y="3662938"/>
            <a:ext cx="2523504" cy="28850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8319138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6" name="TextBox 5"/>
          <p:cNvSpPr txBox="1"/>
          <p:nvPr/>
        </p:nvSpPr>
        <p:spPr>
          <a:xfrm>
            <a:off x="216445" y="232379"/>
            <a:ext cx="8927555" cy="295465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_tradnl" dirty="0" smtClean="0">
                <a:latin typeface="Papyrus" pitchFamily="66" charset="0"/>
                <a:cs typeface="Papyrus"/>
              </a:rPr>
              <a:t>“</a:t>
            </a:r>
            <a:r>
              <a:rPr lang="es-ES" sz="2000" dirty="0">
                <a:latin typeface="Papyrus" pitchFamily="66" charset="0"/>
              </a:rPr>
              <a:t>Y he aquí, levantaron la tapa de plomo, y una mujer estaba sentada en medio de aquel </a:t>
            </a:r>
            <a:r>
              <a:rPr lang="es-ES" sz="2000" dirty="0" err="1">
                <a:latin typeface="Papyrus" pitchFamily="66" charset="0"/>
              </a:rPr>
              <a:t>efa</a:t>
            </a:r>
            <a:r>
              <a:rPr lang="es-ES" sz="2000" dirty="0">
                <a:latin typeface="Papyrus" pitchFamily="66" charset="0"/>
              </a:rPr>
              <a:t>. </a:t>
            </a:r>
            <a:r>
              <a:rPr lang="es-ES" sz="2000" dirty="0" smtClean="0">
                <a:latin typeface="Papyrus" pitchFamily="66" charset="0"/>
              </a:rPr>
              <a:t> </a:t>
            </a:r>
            <a:r>
              <a:rPr lang="es-ES" sz="2000" dirty="0">
                <a:latin typeface="Papyrus" pitchFamily="66" charset="0"/>
              </a:rPr>
              <a:t>Y él dijo: Esta es la Maldad; y la echó dentro del </a:t>
            </a:r>
            <a:r>
              <a:rPr lang="es-ES" sz="2000" dirty="0" err="1">
                <a:latin typeface="Papyrus" pitchFamily="66" charset="0"/>
              </a:rPr>
              <a:t>efa</a:t>
            </a:r>
            <a:r>
              <a:rPr lang="es-ES" sz="2000" dirty="0">
                <a:latin typeface="Papyrus" pitchFamily="66" charset="0"/>
              </a:rPr>
              <a:t>, y echó la masa de plomo en la boca del </a:t>
            </a:r>
            <a:r>
              <a:rPr lang="es-ES" sz="2000" dirty="0" err="1" smtClean="0">
                <a:latin typeface="Papyrus" pitchFamily="66" charset="0"/>
              </a:rPr>
              <a:t>efa</a:t>
            </a:r>
            <a:r>
              <a:rPr lang="es-ES_tradnl" sz="2000" dirty="0" smtClean="0">
                <a:latin typeface="Papyrus"/>
                <a:cs typeface="Papyrus"/>
              </a:rPr>
              <a:t>.”  (</a:t>
            </a:r>
            <a:r>
              <a:rPr lang="es-ES_tradnl" sz="2000" dirty="0" err="1" smtClean="0">
                <a:solidFill>
                  <a:srgbClr val="953735"/>
                </a:solidFill>
                <a:latin typeface="Papyrus"/>
                <a:cs typeface="Papyrus"/>
              </a:rPr>
              <a:t>Zac</a:t>
            </a:r>
            <a:r>
              <a:rPr lang="es-ES_tradnl" sz="2000" dirty="0" smtClean="0">
                <a:solidFill>
                  <a:srgbClr val="953735"/>
                </a:solidFill>
                <a:latin typeface="Papyrus"/>
                <a:cs typeface="Papyrus"/>
              </a:rPr>
              <a:t> 5:7-9)</a:t>
            </a:r>
          </a:p>
          <a:p>
            <a:endParaRPr lang="es-ES_tradnl" dirty="0">
              <a:latin typeface="Papyrus"/>
              <a:cs typeface="Papyrus"/>
            </a:endParaRPr>
          </a:p>
          <a:p>
            <a:endParaRPr lang="es-ES_tradnl" dirty="0" smtClean="0">
              <a:latin typeface="Papyrus"/>
              <a:cs typeface="Papyrus"/>
            </a:endParaRPr>
          </a:p>
          <a:p>
            <a:endParaRPr lang="es-ES_tradnl" dirty="0">
              <a:latin typeface="Papyrus"/>
              <a:cs typeface="Papyrus"/>
            </a:endParaRPr>
          </a:p>
          <a:p>
            <a:endParaRPr lang="es-ES_tradnl" dirty="0" smtClean="0">
              <a:latin typeface="Papyrus"/>
              <a:cs typeface="Papyrus"/>
            </a:endParaRPr>
          </a:p>
          <a:p>
            <a:endParaRPr lang="es-ES_tradnl" dirty="0">
              <a:latin typeface="Papyrus"/>
              <a:cs typeface="Papyrus"/>
            </a:endParaRPr>
          </a:p>
          <a:p>
            <a:endParaRPr lang="es-ES_tradnl" dirty="0" smtClean="0">
              <a:latin typeface="Papyrus"/>
              <a:cs typeface="Papyrus"/>
            </a:endParaRPr>
          </a:p>
          <a:p>
            <a:endParaRPr lang="es-ES_tradnl" dirty="0" smtClean="0">
              <a:latin typeface="Papyrus"/>
              <a:cs typeface="Papyrus"/>
            </a:endParaRPr>
          </a:p>
        </p:txBody>
      </p:sp>
      <p:sp>
        <p:nvSpPr>
          <p:cNvPr id="10" name="TextBox 9"/>
          <p:cNvSpPr txBox="1"/>
          <p:nvPr/>
        </p:nvSpPr>
        <p:spPr>
          <a:xfrm>
            <a:off x="6756020" y="4023779"/>
            <a:ext cx="2169688" cy="369332"/>
          </a:xfrm>
          <a:prstGeom prst="rect">
            <a:avLst/>
          </a:prstGeom>
          <a:noFill/>
        </p:spPr>
        <p:txBody>
          <a:bodyPr wrap="square" rtlCol="0">
            <a:spAutoFit/>
          </a:bodyPr>
          <a:lstStyle/>
          <a:p>
            <a:r>
              <a:rPr lang="es-ES_tradnl" dirty="0" err="1" smtClean="0">
                <a:solidFill>
                  <a:srgbClr val="FFFFFF"/>
                </a:solidFill>
                <a:latin typeface="Papyrus"/>
                <a:cs typeface="Papyrus"/>
              </a:rPr>
              <a:t>Shinar</a:t>
            </a:r>
            <a:r>
              <a:rPr lang="es-ES_tradnl" dirty="0" smtClean="0">
                <a:solidFill>
                  <a:srgbClr val="FFFFFF"/>
                </a:solidFill>
                <a:latin typeface="Papyrus"/>
                <a:cs typeface="Papyrus"/>
              </a:rPr>
              <a:t> = </a:t>
            </a:r>
            <a:r>
              <a:rPr lang="es-ES_tradnl" dirty="0" err="1" smtClean="0">
                <a:solidFill>
                  <a:srgbClr val="FFFFFF"/>
                </a:solidFill>
                <a:latin typeface="Papyrus"/>
                <a:cs typeface="Papyrus"/>
              </a:rPr>
              <a:t>Babylon</a:t>
            </a:r>
            <a:endParaRPr lang="es-ES_tradnl" dirty="0">
              <a:solidFill>
                <a:srgbClr val="FFFFFF"/>
              </a:solidFill>
              <a:latin typeface="Papyrus"/>
              <a:cs typeface="Papyrus"/>
            </a:endParaRPr>
          </a:p>
        </p:txBody>
      </p:sp>
      <p:sp>
        <p:nvSpPr>
          <p:cNvPr id="5" name="TextBox 4"/>
          <p:cNvSpPr txBox="1"/>
          <p:nvPr/>
        </p:nvSpPr>
        <p:spPr>
          <a:xfrm>
            <a:off x="216445" y="1775498"/>
            <a:ext cx="2826058" cy="707886"/>
          </a:xfrm>
          <a:prstGeom prst="rect">
            <a:avLst/>
          </a:prstGeom>
          <a:noFill/>
        </p:spPr>
        <p:txBody>
          <a:bodyPr wrap="square" rtlCol="0">
            <a:spAutoFit/>
          </a:bodyPr>
          <a:lstStyle/>
          <a:p>
            <a:r>
              <a:rPr lang="es-ES_tradnl" sz="2000" b="1" dirty="0" err="1" smtClean="0">
                <a:solidFill>
                  <a:schemeClr val="accent2">
                    <a:lumMod val="75000"/>
                  </a:schemeClr>
                </a:solidFill>
                <a:latin typeface="Bradley Hand ITC TT-Bold"/>
                <a:cs typeface="Bradley Hand ITC TT-Bold"/>
              </a:rPr>
              <a:t>Cápitulo</a:t>
            </a:r>
            <a:r>
              <a:rPr lang="es-ES_tradnl" sz="2000" b="1" dirty="0" smtClean="0">
                <a:solidFill>
                  <a:schemeClr val="accent2">
                    <a:lumMod val="75000"/>
                  </a:schemeClr>
                </a:solidFill>
                <a:latin typeface="Bradley Hand ITC TT-Bold"/>
                <a:cs typeface="Bradley Hand ITC TT-Bold"/>
              </a:rPr>
              <a:t> 5   Visión #7</a:t>
            </a:r>
          </a:p>
          <a:p>
            <a:r>
              <a:rPr lang="es-ES" sz="2000" b="1" dirty="0">
                <a:solidFill>
                  <a:schemeClr val="accent2">
                    <a:lumMod val="75000"/>
                  </a:schemeClr>
                </a:solidFill>
                <a:latin typeface="Bradley Hand ITC TT-Bold"/>
                <a:cs typeface="Bradley Hand ITC TT-Bold"/>
              </a:rPr>
              <a:t>La mujer en el </a:t>
            </a:r>
            <a:r>
              <a:rPr lang="es-ES" sz="2000" b="1" dirty="0" err="1">
                <a:solidFill>
                  <a:schemeClr val="accent2">
                    <a:lumMod val="75000"/>
                  </a:schemeClr>
                </a:solidFill>
                <a:latin typeface="Bradley Hand ITC TT-Bold"/>
                <a:cs typeface="Bradley Hand ITC TT-Bold"/>
              </a:rPr>
              <a:t>efa</a:t>
            </a:r>
            <a:endParaRPr lang="es-ES_tradnl" sz="2000" b="1" dirty="0">
              <a:solidFill>
                <a:schemeClr val="accent2">
                  <a:lumMod val="75000"/>
                </a:schemeClr>
              </a:solidFill>
              <a:latin typeface="Bradley Hand ITC TT-Bold"/>
              <a:cs typeface="Bradley Hand ITC TT-Bold"/>
            </a:endParaRPr>
          </a:p>
        </p:txBody>
      </p:sp>
      <p:pic>
        <p:nvPicPr>
          <p:cNvPr id="2" name="Picture 1" descr="images-4.jpeg"/>
          <p:cNvPicPr>
            <a:picLocks noChangeAspect="1"/>
          </p:cNvPicPr>
          <p:nvPr/>
        </p:nvPicPr>
        <p:blipFill rotWithShape="1">
          <a:blip r:embed="rId2">
            <a:extLst>
              <a:ext uri="{28A0092B-C50C-407E-A947-70E740481C1C}">
                <a14:useLocalDpi xmlns:a14="http://schemas.microsoft.com/office/drawing/2010/main" val="0"/>
              </a:ext>
            </a:extLst>
          </a:blip>
          <a:srcRect r="15446"/>
          <a:stretch/>
        </p:blipFill>
        <p:spPr>
          <a:xfrm>
            <a:off x="2897945" y="1423542"/>
            <a:ext cx="6132923" cy="52004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images-1.jpeg"/>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4606" r="17287"/>
          <a:stretch/>
        </p:blipFill>
        <p:spPr>
          <a:xfrm>
            <a:off x="321359" y="3020555"/>
            <a:ext cx="2867240" cy="31533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p:cNvSpPr txBox="1"/>
          <p:nvPr/>
        </p:nvSpPr>
        <p:spPr>
          <a:xfrm>
            <a:off x="5997511" y="2514161"/>
            <a:ext cx="2928197" cy="646331"/>
          </a:xfrm>
          <a:prstGeom prst="rect">
            <a:avLst/>
          </a:prstGeom>
          <a:noFill/>
        </p:spPr>
        <p:txBody>
          <a:bodyPr wrap="square" rtlCol="0">
            <a:spAutoFit/>
          </a:bodyPr>
          <a:lstStyle/>
          <a:p>
            <a:pPr algn="ctr"/>
            <a:r>
              <a:rPr lang="es-ES" dirty="0">
                <a:solidFill>
                  <a:schemeClr val="bg1"/>
                </a:solidFill>
                <a:latin typeface="Papyrus"/>
                <a:cs typeface="Papyrus"/>
              </a:rPr>
              <a:t>La </a:t>
            </a:r>
            <a:r>
              <a:rPr lang="es-ES" dirty="0" smtClean="0">
                <a:solidFill>
                  <a:schemeClr val="bg1"/>
                </a:solidFill>
                <a:latin typeface="Papyrus"/>
                <a:cs typeface="Papyrus"/>
              </a:rPr>
              <a:t>Mujer </a:t>
            </a:r>
            <a:r>
              <a:rPr lang="es-ES" dirty="0">
                <a:solidFill>
                  <a:schemeClr val="bg1"/>
                </a:solidFill>
                <a:latin typeface="Papyrus"/>
                <a:cs typeface="Papyrus"/>
              </a:rPr>
              <a:t>en el </a:t>
            </a:r>
            <a:r>
              <a:rPr lang="es-ES" dirty="0" err="1" smtClean="0">
                <a:solidFill>
                  <a:schemeClr val="bg1"/>
                </a:solidFill>
                <a:latin typeface="Papyrus"/>
                <a:cs typeface="Papyrus"/>
              </a:rPr>
              <a:t>Efa</a:t>
            </a:r>
            <a:r>
              <a:rPr lang="es-ES_tradnl" dirty="0">
                <a:solidFill>
                  <a:schemeClr val="bg1"/>
                </a:solidFill>
                <a:latin typeface="Papyrus"/>
                <a:cs typeface="Papyrus"/>
              </a:rPr>
              <a:t>   Misterio </a:t>
            </a:r>
            <a:r>
              <a:rPr lang="es-ES_tradnl" dirty="0" smtClean="0">
                <a:solidFill>
                  <a:schemeClr val="bg1"/>
                </a:solidFill>
                <a:latin typeface="Papyrus"/>
                <a:cs typeface="Papyrus"/>
              </a:rPr>
              <a:t>de Babilonia</a:t>
            </a:r>
            <a:r>
              <a:rPr lang="es-ES_tradnl" dirty="0">
                <a:solidFill>
                  <a:schemeClr val="bg1"/>
                </a:solidFill>
                <a:latin typeface="Papyrus"/>
                <a:cs typeface="Papyrus"/>
              </a:rPr>
              <a:t>!</a:t>
            </a:r>
          </a:p>
        </p:txBody>
      </p:sp>
    </p:spTree>
    <p:extLst>
      <p:ext uri="{BB962C8B-B14F-4D97-AF65-F5344CB8AC3E}">
        <p14:creationId xmlns:p14="http://schemas.microsoft.com/office/powerpoint/2010/main" val="224772145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587" y="0"/>
            <a:ext cx="9199587"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_tradnl" dirty="0" smtClean="0">
                <a:solidFill>
                  <a:srgbClr val="000000"/>
                </a:solidFill>
                <a:latin typeface="Papyrus"/>
                <a:cs typeface="Papyrus"/>
              </a:rPr>
              <a:t> </a:t>
            </a:r>
            <a:endParaRPr lang="es-ES_tradnl" dirty="0">
              <a:latin typeface="Papyrus"/>
              <a:cs typeface="Papyrus"/>
            </a:endParaRPr>
          </a:p>
        </p:txBody>
      </p:sp>
      <p:pic>
        <p:nvPicPr>
          <p:cNvPr id="2" name="Picture 1" descr="images.jpeg"/>
          <p:cNvPicPr>
            <a:picLocks noChangeAspect="1"/>
          </p:cNvPicPr>
          <p:nvPr/>
        </p:nvPicPr>
        <p:blipFill rotWithShape="1">
          <a:blip r:embed="rId2">
            <a:extLst>
              <a:ext uri="{28A0092B-C50C-407E-A947-70E740481C1C}">
                <a14:useLocalDpi xmlns:a14="http://schemas.microsoft.com/office/drawing/2010/main" val="0"/>
              </a:ext>
            </a:extLst>
          </a:blip>
          <a:srcRect l="51072"/>
          <a:stretch/>
        </p:blipFill>
        <p:spPr>
          <a:xfrm>
            <a:off x="246955" y="349486"/>
            <a:ext cx="3986582" cy="61030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4114468" y="766117"/>
            <a:ext cx="4899440"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dirty="0" smtClean="0">
                <a:solidFill>
                  <a:schemeClr val="tx1"/>
                </a:solidFill>
                <a:latin typeface="Lucida Calligraphy"/>
                <a:cs typeface="Lucida Calligraphy"/>
              </a:rPr>
              <a:t>Zacarías  </a:t>
            </a:r>
            <a:r>
              <a:rPr lang="en-US" dirty="0" smtClean="0">
                <a:solidFill>
                  <a:schemeClr val="tx1"/>
                </a:solidFill>
                <a:latin typeface="Lucida Calligraphy"/>
                <a:cs typeface="Lucida Calligraphy"/>
              </a:rPr>
              <a:t>–</a:t>
            </a:r>
            <a:r>
              <a:rPr lang="es-ES_tradnl" dirty="0" smtClean="0">
                <a:solidFill>
                  <a:schemeClr val="tx1"/>
                </a:solidFill>
                <a:latin typeface="Lucida Calligraphy"/>
                <a:cs typeface="Lucida Calligraphy"/>
              </a:rPr>
              <a:t> </a:t>
            </a:r>
            <a:r>
              <a:rPr lang="es-ES_tradnl" dirty="0">
                <a:solidFill>
                  <a:schemeClr val="tx1"/>
                </a:solidFill>
                <a:latin typeface="Lucida Calligraphy"/>
                <a:cs typeface="Lucida Calligraphy"/>
              </a:rPr>
              <a:t>“A </a:t>
            </a:r>
            <a:r>
              <a:rPr lang="es-ES_tradnl" dirty="0" smtClean="0">
                <a:solidFill>
                  <a:schemeClr val="tx1"/>
                </a:solidFill>
                <a:latin typeface="Lucida Calligraphy"/>
                <a:cs typeface="Lucida Calligraphy"/>
              </a:rPr>
              <a:t>quien Dios recuerda”</a:t>
            </a:r>
          </a:p>
          <a:p>
            <a:r>
              <a:rPr lang="es-BO" dirty="0" smtClean="0">
                <a:solidFill>
                  <a:schemeClr val="tx1"/>
                </a:solidFill>
                <a:latin typeface="Lucida Calligraphy"/>
                <a:cs typeface="Lucida Calligraphy"/>
              </a:rPr>
              <a:t>Hijo de </a:t>
            </a:r>
            <a:r>
              <a:rPr lang="es-BO" dirty="0" err="1" smtClean="0">
                <a:solidFill>
                  <a:schemeClr val="tx1"/>
                </a:solidFill>
                <a:latin typeface="Lucida Calligraphy"/>
                <a:cs typeface="Lucida Calligraphy"/>
              </a:rPr>
              <a:t>Berequías</a:t>
            </a:r>
            <a:r>
              <a:rPr lang="es-ES_tradnl" dirty="0" smtClean="0">
                <a:solidFill>
                  <a:schemeClr val="tx1"/>
                </a:solidFill>
                <a:latin typeface="Lucida Calligraphy"/>
                <a:cs typeface="Lucida Calligraphy"/>
              </a:rPr>
              <a:t> -  “Dios Bendice”</a:t>
            </a:r>
          </a:p>
          <a:p>
            <a:r>
              <a:rPr lang="es-ES_tradnl" dirty="0" smtClean="0">
                <a:solidFill>
                  <a:schemeClr val="tx1"/>
                </a:solidFill>
                <a:latin typeface="Lucida Calligraphy"/>
                <a:cs typeface="Lucida Calligraphy"/>
              </a:rPr>
              <a:t>Hijo de  </a:t>
            </a:r>
            <a:r>
              <a:rPr lang="es-ES_tradnl" dirty="0" err="1" smtClean="0">
                <a:solidFill>
                  <a:schemeClr val="tx1"/>
                </a:solidFill>
                <a:latin typeface="Lucida Calligraphy"/>
                <a:cs typeface="Lucida Calligraphy"/>
              </a:rPr>
              <a:t>Iddo</a:t>
            </a:r>
            <a:r>
              <a:rPr lang="es-ES_tradnl" dirty="0" smtClean="0">
                <a:solidFill>
                  <a:schemeClr val="tx1"/>
                </a:solidFill>
                <a:latin typeface="Lucida Calligraphy"/>
                <a:cs typeface="Lucida Calligraphy"/>
              </a:rPr>
              <a:t> </a:t>
            </a:r>
            <a:r>
              <a:rPr lang="en-US" dirty="0" smtClean="0">
                <a:solidFill>
                  <a:schemeClr val="tx1"/>
                </a:solidFill>
                <a:latin typeface="Lucida Calligraphy"/>
                <a:cs typeface="Lucida Calligraphy"/>
              </a:rPr>
              <a:t>–</a:t>
            </a:r>
            <a:r>
              <a:rPr lang="es-ES_tradnl" dirty="0" smtClean="0">
                <a:solidFill>
                  <a:schemeClr val="tx1"/>
                </a:solidFill>
                <a:latin typeface="Lucida Calligraphy"/>
                <a:cs typeface="Lucida Calligraphy"/>
              </a:rPr>
              <a:t> “En el tiempo señalado”</a:t>
            </a:r>
            <a:endParaRPr lang="es-ES_tradnl" dirty="0">
              <a:solidFill>
                <a:schemeClr val="tx1"/>
              </a:solidFill>
              <a:latin typeface="Lucida Calligraphy"/>
              <a:cs typeface="Lucida Calligraphy"/>
            </a:endParaRPr>
          </a:p>
        </p:txBody>
      </p:sp>
      <p:sp>
        <p:nvSpPr>
          <p:cNvPr id="10" name="TextBox 9"/>
          <p:cNvSpPr txBox="1"/>
          <p:nvPr/>
        </p:nvSpPr>
        <p:spPr>
          <a:xfrm>
            <a:off x="4438599" y="1928264"/>
            <a:ext cx="4381270" cy="4524316"/>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 dirty="0" smtClean="0">
                <a:solidFill>
                  <a:srgbClr val="953735"/>
                </a:solidFill>
                <a:latin typeface="Papyrus"/>
                <a:cs typeface="Papyrus"/>
              </a:rPr>
              <a:t>1.  </a:t>
            </a:r>
            <a:r>
              <a:rPr lang="es-ES" dirty="0" smtClean="0">
                <a:solidFill>
                  <a:schemeClr val="tx1"/>
                </a:solidFill>
                <a:latin typeface="Papyrus"/>
                <a:cs typeface="Papyrus"/>
              </a:rPr>
              <a:t>vino </a:t>
            </a:r>
            <a:r>
              <a:rPr lang="es-ES" dirty="0">
                <a:solidFill>
                  <a:schemeClr val="tx1"/>
                </a:solidFill>
                <a:latin typeface="Papyrus"/>
                <a:cs typeface="Papyrus"/>
              </a:rPr>
              <a:t>palabra de Jehová al profeta </a:t>
            </a:r>
            <a:r>
              <a:rPr lang="es-ES" dirty="0" smtClean="0">
                <a:solidFill>
                  <a:schemeClr val="tx1"/>
                </a:solidFill>
                <a:latin typeface="Papyrus"/>
                <a:cs typeface="Papyrus"/>
              </a:rPr>
              <a:t>    Zacarías </a:t>
            </a:r>
            <a:r>
              <a:rPr lang="es-ES" dirty="0">
                <a:solidFill>
                  <a:schemeClr val="tx1"/>
                </a:solidFill>
                <a:latin typeface="Papyrus"/>
                <a:cs typeface="Papyrus"/>
              </a:rPr>
              <a:t>hijo de </a:t>
            </a:r>
            <a:r>
              <a:rPr lang="es-ES" dirty="0" err="1">
                <a:solidFill>
                  <a:schemeClr val="tx1"/>
                </a:solidFill>
                <a:latin typeface="Papyrus"/>
                <a:cs typeface="Papyrus"/>
              </a:rPr>
              <a:t>Berequías</a:t>
            </a:r>
            <a:r>
              <a:rPr lang="es-ES" dirty="0">
                <a:solidFill>
                  <a:schemeClr val="tx1"/>
                </a:solidFill>
                <a:latin typeface="Papyrus"/>
                <a:cs typeface="Papyrus"/>
              </a:rPr>
              <a:t>, hijo de </a:t>
            </a:r>
            <a:r>
              <a:rPr lang="es-ES" dirty="0" err="1">
                <a:solidFill>
                  <a:schemeClr val="tx1"/>
                </a:solidFill>
                <a:latin typeface="Papyrus"/>
                <a:cs typeface="Papyrus"/>
              </a:rPr>
              <a:t>Iddo</a:t>
            </a:r>
            <a:r>
              <a:rPr lang="es-ES" dirty="0">
                <a:solidFill>
                  <a:schemeClr val="tx1"/>
                </a:solidFill>
                <a:latin typeface="Papyrus"/>
                <a:cs typeface="Papyrus"/>
              </a:rPr>
              <a:t>, diciendo: </a:t>
            </a:r>
          </a:p>
          <a:p>
            <a:r>
              <a:rPr lang="es-ES" dirty="0" smtClean="0">
                <a:solidFill>
                  <a:srgbClr val="953735"/>
                </a:solidFill>
                <a:latin typeface="Papyrus"/>
                <a:cs typeface="Papyrus"/>
              </a:rPr>
              <a:t>2</a:t>
            </a:r>
            <a:r>
              <a:rPr lang="es-ES" dirty="0" smtClean="0">
                <a:solidFill>
                  <a:schemeClr val="tx1"/>
                </a:solidFill>
                <a:latin typeface="Papyrus"/>
                <a:cs typeface="Papyrus"/>
              </a:rPr>
              <a:t>  </a:t>
            </a:r>
            <a:r>
              <a:rPr lang="es-ES" dirty="0">
                <a:solidFill>
                  <a:schemeClr val="tx1"/>
                </a:solidFill>
                <a:latin typeface="Papyrus"/>
                <a:cs typeface="Papyrus"/>
              </a:rPr>
              <a:t>Se enojó Jehová en gran manera </a:t>
            </a:r>
            <a:r>
              <a:rPr lang="es-ES" dirty="0" smtClean="0">
                <a:solidFill>
                  <a:schemeClr val="tx1"/>
                </a:solidFill>
                <a:latin typeface="Papyrus"/>
                <a:cs typeface="Papyrus"/>
              </a:rPr>
              <a:t>     contra </a:t>
            </a:r>
            <a:r>
              <a:rPr lang="es-ES" dirty="0">
                <a:solidFill>
                  <a:schemeClr val="tx1"/>
                </a:solidFill>
                <a:latin typeface="Papyrus"/>
                <a:cs typeface="Papyrus"/>
              </a:rPr>
              <a:t>vuestros padres. </a:t>
            </a:r>
          </a:p>
          <a:p>
            <a:r>
              <a:rPr lang="es-ES" dirty="0" smtClean="0">
                <a:solidFill>
                  <a:srgbClr val="953735"/>
                </a:solidFill>
                <a:latin typeface="Papyrus"/>
                <a:cs typeface="Papyrus"/>
              </a:rPr>
              <a:t>3</a:t>
            </a:r>
            <a:r>
              <a:rPr lang="es-ES" dirty="0" smtClean="0">
                <a:solidFill>
                  <a:schemeClr val="tx1"/>
                </a:solidFill>
                <a:latin typeface="Papyrus"/>
                <a:cs typeface="Papyrus"/>
              </a:rPr>
              <a:t>  </a:t>
            </a:r>
            <a:r>
              <a:rPr lang="es-ES" dirty="0">
                <a:solidFill>
                  <a:schemeClr val="tx1"/>
                </a:solidFill>
                <a:latin typeface="Papyrus"/>
                <a:cs typeface="Papyrus"/>
              </a:rPr>
              <a:t>Diles, pues: Así ha dicho Jehová de los ejércitos: Volveos a mí, dice Jehová de los ejércitos, y yo me volveré a vosotros, ha dicho Jehová de los ejércitos. </a:t>
            </a:r>
          </a:p>
          <a:p>
            <a:r>
              <a:rPr lang="es-ES" dirty="0" smtClean="0">
                <a:solidFill>
                  <a:srgbClr val="953735"/>
                </a:solidFill>
                <a:latin typeface="Papyrus"/>
                <a:cs typeface="Papyrus"/>
              </a:rPr>
              <a:t>4 </a:t>
            </a:r>
            <a:r>
              <a:rPr lang="es-ES" dirty="0" smtClean="0">
                <a:solidFill>
                  <a:schemeClr val="tx1"/>
                </a:solidFill>
                <a:latin typeface="Papyrus"/>
                <a:cs typeface="Papyrus"/>
              </a:rPr>
              <a:t> No </a:t>
            </a:r>
            <a:r>
              <a:rPr lang="es-ES" dirty="0">
                <a:solidFill>
                  <a:schemeClr val="tx1"/>
                </a:solidFill>
                <a:latin typeface="Papyrus"/>
                <a:cs typeface="Papyrus"/>
              </a:rPr>
              <a:t>seáis como vuestros padres, a los cuales clamaron los primeros profetas, diciendo: Así ha dicho Jehová de los ejércitos: Volveos ahora de vuestros malos caminos y de vuestras malas obras; y no atendieron, ni me escucharon</a:t>
            </a:r>
            <a:r>
              <a:rPr lang="es-ES" dirty="0" smtClean="0">
                <a:solidFill>
                  <a:schemeClr val="tx1"/>
                </a:solidFill>
                <a:latin typeface="Papyrus"/>
                <a:cs typeface="Papyrus"/>
              </a:rPr>
              <a:t>,</a:t>
            </a:r>
          </a:p>
          <a:p>
            <a:r>
              <a:rPr lang="es-ES" dirty="0" smtClean="0">
                <a:solidFill>
                  <a:schemeClr val="tx1"/>
                </a:solidFill>
                <a:latin typeface="Papyrus"/>
                <a:cs typeface="Papyrus"/>
              </a:rPr>
              <a:t> </a:t>
            </a:r>
            <a:r>
              <a:rPr lang="es-ES" dirty="0">
                <a:solidFill>
                  <a:schemeClr val="tx1"/>
                </a:solidFill>
                <a:latin typeface="Papyrus"/>
                <a:cs typeface="Papyrus"/>
              </a:rPr>
              <a:t>dice Jehová. </a:t>
            </a:r>
          </a:p>
        </p:txBody>
      </p:sp>
      <p:sp>
        <p:nvSpPr>
          <p:cNvPr id="6" name="TextBox 5"/>
          <p:cNvSpPr txBox="1"/>
          <p:nvPr/>
        </p:nvSpPr>
        <p:spPr>
          <a:xfrm>
            <a:off x="423353" y="361125"/>
            <a:ext cx="3810183" cy="707886"/>
          </a:xfrm>
          <a:prstGeom prst="rect">
            <a:avLst/>
          </a:prstGeom>
          <a:noFill/>
        </p:spPr>
        <p:txBody>
          <a:bodyPr wrap="square" rtlCol="0">
            <a:spAutoFit/>
          </a:bodyPr>
          <a:lstStyle/>
          <a:p>
            <a:r>
              <a:rPr lang="es-ES_tradnl" sz="2000" dirty="0" smtClean="0">
                <a:latin typeface="Papyrus"/>
                <a:cs typeface="Papyrus"/>
              </a:rPr>
              <a:t>520 AC  Profeta y Sacerdote</a:t>
            </a:r>
          </a:p>
          <a:p>
            <a:r>
              <a:rPr lang="es-ES_tradnl" sz="2000" dirty="0" smtClean="0">
                <a:latin typeface="Lucida Calligraphy"/>
                <a:cs typeface="Lucida Calligraphy"/>
              </a:rPr>
              <a:t>            </a:t>
            </a:r>
            <a:r>
              <a:rPr lang="es-ES_tradnl" sz="2000" dirty="0">
                <a:latin typeface="Lucida Calligraphy"/>
                <a:cs typeface="Lucida Calligraphy"/>
              </a:rPr>
              <a:t>Z</a:t>
            </a:r>
            <a:r>
              <a:rPr lang="es-ES_tradnl" sz="2000" dirty="0" smtClean="0">
                <a:latin typeface="Lucida Calligraphy"/>
                <a:cs typeface="Lucida Calligraphy"/>
              </a:rPr>
              <a:t>acarías</a:t>
            </a:r>
            <a:endParaRPr lang="es-ES_tradnl" sz="2000" dirty="0">
              <a:latin typeface="Lucida Calligraphy"/>
              <a:cs typeface="Lucida Calligraphy"/>
            </a:endParaRPr>
          </a:p>
        </p:txBody>
      </p:sp>
      <p:sp>
        <p:nvSpPr>
          <p:cNvPr id="5" name="TextBox 4"/>
          <p:cNvSpPr txBox="1"/>
          <p:nvPr/>
        </p:nvSpPr>
        <p:spPr>
          <a:xfrm>
            <a:off x="4135061" y="190527"/>
            <a:ext cx="5191817" cy="40011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_tradnl" sz="2000" dirty="0" smtClean="0">
                <a:latin typeface="Bradley Hand ITC TT-Bold"/>
                <a:cs typeface="Bradley Hand ITC TT-Bold"/>
              </a:rPr>
              <a:t> Mira el Código en los nombres de Familias!</a:t>
            </a:r>
            <a:endParaRPr lang="es-ES_tradnl" sz="2000" dirty="0">
              <a:latin typeface="Bradley Hand ITC TT-Bold"/>
              <a:cs typeface="Bradley Hand ITC TT-Bold"/>
            </a:endParaRPr>
          </a:p>
        </p:txBody>
      </p:sp>
    </p:spTree>
    <p:extLst>
      <p:ext uri="{BB962C8B-B14F-4D97-AF65-F5344CB8AC3E}">
        <p14:creationId xmlns:p14="http://schemas.microsoft.com/office/powerpoint/2010/main" val="296766162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2" name="Picture 1" descr="images-3.jpeg"/>
          <p:cNvPicPr>
            <a:picLocks noChangeAspect="1"/>
          </p:cNvPicPr>
          <p:nvPr/>
        </p:nvPicPr>
        <p:blipFill rotWithShape="1">
          <a:blip r:embed="rId3">
            <a:extLst>
              <a:ext uri="{28A0092B-C50C-407E-A947-70E740481C1C}">
                <a14:useLocalDpi xmlns:a14="http://schemas.microsoft.com/office/drawing/2010/main" val="0"/>
              </a:ext>
            </a:extLst>
          </a:blip>
          <a:srcRect l="1697" t="2837" r="1726" b="2754"/>
          <a:stretch/>
        </p:blipFill>
        <p:spPr>
          <a:xfrm>
            <a:off x="301496" y="356036"/>
            <a:ext cx="8712412" cy="56672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450670" y="567016"/>
            <a:ext cx="8527957"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sz="2400" dirty="0">
                <a:solidFill>
                  <a:srgbClr val="000000"/>
                </a:solidFill>
                <a:latin typeface="Papyrus"/>
                <a:cs typeface="Papyrus"/>
              </a:rPr>
              <a:t>La </a:t>
            </a:r>
            <a:r>
              <a:rPr lang="es-ES" sz="2400" dirty="0" smtClean="0">
                <a:solidFill>
                  <a:srgbClr val="000000"/>
                </a:solidFill>
                <a:latin typeface="Papyrus"/>
                <a:cs typeface="Papyrus"/>
              </a:rPr>
              <a:t>Mujer </a:t>
            </a:r>
            <a:r>
              <a:rPr lang="es-ES" sz="2400" dirty="0">
                <a:solidFill>
                  <a:srgbClr val="000000"/>
                </a:solidFill>
                <a:latin typeface="Papyrus"/>
                <a:cs typeface="Papyrus"/>
              </a:rPr>
              <a:t>en el </a:t>
            </a:r>
            <a:r>
              <a:rPr lang="es-ES" sz="2400" dirty="0" err="1">
                <a:solidFill>
                  <a:srgbClr val="000000"/>
                </a:solidFill>
                <a:latin typeface="Papyrus"/>
                <a:cs typeface="Papyrus"/>
              </a:rPr>
              <a:t>Efa</a:t>
            </a:r>
            <a:r>
              <a:rPr lang="es-ES" sz="2400" dirty="0">
                <a:solidFill>
                  <a:srgbClr val="000000"/>
                </a:solidFill>
                <a:latin typeface="Papyrus"/>
                <a:cs typeface="Papyrus"/>
              </a:rPr>
              <a:t> es la Maldad</a:t>
            </a:r>
            <a:r>
              <a:rPr lang="es-ES_tradnl" sz="2400" dirty="0" smtClean="0">
                <a:solidFill>
                  <a:srgbClr val="000000"/>
                </a:solidFill>
                <a:latin typeface="Papyrus"/>
                <a:cs typeface="Papyrus"/>
              </a:rPr>
              <a:t> </a:t>
            </a:r>
            <a:r>
              <a:rPr lang="en-US" sz="2400" dirty="0" smtClean="0">
                <a:solidFill>
                  <a:srgbClr val="000000"/>
                </a:solidFill>
                <a:latin typeface="Papyrus"/>
                <a:cs typeface="Papyrus"/>
              </a:rPr>
              <a:t>–</a:t>
            </a:r>
            <a:r>
              <a:rPr lang="es-ES_tradnl" sz="2400" dirty="0" smtClean="0">
                <a:solidFill>
                  <a:srgbClr val="000000"/>
                </a:solidFill>
                <a:latin typeface="Papyrus"/>
                <a:cs typeface="Papyrus"/>
              </a:rPr>
              <a:t> Misterio de Babilonia - Islam</a:t>
            </a:r>
            <a:endParaRPr lang="es-ES_tradnl" sz="2400" dirty="0">
              <a:solidFill>
                <a:srgbClr val="000000"/>
              </a:solidFill>
              <a:latin typeface="Papyrus"/>
              <a:cs typeface="Papyrus"/>
            </a:endParaRPr>
          </a:p>
        </p:txBody>
      </p:sp>
      <p:sp>
        <p:nvSpPr>
          <p:cNvPr id="5" name="TextBox 4"/>
          <p:cNvSpPr txBox="1"/>
          <p:nvPr/>
        </p:nvSpPr>
        <p:spPr>
          <a:xfrm>
            <a:off x="973038" y="1291991"/>
            <a:ext cx="1044736" cy="646331"/>
          </a:xfrm>
          <a:prstGeom prst="rect">
            <a:avLst/>
          </a:prstGeom>
          <a:noFill/>
        </p:spPr>
        <p:txBody>
          <a:bodyPr wrap="square" rtlCol="0">
            <a:spAutoFit/>
          </a:bodyPr>
          <a:lstStyle/>
          <a:p>
            <a:pPr algn="ctr"/>
            <a:r>
              <a:rPr lang="es-ES_tradnl" b="1" dirty="0" smtClean="0">
                <a:solidFill>
                  <a:schemeClr val="bg1"/>
                </a:solidFill>
                <a:latin typeface="Papyrus"/>
                <a:cs typeface="Papyrus"/>
              </a:rPr>
              <a:t>Sunita </a:t>
            </a:r>
            <a:r>
              <a:rPr lang="es-ES_tradnl" b="1" dirty="0">
                <a:solidFill>
                  <a:schemeClr val="bg1"/>
                </a:solidFill>
                <a:latin typeface="Papyrus"/>
                <a:cs typeface="Papyrus"/>
              </a:rPr>
              <a:t>Islam</a:t>
            </a:r>
          </a:p>
        </p:txBody>
      </p:sp>
      <p:sp>
        <p:nvSpPr>
          <p:cNvPr id="6" name="TextBox 5"/>
          <p:cNvSpPr txBox="1"/>
          <p:nvPr/>
        </p:nvSpPr>
        <p:spPr>
          <a:xfrm>
            <a:off x="7178736" y="1741295"/>
            <a:ext cx="1413466" cy="707886"/>
          </a:xfrm>
          <a:prstGeom prst="rect">
            <a:avLst/>
          </a:prstGeom>
          <a:noFill/>
        </p:spPr>
        <p:txBody>
          <a:bodyPr wrap="square" rtlCol="0">
            <a:spAutoFit/>
          </a:bodyPr>
          <a:lstStyle/>
          <a:p>
            <a:pPr algn="ctr"/>
            <a:r>
              <a:rPr lang="es-ES_tradnl" sz="2000" dirty="0">
                <a:solidFill>
                  <a:srgbClr val="FFFFFF"/>
                </a:solidFill>
                <a:latin typeface="Papyrus"/>
                <a:cs typeface="Papyrus"/>
              </a:rPr>
              <a:t>Islam </a:t>
            </a:r>
            <a:r>
              <a:rPr lang="es-ES_tradnl" sz="2000" dirty="0" err="1" smtClean="0">
                <a:solidFill>
                  <a:srgbClr val="FFFFFF"/>
                </a:solidFill>
                <a:latin typeface="Papyrus"/>
                <a:cs typeface="Papyrus"/>
              </a:rPr>
              <a:t>Chiíta</a:t>
            </a:r>
            <a:endParaRPr lang="es-ES_tradnl" sz="2000" dirty="0">
              <a:solidFill>
                <a:srgbClr val="FFFFFF"/>
              </a:solidFill>
              <a:latin typeface="Papyrus"/>
              <a:cs typeface="Papyrus"/>
            </a:endParaRPr>
          </a:p>
        </p:txBody>
      </p:sp>
      <p:sp>
        <p:nvSpPr>
          <p:cNvPr id="7" name="TextBox 6"/>
          <p:cNvSpPr txBox="1"/>
          <p:nvPr/>
        </p:nvSpPr>
        <p:spPr>
          <a:xfrm>
            <a:off x="3707788" y="3908632"/>
            <a:ext cx="2232867" cy="1015663"/>
          </a:xfrm>
          <a:prstGeom prst="rect">
            <a:avLst/>
          </a:prstGeom>
          <a:noFill/>
        </p:spPr>
        <p:txBody>
          <a:bodyPr wrap="square" rtlCol="0">
            <a:spAutoFit/>
          </a:bodyPr>
          <a:lstStyle/>
          <a:p>
            <a:pPr algn="ctr"/>
            <a:r>
              <a:rPr lang="es-ES_tradnl" sz="2000" dirty="0" smtClean="0">
                <a:solidFill>
                  <a:srgbClr val="FFFFFF"/>
                </a:solidFill>
                <a:latin typeface="Papyrus"/>
                <a:cs typeface="Papyrus"/>
              </a:rPr>
              <a:t>Islam es El Misterio de Babilonia</a:t>
            </a:r>
            <a:endParaRPr lang="es-ES_tradnl" sz="2000" dirty="0">
              <a:solidFill>
                <a:srgbClr val="FFFFFF"/>
              </a:solidFill>
              <a:latin typeface="Papyrus"/>
              <a:cs typeface="Papyrus"/>
            </a:endParaRPr>
          </a:p>
        </p:txBody>
      </p:sp>
      <p:sp>
        <p:nvSpPr>
          <p:cNvPr id="8" name="TextBox 7"/>
          <p:cNvSpPr txBox="1"/>
          <p:nvPr/>
        </p:nvSpPr>
        <p:spPr>
          <a:xfrm>
            <a:off x="3644853" y="1717219"/>
            <a:ext cx="2165103" cy="707886"/>
          </a:xfrm>
          <a:prstGeom prst="rect">
            <a:avLst/>
          </a:prstGeom>
          <a:noFill/>
        </p:spPr>
        <p:txBody>
          <a:bodyPr wrap="square" rtlCol="0">
            <a:spAutoFit/>
          </a:bodyPr>
          <a:lstStyle/>
          <a:p>
            <a:pPr algn="ctr"/>
            <a:r>
              <a:rPr lang="es-ES_tradnl" sz="2000" dirty="0" smtClean="0">
                <a:solidFill>
                  <a:schemeClr val="bg1"/>
                </a:solidFill>
                <a:latin typeface="Papyrus"/>
                <a:cs typeface="Papyrus"/>
              </a:rPr>
              <a:t>Mujer Malvada</a:t>
            </a:r>
            <a:endParaRPr lang="es-ES_tradnl" sz="2000" dirty="0">
              <a:solidFill>
                <a:schemeClr val="bg1"/>
              </a:solidFill>
              <a:latin typeface="Papyrus"/>
              <a:cs typeface="Papyrus"/>
            </a:endParaRPr>
          </a:p>
          <a:p>
            <a:pPr algn="ctr"/>
            <a:r>
              <a:rPr lang="es-ES_tradnl" sz="2000" dirty="0" smtClean="0">
                <a:solidFill>
                  <a:schemeClr val="bg1"/>
                </a:solidFill>
                <a:latin typeface="Papyrus"/>
                <a:cs typeface="Papyrus"/>
              </a:rPr>
              <a:t>Religión Malvada</a:t>
            </a:r>
            <a:endParaRPr lang="es-ES_tradnl" sz="2000" dirty="0">
              <a:solidFill>
                <a:schemeClr val="bg1"/>
              </a:solidFill>
              <a:latin typeface="Papyrus"/>
              <a:cs typeface="Papyrus"/>
            </a:endParaRPr>
          </a:p>
        </p:txBody>
      </p:sp>
      <p:sp>
        <p:nvSpPr>
          <p:cNvPr id="9" name="TextBox 8"/>
          <p:cNvSpPr txBox="1"/>
          <p:nvPr/>
        </p:nvSpPr>
        <p:spPr>
          <a:xfrm>
            <a:off x="266216" y="5100563"/>
            <a:ext cx="8712411" cy="14773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just"/>
            <a:r>
              <a:rPr lang="es-ES" dirty="0">
                <a:latin typeface="Papyrus" pitchFamily="66" charset="0"/>
              </a:rPr>
              <a:t>H</a:t>
            </a:r>
            <a:r>
              <a:rPr lang="es-ES" dirty="0" smtClean="0">
                <a:latin typeface="Papyrus" pitchFamily="66" charset="0"/>
              </a:rPr>
              <a:t>e </a:t>
            </a:r>
            <a:r>
              <a:rPr lang="es-ES" dirty="0">
                <a:latin typeface="Papyrus" pitchFamily="66" charset="0"/>
              </a:rPr>
              <a:t>aquí dos mujeres que salían, y traían viento en sus alas, y tenían alas como de cigüeña, y alzaron el </a:t>
            </a:r>
            <a:r>
              <a:rPr lang="es-ES" dirty="0" err="1">
                <a:latin typeface="Papyrus" pitchFamily="66" charset="0"/>
              </a:rPr>
              <a:t>efa</a:t>
            </a:r>
            <a:r>
              <a:rPr lang="es-ES" dirty="0">
                <a:latin typeface="Papyrus" pitchFamily="66" charset="0"/>
              </a:rPr>
              <a:t> entre la tierra y los cielos. </a:t>
            </a:r>
            <a:r>
              <a:rPr lang="es-ES" dirty="0" smtClean="0">
                <a:latin typeface="Papyrus" pitchFamily="66" charset="0"/>
              </a:rPr>
              <a:t>Dije </a:t>
            </a:r>
            <a:r>
              <a:rPr lang="es-ES" dirty="0">
                <a:latin typeface="Papyrus" pitchFamily="66" charset="0"/>
              </a:rPr>
              <a:t>al ángel que hablaba conmigo: ¿A dónde llevan el </a:t>
            </a:r>
            <a:r>
              <a:rPr lang="es-ES" dirty="0" err="1">
                <a:latin typeface="Papyrus" pitchFamily="66" charset="0"/>
              </a:rPr>
              <a:t>efa</a:t>
            </a:r>
            <a:r>
              <a:rPr lang="es-ES" dirty="0">
                <a:latin typeface="Papyrus" pitchFamily="66" charset="0"/>
              </a:rPr>
              <a:t>? </a:t>
            </a:r>
            <a:r>
              <a:rPr lang="es-ES" dirty="0" smtClean="0">
                <a:latin typeface="Papyrus" pitchFamily="66" charset="0"/>
              </a:rPr>
              <a:t>Y </a:t>
            </a:r>
            <a:r>
              <a:rPr lang="es-ES" dirty="0">
                <a:latin typeface="Papyrus" pitchFamily="66" charset="0"/>
              </a:rPr>
              <a:t>él me respondió: Para que le sea edificada casa en tierra de </a:t>
            </a:r>
            <a:r>
              <a:rPr lang="es-ES" dirty="0" err="1">
                <a:latin typeface="Papyrus" pitchFamily="66" charset="0"/>
              </a:rPr>
              <a:t>Sinar</a:t>
            </a:r>
            <a:r>
              <a:rPr lang="es-ES" dirty="0">
                <a:latin typeface="Papyrus" pitchFamily="66" charset="0"/>
              </a:rPr>
              <a:t>; y cuando esté preparada lo pondrán sobre su base</a:t>
            </a:r>
            <a:r>
              <a:rPr lang="es-ES" dirty="0" smtClean="0">
                <a:latin typeface="Papyrus" pitchFamily="66" charset="0"/>
              </a:rPr>
              <a:t>.</a:t>
            </a:r>
          </a:p>
          <a:p>
            <a:pPr algn="just"/>
            <a:r>
              <a:rPr lang="es-ES" dirty="0" smtClean="0">
                <a:latin typeface="Papyrus" pitchFamily="66" charset="0"/>
              </a:rPr>
              <a:t> 				</a:t>
            </a:r>
            <a:r>
              <a:rPr lang="es-ES_tradnl" dirty="0" err="1" smtClean="0">
                <a:solidFill>
                  <a:schemeClr val="bg1"/>
                </a:solidFill>
                <a:latin typeface="Papyrus"/>
                <a:cs typeface="Papyrus"/>
              </a:rPr>
              <a:t>Zechariah</a:t>
            </a:r>
            <a:r>
              <a:rPr lang="es-ES_tradnl" dirty="0" smtClean="0">
                <a:solidFill>
                  <a:schemeClr val="bg1"/>
                </a:solidFill>
                <a:latin typeface="Papyrus"/>
                <a:cs typeface="Papyrus"/>
              </a:rPr>
              <a:t> 5:9-11</a:t>
            </a:r>
            <a:endParaRPr lang="es-ES_tradnl" dirty="0">
              <a:solidFill>
                <a:schemeClr val="bg1"/>
              </a:solidFill>
              <a:latin typeface="Papyrus"/>
              <a:cs typeface="Papyrus"/>
            </a:endParaRPr>
          </a:p>
        </p:txBody>
      </p:sp>
    </p:spTree>
    <p:extLst>
      <p:ext uri="{BB962C8B-B14F-4D97-AF65-F5344CB8AC3E}">
        <p14:creationId xmlns:p14="http://schemas.microsoft.com/office/powerpoint/2010/main" val="272208069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dirty="0">
              <a:latin typeface="Papyrus"/>
              <a:cs typeface="Papyrus"/>
            </a:endParaRPr>
          </a:p>
        </p:txBody>
      </p:sp>
      <p:pic>
        <p:nvPicPr>
          <p:cNvPr id="3" name="Picture 2" descr="images-17.jpeg"/>
          <p:cNvPicPr>
            <a:picLocks noChangeAspect="1"/>
          </p:cNvPicPr>
          <p:nvPr/>
        </p:nvPicPr>
        <p:blipFill rotWithShape="1">
          <a:blip r:embed="rId2">
            <a:extLst>
              <a:ext uri="{28A0092B-C50C-407E-A947-70E740481C1C}">
                <a14:useLocalDpi xmlns:a14="http://schemas.microsoft.com/office/drawing/2010/main" val="0"/>
              </a:ext>
            </a:extLst>
          </a:blip>
          <a:srcRect t="13935" b="29558"/>
          <a:stretch/>
        </p:blipFill>
        <p:spPr>
          <a:xfrm>
            <a:off x="5141740" y="348278"/>
            <a:ext cx="3823456" cy="1546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05817" y="348278"/>
            <a:ext cx="4219914" cy="138499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sz="2000" dirty="0">
                <a:latin typeface="Papyrus"/>
                <a:cs typeface="Papyrus"/>
              </a:rPr>
              <a:t>Pre-Islam Alá tenía 3 cónyuges:</a:t>
            </a:r>
          </a:p>
          <a:p>
            <a:pPr algn="ctr"/>
            <a:r>
              <a:rPr lang="es-ES" sz="2000" dirty="0">
                <a:latin typeface="Papyrus"/>
                <a:cs typeface="Papyrus"/>
              </a:rPr>
              <a:t>Al-</a:t>
            </a:r>
            <a:r>
              <a:rPr lang="es-ES" sz="2000" dirty="0" err="1">
                <a:latin typeface="Papyrus"/>
                <a:cs typeface="Papyrus"/>
              </a:rPr>
              <a:t>Lat</a:t>
            </a:r>
            <a:r>
              <a:rPr lang="es-ES" sz="2000" dirty="0">
                <a:latin typeface="Papyrus"/>
                <a:cs typeface="Papyrus"/>
              </a:rPr>
              <a:t>, </a:t>
            </a:r>
            <a:r>
              <a:rPr lang="es-ES" sz="2000" dirty="0" err="1">
                <a:latin typeface="Papyrus"/>
                <a:cs typeface="Papyrus"/>
              </a:rPr>
              <a:t>Mannat</a:t>
            </a:r>
            <a:r>
              <a:rPr lang="es-ES" sz="2000" dirty="0">
                <a:latin typeface="Papyrus"/>
                <a:cs typeface="Papyrus"/>
              </a:rPr>
              <a:t> Al, Al </a:t>
            </a:r>
            <a:r>
              <a:rPr lang="es-ES" sz="2000" dirty="0" err="1">
                <a:latin typeface="Papyrus"/>
                <a:cs typeface="Papyrus"/>
              </a:rPr>
              <a:t>Uzza</a:t>
            </a:r>
            <a:r>
              <a:rPr lang="es-ES" sz="2000" dirty="0">
                <a:latin typeface="Papyrus"/>
                <a:cs typeface="Papyrus"/>
              </a:rPr>
              <a:t> conocido </a:t>
            </a:r>
            <a:r>
              <a:rPr lang="es-ES" sz="2000" dirty="0" smtClean="0">
                <a:latin typeface="Papyrus"/>
                <a:cs typeface="Papyrus"/>
              </a:rPr>
              <a:t>como</a:t>
            </a:r>
          </a:p>
          <a:p>
            <a:pPr algn="ctr"/>
            <a:r>
              <a:rPr lang="es-ES_tradnl" sz="2000" dirty="0" smtClean="0">
                <a:solidFill>
                  <a:schemeClr val="tx1"/>
                </a:solidFill>
                <a:latin typeface="Lucida Calligraphy"/>
                <a:cs typeface="Lucida Calligraphy"/>
              </a:rPr>
              <a:t>“</a:t>
            </a:r>
            <a:r>
              <a:rPr lang="es-ES_tradnl" sz="2400" dirty="0" smtClean="0">
                <a:solidFill>
                  <a:schemeClr val="tx1"/>
                </a:solidFill>
                <a:latin typeface="Bradley Hand ITC TT-Bold"/>
                <a:cs typeface="Lucida Calligraphy"/>
              </a:rPr>
              <a:t>Las</a:t>
            </a:r>
            <a:r>
              <a:rPr lang="es-ES_tradnl" sz="2400" dirty="0" smtClean="0">
                <a:solidFill>
                  <a:schemeClr val="tx1"/>
                </a:solidFill>
                <a:latin typeface="Bradley Hand ITC TT-Bold"/>
                <a:cs typeface="Bradley Hand ITC TT-Bold"/>
              </a:rPr>
              <a:t> </a:t>
            </a:r>
            <a:r>
              <a:rPr lang="es-ES_tradnl" sz="2400" dirty="0" smtClean="0">
                <a:solidFill>
                  <a:srgbClr val="000000"/>
                </a:solidFill>
                <a:latin typeface="Bradley Hand ITC TT-Bold"/>
                <a:cs typeface="Bradley Hand ITC TT-Bold"/>
              </a:rPr>
              <a:t>3 </a:t>
            </a:r>
            <a:r>
              <a:rPr lang="es-ES_tradnl" sz="2400" dirty="0">
                <a:solidFill>
                  <a:srgbClr val="000000"/>
                </a:solidFill>
                <a:latin typeface="Bradley Hand ITC TT-Bold"/>
                <a:cs typeface="Bradley Hand ITC TT-Bold"/>
              </a:rPr>
              <a:t>Cranes que vuelan”</a:t>
            </a:r>
            <a:endParaRPr lang="es-ES_tradnl" sz="2400" dirty="0" smtClean="0">
              <a:solidFill>
                <a:srgbClr val="000000"/>
              </a:solidFill>
              <a:latin typeface="Bradley Hand ITC TT-Bold"/>
              <a:cs typeface="Bradley Hand ITC TT-Bold"/>
            </a:endParaRPr>
          </a:p>
        </p:txBody>
      </p:sp>
      <p:pic>
        <p:nvPicPr>
          <p:cNvPr id="5" name="Picture 4" descr="allat-goddess-of-war1.jpg"/>
          <p:cNvPicPr>
            <a:picLocks noChangeAspect="1"/>
          </p:cNvPicPr>
          <p:nvPr/>
        </p:nvPicPr>
        <p:blipFill>
          <a:blip r:embed="rId3">
            <a:extLst>
              <a:ext uri="{BEBA8EAE-BF5A-486C-A8C5-ECC9F3942E4B}">
                <a14:imgProps xmlns:a14="http://schemas.microsoft.com/office/drawing/2010/main">
                  <a14:imgLayer r:embed="rId4">
                    <a14:imgEffect>
                      <a14:backgroundRemoval t="625" b="99063" l="2318" r="93709">
                        <a14:backgroundMark x1="34437" y1="95625" x2="34437" y2="95625"/>
                      </a14:backgroundRemoval>
                    </a14:imgEffect>
                  </a14:imgLayer>
                </a14:imgProps>
              </a:ext>
              <a:ext uri="{28A0092B-C50C-407E-A947-70E740481C1C}">
                <a14:useLocalDpi xmlns:a14="http://schemas.microsoft.com/office/drawing/2010/main" val="0"/>
              </a:ext>
            </a:extLst>
          </a:blip>
          <a:stretch>
            <a:fillRect/>
          </a:stretch>
        </p:blipFill>
        <p:spPr>
          <a:xfrm>
            <a:off x="6093473" y="2678190"/>
            <a:ext cx="3257699" cy="3451866"/>
          </a:xfrm>
          <a:prstGeom prst="rect">
            <a:avLst/>
          </a:prstGeom>
        </p:spPr>
      </p:pic>
      <p:pic>
        <p:nvPicPr>
          <p:cNvPr id="2" name="Picture 1" descr="images-16.jpeg"/>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57886" y="2226470"/>
            <a:ext cx="6110060" cy="42517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271811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3" name="TextBox 2"/>
          <p:cNvSpPr txBox="1"/>
          <p:nvPr/>
        </p:nvSpPr>
        <p:spPr>
          <a:xfrm>
            <a:off x="350324" y="391131"/>
            <a:ext cx="3122374" cy="600164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_tradnl" sz="2400" dirty="0" err="1" smtClean="0">
                <a:solidFill>
                  <a:srgbClr val="000000"/>
                </a:solidFill>
                <a:latin typeface="Papyrus"/>
                <a:cs typeface="Papyrus"/>
              </a:rPr>
              <a:t>Zacar</a:t>
            </a:r>
            <a:r>
              <a:rPr lang="es-BO" sz="2400" dirty="0" err="1" smtClean="0">
                <a:solidFill>
                  <a:srgbClr val="000000"/>
                </a:solidFill>
                <a:latin typeface="Papyrus"/>
                <a:cs typeface="Papyrus"/>
              </a:rPr>
              <a:t>ías</a:t>
            </a:r>
            <a:r>
              <a:rPr lang="es-ES_tradnl" sz="2400" dirty="0" smtClean="0">
                <a:solidFill>
                  <a:srgbClr val="000000"/>
                </a:solidFill>
                <a:latin typeface="Papyrus"/>
                <a:cs typeface="Papyrus"/>
              </a:rPr>
              <a:t> </a:t>
            </a:r>
          </a:p>
          <a:p>
            <a:pPr algn="ctr"/>
            <a:r>
              <a:rPr lang="es-ES_tradnl" sz="2400" dirty="0" smtClean="0">
                <a:solidFill>
                  <a:srgbClr val="000000"/>
                </a:solidFill>
                <a:latin typeface="Papyrus"/>
                <a:cs typeface="Papyrus"/>
              </a:rPr>
              <a:t>La Mujer de </a:t>
            </a:r>
            <a:r>
              <a:rPr lang="es-ES_tradnl" sz="2400" dirty="0" err="1" smtClean="0">
                <a:solidFill>
                  <a:srgbClr val="000000"/>
                </a:solidFill>
                <a:latin typeface="Papyrus"/>
                <a:cs typeface="Papyrus"/>
              </a:rPr>
              <a:t>Efa</a:t>
            </a:r>
            <a:endParaRPr lang="es-ES_tradnl" sz="2400" dirty="0" smtClean="0">
              <a:solidFill>
                <a:srgbClr val="000000"/>
              </a:solidFill>
              <a:latin typeface="Papyrus"/>
              <a:cs typeface="Papyrus"/>
            </a:endParaRPr>
          </a:p>
          <a:p>
            <a:pPr algn="ctr"/>
            <a:r>
              <a:rPr lang="es-ES_tradnl" sz="2400" dirty="0" smtClean="0">
                <a:solidFill>
                  <a:srgbClr val="000000"/>
                </a:solidFill>
                <a:latin typeface="Papyrus"/>
                <a:cs typeface="Papyrus"/>
              </a:rPr>
              <a:t>Capitulo 5</a:t>
            </a:r>
          </a:p>
          <a:p>
            <a:pPr algn="ctr"/>
            <a:r>
              <a:rPr lang="en-US" sz="2400" dirty="0" err="1" smtClean="0">
                <a:solidFill>
                  <a:srgbClr val="000000"/>
                </a:solidFill>
                <a:latin typeface="Papyrus"/>
                <a:cs typeface="Papyrus"/>
              </a:rPr>
              <a:t>Es</a:t>
            </a:r>
            <a:r>
              <a:rPr lang="en-US" sz="2400" dirty="0" smtClean="0">
                <a:solidFill>
                  <a:srgbClr val="000000"/>
                </a:solidFill>
                <a:latin typeface="Papyrus"/>
                <a:cs typeface="Papyrus"/>
              </a:rPr>
              <a:t> el </a:t>
            </a:r>
            <a:r>
              <a:rPr lang="en-US" sz="2400" dirty="0" err="1" smtClean="0">
                <a:solidFill>
                  <a:srgbClr val="000000"/>
                </a:solidFill>
                <a:latin typeface="Papyrus"/>
                <a:cs typeface="Papyrus"/>
              </a:rPr>
              <a:t>Misterio</a:t>
            </a:r>
            <a:r>
              <a:rPr lang="en-US" sz="2400" dirty="0" smtClean="0">
                <a:solidFill>
                  <a:srgbClr val="000000"/>
                </a:solidFill>
                <a:latin typeface="Papyrus"/>
                <a:cs typeface="Papyrus"/>
              </a:rPr>
              <a:t> de </a:t>
            </a:r>
            <a:r>
              <a:rPr lang="en-US" sz="2400" dirty="0" err="1" smtClean="0">
                <a:solidFill>
                  <a:srgbClr val="000000"/>
                </a:solidFill>
                <a:latin typeface="Papyrus"/>
                <a:cs typeface="Papyrus"/>
              </a:rPr>
              <a:t>Babilonia</a:t>
            </a:r>
            <a:endParaRPr lang="es-ES_tradnl" sz="2400" dirty="0" smtClean="0">
              <a:solidFill>
                <a:srgbClr val="000000"/>
              </a:solidFill>
              <a:latin typeface="Papyrus"/>
              <a:cs typeface="Papyrus"/>
            </a:endParaRPr>
          </a:p>
          <a:p>
            <a:pPr algn="ctr"/>
            <a:r>
              <a:rPr lang="es-ES_tradnl" sz="2400" dirty="0" smtClean="0">
                <a:solidFill>
                  <a:srgbClr val="000000"/>
                </a:solidFill>
                <a:latin typeface="Papyrus"/>
                <a:cs typeface="Papyrus"/>
              </a:rPr>
              <a:t>Apocalipsis 17-18</a:t>
            </a:r>
          </a:p>
          <a:p>
            <a:pPr algn="ctr"/>
            <a:endParaRPr lang="es-ES_tradnl" sz="2400" dirty="0">
              <a:solidFill>
                <a:srgbClr val="000000"/>
              </a:solidFill>
              <a:latin typeface="Papyrus"/>
              <a:cs typeface="Papyrus"/>
            </a:endParaRPr>
          </a:p>
          <a:p>
            <a:pPr algn="ctr"/>
            <a:r>
              <a:rPr lang="es-ES" sz="2400" dirty="0">
                <a:solidFill>
                  <a:srgbClr val="000000"/>
                </a:solidFill>
                <a:latin typeface="Papyrus"/>
                <a:cs typeface="Papyrus"/>
              </a:rPr>
              <a:t>La Gran Ramera</a:t>
            </a:r>
          </a:p>
          <a:p>
            <a:pPr algn="ctr"/>
            <a:r>
              <a:rPr lang="es-ES" sz="2400" dirty="0">
                <a:solidFill>
                  <a:srgbClr val="000000"/>
                </a:solidFill>
                <a:latin typeface="Papyrus"/>
                <a:cs typeface="Papyrus"/>
              </a:rPr>
              <a:t>Es una religión malvada</a:t>
            </a:r>
          </a:p>
          <a:p>
            <a:pPr algn="ctr"/>
            <a:r>
              <a:rPr lang="es-ES" sz="2400" dirty="0">
                <a:solidFill>
                  <a:srgbClr val="000000"/>
                </a:solidFill>
                <a:latin typeface="Papyrus"/>
                <a:cs typeface="Papyrus"/>
              </a:rPr>
              <a:t>Que monta </a:t>
            </a:r>
            <a:r>
              <a:rPr lang="es-ES" sz="2400" dirty="0" smtClean="0">
                <a:solidFill>
                  <a:srgbClr val="000000"/>
                </a:solidFill>
                <a:latin typeface="Papyrus"/>
                <a:cs typeface="Papyrus"/>
              </a:rPr>
              <a:t>en la</a:t>
            </a:r>
            <a:endParaRPr lang="es-ES" sz="2400" dirty="0">
              <a:solidFill>
                <a:srgbClr val="000000"/>
              </a:solidFill>
              <a:latin typeface="Papyrus"/>
              <a:cs typeface="Papyrus"/>
            </a:endParaRPr>
          </a:p>
          <a:p>
            <a:pPr algn="ctr"/>
            <a:r>
              <a:rPr lang="es-ES" sz="2400" dirty="0" smtClean="0">
                <a:solidFill>
                  <a:srgbClr val="000000"/>
                </a:solidFill>
                <a:latin typeface="Papyrus"/>
                <a:cs typeface="Papyrus"/>
              </a:rPr>
              <a:t>Espalda de Satanás</a:t>
            </a:r>
          </a:p>
          <a:p>
            <a:pPr algn="ctr"/>
            <a:endParaRPr lang="es-ES_tradnl" sz="2400" dirty="0">
              <a:solidFill>
                <a:srgbClr val="000000"/>
              </a:solidFill>
              <a:latin typeface="Papyrus"/>
              <a:cs typeface="Papyrus"/>
            </a:endParaRPr>
          </a:p>
          <a:p>
            <a:pPr algn="ctr"/>
            <a:r>
              <a:rPr lang="es-ES_tradnl" sz="2400" dirty="0" smtClean="0">
                <a:solidFill>
                  <a:srgbClr val="000000"/>
                </a:solidFill>
                <a:latin typeface="Papyrus"/>
                <a:cs typeface="Papyrus"/>
              </a:rPr>
              <a:t> </a:t>
            </a:r>
            <a:r>
              <a:rPr lang="es-ES" sz="2400" dirty="0">
                <a:solidFill>
                  <a:srgbClr val="000000"/>
                </a:solidFill>
                <a:latin typeface="Papyrus"/>
                <a:cs typeface="Papyrus"/>
              </a:rPr>
              <a:t>Él da poder a los reinos del mundo</a:t>
            </a:r>
          </a:p>
          <a:p>
            <a:pPr algn="ctr"/>
            <a:r>
              <a:rPr lang="es-ES" sz="2400" dirty="0">
                <a:solidFill>
                  <a:srgbClr val="000000"/>
                </a:solidFill>
                <a:latin typeface="Papyrus"/>
                <a:cs typeface="Papyrus"/>
              </a:rPr>
              <a:t>Durante una hora</a:t>
            </a:r>
            <a:endParaRPr lang="es-ES_tradnl" sz="2400" dirty="0">
              <a:solidFill>
                <a:srgbClr val="000000"/>
              </a:solidFill>
              <a:latin typeface="Papyrus"/>
              <a:cs typeface="Papyrus"/>
            </a:endParaRPr>
          </a:p>
        </p:txBody>
      </p:sp>
      <p:pic>
        <p:nvPicPr>
          <p:cNvPr id="2" name="Picture 1" descr="images-6.jpeg"/>
          <p:cNvPicPr>
            <a:picLocks noChangeAspect="1"/>
          </p:cNvPicPr>
          <p:nvPr/>
        </p:nvPicPr>
        <p:blipFill rotWithShape="1">
          <a:blip r:embed="rId2">
            <a:extLst>
              <a:ext uri="{28A0092B-C50C-407E-A947-70E740481C1C}">
                <a14:useLocalDpi xmlns:a14="http://schemas.microsoft.com/office/drawing/2010/main" val="0"/>
              </a:ext>
            </a:extLst>
          </a:blip>
          <a:srcRect l="3603"/>
          <a:stretch/>
        </p:blipFill>
        <p:spPr>
          <a:xfrm>
            <a:off x="3744085" y="362310"/>
            <a:ext cx="5246647" cy="603046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34253448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7582"/>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2" name="Picture 1" descr="images-7.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753" y="1519747"/>
            <a:ext cx="5940656" cy="49505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409700" y="409739"/>
            <a:ext cx="8119749"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sz="2400" dirty="0" smtClean="0">
                <a:solidFill>
                  <a:srgbClr val="000000"/>
                </a:solidFill>
                <a:latin typeface="Papyrus"/>
                <a:cs typeface="Papyrus"/>
              </a:rPr>
              <a:t>El </a:t>
            </a:r>
            <a:r>
              <a:rPr lang="es-ES" sz="2400" dirty="0" err="1">
                <a:solidFill>
                  <a:srgbClr val="000000"/>
                </a:solidFill>
                <a:latin typeface="Papyrus"/>
                <a:cs typeface="Papyrus"/>
              </a:rPr>
              <a:t>Efa</a:t>
            </a:r>
            <a:r>
              <a:rPr lang="es-ES" sz="2400" dirty="0">
                <a:solidFill>
                  <a:srgbClr val="000000"/>
                </a:solidFill>
                <a:latin typeface="Papyrus"/>
                <a:cs typeface="Papyrus"/>
              </a:rPr>
              <a:t> - Una medida comercial</a:t>
            </a:r>
          </a:p>
          <a:p>
            <a:pPr algn="ctr"/>
            <a:r>
              <a:rPr lang="es-ES" sz="2400" dirty="0">
                <a:solidFill>
                  <a:srgbClr val="000000"/>
                </a:solidFill>
                <a:latin typeface="Papyrus"/>
                <a:cs typeface="Papyrus"/>
              </a:rPr>
              <a:t>"</a:t>
            </a:r>
            <a:r>
              <a:rPr lang="es-ES" sz="2400" dirty="0" smtClean="0">
                <a:solidFill>
                  <a:srgbClr val="000000"/>
                </a:solidFill>
                <a:latin typeface="Papyrus"/>
                <a:cs typeface="Papyrus"/>
              </a:rPr>
              <a:t>Esta </a:t>
            </a:r>
            <a:r>
              <a:rPr lang="es-ES" sz="2400" dirty="0">
                <a:solidFill>
                  <a:srgbClr val="000000"/>
                </a:solidFill>
                <a:latin typeface="Papyrus"/>
                <a:cs typeface="Papyrus"/>
              </a:rPr>
              <a:t>es su semejanza que va por toda la Tierra"</a:t>
            </a:r>
            <a:endParaRPr lang="es-ES_tradnl" sz="2400" dirty="0">
              <a:solidFill>
                <a:srgbClr val="000000"/>
              </a:solidFill>
              <a:latin typeface="Papyrus"/>
              <a:cs typeface="Papyrus"/>
            </a:endParaRPr>
          </a:p>
        </p:txBody>
      </p:sp>
      <p:sp>
        <p:nvSpPr>
          <p:cNvPr id="5" name="TextBox 4"/>
          <p:cNvSpPr txBox="1"/>
          <p:nvPr/>
        </p:nvSpPr>
        <p:spPr>
          <a:xfrm>
            <a:off x="6231988" y="1936839"/>
            <a:ext cx="2912011" cy="35394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sz="2800" dirty="0">
                <a:solidFill>
                  <a:srgbClr val="000000"/>
                </a:solidFill>
                <a:latin typeface="Papyrus"/>
                <a:cs typeface="Papyrus"/>
              </a:rPr>
              <a:t>Mediante el control del </a:t>
            </a:r>
            <a:r>
              <a:rPr lang="es-ES" sz="2800" dirty="0" err="1" smtClean="0">
                <a:solidFill>
                  <a:srgbClr val="000000"/>
                </a:solidFill>
                <a:latin typeface="Papyrus"/>
                <a:cs typeface="Papyrus"/>
              </a:rPr>
              <a:t>Petroleo</a:t>
            </a:r>
            <a:r>
              <a:rPr lang="es-ES" sz="2800" dirty="0" smtClean="0">
                <a:solidFill>
                  <a:srgbClr val="000000"/>
                </a:solidFill>
                <a:latin typeface="Papyrus"/>
                <a:cs typeface="Papyrus"/>
              </a:rPr>
              <a:t>, </a:t>
            </a:r>
            <a:r>
              <a:rPr lang="es-ES" sz="2800" dirty="0">
                <a:solidFill>
                  <a:srgbClr val="000000"/>
                </a:solidFill>
                <a:latin typeface="Papyrus"/>
                <a:cs typeface="Papyrus"/>
              </a:rPr>
              <a:t>el Islam </a:t>
            </a:r>
            <a:r>
              <a:rPr lang="es-ES" sz="2800" dirty="0" smtClean="0">
                <a:solidFill>
                  <a:srgbClr val="000000"/>
                </a:solidFill>
                <a:latin typeface="Papyrus"/>
                <a:cs typeface="Papyrus"/>
              </a:rPr>
              <a:t>controla </a:t>
            </a:r>
            <a:r>
              <a:rPr lang="es-ES" sz="2800" dirty="0">
                <a:solidFill>
                  <a:srgbClr val="000000"/>
                </a:solidFill>
                <a:latin typeface="Papyrus"/>
                <a:cs typeface="Papyrus"/>
              </a:rPr>
              <a:t>Bancos del </a:t>
            </a:r>
            <a:r>
              <a:rPr lang="es-ES" sz="2800" dirty="0" err="1">
                <a:solidFill>
                  <a:srgbClr val="000000"/>
                </a:solidFill>
                <a:latin typeface="Papyrus"/>
                <a:cs typeface="Papyrus"/>
              </a:rPr>
              <a:t>Mundo</a:t>
            </a:r>
            <a:r>
              <a:rPr lang="es-ES" sz="2800" dirty="0" err="1" smtClean="0">
                <a:solidFill>
                  <a:srgbClr val="000000"/>
                </a:solidFill>
                <a:latin typeface="Papyrus"/>
                <a:cs typeface="Papyrus"/>
              </a:rPr>
              <a:t>,los</a:t>
            </a:r>
            <a:r>
              <a:rPr lang="es-ES" sz="2800" dirty="0" smtClean="0">
                <a:solidFill>
                  <a:srgbClr val="000000"/>
                </a:solidFill>
                <a:latin typeface="Papyrus"/>
                <a:cs typeface="Papyrus"/>
              </a:rPr>
              <a:t> </a:t>
            </a:r>
            <a:r>
              <a:rPr lang="es-ES" sz="2800" dirty="0">
                <a:solidFill>
                  <a:srgbClr val="000000"/>
                </a:solidFill>
                <a:latin typeface="Papyrus"/>
                <a:cs typeface="Papyrus"/>
              </a:rPr>
              <a:t>gobiernos, y </a:t>
            </a:r>
            <a:r>
              <a:rPr lang="es-ES" sz="2800" dirty="0" err="1" smtClean="0">
                <a:solidFill>
                  <a:srgbClr val="000000"/>
                </a:solidFill>
                <a:latin typeface="Papyrus"/>
                <a:cs typeface="Papyrus"/>
              </a:rPr>
              <a:t>ComercioY</a:t>
            </a:r>
            <a:r>
              <a:rPr lang="es-ES" sz="2800" dirty="0" smtClean="0">
                <a:solidFill>
                  <a:srgbClr val="000000"/>
                </a:solidFill>
                <a:latin typeface="Papyrus"/>
                <a:cs typeface="Papyrus"/>
              </a:rPr>
              <a:t> </a:t>
            </a:r>
            <a:r>
              <a:rPr lang="es-ES" sz="2800" dirty="0">
                <a:solidFill>
                  <a:srgbClr val="000000"/>
                </a:solidFill>
                <a:latin typeface="Papyrus"/>
                <a:cs typeface="Papyrus"/>
              </a:rPr>
              <a:t>los tratados de paz!</a:t>
            </a:r>
            <a:endParaRPr lang="es-ES_tradnl" sz="2800" dirty="0">
              <a:solidFill>
                <a:srgbClr val="000000"/>
              </a:solidFill>
              <a:latin typeface="Papyrus"/>
              <a:cs typeface="Papyrus"/>
            </a:endParaRPr>
          </a:p>
        </p:txBody>
      </p:sp>
      <p:sp>
        <p:nvSpPr>
          <p:cNvPr id="6" name="TextBox 5"/>
          <p:cNvSpPr txBox="1"/>
          <p:nvPr/>
        </p:nvSpPr>
        <p:spPr>
          <a:xfrm>
            <a:off x="309489" y="1946045"/>
            <a:ext cx="2047317"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sz="2400" dirty="0" smtClean="0">
                <a:solidFill>
                  <a:srgbClr val="000000"/>
                </a:solidFill>
                <a:latin typeface="Lucida Calligraphy"/>
                <a:cs typeface="Lucida Calligraphy"/>
              </a:rPr>
              <a:t>Islam es </a:t>
            </a:r>
          </a:p>
          <a:p>
            <a:r>
              <a:rPr lang="es-ES_tradnl" sz="2400" dirty="0" smtClean="0">
                <a:solidFill>
                  <a:srgbClr val="000000"/>
                </a:solidFill>
                <a:latin typeface="Lucida Calligraphy"/>
                <a:cs typeface="Lucida Calligraphy"/>
              </a:rPr>
              <a:t>La Ramera</a:t>
            </a:r>
            <a:endParaRPr lang="es-ES_tradnl" sz="2400" dirty="0">
              <a:solidFill>
                <a:srgbClr val="000000"/>
              </a:solidFill>
              <a:latin typeface="Lucida Calligraphy"/>
              <a:cs typeface="Lucida Calligraphy"/>
            </a:endParaRPr>
          </a:p>
        </p:txBody>
      </p:sp>
    </p:spTree>
    <p:extLst>
      <p:ext uri="{BB962C8B-B14F-4D97-AF65-F5344CB8AC3E}">
        <p14:creationId xmlns:p14="http://schemas.microsoft.com/office/powerpoint/2010/main" val="9039354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728" y="0"/>
            <a:ext cx="921372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dirty="0"/>
          </a:p>
        </p:txBody>
      </p:sp>
      <p:pic>
        <p:nvPicPr>
          <p:cNvPr id="2" name="Picture 1" descr="mountains-middle-east.jpg"/>
          <p:cNvPicPr>
            <a:picLocks noChangeAspect="1"/>
          </p:cNvPicPr>
          <p:nvPr/>
        </p:nvPicPr>
        <p:blipFill rotWithShape="1">
          <a:blip r:embed="rId2">
            <a:extLst>
              <a:ext uri="{28A0092B-C50C-407E-A947-70E740481C1C}">
                <a14:useLocalDpi xmlns:a14="http://schemas.microsoft.com/office/drawing/2010/main" val="0"/>
              </a:ext>
            </a:extLst>
          </a:blip>
          <a:srcRect r="9715" b="2412"/>
          <a:stretch/>
        </p:blipFill>
        <p:spPr>
          <a:xfrm>
            <a:off x="229318" y="1024964"/>
            <a:ext cx="6967696" cy="55399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6276418" y="4390485"/>
            <a:ext cx="2722120" cy="101566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sz="2000" dirty="0">
                <a:solidFill>
                  <a:schemeClr val="tx1"/>
                </a:solidFill>
                <a:latin typeface="Papyrus"/>
                <a:cs typeface="Papyrus"/>
              </a:rPr>
              <a:t>2 montes de bronce</a:t>
            </a:r>
          </a:p>
          <a:p>
            <a:pPr algn="ctr"/>
            <a:r>
              <a:rPr lang="es-ES" sz="2000" dirty="0">
                <a:solidFill>
                  <a:schemeClr val="tx1"/>
                </a:solidFill>
                <a:latin typeface="Papyrus"/>
                <a:cs typeface="Papyrus"/>
              </a:rPr>
              <a:t>El imperio griego</a:t>
            </a:r>
          </a:p>
          <a:p>
            <a:pPr algn="ctr"/>
            <a:r>
              <a:rPr lang="es-ES" sz="2000" dirty="0">
                <a:solidFill>
                  <a:schemeClr val="tx1"/>
                </a:solidFill>
                <a:latin typeface="Papyrus"/>
                <a:cs typeface="Papyrus"/>
              </a:rPr>
              <a:t>  IRAN</a:t>
            </a:r>
            <a:endParaRPr lang="es-ES_tradnl" sz="2000" b="1" dirty="0">
              <a:solidFill>
                <a:srgbClr val="000000"/>
              </a:solidFill>
              <a:latin typeface="Papyrus"/>
              <a:cs typeface="Papyrus"/>
            </a:endParaRPr>
          </a:p>
        </p:txBody>
      </p:sp>
      <p:cxnSp>
        <p:nvCxnSpPr>
          <p:cNvPr id="6" name="Straight Connector 5"/>
          <p:cNvCxnSpPr/>
          <p:nvPr/>
        </p:nvCxnSpPr>
        <p:spPr>
          <a:xfrm flipV="1">
            <a:off x="4162979" y="3545873"/>
            <a:ext cx="3810183" cy="176411"/>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2289203" y="2315316"/>
            <a:ext cx="5437003" cy="437240"/>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475942" y="1945984"/>
            <a:ext cx="1523633"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_tradnl" dirty="0" smtClean="0">
                <a:solidFill>
                  <a:schemeClr val="tx1"/>
                </a:solidFill>
                <a:latin typeface="Papyrus"/>
                <a:cs typeface="Papyrus"/>
              </a:rPr>
              <a:t>Taurus </a:t>
            </a:r>
            <a:r>
              <a:rPr lang="es-ES_tradnl" dirty="0" err="1" smtClean="0">
                <a:solidFill>
                  <a:schemeClr val="tx1"/>
                </a:solidFill>
                <a:latin typeface="Papyrus"/>
                <a:cs typeface="Papyrus"/>
              </a:rPr>
              <a:t>Mts</a:t>
            </a:r>
            <a:r>
              <a:rPr lang="es-ES_tradnl" dirty="0" smtClean="0">
                <a:solidFill>
                  <a:schemeClr val="tx1"/>
                </a:solidFill>
                <a:latin typeface="Papyrus"/>
                <a:cs typeface="Papyrus"/>
              </a:rPr>
              <a:t>.</a:t>
            </a:r>
            <a:endParaRPr lang="es-ES_tradnl" dirty="0">
              <a:solidFill>
                <a:schemeClr val="tx1"/>
              </a:solidFill>
              <a:latin typeface="Papyrus"/>
              <a:cs typeface="Papyrus"/>
            </a:endParaRPr>
          </a:p>
        </p:txBody>
      </p:sp>
      <p:sp>
        <p:nvSpPr>
          <p:cNvPr id="13" name="TextBox 12"/>
          <p:cNvSpPr txBox="1"/>
          <p:nvPr/>
        </p:nvSpPr>
        <p:spPr>
          <a:xfrm>
            <a:off x="7343335" y="3176541"/>
            <a:ext cx="1550401"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_tradnl" dirty="0" err="1" smtClean="0">
                <a:solidFill>
                  <a:srgbClr val="000000"/>
                </a:solidFill>
                <a:latin typeface="Papyrus"/>
                <a:cs typeface="Papyrus"/>
              </a:rPr>
              <a:t>Zagros</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Mts</a:t>
            </a:r>
            <a:r>
              <a:rPr lang="es-ES_tradnl" dirty="0" smtClean="0">
                <a:solidFill>
                  <a:srgbClr val="000000"/>
                </a:solidFill>
                <a:latin typeface="Papyrus"/>
                <a:cs typeface="Papyrus"/>
              </a:rPr>
              <a:t>.</a:t>
            </a:r>
            <a:endParaRPr lang="es-ES_tradnl" dirty="0">
              <a:solidFill>
                <a:srgbClr val="000000"/>
              </a:solidFill>
              <a:latin typeface="Papyrus"/>
              <a:cs typeface="Papyrus"/>
            </a:endParaRPr>
          </a:p>
        </p:txBody>
      </p:sp>
      <p:sp>
        <p:nvSpPr>
          <p:cNvPr id="8" name="TextBox 7"/>
          <p:cNvSpPr txBox="1"/>
          <p:nvPr/>
        </p:nvSpPr>
        <p:spPr>
          <a:xfrm>
            <a:off x="388076" y="231586"/>
            <a:ext cx="7997801" cy="7078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dirty="0" smtClean="0">
                <a:solidFill>
                  <a:schemeClr val="tx1"/>
                </a:solidFill>
                <a:latin typeface="Papyrus" pitchFamily="66" charset="0"/>
                <a:cs typeface="Papyrus"/>
              </a:rPr>
              <a:t>“</a:t>
            </a:r>
            <a:r>
              <a:rPr lang="es-ES" sz="2000" dirty="0">
                <a:solidFill>
                  <a:schemeClr val="tx1"/>
                </a:solidFill>
                <a:latin typeface="Papyrus" pitchFamily="66" charset="0"/>
              </a:rPr>
              <a:t>De nuevo alcé mis ojos y miré, y he aquí cuatro carros que salían de entre dos montes; y aquellos montes eran de bronce</a:t>
            </a:r>
            <a:r>
              <a:rPr lang="es-ES" sz="2000" dirty="0" smtClean="0">
                <a:solidFill>
                  <a:schemeClr val="tx1"/>
                </a:solidFill>
                <a:latin typeface="Papyrus" pitchFamily="66" charset="0"/>
              </a:rPr>
              <a:t>.</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Zac</a:t>
            </a:r>
            <a:r>
              <a:rPr lang="es-ES_tradnl" sz="2000" dirty="0" smtClean="0">
                <a:solidFill>
                  <a:srgbClr val="000000"/>
                </a:solidFill>
                <a:latin typeface="Papyrus"/>
                <a:cs typeface="Papyrus"/>
              </a:rPr>
              <a:t> 6:1</a:t>
            </a:r>
            <a:endParaRPr lang="es-ES_tradnl" sz="2000" dirty="0">
              <a:solidFill>
                <a:srgbClr val="000000"/>
              </a:solidFill>
              <a:latin typeface="Papyrus"/>
              <a:cs typeface="Papyrus"/>
            </a:endParaRPr>
          </a:p>
        </p:txBody>
      </p:sp>
    </p:spTree>
    <p:extLst>
      <p:ext uri="{BB962C8B-B14F-4D97-AF65-F5344CB8AC3E}">
        <p14:creationId xmlns:p14="http://schemas.microsoft.com/office/powerpoint/2010/main" val="132974193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2" name="Picture 1" descr="four-chariots-zechariah-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010" y="496057"/>
            <a:ext cx="4858749" cy="60756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5416062" y="956616"/>
            <a:ext cx="3727938" cy="501675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just"/>
            <a:r>
              <a:rPr lang="es-ES_tradnl" sz="2000" dirty="0" smtClean="0">
                <a:latin typeface="Papyrus" pitchFamily="66" charset="0"/>
                <a:cs typeface="Papyrus"/>
              </a:rPr>
              <a:t>“</a:t>
            </a:r>
            <a:r>
              <a:rPr lang="es-ES" sz="2000" dirty="0">
                <a:latin typeface="Papyrus" pitchFamily="66" charset="0"/>
              </a:rPr>
              <a:t>En el primer carro había caballos </a:t>
            </a:r>
            <a:r>
              <a:rPr lang="es-ES" sz="2000" dirty="0" smtClean="0">
                <a:latin typeface="Papyrus" pitchFamily="66" charset="0"/>
              </a:rPr>
              <a:t>rojos, en </a:t>
            </a:r>
            <a:r>
              <a:rPr lang="es-ES" sz="2000" dirty="0">
                <a:latin typeface="Papyrus" pitchFamily="66" charset="0"/>
              </a:rPr>
              <a:t>el segundo carro caballos </a:t>
            </a:r>
            <a:r>
              <a:rPr lang="es-ES" sz="2000" dirty="0" smtClean="0">
                <a:latin typeface="Papyrus" pitchFamily="66" charset="0"/>
              </a:rPr>
              <a:t>negros, en </a:t>
            </a:r>
            <a:r>
              <a:rPr lang="es-ES" sz="2000" dirty="0">
                <a:latin typeface="Papyrus" pitchFamily="66" charset="0"/>
              </a:rPr>
              <a:t>el tercer carro caballos </a:t>
            </a:r>
            <a:r>
              <a:rPr lang="es-ES" sz="2000" dirty="0" smtClean="0">
                <a:latin typeface="Papyrus" pitchFamily="66" charset="0"/>
              </a:rPr>
              <a:t>blancos, </a:t>
            </a:r>
            <a:r>
              <a:rPr lang="es-ES" sz="2000" dirty="0">
                <a:latin typeface="Papyrus" pitchFamily="66" charset="0"/>
              </a:rPr>
              <a:t>y en el cuarto carro caballos overos rucios rodados. </a:t>
            </a:r>
            <a:endParaRPr lang="es-ES_tradnl" sz="2000" dirty="0">
              <a:latin typeface="Papyrus" pitchFamily="66" charset="0"/>
              <a:cs typeface="Papyrus"/>
            </a:endParaRPr>
          </a:p>
          <a:p>
            <a:endParaRPr lang="es-ES_tradnl" sz="2000" dirty="0" smtClean="0">
              <a:latin typeface="Papyrus"/>
              <a:cs typeface="Papyrus"/>
            </a:endParaRPr>
          </a:p>
          <a:p>
            <a:r>
              <a:rPr lang="es-ES" sz="2000" dirty="0">
                <a:latin typeface="Papyrus"/>
                <a:cs typeface="Papyrus"/>
              </a:rPr>
              <a:t>Caballos negros van al N</a:t>
            </a:r>
            <a:r>
              <a:rPr lang="es-ES" sz="2000" dirty="0" smtClean="0">
                <a:latin typeface="Papyrus"/>
                <a:cs typeface="Papyrus"/>
              </a:rPr>
              <a:t>orte</a:t>
            </a:r>
            <a:endParaRPr lang="es-ES_tradnl" sz="2000" dirty="0">
              <a:latin typeface="Papyrus"/>
              <a:cs typeface="Papyrus"/>
            </a:endParaRPr>
          </a:p>
          <a:p>
            <a:endParaRPr lang="es-ES_tradnl" sz="2000" dirty="0" smtClean="0">
              <a:latin typeface="Papyrus"/>
              <a:cs typeface="Papyrus"/>
            </a:endParaRPr>
          </a:p>
          <a:p>
            <a:r>
              <a:rPr lang="es-ES" sz="2000" dirty="0">
                <a:latin typeface="Papyrus"/>
                <a:cs typeface="Papyrus"/>
              </a:rPr>
              <a:t>Caballos Blancos </a:t>
            </a:r>
            <a:r>
              <a:rPr lang="es-ES" sz="2000" dirty="0" smtClean="0">
                <a:latin typeface="Papyrus"/>
                <a:cs typeface="Papyrus"/>
              </a:rPr>
              <a:t>van tras ellos</a:t>
            </a:r>
          </a:p>
          <a:p>
            <a:endParaRPr lang="es-ES_tradnl" sz="2000" dirty="0">
              <a:latin typeface="Papyrus"/>
              <a:cs typeface="Papyrus"/>
            </a:endParaRPr>
          </a:p>
          <a:p>
            <a:r>
              <a:rPr lang="es-ES" sz="2000" dirty="0">
                <a:latin typeface="Papyrus"/>
                <a:cs typeface="Papyrus"/>
              </a:rPr>
              <a:t>Caballos feroces van al </a:t>
            </a:r>
            <a:r>
              <a:rPr lang="es-ES" sz="2000" dirty="0" smtClean="0">
                <a:latin typeface="Papyrus"/>
                <a:cs typeface="Papyrus"/>
              </a:rPr>
              <a:t>Sur</a:t>
            </a:r>
          </a:p>
          <a:p>
            <a:endParaRPr lang="es-ES_tradnl" sz="2000" dirty="0">
              <a:latin typeface="Papyrus"/>
              <a:cs typeface="Papyrus"/>
            </a:endParaRPr>
          </a:p>
          <a:p>
            <a:r>
              <a:rPr lang="es-ES" sz="2000" dirty="0">
                <a:latin typeface="Papyrus" pitchFamily="66" charset="0"/>
              </a:rPr>
              <a:t>Y dijo: Id, recorred la tierra. Y recorrieron la tierra</a:t>
            </a:r>
            <a:r>
              <a:rPr lang="es-ES" sz="2000" dirty="0" smtClean="0">
                <a:latin typeface="Papyrus" pitchFamily="66" charset="0"/>
              </a:rPr>
              <a:t>.</a:t>
            </a:r>
            <a:r>
              <a:rPr lang="es-ES_tradnl" sz="2000" dirty="0" smtClean="0">
                <a:latin typeface="Papyrus"/>
                <a:cs typeface="Papyrus"/>
              </a:rPr>
              <a:t>”</a:t>
            </a:r>
          </a:p>
          <a:p>
            <a:r>
              <a:rPr lang="es-ES_tradnl" sz="2000" dirty="0" smtClean="0">
                <a:latin typeface="Papyrus"/>
                <a:cs typeface="Papyrus"/>
              </a:rPr>
              <a:t>     Zacarías  6:2-7</a:t>
            </a:r>
            <a:endParaRPr lang="es-ES_tradnl" sz="2000" dirty="0">
              <a:latin typeface="Papyrus"/>
              <a:cs typeface="Papyrus"/>
            </a:endParaRPr>
          </a:p>
        </p:txBody>
      </p:sp>
    </p:spTree>
    <p:extLst>
      <p:ext uri="{BB962C8B-B14F-4D97-AF65-F5344CB8AC3E}">
        <p14:creationId xmlns:p14="http://schemas.microsoft.com/office/powerpoint/2010/main" val="397293482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5" name="Picture 4" descr="11.JPG"/>
          <p:cNvPicPr>
            <a:picLocks noChangeAspect="1"/>
          </p:cNvPicPr>
          <p:nvPr/>
        </p:nvPicPr>
        <p:blipFill rotWithShape="1">
          <a:blip r:embed="rId2">
            <a:extLst>
              <a:ext uri="{28A0092B-C50C-407E-A947-70E740481C1C}">
                <a14:useLocalDpi xmlns:a14="http://schemas.microsoft.com/office/drawing/2010/main" val="0"/>
              </a:ext>
            </a:extLst>
          </a:blip>
          <a:srcRect l="3194" r="3116"/>
          <a:stretch/>
        </p:blipFill>
        <p:spPr>
          <a:xfrm>
            <a:off x="429846" y="245843"/>
            <a:ext cx="8225694" cy="63714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1210895" y="4452146"/>
            <a:ext cx="7081036"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sz="2400" b="1" dirty="0">
                <a:solidFill>
                  <a:srgbClr val="000000"/>
                </a:solidFill>
                <a:latin typeface="Papyrus"/>
                <a:cs typeface="Papyrus"/>
              </a:rPr>
              <a:t>¿Son estos los mismos 4 Caballos del Apocalipsis?</a:t>
            </a:r>
            <a:endParaRPr lang="es-ES_tradnl" sz="2400" b="1" dirty="0">
              <a:solidFill>
                <a:srgbClr val="000000"/>
              </a:solidFill>
              <a:latin typeface="Papyrus"/>
              <a:cs typeface="Papyrus"/>
            </a:endParaRPr>
          </a:p>
        </p:txBody>
      </p:sp>
    </p:spTree>
    <p:extLst>
      <p:ext uri="{BB962C8B-B14F-4D97-AF65-F5344CB8AC3E}">
        <p14:creationId xmlns:p14="http://schemas.microsoft.com/office/powerpoint/2010/main" val="25518650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dirty="0" smtClean="0"/>
          </a:p>
          <a:p>
            <a:pPr algn="ctr"/>
            <a:endParaRPr lang="es-ES_tradnl" dirty="0"/>
          </a:p>
        </p:txBody>
      </p:sp>
      <p:sp>
        <p:nvSpPr>
          <p:cNvPr id="2" name="TextBox 1"/>
          <p:cNvSpPr txBox="1"/>
          <p:nvPr/>
        </p:nvSpPr>
        <p:spPr>
          <a:xfrm>
            <a:off x="261715" y="251157"/>
            <a:ext cx="5947473"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sz="2000" dirty="0" smtClean="0">
                <a:latin typeface="Papyrus"/>
                <a:cs typeface="Papyrus"/>
              </a:rPr>
              <a:t>Zacarías 7      </a:t>
            </a:r>
            <a:r>
              <a:rPr lang="es-ES" sz="2000" dirty="0">
                <a:latin typeface="Papyrus"/>
                <a:cs typeface="Papyrus"/>
              </a:rPr>
              <a:t>Mandamientos de Dios para Israel</a:t>
            </a:r>
            <a:endParaRPr lang="es-ES_tradnl" sz="2000" dirty="0">
              <a:latin typeface="Papyrus"/>
              <a:cs typeface="Papyrus"/>
            </a:endParaRPr>
          </a:p>
        </p:txBody>
      </p:sp>
      <p:sp>
        <p:nvSpPr>
          <p:cNvPr id="3" name="TextBox 2"/>
          <p:cNvSpPr txBox="1"/>
          <p:nvPr/>
        </p:nvSpPr>
        <p:spPr>
          <a:xfrm>
            <a:off x="357226" y="935824"/>
            <a:ext cx="4313358"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sz="2000" dirty="0" smtClean="0">
                <a:latin typeface="Papyrus"/>
                <a:cs typeface="Papyrus"/>
              </a:rPr>
              <a:t>“Ejecuta el verdadero Juicio”  (7:9)</a:t>
            </a:r>
            <a:endParaRPr lang="es-ES_tradnl" sz="2000" dirty="0">
              <a:latin typeface="Papyrus"/>
              <a:cs typeface="Papyrus"/>
            </a:endParaRPr>
          </a:p>
        </p:txBody>
      </p:sp>
      <p:sp>
        <p:nvSpPr>
          <p:cNvPr id="7" name="TextBox 6"/>
          <p:cNvSpPr txBox="1"/>
          <p:nvPr/>
        </p:nvSpPr>
        <p:spPr>
          <a:xfrm>
            <a:off x="378676" y="2353328"/>
            <a:ext cx="4657558" cy="7078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sz="2000" dirty="0" smtClean="0">
                <a:latin typeface="Papyrus"/>
                <a:cs typeface="Papyrus"/>
              </a:rPr>
              <a:t>“</a:t>
            </a:r>
            <a:r>
              <a:rPr lang="es-ES" sz="2000" dirty="0">
                <a:latin typeface="Papyrus"/>
                <a:cs typeface="Papyrus"/>
              </a:rPr>
              <a:t>No opriman a las viudas, ni al huérfano,</a:t>
            </a:r>
          </a:p>
          <a:p>
            <a:r>
              <a:rPr lang="es-ES" sz="2000" dirty="0" smtClean="0">
                <a:latin typeface="Papyrus"/>
                <a:cs typeface="Papyrus"/>
              </a:rPr>
              <a:t>    ni </a:t>
            </a:r>
            <a:r>
              <a:rPr lang="es-ES" sz="2000" dirty="0">
                <a:latin typeface="Papyrus"/>
                <a:cs typeface="Papyrus"/>
              </a:rPr>
              <a:t>el extranjero, ni al pobre</a:t>
            </a:r>
            <a:r>
              <a:rPr lang="es-ES_tradnl" sz="2000" dirty="0" smtClean="0">
                <a:latin typeface="Papyrus"/>
                <a:cs typeface="Papyrus"/>
              </a:rPr>
              <a:t>(10)</a:t>
            </a:r>
            <a:endParaRPr lang="es-ES_tradnl" sz="2000" dirty="0">
              <a:latin typeface="Papyrus"/>
              <a:cs typeface="Papyrus"/>
            </a:endParaRPr>
          </a:p>
        </p:txBody>
      </p:sp>
      <p:sp>
        <p:nvSpPr>
          <p:cNvPr id="8" name="TextBox 7"/>
          <p:cNvSpPr txBox="1"/>
          <p:nvPr/>
        </p:nvSpPr>
        <p:spPr>
          <a:xfrm>
            <a:off x="21165" y="3415427"/>
            <a:ext cx="7006862" cy="38472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sz="1900" dirty="0" smtClean="0">
                <a:latin typeface="Papyrus"/>
                <a:cs typeface="Papyrus"/>
              </a:rPr>
              <a:t>“</a:t>
            </a:r>
            <a:r>
              <a:rPr lang="es-ES" sz="1900" dirty="0">
                <a:latin typeface="Papyrus"/>
                <a:cs typeface="Papyrus"/>
              </a:rPr>
              <a:t>Que nadie piense mal en contra de su hermano en su corazón</a:t>
            </a:r>
            <a:r>
              <a:rPr lang="es-ES_tradnl" sz="1900" dirty="0" smtClean="0">
                <a:latin typeface="Papyrus"/>
                <a:cs typeface="Papyrus"/>
              </a:rPr>
              <a:t>” </a:t>
            </a:r>
            <a:endParaRPr lang="es-ES_tradnl" sz="1900" dirty="0">
              <a:latin typeface="Papyrus"/>
              <a:cs typeface="Papyrus"/>
            </a:endParaRPr>
          </a:p>
        </p:txBody>
      </p:sp>
      <p:sp>
        <p:nvSpPr>
          <p:cNvPr id="9" name="TextBox 8"/>
          <p:cNvSpPr txBox="1"/>
          <p:nvPr/>
        </p:nvSpPr>
        <p:spPr>
          <a:xfrm>
            <a:off x="261714" y="4126118"/>
            <a:ext cx="8627831" cy="230832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s-ES" dirty="0">
                <a:latin typeface="Lucida Handwriting" pitchFamily="66" charset="0"/>
              </a:rPr>
              <a:t>Pero no quisieron escuchar, antes volvieron la espalda, y taparon sus oídos para no oír;</a:t>
            </a:r>
            <a:r>
              <a:rPr lang="es-ES_tradnl" dirty="0" smtClean="0">
                <a:solidFill>
                  <a:schemeClr val="bg1"/>
                </a:solidFill>
                <a:latin typeface="Lucida Handwriting" pitchFamily="66" charset="0"/>
                <a:cs typeface="Lucida Handwriting"/>
              </a:rPr>
              <a:t>”  (11)</a:t>
            </a:r>
          </a:p>
          <a:p>
            <a:endParaRPr lang="es-ES_tradnl" dirty="0">
              <a:solidFill>
                <a:schemeClr val="bg1"/>
              </a:solidFill>
              <a:latin typeface="Lucida Handwriting"/>
              <a:cs typeface="Lucida Handwriting"/>
            </a:endParaRPr>
          </a:p>
          <a:p>
            <a:r>
              <a:rPr lang="es-ES_tradnl" dirty="0" smtClean="0">
                <a:solidFill>
                  <a:schemeClr val="bg1"/>
                </a:solidFill>
                <a:latin typeface="Lucida Handwriting" pitchFamily="66" charset="0"/>
                <a:cs typeface="Lucida Handwriting"/>
              </a:rPr>
              <a:t>“</a:t>
            </a:r>
            <a:r>
              <a:rPr lang="es-ES" dirty="0">
                <a:latin typeface="Lucida Handwriting" pitchFamily="66" charset="0"/>
              </a:rPr>
              <a:t>y pusieron su corazón como diamante, para no oír la ley ni las palabras que Jehová de los ejércitos enviaba por su Espíritu, por medio de los profetas primeros; </a:t>
            </a:r>
            <a:endParaRPr lang="es-ES" dirty="0" smtClean="0">
              <a:latin typeface="Lucida Handwriting" pitchFamily="66" charset="0"/>
            </a:endParaRPr>
          </a:p>
          <a:p>
            <a:r>
              <a:rPr lang="es-ES" dirty="0" smtClean="0">
                <a:latin typeface="Lucida Handwriting" pitchFamily="66" charset="0"/>
              </a:rPr>
              <a:t>vino</a:t>
            </a:r>
            <a:r>
              <a:rPr lang="es-ES" dirty="0">
                <a:latin typeface="Lucida Handwriting" pitchFamily="66" charset="0"/>
              </a:rPr>
              <a:t>, por tanto, gran enojo de parte de Jehová de </a:t>
            </a:r>
            <a:r>
              <a:rPr lang="es-ES" dirty="0" smtClean="0">
                <a:latin typeface="Lucida Handwriting" pitchFamily="66" charset="0"/>
              </a:rPr>
              <a:t>los ejércitos.</a:t>
            </a:r>
            <a:r>
              <a:rPr lang="es-ES_tradnl" dirty="0" smtClean="0">
                <a:solidFill>
                  <a:schemeClr val="bg1"/>
                </a:solidFill>
                <a:latin typeface="Lucida Handwriting"/>
                <a:cs typeface="Lucida Handwriting"/>
              </a:rPr>
              <a:t> (12) </a:t>
            </a:r>
            <a:endParaRPr lang="es-ES_tradnl" dirty="0">
              <a:solidFill>
                <a:schemeClr val="bg1"/>
              </a:solidFill>
              <a:latin typeface="Lucida Handwriting"/>
              <a:cs typeface="Lucida Handwriting"/>
            </a:endParaRPr>
          </a:p>
        </p:txBody>
      </p:sp>
      <p:sp>
        <p:nvSpPr>
          <p:cNvPr id="5" name="TextBox 4"/>
          <p:cNvSpPr txBox="1"/>
          <p:nvPr/>
        </p:nvSpPr>
        <p:spPr>
          <a:xfrm>
            <a:off x="21165" y="1638698"/>
            <a:ext cx="6887635"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sz="1900" dirty="0" smtClean="0">
                <a:latin typeface="Papyrus"/>
                <a:cs typeface="Papyrus"/>
              </a:rPr>
              <a:t>“Muestre misericordia y compasión</a:t>
            </a:r>
            <a:r>
              <a:rPr lang="es-ES" sz="1900" dirty="0" smtClean="0">
                <a:latin typeface="Papyrus"/>
                <a:cs typeface="Papyrus"/>
              </a:rPr>
              <a:t> </a:t>
            </a:r>
            <a:r>
              <a:rPr lang="es-ES" sz="1900" dirty="0">
                <a:latin typeface="Papyrus"/>
                <a:cs typeface="Papyrus"/>
              </a:rPr>
              <a:t>cada cual con su hermano</a:t>
            </a:r>
            <a:r>
              <a:rPr lang="es-ES_tradnl" sz="2000" dirty="0" smtClean="0">
                <a:latin typeface="Papyrus"/>
                <a:cs typeface="Papyrus"/>
              </a:rPr>
              <a:t>”  </a:t>
            </a:r>
            <a:endParaRPr lang="es-ES_tradnl" sz="2000" dirty="0">
              <a:latin typeface="Papyrus"/>
              <a:cs typeface="Papyrus"/>
            </a:endParaRPr>
          </a:p>
        </p:txBody>
      </p:sp>
      <p:pic>
        <p:nvPicPr>
          <p:cNvPr id="6" name="Picture 5" descr="images-8.jpeg"/>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908800" y="251157"/>
            <a:ext cx="2235200" cy="363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223802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8" name="Picture 7" descr="rel-3.jpg"/>
          <p:cNvPicPr>
            <a:picLocks noChangeAspect="1"/>
          </p:cNvPicPr>
          <p:nvPr/>
        </p:nvPicPr>
        <p:blipFill rotWithShape="1">
          <a:blip r:embed="rId2">
            <a:extLst>
              <a:ext uri="{28A0092B-C50C-407E-A947-70E740481C1C}">
                <a14:useLocalDpi xmlns:a14="http://schemas.microsoft.com/office/drawing/2010/main" val="0"/>
              </a:ext>
            </a:extLst>
          </a:blip>
          <a:srcRect l="9952" t="3736" b="3372"/>
          <a:stretch/>
        </p:blipFill>
        <p:spPr>
          <a:xfrm>
            <a:off x="440994" y="375862"/>
            <a:ext cx="8544249" cy="6133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3785377" y="670364"/>
            <a:ext cx="4988187" cy="2246769"/>
          </a:xfrm>
          <a:prstGeom prst="rect">
            <a:avLst/>
          </a:prstGeom>
        </p:spPr>
        <p:txBody>
          <a:bodyPr wrap="square">
            <a:spAutoFit/>
          </a:bodyPr>
          <a:lstStyle/>
          <a:p>
            <a:r>
              <a:rPr lang="es-ES" sz="2000" b="1" dirty="0" smtClean="0">
                <a:latin typeface="Papyrus" pitchFamily="66" charset="0"/>
              </a:rPr>
              <a:t>“Así </a:t>
            </a:r>
            <a:r>
              <a:rPr lang="es-ES" sz="2000" b="1" dirty="0">
                <a:latin typeface="Papyrus" pitchFamily="66" charset="0"/>
              </a:rPr>
              <a:t>ha dicho Jehová de los ejércitos: Celé a Sion con gran celo, y con gran ira la celé. </a:t>
            </a:r>
          </a:p>
          <a:p>
            <a:r>
              <a:rPr lang="es-ES" sz="2000" b="1" dirty="0" smtClean="0">
                <a:latin typeface="Papyrus" pitchFamily="66" charset="0"/>
              </a:rPr>
              <a:t>Así </a:t>
            </a:r>
            <a:r>
              <a:rPr lang="es-ES" sz="2000" b="1" dirty="0">
                <a:latin typeface="Papyrus" pitchFamily="66" charset="0"/>
              </a:rPr>
              <a:t>dice Jehová: Yo he restaurado a Sion, y moraré en medio de Jerusalén; y Jerusalén se llamará Ciudad de la Verdad, y el monte de Jehová de los ejércitos, Monte de Santidad</a:t>
            </a:r>
            <a:r>
              <a:rPr lang="es-ES" sz="2000" b="1" dirty="0" smtClean="0">
                <a:latin typeface="Papyrus" pitchFamily="66" charset="0"/>
              </a:rPr>
              <a:t>.</a:t>
            </a:r>
            <a:r>
              <a:rPr lang="es-ES_tradnl" sz="2000" b="1" dirty="0" smtClean="0">
                <a:latin typeface="Papyrus"/>
                <a:cs typeface="Papyrus"/>
              </a:rPr>
              <a:t>”            Zacarías </a:t>
            </a:r>
            <a:r>
              <a:rPr lang="es-ES_tradnl" sz="2000" b="1" dirty="0">
                <a:latin typeface="Papyrus"/>
                <a:cs typeface="Papyrus"/>
              </a:rPr>
              <a:t>8:2-3</a:t>
            </a:r>
            <a:endParaRPr lang="es-ES_tradnl" sz="2000" b="1" dirty="0"/>
          </a:p>
        </p:txBody>
      </p:sp>
    </p:spTree>
    <p:extLst>
      <p:ext uri="{BB962C8B-B14F-4D97-AF65-F5344CB8AC3E}">
        <p14:creationId xmlns:p14="http://schemas.microsoft.com/office/powerpoint/2010/main" val="4943971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5" name="Picture 4" descr="images-9.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24" y="4018465"/>
            <a:ext cx="3840269" cy="25998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images-8.jpeg"/>
          <p:cNvPicPr>
            <a:picLocks noChangeAspect="1"/>
          </p:cNvPicPr>
          <p:nvPr/>
        </p:nvPicPr>
        <p:blipFill rotWithShape="1">
          <a:blip r:embed="rId3">
            <a:extLst>
              <a:ext uri="{28A0092B-C50C-407E-A947-70E740481C1C}">
                <a14:useLocalDpi xmlns:a14="http://schemas.microsoft.com/office/drawing/2010/main" val="0"/>
              </a:ext>
            </a:extLst>
          </a:blip>
          <a:srcRect t="8420" b="8145"/>
          <a:stretch/>
        </p:blipFill>
        <p:spPr>
          <a:xfrm>
            <a:off x="1103449" y="1685840"/>
            <a:ext cx="3708743" cy="20732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866846" y="399012"/>
            <a:ext cx="7253728" cy="969496"/>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_tradnl" sz="1900" dirty="0" smtClean="0">
                <a:latin typeface="Papyrus" pitchFamily="66" charset="0"/>
                <a:cs typeface="Papyrus"/>
              </a:rPr>
              <a:t>“</a:t>
            </a:r>
            <a:r>
              <a:rPr lang="es-ES" sz="1900" dirty="0">
                <a:latin typeface="Papyrus" pitchFamily="66" charset="0"/>
              </a:rPr>
              <a:t>Así ha dicho Jehová de los ejércitos: Aún han de morar ancianos y ancianas en </a:t>
            </a:r>
            <a:r>
              <a:rPr lang="es-ES" sz="1900" dirty="0" smtClean="0">
                <a:latin typeface="Papyrus" pitchFamily="66" charset="0"/>
              </a:rPr>
              <a:t>las calles </a:t>
            </a:r>
            <a:r>
              <a:rPr lang="es-ES" sz="1900" dirty="0">
                <a:latin typeface="Papyrus" pitchFamily="66" charset="0"/>
              </a:rPr>
              <a:t>de Jerusalén, cada cual con bordón en su mano por la multitud de </a:t>
            </a:r>
            <a:r>
              <a:rPr lang="es-ES" sz="1900" dirty="0" smtClean="0">
                <a:latin typeface="Papyrus" pitchFamily="66" charset="0"/>
              </a:rPr>
              <a:t>los días</a:t>
            </a:r>
            <a:r>
              <a:rPr lang="es-ES" sz="1900" dirty="0">
                <a:latin typeface="Papyrus" pitchFamily="66" charset="0"/>
              </a:rPr>
              <a:t>.</a:t>
            </a:r>
            <a:r>
              <a:rPr lang="es-ES_tradnl" sz="1900" dirty="0" smtClean="0">
                <a:latin typeface="Papyrus"/>
                <a:cs typeface="Papyrus"/>
              </a:rPr>
              <a:t>”   (8:4)</a:t>
            </a:r>
            <a:endParaRPr lang="es-ES_tradnl" sz="1900" dirty="0">
              <a:latin typeface="Papyrus"/>
              <a:cs typeface="Papyrus"/>
            </a:endParaRPr>
          </a:p>
        </p:txBody>
      </p:sp>
      <p:pic>
        <p:nvPicPr>
          <p:cNvPr id="8" name="Picture 7" descr="images-9.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3480" y="4018465"/>
            <a:ext cx="4287865" cy="25727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images-8.jpeg"/>
          <p:cNvPicPr>
            <a:picLocks noChangeAspect="1"/>
          </p:cNvPicPr>
          <p:nvPr/>
        </p:nvPicPr>
        <p:blipFill rotWithShape="1">
          <a:blip r:embed="rId5">
            <a:extLst>
              <a:ext uri="{28A0092B-C50C-407E-A947-70E740481C1C}">
                <a14:useLocalDpi xmlns:a14="http://schemas.microsoft.com/office/drawing/2010/main" val="0"/>
              </a:ext>
            </a:extLst>
          </a:blip>
          <a:srcRect l="10383" t="1705" r="13317" b="17103"/>
          <a:stretch/>
        </p:blipFill>
        <p:spPr>
          <a:xfrm>
            <a:off x="5513970" y="1820564"/>
            <a:ext cx="2606604" cy="1938539"/>
          </a:xfrm>
          <a:prstGeom prst="rect">
            <a:avLst/>
          </a:prstGeom>
        </p:spPr>
      </p:pic>
    </p:spTree>
    <p:extLst>
      <p:ext uri="{BB962C8B-B14F-4D97-AF65-F5344CB8AC3E}">
        <p14:creationId xmlns:p14="http://schemas.microsoft.com/office/powerpoint/2010/main" val="32139436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8" name="Picture 7" descr="images-4.jpeg"/>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58333" y1="62500" x2="58333" y2="62500"/>
                        <a14:foregroundMark x1="58333" y1="77841" x2="58333" y2="77841"/>
                        <a14:foregroundMark x1="18590" y1="82386" x2="18590" y2="82386"/>
                        <a14:foregroundMark x1="18590" y1="43750" x2="18590" y2="43750"/>
                        <a14:foregroundMark x1="23077" y1="25000" x2="23077" y2="25000"/>
                        <a14:foregroundMark x1="9615" y1="40341" x2="9615" y2="40341"/>
                        <a14:foregroundMark x1="17949" y1="38068" x2="17949" y2="38068"/>
                        <a14:foregroundMark x1="6410" y1="61932" x2="6410" y2="61932"/>
                        <a14:foregroundMark x1="82051" y1="68182" x2="82051" y2="68182"/>
                        <a14:foregroundMark x1="80128" y1="90909" x2="80128" y2="90909"/>
                        <a14:foregroundMark x1="29487" y1="88636" x2="29487" y2="88636"/>
                        <a14:foregroundMark x1="14103" y1="88636" x2="14103" y2="88636"/>
                        <a14:foregroundMark x1="10897" y1="72727" x2="10897" y2="72727"/>
                        <a14:foregroundMark x1="85897" y1="80682" x2="85897" y2="80682"/>
                        <a14:foregroundMark x1="66667" y1="82955" x2="66667" y2="82955"/>
                        <a14:foregroundMark x1="58333" y1="90909" x2="58333" y2="90909"/>
                      </a14:backgroundRemoval>
                    </a14:imgEffect>
                  </a14:imgLayer>
                </a14:imgProps>
              </a:ext>
              <a:ext uri="{28A0092B-C50C-407E-A947-70E740481C1C}">
                <a14:useLocalDpi xmlns:a14="http://schemas.microsoft.com/office/drawing/2010/main" val="0"/>
              </a:ext>
            </a:extLst>
          </a:blip>
          <a:stretch>
            <a:fillRect/>
          </a:stretch>
        </p:blipFill>
        <p:spPr>
          <a:xfrm>
            <a:off x="367659" y="3757567"/>
            <a:ext cx="2491701" cy="2811150"/>
          </a:xfrm>
          <a:prstGeom prst="rect">
            <a:avLst/>
          </a:prstGeom>
        </p:spPr>
      </p:pic>
      <p:sp>
        <p:nvSpPr>
          <p:cNvPr id="9" name="TextBox 8"/>
          <p:cNvSpPr txBox="1"/>
          <p:nvPr/>
        </p:nvSpPr>
        <p:spPr>
          <a:xfrm>
            <a:off x="367658" y="250549"/>
            <a:ext cx="8776341" cy="6312497"/>
          </a:xfrm>
          <a:prstGeom prst="rect">
            <a:avLst/>
          </a:prstGeom>
          <a:noFill/>
        </p:spPr>
        <p:txBody>
          <a:bodyPr wrap="square" rtlCol="0">
            <a:spAutoFit/>
          </a:bodyPr>
          <a:lstStyle/>
          <a:p>
            <a:r>
              <a:rPr lang="es-ES_tradnl" sz="2400" dirty="0" smtClean="0">
                <a:latin typeface="Papyrus"/>
                <a:cs typeface="Papyrus"/>
              </a:rPr>
              <a:t>Zacarías representa a Aquel que recuerda a Dios</a:t>
            </a:r>
          </a:p>
          <a:p>
            <a:endParaRPr lang="es-ES_tradnl" sz="600" dirty="0">
              <a:latin typeface="Papyrus"/>
              <a:cs typeface="Papyrus"/>
            </a:endParaRPr>
          </a:p>
          <a:p>
            <a:r>
              <a:rPr lang="es-ES_tradnl" sz="2400" dirty="0" smtClean="0">
                <a:latin typeface="Papyrus"/>
                <a:cs typeface="Papyrus"/>
              </a:rPr>
              <a:t> Tiene 8 visiones del Espíritu Santo en una sola Noche!</a:t>
            </a:r>
          </a:p>
          <a:p>
            <a:endParaRPr lang="es-ES_tradnl" sz="2400" dirty="0" smtClean="0">
              <a:latin typeface="Papyrus"/>
              <a:cs typeface="Papyrus"/>
            </a:endParaRPr>
          </a:p>
          <a:p>
            <a:endParaRPr lang="es-ES_tradnl" sz="600" dirty="0">
              <a:latin typeface="Papyrus"/>
              <a:cs typeface="Papyrus"/>
            </a:endParaRPr>
          </a:p>
          <a:p>
            <a:r>
              <a:rPr lang="es-BO" sz="2400" dirty="0" smtClean="0">
                <a:latin typeface="Papyrus"/>
                <a:cs typeface="Papyrus"/>
              </a:rPr>
              <a:t>El habla con el ángel del Señor – Jesús!</a:t>
            </a:r>
            <a:r>
              <a:rPr lang="es-ES_tradnl" sz="2400" dirty="0" smtClean="0">
                <a:latin typeface="Papyrus"/>
                <a:cs typeface="Papyrus"/>
              </a:rPr>
              <a:t> Que da un informe de primera mano de los acontecimiento   en la Tierra!</a:t>
            </a:r>
          </a:p>
          <a:p>
            <a:endParaRPr lang="es-ES_tradnl" sz="2400" dirty="0" smtClean="0">
              <a:latin typeface="Papyrus"/>
              <a:cs typeface="Papyrus"/>
            </a:endParaRPr>
          </a:p>
          <a:p>
            <a:endParaRPr lang="es-ES_tradnl" sz="600" dirty="0">
              <a:latin typeface="Papyrus"/>
              <a:cs typeface="Papyrus"/>
            </a:endParaRPr>
          </a:p>
          <a:p>
            <a:r>
              <a:rPr lang="es-ES_tradnl" sz="2400" dirty="0" smtClean="0">
                <a:latin typeface="Papyrus"/>
                <a:cs typeface="Papyrus"/>
              </a:rPr>
              <a:t>   Se trata claramente del tiempo de El Tiempo de los Gentiles</a:t>
            </a:r>
          </a:p>
          <a:p>
            <a:r>
              <a:rPr lang="es-ES_tradnl" sz="2400" dirty="0">
                <a:latin typeface="Papyrus"/>
                <a:cs typeface="Papyrus"/>
              </a:rPr>
              <a:t> </a:t>
            </a:r>
            <a:r>
              <a:rPr lang="es-ES_tradnl" sz="2400" dirty="0" smtClean="0">
                <a:latin typeface="Papyrus"/>
                <a:cs typeface="Papyrus"/>
              </a:rPr>
              <a:t>                       </a:t>
            </a:r>
          </a:p>
          <a:p>
            <a:r>
              <a:rPr lang="es-ES_tradnl" sz="2400" dirty="0" smtClean="0">
                <a:latin typeface="Papyrus"/>
                <a:cs typeface="Papyrus"/>
              </a:rPr>
              <a:t>Los Israelitas est</a:t>
            </a:r>
            <a:r>
              <a:rPr lang="es-BO" sz="2400" dirty="0" err="1" smtClean="0">
                <a:latin typeface="Papyrus"/>
                <a:cs typeface="Papyrus"/>
              </a:rPr>
              <a:t>án</a:t>
            </a:r>
            <a:r>
              <a:rPr lang="es-BO" sz="2400" dirty="0" smtClean="0">
                <a:latin typeface="Papyrus"/>
                <a:cs typeface="Papyrus"/>
              </a:rPr>
              <a:t> bajo el dominio de los gentiles</a:t>
            </a:r>
          </a:p>
          <a:p>
            <a:r>
              <a:rPr lang="es-BO" sz="2400" dirty="0">
                <a:latin typeface="Papyrus"/>
                <a:cs typeface="Papyrus"/>
              </a:rPr>
              <a:t>	</a:t>
            </a:r>
            <a:r>
              <a:rPr lang="es-BO" sz="2400" dirty="0" smtClean="0">
                <a:latin typeface="Papyrus"/>
                <a:cs typeface="Papyrus"/>
              </a:rPr>
              <a:t>				como castigo de Dios por desobediencia</a:t>
            </a:r>
            <a:endParaRPr lang="es-ES_tradnl" sz="2400" dirty="0" smtClean="0">
              <a:latin typeface="Papyrus"/>
              <a:cs typeface="Papyrus"/>
            </a:endParaRPr>
          </a:p>
          <a:p>
            <a:r>
              <a:rPr lang="es-ES_tradnl" sz="100" dirty="0" smtClean="0">
                <a:latin typeface="Papyrus"/>
                <a:cs typeface="Papyrus"/>
              </a:rPr>
              <a:t>	</a:t>
            </a:r>
            <a:endParaRPr lang="es-ES_tradnl" sz="800" dirty="0" smtClean="0">
              <a:latin typeface="Papyrus"/>
              <a:cs typeface="Papyrus"/>
            </a:endParaRPr>
          </a:p>
          <a:p>
            <a:r>
              <a:rPr lang="es-ES_tradnl" sz="800" dirty="0" smtClean="0">
                <a:latin typeface="Papyrus"/>
                <a:cs typeface="Papyrus"/>
              </a:rPr>
              <a:t>		</a:t>
            </a:r>
          </a:p>
          <a:p>
            <a:r>
              <a:rPr lang="es-ES_tradnl" sz="2400" dirty="0" smtClean="0">
                <a:latin typeface="Papyrus"/>
                <a:cs typeface="Papyrus"/>
              </a:rPr>
              <a:t>				Pero el alcance  de la profecía de Zacarías</a:t>
            </a:r>
          </a:p>
          <a:p>
            <a:r>
              <a:rPr lang="es-ES_tradnl" sz="2400" dirty="0" smtClean="0">
                <a:latin typeface="Papyrus"/>
                <a:cs typeface="Papyrus"/>
              </a:rPr>
              <a:t>				Se extiende desde sus días hasta la segunda 							venida de Jesús</a:t>
            </a:r>
          </a:p>
          <a:p>
            <a:pPr>
              <a:lnSpc>
                <a:spcPct val="80000"/>
              </a:lnSpc>
            </a:pPr>
            <a:r>
              <a:rPr lang="es-ES_tradnl" sz="800" dirty="0" smtClean="0">
                <a:latin typeface="Papyrus"/>
                <a:cs typeface="Papyrus"/>
              </a:rPr>
              <a:t>                                            </a:t>
            </a:r>
            <a:r>
              <a:rPr lang="es-ES_tradnl" sz="800" dirty="0" smtClean="0">
                <a:solidFill>
                  <a:srgbClr val="953735"/>
                </a:solidFill>
                <a:latin typeface="Lucida Calligraphy"/>
                <a:cs typeface="Lucida Calligraphy"/>
              </a:rPr>
              <a:t>                                                                                    </a:t>
            </a:r>
          </a:p>
          <a:p>
            <a:pPr>
              <a:lnSpc>
                <a:spcPct val="60000"/>
              </a:lnSpc>
            </a:pPr>
            <a:r>
              <a:rPr lang="es-ES_tradnl" sz="2000" dirty="0" smtClean="0">
                <a:solidFill>
                  <a:srgbClr val="953735"/>
                </a:solidFill>
                <a:latin typeface="Lucida Calligraphy"/>
                <a:cs typeface="Lucida Calligraphy"/>
              </a:rPr>
              <a:t>                               </a:t>
            </a:r>
            <a:r>
              <a:rPr lang="es-ES_tradnl" sz="2000" b="1" dirty="0" smtClean="0">
                <a:solidFill>
                  <a:srgbClr val="953735"/>
                </a:solidFill>
                <a:latin typeface="Lucida Calligraphy"/>
                <a:cs typeface="Lucida Calligraphy"/>
              </a:rPr>
              <a:t>Mas 2500 años </a:t>
            </a:r>
            <a:r>
              <a:rPr lang="es-ES_tradnl" sz="2000" dirty="0" smtClean="0">
                <a:solidFill>
                  <a:srgbClr val="953735"/>
                </a:solidFill>
                <a:latin typeface="Lucida Calligraphy"/>
                <a:cs typeface="Lucida Calligraphy"/>
              </a:rPr>
              <a:t>han pasado</a:t>
            </a:r>
            <a:r>
              <a:rPr lang="en-US" sz="2000" dirty="0" smtClean="0">
                <a:solidFill>
                  <a:srgbClr val="953735"/>
                </a:solidFill>
                <a:latin typeface="Lucida Calligraphy"/>
                <a:cs typeface="Lucida Calligraphy"/>
              </a:rPr>
              <a:t>……</a:t>
            </a:r>
          </a:p>
          <a:p>
            <a:pPr>
              <a:lnSpc>
                <a:spcPct val="60000"/>
              </a:lnSpc>
            </a:pPr>
            <a:endParaRPr lang="es-ES_tradnl" sz="800" dirty="0" smtClean="0">
              <a:solidFill>
                <a:srgbClr val="953735"/>
              </a:solidFill>
              <a:latin typeface="Lucida Calligraphy"/>
              <a:cs typeface="Lucida Calligraphy"/>
            </a:endParaRPr>
          </a:p>
          <a:p>
            <a:r>
              <a:rPr lang="es-ES_tradnl" sz="2400" dirty="0" smtClean="0">
                <a:latin typeface="Papyrus"/>
                <a:cs typeface="Papyrus"/>
              </a:rPr>
              <a:t>                                               </a:t>
            </a:r>
            <a:r>
              <a:rPr lang="es-ES_tradnl" dirty="0" smtClean="0">
                <a:latin typeface="Papyrus"/>
                <a:cs typeface="Papyrus"/>
              </a:rPr>
              <a:t>El Mesías volverá a gobernar después,    El castiga </a:t>
            </a:r>
          </a:p>
          <a:p>
            <a:r>
              <a:rPr lang="es-ES_tradnl" dirty="0" smtClean="0">
                <a:latin typeface="Papyrus"/>
                <a:cs typeface="Papyrus"/>
              </a:rPr>
              <a:t>A                                                 las naciones gentiles</a:t>
            </a:r>
            <a:r>
              <a:rPr lang="es-ES_tradnl" dirty="0">
                <a:latin typeface="Papyrus"/>
                <a:cs typeface="Papyrus"/>
              </a:rPr>
              <a:t> </a:t>
            </a:r>
            <a:r>
              <a:rPr lang="es-ES_tradnl" dirty="0" smtClean="0">
                <a:latin typeface="Papyrus"/>
                <a:cs typeface="Papyrus"/>
              </a:rPr>
              <a:t>que han oprimido a  Israel!                         					</a:t>
            </a:r>
          </a:p>
        </p:txBody>
      </p:sp>
    </p:spTree>
    <p:extLst>
      <p:ext uri="{BB962C8B-B14F-4D97-AF65-F5344CB8AC3E}">
        <p14:creationId xmlns:p14="http://schemas.microsoft.com/office/powerpoint/2010/main" val="272312755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2" name="TextBox 1"/>
          <p:cNvSpPr txBox="1"/>
          <p:nvPr/>
        </p:nvSpPr>
        <p:spPr>
          <a:xfrm>
            <a:off x="243824" y="141130"/>
            <a:ext cx="8900176" cy="1015663"/>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ES_tradnl" sz="2000" dirty="0" smtClean="0">
                <a:latin typeface="Papyrus" pitchFamily="66" charset="0"/>
                <a:cs typeface="Papyrus"/>
              </a:rPr>
              <a:t>“</a:t>
            </a:r>
            <a:r>
              <a:rPr lang="es-ES" sz="2000" dirty="0">
                <a:latin typeface="Papyrus" pitchFamily="66" charset="0"/>
              </a:rPr>
              <a:t>Y las calles de la ciudad estarán llenas de muchachos y muchachas que jugarán en ellas.</a:t>
            </a:r>
            <a:r>
              <a:rPr lang="es-ES_tradnl" sz="2000" dirty="0" smtClean="0">
                <a:latin typeface="Papyrus"/>
                <a:cs typeface="Papyrus"/>
              </a:rPr>
              <a:t>” </a:t>
            </a:r>
            <a:r>
              <a:rPr lang="es-ES_tradnl" sz="2000" dirty="0" smtClean="0">
                <a:solidFill>
                  <a:srgbClr val="953735"/>
                </a:solidFill>
                <a:latin typeface="Papyrus"/>
                <a:cs typeface="Papyrus"/>
              </a:rPr>
              <a:t>Zacarías 8:5</a:t>
            </a:r>
          </a:p>
          <a:p>
            <a:endParaRPr lang="es-ES_tradnl" sz="2000" dirty="0">
              <a:latin typeface="Papyrus"/>
              <a:cs typeface="Papyrus"/>
            </a:endParaRPr>
          </a:p>
        </p:txBody>
      </p:sp>
      <p:pic>
        <p:nvPicPr>
          <p:cNvPr id="3" name="Picture 2" descr="jewishbabi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683" y="927457"/>
            <a:ext cx="8393385" cy="55955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4104540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282"/>
            <a:ext cx="9144000"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2" name="TextBox 1"/>
          <p:cNvSpPr txBox="1"/>
          <p:nvPr/>
        </p:nvSpPr>
        <p:spPr>
          <a:xfrm>
            <a:off x="388075" y="246976"/>
            <a:ext cx="8026081" cy="132343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_tradnl" sz="2000" dirty="0" smtClean="0">
                <a:latin typeface="Papyrus" pitchFamily="66" charset="0"/>
                <a:cs typeface="Papyrus"/>
              </a:rPr>
              <a:t>“</a:t>
            </a:r>
            <a:r>
              <a:rPr lang="es-ES" sz="2000" dirty="0">
                <a:latin typeface="Papyrus" pitchFamily="66" charset="0"/>
              </a:rPr>
              <a:t>He aquí, yo salvo a mi pueblo de la tierra del oriente, y de la tierra donde se pone el sol; </a:t>
            </a:r>
            <a:r>
              <a:rPr lang="es-ES" sz="2000" dirty="0" smtClean="0">
                <a:latin typeface="Papyrus" pitchFamily="66" charset="0"/>
              </a:rPr>
              <a:t>y </a:t>
            </a:r>
            <a:r>
              <a:rPr lang="es-ES" sz="2000" dirty="0">
                <a:latin typeface="Papyrus" pitchFamily="66" charset="0"/>
              </a:rPr>
              <a:t>los traeré, y habitarán en medio de Jerusalén; y me serán por pueblo, y yo seré a ellos por Dios en verdad y en </a:t>
            </a:r>
            <a:endParaRPr lang="es-ES" sz="2000" dirty="0" smtClean="0">
              <a:latin typeface="Papyrus" pitchFamily="66" charset="0"/>
            </a:endParaRPr>
          </a:p>
          <a:p>
            <a:r>
              <a:rPr lang="es-ES" sz="2000" dirty="0" smtClean="0">
                <a:latin typeface="Papyrus" pitchFamily="66" charset="0"/>
              </a:rPr>
              <a:t>justicia</a:t>
            </a:r>
            <a:r>
              <a:rPr lang="es-ES_tradnl" sz="2000" dirty="0" smtClean="0">
                <a:latin typeface="Papyrus"/>
                <a:cs typeface="Papyrus"/>
              </a:rPr>
              <a:t>.”   </a:t>
            </a:r>
            <a:r>
              <a:rPr lang="es-ES_tradnl" sz="2000" dirty="0" err="1" smtClean="0">
                <a:solidFill>
                  <a:srgbClr val="953735"/>
                </a:solidFill>
                <a:latin typeface="Papyrus"/>
                <a:cs typeface="Papyrus"/>
              </a:rPr>
              <a:t>Zac</a:t>
            </a:r>
            <a:r>
              <a:rPr lang="es-ES_tradnl" sz="2000" dirty="0" smtClean="0">
                <a:solidFill>
                  <a:srgbClr val="953735"/>
                </a:solidFill>
                <a:latin typeface="Papyrus"/>
                <a:cs typeface="Papyrus"/>
              </a:rPr>
              <a:t> 8:7-8</a:t>
            </a:r>
            <a:endParaRPr lang="es-ES_tradnl" sz="2000" dirty="0">
              <a:solidFill>
                <a:srgbClr val="953735"/>
              </a:solidFill>
              <a:latin typeface="Papyrus"/>
              <a:cs typeface="Papyrus"/>
            </a:endParaRPr>
          </a:p>
        </p:txBody>
      </p:sp>
      <p:pic>
        <p:nvPicPr>
          <p:cNvPr id="3" name="Picture 2" descr="images-1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5702" y="4585216"/>
            <a:ext cx="2460840" cy="20152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images-8.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031" y="4585216"/>
            <a:ext cx="2908003" cy="20152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images-12.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0824" y="1852674"/>
            <a:ext cx="4206500" cy="2324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images-9.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031" y="1852674"/>
            <a:ext cx="2568000" cy="398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4773473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2" name="TextBox 1"/>
          <p:cNvSpPr txBox="1"/>
          <p:nvPr/>
        </p:nvSpPr>
        <p:spPr>
          <a:xfrm>
            <a:off x="448276" y="538529"/>
            <a:ext cx="8310542" cy="590930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 sz="2000" dirty="0">
                <a:latin typeface="Papyrus" pitchFamily="66" charset="0"/>
              </a:rPr>
              <a:t>Así ha dicho Jehová de los ejércitos: Esfuércense vuestras manos, los que oís en estos días estas palabras de la boca de los profetas, desde el día que se echó el cimiento a la casa de Jehová de los ejércitos, para edificar el templo. </a:t>
            </a:r>
            <a:r>
              <a:rPr lang="es-ES" sz="2000" dirty="0" smtClean="0">
                <a:latin typeface="Papyrus" pitchFamily="66" charset="0"/>
              </a:rPr>
              <a:t>Porque </a:t>
            </a:r>
            <a:r>
              <a:rPr lang="es-ES" sz="2000" dirty="0">
                <a:latin typeface="Papyrus" pitchFamily="66" charset="0"/>
              </a:rPr>
              <a:t>antes de estos días no ha habido paga de hombre ni paga de bestia, ni hubo paz para el que salía ni para el que entraba, a causa del enemigo; y yo dejé a todos los hombres cada cual contra su </a:t>
            </a:r>
            <a:r>
              <a:rPr lang="es-ES" sz="2000" dirty="0" smtClean="0">
                <a:latin typeface="Papyrus" pitchFamily="66" charset="0"/>
              </a:rPr>
              <a:t>compañero</a:t>
            </a:r>
            <a:r>
              <a:rPr lang="es-ES" sz="2000" dirty="0" smtClean="0">
                <a:solidFill>
                  <a:srgbClr val="953735"/>
                </a:solidFill>
                <a:latin typeface="Papyrus" pitchFamily="66" charset="0"/>
              </a:rPr>
              <a:t>. </a:t>
            </a:r>
            <a:r>
              <a:rPr lang="es-ES_tradnl" sz="2000" dirty="0" smtClean="0">
                <a:solidFill>
                  <a:srgbClr val="953735"/>
                </a:solidFill>
                <a:latin typeface="Papyrus"/>
                <a:cs typeface="Papyrus"/>
              </a:rPr>
              <a:t>8:9-10</a:t>
            </a:r>
          </a:p>
          <a:p>
            <a:endParaRPr lang="es-ES_tradnl" sz="2000" dirty="0">
              <a:latin typeface="Papyrus"/>
              <a:cs typeface="Papyrus"/>
            </a:endParaRPr>
          </a:p>
          <a:p>
            <a:r>
              <a:rPr lang="es-ES" sz="2000" dirty="0">
                <a:latin typeface="Papyrus" pitchFamily="66" charset="0"/>
              </a:rPr>
              <a:t>Mas ahora no lo haré con el remanente de este pueblo como en aquellos días pasados, dice Jehová de los </a:t>
            </a:r>
            <a:r>
              <a:rPr lang="es-ES" sz="2000" dirty="0" smtClean="0">
                <a:latin typeface="Papyrus" pitchFamily="66" charset="0"/>
              </a:rPr>
              <a:t>ejércitos. Porque </a:t>
            </a:r>
            <a:r>
              <a:rPr lang="es-ES" sz="2000" dirty="0">
                <a:latin typeface="Papyrus" pitchFamily="66" charset="0"/>
              </a:rPr>
              <a:t>habrá simiente de paz; la vid dará su fruto, y dará su producto la tierra, y los cielos darán su rocío; y haré que el remanente de este pueblo posea todo esto</a:t>
            </a:r>
            <a:r>
              <a:rPr lang="es-ES" sz="2000" dirty="0" smtClean="0">
                <a:latin typeface="Papyrus" pitchFamily="66" charset="0"/>
              </a:rPr>
              <a:t>.</a:t>
            </a:r>
            <a:r>
              <a:rPr lang="es-ES_tradnl" sz="2000" dirty="0" smtClean="0">
                <a:latin typeface="Papyrus"/>
                <a:cs typeface="Papyrus"/>
              </a:rPr>
              <a:t> </a:t>
            </a:r>
            <a:r>
              <a:rPr lang="es-ES_tradnl" sz="2000" dirty="0" smtClean="0">
                <a:solidFill>
                  <a:srgbClr val="953735"/>
                </a:solidFill>
                <a:latin typeface="Papyrus"/>
                <a:cs typeface="Papyrus"/>
              </a:rPr>
              <a:t>8:11-12 </a:t>
            </a:r>
          </a:p>
          <a:p>
            <a:r>
              <a:rPr lang="es-ES_tradnl" sz="2000" dirty="0" smtClean="0">
                <a:latin typeface="Papyrus"/>
                <a:cs typeface="Papyrus"/>
              </a:rPr>
              <a:t>  </a:t>
            </a:r>
            <a:endParaRPr lang="es-ES_tradnl" sz="2000" b="1" dirty="0" smtClean="0">
              <a:solidFill>
                <a:srgbClr val="800000"/>
              </a:solidFill>
              <a:latin typeface="Papyrus"/>
              <a:cs typeface="Papyrus"/>
            </a:endParaRPr>
          </a:p>
          <a:p>
            <a:r>
              <a:rPr lang="es-ES" sz="1900" b="1" dirty="0" smtClean="0">
                <a:solidFill>
                  <a:srgbClr val="800000"/>
                </a:solidFill>
                <a:latin typeface="Lucida Calligraphy"/>
                <a:cs typeface="Lucida Calligraphy"/>
              </a:rPr>
              <a:t>             </a:t>
            </a:r>
            <a:r>
              <a:rPr lang="es-ES" sz="1900" b="1" dirty="0" err="1" smtClean="0">
                <a:solidFill>
                  <a:srgbClr val="800000"/>
                </a:solidFill>
                <a:latin typeface="Lucida Calligraphy"/>
                <a:cs typeface="Lucida Calligraphy"/>
              </a:rPr>
              <a:t>Judios</a:t>
            </a:r>
            <a:r>
              <a:rPr lang="es-ES" sz="1900" b="1" dirty="0" smtClean="0">
                <a:solidFill>
                  <a:srgbClr val="800000"/>
                </a:solidFill>
                <a:latin typeface="Lucida Calligraphy"/>
                <a:cs typeface="Lucida Calligraphy"/>
              </a:rPr>
              <a:t> </a:t>
            </a:r>
            <a:r>
              <a:rPr lang="es-ES" sz="1900" b="1" dirty="0">
                <a:solidFill>
                  <a:srgbClr val="800000"/>
                </a:solidFill>
                <a:latin typeface="Lucida Calligraphy"/>
                <a:cs typeface="Lucida Calligraphy"/>
              </a:rPr>
              <a:t>otra vez serán </a:t>
            </a:r>
            <a:r>
              <a:rPr lang="es-ES" sz="1900" b="1" dirty="0" smtClean="0">
                <a:solidFill>
                  <a:srgbClr val="800000"/>
                </a:solidFill>
                <a:latin typeface="Lucida Calligraphy"/>
                <a:cs typeface="Lucida Calligraphy"/>
              </a:rPr>
              <a:t>bendecidos</a:t>
            </a:r>
          </a:p>
          <a:p>
            <a:r>
              <a:rPr lang="es-ES" sz="1900" b="1" dirty="0" smtClean="0">
                <a:solidFill>
                  <a:srgbClr val="800000"/>
                </a:solidFill>
                <a:latin typeface="Lucida Calligraphy"/>
                <a:cs typeface="Lucida Calligraphy"/>
              </a:rPr>
              <a:t>                         en </a:t>
            </a:r>
            <a:r>
              <a:rPr lang="es-ES" sz="1900" b="1" dirty="0">
                <a:solidFill>
                  <a:srgbClr val="800000"/>
                </a:solidFill>
                <a:latin typeface="Lucida Calligraphy"/>
                <a:cs typeface="Lucida Calligraphy"/>
              </a:rPr>
              <a:t>la tierra de Israel</a:t>
            </a:r>
            <a:r>
              <a:rPr lang="es-ES" sz="1900" b="1" dirty="0" smtClean="0">
                <a:solidFill>
                  <a:srgbClr val="800000"/>
                </a:solidFill>
                <a:latin typeface="Lucida Calligraphy"/>
                <a:cs typeface="Lucida Calligraphy"/>
              </a:rPr>
              <a:t>!</a:t>
            </a:r>
          </a:p>
          <a:p>
            <a:endParaRPr lang="es-ES_tradnl" sz="2000" b="1" dirty="0">
              <a:solidFill>
                <a:srgbClr val="800000"/>
              </a:solidFill>
              <a:latin typeface="Papyrus" pitchFamily="66" charset="0"/>
              <a:cs typeface="Papyrus"/>
            </a:endParaRPr>
          </a:p>
          <a:p>
            <a:r>
              <a:rPr lang="es-ES" sz="2000" dirty="0">
                <a:latin typeface="Papyrus" pitchFamily="66" charset="0"/>
              </a:rPr>
              <a:t>Y sucederá que como fuisteis maldición entre las naciones</a:t>
            </a:r>
            <a:r>
              <a:rPr lang="es-ES" sz="2000" dirty="0" smtClean="0">
                <a:latin typeface="Papyrus" pitchFamily="66" charset="0"/>
              </a:rPr>
              <a:t>,</a:t>
            </a:r>
          </a:p>
          <a:p>
            <a:r>
              <a:rPr lang="es-ES" sz="2000" dirty="0" smtClean="0">
                <a:latin typeface="Papyrus" pitchFamily="66" charset="0"/>
              </a:rPr>
              <a:t> </a:t>
            </a:r>
            <a:r>
              <a:rPr lang="es-ES" sz="2000" dirty="0">
                <a:latin typeface="Papyrus" pitchFamily="66" charset="0"/>
              </a:rPr>
              <a:t>oh casa de Judá y casa de Israel, así os salvaré y seréis bendición</a:t>
            </a:r>
            <a:r>
              <a:rPr lang="es-ES" sz="2000" dirty="0" smtClean="0">
                <a:latin typeface="Papyrus" pitchFamily="66" charset="0"/>
              </a:rPr>
              <a:t>.</a:t>
            </a:r>
          </a:p>
          <a:p>
            <a:r>
              <a:rPr lang="es-ES" sz="2000" dirty="0" smtClean="0">
                <a:latin typeface="Papyrus" pitchFamily="66" charset="0"/>
              </a:rPr>
              <a:t> </a:t>
            </a:r>
            <a:r>
              <a:rPr lang="es-ES" sz="2000" dirty="0">
                <a:latin typeface="Papyrus" pitchFamily="66" charset="0"/>
              </a:rPr>
              <a:t>No temáis</a:t>
            </a:r>
            <a:r>
              <a:rPr lang="es-ES" sz="2000" dirty="0" smtClean="0">
                <a:latin typeface="Papyrus" pitchFamily="66" charset="0"/>
              </a:rPr>
              <a:t>, mas </a:t>
            </a:r>
            <a:r>
              <a:rPr lang="es-ES" sz="2000" dirty="0">
                <a:latin typeface="Papyrus" pitchFamily="66" charset="0"/>
              </a:rPr>
              <a:t>esfuércense vuestras </a:t>
            </a:r>
            <a:r>
              <a:rPr lang="es-ES" sz="2000" dirty="0" smtClean="0">
                <a:latin typeface="Papyrus" pitchFamily="66" charset="0"/>
              </a:rPr>
              <a:t>manos. </a:t>
            </a:r>
            <a:r>
              <a:rPr lang="es-ES_tradnl" sz="2000" dirty="0" smtClean="0">
                <a:solidFill>
                  <a:srgbClr val="953735"/>
                </a:solidFill>
                <a:latin typeface="Papyrus"/>
                <a:cs typeface="Papyrus"/>
              </a:rPr>
              <a:t>13</a:t>
            </a:r>
            <a:endParaRPr lang="es-ES_tradnl" sz="2000" dirty="0">
              <a:solidFill>
                <a:srgbClr val="953735"/>
              </a:solidFill>
              <a:latin typeface="Papyrus"/>
              <a:cs typeface="Papyrus"/>
            </a:endParaRPr>
          </a:p>
        </p:txBody>
      </p:sp>
      <p:pic>
        <p:nvPicPr>
          <p:cNvPr id="5" name="Picture 4" descr="images-5.jpeg"/>
          <p:cNvPicPr>
            <a:picLocks noChangeAspect="1"/>
          </p:cNvPicPr>
          <p:nvPr/>
        </p:nvPicPr>
        <p:blipFill>
          <a:blip r:embed="rId3">
            <a:extLst>
              <a:ext uri="{BEBA8EAE-BF5A-486C-A8C5-ECC9F3942E4B}">
                <a14:imgProps xmlns:a14="http://schemas.microsoft.com/office/drawing/2010/main">
                  <a14:imgLayer r:embed="rId4">
                    <a14:imgEffect>
                      <a14:backgroundRemoval t="4082" b="93878" l="0" r="100000"/>
                    </a14:imgEffect>
                  </a14:imgLayer>
                </a14:imgProps>
              </a:ext>
              <a:ext uri="{28A0092B-C50C-407E-A947-70E740481C1C}">
                <a14:useLocalDpi xmlns:a14="http://schemas.microsoft.com/office/drawing/2010/main" val="0"/>
              </a:ext>
            </a:extLst>
          </a:blip>
          <a:stretch>
            <a:fillRect/>
          </a:stretch>
        </p:blipFill>
        <p:spPr>
          <a:xfrm>
            <a:off x="7060037" y="4304302"/>
            <a:ext cx="2083963" cy="1701903"/>
          </a:xfrm>
          <a:prstGeom prst="rect">
            <a:avLst/>
          </a:prstGeom>
        </p:spPr>
      </p:pic>
    </p:spTree>
    <p:extLst>
      <p:ext uri="{BB962C8B-B14F-4D97-AF65-F5344CB8AC3E}">
        <p14:creationId xmlns:p14="http://schemas.microsoft.com/office/powerpoint/2010/main" val="381688628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2" name="Picture 1" descr="images-9.jpeg"/>
          <p:cNvPicPr>
            <a:picLocks noChangeAspect="1"/>
          </p:cNvPicPr>
          <p:nvPr/>
        </p:nvPicPr>
        <p:blipFill>
          <a:blip r:embed="rId3">
            <a:extLst>
              <a:ext uri="{BEBA8EAE-BF5A-486C-A8C5-ECC9F3942E4B}">
                <a14:imgProps xmlns:a14="http://schemas.microsoft.com/office/drawing/2010/main">
                  <a14:imgLayer r:embed="rId4">
                    <a14:imgEffect>
                      <a14:backgroundRemoval t="1916" b="98084" l="518" r="98446">
                        <a14:backgroundMark x1="91192" y1="93487" x2="91192" y2="93487"/>
                      </a14:backgroundRemoval>
                    </a14:imgEffect>
                  </a14:imgLayer>
                </a14:imgProps>
              </a:ext>
              <a:ext uri="{28A0092B-C50C-407E-A947-70E740481C1C}">
                <a14:useLocalDpi xmlns:a14="http://schemas.microsoft.com/office/drawing/2010/main" val="0"/>
              </a:ext>
            </a:extLst>
          </a:blip>
          <a:stretch>
            <a:fillRect/>
          </a:stretch>
        </p:blipFill>
        <p:spPr>
          <a:xfrm>
            <a:off x="6071201" y="2435921"/>
            <a:ext cx="3269967" cy="4422079"/>
          </a:xfrm>
          <a:prstGeom prst="rect">
            <a:avLst/>
          </a:prstGeom>
        </p:spPr>
      </p:pic>
      <p:sp>
        <p:nvSpPr>
          <p:cNvPr id="3" name="TextBox 2"/>
          <p:cNvSpPr txBox="1"/>
          <p:nvPr/>
        </p:nvSpPr>
        <p:spPr>
          <a:xfrm>
            <a:off x="264596" y="299900"/>
            <a:ext cx="8879404" cy="2462213"/>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_tradnl" dirty="0" smtClean="0">
                <a:latin typeface="Papyrus" pitchFamily="66" charset="0"/>
              </a:rPr>
              <a:t>“</a:t>
            </a:r>
            <a:r>
              <a:rPr lang="es-ES" dirty="0">
                <a:latin typeface="Papyrus" pitchFamily="66" charset="0"/>
              </a:rPr>
              <a:t>Así ha dicho Jehová de los ejércitos: Aún vendrán pueblos, y habitantes de muchas ciudades; </a:t>
            </a:r>
            <a:r>
              <a:rPr lang="es-ES" dirty="0" smtClean="0">
                <a:latin typeface="Papyrus" pitchFamily="66" charset="0"/>
              </a:rPr>
              <a:t>y </a:t>
            </a:r>
            <a:r>
              <a:rPr lang="es-ES" dirty="0">
                <a:latin typeface="Papyrus" pitchFamily="66" charset="0"/>
              </a:rPr>
              <a:t>vendrán los habitantes de una ciudad a otra, y dirán: Vamos a implorar el favor de Jehová, y a buscar a Jehová de los ejércitos. Yo también iré. </a:t>
            </a:r>
          </a:p>
          <a:p>
            <a:endParaRPr lang="es-ES" sz="500" dirty="0" smtClean="0">
              <a:latin typeface="Papyrus" pitchFamily="66" charset="0"/>
            </a:endParaRPr>
          </a:p>
          <a:p>
            <a:r>
              <a:rPr lang="es-ES" dirty="0" smtClean="0">
                <a:latin typeface="Papyrus" pitchFamily="66" charset="0"/>
              </a:rPr>
              <a:t>Y </a:t>
            </a:r>
            <a:r>
              <a:rPr lang="es-ES" dirty="0">
                <a:latin typeface="Papyrus" pitchFamily="66" charset="0"/>
              </a:rPr>
              <a:t>vendrán muchos pueblos y fuertes naciones a buscar a Jehová de los ejércitos en Jerusalén, y a implorar el favor de Jehová. </a:t>
            </a:r>
          </a:p>
          <a:p>
            <a:endParaRPr lang="es-ES" sz="500" dirty="0" smtClean="0">
              <a:latin typeface="Papyrus" pitchFamily="66" charset="0"/>
            </a:endParaRPr>
          </a:p>
          <a:p>
            <a:r>
              <a:rPr lang="es-ES" dirty="0" smtClean="0">
                <a:latin typeface="Papyrus" pitchFamily="66" charset="0"/>
              </a:rPr>
              <a:t>Así </a:t>
            </a:r>
            <a:r>
              <a:rPr lang="es-ES" dirty="0">
                <a:latin typeface="Papyrus" pitchFamily="66" charset="0"/>
              </a:rPr>
              <a:t>ha dicho Jehová de los ejércitos: En aquellos días acontecerá que diez hombres de las naciones de toda lengua tomarán del manto a un judío, diciendo: Iremos con vosotros, porque hemos oído que Dios está con vosotros</a:t>
            </a:r>
            <a:r>
              <a:rPr lang="es-ES" dirty="0">
                <a:solidFill>
                  <a:srgbClr val="953735"/>
                </a:solidFill>
                <a:latin typeface="Papyrus" pitchFamily="66" charset="0"/>
              </a:rPr>
              <a:t>. </a:t>
            </a:r>
            <a:r>
              <a:rPr lang="es-ES" dirty="0" smtClean="0">
                <a:solidFill>
                  <a:srgbClr val="953735"/>
                </a:solidFill>
                <a:latin typeface="Papyrus" pitchFamily="66" charset="0"/>
              </a:rPr>
              <a:t>  </a:t>
            </a:r>
            <a:r>
              <a:rPr lang="en-US" dirty="0" smtClean="0">
                <a:solidFill>
                  <a:srgbClr val="953735"/>
                </a:solidFill>
                <a:latin typeface="Papyrus"/>
                <a:cs typeface="Papyrus"/>
              </a:rPr>
              <a:t>8:20-23</a:t>
            </a:r>
            <a:endParaRPr lang="es-ES_tradnl" dirty="0">
              <a:solidFill>
                <a:srgbClr val="953735"/>
              </a:solidFill>
              <a:latin typeface="Papyrus"/>
              <a:cs typeface="Papyrus"/>
            </a:endParaRPr>
          </a:p>
        </p:txBody>
      </p:sp>
      <p:pic>
        <p:nvPicPr>
          <p:cNvPr id="5" name="Picture 4" descr="images-10.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861" y="3026352"/>
            <a:ext cx="5882788" cy="35918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4668167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3" name="Picture 2" descr="images-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52" y="1368486"/>
            <a:ext cx="5383313" cy="50352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326052" y="211694"/>
            <a:ext cx="8237758" cy="1015663"/>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_tradnl" sz="2000" dirty="0" smtClean="0">
                <a:solidFill>
                  <a:schemeClr val="tx1"/>
                </a:solidFill>
                <a:latin typeface="Papyrus" pitchFamily="66" charset="0"/>
                <a:cs typeface="Papyrus"/>
              </a:rPr>
              <a:t>“</a:t>
            </a:r>
            <a:r>
              <a:rPr lang="es-ES" sz="2000" dirty="0">
                <a:solidFill>
                  <a:schemeClr val="tx1"/>
                </a:solidFill>
                <a:latin typeface="Papyrus" pitchFamily="66" charset="0"/>
              </a:rPr>
              <a:t>Alégrate mucho, hija de Sion; da voces de júbilo, hija de Jerusalén; he aquí tu rey vendrá a ti, justo y salvador, humilde, y cabalgando sobre un asno, sobre un pollino hijo de asna.</a:t>
            </a:r>
            <a:r>
              <a:rPr lang="es-ES_tradnl" sz="2000" dirty="0" smtClean="0">
                <a:solidFill>
                  <a:schemeClr val="tx1"/>
                </a:solidFill>
                <a:latin typeface="Papyrus"/>
                <a:cs typeface="Papyrus"/>
              </a:rPr>
              <a:t>”  </a:t>
            </a:r>
            <a:r>
              <a:rPr lang="es-ES_tradnl" sz="2000" dirty="0" smtClean="0">
                <a:solidFill>
                  <a:srgbClr val="953735"/>
                </a:solidFill>
                <a:latin typeface="Papyrus"/>
                <a:cs typeface="Papyrus"/>
              </a:rPr>
              <a:t>Zacarías 9:9</a:t>
            </a:r>
            <a:endParaRPr lang="es-ES_tradnl" sz="2000" dirty="0">
              <a:solidFill>
                <a:srgbClr val="953735"/>
              </a:solidFill>
              <a:latin typeface="Papyrus"/>
              <a:cs typeface="Papyrus"/>
            </a:endParaRPr>
          </a:p>
        </p:txBody>
      </p:sp>
      <p:sp>
        <p:nvSpPr>
          <p:cNvPr id="6" name="TextBox 5"/>
          <p:cNvSpPr txBox="1"/>
          <p:nvPr/>
        </p:nvSpPr>
        <p:spPr>
          <a:xfrm>
            <a:off x="5994166" y="1475669"/>
            <a:ext cx="3149834" cy="5016758"/>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ES_tradnl" b="1" u="sng" dirty="0" smtClean="0">
                <a:solidFill>
                  <a:srgbClr val="953735"/>
                </a:solidFill>
                <a:latin typeface="Papyrus"/>
                <a:cs typeface="Papyrus"/>
              </a:rPr>
              <a:t>Mateo  21:1-5</a:t>
            </a:r>
          </a:p>
          <a:p>
            <a:r>
              <a:rPr lang="es-ES" sz="2000" dirty="0">
                <a:latin typeface="Papyrus Condensed"/>
              </a:rPr>
              <a:t>Cuando se acercaron a Jerusalén, y vinieron a </a:t>
            </a:r>
            <a:r>
              <a:rPr lang="es-ES" sz="2000" dirty="0" err="1">
                <a:latin typeface="Papyrus Condensed"/>
              </a:rPr>
              <a:t>Betfagé</a:t>
            </a:r>
            <a:r>
              <a:rPr lang="es-ES" sz="2000" dirty="0">
                <a:latin typeface="Papyrus Condensed"/>
              </a:rPr>
              <a:t>, al monte de los Olivos, Jesús envió dos discípulos, </a:t>
            </a:r>
            <a:r>
              <a:rPr lang="es-ES" sz="2000" dirty="0" smtClean="0">
                <a:latin typeface="Papyrus Condensed"/>
              </a:rPr>
              <a:t>diciéndoles</a:t>
            </a:r>
            <a:r>
              <a:rPr lang="es-ES" sz="2000" dirty="0">
                <a:latin typeface="Papyrus Condensed"/>
              </a:rPr>
              <a:t>: Id a la aldea que </a:t>
            </a:r>
            <a:r>
              <a:rPr lang="es-ES" sz="2000" dirty="0" smtClean="0">
                <a:latin typeface="Papyrus Condensed"/>
              </a:rPr>
              <a:t>está enfrente </a:t>
            </a:r>
            <a:r>
              <a:rPr lang="es-ES" sz="2000" dirty="0">
                <a:latin typeface="Papyrus Condensed"/>
              </a:rPr>
              <a:t>de vosotros, y luego hallaréis una asna atada, y un pollino con ella; desatadla, y </a:t>
            </a:r>
            <a:r>
              <a:rPr lang="es-ES" sz="2000" dirty="0" smtClean="0">
                <a:latin typeface="Papyrus Condensed"/>
              </a:rPr>
              <a:t>traédmelos</a:t>
            </a:r>
            <a:r>
              <a:rPr lang="es-ES" sz="2000" dirty="0">
                <a:latin typeface="Papyrus Condensed"/>
              </a:rPr>
              <a:t>. </a:t>
            </a:r>
            <a:r>
              <a:rPr lang="es-ES" sz="2000" dirty="0" smtClean="0">
                <a:latin typeface="Papyrus Condensed"/>
              </a:rPr>
              <a:t>Y </a:t>
            </a:r>
            <a:r>
              <a:rPr lang="es-ES" sz="2000" dirty="0">
                <a:latin typeface="Papyrus Condensed"/>
              </a:rPr>
              <a:t>si alguien os dijere algo, decid: El Señor los necesita; y luego los enviará. </a:t>
            </a:r>
            <a:r>
              <a:rPr lang="es-ES" sz="2000" dirty="0" smtClean="0">
                <a:latin typeface="Papyrus Condensed"/>
              </a:rPr>
              <a:t>Todo </a:t>
            </a:r>
            <a:r>
              <a:rPr lang="es-ES" sz="2000" dirty="0">
                <a:latin typeface="Papyrus Condensed"/>
              </a:rPr>
              <a:t>esto aconteció para que se cumpliese lo dicho por el profeta, cuando dijo: </a:t>
            </a:r>
            <a:r>
              <a:rPr lang="es-ES" sz="2000" dirty="0" smtClean="0">
                <a:latin typeface="Papyrus Condensed"/>
              </a:rPr>
              <a:t>Decid </a:t>
            </a:r>
            <a:r>
              <a:rPr lang="es-ES" sz="2000" dirty="0">
                <a:latin typeface="Papyrus Condensed"/>
              </a:rPr>
              <a:t>a la hija de Sion: </a:t>
            </a:r>
            <a:r>
              <a:rPr lang="en-US" sz="2000" dirty="0" smtClean="0">
                <a:latin typeface="Papyrus Condensed"/>
              </a:rPr>
              <a:t> </a:t>
            </a:r>
            <a:r>
              <a:rPr lang="en-US" sz="2000" dirty="0">
                <a:latin typeface="Papyrus Condensed"/>
              </a:rPr>
              <a:t>He </a:t>
            </a:r>
            <a:r>
              <a:rPr lang="en-US" sz="2000" dirty="0" err="1">
                <a:latin typeface="Papyrus Condensed"/>
              </a:rPr>
              <a:t>aquí</a:t>
            </a:r>
            <a:r>
              <a:rPr lang="en-US" sz="2000" dirty="0">
                <a:latin typeface="Papyrus Condensed"/>
              </a:rPr>
              <a:t>, </a:t>
            </a:r>
            <a:r>
              <a:rPr lang="en-US" sz="2000" dirty="0" err="1">
                <a:latin typeface="Papyrus Condensed"/>
              </a:rPr>
              <a:t>tu</a:t>
            </a:r>
            <a:r>
              <a:rPr lang="en-US" sz="2000" dirty="0">
                <a:latin typeface="Papyrus Condensed"/>
              </a:rPr>
              <a:t> Rey </a:t>
            </a:r>
            <a:r>
              <a:rPr lang="en-US" sz="2000" dirty="0" err="1">
                <a:latin typeface="Papyrus Condensed"/>
              </a:rPr>
              <a:t>viene</a:t>
            </a:r>
            <a:r>
              <a:rPr lang="en-US" sz="2000" dirty="0">
                <a:latin typeface="Papyrus Condensed"/>
              </a:rPr>
              <a:t> a </a:t>
            </a:r>
            <a:r>
              <a:rPr lang="en-US" sz="2000" dirty="0" err="1">
                <a:latin typeface="Papyrus Condensed"/>
              </a:rPr>
              <a:t>ti</a:t>
            </a:r>
            <a:r>
              <a:rPr lang="en-US" sz="2000" dirty="0">
                <a:latin typeface="Papyrus Condensed"/>
              </a:rPr>
              <a:t>, </a:t>
            </a:r>
            <a:r>
              <a:rPr lang="es-ES" sz="2000" dirty="0" smtClean="0">
                <a:latin typeface="Papyrus Condensed"/>
              </a:rPr>
              <a:t> </a:t>
            </a:r>
            <a:r>
              <a:rPr lang="es-ES" sz="2000" dirty="0">
                <a:latin typeface="Papyrus Condensed"/>
              </a:rPr>
              <a:t>Manso, y sentado sobre una asna, </a:t>
            </a:r>
            <a:r>
              <a:rPr lang="es-ES" sz="2000" dirty="0" smtClean="0">
                <a:latin typeface="Papyrus Condensed"/>
              </a:rPr>
              <a:t>Sobre </a:t>
            </a:r>
            <a:r>
              <a:rPr lang="es-ES" sz="2000" dirty="0">
                <a:latin typeface="Papyrus Condensed"/>
              </a:rPr>
              <a:t>un pollino, </a:t>
            </a:r>
            <a:endParaRPr lang="es-ES" sz="2000" dirty="0" smtClean="0">
              <a:latin typeface="Papyrus Condensed"/>
            </a:endParaRPr>
          </a:p>
          <a:p>
            <a:r>
              <a:rPr lang="es-ES" sz="2000" dirty="0" smtClean="0">
                <a:latin typeface="Papyrus Condensed"/>
              </a:rPr>
              <a:t>hijo </a:t>
            </a:r>
            <a:r>
              <a:rPr lang="es-ES" sz="2000" dirty="0">
                <a:latin typeface="Papyrus Condensed"/>
              </a:rPr>
              <a:t>de animal de carga</a:t>
            </a:r>
            <a:r>
              <a:rPr lang="es-ES" sz="2000" dirty="0" smtClean="0">
                <a:latin typeface="Papyrus Condensed"/>
              </a:rPr>
              <a:t>.</a:t>
            </a:r>
            <a:endParaRPr lang="es-ES_tradnl" sz="2000" dirty="0" smtClean="0">
              <a:solidFill>
                <a:srgbClr val="000000"/>
              </a:solidFill>
              <a:latin typeface="Papyrus Condensed"/>
              <a:cs typeface="Papyrus Condensed"/>
            </a:endParaRPr>
          </a:p>
        </p:txBody>
      </p:sp>
    </p:spTree>
    <p:extLst>
      <p:ext uri="{BB962C8B-B14F-4D97-AF65-F5344CB8AC3E}">
        <p14:creationId xmlns:p14="http://schemas.microsoft.com/office/powerpoint/2010/main" val="234907788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2" name="Picture 1" descr="images.jpeg"/>
          <p:cNvPicPr>
            <a:picLocks noChangeAspect="1"/>
          </p:cNvPicPr>
          <p:nvPr/>
        </p:nvPicPr>
        <p:blipFill rotWithShape="1">
          <a:blip r:embed="rId2">
            <a:alphaModFix/>
            <a:extLst>
              <a:ext uri="{BEBA8EAE-BF5A-486C-A8C5-ECC9F3942E4B}">
                <a14:imgProps xmlns:a14="http://schemas.microsoft.com/office/drawing/2010/main">
                  <a14:imgLayer r:embed="rId3">
                    <a14:imgEffect>
                      <a14:colorTemperature colorTemp="8783"/>
                    </a14:imgEffect>
                  </a14:imgLayer>
                </a14:imgProps>
              </a:ext>
              <a:ext uri="{28A0092B-C50C-407E-A947-70E740481C1C}">
                <a14:useLocalDpi xmlns:a14="http://schemas.microsoft.com/office/drawing/2010/main" val="0"/>
              </a:ext>
            </a:extLst>
          </a:blip>
          <a:srcRect t="-534" b="10338"/>
          <a:stretch/>
        </p:blipFill>
        <p:spPr>
          <a:xfrm>
            <a:off x="849404" y="1816654"/>
            <a:ext cx="7912060" cy="4588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849404" y="280721"/>
            <a:ext cx="7912060" cy="120032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ES_tradnl" sz="2400" dirty="0" smtClean="0">
                <a:solidFill>
                  <a:schemeClr val="tx1"/>
                </a:solidFill>
                <a:latin typeface="Papyrus" pitchFamily="66" charset="0"/>
                <a:cs typeface="Papyrus Condensed"/>
              </a:rPr>
              <a:t>“</a:t>
            </a:r>
            <a:r>
              <a:rPr lang="es-ES" sz="2400" dirty="0">
                <a:solidFill>
                  <a:schemeClr val="tx1"/>
                </a:solidFill>
                <a:latin typeface="Papyrus" pitchFamily="66" charset="0"/>
              </a:rPr>
              <a:t>Y Jehová será visto sobre ellos, y su dardo saldrá como relámpago; y Jehová el Señor tocará trompeta, e irá entre torbellinos del austro. </a:t>
            </a:r>
            <a:r>
              <a:rPr lang="en-US" sz="2400" dirty="0" smtClean="0">
                <a:solidFill>
                  <a:schemeClr val="tx1"/>
                </a:solidFill>
                <a:latin typeface="Papyrus" pitchFamily="66" charset="0"/>
              </a:rPr>
              <a:t>.</a:t>
            </a:r>
            <a:r>
              <a:rPr lang="es-ES_tradnl" sz="2400" dirty="0" smtClean="0">
                <a:solidFill>
                  <a:schemeClr val="tx1"/>
                </a:solidFill>
                <a:latin typeface="Papyrus Condensed"/>
                <a:cs typeface="Papyrus Condensed"/>
              </a:rPr>
              <a:t>”</a:t>
            </a:r>
            <a:endParaRPr lang="es-ES_tradnl" sz="2400" dirty="0">
              <a:solidFill>
                <a:schemeClr val="tx1"/>
              </a:solidFill>
              <a:latin typeface="Papyrus Condensed"/>
              <a:cs typeface="Papyrus Condensed"/>
            </a:endParaRPr>
          </a:p>
        </p:txBody>
      </p:sp>
      <p:sp>
        <p:nvSpPr>
          <p:cNvPr id="5" name="TextBox 4"/>
          <p:cNvSpPr txBox="1"/>
          <p:nvPr/>
        </p:nvSpPr>
        <p:spPr>
          <a:xfrm>
            <a:off x="2099128" y="5523179"/>
            <a:ext cx="5933523"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_tradnl" sz="2400" dirty="0" smtClean="0">
                <a:solidFill>
                  <a:srgbClr val="800000"/>
                </a:solidFill>
                <a:latin typeface="Bradley Hand ITC TT-Bold"/>
                <a:cs typeface="Bradley Hand ITC TT-Bold"/>
              </a:rPr>
              <a:t>Zacarías 9:14 </a:t>
            </a:r>
            <a:r>
              <a:rPr lang="en-US" sz="2400" dirty="0" smtClean="0">
                <a:solidFill>
                  <a:srgbClr val="800000"/>
                </a:solidFill>
                <a:latin typeface="Bradley Hand ITC TT-Bold"/>
                <a:cs typeface="Bradley Hand ITC TT-Bold"/>
              </a:rPr>
              <a:t>–</a:t>
            </a:r>
            <a:r>
              <a:rPr lang="es-ES_tradnl" sz="2400" dirty="0" smtClean="0">
                <a:solidFill>
                  <a:srgbClr val="800000"/>
                </a:solidFill>
                <a:latin typeface="Bradley Hand ITC TT-Bold"/>
                <a:cs typeface="Bradley Hand ITC TT-Bold"/>
              </a:rPr>
              <a:t> Segunda venida de Jesús</a:t>
            </a:r>
            <a:endParaRPr lang="es-ES_tradnl" sz="2400" dirty="0">
              <a:solidFill>
                <a:srgbClr val="800000"/>
              </a:solidFill>
              <a:latin typeface="Bradley Hand ITC TT-Bold"/>
              <a:cs typeface="Bradley Hand ITC TT-Bold"/>
            </a:endParaRPr>
          </a:p>
        </p:txBody>
      </p:sp>
    </p:spTree>
    <p:extLst>
      <p:ext uri="{BB962C8B-B14F-4D97-AF65-F5344CB8AC3E}">
        <p14:creationId xmlns:p14="http://schemas.microsoft.com/office/powerpoint/2010/main" val="22984861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068"/>
            <a:ext cx="9179281"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3" name="TextBox 2"/>
          <p:cNvSpPr txBox="1"/>
          <p:nvPr/>
        </p:nvSpPr>
        <p:spPr>
          <a:xfrm>
            <a:off x="5433040" y="1037601"/>
            <a:ext cx="3616148" cy="25545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sz="2000" dirty="0" smtClean="0">
                <a:latin typeface="Papyrus" pitchFamily="66" charset="0"/>
                <a:cs typeface="Papyrus"/>
              </a:rPr>
              <a:t>“</a:t>
            </a:r>
            <a:r>
              <a:rPr lang="es-ES" sz="2000" dirty="0">
                <a:latin typeface="Papyrus" pitchFamily="66" charset="0"/>
              </a:rPr>
              <a:t>Oh Líbano, abre tus puertas, y consuma el fuego tus cedros. </a:t>
            </a:r>
            <a:r>
              <a:rPr lang="es-ES" sz="2000" dirty="0" smtClean="0">
                <a:latin typeface="Papyrus" pitchFamily="66" charset="0"/>
              </a:rPr>
              <a:t>Aúlla</a:t>
            </a:r>
            <a:r>
              <a:rPr lang="es-ES" sz="2000" dirty="0">
                <a:latin typeface="Papyrus" pitchFamily="66" charset="0"/>
              </a:rPr>
              <a:t>, oh ciprés, porque el cedro cayó, porque los árboles magníficos son derribados. Aullad, encinas de </a:t>
            </a:r>
            <a:r>
              <a:rPr lang="es-ES" sz="2000" dirty="0" err="1">
                <a:latin typeface="Papyrus" pitchFamily="66" charset="0"/>
              </a:rPr>
              <a:t>Basán</a:t>
            </a:r>
            <a:r>
              <a:rPr lang="es-ES" sz="2000" dirty="0">
                <a:latin typeface="Papyrus" pitchFamily="66" charset="0"/>
              </a:rPr>
              <a:t>, porque el bosque espeso es </a:t>
            </a:r>
            <a:r>
              <a:rPr lang="es-ES" sz="2000" dirty="0" smtClean="0">
                <a:latin typeface="Papyrus" pitchFamily="66" charset="0"/>
              </a:rPr>
              <a:t>derribado</a:t>
            </a:r>
            <a:r>
              <a:rPr lang="es-ES_tradnl" sz="2000" dirty="0" smtClean="0">
                <a:latin typeface="Papyrus" pitchFamily="66" charset="0"/>
                <a:cs typeface="Papyrus"/>
              </a:rPr>
              <a:t>.’  (11:1 - 2)</a:t>
            </a:r>
          </a:p>
        </p:txBody>
      </p:sp>
      <p:sp>
        <p:nvSpPr>
          <p:cNvPr id="5" name="TextBox 4"/>
          <p:cNvSpPr txBox="1"/>
          <p:nvPr/>
        </p:nvSpPr>
        <p:spPr>
          <a:xfrm>
            <a:off x="1005465" y="123488"/>
            <a:ext cx="6240636"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_tradnl" sz="2400" dirty="0" smtClean="0">
                <a:latin typeface="Bradley Hand ITC TT-Bold"/>
                <a:cs typeface="Bradley Hand ITC TT-Bold"/>
              </a:rPr>
              <a:t>Zacarías Capítulo 11    “</a:t>
            </a:r>
            <a:r>
              <a:rPr lang="es-ES_tradnl" sz="2400" dirty="0">
                <a:latin typeface="Bradley Hand ITC TT-Bold"/>
                <a:cs typeface="Bradley Hand ITC TT-Bold"/>
              </a:rPr>
              <a:t>Los </a:t>
            </a:r>
            <a:r>
              <a:rPr lang="es-ES_tradnl" sz="2400" dirty="0" smtClean="0">
                <a:latin typeface="Bradley Hand ITC TT-Bold"/>
                <a:cs typeface="Bradley Hand ITC TT-Bold"/>
              </a:rPr>
              <a:t>Pastores Necios</a:t>
            </a:r>
            <a:r>
              <a:rPr lang="es-ES_tradnl" sz="2400" dirty="0">
                <a:latin typeface="Bradley Hand ITC TT-Bold"/>
                <a:cs typeface="Bradley Hand ITC TT-Bold"/>
              </a:rPr>
              <a:t>”</a:t>
            </a:r>
          </a:p>
        </p:txBody>
      </p:sp>
      <p:pic>
        <p:nvPicPr>
          <p:cNvPr id="6" name="Picture 5" descr="images-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020" y="765776"/>
            <a:ext cx="4979262" cy="3374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141119" y="4290598"/>
            <a:ext cx="8908069"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dirty="0">
                <a:latin typeface="Papyrus" pitchFamily="66" charset="0"/>
              </a:rPr>
              <a:t>Voz de aullido de pastores, porque su magnificencia es asolada; estruendo de rugidos de cachorros de leones, porque la gloria del Jordán es destruida. </a:t>
            </a:r>
            <a:r>
              <a:rPr lang="es-ES" dirty="0" smtClean="0">
                <a:latin typeface="Papyrus" pitchFamily="66" charset="0"/>
              </a:rPr>
              <a:t>Así </a:t>
            </a:r>
            <a:r>
              <a:rPr lang="es-ES" dirty="0">
                <a:latin typeface="Papyrus" pitchFamily="66" charset="0"/>
              </a:rPr>
              <a:t>ha dicho Jehová mi Dios: Apacienta las ovejas de la matanza, </a:t>
            </a:r>
            <a:r>
              <a:rPr lang="es-ES_tradnl" dirty="0" smtClean="0">
                <a:latin typeface="Papyrus" pitchFamily="66" charset="0"/>
                <a:cs typeface="Papyrus"/>
              </a:rPr>
              <a:t>.” (3 - 4</a:t>
            </a:r>
            <a:r>
              <a:rPr lang="es-ES_tradnl" dirty="0" smtClean="0">
                <a:latin typeface="Papyrus"/>
                <a:cs typeface="Papyrus"/>
              </a:rPr>
              <a:t>) </a:t>
            </a:r>
            <a:endParaRPr lang="es-ES_tradnl" dirty="0">
              <a:latin typeface="Papyrus"/>
              <a:cs typeface="Papyrus"/>
            </a:endParaRPr>
          </a:p>
        </p:txBody>
      </p:sp>
      <p:sp>
        <p:nvSpPr>
          <p:cNvPr id="8" name="TextBox 7"/>
          <p:cNvSpPr txBox="1"/>
          <p:nvPr/>
        </p:nvSpPr>
        <p:spPr>
          <a:xfrm>
            <a:off x="141119" y="5365777"/>
            <a:ext cx="8766950" cy="132343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ES" sz="2000" dirty="0">
                <a:solidFill>
                  <a:srgbClr val="000000"/>
                </a:solidFill>
                <a:latin typeface="Bradley Hand ITC TT-Bold"/>
                <a:cs typeface="Bradley Hand ITC TT-Bold"/>
              </a:rPr>
              <a:t>Esta imágenes de </a:t>
            </a:r>
            <a:r>
              <a:rPr lang="es-ES" sz="2000" dirty="0" err="1" smtClean="0">
                <a:solidFill>
                  <a:srgbClr val="000000"/>
                </a:solidFill>
                <a:latin typeface="Bradley Hand ITC TT-Bold"/>
                <a:cs typeface="Bradley Hand ITC TT-Bold"/>
              </a:rPr>
              <a:t>Ia</a:t>
            </a:r>
            <a:r>
              <a:rPr lang="es-ES" sz="2000" dirty="0" smtClean="0">
                <a:solidFill>
                  <a:srgbClr val="000000"/>
                </a:solidFill>
                <a:latin typeface="Bradley Hand ITC TT-Bold"/>
                <a:cs typeface="Bradley Hand ITC TT-Bold"/>
              </a:rPr>
              <a:t> revelación de Israel a </a:t>
            </a:r>
            <a:r>
              <a:rPr lang="es-ES" sz="2000" dirty="0">
                <a:solidFill>
                  <a:srgbClr val="000000"/>
                </a:solidFill>
                <a:latin typeface="Bradley Hand ITC TT-Bold"/>
                <a:cs typeface="Bradley Hand ITC TT-Bold"/>
              </a:rPr>
              <a:t>Jesús como Mesías y la </a:t>
            </a:r>
            <a:r>
              <a:rPr lang="es-ES" sz="2000" dirty="0" smtClean="0">
                <a:solidFill>
                  <a:srgbClr val="000000"/>
                </a:solidFill>
                <a:latin typeface="Bradley Hand ITC TT-Bold"/>
                <a:cs typeface="Bradley Hand ITC TT-Bold"/>
              </a:rPr>
              <a:t>destrucción </a:t>
            </a:r>
            <a:r>
              <a:rPr lang="es-ES" sz="2000" dirty="0">
                <a:solidFill>
                  <a:srgbClr val="000000"/>
                </a:solidFill>
                <a:latin typeface="Bradley Hand ITC TT-Bold"/>
                <a:cs typeface="Bradley Hand ITC TT-Bold"/>
              </a:rPr>
              <a:t>de </a:t>
            </a:r>
            <a:r>
              <a:rPr lang="es-ES" sz="2000" dirty="0" smtClean="0">
                <a:solidFill>
                  <a:srgbClr val="000000"/>
                </a:solidFill>
                <a:latin typeface="Bradley Hand ITC TT-Bold"/>
                <a:cs typeface="Bradley Hand ITC TT-Bold"/>
              </a:rPr>
              <a:t>Jerusalén. </a:t>
            </a:r>
            <a:r>
              <a:rPr lang="es-ES" sz="2000" dirty="0">
                <a:solidFill>
                  <a:srgbClr val="000000"/>
                </a:solidFill>
                <a:latin typeface="Bradley Hand ITC TT-Bold"/>
                <a:cs typeface="Bradley Hand ITC TT-Bold"/>
              </a:rPr>
              <a:t>Las puertas de cedro del Líbano son las puertas del templo que fueron destruidas en el año 70 </a:t>
            </a:r>
            <a:r>
              <a:rPr lang="es-ES" sz="2000" dirty="0" err="1">
                <a:solidFill>
                  <a:srgbClr val="000000"/>
                </a:solidFill>
                <a:latin typeface="Bradley Hand ITC TT-Bold"/>
                <a:cs typeface="Bradley Hand ITC TT-Bold"/>
              </a:rPr>
              <a:t>dC</a:t>
            </a:r>
            <a:r>
              <a:rPr lang="es-ES" sz="2000" dirty="0">
                <a:solidFill>
                  <a:srgbClr val="000000"/>
                </a:solidFill>
                <a:latin typeface="Bradley Hand ITC TT-Bold"/>
                <a:cs typeface="Bradley Hand ITC TT-Bold"/>
              </a:rPr>
              <a:t> y 1.200.000 </a:t>
            </a:r>
            <a:r>
              <a:rPr lang="es-ES" sz="2000" dirty="0" smtClean="0">
                <a:solidFill>
                  <a:srgbClr val="000000"/>
                </a:solidFill>
                <a:latin typeface="Bradley Hand ITC TT-Bold"/>
                <a:cs typeface="Bradley Hand ITC TT-Bold"/>
              </a:rPr>
              <a:t>Judíos fueron sacrificados </a:t>
            </a:r>
            <a:r>
              <a:rPr lang="es-ES" sz="2000" dirty="0">
                <a:solidFill>
                  <a:srgbClr val="000000"/>
                </a:solidFill>
                <a:latin typeface="Bradley Hand ITC TT-Bold"/>
                <a:cs typeface="Bradley Hand ITC TT-Bold"/>
              </a:rPr>
              <a:t>por las legiones romanas.</a:t>
            </a:r>
            <a:endParaRPr lang="es-ES_tradnl" sz="2000" dirty="0">
              <a:solidFill>
                <a:srgbClr val="000000"/>
              </a:solidFill>
              <a:latin typeface="Bradley Hand ITC TT-Bold"/>
              <a:cs typeface="Bradley Hand ITC TT-Bold"/>
            </a:endParaRPr>
          </a:p>
        </p:txBody>
      </p:sp>
    </p:spTree>
    <p:extLst>
      <p:ext uri="{BB962C8B-B14F-4D97-AF65-F5344CB8AC3E}">
        <p14:creationId xmlns:p14="http://schemas.microsoft.com/office/powerpoint/2010/main" val="315057004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2" name="TextBox 1"/>
          <p:cNvSpPr txBox="1"/>
          <p:nvPr/>
        </p:nvSpPr>
        <p:spPr>
          <a:xfrm>
            <a:off x="317516" y="386570"/>
            <a:ext cx="8414156" cy="624786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sz="2000" dirty="0" smtClean="0">
                <a:latin typeface="Papyrus" pitchFamily="66" charset="0"/>
                <a:cs typeface="Papyrus"/>
              </a:rPr>
              <a:t>“</a:t>
            </a:r>
            <a:r>
              <a:rPr lang="es-ES" sz="2000" dirty="0">
                <a:latin typeface="Papyrus" pitchFamily="66" charset="0"/>
              </a:rPr>
              <a:t>Por tanto, no tendré ya más piedad de los moradores de la tierra, dice Jehová; porque he aquí, yo entregaré los hombres cada cual en mano de su compañero y en mano de su rey; y asolarán la tierra, y yo no los libraré de sus manos.</a:t>
            </a:r>
            <a:r>
              <a:rPr lang="es-ES_tradnl" sz="2000" dirty="0" smtClean="0">
                <a:latin typeface="Papyrus"/>
                <a:cs typeface="Papyrus"/>
              </a:rPr>
              <a:t>  (6)</a:t>
            </a:r>
            <a:endParaRPr lang="es-ES_tradnl" sz="2000" dirty="0">
              <a:latin typeface="Papyrus" pitchFamily="66" charset="0"/>
              <a:cs typeface="Papyrus"/>
            </a:endParaRPr>
          </a:p>
          <a:p>
            <a:r>
              <a:rPr lang="es-ES" sz="2000" dirty="0">
                <a:latin typeface="Papyrus" pitchFamily="66" charset="0"/>
              </a:rPr>
              <a:t>Apacenté, pues, las ovejas de la matanza, esto es, a los pobres del rebaño. Y tomé para mí dos cayados: al uno puse por nombre Gracia, y al otro </a:t>
            </a:r>
            <a:r>
              <a:rPr lang="es-ES" sz="2000" dirty="0" smtClean="0">
                <a:latin typeface="Papyrus" pitchFamily="66" charset="0"/>
              </a:rPr>
              <a:t>Ataduras</a:t>
            </a:r>
            <a:r>
              <a:rPr lang="es-ES" sz="2000" dirty="0">
                <a:latin typeface="Papyrus" pitchFamily="66" charset="0"/>
              </a:rPr>
              <a:t>; y apacenté las ovejas.</a:t>
            </a:r>
            <a:r>
              <a:rPr lang="es-ES_tradnl" sz="2000" dirty="0" smtClean="0">
                <a:latin typeface="Papyrus"/>
                <a:cs typeface="Papyrus"/>
              </a:rPr>
              <a:t>(7)</a:t>
            </a:r>
          </a:p>
          <a:p>
            <a:endParaRPr lang="es-ES_tradnl" sz="2000" dirty="0">
              <a:latin typeface="Papyrus" pitchFamily="66" charset="0"/>
              <a:cs typeface="Papyrus"/>
            </a:endParaRPr>
          </a:p>
          <a:p>
            <a:r>
              <a:rPr lang="es-ES" sz="2000" dirty="0">
                <a:latin typeface="Papyrus" pitchFamily="66" charset="0"/>
              </a:rPr>
              <a:t>Y destruí a tres pastores en un mes; pues mi alma </a:t>
            </a:r>
            <a:r>
              <a:rPr lang="es-ES" sz="2000" dirty="0" smtClean="0">
                <a:latin typeface="Papyrus" pitchFamily="66" charset="0"/>
              </a:rPr>
              <a:t>se</a:t>
            </a:r>
          </a:p>
          <a:p>
            <a:r>
              <a:rPr lang="es-ES" sz="2000" dirty="0" smtClean="0">
                <a:latin typeface="Papyrus" pitchFamily="66" charset="0"/>
              </a:rPr>
              <a:t> </a:t>
            </a:r>
            <a:r>
              <a:rPr lang="es-ES" sz="2000" dirty="0">
                <a:latin typeface="Papyrus" pitchFamily="66" charset="0"/>
              </a:rPr>
              <a:t>impacientó contra ellos, y también el alma de ellos me </a:t>
            </a:r>
            <a:endParaRPr lang="es-ES" sz="2000" dirty="0" smtClean="0">
              <a:latin typeface="Papyrus" pitchFamily="66" charset="0"/>
            </a:endParaRPr>
          </a:p>
          <a:p>
            <a:r>
              <a:rPr lang="es-ES" sz="2000" dirty="0" smtClean="0">
                <a:latin typeface="Papyrus" pitchFamily="66" charset="0"/>
              </a:rPr>
              <a:t>aborreció </a:t>
            </a:r>
            <a:r>
              <a:rPr lang="es-ES" sz="2000" dirty="0">
                <a:latin typeface="Papyrus" pitchFamily="66" charset="0"/>
              </a:rPr>
              <a:t>a mí.</a:t>
            </a:r>
            <a:r>
              <a:rPr lang="es-ES_tradnl" sz="2000" dirty="0" smtClean="0">
                <a:latin typeface="Papyrus"/>
                <a:cs typeface="Papyrus"/>
              </a:rPr>
              <a:t> (8)</a:t>
            </a:r>
          </a:p>
          <a:p>
            <a:endParaRPr lang="es-ES_tradnl" sz="2000" dirty="0" smtClean="0">
              <a:latin typeface="Papyrus" pitchFamily="66" charset="0"/>
              <a:cs typeface="Papyrus"/>
            </a:endParaRPr>
          </a:p>
          <a:p>
            <a:r>
              <a:rPr lang="es-ES_tradnl" sz="2000" dirty="0" smtClean="0">
                <a:latin typeface="Papyrus" pitchFamily="66" charset="0"/>
                <a:cs typeface="Papyrus"/>
              </a:rPr>
              <a:t>“</a:t>
            </a:r>
            <a:r>
              <a:rPr lang="es-ES" sz="2000" dirty="0">
                <a:latin typeface="Papyrus" pitchFamily="66" charset="0"/>
              </a:rPr>
              <a:t>Y dije: No os apacentaré; la que muriere, que </a:t>
            </a:r>
            <a:r>
              <a:rPr lang="es-ES" sz="2000" dirty="0" smtClean="0">
                <a:latin typeface="Papyrus" pitchFamily="66" charset="0"/>
              </a:rPr>
              <a:t>muera</a:t>
            </a:r>
          </a:p>
          <a:p>
            <a:r>
              <a:rPr lang="es-ES" sz="2000" dirty="0" smtClean="0">
                <a:latin typeface="Papyrus" pitchFamily="66" charset="0"/>
              </a:rPr>
              <a:t>; </a:t>
            </a:r>
            <a:r>
              <a:rPr lang="es-ES" sz="2000" dirty="0">
                <a:latin typeface="Papyrus" pitchFamily="66" charset="0"/>
              </a:rPr>
              <a:t>y la que se perdiere, que se pierda; y las que quedaren</a:t>
            </a:r>
            <a:r>
              <a:rPr lang="es-ES" sz="2000" dirty="0" smtClean="0">
                <a:latin typeface="Papyrus" pitchFamily="66" charset="0"/>
              </a:rPr>
              <a:t>,</a:t>
            </a:r>
          </a:p>
          <a:p>
            <a:r>
              <a:rPr lang="es-ES" sz="2000" dirty="0" smtClean="0">
                <a:latin typeface="Papyrus" pitchFamily="66" charset="0"/>
              </a:rPr>
              <a:t> </a:t>
            </a:r>
            <a:r>
              <a:rPr lang="es-ES" sz="2000" dirty="0">
                <a:latin typeface="Papyrus" pitchFamily="66" charset="0"/>
              </a:rPr>
              <a:t>que cada una coma la carne de su compañera</a:t>
            </a:r>
            <a:r>
              <a:rPr lang="es-ES_tradnl" sz="2000" dirty="0" smtClean="0">
                <a:latin typeface="Papyrus"/>
                <a:cs typeface="Papyrus"/>
              </a:rPr>
              <a:t>.” (9)</a:t>
            </a:r>
          </a:p>
          <a:p>
            <a:r>
              <a:rPr lang="es-ES_tradnl" sz="2000" dirty="0">
                <a:latin typeface="Papyrus"/>
                <a:cs typeface="Papyrus"/>
              </a:rPr>
              <a:t> </a:t>
            </a:r>
            <a:endParaRPr lang="es-ES_tradnl" sz="2000" dirty="0">
              <a:latin typeface="Papyrus" pitchFamily="66" charset="0"/>
              <a:cs typeface="Papyrus"/>
            </a:endParaRPr>
          </a:p>
          <a:p>
            <a:r>
              <a:rPr lang="es-ES" sz="2000" dirty="0">
                <a:latin typeface="Papyrus" pitchFamily="66" charset="0"/>
              </a:rPr>
              <a:t>Tomé luego mi cayado Gracia, y lo quebré, para romper mi pacto que concerté con todos los pueblos. </a:t>
            </a:r>
            <a:r>
              <a:rPr lang="es-ES" sz="2000" dirty="0" smtClean="0">
                <a:latin typeface="Papyrus" pitchFamily="66" charset="0"/>
              </a:rPr>
              <a:t>Y </a:t>
            </a:r>
            <a:r>
              <a:rPr lang="es-ES" sz="2000" dirty="0">
                <a:latin typeface="Papyrus" pitchFamily="66" charset="0"/>
              </a:rPr>
              <a:t>fue deshecho en ese día, y así conocieron los pobres del rebaño que miraban a mí, que era palabra de </a:t>
            </a:r>
            <a:endParaRPr lang="es-ES" sz="2000" dirty="0" smtClean="0">
              <a:latin typeface="Papyrus" pitchFamily="66" charset="0"/>
            </a:endParaRPr>
          </a:p>
          <a:p>
            <a:r>
              <a:rPr lang="es-ES" sz="2000" dirty="0" smtClean="0">
                <a:latin typeface="Papyrus" pitchFamily="66" charset="0"/>
              </a:rPr>
              <a:t>Jehová.</a:t>
            </a:r>
            <a:r>
              <a:rPr lang="es-ES_tradnl" sz="2000" dirty="0" smtClean="0">
                <a:latin typeface="Papyrus"/>
                <a:cs typeface="Papyrus"/>
              </a:rPr>
              <a:t>(10-11)</a:t>
            </a:r>
            <a:endParaRPr lang="es-ES_tradnl" sz="2000" dirty="0">
              <a:latin typeface="Papyrus"/>
              <a:cs typeface="Papyrus"/>
            </a:endParaRPr>
          </a:p>
        </p:txBody>
      </p:sp>
      <p:pic>
        <p:nvPicPr>
          <p:cNvPr id="6" name="Picture 5" descr="images.jpeg"/>
          <p:cNvPicPr>
            <a:picLocks noChangeAspect="1"/>
          </p:cNvPicPr>
          <p:nvPr/>
        </p:nvPicPr>
        <p:blipFill rotWithShape="1">
          <a:blip r:embed="rId2">
            <a:extLst>
              <a:ext uri="{28A0092B-C50C-407E-A947-70E740481C1C}">
                <a14:useLocalDpi xmlns:a14="http://schemas.microsoft.com/office/drawing/2010/main" val="0"/>
              </a:ext>
            </a:extLst>
          </a:blip>
          <a:srcRect l="55359" t="9188" b="18495"/>
          <a:stretch/>
        </p:blipFill>
        <p:spPr>
          <a:xfrm>
            <a:off x="6741862" y="2475166"/>
            <a:ext cx="1784379" cy="2155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2500935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dirty="0">
              <a:latin typeface="Papyrus"/>
              <a:cs typeface="Papyrus"/>
            </a:endParaRPr>
          </a:p>
        </p:txBody>
      </p:sp>
      <p:sp>
        <p:nvSpPr>
          <p:cNvPr id="3" name="TextBox 2"/>
          <p:cNvSpPr txBox="1"/>
          <p:nvPr/>
        </p:nvSpPr>
        <p:spPr>
          <a:xfrm>
            <a:off x="6165770" y="472153"/>
            <a:ext cx="2817153" cy="600164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s-ES" sz="2400" dirty="0">
                <a:latin typeface="Papyrus Condensed"/>
                <a:cs typeface="Papyrus Condensed"/>
              </a:rPr>
              <a:t>Bandas y belleza son las herramientas del Pastor - su vara y su personal. Zacarías está representando el papel del </a:t>
            </a:r>
            <a:r>
              <a:rPr lang="es-ES" sz="2400" dirty="0" smtClean="0">
                <a:latin typeface="Papyrus Condensed"/>
                <a:cs typeface="Papyrus Condensed"/>
              </a:rPr>
              <a:t>Mesías </a:t>
            </a:r>
            <a:r>
              <a:rPr lang="es-ES" sz="2400" dirty="0">
                <a:latin typeface="Papyrus Condensed"/>
                <a:cs typeface="Papyrus Condensed"/>
              </a:rPr>
              <a:t>El buen pastor </a:t>
            </a:r>
            <a:r>
              <a:rPr lang="es-ES" sz="2400" dirty="0" smtClean="0">
                <a:latin typeface="Papyrus Condensed"/>
                <a:cs typeface="Papyrus Condensed"/>
              </a:rPr>
              <a:t>que Israel </a:t>
            </a:r>
            <a:r>
              <a:rPr lang="es-ES" sz="2400" dirty="0">
                <a:latin typeface="Papyrus Condensed"/>
                <a:cs typeface="Papyrus Condensed"/>
              </a:rPr>
              <a:t>rechaza.</a:t>
            </a:r>
            <a:r>
              <a:rPr lang="es-ES_tradnl" sz="2400" dirty="0" smtClean="0">
                <a:latin typeface="Papyrus Condensed"/>
                <a:cs typeface="Papyrus Condensed"/>
              </a:rPr>
              <a:t> </a:t>
            </a:r>
            <a:r>
              <a:rPr lang="es-ES" sz="2400" dirty="0">
                <a:latin typeface="Papyrus Condensed"/>
                <a:cs typeface="Papyrus Condensed"/>
              </a:rPr>
              <a:t>Cuando se le pregunta por su paga, le dan 30 monedas de plata, el precio de insultar esclavo manchada - el mismo precio que Judas recibió por traicionar a Jesús</a:t>
            </a:r>
            <a:r>
              <a:rPr lang="es-ES" sz="2400" dirty="0" smtClean="0">
                <a:latin typeface="Papyrus Condensed"/>
                <a:cs typeface="Papyrus Condensed"/>
              </a:rPr>
              <a:t>.</a:t>
            </a:r>
            <a:r>
              <a:rPr lang="es-ES" sz="2400" dirty="0">
                <a:latin typeface="Papyrus Condensed"/>
                <a:cs typeface="Papyrus Condensed"/>
              </a:rPr>
              <a:t> Judas se suicidó y fue echado en el campo del alfarero, el cumplimiento de esta profecía</a:t>
            </a:r>
            <a:endParaRPr lang="es-ES_tradnl" sz="2400" kern="1200" dirty="0">
              <a:latin typeface="Papyrus Condensed"/>
              <a:cs typeface="Papyrus Condensed"/>
            </a:endParaRPr>
          </a:p>
        </p:txBody>
      </p:sp>
      <p:pic>
        <p:nvPicPr>
          <p:cNvPr id="2" name="Picture 1" descr="images-5.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354" y="498279"/>
            <a:ext cx="5397760" cy="4226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423354" y="4959673"/>
            <a:ext cx="5397760" cy="15696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sz="2400" dirty="0">
                <a:solidFill>
                  <a:srgbClr val="000000"/>
                </a:solidFill>
                <a:latin typeface="Papyrus Condensed"/>
                <a:cs typeface="Papyrus Condensed"/>
              </a:rPr>
              <a:t>Los 3 Pastores que Dios odia y se corta en un mes probablemente liderazgo de Israel que condena </a:t>
            </a:r>
            <a:endParaRPr lang="es-ES" sz="2400" dirty="0" smtClean="0">
              <a:solidFill>
                <a:srgbClr val="000000"/>
              </a:solidFill>
              <a:latin typeface="Papyrus Condensed"/>
              <a:cs typeface="Papyrus Condensed"/>
            </a:endParaRPr>
          </a:p>
          <a:p>
            <a:r>
              <a:rPr lang="es-ES" sz="2400" dirty="0" smtClean="0">
                <a:solidFill>
                  <a:srgbClr val="000000"/>
                </a:solidFill>
                <a:latin typeface="Papyrus Condensed"/>
                <a:cs typeface="Papyrus Condensed"/>
              </a:rPr>
              <a:t>a </a:t>
            </a:r>
            <a:r>
              <a:rPr lang="es-ES" sz="2400" dirty="0">
                <a:solidFill>
                  <a:srgbClr val="000000"/>
                </a:solidFill>
                <a:latin typeface="Papyrus Condensed"/>
                <a:cs typeface="Papyrus Condensed"/>
              </a:rPr>
              <a:t>Jesús a muerte: Herodes, Pilato, Caifás y toda muertes horribles!</a:t>
            </a:r>
            <a:endParaRPr lang="es-ES_tradnl" sz="2400" dirty="0">
              <a:solidFill>
                <a:srgbClr val="000000"/>
              </a:solidFill>
              <a:latin typeface="Papyrus Condensed"/>
              <a:cs typeface="Papyrus Condensed"/>
            </a:endParaRPr>
          </a:p>
        </p:txBody>
      </p:sp>
    </p:spTree>
    <p:extLst>
      <p:ext uri="{BB962C8B-B14F-4D97-AF65-F5344CB8AC3E}">
        <p14:creationId xmlns:p14="http://schemas.microsoft.com/office/powerpoint/2010/main" val="214994642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2" name="TextBox 1"/>
          <p:cNvSpPr txBox="1"/>
          <p:nvPr/>
        </p:nvSpPr>
        <p:spPr>
          <a:xfrm>
            <a:off x="546832" y="405747"/>
            <a:ext cx="7955523" cy="193899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sz="2000" dirty="0" smtClean="0">
                <a:solidFill>
                  <a:schemeClr val="tx1"/>
                </a:solidFill>
                <a:latin typeface="Papyrus" pitchFamily="66" charset="0"/>
                <a:cs typeface="Papyrus"/>
              </a:rPr>
              <a:t>“</a:t>
            </a:r>
            <a:r>
              <a:rPr lang="es-ES" sz="2000" dirty="0">
                <a:solidFill>
                  <a:schemeClr val="tx1"/>
                </a:solidFill>
                <a:latin typeface="Papyrus" pitchFamily="66" charset="0"/>
              </a:rPr>
              <a:t>Así que les dije: «Si les parece bien, páguenme lo que consideren que merezco; pero sólo si quieren». Entonces ellos valuaron mi pago en treinta piezas de plata</a:t>
            </a:r>
            <a:r>
              <a:rPr lang="es-ES" sz="2000" dirty="0" smtClean="0">
                <a:solidFill>
                  <a:schemeClr val="tx1"/>
                </a:solidFill>
                <a:latin typeface="Papyrus" pitchFamily="66" charset="0"/>
              </a:rPr>
              <a:t>. Luego </a:t>
            </a:r>
            <a:r>
              <a:rPr lang="es-ES" sz="2000" dirty="0">
                <a:solidFill>
                  <a:schemeClr val="tx1"/>
                </a:solidFill>
                <a:latin typeface="Papyrus" pitchFamily="66" charset="0"/>
              </a:rPr>
              <a:t>el SEÑOR me dijo: «Arrójalas al alfarero* », ¡esta magnífica cantidad con que me valuaron! Así que tomé las treinta monedas y las lancé al alfarero en el templo del SEÑOR</a:t>
            </a:r>
            <a:r>
              <a:rPr lang="es-ES_tradnl" sz="2000" dirty="0" smtClean="0">
                <a:solidFill>
                  <a:srgbClr val="000000"/>
                </a:solidFill>
                <a:latin typeface="Papyrus"/>
                <a:cs typeface="Papyrus"/>
              </a:rPr>
              <a:t> (11:12-13)</a:t>
            </a:r>
            <a:endParaRPr lang="es-ES_tradnl" sz="2000" dirty="0">
              <a:solidFill>
                <a:srgbClr val="000000"/>
              </a:solidFill>
              <a:latin typeface="Papyrus"/>
              <a:cs typeface="Papyrus"/>
            </a:endParaRPr>
          </a:p>
        </p:txBody>
      </p:sp>
      <p:pic>
        <p:nvPicPr>
          <p:cNvPr id="3" name="Picture 2" descr="_wsb_258x174_judas+hu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3623" y="3913177"/>
            <a:ext cx="3276600" cy="24556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images-7.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229" y="2780441"/>
            <a:ext cx="3314308" cy="35883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4100529" y="2549571"/>
            <a:ext cx="4695639" cy="1015663"/>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 sz="2000" b="1" dirty="0">
                <a:solidFill>
                  <a:srgbClr val="800000"/>
                </a:solidFill>
                <a:latin typeface="Bradley Hand ITC TT-Bold"/>
                <a:cs typeface="Bradley Hand ITC TT-Bold"/>
              </a:rPr>
              <a:t>Sangre </a:t>
            </a:r>
            <a:r>
              <a:rPr lang="es-ES" sz="2000" b="1" dirty="0" smtClean="0">
                <a:solidFill>
                  <a:srgbClr val="800000"/>
                </a:solidFill>
                <a:latin typeface="Bradley Hand ITC TT-Bold"/>
                <a:cs typeface="Bradley Hand ITC TT-Bold"/>
              </a:rPr>
              <a:t>Dinero </a:t>
            </a:r>
            <a:r>
              <a:rPr lang="es-ES" sz="2000" b="1" dirty="0">
                <a:solidFill>
                  <a:srgbClr val="800000"/>
                </a:solidFill>
                <a:latin typeface="Bradley Hand ITC TT-Bold"/>
                <a:cs typeface="Bradley Hand ITC TT-Bold"/>
              </a:rPr>
              <a:t>por </a:t>
            </a:r>
            <a:r>
              <a:rPr lang="es-ES" sz="2000" b="1" dirty="0" smtClean="0">
                <a:solidFill>
                  <a:srgbClr val="800000"/>
                </a:solidFill>
                <a:latin typeface="Bradley Hand ITC TT-Bold"/>
                <a:cs typeface="Bradley Hand ITC TT-Bold"/>
              </a:rPr>
              <a:t>derramar inocente</a:t>
            </a:r>
            <a:endParaRPr lang="es-ES" sz="2000" b="1" dirty="0">
              <a:solidFill>
                <a:srgbClr val="800000"/>
              </a:solidFill>
              <a:latin typeface="Bradley Hand ITC TT-Bold"/>
              <a:cs typeface="Bradley Hand ITC TT-Bold"/>
            </a:endParaRPr>
          </a:p>
          <a:p>
            <a:r>
              <a:rPr lang="es-ES" sz="2000" b="1" dirty="0">
                <a:solidFill>
                  <a:srgbClr val="800000"/>
                </a:solidFill>
                <a:latin typeface="Bradley Hand ITC TT-Bold"/>
                <a:cs typeface="Bradley Hand ITC TT-Bold"/>
              </a:rPr>
              <a:t>La sangre no se </a:t>
            </a:r>
            <a:r>
              <a:rPr lang="es-ES" sz="2000" b="1" dirty="0" smtClean="0">
                <a:solidFill>
                  <a:srgbClr val="800000"/>
                </a:solidFill>
                <a:latin typeface="Bradley Hand ITC TT-Bold"/>
                <a:cs typeface="Bradley Hand ITC TT-Bold"/>
              </a:rPr>
              <a:t>permite en </a:t>
            </a:r>
            <a:r>
              <a:rPr lang="es-ES" sz="2000" b="1" dirty="0">
                <a:solidFill>
                  <a:srgbClr val="800000"/>
                </a:solidFill>
                <a:latin typeface="Bradley Hand ITC TT-Bold"/>
                <a:cs typeface="Bradley Hand ITC TT-Bold"/>
              </a:rPr>
              <a:t>el Templo y nunca será aceptado por Dios!</a:t>
            </a:r>
            <a:endParaRPr lang="es-ES_tradnl" sz="2000" b="1" dirty="0" smtClean="0">
              <a:solidFill>
                <a:srgbClr val="800000"/>
              </a:solidFill>
              <a:latin typeface="Bradley Hand ITC TT-Bold"/>
              <a:cs typeface="Bradley Hand ITC TT-Bold"/>
            </a:endParaRPr>
          </a:p>
        </p:txBody>
      </p:sp>
      <p:pic>
        <p:nvPicPr>
          <p:cNvPr id="5" name="Picture 4" descr="_wsb_204x189_judas-30-pieces-of-silver.jpg"/>
          <p:cNvPicPr>
            <a:picLocks noChangeAspect="1"/>
          </p:cNvPicPr>
          <p:nvPr/>
        </p:nvPicPr>
        <p:blipFill>
          <a:blip r:embed="rId4">
            <a:extLst>
              <a:ext uri="{BEBA8EAE-BF5A-486C-A8C5-ECC9F3942E4B}">
                <a14:imgProps xmlns:a14="http://schemas.microsoft.com/office/drawing/2010/main">
                  <a14:imgLayer r:embed="rId5">
                    <a14:imgEffect>
                      <a14:backgroundRemoval t="4762" b="100000" l="1471" r="97549"/>
                    </a14:imgEffect>
                  </a14:imgLayer>
                </a14:imgProps>
              </a:ext>
              <a:ext uri="{28A0092B-C50C-407E-A947-70E740481C1C}">
                <a14:useLocalDpi xmlns:a14="http://schemas.microsoft.com/office/drawing/2010/main" val="0"/>
              </a:ext>
            </a:extLst>
          </a:blip>
          <a:stretch>
            <a:fillRect/>
          </a:stretch>
        </p:blipFill>
        <p:spPr>
          <a:xfrm>
            <a:off x="6993150" y="3282411"/>
            <a:ext cx="2590800" cy="2400300"/>
          </a:xfrm>
          <a:prstGeom prst="rect">
            <a:avLst/>
          </a:prstGeom>
        </p:spPr>
      </p:pic>
    </p:spTree>
    <p:extLst>
      <p:ext uri="{BB962C8B-B14F-4D97-AF65-F5344CB8AC3E}">
        <p14:creationId xmlns:p14="http://schemas.microsoft.com/office/powerpoint/2010/main" val="13471846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6" name="TextBox 5"/>
          <p:cNvSpPr txBox="1"/>
          <p:nvPr/>
        </p:nvSpPr>
        <p:spPr>
          <a:xfrm>
            <a:off x="267291" y="2859368"/>
            <a:ext cx="5064369" cy="3834896"/>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_tradnl" sz="3200" b="1" dirty="0" smtClean="0">
                <a:solidFill>
                  <a:srgbClr val="953735"/>
                </a:solidFill>
                <a:latin typeface="Bradley Hand ITC TT-Bold"/>
                <a:cs typeface="Bradley Hand ITC TT-Bold"/>
              </a:rPr>
              <a:t>Capítulo 1  Visión # 1</a:t>
            </a:r>
          </a:p>
          <a:p>
            <a:pPr lvl="1">
              <a:lnSpc>
                <a:spcPct val="60000"/>
              </a:lnSpc>
            </a:pPr>
            <a:r>
              <a:rPr lang="es-ES_tradnl" sz="2400" dirty="0" smtClean="0">
                <a:latin typeface="Papyrus"/>
                <a:cs typeface="Papyrus"/>
              </a:rPr>
              <a:t>          </a:t>
            </a:r>
          </a:p>
          <a:p>
            <a:pPr marL="182563" indent="-182563">
              <a:buFont typeface="Arial"/>
              <a:buChar char="•"/>
            </a:pPr>
            <a:r>
              <a:rPr lang="es-ES_tradnl" sz="2400" dirty="0" smtClean="0">
                <a:latin typeface="Papyrus"/>
                <a:cs typeface="Papyrus"/>
              </a:rPr>
              <a:t> Caballo Rojo = Guerra</a:t>
            </a:r>
          </a:p>
          <a:p>
            <a:pPr marL="182563" indent="-182563">
              <a:buFont typeface="Arial"/>
              <a:buChar char="•"/>
            </a:pPr>
            <a:r>
              <a:rPr lang="es-ES_tradnl" sz="2400" dirty="0" smtClean="0">
                <a:latin typeface="Papyrus"/>
                <a:cs typeface="Papyrus"/>
              </a:rPr>
              <a:t>Arboles de Mirtos = Israel</a:t>
            </a:r>
          </a:p>
          <a:p>
            <a:pPr marL="182563" indent="-182563">
              <a:buFont typeface="Arial"/>
              <a:buChar char="•"/>
            </a:pPr>
            <a:r>
              <a:rPr lang="es-ES_tradnl" sz="2400" dirty="0" smtClean="0">
                <a:latin typeface="Papyrus"/>
                <a:cs typeface="Papyrus"/>
              </a:rPr>
              <a:t> Ángel de Jehová = </a:t>
            </a:r>
            <a:r>
              <a:rPr lang="es-ES_tradnl" sz="2400" dirty="0" err="1" smtClean="0">
                <a:latin typeface="Papyrus"/>
                <a:cs typeface="Papyrus"/>
              </a:rPr>
              <a:t>Jesus</a:t>
            </a:r>
            <a:endParaRPr lang="es-ES_tradnl" sz="2400" dirty="0" smtClean="0">
              <a:latin typeface="Papyrus"/>
              <a:cs typeface="Papyrus"/>
            </a:endParaRPr>
          </a:p>
          <a:p>
            <a:pPr marL="182563" indent="-182563">
              <a:buFont typeface="Arial"/>
              <a:buChar char="•"/>
            </a:pPr>
            <a:r>
              <a:rPr lang="es-ES_tradnl" sz="2400" dirty="0">
                <a:latin typeface="Papyrus"/>
                <a:cs typeface="Papyrus"/>
              </a:rPr>
              <a:t> </a:t>
            </a:r>
            <a:r>
              <a:rPr lang="es-ES_tradnl" sz="2400" dirty="0" smtClean="0">
                <a:latin typeface="Papyrus"/>
                <a:cs typeface="Papyrus"/>
              </a:rPr>
              <a:t>70 Años de Castigo </a:t>
            </a:r>
          </a:p>
          <a:p>
            <a:pPr marL="182563" indent="-182563">
              <a:buFont typeface="Arial"/>
              <a:buChar char="•"/>
            </a:pPr>
            <a:r>
              <a:rPr lang="es-ES_tradnl" sz="2400" dirty="0" smtClean="0">
                <a:latin typeface="Papyrus"/>
                <a:cs typeface="Papyrus"/>
              </a:rPr>
              <a:t>El Celo de Dios sobre Israel </a:t>
            </a:r>
          </a:p>
          <a:p>
            <a:r>
              <a:rPr lang="es-ES_tradnl" sz="2400" dirty="0" smtClean="0">
                <a:latin typeface="Papyrus"/>
                <a:cs typeface="Papyrus"/>
              </a:rPr>
              <a:t>       </a:t>
            </a:r>
            <a:r>
              <a:rPr lang="es-BO" sz="2400" dirty="0" smtClean="0">
                <a:latin typeface="Papyrus"/>
                <a:cs typeface="Papyrus"/>
              </a:rPr>
              <a:t>&amp; Jerusalén</a:t>
            </a:r>
            <a:endParaRPr lang="es-ES_tradnl" sz="2400" dirty="0" smtClean="0">
              <a:latin typeface="Papyrus"/>
              <a:cs typeface="Papyrus"/>
            </a:endParaRPr>
          </a:p>
          <a:p>
            <a:pPr marL="182563" indent="-182563">
              <a:buFont typeface="Arial"/>
              <a:buChar char="•"/>
            </a:pPr>
            <a:r>
              <a:rPr lang="es-ES_tradnl" sz="2400" dirty="0" smtClean="0">
                <a:latin typeface="Papyrus"/>
                <a:cs typeface="Papyrus"/>
              </a:rPr>
              <a:t>La ira de las naciones paganas</a:t>
            </a:r>
          </a:p>
          <a:p>
            <a:pPr marL="182563" indent="-182563">
              <a:buFont typeface="Arial"/>
              <a:buChar char="•"/>
            </a:pPr>
            <a:r>
              <a:rPr lang="es-ES_tradnl" sz="2400" dirty="0" smtClean="0">
                <a:latin typeface="Papyrus"/>
                <a:cs typeface="Papyrus"/>
              </a:rPr>
              <a:t>Medida para reconstruir el Templo  </a:t>
            </a:r>
            <a:endParaRPr lang="es-ES_tradnl" sz="2400" dirty="0">
              <a:latin typeface="Papyrus"/>
              <a:cs typeface="Papyrus"/>
            </a:endParaRPr>
          </a:p>
        </p:txBody>
      </p:sp>
      <p:sp>
        <p:nvSpPr>
          <p:cNvPr id="7" name="TextBox 6"/>
          <p:cNvSpPr txBox="1"/>
          <p:nvPr/>
        </p:nvSpPr>
        <p:spPr>
          <a:xfrm>
            <a:off x="267291" y="279388"/>
            <a:ext cx="8589073" cy="25545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sz="2000" dirty="0" smtClean="0">
                <a:solidFill>
                  <a:srgbClr val="FFFFFF"/>
                </a:solidFill>
                <a:latin typeface="Papyrus" pitchFamily="66" charset="0"/>
                <a:cs typeface="Papyrus"/>
              </a:rPr>
              <a:t>“</a:t>
            </a:r>
            <a:r>
              <a:rPr lang="es-ES" sz="2000" dirty="0">
                <a:latin typeface="Papyrus" pitchFamily="66" charset="0"/>
              </a:rPr>
              <a:t>Vi de noche, y he aquí un varón que cabalgaba sobre un caballo </a:t>
            </a:r>
            <a:r>
              <a:rPr lang="es-ES" sz="2000" dirty="0" smtClean="0">
                <a:latin typeface="Papyrus" pitchFamily="66" charset="0"/>
              </a:rPr>
              <a:t>alazán, </a:t>
            </a:r>
            <a:r>
              <a:rPr lang="es-ES" sz="2000" dirty="0">
                <a:latin typeface="Papyrus" pitchFamily="66" charset="0"/>
              </a:rPr>
              <a:t>el cual estaba entre los mirtos que había en la hondura; y detrás de él había caballos alazanes, overos y blancos</a:t>
            </a:r>
            <a:r>
              <a:rPr lang="es-ES" sz="2000" dirty="0" smtClean="0">
                <a:latin typeface="Papyrus" pitchFamily="66" charset="0"/>
              </a:rPr>
              <a:t>. </a:t>
            </a:r>
            <a:r>
              <a:rPr lang="es-ES_tradnl" sz="2000" dirty="0" smtClean="0">
                <a:solidFill>
                  <a:srgbClr val="FFFFFF"/>
                </a:solidFill>
                <a:latin typeface="Papyrus"/>
                <a:cs typeface="Papyrus"/>
              </a:rPr>
              <a:t>   (Zacarías 1:8-10)</a:t>
            </a:r>
          </a:p>
          <a:p>
            <a:endParaRPr lang="es-ES_tradnl" sz="1000" dirty="0">
              <a:solidFill>
                <a:srgbClr val="FFFFFF"/>
              </a:solidFill>
              <a:latin typeface="Papyrus"/>
              <a:cs typeface="Papyrus"/>
            </a:endParaRPr>
          </a:p>
          <a:p>
            <a:r>
              <a:rPr lang="es-ES" sz="2000" dirty="0">
                <a:solidFill>
                  <a:srgbClr val="FFFFFF"/>
                </a:solidFill>
                <a:latin typeface="Papyrus"/>
                <a:cs typeface="Papyrus"/>
              </a:rPr>
              <a:t>Y el ángel que hablaba conmigo me dijo: 'Yo te mostraré qué es esto </a:t>
            </a:r>
            <a:r>
              <a:rPr lang="es-ES" sz="2000" dirty="0" smtClean="0">
                <a:solidFill>
                  <a:srgbClr val="FFFFFF"/>
                </a:solidFill>
                <a:latin typeface="Papyrus"/>
                <a:cs typeface="Papyrus"/>
              </a:rPr>
              <a:t>«</a:t>
            </a:r>
          </a:p>
          <a:p>
            <a:endParaRPr lang="es-ES_tradnl" sz="1000" dirty="0">
              <a:solidFill>
                <a:srgbClr val="FFFFFF"/>
              </a:solidFill>
              <a:latin typeface="Papyrus"/>
              <a:cs typeface="Papyrus"/>
            </a:endParaRPr>
          </a:p>
          <a:p>
            <a:r>
              <a:rPr lang="es-ES" sz="2000" dirty="0">
                <a:solidFill>
                  <a:srgbClr val="FFFFFF"/>
                </a:solidFill>
                <a:latin typeface="Papyrus"/>
                <a:cs typeface="Papyrus"/>
              </a:rPr>
              <a:t>Y aquel varón que estaba entre los árboles mirtos respondió y dijo: "Estos</a:t>
            </a:r>
          </a:p>
          <a:p>
            <a:r>
              <a:rPr lang="es-ES" sz="2000" dirty="0">
                <a:solidFill>
                  <a:srgbClr val="FFFFFF"/>
                </a:solidFill>
                <a:latin typeface="Papyrus"/>
                <a:cs typeface="Papyrus"/>
              </a:rPr>
              <a:t>son los que Jehová ha enviado a caminar </a:t>
            </a:r>
            <a:endParaRPr lang="es-ES" sz="2000" dirty="0" smtClean="0">
              <a:solidFill>
                <a:srgbClr val="FFFFFF"/>
              </a:solidFill>
              <a:latin typeface="Papyrus"/>
              <a:cs typeface="Papyrus"/>
            </a:endParaRPr>
          </a:p>
          <a:p>
            <a:r>
              <a:rPr lang="es-ES" sz="2000" dirty="0" smtClean="0">
                <a:solidFill>
                  <a:srgbClr val="FFFFFF"/>
                </a:solidFill>
                <a:latin typeface="Papyrus"/>
                <a:cs typeface="Papyrus"/>
              </a:rPr>
              <a:t>de aquí para </a:t>
            </a:r>
            <a:r>
              <a:rPr lang="es-ES" sz="2000" dirty="0">
                <a:solidFill>
                  <a:srgbClr val="FFFFFF"/>
                </a:solidFill>
                <a:latin typeface="Papyrus"/>
                <a:cs typeface="Papyrus"/>
              </a:rPr>
              <a:t>allá a través de la tierra. "</a:t>
            </a:r>
            <a:endParaRPr lang="es-ES_tradnl" sz="2000" dirty="0">
              <a:solidFill>
                <a:srgbClr val="FFFFFF"/>
              </a:solidFill>
              <a:latin typeface="Papyrus"/>
              <a:cs typeface="Papyrus"/>
            </a:endParaRPr>
          </a:p>
        </p:txBody>
      </p:sp>
      <p:pic>
        <p:nvPicPr>
          <p:cNvPr id="5" name="Picture 4" descr="images.jpeg"/>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24781" r="-1"/>
          <a:stretch/>
        </p:blipFill>
        <p:spPr>
          <a:xfrm>
            <a:off x="4780932" y="2554934"/>
            <a:ext cx="4075432" cy="36074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1788596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2" name="TextBox 1"/>
          <p:cNvSpPr txBox="1"/>
          <p:nvPr/>
        </p:nvSpPr>
        <p:spPr>
          <a:xfrm>
            <a:off x="440993" y="146206"/>
            <a:ext cx="7443971"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sz="2000" dirty="0">
                <a:latin typeface="Papyrus"/>
                <a:cs typeface="Papyrus"/>
              </a:rPr>
              <a:t>El </a:t>
            </a:r>
            <a:r>
              <a:rPr lang="es-ES_tradnl" sz="2000" dirty="0" smtClean="0">
                <a:latin typeface="Papyrus"/>
                <a:cs typeface="Papyrus"/>
              </a:rPr>
              <a:t>Pastor Insensato          El Anti-Cristo            Zacarías 11:15-17</a:t>
            </a:r>
          </a:p>
        </p:txBody>
      </p:sp>
      <p:sp>
        <p:nvSpPr>
          <p:cNvPr id="5" name="TextBox 4"/>
          <p:cNvSpPr txBox="1"/>
          <p:nvPr/>
        </p:nvSpPr>
        <p:spPr>
          <a:xfrm>
            <a:off x="299875" y="546316"/>
            <a:ext cx="8844126" cy="1631216"/>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_tradnl" sz="2000" dirty="0" smtClean="0">
                <a:latin typeface="Papyrus" pitchFamily="66" charset="0"/>
                <a:cs typeface="Papyrus"/>
              </a:rPr>
              <a:t>“</a:t>
            </a:r>
            <a:r>
              <a:rPr lang="es-ES" sz="2000" dirty="0">
                <a:latin typeface="Papyrus" pitchFamily="66" charset="0"/>
              </a:rPr>
              <a:t>Entonces el SEÑOR me dijo: «Ve nuevamente e interpreta el papel </a:t>
            </a:r>
            <a:r>
              <a:rPr lang="es-ES" sz="2000" dirty="0" smtClean="0">
                <a:latin typeface="Papyrus" pitchFamily="66" charset="0"/>
              </a:rPr>
              <a:t>de pastor </a:t>
            </a:r>
            <a:r>
              <a:rPr lang="es-ES" sz="2000" dirty="0">
                <a:latin typeface="Papyrus" pitchFamily="66" charset="0"/>
              </a:rPr>
              <a:t>irresponsable</a:t>
            </a:r>
            <a:r>
              <a:rPr lang="es-ES" sz="2000" dirty="0" smtClean="0">
                <a:latin typeface="Papyrus" pitchFamily="66" charset="0"/>
              </a:rPr>
              <a:t>. Así </a:t>
            </a:r>
            <a:r>
              <a:rPr lang="es-ES" sz="2000" dirty="0">
                <a:latin typeface="Papyrus" pitchFamily="66" charset="0"/>
              </a:rPr>
              <a:t>ilustrarás que le daré a esta nación un pastor que no cuidará de las que están muriendo, ni protegerá a las pequeñas,* ni sanará a las heridas, ni alimentará a las sanas. Al contrario, este pastor se comerá la carne de las ovejas más gordas y les arrancará </a:t>
            </a:r>
            <a:r>
              <a:rPr lang="es-ES" sz="2000" dirty="0" smtClean="0">
                <a:latin typeface="Papyrus" pitchFamily="66" charset="0"/>
              </a:rPr>
              <a:t>pezuñas.”                </a:t>
            </a:r>
            <a:r>
              <a:rPr lang="es-ES_tradnl" sz="2000" dirty="0" smtClean="0">
                <a:latin typeface="Papyrus"/>
                <a:cs typeface="Papyrus"/>
              </a:rPr>
              <a:t> </a:t>
            </a:r>
            <a:r>
              <a:rPr lang="es-ES_tradnl" sz="2000" dirty="0" smtClean="0">
                <a:solidFill>
                  <a:srgbClr val="953735"/>
                </a:solidFill>
                <a:latin typeface="Papyrus"/>
                <a:cs typeface="Papyrus"/>
              </a:rPr>
              <a:t>(11:15-16)</a:t>
            </a:r>
          </a:p>
        </p:txBody>
      </p:sp>
      <p:sp>
        <p:nvSpPr>
          <p:cNvPr id="6" name="TextBox 5"/>
          <p:cNvSpPr txBox="1"/>
          <p:nvPr/>
        </p:nvSpPr>
        <p:spPr>
          <a:xfrm>
            <a:off x="299875" y="2342774"/>
            <a:ext cx="8414156" cy="1015663"/>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_tradnl" sz="2000" dirty="0" smtClean="0">
                <a:latin typeface="Papyrus" pitchFamily="66" charset="0"/>
                <a:cs typeface="Papyrus"/>
              </a:rPr>
              <a:t>         “</a:t>
            </a:r>
            <a:r>
              <a:rPr lang="es-ES" sz="2000" dirty="0">
                <a:latin typeface="Papyrus" pitchFamily="66" charset="0"/>
              </a:rPr>
              <a:t>¡Qué aflicción le espera a este pastor despreciable que abandona el rebaño! La espada cortará su brazo y perforará su ojo derecho. Su brazo quedará inútil y su ojo derecho completamente </a:t>
            </a:r>
            <a:r>
              <a:rPr lang="es-ES" sz="2000" dirty="0" smtClean="0">
                <a:latin typeface="Papyrus" pitchFamily="66" charset="0"/>
              </a:rPr>
              <a:t>ciego</a:t>
            </a:r>
            <a:r>
              <a:rPr lang="es-ES_tradnl" sz="2000" dirty="0" smtClean="0">
                <a:latin typeface="Papyrus" pitchFamily="66" charset="0"/>
                <a:cs typeface="Papyrus"/>
              </a:rPr>
              <a:t>.”</a:t>
            </a:r>
            <a:r>
              <a:rPr lang="es-ES_tradnl" sz="2000" dirty="0" smtClean="0">
                <a:latin typeface="Papyrus"/>
                <a:cs typeface="Papyrus"/>
              </a:rPr>
              <a:t>  </a:t>
            </a:r>
            <a:r>
              <a:rPr lang="es-ES_tradnl" sz="2000" dirty="0" smtClean="0">
                <a:solidFill>
                  <a:srgbClr val="953735"/>
                </a:solidFill>
                <a:latin typeface="Papyrus"/>
                <a:cs typeface="Papyrus"/>
              </a:rPr>
              <a:t>(17)</a:t>
            </a:r>
            <a:endParaRPr lang="es-ES_tradnl" sz="2000" dirty="0">
              <a:solidFill>
                <a:srgbClr val="953735"/>
              </a:solidFill>
              <a:latin typeface="Papyrus"/>
              <a:cs typeface="Papyrus"/>
            </a:endParaRPr>
          </a:p>
        </p:txBody>
      </p:sp>
      <p:sp>
        <p:nvSpPr>
          <p:cNvPr id="8" name="TextBox 7"/>
          <p:cNvSpPr txBox="1"/>
          <p:nvPr/>
        </p:nvSpPr>
        <p:spPr>
          <a:xfrm>
            <a:off x="179754" y="4722500"/>
            <a:ext cx="8964247" cy="193899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_tradnl" sz="2000" dirty="0" smtClean="0">
                <a:latin typeface="Papyrus" pitchFamily="66" charset="0"/>
                <a:cs typeface="Papyrus"/>
              </a:rPr>
              <a:t>“</a:t>
            </a:r>
            <a:r>
              <a:rPr lang="es-ES" sz="2000" dirty="0">
                <a:latin typeface="Papyrus" pitchFamily="66" charset="0"/>
              </a:rPr>
              <a:t>Además exigió que a todos —pequeños y grandes; ricos y pobres; libres y esclavos —se les pusiera una marca en la mano derecha o en la </a:t>
            </a:r>
            <a:r>
              <a:rPr lang="es-ES" sz="2000" dirty="0" smtClean="0">
                <a:latin typeface="Papyrus" pitchFamily="66" charset="0"/>
              </a:rPr>
              <a:t>frente. Y </a:t>
            </a:r>
            <a:r>
              <a:rPr lang="es-ES" sz="2000" dirty="0">
                <a:latin typeface="Papyrus" pitchFamily="66" charset="0"/>
              </a:rPr>
              <a:t>nadie podía comprar ni vender nada sin tener esa marca, que era el nombre de la bestia o bien el número que representa su nombre</a:t>
            </a:r>
            <a:r>
              <a:rPr lang="es-ES" sz="2000" dirty="0" smtClean="0">
                <a:latin typeface="Papyrus" pitchFamily="66" charset="0"/>
              </a:rPr>
              <a:t>. Aquí </a:t>
            </a:r>
            <a:r>
              <a:rPr lang="es-ES" sz="2000" dirty="0">
                <a:latin typeface="Papyrus" pitchFamily="66" charset="0"/>
              </a:rPr>
              <a:t>se requiere sabiduría. El que tenga entendimiento, que resuelva el significado del número de la bestia, porque es el número de un hombre.* Su número es </a:t>
            </a:r>
            <a:r>
              <a:rPr lang="es-ES" sz="2000" dirty="0" smtClean="0">
                <a:latin typeface="Papyrus" pitchFamily="66" charset="0"/>
              </a:rPr>
              <a:t>666</a:t>
            </a:r>
            <a:r>
              <a:rPr lang="es-ES_tradnl" sz="2000" dirty="0" smtClean="0">
                <a:solidFill>
                  <a:schemeClr val="tx1"/>
                </a:solidFill>
                <a:latin typeface="Papyrus"/>
                <a:cs typeface="Papyrus"/>
              </a:rPr>
              <a:t>.”  </a:t>
            </a:r>
            <a:r>
              <a:rPr lang="es-ES_tradnl" sz="2000" dirty="0" smtClean="0">
                <a:solidFill>
                  <a:schemeClr val="accent2">
                    <a:lumMod val="75000"/>
                  </a:schemeClr>
                </a:solidFill>
                <a:latin typeface="Papyrus"/>
                <a:cs typeface="Papyrus"/>
              </a:rPr>
              <a:t>Rev. 13:16-18</a:t>
            </a:r>
            <a:endParaRPr lang="es-ES_tradnl" sz="2000" dirty="0">
              <a:solidFill>
                <a:schemeClr val="accent2">
                  <a:lumMod val="75000"/>
                </a:schemeClr>
              </a:solidFill>
              <a:latin typeface="Papyrus"/>
              <a:cs typeface="Papyrus"/>
            </a:endParaRPr>
          </a:p>
        </p:txBody>
      </p:sp>
      <p:pic>
        <p:nvPicPr>
          <p:cNvPr id="9" name="Picture 8" descr="images-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6557" y="3618499"/>
            <a:ext cx="2105765" cy="9475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images-3.jpeg"/>
          <p:cNvPicPr>
            <a:picLocks noChangeAspect="1"/>
          </p:cNvPicPr>
          <p:nvPr/>
        </p:nvPicPr>
        <p:blipFill rotWithShape="1">
          <a:blip r:embed="rId3">
            <a:extLst>
              <a:ext uri="{28A0092B-C50C-407E-A947-70E740481C1C}">
                <a14:useLocalDpi xmlns:a14="http://schemas.microsoft.com/office/drawing/2010/main" val="0"/>
              </a:ext>
            </a:extLst>
          </a:blip>
          <a:srcRect t="9903" b="24224"/>
          <a:stretch/>
        </p:blipFill>
        <p:spPr>
          <a:xfrm>
            <a:off x="5543900" y="3410980"/>
            <a:ext cx="2341064" cy="11551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4301722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3" name="Picture 2" descr="images-1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355" y="462235"/>
            <a:ext cx="8591469" cy="6018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499616" y="4821202"/>
            <a:ext cx="8047215" cy="1323439"/>
          </a:xfrm>
          <a:prstGeom prst="rect">
            <a:avLst/>
          </a:prstGeom>
          <a:noFill/>
        </p:spPr>
        <p:txBody>
          <a:bodyPr wrap="square" rtlCol="0">
            <a:spAutoFit/>
          </a:bodyPr>
          <a:lstStyle/>
          <a:p>
            <a:pPr algn="ctr"/>
            <a:r>
              <a:rPr lang="es-ES_tradnl" sz="2000" dirty="0" smtClean="0">
                <a:solidFill>
                  <a:schemeClr val="bg1"/>
                </a:solidFill>
                <a:latin typeface="Papyrus" pitchFamily="66" charset="0"/>
                <a:cs typeface="Papyrus"/>
              </a:rPr>
              <a:t>“</a:t>
            </a:r>
            <a:r>
              <a:rPr lang="es-ES" sz="2000" dirty="0">
                <a:solidFill>
                  <a:schemeClr val="bg1"/>
                </a:solidFill>
                <a:latin typeface="Papyrus" pitchFamily="66" charset="0"/>
              </a:rPr>
              <a:t>Profecía de la palabra de Jehová acerca de Israel. Jehová, que extiende los cielos y funda la tierra, y forma el espíritu del hombre dentro de él, ha dicho:</a:t>
            </a:r>
            <a:r>
              <a:rPr lang="es-ES_tradnl" sz="2000" dirty="0" smtClean="0">
                <a:solidFill>
                  <a:schemeClr val="bg1"/>
                </a:solidFill>
                <a:latin typeface="Papyrus"/>
                <a:cs typeface="Papyrus"/>
              </a:rPr>
              <a:t>’ </a:t>
            </a:r>
          </a:p>
          <a:p>
            <a:pPr algn="ctr"/>
            <a:r>
              <a:rPr lang="es-ES_tradnl" sz="2000" dirty="0" smtClean="0">
                <a:solidFill>
                  <a:schemeClr val="bg1"/>
                </a:solidFill>
                <a:latin typeface="Papyrus"/>
                <a:cs typeface="Papyrus"/>
              </a:rPr>
              <a:t>                             </a:t>
            </a:r>
            <a:r>
              <a:rPr lang="es-ES_tradnl" sz="2000" dirty="0" err="1" smtClean="0">
                <a:solidFill>
                  <a:schemeClr val="bg1"/>
                </a:solidFill>
                <a:latin typeface="Papyrus"/>
                <a:cs typeface="Papyrus"/>
              </a:rPr>
              <a:t>Zac</a:t>
            </a:r>
            <a:r>
              <a:rPr lang="es-ES_tradnl" sz="2000" dirty="0" smtClean="0">
                <a:solidFill>
                  <a:schemeClr val="bg1"/>
                </a:solidFill>
                <a:latin typeface="Papyrus"/>
                <a:cs typeface="Papyrus"/>
              </a:rPr>
              <a:t> 12:1</a:t>
            </a:r>
            <a:endParaRPr lang="es-ES_tradnl" sz="2000" dirty="0">
              <a:solidFill>
                <a:schemeClr val="bg1"/>
              </a:solidFill>
              <a:latin typeface="Papyrus"/>
              <a:cs typeface="Papyrus"/>
            </a:endParaRPr>
          </a:p>
        </p:txBody>
      </p:sp>
    </p:spTree>
    <p:extLst>
      <p:ext uri="{BB962C8B-B14F-4D97-AF65-F5344CB8AC3E}">
        <p14:creationId xmlns:p14="http://schemas.microsoft.com/office/powerpoint/2010/main" val="73665916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2" name="Picture 1" descr="images-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459" y="358993"/>
            <a:ext cx="8722289" cy="61186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492864" y="2298531"/>
            <a:ext cx="3428995" cy="1938992"/>
          </a:xfrm>
          <a:prstGeom prst="rect">
            <a:avLst/>
          </a:prstGeom>
          <a:noFill/>
        </p:spPr>
        <p:txBody>
          <a:bodyPr wrap="square" rtlCol="0">
            <a:spAutoFit/>
          </a:bodyPr>
          <a:lstStyle/>
          <a:p>
            <a:r>
              <a:rPr lang="es-ES" sz="2000" dirty="0">
                <a:solidFill>
                  <a:schemeClr val="bg1"/>
                </a:solidFill>
                <a:latin typeface="Papyrus" pitchFamily="66" charset="0"/>
              </a:rPr>
              <a:t>He aquí yo pongo a Jerusalén por copa que hará temblar a todos los pueblos de alrededor contra Judá, en el sitio contra </a:t>
            </a:r>
            <a:r>
              <a:rPr lang="es-ES" sz="2000" dirty="0" smtClean="0">
                <a:solidFill>
                  <a:schemeClr val="bg1"/>
                </a:solidFill>
                <a:latin typeface="Papyrus" pitchFamily="66" charset="0"/>
              </a:rPr>
              <a:t>Jerusalén.      </a:t>
            </a:r>
            <a:r>
              <a:rPr lang="es-ES_tradnl" sz="2000" dirty="0" err="1" smtClean="0">
                <a:solidFill>
                  <a:schemeClr val="accent2">
                    <a:lumMod val="75000"/>
                  </a:schemeClr>
                </a:solidFill>
                <a:latin typeface="Papyrus"/>
                <a:cs typeface="Papyrus"/>
              </a:rPr>
              <a:t>Zac</a:t>
            </a:r>
            <a:r>
              <a:rPr lang="es-ES_tradnl" sz="2000" dirty="0" smtClean="0">
                <a:solidFill>
                  <a:schemeClr val="accent2">
                    <a:lumMod val="75000"/>
                  </a:schemeClr>
                </a:solidFill>
                <a:latin typeface="Papyrus"/>
                <a:cs typeface="Papyrus"/>
              </a:rPr>
              <a:t> 12:2</a:t>
            </a:r>
            <a:endParaRPr lang="es-ES_tradnl" dirty="0">
              <a:solidFill>
                <a:schemeClr val="accent2">
                  <a:lumMod val="75000"/>
                </a:schemeClr>
              </a:solidFill>
            </a:endParaRPr>
          </a:p>
        </p:txBody>
      </p:sp>
      <p:sp>
        <p:nvSpPr>
          <p:cNvPr id="8" name="TextBox 7"/>
          <p:cNvSpPr txBox="1"/>
          <p:nvPr/>
        </p:nvSpPr>
        <p:spPr>
          <a:xfrm>
            <a:off x="6359358" y="642887"/>
            <a:ext cx="2654390" cy="3477875"/>
          </a:xfrm>
          <a:prstGeom prst="rect">
            <a:avLst/>
          </a:prstGeom>
          <a:noFill/>
        </p:spPr>
        <p:txBody>
          <a:bodyPr wrap="square" rtlCol="0">
            <a:spAutoFit/>
          </a:bodyPr>
          <a:lstStyle/>
          <a:p>
            <a:r>
              <a:rPr lang="es-ES" sz="2000" dirty="0">
                <a:solidFill>
                  <a:schemeClr val="bg1"/>
                </a:solidFill>
                <a:latin typeface="Papyrus" pitchFamily="66" charset="0"/>
              </a:rPr>
              <a:t>Y en aquel día yo pondré a Jerusalén por piedra pesada a todos los pueblos; todos los que se la cargaren serán despedazados, bien que todas las naciones de la tierra se juntarán contra ella. </a:t>
            </a:r>
            <a:r>
              <a:rPr lang="es-ES_tradnl" sz="2000" dirty="0" smtClean="0">
                <a:solidFill>
                  <a:srgbClr val="953735"/>
                </a:solidFill>
                <a:latin typeface="Papyrus"/>
                <a:cs typeface="Papyrus"/>
              </a:rPr>
              <a:t>12:3</a:t>
            </a:r>
            <a:endParaRPr lang="es-ES_tradnl" dirty="0">
              <a:solidFill>
                <a:srgbClr val="953735"/>
              </a:solidFill>
            </a:endParaRPr>
          </a:p>
        </p:txBody>
      </p:sp>
      <p:sp>
        <p:nvSpPr>
          <p:cNvPr id="9" name="TextBox 8"/>
          <p:cNvSpPr txBox="1"/>
          <p:nvPr/>
        </p:nvSpPr>
        <p:spPr>
          <a:xfrm>
            <a:off x="593735" y="712936"/>
            <a:ext cx="2469050" cy="1015663"/>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 sz="2000" dirty="0">
                <a:solidFill>
                  <a:schemeClr val="tx1"/>
                </a:solidFill>
                <a:latin typeface="Lucida Calligraphy"/>
                <a:cs typeface="Lucida Calligraphy"/>
              </a:rPr>
              <a:t>Jerusalén,</a:t>
            </a:r>
          </a:p>
          <a:p>
            <a:r>
              <a:rPr lang="es-ES" sz="2000" dirty="0">
                <a:solidFill>
                  <a:schemeClr val="tx1"/>
                </a:solidFill>
                <a:latin typeface="Lucida Calligraphy"/>
                <a:cs typeface="Lucida Calligraphy"/>
              </a:rPr>
              <a:t>  un cáliz </a:t>
            </a:r>
            <a:endParaRPr lang="es-ES" sz="2000" dirty="0" smtClean="0">
              <a:solidFill>
                <a:schemeClr val="tx1"/>
              </a:solidFill>
              <a:latin typeface="Lucida Calligraphy"/>
              <a:cs typeface="Lucida Calligraphy"/>
            </a:endParaRPr>
          </a:p>
          <a:p>
            <a:r>
              <a:rPr lang="es-ES" sz="2000" dirty="0" smtClean="0">
                <a:solidFill>
                  <a:schemeClr val="tx1"/>
                </a:solidFill>
                <a:latin typeface="Lucida Calligraphy"/>
                <a:cs typeface="Lucida Calligraphy"/>
              </a:rPr>
              <a:t>de </a:t>
            </a:r>
            <a:r>
              <a:rPr lang="es-ES" sz="2000" dirty="0">
                <a:solidFill>
                  <a:schemeClr val="tx1"/>
                </a:solidFill>
                <a:latin typeface="Lucida Calligraphy"/>
                <a:cs typeface="Lucida Calligraphy"/>
              </a:rPr>
              <a:t>aturdimiento</a:t>
            </a:r>
            <a:endParaRPr lang="es-ES_tradnl" sz="2000" dirty="0">
              <a:solidFill>
                <a:schemeClr val="tx1"/>
              </a:solidFill>
              <a:latin typeface="Lucida Calligraphy"/>
              <a:cs typeface="Lucida Calligraphy"/>
            </a:endParaRPr>
          </a:p>
        </p:txBody>
      </p:sp>
    </p:spTree>
    <p:extLst>
      <p:ext uri="{BB962C8B-B14F-4D97-AF65-F5344CB8AC3E}">
        <p14:creationId xmlns:p14="http://schemas.microsoft.com/office/powerpoint/2010/main" val="228145347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2" name="TextBox 1"/>
          <p:cNvSpPr txBox="1"/>
          <p:nvPr/>
        </p:nvSpPr>
        <p:spPr>
          <a:xfrm>
            <a:off x="292284" y="322493"/>
            <a:ext cx="8526673" cy="1631216"/>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_tradnl" dirty="0" smtClean="0">
                <a:solidFill>
                  <a:schemeClr val="tx1"/>
                </a:solidFill>
                <a:latin typeface="Papyrus" pitchFamily="66" charset="0"/>
              </a:rPr>
              <a:t>“</a:t>
            </a:r>
            <a:r>
              <a:rPr lang="es-ES" sz="2000" dirty="0">
                <a:solidFill>
                  <a:schemeClr val="tx1"/>
                </a:solidFill>
                <a:latin typeface="Papyrus" pitchFamily="66" charset="0"/>
              </a:rPr>
              <a:t>En aquel día Jehová defenderá al morador de Jerusalén; el que entre ellos fuere débil, en aquel tiempo será como David; y la casa de David como Dios, como el ángel de Jehová delante de ellos. </a:t>
            </a:r>
          </a:p>
          <a:p>
            <a:r>
              <a:rPr lang="es-ES" sz="2000" dirty="0" err="1">
                <a:solidFill>
                  <a:srgbClr val="953735"/>
                </a:solidFill>
                <a:latin typeface="Papyrus" pitchFamily="66" charset="0"/>
              </a:rPr>
              <a:t>Zac</a:t>
            </a:r>
            <a:r>
              <a:rPr lang="es-ES" sz="2000" dirty="0">
                <a:solidFill>
                  <a:srgbClr val="953735"/>
                </a:solidFill>
                <a:latin typeface="Papyrus" pitchFamily="66" charset="0"/>
              </a:rPr>
              <a:t> 12:9  </a:t>
            </a:r>
            <a:r>
              <a:rPr lang="es-ES" sz="2000" dirty="0">
                <a:solidFill>
                  <a:schemeClr val="tx1"/>
                </a:solidFill>
                <a:latin typeface="Papyrus" pitchFamily="66" charset="0"/>
              </a:rPr>
              <a:t>Y en aquel día yo procuraré destruir a todas las naciones que vinieren contra </a:t>
            </a:r>
            <a:r>
              <a:rPr lang="es-ES" sz="2000" dirty="0" smtClean="0">
                <a:solidFill>
                  <a:schemeClr val="tx1"/>
                </a:solidFill>
                <a:latin typeface="Papyrus" pitchFamily="66" charset="0"/>
              </a:rPr>
              <a:t>Jerusalén</a:t>
            </a:r>
            <a:r>
              <a:rPr lang="es-ES_tradnl" sz="2000" dirty="0" smtClean="0">
                <a:solidFill>
                  <a:srgbClr val="000000"/>
                </a:solidFill>
                <a:latin typeface="Papyrus"/>
                <a:cs typeface="Papyrus"/>
              </a:rPr>
              <a:t>.”        </a:t>
            </a:r>
            <a:r>
              <a:rPr lang="es-ES_tradnl" sz="2000" dirty="0" err="1" smtClean="0">
                <a:solidFill>
                  <a:srgbClr val="953735"/>
                </a:solidFill>
                <a:latin typeface="Papyrus"/>
                <a:cs typeface="Papyrus"/>
              </a:rPr>
              <a:t>Zac</a:t>
            </a:r>
            <a:r>
              <a:rPr lang="es-ES_tradnl" sz="2000" dirty="0" smtClean="0">
                <a:solidFill>
                  <a:srgbClr val="953735"/>
                </a:solidFill>
                <a:latin typeface="Papyrus"/>
                <a:cs typeface="Papyrus"/>
              </a:rPr>
              <a:t> 12: 8-9</a:t>
            </a:r>
            <a:endParaRPr lang="es-ES_tradnl" sz="2000" dirty="0">
              <a:solidFill>
                <a:srgbClr val="953735"/>
              </a:solidFill>
              <a:latin typeface="Papyrus"/>
              <a:cs typeface="Papyrus"/>
            </a:endParaRPr>
          </a:p>
        </p:txBody>
      </p:sp>
      <p:pic>
        <p:nvPicPr>
          <p:cNvPr id="3" name="Picture 2" descr="images-3.jpeg"/>
          <p:cNvPicPr>
            <a:picLocks noChangeAspect="1"/>
          </p:cNvPicPr>
          <p:nvPr/>
        </p:nvPicPr>
        <p:blipFill rotWithShape="1">
          <a:blip r:embed="rId2">
            <a:extLst>
              <a:ext uri="{28A0092B-C50C-407E-A947-70E740481C1C}">
                <a14:useLocalDpi xmlns:a14="http://schemas.microsoft.com/office/drawing/2010/main" val="0"/>
              </a:ext>
            </a:extLst>
          </a:blip>
          <a:srcRect t="9795" b="10252"/>
          <a:stretch/>
        </p:blipFill>
        <p:spPr>
          <a:xfrm>
            <a:off x="2056076" y="2458406"/>
            <a:ext cx="5321611" cy="39164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6287083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283"/>
            <a:ext cx="9144000" cy="682271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6" name="Picture 5" descr="Zechariah_12_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836" y="1445395"/>
            <a:ext cx="8221414" cy="51836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506836" y="290021"/>
            <a:ext cx="7822445" cy="132343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_tradnl" sz="2000" dirty="0" smtClean="0">
                <a:solidFill>
                  <a:schemeClr val="tx1"/>
                </a:solidFill>
                <a:latin typeface="Papyrus" pitchFamily="66" charset="0"/>
                <a:cs typeface="Papyrus"/>
              </a:rPr>
              <a:t>“</a:t>
            </a:r>
            <a:r>
              <a:rPr lang="es-ES" sz="2000" dirty="0">
                <a:solidFill>
                  <a:schemeClr val="tx1"/>
                </a:solidFill>
                <a:latin typeface="Papyrus" pitchFamily="66" charset="0"/>
              </a:rPr>
              <a:t>Y derramaré sobre la casa de David, y sobre los moradores de Jerusalén, espíritu de gracia y de oración; y mirarán a mí, a quien </a:t>
            </a:r>
            <a:r>
              <a:rPr lang="es-ES" sz="2000" dirty="0" smtClean="0">
                <a:solidFill>
                  <a:schemeClr val="tx1"/>
                </a:solidFill>
                <a:latin typeface="Papyrus" pitchFamily="66" charset="0"/>
              </a:rPr>
              <a:t>traspasaron,</a:t>
            </a:r>
            <a:r>
              <a:rPr lang="es-ES" sz="2000" baseline="30000" dirty="0">
                <a:solidFill>
                  <a:schemeClr val="tx1"/>
                </a:solidFill>
                <a:latin typeface="Papyrus" pitchFamily="66" charset="0"/>
              </a:rPr>
              <a:t> </a:t>
            </a:r>
            <a:r>
              <a:rPr lang="es-ES" sz="2000" dirty="0" smtClean="0">
                <a:solidFill>
                  <a:schemeClr val="tx1"/>
                </a:solidFill>
                <a:latin typeface="Papyrus" pitchFamily="66" charset="0"/>
              </a:rPr>
              <a:t>y </a:t>
            </a:r>
            <a:r>
              <a:rPr lang="es-ES" sz="2000" dirty="0">
                <a:solidFill>
                  <a:schemeClr val="tx1"/>
                </a:solidFill>
                <a:latin typeface="Papyrus" pitchFamily="66" charset="0"/>
              </a:rPr>
              <a:t>llorarán como se llora por hijo unigénito, </a:t>
            </a:r>
            <a:r>
              <a:rPr lang="es-ES" sz="2000" dirty="0" err="1" smtClean="0">
                <a:solidFill>
                  <a:schemeClr val="tx1"/>
                </a:solidFill>
                <a:latin typeface="Papyrus" pitchFamily="66" charset="0"/>
              </a:rPr>
              <a:t>afligiéndos</a:t>
            </a:r>
            <a:r>
              <a:rPr lang="es-ES" sz="2000" dirty="0" smtClean="0">
                <a:solidFill>
                  <a:schemeClr val="tx1"/>
                </a:solidFill>
                <a:latin typeface="Papyrus" pitchFamily="66" charset="0"/>
              </a:rPr>
              <a:t> </a:t>
            </a:r>
          </a:p>
          <a:p>
            <a:r>
              <a:rPr lang="es-ES" sz="2000" dirty="0" smtClean="0">
                <a:solidFill>
                  <a:schemeClr val="tx1"/>
                </a:solidFill>
                <a:latin typeface="Papyrus" pitchFamily="66" charset="0"/>
              </a:rPr>
              <a:t>por </a:t>
            </a:r>
            <a:r>
              <a:rPr lang="es-ES" sz="2000" dirty="0">
                <a:solidFill>
                  <a:schemeClr val="tx1"/>
                </a:solidFill>
                <a:latin typeface="Papyrus" pitchFamily="66" charset="0"/>
              </a:rPr>
              <a:t>él como quien se aflige por el </a:t>
            </a:r>
            <a:r>
              <a:rPr lang="es-ES" sz="2000" dirty="0" smtClean="0">
                <a:solidFill>
                  <a:schemeClr val="tx1"/>
                </a:solidFill>
                <a:latin typeface="Papyrus" pitchFamily="66" charset="0"/>
              </a:rPr>
              <a:t>primogénito.</a:t>
            </a:r>
            <a:r>
              <a:rPr lang="es-ES_tradnl" sz="2000" dirty="0" smtClean="0">
                <a:solidFill>
                  <a:schemeClr val="tx1"/>
                </a:solidFill>
                <a:latin typeface="Papyrus"/>
                <a:cs typeface="Papyrus"/>
              </a:rPr>
              <a:t>”   </a:t>
            </a:r>
            <a:r>
              <a:rPr lang="es-ES_tradnl" sz="2000" dirty="0" err="1" smtClean="0">
                <a:solidFill>
                  <a:srgbClr val="953735"/>
                </a:solidFill>
                <a:latin typeface="Papyrus"/>
                <a:cs typeface="Papyrus"/>
              </a:rPr>
              <a:t>Zac</a:t>
            </a:r>
            <a:r>
              <a:rPr lang="es-ES_tradnl" sz="2000" dirty="0" smtClean="0">
                <a:solidFill>
                  <a:srgbClr val="953735"/>
                </a:solidFill>
                <a:latin typeface="Papyrus"/>
                <a:cs typeface="Papyrus"/>
              </a:rPr>
              <a:t> 12:10</a:t>
            </a:r>
            <a:endParaRPr lang="es-ES_tradnl" sz="2000" dirty="0">
              <a:solidFill>
                <a:srgbClr val="953735"/>
              </a:solidFill>
              <a:latin typeface="Papyrus"/>
              <a:cs typeface="Papyrus"/>
            </a:endParaRPr>
          </a:p>
        </p:txBody>
      </p:sp>
    </p:spTree>
    <p:extLst>
      <p:ext uri="{BB962C8B-B14F-4D97-AF65-F5344CB8AC3E}">
        <p14:creationId xmlns:p14="http://schemas.microsoft.com/office/powerpoint/2010/main" val="259614164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607"/>
            <a:ext cx="9144000" cy="687260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_tradnl" dirty="0" smtClean="0"/>
              <a:t>   </a:t>
            </a:r>
            <a:endParaRPr lang="es-ES_tradnl" dirty="0"/>
          </a:p>
        </p:txBody>
      </p:sp>
      <p:sp>
        <p:nvSpPr>
          <p:cNvPr id="2" name="TextBox 1"/>
          <p:cNvSpPr txBox="1"/>
          <p:nvPr/>
        </p:nvSpPr>
        <p:spPr>
          <a:xfrm>
            <a:off x="483783" y="759907"/>
            <a:ext cx="8285870" cy="70788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ES_tradnl" sz="2000" u="sng" dirty="0" err="1" smtClean="0">
                <a:solidFill>
                  <a:srgbClr val="953735"/>
                </a:solidFill>
                <a:latin typeface="Papyrus" pitchFamily="66" charset="0"/>
                <a:cs typeface="Papyrus"/>
              </a:rPr>
              <a:t>Zac</a:t>
            </a:r>
            <a:r>
              <a:rPr lang="es-ES_tradnl" sz="2000" u="sng" dirty="0" smtClean="0">
                <a:solidFill>
                  <a:srgbClr val="953735"/>
                </a:solidFill>
                <a:latin typeface="Papyrus" pitchFamily="66" charset="0"/>
                <a:cs typeface="Papyrus"/>
              </a:rPr>
              <a:t>. 12:11  </a:t>
            </a:r>
            <a:r>
              <a:rPr lang="es-ES_tradnl" sz="2000" dirty="0" smtClean="0">
                <a:solidFill>
                  <a:schemeClr val="tx1"/>
                </a:solidFill>
                <a:latin typeface="Papyrus" pitchFamily="66" charset="0"/>
                <a:cs typeface="Papyrus"/>
              </a:rPr>
              <a:t>“</a:t>
            </a:r>
            <a:r>
              <a:rPr lang="es-ES" sz="2000" dirty="0">
                <a:solidFill>
                  <a:schemeClr val="tx1"/>
                </a:solidFill>
                <a:latin typeface="Papyrus" pitchFamily="66" charset="0"/>
              </a:rPr>
              <a:t>En aquel día habrá gran llanto en Jerusalén, como el llanto de </a:t>
            </a:r>
            <a:r>
              <a:rPr lang="es-ES" sz="2000" dirty="0" err="1">
                <a:solidFill>
                  <a:schemeClr val="tx1"/>
                </a:solidFill>
                <a:latin typeface="Papyrus" pitchFamily="66" charset="0"/>
              </a:rPr>
              <a:t>Hadadrimón</a:t>
            </a:r>
            <a:r>
              <a:rPr lang="es-ES" sz="2000" dirty="0">
                <a:solidFill>
                  <a:schemeClr val="tx1"/>
                </a:solidFill>
                <a:latin typeface="Papyrus" pitchFamily="66" charset="0"/>
              </a:rPr>
              <a:t> en el valle de </a:t>
            </a:r>
            <a:r>
              <a:rPr lang="es-ES" sz="2000" dirty="0" err="1">
                <a:solidFill>
                  <a:schemeClr val="tx1"/>
                </a:solidFill>
                <a:latin typeface="Papyrus" pitchFamily="66" charset="0"/>
              </a:rPr>
              <a:t>Meguido</a:t>
            </a:r>
            <a:r>
              <a:rPr lang="es-ES" sz="2000" dirty="0">
                <a:solidFill>
                  <a:schemeClr val="tx1"/>
                </a:solidFill>
                <a:latin typeface="Papyrus" pitchFamily="66" charset="0"/>
              </a:rPr>
              <a:t>.</a:t>
            </a:r>
            <a:r>
              <a:rPr lang="es-ES_tradnl" sz="2000" dirty="0" smtClean="0">
                <a:solidFill>
                  <a:srgbClr val="000000"/>
                </a:solidFill>
                <a:latin typeface="Papyrus"/>
                <a:cs typeface="Papyrus"/>
              </a:rPr>
              <a:t>” (</a:t>
            </a:r>
            <a:r>
              <a:rPr lang="es-ES" sz="2000" dirty="0">
                <a:solidFill>
                  <a:srgbClr val="000000"/>
                </a:solidFill>
                <a:latin typeface="Papyrus"/>
                <a:cs typeface="Papyrus"/>
              </a:rPr>
              <a:t>La muerte del </a:t>
            </a:r>
            <a:r>
              <a:rPr lang="es-ES" sz="2000" dirty="0" smtClean="0">
                <a:solidFill>
                  <a:srgbClr val="000000"/>
                </a:solidFill>
                <a:latin typeface="Papyrus"/>
                <a:cs typeface="Papyrus"/>
              </a:rPr>
              <a:t>Rey </a:t>
            </a:r>
            <a:r>
              <a:rPr lang="es-ES" sz="2000" dirty="0">
                <a:solidFill>
                  <a:srgbClr val="000000"/>
                </a:solidFill>
                <a:latin typeface="Papyrus"/>
                <a:cs typeface="Papyrus"/>
              </a:rPr>
              <a:t>Josías</a:t>
            </a:r>
            <a:r>
              <a:rPr lang="es-ES_tradnl" sz="2000" dirty="0" smtClean="0">
                <a:solidFill>
                  <a:srgbClr val="000000"/>
                </a:solidFill>
                <a:latin typeface="Papyrus"/>
                <a:cs typeface="Papyrus"/>
              </a:rPr>
              <a:t>)</a:t>
            </a:r>
            <a:endParaRPr lang="es-ES_tradnl" sz="2000" dirty="0">
              <a:solidFill>
                <a:srgbClr val="000000"/>
              </a:solidFill>
              <a:latin typeface="Papyrus"/>
              <a:cs typeface="Papyrus"/>
            </a:endParaRPr>
          </a:p>
        </p:txBody>
      </p:sp>
      <p:sp>
        <p:nvSpPr>
          <p:cNvPr id="3" name="TextBox 2"/>
          <p:cNvSpPr txBox="1"/>
          <p:nvPr/>
        </p:nvSpPr>
        <p:spPr>
          <a:xfrm>
            <a:off x="11672" y="6194897"/>
            <a:ext cx="9132328" cy="40011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ES_tradnl" sz="1600" u="sng" dirty="0" smtClean="0">
                <a:solidFill>
                  <a:srgbClr val="953735"/>
                </a:solidFill>
                <a:latin typeface="Papyrus" pitchFamily="66" charset="0"/>
                <a:cs typeface="Papyrus"/>
              </a:rPr>
              <a:t>Apocalipsis  16:16  </a:t>
            </a:r>
            <a:r>
              <a:rPr lang="es-ES" sz="2000" dirty="0">
                <a:latin typeface="Papyrus" pitchFamily="66" charset="0"/>
              </a:rPr>
              <a:t>Y los reunió en el lugar que en hebreo se llama Armagedón.</a:t>
            </a:r>
            <a:endParaRPr lang="es-ES_tradnl" sz="2000" dirty="0" smtClean="0">
              <a:solidFill>
                <a:srgbClr val="000000"/>
              </a:solidFill>
              <a:latin typeface="Papyrus" pitchFamily="66" charset="0"/>
              <a:cs typeface="Papyrus"/>
            </a:endParaRPr>
          </a:p>
        </p:txBody>
      </p:sp>
      <p:sp>
        <p:nvSpPr>
          <p:cNvPr id="7" name="TextBox 6"/>
          <p:cNvSpPr txBox="1"/>
          <p:nvPr/>
        </p:nvSpPr>
        <p:spPr>
          <a:xfrm>
            <a:off x="1612366" y="184407"/>
            <a:ext cx="5644133" cy="40011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ES" sz="2000" dirty="0">
                <a:latin typeface="Bradley Hand ITC TT-Bold"/>
                <a:cs typeface="Bradley Hand ITC TT-Bold"/>
              </a:rPr>
              <a:t>Pasajes paralelos en Zacarías y Apocalipsis</a:t>
            </a:r>
            <a:r>
              <a:rPr lang="es-ES_tradnl" sz="2000" dirty="0" smtClean="0">
                <a:latin typeface="Bradley Hand ITC TT-Bold"/>
                <a:cs typeface="Bradley Hand ITC TT-Bold"/>
              </a:rPr>
              <a:t>!</a:t>
            </a:r>
            <a:endParaRPr lang="es-ES_tradnl" sz="2000" dirty="0">
              <a:latin typeface="Bradley Hand ITC TT-Bold"/>
              <a:cs typeface="Bradley Hand ITC TT-Bold"/>
            </a:endParaRPr>
          </a:p>
        </p:txBody>
      </p:sp>
      <p:pic>
        <p:nvPicPr>
          <p:cNvPr id="12" name="Picture 11" descr="DSCF2749.JPG"/>
          <p:cNvPicPr>
            <a:picLocks noChangeAspect="1"/>
          </p:cNvPicPr>
          <p:nvPr/>
        </p:nvPicPr>
        <p:blipFill rotWithShape="1">
          <a:blip r:embed="rId2">
            <a:extLst>
              <a:ext uri="{28A0092B-C50C-407E-A947-70E740481C1C}">
                <a14:useLocalDpi xmlns:a14="http://schemas.microsoft.com/office/drawing/2010/main" val="0"/>
              </a:ext>
            </a:extLst>
          </a:blip>
          <a:srcRect l="4790" t="28127" r="3057" b="3474"/>
          <a:stretch/>
        </p:blipFill>
        <p:spPr>
          <a:xfrm>
            <a:off x="483783" y="1716139"/>
            <a:ext cx="8162981" cy="41818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844062" y="1716139"/>
            <a:ext cx="7498080" cy="400110"/>
          </a:xfrm>
          <a:prstGeom prst="rect">
            <a:avLst/>
          </a:prstGeom>
          <a:noFill/>
        </p:spPr>
        <p:txBody>
          <a:bodyPr wrap="square" rtlCol="0">
            <a:spAutoFit/>
          </a:bodyPr>
          <a:lstStyle/>
          <a:p>
            <a:r>
              <a:rPr lang="es-ES_tradnl" sz="2000" dirty="0" smtClean="0">
                <a:latin typeface="Bradley Hand ITC TT-Bold"/>
                <a:cs typeface="Bradley Hand ITC TT-Bold"/>
              </a:rPr>
              <a:t> </a:t>
            </a:r>
            <a:r>
              <a:rPr lang="es-ES" sz="2000" dirty="0" err="1">
                <a:latin typeface="Bradley Hand ITC TT-Bold"/>
                <a:cs typeface="Bradley Hand ITC TT-Bold"/>
              </a:rPr>
              <a:t>Meguido</a:t>
            </a:r>
            <a:r>
              <a:rPr lang="es-ES" sz="2000" dirty="0">
                <a:latin typeface="Bradley Hand ITC TT-Bold"/>
                <a:cs typeface="Bradley Hand ITC TT-Bold"/>
              </a:rPr>
              <a:t> (no </a:t>
            </a:r>
            <a:r>
              <a:rPr lang="es-ES" sz="2000" dirty="0" err="1">
                <a:latin typeface="Bradley Hand ITC TT-Bold"/>
                <a:cs typeface="Bradley Hand ITC TT-Bold"/>
              </a:rPr>
              <a:t>Megiddo</a:t>
            </a:r>
            <a:r>
              <a:rPr lang="es-ES" sz="2000" dirty="0">
                <a:latin typeface="Bradley Hand ITC TT-Bold"/>
                <a:cs typeface="Bradley Hand ITC TT-Bold"/>
              </a:rPr>
              <a:t>) sólo se encuentra 2 veces en la Biblia</a:t>
            </a:r>
            <a:endParaRPr lang="es-ES_tradnl" sz="2000" dirty="0">
              <a:latin typeface="Bradley Hand ITC TT-Bold"/>
              <a:cs typeface="Bradley Hand ITC TT-Bold"/>
            </a:endParaRPr>
          </a:p>
        </p:txBody>
      </p:sp>
    </p:spTree>
    <p:extLst>
      <p:ext uri="{BB962C8B-B14F-4D97-AF65-F5344CB8AC3E}">
        <p14:creationId xmlns:p14="http://schemas.microsoft.com/office/powerpoint/2010/main" val="188445591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7168"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6" name="TextBox 5"/>
          <p:cNvSpPr txBox="1"/>
          <p:nvPr/>
        </p:nvSpPr>
        <p:spPr>
          <a:xfrm>
            <a:off x="11993783" y="1390748"/>
            <a:ext cx="184666" cy="369332"/>
          </a:xfrm>
          <a:prstGeom prst="rect">
            <a:avLst/>
          </a:prstGeom>
          <a:noFill/>
        </p:spPr>
        <p:txBody>
          <a:bodyPr wrap="none" rtlCol="0">
            <a:spAutoFit/>
          </a:bodyPr>
          <a:lstStyle/>
          <a:p>
            <a:endParaRPr lang="es-ES_tradnl"/>
          </a:p>
        </p:txBody>
      </p:sp>
      <p:sp>
        <p:nvSpPr>
          <p:cNvPr id="2" name="TextBox 1"/>
          <p:cNvSpPr txBox="1"/>
          <p:nvPr/>
        </p:nvSpPr>
        <p:spPr>
          <a:xfrm>
            <a:off x="149404" y="522568"/>
            <a:ext cx="8478685" cy="58785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_tradnl" dirty="0" smtClean="0">
                <a:latin typeface="Papyrus" pitchFamily="66" charset="0"/>
              </a:rPr>
              <a:t>“</a:t>
            </a:r>
            <a:r>
              <a:rPr lang="es-ES" sz="2000" dirty="0">
                <a:latin typeface="Papyrus" pitchFamily="66" charset="0"/>
              </a:rPr>
              <a:t>En aquel tiempo habrá un manantial abierto para la casa de David y para los habitantes de Jerusalén, para la purificación del pecado y de la </a:t>
            </a:r>
            <a:r>
              <a:rPr lang="es-ES" sz="2000" dirty="0" smtClean="0">
                <a:latin typeface="Papyrus" pitchFamily="66" charset="0"/>
              </a:rPr>
              <a:t>inmundicia</a:t>
            </a:r>
            <a:r>
              <a:rPr lang="es-ES_tradnl" sz="2000" dirty="0" smtClean="0">
                <a:latin typeface="Papyrus" pitchFamily="66" charset="0"/>
                <a:cs typeface="Papyrus"/>
              </a:rPr>
              <a:t>.”  </a:t>
            </a:r>
            <a:r>
              <a:rPr lang="es-ES_tradnl" sz="2000" dirty="0" err="1" smtClean="0">
                <a:solidFill>
                  <a:schemeClr val="accent2">
                    <a:lumMod val="75000"/>
                  </a:schemeClr>
                </a:solidFill>
                <a:latin typeface="Papyrus"/>
                <a:cs typeface="Papyrus"/>
              </a:rPr>
              <a:t>Zech</a:t>
            </a:r>
            <a:r>
              <a:rPr lang="es-ES_tradnl" sz="2000" dirty="0" smtClean="0">
                <a:solidFill>
                  <a:schemeClr val="accent2">
                    <a:lumMod val="75000"/>
                  </a:schemeClr>
                </a:solidFill>
                <a:latin typeface="Papyrus"/>
                <a:cs typeface="Papyrus"/>
              </a:rPr>
              <a:t>. 13:1</a:t>
            </a:r>
          </a:p>
          <a:p>
            <a:endParaRPr lang="es-ES_tradnl" sz="2000" dirty="0">
              <a:latin typeface="Papyrus"/>
              <a:cs typeface="Papyrus"/>
            </a:endParaRPr>
          </a:p>
          <a:p>
            <a:pPr>
              <a:lnSpc>
                <a:spcPct val="60000"/>
              </a:lnSpc>
            </a:pPr>
            <a:endParaRPr lang="es-ES_tradnl" sz="2000" dirty="0">
              <a:latin typeface="Papyrus" pitchFamily="66" charset="0"/>
              <a:cs typeface="Papyrus"/>
            </a:endParaRPr>
          </a:p>
          <a:p>
            <a:r>
              <a:rPr lang="es-ES_tradnl" sz="2000" dirty="0" smtClean="0">
                <a:latin typeface="Papyrus" pitchFamily="66" charset="0"/>
                <a:cs typeface="Papyrus"/>
              </a:rPr>
              <a:t>“</a:t>
            </a:r>
            <a:r>
              <a:rPr lang="es-ES" sz="2000" dirty="0">
                <a:latin typeface="Papyrus" pitchFamily="66" charset="0"/>
              </a:rPr>
              <a:t>Y en aquel día, dice Jehová de los ejércitos, quitaré de la tierra los nombres de las imágenes, y nunca más serán recordados; y también haré cortar de la tierra a los profetas y al espíritu de inmundicia.</a:t>
            </a:r>
            <a:r>
              <a:rPr lang="es-ES_tradnl" sz="2000" dirty="0" smtClean="0">
                <a:latin typeface="Papyrus"/>
                <a:cs typeface="Papyrus"/>
              </a:rPr>
              <a:t>”  </a:t>
            </a:r>
            <a:r>
              <a:rPr lang="es-ES_tradnl" sz="2000" dirty="0" smtClean="0">
                <a:solidFill>
                  <a:srgbClr val="953735"/>
                </a:solidFill>
                <a:latin typeface="Papyrus"/>
                <a:cs typeface="Papyrus"/>
              </a:rPr>
              <a:t>(13:2</a:t>
            </a:r>
            <a:r>
              <a:rPr lang="es-ES_tradnl" sz="2000" dirty="0" smtClean="0">
                <a:latin typeface="Papyrus"/>
                <a:cs typeface="Papyrus"/>
              </a:rPr>
              <a:t>)</a:t>
            </a:r>
          </a:p>
          <a:p>
            <a:pPr algn="ctr"/>
            <a:r>
              <a:rPr lang="es-ES" sz="2000" dirty="0" smtClean="0">
                <a:solidFill>
                  <a:schemeClr val="accent2">
                    <a:lumMod val="75000"/>
                  </a:schemeClr>
                </a:solidFill>
                <a:latin typeface="Lucida Handwriting"/>
                <a:cs typeface="Lucida Handwriting"/>
              </a:rPr>
              <a:t>el </a:t>
            </a:r>
            <a:r>
              <a:rPr lang="es-ES" sz="2000" dirty="0">
                <a:solidFill>
                  <a:schemeClr val="accent2">
                    <a:lumMod val="75000"/>
                  </a:schemeClr>
                </a:solidFill>
                <a:latin typeface="Lucida Handwriting"/>
                <a:cs typeface="Lucida Handwriting"/>
              </a:rPr>
              <a:t>espíritu inmundo ha salido</a:t>
            </a:r>
            <a:r>
              <a:rPr lang="es-ES" sz="2000" dirty="0" smtClean="0">
                <a:solidFill>
                  <a:schemeClr val="accent2">
                    <a:lumMod val="75000"/>
                  </a:schemeClr>
                </a:solidFill>
                <a:latin typeface="Lucida Handwriting"/>
                <a:cs typeface="Lucida Handwriting"/>
              </a:rPr>
              <a:t>!</a:t>
            </a:r>
          </a:p>
          <a:p>
            <a:pPr algn="ctr">
              <a:lnSpc>
                <a:spcPct val="60000"/>
              </a:lnSpc>
            </a:pPr>
            <a:endParaRPr lang="es-ES_tradnl" sz="2000" dirty="0">
              <a:latin typeface="Papyrus"/>
              <a:cs typeface="Papyrus"/>
            </a:endParaRPr>
          </a:p>
          <a:p>
            <a:r>
              <a:rPr lang="es-ES" sz="2000" dirty="0">
                <a:latin typeface="Papyrus" pitchFamily="66" charset="0"/>
              </a:rPr>
              <a:t>Y acontecerá que cuando alguno profetizare aún, le dirán su padre y su madre que lo engendraron: No vivirás, porque has hablado mentira en el nombre de Jehová; y su padre y su madre que lo engendraron le traspasarán cuando </a:t>
            </a:r>
            <a:r>
              <a:rPr lang="es-ES" sz="2000" dirty="0" smtClean="0">
                <a:latin typeface="Papyrus" pitchFamily="66" charset="0"/>
              </a:rPr>
              <a:t>profetizare</a:t>
            </a:r>
            <a:r>
              <a:rPr lang="es-ES_tradnl" sz="2000" dirty="0" smtClean="0">
                <a:latin typeface="Papyrus"/>
                <a:cs typeface="Papyrus"/>
              </a:rPr>
              <a:t>. </a:t>
            </a:r>
            <a:r>
              <a:rPr lang="es-ES_tradnl" sz="2000" dirty="0" smtClean="0">
                <a:solidFill>
                  <a:srgbClr val="953735"/>
                </a:solidFill>
                <a:latin typeface="Papyrus"/>
                <a:cs typeface="Papyrus"/>
              </a:rPr>
              <a:t>(3)</a:t>
            </a:r>
          </a:p>
          <a:p>
            <a:pPr algn="ctr"/>
            <a:r>
              <a:rPr lang="es-ES_tradnl" sz="2000" dirty="0" smtClean="0">
                <a:latin typeface="Papyrus"/>
                <a:cs typeface="Papyrus"/>
              </a:rPr>
              <a:t> </a:t>
            </a:r>
            <a:r>
              <a:rPr lang="es-ES_tradnl" sz="2000" dirty="0" smtClean="0">
                <a:solidFill>
                  <a:srgbClr val="953735"/>
                </a:solidFill>
                <a:latin typeface="Lucida Handwriting"/>
                <a:cs typeface="Papyrus"/>
              </a:rPr>
              <a:t>No mas falsos profetas</a:t>
            </a:r>
            <a:r>
              <a:rPr lang="es-ES_tradnl" sz="2000" dirty="0" smtClean="0">
                <a:solidFill>
                  <a:srgbClr val="953735"/>
                </a:solidFill>
                <a:latin typeface="Lucida Handwriting"/>
                <a:cs typeface="Lucida Handwriting"/>
              </a:rPr>
              <a:t>!</a:t>
            </a:r>
          </a:p>
          <a:p>
            <a:pPr>
              <a:lnSpc>
                <a:spcPct val="60000"/>
              </a:lnSpc>
            </a:pPr>
            <a:endParaRPr lang="es-ES_tradnl" sz="2000" dirty="0">
              <a:latin typeface="Papyrus" pitchFamily="66" charset="0"/>
              <a:cs typeface="Papyrus"/>
            </a:endParaRPr>
          </a:p>
          <a:p>
            <a:r>
              <a:rPr lang="es-ES" sz="2000" dirty="0">
                <a:latin typeface="Papyrus" pitchFamily="66" charset="0"/>
              </a:rPr>
              <a:t>Y sucederá en aquel tiempo, que todos los profetas se avergonzarán de su visión cuando profetizaren; ni nunca más vestirán el manto velloso para mentir. </a:t>
            </a:r>
            <a:r>
              <a:rPr lang="es-ES" sz="2000" dirty="0" smtClean="0">
                <a:latin typeface="Papyrus" pitchFamily="66" charset="0"/>
              </a:rPr>
              <a:t>Y </a:t>
            </a:r>
            <a:r>
              <a:rPr lang="es-ES" sz="2000" dirty="0">
                <a:latin typeface="Papyrus" pitchFamily="66" charset="0"/>
              </a:rPr>
              <a:t>dirá: No soy profeta; labrador soy de la tierra, pues he estado en el campo desde mi juventud.</a:t>
            </a:r>
            <a:r>
              <a:rPr lang="es-ES_tradnl" sz="2000" dirty="0" smtClean="0">
                <a:solidFill>
                  <a:srgbClr val="953735"/>
                </a:solidFill>
                <a:latin typeface="Papyrus"/>
                <a:cs typeface="Papyrus"/>
              </a:rPr>
              <a:t>(4-5</a:t>
            </a:r>
            <a:r>
              <a:rPr lang="es-ES_tradnl" sz="2000" dirty="0" smtClean="0">
                <a:latin typeface="Papyrus"/>
                <a:cs typeface="Papyrus"/>
              </a:rPr>
              <a:t>)</a:t>
            </a:r>
            <a:endParaRPr lang="es-ES_tradnl" sz="2000" dirty="0">
              <a:latin typeface="Papyrus"/>
              <a:cs typeface="Papyrus"/>
            </a:endParaRPr>
          </a:p>
        </p:txBody>
      </p:sp>
      <p:sp>
        <p:nvSpPr>
          <p:cNvPr id="3" name="TextBox 2"/>
          <p:cNvSpPr txBox="1"/>
          <p:nvPr/>
        </p:nvSpPr>
        <p:spPr>
          <a:xfrm>
            <a:off x="2782652" y="1139110"/>
            <a:ext cx="4631528" cy="369332"/>
          </a:xfrm>
          <a:prstGeom prst="rect">
            <a:avLst/>
          </a:prstGeom>
          <a:noFill/>
        </p:spPr>
        <p:txBody>
          <a:bodyPr wrap="square" rtlCol="0">
            <a:spAutoFit/>
          </a:bodyPr>
          <a:lstStyle/>
          <a:p>
            <a:r>
              <a:rPr lang="es-ES" dirty="0">
                <a:solidFill>
                  <a:srgbClr val="953735"/>
                </a:solidFill>
                <a:latin typeface="Lucida Handwriting"/>
                <a:cs typeface="Lucida Handwriting"/>
              </a:rPr>
              <a:t>Una fuente para la limpieza!</a:t>
            </a:r>
            <a:endParaRPr lang="es-ES_tradnl" dirty="0">
              <a:solidFill>
                <a:srgbClr val="953735"/>
              </a:solidFill>
              <a:latin typeface="Lucida Handwriting"/>
              <a:cs typeface="Lucida Handwriting"/>
            </a:endParaRPr>
          </a:p>
        </p:txBody>
      </p:sp>
    </p:spTree>
    <p:extLst>
      <p:ext uri="{BB962C8B-B14F-4D97-AF65-F5344CB8AC3E}">
        <p14:creationId xmlns:p14="http://schemas.microsoft.com/office/powerpoint/2010/main" val="108752572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2" name="TextBox 1"/>
          <p:cNvSpPr txBox="1"/>
          <p:nvPr/>
        </p:nvSpPr>
        <p:spPr>
          <a:xfrm>
            <a:off x="410861" y="392152"/>
            <a:ext cx="8590738" cy="1477328"/>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ES_tradnl" u="sng" dirty="0" err="1" smtClean="0">
                <a:solidFill>
                  <a:schemeClr val="bg1"/>
                </a:solidFill>
                <a:latin typeface="Papyrus" pitchFamily="66" charset="0"/>
                <a:cs typeface="Papyrus"/>
              </a:rPr>
              <a:t>Zac</a:t>
            </a:r>
            <a:r>
              <a:rPr lang="es-ES_tradnl" u="sng" dirty="0" smtClean="0">
                <a:solidFill>
                  <a:schemeClr val="bg1"/>
                </a:solidFill>
                <a:latin typeface="Papyrus" pitchFamily="66" charset="0"/>
                <a:cs typeface="Papyrus"/>
              </a:rPr>
              <a:t>. 13:8-9</a:t>
            </a:r>
            <a:r>
              <a:rPr lang="es-ES_tradnl" u="sng" dirty="0" smtClean="0">
                <a:solidFill>
                  <a:schemeClr val="tx1"/>
                </a:solidFill>
                <a:latin typeface="Papyrus" pitchFamily="66" charset="0"/>
                <a:cs typeface="Papyrus"/>
              </a:rPr>
              <a:t>  </a:t>
            </a:r>
            <a:r>
              <a:rPr lang="es-ES_tradnl" dirty="0" smtClean="0">
                <a:solidFill>
                  <a:schemeClr val="tx1"/>
                </a:solidFill>
                <a:latin typeface="Papyrus" pitchFamily="66" charset="0"/>
                <a:cs typeface="Papyrus"/>
              </a:rPr>
              <a:t>“</a:t>
            </a:r>
            <a:r>
              <a:rPr lang="es-ES" dirty="0">
                <a:solidFill>
                  <a:schemeClr val="tx1"/>
                </a:solidFill>
                <a:latin typeface="Papyrus" pitchFamily="66" charset="0"/>
              </a:rPr>
              <a:t>Y acontecerá en toda la tierra, dice Jehová, que las dos terceras partes serán cortadas en ella, y se perderán; mas la tercera quedará en ella. </a:t>
            </a:r>
          </a:p>
          <a:p>
            <a:r>
              <a:rPr lang="es-ES" dirty="0" smtClean="0">
                <a:solidFill>
                  <a:schemeClr val="tx1"/>
                </a:solidFill>
                <a:latin typeface="Papyrus" pitchFamily="66" charset="0"/>
              </a:rPr>
              <a:t>Y </a:t>
            </a:r>
            <a:r>
              <a:rPr lang="es-ES" dirty="0">
                <a:solidFill>
                  <a:schemeClr val="tx1"/>
                </a:solidFill>
                <a:latin typeface="Papyrus" pitchFamily="66" charset="0"/>
              </a:rPr>
              <a:t>meteré en el fuego a la </a:t>
            </a:r>
            <a:r>
              <a:rPr lang="es-ES" dirty="0">
                <a:solidFill>
                  <a:schemeClr val="bg1"/>
                </a:solidFill>
                <a:latin typeface="Papyrus" pitchFamily="66" charset="0"/>
              </a:rPr>
              <a:t>tercera parte</a:t>
            </a:r>
            <a:r>
              <a:rPr lang="es-ES" dirty="0">
                <a:solidFill>
                  <a:schemeClr val="tx1"/>
                </a:solidFill>
                <a:latin typeface="Papyrus" pitchFamily="66" charset="0"/>
              </a:rPr>
              <a:t>, y los fundiré como se funde la plata, y los probaré como se prueba el oro. El invocará mi nombre, y yo le oiré, y diré: Pueblo mío; y él dirá: Jehová es mi Dios.</a:t>
            </a:r>
            <a:r>
              <a:rPr lang="es-ES_tradnl" dirty="0" smtClean="0">
                <a:solidFill>
                  <a:schemeClr val="tx1"/>
                </a:solidFill>
                <a:latin typeface="Papyrus"/>
                <a:cs typeface="Papyrus"/>
              </a:rPr>
              <a:t>.’</a:t>
            </a:r>
            <a:endParaRPr lang="es-ES_tradnl" dirty="0">
              <a:solidFill>
                <a:schemeClr val="tx1"/>
              </a:solidFill>
              <a:latin typeface="Papyrus"/>
              <a:cs typeface="Papyrus"/>
            </a:endParaRPr>
          </a:p>
        </p:txBody>
      </p:sp>
      <p:sp>
        <p:nvSpPr>
          <p:cNvPr id="3" name="TextBox 2"/>
          <p:cNvSpPr txBox="1"/>
          <p:nvPr/>
        </p:nvSpPr>
        <p:spPr>
          <a:xfrm>
            <a:off x="410861" y="2240871"/>
            <a:ext cx="8590738" cy="1477328"/>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ES_tradnl" dirty="0" smtClean="0">
                <a:solidFill>
                  <a:schemeClr val="bg1"/>
                </a:solidFill>
                <a:latin typeface="Papyrus"/>
                <a:cs typeface="Papyrus"/>
              </a:rPr>
              <a:t>Zac.14:1 </a:t>
            </a:r>
            <a:r>
              <a:rPr lang="es-ES_tradnl" dirty="0" smtClean="0">
                <a:solidFill>
                  <a:schemeClr val="bg1"/>
                </a:solidFill>
                <a:latin typeface="Papyrus" pitchFamily="66" charset="0"/>
                <a:cs typeface="Papyrus"/>
              </a:rPr>
              <a:t> </a:t>
            </a:r>
            <a:r>
              <a:rPr lang="es-ES_tradnl" dirty="0" smtClean="0">
                <a:solidFill>
                  <a:schemeClr val="tx1"/>
                </a:solidFill>
                <a:latin typeface="Papyrus" pitchFamily="66" charset="0"/>
                <a:cs typeface="Papyrus"/>
              </a:rPr>
              <a:t>“</a:t>
            </a:r>
            <a:r>
              <a:rPr lang="es-ES" dirty="0">
                <a:solidFill>
                  <a:schemeClr val="tx1"/>
                </a:solidFill>
                <a:latin typeface="Papyrus" pitchFamily="66" charset="0"/>
              </a:rPr>
              <a:t>He aquí, el día de Jehová viene, y en medio de ti serán repartidos tus despojos</a:t>
            </a:r>
            <a:r>
              <a:rPr lang="es-ES" dirty="0" smtClean="0">
                <a:solidFill>
                  <a:schemeClr val="tx1"/>
                </a:solidFill>
                <a:latin typeface="Papyrus" pitchFamily="66" charset="0"/>
              </a:rPr>
              <a:t>. Porque </a:t>
            </a:r>
            <a:r>
              <a:rPr lang="es-ES" dirty="0">
                <a:solidFill>
                  <a:schemeClr val="tx1"/>
                </a:solidFill>
                <a:latin typeface="Papyrus" pitchFamily="66" charset="0"/>
              </a:rPr>
              <a:t>yo reuniré a todas las naciones para combatir contra Jerusalén</a:t>
            </a:r>
            <a:r>
              <a:rPr lang="es-ES" dirty="0" smtClean="0">
                <a:solidFill>
                  <a:schemeClr val="tx1"/>
                </a:solidFill>
                <a:latin typeface="Papyrus" pitchFamily="66" charset="0"/>
              </a:rPr>
              <a:t>; </a:t>
            </a:r>
            <a:r>
              <a:rPr lang="es-ES" dirty="0">
                <a:solidFill>
                  <a:schemeClr val="tx1"/>
                </a:solidFill>
                <a:latin typeface="Papyrus" pitchFamily="66" charset="0"/>
              </a:rPr>
              <a:t>y la ciudad será tomada, y serán saqueadas las casas, y violadas las mujeres; y la mitad de la ciudad irá en cautiverio, mas el resto del pueblo no será cortado de </a:t>
            </a:r>
            <a:r>
              <a:rPr lang="es-ES" dirty="0" smtClean="0">
                <a:solidFill>
                  <a:schemeClr val="tx1"/>
                </a:solidFill>
                <a:latin typeface="Papyrus" pitchFamily="66" charset="0"/>
              </a:rPr>
              <a:t>la</a:t>
            </a:r>
          </a:p>
          <a:p>
            <a:r>
              <a:rPr lang="es-ES" dirty="0" smtClean="0">
                <a:solidFill>
                  <a:schemeClr val="tx1"/>
                </a:solidFill>
                <a:latin typeface="Papyrus" pitchFamily="66" charset="0"/>
              </a:rPr>
              <a:t> </a:t>
            </a:r>
            <a:r>
              <a:rPr lang="es-ES" dirty="0">
                <a:solidFill>
                  <a:schemeClr val="tx1"/>
                </a:solidFill>
                <a:latin typeface="Papyrus" pitchFamily="66" charset="0"/>
              </a:rPr>
              <a:t>ciudad</a:t>
            </a:r>
            <a:r>
              <a:rPr lang="es-ES" dirty="0">
                <a:latin typeface="Papyrus" pitchFamily="66" charset="0"/>
              </a:rPr>
              <a:t>. </a:t>
            </a:r>
            <a:endParaRPr lang="es-ES_tradnl" dirty="0">
              <a:solidFill>
                <a:srgbClr val="FFFFFF"/>
              </a:solidFill>
              <a:latin typeface="Papyrus" pitchFamily="66" charset="0"/>
              <a:cs typeface="Papyrus"/>
            </a:endParaRPr>
          </a:p>
        </p:txBody>
      </p:sp>
      <p:sp>
        <p:nvSpPr>
          <p:cNvPr id="5" name="TextBox 4"/>
          <p:cNvSpPr txBox="1"/>
          <p:nvPr/>
        </p:nvSpPr>
        <p:spPr>
          <a:xfrm>
            <a:off x="1120531" y="4014893"/>
            <a:ext cx="6658903" cy="461665"/>
          </a:xfrm>
          <a:prstGeom prst="rect">
            <a:avLst/>
          </a:prstGeom>
          <a:noFill/>
        </p:spPr>
        <p:txBody>
          <a:bodyPr wrap="square" rtlCol="0">
            <a:spAutoFit/>
          </a:bodyPr>
          <a:lstStyle/>
          <a:p>
            <a:pPr algn="ctr"/>
            <a:r>
              <a:rPr lang="es-ES" sz="2400" dirty="0">
                <a:latin typeface="Bradley Hand ITC TT-Bold"/>
                <a:cs typeface="Bradley Hand ITC TT-Bold"/>
              </a:rPr>
              <a:t>Jerusalén Ciudad / Gente / Divididos en 1/3</a:t>
            </a:r>
          </a:p>
        </p:txBody>
      </p:sp>
      <p:sp>
        <p:nvSpPr>
          <p:cNvPr id="6" name="TextBox 5"/>
          <p:cNvSpPr txBox="1"/>
          <p:nvPr/>
        </p:nvSpPr>
        <p:spPr>
          <a:xfrm>
            <a:off x="765696" y="4873895"/>
            <a:ext cx="8235903" cy="1477328"/>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_tradnl" dirty="0" smtClean="0">
                <a:solidFill>
                  <a:srgbClr val="FF0000"/>
                </a:solidFill>
                <a:latin typeface="Papyrus" pitchFamily="66" charset="0"/>
                <a:cs typeface="Papyrus"/>
              </a:rPr>
              <a:t>Apo16:18 - 19  </a:t>
            </a:r>
            <a:r>
              <a:rPr lang="es-ES_tradnl" dirty="0" smtClean="0">
                <a:latin typeface="Papyrus" pitchFamily="66" charset="0"/>
                <a:cs typeface="Papyrus"/>
              </a:rPr>
              <a:t>“</a:t>
            </a:r>
            <a:r>
              <a:rPr lang="es-ES" dirty="0">
                <a:latin typeface="Papyrus" pitchFamily="66" charset="0"/>
              </a:rPr>
              <a:t>Entonces hubo relámpagos y voces y truenos, y un gran temblor de tierra, un </a:t>
            </a:r>
            <a:r>
              <a:rPr lang="es-ES" dirty="0" smtClean="0">
                <a:latin typeface="Papyrus" pitchFamily="66" charset="0"/>
              </a:rPr>
              <a:t>terremoto</a:t>
            </a:r>
            <a:r>
              <a:rPr lang="es-ES" baseline="30000" dirty="0">
                <a:latin typeface="Papyrus" pitchFamily="66" charset="0"/>
              </a:rPr>
              <a:t> </a:t>
            </a:r>
            <a:r>
              <a:rPr lang="es-ES" dirty="0" smtClean="0">
                <a:latin typeface="Papyrus" pitchFamily="66" charset="0"/>
              </a:rPr>
              <a:t>tan </a:t>
            </a:r>
            <a:r>
              <a:rPr lang="es-ES" dirty="0">
                <a:latin typeface="Papyrus" pitchFamily="66" charset="0"/>
              </a:rPr>
              <a:t>grande, cual no lo hubo jamás desde que los hombres han estado sobre la tierra. </a:t>
            </a:r>
            <a:r>
              <a:rPr lang="es-ES" dirty="0" smtClean="0">
                <a:latin typeface="Papyrus" pitchFamily="66" charset="0"/>
              </a:rPr>
              <a:t>Y </a:t>
            </a:r>
            <a:r>
              <a:rPr lang="es-ES" dirty="0">
                <a:latin typeface="Papyrus" pitchFamily="66" charset="0"/>
              </a:rPr>
              <a:t>la gran ciudad fue </a:t>
            </a:r>
            <a:r>
              <a:rPr lang="es-ES" dirty="0">
                <a:solidFill>
                  <a:srgbClr val="FF0000"/>
                </a:solidFill>
                <a:latin typeface="Papyrus" pitchFamily="66" charset="0"/>
              </a:rPr>
              <a:t>dividida en </a:t>
            </a:r>
            <a:r>
              <a:rPr lang="es-ES" dirty="0" smtClean="0">
                <a:solidFill>
                  <a:srgbClr val="FF0000"/>
                </a:solidFill>
                <a:latin typeface="Papyrus" pitchFamily="66" charset="0"/>
              </a:rPr>
              <a:t>3  </a:t>
            </a:r>
            <a:r>
              <a:rPr lang="es-ES" dirty="0">
                <a:solidFill>
                  <a:srgbClr val="FF0000"/>
                </a:solidFill>
                <a:latin typeface="Papyrus" pitchFamily="66" charset="0"/>
              </a:rPr>
              <a:t>partes</a:t>
            </a:r>
            <a:r>
              <a:rPr lang="es-ES" dirty="0">
                <a:latin typeface="Papyrus" pitchFamily="66" charset="0"/>
              </a:rPr>
              <a:t>, y las ciudades de las naciones cayeron; y la gran Babilonia vino en memoria delante de Dios, para darle el cáliz del vino del ardor de su ira</a:t>
            </a:r>
            <a:r>
              <a:rPr lang="es-ES_tradnl" dirty="0" smtClean="0">
                <a:latin typeface="Papyrus"/>
                <a:cs typeface="Papyrus"/>
              </a:rPr>
              <a:t>”</a:t>
            </a:r>
            <a:endParaRPr lang="es-ES_tradnl" dirty="0">
              <a:latin typeface="Papyrus"/>
              <a:cs typeface="Papyrus"/>
            </a:endParaRPr>
          </a:p>
        </p:txBody>
      </p:sp>
    </p:spTree>
    <p:extLst>
      <p:ext uri="{BB962C8B-B14F-4D97-AF65-F5344CB8AC3E}">
        <p14:creationId xmlns:p14="http://schemas.microsoft.com/office/powerpoint/2010/main" val="190941359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8989"/>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dirty="0"/>
          </a:p>
        </p:txBody>
      </p:sp>
      <p:sp>
        <p:nvSpPr>
          <p:cNvPr id="5" name="TextBox 4"/>
          <p:cNvSpPr txBox="1"/>
          <p:nvPr/>
        </p:nvSpPr>
        <p:spPr>
          <a:xfrm>
            <a:off x="225999" y="2911144"/>
            <a:ext cx="2011625" cy="313932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ES_tradnl" u="sng" dirty="0" smtClean="0">
                <a:solidFill>
                  <a:srgbClr val="953735"/>
                </a:solidFill>
                <a:latin typeface="Papyrus"/>
                <a:cs typeface="Papyrus"/>
              </a:rPr>
              <a:t>Mateo 12:4  </a:t>
            </a:r>
            <a:r>
              <a:rPr lang="es-ES_tradnl" dirty="0" smtClean="0">
                <a:solidFill>
                  <a:srgbClr val="000000"/>
                </a:solidFill>
                <a:latin typeface="Papyrus" pitchFamily="66" charset="0"/>
                <a:cs typeface="Papyrus"/>
              </a:rPr>
              <a:t>“</a:t>
            </a:r>
            <a:r>
              <a:rPr lang="es-ES" dirty="0">
                <a:latin typeface="Papyrus" pitchFamily="66" charset="0"/>
              </a:rPr>
              <a:t>Cuando el espíritu inmundo sale del hombre, anda por lugares secos, buscando reposo, y no lo halla. </a:t>
            </a:r>
            <a:r>
              <a:rPr lang="es-ES" dirty="0" smtClean="0">
                <a:latin typeface="Papyrus" pitchFamily="66" charset="0"/>
              </a:rPr>
              <a:t>Entonces </a:t>
            </a:r>
            <a:r>
              <a:rPr lang="es-ES" dirty="0">
                <a:latin typeface="Papyrus" pitchFamily="66" charset="0"/>
              </a:rPr>
              <a:t>dice: Volveré a mi casa de donde salí</a:t>
            </a:r>
            <a:r>
              <a:rPr lang="es-ES_tradnl" dirty="0" smtClean="0">
                <a:solidFill>
                  <a:srgbClr val="000000"/>
                </a:solidFill>
                <a:latin typeface="Papyrus" pitchFamily="66" charset="0"/>
                <a:cs typeface="Papyrus"/>
              </a:rPr>
              <a:t>.</a:t>
            </a:r>
            <a:r>
              <a:rPr lang="es-ES_tradnl" dirty="0" smtClean="0">
                <a:latin typeface="Papyrus" pitchFamily="66" charset="0"/>
                <a:cs typeface="Papyrus"/>
              </a:rPr>
              <a:t>”</a:t>
            </a:r>
            <a:endParaRPr lang="es-ES_tradnl" dirty="0">
              <a:latin typeface="Papyrus" pitchFamily="66" charset="0"/>
              <a:cs typeface="Papyrus"/>
            </a:endParaRPr>
          </a:p>
        </p:txBody>
      </p:sp>
      <p:sp>
        <p:nvSpPr>
          <p:cNvPr id="6" name="TextBox 5"/>
          <p:cNvSpPr txBox="1"/>
          <p:nvPr/>
        </p:nvSpPr>
        <p:spPr>
          <a:xfrm>
            <a:off x="1231812" y="210129"/>
            <a:ext cx="6420556" cy="400110"/>
          </a:xfrm>
          <a:prstGeom prst="rect">
            <a:avLst/>
          </a:prstGeom>
          <a:noFill/>
        </p:spPr>
        <p:txBody>
          <a:bodyPr wrap="square" rtlCol="0">
            <a:spAutoFit/>
          </a:bodyPr>
          <a:lstStyle/>
          <a:p>
            <a:pPr algn="ctr"/>
            <a:r>
              <a:rPr lang="es-ES_tradnl" sz="2000" dirty="0" smtClean="0">
                <a:latin typeface="Bradley Hand ITC TT-Bold"/>
                <a:cs typeface="Bradley Hand ITC TT-Bold"/>
              </a:rPr>
              <a:t> </a:t>
            </a:r>
            <a:r>
              <a:rPr lang="es-ES" sz="2000" dirty="0">
                <a:latin typeface="Bradley Hand ITC TT-Bold"/>
                <a:cs typeface="Bradley Hand ITC TT-Bold"/>
              </a:rPr>
              <a:t>Espíritus </a:t>
            </a:r>
            <a:r>
              <a:rPr lang="es-ES" sz="2000" dirty="0" smtClean="0">
                <a:latin typeface="Bradley Hand ITC TT-Bold"/>
                <a:cs typeface="Bradley Hand ITC TT-Bold"/>
              </a:rPr>
              <a:t>Inmundos </a:t>
            </a:r>
            <a:r>
              <a:rPr lang="es-ES" sz="2000" dirty="0">
                <a:latin typeface="Bradley Hand ITC TT-Bold"/>
                <a:cs typeface="Bradley Hand ITC TT-Bold"/>
              </a:rPr>
              <a:t>y </a:t>
            </a:r>
            <a:r>
              <a:rPr lang="es-ES" sz="2000" dirty="0" smtClean="0">
                <a:latin typeface="Bradley Hand ITC TT-Bold"/>
                <a:cs typeface="Bradley Hand ITC TT-Bold"/>
              </a:rPr>
              <a:t>Falsos Profetas</a:t>
            </a:r>
            <a:endParaRPr lang="es-ES_tradnl" sz="2400" dirty="0">
              <a:latin typeface="Bradley Hand ITC TT-Bold"/>
              <a:cs typeface="Bradley Hand ITC TT-Bold"/>
            </a:endParaRPr>
          </a:p>
        </p:txBody>
      </p:sp>
      <p:pic>
        <p:nvPicPr>
          <p:cNvPr id="7" name="Picture 6" descr="27.JPG"/>
          <p:cNvPicPr>
            <a:picLocks noChangeAspect="1"/>
          </p:cNvPicPr>
          <p:nvPr/>
        </p:nvPicPr>
        <p:blipFill rotWithShape="1">
          <a:blip r:embed="rId2">
            <a:extLst>
              <a:ext uri="{BEBA8EAE-BF5A-486C-A8C5-ECC9F3942E4B}">
                <a14:imgProps xmlns:a14="http://schemas.microsoft.com/office/drawing/2010/main">
                  <a14:imgLayer r:embed="rId3">
                    <a14:imgEffect>
                      <a14:backgroundRemoval t="38204" b="63318" l="1968" r="40278">
                        <a14:foregroundMark x1="19560" y1="40030" x2="19560" y2="40030"/>
                        <a14:foregroundMark x1="19560" y1="40030" x2="19560" y2="40030"/>
                        <a14:foregroundMark x1="22454" y1="41400" x2="20602" y2="40335"/>
                        <a14:foregroundMark x1="29398" y1="52664" x2="29398" y2="52664"/>
                        <a14:foregroundMark x1="29167" y1="53881" x2="29167" y2="53881"/>
                        <a14:foregroundMark x1="33681" y1="52664" x2="33681" y2="52664"/>
                        <a14:foregroundMark x1="16782" y1="61187" x2="16782" y2="61187"/>
                        <a14:foregroundMark x1="19792" y1="61796" x2="19792" y2="61796"/>
                        <a14:foregroundMark x1="14815" y1="61644" x2="14815" y2="61644"/>
                        <a14:foregroundMark x1="14815" y1="61644" x2="14815" y2="61644"/>
                        <a14:foregroundMark x1="25347" y1="61796" x2="25347" y2="61796"/>
                        <a14:backgroundMark x1="15394" y1="60731" x2="15394" y2="60731"/>
                        <a14:backgroundMark x1="26157" y1="61796" x2="26157" y2="61796"/>
                      </a14:backgroundRemoval>
                    </a14:imgEffect>
                  </a14:imgLayer>
                </a14:imgProps>
              </a:ext>
              <a:ext uri="{28A0092B-C50C-407E-A947-70E740481C1C}">
                <a14:useLocalDpi xmlns:a14="http://schemas.microsoft.com/office/drawing/2010/main" val="0"/>
              </a:ext>
            </a:extLst>
          </a:blip>
          <a:srcRect l="2252" t="37863" r="59332" b="37536"/>
          <a:stretch/>
        </p:blipFill>
        <p:spPr>
          <a:xfrm>
            <a:off x="1728560" y="1957601"/>
            <a:ext cx="7612608" cy="4633720"/>
          </a:xfrm>
          <a:prstGeom prst="rect">
            <a:avLst/>
          </a:prstGeom>
        </p:spPr>
      </p:pic>
      <p:sp>
        <p:nvSpPr>
          <p:cNvPr id="3" name="TextBox 2"/>
          <p:cNvSpPr txBox="1"/>
          <p:nvPr/>
        </p:nvSpPr>
        <p:spPr>
          <a:xfrm>
            <a:off x="154735" y="757272"/>
            <a:ext cx="8777111" cy="175432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ES_tradnl" u="sng" dirty="0" smtClean="0">
                <a:solidFill>
                  <a:schemeClr val="tx1"/>
                </a:solidFill>
                <a:latin typeface="Papyrus" pitchFamily="66" charset="0"/>
                <a:cs typeface="Papyrus"/>
              </a:rPr>
              <a:t>Apo.16:12 -14</a:t>
            </a:r>
            <a:r>
              <a:rPr lang="es-ES_tradnl" dirty="0" smtClean="0">
                <a:solidFill>
                  <a:schemeClr val="tx1"/>
                </a:solidFill>
                <a:latin typeface="Papyrus" pitchFamily="66" charset="0"/>
                <a:cs typeface="Papyrus"/>
              </a:rPr>
              <a:t>  “</a:t>
            </a:r>
            <a:r>
              <a:rPr lang="es-ES" dirty="0">
                <a:solidFill>
                  <a:schemeClr val="tx1"/>
                </a:solidFill>
                <a:latin typeface="Papyrus" pitchFamily="66" charset="0"/>
              </a:rPr>
              <a:t>El sexto ángel derramó su copa sobre el gran río </a:t>
            </a:r>
            <a:r>
              <a:rPr lang="es-ES" dirty="0" err="1">
                <a:solidFill>
                  <a:schemeClr val="tx1"/>
                </a:solidFill>
                <a:latin typeface="Papyrus" pitchFamily="66" charset="0"/>
              </a:rPr>
              <a:t>Eufrates</a:t>
            </a:r>
            <a:r>
              <a:rPr lang="es-ES" dirty="0">
                <a:solidFill>
                  <a:schemeClr val="tx1"/>
                </a:solidFill>
                <a:latin typeface="Papyrus" pitchFamily="66" charset="0"/>
              </a:rPr>
              <a:t>; y el agua de éste se secó, para que estuviese preparado el camino a los reyes del oriente</a:t>
            </a:r>
            <a:r>
              <a:rPr lang="es-ES" dirty="0" smtClean="0">
                <a:solidFill>
                  <a:schemeClr val="tx1"/>
                </a:solidFill>
                <a:latin typeface="Papyrus" pitchFamily="66" charset="0"/>
              </a:rPr>
              <a:t>. Y </a:t>
            </a:r>
            <a:r>
              <a:rPr lang="es-ES" dirty="0">
                <a:solidFill>
                  <a:schemeClr val="tx1"/>
                </a:solidFill>
                <a:latin typeface="Papyrus" pitchFamily="66" charset="0"/>
              </a:rPr>
              <a:t>vi salir de la boca del dragón, y de la boca de la bestia, y de la boca del falso profeta, tres espíritus inmundos a manera de ranas; </a:t>
            </a:r>
            <a:r>
              <a:rPr lang="es-ES" dirty="0" smtClean="0">
                <a:solidFill>
                  <a:schemeClr val="tx1"/>
                </a:solidFill>
                <a:latin typeface="Papyrus" pitchFamily="66" charset="0"/>
              </a:rPr>
              <a:t>pues </a:t>
            </a:r>
            <a:r>
              <a:rPr lang="es-ES" dirty="0">
                <a:solidFill>
                  <a:schemeClr val="tx1"/>
                </a:solidFill>
                <a:latin typeface="Papyrus" pitchFamily="66" charset="0"/>
              </a:rPr>
              <a:t>son espíritus de demonios, que hacen señales, y van a los reyes de la tierra en todo el mundo, para reunirlos a la batalla de aquel gran día del Dios Todopoderoso. </a:t>
            </a:r>
            <a:r>
              <a:rPr lang="es-ES_tradnl" dirty="0" smtClean="0">
                <a:solidFill>
                  <a:schemeClr val="tx1"/>
                </a:solidFill>
                <a:latin typeface="Papyrus"/>
                <a:cs typeface="Papyrus"/>
              </a:rPr>
              <a:t>” </a:t>
            </a:r>
            <a:endParaRPr lang="es-ES_tradnl" dirty="0">
              <a:solidFill>
                <a:schemeClr val="tx1"/>
              </a:solidFill>
              <a:latin typeface="Papyrus"/>
              <a:cs typeface="Papyrus"/>
            </a:endParaRPr>
          </a:p>
        </p:txBody>
      </p:sp>
    </p:spTree>
    <p:extLst>
      <p:ext uri="{BB962C8B-B14F-4D97-AF65-F5344CB8AC3E}">
        <p14:creationId xmlns:p14="http://schemas.microsoft.com/office/powerpoint/2010/main" val="4086047862"/>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6" name="TextBox 5"/>
          <p:cNvSpPr txBox="1"/>
          <p:nvPr/>
        </p:nvSpPr>
        <p:spPr>
          <a:xfrm>
            <a:off x="11993783" y="1390748"/>
            <a:ext cx="184666" cy="369332"/>
          </a:xfrm>
          <a:prstGeom prst="rect">
            <a:avLst/>
          </a:prstGeom>
          <a:noFill/>
        </p:spPr>
        <p:txBody>
          <a:bodyPr wrap="none" rtlCol="0">
            <a:spAutoFit/>
          </a:bodyPr>
          <a:lstStyle/>
          <a:p>
            <a:endParaRPr lang="es-ES_tradnl"/>
          </a:p>
        </p:txBody>
      </p:sp>
      <p:pic>
        <p:nvPicPr>
          <p:cNvPr id="3" name="Picture 2" descr="jerusalem_ravished.jpg"/>
          <p:cNvPicPr>
            <a:picLocks noChangeAspect="1"/>
          </p:cNvPicPr>
          <p:nvPr/>
        </p:nvPicPr>
        <p:blipFill rotWithShape="1">
          <a:blip r:embed="rId2">
            <a:extLst>
              <a:ext uri="{28A0092B-C50C-407E-A947-70E740481C1C}">
                <a14:useLocalDpi xmlns:a14="http://schemas.microsoft.com/office/drawing/2010/main" val="0"/>
              </a:ext>
            </a:extLst>
          </a:blip>
          <a:srcRect l="4271" t="3250" b="7640"/>
          <a:stretch/>
        </p:blipFill>
        <p:spPr>
          <a:xfrm>
            <a:off x="373510" y="1909470"/>
            <a:ext cx="8576473" cy="45909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322522" y="278254"/>
            <a:ext cx="8821478" cy="1631216"/>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_tradnl" dirty="0" smtClean="0">
                <a:solidFill>
                  <a:srgbClr val="000000"/>
                </a:solidFill>
                <a:latin typeface="Papyrus" pitchFamily="66" charset="0"/>
              </a:rPr>
              <a:t>“</a:t>
            </a:r>
            <a:r>
              <a:rPr lang="es-ES" sz="2000" dirty="0">
                <a:latin typeface="Papyrus" pitchFamily="66" charset="0"/>
              </a:rPr>
              <a:t>He aquí, el día de Jehová viene, y en medio de ti serán repartidos tus despojos. </a:t>
            </a:r>
            <a:r>
              <a:rPr lang="es-ES" sz="2000" dirty="0" smtClean="0">
                <a:latin typeface="Papyrus" pitchFamily="66" charset="0"/>
              </a:rPr>
              <a:t>Porque </a:t>
            </a:r>
            <a:r>
              <a:rPr lang="es-ES" sz="2000" dirty="0">
                <a:latin typeface="Papyrus" pitchFamily="66" charset="0"/>
              </a:rPr>
              <a:t>yo reuniré a todas las naciones para combatir contra Jerusalén; y la ciudad será tomada, y serán saqueadas las casas, y violadas las mujeres; y la mitad de la ciudad irá en cautiverio, mas el resto del pueblo no será cortado de la ciudad</a:t>
            </a:r>
            <a:r>
              <a:rPr lang="es-ES" sz="2000" dirty="0" smtClean="0">
                <a:solidFill>
                  <a:schemeClr val="tx1"/>
                </a:solidFill>
                <a:latin typeface="Papyrus" pitchFamily="66" charset="0"/>
              </a:rPr>
              <a:t>.</a:t>
            </a:r>
            <a:r>
              <a:rPr lang="es-ES_tradnl" sz="2000" dirty="0" smtClean="0">
                <a:solidFill>
                  <a:schemeClr val="tx1"/>
                </a:solidFill>
                <a:latin typeface="Papyrus"/>
                <a:cs typeface="Papyrus"/>
              </a:rPr>
              <a:t>” </a:t>
            </a:r>
            <a:r>
              <a:rPr lang="es-ES_tradnl" sz="2000" dirty="0" smtClean="0">
                <a:solidFill>
                  <a:srgbClr val="953735"/>
                </a:solidFill>
                <a:latin typeface="Papyrus"/>
                <a:cs typeface="Papyrus"/>
              </a:rPr>
              <a:t> </a:t>
            </a:r>
            <a:r>
              <a:rPr lang="es-ES_tradnl" sz="2000" dirty="0" err="1" smtClean="0">
                <a:solidFill>
                  <a:srgbClr val="953735"/>
                </a:solidFill>
                <a:latin typeface="Papyrus"/>
                <a:cs typeface="Papyrus"/>
              </a:rPr>
              <a:t>Zac</a:t>
            </a:r>
            <a:r>
              <a:rPr lang="es-ES_tradnl" sz="2000" dirty="0" smtClean="0">
                <a:solidFill>
                  <a:srgbClr val="953735"/>
                </a:solidFill>
                <a:latin typeface="Papyrus"/>
                <a:cs typeface="Papyrus"/>
              </a:rPr>
              <a:t> 14 1-2</a:t>
            </a:r>
            <a:endParaRPr lang="es-ES_tradnl" sz="2000" dirty="0">
              <a:solidFill>
                <a:srgbClr val="953735"/>
              </a:solidFill>
              <a:latin typeface="Papyrus"/>
              <a:cs typeface="Papyrus"/>
            </a:endParaRPr>
          </a:p>
        </p:txBody>
      </p:sp>
    </p:spTree>
    <p:extLst>
      <p:ext uri="{BB962C8B-B14F-4D97-AF65-F5344CB8AC3E}">
        <p14:creationId xmlns:p14="http://schemas.microsoft.com/office/powerpoint/2010/main" val="138199286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2" name="TextBox 1"/>
          <p:cNvSpPr txBox="1"/>
          <p:nvPr/>
        </p:nvSpPr>
        <p:spPr>
          <a:xfrm>
            <a:off x="359954" y="274015"/>
            <a:ext cx="8454355" cy="6401753"/>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_tradnl" sz="1950" dirty="0" smtClean="0">
                <a:solidFill>
                  <a:schemeClr val="tx1"/>
                </a:solidFill>
                <a:latin typeface="Papyrus" pitchFamily="66" charset="0"/>
                <a:cs typeface="Papyrus"/>
              </a:rPr>
              <a:t>“</a:t>
            </a:r>
            <a:r>
              <a:rPr lang="es-ES" sz="2000" dirty="0">
                <a:solidFill>
                  <a:schemeClr val="tx1"/>
                </a:solidFill>
                <a:latin typeface="Papyrus" pitchFamily="66" charset="0"/>
              </a:rPr>
              <a:t>Y estoy muy airado contra las naciones que están reposadas</a:t>
            </a:r>
            <a:r>
              <a:rPr lang="es-ES" sz="2000" dirty="0" smtClean="0">
                <a:solidFill>
                  <a:schemeClr val="tx1"/>
                </a:solidFill>
                <a:latin typeface="Papyrus" pitchFamily="66" charset="0"/>
              </a:rPr>
              <a:t>;</a:t>
            </a:r>
          </a:p>
          <a:p>
            <a:r>
              <a:rPr lang="es-ES" sz="2000" dirty="0" smtClean="0">
                <a:solidFill>
                  <a:schemeClr val="tx1"/>
                </a:solidFill>
                <a:latin typeface="Papyrus" pitchFamily="66" charset="0"/>
              </a:rPr>
              <a:t> </a:t>
            </a:r>
            <a:r>
              <a:rPr lang="es-ES" sz="2000" dirty="0">
                <a:solidFill>
                  <a:schemeClr val="tx1"/>
                </a:solidFill>
                <a:latin typeface="Papyrus" pitchFamily="66" charset="0"/>
              </a:rPr>
              <a:t>porque cuando yo estaba enojado un poco, ellos agravaron el mal. </a:t>
            </a:r>
          </a:p>
          <a:p>
            <a:endParaRPr lang="es-ES" sz="1000" dirty="0" smtClean="0">
              <a:solidFill>
                <a:schemeClr val="tx1"/>
              </a:solidFill>
              <a:latin typeface="Papyrus" pitchFamily="66" charset="0"/>
            </a:endParaRPr>
          </a:p>
          <a:p>
            <a:r>
              <a:rPr lang="es-ES" sz="2000" dirty="0" smtClean="0">
                <a:solidFill>
                  <a:schemeClr val="tx1"/>
                </a:solidFill>
                <a:latin typeface="Papyrus" pitchFamily="66" charset="0"/>
              </a:rPr>
              <a:t>Por </a:t>
            </a:r>
            <a:r>
              <a:rPr lang="es-ES" sz="2000" dirty="0">
                <a:solidFill>
                  <a:schemeClr val="tx1"/>
                </a:solidFill>
                <a:latin typeface="Papyrus" pitchFamily="66" charset="0"/>
              </a:rPr>
              <a:t>tanto, así ha dicho Jehová: Yo me he vuelto a Jerusalén con misericordia; en ella será edificada mi casa, dice Jehová de los ejércitos</a:t>
            </a:r>
            <a:r>
              <a:rPr lang="es-ES" sz="2000" dirty="0" smtClean="0">
                <a:solidFill>
                  <a:schemeClr val="tx1"/>
                </a:solidFill>
                <a:latin typeface="Papyrus" pitchFamily="66" charset="0"/>
              </a:rPr>
              <a:t>,</a:t>
            </a:r>
          </a:p>
          <a:p>
            <a:r>
              <a:rPr lang="es-ES" sz="2000" dirty="0" smtClean="0">
                <a:solidFill>
                  <a:schemeClr val="tx1"/>
                </a:solidFill>
                <a:latin typeface="Papyrus" pitchFamily="66" charset="0"/>
              </a:rPr>
              <a:t> </a:t>
            </a:r>
            <a:r>
              <a:rPr lang="es-ES" sz="2000" dirty="0">
                <a:solidFill>
                  <a:schemeClr val="tx1"/>
                </a:solidFill>
                <a:latin typeface="Papyrus" pitchFamily="66" charset="0"/>
              </a:rPr>
              <a:t>y la plomada será tendida sobre Jerusalén</a:t>
            </a:r>
            <a:endParaRPr lang="es-ES_tradnl" sz="2000" dirty="0">
              <a:solidFill>
                <a:schemeClr val="tx1"/>
              </a:solidFill>
              <a:latin typeface="Papyrus" pitchFamily="66" charset="0"/>
              <a:cs typeface="Papyrus"/>
            </a:endParaRPr>
          </a:p>
          <a:p>
            <a:endParaRPr lang="es-ES_tradnl" sz="2000" dirty="0" smtClean="0">
              <a:solidFill>
                <a:schemeClr val="bg1"/>
              </a:solidFill>
              <a:latin typeface="Papyrus"/>
              <a:cs typeface="Papyrus"/>
            </a:endParaRPr>
          </a:p>
          <a:p>
            <a:endParaRPr lang="es-ES_tradnl" sz="2000" dirty="0">
              <a:solidFill>
                <a:schemeClr val="bg1"/>
              </a:solidFill>
              <a:latin typeface="Papyrus"/>
              <a:cs typeface="Papyrus"/>
            </a:endParaRPr>
          </a:p>
          <a:p>
            <a:endParaRPr lang="es-ES_tradnl" sz="2000" dirty="0" smtClean="0">
              <a:solidFill>
                <a:schemeClr val="bg1"/>
              </a:solidFill>
              <a:latin typeface="Papyrus"/>
              <a:cs typeface="Papyrus"/>
            </a:endParaRPr>
          </a:p>
          <a:p>
            <a:endParaRPr lang="es-ES_tradnl" sz="2000" dirty="0">
              <a:solidFill>
                <a:schemeClr val="bg1"/>
              </a:solidFill>
              <a:latin typeface="Papyrus"/>
              <a:cs typeface="Papyrus"/>
            </a:endParaRPr>
          </a:p>
          <a:p>
            <a:endParaRPr lang="es-ES_tradnl" sz="2000" dirty="0" smtClean="0">
              <a:solidFill>
                <a:schemeClr val="bg1"/>
              </a:solidFill>
              <a:latin typeface="Papyrus"/>
              <a:cs typeface="Papyrus"/>
            </a:endParaRPr>
          </a:p>
          <a:p>
            <a:endParaRPr lang="es-ES_tradnl" sz="2000" dirty="0" smtClean="0">
              <a:solidFill>
                <a:schemeClr val="bg1"/>
              </a:solidFill>
              <a:latin typeface="Papyrus"/>
              <a:cs typeface="Papyrus"/>
            </a:endParaRPr>
          </a:p>
          <a:p>
            <a:endParaRPr lang="es-ES_tradnl" sz="2000" dirty="0">
              <a:solidFill>
                <a:schemeClr val="bg1"/>
              </a:solidFill>
              <a:latin typeface="Papyrus"/>
              <a:cs typeface="Papyrus"/>
            </a:endParaRPr>
          </a:p>
          <a:p>
            <a:endParaRPr lang="es-ES_tradnl" sz="2000" dirty="0" smtClean="0">
              <a:solidFill>
                <a:schemeClr val="bg1"/>
              </a:solidFill>
              <a:latin typeface="Papyrus"/>
              <a:cs typeface="Papyrus"/>
            </a:endParaRPr>
          </a:p>
          <a:p>
            <a:endParaRPr lang="es-ES_tradnl" sz="2000" dirty="0">
              <a:solidFill>
                <a:schemeClr val="tx1"/>
              </a:solidFill>
              <a:latin typeface="Papyrus" pitchFamily="66" charset="0"/>
              <a:cs typeface="Papyrus"/>
            </a:endParaRPr>
          </a:p>
          <a:p>
            <a:endParaRPr lang="en-US" sz="2000" dirty="0" smtClean="0">
              <a:solidFill>
                <a:schemeClr val="tx1"/>
              </a:solidFill>
              <a:latin typeface="Papyrus" pitchFamily="66" charset="0"/>
            </a:endParaRPr>
          </a:p>
          <a:p>
            <a:endParaRPr lang="en-US" sz="2000" dirty="0">
              <a:solidFill>
                <a:schemeClr val="tx1"/>
              </a:solidFill>
              <a:latin typeface="Papyrus" pitchFamily="66" charset="0"/>
            </a:endParaRPr>
          </a:p>
          <a:p>
            <a:endParaRPr lang="es-ES" sz="2000" dirty="0" smtClean="0">
              <a:solidFill>
                <a:schemeClr val="tx1"/>
              </a:solidFill>
              <a:latin typeface="Papyrus" pitchFamily="66" charset="0"/>
            </a:endParaRPr>
          </a:p>
          <a:p>
            <a:r>
              <a:rPr lang="es-ES" sz="2000" dirty="0" smtClean="0">
                <a:solidFill>
                  <a:schemeClr val="tx1"/>
                </a:solidFill>
                <a:latin typeface="Papyrus" pitchFamily="66" charset="0"/>
              </a:rPr>
              <a:t>Clama </a:t>
            </a:r>
            <a:r>
              <a:rPr lang="es-ES" sz="2000" dirty="0">
                <a:solidFill>
                  <a:schemeClr val="tx1"/>
                </a:solidFill>
                <a:latin typeface="Papyrus" pitchFamily="66" charset="0"/>
              </a:rPr>
              <a:t>aún, diciendo: Así dice Jehová de los ejércitos: Aún </a:t>
            </a:r>
            <a:r>
              <a:rPr lang="es-ES" sz="2000" dirty="0" smtClean="0">
                <a:solidFill>
                  <a:schemeClr val="tx1"/>
                </a:solidFill>
                <a:latin typeface="Papyrus" pitchFamily="66" charset="0"/>
              </a:rPr>
              <a:t>rebosarán</a:t>
            </a:r>
          </a:p>
          <a:p>
            <a:r>
              <a:rPr lang="es-ES" sz="2000" dirty="0" smtClean="0">
                <a:solidFill>
                  <a:schemeClr val="tx1"/>
                </a:solidFill>
                <a:latin typeface="Papyrus" pitchFamily="66" charset="0"/>
              </a:rPr>
              <a:t> </a:t>
            </a:r>
            <a:r>
              <a:rPr lang="es-ES" sz="2000" dirty="0">
                <a:solidFill>
                  <a:schemeClr val="tx1"/>
                </a:solidFill>
                <a:latin typeface="Papyrus" pitchFamily="66" charset="0"/>
              </a:rPr>
              <a:t>mis ciudades con la abundancia del bien, y aún consolará Jehová a Sion</a:t>
            </a:r>
            <a:r>
              <a:rPr lang="es-ES" sz="2000" dirty="0" smtClean="0">
                <a:solidFill>
                  <a:schemeClr val="tx1"/>
                </a:solidFill>
                <a:latin typeface="Papyrus" pitchFamily="66" charset="0"/>
              </a:rPr>
              <a:t>,</a:t>
            </a:r>
          </a:p>
          <a:p>
            <a:r>
              <a:rPr lang="es-ES" sz="2000" dirty="0" smtClean="0">
                <a:solidFill>
                  <a:schemeClr val="tx1"/>
                </a:solidFill>
                <a:latin typeface="Papyrus" pitchFamily="66" charset="0"/>
              </a:rPr>
              <a:t> </a:t>
            </a:r>
            <a:r>
              <a:rPr lang="es-ES" sz="2000" dirty="0">
                <a:solidFill>
                  <a:schemeClr val="tx1"/>
                </a:solidFill>
                <a:latin typeface="Papyrus" pitchFamily="66" charset="0"/>
              </a:rPr>
              <a:t>y escogerá todavía a Jerusalén</a:t>
            </a:r>
            <a:r>
              <a:rPr lang="es-ES" sz="2000" dirty="0" smtClean="0">
                <a:solidFill>
                  <a:schemeClr val="tx1"/>
                </a:solidFill>
                <a:latin typeface="Papyrus" pitchFamily="66" charset="0"/>
              </a:rPr>
              <a:t>.							</a:t>
            </a:r>
            <a:r>
              <a:rPr lang="es-ES_tradnl" sz="2000" dirty="0" smtClean="0">
                <a:solidFill>
                  <a:srgbClr val="953735"/>
                </a:solidFill>
                <a:latin typeface="Papyrus"/>
                <a:cs typeface="Papyrus"/>
              </a:rPr>
              <a:t>Zacarías 1:15-17</a:t>
            </a:r>
          </a:p>
        </p:txBody>
      </p:sp>
      <p:pic>
        <p:nvPicPr>
          <p:cNvPr id="6" name="Picture 5" descr="images-2.jpeg"/>
          <p:cNvPicPr>
            <a:picLocks noChangeAspect="1"/>
          </p:cNvPicPr>
          <p:nvPr/>
        </p:nvPicPr>
        <p:blipFill rotWithShape="1">
          <a:blip r:embed="rId2">
            <a:extLst>
              <a:ext uri="{28A0092B-C50C-407E-A947-70E740481C1C}">
                <a14:useLocalDpi xmlns:a14="http://schemas.microsoft.com/office/drawing/2010/main" val="0"/>
              </a:ext>
            </a:extLst>
          </a:blip>
          <a:srcRect l="3936" t="11519" r="3605"/>
          <a:stretch/>
        </p:blipFill>
        <p:spPr>
          <a:xfrm>
            <a:off x="803048" y="2240870"/>
            <a:ext cx="7675637" cy="33613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746915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3" name="TextBox 2"/>
          <p:cNvSpPr txBox="1"/>
          <p:nvPr/>
        </p:nvSpPr>
        <p:spPr>
          <a:xfrm>
            <a:off x="287137" y="899820"/>
            <a:ext cx="2869025" cy="3970318"/>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_tradnl" u="sng" dirty="0" err="1" smtClean="0">
                <a:solidFill>
                  <a:schemeClr val="accent2">
                    <a:lumMod val="75000"/>
                  </a:schemeClr>
                </a:solidFill>
                <a:latin typeface="Papyrus"/>
                <a:cs typeface="Papyrus"/>
              </a:rPr>
              <a:t>Apo</a:t>
            </a:r>
            <a:r>
              <a:rPr lang="es-ES_tradnl" u="sng" dirty="0" smtClean="0">
                <a:solidFill>
                  <a:schemeClr val="accent2">
                    <a:lumMod val="75000"/>
                  </a:schemeClr>
                </a:solidFill>
                <a:latin typeface="Papyrus"/>
                <a:cs typeface="Papyrus"/>
              </a:rPr>
              <a:t>. 16:14 - 15 </a:t>
            </a:r>
            <a:r>
              <a:rPr lang="es-ES_tradnl" dirty="0" smtClean="0">
                <a:solidFill>
                  <a:schemeClr val="accent2">
                    <a:lumMod val="75000"/>
                  </a:schemeClr>
                </a:solidFill>
                <a:latin typeface="Papyrus"/>
                <a:cs typeface="Papyrus"/>
              </a:rPr>
              <a:t> </a:t>
            </a:r>
            <a:r>
              <a:rPr lang="es-ES_tradnl" dirty="0" smtClean="0">
                <a:latin typeface="Papyrus"/>
                <a:cs typeface="Papyrus"/>
              </a:rPr>
              <a:t>“</a:t>
            </a:r>
            <a:r>
              <a:rPr lang="es-ES" dirty="0">
                <a:latin typeface="Papyrus" pitchFamily="66" charset="0"/>
              </a:rPr>
              <a:t>pues son espíritus de demonios, que hacen señales, y van a los reyes de la tierra en todo el mundo, para reunirlos a la batalla de aquel gran día del Dios </a:t>
            </a:r>
            <a:r>
              <a:rPr lang="es-ES" dirty="0" smtClean="0">
                <a:latin typeface="Papyrus" pitchFamily="66" charset="0"/>
              </a:rPr>
              <a:t>Todopoderoso.  </a:t>
            </a:r>
            <a:r>
              <a:rPr lang="es-ES" dirty="0">
                <a:latin typeface="Papyrus" pitchFamily="66" charset="0"/>
              </a:rPr>
              <a:t>He aquí, yo vengo como </a:t>
            </a:r>
            <a:r>
              <a:rPr lang="es-ES" dirty="0" smtClean="0">
                <a:latin typeface="Papyrus" pitchFamily="66" charset="0"/>
              </a:rPr>
              <a:t>ladrón.</a:t>
            </a:r>
            <a:r>
              <a:rPr lang="es-ES" baseline="30000" dirty="0">
                <a:latin typeface="Papyrus" pitchFamily="66" charset="0"/>
              </a:rPr>
              <a:t> </a:t>
            </a:r>
            <a:r>
              <a:rPr lang="es-ES" dirty="0" smtClean="0">
                <a:latin typeface="Papyrus" pitchFamily="66" charset="0"/>
              </a:rPr>
              <a:t>Bienaventurado </a:t>
            </a:r>
            <a:r>
              <a:rPr lang="es-ES" dirty="0">
                <a:latin typeface="Papyrus" pitchFamily="66" charset="0"/>
              </a:rPr>
              <a:t>el que vela, y guarda sus ropas, para que no </a:t>
            </a:r>
            <a:r>
              <a:rPr lang="es-ES" dirty="0" smtClean="0">
                <a:latin typeface="Papyrus" pitchFamily="66" charset="0"/>
              </a:rPr>
              <a:t>ande desnudo</a:t>
            </a:r>
            <a:r>
              <a:rPr lang="es-ES" dirty="0">
                <a:latin typeface="Papyrus" pitchFamily="66" charset="0"/>
              </a:rPr>
              <a:t>, y vean su </a:t>
            </a:r>
            <a:endParaRPr lang="es-ES" dirty="0" smtClean="0">
              <a:latin typeface="Papyrus" pitchFamily="66" charset="0"/>
            </a:endParaRPr>
          </a:p>
          <a:p>
            <a:r>
              <a:rPr lang="es-ES" dirty="0" smtClean="0">
                <a:latin typeface="Papyrus" pitchFamily="66" charset="0"/>
              </a:rPr>
              <a:t>vergüenza</a:t>
            </a:r>
            <a:r>
              <a:rPr lang="es-ES" dirty="0">
                <a:latin typeface="Papyrus" pitchFamily="66" charset="0"/>
              </a:rPr>
              <a:t>. </a:t>
            </a:r>
            <a:r>
              <a:rPr lang="es-ES_tradnl" dirty="0" smtClean="0">
                <a:latin typeface="Papyrus"/>
                <a:cs typeface="Papyrus"/>
              </a:rPr>
              <a:t>.”</a:t>
            </a:r>
            <a:endParaRPr lang="es-ES_tradnl" dirty="0">
              <a:latin typeface="Papyrus"/>
              <a:cs typeface="Papyrus"/>
            </a:endParaRPr>
          </a:p>
        </p:txBody>
      </p:sp>
      <p:sp>
        <p:nvSpPr>
          <p:cNvPr id="5" name="TextBox 4"/>
          <p:cNvSpPr txBox="1"/>
          <p:nvPr/>
        </p:nvSpPr>
        <p:spPr>
          <a:xfrm>
            <a:off x="511243" y="5209499"/>
            <a:ext cx="2644919" cy="120032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_tradnl" u="sng" dirty="0" err="1" smtClean="0">
                <a:solidFill>
                  <a:srgbClr val="953735"/>
                </a:solidFill>
                <a:latin typeface="Papyrus" pitchFamily="66" charset="0"/>
                <a:cs typeface="Papyrus"/>
              </a:rPr>
              <a:t>Apo</a:t>
            </a:r>
            <a:r>
              <a:rPr lang="es-ES_tradnl" u="sng" dirty="0" smtClean="0">
                <a:solidFill>
                  <a:srgbClr val="953735"/>
                </a:solidFill>
                <a:latin typeface="Papyrus" pitchFamily="66" charset="0"/>
                <a:cs typeface="Papyrus"/>
              </a:rPr>
              <a:t>. 16:16</a:t>
            </a:r>
            <a:r>
              <a:rPr lang="es-ES_tradnl" dirty="0" smtClean="0">
                <a:solidFill>
                  <a:srgbClr val="953735"/>
                </a:solidFill>
                <a:latin typeface="Papyrus" pitchFamily="66" charset="0"/>
                <a:cs typeface="Papyrus"/>
              </a:rPr>
              <a:t>  </a:t>
            </a:r>
            <a:r>
              <a:rPr lang="es-ES" dirty="0" smtClean="0">
                <a:latin typeface="Papyrus" pitchFamily="66" charset="0"/>
              </a:rPr>
              <a:t>Y </a:t>
            </a:r>
            <a:r>
              <a:rPr lang="es-ES" dirty="0">
                <a:latin typeface="Papyrus" pitchFamily="66" charset="0"/>
              </a:rPr>
              <a:t>los reunió en el lugar que en hebreo se llama </a:t>
            </a:r>
            <a:r>
              <a:rPr lang="es-ES" dirty="0" smtClean="0">
                <a:latin typeface="Papyrus" pitchFamily="66" charset="0"/>
              </a:rPr>
              <a:t>Armagedón</a:t>
            </a:r>
            <a:r>
              <a:rPr lang="es-ES_tradnl" dirty="0" smtClean="0">
                <a:latin typeface="Papyrus"/>
                <a:cs typeface="Papyrus"/>
              </a:rPr>
              <a:t>.</a:t>
            </a:r>
            <a:endParaRPr lang="es-ES_tradnl" dirty="0">
              <a:latin typeface="Papyrus"/>
              <a:cs typeface="Papyrus"/>
            </a:endParaRPr>
          </a:p>
        </p:txBody>
      </p:sp>
      <p:pic>
        <p:nvPicPr>
          <p:cNvPr id="6" name="Picture 5" descr="a_Map__Megiddo__T72.png"/>
          <p:cNvPicPr>
            <a:picLocks noChangeAspect="1"/>
          </p:cNvPicPr>
          <p:nvPr/>
        </p:nvPicPr>
        <p:blipFill rotWithShape="1">
          <a:blip r:embed="rId2">
            <a:extLst>
              <a:ext uri="{28A0092B-C50C-407E-A947-70E740481C1C}">
                <a14:useLocalDpi xmlns:a14="http://schemas.microsoft.com/office/drawing/2010/main" val="0"/>
              </a:ext>
            </a:extLst>
          </a:blip>
          <a:srcRect l="2879" r="4771" b="9686"/>
          <a:stretch/>
        </p:blipFill>
        <p:spPr>
          <a:xfrm>
            <a:off x="3361593" y="899820"/>
            <a:ext cx="5640006" cy="57605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511243" y="188993"/>
            <a:ext cx="8490355" cy="461665"/>
          </a:xfrm>
          <a:prstGeom prst="rect">
            <a:avLst/>
          </a:prstGeom>
          <a:noFill/>
        </p:spPr>
        <p:txBody>
          <a:bodyPr wrap="square" rtlCol="0">
            <a:spAutoFit/>
          </a:bodyPr>
          <a:lstStyle/>
          <a:p>
            <a:pPr algn="ctr"/>
            <a:r>
              <a:rPr lang="es-ES" sz="2400" dirty="0">
                <a:latin typeface="Lucida Handwriting"/>
                <a:cs typeface="Lucida Handwriting"/>
              </a:rPr>
              <a:t>Todos los países / </a:t>
            </a:r>
            <a:r>
              <a:rPr lang="es-ES" sz="2400" dirty="0" smtClean="0">
                <a:latin typeface="Lucida Handwriting"/>
                <a:cs typeface="Lucida Handwriting"/>
              </a:rPr>
              <a:t>Congregados </a:t>
            </a:r>
            <a:r>
              <a:rPr lang="es-ES" sz="2400" dirty="0">
                <a:latin typeface="Lucida Handwriting"/>
                <a:cs typeface="Lucida Handwriting"/>
              </a:rPr>
              <a:t>para la batalla</a:t>
            </a:r>
            <a:endParaRPr lang="es-ES_tradnl" sz="2400" dirty="0">
              <a:latin typeface="Lucida Handwriting"/>
              <a:cs typeface="Lucida Handwriting"/>
            </a:endParaRPr>
          </a:p>
        </p:txBody>
      </p:sp>
    </p:spTree>
    <p:extLst>
      <p:ext uri="{BB962C8B-B14F-4D97-AF65-F5344CB8AC3E}">
        <p14:creationId xmlns:p14="http://schemas.microsoft.com/office/powerpoint/2010/main" val="252919191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2" name="Picture 1" descr="lordretur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534" y="1652774"/>
            <a:ext cx="8922465" cy="4615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677643" y="466777"/>
            <a:ext cx="7722369"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_tradnl" sz="2400" dirty="0" smtClean="0">
                <a:latin typeface="Papyrus" pitchFamily="66" charset="0"/>
                <a:cs typeface="Papyrus"/>
              </a:rPr>
              <a:t>“</a:t>
            </a:r>
            <a:r>
              <a:rPr lang="es-ES" sz="2400" dirty="0">
                <a:latin typeface="Papyrus" pitchFamily="66" charset="0"/>
              </a:rPr>
              <a:t>Después saldrá Jehová y peleará con aquellas naciones, como peleó en el día de la batalla.</a:t>
            </a:r>
            <a:r>
              <a:rPr lang="es-ES_tradnl" sz="2400" dirty="0" smtClean="0">
                <a:latin typeface="Papyrus"/>
                <a:cs typeface="Papyrus"/>
              </a:rPr>
              <a:t>”  </a:t>
            </a:r>
            <a:r>
              <a:rPr lang="es-ES_tradnl" sz="2400" dirty="0" err="1" smtClean="0">
                <a:latin typeface="Papyrus"/>
                <a:cs typeface="Papyrus"/>
              </a:rPr>
              <a:t>Zac</a:t>
            </a:r>
            <a:r>
              <a:rPr lang="es-ES_tradnl" sz="2400" dirty="0" smtClean="0">
                <a:latin typeface="Papyrus"/>
                <a:cs typeface="Papyrus"/>
              </a:rPr>
              <a:t> 14:3</a:t>
            </a:r>
            <a:endParaRPr lang="es-ES_tradnl" sz="2400" dirty="0">
              <a:latin typeface="Papyrus"/>
              <a:cs typeface="Papyrus"/>
            </a:endParaRPr>
          </a:p>
        </p:txBody>
      </p:sp>
    </p:spTree>
    <p:extLst>
      <p:ext uri="{BB962C8B-B14F-4D97-AF65-F5344CB8AC3E}">
        <p14:creationId xmlns:p14="http://schemas.microsoft.com/office/powerpoint/2010/main" val="205166863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2" name="Picture 1" descr="images-5.jpeg"/>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01435" y="458669"/>
            <a:ext cx="7906758" cy="59224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1093664" y="458669"/>
            <a:ext cx="4709810" cy="2862322"/>
          </a:xfrm>
          <a:prstGeom prst="rect">
            <a:avLst/>
          </a:prstGeom>
          <a:noFill/>
        </p:spPr>
        <p:txBody>
          <a:bodyPr wrap="square" rtlCol="0">
            <a:spAutoFit/>
          </a:bodyPr>
          <a:lstStyle/>
          <a:p>
            <a:r>
              <a:rPr lang="es-ES_tradnl" sz="2000" dirty="0" smtClean="0">
                <a:solidFill>
                  <a:schemeClr val="bg1"/>
                </a:solidFill>
                <a:latin typeface="Papyrus" pitchFamily="66" charset="0"/>
                <a:cs typeface="Papyrus"/>
              </a:rPr>
              <a:t>“</a:t>
            </a:r>
            <a:r>
              <a:rPr lang="es-ES" sz="2000" dirty="0">
                <a:solidFill>
                  <a:schemeClr val="bg1"/>
                </a:solidFill>
                <a:latin typeface="Papyrus" pitchFamily="66" charset="0"/>
              </a:rPr>
              <a:t>Y se afirmarán sus pies en aquel día sobre el monte de los Olivos, que está en frente de Jerusalén al oriente; y el monte de los Olivos se partirá por en medio, hacia el oriente y hacia el occidente, haciendo un valle muy grande; y la mitad del monte se apartará hacia el norte, y la otra mitad hacia el </a:t>
            </a:r>
            <a:r>
              <a:rPr lang="es-ES" sz="2000" dirty="0" smtClean="0">
                <a:solidFill>
                  <a:schemeClr val="bg1"/>
                </a:solidFill>
                <a:latin typeface="Papyrus" pitchFamily="66" charset="0"/>
              </a:rPr>
              <a:t>sur</a:t>
            </a:r>
            <a:r>
              <a:rPr lang="en-US" sz="2000" dirty="0" smtClean="0">
                <a:solidFill>
                  <a:schemeClr val="bg1"/>
                </a:solidFill>
                <a:latin typeface="Papyrus"/>
                <a:cs typeface="Papyrus"/>
              </a:rPr>
              <a:t>.”   </a:t>
            </a:r>
            <a:r>
              <a:rPr lang="en-US" sz="2000" dirty="0" err="1" smtClean="0">
                <a:solidFill>
                  <a:schemeClr val="bg1"/>
                </a:solidFill>
                <a:latin typeface="Papyrus"/>
                <a:cs typeface="Papyrus"/>
              </a:rPr>
              <a:t>Zac</a:t>
            </a:r>
            <a:r>
              <a:rPr lang="en-US" sz="2000" dirty="0" smtClean="0">
                <a:solidFill>
                  <a:schemeClr val="bg1"/>
                </a:solidFill>
                <a:latin typeface="Papyrus"/>
                <a:cs typeface="Papyrus"/>
              </a:rPr>
              <a:t>. 14: 4</a:t>
            </a:r>
            <a:endParaRPr lang="es-ES_tradnl" sz="2000" dirty="0">
              <a:solidFill>
                <a:schemeClr val="bg1"/>
              </a:solidFill>
              <a:latin typeface="Papyrus"/>
              <a:cs typeface="Papyrus"/>
            </a:endParaRPr>
          </a:p>
        </p:txBody>
      </p:sp>
    </p:spTree>
    <p:extLst>
      <p:ext uri="{BB962C8B-B14F-4D97-AF65-F5344CB8AC3E}">
        <p14:creationId xmlns:p14="http://schemas.microsoft.com/office/powerpoint/2010/main" val="2353382554"/>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125"/>
            <a:ext cx="9144000" cy="684574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2" name="TextBox 1"/>
          <p:cNvSpPr txBox="1"/>
          <p:nvPr/>
        </p:nvSpPr>
        <p:spPr>
          <a:xfrm>
            <a:off x="-1" y="234955"/>
            <a:ext cx="9144001" cy="1477328"/>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ES_tradnl" u="sng" dirty="0" err="1" smtClean="0">
                <a:solidFill>
                  <a:srgbClr val="000000"/>
                </a:solidFill>
                <a:latin typeface="Papyrus"/>
                <a:cs typeface="Papyrus"/>
              </a:rPr>
              <a:t>Zac</a:t>
            </a:r>
            <a:r>
              <a:rPr lang="es-ES_tradnl" u="sng" dirty="0" smtClean="0">
                <a:solidFill>
                  <a:srgbClr val="000000"/>
                </a:solidFill>
                <a:latin typeface="Papyrus"/>
                <a:cs typeface="Papyrus"/>
              </a:rPr>
              <a:t> 14:5  </a:t>
            </a:r>
            <a:r>
              <a:rPr lang="es-ES_tradnl" dirty="0" smtClean="0">
                <a:solidFill>
                  <a:srgbClr val="000000"/>
                </a:solidFill>
                <a:latin typeface="Papyrus"/>
                <a:cs typeface="Papyrus"/>
              </a:rPr>
              <a:t>“</a:t>
            </a:r>
            <a:r>
              <a:rPr lang="es-ES" dirty="0">
                <a:solidFill>
                  <a:srgbClr val="000000"/>
                </a:solidFill>
                <a:latin typeface="Papyrus"/>
                <a:cs typeface="Papyrus"/>
              </a:rPr>
              <a:t>Y hubo voces y truenos y relámpagos, y hubo un </a:t>
            </a:r>
            <a:r>
              <a:rPr lang="es-ES" b="1" dirty="0">
                <a:solidFill>
                  <a:srgbClr val="000000"/>
                </a:solidFill>
                <a:latin typeface="Papyrus"/>
                <a:cs typeface="Papyrus"/>
              </a:rPr>
              <a:t>gran terremoto</a:t>
            </a:r>
            <a:r>
              <a:rPr lang="es-ES" dirty="0">
                <a:solidFill>
                  <a:srgbClr val="000000"/>
                </a:solidFill>
                <a:latin typeface="Papyrus"/>
                <a:cs typeface="Papyrus"/>
              </a:rPr>
              <a:t> tal como no ha habido desde los hombres han estado sobre la tierra, </a:t>
            </a:r>
            <a:r>
              <a:rPr lang="es-ES" b="1" dirty="0">
                <a:solidFill>
                  <a:srgbClr val="000000"/>
                </a:solidFill>
                <a:latin typeface="Papyrus"/>
                <a:cs typeface="Papyrus"/>
              </a:rPr>
              <a:t>un terremoto</a:t>
            </a:r>
            <a:r>
              <a:rPr lang="es-ES" dirty="0">
                <a:solidFill>
                  <a:srgbClr val="000000"/>
                </a:solidFill>
                <a:latin typeface="Papyrus"/>
                <a:cs typeface="Papyrus"/>
              </a:rPr>
              <a:t> tan poderoso y tan grande. Y la gran ciudad fue dividida en tres partes, y las ciudades y las naciones cayeron; una gran Babilonia vino en memoria delante de Dios, para darle el cáliz del vino del ardor de su ira y toda isla huyó y los montes eran no encontrado ".</a:t>
            </a:r>
            <a:endParaRPr lang="es-ES_tradnl" dirty="0" smtClean="0">
              <a:solidFill>
                <a:srgbClr val="000000"/>
              </a:solidFill>
              <a:latin typeface="Papyrus"/>
              <a:cs typeface="Papyrus"/>
            </a:endParaRPr>
          </a:p>
        </p:txBody>
      </p:sp>
      <p:sp>
        <p:nvSpPr>
          <p:cNvPr id="3" name="TextBox 2"/>
          <p:cNvSpPr txBox="1"/>
          <p:nvPr/>
        </p:nvSpPr>
        <p:spPr>
          <a:xfrm>
            <a:off x="182751" y="3561213"/>
            <a:ext cx="2511896" cy="313932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_tradnl" u="sng" dirty="0" err="1" smtClean="0">
                <a:solidFill>
                  <a:srgbClr val="953735"/>
                </a:solidFill>
                <a:latin typeface="Papyrus"/>
                <a:cs typeface="Papyrus"/>
              </a:rPr>
              <a:t>Apo</a:t>
            </a:r>
            <a:r>
              <a:rPr lang="es-ES_tradnl" u="sng" dirty="0" smtClean="0">
                <a:solidFill>
                  <a:srgbClr val="953735"/>
                </a:solidFill>
                <a:latin typeface="Papyrus"/>
                <a:cs typeface="Papyrus"/>
              </a:rPr>
              <a:t>. 16:18  </a:t>
            </a:r>
            <a:r>
              <a:rPr lang="es-ES_tradnl" dirty="0" smtClean="0">
                <a:latin typeface="Papyrus"/>
                <a:cs typeface="Papyrus"/>
              </a:rPr>
              <a:t>“</a:t>
            </a:r>
            <a:r>
              <a:rPr lang="es-ES" dirty="0">
                <a:latin typeface="Papyrus"/>
                <a:cs typeface="Papyrus"/>
              </a:rPr>
              <a:t>Y huiréis al valle de los montes, porque el valle de los montes llegará hasta </a:t>
            </a:r>
            <a:r>
              <a:rPr lang="es-ES" dirty="0" err="1">
                <a:latin typeface="Papyrus"/>
                <a:cs typeface="Papyrus"/>
              </a:rPr>
              <a:t>Azal</a:t>
            </a:r>
            <a:r>
              <a:rPr lang="es-ES" dirty="0">
                <a:latin typeface="Papyrus"/>
                <a:cs typeface="Papyrus"/>
              </a:rPr>
              <a:t>: sí, usted debe huir, como si huido a causa del terremoto en los días de </a:t>
            </a:r>
            <a:r>
              <a:rPr lang="es-ES" dirty="0" err="1">
                <a:latin typeface="Papyrus"/>
                <a:cs typeface="Papyrus"/>
              </a:rPr>
              <a:t>Uzías</a:t>
            </a:r>
            <a:r>
              <a:rPr lang="es-ES" dirty="0">
                <a:latin typeface="Papyrus"/>
                <a:cs typeface="Papyrus"/>
              </a:rPr>
              <a:t>, rey de Judá, y el Señor ha de venir , y todos los santos con usted. "</a:t>
            </a:r>
            <a:endParaRPr lang="es-ES_tradnl" dirty="0">
              <a:latin typeface="Papyrus"/>
              <a:cs typeface="Papyrus"/>
            </a:endParaRPr>
          </a:p>
        </p:txBody>
      </p:sp>
      <p:sp>
        <p:nvSpPr>
          <p:cNvPr id="5" name="TextBox 4"/>
          <p:cNvSpPr txBox="1"/>
          <p:nvPr/>
        </p:nvSpPr>
        <p:spPr>
          <a:xfrm>
            <a:off x="1546063" y="1712283"/>
            <a:ext cx="5438580" cy="461665"/>
          </a:xfrm>
          <a:prstGeom prst="rect">
            <a:avLst/>
          </a:prstGeom>
          <a:noFill/>
        </p:spPr>
        <p:txBody>
          <a:bodyPr wrap="square" rtlCol="0">
            <a:spAutoFit/>
          </a:bodyPr>
          <a:lstStyle/>
          <a:p>
            <a:pPr algn="ctr"/>
            <a:r>
              <a:rPr lang="es-ES_tradnl" sz="2400" dirty="0">
                <a:latin typeface="Bradley Hand ITC TT-Bold"/>
                <a:cs typeface="Bradley Hand ITC TT-Bold"/>
              </a:rPr>
              <a:t>Huye / Montañas / Terremotos</a:t>
            </a:r>
          </a:p>
        </p:txBody>
      </p:sp>
      <p:sp>
        <p:nvSpPr>
          <p:cNvPr id="8" name="TextBox 7"/>
          <p:cNvSpPr txBox="1"/>
          <p:nvPr/>
        </p:nvSpPr>
        <p:spPr>
          <a:xfrm>
            <a:off x="-1" y="2173948"/>
            <a:ext cx="8865039" cy="120032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_tradnl" u="sng" dirty="0" err="1" smtClean="0">
                <a:solidFill>
                  <a:srgbClr val="953735"/>
                </a:solidFill>
                <a:latin typeface="Papyrus"/>
                <a:cs typeface="Papyrus"/>
              </a:rPr>
              <a:t>Apo</a:t>
            </a:r>
            <a:r>
              <a:rPr lang="es-ES_tradnl" u="sng" dirty="0" smtClean="0">
                <a:solidFill>
                  <a:srgbClr val="953735"/>
                </a:solidFill>
                <a:latin typeface="Papyrus"/>
                <a:cs typeface="Papyrus"/>
              </a:rPr>
              <a:t>. 6: 12, 14</a:t>
            </a:r>
            <a:r>
              <a:rPr lang="es-ES_tradnl" u="sng" dirty="0" smtClean="0">
                <a:latin typeface="Papyrus"/>
                <a:cs typeface="Papyrus"/>
              </a:rPr>
              <a:t>  </a:t>
            </a:r>
            <a:r>
              <a:rPr lang="es-ES_tradnl" dirty="0" smtClean="0">
                <a:latin typeface="Papyrus"/>
                <a:cs typeface="Papyrus"/>
              </a:rPr>
              <a:t>“</a:t>
            </a:r>
            <a:r>
              <a:rPr lang="es-ES" dirty="0">
                <a:latin typeface="Papyrus" pitchFamily="66" charset="0"/>
              </a:rPr>
              <a:t>Miré cuando abrió el sexto sello, y he aquí hubo un gran terremoto</a:t>
            </a:r>
            <a:r>
              <a:rPr lang="es-ES" dirty="0" smtClean="0">
                <a:latin typeface="Papyrus" pitchFamily="66" charset="0"/>
              </a:rPr>
              <a:t>; </a:t>
            </a:r>
            <a:r>
              <a:rPr lang="es-ES" dirty="0">
                <a:latin typeface="Papyrus" pitchFamily="66" charset="0"/>
              </a:rPr>
              <a:t>y </a:t>
            </a:r>
            <a:r>
              <a:rPr lang="es-ES" dirty="0" smtClean="0">
                <a:latin typeface="Papyrus" pitchFamily="66" charset="0"/>
              </a:rPr>
              <a:t>el sol </a:t>
            </a:r>
            <a:r>
              <a:rPr lang="es-ES" dirty="0">
                <a:latin typeface="Papyrus" pitchFamily="66" charset="0"/>
              </a:rPr>
              <a:t>se puso negro como tela de cilicio, y la luna se volvió toda como sangre; </a:t>
            </a:r>
            <a:r>
              <a:rPr lang="es-ES" dirty="0" smtClean="0">
                <a:latin typeface="Papyrus" pitchFamily="66" charset="0"/>
              </a:rPr>
              <a:t>Y </a:t>
            </a:r>
            <a:r>
              <a:rPr lang="es-ES" dirty="0">
                <a:latin typeface="Papyrus" pitchFamily="66" charset="0"/>
              </a:rPr>
              <a:t>el cielo se desvaneció como un pergamino que se </a:t>
            </a:r>
            <a:r>
              <a:rPr lang="es-ES" dirty="0" smtClean="0">
                <a:latin typeface="Papyrus" pitchFamily="66" charset="0"/>
              </a:rPr>
              <a:t>enrolla; </a:t>
            </a:r>
            <a:r>
              <a:rPr lang="es-ES" dirty="0">
                <a:latin typeface="Papyrus" pitchFamily="66" charset="0"/>
              </a:rPr>
              <a:t>y todo monte y toda isla se removió de su lugar.</a:t>
            </a:r>
            <a:endParaRPr lang="es-ES_tradnl" dirty="0">
              <a:latin typeface="Papyrus" pitchFamily="66" charset="0"/>
              <a:cs typeface="Papyrus"/>
            </a:endParaRPr>
          </a:p>
        </p:txBody>
      </p:sp>
      <p:pic>
        <p:nvPicPr>
          <p:cNvPr id="6" name="Picture 5" descr="13.JPG"/>
          <p:cNvPicPr>
            <a:picLocks noChangeAspect="1"/>
          </p:cNvPicPr>
          <p:nvPr/>
        </p:nvPicPr>
        <p:blipFill rotWithShape="1">
          <a:blip r:embed="rId2">
            <a:extLst>
              <a:ext uri="{28A0092B-C50C-407E-A947-70E740481C1C}">
                <a14:useLocalDpi xmlns:a14="http://schemas.microsoft.com/office/drawing/2010/main" val="0"/>
              </a:ext>
            </a:extLst>
          </a:blip>
          <a:srcRect t="17652"/>
          <a:stretch/>
        </p:blipFill>
        <p:spPr>
          <a:xfrm>
            <a:off x="2694646" y="3193242"/>
            <a:ext cx="6170394" cy="35072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42069239"/>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dirty="0">
              <a:latin typeface="Bradley Hand ITC TT-Bold"/>
              <a:cs typeface="Bradley Hand ITC TT-Bold"/>
            </a:endParaRPr>
          </a:p>
        </p:txBody>
      </p:sp>
      <p:pic>
        <p:nvPicPr>
          <p:cNvPr id="2" name="Picture 1" descr="images-8.jpeg"/>
          <p:cNvPicPr>
            <a:picLocks noChangeAspect="1"/>
          </p:cNvPicPr>
          <p:nvPr/>
        </p:nvPicPr>
        <p:blipFill rotWithShape="1">
          <a:blip r:embed="rId2">
            <a:extLst>
              <a:ext uri="{28A0092B-C50C-407E-A947-70E740481C1C}">
                <a14:useLocalDpi xmlns:a14="http://schemas.microsoft.com/office/drawing/2010/main" val="0"/>
              </a:ext>
            </a:extLst>
          </a:blip>
          <a:srcRect b="7344"/>
          <a:stretch/>
        </p:blipFill>
        <p:spPr>
          <a:xfrm>
            <a:off x="373510" y="232874"/>
            <a:ext cx="3268215" cy="31521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35_30.gif"/>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8078" y="3067192"/>
            <a:ext cx="4276695" cy="4234314"/>
          </a:xfrm>
          <a:prstGeom prst="rect">
            <a:avLst/>
          </a:prstGeom>
        </p:spPr>
      </p:pic>
      <p:pic>
        <p:nvPicPr>
          <p:cNvPr id="5" name="Picture 4" descr="mapafricaphysicalrift.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7093" y="179175"/>
            <a:ext cx="4577022" cy="6411614"/>
          </a:xfrm>
          <a:prstGeom prst="rect">
            <a:avLst/>
          </a:prstGeom>
        </p:spPr>
      </p:pic>
      <p:sp>
        <p:nvSpPr>
          <p:cNvPr id="6" name="TextBox 5"/>
          <p:cNvSpPr txBox="1"/>
          <p:nvPr/>
        </p:nvSpPr>
        <p:spPr>
          <a:xfrm>
            <a:off x="4258017" y="5254645"/>
            <a:ext cx="2203712" cy="830997"/>
          </a:xfrm>
          <a:prstGeom prst="rect">
            <a:avLst/>
          </a:prstGeom>
          <a:noFill/>
        </p:spPr>
        <p:txBody>
          <a:bodyPr wrap="square" rtlCol="0">
            <a:spAutoFit/>
          </a:bodyPr>
          <a:lstStyle/>
          <a:p>
            <a:r>
              <a:rPr lang="es-ES_tradnl" sz="2400" dirty="0">
                <a:solidFill>
                  <a:srgbClr val="FF0000"/>
                </a:solidFill>
                <a:latin typeface="Bradley Hand ITC TT-Bold"/>
                <a:cs typeface="Bradley Hand ITC TT-Bold"/>
              </a:rPr>
              <a:t>El </a:t>
            </a:r>
            <a:r>
              <a:rPr lang="es-ES_tradnl" sz="2400" dirty="0" smtClean="0">
                <a:solidFill>
                  <a:srgbClr val="FF0000"/>
                </a:solidFill>
                <a:latin typeface="Bradley Hand ITC TT-Bold"/>
                <a:cs typeface="Bradley Hand ITC TT-Bold"/>
              </a:rPr>
              <a:t>Gran</a:t>
            </a:r>
          </a:p>
          <a:p>
            <a:r>
              <a:rPr lang="es-ES_tradnl" sz="2400" dirty="0" smtClean="0">
                <a:solidFill>
                  <a:srgbClr val="FF0000"/>
                </a:solidFill>
                <a:latin typeface="Bradley Hand ITC TT-Bold"/>
                <a:cs typeface="Bradley Hand ITC TT-Bold"/>
              </a:rPr>
              <a:t> </a:t>
            </a:r>
            <a:r>
              <a:rPr lang="es-ES_tradnl" sz="2400" dirty="0">
                <a:solidFill>
                  <a:srgbClr val="FF0000"/>
                </a:solidFill>
                <a:latin typeface="Bradley Hand ITC TT-Bold"/>
                <a:cs typeface="Bradley Hand ITC TT-Bold"/>
              </a:rPr>
              <a:t>Valle del </a:t>
            </a:r>
            <a:r>
              <a:rPr lang="es-ES_tradnl" sz="2400" dirty="0" err="1">
                <a:solidFill>
                  <a:srgbClr val="FF0000"/>
                </a:solidFill>
                <a:latin typeface="Bradley Hand ITC TT-Bold"/>
                <a:cs typeface="Bradley Hand ITC TT-Bold"/>
              </a:rPr>
              <a:t>Rift</a:t>
            </a:r>
            <a:endParaRPr lang="es-ES_tradnl" sz="2400" dirty="0">
              <a:solidFill>
                <a:srgbClr val="FF0000"/>
              </a:solidFill>
              <a:latin typeface="Bradley Hand ITC TT-Bold"/>
              <a:cs typeface="Bradley Hand ITC TT-Bold"/>
            </a:endParaRPr>
          </a:p>
        </p:txBody>
      </p:sp>
    </p:spTree>
    <p:extLst>
      <p:ext uri="{BB962C8B-B14F-4D97-AF65-F5344CB8AC3E}">
        <p14:creationId xmlns:p14="http://schemas.microsoft.com/office/powerpoint/2010/main" val="311825026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2" name="TextBox 1"/>
          <p:cNvSpPr txBox="1"/>
          <p:nvPr/>
        </p:nvSpPr>
        <p:spPr>
          <a:xfrm>
            <a:off x="1430013" y="429500"/>
            <a:ext cx="6312325" cy="70788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ES_tradnl" dirty="0" smtClean="0">
                <a:solidFill>
                  <a:schemeClr val="tx1"/>
                </a:solidFill>
                <a:latin typeface="Papyrus"/>
                <a:cs typeface="Papyrus"/>
              </a:rPr>
              <a:t>“</a:t>
            </a:r>
            <a:r>
              <a:rPr lang="es-ES" sz="2000" dirty="0">
                <a:solidFill>
                  <a:srgbClr val="000000"/>
                </a:solidFill>
                <a:latin typeface="Papyrus"/>
                <a:cs typeface="Papyrus"/>
              </a:rPr>
              <a:t>Y Jehová será rey sobre toda la tierra:</a:t>
            </a:r>
          </a:p>
          <a:p>
            <a:pPr algn="ctr"/>
            <a:r>
              <a:rPr lang="es-ES" sz="2000" dirty="0">
                <a:solidFill>
                  <a:srgbClr val="000000"/>
                </a:solidFill>
                <a:latin typeface="Papyrus"/>
                <a:cs typeface="Papyrus"/>
              </a:rPr>
              <a:t>En aquel día Jehová será uno, y uno su nombre.</a:t>
            </a:r>
            <a:endParaRPr lang="es-ES_tradnl" sz="2000" dirty="0">
              <a:solidFill>
                <a:srgbClr val="000000"/>
              </a:solidFill>
              <a:latin typeface="Papyrus"/>
              <a:cs typeface="Papyrus"/>
            </a:endParaRPr>
          </a:p>
        </p:txBody>
      </p:sp>
      <p:pic>
        <p:nvPicPr>
          <p:cNvPr id="3" name="Picture 2" descr="images-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476" y="1438471"/>
            <a:ext cx="7208751" cy="49799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30033980"/>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3" name="Picture 2" descr="images-11.jpeg"/>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b="4883"/>
          <a:stretch/>
        </p:blipFill>
        <p:spPr>
          <a:xfrm>
            <a:off x="747021" y="1203191"/>
            <a:ext cx="7974445" cy="48100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42782" y="6013238"/>
            <a:ext cx="8901218"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ES" dirty="0">
                <a:solidFill>
                  <a:srgbClr val="000000"/>
                </a:solidFill>
                <a:latin typeface="Papyrus"/>
                <a:cs typeface="Papyrus"/>
              </a:rPr>
              <a:t>Y la tierra se volverá como llanura desde </a:t>
            </a:r>
            <a:r>
              <a:rPr lang="es-ES" dirty="0" err="1">
                <a:solidFill>
                  <a:srgbClr val="000000"/>
                </a:solidFill>
                <a:latin typeface="Papyrus"/>
                <a:cs typeface="Papyrus"/>
              </a:rPr>
              <a:t>Geba</a:t>
            </a:r>
            <a:r>
              <a:rPr lang="es-ES" dirty="0">
                <a:solidFill>
                  <a:srgbClr val="000000"/>
                </a:solidFill>
                <a:latin typeface="Papyrus"/>
                <a:cs typeface="Papyrus"/>
              </a:rPr>
              <a:t> hasta </a:t>
            </a:r>
            <a:r>
              <a:rPr lang="es-ES" dirty="0" err="1">
                <a:solidFill>
                  <a:srgbClr val="000000"/>
                </a:solidFill>
                <a:latin typeface="Papyrus"/>
                <a:cs typeface="Papyrus"/>
              </a:rPr>
              <a:t>Rimón</a:t>
            </a:r>
            <a:r>
              <a:rPr lang="es-ES" dirty="0">
                <a:solidFill>
                  <a:srgbClr val="000000"/>
                </a:solidFill>
                <a:latin typeface="Papyrus"/>
                <a:cs typeface="Papyrus"/>
              </a:rPr>
              <a:t> al sur de Jerusalén, y que se levante, y habitada en su lugar ...... y morarán en ella "</a:t>
            </a:r>
            <a:r>
              <a:rPr lang="en-US" dirty="0" smtClean="0">
                <a:solidFill>
                  <a:srgbClr val="000000"/>
                </a:solidFill>
                <a:latin typeface="Papyrus"/>
                <a:cs typeface="Papyrus"/>
              </a:rPr>
              <a:t>(</a:t>
            </a:r>
            <a:r>
              <a:rPr lang="en-US" dirty="0" smtClean="0">
                <a:solidFill>
                  <a:schemeClr val="accent2">
                    <a:lumMod val="75000"/>
                  </a:schemeClr>
                </a:solidFill>
                <a:latin typeface="Papyrus"/>
                <a:cs typeface="Papyrus"/>
              </a:rPr>
              <a:t>10-11</a:t>
            </a:r>
            <a:r>
              <a:rPr lang="en-US" dirty="0" smtClean="0">
                <a:solidFill>
                  <a:srgbClr val="000000"/>
                </a:solidFill>
                <a:latin typeface="Papyrus"/>
                <a:cs typeface="Papyrus"/>
              </a:rPr>
              <a:t>)</a:t>
            </a:r>
            <a:endParaRPr lang="es-ES_tradnl" dirty="0">
              <a:solidFill>
                <a:srgbClr val="000000"/>
              </a:solidFill>
              <a:latin typeface="Papyrus"/>
              <a:cs typeface="Papyrus"/>
            </a:endParaRPr>
          </a:p>
        </p:txBody>
      </p:sp>
      <p:sp>
        <p:nvSpPr>
          <p:cNvPr id="2" name="TextBox 1"/>
          <p:cNvSpPr txBox="1"/>
          <p:nvPr/>
        </p:nvSpPr>
        <p:spPr>
          <a:xfrm>
            <a:off x="242782" y="294275"/>
            <a:ext cx="8901218" cy="95410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ES" dirty="0">
                <a:solidFill>
                  <a:schemeClr val="tx1"/>
                </a:solidFill>
                <a:latin typeface="Papyrus" pitchFamily="66" charset="0"/>
              </a:rPr>
              <a:t> Acontecerá también en aquel día, que saldrán de Jerusalén aguas vivas,</a:t>
            </a:r>
            <a:r>
              <a:rPr lang="es-ES" baseline="30000" dirty="0">
                <a:solidFill>
                  <a:schemeClr val="tx1"/>
                </a:solidFill>
                <a:latin typeface="Papyrus" pitchFamily="66" charset="0"/>
              </a:rPr>
              <a:t>(A)</a:t>
            </a:r>
            <a:r>
              <a:rPr lang="es-ES" dirty="0">
                <a:solidFill>
                  <a:schemeClr val="tx1"/>
                </a:solidFill>
                <a:latin typeface="Papyrus" pitchFamily="66" charset="0"/>
              </a:rPr>
              <a:t> la mitad de ellas hacia el mar oriental, y la otra mitad hacia el mar occidental, en verano y en invierno</a:t>
            </a:r>
            <a:r>
              <a:rPr lang="es-ES" dirty="0" smtClean="0">
                <a:solidFill>
                  <a:schemeClr val="tx1"/>
                </a:solidFill>
                <a:latin typeface="Papyrus" pitchFamily="66" charset="0"/>
              </a:rPr>
              <a:t>. </a:t>
            </a:r>
            <a:r>
              <a:rPr lang="es-ES_tradnl" sz="2000" dirty="0" err="1" smtClean="0">
                <a:solidFill>
                  <a:schemeClr val="tx1"/>
                </a:solidFill>
                <a:latin typeface="Papyrus"/>
                <a:cs typeface="Papyrus"/>
              </a:rPr>
              <a:t>Zac</a:t>
            </a:r>
            <a:r>
              <a:rPr lang="es-ES_tradnl" sz="2000" dirty="0" smtClean="0">
                <a:solidFill>
                  <a:schemeClr val="tx1"/>
                </a:solidFill>
                <a:latin typeface="Papyrus"/>
                <a:cs typeface="Papyrus"/>
              </a:rPr>
              <a:t>. 14: </a:t>
            </a:r>
            <a:r>
              <a:rPr lang="es-ES_tradnl" sz="2000" dirty="0" smtClean="0">
                <a:solidFill>
                  <a:srgbClr val="000000"/>
                </a:solidFill>
                <a:latin typeface="Papyrus"/>
                <a:cs typeface="Papyrus"/>
              </a:rPr>
              <a:t>8</a:t>
            </a:r>
            <a:endParaRPr lang="es-ES_tradnl" sz="2000" dirty="0">
              <a:solidFill>
                <a:srgbClr val="000000"/>
              </a:solidFill>
              <a:latin typeface="Papyrus"/>
              <a:cs typeface="Papyrus"/>
            </a:endParaRPr>
          </a:p>
        </p:txBody>
      </p:sp>
    </p:spTree>
    <p:extLst>
      <p:ext uri="{BB962C8B-B14F-4D97-AF65-F5344CB8AC3E}">
        <p14:creationId xmlns:p14="http://schemas.microsoft.com/office/powerpoint/2010/main" val="295986232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86" y="45640"/>
            <a:ext cx="9141114" cy="681235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a:p>
            <a:r>
              <a:rPr lang="en-US" dirty="0" smtClean="0"/>
              <a:t>  </a:t>
            </a:r>
            <a:r>
              <a:rPr lang="es-ES" dirty="0"/>
              <a:t>"¡Oh, Gente del Libro, no </a:t>
            </a:r>
            <a:r>
              <a:rPr lang="es-ES" dirty="0" smtClean="0"/>
              <a:t>excedan los</a:t>
            </a:r>
          </a:p>
          <a:p>
            <a:r>
              <a:rPr lang="es-ES" dirty="0" smtClean="0"/>
              <a:t> límites de </a:t>
            </a:r>
            <a:r>
              <a:rPr lang="es-ES" dirty="0"/>
              <a:t>su </a:t>
            </a:r>
            <a:r>
              <a:rPr lang="es-ES" dirty="0" err="1"/>
              <a:t>religión</a:t>
            </a:r>
            <a:r>
              <a:rPr lang="es-ES" dirty="0" err="1" smtClean="0"/>
              <a:t>,y</a:t>
            </a:r>
            <a:r>
              <a:rPr lang="es-ES" dirty="0" smtClean="0"/>
              <a:t> </a:t>
            </a:r>
            <a:r>
              <a:rPr lang="es-ES" dirty="0"/>
              <a:t>de Dios </a:t>
            </a:r>
            <a:r>
              <a:rPr lang="es-ES" dirty="0" smtClean="0"/>
              <a:t>habla sólo</a:t>
            </a:r>
          </a:p>
          <a:p>
            <a:r>
              <a:rPr lang="es-ES" dirty="0" smtClean="0"/>
              <a:t> </a:t>
            </a:r>
            <a:r>
              <a:rPr lang="es-ES" dirty="0"/>
              <a:t>la verdad</a:t>
            </a:r>
            <a:r>
              <a:rPr lang="es-ES" dirty="0" smtClean="0"/>
              <a:t>. </a:t>
            </a:r>
            <a:r>
              <a:rPr lang="es-ES" dirty="0"/>
              <a:t>El Mesías, </a:t>
            </a:r>
            <a:r>
              <a:rPr lang="es-ES" dirty="0" smtClean="0"/>
              <a:t>hijo </a:t>
            </a:r>
            <a:r>
              <a:rPr lang="es-ES" dirty="0"/>
              <a:t>de María</a:t>
            </a:r>
            <a:r>
              <a:rPr lang="es-ES" dirty="0" smtClean="0"/>
              <a:t>, es </a:t>
            </a:r>
            <a:r>
              <a:rPr lang="es-ES" dirty="0"/>
              <a:t>sólo un </a:t>
            </a:r>
            <a:endParaRPr lang="es-ES" dirty="0" smtClean="0"/>
          </a:p>
          <a:p>
            <a:r>
              <a:rPr lang="es-ES" dirty="0" smtClean="0"/>
              <a:t>apóstol </a:t>
            </a:r>
            <a:r>
              <a:rPr lang="es-ES" dirty="0"/>
              <a:t>de Dios, y su </a:t>
            </a:r>
            <a:r>
              <a:rPr lang="es-ES" dirty="0" err="1"/>
              <a:t>Palabra</a:t>
            </a:r>
            <a:r>
              <a:rPr lang="es-ES" dirty="0" err="1" smtClean="0"/>
              <a:t>,que</a:t>
            </a:r>
            <a:r>
              <a:rPr lang="es-ES" dirty="0" smtClean="0"/>
              <a:t> </a:t>
            </a:r>
            <a:r>
              <a:rPr lang="es-ES" dirty="0"/>
              <a:t>le transmitió a María</a:t>
            </a:r>
            <a:r>
              <a:rPr lang="es-ES" dirty="0" smtClean="0"/>
              <a:t>,</a:t>
            </a:r>
          </a:p>
          <a:p>
            <a:r>
              <a:rPr lang="es-ES" dirty="0" smtClean="0"/>
              <a:t> Y </a:t>
            </a:r>
            <a:r>
              <a:rPr lang="es-ES" dirty="0"/>
              <a:t>un Espíritu que </a:t>
            </a:r>
            <a:r>
              <a:rPr lang="es-ES" dirty="0" smtClean="0"/>
              <a:t>procede </a:t>
            </a:r>
            <a:r>
              <a:rPr lang="es-ES" dirty="0"/>
              <a:t>de </a:t>
            </a:r>
            <a:r>
              <a:rPr lang="es-ES" dirty="0" err="1" smtClean="0"/>
              <a:t>él.Creer</a:t>
            </a:r>
            <a:r>
              <a:rPr lang="es-ES" dirty="0" smtClean="0"/>
              <a:t> </a:t>
            </a:r>
            <a:r>
              <a:rPr lang="es-ES" dirty="0"/>
              <a:t>en Dios y por lo tanto sus apóstoles</a:t>
            </a:r>
            <a:r>
              <a:rPr lang="es-ES" dirty="0" smtClean="0"/>
              <a:t>, </a:t>
            </a:r>
            <a:r>
              <a:rPr lang="es-ES" dirty="0"/>
              <a:t>y decir no tres. Será mejor para ti. Alá es sólo un </a:t>
            </a:r>
            <a:r>
              <a:rPr lang="es-ES" dirty="0" err="1" smtClean="0"/>
              <a:t>Dios.Nada</a:t>
            </a:r>
            <a:r>
              <a:rPr lang="es-ES" dirty="0" smtClean="0"/>
              <a:t> </a:t>
            </a:r>
            <a:r>
              <a:rPr lang="es-ES" dirty="0"/>
              <a:t>más lejos de la gloria del que él tendría un hijo. "</a:t>
            </a:r>
            <a:endParaRPr lang="en-US" dirty="0"/>
          </a:p>
        </p:txBody>
      </p:sp>
      <p:sp>
        <p:nvSpPr>
          <p:cNvPr id="2" name="TextBox 1"/>
          <p:cNvSpPr txBox="1"/>
          <p:nvPr/>
        </p:nvSpPr>
        <p:spPr>
          <a:xfrm>
            <a:off x="0" y="3096121"/>
            <a:ext cx="5808086" cy="120032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ES_tradnl" dirty="0" smtClean="0">
                <a:solidFill>
                  <a:schemeClr val="tx1"/>
                </a:solidFill>
                <a:latin typeface="Papyrus" pitchFamily="66" charset="0"/>
                <a:cs typeface="Papyrus"/>
              </a:rPr>
              <a:t>“</a:t>
            </a:r>
            <a:r>
              <a:rPr lang="es-ES" dirty="0">
                <a:solidFill>
                  <a:schemeClr val="tx1"/>
                </a:solidFill>
                <a:latin typeface="Papyrus" pitchFamily="66" charset="0"/>
              </a:rPr>
              <a:t>Y morarán en ella, y no habrá nunca más maldición</a:t>
            </a:r>
            <a:r>
              <a:rPr lang="es-ES" dirty="0" smtClean="0">
                <a:solidFill>
                  <a:schemeClr val="tx1"/>
                </a:solidFill>
                <a:latin typeface="Papyrus" pitchFamily="66" charset="0"/>
              </a:rPr>
              <a:t>,</a:t>
            </a:r>
          </a:p>
          <a:p>
            <a:r>
              <a:rPr lang="es-ES" dirty="0" smtClean="0">
                <a:solidFill>
                  <a:schemeClr val="tx1"/>
                </a:solidFill>
                <a:latin typeface="Papyrus" pitchFamily="66" charset="0"/>
              </a:rPr>
              <a:t> </a:t>
            </a:r>
            <a:r>
              <a:rPr lang="es-ES" dirty="0">
                <a:solidFill>
                  <a:schemeClr val="tx1"/>
                </a:solidFill>
                <a:latin typeface="Papyrus" pitchFamily="66" charset="0"/>
              </a:rPr>
              <a:t>sino que Jerusalén será </a:t>
            </a:r>
            <a:r>
              <a:rPr lang="es-ES" dirty="0" smtClean="0">
                <a:solidFill>
                  <a:schemeClr val="tx1"/>
                </a:solidFill>
                <a:latin typeface="Papyrus" pitchFamily="66" charset="0"/>
              </a:rPr>
              <a:t>habitada confiadamente</a:t>
            </a:r>
            <a:r>
              <a:rPr lang="es-ES_tradnl" dirty="0" smtClean="0">
                <a:solidFill>
                  <a:schemeClr val="tx1"/>
                </a:solidFill>
                <a:latin typeface="Papyrus" pitchFamily="66" charset="0"/>
                <a:cs typeface="Papyrus"/>
              </a:rPr>
              <a:t>.”</a:t>
            </a:r>
          </a:p>
          <a:p>
            <a:r>
              <a:rPr lang="es-ES_tradnl" dirty="0" smtClean="0">
                <a:solidFill>
                  <a:srgbClr val="000000"/>
                </a:solidFill>
                <a:latin typeface="Papyrus"/>
                <a:cs typeface="Papyrus"/>
              </a:rPr>
              <a:t>  </a:t>
            </a:r>
            <a:r>
              <a:rPr lang="es-ES_tradnl" dirty="0" err="1" smtClean="0">
                <a:solidFill>
                  <a:srgbClr val="000000"/>
                </a:solidFill>
                <a:latin typeface="Papyrus"/>
                <a:cs typeface="Papyrus"/>
              </a:rPr>
              <a:t>Zech</a:t>
            </a:r>
            <a:r>
              <a:rPr lang="es-ES_tradnl" dirty="0" smtClean="0">
                <a:solidFill>
                  <a:srgbClr val="000000"/>
                </a:solidFill>
                <a:latin typeface="Papyrus"/>
                <a:cs typeface="Papyrus"/>
              </a:rPr>
              <a:t>. 14:11  </a:t>
            </a:r>
            <a:r>
              <a:rPr lang="es-ES" dirty="0" smtClean="0">
                <a:solidFill>
                  <a:srgbClr val="000000"/>
                </a:solidFill>
                <a:latin typeface="Papyrus"/>
                <a:cs typeface="Papyrus"/>
              </a:rPr>
              <a:t>"</a:t>
            </a:r>
            <a:r>
              <a:rPr lang="es-ES" dirty="0" err="1" smtClean="0">
                <a:solidFill>
                  <a:srgbClr val="000000"/>
                </a:solidFill>
                <a:latin typeface="Papyrus"/>
                <a:cs typeface="Papyrus"/>
              </a:rPr>
              <a:t>Haram</a:t>
            </a:r>
            <a:r>
              <a:rPr lang="es-ES" dirty="0" smtClean="0">
                <a:solidFill>
                  <a:srgbClr val="000000"/>
                </a:solidFill>
                <a:latin typeface="Papyrus"/>
                <a:cs typeface="Papyrus"/>
              </a:rPr>
              <a:t>”  </a:t>
            </a:r>
            <a:r>
              <a:rPr lang="es-ES" dirty="0">
                <a:solidFill>
                  <a:srgbClr val="000000"/>
                </a:solidFill>
                <a:latin typeface="Papyrus"/>
                <a:cs typeface="Papyrus"/>
              </a:rPr>
              <a:t>la destrucción total </a:t>
            </a:r>
            <a:endParaRPr lang="es-ES" dirty="0" smtClean="0">
              <a:solidFill>
                <a:srgbClr val="000000"/>
              </a:solidFill>
              <a:latin typeface="Papyrus"/>
              <a:cs typeface="Papyrus"/>
            </a:endParaRPr>
          </a:p>
          <a:p>
            <a:r>
              <a:rPr lang="es-ES" dirty="0" smtClean="0">
                <a:solidFill>
                  <a:srgbClr val="000000"/>
                </a:solidFill>
                <a:latin typeface="Papyrus"/>
                <a:cs typeface="Papyrus"/>
              </a:rPr>
              <a:t>–No  mas la cúpula </a:t>
            </a:r>
            <a:r>
              <a:rPr lang="es-ES" dirty="0">
                <a:solidFill>
                  <a:srgbClr val="000000"/>
                </a:solidFill>
                <a:latin typeface="Papyrus"/>
                <a:cs typeface="Papyrus"/>
              </a:rPr>
              <a:t>de la </a:t>
            </a:r>
            <a:r>
              <a:rPr lang="es-ES" dirty="0" smtClean="0">
                <a:solidFill>
                  <a:srgbClr val="000000"/>
                </a:solidFill>
                <a:latin typeface="Papyrus"/>
                <a:cs typeface="Papyrus"/>
              </a:rPr>
              <a:t>Roca</a:t>
            </a:r>
            <a:endParaRPr lang="es-ES_tradnl" dirty="0">
              <a:solidFill>
                <a:srgbClr val="000000"/>
              </a:solidFill>
              <a:latin typeface="Papyrus"/>
              <a:cs typeface="Papyrus"/>
            </a:endParaRPr>
          </a:p>
        </p:txBody>
      </p:sp>
      <p:pic>
        <p:nvPicPr>
          <p:cNvPr id="3" name="Picture 2" descr="images.jpeg"/>
          <p:cNvPicPr>
            <a:picLocks noChangeAspect="1"/>
          </p:cNvPicPr>
          <p:nvPr/>
        </p:nvPicPr>
        <p:blipFill>
          <a:blip r:embed="rId2">
            <a:extLst>
              <a:ext uri="{BEBA8EAE-BF5A-486C-A8C5-ECC9F3942E4B}">
                <a14:imgProps xmlns:a14="http://schemas.microsoft.com/office/drawing/2010/main">
                  <a14:imgLayer r:embed="rId3">
                    <a14:imgEffect>
                      <a14:backgroundRemoval t="9548" b="98995" l="0" r="100000"/>
                    </a14:imgEffect>
                  </a14:imgLayer>
                </a14:imgProps>
              </a:ext>
              <a:ext uri="{28A0092B-C50C-407E-A947-70E740481C1C}">
                <a14:useLocalDpi xmlns:a14="http://schemas.microsoft.com/office/drawing/2010/main" val="0"/>
              </a:ext>
            </a:extLst>
          </a:blip>
          <a:stretch>
            <a:fillRect/>
          </a:stretch>
        </p:blipFill>
        <p:spPr>
          <a:xfrm>
            <a:off x="0" y="-352012"/>
            <a:ext cx="4673470" cy="3675971"/>
          </a:xfrm>
          <a:prstGeom prst="rect">
            <a:avLst/>
          </a:prstGeom>
        </p:spPr>
      </p:pic>
      <p:cxnSp>
        <p:nvCxnSpPr>
          <p:cNvPr id="8" name="Straight Connector 7"/>
          <p:cNvCxnSpPr/>
          <p:nvPr/>
        </p:nvCxnSpPr>
        <p:spPr>
          <a:xfrm>
            <a:off x="634968" y="317457"/>
            <a:ext cx="3439256" cy="259567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896425" y="577740"/>
            <a:ext cx="3081461" cy="251838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355987" y="45641"/>
            <a:ext cx="3193261" cy="120032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 dirty="0"/>
              <a:t>"Al </a:t>
            </a:r>
            <a:r>
              <a:rPr lang="es-ES" dirty="0" err="1"/>
              <a:t>Haram</a:t>
            </a:r>
            <a:r>
              <a:rPr lang="es-ES" dirty="0"/>
              <a:t> Al </a:t>
            </a:r>
            <a:r>
              <a:rPr lang="es-ES" dirty="0" err="1" smtClean="0"/>
              <a:t>Sharif</a:t>
            </a:r>
            <a:r>
              <a:rPr lang="es-ES" dirty="0" smtClean="0"/>
              <a:t>” </a:t>
            </a:r>
          </a:p>
          <a:p>
            <a:r>
              <a:rPr lang="es-ES" dirty="0" smtClean="0"/>
              <a:t>Cúpula </a:t>
            </a:r>
            <a:r>
              <a:rPr lang="es-ES" dirty="0"/>
              <a:t>de la </a:t>
            </a:r>
            <a:r>
              <a:rPr lang="es-ES" dirty="0" smtClean="0"/>
              <a:t>Roca  </a:t>
            </a:r>
            <a:r>
              <a:rPr lang="es-ES" dirty="0"/>
              <a:t>Construido 685-691 en el sitio </a:t>
            </a:r>
            <a:r>
              <a:rPr lang="es-ES" dirty="0" smtClean="0"/>
              <a:t>de 2 </a:t>
            </a:r>
            <a:r>
              <a:rPr lang="es-ES" dirty="0"/>
              <a:t>Templos Sagrados Israel</a:t>
            </a:r>
            <a:endParaRPr lang="es-ES_tradnl" dirty="0"/>
          </a:p>
        </p:txBody>
      </p:sp>
      <p:pic>
        <p:nvPicPr>
          <p:cNvPr id="5" name="Picture 4" descr="images-1.jpeg"/>
          <p:cNvPicPr>
            <a:picLocks noChangeAspect="1"/>
          </p:cNvPicPr>
          <p:nvPr/>
        </p:nvPicPr>
        <p:blipFill>
          <a:blip r:embed="rId4">
            <a:extLst>
              <a:ext uri="{BEBA8EAE-BF5A-486C-A8C5-ECC9F3942E4B}">
                <a14:imgProps xmlns:a14="http://schemas.microsoft.com/office/drawing/2010/main">
                  <a14:imgLayer r:embed="rId5">
                    <a14:imgEffect>
                      <a14:backgroundRemoval t="9132" b="100000" l="0" r="99130"/>
                    </a14:imgEffect>
                  </a14:imgLayer>
                </a14:imgProps>
              </a:ext>
              <a:ext uri="{28A0092B-C50C-407E-A947-70E740481C1C}">
                <a14:useLocalDpi xmlns:a14="http://schemas.microsoft.com/office/drawing/2010/main" val="0"/>
              </a:ext>
            </a:extLst>
          </a:blip>
          <a:stretch>
            <a:fillRect/>
          </a:stretch>
        </p:blipFill>
        <p:spPr>
          <a:xfrm>
            <a:off x="3847156" y="577740"/>
            <a:ext cx="5476266" cy="5519771"/>
          </a:xfrm>
          <a:prstGeom prst="rect">
            <a:avLst/>
          </a:prstGeom>
        </p:spPr>
      </p:pic>
    </p:spTree>
    <p:extLst>
      <p:ext uri="{BB962C8B-B14F-4D97-AF65-F5344CB8AC3E}">
        <p14:creationId xmlns:p14="http://schemas.microsoft.com/office/powerpoint/2010/main" val="4180808484"/>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3" name="TextBox 2"/>
          <p:cNvSpPr txBox="1"/>
          <p:nvPr/>
        </p:nvSpPr>
        <p:spPr>
          <a:xfrm>
            <a:off x="318709" y="180865"/>
            <a:ext cx="8837823" cy="175432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S_tradnl" u="sng" kern="1200" dirty="0" err="1" smtClean="0">
                <a:solidFill>
                  <a:schemeClr val="tx1"/>
                </a:solidFill>
                <a:latin typeface="Papyrus"/>
                <a:cs typeface="Papyrus"/>
              </a:rPr>
              <a:t>Zac</a:t>
            </a:r>
            <a:r>
              <a:rPr lang="es-ES_tradnl" u="sng" kern="1200" dirty="0" smtClean="0">
                <a:solidFill>
                  <a:schemeClr val="tx1"/>
                </a:solidFill>
                <a:latin typeface="Papyrus"/>
                <a:cs typeface="Papyrus"/>
              </a:rPr>
              <a:t>. 14:12 - 13  “</a:t>
            </a:r>
            <a:r>
              <a:rPr lang="es-ES" dirty="0">
                <a:solidFill>
                  <a:schemeClr val="tx1"/>
                </a:solidFill>
                <a:latin typeface="Papyrus" pitchFamily="66" charset="0"/>
              </a:rPr>
              <a:t>Y esta será la plaga con que herirá Jehová a todos los pueblos que pelearon contra Jerusalén: la carne de ellos se corromperá estando ellos sobre sus pies, y se consumirán en las cuencas sus ojos, y la lengua se les deshará en su boca. </a:t>
            </a:r>
          </a:p>
          <a:p>
            <a:r>
              <a:rPr lang="es-ES" dirty="0" smtClean="0">
                <a:solidFill>
                  <a:schemeClr val="tx1"/>
                </a:solidFill>
                <a:latin typeface="Papyrus" pitchFamily="66" charset="0"/>
              </a:rPr>
              <a:t>Y </a:t>
            </a:r>
            <a:r>
              <a:rPr lang="es-ES" dirty="0">
                <a:solidFill>
                  <a:schemeClr val="tx1"/>
                </a:solidFill>
                <a:latin typeface="Papyrus" pitchFamily="66" charset="0"/>
              </a:rPr>
              <a:t>acontecerá en aquel día que habrá entre ellos gran pánico enviado por Jehová; y trabará cada uno de la mano de su compañero, y levantará su mano contra la mano de su compañero. </a:t>
            </a:r>
            <a:endParaRPr lang="es-ES_tradnl" kern="1200" dirty="0">
              <a:solidFill>
                <a:schemeClr val="tx1"/>
              </a:solidFill>
              <a:latin typeface="Papyrus" pitchFamily="66" charset="0"/>
              <a:cs typeface="Papyrus"/>
            </a:endParaRPr>
          </a:p>
        </p:txBody>
      </p:sp>
      <p:sp>
        <p:nvSpPr>
          <p:cNvPr id="5" name="TextBox 4"/>
          <p:cNvSpPr txBox="1"/>
          <p:nvPr/>
        </p:nvSpPr>
        <p:spPr>
          <a:xfrm>
            <a:off x="318709" y="2387408"/>
            <a:ext cx="8646763" cy="120032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s-ES_tradnl" u="sng" kern="1200" dirty="0" err="1" smtClean="0">
                <a:solidFill>
                  <a:srgbClr val="953735"/>
                </a:solidFill>
                <a:latin typeface="Papyrus" pitchFamily="66" charset="0"/>
                <a:cs typeface="Papyrus"/>
              </a:rPr>
              <a:t>Apo</a:t>
            </a:r>
            <a:r>
              <a:rPr lang="es-ES_tradnl" u="sng" kern="1200" dirty="0" smtClean="0">
                <a:solidFill>
                  <a:srgbClr val="953735"/>
                </a:solidFill>
                <a:latin typeface="Papyrus" pitchFamily="66" charset="0"/>
                <a:cs typeface="Papyrus"/>
              </a:rPr>
              <a:t>. 16:9  </a:t>
            </a:r>
            <a:r>
              <a:rPr lang="es-ES_tradnl" kern="1200" dirty="0" smtClean="0">
                <a:latin typeface="Papyrus" pitchFamily="66" charset="0"/>
                <a:cs typeface="Papyrus"/>
              </a:rPr>
              <a:t>“</a:t>
            </a:r>
            <a:r>
              <a:rPr lang="es-ES" dirty="0">
                <a:latin typeface="Papyrus" pitchFamily="66" charset="0"/>
              </a:rPr>
              <a:t>Y los hombres se quemaron con el gran calor, y blasfemaron el nombre de Dios, que tiene poder sobre estas plagas, y no se arrepintieron para darle gloria. </a:t>
            </a:r>
          </a:p>
          <a:p>
            <a:r>
              <a:rPr lang="es-ES" dirty="0" smtClean="0">
                <a:latin typeface="Papyrus" pitchFamily="66" charset="0"/>
              </a:rPr>
              <a:t>El </a:t>
            </a:r>
            <a:r>
              <a:rPr lang="es-ES" dirty="0">
                <a:latin typeface="Papyrus" pitchFamily="66" charset="0"/>
              </a:rPr>
              <a:t>quinto ángel derramó su copa sobre el trono de la bestia; y su reino se cubrió de tinieblas</a:t>
            </a:r>
            <a:r>
              <a:rPr lang="es-ES" dirty="0" smtClean="0">
                <a:latin typeface="Papyrus" pitchFamily="66" charset="0"/>
              </a:rPr>
              <a:t>, </a:t>
            </a:r>
            <a:r>
              <a:rPr lang="es-ES" dirty="0">
                <a:latin typeface="Papyrus" pitchFamily="66" charset="0"/>
              </a:rPr>
              <a:t>y mordían de dolor sus lenguas, </a:t>
            </a:r>
            <a:r>
              <a:rPr lang="es-ES_tradnl" u="sng" kern="1200" dirty="0" smtClean="0">
                <a:latin typeface="Papyrus"/>
                <a:cs typeface="Papyrus"/>
              </a:rPr>
              <a:t>”</a:t>
            </a:r>
            <a:endParaRPr lang="es-ES_tradnl" u="sng" kern="1200" dirty="0">
              <a:latin typeface="Papyrus"/>
              <a:cs typeface="Papyrus"/>
            </a:endParaRPr>
          </a:p>
        </p:txBody>
      </p:sp>
      <p:sp>
        <p:nvSpPr>
          <p:cNvPr id="6" name="TextBox 5"/>
          <p:cNvSpPr txBox="1"/>
          <p:nvPr/>
        </p:nvSpPr>
        <p:spPr>
          <a:xfrm>
            <a:off x="2387722" y="1716134"/>
            <a:ext cx="5744923"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2400" kern="1200" dirty="0" smtClean="0">
                <a:latin typeface="Bradley Hand ITC TT-Bold"/>
                <a:cs typeface="Bradley Hand ITC TT-Bold"/>
              </a:rPr>
              <a:t>P</a:t>
            </a:r>
            <a:r>
              <a:rPr lang="es-ES_tradnl" sz="2400" kern="1200" dirty="0" err="1" smtClean="0">
                <a:latin typeface="Bradley Hand ITC TT-Bold"/>
                <a:cs typeface="Bradley Hand ITC TT-Bold"/>
              </a:rPr>
              <a:t>lagas</a:t>
            </a:r>
            <a:r>
              <a:rPr lang="es-ES_tradnl" sz="2400" kern="1200" dirty="0" smtClean="0">
                <a:latin typeface="Bradley Hand ITC TT-Bold"/>
                <a:cs typeface="Bradley Hand ITC TT-Bold"/>
              </a:rPr>
              <a:t>/ Morder de dolor sus lenguas</a:t>
            </a:r>
            <a:endParaRPr lang="es-ES_tradnl" sz="2400" kern="1200" dirty="0">
              <a:latin typeface="Bradley Hand ITC TT-Bold"/>
              <a:cs typeface="Bradley Hand ITC TT-Bold"/>
            </a:endParaRPr>
          </a:p>
        </p:txBody>
      </p:sp>
      <p:pic>
        <p:nvPicPr>
          <p:cNvPr id="2" name="Picture 1" descr="27.JPG"/>
          <p:cNvPicPr>
            <a:picLocks noChangeAspect="1"/>
          </p:cNvPicPr>
          <p:nvPr/>
        </p:nvPicPr>
        <p:blipFill rotWithShape="1">
          <a:blip r:embed="rId2">
            <a:extLst>
              <a:ext uri="{BEBA8EAE-BF5A-486C-A8C5-ECC9F3942E4B}">
                <a14:imgProps xmlns:a14="http://schemas.microsoft.com/office/drawing/2010/main">
                  <a14:imgLayer r:embed="rId3">
                    <a14:imgEffect>
                      <a14:backgroundRemoval t="63470" b="96043" l="34375" r="72569">
                        <a14:foregroundMark x1="37384" y1="89650" x2="37384" y2="89650"/>
                        <a14:foregroundMark x1="43634" y1="91020" x2="43634" y2="91020"/>
                        <a14:foregroundMark x1="40278" y1="91476" x2="40278" y2="91476"/>
                        <a14:foregroundMark x1="62153" y1="90868" x2="62153" y2="90868"/>
                        <a14:backgroundMark x1="41782" y1="91476" x2="41782" y2="91476"/>
                      </a14:backgroundRemoval>
                    </a14:imgEffect>
                  </a14:imgLayer>
                </a14:imgProps>
              </a:ext>
              <a:ext uri="{28A0092B-C50C-407E-A947-70E740481C1C}">
                <a14:useLocalDpi xmlns:a14="http://schemas.microsoft.com/office/drawing/2010/main" val="0"/>
              </a:ext>
            </a:extLst>
          </a:blip>
          <a:srcRect l="33791" t="61587" r="28315"/>
          <a:stretch/>
        </p:blipFill>
        <p:spPr>
          <a:xfrm>
            <a:off x="1814671" y="3092779"/>
            <a:ext cx="7526497" cy="4414140"/>
          </a:xfrm>
          <a:prstGeom prst="rect">
            <a:avLst/>
          </a:prstGeom>
        </p:spPr>
      </p:pic>
    </p:spTree>
    <p:extLst>
      <p:ext uri="{BB962C8B-B14F-4D97-AF65-F5344CB8AC3E}">
        <p14:creationId xmlns:p14="http://schemas.microsoft.com/office/powerpoint/2010/main" val="2808234177"/>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2" name="TextBox 1"/>
          <p:cNvSpPr txBox="1"/>
          <p:nvPr/>
        </p:nvSpPr>
        <p:spPr>
          <a:xfrm>
            <a:off x="410861" y="367769"/>
            <a:ext cx="8572062" cy="1015663"/>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ES_tradnl" dirty="0" smtClean="0">
                <a:solidFill>
                  <a:srgbClr val="000000"/>
                </a:solidFill>
                <a:latin typeface="Papyrus"/>
                <a:cs typeface="Papyrus"/>
              </a:rPr>
              <a:t>“</a:t>
            </a:r>
            <a:r>
              <a:rPr lang="es-ES" sz="2000" dirty="0">
                <a:solidFill>
                  <a:srgbClr val="000000"/>
                </a:solidFill>
                <a:latin typeface="Papyrus"/>
                <a:cs typeface="Papyrus"/>
              </a:rPr>
              <a:t>Y Judá también peleará en Jerusalén;</a:t>
            </a:r>
          </a:p>
          <a:p>
            <a:pPr algn="ctr"/>
            <a:r>
              <a:rPr lang="es-ES" sz="2000" dirty="0">
                <a:solidFill>
                  <a:srgbClr val="000000"/>
                </a:solidFill>
                <a:latin typeface="Papyrus"/>
                <a:cs typeface="Papyrus"/>
              </a:rPr>
              <a:t>  Y las riquezas de todas las naciones de alrededor se juntaron, oro, y plata y prendas de vestir, en gran abundancia,</a:t>
            </a:r>
            <a:r>
              <a:rPr lang="es-ES_tradnl" sz="2000" dirty="0" smtClean="0">
                <a:solidFill>
                  <a:srgbClr val="000000"/>
                </a:solidFill>
                <a:latin typeface="Papyrus"/>
                <a:cs typeface="Papyrus"/>
              </a:rPr>
              <a:t>.”</a:t>
            </a:r>
            <a:endParaRPr lang="es-ES_tradnl" sz="2000" dirty="0">
              <a:solidFill>
                <a:srgbClr val="000000"/>
              </a:solidFill>
              <a:latin typeface="Papyrus"/>
              <a:cs typeface="Papyrus"/>
            </a:endParaRPr>
          </a:p>
        </p:txBody>
      </p:sp>
      <p:pic>
        <p:nvPicPr>
          <p:cNvPr id="3" name="Picture 2" descr="images-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372" y="1659216"/>
            <a:ext cx="7825041" cy="45358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457363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2" name="Picture 1" descr="templatebg.jpg"/>
          <p:cNvPicPr>
            <a:picLocks noChangeAspect="1"/>
          </p:cNvPicPr>
          <p:nvPr/>
        </p:nvPicPr>
        <p:blipFill rotWithShape="1">
          <a:blip r:embed="rId2">
            <a:extLst>
              <a:ext uri="{28A0092B-C50C-407E-A947-70E740481C1C}">
                <a14:useLocalDpi xmlns:a14="http://schemas.microsoft.com/office/drawing/2010/main" val="0"/>
              </a:ext>
            </a:extLst>
          </a:blip>
          <a:srcRect t="5739" r="4938"/>
          <a:stretch/>
        </p:blipFill>
        <p:spPr>
          <a:xfrm>
            <a:off x="292726" y="416689"/>
            <a:ext cx="8692506" cy="6123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456457" y="674639"/>
            <a:ext cx="7312558"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_tradnl" sz="2000" dirty="0" smtClean="0">
                <a:solidFill>
                  <a:schemeClr val="tx1"/>
                </a:solidFill>
                <a:latin typeface="Papyrus"/>
                <a:cs typeface="Papyrus"/>
              </a:rPr>
              <a:t>“</a:t>
            </a:r>
            <a:r>
              <a:rPr lang="es-ES" sz="2400" dirty="0">
                <a:solidFill>
                  <a:schemeClr val="tx1"/>
                </a:solidFill>
                <a:latin typeface="Papyrus"/>
                <a:cs typeface="Papyrus"/>
              </a:rPr>
              <a:t>Soy celoso por Jerusalén y por Sión con gran celo</a:t>
            </a:r>
            <a:r>
              <a:rPr lang="es-ES_tradnl" sz="2400" b="1" dirty="0" smtClean="0">
                <a:solidFill>
                  <a:schemeClr val="tx1"/>
                </a:solidFill>
                <a:latin typeface="Papyrus"/>
                <a:cs typeface="Papyrus"/>
              </a:rPr>
              <a:t>.”  </a:t>
            </a:r>
            <a:endParaRPr lang="es-ES_tradnl" sz="2400" b="1" dirty="0">
              <a:solidFill>
                <a:schemeClr val="tx1"/>
              </a:solidFill>
              <a:latin typeface="Papyrus"/>
              <a:cs typeface="Papyrus"/>
            </a:endParaRPr>
          </a:p>
        </p:txBody>
      </p:sp>
    </p:spTree>
    <p:extLst>
      <p:ext uri="{BB962C8B-B14F-4D97-AF65-F5344CB8AC3E}">
        <p14:creationId xmlns:p14="http://schemas.microsoft.com/office/powerpoint/2010/main" val="2747682972"/>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6" name="TextBox 5"/>
          <p:cNvSpPr txBox="1"/>
          <p:nvPr/>
        </p:nvSpPr>
        <p:spPr>
          <a:xfrm>
            <a:off x="11993783" y="1390748"/>
            <a:ext cx="184666" cy="369332"/>
          </a:xfrm>
          <a:prstGeom prst="rect">
            <a:avLst/>
          </a:prstGeom>
          <a:noFill/>
        </p:spPr>
        <p:txBody>
          <a:bodyPr wrap="none" rtlCol="0">
            <a:spAutoFit/>
          </a:bodyPr>
          <a:lstStyle/>
          <a:p>
            <a:endParaRPr lang="es-ES_tradnl"/>
          </a:p>
        </p:txBody>
      </p:sp>
      <p:pic>
        <p:nvPicPr>
          <p:cNvPr id="3" name="Picture 2" descr="feast natio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411" y="952370"/>
            <a:ext cx="8482584" cy="5516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491411" y="282752"/>
            <a:ext cx="8482584" cy="1015663"/>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ES_tradnl" sz="2000" dirty="0" err="1" smtClean="0">
                <a:solidFill>
                  <a:schemeClr val="bg1"/>
                </a:solidFill>
                <a:latin typeface="Papyrus" pitchFamily="66" charset="0"/>
                <a:cs typeface="Papyrus"/>
              </a:rPr>
              <a:t>Zac</a:t>
            </a:r>
            <a:r>
              <a:rPr lang="es-ES_tradnl" sz="2000" dirty="0" smtClean="0">
                <a:solidFill>
                  <a:schemeClr val="bg1"/>
                </a:solidFill>
                <a:latin typeface="Papyrus" pitchFamily="66" charset="0"/>
                <a:cs typeface="Papyrus"/>
              </a:rPr>
              <a:t>. 14:16  “</a:t>
            </a:r>
            <a:r>
              <a:rPr lang="es-ES" sz="2000" dirty="0">
                <a:latin typeface="Papyrus" pitchFamily="66" charset="0"/>
              </a:rPr>
              <a:t>Y todos los que sobrevivieren de las naciones que vinieron contra Jerusalén, subirán de año en año para adorar al Rey, a Jehová de los ejércitos, y a celebrar la fiesta de los </a:t>
            </a:r>
            <a:r>
              <a:rPr lang="es-ES" sz="2000" dirty="0" smtClean="0">
                <a:latin typeface="Papyrus" pitchFamily="66" charset="0"/>
              </a:rPr>
              <a:t>tabernáculos</a:t>
            </a:r>
            <a:r>
              <a:rPr lang="es-ES_tradnl" sz="2000" dirty="0" smtClean="0">
                <a:solidFill>
                  <a:schemeClr val="bg1"/>
                </a:solidFill>
                <a:latin typeface="Papyrus" pitchFamily="66" charset="0"/>
                <a:cs typeface="Papyrus"/>
              </a:rPr>
              <a:t>.”</a:t>
            </a:r>
            <a:r>
              <a:rPr lang="es-ES_tradnl" dirty="0" smtClean="0">
                <a:solidFill>
                  <a:schemeClr val="bg1"/>
                </a:solidFill>
                <a:latin typeface="Papyrus"/>
                <a:cs typeface="Papyrus"/>
              </a:rPr>
              <a:t>  </a:t>
            </a:r>
            <a:endParaRPr lang="es-ES_tradnl" dirty="0">
              <a:solidFill>
                <a:schemeClr val="bg1"/>
              </a:solidFill>
              <a:latin typeface="Papyrus"/>
              <a:cs typeface="Papyrus"/>
            </a:endParaRPr>
          </a:p>
        </p:txBody>
      </p:sp>
    </p:spTree>
    <p:extLst>
      <p:ext uri="{BB962C8B-B14F-4D97-AF65-F5344CB8AC3E}">
        <p14:creationId xmlns:p14="http://schemas.microsoft.com/office/powerpoint/2010/main" val="3117877263"/>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3" name="TextBox 2"/>
          <p:cNvSpPr txBox="1"/>
          <p:nvPr/>
        </p:nvSpPr>
        <p:spPr>
          <a:xfrm>
            <a:off x="224106" y="741202"/>
            <a:ext cx="8310605" cy="583236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_tradnl" kern="1200" dirty="0" smtClean="0">
                <a:latin typeface="Papyrus" pitchFamily="66" charset="0"/>
              </a:rPr>
              <a:t>“</a:t>
            </a:r>
            <a:r>
              <a:rPr lang="es-ES" dirty="0">
                <a:latin typeface="Papyrus" pitchFamily="66" charset="0"/>
              </a:rPr>
              <a:t>Alza tus ojos alrededor y mira, todos éstos se han juntado, vinieron a ti; tus hijos vendrán de lejos, y tus hijas serán llevadas en brazos. </a:t>
            </a:r>
            <a:r>
              <a:rPr lang="es-ES" dirty="0" smtClean="0">
                <a:latin typeface="Papyrus" pitchFamily="66" charset="0"/>
              </a:rPr>
              <a:t>(4)</a:t>
            </a:r>
            <a:endParaRPr lang="es-ES" dirty="0">
              <a:latin typeface="Papyrus" pitchFamily="66" charset="0"/>
            </a:endParaRPr>
          </a:p>
          <a:p>
            <a:r>
              <a:rPr lang="es-ES" dirty="0" smtClean="0">
                <a:latin typeface="Papyrus" pitchFamily="66" charset="0"/>
              </a:rPr>
              <a:t>Entonces </a:t>
            </a:r>
            <a:r>
              <a:rPr lang="es-ES" dirty="0">
                <a:latin typeface="Papyrus" pitchFamily="66" charset="0"/>
              </a:rPr>
              <a:t>verás, y resplandecerás; se maravillará y ensanchará tu corazón, porque se haya vuelto a ti la multitud del mar, y las riquezas de las naciones hayan venido a ti. (</a:t>
            </a:r>
            <a:r>
              <a:rPr lang="es-ES" dirty="0" smtClean="0">
                <a:latin typeface="Papyrus" pitchFamily="66" charset="0"/>
              </a:rPr>
              <a:t>5)</a:t>
            </a:r>
            <a:endParaRPr lang="es-ES_tradnl" sz="1100" dirty="0" smtClean="0">
              <a:latin typeface="Bradley Hand ITC TT-Bold"/>
              <a:cs typeface="Bradley Hand ITC TT-Bold"/>
            </a:endParaRPr>
          </a:p>
          <a:p>
            <a:pPr algn="ctr"/>
            <a:r>
              <a:rPr lang="es-ES_tradnl" sz="2000" dirty="0" smtClean="0">
                <a:latin typeface="Bradley Hand ITC TT-Bold"/>
                <a:cs typeface="Bradley Hand ITC TT-Bold"/>
              </a:rPr>
              <a:t>Descubrimientos </a:t>
            </a:r>
            <a:r>
              <a:rPr lang="es-ES_tradnl" sz="2000" dirty="0">
                <a:latin typeface="Bradley Hand ITC TT-Bold"/>
                <a:cs typeface="Bradley Hand ITC TT-Bold"/>
              </a:rPr>
              <a:t>de Gas &amp; </a:t>
            </a:r>
            <a:r>
              <a:rPr lang="es-ES_tradnl" sz="2000" dirty="0" smtClean="0">
                <a:latin typeface="Bradley Hand ITC TT-Bold"/>
                <a:cs typeface="Bradley Hand ITC TT-Bold"/>
              </a:rPr>
              <a:t>Petróleo </a:t>
            </a:r>
            <a:r>
              <a:rPr lang="es-ES_tradnl" sz="2000" kern="1200" dirty="0" smtClean="0">
                <a:latin typeface="Bradley Hand ITC TT-Bold"/>
                <a:cs typeface="Bradley Hand ITC TT-Bold"/>
              </a:rPr>
              <a:t>!</a:t>
            </a:r>
            <a:endParaRPr lang="es-ES_tradnl" sz="2000" kern="1200" dirty="0" smtClean="0">
              <a:latin typeface="Papyrus"/>
              <a:cs typeface="Papyrus"/>
            </a:endParaRPr>
          </a:p>
          <a:p>
            <a:endParaRPr lang="es-ES_tradnl" sz="1100" kern="1200" dirty="0">
              <a:latin typeface="Papyrus"/>
              <a:cs typeface="Papyrus"/>
            </a:endParaRPr>
          </a:p>
          <a:p>
            <a:r>
              <a:rPr lang="es-ES" dirty="0" smtClean="0">
                <a:latin typeface="Papyrus" pitchFamily="66" charset="0"/>
              </a:rPr>
              <a:t>Multitud </a:t>
            </a:r>
            <a:r>
              <a:rPr lang="es-ES" dirty="0">
                <a:latin typeface="Papyrus" pitchFamily="66" charset="0"/>
              </a:rPr>
              <a:t>de camellos te cubrirá; dromedarios de </a:t>
            </a:r>
            <a:r>
              <a:rPr lang="es-ES" dirty="0" err="1">
                <a:latin typeface="Papyrus" pitchFamily="66" charset="0"/>
              </a:rPr>
              <a:t>Madián</a:t>
            </a:r>
            <a:r>
              <a:rPr lang="es-ES" dirty="0">
                <a:latin typeface="Papyrus" pitchFamily="66" charset="0"/>
              </a:rPr>
              <a:t> y de </a:t>
            </a:r>
            <a:r>
              <a:rPr lang="es-ES" dirty="0" err="1">
                <a:latin typeface="Papyrus" pitchFamily="66" charset="0"/>
              </a:rPr>
              <a:t>Efa</a:t>
            </a:r>
            <a:r>
              <a:rPr lang="es-ES" dirty="0">
                <a:latin typeface="Papyrus" pitchFamily="66" charset="0"/>
              </a:rPr>
              <a:t>; vendrán todos los de </a:t>
            </a:r>
            <a:r>
              <a:rPr lang="es-ES" dirty="0" err="1">
                <a:latin typeface="Papyrus" pitchFamily="66" charset="0"/>
              </a:rPr>
              <a:t>Sabá</a:t>
            </a:r>
            <a:r>
              <a:rPr lang="es-ES" dirty="0">
                <a:latin typeface="Papyrus" pitchFamily="66" charset="0"/>
              </a:rPr>
              <a:t>; traerán oro e incienso, y publicarán alabanzas de </a:t>
            </a:r>
            <a:r>
              <a:rPr lang="es-ES" dirty="0" smtClean="0">
                <a:latin typeface="Papyrus" pitchFamily="66" charset="0"/>
              </a:rPr>
              <a:t>Jehová (6)</a:t>
            </a:r>
            <a:endParaRPr lang="es-ES" dirty="0">
              <a:latin typeface="Papyrus" pitchFamily="66" charset="0"/>
            </a:endParaRPr>
          </a:p>
          <a:p>
            <a:endParaRPr lang="es-ES" dirty="0" smtClean="0">
              <a:latin typeface="Papyrus" pitchFamily="66" charset="0"/>
            </a:endParaRPr>
          </a:p>
          <a:p>
            <a:r>
              <a:rPr lang="es-ES" dirty="0" smtClean="0">
                <a:latin typeface="Papyrus" pitchFamily="66" charset="0"/>
              </a:rPr>
              <a:t>Todo </a:t>
            </a:r>
            <a:r>
              <a:rPr lang="es-ES" dirty="0">
                <a:latin typeface="Papyrus" pitchFamily="66" charset="0"/>
              </a:rPr>
              <a:t>el ganado de Cedar será juntado para ti; </a:t>
            </a:r>
            <a:r>
              <a:rPr lang="es-ES" dirty="0" smtClean="0">
                <a:latin typeface="Papyrus" pitchFamily="66" charset="0"/>
              </a:rPr>
              <a:t>carneros</a:t>
            </a:r>
          </a:p>
          <a:p>
            <a:r>
              <a:rPr lang="es-ES" dirty="0" smtClean="0">
                <a:latin typeface="Papyrus" pitchFamily="66" charset="0"/>
              </a:rPr>
              <a:t> </a:t>
            </a:r>
            <a:r>
              <a:rPr lang="es-ES" dirty="0">
                <a:latin typeface="Papyrus" pitchFamily="66" charset="0"/>
              </a:rPr>
              <a:t>de </a:t>
            </a:r>
            <a:r>
              <a:rPr lang="es-ES" dirty="0" err="1">
                <a:latin typeface="Papyrus" pitchFamily="66" charset="0"/>
              </a:rPr>
              <a:t>Nebaiot</a:t>
            </a:r>
            <a:r>
              <a:rPr lang="es-ES" dirty="0">
                <a:latin typeface="Papyrus" pitchFamily="66" charset="0"/>
              </a:rPr>
              <a:t> te serán servidos; serán ofrecidos con </a:t>
            </a:r>
            <a:endParaRPr lang="es-ES" dirty="0" smtClean="0">
              <a:latin typeface="Papyrus" pitchFamily="66" charset="0"/>
            </a:endParaRPr>
          </a:p>
          <a:p>
            <a:r>
              <a:rPr lang="es-ES" dirty="0" smtClean="0">
                <a:latin typeface="Papyrus" pitchFamily="66" charset="0"/>
              </a:rPr>
              <a:t>Agrado sobre </a:t>
            </a:r>
            <a:r>
              <a:rPr lang="es-ES" dirty="0">
                <a:latin typeface="Papyrus" pitchFamily="66" charset="0"/>
              </a:rPr>
              <a:t>mi altar, y glorificaré la casa de mi gloria</a:t>
            </a:r>
            <a:r>
              <a:rPr lang="es-ES" dirty="0" smtClean="0">
                <a:latin typeface="Papyrus" pitchFamily="66" charset="0"/>
              </a:rPr>
              <a:t>. </a:t>
            </a:r>
            <a:endParaRPr lang="es-ES_tradnl" kern="1200" dirty="0">
              <a:latin typeface="Papyrus" pitchFamily="66" charset="0"/>
              <a:cs typeface="Papyrus"/>
            </a:endParaRPr>
          </a:p>
          <a:p>
            <a:endParaRPr lang="es-ES" dirty="0" smtClean="0">
              <a:latin typeface="Papyrus" pitchFamily="66" charset="0"/>
            </a:endParaRPr>
          </a:p>
          <a:p>
            <a:r>
              <a:rPr lang="es-ES" dirty="0" smtClean="0">
                <a:latin typeface="Papyrus" pitchFamily="66" charset="0"/>
              </a:rPr>
              <a:t>Ciertamente </a:t>
            </a:r>
            <a:r>
              <a:rPr lang="es-ES" dirty="0">
                <a:latin typeface="Papyrus" pitchFamily="66" charset="0"/>
              </a:rPr>
              <a:t>a mí esperarán los de la costa, y las naves </a:t>
            </a:r>
            <a:endParaRPr lang="es-ES" dirty="0" smtClean="0">
              <a:latin typeface="Papyrus" pitchFamily="66" charset="0"/>
            </a:endParaRPr>
          </a:p>
          <a:p>
            <a:r>
              <a:rPr lang="es-ES" dirty="0" smtClean="0">
                <a:latin typeface="Papyrus" pitchFamily="66" charset="0"/>
              </a:rPr>
              <a:t>de </a:t>
            </a:r>
            <a:r>
              <a:rPr lang="es-ES" dirty="0" err="1" smtClean="0">
                <a:latin typeface="Papyrus" pitchFamily="66" charset="0"/>
              </a:rPr>
              <a:t>Tarsis</a:t>
            </a:r>
            <a:r>
              <a:rPr lang="es-ES" dirty="0" smtClean="0">
                <a:latin typeface="Papyrus" pitchFamily="66" charset="0"/>
              </a:rPr>
              <a:t> </a:t>
            </a:r>
            <a:r>
              <a:rPr lang="es-ES" dirty="0">
                <a:latin typeface="Papyrus" pitchFamily="66" charset="0"/>
              </a:rPr>
              <a:t>desde el principio, para traer tus hijos de </a:t>
            </a:r>
            <a:r>
              <a:rPr lang="es-ES" dirty="0" smtClean="0">
                <a:latin typeface="Papyrus" pitchFamily="66" charset="0"/>
              </a:rPr>
              <a:t>lejos,</a:t>
            </a:r>
          </a:p>
          <a:p>
            <a:r>
              <a:rPr lang="es-ES" dirty="0" smtClean="0">
                <a:latin typeface="Papyrus" pitchFamily="66" charset="0"/>
              </a:rPr>
              <a:t>Su plata </a:t>
            </a:r>
            <a:r>
              <a:rPr lang="es-ES" dirty="0">
                <a:latin typeface="Papyrus" pitchFamily="66" charset="0"/>
              </a:rPr>
              <a:t>y su oro con ellos, al nombre de Jehová tu </a:t>
            </a:r>
            <a:endParaRPr lang="es-ES" dirty="0" smtClean="0">
              <a:latin typeface="Papyrus" pitchFamily="66" charset="0"/>
            </a:endParaRPr>
          </a:p>
          <a:p>
            <a:r>
              <a:rPr lang="es-ES" dirty="0" smtClean="0">
                <a:latin typeface="Papyrus" pitchFamily="66" charset="0"/>
              </a:rPr>
              <a:t>Dios</a:t>
            </a:r>
            <a:r>
              <a:rPr lang="es-ES" dirty="0">
                <a:latin typeface="Papyrus" pitchFamily="66" charset="0"/>
              </a:rPr>
              <a:t>, y al </a:t>
            </a:r>
            <a:r>
              <a:rPr lang="es-ES" dirty="0" smtClean="0">
                <a:latin typeface="Papyrus" pitchFamily="66" charset="0"/>
              </a:rPr>
              <a:t>Santo </a:t>
            </a:r>
            <a:r>
              <a:rPr lang="es-ES" dirty="0">
                <a:latin typeface="Papyrus" pitchFamily="66" charset="0"/>
              </a:rPr>
              <a:t>de Israel, que te ha glorificado. </a:t>
            </a:r>
            <a:r>
              <a:rPr lang="es-ES" dirty="0" smtClean="0">
                <a:latin typeface="Papyrus" pitchFamily="66" charset="0"/>
              </a:rPr>
              <a:t> (9)</a:t>
            </a:r>
            <a:endParaRPr lang="es-ES" dirty="0">
              <a:latin typeface="Papyrus" pitchFamily="66" charset="0"/>
            </a:endParaRPr>
          </a:p>
          <a:p>
            <a:endParaRPr lang="es-ES" dirty="0" smtClean="0">
              <a:latin typeface="Papyrus" pitchFamily="66" charset="0"/>
            </a:endParaRPr>
          </a:p>
          <a:p>
            <a:r>
              <a:rPr lang="es-ES" dirty="0" smtClean="0">
                <a:latin typeface="Papyrus" pitchFamily="66" charset="0"/>
              </a:rPr>
              <a:t>Y </a:t>
            </a:r>
            <a:r>
              <a:rPr lang="es-ES" dirty="0">
                <a:latin typeface="Papyrus" pitchFamily="66" charset="0"/>
              </a:rPr>
              <a:t>extranjeros edificarán tus muros, y sus reyes te servirán; porque en mi ira te castigué, mas en mi buena voluntad tendré de ti misericordia. </a:t>
            </a:r>
            <a:r>
              <a:rPr lang="es-ES" dirty="0" smtClean="0">
                <a:latin typeface="Papyrus" pitchFamily="66" charset="0"/>
              </a:rPr>
              <a:t>(10)</a:t>
            </a:r>
            <a:endParaRPr lang="es-ES" dirty="0">
              <a:latin typeface="Papyrus" pitchFamily="66" charset="0"/>
            </a:endParaRPr>
          </a:p>
        </p:txBody>
      </p:sp>
      <p:sp>
        <p:nvSpPr>
          <p:cNvPr id="2" name="TextBox 1"/>
          <p:cNvSpPr txBox="1"/>
          <p:nvPr/>
        </p:nvSpPr>
        <p:spPr>
          <a:xfrm>
            <a:off x="532253" y="261435"/>
            <a:ext cx="7927755"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ES_tradnl" sz="2400" dirty="0" smtClean="0">
                <a:latin typeface="Bradley Hand ITC TT-Bold"/>
                <a:cs typeface="Bradley Hand ITC TT-Bold"/>
              </a:rPr>
              <a:t>Isaías 60   </a:t>
            </a:r>
            <a:r>
              <a:rPr lang="es-ES" sz="2400" dirty="0" smtClean="0">
                <a:latin typeface="Bradley Hand ITC TT-Bold"/>
                <a:cs typeface="Bradley Hand ITC TT-Bold"/>
              </a:rPr>
              <a:t>La </a:t>
            </a:r>
            <a:r>
              <a:rPr lang="es-ES" sz="2400" dirty="0">
                <a:latin typeface="Bradley Hand ITC TT-Bold"/>
                <a:cs typeface="Bradley Hand ITC TT-Bold"/>
              </a:rPr>
              <a:t>riqueza de las </a:t>
            </a:r>
            <a:r>
              <a:rPr lang="es-ES" sz="2400" dirty="0" smtClean="0">
                <a:latin typeface="Bradley Hand ITC TT-Bold"/>
                <a:cs typeface="Bradley Hand ITC TT-Bold"/>
              </a:rPr>
              <a:t>Naciones Vendrán </a:t>
            </a:r>
            <a:r>
              <a:rPr lang="es-ES" sz="2400" dirty="0">
                <a:latin typeface="Bradley Hand ITC TT-Bold"/>
                <a:cs typeface="Bradley Hand ITC TT-Bold"/>
              </a:rPr>
              <a:t>a </a:t>
            </a:r>
            <a:r>
              <a:rPr lang="es-ES" sz="2400" dirty="0" smtClean="0">
                <a:latin typeface="Bradley Hand ITC TT-Bold"/>
                <a:cs typeface="Bradley Hand ITC TT-Bold"/>
              </a:rPr>
              <a:t>Israel</a:t>
            </a:r>
            <a:endParaRPr lang="es-ES_tradnl" sz="2400" dirty="0">
              <a:latin typeface="Bradley Hand ITC TT-Bold"/>
              <a:cs typeface="Bradley Hand ITC TT-Bold"/>
            </a:endParaRPr>
          </a:p>
        </p:txBody>
      </p:sp>
      <p:pic>
        <p:nvPicPr>
          <p:cNvPr id="5" name="Picture 4" descr="the-third-temp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9547" y="3417451"/>
            <a:ext cx="3164453" cy="24461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63428881"/>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2" name="TextBox 1"/>
          <p:cNvSpPr txBox="1"/>
          <p:nvPr/>
        </p:nvSpPr>
        <p:spPr>
          <a:xfrm>
            <a:off x="373511" y="913272"/>
            <a:ext cx="8366631" cy="510909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 sz="2000" dirty="0" smtClean="0">
                <a:latin typeface="Papyrus Condensed"/>
              </a:rPr>
              <a:t>Porque la nación o el reino que no te sirviere perecerá, y del todo será asolado. </a:t>
            </a:r>
          </a:p>
          <a:p>
            <a:endParaRPr lang="es-ES" sz="1100" dirty="0" smtClean="0">
              <a:latin typeface="Papyrus Condensed"/>
            </a:endParaRPr>
          </a:p>
          <a:p>
            <a:r>
              <a:rPr lang="es-ES" sz="2000" dirty="0" smtClean="0">
                <a:latin typeface="Papyrus Condensed"/>
              </a:rPr>
              <a:t>La gloria del Líbano vendrá a ti, cipreses, pinos y bojes juntamente, para decorar el lugar de mi santuario; y yo honraré el lugar de mis pies. </a:t>
            </a:r>
          </a:p>
          <a:p>
            <a:endParaRPr lang="es-ES" sz="1100" dirty="0" smtClean="0">
              <a:latin typeface="Papyrus Condensed"/>
            </a:endParaRPr>
          </a:p>
          <a:p>
            <a:r>
              <a:rPr lang="es-ES" sz="2000" dirty="0" smtClean="0">
                <a:latin typeface="Papyrus Condensed"/>
              </a:rPr>
              <a:t>Y vendrán a ti humillados los hijos de los que te afligieron, y a las pisadas de tus pies se encorvarán todos los que te escarnecían,</a:t>
            </a:r>
            <a:r>
              <a:rPr lang="es-ES" sz="2000" baseline="30000" dirty="0" smtClean="0">
                <a:latin typeface="Papyrus Condensed"/>
              </a:rPr>
              <a:t>(B)</a:t>
            </a:r>
            <a:r>
              <a:rPr lang="es-ES" sz="2000" dirty="0" smtClean="0">
                <a:latin typeface="Papyrus Condensed"/>
              </a:rPr>
              <a:t> y te llamarán Ciudad de Jehová, Sion del Santo de Israel. </a:t>
            </a:r>
          </a:p>
          <a:p>
            <a:endParaRPr lang="es-ES" sz="1100" dirty="0" smtClean="0">
              <a:latin typeface="Papyrus Condensed"/>
            </a:endParaRPr>
          </a:p>
          <a:p>
            <a:r>
              <a:rPr lang="es-ES" sz="2000" dirty="0" smtClean="0">
                <a:latin typeface="Papyrus Condensed"/>
              </a:rPr>
              <a:t>En vez de estar abandonada y aborrecida, tanto que nadie pasaba por ti, haré que seas una gloria eterna, el gozo de todos los siglos. </a:t>
            </a:r>
          </a:p>
          <a:p>
            <a:endParaRPr lang="es-ES" sz="1100" dirty="0" smtClean="0">
              <a:latin typeface="Papyrus Condensed"/>
            </a:endParaRPr>
          </a:p>
          <a:p>
            <a:r>
              <a:rPr lang="es-ES" sz="2000" dirty="0" smtClean="0">
                <a:latin typeface="Papyrus Condensed"/>
              </a:rPr>
              <a:t>Y mamarás la leche de las naciones, el pecho de los reyes mamarás; y conocerás que yo Jehová soy el Salvador tuyo y Redentor tuyo, el Fuerte de Jacob. </a:t>
            </a:r>
          </a:p>
          <a:p>
            <a:endParaRPr lang="es-ES" sz="1100" dirty="0" smtClean="0">
              <a:latin typeface="Papyrus Condensed"/>
            </a:endParaRPr>
          </a:p>
          <a:p>
            <a:r>
              <a:rPr lang="es-ES" sz="2000" dirty="0" smtClean="0">
                <a:latin typeface="Papyrus Condensed"/>
              </a:rPr>
              <a:t>En vez de bronce traeré oro, y por hierro plata, y por madera bronce, y en lugar de piedras hierro; y pondré paz por tu tributo, y justicia por tus opresores. </a:t>
            </a:r>
          </a:p>
          <a:p>
            <a:endParaRPr lang="es-ES" sz="1100" dirty="0" smtClean="0">
              <a:latin typeface="Papyrus Condensed"/>
            </a:endParaRPr>
          </a:p>
          <a:p>
            <a:r>
              <a:rPr lang="es-ES" sz="2000" dirty="0" smtClean="0">
                <a:latin typeface="Papyrus Condensed"/>
              </a:rPr>
              <a:t>Nunca más se oirá en tu tierra violencia, destrucción ni quebrantamiento en tu territorio, sino que a tus muros llamarás Salvación, y a tus puertas Alabanza. </a:t>
            </a:r>
            <a:endParaRPr lang="es-ES" sz="2000" dirty="0">
              <a:latin typeface="Papyrus Condensed"/>
            </a:endParaRPr>
          </a:p>
        </p:txBody>
      </p:sp>
    </p:spTree>
    <p:extLst>
      <p:ext uri="{BB962C8B-B14F-4D97-AF65-F5344CB8AC3E}">
        <p14:creationId xmlns:p14="http://schemas.microsoft.com/office/powerpoint/2010/main" val="1872495484"/>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758"/>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2" name="TextBox 1"/>
          <p:cNvSpPr txBox="1"/>
          <p:nvPr/>
        </p:nvSpPr>
        <p:spPr>
          <a:xfrm>
            <a:off x="4687556" y="552600"/>
            <a:ext cx="4456444" cy="163121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ES" sz="2000" dirty="0">
                <a:solidFill>
                  <a:srgbClr val="000000"/>
                </a:solidFill>
                <a:latin typeface="Papyrus"/>
                <a:cs typeface="Papyrus"/>
              </a:rPr>
              <a:t>Cualquiera que de todas las naciones no vendrá a adorar al Rey Jesús y celebrar la Fiesta de los Tabernáculos en Jerusalén, el Señor herirá con la peste - </a:t>
            </a:r>
            <a:r>
              <a:rPr lang="es-ES" sz="2000" dirty="0" smtClean="0">
                <a:solidFill>
                  <a:srgbClr val="000000"/>
                </a:solidFill>
                <a:latin typeface="Papyrus"/>
                <a:cs typeface="Papyrus"/>
              </a:rPr>
              <a:t>no </a:t>
            </a:r>
            <a:r>
              <a:rPr lang="es-ES" sz="2000" dirty="0">
                <a:solidFill>
                  <a:srgbClr val="000000"/>
                </a:solidFill>
                <a:latin typeface="Papyrus"/>
                <a:cs typeface="Papyrus"/>
              </a:rPr>
              <a:t>habrá lluvia </a:t>
            </a:r>
            <a:r>
              <a:rPr lang="en-US" sz="2000" dirty="0" smtClean="0">
                <a:solidFill>
                  <a:srgbClr val="000000"/>
                </a:solidFill>
                <a:latin typeface="Papyrus"/>
                <a:cs typeface="Papyrus"/>
              </a:rPr>
              <a:t>…(15-19)</a:t>
            </a:r>
            <a:endParaRPr lang="es-ES_tradnl" sz="2000" dirty="0">
              <a:solidFill>
                <a:srgbClr val="000000"/>
              </a:solidFill>
              <a:latin typeface="Papyrus"/>
              <a:cs typeface="Papyrus"/>
            </a:endParaRPr>
          </a:p>
        </p:txBody>
      </p:sp>
      <p:sp>
        <p:nvSpPr>
          <p:cNvPr id="3" name="TextBox 2"/>
          <p:cNvSpPr txBox="1"/>
          <p:nvPr/>
        </p:nvSpPr>
        <p:spPr>
          <a:xfrm>
            <a:off x="329156" y="6069028"/>
            <a:ext cx="8814844"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ES" dirty="0">
                <a:solidFill>
                  <a:srgbClr val="000000"/>
                </a:solidFill>
                <a:latin typeface="Papyrus"/>
                <a:cs typeface="Papyrus"/>
              </a:rPr>
              <a:t>En aquel día no habrá más </a:t>
            </a:r>
            <a:r>
              <a:rPr lang="es-ES" dirty="0" smtClean="0">
                <a:solidFill>
                  <a:srgbClr val="000000"/>
                </a:solidFill>
                <a:latin typeface="Papyrus"/>
                <a:cs typeface="Papyrus"/>
              </a:rPr>
              <a:t>Cananea </a:t>
            </a:r>
            <a:r>
              <a:rPr lang="es-ES" dirty="0">
                <a:solidFill>
                  <a:srgbClr val="000000"/>
                </a:solidFill>
                <a:latin typeface="Papyrus"/>
                <a:cs typeface="Papyrus"/>
              </a:rPr>
              <a:t>en </a:t>
            </a:r>
            <a:r>
              <a:rPr lang="es-ES" dirty="0" smtClean="0">
                <a:solidFill>
                  <a:srgbClr val="000000"/>
                </a:solidFill>
                <a:latin typeface="Papyrus"/>
                <a:cs typeface="Papyrus"/>
              </a:rPr>
              <a:t>la </a:t>
            </a:r>
            <a:r>
              <a:rPr lang="es-ES" dirty="0">
                <a:solidFill>
                  <a:srgbClr val="000000"/>
                </a:solidFill>
                <a:latin typeface="Papyrus"/>
                <a:cs typeface="Papyrus"/>
              </a:rPr>
              <a:t>Casa del Señor de los ejércitos</a:t>
            </a:r>
            <a:r>
              <a:rPr lang="es-ES" dirty="0" smtClean="0">
                <a:solidFill>
                  <a:srgbClr val="000000"/>
                </a:solidFill>
                <a:latin typeface="Papyrus"/>
                <a:cs typeface="Papyrus"/>
              </a:rPr>
              <a:t>! (21)</a:t>
            </a:r>
            <a:endParaRPr lang="es-ES_tradnl" dirty="0">
              <a:solidFill>
                <a:srgbClr val="000000"/>
              </a:solidFill>
              <a:latin typeface="Papyrus"/>
              <a:cs typeface="Papyrus"/>
            </a:endParaRPr>
          </a:p>
        </p:txBody>
      </p:sp>
      <p:sp>
        <p:nvSpPr>
          <p:cNvPr id="5" name="TextBox 4"/>
          <p:cNvSpPr txBox="1"/>
          <p:nvPr/>
        </p:nvSpPr>
        <p:spPr>
          <a:xfrm>
            <a:off x="573259" y="3311960"/>
            <a:ext cx="1630452" cy="2308324"/>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ES_tradnl" dirty="0" smtClean="0">
                <a:solidFill>
                  <a:srgbClr val="000000"/>
                </a:solidFill>
                <a:latin typeface="Papyrus"/>
                <a:cs typeface="Papyrus"/>
              </a:rPr>
              <a:t>“</a:t>
            </a:r>
            <a:r>
              <a:rPr lang="es-ES" dirty="0">
                <a:solidFill>
                  <a:srgbClr val="000000"/>
                </a:solidFill>
                <a:latin typeface="Papyrus"/>
                <a:cs typeface="Papyrus"/>
              </a:rPr>
              <a:t>Santidad al Señor "será sobre </a:t>
            </a:r>
            <a:r>
              <a:rPr lang="es-ES" dirty="0" smtClean="0">
                <a:solidFill>
                  <a:srgbClr val="000000"/>
                </a:solidFill>
                <a:latin typeface="Papyrus"/>
                <a:cs typeface="Papyrus"/>
              </a:rPr>
              <a:t>el campanas </a:t>
            </a:r>
            <a:r>
              <a:rPr lang="es-ES" dirty="0">
                <a:solidFill>
                  <a:srgbClr val="000000"/>
                </a:solidFill>
                <a:latin typeface="Papyrus"/>
                <a:cs typeface="Papyrus"/>
              </a:rPr>
              <a:t>de caballos, y todos los utensilios </a:t>
            </a:r>
            <a:r>
              <a:rPr lang="es-ES" dirty="0" smtClean="0">
                <a:solidFill>
                  <a:srgbClr val="000000"/>
                </a:solidFill>
                <a:latin typeface="Papyrus"/>
                <a:cs typeface="Papyrus"/>
              </a:rPr>
              <a:t>del Templo</a:t>
            </a:r>
            <a:endParaRPr lang="es-ES_tradnl" dirty="0">
              <a:solidFill>
                <a:srgbClr val="000000"/>
              </a:solidFill>
              <a:latin typeface="Papyrus"/>
              <a:cs typeface="Papyrus"/>
            </a:endParaRPr>
          </a:p>
        </p:txBody>
      </p:sp>
      <p:pic>
        <p:nvPicPr>
          <p:cNvPr id="6" name="Picture 5" descr="images-1.jpeg"/>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848877" y="3099872"/>
            <a:ext cx="4276694" cy="3078241"/>
          </a:xfrm>
          <a:prstGeom prst="rect">
            <a:avLst/>
          </a:prstGeom>
        </p:spPr>
      </p:pic>
      <p:pic>
        <p:nvPicPr>
          <p:cNvPr id="7" name="Picture 6" descr="images.jpeg"/>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463612" y="2147383"/>
            <a:ext cx="5893182" cy="3921645"/>
          </a:xfrm>
          <a:prstGeom prst="rect">
            <a:avLst/>
          </a:prstGeom>
        </p:spPr>
      </p:pic>
      <p:pic>
        <p:nvPicPr>
          <p:cNvPr id="10" name="Picture 9" descr="images-3.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156" y="186566"/>
            <a:ext cx="3928943" cy="2913306"/>
          </a:xfrm>
          <a:prstGeom prst="rect">
            <a:avLst/>
          </a:prstGeom>
        </p:spPr>
      </p:pic>
    </p:spTree>
    <p:extLst>
      <p:ext uri="{BB962C8B-B14F-4D97-AF65-F5344CB8AC3E}">
        <p14:creationId xmlns:p14="http://schemas.microsoft.com/office/powerpoint/2010/main" val="1098992541"/>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2" name="Picture 1" descr="41.JPG"/>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4167" r="100000">
                        <a14:foregroundMark x1="97917" y1="45441" x2="97917" y2="45441"/>
                      </a14:backgroundRemoval>
                    </a14:imgEffect>
                  </a14:imgLayer>
                </a14:imgProps>
              </a:ext>
              <a:ext uri="{28A0092B-C50C-407E-A947-70E740481C1C}">
                <a14:useLocalDpi xmlns:a14="http://schemas.microsoft.com/office/drawing/2010/main" val="0"/>
              </a:ext>
            </a:extLst>
          </a:blip>
          <a:srcRect t="2178"/>
          <a:stretch/>
        </p:blipFill>
        <p:spPr>
          <a:xfrm>
            <a:off x="-1008478" y="0"/>
            <a:ext cx="10349647" cy="6857999"/>
          </a:xfrm>
          <a:prstGeom prst="rect">
            <a:avLst/>
          </a:prstGeom>
        </p:spPr>
      </p:pic>
      <p:sp>
        <p:nvSpPr>
          <p:cNvPr id="3" name="TextBox 2"/>
          <p:cNvSpPr txBox="1"/>
          <p:nvPr/>
        </p:nvSpPr>
        <p:spPr>
          <a:xfrm>
            <a:off x="653642" y="877674"/>
            <a:ext cx="5733090" cy="40011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 sz="2000" b="1" dirty="0">
                <a:latin typeface="Lucida Handwriting"/>
                <a:cs typeface="Lucida Handwriting"/>
              </a:rPr>
              <a:t>Jerusalén, nuestro hogar por siempre</a:t>
            </a:r>
            <a:endParaRPr lang="es-ES_tradnl" sz="2000" b="1" dirty="0">
              <a:latin typeface="Lucida Handwriting"/>
              <a:cs typeface="Lucida Handwriting"/>
            </a:endParaRPr>
          </a:p>
        </p:txBody>
      </p:sp>
    </p:spTree>
    <p:extLst>
      <p:ext uri="{BB962C8B-B14F-4D97-AF65-F5344CB8AC3E}">
        <p14:creationId xmlns:p14="http://schemas.microsoft.com/office/powerpoint/2010/main" val="3553679610"/>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pic>
        <p:nvPicPr>
          <p:cNvPr id="2" name="Picture 1" descr="images-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193" y="290796"/>
            <a:ext cx="8325956" cy="6236431"/>
          </a:xfrm>
          <a:prstGeom prst="rect">
            <a:avLst/>
          </a:prstGeom>
        </p:spPr>
      </p:pic>
      <p:sp>
        <p:nvSpPr>
          <p:cNvPr id="3" name="TextBox 2"/>
          <p:cNvSpPr txBox="1"/>
          <p:nvPr/>
        </p:nvSpPr>
        <p:spPr>
          <a:xfrm>
            <a:off x="1512717" y="811493"/>
            <a:ext cx="6069543" cy="58477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_tradnl"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Calligraphy"/>
                <a:cs typeface="Lucida Calligraphy"/>
              </a:rPr>
              <a:t> </a:t>
            </a:r>
            <a:r>
              <a:rPr lang="es-ES" sz="3200" b="1" dirty="0">
                <a:ln w="11430"/>
                <a:solidFill>
                  <a:srgbClr val="000000"/>
                </a:solidFill>
                <a:effectLst>
                  <a:outerShdw blurRad="50800" dist="39000" dir="5460000" algn="tl">
                    <a:srgbClr val="000000">
                      <a:alpha val="38000"/>
                    </a:srgbClr>
                  </a:outerShdw>
                </a:effectLst>
                <a:latin typeface="Lucida Calligraphy"/>
                <a:cs typeface="Lucida Calligraphy"/>
              </a:rPr>
              <a:t>He aquí, el día del Señor!</a:t>
            </a:r>
            <a:endParaRPr lang="es-ES_tradnl" sz="3200" b="1" dirty="0">
              <a:ln w="11430"/>
              <a:solidFill>
                <a:srgbClr val="000000"/>
              </a:solidFill>
              <a:effectLst>
                <a:outerShdw blurRad="50800" dist="39000" dir="5460000" algn="tl">
                  <a:srgbClr val="000000">
                    <a:alpha val="38000"/>
                  </a:srgbClr>
                </a:outerShdw>
              </a:effectLst>
              <a:latin typeface="Lucida Calligraphy"/>
              <a:cs typeface="Lucida Calligraphy"/>
            </a:endParaRPr>
          </a:p>
        </p:txBody>
      </p:sp>
      <p:sp>
        <p:nvSpPr>
          <p:cNvPr id="5" name="TextBox 4"/>
          <p:cNvSpPr txBox="1"/>
          <p:nvPr/>
        </p:nvSpPr>
        <p:spPr>
          <a:xfrm>
            <a:off x="354835" y="5588084"/>
            <a:ext cx="8789165" cy="5078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sz="2700" b="1" dirty="0" smtClean="0">
                <a:solidFill>
                  <a:srgbClr val="000000"/>
                </a:solidFill>
                <a:latin typeface="Bradley Hand ITC TT-Bold"/>
                <a:cs typeface="Bradley Hand ITC TT-Bold"/>
              </a:rPr>
              <a:t>Profeta </a:t>
            </a:r>
            <a:r>
              <a:rPr lang="es-ES" sz="2700" b="1" dirty="0">
                <a:solidFill>
                  <a:srgbClr val="000000"/>
                </a:solidFill>
                <a:latin typeface="Bradley Hand ITC TT-Bold"/>
                <a:cs typeface="Bradley Hand ITC TT-Bold"/>
              </a:rPr>
              <a:t>del Antiguo Testamento de los últimos tiempos</a:t>
            </a:r>
            <a:endParaRPr lang="es-ES_tradnl" sz="2700" b="1" dirty="0">
              <a:solidFill>
                <a:srgbClr val="000000"/>
              </a:solidFill>
              <a:latin typeface="Bradley Hand ITC TT-Bold"/>
              <a:cs typeface="Bradley Hand ITC TT-Bold"/>
            </a:endParaRPr>
          </a:p>
        </p:txBody>
      </p:sp>
    </p:spTree>
    <p:extLst>
      <p:ext uri="{BB962C8B-B14F-4D97-AF65-F5344CB8AC3E}">
        <p14:creationId xmlns:p14="http://schemas.microsoft.com/office/powerpoint/2010/main" val="226011909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341168"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solidFill>
                <a:srgbClr val="000000"/>
              </a:solidFill>
            </a:endParaRPr>
          </a:p>
        </p:txBody>
      </p:sp>
      <p:pic>
        <p:nvPicPr>
          <p:cNvPr id="2" name="Picture 1" descr="images-9.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871" y="668011"/>
            <a:ext cx="8598597" cy="56643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2204691" y="928415"/>
            <a:ext cx="4449327" cy="7078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sz="2000" dirty="0" smtClean="0">
                <a:latin typeface="Papyrus" pitchFamily="66" charset="0"/>
                <a:cs typeface="Papyrus"/>
              </a:rPr>
              <a:t>“</a:t>
            </a:r>
            <a:r>
              <a:rPr lang="es-ES" sz="2000" dirty="0">
                <a:latin typeface="Papyrus" pitchFamily="66" charset="0"/>
              </a:rPr>
              <a:t>Después alcé mis ojos y miré, y he aquí cuatro </a:t>
            </a:r>
            <a:r>
              <a:rPr lang="es-ES" sz="2000" dirty="0" smtClean="0">
                <a:latin typeface="Papyrus" pitchFamily="66" charset="0"/>
              </a:rPr>
              <a:t>cuernos</a:t>
            </a:r>
            <a:r>
              <a:rPr lang="en-US" sz="2000" dirty="0" smtClean="0">
                <a:latin typeface="Papyrus" pitchFamily="66" charset="0"/>
              </a:rPr>
              <a:t>.</a:t>
            </a:r>
            <a:r>
              <a:rPr lang="es-ES_tradnl" sz="2000" dirty="0" smtClean="0">
                <a:latin typeface="Papyrus"/>
                <a:cs typeface="Papyrus"/>
              </a:rPr>
              <a:t>”  </a:t>
            </a:r>
            <a:r>
              <a:rPr lang="es-ES_tradnl" sz="2000" dirty="0" err="1" smtClean="0">
                <a:latin typeface="Papyrus"/>
                <a:cs typeface="Papyrus"/>
              </a:rPr>
              <a:t>Zac</a:t>
            </a:r>
            <a:r>
              <a:rPr lang="es-ES_tradnl" sz="2000" dirty="0" smtClean="0">
                <a:latin typeface="Papyrus"/>
                <a:cs typeface="Papyrus"/>
              </a:rPr>
              <a:t>. 1:18-19</a:t>
            </a:r>
            <a:endParaRPr lang="es-ES_tradnl" sz="2000" dirty="0">
              <a:latin typeface="Papyrus"/>
              <a:cs typeface="Papyrus"/>
            </a:endParaRPr>
          </a:p>
        </p:txBody>
      </p:sp>
      <p:sp>
        <p:nvSpPr>
          <p:cNvPr id="9" name="TextBox 8"/>
          <p:cNvSpPr txBox="1"/>
          <p:nvPr/>
        </p:nvSpPr>
        <p:spPr>
          <a:xfrm>
            <a:off x="627348" y="6101504"/>
            <a:ext cx="8127442"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_tradnl" sz="2400" dirty="0" smtClean="0"/>
              <a:t>“</a:t>
            </a:r>
            <a:r>
              <a:rPr lang="es-ES" sz="2000" dirty="0">
                <a:latin typeface="Papyrus"/>
                <a:cs typeface="Papyrus"/>
              </a:rPr>
              <a:t>Estos son los cuernos que dispersaron a Judá, a Israel y Jerusalén</a:t>
            </a:r>
            <a:r>
              <a:rPr lang="es-ES_tradnl" sz="2000" dirty="0" smtClean="0">
                <a:latin typeface="Papyrus"/>
                <a:cs typeface="Papyrus"/>
              </a:rPr>
              <a:t>”</a:t>
            </a:r>
            <a:endParaRPr lang="es-ES_tradnl" sz="2000" dirty="0"/>
          </a:p>
        </p:txBody>
      </p:sp>
      <p:sp>
        <p:nvSpPr>
          <p:cNvPr id="11" name="TextBox 10"/>
          <p:cNvSpPr txBox="1"/>
          <p:nvPr/>
        </p:nvSpPr>
        <p:spPr>
          <a:xfrm>
            <a:off x="332871" y="76471"/>
            <a:ext cx="7041736" cy="523220"/>
          </a:xfrm>
          <a:prstGeom prst="rect">
            <a:avLst/>
          </a:prstGeom>
          <a:noFill/>
        </p:spPr>
        <p:txBody>
          <a:bodyPr wrap="square" rtlCol="0">
            <a:spAutoFit/>
          </a:bodyPr>
          <a:lstStyle/>
          <a:p>
            <a:r>
              <a:rPr lang="es-ES_tradnl" sz="2800" b="1" dirty="0" err="1" smtClean="0">
                <a:solidFill>
                  <a:schemeClr val="accent2">
                    <a:lumMod val="75000"/>
                  </a:schemeClr>
                </a:solidFill>
                <a:latin typeface="Bradley Hand ITC TT-Bold"/>
                <a:cs typeface="Bradley Hand ITC TT-Bold"/>
              </a:rPr>
              <a:t>Visi</a:t>
            </a:r>
            <a:r>
              <a:rPr lang="es-BO" sz="2800" b="1" dirty="0" err="1" smtClean="0">
                <a:solidFill>
                  <a:schemeClr val="accent2">
                    <a:lumMod val="75000"/>
                  </a:schemeClr>
                </a:solidFill>
                <a:latin typeface="Bradley Hand ITC TT-Bold"/>
                <a:cs typeface="Bradley Hand ITC TT-Bold"/>
              </a:rPr>
              <a:t>ón</a:t>
            </a:r>
            <a:r>
              <a:rPr lang="es-ES_tradnl" sz="2800" b="1" dirty="0" smtClean="0">
                <a:solidFill>
                  <a:schemeClr val="accent2">
                    <a:lumMod val="75000"/>
                  </a:schemeClr>
                </a:solidFill>
                <a:latin typeface="Bradley Hand ITC TT-Bold"/>
                <a:cs typeface="Bradley Hand ITC TT-Bold"/>
              </a:rPr>
              <a:t> 2 </a:t>
            </a:r>
            <a:r>
              <a:rPr lang="en-US" sz="2800" b="1" dirty="0" smtClean="0">
                <a:solidFill>
                  <a:schemeClr val="accent2">
                    <a:lumMod val="75000"/>
                  </a:schemeClr>
                </a:solidFill>
                <a:latin typeface="Bradley Hand ITC TT-Bold"/>
                <a:cs typeface="Bradley Hand ITC TT-Bold"/>
              </a:rPr>
              <a:t>–   He aqui,</a:t>
            </a:r>
            <a:r>
              <a:rPr lang="es-ES_tradnl" sz="2800" b="1" dirty="0" smtClean="0">
                <a:solidFill>
                  <a:schemeClr val="accent2">
                    <a:lumMod val="75000"/>
                  </a:schemeClr>
                </a:solidFill>
                <a:latin typeface="Bradley Hand ITC TT-Bold"/>
                <a:cs typeface="Bradley Hand ITC TT-Bold"/>
              </a:rPr>
              <a:t> 4 Cuernos</a:t>
            </a:r>
            <a:endParaRPr lang="es-ES_tradnl" sz="2800" b="1" dirty="0">
              <a:solidFill>
                <a:schemeClr val="accent2">
                  <a:lumMod val="75000"/>
                </a:schemeClr>
              </a:solidFill>
              <a:latin typeface="Bradley Hand ITC TT-Bold"/>
              <a:cs typeface="Bradley Hand ITC TT-Bold"/>
            </a:endParaRPr>
          </a:p>
        </p:txBody>
      </p:sp>
    </p:spTree>
    <p:extLst>
      <p:ext uri="{BB962C8B-B14F-4D97-AF65-F5344CB8AC3E}">
        <p14:creationId xmlns:p14="http://schemas.microsoft.com/office/powerpoint/2010/main" val="359908771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7067</TotalTime>
  <Words>7103</Words>
  <Application>Microsoft Macintosh PowerPoint</Application>
  <PresentationFormat>On-screen Show (4:3)</PresentationFormat>
  <Paragraphs>549</Paragraphs>
  <Slides>85</Slides>
  <Notes>6</Notes>
  <HiddenSlides>0</HiddenSlides>
  <MMClips>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Bently</dc:creator>
  <cp:lastModifiedBy>cathy bentley</cp:lastModifiedBy>
  <cp:revision>445</cp:revision>
  <dcterms:created xsi:type="dcterms:W3CDTF">2012-05-21T21:10:41Z</dcterms:created>
  <dcterms:modified xsi:type="dcterms:W3CDTF">2014-10-28T23:10:56Z</dcterms:modified>
</cp:coreProperties>
</file>