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66" r:id="rId3"/>
    <p:sldId id="261" r:id="rId4"/>
    <p:sldId id="257" r:id="rId5"/>
    <p:sldId id="269" r:id="rId6"/>
    <p:sldId id="270" r:id="rId7"/>
    <p:sldId id="271" r:id="rId8"/>
    <p:sldId id="260" r:id="rId9"/>
    <p:sldId id="262" r:id="rId10"/>
    <p:sldId id="259" r:id="rId11"/>
    <p:sldId id="264" r:id="rId12"/>
    <p:sldId id="265" r:id="rId13"/>
    <p:sldId id="256" r:id="rId14"/>
    <p:sldId id="267" r:id="rId15"/>
    <p:sldId id="274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36" autoAdjust="0"/>
    <p:restoredTop sz="86514" autoAdjust="0"/>
  </p:normalViewPr>
  <p:slideViewPr>
    <p:cSldViewPr snapToGrid="0" snapToObjects="1">
      <p:cViewPr varScale="1">
        <p:scale>
          <a:sx n="58" d="100"/>
          <a:sy n="58" d="100"/>
        </p:scale>
        <p:origin x="-80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E40-6C53-574B-9D3C-3A44EE1F76CA}" type="datetimeFigureOut">
              <a:rPr lang="en-US" smtClean="0"/>
              <a:t>11/2/21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54EC-428A-BF43-B7B3-490185989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2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E40-6C53-574B-9D3C-3A44EE1F76CA}" type="datetimeFigureOut">
              <a:rPr lang="en-US" smtClean="0"/>
              <a:t>11/2/21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54EC-428A-BF43-B7B3-490185989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62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E40-6C53-574B-9D3C-3A44EE1F76CA}" type="datetimeFigureOut">
              <a:rPr lang="en-US" smtClean="0"/>
              <a:t>11/2/21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54EC-428A-BF43-B7B3-490185989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20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E40-6C53-574B-9D3C-3A44EE1F76CA}" type="datetimeFigureOut">
              <a:rPr lang="en-US" smtClean="0"/>
              <a:t>11/2/21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54EC-428A-BF43-B7B3-490185989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26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E40-6C53-574B-9D3C-3A44EE1F76CA}" type="datetimeFigureOut">
              <a:rPr lang="en-US" smtClean="0"/>
              <a:t>11/2/21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54EC-428A-BF43-B7B3-490185989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16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E40-6C53-574B-9D3C-3A44EE1F76CA}" type="datetimeFigureOut">
              <a:rPr lang="en-US" smtClean="0"/>
              <a:t>11/2/21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54EC-428A-BF43-B7B3-490185989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27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E40-6C53-574B-9D3C-3A44EE1F76CA}" type="datetimeFigureOut">
              <a:rPr lang="en-US" smtClean="0"/>
              <a:t>11/2/21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54EC-428A-BF43-B7B3-490185989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9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E40-6C53-574B-9D3C-3A44EE1F76CA}" type="datetimeFigureOut">
              <a:rPr lang="en-US" smtClean="0"/>
              <a:t>11/2/21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54EC-428A-BF43-B7B3-490185989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34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E40-6C53-574B-9D3C-3A44EE1F76CA}" type="datetimeFigureOut">
              <a:rPr lang="en-US" smtClean="0"/>
              <a:t>11/2/21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54EC-428A-BF43-B7B3-490185989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62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E40-6C53-574B-9D3C-3A44EE1F76CA}" type="datetimeFigureOut">
              <a:rPr lang="en-US" smtClean="0"/>
              <a:t>11/2/21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54EC-428A-BF43-B7B3-490185989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4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E40-6C53-574B-9D3C-3A44EE1F76CA}" type="datetimeFigureOut">
              <a:rPr lang="en-US" smtClean="0"/>
              <a:t>11/2/21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54EC-428A-BF43-B7B3-490185989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88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A4E40-6C53-574B-9D3C-3A44EE1F76CA}" type="datetimeFigureOut">
              <a:rPr lang="en-US" smtClean="0"/>
              <a:t>11/2/21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454EC-428A-BF43-B7B3-490185989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1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Jesus-and-the-birds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7" b="99827" l="667" r="100000">
                        <a14:foregroundMark x1="45600" y1="94801" x2="49600" y2="97227"/>
                        <a14:foregroundMark x1="17867" y1="76430" x2="8933" y2="82149"/>
                        <a14:backgroundMark x1="31867" y1="76083" x2="28133" y2="82842"/>
                        <a14:backgroundMark x1="93600" y1="24437" x2="99867" y2="56153"/>
                        <a14:backgroundMark x1="27867" y1="83189" x2="25467" y2="88042"/>
                        <a14:backgroundMark x1="37467" y1="90295" x2="34133" y2="94801"/>
                        <a14:backgroundMark x1="27733" y1="92201" x2="27200" y2="98787"/>
                        <a14:backgroundMark x1="41467" y1="83882" x2="37867" y2="92201"/>
                        <a14:backgroundMark x1="17200" y1="74350" x2="11733" y2="818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89" y="0"/>
            <a:ext cx="891421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2487" y="467971"/>
            <a:ext cx="4367284" cy="18158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apyrus"/>
                <a:cs typeface="Papyrus"/>
              </a:rPr>
              <a:t> </a:t>
            </a:r>
            <a:r>
              <a:rPr lang="en-US" sz="2800" dirty="0" smtClean="0">
                <a:latin typeface="Papyrus"/>
                <a:cs typeface="Papyrus"/>
              </a:rPr>
              <a:t>“Weddings in the Word”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 smtClean="0">
                <a:latin typeface="Papyrus"/>
                <a:cs typeface="Papyrus"/>
              </a:rPr>
              <a:t>  Parables, </a:t>
            </a:r>
          </a:p>
          <a:p>
            <a:pPr algn="ctr"/>
            <a:r>
              <a:rPr lang="en-US" sz="2800" dirty="0" smtClean="0">
                <a:latin typeface="Papyrus"/>
                <a:cs typeface="Papyrus"/>
              </a:rPr>
              <a:t>Prophecy &amp; Patterns</a:t>
            </a:r>
            <a:endParaRPr lang="en-US" sz="28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4260258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marriage-supper-of-the-lam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2" r="7022"/>
          <a:stretch/>
        </p:blipFill>
        <p:spPr>
          <a:xfrm>
            <a:off x="0" y="865289"/>
            <a:ext cx="9144000" cy="5992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5500" y="190500"/>
            <a:ext cx="7535333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Papyrus"/>
                <a:cs typeface="Papyrus"/>
              </a:rPr>
              <a:t>“The Parable of the 10 Virgins”  - Matthew 25:1-13</a:t>
            </a:r>
            <a:endParaRPr lang="en-US" sz="24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847745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24436" y="690814"/>
            <a:ext cx="8043824" cy="53245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000" dirty="0" smtClean="0">
              <a:latin typeface="Papyrus"/>
              <a:cs typeface="Papyrus"/>
            </a:endParaRPr>
          </a:p>
          <a:p>
            <a:r>
              <a:rPr lang="en-US" sz="2000" dirty="0" smtClean="0">
                <a:latin typeface="Papyrus"/>
                <a:cs typeface="Papyrus"/>
              </a:rPr>
              <a:t>1.Then shall the kingdom of heaven be likened to 10 virgins,               which took their lamps, and went forth to meet the Bridegroom.</a:t>
            </a:r>
          </a:p>
          <a:p>
            <a:endParaRPr lang="en-US" sz="2000" dirty="0">
              <a:latin typeface="Papyrus"/>
              <a:cs typeface="Papyrus"/>
            </a:endParaRPr>
          </a:p>
          <a:p>
            <a:r>
              <a:rPr lang="en-US" sz="2000" dirty="0" smtClean="0">
                <a:latin typeface="Papyrus"/>
                <a:cs typeface="Papyrus"/>
              </a:rPr>
              <a:t>2. And 5 of them were wise, and 5 were foolish.</a:t>
            </a:r>
          </a:p>
          <a:p>
            <a:endParaRPr lang="en-US" sz="2000" dirty="0">
              <a:latin typeface="Papyrus"/>
              <a:cs typeface="Papyrus"/>
            </a:endParaRPr>
          </a:p>
          <a:p>
            <a:r>
              <a:rPr lang="en-US" sz="2000" dirty="0" smtClean="0">
                <a:latin typeface="Papyrus"/>
                <a:cs typeface="Papyrus"/>
              </a:rPr>
              <a:t>3. They that were foolish took their lamps, and took no oil with them.</a:t>
            </a:r>
          </a:p>
          <a:p>
            <a:endParaRPr lang="en-US" sz="2000" dirty="0">
              <a:latin typeface="Papyrus"/>
              <a:cs typeface="Papyrus"/>
            </a:endParaRPr>
          </a:p>
          <a:p>
            <a:r>
              <a:rPr lang="en-US" sz="2000" dirty="0" smtClean="0">
                <a:latin typeface="Papyrus"/>
                <a:cs typeface="Papyrus"/>
              </a:rPr>
              <a:t>4. But the wise took oil in their vessels with their lamps.</a:t>
            </a:r>
          </a:p>
          <a:p>
            <a:endParaRPr lang="en-US" sz="2000" dirty="0">
              <a:latin typeface="Papyrus"/>
              <a:cs typeface="Papyrus"/>
            </a:endParaRPr>
          </a:p>
          <a:p>
            <a:r>
              <a:rPr lang="en-US" sz="2000" dirty="0" smtClean="0">
                <a:latin typeface="Papyrus"/>
                <a:cs typeface="Papyrus"/>
              </a:rPr>
              <a:t>5. While the Bridegroom tarried, they all slumbered and slept.</a:t>
            </a:r>
          </a:p>
          <a:p>
            <a:endParaRPr lang="en-US" sz="2000" dirty="0">
              <a:latin typeface="Papyrus"/>
              <a:cs typeface="Papyrus"/>
            </a:endParaRPr>
          </a:p>
          <a:p>
            <a:r>
              <a:rPr lang="en-US" sz="2000" dirty="0" smtClean="0">
                <a:latin typeface="Papyrus"/>
                <a:cs typeface="Papyrus"/>
              </a:rPr>
              <a:t>6. And at midnight there was a cry made, Behold the Bridegroom comes, Go out to meet Him.”</a:t>
            </a:r>
          </a:p>
          <a:p>
            <a:endParaRPr lang="en-US" sz="2000" dirty="0">
              <a:latin typeface="Papyrus"/>
              <a:cs typeface="Papyrus"/>
            </a:endParaRPr>
          </a:p>
          <a:p>
            <a:r>
              <a:rPr lang="en-US" sz="2000" dirty="0" smtClean="0">
                <a:latin typeface="Papyrus"/>
                <a:cs typeface="Papyrus"/>
              </a:rPr>
              <a:t>7. Then all the virgins arose, and trimmed their lamps.</a:t>
            </a:r>
          </a:p>
          <a:p>
            <a:r>
              <a:rPr lang="en-US" sz="2000" dirty="0" smtClean="0">
                <a:latin typeface="Papyrus"/>
                <a:cs typeface="Papyrus"/>
              </a:rPr>
              <a:t> </a:t>
            </a:r>
            <a:endParaRPr lang="en-US" sz="20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084569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79873" y="467970"/>
            <a:ext cx="7598182" cy="59400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000" dirty="0">
              <a:latin typeface="Papyrus"/>
              <a:cs typeface="Papyrus"/>
            </a:endParaRPr>
          </a:p>
          <a:p>
            <a:r>
              <a:rPr lang="en-US" sz="2000" dirty="0" smtClean="0">
                <a:latin typeface="Papyrus"/>
                <a:cs typeface="Papyrus"/>
              </a:rPr>
              <a:t>8. And the foolish said to the wise, Give us your oil;                            for our lamps have gone out. </a:t>
            </a:r>
          </a:p>
          <a:p>
            <a:endParaRPr lang="en-US" sz="2000" dirty="0">
              <a:latin typeface="Papyrus"/>
              <a:cs typeface="Papyrus"/>
            </a:endParaRPr>
          </a:p>
          <a:p>
            <a:r>
              <a:rPr lang="en-US" sz="2000" dirty="0" smtClean="0">
                <a:latin typeface="Papyrus"/>
                <a:cs typeface="Papyrus"/>
              </a:rPr>
              <a:t>9. But the wise answered, saying, Not so; lest there be not enough for us and you: but  go to them that sell and buy for yourselves</a:t>
            </a:r>
          </a:p>
          <a:p>
            <a:endParaRPr lang="en-US" sz="2000" dirty="0">
              <a:latin typeface="Papyrus"/>
              <a:cs typeface="Papyrus"/>
            </a:endParaRPr>
          </a:p>
          <a:p>
            <a:r>
              <a:rPr lang="en-US" sz="2000" dirty="0" smtClean="0">
                <a:latin typeface="Papyrus"/>
                <a:cs typeface="Papyrus"/>
              </a:rPr>
              <a:t>10. And while they went to buy, the bridegroom came;                      and they that were ready went in with Him to the marriage:              and the door was shut.</a:t>
            </a:r>
          </a:p>
          <a:p>
            <a:endParaRPr lang="en-US" sz="2000" dirty="0">
              <a:latin typeface="Papyrus"/>
              <a:cs typeface="Papyrus"/>
            </a:endParaRPr>
          </a:p>
          <a:p>
            <a:r>
              <a:rPr lang="en-US" sz="2000" dirty="0" smtClean="0">
                <a:latin typeface="Papyrus"/>
                <a:cs typeface="Papyrus"/>
              </a:rPr>
              <a:t>11. Afterward came also the other virgins saying                                Lord, Lord, open to us.</a:t>
            </a:r>
          </a:p>
          <a:p>
            <a:endParaRPr lang="en-US" sz="2000" dirty="0">
              <a:latin typeface="Papyrus"/>
              <a:cs typeface="Papyrus"/>
            </a:endParaRPr>
          </a:p>
          <a:p>
            <a:r>
              <a:rPr lang="en-US" sz="2000" dirty="0" smtClean="0">
                <a:latin typeface="Papyrus"/>
                <a:cs typeface="Papyrus"/>
              </a:rPr>
              <a:t>12. But He answered and said, Verily I say to you, I know you not.</a:t>
            </a:r>
          </a:p>
          <a:p>
            <a:endParaRPr lang="en-US" sz="2000" dirty="0">
              <a:latin typeface="Papyrus"/>
              <a:cs typeface="Papyrus"/>
            </a:endParaRPr>
          </a:p>
          <a:p>
            <a:r>
              <a:rPr lang="en-US" sz="2000" dirty="0" smtClean="0">
                <a:latin typeface="Papyrus"/>
                <a:cs typeface="Papyrus"/>
              </a:rPr>
              <a:t>13. Watch therefore, for you know neither the day                                  nor the hour wherein the Son of Man comes.”</a:t>
            </a:r>
          </a:p>
          <a:p>
            <a:endParaRPr lang="en-US" sz="20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165210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1166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9834" y="477053"/>
            <a:ext cx="8509000" cy="4924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dirty="0" smtClean="0">
                <a:latin typeface="Papyrus"/>
                <a:cs typeface="Papyrus"/>
              </a:rPr>
              <a:t>Patterns &amp; Prophecy </a:t>
            </a:r>
            <a:r>
              <a:rPr lang="mr-IN" sz="2600" dirty="0" smtClean="0">
                <a:latin typeface="Papyrus"/>
                <a:cs typeface="Papyrus"/>
              </a:rPr>
              <a:t>–</a:t>
            </a:r>
            <a:r>
              <a:rPr lang="en-US" sz="2600" dirty="0" smtClean="0">
                <a:latin typeface="Papyrus"/>
                <a:cs typeface="Papyrus"/>
              </a:rPr>
              <a:t> “The Ancient Jewish Wedding”</a:t>
            </a:r>
            <a:endParaRPr lang="en-US" sz="26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454278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0205" y="289696"/>
            <a:ext cx="8355772" cy="60631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000" dirty="0">
              <a:latin typeface="Papyrus"/>
              <a:cs typeface="Papyrus"/>
            </a:endParaRPr>
          </a:p>
          <a:p>
            <a:r>
              <a:rPr lang="en-US" sz="2400" dirty="0" smtClean="0">
                <a:latin typeface="Papyrus"/>
                <a:cs typeface="Papyrus"/>
              </a:rPr>
              <a:t>          </a:t>
            </a:r>
            <a:r>
              <a:rPr lang="en-US" sz="2400" u="sng" dirty="0" smtClean="0">
                <a:latin typeface="Papyrus"/>
                <a:cs typeface="Papyrus"/>
              </a:rPr>
              <a:t>The  Wedding Patterns in Jesus’ Day</a:t>
            </a:r>
          </a:p>
          <a:p>
            <a:endParaRPr lang="en-US" sz="2400" dirty="0" smtClean="0">
              <a:latin typeface="Papyrus"/>
              <a:cs typeface="Papyrus"/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latin typeface="Papyrus"/>
                <a:cs typeface="Papyrus"/>
              </a:rPr>
              <a:t>The Father picks the bride for His Son</a:t>
            </a:r>
          </a:p>
          <a:p>
            <a:pPr marL="457200" indent="-457200">
              <a:buAutoNum type="arabicPeriod"/>
            </a:pPr>
            <a:endParaRPr lang="en-US" sz="2000" dirty="0">
              <a:latin typeface="Papyrus"/>
              <a:cs typeface="Papyrus"/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latin typeface="Papyrus"/>
                <a:cs typeface="Papyrus"/>
              </a:rPr>
              <a:t>A Helper is appointed to Present the Marriage offer.</a:t>
            </a:r>
          </a:p>
          <a:p>
            <a:pPr marL="457200" indent="-457200">
              <a:buAutoNum type="arabicPeriod"/>
            </a:pPr>
            <a:endParaRPr lang="en-US" sz="2000" dirty="0">
              <a:latin typeface="Papyrus"/>
              <a:cs typeface="Papyrus"/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latin typeface="Papyrus"/>
                <a:cs typeface="Papyrus"/>
              </a:rPr>
              <a:t>The Bride is precious, a bridal price will be negotiated by the Helper.</a:t>
            </a:r>
          </a:p>
          <a:p>
            <a:pPr marL="457200" indent="-457200">
              <a:buAutoNum type="arabicPeriod"/>
            </a:pPr>
            <a:endParaRPr lang="en-US" sz="2000" dirty="0" smtClean="0">
              <a:latin typeface="Papyrus"/>
              <a:cs typeface="Papyrus"/>
            </a:endParaRPr>
          </a:p>
          <a:p>
            <a:pPr marL="457200" indent="-457200">
              <a:buAutoNum type="arabicPeriod"/>
            </a:pPr>
            <a:r>
              <a:rPr lang="en-US" sz="2000" dirty="0">
                <a:latin typeface="Papyrus"/>
                <a:cs typeface="Papyrus"/>
              </a:rPr>
              <a:t>The Bride will leave her house and live in the Father’s </a:t>
            </a:r>
            <a:r>
              <a:rPr lang="en-US" sz="2000" dirty="0" smtClean="0">
                <a:latin typeface="Papyrus"/>
                <a:cs typeface="Papyrus"/>
              </a:rPr>
              <a:t>house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Papyrus"/>
                <a:cs typeface="Papyrus"/>
              </a:rPr>
              <a:t>The Wedding Covenant </a:t>
            </a:r>
            <a:r>
              <a:rPr lang="en-US" sz="2000" dirty="0" smtClean="0">
                <a:latin typeface="Papyrus"/>
                <a:cs typeface="Papyrus"/>
              </a:rPr>
              <a:t>is signed. Terms of the Wedding are given, along with gifts and Covenant Cup. </a:t>
            </a:r>
          </a:p>
          <a:p>
            <a:pPr marL="457200" indent="-457200">
              <a:buAutoNum type="arabicPeriod"/>
            </a:pPr>
            <a:endParaRPr lang="en-US" sz="2000" dirty="0">
              <a:latin typeface="Papyrus"/>
              <a:cs typeface="Papyrus"/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latin typeface="Papyrus"/>
                <a:cs typeface="Papyrus"/>
              </a:rPr>
              <a:t>The betrothed bride is </a:t>
            </a:r>
            <a:r>
              <a:rPr lang="en-US" sz="2000" dirty="0" err="1" smtClean="0">
                <a:latin typeface="Papyrus"/>
                <a:cs typeface="Papyrus"/>
              </a:rPr>
              <a:t>Baptizem</a:t>
            </a:r>
            <a:r>
              <a:rPr lang="en-US" sz="2000" dirty="0" smtClean="0">
                <a:latin typeface="Papyrus"/>
                <a:cs typeface="Papyrus"/>
              </a:rPr>
              <a:t> and separates from her former life to prepare for her bridegroom .  She anoints herself.  </a:t>
            </a:r>
          </a:p>
          <a:p>
            <a:pPr marL="457200" indent="-457200">
              <a:buAutoNum type="arabicPeriod"/>
            </a:pPr>
            <a:endParaRPr lang="en-US" sz="2000" dirty="0">
              <a:latin typeface="Papyrus"/>
              <a:cs typeface="Papyrus"/>
            </a:endParaRPr>
          </a:p>
          <a:p>
            <a:r>
              <a:rPr lang="en-US" sz="2000" dirty="0" smtClean="0">
                <a:latin typeface="Papyrus"/>
                <a:cs typeface="Papyrus"/>
              </a:rPr>
              <a:t>7. The are 2 legal parts to the Wedding </a:t>
            </a:r>
            <a:r>
              <a:rPr lang="mr-IN" sz="2000" dirty="0" smtClean="0">
                <a:latin typeface="Papyrus"/>
                <a:cs typeface="Papyrus"/>
              </a:rPr>
              <a:t>–</a:t>
            </a:r>
            <a:r>
              <a:rPr lang="en-US" sz="2000" dirty="0" smtClean="0">
                <a:latin typeface="Papyrus"/>
                <a:cs typeface="Papyrus"/>
              </a:rPr>
              <a:t> The Betrothal &amp; The Actual </a:t>
            </a:r>
          </a:p>
          <a:p>
            <a:r>
              <a:rPr lang="en-US" sz="2000" dirty="0">
                <a:latin typeface="Papyrus"/>
                <a:cs typeface="Papyrus"/>
              </a:rPr>
              <a:t> </a:t>
            </a:r>
            <a:r>
              <a:rPr lang="en-US" sz="2000" dirty="0" smtClean="0">
                <a:latin typeface="Papyrus"/>
                <a:cs typeface="Papyrus"/>
              </a:rPr>
              <a:t>   Wedding Ceremony   </a:t>
            </a:r>
            <a:r>
              <a:rPr lang="mr-IN" sz="2000" dirty="0" smtClean="0">
                <a:latin typeface="Papyrus"/>
                <a:cs typeface="Papyrus"/>
              </a:rPr>
              <a:t>–</a:t>
            </a:r>
            <a:r>
              <a:rPr lang="en-US" sz="2000" dirty="0" smtClean="0">
                <a:latin typeface="Papyrus"/>
                <a:cs typeface="Papyrus"/>
              </a:rPr>
              <a:t> sometimes separated by many years </a:t>
            </a:r>
            <a:endParaRPr lang="en-US" sz="2000" dirty="0">
              <a:latin typeface="Papyrus"/>
              <a:cs typeface="Papyrus"/>
            </a:endParaRPr>
          </a:p>
          <a:p>
            <a:endParaRPr lang="en-US" sz="20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289586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0205" y="289696"/>
            <a:ext cx="8355772" cy="59400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000" dirty="0">
              <a:latin typeface="Papyrus"/>
              <a:cs typeface="Papyrus"/>
            </a:endParaRPr>
          </a:p>
          <a:p>
            <a:r>
              <a:rPr lang="en-US" sz="2000" dirty="0" smtClean="0">
                <a:latin typeface="Papyrus"/>
                <a:cs typeface="Papyrus"/>
              </a:rPr>
              <a:t>8. The Bridegroom leaves to prepare the honeymoon chamber</a:t>
            </a:r>
          </a:p>
          <a:p>
            <a:endParaRPr lang="en-US" sz="2000" dirty="0">
              <a:latin typeface="Papyrus"/>
              <a:cs typeface="Papyrus"/>
            </a:endParaRPr>
          </a:p>
          <a:p>
            <a:r>
              <a:rPr lang="en-US" sz="2000" dirty="0" smtClean="0">
                <a:latin typeface="Papyrus"/>
                <a:cs typeface="Papyrus"/>
              </a:rPr>
              <a:t>9. The Father announces when the time is right</a:t>
            </a:r>
          </a:p>
          <a:p>
            <a:endParaRPr lang="en-US" sz="2000" dirty="0" smtClean="0">
              <a:latin typeface="Papyrus"/>
              <a:cs typeface="Papyrus"/>
            </a:endParaRPr>
          </a:p>
          <a:p>
            <a:r>
              <a:rPr lang="en-US" sz="2000" dirty="0">
                <a:latin typeface="Papyrus"/>
                <a:cs typeface="Papyrus"/>
              </a:rPr>
              <a:t> </a:t>
            </a:r>
            <a:r>
              <a:rPr lang="en-US" sz="2000" dirty="0" smtClean="0">
                <a:latin typeface="Papyrus"/>
                <a:cs typeface="Papyrus"/>
              </a:rPr>
              <a:t> 9. At the sound of the trumpet, the Bridegroom goes to get His bride</a:t>
            </a:r>
          </a:p>
          <a:p>
            <a:endParaRPr lang="en-US" sz="2000" dirty="0">
              <a:latin typeface="Papyrus"/>
              <a:cs typeface="Papyrus"/>
            </a:endParaRPr>
          </a:p>
          <a:p>
            <a:r>
              <a:rPr lang="en-US" sz="2000" dirty="0" smtClean="0">
                <a:latin typeface="Papyrus"/>
                <a:cs typeface="Papyrus"/>
              </a:rPr>
              <a:t>10. There is a wedding procession usually around midnight                                   	  for all  those invited to the wedding </a:t>
            </a:r>
          </a:p>
          <a:p>
            <a:endParaRPr lang="en-US" sz="2000" dirty="0">
              <a:latin typeface="Papyrus"/>
              <a:cs typeface="Papyrus"/>
            </a:endParaRPr>
          </a:p>
          <a:p>
            <a:r>
              <a:rPr lang="en-US" sz="2000" dirty="0" smtClean="0">
                <a:latin typeface="Papyrus"/>
                <a:cs typeface="Papyrus"/>
              </a:rPr>
              <a:t>11. They enter the Father’s house, and the door is shut.</a:t>
            </a:r>
          </a:p>
          <a:p>
            <a:endParaRPr lang="en-US" sz="2000" dirty="0">
              <a:latin typeface="Papyrus"/>
              <a:cs typeface="Papyrus"/>
            </a:endParaRPr>
          </a:p>
          <a:p>
            <a:r>
              <a:rPr lang="en-US" sz="2000" dirty="0" smtClean="0">
                <a:latin typeface="Papyrus"/>
                <a:cs typeface="Papyrus"/>
              </a:rPr>
              <a:t>12. The Wedding Ceremony is completed and only  the couple enter 	                             </a:t>
            </a:r>
            <a:r>
              <a:rPr lang="en-US" sz="2000" dirty="0">
                <a:latin typeface="Papyrus"/>
                <a:cs typeface="Papyrus"/>
              </a:rPr>
              <a:t> </a:t>
            </a:r>
            <a:r>
              <a:rPr lang="en-US" sz="2000" dirty="0" smtClean="0">
                <a:latin typeface="Papyrus"/>
                <a:cs typeface="Papyrus"/>
              </a:rPr>
              <a:t>the special honeymoon room to  consummate the marriage.</a:t>
            </a:r>
          </a:p>
          <a:p>
            <a:endParaRPr lang="en-US" sz="2000" dirty="0">
              <a:latin typeface="Papyrus"/>
              <a:cs typeface="Papyrus"/>
            </a:endParaRPr>
          </a:p>
          <a:p>
            <a:r>
              <a:rPr lang="en-US" sz="2000" dirty="0" smtClean="0">
                <a:latin typeface="Papyrus"/>
                <a:cs typeface="Papyrus"/>
              </a:rPr>
              <a:t>13.  Meanwhile the guests continue to celebrate  for one week</a:t>
            </a:r>
          </a:p>
          <a:p>
            <a:endParaRPr lang="en-US" sz="2000" dirty="0">
              <a:latin typeface="Papyrus"/>
              <a:cs typeface="Papyrus"/>
            </a:endParaRPr>
          </a:p>
          <a:p>
            <a:r>
              <a:rPr lang="en-US" sz="2000" dirty="0" smtClean="0">
                <a:latin typeface="Papyrus"/>
                <a:cs typeface="Papyrus"/>
              </a:rPr>
              <a:t>14. The married couple come out and  the wife is introduced!</a:t>
            </a:r>
          </a:p>
          <a:p>
            <a:endParaRPr lang="en-US" sz="20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833184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12488" y="690814"/>
            <a:ext cx="8222080" cy="48936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Papyrus"/>
                <a:cs typeface="Papyrus"/>
              </a:rPr>
              <a:t> </a:t>
            </a:r>
          </a:p>
          <a:p>
            <a:pPr algn="ctr"/>
            <a:r>
              <a:rPr lang="en-US" sz="2400" dirty="0" smtClean="0">
                <a:latin typeface="Papyrus"/>
                <a:cs typeface="Papyrus"/>
              </a:rPr>
              <a:t>Weddings in  the Old  Testament -  Prophetic Patterns</a:t>
            </a:r>
          </a:p>
          <a:p>
            <a:pPr algn="ctr"/>
            <a:endParaRPr lang="en-US" sz="2400" dirty="0">
              <a:latin typeface="Papyrus"/>
              <a:cs typeface="Papyrus"/>
            </a:endParaRPr>
          </a:p>
          <a:p>
            <a:pPr algn="ctr"/>
            <a:r>
              <a:rPr lang="en-US" sz="2400" dirty="0" smtClean="0">
                <a:latin typeface="Papyrus"/>
                <a:cs typeface="Papyrus"/>
              </a:rPr>
              <a:t>  1. Adam &amp; Eve     - “Leave &amp; Cleave”</a:t>
            </a:r>
          </a:p>
          <a:p>
            <a:pPr algn="ctr"/>
            <a:endParaRPr lang="en-US" sz="2400" dirty="0">
              <a:latin typeface="Papyrus"/>
              <a:cs typeface="Papyrus"/>
            </a:endParaRPr>
          </a:p>
          <a:p>
            <a:pPr algn="ctr"/>
            <a:r>
              <a:rPr lang="en-US" sz="2400" dirty="0" smtClean="0">
                <a:latin typeface="Papyrus"/>
                <a:cs typeface="Papyrus"/>
              </a:rPr>
              <a:t> 2. Isaac &amp; Rebekah </a:t>
            </a:r>
            <a:r>
              <a:rPr lang="mr-IN" sz="2400" dirty="0" smtClean="0">
                <a:latin typeface="Papyrus"/>
                <a:cs typeface="Papyrus"/>
              </a:rPr>
              <a:t>–</a:t>
            </a:r>
            <a:r>
              <a:rPr lang="en-US" sz="2400" dirty="0" smtClean="0">
                <a:latin typeface="Papyrus"/>
                <a:cs typeface="Papyrus"/>
              </a:rPr>
              <a:t> “The Father Picks the Bride”</a:t>
            </a:r>
          </a:p>
          <a:p>
            <a:pPr algn="ctr"/>
            <a:endParaRPr lang="en-US" sz="2400" dirty="0">
              <a:latin typeface="Papyrus"/>
              <a:cs typeface="Papyrus"/>
            </a:endParaRPr>
          </a:p>
          <a:p>
            <a:pPr algn="ctr"/>
            <a:r>
              <a:rPr lang="en-US" sz="2400" dirty="0" smtClean="0">
                <a:latin typeface="Papyrus"/>
                <a:cs typeface="Papyrus"/>
              </a:rPr>
              <a:t>3. Jacob &amp; Rachel </a:t>
            </a:r>
            <a:r>
              <a:rPr lang="mr-IN" sz="2400" dirty="0" smtClean="0">
                <a:latin typeface="Papyrus"/>
                <a:cs typeface="Papyrus"/>
              </a:rPr>
              <a:t>–</a:t>
            </a:r>
            <a:r>
              <a:rPr lang="en-US" sz="2400" dirty="0" smtClean="0">
                <a:latin typeface="Papyrus"/>
                <a:cs typeface="Papyrus"/>
              </a:rPr>
              <a:t> “The Wedding Week”</a:t>
            </a:r>
          </a:p>
          <a:p>
            <a:pPr algn="ctr"/>
            <a:endParaRPr lang="en-US" sz="2400" dirty="0">
              <a:latin typeface="Papyrus"/>
              <a:cs typeface="Papyrus"/>
            </a:endParaRPr>
          </a:p>
          <a:p>
            <a:pPr algn="ctr"/>
            <a:r>
              <a:rPr lang="en-US" sz="2400" dirty="0" smtClean="0">
                <a:latin typeface="Papyrus"/>
                <a:cs typeface="Papyrus"/>
              </a:rPr>
              <a:t>4. Esther &amp; The King -  “Preparation of Bride </a:t>
            </a:r>
            <a:r>
              <a:rPr lang="mr-IN" sz="2400" dirty="0" smtClean="0">
                <a:latin typeface="Papyrus"/>
                <a:cs typeface="Papyrus"/>
              </a:rPr>
              <a:t>–</a:t>
            </a:r>
            <a:r>
              <a:rPr lang="en-US" sz="2400" dirty="0" smtClean="0">
                <a:latin typeface="Papyrus"/>
                <a:cs typeface="Papyrus"/>
              </a:rPr>
              <a:t> Anointing”</a:t>
            </a:r>
          </a:p>
          <a:p>
            <a:pPr algn="ctr"/>
            <a:endParaRPr lang="en-US" sz="2400" dirty="0">
              <a:latin typeface="Papyrus"/>
              <a:cs typeface="Papyrus"/>
            </a:endParaRPr>
          </a:p>
          <a:p>
            <a:pPr algn="ctr"/>
            <a:r>
              <a:rPr lang="en-US" sz="2400" dirty="0" smtClean="0">
                <a:latin typeface="Papyrus"/>
                <a:cs typeface="Papyrus"/>
              </a:rPr>
              <a:t>5. Ruth &amp; Boaz </a:t>
            </a:r>
            <a:r>
              <a:rPr lang="mr-IN" sz="2400" dirty="0" smtClean="0">
                <a:latin typeface="Papyrus"/>
                <a:cs typeface="Papyrus"/>
              </a:rPr>
              <a:t>–</a:t>
            </a:r>
            <a:r>
              <a:rPr lang="en-US" sz="2400" dirty="0" smtClean="0">
                <a:latin typeface="Papyrus"/>
                <a:cs typeface="Papyrus"/>
              </a:rPr>
              <a:t> “The Kinsman Redeemer”</a:t>
            </a:r>
          </a:p>
          <a:p>
            <a:pPr algn="ctr"/>
            <a:r>
              <a:rPr lang="en-US" sz="2400" dirty="0" smtClean="0">
                <a:latin typeface="Papyrus"/>
                <a:cs typeface="Papyrus"/>
              </a:rPr>
              <a:t>     </a:t>
            </a:r>
            <a:endParaRPr lang="en-US" sz="24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107664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Jesus-and-the-birds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7" b="99827" l="667" r="100000">
                        <a14:foregroundMark x1="45600" y1="94801" x2="49600" y2="97227"/>
                        <a14:foregroundMark x1="17867" y1="76430" x2="8933" y2="82149"/>
                        <a14:backgroundMark x1="31867" y1="76083" x2="28133" y2="82842"/>
                        <a14:backgroundMark x1="93600" y1="24437" x2="99867" y2="56153"/>
                        <a14:backgroundMark x1="27867" y1="83189" x2="25467" y2="88042"/>
                        <a14:backgroundMark x1="37467" y1="90295" x2="34133" y2="94801"/>
                        <a14:backgroundMark x1="27733" y1="92201" x2="27200" y2="98787"/>
                        <a14:backgroundMark x1="41467" y1="83882" x2="37867" y2="92201"/>
                        <a14:backgroundMark x1="17200" y1="74350" x2="11733" y2="818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89" y="0"/>
            <a:ext cx="891421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2610" y="467971"/>
            <a:ext cx="4367284" cy="22467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apyrus"/>
                <a:cs typeface="Papyrus"/>
              </a:rPr>
              <a:t> </a:t>
            </a:r>
            <a:r>
              <a:rPr lang="en-US" sz="2800" dirty="0" smtClean="0">
                <a:latin typeface="Papyrus"/>
                <a:cs typeface="Papyrus"/>
              </a:rPr>
              <a:t>“Weddings in the Word”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 smtClean="0">
                <a:latin typeface="Papyrus"/>
                <a:cs typeface="Papyrus"/>
              </a:rPr>
              <a:t> Lord, Teach Us</a:t>
            </a:r>
          </a:p>
          <a:p>
            <a:pPr algn="ctr"/>
            <a:r>
              <a:rPr lang="en-US" sz="2800" dirty="0" smtClean="0">
                <a:latin typeface="Papyrus"/>
                <a:cs typeface="Papyrus"/>
              </a:rPr>
              <a:t> Your Parables</a:t>
            </a:r>
            <a:r>
              <a:rPr lang="en-US" sz="2800" dirty="0" smtClean="0">
                <a:latin typeface="Papyrus"/>
                <a:cs typeface="Papyrus"/>
              </a:rPr>
              <a:t>, </a:t>
            </a:r>
          </a:p>
          <a:p>
            <a:pPr algn="ctr"/>
            <a:r>
              <a:rPr lang="en-US" sz="2800" dirty="0" smtClean="0">
                <a:latin typeface="Papyrus"/>
                <a:cs typeface="Papyrus"/>
              </a:rPr>
              <a:t>Prophecy &amp; Patterns</a:t>
            </a:r>
            <a:endParaRPr lang="en-US" sz="28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2804724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1616" y="334264"/>
            <a:ext cx="8066104" cy="61247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 smtClean="0">
              <a:latin typeface="Papyrus"/>
              <a:cs typeface="Papyrus"/>
            </a:endParaRPr>
          </a:p>
          <a:p>
            <a:r>
              <a:rPr lang="en-US" sz="2800" dirty="0" smtClean="0">
                <a:latin typeface="Papyrus"/>
                <a:cs typeface="Papyrus"/>
              </a:rPr>
              <a:t>               Weddings are in the Word</a:t>
            </a:r>
          </a:p>
          <a:p>
            <a:r>
              <a:rPr lang="en-US" sz="2800" dirty="0" smtClean="0">
                <a:latin typeface="Papyrus"/>
                <a:cs typeface="Papyrus"/>
              </a:rPr>
              <a:t> </a:t>
            </a:r>
          </a:p>
          <a:p>
            <a:r>
              <a:rPr lang="en-US" sz="2800" dirty="0" smtClean="0">
                <a:latin typeface="Papyrus"/>
                <a:cs typeface="Papyrus"/>
              </a:rPr>
              <a:t>          From the Beginning to the End</a:t>
            </a:r>
          </a:p>
          <a:p>
            <a:endParaRPr lang="en-US" sz="2800" dirty="0">
              <a:latin typeface="Papyrus"/>
              <a:cs typeface="Papyrus"/>
            </a:endParaRPr>
          </a:p>
          <a:p>
            <a:r>
              <a:rPr lang="en-US" sz="2800" dirty="0" smtClean="0">
                <a:latin typeface="Papyrus"/>
                <a:cs typeface="Papyrus"/>
              </a:rPr>
              <a:t>          From Genesis  - Adam &amp; Eve</a:t>
            </a:r>
          </a:p>
          <a:p>
            <a:endParaRPr lang="en-US" sz="2800" dirty="0">
              <a:latin typeface="Papyrus"/>
              <a:cs typeface="Papyrus"/>
            </a:endParaRPr>
          </a:p>
          <a:p>
            <a:r>
              <a:rPr lang="en-US" sz="2800" dirty="0" smtClean="0">
                <a:latin typeface="Papyrus"/>
                <a:cs typeface="Papyrus"/>
              </a:rPr>
              <a:t>To Revelation -  Marriage Supper of the Lamb</a:t>
            </a:r>
          </a:p>
          <a:p>
            <a:endParaRPr lang="en-US" sz="2800" dirty="0">
              <a:latin typeface="Papyrus"/>
              <a:cs typeface="Papyrus"/>
            </a:endParaRPr>
          </a:p>
          <a:p>
            <a:r>
              <a:rPr lang="en-US" sz="2800" dirty="0" smtClean="0">
                <a:latin typeface="Papyrus"/>
                <a:cs typeface="Papyrus"/>
              </a:rPr>
              <a:t>      Jesus 1</a:t>
            </a:r>
            <a:r>
              <a:rPr lang="en-US" sz="2800" baseline="30000" dirty="0" smtClean="0">
                <a:latin typeface="Papyrus"/>
                <a:cs typeface="Papyrus"/>
              </a:rPr>
              <a:t>st</a:t>
            </a:r>
            <a:r>
              <a:rPr lang="en-US" sz="2800" dirty="0" smtClean="0">
                <a:latin typeface="Papyrus"/>
                <a:cs typeface="Papyrus"/>
              </a:rPr>
              <a:t> Miracle </a:t>
            </a:r>
            <a:r>
              <a:rPr lang="mr-IN" sz="2800" dirty="0" smtClean="0">
                <a:latin typeface="Papyrus"/>
                <a:cs typeface="Papyrus"/>
              </a:rPr>
              <a:t>–</a:t>
            </a:r>
            <a:r>
              <a:rPr lang="en-US" sz="2800" dirty="0" smtClean="0">
                <a:latin typeface="Papyrus"/>
                <a:cs typeface="Papyrus"/>
              </a:rPr>
              <a:t> The Wedding at Cana</a:t>
            </a:r>
          </a:p>
          <a:p>
            <a:endParaRPr lang="en-US" sz="2800" dirty="0">
              <a:latin typeface="Papyrus"/>
              <a:cs typeface="Papyrus"/>
            </a:endParaRPr>
          </a:p>
          <a:p>
            <a:r>
              <a:rPr lang="en-US" sz="2800" dirty="0" smtClean="0">
                <a:latin typeface="Papyrus"/>
                <a:cs typeface="Papyrus"/>
              </a:rPr>
              <a:t>  Final  Words  - The Spirit &amp; the Bride say Come</a:t>
            </a:r>
          </a:p>
          <a:p>
            <a:endParaRPr lang="en-US" sz="2800" dirty="0">
              <a:latin typeface="Papyrus"/>
              <a:cs typeface="Papyrus"/>
            </a:endParaRPr>
          </a:p>
          <a:p>
            <a:endParaRPr lang="en-US" sz="28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571406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46238" y="265428"/>
            <a:ext cx="7725833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Papyrus"/>
                <a:cs typeface="Papyrus"/>
              </a:rPr>
              <a:t> </a:t>
            </a:r>
            <a:r>
              <a:rPr lang="en-US" sz="2400" dirty="0">
                <a:latin typeface="Papyrus"/>
                <a:cs typeface="Papyrus"/>
              </a:rPr>
              <a:t>I</a:t>
            </a:r>
            <a:r>
              <a:rPr lang="en-US" sz="2400" dirty="0" smtClean="0">
                <a:latin typeface="Papyrus"/>
                <a:cs typeface="Papyrus"/>
              </a:rPr>
              <a:t>n Genesis </a:t>
            </a:r>
          </a:p>
          <a:p>
            <a:r>
              <a:rPr lang="en-US" sz="2400" dirty="0">
                <a:latin typeface="Papyrus"/>
                <a:cs typeface="Papyrus"/>
              </a:rPr>
              <a:t> </a:t>
            </a:r>
            <a:r>
              <a:rPr lang="en-US" sz="2400" dirty="0" smtClean="0">
                <a:latin typeface="Papyrus"/>
                <a:cs typeface="Papyrus"/>
              </a:rPr>
              <a:t>   There was a marriage in the Garden - Adam &amp; Eve </a:t>
            </a:r>
          </a:p>
        </p:txBody>
      </p:sp>
      <p:pic>
        <p:nvPicPr>
          <p:cNvPr id="3" name="Picture 2" descr="iu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08" y="1392759"/>
            <a:ext cx="7765463" cy="516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12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52500" y="234835"/>
            <a:ext cx="7090833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Papyrus"/>
                <a:cs typeface="Papyrus"/>
              </a:rPr>
              <a:t>   “And Adam said, This is now bone of my bone, and flesh of my flesh. For this reason a man shall leave his father and his mother and shall cleave to his wife and they shall be one flesh.”    Gen. 2:23-24 </a:t>
            </a:r>
            <a:endParaRPr lang="en-US" sz="2400" dirty="0">
              <a:latin typeface="Papyrus"/>
              <a:cs typeface="Papyrus"/>
            </a:endParaRPr>
          </a:p>
        </p:txBody>
      </p:sp>
      <p:pic>
        <p:nvPicPr>
          <p:cNvPr id="5" name="Picture 4" descr="iu-7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4"/>
          <a:stretch/>
        </p:blipFill>
        <p:spPr>
          <a:xfrm>
            <a:off x="306533" y="2116973"/>
            <a:ext cx="8626725" cy="42456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4725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iu-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500" y="423333"/>
            <a:ext cx="4085167" cy="60631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Papyrus"/>
                <a:cs typeface="Papyrus"/>
              </a:rPr>
              <a:t>Ephesians Chapter 5:21-33</a:t>
            </a:r>
          </a:p>
          <a:p>
            <a:pPr algn="ctr"/>
            <a:r>
              <a:rPr lang="en-US" sz="2200" dirty="0" smtClean="0">
                <a:latin typeface="Papyrus"/>
                <a:cs typeface="Papyrus"/>
              </a:rPr>
              <a:t>Paul teaches   “Marriage &amp;   The Mystery of the Church”  </a:t>
            </a:r>
          </a:p>
          <a:p>
            <a:pPr algn="ctr"/>
            <a:endParaRPr lang="en-US" sz="2200" dirty="0">
              <a:latin typeface="Papyrus"/>
              <a:cs typeface="Papyrus"/>
            </a:endParaRPr>
          </a:p>
          <a:p>
            <a:pPr algn="ctr"/>
            <a:r>
              <a:rPr lang="en-US" sz="2000" dirty="0" smtClean="0">
                <a:latin typeface="Papyrus"/>
                <a:cs typeface="Papyrus"/>
              </a:rPr>
              <a:t>Wives submit to Husbands as Head of the marriage </a:t>
            </a:r>
          </a:p>
          <a:p>
            <a:pPr algn="ctr"/>
            <a:r>
              <a:rPr lang="en-US" sz="2000" dirty="0" smtClean="0">
                <a:latin typeface="Papyrus"/>
                <a:cs typeface="Papyrus"/>
              </a:rPr>
              <a:t>Just as we submit to Jesus</a:t>
            </a:r>
          </a:p>
          <a:p>
            <a:pPr algn="ctr"/>
            <a:r>
              <a:rPr lang="en-US" sz="2000" dirty="0">
                <a:latin typeface="Papyrus"/>
                <a:cs typeface="Papyrus"/>
              </a:rPr>
              <a:t> </a:t>
            </a:r>
            <a:r>
              <a:rPr lang="en-US" sz="2000" dirty="0" smtClean="0">
                <a:latin typeface="Papyrus"/>
                <a:cs typeface="Papyrus"/>
              </a:rPr>
              <a:t>  as head of the Church</a:t>
            </a:r>
          </a:p>
          <a:p>
            <a:pPr algn="ctr"/>
            <a:endParaRPr lang="en-US" sz="2000" dirty="0" smtClean="0">
              <a:latin typeface="Papyrus"/>
              <a:cs typeface="Papyrus"/>
            </a:endParaRPr>
          </a:p>
          <a:p>
            <a:pPr algn="ctr"/>
            <a:r>
              <a:rPr lang="en-US" sz="2000" dirty="0" smtClean="0">
                <a:latin typeface="Papyrus"/>
                <a:cs typeface="Papyrus"/>
              </a:rPr>
              <a:t>Husbands Love your wives</a:t>
            </a:r>
          </a:p>
          <a:p>
            <a:pPr algn="ctr"/>
            <a:r>
              <a:rPr lang="en-US" sz="2000" dirty="0" smtClean="0">
                <a:latin typeface="Papyrus"/>
                <a:cs typeface="Papyrus"/>
              </a:rPr>
              <a:t>As Jesus loves the Church and gave Himself for it</a:t>
            </a:r>
            <a:r>
              <a:rPr lang="mr-IN" sz="2000" dirty="0" smtClean="0">
                <a:latin typeface="Papyrus"/>
                <a:cs typeface="Papyrus"/>
              </a:rPr>
              <a:t>…</a:t>
            </a:r>
            <a:r>
              <a:rPr lang="en-US" sz="2000" dirty="0" smtClean="0">
                <a:latin typeface="Papyrus"/>
                <a:cs typeface="Papyrus"/>
              </a:rPr>
              <a:t>..</a:t>
            </a:r>
          </a:p>
          <a:p>
            <a:pPr algn="ctr"/>
            <a:endParaRPr lang="en-US" sz="2000" dirty="0">
              <a:latin typeface="Papyrus"/>
              <a:cs typeface="Papyrus"/>
            </a:endParaRPr>
          </a:p>
          <a:p>
            <a:pPr algn="ctr"/>
            <a:r>
              <a:rPr lang="en-US" sz="2000" dirty="0" smtClean="0">
                <a:latin typeface="Papyrus"/>
                <a:cs typeface="Papyrus"/>
              </a:rPr>
              <a:t>“The Church is the Bride</a:t>
            </a:r>
          </a:p>
          <a:p>
            <a:pPr algn="ctr"/>
            <a:r>
              <a:rPr lang="en-US" sz="2000" dirty="0">
                <a:latin typeface="Papyrus"/>
                <a:cs typeface="Papyrus"/>
              </a:rPr>
              <a:t> </a:t>
            </a:r>
            <a:r>
              <a:rPr lang="en-US" sz="2000" dirty="0" smtClean="0">
                <a:latin typeface="Papyrus"/>
                <a:cs typeface="Papyrus"/>
              </a:rPr>
              <a:t>        washed by The Word</a:t>
            </a:r>
          </a:p>
          <a:p>
            <a:pPr algn="ctr"/>
            <a:endParaRPr lang="en-US" sz="2000" dirty="0">
              <a:latin typeface="Papyrus"/>
              <a:cs typeface="Papyrus"/>
            </a:endParaRPr>
          </a:p>
          <a:p>
            <a:pPr algn="ctr"/>
            <a:r>
              <a:rPr lang="en-US" sz="2000" dirty="0" smtClean="0">
                <a:latin typeface="Papyrus"/>
                <a:cs typeface="Papyrus"/>
              </a:rPr>
              <a:t>“For this cause a man shall Leave  father and mother and Cleave to his wife”     quotes Genesis 2:24  </a:t>
            </a:r>
            <a:endParaRPr lang="en-US" sz="22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2023986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u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59" y="845041"/>
            <a:ext cx="8422618" cy="56206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2154" y="222843"/>
            <a:ext cx="7754157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Papyrus"/>
                <a:cs typeface="Papyrus"/>
              </a:rPr>
              <a:t>The Greatest Wedding Feast of All is Yet to Come</a:t>
            </a:r>
            <a:endParaRPr lang="en-US" sz="24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2655130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0205" y="601677"/>
            <a:ext cx="7887849" cy="56323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Papyrus"/>
                <a:cs typeface="Papyrus"/>
              </a:rPr>
              <a:t>                </a:t>
            </a:r>
          </a:p>
          <a:p>
            <a:r>
              <a:rPr lang="en-US" sz="2400" dirty="0">
                <a:latin typeface="Papyrus"/>
                <a:cs typeface="Papyrus"/>
              </a:rPr>
              <a:t> </a:t>
            </a:r>
            <a:r>
              <a:rPr lang="en-US" sz="2400" dirty="0" smtClean="0">
                <a:latin typeface="Papyrus"/>
                <a:cs typeface="Papyrus"/>
              </a:rPr>
              <a:t>       Rev  Chapter 19 </a:t>
            </a:r>
            <a:r>
              <a:rPr lang="mr-IN" sz="2400" dirty="0" smtClean="0">
                <a:latin typeface="Papyrus"/>
                <a:cs typeface="Papyrus"/>
              </a:rPr>
              <a:t>–</a:t>
            </a:r>
            <a:r>
              <a:rPr lang="en-US" sz="2400" dirty="0" smtClean="0">
                <a:latin typeface="Papyrus"/>
                <a:cs typeface="Papyrus"/>
              </a:rPr>
              <a:t>”Wedding Supper of the Lamb’</a:t>
            </a:r>
          </a:p>
          <a:p>
            <a:endParaRPr lang="en-US" sz="2400" dirty="0" smtClean="0">
              <a:latin typeface="Papyrus"/>
              <a:cs typeface="Papyrus"/>
            </a:endParaRPr>
          </a:p>
          <a:p>
            <a:r>
              <a:rPr lang="en-US" sz="2400" dirty="0" smtClean="0">
                <a:latin typeface="Papyrus"/>
                <a:cs typeface="Papyrus"/>
              </a:rPr>
              <a:t>7. “ Let us be glad and rejoice, and give honor to Him,   for the marriage of the </a:t>
            </a:r>
            <a:r>
              <a:rPr lang="en-US" sz="2400" dirty="0" err="1" smtClean="0">
                <a:latin typeface="Papyrus"/>
                <a:cs typeface="Papyrus"/>
              </a:rPr>
              <a:t>Lanb</a:t>
            </a:r>
            <a:r>
              <a:rPr lang="en-US" sz="2400" dirty="0" smtClean="0">
                <a:latin typeface="Papyrus"/>
                <a:cs typeface="Papyrus"/>
              </a:rPr>
              <a:t> is come. His wife has made herself ready. </a:t>
            </a:r>
          </a:p>
          <a:p>
            <a:endParaRPr lang="en-US" sz="2400" dirty="0" smtClean="0">
              <a:latin typeface="Papyrus"/>
              <a:cs typeface="Papyrus"/>
            </a:endParaRPr>
          </a:p>
          <a:p>
            <a:r>
              <a:rPr lang="en-US" sz="2400" dirty="0" smtClean="0">
                <a:latin typeface="Papyrus"/>
                <a:cs typeface="Papyrus"/>
              </a:rPr>
              <a:t>8. And to her was granted that she should be arrayed     in fine linen, clean and white: for the fine linen is the righteousness of the saints.</a:t>
            </a:r>
          </a:p>
          <a:p>
            <a:endParaRPr lang="en-US" sz="2400" dirty="0" smtClean="0">
              <a:latin typeface="Papyrus"/>
              <a:cs typeface="Papyrus"/>
            </a:endParaRPr>
          </a:p>
          <a:p>
            <a:r>
              <a:rPr lang="en-US" sz="2400" dirty="0" smtClean="0">
                <a:latin typeface="Papyrus"/>
                <a:cs typeface="Papyrus"/>
              </a:rPr>
              <a:t>9. And He said to me, Write, Blessed are they which are called to the Marriage Supper of the Lamb</a:t>
            </a:r>
            <a:r>
              <a:rPr lang="mr-IN" sz="2400" dirty="0" smtClean="0">
                <a:latin typeface="Papyrus"/>
                <a:cs typeface="Papyrus"/>
              </a:rPr>
              <a:t>…</a:t>
            </a:r>
            <a:r>
              <a:rPr lang="en-US" sz="2400" dirty="0" smtClean="0">
                <a:latin typeface="Papyrus"/>
                <a:cs typeface="Papyrus"/>
              </a:rPr>
              <a:t>.”</a:t>
            </a:r>
          </a:p>
          <a:p>
            <a:endParaRPr lang="en-US" sz="2400" dirty="0" smtClean="0">
              <a:latin typeface="Papyrus"/>
              <a:cs typeface="Papyrus"/>
            </a:endParaRPr>
          </a:p>
          <a:p>
            <a:r>
              <a:rPr lang="en-US" sz="2400" dirty="0" smtClean="0">
                <a:latin typeface="Papyrus"/>
                <a:cs typeface="Papyrus"/>
              </a:rPr>
              <a:t> </a:t>
            </a:r>
            <a:endParaRPr lang="en-US" sz="24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80844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u-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49" y="222843"/>
            <a:ext cx="7368682" cy="4144884"/>
          </a:xfrm>
          <a:prstGeom prst="rect">
            <a:avLst/>
          </a:prstGeom>
        </p:spPr>
      </p:pic>
      <p:pic>
        <p:nvPicPr>
          <p:cNvPr id="8" name="Picture 7" descr="iu-8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23" y="4779390"/>
            <a:ext cx="8400336" cy="18725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18141" y="484822"/>
            <a:ext cx="2439886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Papyrus"/>
                <a:cs typeface="Papyrus"/>
              </a:rPr>
              <a:t>Revelation 22:17</a:t>
            </a:r>
            <a:endParaRPr lang="en-US" sz="24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164793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29166" y="1015999"/>
            <a:ext cx="8022167" cy="49244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dirty="0" smtClean="0">
              <a:latin typeface="Papyrus"/>
              <a:cs typeface="Papyrus"/>
            </a:endParaRPr>
          </a:p>
          <a:p>
            <a:pPr algn="ctr"/>
            <a:r>
              <a:rPr lang="en-US" dirty="0" smtClean="0">
                <a:latin typeface="Papyrus"/>
                <a:cs typeface="Papyrus"/>
              </a:rPr>
              <a:t>      </a:t>
            </a:r>
            <a:r>
              <a:rPr lang="en-US" sz="3200" dirty="0" smtClean="0">
                <a:latin typeface="Papyrus"/>
                <a:cs typeface="Papyrus"/>
              </a:rPr>
              <a:t>“Parables &amp; Prophecy”</a:t>
            </a:r>
          </a:p>
          <a:p>
            <a:pPr algn="ctr"/>
            <a:endParaRPr lang="en-US" sz="3200" dirty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The Wedding Parables  </a:t>
            </a:r>
          </a:p>
          <a:p>
            <a:pPr algn="ctr"/>
            <a:endParaRPr lang="en-US" sz="3200" dirty="0">
              <a:latin typeface="Papyrus"/>
              <a:cs typeface="Papyrus"/>
            </a:endParaRPr>
          </a:p>
          <a:p>
            <a:pPr algn="ctr"/>
            <a:r>
              <a:rPr lang="en-US" sz="2800" dirty="0" smtClean="0">
                <a:latin typeface="Papyrus"/>
                <a:cs typeface="Papyrus"/>
              </a:rPr>
              <a:t>Matthew 25:1-3   “The 10 Virgins”</a:t>
            </a:r>
          </a:p>
          <a:p>
            <a:pPr algn="ctr"/>
            <a:endParaRPr lang="en-US" sz="2800" dirty="0" smtClean="0">
              <a:latin typeface="Papyrus"/>
              <a:cs typeface="Papyrus"/>
            </a:endParaRPr>
          </a:p>
          <a:p>
            <a:pPr algn="ctr"/>
            <a:r>
              <a:rPr lang="en-US" sz="2800" dirty="0" smtClean="0">
                <a:latin typeface="Papyrus"/>
                <a:cs typeface="Papyrus"/>
              </a:rPr>
              <a:t>Matthew 21:1-14   “ The Wedding Banquet”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 smtClean="0">
                <a:latin typeface="Papyrus"/>
                <a:cs typeface="Papyrus"/>
              </a:rPr>
              <a:t>Luke 12:35-48   “Faithful Servants”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27103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925</Words>
  <Application>Microsoft Macintosh PowerPoint</Application>
  <PresentationFormat>On-screen Show (4:3)</PresentationFormat>
  <Paragraphs>134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Bentley</dc:creator>
  <cp:lastModifiedBy>Cathy Bentley</cp:lastModifiedBy>
  <cp:revision>46</cp:revision>
  <dcterms:created xsi:type="dcterms:W3CDTF">2021-11-02T06:59:33Z</dcterms:created>
  <dcterms:modified xsi:type="dcterms:W3CDTF">2021-11-02T11:11:46Z</dcterms:modified>
</cp:coreProperties>
</file>