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62" r:id="rId4"/>
    <p:sldId id="257" r:id="rId5"/>
    <p:sldId id="258" r:id="rId6"/>
    <p:sldId id="284" r:id="rId7"/>
    <p:sldId id="259" r:id="rId8"/>
    <p:sldId id="261" r:id="rId9"/>
    <p:sldId id="263" r:id="rId10"/>
    <p:sldId id="282" r:id="rId11"/>
    <p:sldId id="283" r:id="rId12"/>
    <p:sldId id="260" r:id="rId13"/>
    <p:sldId id="272" r:id="rId14"/>
    <p:sldId id="266" r:id="rId15"/>
    <p:sldId id="267" r:id="rId16"/>
    <p:sldId id="268" r:id="rId17"/>
    <p:sldId id="273" r:id="rId18"/>
    <p:sldId id="274" r:id="rId19"/>
    <p:sldId id="269" r:id="rId20"/>
    <p:sldId id="264" r:id="rId21"/>
    <p:sldId id="270" r:id="rId22"/>
    <p:sldId id="288" r:id="rId23"/>
    <p:sldId id="289" r:id="rId24"/>
    <p:sldId id="285" r:id="rId25"/>
    <p:sldId id="290" r:id="rId26"/>
    <p:sldId id="292" r:id="rId27"/>
    <p:sldId id="265" r:id="rId28"/>
    <p:sldId id="287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A09"/>
    <a:srgbClr val="D20607"/>
    <a:srgbClr val="832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453BA-1B78-1B4F-B7D6-3DDB850E7A99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27089-81F8-4C45-8189-A3437597A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9pPr>
          </a:lstStyle>
          <a:p>
            <a:fld id="{FCE7E42B-EE8F-5C44-83B3-36B33430D3EA}" type="slidenum">
              <a:rPr lang="es-ES_tradnl">
                <a:latin typeface="Arial" charset="0"/>
              </a:rPr>
              <a:pPr/>
              <a:t>18</a:t>
            </a:fld>
            <a:endParaRPr lang="es-ES_tradnl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3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8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4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3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6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6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E6CA-19A9-B942-8436-D1D6174A224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8C67-061B-0E4F-AC17-FFECC8EAD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5.wdp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102017171_univ_lsr_x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"/>
          <a:stretch/>
        </p:blipFill>
        <p:spPr>
          <a:xfrm>
            <a:off x="0" y="893240"/>
            <a:ext cx="9144000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90057" y="152845"/>
            <a:ext cx="4823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“Wake up </a:t>
            </a:r>
            <a:r>
              <a:rPr lang="en-US" sz="3200" i="1" dirty="0" smtClean="0">
                <a:latin typeface="Papyrus"/>
                <a:cs typeface="Papyrus"/>
              </a:rPr>
              <a:t>the </a:t>
            </a:r>
            <a:r>
              <a:rPr lang="en-US" sz="3200" dirty="0" smtClean="0">
                <a:latin typeface="Papyrus"/>
                <a:cs typeface="Papyrus"/>
              </a:rPr>
              <a:t>Watchmen”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0056" y="6103702"/>
            <a:ext cx="629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Papyrus"/>
                <a:cs typeface="Papyrus"/>
              </a:rPr>
              <a:t> </a:t>
            </a:r>
            <a:r>
              <a:rPr lang="en-US" sz="2400" dirty="0" smtClean="0">
                <a:latin typeface="Papyrus"/>
                <a:cs typeface="Papyrus"/>
              </a:rPr>
              <a:t>“</a:t>
            </a:r>
            <a:r>
              <a:rPr lang="en-US" sz="2800" dirty="0" smtClean="0">
                <a:latin typeface="Papyrus"/>
                <a:cs typeface="Papyrus"/>
              </a:rPr>
              <a:t>Walking Worthy Before the Lord”   </a:t>
            </a:r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75920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319" y="359301"/>
            <a:ext cx="7675637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18.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 When the righteous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turns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from his righteousness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,                                       	and commits iniquity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Papyrus"/>
                <a:cs typeface="Papyrus"/>
              </a:rPr>
              <a:t>he shall even die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thereby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.</a:t>
            </a:r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19.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 But if the wicked turn from his wickedness, </a:t>
            </a:r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and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do that which is lawful and right, he shall live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thereby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6" name="Picture 5" descr="6b1bd4b201d5fcb962a71f7518ae19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4693"/>
          <a:stretch/>
        </p:blipFill>
        <p:spPr>
          <a:xfrm>
            <a:off x="410862" y="1822451"/>
            <a:ext cx="8235904" cy="4867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21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688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9078" y="412804"/>
            <a:ext cx="6037384" cy="9848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20. Yet you say, The way of the Lord is not equal. </a:t>
            </a:r>
          </a:p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Papyrus"/>
                <a:cs typeface="Papyrus"/>
              </a:rPr>
              <a:t>I will judge you every one after his ways</a:t>
            </a:r>
          </a:p>
          <a:p>
            <a:endParaRPr lang="en-US" dirty="0"/>
          </a:p>
        </p:txBody>
      </p:sp>
      <p:pic>
        <p:nvPicPr>
          <p:cNvPr id="2" name="Picture 1" descr="free-bible-studies-online-great-white-throne-judgeme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>
          <a:xfrm>
            <a:off x="531182" y="1248297"/>
            <a:ext cx="7850818" cy="5197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94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3643" y="336131"/>
            <a:ext cx="7320802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	Where Is there a Message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		        in the New Testament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				About the Watchmen in the Church?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</a:t>
            </a:r>
            <a:endParaRPr lang="en-US" sz="24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5" name="Picture 4" descr="slide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4" y="1871059"/>
            <a:ext cx="7320802" cy="4835476"/>
          </a:xfrm>
          <a:prstGeom prst="rect">
            <a:avLst/>
          </a:prstGeom>
        </p:spPr>
      </p:pic>
      <p:pic>
        <p:nvPicPr>
          <p:cNvPr id="10" name="Picture 9" descr="glowing-open-bible-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22" y="3226623"/>
            <a:ext cx="4736578" cy="36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feature-7-churches-of-reve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819"/>
            <a:ext cx="9144000" cy="5143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324242" y="1176457"/>
            <a:ext cx="653643" cy="72828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60929" y="462124"/>
            <a:ext cx="5098416" cy="707886"/>
          </a:xfrm>
          <a:prstGeom prst="rect">
            <a:avLst/>
          </a:prstGeom>
          <a:solidFill>
            <a:srgbClr val="83241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Jesus ‘ Message to The Church of Sardis           	            Revelation. 3: 1-8     </a:t>
            </a:r>
            <a:endParaRPr lang="en-US" sz="20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98810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5565" y="448174"/>
            <a:ext cx="7993120" cy="60016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“And to the Angel of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 The Church of Sardis write,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  These things says He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Who has the 7 Spirits of God </a:t>
            </a:r>
          </a:p>
          <a:p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 and the 7 stars.</a:t>
            </a:r>
          </a:p>
          <a:p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“I know your works,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that you have a name that you live,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	and  </a:t>
            </a:r>
            <a:r>
              <a:rPr lang="en-US" sz="2400" dirty="0" smtClean="0">
                <a:solidFill>
                  <a:srgbClr val="FF0000"/>
                </a:solidFill>
                <a:latin typeface="Papyrus"/>
                <a:cs typeface="Papyrus"/>
              </a:rPr>
              <a:t>you are dead.</a:t>
            </a:r>
          </a:p>
          <a:p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2. Be watchful and strengthen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	the things which remain,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	that are ready to die: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For I have not found your works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	perfect before God.   </a:t>
            </a:r>
          </a:p>
          <a:p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img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7" r="14629"/>
          <a:stretch/>
        </p:blipFill>
        <p:spPr>
          <a:xfrm>
            <a:off x="5537000" y="862911"/>
            <a:ext cx="3420245" cy="52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8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2734" y="409445"/>
            <a:ext cx="7680650" cy="60016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3. “Remember therefore how you have received and heard.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                          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Hold fast and Repent.</a:t>
            </a: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 If you therefore shall not watch,  I will come upon you as a thief, </a:t>
            </a:r>
          </a:p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and you will not know  what hour I will come upon you. </a:t>
            </a:r>
          </a:p>
        </p:txBody>
      </p:sp>
      <p:pic>
        <p:nvPicPr>
          <p:cNvPr id="6" name="Picture 5" descr="images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07" y="1221640"/>
            <a:ext cx="6474824" cy="42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616" y="1426309"/>
            <a:ext cx="9007230" cy="3416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5. “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He that overcomes,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the same will be clothed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	 in white raiment,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Papyrus"/>
                <a:cs typeface="Papyrus"/>
              </a:rPr>
              <a:t>I will not blot his name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	out of 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eaven,</a:t>
            </a:r>
          </a:p>
          <a:p>
            <a:endParaRPr lang="en-US" sz="24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but I will confess his name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	before My Father, 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and before the angels. </a:t>
            </a:r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43ff49e5d4669eafc44618bf131d28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96" y="149656"/>
            <a:ext cx="4379058" cy="6708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4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" name="Picture 5" descr="sardis_wall_remn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400"/>
            <a:ext cx="4813300" cy="360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-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3401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-6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95800"/>
            <a:ext cx="4127500" cy="196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061" name="TextBox 12"/>
          <p:cNvSpPr txBox="1">
            <a:spLocks noChangeArrowheads="1"/>
          </p:cNvSpPr>
          <p:nvPr/>
        </p:nvSpPr>
        <p:spPr bwMode="auto">
          <a:xfrm>
            <a:off x="304800" y="152400"/>
            <a:ext cx="373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>
                <a:latin typeface="Comic Sans MS" charset="0"/>
                <a:cs typeface="Comic Sans MS" charset="0"/>
              </a:rPr>
              <a:t>Ancient Sardis</a:t>
            </a:r>
          </a:p>
          <a:p>
            <a:r>
              <a:rPr lang="en-US" sz="2000">
                <a:latin typeface="Lucida Handwriting" charset="0"/>
                <a:cs typeface="Lucida Handwriting" charset="0"/>
              </a:rPr>
              <a:t>“Asleep…Almost Dead”</a:t>
            </a:r>
          </a:p>
        </p:txBody>
      </p:sp>
      <p:pic>
        <p:nvPicPr>
          <p:cNvPr id="45062" name="Picture 14" descr="300px-Bank-Security-Guard-Sleeping-Cropped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9525" y="3962400"/>
            <a:ext cx="2806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5"/>
          <p:cNvSpPr txBox="1">
            <a:spLocks noChangeArrowheads="1"/>
          </p:cNvSpPr>
          <p:nvPr/>
        </p:nvSpPr>
        <p:spPr bwMode="auto">
          <a:xfrm>
            <a:off x="1371600" y="39624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latin typeface="Comic Sans MS" charset="0"/>
                <a:cs typeface="Comic Sans MS" charset="0"/>
              </a:rPr>
              <a:t>The Day of the Lord will come like a Thief in the Night.</a:t>
            </a:r>
          </a:p>
        </p:txBody>
      </p:sp>
    </p:spTree>
    <p:extLst>
      <p:ext uri="{BB962C8B-B14F-4D97-AF65-F5344CB8AC3E}">
        <p14:creationId xmlns:p14="http://schemas.microsoft.com/office/powerpoint/2010/main" val="293268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6082" name="Picture 1" descr="What-is-the-Book-of-Life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8" b="99688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4038600"/>
            <a:ext cx="4672013" cy="3124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" name="Picture 3" descr="WHITE ROBED GROUP+FRAM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/>
          <a:stretch/>
        </p:blipFill>
        <p:spPr>
          <a:xfrm>
            <a:off x="5943600" y="1905000"/>
            <a:ext cx="2984500" cy="450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 descr="crowngold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9163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-2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/>
          <a:stretch/>
        </p:blipFill>
        <p:spPr>
          <a:xfrm>
            <a:off x="228600" y="152400"/>
            <a:ext cx="5410200" cy="375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67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4505" y="538945"/>
            <a:ext cx="651775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Can Names </a:t>
            </a:r>
            <a:r>
              <a:rPr lang="en-US" sz="3600" dirty="0" smtClean="0">
                <a:solidFill>
                  <a:srgbClr val="FF0000"/>
                </a:solidFill>
                <a:latin typeface="Papyrus"/>
                <a:cs typeface="Papyrus"/>
              </a:rPr>
              <a:t>Be Blotted Out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Papyrus"/>
                <a:cs typeface="Papyrus"/>
              </a:rPr>
              <a:t>			 in the Bible?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0665" y="2803687"/>
            <a:ext cx="521046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#</a:t>
            </a:r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.     Revelation  Chapter 7:4-8      </a:t>
            </a:r>
            <a:endParaRPr lang="en-US" sz="24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9738" y="3537679"/>
            <a:ext cx="324954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#3 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Revelation 22:18-19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0929" y="2035458"/>
            <a:ext cx="38098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#1.  Revelation 3:5    Sardis</a:t>
            </a:r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132" y="4461009"/>
            <a:ext cx="8198553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Papyrus"/>
                <a:cs typeface="Papyrus"/>
              </a:rPr>
              <a:t>Old Testament  </a:t>
            </a:r>
            <a:r>
              <a:rPr lang="en-US" sz="2000" dirty="0" smtClean="0">
                <a:latin typeface="Papyrus"/>
                <a:cs typeface="Papyrus"/>
              </a:rPr>
              <a:t>- Genesis 7:4; 7:23; Exodus 17:14, 32:32-33; Number5:23;</a:t>
            </a:r>
          </a:p>
          <a:p>
            <a:r>
              <a:rPr lang="en-US" sz="2000" dirty="0" smtClean="0">
                <a:latin typeface="Papyrus"/>
                <a:cs typeface="Papyrus"/>
              </a:rPr>
              <a:t> </a:t>
            </a:r>
            <a:r>
              <a:rPr lang="en-US" sz="2000" dirty="0" err="1" smtClean="0">
                <a:latin typeface="Papyrus"/>
                <a:cs typeface="Papyrus"/>
              </a:rPr>
              <a:t>Deut</a:t>
            </a:r>
            <a:r>
              <a:rPr lang="en-US" sz="2000" dirty="0" smtClean="0">
                <a:latin typeface="Papyrus"/>
                <a:cs typeface="Papyrus"/>
              </a:rPr>
              <a:t> 9:14, 25:6;  25:19;  29:20; Judges 21:17;  2 Kings 14:27; 2 Kings 21:13; Nehemiah 4:5, 13:14; Psalms 9:5;  52:1;  51:9,  69:28  Psalms 109:13-14;</a:t>
            </a:r>
          </a:p>
          <a:p>
            <a:r>
              <a:rPr lang="en-US" sz="2000" dirty="0" smtClean="0">
                <a:latin typeface="Papyrus"/>
                <a:cs typeface="Papyrus"/>
              </a:rPr>
              <a:t> Proverbs 6:33, 30:20;  Isaiah 25:8; 44:22; Jeremiah 18:23,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0132" y="6195597"/>
            <a:ext cx="837837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Papyrus"/>
                <a:cs typeface="Papyrus"/>
              </a:rPr>
              <a:t>New Testament  </a:t>
            </a:r>
            <a:r>
              <a:rPr lang="en-US" sz="2000" dirty="0" smtClean="0"/>
              <a:t>- </a:t>
            </a:r>
            <a:r>
              <a:rPr lang="en-US" sz="2000" dirty="0" smtClean="0">
                <a:latin typeface="Papyrus"/>
                <a:cs typeface="Papyrus"/>
              </a:rPr>
              <a:t> Acts 3:19;  Colossians 2:14,  Rev 3:5;  7:17;  21:4;  22:18-19 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881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5466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r="23553"/>
          <a:stretch/>
        </p:blipFill>
        <p:spPr>
          <a:xfrm>
            <a:off x="354835" y="2837746"/>
            <a:ext cx="4126634" cy="359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3302" y="487424"/>
            <a:ext cx="7436309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   Remembering the Prophet  Ezekiel’s Words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    On the Walls of Jerusalem</a:t>
            </a:r>
          </a:p>
          <a:p>
            <a:endParaRPr lang="en-US" sz="28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8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   “The Ramparts Walk” </a:t>
            </a:r>
            <a:endParaRPr lang="en-US" sz="28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6" name="Picture 5" descr="israel attractions-jerusalem attractions-The Ramparts walk101546875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2"/>
          <a:stretch/>
        </p:blipFill>
        <p:spPr>
          <a:xfrm>
            <a:off x="5013761" y="1308040"/>
            <a:ext cx="3776314" cy="4426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78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7088" y="393361"/>
            <a:ext cx="401523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apyrus"/>
                <a:cs typeface="Papyrus"/>
              </a:rPr>
              <a:t>The Day of the Lord</a:t>
            </a:r>
          </a:p>
          <a:p>
            <a:r>
              <a:rPr lang="en-US" sz="28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            comes as  </a:t>
            </a:r>
            <a:endParaRPr lang="en-US" sz="28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238"/>
            <a:ext cx="9144000" cy="3592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8484" y="4328343"/>
            <a:ext cx="249551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5829" y="4976193"/>
            <a:ext cx="5602655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Only to Those who are </a:t>
            </a:r>
            <a:r>
              <a:rPr lang="en-US" sz="2400" dirty="0" smtClean="0">
                <a:solidFill>
                  <a:srgbClr val="FF0000"/>
                </a:solidFill>
                <a:latin typeface="Papyrus"/>
                <a:cs typeface="Papyrus"/>
              </a:rPr>
              <a:t>asleep,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To those who are  </a:t>
            </a:r>
            <a:r>
              <a:rPr lang="en-US" sz="2400" dirty="0" smtClean="0">
                <a:solidFill>
                  <a:srgbClr val="FF0000"/>
                </a:solidFill>
                <a:latin typeface="Papyrus"/>
                <a:cs typeface="Papyrus"/>
              </a:rPr>
              <a:t>lukewarm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To Those who are </a:t>
            </a:r>
            <a:r>
              <a:rPr lang="en-US" sz="2400" dirty="0" smtClean="0">
                <a:solidFill>
                  <a:srgbClr val="FF0000"/>
                </a:solidFill>
                <a:latin typeface="Papyrus"/>
                <a:cs typeface="Papyrus"/>
              </a:rPr>
              <a:t>living like the world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Papyrus"/>
                <a:cs typeface="Papyrus"/>
              </a:rPr>
              <a:t>Laodecian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” </a:t>
            </a:r>
            <a:endParaRPr lang="en-US" sz="24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93781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0397" y="1981975"/>
            <a:ext cx="7694313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latin typeface="Papyrus"/>
                <a:cs typeface="Papyrus"/>
              </a:rPr>
              <a:t>.</a:t>
            </a:r>
            <a:r>
              <a:rPr lang="en-US" sz="2400" dirty="0" smtClean="0">
                <a:latin typeface="Papyrus"/>
                <a:cs typeface="Papyrus"/>
              </a:rPr>
              <a:t>But </a:t>
            </a:r>
            <a:r>
              <a:rPr lang="en-US" sz="2400" dirty="0">
                <a:latin typeface="Papyrus"/>
                <a:cs typeface="Papyrus"/>
              </a:rPr>
              <a:t>of the times and the seasons, brethren</a:t>
            </a:r>
            <a:r>
              <a:rPr lang="en-US" sz="2400" dirty="0" smtClean="0">
                <a:latin typeface="Papyrus"/>
                <a:cs typeface="Papyrus"/>
              </a:rPr>
              <a:t>,</a:t>
            </a:r>
          </a:p>
          <a:p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400" dirty="0">
                <a:latin typeface="Papyrus"/>
                <a:cs typeface="Papyrus"/>
              </a:rPr>
              <a:t>ye have no need that I write unto </a:t>
            </a:r>
            <a:r>
              <a:rPr lang="en-US" sz="2400" dirty="0" smtClean="0">
                <a:latin typeface="Papyrus"/>
                <a:cs typeface="Papyrus"/>
              </a:rPr>
              <a:t>you.</a:t>
            </a:r>
          </a:p>
          <a:p>
            <a:endParaRPr lang="en-US" sz="2400" dirty="0">
              <a:latin typeface="Papyrus"/>
              <a:cs typeface="Papyrus"/>
            </a:endParaRPr>
          </a:p>
          <a:p>
            <a:r>
              <a:rPr lang="en-US" sz="2400" b="1" dirty="0">
                <a:latin typeface="Papyrus"/>
                <a:cs typeface="Papyrus"/>
              </a:rPr>
              <a:t>2 </a:t>
            </a:r>
            <a:r>
              <a:rPr lang="en-US" sz="2400" dirty="0">
                <a:latin typeface="Papyrus"/>
                <a:cs typeface="Papyrus"/>
              </a:rPr>
              <a:t>For yourselves know perfectly that the day of the Lord </a:t>
            </a:r>
            <a:r>
              <a:rPr lang="en-US" sz="2400" dirty="0" smtClean="0">
                <a:latin typeface="Papyrus"/>
                <a:cs typeface="Papyrus"/>
              </a:rPr>
              <a:t>so </a:t>
            </a:r>
            <a:r>
              <a:rPr lang="en-US" sz="2400" dirty="0">
                <a:latin typeface="Papyrus"/>
                <a:cs typeface="Papyrus"/>
              </a:rPr>
              <a:t>cometh </a:t>
            </a:r>
            <a:r>
              <a:rPr lang="en-US" sz="2400" dirty="0">
                <a:solidFill>
                  <a:srgbClr val="D20607"/>
                </a:solidFill>
                <a:latin typeface="Papyrus"/>
                <a:cs typeface="Papyrus"/>
              </a:rPr>
              <a:t>as a thief in the night</a:t>
            </a:r>
            <a:r>
              <a:rPr lang="en-US" sz="2400" dirty="0" smtClean="0">
                <a:latin typeface="Papyrus"/>
                <a:cs typeface="Papyrus"/>
              </a:rPr>
              <a:t>.</a:t>
            </a:r>
          </a:p>
          <a:p>
            <a:endParaRPr lang="en-US" sz="2400" dirty="0">
              <a:latin typeface="Papyrus"/>
              <a:cs typeface="Papyrus"/>
            </a:endParaRPr>
          </a:p>
          <a:p>
            <a:r>
              <a:rPr lang="en-US" sz="2400" b="1" dirty="0">
                <a:latin typeface="Papyrus"/>
                <a:cs typeface="Papyrus"/>
              </a:rPr>
              <a:t>3 </a:t>
            </a:r>
            <a:r>
              <a:rPr lang="en-US" sz="2400" dirty="0">
                <a:latin typeface="Papyrus"/>
                <a:cs typeface="Papyrus"/>
              </a:rPr>
              <a:t>For when they shall say, Peace and safety; </a:t>
            </a:r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then </a:t>
            </a:r>
            <a:r>
              <a:rPr lang="en-US" sz="2400" dirty="0">
                <a:latin typeface="Papyrus"/>
                <a:cs typeface="Papyrus"/>
              </a:rPr>
              <a:t>sudden destruction cometh upon them</a:t>
            </a:r>
            <a:r>
              <a:rPr lang="en-US" sz="2400" dirty="0" smtClean="0">
                <a:latin typeface="Papyrus"/>
                <a:cs typeface="Papyrus"/>
              </a:rPr>
              <a:t>,</a:t>
            </a:r>
          </a:p>
          <a:p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400" dirty="0">
                <a:latin typeface="Papyrus"/>
                <a:cs typeface="Papyrus"/>
              </a:rPr>
              <a:t>as travail upon a woman with child; </a:t>
            </a:r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and </a:t>
            </a:r>
            <a:r>
              <a:rPr lang="en-US" sz="2400" dirty="0">
                <a:latin typeface="Papyrus"/>
                <a:cs typeface="Papyrus"/>
              </a:rPr>
              <a:t>they shall not escape</a:t>
            </a:r>
            <a:r>
              <a:rPr lang="en-US" sz="2400" dirty="0" smtClean="0">
                <a:latin typeface="Papyrus"/>
                <a:cs typeface="Papyrus"/>
              </a:rPr>
              <a:t>.</a:t>
            </a:r>
          </a:p>
          <a:p>
            <a:r>
              <a:rPr lang="en-US" sz="2400" dirty="0" smtClean="0">
                <a:latin typeface="Papyrus"/>
                <a:cs typeface="Papyrus"/>
              </a:rPr>
              <a:t>4.But you, brethren, are not in darkness, </a:t>
            </a:r>
          </a:p>
          <a:p>
            <a:r>
              <a:rPr lang="en-US" sz="2400" dirty="0" smtClean="0">
                <a:latin typeface="Papyrus"/>
                <a:cs typeface="Papyrus"/>
              </a:rPr>
              <a:t>so that Day will overtake you </a:t>
            </a:r>
            <a:r>
              <a:rPr lang="en-US" sz="2400" dirty="0" smtClean="0">
                <a:solidFill>
                  <a:srgbClr val="FF0000"/>
                </a:solidFill>
                <a:latin typeface="Papyrus"/>
                <a:cs typeface="Papyrus"/>
              </a:rPr>
              <a:t>like a thief</a:t>
            </a:r>
          </a:p>
          <a:p>
            <a:endParaRPr lang="en-US" sz="2400" dirty="0">
              <a:latin typeface="Papyrus"/>
              <a:cs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335" y="615202"/>
            <a:ext cx="3716426" cy="12003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0607"/>
                </a:solidFill>
                <a:latin typeface="Lucida Handwriting"/>
                <a:cs typeface="Lucida Handwriting"/>
              </a:rPr>
              <a:t>First Thessalonians </a:t>
            </a:r>
          </a:p>
          <a:p>
            <a:pPr algn="ctr"/>
            <a:r>
              <a:rPr lang="en-US" sz="2400" dirty="0" smtClean="0">
                <a:solidFill>
                  <a:srgbClr val="D20607"/>
                </a:solidFill>
                <a:latin typeface="Lucida Handwriting"/>
                <a:cs typeface="Lucida Handwriting"/>
              </a:rPr>
              <a:t>Chapter 5</a:t>
            </a:r>
          </a:p>
          <a:p>
            <a:endParaRPr lang="en-US" sz="2400" dirty="0">
              <a:solidFill>
                <a:srgbClr val="D20607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13220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014" y="1957475"/>
            <a:ext cx="7208749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Papyrus"/>
                <a:cs typeface="Papyrus"/>
              </a:rPr>
              <a:t>5.</a:t>
            </a:r>
            <a:r>
              <a:rPr lang="en-US" sz="2400" b="1" dirty="0">
                <a:solidFill>
                  <a:schemeClr val="tx1"/>
                </a:solidFill>
                <a:latin typeface="Papyrus"/>
                <a:cs typeface="Papyrus"/>
              </a:rPr>
              <a:t> </a:t>
            </a:r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Ye are all the children of light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,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and the children of the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day: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we </a:t>
            </a:r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are not of the night, nor of darkness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Papyrus"/>
                <a:cs typeface="Papyrus"/>
              </a:rPr>
              <a:t>6.</a:t>
            </a:r>
            <a:r>
              <a:rPr lang="en-US" sz="2400" b="1" dirty="0">
                <a:solidFill>
                  <a:schemeClr val="tx1"/>
                </a:solidFill>
                <a:latin typeface="Papyrus"/>
                <a:cs typeface="Papyrus"/>
              </a:rPr>
              <a:t> </a:t>
            </a:r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Therefore let us not sleep, as do others;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     but </a:t>
            </a:r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let us watch and be sober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Papyrus"/>
                <a:cs typeface="Papyrus"/>
              </a:rPr>
              <a:t>7.</a:t>
            </a:r>
            <a:r>
              <a:rPr lang="en-US" sz="2400" b="1" dirty="0">
                <a:solidFill>
                  <a:schemeClr val="tx1"/>
                </a:solidFill>
                <a:latin typeface="Papyrus"/>
                <a:cs typeface="Papyrus"/>
              </a:rPr>
              <a:t> </a:t>
            </a:r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For they that sleep sleep in the night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and they that be drunken are drunken in the night.</a:t>
            </a:r>
          </a:p>
        </p:txBody>
      </p:sp>
    </p:spTree>
    <p:extLst>
      <p:ext uri="{BB962C8B-B14F-4D97-AF65-F5344CB8AC3E}">
        <p14:creationId xmlns:p14="http://schemas.microsoft.com/office/powerpoint/2010/main" val="33539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0401" y="759505"/>
            <a:ext cx="7208749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Papyrus"/>
                <a:cs typeface="Papyrus"/>
              </a:rPr>
              <a:t>8.</a:t>
            </a:r>
            <a:r>
              <a:rPr lang="en-US" sz="2400" b="1" dirty="0">
                <a:solidFill>
                  <a:srgbClr val="000000"/>
                </a:solidFill>
                <a:latin typeface="Papyrus"/>
                <a:cs typeface="Papyrus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But let us, who are of the day, be sober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putting on the breastplate of faith and love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;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and for an helmet, the hope of salvation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.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Papyrus"/>
                <a:cs typeface="Papyrus"/>
              </a:rPr>
              <a:t>9.</a:t>
            </a:r>
            <a:r>
              <a:rPr lang="en-US" sz="2400" b="1" dirty="0">
                <a:solidFill>
                  <a:srgbClr val="000000"/>
                </a:solidFill>
                <a:latin typeface="Papyrus"/>
                <a:cs typeface="Papyrus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For God hath not appointed us to wrath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but to obtain salvation by our Lord Jesus Christ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Papyrus"/>
                <a:cs typeface="Papyrus"/>
              </a:rPr>
              <a:t>10.</a:t>
            </a:r>
            <a:r>
              <a:rPr lang="en-US" sz="2400" b="1" dirty="0">
                <a:solidFill>
                  <a:srgbClr val="000000"/>
                </a:solidFill>
                <a:latin typeface="Papyrus"/>
                <a:cs typeface="Papyrus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Who died for us, that, whether we wake or sleep, we should live together with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Him.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Papyrus"/>
                <a:cs typeface="Papyrus"/>
              </a:rPr>
              <a:t>11.</a:t>
            </a:r>
            <a:r>
              <a:rPr lang="en-US" sz="2400" b="1" dirty="0">
                <a:solidFill>
                  <a:srgbClr val="000000"/>
                </a:solidFill>
                <a:latin typeface="Papyrus"/>
                <a:cs typeface="Papyrus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Wherefore comfort yourselves together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and edify one another, even as also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you </a:t>
            </a:r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do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.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68942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1629804" y="648197"/>
            <a:ext cx="5448217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Day of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Lord </a:t>
            </a:r>
            <a:r>
              <a:rPr lang="es-ES_tradnl" sz="2400" dirty="0" err="1" smtClean="0">
                <a:latin typeface="Papyrus"/>
                <a:cs typeface="Papyrus"/>
              </a:rPr>
              <a:t>is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the</a:t>
            </a:r>
            <a:r>
              <a:rPr lang="es-ES_tradnl" sz="2400" dirty="0" smtClean="0"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latin typeface="Papyrus"/>
                <a:cs typeface="Papyrus"/>
              </a:rPr>
              <a:t>Tribulation</a:t>
            </a:r>
            <a:r>
              <a:rPr lang="es-ES_tradnl" sz="2400" dirty="0" smtClean="0">
                <a:latin typeface="Papyrus"/>
                <a:cs typeface="Papyrus"/>
              </a:rPr>
              <a:t>!</a:t>
            </a:r>
            <a:endParaRPr lang="es-ES_tradnl" sz="2400" dirty="0">
              <a:latin typeface="Papyrus"/>
              <a:cs typeface="Papyrus"/>
            </a:endParaRPr>
          </a:p>
          <a:p>
            <a:r>
              <a:rPr lang="es-ES_tradnl" sz="2000" dirty="0" smtClean="0">
                <a:latin typeface="Papyrus"/>
                <a:cs typeface="Papyrus"/>
              </a:rPr>
              <a:t>                                       </a:t>
            </a:r>
            <a:endParaRPr lang="es-ES_tradnl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2425700"/>
            <a:ext cx="4076700" cy="199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5623"/>
            <a:ext cx="9144000" cy="45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Content Placeholder 5" descr="images-1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3" b="1953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6446" y="4529754"/>
            <a:ext cx="6220383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Wake-up</a:t>
            </a: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Strengthen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what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Remains</a:t>
            </a:r>
            <a:endParaRPr lang="es-ES_tradnl" sz="24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Remember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everything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God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has done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for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us</a:t>
            </a:r>
            <a:endParaRPr lang="es-ES_tradnl" sz="24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Repent</a:t>
            </a:r>
            <a:endParaRPr lang="es-ES_tradnl" sz="24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pPr algn="ctr"/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Overcome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and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Obey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400" dirty="0" smtClean="0">
                <a:solidFill>
                  <a:schemeClr val="tx1"/>
                </a:solidFill>
                <a:latin typeface="Papyrus"/>
                <a:cs typeface="Papyrus"/>
              </a:rPr>
              <a:t> Word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203"/>
          <a:stretch/>
        </p:blipFill>
        <p:spPr>
          <a:xfrm>
            <a:off x="803047" y="489731"/>
            <a:ext cx="7638287" cy="3798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7490" y="685465"/>
            <a:ext cx="235167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15A09"/>
                </a:solidFill>
                <a:latin typeface="Papyrus"/>
                <a:cs typeface="Papyrus"/>
              </a:rPr>
              <a:t>  </a:t>
            </a:r>
            <a:r>
              <a:rPr lang="en-US" sz="2400" b="1" dirty="0" smtClean="0">
                <a:solidFill>
                  <a:srgbClr val="C15A09"/>
                </a:solidFill>
                <a:latin typeface="Papyrus"/>
                <a:cs typeface="Papyrus"/>
              </a:rPr>
              <a:t>Jesus teaches  	us how to </a:t>
            </a:r>
            <a:endParaRPr lang="en-US" sz="2400" b="1" dirty="0">
              <a:solidFill>
                <a:srgbClr val="C15A09"/>
              </a:solidFill>
              <a:latin typeface="+mj-lt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91746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399243"/>
            <a:ext cx="436122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  Remember Your Reward</a:t>
            </a:r>
          </a:p>
          <a:p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for Waking Up and Watching</a:t>
            </a:r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43ff49e5d4669eafc44618bf131d28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42" y="149656"/>
            <a:ext cx="4379058" cy="6708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430" y="1960762"/>
            <a:ext cx="4370071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Jesus will make sure Your Name              is written in the Lamb’s Book of </a:t>
            </a:r>
            <a:r>
              <a:rPr lang="en-US" sz="2000" dirty="0" err="1" smtClean="0">
                <a:solidFill>
                  <a:srgbClr val="000000"/>
                </a:solidFill>
                <a:latin typeface="Papyrus"/>
                <a:cs typeface="Papyrus"/>
              </a:rPr>
              <a:t>LIfe</a:t>
            </a:r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          </a:t>
            </a:r>
            <a:r>
              <a:rPr lang="en-US" sz="2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Not Blotted Out</a:t>
            </a: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Jesus  will Confess Your Name </a:t>
            </a:r>
          </a:p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 Before God and all the Angels</a:t>
            </a: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He will dress you in a white robe</a:t>
            </a:r>
          </a:p>
          <a:p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And Welcome you to Live with Him</a:t>
            </a:r>
          </a:p>
          <a:p>
            <a:r>
              <a:rPr lang="en-US" sz="2000" dirty="0">
                <a:solidFill>
                  <a:srgbClr val="000000"/>
                </a:solidFill>
                <a:latin typeface="Lucida Handwriting"/>
                <a:cs typeface="Lucida Handwriting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              Forever</a:t>
            </a:r>
            <a:endParaRPr lang="en-US" sz="2000" dirty="0">
              <a:solidFill>
                <a:srgbClr val="000000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78997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67800228_2493172837411122_29759789739278336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6" r="19231"/>
          <a:stretch/>
        </p:blipFill>
        <p:spPr>
          <a:xfrm>
            <a:off x="738311" y="1817078"/>
            <a:ext cx="7246181" cy="4945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5743" y="249315"/>
            <a:ext cx="720874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Papyrus"/>
                <a:cs typeface="Papyrus"/>
              </a:rPr>
              <a:t>“</a:t>
            </a:r>
            <a:r>
              <a:rPr lang="en-US" sz="2200" b="1" dirty="0" smtClean="0">
                <a:solidFill>
                  <a:srgbClr val="000000"/>
                </a:solidFill>
                <a:latin typeface="Papyrus"/>
                <a:cs typeface="Papyrus"/>
              </a:rPr>
              <a:t>Watch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therefore, and pray always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that 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you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may be 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counted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worthy to</a:t>
            </a:r>
            <a:r>
              <a:rPr lang="en-US" sz="2200" i="1" dirty="0">
                <a:solidFill>
                  <a:srgbClr val="000000"/>
                </a:solidFill>
                <a:latin typeface="Papyrus"/>
                <a:cs typeface="Papyrus"/>
              </a:rPr>
              <a:t> escape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all these things that shall come to pass, </a:t>
            </a:r>
            <a:endParaRPr lang="en-US" sz="2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and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to stand before the Son of 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man” Luke 21:36</a:t>
            </a:r>
          </a:p>
        </p:txBody>
      </p:sp>
    </p:spTree>
    <p:extLst>
      <p:ext uri="{BB962C8B-B14F-4D97-AF65-F5344CB8AC3E}">
        <p14:creationId xmlns:p14="http://schemas.microsoft.com/office/powerpoint/2010/main" val="168307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Content Placeholder 5" descr="images-1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3" b="1953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1175121" y="274638"/>
            <a:ext cx="6220383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Halleljuah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Thief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has No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Power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over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US!</a:t>
            </a:r>
          </a:p>
          <a:p>
            <a:pPr algn="ctr"/>
            <a:r>
              <a:rPr lang="es-ES_tradnl" sz="20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For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We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are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Blood-Bought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, 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Holy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Ghost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Filled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,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Covenant-Sealed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, </a:t>
            </a:r>
          </a:p>
          <a:p>
            <a:pPr algn="ctr"/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Worshipping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Spirit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and in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Truth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, </a:t>
            </a:r>
          </a:p>
          <a:p>
            <a:pPr algn="ctr"/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Lovers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&amp;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Doers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of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Word!</a:t>
            </a:r>
            <a:endParaRPr lang="es-ES_tradnl" sz="20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01" y="2299251"/>
            <a:ext cx="6052303" cy="4247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5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102017171_univ_sqr_x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"/>
          <a:stretch/>
        </p:blipFill>
        <p:spPr>
          <a:xfrm>
            <a:off x="537493" y="0"/>
            <a:ext cx="7922661" cy="7092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385" y="2451289"/>
            <a:ext cx="2813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apyrus"/>
                <a:cs typeface="Papyrus"/>
              </a:rPr>
              <a:t>We are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pyrus"/>
                <a:cs typeface="Papyrus"/>
              </a:rPr>
              <a:t>Your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pyrus"/>
                <a:cs typeface="Papyrus"/>
              </a:rPr>
              <a:t>Mighty     Watchmen</a:t>
            </a:r>
          </a:p>
          <a:p>
            <a:endParaRPr lang="en-US" sz="3600" dirty="0" smtClean="0">
              <a:solidFill>
                <a:schemeClr val="bg1"/>
              </a:solidFill>
              <a:latin typeface="Papyrus"/>
              <a:cs typeface="Papyrus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Papyrus"/>
                <a:cs typeface="Papyrus"/>
              </a:rPr>
              <a:t>And We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pyrus"/>
                <a:cs typeface="Papyrus"/>
              </a:rPr>
              <a:t>Are Awake!</a:t>
            </a:r>
            <a:endParaRPr lang="en-US" sz="36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66723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Papyrus"/>
                <a:cs typeface="Papyrus"/>
              </a:rPr>
              <a:t>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3313" y="877675"/>
            <a:ext cx="6312324" cy="4985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1525" y="1288501"/>
            <a:ext cx="5322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Danger from the Enemy</a:t>
            </a:r>
          </a:p>
          <a:p>
            <a:r>
              <a:rPr lang="en-US" sz="3200" dirty="0" smtClean="0">
                <a:latin typeface="Papyrus"/>
                <a:cs typeface="Papyrus"/>
              </a:rPr>
              <a:t>     Comes in 2 Forms</a:t>
            </a:r>
          </a:p>
          <a:p>
            <a:endParaRPr lang="en-US" sz="3200" dirty="0" smtClean="0">
              <a:latin typeface="Papyrus"/>
              <a:cs typeface="Papyrus"/>
            </a:endParaRPr>
          </a:p>
          <a:p>
            <a:r>
              <a:rPr lang="en-US" sz="3200" dirty="0" smtClean="0">
                <a:latin typeface="Papyrus"/>
                <a:cs typeface="Papyrus"/>
              </a:rPr>
              <a:t>#1.  Physical Danger</a:t>
            </a:r>
          </a:p>
          <a:p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       Ezekiel 33:1-6</a:t>
            </a:r>
          </a:p>
          <a:p>
            <a:endParaRPr lang="en-US" sz="3200" dirty="0">
              <a:latin typeface="Papyrus"/>
              <a:cs typeface="Papyrus"/>
            </a:endParaRPr>
          </a:p>
          <a:p>
            <a:r>
              <a:rPr lang="en-US" sz="3200" dirty="0" smtClean="0">
                <a:latin typeface="Papyrus"/>
                <a:cs typeface="Papyrus"/>
              </a:rPr>
              <a:t> #2. Spiritual Danger</a:t>
            </a:r>
            <a:endParaRPr lang="en-US" sz="3200" dirty="0">
              <a:latin typeface="Papyrus"/>
              <a:cs typeface="Papyrus"/>
            </a:endParaRPr>
          </a:p>
        </p:txBody>
      </p:sp>
      <p:pic>
        <p:nvPicPr>
          <p:cNvPr id="8" name="Picture 7" descr="Unknown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3" b="93133" l="9259" r="96296">
                        <a14:foregroundMark x1="71759" y1="27468" x2="38426" y2="86695"/>
                        <a14:foregroundMark x1="82870" y1="14163" x2="84722" y2="93562"/>
                        <a14:foregroundMark x1="19907" y1="81116" x2="64815" y2="85408"/>
                        <a14:foregroundMark x1="23611" y1="15451" x2="41667" y2="33476"/>
                        <a14:foregroundMark x1="22222" y1="22318" x2="56019" y2="21030"/>
                        <a14:foregroundMark x1="15278" y1="14163" x2="61574" y2="14592"/>
                        <a14:foregroundMark x1="80093" y1="18455" x2="61111" y2="81974"/>
                        <a14:foregroundMark x1="15741" y1="18026" x2="20833" y2="78970"/>
                        <a14:foregroundMark x1="22685" y1="56223" x2="40278" y2="72532"/>
                        <a14:foregroundMark x1="63426" y1="13305" x2="82870" y2="13305"/>
                        <a14:foregroundMark x1="84259" y1="13305" x2="37963" y2="11588"/>
                        <a14:backgroundMark x1="60648" y1="39485" x2="60648" y2="39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3" t="9612" r="18003" b="32184"/>
          <a:stretch/>
        </p:blipFill>
        <p:spPr>
          <a:xfrm>
            <a:off x="5864112" y="2987828"/>
            <a:ext cx="819386" cy="8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1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6356" y="319581"/>
            <a:ext cx="8456695" cy="5940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						</a:t>
            </a:r>
          </a:p>
          <a:p>
            <a:r>
              <a:rPr lang="en-US" sz="2000" b="1" dirty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                           </a:t>
            </a:r>
            <a:r>
              <a:rPr lang="en-US" sz="2000" b="1" i="0" dirty="0" smtClean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Ezekiel Chapter 33:1-6   </a:t>
            </a:r>
          </a:p>
          <a:p>
            <a:r>
              <a:rPr lang="en-US" sz="2000" b="1" dirty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                              </a:t>
            </a:r>
            <a:r>
              <a:rPr lang="en-US" sz="2000" b="1" i="0" dirty="0" smtClean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Again the word of the Lord came to me, saying,</a:t>
            </a:r>
          </a:p>
          <a:p>
            <a:pPr marL="342900" indent="-342900">
              <a:buFont typeface="+mj-lt"/>
              <a:buAutoNum type="arabicPeriod"/>
            </a:pPr>
            <a:endParaRPr lang="en-US" sz="2000" b="1" i="0" dirty="0" smtClean="0">
              <a:solidFill>
                <a:srgbClr val="000000"/>
              </a:solidFill>
              <a:latin typeface="Papyrus"/>
              <a:ea typeface="Helvetica"/>
              <a:cs typeface="Papyru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 Son of man, speak to the children of your people,                                         		and say to them,                                                                                                                    When I bring the sword upon a land,                                                                                      if the people of the land take a man of their coasts,                                             and set him for their watchman:</a:t>
            </a:r>
            <a:endParaRPr lang="en-US" sz="2000" b="1" i="0" dirty="0" smtClean="0">
              <a:solidFill>
                <a:srgbClr val="000000"/>
              </a:solidFill>
              <a:latin typeface="Papyrus"/>
              <a:ea typeface="Helvetica"/>
              <a:cs typeface="Papyrus"/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i="0" dirty="0" smtClean="0">
              <a:solidFill>
                <a:srgbClr val="000000"/>
              </a:solidFill>
              <a:latin typeface="Papyrus"/>
              <a:ea typeface="Helvetica"/>
              <a:cs typeface="Papyrus"/>
            </a:endParaRPr>
          </a:p>
          <a:p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3. If when he sees the sword come upon the land,                                             	he blow the trumpet, and warn the people</a:t>
            </a:r>
            <a:r>
              <a:rPr lang="en-US" sz="2000" b="1" i="0" dirty="0" smtClean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endParaRPr lang="en-US" sz="2000" b="1" i="0" dirty="0" smtClean="0">
              <a:solidFill>
                <a:srgbClr val="000000"/>
              </a:solidFill>
              <a:latin typeface="Papyrus"/>
              <a:ea typeface="Helvetica"/>
              <a:cs typeface="Papyrus"/>
            </a:endParaRPr>
          </a:p>
          <a:p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4. Then whosoever hears the sound of the trumpet,                                          		and takes not warning;                                                                                             	if the sword come and take him away,                                                                   	his blood shall be upon his own hea</a:t>
            </a:r>
            <a:r>
              <a:rPr lang="en-US" sz="2000" b="1" i="0" dirty="0" smtClean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d.</a:t>
            </a:r>
            <a:endParaRPr lang="en-US" sz="2000" b="0" i="0" dirty="0" smtClean="0">
              <a:solidFill>
                <a:srgbClr val="000000"/>
              </a:solidFill>
              <a:latin typeface="Papyrus"/>
              <a:ea typeface="Helvetica Neue"/>
              <a:cs typeface="Papyrus"/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i="0" dirty="0" smtClean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pic>
        <p:nvPicPr>
          <p:cNvPr id="3" name="Picture 2" descr="1102017171_univ_sqr_xl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7" b="98333" l="4667" r="96500">
                        <a14:foregroundMark x1="51333" y1="9000" x2="45167" y2="14500"/>
                        <a14:foregroundMark x1="37000" y1="32667" x2="37000" y2="32667"/>
                        <a14:foregroundMark x1="31167" y1="42167" x2="31167" y2="42167"/>
                        <a14:backgroundMark x1="64167" y1="17667" x2="64167" y2="17667"/>
                        <a14:backgroundMark x1="61500" y1="12500" x2="62333" y2="25833"/>
                        <a14:backgroundMark x1="36667" y1="23500" x2="44333" y2="33000"/>
                        <a14:backgroundMark x1="27667" y1="39833" x2="31500" y2="47167"/>
                        <a14:backgroundMark x1="82667" y1="25000" x2="87833" y2="39000"/>
                        <a14:backgroundMark x1="71500" y1="77333" x2="71500" y2="8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12" y="2286371"/>
            <a:ext cx="5042389" cy="50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243" y="547077"/>
            <a:ext cx="4169505" cy="5940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0" i="0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5. He heard the sound </a:t>
            </a:r>
          </a:p>
          <a:p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  	of the trumpet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    	</a:t>
            </a:r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and took not warning;                                                                                                     	his blood shall be upon him.                                                                                        But he that takes warning</a:t>
            </a:r>
          </a:p>
          <a:p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	 shall deliver his so</a:t>
            </a:r>
            <a:r>
              <a:rPr lang="en-US" sz="2000" b="1" i="0" dirty="0" smtClean="0">
                <a:solidFill>
                  <a:srgbClr val="000000"/>
                </a:solidFill>
                <a:latin typeface="Papyrus"/>
                <a:ea typeface="Helvetica"/>
                <a:cs typeface="Papyrus"/>
              </a:rPr>
              <a:t>ul</a:t>
            </a:r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000" b="0" i="0" dirty="0" smtClean="0">
              <a:solidFill>
                <a:srgbClr val="000000"/>
              </a:solidFill>
              <a:latin typeface="Papyrus"/>
              <a:ea typeface="Helvetica Neue"/>
              <a:cs typeface="Papyrus"/>
            </a:endParaRPr>
          </a:p>
          <a:p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6. But if the watchman</a:t>
            </a:r>
          </a:p>
          <a:p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 	see the sword come                                                                                           and doesn’t blow the trumpet,                                                                                               and the people are not warned;                                                                                                     	if the sword come,                                                                                                                 	and take any person                          	from among them,                                                                        he is taken away in his iniquity;                                                                                  	but his blood I will require</a:t>
            </a:r>
          </a:p>
          <a:p>
            <a:r>
              <a:rPr lang="en-US" sz="2000" b="0" i="0" dirty="0" smtClean="0">
                <a:solidFill>
                  <a:srgbClr val="000000"/>
                </a:solidFill>
                <a:latin typeface="Papyrus"/>
                <a:ea typeface="Helvetica Neue"/>
                <a:cs typeface="Papyrus"/>
              </a:rPr>
              <a:t> 	at the </a:t>
            </a:r>
            <a:r>
              <a:rPr lang="en-US" sz="2000" b="0" i="0" dirty="0" smtClean="0">
                <a:solidFill>
                  <a:schemeClr val="tx1"/>
                </a:solidFill>
                <a:latin typeface="Papyrus"/>
                <a:ea typeface="Helvetica Neue"/>
                <a:cs typeface="Papyrus"/>
              </a:rPr>
              <a:t>watchman's h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and.</a:t>
            </a:r>
          </a:p>
          <a:p>
            <a:endParaRPr lang="en-US" sz="2000" dirty="0" smtClean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2019244_univ_sqr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57" y="856926"/>
            <a:ext cx="4750613" cy="47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1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Papyrus"/>
                <a:cs typeface="Papyrus"/>
              </a:rPr>
              <a:t>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3313" y="877675"/>
            <a:ext cx="6312324" cy="4985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1525" y="1288501"/>
            <a:ext cx="53225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Danger from the Enemy</a:t>
            </a:r>
          </a:p>
          <a:p>
            <a:r>
              <a:rPr lang="en-US" sz="3200" dirty="0" smtClean="0">
                <a:latin typeface="Papyrus"/>
                <a:cs typeface="Papyrus"/>
              </a:rPr>
              <a:t>     Comes in 2 Forms:</a:t>
            </a:r>
          </a:p>
          <a:p>
            <a:endParaRPr lang="en-US" sz="3200" dirty="0" smtClean="0">
              <a:latin typeface="Papyrus"/>
              <a:cs typeface="Papyrus"/>
            </a:endParaRPr>
          </a:p>
          <a:p>
            <a:r>
              <a:rPr lang="en-US" sz="3200" dirty="0" smtClean="0">
                <a:latin typeface="Papyrus"/>
                <a:cs typeface="Papyrus"/>
              </a:rPr>
              <a:t>#1 Physical Danger </a:t>
            </a:r>
            <a:endParaRPr lang="en-US" sz="3200" dirty="0">
              <a:latin typeface="Papyrus"/>
              <a:cs typeface="Papyrus"/>
            </a:endParaRPr>
          </a:p>
          <a:p>
            <a:endParaRPr lang="en-US" sz="3200" dirty="0">
              <a:latin typeface="Papyrus"/>
              <a:cs typeface="Papyrus"/>
            </a:endParaRPr>
          </a:p>
          <a:p>
            <a:r>
              <a:rPr lang="en-US" sz="3200" dirty="0" smtClean="0">
                <a:latin typeface="Papyrus"/>
                <a:cs typeface="Papyrus"/>
              </a:rPr>
              <a:t> #2. Spiritual Danger</a:t>
            </a:r>
          </a:p>
          <a:p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         </a:t>
            </a:r>
            <a:r>
              <a:rPr lang="en-US" sz="2800" dirty="0" smtClean="0">
                <a:latin typeface="Papyrus"/>
                <a:cs typeface="Papyrus"/>
              </a:rPr>
              <a:t>Ezekiel 33:8-20</a:t>
            </a:r>
          </a:p>
          <a:p>
            <a:r>
              <a:rPr lang="en-US" sz="3200" dirty="0" smtClean="0">
                <a:latin typeface="Papyrus"/>
                <a:cs typeface="Papyrus"/>
              </a:rPr>
              <a:t>          Ezekiel 18</a:t>
            </a:r>
          </a:p>
        </p:txBody>
      </p:sp>
      <p:pic>
        <p:nvPicPr>
          <p:cNvPr id="6" name="Picture 5" descr="Unknown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3" b="93133" l="9259" r="96296">
                        <a14:foregroundMark x1="71759" y1="27468" x2="38426" y2="86695"/>
                        <a14:foregroundMark x1="82870" y1="14163" x2="84722" y2="93562"/>
                        <a14:foregroundMark x1="19907" y1="81116" x2="64815" y2="85408"/>
                        <a14:foregroundMark x1="23611" y1="15451" x2="41667" y2="33476"/>
                        <a14:foregroundMark x1="22222" y1="22318" x2="56019" y2="21030"/>
                        <a14:foregroundMark x1="15278" y1="14163" x2="61574" y2="14592"/>
                        <a14:foregroundMark x1="80093" y1="18455" x2="61111" y2="81974"/>
                        <a14:foregroundMark x1="15741" y1="18026" x2="20833" y2="78970"/>
                        <a14:foregroundMark x1="22685" y1="56223" x2="40278" y2="72532"/>
                        <a14:foregroundMark x1="63426" y1="13305" x2="82870" y2="13305"/>
                        <a14:foregroundMark x1="84259" y1="13305" x2="37963" y2="11588"/>
                        <a14:backgroundMark x1="60648" y1="39485" x2="60648" y2="39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3" t="9612" r="18003" b="32184"/>
          <a:stretch/>
        </p:blipFill>
        <p:spPr>
          <a:xfrm>
            <a:off x="5864112" y="3800367"/>
            <a:ext cx="819386" cy="8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9390" y="445751"/>
            <a:ext cx="7470207" cy="44012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8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 When I say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to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the wicked,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 Wicked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man, y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ou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shalt surely die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;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	 if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y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ou do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not speak </a:t>
            </a:r>
            <a:endParaRPr lang="en-US" sz="20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to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warn the wicked from his way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,                                                            that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wicked man shall die in his iniquity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;                                                                  	but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his blood will </a:t>
            </a:r>
            <a:endParaRPr lang="en-US" sz="20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	I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require at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your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hand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Papyrus"/>
                <a:cs typeface="Papyrus"/>
              </a:rPr>
              <a:t>9 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Nevertheless, if y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ou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warn </a:t>
            </a:r>
            <a:endParaRPr lang="en-US" sz="20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   	 the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wicked of his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way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   		  to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turn from it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    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if he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does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not turn from his way,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    	 he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shall die in his iniquity; </a:t>
            </a:r>
            <a:endParaRPr lang="en-US" sz="20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      But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y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ou have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delivered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your 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soul.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475" y="5242555"/>
            <a:ext cx="3424986" cy="1200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Wake up, O Watchmen</a:t>
            </a:r>
          </a:p>
          <a:p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What are we doing </a:t>
            </a:r>
          </a:p>
          <a:p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</a:t>
            </a:r>
            <a:r>
              <a:rPr lang="mr-IN" sz="2400" dirty="0" smtClean="0">
                <a:solidFill>
                  <a:srgbClr val="000000"/>
                </a:solidFill>
                <a:latin typeface="Papyrus"/>
                <a:cs typeface="Papyrus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.. to Win the Lost?  </a:t>
            </a:r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6" name="Picture 5" descr="17740-596941073652418-1193500243-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4"/>
          <a:stretch/>
        </p:blipFill>
        <p:spPr>
          <a:xfrm>
            <a:off x="4747724" y="229652"/>
            <a:ext cx="4181354" cy="65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8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6944" y="418904"/>
            <a:ext cx="3480288" cy="4524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sz="2400" dirty="0" smtClean="0">
                <a:solidFill>
                  <a:srgbClr val="000000"/>
                </a:solidFill>
              </a:rPr>
              <a:t>11. 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Say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unto them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As I live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, says 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Lord God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I have no 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pleasure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in the death </a:t>
            </a:r>
            <a:endParaRPr lang="en-US" sz="2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of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the wicked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;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but that the wicked turn from his way and live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:</a:t>
            </a:r>
          </a:p>
          <a:p>
            <a:pPr algn="ctr"/>
            <a:endParaRPr lang="en-US" sz="2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turn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ye, turn 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ye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from your evil ways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;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for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why will 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you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die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O house of Israel?</a:t>
            </a:r>
          </a:p>
        </p:txBody>
      </p:sp>
      <p:pic>
        <p:nvPicPr>
          <p:cNvPr id="10" name="Picture 9" descr="hellfi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6"/>
          <a:stretch/>
        </p:blipFill>
        <p:spPr>
          <a:xfrm>
            <a:off x="4220309" y="3553676"/>
            <a:ext cx="4364402" cy="3130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Unknown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83" y="418904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83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92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66886" y="466848"/>
            <a:ext cx="8347957" cy="5786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Papyrus"/>
                <a:cs typeface="Papyrus"/>
              </a:rPr>
              <a:t>12.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 Therefore,  son of man, say to the children of your people, 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The righteousness of the righteous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     shall not deliver him in the day of his transgression: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    		 as for the wickedness of the wicked,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     he shall not fall thereby in the day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    		  that he turns from his wickedness;</a:t>
            </a:r>
          </a:p>
          <a:p>
            <a:endParaRPr lang="en-US" sz="2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    Neither shall the righteous be able to live for his                               </a:t>
            </a:r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			righteousness in the day that he sins.</a:t>
            </a:r>
          </a:p>
          <a:p>
            <a:endParaRPr lang="en-US" sz="2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13.  When I shall say to the righteous, that he shall surely live;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   if he trust to his own righteousness, and commit iniquity,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        all his righteousness shall not be remembered;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      	 but for his iniquity that he has committed,</a:t>
            </a:r>
          </a:p>
          <a:p>
            <a:r>
              <a:rPr lang="en-US" sz="22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Papyrus"/>
                <a:cs typeface="Papyrus"/>
              </a:rPr>
              <a:t>             			  he shall die for it.</a:t>
            </a:r>
          </a:p>
          <a:p>
            <a:endParaRPr lang="en-US" sz="2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30735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692</Words>
  <Application>Microsoft Macintosh PowerPoint</Application>
  <PresentationFormat>On-screen Show (4:3)</PresentationFormat>
  <Paragraphs>229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Bentley</dc:creator>
  <cp:lastModifiedBy>Cathy Bentley</cp:lastModifiedBy>
  <cp:revision>96</cp:revision>
  <dcterms:created xsi:type="dcterms:W3CDTF">2019-08-24T14:08:33Z</dcterms:created>
  <dcterms:modified xsi:type="dcterms:W3CDTF">2019-12-03T00:37:42Z</dcterms:modified>
</cp:coreProperties>
</file>