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18" r:id="rId2"/>
    <p:sldId id="319" r:id="rId3"/>
    <p:sldId id="315" r:id="rId4"/>
    <p:sldId id="313" r:id="rId5"/>
    <p:sldId id="331" r:id="rId6"/>
    <p:sldId id="332" r:id="rId7"/>
    <p:sldId id="333" r:id="rId8"/>
    <p:sldId id="334" r:id="rId9"/>
    <p:sldId id="335" r:id="rId10"/>
    <p:sldId id="336" r:id="rId11"/>
    <p:sldId id="338" r:id="rId12"/>
    <p:sldId id="317" r:id="rId13"/>
    <p:sldId id="323" r:id="rId14"/>
    <p:sldId id="322" r:id="rId15"/>
    <p:sldId id="320" r:id="rId16"/>
    <p:sldId id="321" r:id="rId17"/>
    <p:sldId id="282" r:id="rId18"/>
    <p:sldId id="277" r:id="rId19"/>
    <p:sldId id="316" r:id="rId20"/>
    <p:sldId id="258" r:id="rId21"/>
    <p:sldId id="302" r:id="rId22"/>
    <p:sldId id="324" r:id="rId23"/>
    <p:sldId id="261" r:id="rId24"/>
    <p:sldId id="326" r:id="rId25"/>
    <p:sldId id="274" r:id="rId26"/>
    <p:sldId id="275" r:id="rId27"/>
    <p:sldId id="264" r:id="rId28"/>
    <p:sldId id="327" r:id="rId29"/>
    <p:sldId id="265" r:id="rId30"/>
    <p:sldId id="278" r:id="rId31"/>
    <p:sldId id="279" r:id="rId32"/>
    <p:sldId id="328" r:id="rId33"/>
    <p:sldId id="329" r:id="rId34"/>
    <p:sldId id="330" r:id="rId35"/>
    <p:sldId id="281" r:id="rId36"/>
    <p:sldId id="276" r:id="rId37"/>
    <p:sldId id="337" r:id="rId38"/>
    <p:sldId id="303" r:id="rId39"/>
    <p:sldId id="304" r:id="rId40"/>
    <p:sldId id="305" r:id="rId41"/>
    <p:sldId id="30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9"/>
  </p:normalViewPr>
  <p:slideViewPr>
    <p:cSldViewPr snapToGrid="0" snapToObjects="1">
      <p:cViewPr varScale="1">
        <p:scale>
          <a:sx n="108" d="100"/>
          <a:sy n="108" d="100"/>
        </p:scale>
        <p:origin x="176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C944C0-D2DE-2848-A3BB-A0D495D9ADE3}"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3EEC50-5084-A740-8BE4-115B1541AAA1}" type="slidenum">
              <a:rPr lang="en-US" smtClean="0"/>
              <a:t>‹#›</a:t>
            </a:fld>
            <a:endParaRPr lang="en-US"/>
          </a:p>
        </p:txBody>
      </p:sp>
    </p:spTree>
    <p:extLst>
      <p:ext uri="{BB962C8B-B14F-4D97-AF65-F5344CB8AC3E}">
        <p14:creationId xmlns:p14="http://schemas.microsoft.com/office/powerpoint/2010/main" val="18380038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3EEC50-5084-A740-8BE4-115B1541AAA1}" type="slidenum">
              <a:rPr lang="en-US" smtClean="0"/>
              <a:t>1</a:t>
            </a:fld>
            <a:endParaRPr lang="en-US"/>
          </a:p>
        </p:txBody>
      </p:sp>
    </p:spTree>
    <p:extLst>
      <p:ext uri="{BB962C8B-B14F-4D97-AF65-F5344CB8AC3E}">
        <p14:creationId xmlns:p14="http://schemas.microsoft.com/office/powerpoint/2010/main" val="398221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490E80C-61E6-5D43-BDD8-8E5010DF4710}" type="slidenum">
              <a:rPr lang="en-US" sz="1200">
                <a:latin typeface="Arial" charset="0"/>
              </a:rPr>
              <a:pPr eaLnBrk="1" fontAlgn="base" hangingPunct="1">
                <a:spcBef>
                  <a:spcPct val="0"/>
                </a:spcBef>
                <a:spcAft>
                  <a:spcPct val="0"/>
                </a:spcAft>
              </a:pPr>
              <a:t>8</a:t>
            </a:fld>
            <a:endParaRPr lang="en-US" sz="1200">
              <a:latin typeface="Arial" charset="0"/>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s-ES_tradn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834913-D846-E442-9FF2-53FD842513F2}" type="slidenum">
              <a:rPr lang="en-US" sz="1200"/>
              <a:pPr/>
              <a:t>19</a:t>
            </a:fld>
            <a:endParaRPr lang="en-US" sz="1200"/>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a:noFill/>
        </p:spPr>
        <p:txBody>
          <a:bodyPr/>
          <a:lstStyle/>
          <a:p>
            <a:pPr eaLnBrk="1" hangingPunct="1"/>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9BF5DCB-E64F-384D-A10D-D9BC78500129}" type="slidenum">
              <a:rPr lang="es-ES_tradnl" smtClean="0"/>
              <a:t>27</a:t>
            </a:fld>
            <a:endParaRPr lang="es-ES_tradnl"/>
          </a:p>
        </p:txBody>
      </p:sp>
    </p:spTree>
    <p:extLst>
      <p:ext uri="{BB962C8B-B14F-4D97-AF65-F5344CB8AC3E}">
        <p14:creationId xmlns:p14="http://schemas.microsoft.com/office/powerpoint/2010/main" val="305393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9BF5DCB-E64F-384D-A10D-D9BC78500129}" type="slidenum">
              <a:rPr lang="es-ES_tradnl" smtClean="0"/>
              <a:t>28</a:t>
            </a:fld>
            <a:endParaRPr lang="es-ES_tradnl"/>
          </a:p>
        </p:txBody>
      </p:sp>
    </p:spTree>
    <p:extLst>
      <p:ext uri="{BB962C8B-B14F-4D97-AF65-F5344CB8AC3E}">
        <p14:creationId xmlns:p14="http://schemas.microsoft.com/office/powerpoint/2010/main" val="305393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A6225814-4FD1-A04E-9A43-18D518DD274B}" type="slidenum">
              <a:rPr lang="es-ES_tradnl">
                <a:latin typeface="Arial" charset="0"/>
              </a:rPr>
              <a:pPr/>
              <a:t>32</a:t>
            </a:fld>
            <a:endParaRPr lang="es-ES_tradnl">
              <a:latin typeface="Arial" charset="0"/>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C07508B1-A792-5F42-AF62-3C9378FEC57A}" type="slidenum">
              <a:rPr lang="es-ES_tradnl">
                <a:latin typeface="Arial" charset="0"/>
              </a:rPr>
              <a:pPr/>
              <a:t>34</a:t>
            </a:fld>
            <a:endParaRPr lang="es-ES_tradnl">
              <a:latin typeface="Arial" charset="0"/>
            </a:endParaRP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3EEC50-5084-A740-8BE4-115B1541AAA1}" type="slidenum">
              <a:rPr lang="en-US" smtClean="0"/>
              <a:t>35</a:t>
            </a:fld>
            <a:endParaRPr lang="en-US"/>
          </a:p>
        </p:txBody>
      </p:sp>
    </p:spTree>
    <p:extLst>
      <p:ext uri="{BB962C8B-B14F-4D97-AF65-F5344CB8AC3E}">
        <p14:creationId xmlns:p14="http://schemas.microsoft.com/office/powerpoint/2010/main" val="336708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137917-C0A7-BB4F-A35A-39A161F154C3}"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3813653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37917-C0A7-BB4F-A35A-39A161F154C3}"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178597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37917-C0A7-BB4F-A35A-39A161F154C3}"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401818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82779CAE-E7D6-444E-A8CC-BC9B7FA56801}" type="slidenum">
              <a:rPr lang="es-ES_tradnl"/>
              <a:pPr>
                <a:defRPr/>
              </a:pPr>
              <a:t>‹#›</a:t>
            </a:fld>
            <a:endParaRPr lang="es-ES_tradnl"/>
          </a:p>
        </p:txBody>
      </p:sp>
    </p:spTree>
    <p:extLst>
      <p:ext uri="{BB962C8B-B14F-4D97-AF65-F5344CB8AC3E}">
        <p14:creationId xmlns:p14="http://schemas.microsoft.com/office/powerpoint/2010/main" val="335925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37917-C0A7-BB4F-A35A-39A161F154C3}"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324952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137917-C0A7-BB4F-A35A-39A161F154C3}"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4260994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137917-C0A7-BB4F-A35A-39A161F154C3}"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72153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137917-C0A7-BB4F-A35A-39A161F154C3}" type="datetimeFigureOut">
              <a:rPr lang="en-US" smtClean="0"/>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2616839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137917-C0A7-BB4F-A35A-39A161F154C3}" type="datetimeFigureOut">
              <a:rPr lang="en-US" smtClean="0"/>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354878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37917-C0A7-BB4F-A35A-39A161F154C3}" type="datetimeFigureOut">
              <a:rPr lang="en-US" smtClean="0"/>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51768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137917-C0A7-BB4F-A35A-39A161F154C3}"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1577577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137917-C0A7-BB4F-A35A-39A161F154C3}"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E6B0B-DB81-0647-A3BC-555A5364DF61}" type="slidenum">
              <a:rPr lang="en-US" smtClean="0"/>
              <a:t>‹#›</a:t>
            </a:fld>
            <a:endParaRPr lang="en-US"/>
          </a:p>
        </p:txBody>
      </p:sp>
    </p:spTree>
    <p:extLst>
      <p:ext uri="{BB962C8B-B14F-4D97-AF65-F5344CB8AC3E}">
        <p14:creationId xmlns:p14="http://schemas.microsoft.com/office/powerpoint/2010/main" val="282265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37917-C0A7-BB4F-A35A-39A161F154C3}" type="datetimeFigureOut">
              <a:rPr lang="en-US" smtClean="0"/>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E6B0B-DB81-0647-A3BC-555A5364DF61}" type="slidenum">
              <a:rPr lang="en-US" smtClean="0"/>
              <a:t>‹#›</a:t>
            </a:fld>
            <a:endParaRPr lang="en-US"/>
          </a:p>
        </p:txBody>
      </p:sp>
    </p:spTree>
    <p:extLst>
      <p:ext uri="{BB962C8B-B14F-4D97-AF65-F5344CB8AC3E}">
        <p14:creationId xmlns:p14="http://schemas.microsoft.com/office/powerpoint/2010/main" val="1948010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6599"/>
            <a:ext cx="9144000" cy="70245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83498" y="5345770"/>
            <a:ext cx="6177003" cy="988623"/>
          </a:xfrm>
        </p:spPr>
        <p:style>
          <a:lnRef idx="1">
            <a:schemeClr val="accent6"/>
          </a:lnRef>
          <a:fillRef idx="2">
            <a:schemeClr val="accent6"/>
          </a:fillRef>
          <a:effectRef idx="1">
            <a:schemeClr val="accent6"/>
          </a:effectRef>
          <a:fontRef idx="minor">
            <a:schemeClr val="dk1"/>
          </a:fontRef>
        </p:style>
        <p:txBody>
          <a:bodyPr>
            <a:noAutofit/>
          </a:bodyPr>
          <a:lstStyle/>
          <a:p>
            <a:br>
              <a:rPr lang="es-ES_tradnl" sz="3600" dirty="0">
                <a:solidFill>
                  <a:srgbClr val="000000"/>
                </a:solidFill>
                <a:latin typeface="Papyrus"/>
                <a:cs typeface="Papyrus"/>
              </a:rPr>
            </a:br>
            <a:br>
              <a:rPr lang="es-ES_tradnl" sz="3600" dirty="0">
                <a:solidFill>
                  <a:srgbClr val="000000"/>
                </a:solidFill>
                <a:latin typeface="Papyrus"/>
                <a:cs typeface="Papyrus"/>
              </a:rPr>
            </a:br>
            <a:r>
              <a:rPr lang="es-ES_tradnl" sz="2800" dirty="0" err="1">
                <a:solidFill>
                  <a:srgbClr val="000000"/>
                </a:solidFill>
                <a:latin typeface="Papyrus"/>
                <a:cs typeface="Papyrus"/>
              </a:rPr>
              <a:t>Studying</a:t>
            </a:r>
            <a:r>
              <a:rPr lang="es-ES_tradnl" sz="2800" dirty="0">
                <a:solidFill>
                  <a:srgbClr val="000000"/>
                </a:solidFill>
                <a:latin typeface="Papyrus"/>
                <a:cs typeface="Papyrus"/>
              </a:rPr>
              <a:t> </a:t>
            </a:r>
            <a:r>
              <a:rPr lang="es-ES_tradnl" sz="2800" dirty="0" err="1">
                <a:solidFill>
                  <a:srgbClr val="000000"/>
                </a:solidFill>
                <a:latin typeface="Papyrus"/>
                <a:cs typeface="Papyrus"/>
              </a:rPr>
              <a:t>the</a:t>
            </a:r>
            <a:r>
              <a:rPr lang="es-ES_tradnl" sz="2800" dirty="0">
                <a:solidFill>
                  <a:srgbClr val="000000"/>
                </a:solidFill>
                <a:latin typeface="Papyrus"/>
                <a:cs typeface="Papyrus"/>
              </a:rPr>
              <a:t> </a:t>
            </a:r>
            <a:r>
              <a:rPr lang="es-ES_tradnl" sz="2800" dirty="0" err="1">
                <a:solidFill>
                  <a:srgbClr val="000000"/>
                </a:solidFill>
                <a:latin typeface="Papyrus"/>
                <a:cs typeface="Papyrus"/>
              </a:rPr>
              <a:t>End</a:t>
            </a:r>
            <a:r>
              <a:rPr lang="es-ES_tradnl" sz="2800" dirty="0">
                <a:solidFill>
                  <a:srgbClr val="000000"/>
                </a:solidFill>
                <a:latin typeface="Papyrus"/>
                <a:cs typeface="Papyrus"/>
              </a:rPr>
              <a:t> Times </a:t>
            </a:r>
            <a:br>
              <a:rPr lang="es-ES_tradnl" sz="2800" dirty="0">
                <a:solidFill>
                  <a:srgbClr val="000000"/>
                </a:solidFill>
                <a:latin typeface="Papyrus"/>
                <a:cs typeface="Papyrus"/>
              </a:rPr>
            </a:br>
            <a:r>
              <a:rPr lang="es-ES_tradnl" sz="2800" dirty="0" err="1">
                <a:solidFill>
                  <a:srgbClr val="000000"/>
                </a:solidFill>
                <a:latin typeface="Papyrus"/>
                <a:cs typeface="Papyrus"/>
              </a:rPr>
              <a:t>Searching</a:t>
            </a:r>
            <a:r>
              <a:rPr lang="es-ES_tradnl" sz="2800" dirty="0">
                <a:solidFill>
                  <a:srgbClr val="000000"/>
                </a:solidFill>
                <a:latin typeface="Papyrus"/>
                <a:cs typeface="Papyrus"/>
              </a:rPr>
              <a:t> </a:t>
            </a:r>
            <a:r>
              <a:rPr lang="es-ES_tradnl" sz="2800" dirty="0" err="1">
                <a:solidFill>
                  <a:srgbClr val="000000"/>
                </a:solidFill>
                <a:latin typeface="Papyrus"/>
                <a:cs typeface="Papyrus"/>
              </a:rPr>
              <a:t>for</a:t>
            </a:r>
            <a:r>
              <a:rPr lang="es-ES_tradnl" sz="2800" dirty="0">
                <a:solidFill>
                  <a:srgbClr val="000000"/>
                </a:solidFill>
                <a:latin typeface="Papyrus"/>
                <a:cs typeface="Papyrus"/>
              </a:rPr>
              <a:t> </a:t>
            </a:r>
            <a:r>
              <a:rPr lang="es-ES_tradnl" sz="2800" dirty="0" err="1">
                <a:solidFill>
                  <a:srgbClr val="000000"/>
                </a:solidFill>
                <a:latin typeface="Papyrus"/>
                <a:cs typeface="Papyrus"/>
              </a:rPr>
              <a:t>Treasure</a:t>
            </a:r>
            <a:r>
              <a:rPr lang="es-ES_tradnl" sz="2800" dirty="0">
                <a:solidFill>
                  <a:srgbClr val="000000"/>
                </a:solidFill>
                <a:latin typeface="Papyrus"/>
                <a:cs typeface="Papyrus"/>
              </a:rPr>
              <a:t> </a:t>
            </a:r>
            <a:br>
              <a:rPr lang="es-ES_tradnl" sz="2800" dirty="0">
                <a:solidFill>
                  <a:srgbClr val="000000"/>
                </a:solidFill>
                <a:latin typeface="Papyrus"/>
                <a:cs typeface="Papyrus"/>
              </a:rPr>
            </a:br>
            <a:r>
              <a:rPr lang="es-ES_tradnl" sz="2800" dirty="0">
                <a:solidFill>
                  <a:srgbClr val="000000"/>
                </a:solidFill>
                <a:latin typeface="Papyrus"/>
                <a:cs typeface="Papyrus"/>
              </a:rPr>
              <a:t> </a:t>
            </a:r>
            <a:br>
              <a:rPr lang="es-ES_tradnl" sz="2800" dirty="0">
                <a:solidFill>
                  <a:srgbClr val="000000"/>
                </a:solidFill>
                <a:latin typeface="Papyrus"/>
                <a:cs typeface="Papyrus"/>
              </a:rPr>
            </a:br>
            <a:endParaRPr lang="es-ES_tradnl" sz="2800" dirty="0">
              <a:solidFill>
                <a:srgbClr val="000000"/>
              </a:solidFill>
              <a:latin typeface="Papyrus"/>
              <a:cs typeface="Papyrus"/>
            </a:endParaRPr>
          </a:p>
        </p:txBody>
      </p:sp>
      <p:sp>
        <p:nvSpPr>
          <p:cNvPr id="5" name="TextBox 4"/>
          <p:cNvSpPr txBox="1"/>
          <p:nvPr/>
        </p:nvSpPr>
        <p:spPr>
          <a:xfrm>
            <a:off x="642784" y="423358"/>
            <a:ext cx="7431215"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err="1">
                <a:solidFill>
                  <a:schemeClr val="tx1"/>
                </a:solidFill>
                <a:latin typeface="Papyrus"/>
                <a:cs typeface="Papyrus"/>
              </a:rPr>
              <a:t>UnRaveled</a:t>
            </a:r>
            <a:r>
              <a:rPr lang="en-US" sz="2400" dirty="0">
                <a:solidFill>
                  <a:schemeClr val="tx1"/>
                </a:solidFill>
                <a:latin typeface="Papyrus"/>
                <a:cs typeface="Papyrus"/>
              </a:rPr>
              <a:t> </a:t>
            </a:r>
            <a:r>
              <a:rPr lang="mr-IN" sz="2400" dirty="0">
                <a:solidFill>
                  <a:schemeClr val="tx1"/>
                </a:solidFill>
                <a:latin typeface="Papyrus"/>
                <a:cs typeface="Papyrus"/>
              </a:rPr>
              <a:t>–</a:t>
            </a:r>
            <a:r>
              <a:rPr lang="en-US" sz="2400" dirty="0">
                <a:solidFill>
                  <a:schemeClr val="tx1"/>
                </a:solidFill>
                <a:latin typeface="Papyrus"/>
                <a:cs typeface="Papyrus"/>
              </a:rPr>
              <a:t> Revealing Truth About the End Times </a:t>
            </a:r>
          </a:p>
        </p:txBody>
      </p:sp>
      <p:pic>
        <p:nvPicPr>
          <p:cNvPr id="3" name="Picture 2" descr="OIP.P7UeH3vLaqSndOgOXVV5WQHaFj.jpeg"/>
          <p:cNvPicPr>
            <a:picLocks noChangeAspect="1"/>
          </p:cNvPicPr>
          <p:nvPr/>
        </p:nvPicPr>
        <p:blipFill>
          <a:blip r:embed="rId3">
            <a:extLst>
              <a:ext uri="{BEBA8EAE-BF5A-486C-A8C5-ECC9F3942E4B}">
                <a14:imgProps xmlns:a14="http://schemas.microsoft.com/office/drawing/2010/main">
                  <a14:imgLayer r:embed="rId4">
                    <a14:imgEffect>
                      <a14:backgroundRemoval t="563" b="97465" l="0" r="97046">
                        <a14:foregroundMark x1="18987" y1="55775" x2="18987" y2="55775"/>
                        <a14:foregroundMark x1="30380" y1="37183" x2="30380" y2="37183"/>
                        <a14:foregroundMark x1="16245" y1="40000" x2="16245" y2="40000"/>
                        <a14:foregroundMark x1="13080" y1="30986" x2="14557" y2="66479"/>
                        <a14:foregroundMark x1="10127" y1="26197" x2="9283" y2="67606"/>
                        <a14:foregroundMark x1="57806" y1="27324" x2="66878" y2="78028"/>
                        <a14:backgroundMark x1="3376" y1="25915" x2="4430" y2="62535"/>
                        <a14:backgroundMark x1="60759" y1="76338" x2="60759" y2="76338"/>
                        <a14:backgroundMark x1="76793" y1="83099" x2="76793" y2="83099"/>
                        <a14:backgroundMark x1="82278" y1="76901" x2="82278" y2="76901"/>
                      </a14:backgroundRemoval>
                    </a14:imgEffect>
                  </a14:imgLayer>
                </a14:imgProps>
              </a:ext>
              <a:ext uri="{28A0092B-C50C-407E-A947-70E740481C1C}">
                <a14:useLocalDpi xmlns:a14="http://schemas.microsoft.com/office/drawing/2010/main" val="0"/>
              </a:ext>
            </a:extLst>
          </a:blip>
          <a:stretch>
            <a:fillRect/>
          </a:stretch>
        </p:blipFill>
        <p:spPr>
          <a:xfrm>
            <a:off x="3637430" y="1727991"/>
            <a:ext cx="4985287" cy="3733707"/>
          </a:xfrm>
          <a:prstGeom prst="rect">
            <a:avLst/>
          </a:prstGeom>
        </p:spPr>
      </p:pic>
      <p:pic>
        <p:nvPicPr>
          <p:cNvPr id="7" name="Picture 6" descr="illustrated-figure-woman-searching-something-best-option-69021061.jpg"/>
          <p:cNvPicPr>
            <a:picLocks noChangeAspect="1"/>
          </p:cNvPicPr>
          <p:nvPr/>
        </p:nvPicPr>
        <p:blipFill>
          <a:blip r:embed="rId5">
            <a:extLst>
              <a:ext uri="{BEBA8EAE-BF5A-486C-A8C5-ECC9F3942E4B}">
                <a14:imgProps xmlns:a14="http://schemas.microsoft.com/office/drawing/2010/main">
                  <a14:imgLayer r:embed="rId6">
                    <a14:imgEffect>
                      <a14:backgroundRemoval t="2086" b="90000" l="10231" r="90000"/>
                    </a14:imgEffect>
                  </a14:imgLayer>
                </a14:imgProps>
              </a:ext>
              <a:ext uri="{28A0092B-C50C-407E-A947-70E740481C1C}">
                <a14:useLocalDpi xmlns:a14="http://schemas.microsoft.com/office/drawing/2010/main" val="0"/>
              </a:ext>
            </a:extLst>
          </a:blip>
          <a:stretch>
            <a:fillRect/>
          </a:stretch>
        </p:blipFill>
        <p:spPr>
          <a:xfrm>
            <a:off x="-706417" y="1163787"/>
            <a:ext cx="5064808" cy="5415448"/>
          </a:xfrm>
          <a:prstGeom prst="rect">
            <a:avLst/>
          </a:prstGeom>
        </p:spPr>
      </p:pic>
    </p:spTree>
    <p:extLst>
      <p:ext uri="{BB962C8B-B14F-4D97-AF65-F5344CB8AC3E}">
        <p14:creationId xmlns:p14="http://schemas.microsoft.com/office/powerpoint/2010/main" val="3693847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582706" y="358588"/>
            <a:ext cx="7231530" cy="1631216"/>
          </a:xfrm>
          <a:prstGeom prst="rect">
            <a:avLst/>
          </a:prstGeom>
          <a:noFill/>
        </p:spPr>
        <p:txBody>
          <a:bodyPr wrap="square" rtlCol="0">
            <a:spAutoFit/>
          </a:bodyPr>
          <a:lstStyle/>
          <a:p>
            <a:r>
              <a:rPr lang="en-US" sz="2000" dirty="0">
                <a:solidFill>
                  <a:srgbClr val="FF0000"/>
                </a:solidFill>
                <a:latin typeface="Papyrus"/>
                <a:cs typeface="Papyrus"/>
              </a:rPr>
              <a:t>Rev. 14:19  </a:t>
            </a:r>
            <a:r>
              <a:rPr lang="en-US" sz="2000" dirty="0">
                <a:latin typeface="Papyrus"/>
                <a:cs typeface="Papyrus"/>
              </a:rPr>
              <a:t>“And the angel thrust in his sickle into the earth, and gathered the vine of the earth, and cast it into the great winepress of </a:t>
            </a:r>
            <a:r>
              <a:rPr lang="en-US" sz="2000" dirty="0">
                <a:solidFill>
                  <a:srgbClr val="FF0000"/>
                </a:solidFill>
                <a:latin typeface="Papyrus"/>
                <a:cs typeface="Papyrus"/>
              </a:rPr>
              <a:t>the wrath of God.</a:t>
            </a:r>
          </a:p>
          <a:p>
            <a:r>
              <a:rPr lang="en-US" sz="2000" dirty="0">
                <a:solidFill>
                  <a:srgbClr val="FF0000"/>
                </a:solidFill>
                <a:latin typeface="Papyrus"/>
                <a:cs typeface="Papyrus"/>
              </a:rPr>
              <a:t>20</a:t>
            </a:r>
            <a:r>
              <a:rPr lang="en-US" sz="2000" dirty="0">
                <a:latin typeface="Papyrus"/>
                <a:cs typeface="Papyrus"/>
              </a:rPr>
              <a:t>. And the winepress was trodden without the City, and blood came out of the winepress even to the horses bridles</a:t>
            </a:r>
            <a:r>
              <a:rPr lang="mr-IN" sz="2000" dirty="0">
                <a:latin typeface="Papyrus"/>
                <a:cs typeface="Papyrus"/>
              </a:rPr>
              <a:t>…</a:t>
            </a:r>
            <a:r>
              <a:rPr lang="en-US" sz="2000" dirty="0">
                <a:latin typeface="Papyrus"/>
                <a:cs typeface="Papyrus"/>
              </a:rPr>
              <a:t>.”</a:t>
            </a:r>
          </a:p>
        </p:txBody>
      </p:sp>
      <p:pic>
        <p:nvPicPr>
          <p:cNvPr id="6" name="Picture 5" descr="blood-as-high-as-a-horses-bridal-harvest-sickle-reap-revelation-14-grape-harvest-wr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82" y="2141070"/>
            <a:ext cx="8382000" cy="4526280"/>
          </a:xfrm>
          <a:prstGeom prst="rect">
            <a:avLst/>
          </a:prstGeom>
        </p:spPr>
      </p:pic>
    </p:spTree>
    <p:extLst>
      <p:ext uri="{BB962C8B-B14F-4D97-AF65-F5344CB8AC3E}">
        <p14:creationId xmlns:p14="http://schemas.microsoft.com/office/powerpoint/2010/main" val="372345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6" name="Picture 5" descr="creation-swap-cross-thorns-michael-bernico-17823-1thess59.jpg"/>
          <p:cNvPicPr>
            <a:picLocks noChangeAspect="1"/>
          </p:cNvPicPr>
          <p:nvPr/>
        </p:nvPicPr>
        <p:blipFill rotWithShape="1">
          <a:blip r:embed="rId2">
            <a:extLst>
              <a:ext uri="{28A0092B-C50C-407E-A947-70E740481C1C}">
                <a14:useLocalDpi xmlns:a14="http://schemas.microsoft.com/office/drawing/2010/main" val="0"/>
              </a:ext>
            </a:extLst>
          </a:blip>
          <a:srcRect b="5010"/>
          <a:stretch/>
        </p:blipFill>
        <p:spPr>
          <a:xfrm>
            <a:off x="0" y="907497"/>
            <a:ext cx="9144000" cy="4889679"/>
          </a:xfrm>
          <a:prstGeom prst="rect">
            <a:avLst/>
          </a:prstGeom>
        </p:spPr>
      </p:pic>
    </p:spTree>
    <p:extLst>
      <p:ext uri="{BB962C8B-B14F-4D97-AF65-F5344CB8AC3E}">
        <p14:creationId xmlns:p14="http://schemas.microsoft.com/office/powerpoint/2010/main" val="4168740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340"/>
            <a:ext cx="9144000" cy="6858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extBox 1"/>
          <p:cNvSpPr txBox="1"/>
          <p:nvPr/>
        </p:nvSpPr>
        <p:spPr>
          <a:xfrm>
            <a:off x="766927" y="965598"/>
            <a:ext cx="7040551" cy="224676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dirty="0">
                <a:latin typeface="Papyrus"/>
                <a:cs typeface="Papyrus"/>
              </a:rPr>
              <a:t>    </a:t>
            </a:r>
            <a:r>
              <a:rPr lang="en-US" sz="2800" dirty="0">
                <a:latin typeface="Papyrus"/>
                <a:cs typeface="Papyrus"/>
              </a:rPr>
              <a:t>Part 1 -  The Unraveled Series</a:t>
            </a:r>
          </a:p>
          <a:p>
            <a:endParaRPr lang="en-US" sz="2800" dirty="0">
              <a:latin typeface="Papyrus"/>
              <a:cs typeface="Papyrus"/>
            </a:endParaRPr>
          </a:p>
          <a:p>
            <a:r>
              <a:rPr lang="en-US" sz="2800" dirty="0">
                <a:latin typeface="Papyrus"/>
                <a:cs typeface="Papyrus"/>
              </a:rPr>
              <a:t>God’s Focus on Jerusalem as a Super Sign</a:t>
            </a:r>
          </a:p>
          <a:p>
            <a:endParaRPr lang="en-US" sz="2800" dirty="0">
              <a:latin typeface="Papyrus"/>
              <a:cs typeface="Papyrus"/>
            </a:endParaRPr>
          </a:p>
          <a:p>
            <a:r>
              <a:rPr lang="en-US" sz="2800" dirty="0">
                <a:latin typeface="Papyrus"/>
                <a:cs typeface="Papyrus"/>
              </a:rPr>
              <a:t>     God Counts Time </a:t>
            </a:r>
            <a:endParaRPr lang="en-US" sz="2000" dirty="0">
              <a:latin typeface="Papyrus"/>
              <a:cs typeface="Papyrus"/>
            </a:endParaRPr>
          </a:p>
        </p:txBody>
      </p:sp>
      <p:sp>
        <p:nvSpPr>
          <p:cNvPr id="3" name="TextBox 2"/>
          <p:cNvSpPr txBox="1"/>
          <p:nvPr/>
        </p:nvSpPr>
        <p:spPr>
          <a:xfrm>
            <a:off x="897546" y="3919977"/>
            <a:ext cx="7333229"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a:solidFill>
                  <a:srgbClr val="000000"/>
                </a:solidFill>
                <a:latin typeface="Papyrus"/>
                <a:cs typeface="Papyrus"/>
              </a:rPr>
              <a:t>If we want to learn about the End Times, </a:t>
            </a:r>
          </a:p>
          <a:p>
            <a:pPr algn="ctr"/>
            <a:r>
              <a:rPr lang="en-US" sz="2400" dirty="0">
                <a:solidFill>
                  <a:srgbClr val="000000"/>
                </a:solidFill>
                <a:latin typeface="Papyrus"/>
                <a:cs typeface="Papyrus"/>
              </a:rPr>
              <a:t>  We need to go to the Beginning</a:t>
            </a:r>
          </a:p>
          <a:p>
            <a:pPr algn="ctr"/>
            <a:r>
              <a:rPr lang="en-US" sz="2400" dirty="0">
                <a:solidFill>
                  <a:srgbClr val="000000"/>
                </a:solidFill>
                <a:latin typeface="Papyrus"/>
                <a:cs typeface="Papyrus"/>
              </a:rPr>
              <a:t>Before Israel or Jerusalem existed, </a:t>
            </a:r>
          </a:p>
          <a:p>
            <a:pPr algn="ctr"/>
            <a:r>
              <a:rPr lang="en-US" sz="2400" dirty="0">
                <a:solidFill>
                  <a:srgbClr val="000000"/>
                </a:solidFill>
                <a:latin typeface="Papyrus"/>
                <a:cs typeface="Papyrus"/>
              </a:rPr>
              <a:t> God came to Abram with a Covenant of Blessing</a:t>
            </a:r>
          </a:p>
        </p:txBody>
      </p:sp>
    </p:spTree>
    <p:extLst>
      <p:ext uri="{BB962C8B-B14F-4D97-AF65-F5344CB8AC3E}">
        <p14:creationId xmlns:p14="http://schemas.microsoft.com/office/powerpoint/2010/main" val="2941712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58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_tradnl" dirty="0">
                <a:latin typeface="Papyrus"/>
                <a:cs typeface="Papyrus"/>
              </a:rPr>
              <a:t>.d</a:t>
            </a:r>
          </a:p>
        </p:txBody>
      </p:sp>
      <p:sp>
        <p:nvSpPr>
          <p:cNvPr id="3" name="TextBox 2"/>
          <p:cNvSpPr txBox="1"/>
          <p:nvPr/>
        </p:nvSpPr>
        <p:spPr>
          <a:xfrm>
            <a:off x="577901" y="2560299"/>
            <a:ext cx="7813571"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_tradnl" sz="2400" dirty="0">
                <a:latin typeface="Papyrus"/>
                <a:cs typeface="Papyrus"/>
              </a:rPr>
              <a:t> </a:t>
            </a:r>
            <a:r>
              <a:rPr lang="es-ES_tradnl" sz="2400" dirty="0" err="1">
                <a:latin typeface="Papyrus"/>
                <a:cs typeface="Papyrus"/>
              </a:rPr>
              <a:t>God</a:t>
            </a:r>
            <a:r>
              <a:rPr lang="es-ES_tradnl" sz="2400" dirty="0">
                <a:latin typeface="Papyrus"/>
                <a:cs typeface="Papyrus"/>
              </a:rPr>
              <a:t> </a:t>
            </a:r>
            <a:r>
              <a:rPr lang="es-ES_tradnl" sz="2400" dirty="0" err="1">
                <a:latin typeface="Papyrus"/>
                <a:cs typeface="Papyrus"/>
              </a:rPr>
              <a:t>Keeps</a:t>
            </a:r>
            <a:r>
              <a:rPr lang="es-ES_tradnl" sz="2400" dirty="0">
                <a:latin typeface="Papyrus"/>
                <a:cs typeface="Papyrus"/>
              </a:rPr>
              <a:t> </a:t>
            </a:r>
            <a:r>
              <a:rPr lang="es-ES_tradnl" sz="2400" dirty="0" err="1">
                <a:latin typeface="Papyrus"/>
                <a:cs typeface="Papyrus"/>
              </a:rPr>
              <a:t>His</a:t>
            </a:r>
            <a:r>
              <a:rPr lang="es-ES_tradnl" sz="2400" dirty="0">
                <a:latin typeface="Papyrus"/>
                <a:cs typeface="Papyrus"/>
              </a:rPr>
              <a:t> </a:t>
            </a:r>
            <a:r>
              <a:rPr lang="es-ES_tradnl" sz="2400" dirty="0" err="1">
                <a:latin typeface="Papyrus"/>
                <a:cs typeface="Papyrus"/>
              </a:rPr>
              <a:t>Promises</a:t>
            </a:r>
            <a:r>
              <a:rPr lang="es-ES_tradnl" sz="2400" dirty="0">
                <a:latin typeface="Papyrus"/>
                <a:cs typeface="Papyrus"/>
              </a:rPr>
              <a:t>! </a:t>
            </a:r>
          </a:p>
          <a:p>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World’s</a:t>
            </a:r>
            <a:r>
              <a:rPr lang="es-ES_tradnl" sz="2400" dirty="0">
                <a:latin typeface="Papyrus"/>
                <a:cs typeface="Papyrus"/>
              </a:rPr>
              <a:t>  3 </a:t>
            </a:r>
            <a:r>
              <a:rPr lang="es-ES_tradnl" sz="2400" dirty="0" err="1">
                <a:latin typeface="Papyrus"/>
                <a:cs typeface="Papyrus"/>
              </a:rPr>
              <a:t>Greatest</a:t>
            </a:r>
            <a:r>
              <a:rPr lang="es-ES_tradnl" sz="2400" dirty="0">
                <a:latin typeface="Papyrus"/>
                <a:cs typeface="Papyrus"/>
              </a:rPr>
              <a:t> </a:t>
            </a:r>
            <a:r>
              <a:rPr lang="es-ES_tradnl" sz="2400" dirty="0" err="1">
                <a:latin typeface="Papyrus"/>
                <a:cs typeface="Papyrus"/>
              </a:rPr>
              <a:t>Blessings</a:t>
            </a:r>
            <a:r>
              <a:rPr lang="es-ES_tradnl" sz="2400" dirty="0">
                <a:latin typeface="Papyrus"/>
                <a:cs typeface="Papyrus"/>
              </a:rPr>
              <a:t> come </a:t>
            </a:r>
            <a:r>
              <a:rPr lang="es-ES_tradnl" sz="2400" dirty="0" err="1">
                <a:latin typeface="Papyrus"/>
                <a:cs typeface="Papyrus"/>
              </a:rPr>
              <a:t>from</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Jews</a:t>
            </a:r>
            <a:endParaRPr lang="es-ES_tradnl" sz="2400" dirty="0">
              <a:latin typeface="Papyrus"/>
              <a:cs typeface="Papyrus"/>
            </a:endParaRPr>
          </a:p>
        </p:txBody>
      </p:sp>
      <p:sp>
        <p:nvSpPr>
          <p:cNvPr id="2" name="TextBox 1"/>
          <p:cNvSpPr txBox="1"/>
          <p:nvPr/>
        </p:nvSpPr>
        <p:spPr>
          <a:xfrm>
            <a:off x="329232" y="514023"/>
            <a:ext cx="8418908"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a:solidFill>
                  <a:srgbClr val="000000"/>
                </a:solidFill>
                <a:latin typeface="Papyrus"/>
                <a:cs typeface="Papyrus"/>
              </a:rPr>
              <a:t> God promised Abram  in Gen 12:2-3 </a:t>
            </a:r>
          </a:p>
          <a:p>
            <a:r>
              <a:rPr lang="en-US" sz="2000" dirty="0">
                <a:solidFill>
                  <a:srgbClr val="000000"/>
                </a:solidFill>
                <a:latin typeface="Papyrus"/>
                <a:cs typeface="Papyrus"/>
              </a:rPr>
              <a:t> “I will make you a great nation, I will bless you and make your name great: and you shall be a blessing. I will bless those that bless you and curse those that curse you: in you shall all the families of the earth be blessed.”  </a:t>
            </a:r>
          </a:p>
        </p:txBody>
      </p:sp>
      <p:sp>
        <p:nvSpPr>
          <p:cNvPr id="5" name="TextBox 4"/>
          <p:cNvSpPr txBox="1"/>
          <p:nvPr/>
        </p:nvSpPr>
        <p:spPr>
          <a:xfrm>
            <a:off x="411537" y="3982697"/>
            <a:ext cx="8336603"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indent="-457200">
              <a:buFont typeface="+mj-lt"/>
              <a:buAutoNum type="arabicPeriod"/>
            </a:pPr>
            <a:r>
              <a:rPr lang="en-US" sz="2400" dirty="0">
                <a:solidFill>
                  <a:schemeClr val="tx1"/>
                </a:solidFill>
                <a:latin typeface="Papyrus"/>
                <a:cs typeface="Papyrus"/>
              </a:rPr>
              <a:t>Our Savior  - Jesus is Jewish</a:t>
            </a:r>
          </a:p>
          <a:p>
            <a:pPr marL="457200" indent="-457200">
              <a:buFont typeface="+mj-lt"/>
              <a:buAutoNum type="arabicPeriod"/>
            </a:pPr>
            <a:r>
              <a:rPr lang="en-US" sz="2400" dirty="0">
                <a:solidFill>
                  <a:schemeClr val="tx1"/>
                </a:solidFill>
                <a:latin typeface="Papyrus"/>
                <a:cs typeface="Papyrus"/>
              </a:rPr>
              <a:t>Our Bible  -  Jewish authors inspired by Holy Spirit</a:t>
            </a:r>
          </a:p>
          <a:p>
            <a:r>
              <a:rPr lang="en-US" sz="2400" dirty="0">
                <a:solidFill>
                  <a:schemeClr val="tx1"/>
                </a:solidFill>
                <a:latin typeface="Papyrus"/>
                <a:cs typeface="Papyrus"/>
              </a:rPr>
              <a:t>3. The Church </a:t>
            </a:r>
            <a:r>
              <a:rPr lang="mr-IN" sz="2400" dirty="0">
                <a:solidFill>
                  <a:schemeClr val="tx1"/>
                </a:solidFill>
                <a:latin typeface="Papyrus"/>
                <a:cs typeface="Papyrus"/>
              </a:rPr>
              <a:t>–</a:t>
            </a:r>
            <a:r>
              <a:rPr lang="en-US" sz="2400" dirty="0">
                <a:solidFill>
                  <a:schemeClr val="tx1"/>
                </a:solidFill>
                <a:latin typeface="Papyrus"/>
                <a:cs typeface="Papyrus"/>
              </a:rPr>
              <a:t>  started with all Jewish Believers -Pentecost</a:t>
            </a:r>
          </a:p>
          <a:p>
            <a:endParaRPr lang="en-US" sz="2400" dirty="0">
              <a:solidFill>
                <a:srgbClr val="000000"/>
              </a:solidFill>
              <a:latin typeface="Papyrus"/>
              <a:cs typeface="Papyrus"/>
            </a:endParaRPr>
          </a:p>
        </p:txBody>
      </p:sp>
      <p:sp>
        <p:nvSpPr>
          <p:cNvPr id="6" name="TextBox 5"/>
          <p:cNvSpPr txBox="1"/>
          <p:nvPr/>
        </p:nvSpPr>
        <p:spPr>
          <a:xfrm>
            <a:off x="893627" y="5949633"/>
            <a:ext cx="785451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a:latin typeface="Papyrus"/>
                <a:cs typeface="Papyrus"/>
              </a:rPr>
              <a:t>     </a:t>
            </a:r>
            <a:r>
              <a:rPr lang="en-US" sz="2400" dirty="0">
                <a:latin typeface="Papyrus"/>
                <a:cs typeface="Papyrus"/>
              </a:rPr>
              <a:t> A Jewish King will One Day Rule the whole Earth</a:t>
            </a:r>
            <a:r>
              <a:rPr lang="en-US" sz="2000" dirty="0">
                <a:latin typeface="Papyrus"/>
                <a:cs typeface="Papyrus"/>
              </a:rPr>
              <a:t>!</a:t>
            </a:r>
          </a:p>
        </p:txBody>
      </p:sp>
    </p:spTree>
    <p:extLst>
      <p:ext uri="{BB962C8B-B14F-4D97-AF65-F5344CB8AC3E}">
        <p14:creationId xmlns:p14="http://schemas.microsoft.com/office/powerpoint/2010/main" val="508954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7584" y="3268406"/>
            <a:ext cx="3841029"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endParaRPr lang="en-US" dirty="0"/>
          </a:p>
        </p:txBody>
      </p:sp>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rgbClr val="000000"/>
                </a:solidFill>
                <a:latin typeface="Papyrus"/>
                <a:cs typeface="Papyrus"/>
              </a:rPr>
              <a:t>. </a:t>
            </a:r>
            <a:endParaRPr lang="en-US" dirty="0">
              <a:latin typeface="Papyrus"/>
              <a:cs typeface="Papyrus"/>
            </a:endParaRPr>
          </a:p>
        </p:txBody>
      </p:sp>
      <p:sp>
        <p:nvSpPr>
          <p:cNvPr id="3" name="TextBox 2"/>
          <p:cNvSpPr txBox="1"/>
          <p:nvPr/>
        </p:nvSpPr>
        <p:spPr>
          <a:xfrm>
            <a:off x="188131" y="443512"/>
            <a:ext cx="8842205" cy="600164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en-US" sz="2200" dirty="0">
              <a:solidFill>
                <a:srgbClr val="000000"/>
              </a:solidFill>
              <a:latin typeface="Papyrus"/>
              <a:cs typeface="Papyrus"/>
            </a:endParaRPr>
          </a:p>
          <a:p>
            <a:pPr algn="ctr"/>
            <a:r>
              <a:rPr lang="en-US" sz="2200" dirty="0">
                <a:solidFill>
                  <a:srgbClr val="000000"/>
                </a:solidFill>
                <a:latin typeface="Papyrus"/>
                <a:cs typeface="Papyrus"/>
              </a:rPr>
              <a:t>The more we read the Old Testament, we learn of Israel’s sad history</a:t>
            </a:r>
          </a:p>
          <a:p>
            <a:pPr algn="ctr"/>
            <a:r>
              <a:rPr lang="en-US" sz="2200" dirty="0">
                <a:solidFill>
                  <a:srgbClr val="000000"/>
                </a:solidFill>
                <a:latin typeface="Papyrus"/>
                <a:cs typeface="Papyrus"/>
              </a:rPr>
              <a:t>He Blessed them</a:t>
            </a:r>
            <a:r>
              <a:rPr lang="mr-IN" sz="2200" dirty="0">
                <a:solidFill>
                  <a:srgbClr val="000000"/>
                </a:solidFill>
                <a:latin typeface="Papyrus"/>
                <a:cs typeface="Papyrus"/>
              </a:rPr>
              <a:t>……</a:t>
            </a:r>
            <a:r>
              <a:rPr lang="en-US" sz="2200" dirty="0">
                <a:solidFill>
                  <a:srgbClr val="000000"/>
                </a:solidFill>
                <a:latin typeface="Papyrus"/>
                <a:cs typeface="Papyrus"/>
              </a:rPr>
              <a:t> they left Him for other gods</a:t>
            </a:r>
          </a:p>
          <a:p>
            <a:pPr algn="ctr"/>
            <a:r>
              <a:rPr lang="en-US" sz="2200" dirty="0">
                <a:solidFill>
                  <a:srgbClr val="000000"/>
                </a:solidFill>
                <a:latin typeface="Papyrus"/>
                <a:cs typeface="Papyrus"/>
              </a:rPr>
              <a:t>They cried Out in trouble</a:t>
            </a:r>
            <a:r>
              <a:rPr lang="mr-IN" sz="2200" dirty="0">
                <a:solidFill>
                  <a:srgbClr val="000000"/>
                </a:solidFill>
                <a:latin typeface="Papyrus"/>
                <a:cs typeface="Papyrus"/>
              </a:rPr>
              <a:t>……</a:t>
            </a:r>
            <a:r>
              <a:rPr lang="en-US" sz="2200" dirty="0">
                <a:solidFill>
                  <a:srgbClr val="000000"/>
                </a:solidFill>
                <a:latin typeface="Papyrus"/>
                <a:cs typeface="Papyrus"/>
              </a:rPr>
              <a:t> He Rescued them </a:t>
            </a:r>
          </a:p>
          <a:p>
            <a:pPr algn="ctr"/>
            <a:r>
              <a:rPr lang="en-US" sz="2200" dirty="0">
                <a:solidFill>
                  <a:srgbClr val="000000"/>
                </a:solidFill>
                <a:latin typeface="Papyrus"/>
                <a:cs typeface="Papyrus"/>
              </a:rPr>
              <a:t> over and over again, </a:t>
            </a:r>
          </a:p>
          <a:p>
            <a:pPr algn="ctr"/>
            <a:r>
              <a:rPr lang="en-US" sz="2200" dirty="0">
                <a:solidFill>
                  <a:srgbClr val="000000"/>
                </a:solidFill>
                <a:latin typeface="Papyrus"/>
                <a:cs typeface="Papyrus"/>
              </a:rPr>
              <a:t>They rejected His Word</a:t>
            </a:r>
            <a:r>
              <a:rPr lang="mr-IN" sz="2200" dirty="0">
                <a:solidFill>
                  <a:srgbClr val="000000"/>
                </a:solidFill>
                <a:latin typeface="Papyrus"/>
                <a:cs typeface="Papyrus"/>
              </a:rPr>
              <a:t>…</a:t>
            </a:r>
            <a:r>
              <a:rPr lang="en-US" sz="2200" dirty="0">
                <a:solidFill>
                  <a:srgbClr val="000000"/>
                </a:solidFill>
                <a:latin typeface="Papyrus"/>
                <a:cs typeface="Papyrus"/>
              </a:rPr>
              <a:t>.. would not hear His prophets</a:t>
            </a:r>
          </a:p>
          <a:p>
            <a:pPr algn="ctr"/>
            <a:r>
              <a:rPr lang="en-US" sz="2200" dirty="0">
                <a:solidFill>
                  <a:srgbClr val="000000"/>
                </a:solidFill>
                <a:latin typeface="Papyrus"/>
                <a:cs typeface="Papyrus"/>
              </a:rPr>
              <a:t> </a:t>
            </a:r>
          </a:p>
          <a:p>
            <a:pPr algn="ctr"/>
            <a:r>
              <a:rPr lang="en-US" sz="2200" dirty="0">
                <a:solidFill>
                  <a:srgbClr val="000000"/>
                </a:solidFill>
                <a:latin typeface="Papyrus"/>
                <a:cs typeface="Papyrus"/>
              </a:rPr>
              <a:t> Ultimately they rejected Jesus as Messiah of Israel   - 1</a:t>
            </a:r>
            <a:r>
              <a:rPr lang="en-US" sz="2200" baseline="30000" dirty="0">
                <a:solidFill>
                  <a:srgbClr val="000000"/>
                </a:solidFill>
                <a:latin typeface="Papyrus"/>
                <a:cs typeface="Papyrus"/>
              </a:rPr>
              <a:t>st</a:t>
            </a:r>
            <a:r>
              <a:rPr lang="en-US" sz="2200" dirty="0">
                <a:solidFill>
                  <a:srgbClr val="000000"/>
                </a:solidFill>
                <a:latin typeface="Papyrus"/>
                <a:cs typeface="Papyrus"/>
              </a:rPr>
              <a:t> Coming</a:t>
            </a:r>
          </a:p>
          <a:p>
            <a:pPr algn="ctr"/>
            <a:endParaRPr lang="en-US" sz="2200" dirty="0">
              <a:solidFill>
                <a:srgbClr val="000000"/>
              </a:solidFill>
              <a:latin typeface="Papyrus"/>
              <a:cs typeface="Papyrus"/>
            </a:endParaRPr>
          </a:p>
          <a:p>
            <a:pPr algn="ctr"/>
            <a:r>
              <a:rPr lang="en-US" sz="2200" dirty="0">
                <a:solidFill>
                  <a:srgbClr val="000000"/>
                </a:solidFill>
                <a:latin typeface="Papyrus"/>
                <a:cs typeface="Papyrus"/>
              </a:rPr>
              <a:t>God scattered them to the 4 corners of the earth</a:t>
            </a:r>
          </a:p>
          <a:p>
            <a:pPr algn="ctr"/>
            <a:r>
              <a:rPr lang="en-US" sz="2200" dirty="0">
                <a:solidFill>
                  <a:srgbClr val="000000"/>
                </a:solidFill>
                <a:latin typeface="Papyrus"/>
                <a:cs typeface="Papyrus"/>
              </a:rPr>
              <a:t>For 2000 years they were persecuted wherever they lived </a:t>
            </a:r>
          </a:p>
          <a:p>
            <a:pPr algn="ctr"/>
            <a:r>
              <a:rPr lang="en-US" sz="2200" dirty="0">
                <a:solidFill>
                  <a:srgbClr val="000000"/>
                </a:solidFill>
                <a:latin typeface="Papyrus"/>
                <a:cs typeface="Papyrus"/>
              </a:rPr>
              <a:t>Without a Homeland, without a Temple and Priests, </a:t>
            </a:r>
          </a:p>
          <a:p>
            <a:pPr algn="ctr"/>
            <a:r>
              <a:rPr lang="en-US" sz="2200" dirty="0">
                <a:solidFill>
                  <a:srgbClr val="000000"/>
                </a:solidFill>
                <a:latin typeface="Papyrus"/>
                <a:cs typeface="Papyrus"/>
              </a:rPr>
              <a:t>without a Future and without hope,</a:t>
            </a:r>
          </a:p>
          <a:p>
            <a:pPr algn="ctr"/>
            <a:endParaRPr lang="en-US" sz="2200" dirty="0">
              <a:solidFill>
                <a:srgbClr val="000000"/>
              </a:solidFill>
              <a:latin typeface="Papyrus"/>
              <a:cs typeface="Papyrus"/>
            </a:endParaRPr>
          </a:p>
          <a:p>
            <a:pPr algn="ctr"/>
            <a:r>
              <a:rPr lang="en-US" sz="2400" dirty="0">
                <a:solidFill>
                  <a:srgbClr val="000000"/>
                </a:solidFill>
                <a:latin typeface="Papyrus"/>
                <a:cs typeface="Papyrus"/>
              </a:rPr>
              <a:t>But God gave them promises of Restoration &amp; Return</a:t>
            </a:r>
          </a:p>
          <a:p>
            <a:pPr algn="ctr"/>
            <a:endParaRPr lang="en-US" sz="2400" dirty="0">
              <a:solidFill>
                <a:srgbClr val="000000"/>
              </a:solidFill>
              <a:latin typeface="Papyrus"/>
              <a:cs typeface="Papyrus"/>
            </a:endParaRPr>
          </a:p>
          <a:p>
            <a:pPr algn="ctr"/>
            <a:r>
              <a:rPr lang="en-US" sz="2800" dirty="0">
                <a:solidFill>
                  <a:srgbClr val="000000"/>
                </a:solidFill>
                <a:latin typeface="Papyrus"/>
                <a:cs typeface="Papyrus"/>
              </a:rPr>
              <a:t>Hosea  5:15-6:3</a:t>
            </a:r>
          </a:p>
        </p:txBody>
      </p:sp>
    </p:spTree>
    <p:extLst>
      <p:ext uri="{BB962C8B-B14F-4D97-AF65-F5344CB8AC3E}">
        <p14:creationId xmlns:p14="http://schemas.microsoft.com/office/powerpoint/2010/main" val="3223716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2177024" y="2560299"/>
            <a:ext cx="4515306" cy="707886"/>
          </a:xfrm>
          <a:prstGeom prst="rect">
            <a:avLst/>
          </a:prstGeom>
          <a:noFill/>
        </p:spPr>
        <p:txBody>
          <a:bodyPr wrap="square" rtlCol="0">
            <a:spAutoFit/>
          </a:bodyPr>
          <a:lstStyle/>
          <a:p>
            <a:endParaRPr lang="es-ES_tradnl" sz="4000" dirty="0">
              <a:latin typeface="Lucida Handwriting"/>
              <a:cs typeface="Lucida Handwriting"/>
            </a:endParaRPr>
          </a:p>
        </p:txBody>
      </p:sp>
      <p:sp>
        <p:nvSpPr>
          <p:cNvPr id="7" name="TextBox 6"/>
          <p:cNvSpPr txBox="1"/>
          <p:nvPr/>
        </p:nvSpPr>
        <p:spPr>
          <a:xfrm>
            <a:off x="3533279" y="280531"/>
            <a:ext cx="5941837" cy="1569660"/>
          </a:xfrm>
          <a:prstGeom prst="rect">
            <a:avLst/>
          </a:prstGeom>
          <a:noFill/>
        </p:spPr>
        <p:txBody>
          <a:bodyPr wrap="square" rtlCol="0">
            <a:spAutoFit/>
          </a:bodyPr>
          <a:lstStyle/>
          <a:p>
            <a:r>
              <a:rPr lang="en-US" sz="2400" dirty="0">
                <a:latin typeface="Papyrus"/>
                <a:cs typeface="Papyrus"/>
              </a:rPr>
              <a:t>Prophetic Time:</a:t>
            </a:r>
          </a:p>
          <a:p>
            <a:r>
              <a:rPr lang="en-US" sz="2400" dirty="0">
                <a:latin typeface="Papyrus"/>
                <a:cs typeface="Papyrus"/>
              </a:rPr>
              <a:t> When will these Prophesies Happen?</a:t>
            </a:r>
          </a:p>
          <a:p>
            <a:endParaRPr lang="en-US" sz="2400" dirty="0">
              <a:latin typeface="Papyrus"/>
              <a:cs typeface="Papyrus"/>
            </a:endParaRPr>
          </a:p>
          <a:p>
            <a:r>
              <a:rPr lang="en-US" sz="2400" dirty="0">
                <a:solidFill>
                  <a:srgbClr val="FF0000"/>
                </a:solidFill>
                <a:latin typeface="Papyrus"/>
                <a:cs typeface="Papyrus"/>
              </a:rPr>
              <a:t>Hosea 5:15-6:3      2</a:t>
            </a:r>
            <a:r>
              <a:rPr lang="en-US" sz="2400" dirty="0">
                <a:latin typeface="Papyrus"/>
                <a:cs typeface="Papyrus"/>
              </a:rPr>
              <a:t> Prophetic Days</a:t>
            </a:r>
          </a:p>
        </p:txBody>
      </p:sp>
      <p:pic>
        <p:nvPicPr>
          <p:cNvPr id="8" name="Picture 7" descr="TN_06_28_2013_14_48_47_07597.jpg"/>
          <p:cNvPicPr>
            <a:picLocks noChangeAspect="1"/>
          </p:cNvPicPr>
          <p:nvPr/>
        </p:nvPicPr>
        <p:blipFill>
          <a:blip r:embed="rId2">
            <a:extLst>
              <a:ext uri="{BEBA8EAE-BF5A-486C-A8C5-ECC9F3942E4B}">
                <a14:imgProps xmlns:a14="http://schemas.microsoft.com/office/drawing/2010/main">
                  <a14:imgLayer r:embed="rId3">
                    <a14:imgEffect>
                      <a14:backgroundRemoval t="0" b="100000" l="388" r="98837">
                        <a14:foregroundMark x1="5426" y1="74490" x2="5426" y2="74490"/>
                      </a14:backgroundRemoval>
                    </a14:imgEffect>
                  </a14:imgLayer>
                </a14:imgProps>
              </a:ext>
              <a:ext uri="{28A0092B-C50C-407E-A947-70E740481C1C}">
                <a14:useLocalDpi xmlns:a14="http://schemas.microsoft.com/office/drawing/2010/main" val="0"/>
              </a:ext>
            </a:extLst>
          </a:blip>
          <a:stretch>
            <a:fillRect/>
          </a:stretch>
        </p:blipFill>
        <p:spPr>
          <a:xfrm>
            <a:off x="0" y="-109071"/>
            <a:ext cx="3276600" cy="2489200"/>
          </a:xfrm>
          <a:prstGeom prst="rect">
            <a:avLst/>
          </a:prstGeom>
        </p:spPr>
      </p:pic>
      <p:sp>
        <p:nvSpPr>
          <p:cNvPr id="9" name="TextBox 8"/>
          <p:cNvSpPr txBox="1"/>
          <p:nvPr/>
        </p:nvSpPr>
        <p:spPr>
          <a:xfrm>
            <a:off x="109744" y="2380129"/>
            <a:ext cx="8920593" cy="40934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a:solidFill>
                  <a:srgbClr val="FF0000"/>
                </a:solidFill>
                <a:latin typeface="Papyrus"/>
                <a:cs typeface="Papyrus"/>
              </a:rPr>
              <a:t>5:15   </a:t>
            </a:r>
            <a:r>
              <a:rPr lang="en-US" sz="2000" dirty="0">
                <a:latin typeface="Papyrus"/>
                <a:cs typeface="Papyrus"/>
              </a:rPr>
              <a:t>“I will go and return to My place, until they  acknowledge their offence 		and seek My face:  in their affliction, they will seek me early.</a:t>
            </a:r>
          </a:p>
          <a:p>
            <a:endParaRPr lang="en-US" sz="2000" dirty="0">
              <a:latin typeface="Papyrus"/>
              <a:cs typeface="Papyrus"/>
            </a:endParaRPr>
          </a:p>
          <a:p>
            <a:r>
              <a:rPr lang="en-US" sz="2000" dirty="0">
                <a:solidFill>
                  <a:srgbClr val="FF0000"/>
                </a:solidFill>
                <a:latin typeface="Papyrus"/>
                <a:cs typeface="Papyrus"/>
              </a:rPr>
              <a:t>6:1  </a:t>
            </a:r>
            <a:r>
              <a:rPr lang="en-US" sz="2000" dirty="0">
                <a:latin typeface="Papyrus"/>
                <a:cs typeface="Papyrus"/>
              </a:rPr>
              <a:t>“Come and let us return to the Lord, for He has torn and He will heal us; 	 		He has smitten and He will bind us up.  </a:t>
            </a:r>
          </a:p>
          <a:p>
            <a:endParaRPr lang="en-US" sz="2000" dirty="0">
              <a:latin typeface="Papyrus"/>
              <a:cs typeface="Papyrus"/>
            </a:endParaRPr>
          </a:p>
          <a:p>
            <a:r>
              <a:rPr lang="en-US" sz="2000" dirty="0">
                <a:solidFill>
                  <a:srgbClr val="FF0000"/>
                </a:solidFill>
                <a:latin typeface="Papyrus"/>
                <a:cs typeface="Papyrus"/>
              </a:rPr>
              <a:t>6:2  </a:t>
            </a:r>
            <a:r>
              <a:rPr lang="en-US" sz="2000" dirty="0">
                <a:latin typeface="Papyrus"/>
                <a:cs typeface="Papyrus"/>
              </a:rPr>
              <a:t>“After 2 days He will revive us: in the 3</a:t>
            </a:r>
            <a:r>
              <a:rPr lang="en-US" sz="2000" baseline="30000" dirty="0">
                <a:latin typeface="Papyrus"/>
                <a:cs typeface="Papyrus"/>
              </a:rPr>
              <a:t>rd</a:t>
            </a:r>
            <a:r>
              <a:rPr lang="en-US" sz="2000" dirty="0">
                <a:latin typeface="Papyrus"/>
                <a:cs typeface="Papyrus"/>
              </a:rPr>
              <a:t> Day He will raise us up,                            	and we shall live in His sight.” </a:t>
            </a:r>
          </a:p>
          <a:p>
            <a:endParaRPr lang="en-US" sz="2000" dirty="0">
              <a:latin typeface="Papyrus"/>
              <a:cs typeface="Papyrus"/>
            </a:endParaRPr>
          </a:p>
          <a:p>
            <a:r>
              <a:rPr lang="en-US" sz="2000" dirty="0">
                <a:solidFill>
                  <a:srgbClr val="FF0000"/>
                </a:solidFill>
                <a:latin typeface="Papyrus"/>
                <a:cs typeface="Papyrus"/>
              </a:rPr>
              <a:t>6:3 </a:t>
            </a:r>
            <a:r>
              <a:rPr lang="en-US" sz="2000" dirty="0">
                <a:latin typeface="Papyrus"/>
                <a:cs typeface="Papyrus"/>
              </a:rPr>
              <a:t>Then we shall know, if we follow on to know the Lord:                                         	His going forth is prepared as the morning;  (</a:t>
            </a:r>
            <a:r>
              <a:rPr lang="en-US" sz="2000" dirty="0">
                <a:solidFill>
                  <a:srgbClr val="FF0000"/>
                </a:solidFill>
                <a:latin typeface="Papyrus"/>
                <a:cs typeface="Papyrus"/>
              </a:rPr>
              <a:t>Jesus 1</a:t>
            </a:r>
            <a:r>
              <a:rPr lang="en-US" sz="2000" baseline="30000" dirty="0">
                <a:solidFill>
                  <a:srgbClr val="FF0000"/>
                </a:solidFill>
                <a:latin typeface="Papyrus"/>
                <a:cs typeface="Papyrus"/>
              </a:rPr>
              <a:t>st</a:t>
            </a:r>
            <a:r>
              <a:rPr lang="en-US" sz="2000" dirty="0">
                <a:solidFill>
                  <a:srgbClr val="FF0000"/>
                </a:solidFill>
                <a:latin typeface="Papyrus"/>
                <a:cs typeface="Papyrus"/>
              </a:rPr>
              <a:t> and 2</a:t>
            </a:r>
            <a:r>
              <a:rPr lang="en-US" sz="2000" baseline="30000" dirty="0">
                <a:solidFill>
                  <a:srgbClr val="FF0000"/>
                </a:solidFill>
                <a:latin typeface="Papyrus"/>
                <a:cs typeface="Papyrus"/>
              </a:rPr>
              <a:t>nd</a:t>
            </a:r>
            <a:r>
              <a:rPr lang="en-US" sz="2000" dirty="0">
                <a:solidFill>
                  <a:srgbClr val="FF0000"/>
                </a:solidFill>
                <a:latin typeface="Papyrus"/>
                <a:cs typeface="Papyrus"/>
              </a:rPr>
              <a:t> Coming)</a:t>
            </a:r>
            <a:r>
              <a:rPr lang="en-US" sz="2000" dirty="0">
                <a:latin typeface="Papyrus"/>
                <a:cs typeface="Papyrus"/>
              </a:rPr>
              <a:t>                                                                 	and He shall come to us as the rain, </a:t>
            </a:r>
          </a:p>
          <a:p>
            <a:r>
              <a:rPr lang="en-US" sz="2000" dirty="0">
                <a:latin typeface="Papyrus"/>
                <a:cs typeface="Papyrus"/>
              </a:rPr>
              <a:t>	As the former and the latter rain on the earth.”</a:t>
            </a:r>
          </a:p>
        </p:txBody>
      </p:sp>
    </p:spTree>
    <p:extLst>
      <p:ext uri="{BB962C8B-B14F-4D97-AF65-F5344CB8AC3E}">
        <p14:creationId xmlns:p14="http://schemas.microsoft.com/office/powerpoint/2010/main" val="2202082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68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2177024" y="2560299"/>
            <a:ext cx="4515306" cy="707886"/>
          </a:xfrm>
          <a:prstGeom prst="rect">
            <a:avLst/>
          </a:prstGeom>
          <a:noFill/>
        </p:spPr>
        <p:txBody>
          <a:bodyPr wrap="square" rtlCol="0">
            <a:spAutoFit/>
          </a:bodyPr>
          <a:lstStyle/>
          <a:p>
            <a:endParaRPr lang="es-ES_tradnl" sz="4000" dirty="0">
              <a:latin typeface="Lucida Handwriting"/>
              <a:cs typeface="Lucida Handwriting"/>
            </a:endParaRPr>
          </a:p>
        </p:txBody>
      </p:sp>
      <p:sp>
        <p:nvSpPr>
          <p:cNvPr id="2" name="TextBox 1"/>
          <p:cNvSpPr txBox="1"/>
          <p:nvPr/>
        </p:nvSpPr>
        <p:spPr>
          <a:xfrm>
            <a:off x="0" y="2380129"/>
            <a:ext cx="9144000" cy="12003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a:latin typeface="Papyrus"/>
                <a:cs typeface="Papyrus"/>
              </a:rPr>
              <a:t>                                                 </a:t>
            </a:r>
            <a:r>
              <a:rPr lang="en-US" sz="2400" dirty="0">
                <a:solidFill>
                  <a:srgbClr val="FF0000"/>
                </a:solidFill>
                <a:latin typeface="Papyrus"/>
                <a:cs typeface="Papyrus"/>
              </a:rPr>
              <a:t>  2 Peter 3:8</a:t>
            </a:r>
          </a:p>
          <a:p>
            <a:r>
              <a:rPr lang="en-US" sz="2400" dirty="0">
                <a:latin typeface="Papyrus"/>
                <a:cs typeface="Papyrus"/>
              </a:rPr>
              <a:t>“But, Beloved, do not be ignorant of this one thing, that One Day with the Lord is as 1000 years, And 1000 years as one day.”</a:t>
            </a:r>
          </a:p>
        </p:txBody>
      </p:sp>
      <p:pic>
        <p:nvPicPr>
          <p:cNvPr id="5" name="Picture 4" descr="TN_06_28_2013_14_48_47_07597.jpg"/>
          <p:cNvPicPr>
            <a:picLocks noChangeAspect="1"/>
          </p:cNvPicPr>
          <p:nvPr/>
        </p:nvPicPr>
        <p:blipFill>
          <a:blip r:embed="rId2">
            <a:extLst>
              <a:ext uri="{BEBA8EAE-BF5A-486C-A8C5-ECC9F3942E4B}">
                <a14:imgProps xmlns:a14="http://schemas.microsoft.com/office/drawing/2010/main">
                  <a14:imgLayer r:embed="rId3">
                    <a14:imgEffect>
                      <a14:backgroundRemoval t="0" b="100000" l="388" r="98837">
                        <a14:foregroundMark x1="5426" y1="74490" x2="5426" y2="74490"/>
                      </a14:backgroundRemoval>
                    </a14:imgEffect>
                  </a14:imgLayer>
                </a14:imgProps>
              </a:ext>
              <a:ext uri="{28A0092B-C50C-407E-A947-70E740481C1C}">
                <a14:useLocalDpi xmlns:a14="http://schemas.microsoft.com/office/drawing/2010/main" val="0"/>
              </a:ext>
            </a:extLst>
          </a:blip>
          <a:stretch>
            <a:fillRect/>
          </a:stretch>
        </p:blipFill>
        <p:spPr>
          <a:xfrm>
            <a:off x="0" y="-109071"/>
            <a:ext cx="3276600" cy="2489200"/>
          </a:xfrm>
          <a:prstGeom prst="rect">
            <a:avLst/>
          </a:prstGeom>
        </p:spPr>
      </p:pic>
      <p:sp>
        <p:nvSpPr>
          <p:cNvPr id="6" name="TextBox 5"/>
          <p:cNvSpPr txBox="1"/>
          <p:nvPr/>
        </p:nvSpPr>
        <p:spPr>
          <a:xfrm>
            <a:off x="172454" y="4155176"/>
            <a:ext cx="8971546" cy="12003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a:latin typeface="Papyrus"/>
                <a:cs typeface="Papyrus"/>
              </a:rPr>
              <a:t>                                            </a:t>
            </a:r>
            <a:r>
              <a:rPr lang="en-US" sz="2400" dirty="0">
                <a:solidFill>
                  <a:srgbClr val="FF0000"/>
                </a:solidFill>
                <a:latin typeface="Papyrus"/>
                <a:cs typeface="Papyrus"/>
              </a:rPr>
              <a:t>Psalm 90:4</a:t>
            </a:r>
          </a:p>
          <a:p>
            <a:r>
              <a:rPr lang="en-US" sz="2400" dirty="0">
                <a:latin typeface="Papyrus"/>
                <a:cs typeface="Papyrus"/>
              </a:rPr>
              <a:t>“For 1000 years in Your sight are but as yesterday when it is past, </a:t>
            </a:r>
          </a:p>
          <a:p>
            <a:r>
              <a:rPr lang="en-US" sz="2400" dirty="0">
                <a:latin typeface="Papyrus"/>
                <a:cs typeface="Papyrus"/>
              </a:rPr>
              <a:t>       and as a watch in the night.</a:t>
            </a:r>
            <a:r>
              <a:rPr lang="en-US" sz="2000" dirty="0">
                <a:latin typeface="Papyrus"/>
                <a:cs typeface="Papyrus"/>
              </a:rPr>
              <a:t>”</a:t>
            </a:r>
          </a:p>
        </p:txBody>
      </p:sp>
    </p:spTree>
    <p:extLst>
      <p:ext uri="{BB962C8B-B14F-4D97-AF65-F5344CB8AC3E}">
        <p14:creationId xmlns:p14="http://schemas.microsoft.com/office/powerpoint/2010/main" val="3239095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4" name="Picture 3" descr="TN_06_28_2013_14_48_47_07597.jpg"/>
          <p:cNvPicPr>
            <a:picLocks noChangeAspect="1"/>
          </p:cNvPicPr>
          <p:nvPr/>
        </p:nvPicPr>
        <p:blipFill>
          <a:blip r:embed="rId2">
            <a:extLst>
              <a:ext uri="{BEBA8EAE-BF5A-486C-A8C5-ECC9F3942E4B}">
                <a14:imgProps xmlns:a14="http://schemas.microsoft.com/office/drawing/2010/main">
                  <a14:imgLayer r:embed="rId3">
                    <a14:imgEffect>
                      <a14:backgroundRemoval t="0" b="100000" l="388" r="98837">
                        <a14:foregroundMark x1="5426" y1="74490" x2="5426" y2="74490"/>
                      </a14:backgroundRemoval>
                    </a14:imgEffect>
                  </a14:imgLayer>
                </a14:imgProps>
              </a:ext>
              <a:ext uri="{28A0092B-C50C-407E-A947-70E740481C1C}">
                <a14:useLocalDpi xmlns:a14="http://schemas.microsoft.com/office/drawing/2010/main" val="0"/>
              </a:ext>
            </a:extLst>
          </a:blip>
          <a:stretch>
            <a:fillRect/>
          </a:stretch>
        </p:blipFill>
        <p:spPr>
          <a:xfrm>
            <a:off x="791882" y="-109071"/>
            <a:ext cx="3276600" cy="2489200"/>
          </a:xfrm>
          <a:prstGeom prst="rect">
            <a:avLst/>
          </a:prstGeom>
        </p:spPr>
      </p:pic>
      <p:sp>
        <p:nvSpPr>
          <p:cNvPr id="5" name="TextBox 4"/>
          <p:cNvSpPr txBox="1"/>
          <p:nvPr/>
        </p:nvSpPr>
        <p:spPr>
          <a:xfrm>
            <a:off x="4198470" y="500390"/>
            <a:ext cx="2629647" cy="1384995"/>
          </a:xfrm>
          <a:prstGeom prst="rect">
            <a:avLst/>
          </a:prstGeom>
          <a:noFill/>
        </p:spPr>
        <p:txBody>
          <a:bodyPr wrap="square" rtlCol="0">
            <a:spAutoFit/>
          </a:bodyPr>
          <a:lstStyle/>
          <a:p>
            <a:r>
              <a:rPr lang="en-US" sz="2800" dirty="0">
                <a:latin typeface="Papyrus"/>
                <a:cs typeface="Papyrus"/>
              </a:rPr>
              <a:t>Prophetic Time </a:t>
            </a:r>
          </a:p>
          <a:p>
            <a:r>
              <a:rPr lang="en-US" sz="2800" dirty="0">
                <a:latin typeface="Papyrus"/>
                <a:cs typeface="Papyrus"/>
              </a:rPr>
              <a:t>        in </a:t>
            </a:r>
          </a:p>
          <a:p>
            <a:r>
              <a:rPr lang="en-US" sz="2800" dirty="0">
                <a:latin typeface="Papyrus"/>
                <a:cs typeface="Papyrus"/>
              </a:rPr>
              <a:t>Joel Chapter 3</a:t>
            </a:r>
          </a:p>
        </p:txBody>
      </p:sp>
      <p:sp>
        <p:nvSpPr>
          <p:cNvPr id="6" name="TextBox 5"/>
          <p:cNvSpPr txBox="1"/>
          <p:nvPr/>
        </p:nvSpPr>
        <p:spPr>
          <a:xfrm>
            <a:off x="791882" y="2333088"/>
            <a:ext cx="7940579" cy="40934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a:solidFill>
                  <a:srgbClr val="FF0000"/>
                </a:solidFill>
                <a:latin typeface="Papyrus"/>
                <a:cs typeface="Papyrus"/>
              </a:rPr>
              <a:t>1.  </a:t>
            </a:r>
            <a:r>
              <a:rPr lang="en-US" sz="2000" dirty="0">
                <a:solidFill>
                  <a:srgbClr val="000000"/>
                </a:solidFill>
                <a:latin typeface="Papyrus"/>
                <a:cs typeface="Papyrus"/>
              </a:rPr>
              <a:t>“For Behold, in those days, and at that time, when I shall bring again (the 2</a:t>
            </a:r>
            <a:r>
              <a:rPr lang="en-US" sz="2000" baseline="30000" dirty="0">
                <a:solidFill>
                  <a:srgbClr val="000000"/>
                </a:solidFill>
                <a:latin typeface="Papyrus"/>
                <a:cs typeface="Papyrus"/>
              </a:rPr>
              <a:t>nd</a:t>
            </a:r>
            <a:r>
              <a:rPr lang="en-US" sz="2000" dirty="0">
                <a:solidFill>
                  <a:srgbClr val="000000"/>
                </a:solidFill>
                <a:latin typeface="Papyrus"/>
                <a:cs typeface="Papyrus"/>
              </a:rPr>
              <a:t> time) the captivity of Judah and Jerusalem.”</a:t>
            </a:r>
          </a:p>
          <a:p>
            <a:endParaRPr lang="en-US" sz="2000" dirty="0">
              <a:solidFill>
                <a:srgbClr val="000000"/>
              </a:solidFill>
              <a:latin typeface="Papyrus"/>
              <a:cs typeface="Papyrus"/>
            </a:endParaRPr>
          </a:p>
          <a:p>
            <a:r>
              <a:rPr lang="en-US" sz="2000" dirty="0">
                <a:solidFill>
                  <a:srgbClr val="000000"/>
                </a:solidFill>
                <a:latin typeface="Papyrus"/>
                <a:cs typeface="Papyrus"/>
              </a:rPr>
              <a:t>       </a:t>
            </a:r>
          </a:p>
          <a:p>
            <a:r>
              <a:rPr lang="en-US" sz="2000" dirty="0">
                <a:solidFill>
                  <a:srgbClr val="FF0000"/>
                </a:solidFill>
                <a:latin typeface="Papyrus"/>
                <a:cs typeface="Papyrus"/>
              </a:rPr>
              <a:t>2.  </a:t>
            </a:r>
            <a:r>
              <a:rPr lang="en-US" sz="2000" dirty="0">
                <a:solidFill>
                  <a:srgbClr val="000000"/>
                </a:solidFill>
                <a:latin typeface="Papyrus"/>
                <a:cs typeface="Papyrus"/>
              </a:rPr>
              <a:t>I will gather all nations and will bring them down in the Valley of Jehoshaphat, and will plead with them there for My People and for My heritage Israel, whim they have scattered among the nations </a:t>
            </a:r>
          </a:p>
          <a:p>
            <a:r>
              <a:rPr lang="en-US" sz="2000" dirty="0">
                <a:solidFill>
                  <a:srgbClr val="000000"/>
                </a:solidFill>
                <a:latin typeface="Papyrus"/>
                <a:cs typeface="Papyrus"/>
              </a:rPr>
              <a:t>And parted, divided My Land.</a:t>
            </a:r>
          </a:p>
          <a:p>
            <a:endParaRPr lang="en-US" sz="2000" dirty="0">
              <a:solidFill>
                <a:srgbClr val="000000"/>
              </a:solidFill>
              <a:latin typeface="Papyrus"/>
              <a:cs typeface="Papyrus"/>
            </a:endParaRPr>
          </a:p>
          <a:p>
            <a:r>
              <a:rPr lang="en-US" sz="2000" dirty="0">
                <a:solidFill>
                  <a:srgbClr val="FF0000"/>
                </a:solidFill>
                <a:latin typeface="Papyrus"/>
                <a:cs typeface="Papyrus"/>
              </a:rPr>
              <a:t>3</a:t>
            </a:r>
            <a:r>
              <a:rPr lang="en-US" sz="2000" dirty="0">
                <a:solidFill>
                  <a:srgbClr val="000000"/>
                </a:solidFill>
                <a:latin typeface="Papyrus"/>
                <a:cs typeface="Papyrus"/>
              </a:rPr>
              <a:t>. And they have cast lots for My people, and have given a boy for a harlot, and sold a girl for wine, that they might drink.</a:t>
            </a:r>
          </a:p>
          <a:p>
            <a:endParaRPr lang="en-US" sz="2000" dirty="0">
              <a:solidFill>
                <a:srgbClr val="000000"/>
              </a:solidFill>
              <a:latin typeface="Papyrus"/>
              <a:cs typeface="Papyrus"/>
            </a:endParaRPr>
          </a:p>
          <a:p>
            <a:r>
              <a:rPr lang="en-US" sz="2000" dirty="0">
                <a:solidFill>
                  <a:srgbClr val="000000"/>
                </a:solidFill>
                <a:latin typeface="Papyrus"/>
                <a:cs typeface="Papyrus"/>
              </a:rPr>
              <a:t>        </a:t>
            </a:r>
            <a:endParaRPr lang="en-US" sz="2000" dirty="0">
              <a:solidFill>
                <a:srgbClr val="FF0000"/>
              </a:solidFill>
              <a:latin typeface="Papyrus"/>
              <a:cs typeface="Papyrus"/>
            </a:endParaRPr>
          </a:p>
        </p:txBody>
      </p:sp>
      <p:sp>
        <p:nvSpPr>
          <p:cNvPr id="7" name="TextBox 6"/>
          <p:cNvSpPr txBox="1"/>
          <p:nvPr/>
        </p:nvSpPr>
        <p:spPr>
          <a:xfrm>
            <a:off x="1247482" y="3196964"/>
            <a:ext cx="6798236"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a:solidFill>
                  <a:srgbClr val="FF0000"/>
                </a:solidFill>
                <a:latin typeface="Papyrus"/>
                <a:cs typeface="Papyrus"/>
              </a:rPr>
              <a:t>Joel’s Prophecy can’t be fulfilled until after 1948 and 1967</a:t>
            </a:r>
          </a:p>
        </p:txBody>
      </p:sp>
      <p:sp>
        <p:nvSpPr>
          <p:cNvPr id="3" name="TextBox 2"/>
          <p:cNvSpPr txBox="1"/>
          <p:nvPr/>
        </p:nvSpPr>
        <p:spPr>
          <a:xfrm>
            <a:off x="1081760" y="5911326"/>
            <a:ext cx="7368504"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a:solidFill>
                  <a:srgbClr val="FF0000"/>
                </a:solidFill>
                <a:latin typeface="Papyrus"/>
                <a:cs typeface="Papyrus"/>
              </a:rPr>
              <a:t>The Harlot drinking the wine is Mystery Babylon </a:t>
            </a:r>
            <a:r>
              <a:rPr lang="mr-IN" sz="2000" dirty="0">
                <a:solidFill>
                  <a:srgbClr val="FF0000"/>
                </a:solidFill>
                <a:latin typeface="Papyrus"/>
                <a:cs typeface="Papyrus"/>
              </a:rPr>
              <a:t>–</a:t>
            </a:r>
            <a:r>
              <a:rPr lang="en-US" sz="2000" dirty="0">
                <a:solidFill>
                  <a:srgbClr val="FF0000"/>
                </a:solidFill>
                <a:latin typeface="Papyrus"/>
                <a:cs typeface="Papyrus"/>
              </a:rPr>
              <a:t> Rev Ch. 17-18</a:t>
            </a:r>
          </a:p>
        </p:txBody>
      </p:sp>
    </p:spTree>
    <p:extLst>
      <p:ext uri="{BB962C8B-B14F-4D97-AF65-F5344CB8AC3E}">
        <p14:creationId xmlns:p14="http://schemas.microsoft.com/office/powerpoint/2010/main" val="4071972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a:off x="260376" y="4854808"/>
            <a:ext cx="8623250" cy="1748476"/>
          </a:xfrm>
        </p:spPr>
        <p:style>
          <a:lnRef idx="0">
            <a:schemeClr val="accent3"/>
          </a:lnRef>
          <a:fillRef idx="3">
            <a:schemeClr val="accent3"/>
          </a:fillRef>
          <a:effectRef idx="3">
            <a:schemeClr val="accent3"/>
          </a:effectRef>
          <a:fontRef idx="minor">
            <a:schemeClr val="lt1"/>
          </a:fontRef>
        </p:style>
        <p:txBody>
          <a:bodyPr>
            <a:noAutofit/>
          </a:bodyPr>
          <a:lstStyle/>
          <a:p>
            <a:pPr algn="l"/>
            <a:br>
              <a:rPr lang="es-ES_tradnl" sz="1400" dirty="0">
                <a:solidFill>
                  <a:schemeClr val="tx1"/>
                </a:solidFill>
                <a:latin typeface="Papyrus"/>
              </a:rPr>
            </a:br>
            <a:r>
              <a:rPr lang="es-ES_tradnl" sz="1400" dirty="0">
                <a:solidFill>
                  <a:schemeClr val="tx1"/>
                </a:solidFill>
                <a:latin typeface="Papyrus"/>
              </a:rPr>
              <a:t>‘</a:t>
            </a:r>
            <a:r>
              <a:rPr lang="es-ES_tradnl" sz="1600" dirty="0">
                <a:solidFill>
                  <a:schemeClr val="tx1"/>
                </a:solidFill>
                <a:latin typeface="Papyrus"/>
              </a:rPr>
              <a:t>”</a:t>
            </a:r>
            <a:r>
              <a:rPr lang="es-ES_tradnl" sz="2000" dirty="0" err="1">
                <a:solidFill>
                  <a:schemeClr val="tx1"/>
                </a:solidFill>
                <a:latin typeface="Papyrus"/>
              </a:rPr>
              <a:t>Behold</a:t>
            </a:r>
            <a:r>
              <a:rPr lang="es-ES_tradnl" sz="2000" dirty="0">
                <a:solidFill>
                  <a:schemeClr val="tx1"/>
                </a:solidFill>
                <a:latin typeface="Papyrus"/>
              </a:rPr>
              <a:t>, I </a:t>
            </a:r>
            <a:r>
              <a:rPr lang="es-ES_tradnl" sz="2000" dirty="0" err="1">
                <a:solidFill>
                  <a:schemeClr val="tx1"/>
                </a:solidFill>
                <a:latin typeface="Papyrus"/>
              </a:rPr>
              <a:t>will</a:t>
            </a:r>
            <a:r>
              <a:rPr lang="es-ES_tradnl" sz="2000" dirty="0">
                <a:solidFill>
                  <a:schemeClr val="tx1"/>
                </a:solidFill>
                <a:latin typeface="Papyrus"/>
              </a:rPr>
              <a:t> </a:t>
            </a:r>
            <a:r>
              <a:rPr lang="es-ES_tradnl" sz="2000" dirty="0" err="1">
                <a:solidFill>
                  <a:schemeClr val="tx1"/>
                </a:solidFill>
                <a:latin typeface="Papyrus"/>
              </a:rPr>
              <a:t>make</a:t>
            </a:r>
            <a:r>
              <a:rPr lang="es-ES_tradnl" sz="2000" dirty="0">
                <a:solidFill>
                  <a:schemeClr val="tx1"/>
                </a:solidFill>
                <a:latin typeface="Papyrus"/>
              </a:rPr>
              <a:t> </a:t>
            </a:r>
            <a:r>
              <a:rPr lang="es-ES_tradnl" sz="2000" u="sng" dirty="0" err="1">
                <a:solidFill>
                  <a:schemeClr val="tx1"/>
                </a:solidFill>
                <a:latin typeface="Papyrus"/>
              </a:rPr>
              <a:t>Jerusale</a:t>
            </a:r>
            <a:r>
              <a:rPr lang="es-ES_tradnl" sz="2000" dirty="0" err="1">
                <a:solidFill>
                  <a:schemeClr val="tx1"/>
                </a:solidFill>
                <a:latin typeface="Papyrus"/>
              </a:rPr>
              <a:t>m</a:t>
            </a:r>
            <a:r>
              <a:rPr lang="es-ES_tradnl" sz="2000" dirty="0">
                <a:solidFill>
                  <a:schemeClr val="tx1"/>
                </a:solidFill>
                <a:latin typeface="Papyrus"/>
              </a:rPr>
              <a:t> a cup of </a:t>
            </a:r>
            <a:r>
              <a:rPr lang="es-ES_tradnl" sz="2000" dirty="0" err="1">
                <a:solidFill>
                  <a:schemeClr val="tx1"/>
                </a:solidFill>
                <a:latin typeface="Papyrus"/>
              </a:rPr>
              <a:t>trembling</a:t>
            </a:r>
            <a:r>
              <a:rPr lang="es-ES_tradnl" sz="2000" dirty="0">
                <a:solidFill>
                  <a:schemeClr val="tx1"/>
                </a:solidFill>
                <a:latin typeface="Papyrus"/>
              </a:rPr>
              <a:t> </a:t>
            </a:r>
            <a:r>
              <a:rPr lang="es-ES_tradnl" sz="2000" dirty="0" err="1">
                <a:solidFill>
                  <a:schemeClr val="tx1"/>
                </a:solidFill>
                <a:latin typeface="Papyrus"/>
              </a:rPr>
              <a:t>to</a:t>
            </a:r>
            <a:r>
              <a:rPr lang="es-ES_tradnl" sz="2000" dirty="0">
                <a:solidFill>
                  <a:schemeClr val="tx1"/>
                </a:solidFill>
                <a:latin typeface="Papyrus"/>
              </a:rPr>
              <a:t> </a:t>
            </a:r>
            <a:r>
              <a:rPr lang="es-ES_tradnl" sz="2000" dirty="0" err="1">
                <a:solidFill>
                  <a:schemeClr val="tx1"/>
                </a:solidFill>
                <a:latin typeface="Papyrus"/>
              </a:rPr>
              <a:t>all</a:t>
            </a:r>
            <a:r>
              <a:rPr lang="es-ES_tradnl" sz="2000" dirty="0">
                <a:solidFill>
                  <a:schemeClr val="tx1"/>
                </a:solidFill>
                <a:latin typeface="Papyrus"/>
              </a:rPr>
              <a:t> </a:t>
            </a:r>
            <a:r>
              <a:rPr lang="es-ES_tradnl" sz="2000" dirty="0" err="1">
                <a:solidFill>
                  <a:schemeClr val="tx1"/>
                </a:solidFill>
                <a:latin typeface="Papyrus"/>
              </a:rPr>
              <a:t>the</a:t>
            </a:r>
            <a:r>
              <a:rPr lang="es-ES_tradnl" sz="2000" dirty="0">
                <a:solidFill>
                  <a:schemeClr val="tx1"/>
                </a:solidFill>
                <a:latin typeface="Papyrus"/>
              </a:rPr>
              <a:t> </a:t>
            </a:r>
            <a:r>
              <a:rPr lang="es-ES_tradnl" sz="2000" dirty="0" err="1">
                <a:solidFill>
                  <a:schemeClr val="tx1"/>
                </a:solidFill>
                <a:latin typeface="Papyrus"/>
              </a:rPr>
              <a:t>people</a:t>
            </a:r>
            <a:r>
              <a:rPr lang="es-ES_tradnl" sz="2000" dirty="0">
                <a:solidFill>
                  <a:schemeClr val="tx1"/>
                </a:solidFill>
                <a:latin typeface="Papyrus"/>
              </a:rPr>
              <a:t> round </a:t>
            </a:r>
            <a:r>
              <a:rPr lang="es-ES_tradnl" sz="2000" dirty="0" err="1">
                <a:solidFill>
                  <a:schemeClr val="tx1"/>
                </a:solidFill>
                <a:latin typeface="Papyrus"/>
              </a:rPr>
              <a:t>about</a:t>
            </a:r>
            <a:r>
              <a:rPr lang="es-ES_tradnl" sz="2000" dirty="0">
                <a:solidFill>
                  <a:schemeClr val="tx1"/>
                </a:solidFill>
                <a:latin typeface="Papyrus"/>
              </a:rPr>
              <a:t>, </a:t>
            </a:r>
            <a:r>
              <a:rPr lang="es-ES_tradnl" sz="2000" dirty="0" err="1">
                <a:solidFill>
                  <a:schemeClr val="tx1"/>
                </a:solidFill>
                <a:latin typeface="Papyrus"/>
              </a:rPr>
              <a:t>then</a:t>
            </a:r>
            <a:r>
              <a:rPr lang="es-ES_tradnl" sz="2000" dirty="0">
                <a:solidFill>
                  <a:schemeClr val="tx1"/>
                </a:solidFill>
                <a:latin typeface="Papyrus"/>
              </a:rPr>
              <a:t> </a:t>
            </a:r>
            <a:r>
              <a:rPr lang="es-ES_tradnl" sz="2000" dirty="0" err="1">
                <a:solidFill>
                  <a:schemeClr val="tx1"/>
                </a:solidFill>
                <a:latin typeface="Papyrus"/>
              </a:rPr>
              <a:t>they</a:t>
            </a:r>
            <a:r>
              <a:rPr lang="es-ES_tradnl" sz="2000" dirty="0">
                <a:solidFill>
                  <a:schemeClr val="tx1"/>
                </a:solidFill>
                <a:latin typeface="Papyrus"/>
              </a:rPr>
              <a:t> </a:t>
            </a:r>
            <a:r>
              <a:rPr lang="es-ES_tradnl" sz="2000" dirty="0" err="1">
                <a:solidFill>
                  <a:schemeClr val="tx1"/>
                </a:solidFill>
                <a:latin typeface="Papyrus"/>
              </a:rPr>
              <a:t>shall</a:t>
            </a:r>
            <a:r>
              <a:rPr lang="es-ES_tradnl" sz="2000" dirty="0">
                <a:solidFill>
                  <a:schemeClr val="tx1"/>
                </a:solidFill>
                <a:latin typeface="Papyrus"/>
              </a:rPr>
              <a:t> be in </a:t>
            </a:r>
            <a:r>
              <a:rPr lang="es-ES_tradnl" sz="2000" dirty="0" err="1">
                <a:solidFill>
                  <a:schemeClr val="tx1"/>
                </a:solidFill>
                <a:latin typeface="Papyrus"/>
              </a:rPr>
              <a:t>the</a:t>
            </a:r>
            <a:r>
              <a:rPr lang="es-ES_tradnl" sz="2000" dirty="0">
                <a:solidFill>
                  <a:schemeClr val="tx1"/>
                </a:solidFill>
                <a:latin typeface="Papyrus"/>
              </a:rPr>
              <a:t> </a:t>
            </a:r>
            <a:r>
              <a:rPr lang="es-ES_tradnl" sz="2000" dirty="0" err="1">
                <a:solidFill>
                  <a:schemeClr val="tx1"/>
                </a:solidFill>
                <a:latin typeface="Papyrus"/>
              </a:rPr>
              <a:t>siege</a:t>
            </a:r>
            <a:r>
              <a:rPr lang="es-ES_tradnl" sz="2000" dirty="0">
                <a:solidFill>
                  <a:schemeClr val="tx1"/>
                </a:solidFill>
                <a:latin typeface="Papyrus"/>
              </a:rPr>
              <a:t> </a:t>
            </a:r>
            <a:r>
              <a:rPr lang="es-ES_tradnl" sz="2000" dirty="0" err="1">
                <a:solidFill>
                  <a:schemeClr val="tx1"/>
                </a:solidFill>
                <a:latin typeface="Papyrus"/>
              </a:rPr>
              <a:t>both</a:t>
            </a:r>
            <a:r>
              <a:rPr lang="es-ES_tradnl" sz="2000" dirty="0">
                <a:solidFill>
                  <a:schemeClr val="tx1"/>
                </a:solidFill>
                <a:latin typeface="Papyrus"/>
              </a:rPr>
              <a:t> </a:t>
            </a:r>
            <a:r>
              <a:rPr lang="es-ES_tradnl" sz="2000" dirty="0" err="1">
                <a:solidFill>
                  <a:schemeClr val="tx1"/>
                </a:solidFill>
                <a:latin typeface="Papyrus"/>
              </a:rPr>
              <a:t>against</a:t>
            </a:r>
            <a:r>
              <a:rPr lang="es-ES_tradnl" sz="2000" dirty="0">
                <a:solidFill>
                  <a:schemeClr val="tx1"/>
                </a:solidFill>
                <a:latin typeface="Papyrus"/>
              </a:rPr>
              <a:t> </a:t>
            </a:r>
            <a:r>
              <a:rPr lang="es-ES_tradnl" sz="2000" dirty="0" err="1">
                <a:solidFill>
                  <a:schemeClr val="tx1"/>
                </a:solidFill>
                <a:latin typeface="Papyrus"/>
              </a:rPr>
              <a:t>Judah</a:t>
            </a:r>
            <a:r>
              <a:rPr lang="es-ES_tradnl" sz="2000" dirty="0">
                <a:solidFill>
                  <a:schemeClr val="tx1"/>
                </a:solidFill>
                <a:latin typeface="Papyrus"/>
              </a:rPr>
              <a:t> and </a:t>
            </a:r>
            <a:r>
              <a:rPr lang="es-ES_tradnl" sz="2000" u="sng" dirty="0" err="1">
                <a:solidFill>
                  <a:schemeClr val="tx1"/>
                </a:solidFill>
                <a:latin typeface="Papyrus"/>
              </a:rPr>
              <a:t>against</a:t>
            </a:r>
            <a:r>
              <a:rPr lang="es-ES_tradnl" sz="2000" u="sng" dirty="0">
                <a:solidFill>
                  <a:schemeClr val="tx1"/>
                </a:solidFill>
                <a:latin typeface="Papyrus"/>
              </a:rPr>
              <a:t> </a:t>
            </a:r>
            <a:r>
              <a:rPr lang="es-ES_tradnl" sz="2000" u="sng" dirty="0" err="1">
                <a:solidFill>
                  <a:schemeClr val="tx1"/>
                </a:solidFill>
                <a:latin typeface="Papyrus"/>
              </a:rPr>
              <a:t>Jerusale</a:t>
            </a:r>
            <a:r>
              <a:rPr lang="es-ES_tradnl" sz="2000" dirty="0" err="1">
                <a:solidFill>
                  <a:schemeClr val="tx1"/>
                </a:solidFill>
                <a:latin typeface="Papyrus"/>
              </a:rPr>
              <a:t>m</a:t>
            </a:r>
            <a:r>
              <a:rPr lang="es-ES_tradnl" sz="2000" dirty="0">
                <a:solidFill>
                  <a:schemeClr val="tx1"/>
                </a:solidFill>
                <a:latin typeface="Papyrus"/>
              </a:rPr>
              <a:t>.  And in </a:t>
            </a:r>
            <a:r>
              <a:rPr lang="es-ES_tradnl" sz="2000" dirty="0" err="1">
                <a:solidFill>
                  <a:schemeClr val="tx1"/>
                </a:solidFill>
                <a:latin typeface="Papyrus"/>
              </a:rPr>
              <a:t>that</a:t>
            </a:r>
            <a:r>
              <a:rPr lang="es-ES_tradnl" sz="2000" dirty="0">
                <a:solidFill>
                  <a:schemeClr val="tx1"/>
                </a:solidFill>
                <a:latin typeface="Papyrus"/>
              </a:rPr>
              <a:t> Day </a:t>
            </a:r>
            <a:r>
              <a:rPr lang="es-ES_tradnl" sz="2000" dirty="0" err="1">
                <a:solidFill>
                  <a:schemeClr val="tx1"/>
                </a:solidFill>
                <a:latin typeface="Papyrus"/>
              </a:rPr>
              <a:t>will</a:t>
            </a:r>
            <a:r>
              <a:rPr lang="es-ES_tradnl" sz="2000" dirty="0">
                <a:solidFill>
                  <a:schemeClr val="tx1"/>
                </a:solidFill>
                <a:latin typeface="Papyrus"/>
              </a:rPr>
              <a:t> I </a:t>
            </a:r>
            <a:r>
              <a:rPr lang="es-ES_tradnl" sz="2000" dirty="0" err="1">
                <a:solidFill>
                  <a:schemeClr val="tx1"/>
                </a:solidFill>
                <a:latin typeface="Papyrus"/>
              </a:rPr>
              <a:t>make</a:t>
            </a:r>
            <a:r>
              <a:rPr lang="es-ES_tradnl" sz="2000" dirty="0">
                <a:solidFill>
                  <a:schemeClr val="tx1"/>
                </a:solidFill>
                <a:latin typeface="Papyrus"/>
              </a:rPr>
              <a:t> </a:t>
            </a:r>
            <a:r>
              <a:rPr lang="es-ES_tradnl" sz="2000" u="sng" dirty="0" err="1">
                <a:solidFill>
                  <a:schemeClr val="tx1"/>
                </a:solidFill>
                <a:latin typeface="Papyrus"/>
              </a:rPr>
              <a:t>Jerusalem</a:t>
            </a:r>
            <a:r>
              <a:rPr lang="es-ES_tradnl" sz="2000" dirty="0">
                <a:solidFill>
                  <a:schemeClr val="tx1"/>
                </a:solidFill>
                <a:latin typeface="Papyrus"/>
              </a:rPr>
              <a:t> a </a:t>
            </a:r>
            <a:r>
              <a:rPr lang="es-ES_tradnl" sz="2000" dirty="0" err="1">
                <a:solidFill>
                  <a:schemeClr val="tx1"/>
                </a:solidFill>
                <a:latin typeface="Papyrus"/>
              </a:rPr>
              <a:t>burdensome</a:t>
            </a:r>
            <a:r>
              <a:rPr lang="es-ES_tradnl" sz="2000" dirty="0">
                <a:solidFill>
                  <a:schemeClr val="tx1"/>
                </a:solidFill>
                <a:latin typeface="Papyrus"/>
              </a:rPr>
              <a:t> </a:t>
            </a:r>
            <a:r>
              <a:rPr lang="es-ES_tradnl" sz="2000" dirty="0" err="1">
                <a:solidFill>
                  <a:schemeClr val="tx1"/>
                </a:solidFill>
                <a:latin typeface="Papyrus"/>
              </a:rPr>
              <a:t>stone</a:t>
            </a:r>
            <a:r>
              <a:rPr lang="es-ES_tradnl" sz="2000" dirty="0">
                <a:solidFill>
                  <a:schemeClr val="tx1"/>
                </a:solidFill>
                <a:latin typeface="Papyrus"/>
              </a:rPr>
              <a:t> </a:t>
            </a:r>
            <a:r>
              <a:rPr lang="es-ES_tradnl" sz="2000" dirty="0" err="1">
                <a:solidFill>
                  <a:schemeClr val="tx1"/>
                </a:solidFill>
                <a:latin typeface="Papyrus"/>
              </a:rPr>
              <a:t>for</a:t>
            </a:r>
            <a:r>
              <a:rPr lang="es-ES_tradnl" sz="2000" dirty="0">
                <a:solidFill>
                  <a:schemeClr val="tx1"/>
                </a:solidFill>
                <a:latin typeface="Papyrus"/>
              </a:rPr>
              <a:t> </a:t>
            </a:r>
            <a:r>
              <a:rPr lang="es-ES_tradnl" sz="2000" dirty="0" err="1">
                <a:solidFill>
                  <a:schemeClr val="tx1"/>
                </a:solidFill>
                <a:latin typeface="Papyrus"/>
              </a:rPr>
              <a:t>all</a:t>
            </a:r>
            <a:r>
              <a:rPr lang="es-ES_tradnl" sz="2000" dirty="0">
                <a:solidFill>
                  <a:schemeClr val="tx1"/>
                </a:solidFill>
                <a:latin typeface="Papyrus"/>
              </a:rPr>
              <a:t> </a:t>
            </a:r>
            <a:r>
              <a:rPr lang="es-ES_tradnl" sz="2000" dirty="0" err="1">
                <a:solidFill>
                  <a:schemeClr val="tx1"/>
                </a:solidFill>
                <a:latin typeface="Papyrus"/>
              </a:rPr>
              <a:t>people</a:t>
            </a:r>
            <a:r>
              <a:rPr lang="es-ES_tradnl" sz="2000" dirty="0">
                <a:solidFill>
                  <a:schemeClr val="tx1"/>
                </a:solidFill>
                <a:latin typeface="Papyrus"/>
              </a:rPr>
              <a:t>; </a:t>
            </a:r>
            <a:r>
              <a:rPr lang="es-ES_tradnl" sz="2000" dirty="0" err="1">
                <a:solidFill>
                  <a:schemeClr val="tx1"/>
                </a:solidFill>
                <a:latin typeface="Papyrus"/>
              </a:rPr>
              <a:t>all</a:t>
            </a:r>
            <a:r>
              <a:rPr lang="es-ES_tradnl" sz="2000" dirty="0">
                <a:solidFill>
                  <a:schemeClr val="tx1"/>
                </a:solidFill>
                <a:latin typeface="Papyrus"/>
              </a:rPr>
              <a:t> </a:t>
            </a:r>
            <a:r>
              <a:rPr lang="es-ES_tradnl" sz="2000" dirty="0" err="1">
                <a:solidFill>
                  <a:schemeClr val="tx1"/>
                </a:solidFill>
                <a:latin typeface="Papyrus"/>
              </a:rPr>
              <a:t>that</a:t>
            </a:r>
            <a:r>
              <a:rPr lang="es-ES_tradnl" sz="2000" dirty="0">
                <a:solidFill>
                  <a:schemeClr val="tx1"/>
                </a:solidFill>
                <a:latin typeface="Papyrus"/>
              </a:rPr>
              <a:t> </a:t>
            </a:r>
            <a:r>
              <a:rPr lang="es-ES_tradnl" sz="2000" dirty="0" err="1">
                <a:solidFill>
                  <a:schemeClr val="tx1"/>
                </a:solidFill>
                <a:latin typeface="Papyrus"/>
              </a:rPr>
              <a:t>burden</a:t>
            </a:r>
            <a:r>
              <a:rPr lang="es-ES_tradnl" sz="2000" dirty="0">
                <a:solidFill>
                  <a:schemeClr val="tx1"/>
                </a:solidFill>
                <a:latin typeface="Papyrus"/>
              </a:rPr>
              <a:t> </a:t>
            </a:r>
            <a:r>
              <a:rPr lang="es-ES_tradnl" sz="2000" dirty="0" err="1">
                <a:solidFill>
                  <a:schemeClr val="tx1"/>
                </a:solidFill>
                <a:latin typeface="Papyrus"/>
              </a:rPr>
              <a:t>themselves</a:t>
            </a:r>
            <a:r>
              <a:rPr lang="es-ES_tradnl" sz="2000" dirty="0">
                <a:solidFill>
                  <a:schemeClr val="tx1"/>
                </a:solidFill>
                <a:latin typeface="Papyrus"/>
              </a:rPr>
              <a:t> </a:t>
            </a:r>
            <a:r>
              <a:rPr lang="es-ES_tradnl" sz="2000" u="sng" dirty="0" err="1">
                <a:solidFill>
                  <a:schemeClr val="tx1"/>
                </a:solidFill>
                <a:latin typeface="Papyrus"/>
              </a:rPr>
              <a:t>with</a:t>
            </a:r>
            <a:r>
              <a:rPr lang="es-ES_tradnl" sz="2000" u="sng" dirty="0">
                <a:solidFill>
                  <a:schemeClr val="tx1"/>
                </a:solidFill>
                <a:latin typeface="Papyrus"/>
              </a:rPr>
              <a:t> </a:t>
            </a:r>
            <a:r>
              <a:rPr lang="es-ES_tradnl" sz="2000" u="sng" dirty="0" err="1">
                <a:solidFill>
                  <a:schemeClr val="tx1"/>
                </a:solidFill>
                <a:latin typeface="Papyrus"/>
              </a:rPr>
              <a:t>it</a:t>
            </a:r>
            <a:r>
              <a:rPr lang="es-ES_tradnl" sz="2000" u="sng" dirty="0">
                <a:solidFill>
                  <a:schemeClr val="tx1"/>
                </a:solidFill>
                <a:latin typeface="Papyrus"/>
              </a:rPr>
              <a:t> </a:t>
            </a:r>
            <a:r>
              <a:rPr lang="es-ES_tradnl" sz="2000" dirty="0" err="1">
                <a:solidFill>
                  <a:schemeClr val="tx1"/>
                </a:solidFill>
                <a:latin typeface="Papyrus"/>
              </a:rPr>
              <a:t>shall</a:t>
            </a:r>
            <a:r>
              <a:rPr lang="es-ES_tradnl" sz="2000" dirty="0">
                <a:solidFill>
                  <a:schemeClr val="tx1"/>
                </a:solidFill>
                <a:latin typeface="Papyrus"/>
              </a:rPr>
              <a:t> be </a:t>
            </a:r>
            <a:r>
              <a:rPr lang="es-ES_tradnl" sz="2000" dirty="0" err="1">
                <a:solidFill>
                  <a:schemeClr val="tx1"/>
                </a:solidFill>
                <a:latin typeface="Papyrus"/>
              </a:rPr>
              <a:t>cut</a:t>
            </a:r>
            <a:r>
              <a:rPr lang="es-ES_tradnl" sz="2000" dirty="0">
                <a:solidFill>
                  <a:schemeClr val="tx1"/>
                </a:solidFill>
                <a:latin typeface="Papyrus"/>
              </a:rPr>
              <a:t> in </a:t>
            </a:r>
            <a:r>
              <a:rPr lang="es-ES_tradnl" sz="2000" dirty="0" err="1">
                <a:solidFill>
                  <a:schemeClr val="tx1"/>
                </a:solidFill>
                <a:latin typeface="Papyrus"/>
              </a:rPr>
              <a:t>pieces</a:t>
            </a:r>
            <a:r>
              <a:rPr lang="es-ES_tradnl" sz="2000" dirty="0">
                <a:solidFill>
                  <a:schemeClr val="tx1"/>
                </a:solidFill>
                <a:latin typeface="Papyrus"/>
              </a:rPr>
              <a:t>, </a:t>
            </a:r>
            <a:r>
              <a:rPr lang="es-ES_tradnl" sz="2000" dirty="0" err="1">
                <a:solidFill>
                  <a:schemeClr val="tx1"/>
                </a:solidFill>
                <a:latin typeface="Papyrus"/>
              </a:rPr>
              <a:t>though</a:t>
            </a:r>
            <a:r>
              <a:rPr lang="es-ES_tradnl" sz="2000" dirty="0">
                <a:solidFill>
                  <a:schemeClr val="tx1"/>
                </a:solidFill>
                <a:latin typeface="Papyrus"/>
              </a:rPr>
              <a:t> </a:t>
            </a:r>
            <a:r>
              <a:rPr lang="es-ES_tradnl" sz="2000" dirty="0" err="1">
                <a:solidFill>
                  <a:schemeClr val="tx1"/>
                </a:solidFill>
                <a:latin typeface="Papyrus"/>
              </a:rPr>
              <a:t>all</a:t>
            </a:r>
            <a:r>
              <a:rPr lang="es-ES_tradnl" sz="2000" dirty="0">
                <a:solidFill>
                  <a:schemeClr val="tx1"/>
                </a:solidFill>
                <a:latin typeface="Papyrus"/>
              </a:rPr>
              <a:t> </a:t>
            </a:r>
            <a:r>
              <a:rPr lang="es-ES_tradnl" sz="2000" dirty="0" err="1">
                <a:solidFill>
                  <a:schemeClr val="tx1"/>
                </a:solidFill>
                <a:latin typeface="Papyrus"/>
              </a:rPr>
              <a:t>the</a:t>
            </a:r>
            <a:r>
              <a:rPr lang="es-ES_tradnl" sz="2000" dirty="0">
                <a:solidFill>
                  <a:schemeClr val="tx1"/>
                </a:solidFill>
                <a:latin typeface="Papyrus"/>
              </a:rPr>
              <a:t> </a:t>
            </a:r>
            <a:r>
              <a:rPr lang="es-ES_tradnl" sz="2000" dirty="0" err="1">
                <a:solidFill>
                  <a:schemeClr val="tx1"/>
                </a:solidFill>
                <a:latin typeface="Papyrus"/>
              </a:rPr>
              <a:t>people</a:t>
            </a:r>
            <a:r>
              <a:rPr lang="es-ES_tradnl" sz="2000" dirty="0">
                <a:solidFill>
                  <a:schemeClr val="tx1"/>
                </a:solidFill>
                <a:latin typeface="Papyrus"/>
              </a:rPr>
              <a:t> of </a:t>
            </a:r>
            <a:r>
              <a:rPr lang="es-ES_tradnl" sz="2000" dirty="0" err="1">
                <a:solidFill>
                  <a:schemeClr val="tx1"/>
                </a:solidFill>
                <a:latin typeface="Papyrus"/>
              </a:rPr>
              <a:t>the</a:t>
            </a:r>
            <a:r>
              <a:rPr lang="es-ES_tradnl" sz="2000" dirty="0">
                <a:solidFill>
                  <a:schemeClr val="tx1"/>
                </a:solidFill>
                <a:latin typeface="Papyrus"/>
              </a:rPr>
              <a:t> </a:t>
            </a:r>
            <a:r>
              <a:rPr lang="es-ES_tradnl" sz="2000" dirty="0" err="1">
                <a:solidFill>
                  <a:schemeClr val="tx1"/>
                </a:solidFill>
                <a:latin typeface="Papyrus"/>
              </a:rPr>
              <a:t>earth</a:t>
            </a:r>
            <a:r>
              <a:rPr lang="es-ES_tradnl" sz="2000" dirty="0">
                <a:solidFill>
                  <a:schemeClr val="tx1"/>
                </a:solidFill>
                <a:latin typeface="Papyrus"/>
              </a:rPr>
              <a:t> be </a:t>
            </a:r>
            <a:r>
              <a:rPr lang="es-ES_tradnl" sz="2000" dirty="0" err="1">
                <a:solidFill>
                  <a:schemeClr val="tx1"/>
                </a:solidFill>
                <a:latin typeface="Papyrus"/>
              </a:rPr>
              <a:t>gathered</a:t>
            </a:r>
            <a:r>
              <a:rPr lang="es-ES_tradnl" sz="2000" dirty="0">
                <a:solidFill>
                  <a:schemeClr val="tx1"/>
                </a:solidFill>
                <a:latin typeface="Papyrus"/>
              </a:rPr>
              <a:t> </a:t>
            </a:r>
            <a:r>
              <a:rPr lang="es-ES_tradnl" sz="2000" u="sng" dirty="0" err="1">
                <a:solidFill>
                  <a:schemeClr val="tx1"/>
                </a:solidFill>
                <a:latin typeface="Papyrus"/>
              </a:rPr>
              <a:t>against</a:t>
            </a:r>
            <a:r>
              <a:rPr lang="es-ES_tradnl" sz="2000" u="sng" dirty="0">
                <a:solidFill>
                  <a:schemeClr val="tx1"/>
                </a:solidFill>
                <a:latin typeface="Papyrus"/>
              </a:rPr>
              <a:t> </a:t>
            </a:r>
            <a:r>
              <a:rPr lang="es-ES_tradnl" sz="2000" u="sng" dirty="0" err="1">
                <a:solidFill>
                  <a:schemeClr val="tx1"/>
                </a:solidFill>
                <a:latin typeface="Papyrus"/>
              </a:rPr>
              <a:t>it</a:t>
            </a:r>
            <a:r>
              <a:rPr lang="es-ES_tradnl" sz="2000" dirty="0">
                <a:solidFill>
                  <a:schemeClr val="tx1"/>
                </a:solidFill>
                <a:latin typeface="Papyrus"/>
              </a:rPr>
              <a:t>.      </a:t>
            </a:r>
            <a:r>
              <a:rPr lang="es-ES_tradnl" sz="2000" dirty="0" err="1">
                <a:solidFill>
                  <a:srgbClr val="FF0000"/>
                </a:solidFill>
                <a:latin typeface="Papyrus"/>
              </a:rPr>
              <a:t>Zechariah</a:t>
            </a:r>
            <a:r>
              <a:rPr lang="es-ES_tradnl" sz="2000" dirty="0">
                <a:solidFill>
                  <a:srgbClr val="FF0000"/>
                </a:solidFill>
                <a:latin typeface="Papyrus"/>
              </a:rPr>
              <a:t> 12:2-3</a:t>
            </a:r>
            <a:br>
              <a:rPr lang="es-ES_tradnl" sz="2000" dirty="0">
                <a:solidFill>
                  <a:schemeClr val="tx1"/>
                </a:solidFill>
                <a:latin typeface="Papyrus"/>
              </a:rPr>
            </a:br>
            <a:endParaRPr lang="es-ES_tradnl" sz="2000" dirty="0">
              <a:solidFill>
                <a:schemeClr val="tx1"/>
              </a:solidFill>
              <a:latin typeface="Papyrus"/>
            </a:endParaRPr>
          </a:p>
        </p:txBody>
      </p:sp>
      <p:pic>
        <p:nvPicPr>
          <p:cNvPr id="4" name="Picture 3" descr="Yeshuaadvent.jpg"/>
          <p:cNvPicPr>
            <a:picLocks noChangeAspect="1"/>
          </p:cNvPicPr>
          <p:nvPr/>
        </p:nvPicPr>
        <p:blipFill rotWithShape="1">
          <a:blip r:embed="rId2">
            <a:extLst>
              <a:ext uri="{28A0092B-C50C-407E-A947-70E740481C1C}">
                <a14:useLocalDpi xmlns:a14="http://schemas.microsoft.com/office/drawing/2010/main" val="0"/>
              </a:ext>
            </a:extLst>
          </a:blip>
          <a:srcRect l="2035"/>
          <a:stretch/>
        </p:blipFill>
        <p:spPr>
          <a:xfrm>
            <a:off x="282207" y="443426"/>
            <a:ext cx="8601418" cy="4294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4970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ChangeArrowheads="1"/>
          </p:cNvSpPr>
          <p:nvPr/>
        </p:nvSpPr>
        <p:spPr bwMode="auto">
          <a:xfrm>
            <a:off x="-219488" y="0"/>
            <a:ext cx="9144000" cy="6858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s-ES_tradnl"/>
          </a:p>
        </p:txBody>
      </p:sp>
      <p:sp>
        <p:nvSpPr>
          <p:cNvPr id="34820" name="Rectangle 6"/>
          <p:cNvSpPr>
            <a:spLocks noChangeArrowheads="1"/>
          </p:cNvSpPr>
          <p:nvPr/>
        </p:nvSpPr>
        <p:spPr bwMode="auto">
          <a:xfrm>
            <a:off x="762000" y="4560984"/>
            <a:ext cx="2973294" cy="19389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ja-JP" altLang="en-US" sz="2000" dirty="0">
                <a:solidFill>
                  <a:srgbClr val="000000"/>
                </a:solidFill>
                <a:latin typeface="Papyrus" charset="0"/>
              </a:rPr>
              <a:t>“</a:t>
            </a:r>
            <a:r>
              <a:rPr lang="en-US" altLang="ja-JP" sz="2400" dirty="0">
                <a:solidFill>
                  <a:srgbClr val="000000"/>
                </a:solidFill>
                <a:latin typeface="Papyrus" charset="0"/>
              </a:rPr>
              <a:t>Parting My land</a:t>
            </a:r>
          </a:p>
          <a:p>
            <a:r>
              <a:rPr lang="en-US" altLang="ja-JP" sz="2400" dirty="0">
                <a:solidFill>
                  <a:srgbClr val="000000"/>
                </a:solidFill>
                <a:latin typeface="Papyrus" charset="0"/>
              </a:rPr>
              <a:t>    is the ongoing</a:t>
            </a:r>
          </a:p>
          <a:p>
            <a:r>
              <a:rPr lang="en-US" sz="2400" dirty="0">
                <a:solidFill>
                  <a:srgbClr val="000000"/>
                </a:solidFill>
                <a:latin typeface="Papyrus" charset="0"/>
              </a:rPr>
              <a:t>     ‘Middle East</a:t>
            </a:r>
          </a:p>
          <a:p>
            <a:r>
              <a:rPr lang="en-US" sz="2400" dirty="0">
                <a:solidFill>
                  <a:srgbClr val="000000"/>
                </a:solidFill>
                <a:latin typeface="Papyrus" charset="0"/>
              </a:rPr>
              <a:t>    Peace Process’</a:t>
            </a:r>
          </a:p>
          <a:p>
            <a:endParaRPr lang="en-US" sz="2400" dirty="0">
              <a:solidFill>
                <a:srgbClr val="000000"/>
              </a:solidFill>
            </a:endParaRPr>
          </a:p>
        </p:txBody>
      </p:sp>
      <p:sp>
        <p:nvSpPr>
          <p:cNvPr id="34821" name="Text Box 9"/>
          <p:cNvSpPr txBox="1">
            <a:spLocks noChangeArrowheads="1"/>
          </p:cNvSpPr>
          <p:nvPr/>
        </p:nvSpPr>
        <p:spPr bwMode="auto">
          <a:xfrm>
            <a:off x="990600" y="2438400"/>
            <a:ext cx="2057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4822" name="Text Box 13"/>
          <p:cNvSpPr txBox="1">
            <a:spLocks noChangeArrowheads="1"/>
          </p:cNvSpPr>
          <p:nvPr/>
        </p:nvSpPr>
        <p:spPr bwMode="auto">
          <a:xfrm>
            <a:off x="762000" y="2209800"/>
            <a:ext cx="1524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4824" name="Text Box 15"/>
          <p:cNvSpPr txBox="1">
            <a:spLocks noChangeArrowheads="1"/>
          </p:cNvSpPr>
          <p:nvPr/>
        </p:nvSpPr>
        <p:spPr bwMode="auto">
          <a:xfrm>
            <a:off x="5486400" y="2209800"/>
            <a:ext cx="3048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sp>
        <p:nvSpPr>
          <p:cNvPr id="34825" name="Text Box 21"/>
          <p:cNvSpPr txBox="1">
            <a:spLocks noChangeArrowheads="1"/>
          </p:cNvSpPr>
          <p:nvPr/>
        </p:nvSpPr>
        <p:spPr bwMode="auto">
          <a:xfrm>
            <a:off x="5257800" y="2286000"/>
            <a:ext cx="1828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endParaRPr lang="es-ES_tradnl"/>
          </a:p>
        </p:txBody>
      </p:sp>
      <p:pic>
        <p:nvPicPr>
          <p:cNvPr id="12" name="Picture 11" descr="israel-pre-1967-borders-1949-armistice-day-six-day-war.jpg"/>
          <p:cNvPicPr>
            <a:picLocks noChangeAspect="1"/>
          </p:cNvPicPr>
          <p:nvPr/>
        </p:nvPicPr>
        <p:blipFill rotWithShape="1">
          <a:blip r:embed="rId3">
            <a:extLst>
              <a:ext uri="{28A0092B-C50C-407E-A947-70E740481C1C}">
                <a14:useLocalDpi xmlns:a14="http://schemas.microsoft.com/office/drawing/2010/main" val="0"/>
              </a:ext>
            </a:extLst>
          </a:blip>
          <a:srcRect l="11348" t="6775" r="7958" b="1098"/>
          <a:stretch/>
        </p:blipFill>
        <p:spPr>
          <a:xfrm>
            <a:off x="4147941" y="0"/>
            <a:ext cx="4996059" cy="6863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ShowImage.ashx.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69" y="1693322"/>
            <a:ext cx="3680715" cy="2404555"/>
          </a:xfrm>
          <a:prstGeom prst="rect">
            <a:avLst/>
          </a:prstGeom>
        </p:spPr>
      </p:pic>
      <p:sp>
        <p:nvSpPr>
          <p:cNvPr id="4" name="TextBox 3"/>
          <p:cNvSpPr txBox="1"/>
          <p:nvPr/>
        </p:nvSpPr>
        <p:spPr>
          <a:xfrm>
            <a:off x="423296" y="470397"/>
            <a:ext cx="3311997" cy="707886"/>
          </a:xfrm>
          <a:prstGeom prst="rect">
            <a:avLst/>
          </a:prstGeom>
          <a:noFill/>
        </p:spPr>
        <p:txBody>
          <a:bodyPr wrap="square" rtlCol="0">
            <a:spAutoFit/>
          </a:bodyPr>
          <a:lstStyle/>
          <a:p>
            <a:r>
              <a:rPr lang="en-US" sz="2000" dirty="0">
                <a:latin typeface="Papyrus"/>
                <a:cs typeface="Papyrus"/>
              </a:rPr>
              <a:t>“The Deal of the Century”          	July 2020</a:t>
            </a:r>
          </a:p>
        </p:txBody>
      </p:sp>
    </p:spTree>
    <p:extLst>
      <p:ext uri="{BB962C8B-B14F-4D97-AF65-F5344CB8AC3E}">
        <p14:creationId xmlns:p14="http://schemas.microsoft.com/office/powerpoint/2010/main" val="1559643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31"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2" name="TextBox 1"/>
          <p:cNvSpPr txBox="1"/>
          <p:nvPr/>
        </p:nvSpPr>
        <p:spPr>
          <a:xfrm>
            <a:off x="721199" y="173396"/>
            <a:ext cx="7917196" cy="120032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2400" dirty="0" err="1">
                <a:solidFill>
                  <a:srgbClr val="000000"/>
                </a:solidFill>
                <a:latin typeface="Papyrus"/>
                <a:cs typeface="Papyrus"/>
              </a:rPr>
              <a:t>Bible</a:t>
            </a:r>
            <a:r>
              <a:rPr lang="es-ES_tradnl" sz="2400" dirty="0">
                <a:solidFill>
                  <a:srgbClr val="000000"/>
                </a:solidFill>
                <a:latin typeface="Papyrus"/>
                <a:cs typeface="Papyrus"/>
              </a:rPr>
              <a:t> </a:t>
            </a:r>
            <a:r>
              <a:rPr lang="es-ES_tradnl" sz="2400" dirty="0" err="1">
                <a:solidFill>
                  <a:srgbClr val="000000"/>
                </a:solidFill>
                <a:latin typeface="Papyrus"/>
                <a:cs typeface="Papyrus"/>
              </a:rPr>
              <a:t>Prophecy</a:t>
            </a:r>
            <a:r>
              <a:rPr lang="es-ES_tradnl" sz="2400" dirty="0">
                <a:solidFill>
                  <a:srgbClr val="000000"/>
                </a:solidFill>
                <a:latin typeface="Papyrus"/>
                <a:cs typeface="Papyrus"/>
              </a:rPr>
              <a:t> </a:t>
            </a:r>
            <a:r>
              <a:rPr lang="es-ES_tradnl" sz="2400" dirty="0" err="1">
                <a:solidFill>
                  <a:srgbClr val="000000"/>
                </a:solidFill>
                <a:latin typeface="Papyrus"/>
                <a:cs typeface="Papyrus"/>
              </a:rPr>
              <a:t>is</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a:t>
            </a:r>
            <a:r>
              <a:rPr lang="es-ES_tradnl" sz="2400" dirty="0" err="1">
                <a:solidFill>
                  <a:srgbClr val="000000"/>
                </a:solidFill>
                <a:latin typeface="Papyrus"/>
                <a:cs typeface="Papyrus"/>
              </a:rPr>
              <a:t>Absolute</a:t>
            </a:r>
            <a:r>
              <a:rPr lang="es-ES_tradnl" sz="2400" dirty="0">
                <a:solidFill>
                  <a:srgbClr val="000000"/>
                </a:solidFill>
                <a:latin typeface="Papyrus"/>
                <a:cs typeface="Papyrus"/>
              </a:rPr>
              <a:t> </a:t>
            </a:r>
            <a:r>
              <a:rPr lang="es-ES_tradnl" sz="2400" dirty="0" err="1">
                <a:solidFill>
                  <a:srgbClr val="000000"/>
                </a:solidFill>
                <a:latin typeface="Papyrus"/>
                <a:cs typeface="Papyrus"/>
              </a:rPr>
              <a:t>Proof</a:t>
            </a:r>
            <a:r>
              <a:rPr lang="es-ES_tradnl" sz="2400" dirty="0">
                <a:solidFill>
                  <a:srgbClr val="000000"/>
                </a:solidFill>
                <a:latin typeface="Papyrus"/>
                <a:cs typeface="Papyrus"/>
              </a:rPr>
              <a:t> of </a:t>
            </a:r>
            <a:r>
              <a:rPr lang="es-ES_tradnl" sz="2400" dirty="0" err="1">
                <a:solidFill>
                  <a:srgbClr val="000000"/>
                </a:solidFill>
                <a:latin typeface="Papyrus"/>
                <a:cs typeface="Papyrus"/>
              </a:rPr>
              <a:t>God’s</a:t>
            </a:r>
            <a:r>
              <a:rPr lang="es-ES_tradnl" sz="2400" dirty="0">
                <a:solidFill>
                  <a:srgbClr val="000000"/>
                </a:solidFill>
                <a:latin typeface="Papyrus"/>
                <a:cs typeface="Papyrus"/>
              </a:rPr>
              <a:t> </a:t>
            </a:r>
            <a:r>
              <a:rPr lang="es-ES_tradnl" sz="2400" dirty="0" err="1">
                <a:solidFill>
                  <a:srgbClr val="000000"/>
                </a:solidFill>
                <a:latin typeface="Papyrus"/>
                <a:cs typeface="Papyrus"/>
              </a:rPr>
              <a:t>Love</a:t>
            </a:r>
            <a:endParaRPr lang="es-ES_tradnl" sz="2400" dirty="0">
              <a:solidFill>
                <a:srgbClr val="000000"/>
              </a:solidFill>
              <a:latin typeface="Papyrus"/>
              <a:cs typeface="Papyrus"/>
            </a:endParaRPr>
          </a:p>
          <a:p>
            <a:pPr algn="ctr"/>
            <a:r>
              <a:rPr lang="es-ES_tradnl" sz="2400" dirty="0" err="1">
                <a:solidFill>
                  <a:srgbClr val="000000"/>
                </a:solidFill>
                <a:latin typeface="Papyrus"/>
                <a:cs typeface="Papyrus"/>
              </a:rPr>
              <a:t>Only</a:t>
            </a:r>
            <a:r>
              <a:rPr lang="es-ES_tradnl" sz="2400" dirty="0">
                <a:solidFill>
                  <a:srgbClr val="000000"/>
                </a:solidFill>
                <a:latin typeface="Papyrus"/>
                <a:cs typeface="Papyrus"/>
              </a:rPr>
              <a:t> He Can </a:t>
            </a:r>
            <a:r>
              <a:rPr lang="es-ES_tradnl" sz="2400" dirty="0" err="1">
                <a:solidFill>
                  <a:srgbClr val="000000"/>
                </a:solidFill>
                <a:latin typeface="Papyrus"/>
                <a:cs typeface="Papyrus"/>
              </a:rPr>
              <a:t>Tell</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a:t>
            </a:r>
            <a:r>
              <a:rPr lang="es-ES_tradnl" sz="2400" dirty="0" err="1">
                <a:solidFill>
                  <a:srgbClr val="000000"/>
                </a:solidFill>
                <a:latin typeface="Papyrus"/>
                <a:cs typeface="Papyrus"/>
              </a:rPr>
              <a:t>Future</a:t>
            </a:r>
            <a:endParaRPr lang="es-ES_tradnl" sz="2400" dirty="0">
              <a:solidFill>
                <a:srgbClr val="000000"/>
              </a:solidFill>
              <a:latin typeface="Papyrus"/>
              <a:cs typeface="Papyrus"/>
            </a:endParaRPr>
          </a:p>
          <a:p>
            <a:pPr algn="ctr"/>
            <a:r>
              <a:rPr lang="es-ES_tradnl" sz="2400" dirty="0" err="1">
                <a:solidFill>
                  <a:srgbClr val="000000"/>
                </a:solidFill>
                <a:latin typeface="Papyrus"/>
                <a:cs typeface="Papyrus"/>
              </a:rPr>
              <a:t>God</a:t>
            </a:r>
            <a:r>
              <a:rPr lang="es-ES_tradnl" sz="2400" dirty="0">
                <a:solidFill>
                  <a:srgbClr val="000000"/>
                </a:solidFill>
                <a:latin typeface="Papyrus"/>
                <a:cs typeface="Papyrus"/>
              </a:rPr>
              <a:t> </a:t>
            </a:r>
            <a:r>
              <a:rPr lang="es-ES_tradnl" sz="2400" dirty="0" err="1">
                <a:solidFill>
                  <a:srgbClr val="000000"/>
                </a:solidFill>
                <a:latin typeface="Papyrus"/>
                <a:cs typeface="Papyrus"/>
              </a:rPr>
              <a:t>Always</a:t>
            </a:r>
            <a:r>
              <a:rPr lang="es-ES_tradnl" sz="2400" dirty="0">
                <a:solidFill>
                  <a:srgbClr val="000000"/>
                </a:solidFill>
                <a:latin typeface="Papyrus"/>
                <a:cs typeface="Papyrus"/>
              </a:rPr>
              <a:t> </a:t>
            </a:r>
            <a:r>
              <a:rPr lang="es-ES_tradnl" sz="2400" dirty="0" err="1">
                <a:solidFill>
                  <a:srgbClr val="000000"/>
                </a:solidFill>
                <a:latin typeface="Papyrus"/>
                <a:cs typeface="Papyrus"/>
              </a:rPr>
              <a:t>Keeps</a:t>
            </a:r>
            <a:r>
              <a:rPr lang="es-ES_tradnl" sz="2400" dirty="0">
                <a:solidFill>
                  <a:srgbClr val="000000"/>
                </a:solidFill>
                <a:latin typeface="Papyrus"/>
                <a:cs typeface="Papyrus"/>
              </a:rPr>
              <a:t> </a:t>
            </a:r>
            <a:r>
              <a:rPr lang="es-ES_tradnl" sz="2400" dirty="0" err="1">
                <a:solidFill>
                  <a:srgbClr val="000000"/>
                </a:solidFill>
                <a:latin typeface="Papyrus"/>
                <a:cs typeface="Papyrus"/>
              </a:rPr>
              <a:t>His</a:t>
            </a:r>
            <a:r>
              <a:rPr lang="es-ES_tradnl" sz="2400" dirty="0">
                <a:solidFill>
                  <a:srgbClr val="000000"/>
                </a:solidFill>
                <a:latin typeface="Papyrus"/>
                <a:cs typeface="Papyrus"/>
              </a:rPr>
              <a:t> </a:t>
            </a:r>
            <a:r>
              <a:rPr lang="es-ES_tradnl" sz="2400" dirty="0" err="1">
                <a:solidFill>
                  <a:srgbClr val="000000"/>
                </a:solidFill>
                <a:latin typeface="Papyrus"/>
                <a:cs typeface="Papyrus"/>
              </a:rPr>
              <a:t>Promises</a:t>
            </a:r>
            <a:r>
              <a:rPr lang="es-ES_tradnl" sz="2400" dirty="0">
                <a:solidFill>
                  <a:srgbClr val="000000"/>
                </a:solidFill>
                <a:latin typeface="Papyrus"/>
                <a:cs typeface="Papyrus"/>
              </a:rPr>
              <a:t>!</a:t>
            </a:r>
          </a:p>
        </p:txBody>
      </p:sp>
      <p:sp>
        <p:nvSpPr>
          <p:cNvPr id="3" name="TextBox 2"/>
          <p:cNvSpPr txBox="1"/>
          <p:nvPr/>
        </p:nvSpPr>
        <p:spPr>
          <a:xfrm>
            <a:off x="252803" y="1699816"/>
            <a:ext cx="8638394" cy="483209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Book of </a:t>
            </a:r>
            <a:r>
              <a:rPr lang="es-ES_tradnl" sz="2200" dirty="0" err="1">
                <a:solidFill>
                  <a:srgbClr val="000000"/>
                </a:solidFill>
                <a:latin typeface="Papyrus"/>
                <a:cs typeface="Papyrus"/>
              </a:rPr>
              <a:t>Revelation</a:t>
            </a:r>
            <a:r>
              <a:rPr lang="es-ES_tradnl" sz="2200" dirty="0">
                <a:solidFill>
                  <a:srgbClr val="000000"/>
                </a:solidFill>
                <a:latin typeface="Papyrus"/>
                <a:cs typeface="Papyrus"/>
              </a:rPr>
              <a:t> </a:t>
            </a:r>
            <a:r>
              <a:rPr lang="es-ES_tradnl" sz="2200" dirty="0" err="1">
                <a:solidFill>
                  <a:srgbClr val="000000"/>
                </a:solidFill>
                <a:latin typeface="Papyrus"/>
                <a:cs typeface="Papyrus"/>
              </a:rPr>
              <a:t>is</a:t>
            </a: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Book of </a:t>
            </a:r>
            <a:r>
              <a:rPr lang="es-ES_tradnl" sz="2200" dirty="0" err="1">
                <a:solidFill>
                  <a:srgbClr val="000000"/>
                </a:solidFill>
                <a:latin typeface="Papyrus"/>
                <a:cs typeface="Papyrus"/>
              </a:rPr>
              <a:t>Blessing</a:t>
            </a:r>
            <a:endParaRPr lang="es-ES_tradnl" sz="2200" dirty="0">
              <a:solidFill>
                <a:srgbClr val="000000"/>
              </a:solidFill>
              <a:latin typeface="Papyrus"/>
              <a:cs typeface="Papyrus"/>
            </a:endParaRPr>
          </a:p>
          <a:p>
            <a:pPr algn="ctr"/>
            <a:endParaRPr lang="es-ES_tradnl" sz="2200" dirty="0">
              <a:solidFill>
                <a:srgbClr val="000000"/>
              </a:solidFill>
              <a:latin typeface="Papyrus"/>
              <a:cs typeface="Papyrus"/>
            </a:endParaRPr>
          </a:p>
          <a:p>
            <a:pPr algn="ctr"/>
            <a:r>
              <a:rPr lang="es-ES_tradnl" sz="2200" dirty="0" err="1">
                <a:solidFill>
                  <a:srgbClr val="000000"/>
                </a:solidFill>
                <a:latin typeface="Papyrus"/>
                <a:cs typeface="Papyrus"/>
              </a:rPr>
              <a:t>Each</a:t>
            </a:r>
            <a:r>
              <a:rPr lang="es-ES_tradnl" sz="2200" dirty="0">
                <a:solidFill>
                  <a:srgbClr val="000000"/>
                </a:solidFill>
                <a:latin typeface="Papyrus"/>
                <a:cs typeface="Papyrus"/>
              </a:rPr>
              <a:t> </a:t>
            </a:r>
            <a:r>
              <a:rPr lang="es-ES_tradnl" sz="2200" dirty="0" err="1">
                <a:solidFill>
                  <a:srgbClr val="000000"/>
                </a:solidFill>
                <a:latin typeface="Papyrus"/>
                <a:cs typeface="Papyrus"/>
              </a:rPr>
              <a:t>Chapter</a:t>
            </a:r>
            <a:r>
              <a:rPr lang="es-ES_tradnl" sz="2200" dirty="0">
                <a:solidFill>
                  <a:srgbClr val="000000"/>
                </a:solidFill>
                <a:latin typeface="Papyrus"/>
                <a:cs typeface="Papyrus"/>
              </a:rPr>
              <a:t> </a:t>
            </a:r>
            <a:r>
              <a:rPr lang="es-ES_tradnl" sz="2200" dirty="0" err="1">
                <a:solidFill>
                  <a:srgbClr val="000000"/>
                </a:solidFill>
                <a:latin typeface="Papyrus"/>
                <a:cs typeface="Papyrus"/>
              </a:rPr>
              <a:t>Unravels</a:t>
            </a:r>
            <a:r>
              <a:rPr lang="es-ES_tradnl" sz="2200" dirty="0">
                <a:solidFill>
                  <a:srgbClr val="000000"/>
                </a:solidFill>
                <a:latin typeface="Papyrus"/>
                <a:cs typeface="Papyrus"/>
              </a:rPr>
              <a:t> </a:t>
            </a:r>
            <a:r>
              <a:rPr lang="es-ES_tradnl" sz="2200" dirty="0" err="1">
                <a:solidFill>
                  <a:srgbClr val="000000"/>
                </a:solidFill>
                <a:latin typeface="Papyrus"/>
                <a:cs typeface="Papyrus"/>
              </a:rPr>
              <a:t>God’s</a:t>
            </a:r>
            <a:r>
              <a:rPr lang="es-ES_tradnl" sz="2200" dirty="0">
                <a:solidFill>
                  <a:srgbClr val="000000"/>
                </a:solidFill>
                <a:latin typeface="Papyrus"/>
                <a:cs typeface="Papyrus"/>
              </a:rPr>
              <a:t> Plan</a:t>
            </a:r>
          </a:p>
          <a:p>
            <a:pPr algn="ctr"/>
            <a:r>
              <a:rPr lang="es-ES_tradnl" sz="2200" dirty="0">
                <a:solidFill>
                  <a:srgbClr val="000000"/>
                </a:solidFill>
                <a:latin typeface="Papyrus"/>
                <a:cs typeface="Papyrus"/>
              </a:rPr>
              <a:t>  </a:t>
            </a:r>
            <a:r>
              <a:rPr lang="es-ES_tradnl" sz="2200" dirty="0" err="1">
                <a:solidFill>
                  <a:srgbClr val="000000"/>
                </a:solidFill>
                <a:latin typeface="Papyrus"/>
                <a:cs typeface="Papyrus"/>
              </a:rPr>
              <a:t>Jesus</a:t>
            </a:r>
            <a:r>
              <a:rPr lang="es-ES_tradnl" sz="2200" dirty="0">
                <a:solidFill>
                  <a:srgbClr val="000000"/>
                </a:solidFill>
                <a:latin typeface="Papyrus"/>
                <a:cs typeface="Papyrus"/>
              </a:rPr>
              <a:t> </a:t>
            </a:r>
            <a:r>
              <a:rPr lang="es-ES_tradnl" sz="2200" dirty="0" err="1">
                <a:solidFill>
                  <a:srgbClr val="000000"/>
                </a:solidFill>
                <a:latin typeface="Papyrus"/>
                <a:cs typeface="Papyrus"/>
              </a:rPr>
              <a:t>is</a:t>
            </a:r>
            <a:r>
              <a:rPr lang="es-ES_tradnl" sz="2200" dirty="0">
                <a:solidFill>
                  <a:srgbClr val="000000"/>
                </a:solidFill>
                <a:latin typeface="Papyrus"/>
                <a:cs typeface="Papyrus"/>
              </a:rPr>
              <a:t> </a:t>
            </a:r>
            <a:r>
              <a:rPr lang="es-ES_tradnl" sz="2200" dirty="0" err="1">
                <a:solidFill>
                  <a:srgbClr val="000000"/>
                </a:solidFill>
                <a:latin typeface="Papyrus"/>
                <a:cs typeface="Papyrus"/>
              </a:rPr>
              <a:t>Coming</a:t>
            </a:r>
            <a:r>
              <a:rPr lang="es-ES_tradnl" sz="2200" dirty="0">
                <a:solidFill>
                  <a:srgbClr val="000000"/>
                </a:solidFill>
                <a:latin typeface="Papyrus"/>
                <a:cs typeface="Papyrus"/>
              </a:rPr>
              <a:t> </a:t>
            </a:r>
            <a:r>
              <a:rPr lang="es-ES_tradnl" sz="2200" dirty="0" err="1">
                <a:solidFill>
                  <a:srgbClr val="000000"/>
                </a:solidFill>
                <a:latin typeface="Papyrus"/>
                <a:cs typeface="Papyrus"/>
              </a:rPr>
              <a:t>Again</a:t>
            </a:r>
            <a:endParaRPr lang="es-ES_tradnl" sz="2200" dirty="0">
              <a:solidFill>
                <a:srgbClr val="000000"/>
              </a:solidFill>
              <a:latin typeface="Papyrus"/>
              <a:cs typeface="Papyrus"/>
            </a:endParaRPr>
          </a:p>
          <a:p>
            <a:pPr algn="ctr"/>
            <a:endParaRPr lang="es-ES_tradnl" sz="2200" dirty="0">
              <a:solidFill>
                <a:srgbClr val="000000"/>
              </a:solidFill>
              <a:latin typeface="Papyrus"/>
              <a:cs typeface="Papyrus"/>
            </a:endParaRPr>
          </a:p>
          <a:p>
            <a:pPr algn="ctr"/>
            <a:r>
              <a:rPr lang="es-ES_tradnl" sz="2200" dirty="0">
                <a:solidFill>
                  <a:srgbClr val="000000"/>
                </a:solidFill>
                <a:latin typeface="Papyrus"/>
                <a:cs typeface="Papyrus"/>
              </a:rPr>
              <a:t>  He </a:t>
            </a:r>
            <a:r>
              <a:rPr lang="es-ES_tradnl" sz="2200" dirty="0" err="1">
                <a:solidFill>
                  <a:srgbClr val="000000"/>
                </a:solidFill>
                <a:latin typeface="Papyrus"/>
                <a:cs typeface="Papyrus"/>
              </a:rPr>
              <a:t>wants</a:t>
            </a:r>
            <a:r>
              <a:rPr lang="es-ES_tradnl" sz="2200" dirty="0">
                <a:solidFill>
                  <a:srgbClr val="000000"/>
                </a:solidFill>
                <a:latin typeface="Papyrus"/>
                <a:cs typeface="Papyrus"/>
              </a:rPr>
              <a:t>  </a:t>
            </a:r>
            <a:r>
              <a:rPr lang="es-ES_tradnl" sz="2200" dirty="0" err="1">
                <a:solidFill>
                  <a:srgbClr val="000000"/>
                </a:solidFill>
                <a:latin typeface="Papyrus"/>
                <a:cs typeface="Papyrus"/>
              </a:rPr>
              <a:t>His</a:t>
            </a:r>
            <a:r>
              <a:rPr lang="es-ES_tradnl" sz="2200" dirty="0">
                <a:solidFill>
                  <a:srgbClr val="000000"/>
                </a:solidFill>
                <a:latin typeface="Papyrus"/>
                <a:cs typeface="Papyrus"/>
              </a:rPr>
              <a:t>  </a:t>
            </a:r>
            <a:r>
              <a:rPr lang="es-ES_tradnl" sz="2200" dirty="0" err="1">
                <a:solidFill>
                  <a:srgbClr val="000000"/>
                </a:solidFill>
                <a:latin typeface="Papyrus"/>
                <a:cs typeface="Papyrus"/>
              </a:rPr>
              <a:t>Precious</a:t>
            </a:r>
            <a:r>
              <a:rPr lang="es-ES_tradnl" sz="2200" dirty="0">
                <a:solidFill>
                  <a:srgbClr val="000000"/>
                </a:solidFill>
                <a:latin typeface="Papyrus"/>
                <a:cs typeface="Papyrus"/>
              </a:rPr>
              <a:t> </a:t>
            </a:r>
            <a:r>
              <a:rPr lang="es-ES_tradnl" sz="2200" dirty="0" err="1">
                <a:solidFill>
                  <a:srgbClr val="000000"/>
                </a:solidFill>
                <a:latin typeface="Papyrus"/>
                <a:cs typeface="Papyrus"/>
              </a:rPr>
              <a:t>Church</a:t>
            </a:r>
            <a:r>
              <a:rPr lang="es-ES_tradnl" sz="2200" dirty="0">
                <a:solidFill>
                  <a:srgbClr val="000000"/>
                </a:solidFill>
                <a:latin typeface="Papyrus"/>
                <a:cs typeface="Papyrus"/>
              </a:rPr>
              <a:t> </a:t>
            </a:r>
            <a:r>
              <a:rPr lang="es-ES_tradnl" sz="2200" dirty="0" err="1">
                <a:solidFill>
                  <a:srgbClr val="000000"/>
                </a:solidFill>
                <a:latin typeface="Papyrus"/>
                <a:cs typeface="Papyrus"/>
              </a:rPr>
              <a:t>to</a:t>
            </a:r>
            <a:r>
              <a:rPr lang="es-ES_tradnl" sz="2200" dirty="0">
                <a:solidFill>
                  <a:srgbClr val="000000"/>
                </a:solidFill>
                <a:latin typeface="Papyrus"/>
                <a:cs typeface="Papyrus"/>
              </a:rPr>
              <a:t> </a:t>
            </a:r>
            <a:r>
              <a:rPr lang="es-ES_tradnl" sz="2200" dirty="0" err="1">
                <a:solidFill>
                  <a:srgbClr val="000000"/>
                </a:solidFill>
                <a:latin typeface="Papyrus"/>
                <a:cs typeface="Papyrus"/>
              </a:rPr>
              <a:t>know</a:t>
            </a: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Future</a:t>
            </a:r>
            <a:endParaRPr lang="es-ES_tradnl" sz="2200" dirty="0">
              <a:solidFill>
                <a:srgbClr val="000000"/>
              </a:solidFill>
              <a:latin typeface="Papyrus"/>
              <a:cs typeface="Papyrus"/>
            </a:endParaRPr>
          </a:p>
          <a:p>
            <a:pPr algn="ctr"/>
            <a:r>
              <a:rPr lang="es-ES_tradnl" sz="2200" dirty="0">
                <a:solidFill>
                  <a:srgbClr val="000000"/>
                </a:solidFill>
                <a:latin typeface="Papyrus"/>
                <a:cs typeface="Papyrus"/>
              </a:rPr>
              <a:t>               </a:t>
            </a:r>
            <a:r>
              <a:rPr lang="es-ES_tradnl" sz="2200" dirty="0" err="1">
                <a:solidFill>
                  <a:srgbClr val="000000"/>
                </a:solidFill>
                <a:latin typeface="Papyrus"/>
                <a:cs typeface="Papyrus"/>
              </a:rPr>
              <a:t>Not</a:t>
            </a:r>
            <a:r>
              <a:rPr lang="es-ES_tradnl" sz="2200" dirty="0">
                <a:solidFill>
                  <a:srgbClr val="000000"/>
                </a:solidFill>
                <a:latin typeface="Papyrus"/>
                <a:cs typeface="Papyrus"/>
              </a:rPr>
              <a:t> </a:t>
            </a:r>
            <a:r>
              <a:rPr lang="es-ES_tradnl" sz="2200" dirty="0" err="1">
                <a:solidFill>
                  <a:srgbClr val="000000"/>
                </a:solidFill>
                <a:latin typeface="Papyrus"/>
                <a:cs typeface="Papyrus"/>
              </a:rPr>
              <a:t>to</a:t>
            </a:r>
            <a:r>
              <a:rPr lang="es-ES_tradnl" sz="2200" dirty="0">
                <a:solidFill>
                  <a:srgbClr val="000000"/>
                </a:solidFill>
                <a:latin typeface="Papyrus"/>
                <a:cs typeface="Papyrus"/>
              </a:rPr>
              <a:t> </a:t>
            </a:r>
            <a:r>
              <a:rPr lang="es-ES_tradnl" sz="2200" dirty="0" err="1">
                <a:solidFill>
                  <a:srgbClr val="000000"/>
                </a:solidFill>
                <a:latin typeface="Papyrus"/>
                <a:cs typeface="Papyrus"/>
              </a:rPr>
              <a:t>Scare</a:t>
            </a:r>
            <a:r>
              <a:rPr lang="es-ES_tradnl" sz="2200" dirty="0">
                <a:solidFill>
                  <a:srgbClr val="000000"/>
                </a:solidFill>
                <a:latin typeface="Papyrus"/>
                <a:cs typeface="Papyrus"/>
              </a:rPr>
              <a:t> </a:t>
            </a:r>
            <a:r>
              <a:rPr lang="es-ES_tradnl" sz="2200" dirty="0" err="1">
                <a:solidFill>
                  <a:srgbClr val="000000"/>
                </a:solidFill>
                <a:latin typeface="Papyrus"/>
                <a:cs typeface="Papyrus"/>
              </a:rPr>
              <a:t>Us</a:t>
            </a:r>
            <a:r>
              <a:rPr lang="es-ES_tradnl" sz="2200" dirty="0">
                <a:solidFill>
                  <a:srgbClr val="000000"/>
                </a:solidFill>
                <a:latin typeface="Papyrus"/>
                <a:cs typeface="Papyrus"/>
              </a:rPr>
              <a:t>/ </a:t>
            </a:r>
            <a:r>
              <a:rPr lang="es-ES_tradnl" sz="2200" dirty="0" err="1">
                <a:solidFill>
                  <a:srgbClr val="000000"/>
                </a:solidFill>
                <a:latin typeface="Papyrus"/>
                <a:cs typeface="Papyrus"/>
              </a:rPr>
              <a:t>To</a:t>
            </a:r>
            <a:r>
              <a:rPr lang="es-ES_tradnl" sz="2200" dirty="0">
                <a:solidFill>
                  <a:srgbClr val="000000"/>
                </a:solidFill>
                <a:latin typeface="Papyrus"/>
                <a:cs typeface="Papyrus"/>
              </a:rPr>
              <a:t> Prepare </a:t>
            </a:r>
            <a:r>
              <a:rPr lang="es-ES_tradnl" sz="2200" dirty="0" err="1">
                <a:solidFill>
                  <a:srgbClr val="000000"/>
                </a:solidFill>
                <a:latin typeface="Papyrus"/>
                <a:cs typeface="Papyrus"/>
              </a:rPr>
              <a:t>Us</a:t>
            </a:r>
            <a:endParaRPr lang="es-ES_tradnl" sz="2200" dirty="0">
              <a:solidFill>
                <a:srgbClr val="000000"/>
              </a:solidFill>
              <a:latin typeface="Papyrus"/>
              <a:cs typeface="Papyrus"/>
            </a:endParaRPr>
          </a:p>
          <a:p>
            <a:pPr algn="ctr"/>
            <a:endParaRPr lang="es-ES_tradnl" sz="2200" dirty="0">
              <a:solidFill>
                <a:srgbClr val="000000"/>
              </a:solidFill>
              <a:latin typeface="Papyrus"/>
              <a:cs typeface="Papyrus"/>
            </a:endParaRPr>
          </a:p>
          <a:p>
            <a:r>
              <a:rPr lang="es-ES_tradnl" sz="2200" dirty="0">
                <a:solidFill>
                  <a:srgbClr val="000000"/>
                </a:solidFill>
                <a:latin typeface="Papyrus"/>
                <a:cs typeface="Papyrus"/>
              </a:rPr>
              <a:t> </a:t>
            </a:r>
            <a:r>
              <a:rPr lang="es-ES_tradnl" sz="2200" dirty="0" err="1">
                <a:solidFill>
                  <a:srgbClr val="000000"/>
                </a:solidFill>
                <a:latin typeface="Papyrus"/>
                <a:cs typeface="Papyrus"/>
              </a:rPr>
              <a:t>Warning</a:t>
            </a:r>
            <a:r>
              <a:rPr lang="es-ES_tradnl" sz="2200" dirty="0">
                <a:solidFill>
                  <a:srgbClr val="000000"/>
                </a:solidFill>
                <a:latin typeface="Papyrus"/>
                <a:cs typeface="Papyrus"/>
              </a:rPr>
              <a:t> to </a:t>
            </a:r>
            <a:r>
              <a:rPr lang="es-ES_tradnl" sz="2200" dirty="0" err="1">
                <a:solidFill>
                  <a:srgbClr val="000000"/>
                </a:solidFill>
                <a:latin typeface="Papyrus"/>
                <a:cs typeface="Papyrus"/>
              </a:rPr>
              <a:t>Church</a:t>
            </a:r>
            <a:r>
              <a:rPr lang="es-ES_tradnl" sz="2200" dirty="0">
                <a:solidFill>
                  <a:srgbClr val="000000"/>
                </a:solidFill>
                <a:latin typeface="Papyrus"/>
                <a:cs typeface="Papyrus"/>
              </a:rPr>
              <a:t>: </a:t>
            </a:r>
            <a:r>
              <a:rPr lang="es-ES_tradnl" sz="2200" dirty="0" err="1">
                <a:solidFill>
                  <a:srgbClr val="000000"/>
                </a:solidFill>
                <a:latin typeface="Papyrus"/>
                <a:cs typeface="Papyrus"/>
              </a:rPr>
              <a:t>Strong</a:t>
            </a:r>
            <a:r>
              <a:rPr lang="es-ES_tradnl" sz="2200" dirty="0">
                <a:solidFill>
                  <a:srgbClr val="000000"/>
                </a:solidFill>
                <a:latin typeface="Papyrus"/>
                <a:cs typeface="Papyrus"/>
              </a:rPr>
              <a:t> </a:t>
            </a:r>
            <a:r>
              <a:rPr lang="es-ES_tradnl" sz="2200" dirty="0" err="1">
                <a:solidFill>
                  <a:srgbClr val="000000"/>
                </a:solidFill>
                <a:latin typeface="Papyrus"/>
                <a:cs typeface="Papyrus"/>
              </a:rPr>
              <a:t>Preaching</a:t>
            </a:r>
            <a:r>
              <a:rPr lang="es-ES_tradnl" sz="2200" dirty="0">
                <a:solidFill>
                  <a:srgbClr val="000000"/>
                </a:solidFill>
                <a:latin typeface="Papyrus"/>
                <a:cs typeface="Papyrus"/>
              </a:rPr>
              <a:t> – </a:t>
            </a:r>
            <a:r>
              <a:rPr lang="es-ES_tradnl" sz="2200" dirty="0" err="1">
                <a:solidFill>
                  <a:srgbClr val="000000"/>
                </a:solidFill>
                <a:latin typeface="Papyrus"/>
                <a:cs typeface="Papyrus"/>
              </a:rPr>
              <a:t>Strong</a:t>
            </a:r>
            <a:r>
              <a:rPr lang="es-ES_tradnl" sz="2200" dirty="0">
                <a:solidFill>
                  <a:srgbClr val="000000"/>
                </a:solidFill>
                <a:latin typeface="Papyrus"/>
                <a:cs typeface="Papyrus"/>
              </a:rPr>
              <a:t> </a:t>
            </a:r>
            <a:r>
              <a:rPr lang="es-ES_tradnl" sz="2200" dirty="0" err="1">
                <a:solidFill>
                  <a:srgbClr val="000000"/>
                </a:solidFill>
                <a:latin typeface="Papyrus"/>
                <a:cs typeface="Papyrus"/>
              </a:rPr>
              <a:t>Repentance</a:t>
            </a:r>
            <a:endParaRPr lang="es-ES_tradnl" sz="2200" dirty="0">
              <a:solidFill>
                <a:srgbClr val="000000"/>
              </a:solidFill>
              <a:latin typeface="Papyrus"/>
              <a:cs typeface="Papyrus"/>
            </a:endParaRPr>
          </a:p>
          <a:p>
            <a:r>
              <a:rPr lang="es-ES_tradnl" sz="2200" dirty="0">
                <a:solidFill>
                  <a:srgbClr val="000000"/>
                </a:solidFill>
                <a:latin typeface="Papyrus"/>
                <a:cs typeface="Papyrus"/>
              </a:rPr>
              <a:t>			</a:t>
            </a:r>
            <a:r>
              <a:rPr lang="es-ES_tradnl" sz="2200" dirty="0" err="1">
                <a:solidFill>
                  <a:srgbClr val="000000"/>
                </a:solidFill>
                <a:latin typeface="Papyrus"/>
                <a:cs typeface="Papyrus"/>
              </a:rPr>
              <a:t>Comfortable</a:t>
            </a:r>
            <a:r>
              <a:rPr lang="es-ES_tradnl" sz="2200" dirty="0">
                <a:solidFill>
                  <a:srgbClr val="000000"/>
                </a:solidFill>
                <a:latin typeface="Papyrus"/>
                <a:cs typeface="Papyrus"/>
              </a:rPr>
              <a:t> </a:t>
            </a:r>
            <a:r>
              <a:rPr lang="es-ES_tradnl" sz="2200" dirty="0" err="1">
                <a:solidFill>
                  <a:srgbClr val="000000"/>
                </a:solidFill>
                <a:latin typeface="Papyrus"/>
                <a:cs typeface="Papyrus"/>
              </a:rPr>
              <a:t>Preaching</a:t>
            </a:r>
            <a:r>
              <a:rPr lang="es-ES_tradnl" sz="2200" dirty="0">
                <a:solidFill>
                  <a:srgbClr val="000000"/>
                </a:solidFill>
                <a:latin typeface="Papyrus"/>
                <a:cs typeface="Papyrus"/>
              </a:rPr>
              <a:t>  - </a:t>
            </a:r>
            <a:r>
              <a:rPr lang="es-ES_tradnl" sz="2200" dirty="0" err="1">
                <a:solidFill>
                  <a:srgbClr val="000000"/>
                </a:solidFill>
                <a:latin typeface="Papyrus"/>
                <a:cs typeface="Papyrus"/>
              </a:rPr>
              <a:t>Comfortable</a:t>
            </a:r>
            <a:r>
              <a:rPr lang="es-ES_tradnl" sz="2200" dirty="0">
                <a:solidFill>
                  <a:srgbClr val="000000"/>
                </a:solidFill>
                <a:latin typeface="Papyrus"/>
                <a:cs typeface="Papyrus"/>
              </a:rPr>
              <a:t> Sin</a:t>
            </a:r>
          </a:p>
          <a:p>
            <a:r>
              <a:rPr lang="es-ES_tradnl" sz="2200" dirty="0">
                <a:solidFill>
                  <a:srgbClr val="000000"/>
                </a:solidFill>
                <a:latin typeface="Papyrus"/>
                <a:cs typeface="Papyrus"/>
              </a:rPr>
              <a:t>                          </a:t>
            </a:r>
            <a:r>
              <a:rPr lang="es-ES_tradnl" sz="2200" dirty="0" err="1">
                <a:solidFill>
                  <a:srgbClr val="000000"/>
                </a:solidFill>
                <a:latin typeface="Papyrus"/>
                <a:cs typeface="Papyrus"/>
              </a:rPr>
              <a:t>Enjoy</a:t>
            </a: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Service</a:t>
            </a:r>
            <a:r>
              <a:rPr lang="es-ES_tradnl" sz="2200" dirty="0">
                <a:solidFill>
                  <a:srgbClr val="000000"/>
                </a:solidFill>
                <a:latin typeface="Papyrus"/>
                <a:cs typeface="Papyrus"/>
              </a:rPr>
              <a:t> – </a:t>
            </a:r>
            <a:r>
              <a:rPr lang="es-ES_tradnl" sz="2200" dirty="0" err="1">
                <a:solidFill>
                  <a:srgbClr val="000000"/>
                </a:solidFill>
                <a:latin typeface="Papyrus"/>
                <a:cs typeface="Papyrus"/>
              </a:rPr>
              <a:t>Enjoy</a:t>
            </a: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World</a:t>
            </a:r>
            <a:r>
              <a:rPr lang="es-ES_tradnl" sz="2200" dirty="0">
                <a:solidFill>
                  <a:srgbClr val="000000"/>
                </a:solidFill>
                <a:latin typeface="Papyrus"/>
                <a:cs typeface="Papyrus"/>
              </a:rPr>
              <a:t> </a:t>
            </a:r>
          </a:p>
          <a:p>
            <a:endParaRPr lang="es-ES_tradnl" sz="2200" dirty="0">
              <a:solidFill>
                <a:srgbClr val="000000"/>
              </a:solidFill>
              <a:latin typeface="Papyrus"/>
              <a:cs typeface="Papyrus"/>
            </a:endParaRPr>
          </a:p>
          <a:p>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Spirit</a:t>
            </a:r>
            <a:r>
              <a:rPr lang="es-ES_tradnl" sz="2200" dirty="0">
                <a:solidFill>
                  <a:srgbClr val="000000"/>
                </a:solidFill>
                <a:latin typeface="Papyrus"/>
                <a:cs typeface="Papyrus"/>
              </a:rPr>
              <a:t> of </a:t>
            </a:r>
            <a:r>
              <a:rPr lang="es-ES_tradnl" sz="2200" dirty="0" err="1">
                <a:solidFill>
                  <a:srgbClr val="000000"/>
                </a:solidFill>
                <a:latin typeface="Papyrus"/>
                <a:cs typeface="Papyrus"/>
              </a:rPr>
              <a:t>God</a:t>
            </a:r>
            <a:r>
              <a:rPr lang="es-ES_tradnl" sz="2200" dirty="0">
                <a:solidFill>
                  <a:srgbClr val="000000"/>
                </a:solidFill>
                <a:latin typeface="Papyrus"/>
                <a:cs typeface="Papyrus"/>
              </a:rPr>
              <a:t>  </a:t>
            </a:r>
            <a:r>
              <a:rPr lang="es-ES_tradnl" sz="2200" dirty="0" err="1">
                <a:solidFill>
                  <a:srgbClr val="000000"/>
                </a:solidFill>
                <a:latin typeface="Papyrus"/>
                <a:cs typeface="Papyrus"/>
              </a:rPr>
              <a:t>is</a:t>
            </a:r>
            <a:r>
              <a:rPr lang="es-ES_tradnl" sz="2200" dirty="0">
                <a:solidFill>
                  <a:srgbClr val="000000"/>
                </a:solidFill>
                <a:latin typeface="Papyrus"/>
                <a:cs typeface="Papyrus"/>
              </a:rPr>
              <a:t> </a:t>
            </a:r>
            <a:r>
              <a:rPr lang="es-ES_tradnl" sz="2200" dirty="0" err="1">
                <a:solidFill>
                  <a:srgbClr val="000000"/>
                </a:solidFill>
                <a:latin typeface="Papyrus"/>
                <a:cs typeface="Papyrus"/>
              </a:rPr>
              <a:t>preparing</a:t>
            </a:r>
            <a:r>
              <a:rPr lang="es-ES_tradnl" sz="2200" dirty="0">
                <a:solidFill>
                  <a:srgbClr val="000000"/>
                </a:solidFill>
                <a:latin typeface="Papyrus"/>
                <a:cs typeface="Papyrus"/>
              </a:rPr>
              <a:t> </a:t>
            </a:r>
            <a:r>
              <a:rPr lang="es-ES_tradnl" sz="2200" dirty="0" err="1">
                <a:solidFill>
                  <a:srgbClr val="000000"/>
                </a:solidFill>
                <a:latin typeface="Papyrus"/>
                <a:cs typeface="Papyrus"/>
              </a:rPr>
              <a:t>us</a:t>
            </a:r>
            <a:r>
              <a:rPr lang="es-ES_tradnl" sz="2200" dirty="0">
                <a:solidFill>
                  <a:srgbClr val="000000"/>
                </a:solidFill>
                <a:latin typeface="Papyrus"/>
                <a:cs typeface="Papyrus"/>
              </a:rPr>
              <a:t> </a:t>
            </a:r>
            <a:r>
              <a:rPr lang="es-ES_tradnl" sz="2200" dirty="0" err="1">
                <a:solidFill>
                  <a:srgbClr val="000000"/>
                </a:solidFill>
                <a:latin typeface="Papyrus"/>
                <a:cs typeface="Papyrus"/>
              </a:rPr>
              <a:t>for</a:t>
            </a: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Coming</a:t>
            </a:r>
            <a:r>
              <a:rPr lang="es-ES_tradnl" sz="2200" dirty="0">
                <a:solidFill>
                  <a:srgbClr val="000000"/>
                </a:solidFill>
                <a:latin typeface="Papyrus"/>
                <a:cs typeface="Papyrus"/>
              </a:rPr>
              <a:t> King</a:t>
            </a:r>
          </a:p>
          <a:p>
            <a:endParaRPr lang="es-ES_tradnl" sz="2200" dirty="0">
              <a:solidFill>
                <a:srgbClr val="000000"/>
              </a:solidFill>
              <a:latin typeface="Papyrus"/>
              <a:cs typeface="Papyrus"/>
            </a:endParaRPr>
          </a:p>
        </p:txBody>
      </p:sp>
    </p:spTree>
    <p:extLst>
      <p:ext uri="{BB962C8B-B14F-4D97-AF65-F5344CB8AC3E}">
        <p14:creationId xmlns:p14="http://schemas.microsoft.com/office/powerpoint/2010/main" val="4211784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8" name="Picture 7" descr="images-1.jpe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4113" y1="16256" x2="87903" y2="84729"/>
                        <a14:foregroundMark x1="10484" y1="11330" x2="21774" y2="6897"/>
                        <a14:foregroundMark x1="27419" y1="6897" x2="44355" y2="16256"/>
                        <a14:foregroundMark x1="69758" y1="18719" x2="85081" y2="21675"/>
                        <a14:foregroundMark x1="75403" y1="77340" x2="45968" y2="81281"/>
                        <a14:foregroundMark x1="33468" y1="70936" x2="10484" y2="80296"/>
                        <a14:backgroundMark x1="29435" y1="3448" x2="29435" y2="3448"/>
                        <a14:backgroundMark x1="10484" y1="3448" x2="10484" y2="3448"/>
                      </a14:backgroundRemoval>
                    </a14:imgEffect>
                  </a14:imgLayer>
                </a14:imgProps>
              </a:ext>
              <a:ext uri="{28A0092B-C50C-407E-A947-70E740481C1C}">
                <a14:useLocalDpi xmlns:a14="http://schemas.microsoft.com/office/drawing/2010/main" val="0"/>
              </a:ext>
            </a:extLst>
          </a:blip>
          <a:stretch>
            <a:fillRect/>
          </a:stretch>
        </p:blipFill>
        <p:spPr>
          <a:xfrm>
            <a:off x="1357578" y="1815328"/>
            <a:ext cx="2928344" cy="2396991"/>
          </a:xfrm>
          <a:prstGeom prst="rect">
            <a:avLst/>
          </a:prstGeom>
        </p:spPr>
      </p:pic>
      <p:pic>
        <p:nvPicPr>
          <p:cNvPr id="12" name="Picture 11" descr="Israel-top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073" y="0"/>
            <a:ext cx="4618927" cy="6858000"/>
          </a:xfrm>
          <a:prstGeom prst="rect">
            <a:avLst/>
          </a:prstGeom>
        </p:spPr>
      </p:pic>
      <p:sp>
        <p:nvSpPr>
          <p:cNvPr id="3" name="TextBox 2"/>
          <p:cNvSpPr txBox="1"/>
          <p:nvPr/>
        </p:nvSpPr>
        <p:spPr>
          <a:xfrm>
            <a:off x="304938" y="4066533"/>
            <a:ext cx="4356709" cy="192360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_tradnl" sz="2800" dirty="0">
                <a:solidFill>
                  <a:schemeClr val="tx1"/>
                </a:solidFill>
                <a:latin typeface="Papyrus"/>
                <a:cs typeface="Papyrus"/>
              </a:rPr>
              <a:t>  A </a:t>
            </a:r>
            <a:r>
              <a:rPr lang="es-ES_tradnl" sz="2600" dirty="0" err="1">
                <a:solidFill>
                  <a:schemeClr val="tx1"/>
                </a:solidFill>
                <a:latin typeface="Papyrus"/>
                <a:cs typeface="Papyrus"/>
              </a:rPr>
              <a:t>Super</a:t>
            </a:r>
            <a:r>
              <a:rPr lang="es-ES_tradnl" sz="2600" dirty="0">
                <a:solidFill>
                  <a:schemeClr val="tx1"/>
                </a:solidFill>
                <a:latin typeface="Papyrus"/>
                <a:cs typeface="Papyrus"/>
              </a:rPr>
              <a:t> </a:t>
            </a:r>
            <a:r>
              <a:rPr lang="es-ES_tradnl" sz="2600" dirty="0" err="1">
                <a:solidFill>
                  <a:schemeClr val="tx1"/>
                </a:solidFill>
                <a:latin typeface="Papyrus"/>
                <a:cs typeface="Papyrus"/>
              </a:rPr>
              <a:t>Sign</a:t>
            </a:r>
            <a:r>
              <a:rPr lang="es-ES_tradnl" sz="2600" dirty="0">
                <a:solidFill>
                  <a:schemeClr val="tx1"/>
                </a:solidFill>
                <a:latin typeface="Papyrus"/>
                <a:cs typeface="Papyrus"/>
              </a:rPr>
              <a:t> of </a:t>
            </a:r>
            <a:r>
              <a:rPr lang="es-ES_tradnl" sz="2600" dirty="0" err="1">
                <a:solidFill>
                  <a:schemeClr val="tx1"/>
                </a:solidFill>
                <a:latin typeface="Papyrus"/>
                <a:cs typeface="Papyrus"/>
              </a:rPr>
              <a:t>the</a:t>
            </a:r>
            <a:r>
              <a:rPr lang="es-ES_tradnl" sz="2600" dirty="0">
                <a:solidFill>
                  <a:schemeClr val="tx1"/>
                </a:solidFill>
                <a:latin typeface="Papyrus"/>
                <a:cs typeface="Papyrus"/>
              </a:rPr>
              <a:t> Times</a:t>
            </a:r>
          </a:p>
          <a:p>
            <a:pPr>
              <a:lnSpc>
                <a:spcPct val="50000"/>
              </a:lnSpc>
            </a:pPr>
            <a:endParaRPr lang="es-ES_tradnl" sz="2600" dirty="0">
              <a:solidFill>
                <a:schemeClr val="tx1"/>
              </a:solidFill>
              <a:latin typeface="Papyrus"/>
              <a:cs typeface="Papyrus"/>
            </a:endParaRPr>
          </a:p>
          <a:p>
            <a:r>
              <a:rPr lang="es-ES_tradnl" sz="2600" dirty="0" err="1">
                <a:solidFill>
                  <a:schemeClr val="tx1"/>
                </a:solidFill>
                <a:latin typeface="Papyrus"/>
                <a:cs typeface="Papyrus"/>
              </a:rPr>
              <a:t>The</a:t>
            </a:r>
            <a:r>
              <a:rPr lang="es-ES_tradnl" sz="2600" dirty="0">
                <a:solidFill>
                  <a:schemeClr val="tx1"/>
                </a:solidFill>
                <a:latin typeface="Papyrus"/>
                <a:cs typeface="Papyrus"/>
              </a:rPr>
              <a:t> Modern </a:t>
            </a:r>
            <a:r>
              <a:rPr lang="es-ES_tradnl" sz="2600" dirty="0" err="1">
                <a:solidFill>
                  <a:schemeClr val="tx1"/>
                </a:solidFill>
                <a:latin typeface="Papyrus"/>
                <a:cs typeface="Papyrus"/>
              </a:rPr>
              <a:t>State</a:t>
            </a:r>
            <a:r>
              <a:rPr lang="es-ES_tradnl" sz="2600" dirty="0">
                <a:solidFill>
                  <a:schemeClr val="tx1"/>
                </a:solidFill>
                <a:latin typeface="Papyrus"/>
                <a:cs typeface="Papyrus"/>
              </a:rPr>
              <a:t> of Israel</a:t>
            </a:r>
          </a:p>
          <a:p>
            <a:r>
              <a:rPr lang="es-ES_tradnl" sz="2600" dirty="0">
                <a:solidFill>
                  <a:schemeClr val="tx1"/>
                </a:solidFill>
                <a:latin typeface="Papyrus"/>
                <a:cs typeface="Papyrus"/>
              </a:rPr>
              <a:t>    </a:t>
            </a:r>
            <a:r>
              <a:rPr lang="es-ES_tradnl" sz="2600" dirty="0" err="1">
                <a:solidFill>
                  <a:schemeClr val="tx1"/>
                </a:solidFill>
                <a:latin typeface="Papyrus"/>
                <a:cs typeface="Papyrus"/>
              </a:rPr>
              <a:t>The</a:t>
            </a:r>
            <a:r>
              <a:rPr lang="es-ES_tradnl" sz="2600" dirty="0">
                <a:solidFill>
                  <a:schemeClr val="tx1"/>
                </a:solidFill>
                <a:latin typeface="Papyrus"/>
                <a:cs typeface="Papyrus"/>
              </a:rPr>
              <a:t> </a:t>
            </a:r>
            <a:r>
              <a:rPr lang="es-ES_tradnl" sz="2600" dirty="0" err="1">
                <a:solidFill>
                  <a:schemeClr val="tx1"/>
                </a:solidFill>
                <a:latin typeface="Papyrus"/>
                <a:cs typeface="Papyrus"/>
              </a:rPr>
              <a:t>Return</a:t>
            </a:r>
            <a:r>
              <a:rPr lang="es-ES_tradnl" sz="2600" dirty="0">
                <a:solidFill>
                  <a:schemeClr val="tx1"/>
                </a:solidFill>
                <a:latin typeface="Papyrus"/>
                <a:cs typeface="Papyrus"/>
              </a:rPr>
              <a:t> of </a:t>
            </a:r>
            <a:r>
              <a:rPr lang="es-ES_tradnl" sz="2600" dirty="0" err="1">
                <a:solidFill>
                  <a:schemeClr val="tx1"/>
                </a:solidFill>
                <a:latin typeface="Papyrus"/>
                <a:cs typeface="Papyrus"/>
              </a:rPr>
              <a:t>the</a:t>
            </a:r>
            <a:r>
              <a:rPr lang="es-ES_tradnl" sz="2600" dirty="0">
                <a:solidFill>
                  <a:schemeClr val="tx1"/>
                </a:solidFill>
                <a:latin typeface="Papyrus"/>
                <a:cs typeface="Papyrus"/>
              </a:rPr>
              <a:t> </a:t>
            </a:r>
            <a:r>
              <a:rPr lang="es-ES_tradnl" sz="2600" dirty="0" err="1">
                <a:solidFill>
                  <a:schemeClr val="tx1"/>
                </a:solidFill>
                <a:latin typeface="Papyrus"/>
                <a:cs typeface="Papyrus"/>
              </a:rPr>
              <a:t>Jews</a:t>
            </a:r>
            <a:endParaRPr lang="es-ES_tradnl" sz="2600" dirty="0">
              <a:solidFill>
                <a:schemeClr val="tx1"/>
              </a:solidFill>
              <a:latin typeface="Papyrus"/>
              <a:cs typeface="Papyrus"/>
            </a:endParaRPr>
          </a:p>
          <a:p>
            <a:r>
              <a:rPr lang="es-ES_tradnl" sz="2600" dirty="0">
                <a:solidFill>
                  <a:schemeClr val="tx1"/>
                </a:solidFill>
                <a:latin typeface="Papyrus"/>
                <a:cs typeface="Papyrus"/>
              </a:rPr>
              <a:t>  </a:t>
            </a:r>
            <a:r>
              <a:rPr lang="es-ES_tradnl" sz="2600" dirty="0" err="1">
                <a:solidFill>
                  <a:schemeClr val="tx1"/>
                </a:solidFill>
                <a:latin typeface="Papyrus"/>
                <a:cs typeface="Papyrus"/>
              </a:rPr>
              <a:t>Battle</a:t>
            </a:r>
            <a:r>
              <a:rPr lang="es-ES_tradnl" sz="2600" dirty="0">
                <a:solidFill>
                  <a:schemeClr val="tx1"/>
                </a:solidFill>
                <a:latin typeface="Papyrus"/>
                <a:cs typeface="Papyrus"/>
              </a:rPr>
              <a:t> </a:t>
            </a:r>
            <a:r>
              <a:rPr lang="es-ES_tradnl" sz="2600" dirty="0" err="1">
                <a:solidFill>
                  <a:schemeClr val="tx1"/>
                </a:solidFill>
                <a:latin typeface="Papyrus"/>
                <a:cs typeface="Papyrus"/>
              </a:rPr>
              <a:t>over</a:t>
            </a:r>
            <a:r>
              <a:rPr lang="es-ES_tradnl" sz="2600" dirty="0">
                <a:solidFill>
                  <a:schemeClr val="tx1"/>
                </a:solidFill>
                <a:latin typeface="Papyrus"/>
                <a:cs typeface="Papyrus"/>
              </a:rPr>
              <a:t> </a:t>
            </a:r>
            <a:r>
              <a:rPr lang="es-ES_tradnl" sz="2600" dirty="0" err="1">
                <a:solidFill>
                  <a:schemeClr val="tx1"/>
                </a:solidFill>
                <a:latin typeface="Papyrus"/>
                <a:cs typeface="Papyrus"/>
              </a:rPr>
              <a:t>Jerusalem</a:t>
            </a:r>
            <a:r>
              <a:rPr lang="es-ES_tradnl" sz="2600" dirty="0">
                <a:solidFill>
                  <a:schemeClr val="tx1"/>
                </a:solidFill>
                <a:latin typeface="Papyrus"/>
                <a:cs typeface="Papyrus"/>
              </a:rPr>
              <a:t> </a:t>
            </a:r>
            <a:r>
              <a:rPr lang="es-ES_tradnl" sz="2600" dirty="0" err="1">
                <a:solidFill>
                  <a:schemeClr val="tx1"/>
                </a:solidFill>
                <a:latin typeface="Papyrus"/>
                <a:cs typeface="Papyrus"/>
              </a:rPr>
              <a:t>Now</a:t>
            </a:r>
            <a:endParaRPr lang="es-ES_tradnl" sz="2600" dirty="0">
              <a:solidFill>
                <a:schemeClr val="tx1"/>
              </a:solidFill>
              <a:latin typeface="Papyrus"/>
              <a:cs typeface="Papyrus"/>
            </a:endParaRPr>
          </a:p>
        </p:txBody>
      </p:sp>
      <p:sp>
        <p:nvSpPr>
          <p:cNvPr id="2" name="TextBox 1"/>
          <p:cNvSpPr txBox="1"/>
          <p:nvPr/>
        </p:nvSpPr>
        <p:spPr>
          <a:xfrm>
            <a:off x="-1" y="214890"/>
            <a:ext cx="4661647" cy="160043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3200" dirty="0">
                <a:solidFill>
                  <a:srgbClr val="000000"/>
                </a:solidFill>
                <a:latin typeface="Papyrus"/>
                <a:cs typeface="Papyrus"/>
              </a:rPr>
              <a:t> </a:t>
            </a:r>
            <a:r>
              <a:rPr lang="es-ES_tradnl" sz="2200" dirty="0" err="1">
                <a:solidFill>
                  <a:srgbClr val="000000"/>
                </a:solidFill>
                <a:latin typeface="Papyrus"/>
                <a:cs typeface="Papyrus"/>
              </a:rPr>
              <a:t>God</a:t>
            </a:r>
            <a:r>
              <a:rPr lang="es-ES_tradnl" sz="2200" dirty="0">
                <a:solidFill>
                  <a:srgbClr val="000000"/>
                </a:solidFill>
                <a:latin typeface="Papyrus"/>
                <a:cs typeface="Papyrus"/>
              </a:rPr>
              <a:t> has a </a:t>
            </a:r>
            <a:r>
              <a:rPr lang="es-ES_tradnl" sz="2200" dirty="0" err="1">
                <a:solidFill>
                  <a:srgbClr val="000000"/>
                </a:solidFill>
                <a:latin typeface="Papyrus"/>
                <a:cs typeface="Papyrus"/>
              </a:rPr>
              <a:t>Covenant</a:t>
            </a:r>
            <a:r>
              <a:rPr lang="es-ES_tradnl" sz="2200" dirty="0">
                <a:solidFill>
                  <a:srgbClr val="000000"/>
                </a:solidFill>
                <a:latin typeface="Papyrus"/>
                <a:cs typeface="Papyrus"/>
              </a:rPr>
              <a:t>  </a:t>
            </a:r>
            <a:r>
              <a:rPr lang="es-ES_tradnl" sz="2200" dirty="0" err="1">
                <a:solidFill>
                  <a:srgbClr val="000000"/>
                </a:solidFill>
                <a:latin typeface="Papyrus"/>
                <a:cs typeface="Papyrus"/>
              </a:rPr>
              <a:t>with</a:t>
            </a: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Land</a:t>
            </a:r>
            <a:endParaRPr lang="es-ES_tradnl" sz="2200" dirty="0">
              <a:solidFill>
                <a:srgbClr val="000000"/>
              </a:solidFill>
              <a:latin typeface="Papyrus"/>
              <a:cs typeface="Papyrus"/>
            </a:endParaRPr>
          </a:p>
          <a:p>
            <a:r>
              <a:rPr lang="es-ES_tradnl" sz="2200" dirty="0" err="1">
                <a:solidFill>
                  <a:srgbClr val="000000"/>
                </a:solidFill>
                <a:latin typeface="Papyrus"/>
                <a:cs typeface="Papyrus"/>
              </a:rPr>
              <a:t>God</a:t>
            </a:r>
            <a:r>
              <a:rPr lang="es-ES_tradnl" sz="2200" dirty="0">
                <a:solidFill>
                  <a:srgbClr val="000000"/>
                </a:solidFill>
                <a:latin typeface="Papyrus"/>
                <a:cs typeface="Papyrus"/>
              </a:rPr>
              <a:t> has a </a:t>
            </a:r>
            <a:r>
              <a:rPr lang="es-ES_tradnl" sz="2200" dirty="0" err="1">
                <a:solidFill>
                  <a:srgbClr val="000000"/>
                </a:solidFill>
                <a:latin typeface="Papyrus"/>
                <a:cs typeface="Papyrus"/>
              </a:rPr>
              <a:t>Covenant</a:t>
            </a:r>
            <a:r>
              <a:rPr lang="es-ES_tradnl" sz="2200" dirty="0">
                <a:solidFill>
                  <a:srgbClr val="000000"/>
                </a:solidFill>
                <a:latin typeface="Papyrus"/>
                <a:cs typeface="Papyrus"/>
              </a:rPr>
              <a:t> </a:t>
            </a:r>
            <a:r>
              <a:rPr lang="es-ES_tradnl" sz="2200" dirty="0" err="1">
                <a:solidFill>
                  <a:srgbClr val="000000"/>
                </a:solidFill>
                <a:latin typeface="Papyrus"/>
                <a:cs typeface="Papyrus"/>
              </a:rPr>
              <a:t>with</a:t>
            </a: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People</a:t>
            </a:r>
            <a:endParaRPr lang="es-ES_tradnl" sz="2200" dirty="0">
              <a:solidFill>
                <a:srgbClr val="000000"/>
              </a:solidFill>
              <a:latin typeface="Papyrus"/>
              <a:cs typeface="Papyrus"/>
            </a:endParaRPr>
          </a:p>
          <a:p>
            <a:r>
              <a:rPr lang="es-ES_tradnl" sz="2200" dirty="0">
                <a:solidFill>
                  <a:srgbClr val="000000"/>
                </a:solidFill>
                <a:latin typeface="Papyrus"/>
                <a:cs typeface="Papyrus"/>
              </a:rPr>
              <a:t>    </a:t>
            </a:r>
            <a:r>
              <a:rPr lang="es-ES_tradnl" sz="2200" dirty="0" err="1">
                <a:solidFill>
                  <a:srgbClr val="000000"/>
                </a:solidFill>
                <a:latin typeface="Papyrus"/>
                <a:cs typeface="Papyrus"/>
              </a:rPr>
              <a:t>But</a:t>
            </a:r>
            <a:r>
              <a:rPr lang="es-ES_tradnl" sz="2200" dirty="0">
                <a:solidFill>
                  <a:srgbClr val="000000"/>
                </a:solidFill>
                <a:latin typeface="Papyrus"/>
                <a:cs typeface="Papyrus"/>
              </a:rPr>
              <a:t>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Jews</a:t>
            </a:r>
            <a:r>
              <a:rPr lang="es-ES_tradnl" sz="2200" dirty="0">
                <a:solidFill>
                  <a:srgbClr val="000000"/>
                </a:solidFill>
                <a:latin typeface="Papyrus"/>
                <a:cs typeface="Papyrus"/>
              </a:rPr>
              <a:t> </a:t>
            </a:r>
            <a:r>
              <a:rPr lang="es-ES_tradnl" sz="2200" dirty="0" err="1">
                <a:solidFill>
                  <a:srgbClr val="000000"/>
                </a:solidFill>
                <a:latin typeface="Papyrus"/>
                <a:cs typeface="Papyrus"/>
              </a:rPr>
              <a:t>can’t</a:t>
            </a:r>
            <a:r>
              <a:rPr lang="es-ES_tradnl" sz="2200" dirty="0">
                <a:solidFill>
                  <a:srgbClr val="000000"/>
                </a:solidFill>
                <a:latin typeface="Papyrus"/>
                <a:cs typeface="Papyrus"/>
              </a:rPr>
              <a:t> </a:t>
            </a:r>
            <a:r>
              <a:rPr lang="es-ES_tradnl" sz="2200" dirty="0" err="1">
                <a:solidFill>
                  <a:srgbClr val="000000"/>
                </a:solidFill>
                <a:latin typeface="Papyrus"/>
                <a:cs typeface="Papyrus"/>
              </a:rPr>
              <a:t>enter</a:t>
            </a:r>
            <a:r>
              <a:rPr lang="es-ES_tradnl" sz="2200" dirty="0">
                <a:solidFill>
                  <a:srgbClr val="000000"/>
                </a:solidFill>
                <a:latin typeface="Papyrus"/>
                <a:cs typeface="Papyrus"/>
              </a:rPr>
              <a:t> </a:t>
            </a:r>
            <a:r>
              <a:rPr lang="es-ES_tradnl" sz="2200" dirty="0" err="1">
                <a:solidFill>
                  <a:srgbClr val="000000"/>
                </a:solidFill>
                <a:latin typeface="Papyrus"/>
                <a:cs typeface="Papyrus"/>
              </a:rPr>
              <a:t>Heaven</a:t>
            </a:r>
            <a:r>
              <a:rPr lang="es-ES_tradnl" sz="2200" dirty="0">
                <a:solidFill>
                  <a:srgbClr val="000000"/>
                </a:solidFill>
                <a:latin typeface="Papyrus"/>
                <a:cs typeface="Papyrus"/>
              </a:rPr>
              <a:t>  </a:t>
            </a:r>
            <a:r>
              <a:rPr lang="es-ES_tradnl" sz="2200" dirty="0" err="1">
                <a:solidFill>
                  <a:srgbClr val="000000"/>
                </a:solidFill>
                <a:latin typeface="Papyrus"/>
                <a:cs typeface="Papyrus"/>
              </a:rPr>
              <a:t>without</a:t>
            </a:r>
            <a:r>
              <a:rPr lang="es-ES_tradnl" sz="2200" dirty="0">
                <a:solidFill>
                  <a:srgbClr val="000000"/>
                </a:solidFill>
                <a:latin typeface="Papyrus"/>
                <a:cs typeface="Papyrus"/>
              </a:rPr>
              <a:t> </a:t>
            </a:r>
            <a:r>
              <a:rPr lang="es-ES_tradnl" sz="2200" dirty="0" err="1">
                <a:solidFill>
                  <a:srgbClr val="000000"/>
                </a:solidFill>
                <a:latin typeface="Papyrus"/>
                <a:cs typeface="Papyrus"/>
              </a:rPr>
              <a:t>Jesus</a:t>
            </a:r>
            <a:r>
              <a:rPr lang="es-ES_tradnl" sz="2200" dirty="0">
                <a:solidFill>
                  <a:srgbClr val="000000"/>
                </a:solidFill>
                <a:latin typeface="Papyrus"/>
                <a:cs typeface="Papyrus"/>
              </a:rPr>
              <a:t> as </a:t>
            </a:r>
            <a:r>
              <a:rPr lang="es-ES_tradnl" sz="2200" dirty="0" err="1">
                <a:solidFill>
                  <a:srgbClr val="000000"/>
                </a:solidFill>
                <a:latin typeface="Papyrus"/>
                <a:cs typeface="Papyrus"/>
              </a:rPr>
              <a:t>their</a:t>
            </a:r>
            <a:r>
              <a:rPr lang="es-ES_tradnl" sz="2200" dirty="0">
                <a:solidFill>
                  <a:srgbClr val="000000"/>
                </a:solidFill>
                <a:latin typeface="Papyrus"/>
                <a:cs typeface="Papyrus"/>
              </a:rPr>
              <a:t> </a:t>
            </a:r>
            <a:r>
              <a:rPr lang="es-ES_tradnl" sz="2200" dirty="0" err="1">
                <a:solidFill>
                  <a:srgbClr val="000000"/>
                </a:solidFill>
                <a:latin typeface="Papyrus"/>
                <a:cs typeface="Papyrus"/>
              </a:rPr>
              <a:t>Messiah</a:t>
            </a:r>
            <a:r>
              <a:rPr lang="es-ES_tradnl" sz="2200" dirty="0">
                <a:solidFill>
                  <a:srgbClr val="000000"/>
                </a:solidFill>
                <a:latin typeface="Papyrus"/>
                <a:cs typeface="Papyrus"/>
              </a:rPr>
              <a:t>! </a:t>
            </a:r>
          </a:p>
        </p:txBody>
      </p:sp>
    </p:spTree>
    <p:extLst>
      <p:ext uri="{BB962C8B-B14F-4D97-AF65-F5344CB8AC3E}">
        <p14:creationId xmlns:p14="http://schemas.microsoft.com/office/powerpoint/2010/main" val="361082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73187"/>
            <a:ext cx="9144000" cy="693118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_tradnl" dirty="0" err="1">
                <a:solidFill>
                  <a:srgbClr val="000000"/>
                </a:solidFill>
                <a:latin typeface="Papyrus"/>
                <a:cs typeface="Papyrus"/>
              </a:rPr>
              <a:t>When</a:t>
            </a:r>
            <a:r>
              <a:rPr lang="es-ES_tradnl" dirty="0">
                <a:solidFill>
                  <a:srgbClr val="000000"/>
                </a:solidFill>
                <a:latin typeface="Papyrus"/>
                <a:cs typeface="Papyrus"/>
              </a:rPr>
              <a:t> </a:t>
            </a:r>
            <a:r>
              <a:rPr lang="es-ES_tradnl" dirty="0" err="1">
                <a:solidFill>
                  <a:srgbClr val="000000"/>
                </a:solidFill>
                <a:latin typeface="Papyrus"/>
                <a:cs typeface="Papyrus"/>
              </a:rPr>
              <a:t>is</a:t>
            </a:r>
            <a:r>
              <a:rPr lang="es-ES_tradnl" dirty="0">
                <a:solidFill>
                  <a:srgbClr val="000000"/>
                </a:solidFill>
                <a:latin typeface="Papyrus"/>
                <a:cs typeface="Papyrus"/>
              </a:rPr>
              <a:t> </a:t>
            </a:r>
            <a:r>
              <a:rPr lang="es-ES_tradnl" dirty="0" err="1">
                <a:solidFill>
                  <a:srgbClr val="000000"/>
                </a:solidFill>
                <a:latin typeface="Papyrus"/>
                <a:cs typeface="Papyrus"/>
              </a:rPr>
              <a:t>Jesus</a:t>
            </a:r>
            <a:r>
              <a:rPr lang="es-ES_tradnl" dirty="0">
                <a:solidFill>
                  <a:srgbClr val="000000"/>
                </a:solidFill>
                <a:latin typeface="Papyrus"/>
                <a:cs typeface="Papyrus"/>
              </a:rPr>
              <a:t> </a:t>
            </a:r>
            <a:r>
              <a:rPr lang="es-ES_tradnl" dirty="0" err="1">
                <a:solidFill>
                  <a:srgbClr val="000000"/>
                </a:solidFill>
                <a:latin typeface="Papyrus"/>
                <a:cs typeface="Papyrus"/>
              </a:rPr>
              <a:t>Coming</a:t>
            </a:r>
            <a:r>
              <a:rPr lang="es-ES_tradnl" dirty="0">
                <a:solidFill>
                  <a:srgbClr val="000000"/>
                </a:solidFill>
                <a:latin typeface="Papyrus"/>
                <a:cs typeface="Papyrus"/>
              </a:rPr>
              <a:t> </a:t>
            </a:r>
            <a:r>
              <a:rPr lang="es-ES_tradnl" dirty="0" err="1">
                <a:solidFill>
                  <a:srgbClr val="000000"/>
                </a:solidFill>
                <a:latin typeface="Papyrus"/>
                <a:cs typeface="Papyrus"/>
              </a:rPr>
              <a:t>Again</a:t>
            </a:r>
            <a:endParaRPr lang="es-ES_tradnl" dirty="0"/>
          </a:p>
        </p:txBody>
      </p:sp>
      <p:sp>
        <p:nvSpPr>
          <p:cNvPr id="6" name="TextBox 5"/>
          <p:cNvSpPr txBox="1"/>
          <p:nvPr/>
        </p:nvSpPr>
        <p:spPr>
          <a:xfrm>
            <a:off x="1" y="1654107"/>
            <a:ext cx="5059562"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2800" kern="1200" dirty="0">
                <a:solidFill>
                  <a:srgbClr val="000000"/>
                </a:solidFill>
                <a:latin typeface="Papyrus"/>
                <a:cs typeface="Papyrus"/>
              </a:rPr>
              <a:t>  </a:t>
            </a:r>
            <a:r>
              <a:rPr lang="es-ES_tradnl" sz="2800" kern="1200" dirty="0" err="1">
                <a:solidFill>
                  <a:srgbClr val="000000"/>
                </a:solidFill>
                <a:latin typeface="Papyrus"/>
                <a:cs typeface="Papyrus"/>
              </a:rPr>
              <a:t>When</a:t>
            </a:r>
            <a:r>
              <a:rPr lang="es-ES_tradnl" sz="2800" kern="1200" dirty="0">
                <a:solidFill>
                  <a:srgbClr val="000000"/>
                </a:solidFill>
                <a:latin typeface="Papyrus"/>
                <a:cs typeface="Papyrus"/>
              </a:rPr>
              <a:t> </a:t>
            </a:r>
            <a:r>
              <a:rPr lang="es-ES_tradnl" sz="2800" kern="1200" dirty="0" err="1">
                <a:solidFill>
                  <a:srgbClr val="000000"/>
                </a:solidFill>
                <a:latin typeface="Papyrus"/>
                <a:cs typeface="Papyrus"/>
              </a:rPr>
              <a:t>is</a:t>
            </a:r>
            <a:r>
              <a:rPr lang="es-ES_tradnl" sz="2800" kern="1200" dirty="0">
                <a:solidFill>
                  <a:srgbClr val="000000"/>
                </a:solidFill>
                <a:latin typeface="Papyrus"/>
                <a:cs typeface="Papyrus"/>
              </a:rPr>
              <a:t> </a:t>
            </a:r>
            <a:r>
              <a:rPr lang="es-ES_tradnl" sz="2800" kern="1200" dirty="0" err="1">
                <a:solidFill>
                  <a:srgbClr val="000000"/>
                </a:solidFill>
                <a:latin typeface="Papyrus"/>
                <a:cs typeface="Papyrus"/>
              </a:rPr>
              <a:t>Jesus</a:t>
            </a:r>
            <a:r>
              <a:rPr lang="es-ES_tradnl" sz="2800" kern="1200" dirty="0">
                <a:solidFill>
                  <a:srgbClr val="000000"/>
                </a:solidFill>
                <a:latin typeface="Papyrus"/>
                <a:cs typeface="Papyrus"/>
              </a:rPr>
              <a:t> </a:t>
            </a:r>
            <a:r>
              <a:rPr lang="es-ES_tradnl" sz="2800" kern="1200" dirty="0" err="1">
                <a:solidFill>
                  <a:srgbClr val="000000"/>
                </a:solidFill>
                <a:latin typeface="Papyrus"/>
                <a:cs typeface="Papyrus"/>
              </a:rPr>
              <a:t>Coming</a:t>
            </a:r>
            <a:r>
              <a:rPr lang="es-ES_tradnl" sz="2800" kern="1200" dirty="0">
                <a:solidFill>
                  <a:srgbClr val="000000"/>
                </a:solidFill>
                <a:latin typeface="Papyrus"/>
                <a:cs typeface="Papyrus"/>
              </a:rPr>
              <a:t> </a:t>
            </a:r>
            <a:r>
              <a:rPr lang="es-ES_tradnl" sz="2800" kern="1200" dirty="0" err="1">
                <a:solidFill>
                  <a:srgbClr val="000000"/>
                </a:solidFill>
                <a:latin typeface="Papyrus"/>
                <a:cs typeface="Papyrus"/>
              </a:rPr>
              <a:t>Again</a:t>
            </a:r>
            <a:r>
              <a:rPr lang="es-ES_tradnl" sz="2800" kern="1200" dirty="0">
                <a:solidFill>
                  <a:srgbClr val="000000"/>
                </a:solidFill>
                <a:latin typeface="Papyrus"/>
                <a:cs typeface="Papyrus"/>
              </a:rPr>
              <a:t>?</a:t>
            </a:r>
          </a:p>
        </p:txBody>
      </p:sp>
      <p:sp>
        <p:nvSpPr>
          <p:cNvPr id="7" name="TextBox 6"/>
          <p:cNvSpPr txBox="1"/>
          <p:nvPr/>
        </p:nvSpPr>
        <p:spPr>
          <a:xfrm>
            <a:off x="3088501" y="499551"/>
            <a:ext cx="5753703" cy="89255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_tradnl" sz="2800" kern="1200" dirty="0">
                <a:solidFill>
                  <a:srgbClr val="000000"/>
                </a:solidFill>
                <a:latin typeface="Papyrus"/>
                <a:cs typeface="Papyrus"/>
              </a:rPr>
              <a:t>“</a:t>
            </a:r>
            <a:r>
              <a:rPr lang="es-ES_tradnl" sz="2400" kern="1200" dirty="0" err="1">
                <a:solidFill>
                  <a:srgbClr val="000000"/>
                </a:solidFill>
                <a:latin typeface="Papyrus"/>
                <a:cs typeface="Papyrus"/>
              </a:rPr>
              <a:t>When</a:t>
            </a:r>
            <a:r>
              <a:rPr lang="es-ES_tradnl" sz="2400" kern="1200" dirty="0">
                <a:solidFill>
                  <a:srgbClr val="000000"/>
                </a:solidFill>
                <a:latin typeface="Papyrus"/>
                <a:cs typeface="Papyrus"/>
              </a:rPr>
              <a:t> </a:t>
            </a:r>
            <a:r>
              <a:rPr lang="es-ES_tradnl" sz="2400" kern="1200" dirty="0" err="1">
                <a:solidFill>
                  <a:srgbClr val="000000"/>
                </a:solidFill>
                <a:latin typeface="Papyrus"/>
                <a:cs typeface="Papyrus"/>
              </a:rPr>
              <a:t>the</a:t>
            </a:r>
            <a:r>
              <a:rPr lang="es-ES_tradnl" sz="2400" kern="1200" dirty="0">
                <a:solidFill>
                  <a:srgbClr val="000000"/>
                </a:solidFill>
                <a:latin typeface="Papyrus"/>
                <a:cs typeface="Papyrus"/>
              </a:rPr>
              <a:t> Lord </a:t>
            </a:r>
            <a:r>
              <a:rPr lang="es-ES_tradnl" sz="2400" kern="1200" dirty="0" err="1">
                <a:solidFill>
                  <a:srgbClr val="000000"/>
                </a:solidFill>
                <a:latin typeface="Papyrus"/>
                <a:cs typeface="Papyrus"/>
              </a:rPr>
              <a:t>shall</a:t>
            </a:r>
            <a:r>
              <a:rPr lang="es-ES_tradnl" sz="2400" kern="1200" dirty="0">
                <a:solidFill>
                  <a:srgbClr val="000000"/>
                </a:solidFill>
                <a:latin typeface="Papyrus"/>
                <a:cs typeface="Papyrus"/>
              </a:rPr>
              <a:t> </a:t>
            </a:r>
            <a:r>
              <a:rPr lang="es-ES_tradnl" sz="2400" kern="1200" dirty="0" err="1">
                <a:solidFill>
                  <a:srgbClr val="000000"/>
                </a:solidFill>
                <a:latin typeface="Papyrus"/>
                <a:cs typeface="Papyrus"/>
              </a:rPr>
              <a:t>build</a:t>
            </a:r>
            <a:r>
              <a:rPr lang="es-ES_tradnl" sz="2400" kern="1200" dirty="0">
                <a:solidFill>
                  <a:srgbClr val="000000"/>
                </a:solidFill>
                <a:latin typeface="Papyrus"/>
                <a:cs typeface="Papyrus"/>
              </a:rPr>
              <a:t> up </a:t>
            </a:r>
            <a:r>
              <a:rPr lang="es-ES_tradnl" sz="2400" kern="1200" dirty="0" err="1">
                <a:solidFill>
                  <a:srgbClr val="000000"/>
                </a:solidFill>
                <a:latin typeface="Papyrus"/>
                <a:cs typeface="Papyrus"/>
              </a:rPr>
              <a:t>Zion</a:t>
            </a:r>
            <a:r>
              <a:rPr lang="es-ES_tradnl" sz="2400" kern="1200" dirty="0">
                <a:solidFill>
                  <a:srgbClr val="000000"/>
                </a:solidFill>
                <a:latin typeface="Papyrus"/>
                <a:cs typeface="Papyrus"/>
              </a:rPr>
              <a:t>,</a:t>
            </a:r>
          </a:p>
          <a:p>
            <a:r>
              <a:rPr lang="es-ES_tradnl" sz="2400" kern="1200" dirty="0">
                <a:solidFill>
                  <a:srgbClr val="000000"/>
                </a:solidFill>
                <a:latin typeface="Papyrus"/>
                <a:cs typeface="Papyrus"/>
              </a:rPr>
              <a:t>     He </a:t>
            </a:r>
            <a:r>
              <a:rPr lang="es-ES_tradnl" sz="2400" kern="1200" dirty="0" err="1">
                <a:solidFill>
                  <a:srgbClr val="000000"/>
                </a:solidFill>
                <a:latin typeface="Papyrus"/>
                <a:cs typeface="Papyrus"/>
              </a:rPr>
              <a:t>shall</a:t>
            </a:r>
            <a:r>
              <a:rPr lang="es-ES_tradnl" sz="2400" kern="1200" dirty="0">
                <a:solidFill>
                  <a:srgbClr val="000000"/>
                </a:solidFill>
                <a:latin typeface="Papyrus"/>
                <a:cs typeface="Papyrus"/>
              </a:rPr>
              <a:t> </a:t>
            </a:r>
            <a:r>
              <a:rPr lang="es-ES_tradnl" sz="2400" kern="1200" dirty="0" err="1">
                <a:solidFill>
                  <a:srgbClr val="000000"/>
                </a:solidFill>
                <a:latin typeface="Papyrus"/>
                <a:cs typeface="Papyrus"/>
              </a:rPr>
              <a:t>appear</a:t>
            </a:r>
            <a:r>
              <a:rPr lang="es-ES_tradnl" sz="2400" kern="1200" dirty="0">
                <a:solidFill>
                  <a:srgbClr val="000000"/>
                </a:solidFill>
                <a:latin typeface="Papyrus"/>
                <a:cs typeface="Papyrus"/>
              </a:rPr>
              <a:t> in </a:t>
            </a:r>
            <a:r>
              <a:rPr lang="es-ES_tradnl" sz="2400" kern="1200" dirty="0" err="1">
                <a:solidFill>
                  <a:srgbClr val="000000"/>
                </a:solidFill>
                <a:latin typeface="Papyrus"/>
                <a:cs typeface="Papyrus"/>
              </a:rPr>
              <a:t>His</a:t>
            </a:r>
            <a:r>
              <a:rPr lang="es-ES_tradnl" sz="2400" kern="1200" dirty="0">
                <a:solidFill>
                  <a:srgbClr val="000000"/>
                </a:solidFill>
                <a:latin typeface="Papyrus"/>
                <a:cs typeface="Papyrus"/>
              </a:rPr>
              <a:t> </a:t>
            </a:r>
            <a:r>
              <a:rPr lang="es-ES_tradnl" sz="2400" kern="1200" dirty="0" err="1">
                <a:solidFill>
                  <a:srgbClr val="000000"/>
                </a:solidFill>
                <a:latin typeface="Papyrus"/>
                <a:cs typeface="Papyrus"/>
              </a:rPr>
              <a:t>Glory</a:t>
            </a:r>
            <a:r>
              <a:rPr lang="es-ES_tradnl" sz="2400" dirty="0">
                <a:solidFill>
                  <a:srgbClr val="000000"/>
                </a:solidFill>
                <a:latin typeface="Papyrus"/>
                <a:cs typeface="Papyrus"/>
              </a:rPr>
              <a:t>” </a:t>
            </a:r>
            <a:r>
              <a:rPr lang="es-ES_tradnl" sz="2400" dirty="0" err="1">
                <a:solidFill>
                  <a:srgbClr val="000000"/>
                </a:solidFill>
                <a:latin typeface="Papyrus"/>
                <a:cs typeface="Papyrus"/>
              </a:rPr>
              <a:t>Ps</a:t>
            </a:r>
            <a:r>
              <a:rPr lang="es-ES_tradnl" sz="2400" dirty="0">
                <a:solidFill>
                  <a:srgbClr val="000000"/>
                </a:solidFill>
                <a:latin typeface="Papyrus"/>
                <a:cs typeface="Papyrus"/>
              </a:rPr>
              <a:t> 102:16</a:t>
            </a:r>
            <a:endParaRPr lang="es-ES_tradnl" sz="2400" kern="1200" dirty="0">
              <a:solidFill>
                <a:srgbClr val="000000"/>
              </a:solidFill>
              <a:latin typeface="Papyrus"/>
              <a:cs typeface="Papyrus"/>
            </a:endParaRPr>
          </a:p>
        </p:txBody>
      </p:sp>
      <p:pic>
        <p:nvPicPr>
          <p:cNvPr id="2" name="Picture 1" descr="TN_06_28_2013_14_48_47_07597.jpg"/>
          <p:cNvPicPr>
            <a:picLocks noChangeAspect="1"/>
          </p:cNvPicPr>
          <p:nvPr/>
        </p:nvPicPr>
        <p:blipFill>
          <a:blip r:embed="rId2">
            <a:extLst>
              <a:ext uri="{BEBA8EAE-BF5A-486C-A8C5-ECC9F3942E4B}">
                <a14:imgProps xmlns:a14="http://schemas.microsoft.com/office/drawing/2010/main">
                  <a14:imgLayer r:embed="rId3">
                    <a14:imgEffect>
                      <a14:backgroundRemoval t="4082" b="99490" l="0" r="97287">
                        <a14:foregroundMark x1="13953" y1="57143" x2="70543" y2="99490"/>
                      </a14:backgroundRemoval>
                    </a14:imgEffect>
                  </a14:imgLayer>
                </a14:imgProps>
              </a:ext>
              <a:ext uri="{28A0092B-C50C-407E-A947-70E740481C1C}">
                <a14:useLocalDpi xmlns:a14="http://schemas.microsoft.com/office/drawing/2010/main" val="0"/>
              </a:ext>
            </a:extLst>
          </a:blip>
          <a:stretch>
            <a:fillRect/>
          </a:stretch>
        </p:blipFill>
        <p:spPr>
          <a:xfrm>
            <a:off x="1" y="-196050"/>
            <a:ext cx="2435411" cy="1850157"/>
          </a:xfrm>
          <a:prstGeom prst="rect">
            <a:avLst/>
          </a:prstGeom>
        </p:spPr>
      </p:pic>
      <p:pic>
        <p:nvPicPr>
          <p:cNvPr id="3" name="Picture 2" descr="modern-s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55777"/>
            <a:ext cx="9143999" cy="3814751"/>
          </a:xfrm>
          <a:prstGeom prst="rect">
            <a:avLst/>
          </a:prstGeom>
        </p:spPr>
      </p:pic>
      <p:sp>
        <p:nvSpPr>
          <p:cNvPr id="8" name="TextBox 7"/>
          <p:cNvSpPr txBox="1"/>
          <p:nvPr/>
        </p:nvSpPr>
        <p:spPr>
          <a:xfrm>
            <a:off x="4880268" y="2781273"/>
            <a:ext cx="3511175"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2800" kern="1200" dirty="0">
                <a:solidFill>
                  <a:srgbClr val="000000"/>
                </a:solidFill>
                <a:latin typeface="Lucida Handwriting"/>
                <a:cs typeface="Lucida Handwriting"/>
              </a:rPr>
              <a:t> </a:t>
            </a:r>
            <a:r>
              <a:rPr lang="es-ES_tradnl" sz="2400" kern="1200" dirty="0">
                <a:solidFill>
                  <a:srgbClr val="000000"/>
                </a:solidFill>
                <a:latin typeface="Lucida Handwriting"/>
                <a:cs typeface="Lucida Handwriting"/>
              </a:rPr>
              <a:t>“</a:t>
            </a:r>
            <a:r>
              <a:rPr lang="es-ES_tradnl" sz="2800" kern="1200" dirty="0" err="1">
                <a:solidFill>
                  <a:srgbClr val="000000"/>
                </a:solidFill>
                <a:latin typeface="Papyrus"/>
                <a:cs typeface="Papyrus"/>
              </a:rPr>
              <a:t>Zion</a:t>
            </a:r>
            <a:r>
              <a:rPr lang="es-ES_tradnl" sz="2800" kern="1200" dirty="0">
                <a:solidFill>
                  <a:srgbClr val="000000"/>
                </a:solidFill>
                <a:latin typeface="Papyrus"/>
                <a:cs typeface="Papyrus"/>
              </a:rPr>
              <a:t>” </a:t>
            </a:r>
            <a:r>
              <a:rPr lang="es-ES_tradnl" sz="2800" kern="1200" dirty="0" err="1">
                <a:solidFill>
                  <a:srgbClr val="000000"/>
                </a:solidFill>
                <a:latin typeface="Papyrus"/>
                <a:cs typeface="Papyrus"/>
              </a:rPr>
              <a:t>is</a:t>
            </a:r>
            <a:r>
              <a:rPr lang="es-ES_tradnl" sz="2800" kern="1200" dirty="0">
                <a:solidFill>
                  <a:srgbClr val="000000"/>
                </a:solidFill>
                <a:latin typeface="Papyrus"/>
                <a:cs typeface="Papyrus"/>
              </a:rPr>
              <a:t> </a:t>
            </a:r>
            <a:r>
              <a:rPr lang="es-ES_tradnl" sz="2800" kern="1200" dirty="0" err="1">
                <a:solidFill>
                  <a:srgbClr val="000000"/>
                </a:solidFill>
                <a:latin typeface="Papyrus"/>
                <a:cs typeface="Papyrus"/>
              </a:rPr>
              <a:t>Jerusalem</a:t>
            </a:r>
            <a:endParaRPr lang="es-ES_tradnl" sz="2800" kern="1200" dirty="0">
              <a:solidFill>
                <a:srgbClr val="000000"/>
              </a:solidFill>
              <a:latin typeface="Papyrus"/>
              <a:cs typeface="Papyrus"/>
            </a:endParaRPr>
          </a:p>
        </p:txBody>
      </p:sp>
    </p:spTree>
    <p:extLst>
      <p:ext uri="{BB962C8B-B14F-4D97-AF65-F5344CB8AC3E}">
        <p14:creationId xmlns:p14="http://schemas.microsoft.com/office/powerpoint/2010/main" val="3487606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2936902" y="4528599"/>
            <a:ext cx="2740277"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a:latin typeface="Papyrus"/>
                <a:cs typeface="Papyrus"/>
              </a:rPr>
              <a:t>Jesus says“ This Generation will not pass away, until all these things be fulfilled”  </a:t>
            </a:r>
            <a:r>
              <a:rPr lang="en-US" sz="2400" dirty="0">
                <a:solidFill>
                  <a:srgbClr val="FF0000"/>
                </a:solidFill>
                <a:latin typeface="Papyrus"/>
                <a:cs typeface="Papyrus"/>
              </a:rPr>
              <a:t>24:32</a:t>
            </a:r>
          </a:p>
        </p:txBody>
      </p:sp>
      <p:sp>
        <p:nvSpPr>
          <p:cNvPr id="5" name="TextBox 4"/>
          <p:cNvSpPr txBox="1"/>
          <p:nvPr/>
        </p:nvSpPr>
        <p:spPr>
          <a:xfrm>
            <a:off x="2308112" y="404957"/>
            <a:ext cx="6549771" cy="280076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200" dirty="0">
                <a:latin typeface="Papyrus"/>
                <a:cs typeface="Papyrus"/>
              </a:rPr>
              <a:t>Matthew 24 </a:t>
            </a:r>
            <a:r>
              <a:rPr lang="mr-IN" sz="2200" dirty="0">
                <a:latin typeface="Papyrus"/>
                <a:cs typeface="Papyrus"/>
              </a:rPr>
              <a:t>–</a:t>
            </a:r>
            <a:r>
              <a:rPr lang="en-US" sz="2200" dirty="0">
                <a:latin typeface="Papyrus"/>
                <a:cs typeface="Papyrus"/>
              </a:rPr>
              <a:t>  Jesus Prophesies A Coming Time.  While teaching His disciples about the End Times, the Great Tribulation, and the Coming of the Son of Man, He says God will gather His elect with the sound of a great trumpet. If we learn the parable parable of the fig tree, we  can see He is referring to the future re-birth of modern Israel  with branches and leaves</a:t>
            </a:r>
            <a:r>
              <a:rPr lang="mr-IN" sz="2200" dirty="0">
                <a:latin typeface="Papyrus"/>
                <a:cs typeface="Papyrus"/>
              </a:rPr>
              <a:t>…</a:t>
            </a:r>
            <a:r>
              <a:rPr lang="en-US" sz="2200" dirty="0">
                <a:latin typeface="Papyrus"/>
                <a:cs typeface="Papyrus"/>
              </a:rPr>
              <a:t>1948 </a:t>
            </a:r>
          </a:p>
        </p:txBody>
      </p:sp>
      <p:pic>
        <p:nvPicPr>
          <p:cNvPr id="6" name="Picture 5" descr="abwasNT19.jpg"/>
          <p:cNvPicPr>
            <a:picLocks noChangeAspect="1"/>
          </p:cNvPicPr>
          <p:nvPr/>
        </p:nvPicPr>
        <p:blipFill rotWithShape="1">
          <a:blip r:embed="rId2">
            <a:extLst>
              <a:ext uri="{BEBA8EAE-BF5A-486C-A8C5-ECC9F3942E4B}">
                <a14:imgProps xmlns:a14="http://schemas.microsoft.com/office/drawing/2010/main">
                  <a14:imgLayer r:embed="rId3">
                    <a14:imgEffect>
                      <a14:backgroundRemoval t="9360" b="100000" l="0" r="44444">
                        <a14:foregroundMark x1="17407" y1="71429" x2="17407" y2="71429"/>
                        <a14:foregroundMark x1="19259" y1="50739" x2="19259" y2="50739"/>
                        <a14:foregroundMark x1="14815" y1="43842" x2="14815" y2="43842"/>
                        <a14:foregroundMark x1="29630" y1="73892" x2="29630" y2="73892"/>
                        <a14:foregroundMark x1="21852" y1="75369" x2="21852" y2="75369"/>
                        <a14:foregroundMark x1="37037" y1="38424" x2="37037" y2="38424"/>
                        <a14:foregroundMark x1="18148" y1="57143" x2="18148" y2="57143"/>
                        <a14:foregroundMark x1="18148" y1="57143" x2="18148" y2="57143"/>
                        <a14:foregroundMark x1="10741" y1="60099" x2="10741" y2="60099"/>
                        <a14:foregroundMark x1="13333" y1="58621" x2="13333" y2="58621"/>
                        <a14:foregroundMark x1="6667" y1="60591" x2="6667" y2="60591"/>
                        <a14:foregroundMark x1="18889" y1="23645" x2="18889" y2="23645"/>
                        <a14:foregroundMark x1="22593" y1="23153" x2="22593" y2="23153"/>
                        <a14:foregroundMark x1="23704" y1="18719" x2="23704" y2="18719"/>
                        <a14:foregroundMark x1="22222" y1="13300" x2="22222" y2="13300"/>
                        <a14:foregroundMark x1="40370" y1="36453" x2="40370" y2="36453"/>
                        <a14:foregroundMark x1="40000" y1="40887" x2="40000" y2="40887"/>
                        <a14:foregroundMark x1="42222" y1="35468" x2="42222" y2="35468"/>
                        <a14:backgroundMark x1="22593" y1="73399" x2="22593" y2="73399"/>
                        <a14:backgroundMark x1="4815" y1="26108" x2="4815" y2="26108"/>
                        <a14:backgroundMark x1="8519" y1="16749" x2="8519" y2="16749"/>
                        <a14:backgroundMark x1="4074" y1="32512" x2="4074" y2="32512"/>
                        <a14:backgroundMark x1="8148" y1="30049" x2="8148" y2="30049"/>
                        <a14:backgroundMark x1="2593" y1="37438" x2="2593" y2="37438"/>
                        <a14:backgroundMark x1="7037" y1="36453" x2="7037" y2="36453"/>
                        <a14:backgroundMark x1="4444" y1="37931" x2="4444" y2="37931"/>
                      </a14:backgroundRemoval>
                    </a14:imgEffect>
                    <a14:imgEffect>
                      <a14:saturation sat="66000"/>
                    </a14:imgEffect>
                    <a14:imgEffect>
                      <a14:brightnessContrast bright="40000"/>
                    </a14:imgEffect>
                  </a14:imgLayer>
                </a14:imgProps>
              </a:ext>
              <a:ext uri="{28A0092B-C50C-407E-A947-70E740481C1C}">
                <a14:useLocalDpi xmlns:a14="http://schemas.microsoft.com/office/drawing/2010/main" val="0"/>
              </a:ext>
            </a:extLst>
          </a:blip>
          <a:srcRect l="1753" r="54246"/>
          <a:stretch/>
        </p:blipFill>
        <p:spPr>
          <a:xfrm>
            <a:off x="-501686" y="1660710"/>
            <a:ext cx="2936902" cy="5197290"/>
          </a:xfrm>
          <a:prstGeom prst="rect">
            <a:avLst/>
          </a:prstGeom>
          <a:ln>
            <a:noFill/>
          </a:ln>
          <a:effectLst>
            <a:outerShdw blurRad="292100" dist="139700" dir="2700000" algn="tl" rotWithShape="0">
              <a:srgbClr val="333333">
                <a:alpha val="65000"/>
              </a:srgbClr>
            </a:outerShdw>
          </a:effectLst>
        </p:spPr>
      </p:pic>
      <p:pic>
        <p:nvPicPr>
          <p:cNvPr id="2" name="Picture 1" descr="abwasNT19.jpg"/>
          <p:cNvPicPr>
            <a:picLocks noChangeAspect="1"/>
          </p:cNvPicPr>
          <p:nvPr/>
        </p:nvPicPr>
        <p:blipFill rotWithShape="1">
          <a:blip r:embed="rId4">
            <a:extLst>
              <a:ext uri="{BEBA8EAE-BF5A-486C-A8C5-ECC9F3942E4B}">
                <a14:imgProps xmlns:a14="http://schemas.microsoft.com/office/drawing/2010/main">
                  <a14:imgLayer r:embed="rId5">
                    <a14:imgEffect>
                      <a14:backgroundRemoval t="1478" b="100000" l="44074" r="100000">
                        <a14:foregroundMark x1="93333" y1="40887" x2="93333" y2="40887"/>
                        <a14:backgroundMark x1="74074" y1="33498" x2="74074" y2="33498"/>
                      </a14:backgroundRemoval>
                    </a14:imgEffect>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l="44107"/>
          <a:stretch/>
        </p:blipFill>
        <p:spPr>
          <a:xfrm>
            <a:off x="6022088" y="2323678"/>
            <a:ext cx="3397366" cy="4534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2203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1066081" y="429913"/>
            <a:ext cx="7164693" cy="5632311"/>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n-US" sz="3200" dirty="0">
              <a:solidFill>
                <a:schemeClr val="tx1"/>
              </a:solidFill>
              <a:latin typeface="Papyrus"/>
              <a:cs typeface="Papyrus"/>
            </a:endParaRPr>
          </a:p>
          <a:p>
            <a:r>
              <a:rPr lang="en-US" sz="3200" dirty="0">
                <a:solidFill>
                  <a:schemeClr val="tx1"/>
                </a:solidFill>
                <a:latin typeface="Papyrus"/>
                <a:cs typeface="Papyrus"/>
              </a:rPr>
              <a:t>     </a:t>
            </a:r>
            <a:r>
              <a:rPr lang="en-US" sz="2800" dirty="0">
                <a:solidFill>
                  <a:schemeClr val="tx1"/>
                </a:solidFill>
                <a:latin typeface="Papyrus"/>
                <a:cs typeface="Papyrus"/>
              </a:rPr>
              <a:t>Jerusalem is the Most </a:t>
            </a:r>
          </a:p>
          <a:p>
            <a:r>
              <a:rPr lang="en-US" sz="2800" dirty="0">
                <a:solidFill>
                  <a:schemeClr val="tx1"/>
                </a:solidFill>
                <a:latin typeface="Papyrus"/>
                <a:cs typeface="Papyrus"/>
              </a:rPr>
              <a:t>   Mentioned City in the Bible</a:t>
            </a:r>
            <a:r>
              <a:rPr lang="en-US" sz="2800" dirty="0">
                <a:latin typeface="Papyrus"/>
                <a:cs typeface="Papyrus"/>
              </a:rPr>
              <a:t>  </a:t>
            </a:r>
            <a:r>
              <a:rPr lang="en-US" sz="2000" dirty="0">
                <a:latin typeface="Papyrus"/>
                <a:cs typeface="Papyrus"/>
              </a:rPr>
              <a:t>   </a:t>
            </a:r>
          </a:p>
          <a:p>
            <a:r>
              <a:rPr lang="en-US" sz="2000" dirty="0">
                <a:solidFill>
                  <a:srgbClr val="0000FF"/>
                </a:solidFill>
                <a:latin typeface="Papyrus"/>
                <a:cs typeface="Papyrus"/>
              </a:rPr>
              <a:t>                                                              </a:t>
            </a:r>
            <a:r>
              <a:rPr lang="en-US" sz="2800" b="1" dirty="0">
                <a:solidFill>
                  <a:srgbClr val="FF0000"/>
                </a:solidFill>
                <a:latin typeface="Papyrus"/>
                <a:cs typeface="Papyrus"/>
              </a:rPr>
              <a:t>767 times</a:t>
            </a:r>
          </a:p>
          <a:p>
            <a:endParaRPr lang="en-US" sz="3200" b="1" dirty="0">
              <a:latin typeface="Papyrus"/>
              <a:cs typeface="Papyrus"/>
            </a:endParaRPr>
          </a:p>
          <a:p>
            <a:pPr algn="ctr"/>
            <a:r>
              <a:rPr lang="en-US" sz="2800" dirty="0">
                <a:solidFill>
                  <a:schemeClr val="tx1"/>
                </a:solidFill>
                <a:latin typeface="Papyrus"/>
                <a:cs typeface="Papyrus"/>
              </a:rPr>
              <a:t>Jerusalem is Center of all the Nations</a:t>
            </a:r>
          </a:p>
          <a:p>
            <a:pPr algn="ctr"/>
            <a:r>
              <a:rPr lang="en-US" sz="2800" dirty="0">
                <a:solidFill>
                  <a:schemeClr val="tx1"/>
                </a:solidFill>
                <a:latin typeface="Papyrus"/>
                <a:cs typeface="Papyrus"/>
              </a:rPr>
              <a:t>Ezekiel 5:5</a:t>
            </a:r>
            <a:endParaRPr lang="en-US" sz="3200" dirty="0">
              <a:solidFill>
                <a:schemeClr val="tx1"/>
              </a:solidFill>
              <a:latin typeface="Papyrus"/>
              <a:cs typeface="Papyrus"/>
            </a:endParaRPr>
          </a:p>
          <a:p>
            <a:pPr algn="ctr"/>
            <a:endParaRPr lang="en-US" sz="3200" dirty="0">
              <a:solidFill>
                <a:schemeClr val="tx1"/>
              </a:solidFill>
              <a:latin typeface="Papyrus"/>
              <a:cs typeface="Papyrus"/>
            </a:endParaRPr>
          </a:p>
          <a:p>
            <a:pPr algn="ctr"/>
            <a:endParaRPr lang="en-US" sz="3200" dirty="0">
              <a:solidFill>
                <a:schemeClr val="tx1"/>
              </a:solidFill>
              <a:latin typeface="Papyrus"/>
              <a:cs typeface="Papyrus"/>
            </a:endParaRPr>
          </a:p>
          <a:p>
            <a:r>
              <a:rPr lang="es-ES_tradnl" sz="2800" dirty="0">
                <a:solidFill>
                  <a:srgbClr val="000000"/>
                </a:solidFill>
                <a:latin typeface="Papyrus"/>
                <a:cs typeface="Papyrus"/>
              </a:rPr>
              <a:t>    </a:t>
            </a:r>
            <a:r>
              <a:rPr lang="es-ES_tradnl" sz="2800" dirty="0" err="1">
                <a:solidFill>
                  <a:srgbClr val="000000"/>
                </a:solidFill>
                <a:latin typeface="Papyrus"/>
                <a:cs typeface="Papyrus"/>
              </a:rPr>
              <a:t>Jerusalem</a:t>
            </a:r>
            <a:r>
              <a:rPr lang="es-ES_tradnl" sz="2800" dirty="0">
                <a:solidFill>
                  <a:srgbClr val="000000"/>
                </a:solidFill>
                <a:latin typeface="Papyrus"/>
                <a:cs typeface="Papyrus"/>
              </a:rPr>
              <a:t> </a:t>
            </a:r>
            <a:r>
              <a:rPr lang="es-ES_tradnl" sz="2800" dirty="0" err="1">
                <a:solidFill>
                  <a:srgbClr val="000000"/>
                </a:solidFill>
                <a:latin typeface="Papyrus"/>
                <a:cs typeface="Papyrus"/>
              </a:rPr>
              <a:t>is</a:t>
            </a:r>
            <a:r>
              <a:rPr lang="es-ES_tradnl" sz="2800" dirty="0">
                <a:solidFill>
                  <a:srgbClr val="000000"/>
                </a:solidFill>
                <a:latin typeface="Papyrus"/>
                <a:cs typeface="Papyrus"/>
              </a:rPr>
              <a:t> </a:t>
            </a:r>
            <a:r>
              <a:rPr lang="es-ES_tradnl" sz="2800" dirty="0" err="1">
                <a:solidFill>
                  <a:srgbClr val="000000"/>
                </a:solidFill>
                <a:latin typeface="Papyrus"/>
                <a:cs typeface="Papyrus"/>
              </a:rPr>
              <a:t>the</a:t>
            </a:r>
            <a:r>
              <a:rPr lang="es-ES_tradnl" sz="2800" dirty="0">
                <a:solidFill>
                  <a:srgbClr val="000000"/>
                </a:solidFill>
                <a:latin typeface="Papyrus"/>
                <a:cs typeface="Papyrus"/>
              </a:rPr>
              <a:t> Place </a:t>
            </a:r>
            <a:r>
              <a:rPr lang="es-ES_tradnl" sz="2800" dirty="0" err="1">
                <a:solidFill>
                  <a:srgbClr val="000000"/>
                </a:solidFill>
                <a:latin typeface="Papyrus"/>
                <a:cs typeface="Papyrus"/>
              </a:rPr>
              <a:t>Where</a:t>
            </a:r>
            <a:r>
              <a:rPr lang="es-ES_tradnl" sz="2800" dirty="0">
                <a:solidFill>
                  <a:srgbClr val="000000"/>
                </a:solidFill>
                <a:latin typeface="Papyrus"/>
                <a:cs typeface="Papyrus"/>
              </a:rPr>
              <a:t> </a:t>
            </a:r>
            <a:r>
              <a:rPr lang="es-ES_tradnl" sz="2800" dirty="0" err="1">
                <a:solidFill>
                  <a:srgbClr val="000000"/>
                </a:solidFill>
                <a:latin typeface="Papyrus"/>
                <a:cs typeface="Papyrus"/>
              </a:rPr>
              <a:t>God</a:t>
            </a:r>
            <a:r>
              <a:rPr lang="es-ES_tradnl" sz="2800" dirty="0">
                <a:solidFill>
                  <a:srgbClr val="000000"/>
                </a:solidFill>
                <a:latin typeface="Papyrus"/>
                <a:cs typeface="Papyrus"/>
              </a:rPr>
              <a:t> </a:t>
            </a:r>
          </a:p>
          <a:p>
            <a:r>
              <a:rPr lang="es-ES_tradnl" sz="2800" dirty="0">
                <a:solidFill>
                  <a:srgbClr val="000000"/>
                </a:solidFill>
                <a:latin typeface="Papyrus"/>
                <a:cs typeface="Papyrus"/>
              </a:rPr>
              <a:t>           </a:t>
            </a:r>
            <a:r>
              <a:rPr lang="es-ES_tradnl" sz="2800" dirty="0" err="1">
                <a:solidFill>
                  <a:srgbClr val="000000"/>
                </a:solidFill>
                <a:latin typeface="Papyrus"/>
                <a:cs typeface="Papyrus"/>
              </a:rPr>
              <a:t>Cut</a:t>
            </a:r>
            <a:r>
              <a:rPr lang="es-ES_tradnl" sz="2800" dirty="0">
                <a:solidFill>
                  <a:srgbClr val="000000"/>
                </a:solidFill>
                <a:latin typeface="Papyrus"/>
                <a:cs typeface="Papyrus"/>
              </a:rPr>
              <a:t> </a:t>
            </a:r>
            <a:r>
              <a:rPr lang="es-ES_tradnl" sz="2800" dirty="0" err="1">
                <a:solidFill>
                  <a:srgbClr val="000000"/>
                </a:solidFill>
                <a:latin typeface="Papyrus"/>
                <a:cs typeface="Papyrus"/>
              </a:rPr>
              <a:t>Covenants</a:t>
            </a:r>
            <a:r>
              <a:rPr lang="es-ES_tradnl" sz="2800" dirty="0">
                <a:solidFill>
                  <a:srgbClr val="000000"/>
                </a:solidFill>
                <a:latin typeface="Papyrus"/>
                <a:cs typeface="Papyrus"/>
              </a:rPr>
              <a:t> </a:t>
            </a:r>
            <a:r>
              <a:rPr lang="es-ES_tradnl" sz="2800" dirty="0" err="1">
                <a:solidFill>
                  <a:srgbClr val="000000"/>
                </a:solidFill>
                <a:latin typeface="Papyrus"/>
                <a:cs typeface="Papyrus"/>
              </a:rPr>
              <a:t>with</a:t>
            </a:r>
            <a:r>
              <a:rPr lang="es-ES_tradnl" sz="2800" dirty="0">
                <a:solidFill>
                  <a:srgbClr val="000000"/>
                </a:solidFill>
                <a:latin typeface="Papyrus"/>
                <a:cs typeface="Papyrus"/>
              </a:rPr>
              <a:t> </a:t>
            </a:r>
            <a:r>
              <a:rPr lang="es-ES_tradnl" sz="2800" dirty="0" err="1">
                <a:solidFill>
                  <a:srgbClr val="000000"/>
                </a:solidFill>
                <a:latin typeface="Papyrus"/>
                <a:cs typeface="Papyrus"/>
              </a:rPr>
              <a:t>His</a:t>
            </a:r>
            <a:r>
              <a:rPr lang="es-ES_tradnl" sz="2800" dirty="0">
                <a:solidFill>
                  <a:srgbClr val="000000"/>
                </a:solidFill>
                <a:latin typeface="Papyrus"/>
                <a:cs typeface="Papyrus"/>
              </a:rPr>
              <a:t> </a:t>
            </a:r>
            <a:r>
              <a:rPr lang="es-ES_tradnl" sz="2800" dirty="0" err="1">
                <a:solidFill>
                  <a:srgbClr val="000000"/>
                </a:solidFill>
                <a:latin typeface="Papyrus"/>
                <a:cs typeface="Papyrus"/>
              </a:rPr>
              <a:t>People</a:t>
            </a:r>
            <a:endParaRPr lang="es-ES_tradnl" sz="2800" dirty="0">
              <a:solidFill>
                <a:srgbClr val="000000"/>
              </a:solidFill>
              <a:latin typeface="Papyrus"/>
              <a:cs typeface="Papyrus"/>
            </a:endParaRPr>
          </a:p>
          <a:p>
            <a:r>
              <a:rPr lang="es-ES_tradnl" sz="2800" dirty="0">
                <a:solidFill>
                  <a:srgbClr val="000000"/>
                </a:solidFill>
                <a:latin typeface="Papyrus"/>
                <a:cs typeface="Papyrus"/>
              </a:rPr>
              <a:t>       </a:t>
            </a:r>
          </a:p>
        </p:txBody>
      </p:sp>
      <p:sp>
        <p:nvSpPr>
          <p:cNvPr id="3" name="Down Arrow 2"/>
          <p:cNvSpPr/>
          <p:nvPr/>
        </p:nvSpPr>
        <p:spPr>
          <a:xfrm>
            <a:off x="4167619" y="3747104"/>
            <a:ext cx="343126" cy="74166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
        <p:nvSpPr>
          <p:cNvPr id="6" name="Right Arrow 5"/>
          <p:cNvSpPr/>
          <p:nvPr/>
        </p:nvSpPr>
        <p:spPr>
          <a:xfrm>
            <a:off x="2986745" y="2146598"/>
            <a:ext cx="1524000" cy="41728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30430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1034725" y="429913"/>
            <a:ext cx="7619348" cy="5509201"/>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n-US" sz="3200" dirty="0">
              <a:solidFill>
                <a:schemeClr val="tx1"/>
              </a:solidFill>
              <a:latin typeface="Papyrus"/>
              <a:cs typeface="Papyrus"/>
            </a:endParaRPr>
          </a:p>
          <a:p>
            <a:r>
              <a:rPr lang="en-US" sz="3200" dirty="0">
                <a:solidFill>
                  <a:schemeClr val="tx1"/>
                </a:solidFill>
                <a:latin typeface="Papyrus"/>
                <a:cs typeface="Papyrus"/>
              </a:rPr>
              <a:t>     </a:t>
            </a:r>
            <a:r>
              <a:rPr lang="en-US" sz="2800" dirty="0">
                <a:solidFill>
                  <a:schemeClr val="tx1"/>
                </a:solidFill>
                <a:latin typeface="Papyrus"/>
                <a:cs typeface="Papyrus"/>
              </a:rPr>
              <a:t>Jerusalem is the Place of Jesus’ Crucifixion</a:t>
            </a:r>
          </a:p>
          <a:p>
            <a:endParaRPr lang="en-US" sz="2800" dirty="0">
              <a:solidFill>
                <a:schemeClr val="tx1"/>
              </a:solidFill>
              <a:latin typeface="Papyrus"/>
              <a:cs typeface="Papyrus"/>
            </a:endParaRPr>
          </a:p>
          <a:p>
            <a:endParaRPr lang="en-US" sz="2800" dirty="0">
              <a:solidFill>
                <a:schemeClr val="tx1"/>
              </a:solidFill>
              <a:latin typeface="Papyrus"/>
              <a:cs typeface="Papyrus"/>
            </a:endParaRPr>
          </a:p>
          <a:p>
            <a:r>
              <a:rPr lang="en-US" sz="2800" dirty="0">
                <a:solidFill>
                  <a:schemeClr val="tx1"/>
                </a:solidFill>
                <a:latin typeface="Papyrus"/>
                <a:cs typeface="Papyrus"/>
              </a:rPr>
              <a:t>  Jerusalem is the Place Jesus Ascended </a:t>
            </a:r>
          </a:p>
          <a:p>
            <a:r>
              <a:rPr lang="en-US" sz="2800" dirty="0">
                <a:solidFill>
                  <a:schemeClr val="tx1"/>
                </a:solidFill>
                <a:latin typeface="Papyrus"/>
                <a:cs typeface="Papyrus"/>
              </a:rPr>
              <a:t>   </a:t>
            </a:r>
            <a:endParaRPr lang="en-US" sz="2000" dirty="0">
              <a:latin typeface="Papyrus"/>
              <a:cs typeface="Papyrus"/>
            </a:endParaRPr>
          </a:p>
          <a:p>
            <a:r>
              <a:rPr lang="en-US" sz="2000" dirty="0">
                <a:solidFill>
                  <a:srgbClr val="0000FF"/>
                </a:solidFill>
                <a:latin typeface="Papyrus"/>
                <a:cs typeface="Papyrus"/>
              </a:rPr>
              <a:t>                                                             </a:t>
            </a:r>
            <a:endParaRPr lang="en-US" sz="3200" dirty="0">
              <a:solidFill>
                <a:schemeClr val="tx1"/>
              </a:solidFill>
              <a:latin typeface="Papyrus"/>
              <a:cs typeface="Papyrus"/>
            </a:endParaRPr>
          </a:p>
          <a:p>
            <a:r>
              <a:rPr lang="en-US" sz="3200" dirty="0">
                <a:solidFill>
                  <a:schemeClr val="tx1"/>
                </a:solidFill>
                <a:latin typeface="Papyrus"/>
                <a:cs typeface="Papyrus"/>
              </a:rPr>
              <a:t> </a:t>
            </a:r>
            <a:r>
              <a:rPr lang="en-US" sz="2800" dirty="0">
                <a:solidFill>
                  <a:schemeClr val="tx1"/>
                </a:solidFill>
                <a:latin typeface="Papyrus"/>
                <a:cs typeface="Papyrus"/>
              </a:rPr>
              <a:t>When Jesus Returns, He will put His feet                                         on the Mt. of Olives - Jerusalem</a:t>
            </a:r>
            <a:r>
              <a:rPr lang="es-ES_tradnl" sz="2800" dirty="0">
                <a:solidFill>
                  <a:srgbClr val="000000"/>
                </a:solidFill>
                <a:latin typeface="Papyrus"/>
                <a:cs typeface="Papyrus"/>
              </a:rPr>
              <a:t> </a:t>
            </a:r>
          </a:p>
          <a:p>
            <a:endParaRPr lang="es-ES_tradnl" sz="2800" dirty="0">
              <a:solidFill>
                <a:srgbClr val="000000"/>
              </a:solidFill>
              <a:latin typeface="Papyrus"/>
              <a:cs typeface="Papyrus"/>
            </a:endParaRPr>
          </a:p>
          <a:p>
            <a:endParaRPr lang="es-ES_tradnl" sz="2800" dirty="0">
              <a:solidFill>
                <a:srgbClr val="000000"/>
              </a:solidFill>
              <a:latin typeface="Papyrus"/>
              <a:cs typeface="Papyrus"/>
            </a:endParaRPr>
          </a:p>
          <a:p>
            <a:r>
              <a:rPr lang="es-ES_tradnl" sz="2800" dirty="0" err="1">
                <a:solidFill>
                  <a:srgbClr val="000000"/>
                </a:solidFill>
                <a:latin typeface="Papyrus"/>
                <a:cs typeface="Papyrus"/>
              </a:rPr>
              <a:t>Your</a:t>
            </a:r>
            <a:r>
              <a:rPr lang="es-ES_tradnl" sz="2800" dirty="0">
                <a:solidFill>
                  <a:srgbClr val="000000"/>
                </a:solidFill>
                <a:latin typeface="Papyrus"/>
                <a:cs typeface="Papyrus"/>
              </a:rPr>
              <a:t> </a:t>
            </a:r>
            <a:r>
              <a:rPr lang="es-ES_tradnl" sz="2800" dirty="0" err="1">
                <a:solidFill>
                  <a:srgbClr val="000000"/>
                </a:solidFill>
                <a:latin typeface="Papyrus"/>
                <a:cs typeface="Papyrus"/>
              </a:rPr>
              <a:t>forever</a:t>
            </a:r>
            <a:r>
              <a:rPr lang="es-ES_tradnl" sz="2800" dirty="0">
                <a:solidFill>
                  <a:srgbClr val="000000"/>
                </a:solidFill>
                <a:latin typeface="Papyrus"/>
                <a:cs typeface="Papyrus"/>
              </a:rPr>
              <a:t> home </a:t>
            </a:r>
            <a:r>
              <a:rPr lang="es-ES_tradnl" sz="2800" dirty="0" err="1">
                <a:solidFill>
                  <a:srgbClr val="000000"/>
                </a:solidFill>
                <a:latin typeface="Papyrus"/>
                <a:cs typeface="Papyrus"/>
              </a:rPr>
              <a:t>will</a:t>
            </a:r>
            <a:r>
              <a:rPr lang="es-ES_tradnl" sz="2800" dirty="0">
                <a:solidFill>
                  <a:srgbClr val="000000"/>
                </a:solidFill>
                <a:latin typeface="Papyrus"/>
                <a:cs typeface="Papyrus"/>
              </a:rPr>
              <a:t> be in </a:t>
            </a:r>
            <a:r>
              <a:rPr lang="es-ES_tradnl" sz="2800" dirty="0" err="1">
                <a:solidFill>
                  <a:srgbClr val="000000"/>
                </a:solidFill>
                <a:latin typeface="Papyrus"/>
                <a:cs typeface="Papyrus"/>
              </a:rPr>
              <a:t>the</a:t>
            </a:r>
            <a:r>
              <a:rPr lang="es-ES_tradnl" sz="2800" dirty="0">
                <a:solidFill>
                  <a:srgbClr val="000000"/>
                </a:solidFill>
                <a:latin typeface="Papyrus"/>
                <a:cs typeface="Papyrus"/>
              </a:rPr>
              <a:t> New </a:t>
            </a:r>
            <a:r>
              <a:rPr lang="es-ES_tradnl" sz="2800" dirty="0" err="1">
                <a:solidFill>
                  <a:srgbClr val="000000"/>
                </a:solidFill>
                <a:latin typeface="Papyrus"/>
                <a:cs typeface="Papyrus"/>
              </a:rPr>
              <a:t>Jerusalem</a:t>
            </a:r>
            <a:endParaRPr lang="es-ES_tradnl" sz="2800" dirty="0">
              <a:solidFill>
                <a:srgbClr val="000000"/>
              </a:solidFill>
              <a:latin typeface="Papyrus"/>
              <a:cs typeface="Papyrus"/>
            </a:endParaRPr>
          </a:p>
        </p:txBody>
      </p:sp>
      <p:sp>
        <p:nvSpPr>
          <p:cNvPr id="3" name="Down Arrow 2"/>
          <p:cNvSpPr/>
          <p:nvPr/>
        </p:nvSpPr>
        <p:spPr>
          <a:xfrm>
            <a:off x="3719092" y="1426651"/>
            <a:ext cx="343126" cy="74166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
        <p:nvSpPr>
          <p:cNvPr id="7" name="Down Arrow 6"/>
          <p:cNvSpPr/>
          <p:nvPr/>
        </p:nvSpPr>
        <p:spPr>
          <a:xfrm>
            <a:off x="3719092" y="2687340"/>
            <a:ext cx="343126" cy="74166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
        <p:nvSpPr>
          <p:cNvPr id="8" name="Down Arrow 7"/>
          <p:cNvSpPr/>
          <p:nvPr/>
        </p:nvSpPr>
        <p:spPr>
          <a:xfrm>
            <a:off x="3719092" y="4417546"/>
            <a:ext cx="343126" cy="74166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606005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6" name="TextBox 5"/>
          <p:cNvSpPr txBox="1"/>
          <p:nvPr/>
        </p:nvSpPr>
        <p:spPr>
          <a:xfrm>
            <a:off x="4179793" y="596864"/>
            <a:ext cx="465417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dirty="0">
                <a:latin typeface="Papyrus"/>
                <a:cs typeface="Papyrus"/>
              </a:rPr>
              <a:t>    “And </a:t>
            </a:r>
            <a:r>
              <a:rPr lang="es-ES_tradnl" dirty="0" err="1">
                <a:solidFill>
                  <a:srgbClr val="000000"/>
                </a:solidFill>
                <a:latin typeface="Papyrus"/>
                <a:cs typeface="Papyrus"/>
              </a:rPr>
              <a:t>after</a:t>
            </a:r>
            <a:r>
              <a:rPr lang="es-ES_tradnl" dirty="0">
                <a:solidFill>
                  <a:srgbClr val="000000"/>
                </a:solidFill>
                <a:latin typeface="Papyrus"/>
                <a:cs typeface="Papyrus"/>
              </a:rPr>
              <a:t> He </a:t>
            </a:r>
            <a:r>
              <a:rPr lang="es-ES_tradnl" dirty="0" err="1">
                <a:solidFill>
                  <a:srgbClr val="000000"/>
                </a:solidFill>
                <a:latin typeface="Papyrus"/>
                <a:cs typeface="Papyrus"/>
              </a:rPr>
              <a:t>had</a:t>
            </a:r>
            <a:r>
              <a:rPr lang="es-ES_tradnl" dirty="0">
                <a:solidFill>
                  <a:srgbClr val="000000"/>
                </a:solidFill>
                <a:latin typeface="Papyrus"/>
                <a:cs typeface="Papyrus"/>
              </a:rPr>
              <a:t> </a:t>
            </a:r>
            <a:r>
              <a:rPr lang="es-ES_tradnl" dirty="0" err="1">
                <a:solidFill>
                  <a:srgbClr val="000000"/>
                </a:solidFill>
                <a:latin typeface="Papyrus"/>
                <a:cs typeface="Papyrus"/>
              </a:rPr>
              <a:t>spoken</a:t>
            </a:r>
            <a:r>
              <a:rPr lang="es-ES_tradnl" dirty="0">
                <a:solidFill>
                  <a:srgbClr val="000000"/>
                </a:solidFill>
                <a:latin typeface="Papyrus"/>
                <a:cs typeface="Papyrus"/>
              </a:rPr>
              <a:t> </a:t>
            </a:r>
            <a:r>
              <a:rPr lang="es-ES_tradnl" dirty="0" err="1">
                <a:solidFill>
                  <a:srgbClr val="000000"/>
                </a:solidFill>
                <a:latin typeface="Papyrus"/>
                <a:cs typeface="Papyrus"/>
              </a:rPr>
              <a:t>these</a:t>
            </a:r>
            <a:r>
              <a:rPr lang="es-ES_tradnl" dirty="0">
                <a:solidFill>
                  <a:srgbClr val="000000"/>
                </a:solidFill>
                <a:latin typeface="Papyrus"/>
                <a:cs typeface="Papyrus"/>
              </a:rPr>
              <a:t> </a:t>
            </a:r>
            <a:r>
              <a:rPr lang="es-ES_tradnl" dirty="0" err="1">
                <a:solidFill>
                  <a:srgbClr val="000000"/>
                </a:solidFill>
                <a:latin typeface="Papyrus"/>
                <a:cs typeface="Papyrus"/>
              </a:rPr>
              <a:t>things</a:t>
            </a:r>
            <a:r>
              <a:rPr lang="es-ES_tradnl" dirty="0">
                <a:solidFill>
                  <a:srgbClr val="000000"/>
                </a:solidFill>
                <a:latin typeface="Papyrus"/>
                <a:cs typeface="Papyrus"/>
              </a:rPr>
              <a:t>, </a:t>
            </a:r>
            <a:r>
              <a:rPr lang="es-ES_tradnl" dirty="0" err="1">
                <a:solidFill>
                  <a:srgbClr val="000000"/>
                </a:solidFill>
                <a:latin typeface="Papyrus"/>
                <a:cs typeface="Papyrus"/>
              </a:rPr>
              <a:t>while</a:t>
            </a:r>
            <a:r>
              <a:rPr lang="es-ES_tradnl" dirty="0">
                <a:solidFill>
                  <a:srgbClr val="000000"/>
                </a:solidFill>
                <a:latin typeface="Papyrus"/>
                <a:cs typeface="Papyrus"/>
              </a:rPr>
              <a:t> </a:t>
            </a:r>
            <a:r>
              <a:rPr lang="es-ES_tradnl" dirty="0" err="1">
                <a:solidFill>
                  <a:srgbClr val="000000"/>
                </a:solidFill>
                <a:latin typeface="Papyrus"/>
                <a:cs typeface="Papyrus"/>
              </a:rPr>
              <a:t>they</a:t>
            </a:r>
            <a:r>
              <a:rPr lang="es-ES_tradnl" dirty="0">
                <a:solidFill>
                  <a:srgbClr val="000000"/>
                </a:solidFill>
                <a:latin typeface="Papyrus"/>
                <a:cs typeface="Papyrus"/>
              </a:rPr>
              <a:t> </a:t>
            </a:r>
            <a:r>
              <a:rPr lang="es-ES_tradnl" dirty="0" err="1">
                <a:solidFill>
                  <a:srgbClr val="000000"/>
                </a:solidFill>
                <a:latin typeface="Papyrus"/>
                <a:cs typeface="Papyrus"/>
              </a:rPr>
              <a:t>beheld</a:t>
            </a:r>
            <a:r>
              <a:rPr lang="es-ES_tradnl" dirty="0">
                <a:solidFill>
                  <a:srgbClr val="000000"/>
                </a:solidFill>
                <a:latin typeface="Papyrus"/>
                <a:cs typeface="Papyrus"/>
              </a:rPr>
              <a:t>, He </a:t>
            </a:r>
            <a:r>
              <a:rPr lang="es-ES_tradnl" dirty="0" err="1">
                <a:solidFill>
                  <a:srgbClr val="000000"/>
                </a:solidFill>
                <a:latin typeface="Papyrus"/>
                <a:cs typeface="Papyrus"/>
              </a:rPr>
              <a:t>was</a:t>
            </a:r>
            <a:r>
              <a:rPr lang="es-ES_tradnl" dirty="0">
                <a:solidFill>
                  <a:srgbClr val="000000"/>
                </a:solidFill>
                <a:latin typeface="Papyrus"/>
                <a:cs typeface="Papyrus"/>
              </a:rPr>
              <a:t> </a:t>
            </a:r>
            <a:r>
              <a:rPr lang="es-ES_tradnl" dirty="0" err="1">
                <a:solidFill>
                  <a:srgbClr val="000000"/>
                </a:solidFill>
                <a:latin typeface="Papyrus"/>
                <a:cs typeface="Papyrus"/>
              </a:rPr>
              <a:t>taken</a:t>
            </a:r>
            <a:r>
              <a:rPr lang="es-ES_tradnl" dirty="0">
                <a:solidFill>
                  <a:srgbClr val="000000"/>
                </a:solidFill>
                <a:latin typeface="Papyrus"/>
                <a:cs typeface="Papyrus"/>
              </a:rPr>
              <a:t> up; and a </a:t>
            </a:r>
            <a:r>
              <a:rPr lang="es-ES_tradnl" dirty="0" err="1">
                <a:solidFill>
                  <a:srgbClr val="000000"/>
                </a:solidFill>
                <a:latin typeface="Papyrus"/>
                <a:cs typeface="Papyrus"/>
              </a:rPr>
              <a:t>cloud</a:t>
            </a:r>
            <a:r>
              <a:rPr lang="es-ES_tradnl" dirty="0">
                <a:solidFill>
                  <a:srgbClr val="000000"/>
                </a:solidFill>
                <a:latin typeface="Papyrus"/>
                <a:cs typeface="Papyrus"/>
              </a:rPr>
              <a:t> </a:t>
            </a:r>
            <a:r>
              <a:rPr lang="es-ES_tradnl" dirty="0" err="1">
                <a:solidFill>
                  <a:srgbClr val="000000"/>
                </a:solidFill>
                <a:latin typeface="Papyrus"/>
                <a:cs typeface="Papyrus"/>
              </a:rPr>
              <a:t>received</a:t>
            </a:r>
            <a:r>
              <a:rPr lang="es-ES_tradnl" dirty="0">
                <a:solidFill>
                  <a:srgbClr val="000000"/>
                </a:solidFill>
                <a:latin typeface="Papyrus"/>
                <a:cs typeface="Papyrus"/>
              </a:rPr>
              <a:t> </a:t>
            </a:r>
            <a:r>
              <a:rPr lang="es-ES_tradnl" dirty="0" err="1">
                <a:solidFill>
                  <a:srgbClr val="000000"/>
                </a:solidFill>
                <a:latin typeface="Papyrus"/>
                <a:cs typeface="Papyrus"/>
              </a:rPr>
              <a:t>Him</a:t>
            </a:r>
            <a:r>
              <a:rPr lang="es-ES_tradnl" dirty="0">
                <a:solidFill>
                  <a:srgbClr val="000000"/>
                </a:solidFill>
                <a:latin typeface="Papyrus"/>
                <a:cs typeface="Papyrus"/>
              </a:rPr>
              <a:t> </a:t>
            </a:r>
            <a:r>
              <a:rPr lang="es-ES_tradnl" dirty="0" err="1">
                <a:solidFill>
                  <a:srgbClr val="000000"/>
                </a:solidFill>
                <a:latin typeface="Papyrus"/>
                <a:cs typeface="Papyrus"/>
              </a:rPr>
              <a:t>out</a:t>
            </a:r>
            <a:r>
              <a:rPr lang="es-ES_tradnl" dirty="0">
                <a:solidFill>
                  <a:srgbClr val="000000"/>
                </a:solidFill>
                <a:latin typeface="Papyrus"/>
                <a:cs typeface="Papyrus"/>
              </a:rPr>
              <a:t> of </a:t>
            </a:r>
            <a:r>
              <a:rPr lang="es-ES_tradnl" dirty="0" err="1">
                <a:solidFill>
                  <a:srgbClr val="000000"/>
                </a:solidFill>
                <a:latin typeface="Papyrus"/>
                <a:cs typeface="Papyrus"/>
              </a:rPr>
              <a:t>their</a:t>
            </a:r>
            <a:r>
              <a:rPr lang="es-ES_tradnl" dirty="0">
                <a:solidFill>
                  <a:srgbClr val="000000"/>
                </a:solidFill>
                <a:latin typeface="Papyrus"/>
                <a:cs typeface="Papyrus"/>
              </a:rPr>
              <a:t> </a:t>
            </a:r>
            <a:r>
              <a:rPr lang="es-ES_tradnl" dirty="0" err="1">
                <a:solidFill>
                  <a:srgbClr val="000000"/>
                </a:solidFill>
                <a:latin typeface="Papyrus"/>
                <a:cs typeface="Papyrus"/>
              </a:rPr>
              <a:t>sight</a:t>
            </a:r>
            <a:r>
              <a:rPr lang="es-ES_tradnl" dirty="0">
                <a:solidFill>
                  <a:srgbClr val="000000"/>
                </a:solidFill>
                <a:latin typeface="Papyrus"/>
                <a:cs typeface="Papyrus"/>
              </a:rPr>
              <a:t>. </a:t>
            </a:r>
          </a:p>
          <a:p>
            <a:r>
              <a:rPr lang="es-ES_tradnl" dirty="0">
                <a:latin typeface="Papyrus"/>
                <a:cs typeface="Papyrus"/>
              </a:rPr>
              <a:t>     And </a:t>
            </a:r>
            <a:r>
              <a:rPr lang="es-ES_tradnl" dirty="0" err="1">
                <a:latin typeface="Papyrus"/>
                <a:cs typeface="Papyrus"/>
              </a:rPr>
              <a:t>while</a:t>
            </a:r>
            <a:r>
              <a:rPr lang="es-ES_tradnl" dirty="0">
                <a:latin typeface="Papyrus"/>
                <a:cs typeface="Papyrus"/>
              </a:rPr>
              <a:t> </a:t>
            </a:r>
            <a:r>
              <a:rPr lang="es-ES_tradnl" dirty="0" err="1">
                <a:latin typeface="Papyrus"/>
                <a:cs typeface="Papyrus"/>
              </a:rPr>
              <a:t>they</a:t>
            </a:r>
            <a:r>
              <a:rPr lang="es-ES_tradnl" dirty="0">
                <a:latin typeface="Papyrus"/>
                <a:cs typeface="Papyrus"/>
              </a:rPr>
              <a:t> </a:t>
            </a:r>
            <a:r>
              <a:rPr lang="es-ES_tradnl" dirty="0" err="1">
                <a:latin typeface="Papyrus"/>
                <a:cs typeface="Papyrus"/>
              </a:rPr>
              <a:t>looked</a:t>
            </a:r>
            <a:r>
              <a:rPr lang="es-ES_tradnl" dirty="0">
                <a:latin typeface="Papyrus"/>
                <a:cs typeface="Papyrus"/>
              </a:rPr>
              <a:t> </a:t>
            </a:r>
            <a:r>
              <a:rPr lang="es-ES_tradnl" dirty="0" err="1">
                <a:latin typeface="Papyrus"/>
                <a:cs typeface="Papyrus"/>
              </a:rPr>
              <a:t>steadfastly</a:t>
            </a:r>
            <a:r>
              <a:rPr lang="es-ES_tradnl" dirty="0">
                <a:latin typeface="Papyrus"/>
                <a:cs typeface="Papyrus"/>
              </a:rPr>
              <a:t> </a:t>
            </a:r>
            <a:r>
              <a:rPr lang="es-ES_tradnl" dirty="0" err="1">
                <a:latin typeface="Papyrus"/>
                <a:cs typeface="Papyrus"/>
              </a:rPr>
              <a:t>toward</a:t>
            </a:r>
            <a:r>
              <a:rPr lang="es-ES_tradnl" dirty="0">
                <a:latin typeface="Papyrus"/>
                <a:cs typeface="Papyrus"/>
              </a:rPr>
              <a:t> </a:t>
            </a:r>
            <a:r>
              <a:rPr lang="es-ES_tradnl" dirty="0" err="1">
                <a:latin typeface="Papyrus"/>
                <a:cs typeface="Papyrus"/>
              </a:rPr>
              <a:t>Heaven</a:t>
            </a:r>
            <a:r>
              <a:rPr lang="es-ES_tradnl" dirty="0">
                <a:latin typeface="Papyrus"/>
                <a:cs typeface="Papyrus"/>
              </a:rPr>
              <a:t> as He </a:t>
            </a:r>
            <a:r>
              <a:rPr lang="es-ES_tradnl" dirty="0" err="1">
                <a:latin typeface="Papyrus"/>
                <a:cs typeface="Papyrus"/>
              </a:rPr>
              <a:t>went</a:t>
            </a:r>
            <a:r>
              <a:rPr lang="es-ES_tradnl" dirty="0">
                <a:latin typeface="Papyrus"/>
                <a:cs typeface="Papyrus"/>
              </a:rPr>
              <a:t> up, </a:t>
            </a:r>
            <a:r>
              <a:rPr lang="es-ES_tradnl" dirty="0" err="1">
                <a:latin typeface="Papyrus"/>
                <a:cs typeface="Papyrus"/>
              </a:rPr>
              <a:t>behold</a:t>
            </a:r>
            <a:r>
              <a:rPr lang="es-ES_tradnl" dirty="0">
                <a:latin typeface="Papyrus"/>
                <a:cs typeface="Papyrus"/>
              </a:rPr>
              <a:t> 2 </a:t>
            </a:r>
            <a:r>
              <a:rPr lang="es-ES_tradnl" dirty="0" err="1">
                <a:latin typeface="Papyrus"/>
                <a:cs typeface="Papyrus"/>
              </a:rPr>
              <a:t>men</a:t>
            </a:r>
            <a:r>
              <a:rPr lang="es-ES_tradnl" dirty="0">
                <a:latin typeface="Papyrus"/>
                <a:cs typeface="Papyrus"/>
              </a:rPr>
              <a:t> </a:t>
            </a:r>
            <a:r>
              <a:rPr lang="es-ES_tradnl" dirty="0" err="1">
                <a:latin typeface="Papyrus"/>
                <a:cs typeface="Papyrus"/>
              </a:rPr>
              <a:t>stood</a:t>
            </a:r>
            <a:r>
              <a:rPr lang="es-ES_tradnl" dirty="0">
                <a:latin typeface="Papyrus"/>
                <a:cs typeface="Papyrus"/>
              </a:rPr>
              <a:t> </a:t>
            </a:r>
            <a:r>
              <a:rPr lang="es-ES_tradnl" dirty="0" err="1">
                <a:latin typeface="Papyrus"/>
                <a:cs typeface="Papyrus"/>
              </a:rPr>
              <a:t>by</a:t>
            </a:r>
            <a:r>
              <a:rPr lang="es-ES_tradnl" dirty="0">
                <a:latin typeface="Papyrus"/>
                <a:cs typeface="Papyrus"/>
              </a:rPr>
              <a:t> </a:t>
            </a:r>
            <a:r>
              <a:rPr lang="es-ES_tradnl" dirty="0" err="1">
                <a:latin typeface="Papyrus"/>
                <a:cs typeface="Papyrus"/>
              </a:rPr>
              <a:t>them</a:t>
            </a:r>
            <a:r>
              <a:rPr lang="es-ES_tradnl" dirty="0">
                <a:latin typeface="Papyrus"/>
                <a:cs typeface="Papyrus"/>
              </a:rPr>
              <a:t> in </a:t>
            </a:r>
            <a:r>
              <a:rPr lang="es-ES_tradnl" dirty="0" err="1">
                <a:latin typeface="Papyrus"/>
                <a:cs typeface="Papyrus"/>
              </a:rPr>
              <a:t>white</a:t>
            </a:r>
            <a:r>
              <a:rPr lang="es-ES_tradnl" dirty="0">
                <a:latin typeface="Papyrus"/>
                <a:cs typeface="Papyrus"/>
              </a:rPr>
              <a:t> </a:t>
            </a:r>
            <a:r>
              <a:rPr lang="es-ES_tradnl" dirty="0" err="1">
                <a:latin typeface="Papyrus"/>
                <a:cs typeface="Papyrus"/>
              </a:rPr>
              <a:t>apparel</a:t>
            </a:r>
            <a:r>
              <a:rPr lang="es-ES_tradnl" dirty="0">
                <a:latin typeface="Papyrus"/>
                <a:cs typeface="Papyrus"/>
              </a:rPr>
              <a:t>, </a:t>
            </a:r>
            <a:r>
              <a:rPr lang="es-ES_tradnl" dirty="0" err="1">
                <a:latin typeface="Papyrus"/>
                <a:cs typeface="Papyrus"/>
              </a:rPr>
              <a:t>which</a:t>
            </a:r>
            <a:r>
              <a:rPr lang="es-ES_tradnl" dirty="0">
                <a:latin typeface="Papyrus"/>
                <a:cs typeface="Papyrus"/>
              </a:rPr>
              <a:t> </a:t>
            </a:r>
            <a:r>
              <a:rPr lang="es-ES_tradnl" dirty="0" err="1">
                <a:latin typeface="Papyrus"/>
                <a:cs typeface="Papyrus"/>
              </a:rPr>
              <a:t>also</a:t>
            </a:r>
            <a:r>
              <a:rPr lang="es-ES_tradnl" dirty="0">
                <a:latin typeface="Papyrus"/>
                <a:cs typeface="Papyrus"/>
              </a:rPr>
              <a:t> </a:t>
            </a:r>
            <a:r>
              <a:rPr lang="es-ES_tradnl" dirty="0" err="1">
                <a:latin typeface="Papyrus"/>
                <a:cs typeface="Papyrus"/>
              </a:rPr>
              <a:t>said</a:t>
            </a:r>
            <a:r>
              <a:rPr lang="es-ES_tradnl" dirty="0">
                <a:latin typeface="Papyrus"/>
                <a:cs typeface="Papyrus"/>
              </a:rPr>
              <a:t>, </a:t>
            </a:r>
            <a:r>
              <a:rPr lang="es-ES_tradnl" dirty="0" err="1">
                <a:latin typeface="Papyrus"/>
                <a:cs typeface="Papyrus"/>
              </a:rPr>
              <a:t>You</a:t>
            </a:r>
            <a:r>
              <a:rPr lang="es-ES_tradnl" dirty="0">
                <a:latin typeface="Papyrus"/>
                <a:cs typeface="Papyrus"/>
              </a:rPr>
              <a:t> </a:t>
            </a:r>
            <a:r>
              <a:rPr lang="es-ES_tradnl" dirty="0" err="1">
                <a:latin typeface="Papyrus"/>
                <a:cs typeface="Papyrus"/>
              </a:rPr>
              <a:t>men</a:t>
            </a:r>
            <a:r>
              <a:rPr lang="es-ES_tradnl" dirty="0">
                <a:latin typeface="Papyrus"/>
                <a:cs typeface="Papyrus"/>
              </a:rPr>
              <a:t> of </a:t>
            </a:r>
            <a:r>
              <a:rPr lang="es-ES_tradnl" dirty="0" err="1">
                <a:latin typeface="Papyrus"/>
                <a:cs typeface="Papyrus"/>
              </a:rPr>
              <a:t>Galilee</a:t>
            </a:r>
            <a:r>
              <a:rPr lang="es-ES_tradnl" dirty="0">
                <a:latin typeface="Papyrus"/>
                <a:cs typeface="Papyrus"/>
              </a:rPr>
              <a:t>, </a:t>
            </a:r>
            <a:r>
              <a:rPr lang="es-ES_tradnl" dirty="0" err="1">
                <a:latin typeface="Papyrus"/>
                <a:cs typeface="Papyrus"/>
              </a:rPr>
              <a:t>why</a:t>
            </a:r>
            <a:r>
              <a:rPr lang="es-ES_tradnl" dirty="0">
                <a:latin typeface="Papyrus"/>
                <a:cs typeface="Papyrus"/>
              </a:rPr>
              <a:t> stand </a:t>
            </a:r>
            <a:r>
              <a:rPr lang="es-ES_tradnl" dirty="0" err="1">
                <a:latin typeface="Papyrus"/>
                <a:cs typeface="Papyrus"/>
              </a:rPr>
              <a:t>you</a:t>
            </a:r>
            <a:r>
              <a:rPr lang="es-ES_tradnl" dirty="0">
                <a:latin typeface="Papyrus"/>
                <a:cs typeface="Papyrus"/>
              </a:rPr>
              <a:t> </a:t>
            </a:r>
            <a:r>
              <a:rPr lang="es-ES_tradnl" dirty="0" err="1">
                <a:latin typeface="Papyrus"/>
                <a:cs typeface="Papyrus"/>
              </a:rPr>
              <a:t>gazing</a:t>
            </a:r>
            <a:r>
              <a:rPr lang="es-ES_tradnl" dirty="0">
                <a:latin typeface="Papyrus"/>
                <a:cs typeface="Papyrus"/>
              </a:rPr>
              <a:t>  up </a:t>
            </a:r>
            <a:r>
              <a:rPr lang="es-ES_tradnl" dirty="0" err="1">
                <a:latin typeface="Papyrus"/>
                <a:cs typeface="Papyrus"/>
              </a:rPr>
              <a:t>to</a:t>
            </a:r>
            <a:r>
              <a:rPr lang="es-ES_tradnl" dirty="0">
                <a:latin typeface="Papyrus"/>
                <a:cs typeface="Papyrus"/>
              </a:rPr>
              <a:t> </a:t>
            </a:r>
            <a:r>
              <a:rPr lang="es-ES_tradnl" dirty="0" err="1">
                <a:latin typeface="Papyrus"/>
                <a:cs typeface="Papyrus"/>
              </a:rPr>
              <a:t>Heaven</a:t>
            </a:r>
            <a:r>
              <a:rPr lang="es-ES_tradnl" dirty="0">
                <a:latin typeface="Papyrus"/>
                <a:cs typeface="Papyrus"/>
              </a:rPr>
              <a:t>?     </a:t>
            </a:r>
            <a:r>
              <a:rPr lang="es-ES_tradnl" dirty="0" err="1">
                <a:solidFill>
                  <a:srgbClr val="FF0000"/>
                </a:solidFill>
                <a:latin typeface="Papyrus"/>
                <a:cs typeface="Papyrus"/>
              </a:rPr>
              <a:t>Acts</a:t>
            </a:r>
            <a:r>
              <a:rPr lang="es-ES_tradnl" dirty="0">
                <a:solidFill>
                  <a:srgbClr val="FF0000"/>
                </a:solidFill>
                <a:latin typeface="Papyrus"/>
                <a:cs typeface="Papyrus"/>
              </a:rPr>
              <a:t> 1:9-12</a:t>
            </a:r>
          </a:p>
          <a:p>
            <a:r>
              <a:rPr lang="es-ES_tradnl" dirty="0">
                <a:latin typeface="Papyrus"/>
                <a:cs typeface="Papyrus"/>
              </a:rPr>
              <a:t>     </a:t>
            </a:r>
          </a:p>
        </p:txBody>
      </p:sp>
      <p:sp>
        <p:nvSpPr>
          <p:cNvPr id="9" name="Rectangle 8"/>
          <p:cNvSpPr/>
          <p:nvPr/>
        </p:nvSpPr>
        <p:spPr>
          <a:xfrm>
            <a:off x="231586" y="3884706"/>
            <a:ext cx="3810001"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endParaRPr lang="es-ES_tradnl" dirty="0">
              <a:latin typeface="Papyrus"/>
              <a:cs typeface="Papyrus"/>
            </a:endParaRPr>
          </a:p>
          <a:p>
            <a:r>
              <a:rPr lang="es-ES_tradnl" dirty="0" err="1">
                <a:latin typeface="Papyrus"/>
                <a:cs typeface="Papyrus"/>
              </a:rPr>
              <a:t>This</a:t>
            </a:r>
            <a:r>
              <a:rPr lang="es-ES_tradnl" dirty="0">
                <a:latin typeface="Papyrus"/>
                <a:cs typeface="Papyrus"/>
              </a:rPr>
              <a:t> </a:t>
            </a:r>
            <a:r>
              <a:rPr lang="es-ES_tradnl" dirty="0" err="1">
                <a:latin typeface="Papyrus"/>
                <a:cs typeface="Papyrus"/>
              </a:rPr>
              <a:t>same</a:t>
            </a:r>
            <a:r>
              <a:rPr lang="es-ES_tradnl" dirty="0">
                <a:latin typeface="Papyrus"/>
                <a:cs typeface="Papyrus"/>
              </a:rPr>
              <a:t> </a:t>
            </a:r>
            <a:r>
              <a:rPr lang="es-ES_tradnl" dirty="0" err="1">
                <a:latin typeface="Papyrus"/>
                <a:cs typeface="Papyrus"/>
              </a:rPr>
              <a:t>Jesus</a:t>
            </a:r>
            <a:r>
              <a:rPr lang="es-ES_tradnl" dirty="0">
                <a:latin typeface="Papyrus"/>
                <a:cs typeface="Papyrus"/>
              </a:rPr>
              <a:t>, </a:t>
            </a:r>
            <a:r>
              <a:rPr lang="es-ES_tradnl" dirty="0" err="1">
                <a:latin typeface="Papyrus"/>
                <a:cs typeface="Papyrus"/>
              </a:rPr>
              <a:t>which</a:t>
            </a:r>
            <a:r>
              <a:rPr lang="es-ES_tradnl" dirty="0">
                <a:latin typeface="Papyrus"/>
                <a:cs typeface="Papyrus"/>
              </a:rPr>
              <a:t> </a:t>
            </a:r>
            <a:r>
              <a:rPr lang="es-ES_tradnl" dirty="0" err="1">
                <a:solidFill>
                  <a:schemeClr val="tx1"/>
                </a:solidFill>
                <a:latin typeface="Papyrus"/>
                <a:cs typeface="Papyrus"/>
              </a:rPr>
              <a:t>is</a:t>
            </a:r>
            <a:r>
              <a:rPr lang="es-ES_tradnl" dirty="0">
                <a:solidFill>
                  <a:schemeClr val="tx1"/>
                </a:solidFill>
                <a:latin typeface="Papyrus"/>
                <a:cs typeface="Papyrus"/>
              </a:rPr>
              <a:t> </a:t>
            </a:r>
            <a:r>
              <a:rPr lang="es-ES_tradnl" dirty="0" err="1">
                <a:solidFill>
                  <a:schemeClr val="tx1"/>
                </a:solidFill>
                <a:latin typeface="Papyrus"/>
                <a:cs typeface="Papyrus"/>
              </a:rPr>
              <a:t>taken</a:t>
            </a:r>
            <a:r>
              <a:rPr lang="es-ES_tradnl" dirty="0">
                <a:solidFill>
                  <a:schemeClr val="tx1"/>
                </a:solidFill>
                <a:latin typeface="Papyrus"/>
                <a:cs typeface="Papyrus"/>
              </a:rPr>
              <a:t> up </a:t>
            </a:r>
            <a:r>
              <a:rPr lang="es-ES_tradnl" dirty="0" err="1">
                <a:latin typeface="Papyrus"/>
                <a:cs typeface="Papyrus"/>
              </a:rPr>
              <a:t>from</a:t>
            </a:r>
            <a:r>
              <a:rPr lang="es-ES_tradnl" dirty="0">
                <a:latin typeface="Papyrus"/>
                <a:cs typeface="Papyrus"/>
              </a:rPr>
              <a:t> </a:t>
            </a:r>
            <a:r>
              <a:rPr lang="es-ES_tradnl" dirty="0" err="1">
                <a:latin typeface="Papyrus"/>
                <a:cs typeface="Papyrus"/>
              </a:rPr>
              <a:t>you</a:t>
            </a:r>
            <a:r>
              <a:rPr lang="es-ES_tradnl" dirty="0">
                <a:latin typeface="Papyrus"/>
                <a:cs typeface="Papyrus"/>
              </a:rPr>
              <a:t> </a:t>
            </a:r>
            <a:r>
              <a:rPr lang="es-ES_tradnl" dirty="0" err="1">
                <a:latin typeface="Papyrus"/>
                <a:cs typeface="Papyrus"/>
              </a:rPr>
              <a:t>to</a:t>
            </a:r>
            <a:r>
              <a:rPr lang="es-ES_tradnl" dirty="0">
                <a:latin typeface="Papyrus"/>
                <a:cs typeface="Papyrus"/>
              </a:rPr>
              <a:t> </a:t>
            </a:r>
            <a:r>
              <a:rPr lang="es-ES_tradnl" dirty="0" err="1">
                <a:latin typeface="Papyrus"/>
                <a:cs typeface="Papyrus"/>
              </a:rPr>
              <a:t>Heaven</a:t>
            </a:r>
            <a:r>
              <a:rPr lang="es-ES_tradnl" dirty="0">
                <a:latin typeface="Papyrus"/>
                <a:cs typeface="Papyrus"/>
              </a:rPr>
              <a:t>, </a:t>
            </a:r>
            <a:r>
              <a:rPr lang="es-ES_tradnl" dirty="0" err="1">
                <a:latin typeface="Papyrus"/>
                <a:cs typeface="Papyrus"/>
              </a:rPr>
              <a:t>shall</a:t>
            </a:r>
            <a:r>
              <a:rPr lang="es-ES_tradnl" dirty="0">
                <a:latin typeface="Papyrus"/>
                <a:cs typeface="Papyrus"/>
              </a:rPr>
              <a:t> so come in </a:t>
            </a:r>
            <a:r>
              <a:rPr lang="es-ES_tradnl" dirty="0" err="1">
                <a:latin typeface="Papyrus"/>
                <a:cs typeface="Papyrus"/>
              </a:rPr>
              <a:t>like</a:t>
            </a:r>
            <a:r>
              <a:rPr lang="es-ES_tradnl" dirty="0">
                <a:latin typeface="Papyrus"/>
                <a:cs typeface="Papyrus"/>
              </a:rPr>
              <a:t> </a:t>
            </a:r>
            <a:r>
              <a:rPr lang="es-ES_tradnl" dirty="0" err="1">
                <a:latin typeface="Papyrus"/>
                <a:cs typeface="Papyrus"/>
              </a:rPr>
              <a:t>manner</a:t>
            </a:r>
            <a:r>
              <a:rPr lang="es-ES_tradnl" dirty="0">
                <a:latin typeface="Papyrus"/>
                <a:cs typeface="Papyrus"/>
              </a:rPr>
              <a:t> as </a:t>
            </a:r>
            <a:r>
              <a:rPr lang="es-ES_tradnl" dirty="0" err="1">
                <a:latin typeface="Papyrus"/>
                <a:cs typeface="Papyrus"/>
              </a:rPr>
              <a:t>you</a:t>
            </a:r>
            <a:r>
              <a:rPr lang="es-ES_tradnl" dirty="0">
                <a:latin typeface="Papyrus"/>
                <a:cs typeface="Papyrus"/>
              </a:rPr>
              <a:t> </a:t>
            </a:r>
            <a:r>
              <a:rPr lang="es-ES_tradnl" dirty="0" err="1">
                <a:latin typeface="Papyrus"/>
                <a:cs typeface="Papyrus"/>
              </a:rPr>
              <a:t>have</a:t>
            </a:r>
            <a:r>
              <a:rPr lang="es-ES_tradnl" dirty="0">
                <a:latin typeface="Papyrus"/>
                <a:cs typeface="Papyrus"/>
              </a:rPr>
              <a:t> </a:t>
            </a:r>
            <a:r>
              <a:rPr lang="es-ES_tradnl" dirty="0" err="1">
                <a:latin typeface="Papyrus"/>
                <a:cs typeface="Papyrus"/>
              </a:rPr>
              <a:t>seen</a:t>
            </a:r>
            <a:r>
              <a:rPr lang="es-ES_tradnl" dirty="0">
                <a:latin typeface="Papyrus"/>
                <a:cs typeface="Papyrus"/>
              </a:rPr>
              <a:t> </a:t>
            </a:r>
            <a:r>
              <a:rPr lang="es-ES_tradnl" dirty="0" err="1">
                <a:latin typeface="Papyrus"/>
                <a:cs typeface="Papyrus"/>
              </a:rPr>
              <a:t>Him</a:t>
            </a:r>
            <a:r>
              <a:rPr lang="es-ES_tradnl" dirty="0">
                <a:latin typeface="Papyrus"/>
                <a:cs typeface="Papyrus"/>
              </a:rPr>
              <a:t> </a:t>
            </a:r>
            <a:r>
              <a:rPr lang="es-ES_tradnl" dirty="0" err="1">
                <a:latin typeface="Papyrus"/>
                <a:cs typeface="Papyrus"/>
              </a:rPr>
              <a:t>go</a:t>
            </a:r>
            <a:r>
              <a:rPr lang="es-ES_tradnl" dirty="0">
                <a:latin typeface="Papyrus"/>
                <a:cs typeface="Papyrus"/>
              </a:rPr>
              <a:t> </a:t>
            </a:r>
            <a:r>
              <a:rPr lang="es-ES_tradnl" dirty="0" err="1">
                <a:latin typeface="Papyrus"/>
                <a:cs typeface="Papyrus"/>
              </a:rPr>
              <a:t>into</a:t>
            </a:r>
            <a:r>
              <a:rPr lang="es-ES_tradnl" dirty="0">
                <a:latin typeface="Papyrus"/>
                <a:cs typeface="Papyrus"/>
              </a:rPr>
              <a:t> </a:t>
            </a:r>
            <a:r>
              <a:rPr lang="es-ES_tradnl" dirty="0" err="1">
                <a:latin typeface="Papyrus"/>
                <a:cs typeface="Papyrus"/>
              </a:rPr>
              <a:t>Heaven</a:t>
            </a:r>
            <a:r>
              <a:rPr lang="es-ES_tradnl" dirty="0">
                <a:latin typeface="Papyrus"/>
                <a:cs typeface="Papyrus"/>
              </a:rPr>
              <a:t>;</a:t>
            </a:r>
          </a:p>
          <a:p>
            <a:r>
              <a:rPr lang="es-ES_tradnl" dirty="0">
                <a:latin typeface="Papyrus"/>
                <a:cs typeface="Papyrus"/>
              </a:rPr>
              <a:t>     </a:t>
            </a:r>
            <a:r>
              <a:rPr lang="es-ES_tradnl" dirty="0" err="1">
                <a:latin typeface="Papyrus"/>
                <a:cs typeface="Papyrus"/>
              </a:rPr>
              <a:t>Then</a:t>
            </a:r>
            <a:r>
              <a:rPr lang="es-ES_tradnl" dirty="0">
                <a:latin typeface="Papyrus"/>
                <a:cs typeface="Papyrus"/>
              </a:rPr>
              <a:t> </a:t>
            </a:r>
            <a:r>
              <a:rPr lang="es-ES_tradnl" dirty="0" err="1">
                <a:latin typeface="Papyrus"/>
                <a:cs typeface="Papyrus"/>
              </a:rPr>
              <a:t>they</a:t>
            </a:r>
            <a:r>
              <a:rPr lang="es-ES_tradnl" dirty="0">
                <a:latin typeface="Papyrus"/>
                <a:cs typeface="Papyrus"/>
              </a:rPr>
              <a:t> </a:t>
            </a:r>
            <a:r>
              <a:rPr lang="es-ES_tradnl" dirty="0" err="1">
                <a:latin typeface="Papyrus"/>
                <a:cs typeface="Papyrus"/>
              </a:rPr>
              <a:t>returned</a:t>
            </a:r>
            <a:r>
              <a:rPr lang="es-ES_tradnl" dirty="0">
                <a:latin typeface="Papyrus"/>
                <a:cs typeface="Papyrus"/>
              </a:rPr>
              <a:t> </a:t>
            </a:r>
            <a:r>
              <a:rPr lang="es-ES_tradnl" dirty="0" err="1">
                <a:latin typeface="Papyrus"/>
                <a:cs typeface="Papyrus"/>
              </a:rPr>
              <a:t>to</a:t>
            </a:r>
            <a:r>
              <a:rPr lang="es-ES_tradnl" dirty="0">
                <a:latin typeface="Papyrus"/>
                <a:cs typeface="Papyrus"/>
              </a:rPr>
              <a:t> </a:t>
            </a:r>
            <a:r>
              <a:rPr lang="es-ES_tradnl" dirty="0" err="1">
                <a:latin typeface="Papyrus"/>
                <a:cs typeface="Papyrus"/>
              </a:rPr>
              <a:t>Jerusalem</a:t>
            </a:r>
            <a:r>
              <a:rPr lang="es-ES_tradnl" dirty="0">
                <a:latin typeface="Papyrus"/>
                <a:cs typeface="Papyrus"/>
              </a:rPr>
              <a:t> </a:t>
            </a:r>
            <a:r>
              <a:rPr lang="es-ES_tradnl" dirty="0" err="1">
                <a:latin typeface="Papyrus"/>
                <a:cs typeface="Papyrus"/>
              </a:rPr>
              <a:t>from</a:t>
            </a:r>
            <a:r>
              <a:rPr lang="es-ES_tradnl" dirty="0">
                <a:latin typeface="Papyrus"/>
                <a:cs typeface="Papyrus"/>
              </a:rPr>
              <a:t> </a:t>
            </a:r>
            <a:r>
              <a:rPr lang="es-ES_tradnl" dirty="0" err="1">
                <a:latin typeface="Papyrus"/>
                <a:cs typeface="Papyrus"/>
              </a:rPr>
              <a:t>the</a:t>
            </a:r>
            <a:r>
              <a:rPr lang="es-ES_tradnl" dirty="0">
                <a:latin typeface="Papyrus"/>
                <a:cs typeface="Papyrus"/>
              </a:rPr>
              <a:t> Mt. </a:t>
            </a:r>
            <a:r>
              <a:rPr lang="en-US" dirty="0">
                <a:latin typeface="Papyrus"/>
                <a:cs typeface="Papyrus"/>
              </a:rPr>
              <a:t>c</a:t>
            </a:r>
            <a:r>
              <a:rPr lang="es-ES_tradnl" dirty="0" err="1">
                <a:latin typeface="Papyrus"/>
                <a:cs typeface="Papyrus"/>
              </a:rPr>
              <a:t>alled</a:t>
            </a:r>
            <a:r>
              <a:rPr lang="es-ES_tradnl" dirty="0">
                <a:latin typeface="Papyrus"/>
                <a:cs typeface="Papyrus"/>
              </a:rPr>
              <a:t> </a:t>
            </a:r>
            <a:r>
              <a:rPr lang="es-ES_tradnl" dirty="0" err="1">
                <a:latin typeface="Papyrus"/>
                <a:cs typeface="Papyrus"/>
              </a:rPr>
              <a:t>Olivet</a:t>
            </a:r>
            <a:r>
              <a:rPr lang="es-ES_tradnl" dirty="0">
                <a:latin typeface="Papyrus"/>
                <a:cs typeface="Papyrus"/>
              </a:rPr>
              <a:t>, </a:t>
            </a:r>
            <a:r>
              <a:rPr lang="es-ES_tradnl" dirty="0" err="1">
                <a:latin typeface="Papyrus"/>
                <a:cs typeface="Papyrus"/>
              </a:rPr>
              <a:t>which</a:t>
            </a:r>
            <a:r>
              <a:rPr lang="es-ES_tradnl" dirty="0">
                <a:latin typeface="Papyrus"/>
                <a:cs typeface="Papyrus"/>
              </a:rPr>
              <a:t> </a:t>
            </a:r>
            <a:r>
              <a:rPr lang="es-ES_tradnl" dirty="0" err="1">
                <a:latin typeface="Papyrus"/>
                <a:cs typeface="Papyrus"/>
              </a:rPr>
              <a:t>is</a:t>
            </a:r>
            <a:r>
              <a:rPr lang="es-ES_tradnl" dirty="0">
                <a:latin typeface="Papyrus"/>
                <a:cs typeface="Papyrus"/>
              </a:rPr>
              <a:t> </a:t>
            </a:r>
            <a:r>
              <a:rPr lang="es-ES_tradnl" dirty="0" err="1">
                <a:latin typeface="Papyrus"/>
                <a:cs typeface="Papyrus"/>
              </a:rPr>
              <a:t>from</a:t>
            </a:r>
            <a:r>
              <a:rPr lang="es-ES_tradnl" dirty="0">
                <a:latin typeface="Papyrus"/>
                <a:cs typeface="Papyrus"/>
              </a:rPr>
              <a:t> </a:t>
            </a:r>
            <a:r>
              <a:rPr lang="es-ES_tradnl" dirty="0" err="1">
                <a:latin typeface="Papyrus"/>
                <a:cs typeface="Papyrus"/>
              </a:rPr>
              <a:t>Jerusalem</a:t>
            </a:r>
            <a:r>
              <a:rPr lang="es-ES_tradnl" dirty="0">
                <a:latin typeface="Papyrus"/>
                <a:cs typeface="Papyrus"/>
              </a:rPr>
              <a:t> a </a:t>
            </a:r>
            <a:r>
              <a:rPr lang="es-ES_tradnl" dirty="0" err="1">
                <a:latin typeface="Papyrus"/>
                <a:cs typeface="Papyrus"/>
              </a:rPr>
              <a:t>sabbath’s</a:t>
            </a:r>
            <a:r>
              <a:rPr lang="es-ES_tradnl" dirty="0">
                <a:latin typeface="Papyrus"/>
                <a:cs typeface="Papyrus"/>
              </a:rPr>
              <a:t> </a:t>
            </a:r>
            <a:r>
              <a:rPr lang="es-ES_tradnl" dirty="0" err="1">
                <a:latin typeface="Papyrus"/>
                <a:cs typeface="Papyrus"/>
              </a:rPr>
              <a:t>day</a:t>
            </a:r>
            <a:r>
              <a:rPr lang="es-ES_tradnl" dirty="0">
                <a:latin typeface="Papyrus"/>
                <a:cs typeface="Papyrus"/>
              </a:rPr>
              <a:t> </a:t>
            </a:r>
            <a:r>
              <a:rPr lang="es-ES_tradnl" dirty="0" err="1">
                <a:latin typeface="Papyrus"/>
                <a:cs typeface="Papyrus"/>
              </a:rPr>
              <a:t>journey</a:t>
            </a:r>
            <a:r>
              <a:rPr lang="es-ES_tradnl" dirty="0">
                <a:latin typeface="Papyrus"/>
                <a:cs typeface="Papyrus"/>
              </a:rPr>
              <a:t>.”</a:t>
            </a:r>
            <a:endParaRPr lang="es-ES_tradnl" dirty="0">
              <a:solidFill>
                <a:srgbClr val="FF0000"/>
              </a:solidFill>
              <a:latin typeface="Papyrus"/>
              <a:cs typeface="Papyrus"/>
            </a:endParaRPr>
          </a:p>
        </p:txBody>
      </p:sp>
      <p:pic>
        <p:nvPicPr>
          <p:cNvPr id="5" name="Picture 4" descr="images-11.jpeg"/>
          <p:cNvPicPr>
            <a:picLocks noChangeAspect="1"/>
          </p:cNvPicPr>
          <p:nvPr/>
        </p:nvPicPr>
        <p:blipFill rotWithShape="1">
          <a:blip r:embed="rId2">
            <a:extLst>
              <a:ext uri="{28A0092B-C50C-407E-A947-70E740481C1C}">
                <a14:useLocalDpi xmlns:a14="http://schemas.microsoft.com/office/drawing/2010/main" val="0"/>
              </a:ext>
            </a:extLst>
          </a:blip>
          <a:srcRect l="-1010" r="8418" b="10759"/>
          <a:stretch/>
        </p:blipFill>
        <p:spPr>
          <a:xfrm>
            <a:off x="336176" y="138128"/>
            <a:ext cx="3638177" cy="3940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340412" y="156727"/>
            <a:ext cx="4355354"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2000" dirty="0">
                <a:solidFill>
                  <a:schemeClr val="tx1"/>
                </a:solidFill>
                <a:latin typeface="Papyrus"/>
                <a:cs typeface="Papyrus"/>
              </a:rPr>
              <a:t>He Ascended  </a:t>
            </a:r>
            <a:r>
              <a:rPr lang="es-ES_tradnl" sz="2000" dirty="0" err="1">
                <a:solidFill>
                  <a:schemeClr val="tx1"/>
                </a:solidFill>
                <a:latin typeface="Papyrus"/>
                <a:cs typeface="Papyrus"/>
              </a:rPr>
              <a:t>from</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Mt. </a:t>
            </a:r>
            <a:r>
              <a:rPr lang="en-US" sz="2000" dirty="0">
                <a:solidFill>
                  <a:schemeClr val="tx1"/>
                </a:solidFill>
                <a:latin typeface="Papyrus"/>
                <a:cs typeface="Papyrus"/>
              </a:rPr>
              <a:t>of Olives</a:t>
            </a:r>
            <a:endParaRPr lang="es-ES_tradnl" sz="2000" dirty="0">
              <a:solidFill>
                <a:schemeClr val="tx1"/>
              </a:solidFill>
              <a:latin typeface="Papyrus"/>
              <a:cs typeface="Papyrus"/>
            </a:endParaRPr>
          </a:p>
        </p:txBody>
      </p:sp>
      <p:pic>
        <p:nvPicPr>
          <p:cNvPr id="3" name="Picture 2" descr="jesus_ascen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793" y="3071845"/>
            <a:ext cx="4654177" cy="3398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7024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Jesus Feet MtOLi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1059"/>
            <a:ext cx="9144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39059" y="5812119"/>
            <a:ext cx="8665881" cy="923330"/>
          </a:xfrm>
          <a:prstGeom prst="rect">
            <a:avLst/>
          </a:prstGeom>
          <a:noFill/>
        </p:spPr>
        <p:txBody>
          <a:bodyPr wrap="square" rtlCol="0">
            <a:spAutoFit/>
          </a:bodyPr>
          <a:lstStyle/>
          <a:p>
            <a:r>
              <a:rPr lang="en-US" dirty="0">
                <a:latin typeface="Papyrus"/>
                <a:cs typeface="Papyrus"/>
              </a:rPr>
              <a:t>“Then shall the Lord go forth and fight  against those nations, as when He fought in the Day of battle.  And His feet shall stand on the Mt. of Olives, which is before Jerusalem on the east, and the Mt. of Olives shall cleave in the midst thereof.”</a:t>
            </a:r>
          </a:p>
        </p:txBody>
      </p:sp>
      <p:sp>
        <p:nvSpPr>
          <p:cNvPr id="5" name="TextBox 4"/>
          <p:cNvSpPr txBox="1"/>
          <p:nvPr/>
        </p:nvSpPr>
        <p:spPr>
          <a:xfrm>
            <a:off x="877533" y="170062"/>
            <a:ext cx="7545294" cy="677108"/>
          </a:xfrm>
          <a:prstGeom prst="rect">
            <a:avLst/>
          </a:prstGeom>
          <a:noFill/>
        </p:spPr>
        <p:txBody>
          <a:bodyPr wrap="square" rtlCol="0">
            <a:spAutoFit/>
          </a:bodyPr>
          <a:lstStyle/>
          <a:p>
            <a:r>
              <a:rPr lang="en-US" sz="2000" dirty="0">
                <a:solidFill>
                  <a:srgbClr val="000000"/>
                </a:solidFill>
                <a:latin typeface="Papyrus"/>
                <a:cs typeface="Papyrus"/>
              </a:rPr>
              <a:t>And He’s Coming Back to Jerusalem -  the Mount of Olives!</a:t>
            </a:r>
          </a:p>
          <a:p>
            <a:r>
              <a:rPr lang="en-US" dirty="0">
                <a:solidFill>
                  <a:srgbClr val="FF0000"/>
                </a:solidFill>
                <a:latin typeface="Papyrus"/>
                <a:cs typeface="Papyrus"/>
              </a:rPr>
              <a:t>                                 Zechariah 14: 3-4  </a:t>
            </a:r>
          </a:p>
        </p:txBody>
      </p:sp>
    </p:spTree>
    <p:extLst>
      <p:ext uri="{BB962C8B-B14F-4D97-AF65-F5344CB8AC3E}">
        <p14:creationId xmlns:p14="http://schemas.microsoft.com/office/powerpoint/2010/main" val="134591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7" y="0"/>
            <a:ext cx="9145277"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1175825" y="595838"/>
            <a:ext cx="6678687" cy="3970318"/>
          </a:xfrm>
          <a:prstGeom prst="rect">
            <a:avLst/>
          </a:prstGeom>
          <a:noFill/>
        </p:spPr>
        <p:txBody>
          <a:bodyPr wrap="square" rtlCol="0">
            <a:spAutoFit/>
          </a:bodyPr>
          <a:lstStyle/>
          <a:p>
            <a:r>
              <a:rPr lang="en-US" sz="2800" dirty="0">
                <a:latin typeface="Papyrus"/>
                <a:cs typeface="Papyrus"/>
              </a:rPr>
              <a:t>God warns us the Nations Will be Angry </a:t>
            </a:r>
          </a:p>
          <a:p>
            <a:r>
              <a:rPr lang="en-US" sz="2800" dirty="0">
                <a:latin typeface="Papyrus"/>
                <a:cs typeface="Papyrus"/>
              </a:rPr>
              <a:t> When the Jews are back in their Land</a:t>
            </a:r>
          </a:p>
          <a:p>
            <a:endParaRPr lang="en-US" sz="2800" dirty="0">
              <a:latin typeface="Papyrus"/>
              <a:cs typeface="Papyrus"/>
            </a:endParaRPr>
          </a:p>
          <a:p>
            <a:r>
              <a:rPr lang="en-US" sz="2800" dirty="0">
                <a:latin typeface="Papyrus"/>
                <a:cs typeface="Papyrus"/>
              </a:rPr>
              <a:t>When They come against Israel, </a:t>
            </a:r>
          </a:p>
          <a:p>
            <a:r>
              <a:rPr lang="en-US" sz="2800" dirty="0">
                <a:latin typeface="Papyrus"/>
                <a:cs typeface="Papyrus"/>
              </a:rPr>
              <a:t>God will pour out His Anger on them</a:t>
            </a:r>
          </a:p>
          <a:p>
            <a:endParaRPr lang="en-US" sz="2800" dirty="0">
              <a:latin typeface="Papyrus"/>
              <a:cs typeface="Papyrus"/>
            </a:endParaRPr>
          </a:p>
          <a:p>
            <a:r>
              <a:rPr lang="en-US" sz="2800" dirty="0">
                <a:latin typeface="Papyrus"/>
                <a:cs typeface="Papyrus"/>
              </a:rPr>
              <a:t>                         </a:t>
            </a:r>
          </a:p>
          <a:p>
            <a:endParaRPr lang="en-US" sz="2800" dirty="0">
              <a:latin typeface="Papyrus"/>
              <a:cs typeface="Papyrus"/>
            </a:endParaRPr>
          </a:p>
          <a:p>
            <a:endParaRPr lang="en-US" sz="2800" dirty="0">
              <a:latin typeface="Papyrus"/>
              <a:cs typeface="Papyrus"/>
            </a:endParaRPr>
          </a:p>
        </p:txBody>
      </p:sp>
      <p:pic>
        <p:nvPicPr>
          <p:cNvPr id="5" name="Picture 4" descr="th.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799" y="3046889"/>
            <a:ext cx="5675316" cy="3258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0687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5277"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7" name="TextBox 6"/>
          <p:cNvSpPr txBox="1"/>
          <p:nvPr/>
        </p:nvSpPr>
        <p:spPr>
          <a:xfrm>
            <a:off x="1160146" y="-51583"/>
            <a:ext cx="6521911" cy="6540251"/>
          </a:xfrm>
          <a:prstGeom prst="rect">
            <a:avLst/>
          </a:prstGeom>
          <a:noFill/>
        </p:spPr>
        <p:txBody>
          <a:bodyPr wrap="square" rtlCol="0">
            <a:spAutoFit/>
          </a:bodyPr>
          <a:lstStyle/>
          <a:p>
            <a:r>
              <a:rPr lang="en-US" sz="1600" dirty="0">
                <a:latin typeface="Papyrus"/>
                <a:cs typeface="Papyrus"/>
              </a:rPr>
              <a:t> </a:t>
            </a:r>
            <a:r>
              <a:rPr lang="en-US" sz="2000" dirty="0">
                <a:latin typeface="Papyrus"/>
                <a:cs typeface="Papyrus"/>
              </a:rPr>
              <a:t> </a:t>
            </a:r>
          </a:p>
          <a:p>
            <a:endParaRPr lang="en-US" sz="2400" dirty="0">
              <a:latin typeface="Papyrus"/>
              <a:cs typeface="Papyrus"/>
            </a:endParaRPr>
          </a:p>
          <a:p>
            <a:endParaRPr lang="en-US" sz="2400" dirty="0">
              <a:latin typeface="Papyrus"/>
              <a:cs typeface="Papyrus"/>
            </a:endParaRPr>
          </a:p>
          <a:p>
            <a:r>
              <a:rPr lang="en-US" sz="2400" dirty="0">
                <a:latin typeface="Papyrus"/>
                <a:cs typeface="Papyrus"/>
              </a:rPr>
              <a:t>“ Why do the heathen rage,</a:t>
            </a:r>
          </a:p>
          <a:p>
            <a:r>
              <a:rPr lang="en-US" sz="2400" dirty="0">
                <a:latin typeface="Papyrus"/>
                <a:cs typeface="Papyrus"/>
              </a:rPr>
              <a:t> And the people imagine a vain thing?                                                                                        The Kings of the earth set themselves  </a:t>
            </a:r>
          </a:p>
          <a:p>
            <a:r>
              <a:rPr lang="en-US" sz="2400" dirty="0">
                <a:latin typeface="Papyrus"/>
                <a:cs typeface="Papyrus"/>
              </a:rPr>
              <a:t> And the rulers take counsel together</a:t>
            </a:r>
          </a:p>
          <a:p>
            <a:r>
              <a:rPr lang="en-US" sz="2400" dirty="0">
                <a:latin typeface="Papyrus"/>
                <a:cs typeface="Papyrus"/>
              </a:rPr>
              <a:t>  Against  the Lord  and His Anointed, saying</a:t>
            </a:r>
          </a:p>
          <a:p>
            <a:r>
              <a:rPr lang="en-US" sz="2400" dirty="0">
                <a:latin typeface="Papyrus"/>
                <a:cs typeface="Papyrus"/>
              </a:rPr>
              <a:t> </a:t>
            </a:r>
          </a:p>
          <a:p>
            <a:r>
              <a:rPr lang="en-US" sz="2400" dirty="0">
                <a:latin typeface="Papyrus"/>
                <a:cs typeface="Papyrus"/>
              </a:rPr>
              <a:t> ‘Let us break their  bands asunder</a:t>
            </a:r>
          </a:p>
          <a:p>
            <a:r>
              <a:rPr lang="en-US" sz="2400" dirty="0">
                <a:latin typeface="Papyrus"/>
                <a:cs typeface="Papyrus"/>
              </a:rPr>
              <a:t>  And cast away their cords from us </a:t>
            </a:r>
          </a:p>
          <a:p>
            <a:endParaRPr lang="en-US" sz="2400" dirty="0">
              <a:latin typeface="Papyrus"/>
              <a:cs typeface="Papyrus"/>
            </a:endParaRPr>
          </a:p>
          <a:p>
            <a:r>
              <a:rPr lang="en-US" sz="2400" dirty="0">
                <a:latin typeface="Papyrus"/>
                <a:cs typeface="Papyrus"/>
              </a:rPr>
              <a:t> He that sits in the Heavens shall laugh: </a:t>
            </a:r>
          </a:p>
          <a:p>
            <a:r>
              <a:rPr lang="en-US" sz="2400" dirty="0">
                <a:latin typeface="Papyrus"/>
                <a:cs typeface="Papyrus"/>
              </a:rPr>
              <a:t> The Lord shall have them in derision   </a:t>
            </a:r>
          </a:p>
          <a:p>
            <a:r>
              <a:rPr lang="en-US" sz="2400" dirty="0">
                <a:latin typeface="Papyrus"/>
                <a:cs typeface="Papyrus"/>
              </a:rPr>
              <a:t>Then shall He speak to them in His wrath,  </a:t>
            </a:r>
          </a:p>
          <a:p>
            <a:r>
              <a:rPr lang="en-US" sz="2400" dirty="0">
                <a:latin typeface="Papyrus"/>
                <a:cs typeface="Papyrus"/>
              </a:rPr>
              <a:t>And vex them in His sore displeasure</a:t>
            </a:r>
          </a:p>
          <a:p>
            <a:endParaRPr lang="en-US" sz="1900" dirty="0">
              <a:latin typeface="Papyrus"/>
              <a:cs typeface="Papyrus"/>
            </a:endParaRPr>
          </a:p>
          <a:p>
            <a:r>
              <a:rPr lang="en-US" sz="2000" dirty="0">
                <a:latin typeface="Papyrus"/>
                <a:cs typeface="Papyrus"/>
              </a:rPr>
              <a:t>                   </a:t>
            </a:r>
          </a:p>
        </p:txBody>
      </p:sp>
      <p:sp>
        <p:nvSpPr>
          <p:cNvPr id="4" name="TextBox 3"/>
          <p:cNvSpPr txBox="1"/>
          <p:nvPr/>
        </p:nvSpPr>
        <p:spPr>
          <a:xfrm>
            <a:off x="3057150" y="380947"/>
            <a:ext cx="1552087"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2400" dirty="0">
                <a:solidFill>
                  <a:srgbClr val="000000"/>
                </a:solidFill>
                <a:latin typeface="Papyrus"/>
                <a:cs typeface="Papyrus"/>
              </a:rPr>
              <a:t> </a:t>
            </a:r>
            <a:r>
              <a:rPr lang="es-ES_tradnl" sz="2400" dirty="0" err="1">
                <a:solidFill>
                  <a:srgbClr val="000000"/>
                </a:solidFill>
                <a:latin typeface="Papyrus"/>
                <a:cs typeface="Papyrus"/>
              </a:rPr>
              <a:t>Psalm</a:t>
            </a:r>
            <a:r>
              <a:rPr lang="es-ES_tradnl" sz="2400" dirty="0">
                <a:solidFill>
                  <a:srgbClr val="000000"/>
                </a:solidFill>
                <a:latin typeface="Papyrus"/>
                <a:cs typeface="Papyrus"/>
              </a:rPr>
              <a:t> 2 </a:t>
            </a:r>
          </a:p>
        </p:txBody>
      </p:sp>
    </p:spTree>
    <p:extLst>
      <p:ext uri="{BB962C8B-B14F-4D97-AF65-F5344CB8AC3E}">
        <p14:creationId xmlns:p14="http://schemas.microsoft.com/office/powerpoint/2010/main" val="2272347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2" name="TextBox 1"/>
          <p:cNvSpPr txBox="1"/>
          <p:nvPr/>
        </p:nvSpPr>
        <p:spPr>
          <a:xfrm>
            <a:off x="297876" y="1132103"/>
            <a:ext cx="9183139" cy="2308324"/>
          </a:xfrm>
          <a:prstGeom prst="rect">
            <a:avLst/>
          </a:prstGeom>
          <a:noFill/>
        </p:spPr>
        <p:txBody>
          <a:bodyPr wrap="square" rtlCol="0">
            <a:spAutoFit/>
          </a:bodyPr>
          <a:lstStyle/>
          <a:p>
            <a:r>
              <a:rPr lang="es-ES_tradnl" sz="2000" dirty="0">
                <a:latin typeface="Papyrus"/>
                <a:cs typeface="Papyrus"/>
              </a:rPr>
              <a:t>“</a:t>
            </a:r>
            <a:r>
              <a:rPr lang="es-ES_tradnl" sz="2400" dirty="0" err="1">
                <a:latin typeface="Papyrus"/>
                <a:cs typeface="Papyrus"/>
              </a:rPr>
              <a:t>Yet</a:t>
            </a:r>
            <a:r>
              <a:rPr lang="es-ES_tradnl" sz="2400" dirty="0">
                <a:latin typeface="Papyrus"/>
                <a:cs typeface="Papyrus"/>
              </a:rPr>
              <a:t> </a:t>
            </a:r>
            <a:r>
              <a:rPr lang="es-ES_tradnl" sz="2400" dirty="0" err="1">
                <a:latin typeface="Papyrus"/>
                <a:cs typeface="Papyrus"/>
              </a:rPr>
              <a:t>have</a:t>
            </a:r>
            <a:r>
              <a:rPr lang="es-ES_tradnl" sz="2400" dirty="0">
                <a:latin typeface="Papyrus"/>
                <a:cs typeface="Papyrus"/>
              </a:rPr>
              <a:t> I set </a:t>
            </a:r>
            <a:r>
              <a:rPr lang="es-ES_tradnl" sz="2400" dirty="0" err="1">
                <a:latin typeface="Papyrus"/>
                <a:cs typeface="Papyrus"/>
              </a:rPr>
              <a:t>My</a:t>
            </a:r>
            <a:r>
              <a:rPr lang="es-ES_tradnl" sz="2400" dirty="0">
                <a:latin typeface="Papyrus"/>
                <a:cs typeface="Papyrus"/>
              </a:rPr>
              <a:t> King </a:t>
            </a:r>
            <a:r>
              <a:rPr lang="es-ES_tradnl" sz="2400" dirty="0" err="1">
                <a:latin typeface="Papyrus"/>
                <a:cs typeface="Papyrus"/>
              </a:rPr>
              <a:t>upon</a:t>
            </a:r>
            <a:r>
              <a:rPr lang="es-ES_tradnl" sz="2400" dirty="0">
                <a:latin typeface="Papyrus"/>
                <a:cs typeface="Papyrus"/>
              </a:rPr>
              <a:t> </a:t>
            </a:r>
            <a:r>
              <a:rPr lang="es-ES_tradnl" sz="2400" dirty="0" err="1">
                <a:latin typeface="Papyrus"/>
                <a:cs typeface="Papyrus"/>
              </a:rPr>
              <a:t>My</a:t>
            </a:r>
            <a:r>
              <a:rPr lang="es-ES_tradnl" sz="2400" dirty="0">
                <a:latin typeface="Papyrus"/>
                <a:cs typeface="Papyrus"/>
              </a:rPr>
              <a:t> </a:t>
            </a:r>
            <a:r>
              <a:rPr lang="es-ES_tradnl" sz="2400" dirty="0" err="1">
                <a:latin typeface="Papyrus"/>
                <a:cs typeface="Papyrus"/>
              </a:rPr>
              <a:t>Holy</a:t>
            </a:r>
            <a:r>
              <a:rPr lang="es-ES_tradnl" sz="2400" dirty="0">
                <a:latin typeface="Papyrus"/>
                <a:cs typeface="Papyrus"/>
              </a:rPr>
              <a:t> </a:t>
            </a:r>
            <a:r>
              <a:rPr lang="es-ES_tradnl" sz="2400" dirty="0" err="1">
                <a:latin typeface="Papyrus"/>
                <a:cs typeface="Papyrus"/>
              </a:rPr>
              <a:t>hill</a:t>
            </a:r>
            <a:r>
              <a:rPr lang="es-ES_tradnl" sz="2400" dirty="0">
                <a:latin typeface="Papyrus"/>
                <a:cs typeface="Papyrus"/>
              </a:rPr>
              <a:t> of </a:t>
            </a:r>
            <a:r>
              <a:rPr lang="es-ES_tradnl" sz="2400" dirty="0" err="1">
                <a:latin typeface="Papyrus"/>
                <a:cs typeface="Papyrus"/>
              </a:rPr>
              <a:t>Zion</a:t>
            </a:r>
            <a:endParaRPr lang="es-ES_tradnl" sz="2400" dirty="0">
              <a:latin typeface="Papyrus"/>
              <a:cs typeface="Papyrus"/>
            </a:endParaRPr>
          </a:p>
          <a:p>
            <a:endParaRPr lang="es-ES_tradnl" sz="2400" dirty="0">
              <a:latin typeface="Papyrus"/>
              <a:cs typeface="Papyrus"/>
            </a:endParaRPr>
          </a:p>
          <a:p>
            <a:r>
              <a:rPr lang="es-ES_tradnl" sz="2400" dirty="0">
                <a:latin typeface="Papyrus"/>
                <a:cs typeface="Papyrus"/>
              </a:rPr>
              <a:t>I </a:t>
            </a:r>
            <a:r>
              <a:rPr lang="es-ES_tradnl" sz="2400" dirty="0" err="1">
                <a:latin typeface="Papyrus"/>
                <a:cs typeface="Papyrus"/>
              </a:rPr>
              <a:t>will</a:t>
            </a:r>
            <a:r>
              <a:rPr lang="es-ES_tradnl" sz="2400" dirty="0">
                <a:latin typeface="Papyrus"/>
                <a:cs typeface="Papyrus"/>
              </a:rPr>
              <a:t> declare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decree</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Lord has </a:t>
            </a:r>
            <a:r>
              <a:rPr lang="es-ES_tradnl" sz="2400" dirty="0" err="1">
                <a:latin typeface="Papyrus"/>
                <a:cs typeface="Papyrus"/>
              </a:rPr>
              <a:t>said</a:t>
            </a:r>
            <a:r>
              <a:rPr lang="es-ES_tradnl" sz="2400" dirty="0">
                <a:latin typeface="Papyrus"/>
                <a:cs typeface="Papyrus"/>
              </a:rPr>
              <a:t> </a:t>
            </a:r>
            <a:r>
              <a:rPr lang="es-ES_tradnl" sz="2400" dirty="0" err="1">
                <a:latin typeface="Papyrus"/>
                <a:cs typeface="Papyrus"/>
              </a:rPr>
              <a:t>to</a:t>
            </a:r>
            <a:r>
              <a:rPr lang="es-ES_tradnl" sz="2400" dirty="0">
                <a:latin typeface="Papyrus"/>
                <a:cs typeface="Papyrus"/>
              </a:rPr>
              <a:t> Me,</a:t>
            </a:r>
          </a:p>
          <a:p>
            <a:r>
              <a:rPr lang="es-ES_tradnl" sz="2400" dirty="0">
                <a:latin typeface="Papyrus"/>
                <a:cs typeface="Papyrus"/>
              </a:rPr>
              <a:t>      </a:t>
            </a:r>
            <a:r>
              <a:rPr lang="es-ES_tradnl" sz="2400" dirty="0" err="1">
                <a:latin typeface="Papyrus"/>
                <a:cs typeface="Papyrus"/>
              </a:rPr>
              <a:t>You</a:t>
            </a:r>
            <a:r>
              <a:rPr lang="es-ES_tradnl" sz="2400" dirty="0">
                <a:latin typeface="Papyrus"/>
                <a:cs typeface="Papyrus"/>
              </a:rPr>
              <a:t> are </a:t>
            </a:r>
            <a:r>
              <a:rPr lang="es-ES_tradnl" sz="2400" dirty="0" err="1">
                <a:latin typeface="Papyrus"/>
                <a:cs typeface="Papyrus"/>
              </a:rPr>
              <a:t>My</a:t>
            </a:r>
            <a:r>
              <a:rPr lang="es-ES_tradnl" sz="2400" dirty="0">
                <a:latin typeface="Papyrus"/>
                <a:cs typeface="Papyrus"/>
              </a:rPr>
              <a:t> Son; </a:t>
            </a:r>
            <a:r>
              <a:rPr lang="es-ES_tradnl" sz="2400" dirty="0" err="1">
                <a:latin typeface="Papyrus"/>
                <a:cs typeface="Papyrus"/>
              </a:rPr>
              <a:t>This</a:t>
            </a:r>
            <a:r>
              <a:rPr lang="es-ES_tradnl" sz="2400" dirty="0">
                <a:latin typeface="Papyrus"/>
                <a:cs typeface="Papyrus"/>
              </a:rPr>
              <a:t> </a:t>
            </a:r>
            <a:r>
              <a:rPr lang="es-ES_tradnl" sz="2400" dirty="0" err="1">
                <a:latin typeface="Papyrus"/>
                <a:cs typeface="Papyrus"/>
              </a:rPr>
              <a:t>day</a:t>
            </a:r>
            <a:r>
              <a:rPr lang="es-ES_tradnl" sz="2400" dirty="0">
                <a:latin typeface="Papyrus"/>
                <a:cs typeface="Papyrus"/>
              </a:rPr>
              <a:t> </a:t>
            </a:r>
            <a:r>
              <a:rPr lang="es-ES_tradnl" sz="2400" dirty="0" err="1">
                <a:latin typeface="Papyrus"/>
                <a:cs typeface="Papyrus"/>
              </a:rPr>
              <a:t>have</a:t>
            </a:r>
            <a:r>
              <a:rPr lang="es-ES_tradnl" sz="2400" dirty="0">
                <a:latin typeface="Papyrus"/>
                <a:cs typeface="Papyrus"/>
              </a:rPr>
              <a:t> I </a:t>
            </a:r>
            <a:r>
              <a:rPr lang="es-ES_tradnl" sz="2400" dirty="0" err="1">
                <a:latin typeface="Papyrus"/>
                <a:cs typeface="Papyrus"/>
              </a:rPr>
              <a:t>begotten</a:t>
            </a:r>
            <a:r>
              <a:rPr lang="es-ES_tradnl" sz="2400" dirty="0">
                <a:latin typeface="Papyrus"/>
                <a:cs typeface="Papyrus"/>
              </a:rPr>
              <a:t>  </a:t>
            </a:r>
            <a:r>
              <a:rPr lang="es-ES_tradnl" sz="2400" dirty="0" err="1">
                <a:latin typeface="Papyrus"/>
                <a:cs typeface="Papyrus"/>
              </a:rPr>
              <a:t>You</a:t>
            </a:r>
            <a:r>
              <a:rPr lang="es-ES_tradnl" sz="2400" dirty="0">
                <a:latin typeface="Papyrus"/>
                <a:cs typeface="Papyrus"/>
              </a:rPr>
              <a:t>.</a:t>
            </a:r>
          </a:p>
          <a:p>
            <a:r>
              <a:rPr lang="es-ES_tradnl" sz="2400" dirty="0">
                <a:latin typeface="Papyrus"/>
                <a:cs typeface="Papyrus"/>
              </a:rPr>
              <a:t>Ask Me and I </a:t>
            </a:r>
            <a:r>
              <a:rPr lang="es-ES_tradnl" sz="2400" dirty="0" err="1">
                <a:latin typeface="Papyrus"/>
                <a:cs typeface="Papyrus"/>
              </a:rPr>
              <a:t>will</a:t>
            </a:r>
            <a:r>
              <a:rPr lang="es-ES_tradnl" sz="2400" dirty="0">
                <a:latin typeface="Papyrus"/>
                <a:cs typeface="Papyrus"/>
              </a:rPr>
              <a:t> </a:t>
            </a:r>
            <a:r>
              <a:rPr lang="es-ES_tradnl" sz="2400" dirty="0" err="1">
                <a:latin typeface="Papyrus"/>
                <a:cs typeface="Papyrus"/>
              </a:rPr>
              <a:t>give</a:t>
            </a:r>
            <a:r>
              <a:rPr lang="es-ES_tradnl" sz="2400" dirty="0">
                <a:latin typeface="Papyrus"/>
                <a:cs typeface="Papyrus"/>
              </a:rPr>
              <a:t> </a:t>
            </a:r>
            <a:r>
              <a:rPr lang="es-ES_tradnl" sz="2400" dirty="0" err="1">
                <a:latin typeface="Papyrus"/>
                <a:cs typeface="Papyrus"/>
              </a:rPr>
              <a:t>You</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heathen</a:t>
            </a:r>
            <a:r>
              <a:rPr lang="es-ES_tradnl" sz="2400" dirty="0">
                <a:latin typeface="Papyrus"/>
                <a:cs typeface="Papyrus"/>
              </a:rPr>
              <a:t> </a:t>
            </a:r>
            <a:r>
              <a:rPr lang="es-ES_tradnl" sz="2400" dirty="0" err="1">
                <a:latin typeface="Papyrus"/>
                <a:cs typeface="Papyrus"/>
              </a:rPr>
              <a:t>for</a:t>
            </a:r>
            <a:r>
              <a:rPr lang="es-ES_tradnl" sz="2400" dirty="0">
                <a:latin typeface="Papyrus"/>
                <a:cs typeface="Papyrus"/>
              </a:rPr>
              <a:t> </a:t>
            </a:r>
            <a:r>
              <a:rPr lang="es-ES_tradnl" sz="2400" dirty="0" err="1">
                <a:latin typeface="Papyrus"/>
                <a:cs typeface="Papyrus"/>
              </a:rPr>
              <a:t>Your</a:t>
            </a:r>
            <a:r>
              <a:rPr lang="es-ES_tradnl" sz="2400" dirty="0">
                <a:latin typeface="Papyrus"/>
                <a:cs typeface="Papyrus"/>
              </a:rPr>
              <a:t> </a:t>
            </a:r>
            <a:r>
              <a:rPr lang="es-ES_tradnl" sz="2400" dirty="0" err="1">
                <a:latin typeface="Papyrus"/>
                <a:cs typeface="Papyrus"/>
              </a:rPr>
              <a:t>inheritance</a:t>
            </a:r>
            <a:r>
              <a:rPr lang="es-ES_tradnl" sz="2400" dirty="0">
                <a:latin typeface="Papyrus"/>
                <a:cs typeface="Papyrus"/>
              </a:rPr>
              <a:t>, </a:t>
            </a:r>
          </a:p>
          <a:p>
            <a:r>
              <a:rPr lang="es-ES_tradnl" sz="2400" dirty="0">
                <a:latin typeface="Papyrus"/>
                <a:cs typeface="Papyrus"/>
              </a:rPr>
              <a:t>and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uttermost</a:t>
            </a:r>
            <a:r>
              <a:rPr lang="es-ES_tradnl" sz="2400" dirty="0">
                <a:latin typeface="Papyrus"/>
                <a:cs typeface="Papyrus"/>
              </a:rPr>
              <a:t> </a:t>
            </a:r>
            <a:r>
              <a:rPr lang="es-ES_tradnl" sz="2400" dirty="0" err="1">
                <a:latin typeface="Papyrus"/>
                <a:cs typeface="Papyrus"/>
              </a:rPr>
              <a:t>parts</a:t>
            </a:r>
            <a:r>
              <a:rPr lang="es-ES_tradnl" sz="2400" dirty="0">
                <a:latin typeface="Papyrus"/>
                <a:cs typeface="Papyrus"/>
              </a:rPr>
              <a:t> of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earth</a:t>
            </a:r>
            <a:r>
              <a:rPr lang="es-ES_tradnl" sz="2400" dirty="0">
                <a:latin typeface="Papyrus"/>
                <a:cs typeface="Papyrus"/>
              </a:rPr>
              <a:t> </a:t>
            </a:r>
            <a:r>
              <a:rPr lang="es-ES_tradnl" sz="2400" dirty="0" err="1">
                <a:latin typeface="Papyrus"/>
                <a:cs typeface="Papyrus"/>
              </a:rPr>
              <a:t>for</a:t>
            </a:r>
            <a:r>
              <a:rPr lang="es-ES_tradnl" sz="2400" dirty="0">
                <a:latin typeface="Papyrus"/>
                <a:cs typeface="Papyrus"/>
              </a:rPr>
              <a:t> </a:t>
            </a:r>
            <a:r>
              <a:rPr lang="es-ES_tradnl" sz="2400" dirty="0" err="1">
                <a:latin typeface="Papyrus"/>
                <a:cs typeface="Papyrus"/>
              </a:rPr>
              <a:t>Your</a:t>
            </a:r>
            <a:r>
              <a:rPr lang="es-ES_tradnl" sz="2400" dirty="0">
                <a:latin typeface="Papyrus"/>
                <a:cs typeface="Papyrus"/>
              </a:rPr>
              <a:t> </a:t>
            </a:r>
            <a:r>
              <a:rPr lang="es-ES_tradnl" sz="2400" dirty="0" err="1">
                <a:latin typeface="Papyrus"/>
                <a:cs typeface="Papyrus"/>
              </a:rPr>
              <a:t>possession</a:t>
            </a:r>
            <a:r>
              <a:rPr lang="es-ES_tradnl" sz="2400" dirty="0">
                <a:latin typeface="Papyrus"/>
                <a:cs typeface="Papyrus"/>
              </a:rPr>
              <a:t>” </a:t>
            </a:r>
          </a:p>
        </p:txBody>
      </p:sp>
      <p:sp>
        <p:nvSpPr>
          <p:cNvPr id="7" name="TextBox 6"/>
          <p:cNvSpPr txBox="1"/>
          <p:nvPr/>
        </p:nvSpPr>
        <p:spPr>
          <a:xfrm>
            <a:off x="2691146" y="463540"/>
            <a:ext cx="195528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2400" dirty="0">
                <a:solidFill>
                  <a:srgbClr val="000000"/>
                </a:solidFill>
                <a:latin typeface="Papyrus"/>
                <a:cs typeface="Papyrus"/>
              </a:rPr>
              <a:t> </a:t>
            </a:r>
            <a:r>
              <a:rPr lang="es-ES_tradnl" sz="2400" dirty="0" err="1">
                <a:solidFill>
                  <a:srgbClr val="000000"/>
                </a:solidFill>
                <a:latin typeface="Papyrus"/>
                <a:cs typeface="Papyrus"/>
              </a:rPr>
              <a:t>Psalm</a:t>
            </a:r>
            <a:r>
              <a:rPr lang="es-ES_tradnl" sz="2400" dirty="0">
                <a:solidFill>
                  <a:srgbClr val="000000"/>
                </a:solidFill>
                <a:latin typeface="Papyrus"/>
                <a:cs typeface="Papyrus"/>
              </a:rPr>
              <a:t> 2</a:t>
            </a:r>
          </a:p>
        </p:txBody>
      </p:sp>
      <p:sp>
        <p:nvSpPr>
          <p:cNvPr id="6" name="TextBox 5"/>
          <p:cNvSpPr txBox="1"/>
          <p:nvPr/>
        </p:nvSpPr>
        <p:spPr>
          <a:xfrm>
            <a:off x="428906" y="3785921"/>
            <a:ext cx="6735788" cy="1569660"/>
          </a:xfrm>
          <a:prstGeom prst="rect">
            <a:avLst/>
          </a:prstGeom>
          <a:noFill/>
        </p:spPr>
        <p:txBody>
          <a:bodyPr wrap="square" rtlCol="0">
            <a:spAutoFit/>
          </a:bodyPr>
          <a:lstStyle/>
          <a:p>
            <a:r>
              <a:rPr lang="en-US" sz="2400" kern="1200" dirty="0">
                <a:latin typeface="Papyrus"/>
                <a:cs typeface="Papyrus"/>
              </a:rPr>
              <a:t>“Kiss the Son, lest He be angry  </a:t>
            </a:r>
          </a:p>
          <a:p>
            <a:r>
              <a:rPr lang="en-US" sz="2400" kern="1200" dirty="0">
                <a:latin typeface="Papyrus"/>
                <a:cs typeface="Papyrus"/>
              </a:rPr>
              <a:t>And you perish from the way, </a:t>
            </a:r>
          </a:p>
          <a:p>
            <a:r>
              <a:rPr lang="en-US" sz="2400" kern="1200" dirty="0">
                <a:latin typeface="Papyrus"/>
                <a:cs typeface="Papyrus"/>
              </a:rPr>
              <a:t>  When His Wrath is kindled  but a little          Blessed are all They  that put their trust  in Him.”                                    </a:t>
            </a:r>
            <a:r>
              <a:rPr lang="en-US" sz="2000" kern="1200" dirty="0">
                <a:latin typeface="Papyrus"/>
                <a:cs typeface="Papyrus"/>
              </a:rPr>
              <a:t>	</a:t>
            </a:r>
            <a:endParaRPr lang="en-US" kern="1200" dirty="0"/>
          </a:p>
        </p:txBody>
      </p:sp>
    </p:spTree>
    <p:extLst>
      <p:ext uri="{BB962C8B-B14F-4D97-AF65-F5344CB8AC3E}">
        <p14:creationId xmlns:p14="http://schemas.microsoft.com/office/powerpoint/2010/main" val="181291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340"/>
            <a:ext cx="9144000" cy="6858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extBox 1"/>
          <p:cNvSpPr txBox="1"/>
          <p:nvPr/>
        </p:nvSpPr>
        <p:spPr>
          <a:xfrm>
            <a:off x="986415" y="996957"/>
            <a:ext cx="7683336" cy="53245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 typeface="Arial"/>
              <a:buChar char="•"/>
            </a:pPr>
            <a:endParaRPr lang="en-US" sz="2000" dirty="0">
              <a:latin typeface="Papyrus"/>
              <a:cs typeface="Papyrus"/>
            </a:endParaRPr>
          </a:p>
          <a:p>
            <a:pPr marL="342900" indent="-342900">
              <a:buFont typeface="Arial"/>
              <a:buChar char="•"/>
            </a:pPr>
            <a:r>
              <a:rPr lang="en-US" sz="2000" dirty="0" err="1">
                <a:solidFill>
                  <a:srgbClr val="FF0000"/>
                </a:solidFill>
                <a:latin typeface="Papyrus"/>
                <a:cs typeface="Papyrus"/>
              </a:rPr>
              <a:t>Ch</a:t>
            </a:r>
            <a:r>
              <a:rPr lang="en-US" sz="2000" dirty="0">
                <a:solidFill>
                  <a:srgbClr val="FF0000"/>
                </a:solidFill>
                <a:latin typeface="Papyrus"/>
                <a:cs typeface="Papyrus"/>
              </a:rPr>
              <a:t> 1      </a:t>
            </a:r>
            <a:r>
              <a:rPr lang="en-US" sz="2000" dirty="0">
                <a:latin typeface="Papyrus"/>
                <a:cs typeface="Papyrus"/>
              </a:rPr>
              <a:t>The Vision and the Believers’ Blessing</a:t>
            </a:r>
          </a:p>
          <a:p>
            <a:pPr marL="342900" indent="-342900">
              <a:buFont typeface="Arial"/>
              <a:buChar char="•"/>
            </a:pPr>
            <a:endParaRPr lang="en-US" sz="2000" dirty="0">
              <a:latin typeface="Papyrus"/>
              <a:cs typeface="Papyrus"/>
            </a:endParaRPr>
          </a:p>
          <a:p>
            <a:pPr marL="342900" indent="-342900">
              <a:buFont typeface="Arial"/>
              <a:buChar char="•"/>
            </a:pPr>
            <a:r>
              <a:rPr lang="en-US" sz="2000" dirty="0" err="1">
                <a:solidFill>
                  <a:srgbClr val="FF0000"/>
                </a:solidFill>
                <a:latin typeface="Papyrus"/>
                <a:cs typeface="Papyrus"/>
              </a:rPr>
              <a:t>Ch</a:t>
            </a:r>
            <a:r>
              <a:rPr lang="en-US" sz="2000" dirty="0">
                <a:solidFill>
                  <a:srgbClr val="FF0000"/>
                </a:solidFill>
                <a:latin typeface="Papyrus"/>
                <a:cs typeface="Papyrus"/>
              </a:rPr>
              <a:t> 2- 3    </a:t>
            </a:r>
            <a:r>
              <a:rPr lang="en-US" sz="2000" dirty="0">
                <a:latin typeface="Papyrus"/>
                <a:cs typeface="Papyrus"/>
              </a:rPr>
              <a:t>7 Love Letters to The 7 Churches</a:t>
            </a:r>
          </a:p>
          <a:p>
            <a:pPr marL="342900" indent="-342900">
              <a:buFont typeface="Arial"/>
              <a:buChar char="•"/>
            </a:pPr>
            <a:endParaRPr lang="en-US" sz="2000" dirty="0">
              <a:latin typeface="Papyrus"/>
              <a:cs typeface="Papyrus"/>
            </a:endParaRPr>
          </a:p>
          <a:p>
            <a:pPr marL="342900" indent="-342900">
              <a:buFont typeface="Arial"/>
              <a:buChar char="•"/>
            </a:pPr>
            <a:r>
              <a:rPr lang="en-US" sz="2000" dirty="0" err="1">
                <a:solidFill>
                  <a:srgbClr val="FF0000"/>
                </a:solidFill>
                <a:latin typeface="Papyrus"/>
                <a:cs typeface="Papyrus"/>
              </a:rPr>
              <a:t>Ch</a:t>
            </a:r>
            <a:r>
              <a:rPr lang="en-US" sz="2000" dirty="0">
                <a:solidFill>
                  <a:srgbClr val="FF0000"/>
                </a:solidFill>
                <a:latin typeface="Papyrus"/>
                <a:cs typeface="Papyrus"/>
              </a:rPr>
              <a:t> 4-5    </a:t>
            </a:r>
            <a:r>
              <a:rPr lang="en-US" sz="2000" dirty="0">
                <a:solidFill>
                  <a:schemeClr val="tx1"/>
                </a:solidFill>
                <a:latin typeface="Papyrus"/>
                <a:cs typeface="Papyrus"/>
              </a:rPr>
              <a:t>Come Up, </a:t>
            </a:r>
            <a:r>
              <a:rPr lang="en-US" sz="2000" dirty="0">
                <a:solidFill>
                  <a:srgbClr val="FF0000"/>
                </a:solidFill>
                <a:latin typeface="Papyrus"/>
                <a:cs typeface="Papyrus"/>
              </a:rPr>
              <a:t> </a:t>
            </a:r>
            <a:r>
              <a:rPr lang="en-US" sz="2000" dirty="0">
                <a:latin typeface="Papyrus"/>
                <a:cs typeface="Papyrus"/>
              </a:rPr>
              <a:t>God’s Throne Room</a:t>
            </a:r>
          </a:p>
          <a:p>
            <a:pPr marL="342900" indent="-342900">
              <a:buFont typeface="Arial"/>
              <a:buChar char="•"/>
            </a:pPr>
            <a:endParaRPr lang="en-US" sz="2000" dirty="0">
              <a:latin typeface="Papyrus"/>
              <a:cs typeface="Papyrus"/>
            </a:endParaRPr>
          </a:p>
          <a:p>
            <a:pPr marL="342900" indent="-342900">
              <a:buFont typeface="Arial"/>
              <a:buChar char="•"/>
            </a:pPr>
            <a:r>
              <a:rPr lang="en-US" sz="2000" dirty="0" err="1">
                <a:solidFill>
                  <a:srgbClr val="FF0000"/>
                </a:solidFill>
                <a:latin typeface="Papyrus"/>
                <a:cs typeface="Papyrus"/>
              </a:rPr>
              <a:t>Ch</a:t>
            </a:r>
            <a:r>
              <a:rPr lang="en-US" sz="2000" dirty="0">
                <a:solidFill>
                  <a:srgbClr val="FF0000"/>
                </a:solidFill>
                <a:latin typeface="Papyrus"/>
                <a:cs typeface="Papyrus"/>
              </a:rPr>
              <a:t> 6-19    </a:t>
            </a:r>
            <a:r>
              <a:rPr lang="en-US" sz="2000" dirty="0">
                <a:latin typeface="Papyrus"/>
                <a:cs typeface="Papyrus"/>
              </a:rPr>
              <a:t>The Tribulation, Anti-Christ, Armageddon</a:t>
            </a:r>
          </a:p>
          <a:p>
            <a:pPr marL="342900" indent="-342900">
              <a:buFont typeface="Arial"/>
              <a:buChar char="•"/>
            </a:pPr>
            <a:r>
              <a:rPr lang="en-US" sz="2000" dirty="0">
                <a:latin typeface="Papyrus"/>
                <a:cs typeface="Papyrus"/>
              </a:rPr>
              <a:t>                   Jesus Comes on a White Horse to Rule</a:t>
            </a:r>
          </a:p>
          <a:p>
            <a:pPr marL="342900" indent="-342900">
              <a:buFont typeface="Arial"/>
              <a:buChar char="•"/>
            </a:pPr>
            <a:endParaRPr lang="en-US" sz="2000" dirty="0">
              <a:latin typeface="Papyrus"/>
              <a:cs typeface="Papyrus"/>
            </a:endParaRPr>
          </a:p>
          <a:p>
            <a:pPr marL="342900" indent="-342900">
              <a:buFont typeface="Arial"/>
              <a:buChar char="•"/>
            </a:pPr>
            <a:r>
              <a:rPr lang="en-US" sz="2000" dirty="0" err="1">
                <a:solidFill>
                  <a:srgbClr val="FF0000"/>
                </a:solidFill>
                <a:latin typeface="Papyrus"/>
                <a:cs typeface="Papyrus"/>
              </a:rPr>
              <a:t>Ch</a:t>
            </a:r>
            <a:r>
              <a:rPr lang="en-US" sz="2000" dirty="0">
                <a:solidFill>
                  <a:srgbClr val="FF0000"/>
                </a:solidFill>
                <a:latin typeface="Papyrus"/>
                <a:cs typeface="Papyrus"/>
              </a:rPr>
              <a:t>  20   </a:t>
            </a:r>
            <a:r>
              <a:rPr lang="en-US" sz="2000" dirty="0">
                <a:latin typeface="Papyrus"/>
                <a:cs typeface="Papyrus"/>
              </a:rPr>
              <a:t>Great White Throne Judgment, Millennial Reign</a:t>
            </a:r>
          </a:p>
          <a:p>
            <a:pPr marL="342900" indent="-342900">
              <a:buFont typeface="Arial"/>
              <a:buChar char="•"/>
            </a:pPr>
            <a:endParaRPr lang="en-US" sz="2000" dirty="0">
              <a:latin typeface="Papyrus"/>
              <a:cs typeface="Papyrus"/>
            </a:endParaRPr>
          </a:p>
          <a:p>
            <a:pPr marL="342900" indent="-342900">
              <a:buFont typeface="Arial"/>
              <a:buChar char="•"/>
            </a:pPr>
            <a:r>
              <a:rPr lang="en-US" sz="2000" dirty="0" err="1">
                <a:solidFill>
                  <a:srgbClr val="FF0000"/>
                </a:solidFill>
                <a:latin typeface="Papyrus"/>
                <a:cs typeface="Papyrus"/>
              </a:rPr>
              <a:t>Ch</a:t>
            </a:r>
            <a:r>
              <a:rPr lang="en-US" sz="2000" dirty="0">
                <a:solidFill>
                  <a:srgbClr val="FF0000"/>
                </a:solidFill>
                <a:latin typeface="Papyrus"/>
                <a:cs typeface="Papyrus"/>
              </a:rPr>
              <a:t> 21-21  </a:t>
            </a:r>
            <a:r>
              <a:rPr lang="en-US" sz="2000" dirty="0">
                <a:latin typeface="Papyrus"/>
                <a:cs typeface="Papyrus"/>
              </a:rPr>
              <a:t>New Heavens, New Earth, New Jerusalem</a:t>
            </a:r>
          </a:p>
          <a:p>
            <a:pPr marL="342900" indent="-342900">
              <a:buFont typeface="Arial"/>
              <a:buChar char="•"/>
            </a:pPr>
            <a:endParaRPr lang="en-US" sz="2000" dirty="0">
              <a:latin typeface="Papyrus"/>
              <a:cs typeface="Papyrus"/>
            </a:endParaRPr>
          </a:p>
          <a:p>
            <a:pPr marL="342900" indent="-342900">
              <a:buFont typeface="Arial"/>
              <a:buChar char="•"/>
            </a:pPr>
            <a:r>
              <a:rPr lang="en-US" sz="2000" dirty="0">
                <a:solidFill>
                  <a:srgbClr val="FF0000"/>
                </a:solidFill>
                <a:latin typeface="Papyrus"/>
                <a:cs typeface="Papyrus"/>
              </a:rPr>
              <a:t>Eternity</a:t>
            </a:r>
            <a:r>
              <a:rPr lang="en-US" sz="2000" dirty="0">
                <a:latin typeface="Papyrus"/>
                <a:cs typeface="Papyrus"/>
              </a:rPr>
              <a:t> - Back to Genesis and the Garden</a:t>
            </a:r>
          </a:p>
          <a:p>
            <a:r>
              <a:rPr lang="en-US" sz="2000" dirty="0">
                <a:latin typeface="Papyrus"/>
                <a:cs typeface="Papyrus"/>
              </a:rPr>
              <a:t>                             God’s Perfect Plan</a:t>
            </a:r>
          </a:p>
          <a:p>
            <a:endParaRPr lang="en-US" sz="2000" dirty="0">
              <a:latin typeface="Papyrus"/>
              <a:cs typeface="Papyrus"/>
            </a:endParaRPr>
          </a:p>
        </p:txBody>
      </p:sp>
      <p:sp>
        <p:nvSpPr>
          <p:cNvPr id="3" name="TextBox 2"/>
          <p:cNvSpPr txBox="1"/>
          <p:nvPr/>
        </p:nvSpPr>
        <p:spPr>
          <a:xfrm>
            <a:off x="1802932" y="423358"/>
            <a:ext cx="5769382" cy="461665"/>
          </a:xfrm>
          <a:prstGeom prst="rect">
            <a:avLst/>
          </a:prstGeom>
          <a:noFill/>
        </p:spPr>
        <p:txBody>
          <a:bodyPr wrap="square" rtlCol="0">
            <a:spAutoFit/>
          </a:bodyPr>
          <a:lstStyle/>
          <a:p>
            <a:r>
              <a:rPr lang="en-US" sz="2400" dirty="0">
                <a:latin typeface="Papyrus"/>
                <a:cs typeface="Papyrus"/>
              </a:rPr>
              <a:t>Revelation </a:t>
            </a:r>
            <a:r>
              <a:rPr lang="mr-IN" sz="2400" dirty="0">
                <a:latin typeface="Papyrus"/>
                <a:cs typeface="Papyrus"/>
              </a:rPr>
              <a:t>–</a:t>
            </a:r>
            <a:r>
              <a:rPr lang="en-US" sz="2400" dirty="0">
                <a:latin typeface="Papyrus"/>
                <a:cs typeface="Papyrus"/>
              </a:rPr>
              <a:t> The Simple Version</a:t>
            </a:r>
          </a:p>
        </p:txBody>
      </p:sp>
    </p:spTree>
    <p:extLst>
      <p:ext uri="{BB962C8B-B14F-4D97-AF65-F5344CB8AC3E}">
        <p14:creationId xmlns:p14="http://schemas.microsoft.com/office/powerpoint/2010/main" val="2806261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6" name="Picture 5" descr="148_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40" y="794970"/>
            <a:ext cx="8163836" cy="5836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568824" y="286970"/>
            <a:ext cx="5647603" cy="163121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000" dirty="0">
                <a:solidFill>
                  <a:srgbClr val="000000"/>
                </a:solidFill>
                <a:latin typeface="Papyrus"/>
                <a:cs typeface="Papyrus"/>
              </a:rPr>
              <a:t> </a:t>
            </a:r>
            <a:r>
              <a:rPr lang="es-ES_tradnl" sz="2000" dirty="0" err="1">
                <a:solidFill>
                  <a:srgbClr val="000000"/>
                </a:solidFill>
                <a:latin typeface="Papyrus"/>
                <a:cs typeface="Papyrus"/>
              </a:rPr>
              <a:t>Jesus</a:t>
            </a:r>
            <a:r>
              <a:rPr lang="es-ES_tradnl" sz="2000" dirty="0">
                <a:solidFill>
                  <a:srgbClr val="000000"/>
                </a:solidFill>
                <a:latin typeface="Papyrus"/>
                <a:cs typeface="Papyrus"/>
              </a:rPr>
              <a:t> </a:t>
            </a:r>
            <a:r>
              <a:rPr lang="es-ES_tradnl" sz="2000" dirty="0" err="1">
                <a:solidFill>
                  <a:srgbClr val="000000"/>
                </a:solidFill>
                <a:latin typeface="Papyrus"/>
                <a:cs typeface="Papyrus"/>
              </a:rPr>
              <a:t>is</a:t>
            </a:r>
            <a:r>
              <a:rPr lang="es-ES_tradnl" sz="2000" dirty="0">
                <a:solidFill>
                  <a:srgbClr val="000000"/>
                </a:solidFill>
                <a:latin typeface="Papyrus"/>
                <a:cs typeface="Papyrus"/>
              </a:rPr>
              <a:t> </a:t>
            </a:r>
            <a:r>
              <a:rPr lang="es-ES_tradnl" sz="2000" dirty="0" err="1">
                <a:solidFill>
                  <a:srgbClr val="000000"/>
                </a:solidFill>
                <a:latin typeface="Papyrus"/>
                <a:cs typeface="Papyrus"/>
              </a:rPr>
              <a:t>Coming</a:t>
            </a:r>
            <a:r>
              <a:rPr lang="es-ES_tradnl" sz="2000" dirty="0">
                <a:solidFill>
                  <a:srgbClr val="000000"/>
                </a:solidFill>
                <a:latin typeface="Papyrus"/>
                <a:cs typeface="Papyrus"/>
              </a:rPr>
              <a:t> B</a:t>
            </a:r>
            <a:r>
              <a:rPr lang="en-US" sz="2000" dirty="0">
                <a:solidFill>
                  <a:srgbClr val="000000"/>
                </a:solidFill>
                <a:latin typeface="Papyrus"/>
                <a:cs typeface="Papyrus"/>
              </a:rPr>
              <a:t>a</a:t>
            </a:r>
            <a:r>
              <a:rPr lang="es-ES_tradnl" sz="2000" dirty="0" err="1">
                <a:solidFill>
                  <a:srgbClr val="000000"/>
                </a:solidFill>
                <a:latin typeface="Papyrus"/>
                <a:cs typeface="Papyrus"/>
              </a:rPr>
              <a:t>ck</a:t>
            </a:r>
            <a:r>
              <a:rPr lang="es-ES_tradnl" sz="2000" dirty="0">
                <a:solidFill>
                  <a:srgbClr val="000000"/>
                </a:solidFill>
                <a:latin typeface="Papyrus"/>
                <a:cs typeface="Papyrus"/>
              </a:rPr>
              <a:t> </a:t>
            </a:r>
            <a:r>
              <a:rPr lang="es-ES_tradnl" sz="2000" dirty="0" err="1">
                <a:solidFill>
                  <a:srgbClr val="000000"/>
                </a:solidFill>
                <a:latin typeface="Papyrus"/>
                <a:cs typeface="Papyrus"/>
              </a:rPr>
              <a:t>to</a:t>
            </a:r>
            <a:r>
              <a:rPr lang="es-ES_tradnl" sz="2000" dirty="0">
                <a:solidFill>
                  <a:srgbClr val="000000"/>
                </a:solidFill>
                <a:latin typeface="Papyrus"/>
                <a:cs typeface="Papyrus"/>
              </a:rPr>
              <a:t> </a:t>
            </a:r>
            <a:r>
              <a:rPr lang="es-ES_tradnl" sz="2000" dirty="0" err="1">
                <a:solidFill>
                  <a:srgbClr val="000000"/>
                </a:solidFill>
                <a:latin typeface="Papyrus"/>
                <a:cs typeface="Papyrus"/>
              </a:rPr>
              <a:t>Jerusalem</a:t>
            </a:r>
            <a:endParaRPr lang="es-ES_tradnl" sz="2000" dirty="0">
              <a:solidFill>
                <a:srgbClr val="000000"/>
              </a:solidFill>
              <a:latin typeface="Papyrus"/>
              <a:cs typeface="Papyrus"/>
            </a:endParaRPr>
          </a:p>
          <a:p>
            <a:pPr algn="ctr"/>
            <a:r>
              <a:rPr lang="es-ES_tradnl" sz="2000" dirty="0" err="1">
                <a:solidFill>
                  <a:srgbClr val="000000"/>
                </a:solidFill>
                <a:latin typeface="Papyrus"/>
                <a:cs typeface="Papyrus"/>
              </a:rPr>
              <a:t>To</a:t>
            </a:r>
            <a:r>
              <a:rPr lang="es-ES_tradnl" sz="2000" dirty="0">
                <a:solidFill>
                  <a:srgbClr val="000000"/>
                </a:solidFill>
                <a:latin typeface="Papyrus"/>
                <a:cs typeface="Papyrus"/>
              </a:rPr>
              <a:t>  </a:t>
            </a:r>
            <a:r>
              <a:rPr lang="es-ES_tradnl" sz="2000" dirty="0" err="1">
                <a:solidFill>
                  <a:srgbClr val="000000"/>
                </a:solidFill>
                <a:latin typeface="Papyrus"/>
                <a:cs typeface="Papyrus"/>
              </a:rPr>
              <a:t>Defeat</a:t>
            </a:r>
            <a:r>
              <a:rPr lang="es-ES_tradnl" sz="2000" dirty="0">
                <a:solidFill>
                  <a:srgbClr val="000000"/>
                </a:solidFill>
                <a:latin typeface="Papyrus"/>
                <a:cs typeface="Papyrus"/>
              </a:rPr>
              <a:t> </a:t>
            </a:r>
            <a:r>
              <a:rPr lang="es-ES_tradnl" sz="2000" dirty="0" err="1">
                <a:solidFill>
                  <a:srgbClr val="000000"/>
                </a:solidFill>
                <a:latin typeface="Papyrus"/>
                <a:cs typeface="Papyrus"/>
              </a:rPr>
              <a:t>God’s</a:t>
            </a:r>
            <a:r>
              <a:rPr lang="es-ES_tradnl" sz="2000" dirty="0">
                <a:solidFill>
                  <a:srgbClr val="000000"/>
                </a:solidFill>
                <a:latin typeface="Papyrus"/>
                <a:cs typeface="Papyrus"/>
              </a:rPr>
              <a:t> </a:t>
            </a:r>
            <a:r>
              <a:rPr lang="es-ES_tradnl" sz="2000" dirty="0" err="1">
                <a:solidFill>
                  <a:srgbClr val="000000"/>
                </a:solidFill>
                <a:latin typeface="Papyrus"/>
                <a:cs typeface="Papyrus"/>
              </a:rPr>
              <a:t>Enemies</a:t>
            </a:r>
            <a:endParaRPr lang="es-ES_tradnl" sz="2000" dirty="0">
              <a:solidFill>
                <a:srgbClr val="000000"/>
              </a:solidFill>
              <a:latin typeface="Papyrus"/>
              <a:cs typeface="Papyrus"/>
            </a:endParaRPr>
          </a:p>
          <a:p>
            <a:pPr algn="ctr"/>
            <a:r>
              <a:rPr lang="es-ES_tradnl" sz="2000" dirty="0">
                <a:solidFill>
                  <a:srgbClr val="000000"/>
                </a:solidFill>
                <a:latin typeface="Papyrus"/>
                <a:cs typeface="Papyrus"/>
              </a:rPr>
              <a:t>And </a:t>
            </a:r>
            <a:r>
              <a:rPr lang="es-ES_tradnl" sz="2000" dirty="0" err="1">
                <a:solidFill>
                  <a:srgbClr val="000000"/>
                </a:solidFill>
                <a:latin typeface="Papyrus"/>
                <a:cs typeface="Papyrus"/>
              </a:rPr>
              <a:t>To</a:t>
            </a:r>
            <a:r>
              <a:rPr lang="es-ES_tradnl" sz="2000" dirty="0">
                <a:solidFill>
                  <a:srgbClr val="000000"/>
                </a:solidFill>
                <a:latin typeface="Papyrus"/>
                <a:cs typeface="Papyrus"/>
              </a:rPr>
              <a:t> </a:t>
            </a:r>
            <a:r>
              <a:rPr lang="es-ES_tradnl" sz="2000" dirty="0" err="1">
                <a:solidFill>
                  <a:srgbClr val="000000"/>
                </a:solidFill>
                <a:latin typeface="Papyrus"/>
                <a:cs typeface="Papyrus"/>
              </a:rPr>
              <a:t>Rescue</a:t>
            </a:r>
            <a:r>
              <a:rPr lang="es-ES_tradnl" sz="2000" dirty="0">
                <a:solidFill>
                  <a:srgbClr val="000000"/>
                </a:solidFill>
                <a:latin typeface="Papyrus"/>
                <a:cs typeface="Papyrus"/>
              </a:rPr>
              <a:t> </a:t>
            </a:r>
            <a:r>
              <a:rPr lang="es-ES_tradnl" sz="2000" dirty="0" err="1">
                <a:solidFill>
                  <a:srgbClr val="000000"/>
                </a:solidFill>
                <a:latin typeface="Papyrus"/>
                <a:cs typeface="Papyrus"/>
              </a:rPr>
              <a:t>His</a:t>
            </a:r>
            <a:r>
              <a:rPr lang="es-ES_tradnl" sz="2000" dirty="0">
                <a:solidFill>
                  <a:srgbClr val="000000"/>
                </a:solidFill>
                <a:latin typeface="Papyrus"/>
                <a:cs typeface="Papyrus"/>
              </a:rPr>
              <a:t> </a:t>
            </a:r>
            <a:r>
              <a:rPr lang="es-ES_tradnl" sz="2000" dirty="0" err="1">
                <a:solidFill>
                  <a:srgbClr val="000000"/>
                </a:solidFill>
                <a:latin typeface="Papyrus"/>
                <a:cs typeface="Papyrus"/>
              </a:rPr>
              <a:t>Brethren</a:t>
            </a:r>
            <a:r>
              <a:rPr lang="en-US" sz="2000" dirty="0">
                <a:solidFill>
                  <a:srgbClr val="000000"/>
                </a:solidFill>
                <a:latin typeface="Papyrus"/>
                <a:cs typeface="Papyrus"/>
              </a:rPr>
              <a:t>…The Jews</a:t>
            </a:r>
          </a:p>
          <a:p>
            <a:pPr algn="ctr"/>
            <a:r>
              <a:rPr lang="en-US" sz="2000" dirty="0">
                <a:solidFill>
                  <a:srgbClr val="000000"/>
                </a:solidFill>
                <a:latin typeface="Papyrus"/>
                <a:cs typeface="Papyrus"/>
              </a:rPr>
              <a:t>They Will Receive  Jesus as Messiah </a:t>
            </a:r>
          </a:p>
          <a:p>
            <a:pPr algn="ctr"/>
            <a:r>
              <a:rPr lang="en-US" sz="2000" dirty="0">
                <a:solidFill>
                  <a:srgbClr val="000000"/>
                </a:solidFill>
                <a:latin typeface="Papyrus"/>
                <a:cs typeface="Papyrus"/>
              </a:rPr>
              <a:t>The Church will not be fighting this battle</a:t>
            </a:r>
          </a:p>
        </p:txBody>
      </p:sp>
    </p:spTree>
    <p:extLst>
      <p:ext uri="{BB962C8B-B14F-4D97-AF65-F5344CB8AC3E}">
        <p14:creationId xmlns:p14="http://schemas.microsoft.com/office/powerpoint/2010/main" val="2692789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fontAlgn="auto">
              <a:spcBef>
                <a:spcPts val="0"/>
              </a:spcBef>
              <a:spcAft>
                <a:spcPts val="0"/>
              </a:spcAft>
              <a:defRPr/>
            </a:pPr>
            <a:endParaRPr lang="es-ES_tradnl" dirty="0"/>
          </a:p>
        </p:txBody>
      </p:sp>
      <p:pic>
        <p:nvPicPr>
          <p:cNvPr id="3" name="Picture 2" descr="Zechariah_12_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98" y="1384581"/>
            <a:ext cx="8450263" cy="5206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0" y="183987"/>
            <a:ext cx="9144000" cy="132343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_tradnl" sz="2000" dirty="0">
                <a:solidFill>
                  <a:srgbClr val="000000"/>
                </a:solidFill>
                <a:latin typeface="Papyrus"/>
                <a:cs typeface="Papyrus"/>
              </a:rPr>
              <a:t>“And </a:t>
            </a:r>
            <a:r>
              <a:rPr lang="es-ES_tradnl" sz="2000" dirty="0">
                <a:solidFill>
                  <a:schemeClr val="tx1"/>
                </a:solidFill>
                <a:latin typeface="Papyrus"/>
                <a:cs typeface="Papyrus"/>
              </a:rPr>
              <a:t>I </a:t>
            </a:r>
            <a:r>
              <a:rPr lang="es-ES_tradnl" sz="2000" dirty="0" err="1">
                <a:solidFill>
                  <a:schemeClr val="tx1"/>
                </a:solidFill>
                <a:latin typeface="Papyrus"/>
                <a:cs typeface="Papyrus"/>
              </a:rPr>
              <a:t>will</a:t>
            </a:r>
            <a:r>
              <a:rPr lang="es-ES_tradnl" sz="2000" dirty="0">
                <a:solidFill>
                  <a:schemeClr val="tx1"/>
                </a:solidFill>
                <a:latin typeface="Papyrus"/>
                <a:cs typeface="Papyrus"/>
              </a:rPr>
              <a:t> </a:t>
            </a:r>
            <a:r>
              <a:rPr lang="es-ES_tradnl" sz="2000" dirty="0" err="1">
                <a:solidFill>
                  <a:schemeClr val="tx1"/>
                </a:solidFill>
                <a:latin typeface="Papyrus"/>
                <a:cs typeface="Papyrus"/>
              </a:rPr>
              <a:t>pour</a:t>
            </a:r>
            <a:r>
              <a:rPr lang="es-ES_tradnl" sz="2000" dirty="0">
                <a:solidFill>
                  <a:schemeClr val="tx1"/>
                </a:solidFill>
                <a:latin typeface="Papyrus"/>
                <a:cs typeface="Papyrus"/>
              </a:rPr>
              <a:t> </a:t>
            </a:r>
            <a:r>
              <a:rPr lang="es-ES_tradnl" sz="2000" dirty="0" err="1">
                <a:solidFill>
                  <a:schemeClr val="tx1"/>
                </a:solidFill>
                <a:latin typeface="Papyrus"/>
                <a:cs typeface="Papyrus"/>
              </a:rPr>
              <a:t>out</a:t>
            </a:r>
            <a:r>
              <a:rPr lang="es-ES_tradnl" sz="2000" dirty="0">
                <a:solidFill>
                  <a:schemeClr val="tx1"/>
                </a:solidFill>
                <a:latin typeface="Papyrus"/>
                <a:cs typeface="Papyrus"/>
              </a:rPr>
              <a:t> </a:t>
            </a:r>
            <a:r>
              <a:rPr lang="es-ES_tradnl" sz="2000" dirty="0" err="1">
                <a:solidFill>
                  <a:schemeClr val="tx1"/>
                </a:solidFill>
                <a:latin typeface="Papyrus"/>
                <a:cs typeface="Papyrus"/>
              </a:rPr>
              <a:t>on</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House</a:t>
            </a:r>
            <a:r>
              <a:rPr lang="es-ES_tradnl" sz="2000" dirty="0">
                <a:solidFill>
                  <a:schemeClr val="tx1"/>
                </a:solidFill>
                <a:latin typeface="Papyrus"/>
                <a:cs typeface="Papyrus"/>
              </a:rPr>
              <a:t> of David and </a:t>
            </a:r>
            <a:r>
              <a:rPr lang="es-ES_tradnl" sz="2000" dirty="0" err="1">
                <a:solidFill>
                  <a:schemeClr val="tx1"/>
                </a:solidFill>
                <a:latin typeface="Papyrus"/>
                <a:cs typeface="Papyrus"/>
              </a:rPr>
              <a:t>upon</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inhabitants</a:t>
            </a:r>
            <a:r>
              <a:rPr lang="es-ES_tradnl" sz="2000" dirty="0">
                <a:solidFill>
                  <a:schemeClr val="tx1"/>
                </a:solidFill>
                <a:latin typeface="Papyrus"/>
                <a:cs typeface="Papyrus"/>
              </a:rPr>
              <a:t> of </a:t>
            </a:r>
            <a:r>
              <a:rPr lang="es-ES_tradnl" sz="2000" dirty="0" err="1">
                <a:solidFill>
                  <a:schemeClr val="tx1"/>
                </a:solidFill>
                <a:latin typeface="Papyrus"/>
                <a:cs typeface="Papyrus"/>
              </a:rPr>
              <a:t>Jerusalem</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Spirit</a:t>
            </a:r>
            <a:r>
              <a:rPr lang="es-ES_tradnl" sz="2000" dirty="0">
                <a:solidFill>
                  <a:schemeClr val="tx1"/>
                </a:solidFill>
                <a:latin typeface="Papyrus"/>
                <a:cs typeface="Papyrus"/>
              </a:rPr>
              <a:t> of Grace and of </a:t>
            </a:r>
            <a:r>
              <a:rPr lang="es-ES_tradnl" sz="2000" dirty="0" err="1">
                <a:solidFill>
                  <a:schemeClr val="tx1"/>
                </a:solidFill>
                <a:latin typeface="Papyrus"/>
                <a:cs typeface="Papyrus"/>
              </a:rPr>
              <a:t>supplications</a:t>
            </a:r>
            <a:r>
              <a:rPr lang="es-ES_tradnl" sz="2000" dirty="0">
                <a:solidFill>
                  <a:schemeClr val="tx1"/>
                </a:solidFill>
                <a:latin typeface="Papyrus"/>
                <a:cs typeface="Papyrus"/>
              </a:rPr>
              <a:t> and </a:t>
            </a:r>
            <a:r>
              <a:rPr lang="es-ES_tradnl" sz="2000" dirty="0" err="1">
                <a:solidFill>
                  <a:schemeClr val="tx1"/>
                </a:solidFill>
                <a:latin typeface="Papyrus"/>
                <a:cs typeface="Papyrus"/>
              </a:rPr>
              <a:t>they</a:t>
            </a:r>
            <a:r>
              <a:rPr lang="es-ES_tradnl" sz="2000" dirty="0">
                <a:solidFill>
                  <a:schemeClr val="tx1"/>
                </a:solidFill>
                <a:latin typeface="Papyrus"/>
                <a:cs typeface="Papyrus"/>
              </a:rPr>
              <a:t> </a:t>
            </a:r>
            <a:r>
              <a:rPr lang="es-ES_tradnl" sz="2000" dirty="0" err="1">
                <a:solidFill>
                  <a:schemeClr val="tx1"/>
                </a:solidFill>
                <a:latin typeface="Papyrus"/>
                <a:cs typeface="Papyrus"/>
              </a:rPr>
              <a:t>shall</a:t>
            </a:r>
            <a:r>
              <a:rPr lang="es-ES_tradnl" sz="2000" dirty="0">
                <a:solidFill>
                  <a:schemeClr val="tx1"/>
                </a:solidFill>
                <a:latin typeface="Papyrus"/>
                <a:cs typeface="Papyrus"/>
              </a:rPr>
              <a:t>  look </a:t>
            </a:r>
            <a:r>
              <a:rPr lang="es-ES_tradnl" sz="2000" dirty="0" err="1">
                <a:solidFill>
                  <a:schemeClr val="tx1"/>
                </a:solidFill>
                <a:latin typeface="Papyrus"/>
                <a:cs typeface="Papyrus"/>
              </a:rPr>
              <a:t>on</a:t>
            </a:r>
            <a:endParaRPr lang="es-ES_tradnl" sz="2000" dirty="0">
              <a:solidFill>
                <a:schemeClr val="tx1"/>
              </a:solidFill>
              <a:latin typeface="Papyrus"/>
              <a:cs typeface="Papyrus"/>
            </a:endParaRPr>
          </a:p>
          <a:p>
            <a:r>
              <a:rPr lang="es-ES_tradnl" sz="2000" dirty="0">
                <a:solidFill>
                  <a:schemeClr val="tx1"/>
                </a:solidFill>
                <a:latin typeface="Papyrus"/>
                <a:cs typeface="Papyrus"/>
              </a:rPr>
              <a:t> Me </a:t>
            </a:r>
            <a:r>
              <a:rPr lang="es-ES_tradnl" sz="2000" dirty="0" err="1">
                <a:solidFill>
                  <a:schemeClr val="tx1"/>
                </a:solidFill>
                <a:latin typeface="Papyrus"/>
                <a:cs typeface="Papyrus"/>
              </a:rPr>
              <a:t>whom</a:t>
            </a:r>
            <a:r>
              <a:rPr lang="es-ES_tradnl" sz="2000" dirty="0">
                <a:solidFill>
                  <a:schemeClr val="tx1"/>
                </a:solidFill>
                <a:latin typeface="Papyrus"/>
                <a:cs typeface="Papyrus"/>
              </a:rPr>
              <a:t> </a:t>
            </a:r>
            <a:r>
              <a:rPr lang="es-ES_tradnl" sz="2000" dirty="0" err="1">
                <a:solidFill>
                  <a:schemeClr val="tx1"/>
                </a:solidFill>
                <a:latin typeface="Papyrus"/>
                <a:cs typeface="Papyrus"/>
              </a:rPr>
              <a:t>they</a:t>
            </a:r>
            <a:r>
              <a:rPr lang="es-ES_tradnl" sz="2000" dirty="0">
                <a:solidFill>
                  <a:schemeClr val="tx1"/>
                </a:solidFill>
                <a:latin typeface="Papyrus"/>
                <a:cs typeface="Papyrus"/>
              </a:rPr>
              <a:t> </a:t>
            </a:r>
            <a:r>
              <a:rPr lang="es-ES_tradnl" sz="2000" dirty="0" err="1">
                <a:solidFill>
                  <a:schemeClr val="tx1"/>
                </a:solidFill>
                <a:latin typeface="Papyrus"/>
                <a:cs typeface="Papyrus"/>
              </a:rPr>
              <a:t>have</a:t>
            </a:r>
            <a:r>
              <a:rPr lang="es-ES_tradnl" sz="2000" dirty="0">
                <a:solidFill>
                  <a:schemeClr val="tx1"/>
                </a:solidFill>
                <a:latin typeface="Papyrus"/>
                <a:cs typeface="Papyrus"/>
              </a:rPr>
              <a:t>  </a:t>
            </a:r>
            <a:r>
              <a:rPr lang="es-ES_tradnl" sz="2000" dirty="0" err="1">
                <a:solidFill>
                  <a:schemeClr val="tx1"/>
                </a:solidFill>
                <a:latin typeface="Papyrus"/>
                <a:cs typeface="Papyrus"/>
              </a:rPr>
              <a:t>pierced</a:t>
            </a:r>
            <a:r>
              <a:rPr lang="es-ES_tradnl" sz="2000" dirty="0">
                <a:solidFill>
                  <a:schemeClr val="tx1"/>
                </a:solidFill>
                <a:latin typeface="Papyrus"/>
                <a:cs typeface="Papyrus"/>
              </a:rPr>
              <a:t>, and </a:t>
            </a:r>
            <a:r>
              <a:rPr lang="es-ES_tradnl" sz="2000" dirty="0" err="1">
                <a:solidFill>
                  <a:schemeClr val="tx1"/>
                </a:solidFill>
                <a:latin typeface="Papyrus"/>
                <a:cs typeface="Papyrus"/>
              </a:rPr>
              <a:t>they</a:t>
            </a:r>
            <a:r>
              <a:rPr lang="es-ES_tradnl" sz="2000" dirty="0">
                <a:solidFill>
                  <a:schemeClr val="tx1"/>
                </a:solidFill>
                <a:latin typeface="Papyrus"/>
                <a:cs typeface="Papyrus"/>
              </a:rPr>
              <a:t> </a:t>
            </a:r>
            <a:r>
              <a:rPr lang="es-ES_tradnl" sz="2000" dirty="0" err="1">
                <a:solidFill>
                  <a:schemeClr val="tx1"/>
                </a:solidFill>
                <a:latin typeface="Papyrus"/>
                <a:cs typeface="Papyrus"/>
              </a:rPr>
              <a:t>shall</a:t>
            </a:r>
            <a:r>
              <a:rPr lang="es-ES_tradnl" sz="2000" dirty="0">
                <a:solidFill>
                  <a:schemeClr val="tx1"/>
                </a:solidFill>
                <a:latin typeface="Papyrus"/>
                <a:cs typeface="Papyrus"/>
              </a:rPr>
              <a:t> </a:t>
            </a:r>
            <a:r>
              <a:rPr lang="es-ES_tradnl" sz="2000" dirty="0" err="1">
                <a:solidFill>
                  <a:schemeClr val="tx1"/>
                </a:solidFill>
                <a:latin typeface="Papyrus"/>
                <a:cs typeface="Papyrus"/>
              </a:rPr>
              <a:t>mourn</a:t>
            </a:r>
            <a:r>
              <a:rPr lang="es-ES_tradnl" sz="2000" dirty="0">
                <a:solidFill>
                  <a:schemeClr val="tx1"/>
                </a:solidFill>
                <a:latin typeface="Papyrus"/>
                <a:cs typeface="Papyrus"/>
              </a:rPr>
              <a:t> </a:t>
            </a:r>
            <a:r>
              <a:rPr lang="es-ES_tradnl" sz="2000" dirty="0" err="1">
                <a:solidFill>
                  <a:schemeClr val="tx1"/>
                </a:solidFill>
                <a:latin typeface="Papyrus"/>
                <a:cs typeface="Papyrus"/>
              </a:rPr>
              <a:t>for</a:t>
            </a:r>
            <a:r>
              <a:rPr lang="es-ES_tradnl" sz="2000" dirty="0">
                <a:solidFill>
                  <a:schemeClr val="tx1"/>
                </a:solidFill>
                <a:latin typeface="Papyrus"/>
                <a:cs typeface="Papyrus"/>
              </a:rPr>
              <a:t> </a:t>
            </a:r>
            <a:r>
              <a:rPr lang="es-ES_tradnl" sz="2000" dirty="0" err="1">
                <a:solidFill>
                  <a:schemeClr val="tx1"/>
                </a:solidFill>
                <a:latin typeface="Papyrus"/>
                <a:cs typeface="Papyrus"/>
              </a:rPr>
              <a:t>Him</a:t>
            </a:r>
            <a:r>
              <a:rPr lang="es-ES_tradnl" sz="2000" dirty="0">
                <a:solidFill>
                  <a:schemeClr val="tx1"/>
                </a:solidFill>
                <a:latin typeface="Papyrus"/>
                <a:cs typeface="Papyrus"/>
              </a:rPr>
              <a:t> as </a:t>
            </a:r>
            <a:r>
              <a:rPr lang="es-ES_tradnl" sz="2000" dirty="0" err="1">
                <a:solidFill>
                  <a:schemeClr val="tx1"/>
                </a:solidFill>
                <a:latin typeface="Papyrus"/>
                <a:cs typeface="Papyrus"/>
              </a:rPr>
              <a:t>one</a:t>
            </a:r>
            <a:r>
              <a:rPr lang="es-ES_tradnl" sz="2000" dirty="0">
                <a:solidFill>
                  <a:schemeClr val="tx1"/>
                </a:solidFill>
                <a:latin typeface="Papyrus"/>
                <a:cs typeface="Papyrus"/>
              </a:rPr>
              <a:t> </a:t>
            </a:r>
            <a:r>
              <a:rPr lang="es-ES_tradnl" sz="2000" dirty="0" err="1">
                <a:solidFill>
                  <a:schemeClr val="tx1"/>
                </a:solidFill>
                <a:latin typeface="Papyrus"/>
                <a:cs typeface="Papyrus"/>
              </a:rPr>
              <a:t>mourns</a:t>
            </a:r>
            <a:endParaRPr lang="es-ES_tradnl" sz="2000" dirty="0">
              <a:solidFill>
                <a:schemeClr val="tx1"/>
              </a:solidFill>
              <a:latin typeface="Papyrus"/>
              <a:cs typeface="Papyrus"/>
            </a:endParaRPr>
          </a:p>
          <a:p>
            <a:r>
              <a:rPr lang="es-ES_tradnl" sz="2000" dirty="0">
                <a:solidFill>
                  <a:schemeClr val="tx1"/>
                </a:solidFill>
                <a:latin typeface="Papyrus"/>
                <a:cs typeface="Papyrus"/>
              </a:rPr>
              <a:t> </a:t>
            </a:r>
            <a:r>
              <a:rPr lang="es-ES_tradnl" sz="2000" dirty="0" err="1">
                <a:solidFill>
                  <a:schemeClr val="tx1"/>
                </a:solidFill>
                <a:latin typeface="Papyrus"/>
                <a:cs typeface="Papyrus"/>
              </a:rPr>
              <a:t>for</a:t>
            </a:r>
            <a:r>
              <a:rPr lang="es-ES_tradnl" sz="2000" dirty="0">
                <a:solidFill>
                  <a:schemeClr val="tx1"/>
                </a:solidFill>
                <a:latin typeface="Papyrus"/>
                <a:cs typeface="Papyrus"/>
              </a:rPr>
              <a:t> </a:t>
            </a:r>
            <a:r>
              <a:rPr lang="es-ES_tradnl" sz="2000" dirty="0" err="1">
                <a:solidFill>
                  <a:schemeClr val="tx1"/>
                </a:solidFill>
                <a:latin typeface="Papyrus"/>
                <a:cs typeface="Papyrus"/>
              </a:rPr>
              <a:t>their</a:t>
            </a:r>
            <a:r>
              <a:rPr lang="es-ES_tradnl" sz="2000" dirty="0">
                <a:solidFill>
                  <a:schemeClr val="tx1"/>
                </a:solidFill>
                <a:latin typeface="Papyrus"/>
                <a:cs typeface="Papyrus"/>
              </a:rPr>
              <a:t> </a:t>
            </a:r>
            <a:r>
              <a:rPr lang="es-ES_tradnl" sz="2000" dirty="0" err="1">
                <a:solidFill>
                  <a:schemeClr val="tx1"/>
                </a:solidFill>
                <a:latin typeface="Papyrus"/>
                <a:cs typeface="Papyrus"/>
              </a:rPr>
              <a:t>only</a:t>
            </a:r>
            <a:r>
              <a:rPr lang="es-ES_tradnl" sz="2000" dirty="0">
                <a:solidFill>
                  <a:schemeClr val="tx1"/>
                </a:solidFill>
                <a:latin typeface="Papyrus"/>
                <a:cs typeface="Papyrus"/>
              </a:rPr>
              <a:t> son, </a:t>
            </a:r>
            <a:r>
              <a:rPr lang="es-ES_tradnl" sz="2000" dirty="0" err="1">
                <a:solidFill>
                  <a:schemeClr val="tx1"/>
                </a:solidFill>
                <a:latin typeface="Papyrus"/>
                <a:cs typeface="Papyrus"/>
              </a:rPr>
              <a:t>one</a:t>
            </a:r>
            <a:r>
              <a:rPr lang="es-ES_tradnl" sz="2000" dirty="0">
                <a:solidFill>
                  <a:schemeClr val="tx1"/>
                </a:solidFill>
                <a:latin typeface="Papyrus"/>
                <a:cs typeface="Papyrus"/>
              </a:rPr>
              <a:t> </a:t>
            </a:r>
            <a:r>
              <a:rPr lang="es-ES_tradnl" sz="2000" dirty="0" err="1">
                <a:solidFill>
                  <a:schemeClr val="tx1"/>
                </a:solidFill>
                <a:latin typeface="Papyrus"/>
                <a:cs typeface="Papyrus"/>
              </a:rPr>
              <a:t>that</a:t>
            </a:r>
            <a:r>
              <a:rPr lang="es-ES_tradnl" sz="2000" dirty="0">
                <a:solidFill>
                  <a:schemeClr val="tx1"/>
                </a:solidFill>
                <a:latin typeface="Papyrus"/>
                <a:cs typeface="Papyrus"/>
              </a:rPr>
              <a:t> </a:t>
            </a:r>
            <a:r>
              <a:rPr lang="es-ES_tradnl" sz="2000" dirty="0" err="1">
                <a:solidFill>
                  <a:schemeClr val="tx1"/>
                </a:solidFill>
                <a:latin typeface="Papyrus"/>
                <a:cs typeface="Papyrus"/>
              </a:rPr>
              <a:t>is</a:t>
            </a:r>
            <a:r>
              <a:rPr lang="es-ES_tradnl" sz="2000" dirty="0">
                <a:solidFill>
                  <a:schemeClr val="tx1"/>
                </a:solidFill>
                <a:latin typeface="Papyrus"/>
                <a:cs typeface="Papyrus"/>
              </a:rPr>
              <a:t> in </a:t>
            </a:r>
            <a:r>
              <a:rPr lang="es-ES_tradnl" sz="2000" dirty="0" err="1">
                <a:solidFill>
                  <a:schemeClr val="tx1"/>
                </a:solidFill>
                <a:latin typeface="Papyrus"/>
                <a:cs typeface="Papyrus"/>
              </a:rPr>
              <a:t>bitterness</a:t>
            </a:r>
            <a:r>
              <a:rPr lang="es-ES_tradnl" sz="2000" dirty="0">
                <a:solidFill>
                  <a:schemeClr val="tx1"/>
                </a:solidFill>
                <a:latin typeface="Papyrus"/>
                <a:cs typeface="Papyrus"/>
              </a:rPr>
              <a:t> </a:t>
            </a:r>
            <a:r>
              <a:rPr lang="es-ES_tradnl" sz="2000" dirty="0" err="1">
                <a:solidFill>
                  <a:schemeClr val="tx1"/>
                </a:solidFill>
                <a:latin typeface="Papyrus"/>
                <a:cs typeface="Papyrus"/>
              </a:rPr>
              <a:t>for</a:t>
            </a:r>
            <a:r>
              <a:rPr lang="es-ES_tradnl" sz="2000" dirty="0">
                <a:solidFill>
                  <a:schemeClr val="tx1"/>
                </a:solidFill>
                <a:latin typeface="Papyrus"/>
                <a:cs typeface="Papyrus"/>
              </a:rPr>
              <a:t> </a:t>
            </a:r>
            <a:r>
              <a:rPr lang="es-ES_tradnl" sz="2000" dirty="0" err="1">
                <a:solidFill>
                  <a:schemeClr val="tx1"/>
                </a:solidFill>
                <a:latin typeface="Papyrus"/>
                <a:cs typeface="Papyrus"/>
              </a:rPr>
              <a:t>his</a:t>
            </a:r>
            <a:r>
              <a:rPr lang="es-ES_tradnl" sz="2000" dirty="0">
                <a:solidFill>
                  <a:schemeClr val="tx1"/>
                </a:solidFill>
                <a:latin typeface="Papyrus"/>
                <a:cs typeface="Papyrus"/>
              </a:rPr>
              <a:t> </a:t>
            </a:r>
            <a:r>
              <a:rPr lang="es-ES_tradnl" sz="2000" dirty="0" err="1">
                <a:solidFill>
                  <a:schemeClr val="tx1"/>
                </a:solidFill>
                <a:latin typeface="Papyrus"/>
                <a:cs typeface="Papyrus"/>
              </a:rPr>
              <a:t>firstborn</a:t>
            </a:r>
            <a:r>
              <a:rPr lang="es-ES_tradnl" sz="2000" dirty="0">
                <a:solidFill>
                  <a:schemeClr val="tx1"/>
                </a:solidFill>
                <a:latin typeface="Papyrus"/>
                <a:cs typeface="Papyrus"/>
              </a:rPr>
              <a:t>”  </a:t>
            </a:r>
            <a:r>
              <a:rPr lang="en-US" sz="2000" dirty="0">
                <a:solidFill>
                  <a:srgbClr val="FF0000"/>
                </a:solidFill>
                <a:latin typeface="Papyrus"/>
                <a:cs typeface="Papyrus"/>
              </a:rPr>
              <a:t>Zechariah.12:10</a:t>
            </a:r>
            <a:endParaRPr lang="es-ES_tradnl" sz="2000" dirty="0">
              <a:solidFill>
                <a:srgbClr val="FF0000"/>
              </a:solidFill>
              <a:latin typeface="Papyrus"/>
              <a:cs typeface="Papyrus"/>
            </a:endParaRPr>
          </a:p>
        </p:txBody>
      </p:sp>
    </p:spTree>
    <p:extLst>
      <p:ext uri="{BB962C8B-B14F-4D97-AF65-F5344CB8AC3E}">
        <p14:creationId xmlns:p14="http://schemas.microsoft.com/office/powerpoint/2010/main" val="3993431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5"/>
          <p:cNvSpPr>
            <a:spLocks noChangeArrowheads="1"/>
          </p:cNvSpPr>
          <p:nvPr/>
        </p:nvSpPr>
        <p:spPr bwMode="auto">
          <a:xfrm>
            <a:off x="4902200" y="0"/>
            <a:ext cx="4267200" cy="6858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pic>
        <p:nvPicPr>
          <p:cNvPr id="195586" name="Picture 3" descr="29"/>
          <p:cNvPicPr>
            <a:picLocks noGrp="1" noChangeAspect="1" noChangeArrowheads="1"/>
          </p:cNvPicPr>
          <p:nvPr>
            <p:ph/>
          </p:nvPr>
        </p:nvPicPr>
        <p:blipFill>
          <a:blip r:embed="rId3">
            <a:extLst>
              <a:ext uri="{28A0092B-C50C-407E-A947-70E740481C1C}">
                <a14:useLocalDpi xmlns:a14="http://schemas.microsoft.com/office/drawing/2010/main" val="0"/>
              </a:ext>
            </a:extLst>
          </a:blip>
          <a:srcRect l="5240" t="4004" r="5679" b="6412"/>
          <a:stretch>
            <a:fillRect/>
          </a:stretch>
        </p:blipFill>
        <p:spPr>
          <a:xfrm>
            <a:off x="0" y="-87313"/>
            <a:ext cx="4948238" cy="6945313"/>
          </a:xfrm>
        </p:spPr>
      </p:pic>
      <p:sp>
        <p:nvSpPr>
          <p:cNvPr id="2" name="TextBox 1"/>
          <p:cNvSpPr txBox="1"/>
          <p:nvPr/>
        </p:nvSpPr>
        <p:spPr>
          <a:xfrm>
            <a:off x="5142275" y="493645"/>
            <a:ext cx="3782237" cy="5478422"/>
          </a:xfrm>
          <a:prstGeom prst="rect">
            <a:avLst/>
          </a:prstGeom>
          <a:noFill/>
        </p:spPr>
        <p:txBody>
          <a:bodyPr wrap="square" rtlCol="0">
            <a:spAutoFit/>
          </a:bodyPr>
          <a:lstStyle/>
          <a:p>
            <a:r>
              <a:rPr lang="en-US" sz="2000" dirty="0">
                <a:solidFill>
                  <a:srgbClr val="FF0000"/>
                </a:solidFill>
                <a:latin typeface="Papyrus"/>
                <a:cs typeface="Papyrus"/>
              </a:rPr>
              <a:t>        Revelation 19:11-13</a:t>
            </a:r>
          </a:p>
          <a:p>
            <a:r>
              <a:rPr lang="en-US" sz="2200" dirty="0">
                <a:latin typeface="Papyrus"/>
                <a:cs typeface="Papyrus"/>
              </a:rPr>
              <a:t>“And I saw heaven opened and behold a white horse, and He that sat upon him was called Faithful and True, and in righteousness He does judge and make war.</a:t>
            </a:r>
          </a:p>
          <a:p>
            <a:endParaRPr lang="en-US" sz="2200" dirty="0">
              <a:latin typeface="Papyrus"/>
              <a:cs typeface="Papyrus"/>
            </a:endParaRPr>
          </a:p>
          <a:p>
            <a:r>
              <a:rPr lang="en-US" sz="2200" dirty="0">
                <a:latin typeface="Papyrus"/>
                <a:cs typeface="Papyrus"/>
              </a:rPr>
              <a:t> His eyes are a flame of fire, and on His head are many crowns, that no man knew, but He himself.</a:t>
            </a:r>
          </a:p>
          <a:p>
            <a:endParaRPr lang="en-US" sz="2200" dirty="0">
              <a:latin typeface="Papyrus"/>
              <a:cs typeface="Papyrus"/>
            </a:endParaRPr>
          </a:p>
          <a:p>
            <a:r>
              <a:rPr lang="en-US" sz="2200" dirty="0">
                <a:latin typeface="Papyrus"/>
                <a:cs typeface="Papyrus"/>
              </a:rPr>
              <a:t> And He was clothed in a vesture </a:t>
            </a:r>
            <a:r>
              <a:rPr lang="en-US" sz="2200" dirty="0">
                <a:solidFill>
                  <a:srgbClr val="FF0000"/>
                </a:solidFill>
                <a:latin typeface="Papyrus"/>
                <a:cs typeface="Papyrus"/>
              </a:rPr>
              <a:t>dipped in blood</a:t>
            </a:r>
            <a:r>
              <a:rPr lang="en-US" sz="2200" dirty="0">
                <a:latin typeface="Papyrus"/>
                <a:cs typeface="Papyrus"/>
              </a:rPr>
              <a:t>, and His Name is the Word of God. </a:t>
            </a:r>
          </a:p>
        </p:txBody>
      </p:sp>
    </p:spTree>
    <p:extLst>
      <p:ext uri="{BB962C8B-B14F-4D97-AF65-F5344CB8AC3E}">
        <p14:creationId xmlns:p14="http://schemas.microsoft.com/office/powerpoint/2010/main" val="3076339317"/>
      </p:ext>
    </p:extLst>
  </p:cSld>
  <p:clrMapOvr>
    <a:masterClrMapping/>
  </p:clrMapOvr>
  <p:transition spd="slow">
    <p:pull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sz="2400">
              <a:solidFill>
                <a:srgbClr val="000000"/>
              </a:solidFill>
            </a:endParaRPr>
          </a:p>
        </p:txBody>
      </p:sp>
      <p:pic>
        <p:nvPicPr>
          <p:cNvPr id="4" name="Picture 3" descr="images-4.jpeg"/>
          <p:cNvPicPr>
            <a:picLocks noChangeAspect="1"/>
          </p:cNvPicPr>
          <p:nvPr/>
        </p:nvPicPr>
        <p:blipFill rotWithShape="1">
          <a:blip r:embed="rId2">
            <a:extLst>
              <a:ext uri="{28A0092B-C50C-407E-A947-70E740481C1C}">
                <a14:useLocalDpi xmlns:a14="http://schemas.microsoft.com/office/drawing/2010/main" val="0"/>
              </a:ext>
            </a:extLst>
          </a:blip>
          <a:srcRect l="5694" t="9855" r="8889" b="6492"/>
          <a:stretch/>
        </p:blipFill>
        <p:spPr>
          <a:xfrm>
            <a:off x="6858000" y="1371600"/>
            <a:ext cx="2003425" cy="282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7635" name="TextBox 4"/>
          <p:cNvSpPr txBox="1">
            <a:spLocks noChangeArrowheads="1"/>
          </p:cNvSpPr>
          <p:nvPr/>
        </p:nvSpPr>
        <p:spPr bwMode="auto">
          <a:xfrm>
            <a:off x="381000" y="609600"/>
            <a:ext cx="8610600" cy="5970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latin typeface="Papyrus"/>
                <a:cs typeface="Papyrus"/>
              </a:rPr>
              <a:t>Who is this who comes from Edom, with dyed garments from </a:t>
            </a:r>
            <a:r>
              <a:rPr lang="en-US" sz="2000" dirty="0" err="1">
                <a:latin typeface="Papyrus"/>
                <a:cs typeface="Papyrus"/>
              </a:rPr>
              <a:t>Bozrah</a:t>
            </a:r>
            <a:r>
              <a:rPr lang="en-US" sz="2000" dirty="0">
                <a:latin typeface="Papyrus"/>
                <a:cs typeface="Papyrus"/>
              </a:rPr>
              <a:t>?  </a:t>
            </a:r>
          </a:p>
          <a:p>
            <a:r>
              <a:rPr lang="en-US" sz="2000" dirty="0">
                <a:latin typeface="Papyrus"/>
                <a:cs typeface="Papyrus"/>
              </a:rPr>
              <a:t>Who is glorious in His apparel, travelling in the greatness of His strength?</a:t>
            </a:r>
          </a:p>
          <a:p>
            <a:pPr>
              <a:lnSpc>
                <a:spcPct val="70000"/>
              </a:lnSpc>
            </a:pPr>
            <a:endParaRPr lang="en-US" sz="2000" dirty="0">
              <a:latin typeface="Papyrus"/>
              <a:cs typeface="Papyrus"/>
            </a:endParaRPr>
          </a:p>
          <a:p>
            <a:r>
              <a:rPr lang="en-US" sz="2000" dirty="0">
                <a:solidFill>
                  <a:srgbClr val="CC0202"/>
                </a:solidFill>
                <a:latin typeface="Papyrus"/>
                <a:cs typeface="Papyrus"/>
              </a:rPr>
              <a:t>I that speak in righteousness, mighty to save.</a:t>
            </a:r>
          </a:p>
          <a:p>
            <a:endParaRPr lang="en-US" sz="2000" dirty="0">
              <a:latin typeface="Papyrus"/>
              <a:cs typeface="Papyrus"/>
            </a:endParaRPr>
          </a:p>
          <a:p>
            <a:r>
              <a:rPr lang="en-US" sz="2000" dirty="0">
                <a:latin typeface="Papyrus"/>
                <a:cs typeface="Papyrus"/>
              </a:rPr>
              <a:t>Why are You red in your apparel &amp; your garments,</a:t>
            </a:r>
          </a:p>
          <a:p>
            <a:r>
              <a:rPr lang="en-US" sz="2000" dirty="0">
                <a:latin typeface="Papyrus"/>
                <a:cs typeface="Papyrus"/>
              </a:rPr>
              <a:t> like him that treads in the </a:t>
            </a:r>
            <a:r>
              <a:rPr lang="en-US" sz="2000" dirty="0" err="1">
                <a:latin typeface="Papyrus"/>
                <a:cs typeface="Papyrus"/>
              </a:rPr>
              <a:t>winefat</a:t>
            </a:r>
            <a:r>
              <a:rPr lang="en-US" sz="2000" dirty="0">
                <a:latin typeface="Papyrus"/>
                <a:cs typeface="Papyrus"/>
              </a:rPr>
              <a:t>?</a:t>
            </a:r>
          </a:p>
          <a:p>
            <a:endParaRPr lang="en-US" sz="2000" dirty="0">
              <a:latin typeface="Papyrus"/>
              <a:cs typeface="Papyrus"/>
            </a:endParaRPr>
          </a:p>
          <a:p>
            <a:r>
              <a:rPr lang="en-US" sz="2000" dirty="0">
                <a:latin typeface="Papyrus"/>
                <a:cs typeface="Papyrus"/>
              </a:rPr>
              <a:t>“</a:t>
            </a:r>
            <a:r>
              <a:rPr lang="en-US" altLang="ja-JP" sz="2000" dirty="0">
                <a:solidFill>
                  <a:srgbClr val="CC0202"/>
                </a:solidFill>
                <a:latin typeface="Papyrus"/>
                <a:cs typeface="Papyrus"/>
              </a:rPr>
              <a:t>I have trodden the winepress alone; &amp; of the people</a:t>
            </a:r>
          </a:p>
          <a:p>
            <a:r>
              <a:rPr lang="en-US" sz="2000" dirty="0">
                <a:solidFill>
                  <a:srgbClr val="CC0202"/>
                </a:solidFill>
                <a:latin typeface="Papyrus"/>
                <a:cs typeface="Papyrus"/>
              </a:rPr>
              <a:t> there was none with Me: for I will treat them in My</a:t>
            </a:r>
          </a:p>
          <a:p>
            <a:r>
              <a:rPr lang="en-US" sz="2000" dirty="0">
                <a:solidFill>
                  <a:srgbClr val="CC0202"/>
                </a:solidFill>
                <a:latin typeface="Papyrus"/>
                <a:cs typeface="Papyrus"/>
              </a:rPr>
              <a:t> anger &amp; trample them in My fury; &amp; their blood shall</a:t>
            </a:r>
          </a:p>
          <a:p>
            <a:r>
              <a:rPr lang="en-US" sz="2000" dirty="0">
                <a:solidFill>
                  <a:srgbClr val="CC0202"/>
                </a:solidFill>
                <a:latin typeface="Papyrus"/>
                <a:cs typeface="Papyrus"/>
              </a:rPr>
              <a:t> be upon My garments, &amp; I will stain all My raiment.</a:t>
            </a:r>
          </a:p>
          <a:p>
            <a:pPr>
              <a:lnSpc>
                <a:spcPct val="70000"/>
              </a:lnSpc>
            </a:pPr>
            <a:endParaRPr lang="en-US" sz="2000" dirty="0">
              <a:solidFill>
                <a:srgbClr val="CC0202"/>
              </a:solidFill>
              <a:latin typeface="Papyrus"/>
              <a:cs typeface="Papyrus"/>
            </a:endParaRPr>
          </a:p>
          <a:p>
            <a:r>
              <a:rPr lang="en-US" sz="2000" dirty="0">
                <a:solidFill>
                  <a:srgbClr val="CC0202"/>
                </a:solidFill>
                <a:latin typeface="Papyrus"/>
                <a:cs typeface="Papyrus"/>
              </a:rPr>
              <a:t>“For the Day of Vengeance is in My heart, &amp; the year of My redeemed is come.  And I  looked &amp; there was none to help; &amp; I wondered that there was none to uphold; therefor My own right arm brought salvation to Me; and My fury, it upheld me. </a:t>
            </a:r>
          </a:p>
          <a:p>
            <a:pPr>
              <a:lnSpc>
                <a:spcPct val="70000"/>
              </a:lnSpc>
            </a:pPr>
            <a:endParaRPr lang="en-US" sz="2000" dirty="0">
              <a:solidFill>
                <a:srgbClr val="CC0202"/>
              </a:solidFill>
              <a:latin typeface="Papyrus"/>
              <a:cs typeface="Papyrus"/>
            </a:endParaRPr>
          </a:p>
          <a:p>
            <a:r>
              <a:rPr lang="en-US" sz="2000" dirty="0">
                <a:solidFill>
                  <a:srgbClr val="CC0202"/>
                </a:solidFill>
                <a:latin typeface="Papyrus"/>
                <a:cs typeface="Papyrus"/>
              </a:rPr>
              <a:t>And I will tread down the people in My anger &amp; make them drunk in My fury; and I will bring their strength down to the earth.”</a:t>
            </a:r>
          </a:p>
        </p:txBody>
      </p:sp>
      <p:sp>
        <p:nvSpPr>
          <p:cNvPr id="6" name="TextBox 5"/>
          <p:cNvSpPr txBox="1"/>
          <p:nvPr/>
        </p:nvSpPr>
        <p:spPr>
          <a:xfrm>
            <a:off x="1905000" y="152400"/>
            <a:ext cx="1676400"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2000" dirty="0">
                <a:solidFill>
                  <a:schemeClr val="bg1"/>
                </a:solidFill>
                <a:latin typeface="Papyrus"/>
                <a:cs typeface="Papyrus"/>
              </a:rPr>
              <a:t>Isaiah 63:1-6</a:t>
            </a:r>
          </a:p>
        </p:txBody>
      </p:sp>
    </p:spTree>
    <p:extLst>
      <p:ext uri="{BB962C8B-B14F-4D97-AF65-F5344CB8AC3E}">
        <p14:creationId xmlns:p14="http://schemas.microsoft.com/office/powerpoint/2010/main" val="1432592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6"/>
          <p:cNvSpPr>
            <a:spLocks noChangeArrowheads="1"/>
          </p:cNvSpPr>
          <p:nvPr/>
        </p:nvSpPr>
        <p:spPr bwMode="auto">
          <a:xfrm>
            <a:off x="0" y="0"/>
            <a:ext cx="9144000" cy="68580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a:p>
        </p:txBody>
      </p:sp>
      <p:sp>
        <p:nvSpPr>
          <p:cNvPr id="3" name="TextBox 2"/>
          <p:cNvSpPr txBox="1"/>
          <p:nvPr/>
        </p:nvSpPr>
        <p:spPr>
          <a:xfrm>
            <a:off x="360585" y="344958"/>
            <a:ext cx="8215099" cy="6370974"/>
          </a:xfrm>
          <a:prstGeom prst="rect">
            <a:avLst/>
          </a:prstGeom>
          <a:noFill/>
        </p:spPr>
        <p:txBody>
          <a:bodyPr wrap="square" rtlCol="0">
            <a:spAutoFit/>
          </a:bodyPr>
          <a:lstStyle/>
          <a:p>
            <a:r>
              <a:rPr lang="en-US" sz="2200" dirty="0">
                <a:solidFill>
                  <a:srgbClr val="FF0000"/>
                </a:solidFill>
                <a:latin typeface="Papyrus"/>
                <a:cs typeface="Papyrus"/>
              </a:rPr>
              <a:t>Isaiah 34:1 </a:t>
            </a:r>
            <a:r>
              <a:rPr lang="en-US" sz="2400" dirty="0">
                <a:latin typeface="Papyrus"/>
                <a:cs typeface="Papyrus"/>
              </a:rPr>
              <a:t>“Come near, you nations, to hear: and listen people, Let the earth hear and all that is therein, the world and all things that come forth of it. </a:t>
            </a:r>
          </a:p>
          <a:p>
            <a:r>
              <a:rPr lang="en-US" sz="2400" dirty="0">
                <a:solidFill>
                  <a:srgbClr val="FF0000"/>
                </a:solidFill>
                <a:latin typeface="Papyrus"/>
                <a:cs typeface="Papyrus"/>
              </a:rPr>
              <a:t>2</a:t>
            </a:r>
            <a:r>
              <a:rPr lang="en-US" sz="2400" dirty="0">
                <a:latin typeface="Papyrus"/>
                <a:cs typeface="Papyrus"/>
              </a:rPr>
              <a:t>.For the Indignation of the Lord id upon all nations, and His fury is upon all  their armies; He has utterly destroyed them, He has delivered them to slaughter.</a:t>
            </a:r>
          </a:p>
          <a:p>
            <a:endParaRPr lang="en-US" sz="2400" dirty="0">
              <a:latin typeface="Papyrus"/>
              <a:cs typeface="Papyrus"/>
            </a:endParaRPr>
          </a:p>
          <a:p>
            <a:r>
              <a:rPr lang="en-US" sz="2400" dirty="0">
                <a:solidFill>
                  <a:srgbClr val="FF0000"/>
                </a:solidFill>
                <a:latin typeface="Papyrus"/>
                <a:cs typeface="Papyrus"/>
              </a:rPr>
              <a:t>4</a:t>
            </a:r>
            <a:r>
              <a:rPr lang="en-US" sz="2400" dirty="0">
                <a:latin typeface="Papyrus"/>
                <a:cs typeface="Papyrus"/>
              </a:rPr>
              <a:t>. And all the host of heaven shall be dissolved, and the heavens shall be rolled together as a scroll: and  all their host shall fall down, as a leaf falls off from the vine, and as a falling fig from the fig tree</a:t>
            </a:r>
            <a:r>
              <a:rPr lang="en-US" sz="2400" dirty="0">
                <a:solidFill>
                  <a:srgbClr val="FF0000"/>
                </a:solidFill>
                <a:latin typeface="Papyrus"/>
                <a:cs typeface="Papyrus"/>
              </a:rPr>
              <a:t>.  Rev 6 :13 </a:t>
            </a:r>
            <a:r>
              <a:rPr lang="mr-IN" sz="2400" dirty="0">
                <a:solidFill>
                  <a:srgbClr val="FF0000"/>
                </a:solidFill>
                <a:latin typeface="Papyrus"/>
                <a:cs typeface="Papyrus"/>
              </a:rPr>
              <a:t>–</a:t>
            </a:r>
            <a:r>
              <a:rPr lang="en-US" sz="2400" dirty="0">
                <a:solidFill>
                  <a:srgbClr val="FF0000"/>
                </a:solidFill>
                <a:latin typeface="Papyrus"/>
                <a:cs typeface="Papyrus"/>
              </a:rPr>
              <a:t> The 6</a:t>
            </a:r>
            <a:r>
              <a:rPr lang="en-US" sz="2400" baseline="30000" dirty="0">
                <a:solidFill>
                  <a:srgbClr val="FF0000"/>
                </a:solidFill>
                <a:latin typeface="Papyrus"/>
                <a:cs typeface="Papyrus"/>
              </a:rPr>
              <a:t>th</a:t>
            </a:r>
            <a:r>
              <a:rPr lang="en-US" sz="2400" dirty="0">
                <a:solidFill>
                  <a:srgbClr val="FF0000"/>
                </a:solidFill>
                <a:latin typeface="Papyrus"/>
                <a:cs typeface="Papyrus"/>
              </a:rPr>
              <a:t> Seal </a:t>
            </a:r>
          </a:p>
          <a:p>
            <a:r>
              <a:rPr lang="en-US" sz="2400" dirty="0">
                <a:solidFill>
                  <a:srgbClr val="FF0000"/>
                </a:solidFill>
                <a:latin typeface="Papyrus"/>
                <a:cs typeface="Papyrus"/>
              </a:rPr>
              <a:t>5</a:t>
            </a:r>
            <a:r>
              <a:rPr lang="en-US" sz="2400" dirty="0">
                <a:latin typeface="Papyrus"/>
                <a:cs typeface="Papyrus"/>
              </a:rPr>
              <a:t>. For My sword shall be bathed in heaven. Behold is shall come down upon Edom, upon the people of My curse, to judgment.. </a:t>
            </a:r>
          </a:p>
          <a:p>
            <a:endParaRPr lang="en-US" sz="2400" dirty="0">
              <a:latin typeface="Papyrus"/>
              <a:cs typeface="Papyrus"/>
            </a:endParaRPr>
          </a:p>
          <a:p>
            <a:r>
              <a:rPr lang="en-US" sz="2400" dirty="0">
                <a:solidFill>
                  <a:srgbClr val="FF0000"/>
                </a:solidFill>
                <a:latin typeface="Papyrus"/>
                <a:cs typeface="Papyrus"/>
              </a:rPr>
              <a:t>8. </a:t>
            </a:r>
            <a:r>
              <a:rPr lang="en-US" sz="2400" dirty="0">
                <a:latin typeface="Papyrus"/>
                <a:cs typeface="Papyrus"/>
              </a:rPr>
              <a:t>For it is the Day of the Lord/s vengeance and the year of recompense for the controversy over </a:t>
            </a:r>
            <a:r>
              <a:rPr lang="en-US" sz="2400" dirty="0">
                <a:solidFill>
                  <a:srgbClr val="FF0000"/>
                </a:solidFill>
                <a:latin typeface="Papyrus"/>
                <a:cs typeface="Papyrus"/>
              </a:rPr>
              <a:t>Zion</a:t>
            </a:r>
            <a:r>
              <a:rPr lang="en-US" sz="2400" dirty="0">
                <a:latin typeface="Papyrus"/>
                <a:cs typeface="Papyrus"/>
              </a:rPr>
              <a:t>.”</a:t>
            </a:r>
          </a:p>
        </p:txBody>
      </p:sp>
    </p:spTree>
    <p:extLst>
      <p:ext uri="{BB962C8B-B14F-4D97-AF65-F5344CB8AC3E}">
        <p14:creationId xmlns:p14="http://schemas.microsoft.com/office/powerpoint/2010/main" val="314583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2330823" y="418353"/>
            <a:ext cx="6813177" cy="954107"/>
          </a:xfrm>
          <a:prstGeom prst="rect">
            <a:avLst/>
          </a:prstGeom>
          <a:noFill/>
        </p:spPr>
        <p:txBody>
          <a:bodyPr wrap="square" rtlCol="0">
            <a:spAutoFit/>
          </a:bodyPr>
          <a:lstStyle/>
          <a:p>
            <a:r>
              <a:rPr lang="en-US" sz="2800" dirty="0">
                <a:latin typeface="Papyrus"/>
                <a:cs typeface="Papyrus"/>
              </a:rPr>
              <a:t>Huge Good News  </a:t>
            </a:r>
          </a:p>
          <a:p>
            <a:r>
              <a:rPr lang="en-US" sz="2800" dirty="0">
                <a:latin typeface="Papyrus"/>
                <a:cs typeface="Papyrus"/>
              </a:rPr>
              <a:t>for the Believer &amp; for The Church</a:t>
            </a:r>
          </a:p>
        </p:txBody>
      </p:sp>
      <p:sp>
        <p:nvSpPr>
          <p:cNvPr id="5" name="TextBox 4"/>
          <p:cNvSpPr txBox="1"/>
          <p:nvPr/>
        </p:nvSpPr>
        <p:spPr>
          <a:xfrm>
            <a:off x="911411" y="1613648"/>
            <a:ext cx="7186707" cy="5755421"/>
          </a:xfrm>
          <a:prstGeom prst="rect">
            <a:avLst/>
          </a:prstGeom>
          <a:noFill/>
        </p:spPr>
        <p:txBody>
          <a:bodyPr wrap="square" rtlCol="0">
            <a:spAutoFit/>
          </a:bodyPr>
          <a:lstStyle/>
          <a:p>
            <a:r>
              <a:rPr lang="en-US" sz="2400" dirty="0">
                <a:latin typeface="Papyrus"/>
                <a:cs typeface="Papyrus"/>
              </a:rPr>
              <a:t>The Tribulation is designed by God</a:t>
            </a:r>
          </a:p>
          <a:p>
            <a:r>
              <a:rPr lang="en-US" sz="2400" dirty="0">
                <a:latin typeface="Papyrus"/>
                <a:cs typeface="Papyrus"/>
              </a:rPr>
              <a:t>            to bring Israel  to The Messiah</a:t>
            </a:r>
          </a:p>
          <a:p>
            <a:r>
              <a:rPr lang="en-US" sz="2400" dirty="0">
                <a:latin typeface="Papyrus"/>
                <a:cs typeface="Papyrus"/>
              </a:rPr>
              <a:t>They will be saved and receive Him when He Comes </a:t>
            </a:r>
          </a:p>
          <a:p>
            <a:endParaRPr lang="en-US" sz="2400" dirty="0">
              <a:latin typeface="Papyrus"/>
              <a:cs typeface="Papyrus"/>
            </a:endParaRPr>
          </a:p>
          <a:p>
            <a:r>
              <a:rPr lang="en-US" sz="2400" dirty="0">
                <a:latin typeface="Papyrus"/>
                <a:cs typeface="Papyrus"/>
              </a:rPr>
              <a:t>   The Tribulation is NOT for the Church </a:t>
            </a:r>
            <a:r>
              <a:rPr lang="mr-IN" sz="2400" dirty="0">
                <a:latin typeface="Papyrus"/>
                <a:cs typeface="Papyrus"/>
              </a:rPr>
              <a:t>–</a:t>
            </a:r>
            <a:r>
              <a:rPr lang="en-US" sz="2400" dirty="0">
                <a:latin typeface="Papyrus"/>
                <a:cs typeface="Papyrus"/>
              </a:rPr>
              <a:t> </a:t>
            </a:r>
          </a:p>
          <a:p>
            <a:endParaRPr lang="en-US" sz="2400" dirty="0">
              <a:latin typeface="Papyrus"/>
              <a:cs typeface="Papyrus"/>
            </a:endParaRPr>
          </a:p>
          <a:p>
            <a:r>
              <a:rPr lang="en-US" sz="2400" dirty="0">
                <a:latin typeface="Papyrus"/>
                <a:cs typeface="Papyrus"/>
              </a:rPr>
              <a:t>           Unless you are Lukewarm </a:t>
            </a:r>
          </a:p>
          <a:p>
            <a:r>
              <a:rPr lang="en-US" sz="2400" dirty="0">
                <a:latin typeface="Papyrus"/>
                <a:cs typeface="Papyrus"/>
              </a:rPr>
              <a:t>                      </a:t>
            </a:r>
            <a:r>
              <a:rPr lang="en-US" sz="2400" dirty="0" err="1">
                <a:latin typeface="Papyrus"/>
                <a:cs typeface="Papyrus"/>
              </a:rPr>
              <a:t>Laodecian</a:t>
            </a:r>
            <a:endParaRPr lang="en-US" sz="2400" dirty="0">
              <a:latin typeface="Papyrus"/>
              <a:cs typeface="Papyrus"/>
            </a:endParaRPr>
          </a:p>
          <a:p>
            <a:r>
              <a:rPr lang="en-US" sz="2400" dirty="0">
                <a:latin typeface="Papyrus"/>
                <a:cs typeface="Papyrus"/>
              </a:rPr>
              <a:t>                      Living  like the World</a:t>
            </a:r>
          </a:p>
          <a:p>
            <a:r>
              <a:rPr lang="en-US" sz="2400" dirty="0">
                <a:latin typeface="Papyrus"/>
                <a:cs typeface="Papyrus"/>
              </a:rPr>
              <a:t>                      Spiritually Asleep</a:t>
            </a:r>
          </a:p>
          <a:p>
            <a:endParaRPr lang="en-US" sz="2400" dirty="0">
              <a:latin typeface="Papyrus"/>
              <a:cs typeface="Papyrus"/>
            </a:endParaRPr>
          </a:p>
          <a:p>
            <a:r>
              <a:rPr lang="en-US" sz="2400" dirty="0">
                <a:latin typeface="Papyrus"/>
                <a:cs typeface="Papyrus"/>
              </a:rPr>
              <a:t> It’s </a:t>
            </a:r>
            <a:r>
              <a:rPr lang="en-US" sz="3200" dirty="0">
                <a:latin typeface="Papyrus"/>
                <a:cs typeface="Papyrus"/>
              </a:rPr>
              <a:t>High Time </a:t>
            </a:r>
            <a:r>
              <a:rPr lang="en-US" sz="2400" dirty="0">
                <a:latin typeface="Papyrus"/>
                <a:cs typeface="Papyrus"/>
              </a:rPr>
              <a:t>to Awake from  sleep! </a:t>
            </a:r>
            <a:r>
              <a:rPr lang="en-US" sz="2400" dirty="0">
                <a:solidFill>
                  <a:srgbClr val="FF0000"/>
                </a:solidFill>
                <a:latin typeface="Papyrus"/>
                <a:cs typeface="Papyrus"/>
              </a:rPr>
              <a:t>Romans 13:11</a:t>
            </a:r>
          </a:p>
          <a:p>
            <a:endParaRPr lang="en-US" sz="2400" dirty="0">
              <a:latin typeface="Papyrus"/>
              <a:cs typeface="Papyrus"/>
            </a:endParaRPr>
          </a:p>
          <a:p>
            <a:endParaRPr lang="en-US" sz="2400" dirty="0">
              <a:latin typeface="Papyrus"/>
              <a:cs typeface="Papyrus"/>
            </a:endParaRPr>
          </a:p>
          <a:p>
            <a:endParaRPr lang="en-US" sz="2400" dirty="0">
              <a:latin typeface="Papyrus"/>
              <a:cs typeface="Papyrus"/>
            </a:endParaRPr>
          </a:p>
        </p:txBody>
      </p:sp>
      <p:pic>
        <p:nvPicPr>
          <p:cNvPr id="6" name="Picture 5" descr="Unknown-1.jpeg"/>
          <p:cNvPicPr>
            <a:picLocks noChangeAspect="1"/>
          </p:cNvPicPr>
          <p:nvPr/>
        </p:nvPicPr>
        <p:blipFill rotWithShape="1">
          <a:blip r:embed="rId3">
            <a:extLst>
              <a:ext uri="{28A0092B-C50C-407E-A947-70E740481C1C}">
                <a14:useLocalDpi xmlns:a14="http://schemas.microsoft.com/office/drawing/2010/main" val="0"/>
              </a:ext>
            </a:extLst>
          </a:blip>
          <a:srcRect l="6556" r="38809"/>
          <a:stretch/>
        </p:blipFill>
        <p:spPr>
          <a:xfrm>
            <a:off x="5856941" y="3626223"/>
            <a:ext cx="2241177" cy="1981200"/>
          </a:xfrm>
          <a:prstGeom prst="rect">
            <a:avLst/>
          </a:prstGeom>
        </p:spPr>
      </p:pic>
    </p:spTree>
    <p:extLst>
      <p:ext uri="{BB962C8B-B14F-4D97-AF65-F5344CB8AC3E}">
        <p14:creationId xmlns:p14="http://schemas.microsoft.com/office/powerpoint/2010/main" val="4068489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8" name="TextBox 7"/>
          <p:cNvSpPr txBox="1"/>
          <p:nvPr/>
        </p:nvSpPr>
        <p:spPr>
          <a:xfrm>
            <a:off x="611429" y="751122"/>
            <a:ext cx="7917223" cy="526297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400" dirty="0" err="1">
                <a:solidFill>
                  <a:srgbClr val="000000"/>
                </a:solidFill>
                <a:latin typeface="Papyrus"/>
                <a:cs typeface="Papyrus"/>
              </a:rPr>
              <a:t>Church</a:t>
            </a:r>
            <a:r>
              <a:rPr lang="es-ES_tradnl" sz="2400" dirty="0">
                <a:solidFill>
                  <a:srgbClr val="000000"/>
                </a:solidFill>
                <a:latin typeface="Papyrus"/>
                <a:cs typeface="Papyrus"/>
              </a:rPr>
              <a:t> </a:t>
            </a:r>
            <a:r>
              <a:rPr lang="es-ES_tradnl" sz="2400" dirty="0" err="1">
                <a:solidFill>
                  <a:srgbClr val="000000"/>
                </a:solidFill>
                <a:latin typeface="Papyrus"/>
                <a:cs typeface="Papyrus"/>
              </a:rPr>
              <a:t>Family</a:t>
            </a:r>
            <a:endParaRPr lang="es-ES_tradnl" sz="2400" dirty="0">
              <a:solidFill>
                <a:srgbClr val="000000"/>
              </a:solidFill>
              <a:latin typeface="Papyrus"/>
              <a:cs typeface="Papyrus"/>
            </a:endParaRPr>
          </a:p>
          <a:p>
            <a:pPr algn="ctr"/>
            <a:endParaRPr lang="es-ES_tradnl" sz="2400" dirty="0">
              <a:solidFill>
                <a:srgbClr val="000000"/>
              </a:solidFill>
              <a:latin typeface="Papyrus"/>
              <a:cs typeface="Papyrus"/>
            </a:endParaRPr>
          </a:p>
          <a:p>
            <a:pPr algn="ctr"/>
            <a:r>
              <a:rPr lang="es-ES_tradnl" sz="2400" dirty="0" err="1">
                <a:solidFill>
                  <a:srgbClr val="000000"/>
                </a:solidFill>
                <a:latin typeface="Papyrus"/>
                <a:cs typeface="Papyrus"/>
              </a:rPr>
              <a:t>The</a:t>
            </a:r>
            <a:r>
              <a:rPr lang="es-ES_tradnl" sz="2400" dirty="0">
                <a:solidFill>
                  <a:srgbClr val="000000"/>
                </a:solidFill>
                <a:latin typeface="Papyrus"/>
                <a:cs typeface="Papyrus"/>
              </a:rPr>
              <a:t> </a:t>
            </a:r>
            <a:r>
              <a:rPr lang="es-ES_tradnl" sz="2400" dirty="0" err="1">
                <a:solidFill>
                  <a:srgbClr val="000000"/>
                </a:solidFill>
                <a:latin typeface="Papyrus"/>
                <a:cs typeface="Papyrus"/>
              </a:rPr>
              <a:t>Teaching</a:t>
            </a:r>
            <a:r>
              <a:rPr lang="es-ES_tradnl" sz="2400" dirty="0">
                <a:solidFill>
                  <a:srgbClr val="000000"/>
                </a:solidFill>
                <a:latin typeface="Papyrus"/>
                <a:cs typeface="Papyrus"/>
              </a:rPr>
              <a:t> of </a:t>
            </a:r>
            <a:r>
              <a:rPr lang="es-ES_tradnl" sz="2400" dirty="0" err="1">
                <a:solidFill>
                  <a:srgbClr val="000000"/>
                </a:solidFill>
                <a:latin typeface="Papyrus"/>
                <a:cs typeface="Papyrus"/>
              </a:rPr>
              <a:t>Bible</a:t>
            </a:r>
            <a:r>
              <a:rPr lang="es-ES_tradnl" sz="2400" dirty="0">
                <a:solidFill>
                  <a:srgbClr val="000000"/>
                </a:solidFill>
                <a:latin typeface="Papyrus"/>
                <a:cs typeface="Papyrus"/>
              </a:rPr>
              <a:t> </a:t>
            </a:r>
            <a:r>
              <a:rPr lang="es-ES_tradnl" sz="2400" dirty="0" err="1">
                <a:solidFill>
                  <a:srgbClr val="000000"/>
                </a:solidFill>
                <a:latin typeface="Papyrus"/>
                <a:cs typeface="Papyrus"/>
              </a:rPr>
              <a:t>Prophecy</a:t>
            </a:r>
            <a:r>
              <a:rPr lang="es-ES_tradnl" sz="2400" dirty="0">
                <a:solidFill>
                  <a:srgbClr val="000000"/>
                </a:solidFill>
                <a:latin typeface="Papyrus"/>
                <a:cs typeface="Papyrus"/>
              </a:rPr>
              <a:t> </a:t>
            </a:r>
            <a:r>
              <a:rPr lang="es-ES_tradnl" sz="2400" dirty="0" err="1">
                <a:solidFill>
                  <a:srgbClr val="000000"/>
                </a:solidFill>
                <a:latin typeface="Papyrus"/>
                <a:cs typeface="Papyrus"/>
              </a:rPr>
              <a:t>makes</a:t>
            </a:r>
            <a:r>
              <a:rPr lang="es-ES_tradnl" sz="2400" dirty="0">
                <a:solidFill>
                  <a:srgbClr val="000000"/>
                </a:solidFill>
                <a:latin typeface="Papyrus"/>
                <a:cs typeface="Papyrus"/>
              </a:rPr>
              <a:t> </a:t>
            </a:r>
            <a:r>
              <a:rPr lang="es-ES_tradnl" sz="2400" dirty="0" err="1">
                <a:solidFill>
                  <a:srgbClr val="000000"/>
                </a:solidFill>
                <a:latin typeface="Papyrus"/>
                <a:cs typeface="Papyrus"/>
              </a:rPr>
              <a:t>us</a:t>
            </a:r>
            <a:r>
              <a:rPr lang="es-ES_tradnl" sz="2400" dirty="0">
                <a:solidFill>
                  <a:srgbClr val="000000"/>
                </a:solidFill>
                <a:latin typeface="Papyrus"/>
                <a:cs typeface="Papyrus"/>
              </a:rPr>
              <a:t> </a:t>
            </a:r>
            <a:r>
              <a:rPr lang="es-ES_tradnl" sz="2400" dirty="0" err="1">
                <a:solidFill>
                  <a:srgbClr val="000000"/>
                </a:solidFill>
                <a:latin typeface="Papyrus"/>
                <a:cs typeface="Papyrus"/>
              </a:rPr>
              <a:t>Understand</a:t>
            </a:r>
            <a:r>
              <a:rPr lang="es-ES_tradnl" sz="2400" dirty="0">
                <a:solidFill>
                  <a:srgbClr val="000000"/>
                </a:solidFill>
                <a:latin typeface="Papyrus"/>
                <a:cs typeface="Papyrus"/>
              </a:rPr>
              <a:t> </a:t>
            </a:r>
          </a:p>
          <a:p>
            <a:pPr algn="ctr"/>
            <a:r>
              <a:rPr lang="es-ES_tradnl" sz="2400" dirty="0" err="1">
                <a:solidFill>
                  <a:srgbClr val="000000"/>
                </a:solidFill>
                <a:latin typeface="Papyrus"/>
                <a:cs typeface="Papyrus"/>
              </a:rPr>
              <a:t>How</a:t>
            </a:r>
            <a:r>
              <a:rPr lang="es-ES_tradnl" sz="2400" dirty="0">
                <a:solidFill>
                  <a:srgbClr val="000000"/>
                </a:solidFill>
                <a:latin typeface="Papyrus"/>
                <a:cs typeface="Papyrus"/>
              </a:rPr>
              <a:t> </a:t>
            </a:r>
            <a:r>
              <a:rPr lang="es-ES_tradnl" sz="2400" dirty="0" err="1">
                <a:solidFill>
                  <a:srgbClr val="000000"/>
                </a:solidFill>
                <a:latin typeface="Papyrus"/>
                <a:cs typeface="Papyrus"/>
              </a:rPr>
              <a:t>Precious</a:t>
            </a:r>
            <a:r>
              <a:rPr lang="es-ES_tradnl" sz="2400" dirty="0">
                <a:solidFill>
                  <a:srgbClr val="000000"/>
                </a:solidFill>
                <a:latin typeface="Papyrus"/>
                <a:cs typeface="Papyrus"/>
              </a:rPr>
              <a:t> </a:t>
            </a:r>
            <a:r>
              <a:rPr lang="es-ES_tradnl" sz="2400" dirty="0" err="1">
                <a:solidFill>
                  <a:srgbClr val="000000"/>
                </a:solidFill>
                <a:latin typeface="Papyrus"/>
                <a:cs typeface="Papyrus"/>
              </a:rPr>
              <a:t>our</a:t>
            </a:r>
            <a:r>
              <a:rPr lang="es-ES_tradnl" sz="2400" dirty="0">
                <a:solidFill>
                  <a:srgbClr val="000000"/>
                </a:solidFill>
                <a:latin typeface="Papyrus"/>
                <a:cs typeface="Papyrus"/>
              </a:rPr>
              <a:t> </a:t>
            </a:r>
            <a:r>
              <a:rPr lang="es-ES_tradnl" sz="2400" dirty="0" err="1">
                <a:solidFill>
                  <a:srgbClr val="000000"/>
                </a:solidFill>
                <a:latin typeface="Papyrus"/>
                <a:cs typeface="Papyrus"/>
              </a:rPr>
              <a:t>Salvation</a:t>
            </a:r>
            <a:r>
              <a:rPr lang="es-ES_tradnl" sz="2400" dirty="0">
                <a:solidFill>
                  <a:srgbClr val="000000"/>
                </a:solidFill>
                <a:latin typeface="Papyrus"/>
                <a:cs typeface="Papyrus"/>
              </a:rPr>
              <a:t> in </a:t>
            </a:r>
            <a:r>
              <a:rPr lang="es-ES_tradnl" sz="2400" dirty="0" err="1">
                <a:solidFill>
                  <a:srgbClr val="000000"/>
                </a:solidFill>
                <a:latin typeface="Papyrus"/>
                <a:cs typeface="Papyrus"/>
              </a:rPr>
              <a:t>Jesus</a:t>
            </a:r>
            <a:r>
              <a:rPr lang="es-ES_tradnl" sz="2400" dirty="0">
                <a:solidFill>
                  <a:srgbClr val="000000"/>
                </a:solidFill>
                <a:latin typeface="Papyrus"/>
                <a:cs typeface="Papyrus"/>
              </a:rPr>
              <a:t> </a:t>
            </a:r>
            <a:r>
              <a:rPr lang="es-ES_tradnl" sz="2400" dirty="0" err="1">
                <a:solidFill>
                  <a:srgbClr val="000000"/>
                </a:solidFill>
                <a:latin typeface="Papyrus"/>
                <a:cs typeface="Papyrus"/>
              </a:rPr>
              <a:t>Is</a:t>
            </a:r>
            <a:endParaRPr lang="es-ES_tradnl" sz="2400" dirty="0">
              <a:solidFill>
                <a:srgbClr val="000000"/>
              </a:solidFill>
              <a:latin typeface="Papyrus"/>
              <a:cs typeface="Papyrus"/>
            </a:endParaRPr>
          </a:p>
          <a:p>
            <a:pPr algn="ctr"/>
            <a:endParaRPr lang="es-ES_tradnl" sz="2400" dirty="0">
              <a:solidFill>
                <a:srgbClr val="000000"/>
              </a:solidFill>
              <a:latin typeface="Papyrus"/>
              <a:cs typeface="Papyrus"/>
            </a:endParaRPr>
          </a:p>
          <a:p>
            <a:pPr algn="ctr"/>
            <a:r>
              <a:rPr lang="es-ES_tradnl" sz="2400" dirty="0" err="1">
                <a:solidFill>
                  <a:srgbClr val="000000"/>
                </a:solidFill>
                <a:latin typeface="Papyrus"/>
                <a:cs typeface="Papyrus"/>
              </a:rPr>
              <a:t>If</a:t>
            </a:r>
            <a:r>
              <a:rPr lang="es-ES_tradnl" sz="2400" dirty="0">
                <a:solidFill>
                  <a:srgbClr val="000000"/>
                </a:solidFill>
                <a:latin typeface="Papyrus"/>
                <a:cs typeface="Papyrus"/>
              </a:rPr>
              <a:t> </a:t>
            </a:r>
            <a:r>
              <a:rPr lang="es-ES_tradnl" sz="2400" dirty="0" err="1">
                <a:solidFill>
                  <a:srgbClr val="000000"/>
                </a:solidFill>
                <a:latin typeface="Papyrus"/>
                <a:cs typeface="Papyrus"/>
              </a:rPr>
              <a:t>You</a:t>
            </a:r>
            <a:r>
              <a:rPr lang="es-ES_tradnl" sz="2400" dirty="0">
                <a:solidFill>
                  <a:srgbClr val="000000"/>
                </a:solidFill>
                <a:latin typeface="Papyrus"/>
                <a:cs typeface="Papyrus"/>
              </a:rPr>
              <a:t> </a:t>
            </a:r>
            <a:r>
              <a:rPr lang="es-ES_tradnl" sz="2400" dirty="0" err="1">
                <a:solidFill>
                  <a:srgbClr val="000000"/>
                </a:solidFill>
                <a:latin typeface="Papyrus"/>
                <a:cs typeface="Papyrus"/>
              </a:rPr>
              <a:t>got</a:t>
            </a:r>
            <a:r>
              <a:rPr lang="es-ES_tradnl" sz="2400" dirty="0">
                <a:solidFill>
                  <a:srgbClr val="000000"/>
                </a:solidFill>
                <a:latin typeface="Papyrus"/>
                <a:cs typeface="Papyrus"/>
              </a:rPr>
              <a:t> </a:t>
            </a:r>
            <a:r>
              <a:rPr lang="es-ES_tradnl" sz="2400" dirty="0" err="1">
                <a:solidFill>
                  <a:srgbClr val="000000"/>
                </a:solidFill>
                <a:latin typeface="Papyrus"/>
                <a:cs typeface="Papyrus"/>
              </a:rPr>
              <a:t>saved</a:t>
            </a:r>
            <a:r>
              <a:rPr lang="es-ES_tradnl" sz="2400" dirty="0">
                <a:solidFill>
                  <a:srgbClr val="000000"/>
                </a:solidFill>
                <a:latin typeface="Papyrus"/>
                <a:cs typeface="Papyrus"/>
              </a:rPr>
              <a:t> </a:t>
            </a:r>
            <a:r>
              <a:rPr lang="es-ES_tradnl" sz="2400" dirty="0" err="1">
                <a:solidFill>
                  <a:srgbClr val="000000"/>
                </a:solidFill>
                <a:latin typeface="Papyrus"/>
                <a:cs typeface="Papyrus"/>
              </a:rPr>
              <a:t>last</a:t>
            </a:r>
            <a:r>
              <a:rPr lang="es-ES_tradnl" sz="2400" dirty="0">
                <a:solidFill>
                  <a:srgbClr val="000000"/>
                </a:solidFill>
                <a:latin typeface="Papyrus"/>
                <a:cs typeface="Papyrus"/>
              </a:rPr>
              <a:t> </a:t>
            </a:r>
            <a:r>
              <a:rPr lang="es-ES_tradnl" sz="2400" dirty="0" err="1">
                <a:solidFill>
                  <a:srgbClr val="000000"/>
                </a:solidFill>
                <a:latin typeface="Papyrus"/>
                <a:cs typeface="Papyrus"/>
              </a:rPr>
              <a:t>week</a:t>
            </a:r>
            <a:r>
              <a:rPr lang="es-ES_tradnl" sz="2400" dirty="0">
                <a:solidFill>
                  <a:srgbClr val="000000"/>
                </a:solidFill>
                <a:latin typeface="Papyrus"/>
                <a:cs typeface="Papyrus"/>
              </a:rPr>
              <a:t>  </a:t>
            </a:r>
          </a:p>
          <a:p>
            <a:pPr algn="ctr"/>
            <a:r>
              <a:rPr lang="es-ES_tradnl" sz="2400" dirty="0">
                <a:solidFill>
                  <a:srgbClr val="000000"/>
                </a:solidFill>
                <a:latin typeface="Papyrus"/>
                <a:cs typeface="Papyrus"/>
              </a:rPr>
              <a:t>Of </a:t>
            </a:r>
            <a:r>
              <a:rPr lang="es-ES_tradnl" sz="2400" dirty="0" err="1">
                <a:solidFill>
                  <a:srgbClr val="000000"/>
                </a:solidFill>
                <a:latin typeface="Papyrus"/>
                <a:cs typeface="Papyrus"/>
              </a:rPr>
              <a:t>You</a:t>
            </a:r>
            <a:r>
              <a:rPr lang="es-ES_tradnl" sz="2400" dirty="0">
                <a:solidFill>
                  <a:srgbClr val="000000"/>
                </a:solidFill>
                <a:latin typeface="Papyrus"/>
                <a:cs typeface="Papyrus"/>
              </a:rPr>
              <a:t> </a:t>
            </a:r>
            <a:r>
              <a:rPr lang="es-ES_tradnl" sz="2400" dirty="0" err="1">
                <a:solidFill>
                  <a:srgbClr val="000000"/>
                </a:solidFill>
                <a:latin typeface="Papyrus"/>
                <a:cs typeface="Papyrus"/>
              </a:rPr>
              <a:t>have</a:t>
            </a:r>
            <a:r>
              <a:rPr lang="es-ES_tradnl" sz="2400" dirty="0">
                <a:solidFill>
                  <a:srgbClr val="000000"/>
                </a:solidFill>
                <a:latin typeface="Papyrus"/>
                <a:cs typeface="Papyrus"/>
              </a:rPr>
              <a:t> </a:t>
            </a:r>
            <a:r>
              <a:rPr lang="es-ES_tradnl" sz="2400" dirty="0" err="1">
                <a:solidFill>
                  <a:srgbClr val="000000"/>
                </a:solidFill>
                <a:latin typeface="Papyrus"/>
                <a:cs typeface="Papyrus"/>
              </a:rPr>
              <a:t>known</a:t>
            </a:r>
            <a:r>
              <a:rPr lang="es-ES_tradnl" sz="2400" dirty="0">
                <a:solidFill>
                  <a:srgbClr val="000000"/>
                </a:solidFill>
                <a:latin typeface="Papyrus"/>
                <a:cs typeface="Papyrus"/>
              </a:rPr>
              <a:t> </a:t>
            </a:r>
            <a:r>
              <a:rPr lang="es-ES_tradnl" sz="2400" dirty="0" err="1">
                <a:solidFill>
                  <a:srgbClr val="000000"/>
                </a:solidFill>
                <a:latin typeface="Papyrus"/>
                <a:cs typeface="Papyrus"/>
              </a:rPr>
              <a:t>God</a:t>
            </a:r>
            <a:r>
              <a:rPr lang="es-ES_tradnl" sz="2400" dirty="0">
                <a:solidFill>
                  <a:srgbClr val="000000"/>
                </a:solidFill>
                <a:latin typeface="Papyrus"/>
                <a:cs typeface="Papyrus"/>
              </a:rPr>
              <a:t> </a:t>
            </a:r>
            <a:r>
              <a:rPr lang="es-ES_tradnl" sz="2400" dirty="0" err="1">
                <a:solidFill>
                  <a:srgbClr val="000000"/>
                </a:solidFill>
                <a:latin typeface="Papyrus"/>
                <a:cs typeface="Papyrus"/>
              </a:rPr>
              <a:t>for</a:t>
            </a:r>
            <a:r>
              <a:rPr lang="es-ES_tradnl" sz="2400" dirty="0">
                <a:solidFill>
                  <a:srgbClr val="000000"/>
                </a:solidFill>
                <a:latin typeface="Papyrus"/>
                <a:cs typeface="Papyrus"/>
              </a:rPr>
              <a:t> 50 </a:t>
            </a:r>
            <a:r>
              <a:rPr lang="es-ES_tradnl" sz="2400" dirty="0" err="1">
                <a:solidFill>
                  <a:srgbClr val="000000"/>
                </a:solidFill>
                <a:latin typeface="Papyrus"/>
                <a:cs typeface="Papyrus"/>
              </a:rPr>
              <a:t>years</a:t>
            </a:r>
            <a:endParaRPr lang="es-ES_tradnl" sz="2400" dirty="0">
              <a:solidFill>
                <a:srgbClr val="000000"/>
              </a:solidFill>
              <a:latin typeface="Papyrus"/>
              <a:cs typeface="Papyrus"/>
            </a:endParaRPr>
          </a:p>
          <a:p>
            <a:pPr algn="ctr"/>
            <a:r>
              <a:rPr lang="es-ES_tradnl" sz="2400" dirty="0" err="1">
                <a:solidFill>
                  <a:srgbClr val="000000"/>
                </a:solidFill>
                <a:latin typeface="Papyrus"/>
                <a:cs typeface="Papyrus"/>
              </a:rPr>
              <a:t>It</a:t>
            </a:r>
            <a:r>
              <a:rPr lang="es-ES_tradnl" sz="2400" dirty="0">
                <a:solidFill>
                  <a:srgbClr val="000000"/>
                </a:solidFill>
                <a:latin typeface="Papyrus"/>
                <a:cs typeface="Papyrus"/>
              </a:rPr>
              <a:t> </a:t>
            </a:r>
            <a:r>
              <a:rPr lang="es-ES_tradnl" sz="2400" dirty="0" err="1">
                <a:solidFill>
                  <a:srgbClr val="000000"/>
                </a:solidFill>
                <a:latin typeface="Papyrus"/>
                <a:cs typeface="Papyrus"/>
              </a:rPr>
              <a:t>is</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a:t>
            </a:r>
            <a:r>
              <a:rPr lang="es-ES_tradnl" sz="2400" dirty="0" err="1">
                <a:solidFill>
                  <a:srgbClr val="000000"/>
                </a:solidFill>
                <a:latin typeface="Papyrus"/>
                <a:cs typeface="Papyrus"/>
              </a:rPr>
              <a:t>Same</a:t>
            </a:r>
            <a:r>
              <a:rPr lang="es-ES_tradnl" sz="2400" dirty="0">
                <a:solidFill>
                  <a:srgbClr val="000000"/>
                </a:solidFill>
                <a:latin typeface="Papyrus"/>
                <a:cs typeface="Papyrus"/>
              </a:rPr>
              <a:t> </a:t>
            </a:r>
            <a:r>
              <a:rPr lang="es-ES_tradnl" sz="2400" dirty="0" err="1">
                <a:solidFill>
                  <a:srgbClr val="000000"/>
                </a:solidFill>
                <a:latin typeface="Papyrus"/>
                <a:cs typeface="Papyrus"/>
              </a:rPr>
              <a:t>Truth</a:t>
            </a:r>
            <a:r>
              <a:rPr lang="es-ES_tradnl" sz="2400" dirty="0">
                <a:solidFill>
                  <a:srgbClr val="000000"/>
                </a:solidFill>
                <a:latin typeface="Papyrus"/>
                <a:cs typeface="Papyrus"/>
              </a:rPr>
              <a:t>,</a:t>
            </a:r>
          </a:p>
          <a:p>
            <a:pPr algn="ctr"/>
            <a:endParaRPr lang="es-ES_tradnl" sz="2400" dirty="0">
              <a:solidFill>
                <a:srgbClr val="000000"/>
              </a:solidFill>
              <a:latin typeface="Papyrus"/>
              <a:cs typeface="Papyrus"/>
            </a:endParaRPr>
          </a:p>
          <a:p>
            <a:pPr algn="ctr"/>
            <a:r>
              <a:rPr lang="es-ES_tradnl" sz="2400" dirty="0">
                <a:solidFill>
                  <a:srgbClr val="000000"/>
                </a:solidFill>
                <a:latin typeface="Papyrus"/>
                <a:cs typeface="Papyrus"/>
              </a:rPr>
              <a:t>He </a:t>
            </a:r>
            <a:r>
              <a:rPr lang="es-ES_tradnl" sz="2400" dirty="0" err="1">
                <a:solidFill>
                  <a:srgbClr val="000000"/>
                </a:solidFill>
                <a:latin typeface="Papyrus"/>
                <a:cs typeface="Papyrus"/>
              </a:rPr>
              <a:t>is</a:t>
            </a:r>
            <a:r>
              <a:rPr lang="es-ES_tradnl" sz="2400" dirty="0">
                <a:solidFill>
                  <a:srgbClr val="000000"/>
                </a:solidFill>
                <a:latin typeface="Papyrus"/>
                <a:cs typeface="Papyrus"/>
              </a:rPr>
              <a:t>  </a:t>
            </a:r>
            <a:r>
              <a:rPr lang="es-ES_tradnl" sz="2400" dirty="0" err="1">
                <a:solidFill>
                  <a:srgbClr val="000000"/>
                </a:solidFill>
                <a:latin typeface="Papyrus"/>
                <a:cs typeface="Papyrus"/>
              </a:rPr>
              <a:t>Our</a:t>
            </a:r>
            <a:r>
              <a:rPr lang="es-ES_tradnl" sz="2400" dirty="0">
                <a:solidFill>
                  <a:srgbClr val="000000"/>
                </a:solidFill>
                <a:latin typeface="Papyrus"/>
                <a:cs typeface="Papyrus"/>
              </a:rPr>
              <a:t> </a:t>
            </a:r>
            <a:r>
              <a:rPr lang="es-ES_tradnl" sz="2400" dirty="0" err="1">
                <a:solidFill>
                  <a:srgbClr val="000000"/>
                </a:solidFill>
                <a:latin typeface="Papyrus"/>
                <a:cs typeface="Papyrus"/>
              </a:rPr>
              <a:t>Savior</a:t>
            </a:r>
            <a:r>
              <a:rPr lang="es-ES_tradnl" sz="2400" dirty="0">
                <a:solidFill>
                  <a:srgbClr val="000000"/>
                </a:solidFill>
                <a:latin typeface="Papyrus"/>
                <a:cs typeface="Papyrus"/>
              </a:rPr>
              <a:t>, </a:t>
            </a:r>
            <a:r>
              <a:rPr lang="es-ES_tradnl" sz="2400" dirty="0" err="1">
                <a:solidFill>
                  <a:srgbClr val="000000"/>
                </a:solidFill>
                <a:latin typeface="Papyrus"/>
                <a:cs typeface="Papyrus"/>
              </a:rPr>
              <a:t>Our</a:t>
            </a:r>
            <a:r>
              <a:rPr lang="es-ES_tradnl" sz="2400" dirty="0">
                <a:solidFill>
                  <a:srgbClr val="000000"/>
                </a:solidFill>
                <a:latin typeface="Papyrus"/>
                <a:cs typeface="Papyrus"/>
              </a:rPr>
              <a:t> </a:t>
            </a:r>
            <a:r>
              <a:rPr lang="es-ES_tradnl" sz="2400" dirty="0" err="1">
                <a:solidFill>
                  <a:srgbClr val="000000"/>
                </a:solidFill>
                <a:latin typeface="Papyrus"/>
                <a:cs typeface="Papyrus"/>
              </a:rPr>
              <a:t>Healer</a:t>
            </a:r>
            <a:r>
              <a:rPr lang="es-ES_tradnl" sz="2400" dirty="0">
                <a:solidFill>
                  <a:srgbClr val="000000"/>
                </a:solidFill>
                <a:latin typeface="Papyrus"/>
                <a:cs typeface="Papyrus"/>
              </a:rPr>
              <a:t>, </a:t>
            </a:r>
            <a:r>
              <a:rPr lang="es-ES_tradnl" sz="2400" dirty="0" err="1">
                <a:solidFill>
                  <a:srgbClr val="000000"/>
                </a:solidFill>
                <a:latin typeface="Papyrus"/>
                <a:cs typeface="Papyrus"/>
              </a:rPr>
              <a:t>Our</a:t>
            </a:r>
            <a:r>
              <a:rPr lang="es-ES_tradnl" sz="2400" dirty="0">
                <a:solidFill>
                  <a:srgbClr val="000000"/>
                </a:solidFill>
                <a:latin typeface="Papyrus"/>
                <a:cs typeface="Papyrus"/>
              </a:rPr>
              <a:t> </a:t>
            </a:r>
            <a:r>
              <a:rPr lang="es-ES_tradnl" sz="2400" dirty="0" err="1">
                <a:solidFill>
                  <a:srgbClr val="000000"/>
                </a:solidFill>
                <a:latin typeface="Papyrus"/>
                <a:cs typeface="Papyrus"/>
              </a:rPr>
              <a:t>Provider</a:t>
            </a:r>
            <a:endParaRPr lang="es-ES_tradnl" sz="2400" dirty="0">
              <a:solidFill>
                <a:srgbClr val="000000"/>
              </a:solidFill>
              <a:latin typeface="Papyrus"/>
              <a:cs typeface="Papyrus"/>
            </a:endParaRPr>
          </a:p>
          <a:p>
            <a:pPr algn="ctr"/>
            <a:r>
              <a:rPr lang="es-ES_tradnl" sz="2400" dirty="0" err="1">
                <a:solidFill>
                  <a:srgbClr val="000000"/>
                </a:solidFill>
                <a:latin typeface="Papyrus"/>
                <a:cs typeface="Papyrus"/>
              </a:rPr>
              <a:t>Our</a:t>
            </a:r>
            <a:r>
              <a:rPr lang="es-ES_tradnl" sz="2400" dirty="0">
                <a:solidFill>
                  <a:srgbClr val="000000"/>
                </a:solidFill>
                <a:latin typeface="Papyrus"/>
                <a:cs typeface="Papyrus"/>
              </a:rPr>
              <a:t> Protector</a:t>
            </a:r>
          </a:p>
          <a:p>
            <a:pPr algn="ctr"/>
            <a:endParaRPr lang="es-ES_tradnl" sz="2400" dirty="0">
              <a:solidFill>
                <a:srgbClr val="000000"/>
              </a:solidFill>
              <a:latin typeface="Papyrus"/>
              <a:cs typeface="Papyrus"/>
            </a:endParaRPr>
          </a:p>
          <a:p>
            <a:pPr algn="ctr"/>
            <a:r>
              <a:rPr lang="es-ES_tradnl" sz="2400" dirty="0">
                <a:solidFill>
                  <a:srgbClr val="000000"/>
                </a:solidFill>
                <a:latin typeface="Papyrus"/>
                <a:cs typeface="Papyrus"/>
              </a:rPr>
              <a:t>And He </a:t>
            </a:r>
            <a:r>
              <a:rPr lang="es-ES_tradnl" sz="2400" dirty="0" err="1">
                <a:solidFill>
                  <a:srgbClr val="000000"/>
                </a:solidFill>
                <a:latin typeface="Papyrus"/>
                <a:cs typeface="Papyrus"/>
              </a:rPr>
              <a:t>is</a:t>
            </a:r>
            <a:r>
              <a:rPr lang="es-ES_tradnl" sz="2400" dirty="0">
                <a:solidFill>
                  <a:srgbClr val="000000"/>
                </a:solidFill>
                <a:latin typeface="Papyrus"/>
                <a:cs typeface="Papyrus"/>
              </a:rPr>
              <a:t> </a:t>
            </a:r>
            <a:r>
              <a:rPr lang="es-ES_tradnl" sz="2400" dirty="0" err="1">
                <a:solidFill>
                  <a:srgbClr val="000000"/>
                </a:solidFill>
                <a:latin typeface="Papyrus"/>
                <a:cs typeface="Papyrus"/>
              </a:rPr>
              <a:t>also</a:t>
            </a:r>
            <a:r>
              <a:rPr lang="es-ES_tradnl" sz="2400" dirty="0">
                <a:solidFill>
                  <a:srgbClr val="000000"/>
                </a:solidFill>
                <a:latin typeface="Papyrus"/>
                <a:cs typeface="Papyrus"/>
              </a:rPr>
              <a:t> </a:t>
            </a:r>
            <a:r>
              <a:rPr lang="es-ES_tradnl" sz="2400" dirty="0" err="1">
                <a:solidFill>
                  <a:srgbClr val="000000"/>
                </a:solidFill>
                <a:latin typeface="Papyrus"/>
                <a:cs typeface="Papyrus"/>
              </a:rPr>
              <a:t>Our</a:t>
            </a:r>
            <a:r>
              <a:rPr lang="es-ES_tradnl" sz="2400" dirty="0">
                <a:solidFill>
                  <a:srgbClr val="000000"/>
                </a:solidFill>
                <a:latin typeface="Papyrus"/>
                <a:cs typeface="Papyrus"/>
              </a:rPr>
              <a:t> </a:t>
            </a:r>
            <a:r>
              <a:rPr lang="es-ES_tradnl" sz="2400" dirty="0" err="1">
                <a:solidFill>
                  <a:srgbClr val="000000"/>
                </a:solidFill>
                <a:latin typeface="Papyrus"/>
                <a:cs typeface="Papyrus"/>
              </a:rPr>
              <a:t>Deliverer</a:t>
            </a:r>
            <a:endParaRPr lang="es-ES_tradnl" sz="2400" dirty="0">
              <a:solidFill>
                <a:srgbClr val="000000"/>
              </a:solidFill>
              <a:latin typeface="Papyrus"/>
              <a:cs typeface="Papyrus"/>
            </a:endParaRPr>
          </a:p>
          <a:p>
            <a:pPr algn="ctr"/>
            <a:endParaRPr lang="es-ES_tradnl" sz="2400" dirty="0">
              <a:solidFill>
                <a:srgbClr val="000000"/>
              </a:solidFill>
              <a:latin typeface="Papyrus"/>
              <a:cs typeface="Papyrus"/>
            </a:endParaRPr>
          </a:p>
        </p:txBody>
      </p:sp>
    </p:spTree>
    <p:extLst>
      <p:ext uri="{BB962C8B-B14F-4D97-AF65-F5344CB8AC3E}">
        <p14:creationId xmlns:p14="http://schemas.microsoft.com/office/powerpoint/2010/main" val="373995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6" name="Picture 5" descr="creation-swap-cross-thorns-michael-bernico-17823-1thess59.jpg"/>
          <p:cNvPicPr>
            <a:picLocks noChangeAspect="1"/>
          </p:cNvPicPr>
          <p:nvPr/>
        </p:nvPicPr>
        <p:blipFill rotWithShape="1">
          <a:blip r:embed="rId2">
            <a:extLst>
              <a:ext uri="{28A0092B-C50C-407E-A947-70E740481C1C}">
                <a14:useLocalDpi xmlns:a14="http://schemas.microsoft.com/office/drawing/2010/main" val="0"/>
              </a:ext>
            </a:extLst>
          </a:blip>
          <a:srcRect b="5010"/>
          <a:stretch/>
        </p:blipFill>
        <p:spPr>
          <a:xfrm>
            <a:off x="0" y="907497"/>
            <a:ext cx="9144000" cy="4889679"/>
          </a:xfrm>
          <a:prstGeom prst="rect">
            <a:avLst/>
          </a:prstGeom>
        </p:spPr>
      </p:pic>
      <p:sp>
        <p:nvSpPr>
          <p:cNvPr id="3" name="TextBox 2"/>
          <p:cNvSpPr txBox="1"/>
          <p:nvPr/>
        </p:nvSpPr>
        <p:spPr>
          <a:xfrm>
            <a:off x="2226230" y="6068125"/>
            <a:ext cx="4530846" cy="461665"/>
          </a:xfrm>
          <a:prstGeom prst="rect">
            <a:avLst/>
          </a:prstGeom>
          <a:noFill/>
        </p:spPr>
        <p:txBody>
          <a:bodyPr wrap="square" rtlCol="0">
            <a:spAutoFit/>
          </a:bodyPr>
          <a:lstStyle/>
          <a:p>
            <a:r>
              <a:rPr lang="en-US" sz="2400" dirty="0">
                <a:solidFill>
                  <a:srgbClr val="FF0000"/>
                </a:solidFill>
                <a:latin typeface="Papyrus"/>
                <a:cs typeface="Papyrus"/>
              </a:rPr>
              <a:t>1 Thessalonians 5:9</a:t>
            </a:r>
          </a:p>
        </p:txBody>
      </p:sp>
    </p:spTree>
    <p:extLst>
      <p:ext uri="{BB962C8B-B14F-4D97-AF65-F5344CB8AC3E}">
        <p14:creationId xmlns:p14="http://schemas.microsoft.com/office/powerpoint/2010/main" val="2628407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596433" y="343522"/>
            <a:ext cx="7789137"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400" dirty="0">
                <a:solidFill>
                  <a:schemeClr val="tx1"/>
                </a:solidFill>
                <a:latin typeface="Papyrus"/>
                <a:cs typeface="Papyrus"/>
              </a:rPr>
              <a:t>Modern Day </a:t>
            </a:r>
            <a:r>
              <a:rPr lang="es-ES_tradnl" sz="2400" dirty="0" err="1">
                <a:solidFill>
                  <a:schemeClr val="tx1"/>
                </a:solidFill>
                <a:latin typeface="Papyrus"/>
                <a:cs typeface="Papyrus"/>
              </a:rPr>
              <a:t>Miracles</a:t>
            </a:r>
            <a:r>
              <a:rPr lang="es-ES_tradnl" sz="2400" dirty="0">
                <a:solidFill>
                  <a:schemeClr val="tx1"/>
                </a:solidFill>
                <a:latin typeface="Papyrus"/>
                <a:cs typeface="Papyrus"/>
              </a:rPr>
              <a:t> in </a:t>
            </a:r>
            <a:r>
              <a:rPr lang="es-ES_tradnl" sz="2400" dirty="0" err="1">
                <a:solidFill>
                  <a:schemeClr val="tx1"/>
                </a:solidFill>
                <a:latin typeface="Papyrus"/>
                <a:cs typeface="Papyrus"/>
              </a:rPr>
              <a:t>Jerusalem</a:t>
            </a:r>
            <a:r>
              <a:rPr lang="es-ES_tradnl" sz="2400" dirty="0">
                <a:solidFill>
                  <a:schemeClr val="tx1"/>
                </a:solidFill>
                <a:latin typeface="Papyrus"/>
                <a:cs typeface="Papyrus"/>
              </a:rPr>
              <a:t>!</a:t>
            </a:r>
            <a:endParaRPr lang="en-US" sz="2400" dirty="0">
              <a:solidFill>
                <a:schemeClr val="tx1"/>
              </a:solidFill>
              <a:latin typeface="Papyrus"/>
              <a:cs typeface="Papyrus"/>
            </a:endParaRPr>
          </a:p>
          <a:p>
            <a:r>
              <a:rPr lang="es-ES_tradnl" sz="2400" dirty="0">
                <a:solidFill>
                  <a:schemeClr val="tx1"/>
                </a:solidFill>
                <a:latin typeface="Papyrus"/>
                <a:cs typeface="Papyrus"/>
              </a:rPr>
              <a:t> </a:t>
            </a:r>
            <a:r>
              <a:rPr lang="es-ES_tradnl" sz="2400" dirty="0" err="1">
                <a:solidFill>
                  <a:schemeClr val="tx1"/>
                </a:solidFill>
                <a:latin typeface="Papyrus"/>
                <a:cs typeface="Papyrus"/>
              </a:rPr>
              <a:t>The</a:t>
            </a:r>
            <a:r>
              <a:rPr lang="es-ES_tradnl" sz="2400" dirty="0">
                <a:solidFill>
                  <a:schemeClr val="tx1"/>
                </a:solidFill>
                <a:latin typeface="Papyrus"/>
                <a:cs typeface="Papyrus"/>
              </a:rPr>
              <a:t> </a:t>
            </a:r>
            <a:r>
              <a:rPr lang="es-ES_tradnl" sz="2400" dirty="0" err="1">
                <a:solidFill>
                  <a:schemeClr val="tx1"/>
                </a:solidFill>
                <a:latin typeface="Papyrus"/>
                <a:cs typeface="Papyrus"/>
              </a:rPr>
              <a:t>Return</a:t>
            </a:r>
            <a:r>
              <a:rPr lang="es-ES_tradnl" sz="2400" dirty="0">
                <a:solidFill>
                  <a:schemeClr val="tx1"/>
                </a:solidFill>
                <a:latin typeface="Papyrus"/>
                <a:cs typeface="Papyrus"/>
              </a:rPr>
              <a:t> of </a:t>
            </a:r>
            <a:r>
              <a:rPr lang="es-ES_tradnl" sz="2400" dirty="0" err="1">
                <a:solidFill>
                  <a:schemeClr val="tx1"/>
                </a:solidFill>
                <a:latin typeface="Papyrus"/>
                <a:cs typeface="Papyrus"/>
              </a:rPr>
              <a:t>the</a:t>
            </a:r>
            <a:r>
              <a:rPr lang="es-ES_tradnl" sz="2400" dirty="0">
                <a:solidFill>
                  <a:schemeClr val="tx1"/>
                </a:solidFill>
                <a:latin typeface="Papyrus"/>
                <a:cs typeface="Papyrus"/>
              </a:rPr>
              <a:t> </a:t>
            </a:r>
            <a:r>
              <a:rPr lang="es-ES_tradnl" sz="2400" dirty="0" err="1">
                <a:solidFill>
                  <a:schemeClr val="tx1"/>
                </a:solidFill>
                <a:latin typeface="Papyrus"/>
                <a:cs typeface="Papyrus"/>
              </a:rPr>
              <a:t>JewsTo</a:t>
            </a:r>
            <a:r>
              <a:rPr lang="es-ES_tradnl" sz="2400" dirty="0">
                <a:solidFill>
                  <a:schemeClr val="tx1"/>
                </a:solidFill>
                <a:latin typeface="Papyrus"/>
                <a:cs typeface="Papyrus"/>
              </a:rPr>
              <a:t> Israel </a:t>
            </a:r>
            <a:r>
              <a:rPr lang="es-ES_tradnl" sz="2400" dirty="0" err="1">
                <a:solidFill>
                  <a:schemeClr val="tx1"/>
                </a:solidFill>
                <a:latin typeface="Papyrus"/>
                <a:cs typeface="Papyrus"/>
              </a:rPr>
              <a:t>from</a:t>
            </a:r>
            <a:r>
              <a:rPr lang="es-ES_tradnl" sz="2400" dirty="0">
                <a:solidFill>
                  <a:schemeClr val="tx1"/>
                </a:solidFill>
                <a:latin typeface="Papyrus"/>
                <a:cs typeface="Papyrus"/>
              </a:rPr>
              <a:t> </a:t>
            </a:r>
            <a:r>
              <a:rPr lang="es-ES_tradnl" sz="2400" dirty="0" err="1">
                <a:solidFill>
                  <a:schemeClr val="tx1"/>
                </a:solidFill>
                <a:latin typeface="Papyrus"/>
                <a:cs typeface="Papyrus"/>
              </a:rPr>
              <a:t>over</a:t>
            </a:r>
            <a:r>
              <a:rPr lang="es-ES_tradnl" sz="2400" dirty="0">
                <a:solidFill>
                  <a:schemeClr val="tx1"/>
                </a:solidFill>
                <a:latin typeface="Papyrus"/>
                <a:cs typeface="Papyrus"/>
              </a:rPr>
              <a:t> 140 </a:t>
            </a:r>
            <a:r>
              <a:rPr lang="es-ES_tradnl" sz="2400" dirty="0" err="1">
                <a:solidFill>
                  <a:schemeClr val="tx1"/>
                </a:solidFill>
                <a:latin typeface="Papyrus"/>
                <a:cs typeface="Papyrus"/>
              </a:rPr>
              <a:t>Nations</a:t>
            </a:r>
            <a:r>
              <a:rPr lang="es-ES_tradnl" sz="2400" dirty="0">
                <a:solidFill>
                  <a:schemeClr val="tx1"/>
                </a:solidFill>
                <a:latin typeface="Papyrus"/>
                <a:cs typeface="Papyrus"/>
              </a:rPr>
              <a:t>!</a:t>
            </a:r>
          </a:p>
        </p:txBody>
      </p:sp>
      <p:sp>
        <p:nvSpPr>
          <p:cNvPr id="6" name="TextBox 5"/>
          <p:cNvSpPr txBox="1"/>
          <p:nvPr/>
        </p:nvSpPr>
        <p:spPr>
          <a:xfrm>
            <a:off x="596434" y="6129945"/>
            <a:ext cx="797980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400" dirty="0">
                <a:solidFill>
                  <a:schemeClr val="tx1"/>
                </a:solidFill>
                <a:latin typeface="Papyrus"/>
                <a:cs typeface="Papyrus"/>
              </a:rPr>
              <a:t>“</a:t>
            </a:r>
            <a:r>
              <a:rPr lang="es-ES_tradnl" sz="2000" dirty="0">
                <a:solidFill>
                  <a:srgbClr val="000000"/>
                </a:solidFill>
                <a:latin typeface="Papyrus"/>
                <a:cs typeface="Papyrus"/>
              </a:rPr>
              <a:t>I </a:t>
            </a:r>
            <a:r>
              <a:rPr lang="es-ES_tradnl" sz="2000" dirty="0" err="1">
                <a:solidFill>
                  <a:srgbClr val="000000"/>
                </a:solidFill>
                <a:latin typeface="Papyrus"/>
                <a:cs typeface="Papyrus"/>
              </a:rPr>
              <a:t>will</a:t>
            </a:r>
            <a:r>
              <a:rPr lang="es-ES_tradnl" sz="2000" dirty="0">
                <a:solidFill>
                  <a:srgbClr val="000000"/>
                </a:solidFill>
                <a:latin typeface="Papyrus"/>
                <a:cs typeface="Papyrus"/>
              </a:rPr>
              <a:t> </a:t>
            </a:r>
            <a:r>
              <a:rPr lang="es-ES_tradnl" sz="2000" dirty="0" err="1">
                <a:solidFill>
                  <a:srgbClr val="000000"/>
                </a:solidFill>
                <a:latin typeface="Papyrus"/>
                <a:cs typeface="Papyrus"/>
              </a:rPr>
              <a:t>gather</a:t>
            </a:r>
            <a:r>
              <a:rPr lang="es-ES_tradnl" sz="2000" dirty="0">
                <a:solidFill>
                  <a:srgbClr val="000000"/>
                </a:solidFill>
                <a:latin typeface="Papyrus"/>
                <a:cs typeface="Papyrus"/>
              </a:rPr>
              <a:t> </a:t>
            </a:r>
            <a:r>
              <a:rPr lang="es-ES_tradnl" sz="2000" dirty="0" err="1">
                <a:solidFill>
                  <a:srgbClr val="000000"/>
                </a:solidFill>
                <a:latin typeface="Papyrus"/>
                <a:cs typeface="Papyrus"/>
              </a:rPr>
              <a:t>my</a:t>
            </a:r>
            <a:r>
              <a:rPr lang="es-ES_tradnl" sz="2000" dirty="0">
                <a:solidFill>
                  <a:srgbClr val="000000"/>
                </a:solidFill>
                <a:latin typeface="Papyrus"/>
                <a:cs typeface="Papyrus"/>
              </a:rPr>
              <a:t> </a:t>
            </a:r>
            <a:r>
              <a:rPr lang="es-ES_tradnl" sz="2000" dirty="0" err="1">
                <a:solidFill>
                  <a:srgbClr val="000000"/>
                </a:solidFill>
                <a:latin typeface="Papyrus"/>
                <a:cs typeface="Papyrus"/>
              </a:rPr>
              <a:t>outcasts</a:t>
            </a:r>
            <a:r>
              <a:rPr lang="es-ES_tradnl" sz="2000" dirty="0">
                <a:solidFill>
                  <a:srgbClr val="000000"/>
                </a:solidFill>
                <a:latin typeface="Papyrus"/>
                <a:cs typeface="Papyrus"/>
              </a:rPr>
              <a:t> </a:t>
            </a:r>
            <a:r>
              <a:rPr lang="es-ES_tradnl" sz="2000" dirty="0" err="1">
                <a:solidFill>
                  <a:srgbClr val="000000"/>
                </a:solidFill>
                <a:latin typeface="Papyrus"/>
                <a:cs typeface="Papyrus"/>
              </a:rPr>
              <a:t>from</a:t>
            </a:r>
            <a:r>
              <a:rPr lang="es-ES_tradnl" sz="2000" dirty="0">
                <a:solidFill>
                  <a:srgbClr val="000000"/>
                </a:solidFill>
                <a:latin typeface="Papyrus"/>
                <a:cs typeface="Papyrus"/>
              </a:rPr>
              <a:t> </a:t>
            </a:r>
            <a:r>
              <a:rPr lang="es-ES_tradnl" sz="2000" dirty="0" err="1">
                <a:solidFill>
                  <a:srgbClr val="000000"/>
                </a:solidFill>
                <a:latin typeface="Papyrus"/>
                <a:cs typeface="Papyrus"/>
              </a:rPr>
              <a:t>the</a:t>
            </a:r>
            <a:r>
              <a:rPr lang="es-ES_tradnl" sz="2000" dirty="0">
                <a:solidFill>
                  <a:srgbClr val="000000"/>
                </a:solidFill>
                <a:latin typeface="Papyrus"/>
                <a:cs typeface="Papyrus"/>
              </a:rPr>
              <a:t> 4 </a:t>
            </a:r>
            <a:r>
              <a:rPr lang="es-ES_tradnl" sz="2000" dirty="0" err="1">
                <a:solidFill>
                  <a:srgbClr val="000000"/>
                </a:solidFill>
                <a:latin typeface="Papyrus"/>
                <a:cs typeface="Papyrus"/>
              </a:rPr>
              <a:t>corners</a:t>
            </a:r>
            <a:r>
              <a:rPr lang="es-ES_tradnl" sz="2000" dirty="0">
                <a:solidFill>
                  <a:srgbClr val="000000"/>
                </a:solidFill>
                <a:latin typeface="Papyrus"/>
                <a:cs typeface="Papyrus"/>
              </a:rPr>
              <a:t> of </a:t>
            </a:r>
            <a:r>
              <a:rPr lang="es-ES_tradnl" sz="2000" dirty="0" err="1">
                <a:solidFill>
                  <a:srgbClr val="000000"/>
                </a:solidFill>
                <a:latin typeface="Papyrus"/>
                <a:cs typeface="Papyrus"/>
              </a:rPr>
              <a:t>the</a:t>
            </a:r>
            <a:r>
              <a:rPr lang="es-ES_tradnl" sz="2000" dirty="0">
                <a:solidFill>
                  <a:srgbClr val="000000"/>
                </a:solidFill>
                <a:latin typeface="Papyrus"/>
                <a:cs typeface="Papyrus"/>
              </a:rPr>
              <a:t> </a:t>
            </a:r>
            <a:r>
              <a:rPr lang="es-ES_tradnl" sz="2000" dirty="0" err="1">
                <a:solidFill>
                  <a:srgbClr val="000000"/>
                </a:solidFill>
                <a:latin typeface="Papyrus"/>
                <a:cs typeface="Papyrus"/>
              </a:rPr>
              <a:t>Earth</a:t>
            </a:r>
            <a:r>
              <a:rPr lang="es-ES_tradnl" sz="2000" dirty="0">
                <a:solidFill>
                  <a:srgbClr val="000000"/>
                </a:solidFill>
                <a:latin typeface="Papyrus"/>
                <a:cs typeface="Papyrus"/>
              </a:rPr>
              <a:t>”   </a:t>
            </a:r>
            <a:r>
              <a:rPr lang="es-ES_tradnl" sz="2000" dirty="0" err="1">
                <a:solidFill>
                  <a:srgbClr val="FF0000"/>
                </a:solidFill>
                <a:latin typeface="Papyrus"/>
                <a:cs typeface="Papyrus"/>
              </a:rPr>
              <a:t>Isaiah</a:t>
            </a:r>
            <a:r>
              <a:rPr lang="es-ES_tradnl" sz="2000" dirty="0">
                <a:solidFill>
                  <a:srgbClr val="FF0000"/>
                </a:solidFill>
                <a:latin typeface="Papyrus"/>
                <a:cs typeface="Papyrus"/>
              </a:rPr>
              <a:t> 11:12</a:t>
            </a:r>
          </a:p>
        </p:txBody>
      </p:sp>
      <p:pic>
        <p:nvPicPr>
          <p:cNvPr id="3" name="Picture 2" descr="Israeli-flags-on-Temple-Mou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970"/>
            <a:ext cx="9144000" cy="4572001"/>
          </a:xfrm>
          <a:prstGeom prst="rect">
            <a:avLst/>
          </a:prstGeom>
        </p:spPr>
      </p:pic>
    </p:spTree>
    <p:extLst>
      <p:ext uri="{BB962C8B-B14F-4D97-AF65-F5344CB8AC3E}">
        <p14:creationId xmlns:p14="http://schemas.microsoft.com/office/powerpoint/2010/main" val="2891430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IMG_10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41" y="3962970"/>
            <a:ext cx="3206099" cy="2404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0" y="501393"/>
            <a:ext cx="3206099" cy="2435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G_1068.JPG"/>
          <p:cNvPicPr>
            <a:picLocks noChangeAspect="1"/>
          </p:cNvPicPr>
          <p:nvPr/>
        </p:nvPicPr>
        <p:blipFill rotWithShape="1">
          <a:blip r:embed="rId4">
            <a:extLst>
              <a:ext uri="{28A0092B-C50C-407E-A947-70E740481C1C}">
                <a14:useLocalDpi xmlns:a14="http://schemas.microsoft.com/office/drawing/2010/main" val="0"/>
              </a:ext>
            </a:extLst>
          </a:blip>
          <a:srcRect r="5471"/>
          <a:stretch/>
        </p:blipFill>
        <p:spPr>
          <a:xfrm>
            <a:off x="5803787" y="4124947"/>
            <a:ext cx="3030708" cy="240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images-11.jpeg"/>
          <p:cNvPicPr>
            <a:picLocks noChangeAspect="1"/>
          </p:cNvPicPr>
          <p:nvPr/>
        </p:nvPicPr>
        <p:blipFill rotWithShape="1">
          <a:blip r:embed="rId5">
            <a:extLst>
              <a:ext uri="{28A0092B-C50C-407E-A947-70E740481C1C}">
                <a14:useLocalDpi xmlns:a14="http://schemas.microsoft.com/office/drawing/2010/main" val="0"/>
              </a:ext>
            </a:extLst>
          </a:blip>
          <a:srcRect t="-2469" r="17053" b="1"/>
          <a:stretch/>
        </p:blipFill>
        <p:spPr>
          <a:xfrm>
            <a:off x="5786556" y="869397"/>
            <a:ext cx="3152607" cy="2591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543640" y="473088"/>
            <a:ext cx="2620245" cy="34778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000" dirty="0">
                <a:latin typeface="Papyrus"/>
                <a:cs typeface="Papyrus"/>
              </a:rPr>
              <a:t>“</a:t>
            </a:r>
            <a:r>
              <a:rPr lang="es-ES_tradnl" sz="2000" dirty="0">
                <a:solidFill>
                  <a:srgbClr val="000000"/>
                </a:solidFill>
                <a:latin typeface="Papyrus"/>
                <a:cs typeface="Papyrus"/>
              </a:rPr>
              <a:t>And I </a:t>
            </a:r>
            <a:r>
              <a:rPr lang="es-ES_tradnl" sz="2000" dirty="0" err="1">
                <a:solidFill>
                  <a:srgbClr val="000000"/>
                </a:solidFill>
                <a:latin typeface="Papyrus"/>
                <a:cs typeface="Papyrus"/>
              </a:rPr>
              <a:t>will</a:t>
            </a:r>
            <a:r>
              <a:rPr lang="es-ES_tradnl" sz="2000" dirty="0">
                <a:solidFill>
                  <a:srgbClr val="000000"/>
                </a:solidFill>
                <a:latin typeface="Papyrus"/>
                <a:cs typeface="Papyrus"/>
              </a:rPr>
              <a:t> </a:t>
            </a:r>
            <a:r>
              <a:rPr lang="es-ES_tradnl" sz="2000" dirty="0" err="1">
                <a:solidFill>
                  <a:srgbClr val="000000"/>
                </a:solidFill>
                <a:latin typeface="Papyrus"/>
                <a:cs typeface="Papyrus"/>
              </a:rPr>
              <a:t>bring</a:t>
            </a:r>
            <a:r>
              <a:rPr lang="es-ES_tradnl" sz="2000" dirty="0">
                <a:solidFill>
                  <a:srgbClr val="000000"/>
                </a:solidFill>
                <a:latin typeface="Papyrus"/>
                <a:cs typeface="Papyrus"/>
              </a:rPr>
              <a:t> </a:t>
            </a:r>
            <a:r>
              <a:rPr lang="es-ES_tradnl" sz="2000" dirty="0" err="1">
                <a:solidFill>
                  <a:srgbClr val="000000"/>
                </a:solidFill>
                <a:latin typeface="Papyrus"/>
                <a:cs typeface="Papyrus"/>
              </a:rPr>
              <a:t>again</a:t>
            </a:r>
            <a:r>
              <a:rPr lang="es-ES_tradnl" sz="2000" dirty="0">
                <a:solidFill>
                  <a:srgbClr val="000000"/>
                </a:solidFill>
                <a:latin typeface="Papyrus"/>
                <a:cs typeface="Papyrus"/>
              </a:rPr>
              <a:t> </a:t>
            </a:r>
            <a:r>
              <a:rPr lang="es-ES_tradnl" sz="2000" dirty="0" err="1">
                <a:solidFill>
                  <a:srgbClr val="000000"/>
                </a:solidFill>
                <a:latin typeface="Papyrus"/>
                <a:cs typeface="Papyrus"/>
              </a:rPr>
              <a:t>the</a:t>
            </a:r>
            <a:r>
              <a:rPr lang="es-ES_tradnl" sz="2000" dirty="0">
                <a:solidFill>
                  <a:srgbClr val="000000"/>
                </a:solidFill>
                <a:latin typeface="Papyrus"/>
                <a:cs typeface="Papyrus"/>
              </a:rPr>
              <a:t>  </a:t>
            </a:r>
            <a:r>
              <a:rPr lang="es-ES_tradnl" sz="2000" dirty="0" err="1">
                <a:solidFill>
                  <a:srgbClr val="000000"/>
                </a:solidFill>
                <a:latin typeface="Papyrus"/>
                <a:cs typeface="Papyrus"/>
              </a:rPr>
              <a:t>captivity</a:t>
            </a:r>
            <a:r>
              <a:rPr lang="es-ES_tradnl" sz="2000" dirty="0">
                <a:solidFill>
                  <a:srgbClr val="000000"/>
                </a:solidFill>
                <a:latin typeface="Papyrus"/>
                <a:cs typeface="Papyrus"/>
              </a:rPr>
              <a:t> of </a:t>
            </a:r>
            <a:r>
              <a:rPr lang="es-ES_tradnl" sz="2000" dirty="0" err="1">
                <a:solidFill>
                  <a:srgbClr val="000000"/>
                </a:solidFill>
                <a:latin typeface="Papyrus"/>
                <a:cs typeface="Papyrus"/>
              </a:rPr>
              <a:t>My</a:t>
            </a:r>
            <a:r>
              <a:rPr lang="es-ES_tradnl" sz="2000" dirty="0">
                <a:solidFill>
                  <a:srgbClr val="000000"/>
                </a:solidFill>
                <a:latin typeface="Papyrus"/>
                <a:cs typeface="Papyrus"/>
              </a:rPr>
              <a:t> </a:t>
            </a:r>
            <a:r>
              <a:rPr lang="es-ES_tradnl" sz="2000" dirty="0" err="1">
                <a:solidFill>
                  <a:srgbClr val="000000"/>
                </a:solidFill>
                <a:latin typeface="Papyrus"/>
                <a:cs typeface="Papyrus"/>
              </a:rPr>
              <a:t>people</a:t>
            </a:r>
            <a:r>
              <a:rPr lang="es-ES_tradnl" sz="2000" dirty="0">
                <a:solidFill>
                  <a:srgbClr val="000000"/>
                </a:solidFill>
                <a:latin typeface="Papyrus"/>
                <a:cs typeface="Papyrus"/>
              </a:rPr>
              <a:t> Israel, &amp; </a:t>
            </a:r>
            <a:r>
              <a:rPr lang="es-ES_tradnl" sz="2000" dirty="0" err="1">
                <a:solidFill>
                  <a:srgbClr val="000000"/>
                </a:solidFill>
                <a:latin typeface="Papyrus"/>
                <a:cs typeface="Papyrus"/>
              </a:rPr>
              <a:t>they</a:t>
            </a:r>
            <a:r>
              <a:rPr lang="es-ES_tradnl" sz="2000" dirty="0">
                <a:solidFill>
                  <a:srgbClr val="000000"/>
                </a:solidFill>
                <a:latin typeface="Papyrus"/>
                <a:cs typeface="Papyrus"/>
              </a:rPr>
              <a:t> </a:t>
            </a:r>
            <a:r>
              <a:rPr lang="es-ES_tradnl" sz="2000" dirty="0" err="1">
                <a:solidFill>
                  <a:srgbClr val="000000"/>
                </a:solidFill>
                <a:latin typeface="Papyrus"/>
                <a:cs typeface="Papyrus"/>
              </a:rPr>
              <a:t>shall</a:t>
            </a:r>
            <a:r>
              <a:rPr lang="es-ES_tradnl" sz="2000" dirty="0">
                <a:solidFill>
                  <a:srgbClr val="000000"/>
                </a:solidFill>
                <a:latin typeface="Papyrus"/>
                <a:cs typeface="Papyrus"/>
              </a:rPr>
              <a:t> </a:t>
            </a:r>
            <a:r>
              <a:rPr lang="es-ES_tradnl" sz="2000" dirty="0" err="1">
                <a:solidFill>
                  <a:srgbClr val="000000"/>
                </a:solidFill>
                <a:latin typeface="Papyrus"/>
                <a:cs typeface="Papyrus"/>
              </a:rPr>
              <a:t>build</a:t>
            </a:r>
            <a:r>
              <a:rPr lang="es-ES_tradnl" sz="2000" dirty="0">
                <a:solidFill>
                  <a:srgbClr val="000000"/>
                </a:solidFill>
                <a:latin typeface="Papyrus"/>
                <a:cs typeface="Papyrus"/>
              </a:rPr>
              <a:t> </a:t>
            </a:r>
            <a:r>
              <a:rPr lang="es-ES_tradnl" sz="2000" dirty="0" err="1">
                <a:solidFill>
                  <a:srgbClr val="000000"/>
                </a:solidFill>
                <a:latin typeface="Papyrus"/>
                <a:cs typeface="Papyrus"/>
              </a:rPr>
              <a:t>the</a:t>
            </a:r>
            <a:r>
              <a:rPr lang="es-ES_tradnl" sz="2000" dirty="0">
                <a:solidFill>
                  <a:srgbClr val="000000"/>
                </a:solidFill>
                <a:latin typeface="Papyrus"/>
                <a:cs typeface="Papyrus"/>
              </a:rPr>
              <a:t> </a:t>
            </a:r>
            <a:r>
              <a:rPr lang="es-ES_tradnl" sz="2000" dirty="0" err="1">
                <a:solidFill>
                  <a:srgbClr val="000000"/>
                </a:solidFill>
                <a:latin typeface="Papyrus"/>
                <a:cs typeface="Papyrus"/>
              </a:rPr>
              <a:t>waste</a:t>
            </a:r>
            <a:r>
              <a:rPr lang="es-ES_tradnl" sz="2000" dirty="0">
                <a:solidFill>
                  <a:srgbClr val="000000"/>
                </a:solidFill>
                <a:latin typeface="Papyrus"/>
                <a:cs typeface="Papyrus"/>
              </a:rPr>
              <a:t> </a:t>
            </a:r>
            <a:r>
              <a:rPr lang="es-ES_tradnl" sz="2000" dirty="0" err="1">
                <a:solidFill>
                  <a:srgbClr val="000000"/>
                </a:solidFill>
                <a:latin typeface="Papyrus"/>
                <a:cs typeface="Papyrus"/>
              </a:rPr>
              <a:t>cities</a:t>
            </a:r>
            <a:r>
              <a:rPr lang="es-ES_tradnl" sz="2000" dirty="0">
                <a:solidFill>
                  <a:srgbClr val="000000"/>
                </a:solidFill>
                <a:latin typeface="Papyrus"/>
                <a:cs typeface="Papyrus"/>
              </a:rPr>
              <a:t> &amp; </a:t>
            </a:r>
            <a:r>
              <a:rPr lang="es-ES_tradnl" sz="2000" dirty="0" err="1">
                <a:solidFill>
                  <a:srgbClr val="000000"/>
                </a:solidFill>
                <a:latin typeface="Papyrus"/>
                <a:cs typeface="Papyrus"/>
              </a:rPr>
              <a:t>inhabit</a:t>
            </a:r>
            <a:r>
              <a:rPr lang="es-ES_tradnl" sz="2000" dirty="0">
                <a:solidFill>
                  <a:srgbClr val="000000"/>
                </a:solidFill>
                <a:latin typeface="Papyrus"/>
                <a:cs typeface="Papyrus"/>
              </a:rPr>
              <a:t> </a:t>
            </a:r>
            <a:r>
              <a:rPr lang="es-ES_tradnl" sz="2000" dirty="0" err="1">
                <a:solidFill>
                  <a:srgbClr val="000000"/>
                </a:solidFill>
                <a:latin typeface="Papyrus"/>
                <a:cs typeface="Papyrus"/>
              </a:rPr>
              <a:t>them</a:t>
            </a:r>
            <a:r>
              <a:rPr lang="es-ES_tradnl" sz="2000" dirty="0">
                <a:solidFill>
                  <a:srgbClr val="000000"/>
                </a:solidFill>
                <a:latin typeface="Papyrus"/>
                <a:cs typeface="Papyrus"/>
              </a:rPr>
              <a:t>; &amp; </a:t>
            </a:r>
            <a:r>
              <a:rPr lang="es-ES_tradnl" sz="2000" dirty="0" err="1">
                <a:solidFill>
                  <a:srgbClr val="000000"/>
                </a:solidFill>
                <a:latin typeface="Papyrus"/>
                <a:cs typeface="Papyrus"/>
              </a:rPr>
              <a:t>they</a:t>
            </a:r>
            <a:r>
              <a:rPr lang="es-ES_tradnl" sz="2000" dirty="0">
                <a:solidFill>
                  <a:srgbClr val="000000"/>
                </a:solidFill>
                <a:latin typeface="Papyrus"/>
                <a:cs typeface="Papyrus"/>
              </a:rPr>
              <a:t> </a:t>
            </a:r>
            <a:r>
              <a:rPr lang="es-ES_tradnl" sz="2000" dirty="0" err="1">
                <a:solidFill>
                  <a:srgbClr val="000000"/>
                </a:solidFill>
                <a:latin typeface="Papyrus"/>
                <a:cs typeface="Papyrus"/>
              </a:rPr>
              <a:t>shall</a:t>
            </a:r>
            <a:r>
              <a:rPr lang="es-ES_tradnl" sz="2000" dirty="0">
                <a:solidFill>
                  <a:srgbClr val="000000"/>
                </a:solidFill>
                <a:latin typeface="Papyrus"/>
                <a:cs typeface="Papyrus"/>
              </a:rPr>
              <a:t> </a:t>
            </a:r>
            <a:r>
              <a:rPr lang="es-ES_tradnl" sz="2000" dirty="0" err="1">
                <a:solidFill>
                  <a:srgbClr val="000000"/>
                </a:solidFill>
                <a:latin typeface="Papyrus"/>
                <a:cs typeface="Papyrus"/>
              </a:rPr>
              <a:t>plant</a:t>
            </a:r>
            <a:r>
              <a:rPr lang="es-ES_tradnl" sz="2000" dirty="0">
                <a:solidFill>
                  <a:srgbClr val="000000"/>
                </a:solidFill>
                <a:latin typeface="Papyrus"/>
                <a:cs typeface="Papyrus"/>
              </a:rPr>
              <a:t> </a:t>
            </a:r>
            <a:r>
              <a:rPr lang="es-ES_tradnl" sz="2000" dirty="0" err="1">
                <a:solidFill>
                  <a:srgbClr val="000000"/>
                </a:solidFill>
                <a:latin typeface="Papyrus"/>
                <a:cs typeface="Papyrus"/>
              </a:rPr>
              <a:t>vineyards</a:t>
            </a:r>
            <a:r>
              <a:rPr lang="es-ES_tradnl" sz="2000" dirty="0">
                <a:solidFill>
                  <a:srgbClr val="000000"/>
                </a:solidFill>
                <a:latin typeface="Papyrus"/>
                <a:cs typeface="Papyrus"/>
              </a:rPr>
              <a:t> &amp; </a:t>
            </a:r>
            <a:r>
              <a:rPr lang="es-ES_tradnl" sz="2000" dirty="0" err="1">
                <a:solidFill>
                  <a:srgbClr val="000000"/>
                </a:solidFill>
                <a:latin typeface="Papyrus"/>
                <a:cs typeface="Papyrus"/>
              </a:rPr>
              <a:t>drink</a:t>
            </a:r>
            <a:r>
              <a:rPr lang="es-ES_tradnl" sz="2000" dirty="0">
                <a:solidFill>
                  <a:srgbClr val="000000"/>
                </a:solidFill>
                <a:latin typeface="Papyrus"/>
                <a:cs typeface="Papyrus"/>
              </a:rPr>
              <a:t> </a:t>
            </a:r>
            <a:r>
              <a:rPr lang="es-ES_tradnl" sz="2000" dirty="0" err="1">
                <a:solidFill>
                  <a:srgbClr val="000000"/>
                </a:solidFill>
                <a:latin typeface="Papyrus"/>
                <a:cs typeface="Papyrus"/>
              </a:rPr>
              <a:t>the</a:t>
            </a:r>
            <a:r>
              <a:rPr lang="es-ES_tradnl" sz="2000" dirty="0">
                <a:solidFill>
                  <a:srgbClr val="000000"/>
                </a:solidFill>
                <a:latin typeface="Papyrus"/>
                <a:cs typeface="Papyrus"/>
              </a:rPr>
              <a:t> </a:t>
            </a:r>
            <a:r>
              <a:rPr lang="es-ES_tradnl" sz="2000" dirty="0" err="1">
                <a:solidFill>
                  <a:srgbClr val="000000"/>
                </a:solidFill>
                <a:latin typeface="Papyrus"/>
                <a:cs typeface="Papyrus"/>
              </a:rPr>
              <a:t>wine</a:t>
            </a:r>
            <a:r>
              <a:rPr lang="es-ES_tradnl" sz="2000" dirty="0">
                <a:solidFill>
                  <a:srgbClr val="000000"/>
                </a:solidFill>
                <a:latin typeface="Papyrus"/>
                <a:cs typeface="Papyrus"/>
              </a:rPr>
              <a:t>; </a:t>
            </a:r>
            <a:r>
              <a:rPr lang="es-ES_tradnl" sz="2000" dirty="0" err="1">
                <a:solidFill>
                  <a:srgbClr val="000000"/>
                </a:solidFill>
                <a:latin typeface="Papyrus"/>
                <a:cs typeface="Papyrus"/>
              </a:rPr>
              <a:t>they</a:t>
            </a:r>
            <a:r>
              <a:rPr lang="es-ES_tradnl" sz="2000" dirty="0">
                <a:solidFill>
                  <a:srgbClr val="000000"/>
                </a:solidFill>
                <a:latin typeface="Papyrus"/>
                <a:cs typeface="Papyrus"/>
              </a:rPr>
              <a:t> </a:t>
            </a:r>
            <a:r>
              <a:rPr lang="es-ES_tradnl" sz="2000" dirty="0" err="1">
                <a:solidFill>
                  <a:srgbClr val="000000"/>
                </a:solidFill>
                <a:latin typeface="Papyrus"/>
                <a:cs typeface="Papyrus"/>
              </a:rPr>
              <a:t>shall</a:t>
            </a:r>
            <a:r>
              <a:rPr lang="es-ES_tradnl" sz="2000" dirty="0">
                <a:solidFill>
                  <a:srgbClr val="000000"/>
                </a:solidFill>
                <a:latin typeface="Papyrus"/>
                <a:cs typeface="Papyrus"/>
              </a:rPr>
              <a:t> </a:t>
            </a:r>
            <a:r>
              <a:rPr lang="es-ES_tradnl" sz="2000" dirty="0" err="1">
                <a:solidFill>
                  <a:srgbClr val="000000"/>
                </a:solidFill>
                <a:latin typeface="Papyrus"/>
                <a:cs typeface="Papyrus"/>
              </a:rPr>
              <a:t>also</a:t>
            </a:r>
            <a:r>
              <a:rPr lang="es-ES_tradnl" sz="2000" dirty="0">
                <a:solidFill>
                  <a:srgbClr val="000000"/>
                </a:solidFill>
                <a:latin typeface="Papyrus"/>
                <a:cs typeface="Papyrus"/>
              </a:rPr>
              <a:t> </a:t>
            </a:r>
            <a:r>
              <a:rPr lang="es-ES_tradnl" sz="2000" dirty="0" err="1">
                <a:solidFill>
                  <a:srgbClr val="000000"/>
                </a:solidFill>
                <a:latin typeface="Papyrus"/>
                <a:cs typeface="Papyrus"/>
              </a:rPr>
              <a:t>make</a:t>
            </a:r>
            <a:r>
              <a:rPr lang="es-ES_tradnl" sz="2000" dirty="0">
                <a:solidFill>
                  <a:srgbClr val="000000"/>
                </a:solidFill>
                <a:latin typeface="Papyrus"/>
                <a:cs typeface="Papyrus"/>
              </a:rPr>
              <a:t> </a:t>
            </a:r>
            <a:r>
              <a:rPr lang="es-ES_tradnl" sz="2000" dirty="0" err="1">
                <a:solidFill>
                  <a:srgbClr val="000000"/>
                </a:solidFill>
                <a:latin typeface="Papyrus"/>
                <a:cs typeface="Papyrus"/>
              </a:rPr>
              <a:t>gardens</a:t>
            </a:r>
            <a:r>
              <a:rPr lang="es-ES_tradnl" sz="2000" dirty="0">
                <a:solidFill>
                  <a:srgbClr val="000000"/>
                </a:solidFill>
                <a:latin typeface="Papyrus"/>
                <a:cs typeface="Papyrus"/>
              </a:rPr>
              <a:t> &amp; </a:t>
            </a:r>
            <a:r>
              <a:rPr lang="es-ES_tradnl" sz="2000" dirty="0" err="1">
                <a:solidFill>
                  <a:srgbClr val="000000"/>
                </a:solidFill>
                <a:latin typeface="Papyrus"/>
                <a:cs typeface="Papyrus"/>
              </a:rPr>
              <a:t>eat</a:t>
            </a:r>
            <a:r>
              <a:rPr lang="es-ES_tradnl" sz="2000" dirty="0">
                <a:solidFill>
                  <a:srgbClr val="000000"/>
                </a:solidFill>
                <a:latin typeface="Papyrus"/>
                <a:cs typeface="Papyrus"/>
              </a:rPr>
              <a:t> </a:t>
            </a:r>
            <a:r>
              <a:rPr lang="es-ES_tradnl" sz="2000" dirty="0" err="1">
                <a:solidFill>
                  <a:srgbClr val="000000"/>
                </a:solidFill>
                <a:latin typeface="Papyrus"/>
                <a:cs typeface="Papyrus"/>
              </a:rPr>
              <a:t>the</a:t>
            </a:r>
            <a:r>
              <a:rPr lang="es-ES_tradnl" sz="2000" dirty="0">
                <a:solidFill>
                  <a:srgbClr val="000000"/>
                </a:solidFill>
                <a:latin typeface="Papyrus"/>
                <a:cs typeface="Papyrus"/>
              </a:rPr>
              <a:t> </a:t>
            </a:r>
            <a:r>
              <a:rPr lang="es-ES_tradnl" sz="2000" dirty="0" err="1">
                <a:solidFill>
                  <a:srgbClr val="000000"/>
                </a:solidFill>
                <a:latin typeface="Papyrus"/>
                <a:cs typeface="Papyrus"/>
              </a:rPr>
              <a:t>fruit</a:t>
            </a:r>
            <a:r>
              <a:rPr lang="es-ES_tradnl" sz="2000" dirty="0">
                <a:solidFill>
                  <a:srgbClr val="000000"/>
                </a:solidFill>
                <a:latin typeface="Papyrus"/>
                <a:cs typeface="Papyrus"/>
              </a:rPr>
              <a:t> of </a:t>
            </a:r>
            <a:r>
              <a:rPr lang="es-ES_tradnl" sz="2000" dirty="0" err="1">
                <a:solidFill>
                  <a:srgbClr val="000000"/>
                </a:solidFill>
                <a:latin typeface="Papyrus"/>
                <a:cs typeface="Papyrus"/>
              </a:rPr>
              <a:t>them</a:t>
            </a:r>
            <a:r>
              <a:rPr lang="es-ES_tradnl" sz="2000" dirty="0">
                <a:solidFill>
                  <a:srgbClr val="000000"/>
                </a:solidFill>
                <a:latin typeface="Papyrus"/>
                <a:cs typeface="Papyrus"/>
              </a:rPr>
              <a:t>.”     	</a:t>
            </a:r>
            <a:r>
              <a:rPr lang="es-ES_tradnl" sz="2000" dirty="0">
                <a:solidFill>
                  <a:srgbClr val="FF0000"/>
                </a:solidFill>
                <a:latin typeface="Papyrus"/>
                <a:cs typeface="Papyrus"/>
              </a:rPr>
              <a:t>Amos 9:14-15</a:t>
            </a:r>
          </a:p>
        </p:txBody>
      </p:sp>
      <p:sp>
        <p:nvSpPr>
          <p:cNvPr id="11" name="TextBox 10"/>
          <p:cNvSpPr txBox="1"/>
          <p:nvPr/>
        </p:nvSpPr>
        <p:spPr>
          <a:xfrm>
            <a:off x="3543640" y="4428552"/>
            <a:ext cx="2242916" cy="193899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a:solidFill>
                  <a:srgbClr val="000000"/>
                </a:solidFill>
                <a:latin typeface="Papyrus"/>
                <a:cs typeface="Papyrus"/>
              </a:rPr>
              <a:t>“</a:t>
            </a:r>
            <a:r>
              <a:rPr lang="es-ES_tradnl" sz="2000" dirty="0">
                <a:solidFill>
                  <a:srgbClr val="000000"/>
                </a:solidFill>
                <a:latin typeface="Papyrus"/>
                <a:cs typeface="Papyrus"/>
              </a:rPr>
              <a:t>I </a:t>
            </a:r>
            <a:r>
              <a:rPr lang="es-ES_tradnl" sz="2000" dirty="0" err="1">
                <a:solidFill>
                  <a:srgbClr val="000000"/>
                </a:solidFill>
                <a:latin typeface="Papyrus"/>
                <a:cs typeface="Papyrus"/>
              </a:rPr>
              <a:t>will</a:t>
            </a:r>
            <a:r>
              <a:rPr lang="es-ES_tradnl" sz="2000" dirty="0">
                <a:solidFill>
                  <a:srgbClr val="000000"/>
                </a:solidFill>
                <a:latin typeface="Papyrus"/>
                <a:cs typeface="Papyrus"/>
              </a:rPr>
              <a:t> </a:t>
            </a:r>
            <a:r>
              <a:rPr lang="es-ES_tradnl" sz="2000" dirty="0" err="1">
                <a:solidFill>
                  <a:srgbClr val="000000"/>
                </a:solidFill>
                <a:latin typeface="Papyrus"/>
                <a:cs typeface="Papyrus"/>
              </a:rPr>
              <a:t>plant</a:t>
            </a:r>
            <a:r>
              <a:rPr lang="es-ES_tradnl" sz="2000" dirty="0">
                <a:solidFill>
                  <a:srgbClr val="000000"/>
                </a:solidFill>
                <a:latin typeface="Papyrus"/>
                <a:cs typeface="Papyrus"/>
              </a:rPr>
              <a:t> </a:t>
            </a:r>
            <a:r>
              <a:rPr lang="es-ES_tradnl" sz="2000" dirty="0" err="1">
                <a:solidFill>
                  <a:srgbClr val="000000"/>
                </a:solidFill>
                <a:latin typeface="Papyrus"/>
                <a:cs typeface="Papyrus"/>
              </a:rPr>
              <a:t>them</a:t>
            </a:r>
            <a:r>
              <a:rPr lang="es-ES_tradnl" sz="2000" dirty="0">
                <a:solidFill>
                  <a:srgbClr val="000000"/>
                </a:solidFill>
                <a:latin typeface="Papyrus"/>
                <a:cs typeface="Papyrus"/>
              </a:rPr>
              <a:t> </a:t>
            </a:r>
            <a:r>
              <a:rPr lang="es-ES_tradnl" sz="2000" dirty="0" err="1">
                <a:solidFill>
                  <a:srgbClr val="000000"/>
                </a:solidFill>
                <a:latin typeface="Papyrus"/>
                <a:cs typeface="Papyrus"/>
              </a:rPr>
              <a:t>upon</a:t>
            </a:r>
            <a:r>
              <a:rPr lang="es-ES_tradnl" sz="2000" dirty="0">
                <a:solidFill>
                  <a:srgbClr val="000000"/>
                </a:solidFill>
                <a:latin typeface="Papyrus"/>
                <a:cs typeface="Papyrus"/>
              </a:rPr>
              <a:t> </a:t>
            </a:r>
            <a:r>
              <a:rPr lang="es-ES_tradnl" sz="2000" dirty="0" err="1">
                <a:solidFill>
                  <a:srgbClr val="000000"/>
                </a:solidFill>
                <a:latin typeface="Papyrus"/>
                <a:cs typeface="Papyrus"/>
              </a:rPr>
              <a:t>their</a:t>
            </a:r>
            <a:r>
              <a:rPr lang="es-ES_tradnl" sz="2000" dirty="0">
                <a:solidFill>
                  <a:srgbClr val="000000"/>
                </a:solidFill>
                <a:latin typeface="Papyrus"/>
                <a:cs typeface="Papyrus"/>
              </a:rPr>
              <a:t> </a:t>
            </a:r>
            <a:r>
              <a:rPr lang="es-ES_tradnl" sz="2000" dirty="0" err="1">
                <a:solidFill>
                  <a:srgbClr val="000000"/>
                </a:solidFill>
                <a:latin typeface="Papyrus"/>
                <a:cs typeface="Papyrus"/>
              </a:rPr>
              <a:t>land</a:t>
            </a:r>
            <a:r>
              <a:rPr lang="es-ES_tradnl" sz="2000" dirty="0">
                <a:solidFill>
                  <a:srgbClr val="000000"/>
                </a:solidFill>
                <a:latin typeface="Papyrus"/>
                <a:cs typeface="Papyrus"/>
              </a:rPr>
              <a:t> and </a:t>
            </a:r>
            <a:r>
              <a:rPr lang="es-ES_tradnl" sz="2000" dirty="0" err="1">
                <a:solidFill>
                  <a:srgbClr val="000000"/>
                </a:solidFill>
                <a:latin typeface="Papyrus"/>
                <a:cs typeface="Papyrus"/>
              </a:rPr>
              <a:t>they</a:t>
            </a:r>
            <a:r>
              <a:rPr lang="es-ES_tradnl" sz="2000" dirty="0">
                <a:solidFill>
                  <a:srgbClr val="000000"/>
                </a:solidFill>
                <a:latin typeface="Papyrus"/>
                <a:cs typeface="Papyrus"/>
              </a:rPr>
              <a:t> </a:t>
            </a:r>
            <a:r>
              <a:rPr lang="es-ES_tradnl" sz="2000" dirty="0" err="1">
                <a:solidFill>
                  <a:srgbClr val="000000"/>
                </a:solidFill>
                <a:latin typeface="Papyrus"/>
                <a:cs typeface="Papyrus"/>
              </a:rPr>
              <a:t>shall</a:t>
            </a:r>
            <a:r>
              <a:rPr lang="es-ES_tradnl" sz="2000" dirty="0">
                <a:solidFill>
                  <a:srgbClr val="000000"/>
                </a:solidFill>
                <a:latin typeface="Papyrus"/>
                <a:cs typeface="Papyrus"/>
              </a:rPr>
              <a:t> no more be </a:t>
            </a:r>
            <a:r>
              <a:rPr lang="es-ES_tradnl" sz="2000" dirty="0" err="1">
                <a:solidFill>
                  <a:srgbClr val="000000"/>
                </a:solidFill>
                <a:latin typeface="Papyrus"/>
                <a:cs typeface="Papyrus"/>
              </a:rPr>
              <a:t>pulled</a:t>
            </a:r>
            <a:r>
              <a:rPr lang="es-ES_tradnl" sz="2000" dirty="0">
                <a:solidFill>
                  <a:srgbClr val="000000"/>
                </a:solidFill>
                <a:latin typeface="Papyrus"/>
                <a:cs typeface="Papyrus"/>
              </a:rPr>
              <a:t> up </a:t>
            </a:r>
            <a:r>
              <a:rPr lang="es-ES_tradnl" sz="2000" dirty="0" err="1">
                <a:solidFill>
                  <a:srgbClr val="000000"/>
                </a:solidFill>
                <a:latin typeface="Papyrus"/>
                <a:cs typeface="Papyrus"/>
              </a:rPr>
              <a:t>out</a:t>
            </a:r>
            <a:r>
              <a:rPr lang="es-ES_tradnl" sz="2000" dirty="0">
                <a:solidFill>
                  <a:srgbClr val="000000"/>
                </a:solidFill>
                <a:latin typeface="Papyrus"/>
                <a:cs typeface="Papyrus"/>
              </a:rPr>
              <a:t> of </a:t>
            </a:r>
            <a:r>
              <a:rPr lang="es-ES_tradnl" sz="2000" dirty="0" err="1">
                <a:solidFill>
                  <a:srgbClr val="000000"/>
                </a:solidFill>
                <a:latin typeface="Papyrus"/>
                <a:cs typeface="Papyrus"/>
              </a:rPr>
              <a:t>their</a:t>
            </a:r>
            <a:r>
              <a:rPr lang="es-ES_tradnl" sz="2000" dirty="0">
                <a:solidFill>
                  <a:srgbClr val="000000"/>
                </a:solidFill>
                <a:latin typeface="Papyrus"/>
                <a:cs typeface="Papyrus"/>
              </a:rPr>
              <a:t> </a:t>
            </a:r>
            <a:r>
              <a:rPr lang="es-ES_tradnl" sz="2000" dirty="0" err="1">
                <a:solidFill>
                  <a:srgbClr val="000000"/>
                </a:solidFill>
                <a:latin typeface="Papyrus"/>
                <a:cs typeface="Papyrus"/>
              </a:rPr>
              <a:t>land</a:t>
            </a:r>
            <a:r>
              <a:rPr lang="es-ES_tradnl" sz="2000" dirty="0">
                <a:solidFill>
                  <a:srgbClr val="000000"/>
                </a:solidFill>
                <a:latin typeface="Papyrus"/>
                <a:cs typeface="Papyrus"/>
              </a:rPr>
              <a:t> I </a:t>
            </a:r>
            <a:r>
              <a:rPr lang="es-ES_tradnl" sz="2000" dirty="0" err="1">
                <a:solidFill>
                  <a:srgbClr val="000000"/>
                </a:solidFill>
                <a:latin typeface="Papyrus"/>
                <a:cs typeface="Papyrus"/>
              </a:rPr>
              <a:t>have</a:t>
            </a:r>
            <a:r>
              <a:rPr lang="es-ES_tradnl" sz="2000" dirty="0">
                <a:solidFill>
                  <a:srgbClr val="000000"/>
                </a:solidFill>
                <a:latin typeface="Papyrus"/>
                <a:cs typeface="Papyrus"/>
              </a:rPr>
              <a:t> </a:t>
            </a:r>
            <a:r>
              <a:rPr lang="es-ES_tradnl" sz="2000" dirty="0" err="1">
                <a:solidFill>
                  <a:srgbClr val="000000"/>
                </a:solidFill>
                <a:latin typeface="Papyrus"/>
                <a:cs typeface="Papyrus"/>
              </a:rPr>
              <a:t>given</a:t>
            </a:r>
            <a:r>
              <a:rPr lang="es-ES_tradnl" sz="2000" dirty="0">
                <a:solidFill>
                  <a:srgbClr val="000000"/>
                </a:solidFill>
                <a:latin typeface="Papyrus"/>
                <a:cs typeface="Papyrus"/>
              </a:rPr>
              <a:t> </a:t>
            </a:r>
            <a:r>
              <a:rPr lang="es-ES_tradnl" sz="2000" dirty="0" err="1">
                <a:solidFill>
                  <a:srgbClr val="000000"/>
                </a:solidFill>
                <a:latin typeface="Papyrus"/>
                <a:cs typeface="Papyrus"/>
              </a:rPr>
              <a:t>them</a:t>
            </a:r>
            <a:r>
              <a:rPr lang="es-ES_tradnl" sz="2000" dirty="0">
                <a:solidFill>
                  <a:srgbClr val="000000"/>
                </a:solidFill>
                <a:latin typeface="Papyrus"/>
                <a:cs typeface="Papyrus"/>
              </a:rPr>
              <a:t>.”</a:t>
            </a:r>
          </a:p>
        </p:txBody>
      </p:sp>
    </p:spTree>
    <p:extLst>
      <p:ext uri="{BB962C8B-B14F-4D97-AF65-F5344CB8AC3E}">
        <p14:creationId xmlns:p14="http://schemas.microsoft.com/office/powerpoint/2010/main" val="2094657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815239" y="514930"/>
            <a:ext cx="7415537"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solidFill>
                  <a:schemeClr val="tx1"/>
                </a:solidFill>
                <a:latin typeface="Papyrus"/>
                <a:cs typeface="Papyrus"/>
              </a:rPr>
              <a:t>God’s Heart is For People -   Harvest Time  - Souls</a:t>
            </a:r>
          </a:p>
        </p:txBody>
      </p:sp>
      <p:sp>
        <p:nvSpPr>
          <p:cNvPr id="4" name="TextBox 3"/>
          <p:cNvSpPr txBox="1"/>
          <p:nvPr/>
        </p:nvSpPr>
        <p:spPr>
          <a:xfrm>
            <a:off x="624885" y="1189191"/>
            <a:ext cx="8002575" cy="483209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endParaRPr lang="en-US" sz="2800" dirty="0">
              <a:solidFill>
                <a:srgbClr val="000000"/>
              </a:solidFill>
              <a:latin typeface="Papyrus"/>
              <a:cs typeface="Papyrus"/>
            </a:endParaRPr>
          </a:p>
          <a:p>
            <a:r>
              <a:rPr lang="en-US" sz="2800" dirty="0">
                <a:solidFill>
                  <a:srgbClr val="000000"/>
                </a:solidFill>
                <a:latin typeface="Papyrus"/>
                <a:cs typeface="Papyrus"/>
              </a:rPr>
              <a:t>     The Book of Revelation </a:t>
            </a:r>
            <a:r>
              <a:rPr lang="mr-IN" sz="2800" dirty="0">
                <a:solidFill>
                  <a:srgbClr val="000000"/>
                </a:solidFill>
                <a:latin typeface="Papyrus"/>
                <a:cs typeface="Papyrus"/>
              </a:rPr>
              <a:t>–</a:t>
            </a:r>
            <a:r>
              <a:rPr lang="en-US" sz="2800" dirty="0">
                <a:solidFill>
                  <a:srgbClr val="000000"/>
                </a:solidFill>
                <a:latin typeface="Papyrus"/>
                <a:cs typeface="Papyrus"/>
              </a:rPr>
              <a:t> 4 People Groups</a:t>
            </a:r>
          </a:p>
          <a:p>
            <a:endParaRPr lang="en-US" sz="2800" dirty="0">
              <a:solidFill>
                <a:srgbClr val="000000"/>
              </a:solidFill>
              <a:latin typeface="Papyrus"/>
              <a:cs typeface="Papyrus"/>
            </a:endParaRPr>
          </a:p>
          <a:p>
            <a:r>
              <a:rPr lang="en-US" sz="2800" dirty="0">
                <a:solidFill>
                  <a:srgbClr val="000000"/>
                </a:solidFill>
                <a:latin typeface="Papyrus"/>
                <a:cs typeface="Papyrus"/>
              </a:rPr>
              <a:t>     The Church   - Rapture Pre-</a:t>
            </a:r>
            <a:r>
              <a:rPr lang="en-US" sz="2800" dirty="0" err="1">
                <a:solidFill>
                  <a:srgbClr val="000000"/>
                </a:solidFill>
                <a:latin typeface="Papyrus"/>
                <a:cs typeface="Papyrus"/>
              </a:rPr>
              <a:t>Trib</a:t>
            </a:r>
            <a:r>
              <a:rPr lang="en-US" sz="2800" dirty="0">
                <a:solidFill>
                  <a:srgbClr val="000000"/>
                </a:solidFill>
                <a:latin typeface="Papyrus"/>
                <a:cs typeface="Papyrus"/>
              </a:rPr>
              <a:t> - Blessing</a:t>
            </a:r>
          </a:p>
          <a:p>
            <a:r>
              <a:rPr lang="en-US" sz="2800" dirty="0">
                <a:solidFill>
                  <a:srgbClr val="000000"/>
                </a:solidFill>
                <a:latin typeface="Papyrus"/>
                <a:cs typeface="Papyrus"/>
              </a:rPr>
              <a:t> </a:t>
            </a:r>
          </a:p>
          <a:p>
            <a:r>
              <a:rPr lang="en-US" sz="2800" dirty="0">
                <a:solidFill>
                  <a:srgbClr val="000000"/>
                </a:solidFill>
                <a:latin typeface="Papyrus"/>
                <a:cs typeface="Papyrus"/>
              </a:rPr>
              <a:t>        The Jews -  Tribulation before Salvation  </a:t>
            </a:r>
          </a:p>
          <a:p>
            <a:endParaRPr lang="en-US" sz="2800" dirty="0">
              <a:solidFill>
                <a:srgbClr val="000000"/>
              </a:solidFill>
              <a:latin typeface="Papyrus"/>
              <a:cs typeface="Papyrus"/>
            </a:endParaRPr>
          </a:p>
          <a:p>
            <a:r>
              <a:rPr lang="en-US" sz="2800" dirty="0">
                <a:solidFill>
                  <a:srgbClr val="000000"/>
                </a:solidFill>
                <a:latin typeface="Papyrus"/>
                <a:cs typeface="Papyrus"/>
              </a:rPr>
              <a:t>        The Tribulation Saints  - Tribulation  </a:t>
            </a:r>
          </a:p>
          <a:p>
            <a:endParaRPr lang="en-US" sz="2800" dirty="0">
              <a:solidFill>
                <a:srgbClr val="000000"/>
              </a:solidFill>
              <a:latin typeface="Papyrus"/>
              <a:cs typeface="Papyrus"/>
            </a:endParaRPr>
          </a:p>
          <a:p>
            <a:r>
              <a:rPr lang="en-US" sz="2800" dirty="0">
                <a:solidFill>
                  <a:srgbClr val="000000"/>
                </a:solidFill>
                <a:latin typeface="Papyrus"/>
                <a:cs typeface="Papyrus"/>
              </a:rPr>
              <a:t>        The Wicked -    Judgment  &amp; Lake of Fire</a:t>
            </a:r>
          </a:p>
          <a:p>
            <a:endParaRPr lang="en-US" sz="2800" dirty="0">
              <a:solidFill>
                <a:srgbClr val="000000"/>
              </a:solidFill>
              <a:latin typeface="Papyrus"/>
              <a:cs typeface="Papyrus"/>
            </a:endParaRPr>
          </a:p>
        </p:txBody>
      </p:sp>
    </p:spTree>
    <p:extLst>
      <p:ext uri="{BB962C8B-B14F-4D97-AF65-F5344CB8AC3E}">
        <p14:creationId xmlns:p14="http://schemas.microsoft.com/office/powerpoint/2010/main" val="303137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dirty="0">
              <a:latin typeface="Papyrus"/>
              <a:cs typeface="Papyrus"/>
            </a:endParaRPr>
          </a:p>
        </p:txBody>
      </p:sp>
      <p:pic>
        <p:nvPicPr>
          <p:cNvPr id="2" name="Picture 1" descr="priestly-garments1-300x199.jpg"/>
          <p:cNvPicPr>
            <a:picLocks noChangeAspect="1"/>
          </p:cNvPicPr>
          <p:nvPr/>
        </p:nvPicPr>
        <p:blipFill rotWithShape="1">
          <a:blip r:embed="rId2">
            <a:extLst>
              <a:ext uri="{BEBA8EAE-BF5A-486C-A8C5-ECC9F3942E4B}">
                <a14:imgProps xmlns:a14="http://schemas.microsoft.com/office/drawing/2010/main">
                  <a14:imgLayer r:embed="rId3">
                    <a14:imgEffect>
                      <a14:backgroundRemoval t="9548" b="100000" l="0" r="73667">
                        <a14:foregroundMark x1="56333" y1="80402" x2="56333" y2="80402"/>
                        <a14:foregroundMark x1="57000" y1="73367" x2="57000" y2="73367"/>
                        <a14:foregroundMark x1="61000" y1="30151" x2="61000" y2="30151"/>
                        <a14:foregroundMark x1="56333" y1="26633" x2="56333" y2="26633"/>
                        <a14:foregroundMark x1="50000" y1="90452" x2="50000" y2="90452"/>
                        <a14:foregroundMark x1="35667" y1="85930" x2="35667" y2="85930"/>
                        <a14:foregroundMark x1="12333" y1="86935" x2="12333" y2="86935"/>
                        <a14:foregroundMark x1="55333" y1="94472" x2="55333" y2="94472"/>
                        <a14:foregroundMark x1="64333" y1="92965" x2="64333" y2="92965"/>
                        <a14:foregroundMark x1="37667" y1="92965" x2="37667" y2="92965"/>
                        <a14:foregroundMark x1="30000" y1="94472" x2="30000" y2="94472"/>
                      </a14:backgroundRemoval>
                    </a14:imgEffect>
                  </a14:imgLayer>
                </a14:imgProps>
              </a:ext>
              <a:ext uri="{28A0092B-C50C-407E-A947-70E740481C1C}">
                <a14:useLocalDpi xmlns:a14="http://schemas.microsoft.com/office/drawing/2010/main" val="0"/>
              </a:ext>
            </a:extLst>
          </a:blip>
          <a:srcRect r="23546"/>
          <a:stretch/>
        </p:blipFill>
        <p:spPr>
          <a:xfrm>
            <a:off x="211549" y="288344"/>
            <a:ext cx="2912882" cy="2527300"/>
          </a:xfrm>
          <a:prstGeom prst="rect">
            <a:avLst/>
          </a:prstGeom>
        </p:spPr>
      </p:pic>
      <p:pic>
        <p:nvPicPr>
          <p:cNvPr id="5" name="Picture 4" descr="bezichin.jpg"/>
          <p:cNvPicPr>
            <a:picLocks noChangeAspect="1"/>
          </p:cNvPicPr>
          <p:nvPr/>
        </p:nvPicPr>
        <p:blipFill>
          <a:blip r:embed="rId4">
            <a:extLst>
              <a:ext uri="{BEBA8EAE-BF5A-486C-A8C5-ECC9F3942E4B}">
                <a14:imgProps xmlns:a14="http://schemas.microsoft.com/office/drawing/2010/main">
                  <a14:imgLayer r:embed="rId5">
                    <a14:imgEffect>
                      <a14:backgroundRemoval t="2500" b="100000" l="0" r="99667">
                        <a14:backgroundMark x1="15333" y1="81250" x2="15333" y2="81250"/>
                        <a14:backgroundMark x1="21667" y1="86250" x2="21667" y2="86250"/>
                        <a14:backgroundMark x1="28500" y1="89750" x2="28500" y2="89750"/>
                        <a14:backgroundMark x1="59167" y1="66750" x2="59167" y2="66750"/>
                        <a14:backgroundMark x1="91167" y1="42750" x2="91167" y2="42750"/>
                        <a14:backgroundMark x1="37667" y1="93250" x2="37667" y2="93250"/>
                        <a14:backgroundMark x1="58167" y1="51250" x2="58167" y2="51250"/>
                        <a14:backgroundMark x1="63833" y1="62500" x2="63833" y2="62500"/>
                        <a14:backgroundMark x1="62667" y1="85500" x2="62667" y2="85500"/>
                        <a14:backgroundMark x1="76333" y1="84500" x2="76333" y2="84500"/>
                        <a14:backgroundMark x1="76333" y1="84500" x2="76333" y2="84500"/>
                        <a14:backgroundMark x1="76333" y1="84500" x2="76333" y2="84500"/>
                        <a14:backgroundMark x1="60333" y1="72750" x2="60333" y2="72750"/>
                      </a14:backgroundRemoval>
                    </a14:imgEffect>
                  </a14:imgLayer>
                </a14:imgProps>
              </a:ext>
              <a:ext uri="{28A0092B-C50C-407E-A947-70E740481C1C}">
                <a14:useLocalDpi xmlns:a14="http://schemas.microsoft.com/office/drawing/2010/main" val="0"/>
              </a:ext>
            </a:extLst>
          </a:blip>
          <a:stretch>
            <a:fillRect/>
          </a:stretch>
        </p:blipFill>
        <p:spPr>
          <a:xfrm>
            <a:off x="5606662" y="0"/>
            <a:ext cx="3537338" cy="2358225"/>
          </a:xfrm>
          <a:prstGeom prst="rect">
            <a:avLst/>
          </a:prstGeom>
        </p:spPr>
      </p:pic>
      <p:sp>
        <p:nvSpPr>
          <p:cNvPr id="7" name="TextBox 6"/>
          <p:cNvSpPr txBox="1"/>
          <p:nvPr/>
        </p:nvSpPr>
        <p:spPr>
          <a:xfrm>
            <a:off x="367718" y="3024266"/>
            <a:ext cx="4409638"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a:latin typeface="Papyrus"/>
                <a:cs typeface="Papyrus"/>
              </a:rPr>
              <a:t>“</a:t>
            </a:r>
            <a:r>
              <a:rPr lang="en-US" sz="2400" b="1" dirty="0">
                <a:solidFill>
                  <a:srgbClr val="000000"/>
                </a:solidFill>
                <a:latin typeface="Papyrus"/>
                <a:cs typeface="Papyrus"/>
              </a:rPr>
              <a:t>T</a:t>
            </a:r>
            <a:r>
              <a:rPr lang="es-ES_tradnl" sz="2400" b="1" dirty="0">
                <a:solidFill>
                  <a:srgbClr val="000000"/>
                </a:solidFill>
                <a:latin typeface="Papyrus"/>
                <a:cs typeface="Papyrus"/>
              </a:rPr>
              <a:t>he </a:t>
            </a:r>
            <a:r>
              <a:rPr lang="es-ES_tradnl" sz="2400" b="1" dirty="0" err="1">
                <a:solidFill>
                  <a:srgbClr val="000000"/>
                </a:solidFill>
                <a:latin typeface="Papyrus"/>
                <a:cs typeface="Papyrus"/>
              </a:rPr>
              <a:t>Restitution</a:t>
            </a:r>
            <a:r>
              <a:rPr lang="es-ES_tradnl" sz="2400" b="1" dirty="0">
                <a:solidFill>
                  <a:srgbClr val="000000"/>
                </a:solidFill>
                <a:latin typeface="Papyrus"/>
                <a:cs typeface="Papyrus"/>
              </a:rPr>
              <a:t> of </a:t>
            </a:r>
            <a:r>
              <a:rPr lang="es-ES_tradnl" sz="2400" b="1" dirty="0" err="1">
                <a:solidFill>
                  <a:srgbClr val="000000"/>
                </a:solidFill>
                <a:latin typeface="Papyrus"/>
                <a:cs typeface="Papyrus"/>
              </a:rPr>
              <a:t>All</a:t>
            </a:r>
            <a:r>
              <a:rPr lang="es-ES_tradnl" sz="2400" b="1" dirty="0">
                <a:solidFill>
                  <a:srgbClr val="000000"/>
                </a:solidFill>
                <a:latin typeface="Papyrus"/>
                <a:cs typeface="Papyrus"/>
              </a:rPr>
              <a:t> </a:t>
            </a:r>
            <a:r>
              <a:rPr lang="es-ES_tradnl" sz="2400" b="1" dirty="0" err="1">
                <a:solidFill>
                  <a:srgbClr val="000000"/>
                </a:solidFill>
                <a:latin typeface="Papyrus"/>
                <a:cs typeface="Papyrus"/>
              </a:rPr>
              <a:t>Things</a:t>
            </a:r>
            <a:r>
              <a:rPr lang="es-ES_tradnl" sz="2400" b="1" dirty="0">
                <a:solidFill>
                  <a:srgbClr val="000000"/>
                </a:solidFill>
                <a:latin typeface="Papyrus"/>
                <a:cs typeface="Papyrus"/>
              </a:rPr>
              <a:t>”</a:t>
            </a:r>
          </a:p>
          <a:p>
            <a:r>
              <a:rPr lang="es-ES_tradnl" sz="2400" b="1" dirty="0">
                <a:solidFill>
                  <a:srgbClr val="000000"/>
                </a:solidFill>
                <a:latin typeface="Papyrus"/>
                <a:cs typeface="Papyrus"/>
              </a:rPr>
              <a:t>                </a:t>
            </a:r>
            <a:r>
              <a:rPr lang="es-ES_tradnl" sz="2400" b="1" dirty="0" err="1">
                <a:solidFill>
                  <a:srgbClr val="000000"/>
                </a:solidFill>
                <a:latin typeface="Papyrus"/>
                <a:cs typeface="Papyrus"/>
              </a:rPr>
              <a:t>Acts</a:t>
            </a:r>
            <a:r>
              <a:rPr lang="es-ES_tradnl" sz="2400" b="1" dirty="0">
                <a:solidFill>
                  <a:srgbClr val="000000"/>
                </a:solidFill>
                <a:latin typeface="Papyrus"/>
                <a:cs typeface="Papyrus"/>
              </a:rPr>
              <a:t> 3:21</a:t>
            </a:r>
          </a:p>
        </p:txBody>
      </p:sp>
      <p:sp>
        <p:nvSpPr>
          <p:cNvPr id="8" name="TextBox 7"/>
          <p:cNvSpPr txBox="1"/>
          <p:nvPr/>
        </p:nvSpPr>
        <p:spPr>
          <a:xfrm>
            <a:off x="367718" y="6053360"/>
            <a:ext cx="302800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err="1">
                <a:solidFill>
                  <a:srgbClr val="000000"/>
                </a:solidFill>
                <a:latin typeface="Papyrus"/>
                <a:cs typeface="Papyrus"/>
              </a:rPr>
              <a:t>Sanhedren</a:t>
            </a:r>
            <a:r>
              <a:rPr lang="es-ES_tradnl" dirty="0">
                <a:solidFill>
                  <a:srgbClr val="000000"/>
                </a:solidFill>
                <a:latin typeface="Papyrus"/>
                <a:cs typeface="Papyrus"/>
              </a:rPr>
              <a:t> Re-</a:t>
            </a:r>
            <a:r>
              <a:rPr lang="es-ES_tradnl" dirty="0" err="1">
                <a:solidFill>
                  <a:srgbClr val="000000"/>
                </a:solidFill>
                <a:latin typeface="Papyrus"/>
                <a:cs typeface="Papyrus"/>
              </a:rPr>
              <a:t>established</a:t>
            </a:r>
            <a:endParaRPr lang="es-ES_tradnl" dirty="0">
              <a:solidFill>
                <a:srgbClr val="000000"/>
              </a:solidFill>
              <a:latin typeface="Papyrus"/>
              <a:cs typeface="Papyrus"/>
            </a:endParaRPr>
          </a:p>
        </p:txBody>
      </p:sp>
      <p:sp>
        <p:nvSpPr>
          <p:cNvPr id="9" name="TextBox 8"/>
          <p:cNvSpPr txBox="1"/>
          <p:nvPr/>
        </p:nvSpPr>
        <p:spPr>
          <a:xfrm flipH="1">
            <a:off x="211549" y="288344"/>
            <a:ext cx="3124431"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err="1">
                <a:solidFill>
                  <a:srgbClr val="000000"/>
                </a:solidFill>
                <a:latin typeface="Papyrus"/>
                <a:cs typeface="Papyrus"/>
              </a:rPr>
              <a:t>Levite’s</a:t>
            </a:r>
            <a:r>
              <a:rPr lang="es-ES_tradnl" dirty="0">
                <a:solidFill>
                  <a:srgbClr val="000000"/>
                </a:solidFill>
                <a:latin typeface="Papyrus"/>
                <a:cs typeface="Papyrus"/>
              </a:rPr>
              <a:t> </a:t>
            </a:r>
            <a:r>
              <a:rPr lang="es-ES_tradnl" dirty="0" err="1">
                <a:solidFill>
                  <a:srgbClr val="000000"/>
                </a:solidFill>
                <a:latin typeface="Papyrus"/>
                <a:cs typeface="Papyrus"/>
              </a:rPr>
              <a:t>Garments</a:t>
            </a:r>
            <a:r>
              <a:rPr lang="es-ES_tradnl" dirty="0">
                <a:solidFill>
                  <a:srgbClr val="000000"/>
                </a:solidFill>
                <a:latin typeface="Papyrus"/>
                <a:cs typeface="Papyrus"/>
              </a:rPr>
              <a:t> </a:t>
            </a:r>
            <a:r>
              <a:rPr lang="es-ES_tradnl" dirty="0" err="1">
                <a:solidFill>
                  <a:srgbClr val="000000"/>
                </a:solidFill>
                <a:latin typeface="Papyrus"/>
                <a:cs typeface="Papyrus"/>
              </a:rPr>
              <a:t>Recreated</a:t>
            </a:r>
            <a:r>
              <a:rPr lang="es-ES_tradnl" dirty="0">
                <a:solidFill>
                  <a:srgbClr val="000000"/>
                </a:solidFill>
                <a:latin typeface="Papyrus"/>
                <a:cs typeface="Papyrus"/>
              </a:rPr>
              <a:t>!</a:t>
            </a:r>
          </a:p>
        </p:txBody>
      </p:sp>
      <p:pic>
        <p:nvPicPr>
          <p:cNvPr id="10" name="Picture 9" descr="images-7.jpeg"/>
          <p:cNvPicPr>
            <a:picLocks noChangeAspect="1"/>
          </p:cNvPicPr>
          <p:nvPr/>
        </p:nvPicPr>
        <p:blipFill>
          <a:blip r:embed="rId6">
            <a:extLst>
              <a:ext uri="{BEBA8EAE-BF5A-486C-A8C5-ECC9F3942E4B}">
                <a14:imgProps xmlns:a14="http://schemas.microsoft.com/office/drawing/2010/main">
                  <a14:imgLayer r:embed="rId7">
                    <a14:imgEffect>
                      <a14:backgroundRemoval t="5000" b="100000" l="1000" r="97500"/>
                    </a14:imgEffect>
                  </a14:imgLayer>
                </a14:imgProps>
              </a:ext>
              <a:ext uri="{28A0092B-C50C-407E-A947-70E740481C1C}">
                <a14:useLocalDpi xmlns:a14="http://schemas.microsoft.com/office/drawing/2010/main" val="0"/>
              </a:ext>
            </a:extLst>
          </a:blip>
          <a:stretch>
            <a:fillRect/>
          </a:stretch>
        </p:blipFill>
        <p:spPr>
          <a:xfrm>
            <a:off x="3487964" y="1346144"/>
            <a:ext cx="2540000" cy="1778000"/>
          </a:xfrm>
          <a:prstGeom prst="rect">
            <a:avLst/>
          </a:prstGeom>
        </p:spPr>
      </p:pic>
      <p:sp>
        <p:nvSpPr>
          <p:cNvPr id="11" name="TextBox 10"/>
          <p:cNvSpPr txBox="1"/>
          <p:nvPr/>
        </p:nvSpPr>
        <p:spPr>
          <a:xfrm>
            <a:off x="3335980" y="724934"/>
            <a:ext cx="2270682"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a:solidFill>
                  <a:srgbClr val="000000"/>
                </a:solidFill>
                <a:latin typeface="Papyrus"/>
                <a:cs typeface="Papyrus"/>
              </a:rPr>
              <a:t>Red </a:t>
            </a:r>
            <a:r>
              <a:rPr lang="es-ES_tradnl" dirty="0" err="1">
                <a:solidFill>
                  <a:srgbClr val="000000"/>
                </a:solidFill>
                <a:latin typeface="Papyrus"/>
                <a:cs typeface="Papyrus"/>
              </a:rPr>
              <a:t>Heifer</a:t>
            </a:r>
            <a:r>
              <a:rPr lang="es-ES_tradnl" dirty="0">
                <a:solidFill>
                  <a:srgbClr val="000000"/>
                </a:solidFill>
                <a:latin typeface="Papyrus"/>
                <a:cs typeface="Papyrus"/>
              </a:rPr>
              <a:t> </a:t>
            </a:r>
            <a:r>
              <a:rPr lang="es-ES_tradnl" dirty="0" err="1">
                <a:solidFill>
                  <a:srgbClr val="000000"/>
                </a:solidFill>
                <a:latin typeface="Papyrus"/>
                <a:cs typeface="Papyrus"/>
              </a:rPr>
              <a:t>for</a:t>
            </a:r>
            <a:endParaRPr lang="es-ES_tradnl" dirty="0">
              <a:solidFill>
                <a:srgbClr val="000000"/>
              </a:solidFill>
              <a:latin typeface="Papyrus"/>
              <a:cs typeface="Papyrus"/>
            </a:endParaRPr>
          </a:p>
          <a:p>
            <a:r>
              <a:rPr lang="es-ES_tradnl" dirty="0">
                <a:solidFill>
                  <a:srgbClr val="000000"/>
                </a:solidFill>
                <a:latin typeface="Papyrus"/>
                <a:cs typeface="Papyrus"/>
              </a:rPr>
              <a:t> Temple </a:t>
            </a:r>
            <a:r>
              <a:rPr lang="es-ES_tradnl" dirty="0" err="1">
                <a:solidFill>
                  <a:srgbClr val="000000"/>
                </a:solidFill>
                <a:latin typeface="Papyrus"/>
                <a:cs typeface="Papyrus"/>
              </a:rPr>
              <a:t>Purification</a:t>
            </a:r>
            <a:endParaRPr lang="es-ES_tradnl" dirty="0">
              <a:solidFill>
                <a:srgbClr val="000000"/>
              </a:solidFill>
              <a:latin typeface="Papyrus"/>
              <a:cs typeface="Papyrus"/>
            </a:endParaRPr>
          </a:p>
        </p:txBody>
      </p:sp>
      <p:sp>
        <p:nvSpPr>
          <p:cNvPr id="12" name="TextBox 11"/>
          <p:cNvSpPr txBox="1"/>
          <p:nvPr/>
        </p:nvSpPr>
        <p:spPr>
          <a:xfrm>
            <a:off x="6571384" y="1874486"/>
            <a:ext cx="233828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a:solidFill>
                  <a:srgbClr val="000000"/>
                </a:solidFill>
                <a:latin typeface="Papyrus"/>
                <a:cs typeface="Papyrus"/>
              </a:rPr>
              <a:t>H</a:t>
            </a:r>
            <a:r>
              <a:rPr lang="en-US" dirty="0">
                <a:solidFill>
                  <a:srgbClr val="000000"/>
                </a:solidFill>
                <a:latin typeface="Papyrus"/>
                <a:cs typeface="Papyrus"/>
              </a:rPr>
              <a:t>o</a:t>
            </a:r>
            <a:r>
              <a:rPr lang="es-ES_tradnl" dirty="0" err="1">
                <a:solidFill>
                  <a:srgbClr val="000000"/>
                </a:solidFill>
                <a:latin typeface="Papyrus"/>
                <a:cs typeface="Papyrus"/>
              </a:rPr>
              <a:t>ly</a:t>
            </a:r>
            <a:r>
              <a:rPr lang="es-ES_tradnl" dirty="0">
                <a:solidFill>
                  <a:srgbClr val="000000"/>
                </a:solidFill>
                <a:latin typeface="Papyrus"/>
                <a:cs typeface="Papyrus"/>
              </a:rPr>
              <a:t> Temple </a:t>
            </a:r>
            <a:r>
              <a:rPr lang="es-ES_tradnl" dirty="0" err="1">
                <a:solidFill>
                  <a:srgbClr val="000000"/>
                </a:solidFill>
                <a:latin typeface="Papyrus"/>
                <a:cs typeface="Papyrus"/>
              </a:rPr>
              <a:t>Vessels</a:t>
            </a:r>
            <a:endParaRPr lang="es-ES_tradnl" dirty="0">
              <a:solidFill>
                <a:srgbClr val="000000"/>
              </a:solidFill>
              <a:latin typeface="Papyrus"/>
              <a:cs typeface="Papyrus"/>
            </a:endParaRPr>
          </a:p>
        </p:txBody>
      </p:sp>
      <p:pic>
        <p:nvPicPr>
          <p:cNvPr id="13" name="Picture 12" descr="images-9.jpeg"/>
          <p:cNvPicPr>
            <a:picLocks noChangeAspect="1"/>
          </p:cNvPicPr>
          <p:nvPr/>
        </p:nvPicPr>
        <p:blipFill rotWithShape="1">
          <a:blip r:embed="rId8">
            <a:extLst>
              <a:ext uri="{28A0092B-C50C-407E-A947-70E740481C1C}">
                <a14:useLocalDpi xmlns:a14="http://schemas.microsoft.com/office/drawing/2010/main" val="0"/>
              </a:ext>
            </a:extLst>
          </a:blip>
          <a:srcRect l="16478" r="13739" b="3973"/>
          <a:stretch/>
        </p:blipFill>
        <p:spPr>
          <a:xfrm>
            <a:off x="6248861" y="2815644"/>
            <a:ext cx="2660807" cy="3751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7398287" y="3024266"/>
            <a:ext cx="1794029"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a:solidFill>
                  <a:srgbClr val="000000"/>
                </a:solidFill>
                <a:latin typeface="Papyrus"/>
                <a:cs typeface="Papyrus"/>
              </a:rPr>
              <a:t>High </a:t>
            </a:r>
            <a:r>
              <a:rPr lang="es-ES_tradnl" dirty="0" err="1">
                <a:solidFill>
                  <a:srgbClr val="000000"/>
                </a:solidFill>
                <a:latin typeface="Papyrus"/>
                <a:cs typeface="Papyrus"/>
              </a:rPr>
              <a:t>Priest’s</a:t>
            </a:r>
            <a:r>
              <a:rPr lang="es-ES_tradnl" dirty="0">
                <a:solidFill>
                  <a:srgbClr val="000000"/>
                </a:solidFill>
                <a:latin typeface="Papyrus"/>
                <a:cs typeface="Papyrus"/>
              </a:rPr>
              <a:t>  Crown, Robes,  &amp; </a:t>
            </a:r>
            <a:r>
              <a:rPr lang="es-ES_tradnl" dirty="0" err="1">
                <a:solidFill>
                  <a:srgbClr val="000000"/>
                </a:solidFill>
                <a:latin typeface="Papyrus"/>
                <a:cs typeface="Papyrus"/>
              </a:rPr>
              <a:t>Ephod</a:t>
            </a:r>
            <a:endParaRPr lang="es-ES_tradnl" dirty="0">
              <a:solidFill>
                <a:srgbClr val="000000"/>
              </a:solidFill>
              <a:latin typeface="Papyrus"/>
              <a:cs typeface="Papyrus"/>
            </a:endParaRPr>
          </a:p>
        </p:txBody>
      </p:sp>
      <p:pic>
        <p:nvPicPr>
          <p:cNvPr id="15" name="Picture 14" descr="images-10.jpeg"/>
          <p:cNvPicPr>
            <a:picLocks noChangeAspect="1"/>
          </p:cNvPicPr>
          <p:nvPr/>
        </p:nvPicPr>
        <p:blipFill>
          <a:blip r:embed="rId9">
            <a:extLst>
              <a:ext uri="{BEBA8EAE-BF5A-486C-A8C5-ECC9F3942E4B}">
                <a14:imgProps xmlns:a14="http://schemas.microsoft.com/office/drawing/2010/main">
                  <a14:imgLayer r:embed="rId10">
                    <a14:imgEffect>
                      <a14:backgroundRemoval t="3361" b="97899" l="2358" r="95755">
                        <a14:foregroundMark x1="21698" y1="73529" x2="21698" y2="73529"/>
                        <a14:foregroundMark x1="27358" y1="16807" x2="27358" y2="16807"/>
                        <a14:foregroundMark x1="21698" y1="25210" x2="21698" y2="25210"/>
                        <a14:backgroundMark x1="43868" y1="30672" x2="43868" y2="30672"/>
                        <a14:backgroundMark x1="54717" y1="12605" x2="54717" y2="12605"/>
                        <a14:backgroundMark x1="46226" y1="36134" x2="46226" y2="36134"/>
                      </a14:backgroundRemoval>
                    </a14:imgEffect>
                  </a14:imgLayer>
                </a14:imgProps>
              </a:ext>
              <a:ext uri="{28A0092B-C50C-407E-A947-70E740481C1C}">
                <a14:useLocalDpi xmlns:a14="http://schemas.microsoft.com/office/drawing/2010/main" val="0"/>
              </a:ext>
            </a:extLst>
          </a:blip>
          <a:stretch>
            <a:fillRect/>
          </a:stretch>
        </p:blipFill>
        <p:spPr>
          <a:xfrm>
            <a:off x="3733520" y="3124144"/>
            <a:ext cx="2692400" cy="3022600"/>
          </a:xfrm>
          <a:prstGeom prst="rect">
            <a:avLst/>
          </a:prstGeom>
        </p:spPr>
      </p:pic>
      <p:sp>
        <p:nvSpPr>
          <p:cNvPr id="16" name="TextBox 15"/>
          <p:cNvSpPr txBox="1"/>
          <p:nvPr/>
        </p:nvSpPr>
        <p:spPr>
          <a:xfrm>
            <a:off x="3733520" y="6146744"/>
            <a:ext cx="2106577"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dirty="0" err="1">
                <a:solidFill>
                  <a:srgbClr val="000000"/>
                </a:solidFill>
                <a:latin typeface="Papyrus"/>
                <a:cs typeface="Papyrus"/>
              </a:rPr>
              <a:t>Hebrew</a:t>
            </a:r>
            <a:r>
              <a:rPr lang="es-ES_tradnl" dirty="0">
                <a:solidFill>
                  <a:srgbClr val="000000"/>
                </a:solidFill>
                <a:latin typeface="Papyrus"/>
                <a:cs typeface="Papyrus"/>
              </a:rPr>
              <a:t> </a:t>
            </a:r>
            <a:r>
              <a:rPr lang="es-ES_tradnl" dirty="0" err="1">
                <a:solidFill>
                  <a:srgbClr val="000000"/>
                </a:solidFill>
                <a:latin typeface="Papyrus"/>
                <a:cs typeface="Papyrus"/>
              </a:rPr>
              <a:t>Language</a:t>
            </a:r>
            <a:endParaRPr lang="es-ES_tradnl" dirty="0">
              <a:solidFill>
                <a:srgbClr val="000000"/>
              </a:solidFill>
              <a:latin typeface="Papyrus"/>
              <a:cs typeface="Papyrus"/>
            </a:endParaRPr>
          </a:p>
        </p:txBody>
      </p:sp>
      <p:pic>
        <p:nvPicPr>
          <p:cNvPr id="17" name="Picture 16" descr="Picture_1.png"/>
          <p:cNvPicPr>
            <a:picLocks noChangeAspect="1"/>
          </p:cNvPicPr>
          <p:nvPr/>
        </p:nvPicPr>
        <p:blipFill rotWithShape="1">
          <a:blip r:embed="rId11">
            <a:extLst>
              <a:ext uri="{28A0092B-C50C-407E-A947-70E740481C1C}">
                <a14:useLocalDpi xmlns:a14="http://schemas.microsoft.com/office/drawing/2010/main" val="0"/>
              </a:ext>
            </a:extLst>
          </a:blip>
          <a:srcRect l="9919" t="8418" r="7942" b="20199"/>
          <a:stretch/>
        </p:blipFill>
        <p:spPr>
          <a:xfrm>
            <a:off x="209067" y="4182137"/>
            <a:ext cx="3524453" cy="1753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287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7" name="Picture 6" descr="praying at kot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41" y="488078"/>
            <a:ext cx="8024305" cy="60182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p:cNvSpPr txBox="1"/>
          <p:nvPr/>
        </p:nvSpPr>
        <p:spPr>
          <a:xfrm>
            <a:off x="691170" y="488078"/>
            <a:ext cx="7780476" cy="178510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_tradnl" sz="2200" dirty="0">
                <a:solidFill>
                  <a:schemeClr val="tx1"/>
                </a:solidFill>
                <a:latin typeface="Papyrus"/>
                <a:cs typeface="Papyrus"/>
              </a:rPr>
              <a:t>		Israel </a:t>
            </a:r>
            <a:r>
              <a:rPr lang="es-ES_tradnl" sz="2200" dirty="0" err="1">
                <a:solidFill>
                  <a:schemeClr val="tx1"/>
                </a:solidFill>
                <a:latin typeface="Papyrus"/>
                <a:cs typeface="Papyrus"/>
              </a:rPr>
              <a:t>is</a:t>
            </a:r>
            <a:r>
              <a:rPr lang="es-ES_tradnl" sz="2200" dirty="0">
                <a:solidFill>
                  <a:schemeClr val="tx1"/>
                </a:solidFill>
                <a:latin typeface="Papyrus"/>
                <a:cs typeface="Papyrus"/>
              </a:rPr>
              <a:t> </a:t>
            </a:r>
            <a:r>
              <a:rPr lang="es-ES_tradnl" sz="2200" dirty="0" err="1">
                <a:solidFill>
                  <a:schemeClr val="tx1"/>
                </a:solidFill>
                <a:latin typeface="Papyrus"/>
                <a:cs typeface="Papyrus"/>
              </a:rPr>
              <a:t>getting</a:t>
            </a:r>
            <a:r>
              <a:rPr lang="es-ES_tradnl" sz="2200" dirty="0">
                <a:solidFill>
                  <a:schemeClr val="tx1"/>
                </a:solidFill>
                <a:latin typeface="Papyrus"/>
                <a:cs typeface="Papyrus"/>
              </a:rPr>
              <a:t> </a:t>
            </a:r>
            <a:r>
              <a:rPr lang="es-ES_tradnl" sz="2200" dirty="0" err="1">
                <a:solidFill>
                  <a:schemeClr val="tx1"/>
                </a:solidFill>
                <a:latin typeface="Papyrus"/>
                <a:cs typeface="Papyrus"/>
              </a:rPr>
              <a:t>ready</a:t>
            </a:r>
            <a:r>
              <a:rPr lang="es-ES_tradnl" sz="2200" dirty="0">
                <a:solidFill>
                  <a:schemeClr val="tx1"/>
                </a:solidFill>
                <a:latin typeface="Papyrus"/>
                <a:cs typeface="Papyrus"/>
              </a:rPr>
              <a:t> </a:t>
            </a:r>
            <a:r>
              <a:rPr lang="es-ES_tradnl" sz="2200" dirty="0" err="1">
                <a:solidFill>
                  <a:schemeClr val="tx1"/>
                </a:solidFill>
                <a:latin typeface="Papyrus"/>
                <a:cs typeface="Papyrus"/>
              </a:rPr>
              <a:t>for</a:t>
            </a:r>
            <a:r>
              <a:rPr lang="es-ES_tradnl" sz="2200" dirty="0">
                <a:solidFill>
                  <a:schemeClr val="tx1"/>
                </a:solidFill>
                <a:latin typeface="Papyrus"/>
                <a:cs typeface="Papyrus"/>
              </a:rPr>
              <a:t> </a:t>
            </a:r>
            <a:r>
              <a:rPr lang="es-ES_tradnl" sz="2200" dirty="0" err="1">
                <a:solidFill>
                  <a:schemeClr val="tx1"/>
                </a:solidFill>
                <a:latin typeface="Papyrus"/>
                <a:cs typeface="Papyrus"/>
              </a:rPr>
              <a:t>the</a:t>
            </a:r>
            <a:r>
              <a:rPr lang="es-ES_tradnl" sz="2200" dirty="0">
                <a:solidFill>
                  <a:schemeClr val="tx1"/>
                </a:solidFill>
                <a:latin typeface="Papyrus"/>
                <a:cs typeface="Papyrus"/>
              </a:rPr>
              <a:t> </a:t>
            </a:r>
            <a:r>
              <a:rPr lang="es-ES_tradnl" sz="2200" dirty="0" err="1">
                <a:solidFill>
                  <a:schemeClr val="tx1"/>
                </a:solidFill>
                <a:latin typeface="Papyrus"/>
                <a:cs typeface="Papyrus"/>
              </a:rPr>
              <a:t>Messiah</a:t>
            </a:r>
            <a:endParaRPr lang="es-ES_tradnl" sz="2200" dirty="0">
              <a:solidFill>
                <a:schemeClr val="tx1"/>
              </a:solidFill>
              <a:latin typeface="Papyrus"/>
              <a:cs typeface="Papyrus"/>
            </a:endParaRPr>
          </a:p>
          <a:p>
            <a:r>
              <a:rPr lang="es-ES_tradnl" sz="2000" dirty="0" err="1">
                <a:solidFill>
                  <a:schemeClr val="tx1"/>
                </a:solidFill>
                <a:latin typeface="Papyrus"/>
                <a:cs typeface="Papyrus"/>
              </a:rPr>
              <a:t>They</a:t>
            </a:r>
            <a:r>
              <a:rPr lang="es-ES_tradnl" sz="2000" dirty="0">
                <a:solidFill>
                  <a:schemeClr val="tx1"/>
                </a:solidFill>
                <a:latin typeface="Papyrus"/>
                <a:cs typeface="Papyrus"/>
              </a:rPr>
              <a:t> </a:t>
            </a:r>
            <a:r>
              <a:rPr lang="es-ES_tradnl" sz="2000" dirty="0" err="1">
                <a:solidFill>
                  <a:schemeClr val="tx1"/>
                </a:solidFill>
                <a:latin typeface="Papyrus"/>
                <a:cs typeface="Papyrus"/>
              </a:rPr>
              <a:t>have</a:t>
            </a:r>
            <a:r>
              <a:rPr lang="es-ES_tradnl" sz="2000" dirty="0">
                <a:solidFill>
                  <a:schemeClr val="tx1"/>
                </a:solidFill>
                <a:latin typeface="Papyrus"/>
                <a:cs typeface="Papyrus"/>
              </a:rPr>
              <a:t> </a:t>
            </a:r>
            <a:r>
              <a:rPr lang="es-ES_tradnl" sz="2000" dirty="0" err="1">
                <a:solidFill>
                  <a:schemeClr val="tx1"/>
                </a:solidFill>
                <a:latin typeface="Papyrus"/>
                <a:cs typeface="Papyrus"/>
              </a:rPr>
              <a:t>an</a:t>
            </a:r>
            <a:r>
              <a:rPr lang="es-ES_tradnl" sz="2000" dirty="0">
                <a:solidFill>
                  <a:schemeClr val="tx1"/>
                </a:solidFill>
                <a:latin typeface="Papyrus"/>
                <a:cs typeface="Papyrus"/>
              </a:rPr>
              <a:t> </a:t>
            </a:r>
            <a:r>
              <a:rPr lang="es-ES_tradnl" sz="2000" dirty="0" err="1">
                <a:solidFill>
                  <a:schemeClr val="tx1"/>
                </a:solidFill>
                <a:latin typeface="Papyrus"/>
                <a:cs typeface="Papyrus"/>
              </a:rPr>
              <a:t>appointed</a:t>
            </a:r>
            <a:r>
              <a:rPr lang="es-ES_tradnl" sz="2000" dirty="0">
                <a:solidFill>
                  <a:schemeClr val="tx1"/>
                </a:solidFill>
                <a:latin typeface="Papyrus"/>
                <a:cs typeface="Papyrus"/>
              </a:rPr>
              <a:t> Day  </a:t>
            </a:r>
            <a:r>
              <a:rPr lang="es-ES_tradnl" sz="2000" dirty="0" err="1">
                <a:solidFill>
                  <a:schemeClr val="tx1"/>
                </a:solidFill>
                <a:latin typeface="Papyrus"/>
                <a:cs typeface="Papyrus"/>
              </a:rPr>
              <a:t>for</a:t>
            </a:r>
            <a:r>
              <a:rPr lang="es-ES_tradnl" sz="2000" dirty="0">
                <a:solidFill>
                  <a:schemeClr val="tx1"/>
                </a:solidFill>
                <a:latin typeface="Papyrus"/>
                <a:cs typeface="Papyrus"/>
              </a:rPr>
              <a:t> </a:t>
            </a:r>
            <a:r>
              <a:rPr lang="es-ES_tradnl" sz="2000" dirty="0" err="1">
                <a:solidFill>
                  <a:schemeClr val="tx1"/>
                </a:solidFill>
                <a:latin typeface="Papyrus"/>
                <a:cs typeface="Papyrus"/>
              </a:rPr>
              <a:t>Salvation</a:t>
            </a:r>
            <a:r>
              <a:rPr lang="es-ES_tradnl" sz="2000" dirty="0">
                <a:solidFill>
                  <a:schemeClr val="tx1"/>
                </a:solidFill>
                <a:latin typeface="Papyrus"/>
                <a:cs typeface="Papyrus"/>
              </a:rPr>
              <a:t> </a:t>
            </a:r>
            <a:r>
              <a:rPr lang="mr-IN" sz="2000" dirty="0">
                <a:solidFill>
                  <a:schemeClr val="tx1"/>
                </a:solidFill>
                <a:latin typeface="Papyrus"/>
                <a:cs typeface="Papyrus"/>
              </a:rPr>
              <a:t>–</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Day </a:t>
            </a:r>
            <a:r>
              <a:rPr lang="es-ES_tradnl" sz="2200" dirty="0">
                <a:solidFill>
                  <a:schemeClr val="tx1"/>
                </a:solidFill>
                <a:latin typeface="Papyrus"/>
                <a:cs typeface="Papyrus"/>
              </a:rPr>
              <a:t>of </a:t>
            </a:r>
            <a:r>
              <a:rPr lang="es-ES_tradnl" sz="2200" dirty="0" err="1">
                <a:solidFill>
                  <a:schemeClr val="tx1"/>
                </a:solidFill>
                <a:latin typeface="Papyrus"/>
                <a:cs typeface="Papyrus"/>
              </a:rPr>
              <a:t>the</a:t>
            </a:r>
            <a:r>
              <a:rPr lang="es-ES_tradnl" sz="2200" dirty="0">
                <a:solidFill>
                  <a:schemeClr val="tx1"/>
                </a:solidFill>
                <a:latin typeface="Papyrus"/>
                <a:cs typeface="Papyrus"/>
              </a:rPr>
              <a:t> Lord</a:t>
            </a:r>
          </a:p>
          <a:p>
            <a:endParaRPr lang="es-ES_tradnl" sz="2200" dirty="0">
              <a:solidFill>
                <a:schemeClr val="tx1"/>
              </a:solidFill>
              <a:latin typeface="Papyrus"/>
              <a:cs typeface="Papyrus"/>
            </a:endParaRPr>
          </a:p>
          <a:p>
            <a:r>
              <a:rPr lang="es-ES_tradnl" sz="2200" dirty="0" err="1">
                <a:solidFill>
                  <a:schemeClr val="tx1"/>
                </a:solidFill>
                <a:latin typeface="Papyrus"/>
                <a:cs typeface="Papyrus"/>
              </a:rPr>
              <a:t>Jesus</a:t>
            </a:r>
            <a:r>
              <a:rPr lang="es-ES_tradnl" sz="2200" dirty="0">
                <a:solidFill>
                  <a:schemeClr val="tx1"/>
                </a:solidFill>
                <a:latin typeface="Papyrus"/>
                <a:cs typeface="Papyrus"/>
              </a:rPr>
              <a:t> </a:t>
            </a:r>
            <a:r>
              <a:rPr lang="es-ES_tradnl" sz="2200" dirty="0" err="1">
                <a:solidFill>
                  <a:schemeClr val="tx1"/>
                </a:solidFill>
                <a:latin typeface="Papyrus"/>
                <a:cs typeface="Papyrus"/>
              </a:rPr>
              <a:t>said</a:t>
            </a:r>
            <a:r>
              <a:rPr lang="es-ES_tradnl" sz="2200" dirty="0">
                <a:solidFill>
                  <a:schemeClr val="tx1"/>
                </a:solidFill>
                <a:latin typeface="Papyrus"/>
                <a:cs typeface="Papyrus"/>
              </a:rPr>
              <a:t> </a:t>
            </a:r>
            <a:r>
              <a:rPr lang="es-ES_tradnl" sz="2200" dirty="0" err="1">
                <a:solidFill>
                  <a:schemeClr val="tx1"/>
                </a:solidFill>
                <a:latin typeface="Papyrus"/>
                <a:cs typeface="Papyrus"/>
              </a:rPr>
              <a:t>to</a:t>
            </a:r>
            <a:r>
              <a:rPr lang="es-ES_tradnl" sz="2200" dirty="0">
                <a:solidFill>
                  <a:schemeClr val="tx1"/>
                </a:solidFill>
                <a:latin typeface="Papyrus"/>
                <a:cs typeface="Papyrus"/>
              </a:rPr>
              <a:t> </a:t>
            </a:r>
            <a:r>
              <a:rPr lang="es-ES_tradnl" sz="2200" dirty="0" err="1">
                <a:solidFill>
                  <a:schemeClr val="tx1"/>
                </a:solidFill>
                <a:latin typeface="Papyrus"/>
                <a:cs typeface="Papyrus"/>
              </a:rPr>
              <a:t>them</a:t>
            </a:r>
            <a:r>
              <a:rPr lang="es-ES_tradnl" sz="2200" dirty="0">
                <a:solidFill>
                  <a:schemeClr val="tx1"/>
                </a:solidFill>
                <a:latin typeface="Papyrus"/>
                <a:cs typeface="Papyrus"/>
              </a:rPr>
              <a:t>, “ </a:t>
            </a:r>
            <a:r>
              <a:rPr lang="es-ES_tradnl" sz="2200" dirty="0" err="1">
                <a:solidFill>
                  <a:schemeClr val="tx1"/>
                </a:solidFill>
                <a:latin typeface="Papyrus"/>
                <a:cs typeface="Papyrus"/>
              </a:rPr>
              <a:t>You</a:t>
            </a:r>
            <a:r>
              <a:rPr lang="es-ES_tradnl" sz="2200" dirty="0">
                <a:solidFill>
                  <a:schemeClr val="tx1"/>
                </a:solidFill>
                <a:latin typeface="Papyrus"/>
                <a:cs typeface="Papyrus"/>
              </a:rPr>
              <a:t> </a:t>
            </a:r>
            <a:r>
              <a:rPr lang="es-ES_tradnl" sz="2200" dirty="0" err="1">
                <a:solidFill>
                  <a:schemeClr val="tx1"/>
                </a:solidFill>
                <a:latin typeface="Papyrus"/>
                <a:cs typeface="Papyrus"/>
              </a:rPr>
              <a:t>will</a:t>
            </a:r>
            <a:r>
              <a:rPr lang="es-ES_tradnl" sz="2200" dirty="0">
                <a:solidFill>
                  <a:schemeClr val="tx1"/>
                </a:solidFill>
                <a:latin typeface="Papyrus"/>
                <a:cs typeface="Papyrus"/>
              </a:rPr>
              <a:t> </a:t>
            </a:r>
            <a:r>
              <a:rPr lang="es-ES_tradnl" sz="2200" dirty="0" err="1">
                <a:solidFill>
                  <a:schemeClr val="tx1"/>
                </a:solidFill>
                <a:latin typeface="Papyrus"/>
                <a:cs typeface="Papyrus"/>
              </a:rPr>
              <a:t>not</a:t>
            </a:r>
            <a:r>
              <a:rPr lang="es-ES_tradnl" sz="2200" dirty="0">
                <a:solidFill>
                  <a:schemeClr val="tx1"/>
                </a:solidFill>
                <a:latin typeface="Papyrus"/>
                <a:cs typeface="Papyrus"/>
              </a:rPr>
              <a:t> </a:t>
            </a:r>
            <a:r>
              <a:rPr lang="es-ES_tradnl" sz="2200" dirty="0" err="1">
                <a:solidFill>
                  <a:schemeClr val="tx1"/>
                </a:solidFill>
                <a:latin typeface="Papyrus"/>
                <a:cs typeface="Papyrus"/>
              </a:rPr>
              <a:t>see</a:t>
            </a:r>
            <a:r>
              <a:rPr lang="es-ES_tradnl" sz="2200" dirty="0">
                <a:solidFill>
                  <a:schemeClr val="tx1"/>
                </a:solidFill>
                <a:latin typeface="Papyrus"/>
                <a:cs typeface="Papyrus"/>
              </a:rPr>
              <a:t> Me </a:t>
            </a:r>
            <a:r>
              <a:rPr lang="es-ES_tradnl" sz="2200" dirty="0" err="1">
                <a:solidFill>
                  <a:schemeClr val="tx1"/>
                </a:solidFill>
                <a:latin typeface="Papyrus"/>
                <a:cs typeface="Papyrus"/>
              </a:rPr>
              <a:t>again</a:t>
            </a:r>
            <a:r>
              <a:rPr lang="es-ES_tradnl" sz="2200" dirty="0">
                <a:solidFill>
                  <a:schemeClr val="tx1"/>
                </a:solidFill>
                <a:latin typeface="Papyrus"/>
                <a:cs typeface="Papyrus"/>
              </a:rPr>
              <a:t>, </a:t>
            </a:r>
            <a:r>
              <a:rPr lang="es-ES_tradnl" sz="2200" dirty="0" err="1">
                <a:solidFill>
                  <a:schemeClr val="tx1"/>
                </a:solidFill>
                <a:latin typeface="Papyrus"/>
                <a:cs typeface="Papyrus"/>
              </a:rPr>
              <a:t>until</a:t>
            </a:r>
            <a:r>
              <a:rPr lang="es-ES_tradnl" sz="2200" dirty="0">
                <a:solidFill>
                  <a:schemeClr val="tx1"/>
                </a:solidFill>
                <a:latin typeface="Papyrus"/>
                <a:cs typeface="Papyrus"/>
              </a:rPr>
              <a:t> </a:t>
            </a:r>
            <a:r>
              <a:rPr lang="es-ES_tradnl" sz="2200" dirty="0" err="1">
                <a:solidFill>
                  <a:schemeClr val="tx1"/>
                </a:solidFill>
                <a:latin typeface="Papyrus"/>
                <a:cs typeface="Papyrus"/>
              </a:rPr>
              <a:t>you</a:t>
            </a:r>
            <a:r>
              <a:rPr lang="es-ES_tradnl" sz="2200" dirty="0">
                <a:solidFill>
                  <a:schemeClr val="tx1"/>
                </a:solidFill>
                <a:latin typeface="Papyrus"/>
                <a:cs typeface="Papyrus"/>
              </a:rPr>
              <a:t> </a:t>
            </a:r>
            <a:r>
              <a:rPr lang="es-ES_tradnl" sz="2200" dirty="0" err="1">
                <a:solidFill>
                  <a:schemeClr val="tx1"/>
                </a:solidFill>
                <a:latin typeface="Papyrus"/>
                <a:cs typeface="Papyrus"/>
              </a:rPr>
              <a:t>say</a:t>
            </a:r>
            <a:r>
              <a:rPr lang="es-ES_tradnl" sz="2200" dirty="0">
                <a:solidFill>
                  <a:schemeClr val="tx1"/>
                </a:solidFill>
                <a:latin typeface="Papyrus"/>
                <a:cs typeface="Papyrus"/>
              </a:rPr>
              <a:t> </a:t>
            </a:r>
            <a:r>
              <a:rPr lang="es-ES_tradnl" sz="2200" dirty="0" err="1">
                <a:solidFill>
                  <a:schemeClr val="tx1"/>
                </a:solidFill>
                <a:latin typeface="Papyrus"/>
                <a:cs typeface="Papyrus"/>
              </a:rPr>
              <a:t>Blessed</a:t>
            </a:r>
            <a:r>
              <a:rPr lang="es-ES_tradnl" sz="2200" dirty="0">
                <a:solidFill>
                  <a:schemeClr val="tx1"/>
                </a:solidFill>
                <a:latin typeface="Papyrus"/>
                <a:cs typeface="Papyrus"/>
              </a:rPr>
              <a:t> </a:t>
            </a:r>
            <a:r>
              <a:rPr lang="es-ES_tradnl" sz="2200" dirty="0" err="1">
                <a:solidFill>
                  <a:schemeClr val="tx1"/>
                </a:solidFill>
                <a:latin typeface="Papyrus"/>
                <a:cs typeface="Papyrus"/>
              </a:rPr>
              <a:t>is</a:t>
            </a:r>
            <a:r>
              <a:rPr lang="es-ES_tradnl" sz="2200" dirty="0">
                <a:solidFill>
                  <a:schemeClr val="tx1"/>
                </a:solidFill>
                <a:latin typeface="Papyrus"/>
                <a:cs typeface="Papyrus"/>
              </a:rPr>
              <a:t> He </a:t>
            </a:r>
            <a:r>
              <a:rPr lang="es-ES_tradnl" sz="2200" dirty="0" err="1">
                <a:solidFill>
                  <a:schemeClr val="tx1"/>
                </a:solidFill>
                <a:latin typeface="Papyrus"/>
                <a:cs typeface="Papyrus"/>
              </a:rPr>
              <a:t>who</a:t>
            </a:r>
            <a:r>
              <a:rPr lang="es-ES_tradnl" sz="2200" dirty="0">
                <a:solidFill>
                  <a:schemeClr val="tx1"/>
                </a:solidFill>
                <a:latin typeface="Papyrus"/>
                <a:cs typeface="Papyrus"/>
              </a:rPr>
              <a:t> comes in </a:t>
            </a:r>
            <a:r>
              <a:rPr lang="es-ES_tradnl" sz="2200" dirty="0" err="1">
                <a:solidFill>
                  <a:schemeClr val="tx1"/>
                </a:solidFill>
                <a:latin typeface="Papyrus"/>
                <a:cs typeface="Papyrus"/>
              </a:rPr>
              <a:t>the</a:t>
            </a:r>
            <a:r>
              <a:rPr lang="es-ES_tradnl" sz="2200" dirty="0">
                <a:solidFill>
                  <a:schemeClr val="tx1"/>
                </a:solidFill>
                <a:latin typeface="Papyrus"/>
                <a:cs typeface="Papyrus"/>
              </a:rPr>
              <a:t> </a:t>
            </a:r>
            <a:r>
              <a:rPr lang="es-ES_tradnl" sz="2200" dirty="0" err="1">
                <a:solidFill>
                  <a:schemeClr val="tx1"/>
                </a:solidFill>
                <a:latin typeface="Papyrus"/>
                <a:cs typeface="Papyrus"/>
              </a:rPr>
              <a:t>Name</a:t>
            </a:r>
            <a:r>
              <a:rPr lang="es-ES_tradnl" sz="2200" dirty="0">
                <a:solidFill>
                  <a:schemeClr val="tx1"/>
                </a:solidFill>
                <a:latin typeface="Papyrus"/>
                <a:cs typeface="Papyrus"/>
              </a:rPr>
              <a:t> of </a:t>
            </a:r>
            <a:r>
              <a:rPr lang="es-ES_tradnl" sz="2200" dirty="0" err="1">
                <a:solidFill>
                  <a:schemeClr val="tx1"/>
                </a:solidFill>
                <a:latin typeface="Papyrus"/>
                <a:cs typeface="Papyrus"/>
              </a:rPr>
              <a:t>the</a:t>
            </a:r>
            <a:r>
              <a:rPr lang="es-ES_tradnl" sz="2200" dirty="0">
                <a:solidFill>
                  <a:schemeClr val="tx1"/>
                </a:solidFill>
                <a:latin typeface="Papyrus"/>
                <a:cs typeface="Papyrus"/>
              </a:rPr>
              <a:t> Lord.” </a:t>
            </a:r>
            <a:r>
              <a:rPr lang="es-ES_tradnl" dirty="0" err="1">
                <a:solidFill>
                  <a:srgbClr val="FF0000"/>
                </a:solidFill>
                <a:latin typeface="Papyrus"/>
                <a:cs typeface="Papyrus"/>
              </a:rPr>
              <a:t>Matt</a:t>
            </a:r>
            <a:r>
              <a:rPr lang="es-ES_tradnl" dirty="0">
                <a:solidFill>
                  <a:srgbClr val="FF0000"/>
                </a:solidFill>
                <a:latin typeface="Papyrus"/>
                <a:cs typeface="Papyrus"/>
              </a:rPr>
              <a:t> 23:39 </a:t>
            </a:r>
          </a:p>
        </p:txBody>
      </p:sp>
      <p:sp>
        <p:nvSpPr>
          <p:cNvPr id="3" name="TextBox 2"/>
          <p:cNvSpPr txBox="1"/>
          <p:nvPr/>
        </p:nvSpPr>
        <p:spPr>
          <a:xfrm>
            <a:off x="863624" y="5018786"/>
            <a:ext cx="2704275" cy="120032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_tradnl" sz="2400" b="1" dirty="0">
                <a:solidFill>
                  <a:srgbClr val="000000"/>
                </a:solidFill>
                <a:latin typeface="Papyrus"/>
                <a:cs typeface="Papyrus"/>
              </a:rPr>
              <a:t>  </a:t>
            </a:r>
            <a:r>
              <a:rPr lang="es-ES_tradnl" sz="2400" b="1" dirty="0" err="1">
                <a:solidFill>
                  <a:srgbClr val="000000"/>
                </a:solidFill>
                <a:latin typeface="Papyrus"/>
                <a:cs typeface="Papyrus"/>
              </a:rPr>
              <a:t>Today</a:t>
            </a:r>
            <a:r>
              <a:rPr lang="es-ES_tradnl" sz="2400" b="1" dirty="0">
                <a:solidFill>
                  <a:srgbClr val="000000"/>
                </a:solidFill>
                <a:latin typeface="Papyrus"/>
                <a:cs typeface="Papyrus"/>
              </a:rPr>
              <a:t> </a:t>
            </a:r>
            <a:r>
              <a:rPr lang="es-ES_tradnl" sz="2400" b="1" dirty="0" err="1">
                <a:solidFill>
                  <a:srgbClr val="000000"/>
                </a:solidFill>
                <a:latin typeface="Papyrus"/>
                <a:cs typeface="Papyrus"/>
              </a:rPr>
              <a:t>is</a:t>
            </a:r>
            <a:r>
              <a:rPr lang="es-ES_tradnl" sz="2400" b="1" dirty="0">
                <a:solidFill>
                  <a:srgbClr val="000000"/>
                </a:solidFill>
                <a:latin typeface="Papyrus"/>
                <a:cs typeface="Papyrus"/>
              </a:rPr>
              <a:t> </a:t>
            </a:r>
            <a:r>
              <a:rPr lang="es-ES_tradnl" sz="2400" b="1" dirty="0" err="1">
                <a:solidFill>
                  <a:srgbClr val="000000"/>
                </a:solidFill>
                <a:latin typeface="Papyrus"/>
                <a:cs typeface="Papyrus"/>
              </a:rPr>
              <a:t>the</a:t>
            </a:r>
            <a:r>
              <a:rPr lang="es-ES_tradnl" sz="2400" b="1" dirty="0">
                <a:solidFill>
                  <a:srgbClr val="000000"/>
                </a:solidFill>
                <a:latin typeface="Papyrus"/>
                <a:cs typeface="Papyrus"/>
              </a:rPr>
              <a:t> Day  	of </a:t>
            </a:r>
            <a:r>
              <a:rPr lang="es-ES_tradnl" sz="2400" b="1" dirty="0" err="1">
                <a:solidFill>
                  <a:srgbClr val="000000"/>
                </a:solidFill>
                <a:latin typeface="Papyrus"/>
                <a:cs typeface="Papyrus"/>
              </a:rPr>
              <a:t>Salvation</a:t>
            </a:r>
            <a:r>
              <a:rPr lang="es-ES_tradnl" sz="2400" b="1" dirty="0">
                <a:solidFill>
                  <a:srgbClr val="000000"/>
                </a:solidFill>
                <a:latin typeface="Papyrus"/>
                <a:cs typeface="Papyrus"/>
              </a:rPr>
              <a:t> </a:t>
            </a:r>
          </a:p>
          <a:p>
            <a:r>
              <a:rPr lang="es-ES_tradnl" sz="2400" b="1" dirty="0">
                <a:solidFill>
                  <a:srgbClr val="000000"/>
                </a:solidFill>
                <a:latin typeface="Papyrus"/>
                <a:cs typeface="Papyrus"/>
              </a:rPr>
              <a:t>Are </a:t>
            </a:r>
            <a:r>
              <a:rPr lang="es-ES_tradnl" sz="2400" b="1" dirty="0" err="1">
                <a:solidFill>
                  <a:srgbClr val="000000"/>
                </a:solidFill>
                <a:latin typeface="Papyrus"/>
                <a:cs typeface="Papyrus"/>
              </a:rPr>
              <a:t>You</a:t>
            </a:r>
            <a:r>
              <a:rPr lang="es-ES_tradnl" sz="2400" b="1" dirty="0">
                <a:solidFill>
                  <a:srgbClr val="000000"/>
                </a:solidFill>
                <a:latin typeface="Papyrus"/>
                <a:cs typeface="Papyrus"/>
              </a:rPr>
              <a:t> </a:t>
            </a:r>
            <a:r>
              <a:rPr lang="es-ES_tradnl" sz="2400" b="1" dirty="0" err="1">
                <a:solidFill>
                  <a:srgbClr val="000000"/>
                </a:solidFill>
                <a:latin typeface="Papyrus"/>
                <a:cs typeface="Papyrus"/>
              </a:rPr>
              <a:t>Ready</a:t>
            </a:r>
            <a:r>
              <a:rPr lang="es-ES_tradnl" sz="2400" b="1" dirty="0">
                <a:solidFill>
                  <a:srgbClr val="000000"/>
                </a:solidFill>
                <a:latin typeface="Papyrus"/>
                <a:cs typeface="Papyrus"/>
              </a:rPr>
              <a:t>! </a:t>
            </a:r>
          </a:p>
        </p:txBody>
      </p:sp>
    </p:spTree>
    <p:extLst>
      <p:ext uri="{BB962C8B-B14F-4D97-AF65-F5344CB8AC3E}">
        <p14:creationId xmlns:p14="http://schemas.microsoft.com/office/powerpoint/2010/main" val="357654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End-time-harvest-by-Chr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397"/>
            <a:ext cx="4551688" cy="6171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688" y="272468"/>
            <a:ext cx="4499600" cy="1648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551688" y="2166665"/>
            <a:ext cx="5677647" cy="1938992"/>
          </a:xfrm>
          <a:prstGeom prst="rect">
            <a:avLst/>
          </a:prstGeom>
          <a:noFill/>
        </p:spPr>
        <p:txBody>
          <a:bodyPr wrap="square" rtlCol="0">
            <a:spAutoFit/>
          </a:bodyPr>
          <a:lstStyle/>
          <a:p>
            <a:r>
              <a:rPr lang="en-US" sz="2000" dirty="0">
                <a:latin typeface="Papyrus"/>
                <a:cs typeface="Papyrus"/>
              </a:rPr>
              <a:t> Israel Has  3 Main Harvests  </a:t>
            </a:r>
          </a:p>
          <a:p>
            <a:endParaRPr lang="en-US" sz="2000" dirty="0">
              <a:latin typeface="Papyrus"/>
              <a:cs typeface="Papyrus"/>
            </a:endParaRPr>
          </a:p>
          <a:p>
            <a:r>
              <a:rPr lang="en-US" sz="2000" dirty="0">
                <a:latin typeface="Papyrus"/>
                <a:cs typeface="Papyrus"/>
              </a:rPr>
              <a:t>    Barley -       Pre-Tribulation Rapture</a:t>
            </a:r>
          </a:p>
          <a:p>
            <a:r>
              <a:rPr lang="en-US" sz="2000" dirty="0">
                <a:latin typeface="Papyrus"/>
                <a:cs typeface="Papyrus"/>
              </a:rPr>
              <a:t>    Wheat -        Mid-Tribulation Rapture</a:t>
            </a:r>
          </a:p>
          <a:p>
            <a:r>
              <a:rPr lang="en-US" sz="2000" dirty="0">
                <a:latin typeface="Papyrus"/>
                <a:cs typeface="Papyrus"/>
              </a:rPr>
              <a:t>    Grapes -      End-Tribulation Rapture</a:t>
            </a:r>
          </a:p>
          <a:p>
            <a:r>
              <a:rPr lang="en-US" sz="2000" dirty="0">
                <a:latin typeface="Papyrus"/>
                <a:cs typeface="Papyrus"/>
              </a:rPr>
              <a:t>   </a:t>
            </a:r>
          </a:p>
        </p:txBody>
      </p:sp>
      <p:pic>
        <p:nvPicPr>
          <p:cNvPr id="7" name="Picture 6" descr="Unknown-2.jpeg"/>
          <p:cNvPicPr>
            <a:picLocks noChangeAspect="1"/>
          </p:cNvPicPr>
          <p:nvPr/>
        </p:nvPicPr>
        <p:blipFill rotWithShape="1">
          <a:blip r:embed="rId4">
            <a:extLst>
              <a:ext uri="{28A0092B-C50C-407E-A947-70E740481C1C}">
                <a14:useLocalDpi xmlns:a14="http://schemas.microsoft.com/office/drawing/2010/main" val="0"/>
              </a:ext>
            </a:extLst>
          </a:blip>
          <a:srcRect b="7057"/>
          <a:stretch/>
        </p:blipFill>
        <p:spPr>
          <a:xfrm>
            <a:off x="4870141" y="4882500"/>
            <a:ext cx="3947459" cy="1557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9848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6251035" y="2563305"/>
            <a:ext cx="2638966" cy="378565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000" dirty="0">
                <a:solidFill>
                  <a:schemeClr val="tx1"/>
                </a:solidFill>
                <a:latin typeface="Papyrus"/>
                <a:cs typeface="Papyrus"/>
              </a:rPr>
              <a:t>The Barley Harvest  is First!</a:t>
            </a:r>
          </a:p>
          <a:p>
            <a:pPr algn="ctr"/>
            <a:r>
              <a:rPr lang="en-US" sz="2000" dirty="0">
                <a:solidFill>
                  <a:schemeClr val="tx1"/>
                </a:solidFill>
                <a:latin typeface="Papyrus"/>
                <a:cs typeface="Papyrus"/>
              </a:rPr>
              <a:t> As  is a Soft Grain, first cut with a Scythe    then winnowed with a Fork. When it is thrown up in the air, the wind separates the grain from the chaff!   Sounds like a Rapture of Believers   </a:t>
            </a:r>
          </a:p>
          <a:p>
            <a:pPr algn="ctr"/>
            <a:r>
              <a:rPr lang="en-US" sz="2000" dirty="0">
                <a:solidFill>
                  <a:schemeClr val="tx1"/>
                </a:solidFill>
                <a:latin typeface="Papyrus"/>
                <a:cs typeface="Papyrus"/>
              </a:rPr>
              <a:t> </a:t>
            </a:r>
          </a:p>
        </p:txBody>
      </p:sp>
      <p:pic>
        <p:nvPicPr>
          <p:cNvPr id="8" name="Picture 7"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59" y="2826416"/>
            <a:ext cx="2524553" cy="1413750"/>
          </a:xfrm>
          <a:prstGeom prst="rect">
            <a:avLst/>
          </a:prstGeom>
        </p:spPr>
      </p:pic>
      <p:pic>
        <p:nvPicPr>
          <p:cNvPr id="6" name="Picture 5" descr="LQ0A9461-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59" y="2615546"/>
            <a:ext cx="5597318" cy="3733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Wheat-Harv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59" y="430079"/>
            <a:ext cx="3003176" cy="1904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Unknown-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334" y="568030"/>
            <a:ext cx="4917402" cy="1628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5692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1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endParaRPr lang="es-ES_tradnl" dirty="0"/>
          </a:p>
        </p:txBody>
      </p:sp>
      <p:sp>
        <p:nvSpPr>
          <p:cNvPr id="5" name="Rectangle 4"/>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s-ES_tradnl" dirty="0">
              <a:latin typeface="Papyrus" charset="0"/>
              <a:cs typeface="Papyrus" charset="0"/>
            </a:endParaRPr>
          </a:p>
        </p:txBody>
      </p:sp>
      <p:pic>
        <p:nvPicPr>
          <p:cNvPr id="3" name="Picture 2" descr="Wheat Harvest.jpg"/>
          <p:cNvPicPr>
            <a:picLocks noChangeAspect="1"/>
          </p:cNvPicPr>
          <p:nvPr/>
        </p:nvPicPr>
        <p:blipFill rotWithShape="1">
          <a:blip r:embed="rId2">
            <a:extLst>
              <a:ext uri="{28A0092B-C50C-407E-A947-70E740481C1C}">
                <a14:useLocalDpi xmlns:a14="http://schemas.microsoft.com/office/drawing/2010/main" val="0"/>
              </a:ext>
            </a:extLst>
          </a:blip>
          <a:srcRect b="4215"/>
          <a:stretch/>
        </p:blipFill>
        <p:spPr>
          <a:xfrm>
            <a:off x="-114106" y="0"/>
            <a:ext cx="720954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51scCtqXMBL._SL500_AC_SS350_.jpg"/>
          <p:cNvPicPr>
            <a:picLocks noChangeAspect="1"/>
          </p:cNvPicPr>
          <p:nvPr/>
        </p:nvPicPr>
        <p:blipFill>
          <a:blip r:embed="rId3">
            <a:extLst>
              <a:ext uri="{BEBA8EAE-BF5A-486C-A8C5-ECC9F3942E4B}">
                <a14:imgProps xmlns:a14="http://schemas.microsoft.com/office/drawing/2010/main">
                  <a14:imgLayer r:embed="rId4">
                    <a14:imgEffect>
                      <a14:backgroundRemoval t="10000" b="100000" l="5429" r="90000"/>
                    </a14:imgEffect>
                  </a14:imgLayer>
                </a14:imgProps>
              </a:ext>
              <a:ext uri="{28A0092B-C50C-407E-A947-70E740481C1C}">
                <a14:useLocalDpi xmlns:a14="http://schemas.microsoft.com/office/drawing/2010/main" val="0"/>
              </a:ext>
            </a:extLst>
          </a:blip>
          <a:stretch>
            <a:fillRect/>
          </a:stretch>
        </p:blipFill>
        <p:spPr>
          <a:xfrm>
            <a:off x="6128012" y="3141141"/>
            <a:ext cx="3496610" cy="3496610"/>
          </a:xfrm>
          <a:prstGeom prst="rect">
            <a:avLst/>
          </a:prstGeom>
        </p:spPr>
      </p:pic>
      <p:sp>
        <p:nvSpPr>
          <p:cNvPr id="9" name="TextBox 8"/>
          <p:cNvSpPr txBox="1"/>
          <p:nvPr/>
        </p:nvSpPr>
        <p:spPr>
          <a:xfrm>
            <a:off x="6932706" y="872268"/>
            <a:ext cx="2034056" cy="163121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_tradnl" sz="2000" dirty="0" err="1">
                <a:solidFill>
                  <a:srgbClr val="000000"/>
                </a:solidFill>
                <a:latin typeface="Papyrus"/>
                <a:cs typeface="Papyrus"/>
              </a:rPr>
              <a:t>Israel’s</a:t>
            </a:r>
            <a:r>
              <a:rPr lang="es-ES_tradnl" sz="2000" dirty="0">
                <a:solidFill>
                  <a:srgbClr val="000000"/>
                </a:solidFill>
                <a:latin typeface="Papyrus"/>
                <a:cs typeface="Papyrus"/>
              </a:rPr>
              <a:t> </a:t>
            </a:r>
            <a:r>
              <a:rPr lang="es-ES_tradnl" sz="2000" dirty="0" err="1">
                <a:solidFill>
                  <a:srgbClr val="000000"/>
                </a:solidFill>
                <a:latin typeface="Papyrus"/>
                <a:cs typeface="Papyrus"/>
              </a:rPr>
              <a:t>Middle</a:t>
            </a:r>
            <a:r>
              <a:rPr lang="es-ES_tradnl" sz="2000" dirty="0">
                <a:solidFill>
                  <a:srgbClr val="000000"/>
                </a:solidFill>
                <a:latin typeface="Papyrus"/>
                <a:cs typeface="Papyrus"/>
              </a:rPr>
              <a:t>   </a:t>
            </a:r>
            <a:r>
              <a:rPr lang="es-ES_tradnl" sz="2000" dirty="0" err="1">
                <a:solidFill>
                  <a:srgbClr val="000000"/>
                </a:solidFill>
                <a:latin typeface="Papyrus"/>
                <a:cs typeface="Papyrus"/>
              </a:rPr>
              <a:t>Wheat</a:t>
            </a:r>
            <a:r>
              <a:rPr lang="es-ES_tradnl" sz="2000" dirty="0">
                <a:solidFill>
                  <a:srgbClr val="000000"/>
                </a:solidFill>
                <a:latin typeface="Papyrus"/>
                <a:cs typeface="Papyrus"/>
              </a:rPr>
              <a:t> </a:t>
            </a:r>
            <a:r>
              <a:rPr lang="es-ES_tradnl" sz="2000" dirty="0" err="1">
                <a:solidFill>
                  <a:srgbClr val="000000"/>
                </a:solidFill>
                <a:latin typeface="Papyrus"/>
                <a:cs typeface="Papyrus"/>
              </a:rPr>
              <a:t>Harvest</a:t>
            </a:r>
            <a:r>
              <a:rPr lang="es-ES_tradnl" sz="2000" dirty="0">
                <a:solidFill>
                  <a:srgbClr val="000000"/>
                </a:solidFill>
                <a:latin typeface="Papyrus"/>
                <a:cs typeface="Papyrus"/>
              </a:rPr>
              <a:t> </a:t>
            </a:r>
          </a:p>
          <a:p>
            <a:pPr algn="ctr"/>
            <a:endParaRPr lang="es-ES_tradnl" sz="2000" dirty="0">
              <a:solidFill>
                <a:srgbClr val="000000"/>
              </a:solidFill>
              <a:latin typeface="Papyrus"/>
              <a:cs typeface="Papyrus"/>
            </a:endParaRPr>
          </a:p>
          <a:p>
            <a:pPr algn="ctr"/>
            <a:r>
              <a:rPr lang="es-ES_tradnl" sz="2000" dirty="0">
                <a:solidFill>
                  <a:srgbClr val="000000"/>
                </a:solidFill>
                <a:latin typeface="Papyrus"/>
                <a:cs typeface="Papyrus"/>
              </a:rPr>
              <a:t>  </a:t>
            </a:r>
            <a:r>
              <a:rPr lang="es-ES_tradnl" sz="2000" dirty="0" err="1">
                <a:solidFill>
                  <a:srgbClr val="000000"/>
                </a:solidFill>
                <a:latin typeface="Papyrus"/>
                <a:cs typeface="Papyrus"/>
              </a:rPr>
              <a:t>Threshing</a:t>
            </a:r>
            <a:r>
              <a:rPr lang="es-ES_tradnl" sz="2000" dirty="0">
                <a:solidFill>
                  <a:srgbClr val="000000"/>
                </a:solidFill>
                <a:latin typeface="Papyrus"/>
                <a:cs typeface="Papyrus"/>
              </a:rPr>
              <a:t>  </a:t>
            </a:r>
            <a:r>
              <a:rPr lang="es-ES_tradnl" sz="2000" dirty="0" err="1">
                <a:solidFill>
                  <a:srgbClr val="000000"/>
                </a:solidFill>
                <a:latin typeface="Papyrus"/>
                <a:cs typeface="Papyrus"/>
              </a:rPr>
              <a:t>with</a:t>
            </a:r>
            <a:r>
              <a:rPr lang="es-ES_tradnl" sz="2000" dirty="0">
                <a:solidFill>
                  <a:srgbClr val="000000"/>
                </a:solidFill>
                <a:latin typeface="Papyrus"/>
                <a:cs typeface="Papyrus"/>
              </a:rPr>
              <a:t>  a </a:t>
            </a:r>
            <a:r>
              <a:rPr lang="es-ES_tradnl" sz="2000" dirty="0" err="1">
                <a:solidFill>
                  <a:srgbClr val="000000"/>
                </a:solidFill>
                <a:latin typeface="Papyrus"/>
                <a:cs typeface="Papyrus"/>
              </a:rPr>
              <a:t>Tribulum</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197402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113"/>
            <a:ext cx="9144000" cy="6869113"/>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S_tradnl"/>
          </a:p>
        </p:txBody>
      </p:sp>
      <p:sp>
        <p:nvSpPr>
          <p:cNvPr id="60418" name="Rectangle 3"/>
          <p:cNvSpPr>
            <a:spLocks noGrp="1" noChangeArrowheads="1"/>
          </p:cNvSpPr>
          <p:nvPr>
            <p:ph type="body" idx="1"/>
          </p:nvPr>
        </p:nvSpPr>
        <p:spPr>
          <a:xfrm>
            <a:off x="4770568" y="465138"/>
            <a:ext cx="4314765" cy="5131628"/>
          </a:xfrm>
        </p:spPr>
        <p:txBody>
          <a:bodyPr/>
          <a:lstStyle/>
          <a:p>
            <a:pPr algn="ctr" eaLnBrk="1" hangingPunct="1">
              <a:lnSpc>
                <a:spcPct val="80000"/>
              </a:lnSpc>
              <a:buFontTx/>
              <a:buNone/>
              <a:defRPr/>
            </a:pPr>
            <a:endParaRPr lang="en-US" sz="2400" dirty="0">
              <a:latin typeface="Papyrus" charset="0"/>
              <a:cs typeface="Papyrus" charset="0"/>
            </a:endParaRPr>
          </a:p>
          <a:p>
            <a:pPr eaLnBrk="1" hangingPunct="1">
              <a:lnSpc>
                <a:spcPct val="80000"/>
              </a:lnSpc>
              <a:buFontTx/>
              <a:buNone/>
              <a:defRPr/>
            </a:pPr>
            <a:r>
              <a:rPr lang="en-US" sz="2000" dirty="0">
                <a:latin typeface="Papyrus" charset="0"/>
                <a:cs typeface="Papyrus" charset="0"/>
              </a:rPr>
              <a:t>The steps for harvesting wheat are different than barley. Because it has a hard outer stalk that must be crushed to release the grain,  it is laid on a threshing floor where a special sled with blades underneath is pulled over the wheat.  </a:t>
            </a:r>
          </a:p>
          <a:p>
            <a:pPr eaLnBrk="1" hangingPunct="1">
              <a:lnSpc>
                <a:spcPct val="80000"/>
              </a:lnSpc>
              <a:buFontTx/>
              <a:buNone/>
              <a:defRPr/>
            </a:pPr>
            <a:r>
              <a:rPr lang="en-US" sz="2000" dirty="0">
                <a:latin typeface="Papyrus" charset="0"/>
                <a:cs typeface="Papyrus" charset="0"/>
              </a:rPr>
              <a:t>Then the grain is winnowed with a fork and the chaff is separated from the wheat. The grain is gathered into the barn and the chaff is burned in the fire.  What a picture of the hard-hearted people who will go into the Tribulation</a:t>
            </a:r>
            <a:r>
              <a:rPr lang="en-US" sz="2400" dirty="0">
                <a:latin typeface="Georgia Italic" charset="0"/>
              </a:rPr>
              <a:t>!</a:t>
            </a:r>
          </a:p>
          <a:p>
            <a:pPr eaLnBrk="1" hangingPunct="1">
              <a:lnSpc>
                <a:spcPct val="90000"/>
              </a:lnSpc>
              <a:buFontTx/>
              <a:buNone/>
              <a:defRPr/>
            </a:pPr>
            <a:endParaRPr lang="en-US" sz="2400" dirty="0">
              <a:latin typeface="Arial" charset="0"/>
            </a:endParaRPr>
          </a:p>
        </p:txBody>
      </p:sp>
      <p:sp>
        <p:nvSpPr>
          <p:cNvPr id="58371" name="TextBox 5"/>
          <p:cNvSpPr txBox="1">
            <a:spLocks noChangeArrowheads="1"/>
          </p:cNvSpPr>
          <p:nvPr/>
        </p:nvSpPr>
        <p:spPr bwMode="auto">
          <a:xfrm>
            <a:off x="7978775" y="96838"/>
            <a:ext cx="33702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1800"/>
              <a:t>  </a:t>
            </a:r>
          </a:p>
        </p:txBody>
      </p:sp>
      <p:pic>
        <p:nvPicPr>
          <p:cNvPr id="4" name="Picture 3" descr="End-time-harvest-by-Chri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14" y="322492"/>
            <a:ext cx="4599554" cy="6236683"/>
          </a:xfrm>
          <a:prstGeom prst="rect">
            <a:avLst/>
          </a:prstGeom>
        </p:spPr>
      </p:pic>
      <p:pic>
        <p:nvPicPr>
          <p:cNvPr id="2" name="Picture 1" descr="IMG_4191_master.jpg"/>
          <p:cNvPicPr>
            <a:picLocks noChangeAspect="1"/>
          </p:cNvPicPr>
          <p:nvPr/>
        </p:nvPicPr>
        <p:blipFill>
          <a:blip r:embed="rId4">
            <a:extLst>
              <a:ext uri="{BEBA8EAE-BF5A-486C-A8C5-ECC9F3942E4B}">
                <a14:imgProps xmlns:a14="http://schemas.microsoft.com/office/drawing/2010/main">
                  <a14:imgLayer r:embed="rId5">
                    <a14:imgEffect>
                      <a14:backgroundRemoval t="1649" b="98438" l="7813" r="95443"/>
                    </a14:imgEffect>
                  </a14:imgLayer>
                </a14:imgProps>
              </a:ext>
              <a:ext uri="{28A0092B-C50C-407E-A947-70E740481C1C}">
                <a14:useLocalDpi xmlns:a14="http://schemas.microsoft.com/office/drawing/2010/main" val="0"/>
              </a:ext>
            </a:extLst>
          </a:blip>
          <a:stretch>
            <a:fillRect/>
          </a:stretch>
        </p:blipFill>
        <p:spPr>
          <a:xfrm rot="5400000">
            <a:off x="5670542" y="4263032"/>
            <a:ext cx="2085495" cy="3128244"/>
          </a:xfrm>
          <a:prstGeom prst="rect">
            <a:avLst/>
          </a:prstGeom>
        </p:spPr>
      </p:pic>
      <p:sp>
        <p:nvSpPr>
          <p:cNvPr id="5" name="TextBox 4"/>
          <p:cNvSpPr txBox="1"/>
          <p:nvPr/>
        </p:nvSpPr>
        <p:spPr>
          <a:xfrm>
            <a:off x="3652897" y="399837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16149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Grape Harves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05" y="1585244"/>
            <a:ext cx="8680760" cy="4958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Bikurim-or-Bikkurim-Basket-of-grapes.jpg"/>
          <p:cNvPicPr>
            <a:picLocks noChangeAspect="1"/>
          </p:cNvPicPr>
          <p:nvPr/>
        </p:nvPicPr>
        <p:blipFill>
          <a:blip r:embed="rId3">
            <a:extLst>
              <a:ext uri="{BEBA8EAE-BF5A-486C-A8C5-ECC9F3942E4B}">
                <a14:imgProps xmlns:a14="http://schemas.microsoft.com/office/drawing/2010/main">
                  <a14:imgLayer r:embed="rId4">
                    <a14:imgEffect>
                      <a14:backgroundRemoval t="9840" b="89894" l="10000" r="95000">
                        <a14:backgroundMark x1="34722" y1="37766" x2="34722" y2="37766"/>
                      </a14:backgroundRemoval>
                    </a14:imgEffect>
                  </a14:imgLayer>
                </a14:imgProps>
              </a:ext>
              <a:ext uri="{28A0092B-C50C-407E-A947-70E740481C1C}">
                <a14:useLocalDpi xmlns:a14="http://schemas.microsoft.com/office/drawing/2010/main" val="0"/>
              </a:ext>
            </a:extLst>
          </a:blip>
          <a:stretch>
            <a:fillRect/>
          </a:stretch>
        </p:blipFill>
        <p:spPr>
          <a:xfrm>
            <a:off x="0" y="-747058"/>
            <a:ext cx="3047046" cy="3182470"/>
          </a:xfrm>
          <a:prstGeom prst="rect">
            <a:avLst/>
          </a:prstGeom>
        </p:spPr>
      </p:pic>
      <p:sp>
        <p:nvSpPr>
          <p:cNvPr id="5" name="TextBox 4"/>
          <p:cNvSpPr txBox="1"/>
          <p:nvPr/>
        </p:nvSpPr>
        <p:spPr>
          <a:xfrm>
            <a:off x="3526117" y="283882"/>
            <a:ext cx="4826000"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a:solidFill>
                  <a:srgbClr val="000000"/>
                </a:solidFill>
                <a:latin typeface="Papyrus"/>
                <a:cs typeface="Papyrus"/>
              </a:rPr>
              <a:t>The grape Harvest is at the final harvest</a:t>
            </a:r>
          </a:p>
          <a:p>
            <a:r>
              <a:rPr lang="en-US" sz="2000" dirty="0">
                <a:solidFill>
                  <a:srgbClr val="000000"/>
                </a:solidFill>
                <a:latin typeface="Papyrus"/>
                <a:cs typeface="Papyrus"/>
              </a:rPr>
              <a:t>       Usually around Yom Kippur</a:t>
            </a:r>
          </a:p>
          <a:p>
            <a:r>
              <a:rPr lang="en-US" sz="2000" dirty="0">
                <a:solidFill>
                  <a:srgbClr val="000000"/>
                </a:solidFill>
                <a:latin typeface="Papyrus"/>
                <a:cs typeface="Papyrus"/>
              </a:rPr>
              <a:t>The grapes are trampled in a wine vat             	until the blood runs out! </a:t>
            </a:r>
          </a:p>
        </p:txBody>
      </p:sp>
    </p:spTree>
    <p:extLst>
      <p:ext uri="{BB962C8B-B14F-4D97-AF65-F5344CB8AC3E}">
        <p14:creationId xmlns:p14="http://schemas.microsoft.com/office/powerpoint/2010/main" val="2797370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279762</TotalTime>
  <Words>2877</Words>
  <Application>Microsoft Macintosh PowerPoint</Application>
  <PresentationFormat>On-screen Show (4:3)</PresentationFormat>
  <Paragraphs>318</Paragraphs>
  <Slides>41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Georgia Italic</vt:lpstr>
      <vt:lpstr>Lucida Handwriting</vt:lpstr>
      <vt:lpstr>Papyrus</vt:lpstr>
      <vt:lpstr>Office Theme</vt:lpstr>
      <vt:lpstr>  Studying the End Times  Searching for Treasure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‘”Behold, I will make Jerusalem a cup of trembling to all the people round about, then they shall be in the siege both against Judah and against Jerusalem.  And in that Day will I make Jerusalem a burdensome stone for all people; all that burden themselves with it shall be cut in pieces, though all the people of the earth be gathered against it.      Zechariah 12:2-3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Catherine Bentley</cp:lastModifiedBy>
  <cp:revision>83</cp:revision>
  <dcterms:created xsi:type="dcterms:W3CDTF">2020-07-09T17:02:08Z</dcterms:created>
  <dcterms:modified xsi:type="dcterms:W3CDTF">2022-01-24T23:43:02Z</dcterms:modified>
</cp:coreProperties>
</file>