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2" r:id="rId4"/>
    <p:sldId id="263" r:id="rId5"/>
    <p:sldId id="276" r:id="rId6"/>
    <p:sldId id="275" r:id="rId7"/>
    <p:sldId id="266" r:id="rId8"/>
    <p:sldId id="273" r:id="rId9"/>
    <p:sldId id="261" r:id="rId10"/>
    <p:sldId id="258" r:id="rId11"/>
    <p:sldId id="256" r:id="rId12"/>
    <p:sldId id="269" r:id="rId13"/>
    <p:sldId id="264" r:id="rId14"/>
    <p:sldId id="271" r:id="rId15"/>
    <p:sldId id="267" r:id="rId16"/>
    <p:sldId id="270" r:id="rId17"/>
    <p:sldId id="285" r:id="rId18"/>
    <p:sldId id="281" r:id="rId19"/>
    <p:sldId id="286" r:id="rId20"/>
    <p:sldId id="265" r:id="rId21"/>
    <p:sldId id="274" r:id="rId22"/>
    <p:sldId id="277" r:id="rId23"/>
    <p:sldId id="268" r:id="rId24"/>
    <p:sldId id="259" r:id="rId25"/>
    <p:sldId id="280" r:id="rId26"/>
    <p:sldId id="282" r:id="rId27"/>
    <p:sldId id="283" r:id="rId28"/>
    <p:sldId id="27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3E19-DB75-8740-9DCB-7B829A736A7F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340A-5105-C24B-83A5-1ACFC09C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hyperlink" Target="https://www.biblehub.com/genesis/25-28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639" y="389991"/>
            <a:ext cx="7363060" cy="2862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4906" y="809791"/>
            <a:ext cx="644267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“The Great Separation”</a:t>
            </a:r>
            <a:endParaRPr lang="en-US" sz="3600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95" y="1989696"/>
            <a:ext cx="4970065" cy="3075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g23-q18-NoahsArk-Clock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69" r="100000">
                        <a14:backgroundMark x1="30258" y1="10082" x2="30258" y2="10082"/>
                        <a14:backgroundMark x1="30258" y1="10082" x2="62415" y2="5177"/>
                        <a14:backgroundMark x1="83311" y1="2452" x2="98100" y2="16349"/>
                        <a14:backgroundMark x1="97693" y1="22888" x2="99457" y2="40054"/>
                        <a14:backgroundMark x1="96065" y1="20163" x2="96065" y2="20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2" y="3954077"/>
            <a:ext cx="5729383" cy="28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4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genesis-4-8-cain-kills-ab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30" y="237451"/>
            <a:ext cx="6219466" cy="621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9656" y="2896725"/>
            <a:ext cx="3966531" cy="1631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God </a:t>
            </a:r>
            <a:r>
              <a:rPr lang="en-US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separated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Cain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from the Garden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and from His presence </a:t>
            </a:r>
            <a:r>
              <a:rPr lang="mr-IN" sz="2000" dirty="0" smtClean="0">
                <a:solidFill>
                  <a:srgbClr val="FFFFFF"/>
                </a:solidFill>
                <a:latin typeface="Papyrus"/>
                <a:cs typeface="Papyrus"/>
              </a:rPr>
              <a:t>–</a:t>
            </a:r>
            <a:endParaRPr lang="en-US" sz="2000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Genesis Chapter 4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Again God removed the sinner 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656" y="667485"/>
            <a:ext cx="5004337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Adam and Eve had 2 sons, Cain and Abel</a:t>
            </a:r>
          </a:p>
          <a:p>
            <a:r>
              <a:rPr lang="en-US" sz="2000" dirty="0" smtClean="0">
                <a:latin typeface="Papyrus"/>
                <a:cs typeface="Papyrus"/>
              </a:rPr>
              <a:t>     Abel brought the right offering</a:t>
            </a:r>
          </a:p>
          <a:p>
            <a:r>
              <a:rPr lang="en-US" sz="2000" dirty="0" smtClean="0">
                <a:latin typeface="Papyrus"/>
                <a:cs typeface="Papyrus"/>
              </a:rPr>
              <a:t>But God did not accept Cain’s offering</a:t>
            </a:r>
          </a:p>
          <a:p>
            <a:r>
              <a:rPr lang="en-US" sz="2000" dirty="0" smtClean="0">
                <a:latin typeface="Papyrus"/>
                <a:cs typeface="Papyrus"/>
              </a:rPr>
              <a:t>So Cain killed his brother in anger</a:t>
            </a:r>
          </a:p>
          <a:p>
            <a:r>
              <a:rPr lang="en-US" sz="2000" dirty="0" smtClean="0">
                <a:latin typeface="Papyrus"/>
                <a:cs typeface="Papyrus"/>
              </a:rPr>
              <a:t>And then lied to God about Abel’s murder</a:t>
            </a:r>
          </a:p>
          <a:p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32747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01" y="1707188"/>
            <a:ext cx="5748727" cy="382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5860" y="441709"/>
            <a:ext cx="7970512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    God had already  separated Lucifer out of  Heaven </a:t>
            </a:r>
            <a:r>
              <a:rPr lang="mr-IN" sz="2000" dirty="0" smtClean="0">
                <a:latin typeface="Papyrus"/>
                <a:cs typeface="Papyrus"/>
              </a:rPr>
              <a:t>–</a:t>
            </a:r>
            <a:r>
              <a:rPr lang="en-US" sz="2000" dirty="0" smtClean="0">
                <a:latin typeface="Papyrus"/>
                <a:cs typeface="Papyrus"/>
              </a:rPr>
              <a:t> </a:t>
            </a:r>
          </a:p>
          <a:p>
            <a:r>
              <a:rPr lang="en-US" sz="2000" dirty="0" smtClean="0">
                <a:latin typeface="Papyrus"/>
                <a:cs typeface="Papyrus"/>
              </a:rPr>
              <a:t>  Sin &amp; Rebellion are removed from God’s Presence   Ezekiel 28:18 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889" y="5909105"/>
            <a:ext cx="658993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Jesus said, “I saw  Satan fall like lightning”</a:t>
            </a:r>
            <a:r>
              <a:rPr lang="mr-IN" sz="2000" dirty="0" smtClean="0">
                <a:latin typeface="Papyrus"/>
                <a:cs typeface="Papyrus"/>
              </a:rPr>
              <a:t>……</a:t>
            </a:r>
            <a:r>
              <a:rPr lang="en-US" sz="2000" dirty="0" smtClean="0">
                <a:latin typeface="Papyrus"/>
                <a:cs typeface="Papyrus"/>
              </a:rPr>
              <a:t>Luke 10:18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36851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lood-of-noah_end-times-last-da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044"/>
            <a:ext cx="9143999" cy="3949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4714" y="281032"/>
            <a:ext cx="7547136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God saw that the wickedness of men was great in the  earth,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and that every imagination of the thoughts of his heart was to do evil continuously</a:t>
            </a:r>
            <a:r>
              <a:rPr lang="mr-IN" sz="2000" dirty="0" smtClean="0">
                <a:solidFill>
                  <a:srgbClr val="FFFFFF"/>
                </a:solidFill>
                <a:latin typeface="Papyrus"/>
                <a:cs typeface="Papyrus"/>
              </a:rPr>
              <a:t>…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it repented the Lord that He had made man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and it grieved Him in His heart.”            Genesis 6:5-6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045" y="6128719"/>
            <a:ext cx="730783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God </a:t>
            </a:r>
            <a:r>
              <a:rPr lang="en-US" sz="2000" dirty="0">
                <a:latin typeface="Papyrus"/>
                <a:cs typeface="Papyrus"/>
              </a:rPr>
              <a:t>s</a:t>
            </a:r>
            <a:r>
              <a:rPr lang="en-US" sz="2000" dirty="0" smtClean="0">
                <a:latin typeface="Papyrus"/>
                <a:cs typeface="Papyrus"/>
              </a:rPr>
              <a:t>eparated out one righteous man &amp; his family - Noah</a:t>
            </a:r>
            <a:endParaRPr lang="en-US" sz="2000" dirty="0">
              <a:latin typeface="Papyrus"/>
              <a:cs typeface="Papyrus"/>
            </a:endParaRPr>
          </a:p>
        </p:txBody>
      </p:sp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" b="99627" l="5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21" y="4158044"/>
            <a:ext cx="1957579" cy="27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0575" y="350443"/>
            <a:ext cx="5913460" cy="5201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     </a:t>
            </a:r>
            <a:r>
              <a:rPr lang="en-US" sz="2200" dirty="0" smtClean="0">
                <a:latin typeface="Papyrus"/>
                <a:cs typeface="Papyrus"/>
              </a:rPr>
              <a:t>God’s  Holiness and Righteousness</a:t>
            </a:r>
          </a:p>
          <a:p>
            <a:r>
              <a:rPr lang="en-US" sz="2200" dirty="0" smtClean="0">
                <a:latin typeface="Papyrus"/>
                <a:cs typeface="Papyrus"/>
              </a:rPr>
              <a:t>                   causes </a:t>
            </a:r>
            <a:r>
              <a:rPr lang="en-US" sz="2200" dirty="0" smtClean="0">
                <a:latin typeface="Lucida Handwriting"/>
                <a:cs typeface="Lucida Handwriting"/>
              </a:rPr>
              <a:t>Separation</a:t>
            </a:r>
          </a:p>
          <a:p>
            <a:endParaRPr lang="en-US" sz="2200" dirty="0" smtClean="0">
              <a:latin typeface="Lucida Handwriting"/>
              <a:cs typeface="Lucida Handwriting"/>
            </a:endParaRPr>
          </a:p>
          <a:p>
            <a:r>
              <a:rPr lang="en-US" sz="2200" dirty="0" smtClean="0">
                <a:latin typeface="Papyrus"/>
                <a:cs typeface="Papyrus"/>
              </a:rPr>
              <a:t> At first God </a:t>
            </a:r>
            <a:r>
              <a:rPr lang="en-US" sz="2200" dirty="0" smtClean="0">
                <a:latin typeface="Lucida Handwriting"/>
                <a:cs typeface="Lucida Handwriting"/>
              </a:rPr>
              <a:t>separates </a:t>
            </a:r>
            <a:r>
              <a:rPr lang="en-US" sz="2200" dirty="0" smtClean="0">
                <a:latin typeface="Papyrus"/>
                <a:cs typeface="Papyrus"/>
              </a:rPr>
              <a:t> the Unrighteous</a:t>
            </a:r>
          </a:p>
          <a:p>
            <a:r>
              <a:rPr lang="en-US" sz="2200" dirty="0" smtClean="0">
                <a:latin typeface="Papyrus"/>
                <a:cs typeface="Papyrus"/>
              </a:rPr>
              <a:t>         from the Righteous</a:t>
            </a:r>
            <a:r>
              <a:rPr lang="en-US" sz="2000" dirty="0" smtClean="0">
                <a:latin typeface="Lucida Handwriting"/>
                <a:cs typeface="Lucida Handwriting"/>
              </a:rPr>
              <a:t> For </a:t>
            </a:r>
            <a:r>
              <a:rPr lang="en-US" sz="2200" dirty="0" smtClean="0">
                <a:latin typeface="Papyrus"/>
                <a:cs typeface="Papyrus"/>
              </a:rPr>
              <a:t>Judgment </a:t>
            </a:r>
          </a:p>
          <a:p>
            <a:r>
              <a:rPr lang="en-US" sz="2400" dirty="0" smtClean="0">
                <a:latin typeface="Papyrus"/>
                <a:cs typeface="Papyrus"/>
              </a:rPr>
              <a:t>              </a:t>
            </a:r>
            <a:r>
              <a:rPr lang="en-US" dirty="0" smtClean="0">
                <a:latin typeface="Lucida Handwriting"/>
                <a:cs typeface="Lucida Handwriting"/>
              </a:rPr>
              <a:t>The Flood</a:t>
            </a:r>
          </a:p>
          <a:p>
            <a:r>
              <a:rPr lang="en-US" dirty="0">
                <a:latin typeface="Lucida Handwriting"/>
                <a:cs typeface="Lucida Handwriting"/>
              </a:rPr>
              <a:t> </a:t>
            </a:r>
            <a:r>
              <a:rPr lang="en-US" dirty="0" smtClean="0">
                <a:latin typeface="Lucida Handwriting"/>
                <a:cs typeface="Lucida Handwriting"/>
              </a:rPr>
              <a:t>                Sodom &amp; Gomorrah </a:t>
            </a:r>
          </a:p>
          <a:p>
            <a:r>
              <a:rPr lang="en-US" dirty="0" smtClean="0">
                <a:latin typeface="Lucida Handwriting"/>
                <a:cs typeface="Lucida Handwriting"/>
              </a:rPr>
              <a:t>                        The 10 Plagues</a:t>
            </a:r>
          </a:p>
          <a:p>
            <a:endParaRPr lang="en-US" dirty="0">
              <a:latin typeface="Lucida Handwriting"/>
              <a:cs typeface="Lucida Handwriting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200" dirty="0" smtClean="0">
                <a:latin typeface="Papyrus"/>
                <a:cs typeface="Papyrus"/>
              </a:rPr>
              <a:t>But God also </a:t>
            </a:r>
            <a:r>
              <a:rPr lang="en-US" sz="2200" dirty="0" smtClean="0">
                <a:latin typeface="Lucida Handwriting"/>
                <a:cs typeface="Lucida Handwriting"/>
              </a:rPr>
              <a:t>separates</a:t>
            </a:r>
            <a:r>
              <a:rPr lang="en-US" sz="2200" dirty="0" smtClean="0">
                <a:latin typeface="Papyrus"/>
                <a:cs typeface="Papyrus"/>
              </a:rPr>
              <a:t> the Righteous </a:t>
            </a:r>
          </a:p>
          <a:p>
            <a:r>
              <a:rPr lang="en-US" sz="2200" dirty="0">
                <a:latin typeface="Papyrus"/>
                <a:cs typeface="Papyrus"/>
              </a:rPr>
              <a:t> </a:t>
            </a:r>
            <a:r>
              <a:rPr lang="en-US" sz="2200" dirty="0" smtClean="0">
                <a:latin typeface="Papyrus"/>
                <a:cs typeface="Papyrus"/>
              </a:rPr>
              <a:t>  from the Unrighteous</a:t>
            </a:r>
            <a:r>
              <a:rPr lang="en-US" sz="2200" dirty="0" smtClean="0">
                <a:latin typeface="Lucida Handwriting"/>
                <a:cs typeface="Lucida Handwriting"/>
              </a:rPr>
              <a:t> </a:t>
            </a:r>
            <a:r>
              <a:rPr lang="en-US" sz="2000" dirty="0" smtClean="0">
                <a:latin typeface="Lucida Handwriting"/>
                <a:cs typeface="Lucida Handwriting"/>
              </a:rPr>
              <a:t>Before</a:t>
            </a:r>
            <a:r>
              <a:rPr lang="en-US" sz="2200" dirty="0" smtClean="0">
                <a:latin typeface="Lucida Handwriting"/>
                <a:cs typeface="Lucida Handwriting"/>
              </a:rPr>
              <a:t> </a:t>
            </a:r>
            <a:r>
              <a:rPr lang="en-US" sz="2200" dirty="0" smtClean="0">
                <a:latin typeface="Papyrus"/>
                <a:cs typeface="Papyrus"/>
              </a:rPr>
              <a:t>Judgment</a:t>
            </a:r>
          </a:p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                     </a:t>
            </a:r>
            <a:r>
              <a:rPr lang="en-US" dirty="0" smtClean="0">
                <a:latin typeface="Papyrus"/>
                <a:cs typeface="Papyrus"/>
              </a:rPr>
              <a:t>   </a:t>
            </a:r>
            <a:r>
              <a:rPr lang="en-US" dirty="0" smtClean="0">
                <a:latin typeface="Lucida Handwriting"/>
                <a:cs typeface="Lucida Handwriting"/>
              </a:rPr>
              <a:t>Enoch</a:t>
            </a:r>
          </a:p>
          <a:p>
            <a:r>
              <a:rPr lang="en-US" dirty="0">
                <a:latin typeface="Lucida Handwriting"/>
                <a:cs typeface="Lucida Handwriting"/>
              </a:rPr>
              <a:t> </a:t>
            </a:r>
            <a:r>
              <a:rPr lang="en-US" dirty="0" smtClean="0">
                <a:latin typeface="Lucida Handwriting"/>
                <a:cs typeface="Lucida Handwriting"/>
              </a:rPr>
              <a:t>                           Noah </a:t>
            </a:r>
          </a:p>
          <a:p>
            <a:r>
              <a:rPr lang="en-US" dirty="0" smtClean="0">
                <a:latin typeface="Lucida Handwriting"/>
                <a:cs typeface="Lucida Handwriting"/>
              </a:rPr>
              <a:t>                                  Lot </a:t>
            </a:r>
          </a:p>
          <a:p>
            <a:r>
              <a:rPr lang="en-US" dirty="0">
                <a:latin typeface="Lucida Handwriting"/>
                <a:cs typeface="Lucida Handwriting"/>
              </a:rPr>
              <a:t> </a:t>
            </a:r>
            <a:r>
              <a:rPr lang="en-US" dirty="0" smtClean="0">
                <a:latin typeface="Lucida Handwriting"/>
                <a:cs typeface="Lucida Handwriting"/>
              </a:rPr>
              <a:t>                                    Abram </a:t>
            </a:r>
          </a:p>
          <a:p>
            <a:r>
              <a:rPr lang="en-US" dirty="0">
                <a:latin typeface="Lucida Handwriting"/>
                <a:cs typeface="Lucida Handwriting"/>
              </a:rPr>
              <a:t> </a:t>
            </a:r>
            <a:r>
              <a:rPr lang="en-US" dirty="0" smtClean="0">
                <a:latin typeface="Lucida Handwriting"/>
                <a:cs typeface="Lucida Handwriting"/>
              </a:rPr>
              <a:t>                                          Moses</a:t>
            </a:r>
          </a:p>
        </p:txBody>
      </p:sp>
    </p:spTree>
    <p:extLst>
      <p:ext uri="{BB962C8B-B14F-4D97-AF65-F5344CB8AC3E}">
        <p14:creationId xmlns:p14="http://schemas.microsoft.com/office/powerpoint/2010/main" val="35486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tow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8" y="290824"/>
            <a:ext cx="8375480" cy="6169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24778" y="496921"/>
            <a:ext cx="298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“Now nothing will be restrained from them,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Let us go down and confuse their language</a:t>
            </a:r>
          </a:p>
          <a:p>
            <a:r>
              <a:rPr lang="en-US" sz="2000" dirty="0">
                <a:solidFill>
                  <a:schemeClr val="bg1"/>
                </a:solidFill>
                <a:latin typeface="Papyrus"/>
                <a:cs typeface="Papyrus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o the Lord scattered them</a:t>
            </a:r>
            <a:r>
              <a:rPr lang="mr-IN" sz="2000" dirty="0" smtClean="0">
                <a:solidFill>
                  <a:schemeClr val="bg1"/>
                </a:solidFill>
                <a:latin typeface="Papyrus"/>
                <a:cs typeface="Papyrus"/>
              </a:rPr>
              <a:t>…</a:t>
            </a:r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”   Genesis 10</a:t>
            </a:r>
          </a:p>
          <a:p>
            <a:endParaRPr lang="en-US" sz="2000" dirty="0">
              <a:solidFill>
                <a:schemeClr val="bg1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God separated their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Languages! </a:t>
            </a:r>
            <a:endParaRPr lang="en-US" sz="20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61357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4-Abraham-journey-2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5096" cy="684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61154" y="-18405"/>
            <a:ext cx="2462023" cy="68634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“God told Abram “Get out of your country and from your kin, and from your father’s house, to a Land I will show you.”</a:t>
            </a:r>
          </a:p>
          <a:p>
            <a:endParaRPr lang="en-US" sz="2000" dirty="0" smtClean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And I will make you a great nation, and I will bless you and make your name great, and you shall be a blessing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I will bless those that bless you and curse those that curse you  &amp; in you shall all the families of the earth be blessed.” </a:t>
            </a:r>
            <a:r>
              <a:rPr lang="en-US" sz="1400" dirty="0" smtClean="0">
                <a:latin typeface="Papyrus"/>
                <a:cs typeface="Papyrus"/>
              </a:rPr>
              <a:t> </a:t>
            </a:r>
            <a:r>
              <a:rPr lang="en-US" sz="1600" dirty="0" smtClean="0">
                <a:latin typeface="Papyrus"/>
                <a:cs typeface="Papyrus"/>
              </a:rPr>
              <a:t>Gen 12:1-3  </a:t>
            </a:r>
            <a:endParaRPr lang="en-US" sz="16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06911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braham_and_Lot_90-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>
          <a:xfrm>
            <a:off x="312930" y="366009"/>
            <a:ext cx="5359641" cy="616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08856" y="2134930"/>
            <a:ext cx="2963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“</a:t>
            </a:r>
            <a:r>
              <a:rPr lang="en-US" sz="2000" dirty="0" smtClean="0">
                <a:latin typeface="Papyrus"/>
                <a:cs typeface="Papyrus"/>
              </a:rPr>
              <a:t>And the Lord said to Abram, after Lot was </a:t>
            </a:r>
            <a:r>
              <a:rPr lang="en-US" dirty="0" smtClean="0">
                <a:latin typeface="Lucida Handwriting"/>
                <a:cs typeface="Lucida Handwriting"/>
              </a:rPr>
              <a:t>separated</a:t>
            </a:r>
            <a:r>
              <a:rPr lang="en-US" sz="2000" dirty="0" smtClean="0">
                <a:latin typeface="Papyrus"/>
                <a:cs typeface="Papyrus"/>
              </a:rPr>
              <a:t> to him, Lift up now your eyes, and look toward the place where you are, north, south, east and west.</a:t>
            </a:r>
          </a:p>
          <a:p>
            <a:pPr algn="ctr"/>
            <a:endParaRPr lang="en-US" sz="2000" dirty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  For the Land which you see, I will give it to you and to your seed forever.”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8856" y="588946"/>
            <a:ext cx="2963631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Abram is </a:t>
            </a:r>
            <a:r>
              <a:rPr lang="en-US" sz="20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separated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  from Lot </a:t>
            </a:r>
            <a:r>
              <a:rPr lang="mr-IN" sz="2000" dirty="0" smtClean="0">
                <a:solidFill>
                  <a:srgbClr val="FFFFFF"/>
                </a:solidFill>
                <a:latin typeface="Papyrus"/>
                <a:cs typeface="Papyrus"/>
              </a:rPr>
              <a:t>–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  	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Genesis  13:14-15 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97418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1907" y="244202"/>
            <a:ext cx="8287196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Light"/>
                <a:cs typeface="Avenir Light"/>
              </a:rPr>
              <a:t>     Genesis 25:21-27 </a:t>
            </a:r>
            <a:r>
              <a:rPr lang="en-US" dirty="0"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 Esau &amp;  Jacob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  ‘And </a:t>
            </a:r>
            <a:r>
              <a:rPr lang="en-US" dirty="0">
                <a:latin typeface="Avenir Light"/>
                <a:cs typeface="Avenir Light"/>
              </a:rPr>
              <a:t>Isaac e</a:t>
            </a:r>
            <a:r>
              <a:rPr lang="en-US" dirty="0" smtClean="0">
                <a:latin typeface="Avenir Light"/>
                <a:cs typeface="Avenir Light"/>
              </a:rPr>
              <a:t>ntreated </a:t>
            </a:r>
            <a:r>
              <a:rPr lang="en-US" dirty="0">
                <a:latin typeface="Avenir Light"/>
                <a:cs typeface="Avenir Light"/>
              </a:rPr>
              <a:t>the </a:t>
            </a:r>
            <a:r>
              <a:rPr lang="en-US" dirty="0" smtClean="0">
                <a:latin typeface="Avenir Light"/>
                <a:cs typeface="Avenir Light"/>
              </a:rPr>
              <a:t>Lord for his wife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              </a:t>
            </a:r>
            <a:r>
              <a:rPr lang="en-US" dirty="0">
                <a:latin typeface="Avenir Light"/>
                <a:cs typeface="Avenir Light"/>
              </a:rPr>
              <a:t>because she was barren</a:t>
            </a:r>
            <a:r>
              <a:rPr lang="en-US" dirty="0" smtClean="0">
                <a:latin typeface="Avenir Light"/>
                <a:cs typeface="Avenir Light"/>
              </a:rPr>
              <a:t>: </a:t>
            </a:r>
          </a:p>
          <a:p>
            <a:r>
              <a:rPr lang="en-US" dirty="0" smtClean="0">
                <a:latin typeface="Avenir Light"/>
                <a:cs typeface="Avenir Light"/>
              </a:rPr>
              <a:t>          the </a:t>
            </a:r>
            <a:r>
              <a:rPr lang="en-US" dirty="0">
                <a:latin typeface="Avenir Light"/>
                <a:cs typeface="Avenir Light"/>
              </a:rPr>
              <a:t>Lord </a:t>
            </a:r>
            <a:r>
              <a:rPr lang="en-US" dirty="0" smtClean="0">
                <a:latin typeface="Avenir Light"/>
                <a:cs typeface="Avenir Light"/>
              </a:rPr>
              <a:t>was entreated </a:t>
            </a:r>
            <a:r>
              <a:rPr lang="en-US" dirty="0">
                <a:latin typeface="Avenir Light"/>
                <a:cs typeface="Avenir Light"/>
              </a:rPr>
              <a:t>of </a:t>
            </a:r>
            <a:r>
              <a:rPr lang="en-US" dirty="0" smtClean="0">
                <a:latin typeface="Avenir Light"/>
                <a:cs typeface="Avenir Light"/>
              </a:rPr>
              <a:t>him.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Rebekah his wife </a:t>
            </a:r>
            <a:r>
              <a:rPr lang="en-US" dirty="0" smtClean="0">
                <a:latin typeface="Avenir Light"/>
                <a:cs typeface="Avenir Light"/>
              </a:rPr>
              <a:t>conceived and </a:t>
            </a:r>
            <a:r>
              <a:rPr lang="en-US" dirty="0">
                <a:latin typeface="Avenir Light"/>
                <a:cs typeface="Avenir Light"/>
              </a:rPr>
              <a:t>the children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       struggled </a:t>
            </a:r>
            <a:r>
              <a:rPr lang="en-US" dirty="0">
                <a:latin typeface="Avenir Light"/>
                <a:cs typeface="Avenir Light"/>
              </a:rPr>
              <a:t>together within her;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     and </a:t>
            </a:r>
            <a:r>
              <a:rPr lang="en-US" dirty="0">
                <a:latin typeface="Avenir Light"/>
                <a:cs typeface="Avenir Light"/>
              </a:rPr>
              <a:t>she said, If it be so, why am I thus</a:t>
            </a:r>
            <a:r>
              <a:rPr lang="en-US" dirty="0" smtClean="0">
                <a:latin typeface="Avenir Light"/>
                <a:cs typeface="Avenir Light"/>
              </a:rPr>
              <a:t>?</a:t>
            </a:r>
          </a:p>
          <a:p>
            <a:r>
              <a:rPr lang="en-US" dirty="0" smtClean="0">
                <a:latin typeface="Avenir Light"/>
                <a:cs typeface="Avenir Light"/>
              </a:rPr>
              <a:t>        And </a:t>
            </a:r>
            <a:r>
              <a:rPr lang="en-US" dirty="0">
                <a:latin typeface="Avenir Light"/>
                <a:cs typeface="Avenir Light"/>
              </a:rPr>
              <a:t>she went to enquire of the Lord</a:t>
            </a:r>
            <a:r>
              <a:rPr lang="en-US" dirty="0" smtClean="0">
                <a:latin typeface="Avenir Light"/>
                <a:cs typeface="Avenir Light"/>
              </a:rPr>
              <a:t>.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          And </a:t>
            </a:r>
            <a:r>
              <a:rPr lang="en-US" dirty="0">
                <a:latin typeface="Avenir Light"/>
                <a:cs typeface="Avenir Light"/>
              </a:rPr>
              <a:t>the Lord said </a:t>
            </a:r>
            <a:r>
              <a:rPr lang="en-US" dirty="0" smtClean="0">
                <a:latin typeface="Avenir Light"/>
                <a:cs typeface="Avenir Light"/>
              </a:rPr>
              <a:t>to </a:t>
            </a:r>
            <a:r>
              <a:rPr lang="en-US" dirty="0">
                <a:latin typeface="Avenir Light"/>
                <a:cs typeface="Avenir Light"/>
              </a:rPr>
              <a:t>her</a:t>
            </a:r>
            <a:r>
              <a:rPr lang="en-US" dirty="0" smtClean="0">
                <a:latin typeface="Avenir Light"/>
                <a:cs typeface="Avenir Light"/>
              </a:rPr>
              <a:t>,</a:t>
            </a:r>
          </a:p>
          <a:p>
            <a:r>
              <a:rPr lang="en-US" dirty="0" smtClean="0">
                <a:latin typeface="Avenir Light"/>
                <a:cs typeface="Avenir Light"/>
              </a:rPr>
              <a:t>       2 </a:t>
            </a:r>
            <a:r>
              <a:rPr lang="en-US" dirty="0">
                <a:latin typeface="Avenir Light"/>
                <a:cs typeface="Avenir Light"/>
              </a:rPr>
              <a:t>nations are in </a:t>
            </a:r>
            <a:r>
              <a:rPr lang="en-US" dirty="0" smtClean="0">
                <a:latin typeface="Avenir Light"/>
                <a:cs typeface="Avenir Light"/>
              </a:rPr>
              <a:t>your </a:t>
            </a:r>
            <a:r>
              <a:rPr lang="en-US" dirty="0">
                <a:latin typeface="Avenir Light"/>
                <a:cs typeface="Avenir Light"/>
              </a:rPr>
              <a:t>womb</a:t>
            </a:r>
            <a:r>
              <a:rPr lang="en-US" dirty="0" smtClean="0">
                <a:latin typeface="Avenir Light"/>
                <a:cs typeface="Avenir Light"/>
              </a:rPr>
              <a:t>,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and 2</a:t>
            </a:r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manner of people shall </a:t>
            </a:r>
            <a:r>
              <a:rPr lang="en-US" dirty="0" smtClean="0">
                <a:latin typeface="Avenir Light"/>
                <a:cs typeface="Avenir Light"/>
              </a:rPr>
              <a:t>be </a:t>
            </a:r>
            <a:r>
              <a:rPr lang="en-US" sz="1600" dirty="0">
                <a:latin typeface="Lucida Handwriting"/>
                <a:cs typeface="Lucida Handwriting"/>
              </a:rPr>
              <a:t>separated</a:t>
            </a:r>
            <a:r>
              <a:rPr lang="en-US" dirty="0"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 from your </a:t>
            </a:r>
            <a:r>
              <a:rPr lang="en-US" dirty="0">
                <a:latin typeface="Avenir Light"/>
                <a:cs typeface="Avenir Light"/>
              </a:rPr>
              <a:t>bowels;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and </a:t>
            </a:r>
            <a:r>
              <a:rPr lang="en-US" dirty="0">
                <a:latin typeface="Avenir Light"/>
                <a:cs typeface="Avenir Light"/>
              </a:rPr>
              <a:t>the one people shall be </a:t>
            </a:r>
            <a:r>
              <a:rPr lang="en-US" dirty="0" smtClean="0">
                <a:latin typeface="Avenir Light"/>
                <a:cs typeface="Avenir Light"/>
              </a:rPr>
              <a:t>stronger </a:t>
            </a:r>
            <a:r>
              <a:rPr lang="en-US" dirty="0">
                <a:latin typeface="Avenir Light"/>
                <a:cs typeface="Avenir Light"/>
              </a:rPr>
              <a:t>than the other people</a:t>
            </a:r>
            <a:r>
              <a:rPr lang="en-US" dirty="0" smtClean="0">
                <a:latin typeface="Avenir Light"/>
                <a:cs typeface="Avenir Light"/>
              </a:rPr>
              <a:t>;    </a:t>
            </a: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and the elder shall serve the </a:t>
            </a:r>
            <a:r>
              <a:rPr lang="en-US" dirty="0" smtClean="0">
                <a:latin typeface="Avenir Light"/>
                <a:cs typeface="Avenir Light"/>
              </a:rPr>
              <a:t>younger.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 And when her days to be delivered were fulfilled</a:t>
            </a:r>
            <a:r>
              <a:rPr lang="en-US" dirty="0" smtClean="0">
                <a:latin typeface="Avenir Light"/>
                <a:cs typeface="Avenir Light"/>
              </a:rPr>
              <a:t>,</a:t>
            </a:r>
          </a:p>
          <a:p>
            <a:r>
              <a:rPr lang="en-US" dirty="0" smtClean="0">
                <a:latin typeface="Avenir Light"/>
                <a:cs typeface="Avenir Light"/>
              </a:rPr>
              <a:t>        behold</a:t>
            </a:r>
            <a:r>
              <a:rPr lang="en-US" dirty="0">
                <a:latin typeface="Avenir Light"/>
                <a:cs typeface="Avenir Light"/>
              </a:rPr>
              <a:t>, there were twins in her </a:t>
            </a:r>
            <a:r>
              <a:rPr lang="en-US" dirty="0" smtClean="0">
                <a:latin typeface="Avenir Light"/>
                <a:cs typeface="Avenir Light"/>
              </a:rPr>
              <a:t>womb.</a:t>
            </a:r>
          </a:p>
          <a:p>
            <a:r>
              <a:rPr lang="en-US" dirty="0" smtClean="0">
                <a:latin typeface="Avenir Light"/>
                <a:cs typeface="Avenir Light"/>
              </a:rPr>
              <a:t> And </a:t>
            </a:r>
            <a:r>
              <a:rPr lang="en-US" dirty="0">
                <a:latin typeface="Avenir Light"/>
                <a:cs typeface="Avenir Light"/>
              </a:rPr>
              <a:t>the first came out red, all over like an hairy garment;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         and </a:t>
            </a:r>
            <a:r>
              <a:rPr lang="en-US" dirty="0">
                <a:latin typeface="Avenir Light"/>
                <a:cs typeface="Avenir Light"/>
              </a:rPr>
              <a:t>they called his name </a:t>
            </a:r>
            <a:r>
              <a:rPr lang="en-US" dirty="0" smtClean="0">
                <a:latin typeface="Avenir Light"/>
                <a:cs typeface="Avenir Light"/>
              </a:rPr>
              <a:t>Esau. </a:t>
            </a:r>
          </a:p>
          <a:p>
            <a:r>
              <a:rPr lang="en-US" dirty="0" smtClean="0">
                <a:latin typeface="Avenir Light"/>
                <a:cs typeface="Avenir Light"/>
              </a:rPr>
              <a:t>And </a:t>
            </a:r>
            <a:r>
              <a:rPr lang="en-US" dirty="0">
                <a:latin typeface="Avenir Light"/>
                <a:cs typeface="Avenir Light"/>
              </a:rPr>
              <a:t>after that came his brother </a:t>
            </a:r>
            <a:r>
              <a:rPr lang="en-US" dirty="0" smtClean="0">
                <a:latin typeface="Avenir Light"/>
                <a:cs typeface="Avenir Light"/>
              </a:rPr>
              <a:t>out </a:t>
            </a:r>
            <a:r>
              <a:rPr lang="en-US" dirty="0">
                <a:latin typeface="Avenir Light"/>
                <a:cs typeface="Avenir Light"/>
              </a:rPr>
              <a:t>and his hand took hold on Esau's heel</a:t>
            </a:r>
            <a:r>
              <a:rPr lang="en-US" dirty="0" smtClean="0">
                <a:latin typeface="Avenir Light"/>
                <a:cs typeface="Avenir Light"/>
              </a:rPr>
              <a:t>;</a:t>
            </a:r>
          </a:p>
          <a:p>
            <a:r>
              <a:rPr lang="en-US" dirty="0" smtClean="0">
                <a:latin typeface="Avenir Light"/>
                <a:cs typeface="Avenir Light"/>
              </a:rPr>
              <a:t>          and </a:t>
            </a:r>
            <a:r>
              <a:rPr lang="en-US" dirty="0">
                <a:latin typeface="Avenir Light"/>
                <a:cs typeface="Avenir Light"/>
              </a:rPr>
              <a:t>his name was called Jacob: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 </a:t>
            </a:r>
            <a:r>
              <a:rPr lang="en-US" dirty="0">
                <a:latin typeface="Avenir Light"/>
                <a:cs typeface="Avenir Light"/>
              </a:rPr>
              <a:t>Isaac was </a:t>
            </a:r>
            <a:r>
              <a:rPr lang="en-US" dirty="0" smtClean="0">
                <a:latin typeface="Avenir Light"/>
                <a:cs typeface="Avenir Light"/>
              </a:rPr>
              <a:t>60 </a:t>
            </a:r>
            <a:r>
              <a:rPr lang="en-US" dirty="0">
                <a:latin typeface="Avenir Light"/>
                <a:cs typeface="Avenir Light"/>
              </a:rPr>
              <a:t>years old when she bare them</a:t>
            </a:r>
            <a:r>
              <a:rPr lang="en-US" dirty="0" smtClean="0">
                <a:latin typeface="Avenir Light"/>
                <a:cs typeface="Avenir Light"/>
              </a:rPr>
              <a:t>. “</a:t>
            </a:r>
            <a:r>
              <a:rPr lang="en-US" dirty="0">
                <a:latin typeface="Avenir Light"/>
                <a:cs typeface="Avenir Light"/>
              </a:rPr>
              <a:t> </a:t>
            </a:r>
            <a:endParaRPr lang="en-US" dirty="0" smtClean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. </a:t>
            </a:r>
            <a:endParaRPr lang="en-US" dirty="0">
              <a:latin typeface="Avenir Light"/>
              <a:cs typeface="Avenir Light"/>
            </a:endParaRPr>
          </a:p>
        </p:txBody>
      </p:sp>
      <p:pic>
        <p:nvPicPr>
          <p:cNvPr id="3" name="Picture 2" descr="jacob-and-es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95" y="390723"/>
            <a:ext cx="3260208" cy="299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06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1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3" y="559304"/>
            <a:ext cx="4336787" cy="5777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1908" y="1725692"/>
            <a:ext cx="3728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Light"/>
                <a:cs typeface="Avenir Light"/>
              </a:rPr>
              <a:t>And the boys grew: </a:t>
            </a:r>
            <a:endParaRPr lang="en-US" sz="2000" dirty="0" smtClean="0">
              <a:latin typeface="Avenir Light"/>
              <a:cs typeface="Avenir Light"/>
            </a:endParaRPr>
          </a:p>
          <a:p>
            <a:pPr algn="ctr"/>
            <a:r>
              <a:rPr lang="en-US" sz="2000" dirty="0" smtClean="0">
                <a:latin typeface="Avenir Light"/>
                <a:cs typeface="Avenir Light"/>
              </a:rPr>
              <a:t>and </a:t>
            </a:r>
            <a:r>
              <a:rPr lang="en-US" sz="2000" dirty="0">
                <a:latin typeface="Avenir Light"/>
                <a:cs typeface="Avenir Light"/>
              </a:rPr>
              <a:t>Esau was a cunning hunter, a man of the field; </a:t>
            </a:r>
            <a:endParaRPr lang="en-US" sz="2000" dirty="0" smtClean="0">
              <a:latin typeface="Avenir Light"/>
              <a:cs typeface="Avenir Light"/>
            </a:endParaRPr>
          </a:p>
          <a:p>
            <a:pPr algn="ctr"/>
            <a:r>
              <a:rPr lang="en-US" sz="2000" dirty="0" smtClean="0">
                <a:latin typeface="Avenir Light"/>
                <a:cs typeface="Avenir Light"/>
              </a:rPr>
              <a:t>and </a:t>
            </a:r>
            <a:r>
              <a:rPr lang="en-US" sz="2000" dirty="0">
                <a:latin typeface="Avenir Light"/>
                <a:cs typeface="Avenir Light"/>
              </a:rPr>
              <a:t>Jacob was a plain </a:t>
            </a:r>
            <a:r>
              <a:rPr lang="en-US" sz="2000" dirty="0" smtClean="0">
                <a:latin typeface="Avenir Light"/>
                <a:cs typeface="Avenir Light"/>
              </a:rPr>
              <a:t>man </a:t>
            </a:r>
            <a:r>
              <a:rPr lang="en-US" sz="2000" dirty="0">
                <a:latin typeface="Avenir Light"/>
                <a:cs typeface="Avenir Light"/>
              </a:rPr>
              <a:t>dwelling in tents</a:t>
            </a:r>
            <a:r>
              <a:rPr lang="en-US" sz="2000" dirty="0" smtClean="0">
                <a:latin typeface="Avenir Light"/>
                <a:cs typeface="Avenir Light"/>
              </a:rPr>
              <a:t>.</a:t>
            </a:r>
          </a:p>
          <a:p>
            <a:pPr algn="ctr"/>
            <a:endParaRPr lang="en-US" sz="2000" dirty="0">
              <a:latin typeface="Avenir Light"/>
              <a:cs typeface="Avenir Light"/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venir Light"/>
                <a:cs typeface="Avenir Light"/>
              </a:rPr>
              <a:t>“And Isaac loved Esau, because he ate his venison: </a:t>
            </a:r>
            <a:endParaRPr lang="en-US" sz="2000" dirty="0" smtClean="0">
              <a:solidFill>
                <a:prstClr val="black"/>
              </a:solidFill>
              <a:latin typeface="Avenir Light"/>
              <a:cs typeface="Avenir Light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venir Light"/>
                <a:cs typeface="Avenir Light"/>
              </a:rPr>
              <a:t>but </a:t>
            </a:r>
            <a:r>
              <a:rPr lang="en-US" sz="2000" dirty="0">
                <a:solidFill>
                  <a:prstClr val="black"/>
                </a:solidFill>
                <a:latin typeface="Avenir Light"/>
                <a:cs typeface="Avenir Light"/>
              </a:rPr>
              <a:t>Rebekah loved Jacob</a:t>
            </a:r>
            <a:r>
              <a:rPr lang="en-US" sz="2000" dirty="0" smtClean="0">
                <a:solidFill>
                  <a:prstClr val="black"/>
                </a:solidFill>
                <a:latin typeface="Avenir Light"/>
                <a:cs typeface="Avenir Light"/>
              </a:rPr>
              <a:t>.”</a:t>
            </a:r>
            <a:endParaRPr lang="en-US" sz="2000" dirty="0">
              <a:solidFill>
                <a:prstClr val="black"/>
              </a:solidFill>
              <a:latin typeface="Avenir Light"/>
              <a:cs typeface="Avenir Light"/>
            </a:endParaRPr>
          </a:p>
          <a:p>
            <a:endParaRPr lang="en-US" sz="2000" dirty="0">
              <a:latin typeface="Avenir Light"/>
              <a:cs typeface="Avenir Light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1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jacob_and_es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0" y="2619173"/>
            <a:ext cx="8284115" cy="4031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0752" y="606935"/>
            <a:ext cx="8270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venir Light"/>
              <a:cs typeface="Avenir Light"/>
            </a:endParaRPr>
          </a:p>
          <a:p>
            <a:r>
              <a:rPr lang="en-US" sz="1600" dirty="0" smtClean="0">
                <a:latin typeface="Avenir Light"/>
                <a:cs typeface="Avenir Light"/>
              </a:rPr>
              <a:t>  </a:t>
            </a:r>
            <a:endParaRPr lang="en-US" sz="1600" b="1" dirty="0">
              <a:latin typeface="Avenir Light"/>
              <a:cs typeface="Avenir Light"/>
              <a:hlinkClick r:id="rId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39" y="199932"/>
            <a:ext cx="8661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“And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Jacob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cooked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pottage: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Esau came from the field, and he was faint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:</a:t>
            </a:r>
          </a:p>
          <a:p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Esau said to Jacob, Feed me, I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pray,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with that same red pottage; for I am faint: therefore was his name called Edom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. </a:t>
            </a:r>
            <a:r>
              <a:rPr lang="en-US" b="1" dirty="0">
                <a:solidFill>
                  <a:prstClr val="black"/>
                </a:solidFill>
                <a:latin typeface="Avenir Light"/>
                <a:cs typeface="Avenir Light"/>
              </a:rPr>
              <a:t> 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Jacob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said, Sell me this day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your birthright. And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Esau said, Behold, I am at the point to die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: what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shall this birthright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profit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me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?</a:t>
            </a:r>
          </a:p>
          <a:p>
            <a:endParaRPr lang="en-US" dirty="0" smtClean="0">
              <a:solidFill>
                <a:prstClr val="black"/>
              </a:solidFill>
              <a:latin typeface="Avenir Light"/>
              <a:cs typeface="Avenir Light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venir Light"/>
                <a:cs typeface="Avenir Light"/>
              </a:rPr>
              <a:t> </a:t>
            </a:r>
            <a:r>
              <a:rPr lang="en-US" b="1" dirty="0" smtClean="0">
                <a:solidFill>
                  <a:prstClr val="black"/>
                </a:solidFill>
                <a:latin typeface="Avenir Light"/>
                <a:cs typeface="Avenir Light"/>
              </a:rPr>
              <a:t>              		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And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Jacob said, Swear to me this day;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so Esau swore to Jacob: </a:t>
            </a:r>
          </a:p>
          <a:p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and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he sold his birthright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to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Jacob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Avenir Light"/>
                <a:cs typeface="Avenir Light"/>
              </a:rPr>
              <a:t> 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Then Jacob gave Esau bread and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stew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lentils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;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Esau ate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drank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rose up </a:t>
            </a:r>
            <a:r>
              <a:rPr lang="en-US" dirty="0">
                <a:solidFill>
                  <a:prstClr val="black"/>
                </a:solidFill>
                <a:latin typeface="Avenir Light"/>
                <a:cs typeface="Avenir Light"/>
              </a:rPr>
              <a:t>and went his way: thus Esau despised his </a:t>
            </a:r>
            <a:r>
              <a:rPr lang="en-US" dirty="0" smtClean="0">
                <a:solidFill>
                  <a:prstClr val="black"/>
                </a:solidFill>
                <a:latin typeface="Avenir Light"/>
                <a:cs typeface="Avenir Light"/>
              </a:rPr>
              <a:t>birthright”</a:t>
            </a:r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38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3122" y="680969"/>
            <a:ext cx="7841658" cy="538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                         </a:t>
            </a:r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In the Beginning</a:t>
            </a:r>
            <a:r>
              <a:rPr lang="mr-IN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…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God’s Creation Brings  Perfect Order</a:t>
            </a:r>
          </a:p>
          <a:p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The Spirit of God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moved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              God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spoke</a:t>
            </a:r>
          </a:p>
          <a:p>
            <a:endParaRPr lang="en-US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God’s Order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Separates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all the Void and Emptiness</a:t>
            </a:r>
          </a:p>
          <a:p>
            <a:endParaRPr lang="en-US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Light 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..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Separated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from Darkness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Waters above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separated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from waters below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Sun, Moon &amp; stars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 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separated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light from darkness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Adam &amp; Eve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separated</a:t>
            </a:r>
            <a:r>
              <a:rPr lang="mr-IN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…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..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Papyrus"/>
                <a:cs typeface="Papyrus"/>
              </a:rPr>
              <a:t>fom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animals in creation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Work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separated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from Rest 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.the Sabbath</a:t>
            </a:r>
          </a:p>
          <a:p>
            <a:r>
              <a:rPr lang="en-US" sz="2800" dirty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endParaRPr lang="en-US" sz="28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5166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Goldencalf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6" y="298716"/>
            <a:ext cx="4679218" cy="6363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6625" y="1104274"/>
            <a:ext cx="3529667" cy="37548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After Moses’s anger at the Golden Calf worship,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Moses separated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the righteous Levites from the rebellious party group</a:t>
            </a:r>
          </a:p>
          <a:p>
            <a:endParaRPr lang="en-US" sz="2000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Death came to 3000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Even to their  brothers, their neighbors,  and  their friends</a:t>
            </a:r>
          </a:p>
          <a:p>
            <a:pPr algn="ctr"/>
            <a:endParaRPr lang="en-US" sz="2000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 Genesis  Chapter 32 </a:t>
            </a:r>
          </a:p>
          <a:p>
            <a:endParaRPr lang="en-US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0906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GraceToGl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5" y="378457"/>
            <a:ext cx="7323463" cy="5492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260" y="5458969"/>
            <a:ext cx="899674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God said, My Presence shall go with you.”   And Moses said, If Your Presence does not go with me, do not carry us up . For how </a:t>
            </a:r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shall it </a:t>
            </a:r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be </a:t>
            </a:r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known </a:t>
            </a:r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here that I </a:t>
            </a:r>
            <a:r>
              <a:rPr lang="en-US" smtClean="0">
                <a:solidFill>
                  <a:schemeClr val="bg1"/>
                </a:solidFill>
                <a:latin typeface="Papyrus"/>
                <a:cs typeface="Papyrus"/>
              </a:rPr>
              <a:t>and </a:t>
            </a:r>
            <a:r>
              <a:rPr lang="en-US" smtClean="0">
                <a:solidFill>
                  <a:schemeClr val="bg1"/>
                </a:solidFill>
                <a:latin typeface="Papyrus"/>
                <a:cs typeface="Papyrus"/>
              </a:rPr>
              <a:t>Your </a:t>
            </a:r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people have found grace in Your sight. Is it not that You go with us? So shall we be separated,</a:t>
            </a:r>
          </a:p>
          <a:p>
            <a:r>
              <a:rPr lang="en-US" dirty="0" smtClean="0">
                <a:solidFill>
                  <a:schemeClr val="bg1"/>
                </a:solidFill>
                <a:latin typeface="Papyrus"/>
                <a:cs typeface="Papyrus"/>
              </a:rPr>
              <a:t> I and Your People, from all the people on the face of the earth.”  Exodus 33:`15-16</a:t>
            </a:r>
            <a:endParaRPr lang="en-US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2475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New-Zealand-lake-mountains-mist-falls_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"/>
          <a:stretch/>
        </p:blipFill>
        <p:spPr>
          <a:xfrm>
            <a:off x="73351" y="1026559"/>
            <a:ext cx="9070649" cy="538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6127" y="349687"/>
            <a:ext cx="7961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The Secret to </a:t>
            </a:r>
            <a:r>
              <a:rPr lang="en-US" sz="2000" dirty="0">
                <a:latin typeface="Papyrus"/>
                <a:cs typeface="Papyrus"/>
              </a:rPr>
              <a:t>J</a:t>
            </a:r>
            <a:r>
              <a:rPr lang="en-US" sz="2000" dirty="0" smtClean="0">
                <a:latin typeface="Papyrus"/>
                <a:cs typeface="Papyrus"/>
              </a:rPr>
              <a:t>oy and Victory  -  Re United with Him in His Presence</a:t>
            </a:r>
          </a:p>
        </p:txBody>
      </p:sp>
    </p:spTree>
    <p:extLst>
      <p:ext uri="{BB962C8B-B14F-4D97-AF65-F5344CB8AC3E}">
        <p14:creationId xmlns:p14="http://schemas.microsoft.com/office/powerpoint/2010/main" val="428050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Blue-sky-cross_1005_1024x768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r="23349" b="12860"/>
          <a:stretch/>
        </p:blipFill>
        <p:spPr>
          <a:xfrm>
            <a:off x="5231913" y="1725164"/>
            <a:ext cx="3070906" cy="309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3396" y="568735"/>
            <a:ext cx="36775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   Only  the Blood of Jesus </a:t>
            </a:r>
          </a:p>
          <a:p>
            <a:r>
              <a:rPr lang="en-US" sz="2000" dirty="0" smtClean="0">
                <a:latin typeface="Lucida Handwriting"/>
                <a:cs typeface="Lucida Handwriting"/>
              </a:rPr>
              <a:t> Separates</a:t>
            </a:r>
            <a:r>
              <a:rPr lang="en-US" sz="2000" dirty="0" smtClean="0">
                <a:latin typeface="Papyrus"/>
                <a:cs typeface="Papyrus"/>
              </a:rPr>
              <a:t>  Us from our Sin </a:t>
            </a:r>
            <a:endParaRPr lang="en-US" sz="2000" dirty="0">
              <a:latin typeface="Papyrus"/>
              <a:cs typeface="Papyrus"/>
            </a:endParaRPr>
          </a:p>
        </p:txBody>
      </p:sp>
      <p:pic>
        <p:nvPicPr>
          <p:cNvPr id="8" name="Picture 7" descr="YeshuaRabbon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r="8538"/>
          <a:stretch/>
        </p:blipFill>
        <p:spPr>
          <a:xfrm>
            <a:off x="424673" y="568735"/>
            <a:ext cx="4200642" cy="591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01171" y="5209145"/>
            <a:ext cx="451868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    Until true </a:t>
            </a:r>
            <a:r>
              <a:rPr lang="en-US" dirty="0" smtClean="0">
                <a:latin typeface="Lucida Handwriting"/>
                <a:cs typeface="Lucida Handwriting"/>
              </a:rPr>
              <a:t>Separation </a:t>
            </a:r>
            <a:r>
              <a:rPr lang="en-US" sz="2000" dirty="0" smtClean="0">
                <a:latin typeface="Papyrus"/>
                <a:cs typeface="Papyrus"/>
              </a:rPr>
              <a:t> takes place,</a:t>
            </a:r>
          </a:p>
          <a:p>
            <a:r>
              <a:rPr lang="en-US" sz="2000" dirty="0" smtClean="0">
                <a:latin typeface="Papyrus"/>
                <a:cs typeface="Papyrus"/>
              </a:rPr>
              <a:t>  Real Sanctification won’t take place 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12560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the_rap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" y="192968"/>
            <a:ext cx="8566783" cy="6422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61656" y="5776637"/>
            <a:ext cx="565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The Greatest Separation is  Yet to Come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1 Corinthians 15:50-54    1 </a:t>
            </a:r>
            <a:r>
              <a:rPr lang="en-US" sz="2400" dirty="0" err="1" smtClean="0">
                <a:solidFill>
                  <a:srgbClr val="FFFFFF"/>
                </a:solidFill>
                <a:latin typeface="Papyrus"/>
                <a:cs typeface="Papyrus"/>
              </a:rPr>
              <a:t>Thess</a:t>
            </a:r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 4:13-18 </a:t>
            </a:r>
            <a:endParaRPr lang="en-US" sz="24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0434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41_jesus-declares-the-parable-of-the-wheat-and-the-tares_1800x1200_300dpi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5" y="911793"/>
            <a:ext cx="8303847" cy="5535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2462" y="312615"/>
            <a:ext cx="6467230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Papyrus"/>
                <a:cs typeface="Papyrus"/>
              </a:rPr>
              <a:t>T</a:t>
            </a:r>
            <a:r>
              <a:rPr lang="en-US" sz="2000" dirty="0" smtClean="0">
                <a:latin typeface="Papyrus"/>
                <a:cs typeface="Papyrus"/>
              </a:rPr>
              <a:t>he Coming Separation - Jesus explains  3 Parables 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123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ten-virg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5" y="618823"/>
            <a:ext cx="5321191" cy="5714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56827" y="1470617"/>
            <a:ext cx="28991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Parable of the 10 Virgins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 Matthew 25</a:t>
            </a: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   All Virgins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All Asleep</a:t>
            </a:r>
          </a:p>
          <a:p>
            <a:r>
              <a:rPr lang="en-US" sz="2000" dirty="0" smtClean="0">
                <a:latin typeface="Papyrus"/>
                <a:cs typeface="Papyrus"/>
              </a:rPr>
              <a:t>   Wise or Foolish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Oil in Lamps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Bridegroom Comes</a:t>
            </a:r>
          </a:p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  Door Shut</a:t>
            </a:r>
          </a:p>
          <a:p>
            <a:endParaRPr lang="en-US" sz="2000" dirty="0" smtClean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     Enter In,</a:t>
            </a:r>
          </a:p>
          <a:p>
            <a:r>
              <a:rPr lang="en-US" sz="2000" dirty="0" smtClean="0">
                <a:latin typeface="Papyrus"/>
                <a:cs typeface="Papyrus"/>
              </a:rPr>
              <a:t>       or </a:t>
            </a:r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Depart from Me!   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05829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4190" y="284096"/>
            <a:ext cx="609878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The Wheat and the Tares  - Matthew 13:24-30</a:t>
            </a:r>
            <a:endParaRPr lang="en-US" sz="20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7" name="Picture 6" descr="Harves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110"/>
            <a:ext cx="9144000" cy="56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th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9" y="985981"/>
            <a:ext cx="8605719" cy="471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1271" y="401077"/>
            <a:ext cx="81707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Separation of  Sheep from the Goats   </a:t>
            </a:r>
            <a:r>
              <a:rPr lang="mr-IN" sz="2400" dirty="0" smtClean="0">
                <a:latin typeface="Papyrus"/>
                <a:cs typeface="Papyrus"/>
              </a:rPr>
              <a:t>–</a:t>
            </a:r>
            <a:r>
              <a:rPr lang="en-US" sz="2400" dirty="0" smtClean="0">
                <a:latin typeface="Papyrus"/>
                <a:cs typeface="Papyrus"/>
              </a:rPr>
              <a:t> Matthew 25:31-46</a:t>
            </a:r>
            <a:endParaRPr lang="en-US" sz="2400" dirty="0"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29" y="5698637"/>
            <a:ext cx="860571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cs typeface="Papyrus"/>
              </a:rPr>
              <a:t>Judged on How You treat Jesus’ Brethren </a:t>
            </a:r>
            <a:r>
              <a:rPr lang="mr-IN" sz="2000" dirty="0" smtClean="0">
                <a:latin typeface="Papyrus"/>
                <a:cs typeface="Papyrus"/>
              </a:rPr>
              <a:t>…</a:t>
            </a:r>
            <a:r>
              <a:rPr lang="en-US" sz="2000" dirty="0" smtClean="0">
                <a:latin typeface="Papyrus"/>
                <a:cs typeface="Papyrus"/>
              </a:rPr>
              <a:t>The Church?... Or the Jews?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8285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th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2" y="266473"/>
            <a:ext cx="7268325" cy="4091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84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Picture 1" descr="20b3692be43616598a7302b157bea8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6" y="285322"/>
            <a:ext cx="4595236" cy="6241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96033" y="928848"/>
            <a:ext cx="3156162" cy="1938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God  separated man from the dust and breathed His Spirit into Adam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Adam was clothed in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the supernatural light of His Presence.  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963" y="4076931"/>
            <a:ext cx="3414232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Adam was then 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separated out from all the animals, birds and fish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by God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and given  dominion to take care of God’s creation  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the earth!  </a:t>
            </a:r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9119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73495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351590" y="5762050"/>
            <a:ext cx="8130981" cy="9694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“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Lord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God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commanded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man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, of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every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tree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of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garden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you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may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freely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eat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;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but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tree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of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knowledge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of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good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and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evil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you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shall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NOT</a:t>
            </a:r>
          </a:p>
          <a:p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eat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ot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it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for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day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you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eat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of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it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,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you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shall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surely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die.”  </a:t>
            </a:r>
            <a:r>
              <a:rPr lang="es-ES_tradnl" sz="1900" dirty="0" err="1" smtClean="0">
                <a:solidFill>
                  <a:schemeClr val="tx1"/>
                </a:solidFill>
                <a:latin typeface="Papyrus"/>
                <a:cs typeface="Papyrus"/>
              </a:rPr>
              <a:t>Genesis</a:t>
            </a:r>
            <a:r>
              <a:rPr lang="es-ES_tradnl" sz="1900" dirty="0" smtClean="0">
                <a:solidFill>
                  <a:schemeClr val="tx1"/>
                </a:solidFill>
                <a:latin typeface="Papyrus"/>
                <a:cs typeface="Papyrus"/>
              </a:rPr>
              <a:t> 2:16-17</a:t>
            </a:r>
            <a:endParaRPr lang="es-ES_tradnl" sz="19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4" name="Picture 3" descr="treeoflif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5406" r="12425" b="40923"/>
          <a:stretch/>
        </p:blipFill>
        <p:spPr>
          <a:xfrm>
            <a:off x="351590" y="539648"/>
            <a:ext cx="8726278" cy="503835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51590" y="339593"/>
            <a:ext cx="860313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There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were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many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trees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in </a:t>
            </a:r>
            <a:r>
              <a:rPr lang="es-ES_tradnl" sz="2000" dirty="0" err="1" smtClean="0">
                <a:solidFill>
                  <a:schemeClr val="tx1"/>
                </a:solidFill>
                <a:latin typeface="Papyrus"/>
                <a:cs typeface="Papyrus"/>
              </a:rPr>
              <a:t>the</a:t>
            </a:r>
            <a:r>
              <a:rPr lang="es-ES_tradnl" sz="2000" dirty="0" smtClean="0">
                <a:solidFill>
                  <a:schemeClr val="tx1"/>
                </a:solidFill>
                <a:latin typeface="Papyrus"/>
                <a:cs typeface="Papyrus"/>
              </a:rPr>
              <a:t> Garden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Papyrus"/>
                <a:cs typeface="Papyrus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Papyrus"/>
                <a:cs typeface="Papyrus"/>
              </a:rPr>
              <a:t>nly 2 were separated out by God..</a:t>
            </a:r>
            <a:endParaRPr lang="es-ES_tradnl" sz="2000" dirty="0" smtClean="0">
              <a:solidFill>
                <a:schemeClr val="tx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80275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309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e76ff99b716af8a4120bb859069ba0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6" y="441710"/>
            <a:ext cx="4764522" cy="5955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6463" y="246348"/>
            <a:ext cx="281155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         JESUS is </a:t>
            </a:r>
          </a:p>
          <a:p>
            <a:r>
              <a:rPr lang="en-US" sz="2000" dirty="0" smtClean="0">
                <a:latin typeface="Papyrus"/>
                <a:cs typeface="Papyrus"/>
              </a:rPr>
              <a:t>the Tree of Eternal Life 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5223" y="3856417"/>
            <a:ext cx="2940411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After Sin enters the world through Adam and Eve, God  </a:t>
            </a:r>
            <a:r>
              <a:rPr lang="en-US" dirty="0" smtClean="0">
                <a:latin typeface="Lucida Handwriting"/>
                <a:cs typeface="Lucida Handwriting"/>
              </a:rPr>
              <a:t>separates </a:t>
            </a:r>
            <a:r>
              <a:rPr lang="en-US" dirty="0" smtClean="0">
                <a:latin typeface="Papyrus"/>
                <a:cs typeface="Papyrus"/>
              </a:rPr>
              <a:t> them from the Garden and </a:t>
            </a:r>
            <a:endParaRPr lang="en-US" dirty="0">
              <a:latin typeface="Papyrus"/>
              <a:cs typeface="Papyrus"/>
            </a:endParaRPr>
          </a:p>
          <a:p>
            <a:r>
              <a:rPr lang="en-US" dirty="0" smtClean="0">
                <a:latin typeface="Papyrus"/>
                <a:cs typeface="Papyrus"/>
              </a:rPr>
              <a:t> from the Tree of Life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493" y="5564689"/>
            <a:ext cx="333199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 Now they are also separated from the  Presence of God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8214" y="441710"/>
            <a:ext cx="3336275" cy="28623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“therefore the Lord God sent him forth from the garden of Eden; to </a:t>
            </a:r>
            <a:r>
              <a:rPr lang="en-US" dirty="0" err="1" smtClean="0">
                <a:latin typeface="Papyrus"/>
                <a:cs typeface="Papyrus"/>
              </a:rPr>
              <a:t>til</a:t>
            </a:r>
            <a:r>
              <a:rPr lang="en-US" dirty="0" smtClean="0">
                <a:latin typeface="Papyrus"/>
                <a:cs typeface="Papyrus"/>
              </a:rPr>
              <a:t> the ground from whence he was taken. So He drove out the man, and He placed  </a:t>
            </a:r>
            <a:r>
              <a:rPr lang="en-US" dirty="0" err="1" smtClean="0">
                <a:latin typeface="Papyrus"/>
                <a:cs typeface="Papyrus"/>
              </a:rPr>
              <a:t>chreubim</a:t>
            </a:r>
            <a:r>
              <a:rPr lang="en-US" dirty="0" smtClean="0">
                <a:latin typeface="Papyrus"/>
                <a:cs typeface="Papyrus"/>
              </a:rPr>
              <a:t> at the east of the Garden of Eden, and a flaming sword which turned </a:t>
            </a:r>
            <a:r>
              <a:rPr lang="en-US" dirty="0">
                <a:latin typeface="Papyrus"/>
                <a:cs typeface="Papyrus"/>
              </a:rPr>
              <a:t> </a:t>
            </a:r>
            <a:r>
              <a:rPr lang="en-US" dirty="0" smtClean="0">
                <a:latin typeface="Papyrus"/>
                <a:cs typeface="Papyrus"/>
              </a:rPr>
              <a:t>every way, and to keep the Tree of Life.”  Gen 3:23-24 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522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New-Zealand-lake-mountains-mist-falls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5" y="993220"/>
            <a:ext cx="8299276" cy="519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1784" y="349687"/>
            <a:ext cx="87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From the Beginning, we were created to be in God’s Presence</a:t>
            </a:r>
          </a:p>
        </p:txBody>
      </p:sp>
    </p:spTree>
    <p:extLst>
      <p:ext uri="{BB962C8B-B14F-4D97-AF65-F5344CB8AC3E}">
        <p14:creationId xmlns:p14="http://schemas.microsoft.com/office/powerpoint/2010/main" val="408805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Genesis2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1" y="608724"/>
            <a:ext cx="8376098" cy="556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86051" y="3349630"/>
            <a:ext cx="2135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God separated a  rib from Adam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to create Eve</a:t>
            </a:r>
          </a:p>
        </p:txBody>
      </p:sp>
    </p:spTree>
    <p:extLst>
      <p:ext uri="{BB962C8B-B14F-4D97-AF65-F5344CB8AC3E}">
        <p14:creationId xmlns:p14="http://schemas.microsoft.com/office/powerpoint/2010/main" val="94536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ryan-franco-263029-unspl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9" y="391628"/>
            <a:ext cx="4031275" cy="604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62103" y="2885432"/>
            <a:ext cx="3387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“Therefor shall a man leave (separate) his father and mother, and shall cleave unto his wife, and they shall be ONE flesh”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Genesis 2:23</a:t>
            </a:r>
            <a:endParaRPr lang="en-US" sz="2400" dirty="0"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2103" y="391628"/>
            <a:ext cx="3626307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Separation involves Leaving  before you can  cleave </a:t>
            </a:r>
            <a:r>
              <a:rPr lang="mr-IN" sz="2400" dirty="0" smtClean="0">
                <a:solidFill>
                  <a:schemeClr val="tx1"/>
                </a:solidFill>
                <a:latin typeface="Papyrus"/>
                <a:cs typeface="Papyrus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Becoming One</a:t>
            </a:r>
          </a:p>
          <a:p>
            <a:endParaRPr lang="en-US" sz="2400" dirty="0" smtClean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like Jesus &amp; The Church</a:t>
            </a:r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741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" y="534438"/>
            <a:ext cx="4775814" cy="594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3189" y="1104979"/>
            <a:ext cx="3386873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“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Because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of sin, </a:t>
            </a:r>
          </a:p>
          <a:p>
            <a:pPr algn="ctr"/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God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separated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Adam and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Eve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out</a:t>
            </a:r>
            <a:endParaRPr lang="es-ES_tradnl" sz="2000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pPr algn="ctr"/>
            <a:r>
              <a:rPr lang="es-ES_tradnl" sz="2000" dirty="0">
                <a:solidFill>
                  <a:srgbClr val="FFFFFF"/>
                </a:solidFill>
                <a:latin typeface="Papyrus"/>
                <a:cs typeface="Papyrus"/>
              </a:rPr>
              <a:t>o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f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His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perfect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s-ES_tradnl" sz="2000" dirty="0" err="1">
                <a:solidFill>
                  <a:srgbClr val="FFFFFF"/>
                </a:solidFill>
                <a:latin typeface="Papyrus"/>
                <a:cs typeface="Papyrus"/>
              </a:rPr>
              <a:t>C</a:t>
            </a:r>
            <a:r>
              <a:rPr lang="es-ES_tradnl" sz="2000" dirty="0" err="1" smtClean="0">
                <a:solidFill>
                  <a:srgbClr val="FFFFFF"/>
                </a:solidFill>
                <a:latin typeface="Papyrus"/>
                <a:cs typeface="Papyrus"/>
              </a:rPr>
              <a:t>reation</a:t>
            </a:r>
            <a:r>
              <a:rPr lang="es-ES_tradnl" sz="20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3189" y="2944731"/>
            <a:ext cx="3122098" cy="28623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Therefore the Lord God  sent him forth from the Garden of Eden,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to till the ground from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whence he was taken.”</a:t>
            </a:r>
          </a:p>
          <a:p>
            <a:pPr algn="ctr"/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Therefore He drove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Out </a:t>
            </a:r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t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he man</a:t>
            </a:r>
            <a:r>
              <a:rPr lang="mr-IN" sz="2000" dirty="0" smtClean="0">
                <a:solidFill>
                  <a:srgbClr val="FFFFFF"/>
                </a:solidFill>
                <a:latin typeface="Papyrus"/>
                <a:cs typeface="Papyrus"/>
              </a:rPr>
              <a:t>…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..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Genesis 3:22-23</a:t>
            </a:r>
          </a:p>
        </p:txBody>
      </p:sp>
    </p:spTree>
    <p:extLst>
      <p:ext uri="{BB962C8B-B14F-4D97-AF65-F5344CB8AC3E}">
        <p14:creationId xmlns:p14="http://schemas.microsoft.com/office/powerpoint/2010/main" val="175194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1354</Words>
  <Application>Microsoft Macintosh PowerPoint</Application>
  <PresentationFormat>On-screen Show (4:3)</PresentationFormat>
  <Paragraphs>181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84</cp:revision>
  <dcterms:created xsi:type="dcterms:W3CDTF">2019-02-19T04:12:09Z</dcterms:created>
  <dcterms:modified xsi:type="dcterms:W3CDTF">2020-08-23T19:41:18Z</dcterms:modified>
</cp:coreProperties>
</file>