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5" r:id="rId2"/>
    <p:sldId id="287" r:id="rId3"/>
    <p:sldId id="296" r:id="rId4"/>
    <p:sldId id="269" r:id="rId5"/>
    <p:sldId id="298" r:id="rId6"/>
    <p:sldId id="291" r:id="rId7"/>
    <p:sldId id="295" r:id="rId8"/>
    <p:sldId id="284" r:id="rId9"/>
    <p:sldId id="292" r:id="rId10"/>
    <p:sldId id="293" r:id="rId11"/>
    <p:sldId id="308" r:id="rId12"/>
    <p:sldId id="294" r:id="rId13"/>
    <p:sldId id="297" r:id="rId14"/>
    <p:sldId id="282" r:id="rId15"/>
    <p:sldId id="288" r:id="rId16"/>
    <p:sldId id="302" r:id="rId17"/>
    <p:sldId id="289" r:id="rId18"/>
    <p:sldId id="303" r:id="rId19"/>
    <p:sldId id="283" r:id="rId20"/>
    <p:sldId id="301" r:id="rId21"/>
    <p:sldId id="270" r:id="rId22"/>
    <p:sldId id="275" r:id="rId23"/>
    <p:sldId id="271" r:id="rId24"/>
    <p:sldId id="264" r:id="rId25"/>
    <p:sldId id="290" r:id="rId26"/>
    <p:sldId id="262" r:id="rId27"/>
    <p:sldId id="265" r:id="rId28"/>
    <p:sldId id="263" r:id="rId29"/>
    <p:sldId id="304" r:id="rId30"/>
    <p:sldId id="272" r:id="rId31"/>
    <p:sldId id="273" r:id="rId32"/>
    <p:sldId id="267" r:id="rId33"/>
    <p:sldId id="268" r:id="rId34"/>
    <p:sldId id="278" r:id="rId35"/>
    <p:sldId id="276" r:id="rId36"/>
    <p:sldId id="279" r:id="rId37"/>
    <p:sldId id="274" r:id="rId38"/>
    <p:sldId id="277" r:id="rId39"/>
    <p:sldId id="305" r:id="rId40"/>
    <p:sldId id="281" r:id="rId41"/>
    <p:sldId id="300" r:id="rId42"/>
    <p:sldId id="306"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941100"/>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08"/>
    <p:restoredTop sz="96181"/>
  </p:normalViewPr>
  <p:slideViewPr>
    <p:cSldViewPr snapToGrid="0">
      <p:cViewPr varScale="1">
        <p:scale>
          <a:sx n="121" d="100"/>
          <a:sy n="121" d="100"/>
        </p:scale>
        <p:origin x="200"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4C597-C72F-6AF1-FCB1-DB39AD4DC1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BE63E-17AC-8404-BB03-8B40E778E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19759D-0D55-8998-0C79-C5B727EE5FEC}"/>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5" name="Footer Placeholder 4">
            <a:extLst>
              <a:ext uri="{FF2B5EF4-FFF2-40B4-BE49-F238E27FC236}">
                <a16:creationId xmlns:a16="http://schemas.microsoft.com/office/drawing/2014/main" id="{C2E720E5-D25F-BF41-01FF-D9745872D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AA47B-4E69-5330-8764-CE9CFE111FC7}"/>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1498635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D174F-DE08-CD80-FB12-B4D9919506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E9C8A-A2FA-06E5-4D1C-900225D6E2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11568-7FBB-FC49-B451-F4F152002E7F}"/>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5" name="Footer Placeholder 4">
            <a:extLst>
              <a:ext uri="{FF2B5EF4-FFF2-40B4-BE49-F238E27FC236}">
                <a16:creationId xmlns:a16="http://schemas.microsoft.com/office/drawing/2014/main" id="{6AFD6F4A-7331-F269-4D4D-30C8B3A39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C2493-01A0-27E7-EA60-09D20F6D172A}"/>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19771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9CF822-1456-60A6-65D7-B6388F538F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B564B5-4FFA-35C0-9733-AB5E265FED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1B020-3BC4-2E73-D42E-3EA7D9432835}"/>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5" name="Footer Placeholder 4">
            <a:extLst>
              <a:ext uri="{FF2B5EF4-FFF2-40B4-BE49-F238E27FC236}">
                <a16:creationId xmlns:a16="http://schemas.microsoft.com/office/drawing/2014/main" id="{D4D3F0D0-8AF8-DA6C-ABD1-FC7D03704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BDC2C-9193-57CA-7035-898A26A3CCD9}"/>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4063415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3FE3-C948-3744-265B-FA5EAEE7DB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63E476-4B80-6189-4D5D-707421448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E4E19-FAAA-D142-A171-F337164A109F}"/>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5" name="Footer Placeholder 4">
            <a:extLst>
              <a:ext uri="{FF2B5EF4-FFF2-40B4-BE49-F238E27FC236}">
                <a16:creationId xmlns:a16="http://schemas.microsoft.com/office/drawing/2014/main" id="{AE88CF0A-789C-FA80-E314-7CB39B868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789AD-FDC1-9E05-DCF3-D1AD2D921FDF}"/>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39857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0402-550F-D11E-6C40-89F2375C3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1530CA-DAA8-8892-4D6D-72D7E68564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190579-3498-4325-48AC-56C067EA3138}"/>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5" name="Footer Placeholder 4">
            <a:extLst>
              <a:ext uri="{FF2B5EF4-FFF2-40B4-BE49-F238E27FC236}">
                <a16:creationId xmlns:a16="http://schemas.microsoft.com/office/drawing/2014/main" id="{0866CEA7-4DCC-34DD-75F5-A5A030BEB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88DF9-54B1-CD99-BF80-96FFB2D46BD9}"/>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293300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B056-6F3D-58C8-0FC2-1B5BD8D41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C67D1-CA44-D8C4-FF28-1F27A98D2E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93F77-9451-C23A-ED37-5021D2C886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A0C274-0567-0DD4-B443-D86B61185EC9}"/>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6" name="Footer Placeholder 5">
            <a:extLst>
              <a:ext uri="{FF2B5EF4-FFF2-40B4-BE49-F238E27FC236}">
                <a16:creationId xmlns:a16="http://schemas.microsoft.com/office/drawing/2014/main" id="{4E00373D-F83F-32D9-DE5A-8D6AED20C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F0527C-8FEF-E5D0-E82C-3320BB8E249D}"/>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1202258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BDB6D-13CB-497C-E231-C9EA9A4B15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54934-1B6F-9032-2840-61569E5C6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283459-2E17-A769-3FB1-17C899B5D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490B13-5580-CFC6-7398-429065931D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0CD20A-3F63-0CD9-681B-54920A53F8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5EC090-95AC-AE75-5273-277434A6B5BD}"/>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8" name="Footer Placeholder 7">
            <a:extLst>
              <a:ext uri="{FF2B5EF4-FFF2-40B4-BE49-F238E27FC236}">
                <a16:creationId xmlns:a16="http://schemas.microsoft.com/office/drawing/2014/main" id="{0E14C4A9-5187-0980-C2DB-A623D01A8C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BAE95C-6F01-CFE2-A238-50C3B8406D3D}"/>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1911452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039B-481F-F4CF-4350-F21FA45880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111628-1531-966A-4619-29DAECD897D7}"/>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4" name="Footer Placeholder 3">
            <a:extLst>
              <a:ext uri="{FF2B5EF4-FFF2-40B4-BE49-F238E27FC236}">
                <a16:creationId xmlns:a16="http://schemas.microsoft.com/office/drawing/2014/main" id="{07570A81-73B8-13E3-E58A-0437638724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19CE29-4AAC-30F8-075D-83516926E1A4}"/>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1591760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775FAE-F651-336F-0EF2-097EE6334B1C}"/>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3" name="Footer Placeholder 2">
            <a:extLst>
              <a:ext uri="{FF2B5EF4-FFF2-40B4-BE49-F238E27FC236}">
                <a16:creationId xmlns:a16="http://schemas.microsoft.com/office/drawing/2014/main" id="{D8FD2DCB-B2A1-47FA-24A1-2112D8B738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86B9AF-49D1-DEC4-4D87-AA5CB702E667}"/>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160147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15DC-8B69-F091-A212-A1C322148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AEBC0F-4EA4-94B1-C276-3B176D38F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C363EE-78A7-6056-3617-29A32548C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3231C5-AD7D-BB1D-2D97-ADE1AA195D9F}"/>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6" name="Footer Placeholder 5">
            <a:extLst>
              <a:ext uri="{FF2B5EF4-FFF2-40B4-BE49-F238E27FC236}">
                <a16:creationId xmlns:a16="http://schemas.microsoft.com/office/drawing/2014/main" id="{A593DD94-123D-303D-6DFD-37C78A5FD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2264E0-558F-CAD5-56A5-EE8C622F1041}"/>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3804746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13F6-7702-795B-1EED-0A5D1169B8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49A864-4C21-691A-80FA-9239FA6E4B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2AAE42-D848-3A22-3B22-97F4B7EB2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646F1-1E2B-0083-A81F-F6CD1EB5D2DE}"/>
              </a:ext>
            </a:extLst>
          </p:cNvPr>
          <p:cNvSpPr>
            <a:spLocks noGrp="1"/>
          </p:cNvSpPr>
          <p:nvPr>
            <p:ph type="dt" sz="half" idx="10"/>
          </p:nvPr>
        </p:nvSpPr>
        <p:spPr/>
        <p:txBody>
          <a:bodyPr/>
          <a:lstStyle/>
          <a:p>
            <a:fld id="{9A7818CA-8A29-C447-88C1-0439D9A2D842}" type="datetimeFigureOut">
              <a:rPr lang="en-US" smtClean="0"/>
              <a:t>12/13/23</a:t>
            </a:fld>
            <a:endParaRPr lang="en-US"/>
          </a:p>
        </p:txBody>
      </p:sp>
      <p:sp>
        <p:nvSpPr>
          <p:cNvPr id="6" name="Footer Placeholder 5">
            <a:extLst>
              <a:ext uri="{FF2B5EF4-FFF2-40B4-BE49-F238E27FC236}">
                <a16:creationId xmlns:a16="http://schemas.microsoft.com/office/drawing/2014/main" id="{CBC46F43-DCD8-8EA4-A382-E3F9A4D398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0EFE5-7134-010A-16FA-82494948875F}"/>
              </a:ext>
            </a:extLst>
          </p:cNvPr>
          <p:cNvSpPr>
            <a:spLocks noGrp="1"/>
          </p:cNvSpPr>
          <p:nvPr>
            <p:ph type="sldNum" sz="quarter" idx="12"/>
          </p:nvPr>
        </p:nvSpPr>
        <p:spPr/>
        <p:txBody>
          <a:bodyPr/>
          <a:lstStyle/>
          <a:p>
            <a:fld id="{68FE8BBC-32E6-AE44-BB3E-67C0CAB1794D}" type="slidenum">
              <a:rPr lang="en-US" smtClean="0"/>
              <a:t>‹#›</a:t>
            </a:fld>
            <a:endParaRPr lang="en-US"/>
          </a:p>
        </p:txBody>
      </p:sp>
    </p:spTree>
    <p:extLst>
      <p:ext uri="{BB962C8B-B14F-4D97-AF65-F5344CB8AC3E}">
        <p14:creationId xmlns:p14="http://schemas.microsoft.com/office/powerpoint/2010/main" val="326957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FDE286-B89D-632C-8E01-BA7BC0B753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7D6005-B88B-EF27-9EAF-CF96F9BBDD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77626-43AD-A686-3EFB-BDD27C3FC6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818CA-8A29-C447-88C1-0439D9A2D842}" type="datetimeFigureOut">
              <a:rPr lang="en-US" smtClean="0"/>
              <a:t>12/13/23</a:t>
            </a:fld>
            <a:endParaRPr lang="en-US"/>
          </a:p>
        </p:txBody>
      </p:sp>
      <p:sp>
        <p:nvSpPr>
          <p:cNvPr id="5" name="Footer Placeholder 4">
            <a:extLst>
              <a:ext uri="{FF2B5EF4-FFF2-40B4-BE49-F238E27FC236}">
                <a16:creationId xmlns:a16="http://schemas.microsoft.com/office/drawing/2014/main" id="{D0269CB8-4794-FEB5-6348-0D37A87B30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B3A9C3-54F8-9A57-AA28-ED873B1D44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E8BBC-32E6-AE44-BB3E-67C0CAB1794D}" type="slidenum">
              <a:rPr lang="en-US" smtClean="0"/>
              <a:t>‹#›</a:t>
            </a:fld>
            <a:endParaRPr lang="en-US"/>
          </a:p>
        </p:txBody>
      </p:sp>
    </p:spTree>
    <p:extLst>
      <p:ext uri="{BB962C8B-B14F-4D97-AF65-F5344CB8AC3E}">
        <p14:creationId xmlns:p14="http://schemas.microsoft.com/office/powerpoint/2010/main" val="2467812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12" name="Picture 11" descr="Calendar&#10;&#10;Description automatically generated">
            <a:extLst>
              <a:ext uri="{FF2B5EF4-FFF2-40B4-BE49-F238E27FC236}">
                <a16:creationId xmlns:a16="http://schemas.microsoft.com/office/drawing/2014/main" id="{059CE782-45D9-1C04-BC03-F9CCF745203C}"/>
              </a:ext>
            </a:extLst>
          </p:cNvPr>
          <p:cNvPicPr>
            <a:picLocks noChangeAspect="1"/>
          </p:cNvPicPr>
          <p:nvPr/>
        </p:nvPicPr>
        <p:blipFill rotWithShape="1">
          <a:blip r:embed="rId2"/>
          <a:srcRect b="19417"/>
          <a:stretch/>
        </p:blipFill>
        <p:spPr>
          <a:xfrm>
            <a:off x="296518" y="203016"/>
            <a:ext cx="5496651" cy="6549938"/>
          </a:xfrm>
          <a:prstGeom prst="rect">
            <a:avLst/>
          </a:prstGeom>
        </p:spPr>
      </p:pic>
      <p:sp>
        <p:nvSpPr>
          <p:cNvPr id="13" name="TextBox 12">
            <a:extLst>
              <a:ext uri="{FF2B5EF4-FFF2-40B4-BE49-F238E27FC236}">
                <a16:creationId xmlns:a16="http://schemas.microsoft.com/office/drawing/2014/main" id="{3B9CB93A-982B-5EB0-25ED-B2204AD54D55}"/>
              </a:ext>
            </a:extLst>
          </p:cNvPr>
          <p:cNvSpPr txBox="1"/>
          <p:nvPr/>
        </p:nvSpPr>
        <p:spPr>
          <a:xfrm>
            <a:off x="6089687" y="4973"/>
            <a:ext cx="5608428" cy="6986528"/>
          </a:xfrm>
          <a:prstGeom prst="rect">
            <a:avLst/>
          </a:prstGeom>
          <a:noFill/>
        </p:spPr>
        <p:txBody>
          <a:bodyPr wrap="square" rtlCol="0">
            <a:spAutoFit/>
          </a:bodyPr>
          <a:lstStyle/>
          <a:p>
            <a:endParaRPr lang="en-US" sz="3200" b="1" dirty="0">
              <a:latin typeface="Papyrus" panose="020B0602040200020303" pitchFamily="34" charset="77"/>
            </a:endParaRPr>
          </a:p>
          <a:p>
            <a:pPr algn="ctr"/>
            <a:r>
              <a:rPr lang="en-US" sz="3200" dirty="0">
                <a:latin typeface="Papyrus" panose="020B0602040200020303" pitchFamily="34" charset="77"/>
              </a:rPr>
              <a:t>The Greatest Miracle</a:t>
            </a:r>
          </a:p>
          <a:p>
            <a:pPr algn="ctr"/>
            <a:r>
              <a:rPr lang="en-US" sz="3200" dirty="0">
                <a:latin typeface="Papyrus" panose="020B0602040200020303" pitchFamily="34" charset="77"/>
              </a:rPr>
              <a:t> in the Whole World</a:t>
            </a:r>
          </a:p>
          <a:p>
            <a:pPr algn="ctr"/>
            <a:endParaRPr lang="en-US" sz="3200" b="1" dirty="0">
              <a:latin typeface="Papyrus" panose="020B0602040200020303" pitchFamily="34" charset="77"/>
            </a:endParaRPr>
          </a:p>
          <a:p>
            <a:r>
              <a:rPr lang="en-US" sz="3200" dirty="0">
                <a:latin typeface="Papyrus" panose="020B0602040200020303" pitchFamily="34" charset="77"/>
              </a:rPr>
              <a:t>         Is “The Incarnation” </a:t>
            </a:r>
          </a:p>
          <a:p>
            <a:r>
              <a:rPr lang="en-US" sz="3200" dirty="0">
                <a:latin typeface="Papyrus" panose="020B0602040200020303" pitchFamily="34" charset="77"/>
              </a:rPr>
              <a:t>      When God Takes on Flesh</a:t>
            </a:r>
          </a:p>
          <a:p>
            <a:r>
              <a:rPr lang="en-US" sz="3200" dirty="0">
                <a:latin typeface="Papyrus" panose="020B0602040200020303" pitchFamily="34" charset="77"/>
              </a:rPr>
              <a:t>        Jesus was Born as a Man</a:t>
            </a:r>
          </a:p>
          <a:p>
            <a:r>
              <a:rPr lang="en-US" sz="3200" dirty="0">
                <a:latin typeface="Papyrus" panose="020B0602040200020303" pitchFamily="34" charset="77"/>
              </a:rPr>
              <a:t>            Yet Still Fully God </a:t>
            </a:r>
          </a:p>
          <a:p>
            <a:endParaRPr lang="en-US" sz="3200" dirty="0">
              <a:latin typeface="Papyrus" panose="020B0602040200020303" pitchFamily="34" charset="77"/>
            </a:endParaRPr>
          </a:p>
          <a:p>
            <a:r>
              <a:rPr lang="en-US" sz="3200" dirty="0">
                <a:latin typeface="Papyrus" panose="020B0602040200020303" pitchFamily="34" charset="77"/>
              </a:rPr>
              <a:t>    The Christmas Story </a:t>
            </a:r>
          </a:p>
          <a:p>
            <a:r>
              <a:rPr lang="en-US" sz="3200" dirty="0">
                <a:latin typeface="Papyrus" panose="020B0602040200020303" pitchFamily="34" charset="77"/>
              </a:rPr>
              <a:t>      Starts with a Virgin</a:t>
            </a:r>
          </a:p>
          <a:p>
            <a:r>
              <a:rPr lang="en-US" sz="3200" dirty="0">
                <a:latin typeface="Papyrus" panose="020B0602040200020303" pitchFamily="34" charset="77"/>
              </a:rPr>
              <a:t>   Who Conceives a Child</a:t>
            </a:r>
          </a:p>
          <a:p>
            <a:r>
              <a:rPr lang="en-US" sz="3200" dirty="0">
                <a:latin typeface="Papyrus" panose="020B0602040200020303" pitchFamily="34" charset="77"/>
              </a:rPr>
              <a:t>  </a:t>
            </a:r>
          </a:p>
          <a:p>
            <a:endParaRPr lang="en-US" sz="3200" dirty="0">
              <a:latin typeface="Papyrus" panose="020B0602040200020303" pitchFamily="34" charset="77"/>
            </a:endParaRPr>
          </a:p>
        </p:txBody>
      </p:sp>
    </p:spTree>
    <p:extLst>
      <p:ext uri="{BB962C8B-B14F-4D97-AF65-F5344CB8AC3E}">
        <p14:creationId xmlns:p14="http://schemas.microsoft.com/office/powerpoint/2010/main" val="813311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1325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04AF370D-6051-E11F-3559-70CE516B898F}"/>
              </a:ext>
            </a:extLst>
          </p:cNvPr>
          <p:cNvSpPr txBox="1"/>
          <p:nvPr/>
        </p:nvSpPr>
        <p:spPr>
          <a:xfrm>
            <a:off x="1683027" y="243512"/>
            <a:ext cx="9488556" cy="6370975"/>
          </a:xfrm>
          <a:prstGeom prst="rect">
            <a:avLst/>
          </a:prstGeom>
          <a:solidFill>
            <a:schemeClr val="accent2">
              <a:lumMod val="40000"/>
              <a:lumOff val="60000"/>
            </a:schemeClr>
          </a:solidFill>
        </p:spPr>
        <p:txBody>
          <a:bodyPr wrap="square" rtlCol="0">
            <a:spAutoFit/>
          </a:bodyPr>
          <a:lstStyle/>
          <a:p>
            <a:r>
              <a:rPr lang="en-US" sz="2400" dirty="0">
                <a:latin typeface="Papyrus" panose="020B0602040200020303" pitchFamily="34" charset="77"/>
              </a:rPr>
              <a:t> When Jesus Became Flesh, He never ceased being God</a:t>
            </a:r>
          </a:p>
          <a:p>
            <a:r>
              <a:rPr lang="en-US" sz="2400" dirty="0">
                <a:latin typeface="Papyrus" panose="020B0602040200020303" pitchFamily="34" charset="77"/>
              </a:rPr>
              <a:t>      Rather Jesus took on human flesh and lived Among Us</a:t>
            </a:r>
          </a:p>
          <a:p>
            <a:r>
              <a:rPr lang="en-US" sz="2400" dirty="0">
                <a:latin typeface="Papyrus" panose="020B0602040200020303" pitchFamily="34" charset="77"/>
              </a:rPr>
              <a:t>     He Lived as a Man like Us and was Still God at the Same Time  </a:t>
            </a:r>
          </a:p>
          <a:p>
            <a:r>
              <a:rPr lang="en-US" sz="2400" dirty="0">
                <a:latin typeface="Papyrus" panose="020B0602040200020303" pitchFamily="34" charset="77"/>
              </a:rPr>
              <a:t>.</a:t>
            </a:r>
          </a:p>
          <a:p>
            <a:r>
              <a:rPr lang="en-US" sz="2400" dirty="0">
                <a:latin typeface="Papyrus" panose="020B0602040200020303" pitchFamily="34" charset="77"/>
              </a:rPr>
              <a:t>“He Dwelt Among Us” –  “He Tabernacled” -  “He Pitched His Tent”</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latin typeface="Papyrus" panose="020B0602040200020303" pitchFamily="34" charset="77"/>
              </a:rPr>
              <a:t>                     </a:t>
            </a:r>
            <a:endParaRPr lang="en-US" sz="2200" dirty="0">
              <a:latin typeface="Papyrus" panose="020B0602040200020303" pitchFamily="34" charset="77"/>
            </a:endParaRPr>
          </a:p>
        </p:txBody>
      </p:sp>
      <p:pic>
        <p:nvPicPr>
          <p:cNvPr id="5" name="Picture 4" descr="A person and child sitting on a stone ledge&#10;&#10;Description automatically generated">
            <a:extLst>
              <a:ext uri="{FF2B5EF4-FFF2-40B4-BE49-F238E27FC236}">
                <a16:creationId xmlns:a16="http://schemas.microsoft.com/office/drawing/2014/main" id="{BBFC713A-8AEF-BEBC-B462-E78943FF37EC}"/>
              </a:ext>
            </a:extLst>
          </p:cNvPr>
          <p:cNvPicPr>
            <a:picLocks noChangeAspect="1"/>
          </p:cNvPicPr>
          <p:nvPr/>
        </p:nvPicPr>
        <p:blipFill>
          <a:blip r:embed="rId2"/>
          <a:stretch>
            <a:fillRect/>
          </a:stretch>
        </p:blipFill>
        <p:spPr>
          <a:xfrm>
            <a:off x="2903866" y="2117033"/>
            <a:ext cx="6770892" cy="4497454"/>
          </a:xfrm>
          <a:prstGeom prst="rect">
            <a:avLst/>
          </a:prstGeom>
        </p:spPr>
      </p:pic>
    </p:spTree>
    <p:extLst>
      <p:ext uri="{BB962C8B-B14F-4D97-AF65-F5344CB8AC3E}">
        <p14:creationId xmlns:p14="http://schemas.microsoft.com/office/powerpoint/2010/main" val="3811662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1051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04AF370D-6051-E11F-3559-70CE516B898F}"/>
              </a:ext>
            </a:extLst>
          </p:cNvPr>
          <p:cNvSpPr txBox="1"/>
          <p:nvPr/>
        </p:nvSpPr>
        <p:spPr>
          <a:xfrm>
            <a:off x="599089" y="539630"/>
            <a:ext cx="11267091" cy="5570756"/>
          </a:xfrm>
          <a:prstGeom prst="rect">
            <a:avLst/>
          </a:prstGeom>
          <a:solidFill>
            <a:schemeClr val="accent2">
              <a:lumMod val="40000"/>
              <a:lumOff val="60000"/>
            </a:schemeClr>
          </a:solidFill>
        </p:spPr>
        <p:txBody>
          <a:bodyPr wrap="square" rtlCol="0">
            <a:spAutoFit/>
          </a:bodyPr>
          <a:lstStyle/>
          <a:p>
            <a:r>
              <a:rPr lang="en-US" sz="2400" dirty="0">
                <a:latin typeface="Papyrus" panose="020B0602040200020303" pitchFamily="34" charset="77"/>
              </a:rPr>
              <a:t>                 In the past, God manifested His Presence to His People</a:t>
            </a:r>
          </a:p>
          <a:p>
            <a:r>
              <a:rPr lang="en-US" sz="2400" dirty="0">
                <a:latin typeface="Papyrus" panose="020B0602040200020303" pitchFamily="34" charset="77"/>
              </a:rPr>
              <a:t>                   in the Old Testament by Tabernacles and Temples </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latin typeface="Papyrus" panose="020B0602040200020303" pitchFamily="34" charset="77"/>
              </a:rPr>
              <a:t>    </a:t>
            </a:r>
            <a:r>
              <a:rPr lang="en-US" sz="2200" dirty="0">
                <a:latin typeface="Papyrus" panose="020B0602040200020303" pitchFamily="34" charset="77"/>
              </a:rPr>
              <a:t>Jesus Fulfilled all the Old Testament Symbolism –</a:t>
            </a:r>
          </a:p>
          <a:p>
            <a:r>
              <a:rPr lang="en-US" sz="2200" dirty="0">
                <a:latin typeface="Papyrus" panose="020B0602040200020303" pitchFamily="34" charset="77"/>
              </a:rPr>
              <a:t>         Indwelt by the Holy Spirit, He now lived among men as the living Presence of God! </a:t>
            </a:r>
          </a:p>
          <a:p>
            <a:r>
              <a:rPr lang="en-US" sz="2200" dirty="0">
                <a:latin typeface="Papyrus" panose="020B0602040200020303" pitchFamily="34" charset="77"/>
              </a:rPr>
              <a:t>                He </a:t>
            </a:r>
            <a:r>
              <a:rPr lang="en-US" sz="2200" dirty="0" err="1">
                <a:latin typeface="Papyrus" panose="020B0602040200020303" pitchFamily="34" charset="77"/>
              </a:rPr>
              <a:t>isThe</a:t>
            </a:r>
            <a:r>
              <a:rPr lang="en-US" sz="2200" dirty="0">
                <a:latin typeface="Papyrus" panose="020B0602040200020303" pitchFamily="34" charset="77"/>
              </a:rPr>
              <a:t> Incarnation -  God Made Flesh,  and Immanuel – God with Us           </a:t>
            </a:r>
          </a:p>
        </p:txBody>
      </p:sp>
      <p:pic>
        <p:nvPicPr>
          <p:cNvPr id="4" name="Picture 3" descr="A painting of a large tent with a fire coming out of it&#10;&#10;Description automatically generated with medium confidence">
            <a:extLst>
              <a:ext uri="{FF2B5EF4-FFF2-40B4-BE49-F238E27FC236}">
                <a16:creationId xmlns:a16="http://schemas.microsoft.com/office/drawing/2014/main" id="{BEA0CAAD-4B4D-5BE7-D775-6B1C87FA3832}"/>
              </a:ext>
            </a:extLst>
          </p:cNvPr>
          <p:cNvPicPr>
            <a:picLocks noChangeAspect="1"/>
          </p:cNvPicPr>
          <p:nvPr/>
        </p:nvPicPr>
        <p:blipFill>
          <a:blip r:embed="rId2"/>
          <a:stretch>
            <a:fillRect/>
          </a:stretch>
        </p:blipFill>
        <p:spPr>
          <a:xfrm>
            <a:off x="911984" y="1428420"/>
            <a:ext cx="6018146" cy="3385208"/>
          </a:xfrm>
          <a:prstGeom prst="rect">
            <a:avLst/>
          </a:prstGeom>
        </p:spPr>
      </p:pic>
      <p:pic>
        <p:nvPicPr>
          <p:cNvPr id="8" name="Picture 7" descr="A person in a white robe&#10;&#10;Description automatically generated">
            <a:extLst>
              <a:ext uri="{FF2B5EF4-FFF2-40B4-BE49-F238E27FC236}">
                <a16:creationId xmlns:a16="http://schemas.microsoft.com/office/drawing/2014/main" id="{69E43101-4DE0-D999-DDBC-D997876995F4}"/>
              </a:ext>
            </a:extLst>
          </p:cNvPr>
          <p:cNvPicPr>
            <a:picLocks noChangeAspect="1"/>
          </p:cNvPicPr>
          <p:nvPr/>
        </p:nvPicPr>
        <p:blipFill>
          <a:blip r:embed="rId3"/>
          <a:stretch>
            <a:fillRect/>
          </a:stretch>
        </p:blipFill>
        <p:spPr>
          <a:xfrm>
            <a:off x="8031701" y="1428420"/>
            <a:ext cx="3487636" cy="3721648"/>
          </a:xfrm>
          <a:prstGeom prst="rect">
            <a:avLst/>
          </a:prstGeom>
        </p:spPr>
      </p:pic>
    </p:spTree>
    <p:extLst>
      <p:ext uri="{BB962C8B-B14F-4D97-AF65-F5344CB8AC3E}">
        <p14:creationId xmlns:p14="http://schemas.microsoft.com/office/powerpoint/2010/main" val="2761396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73D55BA9-417F-8E9E-0509-D7272065926E}"/>
              </a:ext>
            </a:extLst>
          </p:cNvPr>
          <p:cNvSpPr txBox="1"/>
          <p:nvPr/>
        </p:nvSpPr>
        <p:spPr>
          <a:xfrm>
            <a:off x="516835" y="428178"/>
            <a:ext cx="11158330" cy="6124754"/>
          </a:xfrm>
          <a:prstGeom prst="rect">
            <a:avLst/>
          </a:prstGeom>
          <a:solidFill>
            <a:schemeClr val="accent2">
              <a:lumMod val="40000"/>
              <a:lumOff val="60000"/>
            </a:schemeClr>
          </a:solidFill>
        </p:spPr>
        <p:txBody>
          <a:bodyPr wrap="square" rtlCol="0">
            <a:spAutoFit/>
          </a:bodyPr>
          <a:lstStyle/>
          <a:p>
            <a:pPr algn="l"/>
            <a:endParaRPr lang="en-US" sz="2400" b="1" i="0" u="none" strike="noStrike" baseline="30000" dirty="0">
              <a:solidFill>
                <a:srgbClr val="000000"/>
              </a:solidFill>
              <a:effectLst/>
              <a:latin typeface="Avenir Book" panose="02000503020000020003" pitchFamily="2" charset="0"/>
            </a:endParaRPr>
          </a:p>
          <a:p>
            <a:pPr algn="l"/>
            <a:endParaRPr lang="en-US" sz="2400" b="1" baseline="30000" dirty="0">
              <a:solidFill>
                <a:srgbClr val="000000"/>
              </a:solidFill>
              <a:latin typeface="Avenir Book" panose="02000503020000020003" pitchFamily="2" charset="0"/>
            </a:endParaRPr>
          </a:p>
          <a:p>
            <a:pPr algn="l"/>
            <a:r>
              <a:rPr lang="en-US" sz="2400" b="1" i="0" u="none" strike="noStrike" baseline="30000" dirty="0">
                <a:solidFill>
                  <a:srgbClr val="000000"/>
                </a:solidFill>
                <a:effectLst/>
                <a:latin typeface="Avenir Book" panose="02000503020000020003" pitchFamily="2" charset="0"/>
              </a:rPr>
              <a:t>6 </a:t>
            </a:r>
            <a:r>
              <a:rPr lang="en-US" sz="2400" b="0" i="0" u="none" strike="noStrike" dirty="0">
                <a:solidFill>
                  <a:srgbClr val="000000"/>
                </a:solidFill>
                <a:effectLst/>
                <a:latin typeface="Avenir Book" panose="02000503020000020003" pitchFamily="2" charset="0"/>
              </a:rPr>
              <a:t>Who, being in the form of God, thought it not robbery to be equal with God:</a:t>
            </a:r>
          </a:p>
          <a:p>
            <a:pPr algn="l"/>
            <a:r>
              <a:rPr lang="en-US" sz="2400" b="1" i="0" u="none" strike="noStrike" baseline="30000" dirty="0">
                <a:solidFill>
                  <a:srgbClr val="000000"/>
                </a:solidFill>
                <a:effectLst/>
                <a:latin typeface="Avenir Book" panose="02000503020000020003" pitchFamily="2" charset="0"/>
              </a:rPr>
              <a:t>7 </a:t>
            </a:r>
            <a:r>
              <a:rPr lang="en-US" sz="2400" b="0" i="0" u="none" strike="noStrike" dirty="0">
                <a:solidFill>
                  <a:srgbClr val="000000"/>
                </a:solidFill>
                <a:effectLst/>
                <a:latin typeface="Avenir Book" panose="02000503020000020003" pitchFamily="2" charset="0"/>
              </a:rPr>
              <a:t>But made Himself of no reputation, and took upon Him the form of a servant,   	and was made in the likeness of men:</a:t>
            </a:r>
          </a:p>
          <a:p>
            <a:pPr algn="l"/>
            <a:endParaRPr lang="en-US" sz="2400" b="0" i="0" u="none" strike="noStrike" dirty="0">
              <a:solidFill>
                <a:srgbClr val="000000"/>
              </a:solidFill>
              <a:effectLst/>
              <a:latin typeface="Avenir Book" panose="02000503020000020003" pitchFamily="2" charset="0"/>
            </a:endParaRPr>
          </a:p>
          <a:p>
            <a:pPr algn="l"/>
            <a:r>
              <a:rPr lang="en-US" sz="2400" b="1" i="0" u="none" strike="noStrike" baseline="30000" dirty="0">
                <a:solidFill>
                  <a:srgbClr val="000000"/>
                </a:solidFill>
                <a:effectLst/>
                <a:latin typeface="Avenir Book" panose="02000503020000020003" pitchFamily="2" charset="0"/>
              </a:rPr>
              <a:t>8 </a:t>
            </a:r>
            <a:r>
              <a:rPr lang="en-US" sz="2400" b="0" i="0" u="none" strike="noStrike" dirty="0">
                <a:solidFill>
                  <a:srgbClr val="000000"/>
                </a:solidFill>
                <a:effectLst/>
                <a:latin typeface="Avenir Book" panose="02000503020000020003" pitchFamily="2" charset="0"/>
              </a:rPr>
              <a:t>And being found in fashion as a man, He humbled Himself,                              	and became obedient unto death, even the death of the cross.</a:t>
            </a:r>
          </a:p>
          <a:p>
            <a:pPr algn="l"/>
            <a:endParaRPr lang="en-US" sz="2400" b="0" i="0" u="none" strike="noStrike" dirty="0">
              <a:solidFill>
                <a:srgbClr val="000000"/>
              </a:solidFill>
              <a:effectLst/>
              <a:latin typeface="Avenir Book" panose="02000503020000020003" pitchFamily="2" charset="0"/>
            </a:endParaRPr>
          </a:p>
          <a:p>
            <a:pPr algn="l"/>
            <a:r>
              <a:rPr lang="en-US" sz="2400" b="1" i="0" u="none" strike="noStrike" baseline="30000" dirty="0">
                <a:solidFill>
                  <a:srgbClr val="000000"/>
                </a:solidFill>
                <a:effectLst/>
                <a:latin typeface="Avenir Book" panose="02000503020000020003" pitchFamily="2" charset="0"/>
              </a:rPr>
              <a:t>9 </a:t>
            </a:r>
            <a:r>
              <a:rPr lang="en-US" sz="2400" b="0" i="0" u="none" strike="noStrike" dirty="0">
                <a:solidFill>
                  <a:srgbClr val="000000"/>
                </a:solidFill>
                <a:effectLst/>
                <a:latin typeface="Avenir Book" panose="02000503020000020003" pitchFamily="2" charset="0"/>
              </a:rPr>
              <a:t>Wherefore God also has highly exalted Him,                                                       	and given Him a name which is above every name:</a:t>
            </a:r>
          </a:p>
          <a:p>
            <a:pPr algn="l"/>
            <a:endParaRPr lang="en-US" sz="2400" b="0" i="0" u="none" strike="noStrike" dirty="0">
              <a:solidFill>
                <a:srgbClr val="000000"/>
              </a:solidFill>
              <a:effectLst/>
              <a:latin typeface="Avenir Book" panose="02000503020000020003" pitchFamily="2" charset="0"/>
            </a:endParaRPr>
          </a:p>
          <a:p>
            <a:pPr algn="l"/>
            <a:r>
              <a:rPr lang="en-US" sz="2400" b="1" i="0" u="none" strike="noStrike" baseline="30000" dirty="0">
                <a:solidFill>
                  <a:srgbClr val="000000"/>
                </a:solidFill>
                <a:effectLst/>
                <a:latin typeface="Avenir Book" panose="02000503020000020003" pitchFamily="2" charset="0"/>
              </a:rPr>
              <a:t>10 </a:t>
            </a:r>
            <a:r>
              <a:rPr lang="en-US" sz="2400" b="0" i="0" u="none" strike="noStrike" dirty="0">
                <a:solidFill>
                  <a:srgbClr val="000000"/>
                </a:solidFill>
                <a:effectLst/>
                <a:latin typeface="Avenir Book" panose="02000503020000020003" pitchFamily="2" charset="0"/>
              </a:rPr>
              <a:t>That at the name of Jesus every knee should bow, of things in heaven, </a:t>
            </a:r>
          </a:p>
          <a:p>
            <a:pPr algn="l"/>
            <a:r>
              <a:rPr lang="en-US" sz="2400" dirty="0">
                <a:solidFill>
                  <a:srgbClr val="000000"/>
                </a:solidFill>
                <a:latin typeface="Avenir Book" panose="02000503020000020003" pitchFamily="2" charset="0"/>
              </a:rPr>
              <a:t>      </a:t>
            </a:r>
            <a:r>
              <a:rPr lang="en-US" sz="2400" b="0" i="0" u="none" strike="noStrike" dirty="0">
                <a:solidFill>
                  <a:srgbClr val="000000"/>
                </a:solidFill>
                <a:effectLst/>
                <a:latin typeface="Avenir Book" panose="02000503020000020003" pitchFamily="2" charset="0"/>
              </a:rPr>
              <a:t>and things in earth, and things under the earth;</a:t>
            </a:r>
          </a:p>
          <a:p>
            <a:pPr algn="l"/>
            <a:endParaRPr lang="en-US" sz="2400" b="0" i="0" u="none" strike="noStrike" dirty="0">
              <a:solidFill>
                <a:srgbClr val="000000"/>
              </a:solidFill>
              <a:effectLst/>
              <a:latin typeface="Avenir Book" panose="02000503020000020003" pitchFamily="2" charset="0"/>
            </a:endParaRPr>
          </a:p>
          <a:p>
            <a:pPr algn="l"/>
            <a:r>
              <a:rPr lang="en-US" sz="2400" b="1" i="0" u="none" strike="noStrike" baseline="30000" dirty="0">
                <a:solidFill>
                  <a:srgbClr val="000000"/>
                </a:solidFill>
                <a:effectLst/>
                <a:latin typeface="Avenir Book" panose="02000503020000020003" pitchFamily="2" charset="0"/>
              </a:rPr>
              <a:t>11 </a:t>
            </a:r>
            <a:r>
              <a:rPr lang="en-US" sz="2400" b="0" i="0" u="none" strike="noStrike" dirty="0">
                <a:solidFill>
                  <a:srgbClr val="000000"/>
                </a:solidFill>
                <a:effectLst/>
                <a:latin typeface="Avenir Book" panose="02000503020000020003" pitchFamily="2" charset="0"/>
              </a:rPr>
              <a:t>And that every tongue should confess that Jesus Christ is Lord,</a:t>
            </a:r>
          </a:p>
          <a:p>
            <a:pPr algn="l"/>
            <a:r>
              <a:rPr lang="en-US" sz="2400" dirty="0">
                <a:solidFill>
                  <a:srgbClr val="000000"/>
                </a:solidFill>
                <a:latin typeface="Avenir Book" panose="02000503020000020003" pitchFamily="2" charset="0"/>
              </a:rPr>
              <a:t>      </a:t>
            </a:r>
            <a:r>
              <a:rPr lang="en-US" sz="2400" b="0" i="0" u="none" strike="noStrike" dirty="0">
                <a:solidFill>
                  <a:srgbClr val="000000"/>
                </a:solidFill>
                <a:effectLst/>
                <a:latin typeface="Avenir Book" panose="02000503020000020003" pitchFamily="2" charset="0"/>
              </a:rPr>
              <a:t> to the glory of God the Father.</a:t>
            </a:r>
          </a:p>
        </p:txBody>
      </p:sp>
      <p:sp>
        <p:nvSpPr>
          <p:cNvPr id="3" name="TextBox 2">
            <a:extLst>
              <a:ext uri="{FF2B5EF4-FFF2-40B4-BE49-F238E27FC236}">
                <a16:creationId xmlns:a16="http://schemas.microsoft.com/office/drawing/2014/main" id="{B6DDE0B2-F83D-3F7B-B51F-4B4DD50D4B1C}"/>
              </a:ext>
            </a:extLst>
          </p:cNvPr>
          <p:cNvSpPr txBox="1"/>
          <p:nvPr/>
        </p:nvSpPr>
        <p:spPr>
          <a:xfrm>
            <a:off x="4386468" y="305068"/>
            <a:ext cx="2478157" cy="461665"/>
          </a:xfrm>
          <a:prstGeom prst="rect">
            <a:avLst/>
          </a:prstGeom>
          <a:solidFill>
            <a:srgbClr val="945200"/>
          </a:solidFill>
        </p:spPr>
        <p:txBody>
          <a:bodyPr wrap="square" rtlCol="0">
            <a:spAutoFit/>
          </a:bodyPr>
          <a:lstStyle/>
          <a:p>
            <a:r>
              <a:rPr lang="en-US" sz="2400" dirty="0">
                <a:solidFill>
                  <a:schemeClr val="bg1"/>
                </a:solidFill>
                <a:latin typeface="Papyrus" panose="020B0602040200020303" pitchFamily="34" charset="77"/>
              </a:rPr>
              <a:t>Philippians 2:6-11</a:t>
            </a:r>
          </a:p>
        </p:txBody>
      </p:sp>
    </p:spTree>
    <p:extLst>
      <p:ext uri="{BB962C8B-B14F-4D97-AF65-F5344CB8AC3E}">
        <p14:creationId xmlns:p14="http://schemas.microsoft.com/office/powerpoint/2010/main" val="298185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7FBC7D82-FCA3-FE5A-6466-D63DADC547F2}"/>
              </a:ext>
            </a:extLst>
          </p:cNvPr>
          <p:cNvSpPr txBox="1"/>
          <p:nvPr/>
        </p:nvSpPr>
        <p:spPr>
          <a:xfrm>
            <a:off x="838200" y="1762185"/>
            <a:ext cx="10119360" cy="4093428"/>
          </a:xfrm>
          <a:prstGeom prst="rect">
            <a:avLst/>
          </a:prstGeom>
          <a:solidFill>
            <a:schemeClr val="accent2">
              <a:lumMod val="40000"/>
              <a:lumOff val="60000"/>
            </a:schemeClr>
          </a:solidFill>
        </p:spPr>
        <p:txBody>
          <a:bodyPr wrap="square" rtlCol="0">
            <a:spAutoFit/>
          </a:bodyPr>
          <a:lstStyle/>
          <a:p>
            <a:endParaRPr lang="en-US" sz="2400" dirty="0">
              <a:latin typeface="Papyrus" panose="020B0602040200020303" pitchFamily="34" charset="77"/>
            </a:endParaRPr>
          </a:p>
          <a:p>
            <a:r>
              <a:rPr lang="en-US" sz="2400" dirty="0">
                <a:latin typeface="Papyrus" panose="020B0602040200020303" pitchFamily="34" charset="77"/>
              </a:rPr>
              <a:t>Do Not fall for Wrong Doctrine  taught by so many television pastors</a:t>
            </a:r>
          </a:p>
          <a:p>
            <a:r>
              <a:rPr lang="en-US" sz="2400" dirty="0">
                <a:latin typeface="Papyrus" panose="020B0602040200020303" pitchFamily="34" charset="77"/>
              </a:rPr>
              <a:t>Jesus did NOT empty (get rid of) His divine nature to exist only as a man.            	We are NOT equal to Him  in Word or in power.</a:t>
            </a:r>
          </a:p>
          <a:p>
            <a:endParaRPr lang="en-US" sz="2400" dirty="0">
              <a:latin typeface="Papyrus" panose="020B0602040200020303" pitchFamily="34" charset="77"/>
            </a:endParaRPr>
          </a:p>
          <a:p>
            <a:r>
              <a:rPr lang="en-US" sz="2400" dirty="0">
                <a:latin typeface="Papyrus" panose="020B0602040200020303" pitchFamily="34" charset="77"/>
              </a:rPr>
              <a:t>	He is Forever God and Yet He Came to Us as a Man </a:t>
            </a:r>
          </a:p>
          <a:p>
            <a:r>
              <a:rPr lang="en-US" sz="2400" dirty="0">
                <a:latin typeface="Papyrus" panose="020B0602040200020303" pitchFamily="34" charset="77"/>
              </a:rPr>
              <a:t> </a:t>
            </a:r>
          </a:p>
          <a:p>
            <a:r>
              <a:rPr lang="en-US" sz="2400" dirty="0">
                <a:solidFill>
                  <a:srgbClr val="0070C0"/>
                </a:solidFill>
                <a:latin typeface="Papyrus" panose="020B0602040200020303" pitchFamily="34" charset="77"/>
              </a:rPr>
              <a:t>Colossians 2:9 </a:t>
            </a:r>
            <a:r>
              <a:rPr lang="en-US" sz="2400" i="0" u="none" strike="noStrike" dirty="0">
                <a:solidFill>
                  <a:srgbClr val="0070C0"/>
                </a:solidFill>
                <a:effectLst/>
                <a:latin typeface="Papyrus" panose="020B0602040200020303" pitchFamily="34" charset="77"/>
              </a:rPr>
              <a:t>  ”</a:t>
            </a:r>
            <a:r>
              <a:rPr lang="en-US" sz="2400" b="0" i="0" u="none" strike="noStrike" dirty="0">
                <a:effectLst/>
                <a:latin typeface="Papyrus" panose="020B0602040200020303" pitchFamily="34" charset="77"/>
              </a:rPr>
              <a:t>For in Him dwells all the fulness of the Godhead bodily</a:t>
            </a:r>
            <a:r>
              <a:rPr lang="en-US" sz="2400" b="0" i="0" u="none" strike="noStrike" dirty="0">
                <a:solidFill>
                  <a:srgbClr val="0070C0"/>
                </a:solidFill>
                <a:effectLst/>
                <a:latin typeface="Papyrus" panose="020B0602040200020303" pitchFamily="34" charset="77"/>
              </a:rPr>
              <a:t>”</a:t>
            </a:r>
          </a:p>
          <a:p>
            <a:endParaRPr lang="en-US" sz="2400" b="0" i="0" u="none" strike="noStrike" dirty="0">
              <a:solidFill>
                <a:srgbClr val="0070C0"/>
              </a:solidFill>
              <a:effectLst/>
              <a:latin typeface="Papyrus" panose="020B0602040200020303" pitchFamily="34" charset="77"/>
            </a:endParaRPr>
          </a:p>
          <a:p>
            <a:r>
              <a:rPr lang="en-US" sz="2400" dirty="0">
                <a:solidFill>
                  <a:srgbClr val="0070C0"/>
                </a:solidFill>
                <a:latin typeface="Papyrus" panose="020B0602040200020303" pitchFamily="34" charset="77"/>
              </a:rPr>
              <a:t>Hebrews 13:8  </a:t>
            </a:r>
            <a:r>
              <a:rPr lang="en-US" sz="2400" dirty="0">
                <a:latin typeface="Papyrus" panose="020B0602040200020303" pitchFamily="34" charset="77"/>
              </a:rPr>
              <a:t>“</a:t>
            </a:r>
            <a:r>
              <a:rPr lang="en-US" sz="2400" i="0" u="none" strike="noStrike" dirty="0">
                <a:solidFill>
                  <a:srgbClr val="000000"/>
                </a:solidFill>
                <a:effectLst/>
                <a:latin typeface="Papyrus" panose="020B0602040200020303" pitchFamily="34" charset="77"/>
              </a:rPr>
              <a:t>Jesus Christ the same yesterday, and today, and for ever”</a:t>
            </a:r>
            <a:endParaRPr lang="en-US" sz="2400" dirty="0">
              <a:latin typeface="Papyrus" panose="020B0602040200020303" pitchFamily="34" charset="77"/>
            </a:endParaRPr>
          </a:p>
          <a:p>
            <a:endParaRPr lang="en-US" sz="2000" dirty="0">
              <a:latin typeface="Papyrus" panose="020B0602040200020303" pitchFamily="34" charset="77"/>
            </a:endParaRPr>
          </a:p>
        </p:txBody>
      </p:sp>
      <p:sp>
        <p:nvSpPr>
          <p:cNvPr id="3" name="TextBox 2">
            <a:extLst>
              <a:ext uri="{FF2B5EF4-FFF2-40B4-BE49-F238E27FC236}">
                <a16:creationId xmlns:a16="http://schemas.microsoft.com/office/drawing/2014/main" id="{A4C508E2-0582-DDF9-D164-25F619EB9B9D}"/>
              </a:ext>
            </a:extLst>
          </p:cNvPr>
          <p:cNvSpPr txBox="1"/>
          <p:nvPr/>
        </p:nvSpPr>
        <p:spPr>
          <a:xfrm>
            <a:off x="3543300" y="603945"/>
            <a:ext cx="4251960" cy="584775"/>
          </a:xfrm>
          <a:prstGeom prst="rect">
            <a:avLst/>
          </a:prstGeom>
          <a:solidFill>
            <a:schemeClr val="accent2">
              <a:lumMod val="40000"/>
              <a:lumOff val="60000"/>
            </a:schemeClr>
          </a:solidFill>
        </p:spPr>
        <p:txBody>
          <a:bodyPr wrap="square" rtlCol="0">
            <a:spAutoFit/>
          </a:bodyPr>
          <a:lstStyle/>
          <a:p>
            <a:r>
              <a:rPr lang="en-US" sz="3200" dirty="0">
                <a:latin typeface="Lucida Handwriting" panose="03010101010101010101" pitchFamily="66" charset="77"/>
              </a:rPr>
              <a:t>KENOSIS Heresy  - </a:t>
            </a:r>
          </a:p>
        </p:txBody>
      </p:sp>
    </p:spTree>
    <p:extLst>
      <p:ext uri="{BB962C8B-B14F-4D97-AF65-F5344CB8AC3E}">
        <p14:creationId xmlns:p14="http://schemas.microsoft.com/office/powerpoint/2010/main" val="3156321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0A939F55-12B5-83E0-0C1B-66046CF54E63}"/>
              </a:ext>
            </a:extLst>
          </p:cNvPr>
          <p:cNvSpPr txBox="1"/>
          <p:nvPr/>
        </p:nvSpPr>
        <p:spPr>
          <a:xfrm>
            <a:off x="824948" y="316395"/>
            <a:ext cx="7855226" cy="830997"/>
          </a:xfrm>
          <a:prstGeom prst="rect">
            <a:avLst/>
          </a:prstGeom>
          <a:solidFill>
            <a:schemeClr val="accent2">
              <a:lumMod val="40000"/>
              <a:lumOff val="60000"/>
            </a:schemeClr>
          </a:solidFill>
        </p:spPr>
        <p:txBody>
          <a:bodyPr wrap="square" rtlCol="0">
            <a:spAutoFit/>
          </a:bodyPr>
          <a:lstStyle/>
          <a:p>
            <a:r>
              <a:rPr lang="en-US" sz="2400" dirty="0">
                <a:latin typeface="Papyrus" panose="020B0602040200020303" pitchFamily="34" charset="77"/>
              </a:rPr>
              <a:t> Let’s Start in Luke 1:5-10 with </a:t>
            </a:r>
            <a:r>
              <a:rPr lang="en-US" sz="2400" dirty="0" err="1">
                <a:latin typeface="Papyrus" panose="020B0602040200020303" pitchFamily="34" charset="77"/>
              </a:rPr>
              <a:t>Zecharias</a:t>
            </a:r>
            <a:r>
              <a:rPr lang="en-US" sz="2400" dirty="0">
                <a:latin typeface="Papyrus" panose="020B0602040200020303" pitchFamily="34" charset="77"/>
              </a:rPr>
              <a:t> &amp; Elizabeth </a:t>
            </a:r>
          </a:p>
          <a:p>
            <a:r>
              <a:rPr lang="en-US" sz="2400" dirty="0">
                <a:latin typeface="Papyrus" panose="020B0602040200020303" pitchFamily="34" charset="77"/>
              </a:rPr>
              <a:t>      “The Birth of John the Baptist”</a:t>
            </a:r>
          </a:p>
        </p:txBody>
      </p:sp>
      <p:sp>
        <p:nvSpPr>
          <p:cNvPr id="3" name="TextBox 2">
            <a:extLst>
              <a:ext uri="{FF2B5EF4-FFF2-40B4-BE49-F238E27FC236}">
                <a16:creationId xmlns:a16="http://schemas.microsoft.com/office/drawing/2014/main" id="{8A9CF634-499F-6CA4-A63F-355BE8508219}"/>
              </a:ext>
            </a:extLst>
          </p:cNvPr>
          <p:cNvSpPr txBox="1"/>
          <p:nvPr/>
        </p:nvSpPr>
        <p:spPr>
          <a:xfrm>
            <a:off x="366694" y="1451720"/>
            <a:ext cx="9899375" cy="4914166"/>
          </a:xfrm>
          <a:prstGeom prst="rect">
            <a:avLst/>
          </a:prstGeom>
          <a:solidFill>
            <a:schemeClr val="accent2">
              <a:lumMod val="40000"/>
              <a:lumOff val="60000"/>
            </a:schemeClr>
          </a:solidFill>
        </p:spPr>
        <p:txBody>
          <a:bodyPr wrap="square" rtlCol="0">
            <a:spAutoFit/>
          </a:bodyPr>
          <a:lstStyle/>
          <a:p>
            <a:pPr algn="l"/>
            <a:endParaRPr lang="en-US" sz="2000" b="1" i="0" u="none" strike="noStrike" baseline="30000"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5 </a:t>
            </a:r>
            <a:r>
              <a:rPr lang="en-US" sz="2000" b="0" i="0" u="none" strike="noStrike" dirty="0">
                <a:solidFill>
                  <a:srgbClr val="000000"/>
                </a:solidFill>
                <a:effectLst/>
                <a:latin typeface="Avenir Book" panose="02000503020000020003" pitchFamily="2" charset="0"/>
              </a:rPr>
              <a:t>There was in the days of Herod, the king of Judaea,  </a:t>
            </a:r>
          </a:p>
          <a:p>
            <a:pPr algn="l"/>
            <a:r>
              <a:rPr lang="en-US" sz="2000" dirty="0">
                <a:solidFill>
                  <a:srgbClr val="000000"/>
                </a:solidFill>
                <a:latin typeface="Avenir Book" panose="02000503020000020003" pitchFamily="2" charset="0"/>
              </a:rPr>
              <a:t>    </a:t>
            </a:r>
            <a:r>
              <a:rPr lang="en-US" sz="2000" b="0" i="0" u="none" strike="noStrike" dirty="0">
                <a:solidFill>
                  <a:srgbClr val="000000"/>
                </a:solidFill>
                <a:effectLst/>
                <a:latin typeface="Avenir Book" panose="02000503020000020003" pitchFamily="2" charset="0"/>
              </a:rPr>
              <a:t>a certain priest named Zacharias, of the course of Abijah: </a:t>
            </a:r>
          </a:p>
          <a:p>
            <a:pPr algn="l"/>
            <a:r>
              <a:rPr lang="en-US" sz="2000" b="0" i="0" u="none" strike="noStrike" dirty="0">
                <a:solidFill>
                  <a:srgbClr val="000000"/>
                </a:solidFill>
                <a:effectLst/>
                <a:latin typeface="Avenir Book" panose="02000503020000020003" pitchFamily="2" charset="0"/>
              </a:rPr>
              <a:t>   and his wife was of the daughters of Aaron, and her name was Elisabeth.</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6 </a:t>
            </a:r>
            <a:r>
              <a:rPr lang="en-US" sz="2000" b="0" i="0" u="none" strike="noStrike" dirty="0">
                <a:solidFill>
                  <a:srgbClr val="000000"/>
                </a:solidFill>
                <a:effectLst/>
                <a:latin typeface="Avenir Book" panose="02000503020000020003" pitchFamily="2" charset="0"/>
              </a:rPr>
              <a:t>And they were both righteous before God, walking in all the </a:t>
            </a:r>
          </a:p>
          <a:p>
            <a:pPr algn="l"/>
            <a:r>
              <a:rPr lang="en-US" sz="2000" b="0" i="0" u="none" strike="noStrike" dirty="0">
                <a:solidFill>
                  <a:srgbClr val="000000"/>
                </a:solidFill>
                <a:effectLst/>
                <a:latin typeface="Avenir Book" panose="02000503020000020003" pitchFamily="2" charset="0"/>
              </a:rPr>
              <a:t>   commandments and ordinances of the Lord blameless</a:t>
            </a:r>
          </a:p>
          <a:p>
            <a:pPr algn="l"/>
            <a:r>
              <a:rPr lang="en-US" sz="2000" b="1" i="0" u="none" strike="noStrike" baseline="30000" dirty="0">
                <a:solidFill>
                  <a:srgbClr val="000000"/>
                </a:solidFill>
                <a:effectLst/>
                <a:latin typeface="Avenir Book" panose="02000503020000020003" pitchFamily="2" charset="0"/>
              </a:rPr>
              <a:t>7 </a:t>
            </a:r>
            <a:r>
              <a:rPr lang="en-US" sz="2000" b="0" i="0" u="none" strike="noStrike" dirty="0">
                <a:solidFill>
                  <a:srgbClr val="000000"/>
                </a:solidFill>
                <a:effectLst/>
                <a:latin typeface="Avenir Book" panose="02000503020000020003" pitchFamily="2" charset="0"/>
              </a:rPr>
              <a:t>And they had no child, because that Elisabeth was barren, </a:t>
            </a:r>
          </a:p>
          <a:p>
            <a:pPr algn="l"/>
            <a:r>
              <a:rPr lang="en-US" sz="2000" b="0" i="0" u="none" strike="noStrike" dirty="0">
                <a:solidFill>
                  <a:srgbClr val="000000"/>
                </a:solidFill>
                <a:effectLst/>
                <a:latin typeface="Avenir Book" panose="02000503020000020003" pitchFamily="2" charset="0"/>
              </a:rPr>
              <a:t>	and they both were now well stricken in years.</a:t>
            </a:r>
          </a:p>
          <a:p>
            <a:pPr algn="l"/>
            <a:endParaRPr lang="en-US" sz="2000" dirty="0">
              <a:solidFill>
                <a:srgbClr val="000000"/>
              </a:solidFill>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8 </a:t>
            </a:r>
            <a:r>
              <a:rPr lang="en-US" sz="2000" b="0" i="0" u="none" strike="noStrike" dirty="0">
                <a:solidFill>
                  <a:srgbClr val="000000"/>
                </a:solidFill>
                <a:effectLst/>
                <a:latin typeface="Avenir Book" panose="02000503020000020003" pitchFamily="2" charset="0"/>
              </a:rPr>
              <a:t>And it came to pass, that while he executed the priest's office</a:t>
            </a:r>
          </a:p>
          <a:p>
            <a:pPr algn="l"/>
            <a:r>
              <a:rPr lang="en-US" sz="2000" b="0" i="0" u="none" strike="noStrike" dirty="0">
                <a:solidFill>
                  <a:srgbClr val="000000"/>
                </a:solidFill>
                <a:effectLst/>
                <a:latin typeface="Avenir Book" panose="02000503020000020003" pitchFamily="2" charset="0"/>
              </a:rPr>
              <a:t>    before God in the order of his course,</a:t>
            </a:r>
          </a:p>
          <a:p>
            <a:pPr algn="l"/>
            <a:r>
              <a:rPr lang="en-US" sz="2000" b="1" i="0" u="none" strike="noStrike" baseline="30000" dirty="0">
                <a:solidFill>
                  <a:srgbClr val="000000"/>
                </a:solidFill>
                <a:effectLst/>
                <a:latin typeface="Avenir Book" panose="02000503020000020003" pitchFamily="2" charset="0"/>
              </a:rPr>
              <a:t>9 </a:t>
            </a:r>
            <a:r>
              <a:rPr lang="en-US" sz="2000" b="0" i="0" u="none" strike="noStrike" dirty="0">
                <a:solidFill>
                  <a:srgbClr val="000000"/>
                </a:solidFill>
                <a:effectLst/>
                <a:latin typeface="Avenir Book" panose="02000503020000020003" pitchFamily="2" charset="0"/>
              </a:rPr>
              <a:t>According to the custom of the priest's office, his lot </a:t>
            </a:r>
          </a:p>
          <a:p>
            <a:pPr algn="l"/>
            <a:r>
              <a:rPr lang="en-US" sz="2000" b="0" i="0" u="none" strike="noStrike" dirty="0">
                <a:solidFill>
                  <a:srgbClr val="000000"/>
                </a:solidFill>
                <a:effectLst/>
                <a:latin typeface="Avenir Book" panose="02000503020000020003" pitchFamily="2" charset="0"/>
              </a:rPr>
              <a:t>   was to burn incense when he went into the Temple of the Lord.</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10 </a:t>
            </a:r>
            <a:r>
              <a:rPr lang="en-US" sz="2000" b="0" i="0" u="none" strike="noStrike" dirty="0">
                <a:solidFill>
                  <a:srgbClr val="000000"/>
                </a:solidFill>
                <a:effectLst/>
                <a:latin typeface="Avenir Book" panose="02000503020000020003" pitchFamily="2" charset="0"/>
              </a:rPr>
              <a:t>And the whole multitude of the people were praying without at the time of incense.</a:t>
            </a:r>
          </a:p>
        </p:txBody>
      </p:sp>
      <p:pic>
        <p:nvPicPr>
          <p:cNvPr id="7" name="Picture 6" descr="A picture containing outdoor, sky, mammal, goat&#10;&#10;Description automatically generated">
            <a:extLst>
              <a:ext uri="{FF2B5EF4-FFF2-40B4-BE49-F238E27FC236}">
                <a16:creationId xmlns:a16="http://schemas.microsoft.com/office/drawing/2014/main" id="{73A6388F-5E47-6407-6091-A3787EDC23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6" b="94792" l="9961" r="89844">
                        <a14:foregroundMark x1="45508" y1="88021" x2="49609" y2="93229"/>
                        <a14:foregroundMark x1="17188" y1="89063" x2="38281" y2="91406"/>
                        <a14:foregroundMark x1="52930" y1="94531" x2="58008" y2="94792"/>
                      </a14:backgroundRemoval>
                    </a14:imgEffect>
                  </a14:imgLayer>
                </a14:imgProps>
              </a:ext>
            </a:extLst>
          </a:blip>
          <a:stretch>
            <a:fillRect/>
          </a:stretch>
        </p:blipFill>
        <p:spPr>
          <a:xfrm>
            <a:off x="6937436" y="-629585"/>
            <a:ext cx="8583198" cy="6699081"/>
          </a:xfrm>
          <a:prstGeom prst="rect">
            <a:avLst/>
          </a:prstGeom>
        </p:spPr>
      </p:pic>
    </p:spTree>
    <p:extLst>
      <p:ext uri="{BB962C8B-B14F-4D97-AF65-F5344CB8AC3E}">
        <p14:creationId xmlns:p14="http://schemas.microsoft.com/office/powerpoint/2010/main" val="2713706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1"/>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8" name="Picture 7" descr="A picture containing indoor, person&#10;&#10;Description automatically generated">
            <a:extLst>
              <a:ext uri="{FF2B5EF4-FFF2-40B4-BE49-F238E27FC236}">
                <a16:creationId xmlns:a16="http://schemas.microsoft.com/office/drawing/2014/main" id="{54AAE632-B5EC-CA7F-05E7-94CED78AE437}"/>
              </a:ext>
            </a:extLst>
          </p:cNvPr>
          <p:cNvPicPr>
            <a:picLocks noChangeAspect="1"/>
          </p:cNvPicPr>
          <p:nvPr/>
        </p:nvPicPr>
        <p:blipFill rotWithShape="1">
          <a:blip r:embed="rId2"/>
          <a:srcRect l="5266" r="2144"/>
          <a:stretch/>
        </p:blipFill>
        <p:spPr>
          <a:xfrm>
            <a:off x="38136" y="463072"/>
            <a:ext cx="7184299" cy="5970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D4AB8B77-B820-131B-F18C-774C4B8CBBD0}"/>
              </a:ext>
            </a:extLst>
          </p:cNvPr>
          <p:cNvSpPr txBox="1"/>
          <p:nvPr/>
        </p:nvSpPr>
        <p:spPr>
          <a:xfrm>
            <a:off x="7260571" y="626462"/>
            <a:ext cx="5010942" cy="5852884"/>
          </a:xfrm>
          <a:prstGeom prst="rect">
            <a:avLst/>
          </a:prstGeom>
          <a:solidFill>
            <a:schemeClr val="accent2">
              <a:lumMod val="40000"/>
              <a:lumOff val="60000"/>
            </a:schemeClr>
          </a:solidFill>
        </p:spPr>
        <p:txBody>
          <a:bodyPr wrap="square" rtlCol="0">
            <a:spAutoFit/>
          </a:bodyPr>
          <a:lstStyle/>
          <a:p>
            <a:pPr algn="l"/>
            <a:endParaRPr lang="en-US" sz="2000" b="1" i="0" u="none" strike="noStrike" baseline="30000" dirty="0">
              <a:solidFill>
                <a:srgbClr val="000000"/>
              </a:solidFill>
              <a:effectLst/>
              <a:latin typeface="Avenir Book" panose="02000503020000020003" pitchFamily="2" charset="0"/>
            </a:endParaRPr>
          </a:p>
          <a:p>
            <a:pPr algn="l"/>
            <a:r>
              <a:rPr lang="en-US" sz="1900" b="1" i="0" u="none" strike="noStrike" baseline="30000" dirty="0">
                <a:solidFill>
                  <a:srgbClr val="000000"/>
                </a:solidFill>
                <a:effectLst/>
                <a:latin typeface="Avenir Book" panose="02000503020000020003" pitchFamily="2" charset="0"/>
              </a:rPr>
              <a:t>11 </a:t>
            </a:r>
            <a:r>
              <a:rPr lang="en-US" sz="1900" b="0" i="0" u="none" strike="noStrike" dirty="0">
                <a:solidFill>
                  <a:srgbClr val="000000"/>
                </a:solidFill>
                <a:effectLst/>
                <a:latin typeface="Avenir Book" panose="02000503020000020003" pitchFamily="2" charset="0"/>
              </a:rPr>
              <a:t>And there appeared unto him an angel of the Lord standing on the right side of the altar of incense.</a:t>
            </a:r>
          </a:p>
          <a:p>
            <a:pPr algn="l"/>
            <a:endParaRPr lang="en-US" sz="1900" b="0" i="0" u="none" strike="noStrike" dirty="0">
              <a:solidFill>
                <a:srgbClr val="000000"/>
              </a:solidFill>
              <a:effectLst/>
              <a:latin typeface="Avenir Book" panose="02000503020000020003" pitchFamily="2" charset="0"/>
            </a:endParaRPr>
          </a:p>
          <a:p>
            <a:pPr algn="l"/>
            <a:r>
              <a:rPr lang="en-US" sz="1900" b="1" i="0" u="none" strike="noStrike" baseline="30000" dirty="0">
                <a:solidFill>
                  <a:srgbClr val="000000"/>
                </a:solidFill>
                <a:effectLst/>
                <a:latin typeface="Avenir Book" panose="02000503020000020003" pitchFamily="2" charset="0"/>
              </a:rPr>
              <a:t>12 </a:t>
            </a:r>
            <a:r>
              <a:rPr lang="en-US" sz="1900" b="0" i="0" u="none" strike="noStrike" dirty="0">
                <a:solidFill>
                  <a:srgbClr val="000000"/>
                </a:solidFill>
                <a:effectLst/>
                <a:latin typeface="Avenir Book" panose="02000503020000020003" pitchFamily="2" charset="0"/>
              </a:rPr>
              <a:t>And when Zacharias saw him, he was troubled, and fear fell upon him.</a:t>
            </a:r>
          </a:p>
          <a:p>
            <a:pPr algn="l"/>
            <a:endParaRPr lang="en-US" sz="1900" b="0" i="0" u="none" strike="noStrike" dirty="0">
              <a:solidFill>
                <a:srgbClr val="000000"/>
              </a:solidFill>
              <a:effectLst/>
              <a:latin typeface="Avenir Book" panose="02000503020000020003" pitchFamily="2" charset="0"/>
            </a:endParaRPr>
          </a:p>
          <a:p>
            <a:pPr algn="l"/>
            <a:r>
              <a:rPr lang="en-US" sz="1900" b="1" i="0" u="none" strike="noStrike" baseline="30000" dirty="0">
                <a:solidFill>
                  <a:srgbClr val="000000"/>
                </a:solidFill>
                <a:effectLst/>
                <a:latin typeface="Avenir Book" panose="02000503020000020003" pitchFamily="2" charset="0"/>
              </a:rPr>
              <a:t>13 </a:t>
            </a:r>
            <a:r>
              <a:rPr lang="en-US" sz="1900" b="0" i="0" u="none" strike="noStrike" dirty="0">
                <a:solidFill>
                  <a:srgbClr val="000000"/>
                </a:solidFill>
                <a:effectLst/>
                <a:latin typeface="Avenir Book" panose="02000503020000020003" pitchFamily="2" charset="0"/>
              </a:rPr>
              <a:t>But the angel said to him, Fear not, Zacharias: for your prayer is heard; </a:t>
            </a:r>
          </a:p>
          <a:p>
            <a:pPr algn="l"/>
            <a:r>
              <a:rPr lang="en-US" sz="1900" b="0" i="0" u="none" strike="noStrike" dirty="0">
                <a:solidFill>
                  <a:srgbClr val="000000"/>
                </a:solidFill>
                <a:effectLst/>
                <a:latin typeface="Avenir Book" panose="02000503020000020003" pitchFamily="2" charset="0"/>
              </a:rPr>
              <a:t>and your wife Elisabeth shall bear you a son, </a:t>
            </a:r>
          </a:p>
          <a:p>
            <a:pPr algn="l"/>
            <a:r>
              <a:rPr lang="en-US" sz="1900" b="0" i="0" u="none" strike="noStrike" dirty="0">
                <a:solidFill>
                  <a:srgbClr val="000000"/>
                </a:solidFill>
                <a:effectLst/>
                <a:latin typeface="Avenir Book" panose="02000503020000020003" pitchFamily="2" charset="0"/>
              </a:rPr>
              <a:t>and </a:t>
            </a:r>
            <a:r>
              <a:rPr lang="en-US" sz="1900" dirty="0">
                <a:solidFill>
                  <a:srgbClr val="000000"/>
                </a:solidFill>
                <a:latin typeface="Avenir Book" panose="02000503020000020003" pitchFamily="2" charset="0"/>
              </a:rPr>
              <a:t>y</a:t>
            </a:r>
            <a:r>
              <a:rPr lang="en-US" sz="1900" b="0" i="0" u="none" strike="noStrike" dirty="0">
                <a:solidFill>
                  <a:srgbClr val="000000"/>
                </a:solidFill>
                <a:effectLst/>
                <a:latin typeface="Avenir Book" panose="02000503020000020003" pitchFamily="2" charset="0"/>
              </a:rPr>
              <a:t>ou shall call his name John.</a:t>
            </a:r>
          </a:p>
          <a:p>
            <a:pPr algn="l"/>
            <a:endParaRPr lang="en-US" sz="1900" b="0" i="0" u="none" strike="noStrike" dirty="0">
              <a:solidFill>
                <a:srgbClr val="000000"/>
              </a:solidFill>
              <a:effectLst/>
              <a:latin typeface="Avenir Book" panose="02000503020000020003" pitchFamily="2" charset="0"/>
            </a:endParaRPr>
          </a:p>
          <a:p>
            <a:pPr algn="l"/>
            <a:r>
              <a:rPr lang="en-US" sz="1900" b="1" i="0" u="none" strike="noStrike" baseline="30000" dirty="0">
                <a:solidFill>
                  <a:srgbClr val="000000"/>
                </a:solidFill>
                <a:effectLst/>
                <a:latin typeface="Avenir Book" panose="02000503020000020003" pitchFamily="2" charset="0"/>
              </a:rPr>
              <a:t>14 </a:t>
            </a:r>
            <a:r>
              <a:rPr lang="en-US" sz="1900" b="0" i="0" u="none" strike="noStrike" dirty="0">
                <a:solidFill>
                  <a:srgbClr val="000000"/>
                </a:solidFill>
                <a:effectLst/>
                <a:latin typeface="Avenir Book" panose="02000503020000020003" pitchFamily="2" charset="0"/>
              </a:rPr>
              <a:t>And you shalt have joy and gladness; </a:t>
            </a:r>
          </a:p>
          <a:p>
            <a:pPr algn="l"/>
            <a:r>
              <a:rPr lang="en-US" sz="1900" b="0" i="0" u="none" strike="noStrike" dirty="0">
                <a:solidFill>
                  <a:srgbClr val="000000"/>
                </a:solidFill>
                <a:effectLst/>
                <a:latin typeface="Avenir Book" panose="02000503020000020003" pitchFamily="2" charset="0"/>
              </a:rPr>
              <a:t>and many shall rejoice at his birth</a:t>
            </a:r>
          </a:p>
          <a:p>
            <a:pPr algn="l"/>
            <a:endParaRPr lang="en-US" sz="1900" dirty="0">
              <a:solidFill>
                <a:srgbClr val="000000"/>
              </a:solidFill>
              <a:latin typeface="Avenir Book" panose="02000503020000020003" pitchFamily="2" charset="0"/>
            </a:endParaRPr>
          </a:p>
          <a:p>
            <a:pPr algn="l"/>
            <a:r>
              <a:rPr lang="en-US" sz="1900" b="1" i="0" u="none" strike="noStrike" baseline="30000" dirty="0">
                <a:solidFill>
                  <a:srgbClr val="000000"/>
                </a:solidFill>
                <a:effectLst/>
                <a:latin typeface="Avenir Book" panose="02000503020000020003" pitchFamily="2" charset="0"/>
              </a:rPr>
              <a:t>15 </a:t>
            </a:r>
            <a:r>
              <a:rPr lang="en-US" sz="1900" b="0" i="0" u="none" strike="noStrike" dirty="0">
                <a:solidFill>
                  <a:srgbClr val="000000"/>
                </a:solidFill>
                <a:effectLst/>
                <a:latin typeface="Avenir Book" panose="02000503020000020003" pitchFamily="2" charset="0"/>
              </a:rPr>
              <a:t>For he shall be great in the sight of the Lord, and shall drink neither wine nor strong drink; and he shall be filled with the Holy Ghost, even from his mother's womb.</a:t>
            </a:r>
          </a:p>
        </p:txBody>
      </p:sp>
      <p:sp>
        <p:nvSpPr>
          <p:cNvPr id="9" name="TextBox 8">
            <a:extLst>
              <a:ext uri="{FF2B5EF4-FFF2-40B4-BE49-F238E27FC236}">
                <a16:creationId xmlns:a16="http://schemas.microsoft.com/office/drawing/2014/main" id="{5A97D1FF-B658-40D7-47B2-CDE2B789917D}"/>
              </a:ext>
            </a:extLst>
          </p:cNvPr>
          <p:cNvSpPr txBox="1"/>
          <p:nvPr/>
        </p:nvSpPr>
        <p:spPr>
          <a:xfrm>
            <a:off x="7309056" y="463072"/>
            <a:ext cx="4844808" cy="400110"/>
          </a:xfrm>
          <a:prstGeom prst="rect">
            <a:avLst/>
          </a:prstGeom>
          <a:solidFill>
            <a:srgbClr val="945200"/>
          </a:solidFill>
        </p:spPr>
        <p:txBody>
          <a:bodyPr wrap="square" rtlCol="0">
            <a:spAutoFit/>
          </a:bodyPr>
          <a:lstStyle/>
          <a:p>
            <a:r>
              <a:rPr lang="en-US" sz="2000" dirty="0">
                <a:solidFill>
                  <a:schemeClr val="accent1"/>
                </a:solidFill>
                <a:latin typeface="Papyrus" panose="020B0602040200020303" pitchFamily="34" charset="77"/>
              </a:rPr>
              <a:t>   </a:t>
            </a:r>
            <a:r>
              <a:rPr lang="en-US" sz="2000" dirty="0">
                <a:solidFill>
                  <a:schemeClr val="bg1"/>
                </a:solidFill>
                <a:latin typeface="Papyrus" panose="020B0602040200020303" pitchFamily="34" charset="77"/>
              </a:rPr>
              <a:t>Luke 1:11 -14   An Angel Visits Zacharias</a:t>
            </a:r>
          </a:p>
        </p:txBody>
      </p:sp>
    </p:spTree>
    <p:extLst>
      <p:ext uri="{BB962C8B-B14F-4D97-AF65-F5344CB8AC3E}">
        <p14:creationId xmlns:p14="http://schemas.microsoft.com/office/powerpoint/2010/main" val="902688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1621" y="-97971"/>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ED57AE9A-2F5B-0EE5-6F73-68F9C2839CC6}"/>
              </a:ext>
            </a:extLst>
          </p:cNvPr>
          <p:cNvSpPr txBox="1"/>
          <p:nvPr/>
        </p:nvSpPr>
        <p:spPr>
          <a:xfrm>
            <a:off x="4714699" y="263309"/>
            <a:ext cx="7255563" cy="1631216"/>
          </a:xfrm>
          <a:prstGeom prst="rect">
            <a:avLst/>
          </a:prstGeom>
          <a:solidFill>
            <a:schemeClr val="accent2">
              <a:lumMod val="40000"/>
              <a:lumOff val="60000"/>
            </a:schemeClr>
          </a:solidFill>
        </p:spPr>
        <p:txBody>
          <a:bodyPr wrap="square" rtlCol="0">
            <a:spAutoFit/>
          </a:bodyPr>
          <a:lstStyle/>
          <a:p>
            <a:pPr algn="l"/>
            <a:r>
              <a:rPr lang="en-US" sz="2000" b="1" i="0" u="none" strike="noStrike" baseline="30000" dirty="0">
                <a:solidFill>
                  <a:srgbClr val="000000"/>
                </a:solidFill>
                <a:effectLst/>
                <a:latin typeface="Avenir Book" panose="02000503020000020003" pitchFamily="2" charset="0"/>
              </a:rPr>
              <a:t>16 </a:t>
            </a:r>
            <a:r>
              <a:rPr lang="en-US" sz="2000" b="0" i="0" u="none" strike="noStrike" dirty="0">
                <a:solidFill>
                  <a:srgbClr val="000000"/>
                </a:solidFill>
                <a:effectLst/>
                <a:latin typeface="Avenir Book" panose="02000503020000020003" pitchFamily="2" charset="0"/>
              </a:rPr>
              <a:t>And many of the children of Israel shall he turn to the Lord their God.</a:t>
            </a:r>
            <a:r>
              <a:rPr lang="en-US" sz="2000" b="1" i="0" u="none" strike="noStrike" baseline="30000" dirty="0">
                <a:solidFill>
                  <a:srgbClr val="000000"/>
                </a:solidFill>
                <a:effectLst/>
                <a:latin typeface="Avenir Book" panose="02000503020000020003" pitchFamily="2" charset="0"/>
              </a:rPr>
              <a:t>17 </a:t>
            </a:r>
            <a:r>
              <a:rPr lang="en-US" sz="2000" dirty="0">
                <a:solidFill>
                  <a:srgbClr val="000000"/>
                </a:solidFill>
                <a:latin typeface="Avenir Book" panose="02000503020000020003" pitchFamily="2" charset="0"/>
              </a:rPr>
              <a:t>And h</a:t>
            </a:r>
            <a:r>
              <a:rPr lang="en-US" sz="2000" b="0" i="0" u="none" strike="noStrike" dirty="0">
                <a:solidFill>
                  <a:srgbClr val="000000"/>
                </a:solidFill>
                <a:effectLst/>
                <a:latin typeface="Avenir Book" panose="02000503020000020003" pitchFamily="2" charset="0"/>
              </a:rPr>
              <a:t>e shall go before Him in the spirit and power of Elias, to turn the hearts of the fathers to the children, </a:t>
            </a:r>
          </a:p>
          <a:p>
            <a:pPr algn="l"/>
            <a:r>
              <a:rPr lang="en-US" sz="2000" b="0" i="0" u="none" strike="noStrike" dirty="0">
                <a:solidFill>
                  <a:srgbClr val="000000"/>
                </a:solidFill>
                <a:effectLst/>
                <a:latin typeface="Avenir Book" panose="02000503020000020003" pitchFamily="2" charset="0"/>
              </a:rPr>
              <a:t>	and the disobedient to the wisdom of the just;</a:t>
            </a:r>
          </a:p>
          <a:p>
            <a:pPr algn="l"/>
            <a:r>
              <a:rPr lang="en-US" sz="2000" b="0" i="0" u="none" strike="noStrike" dirty="0">
                <a:solidFill>
                  <a:srgbClr val="000000"/>
                </a:solidFill>
                <a:effectLst/>
                <a:latin typeface="Avenir Book" panose="02000503020000020003" pitchFamily="2" charset="0"/>
              </a:rPr>
              <a:t> 	to make ready a people prepared for the Lord.</a:t>
            </a:r>
            <a:endParaRPr lang="en-US" sz="2000" dirty="0">
              <a:latin typeface="Avenir Book" panose="02000503020000020003" pitchFamily="2" charset="0"/>
            </a:endParaRPr>
          </a:p>
        </p:txBody>
      </p:sp>
      <p:sp>
        <p:nvSpPr>
          <p:cNvPr id="4" name="TextBox 3">
            <a:extLst>
              <a:ext uri="{FF2B5EF4-FFF2-40B4-BE49-F238E27FC236}">
                <a16:creationId xmlns:a16="http://schemas.microsoft.com/office/drawing/2014/main" id="{AF4D370F-235C-E1A7-F62C-6952B6356D81}"/>
              </a:ext>
            </a:extLst>
          </p:cNvPr>
          <p:cNvSpPr txBox="1"/>
          <p:nvPr/>
        </p:nvSpPr>
        <p:spPr>
          <a:xfrm>
            <a:off x="698816" y="371031"/>
            <a:ext cx="2786505" cy="707886"/>
          </a:xfrm>
          <a:prstGeom prst="rect">
            <a:avLst/>
          </a:prstGeom>
          <a:solidFill>
            <a:srgbClr val="945200"/>
          </a:solidFill>
        </p:spPr>
        <p:txBody>
          <a:bodyPr wrap="square" rtlCol="0">
            <a:spAutoFit/>
          </a:bodyPr>
          <a:lstStyle/>
          <a:p>
            <a:r>
              <a:rPr lang="en-US" sz="2000" dirty="0">
                <a:solidFill>
                  <a:schemeClr val="bg1"/>
                </a:solidFill>
                <a:latin typeface="Papyrus" panose="020B0602040200020303" pitchFamily="34" charset="77"/>
              </a:rPr>
              <a:t>The Angel Prophesies</a:t>
            </a:r>
          </a:p>
          <a:p>
            <a:r>
              <a:rPr lang="en-US" sz="2000" dirty="0">
                <a:solidFill>
                  <a:schemeClr val="bg1"/>
                </a:solidFill>
                <a:latin typeface="Papyrus" panose="020B0602040200020303" pitchFamily="34" charset="77"/>
              </a:rPr>
              <a:t>       to Zacharias</a:t>
            </a:r>
          </a:p>
        </p:txBody>
      </p:sp>
      <p:sp>
        <p:nvSpPr>
          <p:cNvPr id="5" name="TextBox 4">
            <a:extLst>
              <a:ext uri="{FF2B5EF4-FFF2-40B4-BE49-F238E27FC236}">
                <a16:creationId xmlns:a16="http://schemas.microsoft.com/office/drawing/2014/main" id="{B793E182-047F-2ACC-5D25-319F413D44DA}"/>
              </a:ext>
            </a:extLst>
          </p:cNvPr>
          <p:cNvSpPr txBox="1"/>
          <p:nvPr/>
        </p:nvSpPr>
        <p:spPr>
          <a:xfrm>
            <a:off x="5125517" y="2183786"/>
            <a:ext cx="6639340" cy="677108"/>
          </a:xfrm>
          <a:prstGeom prst="rect">
            <a:avLst/>
          </a:prstGeom>
          <a:solidFill>
            <a:schemeClr val="accent2">
              <a:lumMod val="40000"/>
              <a:lumOff val="60000"/>
            </a:schemeClr>
          </a:solidFill>
        </p:spPr>
        <p:txBody>
          <a:bodyPr wrap="square" rtlCol="0">
            <a:spAutoFit/>
          </a:bodyPr>
          <a:lstStyle/>
          <a:p>
            <a:r>
              <a:rPr lang="en-US" sz="1900" b="1" i="0" u="none" strike="noStrike" baseline="30000" dirty="0">
                <a:solidFill>
                  <a:srgbClr val="000000"/>
                </a:solidFill>
                <a:effectLst/>
                <a:latin typeface="Avenir Book" panose="02000503020000020003" pitchFamily="2" charset="0"/>
              </a:rPr>
              <a:t>18 </a:t>
            </a:r>
            <a:r>
              <a:rPr lang="en-US" sz="1900" b="0" i="0" u="none" strike="noStrike" dirty="0">
                <a:solidFill>
                  <a:srgbClr val="000000"/>
                </a:solidFill>
                <a:effectLst/>
                <a:latin typeface="Avenir Book" panose="02000503020000020003" pitchFamily="2" charset="0"/>
              </a:rPr>
              <a:t>And Zacharias said to the angel, Whereby shall I know this? For I am an old man, and my wife well stricken in years</a:t>
            </a:r>
            <a:endParaRPr lang="en-US" sz="1900" dirty="0">
              <a:latin typeface="Avenir Book" panose="02000503020000020003" pitchFamily="2" charset="0"/>
            </a:endParaRPr>
          </a:p>
        </p:txBody>
      </p:sp>
      <p:pic>
        <p:nvPicPr>
          <p:cNvPr id="10" name="Picture 9" descr="A person with a beard and a white robe&#10;&#10;Description automatically generated">
            <a:extLst>
              <a:ext uri="{FF2B5EF4-FFF2-40B4-BE49-F238E27FC236}">
                <a16:creationId xmlns:a16="http://schemas.microsoft.com/office/drawing/2014/main" id="{CBBEDB36-9EF1-905E-F563-70D3047DC110}"/>
              </a:ext>
            </a:extLst>
          </p:cNvPr>
          <p:cNvPicPr>
            <a:picLocks noChangeAspect="1"/>
          </p:cNvPicPr>
          <p:nvPr/>
        </p:nvPicPr>
        <p:blipFill rotWithShape="1">
          <a:blip r:embed="rId2"/>
          <a:srcRect t="16746" r="55804"/>
          <a:stretch/>
        </p:blipFill>
        <p:spPr>
          <a:xfrm>
            <a:off x="174348" y="1273707"/>
            <a:ext cx="3881308" cy="4310586"/>
          </a:xfrm>
          <a:prstGeom prst="rect">
            <a:avLst/>
          </a:prstGeom>
        </p:spPr>
      </p:pic>
      <p:pic>
        <p:nvPicPr>
          <p:cNvPr id="12" name="Picture 11" descr="A person sitting in front of a statue of a person with wings&#10;&#10;Description automatically generated">
            <a:extLst>
              <a:ext uri="{FF2B5EF4-FFF2-40B4-BE49-F238E27FC236}">
                <a16:creationId xmlns:a16="http://schemas.microsoft.com/office/drawing/2014/main" id="{3AA150F8-EF31-CA54-420E-96A456CE71E8}"/>
              </a:ext>
            </a:extLst>
          </p:cNvPr>
          <p:cNvPicPr>
            <a:picLocks noChangeAspect="1"/>
          </p:cNvPicPr>
          <p:nvPr/>
        </p:nvPicPr>
        <p:blipFill rotWithShape="1">
          <a:blip r:embed="rId3"/>
          <a:srcRect l="19935" t="6175" r="23223" b="55637"/>
          <a:stretch/>
        </p:blipFill>
        <p:spPr>
          <a:xfrm>
            <a:off x="6491913" y="3730788"/>
            <a:ext cx="3513478" cy="2243596"/>
          </a:xfrm>
          <a:prstGeom prst="rect">
            <a:avLst/>
          </a:prstGeom>
        </p:spPr>
      </p:pic>
      <p:sp>
        <p:nvSpPr>
          <p:cNvPr id="13" name="TextBox 12">
            <a:extLst>
              <a:ext uri="{FF2B5EF4-FFF2-40B4-BE49-F238E27FC236}">
                <a16:creationId xmlns:a16="http://schemas.microsoft.com/office/drawing/2014/main" id="{22829D15-8298-4854-DD76-D9680B051533}"/>
              </a:ext>
            </a:extLst>
          </p:cNvPr>
          <p:cNvSpPr txBox="1"/>
          <p:nvPr/>
        </p:nvSpPr>
        <p:spPr>
          <a:xfrm>
            <a:off x="274371" y="5935026"/>
            <a:ext cx="11490485" cy="646331"/>
          </a:xfrm>
          <a:prstGeom prst="rect">
            <a:avLst/>
          </a:prstGeom>
          <a:solidFill>
            <a:schemeClr val="accent2">
              <a:lumMod val="40000"/>
              <a:lumOff val="60000"/>
            </a:schemeClr>
          </a:solidFill>
        </p:spPr>
        <p:txBody>
          <a:bodyPr wrap="square" rtlCol="0">
            <a:spAutoFit/>
          </a:bodyPr>
          <a:lstStyle/>
          <a:p>
            <a:pPr algn="l"/>
            <a:r>
              <a:rPr lang="en-US" sz="1800" b="0" i="0" u="none" strike="noStrike" dirty="0">
                <a:solidFill>
                  <a:srgbClr val="000000"/>
                </a:solidFill>
                <a:effectLst/>
                <a:latin typeface="Avenir Book" panose="02000503020000020003" pitchFamily="2" charset="0"/>
              </a:rPr>
              <a:t> </a:t>
            </a:r>
            <a:r>
              <a:rPr lang="en-US" sz="1800" b="1" i="0" u="none" strike="noStrike" baseline="30000" dirty="0">
                <a:solidFill>
                  <a:srgbClr val="000000"/>
                </a:solidFill>
                <a:effectLst/>
                <a:latin typeface="Avenir Book" panose="02000503020000020003" pitchFamily="2" charset="0"/>
              </a:rPr>
              <a:t>20 </a:t>
            </a:r>
            <a:r>
              <a:rPr lang="en-US" sz="1800" b="0" i="0" u="none" strike="noStrike" dirty="0">
                <a:solidFill>
                  <a:srgbClr val="000000"/>
                </a:solidFill>
                <a:effectLst/>
                <a:latin typeface="Avenir Book" panose="02000503020000020003" pitchFamily="2" charset="0"/>
              </a:rPr>
              <a:t>And, behold, you shall be dumb, and not able to speak, until the day that these things shall be performed, 	because you believed not my words, which shall be fulfilled in their season.</a:t>
            </a:r>
          </a:p>
        </p:txBody>
      </p:sp>
      <p:sp>
        <p:nvSpPr>
          <p:cNvPr id="7" name="TextBox 6">
            <a:extLst>
              <a:ext uri="{FF2B5EF4-FFF2-40B4-BE49-F238E27FC236}">
                <a16:creationId xmlns:a16="http://schemas.microsoft.com/office/drawing/2014/main" id="{3CAE854C-C4BD-DCC6-23D0-DECC7A5CE618}"/>
              </a:ext>
            </a:extLst>
          </p:cNvPr>
          <p:cNvSpPr txBox="1"/>
          <p:nvPr/>
        </p:nvSpPr>
        <p:spPr>
          <a:xfrm>
            <a:off x="3784479" y="3093037"/>
            <a:ext cx="8407521" cy="677108"/>
          </a:xfrm>
          <a:prstGeom prst="rect">
            <a:avLst/>
          </a:prstGeom>
          <a:solidFill>
            <a:schemeClr val="accent2">
              <a:lumMod val="40000"/>
              <a:lumOff val="60000"/>
            </a:schemeClr>
          </a:solidFill>
        </p:spPr>
        <p:txBody>
          <a:bodyPr wrap="square" rtlCol="0">
            <a:spAutoFit/>
          </a:bodyPr>
          <a:lstStyle/>
          <a:p>
            <a:pPr algn="l"/>
            <a:r>
              <a:rPr lang="en-US" b="1" i="0" u="none" strike="noStrike" baseline="30000" dirty="0">
                <a:solidFill>
                  <a:srgbClr val="000000"/>
                </a:solidFill>
                <a:effectLst/>
                <a:latin typeface="system-ui"/>
              </a:rPr>
              <a:t>19</a:t>
            </a:r>
            <a:r>
              <a:rPr lang="en-US" sz="1900" b="1" i="0" u="none" strike="noStrike" baseline="30000" dirty="0">
                <a:solidFill>
                  <a:srgbClr val="000000"/>
                </a:solidFill>
                <a:effectLst/>
                <a:latin typeface="Avenir Book" panose="02000503020000020003" pitchFamily="2" charset="0"/>
              </a:rPr>
              <a:t> </a:t>
            </a:r>
            <a:r>
              <a:rPr lang="en-US" sz="1900" b="0" i="0" u="none" strike="noStrike" dirty="0">
                <a:solidFill>
                  <a:srgbClr val="000000"/>
                </a:solidFill>
                <a:effectLst/>
                <a:latin typeface="Avenir Book" panose="02000503020000020003" pitchFamily="2" charset="0"/>
              </a:rPr>
              <a:t>And the angel answering said </a:t>
            </a:r>
            <a:r>
              <a:rPr lang="en-US" sz="1900" dirty="0">
                <a:solidFill>
                  <a:srgbClr val="000000"/>
                </a:solidFill>
                <a:latin typeface="Avenir Book" panose="02000503020000020003" pitchFamily="2" charset="0"/>
              </a:rPr>
              <a:t>t</a:t>
            </a:r>
            <a:r>
              <a:rPr lang="en-US" sz="1900" b="0" i="0" u="none" strike="noStrike" dirty="0">
                <a:solidFill>
                  <a:srgbClr val="000000"/>
                </a:solidFill>
                <a:effectLst/>
                <a:latin typeface="Avenir Book" panose="02000503020000020003" pitchFamily="2" charset="0"/>
              </a:rPr>
              <a:t>o him, I am Gabriel, that stand in the presence of God; </a:t>
            </a:r>
            <a:r>
              <a:rPr lang="en-US" sz="1900" dirty="0">
                <a:solidFill>
                  <a:srgbClr val="000000"/>
                </a:solidFill>
                <a:latin typeface="Avenir Book" panose="02000503020000020003" pitchFamily="2" charset="0"/>
              </a:rPr>
              <a:t>I</a:t>
            </a:r>
            <a:r>
              <a:rPr lang="en-US" sz="1900" b="0" i="0" u="none" strike="noStrike" dirty="0">
                <a:solidFill>
                  <a:srgbClr val="000000"/>
                </a:solidFill>
                <a:effectLst/>
                <a:latin typeface="Avenir Book" panose="02000503020000020003" pitchFamily="2" charset="0"/>
              </a:rPr>
              <a:t> am sent to speak to you, to show you these glad tidings</a:t>
            </a:r>
          </a:p>
        </p:txBody>
      </p:sp>
    </p:spTree>
    <p:extLst>
      <p:ext uri="{BB962C8B-B14F-4D97-AF65-F5344CB8AC3E}">
        <p14:creationId xmlns:p14="http://schemas.microsoft.com/office/powerpoint/2010/main" val="1424574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A picture containing person, indoor&#10;&#10;Description automatically generated">
            <a:extLst>
              <a:ext uri="{FF2B5EF4-FFF2-40B4-BE49-F238E27FC236}">
                <a16:creationId xmlns:a16="http://schemas.microsoft.com/office/drawing/2014/main" id="{93D1AB0E-BEAD-E5F8-B418-B6F687C3A170}"/>
              </a:ext>
            </a:extLst>
          </p:cNvPr>
          <p:cNvPicPr>
            <a:picLocks noChangeAspect="1"/>
          </p:cNvPicPr>
          <p:nvPr/>
        </p:nvPicPr>
        <p:blipFill rotWithShape="1">
          <a:blip r:embed="rId2"/>
          <a:srcRect l="13489" r="19221"/>
          <a:stretch/>
        </p:blipFill>
        <p:spPr>
          <a:xfrm>
            <a:off x="53009" y="189552"/>
            <a:ext cx="7156173" cy="6380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EFFEF45A-724C-5282-B6DD-C964202DBFE0}"/>
              </a:ext>
            </a:extLst>
          </p:cNvPr>
          <p:cNvSpPr txBox="1"/>
          <p:nvPr/>
        </p:nvSpPr>
        <p:spPr>
          <a:xfrm>
            <a:off x="7262191" y="189552"/>
            <a:ext cx="4784035" cy="6463308"/>
          </a:xfrm>
          <a:prstGeom prst="rect">
            <a:avLst/>
          </a:prstGeom>
          <a:solidFill>
            <a:schemeClr val="accent2">
              <a:lumMod val="40000"/>
              <a:lumOff val="60000"/>
            </a:schemeClr>
          </a:solidFill>
        </p:spPr>
        <p:txBody>
          <a:bodyPr wrap="square" rtlCol="0">
            <a:spAutoFit/>
          </a:bodyPr>
          <a:lstStyle/>
          <a:p>
            <a:pPr algn="l"/>
            <a:r>
              <a:rPr lang="en-US" b="0" i="0" u="none" strike="noStrike" dirty="0">
                <a:solidFill>
                  <a:srgbClr val="000000"/>
                </a:solidFill>
                <a:effectLst/>
                <a:latin typeface="Avenir Book" panose="02000503020000020003" pitchFamily="2" charset="0"/>
              </a:rPr>
              <a:t>And in the 6th month the angel Gabriel was sent from God to a city of Galilee, named Nazareth,</a:t>
            </a:r>
            <a:r>
              <a:rPr lang="en-US" b="1" i="0" u="none" strike="noStrike" baseline="30000" dirty="0">
                <a:solidFill>
                  <a:srgbClr val="000000"/>
                </a:solidFill>
                <a:effectLst/>
                <a:latin typeface="Avenir Book" panose="02000503020000020003" pitchFamily="2" charset="0"/>
              </a:rPr>
              <a:t> </a:t>
            </a:r>
            <a:r>
              <a:rPr lang="en-US" i="0" u="none" strike="noStrike" dirty="0">
                <a:solidFill>
                  <a:srgbClr val="000000"/>
                </a:solidFill>
                <a:effectLst/>
                <a:latin typeface="Avenir Book" panose="02000503020000020003" pitchFamily="2" charset="0"/>
              </a:rPr>
              <a:t>t</a:t>
            </a:r>
            <a:r>
              <a:rPr lang="en-US" b="0" i="0" u="none" strike="noStrike" dirty="0">
                <a:solidFill>
                  <a:srgbClr val="000000"/>
                </a:solidFill>
                <a:effectLst/>
                <a:latin typeface="Avenir Book" panose="02000503020000020003" pitchFamily="2" charset="0"/>
              </a:rPr>
              <a:t>o a virgin espoused to a man whose name was Joseph, of the house of David; and the virgin's name was Mary.</a:t>
            </a:r>
          </a:p>
          <a:p>
            <a:pPr algn="l"/>
            <a:endParaRPr lang="en-US" b="0" i="0" u="none" strike="noStrike" dirty="0">
              <a:solidFill>
                <a:srgbClr val="000000"/>
              </a:solidFill>
              <a:effectLst/>
              <a:latin typeface="Avenir Book" panose="02000503020000020003" pitchFamily="2" charset="0"/>
            </a:endParaRPr>
          </a:p>
          <a:p>
            <a:pPr algn="l"/>
            <a:r>
              <a:rPr lang="en-US" b="1" i="0" u="none" strike="noStrike" baseline="30000" dirty="0">
                <a:solidFill>
                  <a:srgbClr val="000000"/>
                </a:solidFill>
                <a:effectLst/>
                <a:latin typeface="Avenir Book" panose="02000503020000020003" pitchFamily="2" charset="0"/>
              </a:rPr>
              <a:t> </a:t>
            </a:r>
            <a:r>
              <a:rPr lang="en-US" b="0" i="0" u="none" strike="noStrike" dirty="0">
                <a:solidFill>
                  <a:srgbClr val="000000"/>
                </a:solidFill>
                <a:effectLst/>
                <a:latin typeface="Avenir Book" panose="02000503020000020003" pitchFamily="2" charset="0"/>
              </a:rPr>
              <a:t>And the angel came unto her, and said, Hail, you that are highly favored, the Lord is with you: blessed are </a:t>
            </a:r>
            <a:r>
              <a:rPr lang="en-US" dirty="0">
                <a:solidFill>
                  <a:srgbClr val="000000"/>
                </a:solidFill>
                <a:latin typeface="Avenir Book" panose="02000503020000020003" pitchFamily="2" charset="0"/>
              </a:rPr>
              <a:t>y</a:t>
            </a:r>
            <a:r>
              <a:rPr lang="en-US" b="0" i="0" u="none" strike="noStrike" dirty="0">
                <a:solidFill>
                  <a:srgbClr val="000000"/>
                </a:solidFill>
                <a:effectLst/>
                <a:latin typeface="Avenir Book" panose="02000503020000020003" pitchFamily="2" charset="0"/>
              </a:rPr>
              <a:t>ou among women.</a:t>
            </a:r>
          </a:p>
          <a:p>
            <a:pPr algn="l"/>
            <a:endParaRPr lang="en-US" b="0" i="0" u="none" strike="noStrike" dirty="0">
              <a:solidFill>
                <a:srgbClr val="000000"/>
              </a:solidFill>
              <a:effectLst/>
              <a:latin typeface="Avenir Book" panose="02000503020000020003" pitchFamily="2" charset="0"/>
            </a:endParaRPr>
          </a:p>
          <a:p>
            <a:pPr algn="l"/>
            <a:r>
              <a:rPr lang="en-US" b="1" i="0" u="none" strike="noStrike" baseline="30000" dirty="0">
                <a:solidFill>
                  <a:srgbClr val="000000"/>
                </a:solidFill>
                <a:effectLst/>
                <a:latin typeface="Avenir Book" panose="02000503020000020003" pitchFamily="2" charset="0"/>
              </a:rPr>
              <a:t> </a:t>
            </a:r>
            <a:r>
              <a:rPr lang="en-US" b="0" i="0" u="none" strike="noStrike" dirty="0">
                <a:solidFill>
                  <a:srgbClr val="000000"/>
                </a:solidFill>
                <a:effectLst/>
                <a:latin typeface="Avenir Book" panose="02000503020000020003" pitchFamily="2" charset="0"/>
              </a:rPr>
              <a:t>And when she saw him, she was troubled at his saying, and cast in her mind what manner of salutation this should be.</a:t>
            </a:r>
          </a:p>
          <a:p>
            <a:pPr algn="l"/>
            <a:endParaRPr lang="en-US" b="0" i="0" u="none" strike="noStrike" dirty="0">
              <a:solidFill>
                <a:srgbClr val="000000"/>
              </a:solidFill>
              <a:effectLst/>
              <a:latin typeface="Avenir Book" panose="02000503020000020003" pitchFamily="2" charset="0"/>
            </a:endParaRPr>
          </a:p>
          <a:p>
            <a:pPr algn="l"/>
            <a:r>
              <a:rPr lang="en-US" b="1" i="0" u="none" strike="noStrike" baseline="30000" dirty="0">
                <a:solidFill>
                  <a:srgbClr val="000000"/>
                </a:solidFill>
                <a:effectLst/>
                <a:latin typeface="Avenir Book" panose="02000503020000020003" pitchFamily="2" charset="0"/>
              </a:rPr>
              <a:t> </a:t>
            </a:r>
            <a:r>
              <a:rPr lang="en-US" b="0" i="0" u="none" strike="noStrike" dirty="0">
                <a:solidFill>
                  <a:srgbClr val="000000"/>
                </a:solidFill>
                <a:effectLst/>
                <a:latin typeface="Avenir Book" panose="02000503020000020003" pitchFamily="2" charset="0"/>
              </a:rPr>
              <a:t>And the angel said to her, Fear not, Mary: for you have found favor with God. Behold, you shall conceive in your womb, and bring forth a son, and shalt call his name JESUS. He shall be great and shall be called the Son of the Highest: and the Lord God shall give to Him the throne of his father David: </a:t>
            </a:r>
          </a:p>
          <a:p>
            <a:pPr algn="l"/>
            <a:r>
              <a:rPr lang="en-US" b="0" i="0" u="none" strike="noStrike" dirty="0">
                <a:solidFill>
                  <a:srgbClr val="000000"/>
                </a:solidFill>
                <a:effectLst/>
                <a:latin typeface="Avenir Book" panose="02000503020000020003" pitchFamily="2" charset="0"/>
              </a:rPr>
              <a:t>And </a:t>
            </a:r>
            <a:r>
              <a:rPr lang="en-US" dirty="0">
                <a:solidFill>
                  <a:srgbClr val="000000"/>
                </a:solidFill>
                <a:latin typeface="Avenir Book" panose="02000503020000020003" pitchFamily="2" charset="0"/>
              </a:rPr>
              <a:t>H</a:t>
            </a:r>
            <a:r>
              <a:rPr lang="en-US" b="0" i="0" u="none" strike="noStrike" dirty="0">
                <a:solidFill>
                  <a:srgbClr val="000000"/>
                </a:solidFill>
                <a:effectLst/>
                <a:latin typeface="Avenir Book" panose="02000503020000020003" pitchFamily="2" charset="0"/>
              </a:rPr>
              <a:t>e shall reign over the house of Jacob forever; of </a:t>
            </a:r>
            <a:r>
              <a:rPr lang="en-US" dirty="0">
                <a:solidFill>
                  <a:srgbClr val="000000"/>
                </a:solidFill>
                <a:latin typeface="Avenir Book" panose="02000503020000020003" pitchFamily="2" charset="0"/>
              </a:rPr>
              <a:t>h</a:t>
            </a:r>
            <a:r>
              <a:rPr lang="en-US" b="0" i="0" u="none" strike="noStrike" dirty="0">
                <a:solidFill>
                  <a:srgbClr val="000000"/>
                </a:solidFill>
                <a:effectLst/>
                <a:latin typeface="Avenir Book" panose="02000503020000020003" pitchFamily="2" charset="0"/>
              </a:rPr>
              <a:t>is kingdom there shall be no end</a:t>
            </a:r>
          </a:p>
        </p:txBody>
      </p:sp>
      <p:sp>
        <p:nvSpPr>
          <p:cNvPr id="5" name="TextBox 4">
            <a:extLst>
              <a:ext uri="{FF2B5EF4-FFF2-40B4-BE49-F238E27FC236}">
                <a16:creationId xmlns:a16="http://schemas.microsoft.com/office/drawing/2014/main" id="{7DB78557-70BF-553C-B6E8-DD498581FF5B}"/>
              </a:ext>
            </a:extLst>
          </p:cNvPr>
          <p:cNvSpPr txBox="1"/>
          <p:nvPr/>
        </p:nvSpPr>
        <p:spPr>
          <a:xfrm>
            <a:off x="291549" y="145774"/>
            <a:ext cx="3631095" cy="707886"/>
          </a:xfrm>
          <a:prstGeom prst="rect">
            <a:avLst/>
          </a:prstGeom>
          <a:solidFill>
            <a:schemeClr val="accent2">
              <a:lumMod val="40000"/>
              <a:lumOff val="60000"/>
            </a:schemeClr>
          </a:solidFill>
        </p:spPr>
        <p:txBody>
          <a:bodyPr wrap="square" rtlCol="0">
            <a:spAutoFit/>
          </a:bodyPr>
          <a:lstStyle/>
          <a:p>
            <a:pPr algn="ctr"/>
            <a:r>
              <a:rPr lang="en-US" sz="2000" dirty="0">
                <a:latin typeface="Papyrus" panose="020B0602040200020303" pitchFamily="34" charset="77"/>
              </a:rPr>
              <a:t>Now Gabriel Appears to Mary</a:t>
            </a:r>
          </a:p>
          <a:p>
            <a:pPr algn="ctr"/>
            <a:r>
              <a:rPr lang="en-US" sz="2000" dirty="0">
                <a:solidFill>
                  <a:srgbClr val="0070C0"/>
                </a:solidFill>
                <a:latin typeface="Papyrus" panose="020B0602040200020303" pitchFamily="34" charset="77"/>
              </a:rPr>
              <a:t>Luke 1:26-38</a:t>
            </a:r>
          </a:p>
        </p:txBody>
      </p:sp>
    </p:spTree>
    <p:extLst>
      <p:ext uri="{BB962C8B-B14F-4D97-AF65-F5344CB8AC3E}">
        <p14:creationId xmlns:p14="http://schemas.microsoft.com/office/powerpoint/2010/main" val="2458757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2" y="14443"/>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2" name="Picture 1" descr="A picture containing person, indoor&#10;&#10;Description automatically generated">
            <a:extLst>
              <a:ext uri="{FF2B5EF4-FFF2-40B4-BE49-F238E27FC236}">
                <a16:creationId xmlns:a16="http://schemas.microsoft.com/office/drawing/2014/main" id="{C5317804-A53E-BA99-1A8B-B10B523285C3}"/>
              </a:ext>
            </a:extLst>
          </p:cNvPr>
          <p:cNvPicPr>
            <a:picLocks noChangeAspect="1"/>
          </p:cNvPicPr>
          <p:nvPr/>
        </p:nvPicPr>
        <p:blipFill rotWithShape="1">
          <a:blip r:embed="rId2"/>
          <a:srcRect l="26948" t="27767" r="43519"/>
          <a:stretch/>
        </p:blipFill>
        <p:spPr>
          <a:xfrm>
            <a:off x="437318" y="1124424"/>
            <a:ext cx="3140767" cy="4609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0B420A16-3A1F-1B7E-43E4-887F2FDADB4E}"/>
              </a:ext>
            </a:extLst>
          </p:cNvPr>
          <p:cNvSpPr txBox="1"/>
          <p:nvPr/>
        </p:nvSpPr>
        <p:spPr>
          <a:xfrm>
            <a:off x="3697355" y="1223133"/>
            <a:ext cx="8375373" cy="4200939"/>
          </a:xfrm>
          <a:prstGeom prst="rect">
            <a:avLst/>
          </a:prstGeom>
          <a:solidFill>
            <a:schemeClr val="accent2">
              <a:lumMod val="40000"/>
              <a:lumOff val="60000"/>
            </a:scheme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C5F40773-4A39-5E08-146D-B8C837772563}"/>
              </a:ext>
            </a:extLst>
          </p:cNvPr>
          <p:cNvSpPr txBox="1"/>
          <p:nvPr/>
        </p:nvSpPr>
        <p:spPr>
          <a:xfrm>
            <a:off x="3697355" y="1430777"/>
            <a:ext cx="8494643" cy="3785652"/>
          </a:xfrm>
          <a:prstGeom prst="rect">
            <a:avLst/>
          </a:prstGeom>
          <a:noFill/>
        </p:spPr>
        <p:txBody>
          <a:bodyPr wrap="square">
            <a:spAutoFit/>
          </a:bodyPr>
          <a:lstStyle/>
          <a:p>
            <a:pPr algn="l"/>
            <a:r>
              <a:rPr lang="en-US" sz="2000" b="1" i="0" u="none" strike="noStrike" baseline="30000" dirty="0">
                <a:solidFill>
                  <a:srgbClr val="000000"/>
                </a:solidFill>
                <a:effectLst/>
                <a:latin typeface="Avenir Book" panose="02000503020000020003" pitchFamily="2" charset="0"/>
              </a:rPr>
              <a:t> </a:t>
            </a:r>
            <a:r>
              <a:rPr lang="en-US" sz="2000" b="0" i="0" u="none" strike="noStrike" dirty="0">
                <a:solidFill>
                  <a:srgbClr val="000000"/>
                </a:solidFill>
                <a:effectLst/>
                <a:latin typeface="Avenir Book" panose="02000503020000020003" pitchFamily="2" charset="0"/>
              </a:rPr>
              <a:t>Then said Mary to the angel, How shall this be, seeing I know not a man?</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 </a:t>
            </a:r>
            <a:r>
              <a:rPr lang="en-US" sz="2000" b="0" i="0" u="none" strike="noStrike" dirty="0">
                <a:solidFill>
                  <a:srgbClr val="000000"/>
                </a:solidFill>
                <a:effectLst/>
                <a:latin typeface="Avenir Book" panose="02000503020000020003" pitchFamily="2" charset="0"/>
              </a:rPr>
              <a:t> </a:t>
            </a:r>
            <a:r>
              <a:rPr lang="en-US" sz="2000" dirty="0">
                <a:solidFill>
                  <a:srgbClr val="000000"/>
                </a:solidFill>
                <a:latin typeface="Avenir Book" panose="02000503020000020003" pitchFamily="2" charset="0"/>
              </a:rPr>
              <a:t>T</a:t>
            </a:r>
            <a:r>
              <a:rPr lang="en-US" sz="2000" b="0" i="0" u="none" strike="noStrike" dirty="0">
                <a:solidFill>
                  <a:srgbClr val="000000"/>
                </a:solidFill>
                <a:effectLst/>
                <a:latin typeface="Avenir Book" panose="02000503020000020003" pitchFamily="2" charset="0"/>
              </a:rPr>
              <a:t>he angel answered and said to her, The Holy Ghost shall come upon </a:t>
            </a:r>
            <a:r>
              <a:rPr lang="en-US" sz="2000" dirty="0">
                <a:solidFill>
                  <a:srgbClr val="000000"/>
                </a:solidFill>
                <a:latin typeface="Avenir Book" panose="02000503020000020003" pitchFamily="2" charset="0"/>
              </a:rPr>
              <a:t>you</a:t>
            </a:r>
            <a:r>
              <a:rPr lang="en-US" sz="2000" b="0" i="0" u="none" strike="noStrike" dirty="0">
                <a:solidFill>
                  <a:srgbClr val="000000"/>
                </a:solidFill>
                <a:effectLst/>
                <a:latin typeface="Avenir Book" panose="02000503020000020003" pitchFamily="2" charset="0"/>
              </a:rPr>
              <a:t>, and the power of the Highest shall overshadow </a:t>
            </a:r>
            <a:r>
              <a:rPr lang="en-US" sz="2000" dirty="0">
                <a:solidFill>
                  <a:srgbClr val="000000"/>
                </a:solidFill>
                <a:latin typeface="Avenir Book" panose="02000503020000020003" pitchFamily="2" charset="0"/>
              </a:rPr>
              <a:t>you</a:t>
            </a:r>
            <a:r>
              <a:rPr lang="en-US" sz="2000" b="0" i="0" u="none" strike="noStrike" dirty="0">
                <a:solidFill>
                  <a:srgbClr val="000000"/>
                </a:solidFill>
                <a:effectLst/>
                <a:latin typeface="Avenir Book" panose="02000503020000020003" pitchFamily="2" charset="0"/>
              </a:rPr>
              <a:t>: therefore that holy thing which shall be born of </a:t>
            </a:r>
            <a:r>
              <a:rPr lang="en-US" sz="2000" dirty="0">
                <a:solidFill>
                  <a:srgbClr val="000000"/>
                </a:solidFill>
                <a:latin typeface="Avenir Book" panose="02000503020000020003" pitchFamily="2" charset="0"/>
              </a:rPr>
              <a:t>you</a:t>
            </a:r>
            <a:r>
              <a:rPr lang="en-US" sz="2000" b="0" i="0" u="none" strike="noStrike" dirty="0">
                <a:solidFill>
                  <a:srgbClr val="000000"/>
                </a:solidFill>
                <a:effectLst/>
                <a:latin typeface="Avenir Book" panose="02000503020000020003" pitchFamily="2" charset="0"/>
              </a:rPr>
              <a:t> shall be called the Son of God.</a:t>
            </a:r>
          </a:p>
          <a:p>
            <a:pPr algn="l"/>
            <a:endParaRPr lang="en-US" sz="2000" b="0" i="0" u="none" strike="noStrike" dirty="0">
              <a:solidFill>
                <a:srgbClr val="000000"/>
              </a:solidFill>
              <a:effectLst/>
              <a:latin typeface="Avenir Book" panose="02000503020000020003" pitchFamily="2" charset="0"/>
            </a:endParaRPr>
          </a:p>
          <a:p>
            <a:pPr algn="l"/>
            <a:r>
              <a:rPr lang="en-US" sz="2000" dirty="0">
                <a:solidFill>
                  <a:srgbClr val="000000"/>
                </a:solidFill>
                <a:latin typeface="Avenir Book" panose="02000503020000020003" pitchFamily="2" charset="0"/>
              </a:rPr>
              <a:t>B</a:t>
            </a:r>
            <a:r>
              <a:rPr lang="en-US" sz="2000" b="0" i="0" u="none" strike="noStrike" dirty="0">
                <a:solidFill>
                  <a:srgbClr val="000000"/>
                </a:solidFill>
                <a:effectLst/>
                <a:latin typeface="Avenir Book" panose="02000503020000020003" pitchFamily="2" charset="0"/>
              </a:rPr>
              <a:t>ehold, </a:t>
            </a:r>
            <a:r>
              <a:rPr lang="en-US" sz="2000" dirty="0">
                <a:solidFill>
                  <a:srgbClr val="000000"/>
                </a:solidFill>
                <a:latin typeface="Avenir Book" panose="02000503020000020003" pitchFamily="2" charset="0"/>
              </a:rPr>
              <a:t>your</a:t>
            </a:r>
            <a:r>
              <a:rPr lang="en-US" sz="2000" b="0" i="0" u="none" strike="noStrike" dirty="0">
                <a:solidFill>
                  <a:srgbClr val="000000"/>
                </a:solidFill>
                <a:effectLst/>
                <a:latin typeface="Avenir Book" panose="02000503020000020003" pitchFamily="2" charset="0"/>
              </a:rPr>
              <a:t> cousin Elisabeth, she has also conceived a son in her old age: and this is the </a:t>
            </a:r>
            <a:r>
              <a:rPr lang="en-US" sz="2000" dirty="0">
                <a:solidFill>
                  <a:srgbClr val="000000"/>
                </a:solidFill>
                <a:latin typeface="Avenir Book" panose="02000503020000020003" pitchFamily="2" charset="0"/>
              </a:rPr>
              <a:t>6th</a:t>
            </a:r>
            <a:r>
              <a:rPr lang="en-US" sz="2000" b="0" i="0" u="none" strike="noStrike" dirty="0">
                <a:solidFill>
                  <a:srgbClr val="000000"/>
                </a:solidFill>
                <a:effectLst/>
                <a:latin typeface="Avenir Book" panose="02000503020000020003" pitchFamily="2" charset="0"/>
              </a:rPr>
              <a:t> month with her, who was called barren.</a:t>
            </a:r>
            <a:r>
              <a:rPr lang="en-US" sz="2000" b="1" i="0" u="none" strike="noStrike" baseline="30000" dirty="0">
                <a:solidFill>
                  <a:srgbClr val="000000"/>
                </a:solidFill>
                <a:effectLst/>
                <a:latin typeface="Avenir Book" panose="02000503020000020003" pitchFamily="2" charset="0"/>
              </a:rPr>
              <a:t> </a:t>
            </a:r>
            <a:r>
              <a:rPr lang="en-US" sz="2000" b="0" i="0" u="none" strike="noStrike" dirty="0">
                <a:solidFill>
                  <a:srgbClr val="000000"/>
                </a:solidFill>
                <a:effectLst/>
                <a:latin typeface="Avenir Book" panose="02000503020000020003" pitchFamily="2" charset="0"/>
              </a:rPr>
              <a:t>For with God nothing shall be impossible.</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 </a:t>
            </a:r>
            <a:r>
              <a:rPr lang="en-US" sz="2000" b="0" i="0" u="none" strike="noStrike" dirty="0">
                <a:solidFill>
                  <a:srgbClr val="000000"/>
                </a:solidFill>
                <a:effectLst/>
                <a:latin typeface="Avenir Book" panose="02000503020000020003" pitchFamily="2" charset="0"/>
              </a:rPr>
              <a:t>And Mary said, Behold the handmaid of the Lord; be it unto me 	according to </a:t>
            </a:r>
            <a:r>
              <a:rPr lang="en-US" sz="2000" dirty="0">
                <a:solidFill>
                  <a:srgbClr val="000000"/>
                </a:solidFill>
                <a:latin typeface="Avenir Book" panose="02000503020000020003" pitchFamily="2" charset="0"/>
              </a:rPr>
              <a:t>your</a:t>
            </a:r>
            <a:r>
              <a:rPr lang="en-US" sz="2000" b="0" i="0" u="none" strike="noStrike" dirty="0">
                <a:solidFill>
                  <a:srgbClr val="000000"/>
                </a:solidFill>
                <a:effectLst/>
                <a:latin typeface="Avenir Book" panose="02000503020000020003" pitchFamily="2" charset="0"/>
              </a:rPr>
              <a:t> word. And the angel departed from her.</a:t>
            </a:r>
          </a:p>
        </p:txBody>
      </p:sp>
    </p:spTree>
    <p:extLst>
      <p:ext uri="{BB962C8B-B14F-4D97-AF65-F5344CB8AC3E}">
        <p14:creationId xmlns:p14="http://schemas.microsoft.com/office/powerpoint/2010/main" val="673719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Papyrus" panose="020B0602040200020303" pitchFamily="34" charset="77"/>
            </a:endParaRPr>
          </a:p>
        </p:txBody>
      </p:sp>
      <p:sp>
        <p:nvSpPr>
          <p:cNvPr id="4" name="TextBox 3">
            <a:extLst>
              <a:ext uri="{FF2B5EF4-FFF2-40B4-BE49-F238E27FC236}">
                <a16:creationId xmlns:a16="http://schemas.microsoft.com/office/drawing/2014/main" id="{F3F62A66-0A4C-EFB2-4A52-BAD7C67A6323}"/>
              </a:ext>
            </a:extLst>
          </p:cNvPr>
          <p:cNvSpPr txBox="1"/>
          <p:nvPr/>
        </p:nvSpPr>
        <p:spPr>
          <a:xfrm>
            <a:off x="139700" y="190500"/>
            <a:ext cx="11671300" cy="1785104"/>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39-44  </a:t>
            </a:r>
            <a:r>
              <a:rPr lang="en-US" dirty="0">
                <a:latin typeface="Papyrus" panose="020B0602040200020303" pitchFamily="34" charset="77"/>
              </a:rPr>
              <a:t>Mary arose in those days and went to the hill country in haste unto a city in Judah and entered into Zacharias’ house to greet Elizabeth.  When Elizabeth heard Mary’s greeting, the babe leapt in her womb; and Elizabeth was filled with the Holy Ghost. And she spoke with a loud voice, Blessed are you among women and blessed is the fruit of thy womb. And whence is this to me, that the mother of My Lord should come top me? </a:t>
            </a:r>
          </a:p>
          <a:p>
            <a:r>
              <a:rPr lang="en-US" dirty="0">
                <a:latin typeface="Papyrus" panose="020B0602040200020303" pitchFamily="34" charset="77"/>
              </a:rPr>
              <a:t>For lo, as soon as the voice of your salutation sounded in my ears, the babe leaped in my womb for joy. </a:t>
            </a:r>
          </a:p>
          <a:p>
            <a:r>
              <a:rPr lang="en-US" dirty="0">
                <a:latin typeface="Papyrus" panose="020B0602040200020303" pitchFamily="34" charset="77"/>
              </a:rPr>
              <a:t> </a:t>
            </a:r>
          </a:p>
        </p:txBody>
      </p:sp>
      <p:pic>
        <p:nvPicPr>
          <p:cNvPr id="3" name="Picture 2" descr="A picture containing text, person&#10;&#10;Description automatically generated">
            <a:extLst>
              <a:ext uri="{FF2B5EF4-FFF2-40B4-BE49-F238E27FC236}">
                <a16:creationId xmlns:a16="http://schemas.microsoft.com/office/drawing/2014/main" id="{F3BFA10C-A15F-FCD2-319D-27AFDAEA6CEC}"/>
              </a:ext>
            </a:extLst>
          </p:cNvPr>
          <p:cNvPicPr>
            <a:picLocks noChangeAspect="1"/>
          </p:cNvPicPr>
          <p:nvPr/>
        </p:nvPicPr>
        <p:blipFill rotWithShape="1">
          <a:blip r:embed="rId2"/>
          <a:srcRect t="11010"/>
          <a:stretch/>
        </p:blipFill>
        <p:spPr>
          <a:xfrm>
            <a:off x="1172790" y="1738652"/>
            <a:ext cx="9846420" cy="4928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7708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1480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7EBA4DD4-1498-8DB8-5FC3-5A5E40884A98}"/>
              </a:ext>
            </a:extLst>
          </p:cNvPr>
          <p:cNvSpPr txBox="1"/>
          <p:nvPr/>
        </p:nvSpPr>
        <p:spPr>
          <a:xfrm>
            <a:off x="1709376" y="1141235"/>
            <a:ext cx="9077899" cy="3016210"/>
          </a:xfrm>
          <a:prstGeom prst="rect">
            <a:avLst/>
          </a:prstGeom>
          <a:solidFill>
            <a:schemeClr val="accent2">
              <a:lumMod val="40000"/>
              <a:lumOff val="60000"/>
            </a:schemeClr>
          </a:solidFill>
        </p:spPr>
        <p:txBody>
          <a:bodyPr wrap="square" rtlCol="0">
            <a:spAutoFit/>
          </a:bodyPr>
          <a:lstStyle/>
          <a:p>
            <a:endParaRPr lang="en-US" sz="3200" dirty="0">
              <a:latin typeface="Papyrus" panose="020B0602040200020303" pitchFamily="34" charset="77"/>
            </a:endParaRPr>
          </a:p>
          <a:p>
            <a:r>
              <a:rPr lang="en-US" sz="2800" dirty="0">
                <a:latin typeface="Papyrus" panose="020B0602040200020303" pitchFamily="34" charset="77"/>
              </a:rPr>
              <a:t>    “Therefore the Lord himself shall give you a sign; </a:t>
            </a:r>
          </a:p>
          <a:p>
            <a:r>
              <a:rPr lang="en-US" sz="2800" dirty="0">
                <a:latin typeface="Papyrus" panose="020B0602040200020303" pitchFamily="34" charset="77"/>
              </a:rPr>
              <a:t>       Behold a virgin shall conceive and bear a son,                                  	     and shall call His name Immanuel.”</a:t>
            </a:r>
          </a:p>
          <a:p>
            <a:endParaRPr lang="en-US" sz="2800" dirty="0">
              <a:latin typeface="Papyrus" panose="020B0602040200020303" pitchFamily="34" charset="77"/>
            </a:endParaRPr>
          </a:p>
          <a:p>
            <a:r>
              <a:rPr lang="en-US" sz="2800" dirty="0">
                <a:solidFill>
                  <a:srgbClr val="0070C0"/>
                </a:solidFill>
                <a:latin typeface="Papyrus" panose="020B0602040200020303" pitchFamily="34" charset="77"/>
              </a:rPr>
              <a:t>                                       Isaiah 7:14</a:t>
            </a:r>
          </a:p>
          <a:p>
            <a:endParaRPr lang="en-US" dirty="0"/>
          </a:p>
        </p:txBody>
      </p:sp>
      <p:sp>
        <p:nvSpPr>
          <p:cNvPr id="3" name="TextBox 2">
            <a:extLst>
              <a:ext uri="{FF2B5EF4-FFF2-40B4-BE49-F238E27FC236}">
                <a16:creationId xmlns:a16="http://schemas.microsoft.com/office/drawing/2014/main" id="{9457EC0E-26B3-7A48-4C1F-28FF4A7CA976}"/>
              </a:ext>
            </a:extLst>
          </p:cNvPr>
          <p:cNvSpPr txBox="1"/>
          <p:nvPr/>
        </p:nvSpPr>
        <p:spPr>
          <a:xfrm>
            <a:off x="2790481" y="4831773"/>
            <a:ext cx="6228828" cy="523220"/>
          </a:xfrm>
          <a:prstGeom prst="rect">
            <a:avLst/>
          </a:prstGeom>
          <a:solidFill>
            <a:schemeClr val="accent2">
              <a:lumMod val="40000"/>
              <a:lumOff val="60000"/>
            </a:schemeClr>
          </a:solidFill>
        </p:spPr>
        <p:txBody>
          <a:bodyPr wrap="square" rtlCol="0">
            <a:spAutoFit/>
          </a:bodyPr>
          <a:lstStyle/>
          <a:p>
            <a:r>
              <a:rPr lang="en-US" sz="2800" dirty="0">
                <a:latin typeface="Papyrus" panose="020B0602040200020303" pitchFamily="34" charset="77"/>
              </a:rPr>
              <a:t>               “Immanuel”  – God With Us </a:t>
            </a:r>
          </a:p>
        </p:txBody>
      </p:sp>
    </p:spTree>
    <p:extLst>
      <p:ext uri="{BB962C8B-B14F-4D97-AF65-F5344CB8AC3E}">
        <p14:creationId xmlns:p14="http://schemas.microsoft.com/office/powerpoint/2010/main" val="692442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 name="TextBox 2">
            <a:extLst>
              <a:ext uri="{FF2B5EF4-FFF2-40B4-BE49-F238E27FC236}">
                <a16:creationId xmlns:a16="http://schemas.microsoft.com/office/drawing/2014/main" id="{233C573D-0FC3-6214-9326-8A344F799511}"/>
              </a:ext>
            </a:extLst>
          </p:cNvPr>
          <p:cNvSpPr txBox="1"/>
          <p:nvPr/>
        </p:nvSpPr>
        <p:spPr>
          <a:xfrm>
            <a:off x="3869634" y="305068"/>
            <a:ext cx="8017565" cy="6247864"/>
          </a:xfrm>
          <a:prstGeom prst="rect">
            <a:avLst/>
          </a:prstGeom>
          <a:solidFill>
            <a:schemeClr val="accent2">
              <a:lumMod val="40000"/>
              <a:lumOff val="60000"/>
            </a:schemeClr>
          </a:solidFill>
        </p:spPr>
        <p:txBody>
          <a:bodyPr wrap="square" rtlCol="0">
            <a:spAutoFit/>
          </a:bodyPr>
          <a:lstStyle/>
          <a:p>
            <a:pPr algn="ctr"/>
            <a:endParaRPr lang="en-US" sz="2000" b="0" i="0" u="none" strike="noStrike" dirty="0">
              <a:solidFill>
                <a:srgbClr val="000000"/>
              </a:solidFill>
              <a:effectLst/>
              <a:latin typeface="Papyrus" panose="020B0602040200020303" pitchFamily="34" charset="77"/>
            </a:endParaRPr>
          </a:p>
          <a:p>
            <a:pPr algn="ctr"/>
            <a:r>
              <a:rPr lang="en-US" sz="2000" b="0" i="0" u="none" strike="noStrike" dirty="0">
                <a:solidFill>
                  <a:srgbClr val="000000"/>
                </a:solidFill>
                <a:effectLst/>
                <a:latin typeface="Papyrus" panose="020B0602040200020303" pitchFamily="34" charset="77"/>
              </a:rPr>
              <a:t>And Mary said, My soul doth magnify the Lord,</a:t>
            </a:r>
          </a:p>
          <a:p>
            <a:pPr algn="ctr"/>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And my spirit has rejoiced in God my Savior.</a:t>
            </a:r>
          </a:p>
          <a:p>
            <a:pPr algn="ctr"/>
            <a:endParaRPr lang="en-US" sz="2000" b="0" i="0" u="none" strike="noStrike" dirty="0">
              <a:solidFill>
                <a:srgbClr val="000000"/>
              </a:solidFill>
              <a:effectLst/>
              <a:latin typeface="Papyrus" panose="020B0602040200020303" pitchFamily="34" charset="77"/>
            </a:endParaRPr>
          </a:p>
          <a:p>
            <a:pPr algn="ctr"/>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For He has regarded the low estate of his handmaiden:</a:t>
            </a:r>
          </a:p>
          <a:p>
            <a:pPr algn="ctr"/>
            <a:r>
              <a:rPr lang="en-US" sz="2000" b="0" i="0" u="none" strike="noStrike" dirty="0">
                <a:solidFill>
                  <a:srgbClr val="000000"/>
                </a:solidFill>
                <a:effectLst/>
                <a:latin typeface="Papyrus" panose="020B0602040200020303" pitchFamily="34" charset="77"/>
              </a:rPr>
              <a:t> for, behold, from henceforth all generations shall call me blessed.</a:t>
            </a:r>
          </a:p>
          <a:p>
            <a:pPr algn="ctr"/>
            <a:endParaRPr lang="en-US" sz="2000" b="0" i="0" u="none" strike="noStrike" dirty="0">
              <a:solidFill>
                <a:srgbClr val="000000"/>
              </a:solidFill>
              <a:effectLst/>
              <a:latin typeface="Papyrus" panose="020B0602040200020303" pitchFamily="34" charset="77"/>
            </a:endParaRPr>
          </a:p>
          <a:p>
            <a:pPr algn="ctr"/>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For He that is mighty has done to me great things; holy is His name. His mercy is on them that fear Him from generation to generation.</a:t>
            </a:r>
          </a:p>
          <a:p>
            <a:pPr algn="ctr"/>
            <a:r>
              <a:rPr lang="en-US" sz="2000" b="0" i="0" u="none" strike="noStrike" dirty="0">
                <a:solidFill>
                  <a:srgbClr val="000000"/>
                </a:solidFill>
                <a:effectLst/>
                <a:latin typeface="Papyrus" panose="020B0602040200020303" pitchFamily="34" charset="77"/>
              </a:rPr>
              <a:t>He has shewed strength with His arm; </a:t>
            </a:r>
          </a:p>
          <a:p>
            <a:pPr algn="ctr"/>
            <a:endParaRPr lang="en-US" sz="2000" b="0" i="0" u="none" strike="noStrike" dirty="0">
              <a:solidFill>
                <a:srgbClr val="000000"/>
              </a:solidFill>
              <a:effectLst/>
              <a:latin typeface="Papyrus" panose="020B0602040200020303" pitchFamily="34" charset="77"/>
            </a:endParaRPr>
          </a:p>
          <a:p>
            <a:pPr algn="ctr"/>
            <a:r>
              <a:rPr lang="en-US" sz="2000" b="0" i="0" u="none" strike="noStrike" dirty="0">
                <a:solidFill>
                  <a:srgbClr val="000000"/>
                </a:solidFill>
                <a:effectLst/>
                <a:latin typeface="Papyrus" panose="020B0602040200020303" pitchFamily="34" charset="77"/>
              </a:rPr>
              <a:t>He has scattered the proud in the imagination of their hearts.</a:t>
            </a:r>
          </a:p>
          <a:p>
            <a:pPr algn="ctr"/>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He has put down the mighty from their seats, </a:t>
            </a:r>
          </a:p>
          <a:p>
            <a:pPr algn="ctr"/>
            <a:r>
              <a:rPr lang="en-US" sz="2000" b="0" i="0" u="none" strike="noStrike" dirty="0">
                <a:solidFill>
                  <a:srgbClr val="000000"/>
                </a:solidFill>
                <a:effectLst/>
                <a:latin typeface="Papyrus" panose="020B0602040200020303" pitchFamily="34" charset="77"/>
              </a:rPr>
              <a:t>and exalted them of low degree. </a:t>
            </a:r>
          </a:p>
          <a:p>
            <a:pPr algn="ctr"/>
            <a:r>
              <a:rPr lang="en-US" sz="2000" b="0" i="0" u="none" strike="noStrike" dirty="0">
                <a:solidFill>
                  <a:srgbClr val="000000"/>
                </a:solidFill>
                <a:effectLst/>
                <a:latin typeface="Papyrus" panose="020B0602040200020303" pitchFamily="34" charset="77"/>
              </a:rPr>
              <a:t>He has filled the hungry with good things;</a:t>
            </a:r>
          </a:p>
          <a:p>
            <a:pPr algn="ctr"/>
            <a:r>
              <a:rPr lang="en-US" sz="2000" b="0" i="0" u="none" strike="noStrike" dirty="0">
                <a:solidFill>
                  <a:srgbClr val="000000"/>
                </a:solidFill>
                <a:effectLst/>
                <a:latin typeface="Papyrus" panose="020B0602040200020303" pitchFamily="34" charset="77"/>
              </a:rPr>
              <a:t> and the rich He has sent empty away.</a:t>
            </a:r>
          </a:p>
          <a:p>
            <a:pPr algn="ctr"/>
            <a:endParaRPr lang="en-US" sz="2000" b="0" i="0" u="none" strike="noStrike" dirty="0">
              <a:solidFill>
                <a:srgbClr val="000000"/>
              </a:solidFill>
              <a:effectLst/>
              <a:latin typeface="Papyrus" panose="020B0602040200020303" pitchFamily="34" charset="77"/>
            </a:endParaRPr>
          </a:p>
          <a:p>
            <a:pPr algn="ctr"/>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He has helped His servant Israel, in remembrance of His mercy;</a:t>
            </a:r>
          </a:p>
          <a:p>
            <a:pPr algn="ctr"/>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As He </a:t>
            </a:r>
            <a:r>
              <a:rPr lang="en-US" sz="2000" b="0" i="0" u="none" strike="noStrike" dirty="0" err="1">
                <a:solidFill>
                  <a:srgbClr val="000000"/>
                </a:solidFill>
                <a:effectLst/>
                <a:latin typeface="Papyrus" panose="020B0602040200020303" pitchFamily="34" charset="77"/>
              </a:rPr>
              <a:t>spake</a:t>
            </a:r>
            <a:r>
              <a:rPr lang="en-US" sz="2000" b="0" i="0" u="none" strike="noStrike" dirty="0">
                <a:solidFill>
                  <a:srgbClr val="000000"/>
                </a:solidFill>
                <a:effectLst/>
                <a:latin typeface="Papyrus" panose="020B0602040200020303" pitchFamily="34" charset="77"/>
              </a:rPr>
              <a:t> to our fathers, to Abraham, and to His seed forever.</a:t>
            </a:r>
          </a:p>
          <a:p>
            <a:pPr algn="ctr"/>
            <a:endParaRPr lang="en-US" sz="2000" b="0" i="0" u="none" strike="noStrike" dirty="0">
              <a:solidFill>
                <a:srgbClr val="000000"/>
              </a:solidFill>
              <a:effectLst/>
              <a:latin typeface="Papyrus" panose="020B0602040200020303" pitchFamily="34" charset="77"/>
            </a:endParaRPr>
          </a:p>
        </p:txBody>
      </p:sp>
      <p:pic>
        <p:nvPicPr>
          <p:cNvPr id="2" name="Picture 1" descr="A picture containing text, person&#10;&#10;Description automatically generated">
            <a:extLst>
              <a:ext uri="{FF2B5EF4-FFF2-40B4-BE49-F238E27FC236}">
                <a16:creationId xmlns:a16="http://schemas.microsoft.com/office/drawing/2014/main" id="{728F907C-20C9-7DF1-A323-1827F097B04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39" b="90694" l="15469" r="86953">
                        <a14:foregroundMark x1="43359" y1="32500" x2="40234" y2="26389"/>
                        <a14:foregroundMark x1="40234" y1="26389" x2="36641" y2="23472"/>
                        <a14:foregroundMark x1="36641" y1="23472" x2="30836" y2="26097"/>
                        <a14:foregroundMark x1="21450" y1="40399" x2="20078" y2="45278"/>
                        <a14:foregroundMark x1="20078" y1="45278" x2="19609" y2="46250"/>
                        <a14:foregroundMark x1="41875" y1="30833" x2="42344" y2="36389"/>
                        <a14:foregroundMark x1="43828" y1="36250" x2="43047" y2="40417"/>
                        <a14:foregroundMark x1="39063" y1="31250" x2="31797" y2="31528"/>
                        <a14:foregroundMark x1="33516" y1="25417" x2="37891" y2="25556"/>
                        <a14:foregroundMark x1="37891" y1="25556" x2="40156" y2="25417"/>
                        <a14:foregroundMark x1="31250" y1="32222" x2="30469" y2="32361"/>
                        <a14:foregroundMark x1="18516" y1="60556" x2="16172" y2="74722"/>
                        <a14:foregroundMark x1="16172" y1="74722" x2="26875" y2="90694"/>
                        <a14:foregroundMark x1="26875" y1="90694" x2="30234" y2="86667"/>
                        <a14:foregroundMark x1="30234" y1="86667" x2="31328" y2="83056"/>
                        <a14:foregroundMark x1="39844" y1="56111" x2="44297" y2="71528"/>
                        <a14:foregroundMark x1="44297" y1="71528" x2="44922" y2="78611"/>
                        <a14:foregroundMark x1="44922" y1="78611" x2="44297" y2="86111"/>
                        <a14:foregroundMark x1="44297" y1="86111" x2="20781" y2="89861"/>
                        <a14:foregroundMark x1="16250" y1="68889" x2="15469" y2="76111"/>
                        <a14:foregroundMark x1="15469" y1="76111" x2="16875" y2="78889"/>
                        <a14:foregroundMark x1="17656" y1="56806" x2="17266" y2="60972"/>
                        <a14:foregroundMark x1="44453" y1="84444" x2="42578" y2="90694"/>
                        <a14:foregroundMark x1="42578" y1="90694" x2="41250" y2="90694"/>
                        <a14:foregroundMark x1="45234" y1="82500" x2="45391" y2="90278"/>
                        <a14:foregroundMark x1="45234" y1="82361" x2="45234" y2="82361"/>
                        <a14:foregroundMark x1="23125" y1="90694" x2="20156" y2="90833"/>
                        <a14:foregroundMark x1="43359" y1="36806" x2="38438" y2="49583"/>
                        <a14:foregroundMark x1="38438" y1="49583" x2="33750" y2="52361"/>
                        <a14:foregroundMark x1="27891" y1="39306" x2="33203" y2="39444"/>
                        <a14:foregroundMark x1="33203" y1="39444" x2="36875" y2="43889"/>
                        <a14:foregroundMark x1="36875" y1="43889" x2="34766" y2="50000"/>
                        <a14:foregroundMark x1="34766" y1="50000" x2="32656" y2="43611"/>
                        <a14:foregroundMark x1="32656" y1="43611" x2="32656" y2="42639"/>
                        <a14:foregroundMark x1="86953" y1="15139" x2="86953" y2="15139"/>
                        <a14:backgroundMark x1="27422" y1="28750" x2="23906" y2="32222"/>
                        <a14:backgroundMark x1="23906" y1="32222" x2="22109" y2="37639"/>
                        <a14:backgroundMark x1="22344" y1="37361" x2="21328" y2="40278"/>
                        <a14:backgroundMark x1="28672" y1="26944" x2="27109" y2="28889"/>
                        <a14:backgroundMark x1="30703" y1="25833" x2="28438" y2="27778"/>
                        <a14:backgroundMark x1="36094" y1="35833" x2="36094" y2="35833"/>
                      </a14:backgroundRemoval>
                    </a14:imgEffect>
                    <a14:imgEffect>
                      <a14:colorTemperature colorTemp="5900"/>
                    </a14:imgEffect>
                  </a14:imgLayer>
                </a14:imgProps>
              </a:ext>
            </a:extLst>
          </a:blip>
          <a:srcRect l="14776" t="21191" r="53997" b="8322"/>
          <a:stretch/>
        </p:blipFill>
        <p:spPr>
          <a:xfrm>
            <a:off x="-168705" y="437323"/>
            <a:ext cx="4435905" cy="5632311"/>
          </a:xfrm>
          <a:prstGeom prst="rect">
            <a:avLst/>
          </a:prstGeom>
          <a:ln>
            <a:noFill/>
          </a:ln>
          <a:effectLst>
            <a:softEdge rad="112500"/>
          </a:effectLst>
        </p:spPr>
      </p:pic>
    </p:spTree>
    <p:extLst>
      <p:ext uri="{BB962C8B-B14F-4D97-AF65-F5344CB8AC3E}">
        <p14:creationId xmlns:p14="http://schemas.microsoft.com/office/powerpoint/2010/main" val="424424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A picture containing person, person, people, group&#10;&#10;Description automatically generated">
            <a:extLst>
              <a:ext uri="{FF2B5EF4-FFF2-40B4-BE49-F238E27FC236}">
                <a16:creationId xmlns:a16="http://schemas.microsoft.com/office/drawing/2014/main" id="{10235EFF-AD1C-80C0-1D41-2F8AEDB1E8BE}"/>
              </a:ext>
            </a:extLst>
          </p:cNvPr>
          <p:cNvPicPr>
            <a:picLocks noChangeAspect="1"/>
          </p:cNvPicPr>
          <p:nvPr/>
        </p:nvPicPr>
        <p:blipFill>
          <a:blip r:embed="rId2"/>
          <a:stretch>
            <a:fillRect/>
          </a:stretch>
        </p:blipFill>
        <p:spPr>
          <a:xfrm>
            <a:off x="565426" y="752059"/>
            <a:ext cx="10659165" cy="5995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1B496DCD-B5C5-B963-793F-A331B9E26532}"/>
              </a:ext>
            </a:extLst>
          </p:cNvPr>
          <p:cNvSpPr txBox="1"/>
          <p:nvPr/>
        </p:nvSpPr>
        <p:spPr>
          <a:xfrm>
            <a:off x="185530" y="110161"/>
            <a:ext cx="12006470" cy="677108"/>
          </a:xfrm>
          <a:prstGeom prst="rect">
            <a:avLst/>
          </a:prstGeom>
          <a:solidFill>
            <a:schemeClr val="accent2">
              <a:lumMod val="40000"/>
              <a:lumOff val="60000"/>
            </a:schemeClr>
          </a:solidFill>
        </p:spPr>
        <p:txBody>
          <a:bodyPr wrap="square" rtlCol="0">
            <a:spAutoFit/>
          </a:bodyPr>
          <a:lstStyle/>
          <a:p>
            <a:r>
              <a:rPr lang="en-US" sz="1900" dirty="0">
                <a:latin typeface="Papyrus" panose="020B0602040200020303" pitchFamily="34" charset="77"/>
              </a:rPr>
              <a:t>Mary stayed with Elizabeth 3 months then returned home. Elizabeth have birth to a son whom she named John.  </a:t>
            </a:r>
            <a:r>
              <a:rPr lang="en-US" sz="1900" dirty="0" err="1">
                <a:latin typeface="Papyrus" panose="020B0602040200020303" pitchFamily="34" charset="77"/>
              </a:rPr>
              <a:t>Zecharias</a:t>
            </a:r>
            <a:r>
              <a:rPr lang="en-US" sz="1900" dirty="0">
                <a:latin typeface="Papyrus" panose="020B0602040200020303" pitchFamily="34" charset="77"/>
              </a:rPr>
              <a:t> wrote, ‘His name is John.’  His tongue was loosed immediately and he began to praise God</a:t>
            </a:r>
          </a:p>
        </p:txBody>
      </p:sp>
    </p:spTree>
    <p:extLst>
      <p:ext uri="{BB962C8B-B14F-4D97-AF65-F5344CB8AC3E}">
        <p14:creationId xmlns:p14="http://schemas.microsoft.com/office/powerpoint/2010/main" val="3310680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81959"/>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4C2D50DA-E187-686D-A210-35015657AA68}"/>
              </a:ext>
            </a:extLst>
          </p:cNvPr>
          <p:cNvSpPr txBox="1"/>
          <p:nvPr/>
        </p:nvSpPr>
        <p:spPr>
          <a:xfrm>
            <a:off x="698500" y="766732"/>
            <a:ext cx="9321800" cy="5324535"/>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                                            </a:t>
            </a:r>
            <a:r>
              <a:rPr lang="en-US" sz="2000" dirty="0">
                <a:solidFill>
                  <a:schemeClr val="accent1"/>
                </a:solidFill>
                <a:latin typeface="Papyrus" panose="020B0602040200020303" pitchFamily="34" charset="77"/>
              </a:rPr>
              <a:t>Luke 1 : 57-80</a:t>
            </a:r>
          </a:p>
          <a:p>
            <a:r>
              <a:rPr lang="en-US" sz="2000" dirty="0">
                <a:latin typeface="Papyrus" panose="020B0602040200020303" pitchFamily="34" charset="77"/>
              </a:rPr>
              <a:t>       </a:t>
            </a:r>
          </a:p>
          <a:p>
            <a:r>
              <a:rPr lang="en-US" sz="2000" dirty="0">
                <a:latin typeface="Papyrus" panose="020B0602040200020303" pitchFamily="34" charset="77"/>
              </a:rPr>
              <a:t>        Zechariah was  struck dumb until Elizabeth gives birth to John </a:t>
            </a:r>
            <a:r>
              <a:rPr lang="en-US" sz="2000" dirty="0">
                <a:solidFill>
                  <a:schemeClr val="accent1"/>
                </a:solidFill>
                <a:latin typeface="Papyrus" panose="020B0602040200020303" pitchFamily="34" charset="77"/>
              </a:rPr>
              <a:t> </a:t>
            </a:r>
          </a:p>
          <a:p>
            <a:r>
              <a:rPr lang="en-US" sz="2000" dirty="0">
                <a:latin typeface="Papyrus" panose="020B0602040200020303" pitchFamily="34" charset="77"/>
              </a:rPr>
              <a:t>     Immediately Zechariah was filled with the Holy Ghost and begins to prophesy</a:t>
            </a:r>
          </a:p>
          <a:p>
            <a:endParaRPr lang="en-US" sz="2000" dirty="0">
              <a:latin typeface="Papyrus" panose="020B0602040200020303" pitchFamily="34" charset="77"/>
            </a:endParaRPr>
          </a:p>
          <a:p>
            <a:pPr marL="800100" lvl="1" indent="-342900">
              <a:buFont typeface="Arial" panose="020B0604020202020204" pitchFamily="34" charset="0"/>
              <a:buChar char="•"/>
            </a:pPr>
            <a:r>
              <a:rPr lang="en-US" sz="2000" dirty="0">
                <a:latin typeface="Papyrus" panose="020B0602040200020303" pitchFamily="34" charset="77"/>
              </a:rPr>
              <a:t>God has raised up  “a horn of salvation”  in the House of David</a:t>
            </a:r>
          </a:p>
          <a:p>
            <a:r>
              <a:rPr lang="en-US" sz="2000" dirty="0">
                <a:latin typeface="Papyrus" panose="020B0602040200020303" pitchFamily="34" charset="77"/>
              </a:rPr>
              <a:t>     	Just as He spoke by His prophets</a:t>
            </a:r>
          </a:p>
          <a:p>
            <a:pPr marL="800100" lvl="1" indent="-342900">
              <a:buFont typeface="Arial" panose="020B0604020202020204" pitchFamily="34" charset="0"/>
              <a:buChar char="•"/>
            </a:pPr>
            <a:r>
              <a:rPr lang="en-US" sz="2000" dirty="0">
                <a:latin typeface="Papyrus" panose="020B0602040200020303" pitchFamily="34" charset="77"/>
              </a:rPr>
              <a:t>He (Messiah) shall save us from our enemies</a:t>
            </a:r>
          </a:p>
          <a:p>
            <a:pPr marL="800100" lvl="1" indent="-342900">
              <a:buFont typeface="Arial" panose="020B0604020202020204" pitchFamily="34" charset="0"/>
              <a:buChar char="•"/>
            </a:pPr>
            <a:r>
              <a:rPr lang="en-US" sz="2000" dirty="0">
                <a:latin typeface="Papyrus" panose="020B0602040200020303" pitchFamily="34" charset="77"/>
              </a:rPr>
              <a:t>God remembers His Covenant with Abraham</a:t>
            </a:r>
          </a:p>
          <a:p>
            <a:pPr marL="800100" lvl="1" indent="-342900">
              <a:buFont typeface="Arial" panose="020B0604020202020204" pitchFamily="34" charset="0"/>
              <a:buChar char="•"/>
            </a:pPr>
            <a:r>
              <a:rPr lang="en-US" sz="2000" dirty="0">
                <a:latin typeface="Papyrus" panose="020B0602040200020303" pitchFamily="34" charset="77"/>
              </a:rPr>
              <a:t>This child John shall be a prophet of the Most High</a:t>
            </a:r>
          </a:p>
          <a:p>
            <a:pPr marL="800100" lvl="1" indent="-342900">
              <a:buFont typeface="Arial" panose="020B0604020202020204" pitchFamily="34" charset="0"/>
              <a:buChar char="•"/>
            </a:pPr>
            <a:r>
              <a:rPr lang="en-US" sz="2000" dirty="0">
                <a:latin typeface="Papyrus" panose="020B0602040200020303" pitchFamily="34" charset="77"/>
              </a:rPr>
              <a:t>This child shall prepare the way of the Messiah</a:t>
            </a:r>
          </a:p>
          <a:p>
            <a:pPr marL="800100" lvl="1" indent="-342900">
              <a:buFont typeface="Arial" panose="020B0604020202020204" pitchFamily="34" charset="0"/>
              <a:buChar char="•"/>
            </a:pPr>
            <a:r>
              <a:rPr lang="en-US" sz="2000" dirty="0">
                <a:latin typeface="Papyrus" panose="020B0602040200020303" pitchFamily="34" charset="77"/>
              </a:rPr>
              <a:t>The Messiah will grant salvation by remission of their sins</a:t>
            </a:r>
          </a:p>
          <a:p>
            <a:pPr marL="800100" lvl="1" indent="-342900">
              <a:buFont typeface="Arial" panose="020B0604020202020204" pitchFamily="34" charset="0"/>
              <a:buChar char="•"/>
            </a:pPr>
            <a:r>
              <a:rPr lang="en-US" sz="2000" dirty="0">
                <a:latin typeface="Papyrus" panose="020B0602040200020303" pitchFamily="34" charset="77"/>
              </a:rPr>
              <a:t>The Messiah will give light to those who sit in darkness</a:t>
            </a:r>
          </a:p>
          <a:p>
            <a:pPr marL="800100" lvl="1" indent="-342900">
              <a:buFont typeface="Arial" panose="020B0604020202020204" pitchFamily="34" charset="0"/>
              <a:buChar char="•"/>
            </a:pPr>
            <a:endParaRPr lang="en-US" sz="2000" dirty="0">
              <a:latin typeface="Papyrus" panose="020B0602040200020303" pitchFamily="34" charset="77"/>
            </a:endParaRPr>
          </a:p>
          <a:p>
            <a:pPr lvl="1"/>
            <a:endParaRPr lang="en-US" sz="2000" dirty="0">
              <a:latin typeface="Papyrus" panose="020B0602040200020303" pitchFamily="34" charset="77"/>
            </a:endParaRPr>
          </a:p>
          <a:p>
            <a:pPr lvl="1"/>
            <a:r>
              <a:rPr lang="en-US" sz="2000" dirty="0">
                <a:latin typeface="Papyrus" panose="020B0602040200020303" pitchFamily="34" charset="77"/>
              </a:rPr>
              <a:t>80. The child John grew and waxed strong in spirit, and was in the desert</a:t>
            </a:r>
          </a:p>
          <a:p>
            <a:pPr lvl="1"/>
            <a:r>
              <a:rPr lang="en-US" sz="2000" dirty="0">
                <a:latin typeface="Papyrus" panose="020B0602040200020303" pitchFamily="34" charset="77"/>
              </a:rPr>
              <a:t>		 </a:t>
            </a:r>
            <a:r>
              <a:rPr lang="en-US" sz="2000" dirty="0" err="1">
                <a:latin typeface="Papyrus" panose="020B0602040200020303" pitchFamily="34" charset="77"/>
              </a:rPr>
              <a:t>til</a:t>
            </a:r>
            <a:r>
              <a:rPr lang="en-US" sz="2000" dirty="0">
                <a:latin typeface="Papyrus" panose="020B0602040200020303" pitchFamily="34" charset="77"/>
              </a:rPr>
              <a:t> the day of his shewing to Israel </a:t>
            </a:r>
          </a:p>
        </p:txBody>
      </p:sp>
      <p:pic>
        <p:nvPicPr>
          <p:cNvPr id="3" name="Picture 2" descr="A picture containing outdoor, sky, mammal, goat&#10;&#10;Description automatically generated">
            <a:extLst>
              <a:ext uri="{FF2B5EF4-FFF2-40B4-BE49-F238E27FC236}">
                <a16:creationId xmlns:a16="http://schemas.microsoft.com/office/drawing/2014/main" id="{DAE86F5C-E27E-D73D-DA0B-1677B7B0B3B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6" b="94792" l="9961" r="89844">
                        <a14:foregroundMark x1="45508" y1="88021" x2="49609" y2="93229"/>
                        <a14:foregroundMark x1="17188" y1="89063" x2="38281" y2="91406"/>
                        <a14:foregroundMark x1="52930" y1="94531" x2="58008" y2="94792"/>
                      </a14:backgroundRemoval>
                    </a14:imgEffect>
                  </a14:imgLayer>
                </a14:imgProps>
              </a:ext>
            </a:extLst>
          </a:blip>
          <a:stretch>
            <a:fillRect/>
          </a:stretch>
        </p:blipFill>
        <p:spPr>
          <a:xfrm>
            <a:off x="7287357" y="-447103"/>
            <a:ext cx="7919748" cy="5738190"/>
          </a:xfrm>
          <a:prstGeom prst="rect">
            <a:avLst/>
          </a:prstGeom>
        </p:spPr>
      </p:pic>
    </p:spTree>
    <p:extLst>
      <p:ext uri="{BB962C8B-B14F-4D97-AF65-F5344CB8AC3E}">
        <p14:creationId xmlns:p14="http://schemas.microsoft.com/office/powerpoint/2010/main" val="2545536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5" name="Picture 4" descr="A person with his eyes closed&#10;&#10;Description automatically generated with low confidence">
            <a:extLst>
              <a:ext uri="{FF2B5EF4-FFF2-40B4-BE49-F238E27FC236}">
                <a16:creationId xmlns:a16="http://schemas.microsoft.com/office/drawing/2014/main" id="{65C99E6D-AB2E-0404-7B92-A35F5D4FCF94}"/>
              </a:ext>
            </a:extLst>
          </p:cNvPr>
          <p:cNvPicPr>
            <a:picLocks noChangeAspect="1"/>
          </p:cNvPicPr>
          <p:nvPr/>
        </p:nvPicPr>
        <p:blipFill>
          <a:blip r:embed="rId2"/>
          <a:stretch>
            <a:fillRect/>
          </a:stretch>
        </p:blipFill>
        <p:spPr>
          <a:xfrm>
            <a:off x="371061" y="422988"/>
            <a:ext cx="6096001" cy="6218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9A104F97-EDEC-78DD-D127-D3922AE2F99A}"/>
              </a:ext>
            </a:extLst>
          </p:cNvPr>
          <p:cNvSpPr txBox="1"/>
          <p:nvPr/>
        </p:nvSpPr>
        <p:spPr>
          <a:xfrm>
            <a:off x="7498522" y="394252"/>
            <a:ext cx="2544417" cy="461665"/>
          </a:xfrm>
          <a:prstGeom prst="rect">
            <a:avLst/>
          </a:prstGeom>
          <a:solidFill>
            <a:schemeClr val="accent2">
              <a:lumMod val="40000"/>
              <a:lumOff val="60000"/>
            </a:schemeClr>
          </a:solidFill>
        </p:spPr>
        <p:txBody>
          <a:bodyPr wrap="square" rtlCol="0">
            <a:spAutoFit/>
          </a:bodyPr>
          <a:lstStyle/>
          <a:p>
            <a:r>
              <a:rPr lang="en-US" sz="2400" dirty="0">
                <a:solidFill>
                  <a:schemeClr val="accent1"/>
                </a:solidFill>
                <a:latin typeface="Papyrus" panose="020B0602040200020303" pitchFamily="34" charset="77"/>
              </a:rPr>
              <a:t>Matthew  1:18-20</a:t>
            </a:r>
          </a:p>
        </p:txBody>
      </p:sp>
      <p:sp>
        <p:nvSpPr>
          <p:cNvPr id="8" name="TextBox 7">
            <a:extLst>
              <a:ext uri="{FF2B5EF4-FFF2-40B4-BE49-F238E27FC236}">
                <a16:creationId xmlns:a16="http://schemas.microsoft.com/office/drawing/2014/main" id="{EE14DE87-6548-AA46-B489-2C3D3832AA16}"/>
              </a:ext>
            </a:extLst>
          </p:cNvPr>
          <p:cNvSpPr txBox="1"/>
          <p:nvPr/>
        </p:nvSpPr>
        <p:spPr>
          <a:xfrm>
            <a:off x="6276010" y="1012853"/>
            <a:ext cx="5735980" cy="5355312"/>
          </a:xfrm>
          <a:prstGeom prst="rect">
            <a:avLst/>
          </a:prstGeom>
          <a:solidFill>
            <a:schemeClr val="accent2">
              <a:lumMod val="40000"/>
              <a:lumOff val="60000"/>
            </a:schemeClr>
          </a:solidFill>
        </p:spPr>
        <p:txBody>
          <a:bodyPr wrap="square" rtlCol="0">
            <a:spAutoFit/>
          </a:bodyPr>
          <a:lstStyle/>
          <a:p>
            <a:pPr algn="ctr"/>
            <a:r>
              <a:rPr lang="en-US" sz="1900" dirty="0">
                <a:latin typeface="Papyrus" panose="020B0602040200020303" pitchFamily="34" charset="77"/>
              </a:rPr>
              <a:t>Now the birth of Jesus Christ was on this wise: </a:t>
            </a:r>
          </a:p>
          <a:p>
            <a:pPr algn="ctr"/>
            <a:r>
              <a:rPr lang="en-US" sz="1900" dirty="0">
                <a:latin typeface="Papyrus" panose="020B0602040200020303" pitchFamily="34" charset="77"/>
              </a:rPr>
              <a:t>when his mother Mary was espoused to Joseph, before they came together, </a:t>
            </a:r>
          </a:p>
          <a:p>
            <a:pPr algn="ctr"/>
            <a:r>
              <a:rPr lang="en-US" sz="1900" dirty="0">
                <a:latin typeface="Papyrus" panose="020B0602040200020303" pitchFamily="34" charset="77"/>
              </a:rPr>
              <a:t>she was found with child of the Holy Ghost. </a:t>
            </a:r>
          </a:p>
          <a:p>
            <a:pPr algn="ctr"/>
            <a:endParaRPr lang="en-US" sz="1900" dirty="0">
              <a:latin typeface="Papyrus" panose="020B0602040200020303" pitchFamily="34" charset="77"/>
            </a:endParaRPr>
          </a:p>
          <a:p>
            <a:pPr algn="ctr"/>
            <a:r>
              <a:rPr lang="en-US" sz="1900" dirty="0">
                <a:latin typeface="Papyrus" panose="020B0602040200020303" pitchFamily="34" charset="77"/>
              </a:rPr>
              <a:t>Then Joseph her husband, being a just man, </a:t>
            </a:r>
          </a:p>
          <a:p>
            <a:pPr algn="ctr"/>
            <a:r>
              <a:rPr lang="en-US" sz="1900" dirty="0">
                <a:latin typeface="Papyrus" panose="020B0602040200020303" pitchFamily="34" charset="77"/>
              </a:rPr>
              <a:t>and not willing to make her a public example,</a:t>
            </a:r>
          </a:p>
          <a:p>
            <a:pPr algn="ctr"/>
            <a:r>
              <a:rPr lang="en-US" sz="1900" dirty="0">
                <a:latin typeface="Papyrus" panose="020B0602040200020303" pitchFamily="34" charset="77"/>
              </a:rPr>
              <a:t> was minded to put her away privately. </a:t>
            </a:r>
          </a:p>
          <a:p>
            <a:pPr algn="ctr"/>
            <a:endParaRPr lang="en-US" sz="1900" dirty="0">
              <a:latin typeface="Papyrus" panose="020B0602040200020303" pitchFamily="34" charset="77"/>
            </a:endParaRPr>
          </a:p>
          <a:p>
            <a:pPr algn="ctr"/>
            <a:r>
              <a:rPr lang="en-US" sz="1900" dirty="0">
                <a:latin typeface="Papyrus" panose="020B0602040200020303" pitchFamily="34" charset="77"/>
              </a:rPr>
              <a:t>While he was thinking on these things, an angel of the Lord appeared to him in a dream, </a:t>
            </a:r>
            <a:r>
              <a:rPr lang="en-US" sz="1900" b="0" i="0" u="none" strike="noStrike" dirty="0">
                <a:solidFill>
                  <a:srgbClr val="000000"/>
                </a:solidFill>
                <a:effectLst/>
                <a:latin typeface="Papyrus" panose="020B0602040200020303" pitchFamily="34" charset="77"/>
              </a:rPr>
              <a:t>saying, Joseph, son of David, fear not to take to </a:t>
            </a:r>
            <a:r>
              <a:rPr lang="en-US" sz="1900" dirty="0">
                <a:solidFill>
                  <a:srgbClr val="000000"/>
                </a:solidFill>
                <a:latin typeface="Papyrus" panose="020B0602040200020303" pitchFamily="34" charset="77"/>
              </a:rPr>
              <a:t>you </a:t>
            </a:r>
            <a:r>
              <a:rPr lang="en-US" sz="1900" b="0" i="0" u="none" strike="noStrike" dirty="0">
                <a:solidFill>
                  <a:srgbClr val="000000"/>
                </a:solidFill>
                <a:effectLst/>
                <a:latin typeface="Papyrus" panose="020B0602040200020303" pitchFamily="34" charset="77"/>
              </a:rPr>
              <a:t>Mary your wife: for that which is conceived in her</a:t>
            </a:r>
          </a:p>
          <a:p>
            <a:pPr algn="ctr"/>
            <a:r>
              <a:rPr lang="en-US" sz="1900" b="0" i="0" u="none" strike="noStrike" dirty="0">
                <a:solidFill>
                  <a:srgbClr val="000000"/>
                </a:solidFill>
                <a:effectLst/>
                <a:latin typeface="Papyrus" panose="020B0602040200020303" pitchFamily="34" charset="77"/>
              </a:rPr>
              <a:t> is of the Holy Ghost. </a:t>
            </a:r>
          </a:p>
          <a:p>
            <a:pPr algn="ctr"/>
            <a:endParaRPr lang="en-US" sz="1900" b="0" i="0" u="none" strike="noStrike" dirty="0">
              <a:solidFill>
                <a:srgbClr val="000000"/>
              </a:solidFill>
              <a:effectLst/>
              <a:latin typeface="Papyrus" panose="020B0602040200020303" pitchFamily="34" charset="77"/>
            </a:endParaRPr>
          </a:p>
          <a:p>
            <a:pPr algn="ctr"/>
            <a:r>
              <a:rPr lang="en-US" sz="1900" b="1" i="0" u="none" strike="noStrike" baseline="30000" dirty="0">
                <a:solidFill>
                  <a:srgbClr val="000000"/>
                </a:solidFill>
                <a:effectLst/>
                <a:latin typeface="Papyrus" panose="020B0602040200020303" pitchFamily="34" charset="77"/>
              </a:rPr>
              <a:t> </a:t>
            </a:r>
            <a:r>
              <a:rPr lang="en-US" sz="1900" b="0" i="0" u="none" strike="noStrike" dirty="0">
                <a:solidFill>
                  <a:srgbClr val="000000"/>
                </a:solidFill>
                <a:effectLst/>
                <a:latin typeface="Papyrus" panose="020B0602040200020303" pitchFamily="34" charset="77"/>
              </a:rPr>
              <a:t>And she shall bring forth a son, </a:t>
            </a:r>
          </a:p>
          <a:p>
            <a:pPr algn="ctr"/>
            <a:r>
              <a:rPr lang="en-US" sz="1900" b="0" i="0" u="none" strike="noStrike" dirty="0">
                <a:solidFill>
                  <a:srgbClr val="000000"/>
                </a:solidFill>
                <a:effectLst/>
                <a:latin typeface="Papyrus" panose="020B0602040200020303" pitchFamily="34" charset="77"/>
              </a:rPr>
              <a:t>and </a:t>
            </a:r>
            <a:r>
              <a:rPr lang="en-US" sz="1900" dirty="0">
                <a:solidFill>
                  <a:srgbClr val="000000"/>
                </a:solidFill>
                <a:latin typeface="Papyrus" panose="020B0602040200020303" pitchFamily="34" charset="77"/>
              </a:rPr>
              <a:t>y</a:t>
            </a:r>
            <a:r>
              <a:rPr lang="en-US" sz="1900" b="0" i="0" u="none" strike="noStrike" dirty="0">
                <a:solidFill>
                  <a:srgbClr val="000000"/>
                </a:solidFill>
                <a:effectLst/>
                <a:latin typeface="Papyrus" panose="020B0602040200020303" pitchFamily="34" charset="77"/>
              </a:rPr>
              <a:t>ou shalt call his name Jesus: </a:t>
            </a:r>
          </a:p>
          <a:p>
            <a:pPr algn="ctr"/>
            <a:r>
              <a:rPr lang="en-US" sz="1900" b="0" i="0" u="none" strike="noStrike" dirty="0">
                <a:solidFill>
                  <a:srgbClr val="000000"/>
                </a:solidFill>
                <a:effectLst/>
                <a:latin typeface="Papyrus" panose="020B0602040200020303" pitchFamily="34" charset="77"/>
              </a:rPr>
              <a:t>for He shall save His people from their sins.</a:t>
            </a:r>
          </a:p>
        </p:txBody>
      </p:sp>
      <p:sp>
        <p:nvSpPr>
          <p:cNvPr id="2" name="TextBox 1">
            <a:extLst>
              <a:ext uri="{FF2B5EF4-FFF2-40B4-BE49-F238E27FC236}">
                <a16:creationId xmlns:a16="http://schemas.microsoft.com/office/drawing/2014/main" id="{820354DA-F895-6B5E-63A2-8333B4EA2386}"/>
              </a:ext>
            </a:extLst>
          </p:cNvPr>
          <p:cNvSpPr txBox="1"/>
          <p:nvPr/>
        </p:nvSpPr>
        <p:spPr>
          <a:xfrm>
            <a:off x="1166191" y="671251"/>
            <a:ext cx="4929809" cy="369332"/>
          </a:xfrm>
          <a:prstGeom prst="rect">
            <a:avLst/>
          </a:prstGeom>
          <a:noFill/>
        </p:spPr>
        <p:txBody>
          <a:bodyPr wrap="square" rtlCol="0">
            <a:spAutoFit/>
          </a:bodyPr>
          <a:lstStyle/>
          <a:p>
            <a:r>
              <a:rPr lang="en-US" dirty="0">
                <a:solidFill>
                  <a:schemeClr val="bg1"/>
                </a:solidFill>
                <a:latin typeface="Papyrus" panose="020B0602040200020303" pitchFamily="34" charset="77"/>
              </a:rPr>
              <a:t>The Angel appears also to Joseph in a dream </a:t>
            </a:r>
          </a:p>
        </p:txBody>
      </p:sp>
    </p:spTree>
    <p:extLst>
      <p:ext uri="{BB962C8B-B14F-4D97-AF65-F5344CB8AC3E}">
        <p14:creationId xmlns:p14="http://schemas.microsoft.com/office/powerpoint/2010/main" val="403475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C822DADF-26B6-4233-7104-AF26B5033E35}"/>
              </a:ext>
            </a:extLst>
          </p:cNvPr>
          <p:cNvSpPr txBox="1"/>
          <p:nvPr/>
        </p:nvSpPr>
        <p:spPr>
          <a:xfrm>
            <a:off x="1378226" y="274224"/>
            <a:ext cx="9037983" cy="1323439"/>
          </a:xfrm>
          <a:prstGeom prst="rect">
            <a:avLst/>
          </a:prstGeom>
          <a:solidFill>
            <a:schemeClr val="accent2">
              <a:lumMod val="40000"/>
              <a:lumOff val="60000"/>
            </a:schemeClr>
          </a:solidFill>
        </p:spPr>
        <p:txBody>
          <a:bodyPr wrap="square" rtlCol="0">
            <a:spAutoFit/>
          </a:bodyPr>
          <a:lstStyle/>
          <a:p>
            <a:pPr algn="ctr"/>
            <a:r>
              <a:rPr lang="en-US" sz="2000" dirty="0">
                <a:solidFill>
                  <a:srgbClr val="0070C0"/>
                </a:solidFill>
                <a:latin typeface="Papyrus" panose="020B0602040200020303" pitchFamily="34" charset="77"/>
              </a:rPr>
              <a:t>Matthew 1:22-23  </a:t>
            </a:r>
            <a:r>
              <a:rPr lang="en-US" sz="2000" dirty="0">
                <a:latin typeface="Papyrus" panose="020B0602040200020303" pitchFamily="34" charset="77"/>
              </a:rPr>
              <a:t>“Now all this was done, that is might be fulfilled</a:t>
            </a:r>
          </a:p>
          <a:p>
            <a:pPr algn="ctr"/>
            <a:r>
              <a:rPr lang="en-US" sz="2000" dirty="0">
                <a:latin typeface="Papyrus" panose="020B0602040200020303" pitchFamily="34" charset="77"/>
              </a:rPr>
              <a:t> which was spoken of the Lord by the prophet, saying, </a:t>
            </a:r>
          </a:p>
          <a:p>
            <a:pPr algn="ctr"/>
            <a:r>
              <a:rPr lang="en-US" sz="2000" dirty="0">
                <a:latin typeface="Papyrus" panose="020B0602040200020303" pitchFamily="34" charset="77"/>
              </a:rPr>
              <a:t>“Behold a virgin shall be with child and shall bring forth a son and  they shall call his name Emmanuel, which being interpreted is God with us.”</a:t>
            </a:r>
          </a:p>
        </p:txBody>
      </p:sp>
      <p:pic>
        <p:nvPicPr>
          <p:cNvPr id="7" name="Picture 6">
            <a:extLst>
              <a:ext uri="{FF2B5EF4-FFF2-40B4-BE49-F238E27FC236}">
                <a16:creationId xmlns:a16="http://schemas.microsoft.com/office/drawing/2014/main" id="{11A10A5C-2F20-984B-5F51-23E45E21B585}"/>
              </a:ext>
            </a:extLst>
          </p:cNvPr>
          <p:cNvPicPr>
            <a:picLocks noChangeAspect="1"/>
          </p:cNvPicPr>
          <p:nvPr/>
        </p:nvPicPr>
        <p:blipFill>
          <a:blip r:embed="rId2"/>
          <a:stretch>
            <a:fillRect/>
          </a:stretch>
        </p:blipFill>
        <p:spPr>
          <a:xfrm>
            <a:off x="859314" y="1687517"/>
            <a:ext cx="10304450" cy="5268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D6B0312B-3865-8790-5E3D-0927812BB0A6}"/>
              </a:ext>
            </a:extLst>
          </p:cNvPr>
          <p:cNvSpPr txBox="1"/>
          <p:nvPr/>
        </p:nvSpPr>
        <p:spPr>
          <a:xfrm>
            <a:off x="859314" y="1877547"/>
            <a:ext cx="6097836" cy="1600438"/>
          </a:xfrm>
          <a:prstGeom prst="rect">
            <a:avLst/>
          </a:prstGeom>
          <a:noFill/>
        </p:spPr>
        <p:txBody>
          <a:bodyPr wrap="square">
            <a:spAutoFit/>
          </a:bodyPr>
          <a:lstStyle/>
          <a:p>
            <a:r>
              <a:rPr lang="en-US" sz="1800" dirty="0">
                <a:solidFill>
                  <a:schemeClr val="bg1"/>
                </a:solidFill>
                <a:latin typeface="Comic Sans MS" panose="030F0902030302020204" pitchFamily="66" charset="0"/>
              </a:rPr>
              <a:t>                         Isaiah 7:14</a:t>
            </a:r>
            <a:endParaRPr lang="en-US" dirty="0">
              <a:solidFill>
                <a:schemeClr val="bg1"/>
              </a:solidFill>
              <a:latin typeface="Comic Sans MS" panose="030F0902030302020204" pitchFamily="66" charset="0"/>
            </a:endParaRPr>
          </a:p>
          <a:p>
            <a:r>
              <a:rPr lang="en-US" dirty="0">
                <a:solidFill>
                  <a:schemeClr val="bg1"/>
                </a:solidFill>
                <a:latin typeface="Comic Sans MS" panose="030F0902030302020204" pitchFamily="66" charset="0"/>
              </a:rPr>
              <a:t>“</a:t>
            </a:r>
            <a:r>
              <a:rPr lang="en-US" sz="2000" dirty="0">
                <a:solidFill>
                  <a:schemeClr val="bg1"/>
                </a:solidFill>
                <a:latin typeface="Comic Sans MS" panose="030F0902030302020204" pitchFamily="66" charset="0"/>
              </a:rPr>
              <a:t>Therefore the Lord himself shall give you </a:t>
            </a:r>
          </a:p>
          <a:p>
            <a:r>
              <a:rPr lang="en-US" sz="2000" dirty="0">
                <a:solidFill>
                  <a:schemeClr val="bg1"/>
                </a:solidFill>
                <a:latin typeface="Comic Sans MS" panose="030F0902030302020204" pitchFamily="66" charset="0"/>
              </a:rPr>
              <a:t>a sign; Behold a virgin shall conceive and</a:t>
            </a:r>
          </a:p>
          <a:p>
            <a:r>
              <a:rPr lang="en-US" sz="2000" dirty="0">
                <a:solidFill>
                  <a:schemeClr val="bg1"/>
                </a:solidFill>
                <a:latin typeface="Comic Sans MS" panose="030F0902030302020204" pitchFamily="66" charset="0"/>
              </a:rPr>
              <a:t>bear a son, and shall call his name Immanuel.”</a:t>
            </a:r>
          </a:p>
          <a:p>
            <a:endParaRPr lang="en-US" sz="2000" dirty="0">
              <a:solidFill>
                <a:schemeClr val="bg1"/>
              </a:solidFill>
              <a:latin typeface="Comic Sans MS" panose="030F0902030302020204" pitchFamily="66" charset="0"/>
            </a:endParaRPr>
          </a:p>
        </p:txBody>
      </p:sp>
    </p:spTree>
    <p:extLst>
      <p:ext uri="{BB962C8B-B14F-4D97-AF65-F5344CB8AC3E}">
        <p14:creationId xmlns:p14="http://schemas.microsoft.com/office/powerpoint/2010/main" val="1985992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A person and person looking at each other&#10;&#10;Description automatically generated with medium confidence">
            <a:extLst>
              <a:ext uri="{FF2B5EF4-FFF2-40B4-BE49-F238E27FC236}">
                <a16:creationId xmlns:a16="http://schemas.microsoft.com/office/drawing/2014/main" id="{EF2D5A03-BF05-C691-CDF1-253B865297E5}"/>
              </a:ext>
            </a:extLst>
          </p:cNvPr>
          <p:cNvPicPr>
            <a:picLocks noChangeAspect="1"/>
          </p:cNvPicPr>
          <p:nvPr/>
        </p:nvPicPr>
        <p:blipFill rotWithShape="1">
          <a:blip r:embed="rId2"/>
          <a:srcRect r="5985"/>
          <a:stretch/>
        </p:blipFill>
        <p:spPr>
          <a:xfrm>
            <a:off x="126074" y="507448"/>
            <a:ext cx="8255750" cy="5843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36B62B7E-E62B-0D4A-22BD-307F022C5C3E}"/>
              </a:ext>
            </a:extLst>
          </p:cNvPr>
          <p:cNvSpPr txBox="1"/>
          <p:nvPr/>
        </p:nvSpPr>
        <p:spPr>
          <a:xfrm>
            <a:off x="8507898" y="3084723"/>
            <a:ext cx="3431956" cy="2554545"/>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And Joseph being raised from sleep, did as the angel of the Lord had bidden him, and took Mary as his wife. </a:t>
            </a:r>
          </a:p>
          <a:p>
            <a:endParaRPr lang="en-US" sz="2000" dirty="0">
              <a:latin typeface="Papyrus" panose="020B0602040200020303" pitchFamily="34" charset="77"/>
            </a:endParaRPr>
          </a:p>
          <a:p>
            <a:r>
              <a:rPr lang="en-US" sz="2000" dirty="0">
                <a:latin typeface="Papyrus" panose="020B0602040200020303" pitchFamily="34" charset="77"/>
              </a:rPr>
              <a:t>He knew her not until he had brought forth her firstborn son…..</a:t>
            </a:r>
          </a:p>
        </p:txBody>
      </p:sp>
      <p:sp>
        <p:nvSpPr>
          <p:cNvPr id="5" name="TextBox 4">
            <a:extLst>
              <a:ext uri="{FF2B5EF4-FFF2-40B4-BE49-F238E27FC236}">
                <a16:creationId xmlns:a16="http://schemas.microsoft.com/office/drawing/2014/main" id="{7A3DC2D6-7478-B1B5-50F5-25568A1BB784}"/>
              </a:ext>
            </a:extLst>
          </p:cNvPr>
          <p:cNvSpPr txBox="1"/>
          <p:nvPr/>
        </p:nvSpPr>
        <p:spPr>
          <a:xfrm>
            <a:off x="8507897" y="785490"/>
            <a:ext cx="3684103" cy="707886"/>
          </a:xfrm>
          <a:prstGeom prst="rect">
            <a:avLst/>
          </a:prstGeom>
          <a:solidFill>
            <a:schemeClr val="accent2">
              <a:lumMod val="40000"/>
              <a:lumOff val="60000"/>
            </a:schemeClr>
          </a:solidFill>
        </p:spPr>
        <p:txBody>
          <a:bodyPr wrap="square" rtlCol="0">
            <a:spAutoFit/>
          </a:bodyPr>
          <a:lstStyle/>
          <a:p>
            <a:r>
              <a:rPr lang="en-US" sz="2000" dirty="0">
                <a:solidFill>
                  <a:schemeClr val="accent1"/>
                </a:solidFill>
                <a:latin typeface="Papyrus" panose="020B0602040200020303" pitchFamily="34" charset="77"/>
              </a:rPr>
              <a:t>       Matthew 1:24-25</a:t>
            </a:r>
          </a:p>
          <a:p>
            <a:r>
              <a:rPr lang="en-US" sz="2000" dirty="0">
                <a:latin typeface="Papyrus" panose="020B0602040200020303" pitchFamily="34" charset="77"/>
              </a:rPr>
              <a:t>An Angel Appears to Joseph</a:t>
            </a:r>
          </a:p>
        </p:txBody>
      </p:sp>
    </p:spTree>
    <p:extLst>
      <p:ext uri="{BB962C8B-B14F-4D97-AF65-F5344CB8AC3E}">
        <p14:creationId xmlns:p14="http://schemas.microsoft.com/office/powerpoint/2010/main" val="2661935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5" name="Picture 4" descr="A picture containing sunset, sun, silhouette&#10;&#10;Description automatically generated">
            <a:extLst>
              <a:ext uri="{FF2B5EF4-FFF2-40B4-BE49-F238E27FC236}">
                <a16:creationId xmlns:a16="http://schemas.microsoft.com/office/drawing/2014/main" id="{376036B9-6F47-A445-F098-88DFDCDAF41E}"/>
              </a:ext>
            </a:extLst>
          </p:cNvPr>
          <p:cNvPicPr>
            <a:picLocks noChangeAspect="1"/>
          </p:cNvPicPr>
          <p:nvPr/>
        </p:nvPicPr>
        <p:blipFill>
          <a:blip r:embed="rId2"/>
          <a:stretch>
            <a:fillRect/>
          </a:stretch>
        </p:blipFill>
        <p:spPr>
          <a:xfrm>
            <a:off x="173762" y="480646"/>
            <a:ext cx="6379438" cy="3189719"/>
          </a:xfrm>
          <a:prstGeom prst="rect">
            <a:avLst/>
          </a:prstGeom>
        </p:spPr>
      </p:pic>
      <p:sp>
        <p:nvSpPr>
          <p:cNvPr id="7" name="TextBox 6">
            <a:extLst>
              <a:ext uri="{FF2B5EF4-FFF2-40B4-BE49-F238E27FC236}">
                <a16:creationId xmlns:a16="http://schemas.microsoft.com/office/drawing/2014/main" id="{8D208EB7-FC42-86F8-4812-BD891F167927}"/>
              </a:ext>
            </a:extLst>
          </p:cNvPr>
          <p:cNvSpPr txBox="1"/>
          <p:nvPr/>
        </p:nvSpPr>
        <p:spPr>
          <a:xfrm>
            <a:off x="3881129" y="4130540"/>
            <a:ext cx="4429741" cy="1938992"/>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Joseph and Mary travel over 70 miles</a:t>
            </a:r>
          </a:p>
          <a:p>
            <a:r>
              <a:rPr lang="en-US" sz="2000" dirty="0">
                <a:latin typeface="Papyrus" panose="020B0602040200020303" pitchFamily="34" charset="77"/>
              </a:rPr>
              <a:t>  From Nazareth to Bethlehem</a:t>
            </a:r>
          </a:p>
          <a:p>
            <a:r>
              <a:rPr lang="en-US" sz="2000" dirty="0">
                <a:latin typeface="Papyrus" panose="020B0602040200020303" pitchFamily="34" charset="77"/>
              </a:rPr>
              <a:t>      Walking with a donkey </a:t>
            </a:r>
          </a:p>
          <a:p>
            <a:r>
              <a:rPr lang="en-US" sz="2000" dirty="0">
                <a:latin typeface="Papyrus" panose="020B0602040200020303" pitchFamily="34" charset="77"/>
              </a:rPr>
              <a:t>             Through desert, </a:t>
            </a:r>
          </a:p>
          <a:p>
            <a:r>
              <a:rPr lang="en-US" sz="2000" dirty="0">
                <a:latin typeface="Papyrus" panose="020B0602040200020303" pitchFamily="34" charset="77"/>
              </a:rPr>
              <a:t>                 Over mountains</a:t>
            </a:r>
          </a:p>
          <a:p>
            <a:r>
              <a:rPr lang="en-US" sz="2000" dirty="0">
                <a:latin typeface="Papyrus" panose="020B0602040200020303" pitchFamily="34" charset="77"/>
              </a:rPr>
              <a:t>                      Thru Valleys</a:t>
            </a:r>
          </a:p>
        </p:txBody>
      </p:sp>
      <p:sp>
        <p:nvSpPr>
          <p:cNvPr id="2" name="TextBox 1">
            <a:extLst>
              <a:ext uri="{FF2B5EF4-FFF2-40B4-BE49-F238E27FC236}">
                <a16:creationId xmlns:a16="http://schemas.microsoft.com/office/drawing/2014/main" id="{C3204751-C36C-060B-F2DA-E146ECDE6154}"/>
              </a:ext>
            </a:extLst>
          </p:cNvPr>
          <p:cNvSpPr txBox="1"/>
          <p:nvPr/>
        </p:nvSpPr>
        <p:spPr>
          <a:xfrm>
            <a:off x="6553200" y="480646"/>
            <a:ext cx="5275385" cy="3108543"/>
          </a:xfrm>
          <a:prstGeom prst="rect">
            <a:avLst/>
          </a:prstGeom>
          <a:solidFill>
            <a:schemeClr val="accent2">
              <a:lumMod val="40000"/>
              <a:lumOff val="60000"/>
            </a:schemeClr>
          </a:solidFill>
        </p:spPr>
        <p:txBody>
          <a:bodyPr wrap="square" rtlCol="0">
            <a:spAutoFit/>
          </a:bodyPr>
          <a:lstStyle/>
          <a:p>
            <a:pPr algn="l"/>
            <a:r>
              <a:rPr lang="en-US" b="1" i="0" u="none" strike="noStrike" dirty="0">
                <a:solidFill>
                  <a:srgbClr val="000000"/>
                </a:solidFill>
                <a:effectLst/>
                <a:latin typeface="system-ui"/>
              </a:rPr>
              <a:t>                          </a:t>
            </a:r>
            <a:r>
              <a:rPr lang="en-US" sz="2000" i="0" u="none" strike="noStrike" dirty="0">
                <a:solidFill>
                  <a:srgbClr val="0070C0"/>
                </a:solidFill>
                <a:effectLst/>
                <a:latin typeface="Papyrus" panose="020B0602040200020303" pitchFamily="34" charset="77"/>
              </a:rPr>
              <a:t>Luke Chapter 2;1-3 </a:t>
            </a:r>
          </a:p>
          <a:p>
            <a:pPr algn="l"/>
            <a:endParaRPr lang="en-US" b="1" i="0" u="none" strike="noStrike" dirty="0">
              <a:solidFill>
                <a:srgbClr val="000000"/>
              </a:solidFill>
              <a:effectLst/>
              <a:latin typeface="system-ui"/>
            </a:endParaRPr>
          </a:p>
          <a:p>
            <a:pPr algn="l"/>
            <a:r>
              <a:rPr lang="en-US" sz="2000" b="0" i="0" u="none" strike="noStrike" dirty="0">
                <a:solidFill>
                  <a:srgbClr val="000000"/>
                </a:solidFill>
                <a:effectLst/>
                <a:latin typeface="Papyrus" panose="020B0602040200020303" pitchFamily="34" charset="77"/>
              </a:rPr>
              <a:t>And it came to pass in those days, that there went out a decree from Caesar Augustus that all the world should be taxed.</a:t>
            </a:r>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(And this taxing was first made when Cyrenius was governor of Syria.)</a:t>
            </a:r>
            <a:r>
              <a:rPr lang="en-US" sz="2000" b="1" baseline="30000" dirty="0">
                <a:solidFill>
                  <a:srgbClr val="000000"/>
                </a:solidFill>
                <a:latin typeface="Papyrus" panose="020B0602040200020303" pitchFamily="34" charset="77"/>
              </a:rPr>
              <a:t> </a:t>
            </a:r>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And all went to be taxed, everyone into his own city.</a:t>
            </a:r>
          </a:p>
          <a:p>
            <a:pPr algn="l"/>
            <a:endParaRPr lang="en-US" sz="2000" b="0" i="0" u="none" strike="noStrike" dirty="0">
              <a:solidFill>
                <a:srgbClr val="000000"/>
              </a:solidFill>
              <a:effectLst/>
              <a:latin typeface="Papyrus" panose="020B0602040200020303" pitchFamily="34" charset="77"/>
            </a:endParaRPr>
          </a:p>
          <a:p>
            <a:endParaRPr lang="en-US" dirty="0"/>
          </a:p>
        </p:txBody>
      </p:sp>
    </p:spTree>
    <p:extLst>
      <p:ext uri="{BB962C8B-B14F-4D97-AF65-F5344CB8AC3E}">
        <p14:creationId xmlns:p14="http://schemas.microsoft.com/office/powerpoint/2010/main" val="3754674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A picture containing ground, outdoor, person&#10;&#10;Description automatically generated">
            <a:extLst>
              <a:ext uri="{FF2B5EF4-FFF2-40B4-BE49-F238E27FC236}">
                <a16:creationId xmlns:a16="http://schemas.microsoft.com/office/drawing/2014/main" id="{6A206E81-4C57-837A-8DEC-96F9730DF1E9}"/>
              </a:ext>
            </a:extLst>
          </p:cNvPr>
          <p:cNvPicPr>
            <a:picLocks noChangeAspect="1"/>
          </p:cNvPicPr>
          <p:nvPr/>
        </p:nvPicPr>
        <p:blipFill rotWithShape="1">
          <a:blip r:embed="rId2"/>
          <a:srcRect l="8969" r="9410"/>
          <a:stretch/>
        </p:blipFill>
        <p:spPr>
          <a:xfrm>
            <a:off x="1744434" y="1240194"/>
            <a:ext cx="8049985" cy="5323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4D9D5ACD-230F-51C5-F4B2-BBBC60C9FEF6}"/>
              </a:ext>
            </a:extLst>
          </p:cNvPr>
          <p:cNvSpPr txBox="1"/>
          <p:nvPr/>
        </p:nvSpPr>
        <p:spPr>
          <a:xfrm>
            <a:off x="7200899" y="5732926"/>
            <a:ext cx="1730828" cy="830997"/>
          </a:xfrm>
          <a:prstGeom prst="rect">
            <a:avLst/>
          </a:prstGeom>
          <a:solidFill>
            <a:schemeClr val="bg1">
              <a:lumMod val="85000"/>
            </a:schemeClr>
          </a:solidFill>
        </p:spPr>
        <p:txBody>
          <a:bodyPr wrap="square" rtlCol="0">
            <a:spAutoFit/>
          </a:bodyPr>
          <a:lstStyle/>
          <a:p>
            <a:endParaRPr lang="en-US" sz="2400" dirty="0">
              <a:latin typeface="Papyrus" panose="020B0602040200020303" pitchFamily="34" charset="77"/>
            </a:endParaRPr>
          </a:p>
          <a:p>
            <a:r>
              <a:rPr lang="en-US" sz="2400" dirty="0">
                <a:latin typeface="Papyrus" panose="020B0602040200020303" pitchFamily="34" charset="77"/>
              </a:rPr>
              <a:t>Luke 2:4-5 </a:t>
            </a:r>
          </a:p>
        </p:txBody>
      </p:sp>
      <p:sp>
        <p:nvSpPr>
          <p:cNvPr id="9" name="TextBox 8">
            <a:extLst>
              <a:ext uri="{FF2B5EF4-FFF2-40B4-BE49-F238E27FC236}">
                <a16:creationId xmlns:a16="http://schemas.microsoft.com/office/drawing/2014/main" id="{04FF6261-5882-E3E5-9604-5F5275EB88E2}"/>
              </a:ext>
            </a:extLst>
          </p:cNvPr>
          <p:cNvSpPr txBox="1"/>
          <p:nvPr/>
        </p:nvSpPr>
        <p:spPr>
          <a:xfrm>
            <a:off x="152397" y="224531"/>
            <a:ext cx="11887201" cy="1015663"/>
          </a:xfrm>
          <a:prstGeom prst="rect">
            <a:avLst/>
          </a:prstGeom>
          <a:solidFill>
            <a:schemeClr val="accent2">
              <a:lumMod val="40000"/>
              <a:lumOff val="60000"/>
            </a:schemeClr>
          </a:solidFill>
        </p:spPr>
        <p:txBody>
          <a:bodyPr wrap="square">
            <a:spAutoFit/>
          </a:bodyPr>
          <a:lstStyle/>
          <a:p>
            <a:pPr algn="l"/>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And Joseph also went up from Galilee, out of the city of Nazareth, into Judea, unto the city of David, </a:t>
            </a:r>
          </a:p>
          <a:p>
            <a:pPr algn="l"/>
            <a:r>
              <a:rPr lang="en-US" sz="2000" b="0" i="0" u="none" strike="noStrike" dirty="0">
                <a:solidFill>
                  <a:srgbClr val="000000"/>
                </a:solidFill>
                <a:effectLst/>
                <a:latin typeface="Papyrus" panose="020B0602040200020303" pitchFamily="34" charset="77"/>
              </a:rPr>
              <a:t>	which is called Bethlehem; (because he was of the house and lineage of David:)</a:t>
            </a:r>
          </a:p>
          <a:p>
            <a:pPr algn="l"/>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To be taxed with Mary his espoused wife, being great with child.</a:t>
            </a:r>
          </a:p>
        </p:txBody>
      </p:sp>
    </p:spTree>
    <p:extLst>
      <p:ext uri="{BB962C8B-B14F-4D97-AF65-F5344CB8AC3E}">
        <p14:creationId xmlns:p14="http://schemas.microsoft.com/office/powerpoint/2010/main" val="4186761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5" name="Picture 4" descr="A picture containing person, laying, crowd&#10;&#10;Description automatically generated">
            <a:extLst>
              <a:ext uri="{FF2B5EF4-FFF2-40B4-BE49-F238E27FC236}">
                <a16:creationId xmlns:a16="http://schemas.microsoft.com/office/drawing/2014/main" id="{47DC83C4-72A0-746B-9CA1-E630B4DFAF9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b="3226"/>
          <a:stretch/>
        </p:blipFill>
        <p:spPr>
          <a:xfrm>
            <a:off x="301881" y="496046"/>
            <a:ext cx="8963305" cy="5865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F52626E8-CC51-D6D7-DDC2-5322B663C679}"/>
              </a:ext>
            </a:extLst>
          </p:cNvPr>
          <p:cNvSpPr txBox="1"/>
          <p:nvPr/>
        </p:nvSpPr>
        <p:spPr>
          <a:xfrm>
            <a:off x="9312172" y="676001"/>
            <a:ext cx="2577947" cy="4524315"/>
          </a:xfrm>
          <a:prstGeom prst="rect">
            <a:avLst/>
          </a:prstGeom>
          <a:solidFill>
            <a:schemeClr val="accent2">
              <a:lumMod val="40000"/>
              <a:lumOff val="60000"/>
            </a:schemeClr>
          </a:solidFill>
        </p:spPr>
        <p:txBody>
          <a:bodyPr wrap="square" rtlCol="0">
            <a:spAutoFit/>
          </a:bodyPr>
          <a:lstStyle/>
          <a:p>
            <a:r>
              <a:rPr lang="en-US" dirty="0">
                <a:solidFill>
                  <a:srgbClr val="0070C0"/>
                </a:solidFill>
                <a:latin typeface="Papyrus" panose="020B0602040200020303" pitchFamily="34" charset="77"/>
              </a:rPr>
              <a:t>              Luke 1:6-7</a:t>
            </a:r>
          </a:p>
          <a:p>
            <a:endParaRPr lang="en-US" dirty="0">
              <a:latin typeface="Papyrus" panose="020B0602040200020303" pitchFamily="34" charset="77"/>
            </a:endParaRPr>
          </a:p>
          <a:p>
            <a:pPr algn="ctr"/>
            <a:r>
              <a:rPr lang="en-US" dirty="0">
                <a:latin typeface="Papyrus" panose="020B0602040200020303" pitchFamily="34" charset="77"/>
              </a:rPr>
              <a:t>“And so it was, </a:t>
            </a:r>
          </a:p>
          <a:p>
            <a:pPr algn="ctr"/>
            <a:r>
              <a:rPr lang="en-US" dirty="0">
                <a:latin typeface="Papyrus" panose="020B0602040200020303" pitchFamily="34" charset="77"/>
              </a:rPr>
              <a:t>while they were there, the days were accomplished that she should be delivered.</a:t>
            </a:r>
          </a:p>
          <a:p>
            <a:pPr algn="ctr"/>
            <a:endParaRPr lang="en-US" dirty="0">
              <a:latin typeface="Papyrus" panose="020B0602040200020303" pitchFamily="34" charset="77"/>
            </a:endParaRPr>
          </a:p>
          <a:p>
            <a:pPr algn="ctr"/>
            <a:r>
              <a:rPr lang="en-US" dirty="0">
                <a:latin typeface="Papyrus" panose="020B0602040200020303" pitchFamily="34" charset="77"/>
              </a:rPr>
              <a:t> And she brought forth her firstborn son, wrapped him in swaddling clothes,       and laid him in a manger</a:t>
            </a:r>
          </a:p>
          <a:p>
            <a:pPr algn="ctr"/>
            <a:endParaRPr lang="en-US" dirty="0">
              <a:latin typeface="Papyrus" panose="020B0602040200020303" pitchFamily="34" charset="77"/>
            </a:endParaRPr>
          </a:p>
          <a:p>
            <a:pPr algn="ctr"/>
            <a:r>
              <a:rPr lang="en-US" dirty="0">
                <a:latin typeface="Papyrus" panose="020B0602040200020303" pitchFamily="34" charset="77"/>
              </a:rPr>
              <a:t>For there was no room for them in the inn” </a:t>
            </a:r>
          </a:p>
        </p:txBody>
      </p:sp>
    </p:spTree>
    <p:extLst>
      <p:ext uri="{BB962C8B-B14F-4D97-AF65-F5344CB8AC3E}">
        <p14:creationId xmlns:p14="http://schemas.microsoft.com/office/powerpoint/2010/main" val="813148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A09CEAB6-27C2-432B-3E69-2CCAA63688BB}"/>
              </a:ext>
            </a:extLst>
          </p:cNvPr>
          <p:cNvSpPr txBox="1"/>
          <p:nvPr/>
        </p:nvSpPr>
        <p:spPr>
          <a:xfrm>
            <a:off x="771181" y="231354"/>
            <a:ext cx="9883567" cy="1015663"/>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 </a:t>
            </a:r>
            <a:r>
              <a:rPr lang="en-US" sz="2000" dirty="0">
                <a:solidFill>
                  <a:srgbClr val="0070C0"/>
                </a:solidFill>
                <a:latin typeface="Papyrus" panose="020B0602040200020303" pitchFamily="34" charset="77"/>
              </a:rPr>
              <a:t>Luke 2:8-9</a:t>
            </a:r>
            <a:r>
              <a:rPr lang="en-US" sz="2000" dirty="0">
                <a:latin typeface="Papyrus" panose="020B0602040200020303" pitchFamily="34" charset="77"/>
              </a:rPr>
              <a:t>   “And there were in the same country shepherds abiding in the field,                keeping watch over their flock by night. And lo, the angel of the Lord came upon them,         and the glory of the Lord shone round about them: and they were sore afraid: </a:t>
            </a:r>
          </a:p>
        </p:txBody>
      </p:sp>
      <p:pic>
        <p:nvPicPr>
          <p:cNvPr id="7" name="Picture 6" descr="A picture containing person&#10;&#10;Description automatically generated">
            <a:extLst>
              <a:ext uri="{FF2B5EF4-FFF2-40B4-BE49-F238E27FC236}">
                <a16:creationId xmlns:a16="http://schemas.microsoft.com/office/drawing/2014/main" id="{26A3B97C-2436-2D60-7877-D00BF39D9606}"/>
              </a:ext>
            </a:extLst>
          </p:cNvPr>
          <p:cNvPicPr>
            <a:picLocks noChangeAspect="1"/>
          </p:cNvPicPr>
          <p:nvPr/>
        </p:nvPicPr>
        <p:blipFill>
          <a:blip r:embed="rId2"/>
          <a:stretch>
            <a:fillRect/>
          </a:stretch>
        </p:blipFill>
        <p:spPr>
          <a:xfrm>
            <a:off x="771181" y="1247017"/>
            <a:ext cx="9883567" cy="5571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68640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1"/>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3882DEE2-F352-7737-C57F-BB06110DBF44}"/>
              </a:ext>
            </a:extLst>
          </p:cNvPr>
          <p:cNvSpPr txBox="1"/>
          <p:nvPr/>
        </p:nvSpPr>
        <p:spPr>
          <a:xfrm>
            <a:off x="807720" y="1641276"/>
            <a:ext cx="10711618" cy="4524315"/>
          </a:xfrm>
          <a:prstGeom prst="rect">
            <a:avLst/>
          </a:prstGeom>
          <a:solidFill>
            <a:schemeClr val="accent2">
              <a:lumMod val="40000"/>
              <a:lumOff val="60000"/>
            </a:schemeClr>
          </a:solidFill>
        </p:spPr>
        <p:txBody>
          <a:bodyPr wrap="square" rtlCol="0">
            <a:spAutoFit/>
          </a:bodyPr>
          <a:lstStyle/>
          <a:p>
            <a:endParaRPr lang="en-US" sz="2400" dirty="0">
              <a:solidFill>
                <a:srgbClr val="272727"/>
              </a:solidFill>
              <a:latin typeface="Papyrus" panose="020B0602040200020303" pitchFamily="34" charset="77"/>
            </a:endParaRPr>
          </a:p>
          <a:p>
            <a:r>
              <a:rPr lang="en-US" sz="2400" dirty="0">
                <a:solidFill>
                  <a:srgbClr val="272727"/>
                </a:solidFill>
                <a:latin typeface="Papyrus" panose="020B0602040200020303" pitchFamily="34" charset="77"/>
              </a:rPr>
              <a:t>T</a:t>
            </a:r>
            <a:r>
              <a:rPr lang="en-US" sz="2400" b="0" i="0" u="none" strike="noStrike" dirty="0">
                <a:solidFill>
                  <a:srgbClr val="272727"/>
                </a:solidFill>
                <a:effectLst/>
                <a:latin typeface="Papyrus" panose="020B0602040200020303" pitchFamily="34" charset="77"/>
              </a:rPr>
              <a:t>he Virgin </a:t>
            </a:r>
            <a:r>
              <a:rPr lang="en-US" sz="2400" dirty="0">
                <a:solidFill>
                  <a:srgbClr val="272727"/>
                </a:solidFill>
                <a:latin typeface="Papyrus" panose="020B0602040200020303" pitchFamily="34" charset="77"/>
              </a:rPr>
              <a:t>B</a:t>
            </a:r>
            <a:r>
              <a:rPr lang="en-US" sz="2400" b="0" i="0" u="none" strike="noStrike" dirty="0">
                <a:solidFill>
                  <a:srgbClr val="272727"/>
                </a:solidFill>
                <a:effectLst/>
                <a:latin typeface="Papyrus" panose="020B0602040200020303" pitchFamily="34" charset="77"/>
              </a:rPr>
              <a:t>irth shows us that our Redeemer is fully God, and fully a man—yet without sin. Jesus was born supernaturally not by an earthly father,</a:t>
            </a:r>
          </a:p>
          <a:p>
            <a:r>
              <a:rPr lang="en-US" sz="2400" b="0" i="0" u="none" strike="noStrike" dirty="0">
                <a:solidFill>
                  <a:srgbClr val="272727"/>
                </a:solidFill>
                <a:effectLst/>
                <a:latin typeface="Papyrus" panose="020B0602040200020303" pitchFamily="34" charset="77"/>
              </a:rPr>
              <a:t> but of a heavenly Father.  Conceived uniquely in a woman by the power of the Holy Spirit, Jesus is forever guarded from original sin.  </a:t>
            </a:r>
            <a:r>
              <a:rPr lang="en-US" sz="2400" dirty="0">
                <a:solidFill>
                  <a:srgbClr val="272727"/>
                </a:solidFill>
                <a:latin typeface="Papyrus" panose="020B0602040200020303" pitchFamily="34" charset="77"/>
              </a:rPr>
              <a:t>If</a:t>
            </a:r>
            <a:r>
              <a:rPr lang="en-US" sz="2400" b="0" i="0" u="none" strike="noStrike" dirty="0">
                <a:solidFill>
                  <a:srgbClr val="272727"/>
                </a:solidFill>
                <a:effectLst/>
                <a:latin typeface="Papyrus" panose="020B0602040200020303" pitchFamily="34" charset="77"/>
              </a:rPr>
              <a:t> Jesus was born of natural parents, He would have inherited a sin nature from Adam.</a:t>
            </a:r>
            <a:r>
              <a:rPr lang="en-US" sz="2400" dirty="0">
                <a:solidFill>
                  <a:srgbClr val="272727"/>
                </a:solidFill>
                <a:latin typeface="Papyrus" panose="020B0602040200020303" pitchFamily="34" charset="77"/>
              </a:rPr>
              <a:t> </a:t>
            </a:r>
            <a:r>
              <a:rPr lang="en-US" sz="2400" b="0" i="0" u="none" strike="noStrike" dirty="0">
                <a:solidFill>
                  <a:srgbClr val="272727"/>
                </a:solidFill>
                <a:effectLst/>
                <a:latin typeface="Papyrus" panose="020B0602040200020303" pitchFamily="34" charset="77"/>
              </a:rPr>
              <a:t> He </a:t>
            </a:r>
            <a:r>
              <a:rPr lang="en-US" sz="2400" dirty="0">
                <a:solidFill>
                  <a:srgbClr val="272727"/>
                </a:solidFill>
                <a:latin typeface="Papyrus" panose="020B0602040200020303" pitchFamily="34" charset="77"/>
              </a:rPr>
              <a:t>c</a:t>
            </a:r>
            <a:r>
              <a:rPr lang="en-US" sz="2400" b="0" i="0" u="none" strike="noStrike" dirty="0">
                <a:solidFill>
                  <a:srgbClr val="272727"/>
                </a:solidFill>
                <a:effectLst/>
                <a:latin typeface="Papyrus" panose="020B0602040200020303" pitchFamily="34" charset="77"/>
              </a:rPr>
              <a:t>ould not be the sinless Savior of all mankind. The Virgin </a:t>
            </a:r>
            <a:r>
              <a:rPr lang="en-US" sz="2400" dirty="0">
                <a:solidFill>
                  <a:srgbClr val="272727"/>
                </a:solidFill>
                <a:latin typeface="Papyrus" panose="020B0602040200020303" pitchFamily="34" charset="77"/>
              </a:rPr>
              <a:t>B</a:t>
            </a:r>
            <a:r>
              <a:rPr lang="en-US" sz="2400" b="0" i="0" u="none" strike="noStrike" dirty="0">
                <a:solidFill>
                  <a:srgbClr val="272727"/>
                </a:solidFill>
                <a:effectLst/>
                <a:latin typeface="Papyrus" panose="020B0602040200020303" pitchFamily="34" charset="77"/>
              </a:rPr>
              <a:t>irth is the supernatural means of the Incarnation, when God became flesh and lived among us.</a:t>
            </a:r>
          </a:p>
          <a:p>
            <a:endParaRPr lang="en-US" sz="2400" dirty="0">
              <a:solidFill>
                <a:srgbClr val="272727"/>
              </a:solidFill>
              <a:latin typeface="Charter" panose="02040503050506020203" pitchFamily="18" charset="0"/>
            </a:endParaRPr>
          </a:p>
          <a:p>
            <a:r>
              <a:rPr lang="en-US" sz="2400" b="0" i="0" u="none" strike="noStrike" dirty="0">
                <a:solidFill>
                  <a:srgbClr val="272727"/>
                </a:solidFill>
                <a:effectLst/>
                <a:latin typeface="Papyrus" panose="020B0602040200020303" pitchFamily="34" charset="77"/>
              </a:rPr>
              <a:t>           Jesus is not only a man, but He is the divine Son of God. </a:t>
            </a:r>
          </a:p>
          <a:p>
            <a:r>
              <a:rPr lang="en-US" sz="2400" b="0" i="0" u="none" strike="noStrike" dirty="0">
                <a:solidFill>
                  <a:srgbClr val="272727"/>
                </a:solidFill>
                <a:effectLst/>
                <a:latin typeface="Papyrus" panose="020B0602040200020303" pitchFamily="34" charset="77"/>
              </a:rPr>
              <a:t>He is uniquely the God-man—the only one who can accomplish salvation.</a:t>
            </a:r>
          </a:p>
          <a:p>
            <a:r>
              <a:rPr lang="en-US" sz="2400" b="0" i="0" u="none" strike="noStrike" dirty="0">
                <a:solidFill>
                  <a:srgbClr val="272727"/>
                </a:solidFill>
                <a:effectLst/>
                <a:latin typeface="Papyrus" panose="020B0602040200020303" pitchFamily="34" charset="77"/>
              </a:rPr>
              <a:t>                                       He is Immanuel—God with us</a:t>
            </a:r>
            <a:endParaRPr lang="en-US" sz="2400" dirty="0">
              <a:latin typeface="Papyrus" panose="020B0602040200020303" pitchFamily="34" charset="77"/>
            </a:endParaRPr>
          </a:p>
        </p:txBody>
      </p:sp>
      <p:sp>
        <p:nvSpPr>
          <p:cNvPr id="3" name="TextBox 2">
            <a:extLst>
              <a:ext uri="{FF2B5EF4-FFF2-40B4-BE49-F238E27FC236}">
                <a16:creationId xmlns:a16="http://schemas.microsoft.com/office/drawing/2014/main" id="{DCFD7D3D-0079-60F4-A8C5-602C035F01E4}"/>
              </a:ext>
            </a:extLst>
          </p:cNvPr>
          <p:cNvSpPr txBox="1"/>
          <p:nvPr/>
        </p:nvSpPr>
        <p:spPr>
          <a:xfrm>
            <a:off x="3005959" y="479265"/>
            <a:ext cx="5822731" cy="584775"/>
          </a:xfrm>
          <a:prstGeom prst="rect">
            <a:avLst/>
          </a:prstGeom>
          <a:solidFill>
            <a:schemeClr val="accent2">
              <a:lumMod val="40000"/>
              <a:lumOff val="60000"/>
            </a:schemeClr>
          </a:solidFill>
        </p:spPr>
        <p:txBody>
          <a:bodyPr wrap="square" rtlCol="0">
            <a:spAutoFit/>
          </a:bodyPr>
          <a:lstStyle/>
          <a:p>
            <a:r>
              <a:rPr lang="en-US" sz="3200" dirty="0">
                <a:latin typeface="Papyrus" panose="020B0602040200020303" pitchFamily="34" charset="77"/>
              </a:rPr>
              <a:t>The Miracle of the Virgin Birth </a:t>
            </a:r>
          </a:p>
        </p:txBody>
      </p:sp>
    </p:spTree>
    <p:extLst>
      <p:ext uri="{BB962C8B-B14F-4D97-AF65-F5344CB8AC3E}">
        <p14:creationId xmlns:p14="http://schemas.microsoft.com/office/powerpoint/2010/main" val="101678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53827"/>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8FB9E71D-ACAF-9FA7-823C-419EFE5B189F}"/>
              </a:ext>
            </a:extLst>
          </p:cNvPr>
          <p:cNvSpPr txBox="1"/>
          <p:nvPr/>
        </p:nvSpPr>
        <p:spPr>
          <a:xfrm>
            <a:off x="662152" y="353169"/>
            <a:ext cx="10857186" cy="1200329"/>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				</a:t>
            </a:r>
            <a:r>
              <a:rPr lang="en-US" dirty="0">
                <a:solidFill>
                  <a:srgbClr val="0070C0"/>
                </a:solidFill>
                <a:latin typeface="Papyrus" panose="020B0602040200020303" pitchFamily="34" charset="77"/>
              </a:rPr>
              <a:t>Luke Chapter 2:10-13 </a:t>
            </a:r>
          </a:p>
          <a:p>
            <a:r>
              <a:rPr lang="en-US" dirty="0">
                <a:latin typeface="Papyrus" panose="020B0602040200020303" pitchFamily="34" charset="77"/>
              </a:rPr>
              <a:t> “And the angel said to them, Fear not; for  behold, I bring you good tidings of great joy, which shall be unto all people.  For unto you is born this day in the City of David a Savior, which is Christ the Lord.  </a:t>
            </a:r>
          </a:p>
          <a:p>
            <a:r>
              <a:rPr lang="en-US" dirty="0">
                <a:latin typeface="Papyrus" panose="020B0602040200020303" pitchFamily="34" charset="77"/>
              </a:rPr>
              <a:t>And this shall be a sign unto you; You shall find the baby wrapped in swaddling clothes, lying in a manger”</a:t>
            </a:r>
          </a:p>
        </p:txBody>
      </p:sp>
      <p:sp>
        <p:nvSpPr>
          <p:cNvPr id="3" name="TextBox 2">
            <a:extLst>
              <a:ext uri="{FF2B5EF4-FFF2-40B4-BE49-F238E27FC236}">
                <a16:creationId xmlns:a16="http://schemas.microsoft.com/office/drawing/2014/main" id="{B4264A8F-BE27-32C9-AD93-F4EB3E76ED46}"/>
              </a:ext>
            </a:extLst>
          </p:cNvPr>
          <p:cNvSpPr txBox="1"/>
          <p:nvPr/>
        </p:nvSpPr>
        <p:spPr>
          <a:xfrm>
            <a:off x="782198" y="5596568"/>
            <a:ext cx="10421956" cy="646331"/>
          </a:xfrm>
          <a:prstGeom prst="rect">
            <a:avLst/>
          </a:prstGeom>
          <a:solidFill>
            <a:schemeClr val="accent2">
              <a:lumMod val="40000"/>
              <a:lumOff val="60000"/>
            </a:schemeClr>
          </a:solidFill>
        </p:spPr>
        <p:txBody>
          <a:bodyPr wrap="square" rtlCol="0">
            <a:spAutoFit/>
          </a:bodyPr>
          <a:lstStyle/>
          <a:p>
            <a:r>
              <a:rPr lang="en-US" dirty="0"/>
              <a:t> </a:t>
            </a:r>
            <a:r>
              <a:rPr lang="en-US" dirty="0">
                <a:latin typeface="Papyrus" panose="020B0602040200020303" pitchFamily="34" charset="77"/>
              </a:rPr>
              <a:t>And suddenly there was with the angel a multitude of the heavenly host praising God and saying,          	“Glory to God in the highest, and on earth peace, goodwill toward men.” </a:t>
            </a:r>
            <a:endParaRPr lang="en-US" dirty="0"/>
          </a:p>
        </p:txBody>
      </p:sp>
      <p:pic>
        <p:nvPicPr>
          <p:cNvPr id="4" name="Picture 3" descr="A picture containing person&#10;&#10;Description automatically generated">
            <a:extLst>
              <a:ext uri="{FF2B5EF4-FFF2-40B4-BE49-F238E27FC236}">
                <a16:creationId xmlns:a16="http://schemas.microsoft.com/office/drawing/2014/main" id="{81FE1DF3-27A2-1B0B-40B0-41A4FC43FA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23" b="89951" l="8576" r="92805">
                        <a14:foregroundMark x1="6686" y1="33211" x2="9666" y2="13113"/>
                        <a14:foregroundMark x1="9666" y1="13113" x2="16715" y2="9314"/>
                        <a14:foregroundMark x1="16715" y1="9314" x2="22674" y2="10172"/>
                        <a14:foregroundMark x1="22674" y1="10172" x2="27834" y2="6250"/>
                        <a14:foregroundMark x1="27834" y1="6250" x2="33794" y2="16054"/>
                        <a14:foregroundMark x1="18823" y1="34681" x2="18023" y2="43750"/>
                        <a14:foregroundMark x1="18023" y1="43750" x2="13299" y2="37745"/>
                        <a14:foregroundMark x1="13299" y1="37745" x2="7558" y2="38113"/>
                        <a14:foregroundMark x1="7558" y1="38113" x2="3561" y2="26593"/>
                        <a14:foregroundMark x1="3561" y1="26593" x2="3270" y2="12132"/>
                        <a14:foregroundMark x1="3270" y1="12132" x2="8648" y2="13358"/>
                        <a14:foregroundMark x1="8648" y1="13358" x2="11701" y2="245"/>
                        <a14:foregroundMark x1="92442" y1="36029" x2="92805" y2="10784"/>
                        <a14:backgroundMark x1="37500" y1="51961" x2="34012" y2="61029"/>
                        <a14:backgroundMark x1="34012" y1="61029" x2="32994" y2="71446"/>
                        <a14:backgroundMark x1="38445" y1="49265" x2="43677" y2="50858"/>
                        <a14:backgroundMark x1="43677" y1="50858" x2="48692" y2="55637"/>
                      </a14:backgroundRemoval>
                    </a14:imgEffect>
                  </a14:imgLayer>
                </a14:imgProps>
              </a:ext>
            </a:extLst>
          </a:blip>
          <a:stretch>
            <a:fillRect/>
          </a:stretch>
        </p:blipFill>
        <p:spPr>
          <a:xfrm>
            <a:off x="248919" y="1581313"/>
            <a:ext cx="11488514" cy="6570999"/>
          </a:xfrm>
          <a:prstGeom prst="rect">
            <a:avLst/>
          </a:prstGeom>
        </p:spPr>
      </p:pic>
    </p:spTree>
    <p:extLst>
      <p:ext uri="{BB962C8B-B14F-4D97-AF65-F5344CB8AC3E}">
        <p14:creationId xmlns:p14="http://schemas.microsoft.com/office/powerpoint/2010/main" val="641933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A group of people sitting in a cave&#10;&#10;Description automatically generated with low confidence">
            <a:extLst>
              <a:ext uri="{FF2B5EF4-FFF2-40B4-BE49-F238E27FC236}">
                <a16:creationId xmlns:a16="http://schemas.microsoft.com/office/drawing/2014/main" id="{A2A62481-C6D9-0B62-ED80-48FA81A4CA6B}"/>
              </a:ext>
            </a:extLst>
          </p:cNvPr>
          <p:cNvPicPr>
            <a:picLocks noChangeAspect="1"/>
          </p:cNvPicPr>
          <p:nvPr/>
        </p:nvPicPr>
        <p:blipFill>
          <a:blip r:embed="rId2"/>
          <a:stretch>
            <a:fillRect/>
          </a:stretch>
        </p:blipFill>
        <p:spPr>
          <a:xfrm>
            <a:off x="220912" y="189349"/>
            <a:ext cx="8503874" cy="6381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1D257C91-D213-A1E6-D0C2-AC2381E47E1D}"/>
              </a:ext>
            </a:extLst>
          </p:cNvPr>
          <p:cNvSpPr txBox="1"/>
          <p:nvPr/>
        </p:nvSpPr>
        <p:spPr>
          <a:xfrm>
            <a:off x="8945697" y="58846"/>
            <a:ext cx="2898641" cy="6463308"/>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15.”And is came to pass, as the angels said one to another, Let us now to even to Bethlehem, and see this thing which has  come to pass, which the Lord has made know to us.</a:t>
            </a:r>
          </a:p>
          <a:p>
            <a:endParaRPr lang="en-US" dirty="0">
              <a:latin typeface="Papyrus" panose="020B0602040200020303" pitchFamily="34" charset="77"/>
            </a:endParaRPr>
          </a:p>
          <a:p>
            <a:r>
              <a:rPr lang="en-US" dirty="0">
                <a:latin typeface="Papyrus" panose="020B0602040200020303" pitchFamily="34" charset="77"/>
              </a:rPr>
              <a:t>16.And they came and found Mary and Joseph and the babe lying in a manger. </a:t>
            </a:r>
          </a:p>
          <a:p>
            <a:endParaRPr lang="en-US" dirty="0">
              <a:latin typeface="Papyrus" panose="020B0602040200020303" pitchFamily="34" charset="77"/>
            </a:endParaRPr>
          </a:p>
          <a:p>
            <a:r>
              <a:rPr lang="en-US" dirty="0">
                <a:latin typeface="Papyrus" panose="020B0602040200020303" pitchFamily="34" charset="77"/>
              </a:rPr>
              <a:t>I7.When they had seen it, they made know abroad all those things which were told them concerning this child.”</a:t>
            </a:r>
          </a:p>
          <a:p>
            <a:endParaRPr lang="en-US" dirty="0">
              <a:latin typeface="Papyrus" panose="020B0602040200020303" pitchFamily="34" charset="77"/>
            </a:endParaRPr>
          </a:p>
          <a:p>
            <a:r>
              <a:rPr lang="en-US" dirty="0">
                <a:latin typeface="Papyrus" panose="020B0602040200020303" pitchFamily="34" charset="77"/>
              </a:rPr>
              <a:t>18.And all that heard it wondered at those things which were told them by the shepherds.</a:t>
            </a:r>
          </a:p>
        </p:txBody>
      </p:sp>
    </p:spTree>
    <p:extLst>
      <p:ext uri="{BB962C8B-B14F-4D97-AF65-F5344CB8AC3E}">
        <p14:creationId xmlns:p14="http://schemas.microsoft.com/office/powerpoint/2010/main" val="2726254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B9D107AC-A518-FC93-02DF-11E66E93768E}"/>
              </a:ext>
            </a:extLst>
          </p:cNvPr>
          <p:cNvSpPr txBox="1"/>
          <p:nvPr/>
        </p:nvSpPr>
        <p:spPr>
          <a:xfrm>
            <a:off x="903382" y="195926"/>
            <a:ext cx="10917716" cy="923330"/>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 	“Now when Jesus was born in Bethlehem of Judea in the days of Herod the King,                                        behold there came wise men from the east to Jerusalem, saying “Where is he that is born King of the Jews:  	For we have seen His star in the east and are come to worship him.”  </a:t>
            </a:r>
            <a:r>
              <a:rPr lang="en-US" dirty="0">
                <a:solidFill>
                  <a:srgbClr val="0070C0"/>
                </a:solidFill>
                <a:latin typeface="Lucida Handwriting" panose="03010101010101010101" pitchFamily="66" charset="77"/>
              </a:rPr>
              <a:t>Matthew 2:1-2</a:t>
            </a:r>
          </a:p>
        </p:txBody>
      </p:sp>
      <p:pic>
        <p:nvPicPr>
          <p:cNvPr id="4" name="Picture 3" descr="A group of men riding horses&#10;&#10;Description automatically generated with low confidence">
            <a:extLst>
              <a:ext uri="{FF2B5EF4-FFF2-40B4-BE49-F238E27FC236}">
                <a16:creationId xmlns:a16="http://schemas.microsoft.com/office/drawing/2014/main" id="{75818787-E232-7E8D-E115-6D08E0E39F3B}"/>
              </a:ext>
            </a:extLst>
          </p:cNvPr>
          <p:cNvPicPr>
            <a:picLocks noChangeAspect="1"/>
          </p:cNvPicPr>
          <p:nvPr/>
        </p:nvPicPr>
        <p:blipFill rotWithShape="1">
          <a:blip r:embed="rId2"/>
          <a:srcRect t="5094"/>
          <a:stretch/>
        </p:blipFill>
        <p:spPr>
          <a:xfrm>
            <a:off x="1643977" y="1186151"/>
            <a:ext cx="8904045" cy="5475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6335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1"/>
            <a:ext cx="12192000" cy="6858000"/>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2E4A7B51-215F-EFCE-677B-7E336698EB37}"/>
              </a:ext>
            </a:extLst>
          </p:cNvPr>
          <p:cNvSpPr txBox="1"/>
          <p:nvPr/>
        </p:nvSpPr>
        <p:spPr>
          <a:xfrm>
            <a:off x="879823" y="237022"/>
            <a:ext cx="4638101" cy="2554545"/>
          </a:xfrm>
          <a:prstGeom prst="rect">
            <a:avLst/>
          </a:prstGeom>
          <a:solidFill>
            <a:schemeClr val="accent2">
              <a:lumMod val="40000"/>
              <a:lumOff val="60000"/>
            </a:schemeClr>
          </a:solidFill>
        </p:spPr>
        <p:txBody>
          <a:bodyPr wrap="square" rtlCol="0">
            <a:spAutoFit/>
          </a:bodyPr>
          <a:lstStyle/>
          <a:p>
            <a:r>
              <a:rPr lang="en-US" sz="2000" dirty="0">
                <a:solidFill>
                  <a:srgbClr val="0070C0"/>
                </a:solidFill>
                <a:latin typeface="Papyrus" panose="020B0602040200020303" pitchFamily="34" charset="77"/>
              </a:rPr>
              <a:t> </a:t>
            </a:r>
            <a:r>
              <a:rPr lang="en-US" sz="1900" dirty="0">
                <a:solidFill>
                  <a:srgbClr val="0070C0"/>
                </a:solidFill>
                <a:latin typeface="Lucida Handwriting" panose="03010101010101010101" pitchFamily="66" charset="77"/>
              </a:rPr>
              <a:t>Balaam</a:t>
            </a:r>
            <a:r>
              <a:rPr lang="en-US" sz="2000" dirty="0">
                <a:solidFill>
                  <a:srgbClr val="0070C0"/>
                </a:solidFill>
                <a:latin typeface="Papyrus" panose="020B0602040200020303" pitchFamily="34" charset="77"/>
              </a:rPr>
              <a:t>  Prophesies  </a:t>
            </a:r>
            <a:r>
              <a:rPr lang="en-US" sz="2000" dirty="0">
                <a:latin typeface="Papyrus" panose="020B0602040200020303" pitchFamily="34" charset="77"/>
              </a:rPr>
              <a:t>- </a:t>
            </a:r>
            <a:r>
              <a:rPr lang="en-US" sz="2000" dirty="0">
                <a:solidFill>
                  <a:srgbClr val="0070C0"/>
                </a:solidFill>
                <a:latin typeface="Papyrus" panose="020B0602040200020303" pitchFamily="34" charset="77"/>
              </a:rPr>
              <a:t>Numbers 24:17</a:t>
            </a:r>
          </a:p>
          <a:p>
            <a:endParaRPr lang="en-US" sz="2000" dirty="0">
              <a:solidFill>
                <a:srgbClr val="0070C0"/>
              </a:solidFill>
              <a:latin typeface="Papyrus" panose="020B0602040200020303" pitchFamily="34" charset="77"/>
            </a:endParaRPr>
          </a:p>
          <a:p>
            <a:pPr algn="ctr"/>
            <a:r>
              <a:rPr lang="en-US" sz="2000" dirty="0">
                <a:latin typeface="Papyrus" panose="020B0602040200020303" pitchFamily="34" charset="77"/>
              </a:rPr>
              <a:t>“I shall see Him, but not now:                                                                                                I shall behold Him, but not nigh:           </a:t>
            </a:r>
          </a:p>
          <a:p>
            <a:pPr algn="ctr"/>
            <a:r>
              <a:rPr lang="en-US" sz="2000" dirty="0">
                <a:latin typeface="Papyrus" panose="020B0602040200020303" pitchFamily="34" charset="77"/>
              </a:rPr>
              <a:t>there shall come a Star out of Jacob,                                                                  and a Scepter shall rise out of Israel,                                                                   and shall smite the corners of Moab,                                                                   and destroy all the children of </a:t>
            </a:r>
            <a:r>
              <a:rPr lang="en-US" sz="2000" dirty="0" err="1">
                <a:latin typeface="Papyrus" panose="020B0602040200020303" pitchFamily="34" charset="77"/>
              </a:rPr>
              <a:t>Sheth</a:t>
            </a:r>
            <a:r>
              <a:rPr lang="en-US" sz="2000" dirty="0">
                <a:latin typeface="Papyrus" panose="020B0602040200020303" pitchFamily="34" charset="77"/>
              </a:rPr>
              <a:t>.”</a:t>
            </a:r>
          </a:p>
        </p:txBody>
      </p:sp>
      <p:pic>
        <p:nvPicPr>
          <p:cNvPr id="8" name="Picture 7" descr="A group of people riding camels&#10;&#10;Description automatically generated with medium confidence">
            <a:extLst>
              <a:ext uri="{FF2B5EF4-FFF2-40B4-BE49-F238E27FC236}">
                <a16:creationId xmlns:a16="http://schemas.microsoft.com/office/drawing/2014/main" id="{FBB41E7D-E03A-A75C-90CC-EAD526A27D7A}"/>
              </a:ext>
            </a:extLst>
          </p:cNvPr>
          <p:cNvPicPr>
            <a:picLocks noChangeAspect="1"/>
          </p:cNvPicPr>
          <p:nvPr/>
        </p:nvPicPr>
        <p:blipFill rotWithShape="1">
          <a:blip r:embed="rId2"/>
          <a:srcRect b="4785"/>
          <a:stretch/>
        </p:blipFill>
        <p:spPr>
          <a:xfrm>
            <a:off x="6980488" y="287584"/>
            <a:ext cx="5049373" cy="6380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outdoor, standing&#10;&#10;Description automatically generated">
            <a:extLst>
              <a:ext uri="{FF2B5EF4-FFF2-40B4-BE49-F238E27FC236}">
                <a16:creationId xmlns:a16="http://schemas.microsoft.com/office/drawing/2014/main" id="{3F64465E-1B77-C4FE-D045-7DAE4EF9506C}"/>
              </a:ext>
            </a:extLst>
          </p:cNvPr>
          <p:cNvPicPr>
            <a:picLocks noChangeAspect="1"/>
          </p:cNvPicPr>
          <p:nvPr/>
        </p:nvPicPr>
        <p:blipFill>
          <a:blip r:embed="rId3"/>
          <a:stretch>
            <a:fillRect/>
          </a:stretch>
        </p:blipFill>
        <p:spPr>
          <a:xfrm>
            <a:off x="438162" y="3065929"/>
            <a:ext cx="6123323" cy="3439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1881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78776"/>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1360C494-3D24-D99F-8454-52ECAE30844C}"/>
              </a:ext>
            </a:extLst>
          </p:cNvPr>
          <p:cNvSpPr txBox="1"/>
          <p:nvPr/>
        </p:nvSpPr>
        <p:spPr>
          <a:xfrm>
            <a:off x="230393" y="216860"/>
            <a:ext cx="8595555" cy="707886"/>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Herod gathers all the chief priests and the scribes and demands to know –</a:t>
            </a:r>
          </a:p>
          <a:p>
            <a:r>
              <a:rPr lang="en-US" sz="2000" dirty="0">
                <a:latin typeface="Papyrus" panose="020B0602040200020303" pitchFamily="34" charset="77"/>
              </a:rPr>
              <a:t> “Where shall this Christ be born?”  </a:t>
            </a:r>
            <a:r>
              <a:rPr lang="en-US" sz="2000" dirty="0">
                <a:solidFill>
                  <a:schemeClr val="accent1"/>
                </a:solidFill>
                <a:latin typeface="Papyrus" panose="020B0602040200020303" pitchFamily="34" charset="77"/>
              </a:rPr>
              <a:t>Matthew 2:3</a:t>
            </a:r>
          </a:p>
        </p:txBody>
      </p:sp>
      <p:pic>
        <p:nvPicPr>
          <p:cNvPr id="8" name="Picture 7" descr="A group of men in robes&#10;&#10;Description automatically generated with low confidence">
            <a:extLst>
              <a:ext uri="{FF2B5EF4-FFF2-40B4-BE49-F238E27FC236}">
                <a16:creationId xmlns:a16="http://schemas.microsoft.com/office/drawing/2014/main" id="{EA2BE32D-122A-5FC6-E38F-493F99F8A3B2}"/>
              </a:ext>
            </a:extLst>
          </p:cNvPr>
          <p:cNvPicPr>
            <a:picLocks noChangeAspect="1"/>
          </p:cNvPicPr>
          <p:nvPr/>
        </p:nvPicPr>
        <p:blipFill>
          <a:blip r:embed="rId2"/>
          <a:stretch>
            <a:fillRect/>
          </a:stretch>
        </p:blipFill>
        <p:spPr>
          <a:xfrm>
            <a:off x="5801753" y="756592"/>
            <a:ext cx="6048390" cy="3912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person, outdoor&#10;&#10;Description automatically generated">
            <a:extLst>
              <a:ext uri="{FF2B5EF4-FFF2-40B4-BE49-F238E27FC236}">
                <a16:creationId xmlns:a16="http://schemas.microsoft.com/office/drawing/2014/main" id="{80F2F3E6-A5A1-F6C0-9248-2AE4464DBF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43" b="98880" l="6800" r="90000">
                        <a14:foregroundMark x1="30400" y1="10644" x2="35400" y2="6443"/>
                        <a14:foregroundMark x1="35400" y1="6443" x2="39800" y2="10364"/>
                        <a14:foregroundMark x1="8150" y1="68400" x2="7800" y2="69748"/>
                        <a14:foregroundMark x1="14200" y1="45098" x2="12410" y2="51992"/>
                        <a14:foregroundMark x1="7800" y1="69748" x2="8800" y2="77591"/>
                        <a14:foregroundMark x1="8800" y1="77591" x2="14200" y2="79832"/>
                        <a14:foregroundMark x1="14200" y1="79832" x2="20200" y2="86835"/>
                        <a14:foregroundMark x1="11800" y1="84034" x2="11800" y2="94118"/>
                        <a14:foregroundMark x1="11800" y1="94118" x2="17400" y2="99720"/>
                        <a14:foregroundMark x1="17400" y1="99720" x2="37000" y2="97479"/>
                        <a14:foregroundMark x1="37000" y1="97479" x2="42800" y2="97759"/>
                        <a14:foregroundMark x1="43947" y1="90897" x2="45000" y2="84594"/>
                        <a14:foregroundMark x1="42800" y1="97759" x2="43893" y2="91221"/>
                        <a14:foregroundMark x1="17800" y1="77311" x2="27200" y2="78151"/>
                        <a14:foregroundMark x1="27200" y1="78151" x2="34600" y2="82353"/>
                        <a14:foregroundMark x1="34600" y1="82353" x2="33200" y2="91877"/>
                        <a14:foregroundMark x1="33200" y1="91877" x2="28000" y2="98880"/>
                        <a14:foregroundMark x1="34200" y1="42017" x2="38600" y2="50980"/>
                        <a14:foregroundMark x1="38600" y1="50980" x2="41400" y2="67787"/>
                        <a14:foregroundMark x1="41400" y1="67787" x2="42000" y2="85714"/>
                        <a14:foregroundMark x1="52567" y1="81239" x2="68200" y2="64706"/>
                        <a14:foregroundMark x1="48600" y1="85434" x2="50948" y2="82951"/>
                        <a14:foregroundMark x1="68200" y1="64146" x2="63200" y2="59944"/>
                        <a14:foregroundMark x1="59333" y1="58994" x2="51800" y2="57143"/>
                        <a14:foregroundMark x1="63200" y1="59944" x2="59479" y2="59030"/>
                        <a14:foregroundMark x1="50600" y1="60224" x2="56400" y2="61345"/>
                        <a14:foregroundMark x1="56400" y1="61345" x2="60600" y2="64146"/>
                        <a14:foregroundMark x1="57505" y1="78554" x2="62800" y2="71709"/>
                        <a14:foregroundMark x1="62800" y1="71709" x2="63800" y2="71148"/>
                        <a14:foregroundMark x1="63000" y1="71989" x2="67200" y2="67227"/>
                        <a14:foregroundMark x1="63600" y1="70308" x2="67800" y2="65266"/>
                        <a14:foregroundMark x1="67800" y1="65266" x2="67600" y2="66947"/>
                        <a14:foregroundMark x1="19200" y1="35294" x2="14200" y2="40616"/>
                        <a14:foregroundMark x1="14200" y1="40616" x2="11247" y2="51459"/>
                        <a14:foregroundMark x1="29250" y1="10124" x2="32800" y2="7283"/>
                        <a14:foregroundMark x1="57800" y1="64986" x2="57800" y2="64986"/>
                        <a14:foregroundMark x1="49835" y1="87868" x2="47600" y2="90476"/>
                        <a14:foregroundMark x1="49925" y1="87227" x2="48800" y2="88235"/>
                        <a14:foregroundMark x1="51800" y1="90756" x2="51800" y2="90756"/>
                        <a14:foregroundMark x1="11000" y1="51541" x2="9200" y2="61345"/>
                        <a14:backgroundMark x1="7810" y1="60855" x2="6200" y2="67507"/>
                        <a14:backgroundMark x1="10200" y1="50980" x2="10138" y2="51237"/>
                        <a14:backgroundMark x1="55000" y1="83754" x2="54481" y2="84554"/>
                        <a14:backgroundMark x1="48810" y1="91961" x2="46200" y2="94398"/>
                        <a14:backgroundMark x1="46200" y1="94398" x2="51600" y2="98599"/>
                        <a14:backgroundMark x1="51600" y1="98599" x2="57200" y2="98319"/>
                        <a14:backgroundMark x1="57200" y1="98319" x2="57400" y2="98039"/>
                        <a14:backgroundMark x1="58200" y1="54902" x2="43800" y2="36695"/>
                        <a14:backgroundMark x1="43800" y1="36695" x2="42200" y2="36134"/>
                        <a14:backgroundMark x1="39800" y1="36134" x2="40000" y2="28011"/>
                        <a14:backgroundMark x1="40000" y1="28011" x2="42000" y2="19888"/>
                        <a14:backgroundMark x1="42000" y1="19888" x2="41200" y2="12885"/>
                        <a14:backgroundMark x1="25200" y1="14006" x2="20600" y2="33333"/>
                        <a14:backgroundMark x1="28800" y1="9804" x2="27800" y2="12325"/>
                        <a14:backgroundMark x1="58200" y1="10364" x2="58200" y2="10364"/>
                        <a14:backgroundMark x1="54399" y1="84594" x2="56200" y2="82633"/>
                        <a14:backgroundMark x1="49000" y1="90476" x2="49786" y2="89619"/>
                        <a14:backgroundMark x1="49000" y1="90196" x2="54000" y2="84034"/>
                      </a14:backgroundRemoval>
                    </a14:imgEffect>
                  </a14:imgLayer>
                </a14:imgProps>
              </a:ext>
            </a:extLst>
          </a:blip>
          <a:stretch>
            <a:fillRect/>
          </a:stretch>
        </p:blipFill>
        <p:spPr>
          <a:xfrm>
            <a:off x="-206930" y="1322552"/>
            <a:ext cx="7774505" cy="5535448"/>
          </a:xfrm>
          <a:prstGeom prst="rect">
            <a:avLst/>
          </a:prstGeom>
        </p:spPr>
      </p:pic>
      <p:sp>
        <p:nvSpPr>
          <p:cNvPr id="11" name="TextBox 10">
            <a:extLst>
              <a:ext uri="{FF2B5EF4-FFF2-40B4-BE49-F238E27FC236}">
                <a16:creationId xmlns:a16="http://schemas.microsoft.com/office/drawing/2014/main" id="{FD0E68C8-C623-0CB2-F7C7-F855909C27FB}"/>
              </a:ext>
            </a:extLst>
          </p:cNvPr>
          <p:cNvSpPr txBox="1"/>
          <p:nvPr/>
        </p:nvSpPr>
        <p:spPr>
          <a:xfrm>
            <a:off x="5247861" y="4957638"/>
            <a:ext cx="6944139" cy="1631216"/>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They say, ‘In Bethlehem of Judea: for thus it is written by the prophet  “And you, Bethlehem, in the land of Judah, are not  the least among the princes of Judah: for out of you shall come a Governor, that shall rule My people Israel.”  			</a:t>
            </a:r>
            <a:r>
              <a:rPr lang="en-US" sz="2000" dirty="0">
                <a:solidFill>
                  <a:schemeClr val="accent1"/>
                </a:solidFill>
                <a:latin typeface="Papyrus" panose="020B0602040200020303" pitchFamily="34" charset="77"/>
              </a:rPr>
              <a:t>Matthew 2:4-5 </a:t>
            </a:r>
          </a:p>
        </p:txBody>
      </p:sp>
    </p:spTree>
    <p:extLst>
      <p:ext uri="{BB962C8B-B14F-4D97-AF65-F5344CB8AC3E}">
        <p14:creationId xmlns:p14="http://schemas.microsoft.com/office/powerpoint/2010/main" val="735792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9" name="Picture 8" descr="A picture containing floor, nut&#10;&#10;Description automatically generated">
            <a:extLst>
              <a:ext uri="{FF2B5EF4-FFF2-40B4-BE49-F238E27FC236}">
                <a16:creationId xmlns:a16="http://schemas.microsoft.com/office/drawing/2014/main" id="{E9C6C7F2-5653-9340-4AD5-DE89D5BB0C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3" b="98519" l="10000" r="90500">
                        <a14:foregroundMark x1="33600" y1="82963" x2="29000" y2="94815"/>
                        <a14:foregroundMark x1="29000" y1="94815" x2="18500" y2="99630"/>
                        <a14:foregroundMark x1="18500" y1="99630" x2="10300" y2="98519"/>
                        <a14:foregroundMark x1="10300" y1="98519" x2="13400" y2="84444"/>
                        <a14:foregroundMark x1="13400" y1="84444" x2="13400" y2="84444"/>
                        <a14:foregroundMark x1="40000" y1="96296" x2="42900" y2="90556"/>
                        <a14:foregroundMark x1="28400" y1="4815" x2="36900" y2="5185"/>
                        <a14:foregroundMark x1="36900" y1="5185" x2="45100" y2="185"/>
                        <a14:foregroundMark x1="45100" y1="185" x2="53400" y2="3148"/>
                        <a14:foregroundMark x1="53400" y1="3148" x2="55800" y2="5926"/>
                        <a14:foregroundMark x1="90500" y1="75556" x2="90500" y2="75556"/>
                        <a14:foregroundMark x1="89000" y1="80926" x2="89000" y2="80926"/>
                        <a14:foregroundMark x1="89000" y1="80926" x2="89000" y2="80926"/>
                        <a14:foregroundMark x1="81800" y1="63333" x2="81800" y2="63333"/>
                        <a14:foregroundMark x1="72100" y1="32407" x2="72100" y2="32407"/>
                      </a14:backgroundRemoval>
                    </a14:imgEffect>
                  </a14:imgLayer>
                </a14:imgProps>
              </a:ext>
            </a:extLst>
          </a:blip>
          <a:stretch>
            <a:fillRect/>
          </a:stretch>
        </p:blipFill>
        <p:spPr>
          <a:xfrm>
            <a:off x="-225286" y="3208914"/>
            <a:ext cx="6453808" cy="3485056"/>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CF971818-D20D-2108-6BFA-44005C9F0B8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781385" y="363771"/>
            <a:ext cx="7156174" cy="4616886"/>
          </a:xfrm>
          <a:prstGeom prst="rect">
            <a:avLst/>
          </a:prstGeom>
        </p:spPr>
      </p:pic>
      <p:sp>
        <p:nvSpPr>
          <p:cNvPr id="12" name="TextBox 11">
            <a:extLst>
              <a:ext uri="{FF2B5EF4-FFF2-40B4-BE49-F238E27FC236}">
                <a16:creationId xmlns:a16="http://schemas.microsoft.com/office/drawing/2014/main" id="{F78A1277-E321-6635-2D17-A9451E43EF7E}"/>
              </a:ext>
            </a:extLst>
          </p:cNvPr>
          <p:cNvSpPr txBox="1"/>
          <p:nvPr/>
        </p:nvSpPr>
        <p:spPr>
          <a:xfrm>
            <a:off x="265043" y="397565"/>
            <a:ext cx="4505740" cy="1754326"/>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11.“And when they came into the house, they saw the young child with Mary his mother, and fell down and worshipped him: and when they had opened their treasures, they presented him gifts; 	gold, frankincense, and myrrh.</a:t>
            </a:r>
          </a:p>
        </p:txBody>
      </p:sp>
      <p:sp>
        <p:nvSpPr>
          <p:cNvPr id="14" name="TextBox 13">
            <a:extLst>
              <a:ext uri="{FF2B5EF4-FFF2-40B4-BE49-F238E27FC236}">
                <a16:creationId xmlns:a16="http://schemas.microsoft.com/office/drawing/2014/main" id="{335A015C-B1B1-2D8D-E603-5E7E021B86C2}"/>
              </a:ext>
            </a:extLst>
          </p:cNvPr>
          <p:cNvSpPr txBox="1"/>
          <p:nvPr/>
        </p:nvSpPr>
        <p:spPr>
          <a:xfrm>
            <a:off x="6096000" y="5375648"/>
            <a:ext cx="5631076" cy="923330"/>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12. “And being warned of God in a dream that they should not return to Herod,  they departed into their own country another way.” </a:t>
            </a:r>
          </a:p>
        </p:txBody>
      </p:sp>
    </p:spTree>
    <p:extLst>
      <p:ext uri="{BB962C8B-B14F-4D97-AF65-F5344CB8AC3E}">
        <p14:creationId xmlns:p14="http://schemas.microsoft.com/office/powerpoint/2010/main" val="1352863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7F8D8513-DE84-C14A-889E-CBD51F466171}"/>
              </a:ext>
            </a:extLst>
          </p:cNvPr>
          <p:cNvSpPr txBox="1"/>
          <p:nvPr/>
        </p:nvSpPr>
        <p:spPr>
          <a:xfrm>
            <a:off x="6876218" y="2364208"/>
            <a:ext cx="4656818" cy="3170099"/>
          </a:xfrm>
          <a:prstGeom prst="rect">
            <a:avLst/>
          </a:prstGeom>
          <a:solidFill>
            <a:schemeClr val="accent2">
              <a:lumMod val="40000"/>
              <a:lumOff val="60000"/>
            </a:schemeClr>
          </a:solidFill>
        </p:spPr>
        <p:txBody>
          <a:bodyPr wrap="square" rtlCol="0">
            <a:spAutoFit/>
          </a:bodyPr>
          <a:lstStyle/>
          <a:p>
            <a:pPr algn="ctr"/>
            <a:endParaRPr lang="en-US" sz="2000" dirty="0">
              <a:latin typeface="Papyrus" panose="020B0602040200020303" pitchFamily="34" charset="77"/>
            </a:endParaRPr>
          </a:p>
          <a:p>
            <a:pPr algn="ctr"/>
            <a:r>
              <a:rPr lang="en-US" sz="2000" dirty="0">
                <a:latin typeface="Papyrus" panose="020B0602040200020303" pitchFamily="34" charset="77"/>
              </a:rPr>
              <a:t> “And when they were departed, behold, the angel of the Lord appeared to Joseph in a dream, saying</a:t>
            </a:r>
          </a:p>
          <a:p>
            <a:pPr algn="ctr"/>
            <a:r>
              <a:rPr lang="en-US" sz="2000" dirty="0">
                <a:latin typeface="Papyrus" panose="020B0602040200020303" pitchFamily="34" charset="77"/>
              </a:rPr>
              <a:t> “Arise and taken the young child </a:t>
            </a:r>
          </a:p>
          <a:p>
            <a:pPr algn="ctr"/>
            <a:r>
              <a:rPr lang="en-US" sz="2000" dirty="0">
                <a:latin typeface="Papyrus" panose="020B0602040200020303" pitchFamily="34" charset="77"/>
              </a:rPr>
              <a:t>and his mother and flee to Egypt.  </a:t>
            </a:r>
          </a:p>
          <a:p>
            <a:pPr algn="ctr"/>
            <a:r>
              <a:rPr lang="en-US" sz="2000" dirty="0">
                <a:latin typeface="Papyrus" panose="020B0602040200020303" pitchFamily="34" charset="77"/>
              </a:rPr>
              <a:t>                            </a:t>
            </a:r>
          </a:p>
          <a:p>
            <a:pPr algn="ctr"/>
            <a:r>
              <a:rPr lang="en-US" sz="2000" dirty="0">
                <a:latin typeface="Papyrus" panose="020B0602040200020303" pitchFamily="34" charset="77"/>
              </a:rPr>
              <a:t>Be there until I bring you word: </a:t>
            </a:r>
          </a:p>
          <a:p>
            <a:pPr algn="ctr"/>
            <a:r>
              <a:rPr lang="en-US" sz="2000" dirty="0">
                <a:latin typeface="Papyrus" panose="020B0602040200020303" pitchFamily="34" charset="77"/>
              </a:rPr>
              <a:t>for Herod will seek the young child </a:t>
            </a:r>
          </a:p>
          <a:p>
            <a:pPr algn="ctr"/>
            <a:r>
              <a:rPr lang="en-US" sz="2000" dirty="0">
                <a:latin typeface="Papyrus" panose="020B0602040200020303" pitchFamily="34" charset="77"/>
              </a:rPr>
              <a:t>to destroy him.” </a:t>
            </a:r>
          </a:p>
        </p:txBody>
      </p:sp>
      <p:pic>
        <p:nvPicPr>
          <p:cNvPr id="3" name="Picture 2" descr="A person with his eyes closed&#10;&#10;Description automatically generated with low confidence">
            <a:extLst>
              <a:ext uri="{FF2B5EF4-FFF2-40B4-BE49-F238E27FC236}">
                <a16:creationId xmlns:a16="http://schemas.microsoft.com/office/drawing/2014/main" id="{483E9B89-8A29-0837-396A-27BB4314D5F1}"/>
              </a:ext>
            </a:extLst>
          </p:cNvPr>
          <p:cNvPicPr>
            <a:picLocks noChangeAspect="1"/>
          </p:cNvPicPr>
          <p:nvPr/>
        </p:nvPicPr>
        <p:blipFill>
          <a:blip r:embed="rId2"/>
          <a:stretch>
            <a:fillRect/>
          </a:stretch>
        </p:blipFill>
        <p:spPr>
          <a:xfrm>
            <a:off x="479727" y="319708"/>
            <a:ext cx="6096001" cy="6218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5C9434DC-AB1E-2A7C-BF06-4E4AA077D2DF}"/>
              </a:ext>
            </a:extLst>
          </p:cNvPr>
          <p:cNvSpPr txBox="1"/>
          <p:nvPr/>
        </p:nvSpPr>
        <p:spPr>
          <a:xfrm>
            <a:off x="7055455" y="579120"/>
            <a:ext cx="3917345" cy="1107996"/>
          </a:xfrm>
          <a:prstGeom prst="rect">
            <a:avLst/>
          </a:prstGeom>
          <a:solidFill>
            <a:schemeClr val="accent2">
              <a:lumMod val="40000"/>
              <a:lumOff val="60000"/>
            </a:schemeClr>
          </a:solidFill>
        </p:spPr>
        <p:txBody>
          <a:bodyPr wrap="square" rtlCol="0">
            <a:spAutoFit/>
          </a:bodyPr>
          <a:lstStyle/>
          <a:p>
            <a:pPr algn="ctr"/>
            <a:r>
              <a:rPr lang="en-US" sz="2200" dirty="0">
                <a:latin typeface="Papyrus" panose="020B0602040200020303" pitchFamily="34" charset="77"/>
              </a:rPr>
              <a:t>The Angel of the Lord Warns       Joseph Again in a Dream          </a:t>
            </a:r>
            <a:r>
              <a:rPr lang="en-US" sz="2200" dirty="0">
                <a:solidFill>
                  <a:schemeClr val="accent1"/>
                </a:solidFill>
                <a:latin typeface="Papyrus" panose="020B0602040200020303" pitchFamily="34" charset="77"/>
              </a:rPr>
              <a:t>Matthew 2:13</a:t>
            </a:r>
          </a:p>
        </p:txBody>
      </p:sp>
    </p:spTree>
    <p:extLst>
      <p:ext uri="{BB962C8B-B14F-4D97-AF65-F5344CB8AC3E}">
        <p14:creationId xmlns:p14="http://schemas.microsoft.com/office/powerpoint/2010/main" val="2007759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77BD978B-B29B-A372-9D9E-995AF14A67CC}"/>
              </a:ext>
            </a:extLst>
          </p:cNvPr>
          <p:cNvSpPr txBox="1"/>
          <p:nvPr/>
        </p:nvSpPr>
        <p:spPr>
          <a:xfrm>
            <a:off x="331305" y="319901"/>
            <a:ext cx="11131826" cy="1015663"/>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14. When Joseph arose , He took the young child and his mother by night and departed to Egypt</a:t>
            </a:r>
          </a:p>
          <a:p>
            <a:r>
              <a:rPr lang="en-US" sz="2000" dirty="0">
                <a:latin typeface="Papyrus" panose="020B0602040200020303" pitchFamily="34" charset="77"/>
              </a:rPr>
              <a:t>15. And was there until the death of Herod: that it might be fulfilled which was spoken of the Lord by the prophet, saying, “Out of Egypt have I call My son.”</a:t>
            </a:r>
            <a:r>
              <a:rPr lang="en-US" dirty="0">
                <a:latin typeface="Papyrus" panose="020B0602040200020303" pitchFamily="34" charset="77"/>
              </a:rPr>
              <a:t> </a:t>
            </a:r>
            <a:r>
              <a:rPr lang="en-US" dirty="0">
                <a:solidFill>
                  <a:srgbClr val="0070C0"/>
                </a:solidFill>
                <a:latin typeface="Lucida Handwriting" panose="03010101010101010101" pitchFamily="66" charset="77"/>
              </a:rPr>
              <a:t>       Hosea 11:1</a:t>
            </a:r>
            <a:r>
              <a:rPr lang="en-US" dirty="0">
                <a:latin typeface="Papyrus" panose="020B0602040200020303" pitchFamily="34" charset="77"/>
              </a:rPr>
              <a:t> </a:t>
            </a:r>
          </a:p>
        </p:txBody>
      </p:sp>
      <p:pic>
        <p:nvPicPr>
          <p:cNvPr id="7" name="Picture 6" descr="A picture containing horse&#10;&#10;Description automatically generated">
            <a:extLst>
              <a:ext uri="{FF2B5EF4-FFF2-40B4-BE49-F238E27FC236}">
                <a16:creationId xmlns:a16="http://schemas.microsoft.com/office/drawing/2014/main" id="{EC00B768-33A9-C905-6511-CA67B61F613A}"/>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894582" y="1335564"/>
            <a:ext cx="8005271" cy="5317369"/>
          </a:xfrm>
          <a:prstGeom prst="rect">
            <a:avLst/>
          </a:prstGeom>
        </p:spPr>
      </p:pic>
    </p:spTree>
    <p:extLst>
      <p:ext uri="{BB962C8B-B14F-4D97-AF65-F5344CB8AC3E}">
        <p14:creationId xmlns:p14="http://schemas.microsoft.com/office/powerpoint/2010/main" val="3779091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FD3ED20F-7048-E103-5DC2-E75B790C5A81}"/>
              </a:ext>
            </a:extLst>
          </p:cNvPr>
          <p:cNvSpPr txBox="1"/>
          <p:nvPr/>
        </p:nvSpPr>
        <p:spPr>
          <a:xfrm>
            <a:off x="543339" y="251791"/>
            <a:ext cx="10919791" cy="1015663"/>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“16. Then Herod, when he saw that he was mocked by the wise men, was exceeding wroth, and sent forth, and slew all the children that were in Bethlehem, and in all the coasts thereof, from</a:t>
            </a:r>
          </a:p>
          <a:p>
            <a:r>
              <a:rPr lang="en-US" sz="2000" dirty="0">
                <a:latin typeface="Papyrus" panose="020B0602040200020303" pitchFamily="34" charset="77"/>
              </a:rPr>
              <a:t> 2 years old and under, according to the time which he had diligently inquired of the wise men"</a:t>
            </a:r>
          </a:p>
        </p:txBody>
      </p:sp>
      <p:sp>
        <p:nvSpPr>
          <p:cNvPr id="3" name="TextBox 2">
            <a:extLst>
              <a:ext uri="{FF2B5EF4-FFF2-40B4-BE49-F238E27FC236}">
                <a16:creationId xmlns:a16="http://schemas.microsoft.com/office/drawing/2014/main" id="{94D6730B-0070-8314-2003-15862ECA2C3E}"/>
              </a:ext>
            </a:extLst>
          </p:cNvPr>
          <p:cNvSpPr txBox="1"/>
          <p:nvPr/>
        </p:nvSpPr>
        <p:spPr>
          <a:xfrm>
            <a:off x="410817" y="2557623"/>
            <a:ext cx="5788277" cy="2862322"/>
          </a:xfrm>
          <a:prstGeom prst="rect">
            <a:avLst/>
          </a:prstGeom>
          <a:solidFill>
            <a:schemeClr val="accent2">
              <a:lumMod val="40000"/>
              <a:lumOff val="60000"/>
            </a:schemeClr>
          </a:solidFill>
        </p:spPr>
        <p:txBody>
          <a:bodyPr wrap="square" rtlCol="0">
            <a:spAutoFit/>
          </a:bodyPr>
          <a:lstStyle/>
          <a:p>
            <a:endParaRPr lang="en-US" sz="2000" dirty="0">
              <a:latin typeface="Papyrus" panose="020B0602040200020303" pitchFamily="34" charset="77"/>
            </a:endParaRPr>
          </a:p>
          <a:p>
            <a:r>
              <a:rPr lang="en-US" sz="2000" dirty="0">
                <a:latin typeface="Papyrus" panose="020B0602040200020303" pitchFamily="34" charset="77"/>
              </a:rPr>
              <a:t>“Then was fulfilled which which was spoken </a:t>
            </a:r>
          </a:p>
          <a:p>
            <a:r>
              <a:rPr lang="en-US" sz="2000" dirty="0">
                <a:latin typeface="Papyrus" panose="020B0602040200020303" pitchFamily="34" charset="77"/>
              </a:rPr>
              <a:t>by the prophet Jeremiah, saying, </a:t>
            </a:r>
            <a:r>
              <a:rPr lang="en-US" sz="2000" dirty="0">
                <a:solidFill>
                  <a:schemeClr val="accent1"/>
                </a:solidFill>
                <a:latin typeface="Lucida Handwriting" panose="03010101010101010101" pitchFamily="66" charset="77"/>
              </a:rPr>
              <a:t> </a:t>
            </a:r>
            <a:r>
              <a:rPr lang="en-US" sz="2000" dirty="0">
                <a:solidFill>
                  <a:schemeClr val="accent1"/>
                </a:solidFill>
                <a:latin typeface="Papyrus" panose="020B0602040200020303" pitchFamily="34" charset="77"/>
              </a:rPr>
              <a:t>Jeremiah 31:15</a:t>
            </a:r>
          </a:p>
          <a:p>
            <a:endParaRPr lang="en-US" sz="2000" dirty="0">
              <a:solidFill>
                <a:schemeClr val="accent1"/>
              </a:solidFill>
              <a:latin typeface="Lucida Handwriting" panose="03010101010101010101" pitchFamily="66" charset="77"/>
            </a:endParaRPr>
          </a:p>
          <a:p>
            <a:pPr algn="ctr"/>
            <a:r>
              <a:rPr lang="en-US" sz="2000" dirty="0">
                <a:latin typeface="Papyrus" panose="020B0602040200020303" pitchFamily="34" charset="77"/>
              </a:rPr>
              <a:t>In Ramah was there a voice heard, </a:t>
            </a:r>
          </a:p>
          <a:p>
            <a:pPr algn="ctr"/>
            <a:r>
              <a:rPr lang="en-US" sz="2000" dirty="0">
                <a:latin typeface="Papyrus" panose="020B0602040200020303" pitchFamily="34" charset="77"/>
              </a:rPr>
              <a:t>Lamentation and weeping and great mourning</a:t>
            </a:r>
          </a:p>
          <a:p>
            <a:pPr algn="ctr"/>
            <a:r>
              <a:rPr lang="en-US" sz="2000" dirty="0">
                <a:latin typeface="Papyrus" panose="020B0602040200020303" pitchFamily="34" charset="77"/>
              </a:rPr>
              <a:t>Rachel weeping for her children, </a:t>
            </a:r>
          </a:p>
          <a:p>
            <a:pPr algn="ctr"/>
            <a:r>
              <a:rPr lang="en-US" sz="2000" dirty="0">
                <a:latin typeface="Papyrus" panose="020B0602040200020303" pitchFamily="34" charset="77"/>
              </a:rPr>
              <a:t>And would not be comforted                                           Because they are not.</a:t>
            </a:r>
          </a:p>
        </p:txBody>
      </p:sp>
      <p:pic>
        <p:nvPicPr>
          <p:cNvPr id="5" name="Picture 4" descr="A picture containing stone, sculpture, step&#10;&#10;Description automatically generated">
            <a:extLst>
              <a:ext uri="{FF2B5EF4-FFF2-40B4-BE49-F238E27FC236}">
                <a16:creationId xmlns:a16="http://schemas.microsoft.com/office/drawing/2014/main" id="{38634CEF-7C7D-A77F-8840-4B7080C154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saturation sat="200000"/>
                    </a14:imgEffect>
                    <a14:imgEffect>
                      <a14:brightnessContrast bright="40000"/>
                    </a14:imgEffect>
                  </a14:imgLayer>
                </a14:imgProps>
              </a:ext>
            </a:extLst>
          </a:blip>
          <a:stretch>
            <a:fillRect/>
          </a:stretch>
        </p:blipFill>
        <p:spPr>
          <a:xfrm>
            <a:off x="6218192" y="1267454"/>
            <a:ext cx="5562991" cy="5374870"/>
          </a:xfrm>
          <a:prstGeom prst="rect">
            <a:avLst/>
          </a:prstGeom>
        </p:spPr>
      </p:pic>
    </p:spTree>
    <p:extLst>
      <p:ext uri="{BB962C8B-B14F-4D97-AF65-F5344CB8AC3E}">
        <p14:creationId xmlns:p14="http://schemas.microsoft.com/office/powerpoint/2010/main" val="1632110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A8313B05-5659-E3FB-33BB-78996A24FCC9}"/>
              </a:ext>
            </a:extLst>
          </p:cNvPr>
          <p:cNvSpPr txBox="1"/>
          <p:nvPr/>
        </p:nvSpPr>
        <p:spPr>
          <a:xfrm>
            <a:off x="609599" y="389883"/>
            <a:ext cx="6824870" cy="400110"/>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An Angel Appears  in Another dream  to Joseph - In Egypt </a:t>
            </a:r>
          </a:p>
        </p:txBody>
      </p:sp>
      <p:sp>
        <p:nvSpPr>
          <p:cNvPr id="3" name="TextBox 2">
            <a:extLst>
              <a:ext uri="{FF2B5EF4-FFF2-40B4-BE49-F238E27FC236}">
                <a16:creationId xmlns:a16="http://schemas.microsoft.com/office/drawing/2014/main" id="{F58583B8-94E3-687D-47D2-975C4F7C3BAE}"/>
              </a:ext>
            </a:extLst>
          </p:cNvPr>
          <p:cNvSpPr txBox="1"/>
          <p:nvPr/>
        </p:nvSpPr>
        <p:spPr>
          <a:xfrm>
            <a:off x="954157" y="1006010"/>
            <a:ext cx="7772400" cy="1323439"/>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20. “Arise, take the young child and his mother and go to the Land of Israel: for they are dead  which sought the young child’s life.</a:t>
            </a:r>
          </a:p>
          <a:p>
            <a:r>
              <a:rPr lang="en-US" sz="2000" dirty="0">
                <a:latin typeface="Papyrus" panose="020B0602040200020303" pitchFamily="34" charset="77"/>
              </a:rPr>
              <a:t> 21.Joseph arose and took young child and his mother</a:t>
            </a:r>
          </a:p>
          <a:p>
            <a:r>
              <a:rPr lang="en-US" sz="2000" dirty="0">
                <a:latin typeface="Papyrus" panose="020B0602040200020303" pitchFamily="34" charset="77"/>
              </a:rPr>
              <a:t>       and came to the Land of Israel.”</a:t>
            </a:r>
          </a:p>
        </p:txBody>
      </p:sp>
      <p:sp>
        <p:nvSpPr>
          <p:cNvPr id="4" name="TextBox 3">
            <a:extLst>
              <a:ext uri="{FF2B5EF4-FFF2-40B4-BE49-F238E27FC236}">
                <a16:creationId xmlns:a16="http://schemas.microsoft.com/office/drawing/2014/main" id="{797D4752-F6FC-2191-4BCC-21FA2F092A15}"/>
              </a:ext>
            </a:extLst>
          </p:cNvPr>
          <p:cNvSpPr txBox="1"/>
          <p:nvPr/>
        </p:nvSpPr>
        <p:spPr>
          <a:xfrm>
            <a:off x="8388626" y="291548"/>
            <a:ext cx="2849217" cy="986299"/>
          </a:xfrm>
          <a:prstGeom prst="rect">
            <a:avLst/>
          </a:prstGeom>
          <a:noFill/>
        </p:spPr>
        <p:txBody>
          <a:bodyPr wrap="square" rtlCol="0">
            <a:spAutoFit/>
          </a:bodyPr>
          <a:lstStyle/>
          <a:p>
            <a:endParaRPr lang="en-US" dirty="0"/>
          </a:p>
        </p:txBody>
      </p:sp>
      <p:pic>
        <p:nvPicPr>
          <p:cNvPr id="9" name="Picture 8" descr="A person with his eyes closed&#10;&#10;Description automatically generated with low confidence">
            <a:extLst>
              <a:ext uri="{FF2B5EF4-FFF2-40B4-BE49-F238E27FC236}">
                <a16:creationId xmlns:a16="http://schemas.microsoft.com/office/drawing/2014/main" id="{7654A18E-69B4-F36D-712E-4317885CB95A}"/>
              </a:ext>
            </a:extLst>
          </p:cNvPr>
          <p:cNvPicPr>
            <a:picLocks noChangeAspect="1"/>
          </p:cNvPicPr>
          <p:nvPr/>
        </p:nvPicPr>
        <p:blipFill>
          <a:blip r:embed="rId2"/>
          <a:stretch>
            <a:fillRect/>
          </a:stretch>
        </p:blipFill>
        <p:spPr>
          <a:xfrm>
            <a:off x="8927159" y="149315"/>
            <a:ext cx="2655242" cy="1991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picture containing grass, outdoor, field, mammal&#10;&#10;Description automatically generated">
            <a:extLst>
              <a:ext uri="{FF2B5EF4-FFF2-40B4-BE49-F238E27FC236}">
                <a16:creationId xmlns:a16="http://schemas.microsoft.com/office/drawing/2014/main" id="{EB167B6F-C826-5F2B-7F90-4AC882A929F7}"/>
              </a:ext>
            </a:extLst>
          </p:cNvPr>
          <p:cNvPicPr>
            <a:picLocks noChangeAspect="1"/>
          </p:cNvPicPr>
          <p:nvPr/>
        </p:nvPicPr>
        <p:blipFill rotWithShape="1">
          <a:blip r:embed="rId3"/>
          <a:srcRect t="6016" b="6375"/>
          <a:stretch/>
        </p:blipFill>
        <p:spPr>
          <a:xfrm>
            <a:off x="954157" y="2356763"/>
            <a:ext cx="9891249" cy="4528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5090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65434"/>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F104B2A2-B06F-3E4C-4B5D-F1C3634DB0CB}"/>
              </a:ext>
            </a:extLst>
          </p:cNvPr>
          <p:cNvSpPr txBox="1"/>
          <p:nvPr/>
        </p:nvSpPr>
        <p:spPr>
          <a:xfrm>
            <a:off x="1414933" y="1404137"/>
            <a:ext cx="9362134" cy="3724096"/>
          </a:xfrm>
          <a:prstGeom prst="rect">
            <a:avLst/>
          </a:prstGeom>
          <a:solidFill>
            <a:schemeClr val="accent2">
              <a:lumMod val="40000"/>
              <a:lumOff val="60000"/>
            </a:schemeClr>
          </a:solidFill>
        </p:spPr>
        <p:txBody>
          <a:bodyPr wrap="square" rtlCol="0">
            <a:spAutoFit/>
          </a:bodyPr>
          <a:lstStyle/>
          <a:p>
            <a:r>
              <a:rPr lang="en-US" sz="3200" dirty="0">
                <a:latin typeface="Papyrus" panose="020B0602040200020303" pitchFamily="34" charset="77"/>
              </a:rPr>
              <a:t>                            </a:t>
            </a:r>
          </a:p>
          <a:p>
            <a:r>
              <a:rPr lang="en-US" sz="3200" dirty="0">
                <a:latin typeface="Papyrus" panose="020B0602040200020303" pitchFamily="34" charset="77"/>
              </a:rPr>
              <a:t>    </a:t>
            </a:r>
            <a:r>
              <a:rPr lang="en-US" sz="3200" dirty="0">
                <a:solidFill>
                  <a:srgbClr val="0070C0"/>
                </a:solidFill>
                <a:latin typeface="Papyrus" panose="020B0602040200020303" pitchFamily="34" charset="77"/>
              </a:rPr>
              <a:t>The Virgin Birth - Prophesied in Genesis 3:15</a:t>
            </a:r>
          </a:p>
          <a:p>
            <a:endParaRPr lang="en-US" sz="3200" dirty="0">
              <a:latin typeface="Papyrus" panose="020B0602040200020303" pitchFamily="34" charset="77"/>
            </a:endParaRPr>
          </a:p>
          <a:p>
            <a:pPr algn="ctr"/>
            <a:r>
              <a:rPr lang="en-US" sz="2800" dirty="0">
                <a:latin typeface="Papyrus" panose="020B0602040200020303" pitchFamily="34" charset="77"/>
              </a:rPr>
              <a:t>“And I will put enmity between thee and the woman, </a:t>
            </a:r>
          </a:p>
          <a:p>
            <a:pPr algn="ctr"/>
            <a:r>
              <a:rPr lang="en-US" sz="2800" dirty="0">
                <a:latin typeface="Papyrus" panose="020B0602040200020303" pitchFamily="34" charset="77"/>
              </a:rPr>
              <a:t>and between your seed and her seed; </a:t>
            </a:r>
          </a:p>
          <a:p>
            <a:pPr algn="ctr"/>
            <a:r>
              <a:rPr lang="en-US" sz="2800" dirty="0">
                <a:latin typeface="Papyrus" panose="020B0602040200020303" pitchFamily="34" charset="77"/>
              </a:rPr>
              <a:t>It shall bruise thy head</a:t>
            </a:r>
          </a:p>
          <a:p>
            <a:pPr algn="ctr"/>
            <a:r>
              <a:rPr lang="en-US" sz="2800" dirty="0">
                <a:latin typeface="Papyrus" panose="020B0602040200020303" pitchFamily="34" charset="77"/>
              </a:rPr>
              <a:t>And you shall bruise His heel.”</a:t>
            </a:r>
          </a:p>
          <a:p>
            <a:endParaRPr lang="en-US" sz="2800" dirty="0">
              <a:latin typeface="Papyrus" panose="020B0602040200020303" pitchFamily="34" charset="77"/>
            </a:endParaRPr>
          </a:p>
        </p:txBody>
      </p:sp>
    </p:spTree>
    <p:extLst>
      <p:ext uri="{BB962C8B-B14F-4D97-AF65-F5344CB8AC3E}">
        <p14:creationId xmlns:p14="http://schemas.microsoft.com/office/powerpoint/2010/main" val="1718770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1"/>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DD785CC6-A27C-B0BB-81CE-E343F8E8995D}"/>
              </a:ext>
            </a:extLst>
          </p:cNvPr>
          <p:cNvSpPr txBox="1"/>
          <p:nvPr/>
        </p:nvSpPr>
        <p:spPr>
          <a:xfrm>
            <a:off x="927652" y="92558"/>
            <a:ext cx="10770362" cy="1631216"/>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22</a:t>
            </a:r>
            <a:r>
              <a:rPr lang="en-US" dirty="0"/>
              <a:t>. </a:t>
            </a:r>
            <a:r>
              <a:rPr lang="en-US" sz="2000" dirty="0">
                <a:latin typeface="Papyrus" panose="020B0602040200020303" pitchFamily="34" charset="77"/>
              </a:rPr>
              <a:t>When Joseph heard that Archelaus did reign in Judea in the room of his father Herod, </a:t>
            </a:r>
          </a:p>
          <a:p>
            <a:r>
              <a:rPr lang="en-US" sz="2000" dirty="0">
                <a:latin typeface="Papyrus" panose="020B0602040200020303" pitchFamily="34" charset="77"/>
              </a:rPr>
              <a:t>he has afraid to go there. Being warned in a dream, he turned aside into the parts of Galilee</a:t>
            </a:r>
          </a:p>
          <a:p>
            <a:endParaRPr lang="en-US" sz="2000" dirty="0">
              <a:latin typeface="Papyrus" panose="020B0602040200020303" pitchFamily="34" charset="77"/>
            </a:endParaRPr>
          </a:p>
          <a:p>
            <a:r>
              <a:rPr lang="en-US" sz="2000" dirty="0">
                <a:latin typeface="Papyrus" panose="020B0602040200020303" pitchFamily="34" charset="77"/>
              </a:rPr>
              <a:t>23. And he came and dwelt in a City called Nazareth: That it might be fulfilled which was spoken by the prophets, ‘He shall be called a Nazarene.”  </a:t>
            </a:r>
            <a:r>
              <a:rPr lang="en-US" sz="2000" dirty="0">
                <a:solidFill>
                  <a:schemeClr val="accent1"/>
                </a:solidFill>
                <a:latin typeface="Papyrus" panose="020B0602040200020303" pitchFamily="34" charset="77"/>
              </a:rPr>
              <a:t>Jeremiah 23:5-6;   Isaiah 11:1</a:t>
            </a:r>
          </a:p>
        </p:txBody>
      </p:sp>
      <p:pic>
        <p:nvPicPr>
          <p:cNvPr id="4" name="Picture 3" descr="A picture containing person, indoor, preparing, cooking&#10;&#10;Description automatically generated">
            <a:extLst>
              <a:ext uri="{FF2B5EF4-FFF2-40B4-BE49-F238E27FC236}">
                <a16:creationId xmlns:a16="http://schemas.microsoft.com/office/drawing/2014/main" id="{E5DDF054-B1E2-9E52-4BFB-9B5A33708347}"/>
              </a:ext>
            </a:extLst>
          </p:cNvPr>
          <p:cNvPicPr>
            <a:picLocks noChangeAspect="1"/>
          </p:cNvPicPr>
          <p:nvPr/>
        </p:nvPicPr>
        <p:blipFill rotWithShape="1">
          <a:blip r:embed="rId2"/>
          <a:srcRect b="6785"/>
          <a:stretch/>
        </p:blipFill>
        <p:spPr>
          <a:xfrm>
            <a:off x="1886823" y="1804066"/>
            <a:ext cx="7714377" cy="4787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2298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A159FF74-99E4-CFA0-D9D8-A57984918BAC}"/>
              </a:ext>
            </a:extLst>
          </p:cNvPr>
          <p:cNvSpPr txBox="1"/>
          <p:nvPr/>
        </p:nvSpPr>
        <p:spPr>
          <a:xfrm>
            <a:off x="3152190" y="1571982"/>
            <a:ext cx="7991061" cy="2862322"/>
          </a:xfrm>
          <a:prstGeom prst="rect">
            <a:avLst/>
          </a:prstGeom>
          <a:solidFill>
            <a:schemeClr val="accent2">
              <a:lumMod val="40000"/>
              <a:lumOff val="60000"/>
            </a:schemeClr>
          </a:solidFill>
        </p:spPr>
        <p:txBody>
          <a:bodyPr wrap="square" rtlCol="0">
            <a:spAutoFit/>
          </a:bodyPr>
          <a:lstStyle/>
          <a:p>
            <a:pPr algn="l"/>
            <a:endParaRPr lang="en-US" sz="2000" i="0" u="none" strike="noStrike" dirty="0">
              <a:solidFill>
                <a:srgbClr val="000000"/>
              </a:solidFill>
              <a:effectLst/>
              <a:latin typeface="Papyrus" panose="020B0602040200020303" pitchFamily="34" charset="77"/>
            </a:endParaRPr>
          </a:p>
          <a:p>
            <a:pPr algn="l"/>
            <a:r>
              <a:rPr lang="en-US" sz="2000" dirty="0">
                <a:solidFill>
                  <a:srgbClr val="000000"/>
                </a:solidFill>
                <a:latin typeface="Papyrus" panose="020B0602040200020303" pitchFamily="34" charset="77"/>
              </a:rPr>
              <a:t>			</a:t>
            </a:r>
            <a:r>
              <a:rPr lang="en-US" sz="2000" b="1" dirty="0">
                <a:solidFill>
                  <a:srgbClr val="0070C0"/>
                </a:solidFill>
                <a:latin typeface="Papyrus" panose="020B0602040200020303" pitchFamily="34" charset="77"/>
              </a:rPr>
              <a:t>Hebrews 1:1-2 </a:t>
            </a:r>
          </a:p>
          <a:p>
            <a:pPr algn="l"/>
            <a:endParaRPr lang="en-US" sz="2000" dirty="0">
              <a:solidFill>
                <a:srgbClr val="0070C0"/>
              </a:solidFill>
              <a:latin typeface="Papyrus" panose="020B0602040200020303" pitchFamily="34" charset="77"/>
            </a:endParaRPr>
          </a:p>
          <a:p>
            <a:pPr algn="l"/>
            <a:r>
              <a:rPr lang="en-US" sz="2000" i="0" u="none" strike="noStrike" dirty="0">
                <a:solidFill>
                  <a:srgbClr val="000000"/>
                </a:solidFill>
                <a:effectLst/>
                <a:latin typeface="Papyrus" panose="020B0602040200020303" pitchFamily="34" charset="77"/>
              </a:rPr>
              <a:t>1  God, who at sundry times and in divers manners spoke in time past </a:t>
            </a:r>
          </a:p>
          <a:p>
            <a:pPr algn="l"/>
            <a:r>
              <a:rPr lang="en-US" sz="2000" dirty="0">
                <a:solidFill>
                  <a:srgbClr val="000000"/>
                </a:solidFill>
                <a:latin typeface="Papyrus" panose="020B0602040200020303" pitchFamily="34" charset="77"/>
              </a:rPr>
              <a:t>     	 </a:t>
            </a:r>
            <a:r>
              <a:rPr lang="en-US" sz="2000" i="0" u="none" strike="noStrike" dirty="0">
                <a:solidFill>
                  <a:srgbClr val="000000"/>
                </a:solidFill>
                <a:effectLst/>
                <a:latin typeface="Papyrus" panose="020B0602040200020303" pitchFamily="34" charset="77"/>
              </a:rPr>
              <a:t>unto the fathers by the prophets,</a:t>
            </a:r>
          </a:p>
          <a:p>
            <a:pPr algn="l"/>
            <a:r>
              <a:rPr lang="en-US" sz="2000" i="0" u="none" strike="noStrike" baseline="30000" dirty="0">
                <a:solidFill>
                  <a:srgbClr val="000000"/>
                </a:solidFill>
                <a:effectLst/>
                <a:latin typeface="Papyrus" panose="020B0602040200020303" pitchFamily="34" charset="77"/>
              </a:rPr>
              <a:t>2 </a:t>
            </a:r>
            <a:r>
              <a:rPr lang="en-US" sz="2000" i="0" u="none" strike="noStrike" dirty="0">
                <a:solidFill>
                  <a:srgbClr val="000000"/>
                </a:solidFill>
                <a:effectLst/>
                <a:latin typeface="Papyrus" panose="020B0602040200020303" pitchFamily="34" charset="77"/>
              </a:rPr>
              <a:t>Has in these last days spoken unto us by his Son, </a:t>
            </a:r>
          </a:p>
          <a:p>
            <a:pPr algn="l"/>
            <a:r>
              <a:rPr lang="en-US" sz="2000" i="0" u="none" strike="noStrike" dirty="0">
                <a:solidFill>
                  <a:srgbClr val="000000"/>
                </a:solidFill>
                <a:effectLst/>
                <a:latin typeface="Papyrus" panose="020B0602040200020303" pitchFamily="34" charset="77"/>
              </a:rPr>
              <a:t>	whom He has appointed heir of all things, </a:t>
            </a:r>
          </a:p>
          <a:p>
            <a:pPr algn="l"/>
            <a:r>
              <a:rPr lang="en-US" sz="2000" i="0" u="none" strike="noStrike" dirty="0">
                <a:solidFill>
                  <a:srgbClr val="000000"/>
                </a:solidFill>
                <a:effectLst/>
                <a:latin typeface="Papyrus" panose="020B0602040200020303" pitchFamily="34" charset="77"/>
              </a:rPr>
              <a:t>	by whom also He made the worlds;</a:t>
            </a:r>
          </a:p>
          <a:p>
            <a:pPr algn="l"/>
            <a:endParaRPr lang="en-US" sz="2000" i="0" u="none" strike="noStrike" dirty="0">
              <a:solidFill>
                <a:srgbClr val="000000"/>
              </a:solidFill>
              <a:effectLst/>
              <a:latin typeface="Papyrus" panose="020B0602040200020303" pitchFamily="34" charset="77"/>
            </a:endParaRPr>
          </a:p>
        </p:txBody>
      </p:sp>
    </p:spTree>
    <p:extLst>
      <p:ext uri="{BB962C8B-B14F-4D97-AF65-F5344CB8AC3E}">
        <p14:creationId xmlns:p14="http://schemas.microsoft.com/office/powerpoint/2010/main" val="3314762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110163"/>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DD785CC6-A27C-B0BB-81CE-E343F8E8995D}"/>
              </a:ext>
            </a:extLst>
          </p:cNvPr>
          <p:cNvSpPr txBox="1"/>
          <p:nvPr/>
        </p:nvSpPr>
        <p:spPr>
          <a:xfrm>
            <a:off x="794452" y="398101"/>
            <a:ext cx="10080376" cy="707886"/>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”The Incarnation”  </a:t>
            </a:r>
            <a:r>
              <a:rPr lang="en-US" sz="2000" dirty="0">
                <a:latin typeface="Lucida Handwriting" panose="03010101010101010101" pitchFamily="66" charset="77"/>
              </a:rPr>
              <a:t>When God Became Man </a:t>
            </a:r>
            <a:r>
              <a:rPr lang="en-US" sz="2000" dirty="0">
                <a:latin typeface="Papyrus" panose="020B0602040200020303" pitchFamily="34" charset="77"/>
              </a:rPr>
              <a:t>” - The Prophet,  Priest &amp; Coming King </a:t>
            </a:r>
          </a:p>
          <a:p>
            <a:endParaRPr lang="en-US" sz="2000" dirty="0">
              <a:latin typeface="Papyrus" panose="020B0602040200020303" pitchFamily="34" charset="77"/>
            </a:endParaRPr>
          </a:p>
        </p:txBody>
      </p:sp>
      <p:pic>
        <p:nvPicPr>
          <p:cNvPr id="3" name="Picture 2" descr="yeshua_talit.jpg">
            <a:extLst>
              <a:ext uri="{FF2B5EF4-FFF2-40B4-BE49-F238E27FC236}">
                <a16:creationId xmlns:a16="http://schemas.microsoft.com/office/drawing/2014/main" id="{4606C4D6-AD08-D37B-7316-D757895C5075}"/>
              </a:ext>
            </a:extLst>
          </p:cNvPr>
          <p:cNvPicPr>
            <a:picLocks noChangeAspect="1"/>
          </p:cNvPicPr>
          <p:nvPr/>
        </p:nvPicPr>
        <p:blipFill rotWithShape="1">
          <a:blip r:embed="rId2">
            <a:extLst>
              <a:ext uri="{28A0092B-C50C-407E-A947-70E740481C1C}">
                <a14:useLocalDpi xmlns:a14="http://schemas.microsoft.com/office/drawing/2010/main" val="0"/>
              </a:ext>
            </a:extLst>
          </a:blip>
          <a:srcRect b="20489"/>
          <a:stretch/>
        </p:blipFill>
        <p:spPr>
          <a:xfrm>
            <a:off x="1958425" y="875198"/>
            <a:ext cx="7072507" cy="5584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8798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10056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39602374-277B-A0A4-D20E-568887BF02C9}"/>
              </a:ext>
            </a:extLst>
          </p:cNvPr>
          <p:cNvSpPr txBox="1"/>
          <p:nvPr/>
        </p:nvSpPr>
        <p:spPr>
          <a:xfrm>
            <a:off x="3678620" y="982510"/>
            <a:ext cx="8208579" cy="2185214"/>
          </a:xfrm>
          <a:prstGeom prst="rect">
            <a:avLst/>
          </a:prstGeom>
          <a:solidFill>
            <a:schemeClr val="accent2">
              <a:lumMod val="40000"/>
              <a:lumOff val="60000"/>
            </a:schemeClr>
          </a:solidFill>
        </p:spPr>
        <p:txBody>
          <a:bodyPr wrap="square" rtlCol="0">
            <a:spAutoFit/>
          </a:bodyPr>
          <a:lstStyle/>
          <a:p>
            <a:endParaRPr lang="en-US" sz="2400" dirty="0">
              <a:solidFill>
                <a:srgbClr val="0070C0"/>
              </a:solidFill>
              <a:latin typeface="Papyrus" panose="020B0602040200020303" pitchFamily="34" charset="77"/>
            </a:endParaRPr>
          </a:p>
          <a:p>
            <a:r>
              <a:rPr lang="en-US" sz="2400" i="0" u="none" strike="noStrike" dirty="0">
                <a:solidFill>
                  <a:srgbClr val="0070C0"/>
                </a:solidFill>
                <a:effectLst/>
                <a:latin typeface="Papyrus" panose="020B0602040200020303" pitchFamily="34" charset="77"/>
              </a:rPr>
              <a:t>                 </a:t>
            </a:r>
            <a:r>
              <a:rPr lang="en-US" sz="2400" dirty="0">
                <a:solidFill>
                  <a:srgbClr val="0070C0"/>
                </a:solidFill>
                <a:latin typeface="Papyrus" panose="020B0602040200020303" pitchFamily="34" charset="77"/>
              </a:rPr>
              <a:t>T</a:t>
            </a:r>
            <a:r>
              <a:rPr lang="en-US" sz="2400" i="0" u="none" strike="noStrike" dirty="0">
                <a:solidFill>
                  <a:srgbClr val="0070C0"/>
                </a:solidFill>
                <a:effectLst/>
                <a:latin typeface="Papyrus" panose="020B0602040200020303" pitchFamily="34" charset="77"/>
              </a:rPr>
              <a:t>he Virgin Birth in Jeremiah 31:22</a:t>
            </a:r>
            <a:endParaRPr lang="en-US" sz="2400" b="1" baseline="30000" dirty="0">
              <a:solidFill>
                <a:srgbClr val="000000"/>
              </a:solidFill>
              <a:latin typeface="Papyrus" panose="020B0602040200020303" pitchFamily="34" charset="77"/>
            </a:endParaRPr>
          </a:p>
          <a:p>
            <a:endParaRPr lang="en-US" sz="2400" b="1" i="0" u="none" strike="noStrike" baseline="30000" dirty="0">
              <a:solidFill>
                <a:srgbClr val="000000"/>
              </a:solidFill>
              <a:effectLst/>
              <a:latin typeface="Papyrus" panose="020B0602040200020303" pitchFamily="34" charset="77"/>
            </a:endParaRPr>
          </a:p>
          <a:p>
            <a:r>
              <a:rPr lang="en-US" sz="2400" b="1" baseline="30000" dirty="0">
                <a:solidFill>
                  <a:srgbClr val="000000"/>
                </a:solidFill>
                <a:latin typeface="Papyrus" panose="020B0602040200020303" pitchFamily="34" charset="77"/>
              </a:rPr>
              <a:t> “</a:t>
            </a:r>
            <a:r>
              <a:rPr lang="en-US" sz="2400" b="1" i="0" u="none" strike="noStrike" baseline="30000" dirty="0">
                <a:solidFill>
                  <a:srgbClr val="000000"/>
                </a:solidFill>
                <a:effectLst/>
                <a:latin typeface="Papyrus" panose="020B0602040200020303" pitchFamily="34" charset="77"/>
              </a:rPr>
              <a:t> </a:t>
            </a:r>
            <a:r>
              <a:rPr lang="en-US" sz="2400" b="0" i="0" u="none" strike="noStrike" dirty="0">
                <a:solidFill>
                  <a:srgbClr val="000000"/>
                </a:solidFill>
                <a:effectLst/>
                <a:latin typeface="Papyrus" panose="020B0602040200020303" pitchFamily="34" charset="77"/>
              </a:rPr>
              <a:t>How long will you go about, O you backsliding daughter? </a:t>
            </a:r>
          </a:p>
          <a:p>
            <a:r>
              <a:rPr lang="en-US" sz="2400" dirty="0">
                <a:solidFill>
                  <a:srgbClr val="000000"/>
                </a:solidFill>
                <a:latin typeface="Papyrus" panose="020B0602040200020303" pitchFamily="34" charset="77"/>
              </a:rPr>
              <a:t>         F</a:t>
            </a:r>
            <a:r>
              <a:rPr lang="en-US" sz="2400" b="0" i="0" u="none" strike="noStrike" dirty="0">
                <a:solidFill>
                  <a:srgbClr val="000000"/>
                </a:solidFill>
                <a:effectLst/>
                <a:latin typeface="Papyrus" panose="020B0602040200020303" pitchFamily="34" charset="77"/>
              </a:rPr>
              <a:t>or the Lord has created a new thing in the earth, </a:t>
            </a:r>
          </a:p>
          <a:p>
            <a:r>
              <a:rPr lang="en-US" sz="2400" dirty="0">
                <a:solidFill>
                  <a:srgbClr val="000000"/>
                </a:solidFill>
                <a:latin typeface="Papyrus" panose="020B0602040200020303" pitchFamily="34" charset="77"/>
              </a:rPr>
              <a:t>                     </a:t>
            </a:r>
            <a:r>
              <a:rPr lang="en-US" sz="2400" b="0" i="0" u="none" strike="noStrike" dirty="0">
                <a:solidFill>
                  <a:srgbClr val="000000"/>
                </a:solidFill>
                <a:effectLst/>
                <a:latin typeface="Papyrus" panose="020B0602040200020303" pitchFamily="34" charset="77"/>
              </a:rPr>
              <a:t>A woman shall compass a man.”</a:t>
            </a:r>
          </a:p>
        </p:txBody>
      </p:sp>
      <p:sp>
        <p:nvSpPr>
          <p:cNvPr id="3" name="TextBox 2">
            <a:extLst>
              <a:ext uri="{FF2B5EF4-FFF2-40B4-BE49-F238E27FC236}">
                <a16:creationId xmlns:a16="http://schemas.microsoft.com/office/drawing/2014/main" id="{4EE3D179-B68A-DD8B-5C54-4A5B60C34061}"/>
              </a:ext>
            </a:extLst>
          </p:cNvPr>
          <p:cNvSpPr txBox="1"/>
          <p:nvPr/>
        </p:nvSpPr>
        <p:spPr>
          <a:xfrm>
            <a:off x="4435905" y="3809710"/>
            <a:ext cx="7566909" cy="2062103"/>
          </a:xfrm>
          <a:prstGeom prst="rect">
            <a:avLst/>
          </a:prstGeom>
          <a:solidFill>
            <a:schemeClr val="accent2">
              <a:lumMod val="40000"/>
              <a:lumOff val="60000"/>
            </a:schemeClr>
          </a:solidFill>
        </p:spPr>
        <p:txBody>
          <a:bodyPr wrap="square" rtlCol="0">
            <a:spAutoFit/>
          </a:bodyPr>
          <a:lstStyle/>
          <a:p>
            <a:r>
              <a:rPr lang="en-US" sz="2400" dirty="0">
                <a:latin typeface="Papyrus" panose="020B0602040200020303" pitchFamily="34" charset="77"/>
              </a:rPr>
              <a:t>	“</a:t>
            </a:r>
            <a:r>
              <a:rPr lang="en-US" sz="2000" i="1" dirty="0">
                <a:latin typeface="Papyrus" panose="020B0602040200020303" pitchFamily="34" charset="77"/>
              </a:rPr>
              <a:t>Compass” </a:t>
            </a:r>
            <a:r>
              <a:rPr lang="en-US" sz="2000" dirty="0">
                <a:latin typeface="Papyrus" panose="020B0602040200020303" pitchFamily="34" charset="77"/>
              </a:rPr>
              <a:t>– t</a:t>
            </a:r>
            <a:r>
              <a:rPr lang="en-US" sz="2000" b="0" i="1" u="none" strike="noStrike" dirty="0">
                <a:solidFill>
                  <a:srgbClr val="111111"/>
                </a:solidFill>
                <a:effectLst/>
                <a:latin typeface="Papyrus" panose="020B0602040200020303" pitchFamily="34" charset="77"/>
              </a:rPr>
              <a:t>o surround, to have or accomplish, </a:t>
            </a:r>
          </a:p>
          <a:p>
            <a:r>
              <a:rPr lang="en-US" sz="2000" b="0" i="1" u="none" strike="noStrike" dirty="0">
                <a:solidFill>
                  <a:srgbClr val="111111"/>
                </a:solidFill>
                <a:effectLst/>
                <a:latin typeface="Papyrus" panose="020B0602040200020303" pitchFamily="34" charset="77"/>
              </a:rPr>
              <a:t>	      to cause something to take place</a:t>
            </a:r>
            <a:endParaRPr lang="en-US" sz="2000" b="0" i="0" u="none" strike="noStrike" dirty="0">
              <a:solidFill>
                <a:srgbClr val="111111"/>
              </a:solidFill>
              <a:effectLst/>
              <a:latin typeface="Papyrus" panose="020B0602040200020303" pitchFamily="34" charset="77"/>
            </a:endParaRPr>
          </a:p>
          <a:p>
            <a:r>
              <a:rPr lang="en-US" sz="2000" b="0" i="0" u="none" strike="noStrike" dirty="0">
                <a:solidFill>
                  <a:srgbClr val="111111"/>
                </a:solidFill>
                <a:effectLst/>
                <a:latin typeface="Open Sans" panose="020B0606030504020204" pitchFamily="34" charset="0"/>
              </a:rPr>
              <a:t> This definition certainly hints that this “new thing” the Lord</a:t>
            </a:r>
          </a:p>
          <a:p>
            <a:r>
              <a:rPr lang="en-US" sz="2000" dirty="0">
                <a:solidFill>
                  <a:srgbClr val="111111"/>
                </a:solidFill>
                <a:latin typeface="Open Sans" panose="020B0606030504020204" pitchFamily="34" charset="0"/>
              </a:rPr>
              <a:t> </a:t>
            </a:r>
            <a:r>
              <a:rPr lang="en-US" sz="2000" b="0" i="0" u="none" strike="noStrike" dirty="0">
                <a:solidFill>
                  <a:srgbClr val="111111"/>
                </a:solidFill>
                <a:effectLst/>
                <a:latin typeface="Open Sans" panose="020B0606030504020204" pitchFamily="34" charset="0"/>
              </a:rPr>
              <a:t> is creating is something unique and never done before;    specifically, the Lord will cause a woman who has never</a:t>
            </a:r>
          </a:p>
          <a:p>
            <a:r>
              <a:rPr lang="en-US" sz="2000" dirty="0">
                <a:solidFill>
                  <a:srgbClr val="111111"/>
                </a:solidFill>
                <a:latin typeface="Open Sans" panose="020B0606030504020204" pitchFamily="34" charset="0"/>
              </a:rPr>
              <a:t>           </a:t>
            </a:r>
            <a:r>
              <a:rPr lang="en-US" sz="2000" b="0" i="0" u="none" strike="noStrike" dirty="0">
                <a:solidFill>
                  <a:srgbClr val="111111"/>
                </a:solidFill>
                <a:effectLst/>
                <a:latin typeface="Open Sans" panose="020B0606030504020204" pitchFamily="34" charset="0"/>
              </a:rPr>
              <a:t>known  a man, to give birth to the Messiah</a:t>
            </a:r>
            <a:r>
              <a:rPr lang="en-US" sz="2400" b="0" i="0" u="none" strike="noStrike" dirty="0">
                <a:solidFill>
                  <a:srgbClr val="111111"/>
                </a:solidFill>
                <a:effectLst/>
                <a:latin typeface="Open Sans" panose="020B0606030504020204" pitchFamily="34" charset="0"/>
              </a:rPr>
              <a:t>. </a:t>
            </a:r>
            <a:endParaRPr lang="en-US" sz="2400" dirty="0">
              <a:latin typeface="Papyrus" panose="020B0602040200020303" pitchFamily="34" charset="77"/>
            </a:endParaRPr>
          </a:p>
        </p:txBody>
      </p:sp>
      <p:pic>
        <p:nvPicPr>
          <p:cNvPr id="4" name="Picture 3" descr="A picture containing text, person&#10;&#10;Description automatically generated">
            <a:extLst>
              <a:ext uri="{FF2B5EF4-FFF2-40B4-BE49-F238E27FC236}">
                <a16:creationId xmlns:a16="http://schemas.microsoft.com/office/drawing/2014/main" id="{3CE930B2-43FB-D609-F63E-510A3C2A3D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39" b="90694" l="15469" r="86953">
                        <a14:foregroundMark x1="43359" y1="32500" x2="40234" y2="26389"/>
                        <a14:foregroundMark x1="40234" y1="26389" x2="36641" y2="23472"/>
                        <a14:foregroundMark x1="36641" y1="23472" x2="30836" y2="26097"/>
                        <a14:foregroundMark x1="21450" y1="40399" x2="20078" y2="45278"/>
                        <a14:foregroundMark x1="20078" y1="45278" x2="19609" y2="46250"/>
                        <a14:foregroundMark x1="41875" y1="30833" x2="42344" y2="36389"/>
                        <a14:foregroundMark x1="43828" y1="36250" x2="43047" y2="40417"/>
                        <a14:foregroundMark x1="39063" y1="31250" x2="31797" y2="31528"/>
                        <a14:foregroundMark x1="33516" y1="25417" x2="37891" y2="25556"/>
                        <a14:foregroundMark x1="37891" y1="25556" x2="40156" y2="25417"/>
                        <a14:foregroundMark x1="31250" y1="32222" x2="30469" y2="32361"/>
                        <a14:foregroundMark x1="18516" y1="60556" x2="16172" y2="74722"/>
                        <a14:foregroundMark x1="16172" y1="74722" x2="26875" y2="90694"/>
                        <a14:foregroundMark x1="26875" y1="90694" x2="30234" y2="86667"/>
                        <a14:foregroundMark x1="30234" y1="86667" x2="31328" y2="83056"/>
                        <a14:foregroundMark x1="39844" y1="56111" x2="44297" y2="71528"/>
                        <a14:foregroundMark x1="44297" y1="71528" x2="44922" y2="78611"/>
                        <a14:foregroundMark x1="44922" y1="78611" x2="44297" y2="86111"/>
                        <a14:foregroundMark x1="44297" y1="86111" x2="20781" y2="89861"/>
                        <a14:foregroundMark x1="16250" y1="68889" x2="15469" y2="76111"/>
                        <a14:foregroundMark x1="15469" y1="76111" x2="16875" y2="78889"/>
                        <a14:foregroundMark x1="17656" y1="56806" x2="17266" y2="60972"/>
                        <a14:foregroundMark x1="44453" y1="84444" x2="42578" y2="90694"/>
                        <a14:foregroundMark x1="42578" y1="90694" x2="41250" y2="90694"/>
                        <a14:foregroundMark x1="45234" y1="82500" x2="45391" y2="90278"/>
                        <a14:foregroundMark x1="45234" y1="82361" x2="45234" y2="82361"/>
                        <a14:foregroundMark x1="23125" y1="90694" x2="20156" y2="90833"/>
                        <a14:foregroundMark x1="43359" y1="36806" x2="38438" y2="49583"/>
                        <a14:foregroundMark x1="38438" y1="49583" x2="33750" y2="52361"/>
                        <a14:foregroundMark x1="27891" y1="39306" x2="33203" y2="39444"/>
                        <a14:foregroundMark x1="33203" y1="39444" x2="36875" y2="43889"/>
                        <a14:foregroundMark x1="36875" y1="43889" x2="34766" y2="50000"/>
                        <a14:foregroundMark x1="34766" y1="50000" x2="32656" y2="43611"/>
                        <a14:foregroundMark x1="32656" y1="43611" x2="32656" y2="42639"/>
                        <a14:foregroundMark x1="86953" y1="15139" x2="86953" y2="15139"/>
                        <a14:backgroundMark x1="27422" y1="28750" x2="23906" y2="32222"/>
                        <a14:backgroundMark x1="23906" y1="32222" x2="22109" y2="37639"/>
                        <a14:backgroundMark x1="22344" y1="37361" x2="21328" y2="40278"/>
                        <a14:backgroundMark x1="28672" y1="26944" x2="27109" y2="28889"/>
                        <a14:backgroundMark x1="30703" y1="25833" x2="28438" y2="27778"/>
                        <a14:backgroundMark x1="36094" y1="35833" x2="36094" y2="35833"/>
                      </a14:backgroundRemoval>
                    </a14:imgEffect>
                    <a14:imgEffect>
                      <a14:colorTemperature colorTemp="5900"/>
                    </a14:imgEffect>
                  </a14:imgLayer>
                </a14:imgProps>
              </a:ext>
            </a:extLst>
          </a:blip>
          <a:srcRect l="14776" t="21191" r="53997" b="8322"/>
          <a:stretch/>
        </p:blipFill>
        <p:spPr>
          <a:xfrm>
            <a:off x="-137175" y="434168"/>
            <a:ext cx="4435905" cy="5632311"/>
          </a:xfrm>
          <a:prstGeom prst="rect">
            <a:avLst/>
          </a:prstGeom>
          <a:ln>
            <a:noFill/>
          </a:ln>
          <a:effectLst>
            <a:softEdge rad="112500"/>
          </a:effectLst>
        </p:spPr>
      </p:pic>
    </p:spTree>
    <p:extLst>
      <p:ext uri="{BB962C8B-B14F-4D97-AF65-F5344CB8AC3E}">
        <p14:creationId xmlns:p14="http://schemas.microsoft.com/office/powerpoint/2010/main" val="3037002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16145"/>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326E85C4-E454-333B-8386-99067491B70B}"/>
              </a:ext>
            </a:extLst>
          </p:cNvPr>
          <p:cNvSpPr txBox="1"/>
          <p:nvPr/>
        </p:nvSpPr>
        <p:spPr>
          <a:xfrm>
            <a:off x="238991" y="254684"/>
            <a:ext cx="11191008" cy="523220"/>
          </a:xfrm>
          <a:prstGeom prst="rect">
            <a:avLst/>
          </a:prstGeom>
          <a:solidFill>
            <a:schemeClr val="accent2">
              <a:lumMod val="40000"/>
              <a:lumOff val="60000"/>
            </a:schemeClr>
          </a:solidFill>
        </p:spPr>
        <p:txBody>
          <a:bodyPr wrap="square" rtlCol="0">
            <a:spAutoFit/>
          </a:bodyPr>
          <a:lstStyle/>
          <a:p>
            <a:r>
              <a:rPr lang="en-US" sz="2800" dirty="0">
                <a:latin typeface="Papyrus" panose="020B0602040200020303" pitchFamily="34" charset="77"/>
              </a:rPr>
              <a:t>    The Whole World’s Focus is on Christmas Trees, Lights, &amp; Gifts</a:t>
            </a:r>
          </a:p>
        </p:txBody>
      </p:sp>
      <p:pic>
        <p:nvPicPr>
          <p:cNvPr id="4" name="Picture 3" descr="A christmas tree and presents in a room&#10;&#10;Description automatically generated">
            <a:extLst>
              <a:ext uri="{FF2B5EF4-FFF2-40B4-BE49-F238E27FC236}">
                <a16:creationId xmlns:a16="http://schemas.microsoft.com/office/drawing/2014/main" id="{1F411453-122A-7488-FB15-2093A3FE33E8}"/>
              </a:ext>
            </a:extLst>
          </p:cNvPr>
          <p:cNvPicPr>
            <a:picLocks noChangeAspect="1"/>
          </p:cNvPicPr>
          <p:nvPr/>
        </p:nvPicPr>
        <p:blipFill>
          <a:blip r:embed="rId2"/>
          <a:stretch>
            <a:fillRect/>
          </a:stretch>
        </p:blipFill>
        <p:spPr>
          <a:xfrm>
            <a:off x="1741056" y="684386"/>
            <a:ext cx="8171872" cy="6080096"/>
          </a:xfrm>
          <a:prstGeom prst="rect">
            <a:avLst/>
          </a:prstGeom>
        </p:spPr>
      </p:pic>
    </p:spTree>
    <p:extLst>
      <p:ext uri="{BB962C8B-B14F-4D97-AF65-F5344CB8AC3E}">
        <p14:creationId xmlns:p14="http://schemas.microsoft.com/office/powerpoint/2010/main" val="1551084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5836E253-B506-A803-524A-744E7847A21B}"/>
              </a:ext>
            </a:extLst>
          </p:cNvPr>
          <p:cNvSpPr txBox="1"/>
          <p:nvPr/>
        </p:nvSpPr>
        <p:spPr>
          <a:xfrm>
            <a:off x="1986455" y="1093316"/>
            <a:ext cx="7630510" cy="1200329"/>
          </a:xfrm>
          <a:prstGeom prst="rect">
            <a:avLst/>
          </a:prstGeom>
          <a:solidFill>
            <a:schemeClr val="accent2">
              <a:lumMod val="40000"/>
              <a:lumOff val="60000"/>
            </a:schemeClr>
          </a:solidFill>
        </p:spPr>
        <p:txBody>
          <a:bodyPr wrap="square" rtlCol="0">
            <a:spAutoFit/>
          </a:bodyPr>
          <a:lstStyle/>
          <a:p>
            <a:r>
              <a:rPr lang="en-US" sz="2400" dirty="0">
                <a:latin typeface="Papyrus" panose="020B0602040200020303" pitchFamily="34" charset="77"/>
              </a:rPr>
              <a:t>We know that Jesus’ Birth did not occur in December</a:t>
            </a:r>
          </a:p>
          <a:p>
            <a:r>
              <a:rPr lang="en-US" sz="2400" dirty="0">
                <a:latin typeface="Papyrus" panose="020B0602040200020303" pitchFamily="34" charset="77"/>
              </a:rPr>
              <a:t>     Most Like During September/October </a:t>
            </a:r>
          </a:p>
          <a:p>
            <a:r>
              <a:rPr lang="en-US" sz="2400" dirty="0">
                <a:latin typeface="Papyrus" panose="020B0602040200020303" pitchFamily="34" charset="77"/>
              </a:rPr>
              <a:t>          according to many Clues in the Bible </a:t>
            </a:r>
          </a:p>
        </p:txBody>
      </p:sp>
      <p:sp>
        <p:nvSpPr>
          <p:cNvPr id="3" name="TextBox 2">
            <a:extLst>
              <a:ext uri="{FF2B5EF4-FFF2-40B4-BE49-F238E27FC236}">
                <a16:creationId xmlns:a16="http://schemas.microsoft.com/office/drawing/2014/main" id="{B6E9C068-3F44-9488-46BB-CC1DEDE98A58}"/>
              </a:ext>
            </a:extLst>
          </p:cNvPr>
          <p:cNvSpPr txBox="1"/>
          <p:nvPr/>
        </p:nvSpPr>
        <p:spPr>
          <a:xfrm>
            <a:off x="2364828" y="3429000"/>
            <a:ext cx="8050924" cy="1569660"/>
          </a:xfrm>
          <a:prstGeom prst="rect">
            <a:avLst/>
          </a:prstGeom>
          <a:solidFill>
            <a:schemeClr val="accent2">
              <a:lumMod val="40000"/>
              <a:lumOff val="60000"/>
            </a:schemeClr>
          </a:solidFill>
        </p:spPr>
        <p:txBody>
          <a:bodyPr wrap="square" rtlCol="0">
            <a:spAutoFit/>
          </a:bodyPr>
          <a:lstStyle/>
          <a:p>
            <a:r>
              <a:rPr lang="en-US" sz="2400" dirty="0">
                <a:latin typeface="Papyrus" panose="020B0602040200020303" pitchFamily="34" charset="77"/>
              </a:rPr>
              <a:t>The Greatest Miracle probably did happen in December</a:t>
            </a:r>
          </a:p>
          <a:p>
            <a:r>
              <a:rPr lang="en-US" sz="2400" dirty="0">
                <a:latin typeface="Papyrus" panose="020B0602040200020303" pitchFamily="34" charset="77"/>
              </a:rPr>
              <a:t>  When Jesus was conceived  in the womb of a Virgin</a:t>
            </a:r>
          </a:p>
          <a:p>
            <a:endParaRPr lang="en-US" sz="2400" dirty="0">
              <a:latin typeface="Papyrus" panose="020B0602040200020303" pitchFamily="34" charset="77"/>
            </a:endParaRPr>
          </a:p>
          <a:p>
            <a:r>
              <a:rPr lang="en-US" sz="2400">
                <a:latin typeface="Papyrus" panose="020B0602040200020303" pitchFamily="34" charset="77"/>
              </a:rPr>
              <a:t>                 We </a:t>
            </a:r>
            <a:r>
              <a:rPr lang="en-US" sz="2400" dirty="0">
                <a:latin typeface="Papyrus" panose="020B0602040200020303" pitchFamily="34" charset="77"/>
              </a:rPr>
              <a:t>Call this “The Incarnation”</a:t>
            </a:r>
          </a:p>
        </p:txBody>
      </p:sp>
    </p:spTree>
    <p:extLst>
      <p:ext uri="{BB962C8B-B14F-4D97-AF65-F5344CB8AC3E}">
        <p14:creationId xmlns:p14="http://schemas.microsoft.com/office/powerpoint/2010/main" val="100185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48986"/>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yeshua_talit.jpg">
            <a:extLst>
              <a:ext uri="{FF2B5EF4-FFF2-40B4-BE49-F238E27FC236}">
                <a16:creationId xmlns:a16="http://schemas.microsoft.com/office/drawing/2014/main" id="{4606C4D6-AD08-D37B-7316-D757895C5075}"/>
              </a:ext>
            </a:extLst>
          </p:cNvPr>
          <p:cNvPicPr>
            <a:picLocks noChangeAspect="1"/>
          </p:cNvPicPr>
          <p:nvPr/>
        </p:nvPicPr>
        <p:blipFill rotWithShape="1">
          <a:blip r:embed="rId2">
            <a:extLst>
              <a:ext uri="{28A0092B-C50C-407E-A947-70E740481C1C}">
                <a14:useLocalDpi xmlns:a14="http://schemas.microsoft.com/office/drawing/2010/main" val="0"/>
              </a:ext>
            </a:extLst>
          </a:blip>
          <a:srcRect b="14257"/>
          <a:stretch/>
        </p:blipFill>
        <p:spPr>
          <a:xfrm>
            <a:off x="392943" y="343696"/>
            <a:ext cx="7076661" cy="6170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DB4AE82D-D8A5-7AB0-23E0-17F9899C57A7}"/>
              </a:ext>
            </a:extLst>
          </p:cNvPr>
          <p:cNvSpPr txBox="1"/>
          <p:nvPr/>
        </p:nvSpPr>
        <p:spPr>
          <a:xfrm>
            <a:off x="8070574" y="768626"/>
            <a:ext cx="3617843" cy="461665"/>
          </a:xfrm>
          <a:prstGeom prst="rect">
            <a:avLst/>
          </a:prstGeom>
          <a:solidFill>
            <a:schemeClr val="accent2">
              <a:lumMod val="40000"/>
              <a:lumOff val="60000"/>
            </a:schemeClr>
          </a:solidFill>
        </p:spPr>
        <p:txBody>
          <a:bodyPr wrap="square" rtlCol="0">
            <a:spAutoFit/>
          </a:bodyPr>
          <a:lstStyle/>
          <a:p>
            <a:r>
              <a:rPr lang="en-US" sz="2400" dirty="0">
                <a:latin typeface="Papyrus" panose="020B0602040200020303" pitchFamily="34" charset="77"/>
              </a:rPr>
              <a:t>Our Focus is on HIM </a:t>
            </a:r>
          </a:p>
        </p:txBody>
      </p:sp>
      <p:sp>
        <p:nvSpPr>
          <p:cNvPr id="5" name="TextBox 4">
            <a:extLst>
              <a:ext uri="{FF2B5EF4-FFF2-40B4-BE49-F238E27FC236}">
                <a16:creationId xmlns:a16="http://schemas.microsoft.com/office/drawing/2014/main" id="{C45C14F6-185D-F404-6B72-1B9AE3784A7D}"/>
              </a:ext>
            </a:extLst>
          </p:cNvPr>
          <p:cNvSpPr txBox="1"/>
          <p:nvPr/>
        </p:nvSpPr>
        <p:spPr>
          <a:xfrm>
            <a:off x="7571153" y="1616765"/>
            <a:ext cx="4519298" cy="4339650"/>
          </a:xfrm>
          <a:prstGeom prst="rect">
            <a:avLst/>
          </a:prstGeom>
          <a:solidFill>
            <a:schemeClr val="accent2">
              <a:lumMod val="40000"/>
              <a:lumOff val="60000"/>
            </a:schemeClr>
          </a:solidFill>
        </p:spPr>
        <p:txBody>
          <a:bodyPr wrap="square" rtlCol="0">
            <a:spAutoFit/>
          </a:bodyPr>
          <a:lstStyle/>
          <a:p>
            <a:pPr algn="ctr"/>
            <a:endParaRPr lang="en-US" sz="1800" dirty="0">
              <a:latin typeface="Papyrus" panose="020B0602040200020303" pitchFamily="34" charset="77"/>
            </a:endParaRPr>
          </a:p>
          <a:p>
            <a:pPr algn="ctr"/>
            <a:r>
              <a:rPr lang="en-US" sz="2400" dirty="0">
                <a:latin typeface="Papyrus" panose="020B0602040200020303" pitchFamily="34" charset="77"/>
              </a:rPr>
              <a:t>According to the Scriptures, </a:t>
            </a:r>
          </a:p>
          <a:p>
            <a:pPr algn="ctr"/>
            <a:r>
              <a:rPr lang="en-US" sz="2400" dirty="0">
                <a:latin typeface="Papyrus" panose="020B0602040200020303" pitchFamily="34" charset="77"/>
              </a:rPr>
              <a:t>God’s Greatest Gift</a:t>
            </a:r>
          </a:p>
          <a:p>
            <a:pPr algn="ctr"/>
            <a:r>
              <a:rPr lang="en-US" sz="2400" dirty="0">
                <a:latin typeface="Papyrus" panose="020B0602040200020303" pitchFamily="34" charset="77"/>
              </a:rPr>
              <a:t> to the Whole World  </a:t>
            </a:r>
          </a:p>
          <a:p>
            <a:pPr algn="ctr"/>
            <a:r>
              <a:rPr lang="en-US" sz="2400" dirty="0">
                <a:latin typeface="Papyrus" panose="020B0602040200020303" pitchFamily="34" charset="77"/>
              </a:rPr>
              <a:t>Is His Only </a:t>
            </a:r>
            <a:r>
              <a:rPr lang="en-US" sz="2400" dirty="0">
                <a:latin typeface="Lucida Handwriting" panose="03010101010101010101" pitchFamily="66" charset="77"/>
              </a:rPr>
              <a:t>Son Jesus</a:t>
            </a:r>
          </a:p>
          <a:p>
            <a:pPr algn="ctr"/>
            <a:r>
              <a:rPr lang="en-US" sz="2400" dirty="0">
                <a:latin typeface="Lucida Handwriting" panose="03010101010101010101" pitchFamily="66" charset="77"/>
              </a:rPr>
              <a:t> </a:t>
            </a:r>
          </a:p>
          <a:p>
            <a:pPr algn="ctr"/>
            <a:r>
              <a:rPr lang="en-US" sz="2400" dirty="0">
                <a:latin typeface="Papyrus" panose="020B0602040200020303" pitchFamily="34" charset="77"/>
              </a:rPr>
              <a:t>Who is God in the Flesh</a:t>
            </a:r>
          </a:p>
          <a:p>
            <a:pPr algn="ctr"/>
            <a:r>
              <a:rPr lang="en-US" sz="2400" dirty="0">
                <a:latin typeface="Papyrus" panose="020B0602040200020303" pitchFamily="34" charset="77"/>
              </a:rPr>
              <a:t>He is God with Us</a:t>
            </a:r>
          </a:p>
          <a:p>
            <a:pPr algn="ctr"/>
            <a:r>
              <a:rPr lang="en-US" sz="2400" dirty="0">
                <a:latin typeface="Papyrus" panose="020B0602040200020303" pitchFamily="34" charset="77"/>
              </a:rPr>
              <a:t>Jesus is Israel’s </a:t>
            </a:r>
            <a:r>
              <a:rPr lang="en-US" sz="2400" dirty="0">
                <a:latin typeface="Lucida Handwriting" panose="03010101010101010101" pitchFamily="66" charset="77"/>
              </a:rPr>
              <a:t>Messiah,</a:t>
            </a:r>
            <a:endParaRPr lang="en-US" sz="2400" dirty="0">
              <a:latin typeface="Papyrus" panose="020B0602040200020303" pitchFamily="34" charset="77"/>
            </a:endParaRPr>
          </a:p>
          <a:p>
            <a:pPr algn="ctr"/>
            <a:r>
              <a:rPr lang="en-US" sz="2400" dirty="0">
                <a:latin typeface="Papyrus" panose="020B0602040200020303" pitchFamily="34" charset="77"/>
              </a:rPr>
              <a:t> He is Our </a:t>
            </a:r>
            <a:r>
              <a:rPr lang="en-US" sz="2400" dirty="0">
                <a:latin typeface="Lucida Handwriting" panose="03010101010101010101" pitchFamily="66" charset="77"/>
              </a:rPr>
              <a:t>Savior</a:t>
            </a:r>
            <a:r>
              <a:rPr lang="en-US" sz="2400" dirty="0">
                <a:latin typeface="Papyrus" panose="020B0602040200020303" pitchFamily="34" charset="77"/>
              </a:rPr>
              <a:t> </a:t>
            </a:r>
          </a:p>
          <a:p>
            <a:pPr algn="ctr"/>
            <a:r>
              <a:rPr lang="en-US" sz="2400" dirty="0">
                <a:latin typeface="Papyrus" panose="020B0602040200020303" pitchFamily="34" charset="77"/>
              </a:rPr>
              <a:t>&amp; Our Coming </a:t>
            </a:r>
            <a:r>
              <a:rPr lang="en-US" sz="2400" dirty="0">
                <a:latin typeface="Lucida Handwriting" panose="03010101010101010101" pitchFamily="66" charset="77"/>
              </a:rPr>
              <a:t>King</a:t>
            </a:r>
          </a:p>
          <a:p>
            <a:endParaRPr lang="en-US" dirty="0"/>
          </a:p>
        </p:txBody>
      </p:sp>
    </p:spTree>
    <p:extLst>
      <p:ext uri="{BB962C8B-B14F-4D97-AF65-F5344CB8AC3E}">
        <p14:creationId xmlns:p14="http://schemas.microsoft.com/office/powerpoint/2010/main" val="4099170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0F8C165C-EAF5-19DE-30FC-FB63353C848B}"/>
              </a:ext>
            </a:extLst>
          </p:cNvPr>
          <p:cNvSpPr txBox="1"/>
          <p:nvPr/>
        </p:nvSpPr>
        <p:spPr>
          <a:xfrm>
            <a:off x="1670406" y="1848080"/>
            <a:ext cx="7169426" cy="2954655"/>
          </a:xfrm>
          <a:prstGeom prst="rect">
            <a:avLst/>
          </a:prstGeom>
          <a:solidFill>
            <a:schemeClr val="accent2">
              <a:lumMod val="40000"/>
              <a:lumOff val="60000"/>
            </a:schemeClr>
          </a:solidFill>
        </p:spPr>
        <p:txBody>
          <a:bodyPr wrap="square" rtlCol="0">
            <a:spAutoFit/>
          </a:bodyPr>
          <a:lstStyle/>
          <a:p>
            <a:pPr algn="ctr"/>
            <a:endParaRPr lang="en-US" sz="2400" dirty="0">
              <a:latin typeface="Papyrus" panose="020B0602040200020303" pitchFamily="34" charset="77"/>
            </a:endParaRPr>
          </a:p>
          <a:p>
            <a:r>
              <a:rPr lang="en-US" sz="2400" dirty="0">
                <a:solidFill>
                  <a:srgbClr val="0070C0"/>
                </a:solidFill>
                <a:latin typeface="Lucida Handwriting" panose="03010101010101010101" pitchFamily="66" charset="77"/>
              </a:rPr>
              <a:t>                             John 1:14</a:t>
            </a:r>
          </a:p>
          <a:p>
            <a:endParaRPr lang="en-US" sz="1800" dirty="0">
              <a:latin typeface="Lucida Handwriting" panose="03010101010101010101" pitchFamily="66" charset="77"/>
            </a:endParaRPr>
          </a:p>
          <a:p>
            <a:pPr algn="ctr"/>
            <a:r>
              <a:rPr lang="en-US" sz="2400" dirty="0">
                <a:latin typeface="Lucida Handwriting" panose="03010101010101010101" pitchFamily="66" charset="77"/>
              </a:rPr>
              <a:t>“</a:t>
            </a:r>
            <a:r>
              <a:rPr lang="en-US" sz="2400" dirty="0">
                <a:latin typeface="Papyrus" panose="020B0602040200020303" pitchFamily="34" charset="77"/>
              </a:rPr>
              <a:t>And the Word became Flesh and Dwelt among Us,</a:t>
            </a:r>
          </a:p>
          <a:p>
            <a:pPr algn="ctr"/>
            <a:r>
              <a:rPr lang="en-US" sz="2400" dirty="0">
                <a:latin typeface="Papyrus" panose="020B0602040200020303" pitchFamily="34" charset="77"/>
              </a:rPr>
              <a:t> and we have seen His glory  </a:t>
            </a:r>
          </a:p>
          <a:p>
            <a:pPr algn="ctr"/>
            <a:r>
              <a:rPr lang="en-US" sz="2400" dirty="0">
                <a:latin typeface="Papyrus" panose="020B0602040200020303" pitchFamily="34" charset="77"/>
              </a:rPr>
              <a:t>as of the Only Son from the Father, </a:t>
            </a:r>
          </a:p>
          <a:p>
            <a:pPr algn="ctr"/>
            <a:r>
              <a:rPr lang="en-US" sz="2400" dirty="0">
                <a:latin typeface="Papyrus" panose="020B0602040200020303" pitchFamily="34" charset="77"/>
              </a:rPr>
              <a:t>  full of Grace and Truth</a:t>
            </a:r>
          </a:p>
          <a:p>
            <a:pPr algn="ctr"/>
            <a:endParaRPr lang="en-US" sz="2400" dirty="0"/>
          </a:p>
        </p:txBody>
      </p:sp>
      <p:pic>
        <p:nvPicPr>
          <p:cNvPr id="5" name="Picture 4" descr="f5d4093427fb09ee2012d438f528cc5f.jpg">
            <a:extLst>
              <a:ext uri="{FF2B5EF4-FFF2-40B4-BE49-F238E27FC236}">
                <a16:creationId xmlns:a16="http://schemas.microsoft.com/office/drawing/2014/main" id="{19AF5FC3-4EA9-E9D8-120D-609C39BEE37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40000" r="100000">
                        <a14:foregroundMark x1="82396" y1="76875" x2="83646" y2="79792"/>
                        <a14:foregroundMark x1="85104" y1="79792" x2="85833" y2="81979"/>
                        <a14:backgroundMark x1="70938" y1="81042" x2="70938" y2="8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41221" b="17149"/>
          <a:stretch/>
        </p:blipFill>
        <p:spPr>
          <a:xfrm>
            <a:off x="8074073" y="-207183"/>
            <a:ext cx="4583016" cy="7065183"/>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2480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TotalTime>
  <Words>3717</Words>
  <Application>Microsoft Macintosh PowerPoint</Application>
  <PresentationFormat>Widescreen</PresentationFormat>
  <Paragraphs>335</Paragraphs>
  <Slides>43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Avenir Book</vt:lpstr>
      <vt:lpstr>Calibri</vt:lpstr>
      <vt:lpstr>Calibri Light</vt:lpstr>
      <vt:lpstr>Charter</vt:lpstr>
      <vt:lpstr>Comic Sans MS</vt:lpstr>
      <vt:lpstr>Lucida Handwriting</vt:lpstr>
      <vt:lpstr>Open Sans</vt:lpstr>
      <vt:lpstr>Papyrus</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Cathy Bentley</cp:lastModifiedBy>
  <cp:revision>24</cp:revision>
  <dcterms:created xsi:type="dcterms:W3CDTF">2023-12-11T14:57:24Z</dcterms:created>
  <dcterms:modified xsi:type="dcterms:W3CDTF">2023-12-13T14:30:45Z</dcterms:modified>
</cp:coreProperties>
</file>