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65" r:id="rId2"/>
    <p:sldId id="266" r:id="rId3"/>
    <p:sldId id="267" r:id="rId4"/>
    <p:sldId id="292" r:id="rId5"/>
    <p:sldId id="299" r:id="rId6"/>
    <p:sldId id="256" r:id="rId7"/>
    <p:sldId id="271" r:id="rId8"/>
    <p:sldId id="270" r:id="rId9"/>
    <p:sldId id="290" r:id="rId10"/>
    <p:sldId id="326" r:id="rId11"/>
    <p:sldId id="291" r:id="rId12"/>
    <p:sldId id="316" r:id="rId13"/>
    <p:sldId id="318" r:id="rId14"/>
    <p:sldId id="301" r:id="rId15"/>
    <p:sldId id="305" r:id="rId16"/>
    <p:sldId id="314" r:id="rId17"/>
    <p:sldId id="307" r:id="rId18"/>
    <p:sldId id="313" r:id="rId19"/>
    <p:sldId id="325" r:id="rId20"/>
    <p:sldId id="317" r:id="rId21"/>
    <p:sldId id="320" r:id="rId22"/>
    <p:sldId id="308" r:id="rId23"/>
    <p:sldId id="315" r:id="rId24"/>
    <p:sldId id="293" r:id="rId25"/>
    <p:sldId id="312" r:id="rId26"/>
    <p:sldId id="321" r:id="rId27"/>
    <p:sldId id="309" r:id="rId28"/>
    <p:sldId id="311" r:id="rId29"/>
    <p:sldId id="324" r:id="rId30"/>
    <p:sldId id="323" r:id="rId31"/>
    <p:sldId id="306" r:id="rId32"/>
    <p:sldId id="297"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4000"/>
    <a:srgbClr val="A1E2F4"/>
    <a:srgbClr val="996633"/>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524"/>
    <p:restoredTop sz="98889" autoAdjust="0"/>
  </p:normalViewPr>
  <p:slideViewPr>
    <p:cSldViewPr snapToGrid="0" snapToObjects="1">
      <p:cViewPr varScale="1">
        <p:scale>
          <a:sx n="125" d="100"/>
          <a:sy n="125" d="100"/>
        </p:scale>
        <p:origin x="584" y="184"/>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8B48EE-7724-2E46-B2CB-65CB44BFD560}" type="datetimeFigureOut">
              <a:rPr lang="en-US" smtClean="0"/>
              <a:t>12/15/21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E583C9-FA25-854B-AAAC-64AD2E11E343}" type="slidenum">
              <a:rPr lang="en-US" smtClean="0"/>
              <a:t>‹#›</a:t>
            </a:fld>
            <a:endParaRPr lang="en-US"/>
          </a:p>
        </p:txBody>
      </p:sp>
    </p:spTree>
    <p:extLst>
      <p:ext uri="{BB962C8B-B14F-4D97-AF65-F5344CB8AC3E}">
        <p14:creationId xmlns:p14="http://schemas.microsoft.com/office/powerpoint/2010/main" val="23814790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lvl1pPr>
              <a:defRPr sz="2000">
                <a:solidFill>
                  <a:schemeClr val="tx2"/>
                </a:solidFill>
                <a:latin typeface="Papyrus" charset="0"/>
                <a:ea typeface="ＭＳ Ｐゴシック" charset="0"/>
                <a:cs typeface="ＭＳ Ｐゴシック" charset="0"/>
              </a:defRPr>
            </a:lvl1pPr>
            <a:lvl2pPr marL="742950" indent="-285750">
              <a:defRPr sz="2000">
                <a:solidFill>
                  <a:schemeClr val="tx2"/>
                </a:solidFill>
                <a:latin typeface="Papyrus" charset="0"/>
                <a:ea typeface="ＭＳ Ｐゴシック" charset="0"/>
              </a:defRPr>
            </a:lvl2pPr>
            <a:lvl3pPr marL="1143000" indent="-228600">
              <a:defRPr sz="2000">
                <a:solidFill>
                  <a:schemeClr val="tx2"/>
                </a:solidFill>
                <a:latin typeface="Papyrus" charset="0"/>
                <a:ea typeface="ＭＳ Ｐゴシック" charset="0"/>
              </a:defRPr>
            </a:lvl3pPr>
            <a:lvl4pPr marL="1600200" indent="-228600">
              <a:defRPr sz="2000">
                <a:solidFill>
                  <a:schemeClr val="tx2"/>
                </a:solidFill>
                <a:latin typeface="Papyrus" charset="0"/>
                <a:ea typeface="ＭＳ Ｐゴシック" charset="0"/>
              </a:defRPr>
            </a:lvl4pPr>
            <a:lvl5pPr marL="2057400" indent="-228600">
              <a:defRPr sz="2000">
                <a:solidFill>
                  <a:schemeClr val="tx2"/>
                </a:solidFill>
                <a:latin typeface="Papyrus" charset="0"/>
                <a:ea typeface="ＭＳ Ｐゴシック" charset="0"/>
              </a:defRPr>
            </a:lvl5pPr>
            <a:lvl6pPr marL="2514600" indent="-228600" eaLnBrk="0" fontAlgn="base" hangingPunct="0">
              <a:spcBef>
                <a:spcPct val="0"/>
              </a:spcBef>
              <a:spcAft>
                <a:spcPct val="0"/>
              </a:spcAft>
              <a:defRPr sz="2000">
                <a:solidFill>
                  <a:schemeClr val="tx2"/>
                </a:solidFill>
                <a:latin typeface="Papyrus" charset="0"/>
                <a:ea typeface="ＭＳ Ｐゴシック" charset="0"/>
              </a:defRPr>
            </a:lvl6pPr>
            <a:lvl7pPr marL="2971800" indent="-228600" eaLnBrk="0" fontAlgn="base" hangingPunct="0">
              <a:spcBef>
                <a:spcPct val="0"/>
              </a:spcBef>
              <a:spcAft>
                <a:spcPct val="0"/>
              </a:spcAft>
              <a:defRPr sz="2000">
                <a:solidFill>
                  <a:schemeClr val="tx2"/>
                </a:solidFill>
                <a:latin typeface="Papyrus" charset="0"/>
                <a:ea typeface="ＭＳ Ｐゴシック" charset="0"/>
              </a:defRPr>
            </a:lvl7pPr>
            <a:lvl8pPr marL="3429000" indent="-228600" eaLnBrk="0" fontAlgn="base" hangingPunct="0">
              <a:spcBef>
                <a:spcPct val="0"/>
              </a:spcBef>
              <a:spcAft>
                <a:spcPct val="0"/>
              </a:spcAft>
              <a:defRPr sz="2000">
                <a:solidFill>
                  <a:schemeClr val="tx2"/>
                </a:solidFill>
                <a:latin typeface="Papyrus" charset="0"/>
                <a:ea typeface="ＭＳ Ｐゴシック" charset="0"/>
              </a:defRPr>
            </a:lvl8pPr>
            <a:lvl9pPr marL="3886200" indent="-228600" eaLnBrk="0" fontAlgn="base" hangingPunct="0">
              <a:spcBef>
                <a:spcPct val="0"/>
              </a:spcBef>
              <a:spcAft>
                <a:spcPct val="0"/>
              </a:spcAft>
              <a:defRPr sz="2000">
                <a:solidFill>
                  <a:schemeClr val="tx2"/>
                </a:solidFill>
                <a:latin typeface="Papyrus" charset="0"/>
                <a:ea typeface="ＭＳ Ｐゴシック" charset="0"/>
              </a:defRPr>
            </a:lvl9pPr>
          </a:lstStyle>
          <a:p>
            <a:fld id="{1A05F31A-EF45-B844-856D-8A9FC7F0F2FC}" type="slidenum">
              <a:rPr lang="es-ES_tradnl" sz="1200"/>
              <a:pPr/>
              <a:t>31</a:t>
            </a:fld>
            <a:endParaRPr lang="es-ES_tradnl" sz="1200"/>
          </a:p>
        </p:txBody>
      </p:sp>
      <p:sp>
        <p:nvSpPr>
          <p:cNvPr id="22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50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D9CE7B-E337-C049-A931-8643C000431B}" type="datetimeFigureOut">
              <a:rPr lang="en-US" smtClean="0"/>
              <a:t>12/15/21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5E1311-A1E1-6848-BC59-D799B8B042BF}" type="slidenum">
              <a:rPr lang="en-US" smtClean="0"/>
              <a:t>‹#›</a:t>
            </a:fld>
            <a:endParaRPr lang="en-US"/>
          </a:p>
        </p:txBody>
      </p:sp>
    </p:spTree>
    <p:extLst>
      <p:ext uri="{BB962C8B-B14F-4D97-AF65-F5344CB8AC3E}">
        <p14:creationId xmlns:p14="http://schemas.microsoft.com/office/powerpoint/2010/main" val="1276619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D9CE7B-E337-C049-A931-8643C000431B}" type="datetimeFigureOut">
              <a:rPr lang="en-US" smtClean="0"/>
              <a:t>12/15/21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5E1311-A1E1-6848-BC59-D799B8B042BF}" type="slidenum">
              <a:rPr lang="en-US" smtClean="0"/>
              <a:t>‹#›</a:t>
            </a:fld>
            <a:endParaRPr lang="en-US"/>
          </a:p>
        </p:txBody>
      </p:sp>
    </p:spTree>
    <p:extLst>
      <p:ext uri="{BB962C8B-B14F-4D97-AF65-F5344CB8AC3E}">
        <p14:creationId xmlns:p14="http://schemas.microsoft.com/office/powerpoint/2010/main" val="648207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D9CE7B-E337-C049-A931-8643C000431B}" type="datetimeFigureOut">
              <a:rPr lang="en-US" smtClean="0"/>
              <a:t>12/15/21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5E1311-A1E1-6848-BC59-D799B8B042BF}" type="slidenum">
              <a:rPr lang="en-US" smtClean="0"/>
              <a:t>‹#›</a:t>
            </a:fld>
            <a:endParaRPr lang="en-US"/>
          </a:p>
        </p:txBody>
      </p:sp>
    </p:spTree>
    <p:extLst>
      <p:ext uri="{BB962C8B-B14F-4D97-AF65-F5344CB8AC3E}">
        <p14:creationId xmlns:p14="http://schemas.microsoft.com/office/powerpoint/2010/main" val="233172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D9CE7B-E337-C049-A931-8643C000431B}" type="datetimeFigureOut">
              <a:rPr lang="en-US" smtClean="0"/>
              <a:t>12/15/21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5E1311-A1E1-6848-BC59-D799B8B042BF}" type="slidenum">
              <a:rPr lang="en-US" smtClean="0"/>
              <a:t>‹#›</a:t>
            </a:fld>
            <a:endParaRPr lang="en-US"/>
          </a:p>
        </p:txBody>
      </p:sp>
    </p:spTree>
    <p:extLst>
      <p:ext uri="{BB962C8B-B14F-4D97-AF65-F5344CB8AC3E}">
        <p14:creationId xmlns:p14="http://schemas.microsoft.com/office/powerpoint/2010/main" val="2252477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D9CE7B-E337-C049-A931-8643C000431B}" type="datetimeFigureOut">
              <a:rPr lang="en-US" smtClean="0"/>
              <a:t>12/15/21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5E1311-A1E1-6848-BC59-D799B8B042BF}" type="slidenum">
              <a:rPr lang="en-US" smtClean="0"/>
              <a:t>‹#›</a:t>
            </a:fld>
            <a:endParaRPr lang="en-US"/>
          </a:p>
        </p:txBody>
      </p:sp>
    </p:spTree>
    <p:extLst>
      <p:ext uri="{BB962C8B-B14F-4D97-AF65-F5344CB8AC3E}">
        <p14:creationId xmlns:p14="http://schemas.microsoft.com/office/powerpoint/2010/main" val="1889209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D9CE7B-E337-C049-A931-8643C000431B}" type="datetimeFigureOut">
              <a:rPr lang="en-US" smtClean="0"/>
              <a:t>12/15/21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5E1311-A1E1-6848-BC59-D799B8B042BF}" type="slidenum">
              <a:rPr lang="en-US" smtClean="0"/>
              <a:t>‹#›</a:t>
            </a:fld>
            <a:endParaRPr lang="en-US"/>
          </a:p>
        </p:txBody>
      </p:sp>
    </p:spTree>
    <p:extLst>
      <p:ext uri="{BB962C8B-B14F-4D97-AF65-F5344CB8AC3E}">
        <p14:creationId xmlns:p14="http://schemas.microsoft.com/office/powerpoint/2010/main" val="1616649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D9CE7B-E337-C049-A931-8643C000431B}" type="datetimeFigureOut">
              <a:rPr lang="en-US" smtClean="0"/>
              <a:t>12/15/21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5E1311-A1E1-6848-BC59-D799B8B042BF}" type="slidenum">
              <a:rPr lang="en-US" smtClean="0"/>
              <a:t>‹#›</a:t>
            </a:fld>
            <a:endParaRPr lang="en-US"/>
          </a:p>
        </p:txBody>
      </p:sp>
    </p:spTree>
    <p:extLst>
      <p:ext uri="{BB962C8B-B14F-4D97-AF65-F5344CB8AC3E}">
        <p14:creationId xmlns:p14="http://schemas.microsoft.com/office/powerpoint/2010/main" val="1199679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D9CE7B-E337-C049-A931-8643C000431B}" type="datetimeFigureOut">
              <a:rPr lang="en-US" smtClean="0"/>
              <a:t>12/15/21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5E1311-A1E1-6848-BC59-D799B8B042BF}" type="slidenum">
              <a:rPr lang="en-US" smtClean="0"/>
              <a:t>‹#›</a:t>
            </a:fld>
            <a:endParaRPr lang="en-US"/>
          </a:p>
        </p:txBody>
      </p:sp>
    </p:spTree>
    <p:extLst>
      <p:ext uri="{BB962C8B-B14F-4D97-AF65-F5344CB8AC3E}">
        <p14:creationId xmlns:p14="http://schemas.microsoft.com/office/powerpoint/2010/main" val="230022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D9CE7B-E337-C049-A931-8643C000431B}" type="datetimeFigureOut">
              <a:rPr lang="en-US" smtClean="0"/>
              <a:t>12/15/21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5E1311-A1E1-6848-BC59-D799B8B042BF}" type="slidenum">
              <a:rPr lang="en-US" smtClean="0"/>
              <a:t>‹#›</a:t>
            </a:fld>
            <a:endParaRPr lang="en-US"/>
          </a:p>
        </p:txBody>
      </p:sp>
    </p:spTree>
    <p:extLst>
      <p:ext uri="{BB962C8B-B14F-4D97-AF65-F5344CB8AC3E}">
        <p14:creationId xmlns:p14="http://schemas.microsoft.com/office/powerpoint/2010/main" val="3740417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D9CE7B-E337-C049-A931-8643C000431B}" type="datetimeFigureOut">
              <a:rPr lang="en-US" smtClean="0"/>
              <a:t>12/15/21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5E1311-A1E1-6848-BC59-D799B8B042BF}" type="slidenum">
              <a:rPr lang="en-US" smtClean="0"/>
              <a:t>‹#›</a:t>
            </a:fld>
            <a:endParaRPr lang="en-US"/>
          </a:p>
        </p:txBody>
      </p:sp>
    </p:spTree>
    <p:extLst>
      <p:ext uri="{BB962C8B-B14F-4D97-AF65-F5344CB8AC3E}">
        <p14:creationId xmlns:p14="http://schemas.microsoft.com/office/powerpoint/2010/main" val="3469625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D9CE7B-E337-C049-A931-8643C000431B}" type="datetimeFigureOut">
              <a:rPr lang="en-US" smtClean="0"/>
              <a:t>12/15/21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5E1311-A1E1-6848-BC59-D799B8B042BF}" type="slidenum">
              <a:rPr lang="en-US" smtClean="0"/>
              <a:t>‹#›</a:t>
            </a:fld>
            <a:endParaRPr lang="en-US"/>
          </a:p>
        </p:txBody>
      </p:sp>
    </p:spTree>
    <p:extLst>
      <p:ext uri="{BB962C8B-B14F-4D97-AF65-F5344CB8AC3E}">
        <p14:creationId xmlns:p14="http://schemas.microsoft.com/office/powerpoint/2010/main" val="1159425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D9CE7B-E337-C049-A931-8643C000431B}" type="datetimeFigureOut">
              <a:rPr lang="en-US" smtClean="0"/>
              <a:t>12/15/21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5E1311-A1E1-6848-BC59-D799B8B042BF}" type="slidenum">
              <a:rPr lang="en-US" smtClean="0"/>
              <a:t>‹#›</a:t>
            </a:fld>
            <a:endParaRPr lang="en-US"/>
          </a:p>
        </p:txBody>
      </p:sp>
    </p:spTree>
    <p:extLst>
      <p:ext uri="{BB962C8B-B14F-4D97-AF65-F5344CB8AC3E}">
        <p14:creationId xmlns:p14="http://schemas.microsoft.com/office/powerpoint/2010/main" val="1755278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 Id="rId4" Type="http://schemas.microsoft.com/office/2007/relationships/hdphoto" Target="../media/hdphoto6.wdp"/></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8.png"/><Relationship Id="rId1" Type="http://schemas.openxmlformats.org/officeDocument/2006/relationships/slideLayout" Target="../slideLayouts/slideLayout1.xml"/><Relationship Id="rId5" Type="http://schemas.microsoft.com/office/2007/relationships/hdphoto" Target="../media/hdphoto9.wdp"/><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0.wdp"/></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6.jpeg"/><Relationship Id="rId5" Type="http://schemas.microsoft.com/office/2007/relationships/hdphoto" Target="../media/hdphoto3.wdp"/><Relationship Id="rId4" Type="http://schemas.openxmlformats.org/officeDocument/2006/relationships/image" Target="../media/image5.jpeg"/><Relationship Id="rId9" Type="http://schemas.microsoft.com/office/2007/relationships/hdphoto" Target="../media/hdphoto5.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685800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endParaRPr lang="en-US" dirty="0"/>
          </a:p>
        </p:txBody>
      </p:sp>
      <p:pic>
        <p:nvPicPr>
          <p:cNvPr id="3" name="Picture 2" descr="A Prayer for The Fear of the Lord ~ 'Now when all the people saw the thunder and the flashes of lightning...' Exodus 20.20 ESV.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382503" cy="6858000"/>
          </a:xfrm>
          <a:prstGeom prst="rect">
            <a:avLst/>
          </a:prstGeom>
          <a:solidFill>
            <a:srgbClr val="804000"/>
          </a:solidFill>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images copy.jpeg"/>
          <p:cNvPicPr>
            <a:picLocks noChangeAspect="1"/>
          </p:cNvPicPr>
          <p:nvPr/>
        </p:nvPicPr>
        <p:blipFill>
          <a:blip r:embed="rId3">
            <a:extLst>
              <a:ext uri="{BEBA8EAE-BF5A-486C-A8C5-ECC9F3942E4B}">
                <a14:imgProps xmlns:a14="http://schemas.microsoft.com/office/drawing/2010/main">
                  <a14:imgLayer r:embed="rId4">
                    <a14:imgEffect>
                      <a14:backgroundRemoval t="0" b="100000" l="0" r="98456">
                        <a14:backgroundMark x1="13514" y1="14948" x2="27799" y2="82474"/>
                        <a14:backgroundMark x1="36293" y1="2577" x2="43243" y2="20619"/>
                        <a14:backgroundMark x1="67954" y1="1546" x2="59459" y2="36598"/>
                        <a14:backgroundMark x1="6178" y1="4639" x2="18919" y2="13402"/>
                        <a14:backgroundMark x1="7336" y1="84536" x2="41699" y2="90206"/>
                        <a14:backgroundMark x1="65637" y1="87629" x2="65637" y2="96907"/>
                        <a14:backgroundMark x1="8494" y1="95361" x2="8494" y2="95361"/>
                        <a14:backgroundMark x1="4247" y1="95361" x2="41313" y2="96392"/>
                      </a14:backgroundRemoval>
                    </a14:imgEffect>
                  </a14:imgLayer>
                </a14:imgProps>
              </a:ext>
              <a:ext uri="{28A0092B-C50C-407E-A947-70E740481C1C}">
                <a14:useLocalDpi xmlns:a14="http://schemas.microsoft.com/office/drawing/2010/main" val="0"/>
              </a:ext>
            </a:extLst>
          </a:blip>
          <a:stretch>
            <a:fillRect/>
          </a:stretch>
        </p:blipFill>
        <p:spPr>
          <a:xfrm>
            <a:off x="1116944" y="3195200"/>
            <a:ext cx="4890026" cy="3662800"/>
          </a:xfrm>
          <a:prstGeom prst="rect">
            <a:avLst/>
          </a:prstGeom>
        </p:spPr>
      </p:pic>
      <p:sp>
        <p:nvSpPr>
          <p:cNvPr id="2" name="TextBox 1"/>
          <p:cNvSpPr txBox="1"/>
          <p:nvPr/>
        </p:nvSpPr>
        <p:spPr>
          <a:xfrm>
            <a:off x="2204720" y="1310640"/>
            <a:ext cx="3507610" cy="830997"/>
          </a:xfrm>
          <a:prstGeom prst="rect">
            <a:avLst/>
          </a:prstGeom>
          <a:noFill/>
        </p:spPr>
        <p:txBody>
          <a:bodyPr wrap="square" rtlCol="0">
            <a:spAutoFit/>
          </a:bodyPr>
          <a:lstStyle/>
          <a:p>
            <a:r>
              <a:rPr lang="en-US" sz="4800" dirty="0">
                <a:solidFill>
                  <a:srgbClr val="632523"/>
                </a:solidFill>
                <a:latin typeface="Papyrus"/>
                <a:cs typeface="Papyrus"/>
              </a:rPr>
              <a:t>Awesome</a:t>
            </a:r>
          </a:p>
        </p:txBody>
      </p:sp>
    </p:spTree>
    <p:extLst>
      <p:ext uri="{BB962C8B-B14F-4D97-AF65-F5344CB8AC3E}">
        <p14:creationId xmlns:p14="http://schemas.microsoft.com/office/powerpoint/2010/main" val="1060584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F1A1FE-6BA9-214D-B1DA-3A2045AB5E19}"/>
              </a:ext>
            </a:extLst>
          </p:cNvPr>
          <p:cNvSpPr/>
          <p:nvPr/>
        </p:nvSpPr>
        <p:spPr>
          <a:xfrm>
            <a:off x="0" y="0"/>
            <a:ext cx="9340770" cy="68580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79529D4-0F64-CD4E-8780-E6709CC272BD}"/>
              </a:ext>
            </a:extLst>
          </p:cNvPr>
          <p:cNvSpPr txBox="1"/>
          <p:nvPr/>
        </p:nvSpPr>
        <p:spPr>
          <a:xfrm>
            <a:off x="995423" y="269751"/>
            <a:ext cx="6551271" cy="2024898"/>
          </a:xfrm>
          <a:prstGeom prst="rect">
            <a:avLst/>
          </a:prstGeom>
          <a:solidFill>
            <a:srgbClr val="804000"/>
          </a:solidFill>
        </p:spPr>
        <p:txBody>
          <a:bodyPr wrap="square" rtlCol="0">
            <a:spAutoFit/>
          </a:bodyPr>
          <a:lstStyle/>
          <a:p>
            <a:endParaRPr lang="en-US" dirty="0">
              <a:ln>
                <a:solidFill>
                  <a:srgbClr val="804000"/>
                </a:solidFill>
              </a:ln>
            </a:endParaRPr>
          </a:p>
        </p:txBody>
      </p:sp>
      <p:sp>
        <p:nvSpPr>
          <p:cNvPr id="6" name="TextBox 5">
            <a:extLst>
              <a:ext uri="{FF2B5EF4-FFF2-40B4-BE49-F238E27FC236}">
                <a16:creationId xmlns:a16="http://schemas.microsoft.com/office/drawing/2014/main" id="{628C640D-FA8D-0043-A35C-0A86351B8670}"/>
              </a:ext>
            </a:extLst>
          </p:cNvPr>
          <p:cNvSpPr txBox="1"/>
          <p:nvPr/>
        </p:nvSpPr>
        <p:spPr>
          <a:xfrm>
            <a:off x="995423" y="432601"/>
            <a:ext cx="6412374" cy="1862048"/>
          </a:xfrm>
          <a:prstGeom prst="rect">
            <a:avLst/>
          </a:prstGeom>
          <a:noFill/>
        </p:spPr>
        <p:txBody>
          <a:bodyPr wrap="square" rtlCol="0">
            <a:spAutoFit/>
          </a:bodyPr>
          <a:lstStyle/>
          <a:p>
            <a:r>
              <a:rPr lang="en-US" sz="2000" dirty="0">
                <a:solidFill>
                  <a:schemeClr val="bg1"/>
                </a:solidFill>
                <a:latin typeface="Papyrus" panose="020B0602040200020303" pitchFamily="34" charset="77"/>
              </a:rPr>
              <a:t>             </a:t>
            </a:r>
            <a:r>
              <a:rPr lang="en-US" sz="1900" dirty="0">
                <a:solidFill>
                  <a:schemeClr val="bg1"/>
                </a:solidFill>
                <a:latin typeface="Papyrus" panose="020B0602040200020303" pitchFamily="34" charset="77"/>
              </a:rPr>
              <a:t>God does everything in Perfect Order</a:t>
            </a:r>
          </a:p>
          <a:p>
            <a:r>
              <a:rPr lang="en-US" sz="1900" dirty="0">
                <a:solidFill>
                  <a:schemeClr val="bg1"/>
                </a:solidFill>
                <a:latin typeface="Papyrus" panose="020B0602040200020303" pitchFamily="34" charset="77"/>
              </a:rPr>
              <a:t>               He  first Displays His Glory to Man</a:t>
            </a:r>
          </a:p>
          <a:p>
            <a:r>
              <a:rPr lang="en-US" sz="1900" dirty="0">
                <a:solidFill>
                  <a:schemeClr val="bg1"/>
                </a:solidFill>
                <a:latin typeface="Papyrus" panose="020B0602040200020303" pitchFamily="34" charset="77"/>
              </a:rPr>
              <a:t>           Men  then Fear the Lord and Worship Him</a:t>
            </a:r>
          </a:p>
          <a:p>
            <a:r>
              <a:rPr lang="en-US" sz="1900" dirty="0">
                <a:solidFill>
                  <a:schemeClr val="bg1"/>
                </a:solidFill>
                <a:latin typeface="Papyrus" panose="020B0602040200020303" pitchFamily="34" charset="77"/>
              </a:rPr>
              <a:t>            When they lose  the Fear of the Lord</a:t>
            </a:r>
          </a:p>
          <a:p>
            <a:r>
              <a:rPr lang="en-US" sz="1900" dirty="0">
                <a:solidFill>
                  <a:schemeClr val="bg1"/>
                </a:solidFill>
                <a:latin typeface="Papyrus" panose="020B0602040200020303" pitchFamily="34" charset="77"/>
              </a:rPr>
              <a:t>        Judgment comes …. To the same degree  that </a:t>
            </a:r>
          </a:p>
          <a:p>
            <a:r>
              <a:rPr lang="en-US" sz="1900" dirty="0">
                <a:solidFill>
                  <a:schemeClr val="bg1"/>
                </a:solidFill>
                <a:latin typeface="Papyrus" panose="020B0602040200020303" pitchFamily="34" charset="77"/>
              </a:rPr>
              <a:t>                                    they  experienced His Glory</a:t>
            </a:r>
          </a:p>
        </p:txBody>
      </p:sp>
      <p:sp>
        <p:nvSpPr>
          <p:cNvPr id="9" name="TextBox 8">
            <a:extLst>
              <a:ext uri="{FF2B5EF4-FFF2-40B4-BE49-F238E27FC236}">
                <a16:creationId xmlns:a16="http://schemas.microsoft.com/office/drawing/2014/main" id="{2F83C3C6-5CAA-4248-9AA4-374A45516CB8}"/>
              </a:ext>
            </a:extLst>
          </p:cNvPr>
          <p:cNvSpPr txBox="1"/>
          <p:nvPr/>
        </p:nvSpPr>
        <p:spPr>
          <a:xfrm>
            <a:off x="254643" y="2575777"/>
            <a:ext cx="8831484" cy="4001095"/>
          </a:xfrm>
          <a:prstGeom prst="rect">
            <a:avLst/>
          </a:prstGeom>
          <a:solidFill>
            <a:srgbClr val="804000"/>
          </a:solidFill>
        </p:spPr>
        <p:txBody>
          <a:bodyPr wrap="square" rtlCol="0">
            <a:spAutoFit/>
          </a:bodyPr>
          <a:lstStyle/>
          <a:p>
            <a:endParaRPr lang="en-US" sz="2000" dirty="0">
              <a:solidFill>
                <a:schemeClr val="bg1"/>
              </a:solidFill>
              <a:latin typeface="Papyrus" panose="020B0602040200020303" pitchFamily="34" charset="77"/>
            </a:endParaRPr>
          </a:p>
          <a:p>
            <a:r>
              <a:rPr lang="en-US" dirty="0">
                <a:solidFill>
                  <a:schemeClr val="bg1"/>
                </a:solidFill>
                <a:latin typeface="Papyrus" panose="020B0602040200020303" pitchFamily="34" charset="77"/>
              </a:rPr>
              <a:t>In the Garden –  Genesis  3  -Adam and Eve walked in the presence of God</a:t>
            </a:r>
          </a:p>
          <a:p>
            <a:r>
              <a:rPr lang="en-US" dirty="0">
                <a:solidFill>
                  <a:schemeClr val="bg1"/>
                </a:solidFill>
                <a:latin typeface="Papyrus" panose="020B0602040200020303" pitchFamily="34" charset="77"/>
              </a:rPr>
              <a:t>                           Heard His voice, clothed in innocence, yet chose sin </a:t>
            </a:r>
          </a:p>
          <a:p>
            <a:r>
              <a:rPr lang="en-US" dirty="0">
                <a:solidFill>
                  <a:schemeClr val="bg1"/>
                </a:solidFill>
                <a:latin typeface="Papyrus" panose="020B0602040200020303" pitchFamily="34" charset="77"/>
              </a:rPr>
              <a:t>                         Immediately sent out of Garden, sin nature enters into mankind </a:t>
            </a:r>
          </a:p>
          <a:p>
            <a:endParaRPr lang="en-US" dirty="0">
              <a:solidFill>
                <a:schemeClr val="bg1"/>
              </a:solidFill>
              <a:latin typeface="Papyrus" panose="020B0602040200020303" pitchFamily="34" charset="77"/>
            </a:endParaRPr>
          </a:p>
          <a:p>
            <a:r>
              <a:rPr lang="en-US" dirty="0">
                <a:solidFill>
                  <a:schemeClr val="bg1"/>
                </a:solidFill>
                <a:latin typeface="Papyrus" panose="020B0602040200020303" pitchFamily="34" charset="77"/>
              </a:rPr>
              <a:t>In the Tabernacle - Leviticus 10:1-3  - Moses anoints priesthood, sacrifice is consumed by a holy fire, God’s glory appears to all the people who shout and fall on their faces,       	The same day Nadab and Abihu offered profane incense  in the Holy Place  -</a:t>
            </a:r>
          </a:p>
          <a:p>
            <a:r>
              <a:rPr lang="en-US" dirty="0">
                <a:solidFill>
                  <a:schemeClr val="bg1"/>
                </a:solidFill>
                <a:latin typeface="Papyrus" panose="020B0602040200020303" pitchFamily="34" charset="77"/>
              </a:rPr>
              <a:t>                                  the same holy fire from God devoured them … </a:t>
            </a:r>
          </a:p>
          <a:p>
            <a:r>
              <a:rPr lang="en-US" dirty="0">
                <a:solidFill>
                  <a:schemeClr val="bg1"/>
                </a:solidFill>
                <a:latin typeface="Papyrus" panose="020B0602040200020303" pitchFamily="34" charset="77"/>
              </a:rPr>
              <a:t>  </a:t>
            </a:r>
          </a:p>
          <a:p>
            <a:r>
              <a:rPr lang="en-US" dirty="0">
                <a:solidFill>
                  <a:schemeClr val="bg1"/>
                </a:solidFill>
                <a:latin typeface="Papyrus" panose="020B0602040200020303" pitchFamily="34" charset="77"/>
              </a:rPr>
              <a:t>In the Temple …2</a:t>
            </a:r>
            <a:r>
              <a:rPr lang="en-US" baseline="30000" dirty="0">
                <a:solidFill>
                  <a:schemeClr val="bg1"/>
                </a:solidFill>
                <a:latin typeface="Papyrus" panose="020B0602040200020303" pitchFamily="34" charset="77"/>
              </a:rPr>
              <a:t>nd</a:t>
            </a:r>
            <a:r>
              <a:rPr lang="en-US" dirty="0">
                <a:solidFill>
                  <a:schemeClr val="bg1"/>
                </a:solidFill>
                <a:latin typeface="Papyrus" panose="020B0602040200020303" pitchFamily="34" charset="77"/>
              </a:rPr>
              <a:t> Chronicles 5:13-14.  . Solomon dedicates Temple</a:t>
            </a:r>
          </a:p>
          <a:p>
            <a:r>
              <a:rPr lang="en-US" dirty="0">
                <a:solidFill>
                  <a:schemeClr val="bg1"/>
                </a:solidFill>
                <a:latin typeface="Papyrus" panose="020B0602040200020303" pitchFamily="34" charset="77"/>
              </a:rPr>
              <a:t>                                                          Temple priesthood has divine order </a:t>
            </a:r>
          </a:p>
          <a:p>
            <a:r>
              <a:rPr lang="en-US" dirty="0">
                <a:solidFill>
                  <a:schemeClr val="bg1"/>
                </a:solidFill>
                <a:latin typeface="Papyrus" panose="020B0602040200020303" pitchFamily="34" charset="77"/>
              </a:rPr>
              <a:t>                                                           God’s glory comes so great in a cloud  </a:t>
            </a:r>
          </a:p>
          <a:p>
            <a:r>
              <a:rPr lang="en-US" dirty="0">
                <a:solidFill>
                  <a:schemeClr val="bg1"/>
                </a:solidFill>
                <a:latin typeface="Papyrus" panose="020B0602040200020303" pitchFamily="34" charset="77"/>
              </a:rPr>
              <a:t>                                                             that priests can’t continue to minister </a:t>
            </a:r>
          </a:p>
        </p:txBody>
      </p:sp>
    </p:spTree>
    <p:extLst>
      <p:ext uri="{BB962C8B-B14F-4D97-AF65-F5344CB8AC3E}">
        <p14:creationId xmlns:p14="http://schemas.microsoft.com/office/powerpoint/2010/main" val="4091808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685800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endParaRPr lang="en-US" dirty="0"/>
          </a:p>
        </p:txBody>
      </p:sp>
      <p:sp>
        <p:nvSpPr>
          <p:cNvPr id="2" name="TextBox 1"/>
          <p:cNvSpPr txBox="1"/>
          <p:nvPr/>
        </p:nvSpPr>
        <p:spPr>
          <a:xfrm>
            <a:off x="864322" y="326330"/>
            <a:ext cx="6821268" cy="1015663"/>
          </a:xfrm>
          <a:prstGeom prst="rect">
            <a:avLst/>
          </a:prstGeom>
          <a:solidFill>
            <a:srgbClr val="804000"/>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000" dirty="0">
                <a:solidFill>
                  <a:schemeClr val="bg1"/>
                </a:solidFill>
                <a:latin typeface="Papyrus"/>
                <a:cs typeface="Papyrus"/>
              </a:rPr>
              <a:t> Now what happens when God’s divine order is  not kept</a:t>
            </a:r>
          </a:p>
          <a:p>
            <a:r>
              <a:rPr lang="en-US" sz="2000" dirty="0">
                <a:solidFill>
                  <a:schemeClr val="bg1"/>
                </a:solidFill>
                <a:latin typeface="Papyrus"/>
                <a:cs typeface="Papyrus"/>
              </a:rPr>
              <a:t>What happens when the Priests don’t fear the Lord</a:t>
            </a:r>
          </a:p>
          <a:p>
            <a:r>
              <a:rPr lang="en-US" sz="2000" dirty="0">
                <a:solidFill>
                  <a:schemeClr val="bg1"/>
                </a:solidFill>
                <a:latin typeface="Papyrus"/>
                <a:cs typeface="Papyrus"/>
              </a:rPr>
              <a:t>  1 Samuel Chapter 2  - Eli the High Priest &amp; Little Samuel </a:t>
            </a:r>
          </a:p>
        </p:txBody>
      </p:sp>
      <p:pic>
        <p:nvPicPr>
          <p:cNvPr id="10" name="Picture 9" descr="31118_000_027_0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4205374"/>
            <a:ext cx="4302722" cy="21446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5344161" y="2972250"/>
            <a:ext cx="3029968" cy="1200329"/>
          </a:xfrm>
          <a:prstGeom prst="rect">
            <a:avLst/>
          </a:prstGeom>
          <a:solidFill>
            <a:srgbClr val="804000"/>
          </a:solidFill>
        </p:spPr>
        <p:txBody>
          <a:bodyPr wrap="square" rtlCol="0">
            <a:spAutoFit/>
          </a:bodyPr>
          <a:lstStyle/>
          <a:p>
            <a:r>
              <a:rPr lang="en-US" dirty="0">
                <a:solidFill>
                  <a:srgbClr val="FFFFFF"/>
                </a:solidFill>
                <a:latin typeface="Papyrus"/>
                <a:cs typeface="Papyrus"/>
              </a:rPr>
              <a:t>     Eli has corrupted the Priesthood by allowing his </a:t>
            </a:r>
          </a:p>
          <a:p>
            <a:r>
              <a:rPr lang="en-US" dirty="0">
                <a:solidFill>
                  <a:srgbClr val="FFFFFF"/>
                </a:solidFill>
                <a:latin typeface="Papyrus"/>
                <a:cs typeface="Papyrus"/>
              </a:rPr>
              <a:t>2 wicked sons to minister        	Hophni  &amp; Phineas </a:t>
            </a:r>
          </a:p>
        </p:txBody>
      </p:sp>
      <p:sp>
        <p:nvSpPr>
          <p:cNvPr id="8" name="TextBox 7"/>
          <p:cNvSpPr txBox="1"/>
          <p:nvPr/>
        </p:nvSpPr>
        <p:spPr>
          <a:xfrm>
            <a:off x="586297" y="4205374"/>
            <a:ext cx="3399407" cy="2031325"/>
          </a:xfrm>
          <a:prstGeom prst="rect">
            <a:avLst/>
          </a:prstGeom>
          <a:solidFill>
            <a:srgbClr val="804000"/>
          </a:solidFill>
        </p:spPr>
        <p:txBody>
          <a:bodyPr wrap="square" rtlCol="0">
            <a:spAutoFit/>
          </a:bodyPr>
          <a:lstStyle/>
          <a:p>
            <a:r>
              <a:rPr lang="en-US" dirty="0">
                <a:solidFill>
                  <a:srgbClr val="FFFFFF"/>
                </a:solidFill>
                <a:latin typeface="Papyrus"/>
                <a:cs typeface="Papyrus"/>
              </a:rPr>
              <a:t>Little Samuel is being trained in the House of God  by the Eli</a:t>
            </a:r>
          </a:p>
          <a:p>
            <a:r>
              <a:rPr lang="en-US" dirty="0">
                <a:solidFill>
                  <a:srgbClr val="FFFFFF"/>
                </a:solidFill>
                <a:latin typeface="Papyrus"/>
                <a:cs typeface="Papyrus"/>
              </a:rPr>
              <a:t> the High Priest as a spiritual son to hear and to fear God. </a:t>
            </a:r>
          </a:p>
          <a:p>
            <a:endParaRPr lang="en-US" dirty="0">
              <a:solidFill>
                <a:srgbClr val="FFFFFF"/>
              </a:solidFill>
              <a:latin typeface="Papyrus"/>
              <a:cs typeface="Papyrus"/>
            </a:endParaRPr>
          </a:p>
          <a:p>
            <a:r>
              <a:rPr lang="en-US" dirty="0">
                <a:solidFill>
                  <a:srgbClr val="FFFFFF"/>
                </a:solidFill>
                <a:latin typeface="Papyrus"/>
                <a:cs typeface="Papyrus"/>
              </a:rPr>
              <a:t>Samuel loves the Lord and also honors Eli who is raising him.  </a:t>
            </a:r>
          </a:p>
        </p:txBody>
      </p:sp>
      <p:pic>
        <p:nvPicPr>
          <p:cNvPr id="13" name="Picture 12" descr="Unknown-1.jpeg">
            <a:extLst>
              <a:ext uri="{FF2B5EF4-FFF2-40B4-BE49-F238E27FC236}">
                <a16:creationId xmlns:a16="http://schemas.microsoft.com/office/drawing/2014/main" id="{06C5BF15-0820-524D-A775-8BC7BCE3EB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154" y="1452881"/>
            <a:ext cx="4400446" cy="2464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92213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685800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endParaRPr lang="en-US" dirty="0"/>
          </a:p>
        </p:txBody>
      </p:sp>
      <p:pic>
        <p:nvPicPr>
          <p:cNvPr id="11" name="Picture 10" descr="A picture containing text&#10;&#10;Description automatically generated">
            <a:extLst>
              <a:ext uri="{FF2B5EF4-FFF2-40B4-BE49-F238E27FC236}">
                <a16:creationId xmlns:a16="http://schemas.microsoft.com/office/drawing/2014/main" id="{B57FE2AB-2761-D843-8B83-333DFCC64861}"/>
              </a:ext>
            </a:extLst>
          </p:cNvPr>
          <p:cNvPicPr>
            <a:picLocks noChangeAspect="1"/>
          </p:cNvPicPr>
          <p:nvPr/>
        </p:nvPicPr>
        <p:blipFill rotWithShape="1">
          <a:blip r:embed="rId2"/>
          <a:srcRect l="6776" t="584" r="6308" b="28349"/>
          <a:stretch/>
        </p:blipFill>
        <p:spPr>
          <a:xfrm>
            <a:off x="4505960" y="1298707"/>
            <a:ext cx="4165600" cy="2554509"/>
          </a:xfrm>
          <a:prstGeom prst="rect">
            <a:avLst/>
          </a:prstGeom>
        </p:spPr>
      </p:pic>
      <p:pic>
        <p:nvPicPr>
          <p:cNvPr id="14" name="Picture 13" descr="A picture containing text, fabric&#10;&#10;Description automatically generated">
            <a:extLst>
              <a:ext uri="{FF2B5EF4-FFF2-40B4-BE49-F238E27FC236}">
                <a16:creationId xmlns:a16="http://schemas.microsoft.com/office/drawing/2014/main" id="{F9DC8EFC-C98E-984C-AF23-F624F81B72B0}"/>
              </a:ext>
            </a:extLst>
          </p:cNvPr>
          <p:cNvPicPr>
            <a:picLocks noChangeAspect="1"/>
          </p:cNvPicPr>
          <p:nvPr/>
        </p:nvPicPr>
        <p:blipFill>
          <a:blip r:embed="rId3"/>
          <a:stretch>
            <a:fillRect/>
          </a:stretch>
        </p:blipFill>
        <p:spPr>
          <a:xfrm>
            <a:off x="472440" y="1297761"/>
            <a:ext cx="3561080" cy="25290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TextBox 14">
            <a:extLst>
              <a:ext uri="{FF2B5EF4-FFF2-40B4-BE49-F238E27FC236}">
                <a16:creationId xmlns:a16="http://schemas.microsoft.com/office/drawing/2014/main" id="{C7CDE694-54E4-8847-800B-D7D3C2C58CCD}"/>
              </a:ext>
            </a:extLst>
          </p:cNvPr>
          <p:cNvSpPr txBox="1"/>
          <p:nvPr/>
        </p:nvSpPr>
        <p:spPr>
          <a:xfrm>
            <a:off x="248920" y="4142394"/>
            <a:ext cx="8514080" cy="2862322"/>
          </a:xfrm>
          <a:prstGeom prst="rect">
            <a:avLst/>
          </a:prstGeom>
          <a:noFill/>
        </p:spPr>
        <p:txBody>
          <a:bodyPr wrap="square" rtlCol="0">
            <a:spAutoFit/>
          </a:bodyPr>
          <a:lstStyle/>
          <a:p>
            <a:r>
              <a:rPr lang="en-US" sz="2000" dirty="0">
                <a:latin typeface="Papyrus" panose="020B0602040200020303" pitchFamily="34" charset="77"/>
              </a:rPr>
              <a:t> 1 Samuel 3: 12-14 “I will perform against Eli all things which I have spoken concerning His house: when I begin, I will also make an end.</a:t>
            </a:r>
          </a:p>
          <a:p>
            <a:endParaRPr lang="en-US" sz="2000" dirty="0">
              <a:latin typeface="Papyrus" panose="020B0602040200020303" pitchFamily="34" charset="77"/>
            </a:endParaRPr>
          </a:p>
          <a:p>
            <a:r>
              <a:rPr lang="en-US" sz="2000" dirty="0">
                <a:latin typeface="Papyrus" panose="020B0602040200020303" pitchFamily="34" charset="77"/>
              </a:rPr>
              <a:t> I have told him I will judge his house forever for the iniquity that he knows; </a:t>
            </a:r>
          </a:p>
          <a:p>
            <a:r>
              <a:rPr lang="en-US" sz="2000" dirty="0">
                <a:latin typeface="Papyrus" panose="020B0602040200020303" pitchFamily="34" charset="77"/>
              </a:rPr>
              <a:t>because his sons made themselves vile and he did not restrain them. </a:t>
            </a:r>
          </a:p>
          <a:p>
            <a:endParaRPr lang="en-US" sz="2000" dirty="0">
              <a:latin typeface="Papyrus" panose="020B0602040200020303" pitchFamily="34" charset="77"/>
            </a:endParaRPr>
          </a:p>
          <a:p>
            <a:r>
              <a:rPr lang="en-US" sz="2000" dirty="0">
                <a:latin typeface="Papyrus" panose="020B0602040200020303" pitchFamily="34" charset="77"/>
              </a:rPr>
              <a:t>Therefore I have sworn that to the house of Eli,  that the iniquity of the house of Eli shall not be purged with sacrifice nor with offering forever.” </a:t>
            </a:r>
          </a:p>
          <a:p>
            <a:endParaRPr lang="en-US" sz="2000" dirty="0">
              <a:latin typeface="Papyrus" panose="020B0602040200020303" pitchFamily="34" charset="77"/>
            </a:endParaRPr>
          </a:p>
        </p:txBody>
      </p:sp>
      <p:sp>
        <p:nvSpPr>
          <p:cNvPr id="16" name="TextBox 15">
            <a:extLst>
              <a:ext uri="{FF2B5EF4-FFF2-40B4-BE49-F238E27FC236}">
                <a16:creationId xmlns:a16="http://schemas.microsoft.com/office/drawing/2014/main" id="{F1663B56-9D09-7F49-8E4A-7963051F8EB4}"/>
              </a:ext>
            </a:extLst>
          </p:cNvPr>
          <p:cNvSpPr txBox="1"/>
          <p:nvPr/>
        </p:nvSpPr>
        <p:spPr>
          <a:xfrm>
            <a:off x="248920" y="582112"/>
            <a:ext cx="8392160" cy="400110"/>
          </a:xfrm>
          <a:prstGeom prst="rect">
            <a:avLst/>
          </a:prstGeom>
          <a:solidFill>
            <a:srgbClr val="804000"/>
          </a:solidFill>
        </p:spPr>
        <p:txBody>
          <a:bodyPr wrap="square" rtlCol="0">
            <a:spAutoFit/>
          </a:bodyPr>
          <a:lstStyle/>
          <a:p>
            <a:r>
              <a:rPr lang="en-US" sz="2000" dirty="0">
                <a:solidFill>
                  <a:schemeClr val="bg1"/>
                </a:solidFill>
                <a:latin typeface="Papyrus" panose="020B0602040200020303" pitchFamily="34" charset="77"/>
              </a:rPr>
              <a:t>Yet God calls Samuel to warn Eli of coming judgment because of his sons.</a:t>
            </a:r>
          </a:p>
        </p:txBody>
      </p:sp>
    </p:spTree>
    <p:extLst>
      <p:ext uri="{BB962C8B-B14F-4D97-AF65-F5344CB8AC3E}">
        <p14:creationId xmlns:p14="http://schemas.microsoft.com/office/powerpoint/2010/main" val="3176162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685800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endParaRPr lang="en-US" dirty="0"/>
          </a:p>
        </p:txBody>
      </p:sp>
      <p:sp>
        <p:nvSpPr>
          <p:cNvPr id="2" name="TextBox 1"/>
          <p:cNvSpPr txBox="1"/>
          <p:nvPr/>
        </p:nvSpPr>
        <p:spPr>
          <a:xfrm>
            <a:off x="538481" y="276631"/>
            <a:ext cx="7366000" cy="707886"/>
          </a:xfrm>
          <a:prstGeom prst="rect">
            <a:avLst/>
          </a:prstGeom>
          <a:solidFill>
            <a:srgbClr val="804000"/>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000" dirty="0">
                <a:solidFill>
                  <a:schemeClr val="bg1"/>
                </a:solidFill>
                <a:latin typeface="Papyrus"/>
                <a:cs typeface="Papyrus"/>
              </a:rPr>
              <a:t>    Israel’s High Priest Eli Allows His  2 Sons – Hophni &amp; Phineas     </a:t>
            </a:r>
          </a:p>
          <a:p>
            <a:r>
              <a:rPr lang="en-US" sz="2000" dirty="0">
                <a:solidFill>
                  <a:schemeClr val="bg1"/>
                </a:solidFill>
                <a:latin typeface="Papyrus"/>
                <a:cs typeface="Papyrus"/>
              </a:rPr>
              <a:t>       to Corrupt the Ministry         1 Samuel Chapter 2:12 -17</a:t>
            </a:r>
          </a:p>
        </p:txBody>
      </p:sp>
      <p:sp>
        <p:nvSpPr>
          <p:cNvPr id="8" name="TextBox 7"/>
          <p:cNvSpPr txBox="1"/>
          <p:nvPr/>
        </p:nvSpPr>
        <p:spPr>
          <a:xfrm>
            <a:off x="250679" y="4080083"/>
            <a:ext cx="8642641" cy="2554545"/>
          </a:xfrm>
          <a:prstGeom prst="rect">
            <a:avLst/>
          </a:prstGeom>
          <a:solidFill>
            <a:srgbClr val="804000"/>
          </a:solidFill>
        </p:spPr>
        <p:txBody>
          <a:bodyPr wrap="square" rtlCol="0">
            <a:spAutoFit/>
          </a:bodyPr>
          <a:lstStyle/>
          <a:p>
            <a:r>
              <a:rPr lang="en-US" sz="2000" dirty="0">
                <a:solidFill>
                  <a:schemeClr val="bg1"/>
                </a:solidFill>
                <a:latin typeface="Papyrus" panose="020B0602040200020303" pitchFamily="34" charset="77"/>
              </a:rPr>
              <a:t>In Leviticus 7:34</a:t>
            </a:r>
            <a:r>
              <a:rPr lang="en-US" sz="2000" dirty="0">
                <a:solidFill>
                  <a:schemeClr val="bg1"/>
                </a:solidFill>
              </a:rPr>
              <a:t>, we learn that the priests were allotted </a:t>
            </a:r>
            <a:r>
              <a:rPr lang="en-US" sz="2000" dirty="0">
                <a:solidFill>
                  <a:schemeClr val="bg1"/>
                </a:solidFill>
                <a:latin typeface="+mj-lt"/>
              </a:rPr>
              <a:t>“the breast of the wave offering and the thigh” of the Israelites’ peace offerings. This </a:t>
            </a:r>
            <a:r>
              <a:rPr lang="en-US" sz="2000" dirty="0">
                <a:solidFill>
                  <a:schemeClr val="bg1"/>
                </a:solidFill>
              </a:rPr>
              <a:t>was ‘their priestly due’ since priests weren’t paid any salary for their  work.</a:t>
            </a:r>
          </a:p>
          <a:p>
            <a:endParaRPr lang="en-US" sz="2000" dirty="0">
              <a:solidFill>
                <a:schemeClr val="bg1"/>
              </a:solidFill>
            </a:endParaRPr>
          </a:p>
          <a:p>
            <a:pPr fontAlgn="base"/>
            <a:r>
              <a:rPr lang="en-US" sz="2000" dirty="0">
                <a:solidFill>
                  <a:schemeClr val="bg1"/>
                </a:solidFill>
              </a:rPr>
              <a:t>Hophni and Phinehas were raised in  full knowledge of the Law of the Lord.   Yet when they were in position of ministry, this didn’t stop the lusts of the flesh and the abuse to the people. Since they had no fear of God, they did not repent 	</a:t>
            </a:r>
            <a:r>
              <a:rPr lang="en-US" sz="2000" dirty="0">
                <a:solidFill>
                  <a:schemeClr val="bg1"/>
                </a:solidFill>
                <a:latin typeface="Papyrus" panose="020B0602040200020303" pitchFamily="34" charset="77"/>
              </a:rPr>
              <a:t>What happens when evil is reported  in ministry and no action is taken?</a:t>
            </a:r>
          </a:p>
        </p:txBody>
      </p:sp>
      <p:pic>
        <p:nvPicPr>
          <p:cNvPr id="12" name="Picture 11" descr="Unknown.jpeg">
            <a:extLst>
              <a:ext uri="{FF2B5EF4-FFF2-40B4-BE49-F238E27FC236}">
                <a16:creationId xmlns:a16="http://schemas.microsoft.com/office/drawing/2014/main" id="{6BC7670F-1BA3-CB45-AF2B-0B4C796739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6939" y="1099568"/>
            <a:ext cx="4704981" cy="27571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40302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685800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endParaRPr lang="en-US" dirty="0"/>
          </a:p>
        </p:txBody>
      </p:sp>
      <p:sp>
        <p:nvSpPr>
          <p:cNvPr id="2" name="Rectangle 1">
            <a:extLst>
              <a:ext uri="{FF2B5EF4-FFF2-40B4-BE49-F238E27FC236}">
                <a16:creationId xmlns:a16="http://schemas.microsoft.com/office/drawing/2014/main" id="{915B065F-83C4-8544-ADE1-BFFEAE7FFC4F}"/>
              </a:ext>
            </a:extLst>
          </p:cNvPr>
          <p:cNvSpPr/>
          <p:nvPr/>
        </p:nvSpPr>
        <p:spPr>
          <a:xfrm>
            <a:off x="558800" y="3102569"/>
            <a:ext cx="8026400" cy="3170099"/>
          </a:xfrm>
          <a:prstGeom prst="rect">
            <a:avLst/>
          </a:prstGeom>
          <a:solidFill>
            <a:srgbClr val="804000"/>
          </a:solidFill>
        </p:spPr>
        <p:txBody>
          <a:bodyPr wrap="square">
            <a:spAutoFit/>
          </a:bodyPr>
          <a:lstStyle/>
          <a:p>
            <a:r>
              <a:rPr lang="en-US" sz="2000" dirty="0">
                <a:solidFill>
                  <a:schemeClr val="bg1"/>
                </a:solidFill>
                <a:highlight>
                  <a:srgbClr val="804000"/>
                </a:highlight>
              </a:rPr>
              <a:t>    Hophni and Phinehas weren’t content with the priests’ portion. They devised a system where they would thrust a fork “into the pan or kettle,  or cauldron, or pot”  and take </a:t>
            </a:r>
            <a:r>
              <a:rPr lang="en-US" sz="2000" i="1" dirty="0">
                <a:solidFill>
                  <a:schemeClr val="bg1"/>
                </a:solidFill>
                <a:highlight>
                  <a:srgbClr val="804000"/>
                </a:highlight>
              </a:rPr>
              <a:t>additional</a:t>
            </a:r>
            <a:r>
              <a:rPr lang="en-US" sz="2000" dirty="0">
                <a:solidFill>
                  <a:schemeClr val="bg1"/>
                </a:solidFill>
                <a:highlight>
                  <a:srgbClr val="804000"/>
                </a:highlight>
              </a:rPr>
              <a:t> meat for themselves.  </a:t>
            </a:r>
          </a:p>
          <a:p>
            <a:r>
              <a:rPr lang="en-US" sz="2000" dirty="0">
                <a:solidFill>
                  <a:schemeClr val="bg1"/>
                </a:solidFill>
                <a:highlight>
                  <a:srgbClr val="804000"/>
                </a:highlight>
              </a:rPr>
              <a:t>      Instead of waiting for the meat to be completely roasted and the fat burned, they took the meat while it was still roasting. They also threatened any righteous Jews who pointed out their wickedness. </a:t>
            </a:r>
          </a:p>
          <a:p>
            <a:endParaRPr lang="en-US" sz="2000" dirty="0">
              <a:solidFill>
                <a:schemeClr val="bg1"/>
              </a:solidFill>
              <a:highlight>
                <a:srgbClr val="804000"/>
              </a:highlight>
            </a:endParaRPr>
          </a:p>
          <a:p>
            <a:r>
              <a:rPr lang="en-US" sz="2000" dirty="0">
                <a:solidFill>
                  <a:schemeClr val="bg1"/>
                </a:solidFill>
                <a:highlight>
                  <a:srgbClr val="804000"/>
                </a:highlight>
              </a:rPr>
              <a:t>  </a:t>
            </a:r>
            <a:r>
              <a:rPr lang="en-US" sz="2000" dirty="0">
                <a:solidFill>
                  <a:schemeClr val="bg1"/>
                </a:solidFill>
                <a:highlight>
                  <a:srgbClr val="804000"/>
                </a:highlight>
                <a:latin typeface="Papyrus" panose="020B0602040200020303" pitchFamily="34" charset="77"/>
              </a:rPr>
              <a:t>“No, but you shall give it to me now; and if not, I will t</a:t>
            </a:r>
            <a:r>
              <a:rPr lang="en-US" sz="2000" dirty="0">
                <a:solidFill>
                  <a:schemeClr val="bg1"/>
                </a:solidFill>
                <a:latin typeface="Papyrus" panose="020B0602040200020303" pitchFamily="34" charset="77"/>
              </a:rPr>
              <a:t>ake it by force.                       Now the sin of the young men was very great before the Lord,                                                  		for they despised the offering of the Lord.”     1 Samuel 2:17</a:t>
            </a:r>
          </a:p>
        </p:txBody>
      </p:sp>
      <p:pic>
        <p:nvPicPr>
          <p:cNvPr id="10" name="Picture 9" descr="A picture containing text&#10;&#10;Description automatically generated">
            <a:extLst>
              <a:ext uri="{FF2B5EF4-FFF2-40B4-BE49-F238E27FC236}">
                <a16:creationId xmlns:a16="http://schemas.microsoft.com/office/drawing/2014/main" id="{6089AC75-9EED-D144-9D83-F50BB5B332BA}"/>
              </a:ext>
            </a:extLst>
          </p:cNvPr>
          <p:cNvPicPr>
            <a:picLocks noChangeAspect="1"/>
          </p:cNvPicPr>
          <p:nvPr/>
        </p:nvPicPr>
        <p:blipFill>
          <a:blip r:embed="rId2"/>
          <a:stretch>
            <a:fillRect/>
          </a:stretch>
        </p:blipFill>
        <p:spPr>
          <a:xfrm>
            <a:off x="887524" y="446069"/>
            <a:ext cx="3174366" cy="23262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descr="A picture containing text, person, person&#10;&#10;Description automatically generated">
            <a:extLst>
              <a:ext uri="{FF2B5EF4-FFF2-40B4-BE49-F238E27FC236}">
                <a16:creationId xmlns:a16="http://schemas.microsoft.com/office/drawing/2014/main" id="{08BF630A-36A2-6C42-8913-86AD6D314C18}"/>
              </a:ext>
            </a:extLst>
          </p:cNvPr>
          <p:cNvPicPr>
            <a:picLocks noChangeAspect="1"/>
          </p:cNvPicPr>
          <p:nvPr/>
        </p:nvPicPr>
        <p:blipFill>
          <a:blip r:embed="rId3"/>
          <a:stretch>
            <a:fillRect/>
          </a:stretch>
        </p:blipFill>
        <p:spPr>
          <a:xfrm>
            <a:off x="4868134" y="446068"/>
            <a:ext cx="3174140" cy="23262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43603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 y="0"/>
            <a:ext cx="9144000" cy="685800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endParaRPr lang="en-US" dirty="0"/>
          </a:p>
        </p:txBody>
      </p:sp>
      <p:pic>
        <p:nvPicPr>
          <p:cNvPr id="2" name="Picture 1" descr="images.jpeg"/>
          <p:cNvPicPr>
            <a:picLocks noChangeAspect="1"/>
          </p:cNvPicPr>
          <p:nvPr/>
        </p:nvPicPr>
        <p:blipFill rotWithShape="1">
          <a:blip r:embed="rId2">
            <a:extLst>
              <a:ext uri="{28A0092B-C50C-407E-A947-70E740481C1C}">
                <a14:useLocalDpi xmlns:a14="http://schemas.microsoft.com/office/drawing/2010/main" val="0"/>
              </a:ext>
            </a:extLst>
          </a:blip>
          <a:srcRect l="35409" r="7420"/>
          <a:stretch/>
        </p:blipFill>
        <p:spPr>
          <a:xfrm>
            <a:off x="344255" y="529188"/>
            <a:ext cx="3912466" cy="39458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4510723" y="916433"/>
            <a:ext cx="4289022" cy="1200329"/>
          </a:xfrm>
          <a:prstGeom prst="rect">
            <a:avLst/>
          </a:prstGeom>
          <a:noFill/>
        </p:spPr>
        <p:txBody>
          <a:bodyPr wrap="square" rtlCol="0">
            <a:spAutoFit/>
          </a:bodyPr>
          <a:lstStyle/>
          <a:p>
            <a:r>
              <a:rPr lang="en-US" dirty="0">
                <a:latin typeface="Papyrus"/>
                <a:cs typeface="Papyrus"/>
              </a:rPr>
              <a:t>“Now Eli was very old and heard all that his sons did to all Israel, and how they lay with the women that assembled at the door of the Tabernacle.”  </a:t>
            </a:r>
            <a:r>
              <a:rPr lang="en-US" sz="1600" dirty="0">
                <a:latin typeface="Papyrus"/>
                <a:cs typeface="Papyrus"/>
              </a:rPr>
              <a:t>(vs22)</a:t>
            </a:r>
          </a:p>
        </p:txBody>
      </p:sp>
      <p:sp>
        <p:nvSpPr>
          <p:cNvPr id="6" name="TextBox 5"/>
          <p:cNvSpPr txBox="1"/>
          <p:nvPr/>
        </p:nvSpPr>
        <p:spPr>
          <a:xfrm>
            <a:off x="4510723" y="2794991"/>
            <a:ext cx="4348797" cy="1477328"/>
          </a:xfrm>
          <a:prstGeom prst="rect">
            <a:avLst/>
          </a:prstGeom>
          <a:noFill/>
        </p:spPr>
        <p:txBody>
          <a:bodyPr wrap="square" rtlCol="0">
            <a:spAutoFit/>
          </a:bodyPr>
          <a:lstStyle/>
          <a:p>
            <a:r>
              <a:rPr lang="en-US" dirty="0">
                <a:latin typeface="Papyrus"/>
                <a:cs typeface="Papyrus"/>
              </a:rPr>
              <a:t>               Eli  rebuked them, </a:t>
            </a:r>
          </a:p>
          <a:p>
            <a:r>
              <a:rPr lang="en-US" dirty="0">
                <a:latin typeface="Papyrus"/>
                <a:cs typeface="Papyrus"/>
              </a:rPr>
              <a:t>but he did not remove them! </a:t>
            </a:r>
            <a:r>
              <a:rPr lang="en-US" sz="1600" dirty="0">
                <a:latin typeface="Papyrus"/>
                <a:cs typeface="Papyrus"/>
              </a:rPr>
              <a:t>(23-25)</a:t>
            </a:r>
          </a:p>
          <a:p>
            <a:r>
              <a:rPr lang="en-US" dirty="0">
                <a:latin typeface="Papyrus"/>
                <a:cs typeface="Papyrus"/>
              </a:rPr>
              <a:t>So God sent a prophet to remind Eli </a:t>
            </a:r>
          </a:p>
          <a:p>
            <a:r>
              <a:rPr lang="en-US" dirty="0">
                <a:latin typeface="Papyrus"/>
                <a:cs typeface="Papyrus"/>
              </a:rPr>
              <a:t>of the holy calling of priests, offerings, and of God’s Temple. </a:t>
            </a:r>
            <a:r>
              <a:rPr lang="en-US" sz="1600" dirty="0">
                <a:latin typeface="Papyrus"/>
                <a:cs typeface="Papyrus"/>
              </a:rPr>
              <a:t>(27-29)</a:t>
            </a:r>
          </a:p>
        </p:txBody>
      </p:sp>
      <p:sp>
        <p:nvSpPr>
          <p:cNvPr id="7" name="TextBox 6"/>
          <p:cNvSpPr txBox="1"/>
          <p:nvPr/>
        </p:nvSpPr>
        <p:spPr>
          <a:xfrm>
            <a:off x="457200" y="5004265"/>
            <a:ext cx="7477760" cy="923330"/>
          </a:xfrm>
          <a:prstGeom prst="rect">
            <a:avLst/>
          </a:prstGeom>
          <a:solidFill>
            <a:srgbClr val="804000"/>
          </a:solidFill>
        </p:spPr>
        <p:txBody>
          <a:bodyPr wrap="square" rtlCol="0">
            <a:spAutoFit/>
          </a:bodyPr>
          <a:lstStyle/>
          <a:p>
            <a:r>
              <a:rPr lang="en-US" dirty="0">
                <a:solidFill>
                  <a:srgbClr val="FFFFFF"/>
                </a:solidFill>
              </a:rPr>
              <a:t>“</a:t>
            </a:r>
            <a:r>
              <a:rPr lang="en-US" dirty="0">
                <a:solidFill>
                  <a:srgbClr val="FFFFFF"/>
                </a:solidFill>
                <a:latin typeface="Papyrus"/>
                <a:cs typeface="Papyrus"/>
              </a:rPr>
              <a:t>Eli, why do you kick at My sacrifice &amp; My offering, which I commanded in My Holy Place? You honor your sons above Me, you make yourself fat  with the best of all the offerings of My people Israel…” 1 Sam. 2:29</a:t>
            </a:r>
          </a:p>
        </p:txBody>
      </p:sp>
    </p:spTree>
    <p:extLst>
      <p:ext uri="{BB962C8B-B14F-4D97-AF65-F5344CB8AC3E}">
        <p14:creationId xmlns:p14="http://schemas.microsoft.com/office/powerpoint/2010/main" val="2350448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 y="0"/>
            <a:ext cx="9144000" cy="685800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endParaRPr lang="en-US" dirty="0"/>
          </a:p>
        </p:txBody>
      </p:sp>
      <p:pic>
        <p:nvPicPr>
          <p:cNvPr id="3" name="Picture 2" descr="4-eli-di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3134" y="372069"/>
            <a:ext cx="4837224" cy="32051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264160" y="3949258"/>
            <a:ext cx="8442960" cy="2308324"/>
          </a:xfrm>
          <a:prstGeom prst="rect">
            <a:avLst/>
          </a:prstGeom>
          <a:solidFill>
            <a:srgbClr val="804000"/>
          </a:solidFill>
        </p:spPr>
        <p:txBody>
          <a:bodyPr wrap="square" rtlCol="0">
            <a:spAutoFit/>
          </a:bodyPr>
          <a:lstStyle/>
          <a:p>
            <a:endParaRPr lang="en-US" dirty="0">
              <a:solidFill>
                <a:srgbClr val="FFFFFF"/>
              </a:solidFill>
              <a:latin typeface="Papyrus"/>
              <a:cs typeface="Papyrus"/>
            </a:endParaRPr>
          </a:p>
          <a:p>
            <a:r>
              <a:rPr lang="en-US" dirty="0">
                <a:solidFill>
                  <a:srgbClr val="FFFFFF"/>
                </a:solidFill>
                <a:latin typeface="Papyrus"/>
                <a:cs typeface="Papyrus"/>
              </a:rPr>
              <a:t>“I will honor those that honor Me, and I will despise those that lightly esteem Me.” </a:t>
            </a:r>
          </a:p>
          <a:p>
            <a:endParaRPr lang="en-US" dirty="0">
              <a:solidFill>
                <a:srgbClr val="FFFFFF"/>
              </a:solidFill>
              <a:latin typeface="Papyrus"/>
              <a:cs typeface="Papyrus"/>
            </a:endParaRPr>
          </a:p>
          <a:p>
            <a:r>
              <a:rPr lang="en-US" dirty="0">
                <a:solidFill>
                  <a:srgbClr val="FFFFFF"/>
                </a:solidFill>
                <a:latin typeface="Papyrus"/>
                <a:cs typeface="Papyrus"/>
              </a:rPr>
              <a:t>“Behold, the days will come that I will cut off your arm, &amp;  the arm of your father’s house,  &amp; there shall not be an old man in your house.”   2:31</a:t>
            </a:r>
          </a:p>
          <a:p>
            <a:endParaRPr lang="en-US" dirty="0">
              <a:solidFill>
                <a:srgbClr val="FFFFFF"/>
              </a:solidFill>
              <a:latin typeface="Papyrus"/>
              <a:cs typeface="Papyrus"/>
            </a:endParaRPr>
          </a:p>
          <a:p>
            <a:r>
              <a:rPr lang="en-US" dirty="0">
                <a:solidFill>
                  <a:srgbClr val="FFFFFF"/>
                </a:solidFill>
                <a:latin typeface="Papyrus"/>
                <a:cs typeface="Papyrus"/>
              </a:rPr>
              <a:t>“And this shall be a sign to you, that shall come upon your 2 sons Hophni &amp; Phineas; in one day they both shall die.”   2:34</a:t>
            </a:r>
          </a:p>
        </p:txBody>
      </p:sp>
    </p:spTree>
    <p:extLst>
      <p:ext uri="{BB962C8B-B14F-4D97-AF65-F5344CB8AC3E}">
        <p14:creationId xmlns:p14="http://schemas.microsoft.com/office/powerpoint/2010/main" val="2475643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6858000"/>
          </a:xfrm>
          <a:prstGeom prst="rect">
            <a:avLst/>
          </a:prstGeom>
          <a:solidFill>
            <a:srgbClr val="804000"/>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endParaRPr lang="en-US" dirty="0"/>
          </a:p>
        </p:txBody>
      </p:sp>
      <p:pic>
        <p:nvPicPr>
          <p:cNvPr id="2" name="Picture 1" descr="pppas0162-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504" y="508000"/>
            <a:ext cx="4364216" cy="58724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4653280" y="1132125"/>
            <a:ext cx="4364216" cy="4801314"/>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dirty="0">
                <a:solidFill>
                  <a:schemeClr val="tx1"/>
                </a:solidFill>
                <a:latin typeface="Papyrus"/>
                <a:cs typeface="Papyrus"/>
              </a:rPr>
              <a:t>          1 Samuel Chapter  4 </a:t>
            </a:r>
          </a:p>
          <a:p>
            <a:endParaRPr lang="en-US" dirty="0">
              <a:solidFill>
                <a:schemeClr val="tx1"/>
              </a:solidFill>
              <a:latin typeface="Papyrus"/>
              <a:cs typeface="Papyrus"/>
            </a:endParaRPr>
          </a:p>
          <a:p>
            <a:r>
              <a:rPr lang="en-US" dirty="0">
                <a:solidFill>
                  <a:schemeClr val="tx1"/>
                </a:solidFill>
                <a:cs typeface="Papyrus"/>
              </a:rPr>
              <a:t>In war against the Philistines, 4,000 Israelites are killed. The people sent for the Ark of the Covenant from Shiloh – </a:t>
            </a:r>
            <a:r>
              <a:rPr lang="en-US" dirty="0" err="1">
                <a:solidFill>
                  <a:schemeClr val="tx1"/>
                </a:solidFill>
                <a:cs typeface="Papyrus"/>
              </a:rPr>
              <a:t>Hophni</a:t>
            </a:r>
            <a:r>
              <a:rPr lang="en-US" dirty="0">
                <a:solidFill>
                  <a:schemeClr val="tx1"/>
                </a:solidFill>
                <a:cs typeface="Papyrus"/>
              </a:rPr>
              <a:t> &amp; Phineas accompanied the Ark to the battle. When the Philistines defeat Israel, they kill Eli’s 2 sons and captured the Ark of the Covenant </a:t>
            </a:r>
          </a:p>
          <a:p>
            <a:endParaRPr lang="en-US" dirty="0">
              <a:solidFill>
                <a:schemeClr val="tx1"/>
              </a:solidFill>
              <a:cs typeface="Papyrus"/>
            </a:endParaRPr>
          </a:p>
          <a:p>
            <a:r>
              <a:rPr lang="en-US" dirty="0">
                <a:solidFill>
                  <a:schemeClr val="tx1"/>
                </a:solidFill>
                <a:cs typeface="Papyrus"/>
              </a:rPr>
              <a:t>As soon as this news reached Eli of the slaughter of 30,000 Israelites, the death of his 2 sons, &amp; the capture of the Ark - he fell backwards in shock and broke his neck.</a:t>
            </a:r>
          </a:p>
          <a:p>
            <a:endParaRPr lang="en-US" dirty="0">
              <a:solidFill>
                <a:schemeClr val="tx1"/>
              </a:solidFill>
              <a:cs typeface="Papyrus"/>
            </a:endParaRPr>
          </a:p>
          <a:p>
            <a:r>
              <a:rPr lang="en-US" dirty="0">
                <a:solidFill>
                  <a:schemeClr val="tx1"/>
                </a:solidFill>
                <a:cs typeface="Papyrus"/>
              </a:rPr>
              <a:t> His daughter-in-law went into labor and named her son </a:t>
            </a:r>
            <a:r>
              <a:rPr lang="en-US" i="1" dirty="0">
                <a:solidFill>
                  <a:schemeClr val="tx1"/>
                </a:solidFill>
                <a:cs typeface="Papyrus"/>
              </a:rPr>
              <a:t>Ichabod  </a:t>
            </a:r>
            <a:r>
              <a:rPr lang="en-US" dirty="0">
                <a:solidFill>
                  <a:schemeClr val="tx1"/>
                </a:solidFill>
                <a:cs typeface="Papyrus"/>
              </a:rPr>
              <a:t>saying ‘The Glory has departed from Israel, for the Ark is taken</a:t>
            </a:r>
          </a:p>
        </p:txBody>
      </p:sp>
      <p:sp>
        <p:nvSpPr>
          <p:cNvPr id="7" name="TextBox 6"/>
          <p:cNvSpPr txBox="1"/>
          <p:nvPr/>
        </p:nvSpPr>
        <p:spPr>
          <a:xfrm>
            <a:off x="4653280" y="507999"/>
            <a:ext cx="4178204" cy="400110"/>
          </a:xfrm>
          <a:prstGeom prst="rect">
            <a:avLst/>
          </a:prstGeom>
          <a:noFill/>
        </p:spPr>
        <p:txBody>
          <a:bodyPr wrap="square" rtlCol="0">
            <a:spAutoFit/>
          </a:bodyPr>
          <a:lstStyle/>
          <a:p>
            <a:r>
              <a:rPr lang="en-US" sz="2000" dirty="0">
                <a:solidFill>
                  <a:schemeClr val="bg1"/>
                </a:solidFill>
                <a:latin typeface="Papyrus"/>
                <a:cs typeface="Papyrus"/>
              </a:rPr>
              <a:t>No Fear of God Brings Judgment</a:t>
            </a:r>
          </a:p>
        </p:txBody>
      </p:sp>
    </p:spTree>
    <p:extLst>
      <p:ext uri="{BB962C8B-B14F-4D97-AF65-F5344CB8AC3E}">
        <p14:creationId xmlns:p14="http://schemas.microsoft.com/office/powerpoint/2010/main" val="26571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3359" y="0"/>
            <a:ext cx="9235440" cy="6858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5" name="TextBox 4"/>
          <p:cNvSpPr txBox="1"/>
          <p:nvPr/>
        </p:nvSpPr>
        <p:spPr>
          <a:xfrm>
            <a:off x="1317971" y="458062"/>
            <a:ext cx="5800459" cy="830997"/>
          </a:xfrm>
          <a:prstGeom prst="rect">
            <a:avLst/>
          </a:prstGeom>
          <a:solidFill>
            <a:srgbClr val="804000"/>
          </a:solidFill>
        </p:spPr>
        <p:txBody>
          <a:bodyPr wrap="square" rtlCol="0">
            <a:spAutoFit/>
          </a:bodyPr>
          <a:lstStyle/>
          <a:p>
            <a:r>
              <a:rPr lang="en-US" sz="2400" dirty="0">
                <a:solidFill>
                  <a:schemeClr val="bg1"/>
                </a:solidFill>
                <a:latin typeface="Papyrus"/>
                <a:cs typeface="Papyrus"/>
              </a:rPr>
              <a:t>No Fear of God  in the Assembly of God– </a:t>
            </a:r>
          </a:p>
          <a:p>
            <a:r>
              <a:rPr lang="en-US" sz="2400" dirty="0">
                <a:solidFill>
                  <a:schemeClr val="bg1"/>
                </a:solidFill>
                <a:latin typeface="Papyrus"/>
                <a:cs typeface="Papyrus"/>
              </a:rPr>
              <a:t>After Repeated Mercy comes Judgment!</a:t>
            </a:r>
          </a:p>
        </p:txBody>
      </p:sp>
      <p:sp>
        <p:nvSpPr>
          <p:cNvPr id="6" name="TextBox 5"/>
          <p:cNvSpPr txBox="1"/>
          <p:nvPr/>
        </p:nvSpPr>
        <p:spPr>
          <a:xfrm>
            <a:off x="3352017" y="2128310"/>
            <a:ext cx="3734136" cy="1446550"/>
          </a:xfrm>
          <a:prstGeom prst="rect">
            <a:avLst/>
          </a:prstGeom>
          <a:solidFill>
            <a:srgbClr val="804000"/>
          </a:solidFill>
        </p:spPr>
        <p:txBody>
          <a:bodyPr wrap="square" rtlCol="0">
            <a:spAutoFit/>
          </a:bodyPr>
          <a:lstStyle/>
          <a:p>
            <a:r>
              <a:rPr lang="en-US" sz="2200" dirty="0">
                <a:solidFill>
                  <a:schemeClr val="bg1"/>
                </a:solidFill>
                <a:latin typeface="Papyrus"/>
                <a:cs typeface="Papyrus"/>
              </a:rPr>
              <a:t>Loss of God’s Presence</a:t>
            </a:r>
          </a:p>
          <a:p>
            <a:r>
              <a:rPr lang="en-US" sz="2200" dirty="0">
                <a:solidFill>
                  <a:schemeClr val="bg1"/>
                </a:solidFill>
                <a:latin typeface="Papyrus"/>
                <a:cs typeface="Papyrus"/>
              </a:rPr>
              <a:t>Loss of Protection</a:t>
            </a:r>
          </a:p>
          <a:p>
            <a:r>
              <a:rPr lang="en-US" sz="2200" dirty="0">
                <a:solidFill>
                  <a:schemeClr val="bg1"/>
                </a:solidFill>
                <a:latin typeface="Papyrus"/>
                <a:cs typeface="Papyrus"/>
              </a:rPr>
              <a:t>Loss of Position</a:t>
            </a:r>
          </a:p>
          <a:p>
            <a:r>
              <a:rPr lang="en-US" sz="2200" dirty="0">
                <a:solidFill>
                  <a:schemeClr val="bg1"/>
                </a:solidFill>
                <a:latin typeface="Papyrus"/>
                <a:cs typeface="Papyrus"/>
              </a:rPr>
              <a:t>Loss of Life – Eli &amp; his sons</a:t>
            </a:r>
          </a:p>
        </p:txBody>
      </p:sp>
      <p:sp>
        <p:nvSpPr>
          <p:cNvPr id="9" name="TextBox 8"/>
          <p:cNvSpPr txBox="1"/>
          <p:nvPr/>
        </p:nvSpPr>
        <p:spPr>
          <a:xfrm>
            <a:off x="2494182" y="1508009"/>
            <a:ext cx="4876800" cy="461665"/>
          </a:xfrm>
          <a:prstGeom prst="rect">
            <a:avLst/>
          </a:prstGeom>
          <a:noFill/>
        </p:spPr>
        <p:txBody>
          <a:bodyPr wrap="square" rtlCol="0">
            <a:spAutoFit/>
          </a:bodyPr>
          <a:lstStyle/>
          <a:p>
            <a:r>
              <a:rPr lang="en-US" sz="2400" dirty="0">
                <a:latin typeface="Lucida Handwriting"/>
                <a:cs typeface="Lucida Handwriting"/>
              </a:rPr>
              <a:t>For Eli, Israel’s High Priest</a:t>
            </a:r>
          </a:p>
        </p:txBody>
      </p:sp>
      <p:pic>
        <p:nvPicPr>
          <p:cNvPr id="12" name="Picture 11" descr="A picture containing indoor, shelf&#10;&#10;Description automatically generated">
            <a:extLst>
              <a:ext uri="{FF2B5EF4-FFF2-40B4-BE49-F238E27FC236}">
                <a16:creationId xmlns:a16="http://schemas.microsoft.com/office/drawing/2014/main" id="{D6976785-FD2B-2E48-88A7-B599770B4E50}"/>
              </a:ext>
            </a:extLst>
          </p:cNvPr>
          <p:cNvPicPr>
            <a:picLocks noChangeAspect="1"/>
          </p:cNvPicPr>
          <p:nvPr/>
        </p:nvPicPr>
        <p:blipFill rotWithShape="1">
          <a:blip r:embed="rId2"/>
          <a:srcRect l="4027" t="4847" r="4064" b="4968"/>
          <a:stretch/>
        </p:blipFill>
        <p:spPr>
          <a:xfrm>
            <a:off x="3873860" y="3793810"/>
            <a:ext cx="3026081" cy="2845240"/>
          </a:xfrm>
          <a:prstGeom prst="rect">
            <a:avLst/>
          </a:prstGeom>
        </p:spPr>
      </p:pic>
      <p:pic>
        <p:nvPicPr>
          <p:cNvPr id="16" name="Picture 15" descr="A picture containing text, person, painting&#10;&#10;Description automatically generated">
            <a:extLst>
              <a:ext uri="{FF2B5EF4-FFF2-40B4-BE49-F238E27FC236}">
                <a16:creationId xmlns:a16="http://schemas.microsoft.com/office/drawing/2014/main" id="{FBE968A6-CCBB-B244-BABD-E7E4573E624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7800" l="639" r="89457">
                        <a14:foregroundMark x1="17252" y1="12800" x2="34824" y2="10800"/>
                        <a14:foregroundMark x1="34824" y1="10800" x2="41853" y2="17200"/>
                        <a14:foregroundMark x1="3195" y1="43200" x2="9585" y2="82400"/>
                        <a14:foregroundMark x1="9585" y1="82400" x2="15974" y2="92600"/>
                        <a14:foregroundMark x1="15974" y1="92600" x2="51757" y2="96000"/>
                        <a14:foregroundMark x1="639" y1="45000" x2="2556" y2="97800"/>
                        <a14:foregroundMark x1="41214" y1="24000" x2="44409" y2="30400"/>
                      </a14:backgroundRemoval>
                    </a14:imgEffect>
                  </a14:imgLayer>
                </a14:imgProps>
              </a:ext>
            </a:extLst>
          </a:blip>
          <a:stretch>
            <a:fillRect/>
          </a:stretch>
        </p:blipFill>
        <p:spPr>
          <a:xfrm>
            <a:off x="126384" y="1192192"/>
            <a:ext cx="3507733" cy="5621367"/>
          </a:xfrm>
          <a:prstGeom prst="rect">
            <a:avLst/>
          </a:prstGeom>
        </p:spPr>
      </p:pic>
    </p:spTree>
    <p:extLst>
      <p:ext uri="{BB962C8B-B14F-4D97-AF65-F5344CB8AC3E}">
        <p14:creationId xmlns:p14="http://schemas.microsoft.com/office/powerpoint/2010/main" val="274010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ACB4BE-8692-5B4B-A90B-A58DF41E5A87}"/>
              </a:ext>
            </a:extLst>
          </p:cNvPr>
          <p:cNvSpPr/>
          <p:nvPr/>
        </p:nvSpPr>
        <p:spPr>
          <a:xfrm>
            <a:off x="0" y="0"/>
            <a:ext cx="9144000" cy="68580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pic>
        <p:nvPicPr>
          <p:cNvPr id="10" name="Picture 9" descr="A picture containing text, wearing&#10;&#10;Description automatically generated">
            <a:extLst>
              <a:ext uri="{FF2B5EF4-FFF2-40B4-BE49-F238E27FC236}">
                <a16:creationId xmlns:a16="http://schemas.microsoft.com/office/drawing/2014/main" id="{8F15C87D-2415-BA4A-8A26-ECC91C767235}"/>
              </a:ext>
            </a:extLst>
          </p:cNvPr>
          <p:cNvPicPr>
            <a:picLocks noChangeAspect="1"/>
          </p:cNvPicPr>
          <p:nvPr/>
        </p:nvPicPr>
        <p:blipFill rotWithShape="1">
          <a:blip r:embed="rId2"/>
          <a:srcRect b="14304"/>
          <a:stretch/>
        </p:blipFill>
        <p:spPr>
          <a:xfrm>
            <a:off x="0" y="3156596"/>
            <a:ext cx="9144000" cy="2938523"/>
          </a:xfrm>
          <a:prstGeom prst="rect">
            <a:avLst/>
          </a:prstGeom>
        </p:spPr>
      </p:pic>
      <p:sp>
        <p:nvSpPr>
          <p:cNvPr id="11" name="TextBox 10">
            <a:extLst>
              <a:ext uri="{FF2B5EF4-FFF2-40B4-BE49-F238E27FC236}">
                <a16:creationId xmlns:a16="http://schemas.microsoft.com/office/drawing/2014/main" id="{125B1F6A-3C58-F444-A59F-093BF5D01B66}"/>
              </a:ext>
            </a:extLst>
          </p:cNvPr>
          <p:cNvSpPr txBox="1"/>
          <p:nvPr/>
        </p:nvSpPr>
        <p:spPr>
          <a:xfrm>
            <a:off x="758141" y="608802"/>
            <a:ext cx="7974957" cy="1938992"/>
          </a:xfrm>
          <a:prstGeom prst="rect">
            <a:avLst/>
          </a:prstGeom>
          <a:solidFill>
            <a:srgbClr val="804000"/>
          </a:solidFill>
        </p:spPr>
        <p:txBody>
          <a:bodyPr wrap="square" rtlCol="0">
            <a:spAutoFit/>
          </a:bodyPr>
          <a:lstStyle/>
          <a:p>
            <a:r>
              <a:rPr lang="en-US" sz="2000" dirty="0">
                <a:solidFill>
                  <a:schemeClr val="bg1"/>
                </a:solidFill>
                <a:latin typeface="Papyrus" panose="020B0602040200020303" pitchFamily="34" charset="77"/>
              </a:rPr>
              <a:t>       For Samuel – a man who feared the Lord all of his days</a:t>
            </a:r>
          </a:p>
          <a:p>
            <a:r>
              <a:rPr lang="en-US" sz="2000" dirty="0">
                <a:solidFill>
                  <a:schemeClr val="bg1"/>
                </a:solidFill>
                <a:latin typeface="Papyrus" panose="020B0602040200020303" pitchFamily="34" charset="77"/>
              </a:rPr>
              <a:t>           Ministers in God’s Presence</a:t>
            </a:r>
          </a:p>
          <a:p>
            <a:r>
              <a:rPr lang="en-US" sz="2000" dirty="0">
                <a:solidFill>
                  <a:schemeClr val="bg1"/>
                </a:solidFill>
                <a:latin typeface="Papyrus" panose="020B0602040200020303" pitchFamily="34" charset="77"/>
              </a:rPr>
              <a:t>           Hears the Voice of the Lord </a:t>
            </a:r>
          </a:p>
          <a:p>
            <a:r>
              <a:rPr lang="en-US" sz="2000" dirty="0">
                <a:solidFill>
                  <a:schemeClr val="bg1"/>
                </a:solidFill>
                <a:latin typeface="Papyrus" panose="020B0602040200020303" pitchFamily="34" charset="77"/>
              </a:rPr>
              <a:t>           Raised  to Position as God’s Prophet to all of Israel</a:t>
            </a:r>
          </a:p>
          <a:p>
            <a:r>
              <a:rPr lang="en-US" sz="2000" dirty="0">
                <a:solidFill>
                  <a:schemeClr val="bg1"/>
                </a:solidFill>
                <a:latin typeface="Papyrus" panose="020B0602040200020303" pitchFamily="34" charset="77"/>
              </a:rPr>
              <a:t>           Anoints Israel’s first King  - Saul</a:t>
            </a:r>
          </a:p>
          <a:p>
            <a:r>
              <a:rPr lang="en-US" sz="2000" dirty="0">
                <a:solidFill>
                  <a:schemeClr val="bg1"/>
                </a:solidFill>
                <a:latin typeface="Papyrus" panose="020B0602040200020303" pitchFamily="34" charset="77"/>
              </a:rPr>
              <a:t>           Anoints Israel’s greatest King   - David  </a:t>
            </a:r>
          </a:p>
        </p:txBody>
      </p:sp>
    </p:spTree>
    <p:extLst>
      <p:ext uri="{BB962C8B-B14F-4D97-AF65-F5344CB8AC3E}">
        <p14:creationId xmlns:p14="http://schemas.microsoft.com/office/powerpoint/2010/main" val="359374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3999" cy="6858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a:t>
            </a:r>
          </a:p>
        </p:txBody>
      </p:sp>
      <p:sp>
        <p:nvSpPr>
          <p:cNvPr id="3" name="TextBox 2"/>
          <p:cNvSpPr txBox="1"/>
          <p:nvPr/>
        </p:nvSpPr>
        <p:spPr>
          <a:xfrm>
            <a:off x="472827" y="5649142"/>
            <a:ext cx="8226943" cy="830997"/>
          </a:xfrm>
          <a:prstGeom prst="rect">
            <a:avLst/>
          </a:prstGeom>
          <a:solidFill>
            <a:srgbClr val="804000"/>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400" dirty="0">
                <a:solidFill>
                  <a:schemeClr val="bg1"/>
                </a:solidFill>
                <a:latin typeface="Papyrus"/>
                <a:cs typeface="Papyrus"/>
              </a:rPr>
              <a:t>“And He has put a new song in my mouth, even praise to our God, and many shall see it, and fear and trust the Lord.”  </a:t>
            </a:r>
            <a:endParaRPr lang="en-US" sz="2400" dirty="0">
              <a:solidFill>
                <a:schemeClr val="tx1"/>
              </a:solidFill>
              <a:latin typeface="Papyrus"/>
              <a:cs typeface="Papyrus"/>
            </a:endParaRPr>
          </a:p>
        </p:txBody>
      </p:sp>
      <p:pic>
        <p:nvPicPr>
          <p:cNvPr id="6" name="Picture 5" descr="images-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8448" y="193516"/>
            <a:ext cx="4851322" cy="51034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142331" y="1040169"/>
            <a:ext cx="3706117" cy="892552"/>
          </a:xfrm>
          <a:prstGeom prst="rect">
            <a:avLst/>
          </a:prstGeom>
          <a:solidFill>
            <a:srgbClr val="804000"/>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800" dirty="0">
                <a:solidFill>
                  <a:srgbClr val="FFFFFF"/>
                </a:solidFill>
                <a:latin typeface="Papyrus"/>
                <a:cs typeface="Papyrus"/>
              </a:rPr>
              <a:t>“</a:t>
            </a:r>
            <a:r>
              <a:rPr lang="en-US" sz="2400" dirty="0">
                <a:solidFill>
                  <a:srgbClr val="FFFFFF"/>
                </a:solidFill>
                <a:latin typeface="Papyrus"/>
                <a:cs typeface="Papyrus"/>
              </a:rPr>
              <a:t>Waiting  on the </a:t>
            </a:r>
            <a:r>
              <a:rPr lang="en-US" sz="2400" dirty="0">
                <a:solidFill>
                  <a:srgbClr val="FFFFFF"/>
                </a:solidFill>
                <a:latin typeface="Lucida Handwriting"/>
                <a:cs typeface="Lucida Handwriting"/>
              </a:rPr>
              <a:t>Lord </a:t>
            </a:r>
            <a:r>
              <a:rPr lang="en-US" sz="2000" dirty="0">
                <a:solidFill>
                  <a:srgbClr val="FFFFFF"/>
                </a:solidFill>
                <a:latin typeface="Lucida Handwriting"/>
                <a:cs typeface="Lucida Handwriting"/>
              </a:rPr>
              <a:t>”</a:t>
            </a:r>
          </a:p>
          <a:p>
            <a:r>
              <a:rPr lang="en-US" sz="2400" dirty="0">
                <a:solidFill>
                  <a:schemeClr val="bg1"/>
                </a:solidFill>
                <a:latin typeface="Lucida Handwriting"/>
                <a:cs typeface="Lucida Handwriting"/>
              </a:rPr>
              <a:t>   Psalm 40:1-3</a:t>
            </a:r>
            <a:endParaRPr lang="en-US" sz="2400" dirty="0">
              <a:solidFill>
                <a:schemeClr val="bg1"/>
              </a:solidFill>
              <a:latin typeface="Papyrus"/>
              <a:cs typeface="Papyrus"/>
            </a:endParaRPr>
          </a:p>
        </p:txBody>
      </p:sp>
      <p:sp>
        <p:nvSpPr>
          <p:cNvPr id="4" name="TextBox 3"/>
          <p:cNvSpPr txBox="1"/>
          <p:nvPr/>
        </p:nvSpPr>
        <p:spPr>
          <a:xfrm>
            <a:off x="308947" y="2745249"/>
            <a:ext cx="3071081"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dirty="0">
                <a:solidFill>
                  <a:srgbClr val="000000"/>
                </a:solidFill>
                <a:latin typeface="Lucida Handwriting"/>
                <a:cs typeface="Lucida Handwriting"/>
              </a:rPr>
              <a:t>“The Fear</a:t>
            </a:r>
          </a:p>
          <a:p>
            <a:r>
              <a:rPr lang="en-US" sz="3200" dirty="0">
                <a:solidFill>
                  <a:srgbClr val="000000"/>
                </a:solidFill>
                <a:latin typeface="Lucida Handwriting"/>
                <a:cs typeface="Lucida Handwriting"/>
              </a:rPr>
              <a:t>of the Lord”</a:t>
            </a:r>
          </a:p>
        </p:txBody>
      </p:sp>
    </p:spTree>
    <p:extLst>
      <p:ext uri="{BB962C8B-B14F-4D97-AF65-F5344CB8AC3E}">
        <p14:creationId xmlns:p14="http://schemas.microsoft.com/office/powerpoint/2010/main" val="1249391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685800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endParaRPr lang="en-US" dirty="0"/>
          </a:p>
        </p:txBody>
      </p:sp>
      <p:sp>
        <p:nvSpPr>
          <p:cNvPr id="11" name="TextBox 10"/>
          <p:cNvSpPr txBox="1"/>
          <p:nvPr/>
        </p:nvSpPr>
        <p:spPr>
          <a:xfrm>
            <a:off x="1111171" y="528664"/>
            <a:ext cx="7188136" cy="5447645"/>
          </a:xfrm>
          <a:prstGeom prst="rect">
            <a:avLst/>
          </a:prstGeom>
          <a:solidFill>
            <a:srgbClr val="804000"/>
          </a:solidFill>
        </p:spPr>
        <p:txBody>
          <a:bodyPr wrap="square" rtlCol="0">
            <a:spAutoFit/>
          </a:bodyPr>
          <a:lstStyle/>
          <a:p>
            <a:endParaRPr lang="en-US" sz="2400" dirty="0">
              <a:solidFill>
                <a:schemeClr val="bg1"/>
              </a:solidFill>
              <a:latin typeface="Papyrus"/>
              <a:cs typeface="Papyrus"/>
            </a:endParaRPr>
          </a:p>
          <a:p>
            <a:r>
              <a:rPr lang="en-US" sz="2400" dirty="0">
                <a:solidFill>
                  <a:schemeClr val="bg1"/>
                </a:solidFill>
                <a:latin typeface="Papyrus"/>
                <a:cs typeface="Papyrus"/>
              </a:rPr>
              <a:t>    </a:t>
            </a:r>
            <a:r>
              <a:rPr lang="en-US" sz="2000" dirty="0">
                <a:solidFill>
                  <a:schemeClr val="bg1"/>
                </a:solidFill>
                <a:latin typeface="Papyrus"/>
                <a:cs typeface="Papyrus"/>
              </a:rPr>
              <a:t>Does God’s Order Hold True  in the New Testament?</a:t>
            </a:r>
          </a:p>
          <a:p>
            <a:endParaRPr lang="en-US" sz="2000" dirty="0">
              <a:solidFill>
                <a:schemeClr val="bg1"/>
              </a:solidFill>
              <a:latin typeface="Papyrus"/>
              <a:cs typeface="Papyrus"/>
            </a:endParaRPr>
          </a:p>
          <a:p>
            <a:r>
              <a:rPr lang="en-US" sz="2000" dirty="0">
                <a:solidFill>
                  <a:schemeClr val="bg1"/>
                </a:solidFill>
                <a:latin typeface="Papyrus"/>
                <a:cs typeface="Papyrus"/>
              </a:rPr>
              <a:t>  Does the Fear of the Lord bring Blessing or Curse?</a:t>
            </a:r>
          </a:p>
          <a:p>
            <a:endParaRPr lang="en-US" sz="2000" dirty="0">
              <a:solidFill>
                <a:schemeClr val="bg1"/>
              </a:solidFill>
              <a:latin typeface="Papyrus"/>
              <a:cs typeface="Papyrus"/>
            </a:endParaRPr>
          </a:p>
          <a:p>
            <a:r>
              <a:rPr lang="en-US" sz="2000" dirty="0">
                <a:solidFill>
                  <a:schemeClr val="bg1"/>
                </a:solidFill>
                <a:latin typeface="Papyrus"/>
                <a:cs typeface="Papyrus"/>
              </a:rPr>
              <a:t>               If We desire the Praise of Men…</a:t>
            </a:r>
          </a:p>
          <a:p>
            <a:r>
              <a:rPr lang="en-US" sz="2000" dirty="0">
                <a:solidFill>
                  <a:schemeClr val="bg1"/>
                </a:solidFill>
                <a:latin typeface="Papyrus"/>
                <a:cs typeface="Papyrus"/>
              </a:rPr>
              <a:t>                        Then we will fear men</a:t>
            </a:r>
          </a:p>
          <a:p>
            <a:r>
              <a:rPr lang="en-US" sz="2000" dirty="0">
                <a:solidFill>
                  <a:schemeClr val="bg1"/>
                </a:solidFill>
                <a:latin typeface="Papyrus"/>
                <a:cs typeface="Papyrus"/>
              </a:rPr>
              <a:t>                If We fear Men, then we will serve men</a:t>
            </a:r>
          </a:p>
          <a:p>
            <a:r>
              <a:rPr lang="en-US" sz="2000" dirty="0">
                <a:solidFill>
                  <a:schemeClr val="bg1"/>
                </a:solidFill>
                <a:latin typeface="Papyrus"/>
                <a:cs typeface="Papyrus"/>
              </a:rPr>
              <a:t>                        For we will serve what we fear</a:t>
            </a:r>
          </a:p>
          <a:p>
            <a:endParaRPr lang="en-US" sz="2000" dirty="0">
              <a:solidFill>
                <a:schemeClr val="bg1"/>
              </a:solidFill>
              <a:latin typeface="Papyrus"/>
              <a:cs typeface="Papyrus"/>
            </a:endParaRPr>
          </a:p>
          <a:p>
            <a:r>
              <a:rPr lang="en-US" sz="2000" dirty="0">
                <a:solidFill>
                  <a:schemeClr val="bg1"/>
                </a:solidFill>
                <a:latin typeface="Papyrus"/>
                <a:cs typeface="Papyrus"/>
              </a:rPr>
              <a:t>      Knowing  “that Perilous times will come..”  1 Timothy 3</a:t>
            </a:r>
          </a:p>
          <a:p>
            <a:r>
              <a:rPr lang="en-US" sz="2000" dirty="0">
                <a:solidFill>
                  <a:schemeClr val="bg1"/>
                </a:solidFill>
                <a:latin typeface="Papyrus"/>
                <a:cs typeface="Papyrus"/>
              </a:rPr>
              <a:t> “That men will be lovers of self….. more than lovers of God”</a:t>
            </a:r>
          </a:p>
          <a:p>
            <a:endParaRPr lang="en-US" sz="2000" dirty="0">
              <a:solidFill>
                <a:schemeClr val="bg1"/>
              </a:solidFill>
              <a:latin typeface="Papyrus"/>
              <a:cs typeface="Papyrus"/>
            </a:endParaRPr>
          </a:p>
          <a:p>
            <a:r>
              <a:rPr lang="en-US" sz="2000" dirty="0">
                <a:solidFill>
                  <a:schemeClr val="bg1"/>
                </a:solidFill>
                <a:latin typeface="Papyrus"/>
                <a:cs typeface="Papyrus"/>
              </a:rPr>
              <a:t>   </a:t>
            </a:r>
            <a:r>
              <a:rPr lang="en-US" sz="2000" dirty="0">
                <a:solidFill>
                  <a:schemeClr val="bg1"/>
                </a:solidFill>
                <a:latin typeface="Lucida Handwriting" panose="03010101010101010101" pitchFamily="66" charset="77"/>
                <a:cs typeface="Papyrus"/>
              </a:rPr>
              <a:t>                         Instead </a:t>
            </a:r>
          </a:p>
          <a:p>
            <a:r>
              <a:rPr lang="en-US" sz="2000" dirty="0">
                <a:solidFill>
                  <a:schemeClr val="bg1"/>
                </a:solidFill>
                <a:latin typeface="Lucida Handwriting" panose="03010101010101010101" pitchFamily="66" charset="77"/>
                <a:cs typeface="Papyrus"/>
              </a:rPr>
              <a:t>     “</a:t>
            </a:r>
            <a:r>
              <a:rPr lang="en-US" sz="2000" dirty="0">
                <a:solidFill>
                  <a:schemeClr val="bg1"/>
                </a:solidFill>
                <a:latin typeface="Papyrus" panose="020B0602040200020303" pitchFamily="34" charset="77"/>
                <a:cs typeface="Papyrus"/>
              </a:rPr>
              <a:t>We may boldly say, The Lord is my helper, </a:t>
            </a:r>
          </a:p>
          <a:p>
            <a:r>
              <a:rPr lang="en-US" sz="2000" dirty="0">
                <a:solidFill>
                  <a:schemeClr val="bg1"/>
                </a:solidFill>
                <a:latin typeface="Papyrus" panose="020B0602040200020303" pitchFamily="34" charset="77"/>
                <a:cs typeface="Papyrus"/>
              </a:rPr>
              <a:t>        I will not fear what man can do to me.”     Hebrews 13:6</a:t>
            </a:r>
          </a:p>
          <a:p>
            <a:endParaRPr lang="en-US" sz="2000" dirty="0">
              <a:solidFill>
                <a:schemeClr val="bg1"/>
              </a:solidFill>
              <a:latin typeface="Papyrus"/>
              <a:cs typeface="Papyrus"/>
            </a:endParaRPr>
          </a:p>
        </p:txBody>
      </p:sp>
    </p:spTree>
    <p:extLst>
      <p:ext uri="{BB962C8B-B14F-4D97-AF65-F5344CB8AC3E}">
        <p14:creationId xmlns:p14="http://schemas.microsoft.com/office/powerpoint/2010/main" val="3821795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0160"/>
            <a:ext cx="9144000" cy="685800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endParaRPr lang="en-US" dirty="0"/>
          </a:p>
        </p:txBody>
      </p:sp>
      <p:sp>
        <p:nvSpPr>
          <p:cNvPr id="2" name="TextBox 1"/>
          <p:cNvSpPr txBox="1"/>
          <p:nvPr/>
        </p:nvSpPr>
        <p:spPr>
          <a:xfrm>
            <a:off x="701040" y="641736"/>
            <a:ext cx="7101840" cy="707886"/>
          </a:xfrm>
          <a:prstGeom prst="rect">
            <a:avLst/>
          </a:prstGeom>
          <a:solidFill>
            <a:srgbClr val="804000"/>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000" dirty="0">
                <a:solidFill>
                  <a:schemeClr val="bg1"/>
                </a:solidFill>
                <a:latin typeface="Papyrus"/>
                <a:cs typeface="Papyrus"/>
              </a:rPr>
              <a:t> In the New Testament – God’s Righteous Judgment</a:t>
            </a:r>
          </a:p>
          <a:p>
            <a:r>
              <a:rPr lang="en-US" sz="2000" dirty="0">
                <a:solidFill>
                  <a:schemeClr val="bg1"/>
                </a:solidFill>
                <a:latin typeface="Papyrus"/>
                <a:cs typeface="Papyrus"/>
              </a:rPr>
              <a:t> separates those who Fear the Lord from those who do not!</a:t>
            </a:r>
          </a:p>
        </p:txBody>
      </p:sp>
      <p:sp>
        <p:nvSpPr>
          <p:cNvPr id="4" name="TextBox 3"/>
          <p:cNvSpPr txBox="1"/>
          <p:nvPr/>
        </p:nvSpPr>
        <p:spPr>
          <a:xfrm>
            <a:off x="868874" y="4421579"/>
            <a:ext cx="2898952" cy="1015663"/>
          </a:xfrm>
          <a:prstGeom prst="rect">
            <a:avLst/>
          </a:prstGeom>
          <a:solidFill>
            <a:srgbClr val="804000"/>
          </a:solidFill>
        </p:spPr>
        <p:txBody>
          <a:bodyPr wrap="square" rtlCol="0">
            <a:spAutoFit/>
          </a:bodyPr>
          <a:lstStyle/>
          <a:p>
            <a:endParaRPr lang="en-US" sz="2000" dirty="0">
              <a:solidFill>
                <a:srgbClr val="FFFFFF"/>
              </a:solidFill>
              <a:latin typeface="Papyrus"/>
              <a:cs typeface="Papyrus"/>
            </a:endParaRPr>
          </a:p>
          <a:p>
            <a:r>
              <a:rPr lang="en-US" sz="2000" dirty="0">
                <a:solidFill>
                  <a:srgbClr val="FFFFFF"/>
                </a:solidFill>
                <a:latin typeface="Papyrus"/>
                <a:cs typeface="Papyrus"/>
              </a:rPr>
              <a:t>Ananias and Sapphira</a:t>
            </a:r>
          </a:p>
          <a:p>
            <a:r>
              <a:rPr lang="en-US" sz="2000" dirty="0">
                <a:solidFill>
                  <a:srgbClr val="FFFFFF"/>
                </a:solidFill>
                <a:latin typeface="Papyrus"/>
                <a:cs typeface="Papyrus"/>
              </a:rPr>
              <a:t>                  Acts 5:1-11 </a:t>
            </a:r>
          </a:p>
        </p:txBody>
      </p:sp>
      <p:pic>
        <p:nvPicPr>
          <p:cNvPr id="6" name="Picture 5" descr="Ananias-and-Sapphira.jpeg"/>
          <p:cNvPicPr>
            <a:picLocks noChangeAspect="1"/>
          </p:cNvPicPr>
          <p:nvPr/>
        </p:nvPicPr>
        <p:blipFill>
          <a:blip r:embed="rId2">
            <a:extLst>
              <a:ext uri="{BEBA8EAE-BF5A-486C-A8C5-ECC9F3942E4B}">
                <a14:imgProps xmlns:a14="http://schemas.microsoft.com/office/drawing/2010/main">
                  <a14:imgLayer r:embed="rId3">
                    <a14:imgEffect>
                      <a14:backgroundRemoval t="0" b="100000" l="1000" r="92000"/>
                    </a14:imgEffect>
                  </a14:imgLayer>
                </a14:imgProps>
              </a:ext>
              <a:ext uri="{28A0092B-C50C-407E-A947-70E740481C1C}">
                <a14:useLocalDpi xmlns:a14="http://schemas.microsoft.com/office/drawing/2010/main" val="0"/>
              </a:ext>
            </a:extLst>
          </a:blip>
          <a:stretch>
            <a:fillRect/>
          </a:stretch>
        </p:blipFill>
        <p:spPr>
          <a:xfrm>
            <a:off x="145083" y="1637506"/>
            <a:ext cx="4381197" cy="2803966"/>
          </a:xfrm>
          <a:prstGeom prst="rect">
            <a:avLst/>
          </a:prstGeom>
        </p:spPr>
      </p:pic>
      <p:sp>
        <p:nvSpPr>
          <p:cNvPr id="8" name="TextBox 7"/>
          <p:cNvSpPr txBox="1"/>
          <p:nvPr/>
        </p:nvSpPr>
        <p:spPr>
          <a:xfrm>
            <a:off x="5394960" y="1981200"/>
            <a:ext cx="3399407" cy="923330"/>
          </a:xfrm>
          <a:prstGeom prst="rect">
            <a:avLst/>
          </a:prstGeom>
          <a:solidFill>
            <a:srgbClr val="804000"/>
          </a:solidFill>
        </p:spPr>
        <p:txBody>
          <a:bodyPr wrap="square" rtlCol="0">
            <a:spAutoFit/>
          </a:bodyPr>
          <a:lstStyle/>
          <a:p>
            <a:r>
              <a:rPr lang="en-US" dirty="0">
                <a:solidFill>
                  <a:srgbClr val="FFFFFF"/>
                </a:solidFill>
                <a:latin typeface="Papyrus"/>
                <a:cs typeface="Papyrus"/>
              </a:rPr>
              <a:t>And One Woman who Got it Right – The Woman with the Issue of Blood – Mark  5:25</a:t>
            </a:r>
          </a:p>
        </p:txBody>
      </p:sp>
      <p:pic>
        <p:nvPicPr>
          <p:cNvPr id="7" name="Picture 6" descr="8063x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6176" y="3120866"/>
            <a:ext cx="3209025" cy="29537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1816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685800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endParaRPr lang="en-US" dirty="0"/>
          </a:p>
        </p:txBody>
      </p:sp>
      <p:pic>
        <p:nvPicPr>
          <p:cNvPr id="4" name="Picture 3" descr="Ananias-and-Sapphira.jpeg"/>
          <p:cNvPicPr>
            <a:picLocks noChangeAspect="1"/>
          </p:cNvPicPr>
          <p:nvPr/>
        </p:nvPicPr>
        <p:blipFill>
          <a:blip r:embed="rId2">
            <a:extLst>
              <a:ext uri="{BEBA8EAE-BF5A-486C-A8C5-ECC9F3942E4B}">
                <a14:imgProps xmlns:a14="http://schemas.microsoft.com/office/drawing/2010/main">
                  <a14:imgLayer r:embed="rId3">
                    <a14:imgEffect>
                      <a14:backgroundRemoval t="0" b="100000" l="1000" r="92000"/>
                    </a14:imgEffect>
                  </a14:imgLayer>
                </a14:imgProps>
              </a:ext>
              <a:ext uri="{28A0092B-C50C-407E-A947-70E740481C1C}">
                <a14:useLocalDpi xmlns:a14="http://schemas.microsoft.com/office/drawing/2010/main" val="0"/>
              </a:ext>
            </a:extLst>
          </a:blip>
          <a:stretch>
            <a:fillRect/>
          </a:stretch>
        </p:blipFill>
        <p:spPr>
          <a:xfrm>
            <a:off x="4097657" y="3812026"/>
            <a:ext cx="4619623" cy="2956559"/>
          </a:xfrm>
          <a:prstGeom prst="rect">
            <a:avLst/>
          </a:prstGeom>
        </p:spPr>
      </p:pic>
      <p:sp>
        <p:nvSpPr>
          <p:cNvPr id="3" name="TextBox 2"/>
          <p:cNvSpPr txBox="1"/>
          <p:nvPr/>
        </p:nvSpPr>
        <p:spPr>
          <a:xfrm>
            <a:off x="289560" y="1771948"/>
            <a:ext cx="8564880" cy="2308324"/>
          </a:xfrm>
          <a:prstGeom prst="rect">
            <a:avLst/>
          </a:prstGeom>
          <a:noFill/>
        </p:spPr>
        <p:txBody>
          <a:bodyPr wrap="square" rtlCol="0">
            <a:spAutoFit/>
          </a:bodyPr>
          <a:lstStyle/>
          <a:p>
            <a:r>
              <a:rPr lang="en-US" dirty="0">
                <a:latin typeface="Papyrus"/>
                <a:cs typeface="Papyrus"/>
              </a:rPr>
              <a:t>“But a certain man named Ananias with his wife Sapphira sold a possession &amp; kept back a portion of the price: Sapphira was privy to it, and he brought a certain part and laid it at the apostles’ feet.” </a:t>
            </a:r>
          </a:p>
          <a:p>
            <a:r>
              <a:rPr lang="en-US" dirty="0">
                <a:latin typeface="Papyrus"/>
                <a:cs typeface="Papyrus"/>
              </a:rPr>
              <a:t> </a:t>
            </a:r>
          </a:p>
          <a:p>
            <a:r>
              <a:rPr lang="en-US" dirty="0">
                <a:latin typeface="Papyrus"/>
                <a:cs typeface="Papyrus"/>
              </a:rPr>
              <a:t>“But Peter said, “Ananias why has </a:t>
            </a:r>
            <a:r>
              <a:rPr lang="en-US" dirty="0" err="1">
                <a:latin typeface="Papyrus"/>
                <a:cs typeface="Papyrus"/>
              </a:rPr>
              <a:t>satan</a:t>
            </a:r>
            <a:r>
              <a:rPr lang="en-US" dirty="0">
                <a:latin typeface="Papyrus"/>
                <a:cs typeface="Papyrus"/>
              </a:rPr>
              <a:t> filled your heart to lie to the Holy Ghost and to keep back part of the land price?  While it remained, was it not your own? After it was sold, was it not in your power?  Why have you conceived this in your heart?    You have not like to men, but to God.”</a:t>
            </a:r>
          </a:p>
        </p:txBody>
      </p:sp>
      <p:sp>
        <p:nvSpPr>
          <p:cNvPr id="6" name="TextBox 5"/>
          <p:cNvSpPr txBox="1"/>
          <p:nvPr/>
        </p:nvSpPr>
        <p:spPr>
          <a:xfrm>
            <a:off x="541020" y="286881"/>
            <a:ext cx="8061960" cy="1015663"/>
          </a:xfrm>
          <a:prstGeom prst="rect">
            <a:avLst/>
          </a:prstGeom>
          <a:solidFill>
            <a:srgbClr val="804000"/>
          </a:solidFill>
        </p:spPr>
        <p:txBody>
          <a:bodyPr wrap="square" rtlCol="0">
            <a:spAutoFit/>
          </a:bodyPr>
          <a:lstStyle/>
          <a:p>
            <a:r>
              <a:rPr lang="en-US" sz="2000" dirty="0">
                <a:solidFill>
                  <a:schemeClr val="bg1"/>
                </a:solidFill>
                <a:cs typeface="Avenir Light"/>
              </a:rPr>
              <a:t>After the Holy Spirit fell in Acts Chapter 2, there were great signs and wonders and many were added to the Church.  New believers sold their lands &amp; houses  and gave the $$ to the Apostles so that there was no lack.</a:t>
            </a:r>
          </a:p>
        </p:txBody>
      </p:sp>
    </p:spTree>
    <p:extLst>
      <p:ext uri="{BB962C8B-B14F-4D97-AF65-F5344CB8AC3E}">
        <p14:creationId xmlns:p14="http://schemas.microsoft.com/office/powerpoint/2010/main" val="113846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685800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endParaRPr lang="en-US" dirty="0"/>
          </a:p>
        </p:txBody>
      </p:sp>
      <p:sp>
        <p:nvSpPr>
          <p:cNvPr id="7" name="TextBox 6"/>
          <p:cNvSpPr txBox="1"/>
          <p:nvPr/>
        </p:nvSpPr>
        <p:spPr>
          <a:xfrm>
            <a:off x="629920" y="353743"/>
            <a:ext cx="8117839" cy="1200329"/>
          </a:xfrm>
          <a:prstGeom prst="rect">
            <a:avLst/>
          </a:prstGeom>
          <a:solidFill>
            <a:srgbClr val="804000"/>
          </a:solidFill>
        </p:spPr>
        <p:txBody>
          <a:bodyPr wrap="square" rtlCol="0">
            <a:spAutoFit/>
          </a:bodyPr>
          <a:lstStyle/>
          <a:p>
            <a:r>
              <a:rPr lang="en-US" dirty="0">
                <a:solidFill>
                  <a:schemeClr val="bg1"/>
                </a:solidFill>
                <a:latin typeface="Papyrus"/>
                <a:cs typeface="Papyrus"/>
              </a:rPr>
              <a:t>“Ananias heard these words, fell down and gave up the ghost: and </a:t>
            </a:r>
            <a:r>
              <a:rPr lang="en-US" dirty="0">
                <a:solidFill>
                  <a:schemeClr val="bg1"/>
                </a:solidFill>
                <a:latin typeface="Lucida Handwriting"/>
                <a:cs typeface="Lucida Handwriting"/>
              </a:rPr>
              <a:t>great fear </a:t>
            </a:r>
            <a:r>
              <a:rPr lang="en-US" dirty="0">
                <a:solidFill>
                  <a:schemeClr val="bg1"/>
                </a:solidFill>
                <a:latin typeface="Papyrus"/>
                <a:cs typeface="Papyrus"/>
              </a:rPr>
              <a:t>fell on all them that heard. And young men arose and carried him out</a:t>
            </a:r>
          </a:p>
          <a:p>
            <a:r>
              <a:rPr lang="en-US" dirty="0">
                <a:solidFill>
                  <a:schemeClr val="bg1"/>
                </a:solidFill>
                <a:latin typeface="Papyrus"/>
                <a:cs typeface="Papyrus"/>
              </a:rPr>
              <a:t> and buried him.”</a:t>
            </a:r>
          </a:p>
          <a:p>
            <a:endParaRPr lang="en-US" dirty="0">
              <a:solidFill>
                <a:schemeClr val="bg1"/>
              </a:solidFill>
              <a:latin typeface="Papyrus"/>
              <a:cs typeface="Papyrus"/>
            </a:endParaRPr>
          </a:p>
        </p:txBody>
      </p:sp>
      <p:sp>
        <p:nvSpPr>
          <p:cNvPr id="8" name="TextBox 7"/>
          <p:cNvSpPr txBox="1"/>
          <p:nvPr/>
        </p:nvSpPr>
        <p:spPr>
          <a:xfrm>
            <a:off x="939799" y="4562521"/>
            <a:ext cx="7498080" cy="1938992"/>
          </a:xfrm>
          <a:prstGeom prst="rect">
            <a:avLst/>
          </a:prstGeom>
          <a:solidFill>
            <a:srgbClr val="804000"/>
          </a:solidFill>
        </p:spPr>
        <p:txBody>
          <a:bodyPr wrap="square" rtlCol="0">
            <a:spAutoFit/>
          </a:bodyPr>
          <a:lstStyle/>
          <a:p>
            <a:r>
              <a:rPr lang="en-US" sz="2000" dirty="0">
                <a:solidFill>
                  <a:srgbClr val="FFFFFF"/>
                </a:solidFill>
                <a:latin typeface="Avenir Light"/>
                <a:cs typeface="Avenir Light"/>
              </a:rPr>
              <a:t>       Just 3 hours later, Sapphira got the exact same questions </a:t>
            </a:r>
          </a:p>
          <a:p>
            <a:r>
              <a:rPr lang="en-US" sz="2000" dirty="0">
                <a:solidFill>
                  <a:srgbClr val="FFFFFF"/>
                </a:solidFill>
                <a:latin typeface="Avenir Light"/>
                <a:cs typeface="Avenir Light"/>
              </a:rPr>
              <a:t>            and she repeated the very same lies!</a:t>
            </a:r>
          </a:p>
          <a:p>
            <a:endParaRPr lang="en-US" sz="2000" dirty="0">
              <a:solidFill>
                <a:srgbClr val="FFFFFF"/>
              </a:solidFill>
              <a:latin typeface="Avenir Light"/>
              <a:cs typeface="Avenir Light"/>
            </a:endParaRPr>
          </a:p>
          <a:p>
            <a:r>
              <a:rPr lang="en-US" sz="2000" dirty="0">
                <a:solidFill>
                  <a:schemeClr val="bg1"/>
                </a:solidFill>
                <a:latin typeface="Papyrus"/>
                <a:cs typeface="Papyrus"/>
              </a:rPr>
              <a:t>“Then Peter said, How is it that you agreed together to tempt the  Spirit of the Lord? Behold, the feet of those who buried your husband are at the door and they shall carry you out!” </a:t>
            </a:r>
          </a:p>
        </p:txBody>
      </p:sp>
      <p:pic>
        <p:nvPicPr>
          <p:cNvPr id="10" name="Picture 9" descr="A picture containing person, laying&#10;&#10;Description automatically generated">
            <a:extLst>
              <a:ext uri="{FF2B5EF4-FFF2-40B4-BE49-F238E27FC236}">
                <a16:creationId xmlns:a16="http://schemas.microsoft.com/office/drawing/2014/main" id="{0FB14BB1-47E2-ED46-A94F-BC3105D012B0}"/>
              </a:ext>
            </a:extLst>
          </p:cNvPr>
          <p:cNvPicPr>
            <a:picLocks noChangeAspect="1"/>
          </p:cNvPicPr>
          <p:nvPr/>
        </p:nvPicPr>
        <p:blipFill>
          <a:blip r:embed="rId2"/>
          <a:stretch>
            <a:fillRect/>
          </a:stretch>
        </p:blipFill>
        <p:spPr>
          <a:xfrm>
            <a:off x="1845177" y="1354286"/>
            <a:ext cx="5453646" cy="29228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47975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685800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endParaRPr lang="en-US" sz="2400" dirty="0">
              <a:latin typeface="Papyrus"/>
              <a:cs typeface="Papyrus"/>
            </a:endParaRPr>
          </a:p>
        </p:txBody>
      </p:sp>
      <p:sp>
        <p:nvSpPr>
          <p:cNvPr id="3" name="TextBox 2"/>
          <p:cNvSpPr txBox="1"/>
          <p:nvPr/>
        </p:nvSpPr>
        <p:spPr>
          <a:xfrm>
            <a:off x="1936523" y="421388"/>
            <a:ext cx="4911317" cy="1015663"/>
          </a:xfrm>
          <a:prstGeom prst="rect">
            <a:avLst/>
          </a:prstGeom>
          <a:solidFill>
            <a:srgbClr val="804000"/>
          </a:solidFill>
        </p:spPr>
        <p:txBody>
          <a:bodyPr wrap="square" rtlCol="0">
            <a:spAutoFit/>
          </a:bodyPr>
          <a:lstStyle/>
          <a:p>
            <a:r>
              <a:rPr lang="en-US" sz="2000" dirty="0">
                <a:solidFill>
                  <a:srgbClr val="FFFFFF"/>
                </a:solidFill>
                <a:latin typeface="Papyrus"/>
                <a:cs typeface="Papyrus"/>
              </a:rPr>
              <a:t>Acts 5:11 – Death of Ananias &amp; </a:t>
            </a:r>
            <a:r>
              <a:rPr lang="en-US" sz="2000" dirty="0" err="1">
                <a:solidFill>
                  <a:srgbClr val="FFFFFF"/>
                </a:solidFill>
                <a:latin typeface="Papyrus"/>
                <a:cs typeface="Papyrus"/>
              </a:rPr>
              <a:t>Sapphira</a:t>
            </a:r>
            <a:r>
              <a:rPr lang="en-US" sz="2000" dirty="0">
                <a:solidFill>
                  <a:srgbClr val="FFFFFF"/>
                </a:solidFill>
                <a:latin typeface="Papyrus"/>
                <a:cs typeface="Papyrus"/>
              </a:rPr>
              <a:t>  “And great fear fell upon all the Church, </a:t>
            </a:r>
          </a:p>
          <a:p>
            <a:r>
              <a:rPr lang="en-US" sz="2000" dirty="0">
                <a:solidFill>
                  <a:srgbClr val="FFFFFF"/>
                </a:solidFill>
                <a:latin typeface="Papyrus"/>
                <a:cs typeface="Papyrus"/>
              </a:rPr>
              <a:t> and upon as many as heard these things”</a:t>
            </a:r>
          </a:p>
        </p:txBody>
      </p:sp>
      <p:sp>
        <p:nvSpPr>
          <p:cNvPr id="6" name="TextBox 5"/>
          <p:cNvSpPr txBox="1"/>
          <p:nvPr/>
        </p:nvSpPr>
        <p:spPr>
          <a:xfrm>
            <a:off x="1936523" y="4934526"/>
            <a:ext cx="4911317" cy="1569660"/>
          </a:xfrm>
          <a:prstGeom prst="rect">
            <a:avLst/>
          </a:prstGeom>
          <a:solidFill>
            <a:srgbClr val="804000"/>
          </a:solidFill>
        </p:spPr>
        <p:txBody>
          <a:bodyPr wrap="square" rtlCol="0">
            <a:spAutoFit/>
          </a:bodyPr>
          <a:lstStyle/>
          <a:p>
            <a:r>
              <a:rPr lang="en-US" sz="2400" kern="1200" dirty="0">
                <a:solidFill>
                  <a:srgbClr val="FFFFFF"/>
                </a:solidFill>
                <a:latin typeface="Papyrus"/>
                <a:cs typeface="Papyrus"/>
              </a:rPr>
              <a:t>     Loss of God’s Presence</a:t>
            </a:r>
          </a:p>
          <a:p>
            <a:r>
              <a:rPr lang="en-US" sz="2400" dirty="0">
                <a:solidFill>
                  <a:srgbClr val="FFFFFF"/>
                </a:solidFill>
                <a:latin typeface="Papyrus"/>
                <a:cs typeface="Papyrus"/>
              </a:rPr>
              <a:t>     Loss of Property</a:t>
            </a:r>
          </a:p>
          <a:p>
            <a:r>
              <a:rPr lang="en-US" sz="2400" kern="1200" dirty="0">
                <a:solidFill>
                  <a:srgbClr val="FFFFFF"/>
                </a:solidFill>
                <a:latin typeface="Papyrus"/>
                <a:cs typeface="Papyrus"/>
              </a:rPr>
              <a:t>     Loss of Position in the Church</a:t>
            </a:r>
          </a:p>
          <a:p>
            <a:r>
              <a:rPr lang="en-US" sz="2400" dirty="0">
                <a:solidFill>
                  <a:srgbClr val="FFFFFF"/>
                </a:solidFill>
                <a:latin typeface="Papyrus"/>
                <a:cs typeface="Papyrus"/>
              </a:rPr>
              <a:t>     Loss of Life – he and his wife</a:t>
            </a:r>
            <a:endParaRPr lang="en-US" sz="2000" kern="1200" dirty="0">
              <a:solidFill>
                <a:srgbClr val="FFFFFF"/>
              </a:solidFill>
              <a:latin typeface="Papyrus"/>
              <a:cs typeface="Papyrus"/>
            </a:endParaRPr>
          </a:p>
        </p:txBody>
      </p:sp>
      <p:pic>
        <p:nvPicPr>
          <p:cNvPr id="7" name="Picture 6" descr="hqdefaul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0560" y="1429326"/>
            <a:ext cx="4907280" cy="3505200"/>
          </a:xfrm>
          <a:prstGeom prst="rect">
            <a:avLst/>
          </a:prstGeom>
        </p:spPr>
      </p:pic>
    </p:spTree>
    <p:extLst>
      <p:ext uri="{BB962C8B-B14F-4D97-AF65-F5344CB8AC3E}">
        <p14:creationId xmlns:p14="http://schemas.microsoft.com/office/powerpoint/2010/main" val="2802945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85800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endParaRPr lang="en-US" dirty="0"/>
          </a:p>
        </p:txBody>
      </p:sp>
      <p:pic>
        <p:nvPicPr>
          <p:cNvPr id="6" name="Picture 5" descr="Woman-with-issue-of-blood-500x17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0" y="2583591"/>
            <a:ext cx="8686800" cy="30403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447040" y="264160"/>
            <a:ext cx="7802880" cy="1477328"/>
          </a:xfrm>
          <a:prstGeom prst="rect">
            <a:avLst/>
          </a:prstGeom>
          <a:noFill/>
        </p:spPr>
        <p:txBody>
          <a:bodyPr wrap="square" rtlCol="0">
            <a:spAutoFit/>
          </a:bodyPr>
          <a:lstStyle/>
          <a:p>
            <a:r>
              <a:rPr lang="en-US" dirty="0">
                <a:latin typeface="Papyrus"/>
                <a:cs typeface="Papyrus"/>
              </a:rPr>
              <a:t> “And a certain woman, which had an issue of blood for 12 years. And had suffered many things of many  physicians, and had spent all that she had and was not better but grew worse, when she heard of Jesus, came in the press behind and touched the hem of His garment. For she said, If I may  but touch the hem of His clothes, I shall be whole.”   Mark 5:25-34</a:t>
            </a:r>
          </a:p>
        </p:txBody>
      </p:sp>
      <p:sp>
        <p:nvSpPr>
          <p:cNvPr id="8" name="TextBox 7"/>
          <p:cNvSpPr txBox="1"/>
          <p:nvPr/>
        </p:nvSpPr>
        <p:spPr>
          <a:xfrm>
            <a:off x="1280160" y="1745616"/>
            <a:ext cx="7955280" cy="646331"/>
          </a:xfrm>
          <a:prstGeom prst="rect">
            <a:avLst/>
          </a:prstGeom>
          <a:noFill/>
        </p:spPr>
        <p:txBody>
          <a:bodyPr wrap="square" rtlCol="0">
            <a:spAutoFit/>
          </a:bodyPr>
          <a:lstStyle/>
          <a:p>
            <a:r>
              <a:rPr lang="en-US" dirty="0">
                <a:latin typeface="Papyrus"/>
                <a:cs typeface="Papyrus"/>
              </a:rPr>
              <a:t>“And strait away the fountain of her blood was dried up; </a:t>
            </a:r>
          </a:p>
          <a:p>
            <a:r>
              <a:rPr lang="en-US" dirty="0">
                <a:latin typeface="Papyrus"/>
                <a:cs typeface="Papyrus"/>
              </a:rPr>
              <a:t>and she felt in her body that she was healed of that plague. </a:t>
            </a:r>
          </a:p>
        </p:txBody>
      </p:sp>
      <p:sp>
        <p:nvSpPr>
          <p:cNvPr id="9" name="TextBox 8"/>
          <p:cNvSpPr txBox="1"/>
          <p:nvPr/>
        </p:nvSpPr>
        <p:spPr>
          <a:xfrm>
            <a:off x="254000" y="5879743"/>
            <a:ext cx="8798560" cy="923330"/>
          </a:xfrm>
          <a:prstGeom prst="rect">
            <a:avLst/>
          </a:prstGeom>
          <a:noFill/>
        </p:spPr>
        <p:txBody>
          <a:bodyPr wrap="square" rtlCol="0">
            <a:spAutoFit/>
          </a:bodyPr>
          <a:lstStyle/>
          <a:p>
            <a:r>
              <a:rPr lang="en-US" dirty="0">
                <a:latin typeface="Papyrus"/>
                <a:cs typeface="Papyrus"/>
              </a:rPr>
              <a:t>Jesus knew that healing had gone out from Him and asked, who touched my clothes?</a:t>
            </a:r>
          </a:p>
          <a:p>
            <a:r>
              <a:rPr lang="en-US" dirty="0">
                <a:latin typeface="Papyrus"/>
                <a:cs typeface="Papyrus"/>
              </a:rPr>
              <a:t>                                       He looked around to see her!  </a:t>
            </a:r>
          </a:p>
          <a:p>
            <a:r>
              <a:rPr lang="en-US" dirty="0">
                <a:latin typeface="Papyrus"/>
                <a:cs typeface="Papyrus"/>
              </a:rPr>
              <a:t>  </a:t>
            </a:r>
          </a:p>
        </p:txBody>
      </p:sp>
    </p:spTree>
    <p:extLst>
      <p:ext uri="{BB962C8B-B14F-4D97-AF65-F5344CB8AC3E}">
        <p14:creationId xmlns:p14="http://schemas.microsoft.com/office/powerpoint/2010/main" val="7733243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685800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endParaRPr lang="en-US" dirty="0"/>
          </a:p>
        </p:txBody>
      </p:sp>
      <p:sp>
        <p:nvSpPr>
          <p:cNvPr id="2" name="Rectangle 1">
            <a:extLst>
              <a:ext uri="{FF2B5EF4-FFF2-40B4-BE49-F238E27FC236}">
                <a16:creationId xmlns:a16="http://schemas.microsoft.com/office/drawing/2014/main" id="{915B065F-83C4-8544-ADE1-BFFEAE7FFC4F}"/>
              </a:ext>
            </a:extLst>
          </p:cNvPr>
          <p:cNvSpPr/>
          <p:nvPr/>
        </p:nvSpPr>
        <p:spPr>
          <a:xfrm>
            <a:off x="1402080" y="335281"/>
            <a:ext cx="6847840" cy="6247864"/>
          </a:xfrm>
          <a:prstGeom prst="rect">
            <a:avLst/>
          </a:prstGeom>
          <a:solidFill>
            <a:srgbClr val="804000"/>
          </a:solidFill>
        </p:spPr>
        <p:txBody>
          <a:bodyPr wrap="square">
            <a:spAutoFit/>
          </a:bodyPr>
          <a:lstStyle/>
          <a:p>
            <a:r>
              <a:rPr lang="en-US" sz="2000" dirty="0">
                <a:solidFill>
                  <a:schemeClr val="bg1"/>
                </a:solidFill>
                <a:highlight>
                  <a:srgbClr val="804000"/>
                </a:highlight>
                <a:latin typeface="Papyrus" panose="020B0602040200020303" pitchFamily="34" charset="77"/>
              </a:rPr>
              <a:t> </a:t>
            </a:r>
            <a:r>
              <a:rPr lang="en-US" sz="2000" dirty="0">
                <a:solidFill>
                  <a:schemeClr val="bg1"/>
                </a:solidFill>
                <a:highlight>
                  <a:srgbClr val="804000"/>
                </a:highlight>
                <a:latin typeface="Papyrus"/>
                <a:cs typeface="Papyrus"/>
              </a:rPr>
              <a:t>But the woman </a:t>
            </a:r>
            <a:r>
              <a:rPr lang="en-US" dirty="0">
                <a:solidFill>
                  <a:schemeClr val="bg1"/>
                </a:solidFill>
                <a:highlight>
                  <a:srgbClr val="804000"/>
                </a:highlight>
                <a:latin typeface="Papyrus" panose="020B0602040200020303" pitchFamily="34" charset="77"/>
                <a:cs typeface="Lucida Handwriting"/>
              </a:rPr>
              <a:t>fearing &amp; trembling</a:t>
            </a:r>
            <a:r>
              <a:rPr lang="en-US" sz="2000" dirty="0">
                <a:solidFill>
                  <a:schemeClr val="bg1"/>
                </a:solidFill>
                <a:highlight>
                  <a:srgbClr val="804000"/>
                </a:highlight>
                <a:latin typeface="Papyrus" panose="020B0602040200020303" pitchFamily="34" charset="77"/>
                <a:cs typeface="Papyrus"/>
              </a:rPr>
              <a:t>,  knew what was done in her, </a:t>
            </a:r>
            <a:r>
              <a:rPr lang="en-US" dirty="0">
                <a:solidFill>
                  <a:schemeClr val="bg1"/>
                </a:solidFill>
                <a:highlight>
                  <a:srgbClr val="804000"/>
                </a:highlight>
                <a:latin typeface="Papyrus" panose="020B0602040200020303" pitchFamily="34" charset="77"/>
                <a:cs typeface="Lucida Handwriting"/>
              </a:rPr>
              <a:t>came and fell down before Him</a:t>
            </a:r>
            <a:r>
              <a:rPr lang="en-US" sz="2000" dirty="0">
                <a:solidFill>
                  <a:schemeClr val="bg1"/>
                </a:solidFill>
                <a:highlight>
                  <a:srgbClr val="804000"/>
                </a:highlight>
                <a:latin typeface="Papyrus" panose="020B0602040200020303" pitchFamily="34" charset="77"/>
                <a:cs typeface="Papyrus"/>
              </a:rPr>
              <a:t>, </a:t>
            </a:r>
            <a:r>
              <a:rPr lang="en-US" sz="2000" dirty="0">
                <a:solidFill>
                  <a:schemeClr val="bg1"/>
                </a:solidFill>
                <a:highlight>
                  <a:srgbClr val="804000"/>
                </a:highlight>
                <a:latin typeface="Papyrus"/>
                <a:cs typeface="Papyrus"/>
              </a:rPr>
              <a:t>and told Him the truth.”       			And Jesus said, “Daughter,</a:t>
            </a:r>
          </a:p>
          <a:p>
            <a:r>
              <a:rPr lang="en-US" sz="2000" dirty="0">
                <a:solidFill>
                  <a:schemeClr val="bg1"/>
                </a:solidFill>
                <a:highlight>
                  <a:srgbClr val="804000"/>
                </a:highlight>
                <a:latin typeface="Papyrus"/>
                <a:cs typeface="Papyrus"/>
              </a:rPr>
              <a:t>      your faith has made you whole; go in peace,  </a:t>
            </a:r>
          </a:p>
          <a:p>
            <a:r>
              <a:rPr lang="en-US" sz="2000" dirty="0">
                <a:solidFill>
                  <a:schemeClr val="bg1"/>
                </a:solidFill>
                <a:highlight>
                  <a:srgbClr val="804000"/>
                </a:highlight>
                <a:latin typeface="Papyrus"/>
                <a:cs typeface="Papyrus"/>
              </a:rPr>
              <a:t>		and be whole of this plague.”   </a:t>
            </a:r>
          </a:p>
          <a:p>
            <a:pPr fontAlgn="base"/>
            <a:endParaRPr lang="en-US" sz="2000" dirty="0">
              <a:solidFill>
                <a:schemeClr val="bg1"/>
              </a:solidFill>
              <a:highlight>
                <a:srgbClr val="804000"/>
              </a:highlight>
              <a:latin typeface="Papyrus" panose="020B0602040200020303" pitchFamily="34" charset="77"/>
            </a:endParaRPr>
          </a:p>
          <a:p>
            <a:pPr fontAlgn="base"/>
            <a:endParaRPr lang="en-US" sz="2000" dirty="0">
              <a:solidFill>
                <a:schemeClr val="bg1"/>
              </a:solidFill>
              <a:highlight>
                <a:srgbClr val="804000"/>
              </a:highlight>
              <a:latin typeface="Papyrus" panose="020B0602040200020303" pitchFamily="34" charset="77"/>
            </a:endParaRPr>
          </a:p>
          <a:p>
            <a:pPr fontAlgn="base"/>
            <a:endParaRPr lang="en-US" sz="2000" dirty="0">
              <a:solidFill>
                <a:schemeClr val="bg1"/>
              </a:solidFill>
              <a:highlight>
                <a:srgbClr val="804000"/>
              </a:highlight>
              <a:latin typeface="Papyrus" panose="020B0602040200020303" pitchFamily="34" charset="77"/>
            </a:endParaRPr>
          </a:p>
          <a:p>
            <a:pPr fontAlgn="base"/>
            <a:endParaRPr lang="en-US" sz="2000" dirty="0">
              <a:solidFill>
                <a:schemeClr val="bg1"/>
              </a:solidFill>
              <a:highlight>
                <a:srgbClr val="804000"/>
              </a:highlight>
              <a:latin typeface="Papyrus" panose="020B0602040200020303" pitchFamily="34" charset="77"/>
            </a:endParaRPr>
          </a:p>
          <a:p>
            <a:pPr fontAlgn="base"/>
            <a:endParaRPr lang="en-US" sz="2000" dirty="0">
              <a:solidFill>
                <a:schemeClr val="bg1"/>
              </a:solidFill>
              <a:highlight>
                <a:srgbClr val="804000"/>
              </a:highlight>
              <a:latin typeface="Papyrus" panose="020B0602040200020303" pitchFamily="34" charset="77"/>
            </a:endParaRPr>
          </a:p>
          <a:p>
            <a:pPr fontAlgn="base"/>
            <a:endParaRPr lang="en-US" sz="2000" dirty="0">
              <a:solidFill>
                <a:schemeClr val="bg1"/>
              </a:solidFill>
              <a:highlight>
                <a:srgbClr val="804000"/>
              </a:highlight>
              <a:latin typeface="Papyrus" panose="020B0602040200020303" pitchFamily="34" charset="77"/>
            </a:endParaRPr>
          </a:p>
          <a:p>
            <a:pPr fontAlgn="base"/>
            <a:endParaRPr lang="en-US" sz="2000" dirty="0">
              <a:solidFill>
                <a:schemeClr val="bg1"/>
              </a:solidFill>
              <a:highlight>
                <a:srgbClr val="804000"/>
              </a:highlight>
              <a:latin typeface="Papyrus" panose="020B0602040200020303" pitchFamily="34" charset="77"/>
            </a:endParaRPr>
          </a:p>
          <a:p>
            <a:pPr fontAlgn="base"/>
            <a:endParaRPr lang="en-US" sz="2000" dirty="0">
              <a:solidFill>
                <a:schemeClr val="bg1"/>
              </a:solidFill>
              <a:highlight>
                <a:srgbClr val="804000"/>
              </a:highlight>
              <a:latin typeface="Papyrus" panose="020B0602040200020303" pitchFamily="34" charset="77"/>
            </a:endParaRPr>
          </a:p>
          <a:p>
            <a:pPr fontAlgn="base"/>
            <a:endParaRPr lang="en-US" sz="2000" dirty="0">
              <a:solidFill>
                <a:schemeClr val="bg1"/>
              </a:solidFill>
              <a:highlight>
                <a:srgbClr val="804000"/>
              </a:highlight>
              <a:latin typeface="Papyrus" panose="020B0602040200020303" pitchFamily="34" charset="77"/>
            </a:endParaRPr>
          </a:p>
          <a:p>
            <a:pPr fontAlgn="base"/>
            <a:endParaRPr lang="en-US" sz="2000" dirty="0">
              <a:solidFill>
                <a:schemeClr val="bg1"/>
              </a:solidFill>
              <a:highlight>
                <a:srgbClr val="804000"/>
              </a:highlight>
              <a:latin typeface="Papyrus" panose="020B0602040200020303" pitchFamily="34" charset="77"/>
            </a:endParaRPr>
          </a:p>
          <a:p>
            <a:pPr fontAlgn="base"/>
            <a:endParaRPr lang="en-US" sz="2000" dirty="0">
              <a:solidFill>
                <a:schemeClr val="bg1"/>
              </a:solidFill>
              <a:highlight>
                <a:srgbClr val="804000"/>
              </a:highlight>
              <a:latin typeface="Papyrus" panose="020B0602040200020303" pitchFamily="34" charset="77"/>
            </a:endParaRPr>
          </a:p>
          <a:p>
            <a:pPr fontAlgn="base"/>
            <a:r>
              <a:rPr lang="en-US" sz="2000" dirty="0">
                <a:solidFill>
                  <a:schemeClr val="bg1"/>
                </a:solidFill>
                <a:highlight>
                  <a:srgbClr val="804000"/>
                </a:highlight>
                <a:latin typeface="Papyrus" panose="020B0602040200020303" pitchFamily="34" charset="77"/>
              </a:rPr>
              <a:t>                      Supernatural Healing</a:t>
            </a:r>
          </a:p>
          <a:p>
            <a:pPr fontAlgn="base"/>
            <a:r>
              <a:rPr lang="en-US" sz="2000" dirty="0">
                <a:solidFill>
                  <a:schemeClr val="bg1"/>
                </a:solidFill>
                <a:highlight>
                  <a:srgbClr val="804000"/>
                </a:highlight>
                <a:latin typeface="Papyrus" panose="020B0602040200020303" pitchFamily="34" charset="77"/>
              </a:rPr>
              <a:t>                         Supernatural Faith </a:t>
            </a:r>
          </a:p>
          <a:p>
            <a:pPr fontAlgn="base"/>
            <a:r>
              <a:rPr lang="en-US" sz="2000" dirty="0">
                <a:solidFill>
                  <a:schemeClr val="bg1"/>
                </a:solidFill>
                <a:highlight>
                  <a:srgbClr val="804000"/>
                </a:highlight>
                <a:latin typeface="Papyrus" panose="020B0602040200020303" pitchFamily="34" charset="77"/>
              </a:rPr>
              <a:t>                  Remembered forever in the Bible</a:t>
            </a:r>
          </a:p>
          <a:p>
            <a:pPr fontAlgn="base"/>
            <a:r>
              <a:rPr lang="en-US" sz="2000" dirty="0">
                <a:solidFill>
                  <a:schemeClr val="bg1"/>
                </a:solidFill>
                <a:highlight>
                  <a:srgbClr val="804000"/>
                </a:highlight>
                <a:latin typeface="Papyrus" panose="020B0602040200020303" pitchFamily="34" charset="77"/>
              </a:rPr>
              <a:t>                           Part of Jesus’ Ministry</a:t>
            </a:r>
          </a:p>
        </p:txBody>
      </p:sp>
      <p:pic>
        <p:nvPicPr>
          <p:cNvPr id="9" name="Picture 8" descr="8063xl.jpg">
            <a:extLst>
              <a:ext uri="{FF2B5EF4-FFF2-40B4-BE49-F238E27FC236}">
                <a16:creationId xmlns:a16="http://schemas.microsoft.com/office/drawing/2014/main" id="{38BEFF1B-1AED-ED4D-8A84-87A5799425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9507" y="1951871"/>
            <a:ext cx="3496813" cy="32186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84812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685800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endParaRPr lang="en-US" dirty="0"/>
          </a:p>
        </p:txBody>
      </p:sp>
      <p:pic>
        <p:nvPicPr>
          <p:cNvPr id="4" name="Picture 3" descr="The-fear-of-the-Lord-2.jpg"/>
          <p:cNvPicPr>
            <a:picLocks noChangeAspect="1"/>
          </p:cNvPicPr>
          <p:nvPr/>
        </p:nvPicPr>
        <p:blipFill rotWithShape="1">
          <a:blip r:embed="rId2">
            <a:extLst>
              <a:ext uri="{28A0092B-C50C-407E-A947-70E740481C1C}">
                <a14:useLocalDpi xmlns:a14="http://schemas.microsoft.com/office/drawing/2010/main" val="0"/>
              </a:ext>
            </a:extLst>
          </a:blip>
          <a:srcRect r="8427" b="11363"/>
          <a:stretch/>
        </p:blipFill>
        <p:spPr>
          <a:xfrm>
            <a:off x="416560" y="497840"/>
            <a:ext cx="8280400" cy="58216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497840" y="5760720"/>
            <a:ext cx="3749040"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dirty="0">
                <a:latin typeface="Papyrus"/>
                <a:cs typeface="Papyrus"/>
              </a:rPr>
              <a:t>“Therefore, work out your own salvation with fear and trembling!” Philippians 2:12 </a:t>
            </a:r>
          </a:p>
        </p:txBody>
      </p:sp>
    </p:spTree>
    <p:extLst>
      <p:ext uri="{BB962C8B-B14F-4D97-AF65-F5344CB8AC3E}">
        <p14:creationId xmlns:p14="http://schemas.microsoft.com/office/powerpoint/2010/main" val="4213224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685800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endParaRPr lang="en-US" sz="2400" dirty="0">
              <a:latin typeface="Papyrus"/>
              <a:cs typeface="Papyrus"/>
            </a:endParaRPr>
          </a:p>
        </p:txBody>
      </p:sp>
      <p:sp>
        <p:nvSpPr>
          <p:cNvPr id="3" name="TextBox 2"/>
          <p:cNvSpPr txBox="1"/>
          <p:nvPr/>
        </p:nvSpPr>
        <p:spPr>
          <a:xfrm>
            <a:off x="1016000" y="370588"/>
            <a:ext cx="5781040" cy="4555093"/>
          </a:xfrm>
          <a:prstGeom prst="rect">
            <a:avLst/>
          </a:prstGeom>
          <a:solidFill>
            <a:srgbClr val="804000"/>
          </a:solidFill>
        </p:spPr>
        <p:txBody>
          <a:bodyPr wrap="square" rtlCol="0">
            <a:spAutoFit/>
          </a:bodyPr>
          <a:lstStyle/>
          <a:p>
            <a:r>
              <a:rPr lang="en-US" sz="2400" dirty="0">
                <a:solidFill>
                  <a:srgbClr val="FFFFFF"/>
                </a:solidFill>
                <a:latin typeface="Papyrus"/>
                <a:cs typeface="Papyrus"/>
              </a:rPr>
              <a:t>  </a:t>
            </a:r>
          </a:p>
          <a:p>
            <a:r>
              <a:rPr lang="en-US" sz="2400" dirty="0">
                <a:solidFill>
                  <a:srgbClr val="FFFFFF"/>
                </a:solidFill>
                <a:latin typeface="Papyrus"/>
                <a:cs typeface="Papyrus"/>
              </a:rPr>
              <a:t>  </a:t>
            </a:r>
            <a:r>
              <a:rPr lang="en-US" sz="2200" dirty="0">
                <a:solidFill>
                  <a:srgbClr val="FFFFFF"/>
                </a:solidFill>
                <a:latin typeface="Papyrus"/>
                <a:cs typeface="Papyrus"/>
              </a:rPr>
              <a:t>Is there such an emphasis on Speaking</a:t>
            </a:r>
          </a:p>
          <a:p>
            <a:r>
              <a:rPr lang="en-US" sz="2200" dirty="0">
                <a:solidFill>
                  <a:srgbClr val="FFFFFF"/>
                </a:solidFill>
                <a:latin typeface="Papyrus"/>
                <a:cs typeface="Papyrus"/>
              </a:rPr>
              <a:t>      the Love  of God in the Church today </a:t>
            </a:r>
          </a:p>
          <a:p>
            <a:r>
              <a:rPr lang="en-US" sz="2200" dirty="0">
                <a:solidFill>
                  <a:srgbClr val="FFFFFF"/>
                </a:solidFill>
                <a:latin typeface="Papyrus"/>
                <a:cs typeface="Papyrus"/>
              </a:rPr>
              <a:t>   that we have neglected Teaching </a:t>
            </a:r>
          </a:p>
          <a:p>
            <a:r>
              <a:rPr lang="en-US" sz="2200" dirty="0">
                <a:solidFill>
                  <a:srgbClr val="FFFFFF"/>
                </a:solidFill>
                <a:latin typeface="Papyrus"/>
                <a:cs typeface="Papyrus"/>
              </a:rPr>
              <a:t>                 the Fear of God?</a:t>
            </a:r>
          </a:p>
          <a:p>
            <a:endParaRPr lang="en-US" sz="2200" dirty="0">
              <a:solidFill>
                <a:srgbClr val="FFFFFF"/>
              </a:solidFill>
              <a:latin typeface="Papyrus"/>
              <a:cs typeface="Papyrus"/>
            </a:endParaRPr>
          </a:p>
          <a:p>
            <a:r>
              <a:rPr lang="en-US" sz="2200" dirty="0">
                <a:solidFill>
                  <a:srgbClr val="FFFFFF"/>
                </a:solidFill>
                <a:latin typeface="Papyrus"/>
                <a:cs typeface="Papyrus"/>
              </a:rPr>
              <a:t>         If  God’s Love is not  Balanced </a:t>
            </a:r>
          </a:p>
          <a:p>
            <a:r>
              <a:rPr lang="en-US" sz="2200" dirty="0">
                <a:solidFill>
                  <a:srgbClr val="FFFFFF"/>
                </a:solidFill>
                <a:latin typeface="Papyrus"/>
                <a:cs typeface="Papyrus"/>
              </a:rPr>
              <a:t>            with the Fear of God </a:t>
            </a:r>
          </a:p>
          <a:p>
            <a:r>
              <a:rPr lang="en-US" sz="2200" dirty="0">
                <a:solidFill>
                  <a:srgbClr val="FFFFFF"/>
                </a:solidFill>
                <a:latin typeface="Papyrus"/>
                <a:cs typeface="Papyrus"/>
              </a:rPr>
              <a:t>          Apostasy and Error will Grow</a:t>
            </a:r>
          </a:p>
          <a:p>
            <a:endParaRPr lang="en-US" sz="2200" dirty="0">
              <a:solidFill>
                <a:srgbClr val="FFFFFF"/>
              </a:solidFill>
              <a:latin typeface="Papyrus"/>
              <a:cs typeface="Papyrus"/>
            </a:endParaRPr>
          </a:p>
          <a:p>
            <a:r>
              <a:rPr lang="en-US" sz="2200" dirty="0">
                <a:solidFill>
                  <a:srgbClr val="FFFFFF"/>
                </a:solidFill>
                <a:latin typeface="Papyrus"/>
                <a:cs typeface="Papyrus"/>
              </a:rPr>
              <a:t>      If the Fear of God is not married </a:t>
            </a:r>
          </a:p>
          <a:p>
            <a:r>
              <a:rPr lang="en-US" sz="2200" dirty="0">
                <a:solidFill>
                  <a:srgbClr val="FFFFFF"/>
                </a:solidFill>
                <a:latin typeface="Papyrus"/>
                <a:cs typeface="Papyrus"/>
              </a:rPr>
              <a:t>                with the Love of God</a:t>
            </a:r>
          </a:p>
          <a:p>
            <a:r>
              <a:rPr lang="en-US" sz="2200" dirty="0">
                <a:solidFill>
                  <a:srgbClr val="FFFFFF"/>
                </a:solidFill>
                <a:latin typeface="Papyrus"/>
                <a:cs typeface="Papyrus"/>
              </a:rPr>
              <a:t>        The wrong Fruit will surely grow  </a:t>
            </a:r>
          </a:p>
        </p:txBody>
      </p:sp>
      <p:sp>
        <p:nvSpPr>
          <p:cNvPr id="4" name="TextBox 3">
            <a:extLst>
              <a:ext uri="{FF2B5EF4-FFF2-40B4-BE49-F238E27FC236}">
                <a16:creationId xmlns:a16="http://schemas.microsoft.com/office/drawing/2014/main" id="{2C4E8752-8E22-7744-86DE-43C93AAE01D8}"/>
              </a:ext>
            </a:extLst>
          </p:cNvPr>
          <p:cNvSpPr txBox="1"/>
          <p:nvPr/>
        </p:nvSpPr>
        <p:spPr>
          <a:xfrm>
            <a:off x="264160" y="5296269"/>
            <a:ext cx="8371840" cy="1015663"/>
          </a:xfrm>
          <a:prstGeom prst="rect">
            <a:avLst/>
          </a:prstGeom>
          <a:solidFill>
            <a:srgbClr val="804000"/>
          </a:solidFill>
        </p:spPr>
        <p:txBody>
          <a:bodyPr wrap="square" rtlCol="0">
            <a:spAutoFit/>
          </a:bodyPr>
          <a:lstStyle/>
          <a:p>
            <a:r>
              <a:rPr lang="en-US" sz="2000" dirty="0">
                <a:solidFill>
                  <a:schemeClr val="bg1"/>
                </a:solidFill>
                <a:latin typeface="Papyrus" panose="020B0602040200020303" pitchFamily="34" charset="77"/>
              </a:rPr>
              <a:t> </a:t>
            </a:r>
            <a:r>
              <a:rPr lang="en-US" sz="2000" dirty="0">
                <a:solidFill>
                  <a:schemeClr val="bg1"/>
                </a:solidFill>
                <a:latin typeface="Avenir Book" panose="02000503020000020003" pitchFamily="2" charset="0"/>
              </a:rPr>
              <a:t>“Behold therefore the goodness  and severity (fear) of God: on them which fell, severity (fear); but toward you goodness, </a:t>
            </a:r>
            <a:r>
              <a:rPr lang="en-US" sz="2000" dirty="0">
                <a:solidFill>
                  <a:schemeClr val="bg1"/>
                </a:solidFill>
                <a:latin typeface="Lucida Handwriting" panose="03010101010101010101" pitchFamily="66" charset="77"/>
              </a:rPr>
              <a:t>if</a:t>
            </a:r>
            <a:r>
              <a:rPr lang="en-US" sz="2000" dirty="0">
                <a:solidFill>
                  <a:schemeClr val="bg1"/>
                </a:solidFill>
                <a:latin typeface="Avenir Book" panose="02000503020000020003" pitchFamily="2" charset="0"/>
              </a:rPr>
              <a:t> </a:t>
            </a:r>
            <a:r>
              <a:rPr lang="en-US" sz="2000" dirty="0">
                <a:solidFill>
                  <a:schemeClr val="bg1"/>
                </a:solidFill>
                <a:latin typeface="Lucida Handwriting" panose="03010101010101010101" pitchFamily="66" charset="77"/>
              </a:rPr>
              <a:t>you continue </a:t>
            </a:r>
            <a:r>
              <a:rPr lang="en-US" sz="2000" dirty="0">
                <a:solidFill>
                  <a:schemeClr val="bg1"/>
                </a:solidFill>
                <a:latin typeface="Avenir Book" panose="02000503020000020003" pitchFamily="2" charset="0"/>
              </a:rPr>
              <a:t>in His goodness: otherwise you shall also be cut off.”  Rom 11:23-24 </a:t>
            </a:r>
            <a:endParaRPr lang="en-US" sz="2000" dirty="0">
              <a:solidFill>
                <a:schemeClr val="bg1"/>
              </a:solidFill>
              <a:latin typeface="Papyrus" panose="020B0602040200020303" pitchFamily="34" charset="77"/>
            </a:endParaRPr>
          </a:p>
        </p:txBody>
      </p:sp>
    </p:spTree>
    <p:extLst>
      <p:ext uri="{BB962C8B-B14F-4D97-AF65-F5344CB8AC3E}">
        <p14:creationId xmlns:p14="http://schemas.microsoft.com/office/powerpoint/2010/main" val="1624254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685800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endParaRPr lang="en-US" sz="2400" dirty="0">
              <a:latin typeface="Papyrus"/>
              <a:cs typeface="Papyrus"/>
            </a:endParaRPr>
          </a:p>
        </p:txBody>
      </p:sp>
      <p:sp>
        <p:nvSpPr>
          <p:cNvPr id="3" name="TextBox 2"/>
          <p:cNvSpPr txBox="1"/>
          <p:nvPr/>
        </p:nvSpPr>
        <p:spPr>
          <a:xfrm>
            <a:off x="1776264" y="370588"/>
            <a:ext cx="5345898" cy="1138773"/>
          </a:xfrm>
          <a:prstGeom prst="rect">
            <a:avLst/>
          </a:prstGeom>
          <a:solidFill>
            <a:srgbClr val="804000"/>
          </a:solidFill>
        </p:spPr>
        <p:txBody>
          <a:bodyPr wrap="square" rtlCol="0">
            <a:spAutoFit/>
          </a:bodyPr>
          <a:lstStyle/>
          <a:p>
            <a:r>
              <a:rPr lang="en-US" sz="2400" dirty="0">
                <a:solidFill>
                  <a:srgbClr val="FFFFFF"/>
                </a:solidFill>
                <a:latin typeface="Papyrus"/>
                <a:cs typeface="Papyrus"/>
              </a:rPr>
              <a:t>    </a:t>
            </a:r>
            <a:r>
              <a:rPr lang="en-US" sz="2200" dirty="0">
                <a:solidFill>
                  <a:srgbClr val="FFFFFF"/>
                </a:solidFill>
                <a:latin typeface="Papyrus"/>
                <a:cs typeface="Papyrus"/>
              </a:rPr>
              <a:t>If we choose  </a:t>
            </a:r>
            <a:r>
              <a:rPr lang="en-US" sz="2200" dirty="0">
                <a:solidFill>
                  <a:schemeClr val="bg1"/>
                </a:solidFill>
                <a:latin typeface="Papyrus"/>
                <a:cs typeface="Papyrus"/>
              </a:rPr>
              <a:t>‘</a:t>
            </a:r>
            <a:r>
              <a:rPr lang="en-US" sz="2200" i="1" dirty="0">
                <a:solidFill>
                  <a:schemeClr val="bg1"/>
                </a:solidFill>
                <a:latin typeface="Papyrus"/>
                <a:cs typeface="Papyrus"/>
              </a:rPr>
              <a:t>the Fear of the Lord’</a:t>
            </a:r>
          </a:p>
          <a:p>
            <a:r>
              <a:rPr lang="en-US" sz="2200" dirty="0">
                <a:solidFill>
                  <a:srgbClr val="FFFFFF"/>
                </a:solidFill>
                <a:latin typeface="Papyrus"/>
                <a:cs typeface="Papyrus"/>
              </a:rPr>
              <a:t>           We will not need to fear  </a:t>
            </a:r>
          </a:p>
          <a:p>
            <a:r>
              <a:rPr lang="en-US" sz="2200" dirty="0">
                <a:solidFill>
                  <a:srgbClr val="FFFFFF"/>
                </a:solidFill>
                <a:latin typeface="Papyrus"/>
                <a:cs typeface="Papyrus"/>
              </a:rPr>
              <a:t>    God’s Judgment in the End Times!</a:t>
            </a:r>
          </a:p>
        </p:txBody>
      </p:sp>
      <p:pic>
        <p:nvPicPr>
          <p:cNvPr id="2" name="Picture 1" descr="images copy.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6263" y="1509361"/>
            <a:ext cx="5345898" cy="4004264"/>
          </a:xfrm>
          <a:prstGeom prst="rect">
            <a:avLst/>
          </a:prstGeom>
        </p:spPr>
      </p:pic>
      <p:sp>
        <p:nvSpPr>
          <p:cNvPr id="4" name="TextBox 3">
            <a:extLst>
              <a:ext uri="{FF2B5EF4-FFF2-40B4-BE49-F238E27FC236}">
                <a16:creationId xmlns:a16="http://schemas.microsoft.com/office/drawing/2014/main" id="{2C4E8752-8E22-7744-86DE-43C93AAE01D8}"/>
              </a:ext>
            </a:extLst>
          </p:cNvPr>
          <p:cNvSpPr txBox="1"/>
          <p:nvPr/>
        </p:nvSpPr>
        <p:spPr>
          <a:xfrm>
            <a:off x="1776264" y="5513625"/>
            <a:ext cx="5345898" cy="1015663"/>
          </a:xfrm>
          <a:prstGeom prst="rect">
            <a:avLst/>
          </a:prstGeom>
          <a:solidFill>
            <a:srgbClr val="804000"/>
          </a:solidFill>
        </p:spPr>
        <p:txBody>
          <a:bodyPr wrap="square" rtlCol="0">
            <a:spAutoFit/>
          </a:bodyPr>
          <a:lstStyle/>
          <a:p>
            <a:r>
              <a:rPr lang="en-US" sz="2000" dirty="0">
                <a:solidFill>
                  <a:schemeClr val="bg1"/>
                </a:solidFill>
                <a:latin typeface="Papyrus" panose="020B0602040200020303" pitchFamily="34" charset="77"/>
              </a:rPr>
              <a:t>   If </a:t>
            </a:r>
            <a:r>
              <a:rPr lang="en-US" sz="2000" i="1" dirty="0">
                <a:solidFill>
                  <a:schemeClr val="bg1"/>
                </a:solidFill>
                <a:latin typeface="Papyrus" panose="020B0602040200020303" pitchFamily="34" charset="77"/>
              </a:rPr>
              <a:t>we  tremble at His Word </a:t>
            </a:r>
            <a:r>
              <a:rPr lang="en-US" sz="2000" dirty="0">
                <a:solidFill>
                  <a:schemeClr val="bg1"/>
                </a:solidFill>
                <a:latin typeface="Papyrus" panose="020B0602040200020303" pitchFamily="34" charset="77"/>
              </a:rPr>
              <a:t>now, we will not     	need to  tremble at His 2</a:t>
            </a:r>
            <a:r>
              <a:rPr lang="en-US" sz="2000" baseline="30000" dirty="0">
                <a:solidFill>
                  <a:schemeClr val="bg1"/>
                </a:solidFill>
                <a:latin typeface="Papyrus" panose="020B0602040200020303" pitchFamily="34" charset="77"/>
              </a:rPr>
              <a:t>nd</a:t>
            </a:r>
            <a:r>
              <a:rPr lang="en-US" sz="2000" dirty="0">
                <a:solidFill>
                  <a:schemeClr val="bg1"/>
                </a:solidFill>
                <a:latin typeface="Papyrus" panose="020B0602040200020303" pitchFamily="34" charset="77"/>
              </a:rPr>
              <a:t> Coming</a:t>
            </a:r>
          </a:p>
          <a:p>
            <a:r>
              <a:rPr lang="en-US" sz="2000" dirty="0">
                <a:solidFill>
                  <a:schemeClr val="bg1"/>
                </a:solidFill>
                <a:latin typeface="Papyrus" panose="020B0602040200020303" pitchFamily="34" charset="77"/>
              </a:rPr>
              <a:t>                  or in the Tribulation! </a:t>
            </a:r>
          </a:p>
        </p:txBody>
      </p:sp>
    </p:spTree>
    <p:extLst>
      <p:ext uri="{BB962C8B-B14F-4D97-AF65-F5344CB8AC3E}">
        <p14:creationId xmlns:p14="http://schemas.microsoft.com/office/powerpoint/2010/main" val="1152082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gradFill>
            <a:gsLst>
              <a:gs pos="14000">
                <a:srgbClr val="AAECFF"/>
              </a:gs>
              <a:gs pos="0">
                <a:schemeClr val="accent5">
                  <a:tint val="50000"/>
                  <a:satMod val="300000"/>
                </a:schemeClr>
              </a:gs>
              <a:gs pos="35000">
                <a:schemeClr val="accent5">
                  <a:tint val="37000"/>
                  <a:satMod val="300000"/>
                </a:schemeClr>
              </a:gs>
              <a:gs pos="100000">
                <a:schemeClr val="accent5">
                  <a:tint val="15000"/>
                  <a:satMod val="35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 name="TextBox 1"/>
          <p:cNvSpPr txBox="1"/>
          <p:nvPr/>
        </p:nvSpPr>
        <p:spPr>
          <a:xfrm>
            <a:off x="875352" y="583477"/>
            <a:ext cx="7861008" cy="5632310"/>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400" dirty="0">
                <a:solidFill>
                  <a:schemeClr val="tx1"/>
                </a:solidFill>
                <a:latin typeface="Papyrus"/>
                <a:cs typeface="Papyrus"/>
              </a:rPr>
              <a:t>Psalm 40:1  “ I waited patiently </a:t>
            </a:r>
          </a:p>
          <a:p>
            <a:r>
              <a:rPr lang="en-US" sz="2400" dirty="0">
                <a:solidFill>
                  <a:schemeClr val="tx1"/>
                </a:solidFill>
                <a:latin typeface="Papyrus"/>
                <a:cs typeface="Papyrus"/>
              </a:rPr>
              <a:t>                       for the Lord. </a:t>
            </a:r>
          </a:p>
          <a:p>
            <a:r>
              <a:rPr lang="en-US" sz="2400" dirty="0">
                <a:solidFill>
                  <a:schemeClr val="tx1"/>
                </a:solidFill>
                <a:latin typeface="Papyrus"/>
                <a:cs typeface="Papyrus"/>
              </a:rPr>
              <a:t>               He inclined unto me</a:t>
            </a:r>
          </a:p>
          <a:p>
            <a:r>
              <a:rPr lang="en-US" sz="2400" dirty="0">
                <a:solidFill>
                  <a:schemeClr val="tx1"/>
                </a:solidFill>
                <a:latin typeface="Papyrus"/>
                <a:cs typeface="Papyrus"/>
              </a:rPr>
              <a:t>                 and heard my cry.”</a:t>
            </a:r>
          </a:p>
          <a:p>
            <a:endParaRPr lang="en-US" sz="2400" dirty="0">
              <a:solidFill>
                <a:schemeClr val="tx1"/>
              </a:solidFill>
              <a:latin typeface="Papyrus"/>
              <a:cs typeface="Papyrus"/>
            </a:endParaRPr>
          </a:p>
          <a:p>
            <a:r>
              <a:rPr lang="en-US" sz="2400" dirty="0">
                <a:solidFill>
                  <a:schemeClr val="tx1"/>
                </a:solidFill>
                <a:latin typeface="Papyrus"/>
                <a:cs typeface="Papyrus"/>
              </a:rPr>
              <a:t>        2.  He brought me up also </a:t>
            </a:r>
          </a:p>
          <a:p>
            <a:r>
              <a:rPr lang="en-US" sz="2400" dirty="0">
                <a:solidFill>
                  <a:schemeClr val="tx1"/>
                </a:solidFill>
                <a:latin typeface="Papyrus"/>
                <a:cs typeface="Papyrus"/>
              </a:rPr>
              <a:t>                 out of a horrible pit</a:t>
            </a:r>
          </a:p>
          <a:p>
            <a:r>
              <a:rPr lang="en-US" sz="2400" dirty="0">
                <a:solidFill>
                  <a:schemeClr val="tx1"/>
                </a:solidFill>
                <a:latin typeface="Papyrus"/>
                <a:cs typeface="Papyrus"/>
              </a:rPr>
              <a:t>             He set my feet upon a rock</a:t>
            </a:r>
          </a:p>
          <a:p>
            <a:r>
              <a:rPr lang="en-US" sz="2400" dirty="0">
                <a:solidFill>
                  <a:schemeClr val="tx1"/>
                </a:solidFill>
                <a:latin typeface="Papyrus"/>
                <a:cs typeface="Papyrus"/>
              </a:rPr>
              <a:t>               and established my goings</a:t>
            </a:r>
          </a:p>
          <a:p>
            <a:r>
              <a:rPr lang="en-US" sz="2400" dirty="0">
                <a:solidFill>
                  <a:schemeClr val="tx1"/>
                </a:solidFill>
                <a:latin typeface="Papyrus"/>
                <a:cs typeface="Papyrus"/>
              </a:rPr>
              <a:t>   </a:t>
            </a:r>
          </a:p>
          <a:p>
            <a:r>
              <a:rPr lang="en-US" sz="2400" dirty="0">
                <a:solidFill>
                  <a:schemeClr val="tx1"/>
                </a:solidFill>
                <a:latin typeface="Papyrus"/>
                <a:cs typeface="Papyrus"/>
              </a:rPr>
              <a:t>      3. And He has put a new song</a:t>
            </a:r>
          </a:p>
          <a:p>
            <a:r>
              <a:rPr lang="en-US" sz="2400" dirty="0">
                <a:solidFill>
                  <a:schemeClr val="tx1"/>
                </a:solidFill>
                <a:latin typeface="Papyrus"/>
                <a:cs typeface="Papyrus"/>
              </a:rPr>
              <a:t>                     in my mouth</a:t>
            </a:r>
          </a:p>
          <a:p>
            <a:r>
              <a:rPr lang="en-US" sz="2400" dirty="0">
                <a:solidFill>
                  <a:schemeClr val="tx1"/>
                </a:solidFill>
                <a:latin typeface="Papyrus"/>
                <a:cs typeface="Papyrus"/>
              </a:rPr>
              <a:t>             even praise to our God</a:t>
            </a:r>
          </a:p>
          <a:p>
            <a:r>
              <a:rPr lang="en-US" sz="2400" dirty="0">
                <a:solidFill>
                  <a:schemeClr val="tx1"/>
                </a:solidFill>
                <a:latin typeface="Papyrus"/>
                <a:cs typeface="Papyrus"/>
              </a:rPr>
              <a:t>          Many shall see it and </a:t>
            </a:r>
            <a:r>
              <a:rPr lang="en-US" sz="2400" dirty="0">
                <a:solidFill>
                  <a:schemeClr val="tx1"/>
                </a:solidFill>
                <a:latin typeface="Lucida Handwriting"/>
                <a:cs typeface="Lucida Handwriting"/>
              </a:rPr>
              <a:t>fear</a:t>
            </a:r>
          </a:p>
          <a:p>
            <a:r>
              <a:rPr lang="en-US" sz="2400" dirty="0">
                <a:solidFill>
                  <a:schemeClr val="tx1"/>
                </a:solidFill>
                <a:latin typeface="Papyrus"/>
                <a:cs typeface="Papyrus"/>
              </a:rPr>
              <a:t>         and shall trust in the Lord.</a:t>
            </a:r>
          </a:p>
        </p:txBody>
      </p:sp>
      <p:sp>
        <p:nvSpPr>
          <p:cNvPr id="3" name="TextBox 2"/>
          <p:cNvSpPr txBox="1"/>
          <p:nvPr/>
        </p:nvSpPr>
        <p:spPr>
          <a:xfrm>
            <a:off x="5492407" y="742316"/>
            <a:ext cx="2574567" cy="1200328"/>
          </a:xfrm>
          <a:prstGeom prst="rect">
            <a:avLst/>
          </a:prstGeom>
          <a:solidFill>
            <a:srgbClr val="804000"/>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400" dirty="0">
                <a:latin typeface="Papyrus"/>
                <a:cs typeface="Papyrus"/>
              </a:rPr>
              <a:t>Preparation - </a:t>
            </a:r>
          </a:p>
          <a:p>
            <a:r>
              <a:rPr lang="en-US" sz="2400" dirty="0">
                <a:latin typeface="Papyrus"/>
                <a:cs typeface="Papyrus"/>
              </a:rPr>
              <a:t>    </a:t>
            </a:r>
            <a:r>
              <a:rPr lang="en-US" sz="2400" dirty="0">
                <a:solidFill>
                  <a:schemeClr val="bg1"/>
                </a:solidFill>
                <a:latin typeface="Papyrus"/>
                <a:cs typeface="Papyrus"/>
              </a:rPr>
              <a:t>is Word Time</a:t>
            </a:r>
          </a:p>
          <a:p>
            <a:r>
              <a:rPr lang="en-US" sz="2400" dirty="0">
                <a:solidFill>
                  <a:schemeClr val="bg1"/>
                </a:solidFill>
                <a:latin typeface="Papyrus"/>
                <a:cs typeface="Papyrus"/>
              </a:rPr>
              <a:t>  is Prayer </a:t>
            </a:r>
            <a:r>
              <a:rPr lang="en-US" sz="2400" dirty="0">
                <a:latin typeface="Papyrus"/>
                <a:cs typeface="Papyrus"/>
              </a:rPr>
              <a:t>Time</a:t>
            </a:r>
          </a:p>
        </p:txBody>
      </p:sp>
      <p:sp>
        <p:nvSpPr>
          <p:cNvPr id="4" name="TextBox 3"/>
          <p:cNvSpPr txBox="1"/>
          <p:nvPr/>
        </p:nvSpPr>
        <p:spPr>
          <a:xfrm>
            <a:off x="5879126" y="2505573"/>
            <a:ext cx="3062840" cy="1200328"/>
          </a:xfrm>
          <a:prstGeom prst="rect">
            <a:avLst/>
          </a:prstGeom>
          <a:solidFill>
            <a:srgbClr val="804000"/>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400" dirty="0">
                <a:latin typeface="Papyrus"/>
                <a:cs typeface="Papyrus"/>
              </a:rPr>
              <a:t>Dedication –</a:t>
            </a:r>
          </a:p>
          <a:p>
            <a:r>
              <a:rPr lang="en-US" sz="2400" dirty="0">
                <a:latin typeface="Papyrus"/>
                <a:cs typeface="Papyrus"/>
              </a:rPr>
              <a:t>     Real </a:t>
            </a:r>
            <a:r>
              <a:rPr lang="en-US" sz="2400" dirty="0">
                <a:solidFill>
                  <a:schemeClr val="bg1"/>
                </a:solidFill>
                <a:latin typeface="Papyrus"/>
                <a:cs typeface="Papyrus"/>
              </a:rPr>
              <a:t>Salvation =</a:t>
            </a:r>
          </a:p>
          <a:p>
            <a:r>
              <a:rPr lang="en-US" sz="2400" dirty="0">
                <a:solidFill>
                  <a:schemeClr val="bg1"/>
                </a:solidFill>
                <a:latin typeface="Papyrus"/>
                <a:cs typeface="Papyrus"/>
              </a:rPr>
              <a:t>    “The Call of God”</a:t>
            </a:r>
          </a:p>
        </p:txBody>
      </p:sp>
      <p:sp>
        <p:nvSpPr>
          <p:cNvPr id="6" name="TextBox 5"/>
          <p:cNvSpPr txBox="1"/>
          <p:nvPr/>
        </p:nvSpPr>
        <p:spPr>
          <a:xfrm>
            <a:off x="5700116" y="4127858"/>
            <a:ext cx="3036244" cy="1200328"/>
          </a:xfrm>
          <a:prstGeom prst="rect">
            <a:avLst/>
          </a:prstGeom>
          <a:solidFill>
            <a:srgbClr val="804000"/>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400" dirty="0">
                <a:latin typeface="Papyrus"/>
                <a:cs typeface="Papyrus"/>
              </a:rPr>
              <a:t>Inspiration –</a:t>
            </a:r>
          </a:p>
          <a:p>
            <a:r>
              <a:rPr lang="en-US" sz="2400" dirty="0">
                <a:latin typeface="Papyrus"/>
                <a:cs typeface="Papyrus"/>
              </a:rPr>
              <a:t>     </a:t>
            </a:r>
            <a:r>
              <a:rPr lang="en-US" sz="2400" dirty="0">
                <a:solidFill>
                  <a:schemeClr val="bg1"/>
                </a:solidFill>
                <a:latin typeface="Papyrus"/>
                <a:cs typeface="Papyrus"/>
              </a:rPr>
              <a:t>Worship Him </a:t>
            </a:r>
          </a:p>
          <a:p>
            <a:r>
              <a:rPr lang="en-US" sz="2400" dirty="0">
                <a:solidFill>
                  <a:schemeClr val="bg1"/>
                </a:solidFill>
                <a:latin typeface="Papyrus"/>
                <a:cs typeface="Papyrus"/>
              </a:rPr>
              <a:t>      with  your Life</a:t>
            </a:r>
          </a:p>
        </p:txBody>
      </p:sp>
      <p:sp>
        <p:nvSpPr>
          <p:cNvPr id="7" name="TextBox 6"/>
          <p:cNvSpPr txBox="1"/>
          <p:nvPr/>
        </p:nvSpPr>
        <p:spPr>
          <a:xfrm>
            <a:off x="5290416" y="5859262"/>
            <a:ext cx="3036244" cy="461665"/>
          </a:xfrm>
          <a:prstGeom prst="rect">
            <a:avLst/>
          </a:prstGeom>
          <a:solidFill>
            <a:srgbClr val="804000"/>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400" dirty="0">
                <a:solidFill>
                  <a:srgbClr val="FFFFFF"/>
                </a:solidFill>
                <a:latin typeface="Papyrus"/>
                <a:cs typeface="Papyrus"/>
              </a:rPr>
              <a:t>The </a:t>
            </a:r>
            <a:r>
              <a:rPr lang="en-US" sz="2400" dirty="0">
                <a:solidFill>
                  <a:schemeClr val="bg1"/>
                </a:solidFill>
                <a:latin typeface="Papyrus"/>
                <a:cs typeface="Papyrus"/>
              </a:rPr>
              <a:t>Fear of the Lord</a:t>
            </a:r>
          </a:p>
        </p:txBody>
      </p:sp>
    </p:spTree>
    <p:extLst>
      <p:ext uri="{BB962C8B-B14F-4D97-AF65-F5344CB8AC3E}">
        <p14:creationId xmlns:p14="http://schemas.microsoft.com/office/powerpoint/2010/main" val="40584765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685800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endParaRPr lang="en-US" sz="2400" dirty="0">
              <a:latin typeface="Papyrus"/>
              <a:cs typeface="Papyrus"/>
            </a:endParaRPr>
          </a:p>
        </p:txBody>
      </p:sp>
      <p:sp>
        <p:nvSpPr>
          <p:cNvPr id="3" name="TextBox 2"/>
          <p:cNvSpPr txBox="1"/>
          <p:nvPr/>
        </p:nvSpPr>
        <p:spPr>
          <a:xfrm>
            <a:off x="970281" y="355403"/>
            <a:ext cx="7203440" cy="984885"/>
          </a:xfrm>
          <a:prstGeom prst="rect">
            <a:avLst/>
          </a:prstGeom>
          <a:solidFill>
            <a:srgbClr val="804000"/>
          </a:solidFill>
        </p:spPr>
        <p:txBody>
          <a:bodyPr wrap="square" rtlCol="0">
            <a:spAutoFit/>
          </a:bodyPr>
          <a:lstStyle/>
          <a:p>
            <a:r>
              <a:rPr lang="en-US" sz="1900" dirty="0">
                <a:solidFill>
                  <a:srgbClr val="FFFFFF"/>
                </a:solidFill>
                <a:latin typeface="Papyrus"/>
                <a:cs typeface="Papyrus"/>
              </a:rPr>
              <a:t>Without the Word of God constantly put in our hearts  		 		              and consistently declared from our pulpits,</a:t>
            </a:r>
          </a:p>
          <a:p>
            <a:r>
              <a:rPr lang="en-US" sz="1900" dirty="0">
                <a:solidFill>
                  <a:srgbClr val="FFFFFF"/>
                </a:solidFill>
                <a:latin typeface="Papyrus"/>
                <a:cs typeface="Papyrus"/>
              </a:rPr>
              <a:t>                              we will not know the Fear of the Lord</a:t>
            </a:r>
            <a:r>
              <a:rPr lang="en-US" sz="2000" dirty="0">
                <a:solidFill>
                  <a:srgbClr val="FFFFFF"/>
                </a:solidFill>
                <a:latin typeface="Papyrus"/>
                <a:cs typeface="Papyrus"/>
              </a:rPr>
              <a:t>.  </a:t>
            </a:r>
          </a:p>
        </p:txBody>
      </p:sp>
      <p:sp>
        <p:nvSpPr>
          <p:cNvPr id="4" name="TextBox 3">
            <a:extLst>
              <a:ext uri="{FF2B5EF4-FFF2-40B4-BE49-F238E27FC236}">
                <a16:creationId xmlns:a16="http://schemas.microsoft.com/office/drawing/2014/main" id="{2C4E8752-8E22-7744-86DE-43C93AAE01D8}"/>
              </a:ext>
            </a:extLst>
          </p:cNvPr>
          <p:cNvSpPr txBox="1"/>
          <p:nvPr/>
        </p:nvSpPr>
        <p:spPr>
          <a:xfrm>
            <a:off x="599440" y="3687901"/>
            <a:ext cx="8254347" cy="3016210"/>
          </a:xfrm>
          <a:prstGeom prst="rect">
            <a:avLst/>
          </a:prstGeom>
          <a:solidFill>
            <a:srgbClr val="804000"/>
          </a:solidFill>
        </p:spPr>
        <p:txBody>
          <a:bodyPr wrap="square" rtlCol="0">
            <a:spAutoFit/>
          </a:bodyPr>
          <a:lstStyle/>
          <a:p>
            <a:r>
              <a:rPr lang="en-US" sz="2000" b="1" baseline="30000" dirty="0">
                <a:solidFill>
                  <a:schemeClr val="bg1"/>
                </a:solidFill>
              </a:rPr>
              <a:t>    18 </a:t>
            </a:r>
            <a:r>
              <a:rPr lang="en-US" sz="1900" dirty="0">
                <a:solidFill>
                  <a:schemeClr val="bg1"/>
                </a:solidFill>
              </a:rPr>
              <a:t>And it shall be, when the King sits upon the throne of his kingdom,</a:t>
            </a:r>
          </a:p>
          <a:p>
            <a:r>
              <a:rPr lang="en-US" sz="1900" dirty="0">
                <a:solidFill>
                  <a:schemeClr val="bg1"/>
                </a:solidFill>
              </a:rPr>
              <a:t>                 that he shall write a copy of this Law in a book </a:t>
            </a:r>
          </a:p>
          <a:p>
            <a:r>
              <a:rPr lang="en-US" sz="1900" dirty="0">
                <a:solidFill>
                  <a:schemeClr val="bg1"/>
                </a:solidFill>
              </a:rPr>
              <a:t>         out of that which is before the priests the Levites:</a:t>
            </a:r>
          </a:p>
          <a:p>
            <a:r>
              <a:rPr lang="en-US" sz="1900" b="1" baseline="30000" dirty="0">
                <a:solidFill>
                  <a:schemeClr val="bg1"/>
                </a:solidFill>
              </a:rPr>
              <a:t>    19 </a:t>
            </a:r>
            <a:r>
              <a:rPr lang="en-US" sz="1900" dirty="0">
                <a:solidFill>
                  <a:schemeClr val="bg1"/>
                </a:solidFill>
              </a:rPr>
              <a:t>And it shall be with him, and he shall read therein all the days of his life:          		that he may learn to fear the Lord his God, </a:t>
            </a:r>
          </a:p>
          <a:p>
            <a:r>
              <a:rPr lang="en-US" sz="1900" dirty="0">
                <a:solidFill>
                  <a:schemeClr val="bg1"/>
                </a:solidFill>
              </a:rPr>
              <a:t>	to keep all the words of this Law and these statutes, to do them:</a:t>
            </a:r>
          </a:p>
          <a:p>
            <a:r>
              <a:rPr lang="en-US" sz="1900" b="1" baseline="30000" dirty="0">
                <a:solidFill>
                  <a:schemeClr val="bg1"/>
                </a:solidFill>
              </a:rPr>
              <a:t>     20 </a:t>
            </a:r>
            <a:r>
              <a:rPr lang="en-US" sz="1900" dirty="0">
                <a:solidFill>
                  <a:schemeClr val="bg1"/>
                </a:solidFill>
              </a:rPr>
              <a:t>That his heart be not lifted up above his brethren, </a:t>
            </a:r>
          </a:p>
          <a:p>
            <a:r>
              <a:rPr lang="en-US" sz="1900" dirty="0">
                <a:solidFill>
                  <a:schemeClr val="bg1"/>
                </a:solidFill>
              </a:rPr>
              <a:t>         and that he turn not aside from the Commandment, </a:t>
            </a:r>
          </a:p>
          <a:p>
            <a:r>
              <a:rPr lang="en-US" sz="1900" dirty="0">
                <a:solidFill>
                  <a:schemeClr val="bg1"/>
                </a:solidFill>
              </a:rPr>
              <a:t>        to the right hand, or to the left: to the end that he may prolong his days in </a:t>
            </a:r>
          </a:p>
          <a:p>
            <a:r>
              <a:rPr lang="en-US" sz="1900" dirty="0">
                <a:solidFill>
                  <a:schemeClr val="bg1"/>
                </a:solidFill>
              </a:rPr>
              <a:t>    his kingdom, he, and his children, in the midst of Israel</a:t>
            </a:r>
            <a:r>
              <a:rPr lang="en-US" sz="1900" dirty="0">
                <a:solidFill>
                  <a:schemeClr val="bg1"/>
                </a:solidFill>
                <a:latin typeface="Papyrus" panose="020B0602040200020303" pitchFamily="34" charset="77"/>
              </a:rPr>
              <a:t>”         </a:t>
            </a:r>
            <a:r>
              <a:rPr lang="en-US" sz="1600" dirty="0">
                <a:solidFill>
                  <a:schemeClr val="bg1"/>
                </a:solidFill>
                <a:latin typeface="Papyrus" panose="020B0602040200020303" pitchFamily="34" charset="77"/>
              </a:rPr>
              <a:t>Deuteronomy 1:18-20</a:t>
            </a:r>
          </a:p>
        </p:txBody>
      </p:sp>
      <p:pic>
        <p:nvPicPr>
          <p:cNvPr id="7" name="Picture 6" descr="A picture containing text&#10;&#10;Description automatically generated">
            <a:extLst>
              <a:ext uri="{FF2B5EF4-FFF2-40B4-BE49-F238E27FC236}">
                <a16:creationId xmlns:a16="http://schemas.microsoft.com/office/drawing/2014/main" id="{4BD60AC2-0716-AE46-86AA-36258FF6320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887" b="99057" l="1258" r="98742">
                        <a14:foregroundMark x1="41509" y1="9748" x2="66667" y2="2201"/>
                        <a14:foregroundMark x1="66667" y1="2201" x2="69811" y2="9748"/>
                        <a14:foregroundMark x1="38994" y1="9119" x2="44654" y2="15723"/>
                        <a14:foregroundMark x1="33962" y1="21069" x2="10063" y2="30189"/>
                        <a14:foregroundMark x1="10063" y1="30189" x2="23270" y2="21384"/>
                        <a14:foregroundMark x1="59748" y1="64465" x2="86164" y2="73585"/>
                        <a14:foregroundMark x1="86164" y1="73585" x2="76101" y2="88994"/>
                        <a14:foregroundMark x1="76101" y1="88994" x2="59119" y2="97484"/>
                        <a14:foregroundMark x1="1258" y1="52830" x2="1258" y2="72327"/>
                        <a14:foregroundMark x1="1258" y1="72327" x2="11321" y2="89937"/>
                        <a14:foregroundMark x1="11321" y1="89937" x2="44654" y2="99057"/>
                        <a14:foregroundMark x1="44654" y1="99057" x2="68553" y2="94025"/>
                        <a14:foregroundMark x1="68553" y1="84906" x2="27044" y2="90252"/>
                        <a14:foregroundMark x1="3145" y1="81132" x2="1258" y2="97799"/>
                        <a14:foregroundMark x1="1258" y1="97799" x2="25786" y2="97170"/>
                        <a14:foregroundMark x1="77358" y1="25472" x2="98742" y2="36478"/>
                        <a14:foregroundMark x1="98742" y1="36478" x2="79874" y2="33333"/>
                        <a14:backgroundMark x1="1887" y1="41824" x2="0" y2="35849"/>
                        <a14:backgroundMark x1="1258" y1="25472" x2="24528" y2="15723"/>
                        <a14:backgroundMark x1="24528" y1="15723" x2="42138" y2="3145"/>
                        <a14:backgroundMark x1="42138" y1="3145" x2="50314" y2="1887"/>
                        <a14:backgroundMark x1="34591" y1="11006" x2="34591" y2="10692"/>
                      </a14:backgroundRemoval>
                    </a14:imgEffect>
                  </a14:imgLayer>
                </a14:imgProps>
              </a:ext>
            </a:extLst>
          </a:blip>
          <a:stretch>
            <a:fillRect/>
          </a:stretch>
        </p:blipFill>
        <p:spPr>
          <a:xfrm>
            <a:off x="599440" y="738424"/>
            <a:ext cx="1697193" cy="2961514"/>
          </a:xfrm>
          <a:prstGeom prst="rect">
            <a:avLst/>
          </a:prstGeom>
        </p:spPr>
      </p:pic>
      <p:pic>
        <p:nvPicPr>
          <p:cNvPr id="9" name="Picture 8" descr="A person holding a book&#10;&#10;Description automatically generated with medium confidence">
            <a:extLst>
              <a:ext uri="{FF2B5EF4-FFF2-40B4-BE49-F238E27FC236}">
                <a16:creationId xmlns:a16="http://schemas.microsoft.com/office/drawing/2014/main" id="{D98C1262-5093-F04B-AA7D-5FD06EF764E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843" b="96850" l="9596" r="89899">
                        <a14:foregroundMark x1="30303" y1="41339" x2="18687" y2="58268"/>
                        <a14:foregroundMark x1="18687" y1="58268" x2="27273" y2="39370"/>
                        <a14:foregroundMark x1="27273" y1="39370" x2="40909" y2="34646"/>
                        <a14:foregroundMark x1="20202" y1="71260" x2="14141" y2="88976"/>
                        <a14:foregroundMark x1="14141" y1="88976" x2="19192" y2="91339"/>
                        <a14:foregroundMark x1="21212" y1="98031" x2="44949" y2="98425"/>
                        <a14:foregroundMark x1="44949" y1="98425" x2="70202" y2="96850"/>
                        <a14:foregroundMark x1="70202" y1="96850" x2="84848" y2="82283"/>
                        <a14:foregroundMark x1="84848" y1="82283" x2="86364" y2="77559"/>
                        <a14:foregroundMark x1="16667" y1="57087" x2="21717" y2="46457"/>
                      </a14:backgroundRemoval>
                    </a14:imgEffect>
                  </a14:imgLayer>
                </a14:imgProps>
              </a:ext>
            </a:extLst>
          </a:blip>
          <a:stretch>
            <a:fillRect/>
          </a:stretch>
        </p:blipFill>
        <p:spPr>
          <a:xfrm>
            <a:off x="6811291" y="355737"/>
            <a:ext cx="2477815" cy="3178609"/>
          </a:xfrm>
          <a:prstGeom prst="rect">
            <a:avLst/>
          </a:prstGeom>
        </p:spPr>
      </p:pic>
      <p:sp>
        <p:nvSpPr>
          <p:cNvPr id="10" name="TextBox 9">
            <a:extLst>
              <a:ext uri="{FF2B5EF4-FFF2-40B4-BE49-F238E27FC236}">
                <a16:creationId xmlns:a16="http://schemas.microsoft.com/office/drawing/2014/main" id="{0EC6816E-13B5-3E4E-BC4A-DD80CFE7F8CB}"/>
              </a:ext>
            </a:extLst>
          </p:cNvPr>
          <p:cNvSpPr txBox="1"/>
          <p:nvPr/>
        </p:nvSpPr>
        <p:spPr>
          <a:xfrm>
            <a:off x="2466753" y="1892595"/>
            <a:ext cx="4210494" cy="1200329"/>
          </a:xfrm>
          <a:prstGeom prst="rect">
            <a:avLst/>
          </a:prstGeom>
          <a:noFill/>
        </p:spPr>
        <p:txBody>
          <a:bodyPr wrap="square" rtlCol="0">
            <a:spAutoFit/>
          </a:bodyPr>
          <a:lstStyle/>
          <a:p>
            <a:r>
              <a:rPr lang="en-US" sz="2000" dirty="0">
                <a:latin typeface="Papyrus" panose="020B0602040200020303" pitchFamily="34" charset="77"/>
              </a:rPr>
              <a:t> 	</a:t>
            </a:r>
            <a:r>
              <a:rPr lang="en-US" sz="2400" dirty="0">
                <a:latin typeface="Papyrus" panose="020B0602040200020303" pitchFamily="34" charset="77"/>
              </a:rPr>
              <a:t>Israel’s Kings were commanded to read the Bible            	all the days of the lives!  </a:t>
            </a:r>
          </a:p>
        </p:txBody>
      </p:sp>
    </p:spTree>
    <p:extLst>
      <p:ext uri="{BB962C8B-B14F-4D97-AF65-F5344CB8AC3E}">
        <p14:creationId xmlns:p14="http://schemas.microsoft.com/office/powerpoint/2010/main" val="17000869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pPr eaLnBrk="1" hangingPunct="1"/>
            <a:endParaRPr lang="en-US">
              <a:latin typeface="Arial" charset="0"/>
              <a:ea typeface="ＭＳ Ｐゴシック" charset="0"/>
              <a:cs typeface="ＭＳ Ｐゴシック" charset="0"/>
            </a:endParaRPr>
          </a:p>
        </p:txBody>
      </p:sp>
      <p:sp>
        <p:nvSpPr>
          <p:cNvPr id="20482" name="Rectangle 3"/>
          <p:cNvSpPr>
            <a:spLocks noGrp="1" noChangeArrowheads="1"/>
          </p:cNvSpPr>
          <p:nvPr>
            <p:ph type="body" idx="1"/>
          </p:nvPr>
        </p:nvSpPr>
        <p:spPr/>
        <p:txBody>
          <a:bodyPr/>
          <a:lstStyle/>
          <a:p>
            <a:pPr eaLnBrk="1" hangingPunct="1"/>
            <a:endParaRPr lang="en-US">
              <a:latin typeface="Arial" charset="0"/>
              <a:ea typeface="ＭＳ Ｐゴシック" charset="0"/>
              <a:cs typeface="ＭＳ Ｐゴシック" charset="0"/>
            </a:endParaRPr>
          </a:p>
        </p:txBody>
      </p:sp>
      <p:sp>
        <p:nvSpPr>
          <p:cNvPr id="20483" name="Rectangle 4"/>
          <p:cNvSpPr>
            <a:spLocks noChangeArrowheads="1"/>
          </p:cNvSpPr>
          <p:nvPr/>
        </p:nvSpPr>
        <p:spPr bwMode="auto">
          <a:xfrm>
            <a:off x="0" y="0"/>
            <a:ext cx="9144000" cy="6858000"/>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endParaRPr lang="en-US"/>
          </a:p>
        </p:txBody>
      </p:sp>
      <p:sp>
        <p:nvSpPr>
          <p:cNvPr id="20484" name="Text Box 6"/>
          <p:cNvSpPr txBox="1">
            <a:spLocks noChangeArrowheads="1"/>
          </p:cNvSpPr>
          <p:nvPr/>
        </p:nvSpPr>
        <p:spPr bwMode="auto">
          <a:xfrm>
            <a:off x="4729480" y="466796"/>
            <a:ext cx="4180840" cy="5889305"/>
          </a:xfrm>
          <a:prstGeom prst="rect">
            <a:avLst/>
          </a:prstGeom>
          <a:solidFill>
            <a:srgbClr val="804000"/>
          </a:solidFill>
          <a:ln/>
        </p:spPr>
        <p:style>
          <a:lnRef idx="0">
            <a:schemeClr val="accent5"/>
          </a:lnRef>
          <a:fillRef idx="3">
            <a:schemeClr val="accent5"/>
          </a:fillRef>
          <a:effectRef idx="3">
            <a:schemeClr val="accent5"/>
          </a:effectRef>
          <a:fontRef idx="minor">
            <a:schemeClr val="lt1"/>
          </a:fontRef>
        </p:style>
        <p:txBody>
          <a:bodyPr wrap="square">
            <a:spAutoFit/>
          </a:bodyPr>
          <a:lstStyle>
            <a:lvl1pPr>
              <a:defRPr sz="2000">
                <a:solidFill>
                  <a:schemeClr val="tx2"/>
                </a:solidFill>
                <a:latin typeface="Papyrus" charset="0"/>
                <a:ea typeface="ＭＳ Ｐゴシック" charset="0"/>
                <a:cs typeface="ＭＳ Ｐゴシック" charset="0"/>
              </a:defRPr>
            </a:lvl1pPr>
            <a:lvl2pPr marL="742950" indent="-285750">
              <a:defRPr sz="2000">
                <a:solidFill>
                  <a:schemeClr val="tx2"/>
                </a:solidFill>
                <a:latin typeface="Papyrus" charset="0"/>
                <a:ea typeface="ＭＳ Ｐゴシック" charset="0"/>
              </a:defRPr>
            </a:lvl2pPr>
            <a:lvl3pPr marL="1143000" indent="-228600">
              <a:defRPr sz="2000">
                <a:solidFill>
                  <a:schemeClr val="tx2"/>
                </a:solidFill>
                <a:latin typeface="Papyrus" charset="0"/>
                <a:ea typeface="ＭＳ Ｐゴシック" charset="0"/>
              </a:defRPr>
            </a:lvl3pPr>
            <a:lvl4pPr marL="1600200" indent="-228600">
              <a:defRPr sz="2000">
                <a:solidFill>
                  <a:schemeClr val="tx2"/>
                </a:solidFill>
                <a:latin typeface="Papyrus" charset="0"/>
                <a:ea typeface="ＭＳ Ｐゴシック" charset="0"/>
              </a:defRPr>
            </a:lvl4pPr>
            <a:lvl5pPr marL="2057400" indent="-228600">
              <a:defRPr sz="2000">
                <a:solidFill>
                  <a:schemeClr val="tx2"/>
                </a:solidFill>
                <a:latin typeface="Papyrus" charset="0"/>
                <a:ea typeface="ＭＳ Ｐゴシック" charset="0"/>
              </a:defRPr>
            </a:lvl5pPr>
            <a:lvl6pPr marL="2514600" indent="-228600" eaLnBrk="0" fontAlgn="base" hangingPunct="0">
              <a:spcBef>
                <a:spcPct val="0"/>
              </a:spcBef>
              <a:spcAft>
                <a:spcPct val="0"/>
              </a:spcAft>
              <a:defRPr sz="2000">
                <a:solidFill>
                  <a:schemeClr val="tx2"/>
                </a:solidFill>
                <a:latin typeface="Papyrus" charset="0"/>
                <a:ea typeface="ＭＳ Ｐゴシック" charset="0"/>
              </a:defRPr>
            </a:lvl6pPr>
            <a:lvl7pPr marL="2971800" indent="-228600" eaLnBrk="0" fontAlgn="base" hangingPunct="0">
              <a:spcBef>
                <a:spcPct val="0"/>
              </a:spcBef>
              <a:spcAft>
                <a:spcPct val="0"/>
              </a:spcAft>
              <a:defRPr sz="2000">
                <a:solidFill>
                  <a:schemeClr val="tx2"/>
                </a:solidFill>
                <a:latin typeface="Papyrus" charset="0"/>
                <a:ea typeface="ＭＳ Ｐゴシック" charset="0"/>
              </a:defRPr>
            </a:lvl7pPr>
            <a:lvl8pPr marL="3429000" indent="-228600" eaLnBrk="0" fontAlgn="base" hangingPunct="0">
              <a:spcBef>
                <a:spcPct val="0"/>
              </a:spcBef>
              <a:spcAft>
                <a:spcPct val="0"/>
              </a:spcAft>
              <a:defRPr sz="2000">
                <a:solidFill>
                  <a:schemeClr val="tx2"/>
                </a:solidFill>
                <a:latin typeface="Papyrus" charset="0"/>
                <a:ea typeface="ＭＳ Ｐゴシック" charset="0"/>
              </a:defRPr>
            </a:lvl8pPr>
            <a:lvl9pPr marL="3886200" indent="-228600" eaLnBrk="0" fontAlgn="base" hangingPunct="0">
              <a:spcBef>
                <a:spcPct val="0"/>
              </a:spcBef>
              <a:spcAft>
                <a:spcPct val="0"/>
              </a:spcAft>
              <a:defRPr sz="2000">
                <a:solidFill>
                  <a:schemeClr val="tx2"/>
                </a:solidFill>
                <a:latin typeface="Papyrus" charset="0"/>
                <a:ea typeface="ＭＳ Ｐゴシック" charset="0"/>
              </a:defRPr>
            </a:lvl9pPr>
          </a:lstStyle>
          <a:p>
            <a:pPr algn="ctr">
              <a:lnSpc>
                <a:spcPct val="80000"/>
              </a:lnSpc>
              <a:spcBef>
                <a:spcPct val="50000"/>
              </a:spcBef>
            </a:pPr>
            <a:endParaRPr lang="en-US" sz="2400" dirty="0">
              <a:solidFill>
                <a:schemeClr val="bg1"/>
              </a:solidFill>
            </a:endParaRPr>
          </a:p>
          <a:p>
            <a:pPr algn="ctr">
              <a:lnSpc>
                <a:spcPct val="80000"/>
              </a:lnSpc>
              <a:spcBef>
                <a:spcPct val="50000"/>
              </a:spcBef>
            </a:pPr>
            <a:r>
              <a:rPr lang="en-US" sz="2200" dirty="0">
                <a:solidFill>
                  <a:schemeClr val="bg1"/>
                </a:solidFill>
              </a:rPr>
              <a:t>Without the Holy Spirit        there is </a:t>
            </a:r>
            <a:r>
              <a:rPr lang="en-US" sz="2200" dirty="0">
                <a:solidFill>
                  <a:schemeClr val="bg1"/>
                </a:solidFill>
                <a:latin typeface="Lucida Handwriting"/>
                <a:cs typeface="Lucida Handwriting"/>
              </a:rPr>
              <a:t>no</a:t>
            </a:r>
            <a:r>
              <a:rPr lang="en-US" sz="2200" dirty="0">
                <a:solidFill>
                  <a:schemeClr val="bg1"/>
                </a:solidFill>
              </a:rPr>
              <a:t>  fear of the Lord  there is </a:t>
            </a:r>
            <a:r>
              <a:rPr lang="en-US" sz="2200" dirty="0">
                <a:solidFill>
                  <a:schemeClr val="bg1"/>
                </a:solidFill>
                <a:latin typeface="Lucida Handwriting"/>
                <a:cs typeface="Lucida Handwriting"/>
              </a:rPr>
              <a:t>no</a:t>
            </a:r>
            <a:r>
              <a:rPr lang="en-US" sz="2200" dirty="0">
                <a:solidFill>
                  <a:schemeClr val="bg1"/>
                </a:solidFill>
              </a:rPr>
              <a:t>  lasting change</a:t>
            </a:r>
          </a:p>
          <a:p>
            <a:pPr algn="ctr">
              <a:lnSpc>
                <a:spcPct val="80000"/>
              </a:lnSpc>
              <a:spcBef>
                <a:spcPct val="50000"/>
              </a:spcBef>
            </a:pPr>
            <a:r>
              <a:rPr lang="en-US" sz="2200" dirty="0">
                <a:solidFill>
                  <a:schemeClr val="bg1"/>
                </a:solidFill>
              </a:rPr>
              <a:t>He is “our Helper”</a:t>
            </a:r>
          </a:p>
          <a:p>
            <a:pPr algn="ctr">
              <a:lnSpc>
                <a:spcPct val="80000"/>
              </a:lnSpc>
              <a:spcBef>
                <a:spcPct val="50000"/>
              </a:spcBef>
            </a:pPr>
            <a:endParaRPr lang="en-US" sz="2200" dirty="0">
              <a:solidFill>
                <a:schemeClr val="bg1"/>
              </a:solidFill>
            </a:endParaRPr>
          </a:p>
          <a:p>
            <a:pPr algn="ctr">
              <a:lnSpc>
                <a:spcPct val="80000"/>
              </a:lnSpc>
              <a:spcBef>
                <a:spcPct val="50000"/>
              </a:spcBef>
            </a:pPr>
            <a:r>
              <a:rPr lang="en-US" sz="2200" dirty="0">
                <a:solidFill>
                  <a:schemeClr val="bg1"/>
                </a:solidFill>
              </a:rPr>
              <a:t>We will not understand how           to work out our salvation            on our own…without Him!</a:t>
            </a:r>
          </a:p>
          <a:p>
            <a:pPr algn="ctr">
              <a:lnSpc>
                <a:spcPct val="80000"/>
              </a:lnSpc>
              <a:spcBef>
                <a:spcPct val="50000"/>
              </a:spcBef>
            </a:pPr>
            <a:endParaRPr lang="en-US" sz="2200" dirty="0">
              <a:solidFill>
                <a:schemeClr val="bg1"/>
              </a:solidFill>
            </a:endParaRPr>
          </a:p>
          <a:p>
            <a:pPr algn="ctr">
              <a:lnSpc>
                <a:spcPct val="80000"/>
              </a:lnSpc>
              <a:spcBef>
                <a:spcPct val="50000"/>
              </a:spcBef>
            </a:pPr>
            <a:r>
              <a:rPr lang="en-US" sz="2200" dirty="0">
                <a:solidFill>
                  <a:schemeClr val="bg1"/>
                </a:solidFill>
              </a:rPr>
              <a:t>“Receive ye the Holy Ghost”</a:t>
            </a:r>
          </a:p>
          <a:p>
            <a:pPr algn="ctr">
              <a:lnSpc>
                <a:spcPct val="80000"/>
              </a:lnSpc>
              <a:spcBef>
                <a:spcPct val="50000"/>
              </a:spcBef>
            </a:pPr>
            <a:endParaRPr lang="en-US" sz="2200" dirty="0">
              <a:solidFill>
                <a:schemeClr val="bg1"/>
              </a:solidFill>
            </a:endParaRPr>
          </a:p>
          <a:p>
            <a:pPr algn="ctr">
              <a:lnSpc>
                <a:spcPct val="80000"/>
              </a:lnSpc>
              <a:spcBef>
                <a:spcPct val="50000"/>
              </a:spcBef>
            </a:pPr>
            <a:r>
              <a:rPr lang="en-US" sz="2200" dirty="0">
                <a:solidFill>
                  <a:schemeClr val="bg1"/>
                </a:solidFill>
              </a:rPr>
              <a:t>We can speak with other tongues and be edified </a:t>
            </a:r>
          </a:p>
          <a:p>
            <a:pPr>
              <a:lnSpc>
                <a:spcPct val="80000"/>
              </a:lnSpc>
              <a:spcBef>
                <a:spcPct val="50000"/>
              </a:spcBef>
            </a:pPr>
            <a:r>
              <a:rPr lang="en-US" sz="2200" dirty="0">
                <a:solidFill>
                  <a:schemeClr val="bg1"/>
                </a:solidFill>
              </a:rPr>
              <a:t>We can led by the  Spirit of God </a:t>
            </a:r>
          </a:p>
        </p:txBody>
      </p:sp>
      <p:pic>
        <p:nvPicPr>
          <p:cNvPr id="4" name="Picture 3" descr="Bautismo-en-el-Espiritu-Sant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588716"/>
            <a:ext cx="3908140" cy="5851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475885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685800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endParaRPr lang="en-US" dirty="0"/>
          </a:p>
        </p:txBody>
      </p:sp>
      <p:pic>
        <p:nvPicPr>
          <p:cNvPr id="3" name="Picture 2" descr="A Prayer for The Fear of the Lord ~ 'Now when all the people saw the thunder and the flashes of lightning...' Exodus 20.20 ESV.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840"/>
            <a:ext cx="9382503" cy="6858000"/>
          </a:xfrm>
          <a:prstGeom prst="rect">
            <a:avLst/>
          </a:prstGeom>
          <a:solidFill>
            <a:srgbClr val="804000"/>
          </a:solidFill>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images copy.jpeg"/>
          <p:cNvPicPr>
            <a:picLocks noChangeAspect="1"/>
          </p:cNvPicPr>
          <p:nvPr/>
        </p:nvPicPr>
        <p:blipFill>
          <a:blip r:embed="rId3">
            <a:extLst>
              <a:ext uri="{BEBA8EAE-BF5A-486C-A8C5-ECC9F3942E4B}">
                <a14:imgProps xmlns:a14="http://schemas.microsoft.com/office/drawing/2010/main">
                  <a14:imgLayer r:embed="rId4">
                    <a14:imgEffect>
                      <a14:backgroundRemoval t="0" b="100000" l="0" r="98456">
                        <a14:backgroundMark x1="13514" y1="14948" x2="27799" y2="82474"/>
                        <a14:backgroundMark x1="36293" y1="2577" x2="43243" y2="20619"/>
                        <a14:backgroundMark x1="67954" y1="1546" x2="59459" y2="36598"/>
                        <a14:backgroundMark x1="6178" y1="4639" x2="18919" y2="13402"/>
                        <a14:backgroundMark x1="7336" y1="84536" x2="41699" y2="90206"/>
                        <a14:backgroundMark x1="65637" y1="87629" x2="65637" y2="96907"/>
                        <a14:backgroundMark x1="8494" y1="95361" x2="8494" y2="95361"/>
                        <a14:backgroundMark x1="4247" y1="95361" x2="41313" y2="96392"/>
                      </a14:backgroundRemoval>
                    </a14:imgEffect>
                  </a14:imgLayer>
                </a14:imgProps>
              </a:ext>
              <a:ext uri="{28A0092B-C50C-407E-A947-70E740481C1C}">
                <a14:useLocalDpi xmlns:a14="http://schemas.microsoft.com/office/drawing/2010/main" val="0"/>
              </a:ext>
            </a:extLst>
          </a:blip>
          <a:stretch>
            <a:fillRect/>
          </a:stretch>
        </p:blipFill>
        <p:spPr>
          <a:xfrm>
            <a:off x="1116944" y="3195200"/>
            <a:ext cx="4890026" cy="3662800"/>
          </a:xfrm>
          <a:prstGeom prst="rect">
            <a:avLst/>
          </a:prstGeom>
        </p:spPr>
      </p:pic>
      <p:sp>
        <p:nvSpPr>
          <p:cNvPr id="2" name="TextBox 1"/>
          <p:cNvSpPr txBox="1"/>
          <p:nvPr/>
        </p:nvSpPr>
        <p:spPr>
          <a:xfrm>
            <a:off x="2184400" y="1320800"/>
            <a:ext cx="4033520" cy="830997"/>
          </a:xfrm>
          <a:prstGeom prst="rect">
            <a:avLst/>
          </a:prstGeom>
          <a:noFill/>
        </p:spPr>
        <p:txBody>
          <a:bodyPr wrap="square" rtlCol="0">
            <a:spAutoFit/>
          </a:bodyPr>
          <a:lstStyle/>
          <a:p>
            <a:r>
              <a:rPr lang="en-US" sz="4800" dirty="0">
                <a:solidFill>
                  <a:schemeClr val="accent2">
                    <a:lumMod val="50000"/>
                  </a:schemeClr>
                </a:solidFill>
                <a:latin typeface="Papyrus"/>
                <a:cs typeface="Papyrus"/>
              </a:rPr>
              <a:t>Awesome</a:t>
            </a:r>
          </a:p>
        </p:txBody>
      </p:sp>
    </p:spTree>
    <p:extLst>
      <p:ext uri="{BB962C8B-B14F-4D97-AF65-F5344CB8AC3E}">
        <p14:creationId xmlns:p14="http://schemas.microsoft.com/office/powerpoint/2010/main" val="2253766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476" y="0"/>
            <a:ext cx="9196476" cy="685800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endParaRPr lang="en-US" dirty="0"/>
          </a:p>
        </p:txBody>
      </p:sp>
      <p:sp>
        <p:nvSpPr>
          <p:cNvPr id="3" name="TextBox 2"/>
          <p:cNvSpPr txBox="1"/>
          <p:nvPr/>
        </p:nvSpPr>
        <p:spPr>
          <a:xfrm>
            <a:off x="395112" y="2669722"/>
            <a:ext cx="8650110" cy="1938992"/>
          </a:xfrm>
          <a:prstGeom prst="rect">
            <a:avLst/>
          </a:prstGeom>
          <a:noFill/>
        </p:spPr>
        <p:txBody>
          <a:bodyPr wrap="square" rtlCol="0">
            <a:spAutoFit/>
          </a:bodyPr>
          <a:lstStyle/>
          <a:p>
            <a:r>
              <a:rPr lang="en-US" sz="2000" dirty="0">
                <a:latin typeface="Papyrus"/>
                <a:cs typeface="Papyrus"/>
              </a:rPr>
              <a:t>When we watch the news today and see the violence, the hatred, and lawlessness abound, it is easy for our hearts to be troubled. We can not stick our heads in the sand and say, ’God’s got this, I don’t  need to worry.”</a:t>
            </a:r>
          </a:p>
          <a:p>
            <a:endParaRPr lang="en-US" sz="2000" dirty="0">
              <a:latin typeface="Papyrus"/>
              <a:cs typeface="Papyrus"/>
            </a:endParaRPr>
          </a:p>
          <a:p>
            <a:r>
              <a:rPr lang="en-US" sz="2000" dirty="0">
                <a:latin typeface="Papyrus"/>
                <a:cs typeface="Papyrus"/>
              </a:rPr>
              <a:t>  The Word of God is clear – we are to watch and pray …bringing our petitions before God, trusting completely in His love and care.  </a:t>
            </a:r>
          </a:p>
        </p:txBody>
      </p:sp>
      <p:pic>
        <p:nvPicPr>
          <p:cNvPr id="4" name="Picture 3" descr="images.jpeg"/>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r="9659"/>
          <a:stretch/>
        </p:blipFill>
        <p:spPr>
          <a:xfrm>
            <a:off x="195702" y="4864029"/>
            <a:ext cx="2396629" cy="14856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images.jpeg"/>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20124" b="24955"/>
          <a:stretch/>
        </p:blipFill>
        <p:spPr>
          <a:xfrm>
            <a:off x="6559541" y="4864029"/>
            <a:ext cx="2274654" cy="14856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now-the-end-begins-top-logo.jpg"/>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rcRect b="27713"/>
          <a:stretch/>
        </p:blipFill>
        <p:spPr>
          <a:xfrm>
            <a:off x="0" y="157444"/>
            <a:ext cx="9144000" cy="2267194"/>
          </a:xfrm>
          <a:prstGeom prst="rect">
            <a:avLst/>
          </a:prstGeom>
        </p:spPr>
      </p:pic>
      <p:pic>
        <p:nvPicPr>
          <p:cNvPr id="9" name="Picture 8" descr="images-3.jpeg"/>
          <p:cNvPicPr>
            <a:picLocks noChangeAspect="1"/>
          </p:cNvPicPr>
          <p:nvPr/>
        </p:nvPicPr>
        <p:blipFill>
          <a:blip r:embed="rId8">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033132" y="4692684"/>
            <a:ext cx="3112722" cy="17489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20062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685800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endParaRPr lang="en-US" dirty="0"/>
          </a:p>
        </p:txBody>
      </p:sp>
      <p:sp>
        <p:nvSpPr>
          <p:cNvPr id="4" name="TextBox 3"/>
          <p:cNvSpPr txBox="1"/>
          <p:nvPr/>
        </p:nvSpPr>
        <p:spPr>
          <a:xfrm>
            <a:off x="1678366" y="1661823"/>
            <a:ext cx="5547387" cy="3046988"/>
          </a:xfrm>
          <a:prstGeom prst="rect">
            <a:avLst/>
          </a:prstGeom>
          <a:solidFill>
            <a:srgbClr val="804000"/>
          </a:solidFill>
        </p:spPr>
        <p:txBody>
          <a:bodyPr wrap="square" rtlCol="0">
            <a:spAutoFit/>
          </a:bodyPr>
          <a:lstStyle/>
          <a:p>
            <a:pPr algn="ctr"/>
            <a:r>
              <a:rPr lang="en-US" sz="2400" b="1" dirty="0">
                <a:solidFill>
                  <a:srgbClr val="93CDDD"/>
                </a:solidFill>
                <a:latin typeface="Avenir Light"/>
                <a:cs typeface="Avenir Light"/>
              </a:rPr>
              <a:t> </a:t>
            </a:r>
            <a:r>
              <a:rPr lang="en-US" sz="2400" b="1" i="1" dirty="0" err="1">
                <a:solidFill>
                  <a:srgbClr val="A1E2F4"/>
                </a:solidFill>
                <a:latin typeface="Papyrus"/>
                <a:cs typeface="Papyrus"/>
              </a:rPr>
              <a:t>Phillippians</a:t>
            </a:r>
            <a:r>
              <a:rPr lang="en-US" sz="2400" b="1" i="1" dirty="0">
                <a:solidFill>
                  <a:srgbClr val="A1E2F4"/>
                </a:solidFill>
                <a:latin typeface="Papyrus"/>
                <a:cs typeface="Papyrus"/>
              </a:rPr>
              <a:t> </a:t>
            </a:r>
            <a:r>
              <a:rPr lang="en-US" sz="2400" b="1" i="1" dirty="0">
                <a:solidFill>
                  <a:srgbClr val="93CDDD"/>
                </a:solidFill>
                <a:latin typeface="Papyrus"/>
                <a:cs typeface="Papyrus"/>
              </a:rPr>
              <a:t>2:12 </a:t>
            </a:r>
          </a:p>
          <a:p>
            <a:pPr algn="ctr"/>
            <a:endParaRPr lang="en-US" sz="2400" b="1" dirty="0">
              <a:solidFill>
                <a:srgbClr val="FFFFFF"/>
              </a:solidFill>
              <a:latin typeface="Avenir Light"/>
              <a:cs typeface="Avenir Light"/>
            </a:endParaRPr>
          </a:p>
          <a:p>
            <a:pPr algn="ctr"/>
            <a:r>
              <a:rPr lang="en-US" sz="2400" dirty="0">
                <a:solidFill>
                  <a:srgbClr val="FFFFFF"/>
                </a:solidFill>
                <a:latin typeface="Avenir Light"/>
                <a:cs typeface="Avenir Light"/>
              </a:rPr>
              <a:t>Wherefore, My beloved, </a:t>
            </a:r>
          </a:p>
          <a:p>
            <a:pPr algn="ctr"/>
            <a:r>
              <a:rPr lang="en-US" sz="2400" dirty="0">
                <a:solidFill>
                  <a:srgbClr val="FFFFFF"/>
                </a:solidFill>
                <a:latin typeface="Avenir Light"/>
                <a:cs typeface="Avenir Light"/>
              </a:rPr>
              <a:t>as you have always obeyed, </a:t>
            </a:r>
          </a:p>
          <a:p>
            <a:pPr algn="ctr"/>
            <a:r>
              <a:rPr lang="en-US" sz="2400" dirty="0">
                <a:solidFill>
                  <a:srgbClr val="FFFFFF"/>
                </a:solidFill>
                <a:latin typeface="Avenir Light"/>
                <a:cs typeface="Avenir Light"/>
              </a:rPr>
              <a:t>not as in my presence only,</a:t>
            </a:r>
          </a:p>
          <a:p>
            <a:pPr algn="ctr"/>
            <a:r>
              <a:rPr lang="en-US" sz="2400" dirty="0">
                <a:solidFill>
                  <a:srgbClr val="FFFFFF"/>
                </a:solidFill>
                <a:latin typeface="Avenir Light"/>
                <a:cs typeface="Avenir Light"/>
              </a:rPr>
              <a:t> but now much more in my absence,</a:t>
            </a:r>
          </a:p>
          <a:p>
            <a:pPr algn="ctr"/>
            <a:r>
              <a:rPr lang="en-US" sz="2400" dirty="0">
                <a:solidFill>
                  <a:srgbClr val="FFFFFF"/>
                </a:solidFill>
                <a:latin typeface="Avenir Light"/>
                <a:cs typeface="Avenir Light"/>
              </a:rPr>
              <a:t> work out your own salvation </a:t>
            </a:r>
          </a:p>
          <a:p>
            <a:pPr algn="ctr"/>
            <a:r>
              <a:rPr lang="en-US" sz="2400" b="1" dirty="0">
                <a:solidFill>
                  <a:srgbClr val="FFFFFF"/>
                </a:solidFill>
                <a:latin typeface="Papyrus"/>
                <a:cs typeface="Papyrus"/>
              </a:rPr>
              <a:t>with </a:t>
            </a:r>
            <a:r>
              <a:rPr lang="en-US" sz="2400" b="1" i="1" dirty="0">
                <a:solidFill>
                  <a:schemeClr val="accent5">
                    <a:lumMod val="60000"/>
                    <a:lumOff val="40000"/>
                  </a:schemeClr>
                </a:solidFill>
                <a:latin typeface="Papyrus"/>
                <a:cs typeface="Papyrus"/>
              </a:rPr>
              <a:t>fear</a:t>
            </a:r>
            <a:r>
              <a:rPr lang="en-US" sz="2400" b="1" dirty="0">
                <a:solidFill>
                  <a:srgbClr val="FFFFFF"/>
                </a:solidFill>
                <a:latin typeface="Papyrus"/>
                <a:cs typeface="Papyrus"/>
              </a:rPr>
              <a:t> </a:t>
            </a:r>
            <a:r>
              <a:rPr lang="en-US" sz="2400" dirty="0">
                <a:solidFill>
                  <a:srgbClr val="FFFFFF"/>
                </a:solidFill>
                <a:latin typeface="Avenir Light"/>
                <a:cs typeface="Avenir Light"/>
              </a:rPr>
              <a:t>and </a:t>
            </a:r>
            <a:r>
              <a:rPr lang="en-US" sz="2400" i="1" dirty="0">
                <a:solidFill>
                  <a:srgbClr val="93CDDD"/>
                </a:solidFill>
                <a:latin typeface="Papyrus"/>
                <a:cs typeface="Papyrus"/>
              </a:rPr>
              <a:t>trembling</a:t>
            </a:r>
            <a:r>
              <a:rPr lang="en-US" sz="2400" dirty="0">
                <a:solidFill>
                  <a:srgbClr val="FFFFFF"/>
                </a:solidFill>
                <a:latin typeface="Avenir Light"/>
                <a:cs typeface="Avenir Light"/>
              </a:rPr>
              <a:t>.</a:t>
            </a:r>
          </a:p>
        </p:txBody>
      </p:sp>
      <p:sp>
        <p:nvSpPr>
          <p:cNvPr id="3" name="TextBox 2"/>
          <p:cNvSpPr txBox="1"/>
          <p:nvPr/>
        </p:nvSpPr>
        <p:spPr>
          <a:xfrm>
            <a:off x="2890657" y="4949775"/>
            <a:ext cx="3408636"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dirty="0">
                <a:solidFill>
                  <a:schemeClr val="tx1"/>
                </a:solidFill>
                <a:latin typeface="Papyrus"/>
                <a:cs typeface="Papyrus"/>
              </a:rPr>
              <a:t>“The </a:t>
            </a:r>
            <a:r>
              <a:rPr lang="en-US" sz="2400" i="1" dirty="0">
                <a:solidFill>
                  <a:schemeClr val="tx1"/>
                </a:solidFill>
                <a:latin typeface="Papyrus"/>
                <a:cs typeface="Papyrus"/>
              </a:rPr>
              <a:t>Fear</a:t>
            </a:r>
            <a:r>
              <a:rPr lang="en-US" sz="2400" dirty="0">
                <a:solidFill>
                  <a:schemeClr val="tx1"/>
                </a:solidFill>
                <a:latin typeface="Papyrus"/>
                <a:cs typeface="Papyrus"/>
              </a:rPr>
              <a:t> of the Lord”</a:t>
            </a:r>
          </a:p>
        </p:txBody>
      </p:sp>
      <p:sp>
        <p:nvSpPr>
          <p:cNvPr id="6" name="TextBox 5"/>
          <p:cNvSpPr txBox="1"/>
          <p:nvPr/>
        </p:nvSpPr>
        <p:spPr>
          <a:xfrm>
            <a:off x="2957493" y="5701866"/>
            <a:ext cx="334180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dirty="0">
                <a:solidFill>
                  <a:srgbClr val="000000"/>
                </a:solidFill>
                <a:latin typeface="Papyrus"/>
                <a:cs typeface="Papyrus"/>
              </a:rPr>
              <a:t>“Those that </a:t>
            </a:r>
            <a:r>
              <a:rPr lang="en-US" sz="2400" i="1" dirty="0">
                <a:solidFill>
                  <a:srgbClr val="000000"/>
                </a:solidFill>
                <a:latin typeface="Papyrus"/>
                <a:cs typeface="Papyrus"/>
              </a:rPr>
              <a:t>Tremble </a:t>
            </a:r>
          </a:p>
          <a:p>
            <a:r>
              <a:rPr lang="en-US" sz="2400" dirty="0">
                <a:solidFill>
                  <a:srgbClr val="000000"/>
                </a:solidFill>
                <a:latin typeface="Papyrus"/>
                <a:cs typeface="Papyrus"/>
              </a:rPr>
              <a:t>        at His Word”</a:t>
            </a:r>
          </a:p>
        </p:txBody>
      </p:sp>
      <p:sp>
        <p:nvSpPr>
          <p:cNvPr id="7" name="TextBox 6"/>
          <p:cNvSpPr txBox="1"/>
          <p:nvPr/>
        </p:nvSpPr>
        <p:spPr>
          <a:xfrm>
            <a:off x="608725" y="451340"/>
            <a:ext cx="8123336" cy="70788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000" dirty="0">
                <a:solidFill>
                  <a:srgbClr val="000000"/>
                </a:solidFill>
                <a:latin typeface="Papyrus"/>
                <a:cs typeface="Papyrus"/>
              </a:rPr>
              <a:t>The key to completely trusting in God’s love and care is to understand ………. we </a:t>
            </a:r>
            <a:r>
              <a:rPr lang="en-US" sz="2000" i="1" dirty="0">
                <a:solidFill>
                  <a:srgbClr val="000000"/>
                </a:solidFill>
                <a:latin typeface="Papyrus"/>
                <a:cs typeface="Papyrus"/>
              </a:rPr>
              <a:t>work out our own salvation by fear &amp; trembling!</a:t>
            </a:r>
            <a:endParaRPr lang="en-US" sz="2000" i="1" dirty="0"/>
          </a:p>
        </p:txBody>
      </p:sp>
    </p:spTree>
    <p:extLst>
      <p:ext uri="{BB962C8B-B14F-4D97-AF65-F5344CB8AC3E}">
        <p14:creationId xmlns:p14="http://schemas.microsoft.com/office/powerpoint/2010/main" val="2034113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6858000"/>
          </a:xfrm>
          <a:prstGeom prst="rect">
            <a:avLst/>
          </a:prstGeom>
          <a:solidFill>
            <a:srgbClr val="80400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endParaRPr lang="en-US" dirty="0"/>
          </a:p>
        </p:txBody>
      </p:sp>
      <p:sp>
        <p:nvSpPr>
          <p:cNvPr id="2" name="TextBox 1"/>
          <p:cNvSpPr txBox="1"/>
          <p:nvPr/>
        </p:nvSpPr>
        <p:spPr>
          <a:xfrm>
            <a:off x="903111" y="615406"/>
            <a:ext cx="7309556" cy="563231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400" dirty="0">
                <a:solidFill>
                  <a:srgbClr val="000000"/>
                </a:solidFill>
                <a:latin typeface="Papyrus"/>
                <a:cs typeface="Papyrus"/>
              </a:rPr>
              <a:t>       The Fear of the Lord is NOT being scared </a:t>
            </a:r>
          </a:p>
          <a:p>
            <a:r>
              <a:rPr lang="en-US" sz="2400" dirty="0">
                <a:solidFill>
                  <a:srgbClr val="000000"/>
                </a:solidFill>
                <a:latin typeface="Papyrus"/>
                <a:cs typeface="Papyrus"/>
              </a:rPr>
              <a:t>                  of an  angry and impersonal God!</a:t>
            </a:r>
          </a:p>
          <a:p>
            <a:endParaRPr lang="en-US" sz="2400" dirty="0">
              <a:solidFill>
                <a:srgbClr val="000000"/>
              </a:solidFill>
              <a:latin typeface="Papyrus"/>
              <a:cs typeface="Papyrus"/>
            </a:endParaRPr>
          </a:p>
          <a:p>
            <a:r>
              <a:rPr lang="en-US" sz="2400" dirty="0">
                <a:solidFill>
                  <a:srgbClr val="000000"/>
                </a:solidFill>
                <a:latin typeface="Papyrus"/>
                <a:cs typeface="Papyrus"/>
              </a:rPr>
              <a:t>It is the reverence and awe of His Majesty as the only Living God, the overwhelming desire to please Him, to follow after His holiness and righteousness</a:t>
            </a:r>
          </a:p>
          <a:p>
            <a:r>
              <a:rPr lang="en-US" sz="2400" dirty="0">
                <a:solidFill>
                  <a:srgbClr val="000000"/>
                </a:solidFill>
                <a:latin typeface="Papyrus"/>
                <a:cs typeface="Papyrus"/>
              </a:rPr>
              <a:t>and to trust in His goodness!</a:t>
            </a:r>
          </a:p>
          <a:p>
            <a:endParaRPr lang="en-US" sz="2400" dirty="0">
              <a:solidFill>
                <a:srgbClr val="000000"/>
              </a:solidFill>
              <a:latin typeface="Papyrus"/>
              <a:cs typeface="Papyrus"/>
            </a:endParaRPr>
          </a:p>
          <a:p>
            <a:r>
              <a:rPr lang="en-US" sz="2400" dirty="0">
                <a:solidFill>
                  <a:srgbClr val="000000"/>
                </a:solidFill>
                <a:latin typeface="Papyrus"/>
                <a:cs typeface="Papyrus"/>
              </a:rPr>
              <a:t>  The Fear of the Lord causes us</a:t>
            </a:r>
          </a:p>
          <a:p>
            <a:r>
              <a:rPr lang="en-US" sz="2400" dirty="0">
                <a:solidFill>
                  <a:srgbClr val="000000"/>
                </a:solidFill>
                <a:latin typeface="Papyrus"/>
                <a:cs typeface="Papyrus"/>
              </a:rPr>
              <a:t>         to depart from evil</a:t>
            </a:r>
          </a:p>
          <a:p>
            <a:endParaRPr lang="en-US" sz="2400" dirty="0">
              <a:solidFill>
                <a:srgbClr val="000000"/>
              </a:solidFill>
              <a:latin typeface="Papyrus"/>
              <a:cs typeface="Papyrus"/>
            </a:endParaRPr>
          </a:p>
          <a:p>
            <a:r>
              <a:rPr lang="en-US" sz="2400" dirty="0">
                <a:solidFill>
                  <a:srgbClr val="000000"/>
                </a:solidFill>
                <a:latin typeface="Papyrus"/>
                <a:cs typeface="Papyrus"/>
              </a:rPr>
              <a:t>   We can’t understand truly </a:t>
            </a:r>
          </a:p>
          <a:p>
            <a:r>
              <a:rPr lang="en-US" sz="2400" dirty="0">
                <a:solidFill>
                  <a:srgbClr val="000000"/>
                </a:solidFill>
                <a:latin typeface="Papyrus"/>
                <a:cs typeface="Papyrus"/>
              </a:rPr>
              <a:t>     the Fear of the Lord</a:t>
            </a:r>
          </a:p>
          <a:p>
            <a:r>
              <a:rPr lang="en-US" sz="2400" dirty="0">
                <a:solidFill>
                  <a:srgbClr val="000000"/>
                </a:solidFill>
                <a:latin typeface="Papyrus"/>
                <a:cs typeface="Papyrus"/>
              </a:rPr>
              <a:t>        without the Holy Spirit! </a:t>
            </a:r>
          </a:p>
          <a:p>
            <a:endParaRPr lang="en-US" sz="2400" dirty="0">
              <a:solidFill>
                <a:srgbClr val="000000"/>
              </a:solidFill>
              <a:latin typeface="Papyrus"/>
              <a:cs typeface="Papyrus"/>
            </a:endParaRPr>
          </a:p>
        </p:txBody>
      </p:sp>
      <p:pic>
        <p:nvPicPr>
          <p:cNvPr id="6" name="Picture 5" descr="images copy.jpeg"/>
          <p:cNvPicPr>
            <a:picLocks noChangeAspect="1"/>
          </p:cNvPicPr>
          <p:nvPr/>
        </p:nvPicPr>
        <p:blipFill>
          <a:blip r:embed="rId2">
            <a:extLst>
              <a:ext uri="{BEBA8EAE-BF5A-486C-A8C5-ECC9F3942E4B}">
                <a14:imgProps xmlns:a14="http://schemas.microsoft.com/office/drawing/2010/main">
                  <a14:imgLayer r:embed="rId3">
                    <a14:imgEffect>
                      <a14:backgroundRemoval t="0" b="100000" l="0" r="98456">
                        <a14:backgroundMark x1="13514" y1="14948" x2="27799" y2="82474"/>
                        <a14:backgroundMark x1="36293" y1="2577" x2="43243" y2="20619"/>
                        <a14:backgroundMark x1="67954" y1="1546" x2="59459" y2="36598"/>
                        <a14:backgroundMark x1="6178" y1="4639" x2="18919" y2="13402"/>
                        <a14:backgroundMark x1="7336" y1="84536" x2="41699" y2="90206"/>
                        <a14:backgroundMark x1="65637" y1="87629" x2="65637" y2="96907"/>
                        <a14:backgroundMark x1="8494" y1="95361" x2="8494" y2="95361"/>
                        <a14:backgroundMark x1="4247" y1="95361" x2="41313" y2="96392"/>
                      </a14:backgroundRemoval>
                    </a14:imgEffect>
                  </a14:imgLayer>
                </a14:imgProps>
              </a:ext>
              <a:ext uri="{28A0092B-C50C-407E-A947-70E740481C1C}">
                <a14:useLocalDpi xmlns:a14="http://schemas.microsoft.com/office/drawing/2010/main" val="0"/>
              </a:ext>
            </a:extLst>
          </a:blip>
          <a:stretch>
            <a:fillRect/>
          </a:stretch>
        </p:blipFill>
        <p:spPr>
          <a:xfrm>
            <a:off x="4043948" y="2499315"/>
            <a:ext cx="5819068" cy="4358685"/>
          </a:xfrm>
          <a:prstGeom prst="rect">
            <a:avLst/>
          </a:prstGeom>
        </p:spPr>
      </p:pic>
    </p:spTree>
    <p:extLst>
      <p:ext uri="{BB962C8B-B14F-4D97-AF65-F5344CB8AC3E}">
        <p14:creationId xmlns:p14="http://schemas.microsoft.com/office/powerpoint/2010/main" val="1206652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6858000"/>
          </a:xfrm>
          <a:prstGeom prst="rect">
            <a:avLst/>
          </a:prstGeom>
          <a:solidFill>
            <a:srgbClr val="80400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endParaRPr lang="en-US" dirty="0"/>
          </a:p>
        </p:txBody>
      </p:sp>
      <p:sp>
        <p:nvSpPr>
          <p:cNvPr id="2" name="TextBox 1"/>
          <p:cNvSpPr txBox="1"/>
          <p:nvPr/>
        </p:nvSpPr>
        <p:spPr>
          <a:xfrm>
            <a:off x="384738" y="610098"/>
            <a:ext cx="8446295" cy="563231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400" u="sng" dirty="0">
                <a:solidFill>
                  <a:srgbClr val="000000"/>
                </a:solidFill>
                <a:latin typeface="Papyrus"/>
                <a:cs typeface="Papyrus"/>
              </a:rPr>
              <a:t>The Fear of the Lord is:   (</a:t>
            </a:r>
            <a:r>
              <a:rPr lang="en-US" sz="2000" u="sng" dirty="0">
                <a:solidFill>
                  <a:srgbClr val="000000"/>
                </a:solidFill>
                <a:latin typeface="Papyrus"/>
                <a:cs typeface="Papyrus"/>
              </a:rPr>
              <a:t>Over 100x in the Old Testament</a:t>
            </a:r>
            <a:r>
              <a:rPr lang="en-US" sz="2400" u="sng" dirty="0">
                <a:solidFill>
                  <a:srgbClr val="000000"/>
                </a:solidFill>
                <a:latin typeface="Papyrus"/>
                <a:cs typeface="Papyrus"/>
              </a:rPr>
              <a:t>)</a:t>
            </a:r>
          </a:p>
          <a:p>
            <a:r>
              <a:rPr lang="en-US" sz="2400" u="sng" dirty="0">
                <a:solidFill>
                  <a:srgbClr val="000000"/>
                </a:solidFill>
                <a:latin typeface="Papyrus"/>
                <a:cs typeface="Papyrus"/>
              </a:rPr>
              <a:t> </a:t>
            </a:r>
            <a:r>
              <a:rPr lang="en-US" sz="2400" dirty="0">
                <a:solidFill>
                  <a:srgbClr val="000000"/>
                </a:solidFill>
                <a:latin typeface="Papyrus"/>
                <a:cs typeface="Papyrus"/>
              </a:rPr>
              <a:t>                      </a:t>
            </a:r>
            <a:r>
              <a:rPr lang="en-US" sz="2000" u="sng" dirty="0">
                <a:solidFill>
                  <a:srgbClr val="000000"/>
                </a:solidFill>
                <a:latin typeface="Papyrus"/>
                <a:cs typeface="Papyrus"/>
              </a:rPr>
              <a:t>Over 40x in the New Testament</a:t>
            </a:r>
          </a:p>
          <a:p>
            <a:endParaRPr lang="en-US" sz="2400" u="sng" dirty="0">
              <a:solidFill>
                <a:srgbClr val="000000"/>
              </a:solidFill>
              <a:latin typeface="Papyrus"/>
              <a:cs typeface="Papyrus"/>
            </a:endParaRPr>
          </a:p>
          <a:p>
            <a:r>
              <a:rPr lang="en-US" sz="2400" dirty="0">
                <a:solidFill>
                  <a:srgbClr val="000000"/>
                </a:solidFill>
                <a:latin typeface="Papyrus"/>
                <a:cs typeface="Papyrus"/>
              </a:rPr>
              <a:t>  </a:t>
            </a:r>
            <a:r>
              <a:rPr lang="en-US" sz="2000" dirty="0">
                <a:solidFill>
                  <a:srgbClr val="000000"/>
                </a:solidFill>
                <a:latin typeface="Papyrus"/>
                <a:cs typeface="Papyrus"/>
              </a:rPr>
              <a:t>Wisdom and to depart from evil is understanding                   Job 28:28</a:t>
            </a:r>
            <a:endParaRPr lang="en-US" sz="2400" u="sng" dirty="0">
              <a:solidFill>
                <a:srgbClr val="000000"/>
              </a:solidFill>
              <a:latin typeface="Papyrus"/>
              <a:cs typeface="Papyrus"/>
            </a:endParaRPr>
          </a:p>
          <a:p>
            <a:r>
              <a:rPr lang="en-US" sz="2400" u="sng" dirty="0">
                <a:solidFill>
                  <a:srgbClr val="000000"/>
                </a:solidFill>
                <a:latin typeface="Papyrus"/>
                <a:cs typeface="Papyrus"/>
              </a:rPr>
              <a:t> </a:t>
            </a:r>
            <a:r>
              <a:rPr lang="en-US" sz="2400" dirty="0">
                <a:solidFill>
                  <a:srgbClr val="000000"/>
                </a:solidFill>
                <a:latin typeface="Papyrus"/>
                <a:cs typeface="Papyrus"/>
              </a:rPr>
              <a:t>   </a:t>
            </a:r>
            <a:r>
              <a:rPr lang="en-US" sz="2000" dirty="0">
                <a:solidFill>
                  <a:srgbClr val="000000"/>
                </a:solidFill>
                <a:latin typeface="Papyrus"/>
                <a:cs typeface="Papyrus"/>
              </a:rPr>
              <a:t>Clean, Enduring forever                                                                Psalm 19:9</a:t>
            </a:r>
          </a:p>
          <a:p>
            <a:r>
              <a:rPr lang="en-US" sz="2000" dirty="0">
                <a:solidFill>
                  <a:srgbClr val="000000"/>
                </a:solidFill>
                <a:latin typeface="Papyrus"/>
                <a:cs typeface="Papyrus"/>
              </a:rPr>
              <a:t>    The Beginning of Wisdom                                             Psalm 111:10;   </a:t>
            </a:r>
            <a:r>
              <a:rPr lang="en-US" sz="2000" dirty="0" err="1">
                <a:solidFill>
                  <a:srgbClr val="000000"/>
                </a:solidFill>
                <a:latin typeface="Papyrus"/>
                <a:cs typeface="Papyrus"/>
              </a:rPr>
              <a:t>Prov</a:t>
            </a:r>
            <a:r>
              <a:rPr lang="en-US" sz="2000" dirty="0">
                <a:solidFill>
                  <a:srgbClr val="000000"/>
                </a:solidFill>
                <a:latin typeface="Papyrus"/>
                <a:cs typeface="Papyrus"/>
              </a:rPr>
              <a:t> 1:7</a:t>
            </a:r>
          </a:p>
          <a:p>
            <a:r>
              <a:rPr lang="en-US" sz="2000" dirty="0">
                <a:solidFill>
                  <a:srgbClr val="000000"/>
                </a:solidFill>
                <a:latin typeface="Papyrus"/>
                <a:cs typeface="Papyrus"/>
              </a:rPr>
              <a:t>   Those who hate knowledge chose not the Fear of the Lord   Prov. 1:29</a:t>
            </a:r>
          </a:p>
          <a:p>
            <a:r>
              <a:rPr lang="en-US" sz="2000" dirty="0">
                <a:solidFill>
                  <a:srgbClr val="000000"/>
                </a:solidFill>
                <a:latin typeface="Papyrus"/>
                <a:cs typeface="Papyrus"/>
              </a:rPr>
              <a:t>    Hates evil, Pride,  Arrogance , &amp; Evil Ways                                    </a:t>
            </a:r>
            <a:r>
              <a:rPr lang="en-US" sz="2000" dirty="0" err="1">
                <a:solidFill>
                  <a:srgbClr val="000000"/>
                </a:solidFill>
                <a:latin typeface="Papyrus"/>
                <a:cs typeface="Papyrus"/>
              </a:rPr>
              <a:t>Prov</a:t>
            </a:r>
            <a:r>
              <a:rPr lang="en-US" sz="2000" dirty="0">
                <a:solidFill>
                  <a:srgbClr val="000000"/>
                </a:solidFill>
                <a:latin typeface="Papyrus"/>
                <a:cs typeface="Papyrus"/>
              </a:rPr>
              <a:t> 8:13                    </a:t>
            </a:r>
          </a:p>
          <a:p>
            <a:r>
              <a:rPr lang="en-US" sz="2000" dirty="0">
                <a:solidFill>
                  <a:srgbClr val="000000"/>
                </a:solidFill>
                <a:latin typeface="Papyrus"/>
                <a:cs typeface="Papyrus"/>
              </a:rPr>
              <a:t>    Strong Confidence; His children shall have a place of refuge   </a:t>
            </a:r>
            <a:r>
              <a:rPr lang="en-US" sz="1600" dirty="0" err="1">
                <a:solidFill>
                  <a:srgbClr val="000000"/>
                </a:solidFill>
                <a:latin typeface="Papyrus"/>
                <a:cs typeface="Papyrus"/>
              </a:rPr>
              <a:t>Prov</a:t>
            </a:r>
            <a:r>
              <a:rPr lang="en-US" sz="1600" dirty="0">
                <a:solidFill>
                  <a:srgbClr val="000000"/>
                </a:solidFill>
                <a:latin typeface="Papyrus"/>
                <a:cs typeface="Papyrus"/>
              </a:rPr>
              <a:t> 14:26</a:t>
            </a:r>
          </a:p>
          <a:p>
            <a:r>
              <a:rPr lang="en-US" sz="1600" dirty="0">
                <a:solidFill>
                  <a:srgbClr val="000000"/>
                </a:solidFill>
                <a:latin typeface="Papyrus"/>
                <a:cs typeface="Papyrus"/>
              </a:rPr>
              <a:t>    </a:t>
            </a:r>
            <a:r>
              <a:rPr lang="en-US" sz="2000" dirty="0">
                <a:solidFill>
                  <a:srgbClr val="000000"/>
                </a:solidFill>
                <a:latin typeface="Papyrus"/>
                <a:cs typeface="Papyrus"/>
              </a:rPr>
              <a:t> Better than great treasure and trouble                                         Prov. 15:16</a:t>
            </a:r>
          </a:p>
          <a:p>
            <a:r>
              <a:rPr lang="en-US" sz="2000" dirty="0">
                <a:solidFill>
                  <a:srgbClr val="000000"/>
                </a:solidFill>
                <a:latin typeface="Papyrus"/>
                <a:cs typeface="Papyrus"/>
              </a:rPr>
              <a:t>    The Instruction of Wisdom –Before Honor is Humility             Prov.15:33</a:t>
            </a:r>
          </a:p>
          <a:p>
            <a:r>
              <a:rPr lang="en-US" sz="2000" dirty="0">
                <a:solidFill>
                  <a:srgbClr val="000000"/>
                </a:solidFill>
                <a:latin typeface="Papyrus"/>
                <a:cs typeface="Papyrus"/>
              </a:rPr>
              <a:t>     Causes men to depart from evil                                                          Prov. 16:6</a:t>
            </a:r>
          </a:p>
          <a:p>
            <a:r>
              <a:rPr lang="en-US" sz="2000" dirty="0">
                <a:solidFill>
                  <a:srgbClr val="000000"/>
                </a:solidFill>
                <a:latin typeface="Papyrus"/>
                <a:cs typeface="Papyrus"/>
              </a:rPr>
              <a:t>   Tends to Life, Satisfaction, - will not be visited with evil              </a:t>
            </a:r>
            <a:r>
              <a:rPr lang="en-US" sz="2000" dirty="0" err="1">
                <a:solidFill>
                  <a:srgbClr val="000000"/>
                </a:solidFill>
                <a:latin typeface="Papyrus"/>
                <a:cs typeface="Papyrus"/>
              </a:rPr>
              <a:t>Prov</a:t>
            </a:r>
            <a:r>
              <a:rPr lang="en-US" sz="2000" dirty="0">
                <a:solidFill>
                  <a:srgbClr val="000000"/>
                </a:solidFill>
                <a:latin typeface="Papyrus"/>
                <a:cs typeface="Papyrus"/>
              </a:rPr>
              <a:t> 19:23</a:t>
            </a:r>
          </a:p>
          <a:p>
            <a:r>
              <a:rPr lang="en-US" sz="2000" dirty="0">
                <a:solidFill>
                  <a:srgbClr val="000000"/>
                </a:solidFill>
                <a:latin typeface="Papyrus"/>
                <a:cs typeface="Papyrus"/>
              </a:rPr>
              <a:t>    Brings riches, honor and life by humility                                         Prov.  22:4</a:t>
            </a:r>
          </a:p>
          <a:p>
            <a:r>
              <a:rPr lang="en-US" sz="2000" dirty="0">
                <a:solidFill>
                  <a:srgbClr val="000000"/>
                </a:solidFill>
                <a:latin typeface="Papyrus"/>
                <a:cs typeface="Papyrus"/>
              </a:rPr>
              <a:t>     Prolongs Days, Evil days are shortened                                      Prov 10:27                                                 </a:t>
            </a:r>
          </a:p>
          <a:p>
            <a:r>
              <a:rPr lang="en-US" sz="2000" dirty="0">
                <a:solidFill>
                  <a:srgbClr val="000000"/>
                </a:solidFill>
                <a:latin typeface="Papyrus"/>
                <a:cs typeface="Papyrus"/>
              </a:rPr>
              <a:t>  Our Children shall have a place of refuge                                         </a:t>
            </a:r>
            <a:r>
              <a:rPr lang="en-US" sz="2000" dirty="0" err="1">
                <a:solidFill>
                  <a:srgbClr val="000000"/>
                </a:solidFill>
                <a:latin typeface="Papyrus"/>
                <a:cs typeface="Papyrus"/>
              </a:rPr>
              <a:t>Prov</a:t>
            </a:r>
            <a:r>
              <a:rPr lang="en-US" sz="2000" dirty="0">
                <a:solidFill>
                  <a:srgbClr val="000000"/>
                </a:solidFill>
                <a:latin typeface="Papyrus"/>
                <a:cs typeface="Papyrus"/>
              </a:rPr>
              <a:t> 14:26</a:t>
            </a:r>
          </a:p>
          <a:p>
            <a:r>
              <a:rPr lang="en-US" sz="2000" dirty="0">
                <a:solidFill>
                  <a:srgbClr val="000000"/>
                </a:solidFill>
                <a:latin typeface="Papyrus"/>
                <a:cs typeface="Papyrus"/>
              </a:rPr>
              <a:t>   Is God’s Treasure – strength of our salvation                                 Isaiah 33:6</a:t>
            </a:r>
          </a:p>
        </p:txBody>
      </p:sp>
    </p:spTree>
    <p:extLst>
      <p:ext uri="{BB962C8B-B14F-4D97-AF65-F5344CB8AC3E}">
        <p14:creationId xmlns:p14="http://schemas.microsoft.com/office/powerpoint/2010/main" val="1601276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6858000"/>
          </a:xfrm>
          <a:prstGeom prst="rect">
            <a:avLst/>
          </a:prstGeom>
          <a:solidFill>
            <a:srgbClr val="80400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endParaRPr lang="en-US" dirty="0"/>
          </a:p>
        </p:txBody>
      </p:sp>
      <p:sp>
        <p:nvSpPr>
          <p:cNvPr id="2" name="TextBox 1"/>
          <p:cNvSpPr txBox="1"/>
          <p:nvPr/>
        </p:nvSpPr>
        <p:spPr>
          <a:xfrm>
            <a:off x="804332" y="336708"/>
            <a:ext cx="6999111" cy="600164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endParaRPr lang="en-US" sz="2400" dirty="0">
              <a:solidFill>
                <a:srgbClr val="000000"/>
              </a:solidFill>
              <a:latin typeface="Papyrus"/>
              <a:cs typeface="Papyrus"/>
            </a:endParaRPr>
          </a:p>
          <a:p>
            <a:r>
              <a:rPr lang="en-US" sz="2400" dirty="0">
                <a:solidFill>
                  <a:srgbClr val="000000"/>
                </a:solidFill>
                <a:latin typeface="Papyrus"/>
                <a:cs typeface="Papyrus"/>
              </a:rPr>
              <a:t>When we want the Presence of God in our midst,                 	He wants to meet with us. </a:t>
            </a:r>
          </a:p>
          <a:p>
            <a:r>
              <a:rPr lang="en-US" sz="2400" dirty="0">
                <a:solidFill>
                  <a:srgbClr val="000000"/>
                </a:solidFill>
                <a:latin typeface="Papyrus"/>
                <a:cs typeface="Papyrus"/>
              </a:rPr>
              <a:t>  	We determine how close</a:t>
            </a:r>
          </a:p>
          <a:p>
            <a:r>
              <a:rPr lang="en-US" sz="2400" dirty="0">
                <a:solidFill>
                  <a:srgbClr val="000000"/>
                </a:solidFill>
                <a:latin typeface="Papyrus"/>
                <a:cs typeface="Papyrus"/>
              </a:rPr>
              <a:t>                      Our relationship with Him will be! </a:t>
            </a:r>
          </a:p>
          <a:p>
            <a:endParaRPr lang="en-US" sz="2400" dirty="0">
              <a:solidFill>
                <a:srgbClr val="000000"/>
              </a:solidFill>
              <a:latin typeface="Papyrus"/>
              <a:cs typeface="Papyrus"/>
            </a:endParaRPr>
          </a:p>
          <a:p>
            <a:r>
              <a:rPr lang="en-US" sz="2400" dirty="0">
                <a:solidFill>
                  <a:srgbClr val="000000"/>
                </a:solidFill>
                <a:latin typeface="Papyrus"/>
                <a:cs typeface="Papyrus"/>
              </a:rPr>
              <a:t>      According to James 4:7-8</a:t>
            </a:r>
          </a:p>
          <a:p>
            <a:endParaRPr lang="en-US" sz="2400" dirty="0">
              <a:solidFill>
                <a:srgbClr val="000000"/>
              </a:solidFill>
              <a:latin typeface="Papyrus"/>
              <a:cs typeface="Papyrus"/>
            </a:endParaRPr>
          </a:p>
          <a:p>
            <a:r>
              <a:rPr lang="en-US" sz="2400" dirty="0">
                <a:solidFill>
                  <a:srgbClr val="000000"/>
                </a:solidFill>
                <a:latin typeface="Papyrus"/>
                <a:cs typeface="Papyrus"/>
              </a:rPr>
              <a:t>  We take the first step towards Him </a:t>
            </a:r>
          </a:p>
          <a:p>
            <a:r>
              <a:rPr lang="en-US" sz="2400" dirty="0">
                <a:solidFill>
                  <a:srgbClr val="000000"/>
                </a:solidFill>
                <a:latin typeface="Papyrus"/>
                <a:cs typeface="Papyrus"/>
              </a:rPr>
              <a:t> then He takes a giant step towards us!</a:t>
            </a:r>
          </a:p>
          <a:p>
            <a:r>
              <a:rPr lang="en-US" sz="2400" dirty="0">
                <a:solidFill>
                  <a:srgbClr val="000000"/>
                </a:solidFill>
                <a:latin typeface="Papyrus"/>
                <a:cs typeface="Papyrus"/>
              </a:rPr>
              <a:t> </a:t>
            </a:r>
          </a:p>
          <a:p>
            <a:r>
              <a:rPr lang="en-US" sz="2400" dirty="0">
                <a:solidFill>
                  <a:srgbClr val="000000"/>
                </a:solidFill>
                <a:latin typeface="Papyrus"/>
                <a:cs typeface="Papyrus"/>
              </a:rPr>
              <a:t>“ Submit yourselves therefore to God,</a:t>
            </a:r>
          </a:p>
          <a:p>
            <a:r>
              <a:rPr lang="en-US" sz="2400" dirty="0">
                <a:solidFill>
                  <a:srgbClr val="000000"/>
                </a:solidFill>
                <a:latin typeface="Papyrus"/>
                <a:cs typeface="Papyrus"/>
              </a:rPr>
              <a:t>  Resist the devil, and he will flee from you;</a:t>
            </a:r>
          </a:p>
          <a:p>
            <a:endParaRPr lang="en-US" sz="2400" dirty="0">
              <a:solidFill>
                <a:srgbClr val="000000"/>
              </a:solidFill>
              <a:latin typeface="Papyrus"/>
              <a:cs typeface="Papyrus"/>
            </a:endParaRPr>
          </a:p>
          <a:p>
            <a:r>
              <a:rPr lang="en-US" sz="2400" dirty="0">
                <a:solidFill>
                  <a:srgbClr val="000000"/>
                </a:solidFill>
                <a:latin typeface="Papyrus"/>
                <a:cs typeface="Papyrus"/>
              </a:rPr>
              <a:t>         “Draw nigh to God, </a:t>
            </a:r>
          </a:p>
          <a:p>
            <a:r>
              <a:rPr lang="en-US" sz="2400" dirty="0">
                <a:solidFill>
                  <a:srgbClr val="000000"/>
                </a:solidFill>
                <a:latin typeface="Papyrus"/>
                <a:cs typeface="Papyrus"/>
              </a:rPr>
              <a:t>          and He will draw nigh to you” </a:t>
            </a:r>
          </a:p>
        </p:txBody>
      </p:sp>
      <p:pic>
        <p:nvPicPr>
          <p:cNvPr id="4" name="Picture 3" descr="images copy.jpeg"/>
          <p:cNvPicPr>
            <a:picLocks noChangeAspect="1"/>
          </p:cNvPicPr>
          <p:nvPr/>
        </p:nvPicPr>
        <p:blipFill>
          <a:blip r:embed="rId2">
            <a:extLst>
              <a:ext uri="{BEBA8EAE-BF5A-486C-A8C5-ECC9F3942E4B}">
                <a14:imgProps xmlns:a14="http://schemas.microsoft.com/office/drawing/2010/main">
                  <a14:imgLayer r:embed="rId3">
                    <a14:imgEffect>
                      <a14:backgroundRemoval t="0" b="100000" l="0" r="98456">
                        <a14:backgroundMark x1="13514" y1="14948" x2="27799" y2="82474"/>
                        <a14:backgroundMark x1="36293" y1="2577" x2="43243" y2="20619"/>
                        <a14:backgroundMark x1="67954" y1="1546" x2="59459" y2="36598"/>
                        <a14:backgroundMark x1="6178" y1="4639" x2="18919" y2="13402"/>
                        <a14:backgroundMark x1="7336" y1="84536" x2="41699" y2="90206"/>
                        <a14:backgroundMark x1="65637" y1="87629" x2="65637" y2="96907"/>
                        <a14:backgroundMark x1="8494" y1="95361" x2="8494" y2="95361"/>
                        <a14:backgroundMark x1="4247" y1="95361" x2="41313" y2="96392"/>
                      </a14:backgroundRemoval>
                    </a14:imgEffect>
                  </a14:imgLayer>
                </a14:imgProps>
              </a:ext>
              <a:ext uri="{28A0092B-C50C-407E-A947-70E740481C1C}">
                <a14:useLocalDpi xmlns:a14="http://schemas.microsoft.com/office/drawing/2010/main" val="0"/>
              </a:ext>
            </a:extLst>
          </a:blip>
          <a:stretch>
            <a:fillRect/>
          </a:stretch>
        </p:blipFill>
        <p:spPr>
          <a:xfrm>
            <a:off x="4328428" y="2265680"/>
            <a:ext cx="5819068" cy="4513077"/>
          </a:xfrm>
          <a:prstGeom prst="rect">
            <a:avLst/>
          </a:prstGeom>
        </p:spPr>
      </p:pic>
    </p:spTree>
    <p:extLst>
      <p:ext uri="{BB962C8B-B14F-4D97-AF65-F5344CB8AC3E}">
        <p14:creationId xmlns:p14="http://schemas.microsoft.com/office/powerpoint/2010/main" val="2207285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4110"/>
            <a:ext cx="9144000" cy="685800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endParaRPr lang="en-US" dirty="0"/>
          </a:p>
        </p:txBody>
      </p:sp>
      <p:sp>
        <p:nvSpPr>
          <p:cNvPr id="2" name="TextBox 1"/>
          <p:cNvSpPr txBox="1"/>
          <p:nvPr/>
        </p:nvSpPr>
        <p:spPr>
          <a:xfrm>
            <a:off x="451572" y="4174015"/>
            <a:ext cx="7493000" cy="1446550"/>
          </a:xfrm>
          <a:prstGeom prst="rect">
            <a:avLst/>
          </a:prstGeom>
          <a:solidFill>
            <a:srgbClr val="804000"/>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000" dirty="0">
                <a:solidFill>
                  <a:schemeClr val="bg1"/>
                </a:solidFill>
                <a:latin typeface="Papyrus"/>
                <a:cs typeface="Papyrus"/>
              </a:rPr>
              <a:t>       </a:t>
            </a:r>
            <a:r>
              <a:rPr lang="en-US" sz="2200" dirty="0">
                <a:solidFill>
                  <a:schemeClr val="bg1"/>
                </a:solidFill>
                <a:latin typeface="Papyrus"/>
                <a:cs typeface="Papyrus"/>
              </a:rPr>
              <a:t>        Psalm 89:7 </a:t>
            </a:r>
          </a:p>
          <a:p>
            <a:r>
              <a:rPr lang="en-US" sz="2200" dirty="0">
                <a:solidFill>
                  <a:schemeClr val="bg1"/>
                </a:solidFill>
                <a:latin typeface="Papyrus"/>
                <a:cs typeface="Papyrus"/>
              </a:rPr>
              <a:t>  “God is greatly to be praised</a:t>
            </a:r>
          </a:p>
          <a:p>
            <a:r>
              <a:rPr lang="en-US" sz="2200" dirty="0">
                <a:solidFill>
                  <a:schemeClr val="bg1"/>
                </a:solidFill>
                <a:latin typeface="Papyrus"/>
                <a:cs typeface="Papyrus"/>
              </a:rPr>
              <a:t> and to be held in reverence</a:t>
            </a:r>
          </a:p>
          <a:p>
            <a:r>
              <a:rPr lang="en-US" sz="2200" dirty="0">
                <a:solidFill>
                  <a:schemeClr val="bg1"/>
                </a:solidFill>
                <a:latin typeface="Papyrus"/>
                <a:cs typeface="Papyrus"/>
              </a:rPr>
              <a:t> by those all around Him</a:t>
            </a:r>
          </a:p>
        </p:txBody>
      </p:sp>
      <p:sp>
        <p:nvSpPr>
          <p:cNvPr id="3" name="TextBox 2"/>
          <p:cNvSpPr txBox="1"/>
          <p:nvPr/>
        </p:nvSpPr>
        <p:spPr>
          <a:xfrm>
            <a:off x="635062" y="356925"/>
            <a:ext cx="7508616" cy="2800766"/>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200" dirty="0">
                <a:solidFill>
                  <a:schemeClr val="tx1"/>
                </a:solidFill>
                <a:latin typeface="Papyrus"/>
                <a:cs typeface="Papyrus"/>
              </a:rPr>
              <a:t>We can’t come into the House of God and expect the Presence of God  in our Churches when we are foolish:  </a:t>
            </a:r>
          </a:p>
          <a:p>
            <a:r>
              <a:rPr lang="en-US" sz="2200" dirty="0">
                <a:solidFill>
                  <a:schemeClr val="tx1"/>
                </a:solidFill>
                <a:latin typeface="Papyrus"/>
                <a:cs typeface="Papyrus"/>
              </a:rPr>
              <a:t>       laughing and joking, chatting, </a:t>
            </a:r>
          </a:p>
          <a:p>
            <a:r>
              <a:rPr lang="en-US" sz="2200" dirty="0">
                <a:solidFill>
                  <a:schemeClr val="tx1"/>
                </a:solidFill>
                <a:latin typeface="Papyrus"/>
                <a:cs typeface="Papyrus"/>
              </a:rPr>
              <a:t>           going in and out,  getting up and down</a:t>
            </a:r>
          </a:p>
          <a:p>
            <a:r>
              <a:rPr lang="en-US" sz="2200" dirty="0">
                <a:solidFill>
                  <a:schemeClr val="tx1"/>
                </a:solidFill>
                <a:latin typeface="Papyrus"/>
                <a:cs typeface="Papyrus"/>
              </a:rPr>
              <a:t>          drinking coffee, eating</a:t>
            </a:r>
          </a:p>
          <a:p>
            <a:r>
              <a:rPr lang="en-US" sz="2200" dirty="0">
                <a:solidFill>
                  <a:schemeClr val="tx1"/>
                </a:solidFill>
                <a:latin typeface="Papyrus"/>
                <a:cs typeface="Papyrus"/>
              </a:rPr>
              <a:t>        visiting with friends</a:t>
            </a:r>
          </a:p>
          <a:p>
            <a:r>
              <a:rPr lang="en-US" sz="2200" dirty="0">
                <a:solidFill>
                  <a:schemeClr val="tx1"/>
                </a:solidFill>
                <a:latin typeface="Papyrus"/>
                <a:cs typeface="Papyrus"/>
              </a:rPr>
              <a:t>        text messaging  </a:t>
            </a:r>
          </a:p>
          <a:p>
            <a:r>
              <a:rPr lang="en-US" sz="2200" dirty="0">
                <a:solidFill>
                  <a:schemeClr val="tx1"/>
                </a:solidFill>
                <a:latin typeface="Papyrus"/>
                <a:cs typeface="Papyrus"/>
              </a:rPr>
              <a:t>           sleeping  </a:t>
            </a:r>
          </a:p>
        </p:txBody>
      </p:sp>
      <p:pic>
        <p:nvPicPr>
          <p:cNvPr id="4" name="Picture 3" descr="images copy.jpeg"/>
          <p:cNvPicPr>
            <a:picLocks noChangeAspect="1"/>
          </p:cNvPicPr>
          <p:nvPr/>
        </p:nvPicPr>
        <p:blipFill rotWithShape="1">
          <a:blip r:embed="rId2">
            <a:extLst>
              <a:ext uri="{28A0092B-C50C-407E-A947-70E740481C1C}">
                <a14:useLocalDpi xmlns:a14="http://schemas.microsoft.com/office/drawing/2010/main" val="0"/>
              </a:ext>
            </a:extLst>
          </a:blip>
          <a:srcRect l="9672" r="7473"/>
          <a:stretch/>
        </p:blipFill>
        <p:spPr>
          <a:xfrm>
            <a:off x="4474991" y="2183285"/>
            <a:ext cx="4091997" cy="39814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609600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2380</TotalTime>
  <Words>2988</Words>
  <Application>Microsoft Macintosh PowerPoint</Application>
  <PresentationFormat>On-screen Show (4:3)</PresentationFormat>
  <Paragraphs>284</Paragraphs>
  <Slides>32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Avenir Book</vt:lpstr>
      <vt:lpstr>Avenir Light</vt:lpstr>
      <vt:lpstr>Calibri</vt:lpstr>
      <vt:lpstr>Lucida Handwriting</vt:lpstr>
      <vt:lpstr>Papyrus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Cathy Bentley</dc:creator>
  <cp:lastModifiedBy>Cathy Bentley</cp:lastModifiedBy>
  <cp:revision>149</cp:revision>
  <dcterms:created xsi:type="dcterms:W3CDTF">2016-07-12T03:31:46Z</dcterms:created>
  <dcterms:modified xsi:type="dcterms:W3CDTF">2021-12-16T16:33:01Z</dcterms:modified>
</cp:coreProperties>
</file>