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8" r:id="rId2"/>
    <p:sldId id="259" r:id="rId3"/>
    <p:sldId id="256" r:id="rId4"/>
    <p:sldId id="257" r:id="rId5"/>
    <p:sldId id="258" r:id="rId6"/>
    <p:sldId id="260" r:id="rId7"/>
    <p:sldId id="271" r:id="rId8"/>
    <p:sldId id="270" r:id="rId9"/>
    <p:sldId id="273" r:id="rId10"/>
    <p:sldId id="261" r:id="rId11"/>
    <p:sldId id="262" r:id="rId12"/>
    <p:sldId id="263" r:id="rId13"/>
    <p:sldId id="272" r:id="rId14"/>
    <p:sldId id="264" r:id="rId15"/>
    <p:sldId id="265" r:id="rId16"/>
    <p:sldId id="266" r:id="rId17"/>
    <p:sldId id="279" r:id="rId18"/>
    <p:sldId id="280" r:id="rId19"/>
    <p:sldId id="281" r:id="rId20"/>
    <p:sldId id="275" r:id="rId21"/>
    <p:sldId id="276" r:id="rId22"/>
    <p:sldId id="282" r:id="rId23"/>
    <p:sldId id="274" r:id="rId24"/>
    <p:sldId id="283" r:id="rId25"/>
    <p:sldId id="277" r:id="rId26"/>
    <p:sldId id="284" r:id="rId27"/>
    <p:sldId id="285" r:id="rId28"/>
    <p:sldId id="26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579"/>
    <a:srgbClr val="76D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98"/>
    <p:restoredTop sz="94577"/>
  </p:normalViewPr>
  <p:slideViewPr>
    <p:cSldViewPr snapToGrid="0">
      <p:cViewPr varScale="1">
        <p:scale>
          <a:sx n="109" d="100"/>
          <a:sy n="109" d="100"/>
        </p:scale>
        <p:origin x="208" y="3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4E8B2-AA82-AC52-7FD7-793EF96BF1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59ADFE-1270-0E21-E7B4-E9EDE2C93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9E10C20-1364-1A62-597A-184894DFD9A4}"/>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5" name="Footer Placeholder 4">
            <a:extLst>
              <a:ext uri="{FF2B5EF4-FFF2-40B4-BE49-F238E27FC236}">
                <a16:creationId xmlns:a16="http://schemas.microsoft.com/office/drawing/2014/main" id="{05075261-1E5C-3C1D-F42C-5E5C9D4028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B9FF82-E649-92BE-5CB9-C063800366E3}"/>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2201944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F6D1-17CA-8B4D-7A85-D5A5BF4BC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6728CF-7CD3-51DC-FB5B-DFB8E913040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4C4542-3AFB-A650-F212-66D4A0BC6304}"/>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5" name="Footer Placeholder 4">
            <a:extLst>
              <a:ext uri="{FF2B5EF4-FFF2-40B4-BE49-F238E27FC236}">
                <a16:creationId xmlns:a16="http://schemas.microsoft.com/office/drawing/2014/main" id="{3878B538-22BC-4207-B969-EC62EBCEF8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FAE0E-9F36-746A-E374-9018591DB71A}"/>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1648280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66DED4-4A6E-BFA7-E849-7E042DA717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77C09C-09DD-4875-4061-2A2474EAF9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899083-F46F-DFFA-C00A-5BD9E8D5FC26}"/>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5" name="Footer Placeholder 4">
            <a:extLst>
              <a:ext uri="{FF2B5EF4-FFF2-40B4-BE49-F238E27FC236}">
                <a16:creationId xmlns:a16="http://schemas.microsoft.com/office/drawing/2014/main" id="{A5F0AD8C-EFD7-6077-E26E-3372EA2B1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E4D988-D030-A602-18CA-F8B5B6A8CC0E}"/>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2606177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9A911-59BC-5717-1697-4BE0BB4B4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FC6326-341B-8E2C-F195-E40757B497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DBB326-3EA0-9893-787F-50FF9487347B}"/>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5" name="Footer Placeholder 4">
            <a:extLst>
              <a:ext uri="{FF2B5EF4-FFF2-40B4-BE49-F238E27FC236}">
                <a16:creationId xmlns:a16="http://schemas.microsoft.com/office/drawing/2014/main" id="{2FB854DF-68B2-293D-5EC0-A395FF3F0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C6B87-DC7B-1658-A39E-EA49A3157A05}"/>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78235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CE0E8-9162-314A-472B-050D9FE46F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B94C21-7724-D88B-C68E-DCAA17ABDB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CEC642-92A3-9E52-D294-D954A7B132E0}"/>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5" name="Footer Placeholder 4">
            <a:extLst>
              <a:ext uri="{FF2B5EF4-FFF2-40B4-BE49-F238E27FC236}">
                <a16:creationId xmlns:a16="http://schemas.microsoft.com/office/drawing/2014/main" id="{F480C7B7-3B8E-97B3-2406-A61976C696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C88093-D319-1061-6727-7EE82B4BCED5}"/>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1403770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2A7F-BC27-C343-676C-A207008F16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F5960D-B97D-3196-ADBC-262EEE606F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9264AA-DFBE-285A-C2B2-6BE62F006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CC001C-DE7F-7F5D-46FA-974A7F6EDA6A}"/>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6" name="Footer Placeholder 5">
            <a:extLst>
              <a:ext uri="{FF2B5EF4-FFF2-40B4-BE49-F238E27FC236}">
                <a16:creationId xmlns:a16="http://schemas.microsoft.com/office/drawing/2014/main" id="{5575D241-3455-34F5-4892-8420C70205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8D3C02-C7ED-B76C-0231-FF59F70BBE40}"/>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2646636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8D454-2B9A-9F45-54AD-5B34AC8A40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C306E4-D676-ADDC-9AB3-C9D87783F0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BD21D-61A9-AA8C-68C8-CDA9407E42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AC123-7C7E-B957-1F61-C81B78517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DD63FD-00D3-B613-961F-3B4BA8FFFD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92F81C-0B96-8D2E-8CE9-953B3B0746BC}"/>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8" name="Footer Placeholder 7">
            <a:extLst>
              <a:ext uri="{FF2B5EF4-FFF2-40B4-BE49-F238E27FC236}">
                <a16:creationId xmlns:a16="http://schemas.microsoft.com/office/drawing/2014/main" id="{3D2AE49F-AD3B-D726-34D5-86A3B77B4B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F4FD5A-80C4-49B0-4B34-A6E770EC4650}"/>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3012114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6101-D491-7B2B-E1B5-6333722158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4FE30-EA48-56CB-EF12-277B1FCBFF6E}"/>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4" name="Footer Placeholder 3">
            <a:extLst>
              <a:ext uri="{FF2B5EF4-FFF2-40B4-BE49-F238E27FC236}">
                <a16:creationId xmlns:a16="http://schemas.microsoft.com/office/drawing/2014/main" id="{1DAEEDA8-A5B2-8B83-5084-C401C6F9D5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90090F-9EE4-5BB6-A80C-9F9CDAA2EDE7}"/>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193909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CE13A8-F41D-D747-3C4C-BFE967903D2F}"/>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3" name="Footer Placeholder 2">
            <a:extLst>
              <a:ext uri="{FF2B5EF4-FFF2-40B4-BE49-F238E27FC236}">
                <a16:creationId xmlns:a16="http://schemas.microsoft.com/office/drawing/2014/main" id="{3E17A446-CDC5-4413-44F1-BA51101012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3CA47-E25A-9491-19BA-1C2ECC40C4A7}"/>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1883364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C11F4-90DD-E0A8-AFF6-DF6A9EF088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A0BF70-5AB1-2A53-7AE1-C8C8F545A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82F1D2-233A-9790-6129-04887E6DF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2A9632-2FD4-1C7A-DDDF-133FCC951389}"/>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6" name="Footer Placeholder 5">
            <a:extLst>
              <a:ext uri="{FF2B5EF4-FFF2-40B4-BE49-F238E27FC236}">
                <a16:creationId xmlns:a16="http://schemas.microsoft.com/office/drawing/2014/main" id="{C9B0A21A-6370-A533-3258-FD4E6EE9F5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1950C-9E80-0254-4F31-D01B1C2AF104}"/>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310621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D34DF-0333-0974-DE21-C832A9DE96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A5EDC2-BB69-825C-FDEF-2798454A49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2D545C-3C35-8267-4322-49CCEB388E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2FE159-68C1-30F7-FE66-FB7E22F62375}"/>
              </a:ext>
            </a:extLst>
          </p:cNvPr>
          <p:cNvSpPr>
            <a:spLocks noGrp="1"/>
          </p:cNvSpPr>
          <p:nvPr>
            <p:ph type="dt" sz="half" idx="10"/>
          </p:nvPr>
        </p:nvSpPr>
        <p:spPr/>
        <p:txBody>
          <a:bodyPr/>
          <a:lstStyle/>
          <a:p>
            <a:fld id="{0EAA0DE3-8B82-0742-B1D0-3F13E395C14E}" type="datetimeFigureOut">
              <a:rPr lang="en-US" smtClean="0"/>
              <a:t>8/23/23</a:t>
            </a:fld>
            <a:endParaRPr lang="en-US"/>
          </a:p>
        </p:txBody>
      </p:sp>
      <p:sp>
        <p:nvSpPr>
          <p:cNvPr id="6" name="Footer Placeholder 5">
            <a:extLst>
              <a:ext uri="{FF2B5EF4-FFF2-40B4-BE49-F238E27FC236}">
                <a16:creationId xmlns:a16="http://schemas.microsoft.com/office/drawing/2014/main" id="{7BBCDB99-B73E-DCFC-C581-C823BE811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B727D9-CB15-0B50-FB0F-F0CB0DA1D302}"/>
              </a:ext>
            </a:extLst>
          </p:cNvPr>
          <p:cNvSpPr>
            <a:spLocks noGrp="1"/>
          </p:cNvSpPr>
          <p:nvPr>
            <p:ph type="sldNum" sz="quarter" idx="12"/>
          </p:nvPr>
        </p:nvSpPr>
        <p:spPr/>
        <p:txBody>
          <a:bodyPr/>
          <a:lstStyle/>
          <a:p>
            <a:fld id="{3DD76429-2137-4449-8CAE-402260C69FCD}" type="slidenum">
              <a:rPr lang="en-US" smtClean="0"/>
              <a:t>‹#›</a:t>
            </a:fld>
            <a:endParaRPr lang="en-US"/>
          </a:p>
        </p:txBody>
      </p:sp>
    </p:spTree>
    <p:extLst>
      <p:ext uri="{BB962C8B-B14F-4D97-AF65-F5344CB8AC3E}">
        <p14:creationId xmlns:p14="http://schemas.microsoft.com/office/powerpoint/2010/main" val="2229299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5FE7C-1707-9F53-9D3F-CA60E467DB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0C9D10-5ECF-BBDC-E3A5-A6549B5AC6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2E2A2-D036-B040-7300-D77EBF6E45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AA0DE3-8B82-0742-B1D0-3F13E395C14E}" type="datetimeFigureOut">
              <a:rPr lang="en-US" smtClean="0"/>
              <a:t>8/23/23</a:t>
            </a:fld>
            <a:endParaRPr lang="en-US"/>
          </a:p>
        </p:txBody>
      </p:sp>
      <p:sp>
        <p:nvSpPr>
          <p:cNvPr id="5" name="Footer Placeholder 4">
            <a:extLst>
              <a:ext uri="{FF2B5EF4-FFF2-40B4-BE49-F238E27FC236}">
                <a16:creationId xmlns:a16="http://schemas.microsoft.com/office/drawing/2014/main" id="{86695BC3-CB5E-D998-3DCC-EFA1E9B321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6BB59B-CD44-1B60-8DAE-30E04D60BE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76429-2137-4449-8CAE-402260C69FCD}" type="slidenum">
              <a:rPr lang="en-US" smtClean="0"/>
              <a:t>‹#›</a:t>
            </a:fld>
            <a:endParaRPr lang="en-US"/>
          </a:p>
        </p:txBody>
      </p:sp>
    </p:spTree>
    <p:extLst>
      <p:ext uri="{BB962C8B-B14F-4D97-AF65-F5344CB8AC3E}">
        <p14:creationId xmlns:p14="http://schemas.microsoft.com/office/powerpoint/2010/main" val="1567827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4.jpeg"/><Relationship Id="rId1" Type="http://schemas.openxmlformats.org/officeDocument/2006/relationships/slideLayout" Target="../slideLayouts/slideLayout1.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biblia.com/bible/nlt/2%20Tim%203.8" TargetMode="External"/><Relationship Id="rId3" Type="http://schemas.openxmlformats.org/officeDocument/2006/relationships/hyperlink" Target="http://biblia.com/bible/nlt/Jude%201.1-4" TargetMode="External"/><Relationship Id="rId7" Type="http://schemas.openxmlformats.org/officeDocument/2006/relationships/hyperlink" Target="http://biblia.com/bible/nlt/2%20Tim%202.17" TargetMode="External"/><Relationship Id="rId2" Type="http://schemas.openxmlformats.org/officeDocument/2006/relationships/hyperlink" Target="http://biblia.com/bible/nlt/Eph%204.15" TargetMode="External"/><Relationship Id="rId1" Type="http://schemas.openxmlformats.org/officeDocument/2006/relationships/slideLayout" Target="../slideLayouts/slideLayout1.xml"/><Relationship Id="rId6" Type="http://schemas.openxmlformats.org/officeDocument/2006/relationships/hyperlink" Target="http://biblia.com/bible/nlt/2%20Tim%201.15" TargetMode="External"/><Relationship Id="rId11" Type="http://schemas.openxmlformats.org/officeDocument/2006/relationships/hyperlink" Target="http://biblia.com/bible/nlt/Rom%2016.17-18" TargetMode="External"/><Relationship Id="rId5" Type="http://schemas.openxmlformats.org/officeDocument/2006/relationships/hyperlink" Target="http://biblia.com/bible/nlt/1%20Peter%205.2-4" TargetMode="External"/><Relationship Id="rId10" Type="http://schemas.openxmlformats.org/officeDocument/2006/relationships/hyperlink" Target="http://biblia.com/bible/nlt/2%20Tim%204.14" TargetMode="External"/><Relationship Id="rId4" Type="http://schemas.openxmlformats.org/officeDocument/2006/relationships/hyperlink" Target="http://biblia.com/bible/nlt/Acts%2020.28-32" TargetMode="External"/><Relationship Id="rId9" Type="http://schemas.openxmlformats.org/officeDocument/2006/relationships/hyperlink" Target="http://biblia.com/bible/nlt/2%20Tim%204.10"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3.TI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sky, outdoor, cloud, ruins&#10;&#10;Description automatically generated">
            <a:extLst>
              <a:ext uri="{FF2B5EF4-FFF2-40B4-BE49-F238E27FC236}">
                <a16:creationId xmlns:a16="http://schemas.microsoft.com/office/drawing/2014/main" id="{0F1EDCAD-CC10-BBB0-1102-AB6B4C8A1A88}"/>
              </a:ext>
            </a:extLst>
          </p:cNvPr>
          <p:cNvPicPr>
            <a:picLocks noChangeAspect="1"/>
          </p:cNvPicPr>
          <p:nvPr/>
        </p:nvPicPr>
        <p:blipFill>
          <a:blip r:embed="rId2"/>
          <a:stretch>
            <a:fillRect/>
          </a:stretch>
        </p:blipFill>
        <p:spPr>
          <a:xfrm>
            <a:off x="931791" y="412385"/>
            <a:ext cx="10425321" cy="6033229"/>
          </a:xfrm>
          <a:prstGeom prst="rect">
            <a:avLst/>
          </a:prstGeom>
        </p:spPr>
      </p:pic>
      <p:sp>
        <p:nvSpPr>
          <p:cNvPr id="4" name="TextBox 3">
            <a:extLst>
              <a:ext uri="{FF2B5EF4-FFF2-40B4-BE49-F238E27FC236}">
                <a16:creationId xmlns:a16="http://schemas.microsoft.com/office/drawing/2014/main" id="{9C320A59-C51B-B0B7-B32A-10DE5F76AE8E}"/>
              </a:ext>
            </a:extLst>
          </p:cNvPr>
          <p:cNvSpPr txBox="1"/>
          <p:nvPr/>
        </p:nvSpPr>
        <p:spPr>
          <a:xfrm>
            <a:off x="5711687" y="530087"/>
            <a:ext cx="4598504" cy="954107"/>
          </a:xfrm>
          <a:prstGeom prst="rect">
            <a:avLst/>
          </a:prstGeom>
          <a:noFill/>
        </p:spPr>
        <p:txBody>
          <a:bodyPr wrap="square" rtlCol="0">
            <a:spAutoFit/>
          </a:bodyPr>
          <a:lstStyle/>
          <a:p>
            <a:r>
              <a:rPr lang="en-US" sz="2800" dirty="0">
                <a:latin typeface="Papyrus" panose="020B0602040200020303" pitchFamily="34" charset="77"/>
              </a:rPr>
              <a:t>The Church of Ephesus</a:t>
            </a:r>
          </a:p>
          <a:p>
            <a:r>
              <a:rPr lang="en-US" sz="2800" dirty="0">
                <a:latin typeface="Papyrus" panose="020B0602040200020303" pitchFamily="34" charset="77"/>
              </a:rPr>
              <a:t>    </a:t>
            </a:r>
          </a:p>
        </p:txBody>
      </p:sp>
    </p:spTree>
    <p:extLst>
      <p:ext uri="{BB962C8B-B14F-4D97-AF65-F5344CB8AC3E}">
        <p14:creationId xmlns:p14="http://schemas.microsoft.com/office/powerpoint/2010/main" val="47552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29A6DF6-303A-0CA2-5729-FF337E627C11}"/>
              </a:ext>
            </a:extLst>
          </p:cNvPr>
          <p:cNvSpPr txBox="1"/>
          <p:nvPr/>
        </p:nvSpPr>
        <p:spPr>
          <a:xfrm>
            <a:off x="405950" y="243512"/>
            <a:ext cx="8729830" cy="6093976"/>
          </a:xfrm>
          <a:prstGeom prst="rect">
            <a:avLst/>
          </a:prstGeom>
          <a:solidFill>
            <a:schemeClr val="bg1"/>
          </a:solidFill>
        </p:spPr>
        <p:txBody>
          <a:bodyPr wrap="square" rtlCol="0">
            <a:spAutoFit/>
          </a:bodyPr>
          <a:lstStyle/>
          <a:p>
            <a:pPr algn="l"/>
            <a:r>
              <a:rPr lang="en-US" dirty="0">
                <a:solidFill>
                  <a:srgbClr val="000000"/>
                </a:solidFill>
                <a:latin typeface="Lucida Handwriting" panose="03010101010101010101" pitchFamily="66" charset="77"/>
              </a:rPr>
              <a:t>       Acts 19  -  Paul Arrives in Ephesus -  Holy Spirit Baptism</a:t>
            </a:r>
          </a:p>
          <a:p>
            <a:pPr algn="l"/>
            <a:endParaRPr lang="en-US" baseline="30000" dirty="0">
              <a:solidFill>
                <a:srgbClr val="000000"/>
              </a:solidFill>
              <a:latin typeface="Papyrus" panose="020B0602040200020303" pitchFamily="34" charset="77"/>
            </a:endParaRPr>
          </a:p>
          <a:p>
            <a:pPr algn="l"/>
            <a:r>
              <a:rPr lang="en-US" baseline="30000" dirty="0">
                <a:solidFill>
                  <a:srgbClr val="000000"/>
                </a:solidFill>
                <a:latin typeface="Papyrus" panose="020B0602040200020303" pitchFamily="34" charset="77"/>
              </a:rPr>
              <a:t>1</a:t>
            </a:r>
            <a:r>
              <a:rPr lang="en-US" b="1" i="0" u="none" strike="noStrike" dirty="0">
                <a:solidFill>
                  <a:srgbClr val="000000"/>
                </a:solidFill>
                <a:effectLst/>
                <a:latin typeface="Papyrus" panose="020B0602040200020303" pitchFamily="34" charset="77"/>
              </a:rPr>
              <a:t> </a:t>
            </a:r>
            <a:r>
              <a:rPr lang="en-US" b="0" i="0" u="none" strike="noStrike" dirty="0">
                <a:solidFill>
                  <a:srgbClr val="000000"/>
                </a:solidFill>
                <a:effectLst/>
                <a:latin typeface="Papyrus" panose="020B0602040200020303" pitchFamily="34" charset="77"/>
              </a:rPr>
              <a:t>And it came to pass, that, while Apollos was at Corinth, Paul having passed through the upper coasts came to Ephesus: and finding certain disciples,</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2 </a:t>
            </a:r>
            <a:r>
              <a:rPr lang="en-US" b="0" i="0" u="none" strike="noStrike" dirty="0">
                <a:solidFill>
                  <a:srgbClr val="000000"/>
                </a:solidFill>
                <a:effectLst/>
                <a:latin typeface="Papyrus" panose="020B0602040200020303" pitchFamily="34" charset="77"/>
              </a:rPr>
              <a:t>He said  to them, Have you received the Holy Ghost since ye believed? And they      said to </a:t>
            </a:r>
            <a:r>
              <a:rPr lang="en-US" dirty="0">
                <a:solidFill>
                  <a:srgbClr val="000000"/>
                </a:solidFill>
                <a:latin typeface="Papyrus" panose="020B0602040200020303" pitchFamily="34" charset="77"/>
              </a:rPr>
              <a:t>H</a:t>
            </a:r>
            <a:r>
              <a:rPr lang="en-US" b="0" i="0" u="none" strike="noStrike" dirty="0">
                <a:solidFill>
                  <a:srgbClr val="000000"/>
                </a:solidFill>
                <a:effectLst/>
                <a:latin typeface="Papyrus" panose="020B0602040200020303" pitchFamily="34" charset="77"/>
              </a:rPr>
              <a:t>im, We haven’t so much as heard whether there be any Holy Ghost.</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3 </a:t>
            </a:r>
            <a:r>
              <a:rPr lang="en-US" b="0" i="0" u="none" strike="noStrike" dirty="0">
                <a:solidFill>
                  <a:srgbClr val="000000"/>
                </a:solidFill>
                <a:effectLst/>
                <a:latin typeface="Papyrus" panose="020B0602040200020303" pitchFamily="34" charset="77"/>
              </a:rPr>
              <a:t>And He said to them, To what then were you baptized? </a:t>
            </a:r>
          </a:p>
          <a:p>
            <a:pPr algn="l"/>
            <a:r>
              <a:rPr lang="en-US" dirty="0">
                <a:solidFill>
                  <a:srgbClr val="000000"/>
                </a:solidFill>
                <a:latin typeface="Papyrus" panose="020B0602040200020303" pitchFamily="34" charset="77"/>
              </a:rPr>
              <a:t>   </a:t>
            </a:r>
            <a:r>
              <a:rPr lang="en-US" b="0" i="0" u="none" strike="noStrike" dirty="0">
                <a:solidFill>
                  <a:srgbClr val="000000"/>
                </a:solidFill>
                <a:effectLst/>
                <a:latin typeface="Papyrus" panose="020B0602040200020303" pitchFamily="34" charset="77"/>
              </a:rPr>
              <a:t>And they said, Unto John's baptism.</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4 </a:t>
            </a:r>
            <a:r>
              <a:rPr lang="en-US" b="0" i="0" u="none" strike="noStrike" dirty="0">
                <a:solidFill>
                  <a:srgbClr val="000000"/>
                </a:solidFill>
                <a:effectLst/>
                <a:latin typeface="Papyrus" panose="020B0602040200020303" pitchFamily="34" charset="77"/>
              </a:rPr>
              <a:t>Then said Paul, John verily baptized with the </a:t>
            </a:r>
          </a:p>
          <a:p>
            <a:pPr algn="l"/>
            <a:r>
              <a:rPr lang="en-US" b="0" i="0" u="none" strike="noStrike" dirty="0">
                <a:solidFill>
                  <a:srgbClr val="000000"/>
                </a:solidFill>
                <a:effectLst/>
                <a:latin typeface="Papyrus" panose="020B0602040200020303" pitchFamily="34" charset="77"/>
              </a:rPr>
              <a:t>baptism of repentance, saying to the people, </a:t>
            </a:r>
          </a:p>
          <a:p>
            <a:pPr algn="l"/>
            <a:r>
              <a:rPr lang="en-US" b="0" i="0" u="none" strike="noStrike" dirty="0">
                <a:solidFill>
                  <a:srgbClr val="000000"/>
                </a:solidFill>
                <a:effectLst/>
                <a:latin typeface="Papyrus" panose="020B0602040200020303" pitchFamily="34" charset="77"/>
              </a:rPr>
              <a:t>that they should believe on Him which should come </a:t>
            </a:r>
          </a:p>
          <a:p>
            <a:pPr algn="l"/>
            <a:r>
              <a:rPr lang="en-US" b="0" i="0" u="none" strike="noStrike" dirty="0">
                <a:solidFill>
                  <a:srgbClr val="000000"/>
                </a:solidFill>
                <a:effectLst/>
                <a:latin typeface="Papyrus" panose="020B0602040200020303" pitchFamily="34" charset="77"/>
              </a:rPr>
              <a:t>after him, that is, on Christ Jesus.</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5 </a:t>
            </a:r>
            <a:r>
              <a:rPr lang="en-US" b="0" i="0" u="none" strike="noStrike" dirty="0">
                <a:solidFill>
                  <a:srgbClr val="000000"/>
                </a:solidFill>
                <a:effectLst/>
                <a:latin typeface="Papyrus" panose="020B0602040200020303" pitchFamily="34" charset="77"/>
              </a:rPr>
              <a:t>When they heard this,</a:t>
            </a:r>
          </a:p>
          <a:p>
            <a:pPr algn="l"/>
            <a:r>
              <a:rPr lang="en-US" b="0" i="0" u="none" strike="noStrike" dirty="0">
                <a:solidFill>
                  <a:srgbClr val="000000"/>
                </a:solidFill>
                <a:effectLst/>
                <a:latin typeface="Papyrus" panose="020B0602040200020303" pitchFamily="34" charset="77"/>
              </a:rPr>
              <a:t> they were baptized in the name of the Lord Jesus</a:t>
            </a:r>
          </a:p>
          <a:p>
            <a:pPr algn="l"/>
            <a:r>
              <a:rPr lang="en-US" b="0" i="0" u="none" strike="noStrike" dirty="0">
                <a:solidFill>
                  <a:srgbClr val="000000"/>
                </a:solidFill>
                <a:effectLst/>
                <a:latin typeface="Papyrus" panose="020B0602040200020303" pitchFamily="34" charset="77"/>
              </a:rPr>
              <a:t>.</a:t>
            </a:r>
          </a:p>
          <a:p>
            <a:pPr algn="l"/>
            <a:r>
              <a:rPr lang="en-US" b="1" i="0" u="none" strike="noStrike" baseline="30000" dirty="0">
                <a:solidFill>
                  <a:srgbClr val="000000"/>
                </a:solidFill>
                <a:effectLst/>
                <a:latin typeface="Papyrus" panose="020B0602040200020303" pitchFamily="34" charset="77"/>
              </a:rPr>
              <a:t>6 </a:t>
            </a:r>
            <a:r>
              <a:rPr lang="en-US" b="0" i="0" u="none" strike="noStrike" dirty="0">
                <a:solidFill>
                  <a:srgbClr val="000000"/>
                </a:solidFill>
                <a:effectLst/>
                <a:latin typeface="Papyrus" panose="020B0602040200020303" pitchFamily="34" charset="77"/>
              </a:rPr>
              <a:t>And when Paul had laid his hands upon them, the Holy Ghost</a:t>
            </a:r>
          </a:p>
          <a:p>
            <a:pPr algn="l"/>
            <a:r>
              <a:rPr lang="en-US" b="0" i="0" u="none" strike="noStrike" dirty="0">
                <a:solidFill>
                  <a:srgbClr val="000000"/>
                </a:solidFill>
                <a:effectLst/>
                <a:latin typeface="Papyrus" panose="020B0602040200020303" pitchFamily="34" charset="77"/>
              </a:rPr>
              <a:t>  came on them; and they spoke with tongues, and prophesied</a:t>
            </a:r>
          </a:p>
          <a:p>
            <a:pPr algn="l"/>
            <a:r>
              <a:rPr lang="en-US" b="0" i="0" u="none" strike="noStrike" dirty="0">
                <a:solidFill>
                  <a:srgbClr val="000000"/>
                </a:solidFill>
                <a:effectLst/>
                <a:latin typeface="Papyrus" panose="020B0602040200020303" pitchFamily="34" charset="77"/>
              </a:rPr>
              <a:t> </a:t>
            </a:r>
            <a:r>
              <a:rPr lang="en-US" b="0" i="0" u="none" strike="noStrike" baseline="30000" dirty="0">
                <a:solidFill>
                  <a:srgbClr val="000000"/>
                </a:solidFill>
                <a:effectLst/>
                <a:latin typeface="Papyrus" panose="020B0602040200020303" pitchFamily="34" charset="77"/>
              </a:rPr>
              <a:t>7</a:t>
            </a:r>
            <a:r>
              <a:rPr lang="en-US" b="0" i="0" u="none" strike="noStrike" dirty="0">
                <a:solidFill>
                  <a:srgbClr val="000000"/>
                </a:solidFill>
                <a:effectLst/>
                <a:latin typeface="Papyrus" panose="020B0602040200020303" pitchFamily="34" charset="77"/>
              </a:rPr>
              <a:t>And of all the men  were about 12.</a:t>
            </a:r>
          </a:p>
        </p:txBody>
      </p:sp>
      <p:pic>
        <p:nvPicPr>
          <p:cNvPr id="4" name="Picture 3" descr="A picture containing human face, clothing, person, art&#10;&#10;Description automatically generated">
            <a:extLst>
              <a:ext uri="{FF2B5EF4-FFF2-40B4-BE49-F238E27FC236}">
                <a16:creationId xmlns:a16="http://schemas.microsoft.com/office/drawing/2014/main" id="{3AA79E20-AD6F-C5D6-4FF9-87A063A5B18B}"/>
              </a:ext>
            </a:extLst>
          </p:cNvPr>
          <p:cNvPicPr>
            <a:picLocks noChangeAspect="1"/>
          </p:cNvPicPr>
          <p:nvPr/>
        </p:nvPicPr>
        <p:blipFill>
          <a:blip r:embed="rId2"/>
          <a:stretch>
            <a:fillRect/>
          </a:stretch>
        </p:blipFill>
        <p:spPr>
          <a:xfrm>
            <a:off x="6852754" y="2239753"/>
            <a:ext cx="5339246" cy="3831485"/>
          </a:xfrm>
          <a:prstGeom prst="rect">
            <a:avLst/>
          </a:prstGeom>
        </p:spPr>
      </p:pic>
    </p:spTree>
    <p:extLst>
      <p:ext uri="{BB962C8B-B14F-4D97-AF65-F5344CB8AC3E}">
        <p14:creationId xmlns:p14="http://schemas.microsoft.com/office/powerpoint/2010/main" val="2435411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48EA600-45B6-1E90-4E74-CD1591CF1200}"/>
              </a:ext>
            </a:extLst>
          </p:cNvPr>
          <p:cNvSpPr txBox="1"/>
          <p:nvPr/>
        </p:nvSpPr>
        <p:spPr>
          <a:xfrm>
            <a:off x="848298" y="616945"/>
            <a:ext cx="10532126" cy="5816977"/>
          </a:xfrm>
          <a:prstGeom prst="rect">
            <a:avLst/>
          </a:prstGeom>
          <a:solidFill>
            <a:schemeClr val="bg1"/>
          </a:solidFill>
        </p:spPr>
        <p:txBody>
          <a:bodyPr wrap="square" rtlCol="0">
            <a:spAutoFit/>
          </a:bodyPr>
          <a:lstStyle/>
          <a:p>
            <a:endParaRPr lang="en-US" dirty="0">
              <a:latin typeface="Lucida Calligraphy" panose="03010101010101010101" pitchFamily="66" charset="77"/>
            </a:endParaRPr>
          </a:p>
          <a:p>
            <a:r>
              <a:rPr lang="en-US" dirty="0">
                <a:latin typeface="Lucida Calligraphy" panose="03010101010101010101" pitchFamily="66" charset="77"/>
              </a:rPr>
              <a:t>Paul taught in the Synagogue 3 months – Then 2 years more at School of Tyrannus</a:t>
            </a:r>
          </a:p>
          <a:p>
            <a:r>
              <a:rPr lang="en-US" dirty="0">
                <a:latin typeface="Lucida Calligraphy" panose="03010101010101010101" pitchFamily="66" charset="77"/>
              </a:rPr>
              <a:t>  </a:t>
            </a:r>
          </a:p>
          <a:p>
            <a:r>
              <a:rPr lang="en-US" dirty="0">
                <a:latin typeface="Lucida Calligraphy" panose="03010101010101010101" pitchFamily="66" charset="77"/>
              </a:rPr>
              <a:t>                        </a:t>
            </a:r>
            <a:r>
              <a:rPr lang="en-US" dirty="0">
                <a:latin typeface="Papyrus" panose="020B0602040200020303" pitchFamily="34" charset="77"/>
              </a:rPr>
              <a:t>Acts Chapter 19</a:t>
            </a:r>
            <a:endParaRPr lang="en-US" dirty="0">
              <a:latin typeface="Lucida Calligraphy" panose="03010101010101010101" pitchFamily="66" charset="77"/>
            </a:endParaRPr>
          </a:p>
          <a:p>
            <a:pPr algn="l"/>
            <a:r>
              <a:rPr lang="en-US" b="1" i="0" u="none" strike="noStrike" baseline="30000" dirty="0">
                <a:solidFill>
                  <a:srgbClr val="000000"/>
                </a:solidFill>
                <a:effectLst/>
                <a:latin typeface="system-ui"/>
              </a:rPr>
              <a:t>8 </a:t>
            </a:r>
            <a:r>
              <a:rPr lang="en-US" sz="2000" b="0" i="0" u="none" strike="noStrike" dirty="0">
                <a:solidFill>
                  <a:srgbClr val="000000"/>
                </a:solidFill>
                <a:effectLst/>
                <a:latin typeface="Papyrus" panose="020B0602040200020303" pitchFamily="34" charset="77"/>
              </a:rPr>
              <a:t>And he went into the synagogue, and spoke boldly for the space of 3 months, </a:t>
            </a:r>
          </a:p>
          <a:p>
            <a:pPr algn="l"/>
            <a:r>
              <a:rPr lang="en-US" sz="2000" b="0" i="0" u="none" strike="noStrike" dirty="0">
                <a:solidFill>
                  <a:srgbClr val="000000"/>
                </a:solidFill>
                <a:effectLst/>
                <a:latin typeface="Papyrus" panose="020B0602040200020303" pitchFamily="34" charset="77"/>
              </a:rPr>
              <a:t>    disputing and persuading the things concerning the Kingdom of God.</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9 </a:t>
            </a:r>
            <a:r>
              <a:rPr lang="en-US" sz="2000" b="0" i="0" u="none" strike="noStrike" dirty="0">
                <a:solidFill>
                  <a:srgbClr val="000000"/>
                </a:solidFill>
                <a:effectLst/>
                <a:latin typeface="Papyrus" panose="020B0602040200020303" pitchFamily="34" charset="77"/>
              </a:rPr>
              <a:t>But when divers were hardened and believed not, but spoke evil of that Way </a:t>
            </a:r>
          </a:p>
          <a:p>
            <a:pPr algn="l"/>
            <a:r>
              <a:rPr lang="en-US" sz="2000" b="0" i="0" u="none" strike="noStrike" dirty="0">
                <a:solidFill>
                  <a:srgbClr val="000000"/>
                </a:solidFill>
                <a:effectLst/>
                <a:latin typeface="Papyrus" panose="020B0602040200020303" pitchFamily="34" charset="77"/>
              </a:rPr>
              <a:t>    before the multitude, he departed from them, and separated the disciples,</a:t>
            </a:r>
          </a:p>
          <a:p>
            <a:pPr algn="l"/>
            <a:r>
              <a:rPr lang="en-US" sz="2000" b="0" i="0" u="none" strike="noStrike" dirty="0">
                <a:solidFill>
                  <a:srgbClr val="000000"/>
                </a:solidFill>
                <a:effectLst/>
                <a:latin typeface="Papyrus" panose="020B0602040200020303" pitchFamily="34" charset="77"/>
              </a:rPr>
              <a:t>    disputing daily in the school of one Tyrannus.</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10 </a:t>
            </a:r>
            <a:r>
              <a:rPr lang="en-US" sz="2000" b="0" i="0" u="none" strike="noStrike" dirty="0">
                <a:solidFill>
                  <a:srgbClr val="000000"/>
                </a:solidFill>
                <a:effectLst/>
                <a:latin typeface="Papyrus" panose="020B0602040200020303" pitchFamily="34" charset="77"/>
              </a:rPr>
              <a:t>And this continued by the space of 2 years; </a:t>
            </a:r>
          </a:p>
          <a:p>
            <a:pPr algn="l"/>
            <a:r>
              <a:rPr lang="en-US" sz="2000" b="0" i="0" u="none" strike="noStrike" dirty="0">
                <a:solidFill>
                  <a:srgbClr val="000000"/>
                </a:solidFill>
                <a:effectLst/>
                <a:latin typeface="Papyrus" panose="020B0602040200020303" pitchFamily="34" charset="77"/>
              </a:rPr>
              <a:t>    so that all they which dwelt in Asia heard </a:t>
            </a:r>
          </a:p>
          <a:p>
            <a:pPr algn="l"/>
            <a:r>
              <a:rPr lang="en-US" sz="2000" b="0" i="0" u="none" strike="noStrike" dirty="0">
                <a:solidFill>
                  <a:srgbClr val="000000"/>
                </a:solidFill>
                <a:effectLst/>
                <a:latin typeface="Papyrus" panose="020B0602040200020303" pitchFamily="34" charset="77"/>
              </a:rPr>
              <a:t>    the word of the Lord Jesus, both Jews and Greeks.</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11 </a:t>
            </a:r>
            <a:r>
              <a:rPr lang="en-US" sz="2000" b="0" i="0" u="none" strike="noStrike" dirty="0">
                <a:solidFill>
                  <a:srgbClr val="000000"/>
                </a:solidFill>
                <a:effectLst/>
                <a:latin typeface="Papyrus" panose="020B0602040200020303" pitchFamily="34" charset="77"/>
              </a:rPr>
              <a:t>And God wrought special miracles by the hands of Paul:</a:t>
            </a:r>
          </a:p>
          <a:p>
            <a:pPr algn="l"/>
            <a:r>
              <a:rPr lang="en-US" sz="2000" dirty="0">
                <a:solidFill>
                  <a:srgbClr val="000000"/>
                </a:solidFill>
                <a:latin typeface="Papyrus" panose="020B0602040200020303" pitchFamily="34" charset="77"/>
              </a:rPr>
              <a:t> </a:t>
            </a:r>
            <a:r>
              <a:rPr lang="en-US" sz="2000" baseline="30000" dirty="0">
                <a:solidFill>
                  <a:srgbClr val="000000"/>
                </a:solidFill>
                <a:latin typeface="Papyrus" panose="020B0602040200020303" pitchFamily="34" charset="77"/>
              </a:rPr>
              <a:t>12</a:t>
            </a:r>
            <a:r>
              <a:rPr lang="en-US" sz="2000" dirty="0">
                <a:solidFill>
                  <a:srgbClr val="000000"/>
                </a:solidFill>
                <a:latin typeface="Papyrus" panose="020B0602040200020303" pitchFamily="34" charset="77"/>
              </a:rPr>
              <a:t>So </a:t>
            </a:r>
            <a:r>
              <a:rPr lang="en-US" sz="2000" b="0" i="0" u="none" strike="noStrike" dirty="0">
                <a:solidFill>
                  <a:srgbClr val="000000"/>
                </a:solidFill>
                <a:effectLst/>
                <a:latin typeface="Papyrus" panose="020B0602040200020303" pitchFamily="34" charset="77"/>
              </a:rPr>
              <a:t>that from his body were brought to the sick</a:t>
            </a:r>
          </a:p>
          <a:p>
            <a:pPr algn="l"/>
            <a:r>
              <a:rPr lang="en-US" sz="2000" b="0" i="0" u="none" strike="noStrike" dirty="0">
                <a:solidFill>
                  <a:srgbClr val="000000"/>
                </a:solidFill>
                <a:effectLst/>
                <a:latin typeface="Papyrus" panose="020B0602040200020303" pitchFamily="34" charset="77"/>
              </a:rPr>
              <a:t> </a:t>
            </a:r>
            <a:r>
              <a:rPr lang="en-US" sz="2000" b="0" i="0" u="none" strike="noStrike" dirty="0" err="1">
                <a:solidFill>
                  <a:srgbClr val="000000"/>
                </a:solidFill>
                <a:effectLst/>
                <a:latin typeface="Papyrus" panose="020B0602040200020303" pitchFamily="34" charset="77"/>
              </a:rPr>
              <a:t>handerchiefs</a:t>
            </a:r>
            <a:r>
              <a:rPr lang="en-US" sz="2000" dirty="0">
                <a:solidFill>
                  <a:srgbClr val="000000"/>
                </a:solidFill>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or aprons, and the diseases departed from them,</a:t>
            </a:r>
          </a:p>
          <a:p>
            <a:pPr algn="l"/>
            <a:r>
              <a:rPr lang="en-US" sz="2000" b="0" i="0" u="none" strike="noStrike" dirty="0">
                <a:solidFill>
                  <a:srgbClr val="000000"/>
                </a:solidFill>
                <a:effectLst/>
                <a:latin typeface="Papyrus" panose="020B0602040200020303" pitchFamily="34" charset="77"/>
              </a:rPr>
              <a:t>   and the evil spirits went out of them.</a:t>
            </a:r>
          </a:p>
        </p:txBody>
      </p:sp>
      <p:pic>
        <p:nvPicPr>
          <p:cNvPr id="4" name="Picture 3" descr="A person in a robe&#10;&#10;Description automatically generated with medium confidence">
            <a:extLst>
              <a:ext uri="{FF2B5EF4-FFF2-40B4-BE49-F238E27FC236}">
                <a16:creationId xmlns:a16="http://schemas.microsoft.com/office/drawing/2014/main" id="{1A87CDFA-4A40-785D-C645-20E719D7920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754" b="98246" l="10000" r="95417">
                        <a14:foregroundMark x1="54667" y1="7815" x2="92167" y2="73844"/>
                        <a14:foregroundMark x1="92167" y1="73844" x2="95417" y2="89155"/>
                        <a14:foregroundMark x1="95417" y1="89155" x2="36750" y2="93301"/>
                        <a14:foregroundMark x1="35917" y1="98405" x2="92333" y2="91228"/>
                        <a14:foregroundMark x1="92333" y1="91228" x2="95083" y2="79745"/>
                        <a14:foregroundMark x1="95083" y1="79745" x2="95000" y2="78947"/>
                        <a14:foregroundMark x1="56167" y1="42743" x2="63750" y2="45455"/>
                        <a14:foregroundMark x1="63750" y1="45455" x2="71583" y2="25518"/>
                        <a14:foregroundMark x1="71583" y1="25518" x2="67333" y2="14195"/>
                        <a14:foregroundMark x1="67333" y1="14195" x2="61917" y2="8134"/>
                        <a14:foregroundMark x1="61917" y1="8134" x2="54500" y2="4785"/>
                        <a14:foregroundMark x1="54500" y1="4785" x2="53250" y2="5263"/>
                        <a14:foregroundMark x1="51917" y1="50399" x2="61000" y2="51196"/>
                        <a14:foregroundMark x1="61000" y1="51196" x2="60750" y2="65072"/>
                        <a14:foregroundMark x1="60750" y1="65072" x2="59833" y2="69856"/>
                        <a14:foregroundMark x1="67000" y1="15152" x2="62083" y2="5901"/>
                        <a14:foregroundMark x1="62083" y1="5901" x2="53917" y2="4147"/>
                        <a14:foregroundMark x1="53917" y1="4147" x2="48583" y2="11005"/>
                        <a14:foregroundMark x1="48583" y1="11005" x2="50167" y2="22967"/>
                        <a14:foregroundMark x1="50167" y1="22967" x2="51250" y2="24880"/>
                        <a14:foregroundMark x1="63667" y1="1754" x2="68417" y2="12440"/>
                        <a14:foregroundMark x1="18664" y1="91711" x2="16750" y2="94099"/>
                        <a14:foregroundMark x1="29370" y1="78354" x2="28902" y2="78938"/>
                        <a14:foregroundMark x1="49500" y1="53429" x2="39583" y2="78150"/>
                        <a14:foregroundMark x1="30000" y1="89474" x2="30000" y2="89474"/>
                        <a14:backgroundMark x1="31500" y1="60128" x2="14250" y2="86284"/>
                        <a14:backgroundMark x1="14250" y1="86284" x2="12250" y2="67305"/>
                        <a14:backgroundMark x1="12250" y1="67305" x2="16167" y2="54545"/>
                        <a14:backgroundMark x1="16167" y1="54545" x2="25917" y2="55183"/>
                        <a14:backgroundMark x1="25917" y1="55183" x2="32167" y2="60128"/>
                        <a14:backgroundMark x1="32167" y1="60128" x2="35750" y2="77033"/>
                        <a14:backgroundMark x1="48250" y1="5263" x2="43750" y2="14833"/>
                        <a14:backgroundMark x1="43750" y1="14833" x2="46167" y2="25678"/>
                        <a14:backgroundMark x1="46167" y1="25678" x2="45250" y2="50080"/>
                        <a14:backgroundMark x1="45250" y1="50080" x2="37750" y2="78309"/>
                        <a14:backgroundMark x1="41333" y1="14514" x2="41167" y2="42743"/>
                        <a14:backgroundMark x1="41167" y1="42743" x2="29583" y2="83254"/>
                        <a14:backgroundMark x1="43583" y1="18022" x2="42917" y2="29825"/>
                        <a14:backgroundMark x1="42917" y1="29825" x2="42750" y2="21850"/>
                        <a14:backgroundMark x1="34083" y1="84848" x2="15250" y2="85965"/>
                        <a14:backgroundMark x1="29000" y1="79107" x2="19583" y2="93301"/>
                        <a14:backgroundMark x1="43000" y1="27911" x2="43000" y2="40351"/>
                        <a14:backgroundMark x1="43000" y1="40351" x2="41583" y2="43381"/>
                        <a14:backgroundMark x1="49917" y1="2552" x2="53083" y2="159"/>
                        <a14:backgroundMark x1="42000" y1="67783" x2="37500" y2="84370"/>
                      </a14:backgroundRemoval>
                    </a14:imgEffect>
                  </a14:imgLayer>
                </a14:imgProps>
              </a:ext>
            </a:extLst>
          </a:blip>
          <a:stretch>
            <a:fillRect/>
          </a:stretch>
        </p:blipFill>
        <p:spPr>
          <a:xfrm>
            <a:off x="5778795" y="3429000"/>
            <a:ext cx="6538862" cy="3414740"/>
          </a:xfrm>
          <a:prstGeom prst="rect">
            <a:avLst/>
          </a:prstGeom>
        </p:spPr>
      </p:pic>
    </p:spTree>
    <p:extLst>
      <p:ext uri="{BB962C8B-B14F-4D97-AF65-F5344CB8AC3E}">
        <p14:creationId xmlns:p14="http://schemas.microsoft.com/office/powerpoint/2010/main" val="287871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14465"/>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A69C7E70-7334-C202-3F82-370593699E17}"/>
              </a:ext>
            </a:extLst>
          </p:cNvPr>
          <p:cNvSpPr txBox="1"/>
          <p:nvPr/>
        </p:nvSpPr>
        <p:spPr>
          <a:xfrm>
            <a:off x="392024" y="211811"/>
            <a:ext cx="10443990" cy="6463308"/>
          </a:xfrm>
          <a:prstGeom prst="rect">
            <a:avLst/>
          </a:prstGeom>
          <a:solidFill>
            <a:schemeClr val="bg1"/>
          </a:solidFill>
        </p:spPr>
        <p:txBody>
          <a:bodyPr wrap="square" rtlCol="0">
            <a:spAutoFit/>
          </a:bodyPr>
          <a:lstStyle/>
          <a:p>
            <a:pPr algn="l"/>
            <a:r>
              <a:rPr lang="en-US" sz="1900" b="1" i="0" u="none" strike="noStrike" baseline="30000" dirty="0">
                <a:solidFill>
                  <a:srgbClr val="000000"/>
                </a:solidFill>
                <a:effectLst/>
                <a:latin typeface="Papyrus" panose="020B0602040200020303" pitchFamily="34" charset="77"/>
              </a:rPr>
              <a:t>13 </a:t>
            </a:r>
            <a:r>
              <a:rPr lang="en-US" b="0" i="0" u="none" strike="noStrike" dirty="0">
                <a:solidFill>
                  <a:srgbClr val="000000"/>
                </a:solidFill>
                <a:effectLst/>
                <a:latin typeface="Papyrus" panose="020B0602040200020303" pitchFamily="34" charset="77"/>
              </a:rPr>
              <a:t>Then certain of the vagabond Jews, exorcists, took upon them</a:t>
            </a:r>
          </a:p>
          <a:p>
            <a:pPr algn="l"/>
            <a:r>
              <a:rPr lang="en-US" b="0" i="0" u="none" strike="noStrike" dirty="0">
                <a:solidFill>
                  <a:srgbClr val="000000"/>
                </a:solidFill>
                <a:effectLst/>
                <a:latin typeface="Papyrus" panose="020B0602040200020303" pitchFamily="34" charset="77"/>
              </a:rPr>
              <a:t> to call over them which had evil spirits the name of the Lord Jesus,</a:t>
            </a:r>
          </a:p>
          <a:p>
            <a:pPr algn="l"/>
            <a:r>
              <a:rPr lang="en-US" b="0" i="0" u="none" strike="noStrike" dirty="0">
                <a:solidFill>
                  <a:srgbClr val="000000"/>
                </a:solidFill>
                <a:effectLst/>
                <a:latin typeface="Papyrus" panose="020B0602040200020303" pitchFamily="34" charset="77"/>
              </a:rPr>
              <a:t>   saying, We adjure you by Jesus whom Paul preaches.</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14 </a:t>
            </a:r>
            <a:r>
              <a:rPr lang="en-US" b="0" i="0" u="none" strike="noStrike" dirty="0">
                <a:solidFill>
                  <a:srgbClr val="000000"/>
                </a:solidFill>
                <a:effectLst/>
                <a:latin typeface="Papyrus" panose="020B0602040200020303" pitchFamily="34" charset="77"/>
              </a:rPr>
              <a:t>And there were 7 sons of one </a:t>
            </a:r>
            <a:r>
              <a:rPr lang="en-US" b="0" i="0" u="none" strike="noStrike" dirty="0" err="1">
                <a:solidFill>
                  <a:srgbClr val="000000"/>
                </a:solidFill>
                <a:effectLst/>
                <a:latin typeface="Papyrus" panose="020B0602040200020303" pitchFamily="34" charset="77"/>
              </a:rPr>
              <a:t>Sceva</a:t>
            </a:r>
            <a:r>
              <a:rPr lang="en-US" b="0" i="0" u="none" strike="noStrike" dirty="0">
                <a:solidFill>
                  <a:srgbClr val="000000"/>
                </a:solidFill>
                <a:effectLst/>
                <a:latin typeface="Papyrus" panose="020B0602040200020303" pitchFamily="34" charset="77"/>
              </a:rPr>
              <a:t>, a Jew, </a:t>
            </a:r>
          </a:p>
          <a:p>
            <a:pPr algn="l"/>
            <a:r>
              <a:rPr lang="en-US" b="0" i="0" u="none" strike="noStrike" dirty="0">
                <a:solidFill>
                  <a:srgbClr val="000000"/>
                </a:solidFill>
                <a:effectLst/>
                <a:latin typeface="Papyrus" panose="020B0602040200020303" pitchFamily="34" charset="77"/>
              </a:rPr>
              <a:t>   and chief of the priests, which did so.</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15 </a:t>
            </a:r>
            <a:r>
              <a:rPr lang="en-US" b="0" i="0" u="none" strike="noStrike" dirty="0">
                <a:solidFill>
                  <a:srgbClr val="000000"/>
                </a:solidFill>
                <a:effectLst/>
                <a:latin typeface="Papyrus" panose="020B0602040200020303" pitchFamily="34" charset="77"/>
              </a:rPr>
              <a:t>And the evil spirit answered and said, Jesus I know, </a:t>
            </a:r>
          </a:p>
          <a:p>
            <a:pPr algn="l"/>
            <a:r>
              <a:rPr lang="en-US" b="0" i="0" u="none" strike="noStrike" dirty="0">
                <a:solidFill>
                  <a:srgbClr val="000000"/>
                </a:solidFill>
                <a:effectLst/>
                <a:latin typeface="Papyrus" panose="020B0602040200020303" pitchFamily="34" charset="77"/>
              </a:rPr>
              <a:t>    and Paul I know; but who are you?</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16 </a:t>
            </a:r>
            <a:r>
              <a:rPr lang="en-US" b="0" i="0" u="none" strike="noStrike" dirty="0">
                <a:solidFill>
                  <a:srgbClr val="000000"/>
                </a:solidFill>
                <a:effectLst/>
                <a:latin typeface="Papyrus" panose="020B0602040200020303" pitchFamily="34" charset="77"/>
              </a:rPr>
              <a:t>And the man in whom the evil spirit was leaped on them,</a:t>
            </a:r>
          </a:p>
          <a:p>
            <a:pPr algn="l"/>
            <a:r>
              <a:rPr lang="en-US" b="0" i="0" u="none" strike="noStrike" dirty="0">
                <a:solidFill>
                  <a:srgbClr val="000000"/>
                </a:solidFill>
                <a:effectLst/>
                <a:latin typeface="Papyrus" panose="020B0602040200020303" pitchFamily="34" charset="77"/>
              </a:rPr>
              <a:t>    and overcame them, and prevailed against them,</a:t>
            </a:r>
          </a:p>
          <a:p>
            <a:pPr algn="l"/>
            <a:r>
              <a:rPr lang="en-US" b="0" i="0" u="none" strike="noStrike" dirty="0">
                <a:solidFill>
                  <a:srgbClr val="000000"/>
                </a:solidFill>
                <a:effectLst/>
                <a:latin typeface="Papyrus" panose="020B0602040200020303" pitchFamily="34" charset="77"/>
              </a:rPr>
              <a:t>    so that they fled out of that house naked and wounded.</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17 </a:t>
            </a:r>
            <a:r>
              <a:rPr lang="en-US" dirty="0">
                <a:solidFill>
                  <a:srgbClr val="000000"/>
                </a:solidFill>
                <a:latin typeface="Papyrus" panose="020B0602040200020303" pitchFamily="34" charset="77"/>
              </a:rPr>
              <a:t>T</a:t>
            </a:r>
            <a:r>
              <a:rPr lang="en-US" b="0" i="0" u="none" strike="noStrike" dirty="0">
                <a:solidFill>
                  <a:srgbClr val="000000"/>
                </a:solidFill>
                <a:effectLst/>
                <a:latin typeface="Papyrus" panose="020B0602040200020303" pitchFamily="34" charset="77"/>
              </a:rPr>
              <a:t>his was known to all the Jews and Greeks  dwelling at Ephesus; </a:t>
            </a:r>
          </a:p>
          <a:p>
            <a:pPr algn="l"/>
            <a:r>
              <a:rPr lang="en-US" b="0" i="0" u="none" strike="noStrike" dirty="0">
                <a:solidFill>
                  <a:srgbClr val="000000"/>
                </a:solidFill>
                <a:effectLst/>
                <a:latin typeface="Papyrus" panose="020B0602040200020303" pitchFamily="34" charset="77"/>
              </a:rPr>
              <a:t>    fear fell on them all; the name of the Lord Jesus was magnified.</a:t>
            </a:r>
          </a:p>
          <a:p>
            <a:pPr algn="l"/>
            <a:r>
              <a:rPr lang="en-US" b="1" i="0" u="none" strike="noStrike" baseline="30000" dirty="0">
                <a:solidFill>
                  <a:srgbClr val="000000"/>
                </a:solidFill>
                <a:effectLst/>
                <a:latin typeface="Papyrus" panose="020B0602040200020303" pitchFamily="34" charset="77"/>
              </a:rPr>
              <a:t>18</a:t>
            </a:r>
            <a:r>
              <a:rPr lang="en-US" b="0" i="0" u="none" strike="noStrike" dirty="0">
                <a:solidFill>
                  <a:srgbClr val="000000"/>
                </a:solidFill>
                <a:effectLst/>
                <a:latin typeface="Papyrus" panose="020B0602040200020303" pitchFamily="34" charset="77"/>
              </a:rPr>
              <a:t> </a:t>
            </a:r>
            <a:r>
              <a:rPr lang="en-US" dirty="0">
                <a:solidFill>
                  <a:srgbClr val="000000"/>
                </a:solidFill>
                <a:latin typeface="Papyrus" panose="020B0602040200020303" pitchFamily="34" charset="77"/>
              </a:rPr>
              <a:t>M</a:t>
            </a:r>
            <a:r>
              <a:rPr lang="en-US" b="0" i="0" u="none" strike="noStrike" dirty="0">
                <a:solidFill>
                  <a:srgbClr val="000000"/>
                </a:solidFill>
                <a:effectLst/>
                <a:latin typeface="Papyrus" panose="020B0602040200020303" pitchFamily="34" charset="77"/>
              </a:rPr>
              <a:t>any that believed came and confessed and shewed their deeds.</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19 </a:t>
            </a:r>
            <a:r>
              <a:rPr lang="en-US" b="0" i="0" u="none" strike="noStrike" dirty="0">
                <a:solidFill>
                  <a:srgbClr val="000000"/>
                </a:solidFill>
                <a:effectLst/>
                <a:latin typeface="Papyrus" panose="020B0602040200020303" pitchFamily="34" charset="77"/>
              </a:rPr>
              <a:t>Many of them also which used curious arts brought their books</a:t>
            </a:r>
          </a:p>
          <a:p>
            <a:pPr algn="l"/>
            <a:r>
              <a:rPr lang="en-US" b="0" i="0" u="none" strike="noStrike" dirty="0">
                <a:solidFill>
                  <a:srgbClr val="000000"/>
                </a:solidFill>
                <a:effectLst/>
                <a:latin typeface="Papyrus" panose="020B0602040200020303" pitchFamily="34" charset="77"/>
              </a:rPr>
              <a:t>   together, and burned them before all men: and they counted the </a:t>
            </a:r>
          </a:p>
          <a:p>
            <a:pPr algn="l"/>
            <a:r>
              <a:rPr lang="en-US" b="0" i="0" u="none" strike="noStrike" dirty="0">
                <a:solidFill>
                  <a:srgbClr val="000000"/>
                </a:solidFill>
                <a:effectLst/>
                <a:latin typeface="Papyrus" panose="020B0602040200020303" pitchFamily="34" charset="77"/>
              </a:rPr>
              <a:t>    price of them, and found it 50,000 pieces of silver.</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20 </a:t>
            </a:r>
            <a:r>
              <a:rPr lang="en-US" b="0" i="0" u="none" strike="noStrike" dirty="0">
                <a:solidFill>
                  <a:srgbClr val="000000"/>
                </a:solidFill>
                <a:effectLst/>
                <a:latin typeface="Papyrus" panose="020B0602040200020303" pitchFamily="34" charset="77"/>
              </a:rPr>
              <a:t>So mightily grew the word of God and prevailed.</a:t>
            </a:r>
          </a:p>
        </p:txBody>
      </p:sp>
      <p:pic>
        <p:nvPicPr>
          <p:cNvPr id="9" name="Picture 8" descr="A painting of a group of people&#10;&#10;Description automatically generated with low confidence">
            <a:extLst>
              <a:ext uri="{FF2B5EF4-FFF2-40B4-BE49-F238E27FC236}">
                <a16:creationId xmlns:a16="http://schemas.microsoft.com/office/drawing/2014/main" id="{67BD05A2-665D-73DE-8C81-9D3D58B287A9}"/>
              </a:ext>
            </a:extLst>
          </p:cNvPr>
          <p:cNvPicPr>
            <a:picLocks noChangeAspect="1"/>
          </p:cNvPicPr>
          <p:nvPr/>
        </p:nvPicPr>
        <p:blipFill>
          <a:blip r:embed="rId2"/>
          <a:stretch>
            <a:fillRect/>
          </a:stretch>
        </p:blipFill>
        <p:spPr>
          <a:xfrm>
            <a:off x="7503657" y="197346"/>
            <a:ext cx="4427766" cy="6463307"/>
          </a:xfrm>
          <a:prstGeom prst="rect">
            <a:avLst/>
          </a:prstGeom>
        </p:spPr>
      </p:pic>
    </p:spTree>
    <p:extLst>
      <p:ext uri="{BB962C8B-B14F-4D97-AF65-F5344CB8AC3E}">
        <p14:creationId xmlns:p14="http://schemas.microsoft.com/office/powerpoint/2010/main" val="709459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26505"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outdoor, amphitheatre, bouleuterion, mountain&#10;&#10;Description automatically generated">
            <a:extLst>
              <a:ext uri="{FF2B5EF4-FFF2-40B4-BE49-F238E27FC236}">
                <a16:creationId xmlns:a16="http://schemas.microsoft.com/office/drawing/2014/main" id="{6DB4B442-4FB2-4DD5-ADE1-793E8687940B}"/>
              </a:ext>
            </a:extLst>
          </p:cNvPr>
          <p:cNvPicPr>
            <a:picLocks noChangeAspect="1"/>
          </p:cNvPicPr>
          <p:nvPr/>
        </p:nvPicPr>
        <p:blipFill>
          <a:blip r:embed="rId2"/>
          <a:stretch>
            <a:fillRect/>
          </a:stretch>
        </p:blipFill>
        <p:spPr>
          <a:xfrm>
            <a:off x="6876032" y="219327"/>
            <a:ext cx="4787036" cy="3071871"/>
          </a:xfrm>
          <a:prstGeom prst="rect">
            <a:avLst/>
          </a:prstGeom>
        </p:spPr>
      </p:pic>
      <p:sp>
        <p:nvSpPr>
          <p:cNvPr id="4" name="TextBox 3">
            <a:extLst>
              <a:ext uri="{FF2B5EF4-FFF2-40B4-BE49-F238E27FC236}">
                <a16:creationId xmlns:a16="http://schemas.microsoft.com/office/drawing/2014/main" id="{8C98E7B6-8B0D-D398-D7D8-54C2E118A47E}"/>
              </a:ext>
            </a:extLst>
          </p:cNvPr>
          <p:cNvSpPr txBox="1"/>
          <p:nvPr/>
        </p:nvSpPr>
        <p:spPr>
          <a:xfrm>
            <a:off x="185528" y="3429000"/>
            <a:ext cx="11714924" cy="3139321"/>
          </a:xfrm>
          <a:prstGeom prst="rect">
            <a:avLst/>
          </a:prstGeom>
          <a:solidFill>
            <a:schemeClr val="bg1"/>
          </a:solidFill>
        </p:spPr>
        <p:txBody>
          <a:bodyPr wrap="square" rtlCol="0">
            <a:spAutoFit/>
          </a:bodyPr>
          <a:lstStyle/>
          <a:p>
            <a:pPr algn="l"/>
            <a:r>
              <a:rPr lang="en-US" u="none" strike="noStrike" baseline="30000" dirty="0">
                <a:solidFill>
                  <a:srgbClr val="000000"/>
                </a:solidFill>
                <a:effectLst/>
                <a:latin typeface="Avenir Light" panose="020B0402020203020204" pitchFamily="34" charset="77"/>
              </a:rPr>
              <a:t>24 </a:t>
            </a:r>
            <a:r>
              <a:rPr lang="en-US" u="none" strike="noStrike" dirty="0">
                <a:solidFill>
                  <a:srgbClr val="000000"/>
                </a:solidFill>
                <a:effectLst/>
                <a:latin typeface="Papyrus" panose="020B0602040200020303" pitchFamily="34" charset="77"/>
              </a:rPr>
              <a:t>For a certain man named Demetrius, a silversmith, which made silver shrines for Diana, brought no small gain </a:t>
            </a:r>
          </a:p>
          <a:p>
            <a:pPr algn="l"/>
            <a:r>
              <a:rPr lang="en-US" u="none" strike="noStrike" dirty="0">
                <a:solidFill>
                  <a:srgbClr val="000000"/>
                </a:solidFill>
                <a:effectLst/>
                <a:latin typeface="Papyrus" panose="020B0602040200020303" pitchFamily="34" charset="77"/>
              </a:rPr>
              <a:t>to the craftsmen;</a:t>
            </a:r>
            <a:r>
              <a:rPr lang="en-US" u="none" strike="noStrike" baseline="30000" dirty="0">
                <a:solidFill>
                  <a:srgbClr val="000000"/>
                </a:solidFill>
                <a:effectLst/>
                <a:latin typeface="Papyrus" panose="020B0602040200020303" pitchFamily="34" charset="77"/>
              </a:rPr>
              <a:t>25 </a:t>
            </a:r>
            <a:r>
              <a:rPr lang="en-US" u="none" strike="noStrike" dirty="0">
                <a:solidFill>
                  <a:srgbClr val="000000"/>
                </a:solidFill>
                <a:effectLst/>
                <a:latin typeface="Papyrus" panose="020B0602040200020303" pitchFamily="34" charset="77"/>
              </a:rPr>
              <a:t>whom he called together with the workmen of like occupation, and said, </a:t>
            </a:r>
          </a:p>
          <a:p>
            <a:pPr algn="l"/>
            <a:r>
              <a:rPr lang="en-US" dirty="0">
                <a:solidFill>
                  <a:srgbClr val="000000"/>
                </a:solidFill>
                <a:latin typeface="Papyrus" panose="020B0602040200020303" pitchFamily="34" charset="77"/>
              </a:rPr>
              <a:t>  </a:t>
            </a:r>
            <a:r>
              <a:rPr lang="en-US" u="none" strike="noStrike" dirty="0">
                <a:solidFill>
                  <a:srgbClr val="000000"/>
                </a:solidFill>
                <a:effectLst/>
                <a:latin typeface="Papyrus" panose="020B0602040200020303" pitchFamily="34" charset="77"/>
              </a:rPr>
              <a:t>Sirs, you know that by this craft we have our wealth.</a:t>
            </a:r>
            <a:r>
              <a:rPr lang="en-US" u="none" strike="noStrike" baseline="30000" dirty="0">
                <a:solidFill>
                  <a:srgbClr val="000000"/>
                </a:solidFill>
                <a:effectLst/>
                <a:latin typeface="Papyrus" panose="020B0602040200020303" pitchFamily="34" charset="77"/>
              </a:rPr>
              <a:t>26 </a:t>
            </a:r>
            <a:r>
              <a:rPr lang="en-US" u="none" strike="noStrike" dirty="0">
                <a:solidFill>
                  <a:srgbClr val="000000"/>
                </a:solidFill>
                <a:effectLst/>
                <a:latin typeface="Papyrus" panose="020B0602040200020303" pitchFamily="34" charset="77"/>
              </a:rPr>
              <a:t>Moreover ye see and hear, that not alone at Ephesus, but almost throughout all Asia, this Paul has persuaded and turned away much people, saying that they be not gods, which are made with hands:</a:t>
            </a:r>
            <a:r>
              <a:rPr lang="en-US" u="none" strike="noStrike" baseline="30000" dirty="0">
                <a:solidFill>
                  <a:srgbClr val="000000"/>
                </a:solidFill>
                <a:effectLst/>
                <a:latin typeface="Papyrus" panose="020B0602040200020303" pitchFamily="34" charset="77"/>
              </a:rPr>
              <a:t>27 </a:t>
            </a:r>
            <a:r>
              <a:rPr lang="en-US" u="none" strike="noStrike" dirty="0">
                <a:solidFill>
                  <a:srgbClr val="000000"/>
                </a:solidFill>
                <a:effectLst/>
                <a:latin typeface="Papyrus" panose="020B0602040200020303" pitchFamily="34" charset="77"/>
              </a:rPr>
              <a:t>So that not only this our craft is in danger to be set at </a:t>
            </a:r>
            <a:r>
              <a:rPr lang="en-US" u="none" strike="noStrike" dirty="0" err="1">
                <a:solidFill>
                  <a:srgbClr val="000000"/>
                </a:solidFill>
                <a:effectLst/>
                <a:latin typeface="Papyrus" panose="020B0602040200020303" pitchFamily="34" charset="77"/>
              </a:rPr>
              <a:t>nought</a:t>
            </a:r>
            <a:r>
              <a:rPr lang="en-US" u="none" strike="noStrike" dirty="0">
                <a:solidFill>
                  <a:srgbClr val="000000"/>
                </a:solidFill>
                <a:effectLst/>
                <a:latin typeface="Papyrus" panose="020B0602040200020303" pitchFamily="34" charset="77"/>
              </a:rPr>
              <a:t>; but also that </a:t>
            </a:r>
          </a:p>
          <a:p>
            <a:pPr algn="l"/>
            <a:r>
              <a:rPr lang="en-US" u="none" strike="noStrike" dirty="0">
                <a:solidFill>
                  <a:srgbClr val="000000"/>
                </a:solidFill>
                <a:effectLst/>
                <a:latin typeface="Papyrus" panose="020B0602040200020303" pitchFamily="34" charset="77"/>
              </a:rPr>
              <a:t>the Temple of the great goddess Diana should be despised, and her magnificence should be destroyed, </a:t>
            </a:r>
          </a:p>
          <a:p>
            <a:pPr algn="l"/>
            <a:r>
              <a:rPr lang="en-US" u="none" strike="noStrike" dirty="0">
                <a:solidFill>
                  <a:srgbClr val="000000"/>
                </a:solidFill>
                <a:effectLst/>
                <a:latin typeface="Papyrus" panose="020B0602040200020303" pitchFamily="34" charset="77"/>
              </a:rPr>
              <a:t>whom all Asia and the world worships.</a:t>
            </a:r>
          </a:p>
          <a:p>
            <a:pPr algn="l"/>
            <a:endParaRPr lang="en-US" u="none" strike="noStrike" dirty="0">
              <a:solidFill>
                <a:srgbClr val="000000"/>
              </a:solidFill>
              <a:effectLst/>
              <a:latin typeface="Papyrus" panose="020B0602040200020303" pitchFamily="34" charset="77"/>
            </a:endParaRPr>
          </a:p>
          <a:p>
            <a:pPr algn="l"/>
            <a:r>
              <a:rPr lang="en-US" u="none" strike="noStrike" baseline="30000" dirty="0">
                <a:solidFill>
                  <a:srgbClr val="000000"/>
                </a:solidFill>
                <a:effectLst/>
                <a:latin typeface="Papyrus" panose="020B0602040200020303" pitchFamily="34" charset="77"/>
              </a:rPr>
              <a:t>28 </a:t>
            </a:r>
            <a:r>
              <a:rPr lang="en-US" u="none" strike="noStrike" dirty="0">
                <a:solidFill>
                  <a:srgbClr val="000000"/>
                </a:solidFill>
                <a:effectLst/>
                <a:latin typeface="Papyrus" panose="020B0602040200020303" pitchFamily="34" charset="77"/>
              </a:rPr>
              <a:t> </a:t>
            </a:r>
            <a:r>
              <a:rPr lang="en-US" dirty="0">
                <a:solidFill>
                  <a:srgbClr val="000000"/>
                </a:solidFill>
                <a:latin typeface="Papyrus" panose="020B0602040200020303" pitchFamily="34" charset="77"/>
              </a:rPr>
              <a:t>W</a:t>
            </a:r>
            <a:r>
              <a:rPr lang="en-US" u="none" strike="noStrike" dirty="0">
                <a:solidFill>
                  <a:srgbClr val="000000"/>
                </a:solidFill>
                <a:effectLst/>
                <a:latin typeface="Papyrus" panose="020B0602040200020303" pitchFamily="34" charset="77"/>
              </a:rPr>
              <a:t>hen they heard these sayings, they were full of wrath, and cried out, saying, Great is Diana of the  </a:t>
            </a:r>
            <a:r>
              <a:rPr lang="en-US" dirty="0">
                <a:solidFill>
                  <a:srgbClr val="000000"/>
                </a:solidFill>
                <a:latin typeface="Papyrus" panose="020B0602040200020303" pitchFamily="34" charset="77"/>
              </a:rPr>
              <a:t>Ephesians.</a:t>
            </a:r>
          </a:p>
          <a:p>
            <a:pPr algn="l"/>
            <a:r>
              <a:rPr lang="en-US" u="none" strike="noStrike" baseline="30000" dirty="0">
                <a:solidFill>
                  <a:srgbClr val="000000"/>
                </a:solidFill>
                <a:effectLst/>
                <a:latin typeface="Papyrus" panose="020B0602040200020303" pitchFamily="34" charset="77"/>
              </a:rPr>
              <a:t>29 </a:t>
            </a:r>
            <a:r>
              <a:rPr lang="en-US" u="none" strike="noStrike" dirty="0">
                <a:solidFill>
                  <a:srgbClr val="000000"/>
                </a:solidFill>
                <a:effectLst/>
                <a:latin typeface="Papyrus" panose="020B0602040200020303" pitchFamily="34" charset="77"/>
              </a:rPr>
              <a:t>And the whole city was filled with confusion: and having caught Gaius and Aristarchus, men of Macedonia, </a:t>
            </a:r>
          </a:p>
          <a:p>
            <a:pPr algn="l"/>
            <a:r>
              <a:rPr lang="en-US" dirty="0">
                <a:solidFill>
                  <a:srgbClr val="000000"/>
                </a:solidFill>
                <a:latin typeface="Papyrus" panose="020B0602040200020303" pitchFamily="34" charset="77"/>
              </a:rPr>
              <a:t>   </a:t>
            </a:r>
            <a:r>
              <a:rPr lang="en-US" u="none" strike="noStrike" dirty="0">
                <a:solidFill>
                  <a:srgbClr val="000000"/>
                </a:solidFill>
                <a:effectLst/>
                <a:latin typeface="Papyrus" panose="020B0602040200020303" pitchFamily="34" charset="77"/>
              </a:rPr>
              <a:t>Paul's companions in travel, they rushed with one accord into the theatre.</a:t>
            </a:r>
          </a:p>
        </p:txBody>
      </p:sp>
      <p:pic>
        <p:nvPicPr>
          <p:cNvPr id="7" name="Picture 6" descr="A picture containing sky, building, cloud, outdoor&#10;&#10;Description automatically generated">
            <a:extLst>
              <a:ext uri="{FF2B5EF4-FFF2-40B4-BE49-F238E27FC236}">
                <a16:creationId xmlns:a16="http://schemas.microsoft.com/office/drawing/2014/main" id="{55EC2BA9-CDC2-8527-1162-6D663C79D466}"/>
              </a:ext>
            </a:extLst>
          </p:cNvPr>
          <p:cNvPicPr>
            <a:picLocks noChangeAspect="1"/>
          </p:cNvPicPr>
          <p:nvPr/>
        </p:nvPicPr>
        <p:blipFill>
          <a:blip r:embed="rId3"/>
          <a:stretch>
            <a:fillRect/>
          </a:stretch>
        </p:blipFill>
        <p:spPr>
          <a:xfrm>
            <a:off x="185527" y="198729"/>
            <a:ext cx="4360069" cy="3113069"/>
          </a:xfrm>
          <a:prstGeom prst="rect">
            <a:avLst/>
          </a:prstGeom>
        </p:spPr>
      </p:pic>
      <p:pic>
        <p:nvPicPr>
          <p:cNvPr id="9" name="Picture 8" descr="A picture containing statue, sculpture, artifact, museum&#10;&#10;Description automatically generated">
            <a:extLst>
              <a:ext uri="{FF2B5EF4-FFF2-40B4-BE49-F238E27FC236}">
                <a16:creationId xmlns:a16="http://schemas.microsoft.com/office/drawing/2014/main" id="{793CA172-0243-31FE-110B-091DC418C0F8}"/>
              </a:ext>
            </a:extLst>
          </p:cNvPr>
          <p:cNvPicPr>
            <a:picLocks noChangeAspect="1"/>
          </p:cNvPicPr>
          <p:nvPr/>
        </p:nvPicPr>
        <p:blipFill>
          <a:blip r:embed="rId4"/>
          <a:stretch>
            <a:fillRect/>
          </a:stretch>
        </p:blipFill>
        <p:spPr>
          <a:xfrm>
            <a:off x="4891649" y="178565"/>
            <a:ext cx="1638331" cy="3071871"/>
          </a:xfrm>
          <a:prstGeom prst="rect">
            <a:avLst/>
          </a:prstGeom>
        </p:spPr>
      </p:pic>
    </p:spTree>
    <p:extLst>
      <p:ext uri="{BB962C8B-B14F-4D97-AF65-F5344CB8AC3E}">
        <p14:creationId xmlns:p14="http://schemas.microsoft.com/office/powerpoint/2010/main" val="1005349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39572A6-89AA-428B-BAD7-23B7CE113B1D}"/>
              </a:ext>
            </a:extLst>
          </p:cNvPr>
          <p:cNvSpPr txBox="1"/>
          <p:nvPr/>
        </p:nvSpPr>
        <p:spPr>
          <a:xfrm>
            <a:off x="405823" y="370015"/>
            <a:ext cx="10421958" cy="6186309"/>
          </a:xfrm>
          <a:prstGeom prst="rect">
            <a:avLst/>
          </a:prstGeom>
          <a:solidFill>
            <a:schemeClr val="bg1"/>
          </a:solidFill>
        </p:spPr>
        <p:txBody>
          <a:bodyPr wrap="square" rtlCol="0">
            <a:spAutoFit/>
          </a:bodyPr>
          <a:lstStyle/>
          <a:p>
            <a:pPr algn="l"/>
            <a:r>
              <a:rPr lang="en-US" sz="2000" b="1" i="0" u="none" strike="noStrike" baseline="30000" dirty="0">
                <a:solidFill>
                  <a:srgbClr val="000000"/>
                </a:solidFill>
                <a:effectLst/>
                <a:latin typeface="Papyrus" panose="020B0602040200020303" pitchFamily="34" charset="77"/>
              </a:rPr>
              <a:t>30 </a:t>
            </a:r>
            <a:r>
              <a:rPr lang="en-US" b="0" i="0" u="none" strike="noStrike" dirty="0">
                <a:solidFill>
                  <a:srgbClr val="000000"/>
                </a:solidFill>
                <a:effectLst/>
                <a:latin typeface="Papyrus" panose="020B0602040200020303" pitchFamily="34" charset="77"/>
              </a:rPr>
              <a:t>And when Paul would have entered into the people,</a:t>
            </a:r>
          </a:p>
          <a:p>
            <a:pPr algn="l"/>
            <a:r>
              <a:rPr lang="en-US" b="0" i="0" u="none" strike="noStrike" dirty="0">
                <a:solidFill>
                  <a:srgbClr val="000000"/>
                </a:solidFill>
                <a:effectLst/>
                <a:latin typeface="Papyrus" panose="020B0602040200020303" pitchFamily="34" charset="77"/>
              </a:rPr>
              <a:t> the disciples suffered him not.</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31 </a:t>
            </a:r>
            <a:r>
              <a:rPr lang="en-US" b="0" i="0" u="none" strike="noStrike" dirty="0">
                <a:solidFill>
                  <a:srgbClr val="000000"/>
                </a:solidFill>
                <a:effectLst/>
                <a:latin typeface="Papyrus" panose="020B0602040200020303" pitchFamily="34" charset="77"/>
              </a:rPr>
              <a:t>And certain of the chief of Asia, </a:t>
            </a:r>
          </a:p>
          <a:p>
            <a:pPr algn="l"/>
            <a:r>
              <a:rPr lang="en-US" b="0" i="0" u="none" strike="noStrike" dirty="0">
                <a:solidFill>
                  <a:srgbClr val="000000"/>
                </a:solidFill>
                <a:effectLst/>
                <a:latin typeface="Papyrus" panose="020B0602040200020303" pitchFamily="34" charset="77"/>
              </a:rPr>
              <a:t> which were his friends, sent to him,</a:t>
            </a:r>
          </a:p>
          <a:p>
            <a:pPr algn="l"/>
            <a:r>
              <a:rPr lang="en-US" dirty="0">
                <a:solidFill>
                  <a:srgbClr val="000000"/>
                </a:solidFill>
                <a:latin typeface="Papyrus" panose="020B0602040200020303" pitchFamily="34" charset="77"/>
              </a:rPr>
              <a:t>  </a:t>
            </a:r>
            <a:r>
              <a:rPr lang="en-US" b="0" i="0" u="none" strike="noStrike" dirty="0">
                <a:solidFill>
                  <a:srgbClr val="000000"/>
                </a:solidFill>
                <a:effectLst/>
                <a:latin typeface="Papyrus" panose="020B0602040200020303" pitchFamily="34" charset="77"/>
              </a:rPr>
              <a:t>desiring him that he would not adventure </a:t>
            </a:r>
          </a:p>
          <a:p>
            <a:pPr algn="l"/>
            <a:r>
              <a:rPr lang="en-US" b="0" i="0" u="none" strike="noStrike" dirty="0">
                <a:solidFill>
                  <a:srgbClr val="000000"/>
                </a:solidFill>
                <a:effectLst/>
                <a:latin typeface="Papyrus" panose="020B0602040200020303" pitchFamily="34" charset="77"/>
              </a:rPr>
              <a:t>himself into the theatre.</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32 </a:t>
            </a:r>
            <a:r>
              <a:rPr lang="en-US" b="0" i="0" u="none" strike="noStrike" dirty="0">
                <a:solidFill>
                  <a:srgbClr val="000000"/>
                </a:solidFill>
                <a:effectLst/>
                <a:latin typeface="Papyrus" panose="020B0602040200020303" pitchFamily="34" charset="77"/>
              </a:rPr>
              <a:t>Some therefore cried one thing, and some another:</a:t>
            </a:r>
          </a:p>
          <a:p>
            <a:pPr algn="l"/>
            <a:r>
              <a:rPr lang="en-US" b="0" i="0" u="none" strike="noStrike" dirty="0">
                <a:solidFill>
                  <a:srgbClr val="000000"/>
                </a:solidFill>
                <a:effectLst/>
                <a:latin typeface="Papyrus" panose="020B0602040200020303" pitchFamily="34" charset="77"/>
              </a:rPr>
              <a:t> for the assembly was confused: </a:t>
            </a:r>
          </a:p>
          <a:p>
            <a:pPr algn="l"/>
            <a:r>
              <a:rPr lang="en-US" b="0" i="0" u="none" strike="noStrike" dirty="0">
                <a:solidFill>
                  <a:srgbClr val="000000"/>
                </a:solidFill>
                <a:effectLst/>
                <a:latin typeface="Papyrus" panose="020B0602040200020303" pitchFamily="34" charset="77"/>
              </a:rPr>
              <a:t> and the more part knew not wherefore</a:t>
            </a:r>
          </a:p>
          <a:p>
            <a:pPr algn="l"/>
            <a:r>
              <a:rPr lang="en-US" b="0" i="0" u="none" strike="noStrike" dirty="0">
                <a:solidFill>
                  <a:srgbClr val="000000"/>
                </a:solidFill>
                <a:effectLst/>
                <a:latin typeface="Papyrus" panose="020B0602040200020303" pitchFamily="34" charset="77"/>
              </a:rPr>
              <a:t> they were come together.</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33 </a:t>
            </a:r>
            <a:r>
              <a:rPr lang="en-US" b="0" i="0" u="none" strike="noStrike" dirty="0">
                <a:solidFill>
                  <a:srgbClr val="000000"/>
                </a:solidFill>
                <a:effectLst/>
                <a:latin typeface="Papyrus" panose="020B0602040200020303" pitchFamily="34" charset="77"/>
              </a:rPr>
              <a:t>And they drew Alexander out of the multitude,</a:t>
            </a:r>
          </a:p>
          <a:p>
            <a:pPr algn="l"/>
            <a:r>
              <a:rPr lang="en-US" b="0" i="0" u="none" strike="noStrike" dirty="0">
                <a:solidFill>
                  <a:srgbClr val="000000"/>
                </a:solidFill>
                <a:effectLst/>
                <a:latin typeface="Papyrus" panose="020B0602040200020303" pitchFamily="34" charset="77"/>
              </a:rPr>
              <a:t> the Jews putting him forward. </a:t>
            </a:r>
          </a:p>
          <a:p>
            <a:pPr algn="l"/>
            <a:endParaRPr lang="en-US" b="0" i="0" u="none" strike="noStrike" dirty="0">
              <a:solidFill>
                <a:srgbClr val="000000"/>
              </a:solidFill>
              <a:effectLst/>
              <a:latin typeface="Papyrus" panose="020B0602040200020303" pitchFamily="34" charset="77"/>
            </a:endParaRPr>
          </a:p>
          <a:p>
            <a:pPr algn="l"/>
            <a:r>
              <a:rPr lang="en-US" b="0" i="0" u="none" strike="noStrike" dirty="0">
                <a:solidFill>
                  <a:srgbClr val="000000"/>
                </a:solidFill>
                <a:effectLst/>
                <a:latin typeface="Papyrus" panose="020B0602040200020303" pitchFamily="34" charset="77"/>
              </a:rPr>
              <a:t> Alexander beckoned with the hand, </a:t>
            </a:r>
          </a:p>
          <a:p>
            <a:pPr algn="l"/>
            <a:r>
              <a:rPr lang="en-US" b="0" i="0" u="none" strike="noStrike" dirty="0">
                <a:solidFill>
                  <a:srgbClr val="000000"/>
                </a:solidFill>
                <a:effectLst/>
                <a:latin typeface="Papyrus" panose="020B0602040200020303" pitchFamily="34" charset="77"/>
              </a:rPr>
              <a:t>and would have made his </a:t>
            </a:r>
            <a:r>
              <a:rPr lang="en-US" b="0" i="0" u="none" strike="noStrike" dirty="0" err="1">
                <a:solidFill>
                  <a:srgbClr val="000000"/>
                </a:solidFill>
                <a:effectLst/>
                <a:latin typeface="Papyrus" panose="020B0602040200020303" pitchFamily="34" charset="77"/>
              </a:rPr>
              <a:t>defence</a:t>
            </a:r>
            <a:r>
              <a:rPr lang="en-US" b="0" i="0" u="none" strike="noStrike" dirty="0">
                <a:solidFill>
                  <a:srgbClr val="000000"/>
                </a:solidFill>
                <a:effectLst/>
                <a:latin typeface="Papyrus" panose="020B0602040200020303" pitchFamily="34" charset="77"/>
              </a:rPr>
              <a:t> to the people.</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34 </a:t>
            </a:r>
            <a:r>
              <a:rPr lang="en-US" b="0" i="0" u="none" strike="noStrike" dirty="0">
                <a:solidFill>
                  <a:srgbClr val="000000"/>
                </a:solidFill>
                <a:effectLst/>
                <a:latin typeface="Papyrus" panose="020B0602040200020303" pitchFamily="34" charset="77"/>
              </a:rPr>
              <a:t>But when they knew he was a Jew,</a:t>
            </a:r>
          </a:p>
          <a:p>
            <a:pPr algn="l"/>
            <a:r>
              <a:rPr lang="en-US" b="0" i="0" u="none" strike="noStrike" dirty="0">
                <a:solidFill>
                  <a:srgbClr val="000000"/>
                </a:solidFill>
                <a:effectLst/>
                <a:latin typeface="Papyrus" panose="020B0602040200020303" pitchFamily="34" charset="77"/>
              </a:rPr>
              <a:t> all with one voice about the space of 2 hours cried out,      </a:t>
            </a:r>
          </a:p>
          <a:p>
            <a:pPr algn="l"/>
            <a:r>
              <a:rPr lang="en-US" b="0" i="0" u="none" strike="noStrike" dirty="0">
                <a:solidFill>
                  <a:srgbClr val="000000"/>
                </a:solidFill>
                <a:effectLst/>
                <a:latin typeface="Papyrus" panose="020B0602040200020303" pitchFamily="34" charset="77"/>
              </a:rPr>
              <a:t> Great is Diana of the Ephesians.</a:t>
            </a:r>
          </a:p>
        </p:txBody>
      </p:sp>
      <p:pic>
        <p:nvPicPr>
          <p:cNvPr id="4" name="Picture 3" descr="A painting of a group of men&#10;&#10;Description automatically generated with medium confidence">
            <a:extLst>
              <a:ext uri="{FF2B5EF4-FFF2-40B4-BE49-F238E27FC236}">
                <a16:creationId xmlns:a16="http://schemas.microsoft.com/office/drawing/2014/main" id="{79A7AFD0-BF99-7D47-28CE-D8E9B313FA21}"/>
              </a:ext>
            </a:extLst>
          </p:cNvPr>
          <p:cNvPicPr>
            <a:picLocks noChangeAspect="1"/>
          </p:cNvPicPr>
          <p:nvPr/>
        </p:nvPicPr>
        <p:blipFill rotWithShape="1">
          <a:blip r:embed="rId2"/>
          <a:srcRect b="3596"/>
          <a:stretch/>
        </p:blipFill>
        <p:spPr>
          <a:xfrm>
            <a:off x="6337926" y="318043"/>
            <a:ext cx="5448251" cy="6290255"/>
          </a:xfrm>
          <a:prstGeom prst="rect">
            <a:avLst/>
          </a:prstGeom>
        </p:spPr>
      </p:pic>
      <p:sp>
        <p:nvSpPr>
          <p:cNvPr id="5" name="TextBox 4">
            <a:extLst>
              <a:ext uri="{FF2B5EF4-FFF2-40B4-BE49-F238E27FC236}">
                <a16:creationId xmlns:a16="http://schemas.microsoft.com/office/drawing/2014/main" id="{897D72DE-CB47-2C1B-11D6-574641329D39}"/>
              </a:ext>
            </a:extLst>
          </p:cNvPr>
          <p:cNvSpPr txBox="1"/>
          <p:nvPr/>
        </p:nvSpPr>
        <p:spPr>
          <a:xfrm>
            <a:off x="7203612" y="264806"/>
            <a:ext cx="3194045" cy="400110"/>
          </a:xfrm>
          <a:prstGeom prst="rect">
            <a:avLst/>
          </a:prstGeom>
          <a:solidFill>
            <a:schemeClr val="bg1"/>
          </a:solidFill>
        </p:spPr>
        <p:txBody>
          <a:bodyPr wrap="square" rtlCol="0">
            <a:spAutoFit/>
          </a:bodyPr>
          <a:lstStyle/>
          <a:p>
            <a:r>
              <a:rPr lang="en-US" sz="2000" dirty="0">
                <a:latin typeface="Lucida Calligraphy" panose="03010101010101010101" pitchFamily="66" charset="77"/>
              </a:rPr>
              <a:t>The Riot at Ephesus</a:t>
            </a:r>
          </a:p>
        </p:txBody>
      </p:sp>
    </p:spTree>
    <p:extLst>
      <p:ext uri="{BB962C8B-B14F-4D97-AF65-F5344CB8AC3E}">
        <p14:creationId xmlns:p14="http://schemas.microsoft.com/office/powerpoint/2010/main" val="17149063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3BDDB01-B4E5-F69B-A654-8BBBC6263D0D}"/>
              </a:ext>
            </a:extLst>
          </p:cNvPr>
          <p:cNvSpPr txBox="1"/>
          <p:nvPr/>
        </p:nvSpPr>
        <p:spPr>
          <a:xfrm>
            <a:off x="594910" y="473725"/>
            <a:ext cx="10983817" cy="6093976"/>
          </a:xfrm>
          <a:prstGeom prst="rect">
            <a:avLst/>
          </a:prstGeom>
          <a:solidFill>
            <a:schemeClr val="bg1"/>
          </a:solidFill>
        </p:spPr>
        <p:txBody>
          <a:bodyPr wrap="square" rtlCol="0">
            <a:spAutoFit/>
          </a:bodyPr>
          <a:lstStyle/>
          <a:p>
            <a:pPr algn="l"/>
            <a:endParaRPr lang="en-US" baseline="30000" dirty="0">
              <a:solidFill>
                <a:srgbClr val="000000"/>
              </a:solidFill>
              <a:latin typeface="Papyrus" panose="020B0602040200020303" pitchFamily="34" charset="77"/>
            </a:endParaRPr>
          </a:p>
          <a:p>
            <a:pPr algn="l"/>
            <a:r>
              <a:rPr lang="en-US" baseline="30000" dirty="0">
                <a:solidFill>
                  <a:srgbClr val="000000"/>
                </a:solidFill>
                <a:latin typeface="Papyrus" panose="020B0602040200020303" pitchFamily="34" charset="77"/>
              </a:rPr>
              <a:t>35</a:t>
            </a:r>
            <a:r>
              <a:rPr lang="en-US" i="0" u="none" strike="noStrike" baseline="30000" dirty="0">
                <a:solidFill>
                  <a:srgbClr val="000000"/>
                </a:solidFill>
                <a:effectLst/>
                <a:latin typeface="system-ui"/>
              </a:rPr>
              <a:t> </a:t>
            </a:r>
            <a:r>
              <a:rPr lang="en-US" i="0" u="none" strike="noStrike" dirty="0">
                <a:solidFill>
                  <a:srgbClr val="000000"/>
                </a:solidFill>
                <a:effectLst/>
                <a:latin typeface="Papyrus" panose="020B0602040200020303" pitchFamily="34" charset="77"/>
              </a:rPr>
              <a:t>And when the town clerk had appeased the people, he said, You men of Ephesus, </a:t>
            </a:r>
          </a:p>
          <a:p>
            <a:pPr algn="l"/>
            <a:r>
              <a:rPr lang="en-US" i="0" u="none" strike="noStrike" dirty="0">
                <a:solidFill>
                  <a:srgbClr val="000000"/>
                </a:solidFill>
                <a:effectLst/>
                <a:latin typeface="Papyrus" panose="020B0602040200020303" pitchFamily="34" charset="77"/>
              </a:rPr>
              <a:t>what man is there that knows not how that the city of the Ephesians is a worshipper</a:t>
            </a:r>
          </a:p>
          <a:p>
            <a:pPr algn="l"/>
            <a:r>
              <a:rPr lang="en-US" i="0" u="none" strike="noStrike" dirty="0">
                <a:solidFill>
                  <a:srgbClr val="000000"/>
                </a:solidFill>
                <a:effectLst/>
                <a:latin typeface="Papyrus" panose="020B0602040200020303" pitchFamily="34" charset="77"/>
              </a:rPr>
              <a:t> of the great goddess Diana, and of the image which fell down from Jupiter?</a:t>
            </a:r>
          </a:p>
          <a:p>
            <a:pPr algn="l"/>
            <a:endParaRPr lang="en-US" i="0" u="none" strike="noStrike" dirty="0">
              <a:solidFill>
                <a:srgbClr val="000000"/>
              </a:solidFill>
              <a:effectLst/>
              <a:latin typeface="Papyrus" panose="020B0602040200020303" pitchFamily="34" charset="77"/>
            </a:endParaRPr>
          </a:p>
          <a:p>
            <a:pPr algn="l"/>
            <a:r>
              <a:rPr lang="en-US" i="0" u="none" strike="noStrike" baseline="30000" dirty="0">
                <a:solidFill>
                  <a:srgbClr val="000000"/>
                </a:solidFill>
                <a:effectLst/>
                <a:latin typeface="Papyrus" panose="020B0602040200020303" pitchFamily="34" charset="77"/>
              </a:rPr>
              <a:t>36 </a:t>
            </a:r>
            <a:r>
              <a:rPr lang="en-US" i="0" u="none" strike="noStrike" dirty="0">
                <a:solidFill>
                  <a:srgbClr val="000000"/>
                </a:solidFill>
                <a:effectLst/>
                <a:latin typeface="Papyrus" panose="020B0602040200020303" pitchFamily="34" charset="77"/>
              </a:rPr>
              <a:t>Seeing then that these things can’t be spoken against,</a:t>
            </a:r>
          </a:p>
          <a:p>
            <a:pPr algn="l"/>
            <a:r>
              <a:rPr lang="en-US" dirty="0">
                <a:solidFill>
                  <a:srgbClr val="000000"/>
                </a:solidFill>
                <a:latin typeface="Papyrus" panose="020B0602040200020303" pitchFamily="34" charset="77"/>
              </a:rPr>
              <a:t>   </a:t>
            </a:r>
            <a:r>
              <a:rPr lang="en-US" i="0" u="none" strike="noStrike" dirty="0">
                <a:solidFill>
                  <a:srgbClr val="000000"/>
                </a:solidFill>
                <a:effectLst/>
                <a:latin typeface="Papyrus" panose="020B0602040200020303" pitchFamily="34" charset="77"/>
              </a:rPr>
              <a:t> you ought to be quiet, and to do nothing rashly.</a:t>
            </a:r>
          </a:p>
          <a:p>
            <a:pPr algn="l"/>
            <a:endParaRPr lang="en-US" i="0" u="none" strike="noStrike" dirty="0">
              <a:solidFill>
                <a:srgbClr val="000000"/>
              </a:solidFill>
              <a:effectLst/>
              <a:latin typeface="Papyrus" panose="020B0602040200020303" pitchFamily="34" charset="77"/>
            </a:endParaRPr>
          </a:p>
          <a:p>
            <a:pPr algn="l"/>
            <a:r>
              <a:rPr lang="en-US" i="0" u="none" strike="noStrike" baseline="30000" dirty="0">
                <a:solidFill>
                  <a:srgbClr val="000000"/>
                </a:solidFill>
                <a:effectLst/>
                <a:latin typeface="Papyrus" panose="020B0602040200020303" pitchFamily="34" charset="77"/>
              </a:rPr>
              <a:t>37 </a:t>
            </a:r>
            <a:r>
              <a:rPr lang="en-US" i="0" u="none" strike="noStrike" dirty="0">
                <a:solidFill>
                  <a:srgbClr val="000000"/>
                </a:solidFill>
                <a:effectLst/>
                <a:latin typeface="Papyrus" panose="020B0602040200020303" pitchFamily="34" charset="77"/>
              </a:rPr>
              <a:t>For ye have brought hither these men, which are neither robbers </a:t>
            </a:r>
          </a:p>
          <a:p>
            <a:pPr algn="l"/>
            <a:r>
              <a:rPr lang="en-US" i="0" u="none" strike="noStrike" dirty="0">
                <a:solidFill>
                  <a:srgbClr val="000000"/>
                </a:solidFill>
                <a:effectLst/>
                <a:latin typeface="Papyrus" panose="020B0602040200020303" pitchFamily="34" charset="77"/>
              </a:rPr>
              <a:t>of churches, nor yet blasphemers of your goddess.</a:t>
            </a:r>
          </a:p>
          <a:p>
            <a:pPr algn="l"/>
            <a:endParaRPr lang="en-US" i="0" u="none" strike="noStrike" dirty="0">
              <a:solidFill>
                <a:srgbClr val="000000"/>
              </a:solidFill>
              <a:effectLst/>
              <a:latin typeface="Papyrus" panose="020B0602040200020303" pitchFamily="34" charset="77"/>
            </a:endParaRPr>
          </a:p>
          <a:p>
            <a:pPr algn="l"/>
            <a:r>
              <a:rPr lang="en-US" i="0" u="none" strike="noStrike" baseline="30000" dirty="0">
                <a:solidFill>
                  <a:srgbClr val="000000"/>
                </a:solidFill>
                <a:effectLst/>
                <a:latin typeface="Papyrus" panose="020B0602040200020303" pitchFamily="34" charset="77"/>
              </a:rPr>
              <a:t>38 </a:t>
            </a:r>
            <a:r>
              <a:rPr lang="en-US" i="0" u="none" strike="noStrike" dirty="0">
                <a:solidFill>
                  <a:srgbClr val="000000"/>
                </a:solidFill>
                <a:effectLst/>
                <a:latin typeface="Papyrus" panose="020B0602040200020303" pitchFamily="34" charset="77"/>
              </a:rPr>
              <a:t>Wherefore if Demetrius, and the craftsmen which are with him, have </a:t>
            </a:r>
          </a:p>
          <a:p>
            <a:pPr algn="l"/>
            <a:r>
              <a:rPr lang="en-US" i="0" u="none" strike="noStrike" dirty="0">
                <a:solidFill>
                  <a:srgbClr val="000000"/>
                </a:solidFill>
                <a:effectLst/>
                <a:latin typeface="Papyrus" panose="020B0602040200020303" pitchFamily="34" charset="77"/>
              </a:rPr>
              <a:t>a </a:t>
            </a:r>
            <a:r>
              <a:rPr lang="en-US" i="0" u="none" strike="noStrike" dirty="0" err="1">
                <a:solidFill>
                  <a:srgbClr val="000000"/>
                </a:solidFill>
                <a:effectLst/>
                <a:latin typeface="Papyrus" panose="020B0602040200020303" pitchFamily="34" charset="77"/>
              </a:rPr>
              <a:t>matteragainst</a:t>
            </a:r>
            <a:r>
              <a:rPr lang="en-US" i="0" u="none" strike="noStrike" dirty="0">
                <a:solidFill>
                  <a:srgbClr val="000000"/>
                </a:solidFill>
                <a:effectLst/>
                <a:latin typeface="Papyrus" panose="020B0602040200020303" pitchFamily="34" charset="77"/>
              </a:rPr>
              <a:t> any man, </a:t>
            </a:r>
            <a:r>
              <a:rPr lang="en-US" dirty="0">
                <a:solidFill>
                  <a:srgbClr val="000000"/>
                </a:solidFill>
                <a:latin typeface="Papyrus" panose="020B0602040200020303" pitchFamily="34" charset="77"/>
              </a:rPr>
              <a:t> </a:t>
            </a:r>
            <a:r>
              <a:rPr lang="en-US" i="0" u="none" strike="noStrike" dirty="0">
                <a:solidFill>
                  <a:srgbClr val="000000"/>
                </a:solidFill>
                <a:effectLst/>
                <a:latin typeface="Papyrus" panose="020B0602040200020303" pitchFamily="34" charset="77"/>
              </a:rPr>
              <a:t>the law is open, and  there are deputies: </a:t>
            </a:r>
          </a:p>
          <a:p>
            <a:pPr algn="l"/>
            <a:r>
              <a:rPr lang="en-US" i="0" u="none" strike="noStrike" dirty="0">
                <a:solidFill>
                  <a:srgbClr val="000000"/>
                </a:solidFill>
                <a:effectLst/>
                <a:latin typeface="Papyrus" panose="020B0602040200020303" pitchFamily="34" charset="77"/>
              </a:rPr>
              <a:t>  let them implead one another.</a:t>
            </a:r>
          </a:p>
          <a:p>
            <a:pPr algn="l"/>
            <a:endParaRPr lang="en-US" i="0" u="none" strike="noStrike" dirty="0">
              <a:solidFill>
                <a:srgbClr val="000000"/>
              </a:solidFill>
              <a:effectLst/>
              <a:latin typeface="Papyrus" panose="020B0602040200020303" pitchFamily="34" charset="77"/>
            </a:endParaRPr>
          </a:p>
          <a:p>
            <a:pPr algn="l"/>
            <a:r>
              <a:rPr lang="en-US" i="0" u="none" strike="noStrike" baseline="30000" dirty="0">
                <a:solidFill>
                  <a:srgbClr val="000000"/>
                </a:solidFill>
                <a:effectLst/>
                <a:latin typeface="Papyrus" panose="020B0602040200020303" pitchFamily="34" charset="77"/>
              </a:rPr>
              <a:t>39 </a:t>
            </a:r>
            <a:r>
              <a:rPr lang="en-US" i="0" u="none" strike="noStrike" dirty="0">
                <a:solidFill>
                  <a:srgbClr val="000000"/>
                </a:solidFill>
                <a:effectLst/>
                <a:latin typeface="Papyrus" panose="020B0602040200020303" pitchFamily="34" charset="77"/>
              </a:rPr>
              <a:t>But if ye enquire any thing concerning other matters, </a:t>
            </a:r>
          </a:p>
          <a:p>
            <a:pPr algn="l"/>
            <a:r>
              <a:rPr lang="en-US" i="0" u="none" strike="noStrike" dirty="0">
                <a:solidFill>
                  <a:srgbClr val="000000"/>
                </a:solidFill>
                <a:effectLst/>
                <a:latin typeface="Papyrus" panose="020B0602040200020303" pitchFamily="34" charset="77"/>
              </a:rPr>
              <a:t>it shall be determined in a lawful assembly.</a:t>
            </a:r>
          </a:p>
          <a:p>
            <a:pPr algn="l"/>
            <a:endParaRPr lang="en-US" i="0" u="none" strike="noStrike" dirty="0">
              <a:solidFill>
                <a:srgbClr val="000000"/>
              </a:solidFill>
              <a:effectLst/>
              <a:latin typeface="Papyrus" panose="020B0602040200020303" pitchFamily="34" charset="77"/>
            </a:endParaRPr>
          </a:p>
          <a:p>
            <a:pPr algn="l"/>
            <a:r>
              <a:rPr lang="en-US" i="0" u="none" strike="noStrike" baseline="30000" dirty="0">
                <a:solidFill>
                  <a:srgbClr val="000000"/>
                </a:solidFill>
                <a:effectLst/>
                <a:latin typeface="Papyrus" panose="020B0602040200020303" pitchFamily="34" charset="77"/>
              </a:rPr>
              <a:t>40 </a:t>
            </a:r>
            <a:r>
              <a:rPr lang="en-US" i="0" u="none" strike="noStrike" dirty="0">
                <a:solidFill>
                  <a:srgbClr val="000000"/>
                </a:solidFill>
                <a:effectLst/>
                <a:latin typeface="Papyrus" panose="020B0602040200020303" pitchFamily="34" charset="77"/>
              </a:rPr>
              <a:t>For we are in danger to be called in question for this day's uproar, </a:t>
            </a:r>
          </a:p>
          <a:p>
            <a:pPr algn="l"/>
            <a:r>
              <a:rPr lang="en-US" dirty="0">
                <a:solidFill>
                  <a:srgbClr val="000000"/>
                </a:solidFill>
                <a:latin typeface="Papyrus" panose="020B0602040200020303" pitchFamily="34" charset="77"/>
              </a:rPr>
              <a:t>  </a:t>
            </a:r>
            <a:r>
              <a:rPr lang="en-US" i="0" u="none" strike="noStrike" dirty="0">
                <a:solidFill>
                  <a:srgbClr val="000000"/>
                </a:solidFill>
                <a:effectLst/>
                <a:latin typeface="Papyrus" panose="020B0602040200020303" pitchFamily="34" charset="77"/>
              </a:rPr>
              <a:t>there being no cause whereby we may give an account of this concourse.</a:t>
            </a:r>
          </a:p>
          <a:p>
            <a:pPr algn="l"/>
            <a:endParaRPr lang="en-US" i="0" u="none" strike="noStrike" dirty="0">
              <a:solidFill>
                <a:srgbClr val="000000"/>
              </a:solidFill>
              <a:effectLst/>
              <a:latin typeface="Papyrus" panose="020B0602040200020303" pitchFamily="34" charset="77"/>
            </a:endParaRPr>
          </a:p>
          <a:p>
            <a:pPr algn="l"/>
            <a:r>
              <a:rPr lang="en-US" i="0" u="none" strike="noStrike" baseline="30000" dirty="0">
                <a:solidFill>
                  <a:srgbClr val="000000"/>
                </a:solidFill>
                <a:effectLst/>
                <a:latin typeface="Papyrus" panose="020B0602040200020303" pitchFamily="34" charset="77"/>
              </a:rPr>
              <a:t>41 </a:t>
            </a:r>
            <a:r>
              <a:rPr lang="en-US" i="0" u="none" strike="noStrike" dirty="0">
                <a:solidFill>
                  <a:srgbClr val="000000"/>
                </a:solidFill>
                <a:effectLst/>
                <a:latin typeface="Papyrus" panose="020B0602040200020303" pitchFamily="34" charset="77"/>
              </a:rPr>
              <a:t>And when he had thus spoken, he dismissed the assembly. </a:t>
            </a:r>
          </a:p>
        </p:txBody>
      </p:sp>
      <p:pic>
        <p:nvPicPr>
          <p:cNvPr id="4" name="Picture 3" descr="A statue of a person&#10;&#10;Description automatically generated with medium confidence">
            <a:extLst>
              <a:ext uri="{FF2B5EF4-FFF2-40B4-BE49-F238E27FC236}">
                <a16:creationId xmlns:a16="http://schemas.microsoft.com/office/drawing/2014/main" id="{C0111CF2-CCCD-57D0-EED0-7836904C7935}"/>
              </a:ext>
            </a:extLst>
          </p:cNvPr>
          <p:cNvPicPr>
            <a:picLocks noChangeAspect="1"/>
          </p:cNvPicPr>
          <p:nvPr/>
        </p:nvPicPr>
        <p:blipFill>
          <a:blip r:embed="rId2"/>
          <a:stretch>
            <a:fillRect/>
          </a:stretch>
        </p:blipFill>
        <p:spPr>
          <a:xfrm>
            <a:off x="8200571" y="1547446"/>
            <a:ext cx="3855644" cy="4836829"/>
          </a:xfrm>
          <a:prstGeom prst="rect">
            <a:avLst/>
          </a:prstGeom>
        </p:spPr>
      </p:pic>
    </p:spTree>
    <p:extLst>
      <p:ext uri="{BB962C8B-B14F-4D97-AF65-F5344CB8AC3E}">
        <p14:creationId xmlns:p14="http://schemas.microsoft.com/office/powerpoint/2010/main" val="18131414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0584F06-8AB1-57DE-B94D-BF6E56B685E1}"/>
              </a:ext>
            </a:extLst>
          </p:cNvPr>
          <p:cNvSpPr txBox="1"/>
          <p:nvPr/>
        </p:nvSpPr>
        <p:spPr>
          <a:xfrm>
            <a:off x="409220" y="213311"/>
            <a:ext cx="11133423" cy="6422271"/>
          </a:xfrm>
          <a:prstGeom prst="rect">
            <a:avLst/>
          </a:prstGeom>
          <a:solidFill>
            <a:schemeClr val="bg1"/>
          </a:solidFill>
        </p:spPr>
        <p:txBody>
          <a:bodyPr wrap="square" rtlCol="0">
            <a:spAutoFit/>
          </a:bodyPr>
          <a:lstStyle/>
          <a:p>
            <a:pPr algn="l"/>
            <a:endParaRPr lang="en-US" sz="2000" b="1" i="0" u="none" strike="noStrike" baseline="30000" dirty="0">
              <a:solidFill>
                <a:srgbClr val="000000"/>
              </a:solidFill>
              <a:effectLst/>
              <a:latin typeface="Papyrus" panose="020B0602040200020303" pitchFamily="34" charset="77"/>
            </a:endParaRPr>
          </a:p>
          <a:p>
            <a:pPr algn="l"/>
            <a:r>
              <a:rPr lang="en-US" sz="2000" b="1" i="0" u="none" strike="noStrike" dirty="0">
                <a:solidFill>
                  <a:srgbClr val="000000"/>
                </a:solidFill>
                <a:effectLst/>
                <a:latin typeface="Avenir Book" panose="02000503020000020003" pitchFamily="2" charset="0"/>
              </a:rPr>
              <a:t>  </a:t>
            </a:r>
            <a:r>
              <a:rPr lang="en-US" sz="2000" i="0" strike="noStrike" dirty="0">
                <a:solidFill>
                  <a:srgbClr val="000000"/>
                </a:solidFill>
                <a:effectLst/>
                <a:latin typeface="Avenir Book" panose="02000503020000020003" pitchFamily="2" charset="0"/>
              </a:rPr>
              <a:t>Paul Warns Church Leaders at Ephesus</a:t>
            </a:r>
          </a:p>
          <a:p>
            <a:pPr algn="l"/>
            <a:endParaRPr lang="en-US" i="0" strike="noStrike" dirty="0">
              <a:solidFill>
                <a:srgbClr val="000000"/>
              </a:solidFill>
              <a:effectLst/>
              <a:latin typeface="Lucida Calligraphy" panose="03010101010101010101" pitchFamily="66" charset="77"/>
            </a:endParaRPr>
          </a:p>
          <a:p>
            <a:pPr algn="l"/>
            <a:r>
              <a:rPr lang="en-US" i="0" u="none" strike="noStrike" baseline="30000" dirty="0">
                <a:solidFill>
                  <a:srgbClr val="000000"/>
                </a:solidFill>
                <a:effectLst/>
                <a:latin typeface="Papyrus" panose="020B0602040200020303" pitchFamily="34" charset="77"/>
              </a:rPr>
              <a:t>17</a:t>
            </a:r>
            <a:r>
              <a:rPr lang="en-US" b="1" i="0" u="none" strike="noStrike" dirty="0">
                <a:solidFill>
                  <a:srgbClr val="000000"/>
                </a:solidFill>
                <a:effectLst/>
                <a:latin typeface="Papyrus" panose="020B0602040200020303" pitchFamily="34" charset="77"/>
              </a:rPr>
              <a:t> </a:t>
            </a:r>
            <a:r>
              <a:rPr lang="en-US" b="0" i="0" u="none" strike="noStrike" dirty="0">
                <a:solidFill>
                  <a:srgbClr val="000000"/>
                </a:solidFill>
                <a:effectLst/>
                <a:latin typeface="Papyrus" panose="020B0602040200020303" pitchFamily="34" charset="77"/>
              </a:rPr>
              <a:t>And from Miletus he sent to Ephesus, </a:t>
            </a:r>
          </a:p>
          <a:p>
            <a:pPr algn="l"/>
            <a:r>
              <a:rPr lang="en-US" b="0" i="0" u="none" strike="noStrike" dirty="0">
                <a:solidFill>
                  <a:srgbClr val="000000"/>
                </a:solidFill>
                <a:effectLst/>
                <a:latin typeface="Papyrus" panose="020B0602040200020303" pitchFamily="34" charset="77"/>
              </a:rPr>
              <a:t>and called the elders of the church.</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18 </a:t>
            </a:r>
            <a:r>
              <a:rPr lang="en-US" b="0" i="0" u="none" strike="noStrike" dirty="0">
                <a:solidFill>
                  <a:srgbClr val="000000"/>
                </a:solidFill>
                <a:effectLst/>
                <a:latin typeface="Papyrus" panose="020B0602040200020303" pitchFamily="34" charset="77"/>
              </a:rPr>
              <a:t>And when they were come to him, </a:t>
            </a:r>
          </a:p>
          <a:p>
            <a:pPr algn="l"/>
            <a:r>
              <a:rPr lang="en-US" b="0" i="0" u="none" strike="noStrike" dirty="0">
                <a:solidFill>
                  <a:srgbClr val="000000"/>
                </a:solidFill>
                <a:effectLst/>
                <a:latin typeface="Papyrus" panose="020B0602040200020303" pitchFamily="34" charset="77"/>
              </a:rPr>
              <a:t>he said unto them, Ye know, from the first day </a:t>
            </a:r>
          </a:p>
          <a:p>
            <a:pPr algn="l"/>
            <a:r>
              <a:rPr lang="en-US" b="0" i="0" u="none" strike="noStrike" dirty="0">
                <a:solidFill>
                  <a:srgbClr val="000000"/>
                </a:solidFill>
                <a:effectLst/>
                <a:latin typeface="Papyrus" panose="020B0602040200020303" pitchFamily="34" charset="77"/>
              </a:rPr>
              <a:t>that I came into Asia, after what manner </a:t>
            </a:r>
          </a:p>
          <a:p>
            <a:pPr algn="l"/>
            <a:r>
              <a:rPr lang="en-US" b="0" i="0" u="none" strike="noStrike" dirty="0">
                <a:solidFill>
                  <a:srgbClr val="000000"/>
                </a:solidFill>
                <a:effectLst/>
                <a:latin typeface="Papyrus" panose="020B0602040200020303" pitchFamily="34" charset="77"/>
              </a:rPr>
              <a:t>I have been with you at all seasons,</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19 </a:t>
            </a:r>
            <a:r>
              <a:rPr lang="en-US" b="0" i="0" u="none" strike="noStrike" dirty="0">
                <a:solidFill>
                  <a:srgbClr val="000000"/>
                </a:solidFill>
                <a:effectLst/>
                <a:latin typeface="Papyrus" panose="020B0602040200020303" pitchFamily="34" charset="77"/>
              </a:rPr>
              <a:t>Serving the Lord with all humility of mind, </a:t>
            </a:r>
          </a:p>
          <a:p>
            <a:pPr algn="l"/>
            <a:r>
              <a:rPr lang="en-US" b="0" i="0" u="none" strike="noStrike" dirty="0">
                <a:solidFill>
                  <a:srgbClr val="000000"/>
                </a:solidFill>
                <a:effectLst/>
                <a:latin typeface="Papyrus" panose="020B0602040200020303" pitchFamily="34" charset="77"/>
              </a:rPr>
              <a:t>and with many tears, and temptations, </a:t>
            </a:r>
          </a:p>
          <a:p>
            <a:pPr algn="l"/>
            <a:r>
              <a:rPr lang="en-US" b="0" i="0" u="none" strike="noStrike" dirty="0">
                <a:solidFill>
                  <a:srgbClr val="000000"/>
                </a:solidFill>
                <a:effectLst/>
                <a:latin typeface="Papyrus" panose="020B0602040200020303" pitchFamily="34" charset="77"/>
              </a:rPr>
              <a:t>which befell me by the lying in wait of the Jews:</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20 </a:t>
            </a:r>
            <a:r>
              <a:rPr lang="en-US" b="0" i="0" u="none" strike="noStrike" dirty="0">
                <a:solidFill>
                  <a:srgbClr val="000000"/>
                </a:solidFill>
                <a:effectLst/>
                <a:latin typeface="Papyrus" panose="020B0602040200020303" pitchFamily="34" charset="77"/>
              </a:rPr>
              <a:t>And how I kept back nothing that was profitable unto you, but have shewed you, and have taught you publicly, and from house to house,</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21 </a:t>
            </a:r>
            <a:r>
              <a:rPr lang="en-US" b="0" i="0" u="none" strike="noStrike" dirty="0">
                <a:solidFill>
                  <a:srgbClr val="000000"/>
                </a:solidFill>
                <a:effectLst/>
                <a:latin typeface="Papyrus" panose="020B0602040200020303" pitchFamily="34" charset="77"/>
              </a:rPr>
              <a:t>Testifying both to the Jews, and also to the Greeks, repentance toward God, </a:t>
            </a:r>
          </a:p>
          <a:p>
            <a:pPr algn="l"/>
            <a:r>
              <a:rPr lang="en-US" b="0" i="0" u="none" strike="noStrike" dirty="0">
                <a:solidFill>
                  <a:srgbClr val="000000"/>
                </a:solidFill>
                <a:effectLst/>
                <a:latin typeface="Papyrus" panose="020B0602040200020303" pitchFamily="34" charset="77"/>
              </a:rPr>
              <a:t>and faith toward our Lord Jesus Christ.</a:t>
            </a:r>
          </a:p>
          <a:p>
            <a:pPr algn="l"/>
            <a:endParaRPr lang="en-US" b="0" i="0" u="none" strike="noStrike" dirty="0">
              <a:solidFill>
                <a:srgbClr val="000000"/>
              </a:solidFill>
              <a:effectLst/>
              <a:latin typeface="Papyrus" panose="020B0602040200020303" pitchFamily="34" charset="77"/>
            </a:endParaRPr>
          </a:p>
          <a:p>
            <a:pPr algn="l"/>
            <a:r>
              <a:rPr lang="en-US" b="1" i="0" u="none" strike="noStrike" baseline="30000" dirty="0">
                <a:solidFill>
                  <a:srgbClr val="000000"/>
                </a:solidFill>
                <a:effectLst/>
                <a:latin typeface="Papyrus" panose="020B0602040200020303" pitchFamily="34" charset="77"/>
              </a:rPr>
              <a:t>22 </a:t>
            </a:r>
            <a:r>
              <a:rPr lang="en-US" b="0" i="0" u="none" strike="noStrike" dirty="0">
                <a:solidFill>
                  <a:srgbClr val="000000"/>
                </a:solidFill>
                <a:effectLst/>
                <a:latin typeface="Papyrus" panose="020B0602040200020303" pitchFamily="34" charset="77"/>
              </a:rPr>
              <a:t>And now, behold, I go bound in the spirit unto Jerusalem, not knowing the things that shall befall me there: </a:t>
            </a:r>
            <a:r>
              <a:rPr lang="en-US" b="1" i="0" u="none" strike="noStrike" baseline="30000" dirty="0">
                <a:solidFill>
                  <a:srgbClr val="000000"/>
                </a:solidFill>
                <a:effectLst/>
                <a:latin typeface="Papyrus" panose="020B0602040200020303" pitchFamily="34" charset="77"/>
              </a:rPr>
              <a:t>23 </a:t>
            </a:r>
            <a:r>
              <a:rPr lang="en-US" b="0" i="0" u="none" strike="noStrike" dirty="0">
                <a:solidFill>
                  <a:srgbClr val="000000"/>
                </a:solidFill>
                <a:effectLst/>
                <a:latin typeface="Papyrus" panose="020B0602040200020303" pitchFamily="34" charset="77"/>
              </a:rPr>
              <a:t>Save that the Holy Ghost witnesses in every city, saying that bonds and afflictions abide me.</a:t>
            </a:r>
          </a:p>
        </p:txBody>
      </p:sp>
      <p:pic>
        <p:nvPicPr>
          <p:cNvPr id="7" name="Picture 6" descr="A painting of a group of people sitting at a table&#10;&#10;Description automatically generated with medium confidence">
            <a:extLst>
              <a:ext uri="{FF2B5EF4-FFF2-40B4-BE49-F238E27FC236}">
                <a16:creationId xmlns:a16="http://schemas.microsoft.com/office/drawing/2014/main" id="{50E38D3A-3488-5C14-0C53-F31A4B924376}"/>
              </a:ext>
            </a:extLst>
          </p:cNvPr>
          <p:cNvPicPr>
            <a:picLocks noChangeAspect="1"/>
          </p:cNvPicPr>
          <p:nvPr/>
        </p:nvPicPr>
        <p:blipFill>
          <a:blip r:embed="rId2"/>
          <a:stretch>
            <a:fillRect/>
          </a:stretch>
        </p:blipFill>
        <p:spPr>
          <a:xfrm>
            <a:off x="5477975" y="487461"/>
            <a:ext cx="6304805" cy="3541199"/>
          </a:xfrm>
          <a:prstGeom prst="rect">
            <a:avLst/>
          </a:prstGeom>
        </p:spPr>
      </p:pic>
    </p:spTree>
    <p:extLst>
      <p:ext uri="{BB962C8B-B14F-4D97-AF65-F5344CB8AC3E}">
        <p14:creationId xmlns:p14="http://schemas.microsoft.com/office/powerpoint/2010/main" val="351891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28474"/>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F67E47A-E8F1-4B7D-0A70-FADE276C0FC1}"/>
              </a:ext>
            </a:extLst>
          </p:cNvPr>
          <p:cNvSpPr txBox="1"/>
          <p:nvPr/>
        </p:nvSpPr>
        <p:spPr>
          <a:xfrm>
            <a:off x="355252" y="509610"/>
            <a:ext cx="11531948" cy="5940088"/>
          </a:xfrm>
          <a:prstGeom prst="rect">
            <a:avLst/>
          </a:prstGeom>
          <a:solidFill>
            <a:schemeClr val="bg1"/>
          </a:solidFill>
        </p:spPr>
        <p:txBody>
          <a:bodyPr wrap="square" rtlCol="0">
            <a:spAutoFit/>
          </a:bodyPr>
          <a:lstStyle/>
          <a:p>
            <a:pPr algn="l"/>
            <a:r>
              <a:rPr lang="en-US" sz="2000" b="1" i="0" u="none" strike="noStrike" baseline="30000" dirty="0">
                <a:solidFill>
                  <a:srgbClr val="000000"/>
                </a:solidFill>
                <a:effectLst/>
                <a:latin typeface="Papyrus" panose="020B0602040200020303" pitchFamily="34" charset="77"/>
              </a:rPr>
              <a:t>24 </a:t>
            </a:r>
            <a:r>
              <a:rPr lang="en-US" sz="2000" b="0" i="0" u="none" strike="noStrike" dirty="0">
                <a:solidFill>
                  <a:srgbClr val="000000"/>
                </a:solidFill>
                <a:effectLst/>
                <a:latin typeface="Papyrus" panose="020B0602040200020303" pitchFamily="34" charset="77"/>
              </a:rPr>
              <a:t>But none of these things move me, neither count I my life dear unto myself, </a:t>
            </a:r>
          </a:p>
          <a:p>
            <a:pPr algn="l"/>
            <a:r>
              <a:rPr lang="en-US" sz="2000" b="0" i="0" u="none" strike="noStrike" dirty="0">
                <a:solidFill>
                  <a:srgbClr val="000000"/>
                </a:solidFill>
                <a:effectLst/>
                <a:latin typeface="Papyrus" panose="020B0602040200020303" pitchFamily="34" charset="77"/>
              </a:rPr>
              <a:t>  so that I might finish my course with joy, and the ministry, </a:t>
            </a:r>
          </a:p>
          <a:p>
            <a:pPr algn="l"/>
            <a:r>
              <a:rPr lang="en-US" sz="2000" b="0" i="0" u="none" strike="noStrike" dirty="0">
                <a:solidFill>
                  <a:srgbClr val="000000"/>
                </a:solidFill>
                <a:effectLst/>
                <a:latin typeface="Papyrus" panose="020B0602040200020303" pitchFamily="34" charset="77"/>
              </a:rPr>
              <a:t>  which I have received of the Lord Jesus, to testify the gospel of the grace of God.</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25 </a:t>
            </a:r>
            <a:r>
              <a:rPr lang="en-US" sz="2000" b="0" i="0" u="none" strike="noStrike" dirty="0">
                <a:solidFill>
                  <a:srgbClr val="000000"/>
                </a:solidFill>
                <a:effectLst/>
                <a:latin typeface="Papyrus" panose="020B0602040200020303" pitchFamily="34" charset="77"/>
              </a:rPr>
              <a:t>And now, behold, I know that you all, among whom I have gone preaching</a:t>
            </a:r>
          </a:p>
          <a:p>
            <a:pPr algn="l"/>
            <a:r>
              <a:rPr lang="en-US" sz="2000" b="0" i="0" u="none" strike="noStrike" dirty="0">
                <a:solidFill>
                  <a:srgbClr val="000000"/>
                </a:solidFill>
                <a:effectLst/>
                <a:latin typeface="Papyrus" panose="020B0602040200020303" pitchFamily="34" charset="77"/>
              </a:rPr>
              <a:t> the kingdom of God, shall see my face no more.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26 </a:t>
            </a:r>
            <a:r>
              <a:rPr lang="en-US" sz="2000" b="0" i="0" u="none" strike="noStrike" dirty="0">
                <a:solidFill>
                  <a:srgbClr val="000000"/>
                </a:solidFill>
                <a:effectLst/>
                <a:latin typeface="Papyrus" panose="020B0602040200020303" pitchFamily="34" charset="77"/>
              </a:rPr>
              <a:t>Wherefore I take you to record this day, that I am pure from the blood of all men.</a:t>
            </a:r>
          </a:p>
          <a:p>
            <a:pPr algn="l"/>
            <a:r>
              <a:rPr lang="en-US" sz="2000" b="1" i="0" u="none" strike="noStrike" baseline="30000" dirty="0">
                <a:solidFill>
                  <a:srgbClr val="000000"/>
                </a:solidFill>
                <a:effectLst/>
                <a:latin typeface="Papyrus" panose="020B0602040200020303" pitchFamily="34" charset="77"/>
              </a:rPr>
              <a:t>27 </a:t>
            </a:r>
            <a:r>
              <a:rPr lang="en-US" sz="2000" b="0" i="0" u="none" strike="noStrike" dirty="0">
                <a:solidFill>
                  <a:srgbClr val="000000"/>
                </a:solidFill>
                <a:effectLst/>
                <a:latin typeface="Papyrus" panose="020B0602040200020303" pitchFamily="34" charset="77"/>
              </a:rPr>
              <a:t>For I have not shunned to declare unto you all the counsel of God.</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28 </a:t>
            </a:r>
            <a:r>
              <a:rPr lang="en-US" sz="2000" b="0" i="0" u="none" strike="noStrike" dirty="0">
                <a:solidFill>
                  <a:srgbClr val="000000"/>
                </a:solidFill>
                <a:effectLst/>
                <a:latin typeface="Papyrus" panose="020B0602040200020303" pitchFamily="34" charset="77"/>
              </a:rPr>
              <a:t>Take heed therefore to yourselves, and to all the flock, </a:t>
            </a:r>
          </a:p>
          <a:p>
            <a:pPr algn="l"/>
            <a:r>
              <a:rPr lang="en-US" sz="2000" b="0" i="0" u="none" strike="noStrike" dirty="0">
                <a:solidFill>
                  <a:srgbClr val="000000"/>
                </a:solidFill>
                <a:effectLst/>
                <a:latin typeface="Papyrus" panose="020B0602040200020303" pitchFamily="34" charset="77"/>
              </a:rPr>
              <a:t>over the which the Holy Ghost has made you overseers, </a:t>
            </a:r>
          </a:p>
          <a:p>
            <a:pPr algn="l"/>
            <a:r>
              <a:rPr lang="en-US" sz="2000" b="0" i="0" u="none" strike="noStrike" dirty="0">
                <a:solidFill>
                  <a:srgbClr val="000000"/>
                </a:solidFill>
                <a:effectLst/>
                <a:latin typeface="Papyrus" panose="020B0602040200020303" pitchFamily="34" charset="77"/>
              </a:rPr>
              <a:t>to feed the Church of God, which He has purchased with </a:t>
            </a:r>
            <a:r>
              <a:rPr lang="en-US" sz="2000" dirty="0">
                <a:solidFill>
                  <a:srgbClr val="000000"/>
                </a:solidFill>
                <a:latin typeface="Papyrus" panose="020B0602040200020303" pitchFamily="34" charset="77"/>
              </a:rPr>
              <a:t>H</a:t>
            </a:r>
            <a:r>
              <a:rPr lang="en-US" sz="2000" b="0" i="0" u="none" strike="noStrike" dirty="0">
                <a:solidFill>
                  <a:srgbClr val="000000"/>
                </a:solidFill>
                <a:effectLst/>
                <a:latin typeface="Papyrus" panose="020B0602040200020303" pitchFamily="34" charset="77"/>
              </a:rPr>
              <a:t>is own blood.</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29 </a:t>
            </a:r>
            <a:r>
              <a:rPr lang="en-US" sz="2000" b="0" i="0" u="none" strike="noStrike" dirty="0">
                <a:solidFill>
                  <a:srgbClr val="000000"/>
                </a:solidFill>
                <a:effectLst/>
                <a:latin typeface="Papyrus" panose="020B0602040200020303" pitchFamily="34" charset="77"/>
              </a:rPr>
              <a:t>For I know this, that after my departing shall grievous wolves</a:t>
            </a:r>
          </a:p>
          <a:p>
            <a:pPr algn="l"/>
            <a:r>
              <a:rPr lang="en-US" sz="2000" b="0" i="0" u="none" strike="noStrike" dirty="0">
                <a:solidFill>
                  <a:srgbClr val="000000"/>
                </a:solidFill>
                <a:effectLst/>
                <a:latin typeface="Papyrus" panose="020B0602040200020303" pitchFamily="34" charset="77"/>
              </a:rPr>
              <a:t> enter in among you, not sparing the flock.</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30 </a:t>
            </a:r>
            <a:r>
              <a:rPr lang="en-US" sz="2000" b="0" i="0" u="none" strike="noStrike" dirty="0">
                <a:solidFill>
                  <a:srgbClr val="000000"/>
                </a:solidFill>
                <a:effectLst/>
                <a:latin typeface="Papyrus" panose="020B0602040200020303" pitchFamily="34" charset="77"/>
              </a:rPr>
              <a:t>Also of your own selves shall men arise, speaking perverse things,</a:t>
            </a:r>
          </a:p>
          <a:p>
            <a:pPr algn="l"/>
            <a:r>
              <a:rPr lang="en-US" sz="2000" b="0" i="0" u="none" strike="noStrike" dirty="0">
                <a:solidFill>
                  <a:srgbClr val="000000"/>
                </a:solidFill>
                <a:effectLst/>
                <a:latin typeface="Papyrus" panose="020B0602040200020303" pitchFamily="34" charset="77"/>
              </a:rPr>
              <a:t> to draw away disciples after them.</a:t>
            </a:r>
          </a:p>
        </p:txBody>
      </p:sp>
      <p:pic>
        <p:nvPicPr>
          <p:cNvPr id="5" name="Picture 4" descr="A wolf in a herd of sheep&#10;&#10;Description automatically generated with medium confidence">
            <a:extLst>
              <a:ext uri="{FF2B5EF4-FFF2-40B4-BE49-F238E27FC236}">
                <a16:creationId xmlns:a16="http://schemas.microsoft.com/office/drawing/2014/main" id="{7AFF723A-25B2-3D2E-F436-5689CC972EA8}"/>
              </a:ext>
            </a:extLst>
          </p:cNvPr>
          <p:cNvPicPr>
            <a:picLocks noChangeAspect="1"/>
          </p:cNvPicPr>
          <p:nvPr/>
        </p:nvPicPr>
        <p:blipFill>
          <a:blip r:embed="rId2"/>
          <a:stretch>
            <a:fillRect/>
          </a:stretch>
        </p:blipFill>
        <p:spPr>
          <a:xfrm>
            <a:off x="8831129" y="3408409"/>
            <a:ext cx="2862153" cy="2673918"/>
          </a:xfrm>
          <a:prstGeom prst="rect">
            <a:avLst/>
          </a:prstGeom>
        </p:spPr>
      </p:pic>
      <p:pic>
        <p:nvPicPr>
          <p:cNvPr id="9" name="Picture 8" descr="A person in a robe&#10;&#10;Description automatically generated with medium confidence">
            <a:extLst>
              <a:ext uri="{FF2B5EF4-FFF2-40B4-BE49-F238E27FC236}">
                <a16:creationId xmlns:a16="http://schemas.microsoft.com/office/drawing/2014/main" id="{AE7074CB-3D90-8DA2-365B-534386219E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54" b="98246" l="10000" r="95417">
                        <a14:foregroundMark x1="54667" y1="7815" x2="92167" y2="73844"/>
                        <a14:foregroundMark x1="92167" y1="73844" x2="95417" y2="89155"/>
                        <a14:foregroundMark x1="95417" y1="89155" x2="36750" y2="93301"/>
                        <a14:foregroundMark x1="35917" y1="98405" x2="92333" y2="91228"/>
                        <a14:foregroundMark x1="92333" y1="91228" x2="95083" y2="79745"/>
                        <a14:foregroundMark x1="95083" y1="79745" x2="95000" y2="78947"/>
                        <a14:foregroundMark x1="56167" y1="42743" x2="63750" y2="45455"/>
                        <a14:foregroundMark x1="63750" y1="45455" x2="71583" y2="25518"/>
                        <a14:foregroundMark x1="71583" y1="25518" x2="67333" y2="14195"/>
                        <a14:foregroundMark x1="67333" y1="14195" x2="61917" y2="8134"/>
                        <a14:foregroundMark x1="61917" y1="8134" x2="54500" y2="4785"/>
                        <a14:foregroundMark x1="54500" y1="4785" x2="53250" y2="5263"/>
                        <a14:foregroundMark x1="51917" y1="50399" x2="61000" y2="51196"/>
                        <a14:foregroundMark x1="61000" y1="51196" x2="60750" y2="65072"/>
                        <a14:foregroundMark x1="60750" y1="65072" x2="59833" y2="69856"/>
                        <a14:foregroundMark x1="67000" y1="15152" x2="62083" y2="5901"/>
                        <a14:foregroundMark x1="62083" y1="5901" x2="53917" y2="4147"/>
                        <a14:foregroundMark x1="53917" y1="4147" x2="48583" y2="11005"/>
                        <a14:foregroundMark x1="48583" y1="11005" x2="50167" y2="22967"/>
                        <a14:foregroundMark x1="50167" y1="22967" x2="51250" y2="24880"/>
                        <a14:foregroundMark x1="63667" y1="1754" x2="68417" y2="12440"/>
                        <a14:foregroundMark x1="18664" y1="91711" x2="16750" y2="94099"/>
                        <a14:foregroundMark x1="29370" y1="78354" x2="28902" y2="78938"/>
                        <a14:foregroundMark x1="49500" y1="53429" x2="39583" y2="78150"/>
                        <a14:foregroundMark x1="30000" y1="89474" x2="30000" y2="89474"/>
                        <a14:backgroundMark x1="31500" y1="60128" x2="14250" y2="86284"/>
                        <a14:backgroundMark x1="14250" y1="86284" x2="12250" y2="67305"/>
                        <a14:backgroundMark x1="12250" y1="67305" x2="16167" y2="54545"/>
                        <a14:backgroundMark x1="16167" y1="54545" x2="25917" y2="55183"/>
                        <a14:backgroundMark x1="25917" y1="55183" x2="32167" y2="60128"/>
                        <a14:backgroundMark x1="32167" y1="60128" x2="35750" y2="77033"/>
                        <a14:backgroundMark x1="48250" y1="5263" x2="43750" y2="14833"/>
                        <a14:backgroundMark x1="43750" y1="14833" x2="46167" y2="25678"/>
                        <a14:backgroundMark x1="46167" y1="25678" x2="45250" y2="50080"/>
                        <a14:backgroundMark x1="45250" y1="50080" x2="37750" y2="78309"/>
                        <a14:backgroundMark x1="41333" y1="14514" x2="41167" y2="42743"/>
                        <a14:backgroundMark x1="41167" y1="42743" x2="29583" y2="83254"/>
                        <a14:backgroundMark x1="43583" y1="18022" x2="42917" y2="29825"/>
                        <a14:backgroundMark x1="42917" y1="29825" x2="42750" y2="21850"/>
                        <a14:backgroundMark x1="34083" y1="84848" x2="15250" y2="85965"/>
                        <a14:backgroundMark x1="29000" y1="79107" x2="19583" y2="93301"/>
                        <a14:backgroundMark x1="43000" y1="27911" x2="43000" y2="40351"/>
                        <a14:backgroundMark x1="43000" y1="40351" x2="41583" y2="43381"/>
                        <a14:backgroundMark x1="49917" y1="2552" x2="53083" y2="159"/>
                        <a14:backgroundMark x1="42000" y1="67783" x2="37500" y2="84370"/>
                      </a14:backgroundRemoval>
                    </a14:imgEffect>
                  </a14:imgLayer>
                </a14:imgProps>
              </a:ext>
            </a:extLst>
          </a:blip>
          <a:stretch>
            <a:fillRect/>
          </a:stretch>
        </p:blipFill>
        <p:spPr>
          <a:xfrm>
            <a:off x="8525024" y="675249"/>
            <a:ext cx="3474364" cy="1929014"/>
          </a:xfrm>
          <a:prstGeom prst="rect">
            <a:avLst/>
          </a:prstGeom>
        </p:spPr>
      </p:pic>
    </p:spTree>
    <p:extLst>
      <p:ext uri="{BB962C8B-B14F-4D97-AF65-F5344CB8AC3E}">
        <p14:creationId xmlns:p14="http://schemas.microsoft.com/office/powerpoint/2010/main" val="979958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F67E47A-E8F1-4B7D-0A70-FADE276C0FC1}"/>
              </a:ext>
            </a:extLst>
          </p:cNvPr>
          <p:cNvSpPr txBox="1"/>
          <p:nvPr/>
        </p:nvSpPr>
        <p:spPr>
          <a:xfrm>
            <a:off x="514120" y="220336"/>
            <a:ext cx="11262912" cy="6441381"/>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477F8F23-3347-3383-8C73-6B3AB6E38154}"/>
              </a:ext>
            </a:extLst>
          </p:cNvPr>
          <p:cNvSpPr txBox="1"/>
          <p:nvPr/>
        </p:nvSpPr>
        <p:spPr>
          <a:xfrm>
            <a:off x="609601" y="220335"/>
            <a:ext cx="10950766" cy="6453049"/>
          </a:xfrm>
          <a:prstGeom prst="rect">
            <a:avLst/>
          </a:prstGeom>
          <a:noFill/>
        </p:spPr>
        <p:txBody>
          <a:bodyPr wrap="square">
            <a:spAutoFit/>
          </a:bodyPr>
          <a:lstStyle/>
          <a:p>
            <a:pPr algn="l"/>
            <a:endParaRPr lang="en-US" sz="2000" b="1" baseline="30000" dirty="0">
              <a:solidFill>
                <a:srgbClr val="000000"/>
              </a:solidFill>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31 </a:t>
            </a:r>
            <a:r>
              <a:rPr lang="en-US" sz="2000" b="0" i="0" u="none" strike="noStrike" dirty="0">
                <a:solidFill>
                  <a:srgbClr val="000000"/>
                </a:solidFill>
                <a:effectLst/>
                <a:latin typeface="Papyrus" panose="020B0602040200020303" pitchFamily="34" charset="77"/>
              </a:rPr>
              <a:t>Therefore watch, and remember, that by the space of </a:t>
            </a:r>
            <a:r>
              <a:rPr lang="en-US" sz="2000" dirty="0">
                <a:solidFill>
                  <a:srgbClr val="000000"/>
                </a:solidFill>
                <a:latin typeface="Papyrus" panose="020B0602040200020303" pitchFamily="34" charset="77"/>
              </a:rPr>
              <a:t>3</a:t>
            </a:r>
            <a:r>
              <a:rPr lang="en-US" sz="2000" b="0" i="0" u="none" strike="noStrike" dirty="0">
                <a:solidFill>
                  <a:srgbClr val="000000"/>
                </a:solidFill>
                <a:effectLst/>
                <a:latin typeface="Papyrus" panose="020B0602040200020303" pitchFamily="34" charset="77"/>
              </a:rPr>
              <a:t> years</a:t>
            </a:r>
          </a:p>
          <a:p>
            <a:pPr algn="l"/>
            <a:r>
              <a:rPr lang="en-US" sz="2000" b="0" i="0" u="none" strike="noStrike" dirty="0">
                <a:solidFill>
                  <a:srgbClr val="000000"/>
                </a:solidFill>
                <a:effectLst/>
                <a:latin typeface="Papyrus" panose="020B0602040200020303" pitchFamily="34" charset="77"/>
              </a:rPr>
              <a:t>   I ceased not to warn every one night and day with tears.</a:t>
            </a:r>
          </a:p>
          <a:p>
            <a:pPr algn="l"/>
            <a:r>
              <a:rPr lang="en-US" sz="2000" b="1" i="0" u="none" strike="noStrike" baseline="30000" dirty="0">
                <a:solidFill>
                  <a:srgbClr val="000000"/>
                </a:solidFill>
                <a:effectLst/>
                <a:latin typeface="Papyrus" panose="020B0602040200020303" pitchFamily="34" charset="77"/>
              </a:rPr>
              <a:t>32 </a:t>
            </a:r>
            <a:r>
              <a:rPr lang="en-US" sz="2000" b="0" i="0" u="none" strike="noStrike" dirty="0">
                <a:solidFill>
                  <a:srgbClr val="000000"/>
                </a:solidFill>
                <a:effectLst/>
                <a:latin typeface="Papyrus" panose="020B0602040200020303" pitchFamily="34" charset="77"/>
              </a:rPr>
              <a:t>And now, brethren, I commend you to God, and to the word of His grace, which is able</a:t>
            </a:r>
          </a:p>
          <a:p>
            <a:pPr algn="l"/>
            <a:r>
              <a:rPr lang="en-US" sz="2000" b="0" i="0" u="none" strike="noStrike" dirty="0">
                <a:solidFill>
                  <a:srgbClr val="000000"/>
                </a:solidFill>
                <a:effectLst/>
                <a:latin typeface="Papyrus" panose="020B0602040200020303" pitchFamily="34" charset="77"/>
              </a:rPr>
              <a:t>    to build you up, and to give you an inheritance among all them which are sanctified.</a:t>
            </a: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33 </a:t>
            </a:r>
            <a:r>
              <a:rPr lang="en-US" sz="2000" b="0" i="0" u="none" strike="noStrike" dirty="0">
                <a:solidFill>
                  <a:srgbClr val="000000"/>
                </a:solidFill>
                <a:effectLst/>
                <a:latin typeface="Papyrus" panose="020B0602040200020303" pitchFamily="34" charset="77"/>
              </a:rPr>
              <a:t>I have coveted no man's silver, or gold, or apparel. </a:t>
            </a:r>
            <a:r>
              <a:rPr lang="en-US" sz="2000" b="1" i="0" u="none" strike="noStrike" baseline="30000" dirty="0">
                <a:solidFill>
                  <a:srgbClr val="000000"/>
                </a:solidFill>
                <a:effectLst/>
                <a:latin typeface="Papyrus" panose="020B0602040200020303" pitchFamily="34" charset="77"/>
              </a:rPr>
              <a:t>34 </a:t>
            </a:r>
            <a:r>
              <a:rPr lang="en-US" sz="2000" b="0" i="0" u="none" strike="noStrike" dirty="0">
                <a:solidFill>
                  <a:srgbClr val="000000"/>
                </a:solidFill>
                <a:effectLst/>
                <a:latin typeface="Papyrus" panose="020B0602040200020303" pitchFamily="34" charset="77"/>
              </a:rPr>
              <a:t>Yea, you yourselves know,                        that these hands have ministered unto my necessities, and to them that were with me.</a:t>
            </a: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35 </a:t>
            </a:r>
            <a:r>
              <a:rPr lang="en-US" sz="2000" b="0" i="0" u="none" strike="noStrike" dirty="0">
                <a:solidFill>
                  <a:srgbClr val="000000"/>
                </a:solidFill>
                <a:effectLst/>
                <a:latin typeface="Papyrus" panose="020B0602040200020303" pitchFamily="34" charset="77"/>
              </a:rPr>
              <a:t>I have showed you all things, how that so laboring you ought to support the weak, and to remember the words of the Lord Jesus, how He said, It is more blessed to give than to receive.</a:t>
            </a:r>
          </a:p>
        </p:txBody>
      </p:sp>
      <p:pic>
        <p:nvPicPr>
          <p:cNvPr id="9" name="Picture 8" descr="A painting of a group of people sitting at a table&#10;&#10;Description automatically generated with medium confidence">
            <a:extLst>
              <a:ext uri="{FF2B5EF4-FFF2-40B4-BE49-F238E27FC236}">
                <a16:creationId xmlns:a16="http://schemas.microsoft.com/office/drawing/2014/main" id="{B9F2526C-2C04-148F-35C6-BA0D7826B791}"/>
              </a:ext>
            </a:extLst>
          </p:cNvPr>
          <p:cNvPicPr>
            <a:picLocks noChangeAspect="1"/>
          </p:cNvPicPr>
          <p:nvPr/>
        </p:nvPicPr>
        <p:blipFill>
          <a:blip r:embed="rId2"/>
          <a:stretch>
            <a:fillRect/>
          </a:stretch>
        </p:blipFill>
        <p:spPr>
          <a:xfrm>
            <a:off x="2398153" y="1713120"/>
            <a:ext cx="5884455" cy="3163680"/>
          </a:xfrm>
          <a:prstGeom prst="rect">
            <a:avLst/>
          </a:prstGeom>
        </p:spPr>
      </p:pic>
    </p:spTree>
    <p:extLst>
      <p:ext uri="{BB962C8B-B14F-4D97-AF65-F5344CB8AC3E}">
        <p14:creationId xmlns:p14="http://schemas.microsoft.com/office/powerpoint/2010/main" val="269649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EF67E47A-E8F1-4B7D-0A70-FADE276C0FC1}"/>
              </a:ext>
            </a:extLst>
          </p:cNvPr>
          <p:cNvSpPr txBox="1"/>
          <p:nvPr/>
        </p:nvSpPr>
        <p:spPr>
          <a:xfrm>
            <a:off x="749147" y="506776"/>
            <a:ext cx="11038901" cy="5816977"/>
          </a:xfrm>
          <a:prstGeom prst="rect">
            <a:avLst/>
          </a:prstGeom>
          <a:solidFill>
            <a:schemeClr val="bg1"/>
          </a:solidFill>
        </p:spPr>
        <p:txBody>
          <a:bodyPr wrap="square" rtlCol="0">
            <a:spAutoFit/>
          </a:bodyPr>
          <a:lstStyle/>
          <a:p>
            <a:pPr algn="l"/>
            <a:endParaRPr lang="en-US" sz="1800" b="1" i="0" u="none" strike="noStrike" baseline="30000" dirty="0">
              <a:solidFill>
                <a:srgbClr val="000000"/>
              </a:solidFill>
              <a:effectLst/>
              <a:latin typeface="Papyrus" panose="020B0602040200020303" pitchFamily="34" charset="77"/>
            </a:endParaRPr>
          </a:p>
          <a:p>
            <a:pPr algn="l"/>
            <a:r>
              <a:rPr lang="en-US" sz="1800" b="1" i="0" u="none" strike="noStrike" baseline="30000" dirty="0">
                <a:solidFill>
                  <a:srgbClr val="000000"/>
                </a:solidFill>
                <a:effectLst/>
                <a:latin typeface="Papyrus" panose="020B0602040200020303" pitchFamily="34" charset="77"/>
              </a:rPr>
              <a:t>36 </a:t>
            </a:r>
            <a:r>
              <a:rPr lang="en-US" sz="2000" b="0" i="0" u="none" strike="noStrike" dirty="0">
                <a:solidFill>
                  <a:srgbClr val="000000"/>
                </a:solidFill>
                <a:effectLst/>
                <a:latin typeface="Papyrus" panose="020B0602040200020303" pitchFamily="34" charset="77"/>
              </a:rPr>
              <a:t>And when he had thus spoken, he knelt down, and prayed with them all.</a:t>
            </a:r>
          </a:p>
          <a:p>
            <a:pPr algn="l"/>
            <a:r>
              <a:rPr lang="en-US" sz="2000" b="1" i="0" u="none" strike="noStrike" baseline="30000" dirty="0">
                <a:solidFill>
                  <a:srgbClr val="000000"/>
                </a:solidFill>
                <a:effectLst/>
                <a:latin typeface="Papyrus" panose="020B0602040200020303" pitchFamily="34" charset="77"/>
              </a:rPr>
              <a:t>37 </a:t>
            </a:r>
            <a:r>
              <a:rPr lang="en-US" sz="2000" b="0" i="0" u="none" strike="noStrike" dirty="0">
                <a:solidFill>
                  <a:srgbClr val="000000"/>
                </a:solidFill>
                <a:effectLst/>
                <a:latin typeface="Papyrus" panose="020B0602040200020303" pitchFamily="34" charset="77"/>
              </a:rPr>
              <a:t>And they all wept sore, and fell on Paul's neck, and kissed him,</a:t>
            </a: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dirty="0">
              <a:solidFill>
                <a:srgbClr val="000000"/>
              </a:solidFill>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endParaRPr lang="en-US" sz="2000" b="0" i="0" u="none" strike="noStrike" dirty="0">
              <a:solidFill>
                <a:srgbClr val="000000"/>
              </a:solidFill>
              <a:effectLst/>
              <a:latin typeface="Papyrus" panose="020B0602040200020303" pitchFamily="34" charset="77"/>
            </a:endParaRPr>
          </a:p>
          <a:p>
            <a:pPr algn="l"/>
            <a:r>
              <a:rPr lang="en-US" sz="2000" b="1" i="0" u="none" strike="noStrike" baseline="30000" dirty="0">
                <a:solidFill>
                  <a:srgbClr val="000000"/>
                </a:solidFill>
                <a:effectLst/>
                <a:latin typeface="Papyrus" panose="020B0602040200020303" pitchFamily="34" charset="77"/>
              </a:rPr>
              <a:t>38 </a:t>
            </a:r>
            <a:r>
              <a:rPr lang="en-US" sz="2000" b="0" i="0" u="none" strike="noStrike" dirty="0">
                <a:solidFill>
                  <a:srgbClr val="000000"/>
                </a:solidFill>
                <a:effectLst/>
                <a:latin typeface="Papyrus" panose="020B0602040200020303" pitchFamily="34" charset="77"/>
              </a:rPr>
              <a:t>Sorrowing most of all for the words which he spoke, that they should see his face no more. </a:t>
            </a:r>
          </a:p>
          <a:p>
            <a:pPr algn="l"/>
            <a:r>
              <a:rPr lang="en-US" sz="2000" b="0" i="0" u="none" strike="noStrike" dirty="0">
                <a:solidFill>
                  <a:srgbClr val="000000"/>
                </a:solidFill>
                <a:effectLst/>
                <a:latin typeface="Papyrus" panose="020B0602040200020303" pitchFamily="34" charset="77"/>
              </a:rPr>
              <a:t>          And they accompanied him unto the ship.</a:t>
            </a:r>
          </a:p>
        </p:txBody>
      </p:sp>
      <p:pic>
        <p:nvPicPr>
          <p:cNvPr id="4" name="Picture 3" descr="A painting of a person hugging a person on a boat&#10;&#10;Description automatically generated with low confidence">
            <a:extLst>
              <a:ext uri="{FF2B5EF4-FFF2-40B4-BE49-F238E27FC236}">
                <a16:creationId xmlns:a16="http://schemas.microsoft.com/office/drawing/2014/main" id="{4C2D93E8-B21F-F678-B36F-321B108B21FD}"/>
              </a:ext>
            </a:extLst>
          </p:cNvPr>
          <p:cNvPicPr>
            <a:picLocks noChangeAspect="1"/>
          </p:cNvPicPr>
          <p:nvPr/>
        </p:nvPicPr>
        <p:blipFill>
          <a:blip r:embed="rId2"/>
          <a:stretch>
            <a:fillRect/>
          </a:stretch>
        </p:blipFill>
        <p:spPr>
          <a:xfrm>
            <a:off x="2044148" y="1403074"/>
            <a:ext cx="8103704" cy="4051852"/>
          </a:xfrm>
          <a:prstGeom prst="rect">
            <a:avLst/>
          </a:prstGeom>
        </p:spPr>
      </p:pic>
    </p:spTree>
    <p:extLst>
      <p:ext uri="{BB962C8B-B14F-4D97-AF65-F5344CB8AC3E}">
        <p14:creationId xmlns:p14="http://schemas.microsoft.com/office/powerpoint/2010/main" val="3057060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4" descr="02">
            <a:extLst>
              <a:ext uri="{FF2B5EF4-FFF2-40B4-BE49-F238E27FC236}">
                <a16:creationId xmlns:a16="http://schemas.microsoft.com/office/drawing/2014/main" id="{932B206A-C66C-A5B6-91CE-EA0DF9794F03}"/>
              </a:ext>
            </a:extLst>
          </p:cNvPr>
          <p:cNvPicPr>
            <a:picLocks noChangeAspect="1" noChangeArrowheads="1"/>
          </p:cNvPicPr>
          <p:nvPr/>
        </p:nvPicPr>
        <p:blipFill rotWithShape="1">
          <a:blip r:embed="rId2"/>
          <a:srcRect t="4444" b="5239"/>
          <a:stretch/>
        </p:blipFill>
        <p:spPr bwMode="auto">
          <a:xfrm>
            <a:off x="868017" y="68006"/>
            <a:ext cx="10455966" cy="6721987"/>
          </a:xfrm>
          <a:prstGeom prst="rect">
            <a:avLst/>
          </a:prstGeom>
          <a:noFill/>
          <a:ln w="38100" cap="sq">
            <a:solidFill>
              <a:srgbClr val="000000"/>
            </a:solidFill>
            <a:miter lim="800000"/>
            <a:headEnd/>
            <a:tailEnd/>
          </a:ln>
          <a:effectLst>
            <a:outerShdw blurRad="50800" dist="38100" dir="2700000" algn="tl" rotWithShape="0">
              <a:srgbClr val="808080">
                <a:alpha val="42999"/>
              </a:srgbClr>
            </a:outerShdw>
          </a:effectLst>
        </p:spPr>
      </p:pic>
    </p:spTree>
    <p:extLst>
      <p:ext uri="{BB962C8B-B14F-4D97-AF65-F5344CB8AC3E}">
        <p14:creationId xmlns:p14="http://schemas.microsoft.com/office/powerpoint/2010/main" val="1252008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in a robe sitting next to a person&#10;&#10;Description automatically generated with low confidence">
            <a:extLst>
              <a:ext uri="{FF2B5EF4-FFF2-40B4-BE49-F238E27FC236}">
                <a16:creationId xmlns:a16="http://schemas.microsoft.com/office/drawing/2014/main" id="{FDC22909-F379-459B-26B8-40A157B91681}"/>
              </a:ext>
            </a:extLst>
          </p:cNvPr>
          <p:cNvPicPr>
            <a:picLocks noChangeAspect="1"/>
          </p:cNvPicPr>
          <p:nvPr/>
        </p:nvPicPr>
        <p:blipFill rotWithShape="1">
          <a:blip r:embed="rId2"/>
          <a:srcRect l="52962" r="15411"/>
          <a:stretch/>
        </p:blipFill>
        <p:spPr>
          <a:xfrm>
            <a:off x="8668725" y="683046"/>
            <a:ext cx="3087820" cy="5491908"/>
          </a:xfrm>
          <a:prstGeom prst="rect">
            <a:avLst/>
          </a:prstGeom>
        </p:spPr>
      </p:pic>
      <p:sp>
        <p:nvSpPr>
          <p:cNvPr id="7" name="TextBox 6">
            <a:extLst>
              <a:ext uri="{FF2B5EF4-FFF2-40B4-BE49-F238E27FC236}">
                <a16:creationId xmlns:a16="http://schemas.microsoft.com/office/drawing/2014/main" id="{ED02627F-0952-69E7-3760-E7CFE7ACD10D}"/>
              </a:ext>
            </a:extLst>
          </p:cNvPr>
          <p:cNvSpPr txBox="1"/>
          <p:nvPr/>
        </p:nvSpPr>
        <p:spPr>
          <a:xfrm>
            <a:off x="790659" y="512285"/>
            <a:ext cx="7989783" cy="3046988"/>
          </a:xfrm>
          <a:prstGeom prst="rect">
            <a:avLst/>
          </a:prstGeom>
          <a:solidFill>
            <a:schemeClr val="bg1"/>
          </a:solidFill>
        </p:spPr>
        <p:txBody>
          <a:bodyPr wrap="square" rtlCol="0">
            <a:spAutoFit/>
          </a:bodyPr>
          <a:lstStyle/>
          <a:p>
            <a:endParaRPr lang="en-US" sz="2400" dirty="0">
              <a:latin typeface="Papyrus" panose="020B0602040200020303" pitchFamily="34" charset="77"/>
            </a:endParaRPr>
          </a:p>
          <a:p>
            <a:r>
              <a:rPr lang="en-US" sz="2400" dirty="0">
                <a:latin typeface="Papyrus" panose="020B0602040200020303" pitchFamily="34" charset="77"/>
              </a:rPr>
              <a:t>   Paul’s ministry  time in Ephesus in Spring 52- Fall 53AD</a:t>
            </a:r>
          </a:p>
          <a:p>
            <a:r>
              <a:rPr lang="en-US" sz="2400" dirty="0">
                <a:latin typeface="Papyrus" panose="020B0602040200020303" pitchFamily="34" charset="77"/>
              </a:rPr>
              <a:t>     gave him insight into the spiritual climate in that city.</a:t>
            </a:r>
          </a:p>
          <a:p>
            <a:endParaRPr lang="en-US" sz="2400" dirty="0">
              <a:latin typeface="Papyrus" panose="020B0602040200020303" pitchFamily="34" charset="77"/>
            </a:endParaRPr>
          </a:p>
          <a:p>
            <a:r>
              <a:rPr lang="en-US" sz="2400" dirty="0">
                <a:latin typeface="Papyrus" panose="020B0602040200020303" pitchFamily="34" charset="77"/>
              </a:rPr>
              <a:t>	   While in prison around 61 AD, Paul wrote</a:t>
            </a:r>
          </a:p>
          <a:p>
            <a:r>
              <a:rPr lang="en-US" sz="2400" dirty="0">
                <a:latin typeface="Papyrus" panose="020B0602040200020303" pitchFamily="34" charset="77"/>
              </a:rPr>
              <a:t>         A wonderful strengthening letter to the Church</a:t>
            </a:r>
          </a:p>
          <a:p>
            <a:endParaRPr lang="en-US" sz="2400" dirty="0">
              <a:latin typeface="Papyrus" panose="020B0602040200020303" pitchFamily="34" charset="77"/>
            </a:endParaRPr>
          </a:p>
          <a:p>
            <a:r>
              <a:rPr lang="en-US" sz="2400" dirty="0">
                <a:latin typeface="Papyrus" panose="020B0602040200020303" pitchFamily="34" charset="77"/>
              </a:rPr>
              <a:t>                    The Book of Ephesians</a:t>
            </a:r>
          </a:p>
        </p:txBody>
      </p:sp>
      <p:sp>
        <p:nvSpPr>
          <p:cNvPr id="8" name="TextBox 7">
            <a:extLst>
              <a:ext uri="{FF2B5EF4-FFF2-40B4-BE49-F238E27FC236}">
                <a16:creationId xmlns:a16="http://schemas.microsoft.com/office/drawing/2014/main" id="{18F50440-49E6-1391-1429-D5A7096E027A}"/>
              </a:ext>
            </a:extLst>
          </p:cNvPr>
          <p:cNvSpPr txBox="1"/>
          <p:nvPr/>
        </p:nvSpPr>
        <p:spPr>
          <a:xfrm>
            <a:off x="1432193" y="3822852"/>
            <a:ext cx="7127113" cy="1938992"/>
          </a:xfrm>
          <a:prstGeom prst="rect">
            <a:avLst/>
          </a:prstGeom>
          <a:solidFill>
            <a:schemeClr val="bg2">
              <a:lumMod val="75000"/>
            </a:schemeClr>
          </a:solidFill>
        </p:spPr>
        <p:txBody>
          <a:bodyPr wrap="square" rtlCol="0">
            <a:spAutoFit/>
          </a:bodyPr>
          <a:lstStyle/>
          <a:p>
            <a:r>
              <a:rPr lang="en-US" sz="2000" dirty="0">
                <a:latin typeface="Avenir Book" panose="02000503020000020003" pitchFamily="2" charset="0"/>
              </a:rPr>
              <a:t>Chapter 1     </a:t>
            </a:r>
            <a:r>
              <a:rPr lang="en-US" sz="2000" dirty="0">
                <a:latin typeface="Papyrus" panose="020B0602040200020303" pitchFamily="34" charset="77"/>
              </a:rPr>
              <a:t>“Our Inheritance in Him”</a:t>
            </a:r>
          </a:p>
          <a:p>
            <a:r>
              <a:rPr lang="en-US" sz="2000" dirty="0">
                <a:latin typeface="Avenir Book" panose="02000503020000020003" pitchFamily="2" charset="0"/>
              </a:rPr>
              <a:t>Chapter 2     </a:t>
            </a:r>
            <a:r>
              <a:rPr lang="en-US" sz="2000" dirty="0">
                <a:latin typeface="Papyrus" panose="020B0602040200020303" pitchFamily="34" charset="77"/>
              </a:rPr>
              <a:t>“Our Salvation from Sin”</a:t>
            </a:r>
          </a:p>
          <a:p>
            <a:r>
              <a:rPr lang="en-US" sz="2000" dirty="0">
                <a:latin typeface="Avenir Book" panose="02000503020000020003" pitchFamily="2" charset="0"/>
              </a:rPr>
              <a:t>Chapter 3 </a:t>
            </a:r>
            <a:r>
              <a:rPr lang="en-US" sz="2000" dirty="0">
                <a:latin typeface="Papyrus" panose="020B0602040200020303" pitchFamily="34" charset="77"/>
              </a:rPr>
              <a:t>“The Dispensation of Grace”</a:t>
            </a:r>
          </a:p>
          <a:p>
            <a:r>
              <a:rPr lang="en-US" sz="2000" dirty="0">
                <a:latin typeface="Avenir Book" panose="02000503020000020003" pitchFamily="2" charset="0"/>
              </a:rPr>
              <a:t>Chapter 4.  “</a:t>
            </a:r>
            <a:r>
              <a:rPr lang="en-US" sz="2000" dirty="0">
                <a:latin typeface="Papyrus" panose="020B0602040200020303" pitchFamily="34" charset="77"/>
              </a:rPr>
              <a:t>Oneness in Christ”</a:t>
            </a:r>
          </a:p>
          <a:p>
            <a:r>
              <a:rPr lang="en-US" sz="2000" dirty="0">
                <a:latin typeface="Avenir Book" panose="02000503020000020003" pitchFamily="2" charset="0"/>
              </a:rPr>
              <a:t>Chapter 5  “</a:t>
            </a:r>
            <a:r>
              <a:rPr lang="en-US" sz="2000" dirty="0">
                <a:latin typeface="Papyrus" panose="020B0602040200020303" pitchFamily="34" charset="77"/>
              </a:rPr>
              <a:t>Marriage Compared to Jesus &amp; His Church” </a:t>
            </a:r>
          </a:p>
          <a:p>
            <a:r>
              <a:rPr lang="en-US" sz="2000" dirty="0">
                <a:latin typeface="Avenir Book" panose="02000503020000020003" pitchFamily="2" charset="0"/>
              </a:rPr>
              <a:t>Chapter 6  “</a:t>
            </a:r>
            <a:r>
              <a:rPr lang="en-US" sz="2000" dirty="0">
                <a:latin typeface="Papyrus" panose="020B0602040200020303" pitchFamily="34" charset="77"/>
              </a:rPr>
              <a:t>Spiritual Warfare”</a:t>
            </a:r>
          </a:p>
        </p:txBody>
      </p:sp>
    </p:spTree>
    <p:extLst>
      <p:ext uri="{BB962C8B-B14F-4D97-AF65-F5344CB8AC3E}">
        <p14:creationId xmlns:p14="http://schemas.microsoft.com/office/powerpoint/2010/main" val="1445744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26505"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EAA33BF-AC59-7BA0-272B-867897547D73}"/>
              </a:ext>
            </a:extLst>
          </p:cNvPr>
          <p:cNvSpPr txBox="1"/>
          <p:nvPr/>
        </p:nvSpPr>
        <p:spPr>
          <a:xfrm>
            <a:off x="348344" y="684357"/>
            <a:ext cx="10561110" cy="5012675"/>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10C2ED27-1929-76D8-1D4A-90A3E1208DBC}"/>
              </a:ext>
            </a:extLst>
          </p:cNvPr>
          <p:cNvSpPr txBox="1"/>
          <p:nvPr/>
        </p:nvSpPr>
        <p:spPr>
          <a:xfrm>
            <a:off x="576944" y="961222"/>
            <a:ext cx="8155489" cy="1323439"/>
          </a:xfrm>
          <a:prstGeom prst="rect">
            <a:avLst/>
          </a:prstGeom>
          <a:noFill/>
        </p:spPr>
        <p:txBody>
          <a:bodyPr wrap="square">
            <a:spAutoFit/>
          </a:bodyPr>
          <a:lstStyle/>
          <a:p>
            <a:pPr algn="l"/>
            <a:r>
              <a:rPr lang="en-US" sz="2400" i="0" u="none" strike="noStrike" baseline="30000" dirty="0">
                <a:solidFill>
                  <a:srgbClr val="000000"/>
                </a:solidFill>
                <a:effectLst/>
                <a:latin typeface="Papyrus" panose="020B0602040200020303" pitchFamily="34" charset="77"/>
              </a:rPr>
              <a:t>2 </a:t>
            </a:r>
            <a:r>
              <a:rPr lang="en-US" sz="2000" i="0" u="none" strike="noStrike" dirty="0">
                <a:solidFill>
                  <a:srgbClr val="000000"/>
                </a:solidFill>
                <a:effectLst/>
                <a:latin typeface="Papyrus" panose="020B0602040200020303" pitchFamily="34" charset="77"/>
              </a:rPr>
              <a:t>I know your works, and your labor, and your patience,</a:t>
            </a:r>
          </a:p>
          <a:p>
            <a:pPr algn="l"/>
            <a:r>
              <a:rPr lang="en-US" sz="2000" i="0" u="none" strike="noStrike" dirty="0">
                <a:solidFill>
                  <a:srgbClr val="000000"/>
                </a:solidFill>
                <a:effectLst/>
                <a:latin typeface="Papyrus" panose="020B0602040200020303" pitchFamily="34" charset="77"/>
              </a:rPr>
              <a:t>     and how </a:t>
            </a:r>
            <a:r>
              <a:rPr lang="en-US" sz="2000" dirty="0">
                <a:solidFill>
                  <a:srgbClr val="000000"/>
                </a:solidFill>
                <a:latin typeface="Papyrus" panose="020B0602040200020303" pitchFamily="34" charset="77"/>
              </a:rPr>
              <a:t>y</a:t>
            </a:r>
            <a:r>
              <a:rPr lang="en-US" sz="2000" i="0" u="none" strike="noStrike" dirty="0">
                <a:solidFill>
                  <a:srgbClr val="000000"/>
                </a:solidFill>
                <a:effectLst/>
                <a:latin typeface="Papyrus" panose="020B0602040200020303" pitchFamily="34" charset="77"/>
              </a:rPr>
              <a:t>ou can’t bear them which are evil; </a:t>
            </a:r>
          </a:p>
          <a:p>
            <a:pPr algn="l"/>
            <a:r>
              <a:rPr lang="en-US" sz="2000" i="0" u="none" strike="noStrike" dirty="0">
                <a:solidFill>
                  <a:srgbClr val="000000"/>
                </a:solidFill>
                <a:effectLst/>
                <a:latin typeface="Papyrus" panose="020B0602040200020303" pitchFamily="34" charset="77"/>
              </a:rPr>
              <a:t>     and  </a:t>
            </a:r>
            <a:r>
              <a:rPr lang="en-US" sz="2000" dirty="0">
                <a:solidFill>
                  <a:srgbClr val="000000"/>
                </a:solidFill>
                <a:latin typeface="Papyrus" panose="020B0602040200020303" pitchFamily="34" charset="77"/>
              </a:rPr>
              <a:t>y</a:t>
            </a:r>
            <a:r>
              <a:rPr lang="en-US" sz="2000" i="0" u="none" strike="noStrike" dirty="0">
                <a:solidFill>
                  <a:srgbClr val="000000"/>
                </a:solidFill>
                <a:effectLst/>
                <a:latin typeface="Papyrus" panose="020B0602040200020303" pitchFamily="34" charset="77"/>
              </a:rPr>
              <a:t>ou have tried them which say they are </a:t>
            </a:r>
            <a:r>
              <a:rPr lang="en-US" sz="2000" i="1" u="none" strike="noStrike" dirty="0">
                <a:solidFill>
                  <a:srgbClr val="000000"/>
                </a:solidFill>
                <a:effectLst/>
                <a:latin typeface="Papyrus" panose="020B0602040200020303" pitchFamily="34" charset="77"/>
              </a:rPr>
              <a:t>apostles</a:t>
            </a:r>
            <a:r>
              <a:rPr lang="en-US" sz="2000" i="0" u="none" strike="noStrike" dirty="0">
                <a:solidFill>
                  <a:srgbClr val="000000"/>
                </a:solidFill>
                <a:effectLst/>
                <a:latin typeface="Papyrus" panose="020B0602040200020303" pitchFamily="34" charset="77"/>
              </a:rPr>
              <a:t>,</a:t>
            </a:r>
          </a:p>
          <a:p>
            <a:pPr algn="l"/>
            <a:r>
              <a:rPr lang="en-US" sz="2000" dirty="0">
                <a:solidFill>
                  <a:srgbClr val="000000"/>
                </a:solidFill>
                <a:latin typeface="Papyrus" panose="020B0602040200020303" pitchFamily="34" charset="77"/>
              </a:rPr>
              <a:t> </a:t>
            </a:r>
            <a:r>
              <a:rPr lang="en-US" sz="2000" i="0" u="none" strike="noStrike" dirty="0">
                <a:solidFill>
                  <a:srgbClr val="000000"/>
                </a:solidFill>
                <a:effectLst/>
                <a:latin typeface="Papyrus" panose="020B0602040200020303" pitchFamily="34" charset="77"/>
              </a:rPr>
              <a:t>   and are not, and have found </a:t>
            </a:r>
            <a:r>
              <a:rPr lang="en-US" sz="2000" i="1" u="none" strike="noStrike" dirty="0">
                <a:solidFill>
                  <a:srgbClr val="000000"/>
                </a:solidFill>
                <a:effectLst/>
                <a:latin typeface="Papyrus" panose="020B0602040200020303" pitchFamily="34" charset="77"/>
              </a:rPr>
              <a:t>them liars</a:t>
            </a:r>
            <a:r>
              <a:rPr lang="en-US" sz="2000" i="0" u="none" strike="noStrike" dirty="0">
                <a:solidFill>
                  <a:srgbClr val="000000"/>
                </a:solidFill>
                <a:effectLst/>
                <a:latin typeface="Papyrus" panose="020B0602040200020303" pitchFamily="34" charset="77"/>
              </a:rPr>
              <a:t>:</a:t>
            </a:r>
          </a:p>
        </p:txBody>
      </p:sp>
      <p:pic>
        <p:nvPicPr>
          <p:cNvPr id="7" name="Picture 6" descr="A collage of a group of people&#10;&#10;Description automatically generated with low confidence">
            <a:extLst>
              <a:ext uri="{FF2B5EF4-FFF2-40B4-BE49-F238E27FC236}">
                <a16:creationId xmlns:a16="http://schemas.microsoft.com/office/drawing/2014/main" id="{DE12E9B8-52F6-4821-21C3-6A9FA8398573}"/>
              </a:ext>
            </a:extLst>
          </p:cNvPr>
          <p:cNvPicPr>
            <a:picLocks noChangeAspect="1"/>
          </p:cNvPicPr>
          <p:nvPr/>
        </p:nvPicPr>
        <p:blipFill>
          <a:blip r:embed="rId2"/>
          <a:stretch>
            <a:fillRect/>
          </a:stretch>
        </p:blipFill>
        <p:spPr>
          <a:xfrm>
            <a:off x="7195972" y="0"/>
            <a:ext cx="4919313" cy="6858000"/>
          </a:xfrm>
          <a:prstGeom prst="rect">
            <a:avLst/>
          </a:prstGeom>
        </p:spPr>
      </p:pic>
      <p:pic>
        <p:nvPicPr>
          <p:cNvPr id="9" name="Picture 8" descr="A picture containing text, water, font, screenshot&#10;&#10;Description automatically generated">
            <a:extLst>
              <a:ext uri="{FF2B5EF4-FFF2-40B4-BE49-F238E27FC236}">
                <a16:creationId xmlns:a16="http://schemas.microsoft.com/office/drawing/2014/main" id="{F672DFB7-904D-9F19-B35E-DC0A357E1665}"/>
              </a:ext>
            </a:extLst>
          </p:cNvPr>
          <p:cNvPicPr>
            <a:picLocks noChangeAspect="1"/>
          </p:cNvPicPr>
          <p:nvPr/>
        </p:nvPicPr>
        <p:blipFill>
          <a:blip r:embed="rId3"/>
          <a:stretch>
            <a:fillRect/>
          </a:stretch>
        </p:blipFill>
        <p:spPr>
          <a:xfrm>
            <a:off x="914581" y="2695483"/>
            <a:ext cx="5715154" cy="3582033"/>
          </a:xfrm>
          <a:prstGeom prst="rect">
            <a:avLst/>
          </a:prstGeom>
        </p:spPr>
      </p:pic>
    </p:spTree>
    <p:extLst>
      <p:ext uri="{BB962C8B-B14F-4D97-AF65-F5344CB8AC3E}">
        <p14:creationId xmlns:p14="http://schemas.microsoft.com/office/powerpoint/2010/main" val="744523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26505"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u="sng" dirty="0"/>
          </a:p>
        </p:txBody>
      </p:sp>
      <p:sp>
        <p:nvSpPr>
          <p:cNvPr id="2" name="TextBox 1">
            <a:extLst>
              <a:ext uri="{FF2B5EF4-FFF2-40B4-BE49-F238E27FC236}">
                <a16:creationId xmlns:a16="http://schemas.microsoft.com/office/drawing/2014/main" id="{6EAA33BF-AC59-7BA0-272B-867897547D73}"/>
              </a:ext>
            </a:extLst>
          </p:cNvPr>
          <p:cNvSpPr txBox="1"/>
          <p:nvPr/>
        </p:nvSpPr>
        <p:spPr>
          <a:xfrm>
            <a:off x="378763" y="3780235"/>
            <a:ext cx="10373823" cy="2308324"/>
          </a:xfrm>
          <a:prstGeom prst="rect">
            <a:avLst/>
          </a:prstGeom>
          <a:solidFill>
            <a:schemeClr val="bg1"/>
          </a:solidFill>
        </p:spPr>
        <p:txBody>
          <a:bodyPr wrap="square" rtlCol="0">
            <a:spAutoFit/>
          </a:bodyPr>
          <a:lstStyle/>
          <a:p>
            <a:r>
              <a:rPr lang="en-US" b="0" i="0" u="none" strike="noStrike" dirty="0">
                <a:solidFill>
                  <a:srgbClr val="444444"/>
                </a:solidFill>
                <a:effectLst/>
                <a:latin typeface="Avenir Book" panose="02000503020000020003" pitchFamily="2" charset="0"/>
              </a:rPr>
              <a:t>If a certain Bible Teacher continually Teaches error (re: Essential Christian </a:t>
            </a:r>
            <a:r>
              <a:rPr lang="en-US" b="0" i="0" u="none" strike="noStrike" dirty="0" err="1">
                <a:solidFill>
                  <a:srgbClr val="444444"/>
                </a:solidFill>
                <a:effectLst/>
                <a:latin typeface="Avenir Book" panose="02000503020000020003" pitchFamily="2" charset="0"/>
              </a:rPr>
              <a:t>Doctrine,etc</a:t>
            </a:r>
            <a:r>
              <a:rPr lang="en-US" b="0" i="0" u="none" strike="noStrike" dirty="0">
                <a:solidFill>
                  <a:srgbClr val="444444"/>
                </a:solidFill>
                <a:effectLst/>
                <a:latin typeface="Avenir Book" panose="02000503020000020003" pitchFamily="2" charset="0"/>
              </a:rPr>
              <a:t>) after they, the Bible Teacher or Professing Christian, has been warned by the Body of Christ of this Error— it would be very UNLOVING &amp; </a:t>
            </a:r>
            <a:r>
              <a:rPr lang="en-US" b="1" i="0" u="none" strike="noStrike" dirty="0">
                <a:solidFill>
                  <a:srgbClr val="444444"/>
                </a:solidFill>
                <a:effectLst/>
                <a:latin typeface="Avenir Book" panose="02000503020000020003" pitchFamily="2" charset="0"/>
              </a:rPr>
              <a:t>BIBLICALLY INCORRECT</a:t>
            </a:r>
            <a:r>
              <a:rPr lang="en-US" b="0" i="0" u="none" strike="noStrike" dirty="0">
                <a:solidFill>
                  <a:srgbClr val="444444"/>
                </a:solidFill>
                <a:effectLst/>
                <a:latin typeface="Avenir Book" panose="02000503020000020003" pitchFamily="2" charset="0"/>
              </a:rPr>
              <a:t> if we, God’s People, didn’t lovingly </a:t>
            </a:r>
            <a:r>
              <a:rPr lang="en-US" b="1" i="0" u="none" strike="noStrike" dirty="0">
                <a:solidFill>
                  <a:srgbClr val="444444"/>
                </a:solidFill>
                <a:effectLst/>
                <a:latin typeface="Avenir Book" panose="02000503020000020003" pitchFamily="2" charset="0"/>
              </a:rPr>
              <a:t>WARN</a:t>
            </a:r>
            <a:r>
              <a:rPr lang="en-US" b="0" i="0" u="none" strike="noStrike" dirty="0">
                <a:solidFill>
                  <a:srgbClr val="444444"/>
                </a:solidFill>
                <a:effectLst/>
                <a:latin typeface="Avenir Book" panose="02000503020000020003" pitchFamily="2" charset="0"/>
              </a:rPr>
              <a:t> other </a:t>
            </a:r>
            <a:r>
              <a:rPr lang="en-US" b="1" i="0" u="none" strike="noStrike" dirty="0">
                <a:solidFill>
                  <a:srgbClr val="444444"/>
                </a:solidFill>
                <a:effectLst/>
                <a:latin typeface="Avenir Book" panose="02000503020000020003" pitchFamily="2" charset="0"/>
              </a:rPr>
              <a:t>FELLOW BROTHERS &amp; SISTERS</a:t>
            </a:r>
            <a:r>
              <a:rPr lang="en-US" b="0" i="0" u="none" strike="noStrike" dirty="0">
                <a:solidFill>
                  <a:srgbClr val="444444"/>
                </a:solidFill>
                <a:effectLst/>
                <a:latin typeface="Avenir Book" panose="02000503020000020003" pitchFamily="2" charset="0"/>
              </a:rPr>
              <a:t> in Christ (like Jesus, Peter, Paul, etc.           See below: (Naming names below) of these </a:t>
            </a:r>
            <a:r>
              <a:rPr lang="en-US" b="1" i="0" u="none" strike="noStrike" dirty="0">
                <a:solidFill>
                  <a:srgbClr val="444444"/>
                </a:solidFill>
                <a:effectLst/>
                <a:latin typeface="Avenir Book" panose="02000503020000020003" pitchFamily="2" charset="0"/>
              </a:rPr>
              <a:t>BIBLICAL ERRORS</a:t>
            </a:r>
            <a:r>
              <a:rPr lang="en-US" b="0" i="0" u="none" strike="noStrike" dirty="0">
                <a:solidFill>
                  <a:srgbClr val="444444"/>
                </a:solidFill>
                <a:effectLst/>
                <a:latin typeface="Avenir Book" panose="02000503020000020003" pitchFamily="2" charset="0"/>
              </a:rPr>
              <a:t>. We are to </a:t>
            </a:r>
            <a:r>
              <a:rPr lang="en-US" b="1" i="0" u="none" strike="noStrike" dirty="0">
                <a:solidFill>
                  <a:srgbClr val="444444"/>
                </a:solidFill>
                <a:effectLst/>
                <a:latin typeface="Avenir Book" panose="02000503020000020003" pitchFamily="2" charset="0"/>
              </a:rPr>
              <a:t>WARN</a:t>
            </a:r>
            <a:r>
              <a:rPr lang="en-US" b="0" i="0" u="none" strike="noStrike" dirty="0">
                <a:solidFill>
                  <a:srgbClr val="444444"/>
                </a:solidFill>
                <a:effectLst/>
                <a:latin typeface="Avenir Book" panose="02000503020000020003" pitchFamily="2" charset="0"/>
              </a:rPr>
              <a:t> others out of </a:t>
            </a:r>
            <a:r>
              <a:rPr lang="en-US" b="1" i="0" u="none" strike="noStrike" dirty="0">
                <a:solidFill>
                  <a:srgbClr val="444444"/>
                </a:solidFill>
                <a:effectLst/>
                <a:latin typeface="Avenir Book" panose="02000503020000020003" pitchFamily="2" charset="0"/>
              </a:rPr>
              <a:t>LOVE</a:t>
            </a:r>
            <a:r>
              <a:rPr lang="en-US" b="0" i="0" u="none" strike="noStrike" dirty="0">
                <a:solidFill>
                  <a:srgbClr val="444444"/>
                </a:solidFill>
                <a:effectLst/>
                <a:latin typeface="Avenir Book" panose="02000503020000020003" pitchFamily="2" charset="0"/>
              </a:rPr>
              <a:t> for the </a:t>
            </a:r>
            <a:r>
              <a:rPr lang="en-US" b="1" i="0" u="none" strike="noStrike" dirty="0">
                <a:solidFill>
                  <a:srgbClr val="444444"/>
                </a:solidFill>
                <a:effectLst/>
                <a:latin typeface="Avenir Book" panose="02000503020000020003" pitchFamily="2" charset="0"/>
              </a:rPr>
              <a:t>TRUTH</a:t>
            </a:r>
            <a:r>
              <a:rPr lang="en-US" b="0" i="0" u="none" strike="noStrike" dirty="0">
                <a:solidFill>
                  <a:srgbClr val="444444"/>
                </a:solidFill>
                <a:effectLst/>
                <a:latin typeface="Avenir Book" panose="02000503020000020003" pitchFamily="2" charset="0"/>
              </a:rPr>
              <a:t> (</a:t>
            </a:r>
            <a:r>
              <a:rPr lang="en-US" b="0" i="0" u="none" strike="noStrike" dirty="0">
                <a:solidFill>
                  <a:srgbClr val="265E15"/>
                </a:solidFill>
                <a:effectLst/>
                <a:latin typeface="Avenir Book" panose="02000503020000020003" pitchFamily="2" charset="0"/>
                <a:hlinkClick r:id="rId2"/>
              </a:rPr>
              <a:t>Eph 4:15</a:t>
            </a:r>
            <a:r>
              <a:rPr lang="en-US" b="0" i="0" u="none" strike="noStrike" dirty="0">
                <a:solidFill>
                  <a:srgbClr val="444444"/>
                </a:solidFill>
                <a:effectLst/>
                <a:latin typeface="Avenir Book" panose="02000503020000020003" pitchFamily="2" charset="0"/>
              </a:rPr>
              <a:t>, </a:t>
            </a:r>
            <a:r>
              <a:rPr lang="en-US" b="0" i="0" u="none" strike="noStrike" dirty="0">
                <a:solidFill>
                  <a:srgbClr val="265E15"/>
                </a:solidFill>
                <a:effectLst/>
                <a:latin typeface="Avenir Book" panose="02000503020000020003" pitchFamily="2" charset="0"/>
                <a:hlinkClick r:id="rId3"/>
              </a:rPr>
              <a:t>Jude 1:1-4</a:t>
            </a:r>
            <a:r>
              <a:rPr lang="en-US" b="0" i="0" u="none" strike="noStrike" dirty="0">
                <a:solidFill>
                  <a:srgbClr val="444444"/>
                </a:solidFill>
                <a:effectLst/>
                <a:latin typeface="Avenir Book" panose="02000503020000020003" pitchFamily="2" charset="0"/>
              </a:rPr>
              <a:t>) &amp; for the </a:t>
            </a:r>
            <a:r>
              <a:rPr lang="en-US" b="1" i="0" u="none" strike="noStrike" dirty="0">
                <a:solidFill>
                  <a:srgbClr val="444444"/>
                </a:solidFill>
                <a:effectLst/>
                <a:latin typeface="Avenir Book" panose="02000503020000020003" pitchFamily="2" charset="0"/>
              </a:rPr>
              <a:t>ETERNAL SAFETY</a:t>
            </a:r>
            <a:r>
              <a:rPr lang="en-US" b="0" i="0" u="none" strike="noStrike" dirty="0">
                <a:solidFill>
                  <a:srgbClr val="444444"/>
                </a:solidFill>
                <a:effectLst/>
                <a:latin typeface="Avenir Book" panose="02000503020000020003" pitchFamily="2" charset="0"/>
              </a:rPr>
              <a:t> of God’s People, His Flock (</a:t>
            </a:r>
            <a:r>
              <a:rPr lang="en-US" b="0" i="0" u="none" strike="noStrike" dirty="0">
                <a:solidFill>
                  <a:srgbClr val="265E15"/>
                </a:solidFill>
                <a:effectLst/>
                <a:latin typeface="Avenir Book" panose="02000503020000020003" pitchFamily="2" charset="0"/>
                <a:hlinkClick r:id="rId4"/>
              </a:rPr>
              <a:t>Acts 20:28-32</a:t>
            </a:r>
            <a:r>
              <a:rPr lang="en-US" b="0" i="0" u="none" strike="noStrike" dirty="0">
                <a:solidFill>
                  <a:srgbClr val="444444"/>
                </a:solidFill>
                <a:effectLst/>
                <a:latin typeface="Avenir Book" panose="02000503020000020003" pitchFamily="2" charset="0"/>
              </a:rPr>
              <a:t>, </a:t>
            </a:r>
            <a:r>
              <a:rPr lang="en-US" b="0" i="0" u="none" strike="noStrike" dirty="0">
                <a:solidFill>
                  <a:srgbClr val="265E15"/>
                </a:solidFill>
                <a:effectLst/>
                <a:latin typeface="Avenir Book" panose="02000503020000020003" pitchFamily="2" charset="0"/>
                <a:hlinkClick r:id="rId5"/>
              </a:rPr>
              <a:t>1 Peter 5:2-4</a:t>
            </a:r>
            <a:r>
              <a:rPr lang="en-US" b="0" i="0" u="none" strike="noStrike" dirty="0">
                <a:solidFill>
                  <a:srgbClr val="444444"/>
                </a:solidFill>
                <a:effectLst/>
                <a:latin typeface="Avenir Book" panose="02000503020000020003" pitchFamily="2" charset="0"/>
              </a:rPr>
              <a:t>, John 10). We Warn others of the </a:t>
            </a:r>
            <a:r>
              <a:rPr lang="en-US" b="1" i="0" u="none" strike="noStrike" dirty="0">
                <a:solidFill>
                  <a:srgbClr val="444444"/>
                </a:solidFill>
                <a:effectLst/>
                <a:latin typeface="Avenir Book" panose="02000503020000020003" pitchFamily="2" charset="0"/>
              </a:rPr>
              <a:t>DANGERS</a:t>
            </a:r>
            <a:r>
              <a:rPr lang="en-US" b="0" i="0" u="none" strike="noStrike" dirty="0">
                <a:solidFill>
                  <a:srgbClr val="444444"/>
                </a:solidFill>
                <a:effectLst/>
                <a:latin typeface="Avenir Book" panose="02000503020000020003" pitchFamily="2" charset="0"/>
              </a:rPr>
              <a:t> of these Teachings &amp;/or False Teachers who are </a:t>
            </a:r>
            <a:r>
              <a:rPr lang="en-US" b="1" i="0" u="none" strike="noStrike" dirty="0">
                <a:solidFill>
                  <a:srgbClr val="444444"/>
                </a:solidFill>
                <a:effectLst/>
                <a:latin typeface="Avenir Book" panose="02000503020000020003" pitchFamily="2" charset="0"/>
              </a:rPr>
              <a:t>PREACHING &amp; TEACHING</a:t>
            </a:r>
            <a:r>
              <a:rPr lang="en-US" b="0" i="0" u="none" strike="noStrike" dirty="0">
                <a:solidFill>
                  <a:srgbClr val="444444"/>
                </a:solidFill>
                <a:effectLst/>
                <a:latin typeface="Avenir Book" panose="02000503020000020003" pitchFamily="2" charset="0"/>
              </a:rPr>
              <a:t> things that are </a:t>
            </a:r>
            <a:r>
              <a:rPr lang="en-US" b="1" i="0" u="none" strike="noStrike" dirty="0">
                <a:solidFill>
                  <a:srgbClr val="444444"/>
                </a:solidFill>
                <a:effectLst/>
                <a:latin typeface="Avenir Book" panose="02000503020000020003" pitchFamily="2" charset="0"/>
              </a:rPr>
              <a:t>CONTRARY</a:t>
            </a:r>
            <a:r>
              <a:rPr lang="en-US" b="0" i="0" u="none" strike="noStrike" dirty="0">
                <a:solidFill>
                  <a:srgbClr val="444444"/>
                </a:solidFill>
                <a:effectLst/>
                <a:latin typeface="Avenir Book" panose="02000503020000020003" pitchFamily="2" charset="0"/>
              </a:rPr>
              <a:t> to God’s Word</a:t>
            </a:r>
            <a:endParaRPr lang="en-US" dirty="0">
              <a:latin typeface="Avenir Book" panose="02000503020000020003" pitchFamily="2" charset="0"/>
            </a:endParaRPr>
          </a:p>
        </p:txBody>
      </p:sp>
      <p:sp>
        <p:nvSpPr>
          <p:cNvPr id="3" name="TextBox 2">
            <a:extLst>
              <a:ext uri="{FF2B5EF4-FFF2-40B4-BE49-F238E27FC236}">
                <a16:creationId xmlns:a16="http://schemas.microsoft.com/office/drawing/2014/main" id="{DC562B28-B37B-EAEF-80AE-14E187C514B1}"/>
              </a:ext>
            </a:extLst>
          </p:cNvPr>
          <p:cNvSpPr txBox="1"/>
          <p:nvPr/>
        </p:nvSpPr>
        <p:spPr>
          <a:xfrm>
            <a:off x="6694844" y="351235"/>
            <a:ext cx="4898441" cy="2831544"/>
          </a:xfrm>
          <a:prstGeom prst="rect">
            <a:avLst/>
          </a:prstGeom>
          <a:solidFill>
            <a:schemeClr val="bg1"/>
          </a:solidFill>
        </p:spPr>
        <p:txBody>
          <a:bodyPr wrap="square" rtlCol="0">
            <a:spAutoFit/>
          </a:bodyPr>
          <a:lstStyle/>
          <a:p>
            <a:r>
              <a:rPr lang="en-US" b="0" i="1" u="none" strike="noStrike" dirty="0">
                <a:solidFill>
                  <a:srgbClr val="888888"/>
                </a:solidFill>
                <a:effectLst/>
                <a:latin typeface="Droid Serif"/>
              </a:rPr>
              <a:t>The Apostle Paul “ Names” 8 Deceivers</a:t>
            </a:r>
          </a:p>
          <a:p>
            <a:r>
              <a:rPr lang="en-US" sz="2000" b="0" i="1" u="none" strike="noStrike" dirty="0">
                <a:solidFill>
                  <a:srgbClr val="888888"/>
                </a:solidFill>
                <a:effectLst/>
                <a:latin typeface="Droid Serif"/>
              </a:rPr>
              <a:t>1 – </a:t>
            </a:r>
            <a:r>
              <a:rPr lang="en-US" sz="2000" b="0" i="1" u="none" strike="noStrike" dirty="0" err="1">
                <a:solidFill>
                  <a:srgbClr val="888888"/>
                </a:solidFill>
                <a:effectLst/>
                <a:latin typeface="Droid Serif"/>
              </a:rPr>
              <a:t>Phygellus</a:t>
            </a:r>
            <a:r>
              <a:rPr lang="en-US" sz="2000" b="0" i="1" u="none" strike="noStrike" dirty="0">
                <a:solidFill>
                  <a:srgbClr val="888888"/>
                </a:solidFill>
                <a:effectLst/>
                <a:latin typeface="Droid Serif"/>
              </a:rPr>
              <a:t> – </a:t>
            </a:r>
            <a:r>
              <a:rPr lang="en-US" sz="2000" b="0" i="1" u="none" strike="noStrike" dirty="0">
                <a:solidFill>
                  <a:srgbClr val="265E15"/>
                </a:solidFill>
                <a:effectLst/>
                <a:latin typeface="Droid Serif"/>
                <a:hlinkClick r:id="rId6"/>
              </a:rPr>
              <a:t>2 Tim 1:15</a:t>
            </a:r>
            <a:br>
              <a:rPr lang="en-US" sz="2000" dirty="0"/>
            </a:br>
            <a:r>
              <a:rPr lang="en-US" sz="2000" b="0" i="1" u="none" strike="noStrike" dirty="0">
                <a:solidFill>
                  <a:srgbClr val="888888"/>
                </a:solidFill>
                <a:effectLst/>
                <a:latin typeface="Droid Serif"/>
              </a:rPr>
              <a:t>2 – Hermogenes – </a:t>
            </a:r>
            <a:r>
              <a:rPr lang="en-US" sz="2000" b="0" i="1" u="none" strike="noStrike" dirty="0">
                <a:solidFill>
                  <a:srgbClr val="265E15"/>
                </a:solidFill>
                <a:effectLst/>
                <a:latin typeface="Droid Serif"/>
                <a:hlinkClick r:id="rId6"/>
              </a:rPr>
              <a:t>2 Tim 1:15</a:t>
            </a:r>
            <a:br>
              <a:rPr lang="en-US" sz="2000" dirty="0"/>
            </a:br>
            <a:r>
              <a:rPr lang="en-US" sz="2000" b="0" i="1" u="none" strike="noStrike" dirty="0">
                <a:solidFill>
                  <a:srgbClr val="888888"/>
                </a:solidFill>
                <a:effectLst/>
                <a:latin typeface="Droid Serif"/>
              </a:rPr>
              <a:t>3 – Hymenaeus </a:t>
            </a:r>
            <a:r>
              <a:rPr lang="en-US" sz="2000" b="0" i="1" u="none" strike="noStrike" dirty="0">
                <a:solidFill>
                  <a:srgbClr val="265E15"/>
                </a:solidFill>
                <a:effectLst/>
                <a:latin typeface="Droid Serif"/>
                <a:hlinkClick r:id="rId7"/>
              </a:rPr>
              <a:t>2 Tim 2:17</a:t>
            </a:r>
            <a:br>
              <a:rPr lang="en-US" sz="2000" dirty="0"/>
            </a:br>
            <a:r>
              <a:rPr lang="en-US" sz="2000" b="0" i="1" u="none" strike="noStrike" dirty="0">
                <a:solidFill>
                  <a:srgbClr val="888888"/>
                </a:solidFill>
                <a:effectLst/>
                <a:latin typeface="Droid Serif"/>
              </a:rPr>
              <a:t>4 – </a:t>
            </a:r>
            <a:r>
              <a:rPr lang="en-US" sz="2000" b="0" i="1" u="none" strike="noStrike" dirty="0" err="1">
                <a:solidFill>
                  <a:srgbClr val="888888"/>
                </a:solidFill>
                <a:effectLst/>
                <a:latin typeface="Droid Serif"/>
              </a:rPr>
              <a:t>Philetus</a:t>
            </a:r>
            <a:r>
              <a:rPr lang="en-US" sz="2000" b="0" i="1" u="none" strike="noStrike" dirty="0">
                <a:solidFill>
                  <a:srgbClr val="888888"/>
                </a:solidFill>
                <a:effectLst/>
                <a:latin typeface="Droid Serif"/>
              </a:rPr>
              <a:t> – </a:t>
            </a:r>
            <a:r>
              <a:rPr lang="en-US" sz="2000" b="0" i="1" u="none" strike="noStrike" dirty="0">
                <a:solidFill>
                  <a:srgbClr val="265E15"/>
                </a:solidFill>
                <a:effectLst/>
                <a:latin typeface="Droid Serif"/>
                <a:hlinkClick r:id="rId7"/>
              </a:rPr>
              <a:t>2 Tim 2:17</a:t>
            </a:r>
            <a:br>
              <a:rPr lang="en-US" sz="2000" dirty="0"/>
            </a:br>
            <a:r>
              <a:rPr lang="en-US" sz="2000" b="0" i="1" u="none" strike="noStrike" dirty="0">
                <a:solidFill>
                  <a:srgbClr val="888888"/>
                </a:solidFill>
                <a:effectLst/>
                <a:latin typeface="Droid Serif"/>
              </a:rPr>
              <a:t>5 – </a:t>
            </a:r>
            <a:r>
              <a:rPr lang="en-US" sz="2000" b="0" i="1" u="none" strike="noStrike" dirty="0" err="1">
                <a:solidFill>
                  <a:srgbClr val="888888"/>
                </a:solidFill>
                <a:effectLst/>
                <a:latin typeface="Droid Serif"/>
              </a:rPr>
              <a:t>Jannes</a:t>
            </a:r>
            <a:r>
              <a:rPr lang="en-US" sz="2000" b="0" i="1" u="none" strike="noStrike" dirty="0">
                <a:solidFill>
                  <a:srgbClr val="888888"/>
                </a:solidFill>
                <a:effectLst/>
                <a:latin typeface="Droid Serif"/>
              </a:rPr>
              <a:t> – </a:t>
            </a:r>
            <a:r>
              <a:rPr lang="en-US" sz="2000" b="0" i="1" u="none" strike="noStrike" dirty="0">
                <a:solidFill>
                  <a:srgbClr val="265E15"/>
                </a:solidFill>
                <a:effectLst/>
                <a:latin typeface="Droid Serif"/>
                <a:hlinkClick r:id="rId8"/>
              </a:rPr>
              <a:t>2 Tim 3:8</a:t>
            </a:r>
            <a:br>
              <a:rPr lang="en-US" sz="2000" dirty="0"/>
            </a:br>
            <a:r>
              <a:rPr lang="en-US" sz="2000" b="0" i="1" u="none" strike="noStrike" dirty="0">
                <a:solidFill>
                  <a:srgbClr val="888888"/>
                </a:solidFill>
                <a:effectLst/>
                <a:latin typeface="Droid Serif"/>
              </a:rPr>
              <a:t>6 – </a:t>
            </a:r>
            <a:r>
              <a:rPr lang="en-US" sz="2000" b="0" i="1" u="none" strike="noStrike" dirty="0" err="1">
                <a:solidFill>
                  <a:srgbClr val="888888"/>
                </a:solidFill>
                <a:effectLst/>
                <a:latin typeface="Droid Serif"/>
              </a:rPr>
              <a:t>Jambres</a:t>
            </a:r>
            <a:r>
              <a:rPr lang="en-US" sz="2000" b="0" i="1" u="none" strike="noStrike" dirty="0">
                <a:solidFill>
                  <a:srgbClr val="888888"/>
                </a:solidFill>
                <a:effectLst/>
                <a:latin typeface="Droid Serif"/>
              </a:rPr>
              <a:t> – </a:t>
            </a:r>
            <a:r>
              <a:rPr lang="en-US" sz="2000" b="0" i="1" u="none" strike="noStrike" dirty="0">
                <a:solidFill>
                  <a:srgbClr val="265E15"/>
                </a:solidFill>
                <a:effectLst/>
                <a:latin typeface="Droid Serif"/>
                <a:hlinkClick r:id="rId8"/>
              </a:rPr>
              <a:t>2 Tim 3:8</a:t>
            </a:r>
            <a:br>
              <a:rPr lang="en-US" sz="2000" dirty="0"/>
            </a:br>
            <a:r>
              <a:rPr lang="en-US" sz="2000" b="0" i="1" u="none" strike="noStrike" dirty="0">
                <a:solidFill>
                  <a:srgbClr val="888888"/>
                </a:solidFill>
                <a:effectLst/>
                <a:latin typeface="Droid Serif"/>
              </a:rPr>
              <a:t>7 – Demas – </a:t>
            </a:r>
            <a:r>
              <a:rPr lang="en-US" sz="2000" b="0" i="1" u="none" strike="noStrike" dirty="0">
                <a:solidFill>
                  <a:srgbClr val="265E15"/>
                </a:solidFill>
                <a:effectLst/>
                <a:latin typeface="Droid Serif"/>
                <a:hlinkClick r:id="rId9"/>
              </a:rPr>
              <a:t>2 Tim 4:10</a:t>
            </a:r>
            <a:br>
              <a:rPr lang="en-US" sz="2000" dirty="0"/>
            </a:br>
            <a:r>
              <a:rPr lang="en-US" sz="2000" b="0" i="1" u="none" strike="noStrike" dirty="0">
                <a:solidFill>
                  <a:srgbClr val="888888"/>
                </a:solidFill>
                <a:effectLst/>
                <a:latin typeface="Droid Serif"/>
              </a:rPr>
              <a:t>8 – Alexander the Coppersmith – </a:t>
            </a:r>
            <a:r>
              <a:rPr lang="en-US" sz="2000" b="0" i="1" u="none" strike="noStrike" dirty="0">
                <a:solidFill>
                  <a:srgbClr val="265E15"/>
                </a:solidFill>
                <a:effectLst/>
                <a:latin typeface="Droid Serif"/>
                <a:hlinkClick r:id="rId10"/>
              </a:rPr>
              <a:t>2 Tim 4:14</a:t>
            </a:r>
            <a:endParaRPr lang="en-US" sz="2000" dirty="0"/>
          </a:p>
        </p:txBody>
      </p:sp>
      <p:sp>
        <p:nvSpPr>
          <p:cNvPr id="4" name="TextBox 3">
            <a:extLst>
              <a:ext uri="{FF2B5EF4-FFF2-40B4-BE49-F238E27FC236}">
                <a16:creationId xmlns:a16="http://schemas.microsoft.com/office/drawing/2014/main" id="{8401B36B-A0D1-AFBD-8F42-7FB4D687434C}"/>
              </a:ext>
            </a:extLst>
          </p:cNvPr>
          <p:cNvSpPr txBox="1"/>
          <p:nvPr/>
        </p:nvSpPr>
        <p:spPr>
          <a:xfrm>
            <a:off x="378763" y="597456"/>
            <a:ext cx="5995661" cy="2339102"/>
          </a:xfrm>
          <a:prstGeom prst="rect">
            <a:avLst/>
          </a:prstGeom>
          <a:solidFill>
            <a:schemeClr val="bg2">
              <a:lumMod val="75000"/>
            </a:schemeClr>
          </a:solidFill>
        </p:spPr>
        <p:txBody>
          <a:bodyPr wrap="square" rtlCol="0">
            <a:spAutoFit/>
          </a:bodyPr>
          <a:lstStyle/>
          <a:p>
            <a:pPr algn="l" fontAlgn="base"/>
            <a:r>
              <a:rPr lang="en-US" sz="2000" b="1" i="0" u="none" strike="noStrike" dirty="0">
                <a:solidFill>
                  <a:srgbClr val="265E15"/>
                </a:solidFill>
                <a:effectLst/>
                <a:latin typeface="Papyrus" panose="020B0602040200020303" pitchFamily="34" charset="77"/>
                <a:hlinkClick r:id="rId11"/>
              </a:rPr>
              <a:t>Romans 16:17-18</a:t>
            </a:r>
            <a:r>
              <a:rPr lang="en-US" sz="2000" b="0" i="0" u="none" strike="noStrike" dirty="0">
                <a:solidFill>
                  <a:srgbClr val="444444"/>
                </a:solidFill>
                <a:effectLst/>
                <a:latin typeface="Papyrus" panose="020B0602040200020303" pitchFamily="34" charset="77"/>
              </a:rPr>
              <a:t> </a:t>
            </a:r>
          </a:p>
          <a:p>
            <a:pPr algn="l" fontAlgn="base"/>
            <a:r>
              <a:rPr lang="en-US" b="0" i="0" u="none" strike="noStrike" dirty="0">
                <a:solidFill>
                  <a:srgbClr val="444444"/>
                </a:solidFill>
                <a:effectLst/>
                <a:latin typeface="Avenir Book" panose="02000503020000020003" pitchFamily="2" charset="0"/>
              </a:rPr>
              <a:t>“</a:t>
            </a:r>
            <a:r>
              <a:rPr lang="en-US" b="1" i="0" u="none" strike="noStrike" dirty="0">
                <a:solidFill>
                  <a:srgbClr val="444444"/>
                </a:solidFill>
                <a:effectLst/>
                <a:latin typeface="Avenir Book" panose="02000503020000020003" pitchFamily="2" charset="0"/>
              </a:rPr>
              <a:t>MARK THEM</a:t>
            </a:r>
            <a:r>
              <a:rPr lang="en-US" b="0" i="0" u="none" strike="noStrike" dirty="0">
                <a:solidFill>
                  <a:srgbClr val="444444"/>
                </a:solidFill>
                <a:effectLst/>
                <a:latin typeface="Avenir Book" panose="02000503020000020003" pitchFamily="2" charset="0"/>
              </a:rPr>
              <a:t> which cause </a:t>
            </a:r>
            <a:r>
              <a:rPr lang="en-US" b="1" i="0" u="none" strike="noStrike" dirty="0">
                <a:solidFill>
                  <a:srgbClr val="444444"/>
                </a:solidFill>
                <a:effectLst/>
                <a:latin typeface="Avenir Book" panose="02000503020000020003" pitchFamily="2" charset="0"/>
              </a:rPr>
              <a:t>DIVISIONS &amp; OFFENCES CONTRARY </a:t>
            </a:r>
            <a:r>
              <a:rPr lang="en-US" b="0" i="0" u="none" strike="noStrike" dirty="0">
                <a:solidFill>
                  <a:srgbClr val="444444"/>
                </a:solidFill>
                <a:effectLst/>
                <a:latin typeface="Avenir Book" panose="02000503020000020003" pitchFamily="2" charset="0"/>
              </a:rPr>
              <a:t>to the </a:t>
            </a:r>
            <a:r>
              <a:rPr lang="en-US" b="1" i="0" u="none" strike="noStrike" dirty="0">
                <a:solidFill>
                  <a:srgbClr val="444444"/>
                </a:solidFill>
                <a:effectLst/>
                <a:latin typeface="Avenir Book" panose="02000503020000020003" pitchFamily="2" charset="0"/>
              </a:rPr>
              <a:t>DOCTRINE</a:t>
            </a:r>
            <a:r>
              <a:rPr lang="en-US" b="0" i="0" u="none" strike="noStrike" dirty="0">
                <a:solidFill>
                  <a:srgbClr val="444444"/>
                </a:solidFill>
                <a:effectLst/>
                <a:latin typeface="Avenir Book" panose="02000503020000020003" pitchFamily="2" charset="0"/>
              </a:rPr>
              <a:t> which you have learned; and </a:t>
            </a:r>
            <a:r>
              <a:rPr lang="en-US" b="1" i="0" u="none" strike="noStrike" dirty="0">
                <a:solidFill>
                  <a:srgbClr val="444444"/>
                </a:solidFill>
                <a:effectLst/>
                <a:latin typeface="Avenir Book" panose="02000503020000020003" pitchFamily="2" charset="0"/>
              </a:rPr>
              <a:t>AVOID</a:t>
            </a:r>
            <a:r>
              <a:rPr lang="en-US" b="0" i="0" u="none" strike="noStrike" dirty="0">
                <a:solidFill>
                  <a:srgbClr val="444444"/>
                </a:solidFill>
                <a:effectLst/>
                <a:latin typeface="Avenir Book" panose="02000503020000020003" pitchFamily="2" charset="0"/>
              </a:rPr>
              <a:t> them. For they that are such </a:t>
            </a:r>
            <a:r>
              <a:rPr lang="en-US" b="1" i="0" u="none" strike="noStrike" dirty="0">
                <a:solidFill>
                  <a:srgbClr val="444444"/>
                </a:solidFill>
                <a:effectLst/>
                <a:latin typeface="Avenir Book" panose="02000503020000020003" pitchFamily="2" charset="0"/>
              </a:rPr>
              <a:t>SERVE NOT</a:t>
            </a:r>
          </a:p>
          <a:p>
            <a:pPr algn="l" fontAlgn="base"/>
            <a:r>
              <a:rPr lang="en-US" b="0" i="0" u="none" strike="noStrike" dirty="0">
                <a:solidFill>
                  <a:srgbClr val="444444"/>
                </a:solidFill>
                <a:effectLst/>
                <a:latin typeface="Avenir Book" panose="02000503020000020003" pitchFamily="2" charset="0"/>
              </a:rPr>
              <a:t> our Lord Jesus Christ, but their </a:t>
            </a:r>
            <a:r>
              <a:rPr lang="en-US" b="1" i="0" u="none" strike="noStrike" dirty="0">
                <a:solidFill>
                  <a:srgbClr val="444444"/>
                </a:solidFill>
                <a:effectLst/>
                <a:latin typeface="Avenir Book" panose="02000503020000020003" pitchFamily="2" charset="0"/>
              </a:rPr>
              <a:t>OWN BELLY </a:t>
            </a:r>
            <a:r>
              <a:rPr lang="en-US" b="0" i="0" u="none" strike="noStrike" dirty="0">
                <a:solidFill>
                  <a:srgbClr val="444444"/>
                </a:solidFill>
                <a:effectLst/>
                <a:latin typeface="Avenir Book" panose="02000503020000020003" pitchFamily="2" charset="0"/>
              </a:rPr>
              <a:t>(personal interests); and by </a:t>
            </a:r>
            <a:r>
              <a:rPr lang="en-US" b="1" i="0" u="none" strike="noStrike" dirty="0">
                <a:solidFill>
                  <a:srgbClr val="444444"/>
                </a:solidFill>
                <a:effectLst/>
                <a:latin typeface="Avenir Book" panose="02000503020000020003" pitchFamily="2" charset="0"/>
              </a:rPr>
              <a:t>GOOD WORDS &amp; FAIR SPEECHES   </a:t>
            </a:r>
            <a:r>
              <a:rPr lang="en-US" b="0" i="0" u="none" strike="noStrike" dirty="0">
                <a:solidFill>
                  <a:srgbClr val="444444"/>
                </a:solidFill>
                <a:effectLst/>
                <a:latin typeface="Avenir Book" panose="02000503020000020003" pitchFamily="2" charset="0"/>
              </a:rPr>
              <a:t> </a:t>
            </a:r>
          </a:p>
          <a:p>
            <a:pPr algn="l" fontAlgn="base"/>
            <a:r>
              <a:rPr lang="en-US" b="0" i="0" u="none" strike="noStrike" dirty="0">
                <a:solidFill>
                  <a:srgbClr val="444444"/>
                </a:solidFill>
                <a:effectLst/>
                <a:latin typeface="Avenir Book" panose="02000503020000020003" pitchFamily="2" charset="0"/>
              </a:rPr>
              <a:t>( smooth talk) </a:t>
            </a:r>
            <a:r>
              <a:rPr lang="en-US" b="1" i="0" u="none" strike="noStrike" dirty="0">
                <a:solidFill>
                  <a:srgbClr val="444444"/>
                </a:solidFill>
                <a:effectLst/>
                <a:latin typeface="Avenir Book" panose="02000503020000020003" pitchFamily="2" charset="0"/>
              </a:rPr>
              <a:t>DECEIVE</a:t>
            </a:r>
            <a:r>
              <a:rPr lang="en-US" b="0" i="0" u="none" strike="noStrike" dirty="0">
                <a:solidFill>
                  <a:srgbClr val="444444"/>
                </a:solidFill>
                <a:effectLst/>
                <a:latin typeface="Avenir Book" panose="02000503020000020003" pitchFamily="2" charset="0"/>
              </a:rPr>
              <a:t> the </a:t>
            </a:r>
            <a:r>
              <a:rPr lang="en-US" b="1" i="0" u="none" strike="noStrike" dirty="0">
                <a:solidFill>
                  <a:srgbClr val="444444"/>
                </a:solidFill>
                <a:effectLst/>
                <a:latin typeface="Avenir Book" panose="02000503020000020003" pitchFamily="2" charset="0"/>
              </a:rPr>
              <a:t>HEARTS</a:t>
            </a:r>
            <a:r>
              <a:rPr lang="en-US" b="0" i="0" u="none" strike="noStrike" dirty="0">
                <a:solidFill>
                  <a:srgbClr val="444444"/>
                </a:solidFill>
                <a:effectLst/>
                <a:latin typeface="Avenir Book" panose="02000503020000020003" pitchFamily="2" charset="0"/>
              </a:rPr>
              <a:t> of the </a:t>
            </a:r>
            <a:r>
              <a:rPr lang="en-US" b="1" i="0" u="none" strike="noStrike" dirty="0">
                <a:solidFill>
                  <a:srgbClr val="444444"/>
                </a:solidFill>
                <a:effectLst/>
                <a:latin typeface="Avenir Book" panose="02000503020000020003" pitchFamily="2" charset="0"/>
              </a:rPr>
              <a:t>SIMPLE</a:t>
            </a:r>
          </a:p>
          <a:p>
            <a:pPr algn="l" fontAlgn="base"/>
            <a:r>
              <a:rPr lang="en-US" b="0" i="0" u="none" strike="noStrike" dirty="0">
                <a:solidFill>
                  <a:srgbClr val="444444"/>
                </a:solidFill>
                <a:effectLst/>
                <a:latin typeface="Avenir Book" panose="02000503020000020003" pitchFamily="2" charset="0"/>
              </a:rPr>
              <a:t>( the innocent, unsuspecting, naive, undiscerning).”</a:t>
            </a:r>
          </a:p>
        </p:txBody>
      </p:sp>
    </p:spTree>
    <p:extLst>
      <p:ext uri="{BB962C8B-B14F-4D97-AF65-F5344CB8AC3E}">
        <p14:creationId xmlns:p14="http://schemas.microsoft.com/office/powerpoint/2010/main" val="124464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13253" y="20747"/>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5BDCCED-0052-D2E1-65D9-B3BD751A4DD6}"/>
              </a:ext>
            </a:extLst>
          </p:cNvPr>
          <p:cNvSpPr/>
          <p:nvPr/>
        </p:nvSpPr>
        <p:spPr>
          <a:xfrm>
            <a:off x="444405" y="296598"/>
            <a:ext cx="11387711" cy="5783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2200" i="0" u="none" strike="noStrike" dirty="0">
                <a:solidFill>
                  <a:schemeClr val="tx1"/>
                </a:solidFill>
                <a:effectLst/>
                <a:latin typeface="Papyrus" panose="020B0602040200020303" pitchFamily="34" charset="77"/>
              </a:rPr>
              <a:t>Rev. 2:6   ’But this </a:t>
            </a:r>
            <a:r>
              <a:rPr lang="en-US" sz="2200" dirty="0">
                <a:solidFill>
                  <a:schemeClr val="tx1"/>
                </a:solidFill>
                <a:latin typeface="Papyrus" panose="020B0602040200020303" pitchFamily="34" charset="77"/>
              </a:rPr>
              <a:t>y</a:t>
            </a:r>
            <a:r>
              <a:rPr lang="en-US" sz="2200" i="0" u="none" strike="noStrike" dirty="0">
                <a:solidFill>
                  <a:schemeClr val="tx1"/>
                </a:solidFill>
                <a:effectLst/>
                <a:latin typeface="Papyrus" panose="020B0602040200020303" pitchFamily="34" charset="77"/>
              </a:rPr>
              <a:t>ou have, that </a:t>
            </a:r>
            <a:r>
              <a:rPr lang="en-US" sz="2200" dirty="0">
                <a:solidFill>
                  <a:schemeClr val="tx1"/>
                </a:solidFill>
                <a:latin typeface="Papyrus" panose="020B0602040200020303" pitchFamily="34" charset="77"/>
              </a:rPr>
              <a:t>y</a:t>
            </a:r>
            <a:r>
              <a:rPr lang="en-US" sz="2200" i="0" u="none" strike="noStrike" dirty="0">
                <a:solidFill>
                  <a:schemeClr val="tx1"/>
                </a:solidFill>
                <a:effectLst/>
                <a:latin typeface="Papyrus" panose="020B0602040200020303" pitchFamily="34" charset="77"/>
              </a:rPr>
              <a:t>ou hate the deeds of the </a:t>
            </a:r>
            <a:r>
              <a:rPr lang="en-US" sz="2200" i="0" u="none" strike="noStrike" dirty="0" err="1">
                <a:solidFill>
                  <a:schemeClr val="tx1"/>
                </a:solidFill>
                <a:effectLst/>
                <a:latin typeface="Papyrus" panose="020B0602040200020303" pitchFamily="34" charset="77"/>
              </a:rPr>
              <a:t>Nicolaitanes</a:t>
            </a:r>
            <a:r>
              <a:rPr lang="en-US" sz="2200" dirty="0">
                <a:solidFill>
                  <a:schemeClr val="tx1"/>
                </a:solidFill>
                <a:latin typeface="Papyrus" panose="020B0602040200020303" pitchFamily="34" charset="77"/>
              </a:rPr>
              <a:t> </a:t>
            </a:r>
            <a:r>
              <a:rPr lang="en-US" sz="2200" i="0" u="none" strike="noStrike" dirty="0">
                <a:solidFill>
                  <a:schemeClr val="tx1"/>
                </a:solidFill>
                <a:effectLst/>
                <a:latin typeface="Papyrus" panose="020B0602040200020303" pitchFamily="34" charset="77"/>
              </a:rPr>
              <a:t>which I also hate ‘.</a:t>
            </a:r>
          </a:p>
        </p:txBody>
      </p:sp>
      <p:sp>
        <p:nvSpPr>
          <p:cNvPr id="4" name="TextBox 3">
            <a:extLst>
              <a:ext uri="{FF2B5EF4-FFF2-40B4-BE49-F238E27FC236}">
                <a16:creationId xmlns:a16="http://schemas.microsoft.com/office/drawing/2014/main" id="{34B6E8D3-CC0C-D838-8FAC-19C1201F545B}"/>
              </a:ext>
            </a:extLst>
          </p:cNvPr>
          <p:cNvSpPr txBox="1"/>
          <p:nvPr/>
        </p:nvSpPr>
        <p:spPr>
          <a:xfrm>
            <a:off x="301127" y="2053960"/>
            <a:ext cx="11589744" cy="4401205"/>
          </a:xfrm>
          <a:prstGeom prst="rect">
            <a:avLst/>
          </a:prstGeom>
          <a:solidFill>
            <a:schemeClr val="bg1"/>
          </a:solidFill>
        </p:spPr>
        <p:txBody>
          <a:bodyPr wrap="square" rtlCol="0">
            <a:spAutoFit/>
          </a:bodyPr>
          <a:lstStyle/>
          <a:p>
            <a:r>
              <a:rPr lang="en-US" b="0" i="0" u="none" strike="noStrike" dirty="0">
                <a:solidFill>
                  <a:srgbClr val="0070C0"/>
                </a:solidFill>
                <a:effectLst/>
                <a:latin typeface="Roboto" panose="02000000000000000000" pitchFamily="2" charset="0"/>
              </a:rPr>
              <a:t> </a:t>
            </a:r>
            <a:r>
              <a:rPr lang="en-US" sz="2000" b="1" i="0" u="none" strike="noStrike" dirty="0" err="1">
                <a:solidFill>
                  <a:srgbClr val="0070C0"/>
                </a:solidFill>
                <a:effectLst/>
                <a:latin typeface="Avenir Book" panose="02000503020000020003" pitchFamily="2" charset="0"/>
              </a:rPr>
              <a:t>Nicolaitane</a:t>
            </a:r>
            <a:r>
              <a:rPr lang="en-US" sz="2000" b="0" i="0" u="none" strike="noStrike" dirty="0">
                <a:solidFill>
                  <a:srgbClr val="0070C0"/>
                </a:solidFill>
                <a:effectLst/>
                <a:latin typeface="Avenir Book" panose="02000503020000020003" pitchFamily="2" charset="0"/>
              </a:rPr>
              <a:t> </a:t>
            </a:r>
            <a:r>
              <a:rPr lang="en-US" sz="2000" b="0" i="0" u="none" strike="noStrike" dirty="0">
                <a:solidFill>
                  <a:srgbClr val="2A2A2A"/>
                </a:solidFill>
                <a:effectLst/>
                <a:latin typeface="Avenir Book" panose="02000503020000020003" pitchFamily="2" charset="0"/>
              </a:rPr>
              <a:t>is a Greek word </a:t>
            </a:r>
            <a:r>
              <a:rPr lang="en-US" sz="2000" dirty="0">
                <a:solidFill>
                  <a:srgbClr val="2A2A2A"/>
                </a:solidFill>
                <a:latin typeface="Avenir Book" panose="02000503020000020003" pitchFamily="2" charset="0"/>
              </a:rPr>
              <a:t>made of</a:t>
            </a:r>
            <a:r>
              <a:rPr lang="en-US" sz="2000" b="0" i="0" u="none" strike="noStrike" dirty="0">
                <a:solidFill>
                  <a:srgbClr val="2A2A2A"/>
                </a:solidFill>
                <a:effectLst/>
                <a:latin typeface="Avenir Book" panose="02000503020000020003" pitchFamily="2" charset="0"/>
              </a:rPr>
              <a:t> 2 root words - </a:t>
            </a:r>
            <a:r>
              <a:rPr lang="en-US" sz="2000" b="1" i="0" u="none" strike="noStrike" dirty="0">
                <a:solidFill>
                  <a:srgbClr val="2A2A2A"/>
                </a:solidFill>
                <a:effectLst/>
                <a:latin typeface="Avenir Book" panose="02000503020000020003" pitchFamily="2" charset="0"/>
              </a:rPr>
              <a:t>Nikos</a:t>
            </a:r>
            <a:r>
              <a:rPr lang="en-US" sz="2000" b="0" i="0" u="none" strike="noStrike" dirty="0">
                <a:solidFill>
                  <a:srgbClr val="2A2A2A"/>
                </a:solidFill>
                <a:effectLst/>
                <a:latin typeface="Avenir Book" panose="02000503020000020003" pitchFamily="2" charset="0"/>
              </a:rPr>
              <a:t> (to </a:t>
            </a:r>
            <a:r>
              <a:rPr lang="en-US" sz="2000" b="0" i="0" u="none" strike="noStrike" dirty="0" err="1">
                <a:solidFill>
                  <a:srgbClr val="2A2A2A"/>
                </a:solidFill>
                <a:effectLst/>
                <a:latin typeface="Avenir Book" panose="02000503020000020003" pitchFamily="2" charset="0"/>
              </a:rPr>
              <a:t>conguer</a:t>
            </a:r>
            <a:r>
              <a:rPr lang="en-US" sz="2000" b="0" i="0" u="none" strike="noStrike" dirty="0">
                <a:solidFill>
                  <a:srgbClr val="2A2A2A"/>
                </a:solidFill>
                <a:effectLst/>
                <a:latin typeface="Avenir Book" panose="02000503020000020003" pitchFamily="2" charset="0"/>
              </a:rPr>
              <a:t>) </a:t>
            </a:r>
            <a:r>
              <a:rPr lang="en-US" sz="2000" b="1" i="0" u="none" strike="noStrike" dirty="0">
                <a:solidFill>
                  <a:srgbClr val="2A2A2A"/>
                </a:solidFill>
                <a:effectLst/>
                <a:latin typeface="Avenir Book" panose="02000503020000020003" pitchFamily="2" charset="0"/>
              </a:rPr>
              <a:t>Laos</a:t>
            </a:r>
            <a:r>
              <a:rPr lang="en-US" sz="2000" b="0" i="0" u="none" strike="noStrike" dirty="0">
                <a:solidFill>
                  <a:srgbClr val="2A2A2A"/>
                </a:solidFill>
                <a:effectLst/>
                <a:latin typeface="Avenir Book" panose="02000503020000020003" pitchFamily="2" charset="0"/>
              </a:rPr>
              <a:t> (the People)</a:t>
            </a:r>
          </a:p>
          <a:p>
            <a:endParaRPr lang="en-US" sz="2000" dirty="0">
              <a:solidFill>
                <a:srgbClr val="2A2A2A"/>
              </a:solidFill>
              <a:latin typeface="Avenir Book" panose="02000503020000020003" pitchFamily="2" charset="0"/>
            </a:endParaRPr>
          </a:p>
          <a:p>
            <a:r>
              <a:rPr lang="en-US" sz="2000" b="0" i="0" u="none" strike="noStrike" dirty="0">
                <a:solidFill>
                  <a:srgbClr val="2A2A2A"/>
                </a:solidFill>
                <a:effectLst/>
                <a:latin typeface="Avenir Book" panose="02000503020000020003" pitchFamily="2" charset="0"/>
              </a:rPr>
              <a:t>The</a:t>
            </a:r>
            <a:r>
              <a:rPr lang="en-US" sz="2000" b="1" i="0" u="none" strike="noStrike" dirty="0">
                <a:solidFill>
                  <a:srgbClr val="2A2A2A"/>
                </a:solidFill>
                <a:effectLst/>
                <a:latin typeface="Avenir Book" panose="02000503020000020003" pitchFamily="2" charset="0"/>
              </a:rPr>
              <a:t> </a:t>
            </a:r>
            <a:r>
              <a:rPr lang="en-US" sz="2000" b="1" i="0" u="none" strike="noStrike" dirty="0" err="1">
                <a:solidFill>
                  <a:srgbClr val="0070C0"/>
                </a:solidFill>
                <a:effectLst/>
                <a:latin typeface="Avenir Book" panose="02000503020000020003" pitchFamily="2" charset="0"/>
              </a:rPr>
              <a:t>Nicolaitanes</a:t>
            </a:r>
            <a:r>
              <a:rPr lang="en-US" sz="2000" b="1" i="0" u="none" strike="noStrike" dirty="0">
                <a:solidFill>
                  <a:srgbClr val="0070C0"/>
                </a:solidFill>
                <a:effectLst/>
                <a:latin typeface="Avenir Book" panose="02000503020000020003" pitchFamily="2" charset="0"/>
              </a:rPr>
              <a:t> </a:t>
            </a:r>
            <a:r>
              <a:rPr lang="en-US" sz="2000" b="0" i="0" u="none" strike="noStrike" dirty="0">
                <a:solidFill>
                  <a:srgbClr val="2A2A2A"/>
                </a:solidFill>
                <a:effectLst/>
                <a:latin typeface="Avenir Book" panose="02000503020000020003" pitchFamily="2" charset="0"/>
              </a:rPr>
              <a:t>by definition are elite spiritual leaders who </a:t>
            </a:r>
            <a:r>
              <a:rPr lang="en-US" sz="2000" dirty="0">
                <a:solidFill>
                  <a:srgbClr val="2A2A2A"/>
                </a:solidFill>
                <a:latin typeface="Avenir Book" panose="02000503020000020003" pitchFamily="2" charset="0"/>
              </a:rPr>
              <a:t>rule over the people yet </a:t>
            </a:r>
            <a:r>
              <a:rPr lang="en-US" sz="2000" b="0" i="0" u="none" strike="noStrike" dirty="0">
                <a:solidFill>
                  <a:srgbClr val="2A2A2A"/>
                </a:solidFill>
                <a:effectLst/>
                <a:latin typeface="Avenir Book" panose="02000503020000020003" pitchFamily="2" charset="0"/>
              </a:rPr>
              <a:t>suppress them. Two 1</a:t>
            </a:r>
            <a:r>
              <a:rPr lang="en-US" sz="2000" b="0" i="0" u="none" strike="noStrike" baseline="30000" dirty="0">
                <a:solidFill>
                  <a:srgbClr val="2A2A2A"/>
                </a:solidFill>
                <a:effectLst/>
                <a:latin typeface="Avenir Book" panose="02000503020000020003" pitchFamily="2" charset="0"/>
              </a:rPr>
              <a:t>st</a:t>
            </a:r>
            <a:r>
              <a:rPr lang="en-US" sz="2000" b="0" i="0" u="none" strike="noStrike" dirty="0">
                <a:solidFill>
                  <a:srgbClr val="2A2A2A"/>
                </a:solidFill>
                <a:effectLst/>
                <a:latin typeface="Avenir Book" panose="02000503020000020003" pitchFamily="2" charset="0"/>
              </a:rPr>
              <a:t> Century Church leaders (</a:t>
            </a:r>
            <a:r>
              <a:rPr lang="en-US" sz="2000" b="0" i="0" u="none" strike="noStrike" dirty="0" err="1">
                <a:solidFill>
                  <a:srgbClr val="2A2A2A"/>
                </a:solidFill>
                <a:effectLst/>
                <a:latin typeface="Avenir Book" panose="02000503020000020003" pitchFamily="2" charset="0"/>
              </a:rPr>
              <a:t>Iraneus</a:t>
            </a:r>
            <a:r>
              <a:rPr lang="en-US" sz="2000" b="0" i="0" u="none" strike="noStrike" dirty="0">
                <a:solidFill>
                  <a:srgbClr val="2A2A2A"/>
                </a:solidFill>
                <a:effectLst/>
                <a:latin typeface="Avenir Book" panose="02000503020000020003" pitchFamily="2" charset="0"/>
              </a:rPr>
              <a:t> &amp; Hippolytus) write </a:t>
            </a:r>
            <a:r>
              <a:rPr lang="en-US" b="1" i="0" u="none" strike="noStrike" dirty="0">
                <a:solidFill>
                  <a:srgbClr val="0070C0"/>
                </a:solidFill>
                <a:effectLst/>
                <a:latin typeface="Lucida Calligraphy" panose="03010101010101010101" pitchFamily="66" charset="77"/>
              </a:rPr>
              <a:t>the </a:t>
            </a:r>
            <a:r>
              <a:rPr lang="en-US" b="1" i="0" u="none" strike="noStrike" dirty="0" err="1">
                <a:solidFill>
                  <a:srgbClr val="0070C0"/>
                </a:solidFill>
                <a:effectLst/>
                <a:latin typeface="Lucida Calligraphy" panose="03010101010101010101" pitchFamily="66" charset="77"/>
              </a:rPr>
              <a:t>Nicolaitanes</a:t>
            </a:r>
            <a:r>
              <a:rPr lang="en-US" b="1" i="0" u="none" strike="noStrike" dirty="0">
                <a:solidFill>
                  <a:srgbClr val="2A2A2A"/>
                </a:solidFill>
                <a:effectLst/>
                <a:latin typeface="Lucida Calligraphy" panose="03010101010101010101" pitchFamily="66" charset="77"/>
              </a:rPr>
              <a:t> </a:t>
            </a:r>
            <a:r>
              <a:rPr lang="en-US" sz="2000" b="0" i="0" u="none" strike="noStrike" dirty="0">
                <a:solidFill>
                  <a:srgbClr val="2A2A2A"/>
                </a:solidFill>
                <a:effectLst/>
                <a:latin typeface="Avenir Book" panose="02000503020000020003" pitchFamily="2" charset="0"/>
              </a:rPr>
              <a:t>are the spiritual descendants of </a:t>
            </a:r>
            <a:r>
              <a:rPr lang="en-US" b="1" i="0" u="none" strike="noStrike" dirty="0">
                <a:solidFill>
                  <a:srgbClr val="0070C0"/>
                </a:solidFill>
                <a:effectLst/>
                <a:latin typeface="Lucida Calligraphy" panose="03010101010101010101" pitchFamily="66" charset="77"/>
              </a:rPr>
              <a:t>Nicolas</a:t>
            </a:r>
            <a:r>
              <a:rPr lang="en-US" sz="2000" b="0" i="0" u="none" strike="noStrike" dirty="0">
                <a:solidFill>
                  <a:srgbClr val="2A2A2A"/>
                </a:solidFill>
                <a:effectLst/>
                <a:latin typeface="Avenir Book" panose="02000503020000020003" pitchFamily="2" charset="0"/>
              </a:rPr>
              <a:t>, a deacon (Acts 6:5). </a:t>
            </a:r>
            <a:r>
              <a:rPr lang="en-US" sz="2000" b="1" i="0" u="none" strike="noStrike" dirty="0">
                <a:solidFill>
                  <a:srgbClr val="0070C0"/>
                </a:solidFill>
                <a:effectLst/>
                <a:latin typeface="Avenir Book" panose="02000503020000020003" pitchFamily="2" charset="0"/>
              </a:rPr>
              <a:t>Nicolas</a:t>
            </a:r>
            <a:r>
              <a:rPr lang="en-US" sz="2000" b="0" i="0" u="none" strike="noStrike" dirty="0">
                <a:solidFill>
                  <a:srgbClr val="2A2A2A"/>
                </a:solidFill>
                <a:effectLst/>
                <a:latin typeface="Avenir Book" panose="02000503020000020003" pitchFamily="2" charset="0"/>
              </a:rPr>
              <a:t> was not a Jew, but a pagan from Antioch who got saved and put in ministry by the disciples, but</a:t>
            </a:r>
            <a:r>
              <a:rPr lang="en-US" sz="2000" dirty="0">
                <a:solidFill>
                  <a:srgbClr val="2A2A2A"/>
                </a:solidFill>
                <a:latin typeface="Avenir Book" panose="02000503020000020003" pitchFamily="2" charset="0"/>
              </a:rPr>
              <a:t> later</a:t>
            </a:r>
            <a:r>
              <a:rPr lang="en-US" sz="2000" b="0" i="0" u="none" strike="noStrike" dirty="0">
                <a:solidFill>
                  <a:srgbClr val="2A2A2A"/>
                </a:solidFill>
                <a:effectLst/>
                <a:latin typeface="Avenir Book" panose="02000503020000020003" pitchFamily="2" charset="0"/>
              </a:rPr>
              <a:t> </a:t>
            </a:r>
            <a:r>
              <a:rPr lang="en-US" sz="2000" b="0" i="0" u="none" strike="noStrike" dirty="0" err="1">
                <a:solidFill>
                  <a:srgbClr val="2A2A2A"/>
                </a:solidFill>
                <a:effectLst/>
                <a:latin typeface="Avenir Book" panose="02000503020000020003" pitchFamily="2" charset="0"/>
              </a:rPr>
              <a:t>apostasized</a:t>
            </a:r>
            <a:r>
              <a:rPr lang="en-US" sz="2000" b="0" i="0" u="none" strike="noStrike" dirty="0">
                <a:solidFill>
                  <a:srgbClr val="2A2A2A"/>
                </a:solidFill>
                <a:effectLst/>
                <a:latin typeface="Avenir Book" panose="02000503020000020003" pitchFamily="2" charset="0"/>
              </a:rPr>
              <a:t>. He taught a doctrine of compromise -  that total separation between Christianity and the practice of occult paganism was not essential. This doctrine made a separation between soul and spirit: your deeds in the flesh do not matter, because your spirit is saved.  This is Gnosticism! </a:t>
            </a:r>
          </a:p>
          <a:p>
            <a:endParaRPr lang="en-US" sz="2000" b="0" i="0" u="none" strike="noStrike" dirty="0">
              <a:solidFill>
                <a:srgbClr val="2A2A2A"/>
              </a:solidFill>
              <a:effectLst/>
              <a:latin typeface="Avenir Book" panose="02000503020000020003" pitchFamily="2" charset="0"/>
            </a:endParaRPr>
          </a:p>
          <a:p>
            <a:r>
              <a:rPr lang="en-US" sz="2000" dirty="0">
                <a:solidFill>
                  <a:srgbClr val="2A2A2A"/>
                </a:solidFill>
                <a:latin typeface="Avenir Book" panose="02000503020000020003" pitchFamily="2" charset="0"/>
              </a:rPr>
              <a:t>Yes, </a:t>
            </a:r>
            <a:r>
              <a:rPr lang="en-US" b="1" dirty="0">
                <a:solidFill>
                  <a:srgbClr val="0070C0"/>
                </a:solidFill>
                <a:latin typeface="Lucida Calligraphy" panose="03010101010101010101" pitchFamily="66" charset="77"/>
              </a:rPr>
              <a:t>the </a:t>
            </a:r>
            <a:r>
              <a:rPr lang="en-US" b="1" dirty="0" err="1">
                <a:solidFill>
                  <a:srgbClr val="0070C0"/>
                </a:solidFill>
                <a:latin typeface="Lucida Calligraphy" panose="03010101010101010101" pitchFamily="66" charset="77"/>
              </a:rPr>
              <a:t>Nicolaitanes</a:t>
            </a:r>
            <a:r>
              <a:rPr lang="en-US" b="1" dirty="0">
                <a:solidFill>
                  <a:srgbClr val="0070C0"/>
                </a:solidFill>
                <a:latin typeface="Lucida Calligraphy" panose="03010101010101010101" pitchFamily="66" charset="77"/>
              </a:rPr>
              <a:t> </a:t>
            </a:r>
            <a:r>
              <a:rPr lang="en-US" sz="2000" dirty="0">
                <a:solidFill>
                  <a:srgbClr val="2A2A2A"/>
                </a:solidFill>
                <a:latin typeface="Avenir Book" panose="02000503020000020003" pitchFamily="2" charset="0"/>
              </a:rPr>
              <a:t>have continued throughout the Church Age.  Catholic popes over the centuries have subdued the people, and today’s mega pastors are following their example. </a:t>
            </a:r>
          </a:p>
          <a:p>
            <a:r>
              <a:rPr lang="en-US" sz="2000" dirty="0">
                <a:solidFill>
                  <a:srgbClr val="2A2A2A"/>
                </a:solidFill>
                <a:latin typeface="Avenir Book" panose="02000503020000020003" pitchFamily="2" charset="0"/>
              </a:rPr>
              <a:t>Celebrity pastors/modern Church growth movements promote shortened messages devoid of sin, no concept of hell or God’s coming judgment.  This conquers the people yet suppresses the Truth. </a:t>
            </a:r>
          </a:p>
        </p:txBody>
      </p:sp>
      <p:sp>
        <p:nvSpPr>
          <p:cNvPr id="5" name="TextBox 4">
            <a:extLst>
              <a:ext uri="{FF2B5EF4-FFF2-40B4-BE49-F238E27FC236}">
                <a16:creationId xmlns:a16="http://schemas.microsoft.com/office/drawing/2014/main" id="{77C85AA8-F986-A7C1-F3C2-82A57B45A1DA}"/>
              </a:ext>
            </a:extLst>
          </p:cNvPr>
          <p:cNvSpPr txBox="1"/>
          <p:nvPr/>
        </p:nvSpPr>
        <p:spPr>
          <a:xfrm>
            <a:off x="2060156" y="1048930"/>
            <a:ext cx="6940626" cy="830997"/>
          </a:xfrm>
          <a:prstGeom prst="rect">
            <a:avLst/>
          </a:prstGeom>
          <a:solidFill>
            <a:srgbClr val="FFD579"/>
          </a:solidFill>
        </p:spPr>
        <p:txBody>
          <a:bodyPr wrap="square" rtlCol="0">
            <a:spAutoFit/>
          </a:bodyPr>
          <a:lstStyle/>
          <a:p>
            <a:r>
              <a:rPr lang="en-US" sz="2400" dirty="0">
                <a:latin typeface="Papyrus" panose="020B0602040200020303" pitchFamily="34" charset="77"/>
              </a:rPr>
              <a:t>Who are </a:t>
            </a:r>
            <a:r>
              <a:rPr lang="en-US" sz="2000" dirty="0">
                <a:solidFill>
                  <a:srgbClr val="0070C0"/>
                </a:solidFill>
                <a:latin typeface="Lucida Calligraphy" panose="03010101010101010101" pitchFamily="66" charset="77"/>
              </a:rPr>
              <a:t>the </a:t>
            </a:r>
            <a:r>
              <a:rPr lang="en-US" sz="2000" dirty="0" err="1">
                <a:solidFill>
                  <a:srgbClr val="0070C0"/>
                </a:solidFill>
                <a:latin typeface="Lucida Calligraphy" panose="03010101010101010101" pitchFamily="66" charset="77"/>
              </a:rPr>
              <a:t>Nicolaitanes</a:t>
            </a:r>
            <a:r>
              <a:rPr lang="en-US" sz="2400" dirty="0">
                <a:latin typeface="Papyrus" panose="020B0602040200020303" pitchFamily="34" charset="77"/>
              </a:rPr>
              <a:t>?   What are their </a:t>
            </a:r>
            <a:r>
              <a:rPr lang="en-US" sz="2000" b="1" dirty="0">
                <a:solidFill>
                  <a:srgbClr val="0070C0"/>
                </a:solidFill>
                <a:latin typeface="Lucida Calligraphy" panose="03010101010101010101" pitchFamily="66" charset="77"/>
              </a:rPr>
              <a:t>deeds</a:t>
            </a:r>
            <a:r>
              <a:rPr lang="en-US" sz="2400" dirty="0">
                <a:latin typeface="Papyrus" panose="020B0602040200020303" pitchFamily="34" charset="77"/>
              </a:rPr>
              <a:t>?</a:t>
            </a:r>
          </a:p>
          <a:p>
            <a:r>
              <a:rPr lang="en-US" sz="2400" dirty="0">
                <a:latin typeface="Papyrus" panose="020B0602040200020303" pitchFamily="34" charset="77"/>
              </a:rPr>
              <a:t>   		What are their </a:t>
            </a:r>
            <a:r>
              <a:rPr lang="en-US" sz="2000" b="1" dirty="0">
                <a:solidFill>
                  <a:srgbClr val="0070C0"/>
                </a:solidFill>
                <a:latin typeface="Lucida Calligraphy" panose="03010101010101010101" pitchFamily="66" charset="77"/>
              </a:rPr>
              <a:t>doctrines</a:t>
            </a:r>
            <a:r>
              <a:rPr lang="en-US" sz="2400" dirty="0">
                <a:latin typeface="Papyrus" panose="020B0602040200020303" pitchFamily="34" charset="77"/>
              </a:rPr>
              <a:t>? </a:t>
            </a:r>
          </a:p>
        </p:txBody>
      </p:sp>
    </p:spTree>
    <p:extLst>
      <p:ext uri="{BB962C8B-B14F-4D97-AF65-F5344CB8AC3E}">
        <p14:creationId xmlns:p14="http://schemas.microsoft.com/office/powerpoint/2010/main" val="1443166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EAA33BF-AC59-7BA0-272B-867897547D73}"/>
              </a:ext>
            </a:extLst>
          </p:cNvPr>
          <p:cNvSpPr txBox="1"/>
          <p:nvPr/>
        </p:nvSpPr>
        <p:spPr>
          <a:xfrm>
            <a:off x="224148" y="292766"/>
            <a:ext cx="11647715" cy="6354059"/>
          </a:xfrm>
          <a:prstGeom prst="rect">
            <a:avLst/>
          </a:prstGeom>
          <a:solidFill>
            <a:schemeClr val="bg1"/>
          </a:solidFill>
        </p:spPr>
        <p:txBody>
          <a:bodyPr wrap="square" rtlCol="0">
            <a:spAutoFit/>
          </a:bodyPr>
          <a:lstStyle/>
          <a:p>
            <a:endParaRPr lang="en-US"/>
          </a:p>
        </p:txBody>
      </p:sp>
      <p:sp>
        <p:nvSpPr>
          <p:cNvPr id="4" name="TextBox 3">
            <a:extLst>
              <a:ext uri="{FF2B5EF4-FFF2-40B4-BE49-F238E27FC236}">
                <a16:creationId xmlns:a16="http://schemas.microsoft.com/office/drawing/2014/main" id="{2023961A-CD35-CDD7-3F0F-8565F11AC05B}"/>
              </a:ext>
            </a:extLst>
          </p:cNvPr>
          <p:cNvSpPr txBox="1"/>
          <p:nvPr/>
        </p:nvSpPr>
        <p:spPr>
          <a:xfrm>
            <a:off x="779442" y="595650"/>
            <a:ext cx="10386938" cy="2862322"/>
          </a:xfrm>
          <a:prstGeom prst="rect">
            <a:avLst/>
          </a:prstGeom>
          <a:noFill/>
        </p:spPr>
        <p:txBody>
          <a:bodyPr wrap="square">
            <a:spAutoFit/>
          </a:bodyPr>
          <a:lstStyle/>
          <a:p>
            <a:pPr algn="l"/>
            <a:r>
              <a:rPr lang="en-US" sz="2000" i="0" u="none" strike="noStrike" dirty="0">
                <a:solidFill>
                  <a:srgbClr val="000000"/>
                </a:solidFill>
                <a:effectLst/>
                <a:latin typeface="Papyrus" panose="020B0602040200020303" pitchFamily="34" charset="77"/>
              </a:rPr>
              <a:t>6 Nevertheless I have somewhat against </a:t>
            </a:r>
            <a:r>
              <a:rPr lang="en-US" sz="2000" dirty="0">
                <a:solidFill>
                  <a:srgbClr val="000000"/>
                </a:solidFill>
                <a:latin typeface="Papyrus" panose="020B0602040200020303" pitchFamily="34" charset="77"/>
              </a:rPr>
              <a:t>you</a:t>
            </a:r>
            <a:r>
              <a:rPr lang="en-US" sz="2000" i="0" u="none" strike="noStrike" dirty="0">
                <a:solidFill>
                  <a:srgbClr val="000000"/>
                </a:solidFill>
                <a:effectLst/>
                <a:latin typeface="Papyrus" panose="020B0602040200020303" pitchFamily="34" charset="77"/>
              </a:rPr>
              <a:t>, because you have left </a:t>
            </a:r>
            <a:r>
              <a:rPr lang="en-US" sz="2000" dirty="0">
                <a:solidFill>
                  <a:srgbClr val="000000"/>
                </a:solidFill>
                <a:latin typeface="Papyrus" panose="020B0602040200020303" pitchFamily="34" charset="77"/>
              </a:rPr>
              <a:t>your</a:t>
            </a:r>
            <a:r>
              <a:rPr lang="en-US" sz="2000" i="0" u="none" strike="noStrike" dirty="0">
                <a:solidFill>
                  <a:srgbClr val="000000"/>
                </a:solidFill>
                <a:effectLst/>
                <a:latin typeface="Papyrus" panose="020B0602040200020303" pitchFamily="34" charset="77"/>
              </a:rPr>
              <a:t> first love.</a:t>
            </a:r>
          </a:p>
          <a:p>
            <a:pPr algn="l"/>
            <a:r>
              <a:rPr lang="en-US" sz="2000" i="0" u="none" strike="noStrike" dirty="0">
                <a:solidFill>
                  <a:srgbClr val="000000"/>
                </a:solidFill>
                <a:effectLst/>
                <a:latin typeface="Lucida Calligraphy" panose="03010101010101010101" pitchFamily="66" charset="77"/>
              </a:rPr>
              <a:t>                            </a:t>
            </a:r>
            <a:r>
              <a:rPr lang="en-US" sz="2000" b="1" i="0" u="none" strike="noStrike" dirty="0">
                <a:solidFill>
                  <a:srgbClr val="0070C0"/>
                </a:solidFill>
                <a:effectLst/>
                <a:latin typeface="Lucida Calligraphy" panose="03010101010101010101" pitchFamily="66" charset="77"/>
              </a:rPr>
              <a:t>Leaving your first love</a:t>
            </a:r>
          </a:p>
          <a:p>
            <a:pPr algn="l"/>
            <a:endParaRPr lang="en-US" sz="2000" i="0" u="none" strike="noStrike" dirty="0">
              <a:solidFill>
                <a:srgbClr val="000000"/>
              </a:solidFill>
              <a:effectLst/>
              <a:latin typeface="Papyrus" panose="020B0602040200020303" pitchFamily="34" charset="77"/>
            </a:endParaRPr>
          </a:p>
          <a:p>
            <a:pPr algn="l"/>
            <a:r>
              <a:rPr lang="en-US" sz="2000" i="0" u="none" strike="noStrike" baseline="30000" dirty="0">
                <a:solidFill>
                  <a:srgbClr val="000000"/>
                </a:solidFill>
                <a:effectLst/>
                <a:latin typeface="Papyrus" panose="020B0602040200020303" pitchFamily="34" charset="77"/>
              </a:rPr>
              <a:t>5 </a:t>
            </a:r>
            <a:r>
              <a:rPr lang="en-US" sz="2000" i="0" u="none" strike="noStrike" dirty="0">
                <a:solidFill>
                  <a:srgbClr val="000000"/>
                </a:solidFill>
                <a:effectLst/>
                <a:latin typeface="Papyrus" panose="020B0602040200020303" pitchFamily="34" charset="77"/>
              </a:rPr>
              <a:t>Remember therefore from whence </a:t>
            </a:r>
            <a:r>
              <a:rPr lang="en-US" sz="2000" dirty="0">
                <a:solidFill>
                  <a:srgbClr val="000000"/>
                </a:solidFill>
                <a:latin typeface="Papyrus" panose="020B0602040200020303" pitchFamily="34" charset="77"/>
              </a:rPr>
              <a:t>y</a:t>
            </a:r>
            <a:r>
              <a:rPr lang="en-US" sz="2000" i="0" u="none" strike="noStrike" dirty="0">
                <a:solidFill>
                  <a:srgbClr val="000000"/>
                </a:solidFill>
                <a:effectLst/>
                <a:latin typeface="Papyrus" panose="020B0602040200020303" pitchFamily="34" charset="77"/>
              </a:rPr>
              <a:t>ou are fallen, and </a:t>
            </a:r>
            <a:r>
              <a:rPr lang="en-US" sz="2000" b="1" i="0" u="none" strike="noStrike" dirty="0">
                <a:solidFill>
                  <a:schemeClr val="accent1"/>
                </a:solidFill>
                <a:effectLst/>
                <a:latin typeface="Papyrus" panose="020B0602040200020303" pitchFamily="34" charset="77"/>
              </a:rPr>
              <a:t>repent</a:t>
            </a:r>
            <a:r>
              <a:rPr lang="en-US" sz="2000" i="0" u="none" strike="noStrike" dirty="0">
                <a:solidFill>
                  <a:srgbClr val="000000"/>
                </a:solidFill>
                <a:effectLst/>
                <a:latin typeface="Papyrus" panose="020B0602040200020303" pitchFamily="34" charset="77"/>
              </a:rPr>
              <a:t>,  and do the first works;</a:t>
            </a:r>
          </a:p>
          <a:p>
            <a:pPr algn="l"/>
            <a:r>
              <a:rPr lang="en-US" sz="2000" i="0" u="none" strike="noStrike" dirty="0">
                <a:solidFill>
                  <a:srgbClr val="000000"/>
                </a:solidFill>
                <a:effectLst/>
                <a:latin typeface="Papyrus" panose="020B0602040200020303" pitchFamily="34" charset="77"/>
              </a:rPr>
              <a:t> or else I will come unto </a:t>
            </a:r>
            <a:r>
              <a:rPr lang="en-US" sz="2000" dirty="0">
                <a:solidFill>
                  <a:srgbClr val="000000"/>
                </a:solidFill>
                <a:latin typeface="Papyrus" panose="020B0602040200020303" pitchFamily="34" charset="77"/>
              </a:rPr>
              <a:t>you</a:t>
            </a:r>
            <a:r>
              <a:rPr lang="en-US" sz="2000" i="0" u="none" strike="noStrike" dirty="0">
                <a:solidFill>
                  <a:srgbClr val="000000"/>
                </a:solidFill>
                <a:effectLst/>
                <a:latin typeface="Papyrus" panose="020B0602040200020303" pitchFamily="34" charset="77"/>
              </a:rPr>
              <a:t> quickly, and will remove </a:t>
            </a:r>
            <a:r>
              <a:rPr lang="en-US" sz="2000" dirty="0">
                <a:solidFill>
                  <a:srgbClr val="000000"/>
                </a:solidFill>
                <a:latin typeface="Papyrus" panose="020B0602040200020303" pitchFamily="34" charset="77"/>
              </a:rPr>
              <a:t>your</a:t>
            </a:r>
            <a:r>
              <a:rPr lang="en-US" sz="2000" i="0" u="none" strike="noStrike" dirty="0">
                <a:solidFill>
                  <a:srgbClr val="000000"/>
                </a:solidFill>
                <a:effectLst/>
                <a:latin typeface="Papyrus" panose="020B0602040200020303" pitchFamily="34" charset="77"/>
              </a:rPr>
              <a:t> candlestick out of </a:t>
            </a:r>
            <a:r>
              <a:rPr lang="en-US" sz="2000" dirty="0">
                <a:solidFill>
                  <a:srgbClr val="000000"/>
                </a:solidFill>
                <a:latin typeface="Papyrus" panose="020B0602040200020303" pitchFamily="34" charset="77"/>
              </a:rPr>
              <a:t>his</a:t>
            </a:r>
            <a:r>
              <a:rPr lang="en-US" sz="2000" i="0" u="none" strike="noStrike" dirty="0">
                <a:solidFill>
                  <a:srgbClr val="000000"/>
                </a:solidFill>
                <a:effectLst/>
                <a:latin typeface="Papyrus" panose="020B0602040200020303" pitchFamily="34" charset="77"/>
              </a:rPr>
              <a:t> place, </a:t>
            </a:r>
          </a:p>
          <a:p>
            <a:pPr algn="l"/>
            <a:r>
              <a:rPr lang="en-US" sz="2000" i="0" u="none" strike="noStrike" dirty="0">
                <a:solidFill>
                  <a:srgbClr val="000000"/>
                </a:solidFill>
                <a:effectLst/>
                <a:latin typeface="Papyrus" panose="020B0602040200020303" pitchFamily="34" charset="77"/>
              </a:rPr>
              <a:t>     except </a:t>
            </a:r>
            <a:r>
              <a:rPr lang="en-US" sz="2000" dirty="0">
                <a:solidFill>
                  <a:srgbClr val="000000"/>
                </a:solidFill>
                <a:latin typeface="Papyrus" panose="020B0602040200020303" pitchFamily="34" charset="77"/>
              </a:rPr>
              <a:t>y</a:t>
            </a:r>
            <a:r>
              <a:rPr lang="en-US" sz="2000" i="0" u="none" strike="noStrike" dirty="0">
                <a:solidFill>
                  <a:srgbClr val="000000"/>
                </a:solidFill>
                <a:effectLst/>
                <a:latin typeface="Papyrus" panose="020B0602040200020303" pitchFamily="34" charset="77"/>
              </a:rPr>
              <a:t>ou </a:t>
            </a:r>
            <a:r>
              <a:rPr lang="en-US" sz="2000" b="1" i="0" u="none" strike="noStrike" dirty="0">
                <a:solidFill>
                  <a:schemeClr val="accent1"/>
                </a:solidFill>
                <a:effectLst/>
                <a:latin typeface="Papyrus" panose="020B0602040200020303" pitchFamily="34" charset="77"/>
              </a:rPr>
              <a:t>repent</a:t>
            </a:r>
            <a:r>
              <a:rPr lang="en-US" sz="2000" i="0" u="none" strike="noStrike" dirty="0">
                <a:solidFill>
                  <a:srgbClr val="000000"/>
                </a:solidFill>
                <a:effectLst/>
                <a:latin typeface="Papyrus" panose="020B0602040200020303" pitchFamily="34" charset="77"/>
              </a:rPr>
              <a:t>.</a:t>
            </a:r>
          </a:p>
          <a:p>
            <a:pPr algn="l"/>
            <a:endParaRPr lang="en-US" sz="2000" dirty="0">
              <a:solidFill>
                <a:srgbClr val="000000"/>
              </a:solidFill>
              <a:latin typeface="Papyrus" panose="020B0602040200020303" pitchFamily="34" charset="77"/>
            </a:endParaRPr>
          </a:p>
          <a:p>
            <a:pPr algn="l"/>
            <a:r>
              <a:rPr lang="en-US" sz="2000" b="1" dirty="0">
                <a:latin typeface="Papyrus" panose="020B0602040200020303" pitchFamily="34" charset="77"/>
              </a:rPr>
              <a:t>        </a:t>
            </a:r>
            <a:r>
              <a:rPr lang="en-US" sz="2000" b="1" dirty="0">
                <a:latin typeface="Lucida Calligraphy" panose="03010101010101010101" pitchFamily="66" charset="77"/>
              </a:rPr>
              <a:t>True </a:t>
            </a:r>
            <a:r>
              <a:rPr lang="en-US" sz="2000" b="1" dirty="0" err="1">
                <a:latin typeface="Lucida Calligraphy" panose="03010101010101010101" pitchFamily="66" charset="77"/>
              </a:rPr>
              <a:t>Repentace</a:t>
            </a:r>
            <a:r>
              <a:rPr lang="en-US" sz="2000" b="1" dirty="0">
                <a:latin typeface="Lucida Calligraphy" panose="03010101010101010101" pitchFamily="66" charset="77"/>
              </a:rPr>
              <a:t> </a:t>
            </a:r>
            <a:r>
              <a:rPr lang="en-US" sz="2000" dirty="0">
                <a:solidFill>
                  <a:srgbClr val="000000"/>
                </a:solidFill>
                <a:latin typeface="Lucida Calligraphy" panose="03010101010101010101" pitchFamily="66" charset="77"/>
              </a:rPr>
              <a:t>(</a:t>
            </a:r>
            <a:r>
              <a:rPr lang="en-US" sz="2000" dirty="0">
                <a:solidFill>
                  <a:srgbClr val="0070C0"/>
                </a:solidFill>
                <a:latin typeface="Lucida Calligraphy" panose="03010101010101010101" pitchFamily="66" charset="77"/>
              </a:rPr>
              <a:t>Metanoia</a:t>
            </a:r>
            <a:r>
              <a:rPr lang="en-US" sz="2000" dirty="0">
                <a:solidFill>
                  <a:srgbClr val="000000"/>
                </a:solidFill>
                <a:latin typeface="Lucida Calligraphy" panose="03010101010101010101" pitchFamily="66" charset="77"/>
              </a:rPr>
              <a:t>)  vs. </a:t>
            </a:r>
            <a:r>
              <a:rPr lang="en-US" sz="2000" b="1" dirty="0">
                <a:latin typeface="Lucida Calligraphy" panose="03010101010101010101" pitchFamily="66" charset="77"/>
              </a:rPr>
              <a:t>Worldly Sorrow </a:t>
            </a:r>
            <a:r>
              <a:rPr lang="en-US" sz="2000" dirty="0">
                <a:solidFill>
                  <a:srgbClr val="000000"/>
                </a:solidFill>
                <a:latin typeface="Lucida Calligraphy" panose="03010101010101010101" pitchFamily="66" charset="77"/>
              </a:rPr>
              <a:t>(</a:t>
            </a:r>
            <a:r>
              <a:rPr lang="en-US" sz="2000" b="1" dirty="0" err="1">
                <a:solidFill>
                  <a:srgbClr val="0070C0"/>
                </a:solidFill>
                <a:latin typeface="Lucida Calligraphy" panose="03010101010101010101" pitchFamily="66" charset="77"/>
              </a:rPr>
              <a:t>Metamelomai</a:t>
            </a:r>
            <a:r>
              <a:rPr lang="en-US" sz="2000" b="1" dirty="0">
                <a:solidFill>
                  <a:srgbClr val="0070C0"/>
                </a:solidFill>
                <a:latin typeface="Lucida Calligraphy" panose="03010101010101010101" pitchFamily="66" charset="77"/>
              </a:rPr>
              <a:t>)</a:t>
            </a:r>
            <a:endParaRPr lang="en-US" sz="2000" b="1" i="0" u="none" strike="noStrike" dirty="0">
              <a:solidFill>
                <a:srgbClr val="0070C0"/>
              </a:solidFill>
              <a:effectLst/>
              <a:latin typeface="Open Sans" panose="020B0606030504020204" pitchFamily="34" charset="0"/>
            </a:endParaRPr>
          </a:p>
          <a:p>
            <a:pPr algn="ctr" fontAlgn="t"/>
            <a:endParaRPr lang="en-US" sz="2000" b="0" i="0" u="none" strike="noStrike" dirty="0">
              <a:solidFill>
                <a:srgbClr val="444444"/>
              </a:solidFill>
              <a:effectLst/>
              <a:latin typeface="Open Sans" panose="020B0606030504020204" pitchFamily="34" charset="0"/>
            </a:endParaRPr>
          </a:p>
        </p:txBody>
      </p:sp>
      <p:pic>
        <p:nvPicPr>
          <p:cNvPr id="7" name="Picture 6" descr="A picture containing screenshot, rectangle&#10;&#10;Description automatically generated">
            <a:extLst>
              <a:ext uri="{FF2B5EF4-FFF2-40B4-BE49-F238E27FC236}">
                <a16:creationId xmlns:a16="http://schemas.microsoft.com/office/drawing/2014/main" id="{078AA58F-13B9-2C1E-3F3F-3F7CBB2601F7}"/>
              </a:ext>
            </a:extLst>
          </p:cNvPr>
          <p:cNvPicPr>
            <a:picLocks noChangeAspect="1"/>
          </p:cNvPicPr>
          <p:nvPr/>
        </p:nvPicPr>
        <p:blipFill>
          <a:blip r:embed="rId2"/>
          <a:stretch>
            <a:fillRect/>
          </a:stretch>
        </p:blipFill>
        <p:spPr>
          <a:xfrm>
            <a:off x="6073752" y="3244935"/>
            <a:ext cx="5632108" cy="2369607"/>
          </a:xfrm>
          <a:prstGeom prst="rect">
            <a:avLst/>
          </a:prstGeom>
        </p:spPr>
      </p:pic>
      <p:pic>
        <p:nvPicPr>
          <p:cNvPr id="8" name="Picture 7" descr="A picture containing screenshot, rectangle&#10;&#10;Description automatically generated">
            <a:extLst>
              <a:ext uri="{FF2B5EF4-FFF2-40B4-BE49-F238E27FC236}">
                <a16:creationId xmlns:a16="http://schemas.microsoft.com/office/drawing/2014/main" id="{8AF8A3E1-9D8D-002F-5CC7-11E39EAC1BD9}"/>
              </a:ext>
            </a:extLst>
          </p:cNvPr>
          <p:cNvPicPr>
            <a:picLocks noChangeAspect="1"/>
          </p:cNvPicPr>
          <p:nvPr/>
        </p:nvPicPr>
        <p:blipFill>
          <a:blip r:embed="rId2"/>
          <a:stretch>
            <a:fillRect/>
          </a:stretch>
        </p:blipFill>
        <p:spPr>
          <a:xfrm>
            <a:off x="320137" y="3309811"/>
            <a:ext cx="5594046" cy="2353593"/>
          </a:xfrm>
          <a:prstGeom prst="rect">
            <a:avLst/>
          </a:prstGeom>
        </p:spPr>
      </p:pic>
      <p:sp>
        <p:nvSpPr>
          <p:cNvPr id="10" name="TextBox 9">
            <a:extLst>
              <a:ext uri="{FF2B5EF4-FFF2-40B4-BE49-F238E27FC236}">
                <a16:creationId xmlns:a16="http://schemas.microsoft.com/office/drawing/2014/main" id="{D3ECD235-C943-2962-0775-D56BCEB6E51A}"/>
              </a:ext>
            </a:extLst>
          </p:cNvPr>
          <p:cNvSpPr txBox="1"/>
          <p:nvPr/>
        </p:nvSpPr>
        <p:spPr>
          <a:xfrm>
            <a:off x="6372634" y="3353764"/>
            <a:ext cx="3652481" cy="2308324"/>
          </a:xfrm>
          <a:prstGeom prst="rect">
            <a:avLst/>
          </a:prstGeom>
          <a:noFill/>
        </p:spPr>
        <p:txBody>
          <a:bodyPr wrap="square" rtlCol="0">
            <a:spAutoFit/>
          </a:bodyPr>
          <a:lstStyle/>
          <a:p>
            <a:r>
              <a:rPr lang="en-US" dirty="0">
                <a:solidFill>
                  <a:schemeClr val="bg1"/>
                </a:solidFill>
              </a:rPr>
              <a:t>	</a:t>
            </a:r>
            <a:r>
              <a:rPr lang="en-US" dirty="0" err="1">
                <a:solidFill>
                  <a:schemeClr val="bg1"/>
                </a:solidFill>
                <a:latin typeface="Papyrus" panose="020B0602040200020303" pitchFamily="34" charset="77"/>
              </a:rPr>
              <a:t>Metamelomai</a:t>
            </a:r>
            <a:r>
              <a:rPr lang="en-US" dirty="0">
                <a:solidFill>
                  <a:schemeClr val="bg1"/>
                </a:solidFill>
                <a:latin typeface="Papyrus" panose="020B0602040200020303" pitchFamily="34" charset="77"/>
              </a:rPr>
              <a:t> </a:t>
            </a:r>
          </a:p>
          <a:p>
            <a:r>
              <a:rPr lang="en-US" dirty="0">
                <a:solidFill>
                  <a:schemeClr val="bg1"/>
                </a:solidFill>
              </a:rPr>
              <a:t>Meta – Change</a:t>
            </a:r>
          </a:p>
          <a:p>
            <a:r>
              <a:rPr lang="en-US" dirty="0">
                <a:solidFill>
                  <a:schemeClr val="bg1"/>
                </a:solidFill>
              </a:rPr>
              <a:t>Mellow – Feeling</a:t>
            </a:r>
          </a:p>
          <a:p>
            <a:r>
              <a:rPr lang="en-US" dirty="0">
                <a:solidFill>
                  <a:schemeClr val="bg1"/>
                </a:solidFill>
              </a:rPr>
              <a:t> Change of Feeling, Remorse</a:t>
            </a:r>
          </a:p>
          <a:p>
            <a:r>
              <a:rPr lang="en-US" dirty="0">
                <a:solidFill>
                  <a:schemeClr val="bg1"/>
                </a:solidFill>
              </a:rPr>
              <a:t>Turn away from God</a:t>
            </a:r>
          </a:p>
          <a:p>
            <a:r>
              <a:rPr lang="en-US" dirty="0">
                <a:solidFill>
                  <a:schemeClr val="bg1"/>
                </a:solidFill>
              </a:rPr>
              <a:t>Focus on My Failure  &amp; Rejection</a:t>
            </a:r>
          </a:p>
          <a:p>
            <a:r>
              <a:rPr lang="en-US" dirty="0">
                <a:solidFill>
                  <a:schemeClr val="bg1"/>
                </a:solidFill>
              </a:rPr>
              <a:t>Hopeless  &amp; Powerless to Change</a:t>
            </a:r>
          </a:p>
          <a:p>
            <a:endParaRPr lang="en-US" dirty="0">
              <a:solidFill>
                <a:schemeClr val="bg1"/>
              </a:solidFill>
            </a:endParaRPr>
          </a:p>
        </p:txBody>
      </p:sp>
      <p:sp>
        <p:nvSpPr>
          <p:cNvPr id="11" name="TextBox 10">
            <a:extLst>
              <a:ext uri="{FF2B5EF4-FFF2-40B4-BE49-F238E27FC236}">
                <a16:creationId xmlns:a16="http://schemas.microsoft.com/office/drawing/2014/main" id="{5EADB48E-FF79-ADB6-554F-2CEFFC7528C9}"/>
              </a:ext>
            </a:extLst>
          </p:cNvPr>
          <p:cNvSpPr txBox="1"/>
          <p:nvPr/>
        </p:nvSpPr>
        <p:spPr>
          <a:xfrm>
            <a:off x="541383" y="3457972"/>
            <a:ext cx="4252595" cy="2308324"/>
          </a:xfrm>
          <a:prstGeom prst="rect">
            <a:avLst/>
          </a:prstGeom>
          <a:noFill/>
        </p:spPr>
        <p:txBody>
          <a:bodyPr wrap="square" rtlCol="0">
            <a:spAutoFit/>
          </a:bodyPr>
          <a:lstStyle/>
          <a:p>
            <a:r>
              <a:rPr lang="en-US" dirty="0">
                <a:solidFill>
                  <a:schemeClr val="bg1"/>
                </a:solidFill>
              </a:rPr>
              <a:t>	</a:t>
            </a:r>
            <a:r>
              <a:rPr lang="en-US" dirty="0">
                <a:solidFill>
                  <a:schemeClr val="bg1"/>
                </a:solidFill>
                <a:latin typeface="Papyrus" panose="020B0602040200020303" pitchFamily="34" charset="77"/>
              </a:rPr>
              <a:t>Metanoia</a:t>
            </a:r>
          </a:p>
          <a:p>
            <a:r>
              <a:rPr lang="en-US" dirty="0">
                <a:solidFill>
                  <a:schemeClr val="bg1"/>
                </a:solidFill>
              </a:rPr>
              <a:t>Meta – To Change</a:t>
            </a:r>
          </a:p>
          <a:p>
            <a:r>
              <a:rPr lang="en-US" dirty="0">
                <a:solidFill>
                  <a:schemeClr val="bg1"/>
                </a:solidFill>
              </a:rPr>
              <a:t>Nous – Mind</a:t>
            </a:r>
          </a:p>
          <a:p>
            <a:r>
              <a:rPr lang="en-US" dirty="0">
                <a:solidFill>
                  <a:schemeClr val="bg1"/>
                </a:solidFill>
              </a:rPr>
              <a:t>Change of Heart &amp; Life</a:t>
            </a:r>
          </a:p>
          <a:p>
            <a:r>
              <a:rPr lang="en-US" dirty="0">
                <a:solidFill>
                  <a:schemeClr val="bg1"/>
                </a:solidFill>
              </a:rPr>
              <a:t>Turn Back to God</a:t>
            </a:r>
          </a:p>
          <a:p>
            <a:r>
              <a:rPr lang="en-US" dirty="0">
                <a:solidFill>
                  <a:schemeClr val="bg1"/>
                </a:solidFill>
              </a:rPr>
              <a:t>Focus on God’s Forgiveness &amp; Acceptance</a:t>
            </a:r>
          </a:p>
          <a:p>
            <a:r>
              <a:rPr lang="en-US" dirty="0">
                <a:solidFill>
                  <a:schemeClr val="bg1"/>
                </a:solidFill>
              </a:rPr>
              <a:t>Hope Restored, Trusting in God’s Power</a:t>
            </a:r>
          </a:p>
          <a:p>
            <a:endParaRPr lang="en-US" dirty="0">
              <a:solidFill>
                <a:schemeClr val="bg1"/>
              </a:solidFill>
            </a:endParaRPr>
          </a:p>
        </p:txBody>
      </p:sp>
      <p:sp>
        <p:nvSpPr>
          <p:cNvPr id="13" name="TextBox 12">
            <a:extLst>
              <a:ext uri="{FF2B5EF4-FFF2-40B4-BE49-F238E27FC236}">
                <a16:creationId xmlns:a16="http://schemas.microsoft.com/office/drawing/2014/main" id="{486B8361-7627-1252-767D-E2A733A4AAB9}"/>
              </a:ext>
            </a:extLst>
          </p:cNvPr>
          <p:cNvSpPr txBox="1"/>
          <p:nvPr/>
        </p:nvSpPr>
        <p:spPr>
          <a:xfrm>
            <a:off x="224148" y="5886949"/>
            <a:ext cx="11880766" cy="707886"/>
          </a:xfrm>
          <a:prstGeom prst="rect">
            <a:avLst/>
          </a:prstGeom>
          <a:noFill/>
        </p:spPr>
        <p:txBody>
          <a:bodyPr wrap="square" rtlCol="0">
            <a:spAutoFit/>
          </a:bodyPr>
          <a:lstStyle/>
          <a:p>
            <a:r>
              <a:rPr lang="en-US" sz="2000" dirty="0">
                <a:latin typeface="Papyrus" panose="020B0602040200020303" pitchFamily="34" charset="77"/>
              </a:rPr>
              <a:t>2</a:t>
            </a:r>
            <a:r>
              <a:rPr lang="en-US" sz="2000" baseline="30000" dirty="0">
                <a:latin typeface="Papyrus" panose="020B0602040200020303" pitchFamily="34" charset="77"/>
              </a:rPr>
              <a:t>nd</a:t>
            </a:r>
            <a:r>
              <a:rPr lang="en-US" sz="2000" dirty="0">
                <a:latin typeface="Papyrus" panose="020B0602040200020303" pitchFamily="34" charset="77"/>
              </a:rPr>
              <a:t> </a:t>
            </a:r>
            <a:r>
              <a:rPr lang="en-US" sz="2000" dirty="0" err="1">
                <a:latin typeface="Papyrus" panose="020B0602040200020303" pitchFamily="34" charset="77"/>
              </a:rPr>
              <a:t>CorIn</a:t>
            </a:r>
            <a:r>
              <a:rPr lang="en-US" sz="2000" dirty="0">
                <a:latin typeface="Papyrus" panose="020B0602040200020303" pitchFamily="34" charset="77"/>
              </a:rPr>
              <a:t>. 7:10   “</a:t>
            </a:r>
            <a:r>
              <a:rPr lang="en-US" sz="2000" b="0" i="0" u="none" strike="noStrike" dirty="0">
                <a:solidFill>
                  <a:srgbClr val="000000"/>
                </a:solidFill>
                <a:effectLst/>
                <a:latin typeface="Papyrus" panose="020B0602040200020303" pitchFamily="34" charset="77"/>
              </a:rPr>
              <a:t>For godly sorrow (metanoia) works repentance to salvation not to be repented of: </a:t>
            </a:r>
            <a:r>
              <a:rPr lang="en-US" sz="2000" dirty="0">
                <a:solidFill>
                  <a:srgbClr val="000000"/>
                </a:solidFill>
                <a:latin typeface="Papyrus" panose="020B0602040200020303" pitchFamily="34" charset="77"/>
              </a:rPr>
              <a:t>          		</a:t>
            </a:r>
            <a:r>
              <a:rPr lang="en-US" sz="2000" b="0" i="0" u="none" strike="noStrike" dirty="0">
                <a:solidFill>
                  <a:srgbClr val="000000"/>
                </a:solidFill>
                <a:effectLst/>
                <a:latin typeface="Papyrus" panose="020B0602040200020303" pitchFamily="34" charset="77"/>
              </a:rPr>
              <a:t>but the sorrow of the world (</a:t>
            </a:r>
            <a:r>
              <a:rPr lang="en-US" sz="2000" b="0" i="0" u="none" strike="noStrike" dirty="0" err="1">
                <a:solidFill>
                  <a:srgbClr val="000000"/>
                </a:solidFill>
                <a:effectLst/>
                <a:latin typeface="Papyrus" panose="020B0602040200020303" pitchFamily="34" charset="77"/>
              </a:rPr>
              <a:t>metamelomei</a:t>
            </a:r>
            <a:r>
              <a:rPr lang="en-US" sz="2000" b="0" i="0" u="none" strike="noStrike" dirty="0">
                <a:solidFill>
                  <a:srgbClr val="000000"/>
                </a:solidFill>
                <a:effectLst/>
                <a:latin typeface="Papyrus" panose="020B0602040200020303" pitchFamily="34" charset="77"/>
              </a:rPr>
              <a:t>) works death.”</a:t>
            </a:r>
            <a:endParaRPr lang="en-US" sz="2000" dirty="0">
              <a:latin typeface="Papyrus" panose="020B0602040200020303" pitchFamily="34" charset="77"/>
            </a:endParaRPr>
          </a:p>
        </p:txBody>
      </p:sp>
      <p:pic>
        <p:nvPicPr>
          <p:cNvPr id="17" name="Picture 16" descr="A person in a red robe&#10;&#10;Description automatically generated with medium confidence">
            <a:extLst>
              <a:ext uri="{FF2B5EF4-FFF2-40B4-BE49-F238E27FC236}">
                <a16:creationId xmlns:a16="http://schemas.microsoft.com/office/drawing/2014/main" id="{03F566C8-474C-EAA1-52E7-FE113C0DB680}"/>
              </a:ext>
            </a:extLst>
          </p:cNvPr>
          <p:cNvPicPr>
            <a:picLocks noChangeAspect="1"/>
          </p:cNvPicPr>
          <p:nvPr/>
        </p:nvPicPr>
        <p:blipFill>
          <a:blip r:embed="rId3"/>
          <a:stretch>
            <a:fillRect/>
          </a:stretch>
        </p:blipFill>
        <p:spPr>
          <a:xfrm>
            <a:off x="9318101" y="3469796"/>
            <a:ext cx="2349559" cy="1315753"/>
          </a:xfrm>
          <a:prstGeom prst="rect">
            <a:avLst/>
          </a:prstGeom>
        </p:spPr>
      </p:pic>
      <p:pic>
        <p:nvPicPr>
          <p:cNvPr id="19" name="Picture 18" descr="A person in a robe holding his head&#10;&#10;Description automatically generated with low confidence">
            <a:extLst>
              <a:ext uri="{FF2B5EF4-FFF2-40B4-BE49-F238E27FC236}">
                <a16:creationId xmlns:a16="http://schemas.microsoft.com/office/drawing/2014/main" id="{C54C2EFA-1568-778B-520C-D7FB0FEBA2D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7573" y1="20612" x2="70874" y2="24286"/>
                      </a14:backgroundRemoval>
                    </a14:imgEffect>
                  </a14:imgLayer>
                </a14:imgProps>
              </a:ext>
            </a:extLst>
          </a:blip>
          <a:stretch>
            <a:fillRect/>
          </a:stretch>
        </p:blipFill>
        <p:spPr>
          <a:xfrm>
            <a:off x="3842451" y="2165078"/>
            <a:ext cx="1950437" cy="3092926"/>
          </a:xfrm>
          <a:prstGeom prst="rect">
            <a:avLst/>
          </a:prstGeom>
        </p:spPr>
      </p:pic>
      <p:sp>
        <p:nvSpPr>
          <p:cNvPr id="20" name="TextBox 19">
            <a:extLst>
              <a:ext uri="{FF2B5EF4-FFF2-40B4-BE49-F238E27FC236}">
                <a16:creationId xmlns:a16="http://schemas.microsoft.com/office/drawing/2014/main" id="{CA51D062-DECF-F8B8-0240-F07FB8969A54}"/>
              </a:ext>
            </a:extLst>
          </p:cNvPr>
          <p:cNvSpPr txBox="1"/>
          <p:nvPr/>
        </p:nvSpPr>
        <p:spPr>
          <a:xfrm>
            <a:off x="4517571" y="4486607"/>
            <a:ext cx="772886" cy="379307"/>
          </a:xfrm>
          <a:prstGeom prst="rect">
            <a:avLst/>
          </a:prstGeom>
          <a:noFill/>
        </p:spPr>
        <p:txBody>
          <a:bodyPr wrap="square" rtlCol="0">
            <a:spAutoFit/>
          </a:bodyPr>
          <a:lstStyle/>
          <a:p>
            <a:r>
              <a:rPr lang="en-US" dirty="0">
                <a:solidFill>
                  <a:schemeClr val="bg1"/>
                </a:solidFill>
                <a:latin typeface="Avenir Book" panose="02000503020000020003" pitchFamily="2" charset="0"/>
              </a:rPr>
              <a:t>PAUL</a:t>
            </a:r>
          </a:p>
        </p:txBody>
      </p:sp>
    </p:spTree>
    <p:extLst>
      <p:ext uri="{BB962C8B-B14F-4D97-AF65-F5344CB8AC3E}">
        <p14:creationId xmlns:p14="http://schemas.microsoft.com/office/powerpoint/2010/main" val="613882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26505" y="7118"/>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CEAC97F-E6C2-D100-3BF5-04A30E5EBDBE}"/>
              </a:ext>
            </a:extLst>
          </p:cNvPr>
          <p:cNvSpPr txBox="1"/>
          <p:nvPr/>
        </p:nvSpPr>
        <p:spPr>
          <a:xfrm>
            <a:off x="94622" y="399767"/>
            <a:ext cx="12002755" cy="400110"/>
          </a:xfrm>
          <a:prstGeom prst="rect">
            <a:avLst/>
          </a:prstGeom>
          <a:noFill/>
        </p:spPr>
        <p:txBody>
          <a:bodyPr wrap="square" rtlCol="0">
            <a:spAutoFit/>
          </a:bodyPr>
          <a:lstStyle/>
          <a:p>
            <a:pPr algn="l"/>
            <a:r>
              <a:rPr lang="en-US" sz="2000" b="1" i="0" u="none" strike="noStrike" dirty="0">
                <a:solidFill>
                  <a:schemeClr val="bg1"/>
                </a:solidFill>
                <a:effectLst/>
                <a:latin typeface="Papyrus" panose="020B0602040200020303" pitchFamily="34" charset="77"/>
              </a:rPr>
              <a:t>To him that overcomes will I give to eat of the Tree of Life, which is in the midst of the paradise of God.</a:t>
            </a:r>
            <a:endParaRPr lang="en-US" sz="2000" b="1" dirty="0">
              <a:solidFill>
                <a:schemeClr val="bg1"/>
              </a:solidFill>
              <a:latin typeface="Papyrus" panose="020B0602040200020303" pitchFamily="34" charset="77"/>
            </a:endParaRPr>
          </a:p>
        </p:txBody>
      </p:sp>
      <p:pic>
        <p:nvPicPr>
          <p:cNvPr id="13" name="Picture 12" descr="A picture containing plant, tree, water, sky&#10;&#10;Description automatically generated">
            <a:extLst>
              <a:ext uri="{FF2B5EF4-FFF2-40B4-BE49-F238E27FC236}">
                <a16:creationId xmlns:a16="http://schemas.microsoft.com/office/drawing/2014/main" id="{C2A504F8-939C-C4C8-4D3D-8D0FE548C7E6}"/>
              </a:ext>
            </a:extLst>
          </p:cNvPr>
          <p:cNvPicPr>
            <a:picLocks noChangeAspect="1"/>
          </p:cNvPicPr>
          <p:nvPr/>
        </p:nvPicPr>
        <p:blipFill>
          <a:blip r:embed="rId2"/>
          <a:stretch>
            <a:fillRect/>
          </a:stretch>
        </p:blipFill>
        <p:spPr>
          <a:xfrm>
            <a:off x="1017980" y="799877"/>
            <a:ext cx="10156037" cy="5704308"/>
          </a:xfrm>
          <a:prstGeom prst="rect">
            <a:avLst/>
          </a:prstGeom>
        </p:spPr>
      </p:pic>
    </p:spTree>
    <p:extLst>
      <p:ext uri="{BB962C8B-B14F-4D97-AF65-F5344CB8AC3E}">
        <p14:creationId xmlns:p14="http://schemas.microsoft.com/office/powerpoint/2010/main" val="807497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F86EBEE9-5EF0-1F63-FEEF-FEADFDEA3ABC}"/>
              </a:ext>
            </a:extLst>
          </p:cNvPr>
          <p:cNvSpPr txBox="1"/>
          <p:nvPr/>
        </p:nvSpPr>
        <p:spPr>
          <a:xfrm>
            <a:off x="158240" y="650887"/>
            <a:ext cx="10814559" cy="5688953"/>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2E6FCDAB-0A1E-AC1C-E469-17E5F6CDB6CB}"/>
              </a:ext>
            </a:extLst>
          </p:cNvPr>
          <p:cNvSpPr txBox="1"/>
          <p:nvPr/>
        </p:nvSpPr>
        <p:spPr>
          <a:xfrm>
            <a:off x="367519" y="975769"/>
            <a:ext cx="3418449" cy="5016758"/>
          </a:xfrm>
          <a:prstGeom prst="rect">
            <a:avLst/>
          </a:prstGeom>
          <a:noFill/>
        </p:spPr>
        <p:txBody>
          <a:bodyPr wrap="square">
            <a:spAutoFit/>
          </a:bodyPr>
          <a:lstStyle/>
          <a:p>
            <a:pPr algn="l"/>
            <a:r>
              <a:rPr lang="en-US" sz="2000" dirty="0">
                <a:solidFill>
                  <a:srgbClr val="000000"/>
                </a:solidFill>
                <a:latin typeface="Papyrus" panose="020B0602040200020303" pitchFamily="34" charset="77"/>
              </a:rPr>
              <a:t>     Revelation 22: 1-2</a:t>
            </a:r>
          </a:p>
          <a:p>
            <a:pPr algn="l"/>
            <a:endParaRPr lang="en-US" sz="2000" dirty="0">
              <a:solidFill>
                <a:srgbClr val="000000"/>
              </a:solidFill>
              <a:latin typeface="Papyrus" panose="020B0602040200020303" pitchFamily="34" charset="77"/>
            </a:endParaRPr>
          </a:p>
          <a:p>
            <a:pPr algn="l"/>
            <a:r>
              <a:rPr lang="en-US" sz="2000" baseline="30000" dirty="0">
                <a:solidFill>
                  <a:srgbClr val="000000"/>
                </a:solidFill>
                <a:latin typeface="Papyrus" panose="020B0602040200020303" pitchFamily="34" charset="77"/>
              </a:rPr>
              <a:t>1</a:t>
            </a:r>
            <a:r>
              <a:rPr lang="en-US" sz="2000" i="0" u="none" strike="noStrike" dirty="0">
                <a:solidFill>
                  <a:srgbClr val="000000"/>
                </a:solidFill>
                <a:effectLst/>
                <a:latin typeface="Papyrus" panose="020B0602040200020303" pitchFamily="34" charset="77"/>
              </a:rPr>
              <a:t> And he shewed me a pure river of water of life, </a:t>
            </a:r>
          </a:p>
          <a:p>
            <a:pPr algn="l"/>
            <a:r>
              <a:rPr lang="en-US" sz="2000" i="0" u="none" strike="noStrike" dirty="0">
                <a:solidFill>
                  <a:srgbClr val="000000"/>
                </a:solidFill>
                <a:effectLst/>
                <a:latin typeface="Papyrus" panose="020B0602040200020303" pitchFamily="34" charset="77"/>
              </a:rPr>
              <a:t>clear as crystal, proceeding out of the throne of God and of the Lamb.</a:t>
            </a:r>
          </a:p>
          <a:p>
            <a:pPr algn="l"/>
            <a:endParaRPr lang="en-US" sz="2000" i="0" u="none" strike="noStrike" dirty="0">
              <a:solidFill>
                <a:srgbClr val="000000"/>
              </a:solidFill>
              <a:effectLst/>
              <a:latin typeface="Papyrus" panose="020B0602040200020303" pitchFamily="34" charset="77"/>
            </a:endParaRPr>
          </a:p>
          <a:p>
            <a:pPr algn="l"/>
            <a:r>
              <a:rPr lang="en-US" sz="2000" i="0" u="none" strike="noStrike" baseline="30000" dirty="0">
                <a:solidFill>
                  <a:srgbClr val="000000"/>
                </a:solidFill>
                <a:effectLst/>
                <a:latin typeface="Papyrus" panose="020B0602040200020303" pitchFamily="34" charset="77"/>
              </a:rPr>
              <a:t>2 </a:t>
            </a:r>
            <a:r>
              <a:rPr lang="en-US" sz="2000" i="0" u="none" strike="noStrike" dirty="0">
                <a:solidFill>
                  <a:srgbClr val="000000"/>
                </a:solidFill>
                <a:effectLst/>
                <a:latin typeface="Papyrus" panose="020B0602040200020303" pitchFamily="34" charset="77"/>
              </a:rPr>
              <a:t>In the midst of the street of it, and on either side of the river, was there the tree of life, which bare 12 manner of fruits, and yielded her fruit every month: and the leaves of the tree were for the </a:t>
            </a:r>
          </a:p>
          <a:p>
            <a:pPr algn="l"/>
            <a:r>
              <a:rPr lang="en-US" sz="2000" i="0" u="none" strike="noStrike" dirty="0">
                <a:solidFill>
                  <a:srgbClr val="000000"/>
                </a:solidFill>
                <a:effectLst/>
                <a:latin typeface="Papyrus" panose="020B0602040200020303" pitchFamily="34" charset="77"/>
              </a:rPr>
              <a:t>healing of the nations.</a:t>
            </a:r>
          </a:p>
        </p:txBody>
      </p:sp>
      <p:pic>
        <p:nvPicPr>
          <p:cNvPr id="5" name="Picture 4" descr="A picture containing screenshot, art, fisheye lens, fisheye&#10;&#10;Description automatically generated">
            <a:extLst>
              <a:ext uri="{FF2B5EF4-FFF2-40B4-BE49-F238E27FC236}">
                <a16:creationId xmlns:a16="http://schemas.microsoft.com/office/drawing/2014/main" id="{740CDEA1-804C-8077-C1DD-3E53ED0A2235}"/>
              </a:ext>
            </a:extLst>
          </p:cNvPr>
          <p:cNvPicPr>
            <a:picLocks noChangeAspect="1"/>
          </p:cNvPicPr>
          <p:nvPr/>
        </p:nvPicPr>
        <p:blipFill rotWithShape="1">
          <a:blip r:embed="rId2"/>
          <a:srcRect l="13228" b="5685"/>
          <a:stretch/>
        </p:blipFill>
        <p:spPr>
          <a:xfrm>
            <a:off x="4319751" y="182880"/>
            <a:ext cx="7714008" cy="6492240"/>
          </a:xfrm>
          <a:prstGeom prst="rect">
            <a:avLst/>
          </a:prstGeom>
        </p:spPr>
      </p:pic>
    </p:spTree>
    <p:extLst>
      <p:ext uri="{BB962C8B-B14F-4D97-AF65-F5344CB8AC3E}">
        <p14:creationId xmlns:p14="http://schemas.microsoft.com/office/powerpoint/2010/main" val="2913846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sky, outdoor, cloud, ruins&#10;&#10;Description automatically generated">
            <a:extLst>
              <a:ext uri="{FF2B5EF4-FFF2-40B4-BE49-F238E27FC236}">
                <a16:creationId xmlns:a16="http://schemas.microsoft.com/office/drawing/2014/main" id="{0F1EDCAD-CC10-BBB0-1102-AB6B4C8A1A88}"/>
              </a:ext>
            </a:extLst>
          </p:cNvPr>
          <p:cNvPicPr>
            <a:picLocks noChangeAspect="1"/>
          </p:cNvPicPr>
          <p:nvPr/>
        </p:nvPicPr>
        <p:blipFill>
          <a:blip r:embed="rId2"/>
          <a:stretch>
            <a:fillRect/>
          </a:stretch>
        </p:blipFill>
        <p:spPr>
          <a:xfrm>
            <a:off x="670534" y="412385"/>
            <a:ext cx="10425321" cy="6033229"/>
          </a:xfrm>
          <a:prstGeom prst="rect">
            <a:avLst/>
          </a:prstGeom>
        </p:spPr>
      </p:pic>
      <p:sp>
        <p:nvSpPr>
          <p:cNvPr id="4" name="TextBox 3">
            <a:extLst>
              <a:ext uri="{FF2B5EF4-FFF2-40B4-BE49-F238E27FC236}">
                <a16:creationId xmlns:a16="http://schemas.microsoft.com/office/drawing/2014/main" id="{9C320A59-C51B-B0B7-B32A-10DE5F76AE8E}"/>
              </a:ext>
            </a:extLst>
          </p:cNvPr>
          <p:cNvSpPr txBox="1"/>
          <p:nvPr/>
        </p:nvSpPr>
        <p:spPr>
          <a:xfrm>
            <a:off x="5711687" y="530087"/>
            <a:ext cx="5228456" cy="1384995"/>
          </a:xfrm>
          <a:prstGeom prst="rect">
            <a:avLst/>
          </a:prstGeom>
          <a:noFill/>
        </p:spPr>
        <p:txBody>
          <a:bodyPr wrap="square" rtlCol="0">
            <a:spAutoFit/>
          </a:bodyPr>
          <a:lstStyle/>
          <a:p>
            <a:r>
              <a:rPr lang="en-US" sz="2800" dirty="0">
                <a:latin typeface="Papyrus" panose="020B0602040200020303" pitchFamily="34" charset="77"/>
              </a:rPr>
              <a:t>     The Church of Ephesus</a:t>
            </a:r>
          </a:p>
          <a:p>
            <a:r>
              <a:rPr lang="en-US" sz="2800" dirty="0">
                <a:latin typeface="Papyrus" panose="020B0602040200020303" pitchFamily="34" charset="77"/>
              </a:rPr>
              <a:t>Coming Back to Our First Love</a:t>
            </a:r>
          </a:p>
          <a:p>
            <a:r>
              <a:rPr lang="en-US" sz="2800" dirty="0">
                <a:latin typeface="Papyrus" panose="020B0602040200020303" pitchFamily="34" charset="77"/>
              </a:rPr>
              <a:t>    </a:t>
            </a:r>
          </a:p>
        </p:txBody>
      </p:sp>
    </p:spTree>
    <p:extLst>
      <p:ext uri="{BB962C8B-B14F-4D97-AF65-F5344CB8AC3E}">
        <p14:creationId xmlns:p14="http://schemas.microsoft.com/office/powerpoint/2010/main" val="20204055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44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DABBE36-E689-80CF-10F0-E3C7FDE2A3AA}"/>
              </a:ext>
            </a:extLst>
          </p:cNvPr>
          <p:cNvSpPr txBox="1"/>
          <p:nvPr/>
        </p:nvSpPr>
        <p:spPr>
          <a:xfrm>
            <a:off x="649357" y="1166191"/>
            <a:ext cx="8401878" cy="4842351"/>
          </a:xfrm>
          <a:prstGeom prst="rect">
            <a:avLst/>
          </a:prstGeom>
          <a:solidFill>
            <a:schemeClr val="bg1"/>
          </a:solidFill>
        </p:spPr>
        <p:txBody>
          <a:bodyPr wrap="square" rtlCol="0">
            <a:spAutoFit/>
          </a:bodyPr>
          <a:lstStyle/>
          <a:p>
            <a:pPr algn="l"/>
            <a:endParaRPr lang="en-US" sz="2000" i="0" u="none" strike="noStrike" baseline="30000" dirty="0">
              <a:solidFill>
                <a:srgbClr val="000000"/>
              </a:solidFill>
              <a:effectLst/>
              <a:latin typeface="Papyrus" panose="020B0602040200020303" pitchFamily="34" charset="77"/>
            </a:endParaRPr>
          </a:p>
          <a:p>
            <a:pPr algn="l"/>
            <a:r>
              <a:rPr lang="en-US" sz="2000" i="0" u="none" strike="noStrike" dirty="0">
                <a:solidFill>
                  <a:srgbClr val="000000"/>
                </a:solidFill>
                <a:effectLst/>
                <a:latin typeface="Lucida Handwriting" panose="03010101010101010101" pitchFamily="66" charset="77"/>
              </a:rPr>
              <a:t>                              Revelation 2:1-8</a:t>
            </a:r>
          </a:p>
          <a:p>
            <a:pPr algn="l"/>
            <a:endParaRPr lang="en-US" sz="2000" i="0" u="none" strike="noStrike" baseline="30000" dirty="0">
              <a:solidFill>
                <a:srgbClr val="000000"/>
              </a:solidFill>
              <a:effectLst/>
              <a:latin typeface="Papyrus" panose="020B0602040200020303" pitchFamily="34" charset="77"/>
            </a:endParaRPr>
          </a:p>
          <a:p>
            <a:pPr algn="l"/>
            <a:r>
              <a:rPr lang="en-US" sz="2000" i="0" u="none" strike="noStrike" baseline="30000" dirty="0">
                <a:solidFill>
                  <a:srgbClr val="000000"/>
                </a:solidFill>
                <a:effectLst/>
                <a:latin typeface="Papyrus" panose="020B0602040200020303" pitchFamily="34" charset="77"/>
              </a:rPr>
              <a:t>1 </a:t>
            </a:r>
            <a:r>
              <a:rPr lang="en-US" sz="2200" i="0" u="none" strike="noStrike" dirty="0">
                <a:solidFill>
                  <a:srgbClr val="000000"/>
                </a:solidFill>
                <a:effectLst/>
                <a:latin typeface="Papyrus" panose="020B0602040200020303" pitchFamily="34" charset="77"/>
              </a:rPr>
              <a:t>Unto the angel of the Church of Ephesus write; </a:t>
            </a:r>
          </a:p>
          <a:p>
            <a:pPr algn="l"/>
            <a:r>
              <a:rPr lang="en-US" sz="2200" dirty="0">
                <a:solidFill>
                  <a:srgbClr val="000000"/>
                </a:solidFill>
                <a:latin typeface="Papyrus" panose="020B0602040200020303" pitchFamily="34" charset="77"/>
              </a:rPr>
              <a:t>    </a:t>
            </a:r>
            <a:r>
              <a:rPr lang="en-US" sz="2200" i="0" u="none" strike="noStrike" dirty="0">
                <a:solidFill>
                  <a:srgbClr val="000000"/>
                </a:solidFill>
                <a:effectLst/>
                <a:latin typeface="Papyrus" panose="020B0602040200020303" pitchFamily="34" charset="77"/>
              </a:rPr>
              <a:t>These things says </a:t>
            </a:r>
            <a:r>
              <a:rPr lang="en-US" sz="2200" dirty="0">
                <a:solidFill>
                  <a:srgbClr val="000000"/>
                </a:solidFill>
                <a:latin typeface="Papyrus" panose="020B0602040200020303" pitchFamily="34" charset="77"/>
              </a:rPr>
              <a:t>H</a:t>
            </a:r>
            <a:r>
              <a:rPr lang="en-US" sz="2200" i="0" u="none" strike="noStrike" dirty="0">
                <a:solidFill>
                  <a:srgbClr val="000000"/>
                </a:solidFill>
                <a:effectLst/>
                <a:latin typeface="Papyrus" panose="020B0602040200020303" pitchFamily="34" charset="77"/>
              </a:rPr>
              <a:t>e that holds the 7 stars in His right hand, </a:t>
            </a:r>
          </a:p>
          <a:p>
            <a:pPr algn="l"/>
            <a:r>
              <a:rPr lang="en-US" sz="2200" dirty="0">
                <a:solidFill>
                  <a:srgbClr val="000000"/>
                </a:solidFill>
                <a:latin typeface="Papyrus" panose="020B0602040200020303" pitchFamily="34" charset="77"/>
              </a:rPr>
              <a:t>    </a:t>
            </a:r>
            <a:r>
              <a:rPr lang="en-US" sz="2200" i="0" u="none" strike="noStrike" dirty="0">
                <a:solidFill>
                  <a:srgbClr val="000000"/>
                </a:solidFill>
                <a:effectLst/>
                <a:latin typeface="Papyrus" panose="020B0602040200020303" pitchFamily="34" charset="77"/>
              </a:rPr>
              <a:t>who walks in the midst of the 7 golden candlesticks;</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2 </a:t>
            </a:r>
            <a:r>
              <a:rPr lang="en-US" sz="2200" i="0" u="none" strike="noStrike" dirty="0">
                <a:solidFill>
                  <a:srgbClr val="000000"/>
                </a:solidFill>
                <a:effectLst/>
                <a:latin typeface="Papyrus" panose="020B0602040200020303" pitchFamily="34" charset="77"/>
              </a:rPr>
              <a:t>I know your works, and your labor, and your patience,</a:t>
            </a:r>
          </a:p>
          <a:p>
            <a:pPr algn="l"/>
            <a:r>
              <a:rPr lang="en-US" sz="2200" i="0" u="none" strike="noStrike" dirty="0">
                <a:solidFill>
                  <a:srgbClr val="000000"/>
                </a:solidFill>
                <a:effectLst/>
                <a:latin typeface="Papyrus" panose="020B0602040200020303" pitchFamily="34" charset="77"/>
              </a:rPr>
              <a:t>     and how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can’t bear them which are evil; </a:t>
            </a:r>
          </a:p>
          <a:p>
            <a:pPr algn="l"/>
            <a:r>
              <a:rPr lang="en-US" sz="2200" i="0" u="none" strike="noStrike" dirty="0">
                <a:solidFill>
                  <a:srgbClr val="000000"/>
                </a:solidFill>
                <a:effectLst/>
                <a:latin typeface="Papyrus" panose="020B0602040200020303" pitchFamily="34" charset="77"/>
              </a:rPr>
              <a:t>     and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have tried them which say they are apostles,</a:t>
            </a:r>
          </a:p>
          <a:p>
            <a:pPr algn="l"/>
            <a:r>
              <a:rPr lang="en-US" sz="2200" dirty="0">
                <a:solidFill>
                  <a:srgbClr val="000000"/>
                </a:solidFill>
                <a:latin typeface="Papyrus" panose="020B0602040200020303" pitchFamily="34" charset="77"/>
              </a:rPr>
              <a:t> </a:t>
            </a:r>
            <a:r>
              <a:rPr lang="en-US" sz="2200" i="0" u="none" strike="noStrike" dirty="0">
                <a:solidFill>
                  <a:srgbClr val="000000"/>
                </a:solidFill>
                <a:effectLst/>
                <a:latin typeface="Papyrus" panose="020B0602040200020303" pitchFamily="34" charset="77"/>
              </a:rPr>
              <a:t>   and are not, and have found them liars:</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3 m </a:t>
            </a:r>
            <a:r>
              <a:rPr lang="en-US" sz="2200" i="0" u="none" strike="noStrike" dirty="0">
                <a:solidFill>
                  <a:srgbClr val="000000"/>
                </a:solidFill>
                <a:effectLst/>
                <a:latin typeface="Papyrus" panose="020B0602040200020303" pitchFamily="34" charset="77"/>
              </a:rPr>
              <a:t>And have born, and have patience, and for My name's sake</a:t>
            </a:r>
          </a:p>
          <a:p>
            <a:pPr algn="l"/>
            <a:r>
              <a:rPr lang="en-US" sz="2200" dirty="0">
                <a:solidFill>
                  <a:srgbClr val="000000"/>
                </a:solidFill>
                <a:latin typeface="Papyrus" panose="020B0602040200020303" pitchFamily="34" charset="77"/>
              </a:rPr>
              <a:t>      </a:t>
            </a:r>
            <a:r>
              <a:rPr lang="en-US" sz="2200" i="0" u="none" strike="noStrike" dirty="0">
                <a:solidFill>
                  <a:srgbClr val="000000"/>
                </a:solidFill>
                <a:effectLst/>
                <a:latin typeface="Papyrus" panose="020B0602040200020303" pitchFamily="34" charset="77"/>
              </a:rPr>
              <a:t> have labored, and have not fainted.</a:t>
            </a:r>
          </a:p>
          <a:p>
            <a:pPr algn="l"/>
            <a:endParaRPr lang="en-US" sz="2000" i="0" u="none" strike="noStrike" dirty="0">
              <a:solidFill>
                <a:srgbClr val="000000"/>
              </a:solidFill>
              <a:effectLst/>
              <a:latin typeface="Papyrus" panose="020B0602040200020303" pitchFamily="34" charset="77"/>
            </a:endParaRPr>
          </a:p>
        </p:txBody>
      </p:sp>
      <p:pic>
        <p:nvPicPr>
          <p:cNvPr id="9" name="Picture 8" descr="f5d4093427fb09ee2012d438f528cc5f.jpg">
            <a:extLst>
              <a:ext uri="{FF2B5EF4-FFF2-40B4-BE49-F238E27FC236}">
                <a16:creationId xmlns:a16="http://schemas.microsoft.com/office/drawing/2014/main" id="{0F1CA277-B99F-FE9D-0034-2BB2365744E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8164457" y="-103592"/>
            <a:ext cx="4583016" cy="7065183"/>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153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06D8459-8A54-D7AC-8A10-08C6BCD045E8}"/>
              </a:ext>
            </a:extLst>
          </p:cNvPr>
          <p:cNvSpPr txBox="1"/>
          <p:nvPr/>
        </p:nvSpPr>
        <p:spPr>
          <a:xfrm>
            <a:off x="404192" y="709429"/>
            <a:ext cx="9415669" cy="5170647"/>
          </a:xfrm>
          <a:prstGeom prst="rect">
            <a:avLst/>
          </a:prstGeom>
          <a:solidFill>
            <a:schemeClr val="bg1"/>
          </a:solidFill>
        </p:spPr>
        <p:txBody>
          <a:bodyPr wrap="square" rtlCol="0">
            <a:spAutoFit/>
          </a:bodyPr>
          <a:lstStyle/>
          <a:p>
            <a:endParaRPr lang="en-US" dirty="0"/>
          </a:p>
        </p:txBody>
      </p:sp>
      <p:sp>
        <p:nvSpPr>
          <p:cNvPr id="4" name="TextBox 3">
            <a:extLst>
              <a:ext uri="{FF2B5EF4-FFF2-40B4-BE49-F238E27FC236}">
                <a16:creationId xmlns:a16="http://schemas.microsoft.com/office/drawing/2014/main" id="{CC9E9672-2C93-59FB-5FEC-0D30C684C21C}"/>
              </a:ext>
            </a:extLst>
          </p:cNvPr>
          <p:cNvSpPr txBox="1"/>
          <p:nvPr/>
        </p:nvSpPr>
        <p:spPr>
          <a:xfrm>
            <a:off x="549966" y="977924"/>
            <a:ext cx="8898834" cy="5170646"/>
          </a:xfrm>
          <a:prstGeom prst="rect">
            <a:avLst/>
          </a:prstGeom>
          <a:noFill/>
        </p:spPr>
        <p:txBody>
          <a:bodyPr wrap="square">
            <a:spAutoFit/>
          </a:bodyPr>
          <a:lstStyle/>
          <a:p>
            <a:pPr algn="l"/>
            <a:r>
              <a:rPr lang="en-US" sz="1800" i="0" u="none" strike="noStrike" baseline="30000" dirty="0">
                <a:solidFill>
                  <a:srgbClr val="000000"/>
                </a:solidFill>
                <a:effectLst/>
                <a:latin typeface="Papyrus" panose="020B0602040200020303" pitchFamily="34" charset="77"/>
              </a:rPr>
              <a:t> </a:t>
            </a:r>
            <a:r>
              <a:rPr lang="en-US" sz="2200" i="0" u="none" strike="noStrike" dirty="0">
                <a:solidFill>
                  <a:srgbClr val="000000"/>
                </a:solidFill>
                <a:effectLst/>
                <a:latin typeface="Papyrus" panose="020B0602040200020303" pitchFamily="34" charset="77"/>
              </a:rPr>
              <a:t>6 Nevertheless I have somewhat against </a:t>
            </a:r>
            <a:r>
              <a:rPr lang="en-US" sz="2200" dirty="0">
                <a:solidFill>
                  <a:srgbClr val="000000"/>
                </a:solidFill>
                <a:latin typeface="Papyrus" panose="020B0602040200020303" pitchFamily="34" charset="77"/>
              </a:rPr>
              <a:t>you</a:t>
            </a:r>
            <a:r>
              <a:rPr lang="en-US" sz="2200" i="0" u="none" strike="noStrike" dirty="0">
                <a:solidFill>
                  <a:srgbClr val="000000"/>
                </a:solidFill>
                <a:effectLst/>
                <a:latin typeface="Papyrus" panose="020B0602040200020303" pitchFamily="34" charset="77"/>
              </a:rPr>
              <a:t>, </a:t>
            </a:r>
          </a:p>
          <a:p>
            <a:pPr algn="l"/>
            <a:r>
              <a:rPr lang="en-US" sz="2200" dirty="0">
                <a:solidFill>
                  <a:srgbClr val="000000"/>
                </a:solidFill>
                <a:latin typeface="Papyrus" panose="020B0602040200020303" pitchFamily="34" charset="77"/>
              </a:rPr>
              <a:t>       </a:t>
            </a:r>
            <a:r>
              <a:rPr lang="en-US" sz="2200" i="0" u="none" strike="noStrike" dirty="0">
                <a:solidFill>
                  <a:srgbClr val="000000"/>
                </a:solidFill>
                <a:effectLst/>
                <a:latin typeface="Papyrus" panose="020B0602040200020303" pitchFamily="34" charset="77"/>
              </a:rPr>
              <a:t>because you hast left </a:t>
            </a:r>
            <a:r>
              <a:rPr lang="en-US" sz="2200" dirty="0">
                <a:solidFill>
                  <a:srgbClr val="000000"/>
                </a:solidFill>
                <a:latin typeface="Papyrus" panose="020B0602040200020303" pitchFamily="34" charset="77"/>
              </a:rPr>
              <a:t>your</a:t>
            </a:r>
            <a:r>
              <a:rPr lang="en-US" sz="2200" i="0" u="none" strike="noStrike" dirty="0">
                <a:solidFill>
                  <a:srgbClr val="000000"/>
                </a:solidFill>
                <a:effectLst/>
                <a:latin typeface="Papyrus" panose="020B0602040200020303" pitchFamily="34" charset="77"/>
              </a:rPr>
              <a:t> first love.</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5 </a:t>
            </a:r>
            <a:r>
              <a:rPr lang="en-US" sz="2200" i="0" u="none" strike="noStrike" dirty="0">
                <a:solidFill>
                  <a:srgbClr val="000000"/>
                </a:solidFill>
                <a:effectLst/>
                <a:latin typeface="Papyrus" panose="020B0602040200020303" pitchFamily="34" charset="77"/>
              </a:rPr>
              <a:t>Remember therefore from whence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are fallen, and repent, </a:t>
            </a:r>
          </a:p>
          <a:p>
            <a:pPr algn="l"/>
            <a:r>
              <a:rPr lang="en-US" sz="2200" i="0" u="none" strike="noStrike" dirty="0">
                <a:solidFill>
                  <a:srgbClr val="000000"/>
                </a:solidFill>
                <a:effectLst/>
                <a:latin typeface="Papyrus" panose="020B0602040200020303" pitchFamily="34" charset="77"/>
              </a:rPr>
              <a:t>      and do the first works; or else I will come unto </a:t>
            </a:r>
            <a:r>
              <a:rPr lang="en-US" sz="2200" dirty="0">
                <a:solidFill>
                  <a:srgbClr val="000000"/>
                </a:solidFill>
                <a:latin typeface="Papyrus" panose="020B0602040200020303" pitchFamily="34" charset="77"/>
              </a:rPr>
              <a:t>you</a:t>
            </a:r>
            <a:r>
              <a:rPr lang="en-US" sz="2200" i="0" u="none" strike="noStrike" dirty="0">
                <a:solidFill>
                  <a:srgbClr val="000000"/>
                </a:solidFill>
                <a:effectLst/>
                <a:latin typeface="Papyrus" panose="020B0602040200020303" pitchFamily="34" charset="77"/>
              </a:rPr>
              <a:t> quickly, </a:t>
            </a:r>
          </a:p>
          <a:p>
            <a:pPr algn="l"/>
            <a:r>
              <a:rPr lang="en-US" sz="2200" i="0" u="none" strike="noStrike" dirty="0">
                <a:solidFill>
                  <a:srgbClr val="000000"/>
                </a:solidFill>
                <a:effectLst/>
                <a:latin typeface="Papyrus" panose="020B0602040200020303" pitchFamily="34" charset="77"/>
              </a:rPr>
              <a:t>      and will remove </a:t>
            </a:r>
            <a:r>
              <a:rPr lang="en-US" sz="2200" dirty="0">
                <a:solidFill>
                  <a:srgbClr val="000000"/>
                </a:solidFill>
                <a:latin typeface="Papyrus" panose="020B0602040200020303" pitchFamily="34" charset="77"/>
              </a:rPr>
              <a:t>your</a:t>
            </a:r>
            <a:r>
              <a:rPr lang="en-US" sz="2200" i="0" u="none" strike="noStrike" dirty="0">
                <a:solidFill>
                  <a:srgbClr val="000000"/>
                </a:solidFill>
                <a:effectLst/>
                <a:latin typeface="Papyrus" panose="020B0602040200020303" pitchFamily="34" charset="77"/>
              </a:rPr>
              <a:t> candlestick out of </a:t>
            </a:r>
            <a:r>
              <a:rPr lang="en-US" sz="2200" dirty="0">
                <a:solidFill>
                  <a:srgbClr val="000000"/>
                </a:solidFill>
                <a:latin typeface="Papyrus" panose="020B0602040200020303" pitchFamily="34" charset="77"/>
              </a:rPr>
              <a:t>his</a:t>
            </a:r>
            <a:r>
              <a:rPr lang="en-US" sz="2200" i="0" u="none" strike="noStrike" dirty="0">
                <a:solidFill>
                  <a:srgbClr val="000000"/>
                </a:solidFill>
                <a:effectLst/>
                <a:latin typeface="Papyrus" panose="020B0602040200020303" pitchFamily="34" charset="77"/>
              </a:rPr>
              <a:t> place, </a:t>
            </a:r>
          </a:p>
          <a:p>
            <a:pPr algn="l"/>
            <a:r>
              <a:rPr lang="en-US" sz="2200" i="0" u="none" strike="noStrike" dirty="0">
                <a:solidFill>
                  <a:srgbClr val="000000"/>
                </a:solidFill>
                <a:effectLst/>
                <a:latin typeface="Papyrus" panose="020B0602040200020303" pitchFamily="34" charset="77"/>
              </a:rPr>
              <a:t>     except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repent.</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6 </a:t>
            </a:r>
            <a:r>
              <a:rPr lang="en-US" sz="2200" i="0" u="none" strike="noStrike" dirty="0">
                <a:solidFill>
                  <a:srgbClr val="000000"/>
                </a:solidFill>
                <a:effectLst/>
                <a:latin typeface="Papyrus" panose="020B0602040200020303" pitchFamily="34" charset="77"/>
              </a:rPr>
              <a:t>But this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have, that </a:t>
            </a:r>
            <a:r>
              <a:rPr lang="en-US" sz="2200" dirty="0">
                <a:solidFill>
                  <a:srgbClr val="000000"/>
                </a:solidFill>
                <a:latin typeface="Papyrus" panose="020B0602040200020303" pitchFamily="34" charset="77"/>
              </a:rPr>
              <a:t>y</a:t>
            </a:r>
            <a:r>
              <a:rPr lang="en-US" sz="2200" i="0" u="none" strike="noStrike" dirty="0">
                <a:solidFill>
                  <a:srgbClr val="000000"/>
                </a:solidFill>
                <a:effectLst/>
                <a:latin typeface="Papyrus" panose="020B0602040200020303" pitchFamily="34" charset="77"/>
              </a:rPr>
              <a:t>ou hate the deeds of the </a:t>
            </a:r>
            <a:r>
              <a:rPr lang="en-US" sz="2200" i="0" u="none" strike="noStrike" dirty="0" err="1">
                <a:solidFill>
                  <a:srgbClr val="000000"/>
                </a:solidFill>
                <a:effectLst/>
                <a:latin typeface="Papyrus" panose="020B0602040200020303" pitchFamily="34" charset="77"/>
              </a:rPr>
              <a:t>Nicolaitanes</a:t>
            </a:r>
            <a:endParaRPr lang="en-US" sz="2200" i="0" u="none" strike="noStrike" dirty="0">
              <a:solidFill>
                <a:srgbClr val="000000"/>
              </a:solidFill>
              <a:effectLst/>
              <a:latin typeface="Papyrus" panose="020B0602040200020303" pitchFamily="34" charset="77"/>
            </a:endParaRPr>
          </a:p>
          <a:p>
            <a:pPr algn="l"/>
            <a:r>
              <a:rPr lang="en-US" sz="2200" i="0" u="none" strike="noStrike" dirty="0">
                <a:solidFill>
                  <a:srgbClr val="000000"/>
                </a:solidFill>
                <a:effectLst/>
                <a:latin typeface="Papyrus" panose="020B0602040200020303" pitchFamily="34" charset="77"/>
              </a:rPr>
              <a:t>         which I also hate.</a:t>
            </a:r>
          </a:p>
          <a:p>
            <a:pPr algn="l"/>
            <a:endParaRPr lang="en-US" sz="2200" i="0" u="none" strike="noStrike" dirty="0">
              <a:solidFill>
                <a:srgbClr val="000000"/>
              </a:solidFill>
              <a:effectLst/>
              <a:latin typeface="Papyrus" panose="020B0602040200020303" pitchFamily="34" charset="77"/>
            </a:endParaRPr>
          </a:p>
          <a:p>
            <a:pPr algn="l"/>
            <a:r>
              <a:rPr lang="en-US" sz="2200" i="0" u="none" strike="noStrike" baseline="30000" dirty="0">
                <a:solidFill>
                  <a:srgbClr val="000000"/>
                </a:solidFill>
                <a:effectLst/>
                <a:latin typeface="Papyrus" panose="020B0602040200020303" pitchFamily="34" charset="77"/>
              </a:rPr>
              <a:t>7 </a:t>
            </a:r>
            <a:r>
              <a:rPr lang="en-US" sz="2200" i="0" u="none" strike="noStrike" dirty="0">
                <a:solidFill>
                  <a:srgbClr val="000000"/>
                </a:solidFill>
                <a:effectLst/>
                <a:latin typeface="Papyrus" panose="020B0602040200020303" pitchFamily="34" charset="77"/>
              </a:rPr>
              <a:t>He that has an ear, let him hear what the Spirit says to the Churches       	To him that overcomes will I give to eat of the tree of life, </a:t>
            </a:r>
          </a:p>
          <a:p>
            <a:pPr algn="l"/>
            <a:r>
              <a:rPr lang="en-US" sz="2200" i="0" u="none" strike="noStrike" dirty="0">
                <a:solidFill>
                  <a:srgbClr val="000000"/>
                </a:solidFill>
                <a:effectLst/>
                <a:latin typeface="Papyrus" panose="020B0602040200020303" pitchFamily="34" charset="77"/>
              </a:rPr>
              <a:t>               which is in the midst of the paradise of God.</a:t>
            </a:r>
            <a:br>
              <a:rPr lang="en-US" sz="2200" dirty="0">
                <a:latin typeface="Papyrus" panose="020B0602040200020303" pitchFamily="34" charset="77"/>
              </a:rPr>
            </a:br>
            <a:r>
              <a:rPr lang="en-US" sz="2200" dirty="0">
                <a:latin typeface="Papyrus" panose="020B0602040200020303" pitchFamily="34" charset="77"/>
              </a:rPr>
              <a:t>     </a:t>
            </a:r>
          </a:p>
        </p:txBody>
      </p:sp>
      <p:pic>
        <p:nvPicPr>
          <p:cNvPr id="5" name="Picture 4" descr="f5d4093427fb09ee2012d438f528cc5f.jpg">
            <a:extLst>
              <a:ext uri="{FF2B5EF4-FFF2-40B4-BE49-F238E27FC236}">
                <a16:creationId xmlns:a16="http://schemas.microsoft.com/office/drawing/2014/main" id="{310D08E7-1E0F-5B9A-9034-F040BF1CA0E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100000" l="40000" r="100000">
                        <a14:foregroundMark x1="82396" y1="76875" x2="83646" y2="79792"/>
                        <a14:foregroundMark x1="85104" y1="79792" x2="85833" y2="81979"/>
                        <a14:backgroundMark x1="70938" y1="81042" x2="70938" y2="81042"/>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l="41221" b="17149"/>
          <a:stretch/>
        </p:blipFill>
        <p:spPr>
          <a:xfrm>
            <a:off x="8356615" y="0"/>
            <a:ext cx="4411856" cy="6801323"/>
          </a:xfrm>
          <a:prstGeom prst="rect">
            <a:avLst/>
          </a:prstGeom>
          <a:ln w="38100" cap="sq">
            <a:no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93339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26505" y="36443"/>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9A16A576-6B23-2574-297B-1E5D9A8C55BB}"/>
              </a:ext>
            </a:extLst>
          </p:cNvPr>
          <p:cNvSpPr txBox="1"/>
          <p:nvPr/>
        </p:nvSpPr>
        <p:spPr>
          <a:xfrm>
            <a:off x="6294784" y="559653"/>
            <a:ext cx="4611756" cy="2308324"/>
          </a:xfrm>
          <a:prstGeom prst="rect">
            <a:avLst/>
          </a:prstGeom>
          <a:solidFill>
            <a:schemeClr val="bg1"/>
          </a:solidFill>
        </p:spPr>
        <p:txBody>
          <a:bodyPr wrap="square" rtlCol="0">
            <a:spAutoFit/>
          </a:bodyPr>
          <a:lstStyle/>
          <a:p>
            <a:pPr algn="ctr"/>
            <a:r>
              <a:rPr lang="en-US" sz="2400" i="0" u="none" strike="noStrike" dirty="0">
                <a:solidFill>
                  <a:srgbClr val="000000"/>
                </a:solidFill>
                <a:effectLst/>
                <a:latin typeface="Papyrus" panose="020B0602040200020303" pitchFamily="34" charset="77"/>
              </a:rPr>
              <a:t>“These things says Jesus </a:t>
            </a:r>
          </a:p>
          <a:p>
            <a:pPr algn="ctr"/>
            <a:r>
              <a:rPr lang="en-US" sz="2400" i="0" u="none" strike="noStrike" dirty="0">
                <a:solidFill>
                  <a:srgbClr val="000000"/>
                </a:solidFill>
                <a:effectLst/>
                <a:latin typeface="Papyrus" panose="020B0602040200020303" pitchFamily="34" charset="77"/>
              </a:rPr>
              <a:t> that holds the 7 stars</a:t>
            </a:r>
          </a:p>
          <a:p>
            <a:pPr algn="ctr"/>
            <a:r>
              <a:rPr lang="en-US" sz="2400" i="0" u="none" strike="noStrike" dirty="0">
                <a:solidFill>
                  <a:srgbClr val="000000"/>
                </a:solidFill>
                <a:effectLst/>
                <a:latin typeface="Papyrus" panose="020B0602040200020303" pitchFamily="34" charset="77"/>
              </a:rPr>
              <a:t> in His right hand </a:t>
            </a:r>
          </a:p>
          <a:p>
            <a:pPr algn="ctr"/>
            <a:endParaRPr lang="en-US" sz="2400" i="0" u="none" strike="noStrike" dirty="0">
              <a:solidFill>
                <a:srgbClr val="000000"/>
              </a:solidFill>
              <a:effectLst/>
              <a:latin typeface="Papyrus" panose="020B0602040200020303" pitchFamily="34" charset="77"/>
            </a:endParaRPr>
          </a:p>
          <a:p>
            <a:pPr algn="ctr"/>
            <a:r>
              <a:rPr lang="en-US" sz="2400" dirty="0">
                <a:solidFill>
                  <a:srgbClr val="000000"/>
                </a:solidFill>
                <a:latin typeface="Papyrus" panose="020B0602040200020303" pitchFamily="34" charset="77"/>
              </a:rPr>
              <a:t>  Jesus </a:t>
            </a:r>
            <a:r>
              <a:rPr lang="en-US" sz="2400" i="0" u="none" strike="noStrike" dirty="0">
                <a:solidFill>
                  <a:srgbClr val="000000"/>
                </a:solidFill>
                <a:effectLst/>
                <a:latin typeface="Papyrus" panose="020B0602040200020303" pitchFamily="34" charset="77"/>
              </a:rPr>
              <a:t>who walks in the midst </a:t>
            </a:r>
          </a:p>
          <a:p>
            <a:pPr algn="ctr"/>
            <a:r>
              <a:rPr lang="en-US" sz="2400" i="0" u="none" strike="noStrike" dirty="0">
                <a:solidFill>
                  <a:srgbClr val="000000"/>
                </a:solidFill>
                <a:effectLst/>
                <a:latin typeface="Papyrus" panose="020B0602040200020303" pitchFamily="34" charset="77"/>
              </a:rPr>
              <a:t>of the 7 golden candlesticks;</a:t>
            </a:r>
          </a:p>
        </p:txBody>
      </p:sp>
      <p:pic>
        <p:nvPicPr>
          <p:cNvPr id="4" name="Picture 3" descr="A picture containing wall, indoor, art&#10;&#10;Description automatically generated">
            <a:extLst>
              <a:ext uri="{FF2B5EF4-FFF2-40B4-BE49-F238E27FC236}">
                <a16:creationId xmlns:a16="http://schemas.microsoft.com/office/drawing/2014/main" id="{74E35B50-4F1A-2251-31E4-C9EB17052507}"/>
              </a:ext>
            </a:extLst>
          </p:cNvPr>
          <p:cNvPicPr>
            <a:picLocks noChangeAspect="1"/>
          </p:cNvPicPr>
          <p:nvPr/>
        </p:nvPicPr>
        <p:blipFill>
          <a:blip r:embed="rId2"/>
          <a:stretch>
            <a:fillRect/>
          </a:stretch>
        </p:blipFill>
        <p:spPr>
          <a:xfrm>
            <a:off x="314186" y="171449"/>
            <a:ext cx="4257814" cy="6571542"/>
          </a:xfrm>
          <a:prstGeom prst="rect">
            <a:avLst/>
          </a:prstGeom>
        </p:spPr>
      </p:pic>
      <p:pic>
        <p:nvPicPr>
          <p:cNvPr id="7" name="Picture 6" descr="A picture containing candelabrum, candle, text, menorah&#10;&#10;Description automatically generated">
            <a:extLst>
              <a:ext uri="{FF2B5EF4-FFF2-40B4-BE49-F238E27FC236}">
                <a16:creationId xmlns:a16="http://schemas.microsoft.com/office/drawing/2014/main" id="{B65CB742-A7AD-97C6-A4DA-EDED22C04D66}"/>
              </a:ext>
            </a:extLst>
          </p:cNvPr>
          <p:cNvPicPr>
            <a:picLocks noChangeAspect="1"/>
          </p:cNvPicPr>
          <p:nvPr/>
        </p:nvPicPr>
        <p:blipFill rotWithShape="1">
          <a:blip r:embed="rId3"/>
          <a:srcRect t="3633" r="5060"/>
          <a:stretch/>
        </p:blipFill>
        <p:spPr>
          <a:xfrm>
            <a:off x="4965701" y="3154017"/>
            <a:ext cx="6749221" cy="3420282"/>
          </a:xfrm>
          <a:prstGeom prst="rect">
            <a:avLst/>
          </a:prstGeom>
        </p:spPr>
      </p:pic>
    </p:spTree>
    <p:extLst>
      <p:ext uri="{BB962C8B-B14F-4D97-AF65-F5344CB8AC3E}">
        <p14:creationId xmlns:p14="http://schemas.microsoft.com/office/powerpoint/2010/main" val="173710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screenshot, map, tree&#10;&#10;Description automatically generated">
            <a:extLst>
              <a:ext uri="{FF2B5EF4-FFF2-40B4-BE49-F238E27FC236}">
                <a16:creationId xmlns:a16="http://schemas.microsoft.com/office/drawing/2014/main" id="{4EC1AAD4-EEBD-2274-4772-DEDC22B2A179}"/>
              </a:ext>
            </a:extLst>
          </p:cNvPr>
          <p:cNvPicPr>
            <a:picLocks noChangeAspect="1"/>
          </p:cNvPicPr>
          <p:nvPr/>
        </p:nvPicPr>
        <p:blipFill>
          <a:blip r:embed="rId2"/>
          <a:stretch>
            <a:fillRect/>
          </a:stretch>
        </p:blipFill>
        <p:spPr>
          <a:xfrm>
            <a:off x="353390" y="505515"/>
            <a:ext cx="9644487" cy="5846970"/>
          </a:xfrm>
          <a:prstGeom prst="rect">
            <a:avLst/>
          </a:prstGeom>
        </p:spPr>
      </p:pic>
      <p:pic>
        <p:nvPicPr>
          <p:cNvPr id="8" name="Picture 7" descr="A picture containing statue, sculpture, artifact, carving&#10;&#10;Description automatically generated">
            <a:extLst>
              <a:ext uri="{FF2B5EF4-FFF2-40B4-BE49-F238E27FC236}">
                <a16:creationId xmlns:a16="http://schemas.microsoft.com/office/drawing/2014/main" id="{219DC9E9-B56F-9618-C8F2-1C4B7470D9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60" b="97208" l="10000" r="90000">
                        <a14:foregroundMark x1="38500" y1="10406" x2="51167" y2="7741"/>
                        <a14:foregroundMark x1="51167" y1="7741" x2="57167" y2="10660"/>
                        <a14:foregroundMark x1="23167" y1="91371" x2="38167" y2="92259"/>
                        <a14:foregroundMark x1="38167" y1="92259" x2="41336" y2="92083"/>
                        <a14:foregroundMark x1="47629" y1="94876" x2="49712" y2="94934"/>
                        <a14:foregroundMark x1="78385" y1="94944" x2="78833" y2="94924"/>
                        <a14:foregroundMark x1="24833" y1="95685" x2="25959" y2="95872"/>
                        <a14:foregroundMark x1="68524" y1="78438" x2="68333" y2="80584"/>
                        <a14:foregroundMark x1="69000" y1="73096" x2="68813" y2="75192"/>
                        <a14:foregroundMark x1="69786" y1="78154" x2="69667" y2="78934"/>
                        <a14:foregroundMark x1="70500" y1="73477" x2="70289" y2="74860"/>
                        <a14:foregroundMark x1="41167" y1="93020" x2="54500" y2="92259"/>
                        <a14:foregroundMark x1="54500" y1="92259" x2="79833" y2="93274"/>
                        <a14:foregroundMark x1="24833" y1="94289" x2="40000" y2="94543"/>
                        <a14:foregroundMark x1="40000" y1="94543" x2="51000" y2="93528"/>
                        <a14:foregroundMark x1="22167" y1="93274" x2="21667" y2="95178"/>
                        <a14:backgroundMark x1="35667" y1="76904" x2="40500" y2="69924"/>
                        <a14:backgroundMark x1="69667" y1="75000" x2="70833" y2="77919"/>
                        <a14:backgroundMark x1="24833" y1="97208" x2="53833" y2="97462"/>
                        <a14:backgroundMark x1="53833" y1="97462" x2="66333" y2="97462"/>
                        <a14:backgroundMark x1="66333" y1="97462" x2="73833" y2="98858"/>
                        <a14:backgroundMark x1="75406" y1="94962" x2="77000" y2="98604"/>
                        <a14:backgroundMark x1="49710" y1="95189" x2="74667" y2="96447"/>
                      </a14:backgroundRemoval>
                    </a14:imgEffect>
                  </a14:imgLayer>
                </a14:imgProps>
              </a:ext>
            </a:extLst>
          </a:blip>
          <a:stretch>
            <a:fillRect/>
          </a:stretch>
        </p:blipFill>
        <p:spPr>
          <a:xfrm>
            <a:off x="8786003" y="323712"/>
            <a:ext cx="4342484" cy="6028773"/>
          </a:xfrm>
          <a:prstGeom prst="rect">
            <a:avLst/>
          </a:prstGeom>
        </p:spPr>
      </p:pic>
    </p:spTree>
    <p:extLst>
      <p:ext uri="{BB962C8B-B14F-4D97-AF65-F5344CB8AC3E}">
        <p14:creationId xmlns:p14="http://schemas.microsoft.com/office/powerpoint/2010/main" val="3529290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map of ephesus with black text&#10;&#10;Description automatically generated with low confidence">
            <a:extLst>
              <a:ext uri="{FF2B5EF4-FFF2-40B4-BE49-F238E27FC236}">
                <a16:creationId xmlns:a16="http://schemas.microsoft.com/office/drawing/2014/main" id="{A5993600-8926-1355-99E0-57633FC2C118}"/>
              </a:ext>
            </a:extLst>
          </p:cNvPr>
          <p:cNvPicPr>
            <a:picLocks noChangeAspect="1"/>
          </p:cNvPicPr>
          <p:nvPr/>
        </p:nvPicPr>
        <p:blipFill>
          <a:blip r:embed="rId2"/>
          <a:stretch>
            <a:fillRect/>
          </a:stretch>
        </p:blipFill>
        <p:spPr>
          <a:xfrm>
            <a:off x="7591564" y="2089135"/>
            <a:ext cx="4541245" cy="4541245"/>
          </a:xfrm>
          <a:prstGeom prst="rect">
            <a:avLst/>
          </a:prstGeom>
        </p:spPr>
      </p:pic>
      <p:pic>
        <p:nvPicPr>
          <p:cNvPr id="3" name="Picture 2" descr="An aerial view of an ancient amphitheater&#10;&#10;Description automatically generated with medium confidence">
            <a:extLst>
              <a:ext uri="{FF2B5EF4-FFF2-40B4-BE49-F238E27FC236}">
                <a16:creationId xmlns:a16="http://schemas.microsoft.com/office/drawing/2014/main" id="{B14A24CB-5004-55C5-B863-5512882748BF}"/>
              </a:ext>
            </a:extLst>
          </p:cNvPr>
          <p:cNvPicPr>
            <a:picLocks noChangeAspect="1"/>
          </p:cNvPicPr>
          <p:nvPr/>
        </p:nvPicPr>
        <p:blipFill rotWithShape="1">
          <a:blip r:embed="rId3"/>
          <a:srcRect b="11570"/>
          <a:stretch/>
        </p:blipFill>
        <p:spPr>
          <a:xfrm>
            <a:off x="142152" y="227619"/>
            <a:ext cx="4816992" cy="6402761"/>
          </a:xfrm>
          <a:prstGeom prst="rect">
            <a:avLst/>
          </a:prstGeom>
        </p:spPr>
      </p:pic>
      <p:pic>
        <p:nvPicPr>
          <p:cNvPr id="5" name="Picture 4" descr="A close-up of a stone&#10;&#10;Description automatically generated with low confidence">
            <a:extLst>
              <a:ext uri="{FF2B5EF4-FFF2-40B4-BE49-F238E27FC236}">
                <a16:creationId xmlns:a16="http://schemas.microsoft.com/office/drawing/2014/main" id="{C6CBF798-0A4D-5D3E-112F-B7EAECA561B9}"/>
              </a:ext>
            </a:extLst>
          </p:cNvPr>
          <p:cNvPicPr>
            <a:picLocks noChangeAspect="1"/>
          </p:cNvPicPr>
          <p:nvPr/>
        </p:nvPicPr>
        <p:blipFill>
          <a:blip r:embed="rId4"/>
          <a:stretch>
            <a:fillRect/>
          </a:stretch>
        </p:blipFill>
        <p:spPr>
          <a:xfrm>
            <a:off x="5130482" y="2440525"/>
            <a:ext cx="2341098" cy="2660339"/>
          </a:xfrm>
          <a:prstGeom prst="rect">
            <a:avLst/>
          </a:prstGeom>
        </p:spPr>
      </p:pic>
      <p:sp>
        <p:nvSpPr>
          <p:cNvPr id="7" name="TextBox 6">
            <a:extLst>
              <a:ext uri="{FF2B5EF4-FFF2-40B4-BE49-F238E27FC236}">
                <a16:creationId xmlns:a16="http://schemas.microsoft.com/office/drawing/2014/main" id="{B3BC1627-92A7-362F-447A-F1045EDA02CE}"/>
              </a:ext>
            </a:extLst>
          </p:cNvPr>
          <p:cNvSpPr txBox="1"/>
          <p:nvPr/>
        </p:nvSpPr>
        <p:spPr>
          <a:xfrm>
            <a:off x="5396154" y="279809"/>
            <a:ext cx="6673926" cy="1477328"/>
          </a:xfrm>
          <a:prstGeom prst="rect">
            <a:avLst/>
          </a:prstGeom>
          <a:solidFill>
            <a:schemeClr val="bg1"/>
          </a:solidFill>
        </p:spPr>
        <p:txBody>
          <a:bodyPr wrap="square" rtlCol="0">
            <a:spAutoFit/>
          </a:bodyPr>
          <a:lstStyle/>
          <a:p>
            <a:r>
              <a:rPr lang="en-US" dirty="0">
                <a:latin typeface="Papyrus" panose="020B0602040200020303" pitchFamily="34" charset="77"/>
              </a:rPr>
              <a:t>Thousands of sailors arriving by ship  at the harbor of Ephesus  would disembark and walk down the marble street.  Giant columns with pagan gods topped braziers of fire pointed the way.  At the top of the street was an advertisement  directing men right  to the many brothels used as temple worship </a:t>
            </a:r>
          </a:p>
        </p:txBody>
      </p:sp>
    </p:spTree>
    <p:extLst>
      <p:ext uri="{BB962C8B-B14F-4D97-AF65-F5344CB8AC3E}">
        <p14:creationId xmlns:p14="http://schemas.microsoft.com/office/powerpoint/2010/main" val="25254168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cloud, sky, outdoor, ruins&#10;&#10;Description automatically generated">
            <a:extLst>
              <a:ext uri="{FF2B5EF4-FFF2-40B4-BE49-F238E27FC236}">
                <a16:creationId xmlns:a16="http://schemas.microsoft.com/office/drawing/2014/main" id="{C514FC7E-7289-8B9B-8CD7-1EEC2387FBA5}"/>
              </a:ext>
            </a:extLst>
          </p:cNvPr>
          <p:cNvPicPr>
            <a:picLocks noChangeAspect="1"/>
          </p:cNvPicPr>
          <p:nvPr/>
        </p:nvPicPr>
        <p:blipFill>
          <a:blip r:embed="rId2"/>
          <a:stretch>
            <a:fillRect/>
          </a:stretch>
        </p:blipFill>
        <p:spPr>
          <a:xfrm>
            <a:off x="7447721" y="167772"/>
            <a:ext cx="4443344" cy="2957325"/>
          </a:xfrm>
          <a:prstGeom prst="rect">
            <a:avLst/>
          </a:prstGeom>
        </p:spPr>
      </p:pic>
      <p:pic>
        <p:nvPicPr>
          <p:cNvPr id="5" name="Picture 4" descr="A picture containing outdoor, ruins, sky, marketplace&#10;&#10;Description automatically generated">
            <a:extLst>
              <a:ext uri="{FF2B5EF4-FFF2-40B4-BE49-F238E27FC236}">
                <a16:creationId xmlns:a16="http://schemas.microsoft.com/office/drawing/2014/main" id="{BAEC2729-F19E-568E-A023-9B31B4D078AA}"/>
              </a:ext>
            </a:extLst>
          </p:cNvPr>
          <p:cNvPicPr>
            <a:picLocks noChangeAspect="1"/>
          </p:cNvPicPr>
          <p:nvPr/>
        </p:nvPicPr>
        <p:blipFill>
          <a:blip r:embed="rId3"/>
          <a:stretch>
            <a:fillRect/>
          </a:stretch>
        </p:blipFill>
        <p:spPr>
          <a:xfrm>
            <a:off x="264564" y="3292869"/>
            <a:ext cx="4952689" cy="3298491"/>
          </a:xfrm>
          <a:prstGeom prst="rect">
            <a:avLst/>
          </a:prstGeom>
        </p:spPr>
      </p:pic>
      <p:pic>
        <p:nvPicPr>
          <p:cNvPr id="8" name="Picture 7" descr="A picture containing outdoor, ruins, sky, ancient history&#10;&#10;Description automatically generated">
            <a:extLst>
              <a:ext uri="{FF2B5EF4-FFF2-40B4-BE49-F238E27FC236}">
                <a16:creationId xmlns:a16="http://schemas.microsoft.com/office/drawing/2014/main" id="{66C23FA4-4EFE-1301-B893-0322043E1127}"/>
              </a:ext>
            </a:extLst>
          </p:cNvPr>
          <p:cNvPicPr>
            <a:picLocks noChangeAspect="1"/>
          </p:cNvPicPr>
          <p:nvPr/>
        </p:nvPicPr>
        <p:blipFill>
          <a:blip r:embed="rId4"/>
          <a:stretch>
            <a:fillRect/>
          </a:stretch>
        </p:blipFill>
        <p:spPr>
          <a:xfrm>
            <a:off x="6974748" y="3292869"/>
            <a:ext cx="4952689" cy="3298491"/>
          </a:xfrm>
          <a:prstGeom prst="rect">
            <a:avLst/>
          </a:prstGeom>
        </p:spPr>
      </p:pic>
      <p:sp>
        <p:nvSpPr>
          <p:cNvPr id="11" name="TextBox 10">
            <a:extLst>
              <a:ext uri="{FF2B5EF4-FFF2-40B4-BE49-F238E27FC236}">
                <a16:creationId xmlns:a16="http://schemas.microsoft.com/office/drawing/2014/main" id="{82D47712-0277-9C9C-9AE0-43FFE7560ECE}"/>
              </a:ext>
            </a:extLst>
          </p:cNvPr>
          <p:cNvSpPr txBox="1"/>
          <p:nvPr/>
        </p:nvSpPr>
        <p:spPr>
          <a:xfrm>
            <a:off x="437321" y="331679"/>
            <a:ext cx="6573079" cy="2554545"/>
          </a:xfrm>
          <a:prstGeom prst="rect">
            <a:avLst/>
          </a:prstGeom>
          <a:solidFill>
            <a:schemeClr val="bg1"/>
          </a:solidFill>
        </p:spPr>
        <p:txBody>
          <a:bodyPr wrap="square" rtlCol="0">
            <a:spAutoFit/>
          </a:bodyPr>
          <a:lstStyle/>
          <a:p>
            <a:r>
              <a:rPr lang="en-US" sz="2000" dirty="0">
                <a:latin typeface="Papyrus" panose="020B0602040200020303" pitchFamily="34" charset="77"/>
              </a:rPr>
              <a:t>         Ancient Ephesus – Roman Emperor  Cult Worship</a:t>
            </a:r>
          </a:p>
          <a:p>
            <a:r>
              <a:rPr lang="en-US" sz="2000" dirty="0">
                <a:latin typeface="Papyrus" panose="020B0602040200020303" pitchFamily="34" charset="77"/>
              </a:rPr>
              <a:t> All Temples Decorated with Pagan God &amp; Goddesses</a:t>
            </a:r>
          </a:p>
          <a:p>
            <a:r>
              <a:rPr lang="en-US" sz="2000" dirty="0">
                <a:latin typeface="Papyrus" panose="020B0602040200020303" pitchFamily="34" charset="77"/>
              </a:rPr>
              <a:t>                  Men Bow Down &amp; Offer Incense </a:t>
            </a:r>
          </a:p>
          <a:p>
            <a:endParaRPr lang="en-US" sz="2000" dirty="0">
              <a:latin typeface="Papyrus" panose="020B0602040200020303" pitchFamily="34" charset="77"/>
            </a:endParaRPr>
          </a:p>
          <a:p>
            <a:r>
              <a:rPr lang="en-US" sz="2000" dirty="0">
                <a:latin typeface="Papyrus" panose="020B0602040200020303" pitchFamily="34" charset="77"/>
              </a:rPr>
              <a:t> #1. Emperor Trajan –  Medusa, Tyche,  </a:t>
            </a:r>
            <a:r>
              <a:rPr lang="en-US" sz="2000" dirty="0" err="1">
                <a:latin typeface="Papyrus" panose="020B0602040200020303" pitchFamily="34" charset="77"/>
              </a:rPr>
              <a:t>Dionysis</a:t>
            </a:r>
            <a:r>
              <a:rPr lang="en-US" sz="2000" dirty="0">
                <a:latin typeface="Papyrus" panose="020B0602040200020303" pitchFamily="34" charset="77"/>
              </a:rPr>
              <a:t>, Athena,   		       Apollo, </a:t>
            </a:r>
            <a:r>
              <a:rPr lang="en-US" sz="2000" dirty="0" err="1">
                <a:latin typeface="Papyrus" panose="020B0602040200020303" pitchFamily="34" charset="77"/>
              </a:rPr>
              <a:t>Artemus</a:t>
            </a:r>
            <a:r>
              <a:rPr lang="en-US" sz="2000" dirty="0">
                <a:latin typeface="Papyrus" panose="020B0602040200020303" pitchFamily="34" charset="77"/>
              </a:rPr>
              <a:t>/Diana </a:t>
            </a:r>
          </a:p>
          <a:p>
            <a:r>
              <a:rPr lang="en-US" sz="2000" dirty="0">
                <a:latin typeface="Papyrus" panose="020B0602040200020303" pitchFamily="34" charset="77"/>
              </a:rPr>
              <a:t> #2. Emperor Hadrian – </a:t>
            </a:r>
            <a:r>
              <a:rPr lang="en-US" sz="2000" dirty="0" err="1">
                <a:latin typeface="Papyrus" panose="020B0602040200020303" pitchFamily="34" charset="77"/>
              </a:rPr>
              <a:t>Dionysis</a:t>
            </a:r>
            <a:r>
              <a:rPr lang="en-US" sz="2000" dirty="0">
                <a:latin typeface="Papyrus" panose="020B0602040200020303" pitchFamily="34" charset="77"/>
              </a:rPr>
              <a:t> </a:t>
            </a:r>
          </a:p>
          <a:p>
            <a:r>
              <a:rPr lang="en-US" sz="2000" dirty="0">
                <a:latin typeface="Papyrus" panose="020B0602040200020303" pitchFamily="34" charset="77"/>
              </a:rPr>
              <a:t> #3. Emperor Domitian  </a:t>
            </a:r>
          </a:p>
        </p:txBody>
      </p:sp>
      <p:sp>
        <p:nvSpPr>
          <p:cNvPr id="12" name="TextBox 11">
            <a:extLst>
              <a:ext uri="{FF2B5EF4-FFF2-40B4-BE49-F238E27FC236}">
                <a16:creationId xmlns:a16="http://schemas.microsoft.com/office/drawing/2014/main" id="{392B5F63-5767-0C81-CC79-FA4D790DF647}"/>
              </a:ext>
            </a:extLst>
          </p:cNvPr>
          <p:cNvSpPr txBox="1"/>
          <p:nvPr/>
        </p:nvSpPr>
        <p:spPr>
          <a:xfrm>
            <a:off x="8070574" y="503583"/>
            <a:ext cx="609600" cy="369332"/>
          </a:xfrm>
          <a:prstGeom prst="rect">
            <a:avLst/>
          </a:prstGeom>
          <a:noFill/>
        </p:spPr>
        <p:txBody>
          <a:bodyPr wrap="square" rtlCol="0">
            <a:spAutoFit/>
          </a:bodyPr>
          <a:lstStyle/>
          <a:p>
            <a:r>
              <a:rPr lang="en-US" dirty="0">
                <a:latin typeface="Lucida Handwriting" panose="03010101010101010101" pitchFamily="66" charset="77"/>
              </a:rPr>
              <a:t>#1</a:t>
            </a:r>
          </a:p>
        </p:txBody>
      </p:sp>
      <p:sp>
        <p:nvSpPr>
          <p:cNvPr id="14" name="TextBox 13">
            <a:extLst>
              <a:ext uri="{FF2B5EF4-FFF2-40B4-BE49-F238E27FC236}">
                <a16:creationId xmlns:a16="http://schemas.microsoft.com/office/drawing/2014/main" id="{A3466442-9107-2CC0-008C-5291F979027D}"/>
              </a:ext>
            </a:extLst>
          </p:cNvPr>
          <p:cNvSpPr txBox="1"/>
          <p:nvPr/>
        </p:nvSpPr>
        <p:spPr>
          <a:xfrm>
            <a:off x="7366551" y="3661221"/>
            <a:ext cx="558249" cy="369332"/>
          </a:xfrm>
          <a:prstGeom prst="rect">
            <a:avLst/>
          </a:prstGeom>
          <a:noFill/>
        </p:spPr>
        <p:txBody>
          <a:bodyPr wrap="square" rtlCol="0">
            <a:spAutoFit/>
          </a:bodyPr>
          <a:lstStyle/>
          <a:p>
            <a:r>
              <a:rPr lang="en-US" dirty="0">
                <a:latin typeface="Lucida Handwriting" panose="03010101010101010101" pitchFamily="66" charset="77"/>
              </a:rPr>
              <a:t>#2</a:t>
            </a:r>
          </a:p>
        </p:txBody>
      </p:sp>
      <p:sp>
        <p:nvSpPr>
          <p:cNvPr id="15" name="TextBox 14">
            <a:extLst>
              <a:ext uri="{FF2B5EF4-FFF2-40B4-BE49-F238E27FC236}">
                <a16:creationId xmlns:a16="http://schemas.microsoft.com/office/drawing/2014/main" id="{42B48BC1-7F85-EB8C-64F0-092AB7AD8CE4}"/>
              </a:ext>
            </a:extLst>
          </p:cNvPr>
          <p:cNvSpPr txBox="1"/>
          <p:nvPr/>
        </p:nvSpPr>
        <p:spPr>
          <a:xfrm>
            <a:off x="1099930" y="3763617"/>
            <a:ext cx="569844" cy="369332"/>
          </a:xfrm>
          <a:prstGeom prst="rect">
            <a:avLst/>
          </a:prstGeom>
          <a:noFill/>
        </p:spPr>
        <p:txBody>
          <a:bodyPr wrap="square" rtlCol="0">
            <a:spAutoFit/>
          </a:bodyPr>
          <a:lstStyle/>
          <a:p>
            <a:r>
              <a:rPr lang="en-US" dirty="0">
                <a:latin typeface="Lucida Handwriting" panose="03010101010101010101" pitchFamily="66" charset="77"/>
              </a:rPr>
              <a:t>#3</a:t>
            </a:r>
          </a:p>
        </p:txBody>
      </p:sp>
    </p:spTree>
    <p:extLst>
      <p:ext uri="{BB962C8B-B14F-4D97-AF65-F5344CB8AC3E}">
        <p14:creationId xmlns:p14="http://schemas.microsoft.com/office/powerpoint/2010/main" val="1056408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9CC90C-C6D9-36DE-63A5-87F25B9D0205}"/>
              </a:ext>
            </a:extLst>
          </p:cNvPr>
          <p:cNvSpPr/>
          <p:nvPr/>
        </p:nvSpPr>
        <p:spPr>
          <a:xfrm>
            <a:off x="0" y="0"/>
            <a:ext cx="12218505" cy="6858000"/>
          </a:xfrm>
          <a:prstGeom prst="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map of the journey of paul&#10;&#10;Description automatically generated with medium confidence">
            <a:extLst>
              <a:ext uri="{FF2B5EF4-FFF2-40B4-BE49-F238E27FC236}">
                <a16:creationId xmlns:a16="http://schemas.microsoft.com/office/drawing/2014/main" id="{175D429C-BDCB-3ADF-3853-0AABFE474D72}"/>
              </a:ext>
            </a:extLst>
          </p:cNvPr>
          <p:cNvPicPr>
            <a:picLocks noChangeAspect="1"/>
          </p:cNvPicPr>
          <p:nvPr/>
        </p:nvPicPr>
        <p:blipFill rotWithShape="1">
          <a:blip r:embed="rId2"/>
          <a:srcRect b="11884"/>
          <a:stretch/>
        </p:blipFill>
        <p:spPr>
          <a:xfrm>
            <a:off x="208952" y="190500"/>
            <a:ext cx="7997534" cy="6477000"/>
          </a:xfrm>
          <a:prstGeom prst="rect">
            <a:avLst/>
          </a:prstGeom>
        </p:spPr>
      </p:pic>
      <p:pic>
        <p:nvPicPr>
          <p:cNvPr id="3" name="Picture 2" descr="A person in a robe&#10;&#10;Description automatically generated with medium confidence">
            <a:extLst>
              <a:ext uri="{FF2B5EF4-FFF2-40B4-BE49-F238E27FC236}">
                <a16:creationId xmlns:a16="http://schemas.microsoft.com/office/drawing/2014/main" id="{D4CA5450-1AE3-6640-09D1-4FF2E04489C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54" b="98246" l="10000" r="95417">
                        <a14:foregroundMark x1="54667" y1="7815" x2="92167" y2="73844"/>
                        <a14:foregroundMark x1="92167" y1="73844" x2="95417" y2="89155"/>
                        <a14:foregroundMark x1="95417" y1="89155" x2="36750" y2="93301"/>
                        <a14:foregroundMark x1="35917" y1="98405" x2="92333" y2="91228"/>
                        <a14:foregroundMark x1="92333" y1="91228" x2="95083" y2="79745"/>
                        <a14:foregroundMark x1="95083" y1="79745" x2="95000" y2="78947"/>
                        <a14:foregroundMark x1="56167" y1="42743" x2="63750" y2="45455"/>
                        <a14:foregroundMark x1="63750" y1="45455" x2="71583" y2="25518"/>
                        <a14:foregroundMark x1="71583" y1="25518" x2="67333" y2="14195"/>
                        <a14:foregroundMark x1="67333" y1="14195" x2="61917" y2="8134"/>
                        <a14:foregroundMark x1="61917" y1="8134" x2="54500" y2="4785"/>
                        <a14:foregroundMark x1="54500" y1="4785" x2="53250" y2="5263"/>
                        <a14:foregroundMark x1="51917" y1="50399" x2="61000" y2="51196"/>
                        <a14:foregroundMark x1="61000" y1="51196" x2="60750" y2="65072"/>
                        <a14:foregroundMark x1="60750" y1="65072" x2="59833" y2="69856"/>
                        <a14:foregroundMark x1="67000" y1="15152" x2="62083" y2="5901"/>
                        <a14:foregroundMark x1="62083" y1="5901" x2="53917" y2="4147"/>
                        <a14:foregroundMark x1="53917" y1="4147" x2="48583" y2="11005"/>
                        <a14:foregroundMark x1="48583" y1="11005" x2="50167" y2="22967"/>
                        <a14:foregroundMark x1="50167" y1="22967" x2="51250" y2="24880"/>
                        <a14:foregroundMark x1="63667" y1="1754" x2="68417" y2="12440"/>
                        <a14:foregroundMark x1="18664" y1="91711" x2="16750" y2="94099"/>
                        <a14:foregroundMark x1="29370" y1="78354" x2="28902" y2="78938"/>
                        <a14:foregroundMark x1="49500" y1="53429" x2="39583" y2="78150"/>
                        <a14:foregroundMark x1="30000" y1="89474" x2="30000" y2="89474"/>
                        <a14:backgroundMark x1="31500" y1="60128" x2="14250" y2="86284"/>
                        <a14:backgroundMark x1="14250" y1="86284" x2="12250" y2="67305"/>
                        <a14:backgroundMark x1="12250" y1="67305" x2="16167" y2="54545"/>
                        <a14:backgroundMark x1="16167" y1="54545" x2="25917" y2="55183"/>
                        <a14:backgroundMark x1="25917" y1="55183" x2="32167" y2="60128"/>
                        <a14:backgroundMark x1="32167" y1="60128" x2="35750" y2="77033"/>
                        <a14:backgroundMark x1="48250" y1="5263" x2="43750" y2="14833"/>
                        <a14:backgroundMark x1="43750" y1="14833" x2="46167" y2="25678"/>
                        <a14:backgroundMark x1="46167" y1="25678" x2="45250" y2="50080"/>
                        <a14:backgroundMark x1="45250" y1="50080" x2="37750" y2="78309"/>
                        <a14:backgroundMark x1="41333" y1="14514" x2="41167" y2="42743"/>
                        <a14:backgroundMark x1="41167" y1="42743" x2="29583" y2="83254"/>
                        <a14:backgroundMark x1="43583" y1="18022" x2="42917" y2="29825"/>
                        <a14:backgroundMark x1="42917" y1="29825" x2="42750" y2="21850"/>
                        <a14:backgroundMark x1="34083" y1="84848" x2="15250" y2="85965"/>
                        <a14:backgroundMark x1="29000" y1="79107" x2="19583" y2="93301"/>
                        <a14:backgroundMark x1="43000" y1="27911" x2="43000" y2="40351"/>
                        <a14:backgroundMark x1="43000" y1="40351" x2="41583" y2="43381"/>
                        <a14:backgroundMark x1="49917" y1="2552" x2="53083" y2="159"/>
                        <a14:backgroundMark x1="42000" y1="67783" x2="37500" y2="84370"/>
                      </a14:backgroundRemoval>
                    </a14:imgEffect>
                  </a14:imgLayer>
                </a14:imgProps>
              </a:ext>
            </a:extLst>
          </a:blip>
          <a:stretch>
            <a:fillRect/>
          </a:stretch>
        </p:blipFill>
        <p:spPr>
          <a:xfrm>
            <a:off x="6054687" y="3429000"/>
            <a:ext cx="6137313" cy="3205042"/>
          </a:xfrm>
          <a:prstGeom prst="rect">
            <a:avLst/>
          </a:prstGeom>
        </p:spPr>
      </p:pic>
      <p:sp>
        <p:nvSpPr>
          <p:cNvPr id="4" name="TextBox 3">
            <a:extLst>
              <a:ext uri="{FF2B5EF4-FFF2-40B4-BE49-F238E27FC236}">
                <a16:creationId xmlns:a16="http://schemas.microsoft.com/office/drawing/2014/main" id="{C7276845-9464-6283-426B-39190E95BD06}"/>
              </a:ext>
            </a:extLst>
          </p:cNvPr>
          <p:cNvSpPr txBox="1"/>
          <p:nvPr/>
        </p:nvSpPr>
        <p:spPr>
          <a:xfrm>
            <a:off x="8361661" y="1305342"/>
            <a:ext cx="3701668" cy="2123658"/>
          </a:xfrm>
          <a:prstGeom prst="rect">
            <a:avLst/>
          </a:prstGeom>
          <a:solidFill>
            <a:schemeClr val="bg1"/>
          </a:solidFill>
        </p:spPr>
        <p:txBody>
          <a:bodyPr wrap="square" rtlCol="0">
            <a:spAutoFit/>
          </a:bodyPr>
          <a:lstStyle/>
          <a:p>
            <a:endParaRPr lang="en-US" sz="1900" dirty="0">
              <a:latin typeface="Papyrus" panose="020B0602040200020303" pitchFamily="34" charset="77"/>
            </a:endParaRPr>
          </a:p>
          <a:p>
            <a:r>
              <a:rPr lang="en-US" sz="1900" dirty="0">
                <a:latin typeface="Papyrus" panose="020B0602040200020303" pitchFamily="34" charset="77"/>
              </a:rPr>
              <a:t>Paul’s main ministry in Ephesus happened on  3</a:t>
            </a:r>
            <a:r>
              <a:rPr lang="en-US" sz="1900" baseline="30000" dirty="0">
                <a:latin typeface="Papyrus" panose="020B0602040200020303" pitchFamily="34" charset="77"/>
              </a:rPr>
              <a:t>rd</a:t>
            </a:r>
            <a:r>
              <a:rPr lang="en-US" sz="1900" dirty="0">
                <a:latin typeface="Papyrus" panose="020B0602040200020303" pitchFamily="34" charset="77"/>
              </a:rPr>
              <a:t>  missionary trip   </a:t>
            </a:r>
          </a:p>
          <a:p>
            <a:r>
              <a:rPr lang="en-US" sz="1900" dirty="0">
                <a:latin typeface="Papyrus" panose="020B0602040200020303" pitchFamily="34" charset="77"/>
              </a:rPr>
              <a:t>    from Spring 52- Fall 53AD</a:t>
            </a:r>
          </a:p>
          <a:p>
            <a:r>
              <a:rPr lang="en-US" sz="1900" dirty="0">
                <a:latin typeface="Papyrus" panose="020B0602040200020303" pitchFamily="34" charset="77"/>
              </a:rPr>
              <a:t> </a:t>
            </a:r>
          </a:p>
          <a:p>
            <a:r>
              <a:rPr lang="en-US" dirty="0">
                <a:latin typeface="Papyrus" panose="020B0602040200020303" pitchFamily="34" charset="77"/>
              </a:rPr>
              <a:t>          </a:t>
            </a:r>
            <a:r>
              <a:rPr lang="en-US" b="0" i="0" u="none" strike="noStrike" dirty="0">
                <a:solidFill>
                  <a:srgbClr val="333333"/>
                </a:solidFill>
                <a:effectLst/>
                <a:latin typeface="Lucida Handwriting" panose="03010101010101010101" pitchFamily="66" charset="77"/>
              </a:rPr>
              <a:t>Acts 18:23–20:38</a:t>
            </a:r>
          </a:p>
          <a:p>
            <a:r>
              <a:rPr lang="en-US" sz="1900" dirty="0">
                <a:latin typeface="Papyrus" panose="020B0602040200020303" pitchFamily="34" charset="77"/>
              </a:rPr>
              <a:t> </a:t>
            </a:r>
          </a:p>
        </p:txBody>
      </p:sp>
    </p:spTree>
    <p:extLst>
      <p:ext uri="{BB962C8B-B14F-4D97-AF65-F5344CB8AC3E}">
        <p14:creationId xmlns:p14="http://schemas.microsoft.com/office/powerpoint/2010/main" val="619757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1386</TotalTime>
  <Words>3151</Words>
  <Application>Microsoft Macintosh PowerPoint</Application>
  <PresentationFormat>Widescreen</PresentationFormat>
  <Paragraphs>316</Paragraphs>
  <Slides>28</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28</vt:i4>
      </vt:variant>
    </vt:vector>
  </HeadingPairs>
  <TitlesOfParts>
    <vt:vector size="41" baseType="lpstr">
      <vt:lpstr>Arial</vt:lpstr>
      <vt:lpstr>Avenir Book</vt:lpstr>
      <vt:lpstr>Avenir Light</vt:lpstr>
      <vt:lpstr>Calibri</vt:lpstr>
      <vt:lpstr>Calibri Light</vt:lpstr>
      <vt:lpstr>Droid Serif</vt:lpstr>
      <vt:lpstr>Lucida Calligraphy</vt:lpstr>
      <vt:lpstr>Lucida Handwriting</vt:lpstr>
      <vt:lpstr>Open Sans</vt:lpstr>
      <vt:lpstr>Papyrus</vt:lpstr>
      <vt:lpstr>Roboto</vt:lpstr>
      <vt:lpstr>system-ui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Sarai Cruz</cp:lastModifiedBy>
  <cp:revision>30</cp:revision>
  <dcterms:created xsi:type="dcterms:W3CDTF">2023-05-25T10:23:21Z</dcterms:created>
  <dcterms:modified xsi:type="dcterms:W3CDTF">2023-08-24T02:26:31Z</dcterms:modified>
</cp:coreProperties>
</file>