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57" r:id="rId4"/>
    <p:sldId id="282" r:id="rId5"/>
    <p:sldId id="259" r:id="rId6"/>
    <p:sldId id="258" r:id="rId7"/>
    <p:sldId id="283" r:id="rId8"/>
    <p:sldId id="260" r:id="rId9"/>
    <p:sldId id="271" r:id="rId10"/>
    <p:sldId id="264" r:id="rId11"/>
    <p:sldId id="270" r:id="rId12"/>
    <p:sldId id="275" r:id="rId13"/>
    <p:sldId id="261" r:id="rId14"/>
    <p:sldId id="262" r:id="rId15"/>
    <p:sldId id="265" r:id="rId16"/>
    <p:sldId id="263" r:id="rId17"/>
    <p:sldId id="266" r:id="rId18"/>
    <p:sldId id="272" r:id="rId19"/>
    <p:sldId id="273" r:id="rId20"/>
    <p:sldId id="267" r:id="rId21"/>
    <p:sldId id="268" r:id="rId22"/>
    <p:sldId id="278" r:id="rId23"/>
    <p:sldId id="276" r:id="rId24"/>
    <p:sldId id="279" r:id="rId25"/>
    <p:sldId id="274" r:id="rId26"/>
    <p:sldId id="277" r:id="rId27"/>
    <p:sldId id="280" r:id="rId28"/>
    <p:sldId id="281" r:id="rId29"/>
    <p:sldId id="28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52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22"/>
    <p:restoredTop sz="94610"/>
  </p:normalViewPr>
  <p:slideViewPr>
    <p:cSldViewPr snapToGrid="0">
      <p:cViewPr varScale="1">
        <p:scale>
          <a:sx n="105" d="100"/>
          <a:sy n="105" d="100"/>
        </p:scale>
        <p:origin x="192" y="41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y Bentley" userId="6917fa7ff85c3c9a" providerId="LiveId" clId="{C8C87A73-05B4-D141-8C05-6F6C4D88D6E7}"/>
    <pc:docChg chg="custSel modSld">
      <pc:chgData name="Cathy Bentley" userId="6917fa7ff85c3c9a" providerId="LiveId" clId="{C8C87A73-05B4-D141-8C05-6F6C4D88D6E7}" dt="2022-12-21T22:48:04.957" v="152" actId="1076"/>
      <pc:docMkLst>
        <pc:docMk/>
      </pc:docMkLst>
      <pc:sldChg chg="modSp mod">
        <pc:chgData name="Cathy Bentley" userId="6917fa7ff85c3c9a" providerId="LiveId" clId="{C8C87A73-05B4-D141-8C05-6F6C4D88D6E7}" dt="2022-12-21T22:47:29.975" v="135" actId="1076"/>
        <pc:sldMkLst>
          <pc:docMk/>
          <pc:sldMk cId="3923232012" sldId="256"/>
        </pc:sldMkLst>
        <pc:spChg chg="mod">
          <ac:chgData name="Cathy Bentley" userId="6917fa7ff85c3c9a" providerId="LiveId" clId="{C8C87A73-05B4-D141-8C05-6F6C4D88D6E7}" dt="2022-12-21T22:47:27.113" v="134" actId="20577"/>
          <ac:spMkLst>
            <pc:docMk/>
            <pc:sldMk cId="3923232012" sldId="256"/>
            <ac:spMk id="13" creationId="{3B9CB93A-982B-5EB0-25ED-B2204AD54D55}"/>
          </ac:spMkLst>
        </pc:spChg>
        <pc:picChg chg="mod">
          <ac:chgData name="Cathy Bentley" userId="6917fa7ff85c3c9a" providerId="LiveId" clId="{C8C87A73-05B4-D141-8C05-6F6C4D88D6E7}" dt="2022-12-21T22:47:29.975" v="135" actId="1076"/>
          <ac:picMkLst>
            <pc:docMk/>
            <pc:sldMk cId="3923232012" sldId="256"/>
            <ac:picMk id="12" creationId="{059CE782-45D9-1C04-BC03-F9CCF745203C}"/>
          </ac:picMkLst>
        </pc:picChg>
      </pc:sldChg>
      <pc:sldChg chg="addSp modSp mod">
        <pc:chgData name="Cathy Bentley" userId="6917fa7ff85c3c9a" providerId="LiveId" clId="{C8C87A73-05B4-D141-8C05-6F6C4D88D6E7}" dt="2022-12-21T22:48:04.957" v="152" actId="1076"/>
        <pc:sldMkLst>
          <pc:docMk/>
          <pc:sldMk cId="4099170612" sldId="284"/>
        </pc:sldMkLst>
        <pc:spChg chg="mod">
          <ac:chgData name="Cathy Bentley" userId="6917fa7ff85c3c9a" providerId="LiveId" clId="{C8C87A73-05B4-D141-8C05-6F6C4D88D6E7}" dt="2022-12-21T22:48:04.957" v="152" actId="1076"/>
          <ac:spMkLst>
            <pc:docMk/>
            <pc:sldMk cId="4099170612" sldId="284"/>
            <ac:spMk id="2" creationId="{DD785CC6-A27C-B0BB-81CE-E343F8E8995D}"/>
          </ac:spMkLst>
        </pc:spChg>
        <pc:picChg chg="add mod">
          <ac:chgData name="Cathy Bentley" userId="6917fa7ff85c3c9a" providerId="LiveId" clId="{C8C87A73-05B4-D141-8C05-6F6C4D88D6E7}" dt="2022-12-21T22:46:46.284" v="131" actId="1076"/>
          <ac:picMkLst>
            <pc:docMk/>
            <pc:sldMk cId="4099170612" sldId="284"/>
            <ac:picMk id="3" creationId="{4606C4D6-AD08-D37B-7316-D757895C507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46597-9FBB-2CB7-E94F-294A9EBAAD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C77735-8B92-6B03-1B78-812C35823C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96E6FD-8074-3C71-6CFC-219C9E256035}"/>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5" name="Footer Placeholder 4">
            <a:extLst>
              <a:ext uri="{FF2B5EF4-FFF2-40B4-BE49-F238E27FC236}">
                <a16:creationId xmlns:a16="http://schemas.microsoft.com/office/drawing/2014/main" id="{7B65CD82-01A2-274B-CD19-330D2181C2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B246DE-C9BE-1740-5C6F-10B497618C26}"/>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562942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5C24B-6C2F-54F8-0D0C-93CEF32281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FD1DA4-E537-E01B-9131-3252077BF3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9C2B7-DE3A-F1A8-8193-2BA36A95E181}"/>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5" name="Footer Placeholder 4">
            <a:extLst>
              <a:ext uri="{FF2B5EF4-FFF2-40B4-BE49-F238E27FC236}">
                <a16:creationId xmlns:a16="http://schemas.microsoft.com/office/drawing/2014/main" id="{7CD1C151-7E50-D78E-CF53-9FBEE60CDA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EFC44E-DBA6-BCA5-6EE2-206F3E5849E7}"/>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341471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449625-2687-F0BF-B20F-B844F17E02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EF27A1-D272-2D49-4165-EAC5CE511F7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782645-5EEB-236A-6816-4EFA578407DC}"/>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5" name="Footer Placeholder 4">
            <a:extLst>
              <a:ext uri="{FF2B5EF4-FFF2-40B4-BE49-F238E27FC236}">
                <a16:creationId xmlns:a16="http://schemas.microsoft.com/office/drawing/2014/main" id="{FD928724-9E32-8DFA-BFA8-23D65698DA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ABA4A-443B-6386-61FF-04B040DE29A8}"/>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1978843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10495-1F08-1C77-F954-E432391FCB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4BCAA7-A112-98AA-408C-C03CBD1A4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F92A8A-A592-AD75-8605-76A068F7EA7E}"/>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5" name="Footer Placeholder 4">
            <a:extLst>
              <a:ext uri="{FF2B5EF4-FFF2-40B4-BE49-F238E27FC236}">
                <a16:creationId xmlns:a16="http://schemas.microsoft.com/office/drawing/2014/main" id="{BFD73850-5E86-9AA1-502A-531B3E0DE9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749154-2507-76E2-2ECB-8EA81C5A6414}"/>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428354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06A9-AD84-8D09-9982-EF86B378C57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92A0A4-03AF-82D9-8834-5C5FD8E231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C6FC46-156D-C9A9-9616-C7091276BDEC}"/>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5" name="Footer Placeholder 4">
            <a:extLst>
              <a:ext uri="{FF2B5EF4-FFF2-40B4-BE49-F238E27FC236}">
                <a16:creationId xmlns:a16="http://schemas.microsoft.com/office/drawing/2014/main" id="{5A3FAEB6-8FF2-1B53-0795-FB421F2229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69A26-38C9-65DB-82A6-269DB81B68F7}"/>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165958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7033D-32B0-0F2A-A819-7A1867633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FA1CA1-4871-98CB-5DD6-BCED634CFF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0640DA-2052-410B-9B75-4A297CA80C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3AC2F1F-0F16-91C4-510E-913C65A1E643}"/>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6" name="Footer Placeholder 5">
            <a:extLst>
              <a:ext uri="{FF2B5EF4-FFF2-40B4-BE49-F238E27FC236}">
                <a16:creationId xmlns:a16="http://schemas.microsoft.com/office/drawing/2014/main" id="{68F03BE9-171E-62CA-876D-6A42426E8D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592380-C488-2265-89BD-B9F605239DD6}"/>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576492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994FE-B3DD-376C-965F-6760E4E7906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E322DB-2458-71BC-503B-03D36F0852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E633E2-1D89-EF6A-1362-0B385E11C4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ED12B90-C36E-8031-0C3C-EE71653F5F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3242A1-F15D-CCE3-B3A0-3FE95F7895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690E-B9AF-66E0-96CD-B0F5216BA6EF}"/>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8" name="Footer Placeholder 7">
            <a:extLst>
              <a:ext uri="{FF2B5EF4-FFF2-40B4-BE49-F238E27FC236}">
                <a16:creationId xmlns:a16="http://schemas.microsoft.com/office/drawing/2014/main" id="{8A793199-03D5-28F9-BB7C-46D6913264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0EA93D-75C0-3550-B50C-CFF9C4A56B33}"/>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26384315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537B7-CFA8-467A-3566-F6C7FC1AC8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485F61-9BD8-B788-2621-9FEF990651A8}"/>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4" name="Footer Placeholder 3">
            <a:extLst>
              <a:ext uri="{FF2B5EF4-FFF2-40B4-BE49-F238E27FC236}">
                <a16:creationId xmlns:a16="http://schemas.microsoft.com/office/drawing/2014/main" id="{10EA9239-5ABC-76D8-158F-A56835C4C7E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377FAE7-9235-A385-B098-EA1B1CC685DA}"/>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2168704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E24CF3-9F03-AE60-5850-99F495206274}"/>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3" name="Footer Placeholder 2">
            <a:extLst>
              <a:ext uri="{FF2B5EF4-FFF2-40B4-BE49-F238E27FC236}">
                <a16:creationId xmlns:a16="http://schemas.microsoft.com/office/drawing/2014/main" id="{5174620F-F326-C10C-E334-11E2BA015D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01E092-26E9-3CFF-EB57-148190CE40B5}"/>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32675794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04AF1D-9005-F96B-11C5-9D1F08DE58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4434C5-C00D-7DEB-F195-586C320535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99806B-4010-C4DA-E803-13E290FAF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E257B1-D66D-D5CC-6DBB-AB33ECBFB4E2}"/>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6" name="Footer Placeholder 5">
            <a:extLst>
              <a:ext uri="{FF2B5EF4-FFF2-40B4-BE49-F238E27FC236}">
                <a16:creationId xmlns:a16="http://schemas.microsoft.com/office/drawing/2014/main" id="{CA15C576-4F51-656A-1FAD-641F4C9208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548F20-BB72-C9ED-C9A5-C1A055527B60}"/>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2844794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AEECA-684D-FA91-E02B-7907AB2CF6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2D5052-01F6-D279-1BD0-DA33CE6A9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F08E851-6149-4EE5-E70C-56621F730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80B04C-6492-75CA-E130-A0B65A2AF01F}"/>
              </a:ext>
            </a:extLst>
          </p:cNvPr>
          <p:cNvSpPr>
            <a:spLocks noGrp="1"/>
          </p:cNvSpPr>
          <p:nvPr>
            <p:ph type="dt" sz="half" idx="10"/>
          </p:nvPr>
        </p:nvSpPr>
        <p:spPr/>
        <p:txBody>
          <a:bodyPr/>
          <a:lstStyle/>
          <a:p>
            <a:fld id="{2B81D7C2-81BF-D545-9BA3-7498ECBFD87E}" type="datetimeFigureOut">
              <a:rPr lang="en-US" smtClean="0"/>
              <a:t>12/21/22</a:t>
            </a:fld>
            <a:endParaRPr lang="en-US"/>
          </a:p>
        </p:txBody>
      </p:sp>
      <p:sp>
        <p:nvSpPr>
          <p:cNvPr id="6" name="Footer Placeholder 5">
            <a:extLst>
              <a:ext uri="{FF2B5EF4-FFF2-40B4-BE49-F238E27FC236}">
                <a16:creationId xmlns:a16="http://schemas.microsoft.com/office/drawing/2014/main" id="{CAADC90B-0CDA-4327-3EEF-543B867645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0B2E7-312F-9F2A-E791-BB31BC7CEE5D}"/>
              </a:ext>
            </a:extLst>
          </p:cNvPr>
          <p:cNvSpPr>
            <a:spLocks noGrp="1"/>
          </p:cNvSpPr>
          <p:nvPr>
            <p:ph type="sldNum" sz="quarter" idx="12"/>
          </p:nvPr>
        </p:nvSpPr>
        <p:spPr/>
        <p:txBody>
          <a:bodyPr/>
          <a:lstStyle/>
          <a:p>
            <a:fld id="{A2A89C47-7840-A044-B3A9-DB3D528753B1}" type="slidenum">
              <a:rPr lang="en-US" smtClean="0"/>
              <a:t>‹#›</a:t>
            </a:fld>
            <a:endParaRPr lang="en-US"/>
          </a:p>
        </p:txBody>
      </p:sp>
    </p:spTree>
    <p:extLst>
      <p:ext uri="{BB962C8B-B14F-4D97-AF65-F5344CB8AC3E}">
        <p14:creationId xmlns:p14="http://schemas.microsoft.com/office/powerpoint/2010/main" val="9331077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A8B6D0-40D6-733C-A217-9162A05AC0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9EFFD7-DC52-07D4-AF3D-21378FB1CA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EC211-D8CD-355F-AC36-C29B92D1C8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1D7C2-81BF-D545-9BA3-7498ECBFD87E}" type="datetimeFigureOut">
              <a:rPr lang="en-US" smtClean="0"/>
              <a:t>12/21/22</a:t>
            </a:fld>
            <a:endParaRPr lang="en-US"/>
          </a:p>
        </p:txBody>
      </p:sp>
      <p:sp>
        <p:nvSpPr>
          <p:cNvPr id="5" name="Footer Placeholder 4">
            <a:extLst>
              <a:ext uri="{FF2B5EF4-FFF2-40B4-BE49-F238E27FC236}">
                <a16:creationId xmlns:a16="http://schemas.microsoft.com/office/drawing/2014/main" id="{DCF96EBE-12DE-CAE8-8FA8-9FEACF982C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014118-053F-9D4F-5674-89F66C43D3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A89C47-7840-A044-B3A9-DB3D528753B1}" type="slidenum">
              <a:rPr lang="en-US" smtClean="0"/>
              <a:t>‹#›</a:t>
            </a:fld>
            <a:endParaRPr lang="en-US"/>
          </a:p>
        </p:txBody>
      </p:sp>
    </p:spTree>
    <p:extLst>
      <p:ext uri="{BB962C8B-B14F-4D97-AF65-F5344CB8AC3E}">
        <p14:creationId xmlns:p14="http://schemas.microsoft.com/office/powerpoint/2010/main" val="567984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1.xml"/><Relationship Id="rId4" Type="http://schemas.microsoft.com/office/2007/relationships/hdphoto" Target="../media/hdphoto5.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a:t>s</a:t>
            </a:r>
          </a:p>
        </p:txBody>
      </p:sp>
      <p:pic>
        <p:nvPicPr>
          <p:cNvPr id="12" name="Picture 11" descr="Calendar&#10;&#10;Description automatically generated">
            <a:extLst>
              <a:ext uri="{FF2B5EF4-FFF2-40B4-BE49-F238E27FC236}">
                <a16:creationId xmlns:a16="http://schemas.microsoft.com/office/drawing/2014/main" id="{059CE782-45D9-1C04-BC03-F9CCF745203C}"/>
              </a:ext>
            </a:extLst>
          </p:cNvPr>
          <p:cNvPicPr>
            <a:picLocks noChangeAspect="1"/>
          </p:cNvPicPr>
          <p:nvPr/>
        </p:nvPicPr>
        <p:blipFill rotWithShape="1">
          <a:blip r:embed="rId2"/>
          <a:srcRect b="19417"/>
          <a:stretch/>
        </p:blipFill>
        <p:spPr>
          <a:xfrm>
            <a:off x="493884" y="203016"/>
            <a:ext cx="5496651" cy="6549938"/>
          </a:xfrm>
          <a:prstGeom prst="rect">
            <a:avLst/>
          </a:prstGeom>
        </p:spPr>
      </p:pic>
      <p:sp>
        <p:nvSpPr>
          <p:cNvPr id="13" name="TextBox 12">
            <a:extLst>
              <a:ext uri="{FF2B5EF4-FFF2-40B4-BE49-F238E27FC236}">
                <a16:creationId xmlns:a16="http://schemas.microsoft.com/office/drawing/2014/main" id="{3B9CB93A-982B-5EB0-25ED-B2204AD54D55}"/>
              </a:ext>
            </a:extLst>
          </p:cNvPr>
          <p:cNvSpPr txBox="1"/>
          <p:nvPr/>
        </p:nvSpPr>
        <p:spPr>
          <a:xfrm>
            <a:off x="6897597" y="464598"/>
            <a:ext cx="4532244" cy="4955203"/>
          </a:xfrm>
          <a:prstGeom prst="rect">
            <a:avLst/>
          </a:prstGeom>
          <a:noFill/>
        </p:spPr>
        <p:txBody>
          <a:bodyPr wrap="square" rtlCol="0">
            <a:spAutoFit/>
          </a:bodyPr>
          <a:lstStyle/>
          <a:p>
            <a:endParaRPr lang="en-US" sz="3200" b="1" dirty="0">
              <a:latin typeface="Papyrus" panose="020B0602040200020303" pitchFamily="34" charset="77"/>
            </a:endParaRPr>
          </a:p>
          <a:p>
            <a:r>
              <a:rPr lang="en-US" sz="3200" b="1" dirty="0">
                <a:latin typeface="Papyrus" panose="020B0602040200020303" pitchFamily="34" charset="77"/>
              </a:rPr>
              <a:t>“</a:t>
            </a:r>
            <a:r>
              <a:rPr lang="en-US" sz="2800" dirty="0">
                <a:latin typeface="Lucida Handwriting" panose="03010101010101010101" pitchFamily="66" charset="77"/>
              </a:rPr>
              <a:t>The Christmas Story</a:t>
            </a:r>
            <a:r>
              <a:rPr lang="en-US" sz="3200" dirty="0">
                <a:latin typeface="Papyrus" panose="020B0602040200020303" pitchFamily="34" charset="77"/>
              </a:rPr>
              <a:t>” </a:t>
            </a:r>
          </a:p>
          <a:p>
            <a:endParaRPr lang="en-US" sz="3200" b="1" dirty="0">
              <a:latin typeface="Papyrus" panose="020B0602040200020303" pitchFamily="34" charset="77"/>
            </a:endParaRPr>
          </a:p>
          <a:p>
            <a:pPr algn="ctr"/>
            <a:r>
              <a:rPr lang="en-US" sz="3200" dirty="0">
                <a:latin typeface="Papyrus" panose="020B0602040200020303" pitchFamily="34" charset="77"/>
              </a:rPr>
              <a:t>“As it is Written</a:t>
            </a:r>
          </a:p>
          <a:p>
            <a:pPr algn="ctr"/>
            <a:r>
              <a:rPr lang="en-US" sz="3200" dirty="0">
                <a:latin typeface="Papyrus" panose="020B0602040200020303" pitchFamily="34" charset="77"/>
              </a:rPr>
              <a:t> in the Word”</a:t>
            </a:r>
          </a:p>
          <a:p>
            <a:pPr algn="ctr"/>
            <a:endParaRPr lang="en-US" sz="3200" dirty="0">
              <a:latin typeface="Papyrus" panose="020B0602040200020303" pitchFamily="34" charset="77"/>
            </a:endParaRPr>
          </a:p>
          <a:p>
            <a:pPr algn="ctr"/>
            <a:r>
              <a:rPr lang="en-US" sz="3200" dirty="0">
                <a:latin typeface="Papyrus" panose="020B0602040200020303" pitchFamily="34" charset="77"/>
              </a:rPr>
              <a:t>From Genesis to Revelation</a:t>
            </a:r>
          </a:p>
          <a:p>
            <a:pPr algn="ctr"/>
            <a:endParaRPr lang="en-US" sz="3200" dirty="0">
              <a:latin typeface="Papyrus" panose="020B0602040200020303" pitchFamily="34" charset="77"/>
            </a:endParaRPr>
          </a:p>
          <a:p>
            <a:pPr algn="ctr"/>
            <a:r>
              <a:rPr lang="en-US" sz="2800" dirty="0">
                <a:latin typeface="Lucida Handwriting" panose="03010101010101010101" pitchFamily="66" charset="77"/>
              </a:rPr>
              <a:t>Behold Jesus Messiah</a:t>
            </a:r>
          </a:p>
        </p:txBody>
      </p:sp>
    </p:spTree>
    <p:extLst>
      <p:ext uri="{BB962C8B-B14F-4D97-AF65-F5344CB8AC3E}">
        <p14:creationId xmlns:p14="http://schemas.microsoft.com/office/powerpoint/2010/main" val="39232320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C822DADF-26B6-4233-7104-AF26B5033E35}"/>
              </a:ext>
            </a:extLst>
          </p:cNvPr>
          <p:cNvSpPr txBox="1"/>
          <p:nvPr/>
        </p:nvSpPr>
        <p:spPr>
          <a:xfrm>
            <a:off x="1476260" y="120891"/>
            <a:ext cx="7568588" cy="1938992"/>
          </a:xfrm>
          <a:prstGeom prst="rect">
            <a:avLst/>
          </a:prstGeom>
          <a:solidFill>
            <a:schemeClr val="accent2">
              <a:lumMod val="40000"/>
              <a:lumOff val="60000"/>
            </a:schemeClr>
          </a:solidFill>
        </p:spPr>
        <p:txBody>
          <a:bodyPr wrap="square" rtlCol="0">
            <a:spAutoFit/>
          </a:bodyPr>
          <a:lstStyle/>
          <a:p>
            <a:r>
              <a:rPr lang="en-US" sz="2000" dirty="0">
                <a:solidFill>
                  <a:srgbClr val="0070C0"/>
                </a:solidFill>
                <a:latin typeface="Papyrus" panose="020B0602040200020303" pitchFamily="34" charset="77"/>
              </a:rPr>
              <a:t>Matt 1:22-23  </a:t>
            </a:r>
            <a:r>
              <a:rPr lang="en-US" sz="2000" dirty="0">
                <a:latin typeface="Papyrus" panose="020B0602040200020303" pitchFamily="34" charset="77"/>
              </a:rPr>
              <a:t>“Now all this was done, that is might be fulfilled                                                                     	which was spoken of the Lord by the prophet, saying:</a:t>
            </a:r>
          </a:p>
          <a:p>
            <a:r>
              <a:rPr lang="en-US" sz="2000" dirty="0">
                <a:latin typeface="Papyrus" panose="020B0602040200020303" pitchFamily="34" charset="77"/>
              </a:rPr>
              <a:t>    “Behold a virgin shall be with child, and shall bring forth a son</a:t>
            </a:r>
          </a:p>
          <a:p>
            <a:r>
              <a:rPr lang="en-US" sz="2000" dirty="0">
                <a:latin typeface="Papyrus" panose="020B0602040200020303" pitchFamily="34" charset="77"/>
              </a:rPr>
              <a:t>                   and they shall call his name Emmanuel,                                                                           	which being interpreted is God with us.”</a:t>
            </a:r>
            <a:br>
              <a:rPr lang="en-US" sz="2000" dirty="0">
                <a:latin typeface="Papyrus" panose="020B0602040200020303" pitchFamily="34" charset="77"/>
              </a:rPr>
            </a:br>
            <a:r>
              <a:rPr lang="en-US" sz="2000" dirty="0">
                <a:latin typeface="Papyrus" panose="020B0602040200020303" pitchFamily="34" charset="77"/>
              </a:rPr>
              <a:t> </a:t>
            </a:r>
          </a:p>
        </p:txBody>
      </p:sp>
      <p:pic>
        <p:nvPicPr>
          <p:cNvPr id="7" name="Picture 6">
            <a:extLst>
              <a:ext uri="{FF2B5EF4-FFF2-40B4-BE49-F238E27FC236}">
                <a16:creationId xmlns:a16="http://schemas.microsoft.com/office/drawing/2014/main" id="{11A10A5C-2F20-984B-5F51-23E45E21B585}"/>
              </a:ext>
            </a:extLst>
          </p:cNvPr>
          <p:cNvPicPr>
            <a:picLocks noChangeAspect="1"/>
          </p:cNvPicPr>
          <p:nvPr/>
        </p:nvPicPr>
        <p:blipFill>
          <a:blip r:embed="rId2"/>
          <a:stretch>
            <a:fillRect/>
          </a:stretch>
        </p:blipFill>
        <p:spPr>
          <a:xfrm>
            <a:off x="859313" y="1917703"/>
            <a:ext cx="9589051" cy="4724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D6B0312B-3865-8790-5E3D-0927812BB0A6}"/>
              </a:ext>
            </a:extLst>
          </p:cNvPr>
          <p:cNvSpPr txBox="1"/>
          <p:nvPr/>
        </p:nvSpPr>
        <p:spPr>
          <a:xfrm>
            <a:off x="859314" y="2147452"/>
            <a:ext cx="6097836" cy="1477328"/>
          </a:xfrm>
          <a:prstGeom prst="rect">
            <a:avLst/>
          </a:prstGeom>
          <a:noFill/>
        </p:spPr>
        <p:txBody>
          <a:bodyPr wrap="square">
            <a:spAutoFit/>
          </a:bodyPr>
          <a:lstStyle/>
          <a:p>
            <a:r>
              <a:rPr lang="en-US" dirty="0">
                <a:solidFill>
                  <a:schemeClr val="bg1"/>
                </a:solidFill>
                <a:latin typeface="Comic Sans MS" panose="030F0902030302020204" pitchFamily="66" charset="0"/>
              </a:rPr>
              <a:t>“Therefore the Lord himself shall give you a sign; </a:t>
            </a:r>
          </a:p>
          <a:p>
            <a:r>
              <a:rPr lang="en-US" dirty="0">
                <a:solidFill>
                  <a:schemeClr val="bg1"/>
                </a:solidFill>
                <a:latin typeface="Comic Sans MS" panose="030F0902030302020204" pitchFamily="66" charset="0"/>
              </a:rPr>
              <a:t>Behold a virgin shall conceive and bear a son,               and shall call his name Immanuel.”</a:t>
            </a:r>
          </a:p>
          <a:p>
            <a:endParaRPr lang="en-US" dirty="0">
              <a:solidFill>
                <a:schemeClr val="bg1"/>
              </a:solidFill>
              <a:latin typeface="Comic Sans MS" panose="030F0902030302020204" pitchFamily="66" charset="0"/>
            </a:endParaRPr>
          </a:p>
          <a:p>
            <a:r>
              <a:rPr lang="en-US" dirty="0">
                <a:solidFill>
                  <a:schemeClr val="bg1"/>
                </a:solidFill>
                <a:latin typeface="Comic Sans MS" panose="030F0902030302020204" pitchFamily="66" charset="0"/>
              </a:rPr>
              <a:t>        Isaiah 7:14</a:t>
            </a:r>
          </a:p>
        </p:txBody>
      </p:sp>
    </p:spTree>
    <p:extLst>
      <p:ext uri="{BB962C8B-B14F-4D97-AF65-F5344CB8AC3E}">
        <p14:creationId xmlns:p14="http://schemas.microsoft.com/office/powerpoint/2010/main" val="1985992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picture containing person, person, people, group&#10;&#10;Description automatically generated">
            <a:extLst>
              <a:ext uri="{FF2B5EF4-FFF2-40B4-BE49-F238E27FC236}">
                <a16:creationId xmlns:a16="http://schemas.microsoft.com/office/drawing/2014/main" id="{10235EFF-AD1C-80C0-1D41-2F8AEDB1E8BE}"/>
              </a:ext>
            </a:extLst>
          </p:cNvPr>
          <p:cNvPicPr>
            <a:picLocks noChangeAspect="1"/>
          </p:cNvPicPr>
          <p:nvPr/>
        </p:nvPicPr>
        <p:blipFill>
          <a:blip r:embed="rId2"/>
          <a:stretch>
            <a:fillRect/>
          </a:stretch>
        </p:blipFill>
        <p:spPr>
          <a:xfrm>
            <a:off x="565426" y="571826"/>
            <a:ext cx="10659165" cy="5995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1B496DCD-B5C5-B963-793F-A331B9E26532}"/>
              </a:ext>
            </a:extLst>
          </p:cNvPr>
          <p:cNvSpPr txBox="1"/>
          <p:nvPr/>
        </p:nvSpPr>
        <p:spPr>
          <a:xfrm>
            <a:off x="2140226" y="110161"/>
            <a:ext cx="7911547" cy="461665"/>
          </a:xfrm>
          <a:prstGeom prst="rect">
            <a:avLst/>
          </a:prstGeom>
          <a:solidFill>
            <a:schemeClr val="accent2">
              <a:lumMod val="40000"/>
              <a:lumOff val="60000"/>
            </a:schemeClr>
          </a:solidFill>
        </p:spPr>
        <p:txBody>
          <a:bodyPr wrap="square" rtlCol="0">
            <a:spAutoFit/>
          </a:bodyPr>
          <a:lstStyle/>
          <a:p>
            <a:r>
              <a:rPr lang="en-US" sz="2400" b="1" dirty="0">
                <a:solidFill>
                  <a:schemeClr val="accent1"/>
                </a:solidFill>
                <a:latin typeface="Papyrus" panose="020B0602040200020303" pitchFamily="34" charset="77"/>
              </a:rPr>
              <a:t>   </a:t>
            </a:r>
            <a:r>
              <a:rPr lang="en-US" sz="2400" dirty="0">
                <a:solidFill>
                  <a:schemeClr val="accent1"/>
                </a:solidFill>
                <a:latin typeface="Papyrus" panose="020B0602040200020303" pitchFamily="34" charset="77"/>
              </a:rPr>
              <a:t>Luke 1:57-80     </a:t>
            </a:r>
            <a:r>
              <a:rPr lang="en-US" sz="2400" dirty="0">
                <a:latin typeface="Papyrus" panose="020B0602040200020303" pitchFamily="34" charset="77"/>
              </a:rPr>
              <a:t>Zechariah Prophesies  at John’s Birth </a:t>
            </a:r>
          </a:p>
        </p:txBody>
      </p:sp>
    </p:spTree>
    <p:extLst>
      <p:ext uri="{BB962C8B-B14F-4D97-AF65-F5344CB8AC3E}">
        <p14:creationId xmlns:p14="http://schemas.microsoft.com/office/powerpoint/2010/main" val="331068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4C2D50DA-E187-686D-A210-35015657AA68}"/>
              </a:ext>
            </a:extLst>
          </p:cNvPr>
          <p:cNvSpPr txBox="1"/>
          <p:nvPr/>
        </p:nvSpPr>
        <p:spPr>
          <a:xfrm>
            <a:off x="1003300" y="572603"/>
            <a:ext cx="9321800" cy="5324535"/>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                                            </a:t>
            </a:r>
            <a:r>
              <a:rPr lang="en-US" sz="2000" dirty="0">
                <a:solidFill>
                  <a:schemeClr val="accent1"/>
                </a:solidFill>
                <a:latin typeface="Papyrus" panose="020B0602040200020303" pitchFamily="34" charset="77"/>
              </a:rPr>
              <a:t>Luke 1 : 57-80</a:t>
            </a:r>
          </a:p>
          <a:p>
            <a:r>
              <a:rPr lang="en-US" sz="2000" dirty="0">
                <a:latin typeface="Papyrus" panose="020B0602040200020303" pitchFamily="34" charset="77"/>
              </a:rPr>
              <a:t>       </a:t>
            </a:r>
          </a:p>
          <a:p>
            <a:r>
              <a:rPr lang="en-US" sz="2000" dirty="0">
                <a:latin typeface="Papyrus" panose="020B0602040200020303" pitchFamily="34" charset="77"/>
              </a:rPr>
              <a:t>        Zechariah is struck dumb until Elizabeth gives birth to John </a:t>
            </a:r>
            <a:r>
              <a:rPr lang="en-US" sz="2000" dirty="0">
                <a:solidFill>
                  <a:schemeClr val="accent1"/>
                </a:solidFill>
                <a:latin typeface="Papyrus" panose="020B0602040200020303" pitchFamily="34" charset="77"/>
              </a:rPr>
              <a:t>(vs 57) </a:t>
            </a:r>
          </a:p>
          <a:p>
            <a:r>
              <a:rPr lang="en-US" sz="2000" dirty="0">
                <a:latin typeface="Papyrus" panose="020B0602040200020303" pitchFamily="34" charset="77"/>
              </a:rPr>
              <a:t>     Immediately Zechariah was filled with the Holy Ghost and beings to prophesy</a:t>
            </a:r>
          </a:p>
          <a:p>
            <a:endParaRPr lang="en-US" sz="2000" dirty="0">
              <a:latin typeface="Papyrus" panose="020B0602040200020303" pitchFamily="34" charset="77"/>
            </a:endParaRPr>
          </a:p>
          <a:p>
            <a:pPr marL="800100" lvl="1" indent="-342900">
              <a:buFont typeface="Arial" panose="020B0604020202020204" pitchFamily="34" charset="0"/>
              <a:buChar char="•"/>
            </a:pPr>
            <a:r>
              <a:rPr lang="en-US" sz="2000" dirty="0">
                <a:latin typeface="Papyrus" panose="020B0602040200020303" pitchFamily="34" charset="77"/>
              </a:rPr>
              <a:t>God has raised up  “a horn of salvation”  in the House of David</a:t>
            </a:r>
          </a:p>
          <a:p>
            <a:r>
              <a:rPr lang="en-US" sz="2000" dirty="0">
                <a:latin typeface="Papyrus" panose="020B0602040200020303" pitchFamily="34" charset="77"/>
              </a:rPr>
              <a:t>     	Just as He spoke by His prophets</a:t>
            </a:r>
          </a:p>
          <a:p>
            <a:pPr marL="800100" lvl="1" indent="-342900">
              <a:buFont typeface="Arial" panose="020B0604020202020204" pitchFamily="34" charset="0"/>
              <a:buChar char="•"/>
            </a:pPr>
            <a:r>
              <a:rPr lang="en-US" sz="2000" dirty="0">
                <a:latin typeface="Papyrus" panose="020B0602040200020303" pitchFamily="34" charset="77"/>
              </a:rPr>
              <a:t>He (Messiah) shall save us from our enemies</a:t>
            </a:r>
          </a:p>
          <a:p>
            <a:pPr marL="800100" lvl="1" indent="-342900">
              <a:buFont typeface="Arial" panose="020B0604020202020204" pitchFamily="34" charset="0"/>
              <a:buChar char="•"/>
            </a:pPr>
            <a:r>
              <a:rPr lang="en-US" sz="2000" dirty="0">
                <a:latin typeface="Papyrus" panose="020B0602040200020303" pitchFamily="34" charset="77"/>
              </a:rPr>
              <a:t>God remembers His Covenant with Abraham</a:t>
            </a:r>
          </a:p>
          <a:p>
            <a:pPr marL="800100" lvl="1" indent="-342900">
              <a:buFont typeface="Arial" panose="020B0604020202020204" pitchFamily="34" charset="0"/>
              <a:buChar char="•"/>
            </a:pPr>
            <a:r>
              <a:rPr lang="en-US" sz="2000" dirty="0">
                <a:latin typeface="Papyrus" panose="020B0602040200020303" pitchFamily="34" charset="77"/>
              </a:rPr>
              <a:t>This child John shall be a prophet of the Most High</a:t>
            </a:r>
          </a:p>
          <a:p>
            <a:pPr marL="800100" lvl="1" indent="-342900">
              <a:buFont typeface="Arial" panose="020B0604020202020204" pitchFamily="34" charset="0"/>
              <a:buChar char="•"/>
            </a:pPr>
            <a:r>
              <a:rPr lang="en-US" sz="2000" dirty="0">
                <a:latin typeface="Papyrus" panose="020B0602040200020303" pitchFamily="34" charset="77"/>
              </a:rPr>
              <a:t>This child shall prepare the way of the Messiah</a:t>
            </a:r>
          </a:p>
          <a:p>
            <a:pPr marL="800100" lvl="1" indent="-342900">
              <a:buFont typeface="Arial" panose="020B0604020202020204" pitchFamily="34" charset="0"/>
              <a:buChar char="•"/>
            </a:pPr>
            <a:r>
              <a:rPr lang="en-US" sz="2000" dirty="0">
                <a:latin typeface="Papyrus" panose="020B0602040200020303" pitchFamily="34" charset="77"/>
              </a:rPr>
              <a:t>The Messiah will grant salvation by remission of their sins</a:t>
            </a:r>
          </a:p>
          <a:p>
            <a:pPr marL="800100" lvl="1" indent="-342900">
              <a:buFont typeface="Arial" panose="020B0604020202020204" pitchFamily="34" charset="0"/>
              <a:buChar char="•"/>
            </a:pPr>
            <a:r>
              <a:rPr lang="en-US" sz="2000" dirty="0">
                <a:latin typeface="Papyrus" panose="020B0602040200020303" pitchFamily="34" charset="77"/>
              </a:rPr>
              <a:t>The Messiah will give light to those who sit in darkness</a:t>
            </a:r>
          </a:p>
          <a:p>
            <a:pPr marL="800100" lvl="1" indent="-342900">
              <a:buFont typeface="Arial" panose="020B0604020202020204" pitchFamily="34" charset="0"/>
              <a:buChar char="•"/>
            </a:pPr>
            <a:endParaRPr lang="en-US" sz="2000" dirty="0">
              <a:latin typeface="Papyrus" panose="020B0602040200020303" pitchFamily="34" charset="77"/>
            </a:endParaRPr>
          </a:p>
          <a:p>
            <a:pPr lvl="1"/>
            <a:endParaRPr lang="en-US" sz="2000" dirty="0">
              <a:latin typeface="Papyrus" panose="020B0602040200020303" pitchFamily="34" charset="77"/>
            </a:endParaRPr>
          </a:p>
          <a:p>
            <a:pPr lvl="1"/>
            <a:r>
              <a:rPr lang="en-US" sz="2000" dirty="0">
                <a:latin typeface="Papyrus" panose="020B0602040200020303" pitchFamily="34" charset="77"/>
              </a:rPr>
              <a:t>80. The child John grew and waxed strong in spirit, and was in the desert</a:t>
            </a:r>
          </a:p>
          <a:p>
            <a:pPr lvl="1"/>
            <a:r>
              <a:rPr lang="en-US" sz="2000" dirty="0">
                <a:latin typeface="Papyrus" panose="020B0602040200020303" pitchFamily="34" charset="77"/>
              </a:rPr>
              <a:t>		 </a:t>
            </a:r>
            <a:r>
              <a:rPr lang="en-US" sz="2000" dirty="0" err="1">
                <a:latin typeface="Papyrus" panose="020B0602040200020303" pitchFamily="34" charset="77"/>
              </a:rPr>
              <a:t>til</a:t>
            </a:r>
            <a:r>
              <a:rPr lang="en-US" sz="2000" dirty="0">
                <a:latin typeface="Papyrus" panose="020B0602040200020303" pitchFamily="34" charset="77"/>
              </a:rPr>
              <a:t> the day of his shewing to Israel </a:t>
            </a:r>
          </a:p>
        </p:txBody>
      </p:sp>
      <p:pic>
        <p:nvPicPr>
          <p:cNvPr id="3" name="Picture 2" descr="A picture containing outdoor, sky, mammal, goat&#10;&#10;Description automatically generated">
            <a:extLst>
              <a:ext uri="{FF2B5EF4-FFF2-40B4-BE49-F238E27FC236}">
                <a16:creationId xmlns:a16="http://schemas.microsoft.com/office/drawing/2014/main" id="{DAE86F5C-E27E-D73D-DA0B-1677B7B0B3B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6" b="94792" l="9961" r="89844">
                        <a14:foregroundMark x1="45508" y1="88021" x2="49609" y2="93229"/>
                        <a14:foregroundMark x1="17188" y1="89063" x2="38281" y2="91406"/>
                        <a14:foregroundMark x1="52930" y1="94531" x2="58008" y2="94792"/>
                      </a14:backgroundRemoval>
                    </a14:imgEffect>
                  </a14:imgLayer>
                </a14:imgProps>
              </a:ext>
            </a:extLst>
          </a:blip>
          <a:stretch>
            <a:fillRect/>
          </a:stretch>
        </p:blipFill>
        <p:spPr>
          <a:xfrm>
            <a:off x="8072338" y="812542"/>
            <a:ext cx="5800924" cy="4527550"/>
          </a:xfrm>
          <a:prstGeom prst="rect">
            <a:avLst/>
          </a:prstGeom>
        </p:spPr>
      </p:pic>
    </p:spTree>
    <p:extLst>
      <p:ext uri="{BB962C8B-B14F-4D97-AF65-F5344CB8AC3E}">
        <p14:creationId xmlns:p14="http://schemas.microsoft.com/office/powerpoint/2010/main" val="2545536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1"/>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8" name="Picture 7" descr="A picture containing text, outdoor, ground, sky&#10;&#10;Description automatically generated">
            <a:extLst>
              <a:ext uri="{FF2B5EF4-FFF2-40B4-BE49-F238E27FC236}">
                <a16:creationId xmlns:a16="http://schemas.microsoft.com/office/drawing/2014/main" id="{5DB7CA1E-BDBF-A67E-F043-E4D8CEEFA326}"/>
              </a:ext>
            </a:extLst>
          </p:cNvPr>
          <p:cNvPicPr>
            <a:picLocks noChangeAspect="1"/>
          </p:cNvPicPr>
          <p:nvPr/>
        </p:nvPicPr>
        <p:blipFill>
          <a:blip r:embed="rId2"/>
          <a:stretch>
            <a:fillRect/>
          </a:stretch>
        </p:blipFill>
        <p:spPr>
          <a:xfrm>
            <a:off x="311424" y="83538"/>
            <a:ext cx="6483626" cy="3241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couple of men riding camels&#10;&#10;Description automatically generated with medium confidence">
            <a:extLst>
              <a:ext uri="{FF2B5EF4-FFF2-40B4-BE49-F238E27FC236}">
                <a16:creationId xmlns:a16="http://schemas.microsoft.com/office/drawing/2014/main" id="{8D97ADCE-BEE9-E9AE-7AC7-11550F66E78D}"/>
              </a:ext>
            </a:extLst>
          </p:cNvPr>
          <p:cNvPicPr>
            <a:picLocks noChangeAspect="1"/>
          </p:cNvPicPr>
          <p:nvPr/>
        </p:nvPicPr>
        <p:blipFill rotWithShape="1">
          <a:blip r:embed="rId3"/>
          <a:srcRect l="4525"/>
          <a:stretch/>
        </p:blipFill>
        <p:spPr>
          <a:xfrm>
            <a:off x="7585547" y="2087972"/>
            <a:ext cx="3660244" cy="43397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A picture containing outdoor, water, mammal, shore&#10;&#10;Description automatically generated">
            <a:extLst>
              <a:ext uri="{FF2B5EF4-FFF2-40B4-BE49-F238E27FC236}">
                <a16:creationId xmlns:a16="http://schemas.microsoft.com/office/drawing/2014/main" id="{E688FD4F-15F9-B6BE-2B92-10CE855AA014}"/>
              </a:ext>
            </a:extLst>
          </p:cNvPr>
          <p:cNvPicPr>
            <a:picLocks noChangeAspect="1"/>
          </p:cNvPicPr>
          <p:nvPr/>
        </p:nvPicPr>
        <p:blipFill rotWithShape="1">
          <a:blip r:embed="rId4"/>
          <a:srcRect t="11517"/>
          <a:stretch/>
        </p:blipFill>
        <p:spPr>
          <a:xfrm>
            <a:off x="1086678" y="3527232"/>
            <a:ext cx="5051654" cy="31288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Box 18">
            <a:extLst>
              <a:ext uri="{FF2B5EF4-FFF2-40B4-BE49-F238E27FC236}">
                <a16:creationId xmlns:a16="http://schemas.microsoft.com/office/drawing/2014/main" id="{482C4B7F-8099-10C7-F140-F324DED7E007}"/>
              </a:ext>
            </a:extLst>
          </p:cNvPr>
          <p:cNvSpPr txBox="1"/>
          <p:nvPr/>
        </p:nvSpPr>
        <p:spPr>
          <a:xfrm>
            <a:off x="6795050" y="318052"/>
            <a:ext cx="5241238" cy="1631216"/>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                        </a:t>
            </a:r>
            <a:r>
              <a:rPr lang="en-US" sz="2000" dirty="0">
                <a:solidFill>
                  <a:srgbClr val="0070C0"/>
                </a:solidFill>
                <a:latin typeface="Papyrus" panose="020B0602040200020303" pitchFamily="34" charset="77"/>
              </a:rPr>
              <a:t>Luke 2:1-20 </a:t>
            </a:r>
          </a:p>
          <a:p>
            <a:r>
              <a:rPr lang="en-US" dirty="0"/>
              <a:t>“</a:t>
            </a:r>
            <a:r>
              <a:rPr lang="en-US" sz="2000" dirty="0">
                <a:latin typeface="Papyrus" panose="020B0602040200020303" pitchFamily="34" charset="77"/>
              </a:rPr>
              <a:t>And all went out to be taxed everyone to </a:t>
            </a:r>
          </a:p>
          <a:p>
            <a:r>
              <a:rPr lang="en-US" sz="2000" dirty="0">
                <a:latin typeface="Papyrus" panose="020B0602040200020303" pitchFamily="34" charset="77"/>
              </a:rPr>
              <a:t>his own city. Joseph also went up from Galilee, out of Nazareth to Judea, unto the City of David, which is called Bethlehem</a:t>
            </a:r>
            <a:r>
              <a:rPr lang="en-US" dirty="0"/>
              <a:t>.”</a:t>
            </a:r>
          </a:p>
        </p:txBody>
      </p:sp>
    </p:spTree>
    <p:extLst>
      <p:ext uri="{BB962C8B-B14F-4D97-AF65-F5344CB8AC3E}">
        <p14:creationId xmlns:p14="http://schemas.microsoft.com/office/powerpoint/2010/main" val="30020897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5" name="Picture 4" descr="A picture containing sunset, sun, silhouette&#10;&#10;Description automatically generated">
            <a:extLst>
              <a:ext uri="{FF2B5EF4-FFF2-40B4-BE49-F238E27FC236}">
                <a16:creationId xmlns:a16="http://schemas.microsoft.com/office/drawing/2014/main" id="{376036B9-6F47-A445-F098-88DFDCDAF41E}"/>
              </a:ext>
            </a:extLst>
          </p:cNvPr>
          <p:cNvPicPr>
            <a:picLocks noChangeAspect="1"/>
          </p:cNvPicPr>
          <p:nvPr/>
        </p:nvPicPr>
        <p:blipFill>
          <a:blip r:embed="rId2"/>
          <a:stretch>
            <a:fillRect/>
          </a:stretch>
        </p:blipFill>
        <p:spPr>
          <a:xfrm>
            <a:off x="169098" y="2738603"/>
            <a:ext cx="5904082" cy="2952041"/>
          </a:xfrm>
          <a:prstGeom prst="rect">
            <a:avLst/>
          </a:prstGeom>
        </p:spPr>
      </p:pic>
      <p:pic>
        <p:nvPicPr>
          <p:cNvPr id="3" name="Picture 2" descr="Map&#10;&#10;Description automatically generated">
            <a:extLst>
              <a:ext uri="{FF2B5EF4-FFF2-40B4-BE49-F238E27FC236}">
                <a16:creationId xmlns:a16="http://schemas.microsoft.com/office/drawing/2014/main" id="{8D7FE4F4-7744-5D5F-B94A-55304F4FE8F7}"/>
              </a:ext>
            </a:extLst>
          </p:cNvPr>
          <p:cNvPicPr>
            <a:picLocks noChangeAspect="1"/>
          </p:cNvPicPr>
          <p:nvPr/>
        </p:nvPicPr>
        <p:blipFill>
          <a:blip r:embed="rId3"/>
          <a:stretch>
            <a:fillRect/>
          </a:stretch>
        </p:blipFill>
        <p:spPr>
          <a:xfrm>
            <a:off x="5783337" y="172095"/>
            <a:ext cx="6239565" cy="6239565"/>
          </a:xfrm>
          <a:prstGeom prst="rect">
            <a:avLst/>
          </a:prstGeom>
        </p:spPr>
      </p:pic>
      <p:sp>
        <p:nvSpPr>
          <p:cNvPr id="7" name="TextBox 6">
            <a:extLst>
              <a:ext uri="{FF2B5EF4-FFF2-40B4-BE49-F238E27FC236}">
                <a16:creationId xmlns:a16="http://schemas.microsoft.com/office/drawing/2014/main" id="{8D208EB7-FC42-86F8-4812-BD891F167927}"/>
              </a:ext>
            </a:extLst>
          </p:cNvPr>
          <p:cNvSpPr txBox="1"/>
          <p:nvPr/>
        </p:nvSpPr>
        <p:spPr>
          <a:xfrm>
            <a:off x="854953" y="429658"/>
            <a:ext cx="4429741" cy="1938992"/>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Joseph and Mary travel over 70 miles</a:t>
            </a:r>
          </a:p>
          <a:p>
            <a:r>
              <a:rPr lang="en-US" sz="2000" dirty="0">
                <a:latin typeface="Papyrus" panose="020B0602040200020303" pitchFamily="34" charset="77"/>
              </a:rPr>
              <a:t>  From Nazareth to Bethlehem</a:t>
            </a:r>
          </a:p>
          <a:p>
            <a:r>
              <a:rPr lang="en-US" sz="2000" dirty="0">
                <a:latin typeface="Papyrus" panose="020B0602040200020303" pitchFamily="34" charset="77"/>
              </a:rPr>
              <a:t>      Walking with a donkey </a:t>
            </a:r>
          </a:p>
          <a:p>
            <a:r>
              <a:rPr lang="en-US" sz="2000" dirty="0">
                <a:latin typeface="Papyrus" panose="020B0602040200020303" pitchFamily="34" charset="77"/>
              </a:rPr>
              <a:t>             Through desert, </a:t>
            </a:r>
          </a:p>
          <a:p>
            <a:r>
              <a:rPr lang="en-US" sz="2000" dirty="0">
                <a:latin typeface="Papyrus" panose="020B0602040200020303" pitchFamily="34" charset="77"/>
              </a:rPr>
              <a:t>                 Over mountains</a:t>
            </a:r>
          </a:p>
          <a:p>
            <a:r>
              <a:rPr lang="en-US" sz="2000" dirty="0">
                <a:latin typeface="Papyrus" panose="020B0602040200020303" pitchFamily="34" charset="77"/>
              </a:rPr>
              <a:t>                      Thru Valleys</a:t>
            </a:r>
          </a:p>
        </p:txBody>
      </p:sp>
    </p:spTree>
    <p:extLst>
      <p:ext uri="{BB962C8B-B14F-4D97-AF65-F5344CB8AC3E}">
        <p14:creationId xmlns:p14="http://schemas.microsoft.com/office/powerpoint/2010/main" val="3754674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picture containing ground, outdoor, person&#10;&#10;Description automatically generated">
            <a:extLst>
              <a:ext uri="{FF2B5EF4-FFF2-40B4-BE49-F238E27FC236}">
                <a16:creationId xmlns:a16="http://schemas.microsoft.com/office/drawing/2014/main" id="{6A206E81-4C57-837A-8DEC-96F9730DF1E9}"/>
              </a:ext>
            </a:extLst>
          </p:cNvPr>
          <p:cNvPicPr>
            <a:picLocks noChangeAspect="1"/>
          </p:cNvPicPr>
          <p:nvPr/>
        </p:nvPicPr>
        <p:blipFill rotWithShape="1">
          <a:blip r:embed="rId2"/>
          <a:srcRect l="8969" r="9410"/>
          <a:stretch/>
        </p:blipFill>
        <p:spPr>
          <a:xfrm>
            <a:off x="1257220" y="251911"/>
            <a:ext cx="9077899" cy="62562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E563EB50-602A-5721-DB7C-64129E4A5111}"/>
              </a:ext>
            </a:extLst>
          </p:cNvPr>
          <p:cNvSpPr txBox="1"/>
          <p:nvPr/>
        </p:nvSpPr>
        <p:spPr>
          <a:xfrm>
            <a:off x="7323571" y="5492452"/>
            <a:ext cx="1949823" cy="1015663"/>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…There was no room for them in the inn”</a:t>
            </a:r>
          </a:p>
        </p:txBody>
      </p:sp>
    </p:spTree>
    <p:extLst>
      <p:ext uri="{BB962C8B-B14F-4D97-AF65-F5344CB8AC3E}">
        <p14:creationId xmlns:p14="http://schemas.microsoft.com/office/powerpoint/2010/main" val="41867619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5" name="Picture 4" descr="A picture containing person, laying, crowd&#10;&#10;Description automatically generated">
            <a:extLst>
              <a:ext uri="{FF2B5EF4-FFF2-40B4-BE49-F238E27FC236}">
                <a16:creationId xmlns:a16="http://schemas.microsoft.com/office/drawing/2014/main" id="{47DC83C4-72A0-746B-9CA1-E630B4DFAF9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b="3226"/>
          <a:stretch/>
        </p:blipFill>
        <p:spPr>
          <a:xfrm>
            <a:off x="301881" y="496046"/>
            <a:ext cx="8963305" cy="58659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52626E8-CC51-D6D7-DDC2-5322B663C679}"/>
              </a:ext>
            </a:extLst>
          </p:cNvPr>
          <p:cNvSpPr txBox="1"/>
          <p:nvPr/>
        </p:nvSpPr>
        <p:spPr>
          <a:xfrm>
            <a:off x="9312172" y="676001"/>
            <a:ext cx="2577947" cy="4524315"/>
          </a:xfrm>
          <a:prstGeom prst="rect">
            <a:avLst/>
          </a:prstGeom>
          <a:solidFill>
            <a:schemeClr val="accent2">
              <a:lumMod val="40000"/>
              <a:lumOff val="60000"/>
            </a:schemeClr>
          </a:solidFill>
        </p:spPr>
        <p:txBody>
          <a:bodyPr wrap="square" rtlCol="0">
            <a:spAutoFit/>
          </a:bodyPr>
          <a:lstStyle/>
          <a:p>
            <a:r>
              <a:rPr lang="en-US" dirty="0">
                <a:solidFill>
                  <a:srgbClr val="0070C0"/>
                </a:solidFill>
                <a:latin typeface="Papyrus" panose="020B0602040200020303" pitchFamily="34" charset="77"/>
              </a:rPr>
              <a:t>              Luke 1:6-7</a:t>
            </a:r>
          </a:p>
          <a:p>
            <a:endParaRPr lang="en-US" dirty="0">
              <a:latin typeface="Papyrus" panose="020B0602040200020303" pitchFamily="34" charset="77"/>
            </a:endParaRPr>
          </a:p>
          <a:p>
            <a:pPr algn="ctr"/>
            <a:r>
              <a:rPr lang="en-US" dirty="0">
                <a:latin typeface="Papyrus" panose="020B0602040200020303" pitchFamily="34" charset="77"/>
              </a:rPr>
              <a:t>“And so it was, </a:t>
            </a:r>
          </a:p>
          <a:p>
            <a:pPr algn="ctr"/>
            <a:r>
              <a:rPr lang="en-US" dirty="0">
                <a:latin typeface="Papyrus" panose="020B0602040200020303" pitchFamily="34" charset="77"/>
              </a:rPr>
              <a:t>while they were there, the days were accomplished that she should be delivered.</a:t>
            </a:r>
          </a:p>
          <a:p>
            <a:pPr algn="ctr"/>
            <a:endParaRPr lang="en-US" dirty="0">
              <a:latin typeface="Papyrus" panose="020B0602040200020303" pitchFamily="34" charset="77"/>
            </a:endParaRPr>
          </a:p>
          <a:p>
            <a:pPr algn="ctr"/>
            <a:r>
              <a:rPr lang="en-US" dirty="0">
                <a:latin typeface="Papyrus" panose="020B0602040200020303" pitchFamily="34" charset="77"/>
              </a:rPr>
              <a:t> And she brought forth her firstborn son, wrapped him in swaddling clothes,       and laid him in a manger</a:t>
            </a:r>
          </a:p>
          <a:p>
            <a:pPr algn="ctr"/>
            <a:endParaRPr lang="en-US" dirty="0">
              <a:latin typeface="Papyrus" panose="020B0602040200020303" pitchFamily="34" charset="77"/>
            </a:endParaRPr>
          </a:p>
          <a:p>
            <a:pPr algn="ctr"/>
            <a:r>
              <a:rPr lang="en-US" dirty="0">
                <a:latin typeface="Papyrus" panose="020B0602040200020303" pitchFamily="34" charset="77"/>
              </a:rPr>
              <a:t>For there was no room for them in the inn” </a:t>
            </a:r>
          </a:p>
        </p:txBody>
      </p:sp>
    </p:spTree>
    <p:extLst>
      <p:ext uri="{BB962C8B-B14F-4D97-AF65-F5344CB8AC3E}">
        <p14:creationId xmlns:p14="http://schemas.microsoft.com/office/powerpoint/2010/main" val="813148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4" name="TextBox 3">
            <a:extLst>
              <a:ext uri="{FF2B5EF4-FFF2-40B4-BE49-F238E27FC236}">
                <a16:creationId xmlns:a16="http://schemas.microsoft.com/office/drawing/2014/main" id="{A09CEAB6-27C2-432B-3E69-2CCAA63688BB}"/>
              </a:ext>
            </a:extLst>
          </p:cNvPr>
          <p:cNvSpPr txBox="1"/>
          <p:nvPr/>
        </p:nvSpPr>
        <p:spPr>
          <a:xfrm>
            <a:off x="771181" y="231354"/>
            <a:ext cx="9883567" cy="1015663"/>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 </a:t>
            </a:r>
            <a:r>
              <a:rPr lang="en-US" sz="2000" dirty="0">
                <a:solidFill>
                  <a:srgbClr val="0070C0"/>
                </a:solidFill>
                <a:latin typeface="Papyrus" panose="020B0602040200020303" pitchFamily="34" charset="77"/>
              </a:rPr>
              <a:t>Luke 2:8-9</a:t>
            </a:r>
            <a:r>
              <a:rPr lang="en-US" sz="2000" dirty="0">
                <a:latin typeface="Papyrus" panose="020B0602040200020303" pitchFamily="34" charset="77"/>
              </a:rPr>
              <a:t>   “And there were in the same country shepherds abiding in the field,                keeping watch over their flock by night. And lo, the angel of the Lord came upon them,         and the glory of the Lord shone round about them: and they were sore afraid: </a:t>
            </a:r>
          </a:p>
        </p:txBody>
      </p:sp>
      <p:pic>
        <p:nvPicPr>
          <p:cNvPr id="7" name="Picture 6" descr="A picture containing person&#10;&#10;Description automatically generated">
            <a:extLst>
              <a:ext uri="{FF2B5EF4-FFF2-40B4-BE49-F238E27FC236}">
                <a16:creationId xmlns:a16="http://schemas.microsoft.com/office/drawing/2014/main" id="{26A3B97C-2436-2D60-7877-D00BF39D9606}"/>
              </a:ext>
            </a:extLst>
          </p:cNvPr>
          <p:cNvPicPr>
            <a:picLocks noChangeAspect="1"/>
          </p:cNvPicPr>
          <p:nvPr/>
        </p:nvPicPr>
        <p:blipFill>
          <a:blip r:embed="rId2"/>
          <a:stretch>
            <a:fillRect/>
          </a:stretch>
        </p:blipFill>
        <p:spPr>
          <a:xfrm>
            <a:off x="1431714" y="1247017"/>
            <a:ext cx="8798964" cy="5217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5205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53827"/>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8FB9E71D-ACAF-9FA7-823C-419EFE5B189F}"/>
              </a:ext>
            </a:extLst>
          </p:cNvPr>
          <p:cNvSpPr txBox="1"/>
          <p:nvPr/>
        </p:nvSpPr>
        <p:spPr>
          <a:xfrm>
            <a:off x="1156771" y="353169"/>
            <a:ext cx="9672810" cy="1477328"/>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				</a:t>
            </a:r>
            <a:r>
              <a:rPr lang="en-US" dirty="0">
                <a:solidFill>
                  <a:srgbClr val="0070C0"/>
                </a:solidFill>
                <a:latin typeface="Papyrus" panose="020B0602040200020303" pitchFamily="34" charset="77"/>
              </a:rPr>
              <a:t>Luke Chapter 2 </a:t>
            </a:r>
          </a:p>
          <a:p>
            <a:r>
              <a:rPr lang="en-US" dirty="0">
                <a:latin typeface="Papyrus" panose="020B0602040200020303" pitchFamily="34" charset="77"/>
              </a:rPr>
              <a:t>10. “And the angel said to them, Fear not; for  behold, I bring you good tidings of great joy, which shall be unto all people. 11. For unto you is born this day in the City of David a Savior, which is Christ the Lord. 12. And this shall be a sign unto you; You shall find the baby wrapped in swaddling clothes, lying in a manger”</a:t>
            </a:r>
          </a:p>
        </p:txBody>
      </p:sp>
      <p:sp>
        <p:nvSpPr>
          <p:cNvPr id="3" name="TextBox 2">
            <a:extLst>
              <a:ext uri="{FF2B5EF4-FFF2-40B4-BE49-F238E27FC236}">
                <a16:creationId xmlns:a16="http://schemas.microsoft.com/office/drawing/2014/main" id="{B4264A8F-BE27-32C9-AD93-F4EB3E76ED46}"/>
              </a:ext>
            </a:extLst>
          </p:cNvPr>
          <p:cNvSpPr txBox="1"/>
          <p:nvPr/>
        </p:nvSpPr>
        <p:spPr>
          <a:xfrm>
            <a:off x="782198" y="5596568"/>
            <a:ext cx="10421956" cy="646331"/>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13</a:t>
            </a:r>
            <a:r>
              <a:rPr lang="en-US" dirty="0"/>
              <a:t>. </a:t>
            </a:r>
            <a:r>
              <a:rPr lang="en-US" dirty="0">
                <a:latin typeface="Papyrus" panose="020B0602040200020303" pitchFamily="34" charset="77"/>
              </a:rPr>
              <a:t>And suddenly there was with the angel a multitude of the heavenly host praising God and saying,          	“Glory to God in the highest, and on earth peace, goodwill toward men.” </a:t>
            </a:r>
            <a:endParaRPr lang="en-US" dirty="0"/>
          </a:p>
        </p:txBody>
      </p:sp>
      <p:pic>
        <p:nvPicPr>
          <p:cNvPr id="4" name="Picture 3" descr="A picture containing person&#10;&#10;Description automatically generated">
            <a:extLst>
              <a:ext uri="{FF2B5EF4-FFF2-40B4-BE49-F238E27FC236}">
                <a16:creationId xmlns:a16="http://schemas.microsoft.com/office/drawing/2014/main" id="{81FE1DF3-27A2-1B0B-40B0-41A4FC43FA8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23" b="89951" l="8576" r="92805">
                        <a14:foregroundMark x1="6686" y1="33211" x2="9666" y2="13113"/>
                        <a14:foregroundMark x1="9666" y1="13113" x2="16715" y2="9314"/>
                        <a14:foregroundMark x1="16715" y1="9314" x2="22674" y2="10172"/>
                        <a14:foregroundMark x1="22674" y1="10172" x2="27834" y2="6250"/>
                        <a14:foregroundMark x1="27834" y1="6250" x2="33794" y2="16054"/>
                        <a14:foregroundMark x1="18823" y1="34681" x2="18023" y2="43750"/>
                        <a14:foregroundMark x1="18023" y1="43750" x2="13299" y2="37745"/>
                        <a14:foregroundMark x1="13299" y1="37745" x2="7558" y2="38113"/>
                        <a14:foregroundMark x1="7558" y1="38113" x2="3561" y2="26593"/>
                        <a14:foregroundMark x1="3561" y1="26593" x2="3270" y2="12132"/>
                        <a14:foregroundMark x1="3270" y1="12132" x2="8648" y2="13358"/>
                        <a14:foregroundMark x1="8648" y1="13358" x2="11701" y2="245"/>
                        <a14:foregroundMark x1="92442" y1="36029" x2="92805" y2="10784"/>
                        <a14:backgroundMark x1="37500" y1="51961" x2="34012" y2="61029"/>
                        <a14:backgroundMark x1="34012" y1="61029" x2="32994" y2="71446"/>
                        <a14:backgroundMark x1="38445" y1="49265" x2="43677" y2="50858"/>
                        <a14:backgroundMark x1="43677" y1="50858" x2="48692" y2="55637"/>
                      </a14:backgroundRemoval>
                    </a14:imgEffect>
                  </a14:imgLayer>
                </a14:imgProps>
              </a:ext>
            </a:extLst>
          </a:blip>
          <a:stretch>
            <a:fillRect/>
          </a:stretch>
        </p:blipFill>
        <p:spPr>
          <a:xfrm>
            <a:off x="851970" y="1830497"/>
            <a:ext cx="10443449" cy="6209903"/>
          </a:xfrm>
          <a:prstGeom prst="rect">
            <a:avLst/>
          </a:prstGeom>
        </p:spPr>
      </p:pic>
    </p:spTree>
    <p:extLst>
      <p:ext uri="{BB962C8B-B14F-4D97-AF65-F5344CB8AC3E}">
        <p14:creationId xmlns:p14="http://schemas.microsoft.com/office/powerpoint/2010/main" val="641933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group of people sitting in a cave&#10;&#10;Description automatically generated with low confidence">
            <a:extLst>
              <a:ext uri="{FF2B5EF4-FFF2-40B4-BE49-F238E27FC236}">
                <a16:creationId xmlns:a16="http://schemas.microsoft.com/office/drawing/2014/main" id="{A2A62481-C6D9-0B62-ED80-48FA81A4CA6B}"/>
              </a:ext>
            </a:extLst>
          </p:cNvPr>
          <p:cNvPicPr>
            <a:picLocks noChangeAspect="1"/>
          </p:cNvPicPr>
          <p:nvPr/>
        </p:nvPicPr>
        <p:blipFill>
          <a:blip r:embed="rId2"/>
          <a:stretch>
            <a:fillRect/>
          </a:stretch>
        </p:blipFill>
        <p:spPr>
          <a:xfrm>
            <a:off x="220912" y="189349"/>
            <a:ext cx="8503874" cy="6381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1D257C91-D213-A1E6-D0C2-AC2381E47E1D}"/>
              </a:ext>
            </a:extLst>
          </p:cNvPr>
          <p:cNvSpPr txBox="1"/>
          <p:nvPr/>
        </p:nvSpPr>
        <p:spPr>
          <a:xfrm>
            <a:off x="8945697" y="58846"/>
            <a:ext cx="2633031" cy="6740307"/>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15.”And is came to pass, as the angels said one to another, Let us now to even to Bethlehem, and see this thing which ahs come to pass, which the Lord haws made know to us.</a:t>
            </a:r>
          </a:p>
          <a:p>
            <a:endParaRPr lang="en-US" dirty="0">
              <a:latin typeface="Papyrus" panose="020B0602040200020303" pitchFamily="34" charset="77"/>
            </a:endParaRPr>
          </a:p>
          <a:p>
            <a:r>
              <a:rPr lang="en-US" dirty="0">
                <a:latin typeface="Papyrus" panose="020B0602040200020303" pitchFamily="34" charset="77"/>
              </a:rPr>
              <a:t>16.And they came and found Mary and Joseph and the babe lying in a manger. </a:t>
            </a:r>
          </a:p>
          <a:p>
            <a:endParaRPr lang="en-US" dirty="0">
              <a:latin typeface="Papyrus" panose="020B0602040200020303" pitchFamily="34" charset="77"/>
            </a:endParaRPr>
          </a:p>
          <a:p>
            <a:r>
              <a:rPr lang="en-US" dirty="0">
                <a:latin typeface="Papyrus" panose="020B0602040200020303" pitchFamily="34" charset="77"/>
              </a:rPr>
              <a:t>I7.When they had seen it, they made know abroad all those things which were told them concerning this child.”</a:t>
            </a:r>
          </a:p>
          <a:p>
            <a:endParaRPr lang="en-US" dirty="0">
              <a:latin typeface="Papyrus" panose="020B0602040200020303" pitchFamily="34" charset="77"/>
            </a:endParaRPr>
          </a:p>
          <a:p>
            <a:r>
              <a:rPr lang="en-US" dirty="0">
                <a:latin typeface="Papyrus" panose="020B0602040200020303" pitchFamily="34" charset="77"/>
              </a:rPr>
              <a:t>18.And all that heard it wondered at those things which were told them by the shepherds.</a:t>
            </a:r>
          </a:p>
        </p:txBody>
      </p:sp>
    </p:spTree>
    <p:extLst>
      <p:ext uri="{BB962C8B-B14F-4D97-AF65-F5344CB8AC3E}">
        <p14:creationId xmlns:p14="http://schemas.microsoft.com/office/powerpoint/2010/main" val="2726254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F104B2A2-B06F-3E4C-4B5D-F1C3634DB0CB}"/>
              </a:ext>
            </a:extLst>
          </p:cNvPr>
          <p:cNvSpPr txBox="1"/>
          <p:nvPr/>
        </p:nvSpPr>
        <p:spPr>
          <a:xfrm>
            <a:off x="1421176" y="771181"/>
            <a:ext cx="8482988" cy="3724096"/>
          </a:xfrm>
          <a:prstGeom prst="rect">
            <a:avLst/>
          </a:prstGeom>
          <a:solidFill>
            <a:schemeClr val="accent2">
              <a:lumMod val="40000"/>
              <a:lumOff val="60000"/>
            </a:schemeClr>
          </a:solidFill>
        </p:spPr>
        <p:txBody>
          <a:bodyPr wrap="square" rtlCol="0">
            <a:spAutoFit/>
          </a:bodyPr>
          <a:lstStyle/>
          <a:p>
            <a:r>
              <a:rPr lang="en-US" sz="3200" dirty="0">
                <a:latin typeface="Papyrus" panose="020B0602040200020303" pitchFamily="34" charset="77"/>
              </a:rPr>
              <a:t>                            </a:t>
            </a:r>
          </a:p>
          <a:p>
            <a:r>
              <a:rPr lang="en-US" sz="3200" dirty="0">
                <a:latin typeface="Papyrus" panose="020B0602040200020303" pitchFamily="34" charset="77"/>
              </a:rPr>
              <a:t>			</a:t>
            </a:r>
            <a:r>
              <a:rPr lang="en-US" sz="3200" dirty="0">
                <a:solidFill>
                  <a:srgbClr val="0070C0"/>
                </a:solidFill>
                <a:latin typeface="Papyrus" panose="020B0602040200020303" pitchFamily="34" charset="77"/>
              </a:rPr>
              <a:t>Genesis 3:15</a:t>
            </a:r>
          </a:p>
          <a:p>
            <a:endParaRPr lang="en-US" sz="3200" dirty="0">
              <a:latin typeface="Papyrus" panose="020B0602040200020303" pitchFamily="34" charset="77"/>
            </a:endParaRPr>
          </a:p>
          <a:p>
            <a:pPr algn="ctr"/>
            <a:r>
              <a:rPr lang="en-US" sz="2800" dirty="0">
                <a:latin typeface="Papyrus" panose="020B0602040200020303" pitchFamily="34" charset="77"/>
              </a:rPr>
              <a:t>“And I will put enmity between thee and the woman, and between your seed and her seed; </a:t>
            </a:r>
          </a:p>
          <a:p>
            <a:pPr algn="ctr"/>
            <a:r>
              <a:rPr lang="en-US" sz="2800" dirty="0">
                <a:latin typeface="Papyrus" panose="020B0602040200020303" pitchFamily="34" charset="77"/>
              </a:rPr>
              <a:t>It shall bruise thy head</a:t>
            </a:r>
          </a:p>
          <a:p>
            <a:pPr algn="ctr"/>
            <a:r>
              <a:rPr lang="en-US" sz="2800" dirty="0">
                <a:latin typeface="Papyrus" panose="020B0602040200020303" pitchFamily="34" charset="77"/>
              </a:rPr>
              <a:t>And you shall bruise His heel.”</a:t>
            </a:r>
          </a:p>
          <a:p>
            <a:endParaRPr lang="en-US" sz="2800" dirty="0">
              <a:latin typeface="Papyrus" panose="020B0602040200020303" pitchFamily="34" charset="77"/>
            </a:endParaRPr>
          </a:p>
        </p:txBody>
      </p:sp>
    </p:spTree>
    <p:extLst>
      <p:ext uri="{BB962C8B-B14F-4D97-AF65-F5344CB8AC3E}">
        <p14:creationId xmlns:p14="http://schemas.microsoft.com/office/powerpoint/2010/main" val="17187705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B9D107AC-A518-FC93-02DF-11E66E93768E}"/>
              </a:ext>
            </a:extLst>
          </p:cNvPr>
          <p:cNvSpPr txBox="1"/>
          <p:nvPr/>
        </p:nvSpPr>
        <p:spPr>
          <a:xfrm>
            <a:off x="903382" y="195926"/>
            <a:ext cx="10917716" cy="923330"/>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 	“Now when Jesus was born in Bethlehem of Judea in the days of Herod the King,                                        behold there came wise men from the east to Jerusalem, saying “Where is he that is born King of the Jews:  	For we have seen his star in the east and are come to worship him.”  </a:t>
            </a:r>
            <a:r>
              <a:rPr lang="en-US" dirty="0">
                <a:solidFill>
                  <a:srgbClr val="0070C0"/>
                </a:solidFill>
                <a:latin typeface="Lucida Handwriting" panose="03010101010101010101" pitchFamily="66" charset="77"/>
              </a:rPr>
              <a:t>Matthew 2:1-2</a:t>
            </a:r>
          </a:p>
        </p:txBody>
      </p:sp>
      <p:pic>
        <p:nvPicPr>
          <p:cNvPr id="4" name="Picture 3" descr="A group of men riding horses&#10;&#10;Description automatically generated with low confidence">
            <a:extLst>
              <a:ext uri="{FF2B5EF4-FFF2-40B4-BE49-F238E27FC236}">
                <a16:creationId xmlns:a16="http://schemas.microsoft.com/office/drawing/2014/main" id="{75818787-E232-7E8D-E115-6D08E0E39F3B}"/>
              </a:ext>
            </a:extLst>
          </p:cNvPr>
          <p:cNvPicPr>
            <a:picLocks noChangeAspect="1"/>
          </p:cNvPicPr>
          <p:nvPr/>
        </p:nvPicPr>
        <p:blipFill>
          <a:blip r:embed="rId2"/>
          <a:stretch>
            <a:fillRect/>
          </a:stretch>
        </p:blipFill>
        <p:spPr>
          <a:xfrm>
            <a:off x="1976947" y="1213386"/>
            <a:ext cx="8238105" cy="53382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46335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1"/>
            <a:ext cx="12192000" cy="6858000"/>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2E4A7B51-215F-EFCE-677B-7E336698EB37}"/>
              </a:ext>
            </a:extLst>
          </p:cNvPr>
          <p:cNvSpPr txBox="1"/>
          <p:nvPr/>
        </p:nvSpPr>
        <p:spPr>
          <a:xfrm>
            <a:off x="879823" y="352804"/>
            <a:ext cx="4638101" cy="2554545"/>
          </a:xfrm>
          <a:prstGeom prst="rect">
            <a:avLst/>
          </a:prstGeom>
          <a:solidFill>
            <a:schemeClr val="accent2">
              <a:lumMod val="40000"/>
              <a:lumOff val="60000"/>
            </a:schemeClr>
          </a:solidFill>
        </p:spPr>
        <p:txBody>
          <a:bodyPr wrap="square" rtlCol="0">
            <a:spAutoFit/>
          </a:bodyPr>
          <a:lstStyle/>
          <a:p>
            <a:r>
              <a:rPr lang="en-US" sz="2000" dirty="0">
                <a:solidFill>
                  <a:srgbClr val="0070C0"/>
                </a:solidFill>
                <a:latin typeface="Papyrus" panose="020B0602040200020303" pitchFamily="34" charset="77"/>
              </a:rPr>
              <a:t> </a:t>
            </a:r>
            <a:r>
              <a:rPr lang="en-US" sz="1900" dirty="0">
                <a:solidFill>
                  <a:srgbClr val="0070C0"/>
                </a:solidFill>
                <a:latin typeface="Lucida Handwriting" panose="03010101010101010101" pitchFamily="66" charset="77"/>
              </a:rPr>
              <a:t>Balaam</a:t>
            </a:r>
            <a:r>
              <a:rPr lang="en-US" sz="2000" dirty="0">
                <a:solidFill>
                  <a:srgbClr val="0070C0"/>
                </a:solidFill>
                <a:latin typeface="Papyrus" panose="020B0602040200020303" pitchFamily="34" charset="77"/>
              </a:rPr>
              <a:t>  Prophesies  </a:t>
            </a:r>
            <a:r>
              <a:rPr lang="en-US" sz="2000" dirty="0">
                <a:latin typeface="Papyrus" panose="020B0602040200020303" pitchFamily="34" charset="77"/>
              </a:rPr>
              <a:t>- </a:t>
            </a:r>
            <a:r>
              <a:rPr lang="en-US" sz="2000" dirty="0">
                <a:solidFill>
                  <a:srgbClr val="0070C0"/>
                </a:solidFill>
                <a:latin typeface="Papyrus" panose="020B0602040200020303" pitchFamily="34" charset="77"/>
              </a:rPr>
              <a:t>Numbers 24:17</a:t>
            </a:r>
          </a:p>
          <a:p>
            <a:endParaRPr lang="en-US" sz="2000" dirty="0">
              <a:solidFill>
                <a:srgbClr val="0070C0"/>
              </a:solidFill>
              <a:latin typeface="Papyrus" panose="020B0602040200020303" pitchFamily="34" charset="77"/>
            </a:endParaRPr>
          </a:p>
          <a:p>
            <a:pPr algn="ctr"/>
            <a:r>
              <a:rPr lang="en-US" sz="2000" dirty="0">
                <a:latin typeface="Papyrus" panose="020B0602040200020303" pitchFamily="34" charset="77"/>
              </a:rPr>
              <a:t>“I shall see Him, but not now:                                                                                                I shall behold Him, but not nigh:           </a:t>
            </a:r>
          </a:p>
          <a:p>
            <a:pPr algn="ctr"/>
            <a:r>
              <a:rPr lang="en-US" sz="2000" dirty="0">
                <a:latin typeface="Papyrus" panose="020B0602040200020303" pitchFamily="34" charset="77"/>
              </a:rPr>
              <a:t>there shall come a Star out of Jacob,                                                                  and a Scepter shall rise out of Israel,                                                                   and shall smite the corners of Moab,                                                                   and destroy all the children of </a:t>
            </a:r>
            <a:r>
              <a:rPr lang="en-US" sz="2000" dirty="0" err="1">
                <a:latin typeface="Papyrus" panose="020B0602040200020303" pitchFamily="34" charset="77"/>
              </a:rPr>
              <a:t>Sheth</a:t>
            </a:r>
            <a:r>
              <a:rPr lang="en-US" sz="2000" dirty="0">
                <a:latin typeface="Papyrus" panose="020B0602040200020303" pitchFamily="34" charset="77"/>
              </a:rPr>
              <a:t>.”</a:t>
            </a:r>
          </a:p>
        </p:txBody>
      </p:sp>
      <p:pic>
        <p:nvPicPr>
          <p:cNvPr id="8" name="Picture 7" descr="A group of people riding camels&#10;&#10;Description automatically generated with medium confidence">
            <a:extLst>
              <a:ext uri="{FF2B5EF4-FFF2-40B4-BE49-F238E27FC236}">
                <a16:creationId xmlns:a16="http://schemas.microsoft.com/office/drawing/2014/main" id="{FBB41E7D-E03A-A75C-90CC-EAD526A27D7A}"/>
              </a:ext>
            </a:extLst>
          </p:cNvPr>
          <p:cNvPicPr>
            <a:picLocks noChangeAspect="1"/>
          </p:cNvPicPr>
          <p:nvPr/>
        </p:nvPicPr>
        <p:blipFill rotWithShape="1">
          <a:blip r:embed="rId2"/>
          <a:srcRect b="4785"/>
          <a:stretch/>
        </p:blipFill>
        <p:spPr>
          <a:xfrm>
            <a:off x="6980488" y="287584"/>
            <a:ext cx="5049373" cy="6380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outdoor, standing&#10;&#10;Description automatically generated">
            <a:extLst>
              <a:ext uri="{FF2B5EF4-FFF2-40B4-BE49-F238E27FC236}">
                <a16:creationId xmlns:a16="http://schemas.microsoft.com/office/drawing/2014/main" id="{3F64465E-1B77-C4FE-D045-7DAE4EF9506C}"/>
              </a:ext>
            </a:extLst>
          </p:cNvPr>
          <p:cNvPicPr>
            <a:picLocks noChangeAspect="1"/>
          </p:cNvPicPr>
          <p:nvPr/>
        </p:nvPicPr>
        <p:blipFill>
          <a:blip r:embed="rId3"/>
          <a:stretch>
            <a:fillRect/>
          </a:stretch>
        </p:blipFill>
        <p:spPr>
          <a:xfrm>
            <a:off x="438162" y="3065929"/>
            <a:ext cx="6123323" cy="34392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801881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78776"/>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9" name="TextBox 8">
            <a:extLst>
              <a:ext uri="{FF2B5EF4-FFF2-40B4-BE49-F238E27FC236}">
                <a16:creationId xmlns:a16="http://schemas.microsoft.com/office/drawing/2014/main" id="{1360C494-3D24-D99F-8454-52ECAE30844C}"/>
              </a:ext>
            </a:extLst>
          </p:cNvPr>
          <p:cNvSpPr txBox="1"/>
          <p:nvPr/>
        </p:nvSpPr>
        <p:spPr>
          <a:xfrm>
            <a:off x="230393" y="216860"/>
            <a:ext cx="8595555" cy="707886"/>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Herod gathers all the chief priests and the scribes and demands to know –</a:t>
            </a:r>
          </a:p>
          <a:p>
            <a:r>
              <a:rPr lang="en-US" sz="2000" dirty="0">
                <a:latin typeface="Papyrus" panose="020B0602040200020303" pitchFamily="34" charset="77"/>
              </a:rPr>
              <a:t> “Where shall this Christ be born?”  </a:t>
            </a:r>
            <a:r>
              <a:rPr lang="en-US" sz="2000" dirty="0">
                <a:solidFill>
                  <a:schemeClr val="accent1"/>
                </a:solidFill>
                <a:latin typeface="Papyrus" panose="020B0602040200020303" pitchFamily="34" charset="77"/>
              </a:rPr>
              <a:t>Matthew 2:3</a:t>
            </a:r>
          </a:p>
        </p:txBody>
      </p:sp>
      <p:pic>
        <p:nvPicPr>
          <p:cNvPr id="8" name="Picture 7" descr="A group of men in robes&#10;&#10;Description automatically generated with low confidence">
            <a:extLst>
              <a:ext uri="{FF2B5EF4-FFF2-40B4-BE49-F238E27FC236}">
                <a16:creationId xmlns:a16="http://schemas.microsoft.com/office/drawing/2014/main" id="{EA2BE32D-122A-5FC6-E38F-493F99F8A3B2}"/>
              </a:ext>
            </a:extLst>
          </p:cNvPr>
          <p:cNvPicPr>
            <a:picLocks noChangeAspect="1"/>
          </p:cNvPicPr>
          <p:nvPr/>
        </p:nvPicPr>
        <p:blipFill>
          <a:blip r:embed="rId2"/>
          <a:stretch>
            <a:fillRect/>
          </a:stretch>
        </p:blipFill>
        <p:spPr>
          <a:xfrm>
            <a:off x="5801753" y="775788"/>
            <a:ext cx="6048390" cy="39127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picture containing person, outdoor&#10;&#10;Description automatically generated">
            <a:extLst>
              <a:ext uri="{FF2B5EF4-FFF2-40B4-BE49-F238E27FC236}">
                <a16:creationId xmlns:a16="http://schemas.microsoft.com/office/drawing/2014/main" id="{80F2F3E6-A5A1-F6C0-9248-2AE4464DBF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443" b="98880" l="6800" r="90000">
                        <a14:foregroundMark x1="30400" y1="10644" x2="35400" y2="6443"/>
                        <a14:foregroundMark x1="35400" y1="6443" x2="39800" y2="10364"/>
                        <a14:foregroundMark x1="8150" y1="68400" x2="7800" y2="69748"/>
                        <a14:foregroundMark x1="14200" y1="45098" x2="12410" y2="51992"/>
                        <a14:foregroundMark x1="7800" y1="69748" x2="8800" y2="77591"/>
                        <a14:foregroundMark x1="8800" y1="77591" x2="14200" y2="79832"/>
                        <a14:foregroundMark x1="14200" y1="79832" x2="20200" y2="86835"/>
                        <a14:foregroundMark x1="11800" y1="84034" x2="11800" y2="94118"/>
                        <a14:foregroundMark x1="11800" y1="94118" x2="17400" y2="99720"/>
                        <a14:foregroundMark x1="17400" y1="99720" x2="37000" y2="97479"/>
                        <a14:foregroundMark x1="37000" y1="97479" x2="42800" y2="97759"/>
                        <a14:foregroundMark x1="43947" y1="90897" x2="45000" y2="84594"/>
                        <a14:foregroundMark x1="42800" y1="97759" x2="43893" y2="91221"/>
                        <a14:foregroundMark x1="17800" y1="77311" x2="27200" y2="78151"/>
                        <a14:foregroundMark x1="27200" y1="78151" x2="34600" y2="82353"/>
                        <a14:foregroundMark x1="34600" y1="82353" x2="33200" y2="91877"/>
                        <a14:foregroundMark x1="33200" y1="91877" x2="28000" y2="98880"/>
                        <a14:foregroundMark x1="34200" y1="42017" x2="38600" y2="50980"/>
                        <a14:foregroundMark x1="38600" y1="50980" x2="41400" y2="67787"/>
                        <a14:foregroundMark x1="41400" y1="67787" x2="42000" y2="85714"/>
                        <a14:foregroundMark x1="52567" y1="81239" x2="68200" y2="64706"/>
                        <a14:foregroundMark x1="48600" y1="85434" x2="50948" y2="82951"/>
                        <a14:foregroundMark x1="68200" y1="64146" x2="63200" y2="59944"/>
                        <a14:foregroundMark x1="59333" y1="58994" x2="51800" y2="57143"/>
                        <a14:foregroundMark x1="63200" y1="59944" x2="59479" y2="59030"/>
                        <a14:foregroundMark x1="50600" y1="60224" x2="56400" y2="61345"/>
                        <a14:foregroundMark x1="56400" y1="61345" x2="60600" y2="64146"/>
                        <a14:foregroundMark x1="57505" y1="78554" x2="62800" y2="71709"/>
                        <a14:foregroundMark x1="62800" y1="71709" x2="63800" y2="71148"/>
                        <a14:foregroundMark x1="63000" y1="71989" x2="67200" y2="67227"/>
                        <a14:foregroundMark x1="63600" y1="70308" x2="67800" y2="65266"/>
                        <a14:foregroundMark x1="67800" y1="65266" x2="67600" y2="66947"/>
                        <a14:foregroundMark x1="19200" y1="35294" x2="14200" y2="40616"/>
                        <a14:foregroundMark x1="14200" y1="40616" x2="11247" y2="51459"/>
                        <a14:foregroundMark x1="29250" y1="10124" x2="32800" y2="7283"/>
                        <a14:foregroundMark x1="57800" y1="64986" x2="57800" y2="64986"/>
                        <a14:foregroundMark x1="49835" y1="87868" x2="47600" y2="90476"/>
                        <a14:foregroundMark x1="49925" y1="87227" x2="48800" y2="88235"/>
                        <a14:foregroundMark x1="51800" y1="90756" x2="51800" y2="90756"/>
                        <a14:foregroundMark x1="11000" y1="51541" x2="9200" y2="61345"/>
                        <a14:backgroundMark x1="7810" y1="60855" x2="6200" y2="67507"/>
                        <a14:backgroundMark x1="10200" y1="50980" x2="10138" y2="51237"/>
                        <a14:backgroundMark x1="55000" y1="83754" x2="54481" y2="84554"/>
                        <a14:backgroundMark x1="48810" y1="91961" x2="46200" y2="94398"/>
                        <a14:backgroundMark x1="46200" y1="94398" x2="51600" y2="98599"/>
                        <a14:backgroundMark x1="51600" y1="98599" x2="57200" y2="98319"/>
                        <a14:backgroundMark x1="57200" y1="98319" x2="57400" y2="98039"/>
                        <a14:backgroundMark x1="58200" y1="54902" x2="43800" y2="36695"/>
                        <a14:backgroundMark x1="43800" y1="36695" x2="42200" y2="36134"/>
                        <a14:backgroundMark x1="39800" y1="36134" x2="40000" y2="28011"/>
                        <a14:backgroundMark x1="40000" y1="28011" x2="42000" y2="19888"/>
                        <a14:backgroundMark x1="42000" y1="19888" x2="41200" y2="12885"/>
                        <a14:backgroundMark x1="25200" y1="14006" x2="20600" y2="33333"/>
                        <a14:backgroundMark x1="28800" y1="9804" x2="27800" y2="12325"/>
                        <a14:backgroundMark x1="58200" y1="10364" x2="58200" y2="10364"/>
                        <a14:backgroundMark x1="54399" y1="84594" x2="56200" y2="82633"/>
                        <a14:backgroundMark x1="49000" y1="90476" x2="49786" y2="89619"/>
                        <a14:backgroundMark x1="49000" y1="90196" x2="54000" y2="84034"/>
                      </a14:backgroundRemoval>
                    </a14:imgEffect>
                  </a14:imgLayer>
                </a14:imgProps>
              </a:ext>
            </a:extLst>
          </a:blip>
          <a:stretch>
            <a:fillRect/>
          </a:stretch>
        </p:blipFill>
        <p:spPr>
          <a:xfrm>
            <a:off x="-206930" y="1322552"/>
            <a:ext cx="7774505" cy="5535448"/>
          </a:xfrm>
          <a:prstGeom prst="rect">
            <a:avLst/>
          </a:prstGeom>
        </p:spPr>
      </p:pic>
      <p:sp>
        <p:nvSpPr>
          <p:cNvPr id="11" name="TextBox 10">
            <a:extLst>
              <a:ext uri="{FF2B5EF4-FFF2-40B4-BE49-F238E27FC236}">
                <a16:creationId xmlns:a16="http://schemas.microsoft.com/office/drawing/2014/main" id="{FD0E68C8-C623-0CB2-F7C7-F855909C27FB}"/>
              </a:ext>
            </a:extLst>
          </p:cNvPr>
          <p:cNvSpPr txBox="1"/>
          <p:nvPr/>
        </p:nvSpPr>
        <p:spPr>
          <a:xfrm>
            <a:off x="5247861" y="4957638"/>
            <a:ext cx="6944139" cy="1631216"/>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They say, ‘In Bethlehem of Judea: for thus it is written by the prophet  “And you, Bethlehem, in the land of Judah, are not  the least among the princes of Judah: for out of you shall come a Governor, that shall rule My people Israel.”  			</a:t>
            </a:r>
            <a:r>
              <a:rPr lang="en-US" sz="2000" dirty="0">
                <a:solidFill>
                  <a:schemeClr val="accent1"/>
                </a:solidFill>
                <a:latin typeface="Papyrus" panose="020B0602040200020303" pitchFamily="34" charset="77"/>
              </a:rPr>
              <a:t>Matthew 2:4-5 </a:t>
            </a:r>
          </a:p>
        </p:txBody>
      </p:sp>
    </p:spTree>
    <p:extLst>
      <p:ext uri="{BB962C8B-B14F-4D97-AF65-F5344CB8AC3E}">
        <p14:creationId xmlns:p14="http://schemas.microsoft.com/office/powerpoint/2010/main" val="7357921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9" name="Picture 8" descr="A picture containing floor, nut&#10;&#10;Description automatically generated">
            <a:extLst>
              <a:ext uri="{FF2B5EF4-FFF2-40B4-BE49-F238E27FC236}">
                <a16:creationId xmlns:a16="http://schemas.microsoft.com/office/drawing/2014/main" id="{E9C6C7F2-5653-9340-4AD5-DE89D5BB0C4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963" b="98519" l="10000" r="90500">
                        <a14:foregroundMark x1="33600" y1="82963" x2="29000" y2="94815"/>
                        <a14:foregroundMark x1="29000" y1="94815" x2="18500" y2="99630"/>
                        <a14:foregroundMark x1="18500" y1="99630" x2="10300" y2="98519"/>
                        <a14:foregroundMark x1="10300" y1="98519" x2="13400" y2="84444"/>
                        <a14:foregroundMark x1="13400" y1="84444" x2="13400" y2="84444"/>
                        <a14:foregroundMark x1="40000" y1="96296" x2="42900" y2="90556"/>
                        <a14:foregroundMark x1="28400" y1="4815" x2="36900" y2="5185"/>
                        <a14:foregroundMark x1="36900" y1="5185" x2="45100" y2="185"/>
                        <a14:foregroundMark x1="45100" y1="185" x2="53400" y2="3148"/>
                        <a14:foregroundMark x1="53400" y1="3148" x2="55800" y2="5926"/>
                        <a14:foregroundMark x1="90500" y1="75556" x2="90500" y2="75556"/>
                        <a14:foregroundMark x1="89000" y1="80926" x2="89000" y2="80926"/>
                        <a14:foregroundMark x1="89000" y1="80926" x2="89000" y2="80926"/>
                        <a14:foregroundMark x1="81800" y1="63333" x2="81800" y2="63333"/>
                        <a14:foregroundMark x1="72100" y1="32407" x2="72100" y2="32407"/>
                      </a14:backgroundRemoval>
                    </a14:imgEffect>
                  </a14:imgLayer>
                </a14:imgProps>
              </a:ext>
            </a:extLst>
          </a:blip>
          <a:stretch>
            <a:fillRect/>
          </a:stretch>
        </p:blipFill>
        <p:spPr>
          <a:xfrm>
            <a:off x="-357808" y="3200004"/>
            <a:ext cx="6453808" cy="3485056"/>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CF971818-D20D-2108-6BFA-44005C9F0B8E}"/>
              </a:ext>
            </a:extLst>
          </p:cNvPr>
          <p:cNvPicPr>
            <a:picLocks noChangeAspect="1"/>
          </p:cNvPicPr>
          <p:nvPr/>
        </p:nvPicPr>
        <p:blipFill>
          <a:blip r:embed="rId4"/>
          <a:stretch>
            <a:fillRect/>
          </a:stretch>
        </p:blipFill>
        <p:spPr>
          <a:xfrm>
            <a:off x="4770783" y="278028"/>
            <a:ext cx="6863528" cy="4428082"/>
          </a:xfrm>
          <a:prstGeom prst="rect">
            <a:avLst/>
          </a:prstGeom>
        </p:spPr>
      </p:pic>
      <p:sp>
        <p:nvSpPr>
          <p:cNvPr id="12" name="TextBox 11">
            <a:extLst>
              <a:ext uri="{FF2B5EF4-FFF2-40B4-BE49-F238E27FC236}">
                <a16:creationId xmlns:a16="http://schemas.microsoft.com/office/drawing/2014/main" id="{F78A1277-E321-6635-2D17-A9451E43EF7E}"/>
              </a:ext>
            </a:extLst>
          </p:cNvPr>
          <p:cNvSpPr txBox="1"/>
          <p:nvPr/>
        </p:nvSpPr>
        <p:spPr>
          <a:xfrm>
            <a:off x="265043" y="397565"/>
            <a:ext cx="4505740" cy="1754326"/>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11.“And when they came into the house, they saw the young child with Mary his mother, and fell down and worshipped him: and when they had opened their treasures, they presented him gifts; gold, frankincense, and myrrh.</a:t>
            </a:r>
          </a:p>
        </p:txBody>
      </p:sp>
      <p:sp>
        <p:nvSpPr>
          <p:cNvPr id="14" name="TextBox 13">
            <a:extLst>
              <a:ext uri="{FF2B5EF4-FFF2-40B4-BE49-F238E27FC236}">
                <a16:creationId xmlns:a16="http://schemas.microsoft.com/office/drawing/2014/main" id="{335A015C-B1B1-2D8D-E603-5E7E021B86C2}"/>
              </a:ext>
            </a:extLst>
          </p:cNvPr>
          <p:cNvSpPr txBox="1"/>
          <p:nvPr/>
        </p:nvSpPr>
        <p:spPr>
          <a:xfrm>
            <a:off x="6003235" y="5072468"/>
            <a:ext cx="5631076" cy="923330"/>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12. “And being warned of God in a dream that they should not return to Herod,  they departed into their own country another way.” </a:t>
            </a:r>
          </a:p>
        </p:txBody>
      </p:sp>
    </p:spTree>
    <p:extLst>
      <p:ext uri="{BB962C8B-B14F-4D97-AF65-F5344CB8AC3E}">
        <p14:creationId xmlns:p14="http://schemas.microsoft.com/office/powerpoint/2010/main" val="1352863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7F8D8513-DE84-C14A-889E-CBD51F466171}"/>
              </a:ext>
            </a:extLst>
          </p:cNvPr>
          <p:cNvSpPr txBox="1"/>
          <p:nvPr/>
        </p:nvSpPr>
        <p:spPr>
          <a:xfrm>
            <a:off x="1364974" y="477078"/>
            <a:ext cx="8958469" cy="923330"/>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13. “And when they were departed, behold, the angel of the Lord appeared to Joseph in a dream, saying “Arise and taken the young child and his mother and flee to Egypt.                              Be there until I bring you word: for Herod will seek the young child to destroy him.” </a:t>
            </a:r>
          </a:p>
        </p:txBody>
      </p:sp>
      <p:pic>
        <p:nvPicPr>
          <p:cNvPr id="4" name="Picture 3" descr="A picture containing text, outdoor&#10;&#10;Description automatically generated">
            <a:extLst>
              <a:ext uri="{FF2B5EF4-FFF2-40B4-BE49-F238E27FC236}">
                <a16:creationId xmlns:a16="http://schemas.microsoft.com/office/drawing/2014/main" id="{D423B85C-080C-EB13-24AD-ED1BCFCF29AE}"/>
              </a:ext>
            </a:extLst>
          </p:cNvPr>
          <p:cNvPicPr>
            <a:picLocks noChangeAspect="1"/>
          </p:cNvPicPr>
          <p:nvPr/>
        </p:nvPicPr>
        <p:blipFill>
          <a:blip r:embed="rId2"/>
          <a:stretch>
            <a:fillRect/>
          </a:stretch>
        </p:blipFill>
        <p:spPr>
          <a:xfrm>
            <a:off x="2760351" y="1688992"/>
            <a:ext cx="5624318" cy="3972219"/>
          </a:xfrm>
          <a:prstGeom prst="rect">
            <a:avLst/>
          </a:prstGeom>
        </p:spPr>
      </p:pic>
    </p:spTree>
    <p:extLst>
      <p:ext uri="{BB962C8B-B14F-4D97-AF65-F5344CB8AC3E}">
        <p14:creationId xmlns:p14="http://schemas.microsoft.com/office/powerpoint/2010/main" val="20077591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77BD978B-B29B-A372-9D9E-995AF14A67CC}"/>
              </a:ext>
            </a:extLst>
          </p:cNvPr>
          <p:cNvSpPr txBox="1"/>
          <p:nvPr/>
        </p:nvSpPr>
        <p:spPr>
          <a:xfrm>
            <a:off x="331305" y="319901"/>
            <a:ext cx="11131826" cy="1015663"/>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14. When Joseph arose , He took the young child and his other by night and departed to Egypt</a:t>
            </a:r>
          </a:p>
          <a:p>
            <a:r>
              <a:rPr lang="en-US" sz="2000" dirty="0">
                <a:latin typeface="Papyrus" panose="020B0602040200020303" pitchFamily="34" charset="77"/>
              </a:rPr>
              <a:t>15. And was there until the death of Herod: that it might be fulfilled which was spoken of the Lord by the prophet, saying, “Out of Egypt have I call My son.”</a:t>
            </a:r>
            <a:r>
              <a:rPr lang="en-US" dirty="0">
                <a:latin typeface="Papyrus" panose="020B0602040200020303" pitchFamily="34" charset="77"/>
              </a:rPr>
              <a:t> </a:t>
            </a:r>
            <a:r>
              <a:rPr lang="en-US" dirty="0">
                <a:solidFill>
                  <a:srgbClr val="0070C0"/>
                </a:solidFill>
                <a:latin typeface="Lucida Handwriting" panose="03010101010101010101" pitchFamily="66" charset="77"/>
              </a:rPr>
              <a:t>       Hosea 11:1</a:t>
            </a:r>
            <a:r>
              <a:rPr lang="en-US" dirty="0">
                <a:latin typeface="Papyrus" panose="020B0602040200020303" pitchFamily="34" charset="77"/>
              </a:rPr>
              <a:t> </a:t>
            </a:r>
          </a:p>
        </p:txBody>
      </p:sp>
      <p:pic>
        <p:nvPicPr>
          <p:cNvPr id="7" name="Picture 6" descr="A picture containing horse&#10;&#10;Description automatically generated">
            <a:extLst>
              <a:ext uri="{FF2B5EF4-FFF2-40B4-BE49-F238E27FC236}">
                <a16:creationId xmlns:a16="http://schemas.microsoft.com/office/drawing/2014/main" id="{EC00B768-33A9-C905-6511-CA67B61F613A}"/>
              </a:ext>
            </a:extLst>
          </p:cNvPr>
          <p:cNvPicPr>
            <a:picLocks noChangeAspect="1"/>
          </p:cNvPicPr>
          <p:nvPr/>
        </p:nvPicPr>
        <p:blipFill>
          <a:blip r:embed="rId2"/>
          <a:stretch>
            <a:fillRect/>
          </a:stretch>
        </p:blipFill>
        <p:spPr>
          <a:xfrm>
            <a:off x="2284067" y="1412147"/>
            <a:ext cx="7032211" cy="4671030"/>
          </a:xfrm>
          <a:prstGeom prst="rect">
            <a:avLst/>
          </a:prstGeom>
        </p:spPr>
      </p:pic>
    </p:spTree>
    <p:extLst>
      <p:ext uri="{BB962C8B-B14F-4D97-AF65-F5344CB8AC3E}">
        <p14:creationId xmlns:p14="http://schemas.microsoft.com/office/powerpoint/2010/main" val="3779091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FD3ED20F-7048-E103-5DC2-E75B790C5A81}"/>
              </a:ext>
            </a:extLst>
          </p:cNvPr>
          <p:cNvSpPr txBox="1"/>
          <p:nvPr/>
        </p:nvSpPr>
        <p:spPr>
          <a:xfrm>
            <a:off x="543339" y="251791"/>
            <a:ext cx="10919791" cy="1015663"/>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“16. Then Herod, when he saw that he was mocked by the wise men, was exceeding wroth, and sent forth, and slew all the children that were in Bethlehem, and in all the coasts thereof, from</a:t>
            </a:r>
          </a:p>
          <a:p>
            <a:r>
              <a:rPr lang="en-US" sz="2000" dirty="0">
                <a:latin typeface="Papyrus" panose="020B0602040200020303" pitchFamily="34" charset="77"/>
              </a:rPr>
              <a:t> 2 years old and under, according to the time which he had diligently inquired of the wise men"</a:t>
            </a:r>
          </a:p>
        </p:txBody>
      </p:sp>
      <p:sp>
        <p:nvSpPr>
          <p:cNvPr id="3" name="TextBox 2">
            <a:extLst>
              <a:ext uri="{FF2B5EF4-FFF2-40B4-BE49-F238E27FC236}">
                <a16:creationId xmlns:a16="http://schemas.microsoft.com/office/drawing/2014/main" id="{94D6730B-0070-8314-2003-15862ECA2C3E}"/>
              </a:ext>
            </a:extLst>
          </p:cNvPr>
          <p:cNvSpPr txBox="1"/>
          <p:nvPr/>
        </p:nvSpPr>
        <p:spPr>
          <a:xfrm>
            <a:off x="410817" y="2557623"/>
            <a:ext cx="5788277" cy="2862322"/>
          </a:xfrm>
          <a:prstGeom prst="rect">
            <a:avLst/>
          </a:prstGeom>
          <a:solidFill>
            <a:schemeClr val="accent2">
              <a:lumMod val="40000"/>
              <a:lumOff val="60000"/>
            </a:schemeClr>
          </a:solidFill>
        </p:spPr>
        <p:txBody>
          <a:bodyPr wrap="square" rtlCol="0">
            <a:spAutoFit/>
          </a:bodyPr>
          <a:lstStyle/>
          <a:p>
            <a:endParaRPr lang="en-US" sz="2000" dirty="0">
              <a:latin typeface="Papyrus" panose="020B0602040200020303" pitchFamily="34" charset="77"/>
            </a:endParaRPr>
          </a:p>
          <a:p>
            <a:r>
              <a:rPr lang="en-US" sz="2000" dirty="0">
                <a:latin typeface="Papyrus" panose="020B0602040200020303" pitchFamily="34" charset="77"/>
              </a:rPr>
              <a:t>“Then was fulfilled which which was spoken </a:t>
            </a:r>
          </a:p>
          <a:p>
            <a:r>
              <a:rPr lang="en-US" sz="2000" dirty="0">
                <a:latin typeface="Papyrus" panose="020B0602040200020303" pitchFamily="34" charset="77"/>
              </a:rPr>
              <a:t>by the prophet Jeremiah, saying, </a:t>
            </a:r>
            <a:r>
              <a:rPr lang="en-US" sz="2000" dirty="0">
                <a:solidFill>
                  <a:schemeClr val="accent1"/>
                </a:solidFill>
                <a:latin typeface="Lucida Handwriting" panose="03010101010101010101" pitchFamily="66" charset="77"/>
              </a:rPr>
              <a:t> </a:t>
            </a:r>
            <a:r>
              <a:rPr lang="en-US" sz="1600" dirty="0">
                <a:solidFill>
                  <a:schemeClr val="accent1"/>
                </a:solidFill>
                <a:latin typeface="Lucida Handwriting" panose="03010101010101010101" pitchFamily="66" charset="77"/>
              </a:rPr>
              <a:t>Jeremiah 31:15</a:t>
            </a:r>
          </a:p>
          <a:p>
            <a:endParaRPr lang="en-US" sz="2000" dirty="0">
              <a:solidFill>
                <a:schemeClr val="accent1"/>
              </a:solidFill>
              <a:latin typeface="Lucida Handwriting" panose="03010101010101010101" pitchFamily="66" charset="77"/>
            </a:endParaRPr>
          </a:p>
          <a:p>
            <a:pPr algn="ctr"/>
            <a:r>
              <a:rPr lang="en-US" sz="2000" dirty="0">
                <a:latin typeface="Papyrus" panose="020B0602040200020303" pitchFamily="34" charset="77"/>
              </a:rPr>
              <a:t>In Ramah was there a voice heard, </a:t>
            </a:r>
          </a:p>
          <a:p>
            <a:pPr algn="ctr"/>
            <a:r>
              <a:rPr lang="en-US" sz="2000" dirty="0">
                <a:latin typeface="Papyrus" panose="020B0602040200020303" pitchFamily="34" charset="77"/>
              </a:rPr>
              <a:t>Lamentation and weeping and great mourning</a:t>
            </a:r>
          </a:p>
          <a:p>
            <a:pPr algn="ctr"/>
            <a:r>
              <a:rPr lang="en-US" sz="2000" dirty="0">
                <a:latin typeface="Papyrus" panose="020B0602040200020303" pitchFamily="34" charset="77"/>
              </a:rPr>
              <a:t>Rachel weeping for her children, </a:t>
            </a:r>
          </a:p>
          <a:p>
            <a:pPr algn="ctr"/>
            <a:r>
              <a:rPr lang="en-US" sz="2000" dirty="0">
                <a:latin typeface="Papyrus" panose="020B0602040200020303" pitchFamily="34" charset="77"/>
              </a:rPr>
              <a:t>And would not be comforted                                           Because they are not.</a:t>
            </a:r>
          </a:p>
        </p:txBody>
      </p:sp>
      <p:pic>
        <p:nvPicPr>
          <p:cNvPr id="5" name="Picture 4" descr="A picture containing stone, sculpture, step&#10;&#10;Description automatically generated">
            <a:extLst>
              <a:ext uri="{FF2B5EF4-FFF2-40B4-BE49-F238E27FC236}">
                <a16:creationId xmlns:a16="http://schemas.microsoft.com/office/drawing/2014/main" id="{38634CEF-7C7D-A77F-8840-4B7080C154AF}"/>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a:off x="6199094" y="1438055"/>
            <a:ext cx="5023709" cy="4853825"/>
          </a:xfrm>
          <a:prstGeom prst="rect">
            <a:avLst/>
          </a:prstGeom>
        </p:spPr>
      </p:pic>
    </p:spTree>
    <p:extLst>
      <p:ext uri="{BB962C8B-B14F-4D97-AF65-F5344CB8AC3E}">
        <p14:creationId xmlns:p14="http://schemas.microsoft.com/office/powerpoint/2010/main" val="1632110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A8313B05-5659-E3FB-33BB-78996A24FCC9}"/>
              </a:ext>
            </a:extLst>
          </p:cNvPr>
          <p:cNvSpPr txBox="1"/>
          <p:nvPr/>
        </p:nvSpPr>
        <p:spPr>
          <a:xfrm>
            <a:off x="609599" y="389883"/>
            <a:ext cx="6824870" cy="400110"/>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An Angel Appears  in Another dream  to Joseph - In Egypt </a:t>
            </a:r>
          </a:p>
        </p:txBody>
      </p:sp>
      <p:sp>
        <p:nvSpPr>
          <p:cNvPr id="3" name="TextBox 2">
            <a:extLst>
              <a:ext uri="{FF2B5EF4-FFF2-40B4-BE49-F238E27FC236}">
                <a16:creationId xmlns:a16="http://schemas.microsoft.com/office/drawing/2014/main" id="{F58583B8-94E3-687D-47D2-975C4F7C3BAE}"/>
              </a:ext>
            </a:extLst>
          </p:cNvPr>
          <p:cNvSpPr txBox="1"/>
          <p:nvPr/>
        </p:nvSpPr>
        <p:spPr>
          <a:xfrm>
            <a:off x="1013791" y="996330"/>
            <a:ext cx="6361044" cy="1631216"/>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20. “Arise, take the young child and his mother</a:t>
            </a:r>
          </a:p>
          <a:p>
            <a:r>
              <a:rPr lang="en-US" sz="2000" dirty="0">
                <a:latin typeface="Papyrus" panose="020B0602040200020303" pitchFamily="34" charset="77"/>
              </a:rPr>
              <a:t>     and go to the Land of Israel: for they are dead </a:t>
            </a:r>
          </a:p>
          <a:p>
            <a:r>
              <a:rPr lang="en-US" sz="2000" dirty="0">
                <a:latin typeface="Papyrus" panose="020B0602040200020303" pitchFamily="34" charset="77"/>
              </a:rPr>
              <a:t>	 which sought the young child’s life.</a:t>
            </a:r>
          </a:p>
          <a:p>
            <a:r>
              <a:rPr lang="en-US" sz="2000" dirty="0">
                <a:latin typeface="Papyrus" panose="020B0602040200020303" pitchFamily="34" charset="77"/>
              </a:rPr>
              <a:t> 21.Joseph arose and took young child and his mother</a:t>
            </a:r>
          </a:p>
          <a:p>
            <a:r>
              <a:rPr lang="en-US" sz="2000" dirty="0">
                <a:latin typeface="Papyrus" panose="020B0602040200020303" pitchFamily="34" charset="77"/>
              </a:rPr>
              <a:t>       and came to the Land of Israel.”</a:t>
            </a:r>
          </a:p>
        </p:txBody>
      </p:sp>
      <p:sp>
        <p:nvSpPr>
          <p:cNvPr id="4" name="TextBox 3">
            <a:extLst>
              <a:ext uri="{FF2B5EF4-FFF2-40B4-BE49-F238E27FC236}">
                <a16:creationId xmlns:a16="http://schemas.microsoft.com/office/drawing/2014/main" id="{797D4752-F6FC-2191-4BCC-21FA2F092A15}"/>
              </a:ext>
            </a:extLst>
          </p:cNvPr>
          <p:cNvSpPr txBox="1"/>
          <p:nvPr/>
        </p:nvSpPr>
        <p:spPr>
          <a:xfrm>
            <a:off x="8388626" y="291548"/>
            <a:ext cx="2849217" cy="986299"/>
          </a:xfrm>
          <a:prstGeom prst="rect">
            <a:avLst/>
          </a:prstGeom>
          <a:noFill/>
        </p:spPr>
        <p:txBody>
          <a:bodyPr wrap="square" rtlCol="0">
            <a:spAutoFit/>
          </a:bodyPr>
          <a:lstStyle/>
          <a:p>
            <a:endParaRPr lang="en-US" dirty="0"/>
          </a:p>
        </p:txBody>
      </p:sp>
      <p:pic>
        <p:nvPicPr>
          <p:cNvPr id="9" name="Picture 8" descr="A person with his eyes closed&#10;&#10;Description automatically generated with low confidence">
            <a:extLst>
              <a:ext uri="{FF2B5EF4-FFF2-40B4-BE49-F238E27FC236}">
                <a16:creationId xmlns:a16="http://schemas.microsoft.com/office/drawing/2014/main" id="{7654A18E-69B4-F36D-712E-4317885CB95A}"/>
              </a:ext>
            </a:extLst>
          </p:cNvPr>
          <p:cNvPicPr>
            <a:picLocks noChangeAspect="1"/>
          </p:cNvPicPr>
          <p:nvPr/>
        </p:nvPicPr>
        <p:blipFill>
          <a:blip r:embed="rId2"/>
          <a:stretch>
            <a:fillRect/>
          </a:stretch>
        </p:blipFill>
        <p:spPr>
          <a:xfrm>
            <a:off x="8275981" y="389883"/>
            <a:ext cx="2360295" cy="1770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picture containing grass, outdoor, field, mammal&#10;&#10;Description automatically generated">
            <a:extLst>
              <a:ext uri="{FF2B5EF4-FFF2-40B4-BE49-F238E27FC236}">
                <a16:creationId xmlns:a16="http://schemas.microsoft.com/office/drawing/2014/main" id="{EB167B6F-C826-5F2B-7F90-4AC882A929F7}"/>
              </a:ext>
            </a:extLst>
          </p:cNvPr>
          <p:cNvPicPr>
            <a:picLocks noChangeAspect="1"/>
          </p:cNvPicPr>
          <p:nvPr/>
        </p:nvPicPr>
        <p:blipFill>
          <a:blip r:embed="rId3"/>
          <a:stretch>
            <a:fillRect/>
          </a:stretch>
        </p:blipFill>
        <p:spPr>
          <a:xfrm>
            <a:off x="1847831" y="2627546"/>
            <a:ext cx="7772400" cy="40617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48445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1"/>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DD785CC6-A27C-B0BB-81CE-E343F8E8995D}"/>
              </a:ext>
            </a:extLst>
          </p:cNvPr>
          <p:cNvSpPr txBox="1"/>
          <p:nvPr/>
        </p:nvSpPr>
        <p:spPr>
          <a:xfrm>
            <a:off x="927652" y="92558"/>
            <a:ext cx="10336696" cy="1631216"/>
          </a:xfrm>
          <a:prstGeom prst="rect">
            <a:avLst/>
          </a:prstGeom>
          <a:solidFill>
            <a:schemeClr val="accent2">
              <a:lumMod val="40000"/>
              <a:lumOff val="60000"/>
            </a:schemeClr>
          </a:solidFill>
        </p:spPr>
        <p:txBody>
          <a:bodyPr wrap="square" rtlCol="0">
            <a:spAutoFit/>
          </a:bodyPr>
          <a:lstStyle/>
          <a:p>
            <a:r>
              <a:rPr lang="en-US" dirty="0">
                <a:latin typeface="Papyrus" panose="020B0602040200020303" pitchFamily="34" charset="77"/>
              </a:rPr>
              <a:t>22</a:t>
            </a:r>
            <a:r>
              <a:rPr lang="en-US" dirty="0"/>
              <a:t>. </a:t>
            </a:r>
            <a:r>
              <a:rPr lang="en-US" sz="2000" dirty="0">
                <a:latin typeface="Papyrus" panose="020B0602040200020303" pitchFamily="34" charset="77"/>
              </a:rPr>
              <a:t>When Joseph heard that Archelaus reigned in Judea after his father Herod, he has afraid there. Being warned in a dream, he turned aside to the Galilee</a:t>
            </a:r>
          </a:p>
          <a:p>
            <a:endParaRPr lang="en-US" sz="2000" dirty="0">
              <a:latin typeface="Papyrus" panose="020B0602040200020303" pitchFamily="34" charset="77"/>
            </a:endParaRPr>
          </a:p>
          <a:p>
            <a:r>
              <a:rPr lang="en-US" sz="2000" dirty="0">
                <a:latin typeface="Papyrus" panose="020B0602040200020303" pitchFamily="34" charset="77"/>
              </a:rPr>
              <a:t>23. And he came and dwelt in a City called Nazareth: That it might be fulfilled which was spoken by the prophets, ‘He shall be called a Nazarene.”  </a:t>
            </a:r>
            <a:r>
              <a:rPr lang="en-US" sz="1600" dirty="0">
                <a:solidFill>
                  <a:schemeClr val="accent1"/>
                </a:solidFill>
                <a:latin typeface="Lucida Handwriting" panose="03010101010101010101" pitchFamily="66" charset="77"/>
              </a:rPr>
              <a:t>Jeremiah 23:5-6, Isaiah 11:1</a:t>
            </a:r>
            <a:endParaRPr lang="en-US" sz="1600" dirty="0">
              <a:solidFill>
                <a:schemeClr val="accent1"/>
              </a:solidFill>
              <a:latin typeface="Papyrus" panose="020B0602040200020303" pitchFamily="34" charset="77"/>
            </a:endParaRPr>
          </a:p>
        </p:txBody>
      </p:sp>
      <p:pic>
        <p:nvPicPr>
          <p:cNvPr id="4" name="Picture 3" descr="A picture containing person, indoor, preparing, cooking&#10;&#10;Description automatically generated">
            <a:extLst>
              <a:ext uri="{FF2B5EF4-FFF2-40B4-BE49-F238E27FC236}">
                <a16:creationId xmlns:a16="http://schemas.microsoft.com/office/drawing/2014/main" id="{E5DDF054-B1E2-9E52-4BFB-9B5A33708347}"/>
              </a:ext>
            </a:extLst>
          </p:cNvPr>
          <p:cNvPicPr>
            <a:picLocks noChangeAspect="1"/>
          </p:cNvPicPr>
          <p:nvPr/>
        </p:nvPicPr>
        <p:blipFill rotWithShape="1">
          <a:blip r:embed="rId2"/>
          <a:srcRect b="6785"/>
          <a:stretch/>
        </p:blipFill>
        <p:spPr>
          <a:xfrm>
            <a:off x="2008743" y="1817903"/>
            <a:ext cx="7425635" cy="46082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622985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110163"/>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DD785CC6-A27C-B0BB-81CE-E343F8E8995D}"/>
              </a:ext>
            </a:extLst>
          </p:cNvPr>
          <p:cNvSpPr txBox="1"/>
          <p:nvPr/>
        </p:nvSpPr>
        <p:spPr>
          <a:xfrm>
            <a:off x="1692523" y="207264"/>
            <a:ext cx="7963541" cy="400110"/>
          </a:xfrm>
          <a:prstGeom prst="rect">
            <a:avLst/>
          </a:prstGeom>
          <a:solidFill>
            <a:schemeClr val="accent2">
              <a:lumMod val="40000"/>
              <a:lumOff val="60000"/>
            </a:schemeClr>
          </a:solidFill>
        </p:spPr>
        <p:txBody>
          <a:bodyPr wrap="square" rtlCol="0">
            <a:spAutoFit/>
          </a:bodyPr>
          <a:lstStyle/>
          <a:p>
            <a:r>
              <a:rPr lang="en-US" sz="2000" dirty="0">
                <a:latin typeface="Lucida Handwriting" panose="03010101010101010101" pitchFamily="66" charset="77"/>
              </a:rPr>
              <a:t>Behold</a:t>
            </a:r>
            <a:r>
              <a:rPr lang="en-US" sz="2000" dirty="0">
                <a:latin typeface="Papyrus" panose="020B0602040200020303" pitchFamily="34" charset="77"/>
              </a:rPr>
              <a:t>  </a:t>
            </a:r>
            <a:r>
              <a:rPr lang="en-US" sz="2000" dirty="0">
                <a:latin typeface="Lucida Handwriting" panose="03010101010101010101" pitchFamily="66" charset="77"/>
              </a:rPr>
              <a:t>Jesus Messiah </a:t>
            </a:r>
            <a:r>
              <a:rPr lang="en-US" sz="2000" dirty="0">
                <a:latin typeface="Papyrus" panose="020B0602040200020303" pitchFamily="34" charset="77"/>
              </a:rPr>
              <a:t>– He is Prophet,  Priest &amp; Coming King </a:t>
            </a:r>
          </a:p>
        </p:txBody>
      </p:sp>
      <p:pic>
        <p:nvPicPr>
          <p:cNvPr id="3" name="Picture 2" descr="yeshua_talit.jpg">
            <a:extLst>
              <a:ext uri="{FF2B5EF4-FFF2-40B4-BE49-F238E27FC236}">
                <a16:creationId xmlns:a16="http://schemas.microsoft.com/office/drawing/2014/main" id="{4606C4D6-AD08-D37B-7316-D757895C5075}"/>
              </a:ext>
            </a:extLst>
          </p:cNvPr>
          <p:cNvPicPr>
            <a:picLocks noChangeAspect="1"/>
          </p:cNvPicPr>
          <p:nvPr/>
        </p:nvPicPr>
        <p:blipFill rotWithShape="1">
          <a:blip r:embed="rId2">
            <a:extLst>
              <a:ext uri="{28A0092B-C50C-407E-A947-70E740481C1C}">
                <a14:useLocalDpi xmlns:a14="http://schemas.microsoft.com/office/drawing/2010/main" val="0"/>
              </a:ext>
            </a:extLst>
          </a:blip>
          <a:srcRect b="14257"/>
          <a:stretch/>
        </p:blipFill>
        <p:spPr>
          <a:xfrm>
            <a:off x="2339208" y="700240"/>
            <a:ext cx="7072507" cy="5652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99170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7EBA4DD4-1498-8DB8-5FC3-5A5E40884A98}"/>
              </a:ext>
            </a:extLst>
          </p:cNvPr>
          <p:cNvSpPr txBox="1"/>
          <p:nvPr/>
        </p:nvSpPr>
        <p:spPr>
          <a:xfrm>
            <a:off x="1123720" y="793214"/>
            <a:ext cx="9077899" cy="3016210"/>
          </a:xfrm>
          <a:prstGeom prst="rect">
            <a:avLst/>
          </a:prstGeom>
          <a:solidFill>
            <a:schemeClr val="accent2">
              <a:lumMod val="40000"/>
              <a:lumOff val="60000"/>
            </a:schemeClr>
          </a:solidFill>
        </p:spPr>
        <p:txBody>
          <a:bodyPr wrap="square" rtlCol="0">
            <a:spAutoFit/>
          </a:bodyPr>
          <a:lstStyle/>
          <a:p>
            <a:endParaRPr lang="en-US" sz="3200" dirty="0">
              <a:latin typeface="Papyrus" panose="020B0602040200020303" pitchFamily="34" charset="77"/>
            </a:endParaRPr>
          </a:p>
          <a:p>
            <a:r>
              <a:rPr lang="en-US" sz="2800" dirty="0">
                <a:latin typeface="Papyrus" panose="020B0602040200020303" pitchFamily="34" charset="77"/>
              </a:rPr>
              <a:t>    “Therefore the Lord himself shall give you a sign; </a:t>
            </a:r>
          </a:p>
          <a:p>
            <a:r>
              <a:rPr lang="en-US" sz="2800" dirty="0">
                <a:latin typeface="Papyrus" panose="020B0602040200020303" pitchFamily="34" charset="77"/>
              </a:rPr>
              <a:t>       Behold a virgin shall conceive and bear a son,                                  	     and shall call his name Immanuel.”</a:t>
            </a:r>
          </a:p>
          <a:p>
            <a:endParaRPr lang="en-US" sz="2800" dirty="0">
              <a:latin typeface="Papyrus" panose="020B0602040200020303" pitchFamily="34" charset="77"/>
            </a:endParaRPr>
          </a:p>
          <a:p>
            <a:r>
              <a:rPr lang="en-US" sz="2800" dirty="0">
                <a:solidFill>
                  <a:srgbClr val="0070C0"/>
                </a:solidFill>
                <a:latin typeface="Papyrus" panose="020B0602040200020303" pitchFamily="34" charset="77"/>
              </a:rPr>
              <a:t>                                       Isaiah 7:14</a:t>
            </a:r>
          </a:p>
          <a:p>
            <a:endParaRPr lang="en-US" dirty="0"/>
          </a:p>
        </p:txBody>
      </p:sp>
    </p:spTree>
    <p:extLst>
      <p:ext uri="{BB962C8B-B14F-4D97-AF65-F5344CB8AC3E}">
        <p14:creationId xmlns:p14="http://schemas.microsoft.com/office/powerpoint/2010/main" val="558915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0"/>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 name="TextBox 1">
            <a:extLst>
              <a:ext uri="{FF2B5EF4-FFF2-40B4-BE49-F238E27FC236}">
                <a16:creationId xmlns:a16="http://schemas.microsoft.com/office/drawing/2014/main" id="{0A939F55-12B5-83E0-0C1B-66046CF54E63}"/>
              </a:ext>
            </a:extLst>
          </p:cNvPr>
          <p:cNvSpPr txBox="1"/>
          <p:nvPr/>
        </p:nvSpPr>
        <p:spPr>
          <a:xfrm>
            <a:off x="2362200" y="952500"/>
            <a:ext cx="6248400" cy="2308324"/>
          </a:xfrm>
          <a:prstGeom prst="rect">
            <a:avLst/>
          </a:prstGeom>
          <a:solidFill>
            <a:schemeClr val="accent2">
              <a:lumMod val="40000"/>
              <a:lumOff val="60000"/>
            </a:schemeClr>
          </a:solidFill>
        </p:spPr>
        <p:txBody>
          <a:bodyPr wrap="square" rtlCol="0">
            <a:spAutoFit/>
          </a:bodyPr>
          <a:lstStyle/>
          <a:p>
            <a:endParaRPr lang="en-US" sz="2400" dirty="0">
              <a:latin typeface="Papyrus" panose="020B0602040200020303" pitchFamily="34" charset="77"/>
            </a:endParaRPr>
          </a:p>
          <a:p>
            <a:r>
              <a:rPr lang="en-US" sz="2400" dirty="0">
                <a:latin typeface="Papyrus" panose="020B0602040200020303" pitchFamily="34" charset="77"/>
              </a:rPr>
              <a:t>  Let’s Start in Luke Chapter 1</a:t>
            </a:r>
          </a:p>
          <a:p>
            <a:endParaRPr lang="en-US" sz="2400" dirty="0">
              <a:latin typeface="Papyrus" panose="020B0602040200020303" pitchFamily="34" charset="77"/>
            </a:endParaRPr>
          </a:p>
          <a:p>
            <a:r>
              <a:rPr lang="en-US" sz="2400" dirty="0">
                <a:latin typeface="Papyrus" panose="020B0602040200020303" pitchFamily="34" charset="77"/>
              </a:rPr>
              <a:t>            Zechariah &amp; Elizabeth </a:t>
            </a:r>
          </a:p>
          <a:p>
            <a:endParaRPr lang="en-US" sz="2400" dirty="0">
              <a:latin typeface="Papyrus" panose="020B0602040200020303" pitchFamily="34" charset="77"/>
            </a:endParaRPr>
          </a:p>
          <a:p>
            <a:r>
              <a:rPr lang="en-US" sz="2400" dirty="0">
                <a:latin typeface="Papyrus" panose="020B0602040200020303" pitchFamily="34" charset="77"/>
              </a:rPr>
              <a:t>      The Birth of John the Baptist</a:t>
            </a:r>
          </a:p>
        </p:txBody>
      </p:sp>
      <p:pic>
        <p:nvPicPr>
          <p:cNvPr id="7" name="Picture 6" descr="A picture containing outdoor, sky, mammal, goat&#10;&#10;Description automatically generated">
            <a:extLst>
              <a:ext uri="{FF2B5EF4-FFF2-40B4-BE49-F238E27FC236}">
                <a16:creationId xmlns:a16="http://schemas.microsoft.com/office/drawing/2014/main" id="{73A6388F-5E47-6407-6091-A3787EDC23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96" b="94792" l="9961" r="89844">
                        <a14:foregroundMark x1="45508" y1="88021" x2="49609" y2="93229"/>
                        <a14:foregroundMark x1="17188" y1="89063" x2="38281" y2="91406"/>
                        <a14:foregroundMark x1="52930" y1="94531" x2="58008" y2="94792"/>
                      </a14:backgroundRemoval>
                    </a14:imgEffect>
                  </a14:imgLayer>
                </a14:imgProps>
              </a:ext>
            </a:extLst>
          </a:blip>
          <a:stretch>
            <a:fillRect/>
          </a:stretch>
        </p:blipFill>
        <p:spPr>
          <a:xfrm>
            <a:off x="3993369" y="0"/>
            <a:ext cx="8912337" cy="6955970"/>
          </a:xfrm>
          <a:prstGeom prst="rect">
            <a:avLst/>
          </a:prstGeom>
        </p:spPr>
      </p:pic>
    </p:spTree>
    <p:extLst>
      <p:ext uri="{BB962C8B-B14F-4D97-AF65-F5344CB8AC3E}">
        <p14:creationId xmlns:p14="http://schemas.microsoft.com/office/powerpoint/2010/main" val="2713706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1"/>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8" name="Picture 7" descr="A picture containing indoor, person&#10;&#10;Description automatically generated">
            <a:extLst>
              <a:ext uri="{FF2B5EF4-FFF2-40B4-BE49-F238E27FC236}">
                <a16:creationId xmlns:a16="http://schemas.microsoft.com/office/drawing/2014/main" id="{54AAE632-B5EC-CA7F-05E7-94CED78AE437}"/>
              </a:ext>
            </a:extLst>
          </p:cNvPr>
          <p:cNvPicPr>
            <a:picLocks noChangeAspect="1"/>
          </p:cNvPicPr>
          <p:nvPr/>
        </p:nvPicPr>
        <p:blipFill rotWithShape="1">
          <a:blip r:embed="rId2"/>
          <a:srcRect l="5266" r="2144"/>
          <a:stretch/>
        </p:blipFill>
        <p:spPr>
          <a:xfrm>
            <a:off x="457199" y="168351"/>
            <a:ext cx="8407401" cy="6138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5A97D1FF-B658-40D7-47B2-CDE2B789917D}"/>
              </a:ext>
            </a:extLst>
          </p:cNvPr>
          <p:cNvSpPr txBox="1"/>
          <p:nvPr/>
        </p:nvSpPr>
        <p:spPr>
          <a:xfrm>
            <a:off x="9334500" y="528990"/>
            <a:ext cx="2641600" cy="2708434"/>
          </a:xfrm>
          <a:prstGeom prst="rect">
            <a:avLst/>
          </a:prstGeom>
          <a:solidFill>
            <a:schemeClr val="accent2">
              <a:lumMod val="40000"/>
              <a:lumOff val="60000"/>
            </a:schemeClr>
          </a:solidFill>
        </p:spPr>
        <p:txBody>
          <a:bodyPr wrap="square" rtlCol="0">
            <a:spAutoFit/>
          </a:bodyPr>
          <a:lstStyle/>
          <a:p>
            <a:pPr algn="ctr"/>
            <a:r>
              <a:rPr lang="en-US" sz="2000" dirty="0">
                <a:latin typeface="Papyrus" panose="020B0602040200020303" pitchFamily="34" charset="77"/>
              </a:rPr>
              <a:t>    An Angel Visits      Zacharias</a:t>
            </a:r>
            <a:r>
              <a:rPr lang="en-US" sz="2000" dirty="0">
                <a:solidFill>
                  <a:schemeClr val="accent1"/>
                </a:solidFill>
                <a:latin typeface="Papyrus" panose="020B0602040200020303" pitchFamily="34" charset="77"/>
              </a:rPr>
              <a:t>      </a:t>
            </a:r>
          </a:p>
          <a:p>
            <a:pPr algn="ctr"/>
            <a:r>
              <a:rPr lang="en-US" sz="2000" dirty="0">
                <a:solidFill>
                  <a:schemeClr val="accent1"/>
                </a:solidFill>
                <a:latin typeface="Papyrus" panose="020B0602040200020303" pitchFamily="34" charset="77"/>
              </a:rPr>
              <a:t>Luke 1:5-25</a:t>
            </a:r>
          </a:p>
          <a:p>
            <a:endParaRPr lang="en-US" sz="2000" dirty="0">
              <a:solidFill>
                <a:schemeClr val="accent1"/>
              </a:solidFill>
              <a:latin typeface="Papyrus" panose="020B0602040200020303" pitchFamily="34" charset="77"/>
            </a:endParaRPr>
          </a:p>
          <a:p>
            <a:r>
              <a:rPr lang="en-US" dirty="0">
                <a:latin typeface="Papyrus" panose="020B0602040200020303" pitchFamily="34" charset="77"/>
              </a:rPr>
              <a:t>  While he  ministers </a:t>
            </a:r>
          </a:p>
          <a:p>
            <a:r>
              <a:rPr lang="en-US" dirty="0">
                <a:latin typeface="Papyrus" panose="020B0602040200020303" pitchFamily="34" charset="77"/>
              </a:rPr>
              <a:t>  in the Temple during</a:t>
            </a:r>
          </a:p>
          <a:p>
            <a:r>
              <a:rPr lang="en-US" dirty="0">
                <a:latin typeface="Papyrus" panose="020B0602040200020303" pitchFamily="34" charset="77"/>
              </a:rPr>
              <a:t>the 8</a:t>
            </a:r>
            <a:r>
              <a:rPr lang="en-US" baseline="30000" dirty="0">
                <a:latin typeface="Papyrus" panose="020B0602040200020303" pitchFamily="34" charset="77"/>
              </a:rPr>
              <a:t>th</a:t>
            </a:r>
            <a:r>
              <a:rPr lang="en-US" dirty="0">
                <a:latin typeface="Papyrus" panose="020B0602040200020303" pitchFamily="34" charset="77"/>
              </a:rPr>
              <a:t> course of Abijah</a:t>
            </a:r>
          </a:p>
          <a:p>
            <a:endParaRPr lang="en-US" dirty="0">
              <a:latin typeface="Papyrus" panose="020B0602040200020303" pitchFamily="34" charset="77"/>
            </a:endParaRPr>
          </a:p>
          <a:p>
            <a:r>
              <a:rPr lang="en-US" dirty="0">
                <a:latin typeface="Papyrus" panose="020B0602040200020303" pitchFamily="34" charset="77"/>
              </a:rPr>
              <a:t>    </a:t>
            </a:r>
            <a:r>
              <a:rPr lang="en-US" dirty="0">
                <a:solidFill>
                  <a:schemeClr val="accent1"/>
                </a:solidFill>
                <a:latin typeface="Papyrus" panose="020B0602040200020303" pitchFamily="34" charset="77"/>
              </a:rPr>
              <a:t>1 Chronicles 24:10</a:t>
            </a:r>
          </a:p>
        </p:txBody>
      </p:sp>
      <p:sp>
        <p:nvSpPr>
          <p:cNvPr id="2" name="TextBox 1">
            <a:extLst>
              <a:ext uri="{FF2B5EF4-FFF2-40B4-BE49-F238E27FC236}">
                <a16:creationId xmlns:a16="http://schemas.microsoft.com/office/drawing/2014/main" id="{D4AB8B77-B820-131B-F18C-774C4B8CBBD0}"/>
              </a:ext>
            </a:extLst>
          </p:cNvPr>
          <p:cNvSpPr txBox="1"/>
          <p:nvPr/>
        </p:nvSpPr>
        <p:spPr>
          <a:xfrm>
            <a:off x="9334500" y="4051300"/>
            <a:ext cx="2514601" cy="1323439"/>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If we can know when</a:t>
            </a:r>
          </a:p>
          <a:p>
            <a:r>
              <a:rPr lang="en-US" sz="2000" dirty="0">
                <a:latin typeface="Papyrus" panose="020B0602040200020303" pitchFamily="34" charset="77"/>
              </a:rPr>
              <a:t>John was born, </a:t>
            </a:r>
          </a:p>
          <a:p>
            <a:r>
              <a:rPr lang="en-US" sz="2000" dirty="0">
                <a:latin typeface="Papyrus" panose="020B0602040200020303" pitchFamily="34" charset="77"/>
              </a:rPr>
              <a:t>We can know when Jesus was born! </a:t>
            </a:r>
          </a:p>
        </p:txBody>
      </p:sp>
    </p:spTree>
    <p:extLst>
      <p:ext uri="{BB962C8B-B14F-4D97-AF65-F5344CB8AC3E}">
        <p14:creationId xmlns:p14="http://schemas.microsoft.com/office/powerpoint/2010/main" val="9026881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picture containing person, indoor&#10;&#10;Description automatically generated">
            <a:extLst>
              <a:ext uri="{FF2B5EF4-FFF2-40B4-BE49-F238E27FC236}">
                <a16:creationId xmlns:a16="http://schemas.microsoft.com/office/drawing/2014/main" id="{93D1AB0E-BEAD-E5F8-B418-B6F687C3A170}"/>
              </a:ext>
            </a:extLst>
          </p:cNvPr>
          <p:cNvPicPr>
            <a:picLocks noChangeAspect="1"/>
          </p:cNvPicPr>
          <p:nvPr/>
        </p:nvPicPr>
        <p:blipFill rotWithShape="1">
          <a:blip r:embed="rId2"/>
          <a:srcRect l="13489"/>
          <a:stretch/>
        </p:blipFill>
        <p:spPr>
          <a:xfrm>
            <a:off x="251792" y="189552"/>
            <a:ext cx="9200322" cy="63809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EFFEF45A-724C-5282-B6DD-C964202DBFE0}"/>
              </a:ext>
            </a:extLst>
          </p:cNvPr>
          <p:cNvSpPr txBox="1"/>
          <p:nvPr/>
        </p:nvSpPr>
        <p:spPr>
          <a:xfrm>
            <a:off x="9795013" y="3198167"/>
            <a:ext cx="2054086" cy="461665"/>
          </a:xfrm>
          <a:prstGeom prst="rect">
            <a:avLst/>
          </a:prstGeom>
          <a:solidFill>
            <a:schemeClr val="accent2">
              <a:lumMod val="40000"/>
              <a:lumOff val="60000"/>
            </a:schemeClr>
          </a:solidFill>
        </p:spPr>
        <p:txBody>
          <a:bodyPr wrap="square" rtlCol="0">
            <a:spAutoFit/>
          </a:bodyPr>
          <a:lstStyle/>
          <a:p>
            <a:r>
              <a:rPr lang="en-US" sz="2400" dirty="0">
                <a:solidFill>
                  <a:srgbClr val="0070C0"/>
                </a:solidFill>
                <a:latin typeface="Papyrus" panose="020B0602040200020303" pitchFamily="34" charset="77"/>
              </a:rPr>
              <a:t>Luke 1:26-38</a:t>
            </a:r>
          </a:p>
        </p:txBody>
      </p:sp>
      <p:sp>
        <p:nvSpPr>
          <p:cNvPr id="5" name="TextBox 4">
            <a:extLst>
              <a:ext uri="{FF2B5EF4-FFF2-40B4-BE49-F238E27FC236}">
                <a16:creationId xmlns:a16="http://schemas.microsoft.com/office/drawing/2014/main" id="{7DB78557-70BF-553C-B6E8-DD498581FF5B}"/>
              </a:ext>
            </a:extLst>
          </p:cNvPr>
          <p:cNvSpPr txBox="1"/>
          <p:nvPr/>
        </p:nvSpPr>
        <p:spPr>
          <a:xfrm>
            <a:off x="9200323" y="1131307"/>
            <a:ext cx="2739885" cy="1107996"/>
          </a:xfrm>
          <a:prstGeom prst="rect">
            <a:avLst/>
          </a:prstGeom>
          <a:solidFill>
            <a:schemeClr val="accent2">
              <a:lumMod val="40000"/>
              <a:lumOff val="60000"/>
            </a:schemeClr>
          </a:solidFill>
        </p:spPr>
        <p:txBody>
          <a:bodyPr wrap="square" rtlCol="0">
            <a:spAutoFit/>
          </a:bodyPr>
          <a:lstStyle/>
          <a:p>
            <a:endParaRPr lang="en-US" dirty="0"/>
          </a:p>
          <a:p>
            <a:pPr algn="ctr"/>
            <a:r>
              <a:rPr lang="en-US" sz="2400" dirty="0">
                <a:latin typeface="Papyrus" panose="020B0602040200020303" pitchFamily="34" charset="77"/>
              </a:rPr>
              <a:t>An Angel Appears to Mary</a:t>
            </a:r>
          </a:p>
        </p:txBody>
      </p:sp>
    </p:spTree>
    <p:extLst>
      <p:ext uri="{BB962C8B-B14F-4D97-AF65-F5344CB8AC3E}">
        <p14:creationId xmlns:p14="http://schemas.microsoft.com/office/powerpoint/2010/main" val="2458757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latin typeface="Papyrus" panose="020B0602040200020303" pitchFamily="34" charset="77"/>
            </a:endParaRPr>
          </a:p>
        </p:txBody>
      </p:sp>
      <p:sp>
        <p:nvSpPr>
          <p:cNvPr id="4" name="TextBox 3">
            <a:extLst>
              <a:ext uri="{FF2B5EF4-FFF2-40B4-BE49-F238E27FC236}">
                <a16:creationId xmlns:a16="http://schemas.microsoft.com/office/drawing/2014/main" id="{F3F62A66-0A4C-EFB2-4A52-BAD7C67A6323}"/>
              </a:ext>
            </a:extLst>
          </p:cNvPr>
          <p:cNvSpPr txBox="1"/>
          <p:nvPr/>
        </p:nvSpPr>
        <p:spPr>
          <a:xfrm>
            <a:off x="139700" y="190500"/>
            <a:ext cx="11671300" cy="954107"/>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39-41  </a:t>
            </a:r>
            <a:r>
              <a:rPr lang="en-US" dirty="0">
                <a:latin typeface="Papyrus" panose="020B0602040200020303" pitchFamily="34" charset="77"/>
              </a:rPr>
              <a:t>Mary arose and went to the hill country in haste and entered into Zacharias’ house to greet Elizabeth</a:t>
            </a:r>
          </a:p>
          <a:p>
            <a:r>
              <a:rPr lang="en-US" dirty="0">
                <a:latin typeface="Papyrus" panose="020B0602040200020303" pitchFamily="34" charset="77"/>
              </a:rPr>
              <a:t> When Elizabeth heard Mary’s greeting, the babe leapt in her womb; and Elizabeth was filled with the Holy Ghost.</a:t>
            </a:r>
          </a:p>
          <a:p>
            <a:r>
              <a:rPr lang="en-US" dirty="0">
                <a:latin typeface="Papyrus" panose="020B0602040200020303" pitchFamily="34" charset="77"/>
              </a:rPr>
              <a:t> </a:t>
            </a:r>
          </a:p>
        </p:txBody>
      </p:sp>
      <p:pic>
        <p:nvPicPr>
          <p:cNvPr id="3" name="Picture 2" descr="A picture containing text, person&#10;&#10;Description automatically generated">
            <a:extLst>
              <a:ext uri="{FF2B5EF4-FFF2-40B4-BE49-F238E27FC236}">
                <a16:creationId xmlns:a16="http://schemas.microsoft.com/office/drawing/2014/main" id="{F3BFA10C-A15F-FCD2-319D-27AFDAEA6CEC}"/>
              </a:ext>
            </a:extLst>
          </p:cNvPr>
          <p:cNvPicPr>
            <a:picLocks noChangeAspect="1"/>
          </p:cNvPicPr>
          <p:nvPr/>
        </p:nvPicPr>
        <p:blipFill>
          <a:blip r:embed="rId2"/>
          <a:stretch>
            <a:fillRect/>
          </a:stretch>
        </p:blipFill>
        <p:spPr>
          <a:xfrm>
            <a:off x="1320799" y="914399"/>
            <a:ext cx="9527823" cy="53594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777083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97972"/>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3" name="Picture 2" descr="A person and person looking at each other&#10;&#10;Description automatically generated with medium confidence">
            <a:extLst>
              <a:ext uri="{FF2B5EF4-FFF2-40B4-BE49-F238E27FC236}">
                <a16:creationId xmlns:a16="http://schemas.microsoft.com/office/drawing/2014/main" id="{EF2D5A03-BF05-C691-CDF1-253B865297E5}"/>
              </a:ext>
            </a:extLst>
          </p:cNvPr>
          <p:cNvPicPr>
            <a:picLocks noChangeAspect="1"/>
          </p:cNvPicPr>
          <p:nvPr/>
        </p:nvPicPr>
        <p:blipFill rotWithShape="1">
          <a:blip r:embed="rId2"/>
          <a:srcRect r="5985"/>
          <a:stretch/>
        </p:blipFill>
        <p:spPr>
          <a:xfrm>
            <a:off x="252147" y="601284"/>
            <a:ext cx="8255750" cy="5843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36B62B7E-E62B-0D4A-22BD-307F022C5C3E}"/>
              </a:ext>
            </a:extLst>
          </p:cNvPr>
          <p:cNvSpPr txBox="1"/>
          <p:nvPr/>
        </p:nvSpPr>
        <p:spPr>
          <a:xfrm>
            <a:off x="8759332" y="3084723"/>
            <a:ext cx="3180521" cy="2862322"/>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And Joseph being raised from sleep, did as the angel of the Lord had bidden him, and took Mary as his wife. </a:t>
            </a:r>
          </a:p>
          <a:p>
            <a:endParaRPr lang="en-US" sz="2000" dirty="0">
              <a:latin typeface="Papyrus" panose="020B0602040200020303" pitchFamily="34" charset="77"/>
            </a:endParaRPr>
          </a:p>
          <a:p>
            <a:r>
              <a:rPr lang="en-US" sz="2000" dirty="0">
                <a:latin typeface="Papyrus" panose="020B0602040200020303" pitchFamily="34" charset="77"/>
              </a:rPr>
              <a:t>He knew her not until he had brought forth her firstborn son…..</a:t>
            </a:r>
          </a:p>
        </p:txBody>
      </p:sp>
      <p:sp>
        <p:nvSpPr>
          <p:cNvPr id="5" name="TextBox 4">
            <a:extLst>
              <a:ext uri="{FF2B5EF4-FFF2-40B4-BE49-F238E27FC236}">
                <a16:creationId xmlns:a16="http://schemas.microsoft.com/office/drawing/2014/main" id="{7A3DC2D6-7478-B1B5-50F5-25568A1BB784}"/>
              </a:ext>
            </a:extLst>
          </p:cNvPr>
          <p:cNvSpPr txBox="1"/>
          <p:nvPr/>
        </p:nvSpPr>
        <p:spPr>
          <a:xfrm>
            <a:off x="8255750" y="910955"/>
            <a:ext cx="3684103" cy="707886"/>
          </a:xfrm>
          <a:prstGeom prst="rect">
            <a:avLst/>
          </a:prstGeom>
          <a:solidFill>
            <a:schemeClr val="accent2">
              <a:lumMod val="40000"/>
              <a:lumOff val="60000"/>
            </a:schemeClr>
          </a:solidFill>
        </p:spPr>
        <p:txBody>
          <a:bodyPr wrap="square" rtlCol="0">
            <a:spAutoFit/>
          </a:bodyPr>
          <a:lstStyle/>
          <a:p>
            <a:r>
              <a:rPr lang="en-US" sz="2000" dirty="0">
                <a:solidFill>
                  <a:schemeClr val="accent1"/>
                </a:solidFill>
                <a:latin typeface="Papyrus" panose="020B0602040200020303" pitchFamily="34" charset="77"/>
              </a:rPr>
              <a:t>       Matthew 1:24-25</a:t>
            </a:r>
          </a:p>
          <a:p>
            <a:r>
              <a:rPr lang="en-US" sz="2000" dirty="0">
                <a:latin typeface="Papyrus" panose="020B0602040200020303" pitchFamily="34" charset="77"/>
              </a:rPr>
              <a:t>An Angel Appears to Joseph</a:t>
            </a:r>
          </a:p>
        </p:txBody>
      </p:sp>
    </p:spTree>
    <p:extLst>
      <p:ext uri="{BB962C8B-B14F-4D97-AF65-F5344CB8AC3E}">
        <p14:creationId xmlns:p14="http://schemas.microsoft.com/office/powerpoint/2010/main" val="2661935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E0E50D-BD2D-EE1A-F715-87249DA683D8}"/>
              </a:ext>
            </a:extLst>
          </p:cNvPr>
          <p:cNvSpPr/>
          <p:nvPr/>
        </p:nvSpPr>
        <p:spPr>
          <a:xfrm>
            <a:off x="0" y="13253"/>
            <a:ext cx="12192000" cy="6955971"/>
          </a:xfrm>
          <a:prstGeom prst="rect">
            <a:avLst/>
          </a:prstGeo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189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pic>
        <p:nvPicPr>
          <p:cNvPr id="5" name="Picture 4" descr="A person with his eyes closed&#10;&#10;Description automatically generated with low confidence">
            <a:extLst>
              <a:ext uri="{FF2B5EF4-FFF2-40B4-BE49-F238E27FC236}">
                <a16:creationId xmlns:a16="http://schemas.microsoft.com/office/drawing/2014/main" id="{65C99E6D-AB2E-0404-7B92-A35F5D4FCF94}"/>
              </a:ext>
            </a:extLst>
          </p:cNvPr>
          <p:cNvPicPr>
            <a:picLocks noChangeAspect="1"/>
          </p:cNvPicPr>
          <p:nvPr/>
        </p:nvPicPr>
        <p:blipFill>
          <a:blip r:embed="rId2"/>
          <a:stretch>
            <a:fillRect/>
          </a:stretch>
        </p:blipFill>
        <p:spPr>
          <a:xfrm>
            <a:off x="227496" y="394252"/>
            <a:ext cx="8092660" cy="60694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9A104F97-EDEC-78DD-D127-D3922AE2F99A}"/>
              </a:ext>
            </a:extLst>
          </p:cNvPr>
          <p:cNvSpPr txBox="1"/>
          <p:nvPr/>
        </p:nvSpPr>
        <p:spPr>
          <a:xfrm>
            <a:off x="8799444" y="1485181"/>
            <a:ext cx="2544417" cy="461665"/>
          </a:xfrm>
          <a:prstGeom prst="rect">
            <a:avLst/>
          </a:prstGeom>
          <a:solidFill>
            <a:schemeClr val="accent2">
              <a:lumMod val="40000"/>
              <a:lumOff val="60000"/>
            </a:schemeClr>
          </a:solidFill>
        </p:spPr>
        <p:txBody>
          <a:bodyPr wrap="square" rtlCol="0">
            <a:spAutoFit/>
          </a:bodyPr>
          <a:lstStyle/>
          <a:p>
            <a:r>
              <a:rPr lang="en-US" sz="2400" dirty="0">
                <a:solidFill>
                  <a:schemeClr val="accent1"/>
                </a:solidFill>
                <a:latin typeface="Papyrus" panose="020B0602040200020303" pitchFamily="34" charset="77"/>
              </a:rPr>
              <a:t>Matthew  1:19-20</a:t>
            </a:r>
          </a:p>
        </p:txBody>
      </p:sp>
      <p:sp>
        <p:nvSpPr>
          <p:cNvPr id="8" name="TextBox 7">
            <a:extLst>
              <a:ext uri="{FF2B5EF4-FFF2-40B4-BE49-F238E27FC236}">
                <a16:creationId xmlns:a16="http://schemas.microsoft.com/office/drawing/2014/main" id="{EE14DE87-6548-AA46-B489-2C3D3832AA16}"/>
              </a:ext>
            </a:extLst>
          </p:cNvPr>
          <p:cNvSpPr txBox="1"/>
          <p:nvPr/>
        </p:nvSpPr>
        <p:spPr>
          <a:xfrm>
            <a:off x="8547652" y="2597427"/>
            <a:ext cx="3416852" cy="3170099"/>
          </a:xfrm>
          <a:prstGeom prst="rect">
            <a:avLst/>
          </a:prstGeom>
          <a:solidFill>
            <a:schemeClr val="accent2">
              <a:lumMod val="40000"/>
              <a:lumOff val="60000"/>
            </a:schemeClr>
          </a:solidFill>
        </p:spPr>
        <p:txBody>
          <a:bodyPr wrap="square" rtlCol="0">
            <a:spAutoFit/>
          </a:bodyPr>
          <a:lstStyle/>
          <a:p>
            <a:r>
              <a:rPr lang="en-US" sz="2000" dirty="0">
                <a:latin typeface="Papyrus" panose="020B0602040200020303" pitchFamily="34" charset="77"/>
              </a:rPr>
              <a:t>Then Joseph her husband, being a just man, and not willing to make her a public example, was minded to put her away privately. </a:t>
            </a:r>
          </a:p>
          <a:p>
            <a:endParaRPr lang="en-US" sz="2000" dirty="0">
              <a:latin typeface="Papyrus" panose="020B0602040200020303" pitchFamily="34" charset="77"/>
            </a:endParaRPr>
          </a:p>
          <a:p>
            <a:r>
              <a:rPr lang="en-US" sz="2000" dirty="0">
                <a:latin typeface="Papyrus" panose="020B0602040200020303" pitchFamily="34" charset="77"/>
              </a:rPr>
              <a:t>While he was thinking on these things, an angel of the Lord appeared to him in a dream.</a:t>
            </a:r>
          </a:p>
        </p:txBody>
      </p:sp>
    </p:spTree>
    <p:extLst>
      <p:ext uri="{BB962C8B-B14F-4D97-AF65-F5344CB8AC3E}">
        <p14:creationId xmlns:p14="http://schemas.microsoft.com/office/powerpoint/2010/main" val="4034754319"/>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766</TotalTime>
  <Words>1626</Words>
  <Application>Microsoft Macintosh PowerPoint</Application>
  <PresentationFormat>Widescreen</PresentationFormat>
  <Paragraphs>140</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Comic Sans MS</vt:lpstr>
      <vt:lpstr>Lucida Handwriting</vt:lpstr>
      <vt:lpstr>Papyrus</vt:lpstr>
      <vt:lpstr>Office Theme 2013 - 2022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Bentley</dc:creator>
  <cp:lastModifiedBy>Cathy Bentley</cp:lastModifiedBy>
  <cp:revision>29</cp:revision>
  <dcterms:created xsi:type="dcterms:W3CDTF">2022-12-21T13:05:14Z</dcterms:created>
  <dcterms:modified xsi:type="dcterms:W3CDTF">2022-12-22T04:02:57Z</dcterms:modified>
</cp:coreProperties>
</file>