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65" r:id="rId3"/>
    <p:sldId id="264" r:id="rId4"/>
    <p:sldId id="266" r:id="rId5"/>
    <p:sldId id="260" r:id="rId6"/>
    <p:sldId id="256" r:id="rId7"/>
    <p:sldId id="262" r:id="rId8"/>
    <p:sldId id="261" r:id="rId9"/>
    <p:sldId id="277" r:id="rId10"/>
    <p:sldId id="258" r:id="rId11"/>
    <p:sldId id="259" r:id="rId12"/>
    <p:sldId id="271" r:id="rId13"/>
    <p:sldId id="272" r:id="rId14"/>
    <p:sldId id="273" r:id="rId15"/>
    <p:sldId id="276" r:id="rId16"/>
    <p:sldId id="263" r:id="rId17"/>
    <p:sldId id="275" r:id="rId18"/>
    <p:sldId id="274" r:id="rId19"/>
    <p:sldId id="279" r:id="rId20"/>
    <p:sldId id="280" r:id="rId21"/>
    <p:sldId id="26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67" autoAdjust="0"/>
  </p:normalViewPr>
  <p:slideViewPr>
    <p:cSldViewPr snapToGrid="0" snapToObjects="1">
      <p:cViewPr>
        <p:scale>
          <a:sx n="63" d="100"/>
          <a:sy n="63" d="100"/>
        </p:scale>
        <p:origin x="-3008" y="-9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0B89D-52DE-5C4B-9F21-1A74E83F13D9}" type="datetimeFigureOut">
              <a:rPr lang="en-US" smtClean="0"/>
              <a:t>10/28/14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A3ABF-911F-0147-8171-C6F075D80107}" type="slidenum">
              <a:rPr lang="en-US" smtClean="0"/>
              <a:t>‹#›</a:t>
            </a:fld>
            <a:endParaRPr lang="en-US"/>
          </a:p>
        </p:txBody>
      </p:sp>
    </p:spTree>
    <p:extLst>
      <p:ext uri="{BB962C8B-B14F-4D97-AF65-F5344CB8AC3E}">
        <p14:creationId xmlns:p14="http://schemas.microsoft.com/office/powerpoint/2010/main" val="31019803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BBE6B-5E7C-014B-9B5C-5D63B9621A24}" type="slidenum">
              <a:rPr lang="en-US" smtClean="0"/>
              <a:t>1</a:t>
            </a:fld>
            <a:endParaRPr lang="en-US"/>
          </a:p>
        </p:txBody>
      </p:sp>
    </p:spTree>
    <p:extLst>
      <p:ext uri="{BB962C8B-B14F-4D97-AF65-F5344CB8AC3E}">
        <p14:creationId xmlns:p14="http://schemas.microsoft.com/office/powerpoint/2010/main" val="190609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ABBE6B-5E7C-014B-9B5C-5D63B9621A24}" type="slidenum">
              <a:rPr lang="en-US" smtClean="0"/>
              <a:t>3</a:t>
            </a:fld>
            <a:endParaRPr lang="en-US"/>
          </a:p>
        </p:txBody>
      </p:sp>
    </p:spTree>
    <p:extLst>
      <p:ext uri="{BB962C8B-B14F-4D97-AF65-F5344CB8AC3E}">
        <p14:creationId xmlns:p14="http://schemas.microsoft.com/office/powerpoint/2010/main" val="130731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31"/>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84453BD-2D31-8A40-98BD-FA9A0EDD1452}" type="slidenum">
              <a:rPr lang="es-ES_tradnl" sz="1200"/>
              <a:pPr/>
              <a:t>4</a:t>
            </a:fld>
            <a:endParaRPr lang="es-ES_tradnl" sz="1200"/>
          </a:p>
        </p:txBody>
      </p:sp>
      <p:sp>
        <p:nvSpPr>
          <p:cNvPr id="266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A3ABF-911F-0147-8171-C6F075D80107}" type="slidenum">
              <a:rPr lang="en-US" smtClean="0"/>
              <a:t>13</a:t>
            </a:fld>
            <a:endParaRPr lang="en-US"/>
          </a:p>
        </p:txBody>
      </p:sp>
    </p:spTree>
    <p:extLst>
      <p:ext uri="{BB962C8B-B14F-4D97-AF65-F5344CB8AC3E}">
        <p14:creationId xmlns:p14="http://schemas.microsoft.com/office/powerpoint/2010/main" val="391879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1333E-E7F8-FA40-84B5-BB6F89B92085}"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32D54-1D9E-1240-86E0-D6C85C88B87E}" type="slidenum">
              <a:rPr lang="en-US" smtClean="0"/>
              <a:t>‹#›</a:t>
            </a:fld>
            <a:endParaRPr lang="en-US"/>
          </a:p>
        </p:txBody>
      </p:sp>
    </p:spTree>
    <p:extLst>
      <p:ext uri="{BB962C8B-B14F-4D97-AF65-F5344CB8AC3E}">
        <p14:creationId xmlns:p14="http://schemas.microsoft.com/office/powerpoint/2010/main" val="259188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1333E-E7F8-FA40-84B5-BB6F89B92085}"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32D54-1D9E-1240-86E0-D6C85C88B87E}" type="slidenum">
              <a:rPr lang="en-US" smtClean="0"/>
              <a:t>‹#›</a:t>
            </a:fld>
            <a:endParaRPr lang="en-US"/>
          </a:p>
        </p:txBody>
      </p:sp>
    </p:spTree>
    <p:extLst>
      <p:ext uri="{BB962C8B-B14F-4D97-AF65-F5344CB8AC3E}">
        <p14:creationId xmlns:p14="http://schemas.microsoft.com/office/powerpoint/2010/main" val="421221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1333E-E7F8-FA40-84B5-BB6F89B92085}"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32D54-1D9E-1240-86E0-D6C85C88B87E}" type="slidenum">
              <a:rPr lang="en-US" smtClean="0"/>
              <a:t>‹#›</a:t>
            </a:fld>
            <a:endParaRPr lang="en-US"/>
          </a:p>
        </p:txBody>
      </p:sp>
    </p:spTree>
    <p:extLst>
      <p:ext uri="{BB962C8B-B14F-4D97-AF65-F5344CB8AC3E}">
        <p14:creationId xmlns:p14="http://schemas.microsoft.com/office/powerpoint/2010/main" val="184078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1333E-E7F8-FA40-84B5-BB6F89B92085}"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32D54-1D9E-1240-86E0-D6C85C88B87E}" type="slidenum">
              <a:rPr lang="en-US" smtClean="0"/>
              <a:t>‹#›</a:t>
            </a:fld>
            <a:endParaRPr lang="en-US"/>
          </a:p>
        </p:txBody>
      </p:sp>
    </p:spTree>
    <p:extLst>
      <p:ext uri="{BB962C8B-B14F-4D97-AF65-F5344CB8AC3E}">
        <p14:creationId xmlns:p14="http://schemas.microsoft.com/office/powerpoint/2010/main" val="216458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1333E-E7F8-FA40-84B5-BB6F89B92085}"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32D54-1D9E-1240-86E0-D6C85C88B87E}" type="slidenum">
              <a:rPr lang="en-US" smtClean="0"/>
              <a:t>‹#›</a:t>
            </a:fld>
            <a:endParaRPr lang="en-US"/>
          </a:p>
        </p:txBody>
      </p:sp>
    </p:spTree>
    <p:extLst>
      <p:ext uri="{BB962C8B-B14F-4D97-AF65-F5344CB8AC3E}">
        <p14:creationId xmlns:p14="http://schemas.microsoft.com/office/powerpoint/2010/main" val="265025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81333E-E7F8-FA40-84B5-BB6F89B92085}" type="datetimeFigureOut">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32D54-1D9E-1240-86E0-D6C85C88B87E}" type="slidenum">
              <a:rPr lang="en-US" smtClean="0"/>
              <a:t>‹#›</a:t>
            </a:fld>
            <a:endParaRPr lang="en-US"/>
          </a:p>
        </p:txBody>
      </p:sp>
    </p:spTree>
    <p:extLst>
      <p:ext uri="{BB962C8B-B14F-4D97-AF65-F5344CB8AC3E}">
        <p14:creationId xmlns:p14="http://schemas.microsoft.com/office/powerpoint/2010/main" val="110795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1333E-E7F8-FA40-84B5-BB6F89B92085}" type="datetimeFigureOut">
              <a:rPr lang="en-US" smtClean="0"/>
              <a:t>10/28/14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32D54-1D9E-1240-86E0-D6C85C88B87E}" type="slidenum">
              <a:rPr lang="en-US" smtClean="0"/>
              <a:t>‹#›</a:t>
            </a:fld>
            <a:endParaRPr lang="en-US"/>
          </a:p>
        </p:txBody>
      </p:sp>
    </p:spTree>
    <p:extLst>
      <p:ext uri="{BB962C8B-B14F-4D97-AF65-F5344CB8AC3E}">
        <p14:creationId xmlns:p14="http://schemas.microsoft.com/office/powerpoint/2010/main" val="238667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81333E-E7F8-FA40-84B5-BB6F89B92085}" type="datetimeFigureOut">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32D54-1D9E-1240-86E0-D6C85C88B87E}" type="slidenum">
              <a:rPr lang="en-US" smtClean="0"/>
              <a:t>‹#›</a:t>
            </a:fld>
            <a:endParaRPr lang="en-US"/>
          </a:p>
        </p:txBody>
      </p:sp>
    </p:spTree>
    <p:extLst>
      <p:ext uri="{BB962C8B-B14F-4D97-AF65-F5344CB8AC3E}">
        <p14:creationId xmlns:p14="http://schemas.microsoft.com/office/powerpoint/2010/main" val="249129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1333E-E7F8-FA40-84B5-BB6F89B92085}" type="datetimeFigureOut">
              <a:rPr lang="en-US" smtClean="0"/>
              <a:t>10/28/14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32D54-1D9E-1240-86E0-D6C85C88B87E}" type="slidenum">
              <a:rPr lang="en-US" smtClean="0"/>
              <a:t>‹#›</a:t>
            </a:fld>
            <a:endParaRPr lang="en-US"/>
          </a:p>
        </p:txBody>
      </p:sp>
    </p:spTree>
    <p:extLst>
      <p:ext uri="{BB962C8B-B14F-4D97-AF65-F5344CB8AC3E}">
        <p14:creationId xmlns:p14="http://schemas.microsoft.com/office/powerpoint/2010/main" val="4417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1333E-E7F8-FA40-84B5-BB6F89B92085}" type="datetimeFigureOut">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32D54-1D9E-1240-86E0-D6C85C88B87E}" type="slidenum">
              <a:rPr lang="en-US" smtClean="0"/>
              <a:t>‹#›</a:t>
            </a:fld>
            <a:endParaRPr lang="en-US"/>
          </a:p>
        </p:txBody>
      </p:sp>
    </p:spTree>
    <p:extLst>
      <p:ext uri="{BB962C8B-B14F-4D97-AF65-F5344CB8AC3E}">
        <p14:creationId xmlns:p14="http://schemas.microsoft.com/office/powerpoint/2010/main" val="169473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1333E-E7F8-FA40-84B5-BB6F89B92085}" type="datetimeFigureOut">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32D54-1D9E-1240-86E0-D6C85C88B87E}" type="slidenum">
              <a:rPr lang="en-US" smtClean="0"/>
              <a:t>‹#›</a:t>
            </a:fld>
            <a:endParaRPr lang="en-US"/>
          </a:p>
        </p:txBody>
      </p:sp>
    </p:spTree>
    <p:extLst>
      <p:ext uri="{BB962C8B-B14F-4D97-AF65-F5344CB8AC3E}">
        <p14:creationId xmlns:p14="http://schemas.microsoft.com/office/powerpoint/2010/main" val="5644728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1333E-E7F8-FA40-84B5-BB6F89B92085}" type="datetimeFigureOut">
              <a:rPr lang="en-US" smtClean="0"/>
              <a:t>10/28/14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32D54-1D9E-1240-86E0-D6C85C88B87E}" type="slidenum">
              <a:rPr lang="en-US" smtClean="0"/>
              <a:t>‹#›</a:t>
            </a:fld>
            <a:endParaRPr lang="en-US"/>
          </a:p>
        </p:txBody>
      </p:sp>
    </p:spTree>
    <p:extLst>
      <p:ext uri="{BB962C8B-B14F-4D97-AF65-F5344CB8AC3E}">
        <p14:creationId xmlns:p14="http://schemas.microsoft.com/office/powerpoint/2010/main" val="1155942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7.png"/><Relationship Id="rId5" Type="http://schemas.microsoft.com/office/2007/relationships/hdphoto" Target="../media/hdphoto4.wdp"/><Relationship Id="rId6" Type="http://schemas.openxmlformats.org/officeDocument/2006/relationships/image" Target="../media/image8.png"/><Relationship Id="rId7"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10.png"/><Relationship Id="rId5" Type="http://schemas.microsoft.com/office/2007/relationships/hdphoto" Target="../media/hdphoto7.wdp"/><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US" dirty="0"/>
          </a:p>
        </p:txBody>
      </p:sp>
      <p:pic>
        <p:nvPicPr>
          <p:cNvPr id="2" name="Picture 1" descr="48c6ead65b93f997b92c2bbc1240d83b.jpg"/>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49321" y1="77551" x2="49321" y2="77551"/>
                        <a14:foregroundMark x1="54891" y1="77959" x2="54891" y2="77959"/>
                        <a14:foregroundMark x1="65761" y1="10612" x2="65761" y2="10612"/>
                        <a14:foregroundMark x1="73234" y1="15918" x2="73234" y2="15918"/>
                        <a14:foregroundMark x1="73505" y1="50000" x2="73505" y2="50000"/>
                        <a14:foregroundMark x1="51630" y1="69184" x2="51630" y2="69184"/>
                        <a14:foregroundMark x1="58016" y1="65918" x2="58016" y2="65918"/>
                        <a14:foregroundMark x1="40625" y1="88571" x2="56386" y2="88163"/>
                        <a14:foregroundMark x1="60054" y1="56735" x2="52310" y2="90204"/>
                        <a14:foregroundMark x1="48098" y1="70204" x2="52582" y2="68776"/>
                        <a14:foregroundMark x1="69293" y1="57551" x2="71875" y2="2449"/>
                        <a14:foregroundMark x1="61005" y1="3878" x2="50000" y2="32041"/>
                        <a14:foregroundMark x1="89946" y1="3878" x2="92527" y2="32449"/>
                        <a14:foregroundMark x1="68071" y1="68367" x2="68071" y2="68367"/>
                        <a14:foregroundMark x1="74185" y1="87143" x2="74185" y2="87143"/>
                        <a14:foregroundMark x1="75543" y1="80816" x2="75543" y2="80816"/>
                        <a14:foregroundMark x1="75543" y1="71224" x2="75543" y2="71224"/>
                        <a14:foregroundMark x1="75543" y1="60612" x2="75543" y2="60612"/>
                        <a14:foregroundMark x1="83288" y1="32449" x2="71875" y2="89592"/>
                        <a14:foregroundMark x1="67391" y1="63061" x2="67120" y2="83265"/>
                        <a14:foregroundMark x1="70652" y1="70204" x2="70652" y2="89592"/>
                        <a14:foregroundMark x1="78125" y1="80000" x2="78397" y2="93469"/>
                        <a14:backgroundMark x1="92935" y1="30612" x2="89946" y2="37755"/>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343933" y="1058129"/>
            <a:ext cx="8201491" cy="5460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343933" y="473353"/>
            <a:ext cx="863843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chemeClr val="tx1"/>
                </a:solidFill>
                <a:latin typeface="Lucida Handwriting"/>
                <a:cs typeface="Lucida Handwriting"/>
              </a:rPr>
              <a:t>“Spots, Blemishes and Wrinkles -  Not Me</a:t>
            </a:r>
            <a:r>
              <a:rPr lang="en-US" sz="2800" dirty="0" smtClean="0">
                <a:solidFill>
                  <a:srgbClr val="000000"/>
                </a:solidFill>
                <a:latin typeface="Lucida Handwriting"/>
                <a:cs typeface="Lucida Handwriting"/>
              </a:rPr>
              <a:t>”</a:t>
            </a:r>
            <a:endParaRPr lang="en-US" sz="2800" dirty="0">
              <a:solidFill>
                <a:srgbClr val="000000"/>
              </a:solidFill>
              <a:latin typeface="Lucida Handwriting"/>
              <a:cs typeface="Lucida Handwriting"/>
            </a:endParaRPr>
          </a:p>
        </p:txBody>
      </p:sp>
      <p:sp>
        <p:nvSpPr>
          <p:cNvPr id="6" name="TextBox 5"/>
          <p:cNvSpPr txBox="1"/>
          <p:nvPr/>
        </p:nvSpPr>
        <p:spPr>
          <a:xfrm>
            <a:off x="6963042" y="4517150"/>
            <a:ext cx="201932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latin typeface="Lucida Handwriting"/>
                <a:cs typeface="Lucida Handwriting"/>
              </a:rPr>
              <a:t>  Part </a:t>
            </a:r>
            <a:r>
              <a:rPr lang="en-US" sz="2400" dirty="0" smtClean="0">
                <a:latin typeface="Lucida Handwriting"/>
                <a:cs typeface="Lucida Handwriting"/>
              </a:rPr>
              <a:t>3</a:t>
            </a:r>
            <a:endParaRPr lang="en-US" sz="2400" dirty="0" smtClean="0">
              <a:latin typeface="Lucida Handwriting"/>
              <a:cs typeface="Lucida Handwriting"/>
            </a:endParaRPr>
          </a:p>
        </p:txBody>
      </p:sp>
    </p:spTree>
    <p:extLst>
      <p:ext uri="{BB962C8B-B14F-4D97-AF65-F5344CB8AC3E}">
        <p14:creationId xmlns:p14="http://schemas.microsoft.com/office/powerpoint/2010/main" val="10755176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50463"/>
            <a:ext cx="6523893" cy="5177692"/>
          </a:xfrm>
          <a:prstGeom prst="rect">
            <a:avLst/>
          </a:prstGeom>
        </p:spPr>
      </p:pic>
      <p:sp>
        <p:nvSpPr>
          <p:cNvPr id="3" name="TextBox 2"/>
          <p:cNvSpPr txBox="1"/>
          <p:nvPr/>
        </p:nvSpPr>
        <p:spPr>
          <a:xfrm>
            <a:off x="722923" y="390769"/>
            <a:ext cx="577207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Papyrus"/>
                <a:cs typeface="Papyrus"/>
              </a:rPr>
              <a:t>So, How do we get rid of wrinkles?</a:t>
            </a:r>
            <a:endParaRPr lang="en-US" sz="2800" dirty="0">
              <a:latin typeface="Papyrus"/>
              <a:cs typeface="Papyrus"/>
            </a:endParaRPr>
          </a:p>
        </p:txBody>
      </p:sp>
    </p:spTree>
    <p:extLst>
      <p:ext uri="{BB962C8B-B14F-4D97-AF65-F5344CB8AC3E}">
        <p14:creationId xmlns:p14="http://schemas.microsoft.com/office/powerpoint/2010/main" val="41305112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 name="Picture 2" descr="images.jpeg"/>
          <p:cNvPicPr>
            <a:picLocks noChangeAspect="1"/>
          </p:cNvPicPr>
          <p:nvPr/>
        </p:nvPicPr>
        <p:blipFill rotWithShape="1">
          <a:blip r:embed="rId2">
            <a:extLst>
              <a:ext uri="{28A0092B-C50C-407E-A947-70E740481C1C}">
                <a14:useLocalDpi xmlns:a14="http://schemas.microsoft.com/office/drawing/2010/main" val="0"/>
              </a:ext>
            </a:extLst>
          </a:blip>
          <a:srcRect r="6842"/>
          <a:stretch/>
        </p:blipFill>
        <p:spPr>
          <a:xfrm>
            <a:off x="188678" y="174868"/>
            <a:ext cx="4715476" cy="3791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119" y="2814295"/>
            <a:ext cx="5083420" cy="3807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90463" y="4405423"/>
            <a:ext cx="2696308"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smtClean="0">
                <a:latin typeface="Papyrus"/>
                <a:cs typeface="Papyrus"/>
              </a:rPr>
              <a:t>There are good fats and bad fats!</a:t>
            </a:r>
            <a:endParaRPr lang="en-US" sz="3200" dirty="0">
              <a:latin typeface="Papyrus"/>
              <a:cs typeface="Papyrus"/>
            </a:endParaRPr>
          </a:p>
        </p:txBody>
      </p:sp>
      <p:sp>
        <p:nvSpPr>
          <p:cNvPr id="6" name="TextBox 5"/>
          <p:cNvSpPr txBox="1"/>
          <p:nvPr/>
        </p:nvSpPr>
        <p:spPr>
          <a:xfrm>
            <a:off x="5620673" y="520531"/>
            <a:ext cx="2727066"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Papyrus"/>
                <a:cs typeface="Papyrus"/>
              </a:rPr>
              <a:t>First we might need to learn from the Bible</a:t>
            </a:r>
          </a:p>
          <a:p>
            <a:r>
              <a:rPr lang="en-US" sz="2800" dirty="0" smtClean="0">
                <a:latin typeface="Papyrus"/>
                <a:cs typeface="Papyrus"/>
              </a:rPr>
              <a:t> about FATS….. </a:t>
            </a:r>
            <a:endParaRPr lang="en-US" sz="2800" dirty="0">
              <a:latin typeface="Papyrus"/>
              <a:cs typeface="Papyrus"/>
            </a:endParaRPr>
          </a:p>
        </p:txBody>
      </p:sp>
    </p:spTree>
    <p:extLst>
      <p:ext uri="{BB962C8B-B14F-4D97-AF65-F5344CB8AC3E}">
        <p14:creationId xmlns:p14="http://schemas.microsoft.com/office/powerpoint/2010/main" val="38788350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xtBox 1"/>
          <p:cNvSpPr txBox="1"/>
          <p:nvPr/>
        </p:nvSpPr>
        <p:spPr>
          <a:xfrm>
            <a:off x="1566335" y="393647"/>
            <a:ext cx="592666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smtClean="0">
                <a:latin typeface="Papyrus"/>
                <a:cs typeface="Papyrus"/>
              </a:rPr>
              <a:t>Likewise in the Old Testament </a:t>
            </a:r>
          </a:p>
          <a:p>
            <a:r>
              <a:rPr lang="en-US" sz="3200" dirty="0" smtClean="0">
                <a:latin typeface="Papyrus"/>
                <a:cs typeface="Papyrus"/>
              </a:rPr>
              <a:t>there are good and bad FATS!</a:t>
            </a:r>
          </a:p>
        </p:txBody>
      </p:sp>
      <p:pic>
        <p:nvPicPr>
          <p:cNvPr id="9" name="Picture 8"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20" y="2350609"/>
            <a:ext cx="2646450" cy="2729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100&gt;_18786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104" y="2584051"/>
            <a:ext cx="1389465" cy="2195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137364904865375597109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214" y="1818132"/>
            <a:ext cx="3054052" cy="3936864"/>
          </a:xfrm>
          <a:prstGeom prst="rect">
            <a:avLst/>
          </a:prstGeom>
        </p:spPr>
      </p:pic>
    </p:spTree>
    <p:extLst>
      <p:ext uri="{BB962C8B-B14F-4D97-AF65-F5344CB8AC3E}">
        <p14:creationId xmlns:p14="http://schemas.microsoft.com/office/powerpoint/2010/main" val="34349750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xtBox 1"/>
          <p:cNvSpPr txBox="1"/>
          <p:nvPr/>
        </p:nvSpPr>
        <p:spPr>
          <a:xfrm>
            <a:off x="1244600" y="605135"/>
            <a:ext cx="58674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latin typeface="Papyrus"/>
                <a:cs typeface="Papyrus"/>
              </a:rPr>
              <a:t>1. </a:t>
            </a:r>
            <a:r>
              <a:rPr lang="en-US" sz="2400" dirty="0" err="1" smtClean="0">
                <a:latin typeface="Papyrus"/>
                <a:cs typeface="Papyrus"/>
              </a:rPr>
              <a:t>Dashen</a:t>
            </a:r>
            <a:r>
              <a:rPr lang="en-US" sz="2400" dirty="0" smtClean="0">
                <a:latin typeface="Papyrus"/>
                <a:cs typeface="Papyrus"/>
              </a:rPr>
              <a:t> (1878 Hebrew)  “</a:t>
            </a:r>
            <a:r>
              <a:rPr lang="en-US" sz="2400" dirty="0" smtClean="0">
                <a:solidFill>
                  <a:srgbClr val="FF0000"/>
                </a:solidFill>
                <a:latin typeface="Papyrus"/>
                <a:cs typeface="Papyrus"/>
              </a:rPr>
              <a:t>fat</a:t>
            </a:r>
            <a:r>
              <a:rPr lang="en-US" sz="2400" dirty="0" smtClean="0">
                <a:latin typeface="Papyrus"/>
                <a:cs typeface="Papyrus"/>
              </a:rPr>
              <a:t>,  </a:t>
            </a:r>
            <a:r>
              <a:rPr lang="en-US" sz="2400" dirty="0" smtClean="0">
                <a:solidFill>
                  <a:srgbClr val="FF0000"/>
                </a:solidFill>
                <a:latin typeface="Papyrus"/>
                <a:cs typeface="Papyrus"/>
              </a:rPr>
              <a:t>anointed</a:t>
            </a:r>
            <a:r>
              <a:rPr lang="en-US" sz="2400" dirty="0" smtClean="0">
                <a:latin typeface="Papyrus"/>
                <a:cs typeface="Papyrus"/>
              </a:rPr>
              <a:t>”</a:t>
            </a:r>
            <a:endParaRPr lang="en-US" sz="2400" dirty="0">
              <a:latin typeface="Papyrus"/>
              <a:cs typeface="Papyrus"/>
            </a:endParaRPr>
          </a:p>
        </p:txBody>
      </p:sp>
      <p:sp>
        <p:nvSpPr>
          <p:cNvPr id="5" name="TextBox 4"/>
          <p:cNvSpPr txBox="1"/>
          <p:nvPr/>
        </p:nvSpPr>
        <p:spPr>
          <a:xfrm>
            <a:off x="581378" y="1363134"/>
            <a:ext cx="7696200" cy="50167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u="sng" dirty="0" err="1" smtClean="0">
                <a:latin typeface="Papyrus"/>
                <a:cs typeface="Papyrus"/>
              </a:rPr>
              <a:t>Prov</a:t>
            </a:r>
            <a:r>
              <a:rPr lang="en-US" u="sng" dirty="0" smtClean="0">
                <a:latin typeface="Papyrus"/>
                <a:cs typeface="Papyrus"/>
              </a:rPr>
              <a:t> 28:25</a:t>
            </a:r>
            <a:r>
              <a:rPr lang="en-US" dirty="0" smtClean="0">
                <a:latin typeface="Papyrus"/>
                <a:cs typeface="Papyrus"/>
              </a:rPr>
              <a:t>  </a:t>
            </a:r>
            <a:r>
              <a:rPr lang="en-US" sz="2000" dirty="0" smtClean="0">
                <a:latin typeface="Papyrus"/>
                <a:cs typeface="Papyrus"/>
              </a:rPr>
              <a:t>“He that puts his trust in the Lord shall be </a:t>
            </a:r>
            <a:r>
              <a:rPr lang="en-US" sz="2000" dirty="0" smtClean="0">
                <a:solidFill>
                  <a:srgbClr val="FF0000"/>
                </a:solidFill>
                <a:latin typeface="Papyrus"/>
                <a:cs typeface="Papyrus"/>
              </a:rPr>
              <a:t>made </a:t>
            </a:r>
            <a:r>
              <a:rPr lang="en-US" sz="2000" u="sng" dirty="0" smtClean="0">
                <a:solidFill>
                  <a:srgbClr val="FF0000"/>
                </a:solidFill>
                <a:latin typeface="Papyrus"/>
                <a:cs typeface="Papyrus"/>
              </a:rPr>
              <a:t>fat</a:t>
            </a:r>
            <a:r>
              <a:rPr lang="en-US" sz="2000" dirty="0" smtClean="0">
                <a:latin typeface="Papyrus"/>
                <a:cs typeface="Papyrus"/>
              </a:rPr>
              <a:t>.”</a:t>
            </a:r>
          </a:p>
          <a:p>
            <a:endParaRPr lang="en-US" sz="2000" dirty="0">
              <a:latin typeface="Papyrus"/>
              <a:cs typeface="Papyrus"/>
            </a:endParaRPr>
          </a:p>
          <a:p>
            <a:r>
              <a:rPr lang="en-US" u="sng" dirty="0" err="1" smtClean="0">
                <a:latin typeface="Papyrus"/>
                <a:cs typeface="Papyrus"/>
              </a:rPr>
              <a:t>Prov</a:t>
            </a:r>
            <a:r>
              <a:rPr lang="en-US" u="sng" dirty="0" smtClean="0">
                <a:latin typeface="Papyrus"/>
                <a:cs typeface="Papyrus"/>
              </a:rPr>
              <a:t> 13:4</a:t>
            </a:r>
            <a:r>
              <a:rPr lang="en-US" dirty="0" smtClean="0">
                <a:latin typeface="Papyrus"/>
                <a:cs typeface="Papyrus"/>
              </a:rPr>
              <a:t>      </a:t>
            </a:r>
            <a:r>
              <a:rPr lang="en-US" sz="2000" dirty="0" smtClean="0">
                <a:latin typeface="Papyrus"/>
                <a:cs typeface="Papyrus"/>
              </a:rPr>
              <a:t>“The soul of the diligent shall be </a:t>
            </a:r>
            <a:r>
              <a:rPr lang="en-US" sz="2000" dirty="0" smtClean="0">
                <a:solidFill>
                  <a:srgbClr val="FF0000"/>
                </a:solidFill>
                <a:latin typeface="Papyrus"/>
                <a:cs typeface="Papyrus"/>
              </a:rPr>
              <a:t>made </a:t>
            </a:r>
            <a:r>
              <a:rPr lang="en-US" sz="2000" u="sng" dirty="0" smtClean="0">
                <a:solidFill>
                  <a:srgbClr val="FF0000"/>
                </a:solidFill>
                <a:latin typeface="Papyrus"/>
                <a:cs typeface="Papyrus"/>
              </a:rPr>
              <a:t>fat</a:t>
            </a:r>
            <a:r>
              <a:rPr lang="en-US" sz="2000" dirty="0" smtClean="0">
                <a:latin typeface="Papyrus"/>
                <a:cs typeface="Papyrus"/>
              </a:rPr>
              <a:t>.”</a:t>
            </a:r>
          </a:p>
          <a:p>
            <a:endParaRPr lang="en-US" sz="2000" dirty="0">
              <a:latin typeface="Papyrus"/>
              <a:cs typeface="Papyrus"/>
            </a:endParaRPr>
          </a:p>
          <a:p>
            <a:r>
              <a:rPr lang="en-US" sz="2000" u="sng" dirty="0" err="1" smtClean="0">
                <a:latin typeface="Papyrus"/>
                <a:cs typeface="Papyrus"/>
              </a:rPr>
              <a:t>Prov</a:t>
            </a:r>
            <a:r>
              <a:rPr lang="en-US" sz="2000" u="sng" dirty="0" smtClean="0">
                <a:latin typeface="Papyrus"/>
                <a:cs typeface="Papyrus"/>
              </a:rPr>
              <a:t> 11:25  </a:t>
            </a:r>
            <a:r>
              <a:rPr lang="en-US" sz="2000" dirty="0" smtClean="0">
                <a:latin typeface="Papyrus"/>
                <a:cs typeface="Papyrus"/>
              </a:rPr>
              <a:t>“The liberal soul shall be </a:t>
            </a:r>
            <a:r>
              <a:rPr lang="en-US" sz="2000" dirty="0" smtClean="0">
                <a:solidFill>
                  <a:srgbClr val="FF0000"/>
                </a:solidFill>
                <a:latin typeface="Papyrus"/>
                <a:cs typeface="Papyrus"/>
              </a:rPr>
              <a:t>made </a:t>
            </a:r>
            <a:r>
              <a:rPr lang="en-US" sz="2000" u="sng" dirty="0" smtClean="0">
                <a:solidFill>
                  <a:srgbClr val="FF0000"/>
                </a:solidFill>
                <a:latin typeface="Papyrus"/>
                <a:cs typeface="Papyrus"/>
              </a:rPr>
              <a:t>fat</a:t>
            </a:r>
            <a:r>
              <a:rPr lang="en-US" sz="2000" dirty="0" smtClean="0">
                <a:latin typeface="Papyrus"/>
                <a:cs typeface="Papyrus"/>
              </a:rPr>
              <a:t>:</a:t>
            </a:r>
          </a:p>
          <a:p>
            <a:r>
              <a:rPr lang="en-US" sz="2000" dirty="0">
                <a:latin typeface="Papyrus"/>
                <a:cs typeface="Papyrus"/>
              </a:rPr>
              <a:t> </a:t>
            </a:r>
            <a:r>
              <a:rPr lang="en-US" sz="2000" dirty="0" smtClean="0">
                <a:latin typeface="Papyrus"/>
                <a:cs typeface="Papyrus"/>
              </a:rPr>
              <a:t>               and he that waters shall be watered also himself.”</a:t>
            </a:r>
          </a:p>
          <a:p>
            <a:endParaRPr lang="en-US" sz="2000" dirty="0" smtClean="0">
              <a:latin typeface="Papyrus"/>
              <a:cs typeface="Papyrus"/>
            </a:endParaRPr>
          </a:p>
          <a:p>
            <a:r>
              <a:rPr lang="en-US" sz="2000" u="sng" dirty="0" err="1" smtClean="0">
                <a:latin typeface="Papyrus"/>
                <a:cs typeface="Papyrus"/>
              </a:rPr>
              <a:t>Prov</a:t>
            </a:r>
            <a:r>
              <a:rPr lang="en-US" sz="2000" u="sng" dirty="0" smtClean="0">
                <a:latin typeface="Papyrus"/>
                <a:cs typeface="Papyrus"/>
              </a:rPr>
              <a:t> 15:30</a:t>
            </a:r>
            <a:r>
              <a:rPr lang="en-US" sz="2000" dirty="0" smtClean="0">
                <a:latin typeface="Papyrus"/>
                <a:cs typeface="Papyrus"/>
              </a:rPr>
              <a:t>  “The light of the eyes rejoices the heart</a:t>
            </a:r>
          </a:p>
          <a:p>
            <a:r>
              <a:rPr lang="en-US" sz="2000" dirty="0">
                <a:latin typeface="Papyrus"/>
                <a:cs typeface="Papyrus"/>
              </a:rPr>
              <a:t> </a:t>
            </a:r>
            <a:r>
              <a:rPr lang="en-US" sz="2000" dirty="0" smtClean="0">
                <a:latin typeface="Papyrus"/>
                <a:cs typeface="Papyrus"/>
              </a:rPr>
              <a:t>                     and a good report makes the bones </a:t>
            </a:r>
            <a:r>
              <a:rPr lang="en-US" sz="2000" u="sng" dirty="0" smtClean="0">
                <a:solidFill>
                  <a:srgbClr val="FF0000"/>
                </a:solidFill>
                <a:latin typeface="Papyrus"/>
                <a:cs typeface="Papyrus"/>
              </a:rPr>
              <a:t>fat</a:t>
            </a:r>
            <a:r>
              <a:rPr lang="en-US" sz="2000" dirty="0" smtClean="0">
                <a:latin typeface="Papyrus"/>
                <a:cs typeface="Papyrus"/>
              </a:rPr>
              <a:t>.”</a:t>
            </a:r>
          </a:p>
          <a:p>
            <a:endParaRPr lang="en-US" sz="2000" dirty="0" smtClean="0">
              <a:latin typeface="Papyrus"/>
              <a:cs typeface="Papyrus"/>
            </a:endParaRPr>
          </a:p>
          <a:p>
            <a:r>
              <a:rPr lang="en-US" sz="2000" u="sng" dirty="0" smtClean="0">
                <a:latin typeface="Papyrus"/>
                <a:cs typeface="Papyrus"/>
              </a:rPr>
              <a:t>Psalm 23:5</a:t>
            </a:r>
            <a:r>
              <a:rPr lang="en-US" sz="2000" dirty="0" smtClean="0">
                <a:latin typeface="Papyrus"/>
                <a:cs typeface="Papyrus"/>
              </a:rPr>
              <a:t>  “You prepare a table before me in the presence of my    	       enemies: you anoint my head with</a:t>
            </a:r>
            <a:r>
              <a:rPr lang="en-US" sz="2000" u="sng" dirty="0" smtClean="0">
                <a:latin typeface="Papyrus"/>
                <a:cs typeface="Papyrus"/>
              </a:rPr>
              <a:t> oil</a:t>
            </a:r>
            <a:r>
              <a:rPr lang="en-US" sz="2000" dirty="0" smtClean="0">
                <a:latin typeface="Papyrus"/>
                <a:cs typeface="Papyrus"/>
              </a:rPr>
              <a:t>; my cup runs over.”</a:t>
            </a:r>
          </a:p>
          <a:p>
            <a:endParaRPr lang="en-US" sz="2000" dirty="0">
              <a:latin typeface="Papyrus"/>
              <a:cs typeface="Papyrus"/>
            </a:endParaRPr>
          </a:p>
          <a:p>
            <a:r>
              <a:rPr lang="en-US" sz="2000" u="sng" dirty="0" smtClean="0">
                <a:latin typeface="Papyrus"/>
                <a:cs typeface="Papyrus"/>
              </a:rPr>
              <a:t>Isaiah 34:6</a:t>
            </a:r>
            <a:r>
              <a:rPr lang="en-US" sz="2000" dirty="0" smtClean="0">
                <a:latin typeface="Papyrus"/>
                <a:cs typeface="Papyrus"/>
              </a:rPr>
              <a:t>  “The sword of the Lord is filled with blood;</a:t>
            </a:r>
          </a:p>
          <a:p>
            <a:r>
              <a:rPr lang="en-US" sz="2000" dirty="0" smtClean="0">
                <a:latin typeface="Papyrus"/>
                <a:cs typeface="Papyrus"/>
              </a:rPr>
              <a:t>   it is </a:t>
            </a:r>
            <a:r>
              <a:rPr lang="en-US" sz="2000" dirty="0" smtClean="0">
                <a:solidFill>
                  <a:srgbClr val="FF0000"/>
                </a:solidFill>
                <a:latin typeface="Papyrus"/>
                <a:cs typeface="Papyrus"/>
              </a:rPr>
              <a:t>made fat </a:t>
            </a:r>
            <a:r>
              <a:rPr lang="en-US" sz="2000" dirty="0" smtClean="0">
                <a:latin typeface="Papyrus"/>
                <a:cs typeface="Papyrus"/>
              </a:rPr>
              <a:t>with fatness, and with the blood of goats and lambs, </a:t>
            </a:r>
          </a:p>
          <a:p>
            <a:r>
              <a:rPr lang="en-US" sz="2000" dirty="0">
                <a:latin typeface="Papyrus"/>
                <a:cs typeface="Papyrus"/>
              </a:rPr>
              <a:t>	</a:t>
            </a:r>
            <a:r>
              <a:rPr lang="en-US" sz="2000" dirty="0" smtClean="0">
                <a:latin typeface="Papyrus"/>
                <a:cs typeface="Papyrus"/>
              </a:rPr>
              <a:t>with the fat of the kidneys of rams.” </a:t>
            </a:r>
            <a:endParaRPr lang="en-US" sz="2000" dirty="0">
              <a:latin typeface="Papyrus"/>
              <a:cs typeface="Papyrus"/>
            </a:endParaRPr>
          </a:p>
        </p:txBody>
      </p:sp>
    </p:spTree>
    <p:extLst>
      <p:ext uri="{BB962C8B-B14F-4D97-AF65-F5344CB8AC3E}">
        <p14:creationId xmlns:p14="http://schemas.microsoft.com/office/powerpoint/2010/main" val="39761489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xtBox 1"/>
          <p:cNvSpPr txBox="1"/>
          <p:nvPr/>
        </p:nvSpPr>
        <p:spPr>
          <a:xfrm>
            <a:off x="503939" y="234668"/>
            <a:ext cx="804289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latin typeface="Papyrus"/>
                <a:cs typeface="Papyrus"/>
              </a:rPr>
              <a:t>2.  </a:t>
            </a:r>
            <a:r>
              <a:rPr lang="en-US" sz="2400" dirty="0" err="1" smtClean="0">
                <a:latin typeface="Papyrus"/>
                <a:cs typeface="Papyrus"/>
              </a:rPr>
              <a:t>Cheleb</a:t>
            </a:r>
            <a:r>
              <a:rPr lang="en-US" sz="2400" dirty="0" smtClean="0">
                <a:latin typeface="Papyrus"/>
                <a:cs typeface="Papyrus"/>
              </a:rPr>
              <a:t>  (Hebrew 2459)  “</a:t>
            </a:r>
            <a:r>
              <a:rPr lang="en-US" sz="2400" dirty="0" smtClean="0">
                <a:solidFill>
                  <a:srgbClr val="FF0000"/>
                </a:solidFill>
                <a:latin typeface="Papyrus"/>
                <a:cs typeface="Papyrus"/>
              </a:rPr>
              <a:t>fat, the rich or best part</a:t>
            </a:r>
            <a:r>
              <a:rPr lang="en-US" sz="2400" dirty="0" smtClean="0">
                <a:latin typeface="Papyrus"/>
                <a:cs typeface="Papyrus"/>
              </a:rPr>
              <a:t>”</a:t>
            </a:r>
            <a:endParaRPr lang="en-US" sz="2400" dirty="0">
              <a:latin typeface="Papyrus"/>
              <a:cs typeface="Papyrus"/>
            </a:endParaRPr>
          </a:p>
        </p:txBody>
      </p:sp>
      <p:sp>
        <p:nvSpPr>
          <p:cNvPr id="3" name="TextBox 2"/>
          <p:cNvSpPr txBox="1"/>
          <p:nvPr/>
        </p:nvSpPr>
        <p:spPr>
          <a:xfrm>
            <a:off x="362836" y="1350436"/>
            <a:ext cx="8183994" cy="50167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u="sng" dirty="0" smtClean="0">
                <a:solidFill>
                  <a:srgbClr val="FF0000"/>
                </a:solidFill>
                <a:latin typeface="Papyrus"/>
                <a:cs typeface="Papyrus"/>
              </a:rPr>
              <a:t>Gen 4:4   </a:t>
            </a:r>
            <a:r>
              <a:rPr lang="en-US" sz="2000" dirty="0" smtClean="0">
                <a:latin typeface="Papyrus"/>
                <a:cs typeface="Papyrus"/>
              </a:rPr>
              <a:t>“And Abel, he also brought of the firstlings </a:t>
            </a:r>
          </a:p>
          <a:p>
            <a:r>
              <a:rPr lang="en-US" sz="2000" dirty="0" smtClean="0">
                <a:latin typeface="Papyrus"/>
                <a:cs typeface="Papyrus"/>
              </a:rPr>
              <a:t>of his flock and of </a:t>
            </a:r>
            <a:r>
              <a:rPr lang="en-US" sz="2000" u="sng" dirty="0" smtClean="0">
                <a:solidFill>
                  <a:srgbClr val="FF0000"/>
                </a:solidFill>
                <a:latin typeface="Papyrus"/>
                <a:cs typeface="Papyrus"/>
              </a:rPr>
              <a:t>the fat</a:t>
            </a:r>
            <a:r>
              <a:rPr lang="en-US" sz="2000" u="sng" dirty="0" smtClean="0">
                <a:latin typeface="Papyrus"/>
                <a:cs typeface="Papyrus"/>
              </a:rPr>
              <a:t> </a:t>
            </a:r>
            <a:r>
              <a:rPr lang="en-US" sz="2000" dirty="0" smtClean="0">
                <a:latin typeface="Papyrus"/>
                <a:cs typeface="Papyrus"/>
              </a:rPr>
              <a:t>thereof.</a:t>
            </a:r>
          </a:p>
          <a:p>
            <a:endParaRPr lang="en-US" sz="2000" dirty="0">
              <a:latin typeface="Papyrus"/>
              <a:cs typeface="Papyrus"/>
            </a:endParaRPr>
          </a:p>
          <a:p>
            <a:r>
              <a:rPr lang="en-US" sz="2000" u="sng" dirty="0" smtClean="0">
                <a:solidFill>
                  <a:srgbClr val="FF0000"/>
                </a:solidFill>
                <a:latin typeface="Papyrus"/>
                <a:cs typeface="Papyrus"/>
              </a:rPr>
              <a:t>Gen. 45:18</a:t>
            </a:r>
            <a:r>
              <a:rPr lang="en-US" sz="2000" dirty="0" smtClean="0">
                <a:solidFill>
                  <a:srgbClr val="FF0000"/>
                </a:solidFill>
                <a:latin typeface="Papyrus"/>
                <a:cs typeface="Papyrus"/>
              </a:rPr>
              <a:t>   </a:t>
            </a:r>
            <a:r>
              <a:rPr lang="en-US" sz="2000" u="sng" dirty="0" smtClean="0">
                <a:solidFill>
                  <a:srgbClr val="FF0000"/>
                </a:solidFill>
                <a:latin typeface="Papyrus"/>
                <a:cs typeface="Papyrus"/>
              </a:rPr>
              <a:t> </a:t>
            </a:r>
            <a:r>
              <a:rPr lang="en-US" sz="2000" dirty="0" smtClean="0">
                <a:latin typeface="Papyrus"/>
                <a:cs typeface="Papyrus"/>
              </a:rPr>
              <a:t>“And take your father &amp; your households </a:t>
            </a:r>
          </a:p>
          <a:p>
            <a:r>
              <a:rPr lang="en-US" sz="2000" dirty="0" smtClean="0">
                <a:latin typeface="Papyrus"/>
                <a:cs typeface="Papyrus"/>
              </a:rPr>
              <a:t>&amp; come to Me:  And I will give you the good of the land </a:t>
            </a:r>
          </a:p>
          <a:p>
            <a:r>
              <a:rPr lang="en-US" sz="2000" dirty="0" smtClean="0">
                <a:latin typeface="Papyrus"/>
                <a:cs typeface="Papyrus"/>
              </a:rPr>
              <a:t>of Egypt, and you shall eat </a:t>
            </a:r>
            <a:r>
              <a:rPr lang="en-US" sz="2000" u="sng" dirty="0" smtClean="0">
                <a:solidFill>
                  <a:srgbClr val="FF0000"/>
                </a:solidFill>
                <a:latin typeface="Papyrus"/>
                <a:cs typeface="Papyrus"/>
              </a:rPr>
              <a:t>the fat </a:t>
            </a:r>
            <a:r>
              <a:rPr lang="en-US" sz="2000" dirty="0" smtClean="0">
                <a:solidFill>
                  <a:srgbClr val="FF0000"/>
                </a:solidFill>
                <a:latin typeface="Papyrus"/>
                <a:cs typeface="Papyrus"/>
              </a:rPr>
              <a:t> </a:t>
            </a:r>
            <a:r>
              <a:rPr lang="en-US" sz="2000" dirty="0" smtClean="0">
                <a:latin typeface="Papyrus"/>
                <a:cs typeface="Papyrus"/>
              </a:rPr>
              <a:t>of the land”</a:t>
            </a:r>
          </a:p>
          <a:p>
            <a:endParaRPr lang="en-US" sz="2000" dirty="0" smtClean="0">
              <a:latin typeface="Papyrus"/>
              <a:cs typeface="Papyrus"/>
            </a:endParaRPr>
          </a:p>
          <a:p>
            <a:r>
              <a:rPr lang="en-US" sz="2000" u="sng" dirty="0" smtClean="0">
                <a:solidFill>
                  <a:srgbClr val="FF0000"/>
                </a:solidFill>
                <a:latin typeface="Papyrus"/>
                <a:cs typeface="Papyrus"/>
              </a:rPr>
              <a:t>Leviticus 3:9-10</a:t>
            </a:r>
            <a:r>
              <a:rPr lang="en-US" sz="2000" dirty="0" smtClean="0">
                <a:solidFill>
                  <a:srgbClr val="FF0000"/>
                </a:solidFill>
                <a:latin typeface="Papyrus"/>
                <a:cs typeface="Papyrus"/>
              </a:rPr>
              <a:t>   </a:t>
            </a:r>
            <a:r>
              <a:rPr lang="en-US" sz="2000" u="sng" dirty="0" smtClean="0">
                <a:solidFill>
                  <a:srgbClr val="FF0000"/>
                </a:solidFill>
                <a:latin typeface="Papyrus"/>
                <a:cs typeface="Papyrus"/>
              </a:rPr>
              <a:t> </a:t>
            </a:r>
            <a:r>
              <a:rPr lang="en-US" sz="2000" dirty="0" smtClean="0">
                <a:latin typeface="Papyrus"/>
                <a:cs typeface="Papyrus"/>
              </a:rPr>
              <a:t>“And he shall offer the </a:t>
            </a:r>
            <a:r>
              <a:rPr lang="en-US" sz="2000" dirty="0">
                <a:latin typeface="Papyrus"/>
                <a:cs typeface="Papyrus"/>
              </a:rPr>
              <a:t> </a:t>
            </a:r>
            <a:r>
              <a:rPr lang="en-US" sz="2000" dirty="0" smtClean="0">
                <a:latin typeface="Papyrus"/>
                <a:cs typeface="Papyrus"/>
              </a:rPr>
              <a:t>peace offering’</a:t>
            </a:r>
          </a:p>
          <a:p>
            <a:r>
              <a:rPr lang="en-US" sz="2000" dirty="0" smtClean="0">
                <a:latin typeface="Papyrus"/>
                <a:cs typeface="Papyrus"/>
              </a:rPr>
              <a:t> sacrifice made by fire to the Lord;  the </a:t>
            </a:r>
            <a:r>
              <a:rPr lang="en-US" sz="2000" u="sng" dirty="0" smtClean="0">
                <a:solidFill>
                  <a:srgbClr val="FF0000"/>
                </a:solidFill>
                <a:latin typeface="Papyrus"/>
                <a:cs typeface="Papyrus"/>
              </a:rPr>
              <a:t>fat</a:t>
            </a:r>
            <a:r>
              <a:rPr lang="en-US" sz="2000" dirty="0" smtClean="0">
                <a:latin typeface="Papyrus"/>
                <a:cs typeface="Papyrus"/>
              </a:rPr>
              <a:t> thereof &amp; the</a:t>
            </a:r>
          </a:p>
          <a:p>
            <a:r>
              <a:rPr lang="en-US" sz="2000" dirty="0" smtClean="0">
                <a:latin typeface="Papyrus"/>
                <a:cs typeface="Papyrus"/>
              </a:rPr>
              <a:t> whole rump shall he take off hard by the backbone,</a:t>
            </a:r>
          </a:p>
          <a:p>
            <a:r>
              <a:rPr lang="en-US" sz="2000" dirty="0" smtClean="0">
                <a:latin typeface="Papyrus"/>
                <a:cs typeface="Papyrus"/>
              </a:rPr>
              <a:t> </a:t>
            </a:r>
            <a:r>
              <a:rPr lang="en-US" sz="2000" u="sng" dirty="0" smtClean="0">
                <a:solidFill>
                  <a:srgbClr val="FF0000"/>
                </a:solidFill>
                <a:latin typeface="Papyrus"/>
                <a:cs typeface="Papyrus"/>
              </a:rPr>
              <a:t>the fat </a:t>
            </a:r>
            <a:r>
              <a:rPr lang="en-US" sz="2000" dirty="0" smtClean="0">
                <a:latin typeface="Papyrus"/>
                <a:cs typeface="Papyrus"/>
              </a:rPr>
              <a:t>that covers the inwards,&amp; </a:t>
            </a:r>
            <a:r>
              <a:rPr lang="en-US" sz="2000" u="sng" dirty="0" smtClean="0">
                <a:solidFill>
                  <a:srgbClr val="FF0000"/>
                </a:solidFill>
                <a:latin typeface="Papyrus"/>
                <a:cs typeface="Papyrus"/>
              </a:rPr>
              <a:t>all the fat</a:t>
            </a:r>
            <a:r>
              <a:rPr lang="en-US" sz="2000" dirty="0" smtClean="0">
                <a:latin typeface="Papyrus"/>
                <a:cs typeface="Papyrus"/>
              </a:rPr>
              <a:t> that is upon </a:t>
            </a:r>
          </a:p>
          <a:p>
            <a:r>
              <a:rPr lang="en-US" sz="2000" dirty="0">
                <a:latin typeface="Papyrus"/>
                <a:cs typeface="Papyrus"/>
              </a:rPr>
              <a:t>t</a:t>
            </a:r>
            <a:r>
              <a:rPr lang="en-US" sz="2000" dirty="0" smtClean="0">
                <a:latin typeface="Papyrus"/>
                <a:cs typeface="Papyrus"/>
              </a:rPr>
              <a:t>he inwards, a the 2 kidneys,&amp; </a:t>
            </a:r>
            <a:r>
              <a:rPr lang="en-US" sz="2000" u="sng" dirty="0" smtClean="0">
                <a:solidFill>
                  <a:srgbClr val="FF0000"/>
                </a:solidFill>
                <a:latin typeface="Papyrus"/>
                <a:cs typeface="Papyrus"/>
              </a:rPr>
              <a:t>the fat </a:t>
            </a:r>
            <a:r>
              <a:rPr lang="en-US" sz="2000" dirty="0" smtClean="0">
                <a:latin typeface="Papyrus"/>
                <a:cs typeface="Papyrus"/>
              </a:rPr>
              <a:t>upon them which is by the flanks,  and the caul above the liver, with the kidneys shall he take away”</a:t>
            </a:r>
          </a:p>
          <a:p>
            <a:endParaRPr lang="en-US" sz="2000" dirty="0" smtClean="0">
              <a:latin typeface="Papyrus"/>
              <a:cs typeface="Papyrus"/>
            </a:endParaRPr>
          </a:p>
          <a:p>
            <a:r>
              <a:rPr lang="en-US" sz="2000" u="sng" dirty="0" smtClean="0">
                <a:solidFill>
                  <a:srgbClr val="FF0000"/>
                </a:solidFill>
                <a:latin typeface="Papyrus"/>
                <a:cs typeface="Papyrus"/>
              </a:rPr>
              <a:t>Leviticus 3:16  </a:t>
            </a:r>
            <a:r>
              <a:rPr lang="en-US" sz="2000" dirty="0" smtClean="0">
                <a:latin typeface="Papyrus"/>
                <a:cs typeface="Papyrus"/>
              </a:rPr>
              <a:t>“It is the food of the offering made by fire for a sweet savor; all </a:t>
            </a:r>
            <a:r>
              <a:rPr lang="en-US" sz="2000" u="sng" dirty="0" smtClean="0">
                <a:solidFill>
                  <a:srgbClr val="FF0000"/>
                </a:solidFill>
                <a:latin typeface="Papyrus"/>
                <a:cs typeface="Papyrus"/>
              </a:rPr>
              <a:t>the fat </a:t>
            </a:r>
            <a:r>
              <a:rPr lang="en-US" sz="2000" dirty="0" smtClean="0">
                <a:latin typeface="Papyrus"/>
                <a:cs typeface="Papyrus"/>
              </a:rPr>
              <a:t>is the Lord’s”  </a:t>
            </a:r>
            <a:endParaRPr lang="en-US" sz="2000" dirty="0">
              <a:latin typeface="Papyrus"/>
              <a:cs typeface="Papyrus"/>
            </a:endParaRPr>
          </a:p>
        </p:txBody>
      </p:sp>
      <p:pic>
        <p:nvPicPr>
          <p:cNvPr id="5" name="Picture 4" descr="Ab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19" y="1550077"/>
            <a:ext cx="1975447" cy="3021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60671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extBox 2"/>
          <p:cNvSpPr txBox="1"/>
          <p:nvPr/>
        </p:nvSpPr>
        <p:spPr>
          <a:xfrm>
            <a:off x="403152" y="241870"/>
            <a:ext cx="7982417" cy="62786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u="sng" dirty="0">
                <a:solidFill>
                  <a:srgbClr val="FF0000"/>
                </a:solidFill>
                <a:latin typeface="Papyrus"/>
                <a:cs typeface="Papyrus"/>
              </a:rPr>
              <a:t>Deut. 32:13-15  </a:t>
            </a:r>
            <a:r>
              <a:rPr lang="en-US" sz="2000" dirty="0">
                <a:latin typeface="Papyrus"/>
                <a:cs typeface="Papyrus"/>
              </a:rPr>
              <a:t>:He made him ride on high places of the earth, so that he might eat the increase of the fields. And He made him to suck honey out of the rock, and oil out of the flinty rock, butter from cows, and milk from sheep, with </a:t>
            </a:r>
            <a:r>
              <a:rPr lang="en-US" sz="2000" dirty="0">
                <a:solidFill>
                  <a:srgbClr val="FF0000"/>
                </a:solidFill>
                <a:latin typeface="Papyrus"/>
                <a:cs typeface="Papyrus"/>
              </a:rPr>
              <a:t>fat</a:t>
            </a:r>
            <a:r>
              <a:rPr lang="en-US" sz="2000" dirty="0">
                <a:latin typeface="Papyrus"/>
                <a:cs typeface="Papyrus"/>
              </a:rPr>
              <a:t> (best) of lambs, and rams of the sons of Bashan, and goats, with </a:t>
            </a:r>
            <a:r>
              <a:rPr lang="en-US" sz="2000" u="sng" dirty="0">
                <a:solidFill>
                  <a:srgbClr val="FF0000"/>
                </a:solidFill>
                <a:latin typeface="Papyrus"/>
                <a:cs typeface="Papyrus"/>
              </a:rPr>
              <a:t>fat </a:t>
            </a:r>
            <a:r>
              <a:rPr lang="en-US" sz="2000" dirty="0">
                <a:latin typeface="Papyrus"/>
                <a:cs typeface="Papyrus"/>
              </a:rPr>
              <a:t>(best) of kidneys of wheat.  And you drank the blood of the grape</a:t>
            </a:r>
            <a:r>
              <a:rPr lang="en-US" sz="2000" dirty="0" smtClean="0">
                <a:latin typeface="Papyrus"/>
                <a:cs typeface="Papyrus"/>
              </a:rPr>
              <a:t>.</a:t>
            </a:r>
          </a:p>
          <a:p>
            <a:pPr>
              <a:lnSpc>
                <a:spcPct val="70000"/>
              </a:lnSpc>
            </a:pPr>
            <a:endParaRPr lang="en-US" sz="2000" dirty="0">
              <a:latin typeface="Papyrus"/>
              <a:cs typeface="Papyrus"/>
            </a:endParaRPr>
          </a:p>
          <a:p>
            <a:r>
              <a:rPr lang="en-US" sz="2000" u="sng" dirty="0" smtClean="0">
                <a:solidFill>
                  <a:srgbClr val="FF0000"/>
                </a:solidFill>
                <a:latin typeface="Papyrus"/>
                <a:cs typeface="Papyrus"/>
              </a:rPr>
              <a:t>Psalm 17:10  </a:t>
            </a:r>
            <a:r>
              <a:rPr lang="en-US" sz="2000" dirty="0" smtClean="0">
                <a:latin typeface="Papyrus"/>
                <a:cs typeface="Papyrus"/>
              </a:rPr>
              <a:t>“they are enclosed in their own </a:t>
            </a:r>
            <a:r>
              <a:rPr lang="en-US" sz="2000" u="sng" dirty="0" smtClean="0">
                <a:solidFill>
                  <a:srgbClr val="FF0000"/>
                </a:solidFill>
                <a:latin typeface="Papyrus"/>
                <a:cs typeface="Papyrus"/>
              </a:rPr>
              <a:t>fat</a:t>
            </a:r>
            <a:r>
              <a:rPr lang="en-US" sz="2000" dirty="0" smtClean="0">
                <a:latin typeface="Papyrus"/>
                <a:cs typeface="Papyrus"/>
              </a:rPr>
              <a:t>: with their mouth they speak proudly.” </a:t>
            </a:r>
          </a:p>
          <a:p>
            <a:endParaRPr lang="en-US" sz="2000" dirty="0" smtClean="0">
              <a:latin typeface="Papyrus"/>
              <a:cs typeface="Papyrus"/>
            </a:endParaRPr>
          </a:p>
          <a:p>
            <a:r>
              <a:rPr lang="en-US" sz="2000" u="sng" dirty="0" smtClean="0">
                <a:solidFill>
                  <a:srgbClr val="FF0000"/>
                </a:solidFill>
                <a:latin typeface="Papyrus"/>
                <a:cs typeface="Papyrus"/>
              </a:rPr>
              <a:t>Psalm 73:7  </a:t>
            </a:r>
            <a:r>
              <a:rPr lang="en-US" sz="2000" dirty="0" smtClean="0">
                <a:latin typeface="Papyrus"/>
                <a:cs typeface="Papyrus"/>
              </a:rPr>
              <a:t>“Their eyes stand out with </a:t>
            </a:r>
            <a:r>
              <a:rPr lang="en-US" sz="2000" u="sng" dirty="0" smtClean="0">
                <a:solidFill>
                  <a:srgbClr val="FF0000"/>
                </a:solidFill>
                <a:latin typeface="Papyrus"/>
                <a:cs typeface="Papyrus"/>
              </a:rPr>
              <a:t>fatness:</a:t>
            </a:r>
            <a:r>
              <a:rPr lang="en-US" sz="2000" dirty="0" smtClean="0">
                <a:latin typeface="Papyrus"/>
                <a:cs typeface="Papyrus"/>
              </a:rPr>
              <a:t> they have more than heart could wish”</a:t>
            </a:r>
            <a:endParaRPr lang="en-US" sz="2000" dirty="0">
              <a:latin typeface="Papyrus"/>
              <a:cs typeface="Papyrus"/>
            </a:endParaRPr>
          </a:p>
          <a:p>
            <a:r>
              <a:rPr lang="en-US" sz="2000" u="sng" dirty="0" smtClean="0">
                <a:solidFill>
                  <a:srgbClr val="FF0000"/>
                </a:solidFill>
                <a:latin typeface="Papyrus"/>
                <a:cs typeface="Papyrus"/>
              </a:rPr>
              <a:t>Ps 119:70  </a:t>
            </a:r>
            <a:r>
              <a:rPr lang="en-US" sz="2000" dirty="0" smtClean="0">
                <a:latin typeface="Papyrus"/>
                <a:cs typeface="Papyrus"/>
              </a:rPr>
              <a:t>“their heart is </a:t>
            </a:r>
            <a:r>
              <a:rPr lang="en-US" sz="2000" u="sng" dirty="0" smtClean="0">
                <a:solidFill>
                  <a:srgbClr val="FF0000"/>
                </a:solidFill>
                <a:latin typeface="Papyrus"/>
                <a:cs typeface="Papyrus"/>
              </a:rPr>
              <a:t>as fat as grease</a:t>
            </a:r>
            <a:r>
              <a:rPr lang="en-US" sz="2000" dirty="0" smtClean="0">
                <a:latin typeface="Papyrus"/>
                <a:cs typeface="Papyrus"/>
              </a:rPr>
              <a:t>; but I delight in Your Law.”</a:t>
            </a:r>
          </a:p>
          <a:p>
            <a:pPr>
              <a:lnSpc>
                <a:spcPct val="70000"/>
              </a:lnSpc>
            </a:pPr>
            <a:endParaRPr lang="en-US" sz="2000" dirty="0">
              <a:latin typeface="Papyrus"/>
              <a:cs typeface="Papyrus"/>
            </a:endParaRPr>
          </a:p>
          <a:p>
            <a:r>
              <a:rPr lang="en-US" sz="2000" u="sng" dirty="0" smtClean="0">
                <a:solidFill>
                  <a:srgbClr val="FF0000"/>
                </a:solidFill>
                <a:latin typeface="Papyrus"/>
                <a:cs typeface="Papyrus"/>
              </a:rPr>
              <a:t>Isa. 34:6  </a:t>
            </a:r>
            <a:r>
              <a:rPr lang="en-US" sz="2000" dirty="0" smtClean="0">
                <a:latin typeface="Papyrus"/>
                <a:cs typeface="Papyrus"/>
              </a:rPr>
              <a:t>“the sword of the Lord is filled with blood, it is made fat with </a:t>
            </a:r>
            <a:r>
              <a:rPr lang="en-US" sz="2000" u="sng" dirty="0" smtClean="0">
                <a:solidFill>
                  <a:srgbClr val="FF0000"/>
                </a:solidFill>
                <a:latin typeface="Papyrus"/>
                <a:cs typeface="Papyrus"/>
              </a:rPr>
              <a:t>fatness</a:t>
            </a:r>
            <a:r>
              <a:rPr lang="en-US" sz="2000" dirty="0" smtClean="0">
                <a:solidFill>
                  <a:schemeClr val="tx1"/>
                </a:solidFill>
                <a:latin typeface="Papyrus"/>
                <a:cs typeface="Papyrus"/>
              </a:rPr>
              <a:t> &amp; with the blood of lambs &amp; goats, with </a:t>
            </a:r>
            <a:r>
              <a:rPr lang="en-US" sz="2000" u="sng" dirty="0" smtClean="0">
                <a:solidFill>
                  <a:srgbClr val="FF0000"/>
                </a:solidFill>
                <a:latin typeface="Papyrus"/>
                <a:cs typeface="Papyrus"/>
              </a:rPr>
              <a:t>the fat </a:t>
            </a:r>
            <a:r>
              <a:rPr lang="en-US" sz="2000" dirty="0" smtClean="0">
                <a:solidFill>
                  <a:schemeClr val="tx1"/>
                </a:solidFill>
                <a:latin typeface="Papyrus"/>
                <a:cs typeface="Papyrus"/>
              </a:rPr>
              <a:t>of the kidneys of rams: for the Lord has a sacrifice in </a:t>
            </a:r>
            <a:r>
              <a:rPr lang="en-US" sz="2000" dirty="0" err="1" smtClean="0">
                <a:solidFill>
                  <a:schemeClr val="tx1"/>
                </a:solidFill>
                <a:latin typeface="Papyrus"/>
                <a:cs typeface="Papyrus"/>
              </a:rPr>
              <a:t>Bozrah</a:t>
            </a:r>
            <a:r>
              <a:rPr lang="en-US" sz="2000" dirty="0" smtClean="0">
                <a:solidFill>
                  <a:schemeClr val="tx1"/>
                </a:solidFill>
                <a:latin typeface="Papyrus"/>
                <a:cs typeface="Papyrus"/>
              </a:rPr>
              <a:t> &amp; a great slaughter in the Land of Edom.”</a:t>
            </a:r>
          </a:p>
          <a:p>
            <a:pPr>
              <a:lnSpc>
                <a:spcPct val="70000"/>
              </a:lnSpc>
            </a:pPr>
            <a:endParaRPr lang="en-US" sz="2000" u="sng" dirty="0">
              <a:solidFill>
                <a:schemeClr val="tx1"/>
              </a:solidFill>
              <a:latin typeface="Papyrus"/>
              <a:cs typeface="Papyrus"/>
            </a:endParaRPr>
          </a:p>
          <a:p>
            <a:r>
              <a:rPr lang="en-US" sz="2000" u="sng" dirty="0" err="1" smtClean="0">
                <a:solidFill>
                  <a:srgbClr val="FF0000"/>
                </a:solidFill>
                <a:latin typeface="Papyrus"/>
                <a:cs typeface="Papyrus"/>
              </a:rPr>
              <a:t>Ezek</a:t>
            </a:r>
            <a:r>
              <a:rPr lang="en-US" sz="2000" u="sng" dirty="0" smtClean="0">
                <a:solidFill>
                  <a:srgbClr val="FF0000"/>
                </a:solidFill>
                <a:latin typeface="Papyrus"/>
                <a:cs typeface="Papyrus"/>
              </a:rPr>
              <a:t> 39:19 </a:t>
            </a:r>
            <a:r>
              <a:rPr lang="en-US" sz="2000" dirty="0">
                <a:solidFill>
                  <a:schemeClr val="tx1"/>
                </a:solidFill>
                <a:latin typeface="Papyrus"/>
                <a:cs typeface="Papyrus"/>
              </a:rPr>
              <a:t> </a:t>
            </a:r>
            <a:r>
              <a:rPr lang="en-US" sz="2000" dirty="0" smtClean="0">
                <a:solidFill>
                  <a:schemeClr val="tx1"/>
                </a:solidFill>
                <a:latin typeface="Papyrus"/>
                <a:cs typeface="Papyrus"/>
              </a:rPr>
              <a:t>You shall eat fat </a:t>
            </a:r>
            <a:r>
              <a:rPr lang="en-US" sz="2000" dirty="0" err="1" smtClean="0">
                <a:solidFill>
                  <a:schemeClr val="tx1"/>
                </a:solidFill>
                <a:latin typeface="Papyrus"/>
                <a:cs typeface="Papyrus"/>
              </a:rPr>
              <a:t>til</a:t>
            </a:r>
            <a:r>
              <a:rPr lang="en-US" sz="2000" dirty="0" smtClean="0">
                <a:solidFill>
                  <a:schemeClr val="tx1"/>
                </a:solidFill>
                <a:latin typeface="Papyrus"/>
                <a:cs typeface="Papyrus"/>
              </a:rPr>
              <a:t> you be full &amp; drink blood till you are drunk, of my sacrifice which I sacrificed for you”</a:t>
            </a:r>
            <a:endParaRPr lang="en-US" sz="2000" u="sng" dirty="0" smtClean="0">
              <a:solidFill>
                <a:srgbClr val="FF0000"/>
              </a:solidFill>
              <a:latin typeface="Papyrus"/>
              <a:cs typeface="Papyrus"/>
            </a:endParaRPr>
          </a:p>
        </p:txBody>
      </p:sp>
    </p:spTree>
    <p:extLst>
      <p:ext uri="{BB962C8B-B14F-4D97-AF65-F5344CB8AC3E}">
        <p14:creationId xmlns:p14="http://schemas.microsoft.com/office/powerpoint/2010/main" val="36115970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xtBox 1"/>
          <p:cNvSpPr txBox="1"/>
          <p:nvPr/>
        </p:nvSpPr>
        <p:spPr>
          <a:xfrm>
            <a:off x="551813" y="604673"/>
            <a:ext cx="8156277"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latin typeface="Papyrus"/>
                <a:cs typeface="Papyrus"/>
              </a:rPr>
              <a:t>3.Shaman  (H 8080)  </a:t>
            </a:r>
            <a:r>
              <a:rPr lang="en-US" sz="2400" dirty="0" smtClean="0">
                <a:solidFill>
                  <a:srgbClr val="FF0000"/>
                </a:solidFill>
                <a:latin typeface="Papyrus"/>
                <a:cs typeface="Papyrus"/>
              </a:rPr>
              <a:t>“To grow fat, robust, lusty, gross,</a:t>
            </a:r>
          </a:p>
          <a:p>
            <a:r>
              <a:rPr lang="en-US" sz="2400" dirty="0" smtClean="0">
                <a:solidFill>
                  <a:srgbClr val="FF0000"/>
                </a:solidFill>
                <a:latin typeface="Papyrus"/>
                <a:cs typeface="Papyrus"/>
              </a:rPr>
              <a:t>                                                       glow shiny with oil, anoint ”</a:t>
            </a:r>
            <a:endParaRPr lang="en-US" sz="2400" dirty="0">
              <a:solidFill>
                <a:srgbClr val="FF0000"/>
              </a:solidFill>
              <a:latin typeface="Papyrus"/>
              <a:cs typeface="Papyrus"/>
            </a:endParaRPr>
          </a:p>
        </p:txBody>
      </p:sp>
      <p:sp>
        <p:nvSpPr>
          <p:cNvPr id="3" name="TextBox 2"/>
          <p:cNvSpPr txBox="1"/>
          <p:nvPr/>
        </p:nvSpPr>
        <p:spPr>
          <a:xfrm>
            <a:off x="322521" y="2321333"/>
            <a:ext cx="8385569" cy="40934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u="sng" dirty="0" smtClean="0">
                <a:solidFill>
                  <a:srgbClr val="FF0000"/>
                </a:solidFill>
                <a:latin typeface="Papyrus"/>
                <a:cs typeface="Papyrus"/>
              </a:rPr>
              <a:t>Ex 29:21  </a:t>
            </a:r>
            <a:r>
              <a:rPr lang="en-US" sz="2000" dirty="0" smtClean="0">
                <a:solidFill>
                  <a:schemeClr val="tx1"/>
                </a:solidFill>
                <a:latin typeface="Papyrus"/>
                <a:cs typeface="Papyrus"/>
              </a:rPr>
              <a:t>“Then shall you take the </a:t>
            </a:r>
            <a:r>
              <a:rPr lang="en-US" sz="2000" u="sng" dirty="0" smtClean="0">
                <a:solidFill>
                  <a:srgbClr val="FF0000"/>
                </a:solidFill>
                <a:latin typeface="Papyrus"/>
                <a:cs typeface="Papyrus"/>
              </a:rPr>
              <a:t>anointing oil </a:t>
            </a:r>
            <a:r>
              <a:rPr lang="en-US" sz="2000" dirty="0" smtClean="0">
                <a:solidFill>
                  <a:schemeClr val="tx1"/>
                </a:solidFill>
                <a:latin typeface="Papyrus"/>
                <a:cs typeface="Papyrus"/>
              </a:rPr>
              <a:t>&amp; pour it on his head &amp;     anoint him</a:t>
            </a:r>
            <a:endParaRPr lang="en-US" sz="2000" u="sng" dirty="0" smtClean="0">
              <a:solidFill>
                <a:srgbClr val="FF0000"/>
              </a:solidFill>
              <a:latin typeface="Papyrus"/>
              <a:cs typeface="Papyrus"/>
            </a:endParaRPr>
          </a:p>
          <a:p>
            <a:r>
              <a:rPr lang="en-US" sz="2000" u="sng" dirty="0" err="1" smtClean="0">
                <a:solidFill>
                  <a:srgbClr val="FF0000"/>
                </a:solidFill>
                <a:latin typeface="Papyrus"/>
                <a:cs typeface="Papyrus"/>
              </a:rPr>
              <a:t>Deut</a:t>
            </a:r>
            <a:r>
              <a:rPr lang="en-US" sz="2000" u="sng" dirty="0" smtClean="0">
                <a:solidFill>
                  <a:srgbClr val="FF0000"/>
                </a:solidFill>
                <a:latin typeface="Papyrus"/>
                <a:cs typeface="Papyrus"/>
              </a:rPr>
              <a:t> 32:15   “</a:t>
            </a:r>
            <a:r>
              <a:rPr lang="en-US" sz="2000" dirty="0" smtClean="0">
                <a:latin typeface="Papyrus"/>
                <a:cs typeface="Papyrus"/>
              </a:rPr>
              <a:t>But </a:t>
            </a:r>
            <a:r>
              <a:rPr lang="en-US" sz="2000" dirty="0" err="1" smtClean="0">
                <a:latin typeface="Papyrus"/>
                <a:cs typeface="Papyrus"/>
              </a:rPr>
              <a:t>Jeshurun</a:t>
            </a:r>
            <a:r>
              <a:rPr lang="en-US" sz="2000" dirty="0" smtClean="0">
                <a:latin typeface="Papyrus"/>
                <a:cs typeface="Papyrus"/>
              </a:rPr>
              <a:t> (Israel</a:t>
            </a:r>
            <a:r>
              <a:rPr lang="en-US" sz="2000" dirty="0" smtClean="0">
                <a:solidFill>
                  <a:srgbClr val="FF0000"/>
                </a:solidFill>
                <a:latin typeface="Papyrus"/>
                <a:cs typeface="Papyrus"/>
              </a:rPr>
              <a:t>) grew fat </a:t>
            </a:r>
            <a:r>
              <a:rPr lang="en-US" sz="2000" dirty="0" smtClean="0">
                <a:latin typeface="Papyrus"/>
                <a:cs typeface="Papyrus"/>
              </a:rPr>
              <a:t>&amp; kicked. You </a:t>
            </a:r>
            <a:r>
              <a:rPr lang="en-US" sz="2000" dirty="0" smtClean="0">
                <a:solidFill>
                  <a:srgbClr val="FF0000"/>
                </a:solidFill>
                <a:latin typeface="Papyrus"/>
                <a:cs typeface="Papyrus"/>
              </a:rPr>
              <a:t>grew fat </a:t>
            </a:r>
            <a:r>
              <a:rPr lang="en-US" sz="2000" dirty="0" smtClean="0">
                <a:latin typeface="Papyrus"/>
                <a:cs typeface="Papyrus"/>
              </a:rPr>
              <a:t>(gross), thick,  and covered </a:t>
            </a:r>
            <a:r>
              <a:rPr lang="en-US" sz="2000" u="sng" dirty="0" smtClean="0">
                <a:solidFill>
                  <a:srgbClr val="FF0000"/>
                </a:solidFill>
                <a:latin typeface="Papyrus"/>
                <a:cs typeface="Papyrus"/>
              </a:rPr>
              <a:t>with fatness.</a:t>
            </a:r>
            <a:r>
              <a:rPr lang="en-US" sz="2000" dirty="0" smtClean="0">
                <a:latin typeface="Papyrus"/>
                <a:cs typeface="Papyrus"/>
              </a:rPr>
              <a:t>.  Then he forsook God who made him and lightly esteemed the Rock of his salvation.” </a:t>
            </a:r>
          </a:p>
          <a:p>
            <a:endParaRPr lang="en-US" sz="2000" dirty="0">
              <a:latin typeface="Papyrus"/>
              <a:cs typeface="Papyrus"/>
            </a:endParaRPr>
          </a:p>
          <a:p>
            <a:r>
              <a:rPr lang="en-US" sz="2000" u="sng" dirty="0" smtClean="0">
                <a:solidFill>
                  <a:srgbClr val="FF0000"/>
                </a:solidFill>
                <a:latin typeface="Papyrus"/>
                <a:cs typeface="Papyrus"/>
              </a:rPr>
              <a:t>Isa 6:10  </a:t>
            </a:r>
            <a:r>
              <a:rPr lang="en-US" sz="2000" dirty="0" smtClean="0">
                <a:latin typeface="Papyrus"/>
                <a:cs typeface="Papyrus"/>
              </a:rPr>
              <a:t>“Make this peoples’ heart </a:t>
            </a:r>
            <a:r>
              <a:rPr lang="en-US" sz="2000" u="sng" dirty="0" smtClean="0">
                <a:solidFill>
                  <a:srgbClr val="FF0000"/>
                </a:solidFill>
                <a:latin typeface="Papyrus"/>
                <a:cs typeface="Papyrus"/>
              </a:rPr>
              <a:t>fa</a:t>
            </a:r>
            <a:r>
              <a:rPr lang="en-US" sz="2000" dirty="0" smtClean="0">
                <a:latin typeface="Papyrus"/>
                <a:cs typeface="Papyrus"/>
              </a:rPr>
              <a:t>t &amp; make their ears heavy &amp; shut their eyes, lest they see with their eyes &amp; hear with their ears &amp; understand with their heart, and convert, and be healed.”</a:t>
            </a:r>
          </a:p>
          <a:p>
            <a:endParaRPr lang="en-US" sz="2000" dirty="0">
              <a:latin typeface="Papyrus"/>
              <a:cs typeface="Papyrus"/>
            </a:endParaRPr>
          </a:p>
          <a:p>
            <a:r>
              <a:rPr lang="en-US" sz="2000" u="sng" dirty="0" err="1" smtClean="0">
                <a:solidFill>
                  <a:srgbClr val="FF0000"/>
                </a:solidFill>
                <a:latin typeface="Papyrus"/>
                <a:cs typeface="Papyrus"/>
              </a:rPr>
              <a:t>Jer</a:t>
            </a:r>
            <a:r>
              <a:rPr lang="en-US" sz="2000" u="sng" dirty="0" smtClean="0">
                <a:solidFill>
                  <a:srgbClr val="FF0000"/>
                </a:solidFill>
                <a:latin typeface="Papyrus"/>
                <a:cs typeface="Papyrus"/>
              </a:rPr>
              <a:t> 5:28  </a:t>
            </a:r>
            <a:r>
              <a:rPr lang="en-US" sz="2000" dirty="0" smtClean="0">
                <a:latin typeface="Papyrus"/>
                <a:cs typeface="Papyrus"/>
              </a:rPr>
              <a:t>“They are </a:t>
            </a:r>
            <a:r>
              <a:rPr lang="en-US" sz="2000" u="sng" dirty="0" smtClean="0">
                <a:solidFill>
                  <a:srgbClr val="FF0000"/>
                </a:solidFill>
                <a:latin typeface="Papyrus"/>
                <a:cs typeface="Papyrus"/>
              </a:rPr>
              <a:t>waxen fat</a:t>
            </a:r>
            <a:r>
              <a:rPr lang="en-US" sz="2000" dirty="0" smtClean="0">
                <a:latin typeface="Papyrus"/>
                <a:cs typeface="Papyrus"/>
              </a:rPr>
              <a:t>, they shine: yes, they overpass the deed of the wicked: the judge not the cause, the cause of the fatherless, yet they prosper; and the right of the needy they do not judge.”</a:t>
            </a:r>
            <a:endParaRPr lang="en-US" sz="2000" dirty="0">
              <a:latin typeface="Papyrus"/>
              <a:cs typeface="Papyrus"/>
            </a:endParaRPr>
          </a:p>
        </p:txBody>
      </p:sp>
      <p:sp>
        <p:nvSpPr>
          <p:cNvPr id="5" name="TextBox 4"/>
          <p:cNvSpPr txBox="1"/>
          <p:nvPr/>
        </p:nvSpPr>
        <p:spPr>
          <a:xfrm>
            <a:off x="322521" y="1635623"/>
            <a:ext cx="8821478"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u="sng" dirty="0" smtClean="0">
                <a:solidFill>
                  <a:srgbClr val="FF0000"/>
                </a:solidFill>
                <a:latin typeface="Papyrus"/>
                <a:cs typeface="Papyrus"/>
              </a:rPr>
              <a:t>Gen 49:18  </a:t>
            </a:r>
            <a:r>
              <a:rPr lang="en-US" sz="2000" dirty="0" smtClean="0">
                <a:latin typeface="Papyrus"/>
                <a:cs typeface="Papyrus"/>
              </a:rPr>
              <a:t>“Out of Asher his bread </a:t>
            </a:r>
            <a:r>
              <a:rPr lang="en-US" sz="2000" u="sng" dirty="0" smtClean="0">
                <a:solidFill>
                  <a:srgbClr val="FF0000"/>
                </a:solidFill>
                <a:latin typeface="Papyrus"/>
                <a:cs typeface="Papyrus"/>
              </a:rPr>
              <a:t>shall be fat </a:t>
            </a:r>
            <a:r>
              <a:rPr lang="en-US" sz="2000" dirty="0" smtClean="0">
                <a:latin typeface="Papyrus"/>
                <a:cs typeface="Papyrus"/>
              </a:rPr>
              <a:t>&amp; he shall yield royal delight’</a:t>
            </a:r>
          </a:p>
        </p:txBody>
      </p:sp>
    </p:spTree>
    <p:extLst>
      <p:ext uri="{BB962C8B-B14F-4D97-AF65-F5344CB8AC3E}">
        <p14:creationId xmlns:p14="http://schemas.microsoft.com/office/powerpoint/2010/main" val="4379371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xtBox 1"/>
          <p:cNvSpPr txBox="1"/>
          <p:nvPr/>
        </p:nvSpPr>
        <p:spPr>
          <a:xfrm>
            <a:off x="645044" y="494775"/>
            <a:ext cx="749863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latin typeface="Papyrus"/>
                <a:cs typeface="Papyrus"/>
              </a:rPr>
              <a:t>4. </a:t>
            </a:r>
            <a:r>
              <a:rPr lang="en-US" sz="2400" dirty="0" err="1" smtClean="0">
                <a:latin typeface="Papyrus"/>
                <a:cs typeface="Papyrus"/>
              </a:rPr>
              <a:t>Mashman</a:t>
            </a:r>
            <a:r>
              <a:rPr lang="en-US" sz="2400" dirty="0" smtClean="0">
                <a:latin typeface="Papyrus"/>
                <a:cs typeface="Papyrus"/>
              </a:rPr>
              <a:t>  (H 4924)        </a:t>
            </a:r>
            <a:r>
              <a:rPr lang="en-US" sz="2400" dirty="0" smtClean="0">
                <a:solidFill>
                  <a:srgbClr val="FF0000"/>
                </a:solidFill>
                <a:latin typeface="Papyrus"/>
                <a:cs typeface="Papyrus"/>
              </a:rPr>
              <a:t>“Fat, rich, fertile, robust”</a:t>
            </a:r>
            <a:endParaRPr lang="en-US" sz="2400" dirty="0">
              <a:solidFill>
                <a:srgbClr val="FF0000"/>
              </a:solidFill>
              <a:latin typeface="Papyrus"/>
              <a:cs typeface="Papyrus"/>
            </a:endParaRPr>
          </a:p>
        </p:txBody>
      </p:sp>
      <p:sp>
        <p:nvSpPr>
          <p:cNvPr id="3" name="TextBox 2"/>
          <p:cNvSpPr txBox="1"/>
          <p:nvPr/>
        </p:nvSpPr>
        <p:spPr>
          <a:xfrm>
            <a:off x="645044" y="1511683"/>
            <a:ext cx="8063047" cy="470898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u="sng" dirty="0" smtClean="0">
                <a:solidFill>
                  <a:srgbClr val="FF0000"/>
                </a:solidFill>
                <a:latin typeface="Papyrus"/>
                <a:cs typeface="Papyrus"/>
              </a:rPr>
              <a:t>Gen.27:28  </a:t>
            </a:r>
            <a:r>
              <a:rPr lang="en-US" sz="2000" dirty="0" smtClean="0">
                <a:solidFill>
                  <a:srgbClr val="000000"/>
                </a:solidFill>
                <a:latin typeface="Papyrus"/>
                <a:cs typeface="Papyrus"/>
              </a:rPr>
              <a:t>“therefore God give you </a:t>
            </a:r>
            <a:r>
              <a:rPr lang="en-US" sz="2000" dirty="0" smtClean="0">
                <a:solidFill>
                  <a:schemeClr val="tx1"/>
                </a:solidFill>
                <a:latin typeface="Papyrus"/>
                <a:cs typeface="Papyrus"/>
              </a:rPr>
              <a:t>of the dew of heaven &amp; the fatness of the earth, &amp; plenty of corn &amp; wine”</a:t>
            </a:r>
            <a:endParaRPr lang="en-US" sz="2000" u="sng" dirty="0" smtClean="0">
              <a:solidFill>
                <a:srgbClr val="FF0000"/>
              </a:solidFill>
              <a:latin typeface="Papyrus"/>
              <a:cs typeface="Papyrus"/>
            </a:endParaRPr>
          </a:p>
          <a:p>
            <a:endParaRPr lang="en-US" sz="2000" u="sng" dirty="0">
              <a:solidFill>
                <a:srgbClr val="FF0000"/>
              </a:solidFill>
              <a:latin typeface="Papyrus"/>
              <a:cs typeface="Papyrus"/>
            </a:endParaRPr>
          </a:p>
          <a:p>
            <a:r>
              <a:rPr lang="en-US" sz="2000" u="sng" dirty="0" smtClean="0">
                <a:solidFill>
                  <a:srgbClr val="FF0000"/>
                </a:solidFill>
                <a:latin typeface="Papyrus"/>
                <a:cs typeface="Papyrus"/>
              </a:rPr>
              <a:t>Isaiah 17:4  </a:t>
            </a:r>
            <a:r>
              <a:rPr lang="en-US" sz="2000" dirty="0" smtClean="0">
                <a:latin typeface="Papyrus"/>
                <a:cs typeface="Papyrus"/>
              </a:rPr>
              <a:t>“And in that day, it shall come to pass, that the glory of Jacob shall be made thin, and </a:t>
            </a:r>
            <a:r>
              <a:rPr lang="en-US" sz="2000" u="sng" dirty="0" smtClean="0">
                <a:solidFill>
                  <a:srgbClr val="FF0000"/>
                </a:solidFill>
                <a:latin typeface="Papyrus"/>
                <a:cs typeface="Papyrus"/>
              </a:rPr>
              <a:t>the fatness </a:t>
            </a:r>
            <a:r>
              <a:rPr lang="en-US" sz="2000" dirty="0" smtClean="0">
                <a:latin typeface="Papyrus"/>
                <a:cs typeface="Papyrus"/>
              </a:rPr>
              <a:t>of his flesh shall wax lean.”</a:t>
            </a:r>
          </a:p>
          <a:p>
            <a:endParaRPr lang="en-US" sz="2000" dirty="0" smtClean="0">
              <a:latin typeface="Papyrus"/>
              <a:cs typeface="Papyrus"/>
            </a:endParaRPr>
          </a:p>
          <a:p>
            <a:r>
              <a:rPr lang="en-US" sz="2000" u="sng" dirty="0" smtClean="0">
                <a:solidFill>
                  <a:srgbClr val="FF0000"/>
                </a:solidFill>
                <a:latin typeface="Papyrus"/>
                <a:cs typeface="Papyrus"/>
              </a:rPr>
              <a:t>Isaiah 10:16  </a:t>
            </a:r>
            <a:r>
              <a:rPr lang="en-US" sz="2000" dirty="0" smtClean="0">
                <a:latin typeface="Papyrus"/>
                <a:cs typeface="Papyrus"/>
              </a:rPr>
              <a:t>“Therefore shall the Lord, the Lord of hosts, send among His </a:t>
            </a:r>
            <a:r>
              <a:rPr lang="en-US" sz="2000" u="sng" dirty="0" smtClean="0">
                <a:solidFill>
                  <a:srgbClr val="FF0000"/>
                </a:solidFill>
                <a:latin typeface="Papyrus"/>
                <a:cs typeface="Papyrus"/>
              </a:rPr>
              <a:t>fat ones </a:t>
            </a:r>
            <a:r>
              <a:rPr lang="en-US" sz="2000" dirty="0" smtClean="0">
                <a:latin typeface="Papyrus"/>
                <a:cs typeface="Papyrus"/>
              </a:rPr>
              <a:t>leanness; &amp; under His glory He shall kindle a burning like the burning of a fire.”</a:t>
            </a:r>
          </a:p>
          <a:p>
            <a:endParaRPr lang="en-US" sz="2000" dirty="0" smtClean="0">
              <a:latin typeface="Papyrus"/>
              <a:cs typeface="Papyrus"/>
            </a:endParaRPr>
          </a:p>
          <a:p>
            <a:r>
              <a:rPr lang="en-US" sz="2000" u="sng" dirty="0" smtClean="0">
                <a:solidFill>
                  <a:srgbClr val="FF0000"/>
                </a:solidFill>
                <a:latin typeface="Papyrus"/>
                <a:cs typeface="Papyrus"/>
              </a:rPr>
              <a:t>Dan 11:24 </a:t>
            </a:r>
            <a:r>
              <a:rPr lang="en-US" sz="2000" dirty="0" smtClean="0">
                <a:latin typeface="Papyrus"/>
                <a:cs typeface="Papyrus"/>
              </a:rPr>
              <a:t>“He shall enter peaceably even upon </a:t>
            </a:r>
            <a:r>
              <a:rPr lang="en-US" sz="2000" dirty="0" smtClean="0">
                <a:solidFill>
                  <a:srgbClr val="FF0000"/>
                </a:solidFill>
                <a:latin typeface="Papyrus"/>
                <a:cs typeface="Papyrus"/>
              </a:rPr>
              <a:t>the fattest places </a:t>
            </a:r>
            <a:r>
              <a:rPr lang="en-US" sz="2000" dirty="0" smtClean="0">
                <a:latin typeface="Papyrus"/>
                <a:cs typeface="Papyrus"/>
              </a:rPr>
              <a:t>of the province; &amp; he shall do that which his father have not done, nor he fathers’ fathers; he shall scatter among them the prey &amp; spoil &amp; riches, yes, and he shall forecast his devices against the strongholds, even for a time”</a:t>
            </a:r>
          </a:p>
        </p:txBody>
      </p:sp>
    </p:spTree>
    <p:extLst>
      <p:ext uri="{BB962C8B-B14F-4D97-AF65-F5344CB8AC3E}">
        <p14:creationId xmlns:p14="http://schemas.microsoft.com/office/powerpoint/2010/main" val="37981239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806305" y="846542"/>
            <a:ext cx="770021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latin typeface="Papyrus"/>
                <a:cs typeface="Papyrus"/>
              </a:rPr>
              <a:t>5</a:t>
            </a:r>
            <a:r>
              <a:rPr lang="en-US" sz="2400" dirty="0" smtClean="0">
                <a:latin typeface="Papyrus"/>
                <a:cs typeface="Papyrus"/>
              </a:rPr>
              <a:t>. </a:t>
            </a:r>
            <a:r>
              <a:rPr lang="en-US" sz="2400" dirty="0" err="1" smtClean="0">
                <a:latin typeface="Papyrus"/>
                <a:cs typeface="Papyrus"/>
              </a:rPr>
              <a:t>Taphash</a:t>
            </a:r>
            <a:r>
              <a:rPr lang="en-US" sz="2400" dirty="0" smtClean="0">
                <a:latin typeface="Papyrus"/>
                <a:cs typeface="Papyrus"/>
              </a:rPr>
              <a:t>  ( H 2954)   </a:t>
            </a:r>
            <a:r>
              <a:rPr lang="en-US" sz="2400" dirty="0" smtClean="0">
                <a:solidFill>
                  <a:srgbClr val="FF0000"/>
                </a:solidFill>
                <a:latin typeface="Papyrus"/>
                <a:cs typeface="Papyrus"/>
              </a:rPr>
              <a:t>“Fat, insensitive,  thick-headed</a:t>
            </a:r>
            <a:endParaRPr lang="en-US" sz="2400" dirty="0">
              <a:solidFill>
                <a:srgbClr val="FF0000"/>
              </a:solidFill>
              <a:latin typeface="Papyrus"/>
              <a:cs typeface="Papyrus"/>
            </a:endParaRPr>
          </a:p>
        </p:txBody>
      </p:sp>
      <p:sp>
        <p:nvSpPr>
          <p:cNvPr id="6" name="TextBox 5"/>
          <p:cNvSpPr txBox="1"/>
          <p:nvPr/>
        </p:nvSpPr>
        <p:spPr>
          <a:xfrm>
            <a:off x="645044" y="2076044"/>
            <a:ext cx="8183993"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u="sng" dirty="0" smtClean="0">
                <a:solidFill>
                  <a:srgbClr val="FF0000"/>
                </a:solidFill>
                <a:latin typeface="Papyrus"/>
                <a:cs typeface="Papyrus"/>
              </a:rPr>
              <a:t>Psalm 119:70  </a:t>
            </a:r>
            <a:r>
              <a:rPr lang="en-US" sz="2000" dirty="0" smtClean="0">
                <a:latin typeface="Papyrus"/>
                <a:cs typeface="Papyrus"/>
              </a:rPr>
              <a:t>“Their heart is as </a:t>
            </a:r>
            <a:r>
              <a:rPr lang="en-US" sz="2000" u="sng" dirty="0" smtClean="0">
                <a:solidFill>
                  <a:srgbClr val="FF0000"/>
                </a:solidFill>
                <a:latin typeface="Papyrus"/>
                <a:cs typeface="Papyrus"/>
              </a:rPr>
              <a:t>fat as grease</a:t>
            </a:r>
            <a:r>
              <a:rPr lang="en-US" sz="2000" dirty="0" smtClean="0">
                <a:latin typeface="Papyrus"/>
                <a:cs typeface="Papyrus"/>
              </a:rPr>
              <a:t>, but I delight in Your Law”</a:t>
            </a:r>
            <a:endParaRPr lang="en-US" sz="2000" dirty="0">
              <a:latin typeface="Papyrus"/>
              <a:cs typeface="Papyrus"/>
            </a:endParaRPr>
          </a:p>
        </p:txBody>
      </p:sp>
    </p:spTree>
    <p:extLst>
      <p:ext uri="{BB962C8B-B14F-4D97-AF65-F5344CB8AC3E}">
        <p14:creationId xmlns:p14="http://schemas.microsoft.com/office/powerpoint/2010/main" val="2406881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50463"/>
            <a:ext cx="6523893" cy="5177692"/>
          </a:xfrm>
          <a:prstGeom prst="rect">
            <a:avLst/>
          </a:prstGeom>
        </p:spPr>
      </p:pic>
      <p:sp>
        <p:nvSpPr>
          <p:cNvPr id="3" name="TextBox 2"/>
          <p:cNvSpPr txBox="1"/>
          <p:nvPr/>
        </p:nvSpPr>
        <p:spPr>
          <a:xfrm>
            <a:off x="722923" y="390769"/>
            <a:ext cx="577207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Papyrus"/>
                <a:cs typeface="Papyrus"/>
              </a:rPr>
              <a:t>So, How do we get rid of wrinkles?</a:t>
            </a:r>
            <a:endParaRPr lang="en-US" sz="2800" dirty="0">
              <a:latin typeface="Papyrus"/>
              <a:cs typeface="Papyrus"/>
            </a:endParaRPr>
          </a:p>
        </p:txBody>
      </p:sp>
    </p:spTree>
    <p:extLst>
      <p:ext uri="{BB962C8B-B14F-4D97-AF65-F5344CB8AC3E}">
        <p14:creationId xmlns:p14="http://schemas.microsoft.com/office/powerpoint/2010/main" val="20196101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74" y="455650"/>
            <a:ext cx="4421142" cy="6033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787116" y="487026"/>
            <a:ext cx="4184660" cy="6647973"/>
          </a:xfrm>
          <a:prstGeom prst="rect">
            <a:avLst/>
          </a:prstGeom>
          <a:noFill/>
        </p:spPr>
        <p:txBody>
          <a:bodyPr wrap="square" rtlCol="0">
            <a:spAutoFit/>
          </a:bodyPr>
          <a:lstStyle/>
          <a:p>
            <a:pPr algn="ctr"/>
            <a:r>
              <a:rPr lang="en-US" sz="2400" dirty="0" smtClean="0">
                <a:latin typeface="Papyrus"/>
                <a:cs typeface="Papyrus"/>
              </a:rPr>
              <a:t>Jesus Christ is coming Soon for His Church,</a:t>
            </a:r>
            <a:endParaRPr lang="en-US" sz="2400" dirty="0">
              <a:latin typeface="Papyrus"/>
              <a:cs typeface="Papyrus"/>
            </a:endParaRPr>
          </a:p>
          <a:p>
            <a:pPr algn="ctr"/>
            <a:endParaRPr lang="en-US" sz="2400" dirty="0" smtClean="0">
              <a:latin typeface="Papyrus"/>
              <a:cs typeface="Papyrus"/>
            </a:endParaRPr>
          </a:p>
          <a:p>
            <a:pPr algn="ctr"/>
            <a:r>
              <a:rPr lang="en-US" sz="2400" dirty="0" smtClean="0">
                <a:latin typeface="Papyrus"/>
                <a:cs typeface="Papyrus"/>
              </a:rPr>
              <a:t>A </a:t>
            </a:r>
            <a:r>
              <a:rPr lang="en-US" sz="2200" dirty="0" smtClean="0">
                <a:latin typeface="Papyrus"/>
                <a:cs typeface="Papyrus"/>
              </a:rPr>
              <a:t>Church Saved by His Blood, And Washed by His Word</a:t>
            </a:r>
          </a:p>
          <a:p>
            <a:pPr algn="ctr"/>
            <a:endParaRPr lang="en-US" sz="2200" dirty="0">
              <a:latin typeface="Papyrus"/>
              <a:cs typeface="Papyrus"/>
            </a:endParaRPr>
          </a:p>
          <a:p>
            <a:pPr algn="ctr"/>
            <a:r>
              <a:rPr lang="en-US" sz="2200" dirty="0" smtClean="0">
                <a:latin typeface="Papyrus"/>
                <a:cs typeface="Papyrus"/>
              </a:rPr>
              <a:t>A Church full of His Glory</a:t>
            </a:r>
          </a:p>
          <a:p>
            <a:pPr algn="ctr"/>
            <a:r>
              <a:rPr lang="en-US" sz="2200" dirty="0">
                <a:latin typeface="Papyrus"/>
                <a:cs typeface="Papyrus"/>
              </a:rPr>
              <a:t> </a:t>
            </a:r>
            <a:r>
              <a:rPr lang="en-US" sz="2200" dirty="0" smtClean="0">
                <a:latin typeface="Papyrus"/>
                <a:cs typeface="Papyrus"/>
              </a:rPr>
              <a:t> Walking in His Spirit</a:t>
            </a:r>
          </a:p>
          <a:p>
            <a:pPr algn="ctr"/>
            <a:endParaRPr lang="en-US" sz="2200" dirty="0">
              <a:latin typeface="Papyrus"/>
              <a:cs typeface="Papyrus"/>
            </a:endParaRPr>
          </a:p>
          <a:p>
            <a:pPr algn="ctr"/>
            <a:r>
              <a:rPr lang="en-US" sz="2200" dirty="0" smtClean="0">
                <a:latin typeface="Papyrus"/>
                <a:cs typeface="Papyrus"/>
              </a:rPr>
              <a:t>A People full of Faith</a:t>
            </a:r>
          </a:p>
          <a:p>
            <a:pPr algn="ctr"/>
            <a:r>
              <a:rPr lang="en-US" sz="2200" dirty="0" smtClean="0">
                <a:latin typeface="Papyrus"/>
                <a:cs typeface="Papyrus"/>
              </a:rPr>
              <a:t>Fervent in Prayer</a:t>
            </a:r>
          </a:p>
          <a:p>
            <a:pPr algn="ctr"/>
            <a:r>
              <a:rPr lang="en-US" sz="2200" dirty="0" smtClean="0">
                <a:latin typeface="Papyrus"/>
                <a:cs typeface="Papyrus"/>
              </a:rPr>
              <a:t> </a:t>
            </a:r>
          </a:p>
          <a:p>
            <a:pPr algn="ctr"/>
            <a:r>
              <a:rPr lang="en-US" sz="2200" dirty="0">
                <a:latin typeface="Papyrus"/>
                <a:cs typeface="Papyrus"/>
              </a:rPr>
              <a:t> </a:t>
            </a:r>
            <a:r>
              <a:rPr lang="en-US" sz="2200" dirty="0" smtClean="0">
                <a:latin typeface="Papyrus"/>
                <a:cs typeface="Papyrus"/>
              </a:rPr>
              <a:t>Anointed by His Holy Spirit</a:t>
            </a:r>
          </a:p>
          <a:p>
            <a:pPr algn="ctr"/>
            <a:r>
              <a:rPr lang="en-US" sz="2200" dirty="0" smtClean="0">
                <a:latin typeface="Papyrus"/>
                <a:cs typeface="Papyrus"/>
              </a:rPr>
              <a:t> Appointed to Great Works!</a:t>
            </a:r>
            <a:endParaRPr lang="en-US" sz="2200" dirty="0" smtClean="0">
              <a:solidFill>
                <a:srgbClr val="FF0000"/>
              </a:solidFill>
              <a:latin typeface="Lucida Handwriting"/>
              <a:cs typeface="Lucida Handwriting"/>
            </a:endParaRPr>
          </a:p>
          <a:p>
            <a:pPr algn="ctr"/>
            <a:endParaRPr lang="en-US" sz="2200" dirty="0">
              <a:solidFill>
                <a:srgbClr val="FF0000"/>
              </a:solidFill>
              <a:latin typeface="Lucida Handwriting"/>
              <a:cs typeface="Lucida Handwriting"/>
            </a:endParaRPr>
          </a:p>
          <a:p>
            <a:pPr algn="ctr"/>
            <a:r>
              <a:rPr lang="en-US" sz="2400" dirty="0" smtClean="0">
                <a:solidFill>
                  <a:srgbClr val="FF0000"/>
                </a:solidFill>
                <a:latin typeface="Lucida Handwriting"/>
                <a:cs typeface="Lucida Handwriting"/>
              </a:rPr>
              <a:t>That’s  US!</a:t>
            </a:r>
            <a:endParaRPr lang="en-US" sz="2400" dirty="0" smtClean="0">
              <a:latin typeface="Papyrus"/>
              <a:cs typeface="Papyrus"/>
            </a:endParaRPr>
          </a:p>
          <a:p>
            <a:endParaRPr lang="en-US" sz="2200" dirty="0">
              <a:latin typeface="Papyrus"/>
              <a:cs typeface="Papyrus"/>
            </a:endParaRPr>
          </a:p>
          <a:p>
            <a:endParaRPr lang="en-US" sz="2200" dirty="0" smtClean="0">
              <a:latin typeface="Papyrus"/>
              <a:cs typeface="Papyrus"/>
            </a:endParaRPr>
          </a:p>
          <a:p>
            <a:endParaRPr lang="en-US" sz="2200" dirty="0" smtClean="0">
              <a:latin typeface="Papyrus"/>
              <a:cs typeface="Papyrus"/>
            </a:endParaRPr>
          </a:p>
        </p:txBody>
      </p:sp>
      <p:sp>
        <p:nvSpPr>
          <p:cNvPr id="7" name="TextBox 6"/>
          <p:cNvSpPr txBox="1"/>
          <p:nvPr/>
        </p:nvSpPr>
        <p:spPr>
          <a:xfrm>
            <a:off x="9988972" y="501503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471993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2" name="Picture 1" descr="images-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50" y="1080484"/>
            <a:ext cx="8397357" cy="5349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77650" y="443427"/>
            <a:ext cx="820415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latin typeface="Papyrus"/>
                <a:cs typeface="Papyrus"/>
              </a:rPr>
              <a:t>Remember the Lord and what He has done for America</a:t>
            </a:r>
            <a:endParaRPr lang="en-US" sz="2400" dirty="0">
              <a:latin typeface="Papyrus"/>
              <a:cs typeface="Papyrus"/>
            </a:endParaRPr>
          </a:p>
        </p:txBody>
      </p:sp>
    </p:spTree>
    <p:extLst>
      <p:ext uri="{BB962C8B-B14F-4D97-AF65-F5344CB8AC3E}">
        <p14:creationId xmlns:p14="http://schemas.microsoft.com/office/powerpoint/2010/main" val="40437543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8" name="Picture 7" descr="images-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829" y="404855"/>
            <a:ext cx="3850106" cy="3003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290" y="3769129"/>
            <a:ext cx="4515306" cy="2807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mages.jpeg"/>
          <p:cNvPicPr>
            <a:picLocks noChangeAspect="1"/>
          </p:cNvPicPr>
          <p:nvPr/>
        </p:nvPicPr>
        <p:blipFill rotWithShape="1">
          <a:blip r:embed="rId4">
            <a:extLst>
              <a:ext uri="{28A0092B-C50C-407E-A947-70E740481C1C}">
                <a14:useLocalDpi xmlns:a14="http://schemas.microsoft.com/office/drawing/2010/main" val="0"/>
              </a:ext>
            </a:extLst>
          </a:blip>
          <a:srcRect r="10227"/>
          <a:stretch/>
        </p:blipFill>
        <p:spPr>
          <a:xfrm>
            <a:off x="320097" y="404855"/>
            <a:ext cx="3892846" cy="3003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01576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US" dirty="0"/>
          </a:p>
        </p:txBody>
      </p:sp>
      <p:pic>
        <p:nvPicPr>
          <p:cNvPr id="2" name="Picture 1"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332"/>
            <a:ext cx="4826000" cy="711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164667" y="2806287"/>
            <a:ext cx="3725334"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smtClean="0">
                <a:latin typeface="Papyrus"/>
                <a:cs typeface="Papyrus"/>
              </a:rPr>
              <a:t>“</a:t>
            </a:r>
            <a:r>
              <a:rPr lang="en-US" sz="2400" dirty="0" smtClean="0">
                <a:latin typeface="Papyrus"/>
                <a:cs typeface="Papyrus"/>
              </a:rPr>
              <a:t>Husbands,</a:t>
            </a:r>
          </a:p>
          <a:p>
            <a:pPr algn="ctr"/>
            <a:r>
              <a:rPr lang="en-US" sz="2400" dirty="0" smtClean="0">
                <a:latin typeface="Papyrus"/>
                <a:cs typeface="Papyrus"/>
              </a:rPr>
              <a:t> love your wives</a:t>
            </a:r>
          </a:p>
          <a:p>
            <a:pPr algn="ctr"/>
            <a:r>
              <a:rPr lang="en-US" sz="2400" dirty="0">
                <a:latin typeface="Papyrus"/>
                <a:cs typeface="Papyrus"/>
              </a:rPr>
              <a:t>e</a:t>
            </a:r>
            <a:r>
              <a:rPr lang="en-US" sz="2400" dirty="0" smtClean="0">
                <a:latin typeface="Papyrus"/>
                <a:cs typeface="Papyrus"/>
              </a:rPr>
              <a:t>ven as Christ </a:t>
            </a:r>
          </a:p>
          <a:p>
            <a:pPr algn="ctr"/>
            <a:r>
              <a:rPr lang="en-US" sz="2400" dirty="0" smtClean="0">
                <a:latin typeface="Papyrus"/>
                <a:cs typeface="Papyrus"/>
              </a:rPr>
              <a:t>also loved the Church</a:t>
            </a:r>
          </a:p>
          <a:p>
            <a:pPr algn="ctr"/>
            <a:r>
              <a:rPr lang="en-US" sz="2400" dirty="0" smtClean="0">
                <a:latin typeface="Papyrus"/>
                <a:cs typeface="Papyrus"/>
              </a:rPr>
              <a:t>  And  gave Himself for it,</a:t>
            </a:r>
          </a:p>
          <a:p>
            <a:pPr algn="ctr"/>
            <a:r>
              <a:rPr lang="en-US" sz="2400" dirty="0" smtClean="0">
                <a:latin typeface="Papyrus"/>
                <a:cs typeface="Papyrus"/>
              </a:rPr>
              <a:t> </a:t>
            </a:r>
            <a:endParaRPr lang="en-US" sz="2400" dirty="0">
              <a:latin typeface="Papyrus"/>
              <a:cs typeface="Papyrus"/>
            </a:endParaRPr>
          </a:p>
          <a:p>
            <a:pPr algn="ctr"/>
            <a:r>
              <a:rPr lang="en-US" sz="2400" dirty="0" smtClean="0">
                <a:latin typeface="Papyrus"/>
                <a:cs typeface="Papyrus"/>
              </a:rPr>
              <a:t>Ephesians 5:25</a:t>
            </a:r>
            <a:endParaRPr lang="en-US" sz="2400" dirty="0">
              <a:latin typeface="Papyrus"/>
              <a:cs typeface="Papyrus"/>
            </a:endParaRPr>
          </a:p>
        </p:txBody>
      </p:sp>
      <p:sp>
        <p:nvSpPr>
          <p:cNvPr id="5" name="TextBox 4"/>
          <p:cNvSpPr txBox="1"/>
          <p:nvPr/>
        </p:nvSpPr>
        <p:spPr>
          <a:xfrm>
            <a:off x="5001846" y="613833"/>
            <a:ext cx="3549487" cy="1200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latin typeface="Lucida Handwriting"/>
                <a:cs typeface="Lucida Handwriting"/>
              </a:rPr>
              <a:t>A Church Without Spot, Blemish or Wrinkle</a:t>
            </a:r>
            <a:endParaRPr lang="en-US" sz="2400" dirty="0">
              <a:latin typeface="Lucida Handwriting"/>
              <a:cs typeface="Lucida Handwriting"/>
            </a:endParaRPr>
          </a:p>
        </p:txBody>
      </p:sp>
    </p:spTree>
    <p:extLst>
      <p:ext uri="{BB962C8B-B14F-4D97-AF65-F5344CB8AC3E}">
        <p14:creationId xmlns:p14="http://schemas.microsoft.com/office/powerpoint/2010/main" val="33819628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389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43" r="15099" b="15825"/>
          <a:stretch/>
        </p:blipFill>
        <p:spPr bwMode="auto">
          <a:xfrm>
            <a:off x="0" y="0"/>
            <a:ext cx="9143999" cy="6855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style>
          <a:lnRef idx="1">
            <a:schemeClr val="accent4"/>
          </a:lnRef>
          <a:fillRef idx="2">
            <a:schemeClr val="accent4"/>
          </a:fillRef>
          <a:effectRef idx="1">
            <a:schemeClr val="accent4"/>
          </a:effectRef>
          <a:fontRef idx="minor">
            <a:schemeClr val="dk1"/>
          </a:fontRef>
        </p:style>
      </p:pic>
      <p:pic>
        <p:nvPicPr>
          <p:cNvPr id="4" name="Picture 3" descr="images-2.jpeg"/>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976" b="95122" l="0" r="100000">
                        <a14:foregroundMark x1="20325" y1="65854" x2="20325" y2="65854"/>
                        <a14:foregroundMark x1="28455" y1="64878" x2="20325" y2="72195"/>
                        <a14:foregroundMark x1="18293" y1="55122" x2="18293" y2="55122"/>
                        <a14:foregroundMark x1="13821" y1="48293" x2="13821" y2="48293"/>
                        <a14:foregroundMark x1="13821" y1="39512" x2="13821" y2="39512"/>
                        <a14:backgroundMark x1="63415" y1="72195" x2="85366" y2="64878"/>
                        <a14:backgroundMark x1="92683" y1="33171" x2="94309" y2="55122"/>
                        <a14:backgroundMark x1="78862" y1="23415" x2="78862" y2="23415"/>
                        <a14:backgroundMark x1="69106" y1="24390" x2="69106" y2="24390"/>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24468" y="1292754"/>
            <a:ext cx="2300259" cy="1916882"/>
          </a:xfrm>
          <a:prstGeom prst="rect">
            <a:avLst/>
          </a:prstGeom>
        </p:spPr>
      </p:pic>
      <p:sp>
        <p:nvSpPr>
          <p:cNvPr id="5" name="TextBox 4"/>
          <p:cNvSpPr txBox="1"/>
          <p:nvPr/>
        </p:nvSpPr>
        <p:spPr>
          <a:xfrm>
            <a:off x="184728" y="277091"/>
            <a:ext cx="3976964" cy="1107996"/>
          </a:xfrm>
          <a:prstGeom prst="rect">
            <a:avLst/>
          </a:prstGeom>
          <a:noFill/>
        </p:spPr>
        <p:txBody>
          <a:bodyPr wrap="square" rtlCol="0">
            <a:spAutoFit/>
          </a:bodyPr>
          <a:lstStyle/>
          <a:p>
            <a:r>
              <a:rPr lang="en-US" sz="2000" dirty="0" smtClean="0">
                <a:latin typeface="Papyrus"/>
                <a:cs typeface="Papyrus"/>
              </a:rPr>
              <a:t>“</a:t>
            </a:r>
            <a:r>
              <a:rPr lang="en-US" sz="2200" dirty="0" smtClean="0">
                <a:latin typeface="Papyrus"/>
                <a:cs typeface="Papyrus"/>
              </a:rPr>
              <a:t>That He might sanctify it </a:t>
            </a:r>
          </a:p>
          <a:p>
            <a:r>
              <a:rPr lang="en-US" sz="2200" dirty="0" smtClean="0">
                <a:latin typeface="Papyrus"/>
                <a:cs typeface="Papyrus"/>
              </a:rPr>
              <a:t>and cleanse it by the washing of the water by the Word, </a:t>
            </a:r>
            <a:endParaRPr lang="en-US" sz="2200" dirty="0">
              <a:latin typeface="Papyrus"/>
              <a:cs typeface="Papyrus"/>
            </a:endParaRPr>
          </a:p>
        </p:txBody>
      </p:sp>
      <p:sp>
        <p:nvSpPr>
          <p:cNvPr id="6" name="TextBox 5"/>
          <p:cNvSpPr txBox="1"/>
          <p:nvPr/>
        </p:nvSpPr>
        <p:spPr>
          <a:xfrm>
            <a:off x="5294924" y="3239273"/>
            <a:ext cx="3849076" cy="3477875"/>
          </a:xfrm>
          <a:prstGeom prst="rect">
            <a:avLst/>
          </a:prstGeom>
          <a:noFill/>
        </p:spPr>
        <p:txBody>
          <a:bodyPr wrap="square" rtlCol="0">
            <a:spAutoFit/>
          </a:bodyPr>
          <a:lstStyle/>
          <a:p>
            <a:pPr algn="ctr"/>
            <a:r>
              <a:rPr lang="en-US" sz="2000" dirty="0" smtClean="0">
                <a:solidFill>
                  <a:srgbClr val="000000"/>
                </a:solidFill>
                <a:latin typeface="Papyrus"/>
                <a:cs typeface="Papyrus"/>
              </a:rPr>
              <a:t>“</a:t>
            </a:r>
            <a:r>
              <a:rPr lang="en-US" sz="2200" dirty="0">
                <a:solidFill>
                  <a:srgbClr val="000000"/>
                </a:solidFill>
                <a:latin typeface="Papyrus"/>
                <a:cs typeface="Papyrus"/>
              </a:rPr>
              <a:t>T</a:t>
            </a:r>
            <a:r>
              <a:rPr lang="en-US" sz="2200" dirty="0" smtClean="0">
                <a:solidFill>
                  <a:srgbClr val="000000"/>
                </a:solidFill>
                <a:latin typeface="Papyrus"/>
                <a:cs typeface="Papyrus"/>
              </a:rPr>
              <a:t>hat He might present it     to Himself</a:t>
            </a:r>
          </a:p>
          <a:p>
            <a:pPr algn="ctr"/>
            <a:r>
              <a:rPr lang="en-US" sz="2200" dirty="0" smtClean="0">
                <a:solidFill>
                  <a:srgbClr val="000000"/>
                </a:solidFill>
                <a:latin typeface="Papyrus"/>
                <a:cs typeface="Papyrus"/>
              </a:rPr>
              <a:t> </a:t>
            </a:r>
            <a:r>
              <a:rPr lang="en-US" sz="2200" dirty="0">
                <a:solidFill>
                  <a:srgbClr val="000000"/>
                </a:solidFill>
                <a:latin typeface="Papyrus"/>
                <a:cs typeface="Papyrus"/>
              </a:rPr>
              <a:t>A</a:t>
            </a:r>
            <a:r>
              <a:rPr lang="en-US" sz="2200" dirty="0" smtClean="0">
                <a:solidFill>
                  <a:srgbClr val="000000"/>
                </a:solidFill>
                <a:latin typeface="Papyrus"/>
                <a:cs typeface="Papyrus"/>
              </a:rPr>
              <a:t> glorious Church, </a:t>
            </a:r>
          </a:p>
          <a:p>
            <a:pPr algn="ctr"/>
            <a:r>
              <a:rPr lang="en-US" sz="2200" dirty="0" smtClean="0">
                <a:solidFill>
                  <a:srgbClr val="000000"/>
                </a:solidFill>
                <a:latin typeface="Papyrus"/>
                <a:cs typeface="Papyrus"/>
              </a:rPr>
              <a:t>not having spot or wrinkle, </a:t>
            </a:r>
          </a:p>
          <a:p>
            <a:pPr algn="ctr"/>
            <a:r>
              <a:rPr lang="en-US" sz="2200" dirty="0" smtClean="0">
                <a:solidFill>
                  <a:srgbClr val="000000"/>
                </a:solidFill>
                <a:latin typeface="Papyrus"/>
                <a:cs typeface="Papyrus"/>
              </a:rPr>
              <a:t>or any such thing,</a:t>
            </a:r>
          </a:p>
          <a:p>
            <a:pPr algn="ctr"/>
            <a:endParaRPr lang="en-US" sz="2200" dirty="0" smtClean="0">
              <a:solidFill>
                <a:srgbClr val="000000"/>
              </a:solidFill>
              <a:latin typeface="Papyrus"/>
              <a:cs typeface="Papyrus"/>
            </a:endParaRPr>
          </a:p>
          <a:p>
            <a:pPr algn="ctr"/>
            <a:endParaRPr lang="en-US" sz="2200" dirty="0" smtClean="0">
              <a:solidFill>
                <a:srgbClr val="000000"/>
              </a:solidFill>
              <a:latin typeface="Papyrus"/>
              <a:cs typeface="Papyrus"/>
            </a:endParaRPr>
          </a:p>
          <a:p>
            <a:pPr algn="ctr"/>
            <a:r>
              <a:rPr lang="en-US" sz="2200" dirty="0" smtClean="0">
                <a:solidFill>
                  <a:srgbClr val="000000"/>
                </a:solidFill>
                <a:latin typeface="Papyrus"/>
                <a:cs typeface="Papyrus"/>
              </a:rPr>
              <a:t> </a:t>
            </a:r>
            <a:r>
              <a:rPr lang="en-US" sz="2200" dirty="0">
                <a:solidFill>
                  <a:srgbClr val="000000"/>
                </a:solidFill>
                <a:latin typeface="Papyrus"/>
                <a:cs typeface="Papyrus"/>
              </a:rPr>
              <a:t>B</a:t>
            </a:r>
            <a:r>
              <a:rPr lang="en-US" sz="2200" dirty="0" smtClean="0">
                <a:solidFill>
                  <a:srgbClr val="000000"/>
                </a:solidFill>
                <a:latin typeface="Papyrus"/>
                <a:cs typeface="Papyrus"/>
              </a:rPr>
              <a:t>ut that the Church should be holy </a:t>
            </a:r>
            <a:r>
              <a:rPr lang="en-US" sz="2200" dirty="0">
                <a:solidFill>
                  <a:srgbClr val="000000"/>
                </a:solidFill>
                <a:latin typeface="Papyrus"/>
                <a:cs typeface="Papyrus"/>
              </a:rPr>
              <a:t>&amp;</a:t>
            </a:r>
            <a:r>
              <a:rPr lang="en-US" sz="2200" dirty="0" smtClean="0">
                <a:solidFill>
                  <a:srgbClr val="000000"/>
                </a:solidFill>
                <a:latin typeface="Papyrus"/>
                <a:cs typeface="Papyrus"/>
              </a:rPr>
              <a:t> without blemish.”</a:t>
            </a:r>
          </a:p>
          <a:p>
            <a:pPr algn="ctr"/>
            <a:r>
              <a:rPr lang="en-US" sz="2200" dirty="0" smtClean="0">
                <a:solidFill>
                  <a:srgbClr val="000000"/>
                </a:solidFill>
                <a:latin typeface="Papyrus"/>
                <a:cs typeface="Papyrus"/>
              </a:rPr>
              <a:t>      Ephesians 5:26-27</a:t>
            </a:r>
            <a:endParaRPr lang="en-US" sz="2200" dirty="0">
              <a:solidFill>
                <a:srgbClr val="000000"/>
              </a:solidFill>
              <a:latin typeface="Papyrus"/>
              <a:cs typeface="Papyrus"/>
            </a:endParaRPr>
          </a:p>
        </p:txBody>
      </p:sp>
    </p:spTree>
    <p:extLst>
      <p:ext uri="{BB962C8B-B14F-4D97-AF65-F5344CB8AC3E}">
        <p14:creationId xmlns:p14="http://schemas.microsoft.com/office/powerpoint/2010/main" val="770572465"/>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xtBox 1"/>
          <p:cNvSpPr txBox="1"/>
          <p:nvPr/>
        </p:nvSpPr>
        <p:spPr>
          <a:xfrm>
            <a:off x="3654201" y="705091"/>
            <a:ext cx="461005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Papyrus"/>
                <a:cs typeface="Papyrus"/>
              </a:rPr>
              <a:t>We’ve Studied “Blemishes</a:t>
            </a:r>
            <a:r>
              <a:rPr lang="en-US" sz="3600" dirty="0" smtClean="0">
                <a:latin typeface="Papyrus"/>
                <a:cs typeface="Papyrus"/>
              </a:rPr>
              <a:t>”</a:t>
            </a:r>
            <a:endParaRPr lang="en-US" sz="3600" dirty="0">
              <a:latin typeface="Papyrus"/>
              <a:cs typeface="Papyrus"/>
            </a:endParaRPr>
          </a:p>
        </p:txBody>
      </p:sp>
      <p:sp>
        <p:nvSpPr>
          <p:cNvPr id="3" name="TextBox 2"/>
          <p:cNvSpPr txBox="1"/>
          <p:nvPr/>
        </p:nvSpPr>
        <p:spPr>
          <a:xfrm>
            <a:off x="1733853" y="3204307"/>
            <a:ext cx="422537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Papyrus"/>
                <a:cs typeface="Papyrus"/>
              </a:rPr>
              <a:t>We’ve Examined  “Spots</a:t>
            </a:r>
            <a:r>
              <a:rPr lang="en-US" sz="3600" dirty="0" smtClean="0">
                <a:latin typeface="Papyrus"/>
                <a:cs typeface="Papyrus"/>
              </a:rPr>
              <a:t>”</a:t>
            </a:r>
            <a:endParaRPr lang="en-US" sz="3600" dirty="0">
              <a:latin typeface="Papyrus"/>
              <a:cs typeface="Papyrus"/>
            </a:endParaRPr>
          </a:p>
        </p:txBody>
      </p:sp>
      <p:sp>
        <p:nvSpPr>
          <p:cNvPr id="5" name="TextBox 4"/>
          <p:cNvSpPr txBox="1"/>
          <p:nvPr/>
        </p:nvSpPr>
        <p:spPr>
          <a:xfrm>
            <a:off x="2246925" y="5491867"/>
            <a:ext cx="455246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Papyrus"/>
                <a:cs typeface="Papyrus"/>
              </a:rPr>
              <a:t>Now let’s look at “Wrinkles</a:t>
            </a:r>
            <a:r>
              <a:rPr lang="en-US" sz="3600" dirty="0" smtClean="0">
                <a:latin typeface="Papyrus"/>
                <a:cs typeface="Papyrus"/>
              </a:rPr>
              <a:t>”</a:t>
            </a:r>
            <a:endParaRPr lang="en-US" sz="3600" dirty="0">
              <a:latin typeface="Papyrus"/>
              <a:cs typeface="Papyrus"/>
            </a:endParaRPr>
          </a:p>
        </p:txBody>
      </p:sp>
      <p:pic>
        <p:nvPicPr>
          <p:cNvPr id="6" name="Picture 5" descr="images-2.jpe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 y="3067539"/>
            <a:ext cx="3008923" cy="4017067"/>
          </a:xfrm>
          <a:prstGeom prst="rect">
            <a:avLst/>
          </a:prstGeom>
        </p:spPr>
      </p:pic>
      <p:pic>
        <p:nvPicPr>
          <p:cNvPr id="8" name="Picture 7" descr="5570316-portrait-of-leopard-panthera-pardus-standing-against-white-background-studio-shot.jpg"/>
          <p:cNvPicPr>
            <a:picLocks noChangeAspect="1"/>
          </p:cNvPicPr>
          <p:nvPr/>
        </p:nvPicPr>
        <p:blipFill>
          <a:blip r:embed="rId4">
            <a:extLst>
              <a:ext uri="{BEBA8EAE-BF5A-486C-A8C5-ECC9F3942E4B}">
                <a14:imgProps xmlns:a14="http://schemas.microsoft.com/office/drawing/2010/main">
                  <a14:imgLayer r:embed="rId5">
                    <a14:imgEffect>
                      <a14:backgroundRemoval t="9970" b="99899" l="6667" r="100000"/>
                    </a14:imgEffect>
                  </a14:imgLayer>
                </a14:imgProps>
              </a:ext>
              <a:ext uri="{28A0092B-C50C-407E-A947-70E740481C1C}">
                <a14:useLocalDpi xmlns:a14="http://schemas.microsoft.com/office/drawing/2010/main" val="0"/>
              </a:ext>
            </a:extLst>
          </a:blip>
          <a:stretch>
            <a:fillRect/>
          </a:stretch>
        </p:blipFill>
        <p:spPr>
          <a:xfrm>
            <a:off x="4822887" y="1602154"/>
            <a:ext cx="4321113" cy="3575722"/>
          </a:xfrm>
          <a:prstGeom prst="rect">
            <a:avLst/>
          </a:prstGeom>
        </p:spPr>
      </p:pic>
      <p:pic>
        <p:nvPicPr>
          <p:cNvPr id="10" name="Picture 9" descr="Unknown.jpeg"/>
          <p:cNvPicPr>
            <a:picLocks noChangeAspect="1"/>
          </p:cNvPicPr>
          <p:nvPr/>
        </p:nvPicPr>
        <p:blipFill>
          <a:blip r:embed="rId6">
            <a:extLst>
              <a:ext uri="{BEBA8EAE-BF5A-486C-A8C5-ECC9F3942E4B}">
                <a14:imgProps xmlns:a14="http://schemas.microsoft.com/office/drawing/2010/main">
                  <a14:imgLayer r:embed="rId7">
                    <a14:imgEffect>
                      <a14:backgroundRemoval t="0" b="98361" l="6182" r="69455">
                        <a14:foregroundMark x1="20364" y1="13661" x2="20364" y2="13661"/>
                        <a14:foregroundMark x1="28364" y1="68852" x2="30909" y2="86885"/>
                        <a14:foregroundMark x1="38909" y1="92896" x2="40364" y2="86885"/>
                        <a14:foregroundMark x1="56364" y1="54645" x2="56727" y2="62842"/>
                        <a14:foregroundMark x1="62182" y1="40984" x2="66545" y2="41530"/>
                        <a14:foregroundMark x1="53091" y1="58470" x2="54909" y2="64481"/>
                        <a14:foregroundMark x1="37455" y1="94536" x2="38545" y2="91803"/>
                        <a14:foregroundMark x1="38545" y1="91803" x2="38545" y2="91803"/>
                        <a14:foregroundMark x1="38545" y1="84153" x2="38545" y2="84153"/>
                        <a14:foregroundMark x1="64000" y1="85246" x2="64000" y2="85246"/>
                        <a14:backgroundMark x1="11273" y1="18033" x2="20000" y2="62295"/>
                        <a14:backgroundMark x1="44000" y1="21311" x2="42545" y2="8743"/>
                        <a14:backgroundMark x1="44000" y1="65574" x2="51273" y2="63934"/>
                        <a14:backgroundMark x1="12000" y1="10929" x2="18909" y2="10929"/>
                        <a14:backgroundMark x1="32727" y1="70492" x2="32727" y2="70492"/>
                      </a14:backgroundRemoval>
                    </a14:imgEffect>
                  </a14:imgLayer>
                </a14:imgProps>
              </a:ext>
              <a:ext uri="{28A0092B-C50C-407E-A947-70E740481C1C}">
                <a14:useLocalDpi xmlns:a14="http://schemas.microsoft.com/office/drawing/2010/main" val="0"/>
              </a:ext>
            </a:extLst>
          </a:blip>
          <a:stretch>
            <a:fillRect/>
          </a:stretch>
        </p:blipFill>
        <p:spPr>
          <a:xfrm>
            <a:off x="-160684" y="0"/>
            <a:ext cx="5396992" cy="3591452"/>
          </a:xfrm>
          <a:prstGeom prst="rect">
            <a:avLst/>
          </a:prstGeom>
        </p:spPr>
      </p:pic>
    </p:spTree>
    <p:extLst>
      <p:ext uri="{BB962C8B-B14F-4D97-AF65-F5344CB8AC3E}">
        <p14:creationId xmlns:p14="http://schemas.microsoft.com/office/powerpoint/2010/main" val="4151046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TextBox 4"/>
          <p:cNvSpPr txBox="1"/>
          <p:nvPr/>
        </p:nvSpPr>
        <p:spPr>
          <a:xfrm>
            <a:off x="1016000" y="348819"/>
            <a:ext cx="7561385" cy="55399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latin typeface="Papyrus"/>
                <a:cs typeface="Papyrus"/>
              </a:rPr>
              <a:t>  </a:t>
            </a:r>
            <a:r>
              <a:rPr lang="en-US" sz="2200" dirty="0" smtClean="0">
                <a:latin typeface="Papyrus"/>
                <a:cs typeface="Papyrus"/>
              </a:rPr>
              <a:t>A wrinkle </a:t>
            </a:r>
            <a:r>
              <a:rPr lang="en-US" sz="2200" dirty="0">
                <a:latin typeface="Papyrus"/>
                <a:cs typeface="Papyrus"/>
              </a:rPr>
              <a:t>is </a:t>
            </a:r>
            <a:r>
              <a:rPr lang="en-US" sz="2200" dirty="0" smtClean="0">
                <a:latin typeface="Papyrus"/>
                <a:cs typeface="Papyrus"/>
              </a:rPr>
              <a:t>caused when external pressure </a:t>
            </a:r>
          </a:p>
          <a:p>
            <a:pPr algn="ctr"/>
            <a:r>
              <a:rPr lang="en-US" sz="2200" dirty="0" smtClean="0">
                <a:latin typeface="Papyrus"/>
                <a:cs typeface="Papyrus"/>
              </a:rPr>
              <a:t>                     causes a crease or a fold:  the </a:t>
            </a:r>
            <a:r>
              <a:rPr lang="en-US" sz="2200" dirty="0">
                <a:latin typeface="Papyrus"/>
                <a:cs typeface="Papyrus"/>
              </a:rPr>
              <a:t>original </a:t>
            </a:r>
            <a:r>
              <a:rPr lang="en-US" sz="2200" dirty="0" smtClean="0">
                <a:latin typeface="Papyrus"/>
                <a:cs typeface="Papyrus"/>
              </a:rPr>
              <a:t>state changes to something  very different.</a:t>
            </a:r>
            <a:endParaRPr lang="en-US" sz="2200" dirty="0">
              <a:latin typeface="Papyrus"/>
              <a:cs typeface="Papyrus"/>
            </a:endParaRPr>
          </a:p>
          <a:p>
            <a:pPr algn="ctr"/>
            <a:endParaRPr lang="en-US" sz="2200" dirty="0" smtClean="0">
              <a:latin typeface="Papyrus"/>
              <a:cs typeface="Papyrus"/>
            </a:endParaRPr>
          </a:p>
          <a:p>
            <a:pPr algn="ctr"/>
            <a:endParaRPr lang="en-US" sz="2200" dirty="0" smtClean="0">
              <a:latin typeface="Papyrus"/>
              <a:cs typeface="Papyrus"/>
            </a:endParaRPr>
          </a:p>
          <a:p>
            <a:pPr algn="ctr"/>
            <a:r>
              <a:rPr lang="en-US" sz="2200" dirty="0" smtClean="0">
                <a:latin typeface="Papyrus"/>
                <a:cs typeface="Papyrus"/>
              </a:rPr>
              <a:t>    Wrinkles are also caused by “excessive living.”</a:t>
            </a:r>
          </a:p>
          <a:p>
            <a:pPr algn="ctr"/>
            <a:r>
              <a:rPr lang="en-US" sz="2200" dirty="0" smtClean="0">
                <a:latin typeface="Papyrus"/>
                <a:cs typeface="Papyrus"/>
              </a:rPr>
              <a:t> As a prosperous nation, when we over-indulge ourselves, we become overweight and inactive. As </a:t>
            </a:r>
            <a:r>
              <a:rPr lang="en-US" sz="2200" dirty="0">
                <a:latin typeface="Papyrus"/>
                <a:cs typeface="Papyrus"/>
              </a:rPr>
              <a:t>w</a:t>
            </a:r>
            <a:r>
              <a:rPr lang="en-US" sz="2200" dirty="0" smtClean="0">
                <a:latin typeface="Papyrus"/>
                <a:cs typeface="Papyrus"/>
              </a:rPr>
              <a:t>e discipline ourselves with a healthy diet,  excess disappears. But if we fail  to exercise, wrinkles will take the place of the fat!</a:t>
            </a:r>
          </a:p>
          <a:p>
            <a:pPr algn="ctr"/>
            <a:endParaRPr lang="en-US" sz="2200" dirty="0" smtClean="0">
              <a:latin typeface="Papyrus"/>
              <a:cs typeface="Papyrus"/>
            </a:endParaRPr>
          </a:p>
          <a:p>
            <a:r>
              <a:rPr lang="en-US" sz="2200" dirty="0" smtClean="0">
                <a:latin typeface="Papyrus"/>
                <a:cs typeface="Papyrus"/>
              </a:rPr>
              <a:t>                As it is in the natural, so it is in the Spirit</a:t>
            </a:r>
          </a:p>
          <a:p>
            <a:r>
              <a:rPr lang="en-US" sz="2200" dirty="0" smtClean="0">
                <a:latin typeface="Papyrus"/>
                <a:cs typeface="Papyrus"/>
              </a:rPr>
              <a:t>      Being </a:t>
            </a:r>
            <a:r>
              <a:rPr lang="en-US" sz="2200" dirty="0">
                <a:latin typeface="Papyrus"/>
                <a:cs typeface="Papyrus"/>
              </a:rPr>
              <a:t>d</a:t>
            </a:r>
            <a:r>
              <a:rPr lang="en-US" sz="2200" dirty="0" smtClean="0">
                <a:latin typeface="Papyrus"/>
                <a:cs typeface="Papyrus"/>
              </a:rPr>
              <a:t>riven by the desires of our flesh will  always fight       	    being led by the Holy Spirit…After being gloriously 	   			saved, can we entangle ourselves in sin again?  </a:t>
            </a:r>
          </a:p>
          <a:p>
            <a:r>
              <a:rPr lang="en-US" sz="2200" dirty="0">
                <a:latin typeface="Papyrus"/>
                <a:cs typeface="Papyrus"/>
              </a:rPr>
              <a:t> </a:t>
            </a:r>
            <a:r>
              <a:rPr lang="en-US" sz="2200" dirty="0" smtClean="0">
                <a:latin typeface="Papyrus"/>
                <a:cs typeface="Papyrus"/>
              </a:rPr>
              <a:t>                        Not if the Holy Spirit rules over our flesh!</a:t>
            </a:r>
          </a:p>
        </p:txBody>
      </p:sp>
      <p:pic>
        <p:nvPicPr>
          <p:cNvPr id="2" name="Picture 1" descr="Unknown-1.jpeg"/>
          <p:cNvPicPr>
            <a:picLocks noChangeAspect="1"/>
          </p:cNvPicPr>
          <p:nvPr/>
        </p:nvPicPr>
        <p:blipFill>
          <a:blip r:embed="rId2">
            <a:extLst>
              <a:ext uri="{BEBA8EAE-BF5A-486C-A8C5-ECC9F3942E4B}">
                <a14:imgProps xmlns:a14="http://schemas.microsoft.com/office/drawing/2010/main">
                  <a14:imgLayer r:embed="rId3">
                    <a14:imgEffect>
                      <a14:backgroundRemoval t="2174" b="100000" l="0" r="100000"/>
                    </a14:imgEffect>
                  </a14:imgLayer>
                </a14:imgProps>
              </a:ext>
              <a:ext uri="{28A0092B-C50C-407E-A947-70E740481C1C}">
                <a14:useLocalDpi xmlns:a14="http://schemas.microsoft.com/office/drawing/2010/main" val="0"/>
              </a:ext>
            </a:extLst>
          </a:blip>
          <a:stretch>
            <a:fillRect/>
          </a:stretch>
        </p:blipFill>
        <p:spPr>
          <a:xfrm>
            <a:off x="0" y="0"/>
            <a:ext cx="2438400" cy="2336800"/>
          </a:xfrm>
          <a:prstGeom prst="rect">
            <a:avLst/>
          </a:prstGeom>
        </p:spPr>
      </p:pic>
      <p:pic>
        <p:nvPicPr>
          <p:cNvPr id="3" name="Picture 2" descr="images.jpeg"/>
          <p:cNvPicPr>
            <a:picLocks noChangeAspect="1"/>
          </p:cNvPicPr>
          <p:nvPr/>
        </p:nvPicPr>
        <p:blipFill>
          <a:blip r:embed="rId4">
            <a:extLst>
              <a:ext uri="{BEBA8EAE-BF5A-486C-A8C5-ECC9F3942E4B}">
                <a14:imgProps xmlns:a14="http://schemas.microsoft.com/office/drawing/2010/main">
                  <a14:imgLayer r:embed="rId5">
                    <a14:imgEffect>
                      <a14:backgroundRemoval t="889" b="100000" l="0" r="93778">
                        <a14:foregroundMark x1="44444" y1="93778" x2="44444" y2="93778"/>
                        <a14:foregroundMark x1="25333" y1="92889" x2="25333" y2="92889"/>
                        <a14:backgroundMark x1="56000" y1="87556" x2="56000" y2="87556"/>
                        <a14:backgroundMark x1="39111" y1="4889" x2="25333" y2="2667"/>
                        <a14:backgroundMark x1="25333" y1="2667" x2="25333" y2="2667"/>
                      </a14:backgroundRemoval>
                    </a14:imgEffect>
                  </a14:imgLayer>
                </a14:imgProps>
              </a:ext>
              <a:ext uri="{28A0092B-C50C-407E-A947-70E740481C1C}">
                <a14:useLocalDpi xmlns:a14="http://schemas.microsoft.com/office/drawing/2010/main" val="0"/>
              </a:ext>
            </a:extLst>
          </a:blip>
          <a:stretch>
            <a:fillRect/>
          </a:stretch>
        </p:blipFill>
        <p:spPr>
          <a:xfrm>
            <a:off x="-1" y="4372463"/>
            <a:ext cx="2485537" cy="2485537"/>
          </a:xfrm>
          <a:prstGeom prst="rect">
            <a:avLst/>
          </a:prstGeom>
        </p:spPr>
      </p:pic>
    </p:spTree>
    <p:extLst>
      <p:ext uri="{BB962C8B-B14F-4D97-AF65-F5344CB8AC3E}">
        <p14:creationId xmlns:p14="http://schemas.microsoft.com/office/powerpoint/2010/main" val="24063694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2" name="Picture 1" descr="Job-wife.jpg"/>
          <p:cNvPicPr>
            <a:picLocks noChangeAspect="1"/>
          </p:cNvPicPr>
          <p:nvPr/>
        </p:nvPicPr>
        <p:blipFill rotWithShape="1">
          <a:blip r:embed="rId2">
            <a:extLst>
              <a:ext uri="{28A0092B-C50C-407E-A947-70E740481C1C}">
                <a14:useLocalDpi xmlns:a14="http://schemas.microsoft.com/office/drawing/2010/main" val="0"/>
              </a:ext>
            </a:extLst>
          </a:blip>
          <a:srcRect l="4124" r="35896"/>
          <a:stretch/>
        </p:blipFill>
        <p:spPr>
          <a:xfrm>
            <a:off x="5016970" y="1400983"/>
            <a:ext cx="3637202" cy="4666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56309" y="721946"/>
            <a:ext cx="4532922"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t>“</a:t>
            </a:r>
            <a:r>
              <a:rPr lang="en-US" sz="2000" dirty="0" smtClean="0">
                <a:latin typeface="Papyrus"/>
                <a:cs typeface="Papyrus"/>
              </a:rPr>
              <a:t>And you have filled me with </a:t>
            </a:r>
            <a:r>
              <a:rPr lang="en-US" sz="2000" u="sng" dirty="0" smtClean="0">
                <a:latin typeface="Papyrus"/>
                <a:cs typeface="Papyrus"/>
              </a:rPr>
              <a:t>wrinkle</a:t>
            </a:r>
            <a:r>
              <a:rPr lang="en-US" sz="2000" dirty="0" smtClean="0">
                <a:latin typeface="Papyrus"/>
                <a:cs typeface="Papyrus"/>
              </a:rPr>
              <a:t>s, which is a witness against me: </a:t>
            </a:r>
          </a:p>
          <a:p>
            <a:r>
              <a:rPr lang="en-US" sz="2000" dirty="0" smtClean="0">
                <a:latin typeface="Papyrus"/>
                <a:cs typeface="Papyrus"/>
              </a:rPr>
              <a:t>And my leanness rising up in me bears witness to my face.”     </a:t>
            </a:r>
            <a:r>
              <a:rPr lang="en-US" sz="2000" dirty="0" smtClean="0">
                <a:solidFill>
                  <a:srgbClr val="FF0000"/>
                </a:solidFill>
                <a:latin typeface="Papyrus"/>
                <a:cs typeface="Papyrus"/>
              </a:rPr>
              <a:t>Job 16:8</a:t>
            </a:r>
            <a:endParaRPr lang="en-US" sz="2000" dirty="0">
              <a:solidFill>
                <a:srgbClr val="FF0000"/>
              </a:solidFill>
            </a:endParaRPr>
          </a:p>
        </p:txBody>
      </p:sp>
      <p:sp>
        <p:nvSpPr>
          <p:cNvPr id="6" name="TextBox 5"/>
          <p:cNvSpPr txBox="1"/>
          <p:nvPr/>
        </p:nvSpPr>
        <p:spPr>
          <a:xfrm>
            <a:off x="390769" y="2657231"/>
            <a:ext cx="4044462"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latin typeface="Papyrus"/>
                <a:cs typeface="Papyrus"/>
              </a:rPr>
              <a:t>        </a:t>
            </a:r>
            <a:r>
              <a:rPr lang="en-US" sz="2400" u="sng" dirty="0" smtClean="0">
                <a:latin typeface="Papyrus"/>
                <a:cs typeface="Papyrus"/>
              </a:rPr>
              <a:t>Wrinkle</a:t>
            </a:r>
            <a:r>
              <a:rPr lang="en-US" sz="2400" dirty="0" smtClean="0">
                <a:latin typeface="Papyrus"/>
                <a:cs typeface="Papyrus"/>
              </a:rPr>
              <a:t> = </a:t>
            </a:r>
            <a:r>
              <a:rPr lang="en-US" sz="2400" dirty="0" err="1" smtClean="0">
                <a:latin typeface="Papyrus"/>
                <a:cs typeface="Papyrus"/>
              </a:rPr>
              <a:t>qamat</a:t>
            </a:r>
            <a:r>
              <a:rPr lang="en-US" sz="2400" dirty="0">
                <a:latin typeface="Papyrus"/>
                <a:cs typeface="Papyrus"/>
              </a:rPr>
              <a:t> </a:t>
            </a:r>
            <a:r>
              <a:rPr lang="en-US" sz="2400" dirty="0" smtClean="0">
                <a:latin typeface="Papyrus"/>
                <a:cs typeface="Papyrus"/>
              </a:rPr>
              <a:t>  </a:t>
            </a:r>
            <a:r>
              <a:rPr lang="en-US" sz="2000" dirty="0" smtClean="0">
                <a:solidFill>
                  <a:srgbClr val="FF0000"/>
                </a:solidFill>
                <a:latin typeface="Papyrus"/>
                <a:cs typeface="Papyrus"/>
              </a:rPr>
              <a:t>(7059</a:t>
            </a:r>
            <a:r>
              <a:rPr lang="en-US" sz="2000" dirty="0" smtClean="0">
                <a:latin typeface="Papyrus"/>
                <a:cs typeface="Papyrus"/>
              </a:rPr>
              <a:t>)</a:t>
            </a:r>
          </a:p>
          <a:p>
            <a:r>
              <a:rPr lang="en-US" sz="2000" dirty="0" smtClean="0">
                <a:latin typeface="Papyrus"/>
                <a:cs typeface="Papyrus"/>
              </a:rPr>
              <a:t>To be snatched away prematurely</a:t>
            </a:r>
          </a:p>
          <a:p>
            <a:r>
              <a:rPr lang="en-US" sz="2000" dirty="0" smtClean="0">
                <a:latin typeface="Papyrus"/>
                <a:cs typeface="Papyrus"/>
              </a:rPr>
              <a:t>To be seized, cut down, to bind</a:t>
            </a:r>
            <a:endParaRPr lang="en-US" sz="2000" dirty="0">
              <a:latin typeface="Papyrus"/>
              <a:cs typeface="Papyrus"/>
            </a:endParaRPr>
          </a:p>
        </p:txBody>
      </p:sp>
      <p:sp>
        <p:nvSpPr>
          <p:cNvPr id="7" name="TextBox 6"/>
          <p:cNvSpPr txBox="1"/>
          <p:nvPr/>
        </p:nvSpPr>
        <p:spPr>
          <a:xfrm>
            <a:off x="156309" y="4425216"/>
            <a:ext cx="4532922"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a:t>
            </a:r>
            <a:r>
              <a:rPr lang="en-US" sz="2000" dirty="0" smtClean="0">
                <a:latin typeface="Papyrus"/>
                <a:cs typeface="Papyrus"/>
              </a:rPr>
              <a:t>Have you marked the old way which the wicked men have trodden? Which were</a:t>
            </a:r>
            <a:r>
              <a:rPr lang="en-US" sz="2000" u="sng" dirty="0" smtClean="0">
                <a:latin typeface="Papyrus"/>
                <a:cs typeface="Papyrus"/>
              </a:rPr>
              <a:t> cut down out of time</a:t>
            </a:r>
            <a:r>
              <a:rPr lang="en-US" sz="2000" dirty="0" smtClean="0">
                <a:latin typeface="Papyrus"/>
                <a:cs typeface="Papyrus"/>
              </a:rPr>
              <a:t>, whose foundation was overflown with a flood”</a:t>
            </a:r>
          </a:p>
          <a:p>
            <a:r>
              <a:rPr lang="en-US" sz="2000" dirty="0" smtClean="0">
                <a:latin typeface="Papyrus"/>
                <a:cs typeface="Papyrus"/>
              </a:rPr>
              <a:t>          </a:t>
            </a:r>
            <a:r>
              <a:rPr lang="en-US" sz="2000" dirty="0" smtClean="0">
                <a:solidFill>
                  <a:srgbClr val="FF0000"/>
                </a:solidFill>
                <a:latin typeface="Papyrus"/>
                <a:cs typeface="Papyrus"/>
              </a:rPr>
              <a:t>Job 22:15-16</a:t>
            </a:r>
            <a:endParaRPr lang="en-US" sz="2000" dirty="0">
              <a:solidFill>
                <a:srgbClr val="FF0000"/>
              </a:solidFill>
              <a:latin typeface="Papyrus"/>
              <a:cs typeface="Papyrus"/>
            </a:endParaRPr>
          </a:p>
        </p:txBody>
      </p:sp>
      <p:sp>
        <p:nvSpPr>
          <p:cNvPr id="8" name="TextBox 7"/>
          <p:cNvSpPr txBox="1"/>
          <p:nvPr/>
        </p:nvSpPr>
        <p:spPr>
          <a:xfrm>
            <a:off x="5537402" y="721945"/>
            <a:ext cx="251889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smtClean="0">
                <a:latin typeface="Papyrus"/>
                <a:cs typeface="Papyrus"/>
              </a:rPr>
              <a:t>The Book of Job</a:t>
            </a:r>
            <a:endParaRPr lang="en-US" sz="2400" b="1" dirty="0">
              <a:latin typeface="Papyrus"/>
              <a:cs typeface="Papyrus"/>
            </a:endParaRPr>
          </a:p>
        </p:txBody>
      </p:sp>
    </p:spTree>
    <p:extLst>
      <p:ext uri="{BB962C8B-B14F-4D97-AF65-F5344CB8AC3E}">
        <p14:creationId xmlns:p14="http://schemas.microsoft.com/office/powerpoint/2010/main" val="35037743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extBox 2"/>
          <p:cNvSpPr txBox="1"/>
          <p:nvPr/>
        </p:nvSpPr>
        <p:spPr>
          <a:xfrm>
            <a:off x="4087133" y="584138"/>
            <a:ext cx="4763691"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latin typeface="Papyrus"/>
                <a:cs typeface="Papyrus"/>
              </a:rPr>
              <a:t>Will the prosperous American Church</a:t>
            </a:r>
            <a:endParaRPr lang="en-US" sz="2000" dirty="0">
              <a:latin typeface="Papyrus"/>
              <a:cs typeface="Papyrus"/>
            </a:endParaRPr>
          </a:p>
          <a:p>
            <a:r>
              <a:rPr lang="en-US" sz="2000" dirty="0" smtClean="0">
                <a:latin typeface="Papyrus"/>
                <a:cs typeface="Papyrus"/>
              </a:rPr>
              <a:t>       get fat </a:t>
            </a:r>
            <a:r>
              <a:rPr lang="en-US" sz="2000" dirty="0">
                <a:latin typeface="Papyrus"/>
                <a:cs typeface="Papyrus"/>
              </a:rPr>
              <a:t>on </a:t>
            </a:r>
            <a:r>
              <a:rPr lang="en-US" sz="2000" dirty="0" smtClean="0">
                <a:latin typeface="Papyrus"/>
                <a:cs typeface="Papyrus"/>
              </a:rPr>
              <a:t>all God’s blessings</a:t>
            </a:r>
            <a:r>
              <a:rPr lang="en-US" sz="2000" dirty="0">
                <a:latin typeface="Papyrus"/>
                <a:cs typeface="Papyrus"/>
              </a:rPr>
              <a:t>,</a:t>
            </a:r>
          </a:p>
          <a:p>
            <a:r>
              <a:rPr lang="en-US" sz="2000" dirty="0">
                <a:latin typeface="Papyrus"/>
                <a:cs typeface="Papyrus"/>
              </a:rPr>
              <a:t> </a:t>
            </a:r>
            <a:r>
              <a:rPr lang="en-US" sz="2000" dirty="0" smtClean="0">
                <a:latin typeface="Papyrus"/>
                <a:cs typeface="Papyrus"/>
              </a:rPr>
              <a:t>Then  like Israel forsake and </a:t>
            </a:r>
            <a:r>
              <a:rPr lang="en-US" sz="2000" dirty="0">
                <a:latin typeface="Papyrus"/>
                <a:cs typeface="Papyrus"/>
              </a:rPr>
              <a:t>forget </a:t>
            </a:r>
            <a:r>
              <a:rPr lang="en-US" sz="2000" dirty="0" smtClean="0">
                <a:latin typeface="Papyrus"/>
                <a:cs typeface="Papyrus"/>
              </a:rPr>
              <a:t>Him?</a:t>
            </a:r>
          </a:p>
        </p:txBody>
      </p:sp>
      <p:pic>
        <p:nvPicPr>
          <p:cNvPr id="6" name="Picture 5" descr="514lWYmuBs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18" y="770386"/>
            <a:ext cx="3660858" cy="5496783"/>
          </a:xfrm>
          <a:prstGeom prst="rect">
            <a:avLst/>
          </a:prstGeom>
        </p:spPr>
      </p:pic>
      <p:pic>
        <p:nvPicPr>
          <p:cNvPr id="7" name="Picture 6"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268" y="2607259"/>
            <a:ext cx="4110912" cy="2750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4528268" y="5357833"/>
            <a:ext cx="4110912"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Lucida Handwriting"/>
                <a:cs typeface="Lucida Handwriting"/>
              </a:rPr>
              <a:t>“Repent,</a:t>
            </a:r>
          </a:p>
          <a:p>
            <a:r>
              <a:rPr lang="en-US" sz="2800" dirty="0">
                <a:latin typeface="Lucida Handwriting"/>
                <a:cs typeface="Lucida Handwriting"/>
              </a:rPr>
              <a:t> </a:t>
            </a:r>
            <a:r>
              <a:rPr lang="en-US" sz="2800" dirty="0" smtClean="0">
                <a:latin typeface="Lucida Handwriting"/>
                <a:cs typeface="Lucida Handwriting"/>
              </a:rPr>
              <a:t>Come back to Me!”</a:t>
            </a:r>
            <a:endParaRPr lang="en-US" sz="2800" dirty="0">
              <a:latin typeface="Lucida Handwriting"/>
              <a:cs typeface="Lucida Handwriting"/>
            </a:endParaRPr>
          </a:p>
        </p:txBody>
      </p:sp>
    </p:spTree>
    <p:extLst>
      <p:ext uri="{BB962C8B-B14F-4D97-AF65-F5344CB8AC3E}">
        <p14:creationId xmlns:p14="http://schemas.microsoft.com/office/powerpoint/2010/main" val="26509628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extBox 2"/>
          <p:cNvSpPr txBox="1"/>
          <p:nvPr/>
        </p:nvSpPr>
        <p:spPr>
          <a:xfrm>
            <a:off x="705517" y="1834175"/>
            <a:ext cx="7639737"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200" u="sng" dirty="0" smtClean="0">
                <a:solidFill>
                  <a:srgbClr val="FF0000"/>
                </a:solidFill>
                <a:latin typeface="Papyrus"/>
                <a:cs typeface="Papyrus"/>
              </a:rPr>
              <a:t>Psalm 106:13-15   </a:t>
            </a:r>
            <a:r>
              <a:rPr lang="en-US" sz="2200" dirty="0" smtClean="0">
                <a:latin typeface="Papyrus"/>
                <a:cs typeface="Papyrus"/>
              </a:rPr>
              <a:t>“They soon forgot His works; they waited not for His counsel: But lusted exceedingly in the wilderness &amp; tempted God in the desert.  And He gave Israel their request, but He sent leanness into their soul”</a:t>
            </a:r>
            <a:endParaRPr lang="en-US" sz="2200" dirty="0">
              <a:latin typeface="Papyrus"/>
              <a:cs typeface="Papyrus"/>
            </a:endParaRPr>
          </a:p>
        </p:txBody>
      </p:sp>
      <p:sp>
        <p:nvSpPr>
          <p:cNvPr id="5" name="TextBox 4"/>
          <p:cNvSpPr txBox="1"/>
          <p:nvPr/>
        </p:nvSpPr>
        <p:spPr>
          <a:xfrm>
            <a:off x="1673082" y="866698"/>
            <a:ext cx="184666" cy="369332"/>
          </a:xfrm>
          <a:prstGeom prst="rect">
            <a:avLst/>
          </a:prstGeom>
          <a:noFill/>
        </p:spPr>
        <p:txBody>
          <a:bodyPr wrap="none" rtlCol="0">
            <a:spAutoFit/>
          </a:bodyPr>
          <a:lstStyle/>
          <a:p>
            <a:endParaRPr lang="en-US" dirty="0"/>
          </a:p>
        </p:txBody>
      </p:sp>
      <p:sp>
        <p:nvSpPr>
          <p:cNvPr id="6" name="TextBox 5"/>
          <p:cNvSpPr txBox="1"/>
          <p:nvPr/>
        </p:nvSpPr>
        <p:spPr>
          <a:xfrm>
            <a:off x="1310245" y="544206"/>
            <a:ext cx="6652014" cy="523220"/>
          </a:xfrm>
          <a:prstGeom prst="rect">
            <a:avLst/>
          </a:prstGeom>
          <a:noFill/>
        </p:spPr>
        <p:txBody>
          <a:bodyPr wrap="square" rtlCol="0">
            <a:spAutoFit/>
          </a:bodyPr>
          <a:lstStyle/>
          <a:p>
            <a:r>
              <a:rPr lang="en-US" sz="2800" dirty="0" smtClean="0">
                <a:latin typeface="Papyrus"/>
                <a:cs typeface="Papyrus"/>
              </a:rPr>
              <a:t>What Happened When Israel forgot God?</a:t>
            </a:r>
            <a:endParaRPr lang="en-US" sz="2800" dirty="0">
              <a:latin typeface="Papyrus"/>
              <a:cs typeface="Papyrus"/>
            </a:endParaRPr>
          </a:p>
        </p:txBody>
      </p:sp>
    </p:spTree>
    <p:extLst>
      <p:ext uri="{BB962C8B-B14F-4D97-AF65-F5344CB8AC3E}">
        <p14:creationId xmlns:p14="http://schemas.microsoft.com/office/powerpoint/2010/main" val="10405449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669</TotalTime>
  <Words>1532</Words>
  <Application>Microsoft Macintosh PowerPoint</Application>
  <PresentationFormat>On-screen Show (4:3)</PresentationFormat>
  <Paragraphs>135</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Bentley</dc:creator>
  <cp:lastModifiedBy>cathy bentley</cp:lastModifiedBy>
  <cp:revision>46</cp:revision>
  <dcterms:created xsi:type="dcterms:W3CDTF">2013-11-25T23:37:39Z</dcterms:created>
  <dcterms:modified xsi:type="dcterms:W3CDTF">2014-10-28T23:51:24Z</dcterms:modified>
</cp:coreProperties>
</file>