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004"/>
    <a:srgbClr val="E3C126"/>
    <a:srgbClr val="FF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75" autoAdjust="0"/>
  </p:normalViewPr>
  <p:slideViewPr>
    <p:cSldViewPr snapToGrid="0" snapToObjects="1">
      <p:cViewPr>
        <p:scale>
          <a:sx n="80" d="100"/>
          <a:sy n="80" d="100"/>
        </p:scale>
        <p:origin x="-80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663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696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905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85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571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641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20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31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293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604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42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716C-E664-7547-9EE9-FE701DC81F6E}" type="datetimeFigureOut">
              <a:rPr lang="en-US" smtClean="0"/>
              <a:t>11/30/11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5A56-4734-D541-BB59-2E5AC35A8FB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4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" y="851646"/>
            <a:ext cx="8015576" cy="533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1662" y="1270000"/>
            <a:ext cx="8486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latin typeface="Papyrus"/>
                <a:cs typeface="Papyrus"/>
              </a:rPr>
              <a:t>“Profecía, Protección, y la Presencia de Dios”</a:t>
            </a:r>
          </a:p>
          <a:p>
            <a:endParaRPr lang="es-ES_tradnl" sz="2800" dirty="0" smtClean="0">
              <a:solidFill>
                <a:schemeClr val="bg1"/>
              </a:solidFill>
              <a:latin typeface="Papyrus"/>
              <a:cs typeface="Papyrus"/>
            </a:endParaRPr>
          </a:p>
          <a:p>
            <a:pPr algn="ctr"/>
            <a:r>
              <a:rPr lang="es-ES_tradnl" sz="2800" dirty="0" smtClean="0">
                <a:solidFill>
                  <a:schemeClr val="bg1"/>
                </a:solidFill>
                <a:latin typeface="Papyrus"/>
                <a:cs typeface="Papyrus"/>
              </a:rPr>
              <a:t>¡Salmos 91 y El Rapto!</a:t>
            </a:r>
            <a:endParaRPr lang="es-ES_tradnl" sz="28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76205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5250"/>
            <a:ext cx="9144000" cy="69532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</a:t>
            </a:r>
            <a:endParaRPr lang="es-ES_tradnl" dirty="0"/>
          </a:p>
        </p:txBody>
      </p:sp>
      <p:pic>
        <p:nvPicPr>
          <p:cNvPr id="3" name="Picture 2" descr="images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3" y="757084"/>
            <a:ext cx="6160782" cy="5323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254751" y="361948"/>
            <a:ext cx="2586622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Papyrus"/>
                <a:cs typeface="Papyrus"/>
              </a:rPr>
              <a:t>Ataque PEM  -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Papyrus"/>
                <a:cs typeface="Papyrus"/>
              </a:rPr>
              <a:t>¡Una bomba que es liberada en la atmosfera sobre los E.E.U.U </a:t>
            </a:r>
            <a:r>
              <a:rPr lang="es-ES_tradnl" dirty="0" err="1" smtClean="0">
                <a:solidFill>
                  <a:schemeClr val="tx1"/>
                </a:solidFill>
                <a:latin typeface="Papyrus"/>
                <a:cs typeface="Papyrus"/>
              </a:rPr>
              <a:t>destruíra</a:t>
            </a:r>
            <a:r>
              <a:rPr lang="es-ES_tradnl" dirty="0" smtClean="0">
                <a:solidFill>
                  <a:schemeClr val="tx1"/>
                </a:solidFill>
                <a:latin typeface="Papyrus"/>
                <a:cs typeface="Papyrus"/>
              </a:rPr>
              <a:t> todo lo que es electrónico y red digital, que nos pondría 100 años atrasados! </a:t>
            </a:r>
            <a:endParaRPr lang="es-ES_tradnl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625" y="361948"/>
            <a:ext cx="5556249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Papyrus"/>
                <a:cs typeface="Papyrus"/>
              </a:rPr>
              <a:t>6. “Ni pestilencia que ande en oscuridad, Ni mortandad que en medio del día destruya.”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2" name="Picture 1" descr="250px-EMP_USA.svg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5" y="2947271"/>
            <a:ext cx="3364497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10250" y="5380672"/>
            <a:ext cx="3333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Una explosión con pulso electromagnético en altitud sería capaz de inutilizar todo los sistemas electrónicos de un país como en la imagen</a:t>
            </a:r>
          </a:p>
        </p:txBody>
      </p:sp>
    </p:spTree>
    <p:extLst>
      <p:ext uri="{BB962C8B-B14F-4D97-AF65-F5344CB8AC3E}">
        <p14:creationId xmlns:p14="http://schemas.microsoft.com/office/powerpoint/2010/main" val="419449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889000" y="635000"/>
            <a:ext cx="746125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AutoNum type="arabicPeriod" startAt="7"/>
            </a:pPr>
            <a:r>
              <a:rPr lang="es-ES_tradnl" sz="2400" dirty="0" smtClean="0">
                <a:latin typeface="Papyrus"/>
                <a:cs typeface="Papyrus"/>
              </a:rPr>
              <a:t>“Caerán a tu lado mil, Y </a:t>
            </a:r>
            <a:r>
              <a:rPr lang="es-ES_tradnl" sz="2400" dirty="0" err="1" smtClean="0">
                <a:latin typeface="Papyrus"/>
                <a:cs typeface="Papyrus"/>
              </a:rPr>
              <a:t>dies</a:t>
            </a:r>
            <a:r>
              <a:rPr lang="es-ES_tradnl" sz="2400" dirty="0" smtClean="0">
                <a:latin typeface="Papyrus"/>
                <a:cs typeface="Papyrus"/>
              </a:rPr>
              <a:t> mil a tu diestra; </a:t>
            </a: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Mas a ti no llegará.”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2" name="Picture 1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" y="1672038"/>
            <a:ext cx="7381875" cy="4785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64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412749" y="371782"/>
            <a:ext cx="846137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 8.	“Ciertamente con tus ojos mirarás </a:t>
            </a: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y verás la recompensa de los impíos.”</a:t>
            </a:r>
            <a:endParaRPr lang="es-ES_tradnl" sz="24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images-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3" y="1349375"/>
            <a:ext cx="8187262" cy="4918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594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44462" y="318790"/>
            <a:ext cx="5713412" cy="1200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Papyrus"/>
                <a:cs typeface="Papyrus"/>
              </a:rPr>
              <a:t> </a:t>
            </a:r>
            <a:r>
              <a:rPr lang="es-ES_tradnl" sz="2400" dirty="0" smtClean="0">
                <a:latin typeface="Papyrus"/>
                <a:cs typeface="Papyrus"/>
              </a:rPr>
              <a:t>9.	“Porque has puesta a JEHOVÁ, </a:t>
            </a: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que es mi esperanza, </a:t>
            </a: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Al Altísimo por tu habitación.” 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4" y="4236907"/>
            <a:ext cx="2988680" cy="237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4" y="1138456"/>
            <a:ext cx="2988681" cy="270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2733481"/>
            <a:ext cx="1924050" cy="247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489075"/>
            <a:ext cx="2930525" cy="51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5826124" y="657225"/>
            <a:ext cx="254000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 startAt="10"/>
            </a:pPr>
            <a:r>
              <a:rPr lang="es-ES_tradnl" sz="2400" dirty="0" smtClean="0">
                <a:latin typeface="Papyrus"/>
                <a:cs typeface="Papyrus"/>
              </a:rPr>
              <a:t>“No te sobrevendrá mal,</a:t>
            </a:r>
          </a:p>
          <a:p>
            <a:pPr algn="ctr"/>
            <a:endParaRPr lang="es-ES_tradnl" sz="2400" dirty="0">
              <a:latin typeface="Papyrus"/>
              <a:cs typeface="Papyrus"/>
            </a:endParaRPr>
          </a:p>
          <a:p>
            <a:pPr algn="ctr"/>
            <a:endParaRPr lang="es-ES_tradnl" sz="2400" dirty="0" smtClean="0">
              <a:latin typeface="Papyrus"/>
              <a:cs typeface="Papyrus"/>
            </a:endParaRPr>
          </a:p>
          <a:p>
            <a:pPr algn="ctr"/>
            <a:endParaRPr lang="es-ES_tradnl" sz="2400" dirty="0">
              <a:latin typeface="Papyrus"/>
              <a:cs typeface="Papyrus"/>
            </a:endParaRPr>
          </a:p>
          <a:p>
            <a:pPr algn="ctr"/>
            <a:endParaRPr lang="es-ES_tradnl" sz="2400" dirty="0" smtClean="0">
              <a:latin typeface="Papyrus"/>
              <a:cs typeface="Papyrus"/>
            </a:endParaRPr>
          </a:p>
          <a:p>
            <a:pPr algn="ctr"/>
            <a:endParaRPr lang="es-ES_tradnl" sz="2400" dirty="0">
              <a:latin typeface="Papyrus"/>
              <a:cs typeface="Papyrus"/>
            </a:endParaRPr>
          </a:p>
          <a:p>
            <a:pPr algn="ctr"/>
            <a:endParaRPr lang="es-ES_tradnl" sz="2400" dirty="0" smtClean="0">
              <a:latin typeface="Papyrus"/>
              <a:cs typeface="Papyrus"/>
            </a:endParaRPr>
          </a:p>
          <a:p>
            <a:pPr algn="ctr"/>
            <a:endParaRPr lang="es-ES_tradnl" sz="2400" dirty="0">
              <a:latin typeface="Papyrus"/>
              <a:cs typeface="Papyrus"/>
            </a:endParaRPr>
          </a:p>
          <a:p>
            <a:pPr algn="ctr"/>
            <a:endParaRPr lang="es-ES_tradnl" sz="2400" dirty="0" smtClean="0">
              <a:latin typeface="Papyrus"/>
              <a:cs typeface="Papyrus"/>
            </a:endParaRPr>
          </a:p>
          <a:p>
            <a:pPr algn="ctr"/>
            <a:endParaRPr lang="es-ES_tradnl" sz="2400" dirty="0" smtClean="0">
              <a:latin typeface="Papyrus"/>
              <a:cs typeface="Papyrus"/>
            </a:endParaRPr>
          </a:p>
          <a:p>
            <a:pPr algn="ctr"/>
            <a:endParaRPr lang="es-ES_tradnl" sz="2400" dirty="0">
              <a:latin typeface="Papyrus"/>
              <a:cs typeface="Papyrus"/>
            </a:endParaRP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Ni plaga tocará tu morada.”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6" name="Picture 5" descr="images-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57225"/>
            <a:ext cx="4699000" cy="5763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rtist-3922-8276-His_Presence__sm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1990052"/>
            <a:ext cx="2527300" cy="2938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31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063626" y="388399"/>
            <a:ext cx="652462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11.	“Pues a Sus ángeles mandará acerca de ti. Que te guarden en todos tus caminos.” </a:t>
            </a:r>
          </a:p>
        </p:txBody>
      </p:sp>
      <p:pic>
        <p:nvPicPr>
          <p:cNvPr id="2" name="Picture 1" descr="images-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6" y="1414102"/>
            <a:ext cx="7420009" cy="5158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07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396875" y="216753"/>
            <a:ext cx="847725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AutoNum type="arabicPeriod" startAt="12"/>
            </a:pPr>
            <a:r>
              <a:rPr lang="es-ES_tradnl" sz="2400" dirty="0" smtClean="0">
                <a:latin typeface="Papyrus"/>
                <a:cs typeface="Papyrus"/>
              </a:rPr>
              <a:t>“En las manos te LLEVARÁN, </a:t>
            </a: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para que tu pie no tropiece en piedra.”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2" name="Picture 1" descr="Rap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047750"/>
            <a:ext cx="8366125" cy="5518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87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																			</a:t>
            </a:r>
            <a:r>
              <a:rPr lang="es-ES_tradnl" sz="2800" dirty="0" err="1" smtClean="0"/>
              <a:t>Sátanas</a:t>
            </a:r>
            <a:r>
              <a:rPr lang="es-ES_tradnl" sz="2800" dirty="0" smtClean="0"/>
              <a:t> tú estas </a:t>
            </a:r>
          </a:p>
          <a:p>
            <a:pPr algn="ctr"/>
            <a:r>
              <a:rPr lang="es-ES_tradnl" sz="2800" dirty="0"/>
              <a:t>	</a:t>
            </a:r>
            <a:r>
              <a:rPr lang="es-ES_tradnl" sz="2800" dirty="0" smtClean="0"/>
              <a:t>																				DEBAJO de MIS PIES</a:t>
            </a:r>
            <a:endParaRPr lang="es-ES_trad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3009" y="417471"/>
            <a:ext cx="36957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13.	“Sobre el león y el áspid pisarás; Hollarás al cachorro del león y al dragón.”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9" y="2130425"/>
            <a:ext cx="4241884" cy="4298950"/>
          </a:xfrm>
          <a:prstGeom prst="rect">
            <a:avLst/>
          </a:prstGeom>
        </p:spPr>
      </p:pic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48" y="3985583"/>
            <a:ext cx="3851275" cy="2761292"/>
          </a:xfrm>
          <a:prstGeom prst="rect">
            <a:avLst/>
          </a:prstGeom>
        </p:spPr>
      </p:pic>
      <p:pic>
        <p:nvPicPr>
          <p:cNvPr id="6" name="Picture 5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9" y="137387"/>
            <a:ext cx="3851275" cy="2884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155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2000250" y="1736187"/>
            <a:ext cx="2540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Papyrus"/>
                <a:cs typeface="Papyrus"/>
              </a:rPr>
              <a:t>“</a:t>
            </a:r>
            <a:r>
              <a:rPr lang="es-ES_tradnl" sz="2000" dirty="0" err="1" smtClean="0">
                <a:latin typeface="Papyrus"/>
                <a:cs typeface="Papyrus"/>
              </a:rPr>
              <a:t>Because</a:t>
            </a:r>
            <a:r>
              <a:rPr lang="es-ES_tradnl" sz="2000" dirty="0" smtClean="0">
                <a:latin typeface="Papyrus"/>
                <a:cs typeface="Papyrus"/>
              </a:rPr>
              <a:t> he has set </a:t>
            </a:r>
            <a:r>
              <a:rPr lang="es-ES_tradnl" sz="2000" dirty="0" err="1" smtClean="0">
                <a:latin typeface="Papyrus"/>
                <a:cs typeface="Papyrus"/>
              </a:rPr>
              <a:t>his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love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upon</a:t>
            </a:r>
            <a:r>
              <a:rPr lang="es-ES_tradnl" sz="2000" dirty="0" smtClean="0">
                <a:latin typeface="Papyrus"/>
                <a:cs typeface="Papyrus"/>
              </a:rPr>
              <a:t> Me, </a:t>
            </a:r>
            <a:r>
              <a:rPr lang="es-ES_tradnl" sz="2000" dirty="0" err="1">
                <a:latin typeface="Papyrus"/>
                <a:cs typeface="Papyrus"/>
              </a:rPr>
              <a:t>t</a:t>
            </a:r>
            <a:r>
              <a:rPr lang="es-ES_tradnl" sz="2000" dirty="0" err="1" smtClean="0">
                <a:latin typeface="Papyrus"/>
                <a:cs typeface="Papyrus"/>
              </a:rPr>
              <a:t>herefore</a:t>
            </a:r>
            <a:r>
              <a:rPr lang="es-ES_tradnl" sz="2000" dirty="0" smtClean="0">
                <a:latin typeface="Papyrus"/>
                <a:cs typeface="Papyrus"/>
              </a:rPr>
              <a:t> I </a:t>
            </a:r>
            <a:r>
              <a:rPr lang="es-ES_tradnl" sz="2000" dirty="0" err="1" smtClean="0">
                <a:latin typeface="Papyrus"/>
                <a:cs typeface="Papyrus"/>
              </a:rPr>
              <a:t>will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deliver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him</a:t>
            </a:r>
            <a:r>
              <a:rPr lang="es-ES_tradnl" sz="2000" dirty="0" smtClean="0">
                <a:latin typeface="Papyrus"/>
                <a:cs typeface="Papyrus"/>
              </a:rPr>
              <a:t>” (vs. 14)</a:t>
            </a:r>
            <a:endParaRPr lang="es-ES_tradnl" sz="2000" dirty="0">
              <a:latin typeface="Papyrus"/>
              <a:cs typeface="Papyrus"/>
            </a:endParaRPr>
          </a:p>
        </p:txBody>
      </p:sp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1" y="555624"/>
            <a:ext cx="8093537" cy="598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58875" y="1127125"/>
            <a:ext cx="36671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14.	“Por cuanto en Mí ha puesto su amor, Yo también lo libraré</a:t>
            </a:r>
            <a:r>
              <a:rPr lang="en-US" sz="2400" dirty="0" smtClean="0">
                <a:latin typeface="Papyrus"/>
                <a:cs typeface="Papyrus"/>
              </a:rPr>
              <a:t>…</a:t>
            </a:r>
            <a:endParaRPr lang="es-ES_tradnl" sz="24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0820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35000" y="499735"/>
            <a:ext cx="822325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…Le </a:t>
            </a:r>
            <a:r>
              <a:rPr lang="en-US" sz="2400" dirty="0" err="1" smtClean="0">
                <a:latin typeface="Papyrus"/>
                <a:cs typeface="Papyrus"/>
              </a:rPr>
              <a:t>pondré</a:t>
            </a:r>
            <a:r>
              <a:rPr lang="en-US" sz="2400" dirty="0" smtClean="0">
                <a:latin typeface="Papyrus"/>
                <a:cs typeface="Papyrus"/>
              </a:rPr>
              <a:t> en Alto, </a:t>
            </a:r>
            <a:r>
              <a:rPr lang="en-US" sz="2400" dirty="0" err="1" smtClean="0">
                <a:latin typeface="Papyrus"/>
                <a:cs typeface="Papyrus"/>
              </a:rPr>
              <a:t>por</a:t>
            </a:r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 err="1" smtClean="0">
                <a:latin typeface="Papyrus"/>
                <a:cs typeface="Papyrus"/>
              </a:rPr>
              <a:t>cuanto</a:t>
            </a:r>
            <a:r>
              <a:rPr lang="en-US" sz="2400" dirty="0" smtClean="0">
                <a:latin typeface="Papyrus"/>
                <a:cs typeface="Papyrus"/>
              </a:rPr>
              <a:t> ha </a:t>
            </a:r>
            <a:r>
              <a:rPr lang="en-US" sz="2400" dirty="0" err="1" smtClean="0">
                <a:latin typeface="Papyrus"/>
                <a:cs typeface="Papyrus"/>
              </a:rPr>
              <a:t>conocido</a:t>
            </a:r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 err="1" smtClean="0">
                <a:latin typeface="Papyrus"/>
                <a:cs typeface="Papyrus"/>
              </a:rPr>
              <a:t>Mi</a:t>
            </a:r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 err="1" smtClean="0">
                <a:latin typeface="Papyrus"/>
                <a:cs typeface="Papyrus"/>
              </a:rPr>
              <a:t>Nombre</a:t>
            </a:r>
            <a:r>
              <a:rPr lang="en-US" sz="2400" dirty="0" smtClean="0">
                <a:latin typeface="Papyrus"/>
                <a:cs typeface="Papyrus"/>
              </a:rPr>
              <a:t>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2" name="Picture 1" descr="images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1035110"/>
            <a:ext cx="4133119" cy="5489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4" y="1035110"/>
            <a:ext cx="3305175" cy="5489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71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E11F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88" y="720945"/>
            <a:ext cx="4028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1.	“El que habita</a:t>
            </a:r>
          </a:p>
          <a:p>
            <a:pPr algn="ctr"/>
            <a:r>
              <a:rPr lang="es-ES_tradnl" sz="2000" dirty="0">
                <a:latin typeface="Papyrus"/>
                <a:cs typeface="Papyrus"/>
              </a:rPr>
              <a:t> </a:t>
            </a:r>
            <a:r>
              <a:rPr lang="es-ES_tradnl" sz="2000" dirty="0" smtClean="0">
                <a:latin typeface="Papyrus"/>
                <a:cs typeface="Papyrus"/>
              </a:rPr>
              <a:t>   (habita, vive, </a:t>
            </a:r>
            <a:r>
              <a:rPr lang="es-ES_tradnl" sz="2000" dirty="0" err="1" smtClean="0">
                <a:latin typeface="Papyrus"/>
                <a:cs typeface="Papyrus"/>
              </a:rPr>
              <a:t>experienca</a:t>
            </a:r>
            <a:r>
              <a:rPr lang="es-ES_tradnl" sz="2000" dirty="0" smtClean="0">
                <a:latin typeface="Papyrus"/>
                <a:cs typeface="Papyrus"/>
              </a:rPr>
              <a:t>)</a:t>
            </a:r>
          </a:p>
          <a:p>
            <a:pPr algn="ctr"/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400" dirty="0" smtClean="0">
                <a:latin typeface="Papyrus"/>
                <a:cs typeface="Papyrus"/>
              </a:rPr>
              <a:t>Al abrigo del Altísimo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880" y="1872349"/>
            <a:ext cx="359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Papyrus"/>
                <a:cs typeface="Papyrus"/>
              </a:rPr>
              <a:t>Morará</a:t>
            </a:r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 err="1" smtClean="0">
                <a:latin typeface="Papyrus"/>
                <a:cs typeface="Papyrus"/>
              </a:rPr>
              <a:t>bajo</a:t>
            </a:r>
            <a:r>
              <a:rPr lang="en-US" sz="2400" dirty="0" smtClean="0">
                <a:latin typeface="Papyrus"/>
                <a:cs typeface="Papyrus"/>
              </a:rPr>
              <a:t> la </a:t>
            </a:r>
            <a:r>
              <a:rPr lang="en-US" sz="2400" dirty="0" err="1" smtClean="0">
                <a:latin typeface="Papyrus"/>
                <a:cs typeface="Papyrus"/>
              </a:rPr>
              <a:t>Sombra</a:t>
            </a:r>
            <a:r>
              <a:rPr lang="en-US" sz="2400" dirty="0" smtClean="0">
                <a:latin typeface="Papyrus"/>
                <a:cs typeface="Papyrus"/>
              </a:rPr>
              <a:t> del </a:t>
            </a:r>
            <a:r>
              <a:rPr lang="en-US" sz="2400" dirty="0" err="1" smtClean="0">
                <a:latin typeface="Papyrus"/>
                <a:cs typeface="Papyrus"/>
              </a:rPr>
              <a:t>Omnipotente</a:t>
            </a:r>
            <a:r>
              <a:rPr lang="en-US" sz="2400" dirty="0" smtClean="0">
                <a:latin typeface="Papyrus"/>
                <a:cs typeface="Papyrus"/>
              </a:rPr>
              <a:t>.” 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8" name="Picture 7" descr="images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40637"/>
            <a:ext cx="4630327" cy="3150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95689" y="4635233"/>
            <a:ext cx="354626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latin typeface="Papyrus"/>
                <a:cs typeface="Papyrus"/>
              </a:rPr>
              <a:t>La Sombra del Omnipotente </a:t>
            </a:r>
            <a:endParaRPr lang="es-ES_tradnl" sz="2000" dirty="0">
              <a:latin typeface="Papyrus"/>
              <a:cs typeface="Papyrus"/>
            </a:endParaRPr>
          </a:p>
          <a:p>
            <a:pPr algn="ctr"/>
            <a:r>
              <a:rPr lang="es-ES_tradnl" sz="2000" dirty="0" smtClean="0">
                <a:latin typeface="Papyrus"/>
                <a:cs typeface="Papyrus"/>
              </a:rPr>
              <a:t>Entre los Querubines</a:t>
            </a:r>
          </a:p>
          <a:p>
            <a:pPr algn="ctr"/>
            <a:r>
              <a:rPr lang="es-ES_tradnl" sz="2000" dirty="0" smtClean="0">
                <a:latin typeface="Papyrus"/>
                <a:cs typeface="Papyrus"/>
              </a:rPr>
              <a:t>Donde Cae la Gloria </a:t>
            </a:r>
            <a:r>
              <a:rPr lang="es-ES_tradnl" sz="2000" dirty="0" err="1" smtClean="0">
                <a:latin typeface="Papyrus"/>
                <a:cs typeface="Papyrus"/>
              </a:rPr>
              <a:t>Shechinan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</a:p>
        </p:txBody>
      </p:sp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1" y="3284673"/>
            <a:ext cx="4305839" cy="3246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26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5951537" y="512691"/>
            <a:ext cx="2778125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15.	“Me invocará, y Yo le responderé; Con él estaré Yo en la angustia; Lo libraré y le glorificaré.”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6" name="Picture 5" descr="Jesus welcoming us to heaven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393181"/>
            <a:ext cx="5016500" cy="61837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Jesus good shephe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37" y="2821015"/>
            <a:ext cx="2778125" cy="3387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690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65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4683125" y="385692"/>
            <a:ext cx="4191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 16.	 “Lo saciaré de larga vida, y le mostraré Mi Salvación.”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89" y="3222625"/>
            <a:ext cx="3118886" cy="307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4" y="254000"/>
            <a:ext cx="5083936" cy="6380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870575" y="2026334"/>
            <a:ext cx="25273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200" dirty="0" smtClean="0">
                <a:latin typeface="Papyrus"/>
                <a:cs typeface="Papyrus"/>
              </a:rPr>
              <a:t>Salvación = </a:t>
            </a:r>
            <a:r>
              <a:rPr lang="es-ES_tradnl" sz="2200" dirty="0" err="1" smtClean="0">
                <a:latin typeface="Papyrus"/>
                <a:cs typeface="Papyrus"/>
              </a:rPr>
              <a:t>Yeshúa</a:t>
            </a:r>
            <a:r>
              <a:rPr lang="es-ES_tradnl" sz="2200" dirty="0" smtClean="0">
                <a:latin typeface="Papyrus"/>
                <a:cs typeface="Papyrus"/>
              </a:rPr>
              <a:t> </a:t>
            </a:r>
          </a:p>
          <a:p>
            <a:r>
              <a:rPr lang="es-ES_tradnl" sz="2200" dirty="0">
                <a:latin typeface="Papyrus"/>
                <a:cs typeface="Papyrus"/>
              </a:rPr>
              <a:t> </a:t>
            </a:r>
            <a:r>
              <a:rPr lang="es-ES_tradnl" sz="2200" dirty="0" smtClean="0">
                <a:latin typeface="Papyrus"/>
                <a:cs typeface="Papyrus"/>
              </a:rPr>
              <a:t>       ( Hebreo )</a:t>
            </a:r>
            <a:endParaRPr lang="es-ES_tradnl" sz="2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2364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1031874" y="1412875"/>
            <a:ext cx="7334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>
                <a:latin typeface="Papyrus"/>
                <a:cs typeface="Papyrus"/>
              </a:rPr>
              <a:t>Tan Grande es el </a:t>
            </a:r>
          </a:p>
          <a:p>
            <a:pPr algn="ctr"/>
            <a:r>
              <a:rPr lang="es-ES_tradnl" sz="4800" b="1" dirty="0" smtClean="0">
                <a:solidFill>
                  <a:srgbClr val="FF0000"/>
                </a:solidFill>
                <a:latin typeface="Papyrus"/>
                <a:cs typeface="Papyrus"/>
              </a:rPr>
              <a:t>AMOR</a:t>
            </a:r>
            <a:r>
              <a:rPr lang="es-ES_tradnl" sz="4800" dirty="0" smtClean="0">
                <a:latin typeface="Papyrus"/>
                <a:cs typeface="Papyrus"/>
              </a:rPr>
              <a:t> del </a:t>
            </a:r>
            <a:r>
              <a:rPr lang="es-ES_tradnl" sz="4800" b="1" dirty="0" smtClean="0">
                <a:solidFill>
                  <a:srgbClr val="FF0000"/>
                </a:solidFill>
                <a:latin typeface="Papyrus"/>
                <a:cs typeface="Papyrus"/>
              </a:rPr>
              <a:t>PADRE</a:t>
            </a:r>
          </a:p>
          <a:p>
            <a:pPr algn="ctr"/>
            <a:r>
              <a:rPr lang="en-US" sz="4800" dirty="0" smtClean="0">
                <a:latin typeface="Papyrus"/>
                <a:cs typeface="Papyrus"/>
              </a:rPr>
              <a:t>P</a:t>
            </a:r>
            <a:r>
              <a:rPr lang="es-ES_tradnl" sz="4800" dirty="0" smtClean="0">
                <a:latin typeface="Papyrus"/>
                <a:cs typeface="Papyrus"/>
              </a:rPr>
              <a:t>ara Nosotros! </a:t>
            </a:r>
          </a:p>
          <a:p>
            <a:endParaRPr lang="es-ES_tradnl" sz="4800" dirty="0">
              <a:latin typeface="Papyrus"/>
              <a:cs typeface="Papyrus"/>
            </a:endParaRPr>
          </a:p>
          <a:p>
            <a:pPr algn="ctr"/>
            <a:r>
              <a:rPr lang="es-ES_tradnl" sz="4800" dirty="0" smtClean="0">
                <a:solidFill>
                  <a:srgbClr val="0000FF"/>
                </a:solidFill>
                <a:latin typeface="Papyrus"/>
                <a:cs typeface="Papyrus"/>
              </a:rPr>
              <a:t>Salmos 91   </a:t>
            </a:r>
          </a:p>
        </p:txBody>
      </p:sp>
    </p:spTree>
    <p:extLst>
      <p:ext uri="{BB962C8B-B14F-4D97-AF65-F5344CB8AC3E}">
        <p14:creationId xmlns:p14="http://schemas.microsoft.com/office/powerpoint/2010/main" val="14125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flipH="1" flipV="1">
            <a:off x="1371599" y="2332037"/>
            <a:ext cx="45719" cy="4571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 descr="images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80" y="1555749"/>
            <a:ext cx="4916313" cy="371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1" y="570948"/>
            <a:ext cx="8302624" cy="5933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7500" y="4319306"/>
            <a:ext cx="3317875" cy="2185214"/>
          </a:xfrm>
          <a:prstGeom prst="rect">
            <a:avLst/>
          </a:prstGeom>
          <a:solidFill>
            <a:srgbClr val="E3C126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663004"/>
                </a:solidFill>
                <a:latin typeface="Papyrus"/>
                <a:cs typeface="Papyrus"/>
              </a:rPr>
              <a:t>“DIRE YO </a:t>
            </a:r>
          </a:p>
          <a:p>
            <a:pPr algn="ctr"/>
            <a:r>
              <a:rPr lang="es-ES_tradnl" sz="2800" dirty="0" smtClean="0">
                <a:solidFill>
                  <a:srgbClr val="663004"/>
                </a:solidFill>
                <a:latin typeface="Papyrus"/>
                <a:cs typeface="Papyrus"/>
              </a:rPr>
              <a:t>A JEHOVÁ</a:t>
            </a:r>
          </a:p>
          <a:p>
            <a:pPr algn="ctr"/>
            <a:r>
              <a:rPr lang="es-ES_tradnl" sz="2000" dirty="0" smtClean="0">
                <a:solidFill>
                  <a:srgbClr val="663004"/>
                </a:solidFill>
                <a:latin typeface="Papyrus"/>
                <a:cs typeface="Papyrus"/>
              </a:rPr>
              <a:t>ESPERANZA MÍA, Y CASTILLO MÍO</a:t>
            </a:r>
          </a:p>
          <a:p>
            <a:pPr algn="ctr"/>
            <a:r>
              <a:rPr lang="es-ES_tradnl" sz="2800" dirty="0" smtClean="0">
                <a:solidFill>
                  <a:srgbClr val="663004"/>
                </a:solidFill>
                <a:latin typeface="Papyrus"/>
                <a:cs typeface="Papyrus"/>
              </a:rPr>
              <a:t>MI DIOS </a:t>
            </a:r>
          </a:p>
          <a:p>
            <a:pPr algn="ctr"/>
            <a:r>
              <a:rPr lang="es-ES_tradnl" sz="2000" dirty="0" smtClean="0">
                <a:solidFill>
                  <a:srgbClr val="663004"/>
                </a:solidFill>
                <a:latin typeface="Papyrus"/>
                <a:cs typeface="Papyrus"/>
              </a:rPr>
              <a:t>EN QUIEN CONFIARÉ.” </a:t>
            </a:r>
            <a:endParaRPr lang="es-ES_tradnl" sz="2000" dirty="0">
              <a:solidFill>
                <a:srgbClr val="663004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7539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2726"/>
            <a:ext cx="9144000" cy="68907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 descr="images-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4" y="352787"/>
            <a:ext cx="4968602" cy="339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79223" y="3750434"/>
            <a:ext cx="421428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Papyrus"/>
                <a:cs typeface="Papyrus"/>
              </a:rPr>
              <a:t>3.	“Él te librará del lazo del cazador</a:t>
            </a:r>
            <a:r>
              <a:rPr lang="en-US" sz="2400" dirty="0" smtClean="0">
                <a:latin typeface="Papyrus"/>
                <a:cs typeface="Papyrus"/>
              </a:rPr>
              <a:t>…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9" name="Picture 8" descr="images-1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36" y="583632"/>
            <a:ext cx="2587114" cy="3030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-1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7" y="4270383"/>
            <a:ext cx="34925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58614" y="4601817"/>
            <a:ext cx="46245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>
                <a:latin typeface="Papyrus"/>
                <a:cs typeface="Papyrus"/>
              </a:rPr>
              <a:t>¡Esta es la trampa del Enemigo! Tribulación</a:t>
            </a:r>
            <a:endParaRPr lang="es-ES_tradnl" dirty="0">
              <a:latin typeface="Papyrus"/>
              <a:cs typeface="Papyru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9223" y="5024823"/>
            <a:ext cx="4301946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>
                <a:latin typeface="Papyrus"/>
              </a:rPr>
              <a:t>Proverbios 6:5;  7:23;  22:5; </a:t>
            </a:r>
          </a:p>
          <a:p>
            <a:r>
              <a:rPr lang="es-ES_tradnl" dirty="0" smtClean="0">
                <a:latin typeface="Papyrus"/>
              </a:rPr>
              <a:t>Salmos  11:6;   69:22;   119:110; 124:7; </a:t>
            </a:r>
          </a:p>
          <a:p>
            <a:r>
              <a:rPr lang="es-ES_tradnl" dirty="0" smtClean="0">
                <a:latin typeface="Papyrus"/>
              </a:rPr>
              <a:t>Josué. 23:13;   </a:t>
            </a:r>
            <a:r>
              <a:rPr lang="es-ES_tradnl" dirty="0" err="1" smtClean="0">
                <a:latin typeface="Papyrus"/>
              </a:rPr>
              <a:t>Eclesiastes</a:t>
            </a:r>
            <a:r>
              <a:rPr lang="es-ES_tradnl" dirty="0" smtClean="0">
                <a:latin typeface="Papyrus"/>
              </a:rPr>
              <a:t> 9:12</a:t>
            </a:r>
          </a:p>
          <a:p>
            <a:r>
              <a:rPr lang="es-ES_tradnl" dirty="0" smtClean="0">
                <a:latin typeface="Papyrus"/>
              </a:rPr>
              <a:t>Jeremías 5:26;  18:22;  48:43-44;</a:t>
            </a:r>
          </a:p>
          <a:p>
            <a:r>
              <a:rPr lang="es-ES_tradnl" dirty="0" smtClean="0">
                <a:latin typeface="Papyrus"/>
              </a:rPr>
              <a:t>Job 18:9;   22:10;  </a:t>
            </a:r>
            <a:r>
              <a:rPr lang="es-ES_tradnl" dirty="0">
                <a:latin typeface="Papyrus"/>
              </a:rPr>
              <a:t> </a:t>
            </a:r>
            <a:r>
              <a:rPr lang="es-ES_tradnl" dirty="0" smtClean="0">
                <a:latin typeface="Papyrus"/>
              </a:rPr>
              <a:t> Isaías 8:14-15; </a:t>
            </a:r>
            <a:r>
              <a:rPr lang="es-ES_tradnl" dirty="0">
                <a:latin typeface="Papyrus"/>
              </a:rPr>
              <a:t> </a:t>
            </a:r>
            <a:r>
              <a:rPr lang="es-ES_tradnl" dirty="0" smtClean="0">
                <a:latin typeface="Papyrus"/>
              </a:rPr>
              <a:t>24:17-18;</a:t>
            </a:r>
          </a:p>
          <a:p>
            <a:r>
              <a:rPr lang="es-ES_tradnl" dirty="0" smtClean="0">
                <a:latin typeface="Papyrus"/>
              </a:rPr>
              <a:t>Oseas 5:1;  9:8;   Amos 3:5</a:t>
            </a:r>
            <a:endParaRPr lang="es-ES_tradnl" dirty="0"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8646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435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174618" y="3214510"/>
            <a:ext cx="500088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…</a:t>
            </a:r>
            <a:r>
              <a:rPr lang="es-ES_tradnl" sz="2400" dirty="0" smtClean="0">
                <a:latin typeface="Papyrus"/>
                <a:cs typeface="Papyrus"/>
              </a:rPr>
              <a:t>De la peste destructora.”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6" name="Picture 5" descr="images-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4" y="376090"/>
            <a:ext cx="3773961" cy="25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-1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08" y="376090"/>
            <a:ext cx="4406929" cy="237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-1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5" y="4107004"/>
            <a:ext cx="3695700" cy="219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88" y="4107004"/>
            <a:ext cx="4160099" cy="2392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3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900381" y="597646"/>
            <a:ext cx="5434677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2000" dirty="0" smtClean="0">
                <a:latin typeface="Papyrus"/>
                <a:cs typeface="Papyrus"/>
              </a:rPr>
              <a:t>4. “</a:t>
            </a:r>
            <a:r>
              <a:rPr lang="es-ES_tradnl" sz="2400" dirty="0" smtClean="0">
                <a:latin typeface="Papyrus"/>
                <a:cs typeface="Papyrus"/>
              </a:rPr>
              <a:t>Con Sus plumas te cubrirá</a:t>
            </a:r>
            <a:r>
              <a:rPr lang="en-US" sz="2400" dirty="0" smtClean="0">
                <a:latin typeface="Papyrus"/>
                <a:cs typeface="Papyrus"/>
              </a:rPr>
              <a:t>…</a:t>
            </a:r>
            <a:endParaRPr lang="es-ES_tradnl" sz="2400" dirty="0" smtClean="0">
              <a:latin typeface="Papyrus"/>
              <a:cs typeface="Papyrus"/>
            </a:endParaRPr>
          </a:p>
        </p:txBody>
      </p:sp>
      <p:pic>
        <p:nvPicPr>
          <p:cNvPr id="8" name="Picture 7" descr="5785488-a-domesticated-free-range-chicken-broods-over-its-six-chicks-protecting-them-from-an-annoying-phot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3" y="1181880"/>
            <a:ext cx="7884252" cy="526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98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22353" y="501110"/>
            <a:ext cx="1641652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E11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606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444500" y="501110"/>
            <a:ext cx="4665382" cy="1200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…</a:t>
            </a:r>
            <a:r>
              <a:rPr lang="es-ES_tradnl" sz="2400" dirty="0" smtClean="0">
                <a:latin typeface="Papyrus"/>
                <a:cs typeface="Papyrus"/>
              </a:rPr>
              <a:t>Y debajo de Sus alas estarás seguro; Escudo y adarga es su verdad.”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6" name="Picture 5" descr="images-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05" y="501110"/>
            <a:ext cx="3327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-1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6" y="1735823"/>
            <a:ext cx="4004983" cy="4709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s-1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66" y="3167358"/>
            <a:ext cx="2516228" cy="3215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306235" y="1026939"/>
            <a:ext cx="135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Papyrus"/>
                <a:cs typeface="Papyrus"/>
              </a:rPr>
              <a:t>Pacto de Matrimonio</a:t>
            </a:r>
          </a:p>
        </p:txBody>
      </p:sp>
    </p:spTree>
    <p:extLst>
      <p:ext uri="{BB962C8B-B14F-4D97-AF65-F5344CB8AC3E}">
        <p14:creationId xmlns:p14="http://schemas.microsoft.com/office/powerpoint/2010/main" val="176764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21498"/>
            <a:ext cx="9144000" cy="70794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“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1678420" y="352769"/>
            <a:ext cx="563282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Papyrus"/>
                <a:cs typeface="Papyrus"/>
              </a:rPr>
              <a:t>5. “No temerás el terror nocturno</a:t>
            </a:r>
            <a:r>
              <a:rPr lang="en-US" sz="2400" dirty="0" smtClean="0">
                <a:latin typeface="Papyrus"/>
                <a:cs typeface="Papyrus"/>
              </a:rPr>
              <a:t>…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endParaRPr lang="es-ES_tradnl" sz="2400" dirty="0">
              <a:latin typeface="Papyrus"/>
              <a:cs typeface="Papyrus"/>
            </a:endParaRPr>
          </a:p>
        </p:txBody>
      </p:sp>
      <p:pic>
        <p:nvPicPr>
          <p:cNvPr id="13" name="Picture 12" descr="images-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72" y="3060135"/>
            <a:ext cx="30480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4235035"/>
            <a:ext cx="3529918" cy="2338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87" y="948157"/>
            <a:ext cx="3467100" cy="234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s-1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76" y="4556125"/>
            <a:ext cx="3299135" cy="1869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mages-10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6" y="948157"/>
            <a:ext cx="4195536" cy="234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610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2372457" y="2735385"/>
            <a:ext cx="42791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r>
              <a:rPr lang="es-ES_tradnl" sz="2400" dirty="0" smtClean="0">
                <a:latin typeface="Papyrus"/>
                <a:cs typeface="Papyrus"/>
              </a:rPr>
              <a:t>Ni saeta que vuele de día.”</a:t>
            </a:r>
            <a:endParaRPr lang="es-ES_tradnl" sz="2400" dirty="0"/>
          </a:p>
        </p:txBody>
      </p:sp>
      <p:pic>
        <p:nvPicPr>
          <p:cNvPr id="6" name="Picture 5" descr="images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1" y="333375"/>
            <a:ext cx="3304187" cy="2213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ages-1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4" y="3711258"/>
            <a:ext cx="3800475" cy="260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3311347"/>
            <a:ext cx="3131038" cy="3089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4" y="464380"/>
            <a:ext cx="3251200" cy="208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59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411</Words>
  <Application>Microsoft Macintosh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Bently</dc:creator>
  <cp:lastModifiedBy>Cathy Bently</cp:lastModifiedBy>
  <cp:revision>47</cp:revision>
  <dcterms:created xsi:type="dcterms:W3CDTF">2011-11-21T20:36:43Z</dcterms:created>
  <dcterms:modified xsi:type="dcterms:W3CDTF">2011-12-01T00:29:57Z</dcterms:modified>
</cp:coreProperties>
</file>