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7" r:id="rId2"/>
    <p:sldId id="280" r:id="rId3"/>
    <p:sldId id="270" r:id="rId4"/>
    <p:sldId id="283" r:id="rId5"/>
    <p:sldId id="277" r:id="rId6"/>
    <p:sldId id="266" r:id="rId7"/>
    <p:sldId id="274" r:id="rId8"/>
    <p:sldId id="279" r:id="rId9"/>
    <p:sldId id="259" r:id="rId10"/>
    <p:sldId id="260" r:id="rId11"/>
    <p:sldId id="261" r:id="rId12"/>
    <p:sldId id="262" r:id="rId13"/>
    <p:sldId id="263" r:id="rId14"/>
    <p:sldId id="264" r:id="rId15"/>
    <p:sldId id="275" r:id="rId16"/>
    <p:sldId id="273" r:id="rId17"/>
    <p:sldId id="265" r:id="rId18"/>
    <p:sldId id="267" r:id="rId19"/>
    <p:sldId id="284" r:id="rId20"/>
    <p:sldId id="286" r:id="rId21"/>
    <p:sldId id="289" r:id="rId22"/>
    <p:sldId id="287" r:id="rId23"/>
    <p:sldId id="285" r:id="rId24"/>
    <p:sldId id="294" r:id="rId25"/>
    <p:sldId id="268" r:id="rId26"/>
    <p:sldId id="288" r:id="rId27"/>
    <p:sldId id="290" r:id="rId28"/>
    <p:sldId id="293" r:id="rId29"/>
    <p:sldId id="291" r:id="rId30"/>
    <p:sldId id="292" r:id="rId31"/>
    <p:sldId id="276" r:id="rId32"/>
    <p:sldId id="282" r:id="rId33"/>
    <p:sldId id="295" r:id="rId34"/>
    <p:sldId id="281"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1" d="100"/>
          <a:sy n="51" d="100"/>
        </p:scale>
        <p:origin x="-1904"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7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7E716A-72CA-2F4E-9EEA-DEA64799E837}" type="datetimeFigureOut">
              <a:rPr lang="en-US" smtClean="0"/>
              <a:t>11/29/21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73FD05-4881-C34D-9530-1DEE167C70AC}" type="slidenum">
              <a:rPr lang="en-US" smtClean="0"/>
              <a:t>‹#›</a:t>
            </a:fld>
            <a:endParaRPr lang="en-US"/>
          </a:p>
        </p:txBody>
      </p:sp>
    </p:spTree>
    <p:extLst>
      <p:ext uri="{BB962C8B-B14F-4D97-AF65-F5344CB8AC3E}">
        <p14:creationId xmlns:p14="http://schemas.microsoft.com/office/powerpoint/2010/main" val="37194410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C6FCEB-FDD3-2843-AA7D-1E2D5E45435A}" type="slidenum">
              <a:rPr lang="es-ES_tradnl" sz="1200"/>
              <a:pPr/>
              <a:t>1</a:t>
            </a:fld>
            <a:endParaRPr lang="es-ES_tradnl" sz="120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A289C5C-CC3D-CF47-9936-A90BFFF3C613}" type="slidenum">
              <a:rPr lang="es-ES_tradnl" sz="1200"/>
              <a:pPr/>
              <a:t>13</a:t>
            </a:fld>
            <a:endParaRPr lang="es-ES_tradnl" sz="120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D0435C5-9382-B945-978C-0D0EBE5074A6}" type="slidenum">
              <a:rPr lang="es-ES_tradnl" sz="1200"/>
              <a:pPr/>
              <a:t>14</a:t>
            </a:fld>
            <a:endParaRPr lang="es-ES_tradnl" sz="12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D0435C5-9382-B945-978C-0D0EBE5074A6}" type="slidenum">
              <a:rPr lang="es-ES_tradnl" sz="1200"/>
              <a:pPr/>
              <a:t>15</a:t>
            </a:fld>
            <a:endParaRPr lang="es-ES_tradnl" sz="12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D0435C5-9382-B945-978C-0D0EBE5074A6}" type="slidenum">
              <a:rPr lang="es-ES_tradnl" sz="1200"/>
              <a:pPr/>
              <a:t>16</a:t>
            </a:fld>
            <a:endParaRPr lang="es-ES_tradnl" sz="12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4E8E8DE-4171-FC41-A73E-F653E96423DD}" type="slidenum">
              <a:rPr lang="es-ES_tradnl" sz="1200"/>
              <a:pPr/>
              <a:t>17</a:t>
            </a:fld>
            <a:endParaRPr lang="es-ES_tradnl" sz="120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FC07B01-DF27-4D40-AB12-EA61A656B813}" type="slidenum">
              <a:rPr lang="es-ES_tradnl" sz="1200"/>
              <a:pPr/>
              <a:t>18</a:t>
            </a:fld>
            <a:endParaRPr lang="es-ES_tradnl" sz="120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D0435C5-9382-B945-978C-0D0EBE5074A6}" type="slidenum">
              <a:rPr lang="es-ES_tradnl" sz="1200"/>
              <a:pPr/>
              <a:t>19</a:t>
            </a:fld>
            <a:endParaRPr lang="es-ES_tradnl" sz="12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D0435C5-9382-B945-978C-0D0EBE5074A6}" type="slidenum">
              <a:rPr lang="es-ES_tradnl" sz="1200"/>
              <a:pPr/>
              <a:t>20</a:t>
            </a:fld>
            <a:endParaRPr lang="es-ES_tradnl" sz="12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D0435C5-9382-B945-978C-0D0EBE5074A6}" type="slidenum">
              <a:rPr lang="es-ES_tradnl" sz="1200"/>
              <a:pPr/>
              <a:t>22</a:t>
            </a:fld>
            <a:endParaRPr lang="es-ES_tradnl" sz="12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D0435C5-9382-B945-978C-0D0EBE5074A6}" type="slidenum">
              <a:rPr lang="es-ES_tradnl" sz="1200"/>
              <a:pPr/>
              <a:t>23</a:t>
            </a:fld>
            <a:endParaRPr lang="es-ES_tradnl" sz="12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D0435C5-9382-B945-978C-0D0EBE5074A6}" type="slidenum">
              <a:rPr lang="es-ES_tradnl" sz="1200"/>
              <a:pPr/>
              <a:t>3</a:t>
            </a:fld>
            <a:endParaRPr lang="es-ES_tradnl" sz="12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D0435C5-9382-B945-978C-0D0EBE5074A6}" type="slidenum">
              <a:rPr lang="es-ES_tradnl" sz="1200"/>
              <a:pPr/>
              <a:t>24</a:t>
            </a:fld>
            <a:endParaRPr lang="es-ES_tradnl" sz="12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8DE6B10-8D96-1448-8EEA-7FF523C8AD9A}" type="slidenum">
              <a:rPr lang="es-ES_tradnl" sz="1200"/>
              <a:pPr/>
              <a:t>25</a:t>
            </a:fld>
            <a:endParaRPr lang="es-ES_tradnl" sz="12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D0435C5-9382-B945-978C-0D0EBE5074A6}" type="slidenum">
              <a:rPr lang="es-ES_tradnl" sz="1200"/>
              <a:pPr/>
              <a:t>26</a:t>
            </a:fld>
            <a:endParaRPr lang="es-ES_tradnl" sz="12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D0435C5-9382-B945-978C-0D0EBE5074A6}" type="slidenum">
              <a:rPr lang="es-ES_tradnl" sz="1200"/>
              <a:pPr/>
              <a:t>27</a:t>
            </a:fld>
            <a:endParaRPr lang="es-ES_tradnl" sz="12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D0435C5-9382-B945-978C-0D0EBE5074A6}" type="slidenum">
              <a:rPr lang="es-ES_tradnl" sz="1200"/>
              <a:pPr/>
              <a:t>28</a:t>
            </a:fld>
            <a:endParaRPr lang="es-ES_tradnl" sz="12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D0435C5-9382-B945-978C-0D0EBE5074A6}" type="slidenum">
              <a:rPr lang="es-ES_tradnl" sz="1200"/>
              <a:pPr/>
              <a:t>29</a:t>
            </a:fld>
            <a:endParaRPr lang="es-ES_tradnl" sz="12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D0435C5-9382-B945-978C-0D0EBE5074A6}" type="slidenum">
              <a:rPr lang="es-ES_tradnl" sz="1200"/>
              <a:pPr/>
              <a:t>30</a:t>
            </a:fld>
            <a:endParaRPr lang="es-ES_tradnl" sz="12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D0435C5-9382-B945-978C-0D0EBE5074A6}" type="slidenum">
              <a:rPr lang="es-ES_tradnl" sz="1200"/>
              <a:pPr/>
              <a:t>31</a:t>
            </a:fld>
            <a:endParaRPr lang="es-ES_tradnl" sz="12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D0435C5-9382-B945-978C-0D0EBE5074A6}" type="slidenum">
              <a:rPr lang="es-ES_tradnl" sz="1200"/>
              <a:pPr/>
              <a:t>33</a:t>
            </a:fld>
            <a:endParaRPr lang="es-ES_tradnl" sz="12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C6FCEB-FDD3-2843-AA7D-1E2D5E45435A}" type="slidenum">
              <a:rPr lang="es-ES_tradnl" sz="1200"/>
              <a:pPr/>
              <a:t>34</a:t>
            </a:fld>
            <a:endParaRPr lang="es-ES_tradnl" sz="120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D0435C5-9382-B945-978C-0D0EBE5074A6}" type="slidenum">
              <a:rPr lang="es-ES_tradnl" sz="1200"/>
              <a:pPr/>
              <a:t>4</a:t>
            </a:fld>
            <a:endParaRPr lang="es-ES_tradnl" sz="12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582E628-831E-9948-831F-57A60349860C}" type="slidenum">
              <a:rPr lang="es-ES_tradnl" sz="1200"/>
              <a:pPr/>
              <a:t>6</a:t>
            </a:fld>
            <a:endParaRPr lang="es-ES_tradnl" sz="120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D0435C5-9382-B945-978C-0D0EBE5074A6}" type="slidenum">
              <a:rPr lang="es-ES_tradnl" sz="1200"/>
              <a:pPr/>
              <a:t>7</a:t>
            </a:fld>
            <a:endParaRPr lang="es-ES_tradnl" sz="12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59DF91B-92A2-714C-9FFF-9428315FE2D0}" type="slidenum">
              <a:rPr lang="es-ES_tradnl" sz="1200"/>
              <a:pPr/>
              <a:t>9</a:t>
            </a:fld>
            <a:endParaRPr lang="es-ES_tradnl" sz="120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3658E8F-8026-F447-9CDD-AEA362EF46E1}" type="slidenum">
              <a:rPr lang="es-ES_tradnl" sz="1200"/>
              <a:pPr/>
              <a:t>10</a:t>
            </a:fld>
            <a:endParaRPr lang="es-ES_tradnl"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E4BEA01-7D1D-5F49-8C0E-B5E66B4AA2C8}" type="slidenum">
              <a:rPr lang="es-ES_tradnl" sz="1200"/>
              <a:pPr/>
              <a:t>11</a:t>
            </a:fld>
            <a:endParaRPr lang="es-ES_tradnl"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D10F622-A536-544C-A591-108FB6BDCC3C}" type="slidenum">
              <a:rPr lang="es-ES_tradnl" sz="1200"/>
              <a:pPr/>
              <a:t>12</a:t>
            </a:fld>
            <a:endParaRPr lang="es-ES_tradnl"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8D3D84-3A9C-7149-A51A-14D6B1319093}" type="datetimeFigureOut">
              <a:rPr lang="en-US" smtClean="0"/>
              <a:t>11/29/21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38E66-A0B0-134A-B6EC-14E599E71063}" type="slidenum">
              <a:rPr lang="en-US" smtClean="0"/>
              <a:t>‹#›</a:t>
            </a:fld>
            <a:endParaRPr lang="en-US"/>
          </a:p>
        </p:txBody>
      </p:sp>
    </p:spTree>
    <p:extLst>
      <p:ext uri="{BB962C8B-B14F-4D97-AF65-F5344CB8AC3E}">
        <p14:creationId xmlns:p14="http://schemas.microsoft.com/office/powerpoint/2010/main" val="3762160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D3D84-3A9C-7149-A51A-14D6B1319093}" type="datetimeFigureOut">
              <a:rPr lang="en-US" smtClean="0"/>
              <a:t>11/29/21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38E66-A0B0-134A-B6EC-14E599E71063}" type="slidenum">
              <a:rPr lang="en-US" smtClean="0"/>
              <a:t>‹#›</a:t>
            </a:fld>
            <a:endParaRPr lang="en-US"/>
          </a:p>
        </p:txBody>
      </p:sp>
    </p:spTree>
    <p:extLst>
      <p:ext uri="{BB962C8B-B14F-4D97-AF65-F5344CB8AC3E}">
        <p14:creationId xmlns:p14="http://schemas.microsoft.com/office/powerpoint/2010/main" val="4105028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D3D84-3A9C-7149-A51A-14D6B1319093}" type="datetimeFigureOut">
              <a:rPr lang="en-US" smtClean="0"/>
              <a:t>11/29/21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38E66-A0B0-134A-B6EC-14E599E71063}" type="slidenum">
              <a:rPr lang="en-US" smtClean="0"/>
              <a:t>‹#›</a:t>
            </a:fld>
            <a:endParaRPr lang="en-US"/>
          </a:p>
        </p:txBody>
      </p:sp>
    </p:spTree>
    <p:extLst>
      <p:ext uri="{BB962C8B-B14F-4D97-AF65-F5344CB8AC3E}">
        <p14:creationId xmlns:p14="http://schemas.microsoft.com/office/powerpoint/2010/main" val="367770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D3D84-3A9C-7149-A51A-14D6B1319093}" type="datetimeFigureOut">
              <a:rPr lang="en-US" smtClean="0"/>
              <a:t>11/29/21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38E66-A0B0-134A-B6EC-14E599E71063}" type="slidenum">
              <a:rPr lang="en-US" smtClean="0"/>
              <a:t>‹#›</a:t>
            </a:fld>
            <a:endParaRPr lang="en-US"/>
          </a:p>
        </p:txBody>
      </p:sp>
    </p:spTree>
    <p:extLst>
      <p:ext uri="{BB962C8B-B14F-4D97-AF65-F5344CB8AC3E}">
        <p14:creationId xmlns:p14="http://schemas.microsoft.com/office/powerpoint/2010/main" val="394355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8D3D84-3A9C-7149-A51A-14D6B1319093}" type="datetimeFigureOut">
              <a:rPr lang="en-US" smtClean="0"/>
              <a:t>11/29/21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38E66-A0B0-134A-B6EC-14E599E71063}" type="slidenum">
              <a:rPr lang="en-US" smtClean="0"/>
              <a:t>‹#›</a:t>
            </a:fld>
            <a:endParaRPr lang="en-US"/>
          </a:p>
        </p:txBody>
      </p:sp>
    </p:spTree>
    <p:extLst>
      <p:ext uri="{BB962C8B-B14F-4D97-AF65-F5344CB8AC3E}">
        <p14:creationId xmlns:p14="http://schemas.microsoft.com/office/powerpoint/2010/main" val="265511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8D3D84-3A9C-7149-A51A-14D6B1319093}" type="datetimeFigureOut">
              <a:rPr lang="en-US" smtClean="0"/>
              <a:t>11/29/21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38E66-A0B0-134A-B6EC-14E599E71063}" type="slidenum">
              <a:rPr lang="en-US" smtClean="0"/>
              <a:t>‹#›</a:t>
            </a:fld>
            <a:endParaRPr lang="en-US"/>
          </a:p>
        </p:txBody>
      </p:sp>
    </p:spTree>
    <p:extLst>
      <p:ext uri="{BB962C8B-B14F-4D97-AF65-F5344CB8AC3E}">
        <p14:creationId xmlns:p14="http://schemas.microsoft.com/office/powerpoint/2010/main" val="4181181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8D3D84-3A9C-7149-A51A-14D6B1319093}" type="datetimeFigureOut">
              <a:rPr lang="en-US" smtClean="0"/>
              <a:t>11/29/21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038E66-A0B0-134A-B6EC-14E599E71063}" type="slidenum">
              <a:rPr lang="en-US" smtClean="0"/>
              <a:t>‹#›</a:t>
            </a:fld>
            <a:endParaRPr lang="en-US"/>
          </a:p>
        </p:txBody>
      </p:sp>
    </p:spTree>
    <p:extLst>
      <p:ext uri="{BB962C8B-B14F-4D97-AF65-F5344CB8AC3E}">
        <p14:creationId xmlns:p14="http://schemas.microsoft.com/office/powerpoint/2010/main" val="390067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8D3D84-3A9C-7149-A51A-14D6B1319093}" type="datetimeFigureOut">
              <a:rPr lang="en-US" smtClean="0"/>
              <a:t>11/29/21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038E66-A0B0-134A-B6EC-14E599E71063}" type="slidenum">
              <a:rPr lang="en-US" smtClean="0"/>
              <a:t>‹#›</a:t>
            </a:fld>
            <a:endParaRPr lang="en-US"/>
          </a:p>
        </p:txBody>
      </p:sp>
    </p:spTree>
    <p:extLst>
      <p:ext uri="{BB962C8B-B14F-4D97-AF65-F5344CB8AC3E}">
        <p14:creationId xmlns:p14="http://schemas.microsoft.com/office/powerpoint/2010/main" val="56145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D3D84-3A9C-7149-A51A-14D6B1319093}" type="datetimeFigureOut">
              <a:rPr lang="en-US" smtClean="0"/>
              <a:t>11/29/21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038E66-A0B0-134A-B6EC-14E599E71063}" type="slidenum">
              <a:rPr lang="en-US" smtClean="0"/>
              <a:t>‹#›</a:t>
            </a:fld>
            <a:endParaRPr lang="en-US"/>
          </a:p>
        </p:txBody>
      </p:sp>
    </p:spTree>
    <p:extLst>
      <p:ext uri="{BB962C8B-B14F-4D97-AF65-F5344CB8AC3E}">
        <p14:creationId xmlns:p14="http://schemas.microsoft.com/office/powerpoint/2010/main" val="4232540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D3D84-3A9C-7149-A51A-14D6B1319093}" type="datetimeFigureOut">
              <a:rPr lang="en-US" smtClean="0"/>
              <a:t>11/29/21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38E66-A0B0-134A-B6EC-14E599E71063}" type="slidenum">
              <a:rPr lang="en-US" smtClean="0"/>
              <a:t>‹#›</a:t>
            </a:fld>
            <a:endParaRPr lang="en-US"/>
          </a:p>
        </p:txBody>
      </p:sp>
    </p:spTree>
    <p:extLst>
      <p:ext uri="{BB962C8B-B14F-4D97-AF65-F5344CB8AC3E}">
        <p14:creationId xmlns:p14="http://schemas.microsoft.com/office/powerpoint/2010/main" val="985887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D3D84-3A9C-7149-A51A-14D6B1319093}" type="datetimeFigureOut">
              <a:rPr lang="en-US" smtClean="0"/>
              <a:t>11/29/21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38E66-A0B0-134A-B6EC-14E599E71063}" type="slidenum">
              <a:rPr lang="en-US" smtClean="0"/>
              <a:t>‹#›</a:t>
            </a:fld>
            <a:endParaRPr lang="en-US"/>
          </a:p>
        </p:txBody>
      </p:sp>
    </p:spTree>
    <p:extLst>
      <p:ext uri="{BB962C8B-B14F-4D97-AF65-F5344CB8AC3E}">
        <p14:creationId xmlns:p14="http://schemas.microsoft.com/office/powerpoint/2010/main" val="35285348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D3D84-3A9C-7149-A51A-14D6B1319093}" type="datetimeFigureOut">
              <a:rPr lang="en-US" smtClean="0"/>
              <a:t>11/29/21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38E66-A0B0-134A-B6EC-14E599E71063}" type="slidenum">
              <a:rPr lang="en-US" smtClean="0"/>
              <a:t>‹#›</a:t>
            </a:fld>
            <a:endParaRPr lang="en-US"/>
          </a:p>
        </p:txBody>
      </p:sp>
    </p:spTree>
    <p:extLst>
      <p:ext uri="{BB962C8B-B14F-4D97-AF65-F5344CB8AC3E}">
        <p14:creationId xmlns:p14="http://schemas.microsoft.com/office/powerpoint/2010/main" val="2804340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2.wdp"/><Relationship Id="rId5" Type="http://schemas.openxmlformats.org/officeDocument/2006/relationships/image" Target="../media/image2.png"/><Relationship Id="rId6"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Box 5"/>
          <p:cNvSpPr txBox="1">
            <a:spLocks noChangeArrowheads="1"/>
          </p:cNvSpPr>
          <p:nvPr/>
        </p:nvSpPr>
        <p:spPr bwMode="auto">
          <a:xfrm>
            <a:off x="6339887" y="1005624"/>
            <a:ext cx="219520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s-ES_tradnl" sz="3600" dirty="0" smtClean="0">
                <a:solidFill>
                  <a:srgbClr val="000000"/>
                </a:solidFill>
                <a:latin typeface="Papyrus" charset="0"/>
              </a:rPr>
              <a:t> “Shalom”</a:t>
            </a:r>
          </a:p>
          <a:p>
            <a:endParaRPr lang="es-ES_tradnl" sz="3600" dirty="0">
              <a:solidFill>
                <a:schemeClr val="bg1"/>
              </a:solidFill>
              <a:latin typeface="Papyrus" charset="0"/>
            </a:endParaRPr>
          </a:p>
        </p:txBody>
      </p:sp>
      <p:sp>
        <p:nvSpPr>
          <p:cNvPr id="14339" name="Text Box 13"/>
          <p:cNvSpPr txBox="1">
            <a:spLocks noChangeArrowheads="1"/>
          </p:cNvSpPr>
          <p:nvPr/>
        </p:nvSpPr>
        <p:spPr bwMode="auto">
          <a:xfrm>
            <a:off x="5894917" y="4191001"/>
            <a:ext cx="326243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ja-JP" altLang="es-ES_tradnl" sz="2800" dirty="0" smtClean="0">
                <a:latin typeface="Papyrus" charset="0"/>
              </a:rPr>
              <a:t>“</a:t>
            </a:r>
            <a:r>
              <a:rPr lang="en-US" altLang="ja-JP" sz="2800" dirty="0" smtClean="0">
                <a:latin typeface="Papyrus" charset="0"/>
              </a:rPr>
              <a:t>Peace in the Midst </a:t>
            </a:r>
          </a:p>
          <a:p>
            <a:r>
              <a:rPr lang="en-US" altLang="ja-JP" sz="2800" dirty="0" smtClean="0">
                <a:latin typeface="Papyrus" charset="0"/>
              </a:rPr>
              <a:t>    of Any Storm</a:t>
            </a:r>
            <a:r>
              <a:rPr lang="ja-JP" altLang="es-ES_tradnl" sz="2800" dirty="0" smtClean="0">
                <a:latin typeface="Papyrus" charset="0"/>
              </a:rPr>
              <a:t>”</a:t>
            </a:r>
            <a:endParaRPr lang="es-ES_tradnl" sz="2800" dirty="0">
              <a:latin typeface="Papyrus" charset="0"/>
            </a:endParaRPr>
          </a:p>
        </p:txBody>
      </p:sp>
      <p:pic>
        <p:nvPicPr>
          <p:cNvPr id="4" name="Picture 3" descr="3323034941_70715a8342.jpg"/>
          <p:cNvPicPr>
            <a:picLocks noChangeAspect="1"/>
          </p:cNvPicPr>
          <p:nvPr/>
        </p:nvPicPr>
        <p:blipFill rotWithShape="1">
          <a:blip r:embed="rId3">
            <a:extLst>
              <a:ext uri="{28A0092B-C50C-407E-A947-70E740481C1C}">
                <a14:useLocalDpi xmlns:a14="http://schemas.microsoft.com/office/drawing/2010/main" val="0"/>
              </a:ext>
            </a:extLst>
          </a:blip>
          <a:srcRect l="7610" t="6289" r="6875" b="18829"/>
          <a:stretch/>
        </p:blipFill>
        <p:spPr>
          <a:xfrm>
            <a:off x="416510" y="339150"/>
            <a:ext cx="5252191" cy="61398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iu-2.jpeg"/>
          <p:cNvPicPr>
            <a:picLocks noChangeAspect="1"/>
          </p:cNvPicPr>
          <p:nvPr/>
        </p:nvPicPr>
        <p:blipFill>
          <a:blip r:embed="rId4">
            <a:extLst>
              <a:ext uri="{BEBA8EAE-BF5A-486C-A8C5-ECC9F3942E4B}">
                <a14:imgProps xmlns:a14="http://schemas.microsoft.com/office/drawing/2010/main">
                  <a14:imgLayer r:embed="rId5">
                    <a14:imgEffect>
                      <a14:backgroundRemoval t="4206" b="100000" l="0" r="100000">
                        <a14:foregroundMark x1="31224" y1="41589" x2="34177" y2="42523"/>
                        <a14:foregroundMark x1="18354" y1="41589" x2="18354" y2="41589"/>
                        <a14:foregroundMark x1="60549" y1="24299" x2="60549" y2="24299"/>
                        <a14:foregroundMark x1="50211" y1="41589" x2="50211" y2="41589"/>
                        <a14:backgroundMark x1="47046" y1="33645" x2="47046" y2="33645"/>
                      </a14:backgroundRemoval>
                    </a14:imgEffect>
                  </a14:imgLayer>
                </a14:imgProps>
              </a:ext>
              <a:ext uri="{28A0092B-C50C-407E-A947-70E740481C1C}">
                <a14:useLocalDpi xmlns:a14="http://schemas.microsoft.com/office/drawing/2010/main" val="0"/>
              </a:ext>
            </a:extLst>
          </a:blip>
          <a:stretch>
            <a:fillRect/>
          </a:stretch>
        </p:blipFill>
        <p:spPr>
          <a:xfrm>
            <a:off x="5894917" y="1833259"/>
            <a:ext cx="3057335" cy="138031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81" name="Text Box 5"/>
          <p:cNvSpPr txBox="1">
            <a:spLocks noChangeArrowheads="1"/>
          </p:cNvSpPr>
          <p:nvPr/>
        </p:nvSpPr>
        <p:spPr bwMode="auto">
          <a:xfrm>
            <a:off x="1371600" y="914400"/>
            <a:ext cx="24606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s-ES_tradnl" sz="6000">
                <a:solidFill>
                  <a:schemeClr val="bg1"/>
                </a:solidFill>
                <a:latin typeface="Papyrus" charset="0"/>
              </a:rPr>
              <a:t>Lamed</a:t>
            </a:r>
            <a:endParaRPr lang="es-ES_tradnl" sz="2800">
              <a:solidFill>
                <a:schemeClr val="bg1"/>
              </a:solidFill>
              <a:latin typeface="Papyrus" charset="0"/>
            </a:endParaRPr>
          </a:p>
        </p:txBody>
      </p:sp>
      <p:sp>
        <p:nvSpPr>
          <p:cNvPr id="20482" name="Text Box 6"/>
          <p:cNvSpPr txBox="1">
            <a:spLocks noChangeArrowheads="1"/>
          </p:cNvSpPr>
          <p:nvPr/>
        </p:nvSpPr>
        <p:spPr bwMode="auto">
          <a:xfrm>
            <a:off x="2286000" y="2133600"/>
            <a:ext cx="8397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9600">
                <a:latin typeface="Microsoft Sans Serif" charset="0"/>
                <a:cs typeface="Microsoft Sans Serif" charset="0"/>
              </a:rPr>
              <a:t>ל</a:t>
            </a:r>
            <a:endParaRPr lang="es-ES_tradnl" sz="13000">
              <a:latin typeface="Microsoft Sans Serif" charset="0"/>
              <a:cs typeface="Microsoft Sans Serif" charset="0"/>
            </a:endParaRPr>
          </a:p>
        </p:txBody>
      </p:sp>
      <p:sp>
        <p:nvSpPr>
          <p:cNvPr id="20483" name="Text Box 7"/>
          <p:cNvSpPr txBox="1">
            <a:spLocks noChangeArrowheads="1"/>
          </p:cNvSpPr>
          <p:nvPr/>
        </p:nvSpPr>
        <p:spPr bwMode="auto">
          <a:xfrm>
            <a:off x="2090248" y="3886200"/>
            <a:ext cx="453650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s-ES_tradnl" sz="2800" dirty="0" smtClean="0">
                <a:solidFill>
                  <a:schemeClr val="bg1"/>
                </a:solidFill>
                <a:latin typeface="Papyrus" charset="0"/>
              </a:rPr>
              <a:t>Symbol: </a:t>
            </a:r>
            <a:r>
              <a:rPr lang="es-ES_tradnl" sz="2800" dirty="0" err="1" smtClean="0">
                <a:solidFill>
                  <a:schemeClr val="bg1"/>
                </a:solidFill>
                <a:latin typeface="Papyrus" charset="0"/>
              </a:rPr>
              <a:t>Shepherd’s</a:t>
            </a:r>
            <a:r>
              <a:rPr lang="es-ES_tradnl" sz="2800" dirty="0" smtClean="0">
                <a:solidFill>
                  <a:schemeClr val="bg1"/>
                </a:solidFill>
                <a:latin typeface="Papyrus" charset="0"/>
              </a:rPr>
              <a:t> </a:t>
            </a:r>
            <a:r>
              <a:rPr lang="es-ES_tradnl" sz="2800" dirty="0" err="1" smtClean="0">
                <a:solidFill>
                  <a:schemeClr val="bg1"/>
                </a:solidFill>
                <a:latin typeface="Papyrus" charset="0"/>
              </a:rPr>
              <a:t>Staff</a:t>
            </a:r>
            <a:endParaRPr lang="es-ES_tradnl" sz="2800" dirty="0" smtClean="0">
              <a:solidFill>
                <a:schemeClr val="bg1"/>
              </a:solidFill>
              <a:latin typeface="Papyrus" charset="0"/>
            </a:endParaRPr>
          </a:p>
          <a:p>
            <a:r>
              <a:rPr lang="es-ES_tradnl" altLang="ja-JP" sz="2800" dirty="0" err="1" smtClean="0">
                <a:solidFill>
                  <a:schemeClr val="bg1"/>
                </a:solidFill>
                <a:latin typeface="Papyrus" charset="0"/>
              </a:rPr>
              <a:t>Meaning</a:t>
            </a:r>
            <a:r>
              <a:rPr lang="es-ES_tradnl" altLang="ja-JP" sz="2800" dirty="0" smtClean="0">
                <a:solidFill>
                  <a:schemeClr val="bg1"/>
                </a:solidFill>
                <a:latin typeface="Papyrus" charset="0"/>
              </a:rPr>
              <a:t>:  Leader</a:t>
            </a:r>
          </a:p>
          <a:p>
            <a:pPr algn="ctr"/>
            <a:r>
              <a:rPr lang="es-ES_tradnl" altLang="ja-JP" sz="2800" dirty="0" smtClean="0">
                <a:solidFill>
                  <a:schemeClr val="bg1"/>
                </a:solidFill>
                <a:latin typeface="Papyrus" charset="0"/>
              </a:rPr>
              <a:t>        </a:t>
            </a:r>
            <a:r>
              <a:rPr lang="es-ES_tradnl" altLang="ja-JP" sz="2800" dirty="0" err="1" smtClean="0">
                <a:solidFill>
                  <a:schemeClr val="bg1"/>
                </a:solidFill>
                <a:latin typeface="Papyrus" charset="0"/>
              </a:rPr>
              <a:t>Authority</a:t>
            </a:r>
            <a:endParaRPr lang="es-ES_tradnl" altLang="ja-JP" sz="2800" dirty="0" smtClean="0">
              <a:solidFill>
                <a:schemeClr val="bg1"/>
              </a:solidFill>
              <a:latin typeface="Papyrus" charset="0"/>
            </a:endParaRPr>
          </a:p>
          <a:p>
            <a:pPr algn="ctr"/>
            <a:r>
              <a:rPr lang="es-ES_tradnl" altLang="ja-JP" sz="2800" dirty="0" smtClean="0">
                <a:solidFill>
                  <a:schemeClr val="bg1"/>
                </a:solidFill>
                <a:latin typeface="Papyrus" charset="0"/>
              </a:rPr>
              <a:t>         </a:t>
            </a:r>
            <a:r>
              <a:rPr lang="es-ES_tradnl" altLang="ja-JP" sz="2800" dirty="0" err="1" smtClean="0">
                <a:solidFill>
                  <a:schemeClr val="bg1"/>
                </a:solidFill>
                <a:latin typeface="Papyrus" charset="0"/>
              </a:rPr>
              <a:t>Instruction</a:t>
            </a:r>
            <a:endParaRPr lang="es-ES_tradnl" altLang="ja-JP" sz="2800" dirty="0">
              <a:solidFill>
                <a:schemeClr val="bg1"/>
              </a:solidFill>
              <a:latin typeface="Papyrus" charset="0"/>
            </a:endParaRPr>
          </a:p>
        </p:txBody>
      </p:sp>
      <p:pic>
        <p:nvPicPr>
          <p:cNvPr id="20485" name="Picture 12" descr="shephe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914400"/>
            <a:ext cx="3352800" cy="2554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29" name="Text Box 5"/>
          <p:cNvSpPr txBox="1">
            <a:spLocks noChangeArrowheads="1"/>
          </p:cNvSpPr>
          <p:nvPr/>
        </p:nvSpPr>
        <p:spPr bwMode="auto">
          <a:xfrm>
            <a:off x="1371600" y="533400"/>
            <a:ext cx="15446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s-ES_tradnl" sz="6000">
                <a:solidFill>
                  <a:schemeClr val="bg1"/>
                </a:solidFill>
                <a:latin typeface="Papyrus" charset="0"/>
              </a:rPr>
              <a:t>Vav </a:t>
            </a:r>
          </a:p>
        </p:txBody>
      </p:sp>
      <p:sp>
        <p:nvSpPr>
          <p:cNvPr id="22530" name="Text Box 6"/>
          <p:cNvSpPr txBox="1">
            <a:spLocks noChangeArrowheads="1"/>
          </p:cNvSpPr>
          <p:nvPr/>
        </p:nvSpPr>
        <p:spPr bwMode="auto">
          <a:xfrm>
            <a:off x="1371600" y="609600"/>
            <a:ext cx="16764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9600">
                <a:latin typeface="Microsoft Sans Serif" charset="0"/>
                <a:cs typeface="Microsoft Sans Serif" charset="0"/>
              </a:rPr>
              <a:t>ו</a:t>
            </a:r>
            <a:r>
              <a:rPr lang="es-ES_tradnl" sz="16000">
                <a:latin typeface="Microsoft Sans Serif" charset="0"/>
                <a:cs typeface="Microsoft Sans Serif" charset="0"/>
              </a:rPr>
              <a:t> </a:t>
            </a:r>
          </a:p>
        </p:txBody>
      </p:sp>
      <p:sp>
        <p:nvSpPr>
          <p:cNvPr id="22531" name="Text Box 7"/>
          <p:cNvSpPr txBox="1">
            <a:spLocks noChangeArrowheads="1"/>
          </p:cNvSpPr>
          <p:nvPr/>
        </p:nvSpPr>
        <p:spPr bwMode="auto">
          <a:xfrm>
            <a:off x="2298351" y="3886200"/>
            <a:ext cx="353606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s-ES_tradnl" sz="2800" dirty="0" smtClean="0">
                <a:solidFill>
                  <a:schemeClr val="bg1"/>
                </a:solidFill>
                <a:latin typeface="Papyrus" charset="0"/>
              </a:rPr>
              <a:t>Symbol : </a:t>
            </a:r>
            <a:r>
              <a:rPr lang="es-ES_tradnl" sz="2800" dirty="0" err="1" smtClean="0">
                <a:solidFill>
                  <a:schemeClr val="bg1"/>
                </a:solidFill>
                <a:latin typeface="Papyrus" charset="0"/>
              </a:rPr>
              <a:t>The</a:t>
            </a:r>
            <a:r>
              <a:rPr lang="es-ES_tradnl" sz="2800" dirty="0" smtClean="0">
                <a:solidFill>
                  <a:schemeClr val="bg1"/>
                </a:solidFill>
                <a:latin typeface="Papyrus" charset="0"/>
              </a:rPr>
              <a:t> </a:t>
            </a:r>
            <a:r>
              <a:rPr lang="es-ES_tradnl" sz="2800" dirty="0" err="1" smtClean="0">
                <a:solidFill>
                  <a:schemeClr val="bg1"/>
                </a:solidFill>
                <a:latin typeface="Papyrus" charset="0"/>
              </a:rPr>
              <a:t>Nail</a:t>
            </a:r>
            <a:endParaRPr lang="es-ES_tradnl" sz="2800" dirty="0" smtClean="0">
              <a:solidFill>
                <a:schemeClr val="bg1"/>
              </a:solidFill>
              <a:latin typeface="Papyrus" charset="0"/>
            </a:endParaRPr>
          </a:p>
          <a:p>
            <a:pPr algn="ctr"/>
            <a:r>
              <a:rPr lang="es-ES_tradnl" sz="2800" dirty="0" err="1" smtClean="0">
                <a:solidFill>
                  <a:schemeClr val="bg1"/>
                </a:solidFill>
                <a:latin typeface="Papyrus" charset="0"/>
              </a:rPr>
              <a:t>Meaning</a:t>
            </a:r>
            <a:r>
              <a:rPr lang="es-ES_tradnl" sz="2800" dirty="0" smtClean="0">
                <a:solidFill>
                  <a:schemeClr val="bg1"/>
                </a:solidFill>
                <a:latin typeface="Papyrus" charset="0"/>
              </a:rPr>
              <a:t>:  </a:t>
            </a:r>
            <a:r>
              <a:rPr lang="es-ES_tradnl" sz="2800" dirty="0" err="1" smtClean="0">
                <a:solidFill>
                  <a:schemeClr val="bg1"/>
                </a:solidFill>
                <a:latin typeface="Papyrus" charset="0"/>
              </a:rPr>
              <a:t>Hooked</a:t>
            </a:r>
            <a:r>
              <a:rPr lang="es-ES_tradnl" sz="2800" dirty="0" smtClean="0">
                <a:solidFill>
                  <a:schemeClr val="bg1"/>
                </a:solidFill>
                <a:latin typeface="Papyrus" charset="0"/>
              </a:rPr>
              <a:t> </a:t>
            </a:r>
            <a:r>
              <a:rPr lang="es-ES_tradnl" sz="2800" dirty="0" err="1" smtClean="0">
                <a:solidFill>
                  <a:schemeClr val="bg1"/>
                </a:solidFill>
                <a:latin typeface="Papyrus" charset="0"/>
              </a:rPr>
              <a:t>to</a:t>
            </a:r>
            <a:endParaRPr lang="es-ES_tradnl" sz="2800" dirty="0">
              <a:solidFill>
                <a:schemeClr val="bg1"/>
              </a:solidFill>
              <a:latin typeface="Papyrus" charset="0"/>
            </a:endParaRPr>
          </a:p>
        </p:txBody>
      </p:sp>
      <p:pic>
        <p:nvPicPr>
          <p:cNvPr id="22533" name="Picture 8" descr="images-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914400"/>
            <a:ext cx="3303588" cy="22098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77" name="Text Box 4"/>
          <p:cNvSpPr txBox="1">
            <a:spLocks noChangeArrowheads="1"/>
          </p:cNvSpPr>
          <p:nvPr/>
        </p:nvSpPr>
        <p:spPr bwMode="auto">
          <a:xfrm>
            <a:off x="1219200" y="990600"/>
            <a:ext cx="17859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s-ES_tradnl" sz="6000">
                <a:solidFill>
                  <a:schemeClr val="bg1"/>
                </a:solidFill>
                <a:latin typeface="Papyrus" charset="0"/>
              </a:rPr>
              <a:t>Mem</a:t>
            </a:r>
          </a:p>
        </p:txBody>
      </p:sp>
      <p:sp>
        <p:nvSpPr>
          <p:cNvPr id="24578" name="Text Box 6"/>
          <p:cNvSpPr txBox="1">
            <a:spLocks noChangeArrowheads="1"/>
          </p:cNvSpPr>
          <p:nvPr/>
        </p:nvSpPr>
        <p:spPr bwMode="auto">
          <a:xfrm>
            <a:off x="967259" y="4462463"/>
            <a:ext cx="295082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s-ES_tradnl" sz="2800" dirty="0" smtClean="0">
                <a:solidFill>
                  <a:schemeClr val="bg1"/>
                </a:solidFill>
                <a:latin typeface="Papyrus" charset="0"/>
              </a:rPr>
              <a:t>Symbol:  </a:t>
            </a:r>
            <a:r>
              <a:rPr lang="es-ES_tradnl" sz="2800" dirty="0" err="1" smtClean="0">
                <a:solidFill>
                  <a:schemeClr val="bg1"/>
                </a:solidFill>
                <a:latin typeface="Papyrus" charset="0"/>
              </a:rPr>
              <a:t>Waves</a:t>
            </a:r>
            <a:endParaRPr lang="es-ES_tradnl" sz="2800" dirty="0" smtClean="0">
              <a:solidFill>
                <a:schemeClr val="bg1"/>
              </a:solidFill>
              <a:latin typeface="Papyrus" charset="0"/>
            </a:endParaRPr>
          </a:p>
          <a:p>
            <a:pPr algn="ctr"/>
            <a:r>
              <a:rPr lang="es-ES_tradnl" sz="2800" dirty="0" err="1" smtClean="0">
                <a:solidFill>
                  <a:schemeClr val="bg1"/>
                </a:solidFill>
                <a:latin typeface="Papyrus" charset="0"/>
              </a:rPr>
              <a:t>Meaning</a:t>
            </a:r>
            <a:r>
              <a:rPr lang="es-ES_tradnl" sz="2800" dirty="0" smtClean="0">
                <a:solidFill>
                  <a:schemeClr val="bg1"/>
                </a:solidFill>
                <a:latin typeface="Papyrus" charset="0"/>
              </a:rPr>
              <a:t>:  Chaos:</a:t>
            </a:r>
            <a:endParaRPr lang="es-ES_tradnl" sz="2800" dirty="0">
              <a:solidFill>
                <a:schemeClr val="bg1"/>
              </a:solidFill>
              <a:latin typeface="Papyrus" charset="0"/>
            </a:endParaRPr>
          </a:p>
        </p:txBody>
      </p:sp>
      <p:pic>
        <p:nvPicPr>
          <p:cNvPr id="24580" name="Picture 7" descr="Unknown-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8082" y="990600"/>
            <a:ext cx="4307804" cy="322404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2" name="Picture 8" descr="mem.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209800"/>
            <a:ext cx="1841500"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25" name="Text Box 4"/>
          <p:cNvSpPr txBox="1">
            <a:spLocks noChangeArrowheads="1"/>
          </p:cNvSpPr>
          <p:nvPr/>
        </p:nvSpPr>
        <p:spPr bwMode="auto">
          <a:xfrm>
            <a:off x="2514600" y="1066800"/>
            <a:ext cx="36385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s-ES_tradnl" sz="6000">
                <a:solidFill>
                  <a:schemeClr val="bg1"/>
                </a:solidFill>
                <a:latin typeface="Papyrus" charset="0"/>
              </a:rPr>
              <a:t>SHALOM</a:t>
            </a:r>
          </a:p>
        </p:txBody>
      </p:sp>
      <p:sp>
        <p:nvSpPr>
          <p:cNvPr id="26626" name="Text Box 7"/>
          <p:cNvSpPr txBox="1">
            <a:spLocks noChangeArrowheads="1"/>
          </p:cNvSpPr>
          <p:nvPr/>
        </p:nvSpPr>
        <p:spPr bwMode="auto">
          <a:xfrm>
            <a:off x="1371600" y="4876800"/>
            <a:ext cx="6629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s-ES_tradnl" sz="2800" dirty="0" smtClean="0">
                <a:solidFill>
                  <a:schemeClr val="bg1"/>
                </a:solidFill>
                <a:latin typeface="Papyrus" charset="0"/>
              </a:rPr>
              <a:t>Shalom =   </a:t>
            </a:r>
            <a:r>
              <a:rPr lang="es-ES_tradnl" sz="2800" dirty="0" err="1" smtClean="0">
                <a:solidFill>
                  <a:schemeClr val="bg1"/>
                </a:solidFill>
                <a:latin typeface="Papyrus" charset="0"/>
              </a:rPr>
              <a:t>That</a:t>
            </a:r>
            <a:r>
              <a:rPr lang="es-ES_tradnl" sz="2800" dirty="0" smtClean="0">
                <a:solidFill>
                  <a:schemeClr val="bg1"/>
                </a:solidFill>
                <a:latin typeface="Papyrus" charset="0"/>
              </a:rPr>
              <a:t> </a:t>
            </a:r>
            <a:r>
              <a:rPr lang="es-ES_tradnl" sz="2800" dirty="0" err="1" smtClean="0">
                <a:solidFill>
                  <a:schemeClr val="bg1"/>
                </a:solidFill>
                <a:latin typeface="Papyrus" charset="0"/>
              </a:rPr>
              <a:t>which</a:t>
            </a:r>
            <a:r>
              <a:rPr lang="es-ES_tradnl" sz="2800" dirty="0" smtClean="0">
                <a:solidFill>
                  <a:schemeClr val="bg1"/>
                </a:solidFill>
                <a:latin typeface="Papyrus" charset="0"/>
              </a:rPr>
              <a:t> </a:t>
            </a:r>
            <a:r>
              <a:rPr lang="es-ES_tradnl" sz="2800" dirty="0" err="1" smtClean="0">
                <a:solidFill>
                  <a:schemeClr val="bg1"/>
                </a:solidFill>
                <a:latin typeface="Papyrus" charset="0"/>
              </a:rPr>
              <a:t>destroys</a:t>
            </a:r>
            <a:endParaRPr lang="es-ES_tradnl" sz="2800" dirty="0" smtClean="0">
              <a:solidFill>
                <a:schemeClr val="bg1"/>
              </a:solidFill>
              <a:latin typeface="Papyrus" charset="0"/>
            </a:endParaRPr>
          </a:p>
          <a:p>
            <a:pPr algn="ctr"/>
            <a:r>
              <a:rPr lang="es-ES_tradnl" sz="2800" dirty="0" err="1">
                <a:solidFill>
                  <a:schemeClr val="bg1"/>
                </a:solidFill>
                <a:latin typeface="Papyrus" charset="0"/>
              </a:rPr>
              <a:t>t</a:t>
            </a:r>
            <a:r>
              <a:rPr lang="es-ES_tradnl" sz="2800" dirty="0" err="1" smtClean="0">
                <a:solidFill>
                  <a:schemeClr val="bg1"/>
                </a:solidFill>
                <a:latin typeface="Papyrus" charset="0"/>
              </a:rPr>
              <a:t>he</a:t>
            </a:r>
            <a:r>
              <a:rPr lang="es-ES_tradnl" sz="2800" dirty="0" smtClean="0">
                <a:solidFill>
                  <a:schemeClr val="bg1"/>
                </a:solidFill>
                <a:latin typeface="Papyrus" charset="0"/>
              </a:rPr>
              <a:t> </a:t>
            </a:r>
            <a:r>
              <a:rPr lang="es-ES_tradnl" sz="2800" dirty="0" err="1" smtClean="0">
                <a:solidFill>
                  <a:schemeClr val="bg1"/>
                </a:solidFill>
                <a:latin typeface="Papyrus" charset="0"/>
              </a:rPr>
              <a:t>Authority</a:t>
            </a:r>
            <a:r>
              <a:rPr lang="es-ES_tradnl" sz="2800" dirty="0" smtClean="0">
                <a:solidFill>
                  <a:schemeClr val="bg1"/>
                </a:solidFill>
                <a:latin typeface="Papyrus" charset="0"/>
              </a:rPr>
              <a:t> of Chaos in </a:t>
            </a:r>
            <a:r>
              <a:rPr lang="es-ES_tradnl" sz="2800" dirty="0" err="1" smtClean="0">
                <a:solidFill>
                  <a:schemeClr val="bg1"/>
                </a:solidFill>
                <a:latin typeface="Papyrus" charset="0"/>
              </a:rPr>
              <a:t>Our</a:t>
            </a:r>
            <a:r>
              <a:rPr lang="es-ES_tradnl" sz="2800" dirty="0" smtClean="0">
                <a:solidFill>
                  <a:schemeClr val="bg1"/>
                </a:solidFill>
                <a:latin typeface="Papyrus" charset="0"/>
              </a:rPr>
              <a:t> </a:t>
            </a:r>
            <a:r>
              <a:rPr lang="es-ES_tradnl" sz="2800" dirty="0" err="1" smtClean="0">
                <a:solidFill>
                  <a:schemeClr val="bg1"/>
                </a:solidFill>
                <a:latin typeface="Papyrus" charset="0"/>
              </a:rPr>
              <a:t>Lives</a:t>
            </a:r>
            <a:r>
              <a:rPr lang="es-ES_tradnl" sz="2800" dirty="0" smtClean="0">
                <a:solidFill>
                  <a:schemeClr val="bg1"/>
                </a:solidFill>
                <a:latin typeface="Papyrus" charset="0"/>
              </a:rPr>
              <a:t>! </a:t>
            </a:r>
            <a:endParaRPr lang="es-ES_tradnl" sz="2800" dirty="0">
              <a:solidFill>
                <a:schemeClr val="bg1"/>
              </a:solidFill>
              <a:latin typeface="Papyrus" charset="0"/>
            </a:endParaRPr>
          </a:p>
        </p:txBody>
      </p:sp>
      <p:pic>
        <p:nvPicPr>
          <p:cNvPr id="6" name="Picture 5" descr="iu-2.jpeg"/>
          <p:cNvPicPr>
            <a:picLocks noChangeAspect="1"/>
          </p:cNvPicPr>
          <p:nvPr/>
        </p:nvPicPr>
        <p:blipFill>
          <a:blip r:embed="rId3">
            <a:extLst>
              <a:ext uri="{BEBA8EAE-BF5A-486C-A8C5-ECC9F3942E4B}">
                <a14:imgProps xmlns:a14="http://schemas.microsoft.com/office/drawing/2010/main">
                  <a14:imgLayer r:embed="rId4">
                    <a14:imgEffect>
                      <a14:backgroundRemoval t="4206" b="100000" l="0" r="100000">
                        <a14:foregroundMark x1="31224" y1="41589" x2="34177" y2="42523"/>
                        <a14:foregroundMark x1="18354" y1="41589" x2="18354" y2="41589"/>
                        <a14:foregroundMark x1="60549" y1="24299" x2="60549" y2="24299"/>
                        <a14:foregroundMark x1="50211" y1="41589" x2="50211" y2="41589"/>
                        <a14:backgroundMark x1="47046" y1="33645" x2="47046" y2="33645"/>
                      </a14:backgroundRemoval>
                    </a14:imgEffect>
                  </a14:imgLayer>
                </a14:imgProps>
              </a:ext>
              <a:ext uri="{28A0092B-C50C-407E-A947-70E740481C1C}">
                <a14:useLocalDpi xmlns:a14="http://schemas.microsoft.com/office/drawing/2010/main" val="0"/>
              </a:ext>
            </a:extLst>
          </a:blip>
          <a:stretch>
            <a:fillRect/>
          </a:stretch>
        </p:blipFill>
        <p:spPr>
          <a:xfrm>
            <a:off x="2406989" y="2325661"/>
            <a:ext cx="3746161" cy="169130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387901"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5229808" y="920226"/>
            <a:ext cx="4246473" cy="4770537"/>
          </a:xfrm>
          <a:prstGeom prst="rect">
            <a:avLst/>
          </a:prstGeom>
          <a:noFill/>
        </p:spPr>
        <p:txBody>
          <a:bodyPr wrap="square" rtlCol="0">
            <a:spAutoFit/>
          </a:bodyPr>
          <a:lstStyle/>
          <a:p>
            <a:r>
              <a:rPr lang="en-US" sz="2400" dirty="0" smtClean="0">
                <a:solidFill>
                  <a:schemeClr val="bg1"/>
                </a:solidFill>
                <a:latin typeface="Papyrus"/>
                <a:cs typeface="Papyrus"/>
              </a:rPr>
              <a:t>   </a:t>
            </a:r>
            <a:r>
              <a:rPr lang="en-US" sz="2400" dirty="0" smtClean="0">
                <a:solidFill>
                  <a:schemeClr val="bg1"/>
                </a:solidFill>
                <a:latin typeface="Papyrus"/>
                <a:cs typeface="Papyrus"/>
              </a:rPr>
              <a:t> </a:t>
            </a:r>
            <a:r>
              <a:rPr lang="en-US" sz="3200" dirty="0" smtClean="0">
                <a:solidFill>
                  <a:schemeClr val="bg1"/>
                </a:solidFill>
                <a:latin typeface="Papyrus"/>
                <a:cs typeface="Papyrus"/>
              </a:rPr>
              <a:t>Shalom </a:t>
            </a:r>
            <a:r>
              <a:rPr lang="en-US" sz="3200" dirty="0" smtClean="0">
                <a:solidFill>
                  <a:schemeClr val="bg1"/>
                </a:solidFill>
                <a:latin typeface="Papyrus"/>
                <a:cs typeface="Papyrus"/>
              </a:rPr>
              <a:t>= Wholeness</a:t>
            </a:r>
          </a:p>
          <a:p>
            <a:r>
              <a:rPr lang="en-US" sz="3600" dirty="0" smtClean="0">
                <a:solidFill>
                  <a:schemeClr val="bg1"/>
                </a:solidFill>
                <a:latin typeface="Papyrus"/>
                <a:cs typeface="Papyrus"/>
              </a:rPr>
              <a:t>      </a:t>
            </a:r>
          </a:p>
          <a:p>
            <a:endParaRPr lang="en-US" sz="3600" dirty="0" smtClean="0">
              <a:solidFill>
                <a:schemeClr val="bg1"/>
              </a:solidFill>
              <a:latin typeface="Papyrus"/>
              <a:cs typeface="Papyrus"/>
            </a:endParaRPr>
          </a:p>
          <a:p>
            <a:endParaRPr lang="en-US" sz="3600" dirty="0">
              <a:solidFill>
                <a:schemeClr val="bg1"/>
              </a:solidFill>
              <a:latin typeface="Papyrus"/>
              <a:cs typeface="Papyrus"/>
            </a:endParaRPr>
          </a:p>
          <a:p>
            <a:r>
              <a:rPr lang="en-US" sz="3600" dirty="0" smtClean="0">
                <a:solidFill>
                  <a:schemeClr val="bg1"/>
                </a:solidFill>
                <a:latin typeface="Papyrus"/>
                <a:cs typeface="Papyrus"/>
              </a:rPr>
              <a:t>   </a:t>
            </a:r>
            <a:r>
              <a:rPr lang="en-US" sz="3600" dirty="0" smtClean="0">
                <a:solidFill>
                  <a:schemeClr val="bg1"/>
                </a:solidFill>
                <a:latin typeface="Papyrus"/>
                <a:cs typeface="Papyrus"/>
              </a:rPr>
              <a:t>   </a:t>
            </a:r>
            <a:r>
              <a:rPr lang="en-US" sz="3600" dirty="0" smtClean="0">
                <a:latin typeface="Papyrus"/>
                <a:cs typeface="Papyrus"/>
              </a:rPr>
              <a:t>You </a:t>
            </a:r>
            <a:r>
              <a:rPr lang="en-US" sz="3600" dirty="0" smtClean="0">
                <a:latin typeface="Papyrus"/>
                <a:cs typeface="Papyrus"/>
              </a:rPr>
              <a:t>can Trust</a:t>
            </a:r>
          </a:p>
          <a:p>
            <a:r>
              <a:rPr lang="en-US" sz="3600" dirty="0">
                <a:solidFill>
                  <a:schemeClr val="bg1"/>
                </a:solidFill>
                <a:latin typeface="Papyrus"/>
                <a:cs typeface="Papyrus"/>
              </a:rPr>
              <a:t>  </a:t>
            </a:r>
            <a:r>
              <a:rPr lang="en-US" sz="3600" dirty="0" smtClean="0">
                <a:solidFill>
                  <a:schemeClr val="bg1"/>
                </a:solidFill>
                <a:latin typeface="Papyrus"/>
                <a:cs typeface="Papyrus"/>
              </a:rPr>
              <a:t> The </a:t>
            </a:r>
            <a:r>
              <a:rPr lang="en-US" sz="3600" dirty="0" smtClean="0">
                <a:solidFill>
                  <a:schemeClr val="bg1"/>
                </a:solidFill>
                <a:latin typeface="Papyrus"/>
                <a:cs typeface="Papyrus"/>
              </a:rPr>
              <a:t>Holy Spirit</a:t>
            </a:r>
          </a:p>
          <a:p>
            <a:r>
              <a:rPr lang="en-US" sz="3600" dirty="0">
                <a:solidFill>
                  <a:schemeClr val="bg1"/>
                </a:solidFill>
                <a:latin typeface="Papyrus"/>
                <a:cs typeface="Papyrus"/>
              </a:rPr>
              <a:t> </a:t>
            </a:r>
            <a:r>
              <a:rPr lang="en-US" sz="3600" dirty="0" smtClean="0">
                <a:solidFill>
                  <a:schemeClr val="bg1"/>
                </a:solidFill>
                <a:latin typeface="Papyrus"/>
                <a:cs typeface="Papyrus"/>
              </a:rPr>
              <a:t>    </a:t>
            </a:r>
            <a:r>
              <a:rPr lang="en-US" sz="2800" dirty="0" smtClean="0">
                <a:latin typeface="Papyrus"/>
                <a:cs typeface="Papyrus"/>
              </a:rPr>
              <a:t>to Bring Wholeness</a:t>
            </a:r>
            <a:endParaRPr lang="en-US" sz="3600" dirty="0" smtClean="0">
              <a:solidFill>
                <a:schemeClr val="bg1"/>
              </a:solidFill>
              <a:latin typeface="Papyrus"/>
              <a:cs typeface="Papyrus"/>
            </a:endParaRPr>
          </a:p>
          <a:p>
            <a:r>
              <a:rPr lang="en-US" sz="2800" dirty="0" smtClean="0">
                <a:latin typeface="Papyrus"/>
                <a:cs typeface="Papyrus"/>
              </a:rPr>
              <a:t>             to Every Area </a:t>
            </a:r>
          </a:p>
          <a:p>
            <a:r>
              <a:rPr lang="en-US" sz="2800" dirty="0" smtClean="0">
                <a:latin typeface="Papyrus"/>
                <a:cs typeface="Papyrus"/>
              </a:rPr>
              <a:t>            of Your life</a:t>
            </a:r>
            <a:endParaRPr lang="en-US" sz="2800" dirty="0"/>
          </a:p>
        </p:txBody>
      </p:sp>
      <p:pic>
        <p:nvPicPr>
          <p:cNvPr id="9" name="Picture 8" descr="3323034941_70715a8342.jpg"/>
          <p:cNvPicPr>
            <a:picLocks noChangeAspect="1"/>
          </p:cNvPicPr>
          <p:nvPr/>
        </p:nvPicPr>
        <p:blipFill rotWithShape="1">
          <a:blip r:embed="rId3">
            <a:extLst>
              <a:ext uri="{28A0092B-C50C-407E-A947-70E740481C1C}">
                <a14:useLocalDpi xmlns:a14="http://schemas.microsoft.com/office/drawing/2010/main" val="0"/>
              </a:ext>
            </a:extLst>
          </a:blip>
          <a:srcRect l="11958" t="6202" r="9049" b="21629"/>
          <a:stretch/>
        </p:blipFill>
        <p:spPr>
          <a:xfrm>
            <a:off x="467805" y="518318"/>
            <a:ext cx="4949902" cy="57392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iu-2.jpeg"/>
          <p:cNvPicPr>
            <a:picLocks noChangeAspect="1"/>
          </p:cNvPicPr>
          <p:nvPr/>
        </p:nvPicPr>
        <p:blipFill>
          <a:blip r:embed="rId4">
            <a:extLst>
              <a:ext uri="{BEBA8EAE-BF5A-486C-A8C5-ECC9F3942E4B}">
                <a14:imgProps xmlns:a14="http://schemas.microsoft.com/office/drawing/2010/main">
                  <a14:imgLayer r:embed="rId5">
                    <a14:imgEffect>
                      <a14:backgroundRemoval t="4206" b="100000" l="0" r="100000">
                        <a14:foregroundMark x1="31224" y1="41589" x2="34177" y2="42523"/>
                        <a14:foregroundMark x1="18354" y1="41589" x2="18354" y2="41589"/>
                        <a14:foregroundMark x1="60549" y1="24299" x2="60549" y2="24299"/>
                        <a14:foregroundMark x1="50211" y1="41589" x2="50211" y2="41589"/>
                        <a14:backgroundMark x1="47046" y1="33645" x2="47046" y2="33645"/>
                      </a14:backgroundRemoval>
                    </a14:imgEffect>
                  </a14:imgLayer>
                </a14:imgProps>
              </a:ext>
              <a:ext uri="{28A0092B-C50C-407E-A947-70E740481C1C}">
                <a14:useLocalDpi xmlns:a14="http://schemas.microsoft.com/office/drawing/2010/main" val="0"/>
              </a:ext>
            </a:extLst>
          </a:blip>
          <a:stretch>
            <a:fillRect/>
          </a:stretch>
        </p:blipFill>
        <p:spPr>
          <a:xfrm>
            <a:off x="6102294" y="1595832"/>
            <a:ext cx="2192759" cy="9899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387901"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24619" y="1810826"/>
            <a:ext cx="3782771" cy="4832093"/>
          </a:xfrm>
          <a:prstGeom prst="rect">
            <a:avLst/>
          </a:prstGeom>
          <a:noFill/>
        </p:spPr>
        <p:txBody>
          <a:bodyPr wrap="square" rtlCol="0">
            <a:spAutoFit/>
          </a:bodyPr>
          <a:lstStyle/>
          <a:p>
            <a:pPr algn="ctr"/>
            <a:r>
              <a:rPr lang="en-US" sz="2800" kern="1200" dirty="0" smtClean="0">
                <a:latin typeface="Papyrus"/>
                <a:cs typeface="Papyrus"/>
              </a:rPr>
              <a:t>Healing </a:t>
            </a:r>
          </a:p>
          <a:p>
            <a:pPr algn="ctr"/>
            <a:r>
              <a:rPr lang="en-US" sz="2800" kern="1200" dirty="0" smtClean="0">
                <a:latin typeface="Papyrus"/>
                <a:cs typeface="Papyrus"/>
              </a:rPr>
              <a:t>Blessing &amp; Safety</a:t>
            </a:r>
          </a:p>
          <a:p>
            <a:pPr algn="ctr"/>
            <a:r>
              <a:rPr lang="en-US" sz="2800" kern="1200" dirty="0" smtClean="0">
                <a:latin typeface="Papyrus"/>
                <a:cs typeface="Papyrus"/>
              </a:rPr>
              <a:t> </a:t>
            </a:r>
            <a:r>
              <a:rPr lang="en-US" sz="2800" kern="1200" dirty="0">
                <a:latin typeface="Papyrus"/>
                <a:cs typeface="Papyrus"/>
              </a:rPr>
              <a:t>Righteousness </a:t>
            </a:r>
            <a:endParaRPr lang="en-US" sz="2800" kern="1200" dirty="0" smtClean="0">
              <a:latin typeface="Papyrus"/>
              <a:cs typeface="Papyrus"/>
            </a:endParaRPr>
          </a:p>
          <a:p>
            <a:pPr algn="ctr"/>
            <a:r>
              <a:rPr lang="en-US" sz="2800" kern="1200" dirty="0" smtClean="0">
                <a:latin typeface="Papyrus"/>
                <a:cs typeface="Papyrus"/>
              </a:rPr>
              <a:t>The </a:t>
            </a:r>
            <a:r>
              <a:rPr lang="en-US" sz="2800" kern="1200" dirty="0">
                <a:latin typeface="Papyrus"/>
                <a:cs typeface="Papyrus"/>
              </a:rPr>
              <a:t>Fear of the </a:t>
            </a:r>
            <a:r>
              <a:rPr lang="en-US" sz="2800" kern="1200" dirty="0" smtClean="0">
                <a:latin typeface="Papyrus"/>
                <a:cs typeface="Papyrus"/>
              </a:rPr>
              <a:t>Lord</a:t>
            </a:r>
          </a:p>
          <a:p>
            <a:pPr algn="ctr"/>
            <a:r>
              <a:rPr lang="en-US" sz="2800" kern="1200" dirty="0" smtClean="0">
                <a:latin typeface="Papyrus"/>
                <a:cs typeface="Papyrus"/>
              </a:rPr>
              <a:t> </a:t>
            </a:r>
            <a:r>
              <a:rPr lang="en-US" sz="2800" kern="1200" dirty="0">
                <a:latin typeface="Papyrus"/>
                <a:cs typeface="Papyrus"/>
              </a:rPr>
              <a:t>Hearing God’s Voice </a:t>
            </a:r>
            <a:endParaRPr lang="en-US" sz="2800" kern="1200" dirty="0" smtClean="0">
              <a:latin typeface="Papyrus"/>
              <a:cs typeface="Papyrus"/>
            </a:endParaRPr>
          </a:p>
          <a:p>
            <a:pPr algn="ctr"/>
            <a:r>
              <a:rPr lang="en-US" sz="2800" kern="1200" dirty="0" smtClean="0">
                <a:latin typeface="Papyrus"/>
                <a:cs typeface="Papyrus"/>
              </a:rPr>
              <a:t>Financial Provision Lack </a:t>
            </a:r>
            <a:r>
              <a:rPr lang="en-US" sz="2800" kern="1200" dirty="0">
                <a:latin typeface="Papyrus"/>
                <a:cs typeface="Papyrus"/>
              </a:rPr>
              <a:t>of Strife in Home </a:t>
            </a:r>
            <a:endParaRPr lang="en-US" sz="2800" kern="1200" dirty="0" smtClean="0">
              <a:latin typeface="Papyrus"/>
              <a:cs typeface="Papyrus"/>
            </a:endParaRPr>
          </a:p>
          <a:p>
            <a:pPr algn="ctr"/>
            <a:r>
              <a:rPr lang="en-US" sz="2800" kern="1200" dirty="0" smtClean="0">
                <a:latin typeface="Papyrus"/>
                <a:cs typeface="Papyrus"/>
              </a:rPr>
              <a:t>Business </a:t>
            </a:r>
            <a:r>
              <a:rPr lang="en-US" sz="2800" kern="1200" dirty="0">
                <a:latin typeface="Papyrus"/>
                <a:cs typeface="Papyrus"/>
              </a:rPr>
              <a:t>Blessing </a:t>
            </a:r>
            <a:endParaRPr lang="en-US" sz="2800" kern="1200" dirty="0" smtClean="0">
              <a:latin typeface="Papyrus"/>
              <a:cs typeface="Papyrus"/>
            </a:endParaRPr>
          </a:p>
          <a:p>
            <a:pPr algn="ctr"/>
            <a:r>
              <a:rPr lang="en-US" sz="2800" kern="1200" dirty="0" smtClean="0">
                <a:latin typeface="Papyrus"/>
                <a:cs typeface="Papyrus"/>
              </a:rPr>
              <a:t>Victory </a:t>
            </a:r>
            <a:r>
              <a:rPr lang="en-US" sz="2800" kern="1200" dirty="0">
                <a:latin typeface="Papyrus"/>
                <a:cs typeface="Papyrus"/>
              </a:rPr>
              <a:t>in Battle </a:t>
            </a:r>
            <a:endParaRPr lang="en-US" sz="2800" kern="1200" dirty="0" smtClean="0">
              <a:latin typeface="Papyrus"/>
              <a:cs typeface="Papyrus"/>
            </a:endParaRPr>
          </a:p>
          <a:p>
            <a:pPr algn="ctr"/>
            <a:r>
              <a:rPr lang="en-US" sz="2800" kern="1200" dirty="0" smtClean="0">
                <a:latin typeface="Papyrus"/>
                <a:cs typeface="Papyrus"/>
              </a:rPr>
              <a:t>Restful Calm</a:t>
            </a:r>
          </a:p>
          <a:p>
            <a:pPr algn="ctr"/>
            <a:r>
              <a:rPr lang="en-US" sz="2800" dirty="0" smtClean="0">
                <a:latin typeface="Papyrus"/>
                <a:cs typeface="Papyrus"/>
              </a:rPr>
              <a:t>Covenant Promis</a:t>
            </a:r>
            <a:r>
              <a:rPr lang="en-US" sz="2400" dirty="0" smtClean="0">
                <a:latin typeface="Papyrus"/>
                <a:cs typeface="Papyrus"/>
              </a:rPr>
              <a:t>es</a:t>
            </a:r>
            <a:r>
              <a:rPr lang="en-US" sz="2400" kern="1200" dirty="0" smtClean="0">
                <a:latin typeface="Papyrus"/>
                <a:cs typeface="Papyrus"/>
              </a:rPr>
              <a:t> </a:t>
            </a:r>
          </a:p>
        </p:txBody>
      </p:sp>
      <p:sp>
        <p:nvSpPr>
          <p:cNvPr id="4" name="TextBox 3"/>
          <p:cNvSpPr txBox="1"/>
          <p:nvPr/>
        </p:nvSpPr>
        <p:spPr>
          <a:xfrm>
            <a:off x="4730764" y="1803647"/>
            <a:ext cx="4413236" cy="4832093"/>
          </a:xfrm>
          <a:prstGeom prst="rect">
            <a:avLst/>
          </a:prstGeom>
          <a:noFill/>
        </p:spPr>
        <p:txBody>
          <a:bodyPr wrap="square" rtlCol="0">
            <a:spAutoFit/>
          </a:bodyPr>
          <a:lstStyle/>
          <a:p>
            <a:pPr algn="ctr"/>
            <a:r>
              <a:rPr lang="en-US" sz="2800" dirty="0" smtClean="0">
                <a:latin typeface="Papyrus"/>
                <a:cs typeface="Papyrus"/>
              </a:rPr>
              <a:t>Accountability </a:t>
            </a:r>
            <a:endParaRPr lang="en-US" sz="2800" dirty="0">
              <a:latin typeface="Papyrus"/>
              <a:cs typeface="Papyrus"/>
            </a:endParaRPr>
          </a:p>
          <a:p>
            <a:pPr algn="ctr"/>
            <a:r>
              <a:rPr lang="en-US" sz="2800" dirty="0">
                <a:latin typeface="Papyrus"/>
                <a:cs typeface="Papyrus"/>
              </a:rPr>
              <a:t>Restored Relationships</a:t>
            </a:r>
          </a:p>
          <a:p>
            <a:pPr algn="ctr"/>
            <a:r>
              <a:rPr lang="en-US" sz="2800" dirty="0">
                <a:latin typeface="Papyrus"/>
                <a:cs typeface="Papyrus"/>
              </a:rPr>
              <a:t> Truth and Not Lies </a:t>
            </a:r>
          </a:p>
          <a:p>
            <a:pPr algn="ctr"/>
            <a:r>
              <a:rPr lang="en-US" sz="2800" dirty="0">
                <a:latin typeface="Papyrus"/>
                <a:cs typeface="Papyrus"/>
              </a:rPr>
              <a:t>Spiritual Order </a:t>
            </a:r>
          </a:p>
          <a:p>
            <a:pPr algn="ctr"/>
            <a:r>
              <a:rPr lang="en-US" sz="2800" dirty="0">
                <a:latin typeface="Papyrus"/>
                <a:cs typeface="Papyrus"/>
              </a:rPr>
              <a:t>Completeness </a:t>
            </a:r>
          </a:p>
          <a:p>
            <a:pPr algn="ctr"/>
            <a:r>
              <a:rPr lang="en-US" sz="2800" dirty="0">
                <a:latin typeface="Papyrus"/>
                <a:cs typeface="Papyrus"/>
              </a:rPr>
              <a:t>Trusted Friends </a:t>
            </a:r>
          </a:p>
          <a:p>
            <a:pPr algn="ctr"/>
            <a:r>
              <a:rPr lang="en-US" sz="2800" dirty="0">
                <a:latin typeface="Papyrus"/>
                <a:cs typeface="Papyrus"/>
              </a:rPr>
              <a:t>Answered Prayers </a:t>
            </a:r>
          </a:p>
          <a:p>
            <a:pPr algn="ctr"/>
            <a:r>
              <a:rPr lang="en-US" sz="2800" dirty="0">
                <a:latin typeface="Papyrus"/>
                <a:cs typeface="Papyrus"/>
              </a:rPr>
              <a:t>Spiritual Discernment</a:t>
            </a:r>
          </a:p>
          <a:p>
            <a:pPr algn="ctr"/>
            <a:r>
              <a:rPr lang="en-US" sz="2800" dirty="0">
                <a:latin typeface="Papyrus"/>
                <a:cs typeface="Papyrus"/>
              </a:rPr>
              <a:t> Holy Ghost Quickening </a:t>
            </a:r>
          </a:p>
          <a:p>
            <a:pPr algn="ctr"/>
            <a:r>
              <a:rPr lang="en-US" sz="2800" dirty="0">
                <a:latin typeface="Papyrus"/>
                <a:cs typeface="Papyrus"/>
              </a:rPr>
              <a:t>Open Heaven  </a:t>
            </a:r>
            <a:endParaRPr lang="en-US" sz="2800" dirty="0" smtClean="0">
              <a:latin typeface="Papyrus"/>
              <a:cs typeface="Papyrus"/>
            </a:endParaRPr>
          </a:p>
          <a:p>
            <a:pPr algn="ctr"/>
            <a:r>
              <a:rPr lang="en-US" sz="2800" dirty="0" smtClean="0">
                <a:latin typeface="Papyrus"/>
                <a:cs typeface="Papyrus"/>
              </a:rPr>
              <a:t> </a:t>
            </a:r>
            <a:r>
              <a:rPr lang="en-US" sz="2800" dirty="0">
                <a:latin typeface="Papyrus"/>
                <a:cs typeface="Papyrus"/>
              </a:rPr>
              <a:t>Prophetic Revelation</a:t>
            </a:r>
          </a:p>
        </p:txBody>
      </p:sp>
      <p:sp>
        <p:nvSpPr>
          <p:cNvPr id="5" name="TextBox 4"/>
          <p:cNvSpPr txBox="1"/>
          <p:nvPr/>
        </p:nvSpPr>
        <p:spPr>
          <a:xfrm>
            <a:off x="3561881" y="636042"/>
            <a:ext cx="5826020" cy="646331"/>
          </a:xfrm>
          <a:prstGeom prst="rect">
            <a:avLst/>
          </a:prstGeom>
          <a:noFill/>
        </p:spPr>
        <p:txBody>
          <a:bodyPr wrap="square" rtlCol="0">
            <a:spAutoFit/>
          </a:bodyPr>
          <a:lstStyle/>
          <a:p>
            <a:r>
              <a:rPr lang="en-US" sz="3200" dirty="0" smtClean="0">
                <a:latin typeface="Lucida Handwriting"/>
                <a:cs typeface="Lucida Handwriting"/>
              </a:rPr>
              <a:t>“Be Thou Made </a:t>
            </a:r>
            <a:r>
              <a:rPr lang="en-US" sz="3200" dirty="0" smtClean="0">
                <a:solidFill>
                  <a:schemeClr val="bg1"/>
                </a:solidFill>
                <a:latin typeface="Lucida Handwriting"/>
                <a:cs typeface="Lucida Handwriting"/>
              </a:rPr>
              <a:t>Whole</a:t>
            </a:r>
            <a:r>
              <a:rPr lang="en-US" sz="3600" dirty="0" smtClean="0">
                <a:latin typeface="Lucida Handwriting"/>
                <a:cs typeface="Lucida Handwriting"/>
              </a:rPr>
              <a:t>…”</a:t>
            </a:r>
            <a:endParaRPr lang="en-US" sz="3600" dirty="0">
              <a:latin typeface="Lucida Handwriting"/>
              <a:cs typeface="Lucida Handwriting"/>
            </a:endParaRPr>
          </a:p>
        </p:txBody>
      </p:sp>
      <p:pic>
        <p:nvPicPr>
          <p:cNvPr id="6" name="Picture 5" descr="images-4.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619" y="172820"/>
            <a:ext cx="2780801" cy="1638006"/>
          </a:xfrm>
          <a:prstGeom prst="rect">
            <a:avLst/>
          </a:prstGeom>
        </p:spPr>
      </p:pic>
    </p:spTree>
    <p:extLst>
      <p:ext uri="{BB962C8B-B14F-4D97-AF65-F5344CB8AC3E}">
        <p14:creationId xmlns:p14="http://schemas.microsoft.com/office/powerpoint/2010/main" val="420212766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901" y="0"/>
            <a:ext cx="9387901"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344333" y="223524"/>
            <a:ext cx="6484079" cy="6370974"/>
          </a:xfrm>
          <a:prstGeom prst="rect">
            <a:avLst/>
          </a:prstGeom>
          <a:noFill/>
        </p:spPr>
        <p:txBody>
          <a:bodyPr wrap="square" rtlCol="0">
            <a:spAutoFit/>
          </a:bodyPr>
          <a:lstStyle/>
          <a:p>
            <a:r>
              <a:rPr lang="en-US" sz="2400" dirty="0" smtClean="0">
                <a:latin typeface="Papyrus"/>
                <a:cs typeface="Papyrus"/>
              </a:rPr>
              <a:t>          What Does Peace with God mean?</a:t>
            </a:r>
          </a:p>
          <a:p>
            <a:endParaRPr lang="en-US" sz="2400" dirty="0">
              <a:latin typeface="Papyrus"/>
              <a:cs typeface="Papyrus"/>
            </a:endParaRPr>
          </a:p>
          <a:p>
            <a:r>
              <a:rPr lang="en-US" sz="2400" dirty="0" smtClean="0">
                <a:latin typeface="Papyrus"/>
                <a:cs typeface="Papyrus"/>
              </a:rPr>
              <a:t>           How  can We Walk in Peace</a:t>
            </a:r>
          </a:p>
          <a:p>
            <a:r>
              <a:rPr lang="en-US" sz="2400" dirty="0">
                <a:latin typeface="Papyrus"/>
                <a:cs typeface="Papyrus"/>
              </a:rPr>
              <a:t> </a:t>
            </a:r>
            <a:r>
              <a:rPr lang="en-US" sz="2400" dirty="0" smtClean="0">
                <a:latin typeface="Papyrus"/>
                <a:cs typeface="Papyrus"/>
              </a:rPr>
              <a:t>               in all of the Storms of Life</a:t>
            </a:r>
            <a:r>
              <a:rPr lang="mr-IN" sz="2400" dirty="0" smtClean="0">
                <a:latin typeface="Papyrus"/>
                <a:cs typeface="Papyrus"/>
              </a:rPr>
              <a:t>…</a:t>
            </a:r>
            <a:endParaRPr lang="en-US" sz="2400" dirty="0" smtClean="0">
              <a:latin typeface="Papyrus"/>
              <a:cs typeface="Papyrus"/>
            </a:endParaRPr>
          </a:p>
          <a:p>
            <a:r>
              <a:rPr lang="en-US" sz="2400" dirty="0">
                <a:latin typeface="Papyrus"/>
                <a:cs typeface="Papyrus"/>
              </a:rPr>
              <a:t> </a:t>
            </a:r>
            <a:r>
              <a:rPr lang="en-US" sz="2400" dirty="0" smtClean="0">
                <a:latin typeface="Papyrus"/>
                <a:cs typeface="Papyrus"/>
              </a:rPr>
              <a:t>          How can We walk in Peace</a:t>
            </a:r>
          </a:p>
          <a:p>
            <a:r>
              <a:rPr lang="en-US" sz="2400" dirty="0">
                <a:latin typeface="Papyrus"/>
                <a:cs typeface="Papyrus"/>
              </a:rPr>
              <a:t> </a:t>
            </a:r>
            <a:r>
              <a:rPr lang="en-US" sz="2400" dirty="0" smtClean="0">
                <a:latin typeface="Papyrus"/>
                <a:cs typeface="Papyrus"/>
              </a:rPr>
              <a:t>            with those who hurt &amp; offend us?</a:t>
            </a:r>
          </a:p>
          <a:p>
            <a:r>
              <a:rPr lang="en-US" sz="2400" dirty="0">
                <a:latin typeface="Papyrus"/>
                <a:cs typeface="Papyrus"/>
              </a:rPr>
              <a:t> </a:t>
            </a:r>
            <a:r>
              <a:rPr lang="en-US" sz="2400" dirty="0" smtClean="0">
                <a:latin typeface="Papyrus"/>
                <a:cs typeface="Papyrus"/>
              </a:rPr>
              <a:t>          How can we trust God</a:t>
            </a:r>
          </a:p>
          <a:p>
            <a:r>
              <a:rPr lang="en-US" sz="2400" dirty="0">
                <a:latin typeface="Papyrus"/>
                <a:cs typeface="Papyrus"/>
              </a:rPr>
              <a:t> </a:t>
            </a:r>
            <a:r>
              <a:rPr lang="en-US" sz="2400" dirty="0" smtClean="0">
                <a:latin typeface="Papyrus"/>
                <a:cs typeface="Papyrus"/>
              </a:rPr>
              <a:t>                    in the days we are living in?</a:t>
            </a:r>
            <a:endParaRPr lang="en-US" sz="2400" dirty="0">
              <a:latin typeface="Papyrus"/>
              <a:cs typeface="Papyrus"/>
            </a:endParaRPr>
          </a:p>
          <a:p>
            <a:r>
              <a:rPr lang="en-US" sz="2400" dirty="0" smtClean="0">
                <a:latin typeface="Papyrus"/>
                <a:cs typeface="Papyrus"/>
              </a:rPr>
              <a:t>          Before Jesus returns</a:t>
            </a:r>
            <a:r>
              <a:rPr lang="mr-IN" sz="2400" dirty="0" smtClean="0">
                <a:latin typeface="Papyrus"/>
                <a:cs typeface="Papyrus"/>
              </a:rPr>
              <a:t>……</a:t>
            </a:r>
            <a:r>
              <a:rPr lang="en-US" sz="2400" dirty="0" smtClean="0">
                <a:latin typeface="Papyrus"/>
                <a:cs typeface="Papyrus"/>
              </a:rPr>
              <a:t> </a:t>
            </a:r>
          </a:p>
          <a:p>
            <a:pPr algn="ctr"/>
            <a:r>
              <a:rPr lang="en-US" sz="2400" dirty="0" smtClean="0">
                <a:latin typeface="Papyrus"/>
                <a:cs typeface="Papyrus"/>
              </a:rPr>
              <a:t>as the King of Glory</a:t>
            </a:r>
          </a:p>
          <a:p>
            <a:pPr algn="ctr"/>
            <a:endParaRPr lang="en-US" sz="2400" dirty="0">
              <a:latin typeface="Papyrus"/>
              <a:cs typeface="Papyrus"/>
            </a:endParaRPr>
          </a:p>
          <a:p>
            <a:pPr algn="ctr"/>
            <a:r>
              <a:rPr lang="en-US" sz="2400" dirty="0" smtClean="0">
                <a:latin typeface="Papyrus"/>
                <a:cs typeface="Papyrus"/>
              </a:rPr>
              <a:t>That’s where</a:t>
            </a:r>
            <a:r>
              <a:rPr lang="en-US" sz="2400" dirty="0" smtClean="0">
                <a:latin typeface="Lucida Calligraphy"/>
                <a:cs typeface="Lucida Calligraphy"/>
              </a:rPr>
              <a:t> Faith </a:t>
            </a:r>
            <a:r>
              <a:rPr lang="en-US" sz="2400" dirty="0" smtClean="0">
                <a:latin typeface="Papyrus"/>
                <a:cs typeface="Papyrus"/>
              </a:rPr>
              <a:t>comes in </a:t>
            </a:r>
          </a:p>
          <a:p>
            <a:pPr algn="ctr"/>
            <a:endParaRPr lang="en-US" sz="2400" dirty="0">
              <a:latin typeface="Papyrus"/>
              <a:cs typeface="Papyrus"/>
            </a:endParaRPr>
          </a:p>
          <a:p>
            <a:pPr algn="ctr"/>
            <a:r>
              <a:rPr lang="en-US" sz="2400" dirty="0" smtClean="0">
                <a:latin typeface="Papyrus"/>
                <a:cs typeface="Papyrus"/>
              </a:rPr>
              <a:t>There will be no Lasting  Peace</a:t>
            </a:r>
          </a:p>
          <a:p>
            <a:pPr algn="ctr"/>
            <a:r>
              <a:rPr lang="en-US" sz="2400" dirty="0" smtClean="0">
                <a:latin typeface="Papyrus"/>
                <a:cs typeface="Papyrus"/>
              </a:rPr>
              <a:t> in this world </a:t>
            </a:r>
          </a:p>
          <a:p>
            <a:pPr algn="ctr"/>
            <a:r>
              <a:rPr lang="en-US" sz="2400" dirty="0" smtClean="0">
                <a:latin typeface="Papyrus"/>
                <a:cs typeface="Papyrus"/>
              </a:rPr>
              <a:t>Until He Comes </a:t>
            </a:r>
          </a:p>
          <a:p>
            <a:pPr algn="ctr"/>
            <a:r>
              <a:rPr lang="en-US" sz="2400" dirty="0" smtClean="0">
                <a:latin typeface="Papyrus"/>
                <a:cs typeface="Papyrus"/>
              </a:rPr>
              <a:t>He is the Prince of Peace .   </a:t>
            </a:r>
            <a:endParaRPr lang="en-US" sz="2400" dirty="0">
              <a:latin typeface="Papyrus"/>
              <a:cs typeface="Papyrus"/>
            </a:endParaRPr>
          </a:p>
        </p:txBody>
      </p:sp>
      <p:pic>
        <p:nvPicPr>
          <p:cNvPr id="4" name="Picture 3" descr="iu.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524"/>
            <a:ext cx="3914228" cy="6453064"/>
          </a:xfrm>
          <a:prstGeom prst="rect">
            <a:avLst/>
          </a:prstGeom>
        </p:spPr>
      </p:pic>
    </p:spTree>
    <p:extLst>
      <p:ext uri="{BB962C8B-B14F-4D97-AF65-F5344CB8AC3E}">
        <p14:creationId xmlns:p14="http://schemas.microsoft.com/office/powerpoint/2010/main" val="28811020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22" name="Picture 4" descr="images-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861" y="486264"/>
            <a:ext cx="4889551" cy="60289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ext Box 7"/>
          <p:cNvSpPr txBox="1">
            <a:spLocks noChangeArrowheads="1"/>
          </p:cNvSpPr>
          <p:nvPr/>
        </p:nvSpPr>
        <p:spPr bwMode="auto">
          <a:xfrm>
            <a:off x="5602398" y="579257"/>
            <a:ext cx="3352800" cy="526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s-ES_tradnl" sz="2800" dirty="0" err="1" smtClean="0">
                <a:solidFill>
                  <a:srgbClr val="000000"/>
                </a:solidFill>
                <a:latin typeface="Papyrus" charset="0"/>
              </a:rPr>
              <a:t>Only</a:t>
            </a:r>
            <a:r>
              <a:rPr lang="es-ES_tradnl" sz="2800" dirty="0" smtClean="0">
                <a:solidFill>
                  <a:srgbClr val="000000"/>
                </a:solidFill>
                <a:latin typeface="Papyrus" charset="0"/>
              </a:rPr>
              <a:t> </a:t>
            </a:r>
            <a:r>
              <a:rPr lang="es-ES_tradnl" sz="2800" dirty="0" err="1" smtClean="0">
                <a:solidFill>
                  <a:srgbClr val="000000"/>
                </a:solidFill>
                <a:latin typeface="Papyrus" charset="0"/>
              </a:rPr>
              <a:t>When</a:t>
            </a:r>
            <a:r>
              <a:rPr lang="es-ES_tradnl" sz="2800" dirty="0" smtClean="0">
                <a:solidFill>
                  <a:srgbClr val="000000"/>
                </a:solidFill>
                <a:latin typeface="Papyrus" charset="0"/>
              </a:rPr>
              <a:t> </a:t>
            </a:r>
            <a:r>
              <a:rPr lang="es-ES_tradnl" sz="2800" dirty="0" err="1" smtClean="0">
                <a:solidFill>
                  <a:srgbClr val="000000"/>
                </a:solidFill>
                <a:latin typeface="Papyrus" charset="0"/>
              </a:rPr>
              <a:t>we</a:t>
            </a:r>
            <a:r>
              <a:rPr lang="es-ES_tradnl" sz="2800" dirty="0" smtClean="0">
                <a:solidFill>
                  <a:srgbClr val="000000"/>
                </a:solidFill>
                <a:latin typeface="Papyrus" charset="0"/>
              </a:rPr>
              <a:t> </a:t>
            </a:r>
            <a:r>
              <a:rPr lang="es-ES_tradnl" sz="2800" dirty="0" err="1" smtClean="0">
                <a:solidFill>
                  <a:srgbClr val="000000"/>
                </a:solidFill>
                <a:latin typeface="Papyrus" charset="0"/>
              </a:rPr>
              <a:t>have</a:t>
            </a:r>
            <a:r>
              <a:rPr lang="es-ES_tradnl" sz="2800" dirty="0" smtClean="0">
                <a:solidFill>
                  <a:srgbClr val="000000"/>
                </a:solidFill>
                <a:latin typeface="Papyrus" charset="0"/>
              </a:rPr>
              <a:t> </a:t>
            </a:r>
            <a:r>
              <a:rPr lang="es-ES_tradnl" sz="2800" dirty="0" err="1" smtClean="0">
                <a:solidFill>
                  <a:srgbClr val="000000"/>
                </a:solidFill>
                <a:latin typeface="Papyrus" charset="0"/>
              </a:rPr>
              <a:t>Peace</a:t>
            </a:r>
            <a:r>
              <a:rPr lang="es-ES_tradnl" sz="2800" dirty="0" smtClean="0">
                <a:solidFill>
                  <a:srgbClr val="000000"/>
                </a:solidFill>
                <a:latin typeface="Papyrus" charset="0"/>
              </a:rPr>
              <a:t> </a:t>
            </a:r>
            <a:r>
              <a:rPr lang="es-ES_tradnl" sz="2800" dirty="0" err="1" smtClean="0">
                <a:solidFill>
                  <a:srgbClr val="000000"/>
                </a:solidFill>
                <a:latin typeface="Papyrus" charset="0"/>
              </a:rPr>
              <a:t>with</a:t>
            </a:r>
            <a:r>
              <a:rPr lang="es-ES_tradnl" sz="2800" dirty="0" smtClean="0">
                <a:solidFill>
                  <a:srgbClr val="000000"/>
                </a:solidFill>
                <a:latin typeface="Papyrus" charset="0"/>
              </a:rPr>
              <a:t> </a:t>
            </a:r>
            <a:r>
              <a:rPr lang="es-ES_tradnl" sz="2800" dirty="0" err="1" smtClean="0">
                <a:solidFill>
                  <a:srgbClr val="000000"/>
                </a:solidFill>
                <a:latin typeface="Papyrus" charset="0"/>
              </a:rPr>
              <a:t>God</a:t>
            </a:r>
            <a:endParaRPr lang="es-ES_tradnl" sz="2800" dirty="0" smtClean="0">
              <a:solidFill>
                <a:srgbClr val="000000"/>
              </a:solidFill>
              <a:latin typeface="Papyrus" charset="0"/>
            </a:endParaRPr>
          </a:p>
          <a:p>
            <a:endParaRPr lang="es-ES_tradnl" sz="2800" dirty="0" smtClean="0">
              <a:solidFill>
                <a:srgbClr val="000000"/>
              </a:solidFill>
              <a:latin typeface="Papyrus" charset="0"/>
            </a:endParaRPr>
          </a:p>
          <a:p>
            <a:r>
              <a:rPr lang="es-ES_tradnl" sz="2800" dirty="0" smtClean="0">
                <a:solidFill>
                  <a:srgbClr val="000000"/>
                </a:solidFill>
                <a:latin typeface="Papyrus" charset="0"/>
              </a:rPr>
              <a:t>    </a:t>
            </a:r>
            <a:r>
              <a:rPr lang="es-ES_tradnl" sz="2600" dirty="0" smtClean="0">
                <a:solidFill>
                  <a:srgbClr val="000000"/>
                </a:solidFill>
                <a:latin typeface="Lucida Calligraphy"/>
                <a:cs typeface="Lucida Calligraphy"/>
              </a:rPr>
              <a:t>Shalom</a:t>
            </a:r>
          </a:p>
          <a:p>
            <a:endParaRPr lang="es-ES_tradnl" sz="2800" dirty="0" smtClean="0">
              <a:solidFill>
                <a:srgbClr val="000000"/>
              </a:solidFill>
              <a:latin typeface="Papyrus" charset="0"/>
            </a:endParaRPr>
          </a:p>
          <a:p>
            <a:endParaRPr lang="es-ES_tradnl" sz="2800" dirty="0" smtClean="0">
              <a:solidFill>
                <a:srgbClr val="000000"/>
              </a:solidFill>
              <a:latin typeface="Papyrus" charset="0"/>
            </a:endParaRPr>
          </a:p>
          <a:p>
            <a:endParaRPr lang="es-ES_tradnl" sz="2800" dirty="0" smtClean="0">
              <a:solidFill>
                <a:srgbClr val="000000"/>
              </a:solidFill>
              <a:latin typeface="Papyrus" charset="0"/>
            </a:endParaRPr>
          </a:p>
          <a:p>
            <a:r>
              <a:rPr lang="es-ES_tradnl" sz="2800" dirty="0" smtClean="0">
                <a:solidFill>
                  <a:srgbClr val="000000"/>
                </a:solidFill>
                <a:latin typeface="Papyrus" charset="0"/>
              </a:rPr>
              <a:t>Can </a:t>
            </a:r>
            <a:r>
              <a:rPr lang="es-ES_tradnl" sz="2800" dirty="0" err="1" smtClean="0">
                <a:solidFill>
                  <a:srgbClr val="000000"/>
                </a:solidFill>
                <a:latin typeface="Papyrus" charset="0"/>
              </a:rPr>
              <a:t>we</a:t>
            </a:r>
            <a:r>
              <a:rPr lang="es-ES_tradnl" sz="2800" dirty="0" smtClean="0">
                <a:solidFill>
                  <a:srgbClr val="000000"/>
                </a:solidFill>
                <a:latin typeface="Papyrus" charset="0"/>
              </a:rPr>
              <a:t> </a:t>
            </a:r>
            <a:r>
              <a:rPr lang="es-ES_tradnl" sz="2800" dirty="0" err="1" smtClean="0">
                <a:solidFill>
                  <a:srgbClr val="000000"/>
                </a:solidFill>
                <a:latin typeface="Papyrus" charset="0"/>
              </a:rPr>
              <a:t>Truly</a:t>
            </a:r>
            <a:r>
              <a:rPr lang="es-ES_tradnl" sz="2800" dirty="0" smtClean="0">
                <a:solidFill>
                  <a:srgbClr val="000000"/>
                </a:solidFill>
                <a:latin typeface="Papyrus" charset="0"/>
              </a:rPr>
              <a:t> </a:t>
            </a:r>
            <a:r>
              <a:rPr lang="es-ES_tradnl" sz="2800" dirty="0" err="1" smtClean="0">
                <a:solidFill>
                  <a:srgbClr val="000000"/>
                </a:solidFill>
                <a:latin typeface="Papyrus" charset="0"/>
              </a:rPr>
              <a:t>Understand</a:t>
            </a:r>
            <a:r>
              <a:rPr lang="es-ES_tradnl" sz="2800" dirty="0" smtClean="0">
                <a:solidFill>
                  <a:srgbClr val="000000"/>
                </a:solidFill>
                <a:latin typeface="Papyrus" charset="0"/>
              </a:rPr>
              <a:t> </a:t>
            </a:r>
            <a:r>
              <a:rPr lang="es-ES_tradnl" sz="2800" dirty="0" err="1" smtClean="0">
                <a:solidFill>
                  <a:srgbClr val="000000"/>
                </a:solidFill>
                <a:latin typeface="Papyrus" charset="0"/>
              </a:rPr>
              <a:t>the</a:t>
            </a:r>
            <a:endParaRPr lang="es-ES_tradnl" sz="2800" dirty="0" smtClean="0">
              <a:solidFill>
                <a:srgbClr val="000000"/>
              </a:solidFill>
              <a:latin typeface="Papyrus" charset="0"/>
            </a:endParaRPr>
          </a:p>
          <a:p>
            <a:endParaRPr lang="es-ES_tradnl" sz="2800" dirty="0" smtClean="0">
              <a:solidFill>
                <a:srgbClr val="000000"/>
              </a:solidFill>
              <a:latin typeface="Papyrus" charset="0"/>
            </a:endParaRPr>
          </a:p>
          <a:p>
            <a:r>
              <a:rPr lang="es-ES_tradnl" sz="2800" dirty="0">
                <a:solidFill>
                  <a:srgbClr val="000000"/>
                </a:solidFill>
                <a:latin typeface="Papyrus" charset="0"/>
              </a:rPr>
              <a:t> </a:t>
            </a:r>
            <a:r>
              <a:rPr lang="es-ES_tradnl" sz="2800" dirty="0" smtClean="0">
                <a:solidFill>
                  <a:srgbClr val="000000"/>
                </a:solidFill>
                <a:latin typeface="Papyrus" charset="0"/>
              </a:rPr>
              <a:t> Supernatural </a:t>
            </a:r>
            <a:r>
              <a:rPr lang="es-ES_tradnl" sz="2800" dirty="0" err="1" smtClean="0">
                <a:solidFill>
                  <a:srgbClr val="000000"/>
                </a:solidFill>
                <a:latin typeface="Papyrus" charset="0"/>
              </a:rPr>
              <a:t>Love</a:t>
            </a:r>
            <a:endParaRPr lang="es-ES_tradnl" sz="2800" dirty="0" smtClean="0">
              <a:solidFill>
                <a:srgbClr val="000000"/>
              </a:solidFill>
              <a:latin typeface="Papyrus" charset="0"/>
            </a:endParaRPr>
          </a:p>
          <a:p>
            <a:r>
              <a:rPr lang="es-ES_tradnl" sz="2800" dirty="0" smtClean="0">
                <a:solidFill>
                  <a:srgbClr val="000000"/>
                </a:solidFill>
                <a:latin typeface="Papyrus" charset="0"/>
              </a:rPr>
              <a:t>     </a:t>
            </a:r>
            <a:r>
              <a:rPr lang="es-ES_tradnl" sz="2800" dirty="0">
                <a:solidFill>
                  <a:srgbClr val="000000"/>
                </a:solidFill>
                <a:latin typeface="Papyrus" charset="0"/>
              </a:rPr>
              <a:t> </a:t>
            </a:r>
            <a:r>
              <a:rPr lang="es-ES_tradnl" sz="2800" dirty="0" smtClean="0">
                <a:solidFill>
                  <a:srgbClr val="000000"/>
                </a:solidFill>
                <a:latin typeface="Papyrus" charset="0"/>
              </a:rPr>
              <a:t>of </a:t>
            </a:r>
            <a:r>
              <a:rPr lang="es-ES_tradnl" sz="2800" dirty="0" err="1" smtClean="0">
                <a:solidFill>
                  <a:srgbClr val="000000"/>
                </a:solidFill>
                <a:latin typeface="Papyrus" charset="0"/>
              </a:rPr>
              <a:t>the</a:t>
            </a:r>
            <a:r>
              <a:rPr lang="es-ES_tradnl" sz="2800" dirty="0" smtClean="0">
                <a:solidFill>
                  <a:srgbClr val="000000"/>
                </a:solidFill>
                <a:latin typeface="Papyrus" charset="0"/>
              </a:rPr>
              <a:t> </a:t>
            </a:r>
            <a:r>
              <a:rPr lang="es-ES_tradnl" sz="2800" dirty="0" err="1" smtClean="0">
                <a:solidFill>
                  <a:srgbClr val="000000"/>
                </a:solidFill>
                <a:latin typeface="Papyrus" charset="0"/>
              </a:rPr>
              <a:t>Father</a:t>
            </a:r>
            <a:r>
              <a:rPr lang="es-ES_tradnl" sz="2800" dirty="0" smtClean="0">
                <a:solidFill>
                  <a:srgbClr val="000000"/>
                </a:solidFill>
                <a:latin typeface="Papyrus" charset="0"/>
              </a:rPr>
              <a:t> </a:t>
            </a:r>
            <a:endParaRPr lang="es-ES_tradnl" sz="2800" dirty="0">
              <a:solidFill>
                <a:srgbClr val="000000"/>
              </a:solidFill>
              <a:latin typeface="Papyrus" charset="0"/>
            </a:endParaRPr>
          </a:p>
        </p:txBody>
      </p:sp>
      <p:pic>
        <p:nvPicPr>
          <p:cNvPr id="5" name="Picture 4" descr="iu-2.jpeg"/>
          <p:cNvPicPr>
            <a:picLocks noChangeAspect="1"/>
          </p:cNvPicPr>
          <p:nvPr/>
        </p:nvPicPr>
        <p:blipFill>
          <a:blip r:embed="rId4">
            <a:extLst>
              <a:ext uri="{BEBA8EAE-BF5A-486C-A8C5-ECC9F3942E4B}">
                <a14:imgProps xmlns:a14="http://schemas.microsoft.com/office/drawing/2010/main">
                  <a14:imgLayer r:embed="rId5">
                    <a14:imgEffect>
                      <a14:backgroundRemoval t="4206" b="100000" l="0" r="100000">
                        <a14:foregroundMark x1="31224" y1="41589" x2="34177" y2="42523"/>
                        <a14:foregroundMark x1="18354" y1="41589" x2="18354" y2="41589"/>
                        <a14:foregroundMark x1="60549" y1="24299" x2="60549" y2="24299"/>
                        <a14:foregroundMark x1="50211" y1="41589" x2="50211" y2="41589"/>
                        <a14:backgroundMark x1="47046" y1="33645" x2="47046" y2="33645"/>
                      </a14:backgroundRemoval>
                    </a14:imgEffect>
                  </a14:imgLayer>
                </a14:imgProps>
              </a:ext>
              <a:ext uri="{28A0092B-C50C-407E-A947-70E740481C1C}">
                <a14:useLocalDpi xmlns:a14="http://schemas.microsoft.com/office/drawing/2010/main" val="0"/>
              </a:ext>
            </a:extLst>
          </a:blip>
          <a:stretch>
            <a:fillRect/>
          </a:stretch>
        </p:blipFill>
        <p:spPr>
          <a:xfrm>
            <a:off x="5894918" y="2328249"/>
            <a:ext cx="2192759" cy="9899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4818" name="Picture 6" descr="Unknow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5149491" cy="62110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ext Box 7"/>
          <p:cNvSpPr txBox="1">
            <a:spLocks noChangeArrowheads="1"/>
          </p:cNvSpPr>
          <p:nvPr/>
        </p:nvSpPr>
        <p:spPr bwMode="auto">
          <a:xfrm>
            <a:off x="5615763" y="367070"/>
            <a:ext cx="3346782"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s-ES_tradnl" sz="2800" dirty="0" err="1" smtClean="0">
                <a:latin typeface="Papyrus" charset="0"/>
              </a:rPr>
              <a:t>Only</a:t>
            </a:r>
            <a:r>
              <a:rPr lang="es-ES_tradnl" sz="2800" dirty="0" smtClean="0">
                <a:latin typeface="Papyrus" charset="0"/>
              </a:rPr>
              <a:t> </a:t>
            </a:r>
            <a:r>
              <a:rPr lang="es-ES_tradnl" sz="2800" dirty="0" err="1" smtClean="0">
                <a:latin typeface="Papyrus" charset="0"/>
              </a:rPr>
              <a:t>when</a:t>
            </a:r>
            <a:r>
              <a:rPr lang="es-ES_tradnl" sz="2800" dirty="0" smtClean="0">
                <a:latin typeface="Papyrus" charset="0"/>
              </a:rPr>
              <a:t> </a:t>
            </a:r>
            <a:r>
              <a:rPr lang="es-ES_tradnl" sz="2800" dirty="0" err="1" smtClean="0">
                <a:latin typeface="Papyrus" charset="0"/>
              </a:rPr>
              <a:t>we</a:t>
            </a:r>
            <a:r>
              <a:rPr lang="es-ES_tradnl" sz="2800" dirty="0" smtClean="0">
                <a:latin typeface="Papyrus" charset="0"/>
              </a:rPr>
              <a:t> </a:t>
            </a:r>
            <a:r>
              <a:rPr lang="es-ES_tradnl" sz="2800" dirty="0" err="1" smtClean="0">
                <a:latin typeface="Papyrus" charset="0"/>
              </a:rPr>
              <a:t>have</a:t>
            </a:r>
            <a:r>
              <a:rPr lang="es-ES_tradnl" sz="2800" dirty="0" smtClean="0">
                <a:latin typeface="Papyrus" charset="0"/>
              </a:rPr>
              <a:t> </a:t>
            </a:r>
            <a:r>
              <a:rPr lang="es-ES_tradnl" sz="2800" dirty="0" err="1" smtClean="0">
                <a:latin typeface="Papyrus" charset="0"/>
              </a:rPr>
              <a:t>the</a:t>
            </a:r>
            <a:r>
              <a:rPr lang="es-ES_tradnl" sz="2800" dirty="0" smtClean="0">
                <a:latin typeface="Papyrus" charset="0"/>
              </a:rPr>
              <a:t> </a:t>
            </a:r>
            <a:r>
              <a:rPr lang="es-ES_tradnl" sz="2800" dirty="0" err="1" smtClean="0">
                <a:latin typeface="Papyrus" charset="0"/>
              </a:rPr>
              <a:t>Peace</a:t>
            </a:r>
            <a:r>
              <a:rPr lang="es-ES_tradnl" sz="2800" dirty="0" smtClean="0">
                <a:latin typeface="Papyrus" charset="0"/>
              </a:rPr>
              <a:t> of </a:t>
            </a:r>
            <a:r>
              <a:rPr lang="es-ES_tradnl" sz="2800" dirty="0" err="1" smtClean="0">
                <a:latin typeface="Papyrus" charset="0"/>
              </a:rPr>
              <a:t>God</a:t>
            </a:r>
            <a:r>
              <a:rPr lang="es-ES_tradnl" sz="2800" dirty="0" smtClean="0">
                <a:latin typeface="Papyrus" charset="0"/>
              </a:rPr>
              <a:t>,</a:t>
            </a:r>
          </a:p>
          <a:p>
            <a:endParaRPr lang="es-ES_tradnl" sz="2800" dirty="0">
              <a:latin typeface="Papyrus" charset="0"/>
            </a:endParaRPr>
          </a:p>
          <a:p>
            <a:pPr algn="ctr"/>
            <a:r>
              <a:rPr lang="es-ES_tradnl" sz="2800" dirty="0" err="1" smtClean="0">
                <a:latin typeface="Papyrus" charset="0"/>
              </a:rPr>
              <a:t>His</a:t>
            </a:r>
            <a:r>
              <a:rPr lang="es-ES_tradnl" sz="2800" dirty="0" smtClean="0">
                <a:latin typeface="Papyrus" charset="0"/>
              </a:rPr>
              <a:t> Shalom</a:t>
            </a:r>
          </a:p>
          <a:p>
            <a:pPr algn="ctr"/>
            <a:endParaRPr lang="es-ES_tradnl" sz="2800" dirty="0">
              <a:latin typeface="Papyrus" charset="0"/>
            </a:endParaRPr>
          </a:p>
          <a:p>
            <a:pPr algn="ctr"/>
            <a:endParaRPr lang="es-ES_tradnl" sz="2800" dirty="0" smtClean="0">
              <a:latin typeface="Papyrus" charset="0"/>
            </a:endParaRPr>
          </a:p>
          <a:p>
            <a:pPr algn="ctr"/>
            <a:r>
              <a:rPr lang="es-ES_tradnl" sz="2800" dirty="0" smtClean="0">
                <a:latin typeface="Papyrus" charset="0"/>
              </a:rPr>
              <a:t> </a:t>
            </a:r>
          </a:p>
          <a:p>
            <a:pPr algn="ctr"/>
            <a:endParaRPr lang="es-ES_tradnl" sz="2800" dirty="0" smtClean="0">
              <a:latin typeface="Papyrus" charset="0"/>
            </a:endParaRPr>
          </a:p>
          <a:p>
            <a:pPr algn="ctr"/>
            <a:r>
              <a:rPr lang="es-ES_tradnl" sz="2800" dirty="0" smtClean="0">
                <a:latin typeface="Papyrus" charset="0"/>
              </a:rPr>
              <a:t> Can </a:t>
            </a:r>
            <a:r>
              <a:rPr lang="es-ES_tradnl" sz="2800" dirty="0" err="1" smtClean="0">
                <a:latin typeface="Papyrus" charset="0"/>
              </a:rPr>
              <a:t>We</a:t>
            </a:r>
            <a:r>
              <a:rPr lang="es-ES_tradnl" sz="2800" dirty="0" smtClean="0">
                <a:latin typeface="Papyrus" charset="0"/>
              </a:rPr>
              <a:t> </a:t>
            </a:r>
            <a:r>
              <a:rPr lang="es-ES_tradnl" sz="2800" dirty="0" err="1" smtClean="0">
                <a:latin typeface="Papyrus" charset="0"/>
              </a:rPr>
              <a:t>Learn</a:t>
            </a:r>
            <a:r>
              <a:rPr lang="es-ES_tradnl" sz="2800" dirty="0" smtClean="0">
                <a:latin typeface="Papyrus" charset="0"/>
              </a:rPr>
              <a:t> </a:t>
            </a:r>
            <a:r>
              <a:rPr lang="es-ES_tradnl" sz="2800" dirty="0" err="1" smtClean="0">
                <a:latin typeface="Papyrus" charset="0"/>
              </a:rPr>
              <a:t>to</a:t>
            </a:r>
            <a:r>
              <a:rPr lang="es-ES_tradnl" sz="2800" dirty="0" smtClean="0">
                <a:latin typeface="Papyrus" charset="0"/>
              </a:rPr>
              <a:t> </a:t>
            </a:r>
            <a:r>
              <a:rPr lang="es-ES_tradnl" sz="2800" dirty="0" smtClean="0">
                <a:latin typeface="Papyrus" charset="0"/>
              </a:rPr>
              <a:t>Trust </a:t>
            </a:r>
            <a:r>
              <a:rPr lang="es-ES_tradnl" sz="2800" dirty="0" err="1">
                <a:latin typeface="Papyrus" charset="0"/>
              </a:rPr>
              <a:t>t</a:t>
            </a:r>
            <a:r>
              <a:rPr lang="es-ES_tradnl" sz="2800" dirty="0" err="1" smtClean="0">
                <a:latin typeface="Papyrus" charset="0"/>
              </a:rPr>
              <a:t>he</a:t>
            </a:r>
            <a:endParaRPr lang="es-ES_tradnl" sz="2800" dirty="0" smtClean="0">
              <a:latin typeface="Papyrus" charset="0"/>
            </a:endParaRPr>
          </a:p>
          <a:p>
            <a:pPr algn="ctr"/>
            <a:r>
              <a:rPr lang="es-ES_tradnl" sz="2800" dirty="0" err="1" smtClean="0">
                <a:latin typeface="Papyrus" charset="0"/>
              </a:rPr>
              <a:t>Leading</a:t>
            </a:r>
            <a:r>
              <a:rPr lang="es-ES_tradnl" sz="2800" dirty="0" smtClean="0">
                <a:latin typeface="Papyrus" charset="0"/>
              </a:rPr>
              <a:t> of</a:t>
            </a:r>
          </a:p>
          <a:p>
            <a:pPr algn="ctr"/>
            <a:r>
              <a:rPr lang="es-ES_tradnl" sz="2800" dirty="0" err="1" smtClean="0">
                <a:latin typeface="Papyrus" charset="0"/>
              </a:rPr>
              <a:t>The</a:t>
            </a:r>
            <a:r>
              <a:rPr lang="es-ES_tradnl" sz="2800" dirty="0" smtClean="0">
                <a:latin typeface="Papyrus" charset="0"/>
              </a:rPr>
              <a:t> </a:t>
            </a:r>
            <a:r>
              <a:rPr lang="es-ES_tradnl" sz="2800" dirty="0" err="1" smtClean="0">
                <a:latin typeface="Papyrus" charset="0"/>
              </a:rPr>
              <a:t>Holy</a:t>
            </a:r>
            <a:r>
              <a:rPr lang="es-ES_tradnl" sz="2800" dirty="0" smtClean="0">
                <a:latin typeface="Papyrus" charset="0"/>
              </a:rPr>
              <a:t> </a:t>
            </a:r>
            <a:r>
              <a:rPr lang="es-ES_tradnl" sz="2800" dirty="0" err="1" smtClean="0">
                <a:latin typeface="Papyrus" charset="0"/>
              </a:rPr>
              <a:t>Spirit</a:t>
            </a:r>
            <a:endParaRPr lang="es-ES_tradnl" sz="2800" dirty="0" smtClean="0">
              <a:latin typeface="Papyrus" charset="0"/>
            </a:endParaRPr>
          </a:p>
          <a:p>
            <a:pPr algn="ctr"/>
            <a:r>
              <a:rPr lang="es-ES_tradnl" sz="2800" dirty="0" err="1" smtClean="0">
                <a:latin typeface="Papyrus" charset="0"/>
              </a:rPr>
              <a:t>Without</a:t>
            </a:r>
            <a:r>
              <a:rPr lang="es-ES_tradnl" sz="2800" dirty="0">
                <a:latin typeface="Papyrus" charset="0"/>
              </a:rPr>
              <a:t> </a:t>
            </a:r>
            <a:r>
              <a:rPr lang="es-ES_tradnl" sz="2800" dirty="0" err="1" smtClean="0">
                <a:latin typeface="Papyrus" charset="0"/>
              </a:rPr>
              <a:t>Fear</a:t>
            </a:r>
            <a:r>
              <a:rPr lang="es-ES_tradnl" sz="2800" dirty="0" smtClean="0">
                <a:latin typeface="Papyrus" charset="0"/>
              </a:rPr>
              <a:t> </a:t>
            </a:r>
            <a:r>
              <a:rPr lang="es-ES_tradnl" sz="2800" dirty="0" err="1" smtClean="0">
                <a:latin typeface="Papyrus" charset="0"/>
              </a:rPr>
              <a:t>or</a:t>
            </a:r>
            <a:r>
              <a:rPr lang="es-ES_tradnl" sz="2800" dirty="0" smtClean="0">
                <a:latin typeface="Papyrus" charset="0"/>
              </a:rPr>
              <a:t> </a:t>
            </a:r>
          </a:p>
          <a:p>
            <a:pPr algn="ctr"/>
            <a:r>
              <a:rPr lang="es-ES_tradnl" sz="2800" dirty="0" err="1" smtClean="0">
                <a:latin typeface="Papyrus" charset="0"/>
              </a:rPr>
              <a:t>Condemnation</a:t>
            </a:r>
            <a:endParaRPr lang="es-ES_tradnl" sz="2800" dirty="0">
              <a:latin typeface="Papyrus" charset="0"/>
            </a:endParaRPr>
          </a:p>
        </p:txBody>
      </p:sp>
      <p:pic>
        <p:nvPicPr>
          <p:cNvPr id="5" name="Picture 4" descr="iu-2.jpeg"/>
          <p:cNvPicPr>
            <a:picLocks noChangeAspect="1"/>
          </p:cNvPicPr>
          <p:nvPr/>
        </p:nvPicPr>
        <p:blipFill>
          <a:blip r:embed="rId4">
            <a:extLst>
              <a:ext uri="{BEBA8EAE-BF5A-486C-A8C5-ECC9F3942E4B}">
                <a14:imgProps xmlns:a14="http://schemas.microsoft.com/office/drawing/2010/main">
                  <a14:imgLayer r:embed="rId5">
                    <a14:imgEffect>
                      <a14:backgroundRemoval t="4206" b="100000" l="0" r="100000">
                        <a14:foregroundMark x1="31224" y1="41589" x2="34177" y2="42523"/>
                        <a14:foregroundMark x1="18354" y1="41589" x2="18354" y2="41589"/>
                        <a14:foregroundMark x1="60549" y1="24299" x2="60549" y2="24299"/>
                        <a14:foregroundMark x1="50211" y1="41589" x2="50211" y2="41589"/>
                        <a14:backgroundMark x1="47046" y1="33645" x2="47046" y2="33645"/>
                      </a14:backgroundRemoval>
                    </a14:imgEffect>
                  </a14:imgLayer>
                </a14:imgProps>
              </a:ext>
              <a:ext uri="{28A0092B-C50C-407E-A947-70E740481C1C}">
                <a14:useLocalDpi xmlns:a14="http://schemas.microsoft.com/office/drawing/2010/main" val="0"/>
              </a:ext>
            </a:extLst>
          </a:blip>
          <a:stretch>
            <a:fillRect/>
          </a:stretch>
        </p:blipFill>
        <p:spPr>
          <a:xfrm>
            <a:off x="6283750" y="2519916"/>
            <a:ext cx="1933538" cy="8729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387901"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12487" y="378834"/>
            <a:ext cx="8875413" cy="7540524"/>
          </a:xfrm>
          <a:prstGeom prst="rect">
            <a:avLst/>
          </a:prstGeom>
          <a:noFill/>
        </p:spPr>
        <p:txBody>
          <a:bodyPr wrap="square" rtlCol="0">
            <a:spAutoFit/>
          </a:bodyPr>
          <a:lstStyle/>
          <a:p>
            <a:r>
              <a:rPr lang="en-US" sz="2800" dirty="0" smtClean="0">
                <a:latin typeface="Papyrus"/>
                <a:cs typeface="Papyrus"/>
              </a:rPr>
              <a:t>            Hold Fast to the Promises in God’s Word</a:t>
            </a:r>
            <a:endParaRPr lang="en-US" sz="2400" dirty="0">
              <a:latin typeface="Papyrus"/>
              <a:cs typeface="Papyrus"/>
            </a:endParaRPr>
          </a:p>
          <a:p>
            <a:r>
              <a:rPr lang="en-US" sz="2400" dirty="0" smtClean="0">
                <a:latin typeface="Papyrus"/>
                <a:cs typeface="Papyrus"/>
              </a:rPr>
              <a:t>                              </a:t>
            </a:r>
          </a:p>
          <a:p>
            <a:r>
              <a:rPr lang="en-US" sz="2400" dirty="0" smtClean="0">
                <a:latin typeface="Papyrus"/>
                <a:cs typeface="Papyrus"/>
              </a:rPr>
              <a:t>Psalm 119:165  “Great peace have they that love thy Law</a:t>
            </a:r>
          </a:p>
          <a:p>
            <a:r>
              <a:rPr lang="en-US" sz="2400" dirty="0" smtClean="0">
                <a:latin typeface="Papyrus"/>
                <a:cs typeface="Papyrus"/>
              </a:rPr>
              <a:t>                              And nothing shall offend them”</a:t>
            </a:r>
          </a:p>
          <a:p>
            <a:endParaRPr lang="en-US" sz="2400" dirty="0">
              <a:latin typeface="Papyrus"/>
              <a:cs typeface="Papyrus"/>
            </a:endParaRPr>
          </a:p>
          <a:p>
            <a:r>
              <a:rPr lang="en-US" sz="2400" dirty="0" smtClean="0">
                <a:latin typeface="Papyrus"/>
                <a:cs typeface="Papyrus"/>
              </a:rPr>
              <a:t>Isaiah 26:3  “ You will keep him in perfect peace,            				whose mind is stayed on  Thee,                              				because He trusts in thee.”</a:t>
            </a:r>
          </a:p>
          <a:p>
            <a:endParaRPr lang="en-US" sz="2400" dirty="0">
              <a:latin typeface="Papyrus"/>
              <a:cs typeface="Papyrus"/>
            </a:endParaRPr>
          </a:p>
          <a:p>
            <a:r>
              <a:rPr lang="en-US" sz="2400" dirty="0" smtClean="0">
                <a:latin typeface="Papyrus"/>
                <a:cs typeface="Papyrus"/>
              </a:rPr>
              <a:t>Exodus 14:14  “The Lord shall fight for you, </a:t>
            </a:r>
          </a:p>
          <a:p>
            <a:r>
              <a:rPr lang="en-US" sz="2400" dirty="0">
                <a:latin typeface="Papyrus"/>
                <a:cs typeface="Papyrus"/>
              </a:rPr>
              <a:t> </a:t>
            </a:r>
            <a:r>
              <a:rPr lang="en-US" sz="2400" dirty="0" smtClean="0">
                <a:latin typeface="Papyrus"/>
                <a:cs typeface="Papyrus"/>
              </a:rPr>
              <a:t>                           and you shall hold your peace.”</a:t>
            </a:r>
          </a:p>
          <a:p>
            <a:endParaRPr lang="en-US" sz="2400" dirty="0" smtClean="0">
              <a:latin typeface="Papyrus"/>
              <a:cs typeface="Papyrus"/>
            </a:endParaRPr>
          </a:p>
          <a:p>
            <a:r>
              <a:rPr lang="en-US" sz="2400" dirty="0">
                <a:latin typeface="Papyrus"/>
                <a:cs typeface="Papyrus"/>
              </a:rPr>
              <a:t>Jeremiah 29:</a:t>
            </a:r>
            <a:r>
              <a:rPr lang="en-US" sz="2400" dirty="0" smtClean="0">
                <a:latin typeface="Papyrus"/>
                <a:cs typeface="Papyrus"/>
              </a:rPr>
              <a:t>11 </a:t>
            </a:r>
            <a:r>
              <a:rPr lang="en-US" sz="2400" dirty="0">
                <a:latin typeface="Papyrus"/>
                <a:cs typeface="Papyrus"/>
              </a:rPr>
              <a:t>“For I know the thoughts that I think toward you, </a:t>
            </a:r>
            <a:r>
              <a:rPr lang="en-US" sz="2400" dirty="0" smtClean="0">
                <a:latin typeface="Papyrus"/>
                <a:cs typeface="Papyrus"/>
              </a:rPr>
              <a:t>		          says </a:t>
            </a:r>
            <a:r>
              <a:rPr lang="en-US" sz="2400" dirty="0">
                <a:latin typeface="Papyrus"/>
                <a:cs typeface="Papyrus"/>
              </a:rPr>
              <a:t>the </a:t>
            </a:r>
            <a:r>
              <a:rPr lang="en-US" sz="2400" dirty="0" smtClean="0">
                <a:latin typeface="Papyrus"/>
                <a:cs typeface="Papyrus"/>
              </a:rPr>
              <a:t>Lord, thoughts </a:t>
            </a:r>
            <a:r>
              <a:rPr lang="en-US" sz="2400" dirty="0">
                <a:latin typeface="Papyrus"/>
                <a:cs typeface="Papyrus"/>
              </a:rPr>
              <a:t>of peace and not of evil</a:t>
            </a:r>
            <a:r>
              <a:rPr lang="en-US" sz="2400" dirty="0" smtClean="0">
                <a:latin typeface="Papyrus"/>
                <a:cs typeface="Papyrus"/>
              </a:rPr>
              <a:t>,                						to </a:t>
            </a:r>
            <a:r>
              <a:rPr lang="en-US" sz="2400" dirty="0">
                <a:latin typeface="Papyrus"/>
                <a:cs typeface="Papyrus"/>
              </a:rPr>
              <a:t>give you an expected end.</a:t>
            </a:r>
          </a:p>
          <a:p>
            <a:endParaRPr lang="en-US" sz="2400" dirty="0">
              <a:latin typeface="Papyrus"/>
              <a:cs typeface="Papyrus"/>
            </a:endParaRPr>
          </a:p>
          <a:p>
            <a:endParaRPr lang="en-US" sz="2400" dirty="0" smtClean="0">
              <a:latin typeface="Papyrus"/>
              <a:cs typeface="Papyrus"/>
            </a:endParaRPr>
          </a:p>
          <a:p>
            <a:r>
              <a:rPr lang="en-US" sz="2400" dirty="0" smtClean="0">
                <a:latin typeface="Papyrus"/>
                <a:cs typeface="Papyrus"/>
              </a:rPr>
              <a:t>” </a:t>
            </a:r>
            <a:endParaRPr lang="en-US" sz="2400" dirty="0">
              <a:latin typeface="Papyrus"/>
              <a:cs typeface="Papyrus"/>
            </a:endParaRPr>
          </a:p>
          <a:p>
            <a:endParaRPr lang="en-US" sz="2400" dirty="0" smtClean="0">
              <a:latin typeface="Papyrus"/>
              <a:cs typeface="Papyrus"/>
            </a:endParaRPr>
          </a:p>
          <a:p>
            <a:r>
              <a:rPr lang="en-US" sz="2400" dirty="0" smtClean="0">
                <a:latin typeface="Papyrus"/>
                <a:cs typeface="Papyrus"/>
              </a:rPr>
              <a:t>  </a:t>
            </a:r>
            <a:endParaRPr lang="en-US" sz="2400" dirty="0">
              <a:latin typeface="Papyrus"/>
              <a:cs typeface="Papyrus"/>
            </a:endParaRPr>
          </a:p>
        </p:txBody>
      </p:sp>
    </p:spTree>
    <p:extLst>
      <p:ext uri="{BB962C8B-B14F-4D97-AF65-F5344CB8AC3E}">
        <p14:creationId xmlns:p14="http://schemas.microsoft.com/office/powerpoint/2010/main" val="37640440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7" name="TextBox 6"/>
          <p:cNvSpPr txBox="1"/>
          <p:nvPr/>
        </p:nvSpPr>
        <p:spPr>
          <a:xfrm>
            <a:off x="3268316" y="312320"/>
            <a:ext cx="5162691" cy="461665"/>
          </a:xfrm>
          <a:prstGeom prst="rect">
            <a:avLst/>
          </a:prstGeom>
          <a:noFill/>
        </p:spPr>
        <p:txBody>
          <a:bodyPr wrap="square" rtlCol="0">
            <a:spAutoFit/>
          </a:bodyPr>
          <a:lstStyle/>
          <a:p>
            <a:r>
              <a:rPr lang="en-US" sz="2000" dirty="0" smtClean="0">
                <a:solidFill>
                  <a:srgbClr val="FF0000"/>
                </a:solidFill>
                <a:latin typeface="Papyrus"/>
                <a:cs typeface="Papyrus"/>
              </a:rPr>
              <a:t>  </a:t>
            </a:r>
            <a:r>
              <a:rPr lang="en-US" sz="2400" dirty="0" smtClean="0">
                <a:solidFill>
                  <a:srgbClr val="000000"/>
                </a:solidFill>
                <a:latin typeface="Papyrus"/>
                <a:cs typeface="Papyrus"/>
              </a:rPr>
              <a:t> </a:t>
            </a:r>
            <a:endParaRPr lang="en-US" sz="2000" dirty="0">
              <a:latin typeface="Papyrus"/>
              <a:cs typeface="Papyrus"/>
            </a:endParaRPr>
          </a:p>
        </p:txBody>
      </p:sp>
      <p:sp>
        <p:nvSpPr>
          <p:cNvPr id="2" name="TextBox 1"/>
          <p:cNvSpPr txBox="1"/>
          <p:nvPr/>
        </p:nvSpPr>
        <p:spPr>
          <a:xfrm>
            <a:off x="920383" y="553131"/>
            <a:ext cx="7050130" cy="5262980"/>
          </a:xfrm>
          <a:prstGeom prst="rect">
            <a:avLst/>
          </a:prstGeom>
          <a:noFill/>
        </p:spPr>
        <p:txBody>
          <a:bodyPr wrap="square" rtlCol="0">
            <a:spAutoFit/>
          </a:bodyPr>
          <a:lstStyle/>
          <a:p>
            <a:r>
              <a:rPr lang="en-US" sz="2800" dirty="0" smtClean="0">
                <a:latin typeface="Papyrus"/>
                <a:cs typeface="Papyrus"/>
              </a:rPr>
              <a:t>When the Bible says “</a:t>
            </a:r>
            <a:r>
              <a:rPr lang="en-US" sz="2800" dirty="0" smtClean="0">
                <a:solidFill>
                  <a:srgbClr val="000000"/>
                </a:solidFill>
                <a:latin typeface="Papyrus"/>
                <a:cs typeface="Papyrus"/>
              </a:rPr>
              <a:t>Peace or Shalom”</a:t>
            </a:r>
          </a:p>
          <a:p>
            <a:r>
              <a:rPr lang="en-US" sz="2800" dirty="0">
                <a:latin typeface="Papyrus"/>
                <a:cs typeface="Papyrus"/>
              </a:rPr>
              <a:t> </a:t>
            </a:r>
            <a:r>
              <a:rPr lang="en-US" sz="2800" dirty="0" smtClean="0">
                <a:latin typeface="Papyrus"/>
                <a:cs typeface="Papyrus"/>
              </a:rPr>
              <a:t> It means so much </a:t>
            </a:r>
          </a:p>
          <a:p>
            <a:r>
              <a:rPr lang="en-US" sz="2800" dirty="0" smtClean="0">
                <a:latin typeface="Papyrus"/>
                <a:cs typeface="Papyrus"/>
              </a:rPr>
              <a:t>    More than…….</a:t>
            </a:r>
          </a:p>
          <a:p>
            <a:endParaRPr lang="en-US" sz="2800" dirty="0" smtClean="0">
              <a:latin typeface="Papyrus"/>
              <a:cs typeface="Papyrus"/>
            </a:endParaRPr>
          </a:p>
          <a:p>
            <a:endParaRPr lang="en-US" sz="2800" dirty="0">
              <a:latin typeface="Papyrus"/>
              <a:cs typeface="Papyrus"/>
            </a:endParaRPr>
          </a:p>
          <a:p>
            <a:r>
              <a:rPr lang="en-US" sz="2800" dirty="0" smtClean="0">
                <a:latin typeface="Papyrus"/>
                <a:cs typeface="Papyrus"/>
              </a:rPr>
              <a:t>         NO more War</a:t>
            </a:r>
          </a:p>
          <a:p>
            <a:endParaRPr lang="en-US" sz="2800" dirty="0" smtClean="0">
              <a:latin typeface="Papyrus"/>
              <a:cs typeface="Papyrus"/>
            </a:endParaRPr>
          </a:p>
          <a:p>
            <a:endParaRPr lang="en-US" sz="2800" dirty="0">
              <a:latin typeface="Papyrus"/>
              <a:cs typeface="Papyrus"/>
            </a:endParaRPr>
          </a:p>
          <a:p>
            <a:endParaRPr lang="en-US" sz="2800" dirty="0" smtClean="0">
              <a:latin typeface="Papyrus"/>
              <a:cs typeface="Papyrus"/>
            </a:endParaRPr>
          </a:p>
          <a:p>
            <a:endParaRPr lang="en-US" sz="2800" dirty="0">
              <a:latin typeface="Papyrus"/>
              <a:cs typeface="Papyrus"/>
            </a:endParaRPr>
          </a:p>
          <a:p>
            <a:r>
              <a:rPr lang="en-US" sz="2800" dirty="0" smtClean="0">
                <a:latin typeface="Papyrus"/>
                <a:cs typeface="Papyrus"/>
              </a:rPr>
              <a:t>   No Screaming in Your House!</a:t>
            </a:r>
          </a:p>
          <a:p>
            <a:r>
              <a:rPr lang="en-US" sz="2800" dirty="0" smtClean="0">
                <a:latin typeface="Papyrus"/>
                <a:cs typeface="Papyrus"/>
              </a:rPr>
              <a:t>.</a:t>
            </a:r>
          </a:p>
        </p:txBody>
      </p:sp>
      <p:pic>
        <p:nvPicPr>
          <p:cNvPr id="5" name="Picture 4" descr="images-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7709" y="1479046"/>
            <a:ext cx="381000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1091" y="4014082"/>
            <a:ext cx="2249916" cy="2220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5941090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387901"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56514" y="668529"/>
            <a:ext cx="8787486" cy="6463307"/>
          </a:xfrm>
          <a:prstGeom prst="rect">
            <a:avLst/>
          </a:prstGeom>
          <a:noFill/>
        </p:spPr>
        <p:txBody>
          <a:bodyPr wrap="square" rtlCol="0">
            <a:spAutoFit/>
          </a:bodyPr>
          <a:lstStyle/>
          <a:p>
            <a:r>
              <a:rPr lang="en-US" sz="2400" dirty="0" smtClean="0">
                <a:latin typeface="Papyrus"/>
                <a:cs typeface="Papyrus"/>
              </a:rPr>
              <a:t>	                               Numbers </a:t>
            </a:r>
            <a:r>
              <a:rPr lang="en-US" sz="2400" dirty="0">
                <a:latin typeface="Papyrus"/>
                <a:cs typeface="Papyrus"/>
              </a:rPr>
              <a:t>6:</a:t>
            </a:r>
            <a:r>
              <a:rPr lang="en-US" sz="2400" dirty="0" smtClean="0">
                <a:latin typeface="Papyrus"/>
                <a:cs typeface="Papyrus"/>
              </a:rPr>
              <a:t>26</a:t>
            </a:r>
            <a:endParaRPr lang="en-US" sz="2400" dirty="0">
              <a:latin typeface="Papyrus"/>
              <a:cs typeface="Papyrus"/>
            </a:endParaRPr>
          </a:p>
          <a:p>
            <a:endParaRPr lang="en-US" sz="2400" dirty="0" smtClean="0">
              <a:latin typeface="Papyrus"/>
              <a:cs typeface="Papyrus"/>
            </a:endParaRPr>
          </a:p>
          <a:p>
            <a:r>
              <a:rPr lang="en-US" sz="2400" dirty="0" smtClean="0">
                <a:latin typeface="Papyrus"/>
                <a:cs typeface="Papyrus"/>
              </a:rPr>
              <a:t> </a:t>
            </a:r>
            <a:r>
              <a:rPr lang="en-US" sz="2400" dirty="0">
                <a:latin typeface="Papyrus"/>
                <a:cs typeface="Papyrus"/>
              </a:rPr>
              <a:t>“The Lord bless you and keep you. </a:t>
            </a:r>
            <a:endParaRPr lang="en-US" sz="2400" dirty="0" smtClean="0">
              <a:latin typeface="Papyrus"/>
              <a:cs typeface="Papyrus"/>
            </a:endParaRPr>
          </a:p>
          <a:p>
            <a:r>
              <a:rPr lang="en-US" sz="2400" dirty="0" smtClean="0">
                <a:latin typeface="Papyrus"/>
                <a:cs typeface="Papyrus"/>
              </a:rPr>
              <a:t>The </a:t>
            </a:r>
            <a:r>
              <a:rPr lang="en-US" sz="2400" dirty="0">
                <a:latin typeface="Papyrus"/>
                <a:cs typeface="Papyrus"/>
              </a:rPr>
              <a:t>Lord make His face to shine upon </a:t>
            </a:r>
            <a:r>
              <a:rPr lang="en-US" sz="2400" dirty="0" smtClean="0">
                <a:latin typeface="Papyrus"/>
                <a:cs typeface="Papyrus"/>
              </a:rPr>
              <a:t>you</a:t>
            </a:r>
          </a:p>
          <a:p>
            <a:r>
              <a:rPr lang="en-US" sz="2400" dirty="0" smtClean="0">
                <a:latin typeface="Papyrus"/>
                <a:cs typeface="Papyrus"/>
              </a:rPr>
              <a:t>               and </a:t>
            </a:r>
            <a:r>
              <a:rPr lang="en-US" sz="2400" dirty="0">
                <a:latin typeface="Papyrus"/>
                <a:cs typeface="Papyrus"/>
              </a:rPr>
              <a:t>be </a:t>
            </a:r>
            <a:r>
              <a:rPr lang="en-US" sz="2400" dirty="0" smtClean="0">
                <a:latin typeface="Papyrus"/>
                <a:cs typeface="Papyrus"/>
              </a:rPr>
              <a:t>gracious </a:t>
            </a:r>
            <a:r>
              <a:rPr lang="en-US" sz="2400" dirty="0">
                <a:latin typeface="Papyrus"/>
                <a:cs typeface="Papyrus"/>
              </a:rPr>
              <a:t>to you. </a:t>
            </a:r>
            <a:endParaRPr lang="en-US" sz="2400" dirty="0" smtClean="0">
              <a:latin typeface="Papyrus"/>
              <a:cs typeface="Papyrus"/>
            </a:endParaRPr>
          </a:p>
          <a:p>
            <a:r>
              <a:rPr lang="en-US" sz="2400" dirty="0" smtClean="0">
                <a:latin typeface="Papyrus"/>
                <a:cs typeface="Papyrus"/>
              </a:rPr>
              <a:t>The </a:t>
            </a:r>
            <a:r>
              <a:rPr lang="en-US" sz="2400" dirty="0">
                <a:latin typeface="Papyrus"/>
                <a:cs typeface="Papyrus"/>
              </a:rPr>
              <a:t>Lord lift up His countenance upon you </a:t>
            </a:r>
            <a:endParaRPr lang="en-US" sz="2400" dirty="0" smtClean="0">
              <a:latin typeface="Papyrus"/>
              <a:cs typeface="Papyrus"/>
            </a:endParaRPr>
          </a:p>
          <a:p>
            <a:r>
              <a:rPr lang="en-US" sz="2400" dirty="0" smtClean="0">
                <a:latin typeface="Papyrus"/>
                <a:cs typeface="Papyrus"/>
              </a:rPr>
              <a:t>                   and </a:t>
            </a:r>
            <a:r>
              <a:rPr lang="en-US" sz="2400" dirty="0">
                <a:latin typeface="Papyrus"/>
                <a:cs typeface="Papyrus"/>
              </a:rPr>
              <a:t>give you peace.” </a:t>
            </a:r>
            <a:endParaRPr lang="en-US" sz="2400" dirty="0" smtClean="0">
              <a:latin typeface="Papyrus"/>
              <a:cs typeface="Papyrus"/>
            </a:endParaRPr>
          </a:p>
          <a:p>
            <a:endParaRPr lang="en-US" sz="2400" dirty="0">
              <a:latin typeface="Papyrus"/>
              <a:cs typeface="Papyrus"/>
            </a:endParaRPr>
          </a:p>
          <a:p>
            <a:r>
              <a:rPr lang="en-US" sz="2400" dirty="0" smtClean="0">
                <a:latin typeface="Papyrus"/>
                <a:cs typeface="Papyrus"/>
              </a:rPr>
              <a:t>				Psalm 4:8</a:t>
            </a:r>
          </a:p>
          <a:p>
            <a:r>
              <a:rPr lang="en-US" sz="2400" dirty="0" smtClean="0">
                <a:latin typeface="Papyrus"/>
                <a:cs typeface="Papyrus"/>
              </a:rPr>
              <a:t>                 “ I will lay down in peace and sleep                                  			for only You Lord,  make me dwell in safety.”</a:t>
            </a:r>
          </a:p>
          <a:p>
            <a:endParaRPr lang="en-US" sz="2400" dirty="0">
              <a:latin typeface="Papyrus"/>
              <a:cs typeface="Papyrus"/>
            </a:endParaRPr>
          </a:p>
          <a:p>
            <a:r>
              <a:rPr lang="en-US" sz="2400" dirty="0" smtClean="0">
                <a:latin typeface="Papyrus"/>
                <a:cs typeface="Papyrus"/>
              </a:rPr>
              <a:t>                                       Isaiah 57:21</a:t>
            </a:r>
          </a:p>
          <a:p>
            <a:r>
              <a:rPr lang="en-US" sz="2400" dirty="0">
                <a:latin typeface="Papyrus"/>
                <a:cs typeface="Papyrus"/>
              </a:rPr>
              <a:t> </a:t>
            </a:r>
            <a:r>
              <a:rPr lang="en-US" sz="2400" dirty="0" smtClean="0">
                <a:latin typeface="Papyrus"/>
                <a:cs typeface="Papyrus"/>
              </a:rPr>
              <a:t>          “There is no peace, says my God, to the wicked.”</a:t>
            </a:r>
          </a:p>
          <a:p>
            <a:r>
              <a:rPr lang="en-US" sz="2400" dirty="0" smtClean="0">
                <a:latin typeface="Papyrus"/>
                <a:cs typeface="Papyrus"/>
              </a:rPr>
              <a:t>.</a:t>
            </a:r>
            <a:endParaRPr lang="en-US" sz="2400" dirty="0">
              <a:latin typeface="Papyrus"/>
              <a:cs typeface="Papyrus"/>
            </a:endParaRPr>
          </a:p>
          <a:p>
            <a:endParaRPr lang="en-US" dirty="0">
              <a:latin typeface="Papyrus"/>
              <a:cs typeface="Papyrus"/>
            </a:endParaRPr>
          </a:p>
          <a:p>
            <a:r>
              <a:rPr lang="en-US" dirty="0">
                <a:latin typeface="Papyrus"/>
                <a:cs typeface="Papyrus"/>
              </a:rPr>
              <a:t>  </a:t>
            </a:r>
          </a:p>
          <a:p>
            <a:r>
              <a:rPr lang="en-US" dirty="0" smtClean="0"/>
              <a:t>         		</a:t>
            </a:r>
            <a:endParaRPr lang="en-US" dirty="0"/>
          </a:p>
        </p:txBody>
      </p:sp>
      <p:pic>
        <p:nvPicPr>
          <p:cNvPr id="5" name="Picture 4" descr="iu-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5005" y="356549"/>
            <a:ext cx="2470738" cy="3116246"/>
          </a:xfrm>
          <a:prstGeom prst="rect">
            <a:avLst/>
          </a:prstGeom>
        </p:spPr>
      </p:pic>
    </p:spTree>
    <p:extLst>
      <p:ext uri="{BB962C8B-B14F-4D97-AF65-F5344CB8AC3E}">
        <p14:creationId xmlns:p14="http://schemas.microsoft.com/office/powerpoint/2010/main" val="21379852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5" name="Picture 4" descr="images-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633" y="624638"/>
            <a:ext cx="4273603" cy="58755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4780527" y="81036"/>
            <a:ext cx="4848829" cy="7602081"/>
          </a:xfrm>
          <a:prstGeom prst="rect">
            <a:avLst/>
          </a:prstGeom>
          <a:noFill/>
        </p:spPr>
        <p:txBody>
          <a:bodyPr wrap="square" rtlCol="0">
            <a:spAutoFit/>
          </a:bodyPr>
          <a:lstStyle/>
          <a:p>
            <a:endParaRPr lang="en-US" sz="2400" dirty="0" smtClean="0">
              <a:latin typeface="Papyrus"/>
              <a:cs typeface="Papyrus"/>
            </a:endParaRPr>
          </a:p>
          <a:p>
            <a:r>
              <a:rPr lang="en-US" sz="2200" dirty="0" smtClean="0">
                <a:latin typeface="Papyrus"/>
                <a:cs typeface="Papyrus"/>
              </a:rPr>
              <a:t> We See Jesus As Shalom</a:t>
            </a:r>
          </a:p>
          <a:p>
            <a:r>
              <a:rPr lang="en-US" sz="2200" dirty="0">
                <a:latin typeface="Papyrus"/>
                <a:cs typeface="Papyrus"/>
              </a:rPr>
              <a:t> </a:t>
            </a:r>
            <a:r>
              <a:rPr lang="en-US" sz="2200" dirty="0" smtClean="0">
                <a:latin typeface="Papyrus"/>
                <a:cs typeface="Papyrus"/>
              </a:rPr>
              <a:t>   in the New Testament</a:t>
            </a:r>
          </a:p>
          <a:p>
            <a:r>
              <a:rPr lang="en-US" sz="2200" dirty="0" smtClean="0">
                <a:latin typeface="Papyrus"/>
                <a:cs typeface="Papyrus"/>
              </a:rPr>
              <a:t> </a:t>
            </a:r>
          </a:p>
          <a:p>
            <a:r>
              <a:rPr lang="en-US" sz="2200" dirty="0" smtClean="0">
                <a:latin typeface="Papyrus"/>
                <a:cs typeface="Papyrus"/>
              </a:rPr>
              <a:t>Jesus Walking in Peace </a:t>
            </a:r>
          </a:p>
          <a:p>
            <a:r>
              <a:rPr lang="en-US" sz="2200" dirty="0" smtClean="0">
                <a:latin typeface="Papyrus"/>
                <a:cs typeface="Papyrus"/>
              </a:rPr>
              <a:t>     with His Enemies</a:t>
            </a:r>
            <a:r>
              <a:rPr lang="mr-IN" sz="2200" dirty="0" smtClean="0">
                <a:latin typeface="Papyrus"/>
                <a:cs typeface="Papyrus"/>
              </a:rPr>
              <a:t>…</a:t>
            </a:r>
            <a:endParaRPr lang="en-US" sz="2200" dirty="0" smtClean="0">
              <a:latin typeface="Papyrus"/>
              <a:cs typeface="Papyrus"/>
            </a:endParaRPr>
          </a:p>
          <a:p>
            <a:endParaRPr lang="en-US" sz="2200" dirty="0">
              <a:latin typeface="Papyrus"/>
              <a:cs typeface="Papyrus"/>
            </a:endParaRPr>
          </a:p>
          <a:p>
            <a:r>
              <a:rPr lang="en-US" sz="2200" dirty="0" smtClean="0">
                <a:latin typeface="Papyrus"/>
                <a:cs typeface="Papyrus"/>
              </a:rPr>
              <a:t> Jesus Granting Peace </a:t>
            </a:r>
          </a:p>
          <a:p>
            <a:r>
              <a:rPr lang="en-US" sz="2200" dirty="0" smtClean="0">
                <a:latin typeface="Papyrus"/>
                <a:cs typeface="Papyrus"/>
              </a:rPr>
              <a:t>      to Hurting People</a:t>
            </a:r>
            <a:r>
              <a:rPr lang="mr-IN" sz="2200" dirty="0" smtClean="0">
                <a:latin typeface="Papyrus"/>
                <a:cs typeface="Papyrus"/>
              </a:rPr>
              <a:t>…</a:t>
            </a:r>
            <a:endParaRPr lang="en-US" sz="2200" dirty="0" smtClean="0">
              <a:latin typeface="Papyrus"/>
              <a:cs typeface="Papyrus"/>
            </a:endParaRPr>
          </a:p>
          <a:p>
            <a:endParaRPr lang="en-US" sz="2200" dirty="0">
              <a:latin typeface="Papyrus"/>
              <a:cs typeface="Papyrus"/>
            </a:endParaRPr>
          </a:p>
          <a:p>
            <a:r>
              <a:rPr lang="en-US" sz="2200" dirty="0" smtClean="0">
                <a:latin typeface="Papyrus"/>
                <a:cs typeface="Papyrus"/>
              </a:rPr>
              <a:t>   Jesus Speaking Peace</a:t>
            </a:r>
          </a:p>
          <a:p>
            <a:r>
              <a:rPr lang="en-US" sz="2200" dirty="0">
                <a:latin typeface="Papyrus"/>
                <a:cs typeface="Papyrus"/>
              </a:rPr>
              <a:t> </a:t>
            </a:r>
            <a:r>
              <a:rPr lang="en-US" sz="2200" dirty="0" smtClean="0">
                <a:latin typeface="Papyrus"/>
                <a:cs typeface="Papyrus"/>
              </a:rPr>
              <a:t>       to Those in Fear</a:t>
            </a:r>
            <a:r>
              <a:rPr lang="mr-IN" sz="2200" dirty="0" smtClean="0">
                <a:latin typeface="Papyrus"/>
                <a:cs typeface="Papyrus"/>
              </a:rPr>
              <a:t>…</a:t>
            </a:r>
            <a:endParaRPr lang="en-US" sz="2200" dirty="0" smtClean="0">
              <a:latin typeface="Papyrus"/>
              <a:cs typeface="Papyrus"/>
            </a:endParaRPr>
          </a:p>
          <a:p>
            <a:endParaRPr lang="en-US" sz="2200" dirty="0">
              <a:latin typeface="Papyrus"/>
              <a:cs typeface="Papyrus"/>
            </a:endParaRPr>
          </a:p>
          <a:p>
            <a:r>
              <a:rPr lang="en-US" sz="2000" dirty="0" smtClean="0">
                <a:latin typeface="Papyrus"/>
                <a:cs typeface="Papyrus"/>
              </a:rPr>
              <a:t>At His Birth  -    Juke 2</a:t>
            </a:r>
          </a:p>
          <a:p>
            <a:r>
              <a:rPr lang="en-US" sz="2000" dirty="0" smtClean="0">
                <a:latin typeface="Papyrus"/>
                <a:cs typeface="Papyrus"/>
              </a:rPr>
              <a:t>To His Disciples -  Mark 4:35-41</a:t>
            </a:r>
          </a:p>
          <a:p>
            <a:r>
              <a:rPr lang="en-US" sz="2000" dirty="0" smtClean="0">
                <a:latin typeface="Papyrus"/>
                <a:cs typeface="Papyrus"/>
              </a:rPr>
              <a:t>To a  sick Woman -  Luke  7:37—50</a:t>
            </a:r>
          </a:p>
          <a:p>
            <a:r>
              <a:rPr lang="en-US" sz="2000" dirty="0" smtClean="0">
                <a:latin typeface="Papyrus"/>
                <a:cs typeface="Papyrus"/>
              </a:rPr>
              <a:t>To a Woman in Sin -  Luke 8:43-48 </a:t>
            </a:r>
          </a:p>
          <a:p>
            <a:r>
              <a:rPr lang="en-US" sz="2000" dirty="0" smtClean="0">
                <a:latin typeface="Papyrus"/>
                <a:cs typeface="Papyrus"/>
              </a:rPr>
              <a:t>Announcing  the Coming Holy Spirit</a:t>
            </a:r>
          </a:p>
          <a:p>
            <a:r>
              <a:rPr lang="en-US" sz="2000" dirty="0">
                <a:latin typeface="Papyrus"/>
                <a:cs typeface="Papyrus"/>
              </a:rPr>
              <a:t> </a:t>
            </a:r>
            <a:r>
              <a:rPr lang="en-US" sz="2000" dirty="0" smtClean="0">
                <a:latin typeface="Papyrus"/>
                <a:cs typeface="Papyrus"/>
              </a:rPr>
              <a:t>      John Chapters 14 &amp; 16</a:t>
            </a:r>
          </a:p>
          <a:p>
            <a:endParaRPr lang="en-US" sz="2000" dirty="0" smtClean="0">
              <a:latin typeface="Papyrus"/>
              <a:cs typeface="Papyrus"/>
            </a:endParaRPr>
          </a:p>
          <a:p>
            <a:endParaRPr lang="en-US" sz="2000" dirty="0" smtClean="0">
              <a:latin typeface="Papyrus"/>
              <a:cs typeface="Papyrus"/>
            </a:endParaRPr>
          </a:p>
          <a:p>
            <a:endParaRPr lang="en-US" sz="2000" dirty="0">
              <a:latin typeface="Papyrus"/>
              <a:cs typeface="Papyrus"/>
            </a:endParaRPr>
          </a:p>
          <a:p>
            <a:r>
              <a:rPr lang="en-US" sz="2000" dirty="0" smtClean="0">
                <a:latin typeface="Papyrus"/>
                <a:cs typeface="Papyrus"/>
              </a:rPr>
              <a:t>  </a:t>
            </a:r>
            <a:endParaRPr lang="en-US" sz="2000" dirty="0">
              <a:latin typeface="Papyrus"/>
              <a:cs typeface="Papyrus"/>
            </a:endParaRPr>
          </a:p>
        </p:txBody>
      </p:sp>
    </p:spTree>
    <p:extLst>
      <p:ext uri="{BB962C8B-B14F-4D97-AF65-F5344CB8AC3E}">
        <p14:creationId xmlns:p14="http://schemas.microsoft.com/office/powerpoint/2010/main" val="36340562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387901"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iu-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6812"/>
            <a:ext cx="9387901" cy="4396865"/>
          </a:xfrm>
          <a:prstGeom prst="rect">
            <a:avLst/>
          </a:prstGeom>
        </p:spPr>
      </p:pic>
      <p:sp>
        <p:nvSpPr>
          <p:cNvPr id="6" name="TextBox 5"/>
          <p:cNvSpPr txBox="1"/>
          <p:nvPr/>
        </p:nvSpPr>
        <p:spPr>
          <a:xfrm>
            <a:off x="846719" y="236634"/>
            <a:ext cx="7731874" cy="1015663"/>
          </a:xfrm>
          <a:prstGeom prst="rect">
            <a:avLst/>
          </a:prstGeom>
          <a:noFill/>
        </p:spPr>
        <p:txBody>
          <a:bodyPr wrap="square" rtlCol="0">
            <a:spAutoFit/>
          </a:bodyPr>
          <a:lstStyle/>
          <a:p>
            <a:r>
              <a:rPr lang="en-US" sz="2000" dirty="0" smtClean="0">
                <a:latin typeface="Papyrus"/>
                <a:cs typeface="Papyrus"/>
              </a:rPr>
              <a:t>Luke 2 12-14   </a:t>
            </a:r>
            <a:r>
              <a:rPr lang="en-US" sz="2000" dirty="0" smtClean="0"/>
              <a:t>“</a:t>
            </a:r>
            <a:r>
              <a:rPr lang="en-US" sz="2000" dirty="0" smtClean="0">
                <a:latin typeface="Papyrus"/>
                <a:cs typeface="Papyrus"/>
              </a:rPr>
              <a:t>And this shall be a sign to you, You shall find the babe wrapped in swaddling clothes, lying in a manger.  </a:t>
            </a:r>
          </a:p>
          <a:p>
            <a:endParaRPr lang="en-US" sz="2000" dirty="0"/>
          </a:p>
        </p:txBody>
      </p:sp>
      <p:sp>
        <p:nvSpPr>
          <p:cNvPr id="7" name="TextBox 6"/>
          <p:cNvSpPr txBox="1"/>
          <p:nvPr/>
        </p:nvSpPr>
        <p:spPr>
          <a:xfrm>
            <a:off x="646180" y="5619667"/>
            <a:ext cx="8311208" cy="1015663"/>
          </a:xfrm>
          <a:prstGeom prst="rect">
            <a:avLst/>
          </a:prstGeom>
          <a:noFill/>
        </p:spPr>
        <p:txBody>
          <a:bodyPr wrap="square" rtlCol="0">
            <a:spAutoFit/>
          </a:bodyPr>
          <a:lstStyle/>
          <a:p>
            <a:r>
              <a:rPr lang="en-US" sz="2000" dirty="0" smtClean="0">
                <a:latin typeface="Papyrus"/>
                <a:cs typeface="Papyrus"/>
              </a:rPr>
              <a:t>And suddenly there was with the angel a multitude of heavenly host praising God, saying, Glory to God in the highest and on earth peace, good will towards men”</a:t>
            </a:r>
            <a:endParaRPr lang="en-US" sz="2000" dirty="0">
              <a:latin typeface="Papyrus"/>
              <a:cs typeface="Papyrus"/>
            </a:endParaRPr>
          </a:p>
        </p:txBody>
      </p:sp>
    </p:spTree>
    <p:extLst>
      <p:ext uri="{BB962C8B-B14F-4D97-AF65-F5344CB8AC3E}">
        <p14:creationId xmlns:p14="http://schemas.microsoft.com/office/powerpoint/2010/main" val="257392756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387901"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iu.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854" y="155990"/>
            <a:ext cx="4517659" cy="6528409"/>
          </a:xfrm>
          <a:prstGeom prst="rect">
            <a:avLst/>
          </a:prstGeom>
        </p:spPr>
      </p:pic>
      <p:sp>
        <p:nvSpPr>
          <p:cNvPr id="4" name="TextBox 3"/>
          <p:cNvSpPr txBox="1"/>
          <p:nvPr/>
        </p:nvSpPr>
        <p:spPr>
          <a:xfrm>
            <a:off x="4991181" y="423402"/>
            <a:ext cx="4396720" cy="7171194"/>
          </a:xfrm>
          <a:prstGeom prst="rect">
            <a:avLst/>
          </a:prstGeom>
          <a:noFill/>
        </p:spPr>
        <p:txBody>
          <a:bodyPr wrap="square" rtlCol="0">
            <a:spAutoFit/>
          </a:bodyPr>
          <a:lstStyle/>
          <a:p>
            <a:r>
              <a:rPr lang="en-US" sz="2000" dirty="0" smtClean="0">
                <a:latin typeface="Papyrus"/>
                <a:cs typeface="Papyrus"/>
              </a:rPr>
              <a:t>Mark 4:35-39  “And the same day</a:t>
            </a:r>
          </a:p>
          <a:p>
            <a:r>
              <a:rPr lang="en-US" sz="2000" dirty="0" smtClean="0">
                <a:latin typeface="Papyrus"/>
                <a:cs typeface="Papyrus"/>
              </a:rPr>
              <a:t> at even, Jesus said, Let’s pass over to the other side.</a:t>
            </a:r>
          </a:p>
          <a:p>
            <a:r>
              <a:rPr lang="en-US" sz="2000" dirty="0" smtClean="0">
                <a:latin typeface="Papyrus"/>
                <a:cs typeface="Papyrus"/>
              </a:rPr>
              <a:t>When they had sent away the multitude, they went into the ship..</a:t>
            </a:r>
          </a:p>
          <a:p>
            <a:endParaRPr lang="en-US" sz="2000" dirty="0">
              <a:latin typeface="Papyrus"/>
              <a:cs typeface="Papyrus"/>
            </a:endParaRPr>
          </a:p>
          <a:p>
            <a:r>
              <a:rPr lang="en-US" sz="2000" dirty="0" smtClean="0">
                <a:latin typeface="Papyrus"/>
                <a:cs typeface="Papyrus"/>
              </a:rPr>
              <a:t>And there arose a great storm</a:t>
            </a:r>
            <a:r>
              <a:rPr lang="mr-IN" sz="2000" dirty="0" smtClean="0">
                <a:latin typeface="Papyrus"/>
                <a:cs typeface="Papyrus"/>
              </a:rPr>
              <a:t>…</a:t>
            </a:r>
            <a:r>
              <a:rPr lang="en-US" sz="2000" dirty="0" smtClean="0">
                <a:latin typeface="Papyrus"/>
                <a:cs typeface="Papyrus"/>
              </a:rPr>
              <a:t> </a:t>
            </a:r>
          </a:p>
          <a:p>
            <a:r>
              <a:rPr lang="en-US" sz="2000" dirty="0" smtClean="0">
                <a:latin typeface="Papyrus"/>
                <a:cs typeface="Papyrus"/>
              </a:rPr>
              <a:t>and the waves beat into the ship,</a:t>
            </a:r>
          </a:p>
          <a:p>
            <a:r>
              <a:rPr lang="en-US" sz="2000" dirty="0" smtClean="0">
                <a:latin typeface="Papyrus"/>
                <a:cs typeface="Papyrus"/>
              </a:rPr>
              <a:t> so that now it was full</a:t>
            </a:r>
          </a:p>
          <a:p>
            <a:endParaRPr lang="en-US" sz="2000" dirty="0">
              <a:latin typeface="Papyrus"/>
              <a:cs typeface="Papyrus"/>
            </a:endParaRPr>
          </a:p>
          <a:p>
            <a:r>
              <a:rPr lang="en-US" sz="2000" dirty="0" smtClean="0">
                <a:latin typeface="Papyrus"/>
                <a:cs typeface="Papyrus"/>
              </a:rPr>
              <a:t>And Jesus was in the back part of the ship, asleep on a pillow.                They awoke Him saying, Master           do You not care that we perish?</a:t>
            </a:r>
          </a:p>
          <a:p>
            <a:endParaRPr lang="en-US" sz="2000" dirty="0" smtClean="0">
              <a:latin typeface="Papyrus"/>
              <a:cs typeface="Papyrus"/>
            </a:endParaRPr>
          </a:p>
          <a:p>
            <a:r>
              <a:rPr lang="en-US" sz="2000" dirty="0" smtClean="0">
                <a:latin typeface="Papyrus"/>
                <a:cs typeface="Papyrus"/>
              </a:rPr>
              <a:t>And Jesus arose and rebuked the wind, and said to the sea,</a:t>
            </a:r>
          </a:p>
          <a:p>
            <a:r>
              <a:rPr lang="en-US" sz="2000" dirty="0" smtClean="0">
                <a:latin typeface="Papyrus"/>
                <a:cs typeface="Papyrus"/>
              </a:rPr>
              <a:t> </a:t>
            </a:r>
            <a:r>
              <a:rPr lang="en-US" sz="2000" dirty="0" smtClean="0">
                <a:latin typeface="Lucida Calligraphy"/>
                <a:cs typeface="Lucida Calligraphy"/>
              </a:rPr>
              <a:t>Peace, be still. </a:t>
            </a:r>
            <a:r>
              <a:rPr lang="en-US" sz="2000" dirty="0" smtClean="0">
                <a:latin typeface="Papyrus"/>
                <a:cs typeface="Papyrus"/>
              </a:rPr>
              <a:t>And the wind ceased there was a great calm. </a:t>
            </a:r>
          </a:p>
          <a:p>
            <a:r>
              <a:rPr lang="en-US" sz="2000" dirty="0" smtClean="0">
                <a:latin typeface="Papyrus"/>
                <a:cs typeface="Papyrus"/>
              </a:rPr>
              <a:t>                     </a:t>
            </a:r>
          </a:p>
          <a:p>
            <a:endParaRPr lang="en-US" sz="2000" dirty="0">
              <a:latin typeface="Papyrus"/>
              <a:cs typeface="Papyrus"/>
            </a:endParaRPr>
          </a:p>
          <a:p>
            <a:r>
              <a:rPr lang="en-US" sz="2000" dirty="0" smtClean="0">
                <a:latin typeface="Papyrus"/>
                <a:cs typeface="Papyrus"/>
              </a:rPr>
              <a:t>l </a:t>
            </a:r>
          </a:p>
          <a:p>
            <a:endParaRPr lang="en-US" sz="2000" dirty="0">
              <a:latin typeface="Papyrus"/>
              <a:cs typeface="Papyrus"/>
            </a:endParaRPr>
          </a:p>
        </p:txBody>
      </p:sp>
    </p:spTree>
    <p:extLst>
      <p:ext uri="{BB962C8B-B14F-4D97-AF65-F5344CB8AC3E}">
        <p14:creationId xmlns:p14="http://schemas.microsoft.com/office/powerpoint/2010/main" val="12477434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387901"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latin typeface="Papyrus"/>
                <a:cs typeface="Papyrus"/>
              </a:rPr>
              <a:t>.</a:t>
            </a:r>
            <a:endParaRPr lang="en-US" dirty="0">
              <a:latin typeface="Papyrus"/>
              <a:cs typeface="Papyrus"/>
            </a:endParaRPr>
          </a:p>
        </p:txBody>
      </p:sp>
      <p:sp>
        <p:nvSpPr>
          <p:cNvPr id="3" name="TextBox 2"/>
          <p:cNvSpPr txBox="1"/>
          <p:nvPr/>
        </p:nvSpPr>
        <p:spPr>
          <a:xfrm>
            <a:off x="359711" y="401118"/>
            <a:ext cx="8784289" cy="1323439"/>
          </a:xfrm>
          <a:prstGeom prst="rect">
            <a:avLst/>
          </a:prstGeom>
          <a:noFill/>
        </p:spPr>
        <p:txBody>
          <a:bodyPr wrap="square" rtlCol="0">
            <a:spAutoFit/>
          </a:bodyPr>
          <a:lstStyle/>
          <a:p>
            <a:r>
              <a:rPr lang="en-US" sz="2000" dirty="0" smtClean="0">
                <a:latin typeface="Papyrus"/>
                <a:cs typeface="Papyrus"/>
              </a:rPr>
              <a:t>“Behold a woman in the city, who was a sinner, when she knew that Jesus sat to eat in the Pharisee’s house, brought an alabaster jar of ointment</a:t>
            </a:r>
          </a:p>
          <a:p>
            <a:r>
              <a:rPr lang="en-US" sz="2000" dirty="0" smtClean="0">
                <a:latin typeface="Papyrus"/>
                <a:cs typeface="Papyrus"/>
              </a:rPr>
              <a:t>And stood at His feet weeping, and began to wash His feet with tears, and wiped them with her hair, and kissed His feet and anointed them with oil” </a:t>
            </a:r>
            <a:endParaRPr lang="en-US" sz="2000" dirty="0">
              <a:latin typeface="Papyrus"/>
              <a:cs typeface="Papyrus"/>
            </a:endParaRPr>
          </a:p>
        </p:txBody>
      </p:sp>
      <p:pic>
        <p:nvPicPr>
          <p:cNvPr id="4" name="Picture 3" descr="iu-3.jpeg"/>
          <p:cNvPicPr>
            <a:picLocks noChangeAspect="1"/>
          </p:cNvPicPr>
          <p:nvPr/>
        </p:nvPicPr>
        <p:blipFill rotWithShape="1">
          <a:blip r:embed="rId3">
            <a:extLst>
              <a:ext uri="{28A0092B-C50C-407E-A947-70E740481C1C}">
                <a14:useLocalDpi xmlns:a14="http://schemas.microsoft.com/office/drawing/2010/main" val="0"/>
              </a:ext>
            </a:extLst>
          </a:blip>
          <a:srcRect t="10581"/>
          <a:stretch/>
        </p:blipFill>
        <p:spPr>
          <a:xfrm>
            <a:off x="359711" y="1984662"/>
            <a:ext cx="4902463" cy="3383973"/>
          </a:xfrm>
          <a:prstGeom prst="rect">
            <a:avLst/>
          </a:prstGeom>
        </p:spPr>
      </p:pic>
      <p:sp>
        <p:nvSpPr>
          <p:cNvPr id="7" name="TextBox 6"/>
          <p:cNvSpPr txBox="1"/>
          <p:nvPr/>
        </p:nvSpPr>
        <p:spPr>
          <a:xfrm>
            <a:off x="5527875" y="2062410"/>
            <a:ext cx="3311541" cy="3170099"/>
          </a:xfrm>
          <a:prstGeom prst="rect">
            <a:avLst/>
          </a:prstGeom>
          <a:noFill/>
        </p:spPr>
        <p:txBody>
          <a:bodyPr wrap="square" rtlCol="0">
            <a:spAutoFit/>
          </a:bodyPr>
          <a:lstStyle/>
          <a:p>
            <a:r>
              <a:rPr lang="en-US" sz="2000" dirty="0" smtClean="0">
                <a:latin typeface="Papyrus"/>
                <a:cs typeface="Papyrus"/>
              </a:rPr>
              <a:t>This started a huge argument with the Pharisee about this woman because she was a sinner.  Jesus contrasts her heart of repentance and love with the heart of the Pharisee, declaring her sins were forgiven, because she loved much..</a:t>
            </a:r>
            <a:endParaRPr lang="en-US" sz="2000" dirty="0">
              <a:latin typeface="Papyrus"/>
              <a:cs typeface="Papyrus"/>
            </a:endParaRPr>
          </a:p>
        </p:txBody>
      </p:sp>
      <p:sp>
        <p:nvSpPr>
          <p:cNvPr id="8" name="TextBox 7"/>
          <p:cNvSpPr txBox="1"/>
          <p:nvPr/>
        </p:nvSpPr>
        <p:spPr>
          <a:xfrm>
            <a:off x="751739" y="5737967"/>
            <a:ext cx="8087677" cy="707886"/>
          </a:xfrm>
          <a:prstGeom prst="rect">
            <a:avLst/>
          </a:prstGeom>
          <a:noFill/>
        </p:spPr>
        <p:txBody>
          <a:bodyPr wrap="square" rtlCol="0">
            <a:spAutoFit/>
          </a:bodyPr>
          <a:lstStyle/>
          <a:p>
            <a:r>
              <a:rPr lang="en-US" sz="2000" dirty="0" smtClean="0">
                <a:latin typeface="Papyrus"/>
                <a:cs typeface="Papyrus"/>
              </a:rPr>
              <a:t>“Jesus said to her, Your sins are forgiven, Your  faith has saved  you: </a:t>
            </a:r>
          </a:p>
          <a:p>
            <a:r>
              <a:rPr lang="en-US" sz="2000" dirty="0" smtClean="0">
                <a:latin typeface="Papyrus"/>
                <a:cs typeface="Papyrus"/>
              </a:rPr>
              <a:t>                         </a:t>
            </a:r>
            <a:r>
              <a:rPr lang="en-US" sz="2000" dirty="0" smtClean="0">
                <a:latin typeface="Lucida Calligraphy"/>
                <a:cs typeface="Lucida Calligraphy"/>
              </a:rPr>
              <a:t>Go in Peace”                         </a:t>
            </a:r>
            <a:r>
              <a:rPr lang="en-US" sz="2000" dirty="0" smtClean="0">
                <a:latin typeface="Papyrus"/>
                <a:cs typeface="Papyrus"/>
              </a:rPr>
              <a:t>Luke 7:36-50:</a:t>
            </a:r>
            <a:endParaRPr lang="en-US" sz="2000" dirty="0">
              <a:latin typeface="Papyrus"/>
              <a:cs typeface="Papyrus"/>
            </a:endParaRPr>
          </a:p>
        </p:txBody>
      </p:sp>
    </p:spTree>
    <p:extLst>
      <p:ext uri="{BB962C8B-B14F-4D97-AF65-F5344CB8AC3E}">
        <p14:creationId xmlns:p14="http://schemas.microsoft.com/office/powerpoint/2010/main" val="124952835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913564" y="1961020"/>
            <a:ext cx="7308516" cy="1077218"/>
          </a:xfrm>
          <a:prstGeom prst="rect">
            <a:avLst/>
          </a:prstGeom>
          <a:noFill/>
        </p:spPr>
        <p:txBody>
          <a:bodyPr wrap="square" rtlCol="0">
            <a:spAutoFit/>
          </a:bodyPr>
          <a:lstStyle/>
          <a:p>
            <a:r>
              <a:rPr lang="en-US" dirty="0" smtClean="0"/>
              <a:t>   </a:t>
            </a:r>
            <a:r>
              <a:rPr lang="en-US" sz="3200" dirty="0" smtClean="0">
                <a:latin typeface="Papyrus"/>
                <a:cs typeface="Papyrus"/>
              </a:rPr>
              <a:t>         </a:t>
            </a:r>
          </a:p>
          <a:p>
            <a:r>
              <a:rPr lang="en-US" sz="3200" dirty="0">
                <a:latin typeface="Papyrus"/>
                <a:cs typeface="Papyrus"/>
              </a:rPr>
              <a:t> </a:t>
            </a:r>
            <a:r>
              <a:rPr lang="en-US" sz="3200" dirty="0" smtClean="0">
                <a:latin typeface="Papyrus"/>
                <a:cs typeface="Papyrus"/>
              </a:rPr>
              <a:t>          </a:t>
            </a:r>
            <a:endParaRPr lang="en-US" dirty="0"/>
          </a:p>
        </p:txBody>
      </p:sp>
      <p:pic>
        <p:nvPicPr>
          <p:cNvPr id="6" name="Picture 5" descr="iu-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26587"/>
            <a:ext cx="9144000" cy="3268987"/>
          </a:xfrm>
          <a:prstGeom prst="rect">
            <a:avLst/>
          </a:prstGeom>
        </p:spPr>
      </p:pic>
      <p:sp>
        <p:nvSpPr>
          <p:cNvPr id="7" name="TextBox 6"/>
          <p:cNvSpPr txBox="1"/>
          <p:nvPr/>
        </p:nvSpPr>
        <p:spPr>
          <a:xfrm>
            <a:off x="512485" y="22285"/>
            <a:ext cx="8132953" cy="1723549"/>
          </a:xfrm>
          <a:prstGeom prst="rect">
            <a:avLst/>
          </a:prstGeom>
          <a:noFill/>
        </p:spPr>
        <p:txBody>
          <a:bodyPr wrap="square" rtlCol="0">
            <a:spAutoFit/>
          </a:bodyPr>
          <a:lstStyle/>
          <a:p>
            <a:r>
              <a:rPr lang="en-US" sz="2200" dirty="0" smtClean="0">
                <a:latin typeface="Papyrus"/>
                <a:cs typeface="Papyrus"/>
              </a:rPr>
              <a:t>A certain Woman with an issue of blood for 12 years</a:t>
            </a:r>
          </a:p>
          <a:p>
            <a:r>
              <a:rPr lang="en-US" sz="2200" dirty="0">
                <a:latin typeface="Papyrus"/>
                <a:cs typeface="Papyrus"/>
              </a:rPr>
              <a:t> </a:t>
            </a:r>
            <a:r>
              <a:rPr lang="en-US" sz="2200" dirty="0" smtClean="0">
                <a:latin typeface="Papyrus"/>
                <a:cs typeface="Papyrus"/>
              </a:rPr>
              <a:t> No physicians could heal her, she just got worse</a:t>
            </a:r>
          </a:p>
          <a:p>
            <a:r>
              <a:rPr lang="en-US" sz="2200" dirty="0" smtClean="0">
                <a:latin typeface="Papyrus"/>
                <a:cs typeface="Papyrus"/>
              </a:rPr>
              <a:t>When she heard Jesus had come, she risked everything, saying</a:t>
            </a:r>
          </a:p>
          <a:p>
            <a:r>
              <a:rPr lang="en-US" sz="2200" dirty="0">
                <a:latin typeface="Papyrus"/>
                <a:cs typeface="Papyrus"/>
              </a:rPr>
              <a:t> </a:t>
            </a:r>
            <a:r>
              <a:rPr lang="en-US" sz="2200" dirty="0" smtClean="0">
                <a:latin typeface="Papyrus"/>
                <a:cs typeface="Papyrus"/>
              </a:rPr>
              <a:t> If I could just touch His garment, I shall be whole</a:t>
            </a:r>
          </a:p>
          <a:p>
            <a:endParaRPr lang="en-US" dirty="0">
              <a:latin typeface="Papyrus"/>
              <a:cs typeface="Papyrus"/>
            </a:endParaRPr>
          </a:p>
        </p:txBody>
      </p:sp>
      <p:sp>
        <p:nvSpPr>
          <p:cNvPr id="8" name="TextBox 7"/>
          <p:cNvSpPr txBox="1"/>
          <p:nvPr/>
        </p:nvSpPr>
        <p:spPr>
          <a:xfrm>
            <a:off x="512486" y="4895574"/>
            <a:ext cx="8631513" cy="2123658"/>
          </a:xfrm>
          <a:prstGeom prst="rect">
            <a:avLst/>
          </a:prstGeom>
          <a:noFill/>
        </p:spPr>
        <p:txBody>
          <a:bodyPr wrap="square" rtlCol="0">
            <a:spAutoFit/>
          </a:bodyPr>
          <a:lstStyle/>
          <a:p>
            <a:r>
              <a:rPr lang="en-US" sz="2200" dirty="0" smtClean="0">
                <a:latin typeface="Papyrus"/>
                <a:cs typeface="Papyrus"/>
              </a:rPr>
              <a:t>Immediately she was healed</a:t>
            </a:r>
          </a:p>
          <a:p>
            <a:r>
              <a:rPr lang="en-US" sz="2200" dirty="0">
                <a:latin typeface="Papyrus"/>
                <a:cs typeface="Papyrus"/>
              </a:rPr>
              <a:t> </a:t>
            </a:r>
            <a:r>
              <a:rPr lang="en-US" sz="2200" dirty="0" smtClean="0">
                <a:latin typeface="Papyrus"/>
                <a:cs typeface="Papyrus"/>
              </a:rPr>
              <a:t> Jesus knew that virtue had gone out of Him, asked,</a:t>
            </a:r>
          </a:p>
          <a:p>
            <a:r>
              <a:rPr lang="en-US" sz="2200" dirty="0">
                <a:latin typeface="Papyrus"/>
                <a:cs typeface="Papyrus"/>
              </a:rPr>
              <a:t> </a:t>
            </a:r>
            <a:r>
              <a:rPr lang="en-US" sz="2200" dirty="0" smtClean="0">
                <a:latin typeface="Papyrus"/>
                <a:cs typeface="Papyrus"/>
              </a:rPr>
              <a:t>      Who touched my clothes? </a:t>
            </a:r>
          </a:p>
          <a:p>
            <a:r>
              <a:rPr lang="en-US" sz="2200" dirty="0" smtClean="0">
                <a:latin typeface="Papyrus"/>
                <a:cs typeface="Papyrus"/>
              </a:rPr>
              <a:t>When the woman told Jesus the truth in fear and trembling, He said,</a:t>
            </a:r>
          </a:p>
          <a:p>
            <a:r>
              <a:rPr lang="en-US" sz="2200" dirty="0" smtClean="0">
                <a:latin typeface="Papyrus"/>
                <a:cs typeface="Papyrus"/>
              </a:rPr>
              <a:t>Daughter, your faith has made you whole, </a:t>
            </a:r>
            <a:r>
              <a:rPr lang="en-US" sz="2200" dirty="0" smtClean="0">
                <a:latin typeface="Lucida Calligraphy"/>
                <a:cs typeface="Lucida Calligraphy"/>
              </a:rPr>
              <a:t>go in peace</a:t>
            </a:r>
            <a:r>
              <a:rPr lang="en-US" sz="2200" dirty="0" smtClean="0">
                <a:latin typeface="Papyrus"/>
                <a:cs typeface="Papyrus"/>
              </a:rPr>
              <a:t>!.”</a:t>
            </a:r>
          </a:p>
          <a:p>
            <a:endParaRPr lang="en-US" sz="2200" dirty="0">
              <a:latin typeface="Papyrus"/>
              <a:cs typeface="Papyrus"/>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387901"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iu-6.jpeg"/>
          <p:cNvPicPr>
            <a:picLocks noChangeAspect="1"/>
          </p:cNvPicPr>
          <p:nvPr/>
        </p:nvPicPr>
        <p:blipFill rotWithShape="1">
          <a:blip r:embed="rId3">
            <a:extLst>
              <a:ext uri="{28A0092B-C50C-407E-A947-70E740481C1C}">
                <a14:useLocalDpi xmlns:a14="http://schemas.microsoft.com/office/drawing/2010/main" val="0"/>
              </a:ext>
            </a:extLst>
          </a:blip>
          <a:srcRect t="5853"/>
          <a:stretch/>
        </p:blipFill>
        <p:spPr>
          <a:xfrm>
            <a:off x="0" y="623960"/>
            <a:ext cx="9387901" cy="5895225"/>
          </a:xfrm>
          <a:prstGeom prst="rect">
            <a:avLst/>
          </a:prstGeom>
        </p:spPr>
      </p:pic>
      <p:sp>
        <p:nvSpPr>
          <p:cNvPr id="5" name="TextBox 4"/>
          <p:cNvSpPr txBox="1"/>
          <p:nvPr/>
        </p:nvSpPr>
        <p:spPr>
          <a:xfrm>
            <a:off x="2272770" y="935942"/>
            <a:ext cx="2807539" cy="523220"/>
          </a:xfrm>
          <a:prstGeom prst="rect">
            <a:avLst/>
          </a:prstGeom>
          <a:noFill/>
        </p:spPr>
        <p:txBody>
          <a:bodyPr wrap="square" rtlCol="0">
            <a:spAutoFit/>
          </a:bodyPr>
          <a:lstStyle/>
          <a:p>
            <a:r>
              <a:rPr lang="en-US" sz="2800" dirty="0" smtClean="0">
                <a:latin typeface="Papyrus"/>
                <a:cs typeface="Papyrus"/>
              </a:rPr>
              <a:t>John 14:27</a:t>
            </a:r>
            <a:endParaRPr lang="en-US" sz="2800" dirty="0">
              <a:latin typeface="Papyrus"/>
              <a:cs typeface="Papyrus"/>
            </a:endParaRPr>
          </a:p>
        </p:txBody>
      </p:sp>
    </p:spTree>
    <p:extLst>
      <p:ext uri="{BB962C8B-B14F-4D97-AF65-F5344CB8AC3E}">
        <p14:creationId xmlns:p14="http://schemas.microsoft.com/office/powerpoint/2010/main" val="233193646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iu-1.jpeg"/>
          <p:cNvPicPr>
            <a:picLocks noChangeAspect="1"/>
          </p:cNvPicPr>
          <p:nvPr/>
        </p:nvPicPr>
        <p:blipFill rotWithShape="1">
          <a:blip r:embed="rId3">
            <a:extLst>
              <a:ext uri="{28A0092B-C50C-407E-A947-70E740481C1C}">
                <a14:useLocalDpi xmlns:a14="http://schemas.microsoft.com/office/drawing/2010/main" val="0"/>
              </a:ext>
            </a:extLst>
          </a:blip>
          <a:srcRect b="10642"/>
          <a:stretch/>
        </p:blipFill>
        <p:spPr>
          <a:xfrm>
            <a:off x="289669" y="668529"/>
            <a:ext cx="8690002" cy="5823925"/>
          </a:xfrm>
          <a:prstGeom prst="rect">
            <a:avLst/>
          </a:prstGeom>
        </p:spPr>
      </p:pic>
    </p:spTree>
    <p:extLst>
      <p:ext uri="{BB962C8B-B14F-4D97-AF65-F5344CB8AC3E}">
        <p14:creationId xmlns:p14="http://schemas.microsoft.com/office/powerpoint/2010/main" val="155500906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387901"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48986" y="309452"/>
            <a:ext cx="8716757" cy="1323439"/>
          </a:xfrm>
          <a:prstGeom prst="rect">
            <a:avLst/>
          </a:prstGeom>
          <a:noFill/>
        </p:spPr>
        <p:txBody>
          <a:bodyPr wrap="square" rtlCol="0">
            <a:spAutoFit/>
          </a:bodyPr>
          <a:lstStyle/>
          <a:p>
            <a:r>
              <a:rPr lang="en-US" sz="2000" dirty="0" smtClean="0">
                <a:latin typeface="Papyrus"/>
                <a:cs typeface="Papyrus"/>
              </a:rPr>
              <a:t>After His resurrection, “Then at the same day at evening </a:t>
            </a:r>
            <a:r>
              <a:rPr lang="mr-IN" sz="2000" dirty="0" smtClean="0">
                <a:latin typeface="Papyrus"/>
                <a:cs typeface="Papyrus"/>
              </a:rPr>
              <a:t>–</a:t>
            </a:r>
            <a:r>
              <a:rPr lang="en-US" sz="2000" dirty="0" smtClean="0">
                <a:latin typeface="Papyrus"/>
                <a:cs typeface="Papyrus"/>
              </a:rPr>
              <a:t> the 1</a:t>
            </a:r>
            <a:r>
              <a:rPr lang="en-US" sz="2000" baseline="30000" dirty="0" smtClean="0">
                <a:latin typeface="Papyrus"/>
                <a:cs typeface="Papyrus"/>
              </a:rPr>
              <a:t>st</a:t>
            </a:r>
            <a:r>
              <a:rPr lang="en-US" sz="2000" dirty="0" smtClean="0">
                <a:latin typeface="Papyrus"/>
                <a:cs typeface="Papyrus"/>
              </a:rPr>
              <a:t> day </a:t>
            </a:r>
            <a:r>
              <a:rPr lang="en-US" sz="2000" dirty="0" err="1" smtClean="0">
                <a:latin typeface="Papyrus"/>
                <a:cs typeface="Papyrus"/>
              </a:rPr>
              <a:t>fo</a:t>
            </a:r>
            <a:r>
              <a:rPr lang="en-US" sz="2000" dirty="0" smtClean="0">
                <a:latin typeface="Papyrus"/>
                <a:cs typeface="Papyrus"/>
              </a:rPr>
              <a:t> the week, when the doors were shut where the disciple were assembled for fear of the Jews, Jesus came and stood in the midst, saying Peace be unto you.”              						John 20:19—29   </a:t>
            </a:r>
            <a:endParaRPr lang="en-US" sz="2000" dirty="0">
              <a:latin typeface="Papyrus"/>
              <a:cs typeface="Papyrus"/>
            </a:endParaRPr>
          </a:p>
        </p:txBody>
      </p:sp>
      <p:pic>
        <p:nvPicPr>
          <p:cNvPr id="4" name="Picture 3" descr="iu-7.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196" y="1859850"/>
            <a:ext cx="7986217" cy="4791730"/>
          </a:xfrm>
          <a:prstGeom prst="rect">
            <a:avLst/>
          </a:prstGeom>
        </p:spPr>
      </p:pic>
      <p:sp>
        <p:nvSpPr>
          <p:cNvPr id="5" name="TextBox 4"/>
          <p:cNvSpPr txBox="1"/>
          <p:nvPr/>
        </p:nvSpPr>
        <p:spPr>
          <a:xfrm>
            <a:off x="678486" y="6058110"/>
            <a:ext cx="8287257" cy="369332"/>
          </a:xfrm>
          <a:prstGeom prst="rect">
            <a:avLst/>
          </a:prstGeom>
          <a:noFill/>
        </p:spPr>
        <p:txBody>
          <a:bodyPr wrap="square" rtlCol="0">
            <a:spAutoFit/>
          </a:bodyPr>
          <a:lstStyle/>
          <a:p>
            <a:r>
              <a:rPr lang="en-US" dirty="0" smtClean="0"/>
              <a:t>J</a:t>
            </a:r>
            <a:endParaRPr lang="en-US" dirty="0"/>
          </a:p>
        </p:txBody>
      </p:sp>
    </p:spTree>
    <p:extLst>
      <p:ext uri="{BB962C8B-B14F-4D97-AF65-F5344CB8AC3E}">
        <p14:creationId xmlns:p14="http://schemas.microsoft.com/office/powerpoint/2010/main" val="177855285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387901"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359206" y="1515334"/>
            <a:ext cx="6484079" cy="461665"/>
          </a:xfrm>
          <a:prstGeom prst="rect">
            <a:avLst/>
          </a:prstGeom>
          <a:noFill/>
        </p:spPr>
        <p:txBody>
          <a:bodyPr wrap="square" rtlCol="0">
            <a:spAutoFit/>
          </a:bodyPr>
          <a:lstStyle/>
          <a:p>
            <a:r>
              <a:rPr lang="en-US" sz="2400" dirty="0" smtClean="0">
                <a:latin typeface="Papyrus"/>
                <a:cs typeface="Papyrus"/>
              </a:rPr>
              <a:t>           </a:t>
            </a:r>
            <a:endParaRPr lang="en-US" sz="2400" dirty="0">
              <a:latin typeface="Papyrus"/>
              <a:cs typeface="Papyrus"/>
            </a:endParaRPr>
          </a:p>
        </p:txBody>
      </p:sp>
      <p:pic>
        <p:nvPicPr>
          <p:cNvPr id="4" name="Picture 3" descr="iu-8.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3485" y="1954971"/>
            <a:ext cx="6019800" cy="4508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572667" y="323755"/>
            <a:ext cx="8571333" cy="1754327"/>
          </a:xfrm>
          <a:prstGeom prst="rect">
            <a:avLst/>
          </a:prstGeom>
          <a:noFill/>
        </p:spPr>
        <p:txBody>
          <a:bodyPr wrap="square" rtlCol="0">
            <a:spAutoFit/>
          </a:bodyPr>
          <a:lstStyle/>
          <a:p>
            <a:r>
              <a:rPr lang="en-US" sz="2200" dirty="0" smtClean="0">
                <a:latin typeface="Papyrus"/>
                <a:cs typeface="Papyrus"/>
              </a:rPr>
              <a:t>And 8 days later </a:t>
            </a:r>
            <a:r>
              <a:rPr lang="mr-IN" sz="2200" dirty="0" smtClean="0">
                <a:latin typeface="Papyrus"/>
                <a:cs typeface="Papyrus"/>
              </a:rPr>
              <a:t>…</a:t>
            </a:r>
            <a:r>
              <a:rPr lang="en-US" sz="2200" dirty="0" smtClean="0">
                <a:latin typeface="Papyrus"/>
                <a:cs typeface="Papyrus"/>
              </a:rPr>
              <a:t>.Again with the doors shut, Jesus enters the room, saying</a:t>
            </a:r>
            <a:r>
              <a:rPr lang="en-US" sz="2200" dirty="0" smtClean="0">
                <a:latin typeface="Lucida Calligraphy"/>
                <a:cs typeface="Lucida Calligraphy"/>
              </a:rPr>
              <a:t> Peace </a:t>
            </a:r>
            <a:r>
              <a:rPr lang="en-US" sz="2200" dirty="0" smtClean="0">
                <a:latin typeface="Papyrus"/>
                <a:cs typeface="Papyrus"/>
              </a:rPr>
              <a:t>be unto you. Then said he to Thomas  who doubted, Reach your finger here and behold My hands and thrust  it into My side. Do not doubt, but believe.”     John 20:19-29</a:t>
            </a:r>
          </a:p>
          <a:p>
            <a:endParaRPr lang="en-US" sz="2000" dirty="0">
              <a:latin typeface="Papyrus"/>
              <a:cs typeface="Papyrus"/>
            </a:endParaRPr>
          </a:p>
        </p:txBody>
      </p:sp>
    </p:spTree>
    <p:extLst>
      <p:ext uri="{BB962C8B-B14F-4D97-AF65-F5344CB8AC3E}">
        <p14:creationId xmlns:p14="http://schemas.microsoft.com/office/powerpoint/2010/main" val="4346715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387901"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 name="TextBox 2"/>
          <p:cNvSpPr txBox="1"/>
          <p:nvPr/>
        </p:nvSpPr>
        <p:spPr>
          <a:xfrm>
            <a:off x="1509428" y="625756"/>
            <a:ext cx="6507911" cy="4524316"/>
          </a:xfrm>
          <a:prstGeom prst="rect">
            <a:avLst/>
          </a:prstGeom>
          <a:noFill/>
        </p:spPr>
        <p:txBody>
          <a:bodyPr wrap="square" rtlCol="0">
            <a:spAutoFit/>
          </a:bodyPr>
          <a:lstStyle/>
          <a:p>
            <a:r>
              <a:rPr lang="en-US" sz="3600" dirty="0" smtClean="0">
                <a:latin typeface="Papyrus"/>
                <a:cs typeface="Papyrus"/>
              </a:rPr>
              <a:t> </a:t>
            </a:r>
            <a:r>
              <a:rPr lang="en-US" sz="3600" dirty="0" smtClean="0">
                <a:latin typeface="Papyrus"/>
                <a:cs typeface="Papyrus"/>
              </a:rPr>
              <a:t>        GOD’s </a:t>
            </a:r>
            <a:r>
              <a:rPr lang="en-US" sz="3600" dirty="0" smtClean="0">
                <a:latin typeface="Papyrus"/>
                <a:cs typeface="Papyrus"/>
              </a:rPr>
              <a:t>Meaning  for </a:t>
            </a:r>
            <a:br>
              <a:rPr lang="en-US" sz="3600" dirty="0" smtClean="0">
                <a:latin typeface="Papyrus"/>
                <a:cs typeface="Papyrus"/>
              </a:rPr>
            </a:br>
            <a:r>
              <a:rPr lang="en-US" sz="3600" dirty="0" smtClean="0">
                <a:latin typeface="Papyrus"/>
                <a:cs typeface="Papyrus"/>
              </a:rPr>
              <a:t/>
            </a:r>
            <a:br>
              <a:rPr lang="en-US" sz="3600" dirty="0" smtClean="0">
                <a:latin typeface="Papyrus"/>
                <a:cs typeface="Papyrus"/>
              </a:rPr>
            </a:br>
            <a:r>
              <a:rPr lang="en-US" sz="3600" dirty="0" smtClean="0">
                <a:latin typeface="Papyrus"/>
                <a:cs typeface="Papyrus"/>
              </a:rPr>
              <a:t>      </a:t>
            </a:r>
            <a:r>
              <a:rPr lang="en-US" sz="3600" dirty="0" smtClean="0">
                <a:solidFill>
                  <a:srgbClr val="000000"/>
                </a:solidFill>
                <a:latin typeface="Papyrus"/>
                <a:cs typeface="Papyrus"/>
              </a:rPr>
              <a:t>    </a:t>
            </a:r>
            <a:r>
              <a:rPr lang="en-US" sz="3600" dirty="0" smtClean="0">
                <a:solidFill>
                  <a:srgbClr val="000000"/>
                </a:solidFill>
                <a:latin typeface="Papyrus"/>
                <a:cs typeface="Papyrus"/>
              </a:rPr>
              <a:t>        SHALOM</a:t>
            </a:r>
            <a:endParaRPr lang="en-US" sz="3600" dirty="0" smtClean="0">
              <a:solidFill>
                <a:srgbClr val="000000"/>
              </a:solidFill>
              <a:latin typeface="Papyrus"/>
              <a:cs typeface="Papyrus"/>
            </a:endParaRPr>
          </a:p>
          <a:p>
            <a:r>
              <a:rPr lang="en-US" sz="3600" dirty="0">
                <a:latin typeface="Papyrus"/>
                <a:cs typeface="Papyrus"/>
              </a:rPr>
              <a:t> </a:t>
            </a:r>
            <a:r>
              <a:rPr lang="en-US" sz="3600" dirty="0" smtClean="0">
                <a:latin typeface="Papyrus"/>
                <a:cs typeface="Papyrus"/>
              </a:rPr>
              <a:t>  </a:t>
            </a:r>
            <a:r>
              <a:rPr lang="en-US" sz="3600" dirty="0" smtClean="0">
                <a:solidFill>
                  <a:srgbClr val="FFFFFF"/>
                </a:solidFill>
                <a:latin typeface="Papyrus"/>
                <a:cs typeface="Papyrus"/>
              </a:rPr>
              <a:t>          </a:t>
            </a:r>
            <a:r>
              <a:rPr lang="en-US" sz="3600" dirty="0" smtClean="0">
                <a:solidFill>
                  <a:srgbClr val="FFFFFF"/>
                </a:solidFill>
                <a:latin typeface="Papyrus"/>
                <a:cs typeface="Papyrus"/>
              </a:rPr>
              <a:t>        </a:t>
            </a:r>
            <a:r>
              <a:rPr lang="en-US" sz="3600" dirty="0" smtClean="0">
                <a:latin typeface="Papyrus"/>
                <a:cs typeface="Papyrus"/>
              </a:rPr>
              <a:t>PEACE</a:t>
            </a:r>
            <a:endParaRPr lang="en-US" sz="3600" dirty="0" smtClean="0">
              <a:latin typeface="Papyrus"/>
              <a:cs typeface="Papyrus"/>
            </a:endParaRPr>
          </a:p>
          <a:p>
            <a:endParaRPr lang="en-US" sz="3600" dirty="0" smtClean="0">
              <a:latin typeface="Papyrus"/>
              <a:cs typeface="Papyrus"/>
            </a:endParaRPr>
          </a:p>
          <a:p>
            <a:r>
              <a:rPr lang="en-US" sz="3600" dirty="0" smtClean="0">
                <a:latin typeface="Papyrus"/>
                <a:cs typeface="Papyrus"/>
              </a:rPr>
              <a:t>Is Much</a:t>
            </a:r>
            <a:r>
              <a:rPr lang="en-US" sz="3600" dirty="0" smtClean="0">
                <a:latin typeface="Papyrus"/>
                <a:cs typeface="Papyrus"/>
              </a:rPr>
              <a:t> </a:t>
            </a:r>
            <a:r>
              <a:rPr lang="en-US" sz="3600" dirty="0" smtClean="0">
                <a:latin typeface="Papyrus"/>
                <a:cs typeface="Papyrus"/>
              </a:rPr>
              <a:t>Deeper and Stronger </a:t>
            </a:r>
            <a:endParaRPr lang="en-US" sz="3600" dirty="0" smtClean="0">
              <a:latin typeface="Papyrus"/>
              <a:cs typeface="Papyrus"/>
            </a:endParaRPr>
          </a:p>
          <a:p>
            <a:endParaRPr lang="en-US" sz="3600" dirty="0">
              <a:latin typeface="Papyrus"/>
              <a:cs typeface="Papyrus"/>
            </a:endParaRPr>
          </a:p>
          <a:p>
            <a:endParaRPr lang="en-US" sz="3600" dirty="0" smtClean="0">
              <a:latin typeface="Papyrus"/>
              <a:cs typeface="Papyrus"/>
            </a:endParaRPr>
          </a:p>
        </p:txBody>
      </p:sp>
      <p:pic>
        <p:nvPicPr>
          <p:cNvPr id="4" name="Picture 3" descr="iu-2.jpeg"/>
          <p:cNvPicPr>
            <a:picLocks noChangeAspect="1"/>
          </p:cNvPicPr>
          <p:nvPr/>
        </p:nvPicPr>
        <p:blipFill>
          <a:blip r:embed="rId3">
            <a:extLst>
              <a:ext uri="{BEBA8EAE-BF5A-486C-A8C5-ECC9F3942E4B}">
                <a14:imgProps xmlns:a14="http://schemas.microsoft.com/office/drawing/2010/main">
                  <a14:imgLayer r:embed="rId4">
                    <a14:imgEffect>
                      <a14:backgroundRemoval t="4206" b="100000" l="0" r="100000">
                        <a14:foregroundMark x1="31224" y1="41589" x2="34177" y2="42523"/>
                        <a14:foregroundMark x1="18354" y1="41589" x2="18354" y2="41589"/>
                        <a14:foregroundMark x1="60549" y1="24299" x2="60549" y2="24299"/>
                        <a14:foregroundMark x1="50211" y1="41589" x2="50211" y2="41589"/>
                        <a14:backgroundMark x1="47046" y1="33645" x2="47046" y2="33645"/>
                      </a14:backgroundRemoval>
                    </a14:imgEffect>
                  </a14:imgLayer>
                </a14:imgProps>
              </a:ext>
              <a:ext uri="{28A0092B-C50C-407E-A947-70E740481C1C}">
                <a14:useLocalDpi xmlns:a14="http://schemas.microsoft.com/office/drawing/2010/main" val="0"/>
              </a:ext>
            </a:extLst>
          </a:blip>
          <a:stretch>
            <a:fillRect/>
          </a:stretch>
        </p:blipFill>
        <p:spPr>
          <a:xfrm>
            <a:off x="2541901" y="4044467"/>
            <a:ext cx="4897724" cy="2211209"/>
          </a:xfrm>
          <a:prstGeom prst="rect">
            <a:avLst/>
          </a:prstGeom>
        </p:spPr>
      </p:pic>
    </p:spTree>
    <p:extLst>
      <p:ext uri="{BB962C8B-B14F-4D97-AF65-F5344CB8AC3E}">
        <p14:creationId xmlns:p14="http://schemas.microsoft.com/office/powerpoint/2010/main" val="282439706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387901"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359206" y="1515334"/>
            <a:ext cx="6484079" cy="461665"/>
          </a:xfrm>
          <a:prstGeom prst="rect">
            <a:avLst/>
          </a:prstGeom>
          <a:noFill/>
        </p:spPr>
        <p:txBody>
          <a:bodyPr wrap="square" rtlCol="0">
            <a:spAutoFit/>
          </a:bodyPr>
          <a:lstStyle/>
          <a:p>
            <a:r>
              <a:rPr lang="en-US" sz="2400" dirty="0" smtClean="0">
                <a:latin typeface="Papyrus"/>
                <a:cs typeface="Papyrus"/>
              </a:rPr>
              <a:t>           </a:t>
            </a:r>
            <a:endParaRPr lang="en-US" sz="2400" dirty="0">
              <a:latin typeface="Papyrus"/>
              <a:cs typeface="Papyrus"/>
            </a:endParaRPr>
          </a:p>
        </p:txBody>
      </p:sp>
      <p:sp>
        <p:nvSpPr>
          <p:cNvPr id="4" name="TextBox 3"/>
          <p:cNvSpPr txBox="1"/>
          <p:nvPr/>
        </p:nvSpPr>
        <p:spPr>
          <a:xfrm>
            <a:off x="699895" y="414655"/>
            <a:ext cx="7854378" cy="6740306"/>
          </a:xfrm>
          <a:prstGeom prst="rect">
            <a:avLst/>
          </a:prstGeom>
          <a:noFill/>
        </p:spPr>
        <p:txBody>
          <a:bodyPr wrap="square" rtlCol="0">
            <a:spAutoFit/>
          </a:bodyPr>
          <a:lstStyle/>
          <a:p>
            <a:r>
              <a:rPr lang="en-US" sz="2400" dirty="0" smtClean="0">
                <a:latin typeface="Papyrus"/>
                <a:cs typeface="Papyrus"/>
              </a:rPr>
              <a:t>And </a:t>
            </a:r>
            <a:r>
              <a:rPr lang="en-US" sz="2400" dirty="0" smtClean="0">
                <a:latin typeface="Lucida Calligraphy"/>
                <a:cs typeface="Lucida Calligraphy"/>
              </a:rPr>
              <a:t> for Believers</a:t>
            </a:r>
            <a:r>
              <a:rPr lang="en-US" sz="2400" dirty="0" smtClean="0">
                <a:latin typeface="Papyrus"/>
                <a:cs typeface="Papyrus"/>
              </a:rPr>
              <a:t> </a:t>
            </a:r>
            <a:r>
              <a:rPr lang="mr-IN" sz="2400" dirty="0" smtClean="0">
                <a:latin typeface="Papyrus"/>
                <a:cs typeface="Papyrus"/>
              </a:rPr>
              <a:t>–</a:t>
            </a:r>
            <a:r>
              <a:rPr lang="en-US" sz="2400" dirty="0" smtClean="0">
                <a:latin typeface="Papyrus"/>
                <a:cs typeface="Papyrus"/>
              </a:rPr>
              <a:t> So Much </a:t>
            </a:r>
            <a:r>
              <a:rPr lang="en-US" sz="2400" dirty="0" smtClean="0">
                <a:latin typeface="Lucida Calligraphy"/>
                <a:cs typeface="Lucida Calligraphy"/>
              </a:rPr>
              <a:t>More Peace</a:t>
            </a:r>
          </a:p>
          <a:p>
            <a:endParaRPr lang="en-US" sz="2400" dirty="0">
              <a:latin typeface="Papyrus"/>
              <a:cs typeface="Papyrus"/>
            </a:endParaRPr>
          </a:p>
          <a:p>
            <a:r>
              <a:rPr lang="en-US" sz="2400" dirty="0">
                <a:latin typeface="Papyrus"/>
                <a:cs typeface="Papyrus"/>
              </a:rPr>
              <a:t>Romans 5:1 </a:t>
            </a:r>
            <a:r>
              <a:rPr lang="mr-IN" sz="2400" dirty="0">
                <a:latin typeface="Papyrus"/>
                <a:cs typeface="Papyrus"/>
              </a:rPr>
              <a:t>–</a:t>
            </a:r>
            <a:r>
              <a:rPr lang="en-US" sz="2400" dirty="0">
                <a:latin typeface="Papyrus"/>
                <a:cs typeface="Papyrus"/>
              </a:rPr>
              <a:t> “Thereby being justified by faith,                                                      	           </a:t>
            </a:r>
            <a:r>
              <a:rPr lang="en-US" sz="2400" dirty="0" smtClean="0">
                <a:latin typeface="Papyrus"/>
                <a:cs typeface="Papyrus"/>
              </a:rPr>
              <a:t>		</a:t>
            </a:r>
            <a:r>
              <a:rPr lang="en-US" sz="2400" dirty="0" smtClean="0">
                <a:latin typeface="Lucida Calligraphy"/>
                <a:cs typeface="Lucida Calligraphy"/>
              </a:rPr>
              <a:t>we </a:t>
            </a:r>
            <a:r>
              <a:rPr lang="en-US" sz="2400" dirty="0">
                <a:latin typeface="Lucida Calligraphy"/>
                <a:cs typeface="Lucida Calligraphy"/>
              </a:rPr>
              <a:t>have peace with </a:t>
            </a:r>
            <a:r>
              <a:rPr lang="en-US" sz="2400" dirty="0" smtClean="0">
                <a:latin typeface="Lucida Calligraphy"/>
                <a:cs typeface="Lucida Calligraphy"/>
              </a:rPr>
              <a:t>God                                       </a:t>
            </a:r>
            <a:r>
              <a:rPr lang="en-US" sz="2400" dirty="0" smtClean="0">
                <a:latin typeface="Papyrus"/>
                <a:cs typeface="Papyrus"/>
              </a:rPr>
              <a:t>				through </a:t>
            </a:r>
            <a:r>
              <a:rPr lang="en-US" sz="2400" dirty="0">
                <a:latin typeface="Papyrus"/>
                <a:cs typeface="Papyrus"/>
              </a:rPr>
              <a:t>our Lord Jesus Christ.”</a:t>
            </a:r>
          </a:p>
          <a:p>
            <a:endParaRPr lang="en-US" sz="2400" dirty="0">
              <a:latin typeface="Papyrus"/>
              <a:cs typeface="Papyrus"/>
            </a:endParaRPr>
          </a:p>
          <a:p>
            <a:r>
              <a:rPr lang="en-US" sz="2400" dirty="0">
                <a:latin typeface="Papyrus"/>
                <a:cs typeface="Papyrus"/>
              </a:rPr>
              <a:t>Romans 8:</a:t>
            </a:r>
            <a:r>
              <a:rPr lang="en-US" sz="2400" dirty="0" smtClean="0">
                <a:latin typeface="Papyrus"/>
                <a:cs typeface="Papyrus"/>
              </a:rPr>
              <a:t>6  </a:t>
            </a:r>
            <a:r>
              <a:rPr lang="en-US" sz="2400" dirty="0">
                <a:latin typeface="Papyrus"/>
                <a:cs typeface="Papyrus"/>
              </a:rPr>
              <a:t>“For to be carnally minded is death: </a:t>
            </a:r>
          </a:p>
          <a:p>
            <a:r>
              <a:rPr lang="en-US" sz="2400" dirty="0">
                <a:latin typeface="Papyrus"/>
                <a:cs typeface="Papyrus"/>
              </a:rPr>
              <a:t>                      but to be spiritually minded is life and</a:t>
            </a:r>
            <a:r>
              <a:rPr lang="en-US" sz="2400" dirty="0">
                <a:latin typeface="Lucida Calligraphy"/>
                <a:cs typeface="Lucida Calligraphy"/>
              </a:rPr>
              <a:t> peace</a:t>
            </a:r>
            <a:r>
              <a:rPr lang="en-US" sz="2400" dirty="0">
                <a:latin typeface="Papyrus"/>
                <a:cs typeface="Papyrus"/>
              </a:rPr>
              <a:t>”</a:t>
            </a:r>
          </a:p>
          <a:p>
            <a:endParaRPr lang="en-US" sz="2400" dirty="0">
              <a:latin typeface="Papyrus"/>
              <a:cs typeface="Papyrus"/>
            </a:endParaRPr>
          </a:p>
          <a:p>
            <a:r>
              <a:rPr lang="en-US" sz="2400" dirty="0">
                <a:latin typeface="Papyrus"/>
                <a:cs typeface="Papyrus"/>
              </a:rPr>
              <a:t>Romans 10:</a:t>
            </a:r>
            <a:r>
              <a:rPr lang="en-US" sz="2400" dirty="0" smtClean="0">
                <a:latin typeface="Papyrus"/>
                <a:cs typeface="Papyrus"/>
              </a:rPr>
              <a:t>15   </a:t>
            </a:r>
            <a:r>
              <a:rPr lang="en-US" sz="2400" dirty="0">
                <a:latin typeface="Papyrus"/>
                <a:cs typeface="Papyrus"/>
              </a:rPr>
              <a:t>“And how shall they preach, </a:t>
            </a:r>
            <a:endParaRPr lang="en-US" sz="2400" dirty="0" smtClean="0">
              <a:latin typeface="Papyrus"/>
              <a:cs typeface="Papyrus"/>
            </a:endParaRPr>
          </a:p>
          <a:p>
            <a:r>
              <a:rPr lang="en-US" sz="2400" dirty="0">
                <a:latin typeface="Papyrus"/>
                <a:cs typeface="Papyrus"/>
              </a:rPr>
              <a:t> </a:t>
            </a:r>
            <a:r>
              <a:rPr lang="en-US" sz="2400" dirty="0" smtClean="0">
                <a:latin typeface="Papyrus"/>
                <a:cs typeface="Papyrus"/>
              </a:rPr>
              <a:t>                           except </a:t>
            </a:r>
            <a:r>
              <a:rPr lang="en-US" sz="2400" dirty="0">
                <a:latin typeface="Papyrus"/>
                <a:cs typeface="Papyrus"/>
              </a:rPr>
              <a:t>they be sent: </a:t>
            </a:r>
          </a:p>
          <a:p>
            <a:r>
              <a:rPr lang="en-US" sz="2400" dirty="0">
                <a:latin typeface="Papyrus"/>
                <a:cs typeface="Papyrus"/>
              </a:rPr>
              <a:t>                </a:t>
            </a:r>
            <a:r>
              <a:rPr lang="en-US" sz="2400" dirty="0" smtClean="0">
                <a:latin typeface="Papyrus"/>
                <a:cs typeface="Papyrus"/>
              </a:rPr>
              <a:t>               </a:t>
            </a:r>
            <a:r>
              <a:rPr lang="en-US" sz="2400" dirty="0">
                <a:latin typeface="Papyrus"/>
                <a:cs typeface="Papyrus"/>
              </a:rPr>
              <a:t>As it is written , </a:t>
            </a:r>
            <a:endParaRPr lang="en-US" sz="2400" dirty="0" smtClean="0">
              <a:latin typeface="Papyrus"/>
              <a:cs typeface="Papyrus"/>
            </a:endParaRPr>
          </a:p>
          <a:p>
            <a:r>
              <a:rPr lang="en-US" sz="2400" dirty="0">
                <a:latin typeface="Papyrus"/>
                <a:cs typeface="Papyrus"/>
              </a:rPr>
              <a:t> </a:t>
            </a:r>
            <a:r>
              <a:rPr lang="en-US" sz="2400" dirty="0" smtClean="0">
                <a:latin typeface="Papyrus"/>
                <a:cs typeface="Papyrus"/>
              </a:rPr>
              <a:t>                     How </a:t>
            </a:r>
            <a:r>
              <a:rPr lang="en-US" sz="2400" dirty="0">
                <a:latin typeface="Papyrus"/>
                <a:cs typeface="Papyrus"/>
              </a:rPr>
              <a:t>beautiful are the feet of them </a:t>
            </a:r>
          </a:p>
          <a:p>
            <a:r>
              <a:rPr lang="en-US" sz="2400" dirty="0">
                <a:latin typeface="Papyrus"/>
                <a:cs typeface="Papyrus"/>
              </a:rPr>
              <a:t>         </a:t>
            </a:r>
            <a:r>
              <a:rPr lang="en-US" sz="2400" dirty="0" smtClean="0">
                <a:latin typeface="Papyrus"/>
                <a:cs typeface="Papyrus"/>
              </a:rPr>
              <a:t>              </a:t>
            </a:r>
            <a:r>
              <a:rPr lang="en-US" sz="2400" dirty="0">
                <a:latin typeface="Papyrus"/>
                <a:cs typeface="Papyrus"/>
              </a:rPr>
              <a:t>that preach </a:t>
            </a:r>
            <a:r>
              <a:rPr lang="en-US" sz="2400" dirty="0">
                <a:latin typeface="Lucida Calligraphy"/>
                <a:cs typeface="Lucida Calligraphy"/>
              </a:rPr>
              <a:t>the gospel of </a:t>
            </a:r>
            <a:r>
              <a:rPr lang="en-US" sz="2400" dirty="0" smtClean="0">
                <a:latin typeface="Lucida Calligraphy"/>
                <a:cs typeface="Lucida Calligraphy"/>
              </a:rPr>
              <a:t>peace</a:t>
            </a:r>
          </a:p>
          <a:p>
            <a:r>
              <a:rPr lang="en-US" sz="2400" dirty="0">
                <a:latin typeface="Papyrus"/>
                <a:cs typeface="Papyrus"/>
              </a:rPr>
              <a:t> </a:t>
            </a:r>
            <a:r>
              <a:rPr lang="en-US" sz="2400" dirty="0" smtClean="0">
                <a:latin typeface="Papyrus"/>
                <a:cs typeface="Papyrus"/>
              </a:rPr>
              <a:t>                      </a:t>
            </a:r>
            <a:r>
              <a:rPr lang="en-US" sz="2400" dirty="0">
                <a:latin typeface="Papyrus"/>
                <a:cs typeface="Papyrus"/>
              </a:rPr>
              <a:t>through our Lord Jesus Christ.”</a:t>
            </a:r>
          </a:p>
          <a:p>
            <a:endParaRPr lang="en-US" sz="2400" dirty="0" smtClean="0">
              <a:latin typeface="Papyrus"/>
              <a:cs typeface="Papyrus"/>
            </a:endParaRPr>
          </a:p>
          <a:p>
            <a:endParaRPr lang="en-US" sz="2400" dirty="0">
              <a:latin typeface="Papyrus"/>
              <a:cs typeface="Papyrus"/>
            </a:endParaRPr>
          </a:p>
          <a:p>
            <a:endParaRPr lang="en-US" sz="2400" dirty="0">
              <a:latin typeface="Papyrus"/>
              <a:cs typeface="Papyrus"/>
            </a:endParaRPr>
          </a:p>
        </p:txBody>
      </p:sp>
    </p:spTree>
    <p:extLst>
      <p:ext uri="{BB962C8B-B14F-4D97-AF65-F5344CB8AC3E}">
        <p14:creationId xmlns:p14="http://schemas.microsoft.com/office/powerpoint/2010/main" val="364723474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387901"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90743" y="401118"/>
            <a:ext cx="8275000" cy="6309419"/>
          </a:xfrm>
          <a:prstGeom prst="rect">
            <a:avLst/>
          </a:prstGeom>
          <a:noFill/>
        </p:spPr>
        <p:txBody>
          <a:bodyPr wrap="square" rtlCol="0">
            <a:spAutoFit/>
          </a:bodyPr>
          <a:lstStyle/>
          <a:p>
            <a:endParaRPr lang="en-US" sz="2000" dirty="0">
              <a:latin typeface="Papyrus"/>
              <a:cs typeface="Papyrus"/>
            </a:endParaRPr>
          </a:p>
          <a:p>
            <a:r>
              <a:rPr lang="en-US" sz="2400" dirty="0" smtClean="0">
                <a:latin typeface="Papyrus"/>
                <a:cs typeface="Papyrus"/>
              </a:rPr>
              <a:t>Romans 14:17  “For the kingdom of God</a:t>
            </a:r>
          </a:p>
          <a:p>
            <a:r>
              <a:rPr lang="en-US" sz="2400" dirty="0">
                <a:latin typeface="Papyrus"/>
                <a:cs typeface="Papyrus"/>
              </a:rPr>
              <a:t> </a:t>
            </a:r>
            <a:r>
              <a:rPr lang="en-US" sz="2400" dirty="0" smtClean="0">
                <a:latin typeface="Papyrus"/>
                <a:cs typeface="Papyrus"/>
              </a:rPr>
              <a:t>                            is not meat and drink;                        		</a:t>
            </a:r>
          </a:p>
          <a:p>
            <a:r>
              <a:rPr lang="en-US" sz="2400" dirty="0">
                <a:latin typeface="Papyrus"/>
                <a:cs typeface="Papyrus"/>
              </a:rPr>
              <a:t> </a:t>
            </a:r>
            <a:r>
              <a:rPr lang="en-US" sz="2400" dirty="0" smtClean="0">
                <a:latin typeface="Papyrus"/>
                <a:cs typeface="Papyrus"/>
              </a:rPr>
              <a:t>                      but righteousness, and</a:t>
            </a:r>
            <a:r>
              <a:rPr lang="en-US" sz="2400" dirty="0" smtClean="0">
                <a:latin typeface="Lucida Calligraphy"/>
                <a:cs typeface="Lucida Calligraphy"/>
              </a:rPr>
              <a:t> peace</a:t>
            </a:r>
            <a:r>
              <a:rPr lang="en-US" sz="2400" dirty="0" smtClean="0">
                <a:latin typeface="Papyrus"/>
                <a:cs typeface="Papyrus"/>
              </a:rPr>
              <a:t>, </a:t>
            </a:r>
          </a:p>
          <a:p>
            <a:r>
              <a:rPr lang="en-US" sz="2400" dirty="0" smtClean="0">
                <a:latin typeface="Papyrus"/>
                <a:cs typeface="Papyrus"/>
              </a:rPr>
              <a:t>                           and joy in the Holy Ghost” </a:t>
            </a:r>
          </a:p>
          <a:p>
            <a:endParaRPr lang="en-US" sz="2400" dirty="0">
              <a:latin typeface="Papyrus"/>
              <a:cs typeface="Papyrus"/>
            </a:endParaRPr>
          </a:p>
          <a:p>
            <a:r>
              <a:rPr lang="en-US" sz="2400" dirty="0" smtClean="0">
                <a:latin typeface="Papyrus"/>
                <a:cs typeface="Papyrus"/>
              </a:rPr>
              <a:t>Galatians 5:22  “But the fruit of the Spirit is:</a:t>
            </a:r>
          </a:p>
          <a:p>
            <a:r>
              <a:rPr lang="en-US" sz="2400" dirty="0">
                <a:latin typeface="Papyrus"/>
                <a:cs typeface="Papyrus"/>
              </a:rPr>
              <a:t> </a:t>
            </a:r>
            <a:r>
              <a:rPr lang="en-US" sz="2400" dirty="0" smtClean="0">
                <a:latin typeface="Papyrus"/>
                <a:cs typeface="Papyrus"/>
              </a:rPr>
              <a:t>                          love, joy,</a:t>
            </a:r>
            <a:r>
              <a:rPr lang="en-US" sz="2400" dirty="0" smtClean="0">
                <a:latin typeface="Lucida Calligraphy"/>
                <a:cs typeface="Lucida Calligraphy"/>
              </a:rPr>
              <a:t> peace</a:t>
            </a:r>
            <a:r>
              <a:rPr lang="en-US" sz="2400" dirty="0" smtClean="0">
                <a:latin typeface="Papyrus"/>
                <a:cs typeface="Papyrus"/>
              </a:rPr>
              <a:t>,  long-suffering, gentleness,</a:t>
            </a:r>
          </a:p>
          <a:p>
            <a:r>
              <a:rPr lang="en-US" sz="2400" dirty="0" smtClean="0">
                <a:latin typeface="Papyrus"/>
                <a:cs typeface="Papyrus"/>
              </a:rPr>
              <a:t>                           goodness, faith, meekness,  temperance, </a:t>
            </a:r>
          </a:p>
          <a:p>
            <a:r>
              <a:rPr lang="en-US" sz="2400" dirty="0" smtClean="0">
                <a:latin typeface="Papyrus"/>
                <a:cs typeface="Papyrus"/>
              </a:rPr>
              <a:t>                              against such there is no law.”</a:t>
            </a:r>
          </a:p>
          <a:p>
            <a:endParaRPr lang="en-US" sz="2400" dirty="0">
              <a:latin typeface="Papyrus"/>
              <a:cs typeface="Papyrus"/>
            </a:endParaRPr>
          </a:p>
          <a:p>
            <a:r>
              <a:rPr lang="en-US" sz="2400" dirty="0" smtClean="0">
                <a:latin typeface="Papyrus"/>
                <a:cs typeface="Papyrus"/>
              </a:rPr>
              <a:t>Hebrews 12:14  “Follow</a:t>
            </a:r>
            <a:r>
              <a:rPr lang="en-US" sz="2400" dirty="0" smtClean="0">
                <a:latin typeface="Lucida Calligraphy"/>
                <a:cs typeface="Lucida Calligraphy"/>
              </a:rPr>
              <a:t> peace </a:t>
            </a:r>
            <a:r>
              <a:rPr lang="en-US" sz="2400" dirty="0" smtClean="0">
                <a:latin typeface="Papyrus"/>
                <a:cs typeface="Papyrus"/>
              </a:rPr>
              <a:t>with all men, and holiness: </a:t>
            </a:r>
          </a:p>
          <a:p>
            <a:r>
              <a:rPr lang="en-US" sz="2400" dirty="0" smtClean="0">
                <a:latin typeface="Papyrus"/>
                <a:cs typeface="Papyrus"/>
              </a:rPr>
              <a:t>				without which no man shall see the Lord.”</a:t>
            </a:r>
          </a:p>
          <a:p>
            <a:endParaRPr lang="en-US" sz="2400" dirty="0">
              <a:latin typeface="Papyrus"/>
              <a:cs typeface="Papyrus"/>
            </a:endParaRPr>
          </a:p>
          <a:p>
            <a:endParaRPr lang="en-US" sz="2400" dirty="0" smtClean="0">
              <a:latin typeface="Papyrus"/>
              <a:cs typeface="Papyrus"/>
            </a:endParaRPr>
          </a:p>
          <a:p>
            <a:endParaRPr lang="en-US" sz="2400" dirty="0">
              <a:latin typeface="Papyrus"/>
              <a:cs typeface="Papyrus"/>
            </a:endParaRPr>
          </a:p>
          <a:p>
            <a:r>
              <a:rPr lang="en-US" sz="2400" dirty="0" smtClean="0">
                <a:latin typeface="Papyrus"/>
                <a:cs typeface="Papyrus"/>
              </a:rPr>
              <a:t> </a:t>
            </a:r>
            <a:endParaRPr lang="en-US" sz="2400" dirty="0">
              <a:latin typeface="Papyrus"/>
              <a:cs typeface="Papyrus"/>
            </a:endParaRPr>
          </a:p>
        </p:txBody>
      </p:sp>
    </p:spTree>
    <p:extLst>
      <p:ext uri="{BB962C8B-B14F-4D97-AF65-F5344CB8AC3E}">
        <p14:creationId xmlns:p14="http://schemas.microsoft.com/office/powerpoint/2010/main" val="332579123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 name="TextBox 1"/>
          <p:cNvSpPr txBox="1"/>
          <p:nvPr/>
        </p:nvSpPr>
        <p:spPr>
          <a:xfrm>
            <a:off x="5510688" y="719669"/>
            <a:ext cx="3446700" cy="4832092"/>
          </a:xfrm>
          <a:prstGeom prst="rect">
            <a:avLst/>
          </a:prstGeom>
          <a:noFill/>
        </p:spPr>
        <p:txBody>
          <a:bodyPr wrap="square" rtlCol="0">
            <a:spAutoFit/>
          </a:bodyPr>
          <a:lstStyle/>
          <a:p>
            <a:r>
              <a:rPr lang="en-US" sz="2200" dirty="0" smtClean="0">
                <a:latin typeface="Papyrus"/>
                <a:cs typeface="Papyrus"/>
              </a:rPr>
              <a:t>       Philippians 4:6-7</a:t>
            </a:r>
          </a:p>
          <a:p>
            <a:endParaRPr lang="en-US" sz="2200" dirty="0">
              <a:latin typeface="Papyrus"/>
              <a:cs typeface="Papyrus"/>
            </a:endParaRPr>
          </a:p>
          <a:p>
            <a:r>
              <a:rPr lang="en-US" sz="2200" dirty="0" smtClean="0">
                <a:latin typeface="Papyrus"/>
                <a:cs typeface="Papyrus"/>
              </a:rPr>
              <a:t>“Be careful for nothing: but in everything by prayer and supplication with thanksgiving</a:t>
            </a:r>
          </a:p>
          <a:p>
            <a:r>
              <a:rPr lang="en-US" sz="2200" dirty="0" smtClean="0">
                <a:latin typeface="Papyrus"/>
                <a:cs typeface="Papyrus"/>
              </a:rPr>
              <a:t> let your requests be made know to God. </a:t>
            </a:r>
          </a:p>
          <a:p>
            <a:endParaRPr lang="en-US" sz="2200" dirty="0" smtClean="0">
              <a:latin typeface="Papyrus"/>
              <a:cs typeface="Papyrus"/>
            </a:endParaRPr>
          </a:p>
          <a:p>
            <a:r>
              <a:rPr lang="en-US" sz="2200" dirty="0" smtClean="0">
                <a:latin typeface="Papyrus"/>
                <a:cs typeface="Papyrus"/>
              </a:rPr>
              <a:t>And the peace  of God that passes all understanding, shall keep your hearts and minds through Christ Jesus.”</a:t>
            </a:r>
            <a:endParaRPr lang="en-US" sz="2200" dirty="0">
              <a:latin typeface="Papyrus"/>
              <a:cs typeface="Papyrus"/>
            </a:endParaRPr>
          </a:p>
        </p:txBody>
      </p:sp>
      <p:pic>
        <p:nvPicPr>
          <p:cNvPr id="6" name="Picture 5" descr="images-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71" y="920228"/>
            <a:ext cx="4829076" cy="48290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2234882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387901"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359206" y="1515334"/>
            <a:ext cx="6484079" cy="461665"/>
          </a:xfrm>
          <a:prstGeom prst="rect">
            <a:avLst/>
          </a:prstGeom>
          <a:noFill/>
        </p:spPr>
        <p:txBody>
          <a:bodyPr wrap="square" rtlCol="0">
            <a:spAutoFit/>
          </a:bodyPr>
          <a:lstStyle/>
          <a:p>
            <a:r>
              <a:rPr lang="en-US" sz="2400" dirty="0" smtClean="0">
                <a:latin typeface="Papyrus"/>
                <a:cs typeface="Papyrus"/>
              </a:rPr>
              <a:t>           </a:t>
            </a:r>
            <a:endParaRPr lang="en-US" sz="2400" dirty="0">
              <a:latin typeface="Papyrus"/>
              <a:cs typeface="Papyrus"/>
            </a:endParaRPr>
          </a:p>
        </p:txBody>
      </p:sp>
      <p:pic>
        <p:nvPicPr>
          <p:cNvPr id="5" name="Picture 4" descr="iu-1.jpeg"/>
          <p:cNvPicPr>
            <a:picLocks noChangeAspect="1"/>
          </p:cNvPicPr>
          <p:nvPr/>
        </p:nvPicPr>
        <p:blipFill rotWithShape="1">
          <a:blip r:embed="rId3">
            <a:extLst>
              <a:ext uri="{28A0092B-C50C-407E-A947-70E740481C1C}">
                <a14:useLocalDpi xmlns:a14="http://schemas.microsoft.com/office/drawing/2010/main" val="0"/>
              </a:ext>
            </a:extLst>
          </a:blip>
          <a:srcRect l="12822" t="11248" r="23069" b="6170"/>
          <a:stretch/>
        </p:blipFill>
        <p:spPr>
          <a:xfrm>
            <a:off x="497971" y="423373"/>
            <a:ext cx="3510699" cy="59770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359206" y="1976999"/>
            <a:ext cx="2649464" cy="369332"/>
          </a:xfrm>
          <a:prstGeom prst="rect">
            <a:avLst/>
          </a:prstGeom>
          <a:noFill/>
        </p:spPr>
        <p:txBody>
          <a:bodyPr wrap="square" rtlCol="0">
            <a:spAutoFit/>
          </a:bodyPr>
          <a:lstStyle/>
          <a:p>
            <a:endParaRPr lang="en-US" dirty="0"/>
          </a:p>
        </p:txBody>
      </p:sp>
      <p:pic>
        <p:nvPicPr>
          <p:cNvPr id="7" name="Picture 6" descr="iu-2.jpeg"/>
          <p:cNvPicPr>
            <a:picLocks noChangeAspect="1"/>
          </p:cNvPicPr>
          <p:nvPr/>
        </p:nvPicPr>
        <p:blipFill>
          <a:blip r:embed="rId4">
            <a:extLst>
              <a:ext uri="{BEBA8EAE-BF5A-486C-A8C5-ECC9F3942E4B}">
                <a14:imgProps xmlns:a14="http://schemas.microsoft.com/office/drawing/2010/main">
                  <a14:imgLayer r:embed="rId5">
                    <a14:imgEffect>
                      <a14:backgroundRemoval t="4206" b="100000" l="0" r="100000">
                        <a14:foregroundMark x1="31224" y1="41589" x2="34177" y2="42523"/>
                        <a14:foregroundMark x1="18354" y1="41589" x2="18354" y2="41589"/>
                        <a14:foregroundMark x1="60549" y1="24299" x2="60549" y2="24299"/>
                        <a14:foregroundMark x1="50211" y1="41589" x2="50211" y2="41589"/>
                        <a14:backgroundMark x1="47046" y1="33645" x2="47046" y2="33645"/>
                      </a14:backgroundRemoval>
                    </a14:imgEffect>
                  </a14:imgLayer>
                </a14:imgProps>
              </a:ext>
              <a:ext uri="{28A0092B-C50C-407E-A947-70E740481C1C}">
                <a14:useLocalDpi xmlns:a14="http://schemas.microsoft.com/office/drawing/2010/main" val="0"/>
              </a:ext>
            </a:extLst>
          </a:blip>
          <a:stretch>
            <a:fillRect/>
          </a:stretch>
        </p:blipFill>
        <p:spPr>
          <a:xfrm>
            <a:off x="1359206" y="1991185"/>
            <a:ext cx="2107971" cy="951700"/>
          </a:xfrm>
          <a:prstGeom prst="rect">
            <a:avLst/>
          </a:prstGeom>
        </p:spPr>
      </p:pic>
      <p:sp>
        <p:nvSpPr>
          <p:cNvPr id="8" name="TextBox 7"/>
          <p:cNvSpPr txBox="1"/>
          <p:nvPr/>
        </p:nvSpPr>
        <p:spPr>
          <a:xfrm>
            <a:off x="4257656" y="423373"/>
            <a:ext cx="4886344" cy="6247864"/>
          </a:xfrm>
          <a:prstGeom prst="rect">
            <a:avLst/>
          </a:prstGeom>
          <a:noFill/>
        </p:spPr>
        <p:txBody>
          <a:bodyPr wrap="square" rtlCol="0">
            <a:spAutoFit/>
          </a:bodyPr>
          <a:lstStyle/>
          <a:p>
            <a:r>
              <a:rPr lang="en-US" sz="2000" dirty="0" smtClean="0">
                <a:latin typeface="Papyrus"/>
                <a:cs typeface="Papyrus"/>
              </a:rPr>
              <a:t>1.. Have Peace with God</a:t>
            </a:r>
          </a:p>
          <a:p>
            <a:r>
              <a:rPr lang="en-US" sz="2000" dirty="0">
                <a:latin typeface="Papyrus"/>
                <a:cs typeface="Papyrus"/>
              </a:rPr>
              <a:t>  </a:t>
            </a:r>
            <a:r>
              <a:rPr lang="en-US" sz="2000" dirty="0" smtClean="0">
                <a:latin typeface="Papyrus"/>
                <a:cs typeface="Papyrus"/>
              </a:rPr>
              <a:t>We can’t  continue to live in sin</a:t>
            </a:r>
          </a:p>
          <a:p>
            <a:r>
              <a:rPr lang="en-US" sz="2000" dirty="0" smtClean="0">
                <a:latin typeface="Papyrus"/>
                <a:cs typeface="Papyrus"/>
              </a:rPr>
              <a:t>   Find an Altar and Repent</a:t>
            </a:r>
          </a:p>
          <a:p>
            <a:r>
              <a:rPr lang="en-US" sz="2000" dirty="0" smtClean="0">
                <a:latin typeface="Papyrus"/>
                <a:cs typeface="Papyrus"/>
              </a:rPr>
              <a:t>2.  Live at Peace with Others</a:t>
            </a:r>
          </a:p>
          <a:p>
            <a:r>
              <a:rPr lang="en-US" sz="2000" dirty="0">
                <a:latin typeface="Papyrus"/>
                <a:cs typeface="Papyrus"/>
              </a:rPr>
              <a:t> </a:t>
            </a:r>
            <a:r>
              <a:rPr lang="en-US" sz="2000" dirty="0" smtClean="0">
                <a:latin typeface="Papyrus"/>
                <a:cs typeface="Papyrus"/>
              </a:rPr>
              <a:t>  Forgive, Forgive, Forgive </a:t>
            </a:r>
          </a:p>
          <a:p>
            <a:r>
              <a:rPr lang="en-US" sz="2000" dirty="0" smtClean="0">
                <a:latin typeface="Papyrus"/>
                <a:cs typeface="Papyrus"/>
              </a:rPr>
              <a:t>3. Be A Peace Maker-</a:t>
            </a:r>
          </a:p>
          <a:p>
            <a:r>
              <a:rPr lang="en-US" sz="2000" dirty="0">
                <a:latin typeface="Papyrus"/>
                <a:cs typeface="Papyrus"/>
              </a:rPr>
              <a:t> </a:t>
            </a:r>
            <a:r>
              <a:rPr lang="en-US" sz="2000" dirty="0" smtClean="0">
                <a:latin typeface="Papyrus"/>
                <a:cs typeface="Papyrus"/>
              </a:rPr>
              <a:t>    We’re given  Ministry of Reconciliation </a:t>
            </a:r>
          </a:p>
          <a:p>
            <a:r>
              <a:rPr lang="en-US" sz="2000" dirty="0" smtClean="0">
                <a:latin typeface="Papyrus"/>
                <a:cs typeface="Papyrus"/>
              </a:rPr>
              <a:t>4. Live a Life of Integrity</a:t>
            </a:r>
          </a:p>
          <a:p>
            <a:r>
              <a:rPr lang="en-US" sz="2000" dirty="0">
                <a:latin typeface="Papyrus"/>
                <a:cs typeface="Papyrus"/>
              </a:rPr>
              <a:t> </a:t>
            </a:r>
            <a:r>
              <a:rPr lang="en-US" sz="2000" dirty="0" smtClean="0">
                <a:latin typeface="Papyrus"/>
                <a:cs typeface="Papyrus"/>
              </a:rPr>
              <a:t>    Do what is right</a:t>
            </a:r>
          </a:p>
          <a:p>
            <a:r>
              <a:rPr lang="en-US" sz="2000" dirty="0" smtClean="0">
                <a:latin typeface="Papyrus"/>
                <a:cs typeface="Papyrus"/>
              </a:rPr>
              <a:t>5.Control Your Thoughts </a:t>
            </a:r>
            <a:r>
              <a:rPr lang="mr-IN" sz="2000" dirty="0" smtClean="0">
                <a:latin typeface="Papyrus"/>
                <a:cs typeface="Papyrus"/>
              </a:rPr>
              <a:t>–</a:t>
            </a:r>
            <a:r>
              <a:rPr lang="en-US" sz="2000" dirty="0" smtClean="0">
                <a:latin typeface="Papyrus"/>
                <a:cs typeface="Papyrus"/>
              </a:rPr>
              <a:t> </a:t>
            </a:r>
          </a:p>
          <a:p>
            <a:r>
              <a:rPr lang="en-US" sz="2000" dirty="0">
                <a:latin typeface="Papyrus"/>
                <a:cs typeface="Papyrus"/>
              </a:rPr>
              <a:t> </a:t>
            </a:r>
            <a:r>
              <a:rPr lang="en-US" sz="2000" dirty="0" smtClean="0">
                <a:latin typeface="Papyrus"/>
                <a:cs typeface="Papyrus"/>
              </a:rPr>
              <a:t>    Don</a:t>
            </a:r>
            <a:r>
              <a:rPr lang="mr-IN" sz="2000" dirty="0" smtClean="0">
                <a:latin typeface="Papyrus"/>
                <a:cs typeface="Papyrus"/>
              </a:rPr>
              <a:t>’</a:t>
            </a:r>
            <a:r>
              <a:rPr lang="en-US" sz="2000" dirty="0" smtClean="0">
                <a:latin typeface="Papyrus"/>
                <a:cs typeface="Papyrus"/>
              </a:rPr>
              <a:t>t let the enemy rule your mind</a:t>
            </a:r>
          </a:p>
          <a:p>
            <a:r>
              <a:rPr lang="en-US" sz="2000" dirty="0">
                <a:latin typeface="Papyrus"/>
                <a:cs typeface="Papyrus"/>
              </a:rPr>
              <a:t> </a:t>
            </a:r>
            <a:r>
              <a:rPr lang="en-US" sz="2000" dirty="0" smtClean="0">
                <a:latin typeface="Papyrus"/>
                <a:cs typeface="Papyrus"/>
              </a:rPr>
              <a:t>  Cast down vain imaginations</a:t>
            </a:r>
          </a:p>
          <a:p>
            <a:r>
              <a:rPr lang="en-US" sz="2000" dirty="0" smtClean="0">
                <a:latin typeface="Papyrus"/>
                <a:cs typeface="Papyrus"/>
              </a:rPr>
              <a:t>6.Travel Light </a:t>
            </a:r>
            <a:r>
              <a:rPr lang="mr-IN" sz="2000" dirty="0" smtClean="0">
                <a:latin typeface="Papyrus"/>
                <a:cs typeface="Papyrus"/>
              </a:rPr>
              <a:t>–</a:t>
            </a:r>
            <a:r>
              <a:rPr lang="en-US" sz="2000" dirty="0" smtClean="0">
                <a:latin typeface="Papyrus"/>
                <a:cs typeface="Papyrus"/>
              </a:rPr>
              <a:t> Lay down your baggage </a:t>
            </a:r>
          </a:p>
          <a:p>
            <a:r>
              <a:rPr lang="en-US" sz="2000" dirty="0">
                <a:latin typeface="Papyrus"/>
                <a:cs typeface="Papyrus"/>
              </a:rPr>
              <a:t> </a:t>
            </a:r>
            <a:r>
              <a:rPr lang="en-US" sz="2000" dirty="0" smtClean="0">
                <a:latin typeface="Papyrus"/>
                <a:cs typeface="Papyrus"/>
              </a:rPr>
              <a:t>  Get rid of every weight</a:t>
            </a:r>
          </a:p>
          <a:p>
            <a:r>
              <a:rPr lang="en-US" sz="2000" dirty="0" smtClean="0">
                <a:latin typeface="Papyrus"/>
                <a:cs typeface="Papyrus"/>
              </a:rPr>
              <a:t> </a:t>
            </a:r>
            <a:r>
              <a:rPr lang="en-US" sz="2000" dirty="0">
                <a:latin typeface="Papyrus"/>
                <a:cs typeface="Papyrus"/>
              </a:rPr>
              <a:t> </a:t>
            </a:r>
            <a:r>
              <a:rPr lang="en-US" sz="2000" dirty="0" smtClean="0">
                <a:latin typeface="Papyrus"/>
                <a:cs typeface="Papyrus"/>
              </a:rPr>
              <a:t>  Romans 12:1 </a:t>
            </a:r>
            <a:r>
              <a:rPr lang="mr-IN" sz="2000" dirty="0" smtClean="0">
                <a:latin typeface="Papyrus"/>
                <a:cs typeface="Papyrus"/>
              </a:rPr>
              <a:t>–</a:t>
            </a:r>
            <a:r>
              <a:rPr lang="en-US" sz="2000" dirty="0" smtClean="0">
                <a:latin typeface="Papyrus"/>
                <a:cs typeface="Papyrus"/>
              </a:rPr>
              <a:t> every besetting sin</a:t>
            </a:r>
          </a:p>
          <a:p>
            <a:r>
              <a:rPr lang="en-US" sz="2000" dirty="0" smtClean="0">
                <a:latin typeface="Papyrus"/>
                <a:cs typeface="Papyrus"/>
              </a:rPr>
              <a:t>7. Practice Obedience </a:t>
            </a:r>
          </a:p>
          <a:p>
            <a:r>
              <a:rPr lang="en-US" sz="2000" dirty="0" smtClean="0">
                <a:latin typeface="Papyrus"/>
                <a:cs typeface="Papyrus"/>
              </a:rPr>
              <a:t>8.Cast your Care </a:t>
            </a:r>
          </a:p>
          <a:p>
            <a:r>
              <a:rPr lang="en-US" sz="2000" dirty="0" smtClean="0">
                <a:latin typeface="Papyrus"/>
                <a:cs typeface="Papyrus"/>
              </a:rPr>
              <a:t>9. Experience His Power</a:t>
            </a:r>
          </a:p>
          <a:p>
            <a:r>
              <a:rPr lang="en-US" sz="2000" dirty="0" smtClean="0">
                <a:latin typeface="Papyrus"/>
                <a:cs typeface="Papyrus"/>
              </a:rPr>
              <a:t>10. More Prayer, More Power, More Peace</a:t>
            </a:r>
          </a:p>
          <a:p>
            <a:r>
              <a:rPr lang="en-US" sz="2000" dirty="0" smtClean="0">
                <a:latin typeface="Papyrus"/>
                <a:cs typeface="Papyrus"/>
              </a:rPr>
              <a:t> </a:t>
            </a:r>
            <a:endParaRPr lang="en-US" sz="2000" dirty="0">
              <a:latin typeface="Papyrus"/>
              <a:cs typeface="Papyrus"/>
            </a:endParaRPr>
          </a:p>
        </p:txBody>
      </p:sp>
    </p:spTree>
    <p:extLst>
      <p:ext uri="{BB962C8B-B14F-4D97-AF65-F5344CB8AC3E}">
        <p14:creationId xmlns:p14="http://schemas.microsoft.com/office/powerpoint/2010/main" val="289037184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Box 5"/>
          <p:cNvSpPr txBox="1">
            <a:spLocks noChangeArrowheads="1"/>
          </p:cNvSpPr>
          <p:nvPr/>
        </p:nvSpPr>
        <p:spPr bwMode="auto">
          <a:xfrm>
            <a:off x="6339887" y="1005624"/>
            <a:ext cx="219520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s-ES_tradnl" sz="3600" dirty="0" smtClean="0">
                <a:solidFill>
                  <a:schemeClr val="bg1"/>
                </a:solidFill>
                <a:latin typeface="Papyrus" charset="0"/>
              </a:rPr>
              <a:t> </a:t>
            </a:r>
            <a:r>
              <a:rPr lang="es-ES_tradnl" sz="3600" dirty="0" smtClean="0">
                <a:solidFill>
                  <a:srgbClr val="000000"/>
                </a:solidFill>
                <a:latin typeface="Papyrus" charset="0"/>
              </a:rPr>
              <a:t>“Shalom”</a:t>
            </a:r>
          </a:p>
          <a:p>
            <a:endParaRPr lang="es-ES_tradnl" sz="3600" dirty="0">
              <a:solidFill>
                <a:schemeClr val="bg1"/>
              </a:solidFill>
              <a:latin typeface="Papyrus" charset="0"/>
            </a:endParaRPr>
          </a:p>
        </p:txBody>
      </p:sp>
      <p:sp>
        <p:nvSpPr>
          <p:cNvPr id="14339" name="Text Box 13"/>
          <p:cNvSpPr txBox="1">
            <a:spLocks noChangeArrowheads="1"/>
          </p:cNvSpPr>
          <p:nvPr/>
        </p:nvSpPr>
        <p:spPr bwMode="auto">
          <a:xfrm>
            <a:off x="5521395" y="4191001"/>
            <a:ext cx="345641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ja-JP" altLang="es-ES_tradnl" sz="2800" dirty="0" smtClean="0">
                <a:latin typeface="Papyrus" charset="0"/>
              </a:rPr>
              <a:t>“</a:t>
            </a:r>
            <a:r>
              <a:rPr lang="en-US" altLang="ja-JP" sz="2800" dirty="0" smtClean="0">
                <a:latin typeface="Papyrus" charset="0"/>
              </a:rPr>
              <a:t>Jesus is our Peace</a:t>
            </a:r>
          </a:p>
          <a:p>
            <a:r>
              <a:rPr lang="en-US" altLang="ja-JP" sz="2800" dirty="0">
                <a:latin typeface="Papyrus" charset="0"/>
              </a:rPr>
              <a:t> </a:t>
            </a:r>
            <a:r>
              <a:rPr lang="en-US" altLang="ja-JP" sz="2800" dirty="0" smtClean="0">
                <a:latin typeface="Papyrus" charset="0"/>
              </a:rPr>
              <a:t>     </a:t>
            </a:r>
            <a:r>
              <a:rPr lang="en-US" altLang="ja-JP" sz="2800" dirty="0" smtClean="0">
                <a:latin typeface="Papyrus" charset="0"/>
              </a:rPr>
              <a:t> </a:t>
            </a:r>
            <a:r>
              <a:rPr lang="en-US" altLang="ja-JP" sz="2800" dirty="0" smtClean="0">
                <a:latin typeface="Papyrus" charset="0"/>
              </a:rPr>
              <a:t>in the Midst </a:t>
            </a:r>
          </a:p>
          <a:p>
            <a:r>
              <a:rPr lang="en-US" altLang="ja-JP" sz="2800" dirty="0" smtClean="0">
                <a:latin typeface="Papyrus" charset="0"/>
              </a:rPr>
              <a:t>    of Any Storm</a:t>
            </a:r>
            <a:r>
              <a:rPr lang="ja-JP" altLang="es-ES_tradnl" sz="2800" dirty="0" smtClean="0">
                <a:latin typeface="Papyrus" charset="0"/>
              </a:rPr>
              <a:t>”</a:t>
            </a:r>
            <a:endParaRPr lang="es-ES_tradnl" sz="2800" dirty="0">
              <a:latin typeface="Papyrus" charset="0"/>
            </a:endParaRPr>
          </a:p>
        </p:txBody>
      </p:sp>
      <p:pic>
        <p:nvPicPr>
          <p:cNvPr id="4" name="Picture 3" descr="3323034941_70715a8342.jpg"/>
          <p:cNvPicPr>
            <a:picLocks noChangeAspect="1"/>
          </p:cNvPicPr>
          <p:nvPr/>
        </p:nvPicPr>
        <p:blipFill rotWithShape="1">
          <a:blip r:embed="rId3">
            <a:extLst>
              <a:ext uri="{28A0092B-C50C-407E-A947-70E740481C1C}">
                <a14:useLocalDpi xmlns:a14="http://schemas.microsoft.com/office/drawing/2010/main" val="0"/>
              </a:ext>
            </a:extLst>
          </a:blip>
          <a:srcRect l="7610" t="6289" r="6875" b="18829"/>
          <a:stretch/>
        </p:blipFill>
        <p:spPr>
          <a:xfrm>
            <a:off x="226602" y="467971"/>
            <a:ext cx="5009650" cy="59116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iu-2.jpeg"/>
          <p:cNvPicPr>
            <a:picLocks noChangeAspect="1"/>
          </p:cNvPicPr>
          <p:nvPr/>
        </p:nvPicPr>
        <p:blipFill>
          <a:blip r:embed="rId4">
            <a:extLst>
              <a:ext uri="{BEBA8EAE-BF5A-486C-A8C5-ECC9F3942E4B}">
                <a14:imgProps xmlns:a14="http://schemas.microsoft.com/office/drawing/2010/main">
                  <a14:imgLayer r:embed="rId5">
                    <a14:imgEffect>
                      <a14:backgroundRemoval t="4206" b="100000" l="0" r="100000">
                        <a14:foregroundMark x1="31224" y1="41589" x2="34177" y2="42523"/>
                        <a14:foregroundMark x1="18354" y1="41589" x2="18354" y2="41589"/>
                        <a14:foregroundMark x1="60549" y1="24299" x2="60549" y2="24299"/>
                        <a14:foregroundMark x1="50211" y1="41589" x2="50211" y2="41589"/>
                        <a14:backgroundMark x1="47046" y1="33645" x2="47046" y2="33645"/>
                      </a14:backgroundRemoval>
                    </a14:imgEffect>
                  </a14:imgLayer>
                </a14:imgProps>
              </a:ext>
              <a:ext uri="{28A0092B-C50C-407E-A947-70E740481C1C}">
                <a14:useLocalDpi xmlns:a14="http://schemas.microsoft.com/office/drawing/2010/main" val="0"/>
              </a:ext>
            </a:extLst>
          </a:blip>
          <a:stretch>
            <a:fillRect/>
          </a:stretch>
        </p:blipFill>
        <p:spPr>
          <a:xfrm>
            <a:off x="5521395" y="2205953"/>
            <a:ext cx="3103914" cy="1401345"/>
          </a:xfrm>
          <a:prstGeom prst="rect">
            <a:avLst/>
          </a:prstGeom>
        </p:spPr>
      </p:pic>
    </p:spTree>
    <p:extLst>
      <p:ext uri="{BB962C8B-B14F-4D97-AF65-F5344CB8AC3E}">
        <p14:creationId xmlns:p14="http://schemas.microsoft.com/office/powerpoint/2010/main" val="10423544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387901"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534769" y="490255"/>
            <a:ext cx="8609231" cy="6370974"/>
          </a:xfrm>
          <a:prstGeom prst="rect">
            <a:avLst/>
          </a:prstGeom>
          <a:noFill/>
        </p:spPr>
        <p:txBody>
          <a:bodyPr wrap="square" rtlCol="0">
            <a:spAutoFit/>
          </a:bodyPr>
          <a:lstStyle/>
          <a:p>
            <a:r>
              <a:rPr lang="en-US" sz="2400" dirty="0" smtClean="0">
                <a:latin typeface="Papyrus"/>
                <a:cs typeface="Papyrus"/>
              </a:rPr>
              <a:t>Today in Israel,</a:t>
            </a:r>
            <a:r>
              <a:rPr lang="en-US" sz="2200" dirty="0" smtClean="0">
                <a:latin typeface="Lucida Calligraphy"/>
                <a:cs typeface="Lucida Calligraphy"/>
              </a:rPr>
              <a:t> Shalom </a:t>
            </a:r>
            <a:r>
              <a:rPr lang="en-US" sz="2400" dirty="0" smtClean="0">
                <a:latin typeface="Papyrus"/>
                <a:cs typeface="Papyrus"/>
              </a:rPr>
              <a:t>is the both hello greeting</a:t>
            </a:r>
          </a:p>
          <a:p>
            <a:r>
              <a:rPr lang="en-US" sz="2400" dirty="0">
                <a:latin typeface="Papyrus"/>
                <a:cs typeface="Papyrus"/>
              </a:rPr>
              <a:t> </a:t>
            </a:r>
            <a:r>
              <a:rPr lang="en-US" sz="2400" dirty="0" smtClean="0">
                <a:latin typeface="Papyrus"/>
                <a:cs typeface="Papyrus"/>
              </a:rPr>
              <a:t>                      and the fond goodbye</a:t>
            </a:r>
          </a:p>
          <a:p>
            <a:endParaRPr lang="en-US" sz="2400" dirty="0">
              <a:latin typeface="Papyrus"/>
              <a:cs typeface="Papyrus"/>
            </a:endParaRPr>
          </a:p>
          <a:p>
            <a:r>
              <a:rPr lang="en-US" sz="2200" dirty="0" smtClean="0">
                <a:latin typeface="Lucida Calligraphy"/>
                <a:cs typeface="Lucida Calligraphy"/>
              </a:rPr>
              <a:t>Shalom</a:t>
            </a:r>
            <a:r>
              <a:rPr lang="en-US" sz="2400" dirty="0" smtClean="0">
                <a:latin typeface="Papyrus"/>
                <a:cs typeface="Papyrus"/>
              </a:rPr>
              <a:t> means Peace in every area of your life, in your</a:t>
            </a:r>
          </a:p>
          <a:p>
            <a:r>
              <a:rPr lang="en-US" sz="2400" dirty="0">
                <a:latin typeface="Papyrus"/>
                <a:cs typeface="Papyrus"/>
              </a:rPr>
              <a:t> </a:t>
            </a:r>
            <a:r>
              <a:rPr lang="en-US" sz="2400" dirty="0" smtClean="0">
                <a:latin typeface="Papyrus"/>
                <a:cs typeface="Papyrus"/>
              </a:rPr>
              <a:t>   home, in your family, in your body, in your friendships</a:t>
            </a:r>
          </a:p>
          <a:p>
            <a:endParaRPr lang="en-US" sz="2400" dirty="0">
              <a:latin typeface="Papyrus"/>
              <a:cs typeface="Papyrus"/>
            </a:endParaRPr>
          </a:p>
          <a:p>
            <a:r>
              <a:rPr lang="en-US" sz="2200" dirty="0" smtClean="0">
                <a:latin typeface="Lucida Calligraphy"/>
                <a:cs typeface="Lucida Calligraphy"/>
              </a:rPr>
              <a:t>Jerusalem</a:t>
            </a:r>
            <a:r>
              <a:rPr lang="en-US" sz="2400" dirty="0" smtClean="0">
                <a:latin typeface="Lucida Calligraphy"/>
                <a:cs typeface="Lucida Calligraphy"/>
              </a:rPr>
              <a:t> </a:t>
            </a:r>
            <a:r>
              <a:rPr lang="en-US" sz="2400" dirty="0" smtClean="0">
                <a:latin typeface="Papyrus"/>
                <a:cs typeface="Papyrus"/>
              </a:rPr>
              <a:t>is made up of 2 Hebrew root words</a:t>
            </a:r>
          </a:p>
          <a:p>
            <a:r>
              <a:rPr lang="en-US" sz="2400" dirty="0">
                <a:latin typeface="Papyrus"/>
                <a:cs typeface="Papyrus"/>
              </a:rPr>
              <a:t> </a:t>
            </a:r>
            <a:r>
              <a:rPr lang="en-US" sz="2400" dirty="0" smtClean="0">
                <a:latin typeface="Papyrus"/>
                <a:cs typeface="Papyrus"/>
              </a:rPr>
              <a:t> </a:t>
            </a:r>
            <a:r>
              <a:rPr lang="en-US" sz="2400" dirty="0" smtClean="0">
                <a:latin typeface="Lucida Calligraphy"/>
                <a:cs typeface="Lucida Calligraphy"/>
              </a:rPr>
              <a:t> </a:t>
            </a:r>
            <a:r>
              <a:rPr lang="en-US" sz="2200" dirty="0" err="1" smtClean="0">
                <a:latin typeface="Lucida Calligraphy"/>
                <a:cs typeface="Lucida Calligraphy"/>
              </a:rPr>
              <a:t>Jireh</a:t>
            </a:r>
            <a:r>
              <a:rPr lang="en-US" sz="2400" dirty="0" smtClean="0">
                <a:latin typeface="Lucida Calligraphy"/>
                <a:cs typeface="Lucida Calligraphy"/>
              </a:rPr>
              <a:t> </a:t>
            </a:r>
            <a:r>
              <a:rPr lang="mr-IN" sz="2400" dirty="0" smtClean="0">
                <a:latin typeface="Papyrus"/>
                <a:cs typeface="Papyrus"/>
              </a:rPr>
              <a:t>–</a:t>
            </a:r>
            <a:r>
              <a:rPr lang="en-US" sz="2400" dirty="0" smtClean="0">
                <a:latin typeface="Papyrus"/>
                <a:cs typeface="Papyrus"/>
              </a:rPr>
              <a:t>   “Our God will provide”     </a:t>
            </a:r>
          </a:p>
          <a:p>
            <a:r>
              <a:rPr lang="en-US" sz="2400" dirty="0">
                <a:latin typeface="Lucida Calligraphy"/>
                <a:cs typeface="Lucida Calligraphy"/>
              </a:rPr>
              <a:t> </a:t>
            </a:r>
            <a:r>
              <a:rPr lang="en-US" sz="2200" dirty="0" smtClean="0">
                <a:latin typeface="Lucida Calligraphy"/>
                <a:cs typeface="Lucida Calligraphy"/>
              </a:rPr>
              <a:t> Shalom  </a:t>
            </a:r>
            <a:r>
              <a:rPr lang="en-US" sz="2400" dirty="0" smtClean="0">
                <a:latin typeface="Papyrus"/>
                <a:cs typeface="Papyrus"/>
              </a:rPr>
              <a:t>- “Peace”</a:t>
            </a:r>
          </a:p>
          <a:p>
            <a:r>
              <a:rPr lang="en-US" sz="2400" dirty="0">
                <a:latin typeface="Papyrus"/>
                <a:cs typeface="Papyrus"/>
              </a:rPr>
              <a:t> </a:t>
            </a:r>
            <a:endParaRPr lang="en-US" sz="2400" dirty="0" smtClean="0">
              <a:latin typeface="Papyrus"/>
              <a:cs typeface="Papyrus"/>
            </a:endParaRPr>
          </a:p>
          <a:p>
            <a:r>
              <a:rPr lang="en-US" sz="2200" dirty="0" smtClean="0">
                <a:latin typeface="Lucida Calligraphy"/>
                <a:cs typeface="Lucida Calligraphy"/>
              </a:rPr>
              <a:t>            Jesus</a:t>
            </a:r>
            <a:r>
              <a:rPr lang="en-US" sz="2400" dirty="0" smtClean="0">
                <a:latin typeface="Papyrus"/>
                <a:cs typeface="Papyrus"/>
              </a:rPr>
              <a:t>  is the Prince of Peace  - Isaiah 9:6</a:t>
            </a:r>
          </a:p>
          <a:p>
            <a:endParaRPr lang="en-US" sz="2400" dirty="0" smtClean="0">
              <a:latin typeface="Papyrus"/>
              <a:cs typeface="Papyrus"/>
            </a:endParaRPr>
          </a:p>
          <a:p>
            <a:r>
              <a:rPr lang="en-US" sz="2400" dirty="0" smtClean="0">
                <a:latin typeface="Papyrus"/>
                <a:cs typeface="Papyrus"/>
              </a:rPr>
              <a:t>“For unto us a child is born, unto us a Son is given:</a:t>
            </a:r>
          </a:p>
          <a:p>
            <a:r>
              <a:rPr lang="en-US" sz="2400" dirty="0" smtClean="0">
                <a:latin typeface="Papyrus"/>
                <a:cs typeface="Papyrus"/>
              </a:rPr>
              <a:t> and the government shall be upon His shoulder: </a:t>
            </a:r>
          </a:p>
          <a:p>
            <a:r>
              <a:rPr lang="en-US" sz="2400" dirty="0" smtClean="0">
                <a:latin typeface="Papyrus"/>
                <a:cs typeface="Papyrus"/>
              </a:rPr>
              <a:t>and His name shall be called Wonderful, Counselor, The mighty God, The everlasting Father, the Prince of Peace.” </a:t>
            </a:r>
            <a:endParaRPr lang="en-US" sz="2400" dirty="0">
              <a:latin typeface="Papyrus"/>
              <a:cs typeface="Papyrus"/>
            </a:endParaRPr>
          </a:p>
          <a:p>
            <a:r>
              <a:rPr lang="en-US" sz="2400" dirty="0" smtClean="0">
                <a:latin typeface="Lucida Calligraphy"/>
                <a:cs typeface="Lucida Calligraphy"/>
              </a:rPr>
              <a:t>        </a:t>
            </a:r>
            <a:endParaRPr lang="en-US" sz="2200" dirty="0">
              <a:latin typeface="Lucida Calligraphy"/>
              <a:cs typeface="Lucida Calligraphy"/>
            </a:endParaRPr>
          </a:p>
        </p:txBody>
      </p:sp>
    </p:spTree>
    <p:extLst>
      <p:ext uri="{BB962C8B-B14F-4D97-AF65-F5344CB8AC3E}">
        <p14:creationId xmlns:p14="http://schemas.microsoft.com/office/powerpoint/2010/main" val="38890462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5" name="Picture 4" descr="images-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633" y="624638"/>
            <a:ext cx="4647081" cy="58755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5253599" y="624638"/>
            <a:ext cx="3890401" cy="6001642"/>
          </a:xfrm>
          <a:prstGeom prst="rect">
            <a:avLst/>
          </a:prstGeom>
          <a:noFill/>
        </p:spPr>
        <p:txBody>
          <a:bodyPr wrap="square" rtlCol="0">
            <a:spAutoFit/>
          </a:bodyPr>
          <a:lstStyle/>
          <a:p>
            <a:r>
              <a:rPr lang="en-US" sz="2400" dirty="0" smtClean="0">
                <a:latin typeface="Papyrus"/>
                <a:cs typeface="Papyrus"/>
              </a:rPr>
              <a:t>GOD </a:t>
            </a:r>
            <a:r>
              <a:rPr lang="en-US" sz="2400" dirty="0" smtClean="0">
                <a:latin typeface="Papyrus"/>
                <a:cs typeface="Papyrus"/>
              </a:rPr>
              <a:t>Wants </a:t>
            </a:r>
            <a:r>
              <a:rPr lang="en-US" sz="2400" dirty="0" smtClean="0">
                <a:latin typeface="Papyrus"/>
                <a:cs typeface="Papyrus"/>
              </a:rPr>
              <a:t>to Give Us</a:t>
            </a:r>
            <a:r>
              <a:rPr lang="en-US" sz="2400" dirty="0" smtClean="0">
                <a:latin typeface="Papyrus"/>
                <a:cs typeface="Papyrus"/>
              </a:rPr>
              <a:t> </a:t>
            </a:r>
          </a:p>
          <a:p>
            <a:r>
              <a:rPr lang="en-US" sz="2400" dirty="0">
                <a:latin typeface="Papyrus"/>
                <a:cs typeface="Papyrus"/>
              </a:rPr>
              <a:t> </a:t>
            </a:r>
            <a:r>
              <a:rPr lang="en-US" sz="2400" dirty="0" smtClean="0">
                <a:latin typeface="Papyrus"/>
                <a:cs typeface="Papyrus"/>
              </a:rPr>
              <a:t>  His </a:t>
            </a:r>
            <a:r>
              <a:rPr lang="en-US" sz="2400" dirty="0" smtClean="0">
                <a:latin typeface="Lucida Calligraphy"/>
                <a:cs typeface="Lucida Calligraphy"/>
              </a:rPr>
              <a:t>Shalom</a:t>
            </a:r>
            <a:r>
              <a:rPr lang="en-US" sz="2400" dirty="0" smtClean="0">
                <a:latin typeface="Papyrus"/>
                <a:cs typeface="Papyrus"/>
              </a:rPr>
              <a:t>  </a:t>
            </a:r>
            <a:r>
              <a:rPr lang="en-US" sz="2400" dirty="0" smtClean="0">
                <a:latin typeface="Lucida Calligraphy"/>
                <a:cs typeface="Lucida Calligraphy"/>
              </a:rPr>
              <a:t>Peace </a:t>
            </a:r>
            <a:endParaRPr lang="en-US" sz="2400" dirty="0" smtClean="0">
              <a:solidFill>
                <a:schemeClr val="bg1"/>
              </a:solidFill>
              <a:latin typeface="Papyrus"/>
              <a:cs typeface="Papyrus"/>
            </a:endParaRPr>
          </a:p>
          <a:p>
            <a:endParaRPr lang="en-US" sz="2400" dirty="0" smtClean="0">
              <a:latin typeface="Papyrus"/>
              <a:cs typeface="Papyrus"/>
            </a:endParaRPr>
          </a:p>
          <a:p>
            <a:r>
              <a:rPr lang="en-US" sz="2400" dirty="0" smtClean="0">
                <a:latin typeface="Papyrus"/>
                <a:cs typeface="Papyrus"/>
              </a:rPr>
              <a:t>He </a:t>
            </a:r>
            <a:r>
              <a:rPr lang="en-US" sz="2400" dirty="0" smtClean="0">
                <a:latin typeface="Papyrus"/>
                <a:cs typeface="Papyrus"/>
              </a:rPr>
              <a:t>sent His only Begotten Son Jesus to Bring us true Peace. ..Peace with God, Peace with Ourselves, Peace with Others</a:t>
            </a:r>
            <a:r>
              <a:rPr lang="en-US" sz="2400" dirty="0" smtClean="0">
                <a:latin typeface="Papyrus"/>
                <a:cs typeface="Papyrus"/>
              </a:rPr>
              <a:t>  </a:t>
            </a:r>
            <a:endParaRPr lang="en-US" sz="2400" dirty="0" smtClean="0">
              <a:latin typeface="Papyrus"/>
              <a:cs typeface="Papyrus"/>
            </a:endParaRPr>
          </a:p>
          <a:p>
            <a:r>
              <a:rPr lang="en-US" sz="2400" dirty="0">
                <a:latin typeface="Papyrus"/>
                <a:cs typeface="Papyrus"/>
              </a:rPr>
              <a:t> </a:t>
            </a:r>
            <a:r>
              <a:rPr lang="en-US" sz="2400" dirty="0" smtClean="0">
                <a:solidFill>
                  <a:srgbClr val="000000"/>
                </a:solidFill>
                <a:latin typeface="Papyrus"/>
                <a:cs typeface="Papyrus"/>
              </a:rPr>
              <a:t> </a:t>
            </a:r>
            <a:r>
              <a:rPr lang="en-US" sz="2400" dirty="0" smtClean="0">
                <a:solidFill>
                  <a:srgbClr val="FFFFFF"/>
                </a:solidFill>
                <a:latin typeface="Papyrus"/>
                <a:cs typeface="Papyrus"/>
              </a:rPr>
              <a:t> </a:t>
            </a:r>
            <a:endParaRPr lang="en-US" sz="2400" dirty="0" smtClean="0">
              <a:solidFill>
                <a:srgbClr val="FFFFFF"/>
              </a:solidFill>
              <a:latin typeface="Papyrus"/>
              <a:cs typeface="Papyrus"/>
            </a:endParaRPr>
          </a:p>
          <a:p>
            <a:r>
              <a:rPr lang="en-US" sz="2400" dirty="0" smtClean="0">
                <a:solidFill>
                  <a:srgbClr val="FFFFFF"/>
                </a:solidFill>
                <a:latin typeface="Lucida Calligraphy"/>
                <a:cs typeface="Lucida Calligraphy"/>
              </a:rPr>
              <a:t>Jesus is  Our </a:t>
            </a:r>
            <a:r>
              <a:rPr lang="en-US" sz="2400" dirty="0" smtClean="0">
                <a:solidFill>
                  <a:srgbClr val="000000"/>
                </a:solidFill>
                <a:latin typeface="Lucida Calligraphy"/>
                <a:cs typeface="Lucida Calligraphy"/>
              </a:rPr>
              <a:t> Shalom</a:t>
            </a:r>
          </a:p>
          <a:p>
            <a:endParaRPr lang="en-US" sz="2400" dirty="0" smtClean="0">
              <a:solidFill>
                <a:srgbClr val="000000"/>
              </a:solidFill>
              <a:latin typeface="Lucida Calligraphy"/>
              <a:cs typeface="Lucida Calligraphy"/>
            </a:endParaRPr>
          </a:p>
          <a:p>
            <a:r>
              <a:rPr lang="en-US" sz="2400" dirty="0">
                <a:solidFill>
                  <a:srgbClr val="000000"/>
                </a:solidFill>
                <a:latin typeface="Papyrus"/>
                <a:cs typeface="Papyrus"/>
              </a:rPr>
              <a:t> </a:t>
            </a:r>
            <a:r>
              <a:rPr lang="en-US" sz="2400" dirty="0" smtClean="0">
                <a:solidFill>
                  <a:srgbClr val="000000"/>
                </a:solidFill>
                <a:latin typeface="Papyrus"/>
                <a:cs typeface="Papyrus"/>
              </a:rPr>
              <a:t>  First we have to know</a:t>
            </a:r>
          </a:p>
          <a:p>
            <a:r>
              <a:rPr lang="en-US" sz="2400" dirty="0" smtClean="0">
                <a:solidFill>
                  <a:srgbClr val="000000"/>
                </a:solidFill>
                <a:latin typeface="Papyrus"/>
                <a:cs typeface="Papyrus"/>
              </a:rPr>
              <a:t>There is a Sin Problem</a:t>
            </a:r>
          </a:p>
          <a:p>
            <a:endParaRPr lang="en-US" sz="2400" dirty="0">
              <a:solidFill>
                <a:srgbClr val="000000"/>
              </a:solidFill>
              <a:latin typeface="Papyrus"/>
              <a:cs typeface="Papyrus"/>
            </a:endParaRPr>
          </a:p>
          <a:p>
            <a:r>
              <a:rPr lang="en-US" sz="2400" dirty="0" smtClean="0">
                <a:solidFill>
                  <a:srgbClr val="000000"/>
                </a:solidFill>
                <a:latin typeface="Papyrus"/>
                <a:cs typeface="Papyrus"/>
              </a:rPr>
              <a:t>“For all have sinned and fall short of the glory of God”</a:t>
            </a:r>
            <a:endParaRPr lang="en-US" sz="2400" dirty="0">
              <a:solidFill>
                <a:srgbClr val="000000"/>
              </a:solidFill>
              <a:latin typeface="Papyrus"/>
              <a:cs typeface="Papyrus"/>
            </a:endParaRPr>
          </a:p>
        </p:txBody>
      </p:sp>
    </p:spTree>
    <p:extLst>
      <p:ext uri="{BB962C8B-B14F-4D97-AF65-F5344CB8AC3E}">
        <p14:creationId xmlns:p14="http://schemas.microsoft.com/office/powerpoint/2010/main" val="36399233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2770" name="Picture 10" descr="images-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92" y="685800"/>
            <a:ext cx="4265988" cy="55740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ext Box 11"/>
          <p:cNvSpPr txBox="1">
            <a:spLocks noChangeArrowheads="1"/>
          </p:cNvSpPr>
          <p:nvPr/>
        </p:nvSpPr>
        <p:spPr bwMode="auto">
          <a:xfrm>
            <a:off x="6248400" y="685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a:p>
        </p:txBody>
      </p:sp>
      <p:sp>
        <p:nvSpPr>
          <p:cNvPr id="32771" name="Text Box 13"/>
          <p:cNvSpPr txBox="1">
            <a:spLocks noChangeArrowheads="1"/>
          </p:cNvSpPr>
          <p:nvPr/>
        </p:nvSpPr>
        <p:spPr bwMode="auto">
          <a:xfrm>
            <a:off x="4447380" y="609600"/>
            <a:ext cx="4696622" cy="7355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s-ES_tradnl" sz="2000" dirty="0" smtClean="0">
                <a:solidFill>
                  <a:srgbClr val="000000"/>
                </a:solidFill>
                <a:latin typeface="Papyrus" charset="0"/>
              </a:rPr>
              <a:t>Sin </a:t>
            </a:r>
            <a:r>
              <a:rPr lang="es-ES_tradnl" sz="2000" dirty="0" err="1" smtClean="0">
                <a:solidFill>
                  <a:srgbClr val="000000"/>
                </a:solidFill>
                <a:latin typeface="Papyrus" charset="0"/>
              </a:rPr>
              <a:t>Separates</a:t>
            </a:r>
            <a:r>
              <a:rPr lang="es-ES_tradnl" sz="2000" dirty="0" smtClean="0">
                <a:solidFill>
                  <a:srgbClr val="000000"/>
                </a:solidFill>
                <a:latin typeface="Papyrus" charset="0"/>
              </a:rPr>
              <a:t> </a:t>
            </a:r>
            <a:r>
              <a:rPr lang="es-ES_tradnl" sz="2000" dirty="0" err="1" smtClean="0">
                <a:solidFill>
                  <a:srgbClr val="000000"/>
                </a:solidFill>
                <a:latin typeface="Papyrus" charset="0"/>
              </a:rPr>
              <a:t>Man</a:t>
            </a:r>
            <a:r>
              <a:rPr lang="es-ES_tradnl" sz="2000" dirty="0" smtClean="0">
                <a:solidFill>
                  <a:srgbClr val="000000"/>
                </a:solidFill>
                <a:latin typeface="Papyrus" charset="0"/>
              </a:rPr>
              <a:t> </a:t>
            </a:r>
            <a:r>
              <a:rPr lang="es-ES_tradnl" sz="2000" dirty="0" err="1" smtClean="0">
                <a:solidFill>
                  <a:srgbClr val="000000"/>
                </a:solidFill>
                <a:latin typeface="Papyrus" charset="0"/>
              </a:rPr>
              <a:t>from</a:t>
            </a:r>
            <a:r>
              <a:rPr lang="es-ES_tradnl" sz="2000" dirty="0" smtClean="0">
                <a:solidFill>
                  <a:srgbClr val="000000"/>
                </a:solidFill>
                <a:latin typeface="Papyrus" charset="0"/>
              </a:rPr>
              <a:t> </a:t>
            </a:r>
            <a:r>
              <a:rPr lang="es-ES_tradnl" sz="2000" dirty="0" err="1" smtClean="0">
                <a:solidFill>
                  <a:srgbClr val="000000"/>
                </a:solidFill>
                <a:latin typeface="Papyrus" charset="0"/>
              </a:rPr>
              <a:t>God</a:t>
            </a:r>
            <a:endParaRPr lang="es-ES_tradnl" sz="2000" dirty="0" smtClean="0">
              <a:solidFill>
                <a:srgbClr val="000000"/>
              </a:solidFill>
              <a:latin typeface="Papyrus" charset="0"/>
            </a:endParaRPr>
          </a:p>
          <a:p>
            <a:pPr algn="ctr"/>
            <a:r>
              <a:rPr lang="es-ES_tradnl" sz="2000" dirty="0" err="1" smtClean="0">
                <a:solidFill>
                  <a:srgbClr val="000000"/>
                </a:solidFill>
                <a:latin typeface="Papyrus" charset="0"/>
              </a:rPr>
              <a:t>Placing</a:t>
            </a:r>
            <a:r>
              <a:rPr lang="es-ES_tradnl" sz="2000" dirty="0" smtClean="0">
                <a:solidFill>
                  <a:srgbClr val="000000"/>
                </a:solidFill>
                <a:latin typeface="Papyrus" charset="0"/>
              </a:rPr>
              <a:t> </a:t>
            </a:r>
            <a:r>
              <a:rPr lang="es-ES_tradnl" sz="2000" dirty="0" err="1" smtClean="0">
                <a:solidFill>
                  <a:srgbClr val="000000"/>
                </a:solidFill>
                <a:latin typeface="Papyrus" charset="0"/>
              </a:rPr>
              <a:t>Faith</a:t>
            </a:r>
            <a:r>
              <a:rPr lang="es-ES_tradnl" sz="2000" dirty="0" smtClean="0">
                <a:solidFill>
                  <a:srgbClr val="000000"/>
                </a:solidFill>
                <a:latin typeface="Papyrus" charset="0"/>
              </a:rPr>
              <a:t> in </a:t>
            </a:r>
            <a:r>
              <a:rPr lang="es-ES_tradnl" sz="2000" dirty="0" err="1" smtClean="0">
                <a:solidFill>
                  <a:srgbClr val="000000"/>
                </a:solidFill>
                <a:latin typeface="Papyrus" charset="0"/>
              </a:rPr>
              <a:t>Jesus</a:t>
            </a:r>
            <a:r>
              <a:rPr lang="es-ES_tradnl" sz="2000" dirty="0" smtClean="0">
                <a:solidFill>
                  <a:srgbClr val="000000"/>
                </a:solidFill>
                <a:latin typeface="Papyrus" charset="0"/>
              </a:rPr>
              <a:t> </a:t>
            </a:r>
          </a:p>
          <a:p>
            <a:pPr algn="ctr"/>
            <a:r>
              <a:rPr lang="es-ES_tradnl" sz="2000" dirty="0" err="1" smtClean="0">
                <a:solidFill>
                  <a:srgbClr val="000000"/>
                </a:solidFill>
                <a:latin typeface="Papyrus" charset="0"/>
              </a:rPr>
              <a:t>Restores</a:t>
            </a:r>
            <a:r>
              <a:rPr lang="es-ES_tradnl" sz="2000" dirty="0" smtClean="0">
                <a:solidFill>
                  <a:srgbClr val="000000"/>
                </a:solidFill>
                <a:latin typeface="Papyrus" charset="0"/>
              </a:rPr>
              <a:t> </a:t>
            </a:r>
            <a:r>
              <a:rPr lang="es-ES_tradnl" sz="2000" dirty="0" err="1" smtClean="0">
                <a:solidFill>
                  <a:srgbClr val="000000"/>
                </a:solidFill>
                <a:latin typeface="Papyrus" charset="0"/>
              </a:rPr>
              <a:t>Our</a:t>
            </a:r>
            <a:r>
              <a:rPr lang="es-ES_tradnl" sz="2000" dirty="0" smtClean="0">
                <a:solidFill>
                  <a:srgbClr val="000000"/>
                </a:solidFill>
                <a:latin typeface="Papyrus" charset="0"/>
              </a:rPr>
              <a:t> </a:t>
            </a:r>
            <a:r>
              <a:rPr lang="es-ES_tradnl" sz="2000" dirty="0" err="1" smtClean="0">
                <a:solidFill>
                  <a:srgbClr val="000000"/>
                </a:solidFill>
                <a:latin typeface="Papyrus" charset="0"/>
              </a:rPr>
              <a:t>Peace</a:t>
            </a:r>
            <a:r>
              <a:rPr lang="es-ES_tradnl" sz="2000" dirty="0" smtClean="0">
                <a:solidFill>
                  <a:srgbClr val="000000"/>
                </a:solidFill>
                <a:latin typeface="Papyrus" charset="0"/>
              </a:rPr>
              <a:t> </a:t>
            </a:r>
            <a:r>
              <a:rPr lang="es-ES_tradnl" sz="2000" dirty="0" err="1" smtClean="0">
                <a:solidFill>
                  <a:srgbClr val="000000"/>
                </a:solidFill>
                <a:latin typeface="Papyrus" charset="0"/>
              </a:rPr>
              <a:t>with</a:t>
            </a:r>
            <a:r>
              <a:rPr lang="es-ES_tradnl" sz="2000" dirty="0" smtClean="0">
                <a:solidFill>
                  <a:srgbClr val="000000"/>
                </a:solidFill>
                <a:latin typeface="Papyrus" charset="0"/>
              </a:rPr>
              <a:t> </a:t>
            </a:r>
            <a:r>
              <a:rPr lang="es-ES_tradnl" sz="2000" dirty="0" err="1" smtClean="0">
                <a:solidFill>
                  <a:srgbClr val="000000"/>
                </a:solidFill>
                <a:latin typeface="Papyrus" charset="0"/>
              </a:rPr>
              <a:t>God</a:t>
            </a:r>
            <a:endParaRPr lang="es-ES_tradnl" sz="2000" dirty="0" smtClean="0">
              <a:solidFill>
                <a:srgbClr val="000000"/>
              </a:solidFill>
              <a:latin typeface="Papyrus" charset="0"/>
            </a:endParaRPr>
          </a:p>
          <a:p>
            <a:pPr algn="ctr"/>
            <a:endParaRPr lang="es-ES_tradnl" dirty="0">
              <a:solidFill>
                <a:srgbClr val="000000"/>
              </a:solidFill>
              <a:latin typeface="Papyrus" charset="0"/>
            </a:endParaRPr>
          </a:p>
          <a:p>
            <a:r>
              <a:rPr lang="es-ES_tradnl" dirty="0" smtClean="0">
                <a:solidFill>
                  <a:srgbClr val="000000"/>
                </a:solidFill>
                <a:latin typeface="Papyrus" charset="0"/>
              </a:rPr>
              <a:t>   </a:t>
            </a:r>
            <a:r>
              <a:rPr lang="es-ES_tradnl" sz="2000" dirty="0" err="1" smtClean="0">
                <a:solidFill>
                  <a:srgbClr val="000000"/>
                </a:solidFill>
                <a:latin typeface="Papyrus" charset="0"/>
              </a:rPr>
              <a:t>Jesus</a:t>
            </a:r>
            <a:r>
              <a:rPr lang="es-ES_tradnl" sz="2000" dirty="0" smtClean="0">
                <a:solidFill>
                  <a:srgbClr val="000000"/>
                </a:solidFill>
                <a:latin typeface="Papyrus" charset="0"/>
              </a:rPr>
              <a:t>’ </a:t>
            </a:r>
            <a:r>
              <a:rPr lang="es-ES_tradnl" sz="2000" dirty="0" err="1" smtClean="0">
                <a:solidFill>
                  <a:srgbClr val="000000"/>
                </a:solidFill>
                <a:latin typeface="Papyrus" charset="0"/>
              </a:rPr>
              <a:t>Death</a:t>
            </a:r>
            <a:r>
              <a:rPr lang="es-ES_tradnl" sz="2000" dirty="0" smtClean="0">
                <a:solidFill>
                  <a:srgbClr val="000000"/>
                </a:solidFill>
                <a:latin typeface="Papyrus" charset="0"/>
              </a:rPr>
              <a:t> </a:t>
            </a:r>
            <a:r>
              <a:rPr lang="es-ES_tradnl" sz="2000" dirty="0" err="1" smtClean="0">
                <a:solidFill>
                  <a:srgbClr val="000000"/>
                </a:solidFill>
                <a:latin typeface="Papyrus" charset="0"/>
              </a:rPr>
              <a:t>on</a:t>
            </a:r>
            <a:r>
              <a:rPr lang="es-ES_tradnl" sz="2000" dirty="0" smtClean="0">
                <a:solidFill>
                  <a:srgbClr val="000000"/>
                </a:solidFill>
                <a:latin typeface="Papyrus" charset="0"/>
              </a:rPr>
              <a:t> a </a:t>
            </a:r>
            <a:r>
              <a:rPr lang="es-ES_tradnl" sz="2000" dirty="0">
                <a:solidFill>
                  <a:srgbClr val="000000"/>
                </a:solidFill>
                <a:latin typeface="Papyrus" charset="0"/>
              </a:rPr>
              <a:t>C</a:t>
            </a:r>
            <a:r>
              <a:rPr lang="es-ES_tradnl" sz="2000" dirty="0" smtClean="0">
                <a:solidFill>
                  <a:srgbClr val="000000"/>
                </a:solidFill>
                <a:latin typeface="Papyrus" charset="0"/>
              </a:rPr>
              <a:t>ross 2,000 </a:t>
            </a:r>
            <a:r>
              <a:rPr lang="es-ES_tradnl" sz="2000" dirty="0" err="1" smtClean="0">
                <a:solidFill>
                  <a:srgbClr val="000000"/>
                </a:solidFill>
                <a:latin typeface="Papyrus" charset="0"/>
              </a:rPr>
              <a:t>years</a:t>
            </a:r>
            <a:r>
              <a:rPr lang="es-ES_tradnl" sz="2000" dirty="0" smtClean="0">
                <a:solidFill>
                  <a:srgbClr val="000000"/>
                </a:solidFill>
                <a:latin typeface="Papyrus" charset="0"/>
              </a:rPr>
              <a:t> </a:t>
            </a:r>
            <a:r>
              <a:rPr lang="es-ES_tradnl" sz="2000" dirty="0" err="1" smtClean="0">
                <a:solidFill>
                  <a:srgbClr val="000000"/>
                </a:solidFill>
                <a:latin typeface="Papyrus" charset="0"/>
              </a:rPr>
              <a:t>ago</a:t>
            </a:r>
            <a:r>
              <a:rPr lang="es-ES_tradnl" sz="2000" dirty="0" smtClean="0">
                <a:solidFill>
                  <a:srgbClr val="000000"/>
                </a:solidFill>
                <a:latin typeface="Papyrus" charset="0"/>
              </a:rPr>
              <a:t> </a:t>
            </a:r>
            <a:r>
              <a:rPr lang="es-ES_tradnl" sz="2000" dirty="0" err="1" smtClean="0">
                <a:solidFill>
                  <a:srgbClr val="000000"/>
                </a:solidFill>
                <a:latin typeface="Papyrus" charset="0"/>
              </a:rPr>
              <a:t>destroyed</a:t>
            </a:r>
            <a:r>
              <a:rPr lang="es-ES_tradnl" sz="2000" dirty="0" smtClean="0">
                <a:solidFill>
                  <a:srgbClr val="000000"/>
                </a:solidFill>
                <a:latin typeface="Papyrus" charset="0"/>
              </a:rPr>
              <a:t> </a:t>
            </a:r>
            <a:r>
              <a:rPr lang="es-ES_tradnl" sz="2000" dirty="0" err="1" smtClean="0">
                <a:solidFill>
                  <a:srgbClr val="000000"/>
                </a:solidFill>
                <a:latin typeface="Papyrus" charset="0"/>
              </a:rPr>
              <a:t>Sin’s</a:t>
            </a:r>
            <a:r>
              <a:rPr lang="es-ES_tradnl" sz="2000" dirty="0" smtClean="0">
                <a:solidFill>
                  <a:srgbClr val="000000"/>
                </a:solidFill>
                <a:latin typeface="Papyrus" charset="0"/>
              </a:rPr>
              <a:t> </a:t>
            </a:r>
            <a:r>
              <a:rPr lang="es-ES_tradnl" sz="2000" dirty="0" err="1" smtClean="0">
                <a:solidFill>
                  <a:srgbClr val="000000"/>
                </a:solidFill>
                <a:latin typeface="Papyrus" charset="0"/>
              </a:rPr>
              <a:t>bondage</a:t>
            </a:r>
            <a:r>
              <a:rPr lang="es-ES_tradnl" sz="2000" dirty="0" smtClean="0">
                <a:solidFill>
                  <a:srgbClr val="000000"/>
                </a:solidFill>
                <a:latin typeface="Papyrus" charset="0"/>
              </a:rPr>
              <a:t>   	</a:t>
            </a:r>
          </a:p>
          <a:p>
            <a:r>
              <a:rPr lang="es-ES_tradnl" sz="2000" dirty="0">
                <a:solidFill>
                  <a:srgbClr val="000000"/>
                </a:solidFill>
                <a:latin typeface="Papyrus" charset="0"/>
              </a:rPr>
              <a:t> </a:t>
            </a:r>
            <a:r>
              <a:rPr lang="es-ES_tradnl" sz="2000" dirty="0" smtClean="0">
                <a:solidFill>
                  <a:srgbClr val="000000"/>
                </a:solidFill>
                <a:latin typeface="Papyrus" charset="0"/>
              </a:rPr>
              <a:t> </a:t>
            </a:r>
            <a:r>
              <a:rPr lang="es-ES_tradnl" sz="2000" dirty="0" err="1">
                <a:solidFill>
                  <a:srgbClr val="000000"/>
                </a:solidFill>
                <a:latin typeface="Papyrus" charset="0"/>
              </a:rPr>
              <a:t>W</a:t>
            </a:r>
            <a:r>
              <a:rPr lang="es-ES_tradnl" sz="2000" dirty="0" err="1" smtClean="0">
                <a:solidFill>
                  <a:srgbClr val="000000"/>
                </a:solidFill>
                <a:latin typeface="Papyrus" charset="0"/>
              </a:rPr>
              <a:t>e</a:t>
            </a:r>
            <a:r>
              <a:rPr lang="es-ES_tradnl" sz="2000" dirty="0" smtClean="0">
                <a:solidFill>
                  <a:srgbClr val="000000"/>
                </a:solidFill>
                <a:latin typeface="Papyrus" charset="0"/>
              </a:rPr>
              <a:t> </a:t>
            </a:r>
            <a:r>
              <a:rPr lang="es-ES_tradnl" sz="2000" dirty="0" err="1" smtClean="0">
                <a:solidFill>
                  <a:srgbClr val="000000"/>
                </a:solidFill>
                <a:latin typeface="Papyrus" charset="0"/>
              </a:rPr>
              <a:t>inherited</a:t>
            </a:r>
            <a:r>
              <a:rPr lang="es-ES_tradnl" sz="2000" dirty="0" smtClean="0">
                <a:solidFill>
                  <a:srgbClr val="000000"/>
                </a:solidFill>
                <a:latin typeface="Papyrus" charset="0"/>
              </a:rPr>
              <a:t> </a:t>
            </a:r>
            <a:r>
              <a:rPr lang="es-ES_tradnl" sz="2000" dirty="0" err="1" smtClean="0">
                <a:solidFill>
                  <a:srgbClr val="000000"/>
                </a:solidFill>
                <a:latin typeface="Papyrus" charset="0"/>
              </a:rPr>
              <a:t>this</a:t>
            </a:r>
            <a:r>
              <a:rPr lang="es-ES_tradnl" sz="2000" dirty="0" smtClean="0">
                <a:solidFill>
                  <a:srgbClr val="000000"/>
                </a:solidFill>
                <a:latin typeface="Papyrus" charset="0"/>
              </a:rPr>
              <a:t> sin </a:t>
            </a:r>
            <a:r>
              <a:rPr lang="es-ES_tradnl" sz="2000" dirty="0" err="1" smtClean="0">
                <a:solidFill>
                  <a:srgbClr val="000000"/>
                </a:solidFill>
                <a:latin typeface="Papyrus" charset="0"/>
              </a:rPr>
              <a:t>nature</a:t>
            </a:r>
            <a:r>
              <a:rPr lang="es-ES_tradnl" sz="2000" dirty="0" smtClean="0">
                <a:solidFill>
                  <a:srgbClr val="000000"/>
                </a:solidFill>
                <a:latin typeface="Papyrus" charset="0"/>
              </a:rPr>
              <a:t>  </a:t>
            </a:r>
            <a:r>
              <a:rPr lang="es-ES_tradnl" sz="2000" dirty="0" err="1" smtClean="0">
                <a:solidFill>
                  <a:srgbClr val="000000"/>
                </a:solidFill>
                <a:latin typeface="Papyrus" charset="0"/>
              </a:rPr>
              <a:t>from</a:t>
            </a:r>
            <a:r>
              <a:rPr lang="es-ES_tradnl" sz="2000" dirty="0" smtClean="0">
                <a:solidFill>
                  <a:srgbClr val="000000"/>
                </a:solidFill>
                <a:latin typeface="Papyrus" charset="0"/>
              </a:rPr>
              <a:t> </a:t>
            </a:r>
            <a:r>
              <a:rPr lang="es-ES_tradnl" sz="2000" dirty="0" err="1" smtClean="0">
                <a:solidFill>
                  <a:srgbClr val="000000"/>
                </a:solidFill>
                <a:latin typeface="Papyrus" charset="0"/>
              </a:rPr>
              <a:t>the</a:t>
            </a:r>
            <a:r>
              <a:rPr lang="es-ES_tradnl" sz="2000" dirty="0" smtClean="0">
                <a:solidFill>
                  <a:srgbClr val="000000"/>
                </a:solidFill>
                <a:latin typeface="Papyrus" charset="0"/>
              </a:rPr>
              <a:t> 1st </a:t>
            </a:r>
            <a:r>
              <a:rPr lang="es-ES_tradnl" sz="2000" dirty="0" err="1" smtClean="0">
                <a:solidFill>
                  <a:srgbClr val="000000"/>
                </a:solidFill>
                <a:latin typeface="Papyrus" charset="0"/>
              </a:rPr>
              <a:t>man</a:t>
            </a:r>
            <a:r>
              <a:rPr lang="es-ES_tradnl" sz="2000" dirty="0" smtClean="0">
                <a:solidFill>
                  <a:srgbClr val="000000"/>
                </a:solidFill>
                <a:latin typeface="Papyrus" charset="0"/>
              </a:rPr>
              <a:t> Adam in </a:t>
            </a:r>
            <a:r>
              <a:rPr lang="es-ES_tradnl" sz="2000" dirty="0" err="1" smtClean="0">
                <a:solidFill>
                  <a:srgbClr val="000000"/>
                </a:solidFill>
                <a:latin typeface="Papyrus" charset="0"/>
              </a:rPr>
              <a:t>the</a:t>
            </a:r>
            <a:r>
              <a:rPr lang="es-ES_tradnl" sz="2000" dirty="0" smtClean="0">
                <a:solidFill>
                  <a:srgbClr val="000000"/>
                </a:solidFill>
                <a:latin typeface="Papyrus" charset="0"/>
              </a:rPr>
              <a:t> Garden</a:t>
            </a:r>
          </a:p>
          <a:p>
            <a:endParaRPr lang="es-ES_tradnl" dirty="0">
              <a:solidFill>
                <a:srgbClr val="000000"/>
              </a:solidFill>
              <a:latin typeface="Papyrus" charset="0"/>
            </a:endParaRPr>
          </a:p>
          <a:p>
            <a:r>
              <a:rPr lang="es-ES_tradnl" sz="2000" dirty="0" smtClean="0">
                <a:solidFill>
                  <a:srgbClr val="000000"/>
                </a:solidFill>
                <a:latin typeface="Papyrus" charset="0"/>
              </a:rPr>
              <a:t> “ As </a:t>
            </a:r>
            <a:r>
              <a:rPr lang="es-ES_tradnl" sz="2000" dirty="0" err="1" smtClean="0">
                <a:solidFill>
                  <a:srgbClr val="000000"/>
                </a:solidFill>
                <a:latin typeface="Papyrus" charset="0"/>
              </a:rPr>
              <a:t>by</a:t>
            </a:r>
            <a:r>
              <a:rPr lang="es-ES_tradnl" sz="2000" dirty="0" smtClean="0">
                <a:solidFill>
                  <a:srgbClr val="000000"/>
                </a:solidFill>
                <a:latin typeface="Papyrus" charset="0"/>
              </a:rPr>
              <a:t> </a:t>
            </a:r>
            <a:r>
              <a:rPr lang="es-ES_tradnl" sz="2000" dirty="0" err="1" smtClean="0">
                <a:solidFill>
                  <a:srgbClr val="000000"/>
                </a:solidFill>
                <a:latin typeface="Papyrus" charset="0"/>
              </a:rPr>
              <a:t>one</a:t>
            </a:r>
            <a:r>
              <a:rPr lang="es-ES_tradnl" sz="2000" dirty="0" smtClean="0">
                <a:solidFill>
                  <a:srgbClr val="000000"/>
                </a:solidFill>
                <a:latin typeface="Papyrus" charset="0"/>
              </a:rPr>
              <a:t> </a:t>
            </a:r>
            <a:r>
              <a:rPr lang="es-ES_tradnl" sz="2000" dirty="0" err="1" smtClean="0">
                <a:solidFill>
                  <a:srgbClr val="000000"/>
                </a:solidFill>
                <a:latin typeface="Papyrus" charset="0"/>
              </a:rPr>
              <a:t>man’s</a:t>
            </a:r>
            <a:r>
              <a:rPr lang="es-ES_tradnl" sz="2000" dirty="0" smtClean="0">
                <a:solidFill>
                  <a:srgbClr val="000000"/>
                </a:solidFill>
                <a:latin typeface="Papyrus" charset="0"/>
              </a:rPr>
              <a:t> </a:t>
            </a:r>
            <a:r>
              <a:rPr lang="es-ES_tradnl" sz="2000" dirty="0" err="1" smtClean="0">
                <a:solidFill>
                  <a:srgbClr val="000000"/>
                </a:solidFill>
                <a:latin typeface="Papyrus" charset="0"/>
              </a:rPr>
              <a:t>disobedience</a:t>
            </a:r>
            <a:r>
              <a:rPr lang="es-ES_tradnl" sz="2000" dirty="0" smtClean="0">
                <a:solidFill>
                  <a:srgbClr val="000000"/>
                </a:solidFill>
                <a:latin typeface="Papyrus" charset="0"/>
              </a:rPr>
              <a:t> (Adam) </a:t>
            </a:r>
            <a:r>
              <a:rPr lang="es-ES_tradnl" sz="2000" dirty="0" err="1" smtClean="0">
                <a:solidFill>
                  <a:srgbClr val="000000"/>
                </a:solidFill>
                <a:latin typeface="Papyrus" charset="0"/>
              </a:rPr>
              <a:t>many</a:t>
            </a:r>
            <a:r>
              <a:rPr lang="es-ES_tradnl" sz="2000" dirty="0" smtClean="0">
                <a:solidFill>
                  <a:srgbClr val="000000"/>
                </a:solidFill>
                <a:latin typeface="Papyrus" charset="0"/>
              </a:rPr>
              <a:t> </a:t>
            </a:r>
            <a:r>
              <a:rPr lang="es-ES_tradnl" sz="2000" dirty="0" err="1" smtClean="0">
                <a:solidFill>
                  <a:srgbClr val="000000"/>
                </a:solidFill>
                <a:latin typeface="Papyrus" charset="0"/>
              </a:rPr>
              <a:t>were</a:t>
            </a:r>
            <a:r>
              <a:rPr lang="es-ES_tradnl" sz="2000" dirty="0" smtClean="0">
                <a:solidFill>
                  <a:srgbClr val="000000"/>
                </a:solidFill>
                <a:latin typeface="Papyrus" charset="0"/>
              </a:rPr>
              <a:t> </a:t>
            </a:r>
            <a:r>
              <a:rPr lang="es-ES_tradnl" sz="2000" dirty="0" err="1" smtClean="0">
                <a:solidFill>
                  <a:srgbClr val="000000"/>
                </a:solidFill>
                <a:latin typeface="Papyrus" charset="0"/>
              </a:rPr>
              <a:t>made</a:t>
            </a:r>
            <a:r>
              <a:rPr lang="es-ES_tradnl" sz="2000" dirty="0" smtClean="0">
                <a:solidFill>
                  <a:srgbClr val="000000"/>
                </a:solidFill>
                <a:latin typeface="Papyrus" charset="0"/>
              </a:rPr>
              <a:t> </a:t>
            </a:r>
            <a:r>
              <a:rPr lang="es-ES_tradnl" sz="2000" dirty="0" err="1" smtClean="0">
                <a:solidFill>
                  <a:srgbClr val="000000"/>
                </a:solidFill>
                <a:latin typeface="Papyrus" charset="0"/>
              </a:rPr>
              <a:t>sinners</a:t>
            </a:r>
            <a:r>
              <a:rPr lang="es-ES_tradnl" sz="2000" dirty="0" smtClean="0">
                <a:solidFill>
                  <a:srgbClr val="000000"/>
                </a:solidFill>
                <a:latin typeface="Papyrus" charset="0"/>
              </a:rPr>
              <a:t>, so </a:t>
            </a:r>
            <a:r>
              <a:rPr lang="es-ES_tradnl" sz="2000" dirty="0" err="1" smtClean="0">
                <a:solidFill>
                  <a:srgbClr val="000000"/>
                </a:solidFill>
                <a:latin typeface="Papyrus" charset="0"/>
              </a:rPr>
              <a:t>by</a:t>
            </a:r>
            <a:r>
              <a:rPr lang="es-ES_tradnl" sz="2000" dirty="0" smtClean="0">
                <a:solidFill>
                  <a:srgbClr val="000000"/>
                </a:solidFill>
                <a:latin typeface="Papyrus" charset="0"/>
              </a:rPr>
              <a:t> </a:t>
            </a:r>
            <a:r>
              <a:rPr lang="es-ES_tradnl" sz="2000" dirty="0" err="1" smtClean="0">
                <a:solidFill>
                  <a:srgbClr val="000000"/>
                </a:solidFill>
                <a:latin typeface="Papyrus" charset="0"/>
              </a:rPr>
              <a:t>the</a:t>
            </a:r>
            <a:r>
              <a:rPr lang="es-ES_tradnl" sz="2000" dirty="0" smtClean="0">
                <a:solidFill>
                  <a:srgbClr val="000000"/>
                </a:solidFill>
                <a:latin typeface="Papyrus" charset="0"/>
              </a:rPr>
              <a:t> </a:t>
            </a:r>
            <a:r>
              <a:rPr lang="es-ES_tradnl" sz="2000" dirty="0" err="1" smtClean="0">
                <a:solidFill>
                  <a:srgbClr val="000000"/>
                </a:solidFill>
                <a:latin typeface="Papyrus" charset="0"/>
              </a:rPr>
              <a:t>obedience</a:t>
            </a:r>
            <a:r>
              <a:rPr lang="es-ES_tradnl" sz="2000" dirty="0" smtClean="0">
                <a:solidFill>
                  <a:srgbClr val="000000"/>
                </a:solidFill>
                <a:latin typeface="Papyrus" charset="0"/>
              </a:rPr>
              <a:t> of </a:t>
            </a:r>
            <a:r>
              <a:rPr lang="es-ES_tradnl" sz="2000" dirty="0" err="1" smtClean="0">
                <a:solidFill>
                  <a:srgbClr val="000000"/>
                </a:solidFill>
                <a:latin typeface="Papyrus" charset="0"/>
              </a:rPr>
              <a:t>one</a:t>
            </a:r>
            <a:r>
              <a:rPr lang="es-ES_tradnl" sz="2000" dirty="0" smtClean="0">
                <a:solidFill>
                  <a:srgbClr val="000000"/>
                </a:solidFill>
                <a:latin typeface="Papyrus" charset="0"/>
              </a:rPr>
              <a:t> (</a:t>
            </a:r>
            <a:r>
              <a:rPr lang="es-ES_tradnl" sz="2000" dirty="0" err="1" smtClean="0">
                <a:solidFill>
                  <a:srgbClr val="000000"/>
                </a:solidFill>
                <a:latin typeface="Papyrus" charset="0"/>
              </a:rPr>
              <a:t>Jesus</a:t>
            </a:r>
            <a:r>
              <a:rPr lang="es-ES_tradnl" sz="2000" dirty="0" smtClean="0">
                <a:solidFill>
                  <a:srgbClr val="000000"/>
                </a:solidFill>
                <a:latin typeface="Papyrus" charset="0"/>
              </a:rPr>
              <a:t>), </a:t>
            </a:r>
            <a:r>
              <a:rPr lang="es-ES_tradnl" sz="2000" dirty="0" err="1" smtClean="0">
                <a:solidFill>
                  <a:srgbClr val="000000"/>
                </a:solidFill>
                <a:latin typeface="Papyrus" charset="0"/>
              </a:rPr>
              <a:t>shall</a:t>
            </a:r>
            <a:r>
              <a:rPr lang="es-ES_tradnl" sz="2000" dirty="0" smtClean="0">
                <a:solidFill>
                  <a:srgbClr val="000000"/>
                </a:solidFill>
                <a:latin typeface="Papyrus" charset="0"/>
              </a:rPr>
              <a:t> </a:t>
            </a:r>
            <a:r>
              <a:rPr lang="es-ES_tradnl" sz="2000" dirty="0" err="1" smtClean="0">
                <a:solidFill>
                  <a:srgbClr val="000000"/>
                </a:solidFill>
                <a:latin typeface="Papyrus" charset="0"/>
              </a:rPr>
              <a:t>many</a:t>
            </a:r>
            <a:r>
              <a:rPr lang="es-ES_tradnl" sz="2000" dirty="0" smtClean="0">
                <a:solidFill>
                  <a:srgbClr val="000000"/>
                </a:solidFill>
                <a:latin typeface="Papyrus" charset="0"/>
              </a:rPr>
              <a:t> be </a:t>
            </a:r>
            <a:r>
              <a:rPr lang="es-ES_tradnl" sz="2000" dirty="0" err="1" smtClean="0">
                <a:solidFill>
                  <a:srgbClr val="000000"/>
                </a:solidFill>
                <a:latin typeface="Papyrus" charset="0"/>
              </a:rPr>
              <a:t>made</a:t>
            </a:r>
            <a:r>
              <a:rPr lang="es-ES_tradnl" sz="2000" dirty="0" smtClean="0">
                <a:solidFill>
                  <a:srgbClr val="000000"/>
                </a:solidFill>
                <a:latin typeface="Papyrus" charset="0"/>
              </a:rPr>
              <a:t> </a:t>
            </a:r>
            <a:r>
              <a:rPr lang="es-ES_tradnl" sz="2000" dirty="0" err="1" smtClean="0">
                <a:solidFill>
                  <a:srgbClr val="000000"/>
                </a:solidFill>
                <a:latin typeface="Papyrus" charset="0"/>
              </a:rPr>
              <a:t>righteous</a:t>
            </a:r>
            <a:r>
              <a:rPr lang="es-ES_tradnl" sz="2000" dirty="0" smtClean="0">
                <a:solidFill>
                  <a:srgbClr val="000000"/>
                </a:solidFill>
                <a:latin typeface="Papyrus" charset="0"/>
              </a:rPr>
              <a:t>.</a:t>
            </a:r>
          </a:p>
          <a:p>
            <a:r>
              <a:rPr lang="es-ES_tradnl" sz="2000" dirty="0" smtClean="0">
                <a:solidFill>
                  <a:srgbClr val="000000"/>
                </a:solidFill>
                <a:latin typeface="Papyrus" charset="0"/>
              </a:rPr>
              <a:t> </a:t>
            </a:r>
          </a:p>
          <a:p>
            <a:r>
              <a:rPr lang="es-ES_tradnl" sz="2000" dirty="0" err="1" smtClean="0">
                <a:solidFill>
                  <a:srgbClr val="000000"/>
                </a:solidFill>
                <a:latin typeface="Papyrus" charset="0"/>
              </a:rPr>
              <a:t>Therefore</a:t>
            </a:r>
            <a:r>
              <a:rPr lang="es-ES_tradnl" sz="2000" dirty="0" smtClean="0">
                <a:solidFill>
                  <a:srgbClr val="000000"/>
                </a:solidFill>
                <a:latin typeface="Papyrus" charset="0"/>
              </a:rPr>
              <a:t> </a:t>
            </a:r>
            <a:r>
              <a:rPr lang="es-ES_tradnl" sz="2000" dirty="0" err="1" smtClean="0">
                <a:solidFill>
                  <a:srgbClr val="000000"/>
                </a:solidFill>
                <a:latin typeface="Papyrus" charset="0"/>
              </a:rPr>
              <a:t>being</a:t>
            </a:r>
            <a:r>
              <a:rPr lang="es-ES_tradnl" sz="2000" dirty="0" smtClean="0">
                <a:solidFill>
                  <a:srgbClr val="000000"/>
                </a:solidFill>
                <a:latin typeface="Papyrus" charset="0"/>
              </a:rPr>
              <a:t> </a:t>
            </a:r>
            <a:r>
              <a:rPr lang="es-ES_tradnl" sz="2000" dirty="0" err="1" smtClean="0">
                <a:solidFill>
                  <a:srgbClr val="000000"/>
                </a:solidFill>
                <a:latin typeface="Papyrus" charset="0"/>
              </a:rPr>
              <a:t>justified</a:t>
            </a:r>
            <a:r>
              <a:rPr lang="es-ES_tradnl" sz="2000" dirty="0" smtClean="0">
                <a:solidFill>
                  <a:srgbClr val="000000"/>
                </a:solidFill>
                <a:latin typeface="Papyrus" charset="0"/>
              </a:rPr>
              <a:t> </a:t>
            </a:r>
            <a:r>
              <a:rPr lang="es-ES_tradnl" sz="2000" dirty="0" err="1" smtClean="0">
                <a:solidFill>
                  <a:srgbClr val="000000"/>
                </a:solidFill>
                <a:latin typeface="Papyrus" charset="0"/>
              </a:rPr>
              <a:t>by</a:t>
            </a:r>
            <a:r>
              <a:rPr lang="es-ES_tradnl" sz="2000" dirty="0" smtClean="0">
                <a:solidFill>
                  <a:srgbClr val="000000"/>
                </a:solidFill>
                <a:latin typeface="Papyrus" charset="0"/>
              </a:rPr>
              <a:t> </a:t>
            </a:r>
            <a:r>
              <a:rPr lang="es-ES_tradnl" sz="2000" dirty="0" err="1" smtClean="0">
                <a:solidFill>
                  <a:srgbClr val="000000"/>
                </a:solidFill>
                <a:latin typeface="Papyrus" charset="0"/>
              </a:rPr>
              <a:t>faith</a:t>
            </a:r>
            <a:r>
              <a:rPr lang="es-ES_tradnl" sz="2000" dirty="0" smtClean="0">
                <a:solidFill>
                  <a:srgbClr val="000000"/>
                </a:solidFill>
                <a:latin typeface="Papyrus" charset="0"/>
              </a:rPr>
              <a:t> </a:t>
            </a:r>
            <a:r>
              <a:rPr lang="es-ES_tradnl" sz="2000" dirty="0" err="1" smtClean="0">
                <a:solidFill>
                  <a:srgbClr val="000000"/>
                </a:solidFill>
                <a:latin typeface="Papyrus" charset="0"/>
              </a:rPr>
              <a:t>we</a:t>
            </a:r>
            <a:r>
              <a:rPr lang="es-ES_tradnl" sz="2000" dirty="0" smtClean="0">
                <a:solidFill>
                  <a:srgbClr val="000000"/>
                </a:solidFill>
                <a:latin typeface="Papyrus" charset="0"/>
              </a:rPr>
              <a:t> </a:t>
            </a:r>
            <a:r>
              <a:rPr lang="es-ES_tradnl" sz="2000" dirty="0" err="1" smtClean="0">
                <a:solidFill>
                  <a:srgbClr val="000000"/>
                </a:solidFill>
                <a:latin typeface="Papyrus" charset="0"/>
              </a:rPr>
              <a:t>have</a:t>
            </a:r>
            <a:r>
              <a:rPr lang="es-ES_tradnl" sz="2000" dirty="0" smtClean="0">
                <a:solidFill>
                  <a:srgbClr val="000000"/>
                </a:solidFill>
                <a:latin typeface="Papyrus" charset="0"/>
              </a:rPr>
              <a:t> </a:t>
            </a:r>
            <a:r>
              <a:rPr lang="es-ES_tradnl" sz="2000" dirty="0" err="1" smtClean="0">
                <a:solidFill>
                  <a:srgbClr val="000000"/>
                </a:solidFill>
                <a:latin typeface="Papyrus" charset="0"/>
              </a:rPr>
              <a:t>peace</a:t>
            </a:r>
            <a:r>
              <a:rPr lang="es-ES_tradnl" sz="2000" dirty="0" smtClean="0">
                <a:solidFill>
                  <a:srgbClr val="000000"/>
                </a:solidFill>
                <a:latin typeface="Papyrus" charset="0"/>
              </a:rPr>
              <a:t> </a:t>
            </a:r>
            <a:r>
              <a:rPr lang="es-ES_tradnl" sz="2000" dirty="0" err="1" smtClean="0">
                <a:solidFill>
                  <a:srgbClr val="000000"/>
                </a:solidFill>
                <a:latin typeface="Papyrus" charset="0"/>
              </a:rPr>
              <a:t>with</a:t>
            </a:r>
            <a:r>
              <a:rPr lang="es-ES_tradnl" sz="2000" dirty="0" smtClean="0">
                <a:solidFill>
                  <a:srgbClr val="000000"/>
                </a:solidFill>
                <a:latin typeface="Papyrus" charset="0"/>
              </a:rPr>
              <a:t> </a:t>
            </a:r>
            <a:r>
              <a:rPr lang="es-ES_tradnl" sz="2000" dirty="0" err="1" smtClean="0">
                <a:solidFill>
                  <a:srgbClr val="000000"/>
                </a:solidFill>
                <a:latin typeface="Papyrus" charset="0"/>
              </a:rPr>
              <a:t>God</a:t>
            </a:r>
            <a:r>
              <a:rPr lang="es-ES_tradnl" sz="2000" dirty="0" smtClean="0">
                <a:solidFill>
                  <a:srgbClr val="000000"/>
                </a:solidFill>
                <a:latin typeface="Papyrus" charset="0"/>
              </a:rPr>
              <a:t> </a:t>
            </a:r>
            <a:r>
              <a:rPr lang="es-ES_tradnl" sz="2000" dirty="0" err="1" smtClean="0">
                <a:solidFill>
                  <a:srgbClr val="000000"/>
                </a:solidFill>
                <a:latin typeface="Papyrus" charset="0"/>
              </a:rPr>
              <a:t>through</a:t>
            </a:r>
            <a:r>
              <a:rPr lang="es-ES_tradnl" sz="2000" dirty="0" smtClean="0">
                <a:solidFill>
                  <a:srgbClr val="000000"/>
                </a:solidFill>
                <a:latin typeface="Papyrus" charset="0"/>
              </a:rPr>
              <a:t> </a:t>
            </a:r>
            <a:r>
              <a:rPr lang="es-ES_tradnl" sz="2000" dirty="0" err="1" smtClean="0">
                <a:solidFill>
                  <a:srgbClr val="000000"/>
                </a:solidFill>
                <a:latin typeface="Papyrus" charset="0"/>
              </a:rPr>
              <a:t>our</a:t>
            </a:r>
            <a:r>
              <a:rPr lang="es-ES_tradnl" sz="2000" dirty="0" smtClean="0">
                <a:solidFill>
                  <a:srgbClr val="000000"/>
                </a:solidFill>
                <a:latin typeface="Papyrus" charset="0"/>
              </a:rPr>
              <a:t> Lord </a:t>
            </a:r>
            <a:r>
              <a:rPr lang="es-ES_tradnl" sz="2000" dirty="0" err="1" smtClean="0">
                <a:solidFill>
                  <a:srgbClr val="000000"/>
                </a:solidFill>
                <a:latin typeface="Papyrus" charset="0"/>
              </a:rPr>
              <a:t>Jesus</a:t>
            </a:r>
            <a:r>
              <a:rPr lang="es-ES_tradnl" sz="2000" dirty="0" smtClean="0">
                <a:solidFill>
                  <a:srgbClr val="000000"/>
                </a:solidFill>
                <a:latin typeface="Papyrus" charset="0"/>
              </a:rPr>
              <a:t> </a:t>
            </a:r>
            <a:r>
              <a:rPr lang="es-ES_tradnl" sz="2000" dirty="0" err="1" smtClean="0">
                <a:solidFill>
                  <a:srgbClr val="000000"/>
                </a:solidFill>
                <a:latin typeface="Papyrus" charset="0"/>
              </a:rPr>
              <a:t>Christ</a:t>
            </a:r>
            <a:r>
              <a:rPr lang="es-ES_tradnl" sz="2000" dirty="0" smtClean="0">
                <a:solidFill>
                  <a:srgbClr val="000000"/>
                </a:solidFill>
                <a:latin typeface="Papyrus" charset="0"/>
              </a:rPr>
              <a:t>”   </a:t>
            </a:r>
            <a:r>
              <a:rPr lang="es-ES_tradnl" sz="2000" dirty="0" err="1" smtClean="0">
                <a:solidFill>
                  <a:srgbClr val="000000"/>
                </a:solidFill>
                <a:latin typeface="Papyrus" charset="0"/>
              </a:rPr>
              <a:t>Romans</a:t>
            </a:r>
            <a:r>
              <a:rPr lang="es-ES_tradnl" sz="2000" dirty="0" smtClean="0">
                <a:solidFill>
                  <a:srgbClr val="000000"/>
                </a:solidFill>
                <a:latin typeface="Papyrus" charset="0"/>
              </a:rPr>
              <a:t> 5:1</a:t>
            </a:r>
            <a:endParaRPr lang="es-ES_tradnl" sz="2000" dirty="0">
              <a:solidFill>
                <a:srgbClr val="000000"/>
              </a:solidFill>
              <a:latin typeface="Papyrus" charset="0"/>
            </a:endParaRPr>
          </a:p>
          <a:p>
            <a:endParaRPr lang="es-ES_tradnl" dirty="0">
              <a:solidFill>
                <a:srgbClr val="000000"/>
              </a:solidFill>
              <a:latin typeface="Papyrus" charset="0"/>
            </a:endParaRPr>
          </a:p>
          <a:p>
            <a:r>
              <a:rPr lang="es-ES_tradnl" dirty="0" smtClean="0">
                <a:solidFill>
                  <a:srgbClr val="000000"/>
                </a:solidFill>
                <a:latin typeface="Papyrus" charset="0"/>
              </a:rPr>
              <a:t> </a:t>
            </a:r>
          </a:p>
          <a:p>
            <a:r>
              <a:rPr lang="es-ES_tradnl" dirty="0" smtClean="0">
                <a:solidFill>
                  <a:srgbClr val="000000"/>
                </a:solidFill>
                <a:latin typeface="Papyrus" charset="0"/>
              </a:rPr>
              <a:t> </a:t>
            </a:r>
            <a:endParaRPr lang="es-ES_tradnl" dirty="0" smtClean="0">
              <a:solidFill>
                <a:srgbClr val="000000"/>
              </a:solidFill>
              <a:latin typeface="Papyrus" charset="0"/>
            </a:endParaRPr>
          </a:p>
          <a:p>
            <a:pPr algn="ctr"/>
            <a:endParaRPr lang="es-ES_tradnl" dirty="0">
              <a:solidFill>
                <a:srgbClr val="000000"/>
              </a:solidFill>
              <a:latin typeface="Papyrus" charset="0"/>
            </a:endParaRPr>
          </a:p>
          <a:p>
            <a:pPr algn="ctr"/>
            <a:endParaRPr lang="es-ES_tradnl" dirty="0" smtClean="0">
              <a:solidFill>
                <a:srgbClr val="000000"/>
              </a:solidFill>
              <a:latin typeface="Papyrus"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387901"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506863" y="314895"/>
            <a:ext cx="6058672" cy="6494084"/>
          </a:xfrm>
          <a:prstGeom prst="rect">
            <a:avLst/>
          </a:prstGeom>
          <a:noFill/>
        </p:spPr>
        <p:txBody>
          <a:bodyPr wrap="square" rtlCol="0">
            <a:spAutoFit/>
          </a:bodyPr>
          <a:lstStyle/>
          <a:p>
            <a:endParaRPr lang="en-US" sz="2800" dirty="0" smtClean="0">
              <a:latin typeface="Papyrus"/>
              <a:cs typeface="Papyrus"/>
            </a:endParaRPr>
          </a:p>
          <a:p>
            <a:r>
              <a:rPr lang="en-US" sz="2800" dirty="0">
                <a:latin typeface="Papyrus"/>
                <a:cs typeface="Papyrus"/>
              </a:rPr>
              <a:t>We Need a Little Hebrew Lesson</a:t>
            </a:r>
          </a:p>
          <a:p>
            <a:r>
              <a:rPr lang="en-US" sz="2800" dirty="0" smtClean="0">
                <a:latin typeface="Papyrus"/>
                <a:cs typeface="Papyrus"/>
              </a:rPr>
              <a:t>To Really  Understand</a:t>
            </a:r>
            <a:r>
              <a:rPr lang="en-US" sz="2800" dirty="0" smtClean="0">
                <a:latin typeface="Lucida Calligraphy"/>
                <a:cs typeface="Lucida Calligraphy"/>
              </a:rPr>
              <a:t> Shalom </a:t>
            </a:r>
            <a:endParaRPr lang="en-US" sz="2800" dirty="0">
              <a:latin typeface="Lucida Calligraphy"/>
              <a:cs typeface="Lucida Calligraphy"/>
            </a:endParaRPr>
          </a:p>
          <a:p>
            <a:endParaRPr lang="en-US" sz="2800" dirty="0">
              <a:latin typeface="Papyrus"/>
              <a:cs typeface="Papyrus"/>
            </a:endParaRPr>
          </a:p>
          <a:p>
            <a:endParaRPr lang="en-US" sz="2800" dirty="0" smtClean="0">
              <a:latin typeface="Papyrus"/>
              <a:cs typeface="Papyrus"/>
            </a:endParaRPr>
          </a:p>
          <a:p>
            <a:r>
              <a:rPr lang="en-US" sz="3600" dirty="0" smtClean="0">
                <a:latin typeface="Papyrus"/>
                <a:cs typeface="Papyrus"/>
              </a:rPr>
              <a:t>         </a:t>
            </a:r>
            <a:endParaRPr lang="en-US" sz="3600" dirty="0">
              <a:latin typeface="Papyrus"/>
              <a:cs typeface="Papyrus"/>
            </a:endParaRPr>
          </a:p>
          <a:p>
            <a:r>
              <a:rPr lang="en-US" sz="2400" dirty="0" smtClean="0">
                <a:latin typeface="Papyrus"/>
                <a:cs typeface="Papyrus"/>
              </a:rPr>
              <a:t> </a:t>
            </a:r>
            <a:r>
              <a:rPr lang="en-US" sz="2400" dirty="0" smtClean="0">
                <a:latin typeface="Papyrus"/>
                <a:cs typeface="Papyrus"/>
              </a:rPr>
              <a:t>                  </a:t>
            </a:r>
            <a:r>
              <a:rPr lang="en-US" sz="2400" dirty="0" smtClean="0">
                <a:latin typeface="Papyrus"/>
                <a:cs typeface="Papyrus"/>
              </a:rPr>
              <a:t>Every Hebrew Word </a:t>
            </a:r>
            <a:endParaRPr lang="en-US" sz="2400" dirty="0" smtClean="0">
              <a:latin typeface="Papyrus"/>
              <a:cs typeface="Papyrus"/>
            </a:endParaRPr>
          </a:p>
          <a:p>
            <a:r>
              <a:rPr lang="en-US" sz="2400" dirty="0" smtClean="0">
                <a:latin typeface="Papyrus"/>
                <a:cs typeface="Papyrus"/>
              </a:rPr>
              <a:t>                          in </a:t>
            </a:r>
            <a:r>
              <a:rPr lang="en-US" sz="2400" dirty="0" smtClean="0">
                <a:latin typeface="Papyrus"/>
                <a:cs typeface="Papyrus"/>
              </a:rPr>
              <a:t>the Bible</a:t>
            </a:r>
          </a:p>
          <a:p>
            <a:r>
              <a:rPr lang="en-US" sz="2400" dirty="0">
                <a:latin typeface="Papyrus"/>
                <a:cs typeface="Papyrus"/>
              </a:rPr>
              <a:t> </a:t>
            </a:r>
            <a:r>
              <a:rPr lang="en-US" sz="2400" dirty="0" smtClean="0">
                <a:latin typeface="Papyrus"/>
                <a:cs typeface="Papyrus"/>
              </a:rPr>
              <a:t> Is Made Up of 3 Letters Called Roots</a:t>
            </a:r>
          </a:p>
          <a:p>
            <a:endParaRPr lang="en-US" sz="2400" dirty="0">
              <a:latin typeface="Papyrus"/>
              <a:cs typeface="Papyrus"/>
            </a:endParaRPr>
          </a:p>
          <a:p>
            <a:r>
              <a:rPr lang="en-US" sz="2400" dirty="0" smtClean="0">
                <a:latin typeface="Papyrus"/>
                <a:cs typeface="Papyrus"/>
              </a:rPr>
              <a:t>They </a:t>
            </a:r>
            <a:r>
              <a:rPr lang="en-US" sz="2400" dirty="0" smtClean="0">
                <a:latin typeface="Papyrus"/>
                <a:cs typeface="Papyrus"/>
              </a:rPr>
              <a:t>Each Have Spiritual Meanings</a:t>
            </a:r>
            <a:r>
              <a:rPr lang="en-US" sz="2400" dirty="0" smtClean="0">
                <a:latin typeface="Papyrus"/>
                <a:cs typeface="Papyrus"/>
              </a:rPr>
              <a:t>!</a:t>
            </a:r>
          </a:p>
          <a:p>
            <a:endParaRPr lang="en-US" sz="2400" dirty="0">
              <a:latin typeface="Papyrus"/>
              <a:cs typeface="Papyrus"/>
            </a:endParaRPr>
          </a:p>
          <a:p>
            <a:r>
              <a:rPr lang="en-US" sz="2400" dirty="0" smtClean="0">
                <a:latin typeface="Papyrus"/>
                <a:cs typeface="Papyrus"/>
              </a:rPr>
              <a:t>                    Put together they give </a:t>
            </a:r>
          </a:p>
          <a:p>
            <a:r>
              <a:rPr lang="en-US" sz="2400" dirty="0" smtClean="0">
                <a:latin typeface="Papyrus"/>
                <a:cs typeface="Papyrus"/>
              </a:rPr>
              <a:t>             a wonderful spiritual picture </a:t>
            </a:r>
          </a:p>
          <a:p>
            <a:r>
              <a:rPr lang="en-US" sz="2400" dirty="0">
                <a:latin typeface="Papyrus"/>
                <a:cs typeface="Papyrus"/>
              </a:rPr>
              <a:t> </a:t>
            </a:r>
            <a:r>
              <a:rPr lang="en-US" sz="2400" dirty="0" smtClean="0">
                <a:latin typeface="Papyrus"/>
                <a:cs typeface="Papyrus"/>
              </a:rPr>
              <a:t>                         </a:t>
            </a:r>
            <a:r>
              <a:rPr lang="en-US" sz="2400" dirty="0" smtClean="0">
                <a:latin typeface="Papyrus"/>
                <a:cs typeface="Papyrus"/>
              </a:rPr>
              <a:t>of Bible truths</a:t>
            </a:r>
            <a:endParaRPr lang="en-US" sz="2400" dirty="0" smtClean="0">
              <a:latin typeface="Papyrus"/>
              <a:cs typeface="Papyrus"/>
            </a:endParaRPr>
          </a:p>
          <a:p>
            <a:r>
              <a:rPr lang="en-US" sz="2400" dirty="0" smtClean="0">
                <a:latin typeface="Papyrus"/>
                <a:cs typeface="Papyrus"/>
              </a:rPr>
              <a:t>  </a:t>
            </a:r>
            <a:endParaRPr lang="en-US" sz="2400" dirty="0">
              <a:latin typeface="Papyrus"/>
              <a:cs typeface="Papyrus"/>
            </a:endParaRPr>
          </a:p>
        </p:txBody>
      </p:sp>
      <p:pic>
        <p:nvPicPr>
          <p:cNvPr id="5" name="Picture 4" descr="iu-1.jpeg"/>
          <p:cNvPicPr>
            <a:picLocks noChangeAspect="1"/>
          </p:cNvPicPr>
          <p:nvPr/>
        </p:nvPicPr>
        <p:blipFill>
          <a:blip r:embed="rId3">
            <a:extLst>
              <a:ext uri="{BEBA8EAE-BF5A-486C-A8C5-ECC9F3942E4B}">
                <a14:imgProps xmlns:a14="http://schemas.microsoft.com/office/drawing/2010/main">
                  <a14:imgLayer r:embed="rId4">
                    <a14:imgEffect>
                      <a14:backgroundRemoval t="0" b="99800" l="0" r="100000">
                        <a14:foregroundMark x1="12428" y1="2600" x2="93064" y2="10400"/>
                        <a14:foregroundMark x1="7803" y1="8800" x2="7225" y2="89600"/>
                        <a14:foregroundMark x1="11272" y1="95800" x2="95087" y2="89200"/>
                        <a14:foregroundMark x1="94509" y1="18200" x2="94509" y2="76200"/>
                        <a14:backgroundMark x1="88439" y1="3000" x2="56647" y2="2200"/>
                        <a14:backgroundMark x1="45954" y1="2200" x2="24277" y2="1800"/>
                        <a14:backgroundMark x1="20520" y1="1800" x2="8382" y2="1000"/>
                      </a14:backgroundRemoval>
                    </a14:imgEffect>
                  </a14:imgLayer>
                </a14:imgProps>
              </a:ext>
              <a:ext uri="{28A0092B-C50C-407E-A947-70E740481C1C}">
                <a14:useLocalDpi xmlns:a14="http://schemas.microsoft.com/office/drawing/2010/main" val="0"/>
              </a:ext>
            </a:extLst>
          </a:blip>
          <a:stretch>
            <a:fillRect/>
          </a:stretch>
        </p:blipFill>
        <p:spPr>
          <a:xfrm>
            <a:off x="335859" y="1348597"/>
            <a:ext cx="3171004" cy="4582376"/>
          </a:xfrm>
          <a:prstGeom prst="rect">
            <a:avLst/>
          </a:prstGeom>
        </p:spPr>
      </p:pic>
      <p:pic>
        <p:nvPicPr>
          <p:cNvPr id="6" name="Picture 5" descr="iu-2.jpeg"/>
          <p:cNvPicPr>
            <a:picLocks noChangeAspect="1"/>
          </p:cNvPicPr>
          <p:nvPr/>
        </p:nvPicPr>
        <p:blipFill>
          <a:blip r:embed="rId5">
            <a:extLst>
              <a:ext uri="{BEBA8EAE-BF5A-486C-A8C5-ECC9F3942E4B}">
                <a14:imgProps xmlns:a14="http://schemas.microsoft.com/office/drawing/2010/main">
                  <a14:imgLayer r:embed="rId6">
                    <a14:imgEffect>
                      <a14:backgroundRemoval t="4206" b="100000" l="0" r="100000">
                        <a14:foregroundMark x1="31224" y1="41589" x2="34177" y2="42523"/>
                        <a14:foregroundMark x1="18354" y1="41589" x2="18354" y2="41589"/>
                        <a14:foregroundMark x1="60549" y1="24299" x2="60549" y2="24299"/>
                        <a14:foregroundMark x1="50211" y1="41589" x2="50211" y2="41589"/>
                        <a14:backgroundMark x1="47046" y1="33645" x2="47046" y2="33645"/>
                      </a14:backgroundRemoval>
                    </a14:imgEffect>
                  </a14:imgLayer>
                </a14:imgProps>
              </a:ext>
              <a:ext uri="{28A0092B-C50C-407E-A947-70E740481C1C}">
                <a14:useLocalDpi xmlns:a14="http://schemas.microsoft.com/office/drawing/2010/main" val="0"/>
              </a:ext>
            </a:extLst>
          </a:blip>
          <a:stretch>
            <a:fillRect/>
          </a:stretch>
        </p:blipFill>
        <p:spPr>
          <a:xfrm>
            <a:off x="4772616" y="1759147"/>
            <a:ext cx="2244604" cy="1013387"/>
          </a:xfrm>
          <a:prstGeom prst="rect">
            <a:avLst/>
          </a:prstGeom>
        </p:spPr>
      </p:pic>
    </p:spTree>
    <p:extLst>
      <p:ext uri="{BB962C8B-B14F-4D97-AF65-F5344CB8AC3E}">
        <p14:creationId xmlns:p14="http://schemas.microsoft.com/office/powerpoint/2010/main" val="40598966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dirty="0"/>
              <a:t>	</a:t>
            </a:r>
          </a:p>
        </p:txBody>
      </p:sp>
      <p:pic>
        <p:nvPicPr>
          <p:cNvPr id="7" name="Picture 6" descr="images-2.jpeg"/>
          <p:cNvPicPr>
            <a:picLocks noChangeAspect="1"/>
          </p:cNvPicPr>
          <p:nvPr/>
        </p:nvPicPr>
        <p:blipFill rotWithShape="1">
          <a:blip r:embed="rId2">
            <a:extLst>
              <a:ext uri="{28A0092B-C50C-407E-A947-70E740481C1C}">
                <a14:useLocalDpi xmlns:a14="http://schemas.microsoft.com/office/drawing/2010/main" val="0"/>
              </a:ext>
            </a:extLst>
          </a:blip>
          <a:srcRect t="20274"/>
          <a:stretch/>
        </p:blipFill>
        <p:spPr>
          <a:xfrm>
            <a:off x="515413" y="4418953"/>
            <a:ext cx="4325798" cy="21321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Scribe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194" y="498041"/>
            <a:ext cx="2793249" cy="32587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images-3.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549" y="446633"/>
            <a:ext cx="2833487" cy="35383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3222520" y="428228"/>
            <a:ext cx="2594297" cy="5262979"/>
          </a:xfrm>
          <a:prstGeom prst="rect">
            <a:avLst/>
          </a:prstGeom>
          <a:noFill/>
        </p:spPr>
        <p:txBody>
          <a:bodyPr wrap="square" rtlCol="0">
            <a:spAutoFit/>
          </a:bodyPr>
          <a:lstStyle/>
          <a:p>
            <a:pPr algn="ctr"/>
            <a:r>
              <a:rPr lang="en-US" sz="2400" dirty="0" smtClean="0">
                <a:latin typeface="Papyrus"/>
                <a:cs typeface="Papyrus"/>
              </a:rPr>
              <a:t>Hebrew is a Supernatural Language</a:t>
            </a:r>
          </a:p>
          <a:p>
            <a:pPr algn="ctr"/>
            <a:endParaRPr lang="en-US" sz="2400" dirty="0" smtClean="0">
              <a:latin typeface="Papyrus"/>
              <a:cs typeface="Papyrus"/>
            </a:endParaRPr>
          </a:p>
          <a:p>
            <a:pPr algn="ctr"/>
            <a:r>
              <a:rPr lang="en-US" sz="2400" dirty="0" smtClean="0">
                <a:latin typeface="Papyrus"/>
                <a:cs typeface="Papyrus"/>
              </a:rPr>
              <a:t>We don’t study Hebrew to become Jews…</a:t>
            </a:r>
          </a:p>
          <a:p>
            <a:pPr algn="ctr"/>
            <a:r>
              <a:rPr lang="en-US" sz="2400" dirty="0" smtClean="0">
                <a:latin typeface="Papyrus"/>
                <a:cs typeface="Papyrus"/>
              </a:rPr>
              <a:t>We want God’s</a:t>
            </a:r>
          </a:p>
          <a:p>
            <a:pPr algn="ctr"/>
            <a:r>
              <a:rPr lang="en-US" sz="2400" dirty="0" smtClean="0">
                <a:latin typeface="Papyrus"/>
                <a:cs typeface="Papyrus"/>
              </a:rPr>
              <a:t>Supernatural </a:t>
            </a:r>
          </a:p>
          <a:p>
            <a:pPr algn="ctr"/>
            <a:r>
              <a:rPr lang="en-US" sz="2400" dirty="0" smtClean="0">
                <a:latin typeface="Papyrus"/>
                <a:cs typeface="Papyrus"/>
              </a:rPr>
              <a:t>Truth!</a:t>
            </a:r>
          </a:p>
          <a:p>
            <a:pPr algn="ctr"/>
            <a:r>
              <a:rPr lang="en-US" sz="2400" dirty="0" smtClean="0">
                <a:latin typeface="Papyrus"/>
                <a:cs typeface="Papyrus"/>
              </a:rPr>
              <a:t>  </a:t>
            </a:r>
          </a:p>
          <a:p>
            <a:pPr algn="ctr"/>
            <a:endParaRPr lang="en-US" sz="2400" dirty="0" smtClean="0">
              <a:latin typeface="Papyrus"/>
              <a:cs typeface="Papyrus"/>
            </a:endParaRPr>
          </a:p>
          <a:p>
            <a:pPr algn="ctr"/>
            <a:endParaRPr lang="en-US" sz="2400" dirty="0">
              <a:latin typeface="Papyrus"/>
              <a:cs typeface="Papyrus"/>
            </a:endParaRPr>
          </a:p>
          <a:p>
            <a:pPr algn="ctr"/>
            <a:endParaRPr lang="en-US" sz="2400" dirty="0">
              <a:latin typeface="Papyrus"/>
              <a:cs typeface="Papyrus"/>
            </a:endParaRPr>
          </a:p>
        </p:txBody>
      </p:sp>
      <p:sp>
        <p:nvSpPr>
          <p:cNvPr id="8" name="TextBox 7"/>
          <p:cNvSpPr txBox="1"/>
          <p:nvPr/>
        </p:nvSpPr>
        <p:spPr>
          <a:xfrm>
            <a:off x="5190957" y="4320259"/>
            <a:ext cx="3534269" cy="1908215"/>
          </a:xfrm>
          <a:prstGeom prst="rect">
            <a:avLst/>
          </a:prstGeom>
          <a:noFill/>
        </p:spPr>
        <p:txBody>
          <a:bodyPr wrap="square" rtlCol="0">
            <a:spAutoFit/>
          </a:bodyPr>
          <a:lstStyle/>
          <a:p>
            <a:r>
              <a:rPr lang="en-US" dirty="0" smtClean="0">
                <a:solidFill>
                  <a:srgbClr val="FF0000"/>
                </a:solidFill>
                <a:latin typeface="Papyrus"/>
                <a:cs typeface="Papyrus"/>
              </a:rPr>
              <a:t> </a:t>
            </a:r>
            <a:r>
              <a:rPr lang="en-US" sz="2000" dirty="0" smtClean="0">
                <a:latin typeface="Papyrus"/>
                <a:cs typeface="Papyrus"/>
              </a:rPr>
              <a:t>“For then I will return to the people a pure Language, that they may call upon the Name of the Lord, to serve Him with one consent.”  </a:t>
            </a:r>
            <a:r>
              <a:rPr lang="en-US" sz="2000" dirty="0" smtClean="0">
                <a:solidFill>
                  <a:srgbClr val="FFFFFF"/>
                </a:solidFill>
                <a:latin typeface="Papyrus"/>
                <a:cs typeface="Papyrus"/>
              </a:rPr>
              <a:t>Zephaniah 3:9</a:t>
            </a:r>
          </a:p>
          <a:p>
            <a:endParaRPr lang="en-US" dirty="0"/>
          </a:p>
        </p:txBody>
      </p:sp>
    </p:spTree>
    <p:extLst>
      <p:ext uri="{BB962C8B-B14F-4D97-AF65-F5344CB8AC3E}">
        <p14:creationId xmlns:p14="http://schemas.microsoft.com/office/powerpoint/2010/main" val="13490203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33" name="Text Box 6"/>
          <p:cNvSpPr txBox="1">
            <a:spLocks noChangeArrowheads="1"/>
          </p:cNvSpPr>
          <p:nvPr/>
        </p:nvSpPr>
        <p:spPr bwMode="auto">
          <a:xfrm>
            <a:off x="2133600" y="1066800"/>
            <a:ext cx="16906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s-ES_tradnl" sz="6000">
                <a:solidFill>
                  <a:schemeClr val="bg1"/>
                </a:solidFill>
                <a:latin typeface="Papyrus" charset="0"/>
              </a:rPr>
              <a:t>Shin</a:t>
            </a:r>
          </a:p>
        </p:txBody>
      </p:sp>
      <p:sp>
        <p:nvSpPr>
          <p:cNvPr id="18434" name="Text Box 7"/>
          <p:cNvSpPr txBox="1">
            <a:spLocks noChangeArrowheads="1"/>
          </p:cNvSpPr>
          <p:nvPr/>
        </p:nvSpPr>
        <p:spPr bwMode="auto">
          <a:xfrm>
            <a:off x="2362200" y="2133600"/>
            <a:ext cx="13874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9600">
                <a:latin typeface="MS Reference Sans Serif" charset="0"/>
                <a:cs typeface="MS Reference Sans Serif" charset="0"/>
              </a:rPr>
              <a:t>ש</a:t>
            </a:r>
            <a:endParaRPr lang="es-ES_tradnl" sz="13000">
              <a:solidFill>
                <a:srgbClr val="FF0000"/>
              </a:solidFill>
              <a:latin typeface="MS Reference Sans Serif" charset="0"/>
              <a:cs typeface="MS Reference Sans Serif" charset="0"/>
            </a:endParaRPr>
          </a:p>
        </p:txBody>
      </p:sp>
      <p:sp>
        <p:nvSpPr>
          <p:cNvPr id="18435" name="Text Box 8"/>
          <p:cNvSpPr txBox="1">
            <a:spLocks noChangeArrowheads="1"/>
          </p:cNvSpPr>
          <p:nvPr/>
        </p:nvSpPr>
        <p:spPr bwMode="auto">
          <a:xfrm>
            <a:off x="2165119" y="4343400"/>
            <a:ext cx="395492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s-ES_tradnl" sz="2800" dirty="0" smtClean="0">
                <a:solidFill>
                  <a:schemeClr val="bg1"/>
                </a:solidFill>
                <a:latin typeface="Papyrus" charset="0"/>
              </a:rPr>
              <a:t>Word Picture –</a:t>
            </a:r>
            <a:r>
              <a:rPr lang="es-ES_tradnl" sz="2800" dirty="0" err="1" smtClean="0">
                <a:solidFill>
                  <a:schemeClr val="bg1"/>
                </a:solidFill>
                <a:latin typeface="Papyrus" charset="0"/>
              </a:rPr>
              <a:t>Teeth</a:t>
            </a:r>
            <a:endParaRPr lang="es-ES_tradnl" sz="2800" dirty="0" smtClean="0">
              <a:solidFill>
                <a:schemeClr val="bg1"/>
              </a:solidFill>
              <a:latin typeface="Papyrus" charset="0"/>
            </a:endParaRPr>
          </a:p>
          <a:p>
            <a:pPr algn="ctr"/>
            <a:r>
              <a:rPr lang="es-ES_tradnl" sz="2800" dirty="0" err="1" smtClean="0">
                <a:solidFill>
                  <a:schemeClr val="bg1"/>
                </a:solidFill>
                <a:latin typeface="Papyrus" charset="0"/>
              </a:rPr>
              <a:t>Means</a:t>
            </a:r>
            <a:r>
              <a:rPr lang="es-ES_tradnl" sz="2800" dirty="0" smtClean="0">
                <a:solidFill>
                  <a:schemeClr val="bg1"/>
                </a:solidFill>
                <a:latin typeface="Papyrus" charset="0"/>
              </a:rPr>
              <a:t>  - </a:t>
            </a:r>
            <a:r>
              <a:rPr lang="es-ES_tradnl" sz="2800" dirty="0" err="1" smtClean="0">
                <a:solidFill>
                  <a:schemeClr val="bg1"/>
                </a:solidFill>
                <a:latin typeface="Papyrus" charset="0"/>
              </a:rPr>
              <a:t>All</a:t>
            </a:r>
            <a:r>
              <a:rPr lang="es-ES_tradnl" sz="2800" dirty="0" smtClean="0">
                <a:solidFill>
                  <a:schemeClr val="bg1"/>
                </a:solidFill>
                <a:latin typeface="Papyrus" charset="0"/>
              </a:rPr>
              <a:t> </a:t>
            </a:r>
            <a:r>
              <a:rPr lang="es-ES_tradnl" sz="2800" dirty="0" err="1" smtClean="0">
                <a:solidFill>
                  <a:schemeClr val="bg1"/>
                </a:solidFill>
                <a:latin typeface="Papyrus" charset="0"/>
              </a:rPr>
              <a:t>Consuming</a:t>
            </a:r>
            <a:endParaRPr lang="es-ES_tradnl" sz="2800" dirty="0">
              <a:solidFill>
                <a:schemeClr val="bg1"/>
              </a:solidFill>
              <a:latin typeface="Papyrus" charset="0"/>
            </a:endParaRPr>
          </a:p>
        </p:txBody>
      </p:sp>
      <p:pic>
        <p:nvPicPr>
          <p:cNvPr id="18437" name="Picture 9" descr="images-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19200"/>
            <a:ext cx="2744788" cy="20574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1321</TotalTime>
  <Words>1608</Words>
  <Application>Microsoft Macintosh PowerPoint</Application>
  <PresentationFormat>On-screen Show (4:3)</PresentationFormat>
  <Paragraphs>363</Paragraphs>
  <Slides>34</Slides>
  <Notes>29</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Bentley</dc:creator>
  <cp:lastModifiedBy>Cathy Bentley</cp:lastModifiedBy>
  <cp:revision>82</cp:revision>
  <dcterms:created xsi:type="dcterms:W3CDTF">2014-12-04T18:52:20Z</dcterms:created>
  <dcterms:modified xsi:type="dcterms:W3CDTF">2021-11-30T14:52:28Z</dcterms:modified>
</cp:coreProperties>
</file>