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71" r:id="rId2"/>
    <p:sldId id="280" r:id="rId3"/>
    <p:sldId id="278" r:id="rId4"/>
    <p:sldId id="284" r:id="rId5"/>
    <p:sldId id="306" r:id="rId6"/>
    <p:sldId id="257" r:id="rId7"/>
    <p:sldId id="305" r:id="rId8"/>
    <p:sldId id="279" r:id="rId9"/>
    <p:sldId id="286" r:id="rId10"/>
    <p:sldId id="285" r:id="rId11"/>
    <p:sldId id="308" r:id="rId12"/>
    <p:sldId id="312" r:id="rId13"/>
    <p:sldId id="311" r:id="rId14"/>
    <p:sldId id="314" r:id="rId15"/>
    <p:sldId id="310" r:id="rId16"/>
    <p:sldId id="313" r:id="rId17"/>
    <p:sldId id="275" r:id="rId18"/>
    <p:sldId id="292" r:id="rId19"/>
    <p:sldId id="291" r:id="rId20"/>
    <p:sldId id="272" r:id="rId21"/>
    <p:sldId id="287" r:id="rId22"/>
    <p:sldId id="293" r:id="rId23"/>
    <p:sldId id="273" r:id="rId24"/>
    <p:sldId id="295" r:id="rId25"/>
    <p:sldId id="297" r:id="rId26"/>
    <p:sldId id="301" r:id="rId27"/>
    <p:sldId id="274" r:id="rId28"/>
    <p:sldId id="299" r:id="rId29"/>
    <p:sldId id="300" r:id="rId30"/>
    <p:sldId id="302" r:id="rId31"/>
    <p:sldId id="304" r:id="rId32"/>
    <p:sldId id="303" r:id="rId33"/>
    <p:sldId id="282" r:id="rId34"/>
    <p:sldId id="283" r:id="rId35"/>
    <p:sldId id="276" r:id="rId36"/>
    <p:sldId id="29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6"/>
    <p:restoredTop sz="94681"/>
  </p:normalViewPr>
  <p:slideViewPr>
    <p:cSldViewPr snapToGrid="0" snapToObjects="1">
      <p:cViewPr varScale="1">
        <p:scale>
          <a:sx n="116" d="100"/>
          <a:sy n="116" d="100"/>
        </p:scale>
        <p:origin x="1528" y="176"/>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21:05:41.001"/>
    </inkml:context>
    <inkml:brush xml:id="br0">
      <inkml:brushProperty name="width" value="0.05" units="cm"/>
      <inkml:brushProperty name="height" value="0.05" units="cm"/>
      <inkml:brushProperty name="color" value="#E71224"/>
    </inkml:brush>
  </inkml:definitions>
  <inkml:trace contextRef="#ctx0" brushRef="#br0">252 346 24575,'-9'0'0,"-16"0"0,11 2 0,-15 2 0,9 6 0,-1 2 0,1 2 0,5-3 0,5-1 0,3-1 0,2-2 0,1-2 0,2-1 0,0 0 0,-2 0 0,-1 3 0,-2-2 0,-1 0 0,2 1 0,0-2 0,0-2 0,2-1 0,0 0 0,2 1 0,1 0 0,-1 0 0,0 0 0,0 0 0,2 1 0,0 0 0,0 0 0,0 1 0,0-1 0,-2 1 0,0 0 0,-1 2 0,1 0 0,2 3 0,0 0 0,0 0 0,0 0 0,0 0 0,0 0 0,0 1 0,0-1 0,0 0 0,0 0 0,0 0 0,0 0 0,0 0 0,0 0 0,0-2 0,0-1 0,0 0 0,0 0 0,0 2 0,0 0 0,0 0 0,0 1 0,0-1 0,0 1 0,0 0 0,0 0 0,0 0 0,0 1 0,0 0 0,0-1 0,0 1 0,0-1 0,0-1 0,0 0 0,0-2 0,0 0 0,1-1 0,1 0 0,0 2 0,0 0 0,1-1 0,1 1 0,0-2 0,1 1 0,0-1 0,1-1 0,-1 1 0,2-1 0,-1 0 0,3-1 0,0 0 0,0-1 0,0 0 0,0 2 0,3 1 0,1-2 0,6-1 0,5 0 0,2 1 0,5 0 0,-1 0 0,2-2 0,5-1 0,-2 2 0,-2 1 0,-5 0 0,-4 0 0,-1-3 0,-6 0 0,2 0 0,-6 0 0,-2 0 0,-1 0 0,-3 0 0,2 0 0,0 0 0,0 0 0,3 0 0,1 0 0,0 0 0,-1 0 0,-3 0 0,0 0 0,0 0 0,0 0 0,0 0 0,0 0 0,1 0 0,0 0 0,0 0 0,-1 0 0,0 0 0,0 0 0,2 0 0,1 0 0,2 0 0,4 0 0,2 0 0,2 0 0,0 0 0,-2 0 0,2 0 0,3 0 0,3 0 0,0 0 0,-2 0 0,0 0 0,6 0 0,5-2 0,5-2 0,2-2 0,-1-1 0,5-1 0,2 0 0,0 0 0,3-3 0,-1-1 0,-2 0 0,-1 1 0,-8 3 0,-3 1 0,-4-1 0,-1 4 0,5-2 0,-4 1 0,4 1 0,2 1 0,-10 3 0,7-3 0,-9 0 0,1-1 0,3-1 0,-4 2 0,5 0 0,-4-3 0,3 3 0,-3 0 0,-1 0 0,4 0 0,-3-1 0,-1 0 0,0 1 0,-5 3 0,1 0 0,-1 0 0,0 0 0,1-3 0,-1 0 0,4 0 0,-1-1 0,1 1 0,-1 0 0,-2 0 0,-2 1 0,-2 1 0,0-2 0,-2 0 0,1 0 0,0 1 0,0 2 0,-1 0 0,0-1 0,-2-1 0,1-1 0,-1 1 0,1 1 0,-3 1 0,1 0 0,-1 0 0,1 0 0,1 0 0,1 0 0,-1 0 0,0 0 0,0-2 0,1 0 0,-1-1 0,1 1 0,-1 2 0,0 0 0,3 0 0,1 0 0,2-3 0,2 0 0,-1 0 0,1 0 0,-1 0 0,1 0 0,0 0 0,-1 0 0,6 3 0,-9 0 0,4 0 0,-10 0 0,5 0 0,2 0 0,2 0 0,0 0 0,0 0 0,0 0 0,1 0 0,-4 0 0,-1 0 0,-3 0 0,0 0 0,4 0 0,-1 0 0,1 0 0,-3 0 0,-3 0 0,0 0 0,0 0 0,0 0 0,0 0 0,1 0 0,2 0 0,3 0 0,1 0 0,-1 0 0,0 0 0,0 0 0,0 0 0,0 0 0,-1 0 0,1 0 0,5 0 0,4 0 0,0 0 0,-1 0 0,-2 0 0,-3 0 0,1 0 0,0 0 0,-1 0 0,1 0 0,-3 0 0,-1 0 0,-1 0 0,-1 0 0,1 0 0,-2 0 0,-4 0 0,2 0 0,-1 0 0,2 2 0,0 2 0,1-1 0,1-1 0,-4-2 0,4 0 0,2 6 0,-8-5 0,5 4 0,-10-5 0,2 0 0,0 0 0,0 0 0,-1 0 0,1 0 0,0 0 0,0 0 0,0 0 0,0 0 0,0 0 0,0 0 0,-1 0 0,-1 0 0,-1 0 0,-1 0 0,0 0 0,0 0 0,3 0 0,0-1 0,1-2 0,1-3 0,-1-1 0,0 0 0,0 0 0,0 2 0,0-1 0,0-1 0,-1 1 0,-2 0 0,-3 1 0,-1 1 0,0 0 0,0 0 0,0-2 0,-2 0 0,0-2 0,0-1 0,0 0 0,0-1 0,0 1 0,0 0 0,0 1 0,0 2 0,0 1 0,0 1 0,0-2 0,0 0 0,0-3 0,0 0 0,0 2 0,0 1 0,0-1 0,0 1 0,0-1 0,0 0 0,0 1 0,0 0 0,0-2 0,0 0 0,0 0 0,0-1 0,0 1 0,0-1 0,-2 1 0,-2-1 0,-2 1 0,-1 2 0,1 2 0,1 0 0,-3 0 0,-2 1 0,-2 0 0,-2-1 0,0-2 0,-1-1 0,-2 0 0,1 1 0,-1 2 0,1-1 0,-2 0 0,-1 0 0,1-1 0,-2 0 0,0 1 0,-3 1 0,0 0 0,1-1 0,2 0 0,3 1 0,2 2 0,0 0 0,1-1 0,-1-1 0,-4 1 0,-2 3 0,-1-2 0,1-2 0,-3 1 0,-1-2 0,-1 2 0,-1-3 0,3 0 0,0 0 0,1 0 0,3 1 0,0 0 0,0-1 0,-6 1 0,6 1 0,-13-4 0,15 7 0,-20-5 0,14 3 0,-13-1 0,13 0 0,-3-1 0,3 1 0,1-2 0,3 0 0,0 0 0,1 1 0,2-1 0,-2 1 0,-1 2 0,0 1 0,-3 0 0,-1-1 0,-1-1 0,0 2 0,-2 2 0,-3-1 0,1-2 0,0 0 0,0-1 0,1 2 0,-1-1 0,0-2 0,3-1 0,0 0 0,-3-1 0,-2 2 0,-3 0 0,0 0 0,1 2 0,-1-2 0,0 0 0,1 1 0,-1-1 0,0 1 0,-2 0 0,-3 2 0,0-1 0,0 0 0,1-1 0,-1 1 0,0 3 0,5 0 0,4 0 0,6 0 0,0 0 0,1 0 0,-1 0 0,0 0 0,4 0 0,0 0 0,1 0 0,-1 0 0,-4 0 0,1 0 0,-1 0 0,-5 0 0,9 0 0,-5 0 0,11 0 0,-2 0 0,0 0 0,-1 0 0,1 0 0,-3 0 0,-1 0 0,-4 0 0,4 0 0,1 0 0,3 0 0,-1 0 0,1 2 0,3 1 0,-2 1 0,2 1 0,-1-2 0,0 0 0,-1 0 0,2 2 0,-1 0 0,-2 0 0,-2-1 0,-4 0 0,-2 1 0,-2-1 0,-2 4 0,-4 2 0,-4 0 0,-5 1 0,-7-2 0,-6-1 0,-2 3 0,0-2 0,0 1 0,3-1 0,3-4 0,8 0 0,6 0 0,6-2 0,5-1 0,2-1 0,1 1 0,2 0 0,1 1 0,-2-1 0,1 0 0,0 0 0,3 1 0,1-1 0,0-2 0,2 0 0,4 0 0,3 0 0,2 0 0,1 1 0,0 2 0,0-1 0,-2-1 0,0-1 0,-3 0 0,0 0 0,0 0 0,0 0 0,0 0 0,-4 3 0,0 0 0,-3 0 0,0 0 0,0-3 0,-4 0 0,3 0 0,-2 3 0,3 0 0,-1 0 0,-1 0 0,1-3 0,-2 0 0,3 0 0,0 0 0,-1 0 0,1 3 0,-1-1 0,1 2 0,-2 0 0,-3 0 0,-1 2 0,-1 0 0,-1 0 0,-2 0 0,-3 1 0,-3 0 0,-2 0 0,3-1 0,0 1 0,3-3 0,2 1 0,2-1 0,4-1 0,4 1 0,0-1 0,2 1 0,2 1 0,2-2 0,3 0 0,2 0 0,-1 0 0,2-1 0,2-2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21:06:11.745"/>
    </inkml:context>
    <inkml:brush xml:id="br0">
      <inkml:brushProperty name="width" value="0.05" units="cm"/>
      <inkml:brushProperty name="height" value="0.05" units="cm"/>
      <inkml:brushProperty name="color" value="#E71224"/>
    </inkml:brush>
  </inkml:definitions>
  <inkml:trace contextRef="#ctx0" brushRef="#br0">1 126 24575,'9'0'0,"4"0"0,9 0 0,7 0 0,24 0 0,14 0 0,11 0 0,9 0 0,-9 0 0,-2 0 0,0 0 0,-3 0 0,-2 0 0,-2 0 0,-2 0 0,-2 0 0,4 0 0,-1 0 0,-2 0 0,-7 0 0,-3 0 0,-6 0 0,-5 0 0,-1 0 0,-7 0 0,-7 0 0,-4 0 0,-6 0 0,-4 0 0,-2 0 0,-2-2 0,1-1 0,0-1 0,0 2 0,-3 1 0,-1 1 0,0 0 0,0 0 0,0 0 0,0 0 0,3 0 0,1 0 0,3-3 0,0 0 0,1 0 0,2 0 0,-2 3 0,2 0 0,1 0 0,5 0 0,-8 0 0,6 0 0,-9 0 0,6 0 0,3 0 0,1 0 0,-1 0 0,0 0 0,0 0 0,0-3 0,1 0 0,-1 0 0,-3 0 0,-1 3 0,1 0 0,1-1 0,4-2 0,0 0 0,-4 0 0,-2 1 0,-3 1 0,1-2 0,-1 0 0,0-1 0,1 0 0,-1 2 0,1-2 0,-1 0 0,0 0 0,1 0 0,-3 1 0,1 0 0,-1 1 0,-1 1 0,2 1 0,-1 0 0,-1 0 0,-1 0 0,1 0 0,0 0 0,0 0 0,2 0 0,-1 0 0,1 0 0,4 0 0,-1 0 0,0 0 0,2 0 0,0 0 0,3-2 0,1-1 0,-1-1 0,0 2 0,1-1 0,-1 0 0,1-1 0,-3 2 0,-1 1 0,-1 1 0,7-5 0,-10 4 0,7-5 0,-9 6 0,6 0 0,3 0 0,-3 0 0,0 0 0,-1 0 0,-2 0 0,2 0 0,0 0 0,-2 0 0,2 0 0,-2 0 0,-5 0 0,1 0 0,-2 0 0,2 0 0,1 0 0,-1 0 0,-2 0 0,-2 0 0,0 0 0,0 0 0,1 0 0,-1 0 0,0 0 0,0 0 0,0 0 0,-1 0 0,-1 0 0,-2 0 0,-1 0 0,1 0 0,0 0 0,1 0 0,0 0 0,0 0 0,2 0 0,1 0 0,0 0 0,0 0 0,0 0 0,0 0 0,0 0 0,1 0 0,-1 0 0,0 0 0,0 0 0,0 0 0,0 0 0,3 0 0,0 0 0,4 0 0,3 0 0,-2 0 0,-1 0 0,-3 0 0,-3 0 0,-1 0 0,2 0 0,-5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21:06:32.620"/>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21:06:57.910"/>
    </inkml:context>
    <inkml:brush xml:id="br0">
      <inkml:brushProperty name="width" value="0.05" units="cm"/>
      <inkml:brushProperty name="height" value="0.05" units="cm"/>
      <inkml:brushProperty name="color" value="#E71224"/>
    </inkml:brush>
  </inkml:definitions>
  <inkml:trace contextRef="#ctx0" brushRef="#br0">699 218 24575,'-9'0'0,"-2"0"0,-14 0 0,-7 0 0,-6 0 0,-1 0 0,8 0 0,2 0 0,4 0 0,1 0 0,2 0 0,0 0 0,-3 0 0,-1 0 0,-1 2 0,1 2 0,3 4 0,-1 3 0,0 1 0,3-1 0,3 0 0,2-1 0,2 0 0,1 0 0,0 0 0,5-1 0,1 0 0,2 0 0,1 0 0,-3 0 0,0 0 0,0 0 0,1 0 0,-1 0 0,2 0 0,-2 0 0,2 1 0,0 2 0,0 3 0,-1-3 0,1 1 0,0-2 0,-1 2 0,1-1 0,0 1 0,2-4 0,1-1 0,2 1 0,0 0 0,0 0 0,0 0 0,0 0 0,0 0 0,0 0 0,0 0 0,0 0 0,0 1 0,0-1 0,0-1 0,0-1 0,0-2 0,0 1 0,0-1 0,0 2 0,0 0 0,0 2 0,0 0 0,0 0 0,1 0 0,2 0 0,0 0 0,2 0 0,-1 1 0,2-1 0,1 0 0,1 0 0,1 0 0,1 2 0,-1 2 0,4 2 0,0 2 0,3-1 0,0 3 0,1-1 0,1 2 0,0 0 0,1-1 0,0 0 0,1 0 0,0-4 0,1 2 0,2-2 0,0 0 0,1 1 0,2 0 0,3-1 0,0 0 0,-2-2 0,-3 1 0,-6-5 0,1 3 0,-5-3 0,2 1 0,0-2 0,3-1 0,-2-1 0,3-3 0,-1-1 0,1-2 0,3 3 0,0 0 0,1 0 0,3 0 0,2-3 0,4 0 0,3 0 0,0 0 0,4 0 0,-2 0 0,-1 0 0,2 0 0,1 0 0,4 0 0,3 0 0,2 0 0,2 0 0,1 0 0,3 0 0,4 0 0,4 0 0,0 0 0,-5 0 0,-2 0 0,0 0 0,0 0 0,0 0 0,1 3 0,-1 1 0,1 1 0,-1-1 0,0-3 0,4-1 0,3 3 0,4 1 0,1 1 0,6-1 0,2-4 0,7 4 0,7 1 0,-4 1 0,3-2 0,-4-3 0,-10-1 0,5 0 0,-6 0 0,2 0 0,1 0 0,-9 0 0,31 8 0,-39-6 0,33 7 0,-40-9 0,14 0 0,8 0 0,1 4 0,0 0 0,5 1 0,1-1 0,3-4 0,4 0 0,-6 0 0,-7 0 0,5 0 0,-5 3 0,10 2 0,4 1-584,1 3 584,4-4 0,-7 1 0,1 2 0,-5-1 0,0 3 0,-3 0 0,-4 0 0,-7 2 0,-10-2 0,-8 0 0,-7-3 0,-9 0 0,-6-1 584,-5 0-584,-5 0 0,-3 0 0,0 0 0,1 0 0,0-1 0,1 2 0,-2-1 0,-1 1 0,1 0 0,-3-2 0,-2 1 0,-2-2 0,2 1 0,1 0 0,3-1 0,2-1 0,0 1 0,-2-2 0,0 1 0,-3-1 0,3-2 0,0 0 0,0 0 0,4 0 0,-3 0 0,2 0 0,-2 0 0,0 0 0,1 0 0,-4 0 0,7 0 0,-3 0 0,10 0 0,1-3 0,-4 0 0,-1-3 0,-5-2 0,1-1 0,0-3 0,-1 4 0,-2-2 0,0 1 0,0 1 0,-1-3 0,1 3 0,-4-2 0,0-1 0,-3 0 0,1-3 0,-1-3 0,1-3 0,1-4 0,0-2 0,0-1 0,0 1 0,-2 2 0,-1 0 0,0 1 0,-2-1 0,1 2 0,-2-1 0,-1-2 0,0 0 0,-1-2 0,1 1 0,-1 3 0,1-1 0,1-3 0,0-5 0,0-6 0,-1-4 0,-2-1 0,-2-1 0,-1-4 0,0-2 0,3 0 0,1 0 0,0 10 0,-1 5 0,-3 6 0,0 8 0,0 4 0,0 4 0,0 4 0,0 0 0,0-1 0,0 1 0,0 2 0,0 0 0,0 1 0,0-1 0,0-2 0,0 0 0,0 0 0,0 0 0,0 0 0,-2-3 0,-4-1 0,-1 0 0,-4-3 0,2 3 0,-2-3 0,-2-3 0,-4-1 0,-4-4 0,-4 0 0,0 1 0,-1 2 0,1 2 0,1 4 0,0 2 0,-1 2 0,-4 3 0,0 2 0,-1 2 0,-2 0 0,3 1 0,-1 2 0,-1 1 0,-1 0 0,-1 0 0,-1 0 0,0 0 0,0 0 0,-2 0 0,-2 0 0,-4 0 0,-2 0 0,4 0 0,1 0 0,1 0 0,0 0 0,-5 0 0,0 0 0,-5 0 0,-2 0 0,-1 0 0,2 0 0,4 0 0,1 0 0,1 0 0,3 2 0,2 1 0,-4 1 0,-3 1 0,-5-1 0,-3 3 0,-10 1 0,15 1 0,-27 0 0,42-5 0,-32 6 0,39-8 0,-24 4 0,16-6 0,-9 0 0,1 0 0,-1 0 0,0 0 0,0 0 0,0 0 0,0 0 0,1 0 0,-1 0 0,0 0 0,0 0 0,0 0 0,-2 0 0,-1-1 0,4-2 0,3 0 0,5-1 0,0-2 0,0 2 0,1 1 0,-1 1 0,0 2 0,3 0 0,0 0 0,1 0 0,5 0 0,0 0 0,3 0 0,-3 0 0,-4 0 0,-2 0 0,-3 0 0,1 0 0,-4 0 0,-2 0 0,-3 0 0,-1 0 0,-5 0 0,-2 0 0,-5 0 0,-1 0 0,5 0 0,-3 0 0,2-3 0,2-1 0,4 0 0,7 1 0,5 0 0,0 0 0,-3 0 0,2 0 0,-2 3 0,0 0 0,2 0 0,-3 0 0,4 0 0,-1 0 0,11 0 0,-4 0 0,10 0 0,-2 0 0,0 0 0,1 0 0,-1 0 0,-1 0 0,2 0 0,0 0 0,-6 0 0,-4 0 0,1 0 0,-5 0 0,5 0 0,-6 0 0,-6 0 0,-2 0 0,-4 0 0,5 0 0,2 0 0,2 0 0,1 0 0,0 0 0,4 1 0,5 2 0,4 0 0,3 0 0,2-2 0,-1-1 0,0 0 0,-2 1 0,1 2 0,0 1 0,2-2 0,2 1 0,-1 0 0,3 2 0,-1 0 0,1-1 0,1 1 0,-2 0 0,1 0 0,-2 1 0,-3 0 0,1-1 0,-1 3 0,0-2 0,-2 1 0,-2 2 0,2-1 0,2 0 0,-1 0 0,3-2 0,-2-1 0,0 3 0,1-1 0,-7 4 0,9-4 0,-6 2 0,8-4 0,-6 4 0,3-1 0,1 1 0,1-2 0,2-2 0,0 1 0,0 1 0,1-2 0,-4 2 0,-1 0 0,-2 1 0,-1 3 0,0-2 0,-3-1 0,-1 0 0,-5 2 0,-2 0 0,1 1 0,0-2 0,7-3 0,3 0 0,1-2 0,4-1 0,3 0 0,3-1 0,4-2 0,1-1 0,2-1 0,-5 0 0,1-2 0,-8 0 0,5-3 0,-2 0 0,-2 2 0,-2-1 0,3 5 0,-4-3 0,11 4 0,-5 0 0,3 0 0,-1 0 0,-1 0 0,1 0 0,-1 0 0,0 0 0,1 0 0,2-2 0,2 0 0,2 1 0,2-1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85BEF0-C489-F545-97AB-6258645A80F0}" type="datetimeFigureOut">
              <a:rPr lang="en-US" smtClean="0"/>
              <a:t>2/8/23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6BAE62-18AB-C54B-94A3-AF39E3EE90DF}" type="slidenum">
              <a:rPr lang="en-US" smtClean="0"/>
              <a:t>‹#›</a:t>
            </a:fld>
            <a:endParaRPr lang="en-US"/>
          </a:p>
        </p:txBody>
      </p:sp>
    </p:spTree>
    <p:extLst>
      <p:ext uri="{BB962C8B-B14F-4D97-AF65-F5344CB8AC3E}">
        <p14:creationId xmlns:p14="http://schemas.microsoft.com/office/powerpoint/2010/main" val="4268975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EA2FB04-96C1-9741-9AE6-2E367C3C1341}" type="slidenum">
              <a:rPr lang="en-US" sz="1200">
                <a:latin typeface="Arial" charset="0"/>
              </a:rPr>
              <a:pPr eaLnBrk="1" fontAlgn="base" hangingPunct="1">
                <a:spcBef>
                  <a:spcPct val="0"/>
                </a:spcBef>
                <a:spcAft>
                  <a:spcPct val="0"/>
                </a:spcAft>
              </a:pPr>
              <a:t>18</a:t>
            </a:fld>
            <a:endParaRPr lang="en-US" sz="1200">
              <a:latin typeface="Arial"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There is a long period between </a:t>
            </a:r>
            <a:r>
              <a:rPr lang="en-US" dirty="0" err="1">
                <a:latin typeface="Calibri" charset="0"/>
              </a:rPr>
              <a:t>Firstfruits</a:t>
            </a:r>
            <a:r>
              <a:rPr lang="en-US" dirty="0">
                <a:latin typeface="Calibri" charset="0"/>
              </a:rPr>
              <a:t> and the next feast. It is in the middle of the Spring Feasts and the Fall Feasts. Pentecost is 50 days after </a:t>
            </a:r>
            <a:r>
              <a:rPr lang="en-US" dirty="0" err="1">
                <a:latin typeface="Calibri" charset="0"/>
              </a:rPr>
              <a:t>Firstfruits</a:t>
            </a:r>
            <a:r>
              <a:rPr lang="en-US" dirty="0">
                <a:latin typeface="Calibri" charset="0"/>
              </a:rPr>
              <a:t>. We know it to have happened in Acts Ch 2. But in Exodus, in the summer (May/June), Moses is camped at Sanai with the Israelites. God tells Moses to get ready, sanctify the people, and go to the top of the </a:t>
            </a:r>
            <a:r>
              <a:rPr lang="en-US" dirty="0" err="1">
                <a:latin typeface="Calibri" charset="0"/>
              </a:rPr>
              <a:t>moutain</a:t>
            </a:r>
            <a:r>
              <a:rPr lang="en-US" dirty="0">
                <a:latin typeface="Calibri" charset="0"/>
              </a:rPr>
              <a:t>. Moses goes up, God comes down, and the glory of God in a cloud comes, and takes Israel for a wife that day. There is a mighty shaking, and fire fell from heaven. Exactly on this same day in the New Testament, there was a shaking and tongues of fire, and the Spirit of God came. God keeps time, on His calendar, which is explained and kept by the appointed days (festivals) that HE put in place.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190585-1F8E-C444-B0FC-FB7A3A45CE32}" type="datetimeFigureOut">
              <a:rPr lang="en-US" smtClean="0"/>
              <a:t>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658DE-94A2-DE45-A146-09A931087741}" type="slidenum">
              <a:rPr lang="en-US" smtClean="0"/>
              <a:t>‹#›</a:t>
            </a:fld>
            <a:endParaRPr lang="en-US"/>
          </a:p>
        </p:txBody>
      </p:sp>
    </p:spTree>
    <p:extLst>
      <p:ext uri="{BB962C8B-B14F-4D97-AF65-F5344CB8AC3E}">
        <p14:creationId xmlns:p14="http://schemas.microsoft.com/office/powerpoint/2010/main" val="258187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90585-1F8E-C444-B0FC-FB7A3A45CE32}" type="datetimeFigureOut">
              <a:rPr lang="en-US" smtClean="0"/>
              <a:t>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658DE-94A2-DE45-A146-09A931087741}" type="slidenum">
              <a:rPr lang="en-US" smtClean="0"/>
              <a:t>‹#›</a:t>
            </a:fld>
            <a:endParaRPr lang="en-US"/>
          </a:p>
        </p:txBody>
      </p:sp>
    </p:spTree>
    <p:extLst>
      <p:ext uri="{BB962C8B-B14F-4D97-AF65-F5344CB8AC3E}">
        <p14:creationId xmlns:p14="http://schemas.microsoft.com/office/powerpoint/2010/main" val="238073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90585-1F8E-C444-B0FC-FB7A3A45CE32}" type="datetimeFigureOut">
              <a:rPr lang="en-US" smtClean="0"/>
              <a:t>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658DE-94A2-DE45-A146-09A931087741}" type="slidenum">
              <a:rPr lang="en-US" smtClean="0"/>
              <a:t>‹#›</a:t>
            </a:fld>
            <a:endParaRPr lang="en-US"/>
          </a:p>
        </p:txBody>
      </p:sp>
    </p:spTree>
    <p:extLst>
      <p:ext uri="{BB962C8B-B14F-4D97-AF65-F5344CB8AC3E}">
        <p14:creationId xmlns:p14="http://schemas.microsoft.com/office/powerpoint/2010/main" val="111382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90585-1F8E-C444-B0FC-FB7A3A45CE32}" type="datetimeFigureOut">
              <a:rPr lang="en-US" smtClean="0"/>
              <a:t>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658DE-94A2-DE45-A146-09A931087741}" type="slidenum">
              <a:rPr lang="en-US" smtClean="0"/>
              <a:t>‹#›</a:t>
            </a:fld>
            <a:endParaRPr lang="en-US"/>
          </a:p>
        </p:txBody>
      </p:sp>
    </p:spTree>
    <p:extLst>
      <p:ext uri="{BB962C8B-B14F-4D97-AF65-F5344CB8AC3E}">
        <p14:creationId xmlns:p14="http://schemas.microsoft.com/office/powerpoint/2010/main" val="31534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190585-1F8E-C444-B0FC-FB7A3A45CE32}" type="datetimeFigureOut">
              <a:rPr lang="en-US" smtClean="0"/>
              <a:t>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658DE-94A2-DE45-A146-09A931087741}" type="slidenum">
              <a:rPr lang="en-US" smtClean="0"/>
              <a:t>‹#›</a:t>
            </a:fld>
            <a:endParaRPr lang="en-US"/>
          </a:p>
        </p:txBody>
      </p:sp>
    </p:spTree>
    <p:extLst>
      <p:ext uri="{BB962C8B-B14F-4D97-AF65-F5344CB8AC3E}">
        <p14:creationId xmlns:p14="http://schemas.microsoft.com/office/powerpoint/2010/main" val="310907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190585-1F8E-C444-B0FC-FB7A3A45CE32}" type="datetimeFigureOut">
              <a:rPr lang="en-US" smtClean="0"/>
              <a:t>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658DE-94A2-DE45-A146-09A931087741}" type="slidenum">
              <a:rPr lang="en-US" smtClean="0"/>
              <a:t>‹#›</a:t>
            </a:fld>
            <a:endParaRPr lang="en-US"/>
          </a:p>
        </p:txBody>
      </p:sp>
    </p:spTree>
    <p:extLst>
      <p:ext uri="{BB962C8B-B14F-4D97-AF65-F5344CB8AC3E}">
        <p14:creationId xmlns:p14="http://schemas.microsoft.com/office/powerpoint/2010/main" val="296675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190585-1F8E-C444-B0FC-FB7A3A45CE32}" type="datetimeFigureOut">
              <a:rPr lang="en-US" smtClean="0"/>
              <a:t>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2658DE-94A2-DE45-A146-09A931087741}" type="slidenum">
              <a:rPr lang="en-US" smtClean="0"/>
              <a:t>‹#›</a:t>
            </a:fld>
            <a:endParaRPr lang="en-US"/>
          </a:p>
        </p:txBody>
      </p:sp>
    </p:spTree>
    <p:extLst>
      <p:ext uri="{BB962C8B-B14F-4D97-AF65-F5344CB8AC3E}">
        <p14:creationId xmlns:p14="http://schemas.microsoft.com/office/powerpoint/2010/main" val="2222438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190585-1F8E-C444-B0FC-FB7A3A45CE32}" type="datetimeFigureOut">
              <a:rPr lang="en-US" smtClean="0"/>
              <a:t>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2658DE-94A2-DE45-A146-09A931087741}" type="slidenum">
              <a:rPr lang="en-US" smtClean="0"/>
              <a:t>‹#›</a:t>
            </a:fld>
            <a:endParaRPr lang="en-US"/>
          </a:p>
        </p:txBody>
      </p:sp>
    </p:spTree>
    <p:extLst>
      <p:ext uri="{BB962C8B-B14F-4D97-AF65-F5344CB8AC3E}">
        <p14:creationId xmlns:p14="http://schemas.microsoft.com/office/powerpoint/2010/main" val="219278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90585-1F8E-C444-B0FC-FB7A3A45CE32}" type="datetimeFigureOut">
              <a:rPr lang="en-US" smtClean="0"/>
              <a:t>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2658DE-94A2-DE45-A146-09A931087741}" type="slidenum">
              <a:rPr lang="en-US" smtClean="0"/>
              <a:t>‹#›</a:t>
            </a:fld>
            <a:endParaRPr lang="en-US"/>
          </a:p>
        </p:txBody>
      </p:sp>
    </p:spTree>
    <p:extLst>
      <p:ext uri="{BB962C8B-B14F-4D97-AF65-F5344CB8AC3E}">
        <p14:creationId xmlns:p14="http://schemas.microsoft.com/office/powerpoint/2010/main" val="196114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90585-1F8E-C444-B0FC-FB7A3A45CE32}" type="datetimeFigureOut">
              <a:rPr lang="en-US" smtClean="0"/>
              <a:t>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658DE-94A2-DE45-A146-09A931087741}" type="slidenum">
              <a:rPr lang="en-US" smtClean="0"/>
              <a:t>‹#›</a:t>
            </a:fld>
            <a:endParaRPr lang="en-US"/>
          </a:p>
        </p:txBody>
      </p:sp>
    </p:spTree>
    <p:extLst>
      <p:ext uri="{BB962C8B-B14F-4D97-AF65-F5344CB8AC3E}">
        <p14:creationId xmlns:p14="http://schemas.microsoft.com/office/powerpoint/2010/main" val="132946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90585-1F8E-C444-B0FC-FB7A3A45CE32}" type="datetimeFigureOut">
              <a:rPr lang="en-US" smtClean="0"/>
              <a:t>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658DE-94A2-DE45-A146-09A931087741}" type="slidenum">
              <a:rPr lang="en-US" smtClean="0"/>
              <a:t>‹#›</a:t>
            </a:fld>
            <a:endParaRPr lang="en-US"/>
          </a:p>
        </p:txBody>
      </p:sp>
    </p:spTree>
    <p:extLst>
      <p:ext uri="{BB962C8B-B14F-4D97-AF65-F5344CB8AC3E}">
        <p14:creationId xmlns:p14="http://schemas.microsoft.com/office/powerpoint/2010/main" val="2747137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90585-1F8E-C444-B0FC-FB7A3A45CE32}" type="datetimeFigureOut">
              <a:rPr lang="en-US" smtClean="0"/>
              <a:t>2/8/23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658DE-94A2-DE45-A146-09A931087741}" type="slidenum">
              <a:rPr lang="en-US" smtClean="0"/>
              <a:t>‹#›</a:t>
            </a:fld>
            <a:endParaRPr lang="en-US"/>
          </a:p>
        </p:txBody>
      </p:sp>
    </p:spTree>
    <p:extLst>
      <p:ext uri="{BB962C8B-B14F-4D97-AF65-F5344CB8AC3E}">
        <p14:creationId xmlns:p14="http://schemas.microsoft.com/office/powerpoint/2010/main" val="3512084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customXml" Target="../ink/ink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customXml" Target="../ink/ink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 name="TextBox 2"/>
          <p:cNvSpPr txBox="1"/>
          <p:nvPr/>
        </p:nvSpPr>
        <p:spPr>
          <a:xfrm>
            <a:off x="254000" y="197958"/>
            <a:ext cx="8683898" cy="2062103"/>
          </a:xfrm>
          <a:prstGeom prst="rect">
            <a:avLst/>
          </a:prstGeom>
          <a:noFill/>
        </p:spPr>
        <p:txBody>
          <a:bodyPr wrap="square" rtlCol="0">
            <a:spAutoFit/>
          </a:bodyPr>
          <a:lstStyle/>
          <a:p>
            <a:r>
              <a:rPr lang="en-US" sz="3200" dirty="0">
                <a:latin typeface="Lucida Handwriting"/>
                <a:cs typeface="Lucida Handwriting"/>
              </a:rPr>
              <a:t>      God’s Prophetic Times &amp; Seasons</a:t>
            </a:r>
          </a:p>
          <a:p>
            <a:r>
              <a:rPr lang="en-US" sz="3200" dirty="0">
                <a:latin typeface="Papyrus"/>
                <a:cs typeface="Papyrus"/>
              </a:rPr>
              <a:t>                               </a:t>
            </a:r>
            <a:r>
              <a:rPr lang="en-US" sz="2800" dirty="0">
                <a:latin typeface="Papyrus"/>
                <a:cs typeface="Papyrus"/>
              </a:rPr>
              <a:t>  “The 7</a:t>
            </a:r>
            <a:r>
              <a:rPr lang="en-US" sz="2800" baseline="30000" dirty="0">
                <a:latin typeface="Papyrus"/>
                <a:cs typeface="Papyrus"/>
              </a:rPr>
              <a:t>th</a:t>
            </a:r>
            <a:r>
              <a:rPr lang="en-US" sz="2800" dirty="0">
                <a:latin typeface="Papyrus"/>
                <a:cs typeface="Papyrus"/>
              </a:rPr>
              <a:t> Day” </a:t>
            </a:r>
          </a:p>
          <a:p>
            <a:r>
              <a:rPr lang="en-US" sz="2800" dirty="0">
                <a:latin typeface="Papyrus"/>
                <a:cs typeface="Papyrus"/>
              </a:rPr>
              <a:t>               Sabbaths, </a:t>
            </a:r>
            <a:r>
              <a:rPr lang="en-US" sz="2800" dirty="0" err="1">
                <a:latin typeface="Papyrus"/>
                <a:cs typeface="Papyrus"/>
              </a:rPr>
              <a:t>Shemitahs</a:t>
            </a:r>
            <a:r>
              <a:rPr lang="en-US" sz="2800" dirty="0">
                <a:latin typeface="Papyrus"/>
                <a:cs typeface="Papyrus"/>
              </a:rPr>
              <a:t>, &amp; Jubilee Cycles </a:t>
            </a:r>
          </a:p>
          <a:p>
            <a:endParaRPr lang="en-US" sz="3200" dirty="0">
              <a:latin typeface="Papyrus"/>
              <a:cs typeface="Papyrus"/>
            </a:endParaRPr>
          </a:p>
        </p:txBody>
      </p:sp>
      <p:pic>
        <p:nvPicPr>
          <p:cNvPr id="4" name="Picture 3" descr="iu-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50797"/>
            <a:ext cx="9144000" cy="4103078"/>
          </a:xfrm>
          <a:prstGeom prst="rect">
            <a:avLst/>
          </a:prstGeom>
        </p:spPr>
      </p:pic>
      <p:sp>
        <p:nvSpPr>
          <p:cNvPr id="6" name="TextBox 5"/>
          <p:cNvSpPr txBox="1"/>
          <p:nvPr/>
        </p:nvSpPr>
        <p:spPr>
          <a:xfrm>
            <a:off x="1367692" y="5984495"/>
            <a:ext cx="7287846" cy="523220"/>
          </a:xfrm>
          <a:prstGeom prst="rect">
            <a:avLst/>
          </a:prstGeom>
          <a:noFill/>
        </p:spPr>
        <p:txBody>
          <a:bodyPr wrap="square" rtlCol="0">
            <a:spAutoFit/>
          </a:bodyPr>
          <a:lstStyle/>
          <a:p>
            <a:r>
              <a:rPr lang="en-US" sz="2800" dirty="0">
                <a:latin typeface="Lucida Handwriting"/>
                <a:cs typeface="Lucida Handwriting"/>
              </a:rPr>
              <a:t>Jesus is Lord of the Sabbath</a:t>
            </a:r>
          </a:p>
        </p:txBody>
      </p:sp>
    </p:spTree>
    <p:extLst>
      <p:ext uri="{BB962C8B-B14F-4D97-AF65-F5344CB8AC3E}">
        <p14:creationId xmlns:p14="http://schemas.microsoft.com/office/powerpoint/2010/main" val="281551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1269999" y="1328615"/>
            <a:ext cx="7170615" cy="523220"/>
          </a:xfrm>
          <a:prstGeom prst="rect">
            <a:avLst/>
          </a:prstGeom>
          <a:noFill/>
        </p:spPr>
        <p:txBody>
          <a:bodyPr wrap="square" rtlCol="0">
            <a:spAutoFit/>
          </a:bodyPr>
          <a:lstStyle/>
          <a:p>
            <a:endParaRPr lang="en-US" sz="2800" dirty="0">
              <a:latin typeface="Lucida Handwriting"/>
              <a:cs typeface="Lucida Handwriting"/>
            </a:endParaRPr>
          </a:p>
        </p:txBody>
      </p:sp>
      <p:pic>
        <p:nvPicPr>
          <p:cNvPr id="4" name="Picture 3" descr="iu-2.jpe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2151" y="676587"/>
            <a:ext cx="8303847" cy="4364335"/>
          </a:xfrm>
          <a:prstGeom prst="rect">
            <a:avLst/>
          </a:prstGeom>
        </p:spPr>
      </p:pic>
      <p:sp>
        <p:nvSpPr>
          <p:cNvPr id="6" name="TextBox 5"/>
          <p:cNvSpPr txBox="1"/>
          <p:nvPr/>
        </p:nvSpPr>
        <p:spPr>
          <a:xfrm>
            <a:off x="996461" y="214922"/>
            <a:ext cx="8890000" cy="461665"/>
          </a:xfrm>
          <a:prstGeom prst="rect">
            <a:avLst/>
          </a:prstGeom>
          <a:noFill/>
        </p:spPr>
        <p:txBody>
          <a:bodyPr wrap="square" rtlCol="0">
            <a:spAutoFit/>
          </a:bodyPr>
          <a:lstStyle/>
          <a:p>
            <a:r>
              <a:rPr lang="en-US" sz="2400" dirty="0">
                <a:latin typeface="Papyrus"/>
                <a:cs typeface="Papyrus"/>
              </a:rPr>
              <a:t>   </a:t>
            </a:r>
            <a:r>
              <a:rPr lang="en-US" sz="2400" dirty="0">
                <a:latin typeface="Lucida Handwriting"/>
                <a:cs typeface="Lucida Handwriting"/>
              </a:rPr>
              <a:t>Jesus </a:t>
            </a:r>
            <a:r>
              <a:rPr lang="en-US" sz="2400" dirty="0">
                <a:latin typeface="Papyrus"/>
                <a:cs typeface="Papyrus"/>
              </a:rPr>
              <a:t> Heals on the Sabbath - </a:t>
            </a:r>
          </a:p>
        </p:txBody>
      </p:sp>
      <p:sp>
        <p:nvSpPr>
          <p:cNvPr id="7" name="TextBox 6"/>
          <p:cNvSpPr txBox="1"/>
          <p:nvPr/>
        </p:nvSpPr>
        <p:spPr>
          <a:xfrm>
            <a:off x="761998" y="5312026"/>
            <a:ext cx="7874000" cy="1323439"/>
          </a:xfrm>
          <a:prstGeom prst="rect">
            <a:avLst/>
          </a:prstGeom>
          <a:noFill/>
        </p:spPr>
        <p:txBody>
          <a:bodyPr wrap="square" rtlCol="0">
            <a:spAutoFit/>
          </a:bodyPr>
          <a:lstStyle/>
          <a:p>
            <a:r>
              <a:rPr lang="en-US" sz="2000" dirty="0">
                <a:latin typeface="Papyrus"/>
                <a:cs typeface="Papyrus"/>
              </a:rPr>
              <a:t>A Man with a Withered Hand </a:t>
            </a:r>
            <a:r>
              <a:rPr lang="en-US" sz="2000" dirty="0">
                <a:solidFill>
                  <a:srgbClr val="FF0000"/>
                </a:solidFill>
                <a:latin typeface="Papyrus"/>
                <a:cs typeface="Papyrus"/>
              </a:rPr>
              <a:t>-  Mark 3:1-6</a:t>
            </a:r>
          </a:p>
          <a:p>
            <a:r>
              <a:rPr lang="en-US" sz="2000" dirty="0">
                <a:latin typeface="Papyrus"/>
                <a:cs typeface="Papyrus"/>
              </a:rPr>
              <a:t> A Woman Bent over for 18 years </a:t>
            </a:r>
            <a:r>
              <a:rPr lang="mr-IN" sz="2000" dirty="0">
                <a:latin typeface="Papyrus"/>
                <a:cs typeface="Papyrus"/>
              </a:rPr>
              <a:t>–</a:t>
            </a:r>
            <a:r>
              <a:rPr lang="en-US" sz="2000" dirty="0">
                <a:latin typeface="Papyrus"/>
                <a:cs typeface="Papyrus"/>
              </a:rPr>
              <a:t> </a:t>
            </a:r>
            <a:r>
              <a:rPr lang="en-US" sz="2000" dirty="0">
                <a:solidFill>
                  <a:srgbClr val="FF0000"/>
                </a:solidFill>
                <a:latin typeface="Papyrus"/>
                <a:cs typeface="Papyrus"/>
              </a:rPr>
              <a:t>Luke 13:10-17</a:t>
            </a:r>
          </a:p>
          <a:p>
            <a:r>
              <a:rPr lang="en-US" sz="2000" dirty="0">
                <a:latin typeface="Papyrus"/>
                <a:cs typeface="Papyrus"/>
              </a:rPr>
              <a:t>A Man with dropsy -  </a:t>
            </a:r>
            <a:r>
              <a:rPr lang="en-US" sz="2000" dirty="0">
                <a:solidFill>
                  <a:srgbClr val="FF0000"/>
                </a:solidFill>
                <a:latin typeface="Papyrus"/>
                <a:cs typeface="Papyrus"/>
              </a:rPr>
              <a:t>Luke 14:1-6</a:t>
            </a:r>
          </a:p>
          <a:p>
            <a:r>
              <a:rPr lang="en-US" sz="2000" dirty="0">
                <a:latin typeface="Papyrus"/>
                <a:cs typeface="Papyrus"/>
              </a:rPr>
              <a:t> Man at Pool of Bethesda -  </a:t>
            </a:r>
            <a:r>
              <a:rPr lang="en-US" sz="2000" dirty="0">
                <a:solidFill>
                  <a:srgbClr val="FF0000"/>
                </a:solidFill>
                <a:latin typeface="Papyrus"/>
                <a:cs typeface="Papyrus"/>
              </a:rPr>
              <a:t>John 5:1-18</a:t>
            </a:r>
          </a:p>
        </p:txBody>
      </p:sp>
    </p:spTree>
    <p:extLst>
      <p:ext uri="{BB962C8B-B14F-4D97-AF65-F5344CB8AC3E}">
        <p14:creationId xmlns:p14="http://schemas.microsoft.com/office/powerpoint/2010/main" val="2917497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1269999" y="1328615"/>
            <a:ext cx="7170615" cy="523220"/>
          </a:xfrm>
          <a:prstGeom prst="rect">
            <a:avLst/>
          </a:prstGeom>
          <a:noFill/>
        </p:spPr>
        <p:txBody>
          <a:bodyPr wrap="square" rtlCol="0">
            <a:spAutoFit/>
          </a:bodyPr>
          <a:lstStyle/>
          <a:p>
            <a:endParaRPr lang="en-US" sz="2800" dirty="0">
              <a:latin typeface="Lucida Handwriting"/>
              <a:cs typeface="Lucida Handwriting"/>
            </a:endParaRPr>
          </a:p>
        </p:txBody>
      </p:sp>
      <p:sp>
        <p:nvSpPr>
          <p:cNvPr id="4" name="TextBox 3">
            <a:extLst>
              <a:ext uri="{FF2B5EF4-FFF2-40B4-BE49-F238E27FC236}">
                <a16:creationId xmlns:a16="http://schemas.microsoft.com/office/drawing/2014/main" id="{8FA5C5F7-449D-103E-556E-7BA0695ADD89}"/>
              </a:ext>
            </a:extLst>
          </p:cNvPr>
          <p:cNvSpPr txBox="1"/>
          <p:nvPr/>
        </p:nvSpPr>
        <p:spPr>
          <a:xfrm>
            <a:off x="316992" y="304800"/>
            <a:ext cx="8412480" cy="7294305"/>
          </a:xfrm>
          <a:prstGeom prst="rect">
            <a:avLst/>
          </a:prstGeom>
          <a:noFill/>
        </p:spPr>
        <p:txBody>
          <a:bodyPr wrap="square" rtlCol="0">
            <a:spAutoFit/>
          </a:bodyPr>
          <a:lstStyle/>
          <a:p>
            <a:r>
              <a:rPr lang="en-US" dirty="0">
                <a:latin typeface="Papyrus" panose="020B0602040200020303" pitchFamily="34" charset="77"/>
              </a:rPr>
              <a:t>Matthew 12:9-14   </a:t>
            </a:r>
          </a:p>
          <a:p>
            <a:r>
              <a:rPr lang="en-US" dirty="0">
                <a:latin typeface="Papyrus" panose="020B0602040200020303" pitchFamily="34" charset="77"/>
              </a:rPr>
              <a:t>“And when he was departed thence, He went forth into their synagogue. </a:t>
            </a:r>
          </a:p>
          <a:p>
            <a:r>
              <a:rPr lang="en-US" dirty="0">
                <a:latin typeface="Papyrus" panose="020B0602040200020303" pitchFamily="34" charset="77"/>
              </a:rPr>
              <a:t>And behold, there was a man which had his hand withered. And they asked Him, saying, Is it lawful to heal on the Sabbath days? that they might accuse Him.</a:t>
            </a:r>
          </a:p>
          <a:p>
            <a:endParaRPr lang="en-US" dirty="0">
              <a:latin typeface="Papyrus" panose="020B0602040200020303" pitchFamily="34" charset="77"/>
            </a:endParaRPr>
          </a:p>
          <a:p>
            <a:r>
              <a:rPr lang="en-US" dirty="0">
                <a:latin typeface="Papyrus" panose="020B0602040200020303" pitchFamily="34" charset="77"/>
              </a:rPr>
              <a:t>And He said to them, what man shall there be among you, that shall have 1 sheep, and if it fall into a pit on the Sabbath day, will he not lay hold on it, and lift it out? How much better is a man than a sheep: Wherefore it is lawful to do well on Sabbath days.</a:t>
            </a:r>
          </a:p>
          <a:p>
            <a:endParaRPr lang="en-US" dirty="0">
              <a:latin typeface="Papyrus" panose="020B0602040200020303" pitchFamily="34" charset="77"/>
            </a:endParaRPr>
          </a:p>
          <a:p>
            <a:endParaRPr lang="en-US" dirty="0">
              <a:latin typeface="Papyrus" panose="020B0602040200020303" pitchFamily="34" charset="77"/>
            </a:endParaRPr>
          </a:p>
          <a:p>
            <a:endParaRPr lang="en-US" dirty="0">
              <a:latin typeface="Papyrus" panose="020B0602040200020303" pitchFamily="34" charset="77"/>
            </a:endParaRPr>
          </a:p>
          <a:p>
            <a:endParaRPr lang="en-US" dirty="0">
              <a:latin typeface="Papyrus" panose="020B0602040200020303" pitchFamily="34" charset="77"/>
            </a:endParaRPr>
          </a:p>
          <a:p>
            <a:endParaRPr lang="en-US" dirty="0">
              <a:latin typeface="Papyrus" panose="020B0602040200020303" pitchFamily="34" charset="77"/>
            </a:endParaRPr>
          </a:p>
          <a:p>
            <a:endParaRPr lang="en-US" dirty="0">
              <a:latin typeface="Papyrus" panose="020B0602040200020303" pitchFamily="34" charset="77"/>
            </a:endParaRPr>
          </a:p>
          <a:p>
            <a:endParaRPr lang="en-US" dirty="0">
              <a:latin typeface="Papyrus" panose="020B0602040200020303" pitchFamily="34" charset="77"/>
            </a:endParaRPr>
          </a:p>
          <a:p>
            <a:endParaRPr lang="en-US" dirty="0">
              <a:latin typeface="Papyrus" panose="020B0602040200020303" pitchFamily="34" charset="77"/>
            </a:endParaRPr>
          </a:p>
          <a:p>
            <a:endParaRPr lang="en-US" dirty="0">
              <a:latin typeface="Papyrus" panose="020B0602040200020303" pitchFamily="34" charset="77"/>
            </a:endParaRPr>
          </a:p>
          <a:p>
            <a:endParaRPr lang="en-US" dirty="0">
              <a:latin typeface="Papyrus" panose="020B0602040200020303" pitchFamily="34" charset="77"/>
            </a:endParaRPr>
          </a:p>
          <a:p>
            <a:endParaRPr lang="en-US" dirty="0">
              <a:latin typeface="Papyrus" panose="020B0602040200020303" pitchFamily="34" charset="77"/>
            </a:endParaRPr>
          </a:p>
          <a:p>
            <a:r>
              <a:rPr lang="en-US" dirty="0">
                <a:latin typeface="Papyrus" panose="020B0602040200020303" pitchFamily="34" charset="77"/>
              </a:rPr>
              <a:t>They He said to the man, Stretch forth your hand. And he stretched if forth; </a:t>
            </a:r>
          </a:p>
          <a:p>
            <a:r>
              <a:rPr lang="en-US" dirty="0">
                <a:latin typeface="Papyrus" panose="020B0602040200020303" pitchFamily="34" charset="77"/>
              </a:rPr>
              <a:t>and it was restored whole, like as the </a:t>
            </a:r>
            <a:r>
              <a:rPr lang="en-US" err="1">
                <a:latin typeface="Papyrus" panose="020B0602040200020303" pitchFamily="34" charset="77"/>
              </a:rPr>
              <a:t>other</a:t>
            </a:r>
            <a:r>
              <a:rPr lang="en-US">
                <a:latin typeface="Papyrus" panose="020B0602040200020303" pitchFamily="34" charset="77"/>
              </a:rPr>
              <a:t>. Then </a:t>
            </a:r>
            <a:r>
              <a:rPr lang="en-US" dirty="0">
                <a:latin typeface="Papyrus" panose="020B0602040200020303" pitchFamily="34" charset="77"/>
              </a:rPr>
              <a:t>the Pharisees went out, and held a council against Him, how they might destroy Him.</a:t>
            </a:r>
          </a:p>
          <a:p>
            <a:endParaRPr lang="en-US" dirty="0">
              <a:latin typeface="Papyrus" panose="020B0602040200020303" pitchFamily="34" charset="77"/>
            </a:endParaRPr>
          </a:p>
          <a:p>
            <a:endParaRPr lang="en-US" dirty="0">
              <a:latin typeface="Papyrus" panose="020B0602040200020303" pitchFamily="34" charset="77"/>
            </a:endParaRPr>
          </a:p>
          <a:p>
            <a:endParaRPr lang="en-US" dirty="0">
              <a:latin typeface="Papyrus" panose="020B0602040200020303" pitchFamily="34" charset="77"/>
            </a:endParaRPr>
          </a:p>
        </p:txBody>
      </p:sp>
      <p:pic>
        <p:nvPicPr>
          <p:cNvPr id="6" name="Picture 5" descr="A picture containing text&#10;&#10;Description automatically generated">
            <a:extLst>
              <a:ext uri="{FF2B5EF4-FFF2-40B4-BE49-F238E27FC236}">
                <a16:creationId xmlns:a16="http://schemas.microsoft.com/office/drawing/2014/main" id="{B761F65C-4F47-AE61-B5A3-5CF8A6DF68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8550" y="2581875"/>
            <a:ext cx="6272970" cy="3136485"/>
          </a:xfrm>
          <a:prstGeom prst="rect">
            <a:avLst/>
          </a:prstGeom>
        </p:spPr>
      </p:pic>
    </p:spTree>
    <p:extLst>
      <p:ext uri="{BB962C8B-B14F-4D97-AF65-F5344CB8AC3E}">
        <p14:creationId xmlns:p14="http://schemas.microsoft.com/office/powerpoint/2010/main" val="1665586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1269999" y="1328615"/>
            <a:ext cx="7170615" cy="523220"/>
          </a:xfrm>
          <a:prstGeom prst="rect">
            <a:avLst/>
          </a:prstGeom>
          <a:noFill/>
        </p:spPr>
        <p:txBody>
          <a:bodyPr wrap="square" rtlCol="0">
            <a:spAutoFit/>
          </a:bodyPr>
          <a:lstStyle/>
          <a:p>
            <a:endParaRPr lang="en-US" sz="2800" dirty="0">
              <a:latin typeface="Lucida Handwriting"/>
              <a:cs typeface="Lucida Handwriting"/>
            </a:endParaRPr>
          </a:p>
        </p:txBody>
      </p:sp>
      <p:pic>
        <p:nvPicPr>
          <p:cNvPr id="5" name="Picture 4" descr="A person in a robe standing next to a painting&#10;&#10;Description automatically generated with low confidence">
            <a:extLst>
              <a:ext uri="{FF2B5EF4-FFF2-40B4-BE49-F238E27FC236}">
                <a16:creationId xmlns:a16="http://schemas.microsoft.com/office/drawing/2014/main" id="{85A7BBBC-521D-DCFB-C29B-61E9F1C1E5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34261" y="1678050"/>
            <a:ext cx="5279502" cy="3730291"/>
          </a:xfrm>
          <a:prstGeom prst="rect">
            <a:avLst/>
          </a:prstGeom>
        </p:spPr>
      </p:pic>
      <p:sp>
        <p:nvSpPr>
          <p:cNvPr id="6" name="TextBox 5">
            <a:extLst>
              <a:ext uri="{FF2B5EF4-FFF2-40B4-BE49-F238E27FC236}">
                <a16:creationId xmlns:a16="http://schemas.microsoft.com/office/drawing/2014/main" id="{6485FD64-1D7D-3DCE-F022-F6C6321498DC}"/>
              </a:ext>
            </a:extLst>
          </p:cNvPr>
          <p:cNvSpPr txBox="1"/>
          <p:nvPr/>
        </p:nvSpPr>
        <p:spPr>
          <a:xfrm>
            <a:off x="390293" y="200722"/>
            <a:ext cx="8263053" cy="1477328"/>
          </a:xfrm>
          <a:prstGeom prst="rect">
            <a:avLst/>
          </a:prstGeom>
          <a:noFill/>
        </p:spPr>
        <p:txBody>
          <a:bodyPr wrap="square" rtlCol="0">
            <a:spAutoFit/>
          </a:bodyPr>
          <a:lstStyle/>
          <a:p>
            <a:r>
              <a:rPr lang="en-US" dirty="0">
                <a:solidFill>
                  <a:srgbClr val="FF0000"/>
                </a:solidFill>
                <a:latin typeface="Papyrus" panose="020B0602040200020303" pitchFamily="34" charset="77"/>
              </a:rPr>
              <a:t>Luke 13:10-13  </a:t>
            </a:r>
            <a:r>
              <a:rPr lang="en-US" dirty="0">
                <a:latin typeface="Papyrus" panose="020B0602040200020303" pitchFamily="34" charset="77"/>
              </a:rPr>
              <a:t>“Jesus was teaching in one of the synagogues </a:t>
            </a:r>
            <a:r>
              <a:rPr lang="en-US" dirty="0">
                <a:solidFill>
                  <a:srgbClr val="FF0000"/>
                </a:solidFill>
                <a:latin typeface="Papyrus" panose="020B0602040200020303" pitchFamily="34" charset="77"/>
              </a:rPr>
              <a:t>on the Sabbath</a:t>
            </a:r>
            <a:r>
              <a:rPr lang="en-US" dirty="0">
                <a:latin typeface="Papyrus" panose="020B0602040200020303" pitchFamily="34" charset="77"/>
              </a:rPr>
              <a:t>. And behold, there was a woman with a spirit of infirmity 18 years, and was bowed together, and could in no wise lift herself up. When Jesus saw her, He called her to Him, and said to her, ‘Woman, you are loosed from this infirmity.’ He laid His hands on her: and immediately  she was made straight and glorified God.”</a:t>
            </a:r>
          </a:p>
        </p:txBody>
      </p:sp>
      <p:sp>
        <p:nvSpPr>
          <p:cNvPr id="7" name="TextBox 6">
            <a:extLst>
              <a:ext uri="{FF2B5EF4-FFF2-40B4-BE49-F238E27FC236}">
                <a16:creationId xmlns:a16="http://schemas.microsoft.com/office/drawing/2014/main" id="{FA640978-ED57-006C-4DA6-3DC78BFA8F7D}"/>
              </a:ext>
            </a:extLst>
          </p:cNvPr>
          <p:cNvSpPr txBox="1"/>
          <p:nvPr/>
        </p:nvSpPr>
        <p:spPr>
          <a:xfrm>
            <a:off x="277921" y="5529385"/>
            <a:ext cx="8486937" cy="1200329"/>
          </a:xfrm>
          <a:prstGeom prst="rect">
            <a:avLst/>
          </a:prstGeom>
          <a:noFill/>
        </p:spPr>
        <p:txBody>
          <a:bodyPr wrap="square" rtlCol="0">
            <a:spAutoFit/>
          </a:bodyPr>
          <a:lstStyle/>
          <a:p>
            <a:r>
              <a:rPr lang="en-US" dirty="0">
                <a:latin typeface="Papyrus" panose="020B0602040200020303" pitchFamily="34" charset="77"/>
              </a:rPr>
              <a:t>The ruler of the Synagogue was angry that Jesus healed her </a:t>
            </a:r>
            <a:r>
              <a:rPr lang="en-US" dirty="0">
                <a:solidFill>
                  <a:srgbClr val="FF0000"/>
                </a:solidFill>
                <a:latin typeface="Papyrus" panose="020B0602040200020303" pitchFamily="34" charset="77"/>
              </a:rPr>
              <a:t>on the Sabbath</a:t>
            </a:r>
            <a:r>
              <a:rPr lang="en-US" dirty="0">
                <a:latin typeface="Papyrus" panose="020B0602040200020303" pitchFamily="34" charset="77"/>
              </a:rPr>
              <a:t>.</a:t>
            </a:r>
          </a:p>
          <a:p>
            <a:r>
              <a:rPr lang="en-US" dirty="0">
                <a:latin typeface="Papyrus" panose="020B0602040200020303" pitchFamily="34" charset="77"/>
              </a:rPr>
              <a:t>Jesus answered, You hypocrite, do you not loose your ox on the Sabbath from the stall and lead him to water? Ought not this woman, a daughter of Abraham. whom Satan has bound for 18 years , be loosed on </a:t>
            </a:r>
            <a:r>
              <a:rPr lang="en-US" dirty="0">
                <a:solidFill>
                  <a:srgbClr val="FF0000"/>
                </a:solidFill>
                <a:latin typeface="Papyrus" panose="020B0602040200020303" pitchFamily="34" charset="77"/>
              </a:rPr>
              <a:t>this Sabbath day</a:t>
            </a:r>
            <a:r>
              <a:rPr lang="en-US" dirty="0">
                <a:latin typeface="Papyrus" panose="020B0602040200020303" pitchFamily="34" charset="77"/>
              </a:rPr>
              <a:t>?  (</a:t>
            </a:r>
            <a:r>
              <a:rPr lang="en-US" dirty="0">
                <a:solidFill>
                  <a:srgbClr val="FF0000"/>
                </a:solidFill>
                <a:latin typeface="Papyrus" panose="020B0602040200020303" pitchFamily="34" charset="77"/>
              </a:rPr>
              <a:t>13: 14-16</a:t>
            </a:r>
            <a:r>
              <a:rPr lang="en-US" dirty="0">
                <a:latin typeface="Papyrus" panose="020B0602040200020303" pitchFamily="34" charset="77"/>
              </a:rPr>
              <a:t>)</a:t>
            </a:r>
            <a:endParaRPr lang="en-US" dirty="0">
              <a:solidFill>
                <a:srgbClr val="FF0000"/>
              </a:solidFill>
              <a:latin typeface="Papyrus" panose="020B0602040200020303" pitchFamily="34" charset="77"/>
            </a:endParaRPr>
          </a:p>
        </p:txBody>
      </p:sp>
    </p:spTree>
    <p:extLst>
      <p:ext uri="{BB962C8B-B14F-4D97-AF65-F5344CB8AC3E}">
        <p14:creationId xmlns:p14="http://schemas.microsoft.com/office/powerpoint/2010/main" val="2538567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1269999" y="1328615"/>
            <a:ext cx="7170615" cy="523220"/>
          </a:xfrm>
          <a:prstGeom prst="rect">
            <a:avLst/>
          </a:prstGeom>
          <a:noFill/>
        </p:spPr>
        <p:txBody>
          <a:bodyPr wrap="square" rtlCol="0">
            <a:spAutoFit/>
          </a:bodyPr>
          <a:lstStyle/>
          <a:p>
            <a:endParaRPr lang="en-US" sz="2800" dirty="0">
              <a:latin typeface="Lucida Handwriting"/>
              <a:cs typeface="Lucida Handwriting"/>
            </a:endParaRPr>
          </a:p>
        </p:txBody>
      </p:sp>
      <p:sp>
        <p:nvSpPr>
          <p:cNvPr id="4" name="TextBox 3">
            <a:extLst>
              <a:ext uri="{FF2B5EF4-FFF2-40B4-BE49-F238E27FC236}">
                <a16:creationId xmlns:a16="http://schemas.microsoft.com/office/drawing/2014/main" id="{10A458A2-A478-B1CF-B66D-E3265145C30A}"/>
              </a:ext>
            </a:extLst>
          </p:cNvPr>
          <p:cNvSpPr txBox="1"/>
          <p:nvPr/>
        </p:nvSpPr>
        <p:spPr>
          <a:xfrm>
            <a:off x="223025" y="399743"/>
            <a:ext cx="8597590" cy="2031325"/>
          </a:xfrm>
          <a:prstGeom prst="rect">
            <a:avLst/>
          </a:prstGeom>
          <a:noFill/>
        </p:spPr>
        <p:txBody>
          <a:bodyPr wrap="square" rtlCol="0">
            <a:spAutoFit/>
          </a:bodyPr>
          <a:lstStyle/>
          <a:p>
            <a:r>
              <a:rPr lang="en-US" dirty="0">
                <a:solidFill>
                  <a:srgbClr val="FF0000"/>
                </a:solidFill>
                <a:latin typeface="Papyrus" panose="020B0602040200020303" pitchFamily="34" charset="77"/>
              </a:rPr>
              <a:t>Luke 14:1-4 </a:t>
            </a:r>
            <a:r>
              <a:rPr lang="en-US" dirty="0">
                <a:latin typeface="Papyrus" panose="020B0602040200020303" pitchFamily="34" charset="77"/>
              </a:rPr>
              <a:t>“ And it came to pass as He went to the the house of one of the chief Pharisees to eat bread on </a:t>
            </a:r>
            <a:r>
              <a:rPr lang="en-US" dirty="0">
                <a:solidFill>
                  <a:srgbClr val="FF0000"/>
                </a:solidFill>
                <a:latin typeface="Papyrus" panose="020B0602040200020303" pitchFamily="34" charset="77"/>
              </a:rPr>
              <a:t>the Sabbath day</a:t>
            </a:r>
            <a:r>
              <a:rPr lang="en-US" dirty="0">
                <a:latin typeface="Papyrus" panose="020B0602040200020303" pitchFamily="34" charset="77"/>
              </a:rPr>
              <a:t>, that they watched Him. And behold there was a certain man before Him which had the dropsy.</a:t>
            </a:r>
          </a:p>
          <a:p>
            <a:endParaRPr lang="en-US" dirty="0">
              <a:latin typeface="Papyrus" panose="020B0602040200020303" pitchFamily="34" charset="77"/>
            </a:endParaRPr>
          </a:p>
          <a:p>
            <a:r>
              <a:rPr lang="en-US" dirty="0">
                <a:latin typeface="Papyrus" panose="020B0602040200020303" pitchFamily="34" charset="77"/>
              </a:rPr>
              <a:t>Jesus, answering spoke unto the lawyers and Pharisees, saying, Is it unlawful to heal on the Sabbath day? And they held their peace. Jesus took him and healed him and let him go.”</a:t>
            </a:r>
          </a:p>
        </p:txBody>
      </p:sp>
      <p:pic>
        <p:nvPicPr>
          <p:cNvPr id="6" name="Picture 5" descr="A person with a beard&#10;&#10;Description automatically generated with low confidence">
            <a:extLst>
              <a:ext uri="{FF2B5EF4-FFF2-40B4-BE49-F238E27FC236}">
                <a16:creationId xmlns:a16="http://schemas.microsoft.com/office/drawing/2014/main" id="{55B16C5A-8789-1602-C30A-32A2BA84B3A6}"/>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604" b="100000" l="3107" r="100000">
                        <a14:foregroundMark x1="1130" y1="27688" x2="5179" y2="90574"/>
                        <a14:foregroundMark x1="5179" y1="90574" x2="12994" y2="98822"/>
                        <a14:foregroundMark x1="12994" y1="98822" x2="24200" y2="98822"/>
                        <a14:foregroundMark x1="24200" y1="98822" x2="60734" y2="94845"/>
                        <a14:foregroundMark x1="60734" y1="94845" x2="91902" y2="96760"/>
                        <a14:foregroundMark x1="91902" y1="96760" x2="94633" y2="84831"/>
                        <a14:foregroundMark x1="94633" y1="84831" x2="94539" y2="83505"/>
                        <a14:foregroundMark x1="11017" y1="35493" x2="11017" y2="40206"/>
                        <a14:foregroundMark x1="282" y1="23417" x2="6309" y2="49632"/>
                        <a14:foregroundMark x1="6309" y1="49632" x2="6780" y2="92047"/>
                        <a14:foregroundMark x1="6780" y1="92047" x2="12524" y2="99705"/>
                        <a14:foregroundMark x1="12524" y1="99705" x2="13936" y2="99853"/>
                        <a14:foregroundMark x1="3202" y1="33432" x2="3390" y2="97791"/>
                      </a14:backgroundRemoval>
                    </a14:imgEffect>
                  </a14:imgLayer>
                </a14:imgProps>
              </a:ext>
              <a:ext uri="{28A0092B-C50C-407E-A947-70E740481C1C}">
                <a14:useLocalDpi xmlns:a14="http://schemas.microsoft.com/office/drawing/2010/main"/>
              </a:ext>
            </a:extLst>
          </a:blip>
          <a:srcRect/>
          <a:stretch/>
        </p:blipFill>
        <p:spPr>
          <a:xfrm>
            <a:off x="-1" y="1999976"/>
            <a:ext cx="7906215" cy="4858024"/>
          </a:xfrm>
          <a:prstGeom prst="rect">
            <a:avLst/>
          </a:prstGeom>
        </p:spPr>
      </p:pic>
    </p:spTree>
    <p:extLst>
      <p:ext uri="{BB962C8B-B14F-4D97-AF65-F5344CB8AC3E}">
        <p14:creationId xmlns:p14="http://schemas.microsoft.com/office/powerpoint/2010/main" val="337755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atin typeface="Lucida Handwriting" panose="03010101010101010101" pitchFamily="66" charset="77"/>
              </a:rPr>
              <a:t>Jesus</a:t>
            </a:r>
          </a:p>
        </p:txBody>
      </p:sp>
      <p:sp>
        <p:nvSpPr>
          <p:cNvPr id="3" name="TextBox 2"/>
          <p:cNvSpPr txBox="1"/>
          <p:nvPr/>
        </p:nvSpPr>
        <p:spPr>
          <a:xfrm>
            <a:off x="277541" y="647502"/>
            <a:ext cx="8598830" cy="1200329"/>
          </a:xfrm>
          <a:prstGeom prst="rect">
            <a:avLst/>
          </a:prstGeom>
          <a:noFill/>
        </p:spPr>
        <p:txBody>
          <a:bodyPr wrap="square" rtlCol="0">
            <a:spAutoFit/>
          </a:bodyPr>
          <a:lstStyle/>
          <a:p>
            <a:r>
              <a:rPr lang="en-US" dirty="0">
                <a:solidFill>
                  <a:srgbClr val="FF0000"/>
                </a:solidFill>
                <a:latin typeface="Papyrus" panose="020B0602040200020303" pitchFamily="34" charset="77"/>
                <a:cs typeface="Lucida Handwriting"/>
              </a:rPr>
              <a:t>John 5:5-9</a:t>
            </a:r>
            <a:r>
              <a:rPr lang="en-US" dirty="0">
                <a:latin typeface="Papyrus" panose="020B0602040200020303" pitchFamily="34" charset="77"/>
                <a:cs typeface="Lucida Handwriting"/>
              </a:rPr>
              <a:t> And a certain man was there, which had an infirmity 38 years. When Jesus saw him, and knew that he had been now a long time in that case, He said to him, ‘Will you be made whole?’ The impotent man said, ‘I have no man to put me in the pool: but while I am coming, another steps down before me. </a:t>
            </a:r>
          </a:p>
        </p:txBody>
      </p:sp>
      <p:pic>
        <p:nvPicPr>
          <p:cNvPr id="7" name="Picture 6" descr="A picture containing building, person, outdoor, stone&#10;&#10;Description automatically generated">
            <a:extLst>
              <a:ext uri="{FF2B5EF4-FFF2-40B4-BE49-F238E27FC236}">
                <a16:creationId xmlns:a16="http://schemas.microsoft.com/office/drawing/2014/main" id="{365E23C8-5BB2-8F07-8164-62D1CD91C98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88884" y="1847831"/>
            <a:ext cx="6021542" cy="3548750"/>
          </a:xfrm>
          <a:prstGeom prst="rect">
            <a:avLst/>
          </a:prstGeom>
        </p:spPr>
      </p:pic>
      <p:sp>
        <p:nvSpPr>
          <p:cNvPr id="8" name="TextBox 7">
            <a:extLst>
              <a:ext uri="{FF2B5EF4-FFF2-40B4-BE49-F238E27FC236}">
                <a16:creationId xmlns:a16="http://schemas.microsoft.com/office/drawing/2014/main" id="{9429DE77-6297-63DB-828B-29C6CD7A7449}"/>
              </a:ext>
            </a:extLst>
          </p:cNvPr>
          <p:cNvSpPr txBox="1"/>
          <p:nvPr/>
        </p:nvSpPr>
        <p:spPr>
          <a:xfrm>
            <a:off x="277541" y="5424650"/>
            <a:ext cx="8586439" cy="646331"/>
          </a:xfrm>
          <a:prstGeom prst="rect">
            <a:avLst/>
          </a:prstGeom>
          <a:noFill/>
        </p:spPr>
        <p:txBody>
          <a:bodyPr wrap="square" rtlCol="0">
            <a:spAutoFit/>
          </a:bodyPr>
          <a:lstStyle/>
          <a:p>
            <a:r>
              <a:rPr lang="en-US" dirty="0">
                <a:latin typeface="Papyrus" panose="020B0602040200020303" pitchFamily="34" charset="77"/>
              </a:rPr>
              <a:t>Jesus said to him, ‘Rise, take up your bed and walk.’  Immediately the man</a:t>
            </a:r>
          </a:p>
          <a:p>
            <a:r>
              <a:rPr lang="en-US" dirty="0">
                <a:latin typeface="Papyrus" panose="020B0602040200020303" pitchFamily="34" charset="77"/>
              </a:rPr>
              <a:t>was made whole, took up his bed, walked: the same was </a:t>
            </a:r>
            <a:r>
              <a:rPr lang="en-US" dirty="0">
                <a:solidFill>
                  <a:srgbClr val="FF0000"/>
                </a:solidFill>
                <a:latin typeface="Papyrus" panose="020B0602040200020303" pitchFamily="34" charset="77"/>
              </a:rPr>
              <a:t>on the Sabbath day</a:t>
            </a:r>
            <a:r>
              <a:rPr lang="en-US" dirty="0">
                <a:latin typeface="Papyrus" panose="020B0602040200020303" pitchFamily="34" charset="77"/>
              </a:rPr>
              <a:t>.</a:t>
            </a:r>
          </a:p>
        </p:txBody>
      </p:sp>
      <p:sp>
        <p:nvSpPr>
          <p:cNvPr id="10" name="TextBox 9">
            <a:extLst>
              <a:ext uri="{FF2B5EF4-FFF2-40B4-BE49-F238E27FC236}">
                <a16:creationId xmlns:a16="http://schemas.microsoft.com/office/drawing/2014/main" id="{4C9D8152-4135-3CC9-2B58-574E2A84B1CD}"/>
              </a:ext>
            </a:extLst>
          </p:cNvPr>
          <p:cNvSpPr txBox="1"/>
          <p:nvPr/>
        </p:nvSpPr>
        <p:spPr>
          <a:xfrm>
            <a:off x="1488884" y="278170"/>
            <a:ext cx="5606403" cy="369332"/>
          </a:xfrm>
          <a:prstGeom prst="rect">
            <a:avLst/>
          </a:prstGeom>
          <a:noFill/>
        </p:spPr>
        <p:txBody>
          <a:bodyPr wrap="square" rtlCol="0">
            <a:spAutoFit/>
          </a:bodyPr>
          <a:lstStyle/>
          <a:p>
            <a:r>
              <a:rPr lang="en-US" dirty="0">
                <a:solidFill>
                  <a:srgbClr val="FF0000"/>
                </a:solidFill>
                <a:latin typeface="Lucida Handwriting" panose="03010101010101010101" pitchFamily="66" charset="77"/>
              </a:rPr>
              <a:t>Jesus Heals a Man at the Pool of Siloam</a:t>
            </a:r>
          </a:p>
        </p:txBody>
      </p:sp>
      <p:sp>
        <p:nvSpPr>
          <p:cNvPr id="11" name="TextBox 10">
            <a:extLst>
              <a:ext uri="{FF2B5EF4-FFF2-40B4-BE49-F238E27FC236}">
                <a16:creationId xmlns:a16="http://schemas.microsoft.com/office/drawing/2014/main" id="{99A037F7-0158-E69E-26F7-E6B8122CB794}"/>
              </a:ext>
            </a:extLst>
          </p:cNvPr>
          <p:cNvSpPr txBox="1"/>
          <p:nvPr/>
        </p:nvSpPr>
        <p:spPr>
          <a:xfrm>
            <a:off x="372325" y="6099050"/>
            <a:ext cx="8396868" cy="646331"/>
          </a:xfrm>
          <a:prstGeom prst="rect">
            <a:avLst/>
          </a:prstGeom>
          <a:noFill/>
        </p:spPr>
        <p:txBody>
          <a:bodyPr wrap="square" rtlCol="0">
            <a:spAutoFit/>
          </a:bodyPr>
          <a:lstStyle/>
          <a:p>
            <a:r>
              <a:rPr lang="en-US" dirty="0">
                <a:solidFill>
                  <a:srgbClr val="FF0000"/>
                </a:solidFill>
                <a:latin typeface="Lucida Handwriting" panose="03010101010101010101" pitchFamily="66" charset="77"/>
              </a:rPr>
              <a:t>From this day on, the enraged Jews plot to kill Jesus because He healed on the Sabbath, and declared God was His Father</a:t>
            </a:r>
          </a:p>
        </p:txBody>
      </p:sp>
    </p:spTree>
    <p:extLst>
      <p:ext uri="{BB962C8B-B14F-4D97-AF65-F5344CB8AC3E}">
        <p14:creationId xmlns:p14="http://schemas.microsoft.com/office/powerpoint/2010/main" val="315915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874750" y="1250556"/>
            <a:ext cx="7170615" cy="3477875"/>
          </a:xfrm>
          <a:prstGeom prst="rect">
            <a:avLst/>
          </a:prstGeom>
          <a:noFill/>
        </p:spPr>
        <p:txBody>
          <a:bodyPr wrap="square" rtlCol="0">
            <a:spAutoFit/>
          </a:bodyPr>
          <a:lstStyle/>
          <a:p>
            <a:r>
              <a:rPr lang="en-US" sz="2000" dirty="0">
                <a:solidFill>
                  <a:srgbClr val="FF0000"/>
                </a:solidFill>
                <a:latin typeface="Papyrus" panose="020B0602040200020303" pitchFamily="34" charset="77"/>
                <a:cs typeface="Lucida Handwriting"/>
              </a:rPr>
              <a:t>Acts 15 </a:t>
            </a:r>
            <a:r>
              <a:rPr lang="en-US" sz="2000" dirty="0">
                <a:latin typeface="Papyrus" panose="020B0602040200020303" pitchFamily="34" charset="77"/>
                <a:cs typeface="Lucida Handwriting"/>
              </a:rPr>
              <a:t>– Peter, James and Paul have a huge discussion on what rules the Gentile believers should be required to follow</a:t>
            </a:r>
          </a:p>
          <a:p>
            <a:endParaRPr lang="en-US" sz="2000" dirty="0">
              <a:latin typeface="Papyrus" panose="020B0602040200020303" pitchFamily="34" charset="77"/>
              <a:cs typeface="Lucida Handwriting"/>
            </a:endParaRPr>
          </a:p>
          <a:p>
            <a:r>
              <a:rPr lang="en-US" sz="2000" dirty="0">
                <a:solidFill>
                  <a:srgbClr val="FF0000"/>
                </a:solidFill>
                <a:latin typeface="Papyrus" panose="020B0602040200020303" pitchFamily="34" charset="77"/>
                <a:cs typeface="Lucida Handwriting"/>
              </a:rPr>
              <a:t>Acts 15:24 </a:t>
            </a:r>
            <a:r>
              <a:rPr lang="en-US" sz="2000" dirty="0">
                <a:latin typeface="Papyrus" panose="020B0602040200020303" pitchFamily="34" charset="77"/>
                <a:cs typeface="Lucida Handwriting"/>
              </a:rPr>
              <a:t>“Forasmuch as we have heard, that certain men which went out from us have troubled you with words, subverting your souls, saying, You must be circumcised and keep the Law: to whom we gave NO such commandment.”</a:t>
            </a:r>
          </a:p>
          <a:p>
            <a:r>
              <a:rPr lang="en-US" sz="2000" dirty="0">
                <a:latin typeface="Papyrus" panose="020B0602040200020303" pitchFamily="34" charset="77"/>
                <a:cs typeface="Lucida Handwriting"/>
              </a:rPr>
              <a:t>          New Gentile Believers Should:</a:t>
            </a:r>
          </a:p>
          <a:p>
            <a:r>
              <a:rPr lang="en-US" sz="2000" dirty="0">
                <a:latin typeface="Papyrus" panose="020B0602040200020303" pitchFamily="34" charset="77"/>
                <a:cs typeface="Lucida Handwriting"/>
              </a:rPr>
              <a:t>        Abstain from pollutions of idols</a:t>
            </a:r>
          </a:p>
          <a:p>
            <a:r>
              <a:rPr lang="en-US" sz="2000" dirty="0">
                <a:latin typeface="Papyrus" panose="020B0602040200020303" pitchFamily="34" charset="77"/>
                <a:cs typeface="Lucida Handwriting"/>
              </a:rPr>
              <a:t>        Abstain from Fornication</a:t>
            </a:r>
          </a:p>
          <a:p>
            <a:r>
              <a:rPr lang="en-US" sz="2000" dirty="0">
                <a:latin typeface="Papyrus" panose="020B0602040200020303" pitchFamily="34" charset="77"/>
                <a:cs typeface="Lucida Handwriting"/>
              </a:rPr>
              <a:t>       Abstain from things strangled and from blood        </a:t>
            </a:r>
          </a:p>
        </p:txBody>
      </p:sp>
      <p:sp>
        <p:nvSpPr>
          <p:cNvPr id="4" name="TextBox 3">
            <a:extLst>
              <a:ext uri="{FF2B5EF4-FFF2-40B4-BE49-F238E27FC236}">
                <a16:creationId xmlns:a16="http://schemas.microsoft.com/office/drawing/2014/main" id="{1EEA32E5-1A4E-8469-6C33-2D1C4626133F}"/>
              </a:ext>
            </a:extLst>
          </p:cNvPr>
          <p:cNvSpPr txBox="1"/>
          <p:nvPr/>
        </p:nvSpPr>
        <p:spPr>
          <a:xfrm>
            <a:off x="244895" y="400445"/>
            <a:ext cx="8653777" cy="461665"/>
          </a:xfrm>
          <a:prstGeom prst="rect">
            <a:avLst/>
          </a:prstGeom>
          <a:noFill/>
        </p:spPr>
        <p:txBody>
          <a:bodyPr wrap="square" rtlCol="0">
            <a:spAutoFit/>
          </a:bodyPr>
          <a:lstStyle/>
          <a:p>
            <a:r>
              <a:rPr lang="en-US" sz="2400" dirty="0">
                <a:solidFill>
                  <a:srgbClr val="FF0000"/>
                </a:solidFill>
                <a:latin typeface="Lucida Handwriting" panose="03010101010101010101" pitchFamily="66" charset="77"/>
              </a:rPr>
              <a:t>The Church </a:t>
            </a:r>
            <a:r>
              <a:rPr lang="en-US" sz="2400" dirty="0">
                <a:latin typeface="Papyrus" panose="020B0602040200020303" pitchFamily="34" charset="77"/>
              </a:rPr>
              <a:t>is</a:t>
            </a:r>
            <a:r>
              <a:rPr lang="en-US" sz="2400" dirty="0">
                <a:latin typeface="Lucida Handwriting" panose="03010101010101010101" pitchFamily="66" charset="77"/>
              </a:rPr>
              <a:t> </a:t>
            </a:r>
            <a:r>
              <a:rPr lang="en-US" sz="2400" dirty="0">
                <a:latin typeface="Papyrus" panose="020B0602040200020303" pitchFamily="34" charset="77"/>
              </a:rPr>
              <a:t>NOT Commanded </a:t>
            </a:r>
            <a:r>
              <a:rPr lang="en-US" sz="2400" dirty="0">
                <a:latin typeface="Lucida Handwriting" panose="03010101010101010101" pitchFamily="66" charset="77"/>
              </a:rPr>
              <a:t>to Keep the Sabbath</a:t>
            </a:r>
          </a:p>
        </p:txBody>
      </p:sp>
      <p:pic>
        <p:nvPicPr>
          <p:cNvPr id="6" name="Picture 5" descr="Icon&#10;&#10;Description automatically generated">
            <a:extLst>
              <a:ext uri="{FF2B5EF4-FFF2-40B4-BE49-F238E27FC236}">
                <a16:creationId xmlns:a16="http://schemas.microsoft.com/office/drawing/2014/main" id="{1A7B9510-95B1-EEE5-2D77-088802AE69CB}"/>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6667" b="98222" l="2667" r="96889">
                        <a14:foregroundMark x1="3111" y1="66222" x2="6222" y2="57333"/>
                        <a14:foregroundMark x1="84444" y1="7111" x2="96889" y2="16000"/>
                        <a14:foregroundMark x1="29778" y1="92000" x2="43111" y2="88000"/>
                        <a14:foregroundMark x1="37333" y1="98222" x2="37333" y2="98222"/>
                      </a14:backgroundRemoval>
                    </a14:imgEffect>
                  </a14:imgLayer>
                </a14:imgProps>
              </a:ext>
              <a:ext uri="{28A0092B-C50C-407E-A947-70E740481C1C}">
                <a14:useLocalDpi xmlns:a14="http://schemas.microsoft.com/office/drawing/2010/main"/>
              </a:ext>
            </a:extLst>
          </a:blip>
          <a:stretch>
            <a:fillRect/>
          </a:stretch>
        </p:blipFill>
        <p:spPr>
          <a:xfrm>
            <a:off x="1109714" y="3705275"/>
            <a:ext cx="309958" cy="309958"/>
          </a:xfrm>
          <a:prstGeom prst="rect">
            <a:avLst/>
          </a:prstGeom>
        </p:spPr>
      </p:pic>
      <p:pic>
        <p:nvPicPr>
          <p:cNvPr id="7" name="Picture 6" descr="Icon&#10;&#10;Description automatically generated">
            <a:extLst>
              <a:ext uri="{FF2B5EF4-FFF2-40B4-BE49-F238E27FC236}">
                <a16:creationId xmlns:a16="http://schemas.microsoft.com/office/drawing/2014/main" id="{134972EB-EAFB-328E-6F71-996A770EE075}"/>
              </a:ext>
            </a:extLst>
          </p:cNvPr>
          <p:cNvPicPr>
            <a:picLocks noChangeAspect="1"/>
          </p:cNvPicPr>
          <p:nvPr/>
        </p:nvPicPr>
        <p:blipFill>
          <a:blip r:embed="rId2" cstate="email">
            <a:extLst>
              <a:ext uri="{BEBA8EAE-BF5A-486C-A8C5-ECC9F3942E4B}">
                <a14:imgProps xmlns:a14="http://schemas.microsoft.com/office/drawing/2010/main">
                  <a14:imgLayer r:embed="rId4">
                    <a14:imgEffect>
                      <a14:backgroundRemoval t="6667" b="98222" l="2667" r="96889">
                        <a14:foregroundMark x1="3111" y1="66222" x2="6222" y2="57333"/>
                        <a14:foregroundMark x1="84444" y1="7111" x2="96889" y2="16000"/>
                        <a14:foregroundMark x1="29778" y1="92000" x2="43111" y2="88000"/>
                        <a14:foregroundMark x1="37333" y1="98222" x2="37333" y2="98222"/>
                      </a14:backgroundRemoval>
                    </a14:imgEffect>
                  </a14:imgLayer>
                </a14:imgProps>
              </a:ext>
              <a:ext uri="{28A0092B-C50C-407E-A947-70E740481C1C}">
                <a14:useLocalDpi xmlns:a14="http://schemas.microsoft.com/office/drawing/2010/main"/>
              </a:ext>
            </a:extLst>
          </a:blip>
          <a:stretch>
            <a:fillRect/>
          </a:stretch>
        </p:blipFill>
        <p:spPr>
          <a:xfrm>
            <a:off x="1077501" y="4034347"/>
            <a:ext cx="309958" cy="309958"/>
          </a:xfrm>
          <a:prstGeom prst="rect">
            <a:avLst/>
          </a:prstGeom>
        </p:spPr>
      </p:pic>
      <p:pic>
        <p:nvPicPr>
          <p:cNvPr id="8" name="Picture 7" descr="Icon&#10;&#10;Description automatically generated">
            <a:extLst>
              <a:ext uri="{FF2B5EF4-FFF2-40B4-BE49-F238E27FC236}">
                <a16:creationId xmlns:a16="http://schemas.microsoft.com/office/drawing/2014/main" id="{6688419D-916A-FEB8-D136-861FC95D7E52}"/>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6667" b="98222" l="2667" r="96889">
                        <a14:foregroundMark x1="3111" y1="66222" x2="6222" y2="57333"/>
                        <a14:foregroundMark x1="84444" y1="7111" x2="96889" y2="16000"/>
                        <a14:foregroundMark x1="29778" y1="92000" x2="43111" y2="88000"/>
                        <a14:foregroundMark x1="37333" y1="98222" x2="37333" y2="98222"/>
                      </a14:backgroundRemoval>
                    </a14:imgEffect>
                  </a14:imgLayer>
                </a14:imgProps>
              </a:ext>
              <a:ext uri="{28A0092B-C50C-407E-A947-70E740481C1C}">
                <a14:useLocalDpi xmlns:a14="http://schemas.microsoft.com/office/drawing/2010/main"/>
              </a:ext>
            </a:extLst>
          </a:blip>
          <a:stretch>
            <a:fillRect/>
          </a:stretch>
        </p:blipFill>
        <p:spPr>
          <a:xfrm>
            <a:off x="1098499" y="4315767"/>
            <a:ext cx="288960" cy="288960"/>
          </a:xfrm>
          <a:prstGeom prst="rect">
            <a:avLst/>
          </a:prstGeom>
        </p:spPr>
      </p:pic>
      <p:sp>
        <p:nvSpPr>
          <p:cNvPr id="9" name="TextBox 8">
            <a:extLst>
              <a:ext uri="{FF2B5EF4-FFF2-40B4-BE49-F238E27FC236}">
                <a16:creationId xmlns:a16="http://schemas.microsoft.com/office/drawing/2014/main" id="{DABC34F1-CEF8-EC6A-6935-D63DBDDDEFC3}"/>
              </a:ext>
            </a:extLst>
          </p:cNvPr>
          <p:cNvSpPr txBox="1"/>
          <p:nvPr/>
        </p:nvSpPr>
        <p:spPr>
          <a:xfrm>
            <a:off x="244895" y="5029200"/>
            <a:ext cx="8742987" cy="769441"/>
          </a:xfrm>
          <a:prstGeom prst="rect">
            <a:avLst/>
          </a:prstGeom>
          <a:noFill/>
        </p:spPr>
        <p:txBody>
          <a:bodyPr wrap="square" rtlCol="0">
            <a:spAutoFit/>
          </a:bodyPr>
          <a:lstStyle/>
          <a:p>
            <a:r>
              <a:rPr lang="en-US" sz="2400" dirty="0">
                <a:solidFill>
                  <a:srgbClr val="FF0000"/>
                </a:solidFill>
                <a:latin typeface="Papyrus" panose="020B0602040200020303" pitchFamily="34" charset="77"/>
              </a:rPr>
              <a:t>The Early Church </a:t>
            </a:r>
            <a:r>
              <a:rPr lang="en-US" sz="2400" dirty="0">
                <a:latin typeface="Papyrus" panose="020B0602040200020303" pitchFamily="34" charset="77"/>
              </a:rPr>
              <a:t>met on the 1</a:t>
            </a:r>
            <a:r>
              <a:rPr lang="en-US" sz="2400" baseline="30000" dirty="0">
                <a:latin typeface="Papyrus" panose="020B0602040200020303" pitchFamily="34" charset="77"/>
              </a:rPr>
              <a:t>st</a:t>
            </a:r>
            <a:r>
              <a:rPr lang="en-US" sz="2400" dirty="0">
                <a:latin typeface="Papyrus" panose="020B0602040200020303" pitchFamily="34" charset="77"/>
              </a:rPr>
              <a:t> Day of the Week –  on </a:t>
            </a:r>
            <a:r>
              <a:rPr lang="en-US" sz="2400" dirty="0">
                <a:solidFill>
                  <a:srgbClr val="FF0000"/>
                </a:solidFill>
                <a:latin typeface="Papyrus" panose="020B0602040200020303" pitchFamily="34" charset="77"/>
              </a:rPr>
              <a:t>Sunday</a:t>
            </a:r>
          </a:p>
          <a:p>
            <a:r>
              <a:rPr lang="en-US" sz="2000" dirty="0">
                <a:solidFill>
                  <a:srgbClr val="FF0000"/>
                </a:solidFill>
                <a:latin typeface="Papyrus" panose="020B0602040200020303" pitchFamily="34" charset="77"/>
              </a:rPr>
              <a:t>    Acts 20:7       1 Corinthians 16:1-2     Sunday – Day of His Resurrection</a:t>
            </a:r>
          </a:p>
        </p:txBody>
      </p:sp>
    </p:spTree>
    <p:extLst>
      <p:ext uri="{BB962C8B-B14F-4D97-AF65-F5344CB8AC3E}">
        <p14:creationId xmlns:p14="http://schemas.microsoft.com/office/powerpoint/2010/main" val="245149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719"/>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1269999" y="1328615"/>
            <a:ext cx="7170615" cy="523220"/>
          </a:xfrm>
          <a:prstGeom prst="rect">
            <a:avLst/>
          </a:prstGeom>
          <a:noFill/>
        </p:spPr>
        <p:txBody>
          <a:bodyPr wrap="square" rtlCol="0">
            <a:spAutoFit/>
          </a:bodyPr>
          <a:lstStyle/>
          <a:p>
            <a:endParaRPr lang="en-US" sz="2800" dirty="0">
              <a:latin typeface="Lucida Handwriting"/>
              <a:cs typeface="Lucida Handwriting"/>
            </a:endParaRPr>
          </a:p>
        </p:txBody>
      </p:sp>
      <p:sp>
        <p:nvSpPr>
          <p:cNvPr id="4" name="TextBox 3">
            <a:extLst>
              <a:ext uri="{FF2B5EF4-FFF2-40B4-BE49-F238E27FC236}">
                <a16:creationId xmlns:a16="http://schemas.microsoft.com/office/drawing/2014/main" id="{E7D92E0A-6E3E-1A17-7F48-58E4FC43BF96}"/>
              </a:ext>
            </a:extLst>
          </p:cNvPr>
          <p:cNvSpPr txBox="1"/>
          <p:nvPr/>
        </p:nvSpPr>
        <p:spPr>
          <a:xfrm>
            <a:off x="316949" y="284420"/>
            <a:ext cx="8570571" cy="400110"/>
          </a:xfrm>
          <a:prstGeom prst="rect">
            <a:avLst/>
          </a:prstGeom>
          <a:noFill/>
        </p:spPr>
        <p:txBody>
          <a:bodyPr wrap="square" rtlCol="0">
            <a:spAutoFit/>
          </a:bodyPr>
          <a:lstStyle/>
          <a:p>
            <a:r>
              <a:rPr lang="en-US" sz="2000" dirty="0">
                <a:solidFill>
                  <a:srgbClr val="FF0000"/>
                </a:solidFill>
                <a:latin typeface="Papyrus" panose="020B0602040200020303" pitchFamily="34" charset="77"/>
              </a:rPr>
              <a:t>Matthew 24 </a:t>
            </a:r>
            <a:r>
              <a:rPr lang="en-US" sz="2000" dirty="0">
                <a:latin typeface="Papyrus" panose="020B0602040200020303" pitchFamily="34" charset="77"/>
              </a:rPr>
              <a:t>- ”</a:t>
            </a:r>
            <a:r>
              <a:rPr lang="en-US" sz="2000" dirty="0">
                <a:solidFill>
                  <a:srgbClr val="FF0000"/>
                </a:solidFill>
                <a:latin typeface="Papyrus" panose="020B0602040200020303" pitchFamily="34" charset="77"/>
              </a:rPr>
              <a:t>Sabbath Keepers</a:t>
            </a:r>
            <a:r>
              <a:rPr lang="en-US" sz="2000" dirty="0">
                <a:latin typeface="Papyrus" panose="020B0602040200020303" pitchFamily="34" charset="77"/>
              </a:rPr>
              <a:t>” – A Key To Who Will be in the Tribulation</a:t>
            </a:r>
          </a:p>
        </p:txBody>
      </p:sp>
      <p:pic>
        <p:nvPicPr>
          <p:cNvPr id="6" name="Picture 5" descr="A picture containing text, person&#10;&#10;Description automatically generated">
            <a:extLst>
              <a:ext uri="{FF2B5EF4-FFF2-40B4-BE49-F238E27FC236}">
                <a16:creationId xmlns:a16="http://schemas.microsoft.com/office/drawing/2014/main" id="{36674268-5960-A0DC-EBE5-D6121F5538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3881" y="728255"/>
            <a:ext cx="5365836" cy="2362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AD8E509D-2705-FD72-B6B6-F00CBF9CF0B1}"/>
              </a:ext>
            </a:extLst>
          </p:cNvPr>
          <p:cNvSpPr txBox="1"/>
          <p:nvPr/>
        </p:nvSpPr>
        <p:spPr>
          <a:xfrm>
            <a:off x="6635834" y="1309260"/>
            <a:ext cx="2340898" cy="1200329"/>
          </a:xfrm>
          <a:prstGeom prst="rect">
            <a:avLst/>
          </a:prstGeom>
          <a:solidFill>
            <a:srgbClr val="FFFF00"/>
          </a:solidFill>
        </p:spPr>
        <p:txBody>
          <a:bodyPr wrap="square" rtlCol="0">
            <a:spAutoFit/>
          </a:bodyPr>
          <a:lstStyle/>
          <a:p>
            <a:r>
              <a:rPr lang="en-US" dirty="0">
                <a:latin typeface="Papyrus" panose="020B0602040200020303" pitchFamily="34" charset="77"/>
              </a:rPr>
              <a:t>Jesus teaches His Disciples on the Mt. of Olives  about the End Times - Matt 24</a:t>
            </a:r>
          </a:p>
        </p:txBody>
      </p:sp>
      <p:sp>
        <p:nvSpPr>
          <p:cNvPr id="8" name="TextBox 7">
            <a:extLst>
              <a:ext uri="{FF2B5EF4-FFF2-40B4-BE49-F238E27FC236}">
                <a16:creationId xmlns:a16="http://schemas.microsoft.com/office/drawing/2014/main" id="{5434C0EC-446F-E56A-B24E-DB419106880D}"/>
              </a:ext>
            </a:extLst>
          </p:cNvPr>
          <p:cNvSpPr txBox="1"/>
          <p:nvPr/>
        </p:nvSpPr>
        <p:spPr>
          <a:xfrm>
            <a:off x="167268" y="3396392"/>
            <a:ext cx="8976731" cy="3862596"/>
          </a:xfrm>
          <a:prstGeom prst="rect">
            <a:avLst/>
          </a:prstGeom>
          <a:noFill/>
        </p:spPr>
        <p:txBody>
          <a:bodyPr wrap="square" rtlCol="0">
            <a:spAutoFit/>
          </a:bodyPr>
          <a:lstStyle/>
          <a:p>
            <a:r>
              <a:rPr lang="en-US" b="1" baseline="30000" dirty="0"/>
              <a:t>15 </a:t>
            </a:r>
            <a:r>
              <a:rPr lang="en-US" sz="1900" dirty="0">
                <a:latin typeface="Papyrus" panose="020B0602040200020303" pitchFamily="34" charset="77"/>
              </a:rPr>
              <a:t>When you therefore shall see the abomination of desolation, spoken of by Daniel the prophet, stand in the Holy Place, (whoso reads let him understand)</a:t>
            </a:r>
          </a:p>
          <a:p>
            <a:endParaRPr lang="en-US" sz="1900" dirty="0">
              <a:latin typeface="Papyrus" panose="020B0602040200020303" pitchFamily="34" charset="77"/>
            </a:endParaRPr>
          </a:p>
          <a:p>
            <a:r>
              <a:rPr lang="en-US" sz="1900" dirty="0">
                <a:latin typeface="Papyrus" panose="020B0602040200020303" pitchFamily="34" charset="77"/>
              </a:rPr>
              <a:t> </a:t>
            </a:r>
            <a:r>
              <a:rPr lang="en-US" sz="1900" b="1" baseline="30000" dirty="0">
                <a:latin typeface="Papyrus" panose="020B0602040200020303" pitchFamily="34" charset="77"/>
              </a:rPr>
              <a:t>16 </a:t>
            </a:r>
            <a:r>
              <a:rPr lang="en-US" sz="1900" dirty="0">
                <a:latin typeface="Papyrus" panose="020B0602040200020303" pitchFamily="34" charset="77"/>
              </a:rPr>
              <a:t>Then let </a:t>
            </a:r>
            <a:r>
              <a:rPr lang="en-US" sz="1900" dirty="0">
                <a:highlight>
                  <a:srgbClr val="FFFF00"/>
                </a:highlight>
                <a:latin typeface="Papyrus" panose="020B0602040200020303" pitchFamily="34" charset="77"/>
              </a:rPr>
              <a:t>them which be in Judaea </a:t>
            </a:r>
            <a:r>
              <a:rPr lang="en-US" sz="1900" dirty="0">
                <a:latin typeface="Papyrus" panose="020B0602040200020303" pitchFamily="34" charset="77"/>
              </a:rPr>
              <a:t>flee into the mountains:</a:t>
            </a:r>
          </a:p>
          <a:p>
            <a:r>
              <a:rPr lang="en-US" sz="1900" b="1" baseline="30000" dirty="0">
                <a:latin typeface="Papyrus" panose="020B0602040200020303" pitchFamily="34" charset="77"/>
              </a:rPr>
              <a:t>17 </a:t>
            </a:r>
            <a:r>
              <a:rPr lang="en-US" sz="1900" dirty="0">
                <a:latin typeface="Papyrus" panose="020B0602040200020303" pitchFamily="34" charset="77"/>
              </a:rPr>
              <a:t>Let him which is on the housetop not come down to take anything out of his house:</a:t>
            </a:r>
            <a:r>
              <a:rPr lang="en-US" sz="1900" b="1" baseline="30000" dirty="0">
                <a:latin typeface="Papyrus" panose="020B0602040200020303" pitchFamily="34" charset="77"/>
              </a:rPr>
              <a:t>18 </a:t>
            </a:r>
            <a:r>
              <a:rPr lang="en-US" sz="1900" dirty="0">
                <a:latin typeface="Papyrus" panose="020B0602040200020303" pitchFamily="34" charset="77"/>
              </a:rPr>
              <a:t>Neither let him which is in the field return back to take his clothes.</a:t>
            </a:r>
          </a:p>
          <a:p>
            <a:endParaRPr lang="en-US" sz="1900" dirty="0">
              <a:latin typeface="Papyrus" panose="020B0602040200020303" pitchFamily="34" charset="77"/>
            </a:endParaRPr>
          </a:p>
          <a:p>
            <a:r>
              <a:rPr lang="en-US" sz="1900" b="1" baseline="30000" dirty="0">
                <a:latin typeface="Papyrus" panose="020B0602040200020303" pitchFamily="34" charset="77"/>
              </a:rPr>
              <a:t>19 </a:t>
            </a:r>
            <a:r>
              <a:rPr lang="en-US" sz="1900" dirty="0">
                <a:latin typeface="Papyrus" panose="020B0602040200020303" pitchFamily="34" charset="77"/>
              </a:rPr>
              <a:t>And woe unto them that are with child, and to them that give suck in those days!</a:t>
            </a:r>
          </a:p>
          <a:p>
            <a:r>
              <a:rPr lang="en-US" sz="1900" b="1" baseline="30000" dirty="0">
                <a:latin typeface="Papyrus" panose="020B0602040200020303" pitchFamily="34" charset="77"/>
              </a:rPr>
              <a:t>20 </a:t>
            </a:r>
            <a:r>
              <a:rPr lang="en-US" sz="1900" dirty="0">
                <a:latin typeface="Papyrus" panose="020B0602040200020303" pitchFamily="34" charset="77"/>
              </a:rPr>
              <a:t>But pray  that your flight be not in the winter, neither </a:t>
            </a:r>
            <a:r>
              <a:rPr lang="en-US" sz="1900" dirty="0">
                <a:highlight>
                  <a:srgbClr val="FFFF00"/>
                </a:highlight>
                <a:latin typeface="Papyrus" panose="020B0602040200020303" pitchFamily="34" charset="77"/>
              </a:rPr>
              <a:t>on the Sabbath day:</a:t>
            </a:r>
          </a:p>
          <a:p>
            <a:r>
              <a:rPr lang="en-US" sz="1900" b="1" baseline="30000" dirty="0">
                <a:latin typeface="Papyrus" panose="020B0602040200020303" pitchFamily="34" charset="77"/>
              </a:rPr>
              <a:t>21 </a:t>
            </a:r>
            <a:r>
              <a:rPr lang="en-US" sz="1900" dirty="0">
                <a:latin typeface="Papyrus" panose="020B0602040200020303" pitchFamily="34" charset="77"/>
              </a:rPr>
              <a:t>For then </a:t>
            </a:r>
            <a:r>
              <a:rPr lang="en-US" sz="1900" dirty="0">
                <a:highlight>
                  <a:srgbClr val="FFFF00"/>
                </a:highlight>
                <a:latin typeface="Papyrus" panose="020B0602040200020303" pitchFamily="34" charset="77"/>
              </a:rPr>
              <a:t>shall be great tribulation</a:t>
            </a:r>
            <a:r>
              <a:rPr lang="en-US" sz="1900" dirty="0">
                <a:latin typeface="Papyrus" panose="020B0602040200020303" pitchFamily="34" charset="77"/>
              </a:rPr>
              <a:t>, such as was not since the beginning of the world to this time, no, nor ever shall be.</a:t>
            </a:r>
          </a:p>
          <a:p>
            <a:br>
              <a:rPr lang="en-US" dirty="0"/>
            </a:br>
            <a:endParaRPr lang="en-US" dirty="0"/>
          </a:p>
        </p:txBody>
      </p:sp>
    </p:spTree>
    <p:extLst>
      <p:ext uri="{BB962C8B-B14F-4D97-AF65-F5344CB8AC3E}">
        <p14:creationId xmlns:p14="http://schemas.microsoft.com/office/powerpoint/2010/main" val="30151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1177562" y="473790"/>
            <a:ext cx="6936154" cy="2985433"/>
          </a:xfrm>
          <a:prstGeom prst="rect">
            <a:avLst/>
          </a:prstGeom>
          <a:noFill/>
        </p:spPr>
        <p:txBody>
          <a:bodyPr wrap="square" rtlCol="0">
            <a:spAutoFit/>
          </a:bodyPr>
          <a:lstStyle/>
          <a:p>
            <a:r>
              <a:rPr lang="en-US" sz="2800" dirty="0">
                <a:solidFill>
                  <a:srgbClr val="FF0000"/>
                </a:solidFill>
                <a:latin typeface="Lucida Handwriting"/>
                <a:cs typeface="Lucida Handwriting"/>
              </a:rPr>
              <a:t>#2 </a:t>
            </a:r>
            <a:r>
              <a:rPr lang="en-US" sz="2800" dirty="0">
                <a:latin typeface="Papyrus"/>
                <a:cs typeface="Papyrus"/>
              </a:rPr>
              <a:t> The Sabbath of Weeks - </a:t>
            </a:r>
            <a:r>
              <a:rPr lang="en-US" sz="2800" dirty="0">
                <a:solidFill>
                  <a:srgbClr val="FF0000"/>
                </a:solidFill>
                <a:latin typeface="Lucida Handwriting"/>
                <a:cs typeface="Lucida Handwriting"/>
              </a:rPr>
              <a:t>Pentecost</a:t>
            </a:r>
          </a:p>
          <a:p>
            <a:r>
              <a:rPr lang="en-US" sz="2800" dirty="0">
                <a:latin typeface="Papyrus"/>
                <a:cs typeface="Papyrus"/>
              </a:rPr>
              <a:t>  The Day after 7 x 7 Weeks = 50           		     		</a:t>
            </a:r>
            <a:r>
              <a:rPr lang="en-US" sz="2000" dirty="0">
                <a:latin typeface="Papyrus"/>
                <a:cs typeface="Papyrus"/>
              </a:rPr>
              <a:t>Shavuot / Pentecost  </a:t>
            </a:r>
            <a:r>
              <a:rPr lang="en-US" sz="2000" dirty="0">
                <a:solidFill>
                  <a:srgbClr val="FF0000"/>
                </a:solidFill>
                <a:latin typeface="Papyrus"/>
                <a:cs typeface="Papyrus"/>
              </a:rPr>
              <a:t>Leviticus 23:15-23</a:t>
            </a:r>
          </a:p>
          <a:p>
            <a:endParaRPr lang="en-US" sz="2400" dirty="0">
              <a:latin typeface="Papyrus"/>
              <a:cs typeface="Papyrus"/>
            </a:endParaRPr>
          </a:p>
          <a:p>
            <a:r>
              <a:rPr lang="en-US" sz="2000" dirty="0">
                <a:latin typeface="Papyrus"/>
                <a:cs typeface="Papyrus"/>
              </a:rPr>
              <a:t>“And you shall count from the morrow after the Sabbath, from the day you brought the first fruit sheaf of the wave offering, </a:t>
            </a:r>
            <a:r>
              <a:rPr lang="en-US" sz="2000" dirty="0">
                <a:solidFill>
                  <a:srgbClr val="FF0000"/>
                </a:solidFill>
                <a:latin typeface="Papyrus"/>
                <a:cs typeface="Papyrus"/>
              </a:rPr>
              <a:t>7</a:t>
            </a:r>
            <a:r>
              <a:rPr lang="en-US" sz="2000" dirty="0">
                <a:solidFill>
                  <a:srgbClr val="FF0000"/>
                </a:solidFill>
                <a:latin typeface="Lucida Handwriting"/>
                <a:cs typeface="Lucida Handwriting"/>
              </a:rPr>
              <a:t> </a:t>
            </a:r>
            <a:r>
              <a:rPr lang="en-US" sz="2000" dirty="0" err="1">
                <a:solidFill>
                  <a:srgbClr val="FF0000"/>
                </a:solidFill>
                <a:latin typeface="Lucida Handwriting"/>
                <a:cs typeface="Lucida Handwriting"/>
              </a:rPr>
              <a:t>sabbaths</a:t>
            </a:r>
            <a:r>
              <a:rPr lang="en-US" sz="2000" dirty="0">
                <a:solidFill>
                  <a:srgbClr val="FF0000"/>
                </a:solidFill>
                <a:latin typeface="Lucida Handwriting"/>
                <a:cs typeface="Lucida Handwriting"/>
              </a:rPr>
              <a:t>  </a:t>
            </a:r>
            <a:r>
              <a:rPr lang="en-US" sz="2000" dirty="0">
                <a:latin typeface="Papyrus"/>
                <a:cs typeface="Papyrus"/>
              </a:rPr>
              <a:t>shall be complete. Even to the morrow after </a:t>
            </a:r>
            <a:r>
              <a:rPr lang="en-US" sz="2000" dirty="0">
                <a:solidFill>
                  <a:srgbClr val="FF0000"/>
                </a:solidFill>
                <a:latin typeface="Papyrus"/>
                <a:cs typeface="Papyrus"/>
              </a:rPr>
              <a:t>the 7</a:t>
            </a:r>
            <a:r>
              <a:rPr lang="en-US" sz="2000" baseline="30000" dirty="0">
                <a:solidFill>
                  <a:srgbClr val="FF0000"/>
                </a:solidFill>
                <a:latin typeface="Papyrus"/>
                <a:cs typeface="Papyrus"/>
              </a:rPr>
              <a:t>th</a:t>
            </a:r>
            <a:r>
              <a:rPr lang="en-US" sz="2000" dirty="0">
                <a:solidFill>
                  <a:srgbClr val="FF0000"/>
                </a:solidFill>
                <a:latin typeface="Lucida Handwriting"/>
                <a:cs typeface="Lucida Handwriting"/>
              </a:rPr>
              <a:t> </a:t>
            </a:r>
            <a:r>
              <a:rPr lang="en-US" sz="2000" dirty="0" err="1">
                <a:solidFill>
                  <a:srgbClr val="FF0000"/>
                </a:solidFill>
                <a:latin typeface="Lucida Handwriting"/>
                <a:cs typeface="Lucida Handwriting"/>
              </a:rPr>
              <a:t>sabbath</a:t>
            </a:r>
            <a:r>
              <a:rPr lang="en-US" sz="2000" dirty="0">
                <a:solidFill>
                  <a:srgbClr val="FF0000"/>
                </a:solidFill>
                <a:latin typeface="Lucida Handwriting"/>
                <a:cs typeface="Lucida Handwriting"/>
              </a:rPr>
              <a:t> </a:t>
            </a:r>
            <a:r>
              <a:rPr lang="en-US" sz="2000" dirty="0">
                <a:latin typeface="Papyrus"/>
                <a:cs typeface="Papyrus"/>
              </a:rPr>
              <a:t>shall you number  50 days”</a:t>
            </a:r>
          </a:p>
        </p:txBody>
      </p:sp>
      <p:pic>
        <p:nvPicPr>
          <p:cNvPr id="4" name="Picture 3" descr="iu-7.jpeg"/>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320647" y="3901165"/>
            <a:ext cx="6381701" cy="2663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931643" y="5852818"/>
            <a:ext cx="4954304" cy="400110"/>
          </a:xfrm>
          <a:prstGeom prst="rect">
            <a:avLst/>
          </a:prstGeom>
          <a:noFill/>
        </p:spPr>
        <p:txBody>
          <a:bodyPr wrap="square" rtlCol="0">
            <a:spAutoFit/>
          </a:bodyPr>
          <a:lstStyle/>
          <a:p>
            <a:r>
              <a:rPr lang="en-US" sz="2000" dirty="0">
                <a:latin typeface="Avenir Black Oblique"/>
                <a:cs typeface="Avenir Black Oblique"/>
              </a:rPr>
              <a:t>        </a:t>
            </a:r>
            <a:r>
              <a:rPr lang="en-US" sz="2000" b="1" dirty="0">
                <a:latin typeface="Bookman Old Style"/>
                <a:cs typeface="Bookman Old Style"/>
              </a:rPr>
              <a:t>  From Exodus to Acts</a:t>
            </a:r>
          </a:p>
        </p:txBody>
      </p:sp>
    </p:spTree>
    <p:extLst>
      <p:ext uri="{BB962C8B-B14F-4D97-AF65-F5344CB8AC3E}">
        <p14:creationId xmlns:p14="http://schemas.microsoft.com/office/powerpoint/2010/main" val="1072888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7999"/>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_tradnl" dirty="0">
              <a:latin typeface="Papyrus"/>
              <a:cs typeface="Papyrus"/>
            </a:endParaRPr>
          </a:p>
        </p:txBody>
      </p:sp>
      <p:sp>
        <p:nvSpPr>
          <p:cNvPr id="54276" name="Rectangle 3"/>
          <p:cNvSpPr>
            <a:spLocks noGrp="1" noChangeArrowheads="1"/>
          </p:cNvSpPr>
          <p:nvPr>
            <p:ph type="body" idx="1"/>
          </p:nvPr>
        </p:nvSpPr>
        <p:spPr/>
        <p:txBody>
          <a:bodyPr/>
          <a:lstStyle/>
          <a:p>
            <a:pPr eaLnBrk="1" hangingPunct="1"/>
            <a:endParaRPr lang="es-ES_tradnl">
              <a:latin typeface="Arial" charset="0"/>
            </a:endParaRPr>
          </a:p>
        </p:txBody>
      </p:sp>
      <p:pic>
        <p:nvPicPr>
          <p:cNvPr id="62467" name="Picture 4" descr="har_sina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72428"/>
            <a:ext cx="8229600" cy="4712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4278" name="TextBox 2"/>
          <p:cNvSpPr txBox="1">
            <a:spLocks noChangeArrowheads="1"/>
          </p:cNvSpPr>
          <p:nvPr/>
        </p:nvSpPr>
        <p:spPr bwMode="auto">
          <a:xfrm>
            <a:off x="0" y="5257800"/>
            <a:ext cx="914400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_tradnl" sz="1800" dirty="0">
                <a:latin typeface="Papyrus" charset="0"/>
                <a:cs typeface="Papyrus" charset="0"/>
              </a:rPr>
              <a:t>“And </a:t>
            </a:r>
            <a:r>
              <a:rPr lang="es-ES_tradnl" sz="1800" dirty="0" err="1">
                <a:latin typeface="Papyrus" charset="0"/>
                <a:cs typeface="Papyrus" charset="0"/>
              </a:rPr>
              <a:t>it</a:t>
            </a:r>
            <a:r>
              <a:rPr lang="es-ES_tradnl" sz="1800" dirty="0">
                <a:latin typeface="Papyrus" charset="0"/>
                <a:cs typeface="Papyrus" charset="0"/>
              </a:rPr>
              <a:t> </a:t>
            </a:r>
            <a:r>
              <a:rPr lang="es-ES_tradnl" sz="1800" dirty="0" err="1">
                <a:latin typeface="Papyrus" charset="0"/>
                <a:cs typeface="Papyrus" charset="0"/>
              </a:rPr>
              <a:t>came</a:t>
            </a:r>
            <a:r>
              <a:rPr lang="es-ES_tradnl" sz="1800" dirty="0">
                <a:latin typeface="Papyrus" charset="0"/>
                <a:cs typeface="Papyrus" charset="0"/>
              </a:rPr>
              <a:t>  </a:t>
            </a:r>
            <a:r>
              <a:rPr lang="es-ES_tradnl" sz="1800" dirty="0" err="1">
                <a:latin typeface="Papyrus" charset="0"/>
                <a:cs typeface="Papyrus" charset="0"/>
              </a:rPr>
              <a:t>to</a:t>
            </a:r>
            <a:r>
              <a:rPr lang="es-ES_tradnl" sz="1800" dirty="0">
                <a:latin typeface="Papyrus" charset="0"/>
                <a:cs typeface="Papyrus" charset="0"/>
              </a:rPr>
              <a:t> </a:t>
            </a:r>
            <a:r>
              <a:rPr lang="es-ES_tradnl" sz="1800" dirty="0" err="1">
                <a:latin typeface="Papyrus" charset="0"/>
                <a:cs typeface="Papyrus" charset="0"/>
              </a:rPr>
              <a:t>pass</a:t>
            </a:r>
            <a:r>
              <a:rPr lang="es-ES_tradnl" sz="1800" dirty="0">
                <a:latin typeface="Papyrus" charset="0"/>
                <a:cs typeface="Papyrus" charset="0"/>
              </a:rPr>
              <a:t> </a:t>
            </a:r>
            <a:r>
              <a:rPr lang="es-ES_tradnl" sz="1800" dirty="0" err="1">
                <a:latin typeface="Papyrus" charset="0"/>
                <a:cs typeface="Papyrus" charset="0"/>
              </a:rPr>
              <a:t>on</a:t>
            </a:r>
            <a:r>
              <a:rPr lang="es-ES_tradnl" sz="1800" dirty="0">
                <a:latin typeface="Papyrus" charset="0"/>
                <a:cs typeface="Papyrus" charset="0"/>
              </a:rPr>
              <a:t> </a:t>
            </a:r>
            <a:r>
              <a:rPr lang="es-ES_tradnl" sz="1800" dirty="0" err="1">
                <a:latin typeface="Papyrus" charset="0"/>
                <a:cs typeface="Papyrus" charset="0"/>
              </a:rPr>
              <a:t>the</a:t>
            </a:r>
            <a:r>
              <a:rPr lang="es-ES_tradnl" sz="1800" dirty="0">
                <a:latin typeface="Papyrus" charset="0"/>
                <a:cs typeface="Papyrus" charset="0"/>
              </a:rPr>
              <a:t> 3rd </a:t>
            </a:r>
            <a:r>
              <a:rPr lang="es-ES_tradnl" sz="1800" dirty="0" err="1">
                <a:latin typeface="Papyrus" charset="0"/>
                <a:cs typeface="Papyrus" charset="0"/>
              </a:rPr>
              <a:t>day</a:t>
            </a:r>
            <a:r>
              <a:rPr lang="es-ES_tradnl" sz="1800" dirty="0">
                <a:latin typeface="Papyrus" charset="0"/>
                <a:cs typeface="Papyrus" charset="0"/>
              </a:rPr>
              <a:t> in </a:t>
            </a:r>
            <a:r>
              <a:rPr lang="es-ES_tradnl" sz="1800" dirty="0" err="1">
                <a:latin typeface="Papyrus" charset="0"/>
                <a:cs typeface="Papyrus" charset="0"/>
              </a:rPr>
              <a:t>the</a:t>
            </a:r>
            <a:r>
              <a:rPr lang="es-ES_tradnl" sz="1800" dirty="0">
                <a:latin typeface="Papyrus" charset="0"/>
                <a:cs typeface="Papyrus" charset="0"/>
              </a:rPr>
              <a:t> </a:t>
            </a:r>
            <a:r>
              <a:rPr lang="es-ES_tradnl" sz="1800" dirty="0" err="1">
                <a:latin typeface="Papyrus" charset="0"/>
                <a:cs typeface="Papyrus" charset="0"/>
              </a:rPr>
              <a:t>morning</a:t>
            </a:r>
            <a:r>
              <a:rPr lang="es-ES_tradnl" sz="1800" dirty="0">
                <a:latin typeface="Papyrus" charset="0"/>
                <a:cs typeface="Papyrus" charset="0"/>
              </a:rPr>
              <a:t>, </a:t>
            </a:r>
            <a:r>
              <a:rPr lang="es-ES_tradnl" sz="1800" dirty="0" err="1">
                <a:latin typeface="Papyrus" charset="0"/>
                <a:cs typeface="Papyrus" charset="0"/>
              </a:rPr>
              <a:t>there</a:t>
            </a:r>
            <a:r>
              <a:rPr lang="es-ES_tradnl" sz="1800" dirty="0">
                <a:latin typeface="Papyrus" charset="0"/>
                <a:cs typeface="Papyrus" charset="0"/>
              </a:rPr>
              <a:t> </a:t>
            </a:r>
            <a:r>
              <a:rPr lang="es-ES_tradnl" sz="1800" dirty="0" err="1">
                <a:latin typeface="Papyrus" charset="0"/>
                <a:cs typeface="Papyrus" charset="0"/>
              </a:rPr>
              <a:t>were</a:t>
            </a:r>
            <a:r>
              <a:rPr lang="es-ES_tradnl" sz="1800" dirty="0">
                <a:latin typeface="Papyrus" charset="0"/>
                <a:cs typeface="Papyrus" charset="0"/>
              </a:rPr>
              <a:t> </a:t>
            </a:r>
            <a:r>
              <a:rPr lang="es-ES_tradnl" sz="1800" dirty="0" err="1">
                <a:latin typeface="Papyrus" charset="0"/>
                <a:cs typeface="Papyrus" charset="0"/>
              </a:rPr>
              <a:t>thunders</a:t>
            </a:r>
            <a:r>
              <a:rPr lang="es-ES_tradnl" sz="1800" dirty="0">
                <a:latin typeface="Papyrus" charset="0"/>
                <a:cs typeface="Papyrus" charset="0"/>
              </a:rPr>
              <a:t> and </a:t>
            </a:r>
            <a:r>
              <a:rPr lang="es-ES_tradnl" sz="1800" dirty="0" err="1">
                <a:latin typeface="Papyrus" charset="0"/>
                <a:cs typeface="Papyrus" charset="0"/>
              </a:rPr>
              <a:t>lightnings</a:t>
            </a:r>
            <a:r>
              <a:rPr lang="es-ES_tradnl" sz="1800" dirty="0">
                <a:latin typeface="Papyrus" charset="0"/>
                <a:cs typeface="Papyrus" charset="0"/>
              </a:rPr>
              <a:t>, and a </a:t>
            </a:r>
            <a:r>
              <a:rPr lang="es-ES_tradnl" sz="1800" dirty="0" err="1">
                <a:latin typeface="Papyrus" charset="0"/>
                <a:cs typeface="Papyrus" charset="0"/>
              </a:rPr>
              <a:t>thick</a:t>
            </a:r>
            <a:r>
              <a:rPr lang="es-ES_tradnl" sz="1800" dirty="0">
                <a:latin typeface="Papyrus" charset="0"/>
                <a:cs typeface="Papyrus" charset="0"/>
              </a:rPr>
              <a:t> </a:t>
            </a:r>
            <a:r>
              <a:rPr lang="es-ES_tradnl" sz="1800" dirty="0" err="1">
                <a:latin typeface="Papyrus" charset="0"/>
                <a:cs typeface="Papyrus" charset="0"/>
              </a:rPr>
              <a:t>cloud</a:t>
            </a:r>
            <a:r>
              <a:rPr lang="es-ES_tradnl" sz="1800" dirty="0">
                <a:latin typeface="Papyrus" charset="0"/>
                <a:cs typeface="Papyrus" charset="0"/>
              </a:rPr>
              <a:t> </a:t>
            </a:r>
            <a:r>
              <a:rPr lang="es-ES_tradnl" sz="1800" dirty="0" err="1">
                <a:latin typeface="Papyrus" charset="0"/>
                <a:cs typeface="Papyrus" charset="0"/>
              </a:rPr>
              <a:t>upon</a:t>
            </a:r>
            <a:r>
              <a:rPr lang="es-ES_tradnl" sz="1800" dirty="0">
                <a:latin typeface="Papyrus" charset="0"/>
                <a:cs typeface="Papyrus" charset="0"/>
              </a:rPr>
              <a:t> </a:t>
            </a:r>
            <a:r>
              <a:rPr lang="es-ES_tradnl" sz="1800" dirty="0" err="1">
                <a:latin typeface="Papyrus" charset="0"/>
                <a:cs typeface="Papyrus" charset="0"/>
              </a:rPr>
              <a:t>the</a:t>
            </a:r>
            <a:r>
              <a:rPr lang="es-ES_tradnl" sz="1800" dirty="0">
                <a:latin typeface="Papyrus" charset="0"/>
                <a:cs typeface="Papyrus" charset="0"/>
              </a:rPr>
              <a:t> Mt, and </a:t>
            </a:r>
            <a:r>
              <a:rPr lang="es-ES_tradnl" sz="1800" dirty="0" err="1">
                <a:latin typeface="Papyrus" charset="0"/>
                <a:cs typeface="Papyrus" charset="0"/>
              </a:rPr>
              <a:t>the</a:t>
            </a:r>
            <a:r>
              <a:rPr lang="es-ES_tradnl" sz="1800" dirty="0">
                <a:latin typeface="Papyrus" charset="0"/>
                <a:cs typeface="Papyrus" charset="0"/>
              </a:rPr>
              <a:t> </a:t>
            </a:r>
            <a:r>
              <a:rPr lang="es-ES_tradnl" sz="1800" dirty="0" err="1">
                <a:latin typeface="Papyrus" charset="0"/>
                <a:cs typeface="Papyrus" charset="0"/>
              </a:rPr>
              <a:t>voice</a:t>
            </a:r>
            <a:r>
              <a:rPr lang="es-ES_tradnl" sz="1800" dirty="0">
                <a:latin typeface="Papyrus" charset="0"/>
                <a:cs typeface="Papyrus" charset="0"/>
              </a:rPr>
              <a:t> of </a:t>
            </a:r>
            <a:r>
              <a:rPr lang="es-ES_tradnl" sz="1800" dirty="0" err="1">
                <a:latin typeface="Papyrus" charset="0"/>
                <a:cs typeface="Papyrus" charset="0"/>
              </a:rPr>
              <a:t>the</a:t>
            </a:r>
            <a:r>
              <a:rPr lang="es-ES_tradnl" sz="1800" dirty="0">
                <a:latin typeface="Papyrus" charset="0"/>
                <a:cs typeface="Papyrus" charset="0"/>
              </a:rPr>
              <a:t> </a:t>
            </a:r>
            <a:r>
              <a:rPr lang="es-ES_tradnl" sz="1800" dirty="0" err="1">
                <a:latin typeface="Papyrus" charset="0"/>
                <a:cs typeface="Papyrus" charset="0"/>
              </a:rPr>
              <a:t>trumpet</a:t>
            </a:r>
            <a:r>
              <a:rPr lang="es-ES_tradnl" sz="1800" dirty="0">
                <a:latin typeface="Papyrus" charset="0"/>
                <a:cs typeface="Papyrus" charset="0"/>
              </a:rPr>
              <a:t> </a:t>
            </a:r>
            <a:r>
              <a:rPr lang="es-ES_tradnl" sz="1800" dirty="0" err="1">
                <a:latin typeface="Papyrus" charset="0"/>
                <a:cs typeface="Papyrus" charset="0"/>
              </a:rPr>
              <a:t>exceeding</a:t>
            </a:r>
            <a:r>
              <a:rPr lang="es-ES_tradnl" sz="1800" dirty="0">
                <a:latin typeface="Papyrus" charset="0"/>
                <a:cs typeface="Papyrus" charset="0"/>
              </a:rPr>
              <a:t> </a:t>
            </a:r>
            <a:r>
              <a:rPr lang="es-ES_tradnl" sz="1800" dirty="0" err="1">
                <a:latin typeface="Papyrus" charset="0"/>
                <a:cs typeface="Papyrus" charset="0"/>
              </a:rPr>
              <a:t>loud</a:t>
            </a:r>
            <a:r>
              <a:rPr lang="es-ES_tradnl" sz="1800" dirty="0">
                <a:latin typeface="Papyrus" charset="0"/>
                <a:cs typeface="Papyrus" charset="0"/>
              </a:rPr>
              <a:t> , so </a:t>
            </a:r>
            <a:r>
              <a:rPr lang="es-ES_tradnl" sz="1800" dirty="0" err="1">
                <a:latin typeface="Papyrus" charset="0"/>
                <a:cs typeface="Papyrus" charset="0"/>
              </a:rPr>
              <a:t>that</a:t>
            </a:r>
            <a:r>
              <a:rPr lang="es-ES_tradnl" sz="1800" dirty="0">
                <a:latin typeface="Papyrus" charset="0"/>
                <a:cs typeface="Papyrus" charset="0"/>
              </a:rPr>
              <a:t> </a:t>
            </a:r>
            <a:r>
              <a:rPr lang="es-ES_tradnl" sz="1800" dirty="0" err="1">
                <a:latin typeface="Papyrus" charset="0"/>
                <a:cs typeface="Papyrus" charset="0"/>
              </a:rPr>
              <a:t>all</a:t>
            </a:r>
            <a:r>
              <a:rPr lang="es-ES_tradnl" sz="1800" dirty="0">
                <a:latin typeface="Papyrus" charset="0"/>
                <a:cs typeface="Papyrus" charset="0"/>
              </a:rPr>
              <a:t> </a:t>
            </a:r>
            <a:r>
              <a:rPr lang="es-ES_tradnl" sz="1800" dirty="0" err="1">
                <a:latin typeface="Papyrus" charset="0"/>
                <a:cs typeface="Papyrus" charset="0"/>
              </a:rPr>
              <a:t>the</a:t>
            </a:r>
            <a:r>
              <a:rPr lang="es-ES_tradnl" sz="1800" dirty="0">
                <a:latin typeface="Papyrus" charset="0"/>
                <a:cs typeface="Papyrus" charset="0"/>
              </a:rPr>
              <a:t> </a:t>
            </a:r>
            <a:r>
              <a:rPr lang="es-ES_tradnl" sz="1800" dirty="0" err="1">
                <a:latin typeface="Papyrus" charset="0"/>
                <a:cs typeface="Papyrus" charset="0"/>
              </a:rPr>
              <a:t>people</a:t>
            </a:r>
            <a:r>
              <a:rPr lang="es-ES_tradnl" sz="1800" dirty="0">
                <a:latin typeface="Papyrus" charset="0"/>
                <a:cs typeface="Papyrus" charset="0"/>
              </a:rPr>
              <a:t> in </a:t>
            </a:r>
            <a:r>
              <a:rPr lang="es-ES_tradnl" sz="1800" dirty="0" err="1">
                <a:latin typeface="Papyrus" charset="0"/>
                <a:cs typeface="Papyrus" charset="0"/>
              </a:rPr>
              <a:t>the</a:t>
            </a:r>
            <a:r>
              <a:rPr lang="es-ES_tradnl" sz="1800" dirty="0">
                <a:latin typeface="Papyrus" charset="0"/>
                <a:cs typeface="Papyrus" charset="0"/>
              </a:rPr>
              <a:t> camp </a:t>
            </a:r>
            <a:r>
              <a:rPr lang="es-ES_tradnl" sz="1800" dirty="0" err="1">
                <a:latin typeface="Papyrus" charset="0"/>
                <a:cs typeface="Papyrus" charset="0"/>
              </a:rPr>
              <a:t>trembled</a:t>
            </a:r>
            <a:r>
              <a:rPr lang="es-ES_tradnl" sz="1800" dirty="0">
                <a:latin typeface="Papyrus" charset="0"/>
                <a:cs typeface="Papyrus" charset="0"/>
              </a:rPr>
              <a:t>. And </a:t>
            </a:r>
            <a:r>
              <a:rPr lang="es-ES_tradnl" sz="1800" dirty="0" err="1">
                <a:latin typeface="Papyrus" charset="0"/>
                <a:cs typeface="Papyrus" charset="0"/>
              </a:rPr>
              <a:t>Moses</a:t>
            </a:r>
            <a:r>
              <a:rPr lang="es-ES_tradnl" sz="1800" dirty="0">
                <a:latin typeface="Papyrus" charset="0"/>
                <a:cs typeface="Papyrus" charset="0"/>
              </a:rPr>
              <a:t> </a:t>
            </a:r>
            <a:r>
              <a:rPr lang="es-ES_tradnl" sz="1800" dirty="0" err="1">
                <a:latin typeface="Papyrus" charset="0"/>
                <a:cs typeface="Papyrus" charset="0"/>
              </a:rPr>
              <a:t>brought</a:t>
            </a:r>
            <a:r>
              <a:rPr lang="es-ES_tradnl" sz="1800" dirty="0">
                <a:latin typeface="Papyrus" charset="0"/>
                <a:cs typeface="Papyrus" charset="0"/>
              </a:rPr>
              <a:t> </a:t>
            </a:r>
            <a:r>
              <a:rPr lang="es-ES_tradnl" sz="1800" dirty="0" err="1">
                <a:latin typeface="Papyrus" charset="0"/>
                <a:cs typeface="Papyrus" charset="0"/>
              </a:rPr>
              <a:t>the</a:t>
            </a:r>
            <a:r>
              <a:rPr lang="es-ES_tradnl" sz="1800" dirty="0">
                <a:latin typeface="Papyrus" charset="0"/>
                <a:cs typeface="Papyrus" charset="0"/>
              </a:rPr>
              <a:t> </a:t>
            </a:r>
            <a:r>
              <a:rPr lang="es-ES_tradnl" sz="1800" dirty="0" err="1">
                <a:latin typeface="Papyrus" charset="0"/>
                <a:cs typeface="Papyrus" charset="0"/>
              </a:rPr>
              <a:t>people</a:t>
            </a:r>
            <a:r>
              <a:rPr lang="es-ES_tradnl" sz="1800" dirty="0">
                <a:latin typeface="Papyrus" charset="0"/>
                <a:cs typeface="Papyrus" charset="0"/>
              </a:rPr>
              <a:t> </a:t>
            </a:r>
            <a:r>
              <a:rPr lang="es-ES_tradnl" sz="1800" dirty="0" err="1">
                <a:latin typeface="Papyrus" charset="0"/>
                <a:cs typeface="Papyrus" charset="0"/>
              </a:rPr>
              <a:t>forth</a:t>
            </a:r>
            <a:r>
              <a:rPr lang="es-ES_tradnl" sz="1800" dirty="0">
                <a:latin typeface="Papyrus" charset="0"/>
                <a:cs typeface="Papyrus" charset="0"/>
              </a:rPr>
              <a:t> </a:t>
            </a:r>
            <a:r>
              <a:rPr lang="es-ES_tradnl" sz="1800" dirty="0" err="1">
                <a:latin typeface="Papyrus" charset="0"/>
                <a:cs typeface="Papyrus" charset="0"/>
              </a:rPr>
              <a:t>to</a:t>
            </a:r>
            <a:r>
              <a:rPr lang="es-ES_tradnl" sz="1800" dirty="0">
                <a:latin typeface="Papyrus" charset="0"/>
                <a:cs typeface="Papyrus" charset="0"/>
              </a:rPr>
              <a:t> </a:t>
            </a:r>
            <a:r>
              <a:rPr lang="es-ES_tradnl" sz="1800" dirty="0" err="1">
                <a:latin typeface="Papyrus" charset="0"/>
                <a:cs typeface="Papyrus" charset="0"/>
              </a:rPr>
              <a:t>meet</a:t>
            </a:r>
            <a:r>
              <a:rPr lang="es-ES_tradnl" sz="1800" dirty="0">
                <a:latin typeface="Papyrus" charset="0"/>
                <a:cs typeface="Papyrus" charset="0"/>
              </a:rPr>
              <a:t> </a:t>
            </a:r>
            <a:r>
              <a:rPr lang="es-ES_tradnl" sz="1800" dirty="0" err="1">
                <a:latin typeface="Papyrus" charset="0"/>
                <a:cs typeface="Papyrus" charset="0"/>
              </a:rPr>
              <a:t>with</a:t>
            </a:r>
            <a:r>
              <a:rPr lang="es-ES_tradnl" sz="1800" dirty="0">
                <a:latin typeface="Papyrus" charset="0"/>
                <a:cs typeface="Papyrus" charset="0"/>
              </a:rPr>
              <a:t> </a:t>
            </a:r>
            <a:r>
              <a:rPr lang="es-ES_tradnl" sz="1800" dirty="0" err="1">
                <a:latin typeface="Papyrus" charset="0"/>
                <a:cs typeface="Papyrus" charset="0"/>
              </a:rPr>
              <a:t>God</a:t>
            </a:r>
            <a:r>
              <a:rPr lang="es-ES_tradnl" sz="1800" dirty="0">
                <a:latin typeface="Papyrus" charset="0"/>
                <a:cs typeface="Papyrus" charset="0"/>
              </a:rPr>
              <a:t>.</a:t>
            </a:r>
          </a:p>
          <a:p>
            <a:pPr eaLnBrk="1" hangingPunct="1"/>
            <a:r>
              <a:rPr lang="es-ES_tradnl" sz="1800" dirty="0">
                <a:latin typeface="Papyrus" charset="0"/>
                <a:cs typeface="Papyrus" charset="0"/>
              </a:rPr>
              <a:t>Mt. </a:t>
            </a:r>
            <a:r>
              <a:rPr lang="es-ES_tradnl" sz="1800" dirty="0" err="1">
                <a:latin typeface="Papyrus" charset="0"/>
                <a:cs typeface="Papyrus" charset="0"/>
              </a:rPr>
              <a:t>Sinai</a:t>
            </a:r>
            <a:r>
              <a:rPr lang="es-ES_tradnl" sz="1800" dirty="0">
                <a:latin typeface="Papyrus" charset="0"/>
                <a:cs typeface="Papyrus" charset="0"/>
              </a:rPr>
              <a:t> </a:t>
            </a:r>
            <a:r>
              <a:rPr lang="es-ES_tradnl" sz="1800" dirty="0" err="1">
                <a:latin typeface="Papyrus" charset="0"/>
                <a:cs typeface="Papyrus" charset="0"/>
              </a:rPr>
              <a:t>was</a:t>
            </a:r>
            <a:r>
              <a:rPr lang="es-ES_tradnl" sz="1800" dirty="0">
                <a:latin typeface="Papyrus" charset="0"/>
                <a:cs typeface="Papyrus" charset="0"/>
              </a:rPr>
              <a:t> </a:t>
            </a:r>
            <a:r>
              <a:rPr lang="es-ES_tradnl" sz="1800" dirty="0" err="1">
                <a:latin typeface="Papyrus" charset="0"/>
                <a:cs typeface="Papyrus" charset="0"/>
              </a:rPr>
              <a:t>all</a:t>
            </a:r>
            <a:r>
              <a:rPr lang="es-ES_tradnl" sz="1800" dirty="0">
                <a:latin typeface="Papyrus" charset="0"/>
                <a:cs typeface="Papyrus" charset="0"/>
              </a:rPr>
              <a:t> </a:t>
            </a:r>
            <a:r>
              <a:rPr lang="es-ES_tradnl" sz="1800" dirty="0" err="1">
                <a:latin typeface="Papyrus" charset="0"/>
                <a:cs typeface="Papyrus" charset="0"/>
              </a:rPr>
              <a:t>together</a:t>
            </a:r>
            <a:r>
              <a:rPr lang="es-ES_tradnl" sz="1800" dirty="0">
                <a:latin typeface="Papyrus" charset="0"/>
                <a:cs typeface="Papyrus" charset="0"/>
              </a:rPr>
              <a:t> in </a:t>
            </a:r>
            <a:r>
              <a:rPr lang="es-ES_tradnl" sz="1800" dirty="0" err="1">
                <a:latin typeface="Papyrus" charset="0"/>
                <a:cs typeface="Papyrus" charset="0"/>
              </a:rPr>
              <a:t>smoke</a:t>
            </a:r>
            <a:r>
              <a:rPr lang="es-ES_tradnl" sz="1800" dirty="0">
                <a:latin typeface="Papyrus" charset="0"/>
                <a:cs typeface="Papyrus" charset="0"/>
              </a:rPr>
              <a:t>, </a:t>
            </a:r>
            <a:r>
              <a:rPr lang="es-ES_tradnl" sz="1800" dirty="0" err="1">
                <a:latin typeface="Papyrus" charset="0"/>
                <a:cs typeface="Papyrus" charset="0"/>
              </a:rPr>
              <a:t>because</a:t>
            </a:r>
            <a:r>
              <a:rPr lang="es-ES_tradnl" sz="1800" dirty="0">
                <a:latin typeface="Papyrus" charset="0"/>
                <a:cs typeface="Papyrus" charset="0"/>
              </a:rPr>
              <a:t> </a:t>
            </a:r>
            <a:r>
              <a:rPr lang="es-ES_tradnl" sz="1800" dirty="0" err="1">
                <a:latin typeface="Papyrus" charset="0"/>
                <a:cs typeface="Papyrus" charset="0"/>
              </a:rPr>
              <a:t>the</a:t>
            </a:r>
            <a:r>
              <a:rPr lang="es-ES_tradnl" sz="1800" dirty="0">
                <a:latin typeface="Papyrus" charset="0"/>
                <a:cs typeface="Papyrus" charset="0"/>
              </a:rPr>
              <a:t> Lord descended in </a:t>
            </a:r>
            <a:r>
              <a:rPr lang="es-ES_tradnl" sz="1800" dirty="0" err="1">
                <a:latin typeface="Papyrus" charset="0"/>
                <a:cs typeface="Papyrus" charset="0"/>
              </a:rPr>
              <a:t>fire</a:t>
            </a:r>
            <a:r>
              <a:rPr lang="es-ES_tradnl" sz="1800" dirty="0">
                <a:latin typeface="Papyrus" charset="0"/>
                <a:cs typeface="Papyrus" charset="0"/>
              </a:rPr>
              <a:t>: and </a:t>
            </a:r>
            <a:r>
              <a:rPr lang="es-ES_tradnl" sz="1800" dirty="0" err="1">
                <a:latin typeface="Papyrus" charset="0"/>
                <a:cs typeface="Papyrus" charset="0"/>
              </a:rPr>
              <a:t>the</a:t>
            </a:r>
            <a:r>
              <a:rPr lang="es-ES_tradnl" sz="1800" dirty="0">
                <a:latin typeface="Papyrus" charset="0"/>
                <a:cs typeface="Papyrus" charset="0"/>
              </a:rPr>
              <a:t> </a:t>
            </a:r>
            <a:r>
              <a:rPr lang="es-ES_tradnl" sz="1800" dirty="0" err="1">
                <a:latin typeface="Papyrus" charset="0"/>
                <a:cs typeface="Papyrus" charset="0"/>
              </a:rPr>
              <a:t>smoke</a:t>
            </a:r>
            <a:r>
              <a:rPr lang="es-ES_tradnl" sz="1800" dirty="0">
                <a:latin typeface="Papyrus" charset="0"/>
                <a:cs typeface="Papyrus" charset="0"/>
              </a:rPr>
              <a:t> ascended as </a:t>
            </a:r>
            <a:r>
              <a:rPr lang="es-ES_tradnl" sz="1800" dirty="0" err="1">
                <a:latin typeface="Papyrus" charset="0"/>
                <a:cs typeface="Papyrus" charset="0"/>
              </a:rPr>
              <a:t>the</a:t>
            </a:r>
            <a:r>
              <a:rPr lang="es-ES_tradnl" sz="1800" dirty="0">
                <a:latin typeface="Papyrus" charset="0"/>
                <a:cs typeface="Papyrus" charset="0"/>
              </a:rPr>
              <a:t> </a:t>
            </a:r>
            <a:r>
              <a:rPr lang="es-ES_tradnl" sz="1800" dirty="0" err="1">
                <a:latin typeface="Papyrus" charset="0"/>
                <a:cs typeface="Papyrus" charset="0"/>
              </a:rPr>
              <a:t>smoke</a:t>
            </a:r>
            <a:r>
              <a:rPr lang="es-ES_tradnl" sz="1800" dirty="0">
                <a:latin typeface="Papyrus" charset="0"/>
                <a:cs typeface="Papyrus" charset="0"/>
              </a:rPr>
              <a:t> of a </a:t>
            </a:r>
            <a:r>
              <a:rPr lang="es-ES_tradnl" sz="1800" dirty="0" err="1">
                <a:latin typeface="Papyrus" charset="0"/>
                <a:cs typeface="Papyrus" charset="0"/>
              </a:rPr>
              <a:t>furnace</a:t>
            </a:r>
            <a:r>
              <a:rPr lang="es-ES_tradnl" sz="1800" dirty="0">
                <a:latin typeface="Papyrus" charset="0"/>
                <a:cs typeface="Papyrus" charset="0"/>
              </a:rPr>
              <a:t>, and </a:t>
            </a:r>
            <a:r>
              <a:rPr lang="es-ES_tradnl" sz="1800" dirty="0" err="1">
                <a:latin typeface="Papyrus" charset="0"/>
                <a:cs typeface="Papyrus" charset="0"/>
              </a:rPr>
              <a:t>the</a:t>
            </a:r>
            <a:r>
              <a:rPr lang="es-ES_tradnl" sz="1800" dirty="0">
                <a:latin typeface="Papyrus" charset="0"/>
                <a:cs typeface="Papyrus" charset="0"/>
              </a:rPr>
              <a:t> </a:t>
            </a:r>
            <a:r>
              <a:rPr lang="es-ES_tradnl" sz="1800" dirty="0" err="1">
                <a:latin typeface="Papyrus" charset="0"/>
                <a:cs typeface="Papyrus" charset="0"/>
              </a:rPr>
              <a:t>whole</a:t>
            </a:r>
            <a:r>
              <a:rPr lang="es-ES_tradnl" sz="1800" dirty="0">
                <a:latin typeface="Papyrus" charset="0"/>
                <a:cs typeface="Papyrus" charset="0"/>
              </a:rPr>
              <a:t> Mt. </a:t>
            </a:r>
            <a:r>
              <a:rPr lang="en-US" sz="1800" dirty="0">
                <a:latin typeface="Papyrus" charset="0"/>
                <a:cs typeface="Papyrus" charset="0"/>
              </a:rPr>
              <a:t>q</a:t>
            </a:r>
            <a:r>
              <a:rPr lang="es-ES_tradnl" sz="1800" dirty="0" err="1">
                <a:latin typeface="Papyrus" charset="0"/>
                <a:cs typeface="Papyrus" charset="0"/>
              </a:rPr>
              <a:t>uaked</a:t>
            </a:r>
            <a:r>
              <a:rPr lang="es-ES_tradnl" sz="1800" dirty="0">
                <a:latin typeface="Papyrus" charset="0"/>
                <a:cs typeface="Papyrus" charset="0"/>
              </a:rPr>
              <a:t> </a:t>
            </a:r>
            <a:r>
              <a:rPr lang="es-ES_tradnl" sz="1800" dirty="0" err="1">
                <a:latin typeface="Papyrus" charset="0"/>
                <a:cs typeface="Papyrus" charset="0"/>
              </a:rPr>
              <a:t>greatly</a:t>
            </a:r>
            <a:r>
              <a:rPr lang="es-ES_tradnl" sz="1800" dirty="0">
                <a:latin typeface="Papyrus" charset="0"/>
                <a:cs typeface="Papyrus" charset="0"/>
              </a:rPr>
              <a:t>.” </a:t>
            </a:r>
            <a:r>
              <a:rPr lang="es-ES_tradnl" sz="1800" dirty="0">
                <a:solidFill>
                  <a:srgbClr val="FF0000"/>
                </a:solidFill>
                <a:latin typeface="Papyrus" charset="0"/>
                <a:cs typeface="Papyrus" charset="0"/>
              </a:rPr>
              <a:t>Ex. 19:16-18</a:t>
            </a:r>
          </a:p>
        </p:txBody>
      </p:sp>
    </p:spTree>
    <p:extLst>
      <p:ext uri="{BB962C8B-B14F-4D97-AF65-F5344CB8AC3E}">
        <p14:creationId xmlns:p14="http://schemas.microsoft.com/office/powerpoint/2010/main" val="1457147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85" y="1687876"/>
            <a:ext cx="18466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fontAlgn="auto">
              <a:spcBef>
                <a:spcPts val="0"/>
              </a:spcBef>
              <a:spcAft>
                <a:spcPts val="0"/>
              </a:spcAft>
              <a:defRPr/>
            </a:pPr>
            <a:endParaRPr lang="es-ES_tradnl" dirty="0"/>
          </a:p>
        </p:txBody>
      </p:sp>
      <p:sp>
        <p:nvSpPr>
          <p:cNvPr id="5" name="Rectangle 4"/>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pic>
        <p:nvPicPr>
          <p:cNvPr id="6" name="Picture 5" descr="penticost.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2165" y="1956119"/>
            <a:ext cx="7511942" cy="4725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35153" y="163300"/>
            <a:ext cx="8431797" cy="1692771"/>
          </a:xfrm>
          <a:prstGeom prst="rect">
            <a:avLst/>
          </a:prstGeom>
          <a:noFill/>
        </p:spPr>
        <p:txBody>
          <a:bodyPr wrap="square" rtlCol="0">
            <a:spAutoFit/>
          </a:bodyPr>
          <a:lstStyle/>
          <a:p>
            <a:r>
              <a:rPr lang="es-ES_tradnl" sz="2400" dirty="0">
                <a:solidFill>
                  <a:srgbClr val="FF0000"/>
                </a:solidFill>
                <a:latin typeface="Lucida Handwriting"/>
                <a:cs typeface="Lucida Handwriting"/>
              </a:rPr>
              <a:t>‘</a:t>
            </a:r>
            <a:r>
              <a:rPr lang="es-ES_tradnl" sz="2000" dirty="0">
                <a:solidFill>
                  <a:srgbClr val="000000"/>
                </a:solidFill>
                <a:latin typeface="Papyrus"/>
                <a:cs typeface="Papyrus"/>
              </a:rPr>
              <a:t>And </a:t>
            </a:r>
            <a:r>
              <a:rPr lang="es-ES_tradnl" sz="2000" dirty="0" err="1">
                <a:solidFill>
                  <a:srgbClr val="000000"/>
                </a:solidFill>
                <a:latin typeface="Papyrus"/>
                <a:cs typeface="Papyrus"/>
              </a:rPr>
              <a:t>when</a:t>
            </a:r>
            <a:r>
              <a:rPr lang="es-ES_tradnl" sz="2000" dirty="0">
                <a:solidFill>
                  <a:srgbClr val="000000"/>
                </a:solidFill>
                <a:latin typeface="Papyrus"/>
                <a:cs typeface="Papyrus"/>
              </a:rPr>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Day of </a:t>
            </a:r>
            <a:r>
              <a:rPr lang="es-ES_tradnl" sz="2000" dirty="0" err="1">
                <a:solidFill>
                  <a:srgbClr val="000000"/>
                </a:solidFill>
                <a:latin typeface="Papyrus"/>
                <a:cs typeface="Papyrus"/>
              </a:rPr>
              <a:t>Pentecost</a:t>
            </a:r>
            <a:r>
              <a:rPr lang="es-ES_tradnl" sz="2000" dirty="0">
                <a:solidFill>
                  <a:srgbClr val="000000"/>
                </a:solidFill>
                <a:latin typeface="Papyrus"/>
                <a:cs typeface="Papyrus"/>
              </a:rPr>
              <a:t> </a:t>
            </a:r>
            <a:r>
              <a:rPr lang="es-ES_tradnl" sz="2000" dirty="0" err="1">
                <a:solidFill>
                  <a:srgbClr val="000000"/>
                </a:solidFill>
                <a:latin typeface="Papyrus"/>
                <a:cs typeface="Papyrus"/>
              </a:rPr>
              <a:t>was</a:t>
            </a:r>
            <a:r>
              <a:rPr lang="es-ES_tradnl" sz="2000" dirty="0">
                <a:solidFill>
                  <a:srgbClr val="000000"/>
                </a:solidFill>
                <a:latin typeface="Papyrus"/>
                <a:cs typeface="Papyrus"/>
              </a:rPr>
              <a:t> </a:t>
            </a:r>
            <a:r>
              <a:rPr lang="es-ES_tradnl" sz="2000" dirty="0" err="1">
                <a:solidFill>
                  <a:srgbClr val="000000"/>
                </a:solidFill>
                <a:latin typeface="Papyrus"/>
                <a:cs typeface="Papyrus"/>
              </a:rPr>
              <a:t>fully</a:t>
            </a:r>
            <a:r>
              <a:rPr lang="es-ES_tradnl" sz="2000" dirty="0">
                <a:solidFill>
                  <a:srgbClr val="000000"/>
                </a:solidFill>
                <a:latin typeface="Papyrus"/>
                <a:cs typeface="Papyrus"/>
              </a:rPr>
              <a:t> come, </a:t>
            </a:r>
            <a:r>
              <a:rPr lang="es-ES_tradnl" sz="2000" dirty="0" err="1">
                <a:solidFill>
                  <a:srgbClr val="000000"/>
                </a:solidFill>
                <a:latin typeface="Papyrus"/>
                <a:cs typeface="Papyrus"/>
              </a:rPr>
              <a:t>they</a:t>
            </a:r>
            <a:r>
              <a:rPr lang="es-ES_tradnl" sz="2000" dirty="0">
                <a:solidFill>
                  <a:srgbClr val="000000"/>
                </a:solidFill>
                <a:latin typeface="Papyrus"/>
                <a:cs typeface="Papyrus"/>
              </a:rPr>
              <a:t> </a:t>
            </a:r>
            <a:r>
              <a:rPr lang="es-ES_tradnl" sz="2000" dirty="0" err="1">
                <a:solidFill>
                  <a:srgbClr val="000000"/>
                </a:solidFill>
                <a:latin typeface="Papyrus"/>
                <a:cs typeface="Papyrus"/>
              </a:rPr>
              <a:t>were</a:t>
            </a:r>
            <a:r>
              <a:rPr lang="es-ES_tradnl" sz="2000" dirty="0">
                <a:solidFill>
                  <a:srgbClr val="000000"/>
                </a:solidFill>
                <a:latin typeface="Papyrus"/>
                <a:cs typeface="Papyrus"/>
              </a:rPr>
              <a:t> </a:t>
            </a:r>
            <a:r>
              <a:rPr lang="es-ES_tradnl" sz="2000" dirty="0" err="1">
                <a:solidFill>
                  <a:srgbClr val="000000"/>
                </a:solidFill>
                <a:latin typeface="Papyrus"/>
                <a:cs typeface="Papyrus"/>
              </a:rPr>
              <a:t>all</a:t>
            </a:r>
            <a:r>
              <a:rPr lang="es-ES_tradnl" sz="2000" dirty="0">
                <a:solidFill>
                  <a:srgbClr val="000000"/>
                </a:solidFill>
                <a:latin typeface="Papyrus"/>
                <a:cs typeface="Papyrus"/>
              </a:rPr>
              <a:t> of </a:t>
            </a:r>
            <a:r>
              <a:rPr lang="es-ES_tradnl" sz="2000" dirty="0" err="1">
                <a:solidFill>
                  <a:srgbClr val="000000"/>
                </a:solidFill>
                <a:latin typeface="Papyrus"/>
                <a:cs typeface="Papyrus"/>
              </a:rPr>
              <a:t>one</a:t>
            </a:r>
            <a:r>
              <a:rPr lang="es-ES_tradnl" sz="2000" dirty="0">
                <a:solidFill>
                  <a:srgbClr val="000000"/>
                </a:solidFill>
                <a:latin typeface="Papyrus"/>
                <a:cs typeface="Papyrus"/>
              </a:rPr>
              <a:t> </a:t>
            </a:r>
            <a:r>
              <a:rPr lang="es-ES_tradnl" sz="2000" dirty="0" err="1">
                <a:solidFill>
                  <a:srgbClr val="000000"/>
                </a:solidFill>
                <a:latin typeface="Papyrus"/>
                <a:cs typeface="Papyrus"/>
              </a:rPr>
              <a:t>accord</a:t>
            </a:r>
            <a:r>
              <a:rPr lang="es-ES_tradnl" sz="2000" dirty="0">
                <a:solidFill>
                  <a:srgbClr val="000000"/>
                </a:solidFill>
                <a:latin typeface="Papyrus"/>
                <a:cs typeface="Papyrus"/>
              </a:rPr>
              <a:t> in </a:t>
            </a:r>
            <a:r>
              <a:rPr lang="es-ES_tradnl" sz="2000" dirty="0" err="1">
                <a:solidFill>
                  <a:srgbClr val="000000"/>
                </a:solidFill>
                <a:latin typeface="Papyrus"/>
                <a:cs typeface="Papyrus"/>
              </a:rPr>
              <a:t>one</a:t>
            </a:r>
            <a:r>
              <a:rPr lang="es-ES_tradnl" sz="2000" dirty="0">
                <a:solidFill>
                  <a:srgbClr val="000000"/>
                </a:solidFill>
                <a:latin typeface="Papyrus"/>
                <a:cs typeface="Papyrus"/>
              </a:rPr>
              <a:t> place, and </a:t>
            </a:r>
            <a:r>
              <a:rPr lang="es-ES_tradnl" sz="2000" dirty="0" err="1">
                <a:solidFill>
                  <a:srgbClr val="000000"/>
                </a:solidFill>
                <a:latin typeface="Papyrus"/>
                <a:cs typeface="Papyrus"/>
              </a:rPr>
              <a:t>suddenly</a:t>
            </a:r>
            <a:r>
              <a:rPr lang="es-ES_tradnl" sz="2000" dirty="0">
                <a:solidFill>
                  <a:srgbClr val="000000"/>
                </a:solidFill>
                <a:latin typeface="Papyrus"/>
                <a:cs typeface="Papyrus"/>
              </a:rPr>
              <a:t> </a:t>
            </a:r>
            <a:r>
              <a:rPr lang="es-ES_tradnl" sz="2000" dirty="0" err="1">
                <a:solidFill>
                  <a:srgbClr val="000000"/>
                </a:solidFill>
                <a:latin typeface="Papyrus"/>
                <a:cs typeface="Papyrus"/>
              </a:rPr>
              <a:t>there</a:t>
            </a:r>
            <a:r>
              <a:rPr lang="es-ES_tradnl" sz="2000" dirty="0">
                <a:solidFill>
                  <a:srgbClr val="000000"/>
                </a:solidFill>
                <a:latin typeface="Papyrus"/>
                <a:cs typeface="Papyrus"/>
              </a:rPr>
              <a:t> </a:t>
            </a:r>
            <a:r>
              <a:rPr lang="es-ES_tradnl" sz="2000" dirty="0" err="1">
                <a:solidFill>
                  <a:srgbClr val="000000"/>
                </a:solidFill>
                <a:latin typeface="Papyrus"/>
                <a:cs typeface="Papyrus"/>
              </a:rPr>
              <a:t>came</a:t>
            </a:r>
            <a:r>
              <a:rPr lang="es-ES_tradnl" sz="2000" dirty="0">
                <a:solidFill>
                  <a:srgbClr val="000000"/>
                </a:solidFill>
                <a:latin typeface="Papyrus"/>
                <a:cs typeface="Papyrus"/>
              </a:rPr>
              <a:t> a </a:t>
            </a:r>
            <a:r>
              <a:rPr lang="es-ES_tradnl" sz="2000" dirty="0" err="1">
                <a:solidFill>
                  <a:srgbClr val="000000"/>
                </a:solidFill>
                <a:latin typeface="Papyrus"/>
                <a:cs typeface="Papyrus"/>
              </a:rPr>
              <a:t>sound</a:t>
            </a:r>
            <a:r>
              <a:rPr lang="es-ES_tradnl" sz="2000" dirty="0">
                <a:solidFill>
                  <a:srgbClr val="000000"/>
                </a:solidFill>
                <a:latin typeface="Papyrus"/>
                <a:cs typeface="Papyrus"/>
              </a:rPr>
              <a:t> </a:t>
            </a:r>
            <a:r>
              <a:rPr lang="es-ES_tradnl" sz="2000" dirty="0" err="1">
                <a:solidFill>
                  <a:srgbClr val="000000"/>
                </a:solidFill>
                <a:latin typeface="Papyrus"/>
                <a:cs typeface="Papyrus"/>
              </a:rPr>
              <a:t>fom</a:t>
            </a:r>
            <a:r>
              <a:rPr lang="es-ES_tradnl" sz="2000" dirty="0">
                <a:solidFill>
                  <a:srgbClr val="000000"/>
                </a:solidFill>
                <a:latin typeface="Papyrus"/>
                <a:cs typeface="Papyrus"/>
              </a:rPr>
              <a:t> </a:t>
            </a:r>
            <a:r>
              <a:rPr lang="es-ES_tradnl" sz="2000" dirty="0" err="1">
                <a:solidFill>
                  <a:srgbClr val="000000"/>
                </a:solidFill>
                <a:latin typeface="Papyrus"/>
                <a:cs typeface="Papyrus"/>
              </a:rPr>
              <a:t>heaven</a:t>
            </a:r>
            <a:r>
              <a:rPr lang="es-ES_tradnl" sz="2000" dirty="0">
                <a:solidFill>
                  <a:srgbClr val="000000"/>
                </a:solidFill>
                <a:latin typeface="Papyrus"/>
                <a:cs typeface="Papyrus"/>
              </a:rPr>
              <a:t> as a </a:t>
            </a:r>
            <a:r>
              <a:rPr lang="es-ES_tradnl" sz="2000" dirty="0" err="1">
                <a:solidFill>
                  <a:srgbClr val="000000"/>
                </a:solidFill>
                <a:latin typeface="Papyrus"/>
                <a:cs typeface="Papyrus"/>
              </a:rPr>
              <a:t>rushing</a:t>
            </a:r>
            <a:r>
              <a:rPr lang="es-ES_tradnl" sz="2000" dirty="0">
                <a:solidFill>
                  <a:srgbClr val="000000"/>
                </a:solidFill>
                <a:latin typeface="Papyrus"/>
                <a:cs typeface="Papyrus"/>
              </a:rPr>
              <a:t> </a:t>
            </a:r>
            <a:r>
              <a:rPr lang="es-ES_tradnl" sz="2000" dirty="0" err="1">
                <a:solidFill>
                  <a:srgbClr val="000000"/>
                </a:solidFill>
                <a:latin typeface="Papyrus"/>
                <a:cs typeface="Papyrus"/>
              </a:rPr>
              <a:t>mighty</a:t>
            </a:r>
            <a:r>
              <a:rPr lang="es-ES_tradnl" sz="2000" dirty="0">
                <a:solidFill>
                  <a:srgbClr val="000000"/>
                </a:solidFill>
                <a:latin typeface="Papyrus"/>
                <a:cs typeface="Papyrus"/>
              </a:rPr>
              <a:t> </a:t>
            </a:r>
            <a:r>
              <a:rPr lang="es-ES_tradnl" sz="2000" dirty="0" err="1">
                <a:solidFill>
                  <a:srgbClr val="000000"/>
                </a:solidFill>
                <a:latin typeface="Papyrus"/>
                <a:cs typeface="Papyrus"/>
              </a:rPr>
              <a:t>wind</a:t>
            </a:r>
            <a:r>
              <a:rPr lang="es-ES_tradnl" sz="2000" dirty="0">
                <a:solidFill>
                  <a:srgbClr val="000000"/>
                </a:solidFill>
                <a:latin typeface="Papyrus"/>
                <a:cs typeface="Papyrus"/>
              </a:rPr>
              <a:t>, and </a:t>
            </a:r>
            <a:r>
              <a:rPr lang="es-ES_tradnl" sz="2000" dirty="0" err="1">
                <a:solidFill>
                  <a:srgbClr val="000000"/>
                </a:solidFill>
                <a:latin typeface="Papyrus"/>
                <a:cs typeface="Papyrus"/>
              </a:rPr>
              <a:t>there</a:t>
            </a:r>
            <a:r>
              <a:rPr lang="es-ES_tradnl" sz="2000" dirty="0">
                <a:solidFill>
                  <a:srgbClr val="000000"/>
                </a:solidFill>
                <a:latin typeface="Papyrus"/>
                <a:cs typeface="Papyrus"/>
              </a:rPr>
              <a:t> </a:t>
            </a:r>
            <a:r>
              <a:rPr lang="es-ES_tradnl" sz="2000" dirty="0" err="1">
                <a:solidFill>
                  <a:srgbClr val="000000"/>
                </a:solidFill>
                <a:latin typeface="Papyrus"/>
                <a:cs typeface="Papyrus"/>
              </a:rPr>
              <a:t>appeared</a:t>
            </a:r>
            <a:r>
              <a:rPr lang="es-ES_tradnl" sz="2000" dirty="0">
                <a:solidFill>
                  <a:srgbClr val="000000"/>
                </a:solidFill>
                <a:latin typeface="Papyrus"/>
                <a:cs typeface="Papyrus"/>
              </a:rPr>
              <a:t> </a:t>
            </a:r>
            <a:r>
              <a:rPr lang="es-ES_tradnl" sz="2000" dirty="0" err="1">
                <a:solidFill>
                  <a:srgbClr val="000000"/>
                </a:solidFill>
                <a:latin typeface="Papyrus"/>
                <a:cs typeface="Papyrus"/>
              </a:rPr>
              <a:t>cloven</a:t>
            </a:r>
            <a:r>
              <a:rPr lang="es-ES_tradnl" sz="2000" dirty="0">
                <a:solidFill>
                  <a:srgbClr val="000000"/>
                </a:solidFill>
                <a:latin typeface="Papyrus"/>
                <a:cs typeface="Papyrus"/>
              </a:rPr>
              <a:t> </a:t>
            </a:r>
            <a:r>
              <a:rPr lang="es-ES_tradnl" sz="2000" dirty="0" err="1">
                <a:solidFill>
                  <a:srgbClr val="000000"/>
                </a:solidFill>
                <a:latin typeface="Papyrus"/>
                <a:cs typeface="Papyrus"/>
              </a:rPr>
              <a:t>tongues</a:t>
            </a:r>
            <a:r>
              <a:rPr lang="es-ES_tradnl" sz="2000" dirty="0">
                <a:solidFill>
                  <a:srgbClr val="000000"/>
                </a:solidFill>
                <a:latin typeface="Papyrus"/>
                <a:cs typeface="Papyrus"/>
              </a:rPr>
              <a:t> as of </a:t>
            </a:r>
            <a:r>
              <a:rPr lang="es-ES_tradnl" sz="2000" dirty="0" err="1">
                <a:solidFill>
                  <a:srgbClr val="000000"/>
                </a:solidFill>
                <a:latin typeface="Papyrus"/>
                <a:cs typeface="Papyrus"/>
              </a:rPr>
              <a:t>fire</a:t>
            </a:r>
            <a:r>
              <a:rPr lang="es-ES_tradnl" sz="2000" dirty="0">
                <a:solidFill>
                  <a:srgbClr val="000000"/>
                </a:solidFill>
                <a:latin typeface="Papyrus"/>
                <a:cs typeface="Papyrus"/>
              </a:rPr>
              <a:t> and </a:t>
            </a:r>
            <a:r>
              <a:rPr lang="es-ES_tradnl" sz="2000" dirty="0" err="1">
                <a:solidFill>
                  <a:srgbClr val="000000"/>
                </a:solidFill>
                <a:latin typeface="Papyrus"/>
                <a:cs typeface="Papyrus"/>
              </a:rPr>
              <a:t>sat</a:t>
            </a:r>
            <a:r>
              <a:rPr lang="es-ES_tradnl" sz="2000" dirty="0">
                <a:solidFill>
                  <a:srgbClr val="000000"/>
                </a:solidFill>
                <a:latin typeface="Papyrus"/>
                <a:cs typeface="Papyrus"/>
              </a:rPr>
              <a:t> </a:t>
            </a:r>
            <a:r>
              <a:rPr lang="es-ES_tradnl" sz="2000" dirty="0" err="1">
                <a:solidFill>
                  <a:srgbClr val="000000"/>
                </a:solidFill>
                <a:latin typeface="Papyrus"/>
                <a:cs typeface="Papyrus"/>
              </a:rPr>
              <a:t>upon</a:t>
            </a:r>
            <a:r>
              <a:rPr lang="es-ES_tradnl" sz="2000" dirty="0">
                <a:solidFill>
                  <a:srgbClr val="000000"/>
                </a:solidFill>
                <a:latin typeface="Papyrus"/>
                <a:cs typeface="Papyrus"/>
              </a:rPr>
              <a:t> </a:t>
            </a:r>
            <a:r>
              <a:rPr lang="es-ES_tradnl" sz="2000" dirty="0" err="1">
                <a:solidFill>
                  <a:srgbClr val="000000"/>
                </a:solidFill>
                <a:latin typeface="Papyrus"/>
                <a:cs typeface="Papyrus"/>
              </a:rPr>
              <a:t>each</a:t>
            </a:r>
            <a:r>
              <a:rPr lang="es-ES_tradnl" sz="2000" dirty="0">
                <a:solidFill>
                  <a:srgbClr val="000000"/>
                </a:solidFill>
                <a:latin typeface="Papyrus"/>
                <a:cs typeface="Papyrus"/>
              </a:rPr>
              <a:t> of </a:t>
            </a:r>
            <a:r>
              <a:rPr lang="es-ES_tradnl" sz="2000" dirty="0" err="1">
                <a:solidFill>
                  <a:srgbClr val="000000"/>
                </a:solidFill>
                <a:latin typeface="Papyrus"/>
                <a:cs typeface="Papyrus"/>
              </a:rPr>
              <a:t>them</a:t>
            </a:r>
            <a:r>
              <a:rPr lang="es-ES_tradnl" sz="2000" dirty="0">
                <a:solidFill>
                  <a:srgbClr val="000000"/>
                </a:solidFill>
                <a:latin typeface="Papyrus"/>
                <a:cs typeface="Papyrus"/>
              </a:rPr>
              <a:t>.  And </a:t>
            </a:r>
            <a:r>
              <a:rPr lang="es-ES_tradnl" sz="2000" dirty="0" err="1">
                <a:solidFill>
                  <a:srgbClr val="000000"/>
                </a:solidFill>
                <a:latin typeface="Papyrus"/>
                <a:cs typeface="Papyrus"/>
              </a:rPr>
              <a:t>they</a:t>
            </a:r>
            <a:r>
              <a:rPr lang="es-ES_tradnl" sz="2000" dirty="0">
                <a:solidFill>
                  <a:srgbClr val="000000"/>
                </a:solidFill>
                <a:latin typeface="Papyrus"/>
                <a:cs typeface="Papyrus"/>
              </a:rPr>
              <a:t> </a:t>
            </a:r>
            <a:r>
              <a:rPr lang="es-ES_tradnl" sz="2000" dirty="0" err="1">
                <a:solidFill>
                  <a:srgbClr val="000000"/>
                </a:solidFill>
                <a:latin typeface="Papyrus"/>
                <a:cs typeface="Papyrus"/>
              </a:rPr>
              <a:t>were</a:t>
            </a:r>
            <a:r>
              <a:rPr lang="es-ES_tradnl" sz="2000" dirty="0">
                <a:solidFill>
                  <a:srgbClr val="000000"/>
                </a:solidFill>
                <a:latin typeface="Papyrus"/>
                <a:cs typeface="Papyrus"/>
              </a:rPr>
              <a:t> </a:t>
            </a:r>
            <a:r>
              <a:rPr lang="es-ES_tradnl" sz="2000" dirty="0" err="1">
                <a:solidFill>
                  <a:srgbClr val="000000"/>
                </a:solidFill>
                <a:latin typeface="Papyrus"/>
                <a:cs typeface="Papyrus"/>
              </a:rPr>
              <a:t>all</a:t>
            </a:r>
            <a:r>
              <a:rPr lang="es-ES_tradnl" sz="2000" dirty="0">
                <a:solidFill>
                  <a:srgbClr val="000000"/>
                </a:solidFill>
                <a:latin typeface="Papyrus"/>
                <a:cs typeface="Papyrus"/>
              </a:rPr>
              <a:t> </a:t>
            </a:r>
            <a:r>
              <a:rPr lang="es-ES_tradnl" sz="2000" dirty="0" err="1">
                <a:solidFill>
                  <a:srgbClr val="000000"/>
                </a:solidFill>
                <a:latin typeface="Papyrus"/>
                <a:cs typeface="Papyrus"/>
              </a:rPr>
              <a:t>filled</a:t>
            </a:r>
            <a:r>
              <a:rPr lang="es-ES_tradnl" sz="2000" dirty="0">
                <a:solidFill>
                  <a:srgbClr val="000000"/>
                </a:solidFill>
                <a:latin typeface="Papyrus"/>
                <a:cs typeface="Papyrus"/>
              </a:rPr>
              <a:t> </a:t>
            </a:r>
            <a:r>
              <a:rPr lang="es-ES_tradnl" sz="2000" dirty="0" err="1">
                <a:solidFill>
                  <a:srgbClr val="000000"/>
                </a:solidFill>
                <a:latin typeface="Papyrus"/>
                <a:cs typeface="Papyrus"/>
              </a:rPr>
              <a:t>with</a:t>
            </a:r>
            <a:r>
              <a:rPr lang="es-ES_tradnl" sz="2000" dirty="0">
                <a:solidFill>
                  <a:srgbClr val="000000"/>
                </a:solidFill>
                <a:latin typeface="Papyrus"/>
                <a:cs typeface="Papyrus"/>
              </a:rPr>
              <a:t> </a:t>
            </a:r>
            <a:r>
              <a:rPr lang="es-ES_tradnl" sz="2000" dirty="0" err="1">
                <a:solidFill>
                  <a:srgbClr val="000000"/>
                </a:solidFill>
                <a:latin typeface="Papyrus"/>
                <a:cs typeface="Papyrus"/>
              </a:rPr>
              <a:t>the</a:t>
            </a:r>
            <a:r>
              <a:rPr lang="es-ES_tradnl" sz="2000" dirty="0">
                <a:solidFill>
                  <a:srgbClr val="000000"/>
                </a:solidFill>
                <a:latin typeface="Papyrus"/>
                <a:cs typeface="Papyrus"/>
              </a:rPr>
              <a:t> </a:t>
            </a:r>
            <a:r>
              <a:rPr lang="es-ES_tradnl" sz="2000" dirty="0" err="1">
                <a:solidFill>
                  <a:srgbClr val="000000"/>
                </a:solidFill>
                <a:latin typeface="Papyrus"/>
                <a:cs typeface="Papyrus"/>
              </a:rPr>
              <a:t>Holy</a:t>
            </a:r>
            <a:r>
              <a:rPr lang="es-ES_tradnl" sz="2000" dirty="0">
                <a:solidFill>
                  <a:srgbClr val="000000"/>
                </a:solidFill>
                <a:latin typeface="Papyrus"/>
                <a:cs typeface="Papyrus"/>
              </a:rPr>
              <a:t> </a:t>
            </a:r>
            <a:r>
              <a:rPr lang="es-ES_tradnl" sz="2000" dirty="0" err="1">
                <a:solidFill>
                  <a:srgbClr val="000000"/>
                </a:solidFill>
                <a:latin typeface="Papyrus"/>
                <a:cs typeface="Papyrus"/>
              </a:rPr>
              <a:t>Ghost</a:t>
            </a:r>
            <a:r>
              <a:rPr lang="mr-IN" sz="2000" dirty="0">
                <a:solidFill>
                  <a:srgbClr val="000000"/>
                </a:solidFill>
                <a:latin typeface="Papyrus"/>
                <a:cs typeface="Papyrus"/>
              </a:rPr>
              <a:t>…</a:t>
            </a:r>
            <a:r>
              <a:rPr lang="en-US" sz="2000" dirty="0">
                <a:solidFill>
                  <a:srgbClr val="000000"/>
                </a:solidFill>
                <a:latin typeface="Papyrus"/>
                <a:cs typeface="Papyrus"/>
              </a:rPr>
              <a:t>.”</a:t>
            </a:r>
          </a:p>
          <a:p>
            <a:r>
              <a:rPr lang="en-US" sz="2000" dirty="0">
                <a:solidFill>
                  <a:srgbClr val="FF0000"/>
                </a:solidFill>
                <a:latin typeface="Lucida Handwriting"/>
                <a:cs typeface="Lucida Handwriting"/>
              </a:rPr>
              <a:t>                                    Acts Chapter 2 </a:t>
            </a:r>
            <a:endParaRPr lang="es-ES_tradnl" sz="2000" dirty="0">
              <a:solidFill>
                <a:srgbClr val="FF0000"/>
              </a:solidFill>
              <a:latin typeface="Lucida Handwriting"/>
              <a:cs typeface="Lucida Handwriting"/>
            </a:endParaRPr>
          </a:p>
        </p:txBody>
      </p:sp>
    </p:spTree>
    <p:extLst>
      <p:ext uri="{BB962C8B-B14F-4D97-AF65-F5344CB8AC3E}">
        <p14:creationId xmlns:p14="http://schemas.microsoft.com/office/powerpoint/2010/main" val="308487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1269999" y="1328615"/>
            <a:ext cx="7170615" cy="523220"/>
          </a:xfrm>
          <a:prstGeom prst="rect">
            <a:avLst/>
          </a:prstGeom>
          <a:noFill/>
        </p:spPr>
        <p:txBody>
          <a:bodyPr wrap="square" rtlCol="0">
            <a:spAutoFit/>
          </a:bodyPr>
          <a:lstStyle/>
          <a:p>
            <a:endParaRPr lang="en-US" sz="2800" dirty="0">
              <a:latin typeface="Lucida Handwriting"/>
              <a:cs typeface="Lucida Handwriting"/>
            </a:endParaRPr>
          </a:p>
        </p:txBody>
      </p:sp>
      <p:sp>
        <p:nvSpPr>
          <p:cNvPr id="4" name="TextBox 3"/>
          <p:cNvSpPr txBox="1"/>
          <p:nvPr/>
        </p:nvSpPr>
        <p:spPr>
          <a:xfrm>
            <a:off x="566613" y="1113692"/>
            <a:ext cx="8440618" cy="5386090"/>
          </a:xfrm>
          <a:prstGeom prst="rect">
            <a:avLst/>
          </a:prstGeom>
          <a:noFill/>
        </p:spPr>
        <p:txBody>
          <a:bodyPr wrap="square" rtlCol="0">
            <a:spAutoFit/>
          </a:bodyPr>
          <a:lstStyle/>
          <a:p>
            <a:r>
              <a:rPr lang="en-US" sz="3200" dirty="0">
                <a:latin typeface="Lucida Handwriting"/>
                <a:cs typeface="Lucida Handwriting"/>
              </a:rPr>
              <a:t>God’s </a:t>
            </a:r>
            <a:r>
              <a:rPr lang="en-US" sz="3200" dirty="0">
                <a:solidFill>
                  <a:srgbClr val="FF0000"/>
                </a:solidFill>
                <a:latin typeface="Lucida Handwriting"/>
                <a:cs typeface="Lucida Handwriting"/>
              </a:rPr>
              <a:t>7</a:t>
            </a:r>
            <a:r>
              <a:rPr lang="en-US" sz="3200" baseline="30000" dirty="0">
                <a:solidFill>
                  <a:srgbClr val="FF0000"/>
                </a:solidFill>
                <a:latin typeface="Lucida Handwriting"/>
                <a:cs typeface="Lucida Handwriting"/>
              </a:rPr>
              <a:t>th</a:t>
            </a:r>
            <a:r>
              <a:rPr lang="en-US" sz="3200" dirty="0">
                <a:latin typeface="Lucida Handwriting"/>
                <a:cs typeface="Lucida Handwriting"/>
              </a:rPr>
              <a:t> </a:t>
            </a:r>
            <a:r>
              <a:rPr lang="en-US" sz="3200" dirty="0">
                <a:solidFill>
                  <a:srgbClr val="FF0000"/>
                </a:solidFill>
                <a:latin typeface="Lucida Handwriting"/>
                <a:cs typeface="Lucida Handwriting"/>
              </a:rPr>
              <a:t>Day</a:t>
            </a:r>
            <a:r>
              <a:rPr lang="en-US" sz="3200" dirty="0">
                <a:latin typeface="Lucida Handwriting"/>
                <a:cs typeface="Lucida Handwriting"/>
              </a:rPr>
              <a:t> Prophetic Pattern</a:t>
            </a:r>
          </a:p>
          <a:p>
            <a:endParaRPr lang="en-US" sz="3200" dirty="0">
              <a:latin typeface="Lucida Handwriting"/>
              <a:cs typeface="Lucida Handwriting"/>
            </a:endParaRPr>
          </a:p>
          <a:p>
            <a:r>
              <a:rPr lang="en-US" sz="2800" dirty="0">
                <a:latin typeface="Lucida Handwriting"/>
                <a:cs typeface="Lucida Handwriting"/>
              </a:rPr>
              <a:t>             </a:t>
            </a:r>
            <a:r>
              <a:rPr lang="en-US" sz="2800" dirty="0">
                <a:solidFill>
                  <a:srgbClr val="FF0000"/>
                </a:solidFill>
                <a:latin typeface="Lucida Handwriting"/>
                <a:cs typeface="Lucida Handwriting"/>
              </a:rPr>
              <a:t> #1  </a:t>
            </a:r>
            <a:r>
              <a:rPr lang="en-US" sz="2800" dirty="0">
                <a:latin typeface="Papyrus"/>
                <a:cs typeface="Papyrus"/>
              </a:rPr>
              <a:t>For Days  - </a:t>
            </a:r>
            <a:r>
              <a:rPr lang="en-US" sz="2800" dirty="0">
                <a:solidFill>
                  <a:srgbClr val="FF0000"/>
                </a:solidFill>
                <a:latin typeface="Papyrus"/>
                <a:cs typeface="Papyrus"/>
              </a:rPr>
              <a:t>Weekly Sabbath</a:t>
            </a:r>
          </a:p>
          <a:p>
            <a:r>
              <a:rPr lang="en-US" sz="2800" dirty="0">
                <a:latin typeface="Papyrus"/>
                <a:cs typeface="Papyrus"/>
              </a:rPr>
              <a:t>                     </a:t>
            </a:r>
            <a:r>
              <a:rPr lang="en-US" sz="2800" dirty="0">
                <a:solidFill>
                  <a:srgbClr val="FF0000"/>
                </a:solidFill>
                <a:latin typeface="Papyrus"/>
                <a:cs typeface="Papyrus"/>
              </a:rPr>
              <a:t>#2   </a:t>
            </a:r>
            <a:r>
              <a:rPr lang="en-US" sz="2800" dirty="0">
                <a:latin typeface="Papyrus"/>
                <a:cs typeface="Papyrus"/>
              </a:rPr>
              <a:t>For Weeks - </a:t>
            </a:r>
            <a:r>
              <a:rPr lang="en-US" sz="2800" dirty="0">
                <a:solidFill>
                  <a:srgbClr val="FF0000"/>
                </a:solidFill>
                <a:latin typeface="Papyrus"/>
                <a:cs typeface="Papyrus"/>
              </a:rPr>
              <a:t>Pentecost</a:t>
            </a:r>
          </a:p>
          <a:p>
            <a:r>
              <a:rPr lang="en-US" sz="2800" dirty="0">
                <a:latin typeface="Papyrus"/>
                <a:cs typeface="Papyrus"/>
              </a:rPr>
              <a:t>                     </a:t>
            </a:r>
            <a:r>
              <a:rPr lang="en-US" sz="2800" dirty="0">
                <a:solidFill>
                  <a:srgbClr val="FF0000"/>
                </a:solidFill>
                <a:latin typeface="Papyrus"/>
                <a:cs typeface="Papyrus"/>
              </a:rPr>
              <a:t>#3    </a:t>
            </a:r>
            <a:r>
              <a:rPr lang="en-US" sz="2800" dirty="0">
                <a:latin typeface="Papyrus"/>
                <a:cs typeface="Papyrus"/>
              </a:rPr>
              <a:t>For Months </a:t>
            </a:r>
            <a:r>
              <a:rPr lang="mr-IN" sz="2800" dirty="0">
                <a:latin typeface="Papyrus"/>
                <a:cs typeface="Papyrus"/>
              </a:rPr>
              <a:t>–</a:t>
            </a:r>
            <a:r>
              <a:rPr lang="en-US" sz="2800" dirty="0">
                <a:latin typeface="Papyrus"/>
                <a:cs typeface="Papyrus"/>
              </a:rPr>
              <a:t> </a:t>
            </a:r>
            <a:r>
              <a:rPr lang="en-US" sz="2800" dirty="0">
                <a:solidFill>
                  <a:srgbClr val="FF0000"/>
                </a:solidFill>
                <a:latin typeface="Papyrus"/>
                <a:cs typeface="Papyrus"/>
              </a:rPr>
              <a:t>7</a:t>
            </a:r>
            <a:r>
              <a:rPr lang="en-US" sz="2800" baseline="30000" dirty="0">
                <a:solidFill>
                  <a:srgbClr val="FF0000"/>
                </a:solidFill>
                <a:latin typeface="Papyrus"/>
                <a:cs typeface="Papyrus"/>
              </a:rPr>
              <a:t>th</a:t>
            </a:r>
            <a:r>
              <a:rPr lang="en-US" sz="2800" dirty="0">
                <a:solidFill>
                  <a:srgbClr val="FF0000"/>
                </a:solidFill>
                <a:latin typeface="Papyrus"/>
                <a:cs typeface="Papyrus"/>
              </a:rPr>
              <a:t> Month </a:t>
            </a:r>
            <a:r>
              <a:rPr lang="en-US" sz="2800" dirty="0" err="1">
                <a:solidFill>
                  <a:srgbClr val="FF0000"/>
                </a:solidFill>
                <a:latin typeface="Papyrus"/>
                <a:cs typeface="Papyrus"/>
              </a:rPr>
              <a:t>Tishrei</a:t>
            </a:r>
            <a:endParaRPr lang="en-US" sz="2800" dirty="0">
              <a:solidFill>
                <a:srgbClr val="FF0000"/>
              </a:solidFill>
              <a:latin typeface="Papyrus"/>
              <a:cs typeface="Papyrus"/>
            </a:endParaRPr>
          </a:p>
          <a:p>
            <a:r>
              <a:rPr lang="en-US" sz="2800" dirty="0">
                <a:solidFill>
                  <a:srgbClr val="FF0000"/>
                </a:solidFill>
                <a:latin typeface="Papyrus"/>
                <a:cs typeface="Papyrus"/>
              </a:rPr>
              <a:t>                     #4    </a:t>
            </a:r>
            <a:r>
              <a:rPr lang="en-US" sz="2800" dirty="0">
                <a:latin typeface="Papyrus"/>
                <a:cs typeface="Papyrus"/>
              </a:rPr>
              <a:t>For Years  -</a:t>
            </a:r>
            <a:r>
              <a:rPr lang="en-US" sz="2800" dirty="0">
                <a:solidFill>
                  <a:srgbClr val="FF0000"/>
                </a:solidFill>
                <a:latin typeface="Papyrus"/>
                <a:cs typeface="Papyrus"/>
              </a:rPr>
              <a:t> </a:t>
            </a:r>
            <a:r>
              <a:rPr lang="en-US" sz="2800" dirty="0" err="1">
                <a:solidFill>
                  <a:srgbClr val="FF0000"/>
                </a:solidFill>
                <a:latin typeface="Papyrus"/>
                <a:cs typeface="Papyrus"/>
              </a:rPr>
              <a:t>Shemitah</a:t>
            </a:r>
            <a:endParaRPr lang="en-US" sz="2800" dirty="0">
              <a:solidFill>
                <a:srgbClr val="FF0000"/>
              </a:solidFill>
              <a:latin typeface="Papyrus"/>
              <a:cs typeface="Papyrus"/>
            </a:endParaRPr>
          </a:p>
          <a:p>
            <a:r>
              <a:rPr lang="en-US" sz="2800" dirty="0">
                <a:latin typeface="Papyrus"/>
                <a:cs typeface="Papyrus"/>
              </a:rPr>
              <a:t>                     </a:t>
            </a:r>
            <a:r>
              <a:rPr lang="en-US" sz="2800" dirty="0">
                <a:solidFill>
                  <a:srgbClr val="FF0000"/>
                </a:solidFill>
                <a:latin typeface="Papyrus"/>
                <a:cs typeface="Papyrus"/>
              </a:rPr>
              <a:t>#5    </a:t>
            </a:r>
            <a:r>
              <a:rPr lang="en-US" sz="2800" dirty="0">
                <a:latin typeface="Papyrus"/>
                <a:cs typeface="Papyrus"/>
              </a:rPr>
              <a:t>For Weeks of Years </a:t>
            </a:r>
            <a:r>
              <a:rPr lang="mr-IN" sz="2800" dirty="0">
                <a:latin typeface="Papyrus"/>
                <a:cs typeface="Papyrus"/>
              </a:rPr>
              <a:t>–</a:t>
            </a:r>
            <a:r>
              <a:rPr lang="en-US" sz="2800" dirty="0">
                <a:latin typeface="Papyrus"/>
                <a:cs typeface="Papyrus"/>
              </a:rPr>
              <a:t> </a:t>
            </a:r>
            <a:r>
              <a:rPr lang="en-US" sz="2800" dirty="0">
                <a:solidFill>
                  <a:srgbClr val="FF0000"/>
                </a:solidFill>
                <a:latin typeface="Papyrus"/>
                <a:cs typeface="Papyrus"/>
              </a:rPr>
              <a:t>Jubilee</a:t>
            </a:r>
          </a:p>
          <a:p>
            <a:r>
              <a:rPr lang="en-US" sz="2800" dirty="0">
                <a:latin typeface="Papyrus"/>
                <a:cs typeface="Papyrus"/>
              </a:rPr>
              <a:t>                   </a:t>
            </a:r>
            <a:r>
              <a:rPr lang="en-US" sz="2800" dirty="0">
                <a:solidFill>
                  <a:srgbClr val="FF0000"/>
                </a:solidFill>
                <a:latin typeface="Papyrus"/>
                <a:cs typeface="Papyrus"/>
              </a:rPr>
              <a:t>   #6   </a:t>
            </a:r>
            <a:r>
              <a:rPr lang="en-US" sz="2800" dirty="0">
                <a:latin typeface="Papyrus"/>
                <a:cs typeface="Papyrus"/>
              </a:rPr>
              <a:t>For </a:t>
            </a:r>
            <a:r>
              <a:rPr lang="en-US" sz="2800" dirty="0" err="1">
                <a:latin typeface="Papyrus"/>
                <a:cs typeface="Papyrus"/>
              </a:rPr>
              <a:t>Millenium</a:t>
            </a:r>
            <a:r>
              <a:rPr lang="en-US" sz="2800" dirty="0">
                <a:latin typeface="Papyrus"/>
                <a:cs typeface="Papyrus"/>
              </a:rPr>
              <a:t>  - </a:t>
            </a:r>
            <a:r>
              <a:rPr lang="en-US" sz="2800" dirty="0">
                <a:solidFill>
                  <a:srgbClr val="FF0000"/>
                </a:solidFill>
                <a:latin typeface="Papyrus"/>
                <a:cs typeface="Papyrus"/>
              </a:rPr>
              <a:t>7,000 years</a:t>
            </a:r>
          </a:p>
          <a:p>
            <a:endParaRPr lang="en-US" sz="2800" dirty="0">
              <a:latin typeface="Lucida Handwriting"/>
              <a:cs typeface="Lucida Handwriting"/>
            </a:endParaRPr>
          </a:p>
          <a:p>
            <a:r>
              <a:rPr lang="en-US" sz="2800" dirty="0">
                <a:latin typeface="Papyrus"/>
                <a:cs typeface="Papyrus"/>
              </a:rPr>
              <a:t>  </a:t>
            </a:r>
            <a:r>
              <a:rPr lang="en-US" sz="2800" dirty="0">
                <a:latin typeface="Lucida Handwriting"/>
                <a:cs typeface="Lucida Handwriting"/>
              </a:rPr>
              <a:t> Work is Allowed for 6</a:t>
            </a:r>
          </a:p>
          <a:p>
            <a:r>
              <a:rPr lang="en-US" sz="2800" dirty="0">
                <a:latin typeface="Lucida Handwriting"/>
                <a:cs typeface="Lucida Handwriting"/>
              </a:rPr>
              <a:t>            Rest Comes on the 7th </a:t>
            </a:r>
          </a:p>
          <a:p>
            <a:endParaRPr lang="en-US" sz="2800" dirty="0">
              <a:latin typeface="Papyrus"/>
              <a:cs typeface="Papyrus"/>
            </a:endParaRPr>
          </a:p>
        </p:txBody>
      </p:sp>
    </p:spTree>
    <p:extLst>
      <p:ext uri="{BB962C8B-B14F-4D97-AF65-F5344CB8AC3E}">
        <p14:creationId xmlns:p14="http://schemas.microsoft.com/office/powerpoint/2010/main" val="3374324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463071" y="839439"/>
            <a:ext cx="8354517" cy="954107"/>
          </a:xfrm>
          <a:prstGeom prst="rect">
            <a:avLst/>
          </a:prstGeom>
          <a:noFill/>
        </p:spPr>
        <p:txBody>
          <a:bodyPr wrap="square" rtlCol="0">
            <a:spAutoFit/>
          </a:bodyPr>
          <a:lstStyle/>
          <a:p>
            <a:r>
              <a:rPr lang="en-US" sz="2800" dirty="0">
                <a:solidFill>
                  <a:srgbClr val="FF0000"/>
                </a:solidFill>
                <a:latin typeface="Papyrus"/>
                <a:cs typeface="Papyrus"/>
              </a:rPr>
              <a:t>#3  </a:t>
            </a:r>
            <a:r>
              <a:rPr lang="en-US" sz="2800" dirty="0">
                <a:latin typeface="Papyrus"/>
                <a:cs typeface="Papyrus"/>
              </a:rPr>
              <a:t>The Sabbath of Months </a:t>
            </a:r>
            <a:r>
              <a:rPr lang="mr-IN" sz="2800" dirty="0">
                <a:latin typeface="Papyrus"/>
                <a:cs typeface="Papyrus"/>
              </a:rPr>
              <a:t>–</a:t>
            </a:r>
            <a:r>
              <a:rPr lang="en-US" sz="2800" dirty="0">
                <a:latin typeface="Papyrus"/>
                <a:cs typeface="Papyrus"/>
              </a:rPr>
              <a:t> the 7</a:t>
            </a:r>
            <a:r>
              <a:rPr lang="en-US" sz="2800" baseline="30000" dirty="0">
                <a:latin typeface="Papyrus"/>
                <a:cs typeface="Papyrus"/>
              </a:rPr>
              <a:t>th</a:t>
            </a:r>
            <a:r>
              <a:rPr lang="en-US" sz="2800" dirty="0">
                <a:latin typeface="Papyrus"/>
                <a:cs typeface="Papyrus"/>
              </a:rPr>
              <a:t> Month</a:t>
            </a:r>
          </a:p>
          <a:p>
            <a:r>
              <a:rPr lang="en-US" sz="2800" dirty="0">
                <a:latin typeface="Papyrus"/>
                <a:cs typeface="Papyrus"/>
              </a:rPr>
              <a:t>  Sept-Oct. has 4 High Sabbaths </a:t>
            </a:r>
            <a:r>
              <a:rPr lang="mr-IN" sz="2800" dirty="0">
                <a:latin typeface="Papyrus"/>
                <a:cs typeface="Papyrus"/>
              </a:rPr>
              <a:t>–</a:t>
            </a:r>
            <a:r>
              <a:rPr lang="en-US" sz="2800" dirty="0">
                <a:latin typeface="Papyrus"/>
                <a:cs typeface="Papyrus"/>
              </a:rPr>
              <a:t> Holiest Month</a:t>
            </a:r>
          </a:p>
        </p:txBody>
      </p:sp>
      <p:pic>
        <p:nvPicPr>
          <p:cNvPr id="4" name="Picture 3" descr="iu-2.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3071" y="2300262"/>
            <a:ext cx="3149815" cy="2433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u-1.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3071" y="5152817"/>
            <a:ext cx="7626323" cy="1448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u-4.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9588" y="2300262"/>
            <a:ext cx="3439806" cy="2387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6803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3" name="Picture 2" descr="iu-2.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2885" y="1473274"/>
            <a:ext cx="6725225" cy="5077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86169" y="339881"/>
            <a:ext cx="8531419" cy="1015663"/>
          </a:xfrm>
          <a:prstGeom prst="rect">
            <a:avLst/>
          </a:prstGeom>
          <a:noFill/>
        </p:spPr>
        <p:txBody>
          <a:bodyPr wrap="square" rtlCol="0">
            <a:spAutoFit/>
          </a:bodyPr>
          <a:lstStyle/>
          <a:p>
            <a:r>
              <a:rPr lang="en-US" sz="2000" dirty="0">
                <a:latin typeface="Papyrus"/>
                <a:cs typeface="Papyrus"/>
              </a:rPr>
              <a:t>On the Holiest Day</a:t>
            </a:r>
            <a:r>
              <a:rPr lang="en-US" sz="2000" dirty="0">
                <a:solidFill>
                  <a:srgbClr val="FF0000"/>
                </a:solidFill>
                <a:latin typeface="Papyrus"/>
                <a:cs typeface="Papyrus"/>
              </a:rPr>
              <a:t>, Yom Kippur</a:t>
            </a:r>
            <a:r>
              <a:rPr lang="en-US" sz="2000" dirty="0">
                <a:latin typeface="Papyrus"/>
                <a:cs typeface="Papyrus"/>
              </a:rPr>
              <a:t>, in the Holiest City </a:t>
            </a:r>
            <a:r>
              <a:rPr lang="mr-IN" sz="2000" dirty="0">
                <a:solidFill>
                  <a:srgbClr val="FF0000"/>
                </a:solidFill>
                <a:latin typeface="Papyrus"/>
                <a:cs typeface="Papyrus"/>
              </a:rPr>
              <a:t>–</a:t>
            </a:r>
            <a:r>
              <a:rPr lang="en-US" sz="2000" dirty="0">
                <a:solidFill>
                  <a:srgbClr val="FF0000"/>
                </a:solidFill>
                <a:latin typeface="Papyrus"/>
                <a:cs typeface="Papyrus"/>
              </a:rPr>
              <a:t> Jerusalem</a:t>
            </a:r>
            <a:r>
              <a:rPr lang="en-US" sz="2000" dirty="0">
                <a:latin typeface="Papyrus"/>
                <a:cs typeface="Papyrus"/>
              </a:rPr>
              <a:t>,</a:t>
            </a:r>
          </a:p>
          <a:p>
            <a:r>
              <a:rPr lang="en-US" sz="2000" dirty="0">
                <a:latin typeface="Papyrus"/>
                <a:cs typeface="Papyrus"/>
              </a:rPr>
              <a:t> the Holiest man </a:t>
            </a:r>
            <a:r>
              <a:rPr lang="mr-IN" sz="2000" dirty="0">
                <a:latin typeface="Papyrus"/>
                <a:cs typeface="Papyrus"/>
              </a:rPr>
              <a:t>–</a:t>
            </a:r>
            <a:r>
              <a:rPr lang="en-US" sz="2000" dirty="0">
                <a:latin typeface="Papyrus"/>
                <a:cs typeface="Papyrus"/>
              </a:rPr>
              <a:t> The High Priest  in the Holiest Place </a:t>
            </a:r>
            <a:r>
              <a:rPr lang="mr-IN" sz="2000" dirty="0">
                <a:latin typeface="Papyrus"/>
                <a:cs typeface="Papyrus"/>
              </a:rPr>
              <a:t>–</a:t>
            </a:r>
            <a:r>
              <a:rPr lang="en-US" sz="2000" dirty="0">
                <a:latin typeface="Papyrus"/>
                <a:cs typeface="Papyrus"/>
              </a:rPr>
              <a:t> </a:t>
            </a:r>
            <a:r>
              <a:rPr lang="en-US" sz="2000" dirty="0">
                <a:solidFill>
                  <a:srgbClr val="FF0000"/>
                </a:solidFill>
                <a:latin typeface="Papyrus"/>
                <a:cs typeface="Papyrus"/>
              </a:rPr>
              <a:t>The Temple</a:t>
            </a:r>
            <a:r>
              <a:rPr lang="en-US" sz="2000" dirty="0">
                <a:latin typeface="Papyrus"/>
                <a:cs typeface="Papyrus"/>
              </a:rPr>
              <a:t>,</a:t>
            </a:r>
          </a:p>
          <a:p>
            <a:r>
              <a:rPr lang="en-US" sz="2000" dirty="0">
                <a:latin typeface="Papyrus"/>
                <a:cs typeface="Papyrus"/>
              </a:rPr>
              <a:t>Enters into </a:t>
            </a:r>
            <a:r>
              <a:rPr lang="en-US" sz="2000" dirty="0">
                <a:solidFill>
                  <a:srgbClr val="FF0000"/>
                </a:solidFill>
                <a:latin typeface="Papyrus"/>
                <a:cs typeface="Papyrus"/>
              </a:rPr>
              <a:t>The Holy of Holies</a:t>
            </a:r>
            <a:r>
              <a:rPr lang="en-US" sz="2000" dirty="0">
                <a:latin typeface="Papyrus"/>
                <a:cs typeface="Papyrus"/>
              </a:rPr>
              <a:t> </a:t>
            </a:r>
            <a:r>
              <a:rPr lang="mr-IN" sz="2000" dirty="0">
                <a:latin typeface="Papyrus"/>
                <a:cs typeface="Papyrus"/>
              </a:rPr>
              <a:t>…</a:t>
            </a:r>
            <a:r>
              <a:rPr lang="en-US" sz="2000" dirty="0">
                <a:latin typeface="Papyrus"/>
                <a:cs typeface="Papyrus"/>
              </a:rPr>
              <a:t>to sprinkle the Blood, to meet with God.  </a:t>
            </a:r>
          </a:p>
        </p:txBody>
      </p:sp>
    </p:spTree>
    <p:extLst>
      <p:ext uri="{BB962C8B-B14F-4D97-AF65-F5344CB8AC3E}">
        <p14:creationId xmlns:p14="http://schemas.microsoft.com/office/powerpoint/2010/main" val="3354884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dirty="0"/>
          </a:p>
        </p:txBody>
      </p:sp>
      <p:sp>
        <p:nvSpPr>
          <p:cNvPr id="18435" name="TextBox 8"/>
          <p:cNvSpPr txBox="1">
            <a:spLocks noChangeArrowheads="1"/>
          </p:cNvSpPr>
          <p:nvPr/>
        </p:nvSpPr>
        <p:spPr bwMode="auto">
          <a:xfrm>
            <a:off x="5422900" y="1409700"/>
            <a:ext cx="418465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3598863" algn="l"/>
              </a:tabLst>
              <a:defRPr sz="2400">
                <a:solidFill>
                  <a:schemeClr val="tx1"/>
                </a:solidFill>
                <a:latin typeface="Calibri" charset="0"/>
                <a:ea typeface="ＭＳ Ｐゴシック" charset="0"/>
                <a:cs typeface="ＭＳ Ｐゴシック" charset="0"/>
              </a:defRPr>
            </a:lvl1pPr>
            <a:lvl2pPr marL="742950" indent="-285750" eaLnBrk="0" hangingPunct="0">
              <a:tabLst>
                <a:tab pos="3598863" algn="l"/>
              </a:tabLst>
              <a:defRPr sz="2400">
                <a:solidFill>
                  <a:schemeClr val="tx1"/>
                </a:solidFill>
                <a:latin typeface="Calibri" charset="0"/>
                <a:ea typeface="ＭＳ Ｐゴシック" charset="0"/>
              </a:defRPr>
            </a:lvl2pPr>
            <a:lvl3pPr marL="1143000" indent="-228600" eaLnBrk="0" hangingPunct="0">
              <a:tabLst>
                <a:tab pos="3598863" algn="l"/>
              </a:tabLst>
              <a:defRPr sz="2400">
                <a:solidFill>
                  <a:schemeClr val="tx1"/>
                </a:solidFill>
                <a:latin typeface="Calibri" charset="0"/>
                <a:ea typeface="ＭＳ Ｐゴシック" charset="0"/>
              </a:defRPr>
            </a:lvl3pPr>
            <a:lvl4pPr marL="1600200" indent="-228600" eaLnBrk="0" hangingPunct="0">
              <a:tabLst>
                <a:tab pos="3598863" algn="l"/>
              </a:tabLst>
              <a:defRPr sz="2400">
                <a:solidFill>
                  <a:schemeClr val="tx1"/>
                </a:solidFill>
                <a:latin typeface="Calibri" charset="0"/>
                <a:ea typeface="ＭＳ Ｐゴシック" charset="0"/>
              </a:defRPr>
            </a:lvl4pPr>
            <a:lvl5pPr marL="2057400" indent="-228600" eaLnBrk="0" hangingPunct="0">
              <a:tabLst>
                <a:tab pos="3598863"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3598863"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3598863"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3598863"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3598863" algn="l"/>
              </a:tabLst>
              <a:defRPr sz="2400">
                <a:solidFill>
                  <a:schemeClr val="tx1"/>
                </a:solidFill>
                <a:latin typeface="Calibri" charset="0"/>
                <a:ea typeface="ＭＳ Ｐゴシック" charset="0"/>
              </a:defRPr>
            </a:lvl9pPr>
          </a:lstStyle>
          <a:p>
            <a:pPr eaLnBrk="1" hangingPunct="1"/>
            <a:r>
              <a:rPr lang="es-ES_tradnl" sz="2800" b="1">
                <a:solidFill>
                  <a:srgbClr val="FF0000"/>
                </a:solidFill>
                <a:latin typeface="Cracked" charset="0"/>
                <a:cs typeface="Cracked" charset="0"/>
              </a:rPr>
              <a:t>  1. </a:t>
            </a:r>
            <a:r>
              <a:rPr lang="es-ES_tradnl" sz="2800" b="1">
                <a:latin typeface="Papyrus" charset="0"/>
                <a:cs typeface="Papyrus" charset="0"/>
              </a:rPr>
              <a:t>Passover                 </a:t>
            </a:r>
            <a:r>
              <a:rPr lang="es-ES_tradnl" sz="2800" b="1">
                <a:solidFill>
                  <a:srgbClr val="FF0000"/>
                </a:solidFill>
                <a:latin typeface="Cracked" charset="0"/>
                <a:cs typeface="Cracked" charset="0"/>
              </a:rPr>
              <a:t>2.</a:t>
            </a:r>
            <a:r>
              <a:rPr lang="es-ES_tradnl" sz="2800" b="1">
                <a:latin typeface="Papyrus" charset="0"/>
                <a:cs typeface="Papyrus" charset="0"/>
              </a:rPr>
              <a:t>Unleavened Bread</a:t>
            </a:r>
          </a:p>
          <a:p>
            <a:pPr eaLnBrk="1" hangingPunct="1"/>
            <a:r>
              <a:rPr lang="es-ES_tradnl" sz="2800" b="1">
                <a:solidFill>
                  <a:srgbClr val="FF0000"/>
                </a:solidFill>
                <a:latin typeface="Cracked" charset="0"/>
                <a:cs typeface="Cracked" charset="0"/>
              </a:rPr>
              <a:t>3. </a:t>
            </a:r>
            <a:r>
              <a:rPr lang="es-ES_tradnl" sz="2800" b="1">
                <a:latin typeface="Papyrus" charset="0"/>
                <a:cs typeface="Papyrus" charset="0"/>
              </a:rPr>
              <a:t>First Fruits    </a:t>
            </a:r>
          </a:p>
        </p:txBody>
      </p:sp>
      <p:sp>
        <p:nvSpPr>
          <p:cNvPr id="18436" name="TextBox 9"/>
          <p:cNvSpPr txBox="1">
            <a:spLocks noChangeArrowheads="1"/>
          </p:cNvSpPr>
          <p:nvPr/>
        </p:nvSpPr>
        <p:spPr bwMode="auto">
          <a:xfrm>
            <a:off x="5287963" y="3600450"/>
            <a:ext cx="2963862"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_tradnl" sz="2800" b="1">
                <a:solidFill>
                  <a:srgbClr val="FF0000"/>
                </a:solidFill>
                <a:latin typeface="Cracked" charset="0"/>
                <a:cs typeface="Cracked" charset="0"/>
              </a:rPr>
              <a:t>4. </a:t>
            </a:r>
            <a:r>
              <a:rPr lang="es-ES_tradnl" sz="2800" b="1">
                <a:latin typeface="Papyrus" charset="0"/>
                <a:cs typeface="Papyrus" charset="0"/>
              </a:rPr>
              <a:t>Pentecost</a:t>
            </a:r>
          </a:p>
        </p:txBody>
      </p:sp>
      <p:sp>
        <p:nvSpPr>
          <p:cNvPr id="18437" name="TextBox 10"/>
          <p:cNvSpPr txBox="1">
            <a:spLocks noChangeArrowheads="1"/>
          </p:cNvSpPr>
          <p:nvPr/>
        </p:nvSpPr>
        <p:spPr bwMode="auto">
          <a:xfrm>
            <a:off x="5005388" y="4473575"/>
            <a:ext cx="2963862"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_tradnl" sz="2800" b="1" dirty="0">
                <a:solidFill>
                  <a:srgbClr val="FF0000"/>
                </a:solidFill>
                <a:latin typeface="Cracked" charset="0"/>
                <a:cs typeface="Cracked" charset="0"/>
              </a:rPr>
              <a:t>5. </a:t>
            </a:r>
            <a:r>
              <a:rPr lang="es-ES_tradnl" sz="2800" b="1" dirty="0" err="1">
                <a:latin typeface="Papyrus" charset="0"/>
                <a:cs typeface="Papyrus" charset="0"/>
              </a:rPr>
              <a:t>Trumpets</a:t>
            </a:r>
            <a:endParaRPr lang="es-ES_tradnl" sz="2800" b="1" dirty="0">
              <a:latin typeface="Papyrus" charset="0"/>
              <a:cs typeface="Papyrus" charset="0"/>
            </a:endParaRPr>
          </a:p>
          <a:p>
            <a:pPr algn="ctr" eaLnBrk="1" hangingPunct="1"/>
            <a:r>
              <a:rPr lang="es-ES_tradnl" sz="2800" b="1" dirty="0">
                <a:solidFill>
                  <a:srgbClr val="FF0000"/>
                </a:solidFill>
                <a:latin typeface="Cracked" charset="0"/>
                <a:cs typeface="Cracked" charset="0"/>
              </a:rPr>
              <a:t>6. </a:t>
            </a:r>
            <a:r>
              <a:rPr lang="es-ES_tradnl" sz="2800" b="1" dirty="0" err="1">
                <a:latin typeface="Papyrus" charset="0"/>
                <a:cs typeface="Papyrus" charset="0"/>
              </a:rPr>
              <a:t>Atonement</a:t>
            </a:r>
            <a:endParaRPr lang="es-ES_tradnl" sz="2800" b="1" dirty="0">
              <a:latin typeface="Papyrus" charset="0"/>
              <a:cs typeface="Papyrus" charset="0"/>
            </a:endParaRPr>
          </a:p>
          <a:p>
            <a:pPr algn="ctr" eaLnBrk="1" hangingPunct="1"/>
            <a:r>
              <a:rPr lang="es-ES_tradnl" sz="2800" b="1" dirty="0">
                <a:solidFill>
                  <a:srgbClr val="FF0000"/>
                </a:solidFill>
                <a:latin typeface="Cracked" charset="0"/>
                <a:cs typeface="Cracked" charset="0"/>
              </a:rPr>
              <a:t>7. </a:t>
            </a:r>
            <a:r>
              <a:rPr lang="es-ES_tradnl" sz="2800" b="1" dirty="0" err="1">
                <a:latin typeface="Papyrus" charset="0"/>
                <a:cs typeface="Papyrus" charset="0"/>
              </a:rPr>
              <a:t>Tabernacles</a:t>
            </a:r>
            <a:endParaRPr lang="es-ES_tradnl" sz="2800" b="1" dirty="0">
              <a:latin typeface="Papyrus" charset="0"/>
              <a:cs typeface="Papyrus" charset="0"/>
            </a:endParaRPr>
          </a:p>
        </p:txBody>
      </p:sp>
      <p:sp>
        <p:nvSpPr>
          <p:cNvPr id="18438" name="TextBox 6"/>
          <p:cNvSpPr txBox="1">
            <a:spLocks noChangeArrowheads="1"/>
          </p:cNvSpPr>
          <p:nvPr/>
        </p:nvSpPr>
        <p:spPr bwMode="auto">
          <a:xfrm>
            <a:off x="5287963" y="284163"/>
            <a:ext cx="397986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s-ES_tradnl" sz="2800" dirty="0">
                <a:solidFill>
                  <a:srgbClr val="FF0000"/>
                </a:solidFill>
                <a:latin typeface="Cracked" charset="0"/>
                <a:cs typeface="Cracked" charset="0"/>
              </a:rPr>
              <a:t> </a:t>
            </a:r>
            <a:r>
              <a:rPr lang="es-ES_tradnl" sz="2800" dirty="0" err="1">
                <a:solidFill>
                  <a:srgbClr val="FF0000"/>
                </a:solidFill>
                <a:latin typeface="Papyrus"/>
                <a:cs typeface="Papyrus"/>
              </a:rPr>
              <a:t>Jesus</a:t>
            </a:r>
            <a:r>
              <a:rPr lang="es-ES_tradnl" sz="2800" dirty="0">
                <a:solidFill>
                  <a:srgbClr val="FF0000"/>
                </a:solidFill>
                <a:latin typeface="Papyrus"/>
                <a:cs typeface="Papyrus"/>
              </a:rPr>
              <a:t> </a:t>
            </a:r>
            <a:r>
              <a:rPr lang="es-ES_tradnl" sz="2800" dirty="0" err="1">
                <a:solidFill>
                  <a:srgbClr val="FF0000"/>
                </a:solidFill>
                <a:latin typeface="Papyrus"/>
                <a:cs typeface="Papyrus"/>
              </a:rPr>
              <a:t>Is</a:t>
            </a:r>
            <a:r>
              <a:rPr lang="es-ES_tradnl" sz="2800" dirty="0">
                <a:solidFill>
                  <a:srgbClr val="FF0000"/>
                </a:solidFill>
                <a:latin typeface="Papyrus"/>
                <a:cs typeface="Papyrus"/>
              </a:rPr>
              <a:t> </a:t>
            </a:r>
            <a:r>
              <a:rPr lang="es-ES_tradnl" sz="2800" dirty="0" err="1">
                <a:solidFill>
                  <a:srgbClr val="FF0000"/>
                </a:solidFill>
                <a:latin typeface="Papyrus"/>
                <a:cs typeface="Papyrus"/>
              </a:rPr>
              <a:t>Always</a:t>
            </a:r>
            <a:endParaRPr lang="es-ES_tradnl" sz="2800" dirty="0">
              <a:solidFill>
                <a:srgbClr val="FF0000"/>
              </a:solidFill>
              <a:latin typeface="Papyrus"/>
              <a:cs typeface="Papyrus"/>
            </a:endParaRPr>
          </a:p>
          <a:p>
            <a:pPr eaLnBrk="1" hangingPunct="1"/>
            <a:r>
              <a:rPr lang="es-ES_tradnl" sz="2800" dirty="0">
                <a:solidFill>
                  <a:srgbClr val="FF0000"/>
                </a:solidFill>
                <a:latin typeface="Papyrus"/>
                <a:cs typeface="Papyrus"/>
              </a:rPr>
              <a:t>        </a:t>
            </a:r>
            <a:r>
              <a:rPr lang="es-ES_tradnl" sz="2800" dirty="0" err="1">
                <a:solidFill>
                  <a:srgbClr val="FF0000"/>
                </a:solidFill>
                <a:latin typeface="Papyrus"/>
                <a:cs typeface="Papyrus"/>
              </a:rPr>
              <a:t>on</a:t>
            </a:r>
            <a:r>
              <a:rPr lang="es-ES_tradnl" sz="2800" dirty="0">
                <a:solidFill>
                  <a:srgbClr val="FF0000"/>
                </a:solidFill>
                <a:latin typeface="Papyrus"/>
                <a:cs typeface="Papyrus"/>
              </a:rPr>
              <a:t> Time!</a:t>
            </a:r>
          </a:p>
        </p:txBody>
      </p:sp>
      <p:pic>
        <p:nvPicPr>
          <p:cNvPr id="18439" name="Picture 2" descr="images-7.jpe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7731125" y="1114425"/>
            <a:ext cx="828675" cy="80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1" descr="images-7.jpe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7724775" y="5307013"/>
            <a:ext cx="828675" cy="80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1" name="Picture 4" descr="images-2.jpe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7745413" y="4473575"/>
            <a:ext cx="922337" cy="68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iu-3.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055" y="594507"/>
            <a:ext cx="4983908" cy="5945806"/>
          </a:xfrm>
          <a:prstGeom prst="rect">
            <a:avLst/>
          </a:prstGeom>
        </p:spPr>
      </p:pic>
    </p:spTree>
    <p:extLst>
      <p:ext uri="{BB962C8B-B14F-4D97-AF65-F5344CB8AC3E}">
        <p14:creationId xmlns:p14="http://schemas.microsoft.com/office/powerpoint/2010/main" val="3843437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291443" y="921467"/>
            <a:ext cx="8852557" cy="6340199"/>
          </a:xfrm>
          <a:prstGeom prst="rect">
            <a:avLst/>
          </a:prstGeom>
          <a:noFill/>
        </p:spPr>
        <p:txBody>
          <a:bodyPr wrap="square" rtlCol="0">
            <a:spAutoFit/>
          </a:bodyPr>
          <a:lstStyle/>
          <a:p>
            <a:r>
              <a:rPr lang="en-US" sz="2800" dirty="0">
                <a:solidFill>
                  <a:srgbClr val="FF0000"/>
                </a:solidFill>
                <a:latin typeface="Papyrus"/>
                <a:cs typeface="Papyrus"/>
              </a:rPr>
              <a:t>           #4 </a:t>
            </a:r>
            <a:r>
              <a:rPr lang="en-US" sz="2800" dirty="0">
                <a:latin typeface="Papyrus"/>
                <a:cs typeface="Papyrus"/>
              </a:rPr>
              <a:t>The Sabbath of Years - </a:t>
            </a:r>
            <a:r>
              <a:rPr lang="en-US" sz="2800" dirty="0" err="1">
                <a:solidFill>
                  <a:srgbClr val="FF0000"/>
                </a:solidFill>
                <a:latin typeface="Lucida Handwriting"/>
                <a:cs typeface="Lucida Handwriting"/>
              </a:rPr>
              <a:t>Shemitah</a:t>
            </a:r>
            <a:endParaRPr lang="en-US" sz="2800" dirty="0">
              <a:solidFill>
                <a:srgbClr val="FF0000"/>
              </a:solidFill>
              <a:latin typeface="Lucida Handwriting"/>
              <a:cs typeface="Lucida Handwriting"/>
            </a:endParaRPr>
          </a:p>
          <a:p>
            <a:r>
              <a:rPr lang="en-US" sz="2800" dirty="0">
                <a:latin typeface="Papyrus"/>
                <a:cs typeface="Papyrus"/>
              </a:rPr>
              <a:t>                 Special Sabbath Cycle every  7  Years</a:t>
            </a:r>
          </a:p>
          <a:p>
            <a:endParaRPr lang="en-US" sz="2800" dirty="0">
              <a:latin typeface="Papyrus"/>
              <a:cs typeface="Papyrus"/>
            </a:endParaRPr>
          </a:p>
          <a:p>
            <a:r>
              <a:rPr lang="en-US" sz="2800" dirty="0">
                <a:latin typeface="Papyrus"/>
                <a:cs typeface="Papyrus"/>
              </a:rPr>
              <a:t>The </a:t>
            </a:r>
            <a:r>
              <a:rPr lang="en-US" sz="2800" dirty="0" err="1">
                <a:solidFill>
                  <a:srgbClr val="FF0000"/>
                </a:solidFill>
                <a:latin typeface="Papyrus"/>
                <a:cs typeface="Papyrus"/>
              </a:rPr>
              <a:t>Shemitah</a:t>
            </a:r>
            <a:r>
              <a:rPr lang="en-US" sz="2800" dirty="0">
                <a:latin typeface="Papyrus"/>
                <a:cs typeface="Papyrus"/>
              </a:rPr>
              <a:t> is God’s 7 year Calendar for Israel</a:t>
            </a:r>
          </a:p>
          <a:p>
            <a:r>
              <a:rPr lang="en-US" sz="2800" dirty="0">
                <a:latin typeface="Papyrus"/>
                <a:cs typeface="Papyrus"/>
              </a:rPr>
              <a:t>The Tribulation is a 7 year Cycle </a:t>
            </a:r>
            <a:r>
              <a:rPr lang="mr-IN" sz="2800" dirty="0">
                <a:latin typeface="Papyrus"/>
                <a:cs typeface="Papyrus"/>
              </a:rPr>
              <a:t>–</a:t>
            </a:r>
            <a:r>
              <a:rPr lang="en-US" sz="2800" dirty="0">
                <a:latin typeface="Papyrus"/>
                <a:cs typeface="Papyrus"/>
              </a:rPr>
              <a:t> </a:t>
            </a:r>
            <a:r>
              <a:rPr lang="en-US" sz="2800" dirty="0" err="1">
                <a:solidFill>
                  <a:srgbClr val="FF0000"/>
                </a:solidFill>
                <a:latin typeface="Papyrus"/>
                <a:cs typeface="Papyrus"/>
              </a:rPr>
              <a:t>Shemitah</a:t>
            </a:r>
            <a:endParaRPr lang="en-US" sz="2800" dirty="0">
              <a:solidFill>
                <a:srgbClr val="FF0000"/>
              </a:solidFill>
              <a:latin typeface="Papyrus"/>
              <a:cs typeface="Papyrus"/>
            </a:endParaRPr>
          </a:p>
          <a:p>
            <a:endParaRPr lang="en-US" sz="2800" dirty="0">
              <a:latin typeface="Papyrus"/>
              <a:cs typeface="Papyrus"/>
            </a:endParaRPr>
          </a:p>
          <a:p>
            <a:r>
              <a:rPr lang="en-US" sz="2800" dirty="0">
                <a:latin typeface="Papyrus"/>
                <a:cs typeface="Papyrus"/>
              </a:rPr>
              <a:t> </a:t>
            </a:r>
            <a:r>
              <a:rPr lang="en-US" sz="2600" dirty="0">
                <a:latin typeface="Papyrus"/>
                <a:cs typeface="Papyrus"/>
              </a:rPr>
              <a:t>God’s Punishment for Israel Disobeying the </a:t>
            </a:r>
            <a:r>
              <a:rPr lang="en-US" sz="2600" dirty="0" err="1">
                <a:solidFill>
                  <a:srgbClr val="FF0000"/>
                </a:solidFill>
                <a:latin typeface="Papyrus"/>
                <a:cs typeface="Papyrus"/>
              </a:rPr>
              <a:t>Shemitah</a:t>
            </a:r>
            <a:endParaRPr lang="en-US" sz="2600" dirty="0">
              <a:solidFill>
                <a:srgbClr val="FF0000"/>
              </a:solidFill>
              <a:latin typeface="Papyrus"/>
              <a:cs typeface="Papyrus"/>
            </a:endParaRPr>
          </a:p>
          <a:p>
            <a:r>
              <a:rPr lang="en-US" sz="2600" dirty="0">
                <a:solidFill>
                  <a:srgbClr val="FF0000"/>
                </a:solidFill>
                <a:latin typeface="Papyrus"/>
                <a:cs typeface="Papyrus"/>
              </a:rPr>
              <a:t>                              For 490 Years </a:t>
            </a:r>
          </a:p>
          <a:p>
            <a:r>
              <a:rPr lang="en-US" sz="2600" dirty="0">
                <a:latin typeface="Papyrus"/>
                <a:cs typeface="Papyrus"/>
              </a:rPr>
              <a:t>          Was Israel’s 70 Year Captivity by Babylon </a:t>
            </a:r>
          </a:p>
          <a:p>
            <a:endParaRPr lang="en-US" sz="2600" dirty="0">
              <a:latin typeface="Papyrus"/>
              <a:cs typeface="Papyrus"/>
            </a:endParaRPr>
          </a:p>
          <a:p>
            <a:r>
              <a:rPr lang="en-US" sz="2600" dirty="0">
                <a:latin typeface="Papyrus"/>
                <a:cs typeface="Papyrus"/>
              </a:rPr>
              <a:t>“Daniel’s 70 Weeks Prophecy </a:t>
            </a:r>
            <a:r>
              <a:rPr lang="mr-IN" sz="2600" dirty="0">
                <a:latin typeface="Papyrus"/>
                <a:cs typeface="Papyrus"/>
              </a:rPr>
              <a:t>–</a:t>
            </a:r>
            <a:r>
              <a:rPr lang="en-US" sz="2600" dirty="0">
                <a:latin typeface="Papyrus"/>
                <a:cs typeface="Papyrus"/>
              </a:rPr>
              <a:t> Another </a:t>
            </a:r>
            <a:r>
              <a:rPr lang="en-US" sz="2600" dirty="0" err="1">
                <a:solidFill>
                  <a:srgbClr val="FF0000"/>
                </a:solidFill>
                <a:latin typeface="Papyrus"/>
                <a:cs typeface="Papyrus"/>
              </a:rPr>
              <a:t>Shemitah</a:t>
            </a:r>
            <a:r>
              <a:rPr lang="en-US" sz="2600" dirty="0">
                <a:latin typeface="Papyrus"/>
                <a:cs typeface="Papyrus"/>
              </a:rPr>
              <a:t> Cycle</a:t>
            </a:r>
          </a:p>
          <a:p>
            <a:r>
              <a:rPr lang="en-US" sz="2600" dirty="0">
                <a:latin typeface="Papyrus"/>
                <a:cs typeface="Papyrus"/>
              </a:rPr>
              <a:t>Supernatural Rest and Release for Obedience</a:t>
            </a:r>
          </a:p>
          <a:p>
            <a:r>
              <a:rPr lang="mr-IN" sz="2600" dirty="0">
                <a:latin typeface="Papyrus"/>
                <a:cs typeface="Papyrus"/>
              </a:rPr>
              <a:t>…</a:t>
            </a:r>
            <a:r>
              <a:rPr lang="en-US" sz="2600" dirty="0">
                <a:latin typeface="Papyrus"/>
                <a:cs typeface="Papyrus"/>
              </a:rPr>
              <a:t>..or God allows Israel’s Enemies to Invade &amp; Conquer</a:t>
            </a:r>
          </a:p>
          <a:p>
            <a:r>
              <a:rPr lang="en-US" sz="2600" dirty="0">
                <a:latin typeface="Papyrus"/>
                <a:cs typeface="Papyrus"/>
              </a:rPr>
              <a:t> </a:t>
            </a:r>
          </a:p>
          <a:p>
            <a:endParaRPr lang="en-US" sz="2800" dirty="0">
              <a:latin typeface="Papyrus"/>
              <a:cs typeface="Papyrus"/>
            </a:endParaRPr>
          </a:p>
        </p:txBody>
      </p:sp>
    </p:spTree>
    <p:extLst>
      <p:ext uri="{BB962C8B-B14F-4D97-AF65-F5344CB8AC3E}">
        <p14:creationId xmlns:p14="http://schemas.microsoft.com/office/powerpoint/2010/main" val="299844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615"/>
            <a:ext cx="9144000" cy="6841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Papyrus"/>
              <a:cs typeface="Papyrus"/>
            </a:endParaRPr>
          </a:p>
        </p:txBody>
      </p:sp>
      <p:sp>
        <p:nvSpPr>
          <p:cNvPr id="2" name="TextBox 1"/>
          <p:cNvSpPr txBox="1"/>
          <p:nvPr/>
        </p:nvSpPr>
        <p:spPr>
          <a:xfrm>
            <a:off x="935704" y="241543"/>
            <a:ext cx="6132203"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latin typeface="Papyrus"/>
                <a:cs typeface="Papyrus"/>
              </a:rPr>
              <a:t>The Sabbath of the Land -The </a:t>
            </a:r>
            <a:r>
              <a:rPr lang="en-US" sz="2400" dirty="0" err="1">
                <a:latin typeface="Papyrus"/>
                <a:cs typeface="Papyrus"/>
              </a:rPr>
              <a:t>Shemitah</a:t>
            </a:r>
            <a:endParaRPr lang="en-US" sz="2400" dirty="0">
              <a:latin typeface="Papyrus"/>
              <a:cs typeface="Papyrus"/>
            </a:endParaRPr>
          </a:p>
          <a:p>
            <a:r>
              <a:rPr lang="en-US" sz="2400" dirty="0">
                <a:latin typeface="Papyrus"/>
                <a:cs typeface="Papyrus"/>
              </a:rPr>
              <a:t>        Starts the 1</a:t>
            </a:r>
            <a:r>
              <a:rPr lang="en-US" sz="2400" baseline="30000" dirty="0">
                <a:latin typeface="Papyrus"/>
                <a:cs typeface="Papyrus"/>
              </a:rPr>
              <a:t>st</a:t>
            </a:r>
            <a:r>
              <a:rPr lang="en-US" sz="2400" dirty="0">
                <a:latin typeface="Papyrus"/>
                <a:cs typeface="Papyrus"/>
              </a:rPr>
              <a:t> Day of Feast of Trumpets</a:t>
            </a:r>
          </a:p>
        </p:txBody>
      </p:sp>
      <p:sp>
        <p:nvSpPr>
          <p:cNvPr id="3" name="TextBox 2"/>
          <p:cNvSpPr txBox="1"/>
          <p:nvPr/>
        </p:nvSpPr>
        <p:spPr>
          <a:xfrm>
            <a:off x="584815" y="3756289"/>
            <a:ext cx="6316002" cy="280076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200" dirty="0">
                <a:latin typeface="Papyrus"/>
                <a:cs typeface="Papyrus"/>
              </a:rPr>
              <a:t>Every 7</a:t>
            </a:r>
            <a:r>
              <a:rPr lang="en-US" sz="2200" baseline="30000" dirty="0">
                <a:latin typeface="Papyrus"/>
                <a:cs typeface="Papyrus"/>
              </a:rPr>
              <a:t>th</a:t>
            </a:r>
            <a:r>
              <a:rPr lang="en-US" sz="2200" dirty="0">
                <a:latin typeface="Papyrus"/>
                <a:cs typeface="Papyrus"/>
              </a:rPr>
              <a:t> Year God Declares a Release</a:t>
            </a:r>
          </a:p>
          <a:p>
            <a:pPr marL="342900" indent="-342900">
              <a:buFont typeface="Arial"/>
              <a:buChar char="•"/>
            </a:pPr>
            <a:r>
              <a:rPr lang="en-US" sz="2200" dirty="0">
                <a:latin typeface="Papyrus"/>
                <a:cs typeface="Papyrus"/>
              </a:rPr>
              <a:t>The Land gets a Rest – no planting</a:t>
            </a:r>
          </a:p>
          <a:p>
            <a:pPr marL="342900" indent="-342900">
              <a:buFont typeface="Arial"/>
              <a:buChar char="•"/>
            </a:pPr>
            <a:r>
              <a:rPr lang="en-US" sz="2200" dirty="0">
                <a:latin typeface="Papyrus"/>
                <a:cs typeface="Papyrus"/>
              </a:rPr>
              <a:t>The People get a Rest -  no work</a:t>
            </a:r>
          </a:p>
          <a:p>
            <a:pPr marL="342900" indent="-342900">
              <a:buFont typeface="Arial"/>
              <a:buChar char="•"/>
            </a:pPr>
            <a:r>
              <a:rPr lang="en-US" sz="2200" dirty="0">
                <a:latin typeface="Papyrus"/>
                <a:cs typeface="Papyrus"/>
              </a:rPr>
              <a:t> The Animals get a Rest – no work</a:t>
            </a:r>
          </a:p>
          <a:p>
            <a:pPr marL="342900" indent="-342900">
              <a:buFont typeface="Arial"/>
              <a:buChar char="•"/>
            </a:pPr>
            <a:r>
              <a:rPr lang="en-US" sz="2200" dirty="0">
                <a:latin typeface="Papyrus"/>
                <a:cs typeface="Papyrus"/>
              </a:rPr>
              <a:t>  The Poor, Orphans &amp; Strangers –</a:t>
            </a:r>
          </a:p>
          <a:p>
            <a:r>
              <a:rPr lang="en-US" sz="2200" dirty="0">
                <a:latin typeface="Papyrus"/>
                <a:cs typeface="Papyrus"/>
              </a:rPr>
              <a:t>            get any harvest that grows in fields</a:t>
            </a:r>
          </a:p>
          <a:p>
            <a:pPr marL="342900" indent="-342900">
              <a:buFont typeface="Arial"/>
              <a:buChar char="•"/>
            </a:pPr>
            <a:r>
              <a:rPr lang="en-US" sz="2200" dirty="0">
                <a:latin typeface="Papyrus"/>
                <a:cs typeface="Papyrus"/>
              </a:rPr>
              <a:t>All Debt is Cancelled</a:t>
            </a:r>
          </a:p>
          <a:p>
            <a:pPr marL="342900" indent="-342900">
              <a:buFont typeface="Arial"/>
              <a:buChar char="•"/>
            </a:pPr>
            <a:r>
              <a:rPr lang="en-US" sz="2200" dirty="0">
                <a:latin typeface="Papyrus"/>
                <a:cs typeface="Papyrus"/>
              </a:rPr>
              <a:t>The Land &amp; Harvest are holy to the LORD</a:t>
            </a:r>
          </a:p>
        </p:txBody>
      </p:sp>
      <p:pic>
        <p:nvPicPr>
          <p:cNvPr id="5" name="Picture 4" descr="images-2.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2262" y="1369825"/>
            <a:ext cx="3704862" cy="21585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images-2.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95925" y="1350308"/>
            <a:ext cx="3191739" cy="2123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images-3.jpeg"/>
          <p:cNvPicPr>
            <a:picLocks noChangeAspect="1"/>
          </p:cNvPicPr>
          <p:nvPr/>
        </p:nvPicPr>
        <p:blipFill>
          <a:blip r:embed="rId4">
            <a:extLst>
              <a:ext uri="{BEBA8EAE-BF5A-486C-A8C5-ECC9F3942E4B}">
                <a14:imgProps xmlns:a14="http://schemas.microsoft.com/office/drawing/2010/main">
                  <a14:imgLayer r:embed="rId5">
                    <a14:imgEffect>
                      <a14:backgroundRemoval t="0" b="98684" l="4230" r="100000">
                        <a14:foregroundMark x1="93051" y1="58553" x2="95166" y2="96711"/>
                        <a14:backgroundMark x1="53776" y1="22368" x2="21148" y2="27632"/>
                        <a14:backgroundMark x1="86405" y1="7895" x2="97583" y2="69079"/>
                        <a14:backgroundMark x1="77341" y1="8553" x2="92749" y2="19737"/>
                        <a14:backgroundMark x1="96677" y1="74342" x2="96375" y2="94737"/>
                        <a14:backgroundMark x1="94864" y1="65789" x2="93656" y2="96711"/>
                        <a14:backgroundMark x1="45921" y1="51974" x2="40181" y2="54605"/>
                      </a14:backgroundRemoval>
                    </a14:imgEffect>
                  </a14:imgLayer>
                </a14:imgProps>
              </a:ext>
              <a:ext uri="{28A0092B-C50C-407E-A947-70E740481C1C}">
                <a14:useLocalDpi xmlns:a14="http://schemas.microsoft.com/office/drawing/2010/main"/>
              </a:ext>
            </a:extLst>
          </a:blip>
          <a:stretch>
            <a:fillRect/>
          </a:stretch>
        </p:blipFill>
        <p:spPr>
          <a:xfrm>
            <a:off x="5095925" y="4361713"/>
            <a:ext cx="4203700" cy="2195342"/>
          </a:xfrm>
          <a:prstGeom prst="rect">
            <a:avLst/>
          </a:prstGeom>
        </p:spPr>
      </p:pic>
    </p:spTree>
    <p:extLst>
      <p:ext uri="{BB962C8B-B14F-4D97-AF65-F5344CB8AC3E}">
        <p14:creationId xmlns:p14="http://schemas.microsoft.com/office/powerpoint/2010/main" val="1910961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11"/>
            <a:ext cx="9144000" cy="6841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Rectangle 1"/>
          <p:cNvSpPr/>
          <p:nvPr/>
        </p:nvSpPr>
        <p:spPr>
          <a:xfrm>
            <a:off x="350889" y="713113"/>
            <a:ext cx="8471463" cy="59400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dirty="0">
                <a:solidFill>
                  <a:srgbClr val="FF0000"/>
                </a:solidFill>
                <a:latin typeface="Papyrus"/>
                <a:cs typeface="Papyrus"/>
              </a:rPr>
              <a:t>                                              Deuteronomy 15:1-6</a:t>
            </a:r>
          </a:p>
          <a:p>
            <a:r>
              <a:rPr lang="en-US" sz="2000" dirty="0">
                <a:solidFill>
                  <a:srgbClr val="FF0000"/>
                </a:solidFill>
                <a:latin typeface="Papyrus"/>
                <a:cs typeface="Papyrus"/>
              </a:rPr>
              <a:t>                                            “All Debt Released”  </a:t>
            </a:r>
          </a:p>
          <a:p>
            <a:r>
              <a:rPr lang="en-US" sz="2000" dirty="0">
                <a:solidFill>
                  <a:srgbClr val="FF0000"/>
                </a:solidFill>
                <a:latin typeface="Papyrus"/>
                <a:cs typeface="Papyrus"/>
              </a:rPr>
              <a:t>                                                     The </a:t>
            </a:r>
            <a:r>
              <a:rPr lang="en-US" sz="2000" dirty="0" err="1">
                <a:solidFill>
                  <a:srgbClr val="FF0000"/>
                </a:solidFill>
                <a:latin typeface="Papyrus"/>
                <a:cs typeface="Papyrus"/>
              </a:rPr>
              <a:t>Shemitah</a:t>
            </a:r>
            <a:endParaRPr lang="en-US" sz="2000" dirty="0">
              <a:solidFill>
                <a:srgbClr val="FF0000"/>
              </a:solidFill>
              <a:latin typeface="Papyrus"/>
              <a:cs typeface="Papyrus"/>
            </a:endParaRPr>
          </a:p>
          <a:p>
            <a:endParaRPr lang="en-US" sz="2000" dirty="0">
              <a:solidFill>
                <a:srgbClr val="FF0000"/>
              </a:solidFill>
              <a:latin typeface="Papyrus"/>
              <a:cs typeface="Papyrus"/>
            </a:endParaRPr>
          </a:p>
          <a:p>
            <a:endParaRPr lang="en-US" sz="2000" dirty="0">
              <a:solidFill>
                <a:srgbClr val="FF0000"/>
              </a:solidFill>
              <a:latin typeface="Papyrus"/>
              <a:cs typeface="Papyrus"/>
            </a:endParaRPr>
          </a:p>
          <a:p>
            <a:r>
              <a:rPr lang="en-US" dirty="0">
                <a:solidFill>
                  <a:srgbClr val="FF0000"/>
                </a:solidFill>
                <a:latin typeface="Papyrus"/>
                <a:cs typeface="Papyrus"/>
              </a:rPr>
              <a:t>   1   </a:t>
            </a:r>
            <a:r>
              <a:rPr lang="en-US" sz="2000" dirty="0">
                <a:latin typeface="Papyrus"/>
                <a:cs typeface="Papyrus"/>
              </a:rPr>
              <a:t>“At the end of 7 years you shall make a release.</a:t>
            </a:r>
          </a:p>
          <a:p>
            <a:r>
              <a:rPr lang="en-US" sz="2000" dirty="0">
                <a:solidFill>
                  <a:srgbClr val="FF0000"/>
                </a:solidFill>
                <a:latin typeface="Papyrus"/>
                <a:cs typeface="Papyrus"/>
              </a:rPr>
              <a:t> 2</a:t>
            </a:r>
            <a:r>
              <a:rPr lang="en-US" sz="2000" dirty="0">
                <a:latin typeface="Papyrus"/>
                <a:cs typeface="Papyrus"/>
              </a:rPr>
              <a:t>. Every creditor that lends to his neighbor shall release it;</a:t>
            </a:r>
          </a:p>
          <a:p>
            <a:r>
              <a:rPr lang="en-US" sz="2000" dirty="0">
                <a:latin typeface="Papyrus"/>
                <a:cs typeface="Papyrus"/>
              </a:rPr>
              <a:t> 	he shall not exact it of his neighbor, or of his brother, </a:t>
            </a:r>
          </a:p>
          <a:p>
            <a:r>
              <a:rPr lang="en-US" sz="2000" dirty="0">
                <a:latin typeface="Papyrus"/>
                <a:cs typeface="Papyrus"/>
              </a:rPr>
              <a:t>	because it is called the Lord’s release </a:t>
            </a:r>
          </a:p>
          <a:p>
            <a:r>
              <a:rPr lang="en-US" sz="2000" dirty="0">
                <a:solidFill>
                  <a:srgbClr val="FF0000"/>
                </a:solidFill>
                <a:latin typeface="Papyrus"/>
                <a:cs typeface="Papyrus"/>
              </a:rPr>
              <a:t>  3</a:t>
            </a:r>
            <a:r>
              <a:rPr lang="en-US" sz="2000" dirty="0">
                <a:latin typeface="Papyrus"/>
                <a:cs typeface="Papyrus"/>
              </a:rPr>
              <a:t>.Of a foreigner you may exact it again, </a:t>
            </a:r>
          </a:p>
          <a:p>
            <a:r>
              <a:rPr lang="en-US" sz="2000" dirty="0">
                <a:latin typeface="Papyrus"/>
                <a:cs typeface="Papyrus"/>
              </a:rPr>
              <a:t>   	 but that which is yours with your brother you shall release.  </a:t>
            </a:r>
          </a:p>
          <a:p>
            <a:r>
              <a:rPr lang="en-US" sz="2000" dirty="0">
                <a:solidFill>
                  <a:srgbClr val="FF0000"/>
                </a:solidFill>
                <a:latin typeface="Papyrus"/>
                <a:cs typeface="Papyrus"/>
              </a:rPr>
              <a:t>4</a:t>
            </a:r>
            <a:r>
              <a:rPr lang="en-US" sz="2000" dirty="0">
                <a:latin typeface="Papyrus"/>
                <a:cs typeface="Papyrus"/>
              </a:rPr>
              <a:t>.Save when there be no poor among you; </a:t>
            </a:r>
          </a:p>
          <a:p>
            <a:r>
              <a:rPr lang="en-US" sz="2000" dirty="0">
                <a:latin typeface="Papyrus"/>
                <a:cs typeface="Papyrus"/>
              </a:rPr>
              <a:t>      for the Lord shall greatly bless you in the Land which the Lord </a:t>
            </a:r>
          </a:p>
          <a:p>
            <a:r>
              <a:rPr lang="en-US" sz="2000" dirty="0">
                <a:latin typeface="Papyrus"/>
                <a:cs typeface="Papyrus"/>
              </a:rPr>
              <a:t>      your God gave you for an inheritance to possess it.</a:t>
            </a:r>
          </a:p>
          <a:p>
            <a:r>
              <a:rPr lang="en-US" sz="2000" dirty="0">
                <a:latin typeface="Papyrus"/>
                <a:cs typeface="Papyrus"/>
              </a:rPr>
              <a:t> </a:t>
            </a:r>
            <a:r>
              <a:rPr lang="en-US" sz="2000" dirty="0">
                <a:solidFill>
                  <a:srgbClr val="FF0000"/>
                </a:solidFill>
                <a:latin typeface="Papyrus"/>
                <a:cs typeface="Papyrus"/>
              </a:rPr>
              <a:t>5.</a:t>
            </a:r>
            <a:r>
              <a:rPr lang="en-US" sz="2000" dirty="0">
                <a:latin typeface="Papyrus"/>
                <a:cs typeface="Papyrus"/>
              </a:rPr>
              <a:t>Only if you carefully listen to the voice of the Lord your God,</a:t>
            </a:r>
          </a:p>
          <a:p>
            <a:r>
              <a:rPr lang="en-US" sz="2000" dirty="0">
                <a:latin typeface="Papyrus"/>
                <a:cs typeface="Papyrus"/>
              </a:rPr>
              <a:t> to observe to do all these commandments which I command you this day. </a:t>
            </a:r>
            <a:r>
              <a:rPr lang="en-US" sz="2000" dirty="0">
                <a:solidFill>
                  <a:srgbClr val="FF0000"/>
                </a:solidFill>
                <a:latin typeface="Papyrus"/>
                <a:cs typeface="Papyrus"/>
              </a:rPr>
              <a:t>6.</a:t>
            </a:r>
            <a:r>
              <a:rPr lang="en-US" sz="2000" dirty="0">
                <a:latin typeface="Papyrus"/>
                <a:cs typeface="Papyrus"/>
              </a:rPr>
              <a:t>For the Lord your God blesses you, as He promised you:  </a:t>
            </a:r>
          </a:p>
          <a:p>
            <a:r>
              <a:rPr lang="en-US" sz="2000" dirty="0">
                <a:latin typeface="Papyrus"/>
                <a:cs typeface="Papyrus"/>
              </a:rPr>
              <a:t>	you shall lend to many nations, but not borrow and</a:t>
            </a:r>
          </a:p>
          <a:p>
            <a:r>
              <a:rPr lang="en-US" sz="2000" dirty="0">
                <a:latin typeface="Papyrus"/>
                <a:cs typeface="Papyrus"/>
              </a:rPr>
              <a:t> 	you shall reign over many nations, but  they shall not reign over you.” </a:t>
            </a:r>
          </a:p>
        </p:txBody>
      </p:sp>
      <p:pic>
        <p:nvPicPr>
          <p:cNvPr id="3" name="Picture 2" descr="images-3.jpeg"/>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261698" y="384366"/>
            <a:ext cx="2426982" cy="1921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Unknown-2.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217" y="278613"/>
            <a:ext cx="2537395" cy="1910394"/>
          </a:xfrm>
          <a:prstGeom prst="rect">
            <a:avLst/>
          </a:prstGeom>
        </p:spPr>
      </p:pic>
    </p:spTree>
    <p:extLst>
      <p:ext uri="{BB962C8B-B14F-4D97-AF65-F5344CB8AC3E}">
        <p14:creationId xmlns:p14="http://schemas.microsoft.com/office/powerpoint/2010/main" val="3183812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711"/>
            <a:ext cx="9144000" cy="6841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Rectangle 1"/>
          <p:cNvSpPr/>
          <p:nvPr/>
        </p:nvSpPr>
        <p:spPr>
          <a:xfrm>
            <a:off x="350889" y="713113"/>
            <a:ext cx="8471463" cy="58477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dirty="0">
                <a:solidFill>
                  <a:srgbClr val="FF0000"/>
                </a:solidFill>
                <a:latin typeface="Papyrus"/>
                <a:cs typeface="Papyrus"/>
              </a:rPr>
              <a:t>                                              Deuteronomy 15:1-6</a:t>
            </a:r>
          </a:p>
          <a:p>
            <a:r>
              <a:rPr lang="en-US" sz="2000" dirty="0">
                <a:solidFill>
                  <a:srgbClr val="FF0000"/>
                </a:solidFill>
                <a:latin typeface="Papyrus"/>
                <a:cs typeface="Papyrus"/>
              </a:rPr>
              <a:t>                                            “All Debt Released”  </a:t>
            </a:r>
          </a:p>
          <a:p>
            <a:r>
              <a:rPr lang="en-US" sz="2000" dirty="0">
                <a:solidFill>
                  <a:srgbClr val="FF0000"/>
                </a:solidFill>
                <a:latin typeface="Papyrus"/>
                <a:cs typeface="Papyrus"/>
              </a:rPr>
              <a:t>                                                     The </a:t>
            </a:r>
            <a:r>
              <a:rPr lang="en-US" sz="2000" dirty="0" err="1">
                <a:solidFill>
                  <a:srgbClr val="FF0000"/>
                </a:solidFill>
                <a:latin typeface="Papyrus"/>
                <a:cs typeface="Papyrus"/>
              </a:rPr>
              <a:t>Shemitah</a:t>
            </a:r>
            <a:endParaRPr lang="en-US" sz="2000" dirty="0">
              <a:solidFill>
                <a:srgbClr val="FF0000"/>
              </a:solidFill>
              <a:latin typeface="Papyrus"/>
              <a:cs typeface="Papyrus"/>
            </a:endParaRPr>
          </a:p>
          <a:p>
            <a:endParaRPr lang="en-US" sz="2000" dirty="0">
              <a:solidFill>
                <a:srgbClr val="FF0000"/>
              </a:solidFill>
              <a:latin typeface="Papyrus"/>
              <a:cs typeface="Papyrus"/>
            </a:endParaRPr>
          </a:p>
          <a:p>
            <a:endParaRPr lang="en-US" sz="2000" dirty="0">
              <a:solidFill>
                <a:srgbClr val="FF0000"/>
              </a:solidFill>
              <a:latin typeface="Papyrus"/>
              <a:cs typeface="Papyrus"/>
            </a:endParaRPr>
          </a:p>
          <a:p>
            <a:r>
              <a:rPr lang="en-US" sz="2000" dirty="0">
                <a:solidFill>
                  <a:srgbClr val="FF0000"/>
                </a:solidFill>
                <a:latin typeface="Papyrus"/>
                <a:cs typeface="Papyrus"/>
              </a:rPr>
              <a:t>                                             Deuteronomy 15:12-15</a:t>
            </a:r>
          </a:p>
          <a:p>
            <a:r>
              <a:rPr lang="en-US" dirty="0">
                <a:solidFill>
                  <a:srgbClr val="FF0000"/>
                </a:solidFill>
                <a:latin typeface="Papyrus"/>
                <a:cs typeface="Papyrus"/>
              </a:rPr>
              <a:t>  “</a:t>
            </a:r>
            <a:r>
              <a:rPr lang="en-US" dirty="0">
                <a:solidFill>
                  <a:schemeClr val="tx1"/>
                </a:solidFill>
                <a:latin typeface="Papyrus"/>
                <a:cs typeface="Papyrus"/>
              </a:rPr>
              <a:t> If your kinsman, a Hebrew man or woman, is sold to you, then he shall serve 6 years, but in the 7</a:t>
            </a:r>
            <a:r>
              <a:rPr lang="en-US" baseline="30000" dirty="0">
                <a:solidFill>
                  <a:schemeClr val="tx1"/>
                </a:solidFill>
                <a:latin typeface="Papyrus"/>
                <a:cs typeface="Papyrus"/>
              </a:rPr>
              <a:t>th</a:t>
            </a:r>
            <a:r>
              <a:rPr lang="en-US" dirty="0">
                <a:solidFill>
                  <a:schemeClr val="tx1"/>
                </a:solidFill>
                <a:latin typeface="Papyrus"/>
                <a:cs typeface="Papyrus"/>
              </a:rPr>
              <a:t> year, you shall let him go free. When you set him free, you shall not send him away empty-handed.  You shall furnish him liberally from your flock and from your threshing floor and from your wine vat:  you shall give to him as the Lord your God has blessed you.”</a:t>
            </a:r>
          </a:p>
          <a:p>
            <a:r>
              <a:rPr lang="en-US" dirty="0">
                <a:solidFill>
                  <a:srgbClr val="FF0000"/>
                </a:solidFill>
                <a:latin typeface="Papyrus"/>
                <a:cs typeface="Papyrus"/>
              </a:rPr>
              <a:t>                                                          Leviticus 25: 39-43</a:t>
            </a:r>
          </a:p>
          <a:p>
            <a:r>
              <a:rPr lang="en-US" dirty="0">
                <a:solidFill>
                  <a:srgbClr val="000000"/>
                </a:solidFill>
                <a:latin typeface="Papyrus"/>
                <a:cs typeface="Papyrus"/>
              </a:rPr>
              <a:t>If a country man or yours becomes so poor with regard to you that he sells himself to you, you shall not subject him to a slave’s service.  He shall be to you as a hired man, as if he was a stranger, he shall serve with you until the </a:t>
            </a:r>
            <a:r>
              <a:rPr lang="en-US" dirty="0">
                <a:solidFill>
                  <a:srgbClr val="FF0000"/>
                </a:solidFill>
                <a:latin typeface="Papyrus"/>
                <a:cs typeface="Papyrus"/>
              </a:rPr>
              <a:t>year of Jubilee </a:t>
            </a:r>
            <a:r>
              <a:rPr lang="en-US" dirty="0">
                <a:solidFill>
                  <a:srgbClr val="000000"/>
                </a:solidFill>
                <a:latin typeface="Papyrus"/>
                <a:cs typeface="Papyrus"/>
              </a:rPr>
              <a:t>He shall then go out from you, he and his sons with him, and shall go back to his family, that he may return to the property of his forefathers.</a:t>
            </a:r>
          </a:p>
          <a:p>
            <a:r>
              <a:rPr lang="en-US" dirty="0">
                <a:solidFill>
                  <a:schemeClr val="tx1"/>
                </a:solidFill>
                <a:latin typeface="Papyrus"/>
                <a:cs typeface="Papyrus"/>
              </a:rPr>
              <a:t>  			                              </a:t>
            </a:r>
            <a:r>
              <a:rPr lang="en-US" dirty="0">
                <a:solidFill>
                  <a:srgbClr val="FF0000"/>
                </a:solidFill>
                <a:latin typeface="Papyrus"/>
                <a:cs typeface="Papyrus"/>
              </a:rPr>
              <a:t>Leviticus  25: 54-55</a:t>
            </a:r>
          </a:p>
          <a:p>
            <a:r>
              <a:rPr lang="en-US" dirty="0">
                <a:solidFill>
                  <a:srgbClr val="000000"/>
                </a:solidFill>
                <a:latin typeface="Papyrus"/>
                <a:cs typeface="Papyrus"/>
              </a:rPr>
              <a:t>If he is not redeemed by these 3 things, he shall still go out in the year of </a:t>
            </a:r>
            <a:r>
              <a:rPr lang="en-US" dirty="0">
                <a:solidFill>
                  <a:srgbClr val="FF0000"/>
                </a:solidFill>
                <a:latin typeface="Papyrus"/>
                <a:cs typeface="Papyrus"/>
              </a:rPr>
              <a:t>Jubilee,</a:t>
            </a:r>
          </a:p>
          <a:p>
            <a:endParaRPr lang="en-US" sz="2000" dirty="0">
              <a:latin typeface="Papyrus"/>
              <a:cs typeface="Papyrus"/>
            </a:endParaRPr>
          </a:p>
        </p:txBody>
      </p:sp>
      <p:pic>
        <p:nvPicPr>
          <p:cNvPr id="3" name="Picture 2" descr="images-3.jpeg"/>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261698" y="384366"/>
            <a:ext cx="2426982" cy="1921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Unknown-2.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217" y="278613"/>
            <a:ext cx="2537395" cy="1910394"/>
          </a:xfrm>
          <a:prstGeom prst="rect">
            <a:avLst/>
          </a:prstGeom>
        </p:spPr>
      </p:pic>
    </p:spTree>
    <p:extLst>
      <p:ext uri="{BB962C8B-B14F-4D97-AF65-F5344CB8AC3E}">
        <p14:creationId xmlns:p14="http://schemas.microsoft.com/office/powerpoint/2010/main" val="2700488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401016" y="526461"/>
            <a:ext cx="8504881" cy="5693865"/>
          </a:xfrm>
          <a:prstGeom prst="rect">
            <a:avLst/>
          </a:prstGeom>
          <a:noFill/>
        </p:spPr>
        <p:txBody>
          <a:bodyPr wrap="square" rtlCol="0">
            <a:spAutoFit/>
          </a:bodyPr>
          <a:lstStyle/>
          <a:p>
            <a:r>
              <a:rPr lang="en-US" sz="2800" dirty="0">
                <a:solidFill>
                  <a:srgbClr val="FF0000"/>
                </a:solidFill>
                <a:latin typeface="Papyrus"/>
                <a:cs typeface="Papyrus"/>
              </a:rPr>
              <a:t>#5 </a:t>
            </a:r>
            <a:r>
              <a:rPr lang="en-US" sz="2800" dirty="0">
                <a:latin typeface="Papyrus"/>
                <a:cs typeface="Papyrus"/>
              </a:rPr>
              <a:t>The Sabbath of Sabbaths </a:t>
            </a:r>
            <a:r>
              <a:rPr lang="mr-IN" sz="2800" dirty="0">
                <a:latin typeface="Papyrus"/>
                <a:cs typeface="Papyrus"/>
              </a:rPr>
              <a:t>–</a:t>
            </a:r>
            <a:r>
              <a:rPr lang="en-US" sz="2800" dirty="0">
                <a:latin typeface="Papyrus"/>
                <a:cs typeface="Papyrus"/>
              </a:rPr>
              <a:t>  </a:t>
            </a:r>
            <a:r>
              <a:rPr lang="en-US" sz="2800" dirty="0">
                <a:solidFill>
                  <a:srgbClr val="FF0000"/>
                </a:solidFill>
                <a:latin typeface="Papyrus"/>
                <a:cs typeface="Papyrus"/>
              </a:rPr>
              <a:t>Jubilee</a:t>
            </a:r>
            <a:endParaRPr lang="en-US" sz="3200" dirty="0">
              <a:solidFill>
                <a:srgbClr val="FF0000"/>
              </a:solidFill>
              <a:latin typeface="Papyrus"/>
              <a:cs typeface="Papyrus"/>
            </a:endParaRPr>
          </a:p>
          <a:p>
            <a:r>
              <a:rPr lang="en-US" sz="2400" dirty="0">
                <a:latin typeface="Papyrus"/>
                <a:cs typeface="Papyrus"/>
              </a:rPr>
              <a:t>The Year after   7  Years x 7  =  Every 50 Years</a:t>
            </a:r>
          </a:p>
          <a:p>
            <a:endParaRPr lang="en-US" sz="2400" dirty="0">
              <a:latin typeface="Papyrus"/>
              <a:cs typeface="Papyrus"/>
            </a:endParaRPr>
          </a:p>
          <a:p>
            <a:r>
              <a:rPr lang="en-US" sz="2400" dirty="0">
                <a:solidFill>
                  <a:srgbClr val="FF0000"/>
                </a:solidFill>
                <a:latin typeface="Papyrus"/>
                <a:cs typeface="Papyrus"/>
              </a:rPr>
              <a:t> Jubilee</a:t>
            </a:r>
            <a:r>
              <a:rPr lang="en-US" sz="2400" dirty="0">
                <a:latin typeface="Papyrus"/>
                <a:cs typeface="Papyrus"/>
              </a:rPr>
              <a:t> </a:t>
            </a:r>
            <a:r>
              <a:rPr lang="mr-IN" sz="2400" dirty="0">
                <a:latin typeface="Papyrus"/>
                <a:cs typeface="Papyrus"/>
              </a:rPr>
              <a:t>–</a:t>
            </a:r>
            <a:r>
              <a:rPr lang="en-US" sz="2400" dirty="0">
                <a:latin typeface="Papyrus"/>
                <a:cs typeface="Papyrus"/>
              </a:rPr>
              <a:t> “A Day to Proclaim Liberty to All”</a:t>
            </a:r>
          </a:p>
          <a:p>
            <a:r>
              <a:rPr lang="en-US" sz="2400" dirty="0">
                <a:latin typeface="Lucida Handwriting"/>
                <a:cs typeface="Lucida Handwriting"/>
              </a:rPr>
              <a:t> </a:t>
            </a:r>
          </a:p>
          <a:p>
            <a:r>
              <a:rPr lang="en-US" sz="2400" dirty="0">
                <a:latin typeface="Papyrus"/>
                <a:cs typeface="Papyrus"/>
              </a:rPr>
              <a:t> God reckons Time from Creation to Messianic Kingdom</a:t>
            </a:r>
          </a:p>
          <a:p>
            <a:r>
              <a:rPr lang="en-US" sz="2400" dirty="0">
                <a:latin typeface="Papyrus"/>
                <a:cs typeface="Papyrus"/>
              </a:rPr>
              <a:t>        By Sabbaths, By </a:t>
            </a:r>
            <a:r>
              <a:rPr lang="en-US" sz="2400" dirty="0" err="1">
                <a:latin typeface="Papyrus"/>
                <a:cs typeface="Papyrus"/>
              </a:rPr>
              <a:t>Shemitahs</a:t>
            </a:r>
            <a:r>
              <a:rPr lang="en-US" sz="2400" dirty="0">
                <a:latin typeface="Papyrus"/>
                <a:cs typeface="Papyrus"/>
              </a:rPr>
              <a:t>, and by Jubilees</a:t>
            </a:r>
          </a:p>
          <a:p>
            <a:r>
              <a:rPr lang="en-US" sz="2400" dirty="0">
                <a:latin typeface="Papyrus"/>
                <a:cs typeface="Papyrus"/>
              </a:rPr>
              <a:t>        From the Garden to the New Heaven &amp; New Earth </a:t>
            </a:r>
            <a:endParaRPr lang="en-US" sz="2400" dirty="0">
              <a:latin typeface="Lucida Handwriting"/>
              <a:cs typeface="Lucida Handwriting"/>
            </a:endParaRPr>
          </a:p>
          <a:p>
            <a:endParaRPr lang="en-US" sz="2400" dirty="0">
              <a:latin typeface="Lucida Handwriting"/>
              <a:cs typeface="Lucida Handwriting"/>
            </a:endParaRPr>
          </a:p>
          <a:p>
            <a:r>
              <a:rPr lang="en-US" sz="2400" dirty="0">
                <a:latin typeface="Lucida Handwriting"/>
                <a:cs typeface="Lucida Handwriting"/>
              </a:rPr>
              <a:t>  </a:t>
            </a:r>
            <a:r>
              <a:rPr lang="en-US" sz="2400" dirty="0">
                <a:solidFill>
                  <a:srgbClr val="FF0000"/>
                </a:solidFill>
                <a:latin typeface="Lucida Handwriting"/>
                <a:cs typeface="Lucida Handwriting"/>
              </a:rPr>
              <a:t>        </a:t>
            </a:r>
            <a:r>
              <a:rPr lang="en-US" sz="2400" dirty="0">
                <a:solidFill>
                  <a:srgbClr val="FF0000"/>
                </a:solidFill>
                <a:latin typeface="Papyrus"/>
                <a:cs typeface="Papyrus"/>
              </a:rPr>
              <a:t>A Jubilee </a:t>
            </a:r>
            <a:r>
              <a:rPr lang="en-US" sz="2400" dirty="0">
                <a:latin typeface="Papyrus"/>
                <a:cs typeface="Papyrus"/>
              </a:rPr>
              <a:t>Occurs every 50</a:t>
            </a:r>
            <a:r>
              <a:rPr lang="en-US" sz="2400" baseline="30000" dirty="0">
                <a:latin typeface="Papyrus"/>
                <a:cs typeface="Papyrus"/>
              </a:rPr>
              <a:t>th</a:t>
            </a:r>
            <a:r>
              <a:rPr lang="en-US" sz="2400" dirty="0">
                <a:latin typeface="Papyrus"/>
                <a:cs typeface="Papyrus"/>
              </a:rPr>
              <a:t> Year </a:t>
            </a:r>
          </a:p>
          <a:p>
            <a:r>
              <a:rPr lang="en-US" sz="2400" dirty="0">
                <a:latin typeface="Papyrus"/>
                <a:cs typeface="Papyrus"/>
              </a:rPr>
              <a:t> on The Day of Atonement   - Yom Kippur</a:t>
            </a:r>
          </a:p>
          <a:p>
            <a:r>
              <a:rPr lang="en-US" sz="2400" dirty="0">
                <a:latin typeface="Papyrus"/>
                <a:cs typeface="Papyrus"/>
              </a:rPr>
              <a:t>The Tribulation is a Yom Kippur Service </a:t>
            </a:r>
            <a:r>
              <a:rPr lang="mr-IN" sz="2400" dirty="0">
                <a:solidFill>
                  <a:srgbClr val="FF0000"/>
                </a:solidFill>
                <a:latin typeface="Papyrus"/>
                <a:cs typeface="Papyrus"/>
              </a:rPr>
              <a:t>–</a:t>
            </a:r>
            <a:r>
              <a:rPr lang="en-US" sz="2400" dirty="0">
                <a:solidFill>
                  <a:srgbClr val="FF0000"/>
                </a:solidFill>
                <a:latin typeface="Papyrus"/>
                <a:cs typeface="Papyrus"/>
              </a:rPr>
              <a:t> a Jubilee Calendar</a:t>
            </a:r>
          </a:p>
          <a:p>
            <a:endParaRPr lang="en-US" sz="2400" dirty="0">
              <a:solidFill>
                <a:srgbClr val="FF0000"/>
              </a:solidFill>
              <a:latin typeface="Papyrus"/>
              <a:cs typeface="Papyrus"/>
            </a:endParaRPr>
          </a:p>
          <a:p>
            <a:r>
              <a:rPr lang="en-US" sz="2400" dirty="0">
                <a:latin typeface="Papyrus"/>
                <a:cs typeface="Papyrus"/>
              </a:rPr>
              <a:t>       </a:t>
            </a:r>
            <a:r>
              <a:rPr lang="en-US" sz="2400" dirty="0">
                <a:solidFill>
                  <a:srgbClr val="FF0000"/>
                </a:solidFill>
                <a:latin typeface="Papyrus"/>
                <a:cs typeface="Papyrus"/>
              </a:rPr>
              <a:t> Jesus is Coming </a:t>
            </a:r>
            <a:r>
              <a:rPr lang="en-US" sz="2400" dirty="0">
                <a:latin typeface="Papyrus"/>
                <a:cs typeface="Papyrus"/>
              </a:rPr>
              <a:t>to Redeem  the Nation of Israel</a:t>
            </a:r>
          </a:p>
          <a:p>
            <a:r>
              <a:rPr lang="en-US" sz="2400" dirty="0">
                <a:latin typeface="Papyrus"/>
                <a:cs typeface="Papyrus"/>
              </a:rPr>
              <a:t>He will  Gather all Israel at the Sound of the Great Trumpet</a:t>
            </a:r>
          </a:p>
        </p:txBody>
      </p:sp>
    </p:spTree>
    <p:extLst>
      <p:ext uri="{BB962C8B-B14F-4D97-AF65-F5344CB8AC3E}">
        <p14:creationId xmlns:p14="http://schemas.microsoft.com/office/powerpoint/2010/main" val="3146047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603703" y="3112740"/>
            <a:ext cx="7836912" cy="3477875"/>
          </a:xfrm>
          <a:prstGeom prst="rect">
            <a:avLst/>
          </a:prstGeom>
          <a:noFill/>
        </p:spPr>
        <p:txBody>
          <a:bodyPr wrap="square" rtlCol="0">
            <a:spAutoFit/>
          </a:bodyPr>
          <a:lstStyle/>
          <a:p>
            <a:r>
              <a:rPr lang="en-US" sz="2000" dirty="0">
                <a:solidFill>
                  <a:srgbClr val="FF0000"/>
                </a:solidFill>
                <a:latin typeface="Papyrus"/>
                <a:cs typeface="Papyrus"/>
              </a:rPr>
              <a:t>8</a:t>
            </a:r>
            <a:r>
              <a:rPr lang="en-US" sz="2000" dirty="0">
                <a:latin typeface="Papyrus"/>
                <a:cs typeface="Papyrus"/>
              </a:rPr>
              <a:t> “And you shall number 7 </a:t>
            </a:r>
            <a:r>
              <a:rPr lang="en-US" sz="2000" dirty="0" err="1">
                <a:latin typeface="Papyrus"/>
                <a:cs typeface="Papyrus"/>
              </a:rPr>
              <a:t>sabbaths</a:t>
            </a:r>
            <a:r>
              <a:rPr lang="en-US" sz="2000" dirty="0">
                <a:latin typeface="Papyrus"/>
                <a:cs typeface="Papyrus"/>
              </a:rPr>
              <a:t> of years to you, 7 times 7 years; and the space of the 7 </a:t>
            </a:r>
            <a:r>
              <a:rPr lang="en-US" sz="2000" dirty="0" err="1">
                <a:latin typeface="Papyrus"/>
                <a:cs typeface="Papyrus"/>
              </a:rPr>
              <a:t>sabbaths</a:t>
            </a:r>
            <a:r>
              <a:rPr lang="en-US" sz="2000" dirty="0">
                <a:latin typeface="Papyrus"/>
                <a:cs typeface="Papyrus"/>
              </a:rPr>
              <a:t> of years shall be 49 years to you.</a:t>
            </a:r>
          </a:p>
          <a:p>
            <a:r>
              <a:rPr lang="en-US" sz="2000" dirty="0">
                <a:latin typeface="Papyrus"/>
                <a:cs typeface="Papyrus"/>
              </a:rPr>
              <a:t>  </a:t>
            </a:r>
          </a:p>
          <a:p>
            <a:r>
              <a:rPr lang="en-US" sz="2000" dirty="0">
                <a:solidFill>
                  <a:srgbClr val="FF0000"/>
                </a:solidFill>
                <a:latin typeface="Papyrus"/>
                <a:cs typeface="Papyrus"/>
              </a:rPr>
              <a:t>9</a:t>
            </a:r>
            <a:r>
              <a:rPr lang="en-US" sz="2000" dirty="0">
                <a:latin typeface="Papyrus"/>
                <a:cs typeface="Papyrus"/>
              </a:rPr>
              <a:t>. Then shall you cause the trumpet of  the</a:t>
            </a:r>
            <a:r>
              <a:rPr lang="en-US" sz="2000" dirty="0">
                <a:latin typeface="Lucida Handwriting"/>
                <a:cs typeface="Lucida Handwriting"/>
              </a:rPr>
              <a:t> </a:t>
            </a:r>
            <a:r>
              <a:rPr lang="en-US" sz="2000" dirty="0" err="1">
                <a:solidFill>
                  <a:srgbClr val="FF0000"/>
                </a:solidFill>
                <a:latin typeface="Lucida Handwriting"/>
                <a:cs typeface="Lucida Handwriting"/>
              </a:rPr>
              <a:t>jubile</a:t>
            </a:r>
            <a:r>
              <a:rPr lang="en-US" sz="2000" dirty="0">
                <a:latin typeface="Lucida Handwriting"/>
                <a:cs typeface="Lucida Handwriting"/>
              </a:rPr>
              <a:t>  </a:t>
            </a:r>
            <a:r>
              <a:rPr lang="en-US" sz="2000" dirty="0">
                <a:latin typeface="Papyrus"/>
                <a:cs typeface="Papyrus"/>
              </a:rPr>
              <a:t>to sound on the 10</a:t>
            </a:r>
            <a:r>
              <a:rPr lang="en-US" sz="2000" baseline="30000" dirty="0">
                <a:latin typeface="Papyrus"/>
                <a:cs typeface="Papyrus"/>
              </a:rPr>
              <a:t>th</a:t>
            </a:r>
            <a:r>
              <a:rPr lang="en-US" sz="2000" dirty="0">
                <a:latin typeface="Papyrus"/>
                <a:cs typeface="Papyrus"/>
              </a:rPr>
              <a:t> day of the 7</a:t>
            </a:r>
            <a:r>
              <a:rPr lang="en-US" sz="2000" baseline="30000" dirty="0">
                <a:latin typeface="Papyrus"/>
                <a:cs typeface="Papyrus"/>
              </a:rPr>
              <a:t>th</a:t>
            </a:r>
            <a:r>
              <a:rPr lang="en-US" sz="2000" dirty="0">
                <a:latin typeface="Papyrus"/>
                <a:cs typeface="Papyrus"/>
              </a:rPr>
              <a:t> month ( Yom Kippur) in the Day of Atonement shall you make the trumpet sound throughout all your land.</a:t>
            </a:r>
          </a:p>
          <a:p>
            <a:endParaRPr lang="en-US" sz="2000" dirty="0">
              <a:latin typeface="Papyrus"/>
              <a:cs typeface="Papyrus"/>
            </a:endParaRPr>
          </a:p>
          <a:p>
            <a:r>
              <a:rPr lang="en-US" sz="2000" dirty="0">
                <a:solidFill>
                  <a:srgbClr val="FF0000"/>
                </a:solidFill>
                <a:latin typeface="Papyrus"/>
                <a:cs typeface="Papyrus"/>
              </a:rPr>
              <a:t>10</a:t>
            </a:r>
            <a:r>
              <a:rPr lang="en-US" sz="2000" dirty="0">
                <a:latin typeface="Papyrus"/>
                <a:cs typeface="Papyrus"/>
              </a:rPr>
              <a:t>. And you shall make holy </a:t>
            </a:r>
            <a:r>
              <a:rPr lang="en-US" sz="2000" dirty="0">
                <a:solidFill>
                  <a:srgbClr val="FF0000"/>
                </a:solidFill>
                <a:latin typeface="Papyrus"/>
                <a:cs typeface="Papyrus"/>
              </a:rPr>
              <a:t>the 50</a:t>
            </a:r>
            <a:r>
              <a:rPr lang="en-US" sz="2000" baseline="30000" dirty="0">
                <a:solidFill>
                  <a:srgbClr val="FF0000"/>
                </a:solidFill>
                <a:latin typeface="Papyrus"/>
                <a:cs typeface="Papyrus"/>
              </a:rPr>
              <a:t>th</a:t>
            </a:r>
            <a:r>
              <a:rPr lang="en-US" sz="2000" dirty="0">
                <a:solidFill>
                  <a:srgbClr val="FF0000"/>
                </a:solidFill>
                <a:latin typeface="Papyrus"/>
                <a:cs typeface="Papyrus"/>
              </a:rPr>
              <a:t> year</a:t>
            </a:r>
            <a:r>
              <a:rPr lang="en-US" sz="2000" dirty="0">
                <a:latin typeface="Papyrus"/>
                <a:cs typeface="Papyrus"/>
              </a:rPr>
              <a:t>, and </a:t>
            </a:r>
            <a:r>
              <a:rPr lang="en-US" sz="2000" dirty="0">
                <a:solidFill>
                  <a:srgbClr val="FF0000"/>
                </a:solidFill>
                <a:latin typeface="Papyrus"/>
                <a:cs typeface="Papyrus"/>
              </a:rPr>
              <a:t>proclaim liberty </a:t>
            </a:r>
            <a:r>
              <a:rPr lang="en-US" sz="2000" dirty="0">
                <a:latin typeface="Papyrus"/>
                <a:cs typeface="Papyrus"/>
              </a:rPr>
              <a:t>through all the land </a:t>
            </a:r>
            <a:r>
              <a:rPr lang="en-US" sz="2000" dirty="0">
                <a:solidFill>
                  <a:srgbClr val="FF0000"/>
                </a:solidFill>
                <a:latin typeface="Papyrus"/>
                <a:cs typeface="Papyrus"/>
              </a:rPr>
              <a:t>to all </a:t>
            </a:r>
            <a:r>
              <a:rPr lang="en-US" sz="2000" dirty="0">
                <a:latin typeface="Papyrus"/>
                <a:cs typeface="Papyrus"/>
              </a:rPr>
              <a:t>the inhabitants thereof: it shall be a </a:t>
            </a:r>
            <a:r>
              <a:rPr lang="en-US" sz="2000" dirty="0" err="1">
                <a:solidFill>
                  <a:srgbClr val="FF0000"/>
                </a:solidFill>
                <a:latin typeface="Lucida Handwriting"/>
                <a:cs typeface="Lucida Handwriting"/>
              </a:rPr>
              <a:t>jubile</a:t>
            </a:r>
            <a:r>
              <a:rPr lang="en-US" sz="2000" dirty="0">
                <a:solidFill>
                  <a:srgbClr val="FF0000"/>
                </a:solidFill>
                <a:latin typeface="Lucida Handwriting"/>
                <a:cs typeface="Lucida Handwriting"/>
              </a:rPr>
              <a:t> </a:t>
            </a:r>
            <a:r>
              <a:rPr lang="en-US" sz="2000" dirty="0">
                <a:latin typeface="Papyrus"/>
                <a:cs typeface="Papyrus"/>
              </a:rPr>
              <a:t> to you; and you shall return every man to his possessions, and  you shall return every man to his family.”</a:t>
            </a:r>
          </a:p>
        </p:txBody>
      </p:sp>
      <p:pic>
        <p:nvPicPr>
          <p:cNvPr id="4" name="Picture 3" descr="iu-2.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3721" y="656143"/>
            <a:ext cx="3075931" cy="2306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u-3.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6786" y="656144"/>
            <a:ext cx="4110878" cy="2306948"/>
          </a:xfrm>
          <a:prstGeom prst="rect">
            <a:avLst/>
          </a:prstGeom>
        </p:spPr>
      </p:pic>
      <p:sp>
        <p:nvSpPr>
          <p:cNvPr id="6" name="TextBox 5"/>
          <p:cNvSpPr txBox="1"/>
          <p:nvPr/>
        </p:nvSpPr>
        <p:spPr>
          <a:xfrm>
            <a:off x="5012701" y="1436354"/>
            <a:ext cx="2439514" cy="369332"/>
          </a:xfrm>
          <a:prstGeom prst="rect">
            <a:avLst/>
          </a:prstGeom>
          <a:solidFill>
            <a:srgbClr val="FECC66"/>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latin typeface="Lucida Handwriting"/>
                <a:cs typeface="Lucida Handwriting"/>
              </a:rPr>
              <a:t>     Chapter 25</a:t>
            </a:r>
          </a:p>
        </p:txBody>
      </p:sp>
    </p:spTree>
    <p:extLst>
      <p:ext uri="{BB962C8B-B14F-4D97-AF65-F5344CB8AC3E}">
        <p14:creationId xmlns:p14="http://schemas.microsoft.com/office/powerpoint/2010/main" val="2228229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95"/>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4104199" y="183950"/>
            <a:ext cx="7836912" cy="2092881"/>
          </a:xfrm>
          <a:prstGeom prst="rect">
            <a:avLst/>
          </a:prstGeom>
          <a:noFill/>
        </p:spPr>
        <p:txBody>
          <a:bodyPr wrap="square" rtlCol="0">
            <a:spAutoFit/>
          </a:bodyPr>
          <a:lstStyle/>
          <a:p>
            <a:r>
              <a:rPr lang="en-US" sz="2000" dirty="0">
                <a:solidFill>
                  <a:srgbClr val="FF0000"/>
                </a:solidFill>
                <a:latin typeface="Papyrus"/>
                <a:cs typeface="Papyrus"/>
              </a:rPr>
              <a:t>11</a:t>
            </a:r>
            <a:r>
              <a:rPr lang="en-US" dirty="0">
                <a:latin typeface="Papyrus"/>
                <a:cs typeface="Papyrus"/>
              </a:rPr>
              <a:t>. You shall have the 59</a:t>
            </a:r>
            <a:r>
              <a:rPr lang="en-US" baseline="30000" dirty="0">
                <a:latin typeface="Papyrus"/>
                <a:cs typeface="Papyrus"/>
              </a:rPr>
              <a:t>th</a:t>
            </a:r>
            <a:r>
              <a:rPr lang="en-US" dirty="0">
                <a:latin typeface="Papyrus"/>
                <a:cs typeface="Papyrus"/>
              </a:rPr>
              <a:t> year as a</a:t>
            </a:r>
            <a:r>
              <a:rPr lang="en-US" dirty="0">
                <a:solidFill>
                  <a:srgbClr val="FF0000"/>
                </a:solidFill>
                <a:latin typeface="Papyrus"/>
                <a:cs typeface="Papyrus"/>
              </a:rPr>
              <a:t> Jubilee</a:t>
            </a:r>
            <a:r>
              <a:rPr lang="en-US" dirty="0">
                <a:latin typeface="Papyrus"/>
                <a:cs typeface="Papyrus"/>
              </a:rPr>
              <a:t>; </a:t>
            </a:r>
          </a:p>
          <a:p>
            <a:r>
              <a:rPr lang="en-US" dirty="0">
                <a:latin typeface="Papyrus"/>
                <a:cs typeface="Papyrus"/>
              </a:rPr>
              <a:t>   you shall not sow  nor reap its </a:t>
            </a:r>
            <a:r>
              <a:rPr lang="en-US" dirty="0" err="1">
                <a:latin typeface="Papyrus"/>
                <a:cs typeface="Papyrus"/>
              </a:rPr>
              <a:t>aftergrowth</a:t>
            </a:r>
            <a:r>
              <a:rPr lang="en-US" dirty="0">
                <a:latin typeface="Papyrus"/>
                <a:cs typeface="Papyrus"/>
              </a:rPr>
              <a:t>,</a:t>
            </a:r>
          </a:p>
          <a:p>
            <a:r>
              <a:rPr lang="en-US" dirty="0">
                <a:latin typeface="Papyrus"/>
                <a:cs typeface="Papyrus"/>
              </a:rPr>
              <a:t>            nor gather in from its untrimmed vines.</a:t>
            </a:r>
          </a:p>
          <a:p>
            <a:r>
              <a:rPr lang="en-US" dirty="0">
                <a:solidFill>
                  <a:srgbClr val="FF0000"/>
                </a:solidFill>
                <a:latin typeface="Papyrus"/>
                <a:cs typeface="Papyrus"/>
              </a:rPr>
              <a:t>12. </a:t>
            </a:r>
            <a:r>
              <a:rPr lang="en-US" dirty="0">
                <a:latin typeface="Papyrus"/>
                <a:cs typeface="Papyrus"/>
              </a:rPr>
              <a:t>For it is a </a:t>
            </a:r>
            <a:r>
              <a:rPr lang="en-US" dirty="0">
                <a:solidFill>
                  <a:srgbClr val="FF0000"/>
                </a:solidFill>
                <a:latin typeface="Papyrus"/>
                <a:cs typeface="Papyrus"/>
              </a:rPr>
              <a:t>Jubilee</a:t>
            </a:r>
            <a:r>
              <a:rPr lang="en-US" dirty="0">
                <a:latin typeface="Papyrus"/>
                <a:cs typeface="Papyrus"/>
              </a:rPr>
              <a:t>: it shall be holy to you. </a:t>
            </a:r>
          </a:p>
          <a:p>
            <a:r>
              <a:rPr lang="en-US" dirty="0">
                <a:latin typeface="Papyrus"/>
                <a:cs typeface="Papyrus"/>
              </a:rPr>
              <a:t>        You shall eat its crops out of the field. </a:t>
            </a:r>
          </a:p>
          <a:p>
            <a:r>
              <a:rPr lang="en-US" dirty="0">
                <a:solidFill>
                  <a:srgbClr val="FF0000"/>
                </a:solidFill>
                <a:latin typeface="Papyrus"/>
                <a:cs typeface="Papyrus"/>
              </a:rPr>
              <a:t>13</a:t>
            </a:r>
            <a:r>
              <a:rPr lang="en-US" dirty="0">
                <a:latin typeface="Papyrus"/>
                <a:cs typeface="Papyrus"/>
              </a:rPr>
              <a:t>. On the year of </a:t>
            </a:r>
            <a:r>
              <a:rPr lang="en-US" dirty="0">
                <a:solidFill>
                  <a:srgbClr val="FF0000"/>
                </a:solidFill>
                <a:latin typeface="Papyrus"/>
                <a:cs typeface="Papyrus"/>
              </a:rPr>
              <a:t>Jubilee</a:t>
            </a:r>
            <a:r>
              <a:rPr lang="en-US" dirty="0">
                <a:latin typeface="Papyrus"/>
                <a:cs typeface="Papyrus"/>
              </a:rPr>
              <a:t>, each of you shall </a:t>
            </a:r>
          </a:p>
          <a:p>
            <a:r>
              <a:rPr lang="en-US" dirty="0">
                <a:latin typeface="Papyrus"/>
                <a:cs typeface="Papyrus"/>
              </a:rPr>
              <a:t>      return to hi</a:t>
            </a:r>
            <a:r>
              <a:rPr lang="en-US" sz="2000" dirty="0">
                <a:latin typeface="Papyrus"/>
                <a:cs typeface="Papyrus"/>
              </a:rPr>
              <a:t>s own property.</a:t>
            </a:r>
          </a:p>
        </p:txBody>
      </p:sp>
      <p:pic>
        <p:nvPicPr>
          <p:cNvPr id="4" name="Picture 3" descr="iu-2.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62876" y="2694950"/>
            <a:ext cx="3075931" cy="2306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u-3.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626" y="226544"/>
            <a:ext cx="3425810" cy="2050287"/>
          </a:xfrm>
          <a:prstGeom prst="rect">
            <a:avLst/>
          </a:prstGeom>
        </p:spPr>
      </p:pic>
      <p:sp>
        <p:nvSpPr>
          <p:cNvPr id="6" name="TextBox 5"/>
          <p:cNvSpPr txBox="1"/>
          <p:nvPr/>
        </p:nvSpPr>
        <p:spPr>
          <a:xfrm>
            <a:off x="902287" y="1251688"/>
            <a:ext cx="2155460" cy="369332"/>
          </a:xfrm>
          <a:prstGeom prst="rect">
            <a:avLst/>
          </a:prstGeom>
          <a:solidFill>
            <a:srgbClr val="FECC66"/>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latin typeface="Lucida Handwriting"/>
                <a:cs typeface="Lucida Handwriting"/>
              </a:rPr>
              <a:t>     </a:t>
            </a:r>
            <a:r>
              <a:rPr lang="en-US" dirty="0">
                <a:solidFill>
                  <a:srgbClr val="FF0000"/>
                </a:solidFill>
                <a:latin typeface="Lucida Handwriting"/>
                <a:cs typeface="Lucida Handwriting"/>
              </a:rPr>
              <a:t>Chapter 25</a:t>
            </a:r>
          </a:p>
        </p:txBody>
      </p:sp>
      <p:sp>
        <p:nvSpPr>
          <p:cNvPr id="7" name="TextBox 6"/>
          <p:cNvSpPr txBox="1"/>
          <p:nvPr/>
        </p:nvSpPr>
        <p:spPr>
          <a:xfrm>
            <a:off x="166626" y="2276832"/>
            <a:ext cx="8977374" cy="4524316"/>
          </a:xfrm>
          <a:prstGeom prst="rect">
            <a:avLst/>
          </a:prstGeom>
          <a:noFill/>
        </p:spPr>
        <p:txBody>
          <a:bodyPr wrap="square" rtlCol="0">
            <a:spAutoFit/>
          </a:bodyPr>
          <a:lstStyle/>
          <a:p>
            <a:r>
              <a:rPr lang="en-US" dirty="0">
                <a:solidFill>
                  <a:srgbClr val="FF0000"/>
                </a:solidFill>
                <a:latin typeface="Papyrus"/>
                <a:cs typeface="Papyrus"/>
              </a:rPr>
              <a:t>23</a:t>
            </a:r>
            <a:r>
              <a:rPr lang="en-US" dirty="0">
                <a:solidFill>
                  <a:srgbClr val="000000"/>
                </a:solidFill>
                <a:latin typeface="Papyrus"/>
                <a:cs typeface="Papyrus"/>
              </a:rPr>
              <a:t>.The Land, moreover, shall not be sold permanently, for the Land is Mine,                     for you  are but strangers and sojourners with Me. </a:t>
            </a:r>
          </a:p>
          <a:p>
            <a:r>
              <a:rPr lang="en-US" dirty="0">
                <a:solidFill>
                  <a:srgbClr val="FF0000"/>
                </a:solidFill>
                <a:latin typeface="Papyrus"/>
                <a:cs typeface="Papyrus"/>
              </a:rPr>
              <a:t>24</a:t>
            </a:r>
            <a:r>
              <a:rPr lang="en-US" dirty="0">
                <a:solidFill>
                  <a:srgbClr val="000000"/>
                </a:solidFill>
                <a:latin typeface="Papyrus"/>
                <a:cs typeface="Papyrus"/>
              </a:rPr>
              <a:t>.Thus for every piece of your property, you are</a:t>
            </a:r>
          </a:p>
          <a:p>
            <a:r>
              <a:rPr lang="en-US" dirty="0">
                <a:solidFill>
                  <a:srgbClr val="000000"/>
                </a:solidFill>
                <a:latin typeface="Papyrus"/>
                <a:cs typeface="Papyrus"/>
              </a:rPr>
              <a:t> to provide for the redemption of the Land.</a:t>
            </a:r>
          </a:p>
          <a:p>
            <a:r>
              <a:rPr lang="en-US" dirty="0">
                <a:solidFill>
                  <a:srgbClr val="FF0000"/>
                </a:solidFill>
                <a:latin typeface="Papyrus"/>
                <a:cs typeface="Papyrus"/>
              </a:rPr>
              <a:t>25</a:t>
            </a:r>
            <a:r>
              <a:rPr lang="en-US" dirty="0">
                <a:solidFill>
                  <a:srgbClr val="000000"/>
                </a:solidFill>
                <a:latin typeface="Papyrus"/>
                <a:cs typeface="Papyrus"/>
              </a:rPr>
              <a:t>. If your fellow countryman becomes so poor that</a:t>
            </a:r>
          </a:p>
          <a:p>
            <a:r>
              <a:rPr lang="en-US" dirty="0">
                <a:solidFill>
                  <a:srgbClr val="000000"/>
                </a:solidFill>
                <a:latin typeface="Papyrus"/>
                <a:cs typeface="Papyrus"/>
              </a:rPr>
              <a:t> he has to sell part of his property, then  his nearest</a:t>
            </a:r>
          </a:p>
          <a:p>
            <a:r>
              <a:rPr lang="en-US" dirty="0">
                <a:solidFill>
                  <a:srgbClr val="000000"/>
                </a:solidFill>
                <a:latin typeface="Papyrus"/>
                <a:cs typeface="Papyrus"/>
              </a:rPr>
              <a:t> kinsman redeemer is to come and buy back, what</a:t>
            </a:r>
          </a:p>
          <a:p>
            <a:r>
              <a:rPr lang="en-US" dirty="0">
                <a:solidFill>
                  <a:srgbClr val="000000"/>
                </a:solidFill>
                <a:latin typeface="Papyrus"/>
                <a:cs typeface="Papyrus"/>
              </a:rPr>
              <a:t> his relative sold. If a man has no kinsman, and</a:t>
            </a:r>
          </a:p>
          <a:p>
            <a:r>
              <a:rPr lang="en-US" dirty="0">
                <a:solidFill>
                  <a:srgbClr val="000000"/>
                </a:solidFill>
                <a:latin typeface="Papyrus"/>
                <a:cs typeface="Papyrus"/>
              </a:rPr>
              <a:t> recovers his means to buy back, he shall calculate </a:t>
            </a:r>
          </a:p>
          <a:p>
            <a:r>
              <a:rPr lang="en-US" dirty="0">
                <a:solidFill>
                  <a:srgbClr val="000000"/>
                </a:solidFill>
                <a:latin typeface="Papyrus"/>
                <a:cs typeface="Papyrus"/>
              </a:rPr>
              <a:t>the years since its sale and refund the amount to the</a:t>
            </a:r>
          </a:p>
          <a:p>
            <a:r>
              <a:rPr lang="en-US" dirty="0">
                <a:solidFill>
                  <a:srgbClr val="000000"/>
                </a:solidFill>
                <a:latin typeface="Papyrus"/>
                <a:cs typeface="Papyrus"/>
              </a:rPr>
              <a:t> man to whom he sold it and so return his property</a:t>
            </a:r>
          </a:p>
          <a:p>
            <a:r>
              <a:rPr lang="en-US" dirty="0">
                <a:solidFill>
                  <a:srgbClr val="000000"/>
                </a:solidFill>
                <a:latin typeface="Papyrus"/>
                <a:cs typeface="Papyrus"/>
              </a:rPr>
              <a:t>. </a:t>
            </a:r>
          </a:p>
          <a:p>
            <a:r>
              <a:rPr lang="en-US" dirty="0">
                <a:solidFill>
                  <a:srgbClr val="FF0000"/>
                </a:solidFill>
                <a:latin typeface="Papyrus"/>
                <a:cs typeface="Papyrus"/>
              </a:rPr>
              <a:t>28</a:t>
            </a:r>
            <a:r>
              <a:rPr lang="en-US" dirty="0">
                <a:solidFill>
                  <a:srgbClr val="000000"/>
                </a:solidFill>
                <a:latin typeface="Papyrus"/>
                <a:cs typeface="Papyrus"/>
              </a:rPr>
              <a:t>. But if he has not found sufficient means to get it back for himself, then what he             has </a:t>
            </a:r>
            <a:r>
              <a:rPr lang="en-US" dirty="0">
                <a:latin typeface="Papyrus"/>
                <a:cs typeface="Papyrus"/>
              </a:rPr>
              <a:t>sold shall remain in the hands of its purchaser until the year of </a:t>
            </a:r>
            <a:r>
              <a:rPr lang="en-US" dirty="0">
                <a:solidFill>
                  <a:srgbClr val="FF0000"/>
                </a:solidFill>
                <a:latin typeface="Papyrus"/>
                <a:cs typeface="Papyrus"/>
              </a:rPr>
              <a:t>Jubilee</a:t>
            </a:r>
            <a:r>
              <a:rPr lang="en-US" dirty="0">
                <a:latin typeface="Papyrus"/>
                <a:cs typeface="Papyrus"/>
              </a:rPr>
              <a:t>.                                            At the</a:t>
            </a:r>
            <a:r>
              <a:rPr lang="en-US" dirty="0">
                <a:solidFill>
                  <a:srgbClr val="FF0000"/>
                </a:solidFill>
                <a:latin typeface="Papyrus"/>
                <a:cs typeface="Papyrus"/>
              </a:rPr>
              <a:t> Jubilee</a:t>
            </a:r>
            <a:r>
              <a:rPr lang="en-US" dirty="0">
                <a:latin typeface="Papyrus"/>
                <a:cs typeface="Papyrus"/>
              </a:rPr>
              <a:t>, it shall revert, and he may return to his property. </a:t>
            </a:r>
          </a:p>
          <a:p>
            <a:endParaRPr lang="en-US" dirty="0">
              <a:solidFill>
                <a:srgbClr val="000000"/>
              </a:solidFill>
              <a:latin typeface="Papyrus"/>
              <a:cs typeface="Papyrus"/>
            </a:endParaRPr>
          </a:p>
        </p:txBody>
      </p:sp>
    </p:spTree>
    <p:extLst>
      <p:ext uri="{BB962C8B-B14F-4D97-AF65-F5344CB8AC3E}">
        <p14:creationId xmlns:p14="http://schemas.microsoft.com/office/powerpoint/2010/main" val="851983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154"/>
            <a:ext cx="9144000" cy="6936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429846" y="468924"/>
            <a:ext cx="8421076" cy="5816977"/>
          </a:xfrm>
          <a:prstGeom prst="rect">
            <a:avLst/>
          </a:prstGeom>
          <a:noFill/>
        </p:spPr>
        <p:txBody>
          <a:bodyPr wrap="square" rtlCol="0">
            <a:spAutoFit/>
          </a:bodyPr>
          <a:lstStyle/>
          <a:p>
            <a:pPr algn="ctr"/>
            <a:r>
              <a:rPr lang="en-US" sz="2800" dirty="0">
                <a:latin typeface="Lucida Handwriting"/>
                <a:cs typeface="Lucida Handwriting"/>
              </a:rPr>
              <a:t>  </a:t>
            </a:r>
            <a:r>
              <a:rPr lang="en-US" sz="3200" dirty="0">
                <a:latin typeface="Lucida Handwriting"/>
                <a:cs typeface="Lucida Handwriting"/>
              </a:rPr>
              <a:t>The 7</a:t>
            </a:r>
            <a:r>
              <a:rPr lang="en-US" sz="3200" baseline="30000" dirty="0">
                <a:latin typeface="Lucida Handwriting"/>
                <a:cs typeface="Lucida Handwriting"/>
              </a:rPr>
              <a:t>th</a:t>
            </a:r>
            <a:r>
              <a:rPr lang="en-US" sz="3200" dirty="0">
                <a:latin typeface="Lucida Handwriting"/>
                <a:cs typeface="Lucida Handwriting"/>
              </a:rPr>
              <a:t> Day</a:t>
            </a:r>
          </a:p>
          <a:p>
            <a:pPr algn="ctr"/>
            <a:endParaRPr lang="en-US" sz="3600" dirty="0">
              <a:latin typeface="Lucida Handwriting"/>
              <a:cs typeface="Lucida Handwriting"/>
            </a:endParaRPr>
          </a:p>
          <a:p>
            <a:pPr algn="ctr"/>
            <a:r>
              <a:rPr lang="en-US" sz="2800" dirty="0">
                <a:latin typeface="Papyrus"/>
                <a:cs typeface="Papyrus"/>
              </a:rPr>
              <a:t>    </a:t>
            </a:r>
            <a:r>
              <a:rPr lang="en-US" sz="2400" dirty="0">
                <a:latin typeface="Papyrus"/>
                <a:cs typeface="Papyrus"/>
              </a:rPr>
              <a:t>God Finished His Work of  Creation in 6 Days </a:t>
            </a:r>
          </a:p>
          <a:p>
            <a:r>
              <a:rPr lang="en-US" sz="2400" dirty="0">
                <a:latin typeface="Papyrus"/>
                <a:cs typeface="Papyrus"/>
              </a:rPr>
              <a:t>                                and then He Rested</a:t>
            </a:r>
          </a:p>
          <a:p>
            <a:pPr algn="ctr"/>
            <a:r>
              <a:rPr lang="en-US" sz="2400" dirty="0">
                <a:latin typeface="Papyrus"/>
                <a:cs typeface="Papyrus"/>
              </a:rPr>
              <a:t>   He Blessed &amp; Sanctified the 7</a:t>
            </a:r>
            <a:r>
              <a:rPr lang="en-US" sz="2400" baseline="30000" dirty="0">
                <a:latin typeface="Papyrus"/>
                <a:cs typeface="Papyrus"/>
              </a:rPr>
              <a:t>th</a:t>
            </a:r>
            <a:r>
              <a:rPr lang="en-US" sz="2400" dirty="0">
                <a:latin typeface="Papyrus"/>
                <a:cs typeface="Papyrus"/>
              </a:rPr>
              <a:t> Day as Holy</a:t>
            </a:r>
          </a:p>
          <a:p>
            <a:pPr algn="ctr"/>
            <a:r>
              <a:rPr lang="en-US" sz="2400" dirty="0">
                <a:latin typeface="Papyrus"/>
                <a:cs typeface="Papyrus"/>
              </a:rPr>
              <a:t>          A Sabbath Day to Rest and Not Work </a:t>
            </a:r>
          </a:p>
          <a:p>
            <a:r>
              <a:rPr lang="en-US" sz="2400" dirty="0">
                <a:latin typeface="Papyrus"/>
                <a:cs typeface="Papyrus"/>
              </a:rPr>
              <a:t>                                               </a:t>
            </a:r>
            <a:r>
              <a:rPr lang="en-US" sz="2000" dirty="0">
                <a:solidFill>
                  <a:srgbClr val="FF0000"/>
                </a:solidFill>
                <a:latin typeface="Papyrus"/>
                <a:cs typeface="Papyrus"/>
              </a:rPr>
              <a:t>Genesis 2:1-3</a:t>
            </a:r>
          </a:p>
          <a:p>
            <a:pPr algn="ctr"/>
            <a:endParaRPr lang="en-US" sz="2400" dirty="0">
              <a:latin typeface="Papyrus"/>
              <a:cs typeface="Papyrus"/>
            </a:endParaRPr>
          </a:p>
          <a:p>
            <a:pPr algn="ctr"/>
            <a:r>
              <a:rPr lang="en-US" sz="2400" dirty="0">
                <a:latin typeface="Papyrus"/>
                <a:cs typeface="Papyrus"/>
              </a:rPr>
              <a:t>Likewise God commanded all the People </a:t>
            </a:r>
          </a:p>
          <a:p>
            <a:pPr algn="ctr"/>
            <a:r>
              <a:rPr lang="en-US" sz="2400" dirty="0">
                <a:latin typeface="Papyrus"/>
                <a:cs typeface="Papyrus"/>
              </a:rPr>
              <a:t>“Remember the Sabbath Day </a:t>
            </a:r>
            <a:r>
              <a:rPr lang="mr-IN" sz="2400" dirty="0">
                <a:latin typeface="Papyrus"/>
                <a:cs typeface="Papyrus"/>
              </a:rPr>
              <a:t>–</a:t>
            </a:r>
            <a:r>
              <a:rPr lang="en-US" sz="2400" dirty="0">
                <a:latin typeface="Papyrus"/>
                <a:cs typeface="Papyrus"/>
              </a:rPr>
              <a:t> To Keep it Holy”</a:t>
            </a:r>
          </a:p>
          <a:p>
            <a:pPr algn="ctr"/>
            <a:r>
              <a:rPr lang="en-US" sz="2400" dirty="0">
                <a:latin typeface="Papyrus"/>
                <a:cs typeface="Papyrus"/>
              </a:rPr>
              <a:t>        “Rest &amp; Do no Work </a:t>
            </a:r>
            <a:r>
              <a:rPr lang="mr-IN" sz="2400" dirty="0">
                <a:latin typeface="Papyrus"/>
                <a:cs typeface="Papyrus"/>
              </a:rPr>
              <a:t>–</a:t>
            </a:r>
            <a:r>
              <a:rPr lang="en-US" sz="2400" dirty="0">
                <a:latin typeface="Papyrus"/>
                <a:cs typeface="Papyrus"/>
              </a:rPr>
              <a:t> Delight in the Lord”</a:t>
            </a:r>
          </a:p>
          <a:p>
            <a:pPr algn="ctr"/>
            <a:r>
              <a:rPr lang="en-US" sz="2800" dirty="0">
                <a:latin typeface="Papyrus"/>
                <a:cs typeface="Papyrus"/>
              </a:rPr>
              <a:t> </a:t>
            </a:r>
            <a:r>
              <a:rPr lang="en-US" sz="2000" dirty="0">
                <a:latin typeface="Papyrus"/>
                <a:cs typeface="Papyrus"/>
              </a:rPr>
              <a:t> </a:t>
            </a:r>
            <a:r>
              <a:rPr lang="en-US" sz="2000" dirty="0">
                <a:solidFill>
                  <a:srgbClr val="FF0000"/>
                </a:solidFill>
                <a:latin typeface="Papyrus"/>
                <a:cs typeface="Papyrus"/>
              </a:rPr>
              <a:t>Leviticus 23:1-3, Exodus 20:8-11;  Deuteronomy 5:12-15;  Isaiah 58:13</a:t>
            </a:r>
            <a:r>
              <a:rPr lang="en-US" sz="2800" dirty="0">
                <a:latin typeface="Papyrus"/>
                <a:cs typeface="Papyrus"/>
              </a:rPr>
              <a:t>    </a:t>
            </a:r>
            <a:r>
              <a:rPr lang="en-US" sz="2000" dirty="0">
                <a:solidFill>
                  <a:srgbClr val="FF0000"/>
                </a:solidFill>
                <a:latin typeface="Papyrus"/>
                <a:cs typeface="Papyrus"/>
              </a:rPr>
              <a:t>  </a:t>
            </a:r>
          </a:p>
          <a:p>
            <a:pPr algn="ctr"/>
            <a:endParaRPr lang="en-US" sz="2800" dirty="0">
              <a:latin typeface="Papyrus"/>
              <a:cs typeface="Papyrus"/>
            </a:endParaRPr>
          </a:p>
          <a:p>
            <a:pPr algn="ctr"/>
            <a:r>
              <a:rPr lang="en-US" sz="2800" dirty="0">
                <a:latin typeface="Lucida Handwriting"/>
                <a:cs typeface="Lucida Handwriting"/>
              </a:rPr>
              <a:t>The 7</a:t>
            </a:r>
            <a:r>
              <a:rPr lang="en-US" sz="2800" baseline="30000" dirty="0">
                <a:latin typeface="Lucida Handwriting"/>
                <a:cs typeface="Lucida Handwriting"/>
              </a:rPr>
              <a:t>th</a:t>
            </a:r>
            <a:r>
              <a:rPr lang="en-US" sz="2800" dirty="0">
                <a:latin typeface="Lucida Handwriting"/>
                <a:cs typeface="Lucida Handwriting"/>
              </a:rPr>
              <a:t> Day </a:t>
            </a:r>
            <a:r>
              <a:rPr lang="en-US" sz="2800" dirty="0">
                <a:latin typeface="Papyrus"/>
                <a:cs typeface="Papyrus"/>
              </a:rPr>
              <a:t>is called  “The Sabbath of Days” </a:t>
            </a:r>
          </a:p>
        </p:txBody>
      </p:sp>
    </p:spTree>
    <p:extLst>
      <p:ext uri="{BB962C8B-B14F-4D97-AF65-F5344CB8AC3E}">
        <p14:creationId xmlns:p14="http://schemas.microsoft.com/office/powerpoint/2010/main" val="932356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1" name="Picture 10" descr="iu-5.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9477" y="417789"/>
            <a:ext cx="2801098" cy="2801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601524" y="685173"/>
            <a:ext cx="4828901" cy="1569660"/>
          </a:xfrm>
          <a:prstGeom prst="rect">
            <a:avLst/>
          </a:prstGeom>
          <a:noFill/>
        </p:spPr>
        <p:txBody>
          <a:bodyPr wrap="square" rtlCol="0">
            <a:spAutoFit/>
          </a:bodyPr>
          <a:lstStyle/>
          <a:p>
            <a:r>
              <a:rPr lang="en-US" sz="2400" dirty="0">
                <a:latin typeface="Papyrus"/>
                <a:cs typeface="Papyrus"/>
              </a:rPr>
              <a:t>At His First Public Sermon</a:t>
            </a:r>
          </a:p>
          <a:p>
            <a:r>
              <a:rPr lang="en-US" sz="2400" dirty="0">
                <a:latin typeface="Papyrus"/>
                <a:cs typeface="Papyrus"/>
              </a:rPr>
              <a:t>     on the Sabbath In Nazareth </a:t>
            </a:r>
          </a:p>
          <a:p>
            <a:r>
              <a:rPr lang="en-US" sz="2400" dirty="0">
                <a:latin typeface="Papyrus"/>
                <a:cs typeface="Papyrus"/>
              </a:rPr>
              <a:t>Jesus Declares His Ministry </a:t>
            </a:r>
          </a:p>
          <a:p>
            <a:r>
              <a:rPr lang="en-US" sz="2400" dirty="0">
                <a:latin typeface="Papyrus"/>
                <a:cs typeface="Papyrus"/>
              </a:rPr>
              <a:t>     Is the fulfillment of </a:t>
            </a:r>
            <a:r>
              <a:rPr lang="en-US" sz="2400" dirty="0">
                <a:solidFill>
                  <a:srgbClr val="FF0000"/>
                </a:solidFill>
                <a:latin typeface="Papyrus"/>
                <a:cs typeface="Papyrus"/>
              </a:rPr>
              <a:t>The Jubilee</a:t>
            </a:r>
          </a:p>
        </p:txBody>
      </p:sp>
      <p:sp>
        <p:nvSpPr>
          <p:cNvPr id="13" name="TextBox 12"/>
          <p:cNvSpPr txBox="1"/>
          <p:nvPr/>
        </p:nvSpPr>
        <p:spPr>
          <a:xfrm>
            <a:off x="317471" y="2598882"/>
            <a:ext cx="8273104" cy="3785652"/>
          </a:xfrm>
          <a:prstGeom prst="rect">
            <a:avLst/>
          </a:prstGeom>
          <a:noFill/>
        </p:spPr>
        <p:txBody>
          <a:bodyPr wrap="square" rtlCol="0">
            <a:spAutoFit/>
          </a:bodyPr>
          <a:lstStyle/>
          <a:p>
            <a:r>
              <a:rPr lang="en-US" sz="2000" dirty="0">
                <a:latin typeface="Papyrus"/>
                <a:cs typeface="Papyrus"/>
              </a:rPr>
              <a:t>The Old Testament Teaching on </a:t>
            </a:r>
            <a:r>
              <a:rPr lang="en-US" sz="2000" dirty="0">
                <a:solidFill>
                  <a:srgbClr val="FF0000"/>
                </a:solidFill>
                <a:latin typeface="Papyrus"/>
                <a:cs typeface="Papyrus"/>
              </a:rPr>
              <a:t>Jubilee:</a:t>
            </a:r>
          </a:p>
          <a:p>
            <a:endParaRPr lang="en-US" sz="2000" dirty="0">
              <a:solidFill>
                <a:srgbClr val="FF0000"/>
              </a:solidFill>
              <a:latin typeface="Papyrus"/>
              <a:cs typeface="Papyrus"/>
            </a:endParaRPr>
          </a:p>
          <a:p>
            <a:r>
              <a:rPr lang="en-US" sz="2000" dirty="0">
                <a:solidFill>
                  <a:srgbClr val="FF0000"/>
                </a:solidFill>
                <a:latin typeface="Papyrus"/>
                <a:cs typeface="Papyrus"/>
              </a:rPr>
              <a:t>Leviticus 25:10  </a:t>
            </a:r>
            <a:r>
              <a:rPr lang="en-US" sz="2000" dirty="0">
                <a:latin typeface="Papyrus"/>
                <a:cs typeface="Papyrus"/>
              </a:rPr>
              <a:t>“And you shall consecrate</a:t>
            </a:r>
          </a:p>
          <a:p>
            <a:r>
              <a:rPr lang="en-US" sz="2000" dirty="0">
                <a:latin typeface="Papyrus"/>
                <a:cs typeface="Papyrus"/>
              </a:rPr>
              <a:t>  the 50</a:t>
            </a:r>
            <a:r>
              <a:rPr lang="en-US" sz="2000" baseline="30000" dirty="0">
                <a:latin typeface="Papyrus"/>
                <a:cs typeface="Papyrus"/>
              </a:rPr>
              <a:t>th</a:t>
            </a:r>
            <a:r>
              <a:rPr lang="en-US" sz="2000" dirty="0">
                <a:latin typeface="Papyrus"/>
                <a:cs typeface="Papyrus"/>
              </a:rPr>
              <a:t> year, and </a:t>
            </a:r>
            <a:r>
              <a:rPr lang="en-US" sz="2000" i="1" dirty="0">
                <a:latin typeface="Papyrus"/>
                <a:cs typeface="Papyrus"/>
              </a:rPr>
              <a:t>proclaim liberty  </a:t>
            </a:r>
            <a:r>
              <a:rPr lang="en-US" sz="2000" dirty="0">
                <a:latin typeface="Papyrus"/>
                <a:cs typeface="Papyrus"/>
              </a:rPr>
              <a:t>throughout</a:t>
            </a:r>
          </a:p>
          <a:p>
            <a:r>
              <a:rPr lang="en-US" sz="2000" dirty="0">
                <a:latin typeface="Papyrus"/>
                <a:cs typeface="Papyrus"/>
              </a:rPr>
              <a:t>all the Land </a:t>
            </a:r>
            <a:r>
              <a:rPr lang="mr-IN" sz="2000" dirty="0">
                <a:latin typeface="Papyrus"/>
                <a:cs typeface="Papyrus"/>
              </a:rPr>
              <a:t>–</a:t>
            </a:r>
            <a:r>
              <a:rPr lang="en-US" sz="2000" dirty="0">
                <a:latin typeface="Papyrus"/>
                <a:cs typeface="Papyrus"/>
              </a:rPr>
              <a:t> to all the inhabitants. It shall be </a:t>
            </a:r>
            <a:r>
              <a:rPr lang="en-US" sz="2000" dirty="0">
                <a:solidFill>
                  <a:srgbClr val="FF0000"/>
                </a:solidFill>
                <a:latin typeface="Papyrus"/>
                <a:cs typeface="Papyrus"/>
              </a:rPr>
              <a:t>a Jubilee Year </a:t>
            </a:r>
            <a:r>
              <a:rPr lang="en-US" sz="2000" dirty="0">
                <a:latin typeface="Papyrus"/>
                <a:cs typeface="Papyrus"/>
              </a:rPr>
              <a:t>for you.</a:t>
            </a:r>
          </a:p>
          <a:p>
            <a:r>
              <a:rPr lang="en-US" sz="2000" dirty="0">
                <a:latin typeface="Papyrus"/>
                <a:cs typeface="Papyrus"/>
              </a:rPr>
              <a:t>Each shall return to his </a:t>
            </a:r>
            <a:r>
              <a:rPr lang="en-US" sz="2000" dirty="0" err="1">
                <a:latin typeface="Papyrus"/>
                <a:cs typeface="Papyrus"/>
              </a:rPr>
              <a:t>posessions</a:t>
            </a:r>
            <a:r>
              <a:rPr lang="en-US" sz="2000" dirty="0">
                <a:latin typeface="Papyrus"/>
                <a:cs typeface="Papyrus"/>
              </a:rPr>
              <a:t> and each shall return to his family.”</a:t>
            </a:r>
          </a:p>
          <a:p>
            <a:endParaRPr lang="en-US" sz="2000" dirty="0">
              <a:latin typeface="Papyrus"/>
              <a:cs typeface="Papyrus"/>
            </a:endParaRPr>
          </a:p>
          <a:p>
            <a:r>
              <a:rPr lang="en-US" sz="2000" dirty="0">
                <a:latin typeface="Papyrus"/>
                <a:cs typeface="Papyrus"/>
              </a:rPr>
              <a:t>Now hear the exact words Jesus spoke from </a:t>
            </a:r>
            <a:r>
              <a:rPr lang="en-US" sz="2000" dirty="0">
                <a:solidFill>
                  <a:srgbClr val="FF0000"/>
                </a:solidFill>
                <a:latin typeface="Papyrus"/>
                <a:cs typeface="Papyrus"/>
              </a:rPr>
              <a:t>Isaiah 61</a:t>
            </a:r>
          </a:p>
          <a:p>
            <a:r>
              <a:rPr lang="en-US" sz="2000" dirty="0">
                <a:latin typeface="Papyrus"/>
                <a:cs typeface="Papyrus"/>
              </a:rPr>
              <a:t>  He proclaims why He came, what He came to do at His 1</a:t>
            </a:r>
            <a:r>
              <a:rPr lang="en-US" sz="2000" baseline="30000" dirty="0">
                <a:latin typeface="Papyrus"/>
                <a:cs typeface="Papyrus"/>
              </a:rPr>
              <a:t>st</a:t>
            </a:r>
            <a:r>
              <a:rPr lang="en-US" sz="2000" dirty="0">
                <a:latin typeface="Papyrus"/>
                <a:cs typeface="Papyrus"/>
              </a:rPr>
              <a:t> Coming</a:t>
            </a:r>
          </a:p>
          <a:p>
            <a:r>
              <a:rPr lang="en-US" sz="2000" dirty="0">
                <a:latin typeface="Papyrus"/>
                <a:cs typeface="Papyrus"/>
              </a:rPr>
              <a:t> He omits the words that proclaim what He will do at His 2</a:t>
            </a:r>
            <a:r>
              <a:rPr lang="en-US" sz="2000" baseline="30000" dirty="0">
                <a:latin typeface="Papyrus"/>
                <a:cs typeface="Papyrus"/>
              </a:rPr>
              <a:t>nd</a:t>
            </a:r>
            <a:r>
              <a:rPr lang="en-US" sz="2000" dirty="0">
                <a:latin typeface="Papyrus"/>
                <a:cs typeface="Papyrus"/>
              </a:rPr>
              <a:t> Coming! </a:t>
            </a:r>
          </a:p>
          <a:p>
            <a:endParaRPr lang="en-US" sz="2000" dirty="0">
              <a:latin typeface="Papyrus"/>
              <a:cs typeface="Papyrus"/>
            </a:endParaRPr>
          </a:p>
          <a:p>
            <a:r>
              <a:rPr lang="en-US" sz="2000" dirty="0">
                <a:latin typeface="Papyrus"/>
                <a:cs typeface="Papyrus"/>
              </a:rPr>
              <a:t> </a:t>
            </a:r>
          </a:p>
        </p:txBody>
      </p:sp>
    </p:spTree>
    <p:extLst>
      <p:ext uri="{BB962C8B-B14F-4D97-AF65-F5344CB8AC3E}">
        <p14:creationId xmlns:p14="http://schemas.microsoft.com/office/powerpoint/2010/main" val="644875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rgbClr val="FF0000"/>
              </a:solidFill>
              <a:highlight>
                <a:srgbClr val="FFFF00"/>
              </a:highlight>
            </a:endParaRPr>
          </a:p>
        </p:txBody>
      </p:sp>
      <p:sp>
        <p:nvSpPr>
          <p:cNvPr id="3" name="TextBox 2"/>
          <p:cNvSpPr txBox="1"/>
          <p:nvPr/>
        </p:nvSpPr>
        <p:spPr>
          <a:xfrm>
            <a:off x="1269999" y="910826"/>
            <a:ext cx="7170615" cy="461665"/>
          </a:xfrm>
          <a:prstGeom prst="rect">
            <a:avLst/>
          </a:prstGeom>
          <a:noFill/>
        </p:spPr>
        <p:txBody>
          <a:bodyPr wrap="square" rtlCol="0">
            <a:spAutoFit/>
          </a:bodyPr>
          <a:lstStyle/>
          <a:p>
            <a:endParaRPr lang="en-US" sz="2400" dirty="0">
              <a:latin typeface="Papyrus"/>
              <a:cs typeface="Papyrus"/>
            </a:endParaRPr>
          </a:p>
        </p:txBody>
      </p:sp>
      <p:pic>
        <p:nvPicPr>
          <p:cNvPr id="5" name="Picture 4" descr="Jesus-Reads-From-Isaiah.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71120"/>
            <a:ext cx="9144000" cy="6019529"/>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6971AA38-490E-8361-5123-4CF01BF54001}"/>
                  </a:ext>
                </a:extLst>
              </p14:cNvPr>
              <p14:cNvContentPartPr/>
              <p14:nvPr/>
            </p14:nvContentPartPr>
            <p14:xfrm>
              <a:off x="7099499" y="3182620"/>
              <a:ext cx="1715040" cy="338760"/>
            </p14:xfrm>
          </p:contentPart>
        </mc:Choice>
        <mc:Fallback xmlns="">
          <p:pic>
            <p:nvPicPr>
              <p:cNvPr id="6" name="Ink 5">
                <a:extLst>
                  <a:ext uri="{FF2B5EF4-FFF2-40B4-BE49-F238E27FC236}">
                    <a16:creationId xmlns:a16="http://schemas.microsoft.com/office/drawing/2014/main" id="{6971AA38-490E-8361-5123-4CF01BF54001}"/>
                  </a:ext>
                </a:extLst>
              </p:cNvPr>
              <p:cNvPicPr/>
              <p:nvPr/>
            </p:nvPicPr>
            <p:blipFill>
              <a:blip r:embed="rId4"/>
              <a:stretch>
                <a:fillRect/>
              </a:stretch>
            </p:blipFill>
            <p:spPr>
              <a:xfrm>
                <a:off x="7090859" y="3173980"/>
                <a:ext cx="173268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AE91D2FA-3951-E316-672D-BB0C4FAB7F6C}"/>
                  </a:ext>
                </a:extLst>
              </p14:cNvPr>
              <p14:cNvContentPartPr/>
              <p14:nvPr/>
            </p14:nvContentPartPr>
            <p14:xfrm>
              <a:off x="5139659" y="6353140"/>
              <a:ext cx="1326600" cy="45360"/>
            </p14:xfrm>
          </p:contentPart>
        </mc:Choice>
        <mc:Fallback xmlns="">
          <p:pic>
            <p:nvPicPr>
              <p:cNvPr id="9" name="Ink 8">
                <a:extLst>
                  <a:ext uri="{FF2B5EF4-FFF2-40B4-BE49-F238E27FC236}">
                    <a16:creationId xmlns:a16="http://schemas.microsoft.com/office/drawing/2014/main" id="{AE91D2FA-3951-E316-672D-BB0C4FAB7F6C}"/>
                  </a:ext>
                </a:extLst>
              </p:cNvPr>
              <p:cNvPicPr/>
              <p:nvPr/>
            </p:nvPicPr>
            <p:blipFill>
              <a:blip r:embed="rId6"/>
              <a:stretch>
                <a:fillRect/>
              </a:stretch>
            </p:blipFill>
            <p:spPr>
              <a:xfrm>
                <a:off x="5131019" y="6344140"/>
                <a:ext cx="1344240" cy="63000"/>
              </a:xfrm>
              <a:prstGeom prst="rect">
                <a:avLst/>
              </a:prstGeom>
            </p:spPr>
          </p:pic>
        </mc:Fallback>
      </mc:AlternateContent>
    </p:spTree>
    <p:extLst>
      <p:ext uri="{BB962C8B-B14F-4D97-AF65-F5344CB8AC3E}">
        <p14:creationId xmlns:p14="http://schemas.microsoft.com/office/powerpoint/2010/main" val="2618750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1269999" y="910826"/>
            <a:ext cx="7170615" cy="461665"/>
          </a:xfrm>
          <a:prstGeom prst="rect">
            <a:avLst/>
          </a:prstGeom>
          <a:noFill/>
        </p:spPr>
        <p:txBody>
          <a:bodyPr wrap="square" rtlCol="0">
            <a:spAutoFit/>
          </a:bodyPr>
          <a:lstStyle/>
          <a:p>
            <a:endParaRPr lang="en-US" sz="2400" dirty="0">
              <a:latin typeface="Papyrus"/>
              <a:cs typeface="Papyrus"/>
            </a:endParaRPr>
          </a:p>
        </p:txBody>
      </p:sp>
      <p:pic>
        <p:nvPicPr>
          <p:cNvPr id="8" name="Picture 7" descr="Text&#10;&#10;Description automatically generated">
            <a:extLst>
              <a:ext uri="{FF2B5EF4-FFF2-40B4-BE49-F238E27FC236}">
                <a16:creationId xmlns:a16="http://schemas.microsoft.com/office/drawing/2014/main" id="{72063392-047C-8F6F-0AA0-1910F991DE0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46918" y="297398"/>
            <a:ext cx="8650164" cy="5660136"/>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144F93B-04EA-0759-18E8-02D958B92C29}"/>
                  </a:ext>
                </a:extLst>
              </p14:cNvPr>
              <p14:cNvContentPartPr/>
              <p14:nvPr/>
            </p14:nvContentPartPr>
            <p14:xfrm>
              <a:off x="3781019" y="3838540"/>
              <a:ext cx="360" cy="360"/>
            </p14:xfrm>
          </p:contentPart>
        </mc:Choice>
        <mc:Fallback xmlns="">
          <p:pic>
            <p:nvPicPr>
              <p:cNvPr id="4" name="Ink 3">
                <a:extLst>
                  <a:ext uri="{FF2B5EF4-FFF2-40B4-BE49-F238E27FC236}">
                    <a16:creationId xmlns:a16="http://schemas.microsoft.com/office/drawing/2014/main" id="{C144F93B-04EA-0759-18E8-02D958B92C29}"/>
                  </a:ext>
                </a:extLst>
              </p:cNvPr>
              <p:cNvPicPr/>
              <p:nvPr/>
            </p:nvPicPr>
            <p:blipFill>
              <a:blip r:embed="rId4"/>
              <a:stretch>
                <a:fillRect/>
              </a:stretch>
            </p:blipFill>
            <p:spPr>
              <a:xfrm>
                <a:off x="3772379" y="38295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EE50117-967D-1A63-7C6C-AB6B02B602FC}"/>
                  </a:ext>
                </a:extLst>
              </p14:cNvPr>
              <p14:cNvContentPartPr/>
              <p14:nvPr/>
            </p14:nvContentPartPr>
            <p14:xfrm>
              <a:off x="731476" y="2480797"/>
              <a:ext cx="2478600" cy="560880"/>
            </p14:xfrm>
          </p:contentPart>
        </mc:Choice>
        <mc:Fallback xmlns="">
          <p:pic>
            <p:nvPicPr>
              <p:cNvPr id="5" name="Ink 4">
                <a:extLst>
                  <a:ext uri="{FF2B5EF4-FFF2-40B4-BE49-F238E27FC236}">
                    <a16:creationId xmlns:a16="http://schemas.microsoft.com/office/drawing/2014/main" id="{FEE50117-967D-1A63-7C6C-AB6B02B602FC}"/>
                  </a:ext>
                </a:extLst>
              </p:cNvPr>
              <p:cNvPicPr/>
              <p:nvPr/>
            </p:nvPicPr>
            <p:blipFill>
              <a:blip r:embed="rId6"/>
              <a:stretch>
                <a:fillRect/>
              </a:stretch>
            </p:blipFill>
            <p:spPr>
              <a:xfrm>
                <a:off x="722476" y="2472157"/>
                <a:ext cx="2496240" cy="578520"/>
              </a:xfrm>
              <a:prstGeom prst="rect">
                <a:avLst/>
              </a:prstGeom>
            </p:spPr>
          </p:pic>
        </mc:Fallback>
      </mc:AlternateContent>
      <p:sp>
        <p:nvSpPr>
          <p:cNvPr id="6" name="TextBox 5">
            <a:extLst>
              <a:ext uri="{FF2B5EF4-FFF2-40B4-BE49-F238E27FC236}">
                <a16:creationId xmlns:a16="http://schemas.microsoft.com/office/drawing/2014/main" id="{1B430AC4-379C-6413-A453-147E52F6C64D}"/>
              </a:ext>
            </a:extLst>
          </p:cNvPr>
          <p:cNvSpPr txBox="1"/>
          <p:nvPr/>
        </p:nvSpPr>
        <p:spPr>
          <a:xfrm>
            <a:off x="1432311" y="6160492"/>
            <a:ext cx="6279377" cy="400110"/>
          </a:xfrm>
          <a:prstGeom prst="rect">
            <a:avLst/>
          </a:prstGeom>
          <a:solidFill>
            <a:schemeClr val="bg1"/>
          </a:solidFill>
        </p:spPr>
        <p:txBody>
          <a:bodyPr wrap="square" rtlCol="0">
            <a:spAutoFit/>
          </a:bodyPr>
          <a:lstStyle/>
          <a:p>
            <a:r>
              <a:rPr lang="en-US" dirty="0">
                <a:solidFill>
                  <a:srgbClr val="FF0000"/>
                </a:solidFill>
                <a:latin typeface="Papyrus" panose="020B0602040200020303" pitchFamily="34" charset="77"/>
              </a:rPr>
              <a:t> </a:t>
            </a:r>
            <a:r>
              <a:rPr lang="en-US" sz="2000" dirty="0">
                <a:solidFill>
                  <a:srgbClr val="FF0000"/>
                </a:solidFill>
                <a:latin typeface="Papyrus" panose="020B0602040200020303" pitchFamily="34" charset="77"/>
              </a:rPr>
              <a:t>To proclaim Liberty (</a:t>
            </a:r>
            <a:r>
              <a:rPr lang="en-US" sz="2000" dirty="0" err="1">
                <a:solidFill>
                  <a:srgbClr val="FF0000"/>
                </a:solidFill>
                <a:latin typeface="Papyrus" panose="020B0602040200020303" pitchFamily="34" charset="77"/>
              </a:rPr>
              <a:t>Yovel</a:t>
            </a:r>
            <a:r>
              <a:rPr lang="en-US" sz="2000" dirty="0">
                <a:solidFill>
                  <a:srgbClr val="FF0000"/>
                </a:solidFill>
                <a:latin typeface="Papyrus" panose="020B0602040200020303" pitchFamily="34" charset="77"/>
              </a:rPr>
              <a:t>) = To Proclaim the </a:t>
            </a:r>
            <a:r>
              <a:rPr lang="en-US" sz="2000" dirty="0" err="1">
                <a:solidFill>
                  <a:srgbClr val="FF0000"/>
                </a:solidFill>
                <a:latin typeface="Papyrus" panose="020B0602040200020303" pitchFamily="34" charset="77"/>
              </a:rPr>
              <a:t>Jubiliee</a:t>
            </a:r>
            <a:r>
              <a:rPr lang="en-US" sz="2000" dirty="0">
                <a:solidFill>
                  <a:srgbClr val="FF0000"/>
                </a:solidFill>
                <a:latin typeface="Papyrus" panose="020B0602040200020303" pitchFamily="34" charset="77"/>
              </a:rPr>
              <a:t> </a:t>
            </a:r>
          </a:p>
        </p:txBody>
      </p:sp>
    </p:spTree>
    <p:extLst>
      <p:ext uri="{BB962C8B-B14F-4D97-AF65-F5344CB8AC3E}">
        <p14:creationId xmlns:p14="http://schemas.microsoft.com/office/powerpoint/2010/main" val="2547935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1269999" y="1328615"/>
            <a:ext cx="7170615" cy="523220"/>
          </a:xfrm>
          <a:prstGeom prst="rect">
            <a:avLst/>
          </a:prstGeom>
          <a:noFill/>
        </p:spPr>
        <p:txBody>
          <a:bodyPr wrap="square" rtlCol="0">
            <a:spAutoFit/>
          </a:bodyPr>
          <a:lstStyle/>
          <a:p>
            <a:endParaRPr lang="en-US" sz="2800" dirty="0">
              <a:latin typeface="Lucida Handwriting"/>
              <a:cs typeface="Lucida Handwriting"/>
            </a:endParaRPr>
          </a:p>
        </p:txBody>
      </p:sp>
      <p:sp>
        <p:nvSpPr>
          <p:cNvPr id="6" name="Rectangle 5"/>
          <p:cNvSpPr/>
          <p:nvPr/>
        </p:nvSpPr>
        <p:spPr>
          <a:xfrm>
            <a:off x="421903" y="389896"/>
            <a:ext cx="7519049" cy="2369880"/>
          </a:xfrm>
          <a:prstGeom prst="rect">
            <a:avLst/>
          </a:prstGeom>
        </p:spPr>
        <p:txBody>
          <a:bodyPr wrap="square">
            <a:spAutoFit/>
          </a:bodyPr>
          <a:lstStyle/>
          <a:p>
            <a:r>
              <a:rPr lang="en-US" sz="2400" dirty="0">
                <a:solidFill>
                  <a:srgbClr val="FF0000"/>
                </a:solidFill>
                <a:latin typeface="Papyrus"/>
                <a:cs typeface="Papyrus"/>
              </a:rPr>
              <a:t>Genesis 6:3     </a:t>
            </a:r>
            <a:r>
              <a:rPr lang="en-US" sz="2400" dirty="0">
                <a:latin typeface="Papyrus"/>
                <a:cs typeface="Papyrus"/>
              </a:rPr>
              <a:t>God said He would not continue to strive with mankind. “ Yet his days would be 120 Years.”</a:t>
            </a:r>
          </a:p>
          <a:p>
            <a:endParaRPr lang="en-US" sz="2800" dirty="0">
              <a:latin typeface="Papyrus"/>
              <a:cs typeface="Papyrus"/>
            </a:endParaRPr>
          </a:p>
          <a:p>
            <a:r>
              <a:rPr lang="en-US" sz="2400" dirty="0">
                <a:latin typeface="Papyrus"/>
                <a:cs typeface="Papyrus"/>
              </a:rPr>
              <a:t>               Could this be a </a:t>
            </a:r>
            <a:r>
              <a:rPr lang="en-US" sz="2400" dirty="0">
                <a:solidFill>
                  <a:srgbClr val="FF0000"/>
                </a:solidFill>
                <a:latin typeface="Papyrus"/>
                <a:cs typeface="Papyrus"/>
              </a:rPr>
              <a:t>Jubilee</a:t>
            </a:r>
            <a:r>
              <a:rPr lang="en-US" sz="2400" dirty="0">
                <a:latin typeface="Papyrus"/>
                <a:cs typeface="Papyrus"/>
              </a:rPr>
              <a:t> Count Down? </a:t>
            </a:r>
            <a:endParaRPr lang="en-US" sz="2800" dirty="0">
              <a:latin typeface="Papyrus"/>
              <a:cs typeface="Papyrus"/>
            </a:endParaRPr>
          </a:p>
          <a:p>
            <a:r>
              <a:rPr lang="en-US" sz="2400" dirty="0">
                <a:latin typeface="Papyrus"/>
                <a:cs typeface="Papyrus"/>
              </a:rPr>
              <a:t>                                 120 </a:t>
            </a:r>
            <a:r>
              <a:rPr lang="en-US" sz="2400" dirty="0">
                <a:solidFill>
                  <a:srgbClr val="FF0000"/>
                </a:solidFill>
                <a:latin typeface="Papyrus"/>
                <a:cs typeface="Papyrus"/>
              </a:rPr>
              <a:t>Jubilee Years </a:t>
            </a:r>
            <a:r>
              <a:rPr lang="en-US" sz="2400" dirty="0">
                <a:latin typeface="Papyrus"/>
                <a:cs typeface="Papyrus"/>
              </a:rPr>
              <a:t>x 50 = 6,000 Years </a:t>
            </a:r>
          </a:p>
          <a:p>
            <a:endParaRPr lang="en-US" sz="2400" dirty="0">
              <a:latin typeface="Papyrus"/>
              <a:cs typeface="Papyrus"/>
            </a:endParaRPr>
          </a:p>
        </p:txBody>
      </p:sp>
      <p:pic>
        <p:nvPicPr>
          <p:cNvPr id="7" name="Picture 6" descr="iu.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547508"/>
            <a:ext cx="9144000" cy="4143375"/>
          </a:xfrm>
          <a:prstGeom prst="rect">
            <a:avLst/>
          </a:prstGeom>
        </p:spPr>
      </p:pic>
    </p:spTree>
    <p:extLst>
      <p:ext uri="{BB962C8B-B14F-4D97-AF65-F5344CB8AC3E}">
        <p14:creationId xmlns:p14="http://schemas.microsoft.com/office/powerpoint/2010/main" val="3973016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1052782" y="404318"/>
            <a:ext cx="7702734" cy="6494085"/>
          </a:xfrm>
          <a:prstGeom prst="rect">
            <a:avLst/>
          </a:prstGeom>
          <a:noFill/>
        </p:spPr>
        <p:txBody>
          <a:bodyPr wrap="square" rtlCol="0">
            <a:spAutoFit/>
          </a:bodyPr>
          <a:lstStyle/>
          <a:p>
            <a:r>
              <a:rPr lang="en-US" sz="2400" dirty="0">
                <a:solidFill>
                  <a:srgbClr val="FF0000"/>
                </a:solidFill>
                <a:latin typeface="Papyrus"/>
                <a:cs typeface="Papyrus"/>
              </a:rPr>
              <a:t>Jubilee </a:t>
            </a:r>
            <a:r>
              <a:rPr lang="mr-IN" sz="2400" dirty="0">
                <a:solidFill>
                  <a:srgbClr val="FF0000"/>
                </a:solidFill>
                <a:latin typeface="Papyrus"/>
                <a:cs typeface="Papyrus"/>
              </a:rPr>
              <a:t>–</a:t>
            </a:r>
            <a:r>
              <a:rPr lang="en-US" sz="2400" dirty="0">
                <a:solidFill>
                  <a:srgbClr val="FF0000"/>
                </a:solidFill>
                <a:latin typeface="Papyrus"/>
                <a:cs typeface="Papyrus"/>
              </a:rPr>
              <a:t> God’s Time to Proclaim Liberty &amp; Restoration</a:t>
            </a:r>
          </a:p>
          <a:p>
            <a:endParaRPr lang="en-US" sz="2400" dirty="0">
              <a:latin typeface="Papyrus"/>
              <a:cs typeface="Papyrus"/>
            </a:endParaRPr>
          </a:p>
          <a:p>
            <a:endParaRPr lang="en-US" sz="2400" dirty="0">
              <a:latin typeface="Papyrus"/>
              <a:cs typeface="Papyrus"/>
            </a:endParaRPr>
          </a:p>
          <a:p>
            <a:endParaRPr lang="en-US" sz="2400" dirty="0">
              <a:latin typeface="Papyrus"/>
              <a:cs typeface="Papyrus"/>
            </a:endParaRPr>
          </a:p>
          <a:p>
            <a:endParaRPr lang="en-US" sz="2400" dirty="0">
              <a:latin typeface="Papyrus"/>
              <a:cs typeface="Papyrus"/>
            </a:endParaRPr>
          </a:p>
          <a:p>
            <a:endParaRPr lang="en-US" sz="2400" dirty="0">
              <a:latin typeface="Papyrus"/>
              <a:cs typeface="Papyrus"/>
            </a:endParaRPr>
          </a:p>
          <a:p>
            <a:endParaRPr lang="en-US" sz="2400" dirty="0">
              <a:latin typeface="Papyrus"/>
              <a:cs typeface="Papyrus"/>
            </a:endParaRPr>
          </a:p>
          <a:p>
            <a:endParaRPr lang="en-US" sz="2400" dirty="0">
              <a:latin typeface="Papyrus"/>
              <a:cs typeface="Papyrus"/>
            </a:endParaRPr>
          </a:p>
          <a:p>
            <a:endParaRPr lang="en-US" sz="2400" dirty="0">
              <a:latin typeface="Papyrus"/>
              <a:cs typeface="Papyrus"/>
            </a:endParaRPr>
          </a:p>
          <a:p>
            <a:pPr marL="457200" indent="-457200">
              <a:buAutoNum type="arabicPeriod"/>
            </a:pPr>
            <a:r>
              <a:rPr lang="en-US" sz="2000" dirty="0">
                <a:latin typeface="Papyrus"/>
                <a:cs typeface="Papyrus"/>
              </a:rPr>
              <a:t>No Sowing or Reaping </a:t>
            </a:r>
          </a:p>
          <a:p>
            <a:pPr marL="457200" indent="-457200">
              <a:buAutoNum type="arabicPeriod"/>
            </a:pPr>
            <a:r>
              <a:rPr lang="en-US" sz="2000" dirty="0">
                <a:latin typeface="Papyrus"/>
                <a:cs typeface="Papyrus"/>
              </a:rPr>
              <a:t>The poor may glean in the fields</a:t>
            </a:r>
          </a:p>
          <a:p>
            <a:pPr marL="457200" indent="-457200">
              <a:buAutoNum type="arabicPeriod"/>
            </a:pPr>
            <a:r>
              <a:rPr lang="en-US" sz="2000" dirty="0">
                <a:latin typeface="Papyrus"/>
                <a:cs typeface="Papyrus"/>
              </a:rPr>
              <a:t>Selling or Buying is calculated by time left until </a:t>
            </a:r>
            <a:r>
              <a:rPr lang="en-US" sz="2000" dirty="0">
                <a:solidFill>
                  <a:srgbClr val="FF0000"/>
                </a:solidFill>
                <a:latin typeface="Papyrus"/>
                <a:cs typeface="Papyrus"/>
              </a:rPr>
              <a:t>Jubilee</a:t>
            </a:r>
            <a:r>
              <a:rPr lang="en-US" sz="2000" dirty="0">
                <a:latin typeface="Papyrus"/>
                <a:cs typeface="Papyrus"/>
              </a:rPr>
              <a:t>:  everything returns to rightful owner at </a:t>
            </a:r>
            <a:r>
              <a:rPr lang="en-US" sz="2000" dirty="0">
                <a:solidFill>
                  <a:srgbClr val="FF0000"/>
                </a:solidFill>
                <a:latin typeface="Papyrus"/>
                <a:cs typeface="Papyrus"/>
              </a:rPr>
              <a:t>Jubilee</a:t>
            </a:r>
          </a:p>
          <a:p>
            <a:pPr marL="457200" indent="-457200">
              <a:buAutoNum type="arabicPeriod"/>
            </a:pPr>
            <a:r>
              <a:rPr lang="en-US" sz="2000" dirty="0">
                <a:latin typeface="Papyrus"/>
                <a:cs typeface="Papyrus"/>
              </a:rPr>
              <a:t>Any poor man is to be relieved and redeemed</a:t>
            </a:r>
          </a:p>
          <a:p>
            <a:pPr marL="457200" indent="-457200">
              <a:buAutoNum type="arabicPeriod"/>
            </a:pPr>
            <a:r>
              <a:rPr lang="en-US" sz="2000" dirty="0">
                <a:latin typeface="Papyrus"/>
                <a:cs typeface="Papyrus"/>
              </a:rPr>
              <a:t>No interest is to be charged</a:t>
            </a:r>
          </a:p>
          <a:p>
            <a:pPr marL="457200" indent="-457200">
              <a:buAutoNum type="arabicPeriod"/>
            </a:pPr>
            <a:r>
              <a:rPr lang="en-US" sz="2000" dirty="0">
                <a:latin typeface="Papyrus"/>
                <a:cs typeface="Papyrus"/>
              </a:rPr>
              <a:t>The poor may sell himself  as a slave, but must be well-treated and released with his family on </a:t>
            </a:r>
            <a:r>
              <a:rPr lang="en-US" sz="2000" dirty="0">
                <a:solidFill>
                  <a:srgbClr val="FF0000"/>
                </a:solidFill>
                <a:latin typeface="Papyrus"/>
                <a:cs typeface="Papyrus"/>
              </a:rPr>
              <a:t>Jubilee</a:t>
            </a:r>
          </a:p>
          <a:p>
            <a:pPr marL="457200" indent="-457200">
              <a:buAutoNum type="arabicPeriod"/>
            </a:pPr>
            <a:r>
              <a:rPr lang="en-US" sz="2000" dirty="0">
                <a:latin typeface="Papyrus"/>
                <a:cs typeface="Papyrus"/>
              </a:rPr>
              <a:t>Everything returns to its rightful owner! </a:t>
            </a:r>
          </a:p>
          <a:p>
            <a:pPr marL="457200" indent="-457200">
              <a:buAutoNum type="arabicPeriod"/>
            </a:pPr>
            <a:endParaRPr lang="en-US" sz="2000" dirty="0">
              <a:latin typeface="Papyrus"/>
              <a:cs typeface="Papyrus"/>
            </a:endParaRPr>
          </a:p>
        </p:txBody>
      </p:sp>
      <p:pic>
        <p:nvPicPr>
          <p:cNvPr id="4" name="Picture 3" descr="iu-4.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53543" y="1018493"/>
            <a:ext cx="5530565" cy="2639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31700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908217" y="509027"/>
            <a:ext cx="714029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a:solidFill>
                  <a:srgbClr val="FF0000"/>
                </a:solidFill>
                <a:latin typeface="Papyrus"/>
                <a:cs typeface="Papyrus"/>
              </a:rPr>
              <a:t>#6  </a:t>
            </a:r>
            <a:r>
              <a:rPr lang="en-US" sz="2800" dirty="0">
                <a:latin typeface="Papyrus"/>
                <a:cs typeface="Papyrus"/>
              </a:rPr>
              <a:t>The Sabbath of </a:t>
            </a:r>
            <a:r>
              <a:rPr lang="en-US" sz="2800" dirty="0" err="1">
                <a:latin typeface="Papyrus"/>
                <a:cs typeface="Papyrus"/>
              </a:rPr>
              <a:t>Millenium</a:t>
            </a:r>
            <a:r>
              <a:rPr lang="en-US" sz="2800" dirty="0">
                <a:latin typeface="Papyrus"/>
                <a:cs typeface="Papyrus"/>
              </a:rPr>
              <a:t> - 7000 Years</a:t>
            </a:r>
          </a:p>
        </p:txBody>
      </p:sp>
      <p:pic>
        <p:nvPicPr>
          <p:cNvPr id="4" name="Picture 3" descr="iu-3.jpe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2888" y="1309077"/>
            <a:ext cx="7245621" cy="5060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6140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1269999" y="1328615"/>
            <a:ext cx="7170615" cy="523220"/>
          </a:xfrm>
          <a:prstGeom prst="rect">
            <a:avLst/>
          </a:prstGeom>
          <a:noFill/>
        </p:spPr>
        <p:txBody>
          <a:bodyPr wrap="square" rtlCol="0">
            <a:spAutoFit/>
          </a:bodyPr>
          <a:lstStyle/>
          <a:p>
            <a:endParaRPr lang="en-US" sz="2800" dirty="0">
              <a:latin typeface="Lucida Handwriting"/>
              <a:cs typeface="Lucida Handwriting"/>
            </a:endParaRPr>
          </a:p>
        </p:txBody>
      </p:sp>
      <p:sp>
        <p:nvSpPr>
          <p:cNvPr id="4" name="TextBox 3"/>
          <p:cNvSpPr txBox="1"/>
          <p:nvPr/>
        </p:nvSpPr>
        <p:spPr>
          <a:xfrm>
            <a:off x="624742" y="435259"/>
            <a:ext cx="7708682" cy="707886"/>
          </a:xfrm>
          <a:prstGeom prst="rect">
            <a:avLst/>
          </a:prstGeom>
          <a:noFill/>
        </p:spPr>
        <p:txBody>
          <a:bodyPr wrap="square" rtlCol="0">
            <a:spAutoFit/>
          </a:bodyPr>
          <a:lstStyle/>
          <a:p>
            <a:r>
              <a:rPr lang="en-US" sz="2000" dirty="0">
                <a:solidFill>
                  <a:srgbClr val="FF0000"/>
                </a:solidFill>
                <a:latin typeface="Papyrus"/>
                <a:cs typeface="Papyrus"/>
              </a:rPr>
              <a:t>Back to Genesis 2:2-3  </a:t>
            </a:r>
            <a:r>
              <a:rPr lang="en-US" sz="2000" dirty="0">
                <a:latin typeface="Papyrus"/>
                <a:cs typeface="Papyrus"/>
              </a:rPr>
              <a:t>Work for 6 days (6,000 years) and the 7</a:t>
            </a:r>
            <a:r>
              <a:rPr lang="en-US" sz="2000" baseline="30000" dirty="0">
                <a:latin typeface="Papyrus"/>
                <a:cs typeface="Papyrus"/>
              </a:rPr>
              <a:t>th</a:t>
            </a:r>
            <a:r>
              <a:rPr lang="en-US" sz="2000" dirty="0">
                <a:latin typeface="Papyrus"/>
                <a:cs typeface="Papyrus"/>
              </a:rPr>
              <a:t> Day  is a Day of Rest (1,000 year Millennial Reign = 7,000 years) </a:t>
            </a:r>
            <a:endParaRPr lang="en-US" sz="2000" dirty="0">
              <a:solidFill>
                <a:srgbClr val="FF0000"/>
              </a:solidFill>
              <a:latin typeface="Papyrus"/>
              <a:cs typeface="Papyrus"/>
            </a:endParaRPr>
          </a:p>
        </p:txBody>
      </p:sp>
      <p:pic>
        <p:nvPicPr>
          <p:cNvPr id="6" name="Picture 5" descr="iu-1.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1070" y="3949196"/>
            <a:ext cx="5173281" cy="2706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u.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94869"/>
            <a:ext cx="9144000" cy="2353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115494" y="4228021"/>
            <a:ext cx="2556477" cy="1631216"/>
          </a:xfrm>
          <a:prstGeom prst="rect">
            <a:avLst/>
          </a:prstGeom>
          <a:solidFill>
            <a:schemeClr val="accent1">
              <a:lumMod val="40000"/>
              <a:lumOff val="60000"/>
            </a:schemeClr>
          </a:solidFill>
        </p:spPr>
        <p:txBody>
          <a:bodyPr wrap="square" rtlCol="0">
            <a:spAutoFit/>
          </a:bodyPr>
          <a:lstStyle/>
          <a:p>
            <a:r>
              <a:rPr lang="en-US" sz="2000" dirty="0">
                <a:solidFill>
                  <a:srgbClr val="FF0000"/>
                </a:solidFill>
                <a:latin typeface="Papyrus"/>
                <a:cs typeface="Papyrus"/>
              </a:rPr>
              <a:t>     Psalm 90:4</a:t>
            </a:r>
          </a:p>
          <a:p>
            <a:r>
              <a:rPr lang="en-US" sz="2000" dirty="0">
                <a:latin typeface="Papyrus"/>
                <a:cs typeface="Papyrus"/>
              </a:rPr>
              <a:t>“For 1,000 years in Your sight are but as yesterday, and as a watch in the night.”</a:t>
            </a:r>
          </a:p>
        </p:txBody>
      </p:sp>
    </p:spTree>
    <p:extLst>
      <p:ext uri="{BB962C8B-B14F-4D97-AF65-F5344CB8AC3E}">
        <p14:creationId xmlns:p14="http://schemas.microsoft.com/office/powerpoint/2010/main" val="89556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1269999" y="1328615"/>
            <a:ext cx="7170615" cy="523220"/>
          </a:xfrm>
          <a:prstGeom prst="rect">
            <a:avLst/>
          </a:prstGeom>
          <a:noFill/>
        </p:spPr>
        <p:txBody>
          <a:bodyPr wrap="square" rtlCol="0">
            <a:spAutoFit/>
          </a:bodyPr>
          <a:lstStyle/>
          <a:p>
            <a:endParaRPr lang="en-US" sz="2800" dirty="0">
              <a:latin typeface="Lucida Handwriting"/>
              <a:cs typeface="Lucida Handwriting"/>
            </a:endParaRPr>
          </a:p>
        </p:txBody>
      </p:sp>
      <p:pic>
        <p:nvPicPr>
          <p:cNvPr id="5" name="Picture 4" descr="iu.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0" y="2265583"/>
            <a:ext cx="8961120" cy="4484792"/>
          </a:xfrm>
          <a:prstGeom prst="rect">
            <a:avLst/>
          </a:prstGeom>
        </p:spPr>
      </p:pic>
      <p:sp>
        <p:nvSpPr>
          <p:cNvPr id="6" name="TextBox 5"/>
          <p:cNvSpPr txBox="1"/>
          <p:nvPr/>
        </p:nvSpPr>
        <p:spPr>
          <a:xfrm>
            <a:off x="488461" y="341689"/>
            <a:ext cx="8544561" cy="2246769"/>
          </a:xfrm>
          <a:prstGeom prst="rect">
            <a:avLst/>
          </a:prstGeom>
          <a:noFill/>
        </p:spPr>
        <p:txBody>
          <a:bodyPr wrap="square" rtlCol="0">
            <a:spAutoFit/>
          </a:bodyPr>
          <a:lstStyle/>
          <a:p>
            <a:r>
              <a:rPr lang="en-US" sz="2000" dirty="0">
                <a:latin typeface="Papyrus"/>
                <a:cs typeface="Papyrus"/>
              </a:rPr>
              <a:t>“Thus the heavens and the earth were finished, and all the host of them.</a:t>
            </a:r>
          </a:p>
          <a:p>
            <a:endParaRPr lang="en-US" sz="2000" dirty="0">
              <a:latin typeface="Papyrus"/>
              <a:cs typeface="Papyrus"/>
            </a:endParaRPr>
          </a:p>
          <a:p>
            <a:r>
              <a:rPr lang="en-US" sz="2000" dirty="0">
                <a:latin typeface="Papyrus"/>
                <a:cs typeface="Papyrus"/>
              </a:rPr>
              <a:t> And on the 7</a:t>
            </a:r>
            <a:r>
              <a:rPr lang="en-US" sz="2000" baseline="30000" dirty="0">
                <a:latin typeface="Papyrus"/>
                <a:cs typeface="Papyrus"/>
              </a:rPr>
              <a:t>th</a:t>
            </a:r>
            <a:r>
              <a:rPr lang="en-US" sz="2000" dirty="0">
                <a:latin typeface="Papyrus"/>
                <a:cs typeface="Papyrus"/>
              </a:rPr>
              <a:t> Day God ended all His work which He had made;</a:t>
            </a:r>
          </a:p>
          <a:p>
            <a:r>
              <a:rPr lang="en-US" sz="2000" dirty="0">
                <a:latin typeface="Papyrus"/>
                <a:cs typeface="Papyrus"/>
              </a:rPr>
              <a:t> and He rested on the 7</a:t>
            </a:r>
            <a:r>
              <a:rPr lang="en-US" sz="2000" baseline="30000" dirty="0">
                <a:latin typeface="Papyrus"/>
                <a:cs typeface="Papyrus"/>
              </a:rPr>
              <a:t>th</a:t>
            </a:r>
            <a:r>
              <a:rPr lang="en-US" sz="2000" dirty="0">
                <a:latin typeface="Papyrus"/>
                <a:cs typeface="Papyrus"/>
              </a:rPr>
              <a:t> Day from all His work which He had made</a:t>
            </a:r>
          </a:p>
          <a:p>
            <a:endParaRPr lang="en-US" sz="2000" dirty="0">
              <a:latin typeface="Papyrus"/>
              <a:cs typeface="Papyrus"/>
            </a:endParaRPr>
          </a:p>
          <a:p>
            <a:r>
              <a:rPr lang="en-US" sz="2000" dirty="0">
                <a:latin typeface="Papyrus"/>
                <a:cs typeface="Papyrus"/>
              </a:rPr>
              <a:t>And God blessed the 7</a:t>
            </a:r>
            <a:r>
              <a:rPr lang="en-US" sz="2000" baseline="30000" dirty="0">
                <a:latin typeface="Papyrus"/>
                <a:cs typeface="Papyrus"/>
              </a:rPr>
              <a:t>th</a:t>
            </a:r>
            <a:r>
              <a:rPr lang="en-US" sz="2000" dirty="0">
                <a:latin typeface="Papyrus"/>
                <a:cs typeface="Papyrus"/>
              </a:rPr>
              <a:t> Day and sanctified it..”    </a:t>
            </a:r>
            <a:r>
              <a:rPr lang="en-US" sz="2000" dirty="0">
                <a:solidFill>
                  <a:srgbClr val="FF0000"/>
                </a:solidFill>
                <a:latin typeface="Papyrus"/>
                <a:cs typeface="Papyrus"/>
              </a:rPr>
              <a:t>Genesis 2:1-3</a:t>
            </a:r>
          </a:p>
          <a:p>
            <a:endParaRPr lang="en-US" sz="2000" dirty="0">
              <a:latin typeface="Papyrus"/>
              <a:cs typeface="Papyrus"/>
            </a:endParaRPr>
          </a:p>
        </p:txBody>
      </p:sp>
    </p:spTree>
    <p:extLst>
      <p:ext uri="{BB962C8B-B14F-4D97-AF65-F5344CB8AC3E}">
        <p14:creationId xmlns:p14="http://schemas.microsoft.com/office/powerpoint/2010/main" val="87105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505"/>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1269999" y="1328615"/>
            <a:ext cx="7170615" cy="523220"/>
          </a:xfrm>
          <a:prstGeom prst="rect">
            <a:avLst/>
          </a:prstGeom>
          <a:noFill/>
        </p:spPr>
        <p:txBody>
          <a:bodyPr wrap="square" rtlCol="0">
            <a:spAutoFit/>
          </a:bodyPr>
          <a:lstStyle/>
          <a:p>
            <a:endParaRPr lang="en-US" sz="2800" dirty="0">
              <a:latin typeface="Lucida Handwriting"/>
              <a:cs typeface="Lucida Handwriting"/>
            </a:endParaRPr>
          </a:p>
        </p:txBody>
      </p:sp>
      <p:sp>
        <p:nvSpPr>
          <p:cNvPr id="5" name="TextBox 4">
            <a:extLst>
              <a:ext uri="{FF2B5EF4-FFF2-40B4-BE49-F238E27FC236}">
                <a16:creationId xmlns:a16="http://schemas.microsoft.com/office/drawing/2014/main" id="{CE82EA86-33AF-EDFE-79BA-60515FBC33E1}"/>
              </a:ext>
            </a:extLst>
          </p:cNvPr>
          <p:cNvSpPr txBox="1"/>
          <p:nvPr/>
        </p:nvSpPr>
        <p:spPr>
          <a:xfrm>
            <a:off x="219456" y="377952"/>
            <a:ext cx="8705088" cy="400110"/>
          </a:xfrm>
          <a:prstGeom prst="rect">
            <a:avLst/>
          </a:prstGeom>
          <a:noFill/>
        </p:spPr>
        <p:txBody>
          <a:bodyPr wrap="square" rtlCol="0">
            <a:spAutoFit/>
          </a:bodyPr>
          <a:lstStyle/>
          <a:p>
            <a:r>
              <a:rPr lang="en-US" sz="2000" dirty="0">
                <a:latin typeface="Papyrus" panose="020B0602040200020303" pitchFamily="34" charset="77"/>
              </a:rPr>
              <a:t>Remember the Manna in the Wilderness?     Sabbath Keeping  = Trusting God</a:t>
            </a:r>
          </a:p>
        </p:txBody>
      </p:sp>
      <p:pic>
        <p:nvPicPr>
          <p:cNvPr id="7" name="Picture 6" descr="A picture containing several&#10;&#10;Description automatically generated">
            <a:extLst>
              <a:ext uri="{FF2B5EF4-FFF2-40B4-BE49-F238E27FC236}">
                <a16:creationId xmlns:a16="http://schemas.microsoft.com/office/drawing/2014/main" id="{B9502543-1881-A576-03A0-F7DE27F00A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3080" y="892062"/>
            <a:ext cx="4788995" cy="5551410"/>
          </a:xfrm>
          <a:prstGeom prst="rect">
            <a:avLst/>
          </a:prstGeom>
        </p:spPr>
      </p:pic>
      <p:sp>
        <p:nvSpPr>
          <p:cNvPr id="8" name="TextBox 7">
            <a:extLst>
              <a:ext uri="{FF2B5EF4-FFF2-40B4-BE49-F238E27FC236}">
                <a16:creationId xmlns:a16="http://schemas.microsoft.com/office/drawing/2014/main" id="{BC9549B3-8B28-2D41-4D15-EF76D360478B}"/>
              </a:ext>
            </a:extLst>
          </p:cNvPr>
          <p:cNvSpPr txBox="1"/>
          <p:nvPr/>
        </p:nvSpPr>
        <p:spPr>
          <a:xfrm>
            <a:off x="5060459" y="892062"/>
            <a:ext cx="4151925" cy="5632311"/>
          </a:xfrm>
          <a:prstGeom prst="rect">
            <a:avLst/>
          </a:prstGeom>
          <a:noFill/>
        </p:spPr>
        <p:txBody>
          <a:bodyPr wrap="square" rtlCol="0">
            <a:spAutoFit/>
          </a:bodyPr>
          <a:lstStyle/>
          <a:p>
            <a:r>
              <a:rPr lang="en-US" dirty="0">
                <a:solidFill>
                  <a:srgbClr val="FF0000"/>
                </a:solidFill>
                <a:latin typeface="Papyrus" panose="020B0602040200020303" pitchFamily="34" charset="77"/>
              </a:rPr>
              <a:t>Exodus Chapter  16 </a:t>
            </a:r>
            <a:r>
              <a:rPr lang="en-US" dirty="0">
                <a:latin typeface="Papyrus" panose="020B0602040200020303" pitchFamily="34" charset="77"/>
              </a:rPr>
              <a:t>– The Israelites Complain to Moses and Aaron</a:t>
            </a:r>
          </a:p>
          <a:p>
            <a:endParaRPr lang="en-US" dirty="0">
              <a:latin typeface="Papyrus" panose="020B0602040200020303" pitchFamily="34" charset="77"/>
            </a:endParaRPr>
          </a:p>
          <a:p>
            <a:r>
              <a:rPr lang="en-US" dirty="0">
                <a:latin typeface="Papyrus" panose="020B0602040200020303" pitchFamily="34" charset="77"/>
              </a:rPr>
              <a:t>”You have brought us forth into this wilderness to kill this whole assembly with hunger”</a:t>
            </a:r>
          </a:p>
          <a:p>
            <a:endParaRPr lang="en-US" dirty="0">
              <a:latin typeface="Papyrus" panose="020B0602040200020303" pitchFamily="34" charset="77"/>
            </a:endParaRPr>
          </a:p>
          <a:p>
            <a:r>
              <a:rPr lang="en-US" dirty="0">
                <a:latin typeface="Papyrus" panose="020B0602040200020303" pitchFamily="34" charset="77"/>
              </a:rPr>
              <a:t>God promises to rain bread from heaven. The people are to gather an </a:t>
            </a:r>
            <a:r>
              <a:rPr lang="en-US" dirty="0" err="1">
                <a:latin typeface="Papyrus" panose="020B0602040200020303" pitchFamily="34" charset="77"/>
              </a:rPr>
              <a:t>omer</a:t>
            </a:r>
            <a:r>
              <a:rPr lang="en-US" dirty="0">
                <a:latin typeface="Papyrus" panose="020B0602040200020303" pitchFamily="34" charset="77"/>
              </a:rPr>
              <a:t> of manna every day, and on the 6</a:t>
            </a:r>
            <a:r>
              <a:rPr lang="en-US" baseline="30000" dirty="0">
                <a:latin typeface="Papyrus" panose="020B0602040200020303" pitchFamily="34" charset="77"/>
              </a:rPr>
              <a:t>th</a:t>
            </a:r>
            <a:r>
              <a:rPr lang="en-US" dirty="0">
                <a:latin typeface="Papyrus" panose="020B0602040200020303" pitchFamily="34" charset="77"/>
              </a:rPr>
              <a:t> day they are to gather 2x as much.</a:t>
            </a:r>
          </a:p>
          <a:p>
            <a:endParaRPr lang="en-US" dirty="0">
              <a:latin typeface="Papyrus" panose="020B0602040200020303" pitchFamily="34" charset="77"/>
            </a:endParaRPr>
          </a:p>
          <a:p>
            <a:r>
              <a:rPr lang="en-US" dirty="0">
                <a:latin typeface="Papyrus" panose="020B0602040200020303" pitchFamily="34" charset="77"/>
              </a:rPr>
              <a:t>The 7</a:t>
            </a:r>
            <a:r>
              <a:rPr lang="en-US" baseline="30000" dirty="0">
                <a:latin typeface="Papyrus" panose="020B0602040200020303" pitchFamily="34" charset="77"/>
              </a:rPr>
              <a:t>th</a:t>
            </a:r>
            <a:r>
              <a:rPr lang="en-US" dirty="0">
                <a:latin typeface="Papyrus" panose="020B0602040200020303" pitchFamily="34" charset="77"/>
              </a:rPr>
              <a:t> they were not allowed to gather</a:t>
            </a:r>
          </a:p>
          <a:p>
            <a:r>
              <a:rPr lang="en-US" dirty="0">
                <a:latin typeface="Papyrus" panose="020B0602040200020303" pitchFamily="34" charset="77"/>
              </a:rPr>
              <a:t>The Sabbath was declared holy to the Lord and they were to </a:t>
            </a:r>
            <a:r>
              <a:rPr lang="en-US" dirty="0" err="1">
                <a:latin typeface="Papyrus" panose="020B0602040200020303" pitchFamily="34" charset="77"/>
              </a:rPr>
              <a:t>rest:gather</a:t>
            </a:r>
            <a:r>
              <a:rPr lang="en-US" dirty="0">
                <a:latin typeface="Papyrus" panose="020B0602040200020303" pitchFamily="34" charset="77"/>
              </a:rPr>
              <a:t> it; eating the extra. </a:t>
            </a:r>
          </a:p>
          <a:p>
            <a:endParaRPr lang="en-US" dirty="0">
              <a:latin typeface="Papyrus" panose="020B0602040200020303" pitchFamily="34" charset="77"/>
            </a:endParaRPr>
          </a:p>
          <a:p>
            <a:r>
              <a:rPr lang="en-US" dirty="0">
                <a:latin typeface="Papyrus" panose="020B0602040200020303" pitchFamily="34" charset="77"/>
              </a:rPr>
              <a:t>“Six days you shall it; but on the 7</a:t>
            </a:r>
            <a:r>
              <a:rPr lang="en-US" baseline="30000" dirty="0">
                <a:latin typeface="Papyrus" panose="020B0602040200020303" pitchFamily="34" charset="77"/>
              </a:rPr>
              <a:t>th</a:t>
            </a:r>
            <a:r>
              <a:rPr lang="en-US" dirty="0">
                <a:latin typeface="Papyrus" panose="020B0602040200020303" pitchFamily="34" charset="77"/>
              </a:rPr>
              <a:t> day, which is the Sabbath, in it there shall be none.” </a:t>
            </a:r>
            <a:r>
              <a:rPr lang="en-US" dirty="0">
                <a:solidFill>
                  <a:srgbClr val="FF0000"/>
                </a:solidFill>
                <a:latin typeface="Papyrus" panose="020B0602040200020303" pitchFamily="34" charset="77"/>
              </a:rPr>
              <a:t>Exodus 16:26  </a:t>
            </a:r>
          </a:p>
        </p:txBody>
      </p:sp>
    </p:spTree>
    <p:extLst>
      <p:ext uri="{BB962C8B-B14F-4D97-AF65-F5344CB8AC3E}">
        <p14:creationId xmlns:p14="http://schemas.microsoft.com/office/powerpoint/2010/main" val="360724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TextBox 4"/>
          <p:cNvSpPr txBox="1"/>
          <p:nvPr/>
        </p:nvSpPr>
        <p:spPr>
          <a:xfrm>
            <a:off x="742461" y="324411"/>
            <a:ext cx="7580923" cy="1569660"/>
          </a:xfrm>
          <a:prstGeom prst="rect">
            <a:avLst/>
          </a:prstGeom>
          <a:noFill/>
        </p:spPr>
        <p:txBody>
          <a:bodyPr wrap="square" rtlCol="0">
            <a:spAutoFit/>
          </a:bodyPr>
          <a:lstStyle/>
          <a:p>
            <a:r>
              <a:rPr lang="en-US" sz="2400" dirty="0">
                <a:latin typeface="Papyrus"/>
                <a:cs typeface="Papyrus"/>
              </a:rPr>
              <a:t>There was Constant Controversy Between             Religious Leaders &amp; Jesus Over the Sabbath</a:t>
            </a:r>
          </a:p>
          <a:p>
            <a:r>
              <a:rPr lang="en-US" sz="2400" dirty="0">
                <a:latin typeface="Papyrus"/>
                <a:cs typeface="Papyrus"/>
              </a:rPr>
              <a:t>Not Keeping Sabbath was a serious offense in Israel</a:t>
            </a:r>
          </a:p>
          <a:p>
            <a:r>
              <a:rPr lang="en-US" sz="2400" dirty="0">
                <a:latin typeface="Papyrus"/>
                <a:cs typeface="Papyrus"/>
              </a:rPr>
              <a:t>         </a:t>
            </a:r>
            <a:r>
              <a:rPr lang="en-US" dirty="0">
                <a:solidFill>
                  <a:srgbClr val="FF0000"/>
                </a:solidFill>
                <a:latin typeface="Papyrus"/>
                <a:cs typeface="Papyrus"/>
              </a:rPr>
              <a:t>Exodus 31:14-15</a:t>
            </a:r>
            <a:r>
              <a:rPr lang="en-US" sz="2400" dirty="0">
                <a:latin typeface="Papyrus"/>
                <a:cs typeface="Papyrus"/>
              </a:rPr>
              <a:t>   </a:t>
            </a:r>
            <a:r>
              <a:rPr lang="en-US" dirty="0">
                <a:solidFill>
                  <a:srgbClr val="FF0000"/>
                </a:solidFill>
                <a:latin typeface="Papyrus"/>
                <a:cs typeface="Papyrus"/>
              </a:rPr>
              <a:t>Death Penalty for Breaking Sabbath</a:t>
            </a:r>
            <a:r>
              <a:rPr lang="en-US" sz="2400" dirty="0">
                <a:latin typeface="Papyrus"/>
                <a:cs typeface="Papyrus"/>
              </a:rPr>
              <a:t> </a:t>
            </a:r>
          </a:p>
        </p:txBody>
      </p:sp>
      <p:pic>
        <p:nvPicPr>
          <p:cNvPr id="6" name="Picture 5" descr="iu-4.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5385" y="1894071"/>
            <a:ext cx="8715130" cy="4725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2862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1269999" y="1328615"/>
            <a:ext cx="7170615" cy="523220"/>
          </a:xfrm>
          <a:prstGeom prst="rect">
            <a:avLst/>
          </a:prstGeom>
          <a:noFill/>
        </p:spPr>
        <p:txBody>
          <a:bodyPr wrap="square" rtlCol="0">
            <a:spAutoFit/>
          </a:bodyPr>
          <a:lstStyle/>
          <a:p>
            <a:endParaRPr lang="en-US" sz="2800" dirty="0">
              <a:latin typeface="Lucida Handwriting"/>
              <a:cs typeface="Lucida Handwriting"/>
            </a:endParaRPr>
          </a:p>
        </p:txBody>
      </p:sp>
      <p:pic>
        <p:nvPicPr>
          <p:cNvPr id="8" name="Picture 7">
            <a:extLst>
              <a:ext uri="{FF2B5EF4-FFF2-40B4-BE49-F238E27FC236}">
                <a16:creationId xmlns:a16="http://schemas.microsoft.com/office/drawing/2014/main" id="{66D414DF-448A-7846-FC9C-36B3980923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386" y="1503940"/>
            <a:ext cx="7170615" cy="3585308"/>
          </a:xfrm>
          <a:prstGeom prst="rect">
            <a:avLst/>
          </a:prstGeom>
        </p:spPr>
      </p:pic>
      <p:sp>
        <p:nvSpPr>
          <p:cNvPr id="9" name="TextBox 8">
            <a:extLst>
              <a:ext uri="{FF2B5EF4-FFF2-40B4-BE49-F238E27FC236}">
                <a16:creationId xmlns:a16="http://schemas.microsoft.com/office/drawing/2014/main" id="{87907359-185F-74AA-6D07-650377530A71}"/>
              </a:ext>
            </a:extLst>
          </p:cNvPr>
          <p:cNvSpPr txBox="1"/>
          <p:nvPr/>
        </p:nvSpPr>
        <p:spPr>
          <a:xfrm>
            <a:off x="329184" y="316992"/>
            <a:ext cx="8388096" cy="1200329"/>
          </a:xfrm>
          <a:prstGeom prst="rect">
            <a:avLst/>
          </a:prstGeom>
          <a:noFill/>
        </p:spPr>
        <p:txBody>
          <a:bodyPr wrap="square" rtlCol="0">
            <a:spAutoFit/>
          </a:bodyPr>
          <a:lstStyle/>
          <a:p>
            <a:r>
              <a:rPr lang="en-US" dirty="0">
                <a:solidFill>
                  <a:srgbClr val="FF0000"/>
                </a:solidFill>
                <a:latin typeface="Papyrus" panose="020B0602040200020303" pitchFamily="34" charset="77"/>
              </a:rPr>
              <a:t>Exodus 31:12-13               </a:t>
            </a:r>
            <a:r>
              <a:rPr lang="en-US" dirty="0">
                <a:latin typeface="Papyrus" panose="020B0602040200020303" pitchFamily="34" charset="77"/>
              </a:rPr>
              <a:t>“And the Lord spoke to Moses saying,                                               Speak also to the children of Israel, saying, Verily My Sabbaths you shall keep,                                                         for it is a sign between Me and you throughout your generations;                                                                                that you shall know that I am the Lord that does sanctify you.”</a:t>
            </a:r>
          </a:p>
        </p:txBody>
      </p:sp>
      <p:sp>
        <p:nvSpPr>
          <p:cNvPr id="10" name="TextBox 9">
            <a:extLst>
              <a:ext uri="{FF2B5EF4-FFF2-40B4-BE49-F238E27FC236}">
                <a16:creationId xmlns:a16="http://schemas.microsoft.com/office/drawing/2014/main" id="{3F57AD51-C8D5-07B8-1C3D-201C8FEE70A5}"/>
              </a:ext>
            </a:extLst>
          </p:cNvPr>
          <p:cNvSpPr txBox="1"/>
          <p:nvPr/>
        </p:nvSpPr>
        <p:spPr>
          <a:xfrm>
            <a:off x="268224" y="5234960"/>
            <a:ext cx="8692896" cy="1477328"/>
          </a:xfrm>
          <a:prstGeom prst="rect">
            <a:avLst/>
          </a:prstGeom>
          <a:noFill/>
        </p:spPr>
        <p:txBody>
          <a:bodyPr wrap="square" rtlCol="0">
            <a:spAutoFit/>
          </a:bodyPr>
          <a:lstStyle/>
          <a:p>
            <a:r>
              <a:rPr lang="en-US" dirty="0">
                <a:latin typeface="Papyrus" panose="020B0602040200020303" pitchFamily="34" charset="77"/>
              </a:rPr>
              <a:t>14. You shall keep the Sabbaths therefore: for it is holy unto you;                                     everyone that defiles it shall surely be put to death” for whosoever does any work therein, that soul shall be cut off from among the people.                                                                            15. Six days work may be done, but in the 7</a:t>
            </a:r>
            <a:r>
              <a:rPr lang="en-US" baseline="30000" dirty="0">
                <a:latin typeface="Papyrus" panose="020B0602040200020303" pitchFamily="34" charset="77"/>
              </a:rPr>
              <a:t>th</a:t>
            </a:r>
            <a:r>
              <a:rPr lang="en-US" dirty="0">
                <a:latin typeface="Papyrus" panose="020B0602040200020303" pitchFamily="34" charset="77"/>
              </a:rPr>
              <a:t> is the Sabbath of rest, holy to the Lord,                                                        whosoever does any work in the Sabbath day shall surely be put to death.” </a:t>
            </a:r>
          </a:p>
        </p:txBody>
      </p:sp>
    </p:spTree>
    <p:extLst>
      <p:ext uri="{BB962C8B-B14F-4D97-AF65-F5344CB8AC3E}">
        <p14:creationId xmlns:p14="http://schemas.microsoft.com/office/powerpoint/2010/main" val="18963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605693" y="488246"/>
            <a:ext cx="8049846" cy="5370701"/>
          </a:xfrm>
          <a:prstGeom prst="rect">
            <a:avLst/>
          </a:prstGeom>
          <a:noFill/>
        </p:spPr>
        <p:txBody>
          <a:bodyPr wrap="square" rtlCol="0">
            <a:spAutoFit/>
          </a:bodyPr>
          <a:lstStyle/>
          <a:p>
            <a:r>
              <a:rPr lang="en-US" sz="2800" dirty="0">
                <a:latin typeface="Papyrus"/>
                <a:cs typeface="Papyrus"/>
              </a:rPr>
              <a:t>        How do you Honor the Lord </a:t>
            </a:r>
          </a:p>
          <a:p>
            <a:r>
              <a:rPr lang="en-US" sz="2800" dirty="0">
                <a:latin typeface="Papyrus"/>
                <a:cs typeface="Papyrus"/>
              </a:rPr>
              <a:t>            and Keep the Sabbath? </a:t>
            </a:r>
          </a:p>
          <a:p>
            <a:endParaRPr lang="en-US" sz="2800" dirty="0">
              <a:latin typeface="Papyrus"/>
              <a:cs typeface="Papyrus"/>
            </a:endParaRPr>
          </a:p>
          <a:p>
            <a:r>
              <a:rPr lang="en-US" sz="2600" dirty="0">
                <a:latin typeface="Papyrus"/>
                <a:cs typeface="Papyrus"/>
              </a:rPr>
              <a:t>The Religious Leaders Constantly Condemned Jesus</a:t>
            </a:r>
          </a:p>
          <a:p>
            <a:r>
              <a:rPr lang="en-US" sz="2600" dirty="0">
                <a:latin typeface="Papyrus"/>
                <a:cs typeface="Papyrus"/>
              </a:rPr>
              <a:t>                 He Healed on the Sabbath</a:t>
            </a:r>
          </a:p>
          <a:p>
            <a:r>
              <a:rPr lang="en-US" sz="2800" dirty="0">
                <a:latin typeface="Papyrus"/>
                <a:cs typeface="Papyrus"/>
              </a:rPr>
              <a:t>  </a:t>
            </a:r>
            <a:r>
              <a:rPr lang="en-US" sz="2600" dirty="0">
                <a:latin typeface="Papyrus"/>
                <a:cs typeface="Papyrus"/>
              </a:rPr>
              <a:t>He Picked Grain and Ate it with His Disciples</a:t>
            </a:r>
          </a:p>
          <a:p>
            <a:endParaRPr lang="en-US" sz="2600" dirty="0">
              <a:latin typeface="Papyrus"/>
              <a:cs typeface="Papyrus"/>
            </a:endParaRPr>
          </a:p>
          <a:p>
            <a:endParaRPr lang="en-US" sz="2600" dirty="0">
              <a:latin typeface="Papyrus"/>
              <a:cs typeface="Papyrus"/>
            </a:endParaRPr>
          </a:p>
          <a:p>
            <a:r>
              <a:rPr lang="en-US" sz="2600" dirty="0">
                <a:latin typeface="Papyrus"/>
                <a:cs typeface="Papyrus"/>
              </a:rPr>
              <a:t>       Then </a:t>
            </a:r>
            <a:r>
              <a:rPr lang="en-US" sz="2600" dirty="0">
                <a:latin typeface="Lucida Handwriting"/>
                <a:cs typeface="Lucida Handwriting"/>
              </a:rPr>
              <a:t>Jesus said </a:t>
            </a:r>
            <a:r>
              <a:rPr lang="en-US" sz="2600" dirty="0">
                <a:latin typeface="Papyrus"/>
                <a:cs typeface="Papyrus"/>
              </a:rPr>
              <a:t>to them</a:t>
            </a:r>
            <a:r>
              <a:rPr lang="mr-IN" sz="2600" dirty="0">
                <a:latin typeface="Papyrus"/>
                <a:cs typeface="Papyrus"/>
              </a:rPr>
              <a:t>……</a:t>
            </a:r>
            <a:r>
              <a:rPr lang="en-US" sz="2600" dirty="0">
                <a:latin typeface="Papyrus"/>
                <a:cs typeface="Papyrus"/>
              </a:rPr>
              <a:t> </a:t>
            </a:r>
          </a:p>
          <a:p>
            <a:r>
              <a:rPr lang="en-US" sz="2600" dirty="0">
                <a:latin typeface="Papyrus"/>
                <a:cs typeface="Papyrus"/>
              </a:rPr>
              <a:t>                            </a:t>
            </a:r>
            <a:r>
              <a:rPr lang="en-US" sz="2600" dirty="0">
                <a:solidFill>
                  <a:srgbClr val="FF0000"/>
                </a:solidFill>
                <a:latin typeface="Papyrus"/>
                <a:cs typeface="Papyrus"/>
              </a:rPr>
              <a:t>    </a:t>
            </a:r>
            <a:r>
              <a:rPr lang="en-US" sz="2000" dirty="0">
                <a:solidFill>
                  <a:srgbClr val="FF0000"/>
                </a:solidFill>
                <a:latin typeface="Papyrus"/>
                <a:cs typeface="Papyrus"/>
              </a:rPr>
              <a:t>Mark 2 :27-28</a:t>
            </a:r>
            <a:endParaRPr lang="en-US" sz="2600" dirty="0">
              <a:solidFill>
                <a:srgbClr val="FF0000"/>
              </a:solidFill>
              <a:latin typeface="Papyrus"/>
              <a:cs typeface="Papyrus"/>
            </a:endParaRPr>
          </a:p>
          <a:p>
            <a:r>
              <a:rPr lang="en-US" sz="2400" dirty="0">
                <a:latin typeface="Papyrus"/>
                <a:cs typeface="Papyrus"/>
              </a:rPr>
              <a:t>            “</a:t>
            </a:r>
            <a:r>
              <a:rPr lang="en-US" sz="2500" dirty="0">
                <a:latin typeface="Papyrus"/>
                <a:cs typeface="Papyrus"/>
              </a:rPr>
              <a:t> The Sabbath was made for man, </a:t>
            </a:r>
          </a:p>
          <a:p>
            <a:r>
              <a:rPr lang="en-US" sz="2500" dirty="0">
                <a:latin typeface="Papyrus"/>
                <a:cs typeface="Papyrus"/>
              </a:rPr>
              <a:t>                       And not man for the Sabbath</a:t>
            </a:r>
          </a:p>
          <a:p>
            <a:r>
              <a:rPr lang="en-US" sz="2500" dirty="0">
                <a:latin typeface="Papyrus"/>
                <a:cs typeface="Papyrus"/>
              </a:rPr>
              <a:t>Therefore, the Son of Man is Lord also of the Sabbath”</a:t>
            </a:r>
          </a:p>
        </p:txBody>
      </p:sp>
    </p:spTree>
    <p:extLst>
      <p:ext uri="{BB962C8B-B14F-4D97-AF65-F5344CB8AC3E}">
        <p14:creationId xmlns:p14="http://schemas.microsoft.com/office/powerpoint/2010/main" val="1625237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Box 2"/>
          <p:cNvSpPr txBox="1"/>
          <p:nvPr/>
        </p:nvSpPr>
        <p:spPr>
          <a:xfrm>
            <a:off x="586153" y="346655"/>
            <a:ext cx="7698154" cy="1323439"/>
          </a:xfrm>
          <a:prstGeom prst="rect">
            <a:avLst/>
          </a:prstGeom>
          <a:noFill/>
        </p:spPr>
        <p:txBody>
          <a:bodyPr wrap="square" rtlCol="0">
            <a:spAutoFit/>
          </a:bodyPr>
          <a:lstStyle/>
          <a:p>
            <a:r>
              <a:rPr lang="en-US" sz="2000" dirty="0">
                <a:solidFill>
                  <a:srgbClr val="FF0000"/>
                </a:solidFill>
                <a:latin typeface="Papyrus"/>
                <a:cs typeface="Papyrus"/>
              </a:rPr>
              <a:t>Luke 6:1-6  </a:t>
            </a:r>
            <a:r>
              <a:rPr lang="en-US" sz="2000" dirty="0">
                <a:latin typeface="Papyrus"/>
                <a:cs typeface="Papyrus"/>
              </a:rPr>
              <a:t>“It came to pass on the 2</a:t>
            </a:r>
            <a:r>
              <a:rPr lang="en-US" sz="2000" baseline="30000" dirty="0">
                <a:latin typeface="Papyrus"/>
                <a:cs typeface="Papyrus"/>
              </a:rPr>
              <a:t>nd</a:t>
            </a:r>
            <a:r>
              <a:rPr lang="en-US" sz="2000" dirty="0">
                <a:latin typeface="Papyrus"/>
                <a:cs typeface="Papyrus"/>
              </a:rPr>
              <a:t> Sabbath after the first, that Jesus went through the fields and His disciples picked and ate grains of corn, rubbing them in their hands.  And certain Pharisees said to them, Why are you doing unlawful acts on the </a:t>
            </a:r>
            <a:r>
              <a:rPr lang="en-US" sz="2000" dirty="0" err="1">
                <a:latin typeface="Papyrus"/>
                <a:cs typeface="Papyrus"/>
              </a:rPr>
              <a:t>sabbath</a:t>
            </a:r>
            <a:r>
              <a:rPr lang="en-US" sz="2000" dirty="0">
                <a:latin typeface="Papyrus"/>
                <a:cs typeface="Papyrus"/>
              </a:rPr>
              <a:t>?  </a:t>
            </a:r>
          </a:p>
        </p:txBody>
      </p:sp>
      <p:pic>
        <p:nvPicPr>
          <p:cNvPr id="4" name="Picture 3" descr="iu-6.jpeg"/>
          <p:cNvPicPr>
            <a:picLocks noChangeAspect="1"/>
          </p:cNvPicPr>
          <p:nvPr/>
        </p:nvPicPr>
        <p:blipFill>
          <a:blip r:embed="rId2">
            <a:extLst>
              <a:ext uri="{BEBA8EAE-BF5A-486C-A8C5-ECC9F3942E4B}">
                <a14:imgProps xmlns:a14="http://schemas.microsoft.com/office/drawing/2010/main">
                  <a14:imgLayer r:embed="rId3">
                    <a14:imgEffect>
                      <a14:backgroundRemoval t="3136" b="89547" l="3165" r="95359"/>
                    </a14:imgEffect>
                  </a14:imgLayer>
                </a14:imgProps>
              </a:ext>
              <a:ext uri="{28A0092B-C50C-407E-A947-70E740481C1C}">
                <a14:useLocalDpi xmlns:a14="http://schemas.microsoft.com/office/drawing/2010/main"/>
              </a:ext>
            </a:extLst>
          </a:blip>
          <a:stretch>
            <a:fillRect/>
          </a:stretch>
        </p:blipFill>
        <p:spPr>
          <a:xfrm>
            <a:off x="527539" y="1206520"/>
            <a:ext cx="7131538" cy="4318041"/>
          </a:xfrm>
          <a:prstGeom prst="rect">
            <a:avLst/>
          </a:prstGeom>
        </p:spPr>
      </p:pic>
      <p:sp>
        <p:nvSpPr>
          <p:cNvPr id="5" name="TextBox 4"/>
          <p:cNvSpPr txBox="1"/>
          <p:nvPr/>
        </p:nvSpPr>
        <p:spPr>
          <a:xfrm>
            <a:off x="254001" y="5087425"/>
            <a:ext cx="8284306" cy="1384995"/>
          </a:xfrm>
          <a:prstGeom prst="rect">
            <a:avLst/>
          </a:prstGeom>
          <a:noFill/>
        </p:spPr>
        <p:txBody>
          <a:bodyPr wrap="square" rtlCol="0">
            <a:spAutoFit/>
          </a:bodyPr>
          <a:lstStyle/>
          <a:p>
            <a:r>
              <a:rPr lang="en-US" sz="2000" dirty="0">
                <a:latin typeface="Papyrus"/>
                <a:cs typeface="Papyrus"/>
              </a:rPr>
              <a:t>Jesus reminded them that even King David did the same when he was hungry, and even went  took the showbread from the Temple to eat which is only lawful for the priests in the Temple to do, saying</a:t>
            </a:r>
          </a:p>
          <a:p>
            <a:r>
              <a:rPr lang="en-US" sz="2400" dirty="0">
                <a:latin typeface="Papyrus"/>
                <a:cs typeface="Papyrus"/>
              </a:rPr>
              <a:t>           </a:t>
            </a:r>
            <a:r>
              <a:rPr lang="en-US" sz="2400" dirty="0">
                <a:solidFill>
                  <a:srgbClr val="FF0000"/>
                </a:solidFill>
                <a:latin typeface="Papyrus"/>
                <a:cs typeface="Papyrus"/>
              </a:rPr>
              <a:t>“The Son of Man is Lord also of the Sabbath</a:t>
            </a:r>
            <a:r>
              <a:rPr lang="en-US" sz="2400" dirty="0">
                <a:latin typeface="Papyrus"/>
                <a:cs typeface="Papyrus"/>
              </a:rPr>
              <a:t>” </a:t>
            </a:r>
          </a:p>
        </p:txBody>
      </p:sp>
    </p:spTree>
    <p:extLst>
      <p:ext uri="{BB962C8B-B14F-4D97-AF65-F5344CB8AC3E}">
        <p14:creationId xmlns:p14="http://schemas.microsoft.com/office/powerpoint/2010/main" val="2216781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1183</TotalTime>
  <Words>3564</Words>
  <Application>Microsoft Macintosh PowerPoint</Application>
  <PresentationFormat>On-screen Show (4:3)</PresentationFormat>
  <Paragraphs>283</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Avenir Black Oblique</vt:lpstr>
      <vt:lpstr>Bookman Old Style</vt:lpstr>
      <vt:lpstr>Calibri</vt:lpstr>
      <vt:lpstr>Cracked</vt:lpstr>
      <vt:lpstr>Lucida Handwriting</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Bentley</dc:creator>
  <cp:lastModifiedBy>Cathy Bentley</cp:lastModifiedBy>
  <cp:revision>109</cp:revision>
  <dcterms:created xsi:type="dcterms:W3CDTF">2021-06-22T10:53:46Z</dcterms:created>
  <dcterms:modified xsi:type="dcterms:W3CDTF">2023-02-08T18:18:13Z</dcterms:modified>
</cp:coreProperties>
</file>