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506" r:id="rId2"/>
    <p:sldId id="516" r:id="rId3"/>
    <p:sldId id="427" r:id="rId4"/>
    <p:sldId id="515" r:id="rId5"/>
    <p:sldId id="517" r:id="rId6"/>
    <p:sldId id="496" r:id="rId7"/>
    <p:sldId id="498" r:id="rId8"/>
    <p:sldId id="377" r:id="rId9"/>
    <p:sldId id="480" r:id="rId10"/>
    <p:sldId id="481" r:id="rId11"/>
    <p:sldId id="455" r:id="rId12"/>
    <p:sldId id="388" r:id="rId13"/>
    <p:sldId id="484" r:id="rId14"/>
    <p:sldId id="378" r:id="rId15"/>
    <p:sldId id="392" r:id="rId16"/>
    <p:sldId id="487" r:id="rId17"/>
    <p:sldId id="488" r:id="rId18"/>
    <p:sldId id="420" r:id="rId19"/>
    <p:sldId id="419" r:id="rId20"/>
    <p:sldId id="491" r:id="rId21"/>
    <p:sldId id="492" r:id="rId22"/>
    <p:sldId id="493" r:id="rId23"/>
    <p:sldId id="503" r:id="rId24"/>
    <p:sldId id="495" r:id="rId25"/>
    <p:sldId id="421" r:id="rId26"/>
    <p:sldId id="424" r:id="rId27"/>
    <p:sldId id="397" r:id="rId28"/>
    <p:sldId id="497" r:id="rId29"/>
    <p:sldId id="462" r:id="rId30"/>
    <p:sldId id="393" r:id="rId31"/>
    <p:sldId id="391" r:id="rId32"/>
    <p:sldId id="405" r:id="rId33"/>
    <p:sldId id="499" r:id="rId34"/>
    <p:sldId id="426" r:id="rId35"/>
    <p:sldId id="465" r:id="rId36"/>
    <p:sldId id="501" r:id="rId37"/>
    <p:sldId id="457" r:id="rId38"/>
    <p:sldId id="502" r:id="rId39"/>
    <p:sldId id="463" r:id="rId40"/>
    <p:sldId id="461" r:id="rId41"/>
    <p:sldId id="509" r:id="rId42"/>
    <p:sldId id="305" r:id="rId43"/>
    <p:sldId id="514" r:id="rId44"/>
    <p:sldId id="512" r:id="rId45"/>
    <p:sldId id="513" r:id="rId46"/>
    <p:sldId id="505"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F4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8" autoAdjust="0"/>
    <p:restoredTop sz="93580" autoAdjust="0"/>
  </p:normalViewPr>
  <p:slideViewPr>
    <p:cSldViewPr snapToGrid="0" snapToObjects="1">
      <p:cViewPr varScale="1">
        <p:scale>
          <a:sx n="64" d="100"/>
          <a:sy n="64" d="100"/>
        </p:scale>
        <p:origin x="1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063DBB0-A4C9-6D47-A5C0-B4A8F82F896D}" type="datetimeFigureOut">
              <a:rPr lang="en-US"/>
              <a:pPr>
                <a:defRPr/>
              </a:pPr>
              <a:t>10/3/2023</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_trad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3CFE389-DF1B-BD49-A464-8B7C3DF685AC}" type="slidenum">
              <a:rPr lang="es-ES_tradnl"/>
              <a:pPr>
                <a:defRPr/>
              </a:pPr>
              <a:t>‹#›</a:t>
            </a:fld>
            <a:endParaRPr lang="es-ES_tradnl"/>
          </a:p>
        </p:txBody>
      </p:sp>
    </p:spTree>
    <p:extLst>
      <p:ext uri="{BB962C8B-B14F-4D97-AF65-F5344CB8AC3E}">
        <p14:creationId xmlns:p14="http://schemas.microsoft.com/office/powerpoint/2010/main" val="13941684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1</a:t>
            </a:fld>
            <a:endParaRPr lang="es-ES_tradnl"/>
          </a:p>
        </p:txBody>
      </p:sp>
    </p:spTree>
    <p:extLst>
      <p:ext uri="{BB962C8B-B14F-4D97-AF65-F5344CB8AC3E}">
        <p14:creationId xmlns:p14="http://schemas.microsoft.com/office/powerpoint/2010/main" val="246758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BDFCD56F-B33C-0C48-B738-7AD9D72B4748}" type="slidenum">
              <a:rPr lang="en-US" sz="1200">
                <a:latin typeface="Arial" charset="0"/>
              </a:rPr>
              <a:pPr/>
              <a:t>13</a:t>
            </a:fld>
            <a:endParaRPr lang="en-US" sz="1200">
              <a:latin typeface="Arial" charset="0"/>
            </a:endParaRPr>
          </a:p>
        </p:txBody>
      </p:sp>
      <p:sp>
        <p:nvSpPr>
          <p:cNvPr id="14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4995" name="Rectangle 3"/>
          <p:cNvSpPr>
            <a:spLocks noGrp="1" noChangeArrowheads="1"/>
          </p:cNvSpPr>
          <p:nvPr>
            <p:ph type="body" idx="1"/>
          </p:nvPr>
        </p:nvSpPr>
        <p:spPr>
          <a:noFill/>
        </p:spPr>
        <p:txBody>
          <a:bodyPr/>
          <a:lstStyle/>
          <a:p>
            <a:pPr eaLnBrk="1" hangingPunct="1"/>
            <a:endParaRPr lang="es-ES_tradnl" dirty="0"/>
          </a:p>
        </p:txBody>
      </p:sp>
    </p:spTree>
    <p:extLst>
      <p:ext uri="{BB962C8B-B14F-4D97-AF65-F5344CB8AC3E}">
        <p14:creationId xmlns:p14="http://schemas.microsoft.com/office/powerpoint/2010/main" val="242198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BO"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16</a:t>
            </a:fld>
            <a:endParaRPr lang="es-ES_tradnl"/>
          </a:p>
        </p:txBody>
      </p:sp>
    </p:spTree>
    <p:extLst>
      <p:ext uri="{BB962C8B-B14F-4D97-AF65-F5344CB8AC3E}">
        <p14:creationId xmlns:p14="http://schemas.microsoft.com/office/powerpoint/2010/main" val="355979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3B9F930F-EEF3-D741-BF06-9AAD893B9FAB}" type="slidenum">
              <a:rPr lang="en-US" sz="1200">
                <a:latin typeface="Arial" charset="0"/>
              </a:rPr>
              <a:pPr/>
              <a:t>17</a:t>
            </a:fld>
            <a:endParaRPr lang="en-US" sz="1200">
              <a:latin typeface="Arial" charset="0"/>
            </a:endParaRPr>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899" name="Rectangle 3"/>
          <p:cNvSpPr>
            <a:spLocks noGrp="1" noChangeArrowheads="1"/>
          </p:cNvSpPr>
          <p:nvPr>
            <p:ph type="body" idx="1"/>
          </p:nvPr>
        </p:nvSpPr>
        <p:spPr>
          <a:noFill/>
        </p:spPr>
        <p:txBody>
          <a:bodyPr/>
          <a:lstStyle/>
          <a:p>
            <a:pPr eaLnBrk="1" hangingPunct="1"/>
            <a:endParaRPr lang="es-ES_tradnl"/>
          </a:p>
        </p:txBody>
      </p:sp>
    </p:spTree>
    <p:extLst>
      <p:ext uri="{BB962C8B-B14F-4D97-AF65-F5344CB8AC3E}">
        <p14:creationId xmlns:p14="http://schemas.microsoft.com/office/powerpoint/2010/main" val="156607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A28D3545-F8F7-4248-A4D1-737F338F6E1C}" type="slidenum">
              <a:rPr lang="en-US" sz="1200">
                <a:latin typeface="Arial" charset="0"/>
              </a:rPr>
              <a:pPr/>
              <a:t>18</a:t>
            </a:fld>
            <a:endParaRPr lang="en-US" sz="1200">
              <a:latin typeface="Arial" charset="0"/>
            </a:endParaRPr>
          </a:p>
        </p:txBody>
      </p:sp>
      <p:sp>
        <p:nvSpPr>
          <p:cNvPr id="111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3187" name="Rectangle 3"/>
          <p:cNvSpPr>
            <a:spLocks noGrp="1" noChangeArrowheads="1"/>
          </p:cNvSpPr>
          <p:nvPr>
            <p:ph type="body" idx="1"/>
          </p:nvPr>
        </p:nvSpPr>
        <p:spPr>
          <a:noFill/>
        </p:spPr>
        <p:txBody>
          <a:bodyPr/>
          <a:lstStyle/>
          <a:p>
            <a:pPr eaLnBrk="1" hangingPunct="1"/>
            <a:endParaRPr lang="es-ES_trad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298560E9-CC41-7846-B2D7-8AF7E64C7024}" type="slidenum">
              <a:rPr lang="en-US" sz="1200">
                <a:latin typeface="Arial" charset="0"/>
              </a:rPr>
              <a:pPr/>
              <a:t>19</a:t>
            </a:fld>
            <a:endParaRPr lang="en-US" sz="1200">
              <a:latin typeface="Arial" charset="0"/>
            </a:endParaRPr>
          </a:p>
        </p:txBody>
      </p:sp>
      <p:sp>
        <p:nvSpPr>
          <p:cNvPr id="1218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a:noFill/>
        </p:spPr>
        <p:txBody>
          <a:bodyPr/>
          <a:lstStyle/>
          <a:p>
            <a:pPr eaLnBrk="1" hangingPunct="1"/>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BO"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20</a:t>
            </a:fld>
            <a:endParaRPr lang="es-ES_tradnl"/>
          </a:p>
        </p:txBody>
      </p:sp>
    </p:spTree>
    <p:extLst>
      <p:ext uri="{BB962C8B-B14F-4D97-AF65-F5344CB8AC3E}">
        <p14:creationId xmlns:p14="http://schemas.microsoft.com/office/powerpoint/2010/main" val="211289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BO"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23</a:t>
            </a:fld>
            <a:endParaRPr lang="es-ES_tradnl"/>
          </a:p>
        </p:txBody>
      </p:sp>
    </p:spTree>
    <p:extLst>
      <p:ext uri="{BB962C8B-B14F-4D97-AF65-F5344CB8AC3E}">
        <p14:creationId xmlns:p14="http://schemas.microsoft.com/office/powerpoint/2010/main" val="639454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885ABB85-A77E-7B40-9447-C148B12DB0B5}" type="slidenum">
              <a:rPr lang="en-US" sz="1200">
                <a:latin typeface="Arial" charset="0"/>
              </a:rPr>
              <a:pPr/>
              <a:t>24</a:t>
            </a:fld>
            <a:endParaRPr lang="en-US" sz="1200">
              <a:latin typeface="Arial" charset="0"/>
            </a:endParaRPr>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a:noFill/>
        </p:spPr>
        <p:txBody>
          <a:bodyPr/>
          <a:lstStyle/>
          <a:p>
            <a:pPr eaLnBrk="1" hangingPunct="1"/>
            <a:endParaRPr lang="es-ES_tradnl"/>
          </a:p>
        </p:txBody>
      </p:sp>
    </p:spTree>
    <p:extLst>
      <p:ext uri="{BB962C8B-B14F-4D97-AF65-F5344CB8AC3E}">
        <p14:creationId xmlns:p14="http://schemas.microsoft.com/office/powerpoint/2010/main" val="262158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885ABB85-A77E-7B40-9447-C148B12DB0B5}" type="slidenum">
              <a:rPr lang="en-US" sz="1200">
                <a:latin typeface="Arial" charset="0"/>
              </a:rPr>
              <a:pPr/>
              <a:t>25</a:t>
            </a:fld>
            <a:endParaRPr lang="en-US" sz="1200">
              <a:latin typeface="Arial" charset="0"/>
            </a:endParaRPr>
          </a:p>
        </p:txBody>
      </p:sp>
      <p:sp>
        <p:nvSpPr>
          <p:cNvPr id="1157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a:noFill/>
        </p:spPr>
        <p:txBody>
          <a:bodyPr/>
          <a:lstStyle/>
          <a:p>
            <a:pPr eaLnBrk="1" hangingPunct="1"/>
            <a:endParaRPr lang="es-ES_trad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87659BBF-4D2E-3648-8D14-667CFC93D2E6}" type="slidenum">
              <a:rPr lang="en-US" sz="1200">
                <a:latin typeface="Arial" charset="0"/>
              </a:rPr>
              <a:pPr/>
              <a:t>26</a:t>
            </a:fld>
            <a:endParaRPr lang="en-US" sz="1200">
              <a:latin typeface="Arial" charset="0"/>
            </a:endParaRPr>
          </a:p>
        </p:txBody>
      </p:sp>
      <p:sp>
        <p:nvSpPr>
          <p:cNvPr id="1187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a:noFill/>
        </p:spPr>
        <p:txBody>
          <a:bodyPr/>
          <a:lstStyle/>
          <a:p>
            <a:pPr eaLnBrk="1" hangingPunct="1"/>
            <a:endParaRPr lang="es-ES_trad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2</a:t>
            </a:fld>
            <a:endParaRPr lang="es-ES_tradnl"/>
          </a:p>
        </p:txBody>
      </p:sp>
    </p:spTree>
    <p:extLst>
      <p:ext uri="{BB962C8B-B14F-4D97-AF65-F5344CB8AC3E}">
        <p14:creationId xmlns:p14="http://schemas.microsoft.com/office/powerpoint/2010/main" val="295175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27</a:t>
            </a:fld>
            <a:endParaRPr lang="es-ES_tradnl"/>
          </a:p>
        </p:txBody>
      </p:sp>
    </p:spTree>
    <p:extLst>
      <p:ext uri="{BB962C8B-B14F-4D97-AF65-F5344CB8AC3E}">
        <p14:creationId xmlns:p14="http://schemas.microsoft.com/office/powerpoint/2010/main" val="1516612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28</a:t>
            </a:fld>
            <a:endParaRPr lang="es-ES_tradnl"/>
          </a:p>
        </p:txBody>
      </p:sp>
    </p:spTree>
    <p:extLst>
      <p:ext uri="{BB962C8B-B14F-4D97-AF65-F5344CB8AC3E}">
        <p14:creationId xmlns:p14="http://schemas.microsoft.com/office/powerpoint/2010/main" val="4288696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33</a:t>
            </a:fld>
            <a:endParaRPr lang="es-ES_tradnl"/>
          </a:p>
        </p:txBody>
      </p:sp>
    </p:spTree>
    <p:extLst>
      <p:ext uri="{BB962C8B-B14F-4D97-AF65-F5344CB8AC3E}">
        <p14:creationId xmlns:p14="http://schemas.microsoft.com/office/powerpoint/2010/main" val="1904581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34</a:t>
            </a:fld>
            <a:endParaRPr lang="es-ES_tradnl"/>
          </a:p>
        </p:txBody>
      </p:sp>
    </p:spTree>
    <p:extLst>
      <p:ext uri="{BB962C8B-B14F-4D97-AF65-F5344CB8AC3E}">
        <p14:creationId xmlns:p14="http://schemas.microsoft.com/office/powerpoint/2010/main" val="1637249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41</a:t>
            </a:fld>
            <a:endParaRPr lang="es-ES_tradnl"/>
          </a:p>
        </p:txBody>
      </p:sp>
    </p:spTree>
    <p:extLst>
      <p:ext uri="{BB962C8B-B14F-4D97-AF65-F5344CB8AC3E}">
        <p14:creationId xmlns:p14="http://schemas.microsoft.com/office/powerpoint/2010/main" val="1829569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46</a:t>
            </a:fld>
            <a:endParaRPr lang="es-ES_tradnl"/>
          </a:p>
        </p:txBody>
      </p:sp>
    </p:spTree>
    <p:extLst>
      <p:ext uri="{BB962C8B-B14F-4D97-AF65-F5344CB8AC3E}">
        <p14:creationId xmlns:p14="http://schemas.microsoft.com/office/powerpoint/2010/main" val="1069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4</a:t>
            </a:fld>
            <a:endParaRPr lang="es-ES_tradnl"/>
          </a:p>
        </p:txBody>
      </p:sp>
    </p:spTree>
    <p:extLst>
      <p:ext uri="{BB962C8B-B14F-4D97-AF65-F5344CB8AC3E}">
        <p14:creationId xmlns:p14="http://schemas.microsoft.com/office/powerpoint/2010/main" val="159059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5</a:t>
            </a:fld>
            <a:endParaRPr lang="es-ES_tradnl"/>
          </a:p>
        </p:txBody>
      </p:sp>
    </p:spTree>
    <p:extLst>
      <p:ext uri="{BB962C8B-B14F-4D97-AF65-F5344CB8AC3E}">
        <p14:creationId xmlns:p14="http://schemas.microsoft.com/office/powerpoint/2010/main" val="278066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pPr>
              <a:defRPr/>
            </a:pPr>
            <a:fld id="{13CFE389-DF1B-BD49-A464-8B7C3DF685AC}" type="slidenum">
              <a:rPr lang="es-ES_tradnl" smtClean="0"/>
              <a:pPr>
                <a:defRPr/>
              </a:pPr>
              <a:t>8</a:t>
            </a:fld>
            <a:endParaRPr lang="es-ES_tradnl"/>
          </a:p>
        </p:txBody>
      </p:sp>
    </p:spTree>
    <p:extLst>
      <p:ext uri="{BB962C8B-B14F-4D97-AF65-F5344CB8AC3E}">
        <p14:creationId xmlns:p14="http://schemas.microsoft.com/office/powerpoint/2010/main" val="453778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82543592-2375-6B49-BEB1-20118B76F982}" type="slidenum">
              <a:rPr lang="en-US" sz="1200">
                <a:latin typeface="Arial" charset="0"/>
              </a:rPr>
              <a:pPr/>
              <a:t>9</a:t>
            </a:fld>
            <a:endParaRPr lang="en-US" sz="1200">
              <a:latin typeface="Arial" charset="0"/>
            </a:endParaRPr>
          </a:p>
        </p:txBody>
      </p:sp>
      <p:sp>
        <p:nvSpPr>
          <p:cNvPr id="14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a:noFill/>
        </p:spPr>
        <p:txBody>
          <a:bodyPr/>
          <a:lstStyle/>
          <a:p>
            <a:pPr eaLnBrk="1" hangingPunct="1"/>
            <a:endParaRPr lang="es-ES_tradnl" dirty="0"/>
          </a:p>
        </p:txBody>
      </p:sp>
    </p:spTree>
    <p:extLst>
      <p:ext uri="{BB962C8B-B14F-4D97-AF65-F5344CB8AC3E}">
        <p14:creationId xmlns:p14="http://schemas.microsoft.com/office/powerpoint/2010/main" val="2702492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10</a:t>
            </a:fld>
            <a:endParaRPr lang="es-ES_tradnl"/>
          </a:p>
        </p:txBody>
      </p:sp>
    </p:spTree>
    <p:extLst>
      <p:ext uri="{BB962C8B-B14F-4D97-AF65-F5344CB8AC3E}">
        <p14:creationId xmlns:p14="http://schemas.microsoft.com/office/powerpoint/2010/main" val="453465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BO"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11</a:t>
            </a:fld>
            <a:endParaRPr lang="es-ES_tradnl"/>
          </a:p>
        </p:txBody>
      </p:sp>
    </p:spTree>
    <p:extLst>
      <p:ext uri="{BB962C8B-B14F-4D97-AF65-F5344CB8AC3E}">
        <p14:creationId xmlns:p14="http://schemas.microsoft.com/office/powerpoint/2010/main" val="321743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12</a:t>
            </a:fld>
            <a:endParaRPr lang="es-ES_tradnl"/>
          </a:p>
        </p:txBody>
      </p:sp>
    </p:spTree>
    <p:extLst>
      <p:ext uri="{BB962C8B-B14F-4D97-AF65-F5344CB8AC3E}">
        <p14:creationId xmlns:p14="http://schemas.microsoft.com/office/powerpoint/2010/main" val="226603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_tradnl"/>
          </a:p>
        </p:txBody>
      </p:sp>
      <p:sp>
        <p:nvSpPr>
          <p:cNvPr id="4" name="Date Placeholder 3"/>
          <p:cNvSpPr>
            <a:spLocks noGrp="1"/>
          </p:cNvSpPr>
          <p:nvPr>
            <p:ph type="dt" sz="half" idx="10"/>
          </p:nvPr>
        </p:nvSpPr>
        <p:spPr/>
        <p:txBody>
          <a:bodyPr/>
          <a:lstStyle>
            <a:lvl1pPr>
              <a:defRPr/>
            </a:lvl1pPr>
          </a:lstStyle>
          <a:p>
            <a:pPr>
              <a:defRPr/>
            </a:pPr>
            <a:fld id="{D185A6D5-8141-4748-BF17-BE0072DA9DBC}" type="datetimeFigureOut">
              <a:rPr lang="en-US"/>
              <a:pPr>
                <a:defRPr/>
              </a:pPr>
              <a:t>10/3/2023</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2FB954E5-A49D-864C-833B-94F3D1CD9886}" type="slidenum">
              <a:rPr lang="es-ES_tradnl"/>
              <a:pPr>
                <a:defRPr/>
              </a:pPr>
              <a:t>‹#›</a:t>
            </a:fld>
            <a:endParaRPr lang="es-ES_tradnl"/>
          </a:p>
        </p:txBody>
      </p:sp>
    </p:spTree>
    <p:extLst>
      <p:ext uri="{BB962C8B-B14F-4D97-AF65-F5344CB8AC3E}">
        <p14:creationId xmlns:p14="http://schemas.microsoft.com/office/powerpoint/2010/main" val="1188922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lvl1pPr>
              <a:defRPr/>
            </a:lvl1pPr>
          </a:lstStyle>
          <a:p>
            <a:pPr>
              <a:defRPr/>
            </a:pPr>
            <a:fld id="{E6142FE9-2027-B54F-A797-A121CF517067}" type="datetimeFigureOut">
              <a:rPr lang="en-US"/>
              <a:pPr>
                <a:defRPr/>
              </a:pPr>
              <a:t>10/3/2023</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68F47CD3-F504-2C4E-A8B1-993FF4F30F49}" type="slidenum">
              <a:rPr lang="es-ES_tradnl"/>
              <a:pPr>
                <a:defRPr/>
              </a:pPr>
              <a:t>‹#›</a:t>
            </a:fld>
            <a:endParaRPr lang="es-ES_tradnl"/>
          </a:p>
        </p:txBody>
      </p:sp>
    </p:spTree>
    <p:extLst>
      <p:ext uri="{BB962C8B-B14F-4D97-AF65-F5344CB8AC3E}">
        <p14:creationId xmlns:p14="http://schemas.microsoft.com/office/powerpoint/2010/main" val="222169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lvl1pPr>
              <a:defRPr/>
            </a:lvl1pPr>
          </a:lstStyle>
          <a:p>
            <a:pPr>
              <a:defRPr/>
            </a:pPr>
            <a:fld id="{208AE6EB-5A18-444A-8367-3C258369132E}" type="datetimeFigureOut">
              <a:rPr lang="en-US"/>
              <a:pPr>
                <a:defRPr/>
              </a:pPr>
              <a:t>10/3/2023</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CE1F0737-B2A6-6847-9ECF-54A17D273BB3}" type="slidenum">
              <a:rPr lang="es-ES_tradnl"/>
              <a:pPr>
                <a:defRPr/>
              </a:pPr>
              <a:t>‹#›</a:t>
            </a:fld>
            <a:endParaRPr lang="es-ES_tradnl"/>
          </a:p>
        </p:txBody>
      </p:sp>
    </p:spTree>
    <p:extLst>
      <p:ext uri="{BB962C8B-B14F-4D97-AF65-F5344CB8AC3E}">
        <p14:creationId xmlns:p14="http://schemas.microsoft.com/office/powerpoint/2010/main" val="281232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lvl1pPr>
              <a:defRPr/>
            </a:lvl1pPr>
          </a:lstStyle>
          <a:p>
            <a:pPr>
              <a:defRPr/>
            </a:pPr>
            <a:fld id="{DD8DB2ED-A6C9-6B44-ACD8-3EE12B7299ED}" type="datetimeFigureOut">
              <a:rPr lang="en-US"/>
              <a:pPr>
                <a:defRPr/>
              </a:pPr>
              <a:t>10/3/2023</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46A94967-2271-8D4A-ACE0-2DAA844859B4}" type="slidenum">
              <a:rPr lang="es-ES_tradnl"/>
              <a:pPr>
                <a:defRPr/>
              </a:pPr>
              <a:t>‹#›</a:t>
            </a:fld>
            <a:endParaRPr lang="es-ES_tradnl"/>
          </a:p>
        </p:txBody>
      </p:sp>
    </p:spTree>
    <p:extLst>
      <p:ext uri="{BB962C8B-B14F-4D97-AF65-F5344CB8AC3E}">
        <p14:creationId xmlns:p14="http://schemas.microsoft.com/office/powerpoint/2010/main" val="3854305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D4BB8BD-E667-8642-B815-04F25C9FC1CA}" type="datetimeFigureOut">
              <a:rPr lang="en-US"/>
              <a:pPr>
                <a:defRPr/>
              </a:pPr>
              <a:t>10/3/2023</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592D874D-E5F6-FB45-AF0D-4C14F019C824}" type="slidenum">
              <a:rPr lang="es-ES_tradnl"/>
              <a:pPr>
                <a:defRPr/>
              </a:pPr>
              <a:t>‹#›</a:t>
            </a:fld>
            <a:endParaRPr lang="es-ES_tradnl"/>
          </a:p>
        </p:txBody>
      </p:sp>
    </p:spTree>
    <p:extLst>
      <p:ext uri="{BB962C8B-B14F-4D97-AF65-F5344CB8AC3E}">
        <p14:creationId xmlns:p14="http://schemas.microsoft.com/office/powerpoint/2010/main" val="280084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3"/>
          <p:cNvSpPr>
            <a:spLocks noGrp="1"/>
          </p:cNvSpPr>
          <p:nvPr>
            <p:ph type="dt" sz="half" idx="10"/>
          </p:nvPr>
        </p:nvSpPr>
        <p:spPr/>
        <p:txBody>
          <a:bodyPr/>
          <a:lstStyle>
            <a:lvl1pPr>
              <a:defRPr/>
            </a:lvl1pPr>
          </a:lstStyle>
          <a:p>
            <a:pPr>
              <a:defRPr/>
            </a:pPr>
            <a:fld id="{1BA54843-D120-704B-B7C0-D2C48C2BA1D2}" type="datetimeFigureOut">
              <a:rPr lang="en-US"/>
              <a:pPr>
                <a:defRPr/>
              </a:pPr>
              <a:t>10/3/2023</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C96EAD1E-656F-3645-8A07-76D18CDA51E9}" type="slidenum">
              <a:rPr lang="es-ES_tradnl"/>
              <a:pPr>
                <a:defRPr/>
              </a:pPr>
              <a:t>‹#›</a:t>
            </a:fld>
            <a:endParaRPr lang="es-ES_tradnl"/>
          </a:p>
        </p:txBody>
      </p:sp>
    </p:spTree>
    <p:extLst>
      <p:ext uri="{BB962C8B-B14F-4D97-AF65-F5344CB8AC3E}">
        <p14:creationId xmlns:p14="http://schemas.microsoft.com/office/powerpoint/2010/main" val="203802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3"/>
          <p:cNvSpPr>
            <a:spLocks noGrp="1"/>
          </p:cNvSpPr>
          <p:nvPr>
            <p:ph type="dt" sz="half" idx="10"/>
          </p:nvPr>
        </p:nvSpPr>
        <p:spPr/>
        <p:txBody>
          <a:bodyPr/>
          <a:lstStyle>
            <a:lvl1pPr>
              <a:defRPr/>
            </a:lvl1pPr>
          </a:lstStyle>
          <a:p>
            <a:pPr>
              <a:defRPr/>
            </a:pPr>
            <a:fld id="{A52F732D-ABC7-CA43-8D28-6C4159A4FA79}" type="datetimeFigureOut">
              <a:rPr lang="en-US"/>
              <a:pPr>
                <a:defRPr/>
              </a:pPr>
              <a:t>10/3/2023</a:t>
            </a:fld>
            <a:endParaRPr lang="es-ES_tradnl"/>
          </a:p>
        </p:txBody>
      </p:sp>
      <p:sp>
        <p:nvSpPr>
          <p:cNvPr id="8" name="Footer Placeholder 4"/>
          <p:cNvSpPr>
            <a:spLocks noGrp="1"/>
          </p:cNvSpPr>
          <p:nvPr>
            <p:ph type="ftr" sz="quarter" idx="11"/>
          </p:nvPr>
        </p:nvSpPr>
        <p:spPr/>
        <p:txBody>
          <a:bodyPr/>
          <a:lstStyle>
            <a:lvl1pPr>
              <a:defRPr/>
            </a:lvl1pPr>
          </a:lstStyle>
          <a:p>
            <a:pPr>
              <a:defRPr/>
            </a:pPr>
            <a:endParaRPr lang="es-ES_tradnl"/>
          </a:p>
        </p:txBody>
      </p:sp>
      <p:sp>
        <p:nvSpPr>
          <p:cNvPr id="9" name="Slide Number Placeholder 5"/>
          <p:cNvSpPr>
            <a:spLocks noGrp="1"/>
          </p:cNvSpPr>
          <p:nvPr>
            <p:ph type="sldNum" sz="quarter" idx="12"/>
          </p:nvPr>
        </p:nvSpPr>
        <p:spPr/>
        <p:txBody>
          <a:bodyPr/>
          <a:lstStyle>
            <a:lvl1pPr>
              <a:defRPr/>
            </a:lvl1pPr>
          </a:lstStyle>
          <a:p>
            <a:pPr>
              <a:defRPr/>
            </a:pPr>
            <a:fld id="{FCE40E7B-D0CF-874C-8A81-447C6D16B932}" type="slidenum">
              <a:rPr lang="es-ES_tradnl"/>
              <a:pPr>
                <a:defRPr/>
              </a:pPr>
              <a:t>‹#›</a:t>
            </a:fld>
            <a:endParaRPr lang="es-ES_tradnl"/>
          </a:p>
        </p:txBody>
      </p:sp>
    </p:spTree>
    <p:extLst>
      <p:ext uri="{BB962C8B-B14F-4D97-AF65-F5344CB8AC3E}">
        <p14:creationId xmlns:p14="http://schemas.microsoft.com/office/powerpoint/2010/main" val="143262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Date Placeholder 3"/>
          <p:cNvSpPr>
            <a:spLocks noGrp="1"/>
          </p:cNvSpPr>
          <p:nvPr>
            <p:ph type="dt" sz="half" idx="10"/>
          </p:nvPr>
        </p:nvSpPr>
        <p:spPr/>
        <p:txBody>
          <a:bodyPr/>
          <a:lstStyle>
            <a:lvl1pPr>
              <a:defRPr/>
            </a:lvl1pPr>
          </a:lstStyle>
          <a:p>
            <a:pPr>
              <a:defRPr/>
            </a:pPr>
            <a:fld id="{687B04A7-C9DC-904A-9630-749354D6251F}" type="datetimeFigureOut">
              <a:rPr lang="en-US"/>
              <a:pPr>
                <a:defRPr/>
              </a:pPr>
              <a:t>10/3/2023</a:t>
            </a:fld>
            <a:endParaRPr lang="es-ES_tradnl"/>
          </a:p>
        </p:txBody>
      </p:sp>
      <p:sp>
        <p:nvSpPr>
          <p:cNvPr id="4" name="Footer Placeholder 4"/>
          <p:cNvSpPr>
            <a:spLocks noGrp="1"/>
          </p:cNvSpPr>
          <p:nvPr>
            <p:ph type="ftr" sz="quarter" idx="11"/>
          </p:nvPr>
        </p:nvSpPr>
        <p:spPr/>
        <p:txBody>
          <a:bodyPr/>
          <a:lstStyle>
            <a:lvl1pPr>
              <a:defRPr/>
            </a:lvl1pPr>
          </a:lstStyle>
          <a:p>
            <a:pPr>
              <a:defRPr/>
            </a:pPr>
            <a:endParaRPr lang="es-ES_tradnl"/>
          </a:p>
        </p:txBody>
      </p:sp>
      <p:sp>
        <p:nvSpPr>
          <p:cNvPr id="5" name="Slide Number Placeholder 5"/>
          <p:cNvSpPr>
            <a:spLocks noGrp="1"/>
          </p:cNvSpPr>
          <p:nvPr>
            <p:ph type="sldNum" sz="quarter" idx="12"/>
          </p:nvPr>
        </p:nvSpPr>
        <p:spPr/>
        <p:txBody>
          <a:bodyPr/>
          <a:lstStyle>
            <a:lvl1pPr>
              <a:defRPr/>
            </a:lvl1pPr>
          </a:lstStyle>
          <a:p>
            <a:pPr>
              <a:defRPr/>
            </a:pPr>
            <a:fld id="{3400BAFB-DCE9-B544-A047-5436FBAACB42}" type="slidenum">
              <a:rPr lang="es-ES_tradnl"/>
              <a:pPr>
                <a:defRPr/>
              </a:pPr>
              <a:t>‹#›</a:t>
            </a:fld>
            <a:endParaRPr lang="es-ES_tradnl"/>
          </a:p>
        </p:txBody>
      </p:sp>
    </p:spTree>
    <p:extLst>
      <p:ext uri="{BB962C8B-B14F-4D97-AF65-F5344CB8AC3E}">
        <p14:creationId xmlns:p14="http://schemas.microsoft.com/office/powerpoint/2010/main" val="322678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2B4B2D-D2EF-F943-921F-A84DF400499A}" type="datetimeFigureOut">
              <a:rPr lang="en-US"/>
              <a:pPr>
                <a:defRPr/>
              </a:pPr>
              <a:t>10/3/2023</a:t>
            </a:fld>
            <a:endParaRPr lang="es-ES_tradnl"/>
          </a:p>
        </p:txBody>
      </p:sp>
      <p:sp>
        <p:nvSpPr>
          <p:cNvPr id="3" name="Footer Placeholder 4"/>
          <p:cNvSpPr>
            <a:spLocks noGrp="1"/>
          </p:cNvSpPr>
          <p:nvPr>
            <p:ph type="ftr" sz="quarter" idx="11"/>
          </p:nvPr>
        </p:nvSpPr>
        <p:spPr/>
        <p:txBody>
          <a:bodyPr/>
          <a:lstStyle>
            <a:lvl1pPr>
              <a:defRPr/>
            </a:lvl1pPr>
          </a:lstStyle>
          <a:p>
            <a:pPr>
              <a:defRPr/>
            </a:pPr>
            <a:endParaRPr lang="es-ES_tradnl"/>
          </a:p>
        </p:txBody>
      </p:sp>
      <p:sp>
        <p:nvSpPr>
          <p:cNvPr id="4" name="Slide Number Placeholder 5"/>
          <p:cNvSpPr>
            <a:spLocks noGrp="1"/>
          </p:cNvSpPr>
          <p:nvPr>
            <p:ph type="sldNum" sz="quarter" idx="12"/>
          </p:nvPr>
        </p:nvSpPr>
        <p:spPr/>
        <p:txBody>
          <a:bodyPr/>
          <a:lstStyle>
            <a:lvl1pPr>
              <a:defRPr/>
            </a:lvl1pPr>
          </a:lstStyle>
          <a:p>
            <a:pPr>
              <a:defRPr/>
            </a:pPr>
            <a:fld id="{3C8FF0B5-8C3A-9C44-8A18-A2DC139AC058}" type="slidenum">
              <a:rPr lang="es-ES_tradnl"/>
              <a:pPr>
                <a:defRPr/>
              </a:pPr>
              <a:t>‹#›</a:t>
            </a:fld>
            <a:endParaRPr lang="es-ES_tradnl"/>
          </a:p>
        </p:txBody>
      </p:sp>
    </p:spTree>
    <p:extLst>
      <p:ext uri="{BB962C8B-B14F-4D97-AF65-F5344CB8AC3E}">
        <p14:creationId xmlns:p14="http://schemas.microsoft.com/office/powerpoint/2010/main" val="213512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4A99CB-362D-524A-B67B-451CB2D0E0B8}" type="datetimeFigureOut">
              <a:rPr lang="en-US"/>
              <a:pPr>
                <a:defRPr/>
              </a:pPr>
              <a:t>10/3/2023</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FFC45038-3A79-5D43-AD1E-6140D036490F}" type="slidenum">
              <a:rPr lang="es-ES_tradnl"/>
              <a:pPr>
                <a:defRPr/>
              </a:pPr>
              <a:t>‹#›</a:t>
            </a:fld>
            <a:endParaRPr lang="es-ES_tradnl"/>
          </a:p>
        </p:txBody>
      </p:sp>
    </p:spTree>
    <p:extLst>
      <p:ext uri="{BB962C8B-B14F-4D97-AF65-F5344CB8AC3E}">
        <p14:creationId xmlns:p14="http://schemas.microsoft.com/office/powerpoint/2010/main" val="350526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4BB7C9-FDB8-8747-B65D-E11967F12699}" type="datetimeFigureOut">
              <a:rPr lang="en-US"/>
              <a:pPr>
                <a:defRPr/>
              </a:pPr>
              <a:t>10/3/2023</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F537F41B-1C3D-9A49-80C3-BBC9B96766BF}" type="slidenum">
              <a:rPr lang="es-ES_tradnl"/>
              <a:pPr>
                <a:defRPr/>
              </a:pPr>
              <a:t>‹#›</a:t>
            </a:fld>
            <a:endParaRPr lang="es-ES_tradnl"/>
          </a:p>
        </p:txBody>
      </p:sp>
    </p:spTree>
    <p:extLst>
      <p:ext uri="{BB962C8B-B14F-4D97-AF65-F5344CB8AC3E}">
        <p14:creationId xmlns:p14="http://schemas.microsoft.com/office/powerpoint/2010/main" val="429395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s-ES_tradnl"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2531644F-1C8F-C14B-BE8D-812641027D2B}" type="datetimeFigureOut">
              <a:rPr lang="en-US"/>
              <a:pPr>
                <a:defRPr/>
              </a:pPr>
              <a:t>10/3/2023</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0B175A1E-93CA-2842-9A8B-156AA7A9590E}" type="slidenum">
              <a:rPr lang="es-ES_tradnl"/>
              <a:pPr>
                <a:defRPr/>
              </a:pPr>
              <a:t>‹#›</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9.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3.wdp"/><Relationship Id="rId5" Type="http://schemas.microsoft.com/office/2007/relationships/hdphoto" Target="../media/hdphoto2.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11"/>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8AFAFA47-282B-0475-953D-9D71562E9A58}"/>
              </a:ext>
            </a:extLst>
          </p:cNvPr>
          <p:cNvSpPr txBox="1"/>
          <p:nvPr/>
        </p:nvSpPr>
        <p:spPr>
          <a:xfrm>
            <a:off x="965835" y="366622"/>
            <a:ext cx="7300341" cy="5755422"/>
          </a:xfrm>
          <a:prstGeom prst="rect">
            <a:avLst/>
          </a:prstGeom>
          <a:solidFill>
            <a:schemeClr val="bg1"/>
          </a:solidFill>
        </p:spPr>
        <p:txBody>
          <a:bodyPr wrap="square" rtlCol="0">
            <a:spAutoFit/>
          </a:bodyPr>
          <a:lstStyle/>
          <a:p>
            <a:pPr algn="ctr"/>
            <a:r>
              <a:rPr lang="en-US" sz="3200" dirty="0">
                <a:latin typeface="Papyrus" panose="020B0602040200020303" pitchFamily="34" charset="77"/>
              </a:rPr>
              <a:t>"</a:t>
            </a:r>
            <a:r>
              <a:rPr lang="en-US" sz="3200" dirty="0" err="1">
                <a:latin typeface="Papyrus" panose="020B0602040200020303" pitchFamily="34" charset="77"/>
              </a:rPr>
              <a:t>Ministerio</a:t>
            </a:r>
            <a:r>
              <a:rPr lang="en-US" sz="3200" dirty="0">
                <a:latin typeface="Papyrus" panose="020B0602040200020303" pitchFamily="34" charset="77"/>
              </a:rPr>
              <a:t> del </a:t>
            </a:r>
            <a:r>
              <a:rPr lang="en-US" sz="3200" dirty="0" err="1">
                <a:latin typeface="Papyrus" panose="020B0602040200020303" pitchFamily="34" charset="77"/>
              </a:rPr>
              <a:t>Mesías</a:t>
            </a:r>
            <a:r>
              <a:rPr lang="en-US" sz="3200" dirty="0">
                <a:latin typeface="Papyrus" panose="020B0602040200020303" pitchFamily="34" charset="77"/>
              </a:rPr>
              <a:t>"</a:t>
            </a: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r>
              <a:rPr lang="es-BO" sz="2800" b="1" dirty="0">
                <a:solidFill>
                  <a:srgbClr val="FF0000"/>
                </a:solidFill>
                <a:latin typeface="Papyrus" panose="020B0602040200020303" pitchFamily="34" charset="77"/>
              </a:rPr>
              <a:t>El servicio de Yom Kipur
en
El libro de Apocalipsis</a:t>
            </a:r>
            <a:endParaRPr lang="en-US" sz="2800" dirty="0">
              <a:latin typeface="Papyrus" panose="020B0602040200020303" pitchFamily="34" charset="77"/>
            </a:endParaRPr>
          </a:p>
        </p:txBody>
      </p:sp>
      <p:pic>
        <p:nvPicPr>
          <p:cNvPr id="8" name="Picture 7" descr="A person with a beard and mustache wearing a yellow robe&#10;&#10;Description automatically generated">
            <a:extLst>
              <a:ext uri="{FF2B5EF4-FFF2-40B4-BE49-F238E27FC236}">
                <a16:creationId xmlns:a16="http://schemas.microsoft.com/office/drawing/2014/main" id="{B478D57B-B45D-8F3D-994D-B53E8A3F00A1}"/>
              </a:ext>
            </a:extLst>
          </p:cNvPr>
          <p:cNvPicPr>
            <a:picLocks noChangeAspect="1"/>
          </p:cNvPicPr>
          <p:nvPr/>
        </p:nvPicPr>
        <p:blipFill>
          <a:blip r:embed="rId3"/>
          <a:stretch>
            <a:fillRect/>
          </a:stretch>
        </p:blipFill>
        <p:spPr>
          <a:xfrm>
            <a:off x="1014822" y="1132259"/>
            <a:ext cx="6839221" cy="3456070"/>
          </a:xfrm>
          <a:prstGeom prst="rect">
            <a:avLst/>
          </a:prstGeom>
        </p:spPr>
      </p:pic>
    </p:spTree>
    <p:extLst>
      <p:ext uri="{BB962C8B-B14F-4D97-AF65-F5344CB8AC3E}">
        <p14:creationId xmlns:p14="http://schemas.microsoft.com/office/powerpoint/2010/main" val="219896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Cracked"/>
              <a:cs typeface="Cracked"/>
            </a:endParaRPr>
          </a:p>
        </p:txBody>
      </p:sp>
      <p:pic>
        <p:nvPicPr>
          <p:cNvPr id="2" name="Picture 1"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0" y="2041757"/>
            <a:ext cx="6779473" cy="4711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910679" y="1897846"/>
            <a:ext cx="2102115" cy="4708981"/>
          </a:xfrm>
          <a:prstGeom prst="rect">
            <a:avLst/>
          </a:prstGeom>
          <a:solidFill>
            <a:schemeClr val="accent1"/>
          </a:solidFill>
        </p:spPr>
        <p:txBody>
          <a:bodyPr wrap="square" rtlCol="0">
            <a:spAutoFit/>
          </a:bodyPr>
          <a:lstStyle/>
          <a:p>
            <a:pPr algn="ctr"/>
            <a:r>
              <a:rPr lang="es-ES_tradnl" sz="2000" dirty="0">
                <a:latin typeface="Papyrus"/>
                <a:cs typeface="Papyrus"/>
              </a:rPr>
              <a:t>“</a:t>
            </a:r>
            <a:r>
              <a:rPr lang="es-BO" sz="2000" dirty="0">
                <a:solidFill>
                  <a:schemeClr val="bg1"/>
                </a:solidFill>
                <a:latin typeface="Papyrus"/>
                <a:cs typeface="Papyrus"/>
              </a:rPr>
              <a:t>La túnica santa de lino se vestirá, y sobre su carne tendrá pañetes de lino, y </a:t>
            </a:r>
            <a:r>
              <a:rPr lang="es-BO" sz="2000" dirty="0" err="1">
                <a:solidFill>
                  <a:schemeClr val="bg1"/>
                </a:solidFill>
                <a:latin typeface="Papyrus"/>
                <a:cs typeface="Papyrus"/>
              </a:rPr>
              <a:t>ceñiráse</a:t>
            </a:r>
            <a:r>
              <a:rPr lang="es-BO" sz="2000" dirty="0">
                <a:solidFill>
                  <a:schemeClr val="bg1"/>
                </a:solidFill>
                <a:latin typeface="Papyrus"/>
                <a:cs typeface="Papyrus"/>
              </a:rPr>
              <a:t> el cinto de lino; y con la mitra de lino se cubrirá: son las santas vestiduras: con ellas, después de lavar su carne con agua, se ha de vestir.</a:t>
            </a:r>
          </a:p>
          <a:p>
            <a:pPr algn="ctr"/>
            <a:r>
              <a:rPr lang="es-BO" sz="2000" dirty="0">
                <a:solidFill>
                  <a:schemeClr val="bg1"/>
                </a:solidFill>
                <a:latin typeface="Papyrus"/>
                <a:cs typeface="Papyrus"/>
              </a:rPr>
              <a:t> </a:t>
            </a:r>
            <a:r>
              <a:rPr lang="es-ES_tradnl" sz="2000" b="1" dirty="0">
                <a:solidFill>
                  <a:schemeClr val="bg1"/>
                </a:solidFill>
                <a:latin typeface="Papyrus"/>
                <a:cs typeface="Papyrus"/>
              </a:rPr>
              <a:t>Levítico16:4</a:t>
            </a:r>
          </a:p>
        </p:txBody>
      </p:sp>
      <p:sp>
        <p:nvSpPr>
          <p:cNvPr id="3" name="TextBox 2"/>
          <p:cNvSpPr txBox="1"/>
          <p:nvPr/>
        </p:nvSpPr>
        <p:spPr>
          <a:xfrm>
            <a:off x="229878" y="327053"/>
            <a:ext cx="8307756" cy="923330"/>
          </a:xfrm>
          <a:prstGeom prst="rect">
            <a:avLst/>
          </a:prstGeom>
          <a:solidFill>
            <a:schemeClr val="accent1"/>
          </a:solidFill>
        </p:spPr>
        <p:txBody>
          <a:bodyPr wrap="square" rtlCol="0">
            <a:spAutoFit/>
          </a:bodyPr>
          <a:lstStyle/>
          <a:p>
            <a:r>
              <a:rPr lang="es-BO" dirty="0">
                <a:solidFill>
                  <a:schemeClr val="bg1"/>
                </a:solidFill>
                <a:latin typeface="Papyrus"/>
                <a:cs typeface="Papyrus"/>
              </a:rPr>
              <a:t>Y Jehová dijo á Moisés: Di á Aarón tu hermano, que no en todo tiempo entre en el santuario del velo adentro, delante de la cubierta que está sobre el arca, para que no muera: porque yo apareceré en la nube sobre la cubierta. </a:t>
            </a:r>
            <a:r>
              <a:rPr lang="es-BO" dirty="0" err="1">
                <a:solidFill>
                  <a:schemeClr val="bg1"/>
                </a:solidFill>
                <a:latin typeface="Papyrus"/>
                <a:cs typeface="Papyrus"/>
              </a:rPr>
              <a:t>Levitico</a:t>
            </a:r>
            <a:r>
              <a:rPr lang="es-BO" dirty="0">
                <a:solidFill>
                  <a:schemeClr val="bg1"/>
                </a:solidFill>
                <a:latin typeface="Papyrus"/>
                <a:cs typeface="Papyrus"/>
              </a:rPr>
              <a:t> 16</a:t>
            </a:r>
            <a:r>
              <a:rPr lang="en-US" dirty="0">
                <a:solidFill>
                  <a:schemeClr val="bg1"/>
                </a:solidFill>
                <a:latin typeface="Papyrus"/>
                <a:cs typeface="Papyrus"/>
              </a:rPr>
              <a:t>:2</a:t>
            </a:r>
            <a:endParaRPr lang="es-ES_tradnl" b="1" dirty="0">
              <a:solidFill>
                <a:schemeClr val="bg1"/>
              </a:solidFill>
              <a:latin typeface="Papyrus"/>
              <a:cs typeface="Papyrus"/>
            </a:endParaRPr>
          </a:p>
        </p:txBody>
      </p:sp>
      <p:sp>
        <p:nvSpPr>
          <p:cNvPr id="8" name="TextBox 7"/>
          <p:cNvSpPr txBox="1"/>
          <p:nvPr/>
        </p:nvSpPr>
        <p:spPr>
          <a:xfrm>
            <a:off x="409903" y="1056858"/>
            <a:ext cx="8005964" cy="707886"/>
          </a:xfrm>
          <a:prstGeom prst="rect">
            <a:avLst/>
          </a:prstGeom>
          <a:noFill/>
        </p:spPr>
        <p:txBody>
          <a:bodyPr wrap="square" rtlCol="0">
            <a:spAutoFit/>
          </a:bodyPr>
          <a:lstStyle/>
          <a:p>
            <a:endParaRPr lang="es-ES_tradnl" sz="2000" dirty="0">
              <a:solidFill>
                <a:srgbClr val="FF0000"/>
              </a:solidFill>
              <a:latin typeface="Lucida Handwriting"/>
              <a:ea typeface="PMingLiU-ExtB"/>
              <a:cs typeface="Lucida Handwriting"/>
            </a:endParaRPr>
          </a:p>
          <a:p>
            <a:r>
              <a:rPr lang="es-BO" sz="2000" dirty="0">
                <a:latin typeface="Lucida Handwriting"/>
                <a:ea typeface="PMingLiU-ExtB"/>
                <a:cs typeface="Lucida Handwriting"/>
              </a:rPr>
              <a:t>Puedes decir qué fiesta es, por la prenda que usa</a:t>
            </a:r>
            <a:r>
              <a:rPr lang="es-ES_tradnl" sz="2000" dirty="0">
                <a:latin typeface="Lucida Handwriting"/>
                <a:ea typeface="PMingLiU-ExtB"/>
                <a:cs typeface="Lucida Handwriting"/>
              </a:rPr>
              <a:t>!</a:t>
            </a:r>
          </a:p>
        </p:txBody>
      </p:sp>
    </p:spTree>
    <p:extLst>
      <p:ext uri="{BB962C8B-B14F-4D97-AF65-F5344CB8AC3E}">
        <p14:creationId xmlns:p14="http://schemas.microsoft.com/office/powerpoint/2010/main" val="315331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5" name="Picture 4" descr="05.JPG"/>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5181" t="12647" r="5126" b="5756"/>
          <a:stretch/>
        </p:blipFill>
        <p:spPr>
          <a:xfrm>
            <a:off x="334181" y="964147"/>
            <a:ext cx="4285538" cy="5068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images-1.jpeg"/>
          <p:cNvPicPr>
            <a:picLocks noChangeAspect="1"/>
          </p:cNvPicPr>
          <p:nvPr/>
        </p:nvPicPr>
        <p:blipFill rotWithShape="1">
          <a:blip r:embed="rId5">
            <a:extLst>
              <a:ext uri="{28A0092B-C50C-407E-A947-70E740481C1C}">
                <a14:useLocalDpi xmlns:a14="http://schemas.microsoft.com/office/drawing/2010/main" val="0"/>
              </a:ext>
            </a:extLst>
          </a:blip>
          <a:srcRect t="3815"/>
          <a:stretch/>
        </p:blipFill>
        <p:spPr>
          <a:xfrm>
            <a:off x="4619719" y="947273"/>
            <a:ext cx="3589631" cy="5068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34181" y="6130349"/>
            <a:ext cx="8470060" cy="646331"/>
          </a:xfrm>
          <a:prstGeom prst="rect">
            <a:avLst/>
          </a:prstGeom>
          <a:solidFill>
            <a:schemeClr val="accent2"/>
          </a:solidFill>
        </p:spPr>
        <p:txBody>
          <a:bodyPr wrap="square" rtlCol="0">
            <a:spAutoFit/>
          </a:bodyPr>
          <a:lstStyle/>
          <a:p>
            <a:r>
              <a:rPr lang="es-ES_tradnl" dirty="0">
                <a:latin typeface="Papyrus"/>
                <a:cs typeface="Papyrus"/>
              </a:rPr>
              <a:t>‘</a:t>
            </a:r>
            <a:r>
              <a:rPr lang="es-BO" dirty="0">
                <a:solidFill>
                  <a:schemeClr val="bg1"/>
                </a:solidFill>
                <a:latin typeface="Papyrus"/>
                <a:cs typeface="Papyrus"/>
              </a:rPr>
              <a:t>Bienaventurado el que lee, y los que oyen las palabras de esta profecía, y guardan las cosas en ella escritas: porque el tiempo está cerca. </a:t>
            </a:r>
            <a:r>
              <a:rPr lang="es-ES_tradnl" dirty="0">
                <a:solidFill>
                  <a:schemeClr val="bg1"/>
                </a:solidFill>
                <a:latin typeface="Papyrus"/>
                <a:cs typeface="Papyrus"/>
              </a:rPr>
              <a:t>Apocalipsis 1:13</a:t>
            </a:r>
          </a:p>
        </p:txBody>
      </p:sp>
      <p:sp>
        <p:nvSpPr>
          <p:cNvPr id="8" name="TextBox 7"/>
          <p:cNvSpPr txBox="1"/>
          <p:nvPr/>
        </p:nvSpPr>
        <p:spPr>
          <a:xfrm>
            <a:off x="0" y="177832"/>
            <a:ext cx="9039069" cy="769441"/>
          </a:xfrm>
          <a:prstGeom prst="rect">
            <a:avLst/>
          </a:prstGeom>
          <a:solidFill>
            <a:schemeClr val="accent2"/>
          </a:solidFill>
        </p:spPr>
        <p:txBody>
          <a:bodyPr wrap="square" rtlCol="0">
            <a:spAutoFit/>
          </a:bodyPr>
          <a:lstStyle/>
          <a:p>
            <a:r>
              <a:rPr lang="es-ES_tradnl" sz="2400" dirty="0">
                <a:solidFill>
                  <a:srgbClr val="FF0000"/>
                </a:solidFill>
                <a:latin typeface="Cracked"/>
                <a:cs typeface="Cracked"/>
              </a:rPr>
              <a:t> </a:t>
            </a:r>
            <a:r>
              <a:rPr lang="es-BO" sz="2000" dirty="0">
                <a:solidFill>
                  <a:schemeClr val="bg1"/>
                </a:solidFill>
                <a:latin typeface="Lucida Handwriting"/>
                <a:cs typeface="Lucida Handwriting"/>
              </a:rPr>
              <a:t>La revelación es un servicio de Yom Kipur – ¡Jesús es Sumo Sacerdote!</a:t>
            </a:r>
            <a:endParaRPr lang="es-ES_tradnl" sz="2000" dirty="0">
              <a:solidFill>
                <a:schemeClr val="bg1"/>
              </a:solidFill>
              <a:latin typeface="Lucida Handwriting"/>
              <a:cs typeface="Lucida Handwriting"/>
            </a:endParaRPr>
          </a:p>
        </p:txBody>
      </p:sp>
    </p:spTree>
    <p:extLst>
      <p:ext uri="{BB962C8B-B14F-4D97-AF65-F5344CB8AC3E}">
        <p14:creationId xmlns:p14="http://schemas.microsoft.com/office/powerpoint/2010/main" val="284057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Cracked"/>
              <a:cs typeface="Cracked"/>
            </a:endParaRPr>
          </a:p>
        </p:txBody>
      </p:sp>
      <p:pic>
        <p:nvPicPr>
          <p:cNvPr id="2" name="Picture 1" descr="bullo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8654"/>
            <a:ext cx="9144000" cy="571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38462" y="5984229"/>
            <a:ext cx="8467075" cy="646331"/>
          </a:xfrm>
          <a:prstGeom prst="rect">
            <a:avLst/>
          </a:prstGeom>
          <a:solidFill>
            <a:schemeClr val="accent2"/>
          </a:solidFill>
        </p:spPr>
        <p:txBody>
          <a:bodyPr wrap="square" rtlCol="0">
            <a:spAutoFit/>
          </a:bodyPr>
          <a:lstStyle/>
          <a:p>
            <a:pPr algn="ctr"/>
            <a:r>
              <a:rPr lang="es-BO" dirty="0">
                <a:solidFill>
                  <a:schemeClr val="bg1"/>
                </a:solidFill>
                <a:latin typeface="Papyrus"/>
                <a:cs typeface="Papyrus"/>
              </a:rPr>
              <a:t>Con esto entrará Aarón en el santuario: con un becerro para expiación, y un carnero para holocausto. </a:t>
            </a:r>
            <a:r>
              <a:rPr lang="es-ES_tradnl" b="1" dirty="0">
                <a:solidFill>
                  <a:schemeClr val="bg1"/>
                </a:solidFill>
                <a:latin typeface="Papyrus"/>
                <a:cs typeface="Papyrus"/>
              </a:rPr>
              <a:t> (Lev.16:3)</a:t>
            </a:r>
          </a:p>
        </p:txBody>
      </p:sp>
      <p:sp>
        <p:nvSpPr>
          <p:cNvPr id="6" name="TextBox 5"/>
          <p:cNvSpPr txBox="1"/>
          <p:nvPr/>
        </p:nvSpPr>
        <p:spPr>
          <a:xfrm>
            <a:off x="1519624" y="138432"/>
            <a:ext cx="6470133" cy="430887"/>
          </a:xfrm>
          <a:prstGeom prst="rect">
            <a:avLst/>
          </a:prstGeom>
          <a:solidFill>
            <a:schemeClr val="bg1"/>
          </a:solidFill>
        </p:spPr>
        <p:txBody>
          <a:bodyPr wrap="square" rtlCol="0">
            <a:spAutoFit/>
          </a:bodyPr>
          <a:lstStyle/>
          <a:p>
            <a:r>
              <a:rPr lang="es-BO" sz="2200" dirty="0">
                <a:latin typeface="Comic Sans MS" panose="030F0902030302020204" pitchFamily="66" charset="0"/>
                <a:cs typeface="Lucida Handwriting"/>
              </a:rPr>
              <a:t>Primero se Sacrifica un Toro por el Sacerdocio</a:t>
            </a:r>
            <a:endParaRPr lang="es-ES_tradnl" sz="2400" dirty="0">
              <a:latin typeface="Lucida Handwriting"/>
              <a:cs typeface="Lucida Handwriting"/>
            </a:endParaRPr>
          </a:p>
        </p:txBody>
      </p:sp>
    </p:spTree>
    <p:extLst>
      <p:ext uri="{BB962C8B-B14F-4D97-AF65-F5344CB8AC3E}">
        <p14:creationId xmlns:p14="http://schemas.microsoft.com/office/powerpoint/2010/main" val="294459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3973" name="Text Box 7"/>
          <p:cNvSpPr txBox="1">
            <a:spLocks noChangeArrowheads="1"/>
          </p:cNvSpPr>
          <p:nvPr/>
        </p:nvSpPr>
        <p:spPr bwMode="auto">
          <a:xfrm>
            <a:off x="846706" y="5267601"/>
            <a:ext cx="6350307"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pPr>
              <a:spcBef>
                <a:spcPct val="50000"/>
              </a:spcBef>
            </a:pPr>
            <a:endParaRPr lang="es-ES_tradnl">
              <a:solidFill>
                <a:srgbClr val="FF0000"/>
              </a:solidFill>
            </a:endParaRPr>
          </a:p>
        </p:txBody>
      </p:sp>
      <p:pic>
        <p:nvPicPr>
          <p:cNvPr id="3" name="Picture 2" descr="slaughter_bull.jpg"/>
          <p:cNvPicPr>
            <a:picLocks noChangeAspect="1"/>
          </p:cNvPicPr>
          <p:nvPr/>
        </p:nvPicPr>
        <p:blipFill rotWithShape="1">
          <a:blip r:embed="rId3">
            <a:extLst>
              <a:ext uri="{28A0092B-C50C-407E-A947-70E740481C1C}">
                <a14:useLocalDpi xmlns:a14="http://schemas.microsoft.com/office/drawing/2010/main" val="0"/>
              </a:ext>
            </a:extLst>
          </a:blip>
          <a:srcRect b="4494"/>
          <a:stretch/>
        </p:blipFill>
        <p:spPr>
          <a:xfrm>
            <a:off x="0" y="175842"/>
            <a:ext cx="9144000" cy="5792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46706" y="5968235"/>
            <a:ext cx="7718754" cy="923330"/>
          </a:xfrm>
          <a:prstGeom prst="rect">
            <a:avLst/>
          </a:prstGeom>
          <a:solidFill>
            <a:schemeClr val="accent2"/>
          </a:solidFill>
        </p:spPr>
        <p:txBody>
          <a:bodyPr wrap="square" rtlCol="0">
            <a:spAutoFit/>
          </a:bodyPr>
          <a:lstStyle/>
          <a:p>
            <a:r>
              <a:rPr lang="es-ES_tradnl" b="1" dirty="0">
                <a:solidFill>
                  <a:srgbClr val="FF0000"/>
                </a:solidFill>
                <a:latin typeface="Papyrus"/>
                <a:cs typeface="Papyrus"/>
              </a:rPr>
              <a:t>“</a:t>
            </a:r>
            <a:r>
              <a:rPr lang="es-BO" dirty="0">
                <a:solidFill>
                  <a:schemeClr val="bg1"/>
                </a:solidFill>
                <a:latin typeface="Papyrus"/>
                <a:cs typeface="Papyrus"/>
              </a:rPr>
              <a:t>Y oí una voz en medio de los cuatro animales, que decía: Dos libras de trigo por un denario, y seis libras de cebada por un denario: y no hagas daño al vino ni al aceite. </a:t>
            </a:r>
            <a:r>
              <a:rPr lang="es-ES_tradnl" b="1" dirty="0">
                <a:solidFill>
                  <a:schemeClr val="bg1"/>
                </a:solidFill>
                <a:latin typeface="Papyrus"/>
                <a:cs typeface="Papyrus"/>
              </a:rPr>
              <a:t>Levítico 16:6</a:t>
            </a:r>
          </a:p>
        </p:txBody>
      </p:sp>
    </p:spTree>
    <p:extLst>
      <p:ext uri="{BB962C8B-B14F-4D97-AF65-F5344CB8AC3E}">
        <p14:creationId xmlns:p14="http://schemas.microsoft.com/office/powerpoint/2010/main" val="1759726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Cracked"/>
              <a:cs typeface="Cracked"/>
            </a:endParaRPr>
          </a:p>
        </p:txBody>
      </p:sp>
      <p:pic>
        <p:nvPicPr>
          <p:cNvPr id="2" name="Picture 1" descr="right hand 2 goa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2" y="0"/>
            <a:ext cx="9188352" cy="5746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09146" y="5745345"/>
            <a:ext cx="9144000" cy="1292662"/>
          </a:xfrm>
          <a:prstGeom prst="rect">
            <a:avLst/>
          </a:prstGeom>
          <a:solidFill>
            <a:schemeClr val="accent2"/>
          </a:solidFill>
        </p:spPr>
        <p:txBody>
          <a:bodyPr wrap="square" rtlCol="0">
            <a:spAutoFit/>
          </a:bodyPr>
          <a:lstStyle/>
          <a:p>
            <a:r>
              <a:rPr lang="es-ES_tradnl" sz="2400" dirty="0">
                <a:solidFill>
                  <a:schemeClr val="bg1"/>
                </a:solidFill>
                <a:latin typeface="Papyrus"/>
                <a:cs typeface="Papyrus"/>
              </a:rPr>
              <a:t>“</a:t>
            </a:r>
            <a:r>
              <a:rPr lang="es-BO" dirty="0">
                <a:solidFill>
                  <a:schemeClr val="bg1"/>
                </a:solidFill>
                <a:latin typeface="Papyrus"/>
                <a:cs typeface="Papyrus"/>
              </a:rPr>
              <a:t>de la congregación de los hijos de Israel tomará dos machos de cabrío para expiación, y un carnero para holocausto. Y hará allegar Aarón el becerro de la expiación, que es suyo, y hará la reconciliación por sí y por su casa. Después tomará los dos machos de cabrío, y los presentará delante de Jehová á la puerta del tabernáculo del testimonio. </a:t>
            </a:r>
            <a:r>
              <a:rPr lang="es-ES_tradnl" dirty="0">
                <a:solidFill>
                  <a:schemeClr val="bg1"/>
                </a:solidFill>
                <a:latin typeface="Papyrus"/>
                <a:cs typeface="Papyrus"/>
              </a:rPr>
              <a:t>.</a:t>
            </a:r>
            <a:r>
              <a:rPr lang="es-ES_tradnl" b="1" dirty="0">
                <a:solidFill>
                  <a:schemeClr val="bg1"/>
                </a:solidFill>
                <a:latin typeface="Papyrus"/>
                <a:cs typeface="Papyrus"/>
              </a:rPr>
              <a:t> Levitico16:5-7 </a:t>
            </a:r>
          </a:p>
        </p:txBody>
      </p:sp>
      <p:sp>
        <p:nvSpPr>
          <p:cNvPr id="6" name="TextBox 5"/>
          <p:cNvSpPr txBox="1"/>
          <p:nvPr/>
        </p:nvSpPr>
        <p:spPr>
          <a:xfrm>
            <a:off x="2861733" y="496756"/>
            <a:ext cx="4876800" cy="769441"/>
          </a:xfrm>
          <a:prstGeom prst="rect">
            <a:avLst/>
          </a:prstGeom>
          <a:noFill/>
        </p:spPr>
        <p:txBody>
          <a:bodyPr wrap="square" rtlCol="0">
            <a:spAutoFit/>
          </a:bodyPr>
          <a:lstStyle/>
          <a:p>
            <a:r>
              <a:rPr lang="es-BO" sz="2200" dirty="0">
                <a:latin typeface="Lucida Handwriting"/>
                <a:cs typeface="Lucida Handwriting"/>
              </a:rPr>
              <a:t>¡La Ceremonia de las 2 Cabras es la siguiente!</a:t>
            </a:r>
            <a:endParaRPr lang="es-ES_tradnl" sz="2400" dirty="0">
              <a:latin typeface="Lucida Handwriting"/>
              <a:cs typeface="Lucida Handwriting"/>
            </a:endParaRPr>
          </a:p>
        </p:txBody>
      </p:sp>
    </p:spTree>
    <p:extLst>
      <p:ext uri="{BB962C8B-B14F-4D97-AF65-F5344CB8AC3E}">
        <p14:creationId xmlns:p14="http://schemas.microsoft.com/office/powerpoint/2010/main" val="67160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pic>
        <p:nvPicPr>
          <p:cNvPr id="3" name="Picture 2" descr="lo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33" y="1095990"/>
            <a:ext cx="8290678" cy="5495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58633" y="194052"/>
            <a:ext cx="8290678" cy="707886"/>
          </a:xfrm>
          <a:prstGeom prst="rect">
            <a:avLst/>
          </a:prstGeom>
          <a:solidFill>
            <a:schemeClr val="bg1"/>
          </a:solidFill>
        </p:spPr>
        <p:txBody>
          <a:bodyPr wrap="square" rtlCol="0">
            <a:spAutoFit/>
          </a:bodyPr>
          <a:lstStyle/>
          <a:p>
            <a:r>
              <a:rPr lang="es-ES_tradnl" sz="2000" b="1" dirty="0">
                <a:latin typeface="Papyrus"/>
                <a:cs typeface="Papyrus"/>
              </a:rPr>
              <a:t>“</a:t>
            </a:r>
            <a:r>
              <a:rPr lang="es-BO" sz="2000" b="1" dirty="0">
                <a:latin typeface="Papyrus"/>
                <a:cs typeface="Papyrus"/>
              </a:rPr>
              <a:t>Y echará suertes Aarón sobre los dos machos de cabrío; la una suerte por Jehová, ( Adonai) y la otra suerte por </a:t>
            </a:r>
            <a:r>
              <a:rPr lang="es-BO" sz="2000" b="1" dirty="0" err="1">
                <a:latin typeface="Papyrus"/>
                <a:cs typeface="Papyrus"/>
              </a:rPr>
              <a:t>Azazel</a:t>
            </a:r>
            <a:r>
              <a:rPr lang="es-BO" sz="2000" b="1" dirty="0">
                <a:latin typeface="Papyrus"/>
                <a:cs typeface="Papyrus"/>
              </a:rPr>
              <a:t> (el chivo expiatorio)”</a:t>
            </a:r>
            <a:r>
              <a:rPr lang="es-ES_tradnl" sz="2000" b="1" dirty="0">
                <a:latin typeface="Papyrus"/>
                <a:cs typeface="Papyrus"/>
              </a:rPr>
              <a:t> </a:t>
            </a:r>
            <a:r>
              <a:rPr lang="es-ES_tradnl" b="1" dirty="0">
                <a:latin typeface="Papyrus"/>
                <a:cs typeface="Papyrus"/>
              </a:rPr>
              <a:t>Lev. 16:8</a:t>
            </a:r>
          </a:p>
        </p:txBody>
      </p:sp>
    </p:spTree>
    <p:extLst>
      <p:ext uri="{BB962C8B-B14F-4D97-AF65-F5344CB8AC3E}">
        <p14:creationId xmlns:p14="http://schemas.microsoft.com/office/powerpoint/2010/main" val="219418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Cracked"/>
              <a:cs typeface="Cracked"/>
            </a:endParaRPr>
          </a:p>
        </p:txBody>
      </p:sp>
      <p:pic>
        <p:nvPicPr>
          <p:cNvPr id="2" name="Picture 1" descr="lot for adonai jp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96" y="2002666"/>
            <a:ext cx="3218991" cy="4567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placing_lot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936" y="2026679"/>
            <a:ext cx="3218990" cy="4543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04930" y="96165"/>
            <a:ext cx="8963891" cy="1569660"/>
          </a:xfrm>
          <a:prstGeom prst="rect">
            <a:avLst/>
          </a:prstGeom>
          <a:solidFill>
            <a:schemeClr val="accent2"/>
          </a:solidFill>
        </p:spPr>
        <p:txBody>
          <a:bodyPr wrap="square" rtlCol="0">
            <a:spAutoFit/>
          </a:bodyPr>
          <a:lstStyle/>
          <a:p>
            <a:r>
              <a:rPr lang="es-BO" sz="2400" b="1" dirty="0">
                <a:solidFill>
                  <a:schemeClr val="bg1"/>
                </a:solidFill>
                <a:latin typeface="Papyrus"/>
                <a:cs typeface="Papyrus"/>
              </a:rPr>
              <a:t>El Sumo Sacerdote toma una piedra con su mano derecha y la coloca sobre la cabra derecha. La derecha siempre sale "para Adonai"  ¡La piedra izquierda grabada "para </a:t>
            </a:r>
            <a:r>
              <a:rPr lang="es-BO" sz="2400" b="1" dirty="0" err="1">
                <a:solidFill>
                  <a:schemeClr val="bg1"/>
                </a:solidFill>
                <a:latin typeface="Papyrus"/>
                <a:cs typeface="Papyrus"/>
              </a:rPr>
              <a:t>Azazel</a:t>
            </a:r>
            <a:r>
              <a:rPr lang="es-BO" sz="2400" b="1" dirty="0">
                <a:solidFill>
                  <a:schemeClr val="bg1"/>
                </a:solidFill>
                <a:latin typeface="Papyrus"/>
                <a:cs typeface="Papyrus"/>
              </a:rPr>
              <a:t>" se coloca en la cabra izquierda!</a:t>
            </a:r>
            <a:endParaRPr lang="es-ES_tradnl" sz="2400" b="1" dirty="0">
              <a:solidFill>
                <a:schemeClr val="bg1"/>
              </a:solidFill>
              <a:latin typeface="Papyrus"/>
              <a:cs typeface="Papyrus"/>
            </a:endParaRPr>
          </a:p>
        </p:txBody>
      </p:sp>
      <p:pic>
        <p:nvPicPr>
          <p:cNvPr id="9" name="Picture 8" descr="goat-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8125" b="100000" l="17524" r="86286"/>
                    </a14:imgEffect>
                  </a14:imgLayer>
                </a14:imgProps>
              </a:ext>
              <a:ext uri="{28A0092B-C50C-407E-A947-70E740481C1C}">
                <a14:useLocalDpi xmlns:a14="http://schemas.microsoft.com/office/drawing/2010/main" val="0"/>
              </a:ext>
            </a:extLst>
          </a:blip>
          <a:srcRect l="9153" t="31470" r="5559"/>
          <a:stretch/>
        </p:blipFill>
        <p:spPr bwMode="auto">
          <a:xfrm>
            <a:off x="1038234" y="3679774"/>
            <a:ext cx="6512659" cy="31888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3627522" y="2357897"/>
            <a:ext cx="1895454" cy="1200329"/>
          </a:xfrm>
          <a:prstGeom prst="rect">
            <a:avLst/>
          </a:prstGeom>
          <a:solidFill>
            <a:schemeClr val="bg1"/>
          </a:solidFill>
        </p:spPr>
        <p:txBody>
          <a:bodyPr wrap="square" rtlCol="0">
            <a:spAutoFit/>
          </a:bodyPr>
          <a:lstStyle/>
          <a:p>
            <a:r>
              <a:rPr lang="es-BO" sz="2400" dirty="0">
                <a:latin typeface="Lucida Handwriting"/>
                <a:cs typeface="Lucida Handwriting"/>
              </a:rPr>
              <a:t>Ceremonia de las 2 cabras</a:t>
            </a:r>
            <a:endParaRPr lang="es-ES_tradnl" sz="2400" dirty="0">
              <a:latin typeface="Lucida Handwriting"/>
              <a:cs typeface="Lucida Handwriting"/>
            </a:endParaRPr>
          </a:p>
        </p:txBody>
      </p:sp>
    </p:spTree>
    <p:extLst>
      <p:ext uri="{BB962C8B-B14F-4D97-AF65-F5344CB8AC3E}">
        <p14:creationId xmlns:p14="http://schemas.microsoft.com/office/powerpoint/2010/main" val="2827522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9874" name="Rectangle 2"/>
          <p:cNvSpPr>
            <a:spLocks noGrp="1" noChangeArrowheads="1"/>
          </p:cNvSpPr>
          <p:nvPr>
            <p:ph type="title"/>
          </p:nvPr>
        </p:nvSpPr>
        <p:spPr/>
        <p:txBody>
          <a:bodyPr/>
          <a:lstStyle/>
          <a:p>
            <a:pPr eaLnBrk="1" hangingPunct="1"/>
            <a:endParaRPr lang="es-ES_tradnl">
              <a:latin typeface="Arial" charset="0"/>
              <a:ea typeface="ＭＳ Ｐゴシック" charset="0"/>
              <a:cs typeface="ＭＳ Ｐゴシック" charset="0"/>
            </a:endParaRPr>
          </a:p>
        </p:txBody>
      </p:sp>
      <p:sp>
        <p:nvSpPr>
          <p:cNvPr id="79875" name="Rectangle 3"/>
          <p:cNvSpPr>
            <a:spLocks noGrp="1" noChangeArrowheads="1"/>
          </p:cNvSpPr>
          <p:nvPr>
            <p:ph type="body" idx="1"/>
          </p:nvPr>
        </p:nvSpPr>
        <p:spPr/>
        <p:txBody>
          <a:bodyPr/>
          <a:lstStyle/>
          <a:p>
            <a:pPr eaLnBrk="1" hangingPunct="1"/>
            <a:endParaRPr lang="es-ES_tradnl">
              <a:latin typeface="Arial" charset="0"/>
              <a:ea typeface="ＭＳ Ｐゴシック" charset="0"/>
              <a:cs typeface="ＭＳ Ｐゴシック" charset="0"/>
            </a:endParaRPr>
          </a:p>
        </p:txBody>
      </p:sp>
      <p:pic>
        <p:nvPicPr>
          <p:cNvPr id="79876" name="Picture 4" descr="tying"/>
          <p:cNvPicPr>
            <a:picLocks noChangeAspect="1" noChangeArrowheads="1"/>
          </p:cNvPicPr>
          <p:nvPr/>
        </p:nvPicPr>
        <p:blipFill rotWithShape="1">
          <a:blip r:embed="rId3">
            <a:extLst>
              <a:ext uri="{28A0092B-C50C-407E-A947-70E740481C1C}">
                <a14:useLocalDpi xmlns:a14="http://schemas.microsoft.com/office/drawing/2010/main" val="0"/>
              </a:ext>
            </a:extLst>
          </a:blip>
          <a:srcRect r="4522"/>
          <a:stretch/>
        </p:blipFill>
        <p:spPr bwMode="auto">
          <a:xfrm>
            <a:off x="1" y="0"/>
            <a:ext cx="9144000" cy="6772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9877" name="Rectangle 8"/>
          <p:cNvSpPr>
            <a:spLocks noChangeArrowheads="1"/>
          </p:cNvSpPr>
          <p:nvPr/>
        </p:nvSpPr>
        <p:spPr bwMode="auto">
          <a:xfrm>
            <a:off x="9496425" y="5038725"/>
            <a:ext cx="1841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endParaRPr lang="es-ES_tradnl">
              <a:latin typeface="Arial" charset="0"/>
            </a:endParaRPr>
          </a:p>
        </p:txBody>
      </p:sp>
      <p:sp>
        <p:nvSpPr>
          <p:cNvPr id="79873" name="Rectangle 5"/>
          <p:cNvSpPr>
            <a:spLocks noChangeArrowheads="1"/>
          </p:cNvSpPr>
          <p:nvPr/>
        </p:nvSpPr>
        <p:spPr bwMode="auto">
          <a:xfrm>
            <a:off x="-2" y="1077874"/>
            <a:ext cx="6020973" cy="1679393"/>
          </a:xfrm>
          <a:prstGeom prst="rect">
            <a:avLst/>
          </a:prstGeom>
          <a:solidFill>
            <a:schemeClr val="tx1"/>
          </a:solidFill>
          <a:ln w="9525">
            <a:solidFill>
              <a:schemeClr val="tx1"/>
            </a:solidFill>
            <a:miter lim="800000"/>
            <a:headEnd/>
            <a:tailEnd/>
          </a:ln>
        </p:spPr>
        <p:txBody>
          <a:bodyPr/>
          <a:lstStyle/>
          <a:p>
            <a:r>
              <a:rPr lang="en-US" sz="2000" dirty="0">
                <a:solidFill>
                  <a:srgbClr val="FF0000"/>
                </a:solidFill>
                <a:latin typeface="Lucida Calligraphy" charset="0"/>
              </a:rPr>
              <a:t> </a:t>
            </a:r>
            <a:r>
              <a:rPr lang="en-US" sz="2800" dirty="0">
                <a:solidFill>
                  <a:schemeClr val="bg1"/>
                </a:solidFill>
                <a:latin typeface="Papyrus"/>
              </a:rPr>
              <a:t>El Sumo </a:t>
            </a:r>
            <a:r>
              <a:rPr lang="en-US" sz="2800" dirty="0" err="1">
                <a:solidFill>
                  <a:schemeClr val="bg1"/>
                </a:solidFill>
                <a:latin typeface="Papyrus"/>
              </a:rPr>
              <a:t>Sacerdote</a:t>
            </a:r>
            <a:r>
              <a:rPr lang="en-US" sz="2800" dirty="0" err="1">
                <a:solidFill>
                  <a:schemeClr val="bg1"/>
                </a:solidFill>
                <a:latin typeface="Papyrus"/>
                <a:cs typeface="Papyrus"/>
              </a:rPr>
              <a:t>he</a:t>
            </a:r>
            <a:r>
              <a:rPr lang="en-US" sz="2800" dirty="0">
                <a:solidFill>
                  <a:schemeClr val="bg1"/>
                </a:solidFill>
                <a:latin typeface="Papyrus"/>
                <a:cs typeface="Papyrus"/>
              </a:rPr>
              <a:t> </a:t>
            </a:r>
            <a:r>
              <a:rPr lang="en-US" sz="2800" dirty="0" err="1">
                <a:solidFill>
                  <a:schemeClr val="bg1"/>
                </a:solidFill>
                <a:latin typeface="Papyrus"/>
                <a:cs typeface="Papyrus"/>
              </a:rPr>
              <a:t>ata</a:t>
            </a:r>
            <a:r>
              <a:rPr lang="en-US" sz="2800" dirty="0">
                <a:solidFill>
                  <a:schemeClr val="bg1"/>
                </a:solidFill>
                <a:latin typeface="Papyrus"/>
                <a:cs typeface="Papyrus"/>
              </a:rPr>
              <a:t> un </a:t>
            </a:r>
            <a:r>
              <a:rPr lang="en-US" sz="2800" dirty="0" err="1">
                <a:solidFill>
                  <a:schemeClr val="bg1"/>
                </a:solidFill>
                <a:latin typeface="Papyrus"/>
                <a:cs typeface="Papyrus"/>
              </a:rPr>
              <a:t>Cordón</a:t>
            </a:r>
            <a:r>
              <a:rPr lang="en-US" sz="2800" dirty="0">
                <a:solidFill>
                  <a:schemeClr val="bg1"/>
                </a:solidFill>
                <a:latin typeface="Papyrus"/>
                <a:cs typeface="Papyrus"/>
              </a:rPr>
              <a:t> Rojo al </a:t>
            </a:r>
            <a:r>
              <a:rPr lang="en-US" sz="2800" dirty="0" err="1">
                <a:solidFill>
                  <a:schemeClr val="bg1"/>
                </a:solidFill>
                <a:latin typeface="Papyrus"/>
                <a:cs typeface="Papyrus"/>
              </a:rPr>
              <a:t>cuello</a:t>
            </a:r>
            <a:r>
              <a:rPr lang="en-US" sz="2800" dirty="0">
                <a:solidFill>
                  <a:schemeClr val="bg1"/>
                </a:solidFill>
                <a:latin typeface="Papyrus"/>
                <a:cs typeface="Papyrus"/>
              </a:rPr>
              <a:t> de la </a:t>
            </a:r>
            <a:r>
              <a:rPr lang="en-US" sz="2800" dirty="0" err="1">
                <a:solidFill>
                  <a:schemeClr val="bg1"/>
                </a:solidFill>
                <a:latin typeface="Papyrus"/>
                <a:cs typeface="Papyrus"/>
              </a:rPr>
              <a:t>cabra</a:t>
            </a:r>
            <a:r>
              <a:rPr lang="en-US" sz="2800" dirty="0">
                <a:solidFill>
                  <a:schemeClr val="bg1"/>
                </a:solidFill>
                <a:latin typeface="Papyrus"/>
                <a:cs typeface="Papyrus"/>
              </a:rPr>
              <a:t> para Adonai. Este </a:t>
            </a:r>
            <a:r>
              <a:rPr lang="en-US" sz="2800" dirty="0" err="1">
                <a:solidFill>
                  <a:schemeClr val="bg1"/>
                </a:solidFill>
                <a:latin typeface="Papyrus"/>
                <a:cs typeface="Papyrus"/>
              </a:rPr>
              <a:t>Será</a:t>
            </a:r>
            <a:r>
              <a:rPr lang="en-US" sz="2800" dirty="0">
                <a:solidFill>
                  <a:schemeClr val="bg1"/>
                </a:solidFill>
                <a:latin typeface="Papyrus"/>
                <a:cs typeface="Papyrus"/>
              </a:rPr>
              <a:t> </a:t>
            </a:r>
            <a:r>
              <a:rPr lang="en-US" sz="2800" dirty="0" err="1">
                <a:solidFill>
                  <a:schemeClr val="bg1"/>
                </a:solidFill>
                <a:latin typeface="Papyrus"/>
                <a:cs typeface="Papyrus"/>
              </a:rPr>
              <a:t>sacrificado</a:t>
            </a:r>
            <a:r>
              <a:rPr lang="en-US" sz="2800" dirty="0">
                <a:solidFill>
                  <a:schemeClr val="bg1"/>
                </a:solidFill>
                <a:latin typeface="Papyrus"/>
                <a:cs typeface="Papyrus"/>
              </a:rPr>
              <a:t> </a:t>
            </a:r>
            <a:r>
              <a:rPr lang="en-US" sz="2800" dirty="0" err="1">
                <a:solidFill>
                  <a:schemeClr val="bg1"/>
                </a:solidFill>
                <a:latin typeface="Papyrus"/>
                <a:cs typeface="Papyrus"/>
              </a:rPr>
              <a:t>como</a:t>
            </a:r>
            <a:r>
              <a:rPr lang="en-US" sz="2800" dirty="0">
                <a:solidFill>
                  <a:schemeClr val="bg1"/>
                </a:solidFill>
                <a:latin typeface="Papyrus"/>
                <a:cs typeface="Papyrus"/>
              </a:rPr>
              <a:t> ofrenda </a:t>
            </a:r>
            <a:r>
              <a:rPr lang="en-US" sz="2800" dirty="0" err="1">
                <a:solidFill>
                  <a:schemeClr val="bg1"/>
                </a:solidFill>
                <a:latin typeface="Papyrus"/>
                <a:cs typeface="Papyrus"/>
              </a:rPr>
              <a:t>por</a:t>
            </a:r>
            <a:r>
              <a:rPr lang="en-US" sz="2800" dirty="0">
                <a:solidFill>
                  <a:schemeClr val="bg1"/>
                </a:solidFill>
                <a:latin typeface="Papyrus"/>
                <a:cs typeface="Papyrus"/>
              </a:rPr>
              <a:t> </a:t>
            </a:r>
            <a:r>
              <a:rPr lang="en-US" sz="2800" dirty="0" err="1">
                <a:solidFill>
                  <a:schemeClr val="bg1"/>
                </a:solidFill>
                <a:latin typeface="Papyrus"/>
                <a:cs typeface="Papyrus"/>
              </a:rPr>
              <a:t>el</a:t>
            </a:r>
            <a:r>
              <a:rPr lang="en-US" sz="2800" dirty="0">
                <a:solidFill>
                  <a:schemeClr val="bg1"/>
                </a:solidFill>
                <a:latin typeface="Papyrus"/>
                <a:cs typeface="Papyrus"/>
              </a:rPr>
              <a:t> </a:t>
            </a:r>
            <a:r>
              <a:rPr lang="en-US" sz="2800" dirty="0" err="1">
                <a:solidFill>
                  <a:schemeClr val="bg1"/>
                </a:solidFill>
                <a:latin typeface="Papyrus"/>
                <a:cs typeface="Papyrus"/>
              </a:rPr>
              <a:t>pecado</a:t>
            </a:r>
            <a:endParaRPr lang="en-US" sz="2800" dirty="0">
              <a:solidFill>
                <a:schemeClr val="bg1"/>
              </a:solidFill>
              <a:latin typeface="Papyrus"/>
              <a:cs typeface="Papyrus"/>
            </a:endParaRPr>
          </a:p>
        </p:txBody>
      </p:sp>
      <p:sp>
        <p:nvSpPr>
          <p:cNvPr id="3" name="TextBox 2"/>
          <p:cNvSpPr txBox="1"/>
          <p:nvPr/>
        </p:nvSpPr>
        <p:spPr>
          <a:xfrm>
            <a:off x="94706" y="359906"/>
            <a:ext cx="4818257" cy="523220"/>
          </a:xfrm>
          <a:prstGeom prst="rect">
            <a:avLst/>
          </a:prstGeom>
          <a:solidFill>
            <a:schemeClr val="bg1"/>
          </a:solidFill>
        </p:spPr>
        <p:txBody>
          <a:bodyPr wrap="square" rtlCol="0">
            <a:spAutoFit/>
          </a:bodyPr>
          <a:lstStyle/>
          <a:p>
            <a:r>
              <a:rPr lang="es-BO" sz="2800" dirty="0">
                <a:solidFill>
                  <a:srgbClr val="FF0000"/>
                </a:solidFill>
                <a:latin typeface="Lucida Calligraphy"/>
                <a:cs typeface="Lucida Calligraphy"/>
              </a:rPr>
              <a:t>El Día de la Expiación</a:t>
            </a:r>
            <a:endParaRPr lang="es-ES_tradnl" sz="2800" dirty="0">
              <a:solidFill>
                <a:srgbClr val="FF0000"/>
              </a:solidFill>
              <a:latin typeface="Lucida Calligraphy"/>
              <a:cs typeface="Lucida Calligraphy"/>
            </a:endParaRPr>
          </a:p>
        </p:txBody>
      </p:sp>
    </p:spTree>
    <p:extLst>
      <p:ext uri="{BB962C8B-B14F-4D97-AF65-F5344CB8AC3E}">
        <p14:creationId xmlns:p14="http://schemas.microsoft.com/office/powerpoint/2010/main" val="2541311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 y="12054"/>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pic>
        <p:nvPicPr>
          <p:cNvPr id="4" name="Picture 3" descr="A group of men&#10;&#10;Description automatically generated with low confidence">
            <a:extLst>
              <a:ext uri="{FF2B5EF4-FFF2-40B4-BE49-F238E27FC236}">
                <a16:creationId xmlns:a16="http://schemas.microsoft.com/office/drawing/2014/main" id="{932E3937-A059-9DAB-8281-6F5B41755BDF}"/>
              </a:ext>
            </a:extLst>
          </p:cNvPr>
          <p:cNvPicPr>
            <a:picLocks noChangeAspect="1"/>
          </p:cNvPicPr>
          <p:nvPr/>
        </p:nvPicPr>
        <p:blipFill>
          <a:blip r:embed="rId3"/>
          <a:stretch>
            <a:fillRect/>
          </a:stretch>
        </p:blipFill>
        <p:spPr>
          <a:xfrm>
            <a:off x="-40258" y="1059873"/>
            <a:ext cx="8866144" cy="4872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47002339-E229-82FF-87D4-C3821639C527}"/>
              </a:ext>
            </a:extLst>
          </p:cNvPr>
          <p:cNvSpPr txBox="1"/>
          <p:nvPr/>
        </p:nvSpPr>
        <p:spPr>
          <a:xfrm>
            <a:off x="1438656" y="5441685"/>
            <a:ext cx="6242304" cy="1323439"/>
          </a:xfrm>
          <a:prstGeom prst="rect">
            <a:avLst/>
          </a:prstGeom>
          <a:solidFill>
            <a:schemeClr val="bg1"/>
          </a:solidFill>
        </p:spPr>
        <p:txBody>
          <a:bodyPr wrap="square" rtlCol="0">
            <a:spAutoFit/>
          </a:bodyPr>
          <a:lstStyle/>
          <a:p>
            <a:pPr eaLnBrk="1" hangingPunct="1">
              <a:buFontTx/>
              <a:buNone/>
            </a:pPr>
            <a:r>
              <a:rPr lang="en-US" sz="2000" dirty="0">
                <a:solidFill>
                  <a:srgbClr val="FF0000"/>
                </a:solidFill>
                <a:latin typeface="Comic Sans MS" panose="030F0902030302020204" pitchFamily="66" charset="0"/>
                <a:cs typeface="Lucida Handwriting"/>
              </a:rPr>
              <a:t>          </a:t>
            </a:r>
            <a:r>
              <a:rPr lang="es-BO" sz="2000" dirty="0">
                <a:solidFill>
                  <a:srgbClr val="FF0000"/>
                </a:solidFill>
                <a:latin typeface="Comic Sans MS" panose="030F0902030302020204" pitchFamily="66" charset="0"/>
                <a:cs typeface="Lucida Handwriting"/>
              </a:rPr>
              <a:t>Al igual que la ceremonia de las 2 cabras</a:t>
            </a:r>
            <a:endParaRPr lang="en-US" sz="2000" dirty="0">
              <a:solidFill>
                <a:srgbClr val="FF0000"/>
              </a:solidFill>
              <a:latin typeface="Comic Sans MS" panose="030F0902030302020204" pitchFamily="66" charset="0"/>
              <a:cs typeface="Lucida Handwriting"/>
            </a:endParaRPr>
          </a:p>
          <a:p>
            <a:pPr eaLnBrk="1" hangingPunct="1">
              <a:buFontTx/>
              <a:buNone/>
            </a:pPr>
            <a:r>
              <a:rPr lang="en-US" sz="2000" dirty="0">
                <a:latin typeface="Papyrus"/>
                <a:cs typeface="Papyrus"/>
              </a:rPr>
              <a:t>   </a:t>
            </a:r>
            <a:r>
              <a:rPr lang="es-BO" sz="2000" dirty="0">
                <a:latin typeface="Papyrus"/>
                <a:cs typeface="Papyrus"/>
              </a:rPr>
              <a:t>Jesús morirá como sacrificio por el pecado de todos los hombres
  Barrabás, que tiene culpa de sangre, será liberado</a:t>
            </a:r>
            <a:endParaRPr lang="en-US" sz="2000" dirty="0"/>
          </a:p>
        </p:txBody>
      </p:sp>
      <p:sp>
        <p:nvSpPr>
          <p:cNvPr id="92162" name="Rectangle 3"/>
          <p:cNvSpPr>
            <a:spLocks noGrp="1" noChangeArrowheads="1"/>
          </p:cNvSpPr>
          <p:nvPr>
            <p:ph type="body" idx="1"/>
          </p:nvPr>
        </p:nvSpPr>
        <p:spPr>
          <a:xfrm>
            <a:off x="268224" y="207819"/>
            <a:ext cx="8249180" cy="852054"/>
          </a:xfrm>
          <a:solidFill>
            <a:schemeClr val="bg1"/>
          </a:solidFill>
        </p:spPr>
        <p:txBody>
          <a:bodyPr/>
          <a:lstStyle/>
          <a:p>
            <a:pPr eaLnBrk="1" hangingPunct="1">
              <a:buFontTx/>
              <a:buNone/>
            </a:pPr>
            <a:r>
              <a:rPr lang="en-US" sz="2200" dirty="0" err="1">
                <a:latin typeface="Papyrus"/>
                <a:cs typeface="Papyrus"/>
              </a:rPr>
              <a:t>Poncio</a:t>
            </a:r>
            <a:r>
              <a:rPr lang="en-US" sz="2200" dirty="0">
                <a:latin typeface="Papyrus"/>
                <a:cs typeface="Papyrus"/>
              </a:rPr>
              <a:t> Pilato </a:t>
            </a:r>
            <a:r>
              <a:rPr lang="en-US" sz="2200" dirty="0" err="1">
                <a:latin typeface="Papyrus"/>
                <a:cs typeface="Papyrus"/>
              </a:rPr>
              <a:t>ofrece</a:t>
            </a:r>
            <a:r>
              <a:rPr lang="en-US" sz="2200" dirty="0">
                <a:latin typeface="Papyrus"/>
                <a:cs typeface="Papyrus"/>
              </a:rPr>
              <a:t> </a:t>
            </a:r>
            <a:r>
              <a:rPr lang="en-US" sz="2200" dirty="0" err="1">
                <a:latin typeface="Papyrus"/>
                <a:cs typeface="Papyrus"/>
              </a:rPr>
              <a:t>liberar</a:t>
            </a:r>
            <a:r>
              <a:rPr lang="en-US" sz="2200" dirty="0">
                <a:latin typeface="Papyrus"/>
                <a:cs typeface="Papyrus"/>
              </a:rPr>
              <a:t> a un </a:t>
            </a:r>
            <a:r>
              <a:rPr lang="en-US" sz="2200" dirty="0" err="1">
                <a:latin typeface="Papyrus"/>
                <a:cs typeface="Papyrus"/>
              </a:rPr>
              <a:t>condenado</a:t>
            </a:r>
            <a:r>
              <a:rPr lang="en-US" sz="2200" dirty="0">
                <a:latin typeface="Papyrus"/>
                <a:cs typeface="Papyrus"/>
              </a:rPr>
              <a:t> </a:t>
            </a:r>
            <a:r>
              <a:rPr lang="en-US" sz="2200" dirty="0" err="1">
                <a:latin typeface="Papyrus"/>
                <a:cs typeface="Papyrus"/>
              </a:rPr>
              <a:t>en</a:t>
            </a:r>
            <a:r>
              <a:rPr lang="en-US" sz="2200" dirty="0">
                <a:latin typeface="Papyrus"/>
                <a:cs typeface="Papyrus"/>
              </a:rPr>
              <a:t> la Pascua
 Jesús (</a:t>
            </a:r>
            <a:r>
              <a:rPr lang="en-US" sz="2200" dirty="0" err="1">
                <a:latin typeface="Papyrus"/>
                <a:cs typeface="Papyrus"/>
              </a:rPr>
              <a:t>Yeshua</a:t>
            </a:r>
            <a:r>
              <a:rPr lang="en-US" sz="2200" dirty="0">
                <a:latin typeface="Papyrus"/>
                <a:cs typeface="Papyrus"/>
              </a:rPr>
              <a:t> ben Joseph) o </a:t>
            </a:r>
            <a:r>
              <a:rPr lang="en-US" sz="2200" dirty="0" err="1">
                <a:latin typeface="Papyrus"/>
                <a:cs typeface="Papyrus"/>
              </a:rPr>
              <a:t>Barrabás</a:t>
            </a:r>
            <a:r>
              <a:rPr lang="en-US" sz="2200" dirty="0">
                <a:latin typeface="Papyrus"/>
                <a:cs typeface="Papyrus"/>
              </a:rPr>
              <a:t> (</a:t>
            </a:r>
            <a:r>
              <a:rPr lang="en-US" sz="2200" dirty="0" err="1">
                <a:latin typeface="Papyrus"/>
                <a:cs typeface="Papyrus"/>
              </a:rPr>
              <a:t>Yeshua</a:t>
            </a:r>
            <a:r>
              <a:rPr lang="en-US" sz="2200" dirty="0">
                <a:latin typeface="Papyrus"/>
                <a:cs typeface="Papyrus"/>
              </a:rPr>
              <a:t> bar Abbas)</a:t>
            </a:r>
            <a:endParaRPr lang="en-US" sz="2200" dirty="0">
              <a:solidFill>
                <a:srgbClr val="FF0000"/>
              </a:solidFill>
              <a:latin typeface="Comic Sans MS" panose="030F0902030302020204" pitchFamily="66" charset="0"/>
              <a:cs typeface="Lucida Handwriting"/>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r>
              <a:rPr lang="en-US" sz="2200" dirty="0">
                <a:solidFill>
                  <a:srgbClr val="FF0000"/>
                </a:solidFill>
                <a:latin typeface="Comic Sans MS" panose="030F0902030302020204" pitchFamily="66" charset="0"/>
                <a:cs typeface="Lucida Handwriting"/>
              </a:rPr>
              <a:t>           </a:t>
            </a:r>
          </a:p>
        </p:txBody>
      </p:sp>
    </p:spTree>
    <p:extLst>
      <p:ext uri="{BB962C8B-B14F-4D97-AF65-F5344CB8AC3E}">
        <p14:creationId xmlns:p14="http://schemas.microsoft.com/office/powerpoint/2010/main" val="185416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202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1921" name="Rectangle 2"/>
          <p:cNvSpPr>
            <a:spLocks noGrp="1" noChangeArrowheads="1"/>
          </p:cNvSpPr>
          <p:nvPr>
            <p:ph type="title"/>
          </p:nvPr>
        </p:nvSpPr>
        <p:spPr/>
        <p:txBody>
          <a:bodyPr/>
          <a:lstStyle/>
          <a:p>
            <a:pPr eaLnBrk="1" hangingPunct="1"/>
            <a:r>
              <a:rPr lang="es-ES_tradnl" dirty="0">
                <a:latin typeface="Arial" charset="0"/>
                <a:ea typeface="ＭＳ Ｐゴシック" charset="0"/>
                <a:cs typeface="ＭＳ Ｐゴシック" charset="0"/>
              </a:rPr>
              <a:t>     </a:t>
            </a:r>
          </a:p>
        </p:txBody>
      </p:sp>
      <p:sp>
        <p:nvSpPr>
          <p:cNvPr id="81922" name="Rectangle 3"/>
          <p:cNvSpPr>
            <a:spLocks noGrp="1" noChangeArrowheads="1"/>
          </p:cNvSpPr>
          <p:nvPr>
            <p:ph type="body" idx="1"/>
          </p:nvPr>
        </p:nvSpPr>
        <p:spPr/>
        <p:txBody>
          <a:bodyPr/>
          <a:lstStyle/>
          <a:p>
            <a:pPr eaLnBrk="1" hangingPunct="1"/>
            <a:endParaRPr lang="es-ES_tradnl">
              <a:latin typeface="Arial" charset="0"/>
              <a:ea typeface="ＭＳ Ｐゴシック" charset="0"/>
              <a:cs typeface="ＭＳ Ｐゴシック" charset="0"/>
            </a:endParaRPr>
          </a:p>
        </p:txBody>
      </p:sp>
      <p:sp>
        <p:nvSpPr>
          <p:cNvPr id="81924" name="Text Box 5"/>
          <p:cNvSpPr txBox="1">
            <a:spLocks noChangeArrowheads="1"/>
          </p:cNvSpPr>
          <p:nvPr/>
        </p:nvSpPr>
        <p:spPr bwMode="auto">
          <a:xfrm>
            <a:off x="129662" y="5264257"/>
            <a:ext cx="8770376" cy="1561966"/>
          </a:xfrm>
          <a:prstGeom prst="rect">
            <a:avLst/>
          </a:prstGeom>
          <a:solidFill>
            <a:schemeClr val="bg1"/>
          </a:solid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pPr>
              <a:lnSpc>
                <a:spcPct val="70000"/>
              </a:lnSpc>
              <a:spcBef>
                <a:spcPct val="50000"/>
              </a:spcBef>
            </a:pPr>
            <a:endParaRPr lang="en-US" sz="2000" dirty="0">
              <a:latin typeface="Papyrus" panose="020B0602040200020303" pitchFamily="34" charset="77"/>
              <a:cs typeface="Papyrus"/>
            </a:endParaRPr>
          </a:p>
          <a:p>
            <a:pPr>
              <a:lnSpc>
                <a:spcPct val="70000"/>
              </a:lnSpc>
              <a:spcBef>
                <a:spcPct val="50000"/>
              </a:spcBef>
            </a:pPr>
            <a:r>
              <a:rPr lang="es-BO" sz="2000" dirty="0">
                <a:latin typeface="Papyrus" panose="020B0602040200020303" pitchFamily="34" charset="77"/>
                <a:cs typeface="Papyrus"/>
              </a:rPr>
              <a:t>Y  pondrá Aarón ambas manos suyas sobre la cabeza del macho cabrío vivo, y confesará sobre él todas las iniquidades de los hijos de Israel, y todas sus rebeliones, y todos sus pecados, poniéndolos así sobre la cabeza del macho cabrío, y lo enviará al desierto por mano de un hombre destinado para esto. </a:t>
            </a:r>
            <a:r>
              <a:rPr lang="en-US" sz="2000" dirty="0" err="1">
                <a:latin typeface="Papyrus" panose="020B0602040200020303" pitchFamily="34" charset="77"/>
                <a:cs typeface="Papyrus"/>
              </a:rPr>
              <a:t>Levítico</a:t>
            </a:r>
            <a:r>
              <a:rPr lang="en-US" sz="2000" dirty="0">
                <a:latin typeface="Papyrus" panose="020B0602040200020303" pitchFamily="34" charset="77"/>
                <a:cs typeface="Papyrus"/>
              </a:rPr>
              <a:t> 16:21</a:t>
            </a:r>
            <a:endParaRPr lang="en-US" sz="2000" dirty="0">
              <a:solidFill>
                <a:srgbClr val="C00000"/>
              </a:solidFill>
              <a:latin typeface="Papyrus" panose="020B0602040200020303" pitchFamily="34" charset="77"/>
              <a:cs typeface="Papyrus"/>
            </a:endParaRPr>
          </a:p>
        </p:txBody>
      </p:sp>
      <p:pic>
        <p:nvPicPr>
          <p:cNvPr id="81923" name="Picture 4" descr="confession_g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94" y="155730"/>
            <a:ext cx="8051406" cy="5357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731793" y="438986"/>
            <a:ext cx="7201579" cy="400110"/>
          </a:xfrm>
          <a:prstGeom prst="rect">
            <a:avLst/>
          </a:prstGeom>
          <a:noFill/>
        </p:spPr>
        <p:txBody>
          <a:bodyPr wrap="square" rtlCol="0">
            <a:spAutoFit/>
          </a:bodyPr>
          <a:lstStyle/>
          <a:p>
            <a:r>
              <a:rPr lang="es-BO" sz="2000">
                <a:latin typeface="Comic Sans MS" panose="030F0902030302020204" pitchFamily="66" charset="0"/>
                <a:cs typeface="Lucida Handwriting"/>
              </a:rPr>
              <a:t>¡Todo pecado debe salir de la casa de Israel!</a:t>
            </a:r>
            <a:endParaRPr lang="es-ES_tradnl" sz="2000" dirty="0">
              <a:latin typeface="Comic Sans MS" panose="030F0902030302020204" pitchFamily="66" charset="0"/>
              <a:cs typeface="Lucida Handwriting"/>
            </a:endParaRPr>
          </a:p>
        </p:txBody>
      </p:sp>
    </p:spTree>
    <p:extLst>
      <p:ext uri="{BB962C8B-B14F-4D97-AF65-F5344CB8AC3E}">
        <p14:creationId xmlns:p14="http://schemas.microsoft.com/office/powerpoint/2010/main" val="230962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11"/>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8AFAFA47-282B-0475-953D-9D71562E9A58}"/>
              </a:ext>
            </a:extLst>
          </p:cNvPr>
          <p:cNvSpPr txBox="1"/>
          <p:nvPr/>
        </p:nvSpPr>
        <p:spPr>
          <a:xfrm>
            <a:off x="2378773" y="439775"/>
            <a:ext cx="4790123" cy="1815882"/>
          </a:xfrm>
          <a:prstGeom prst="rect">
            <a:avLst/>
          </a:prstGeom>
          <a:solidFill>
            <a:schemeClr val="bg1"/>
          </a:solidFill>
        </p:spPr>
        <p:txBody>
          <a:bodyPr wrap="square" rtlCol="0">
            <a:spAutoFit/>
          </a:bodyPr>
          <a:lstStyle/>
          <a:p>
            <a:pPr algn="ctr"/>
            <a:r>
              <a:rPr lang="es-BO" sz="2800" dirty="0">
                <a:solidFill>
                  <a:srgbClr val="FF0000"/>
                </a:solidFill>
                <a:latin typeface="Papyrus" panose="020B0602040200020303" pitchFamily="34" charset="77"/>
              </a:rPr>
              <a:t>Yom Kipur es la Clave 
Para entender
El plan de Dios durante 
el Apocalipsis</a:t>
            </a:r>
            <a:endParaRPr lang="en-US" sz="2800" dirty="0">
              <a:latin typeface="Papyrus" panose="020B0602040200020303" pitchFamily="34" charset="77"/>
            </a:endParaRPr>
          </a:p>
        </p:txBody>
      </p:sp>
      <p:sp>
        <p:nvSpPr>
          <p:cNvPr id="7" name="TextBox 6">
            <a:extLst>
              <a:ext uri="{FF2B5EF4-FFF2-40B4-BE49-F238E27FC236}">
                <a16:creationId xmlns:a16="http://schemas.microsoft.com/office/drawing/2014/main" id="{AF90DD84-E479-DEE6-2F97-AF34429E616E}"/>
              </a:ext>
            </a:extLst>
          </p:cNvPr>
          <p:cNvSpPr txBox="1"/>
          <p:nvPr/>
        </p:nvSpPr>
        <p:spPr>
          <a:xfrm>
            <a:off x="2261616" y="2684740"/>
            <a:ext cx="4620768" cy="830997"/>
          </a:xfrm>
          <a:prstGeom prst="rect">
            <a:avLst/>
          </a:prstGeom>
          <a:solidFill>
            <a:schemeClr val="bg1"/>
          </a:solidFill>
        </p:spPr>
        <p:txBody>
          <a:bodyPr wrap="square">
            <a:spAutoFit/>
          </a:bodyPr>
          <a:lstStyle/>
          <a:p>
            <a:pPr algn="ctr"/>
            <a:r>
              <a:rPr lang="es-BO" sz="2400" dirty="0">
                <a:solidFill>
                  <a:srgbClr val="FF0000"/>
                </a:solidFill>
                <a:latin typeface="Papyrus" panose="020B0602040200020303" pitchFamily="34" charset="77"/>
              </a:rPr>
              <a:t>Yom - "El Día"
Kipur – "De Expiación"</a:t>
            </a:r>
            <a:endParaRPr lang="en-US" dirty="0"/>
          </a:p>
        </p:txBody>
      </p:sp>
      <p:sp>
        <p:nvSpPr>
          <p:cNvPr id="8" name="TextBox 7">
            <a:extLst>
              <a:ext uri="{FF2B5EF4-FFF2-40B4-BE49-F238E27FC236}">
                <a16:creationId xmlns:a16="http://schemas.microsoft.com/office/drawing/2014/main" id="{D7513A43-937B-9900-7112-69C34BA7935D}"/>
              </a:ext>
            </a:extLst>
          </p:cNvPr>
          <p:cNvSpPr txBox="1"/>
          <p:nvPr/>
        </p:nvSpPr>
        <p:spPr>
          <a:xfrm>
            <a:off x="1316736" y="4352544"/>
            <a:ext cx="6900672" cy="1569660"/>
          </a:xfrm>
          <a:prstGeom prst="rect">
            <a:avLst/>
          </a:prstGeom>
          <a:solidFill>
            <a:schemeClr val="bg1"/>
          </a:solidFill>
        </p:spPr>
        <p:txBody>
          <a:bodyPr wrap="square" rtlCol="0">
            <a:spAutoFit/>
          </a:bodyPr>
          <a:lstStyle/>
          <a:p>
            <a:r>
              <a:rPr lang="es-BO" sz="2400" dirty="0">
                <a:latin typeface="Papyrus" panose="020B0602040200020303" pitchFamily="34" charset="77"/>
              </a:rPr>
              <a:t>Los judíos celebran el Yom – El Día,  
                 Pero no entienden la Expiación
La Iglesia celebra la expiación (Kippur)
              Pero no entienden el Día</a:t>
            </a:r>
            <a:endParaRPr lang="en-US" sz="2400" dirty="0"/>
          </a:p>
        </p:txBody>
      </p:sp>
    </p:spTree>
    <p:extLst>
      <p:ext uri="{BB962C8B-B14F-4D97-AF65-F5344CB8AC3E}">
        <p14:creationId xmlns:p14="http://schemas.microsoft.com/office/powerpoint/2010/main" val="3575385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Papyrus"/>
              <a:cs typeface="Papyrus"/>
            </a:endParaRPr>
          </a:p>
        </p:txBody>
      </p:sp>
      <p:pic>
        <p:nvPicPr>
          <p:cNvPr id="7" name="Picture 6" descr=" scapegoat led ou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4" y="21774"/>
            <a:ext cx="5733122" cy="6836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978299" y="2346948"/>
            <a:ext cx="3075057" cy="4370427"/>
          </a:xfrm>
          <a:prstGeom prst="rect">
            <a:avLst/>
          </a:prstGeom>
          <a:solidFill>
            <a:schemeClr val="accent1"/>
          </a:solidFill>
        </p:spPr>
        <p:txBody>
          <a:bodyPr wrap="square" rtlCol="0">
            <a:spAutoFit/>
          </a:bodyPr>
          <a:lstStyle/>
          <a:p>
            <a:pPr algn="ctr"/>
            <a:r>
              <a:rPr lang="es-ES_tradnl" sz="2400" dirty="0">
                <a:solidFill>
                  <a:schemeClr val="bg1"/>
                </a:solidFill>
                <a:latin typeface="Papyrus"/>
                <a:cs typeface="Papyrus"/>
              </a:rPr>
              <a:t>“</a:t>
            </a:r>
            <a:r>
              <a:rPr lang="es-BO" sz="2400" dirty="0">
                <a:solidFill>
                  <a:schemeClr val="bg1"/>
                </a:solidFill>
                <a:latin typeface="Papyrus"/>
                <a:cs typeface="Papyrus"/>
              </a:rPr>
              <a:t>Y aquel macho cabrío llevará sobre sí todas las iniquidades de ellos á tierra inhabitada: y dejará ir el macho cabrío por el desierto. </a:t>
            </a:r>
            <a:r>
              <a:rPr lang="es-ES_tradnl" sz="2400" dirty="0">
                <a:solidFill>
                  <a:schemeClr val="bg1"/>
                </a:solidFill>
                <a:latin typeface="Papyrus"/>
                <a:cs typeface="Papyrus"/>
              </a:rPr>
              <a:t>.</a:t>
            </a:r>
          </a:p>
          <a:p>
            <a:pPr algn="ctr"/>
            <a:r>
              <a:rPr lang="es-ES_tradnl" sz="2000" dirty="0">
                <a:solidFill>
                  <a:schemeClr val="bg1">
                    <a:lumMod val="95000"/>
                  </a:schemeClr>
                </a:solidFill>
                <a:latin typeface="Papyrus"/>
                <a:cs typeface="Papyrus"/>
              </a:rPr>
              <a:t>Levítico 16: 22</a:t>
            </a:r>
            <a:endParaRPr lang="es-ES_tradnl" dirty="0">
              <a:solidFill>
                <a:schemeClr val="bg1"/>
              </a:solidFill>
              <a:latin typeface="Papyrus"/>
              <a:cs typeface="Papyrus"/>
            </a:endParaRPr>
          </a:p>
          <a:p>
            <a:pPr algn="ctr"/>
            <a:endParaRPr lang="es-ES_tradnl" dirty="0">
              <a:solidFill>
                <a:schemeClr val="bg1"/>
              </a:solidFill>
              <a:latin typeface="Papyrus"/>
              <a:cs typeface="Papyrus"/>
            </a:endParaRPr>
          </a:p>
          <a:p>
            <a:pPr algn="ctr"/>
            <a:r>
              <a:rPr lang="es-BO" sz="2400" dirty="0">
                <a:solidFill>
                  <a:schemeClr val="bg1"/>
                </a:solidFill>
                <a:latin typeface="Lucida Calligraphy"/>
                <a:cs typeface="Lucida Calligraphy"/>
              </a:rPr>
              <a:t>El pecado tiene que dejar el campamento</a:t>
            </a:r>
            <a:r>
              <a:rPr lang="es-ES_tradnl" sz="2400" dirty="0">
                <a:solidFill>
                  <a:schemeClr val="bg1"/>
                </a:solidFill>
                <a:latin typeface="Comic Sans MS" panose="030F0902030302020204" pitchFamily="66" charset="0"/>
                <a:cs typeface="Lucida Calligraphy"/>
              </a:rPr>
              <a:t>!</a:t>
            </a:r>
          </a:p>
        </p:txBody>
      </p:sp>
      <p:sp>
        <p:nvSpPr>
          <p:cNvPr id="2" name="TextBox 1"/>
          <p:cNvSpPr txBox="1"/>
          <p:nvPr/>
        </p:nvSpPr>
        <p:spPr>
          <a:xfrm>
            <a:off x="5918339" y="311865"/>
            <a:ext cx="3457034" cy="1477328"/>
          </a:xfrm>
          <a:prstGeom prst="rect">
            <a:avLst/>
          </a:prstGeom>
          <a:noFill/>
        </p:spPr>
        <p:txBody>
          <a:bodyPr wrap="square" rtlCol="0">
            <a:spAutoFit/>
          </a:bodyPr>
          <a:lstStyle/>
          <a:p>
            <a:r>
              <a:rPr lang="es-BO" sz="2200" dirty="0">
                <a:latin typeface="Comic Sans MS" panose="030F0902030302020204" pitchFamily="66" charset="0"/>
                <a:cs typeface="Lucida Handwriting"/>
              </a:rPr>
              <a:t>”El cabra expiatorio es
cuidadosamente escoltado a un "lugar desierto</a:t>
            </a:r>
            <a:r>
              <a:rPr lang="es-ES_tradnl" sz="2400" dirty="0">
                <a:latin typeface="Lucida Handwriting"/>
                <a:cs typeface="Lucida Handwriting"/>
              </a:rPr>
              <a:t>”</a:t>
            </a:r>
          </a:p>
        </p:txBody>
      </p:sp>
    </p:spTree>
    <p:extLst>
      <p:ext uri="{BB962C8B-B14F-4D97-AF65-F5344CB8AC3E}">
        <p14:creationId xmlns:p14="http://schemas.microsoft.com/office/powerpoint/2010/main" val="24779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pic>
        <p:nvPicPr>
          <p:cNvPr id="6" name="Picture 5" descr="goat pushed off cliff-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18" y="1129154"/>
            <a:ext cx="3779110" cy="4627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descr="azazel_dies-2.jpg"/>
          <p:cNvPicPr>
            <a:picLocks noChangeAspect="1"/>
          </p:cNvPicPr>
          <p:nvPr/>
        </p:nvPicPr>
        <p:blipFill>
          <a:blip>
            <a:extLst>
              <a:ext uri="{28A0092B-C50C-407E-A947-70E740481C1C}">
                <a14:useLocalDpi xmlns:a14="http://schemas.microsoft.com/office/drawing/2010/main" val="0"/>
              </a:ext>
            </a:extLst>
          </a:blip>
          <a:stretch>
            <a:fillRect/>
          </a:stretch>
        </p:blipFill>
        <p:spPr>
          <a:xfrm>
            <a:off x="4812784" y="1068036"/>
            <a:ext cx="3711949" cy="4689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69819" y="130659"/>
            <a:ext cx="8599117" cy="830997"/>
          </a:xfrm>
          <a:prstGeom prst="rect">
            <a:avLst/>
          </a:prstGeom>
          <a:noFill/>
        </p:spPr>
        <p:txBody>
          <a:bodyPr wrap="square" rtlCol="0">
            <a:spAutoFit/>
          </a:bodyPr>
          <a:lstStyle/>
          <a:p>
            <a:r>
              <a:rPr lang="es-ES_tradnl" sz="2400" dirty="0">
                <a:latin typeface="Comic Sans MS" panose="030F0902030302020204" pitchFamily="66" charset="0"/>
                <a:cs typeface="Lucida Handwriting"/>
              </a:rPr>
              <a:t> </a:t>
            </a:r>
            <a:r>
              <a:rPr lang="es-BO" sz="2400" dirty="0" err="1">
                <a:latin typeface="Comic Sans MS" panose="030F0902030302020204" pitchFamily="66" charset="0"/>
                <a:cs typeface="Lucida Handwriting"/>
              </a:rPr>
              <a:t>Asegurandose</a:t>
            </a:r>
            <a:r>
              <a:rPr lang="es-BO" sz="2400" dirty="0">
                <a:latin typeface="Comic Sans MS" panose="030F0902030302020204" pitchFamily="66" charset="0"/>
                <a:cs typeface="Lucida Handwriting"/>
              </a:rPr>
              <a:t> de que el pecado no pueda regresar al campamento</a:t>
            </a:r>
            <a:endParaRPr lang="es-ES_tradnl" sz="2400" dirty="0">
              <a:solidFill>
                <a:srgbClr val="FF0000"/>
              </a:solidFill>
              <a:latin typeface="Comic Sans MS" panose="030F0902030302020204" pitchFamily="66" charset="0"/>
              <a:cs typeface="Lucida Handwriting"/>
            </a:endParaRPr>
          </a:p>
        </p:txBody>
      </p:sp>
      <p:sp>
        <p:nvSpPr>
          <p:cNvPr id="7" name="TextBox 6"/>
          <p:cNvSpPr txBox="1"/>
          <p:nvPr/>
        </p:nvSpPr>
        <p:spPr>
          <a:xfrm>
            <a:off x="360218" y="5874506"/>
            <a:ext cx="8320668" cy="707886"/>
          </a:xfrm>
          <a:prstGeom prst="rect">
            <a:avLst/>
          </a:prstGeom>
          <a:solidFill>
            <a:schemeClr val="bg1"/>
          </a:solidFill>
        </p:spPr>
        <p:txBody>
          <a:bodyPr wrap="square" rtlCol="0">
            <a:spAutoFit/>
          </a:bodyPr>
          <a:lstStyle/>
          <a:p>
            <a:r>
              <a:rPr lang="es-BO" sz="2000" dirty="0">
                <a:latin typeface="Papyrus"/>
                <a:cs typeface="Papyrus"/>
              </a:rPr>
              <a:t>Cuando el Cordón Rojo milagrosamente cambia de escarlata a blanco, ¡sabían que Dios aceptó el sacrificio por la( Nación de Israel)! - Isaías 1:18</a:t>
            </a:r>
            <a:endParaRPr lang="es-ES_tradnl" sz="2000" dirty="0">
              <a:latin typeface="Papyrus"/>
              <a:cs typeface="Papyrus"/>
            </a:endParaRPr>
          </a:p>
        </p:txBody>
      </p:sp>
      <p:pic>
        <p:nvPicPr>
          <p:cNvPr id="8" name="Picture 7" descr="azazel_dies-2.jpg"/>
          <p:cNvPicPr>
            <a:picLocks noChangeAspect="1"/>
          </p:cNvPicPr>
          <p:nvPr/>
        </p:nvPicPr>
        <p:blipFill rotWithShape="1">
          <a:blip r:embed="rId3">
            <a:extLst>
              <a:ext uri="{28A0092B-C50C-407E-A947-70E740481C1C}">
                <a14:useLocalDpi xmlns:a14="http://schemas.microsoft.com/office/drawing/2010/main" val="0"/>
              </a:ext>
            </a:extLst>
          </a:blip>
          <a:srcRect t="6184" b="5026"/>
          <a:stretch/>
        </p:blipFill>
        <p:spPr>
          <a:xfrm>
            <a:off x="4812783" y="1079084"/>
            <a:ext cx="3711505" cy="4677994"/>
          </a:xfrm>
          <a:prstGeom prst="rect">
            <a:avLst/>
          </a:prstGeom>
        </p:spPr>
      </p:pic>
    </p:spTree>
    <p:extLst>
      <p:ext uri="{BB962C8B-B14F-4D97-AF65-F5344CB8AC3E}">
        <p14:creationId xmlns:p14="http://schemas.microsoft.com/office/powerpoint/2010/main" val="3996264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3" name="Picture 2" descr="A picture containing curtain, indoor&#10;&#10;Description automatically generated">
            <a:extLst>
              <a:ext uri="{FF2B5EF4-FFF2-40B4-BE49-F238E27FC236}">
                <a16:creationId xmlns:a16="http://schemas.microsoft.com/office/drawing/2014/main" id="{4C75B7A1-1FFB-3BA8-BB9A-0105BB6A0EA4}"/>
              </a:ext>
            </a:extLst>
          </p:cNvPr>
          <p:cNvPicPr>
            <a:picLocks noChangeAspect="1"/>
          </p:cNvPicPr>
          <p:nvPr/>
        </p:nvPicPr>
        <p:blipFill>
          <a:blip r:embed="rId2"/>
          <a:stretch>
            <a:fillRect/>
          </a:stretch>
        </p:blipFill>
        <p:spPr>
          <a:xfrm>
            <a:off x="62757" y="56866"/>
            <a:ext cx="4734712" cy="6801134"/>
          </a:xfrm>
          <a:prstGeom prst="rect">
            <a:avLst/>
          </a:prstGeom>
        </p:spPr>
      </p:pic>
      <p:sp>
        <p:nvSpPr>
          <p:cNvPr id="5" name="TextBox 4">
            <a:extLst>
              <a:ext uri="{FF2B5EF4-FFF2-40B4-BE49-F238E27FC236}">
                <a16:creationId xmlns:a16="http://schemas.microsoft.com/office/drawing/2014/main" id="{81FA3DFD-1441-775A-7D65-0B1D423157B8}"/>
              </a:ext>
            </a:extLst>
          </p:cNvPr>
          <p:cNvSpPr txBox="1"/>
          <p:nvPr/>
        </p:nvSpPr>
        <p:spPr>
          <a:xfrm>
            <a:off x="4922729" y="288099"/>
            <a:ext cx="4096011" cy="4401205"/>
          </a:xfrm>
          <a:prstGeom prst="rect">
            <a:avLst/>
          </a:prstGeom>
          <a:noFill/>
        </p:spPr>
        <p:txBody>
          <a:bodyPr wrap="square" rtlCol="0">
            <a:spAutoFit/>
          </a:bodyPr>
          <a:lstStyle/>
          <a:p>
            <a:r>
              <a:rPr lang="es-BO" sz="2000" dirty="0">
                <a:latin typeface="Papyrus" panose="020B0602040200020303" pitchFamily="34" charset="77"/>
              </a:rPr>
              <a:t>Sólo en Yom Kipur, el Sumo Sacerdote de Israel realiza cada acto en el Templo. Él enciende la Menorá Dorada. Inspecciona los sacrificios de animales.  Él trae las brasas ardientes del Altar de Bronce, luego saca el Incienso del Altar del Incienso. 
Él entrará tras el velo 3 veces:
Una vez con las brasas encendidas y el incienso.  La  siguiente vez rociará la sangre del toro, y la última vez  rociará la sangre de la cabra en el propiciatorio</a:t>
            </a:r>
            <a:r>
              <a:rPr lang="en-US" sz="2000" dirty="0">
                <a:latin typeface="Papyrus" panose="020B0602040200020303" pitchFamily="34" charset="77"/>
              </a:rPr>
              <a:t>. </a:t>
            </a:r>
          </a:p>
        </p:txBody>
      </p:sp>
      <p:sp>
        <p:nvSpPr>
          <p:cNvPr id="6" name="TextBox 5">
            <a:extLst>
              <a:ext uri="{FF2B5EF4-FFF2-40B4-BE49-F238E27FC236}">
                <a16:creationId xmlns:a16="http://schemas.microsoft.com/office/drawing/2014/main" id="{8FBBB2E2-E060-D2BE-5F4C-2155376185B3}"/>
              </a:ext>
            </a:extLst>
          </p:cNvPr>
          <p:cNvSpPr txBox="1"/>
          <p:nvPr/>
        </p:nvSpPr>
        <p:spPr>
          <a:xfrm>
            <a:off x="5085237" y="5601601"/>
            <a:ext cx="3870543" cy="923330"/>
          </a:xfrm>
          <a:prstGeom prst="rect">
            <a:avLst/>
          </a:prstGeom>
          <a:solidFill>
            <a:schemeClr val="bg1"/>
          </a:solidFill>
        </p:spPr>
        <p:txBody>
          <a:bodyPr wrap="square" rtlCol="0">
            <a:spAutoFit/>
          </a:bodyPr>
          <a:lstStyle/>
          <a:p>
            <a:r>
              <a:rPr lang="es-BO" dirty="0">
                <a:latin typeface="Comic Sans MS" panose="030F0902030302020204" pitchFamily="66" charset="0"/>
              </a:rPr>
              <a:t>Cuando El Sumo Sacerdote entre en el Lugar Santísimo, cambiará Sus vestiduras por lino blanco.</a:t>
            </a:r>
            <a:endParaRPr lang="en-US" dirty="0">
              <a:latin typeface="Comic Sans MS" panose="030F0902030302020204" pitchFamily="66" charset="0"/>
            </a:endParaRPr>
          </a:p>
        </p:txBody>
      </p:sp>
    </p:spTree>
    <p:extLst>
      <p:ext uri="{BB962C8B-B14F-4D97-AF65-F5344CB8AC3E}">
        <p14:creationId xmlns:p14="http://schemas.microsoft.com/office/powerpoint/2010/main" val="390716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pic>
        <p:nvPicPr>
          <p:cNvPr id="3" name="Picture 2" descr="A picture containing person&#10;&#10;Description automatically generated">
            <a:extLst>
              <a:ext uri="{FF2B5EF4-FFF2-40B4-BE49-F238E27FC236}">
                <a16:creationId xmlns:a16="http://schemas.microsoft.com/office/drawing/2014/main" id="{58D36311-BE38-EC9A-421A-E0290F05A6EA}"/>
              </a:ext>
            </a:extLst>
          </p:cNvPr>
          <p:cNvPicPr>
            <a:picLocks noChangeAspect="1"/>
          </p:cNvPicPr>
          <p:nvPr/>
        </p:nvPicPr>
        <p:blipFill>
          <a:blip r:embed="rId3"/>
          <a:stretch>
            <a:fillRect/>
          </a:stretch>
        </p:blipFill>
        <p:spPr>
          <a:xfrm>
            <a:off x="44972" y="3453641"/>
            <a:ext cx="4696689" cy="3403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picture containing altar&#10;&#10;Description automatically generated">
            <a:extLst>
              <a:ext uri="{FF2B5EF4-FFF2-40B4-BE49-F238E27FC236}">
                <a16:creationId xmlns:a16="http://schemas.microsoft.com/office/drawing/2014/main" id="{1237F6C3-E130-905E-6CF5-84FD396A5702}"/>
              </a:ext>
            </a:extLst>
          </p:cNvPr>
          <p:cNvPicPr>
            <a:picLocks noChangeAspect="1"/>
          </p:cNvPicPr>
          <p:nvPr/>
        </p:nvPicPr>
        <p:blipFill>
          <a:blip r:embed="rId4"/>
          <a:stretch>
            <a:fillRect/>
          </a:stretch>
        </p:blipFill>
        <p:spPr>
          <a:xfrm>
            <a:off x="40201" y="124691"/>
            <a:ext cx="4696689" cy="3288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group of people wearing white robes&#10;&#10;Description automatically generated with medium confidence">
            <a:extLst>
              <a:ext uri="{FF2B5EF4-FFF2-40B4-BE49-F238E27FC236}">
                <a16:creationId xmlns:a16="http://schemas.microsoft.com/office/drawing/2014/main" id="{75D8B18C-4196-D70D-6953-A1C567AC39F2}"/>
              </a:ext>
            </a:extLst>
          </p:cNvPr>
          <p:cNvPicPr>
            <a:picLocks noChangeAspect="1"/>
          </p:cNvPicPr>
          <p:nvPr/>
        </p:nvPicPr>
        <p:blipFill>
          <a:blip r:embed="rId5"/>
          <a:stretch>
            <a:fillRect/>
          </a:stretch>
        </p:blipFill>
        <p:spPr>
          <a:xfrm>
            <a:off x="4803649" y="124691"/>
            <a:ext cx="4340352" cy="3268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09DBEC81-B955-DA2A-DF1B-47610D338527}"/>
              </a:ext>
            </a:extLst>
          </p:cNvPr>
          <p:cNvSpPr txBox="1"/>
          <p:nvPr/>
        </p:nvSpPr>
        <p:spPr>
          <a:xfrm>
            <a:off x="5025320" y="3589577"/>
            <a:ext cx="3923807" cy="3046988"/>
          </a:xfrm>
          <a:prstGeom prst="rect">
            <a:avLst/>
          </a:prstGeom>
          <a:solidFill>
            <a:schemeClr val="bg1"/>
          </a:solidFill>
        </p:spPr>
        <p:txBody>
          <a:bodyPr wrap="square" rtlCol="0">
            <a:spAutoFit/>
          </a:bodyPr>
          <a:lstStyle/>
          <a:p>
            <a:pPr algn="ctr"/>
            <a:r>
              <a:rPr kumimoji="0" lang="es-BO" sz="2400" b="0" i="0" u="none" strike="noStrike" kern="1200" cap="none" spc="0" normalizeH="0" baseline="0" noProof="0" dirty="0" err="1">
                <a:ln>
                  <a:noFill/>
                </a:ln>
                <a:solidFill>
                  <a:prstClr val="black"/>
                </a:solidFill>
                <a:effectLst/>
                <a:uLnTx/>
                <a:uFillTx/>
                <a:latin typeface="Papyrus" panose="020B0602040200020303" pitchFamily="34" charset="77"/>
                <a:ea typeface="ＭＳ Ｐゴシック" charset="0"/>
              </a:rPr>
              <a:t>Yum</a:t>
            </a:r>
            <a:r>
              <a:rPr kumimoji="0" lang="es-BO" sz="2400" b="0" i="0" u="none" strike="noStrike" kern="1200" cap="none" spc="0" normalizeH="0" baseline="0" noProof="0" dirty="0">
                <a:ln>
                  <a:noFill/>
                </a:ln>
                <a:solidFill>
                  <a:prstClr val="black"/>
                </a:solidFill>
                <a:effectLst/>
                <a:uLnTx/>
                <a:uFillTx/>
                <a:latin typeface="Papyrus" panose="020B0602040200020303" pitchFamily="34" charset="77"/>
                <a:ea typeface="ＭＳ Ｐゴシック" charset="0"/>
              </a:rPr>
              <a:t> </a:t>
            </a:r>
            <a:r>
              <a:rPr kumimoji="0" lang="es-BO" sz="2400" b="0" i="0" u="none" strike="noStrike" kern="1200" cap="none" spc="0" normalizeH="0" baseline="0" noProof="0" dirty="0" err="1">
                <a:ln>
                  <a:noFill/>
                </a:ln>
                <a:solidFill>
                  <a:prstClr val="black"/>
                </a:solidFill>
                <a:effectLst/>
                <a:uLnTx/>
                <a:uFillTx/>
                <a:latin typeface="Papyrus" panose="020B0602040200020303" pitchFamily="34" charset="77"/>
                <a:ea typeface="ＭＳ Ｐゴシック" charset="0"/>
              </a:rPr>
              <a:t>Kipor</a:t>
            </a:r>
            <a:r>
              <a:rPr kumimoji="0" lang="es-BO" sz="2400" b="0" i="0" u="none" strike="noStrike" kern="1200" cap="none" spc="0" normalizeH="0" baseline="0" noProof="0" dirty="0">
                <a:ln>
                  <a:noFill/>
                </a:ln>
                <a:solidFill>
                  <a:prstClr val="black"/>
                </a:solidFill>
                <a:effectLst/>
                <a:uLnTx/>
                <a:uFillTx/>
                <a:latin typeface="Papyrus" panose="020B0602040200020303" pitchFamily="34" charset="77"/>
                <a:ea typeface="ＭＳ Ｐゴシック" charset="0"/>
              </a:rPr>
              <a:t> Se  Enfoca  en</a:t>
            </a:r>
          </a:p>
          <a:p>
            <a:pPr algn="ctr"/>
            <a:r>
              <a:rPr kumimoji="0" lang="es-BO" sz="2400" b="0" i="0" u="none" strike="noStrike" kern="1200" cap="none" spc="0" normalizeH="0" baseline="0" noProof="0" dirty="0">
                <a:ln>
                  <a:noFill/>
                </a:ln>
                <a:solidFill>
                  <a:prstClr val="black"/>
                </a:solidFill>
                <a:effectLst/>
                <a:uLnTx/>
                <a:uFillTx/>
                <a:latin typeface="Papyrus" panose="020B0602040200020303" pitchFamily="34" charset="77"/>
                <a:ea typeface="ＭＳ Ｐゴシック" charset="0"/>
              </a:rPr>
              <a:t>Las acciones del Sumo </a:t>
            </a:r>
            <a:r>
              <a:rPr lang="es-BO" sz="2400" dirty="0">
                <a:solidFill>
                  <a:prstClr val="black"/>
                </a:solidFill>
                <a:latin typeface="Papyrus" panose="020B0602040200020303" pitchFamily="34" charset="77"/>
              </a:rPr>
              <a:t>S</a:t>
            </a:r>
            <a:r>
              <a:rPr kumimoji="0" lang="es-BO" sz="2400" b="0" i="0" u="none" strike="noStrike" kern="1200" cap="none" spc="0" normalizeH="0" baseline="0" noProof="0" dirty="0" err="1">
                <a:ln>
                  <a:noFill/>
                </a:ln>
                <a:solidFill>
                  <a:prstClr val="black"/>
                </a:solidFill>
                <a:effectLst/>
                <a:uLnTx/>
                <a:uFillTx/>
                <a:latin typeface="Papyrus" panose="020B0602040200020303" pitchFamily="34" charset="77"/>
                <a:ea typeface="ＭＳ Ｐゴシック" charset="0"/>
              </a:rPr>
              <a:t>acerdote</a:t>
            </a:r>
            <a:r>
              <a:rPr kumimoji="0" lang="es-BO" sz="2400" b="0" i="0" u="none" strike="noStrike" kern="1200" cap="none" spc="0" normalizeH="0" baseline="0" noProof="0" dirty="0">
                <a:ln>
                  <a:noFill/>
                </a:ln>
                <a:solidFill>
                  <a:prstClr val="black"/>
                </a:solidFill>
                <a:effectLst/>
                <a:uLnTx/>
                <a:uFillTx/>
                <a:latin typeface="Papyrus" panose="020B0602040200020303" pitchFamily="34" charset="77"/>
                <a:ea typeface="ＭＳ Ｐゴシック" charset="0"/>
              </a:rPr>
              <a:t>       </a:t>
            </a:r>
          </a:p>
          <a:p>
            <a:pPr algn="ctr"/>
            <a:r>
              <a:rPr kumimoji="0" lang="es-BO" sz="2400" b="0" i="0" u="none" strike="noStrike" kern="1200" cap="none" spc="0" normalizeH="0" baseline="0" noProof="0" dirty="0">
                <a:ln>
                  <a:noFill/>
                </a:ln>
                <a:solidFill>
                  <a:prstClr val="black"/>
                </a:solidFill>
                <a:effectLst/>
                <a:uLnTx/>
                <a:uFillTx/>
                <a:latin typeface="Papyrus" panose="020B0602040200020303" pitchFamily="34" charset="77"/>
                <a:ea typeface="ＭＳ Ｐゴシック" charset="0"/>
              </a:rPr>
              <a:t> Los Sacrificios de Sangre</a:t>
            </a:r>
          </a:p>
          <a:p>
            <a:pPr algn="ctr"/>
            <a:r>
              <a:rPr kumimoji="0" lang="es-BO" sz="2400" b="0" i="0" u="none" strike="noStrike" kern="1200" cap="none" spc="0" normalizeH="0" baseline="0" noProof="0" dirty="0">
                <a:ln>
                  <a:noFill/>
                </a:ln>
                <a:solidFill>
                  <a:prstClr val="black"/>
                </a:solidFill>
                <a:effectLst/>
                <a:uLnTx/>
                <a:uFillTx/>
                <a:latin typeface="Papyrus" panose="020B0602040200020303" pitchFamily="34" charset="77"/>
                <a:ea typeface="ＭＳ Ｐゴシック" charset="0"/>
              </a:rPr>
              <a:t>Entra en el Lugar Santísimo</a:t>
            </a:r>
          </a:p>
          <a:p>
            <a:pPr algn="ctr"/>
            <a:r>
              <a:rPr kumimoji="0" lang="es-BO" sz="2400" b="0" i="0" u="none" strike="noStrike" kern="1200" cap="none" spc="0" normalizeH="0" baseline="0" noProof="0" dirty="0">
                <a:ln>
                  <a:noFill/>
                </a:ln>
                <a:solidFill>
                  <a:prstClr val="black"/>
                </a:solidFill>
                <a:effectLst/>
                <a:uLnTx/>
                <a:uFillTx/>
                <a:latin typeface="Papyrus" panose="020B0602040200020303" pitchFamily="34" charset="77"/>
                <a:ea typeface="ＭＳ Ｐゴシック" charset="0"/>
              </a:rPr>
              <a:t> Encuentro con Dios cara a cara</a:t>
            </a:r>
            <a:endParaRPr lang="en-US" sz="2400" dirty="0">
              <a:latin typeface="Papyrus" panose="020B0602040200020303" pitchFamily="34" charset="77"/>
            </a:endParaRPr>
          </a:p>
        </p:txBody>
      </p:sp>
    </p:spTree>
    <p:extLst>
      <p:ext uri="{BB962C8B-B14F-4D97-AF65-F5344CB8AC3E}">
        <p14:creationId xmlns:p14="http://schemas.microsoft.com/office/powerpoint/2010/main" val="2586783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98308" name="Picture 5" descr="between_curtains"/>
          <p:cNvPicPr>
            <a:picLocks noChangeAspect="1" noChangeArrowheads="1"/>
          </p:cNvPicPr>
          <p:nvPr/>
        </p:nvPicPr>
        <p:blipFill rotWithShape="1">
          <a:blip r:embed="rId3">
            <a:extLst>
              <a:ext uri="{28A0092B-C50C-407E-A947-70E740481C1C}">
                <a14:useLocalDpi xmlns:a14="http://schemas.microsoft.com/office/drawing/2010/main" val="0"/>
              </a:ext>
            </a:extLst>
          </a:blip>
          <a:srcRect t="5264"/>
          <a:stretch/>
        </p:blipFill>
        <p:spPr bwMode="auto">
          <a:xfrm>
            <a:off x="58633" y="0"/>
            <a:ext cx="4651912" cy="6883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876005" y="340978"/>
            <a:ext cx="4209362" cy="5324535"/>
          </a:xfrm>
          <a:prstGeom prst="rect">
            <a:avLst/>
          </a:prstGeom>
          <a:noFill/>
        </p:spPr>
        <p:txBody>
          <a:bodyPr wrap="square" rtlCol="0">
            <a:spAutoFit/>
          </a:bodyPr>
          <a:lstStyle/>
          <a:p>
            <a:r>
              <a:rPr lang="es-BO" sz="2000" dirty="0">
                <a:latin typeface="Papyrus" panose="020B0602040200020303" pitchFamily="34" charset="77"/>
                <a:cs typeface="Papyrus Condensed"/>
              </a:rPr>
              <a:t>Primero el Sumo Sacerdote trae incienso y las brasas encendidas.  El Lugar Santísimo no tiene luz dentro de la habitación hasta que Él se pone detrás del velo y coloca el incienso sobre las brasas encendidas.</a:t>
            </a:r>
            <a:r>
              <a:rPr lang="es-ES_tradnl" sz="2000" dirty="0">
                <a:solidFill>
                  <a:srgbClr val="FF0000"/>
                </a:solidFill>
                <a:latin typeface="Papyrus" panose="020B0602040200020303" pitchFamily="34" charset="77"/>
                <a:cs typeface="Papyrus Condensed"/>
              </a:rPr>
              <a:t> </a:t>
            </a:r>
          </a:p>
          <a:p>
            <a:endParaRPr lang="es-ES_tradnl" sz="2000" dirty="0">
              <a:solidFill>
                <a:srgbClr val="FF0000"/>
              </a:solidFill>
              <a:latin typeface="Papyrus" panose="020B0602040200020303" pitchFamily="34" charset="77"/>
              <a:cs typeface="Papyrus Condensed"/>
            </a:endParaRPr>
          </a:p>
          <a:p>
            <a:r>
              <a:rPr lang="es-BO" sz="2000" dirty="0">
                <a:solidFill>
                  <a:srgbClr val="FF0000"/>
                </a:solidFill>
                <a:latin typeface="Papyrus" panose="020B0602040200020303" pitchFamily="34" charset="77"/>
                <a:cs typeface="Papyrus Condensed"/>
              </a:rPr>
              <a:t>Comienza “La Caminata”
Silencio durante 30 minutos
Nadie puede tocarlo.</a:t>
            </a:r>
          </a:p>
          <a:p>
            <a:endParaRPr lang="es-BO" sz="2000" dirty="0">
              <a:solidFill>
                <a:srgbClr val="FF0000"/>
              </a:solidFill>
              <a:latin typeface="Papyrus" panose="020B0602040200020303" pitchFamily="34" charset="77"/>
              <a:cs typeface="Papyrus Condensed"/>
            </a:endParaRPr>
          </a:p>
          <a:p>
            <a:r>
              <a:rPr lang="es-BO" sz="2000" dirty="0">
                <a:latin typeface="Papyrus" panose="020B0602040200020303" pitchFamily="34" charset="77"/>
                <a:cs typeface="Papyrus Condensed"/>
              </a:rPr>
              <a:t>El pueblo  espera afuera sobre  sus rostros para ver si Dios acepta los sacrificios: </a:t>
            </a:r>
          </a:p>
          <a:p>
            <a:r>
              <a:rPr lang="es-BO" sz="2000" dirty="0">
                <a:latin typeface="Papyrus" panose="020B0602040200020303" pitchFamily="34" charset="77"/>
                <a:cs typeface="Papyrus Condensed"/>
              </a:rPr>
              <a:t>Entonces la expiación por el pecado perdurará todo un año.</a:t>
            </a:r>
            <a:endParaRPr lang="es-ES_tradnl" sz="2000" dirty="0">
              <a:latin typeface="Papyrus" panose="020B0602040200020303" pitchFamily="34" charset="77"/>
              <a:cs typeface="Papyrus Condensed"/>
            </a:endParaRPr>
          </a:p>
          <a:p>
            <a:r>
              <a:rPr lang="es-ES_tradnl" sz="2000" dirty="0">
                <a:latin typeface="Papyrus" panose="020B0602040200020303" pitchFamily="34" charset="77"/>
                <a:cs typeface="Papyrus Condensed"/>
              </a:rPr>
              <a:t> </a:t>
            </a:r>
            <a:endParaRPr lang="es-ES_tradnl" sz="2400" dirty="0">
              <a:latin typeface="Papyrus" panose="020B0602040200020303" pitchFamily="34" charset="77"/>
              <a:cs typeface="Papyrus Condensed"/>
            </a:endParaRPr>
          </a:p>
        </p:txBody>
      </p:sp>
    </p:spTree>
    <p:extLst>
      <p:ext uri="{BB962C8B-B14F-4D97-AF65-F5344CB8AC3E}">
        <p14:creationId xmlns:p14="http://schemas.microsoft.com/office/powerpoint/2010/main" val="2289504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pic>
        <p:nvPicPr>
          <p:cNvPr id="5" name="Picture 4" descr="A picture containing text, yellow&#10;&#10;Description automatically generated">
            <a:extLst>
              <a:ext uri="{FF2B5EF4-FFF2-40B4-BE49-F238E27FC236}">
                <a16:creationId xmlns:a16="http://schemas.microsoft.com/office/drawing/2014/main" id="{D13A8774-DD5B-910E-59A0-2301FE79932A}"/>
              </a:ext>
            </a:extLst>
          </p:cNvPr>
          <p:cNvPicPr>
            <a:picLocks noChangeAspect="1"/>
          </p:cNvPicPr>
          <p:nvPr/>
        </p:nvPicPr>
        <p:blipFill>
          <a:blip r:embed="rId3"/>
          <a:stretch>
            <a:fillRect/>
          </a:stretch>
        </p:blipFill>
        <p:spPr>
          <a:xfrm>
            <a:off x="1" y="-76200"/>
            <a:ext cx="5897052" cy="6934200"/>
          </a:xfrm>
          <a:prstGeom prst="rect">
            <a:avLst/>
          </a:prstGeom>
        </p:spPr>
      </p:pic>
      <p:sp>
        <p:nvSpPr>
          <p:cNvPr id="6" name="TextBox 5">
            <a:extLst>
              <a:ext uri="{FF2B5EF4-FFF2-40B4-BE49-F238E27FC236}">
                <a16:creationId xmlns:a16="http://schemas.microsoft.com/office/drawing/2014/main" id="{CF652C45-1698-79B8-3546-B3FFD49F3F3F}"/>
              </a:ext>
            </a:extLst>
          </p:cNvPr>
          <p:cNvSpPr txBox="1"/>
          <p:nvPr/>
        </p:nvSpPr>
        <p:spPr>
          <a:xfrm>
            <a:off x="5953854" y="1028931"/>
            <a:ext cx="3133345" cy="3693319"/>
          </a:xfrm>
          <a:prstGeom prst="rect">
            <a:avLst/>
          </a:prstGeom>
          <a:solidFill>
            <a:schemeClr val="bg1"/>
          </a:solidFill>
        </p:spPr>
        <p:txBody>
          <a:bodyPr wrap="square" rtlCol="0">
            <a:spAutoFit/>
          </a:bodyPr>
          <a:lstStyle/>
          <a:p>
            <a:r>
              <a:rPr lang="es-ES_tradnl" dirty="0">
                <a:solidFill>
                  <a:srgbClr val="FF0000"/>
                </a:solidFill>
                <a:latin typeface="Papyrus" panose="020B0602040200020303" pitchFamily="34" charset="77"/>
              </a:rPr>
              <a:t> </a:t>
            </a:r>
          </a:p>
          <a:p>
            <a:r>
              <a:rPr lang="en-US" sz="1800" dirty="0">
                <a:solidFill>
                  <a:srgbClr val="FF0000"/>
                </a:solidFill>
                <a:latin typeface="Papyrus" panose="020B0602040200020303" pitchFamily="34" charset="77"/>
              </a:rPr>
              <a:t>       </a:t>
            </a:r>
            <a:r>
              <a:rPr lang="en-US" dirty="0" err="1">
                <a:solidFill>
                  <a:srgbClr val="FF0000"/>
                </a:solidFill>
                <a:latin typeface="Papyrus" panose="020B0602040200020303" pitchFamily="34" charset="77"/>
              </a:rPr>
              <a:t>Levítico</a:t>
            </a:r>
            <a:r>
              <a:rPr lang="en-US" dirty="0">
                <a:solidFill>
                  <a:srgbClr val="FF0000"/>
                </a:solidFill>
                <a:latin typeface="Papyrus" panose="020B0602040200020303" pitchFamily="34" charset="77"/>
              </a:rPr>
              <a:t> 16:12-13</a:t>
            </a:r>
          </a:p>
          <a:p>
            <a:r>
              <a:rPr lang="es-ES_tradnl" dirty="0">
                <a:solidFill>
                  <a:srgbClr val="FF0000"/>
                </a:solidFill>
                <a:latin typeface="Papyrus" panose="020B0602040200020303" pitchFamily="34" charset="77"/>
              </a:rPr>
              <a:t>!2 </a:t>
            </a:r>
            <a:r>
              <a:rPr lang="es-ES_tradnl" dirty="0">
                <a:latin typeface="Papyrus" panose="020B0602040200020303" pitchFamily="34" charset="77"/>
              </a:rPr>
              <a:t>“</a:t>
            </a:r>
            <a:r>
              <a:rPr lang="es-BO" dirty="0">
                <a:latin typeface="Papyrus"/>
                <a:cs typeface="Papyrus"/>
              </a:rPr>
              <a:t>Después tomará el incensario lleno de brasas de fuego, del altar de delante de Jehová, y sus puños llenos del perfume aromático molido, y </a:t>
            </a:r>
            <a:r>
              <a:rPr lang="es-BO" dirty="0" err="1">
                <a:latin typeface="Papyrus"/>
                <a:cs typeface="Papyrus"/>
              </a:rPr>
              <a:t>meterálo</a:t>
            </a:r>
            <a:r>
              <a:rPr lang="es-BO" dirty="0">
                <a:latin typeface="Papyrus"/>
                <a:cs typeface="Papyrus"/>
              </a:rPr>
              <a:t> del velo adentro: </a:t>
            </a:r>
            <a:endParaRPr lang="es-ES_tradnl" dirty="0">
              <a:latin typeface="Papyrus"/>
              <a:cs typeface="Papyrus"/>
            </a:endParaRPr>
          </a:p>
          <a:p>
            <a:r>
              <a:rPr lang="en-US" sz="1800" dirty="0">
                <a:solidFill>
                  <a:srgbClr val="FF0000"/>
                </a:solidFill>
                <a:latin typeface="Papyrus"/>
                <a:cs typeface="Papyrus"/>
              </a:rPr>
              <a:t>13</a:t>
            </a:r>
            <a:r>
              <a:rPr lang="en-US" sz="1800" dirty="0">
                <a:latin typeface="Papyrus"/>
                <a:cs typeface="Papyrus"/>
              </a:rPr>
              <a:t> </a:t>
            </a:r>
            <a:r>
              <a:rPr lang="es-BO" sz="1800" dirty="0">
                <a:latin typeface="Papyrus"/>
                <a:cs typeface="Papyrus"/>
              </a:rPr>
              <a:t>Y pondrá el perfume sobre el fuego delante de Jehová, y la nube del perfume cubrirá la cubierta que está sobre el testimonio, y no morirá</a:t>
            </a:r>
            <a:r>
              <a:rPr lang="en-US" sz="1800" dirty="0">
                <a:latin typeface="Papyrus"/>
                <a:cs typeface="Papyrus"/>
              </a:rPr>
              <a:t>.”</a:t>
            </a:r>
            <a:endParaRPr lang="en-US" dirty="0"/>
          </a:p>
        </p:txBody>
      </p:sp>
      <p:sp>
        <p:nvSpPr>
          <p:cNvPr id="8" name="TextBox 7">
            <a:extLst>
              <a:ext uri="{FF2B5EF4-FFF2-40B4-BE49-F238E27FC236}">
                <a16:creationId xmlns:a16="http://schemas.microsoft.com/office/drawing/2014/main" id="{63A46AB9-1E31-83C6-45EC-4A618785376D}"/>
              </a:ext>
            </a:extLst>
          </p:cNvPr>
          <p:cNvSpPr txBox="1"/>
          <p:nvPr/>
        </p:nvSpPr>
        <p:spPr>
          <a:xfrm>
            <a:off x="149902" y="117531"/>
            <a:ext cx="5568147" cy="400110"/>
          </a:xfrm>
          <a:prstGeom prst="rect">
            <a:avLst/>
          </a:prstGeom>
          <a:solidFill>
            <a:schemeClr val="bg1"/>
          </a:solidFill>
        </p:spPr>
        <p:txBody>
          <a:bodyPr wrap="square" rtlCol="0">
            <a:spAutoFit/>
          </a:bodyPr>
          <a:lstStyle/>
          <a:p>
            <a:r>
              <a:rPr lang="es-BO" sz="2000" dirty="0">
                <a:solidFill>
                  <a:srgbClr val="FF0000"/>
                </a:solidFill>
                <a:latin typeface="Papyrus" panose="020B0602040200020303" pitchFamily="34" charset="77"/>
              </a:rPr>
              <a:t>El Sumo Sacerdote y la Ceremonia del Incienso</a:t>
            </a:r>
            <a:endParaRPr lang="en-US" sz="2000" dirty="0">
              <a:solidFill>
                <a:srgbClr val="FF0000"/>
              </a:solidFill>
              <a:latin typeface="Papyrus" panose="020B0602040200020303" pitchFamily="34" charset="77"/>
            </a:endParaRPr>
          </a:p>
        </p:txBody>
      </p:sp>
    </p:spTree>
    <p:extLst>
      <p:ext uri="{BB962C8B-B14F-4D97-AF65-F5344CB8AC3E}">
        <p14:creationId xmlns:p14="http://schemas.microsoft.com/office/powerpoint/2010/main" val="3687420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71"/>
            <a:ext cx="9278503" cy="68467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6497" name="Rectangle 2"/>
          <p:cNvSpPr>
            <a:spLocks noGrp="1" noChangeArrowheads="1"/>
          </p:cNvSpPr>
          <p:nvPr>
            <p:ph type="title"/>
          </p:nvPr>
        </p:nvSpPr>
        <p:spPr/>
        <p:txBody>
          <a:bodyPr/>
          <a:lstStyle/>
          <a:p>
            <a:pPr eaLnBrk="1" hangingPunct="1"/>
            <a:endParaRPr lang="es-ES_tradnl">
              <a:latin typeface="Arial" charset="0"/>
              <a:ea typeface="ＭＳ Ｐゴシック" charset="0"/>
              <a:cs typeface="ＭＳ Ｐゴシック" charset="0"/>
            </a:endParaRPr>
          </a:p>
        </p:txBody>
      </p:sp>
      <p:sp>
        <p:nvSpPr>
          <p:cNvPr id="106498" name="Rectangle 3"/>
          <p:cNvSpPr>
            <a:spLocks noGrp="1" noChangeArrowheads="1"/>
          </p:cNvSpPr>
          <p:nvPr>
            <p:ph type="body" idx="1"/>
          </p:nvPr>
        </p:nvSpPr>
        <p:spPr/>
        <p:txBody>
          <a:bodyPr/>
          <a:lstStyle/>
          <a:p>
            <a:pPr eaLnBrk="1" hangingPunct="1"/>
            <a:endParaRPr lang="es-ES_tradnl">
              <a:latin typeface="Arial" charset="0"/>
              <a:ea typeface="ＭＳ Ｐゴシック" charset="0"/>
              <a:cs typeface="ＭＳ Ｐゴシック" charset="0"/>
            </a:endParaRPr>
          </a:p>
        </p:txBody>
      </p:sp>
      <p:pic>
        <p:nvPicPr>
          <p:cNvPr id="106499" name="Picture 4" descr="blood_ark"/>
          <p:cNvPicPr>
            <a:picLocks noChangeAspect="1" noChangeArrowheads="1"/>
          </p:cNvPicPr>
          <p:nvPr/>
        </p:nvPicPr>
        <p:blipFill rotWithShape="1">
          <a:blip r:embed="rId3">
            <a:extLst>
              <a:ext uri="{28A0092B-C50C-407E-A947-70E740481C1C}">
                <a14:useLocalDpi xmlns:a14="http://schemas.microsoft.com/office/drawing/2010/main" val="0"/>
              </a:ext>
            </a:extLst>
          </a:blip>
          <a:srcRect b="3491"/>
          <a:stretch/>
        </p:blipFill>
        <p:spPr bwMode="auto">
          <a:xfrm>
            <a:off x="751409" y="92076"/>
            <a:ext cx="7802530" cy="5452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61348" y="5625865"/>
            <a:ext cx="8982652" cy="1200329"/>
          </a:xfrm>
          <a:prstGeom prst="rect">
            <a:avLst/>
          </a:prstGeom>
          <a:solidFill>
            <a:schemeClr val="bg1"/>
          </a:solidFill>
        </p:spPr>
        <p:txBody>
          <a:bodyPr wrap="square" rtlCol="0">
            <a:spAutoFit/>
          </a:bodyPr>
          <a:lstStyle/>
          <a:p>
            <a:r>
              <a:rPr lang="es-ES_tradnl" dirty="0"/>
              <a:t>“</a:t>
            </a:r>
            <a:r>
              <a:rPr lang="es-BO" sz="2400" dirty="0">
                <a:latin typeface="Papyrus Condensed"/>
                <a:cs typeface="Papyrus Condensed"/>
              </a:rPr>
              <a:t>Y tomará la sangre del sacrificio y la rociará con su dedo sobre el propiciatorio hacia el este; y ante el propiciatorio rociará la sangre 7 veces</a:t>
            </a:r>
            <a:r>
              <a:rPr lang="es-ES_tradnl" sz="2400" dirty="0">
                <a:latin typeface="Papyrus Condensed"/>
                <a:cs typeface="Papyrus Condensed"/>
              </a:rPr>
              <a:t>.” </a:t>
            </a:r>
            <a:r>
              <a:rPr lang="es-ES_tradnl" sz="2400" dirty="0">
                <a:solidFill>
                  <a:srgbClr val="FF0000"/>
                </a:solidFill>
                <a:latin typeface="Papyrus Condensed"/>
                <a:cs typeface="Papyrus Condensed"/>
              </a:rPr>
              <a:t>Lev. 16:14-15</a:t>
            </a:r>
          </a:p>
        </p:txBody>
      </p:sp>
      <p:sp>
        <p:nvSpPr>
          <p:cNvPr id="4" name="TextBox 3"/>
          <p:cNvSpPr txBox="1"/>
          <p:nvPr/>
        </p:nvSpPr>
        <p:spPr>
          <a:xfrm>
            <a:off x="712417" y="92076"/>
            <a:ext cx="5965113" cy="830997"/>
          </a:xfrm>
          <a:prstGeom prst="rect">
            <a:avLst/>
          </a:prstGeom>
          <a:noFill/>
        </p:spPr>
        <p:txBody>
          <a:bodyPr wrap="square" rtlCol="0">
            <a:spAutoFit/>
          </a:bodyPr>
          <a:lstStyle/>
          <a:p>
            <a:r>
              <a:rPr lang="es-BO" sz="2400">
                <a:solidFill>
                  <a:schemeClr val="bg1"/>
                </a:solidFill>
                <a:latin typeface="Lucida Handwriting"/>
                <a:cs typeface="Lucida Handwriting"/>
              </a:rPr>
              <a:t>Rociará </a:t>
            </a:r>
            <a:r>
              <a:rPr lang="es-BO" sz="2400" dirty="0">
                <a:solidFill>
                  <a:schemeClr val="bg1"/>
                </a:solidFill>
                <a:latin typeface="Lucida Handwriting"/>
                <a:cs typeface="Lucida Handwriting"/>
              </a:rPr>
              <a:t>la sangre 
7x abajo</a:t>
            </a:r>
            <a:endParaRPr lang="es-ES_tradnl" sz="2400" dirty="0">
              <a:solidFill>
                <a:schemeClr val="bg1"/>
              </a:solidFill>
              <a:latin typeface="Lucida Handwriting"/>
              <a:cs typeface="Lucida Handwriting"/>
            </a:endParaRPr>
          </a:p>
        </p:txBody>
      </p:sp>
    </p:spTree>
    <p:extLst>
      <p:ext uri="{BB962C8B-B14F-4D97-AF65-F5344CB8AC3E}">
        <p14:creationId xmlns:p14="http://schemas.microsoft.com/office/powerpoint/2010/main" val="3500985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 name="TextBox 2"/>
          <p:cNvSpPr txBox="1"/>
          <p:nvPr/>
        </p:nvSpPr>
        <p:spPr>
          <a:xfrm>
            <a:off x="32606" y="2281293"/>
            <a:ext cx="4424640" cy="2062103"/>
          </a:xfrm>
          <a:prstGeom prst="rect">
            <a:avLst/>
          </a:prstGeom>
          <a:noFill/>
        </p:spPr>
        <p:txBody>
          <a:bodyPr wrap="square" rtlCol="0">
            <a:spAutoFit/>
          </a:bodyPr>
          <a:lstStyle/>
          <a:p>
            <a:r>
              <a:rPr lang="es-BO" dirty="0">
                <a:solidFill>
                  <a:srgbClr val="FF0000"/>
                </a:solidFill>
                <a:latin typeface="Comic Sans MS" panose="030F0902030302020204" pitchFamily="66" charset="0"/>
                <a:cs typeface="Lucida Handwriting"/>
              </a:rPr>
              <a:t>¡Él estaba en camino al propiciatorio en el cielo para rociar Su sangre por nosotros!
Recuerda que cuando María vio a Jesús en el Jardín después de la resurrección, Él le dijo: "No me toques, porque aún no he ascendido a mi Padre..."  Juan 20:17</a:t>
            </a:r>
            <a:endParaRPr lang="en-US" sz="2000" dirty="0">
              <a:latin typeface="Papyrus" panose="020B0602040200020303" pitchFamily="34" charset="77"/>
              <a:cs typeface="Lucida Handwriting"/>
            </a:endParaRPr>
          </a:p>
        </p:txBody>
      </p:sp>
      <p:pic>
        <p:nvPicPr>
          <p:cNvPr id="7" name="Picture 6">
            <a:extLst>
              <a:ext uri="{FF2B5EF4-FFF2-40B4-BE49-F238E27FC236}">
                <a16:creationId xmlns:a16="http://schemas.microsoft.com/office/drawing/2014/main" id="{01A475A4-EF97-3216-0967-B9B4B765EDEC}"/>
              </a:ext>
            </a:extLst>
          </p:cNvPr>
          <p:cNvPicPr>
            <a:picLocks noChangeAspect="1"/>
          </p:cNvPicPr>
          <p:nvPr/>
        </p:nvPicPr>
        <p:blipFill rotWithShape="1">
          <a:blip r:embed="rId3"/>
          <a:srcRect l="22398" r="19680"/>
          <a:stretch/>
        </p:blipFill>
        <p:spPr>
          <a:xfrm>
            <a:off x="4811927" y="170913"/>
            <a:ext cx="4222486" cy="3386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227E7AFF-F982-87CC-400D-0C30DF49687B}"/>
              </a:ext>
            </a:extLst>
          </p:cNvPr>
          <p:cNvSpPr txBox="1"/>
          <p:nvPr/>
        </p:nvSpPr>
        <p:spPr>
          <a:xfrm>
            <a:off x="109587" y="118093"/>
            <a:ext cx="4517674" cy="1631216"/>
          </a:xfrm>
          <a:prstGeom prst="rect">
            <a:avLst/>
          </a:prstGeom>
          <a:solidFill>
            <a:schemeClr val="bg1"/>
          </a:solidFill>
        </p:spPr>
        <p:txBody>
          <a:bodyPr wrap="square" rtlCol="0">
            <a:spAutoFit/>
          </a:bodyPr>
          <a:lstStyle/>
          <a:p>
            <a:r>
              <a:rPr lang="es-BO" sz="2000" dirty="0">
                <a:latin typeface="Papyrus" panose="020B0602040200020303" pitchFamily="34" charset="77"/>
              </a:rPr>
              <a:t>Recuerda que cuando María vio a Jesús en el Jardín después de la resurrección, Él le dijo: </a:t>
            </a:r>
            <a:r>
              <a:rPr lang="es-BO" sz="2000" dirty="0">
                <a:solidFill>
                  <a:srgbClr val="FF0000"/>
                </a:solidFill>
                <a:latin typeface="Papyrus" panose="020B0602040200020303" pitchFamily="34" charset="77"/>
              </a:rPr>
              <a:t>No me Toques</a:t>
            </a:r>
            <a:r>
              <a:rPr lang="es-BO" sz="2000" dirty="0">
                <a:latin typeface="Papyrus" panose="020B0602040200020303" pitchFamily="34" charset="77"/>
              </a:rPr>
              <a:t>, porque, porque aún no he ascendido a mi Padre..."  </a:t>
            </a:r>
            <a:r>
              <a:rPr lang="es-BO" sz="2000" dirty="0">
                <a:solidFill>
                  <a:srgbClr val="FF0000"/>
                </a:solidFill>
                <a:latin typeface="Papyrus" panose="020B0602040200020303" pitchFamily="34" charset="77"/>
              </a:rPr>
              <a:t>Juan 20:17</a:t>
            </a:r>
            <a:endParaRPr lang="en-US" sz="2000" dirty="0">
              <a:solidFill>
                <a:srgbClr val="FF0000"/>
              </a:solidFill>
              <a:latin typeface="Papyrus" panose="020B0602040200020303" pitchFamily="34" charset="77"/>
            </a:endParaRPr>
          </a:p>
        </p:txBody>
      </p:sp>
      <p:pic>
        <p:nvPicPr>
          <p:cNvPr id="10" name="Picture 9" descr="A group of people in robes&#10;&#10;Description automatically generated with low confidence">
            <a:extLst>
              <a:ext uri="{FF2B5EF4-FFF2-40B4-BE49-F238E27FC236}">
                <a16:creationId xmlns:a16="http://schemas.microsoft.com/office/drawing/2014/main" id="{AA46FE9F-4612-A0ED-7890-D9FF109B9E87}"/>
              </a:ext>
            </a:extLst>
          </p:cNvPr>
          <p:cNvPicPr>
            <a:picLocks noChangeAspect="1"/>
          </p:cNvPicPr>
          <p:nvPr/>
        </p:nvPicPr>
        <p:blipFill rotWithShape="1">
          <a:blip r:embed="rId4"/>
          <a:srcRect l="-2155" t="9272" r="22591" b="7010"/>
          <a:stretch/>
        </p:blipFill>
        <p:spPr>
          <a:xfrm>
            <a:off x="-27354" y="4370862"/>
            <a:ext cx="4875961" cy="2395515"/>
          </a:xfrm>
          <a:prstGeom prst="rect">
            <a:avLst/>
          </a:prstGeom>
        </p:spPr>
      </p:pic>
      <p:sp>
        <p:nvSpPr>
          <p:cNvPr id="11" name="TextBox 10">
            <a:extLst>
              <a:ext uri="{FF2B5EF4-FFF2-40B4-BE49-F238E27FC236}">
                <a16:creationId xmlns:a16="http://schemas.microsoft.com/office/drawing/2014/main" id="{8DE5421A-DB56-1E0B-7E64-A1CBCFC448D2}"/>
              </a:ext>
            </a:extLst>
          </p:cNvPr>
          <p:cNvSpPr txBox="1"/>
          <p:nvPr/>
        </p:nvSpPr>
        <p:spPr>
          <a:xfrm>
            <a:off x="5624945" y="3824765"/>
            <a:ext cx="3279255" cy="2862322"/>
          </a:xfrm>
          <a:prstGeom prst="rect">
            <a:avLst/>
          </a:prstGeom>
          <a:solidFill>
            <a:schemeClr val="bg1"/>
          </a:solidFill>
        </p:spPr>
        <p:txBody>
          <a:bodyPr wrap="square" rtlCol="0">
            <a:spAutoFit/>
          </a:bodyPr>
          <a:lstStyle/>
          <a:p>
            <a:r>
              <a:rPr lang="es-BO" sz="2000" dirty="0">
                <a:latin typeface="Papyrus" panose="020B0602040200020303" pitchFamily="34" charset="77"/>
              </a:rPr>
              <a:t>Sin embargo, 8 días después, Jesús se aparece a sus discípulos y le dice a Tomás, que  ahora lo toque.   </a:t>
            </a:r>
            <a:r>
              <a:rPr lang="es-BO" sz="2000" dirty="0">
                <a:solidFill>
                  <a:srgbClr val="FF0000"/>
                </a:solidFill>
                <a:latin typeface="Papyrus" panose="020B0602040200020303" pitchFamily="34" charset="77"/>
              </a:rPr>
              <a:t>Juan 20:27</a:t>
            </a:r>
            <a:endParaRPr lang="en-US" sz="2000" dirty="0">
              <a:solidFill>
                <a:srgbClr val="FF0000"/>
              </a:solidFill>
              <a:latin typeface="Papyrus" panose="020B0602040200020303" pitchFamily="34" charset="77"/>
            </a:endParaRPr>
          </a:p>
          <a:p>
            <a:r>
              <a:rPr lang="es-BO" sz="2000" dirty="0">
                <a:latin typeface="Papyrus" panose="020B0602040200020303" pitchFamily="34" charset="77"/>
              </a:rPr>
              <a:t>“Mete tu dedo y contempla Mis manos, 
Alarga aquí tu mano y métela en Mi costado..."</a:t>
            </a:r>
            <a:endParaRPr lang="en-US" sz="2000" dirty="0">
              <a:latin typeface="Papyrus" panose="020B0602040200020303" pitchFamily="34" charset="77"/>
            </a:endParaRPr>
          </a:p>
        </p:txBody>
      </p:sp>
      <p:sp>
        <p:nvSpPr>
          <p:cNvPr id="12" name="TextBox 11">
            <a:extLst>
              <a:ext uri="{FF2B5EF4-FFF2-40B4-BE49-F238E27FC236}">
                <a16:creationId xmlns:a16="http://schemas.microsoft.com/office/drawing/2014/main" id="{2DAD3E93-6B42-53E6-4704-E5906CA41954}"/>
              </a:ext>
            </a:extLst>
          </p:cNvPr>
          <p:cNvSpPr txBox="1"/>
          <p:nvPr/>
        </p:nvSpPr>
        <p:spPr>
          <a:xfrm>
            <a:off x="109587" y="1749309"/>
            <a:ext cx="2711698" cy="400110"/>
          </a:xfrm>
          <a:prstGeom prst="rect">
            <a:avLst/>
          </a:prstGeom>
          <a:solidFill>
            <a:schemeClr val="bg1"/>
          </a:solidFill>
        </p:spPr>
        <p:txBody>
          <a:bodyPr wrap="square" rtlCol="0">
            <a:spAutoFit/>
          </a:bodyPr>
          <a:lstStyle/>
          <a:p>
            <a:r>
              <a:rPr lang="en-US" sz="2000" dirty="0" err="1">
                <a:latin typeface="Papyrus" panose="020B0602040200020303" pitchFamily="34" charset="77"/>
              </a:rPr>
              <a:t>Hebreos</a:t>
            </a:r>
            <a:r>
              <a:rPr lang="en-US" sz="2000" dirty="0">
                <a:latin typeface="Papyrus" panose="020B0602040200020303" pitchFamily="34" charset="77"/>
              </a:rPr>
              <a:t> </a:t>
            </a:r>
            <a:r>
              <a:rPr lang="en-US" sz="2000" dirty="0" err="1">
                <a:latin typeface="Papyrus" panose="020B0602040200020303" pitchFamily="34" charset="77"/>
              </a:rPr>
              <a:t>Capítulo</a:t>
            </a:r>
            <a:r>
              <a:rPr lang="en-US" sz="2000" dirty="0">
                <a:latin typeface="Papyrus" panose="020B0602040200020303" pitchFamily="34" charset="77"/>
              </a:rPr>
              <a:t> 9</a:t>
            </a:r>
          </a:p>
        </p:txBody>
      </p:sp>
    </p:spTree>
    <p:extLst>
      <p:ext uri="{BB962C8B-B14F-4D97-AF65-F5344CB8AC3E}">
        <p14:creationId xmlns:p14="http://schemas.microsoft.com/office/powerpoint/2010/main" val="616483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 y="16711"/>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5" name="Picture 4" descr="A picture containing sky&#10;&#10;Description automatically generated">
            <a:extLst>
              <a:ext uri="{FF2B5EF4-FFF2-40B4-BE49-F238E27FC236}">
                <a16:creationId xmlns:a16="http://schemas.microsoft.com/office/drawing/2014/main" id="{7A6201EC-8ECA-16F8-7E9F-62EAC9635F6A}"/>
              </a:ext>
            </a:extLst>
          </p:cNvPr>
          <p:cNvPicPr>
            <a:picLocks noChangeAspect="1"/>
          </p:cNvPicPr>
          <p:nvPr/>
        </p:nvPicPr>
        <p:blipFill rotWithShape="1">
          <a:blip r:embed="rId3"/>
          <a:srcRect l="6666"/>
          <a:stretch/>
        </p:blipFill>
        <p:spPr>
          <a:xfrm>
            <a:off x="-12192" y="354924"/>
            <a:ext cx="9144000" cy="6164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8AFAFA47-282B-0475-953D-9D71562E9A58}"/>
              </a:ext>
            </a:extLst>
          </p:cNvPr>
          <p:cNvSpPr txBox="1"/>
          <p:nvPr/>
        </p:nvSpPr>
        <p:spPr>
          <a:xfrm>
            <a:off x="4726980" y="352455"/>
            <a:ext cx="4432515" cy="4893647"/>
          </a:xfrm>
          <a:prstGeom prst="rect">
            <a:avLst/>
          </a:prstGeom>
          <a:noFill/>
        </p:spPr>
        <p:txBody>
          <a:bodyPr wrap="square" rtlCol="0">
            <a:spAutoFit/>
          </a:bodyPr>
          <a:lstStyle/>
          <a:p>
            <a:pPr algn="ctr"/>
            <a:r>
              <a:rPr lang="es-BO" sz="2600" dirty="0">
                <a:latin typeface="Papyrus" panose="020B0602040200020303" pitchFamily="34" charset="77"/>
              </a:rPr>
              <a:t>La Gran Trompeta
 se sopla en
</a:t>
            </a:r>
            <a:r>
              <a:rPr lang="es-BO" sz="2600" dirty="0">
                <a:solidFill>
                  <a:srgbClr val="FF0000"/>
                </a:solidFill>
                <a:latin typeface="Papyrus" panose="020B0602040200020303" pitchFamily="34" charset="77"/>
              </a:rPr>
              <a:t>Yom Kipur</a:t>
            </a:r>
          </a:p>
          <a:p>
            <a:pPr algn="ctr"/>
            <a:endParaRPr lang="en-US" sz="2600" dirty="0">
              <a:solidFill>
                <a:srgbClr val="FF0000"/>
              </a:solidFill>
              <a:latin typeface="Lucida Handwriting" panose="03010101010101010101" pitchFamily="66" charset="77"/>
            </a:endParaRPr>
          </a:p>
          <a:p>
            <a:pPr algn="ctr"/>
            <a:r>
              <a:rPr lang="es-BO" sz="2600" dirty="0">
                <a:latin typeface="Papyrus" panose="020B0602040200020303" pitchFamily="34" charset="77"/>
              </a:rPr>
              <a:t>En el Libro de Apocalipsis</a:t>
            </a:r>
          </a:p>
          <a:p>
            <a:pPr algn="ctr"/>
            <a:endParaRPr lang="en-US" sz="2600" dirty="0">
              <a:latin typeface="Papyrus" panose="020B0602040200020303" pitchFamily="34" charset="77"/>
            </a:endParaRPr>
          </a:p>
          <a:p>
            <a:pPr algn="ctr"/>
            <a:r>
              <a:rPr lang="es-BO" sz="2600" dirty="0">
                <a:latin typeface="Papyrus" panose="020B0602040200020303" pitchFamily="34" charset="77"/>
              </a:rPr>
              <a:t>Jesús está Dirigiendo
Un Servicio en el Templo como
Sumo Sacerdote en el Cielo
Para Redimir 
La Nación de Israel</a:t>
            </a:r>
            <a:endParaRPr lang="en-US" sz="2800" dirty="0">
              <a:latin typeface="Papyrus" panose="020B0602040200020303" pitchFamily="34" charset="77"/>
            </a:endParaRPr>
          </a:p>
        </p:txBody>
      </p:sp>
    </p:spTree>
    <p:extLst>
      <p:ext uri="{BB962C8B-B14F-4D97-AF65-F5344CB8AC3E}">
        <p14:creationId xmlns:p14="http://schemas.microsoft.com/office/powerpoint/2010/main" val="3032868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28"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endParaRPr lang="es-ES_tradnl" dirty="0"/>
          </a:p>
        </p:txBody>
      </p:sp>
      <p:pic>
        <p:nvPicPr>
          <p:cNvPr id="2" name="Picture 1" descr="pentecost on sina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78" y="98315"/>
            <a:ext cx="3032741" cy="2711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image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680" y="2039071"/>
            <a:ext cx="2661970" cy="2218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416161" y="138469"/>
            <a:ext cx="4447544" cy="400110"/>
          </a:xfrm>
          <a:prstGeom prst="rect">
            <a:avLst/>
          </a:prstGeom>
          <a:solidFill>
            <a:schemeClr val="bg1"/>
          </a:solidFill>
        </p:spPr>
        <p:txBody>
          <a:bodyPr wrap="square" rtlCol="0">
            <a:spAutoFit/>
          </a:bodyPr>
          <a:lstStyle/>
          <a:p>
            <a:r>
              <a:rPr lang="es-ES_tradnl" sz="2000" dirty="0">
                <a:latin typeface="Papyrus"/>
                <a:cs typeface="Papyrus"/>
              </a:rPr>
              <a:t>La  Primera Trompeta - Pentecostés</a:t>
            </a:r>
          </a:p>
        </p:txBody>
      </p:sp>
      <p:sp>
        <p:nvSpPr>
          <p:cNvPr id="8" name="TextBox 7"/>
          <p:cNvSpPr txBox="1"/>
          <p:nvPr/>
        </p:nvSpPr>
        <p:spPr>
          <a:xfrm>
            <a:off x="3273462" y="596913"/>
            <a:ext cx="5971833" cy="1261884"/>
          </a:xfrm>
          <a:prstGeom prst="rect">
            <a:avLst/>
          </a:prstGeom>
          <a:noFill/>
        </p:spPr>
        <p:txBody>
          <a:bodyPr wrap="square" rtlCol="0">
            <a:spAutoFit/>
          </a:bodyPr>
          <a:lstStyle/>
          <a:p>
            <a:r>
              <a:rPr lang="es-ES_tradnl" sz="1900" dirty="0">
                <a:latin typeface="Papyrus Condensed"/>
                <a:cs typeface="Papyrus Condensed"/>
              </a:rPr>
              <a:t>“</a:t>
            </a:r>
            <a:r>
              <a:rPr lang="es-BO" sz="1900" dirty="0">
                <a:latin typeface="Papyrus" panose="020B0602040200020303" pitchFamily="34" charset="77"/>
                <a:cs typeface="Papyrus Condensed"/>
              </a:rPr>
              <a:t>Y aconteció que el 3er día de la mañana, hubo truenos, y una espesa nube sobre la montaña, y la voz de la trompeta extremadamente fuerte, de modo que toda la gente tembló. "</a:t>
            </a:r>
            <a:r>
              <a:rPr lang="es-ES_tradnl" sz="1900" dirty="0">
                <a:latin typeface="Papyrus" panose="020B0602040200020303" pitchFamily="34" charset="77"/>
                <a:cs typeface="Papyrus Condensed"/>
              </a:rPr>
              <a:t>                           </a:t>
            </a:r>
            <a:r>
              <a:rPr lang="es-ES_tradnl" sz="1900" dirty="0">
                <a:solidFill>
                  <a:srgbClr val="FF0000"/>
                </a:solidFill>
                <a:latin typeface="Papyrus" panose="020B0602040200020303" pitchFamily="34" charset="77"/>
                <a:cs typeface="Papyrus Condensed"/>
              </a:rPr>
              <a:t>Éxodo19:16</a:t>
            </a:r>
          </a:p>
        </p:txBody>
      </p:sp>
      <p:sp>
        <p:nvSpPr>
          <p:cNvPr id="10" name="TextBox 9"/>
          <p:cNvSpPr txBox="1"/>
          <p:nvPr/>
        </p:nvSpPr>
        <p:spPr>
          <a:xfrm>
            <a:off x="3301469" y="1995176"/>
            <a:ext cx="2934974" cy="707886"/>
          </a:xfrm>
          <a:prstGeom prst="rect">
            <a:avLst/>
          </a:prstGeom>
          <a:solidFill>
            <a:schemeClr val="bg1"/>
          </a:solidFill>
        </p:spPr>
        <p:txBody>
          <a:bodyPr wrap="square" rtlCol="0">
            <a:spAutoFit/>
          </a:bodyPr>
          <a:lstStyle/>
          <a:p>
            <a:r>
              <a:rPr lang="es-BO" sz="2000" dirty="0">
                <a:latin typeface="Papyrus" panose="020B0602040200020303" pitchFamily="34" charset="77"/>
                <a:cs typeface="Papyrus Condensed"/>
              </a:rPr>
              <a:t>La </a:t>
            </a:r>
            <a:r>
              <a:rPr lang="es-BO" sz="2000" dirty="0" err="1">
                <a:latin typeface="Papyrus" panose="020B0602040200020303" pitchFamily="34" charset="77"/>
                <a:cs typeface="Papyrus Condensed"/>
              </a:rPr>
              <a:t>últimaTrompeta</a:t>
            </a:r>
            <a:r>
              <a:rPr lang="es-BO" sz="2000" dirty="0">
                <a:latin typeface="Papyrus" panose="020B0602040200020303" pitchFamily="34" charset="77"/>
                <a:cs typeface="Papyrus Condensed"/>
              </a:rPr>
              <a:t> -  
Fiesta de las Trompetas</a:t>
            </a:r>
            <a:endParaRPr lang="es-ES_tradnl" sz="2000" dirty="0">
              <a:latin typeface="Papyrus" panose="020B0602040200020303" pitchFamily="34" charset="77"/>
              <a:cs typeface="Papyrus Condensed"/>
            </a:endParaRPr>
          </a:p>
        </p:txBody>
      </p:sp>
      <p:sp>
        <p:nvSpPr>
          <p:cNvPr id="11" name="TextBox 10"/>
          <p:cNvSpPr txBox="1"/>
          <p:nvPr/>
        </p:nvSpPr>
        <p:spPr>
          <a:xfrm>
            <a:off x="26284" y="2856942"/>
            <a:ext cx="6087730" cy="1015663"/>
          </a:xfrm>
          <a:prstGeom prst="rect">
            <a:avLst/>
          </a:prstGeom>
          <a:noFill/>
        </p:spPr>
        <p:txBody>
          <a:bodyPr wrap="square" rtlCol="0">
            <a:spAutoFit/>
          </a:bodyPr>
          <a:lstStyle/>
          <a:p>
            <a:r>
              <a:rPr lang="es-BO" sz="2000" dirty="0">
                <a:latin typeface="Papyrus Condensed"/>
                <a:cs typeface="Papyrus Condensed"/>
              </a:rPr>
              <a:t>"En un momento, en un abrir y cerrar de ojos, en la última trompeta, la trompeta sonará y los muertos resucitarán incorruptibles, y cambiados"</a:t>
            </a:r>
            <a:endParaRPr lang="es-ES_tradnl" sz="1900" dirty="0">
              <a:latin typeface="Papyrus" panose="020B0602040200020303" pitchFamily="34" charset="77"/>
              <a:cs typeface="Papyrus Condensed"/>
            </a:endParaRPr>
          </a:p>
        </p:txBody>
      </p:sp>
      <p:pic>
        <p:nvPicPr>
          <p:cNvPr id="12" name="Picture 11" descr="images-13 copy.jpeg"/>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5805" t="4827" r="23695" b="23216"/>
          <a:stretch/>
        </p:blipFill>
        <p:spPr>
          <a:xfrm>
            <a:off x="158027" y="3927883"/>
            <a:ext cx="3423921" cy="2855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3738117" y="4423226"/>
            <a:ext cx="4967864" cy="430887"/>
          </a:xfrm>
          <a:prstGeom prst="rect">
            <a:avLst/>
          </a:prstGeom>
          <a:solidFill>
            <a:schemeClr val="bg1"/>
          </a:solidFill>
        </p:spPr>
        <p:txBody>
          <a:bodyPr wrap="square" rtlCol="0">
            <a:spAutoFit/>
          </a:bodyPr>
          <a:lstStyle/>
          <a:p>
            <a:r>
              <a:rPr lang="es-ES_tradnl" sz="2200" dirty="0">
                <a:latin typeface="Papyrus"/>
                <a:cs typeface="Papyrus"/>
              </a:rPr>
              <a:t>La Gran Trompeta = Expiación</a:t>
            </a:r>
          </a:p>
        </p:txBody>
      </p:sp>
      <p:sp>
        <p:nvSpPr>
          <p:cNvPr id="14" name="TextBox 13"/>
          <p:cNvSpPr txBox="1"/>
          <p:nvPr/>
        </p:nvSpPr>
        <p:spPr>
          <a:xfrm>
            <a:off x="3715964" y="4954801"/>
            <a:ext cx="5292263" cy="1323439"/>
          </a:xfrm>
          <a:prstGeom prst="rect">
            <a:avLst/>
          </a:prstGeom>
          <a:noFill/>
        </p:spPr>
        <p:txBody>
          <a:bodyPr wrap="square" rtlCol="0">
            <a:spAutoFit/>
          </a:bodyPr>
          <a:lstStyle/>
          <a:p>
            <a:r>
              <a:rPr lang="es-ES_tradnl" sz="2000" dirty="0"/>
              <a:t>“Y acontecer</a:t>
            </a:r>
            <a:r>
              <a:rPr lang="es-BO" sz="2000" dirty="0"/>
              <a:t>á en el Día, </a:t>
            </a:r>
            <a:r>
              <a:rPr lang="es-ES_tradnl" sz="2000" dirty="0">
                <a:latin typeface="Papyrus" panose="020B0602040200020303" pitchFamily="34" charset="77"/>
              </a:rPr>
              <a:t>que se toque </a:t>
            </a:r>
            <a:r>
              <a:rPr lang="es-ES_tradnl" sz="2000" dirty="0">
                <a:solidFill>
                  <a:srgbClr val="FF0000"/>
                </a:solidFill>
                <a:latin typeface="Papyrus" panose="020B0602040200020303" pitchFamily="34" charset="77"/>
              </a:rPr>
              <a:t>la gran trompeta</a:t>
            </a:r>
            <a:r>
              <a:rPr lang="es-ES_tradnl" sz="2000" dirty="0">
                <a:latin typeface="Papyrus" panose="020B0602040200020303" pitchFamily="34" charset="77"/>
                <a:cs typeface="Papyrus Condensed"/>
              </a:rPr>
              <a:t>. Y vendrán los que estaban listos de </a:t>
            </a:r>
            <a:r>
              <a:rPr lang="es-ES_tradnl" sz="2000" dirty="0" err="1">
                <a:latin typeface="Papyrus" panose="020B0602040200020303" pitchFamily="34" charset="77"/>
                <a:cs typeface="Papyrus Condensed"/>
              </a:rPr>
              <a:t>de</a:t>
            </a:r>
            <a:r>
              <a:rPr lang="es-ES_tradnl" sz="2000" dirty="0">
                <a:latin typeface="Papyrus" panose="020B0602040200020303" pitchFamily="34" charset="77"/>
                <a:cs typeface="Papyrus Condensed"/>
              </a:rPr>
              <a:t> perecer y adoraran al Señor en el Santo Monte de Jerusalén.” </a:t>
            </a:r>
            <a:r>
              <a:rPr lang="es-ES_tradnl" sz="2000" dirty="0">
                <a:solidFill>
                  <a:srgbClr val="FF0000"/>
                </a:solidFill>
                <a:latin typeface="Papyrus" panose="020B0602040200020303" pitchFamily="34" charset="77"/>
                <a:cs typeface="Papyrus Condensed"/>
              </a:rPr>
              <a:t>Isaías 27:13</a:t>
            </a:r>
            <a:endParaRPr lang="es-ES_tradnl" sz="2000" dirty="0">
              <a:solidFill>
                <a:srgbClr val="FF0000"/>
              </a:solidFill>
              <a:latin typeface="Papyrus" panose="020B0602040200020303" pitchFamily="34" charset="77"/>
            </a:endParaRPr>
          </a:p>
        </p:txBody>
      </p:sp>
    </p:spTree>
    <p:extLst>
      <p:ext uri="{BB962C8B-B14F-4D97-AF65-F5344CB8AC3E}">
        <p14:creationId xmlns:p14="http://schemas.microsoft.com/office/powerpoint/2010/main" val="113947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2400" dirty="0">
              <a:solidFill>
                <a:schemeClr val="tx1"/>
              </a:solidFill>
              <a:latin typeface="Papyrus"/>
              <a:cs typeface="Papyrus"/>
            </a:endParaRPr>
          </a:p>
        </p:txBody>
      </p:sp>
      <p:sp>
        <p:nvSpPr>
          <p:cNvPr id="2" name="TextBox 1"/>
          <p:cNvSpPr txBox="1"/>
          <p:nvPr/>
        </p:nvSpPr>
        <p:spPr>
          <a:xfrm>
            <a:off x="5277358" y="217383"/>
            <a:ext cx="3745463" cy="1200329"/>
          </a:xfrm>
          <a:prstGeom prst="rect">
            <a:avLst/>
          </a:prstGeom>
          <a:noFill/>
        </p:spPr>
        <p:txBody>
          <a:bodyPr wrap="square" rtlCol="0">
            <a:spAutoFit/>
          </a:bodyPr>
          <a:lstStyle/>
          <a:p>
            <a:r>
              <a:rPr lang="es-BO" sz="2400" dirty="0">
                <a:solidFill>
                  <a:srgbClr val="FF0000"/>
                </a:solidFill>
                <a:latin typeface="Papyrus" panose="020B0602040200020303" pitchFamily="34" charset="77"/>
                <a:cs typeface="Lucida Calligraphy"/>
              </a:rPr>
              <a:t>El día más sagrado para todos los judíos </a:t>
            </a:r>
            <a:r>
              <a:rPr lang="es-ES_tradnl" sz="2400" dirty="0">
                <a:solidFill>
                  <a:srgbClr val="FF0000"/>
                </a:solidFill>
                <a:latin typeface="Papyrus" panose="020B0602040200020303" pitchFamily="34" charset="77"/>
                <a:cs typeface="Cracked"/>
              </a:rPr>
              <a:t>es Yom Kipur</a:t>
            </a:r>
            <a:endParaRPr lang="es-ES_tradnl" sz="2400" dirty="0">
              <a:solidFill>
                <a:srgbClr val="FF0000"/>
              </a:solidFill>
              <a:latin typeface="Papyrus" panose="020B0602040200020303" pitchFamily="34" charset="77"/>
              <a:cs typeface="Lucida Calligraphy"/>
            </a:endParaRPr>
          </a:p>
        </p:txBody>
      </p:sp>
      <p:sp>
        <p:nvSpPr>
          <p:cNvPr id="3" name="TextBox 2"/>
          <p:cNvSpPr txBox="1"/>
          <p:nvPr/>
        </p:nvSpPr>
        <p:spPr>
          <a:xfrm>
            <a:off x="5202409" y="1597936"/>
            <a:ext cx="3898383" cy="5170646"/>
          </a:xfrm>
          <a:prstGeom prst="rect">
            <a:avLst/>
          </a:prstGeom>
          <a:solidFill>
            <a:schemeClr val="bg1"/>
          </a:solidFill>
        </p:spPr>
        <p:txBody>
          <a:bodyPr wrap="square" rtlCol="0">
            <a:spAutoFit/>
          </a:bodyPr>
          <a:lstStyle/>
          <a:p>
            <a:pPr algn="ctr"/>
            <a:r>
              <a:rPr lang="es-BO" sz="2200" b="1" dirty="0">
                <a:solidFill>
                  <a:srgbClr val="000000"/>
                </a:solidFill>
                <a:latin typeface="Papyrus"/>
                <a:cs typeface="Papyrus"/>
              </a:rPr>
              <a:t>El Día de la Expiación
En el día más sagrado
     En el mes más sagrado
     Cuando el hombre más santo
   Entra en el lugar más sagrado
      En la Ciudad Santísima
      En la nación más sagrada
Para el propósito más sagrado
Santo </a:t>
            </a:r>
            <a:r>
              <a:rPr lang="es-BO" sz="2200" b="1" dirty="0" err="1">
                <a:solidFill>
                  <a:srgbClr val="000000"/>
                </a:solidFill>
                <a:latin typeface="Papyrus"/>
                <a:cs typeface="Papyrus"/>
              </a:rPr>
              <a:t>Santo</a:t>
            </a:r>
            <a:r>
              <a:rPr lang="es-BO" sz="2200" b="1" dirty="0">
                <a:solidFill>
                  <a:srgbClr val="000000"/>
                </a:solidFill>
                <a:latin typeface="Papyrus"/>
                <a:cs typeface="Papyrus"/>
              </a:rPr>
              <a:t> </a:t>
            </a:r>
            <a:r>
              <a:rPr lang="es-BO" sz="2200" b="1" dirty="0" err="1">
                <a:solidFill>
                  <a:srgbClr val="000000"/>
                </a:solidFill>
                <a:latin typeface="Papyrus"/>
                <a:cs typeface="Papyrus"/>
              </a:rPr>
              <a:t>Santo</a:t>
            </a:r>
            <a:r>
              <a:rPr lang="es-BO" sz="2200" b="1" dirty="0">
                <a:solidFill>
                  <a:srgbClr val="000000"/>
                </a:solidFill>
                <a:latin typeface="Papyrus"/>
                <a:cs typeface="Papyrus"/>
              </a:rPr>
              <a:t> </a:t>
            </a:r>
            <a:r>
              <a:rPr lang="es-BO" sz="2200" b="1" dirty="0" err="1">
                <a:solidFill>
                  <a:srgbClr val="000000"/>
                </a:solidFill>
                <a:latin typeface="Papyrus"/>
                <a:cs typeface="Papyrus"/>
              </a:rPr>
              <a:t>Santo</a:t>
            </a:r>
            <a:r>
              <a:rPr lang="es-BO" sz="2200" b="1" dirty="0">
                <a:solidFill>
                  <a:srgbClr val="000000"/>
                </a:solidFill>
                <a:latin typeface="Papyrus"/>
                <a:cs typeface="Papyrus"/>
              </a:rPr>
              <a:t>
    Levítico 16:1-31;     Levítico 23:26-32;
      Números 29, 1 Corintios 13:9-12</a:t>
            </a:r>
            <a:endParaRPr lang="es-ES_tradnl" sz="2200" b="1" dirty="0">
              <a:solidFill>
                <a:srgbClr val="FF0000"/>
              </a:solidFill>
              <a:latin typeface="Papyrus"/>
              <a:cs typeface="Papyrus"/>
            </a:endParaRPr>
          </a:p>
        </p:txBody>
      </p:sp>
      <p:pic>
        <p:nvPicPr>
          <p:cNvPr id="10" name="Picture 9" descr="images.jpeg"/>
          <p:cNvPicPr>
            <a:picLocks noChangeAspect="1"/>
          </p:cNvPicPr>
          <p:nvPr/>
        </p:nvPicPr>
        <p:blipFill rotWithShape="1">
          <a:blip r:embed="rId2">
            <a:extLst>
              <a:ext uri="{28A0092B-C50C-407E-A947-70E740481C1C}">
                <a14:useLocalDpi xmlns:a14="http://schemas.microsoft.com/office/drawing/2010/main" val="0"/>
              </a:ext>
            </a:extLst>
          </a:blip>
          <a:srcRect l="7251" r="9185"/>
          <a:stretch/>
        </p:blipFill>
        <p:spPr>
          <a:xfrm>
            <a:off x="1" y="224006"/>
            <a:ext cx="5124436" cy="6409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1873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 name="TextBox 2"/>
          <p:cNvSpPr txBox="1"/>
          <p:nvPr/>
        </p:nvSpPr>
        <p:spPr>
          <a:xfrm>
            <a:off x="173182" y="268224"/>
            <a:ext cx="8797635" cy="6370975"/>
          </a:xfrm>
          <a:prstGeom prst="rect">
            <a:avLst/>
          </a:prstGeom>
          <a:solidFill>
            <a:schemeClr val="bg1"/>
          </a:solidFill>
        </p:spPr>
        <p:txBody>
          <a:bodyPr wrap="square" rtlCol="0">
            <a:spAutoFit/>
          </a:bodyPr>
          <a:lstStyle/>
          <a:p>
            <a:r>
              <a:rPr lang="es-BO" sz="2800" dirty="0">
                <a:solidFill>
                  <a:srgbClr val="FF0000"/>
                </a:solidFill>
                <a:latin typeface="Papyrus"/>
                <a:cs typeface="Papyrus"/>
              </a:rPr>
              <a:t>Apocalipsis 8 – Servicio de Yom Kipur
                   </a:t>
            </a:r>
          </a:p>
          <a:p>
            <a:r>
              <a:rPr lang="es-BO" sz="2800" dirty="0">
                <a:latin typeface="Papyrus"/>
                <a:cs typeface="Papyrus"/>
              </a:rPr>
              <a:t>Por la Redención de Israel como Nación</a:t>
            </a:r>
          </a:p>
          <a:p>
            <a:r>
              <a:rPr lang="es-BO" sz="2200" dirty="0">
                <a:latin typeface="Papyrus"/>
                <a:cs typeface="Papyrus"/>
              </a:rPr>
              <a:t>
 </a:t>
            </a:r>
            <a:r>
              <a:rPr lang="es-BO" sz="2000" dirty="0">
                <a:latin typeface="Papyrus"/>
                <a:cs typeface="Papyrus"/>
              </a:rPr>
              <a:t>1  Y CUANDO él abrió el séptimo sello, </a:t>
            </a:r>
            <a:r>
              <a:rPr lang="es-BO" sz="2000" dirty="0" err="1">
                <a:latin typeface="Papyrus"/>
                <a:cs typeface="Papyrus"/>
              </a:rPr>
              <a:t>fué</a:t>
            </a:r>
            <a:r>
              <a:rPr lang="es-BO" sz="2000" dirty="0">
                <a:latin typeface="Papyrus"/>
                <a:cs typeface="Papyrus"/>
              </a:rPr>
              <a:t> hecho silencio en el cielo casi por media hora. </a:t>
            </a:r>
          </a:p>
          <a:p>
            <a:endParaRPr lang="es-BO" sz="2000" dirty="0">
              <a:latin typeface="Papyrus"/>
              <a:cs typeface="Papyrus"/>
            </a:endParaRPr>
          </a:p>
          <a:p>
            <a:r>
              <a:rPr lang="es-BO" sz="2000" dirty="0">
                <a:latin typeface="Papyrus"/>
                <a:cs typeface="Papyrus"/>
              </a:rPr>
              <a:t>2  Y vi los siete ángeles que estaban delante de Dios; y les fueron dadas siete trompetas.</a:t>
            </a:r>
          </a:p>
          <a:p>
            <a:r>
              <a:rPr lang="es-BO" sz="2000" dirty="0">
                <a:latin typeface="Papyrus"/>
                <a:cs typeface="Papyrus"/>
              </a:rPr>
              <a:t> </a:t>
            </a:r>
          </a:p>
          <a:p>
            <a:r>
              <a:rPr lang="es-BO" sz="2000" dirty="0">
                <a:latin typeface="Papyrus"/>
                <a:cs typeface="Papyrus"/>
              </a:rPr>
              <a:t>3  Y otro ángel vino, y se paró delante del altar, teniendo un incensario de oro; y le </a:t>
            </a:r>
            <a:r>
              <a:rPr lang="es-BO" sz="2000" dirty="0" err="1">
                <a:latin typeface="Papyrus"/>
                <a:cs typeface="Papyrus"/>
              </a:rPr>
              <a:t>fué</a:t>
            </a:r>
            <a:r>
              <a:rPr lang="es-BO" sz="2000" dirty="0">
                <a:latin typeface="Papyrus"/>
                <a:cs typeface="Papyrus"/>
              </a:rPr>
              <a:t> dado mucho incienso para que lo añadiese á las oraciones de todos los santos sobre el altar de oro que estaba delante del trono. </a:t>
            </a:r>
          </a:p>
          <a:p>
            <a:endParaRPr lang="es-BO" sz="2000" dirty="0">
              <a:latin typeface="Papyrus"/>
              <a:cs typeface="Papyrus"/>
            </a:endParaRPr>
          </a:p>
          <a:p>
            <a:r>
              <a:rPr lang="es-BO" sz="2000" dirty="0">
                <a:latin typeface="Papyrus"/>
                <a:cs typeface="Papyrus"/>
              </a:rPr>
              <a:t>4  Y el humo del incienso subió de la mano del ángel delante de Dios, con las oraciones de los santos.</a:t>
            </a:r>
          </a:p>
          <a:p>
            <a:r>
              <a:rPr lang="es-BO" sz="2000" dirty="0">
                <a:latin typeface="Papyrus"/>
                <a:cs typeface="Papyrus"/>
              </a:rPr>
              <a:t> </a:t>
            </a:r>
          </a:p>
          <a:p>
            <a:r>
              <a:rPr lang="es-BO" sz="2000" dirty="0">
                <a:latin typeface="Papyrus"/>
                <a:cs typeface="Papyrus"/>
              </a:rPr>
              <a:t>5  Y el ángel tomó el incensario, y lo llenó del fuego del altar, y lo echó en la tierra; y fueron hechos truenos y voces y relámpagos y terremotos.</a:t>
            </a:r>
            <a:endParaRPr lang="es-ES_tradnl" sz="2000" dirty="0">
              <a:latin typeface="Papyrus"/>
              <a:cs typeface="Papyrus"/>
            </a:endParaRPr>
          </a:p>
        </p:txBody>
      </p:sp>
    </p:spTree>
    <p:extLst>
      <p:ext uri="{BB962C8B-B14F-4D97-AF65-F5344CB8AC3E}">
        <p14:creationId xmlns:p14="http://schemas.microsoft.com/office/powerpoint/2010/main" val="881270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726535" y="-595390"/>
            <a:ext cx="9902508" cy="745339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6" name="TextBox 5"/>
          <p:cNvSpPr txBox="1"/>
          <p:nvPr/>
        </p:nvSpPr>
        <p:spPr>
          <a:xfrm>
            <a:off x="5177839" y="1505478"/>
            <a:ext cx="3998134" cy="4524315"/>
          </a:xfrm>
          <a:prstGeom prst="rect">
            <a:avLst/>
          </a:prstGeom>
          <a:solidFill>
            <a:schemeClr val="bg1"/>
          </a:solidFill>
        </p:spPr>
        <p:txBody>
          <a:bodyPr wrap="square" rtlCol="0">
            <a:spAutoFit/>
          </a:bodyPr>
          <a:lstStyle/>
          <a:p>
            <a:pPr algn="ctr"/>
            <a:endParaRPr lang="es-ES_tradnl" sz="2400" dirty="0">
              <a:latin typeface="Papyrus"/>
              <a:cs typeface="Papyrus"/>
            </a:endParaRPr>
          </a:p>
          <a:p>
            <a:pPr algn="ctr"/>
            <a:r>
              <a:rPr lang="es-BO" sz="2400" dirty="0">
                <a:latin typeface="Papyrus"/>
                <a:cs typeface="Papyrus"/>
              </a:rPr>
              <a:t>Entonces la gloria de Dios
 llenaría
 el Lugar Santísimo</a:t>
            </a:r>
          </a:p>
          <a:p>
            <a:pPr algn="ctr"/>
            <a:endParaRPr lang="es-ES_tradnl" sz="2400" dirty="0">
              <a:latin typeface="Papyrus"/>
              <a:cs typeface="Papyrus"/>
            </a:endParaRPr>
          </a:p>
          <a:p>
            <a:pPr algn="ctr"/>
            <a:r>
              <a:rPr lang="es-BO" sz="2400" dirty="0">
                <a:latin typeface="Papyrus"/>
                <a:cs typeface="Papyrus"/>
              </a:rPr>
              <a:t>Y Dios hablaría 
  al Sumo Sacerdote</a:t>
            </a:r>
          </a:p>
          <a:p>
            <a:pPr algn="ctr"/>
            <a:endParaRPr lang="es-ES_tradnl" sz="2400" dirty="0">
              <a:latin typeface="Papyrus"/>
              <a:cs typeface="Papyrus"/>
            </a:endParaRPr>
          </a:p>
          <a:p>
            <a:pPr algn="ctr"/>
            <a:r>
              <a:rPr lang="es-ES_tradnl" sz="2400" dirty="0">
                <a:latin typeface="Papyrus"/>
                <a:cs typeface="Papyrus"/>
              </a:rPr>
              <a:t>"Me reuniré contigo entre los querubines</a:t>
            </a:r>
            <a:endParaRPr lang="es-ES_tradnl" sz="2400" dirty="0">
              <a:solidFill>
                <a:srgbClr val="FF0000"/>
              </a:solidFill>
              <a:latin typeface="Comic Sans MS" panose="030F0902030302020204" pitchFamily="66" charset="0"/>
              <a:cs typeface="Papyrus"/>
            </a:endParaRPr>
          </a:p>
          <a:p>
            <a:pPr algn="ctr"/>
            <a:endParaRPr lang="es-ES_tradnl" sz="2400" dirty="0">
              <a:solidFill>
                <a:srgbClr val="FF0000"/>
              </a:solidFill>
              <a:latin typeface="Comic Sans MS" panose="030F0902030302020204" pitchFamily="66" charset="0"/>
              <a:cs typeface="Lucida Handwriting"/>
            </a:endParaRPr>
          </a:p>
          <a:p>
            <a:r>
              <a:rPr lang="en-US" sz="2400" dirty="0">
                <a:solidFill>
                  <a:srgbClr val="FF0000"/>
                </a:solidFill>
                <a:latin typeface="Lucida Handwriting"/>
                <a:cs typeface="Lucida Handwriting"/>
              </a:rPr>
              <a:t>    “</a:t>
            </a:r>
            <a:r>
              <a:rPr lang="es-ES_tradnl" sz="2400" dirty="0">
                <a:solidFill>
                  <a:srgbClr val="FF0000"/>
                </a:solidFill>
                <a:latin typeface="Lucida Handwriting"/>
                <a:cs typeface="Lucida Handwriting"/>
              </a:rPr>
              <a:t>Cara a cara”</a:t>
            </a:r>
            <a:endParaRPr lang="es-ES_tradnl" sz="2400" dirty="0">
              <a:solidFill>
                <a:srgbClr val="000000"/>
              </a:solidFill>
              <a:latin typeface="Lucida Handwriting"/>
              <a:cs typeface="Lucida Handwriting"/>
            </a:endParaRPr>
          </a:p>
        </p:txBody>
      </p:sp>
      <p:sp>
        <p:nvSpPr>
          <p:cNvPr id="8" name="TextBox 7"/>
          <p:cNvSpPr txBox="1"/>
          <p:nvPr/>
        </p:nvSpPr>
        <p:spPr>
          <a:xfrm>
            <a:off x="5414275" y="258819"/>
            <a:ext cx="3993196" cy="1015663"/>
          </a:xfrm>
          <a:prstGeom prst="rect">
            <a:avLst/>
          </a:prstGeom>
          <a:noFill/>
        </p:spPr>
        <p:txBody>
          <a:bodyPr wrap="square" rtlCol="0">
            <a:spAutoFit/>
          </a:bodyPr>
          <a:lstStyle/>
          <a:p>
            <a:r>
              <a:rPr lang="es-ES_tradnl" sz="2400" dirty="0">
                <a:solidFill>
                  <a:srgbClr val="FF0000"/>
                </a:solidFill>
                <a:latin typeface="Lucida Handwriting"/>
                <a:cs typeface="Lucida Handwriting"/>
              </a:rPr>
              <a:t> </a:t>
            </a:r>
            <a:r>
              <a:rPr lang="es-ES_tradnl" sz="3200" dirty="0">
                <a:solidFill>
                  <a:srgbClr val="FF0000"/>
                </a:solidFill>
                <a:latin typeface="Cracked"/>
                <a:cs typeface="Cracked"/>
              </a:rPr>
              <a:t> </a:t>
            </a:r>
            <a:r>
              <a:rPr lang="es-ES_tradnl" sz="2800" dirty="0">
                <a:solidFill>
                  <a:srgbClr val="FF0000"/>
                </a:solidFill>
                <a:latin typeface="Lucida Handwriting"/>
                <a:cs typeface="Lucida Handwriting"/>
              </a:rPr>
              <a:t>"El Día de     Expiación”</a:t>
            </a:r>
          </a:p>
        </p:txBody>
      </p:sp>
      <p:pic>
        <p:nvPicPr>
          <p:cNvPr id="3" name="Picture 2"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64" y="-254014"/>
            <a:ext cx="5501203" cy="7112014"/>
          </a:xfrm>
          <a:prstGeom prst="rect">
            <a:avLst/>
          </a:prstGeom>
        </p:spPr>
      </p:pic>
    </p:spTree>
    <p:extLst>
      <p:ext uri="{BB962C8B-B14F-4D97-AF65-F5344CB8AC3E}">
        <p14:creationId xmlns:p14="http://schemas.microsoft.com/office/powerpoint/2010/main" val="143107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0000"/>
              </a:solidFill>
              <a:latin typeface="Cracked"/>
              <a:cs typeface="Cracked"/>
            </a:endParaRPr>
          </a:p>
        </p:txBody>
      </p:sp>
      <p:pic>
        <p:nvPicPr>
          <p:cNvPr id="2" name="Picture 1" descr="images-10.jpeg"/>
          <p:cNvPicPr>
            <a:picLocks noChangeAspect="1"/>
          </p:cNvPicPr>
          <p:nvPr/>
        </p:nvPicPr>
        <p:blipFill rotWithShape="1">
          <a:blip r:embed="rId2">
            <a:extLst>
              <a:ext uri="{28A0092B-C50C-407E-A947-70E740481C1C}">
                <a14:useLocalDpi xmlns:a14="http://schemas.microsoft.com/office/drawing/2010/main" val="0"/>
              </a:ext>
            </a:extLst>
          </a:blip>
          <a:srcRect r="16044"/>
          <a:stretch/>
        </p:blipFill>
        <p:spPr>
          <a:xfrm>
            <a:off x="0" y="2231527"/>
            <a:ext cx="6094918" cy="4537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28094" y="103690"/>
            <a:ext cx="8791053" cy="2031325"/>
          </a:xfrm>
          <a:prstGeom prst="rect">
            <a:avLst/>
          </a:prstGeom>
          <a:solidFill>
            <a:schemeClr val="bg1"/>
          </a:solidFill>
        </p:spPr>
        <p:txBody>
          <a:bodyPr wrap="square" rtlCol="0">
            <a:spAutoFit/>
          </a:bodyPr>
          <a:lstStyle/>
          <a:p>
            <a:r>
              <a:rPr lang="es-BO" dirty="0">
                <a:latin typeface="Papyrus"/>
                <a:cs typeface="Papyrus"/>
              </a:rPr>
              <a:t>29”Y esto tendréis por estatuto perpetuo: En el mes séptimo, á los diez del mes, afligiréis vuestras almas, y ninguna obra haréis, ni el natural ni el extranjero que peregrina entre vosotros: </a:t>
            </a:r>
          </a:p>
          <a:p>
            <a:r>
              <a:rPr lang="es-BO" dirty="0">
                <a:latin typeface="Papyrus"/>
                <a:cs typeface="Papyrus"/>
              </a:rPr>
              <a:t>30  Porque en este día se os reconciliará para limpiaros; y seréis limpios de todos vuestros pecados delante de Jehová. </a:t>
            </a:r>
          </a:p>
          <a:p>
            <a:r>
              <a:rPr lang="es-BO" dirty="0">
                <a:latin typeface="Papyrus"/>
                <a:cs typeface="Papyrus"/>
              </a:rPr>
              <a:t>31  Sábado de reposo es para vosotros, y afligiréis vuestras almas, por estatuto perpetuo.</a:t>
            </a:r>
            <a:r>
              <a:rPr lang="es-ES_tradnl" dirty="0">
                <a:latin typeface="Papyrus"/>
                <a:cs typeface="Papyrus"/>
              </a:rPr>
              <a:t>” Levítico 16: 29-31</a:t>
            </a:r>
            <a:endParaRPr lang="es-ES_tradnl" dirty="0">
              <a:solidFill>
                <a:srgbClr val="FF0000"/>
              </a:solidFill>
              <a:latin typeface="Papyrus"/>
              <a:cs typeface="Papyrus"/>
            </a:endParaRPr>
          </a:p>
        </p:txBody>
      </p:sp>
      <p:sp>
        <p:nvSpPr>
          <p:cNvPr id="6" name="TextBox 5"/>
          <p:cNvSpPr txBox="1"/>
          <p:nvPr/>
        </p:nvSpPr>
        <p:spPr>
          <a:xfrm>
            <a:off x="6060823" y="2319471"/>
            <a:ext cx="3117273" cy="4154984"/>
          </a:xfrm>
          <a:prstGeom prst="rect">
            <a:avLst/>
          </a:prstGeom>
          <a:noFill/>
        </p:spPr>
        <p:txBody>
          <a:bodyPr wrap="square" rtlCol="0">
            <a:spAutoFit/>
          </a:bodyPr>
          <a:lstStyle/>
          <a:p>
            <a:pPr algn="ctr"/>
            <a:r>
              <a:rPr lang="es-ES_tradnl" sz="2200" dirty="0">
                <a:solidFill>
                  <a:srgbClr val="FF0000"/>
                </a:solidFill>
                <a:latin typeface="Comic Sans MS" panose="030F0902030302020204" pitchFamily="66" charset="0"/>
                <a:cs typeface="Papyrus"/>
              </a:rPr>
              <a:t> </a:t>
            </a:r>
            <a:r>
              <a:rPr lang="es-BO" sz="2200" dirty="0">
                <a:solidFill>
                  <a:srgbClr val="FF0000"/>
                </a:solidFill>
                <a:latin typeface="Comic Sans MS" panose="030F0902030302020204" pitchFamily="66" charset="0"/>
                <a:cs typeface="Papyrus"/>
              </a:rPr>
              <a:t>Afligid vuestras almas</a:t>
            </a:r>
          </a:p>
          <a:p>
            <a:pPr algn="ctr"/>
            <a:r>
              <a:rPr lang="es-BO" sz="2200" dirty="0">
                <a:solidFill>
                  <a:srgbClr val="FF0000"/>
                </a:solidFill>
                <a:latin typeface="Comic Sans MS" panose="030F0902030302020204" pitchFamily="66" charset="0"/>
                <a:cs typeface="Papyrus"/>
              </a:rPr>
              <a:t>
    Día de Luto
El ayuno
El Día
La Asamblea Solemne</a:t>
            </a:r>
          </a:p>
          <a:p>
            <a:pPr algn="ctr"/>
            <a:endParaRPr lang="es-BO" sz="2200" dirty="0">
              <a:solidFill>
                <a:srgbClr val="FF0000"/>
              </a:solidFill>
              <a:latin typeface="Comic Sans MS" panose="030F0902030302020204" pitchFamily="66" charset="0"/>
              <a:cs typeface="Papyrus"/>
            </a:endParaRPr>
          </a:p>
          <a:p>
            <a:pPr algn="ctr"/>
            <a:endParaRPr lang="es-ES_tradnl" sz="2200" dirty="0">
              <a:solidFill>
                <a:srgbClr val="FF0000"/>
              </a:solidFill>
              <a:latin typeface="Comic Sans MS" panose="030F0902030302020204" pitchFamily="66" charset="0"/>
              <a:cs typeface="Papyrus"/>
            </a:endParaRPr>
          </a:p>
          <a:p>
            <a:pPr algn="ctr"/>
            <a:r>
              <a:rPr lang="es-BO" sz="2200" dirty="0">
                <a:latin typeface="Comic Sans MS" panose="030F0902030302020204" pitchFamily="66" charset="0"/>
                <a:cs typeface="Papyrus"/>
              </a:rPr>
              <a:t>Todos los Temas Apuntan 
a La Tribulación</a:t>
            </a:r>
            <a:endParaRPr lang="es-ES_tradnl" sz="2200" dirty="0">
              <a:latin typeface="Comic Sans MS" panose="030F0902030302020204" pitchFamily="66" charset="0"/>
              <a:cs typeface="Papyrus"/>
            </a:endParaRPr>
          </a:p>
        </p:txBody>
      </p:sp>
    </p:spTree>
    <p:extLst>
      <p:ext uri="{BB962C8B-B14F-4D97-AF65-F5344CB8AC3E}">
        <p14:creationId xmlns:p14="http://schemas.microsoft.com/office/powerpoint/2010/main" val="2667397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3" name="Picture 2" descr="A picture containing text, book, painting&#10;&#10;Description automatically generated">
            <a:extLst>
              <a:ext uri="{FF2B5EF4-FFF2-40B4-BE49-F238E27FC236}">
                <a16:creationId xmlns:a16="http://schemas.microsoft.com/office/drawing/2014/main" id="{AE714D60-2547-6052-BB6D-4000E0B3E389}"/>
              </a:ext>
            </a:extLst>
          </p:cNvPr>
          <p:cNvPicPr>
            <a:picLocks noChangeAspect="1"/>
          </p:cNvPicPr>
          <p:nvPr/>
        </p:nvPicPr>
        <p:blipFill>
          <a:blip r:embed="rId3"/>
          <a:stretch>
            <a:fillRect/>
          </a:stretch>
        </p:blipFill>
        <p:spPr>
          <a:xfrm>
            <a:off x="181236" y="612538"/>
            <a:ext cx="8781525" cy="6220247"/>
          </a:xfrm>
          <a:prstGeom prst="rect">
            <a:avLst/>
          </a:prstGeom>
        </p:spPr>
      </p:pic>
      <p:sp>
        <p:nvSpPr>
          <p:cNvPr id="5" name="TextBox 4">
            <a:extLst>
              <a:ext uri="{FF2B5EF4-FFF2-40B4-BE49-F238E27FC236}">
                <a16:creationId xmlns:a16="http://schemas.microsoft.com/office/drawing/2014/main" id="{328E1D0E-6BAA-34FD-5163-397EA9658BBE}"/>
              </a:ext>
            </a:extLst>
          </p:cNvPr>
          <p:cNvSpPr txBox="1"/>
          <p:nvPr/>
        </p:nvSpPr>
        <p:spPr>
          <a:xfrm>
            <a:off x="0" y="212428"/>
            <a:ext cx="9143999" cy="707886"/>
          </a:xfrm>
          <a:prstGeom prst="rect">
            <a:avLst/>
          </a:prstGeom>
          <a:solidFill>
            <a:schemeClr val="tx1"/>
          </a:solidFill>
        </p:spPr>
        <p:txBody>
          <a:bodyPr wrap="square" rtlCol="0">
            <a:spAutoFit/>
          </a:bodyPr>
          <a:lstStyle/>
          <a:p>
            <a:r>
              <a:rPr lang="es-BO" sz="2000" dirty="0">
                <a:solidFill>
                  <a:schemeClr val="bg1"/>
                </a:solidFill>
                <a:latin typeface="Papyrus" panose="020B0602040200020303" pitchFamily="34" charset="77"/>
              </a:rPr>
              <a:t>Los Sacrificios de Animales para Yom Kipur – Toro, Carnero, 2 Cabras,</a:t>
            </a:r>
          </a:p>
          <a:p>
            <a:r>
              <a:rPr lang="es-BO" sz="2000" dirty="0">
                <a:solidFill>
                  <a:schemeClr val="bg1"/>
                </a:solidFill>
                <a:latin typeface="Papyrus" panose="020B0602040200020303" pitchFamily="34" charset="77"/>
              </a:rPr>
              <a:t> 7 Corderos</a:t>
            </a:r>
            <a:endParaRPr lang="en-US" sz="2000" dirty="0">
              <a:solidFill>
                <a:schemeClr val="bg1"/>
              </a:solidFill>
              <a:latin typeface="Papyrus" panose="020B0602040200020303" pitchFamily="34" charset="77"/>
            </a:endParaRPr>
          </a:p>
        </p:txBody>
      </p:sp>
    </p:spTree>
    <p:extLst>
      <p:ext uri="{BB962C8B-B14F-4D97-AF65-F5344CB8AC3E}">
        <p14:creationId xmlns:p14="http://schemas.microsoft.com/office/powerpoint/2010/main" val="391649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11"/>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EA67D004-48BB-6B10-8375-BA8140376C1D}"/>
              </a:ext>
            </a:extLst>
          </p:cNvPr>
          <p:cNvSpPr txBox="1"/>
          <p:nvPr/>
        </p:nvSpPr>
        <p:spPr>
          <a:xfrm>
            <a:off x="237467" y="831224"/>
            <a:ext cx="8669066" cy="5693866"/>
          </a:xfrm>
          <a:prstGeom prst="rect">
            <a:avLst/>
          </a:prstGeom>
          <a:solidFill>
            <a:schemeClr val="bg1"/>
          </a:solidFill>
        </p:spPr>
        <p:txBody>
          <a:bodyPr wrap="square" rtlCol="0">
            <a:spAutoFit/>
          </a:bodyPr>
          <a:lstStyle/>
          <a:p>
            <a:pPr algn="l"/>
            <a:endParaRPr lang="es-BO" sz="2800" baseline="30000" dirty="0">
              <a:solidFill>
                <a:srgbClr val="000000"/>
              </a:solidFill>
              <a:latin typeface="Papyrus" panose="020B0602040200020303" pitchFamily="34" charset="77"/>
            </a:endParaRPr>
          </a:p>
          <a:p>
            <a:pPr algn="l"/>
            <a:r>
              <a:rPr lang="es-BO" sz="2800" baseline="30000" dirty="0">
                <a:solidFill>
                  <a:srgbClr val="000000"/>
                </a:solidFill>
                <a:latin typeface="Papyrus" panose="020B0602040200020303" pitchFamily="34" charset="77"/>
              </a:rPr>
              <a:t>GENTES, allegaos á </a:t>
            </a:r>
            <a:r>
              <a:rPr lang="es-BO" sz="2800" baseline="30000" dirty="0" err="1">
                <a:solidFill>
                  <a:srgbClr val="000000"/>
                </a:solidFill>
                <a:latin typeface="Papyrus" panose="020B0602040200020303" pitchFamily="34" charset="77"/>
              </a:rPr>
              <a:t>oir</a:t>
            </a:r>
            <a:r>
              <a:rPr lang="es-BO" sz="2800" baseline="30000" dirty="0">
                <a:solidFill>
                  <a:srgbClr val="000000"/>
                </a:solidFill>
                <a:latin typeface="Papyrus" panose="020B0602040200020303" pitchFamily="34" charset="77"/>
              </a:rPr>
              <a:t>; y escuchad, pueblos. Oiga la tierra y lo que la hinche, el mundo y todo lo que él produce. </a:t>
            </a:r>
          </a:p>
          <a:p>
            <a:pPr algn="l"/>
            <a:r>
              <a:rPr lang="es-BO" sz="2800" baseline="30000" dirty="0">
                <a:solidFill>
                  <a:srgbClr val="000000"/>
                </a:solidFill>
                <a:latin typeface="Papyrus" panose="020B0602040200020303" pitchFamily="34" charset="77"/>
              </a:rPr>
              <a:t>Isa 34:2  Porque Jehová está airado sobre todas las gentes, é irritado sobre todo el ejército de ellas: </a:t>
            </a:r>
            <a:r>
              <a:rPr lang="es-BO" sz="2800" baseline="30000" dirty="0" err="1">
                <a:solidFill>
                  <a:srgbClr val="000000"/>
                </a:solidFill>
                <a:latin typeface="Papyrus" panose="020B0602040200020303" pitchFamily="34" charset="77"/>
              </a:rPr>
              <a:t>destruirálas</a:t>
            </a:r>
            <a:r>
              <a:rPr lang="es-BO" sz="2800" baseline="30000" dirty="0">
                <a:solidFill>
                  <a:srgbClr val="000000"/>
                </a:solidFill>
                <a:latin typeface="Papyrus" panose="020B0602040200020303" pitchFamily="34" charset="77"/>
              </a:rPr>
              <a:t> y </a:t>
            </a:r>
            <a:r>
              <a:rPr lang="es-BO" sz="2800" baseline="30000" dirty="0" err="1">
                <a:solidFill>
                  <a:srgbClr val="000000"/>
                </a:solidFill>
                <a:latin typeface="Papyrus" panose="020B0602040200020303" pitchFamily="34" charset="77"/>
              </a:rPr>
              <a:t>entregarálas</a:t>
            </a:r>
            <a:r>
              <a:rPr lang="es-BO" sz="2800" baseline="30000" dirty="0">
                <a:solidFill>
                  <a:srgbClr val="000000"/>
                </a:solidFill>
                <a:latin typeface="Papyrus" panose="020B0602040200020303" pitchFamily="34" charset="77"/>
              </a:rPr>
              <a:t> al matadero. </a:t>
            </a:r>
          </a:p>
          <a:p>
            <a:pPr algn="l"/>
            <a:r>
              <a:rPr lang="es-BO" sz="2800" baseline="30000" dirty="0">
                <a:solidFill>
                  <a:srgbClr val="000000"/>
                </a:solidFill>
                <a:latin typeface="Papyrus" panose="020B0602040200020303" pitchFamily="34" charset="77"/>
              </a:rPr>
              <a:t>Isa 34:3  Y los muertos de ellas serán arrojados, y de sus cadáveres se levantará hedor; y los montes se desleirán por la sangre de ellos. </a:t>
            </a:r>
          </a:p>
          <a:p>
            <a:pPr algn="l"/>
            <a:r>
              <a:rPr lang="es-BO" sz="2800" baseline="30000" dirty="0">
                <a:solidFill>
                  <a:srgbClr val="000000"/>
                </a:solidFill>
                <a:latin typeface="Papyrus" panose="020B0602040200020303" pitchFamily="34" charset="77"/>
              </a:rPr>
              <a:t>Isa 34:4  Y todo el ejército de los cielos se corromperá, y plegarse han los cielos como un libro: y caerá todo su ejército, como se cae la hoja de la parra, y como se cae la de la higuera. </a:t>
            </a:r>
          </a:p>
          <a:p>
            <a:pPr algn="l"/>
            <a:r>
              <a:rPr lang="es-BO" sz="2800" baseline="30000" dirty="0">
                <a:solidFill>
                  <a:srgbClr val="000000"/>
                </a:solidFill>
                <a:latin typeface="Papyrus" panose="020B0602040200020303" pitchFamily="34" charset="77"/>
              </a:rPr>
              <a:t>Isa 34:5  Porque en los cielos se embriagará mi espada: he aquí que descenderá sobre Edom en juicio, y sobre el pueblo de mi anatema. </a:t>
            </a:r>
          </a:p>
          <a:p>
            <a:pPr algn="l"/>
            <a:r>
              <a:rPr lang="es-BO" sz="2800" baseline="30000" dirty="0">
                <a:solidFill>
                  <a:srgbClr val="000000"/>
                </a:solidFill>
                <a:latin typeface="Papyrus" panose="020B0602040200020303" pitchFamily="34" charset="77"/>
              </a:rPr>
              <a:t>Isa 34:6  Llena está de sangre la espada de Jehová, engrasada está de grosura, de sangre de corderos y de cabritos, de grosura de riñones de carneros: porque Jehová tiene sacrificios en Bosra, y grande matanza en tierra de Edom. </a:t>
            </a:r>
          </a:p>
          <a:p>
            <a:pPr algn="l"/>
            <a:r>
              <a:rPr lang="es-BO" sz="2800" baseline="30000" dirty="0">
                <a:solidFill>
                  <a:srgbClr val="000000"/>
                </a:solidFill>
                <a:latin typeface="Papyrus" panose="020B0602040200020303" pitchFamily="34" charset="77"/>
              </a:rPr>
              <a:t>Isa 34:7  Y con ellos vendrán abajo unicornios, y toros con becerros; y su tierra se embriagará de sangre, y su polvo se engrasará de grosura. </a:t>
            </a:r>
          </a:p>
          <a:p>
            <a:pPr algn="l"/>
            <a:r>
              <a:rPr lang="es-BO" sz="2800" baseline="30000" dirty="0">
                <a:solidFill>
                  <a:srgbClr val="000000"/>
                </a:solidFill>
                <a:latin typeface="Papyrus" panose="020B0602040200020303" pitchFamily="34" charset="77"/>
              </a:rPr>
              <a:t>Isa 34:8  Porque es día de venganza de Jehová, año de retribuciones en el pleito de </a:t>
            </a:r>
            <a:r>
              <a:rPr lang="es-BO" sz="2800" baseline="30000" dirty="0" err="1">
                <a:solidFill>
                  <a:srgbClr val="000000"/>
                </a:solidFill>
                <a:latin typeface="Papyrus" panose="020B0602040200020303" pitchFamily="34" charset="77"/>
              </a:rPr>
              <a:t>Sión</a:t>
            </a:r>
            <a:r>
              <a:rPr lang="es-BO" sz="2800" baseline="30000" dirty="0">
                <a:solidFill>
                  <a:srgbClr val="000000"/>
                </a:solidFill>
                <a:latin typeface="Papyrus" panose="020B0602040200020303" pitchFamily="34" charset="77"/>
              </a:rPr>
              <a:t>. </a:t>
            </a:r>
            <a:endParaRPr lang="en-US" sz="2800" b="0" i="0" u="none" strike="noStrike" dirty="0">
              <a:solidFill>
                <a:srgbClr val="000000"/>
              </a:solidFill>
              <a:effectLst/>
              <a:latin typeface="Papyrus" panose="020B0602040200020303" pitchFamily="34" charset="77"/>
            </a:endParaRPr>
          </a:p>
        </p:txBody>
      </p:sp>
      <p:sp>
        <p:nvSpPr>
          <p:cNvPr id="3" name="TextBox 2">
            <a:extLst>
              <a:ext uri="{FF2B5EF4-FFF2-40B4-BE49-F238E27FC236}">
                <a16:creationId xmlns:a16="http://schemas.microsoft.com/office/drawing/2014/main" id="{58FDC785-6397-C728-DB82-593E8213E0F7}"/>
              </a:ext>
            </a:extLst>
          </p:cNvPr>
          <p:cNvSpPr txBox="1"/>
          <p:nvPr/>
        </p:nvSpPr>
        <p:spPr>
          <a:xfrm>
            <a:off x="237467" y="131312"/>
            <a:ext cx="8669066" cy="523220"/>
          </a:xfrm>
          <a:prstGeom prst="rect">
            <a:avLst/>
          </a:prstGeom>
          <a:solidFill>
            <a:schemeClr val="tx1"/>
          </a:solidFill>
        </p:spPr>
        <p:txBody>
          <a:bodyPr wrap="square" rtlCol="0">
            <a:spAutoFit/>
          </a:bodyPr>
          <a:lstStyle/>
          <a:p>
            <a:r>
              <a:rPr lang="es-BO" sz="2800" dirty="0">
                <a:solidFill>
                  <a:schemeClr val="bg1"/>
                </a:solidFill>
                <a:latin typeface="Papyrus" panose="020B0602040200020303" pitchFamily="34" charset="77"/>
              </a:rPr>
              <a:t>Isaías 34:1-8 "El Sacrificio del Señor en Yom Kipur</a:t>
            </a:r>
            <a:r>
              <a:rPr lang="en-US" sz="2800" dirty="0">
                <a:solidFill>
                  <a:schemeClr val="bg1"/>
                </a:solidFill>
                <a:latin typeface="Papyrus" panose="020B0602040200020303" pitchFamily="34" charset="77"/>
              </a:rPr>
              <a:t>”</a:t>
            </a:r>
          </a:p>
        </p:txBody>
      </p:sp>
    </p:spTree>
    <p:extLst>
      <p:ext uri="{BB962C8B-B14F-4D97-AF65-F5344CB8AC3E}">
        <p14:creationId xmlns:p14="http://schemas.microsoft.com/office/powerpoint/2010/main" val="4271816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3" name="Picture 2">
            <a:extLst>
              <a:ext uri="{FF2B5EF4-FFF2-40B4-BE49-F238E27FC236}">
                <a16:creationId xmlns:a16="http://schemas.microsoft.com/office/drawing/2014/main" id="{B4DC1DEC-D8B9-0325-B55C-BD668FF8C486}"/>
              </a:ext>
            </a:extLst>
          </p:cNvPr>
          <p:cNvPicPr>
            <a:picLocks noChangeAspect="1"/>
          </p:cNvPicPr>
          <p:nvPr/>
        </p:nvPicPr>
        <p:blipFill>
          <a:blip r:embed="rId2"/>
          <a:stretch>
            <a:fillRect/>
          </a:stretch>
        </p:blipFill>
        <p:spPr>
          <a:xfrm>
            <a:off x="0" y="0"/>
            <a:ext cx="5483455" cy="6858000"/>
          </a:xfrm>
          <a:prstGeom prst="rect">
            <a:avLst/>
          </a:prstGeom>
        </p:spPr>
      </p:pic>
      <p:sp>
        <p:nvSpPr>
          <p:cNvPr id="5" name="TextBox 4">
            <a:extLst>
              <a:ext uri="{FF2B5EF4-FFF2-40B4-BE49-F238E27FC236}">
                <a16:creationId xmlns:a16="http://schemas.microsoft.com/office/drawing/2014/main" id="{4447CF71-3EA7-FEC4-7EEB-3275E24B4000}"/>
              </a:ext>
            </a:extLst>
          </p:cNvPr>
          <p:cNvSpPr txBox="1"/>
          <p:nvPr/>
        </p:nvSpPr>
        <p:spPr>
          <a:xfrm>
            <a:off x="5558405" y="495276"/>
            <a:ext cx="3505097" cy="6032421"/>
          </a:xfrm>
          <a:prstGeom prst="rect">
            <a:avLst/>
          </a:prstGeom>
          <a:solidFill>
            <a:schemeClr val="bg1"/>
          </a:solidFill>
        </p:spPr>
        <p:txBody>
          <a:bodyPr wrap="square" rtlCol="0">
            <a:spAutoFit/>
          </a:bodyPr>
          <a:lstStyle/>
          <a:p>
            <a:pPr algn="ctr"/>
            <a:r>
              <a:rPr lang="es-BO" sz="2000" dirty="0">
                <a:latin typeface="Papyrus" panose="020B0602040200020303" pitchFamily="34" charset="77"/>
              </a:rPr>
              <a:t>Yom Kipur termina al atardecer
 </a:t>
            </a:r>
          </a:p>
          <a:p>
            <a:pPr algn="ctr"/>
            <a:r>
              <a:rPr lang="es-BO" sz="2000" dirty="0">
                <a:latin typeface="Papyrus" panose="020B0602040200020303" pitchFamily="34" charset="77"/>
              </a:rPr>
              <a:t>Gran alegría estalla cuando 
Los judíos celebran 
</a:t>
            </a:r>
          </a:p>
          <a:p>
            <a:pPr algn="ctr"/>
            <a:r>
              <a:rPr lang="es-BO" sz="2000" dirty="0">
                <a:latin typeface="Papyrus" panose="020B0602040200020303" pitchFamily="34" charset="77"/>
              </a:rPr>
              <a:t>La Expiación Anual de Dios
para Israel como Nación</a:t>
            </a:r>
          </a:p>
          <a:p>
            <a:pPr algn="ctr"/>
            <a:endParaRPr lang="en-US" sz="2000" dirty="0">
              <a:latin typeface="Papyrus" panose="020B0602040200020303" pitchFamily="34" charset="77"/>
            </a:endParaRPr>
          </a:p>
          <a:p>
            <a:pPr algn="ctr"/>
            <a:r>
              <a:rPr lang="es-BO" sz="2000" dirty="0">
                <a:solidFill>
                  <a:srgbClr val="FF0000"/>
                </a:solidFill>
                <a:latin typeface="Papyrus" panose="020B0602040200020303" pitchFamily="34" charset="77"/>
              </a:rPr>
              <a:t>El Gran Shofar es Soplado</a:t>
            </a:r>
            <a:r>
              <a:rPr lang="en-US" sz="2000" dirty="0">
                <a:latin typeface="Papyrus" panose="020B0602040200020303" pitchFamily="34" charset="77"/>
              </a:rPr>
              <a:t>   </a:t>
            </a:r>
          </a:p>
          <a:p>
            <a:endParaRPr lang="en-US" dirty="0">
              <a:latin typeface="Papyrus" panose="020B0602040200020303" pitchFamily="34" charset="77"/>
            </a:endParaRPr>
          </a:p>
          <a:p>
            <a:r>
              <a:rPr lang="en-US" dirty="0">
                <a:latin typeface="Papyrus" panose="020B0602040200020303" pitchFamily="34" charset="77"/>
              </a:rPr>
              <a:t> “</a:t>
            </a:r>
            <a:r>
              <a:rPr lang="en-US" sz="2000" dirty="0">
                <a:solidFill>
                  <a:srgbClr val="FF0000"/>
                </a:solidFill>
                <a:latin typeface="Papyrus" panose="020B0602040200020303" pitchFamily="34" charset="77"/>
              </a:rPr>
              <a:t>La </a:t>
            </a:r>
            <a:r>
              <a:rPr lang="en-US" sz="2000" dirty="0" err="1">
                <a:solidFill>
                  <a:srgbClr val="FF0000"/>
                </a:solidFill>
                <a:latin typeface="Papyrus" panose="020B0602040200020303" pitchFamily="34" charset="77"/>
              </a:rPr>
              <a:t>Ceremonia</a:t>
            </a:r>
            <a:r>
              <a:rPr lang="en-US" sz="2000" dirty="0">
                <a:solidFill>
                  <a:srgbClr val="FF0000"/>
                </a:solidFill>
                <a:latin typeface="Papyrus" panose="020B0602040200020303" pitchFamily="34" charset="77"/>
              </a:rPr>
              <a:t> de </a:t>
            </a:r>
            <a:r>
              <a:rPr lang="en-US" sz="2000" dirty="0" err="1">
                <a:solidFill>
                  <a:srgbClr val="FF0000"/>
                </a:solidFill>
                <a:latin typeface="Papyrus" panose="020B0602040200020303" pitchFamily="34" charset="77"/>
              </a:rPr>
              <a:t>Ne'ilah</a:t>
            </a:r>
            <a:r>
              <a:rPr lang="en-US" dirty="0">
                <a:latin typeface="Papyrus" panose="020B0602040200020303" pitchFamily="34" charset="77"/>
              </a:rPr>
              <a:t>”</a:t>
            </a:r>
          </a:p>
          <a:p>
            <a:r>
              <a:rPr lang="en-US" dirty="0">
                <a:latin typeface="Papyrus" panose="020B0602040200020303" pitchFamily="34" charset="77"/>
              </a:rPr>
              <a:t>    </a:t>
            </a:r>
            <a:r>
              <a:rPr lang="en-US" dirty="0" err="1">
                <a:latin typeface="Papyrus" panose="020B0602040200020303" pitchFamily="34" charset="77"/>
              </a:rPr>
              <a:t>Cierre</a:t>
            </a:r>
            <a:r>
              <a:rPr lang="en-US" dirty="0">
                <a:latin typeface="Papyrus" panose="020B0602040200020303" pitchFamily="34" charset="77"/>
              </a:rPr>
              <a:t> de la Puerta</a:t>
            </a:r>
          </a:p>
          <a:p>
            <a:r>
              <a:rPr lang="en-US" dirty="0">
                <a:latin typeface="Papyrus" panose="020B0602040200020303" pitchFamily="34" charset="77"/>
              </a:rPr>
              <a:t>     </a:t>
            </a:r>
          </a:p>
          <a:p>
            <a:r>
              <a:rPr lang="en-US" dirty="0" err="1">
                <a:latin typeface="Papyrus" panose="020B0602040200020303" pitchFamily="34" charset="77"/>
              </a:rPr>
              <a:t>Recuerda</a:t>
            </a:r>
            <a:r>
              <a:rPr lang="en-US" dirty="0">
                <a:latin typeface="Papyrus" panose="020B0602040200020303" pitchFamily="34" charset="77"/>
              </a:rPr>
              <a:t> Mateo 25</a:t>
            </a:r>
          </a:p>
          <a:p>
            <a:r>
              <a:rPr lang="en-US" sz="2000" dirty="0">
                <a:solidFill>
                  <a:srgbClr val="FF0000"/>
                </a:solidFill>
                <a:latin typeface="Papyrus" panose="020B0602040200020303" pitchFamily="34" charset="77"/>
              </a:rPr>
              <a:t>“</a:t>
            </a:r>
            <a:r>
              <a:rPr lang="es-BO" sz="2000" dirty="0">
                <a:solidFill>
                  <a:srgbClr val="FF0000"/>
                </a:solidFill>
                <a:latin typeface="Papyrus" panose="020B0602040200020303" pitchFamily="34" charset="77"/>
              </a:rPr>
              <a:t>La Parábola de las 10 Vírgenes”</a:t>
            </a:r>
            <a:r>
              <a:rPr lang="en-US" dirty="0">
                <a:latin typeface="Papyrus" panose="020B0602040200020303" pitchFamily="34" charset="77"/>
              </a:rPr>
              <a:t>        </a:t>
            </a:r>
          </a:p>
          <a:p>
            <a:endParaRPr lang="en-US" dirty="0">
              <a:latin typeface="Papyrus" panose="020B0602040200020303" pitchFamily="34" charset="77"/>
            </a:endParaRPr>
          </a:p>
          <a:p>
            <a:r>
              <a:rPr lang="es-BO" dirty="0">
                <a:latin typeface="Papyrus" panose="020B0602040200020303" pitchFamily="34" charset="77"/>
              </a:rPr>
              <a:t>Las insensatas no estaban Listas
      La Puerta se Cerro</a:t>
            </a:r>
            <a:endParaRPr lang="en-US" dirty="0">
              <a:latin typeface="Papyrus" panose="020B0602040200020303" pitchFamily="34" charset="77"/>
            </a:endParaRPr>
          </a:p>
        </p:txBody>
      </p:sp>
    </p:spTree>
    <p:extLst>
      <p:ext uri="{BB962C8B-B14F-4D97-AF65-F5344CB8AC3E}">
        <p14:creationId xmlns:p14="http://schemas.microsoft.com/office/powerpoint/2010/main" val="3444441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 name="TextBox 5">
            <a:extLst>
              <a:ext uri="{FF2B5EF4-FFF2-40B4-BE49-F238E27FC236}">
                <a16:creationId xmlns:a16="http://schemas.microsoft.com/office/drawing/2014/main" id="{5B94F453-7A07-A1A4-1884-0A2736F7AF46}"/>
              </a:ext>
            </a:extLst>
          </p:cNvPr>
          <p:cNvSpPr txBox="1"/>
          <p:nvPr/>
        </p:nvSpPr>
        <p:spPr>
          <a:xfrm>
            <a:off x="121920" y="117693"/>
            <a:ext cx="8900160" cy="5909310"/>
          </a:xfrm>
          <a:prstGeom prst="rect">
            <a:avLst/>
          </a:prstGeom>
          <a:solidFill>
            <a:schemeClr val="bg1"/>
          </a:solidFill>
        </p:spPr>
        <p:txBody>
          <a:bodyPr wrap="square" rtlCol="0">
            <a:spAutoFit/>
          </a:bodyPr>
          <a:lstStyle/>
          <a:p>
            <a:pPr algn="l"/>
            <a:r>
              <a:rPr lang="es-BO" sz="2000" dirty="0">
                <a:solidFill>
                  <a:srgbClr val="000000"/>
                </a:solidFill>
                <a:latin typeface="Avenir Light" panose="020B0402020203020204" pitchFamily="34" charset="77"/>
              </a:rPr>
              <a:t>Entonces el reino de los cielos será semejante a diez vírgenes que tomando sus lámparas, salieron a recibir al esposo. 2 Cinco de ellas eran prudentes y cinco insensatas. 3 Las insensatas, tomando sus lámparas, no tomaron consigo aceite; 4 mas las prudentes tomaron aceite en sus vasijas, juntamente con sus lámparas. </a:t>
            </a:r>
          </a:p>
          <a:p>
            <a:pPr algn="l"/>
            <a:endParaRPr lang="es-BO" sz="2000" dirty="0">
              <a:solidFill>
                <a:srgbClr val="000000"/>
              </a:solidFill>
              <a:latin typeface="Avenir Light" panose="020B0402020203020204" pitchFamily="34" charset="77"/>
            </a:endParaRPr>
          </a:p>
          <a:p>
            <a:pPr algn="l"/>
            <a:r>
              <a:rPr lang="es-BO" sz="2000" dirty="0">
                <a:solidFill>
                  <a:srgbClr val="000000"/>
                </a:solidFill>
                <a:latin typeface="Avenir Light" panose="020B0402020203020204" pitchFamily="34" charset="77"/>
              </a:rPr>
              <a:t>5 </a:t>
            </a:r>
            <a:r>
              <a:rPr lang="es-BO" sz="2000" b="0" i="0" dirty="0">
                <a:solidFill>
                  <a:srgbClr val="000000"/>
                </a:solidFill>
                <a:effectLst/>
                <a:latin typeface="system-ui"/>
              </a:rPr>
              <a:t>Y tardándose el esposo, cabecearon todas y se durmieron. </a:t>
            </a:r>
            <a:r>
              <a:rPr lang="es-BO" sz="2000" b="1" i="0" baseline="30000" dirty="0">
                <a:solidFill>
                  <a:srgbClr val="000000"/>
                </a:solidFill>
                <a:effectLst/>
                <a:latin typeface="system-ui"/>
              </a:rPr>
              <a:t>6 </a:t>
            </a:r>
            <a:r>
              <a:rPr lang="es-BO" sz="2000" b="0" i="0" dirty="0">
                <a:solidFill>
                  <a:srgbClr val="000000"/>
                </a:solidFill>
                <a:effectLst/>
                <a:latin typeface="system-ui"/>
              </a:rPr>
              <a:t>Y a la medianoche se oyó un clamor: ¡</a:t>
            </a:r>
            <a:r>
              <a:rPr lang="es-BO" sz="2000" b="0" i="0" dirty="0">
                <a:solidFill>
                  <a:srgbClr val="FF0000"/>
                </a:solidFill>
                <a:effectLst/>
                <a:latin typeface="system-ui"/>
              </a:rPr>
              <a:t>Aquí viene el esposo</a:t>
            </a:r>
            <a:r>
              <a:rPr lang="es-BO" sz="2000" b="0" i="0" dirty="0">
                <a:solidFill>
                  <a:srgbClr val="000000"/>
                </a:solidFill>
                <a:effectLst/>
                <a:latin typeface="system-ui"/>
              </a:rPr>
              <a:t>; salid a recibirle! </a:t>
            </a:r>
            <a:r>
              <a:rPr lang="es-BO" sz="2000" b="1" i="0" baseline="30000" dirty="0">
                <a:solidFill>
                  <a:srgbClr val="000000"/>
                </a:solidFill>
                <a:effectLst/>
                <a:latin typeface="system-ui"/>
              </a:rPr>
              <a:t>7 </a:t>
            </a:r>
            <a:r>
              <a:rPr lang="es-BO" sz="2000" b="0" i="0" dirty="0">
                <a:solidFill>
                  <a:srgbClr val="000000"/>
                </a:solidFill>
                <a:effectLst/>
                <a:latin typeface="system-ui"/>
              </a:rPr>
              <a:t>Entonces todas aquellas vírgenes se levantaron, y arreglaron sus lámparas. </a:t>
            </a:r>
            <a:r>
              <a:rPr lang="es-BO" sz="2000" b="1" i="0" baseline="30000" dirty="0">
                <a:solidFill>
                  <a:srgbClr val="000000"/>
                </a:solidFill>
                <a:effectLst/>
                <a:latin typeface="system-ui"/>
              </a:rPr>
              <a:t>9 </a:t>
            </a:r>
            <a:r>
              <a:rPr lang="es-BO" sz="2000" b="0" i="0" dirty="0">
                <a:solidFill>
                  <a:srgbClr val="000000"/>
                </a:solidFill>
                <a:effectLst/>
                <a:latin typeface="system-ui"/>
              </a:rPr>
              <a:t>Mas las prudentes respondieron </a:t>
            </a:r>
          </a:p>
          <a:p>
            <a:pPr algn="l"/>
            <a:r>
              <a:rPr lang="es-BO" sz="2000" b="0" i="0" dirty="0">
                <a:solidFill>
                  <a:srgbClr val="000000"/>
                </a:solidFill>
                <a:effectLst/>
                <a:latin typeface="system-ui"/>
              </a:rPr>
              <a:t>diciendo: Para que no nos falte a nosotras y a vosotras, id más bien a los que venden, y comprad </a:t>
            </a:r>
          </a:p>
          <a:p>
            <a:pPr algn="l"/>
            <a:r>
              <a:rPr lang="es-BO" sz="2000" b="0" i="0" dirty="0">
                <a:solidFill>
                  <a:srgbClr val="000000"/>
                </a:solidFill>
                <a:effectLst/>
                <a:latin typeface="system-ui"/>
              </a:rPr>
              <a:t>Para vosotras mismas.</a:t>
            </a:r>
            <a:endParaRPr lang="en-US" sz="2000" u="none" strike="noStrike" dirty="0">
              <a:solidFill>
                <a:srgbClr val="000000"/>
              </a:solidFill>
              <a:effectLst/>
              <a:latin typeface="Avenir Light" panose="020B0402020203020204" pitchFamily="34" charset="77"/>
            </a:endParaRPr>
          </a:p>
          <a:p>
            <a:pPr algn="l"/>
            <a:endParaRPr lang="es-BO" sz="2000" b="0" i="0" dirty="0">
              <a:solidFill>
                <a:srgbClr val="000000"/>
              </a:solidFill>
              <a:effectLst/>
              <a:latin typeface="system-ui"/>
            </a:endParaRPr>
          </a:p>
          <a:p>
            <a:pPr algn="l"/>
            <a:r>
              <a:rPr lang="es-BO" sz="2000" b="0" i="0" dirty="0">
                <a:solidFill>
                  <a:srgbClr val="000000"/>
                </a:solidFill>
                <a:effectLst/>
                <a:latin typeface="system-ui"/>
              </a:rPr>
              <a:t>10 Pero mientras ellas</a:t>
            </a:r>
          </a:p>
          <a:p>
            <a:pPr algn="l"/>
            <a:r>
              <a:rPr lang="es-BO" sz="2000" b="0" i="0" dirty="0">
                <a:solidFill>
                  <a:srgbClr val="000000"/>
                </a:solidFill>
                <a:effectLst/>
                <a:latin typeface="system-ui"/>
              </a:rPr>
              <a:t>iban a comprar, vino </a:t>
            </a:r>
          </a:p>
          <a:p>
            <a:pPr algn="l"/>
            <a:r>
              <a:rPr lang="es-BO" sz="2000" b="0" i="0" dirty="0">
                <a:solidFill>
                  <a:srgbClr val="000000"/>
                </a:solidFill>
                <a:effectLst/>
                <a:latin typeface="system-ui"/>
              </a:rPr>
              <a:t>el esposo; y las que </a:t>
            </a:r>
          </a:p>
          <a:p>
            <a:pPr algn="l"/>
            <a:r>
              <a:rPr lang="es-BO" sz="2000" b="0" i="0" dirty="0">
                <a:solidFill>
                  <a:srgbClr val="000000"/>
                </a:solidFill>
                <a:effectLst/>
                <a:latin typeface="system-ui"/>
              </a:rPr>
              <a:t>estaban preparadas </a:t>
            </a:r>
          </a:p>
          <a:p>
            <a:pPr algn="l"/>
            <a:r>
              <a:rPr lang="es-BO" sz="2000" b="0" i="0" dirty="0">
                <a:solidFill>
                  <a:srgbClr val="000000"/>
                </a:solidFill>
                <a:effectLst/>
                <a:latin typeface="system-ui"/>
              </a:rPr>
              <a:t>Entraron con él a las </a:t>
            </a:r>
          </a:p>
          <a:p>
            <a:pPr algn="l"/>
            <a:r>
              <a:rPr lang="es-BO" sz="2000" b="0" i="0" dirty="0">
                <a:solidFill>
                  <a:srgbClr val="000000"/>
                </a:solidFill>
                <a:effectLst/>
                <a:latin typeface="system-ui"/>
              </a:rPr>
              <a:t>bodas; y se cerró la </a:t>
            </a:r>
          </a:p>
          <a:p>
            <a:r>
              <a:rPr lang="es-BO" b="0" i="0" dirty="0">
                <a:solidFill>
                  <a:srgbClr val="000000"/>
                </a:solidFill>
                <a:effectLst/>
                <a:latin typeface="system-ui"/>
              </a:rPr>
              <a:t>puerta.</a:t>
            </a:r>
            <a:endParaRPr lang="en-US" u="none" strike="noStrike" dirty="0">
              <a:solidFill>
                <a:srgbClr val="C00000"/>
              </a:solidFill>
              <a:effectLst/>
              <a:latin typeface="Lucida Handwriting" panose="03010101010101010101" pitchFamily="66" charset="77"/>
            </a:endParaRPr>
          </a:p>
        </p:txBody>
      </p:sp>
      <p:pic>
        <p:nvPicPr>
          <p:cNvPr id="8" name="Picture 7" descr="A group of people in clothing&#10;&#10;Description automatically generated with low confidence">
            <a:extLst>
              <a:ext uri="{FF2B5EF4-FFF2-40B4-BE49-F238E27FC236}">
                <a16:creationId xmlns:a16="http://schemas.microsoft.com/office/drawing/2014/main" id="{B8335936-D4DE-5FCF-768A-74CBAED7D8D3}"/>
              </a:ext>
            </a:extLst>
          </p:cNvPr>
          <p:cNvPicPr>
            <a:picLocks noChangeAspect="1"/>
          </p:cNvPicPr>
          <p:nvPr/>
        </p:nvPicPr>
        <p:blipFill>
          <a:blip r:embed="rId2"/>
          <a:stretch>
            <a:fillRect/>
          </a:stretch>
        </p:blipFill>
        <p:spPr>
          <a:xfrm>
            <a:off x="2848131" y="2994680"/>
            <a:ext cx="6173949" cy="3745627"/>
          </a:xfrm>
          <a:prstGeom prst="rect">
            <a:avLst/>
          </a:prstGeom>
        </p:spPr>
      </p:pic>
      <p:sp>
        <p:nvSpPr>
          <p:cNvPr id="2" name="TextBox 1">
            <a:extLst>
              <a:ext uri="{FF2B5EF4-FFF2-40B4-BE49-F238E27FC236}">
                <a16:creationId xmlns:a16="http://schemas.microsoft.com/office/drawing/2014/main" id="{66D3EE58-C158-C054-95C5-4CFC4C74A73B}"/>
              </a:ext>
            </a:extLst>
          </p:cNvPr>
          <p:cNvSpPr txBox="1"/>
          <p:nvPr/>
        </p:nvSpPr>
        <p:spPr>
          <a:xfrm>
            <a:off x="4998720" y="2926080"/>
            <a:ext cx="1475232" cy="369332"/>
          </a:xfrm>
          <a:prstGeom prst="rect">
            <a:avLst/>
          </a:prstGeom>
          <a:noFill/>
        </p:spPr>
        <p:txBody>
          <a:bodyPr wrap="square" rtlCol="0">
            <a:spAutoFit/>
          </a:bodyPr>
          <a:lstStyle/>
          <a:p>
            <a:r>
              <a:rPr lang="en-US" dirty="0">
                <a:solidFill>
                  <a:schemeClr val="bg1"/>
                </a:solidFill>
              </a:rPr>
              <a:t>Matthew 25</a:t>
            </a:r>
          </a:p>
        </p:txBody>
      </p:sp>
    </p:spTree>
    <p:extLst>
      <p:ext uri="{BB962C8B-B14F-4D97-AF65-F5344CB8AC3E}">
        <p14:creationId xmlns:p14="http://schemas.microsoft.com/office/powerpoint/2010/main" val="2837931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6" name="Picture 5" descr="Yeshuaadv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536"/>
            <a:ext cx="9354779" cy="5116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98066" y="289367"/>
            <a:ext cx="9056713" cy="707886"/>
          </a:xfrm>
          <a:prstGeom prst="rect">
            <a:avLst/>
          </a:prstGeom>
          <a:noFill/>
        </p:spPr>
        <p:txBody>
          <a:bodyPr wrap="square" rtlCol="0">
            <a:spAutoFit/>
          </a:bodyPr>
          <a:lstStyle/>
          <a:p>
            <a:r>
              <a:rPr lang="es-BO" sz="2000" dirty="0">
                <a:solidFill>
                  <a:schemeClr val="bg1"/>
                </a:solidFill>
                <a:latin typeface="Comic Sans MS" panose="030F0902030302020204" pitchFamily="66" charset="0"/>
                <a:cs typeface="Lucida Handwriting"/>
              </a:rPr>
              <a:t>El Rey Jesús Viene a Pelear –  
Batalla de Armagedón – Mateo 24:30-31</a:t>
            </a:r>
            <a:endParaRPr lang="es-ES_tradnl" sz="2000" dirty="0">
              <a:solidFill>
                <a:schemeClr val="bg1"/>
              </a:solidFill>
              <a:latin typeface="Comic Sans MS" panose="030F0902030302020204" pitchFamily="66" charset="0"/>
              <a:cs typeface="Lucida Handwriting"/>
            </a:endParaRPr>
          </a:p>
        </p:txBody>
      </p:sp>
      <p:sp>
        <p:nvSpPr>
          <p:cNvPr id="8" name="TextBox 7"/>
          <p:cNvSpPr txBox="1"/>
          <p:nvPr/>
        </p:nvSpPr>
        <p:spPr>
          <a:xfrm>
            <a:off x="87287" y="5225831"/>
            <a:ext cx="9056713" cy="1477328"/>
          </a:xfrm>
          <a:prstGeom prst="rect">
            <a:avLst/>
          </a:prstGeom>
          <a:solidFill>
            <a:schemeClr val="accent2"/>
          </a:solidFill>
        </p:spPr>
        <p:txBody>
          <a:bodyPr wrap="square" rtlCol="0">
            <a:spAutoFit/>
          </a:bodyPr>
          <a:lstStyle/>
          <a:p>
            <a:r>
              <a:rPr lang="es-ES_tradnl" dirty="0">
                <a:solidFill>
                  <a:schemeClr val="bg1"/>
                </a:solidFill>
              </a:rPr>
              <a:t>30</a:t>
            </a:r>
            <a:r>
              <a:rPr lang="es-BO" dirty="0">
                <a:solidFill>
                  <a:schemeClr val="bg1"/>
                </a:solidFill>
              </a:rPr>
              <a:t> Entonces aparecerá la señal del Hijo del Hombre en el cielo; y entonces lamentarán todas las tribus de la tierra, y verán al Hijo del Hombre viniendo sobre las nubes del cielo, con poder y gran gloria.</a:t>
            </a:r>
          </a:p>
          <a:p>
            <a:r>
              <a:rPr lang="es-BO" dirty="0">
                <a:solidFill>
                  <a:schemeClr val="bg1"/>
                </a:solidFill>
              </a:rPr>
              <a:t>31 Y enviará sus ángeles con gran voz de trompeta, y juntarán a sus escogidos, de los cuatro vientos, desde un extremo del cielo hasta el otro.</a:t>
            </a:r>
            <a:endParaRPr lang="es-ES_tradnl" dirty="0">
              <a:solidFill>
                <a:schemeClr val="bg1"/>
              </a:solidFill>
              <a:latin typeface="Papyrus"/>
              <a:cs typeface="Papyrus"/>
            </a:endParaRPr>
          </a:p>
        </p:txBody>
      </p:sp>
    </p:spTree>
    <p:extLst>
      <p:ext uri="{BB962C8B-B14F-4D97-AF65-F5344CB8AC3E}">
        <p14:creationId xmlns:p14="http://schemas.microsoft.com/office/powerpoint/2010/main" val="355243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2" name="TextBox 1">
            <a:extLst>
              <a:ext uri="{FF2B5EF4-FFF2-40B4-BE49-F238E27FC236}">
                <a16:creationId xmlns:a16="http://schemas.microsoft.com/office/drawing/2014/main" id="{ED2B3B14-FBFB-1330-81DB-50544C407A45}"/>
              </a:ext>
            </a:extLst>
          </p:cNvPr>
          <p:cNvSpPr txBox="1"/>
          <p:nvPr/>
        </p:nvSpPr>
        <p:spPr>
          <a:xfrm>
            <a:off x="451103" y="4992931"/>
            <a:ext cx="8318823" cy="1569660"/>
          </a:xfrm>
          <a:prstGeom prst="rect">
            <a:avLst/>
          </a:prstGeom>
          <a:solidFill>
            <a:schemeClr val="accent2"/>
          </a:solidFill>
        </p:spPr>
        <p:txBody>
          <a:bodyPr wrap="square" rtlCol="0">
            <a:spAutoFit/>
          </a:bodyPr>
          <a:lstStyle/>
          <a:p>
            <a:r>
              <a:rPr lang="es-BO" sz="2400" dirty="0">
                <a:solidFill>
                  <a:schemeClr val="bg1"/>
                </a:solidFill>
                <a:latin typeface="Papyrus" panose="020B0602040200020303" pitchFamily="34" charset="77"/>
              </a:rPr>
              <a:t>                         1 Corintios 13:12
Ahora vemos por espejo, oscuramente; mas entonces veremos cara a cara. Ahora conozco en parte; pero entonces conoceré como fui conocido.</a:t>
            </a:r>
            <a:endParaRPr lang="en-US" sz="2400" b="0" i="0" u="none" strike="noStrike" dirty="0">
              <a:solidFill>
                <a:schemeClr val="bg1"/>
              </a:solidFill>
              <a:effectLst/>
              <a:latin typeface="Papyrus" panose="020B0602040200020303" pitchFamily="34" charset="77"/>
            </a:endParaRPr>
          </a:p>
        </p:txBody>
      </p:sp>
      <p:sp>
        <p:nvSpPr>
          <p:cNvPr id="3" name="TextBox 2">
            <a:extLst>
              <a:ext uri="{FF2B5EF4-FFF2-40B4-BE49-F238E27FC236}">
                <a16:creationId xmlns:a16="http://schemas.microsoft.com/office/drawing/2014/main" id="{758AAB94-4B49-06F9-3DC3-1BA6F411BE9D}"/>
              </a:ext>
            </a:extLst>
          </p:cNvPr>
          <p:cNvSpPr txBox="1"/>
          <p:nvPr/>
        </p:nvSpPr>
        <p:spPr>
          <a:xfrm>
            <a:off x="249936" y="294210"/>
            <a:ext cx="8692896" cy="2677656"/>
          </a:xfrm>
          <a:prstGeom prst="rect">
            <a:avLst/>
          </a:prstGeom>
          <a:noFill/>
        </p:spPr>
        <p:txBody>
          <a:bodyPr wrap="square" rtlCol="0">
            <a:spAutoFit/>
          </a:bodyPr>
          <a:lstStyle/>
          <a:p>
            <a:r>
              <a:rPr lang="en-US" sz="2000" dirty="0">
                <a:latin typeface="Papyrus" panose="020B0602040200020303" pitchFamily="34" charset="77"/>
              </a:rPr>
              <a:t>               </a:t>
            </a:r>
            <a:r>
              <a:rPr lang="es-BO" sz="2400" dirty="0">
                <a:latin typeface="Papyrus" panose="020B0602040200020303" pitchFamily="34" charset="77"/>
              </a:rPr>
              <a:t>Un tema de Yom Kipur - "Cara a cara“</a:t>
            </a:r>
          </a:p>
          <a:p>
            <a:endParaRPr lang="en-US" sz="2400" dirty="0">
              <a:latin typeface="Papyrus" panose="020B0602040200020303" pitchFamily="34" charset="77"/>
            </a:endParaRPr>
          </a:p>
          <a:p>
            <a:r>
              <a:rPr lang="es-BO" sz="2400" dirty="0">
                <a:latin typeface="Papyrus" panose="020B0602040200020303" pitchFamily="34" charset="77"/>
              </a:rPr>
              <a:t>El Sumo Sacerdote entra en el Lugar Santísimo para encontrarse con Dios
          La gloria </a:t>
            </a:r>
            <a:r>
              <a:rPr lang="es-BO" sz="2400" dirty="0" err="1">
                <a:latin typeface="Papyrus" panose="020B0602040200020303" pitchFamily="34" charset="77"/>
              </a:rPr>
              <a:t>Shekinah</a:t>
            </a:r>
            <a:r>
              <a:rPr lang="es-BO" sz="2400" dirty="0">
                <a:latin typeface="Papyrus" panose="020B0602040200020303" pitchFamily="34" charset="77"/>
              </a:rPr>
              <a:t> de Dios llena la habitación
       Todo Israel sigue esperando a su Mesías
               Para encontrarnos con Él cara a cara</a:t>
            </a:r>
            <a:r>
              <a:rPr lang="en-US" sz="2000" dirty="0">
                <a:latin typeface="Papyrus" panose="020B0602040200020303" pitchFamily="34" charset="77"/>
              </a:rPr>
              <a:t>  </a:t>
            </a:r>
          </a:p>
        </p:txBody>
      </p:sp>
      <p:sp>
        <p:nvSpPr>
          <p:cNvPr id="5" name="TextBox 4">
            <a:extLst>
              <a:ext uri="{FF2B5EF4-FFF2-40B4-BE49-F238E27FC236}">
                <a16:creationId xmlns:a16="http://schemas.microsoft.com/office/drawing/2014/main" id="{497793A1-9E7A-57C0-A402-5FAFF50F7CF7}"/>
              </a:ext>
            </a:extLst>
          </p:cNvPr>
          <p:cNvSpPr txBox="1"/>
          <p:nvPr/>
        </p:nvSpPr>
        <p:spPr>
          <a:xfrm>
            <a:off x="189976" y="3197440"/>
            <a:ext cx="8793480" cy="1569660"/>
          </a:xfrm>
          <a:prstGeom prst="rect">
            <a:avLst/>
          </a:prstGeom>
          <a:solidFill>
            <a:schemeClr val="bg1"/>
          </a:solidFill>
        </p:spPr>
        <p:txBody>
          <a:bodyPr wrap="square" rtlCol="0">
            <a:spAutoFit/>
          </a:bodyPr>
          <a:lstStyle/>
          <a:p>
            <a:r>
              <a:rPr lang="es-BO" sz="2400" dirty="0">
                <a:latin typeface="Papyrus" panose="020B0602040200020303" pitchFamily="34" charset="77"/>
              </a:rPr>
              <a:t>Nosotros estamos esperando nuestros cuerpos glorificados, para que seamos como Él es</a:t>
            </a:r>
            <a:r>
              <a:rPr lang="en-US" sz="2400" dirty="0">
                <a:latin typeface="Papyrus" panose="020B0602040200020303" pitchFamily="34" charset="77"/>
              </a:rPr>
              <a:t>                   </a:t>
            </a:r>
          </a:p>
          <a:p>
            <a:r>
              <a:rPr lang="es-BO" sz="2400" dirty="0">
                <a:latin typeface="Papyrus" panose="020B0602040200020303" pitchFamily="34" charset="77"/>
              </a:rPr>
              <a:t>Estaremos en Su Presencia para siempre</a:t>
            </a:r>
            <a:r>
              <a:rPr lang="en-US" sz="2400" dirty="0">
                <a:latin typeface="Papyrus" panose="020B0602040200020303" pitchFamily="34" charset="77"/>
              </a:rPr>
              <a:t> </a:t>
            </a:r>
            <a:r>
              <a:rPr lang="es-BO" sz="2400" dirty="0">
                <a:latin typeface="Papyrus" panose="020B0602040200020303" pitchFamily="34" charset="77"/>
              </a:rPr>
              <a:t>y lo conoceremos plenamente cara a cara.</a:t>
            </a:r>
            <a:endParaRPr lang="en-US" sz="2400" dirty="0">
              <a:latin typeface="Papyrus" panose="020B0602040200020303" pitchFamily="34" charset="77"/>
            </a:endParaRPr>
          </a:p>
        </p:txBody>
      </p:sp>
    </p:spTree>
    <p:extLst>
      <p:ext uri="{BB962C8B-B14F-4D97-AF65-F5344CB8AC3E}">
        <p14:creationId xmlns:p14="http://schemas.microsoft.com/office/powerpoint/2010/main" val="1403926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endParaRPr lang="es-ES_tradnl" dirty="0"/>
          </a:p>
        </p:txBody>
      </p:sp>
      <p:pic>
        <p:nvPicPr>
          <p:cNvPr id="3" name="Picture 2" descr="Zechariah_12_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74648"/>
            <a:ext cx="9144000" cy="5283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76409" y="131289"/>
            <a:ext cx="8791180" cy="1323439"/>
          </a:xfrm>
          <a:prstGeom prst="rect">
            <a:avLst/>
          </a:prstGeom>
          <a:solidFill>
            <a:schemeClr val="bg1"/>
          </a:solidFill>
        </p:spPr>
        <p:txBody>
          <a:bodyPr wrap="square" rtlCol="0">
            <a:spAutoFit/>
          </a:bodyPr>
          <a:lstStyle/>
          <a:p>
            <a:r>
              <a:rPr lang="es-BO" dirty="0"/>
              <a:t> </a:t>
            </a:r>
            <a:r>
              <a:rPr lang="es-BO" sz="2000" dirty="0"/>
              <a:t>Y derramaré sobre la casa de David, y sobre los moradores de Jerusalén, espíritu de gracia y de oración; y mirarán a mí, a quien traspasaron, y llorarán como se llora por hijo unigénito, afligiéndose por él como quien se aflige por el primogénito.</a:t>
            </a:r>
            <a:r>
              <a:rPr lang="en-US" sz="2000" dirty="0">
                <a:solidFill>
                  <a:srgbClr val="C00000"/>
                </a:solidFill>
                <a:latin typeface="Papyrus Condensed"/>
                <a:cs typeface="Papyrus Condensed"/>
              </a:rPr>
              <a:t> Zac.12:10</a:t>
            </a:r>
            <a:endParaRPr lang="es-ES_tradnl" sz="2000" dirty="0">
              <a:solidFill>
                <a:srgbClr val="C00000"/>
              </a:solidFill>
            </a:endParaRPr>
          </a:p>
        </p:txBody>
      </p:sp>
    </p:spTree>
    <p:extLst>
      <p:ext uri="{BB962C8B-B14F-4D97-AF65-F5344CB8AC3E}">
        <p14:creationId xmlns:p14="http://schemas.microsoft.com/office/powerpoint/2010/main" val="30895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36"/>
            <a:ext cx="9144000" cy="74248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8AFAFA47-282B-0475-953D-9D71562E9A58}"/>
              </a:ext>
            </a:extLst>
          </p:cNvPr>
          <p:cNvSpPr txBox="1"/>
          <p:nvPr/>
        </p:nvSpPr>
        <p:spPr>
          <a:xfrm>
            <a:off x="770035" y="259537"/>
            <a:ext cx="7399211" cy="1815882"/>
          </a:xfrm>
          <a:prstGeom prst="rect">
            <a:avLst/>
          </a:prstGeom>
          <a:solidFill>
            <a:schemeClr val="bg1"/>
          </a:solidFill>
        </p:spPr>
        <p:txBody>
          <a:bodyPr wrap="square" rtlCol="0">
            <a:spAutoFit/>
          </a:bodyPr>
          <a:lstStyle/>
          <a:p>
            <a:pPr algn="ctr"/>
            <a:r>
              <a:rPr lang="en-US" sz="2800" dirty="0">
                <a:latin typeface="Papyrus" panose="020B0602040200020303" pitchFamily="34" charset="77"/>
              </a:rPr>
              <a:t>Si </a:t>
            </a:r>
            <a:r>
              <a:rPr lang="en-US" sz="2800" dirty="0" err="1">
                <a:latin typeface="Papyrus" panose="020B0602040200020303" pitchFamily="34" charset="77"/>
              </a:rPr>
              <a:t>el</a:t>
            </a:r>
            <a:r>
              <a:rPr lang="en-US" sz="2800" dirty="0">
                <a:latin typeface="Papyrus" panose="020B0602040200020303" pitchFamily="34" charset="77"/>
              </a:rPr>
              <a:t> </a:t>
            </a:r>
            <a:r>
              <a:rPr lang="en-US" sz="2800" dirty="0" err="1">
                <a:latin typeface="Papyrus" panose="020B0602040200020303" pitchFamily="34" charset="77"/>
              </a:rPr>
              <a:t>Servicio</a:t>
            </a:r>
            <a:r>
              <a:rPr lang="en-US" sz="2800" dirty="0">
                <a:latin typeface="Papyrus" panose="020B0602040200020303" pitchFamily="34" charset="77"/>
              </a:rPr>
              <a:t> de </a:t>
            </a:r>
            <a:r>
              <a:rPr lang="en-US" sz="2800" dirty="0">
                <a:solidFill>
                  <a:srgbClr val="FF0000"/>
                </a:solidFill>
                <a:latin typeface="Papyrus" panose="020B0602040200020303" pitchFamily="34" charset="77"/>
              </a:rPr>
              <a:t>Yom Kippur  </a:t>
            </a:r>
            <a:r>
              <a:rPr lang="en-US" sz="2800" dirty="0" err="1">
                <a:latin typeface="Papyrus" panose="020B0602040200020303" pitchFamily="34" charset="77"/>
              </a:rPr>
              <a:t>en</a:t>
            </a:r>
            <a:r>
              <a:rPr lang="en-US" sz="2800" dirty="0">
                <a:latin typeface="Papyrus" panose="020B0602040200020303" pitchFamily="34" charset="77"/>
              </a:rPr>
              <a:t> </a:t>
            </a:r>
            <a:r>
              <a:rPr lang="en-US" sz="2800" dirty="0" err="1">
                <a:latin typeface="Papyrus" panose="020B0602040200020303" pitchFamily="34" charset="77"/>
              </a:rPr>
              <a:t>el</a:t>
            </a:r>
            <a:r>
              <a:rPr lang="en-US" sz="2800" dirty="0">
                <a:latin typeface="Papyrus" panose="020B0602040200020303" pitchFamily="34" charset="77"/>
              </a:rPr>
              <a:t> Templo</a:t>
            </a:r>
          </a:p>
          <a:p>
            <a:pPr algn="ctr"/>
            <a:r>
              <a:rPr lang="en-US" sz="2800" dirty="0" err="1">
                <a:latin typeface="Papyrus" panose="020B0602040200020303" pitchFamily="34" charset="77"/>
              </a:rPr>
              <a:t>Redimipó</a:t>
            </a:r>
            <a:r>
              <a:rPr lang="es-BO" sz="2800" dirty="0">
                <a:latin typeface="Papyrus" panose="020B0602040200020303" pitchFamily="34" charset="77"/>
              </a:rPr>
              <a:t> a toda la Nación de Israel</a:t>
            </a:r>
            <a:r>
              <a:rPr lang="en-US" sz="2800" dirty="0">
                <a:latin typeface="Papyrus" panose="020B0602040200020303" pitchFamily="34" charset="77"/>
              </a:rPr>
              <a:t> </a:t>
            </a:r>
          </a:p>
          <a:p>
            <a:pPr algn="ctr"/>
            <a:r>
              <a:rPr lang="en-US" sz="2800" dirty="0">
                <a:latin typeface="Papyrus" panose="020B0602040200020303" pitchFamily="34" charset="77"/>
              </a:rPr>
              <a:t>Y Hoy no Hay Templo </a:t>
            </a:r>
            <a:endParaRPr lang="en-US" sz="3200" dirty="0">
              <a:latin typeface="Papyrus" panose="020B0602040200020303" pitchFamily="34" charset="77"/>
            </a:endParaRPr>
          </a:p>
          <a:p>
            <a:pPr algn="ctr"/>
            <a:r>
              <a:rPr lang="en-US" sz="2800" dirty="0">
                <a:latin typeface="Papyrus" panose="020B0602040200020303" pitchFamily="34" charset="77"/>
              </a:rPr>
              <a:t>Hoy </a:t>
            </a:r>
            <a:r>
              <a:rPr lang="en-US" sz="2800" dirty="0" err="1">
                <a:latin typeface="Papyrus" panose="020B0602040200020303" pitchFamily="34" charset="77"/>
              </a:rPr>
              <a:t>están</a:t>
            </a:r>
            <a:r>
              <a:rPr lang="en-US" sz="2800" dirty="0">
                <a:latin typeface="Papyrus" panose="020B0602040200020303" pitchFamily="34" charset="77"/>
              </a:rPr>
              <a:t> sin </a:t>
            </a:r>
            <a:r>
              <a:rPr lang="en-US" sz="2800" dirty="0" err="1">
                <a:latin typeface="Papyrus" panose="020B0602040200020303" pitchFamily="34" charset="77"/>
              </a:rPr>
              <a:t>Redención</a:t>
            </a:r>
            <a:endParaRPr lang="en-US" sz="2800" dirty="0">
              <a:latin typeface="Papyrus" panose="020B0602040200020303" pitchFamily="34" charset="77"/>
            </a:endParaRPr>
          </a:p>
        </p:txBody>
      </p:sp>
      <p:sp>
        <p:nvSpPr>
          <p:cNvPr id="3" name="TextBox 2">
            <a:extLst>
              <a:ext uri="{FF2B5EF4-FFF2-40B4-BE49-F238E27FC236}">
                <a16:creationId xmlns:a16="http://schemas.microsoft.com/office/drawing/2014/main" id="{35D2BD22-2F02-A85D-6540-E3B767E30F8F}"/>
              </a:ext>
            </a:extLst>
          </p:cNvPr>
          <p:cNvSpPr txBox="1"/>
          <p:nvPr/>
        </p:nvSpPr>
        <p:spPr>
          <a:xfrm>
            <a:off x="90887" y="2233684"/>
            <a:ext cx="9008144" cy="1569660"/>
          </a:xfrm>
          <a:prstGeom prst="rect">
            <a:avLst/>
          </a:prstGeom>
          <a:solidFill>
            <a:schemeClr val="bg1"/>
          </a:solidFill>
        </p:spPr>
        <p:txBody>
          <a:bodyPr wrap="square" rtlCol="0">
            <a:spAutoFit/>
          </a:bodyPr>
          <a:lstStyle/>
          <a:p>
            <a:r>
              <a:rPr lang="en-US" sz="2400" dirty="0">
                <a:latin typeface="Papyrus" panose="020B0602040200020303" pitchFamily="34" charset="77"/>
              </a:rPr>
              <a:t>No hay </a:t>
            </a:r>
            <a:r>
              <a:rPr lang="en-US" sz="2400" dirty="0" err="1">
                <a:latin typeface="Papyrus" panose="020B0602040200020303" pitchFamily="34" charset="77"/>
              </a:rPr>
              <a:t>Servicios</a:t>
            </a:r>
            <a:r>
              <a:rPr lang="en-US" sz="2400" dirty="0">
                <a:latin typeface="Papyrus" panose="020B0602040200020303" pitchFamily="34" charset="77"/>
              </a:rPr>
              <a:t> del Templo </a:t>
            </a:r>
            <a:r>
              <a:rPr lang="en-US" sz="2400" dirty="0" err="1">
                <a:latin typeface="Papyrus" panose="020B0602040200020303" pitchFamily="34" charset="77"/>
              </a:rPr>
              <a:t>durante</a:t>
            </a:r>
            <a:r>
              <a:rPr lang="en-US" sz="2400" dirty="0">
                <a:latin typeface="Papyrus" panose="020B0602040200020303" pitchFamily="34" charset="77"/>
              </a:rPr>
              <a:t> 2.000 </a:t>
            </a:r>
            <a:r>
              <a:rPr lang="es-BO" sz="2400" dirty="0">
                <a:latin typeface="Papyrus" panose="020B0602040200020303" pitchFamily="34" charset="77"/>
              </a:rPr>
              <a:t>años</a:t>
            </a:r>
            <a:r>
              <a:rPr lang="en-US" sz="2400" dirty="0">
                <a:latin typeface="Papyrus" panose="020B0602040200020303" pitchFamily="34" charset="77"/>
              </a:rPr>
              <a:t>, </a:t>
            </a:r>
          </a:p>
          <a:p>
            <a:r>
              <a:rPr lang="en-US" sz="2400" dirty="0">
                <a:latin typeface="Papyrus" panose="020B0602040200020303" pitchFamily="34" charset="77"/>
              </a:rPr>
              <a:t>No hay Sumo </a:t>
            </a:r>
            <a:r>
              <a:rPr lang="en-US" sz="2400" dirty="0" err="1">
                <a:latin typeface="Papyrus" panose="020B0602040200020303" pitchFamily="34" charset="77"/>
              </a:rPr>
              <a:t>Sacerdote</a:t>
            </a:r>
            <a:r>
              <a:rPr lang="en-US" sz="2400" dirty="0">
                <a:latin typeface="Papyrus" panose="020B0602040200020303" pitchFamily="34" charset="77"/>
              </a:rPr>
              <a:t>, </a:t>
            </a:r>
          </a:p>
          <a:p>
            <a:r>
              <a:rPr lang="en-US" sz="2400" dirty="0">
                <a:latin typeface="Papyrus" panose="020B0602040200020303" pitchFamily="34" charset="77"/>
              </a:rPr>
              <a:t>No hay </a:t>
            </a:r>
            <a:r>
              <a:rPr lang="en-US" sz="2400" dirty="0" err="1">
                <a:latin typeface="Papyrus" panose="020B0602040200020303" pitchFamily="34" charset="77"/>
              </a:rPr>
              <a:t>Sacrificios</a:t>
            </a:r>
            <a:r>
              <a:rPr lang="en-US" sz="2400" dirty="0">
                <a:latin typeface="Papyrus" panose="020B0602040200020303" pitchFamily="34" charset="77"/>
              </a:rPr>
              <a:t> de </a:t>
            </a:r>
            <a:r>
              <a:rPr lang="en-US" sz="2400" dirty="0" err="1">
                <a:latin typeface="Papyrus" panose="020B0602040200020303" pitchFamily="34" charset="77"/>
              </a:rPr>
              <a:t>Animales</a:t>
            </a:r>
            <a:r>
              <a:rPr lang="en-US" sz="2400" dirty="0">
                <a:latin typeface="Papyrus" panose="020B0602040200020303" pitchFamily="34" charset="77"/>
              </a:rPr>
              <a:t> </a:t>
            </a:r>
            <a:r>
              <a:rPr lang="en-US" sz="2400" dirty="0" err="1">
                <a:latin typeface="Papyrus" panose="020B0602040200020303" pitchFamily="34" charset="77"/>
              </a:rPr>
              <a:t>por</a:t>
            </a:r>
            <a:r>
              <a:rPr lang="en-US" sz="2400" dirty="0">
                <a:latin typeface="Papyrus" panose="020B0602040200020303" pitchFamily="34" charset="77"/>
              </a:rPr>
              <a:t> </a:t>
            </a:r>
            <a:r>
              <a:rPr lang="en-US" sz="2400" dirty="0" err="1">
                <a:latin typeface="Papyrus" panose="020B0602040200020303" pitchFamily="34" charset="77"/>
              </a:rPr>
              <a:t>el</a:t>
            </a:r>
            <a:r>
              <a:rPr lang="en-US" sz="2400" dirty="0">
                <a:latin typeface="Papyrus" panose="020B0602040200020303" pitchFamily="34" charset="77"/>
              </a:rPr>
              <a:t>  </a:t>
            </a:r>
            <a:r>
              <a:rPr lang="en-US" sz="2400" dirty="0" err="1">
                <a:latin typeface="Papyrus" panose="020B0602040200020303" pitchFamily="34" charset="77"/>
              </a:rPr>
              <a:t>Pecado</a:t>
            </a:r>
            <a:r>
              <a:rPr lang="en-US" sz="2400" dirty="0">
                <a:latin typeface="Papyrus" panose="020B0602040200020303" pitchFamily="34" charset="77"/>
              </a:rPr>
              <a:t>, </a:t>
            </a:r>
            <a:r>
              <a:rPr lang="en-US" sz="2400" dirty="0" err="1">
                <a:latin typeface="Papyrus" panose="020B0602040200020303" pitchFamily="34" charset="77"/>
              </a:rPr>
              <a:t>Judios</a:t>
            </a:r>
            <a:r>
              <a:rPr lang="en-US" sz="2400" dirty="0">
                <a:latin typeface="Papyrus" panose="020B0602040200020303" pitchFamily="34" charset="77"/>
              </a:rPr>
              <a:t> que </a:t>
            </a:r>
            <a:r>
              <a:rPr lang="en-US" sz="2400" dirty="0" err="1">
                <a:latin typeface="Papyrus" panose="020B0602040200020303" pitchFamily="34" charset="77"/>
              </a:rPr>
              <a:t>estan</a:t>
            </a:r>
            <a:r>
              <a:rPr lang="en-US" sz="2400" dirty="0">
                <a:latin typeface="Papyrus" panose="020B0602040200020303" pitchFamily="34" charset="77"/>
              </a:rPr>
              <a:t> disperses que no </a:t>
            </a:r>
            <a:r>
              <a:rPr lang="en-US" sz="2400" dirty="0" err="1">
                <a:latin typeface="Papyrus" panose="020B0602040200020303" pitchFamily="34" charset="77"/>
              </a:rPr>
              <a:t>estan</a:t>
            </a:r>
            <a:r>
              <a:rPr lang="en-US" sz="2400" dirty="0">
                <a:latin typeface="Papyrus" panose="020B0602040200020303" pitchFamily="34" charset="77"/>
              </a:rPr>
              <a:t> </a:t>
            </a:r>
            <a:r>
              <a:rPr lang="en-US" sz="2400" dirty="0" err="1">
                <a:latin typeface="Papyrus" panose="020B0602040200020303" pitchFamily="34" charset="77"/>
              </a:rPr>
              <a:t>en</a:t>
            </a:r>
            <a:r>
              <a:rPr lang="en-US" sz="2400" dirty="0">
                <a:latin typeface="Papyrus" panose="020B0602040200020303" pitchFamily="34" charset="77"/>
              </a:rPr>
              <a:t> </a:t>
            </a:r>
            <a:r>
              <a:rPr lang="en-US" sz="2400" dirty="0" err="1">
                <a:latin typeface="Papyrus" panose="020B0602040200020303" pitchFamily="34" charset="77"/>
              </a:rPr>
              <a:t>Jeruzalén</a:t>
            </a:r>
            <a:endParaRPr lang="en-US" sz="2400" dirty="0">
              <a:latin typeface="Papyrus" panose="020B0602040200020303" pitchFamily="34" charset="77"/>
            </a:endParaRPr>
          </a:p>
        </p:txBody>
      </p:sp>
      <p:sp>
        <p:nvSpPr>
          <p:cNvPr id="5" name="TextBox 4">
            <a:extLst>
              <a:ext uri="{FF2B5EF4-FFF2-40B4-BE49-F238E27FC236}">
                <a16:creationId xmlns:a16="http://schemas.microsoft.com/office/drawing/2014/main" id="{AFDA4489-FE2C-7BE7-1211-C917E8DC2973}"/>
              </a:ext>
            </a:extLst>
          </p:cNvPr>
          <p:cNvSpPr txBox="1"/>
          <p:nvPr/>
        </p:nvSpPr>
        <p:spPr>
          <a:xfrm>
            <a:off x="90886" y="3968501"/>
            <a:ext cx="8962228" cy="2769989"/>
          </a:xfrm>
          <a:prstGeom prst="rect">
            <a:avLst/>
          </a:prstGeom>
          <a:solidFill>
            <a:schemeClr val="bg1"/>
          </a:solidFill>
        </p:spPr>
        <p:txBody>
          <a:bodyPr wrap="square" rtlCol="0">
            <a:spAutoFit/>
          </a:bodyPr>
          <a:lstStyle/>
          <a:p>
            <a:endParaRPr lang="en-US" sz="2000" dirty="0">
              <a:latin typeface="Papyrus" panose="020B0602040200020303" pitchFamily="34" charset="77"/>
            </a:endParaRPr>
          </a:p>
          <a:p>
            <a:r>
              <a:rPr lang="en-US" sz="2200" dirty="0">
                <a:latin typeface="Papyrus" panose="020B0602040200020303" pitchFamily="34" charset="77"/>
              </a:rPr>
              <a:t>   </a:t>
            </a:r>
            <a:r>
              <a:rPr lang="en-US" sz="2200" b="1" dirty="0">
                <a:solidFill>
                  <a:srgbClr val="FF0000"/>
                </a:solidFill>
                <a:latin typeface="Papyrus" panose="020B0602040200020303" pitchFamily="34" charset="77"/>
              </a:rPr>
              <a:t>30 DC </a:t>
            </a:r>
            <a:r>
              <a:rPr lang="en-US" sz="2200" dirty="0">
                <a:latin typeface="Papyrus" panose="020B0602040200020303" pitchFamily="34" charset="77"/>
              </a:rPr>
              <a:t>Jesús </a:t>
            </a:r>
            <a:r>
              <a:rPr lang="en-US" sz="2200" dirty="0" err="1">
                <a:latin typeface="Papyrus" panose="020B0602040200020303" pitchFamily="34" charset="77"/>
              </a:rPr>
              <a:t>Crucificado</a:t>
            </a:r>
            <a:r>
              <a:rPr lang="en-US" sz="2200" dirty="0">
                <a:latin typeface="Papyrus" panose="020B0602040200020303" pitchFamily="34" charset="77"/>
              </a:rPr>
              <a:t> – La Gloria de Dios </a:t>
            </a:r>
            <a:r>
              <a:rPr lang="en-US" sz="2200" dirty="0" err="1">
                <a:latin typeface="Papyrus" panose="020B0602040200020303" pitchFamily="34" charset="77"/>
              </a:rPr>
              <a:t>salió</a:t>
            </a:r>
            <a:r>
              <a:rPr lang="en-US" sz="2200" dirty="0">
                <a:latin typeface="Papyrus" panose="020B0602040200020303" pitchFamily="34" charset="77"/>
              </a:rPr>
              <a:t> del Templo</a:t>
            </a:r>
          </a:p>
          <a:p>
            <a:endParaRPr lang="en-US" sz="2200" dirty="0">
              <a:latin typeface="Papyrus" panose="020B0602040200020303" pitchFamily="34" charset="77"/>
            </a:endParaRPr>
          </a:p>
          <a:p>
            <a:r>
              <a:rPr lang="en-US" sz="2200" b="1" dirty="0">
                <a:solidFill>
                  <a:srgbClr val="FF0000"/>
                </a:solidFill>
                <a:latin typeface="Papyrus" panose="020B0602040200020303" pitchFamily="34" charset="77"/>
              </a:rPr>
              <a:t> 70 DC  </a:t>
            </a:r>
            <a:r>
              <a:rPr lang="en-US" sz="2200" dirty="0">
                <a:latin typeface="Papyrus" panose="020B0602040200020303" pitchFamily="34" charset="77"/>
              </a:rPr>
              <a:t> El Templo </a:t>
            </a:r>
            <a:r>
              <a:rPr lang="en-US" sz="2200" dirty="0" err="1">
                <a:latin typeface="Papyrus" panose="020B0602040200020303" pitchFamily="34" charset="77"/>
              </a:rPr>
              <a:t>fue</a:t>
            </a:r>
            <a:r>
              <a:rPr lang="en-US" sz="2200" dirty="0">
                <a:latin typeface="Papyrus" panose="020B0602040200020303" pitchFamily="34" charset="77"/>
              </a:rPr>
              <a:t> </a:t>
            </a:r>
            <a:r>
              <a:rPr lang="en-US" sz="2200" dirty="0" err="1">
                <a:latin typeface="Papyrus" panose="020B0602040200020303" pitchFamily="34" charset="77"/>
              </a:rPr>
              <a:t>destruido</a:t>
            </a:r>
            <a:r>
              <a:rPr lang="en-US" sz="2200" dirty="0">
                <a:latin typeface="Papyrus" panose="020B0602040200020303" pitchFamily="34" charset="77"/>
              </a:rPr>
              <a:t>, </a:t>
            </a:r>
            <a:r>
              <a:rPr lang="en-US" sz="2200" dirty="0" err="1">
                <a:latin typeface="Papyrus" panose="020B0602040200020303" pitchFamily="34" charset="77"/>
              </a:rPr>
              <a:t>los</a:t>
            </a:r>
            <a:r>
              <a:rPr lang="en-US" sz="2200" dirty="0">
                <a:latin typeface="Papyrus" panose="020B0602040200020303" pitchFamily="34" charset="77"/>
              </a:rPr>
              <a:t> </a:t>
            </a:r>
            <a:r>
              <a:rPr lang="en-US" sz="2200" dirty="0" err="1">
                <a:latin typeface="Papyrus" panose="020B0602040200020303" pitchFamily="34" charset="77"/>
              </a:rPr>
              <a:t>Judios</a:t>
            </a:r>
            <a:r>
              <a:rPr lang="en-US" sz="2200" dirty="0">
                <a:latin typeface="Papyrus" panose="020B0602040200020303" pitchFamily="34" charset="77"/>
              </a:rPr>
              <a:t> </a:t>
            </a:r>
            <a:r>
              <a:rPr lang="en-US" sz="2200" dirty="0" err="1">
                <a:latin typeface="Papyrus" panose="020B0602040200020303" pitchFamily="34" charset="77"/>
              </a:rPr>
              <a:t>fueron</a:t>
            </a:r>
            <a:r>
              <a:rPr lang="en-US" sz="2200" dirty="0">
                <a:latin typeface="Papyrus" panose="020B0602040200020303" pitchFamily="34" charset="77"/>
              </a:rPr>
              <a:t> </a:t>
            </a:r>
            <a:r>
              <a:rPr lang="en-US" sz="2200" dirty="0" err="1">
                <a:latin typeface="Papyrus" panose="020B0602040200020303" pitchFamily="34" charset="77"/>
              </a:rPr>
              <a:t>dispersados</a:t>
            </a:r>
            <a:r>
              <a:rPr lang="en-US" sz="2200" dirty="0">
                <a:latin typeface="Papyrus" panose="020B0602040200020303" pitchFamily="34" charset="77"/>
              </a:rPr>
              <a:t>, no </a:t>
            </a:r>
            <a:r>
              <a:rPr lang="en-US" sz="2200" dirty="0" err="1">
                <a:latin typeface="Papyrus" panose="020B0602040200020303" pitchFamily="34" charset="77"/>
              </a:rPr>
              <a:t>hubo</a:t>
            </a:r>
            <a:r>
              <a:rPr lang="en-US" sz="2200" dirty="0">
                <a:latin typeface="Papyrus" panose="020B0602040200020303" pitchFamily="34" charset="77"/>
              </a:rPr>
              <a:t>  </a:t>
            </a:r>
            <a:r>
              <a:rPr lang="en-US" sz="2200" dirty="0" err="1">
                <a:latin typeface="Papyrus" panose="020B0602040200020303" pitchFamily="34" charset="77"/>
              </a:rPr>
              <a:t>Servicios</a:t>
            </a:r>
            <a:r>
              <a:rPr lang="en-US" sz="2200" dirty="0">
                <a:latin typeface="Papyrus" panose="020B0602040200020303" pitchFamily="34" charset="77"/>
              </a:rPr>
              <a:t> </a:t>
            </a:r>
            <a:r>
              <a:rPr lang="en-US" sz="2200" dirty="0" err="1">
                <a:latin typeface="Papyrus" panose="020B0602040200020303" pitchFamily="34" charset="77"/>
              </a:rPr>
              <a:t>en</a:t>
            </a:r>
            <a:r>
              <a:rPr lang="en-US" sz="2200" dirty="0">
                <a:latin typeface="Papyrus" panose="020B0602040200020303" pitchFamily="34" charset="77"/>
              </a:rPr>
              <a:t> </a:t>
            </a:r>
            <a:r>
              <a:rPr lang="en-US" sz="2200" dirty="0" err="1">
                <a:latin typeface="Papyrus" panose="020B0602040200020303" pitchFamily="34" charset="77"/>
              </a:rPr>
              <a:t>el</a:t>
            </a:r>
            <a:r>
              <a:rPr lang="en-US" sz="2200" dirty="0">
                <a:latin typeface="Papyrus" panose="020B0602040200020303" pitchFamily="34" charset="77"/>
              </a:rPr>
              <a:t> Templo </a:t>
            </a:r>
          </a:p>
          <a:p>
            <a:r>
              <a:rPr lang="en-US" sz="2200" dirty="0">
                <a:latin typeface="Papyrus" panose="020B0602040200020303" pitchFamily="34" charset="77"/>
              </a:rPr>
              <a:t>No hay </a:t>
            </a:r>
            <a:r>
              <a:rPr lang="en-US" sz="2200" dirty="0" err="1">
                <a:latin typeface="Papyrus" panose="020B0602040200020303" pitchFamily="34" charset="77"/>
              </a:rPr>
              <a:t>sacrificios</a:t>
            </a:r>
            <a:r>
              <a:rPr lang="en-US" sz="2200" dirty="0">
                <a:latin typeface="Papyrus" panose="020B0602040200020303" pitchFamily="34" charset="77"/>
              </a:rPr>
              <a:t> de </a:t>
            </a:r>
            <a:r>
              <a:rPr lang="en-US" sz="2200" dirty="0" err="1">
                <a:latin typeface="Papyrus" panose="020B0602040200020303" pitchFamily="34" charset="77"/>
              </a:rPr>
              <a:t>animales</a:t>
            </a:r>
            <a:r>
              <a:rPr lang="en-US" sz="2200" dirty="0">
                <a:latin typeface="Papyrus" panose="020B0602040200020303" pitchFamily="34" charset="77"/>
              </a:rPr>
              <a:t> para </a:t>
            </a:r>
            <a:r>
              <a:rPr lang="en-US" sz="2200" dirty="0" err="1">
                <a:latin typeface="Papyrus" panose="020B0602040200020303" pitchFamily="34" charset="77"/>
              </a:rPr>
              <a:t>expiar</a:t>
            </a:r>
            <a:r>
              <a:rPr lang="en-US" sz="2200" dirty="0">
                <a:latin typeface="Papyrus" panose="020B0602040200020303" pitchFamily="34" charset="77"/>
              </a:rPr>
              <a:t> </a:t>
            </a:r>
            <a:r>
              <a:rPr lang="en-US" sz="2200" dirty="0" err="1">
                <a:latin typeface="Papyrus" panose="020B0602040200020303" pitchFamily="34" charset="77"/>
              </a:rPr>
              <a:t>el</a:t>
            </a:r>
            <a:r>
              <a:rPr lang="en-US" sz="2200" dirty="0">
                <a:latin typeface="Papyrus" panose="020B0602040200020303" pitchFamily="34" charset="77"/>
              </a:rPr>
              <a:t> </a:t>
            </a:r>
            <a:r>
              <a:rPr lang="en-US" sz="2200" dirty="0" err="1">
                <a:latin typeface="Papyrus" panose="020B0602040200020303" pitchFamily="34" charset="77"/>
              </a:rPr>
              <a:t>pecado</a:t>
            </a:r>
            <a:r>
              <a:rPr lang="en-US" sz="2200" dirty="0">
                <a:latin typeface="Papyrus" panose="020B0602040200020303" pitchFamily="34" charset="77"/>
              </a:rPr>
              <a:t>, No hay Yom Kippur</a:t>
            </a:r>
          </a:p>
          <a:p>
            <a:r>
              <a:rPr lang="en-US" sz="2200" dirty="0">
                <a:latin typeface="Papyrus" panose="020B0602040200020303" pitchFamily="34" charset="77"/>
              </a:rPr>
              <a:t> </a:t>
            </a:r>
          </a:p>
          <a:p>
            <a:r>
              <a:rPr lang="es-BO" sz="2200" dirty="0">
                <a:latin typeface="Papyrus" panose="020B0602040200020303" pitchFamily="34" charset="77"/>
              </a:rPr>
              <a:t>¡El judaísmo </a:t>
            </a:r>
            <a:r>
              <a:rPr lang="es-BO" sz="2200" b="1" dirty="0">
                <a:latin typeface="Papyrus" panose="020B0602040200020303" pitchFamily="34" charset="77"/>
              </a:rPr>
              <a:t>Rabínico</a:t>
            </a:r>
            <a:r>
              <a:rPr lang="es-BO" sz="2200" dirty="0">
                <a:latin typeface="Papyrus" panose="020B0602040200020303" pitchFamily="34" charset="77"/>
              </a:rPr>
              <a:t> </a:t>
            </a:r>
            <a:r>
              <a:rPr lang="es-BO" sz="2200" b="1" dirty="0">
                <a:solidFill>
                  <a:srgbClr val="FF0000"/>
                </a:solidFill>
                <a:latin typeface="Papyrus" panose="020B0602040200020303" pitchFamily="34" charset="77"/>
              </a:rPr>
              <a:t>Actual </a:t>
            </a:r>
            <a:r>
              <a:rPr lang="es-BO" sz="2200" dirty="0">
                <a:latin typeface="Papyrus" panose="020B0602040200020303" pitchFamily="34" charset="77"/>
              </a:rPr>
              <a:t>se ha apartado del Señor!</a:t>
            </a:r>
            <a:endParaRPr lang="en-US" sz="2200" dirty="0">
              <a:latin typeface="Papyrus" panose="020B0602040200020303" pitchFamily="34" charset="77"/>
            </a:endParaRPr>
          </a:p>
        </p:txBody>
      </p:sp>
    </p:spTree>
    <p:extLst>
      <p:ext uri="{BB962C8B-B14F-4D97-AF65-F5344CB8AC3E}">
        <p14:creationId xmlns:p14="http://schemas.microsoft.com/office/powerpoint/2010/main" val="1096514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40" y="1848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6" name="Picture 5" descr="images-6.jpeg"/>
          <p:cNvPicPr>
            <a:picLocks noChangeAspect="1"/>
          </p:cNvPicPr>
          <p:nvPr/>
        </p:nvPicPr>
        <p:blipFill rotWithShape="1">
          <a:blip r:embed="rId2">
            <a:extLst>
              <a:ext uri="{28A0092B-C50C-407E-A947-70E740481C1C}">
                <a14:useLocalDpi xmlns:a14="http://schemas.microsoft.com/office/drawing/2010/main" val="0"/>
              </a:ext>
            </a:extLst>
          </a:blip>
          <a:srcRect r="5646"/>
          <a:stretch/>
        </p:blipFill>
        <p:spPr>
          <a:xfrm>
            <a:off x="97406" y="97646"/>
            <a:ext cx="9003701" cy="5193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418796" y="4829636"/>
            <a:ext cx="184666" cy="646331"/>
          </a:xfrm>
          <a:prstGeom prst="rect">
            <a:avLst/>
          </a:prstGeom>
          <a:noFill/>
        </p:spPr>
        <p:txBody>
          <a:bodyPr wrap="none" rtlCol="0">
            <a:spAutoFit/>
          </a:bodyPr>
          <a:lstStyle/>
          <a:p>
            <a:endParaRPr lang="es-ES_tradnl" dirty="0"/>
          </a:p>
          <a:p>
            <a:endParaRPr lang="es-ES_tradnl" dirty="0"/>
          </a:p>
        </p:txBody>
      </p:sp>
      <p:sp>
        <p:nvSpPr>
          <p:cNvPr id="2" name="TextBox 1">
            <a:extLst>
              <a:ext uri="{FF2B5EF4-FFF2-40B4-BE49-F238E27FC236}">
                <a16:creationId xmlns:a16="http://schemas.microsoft.com/office/drawing/2014/main" id="{C3DBA467-47C2-EC26-0A51-FFCC4CF2F619}"/>
              </a:ext>
            </a:extLst>
          </p:cNvPr>
          <p:cNvSpPr txBox="1"/>
          <p:nvPr/>
        </p:nvSpPr>
        <p:spPr>
          <a:xfrm>
            <a:off x="97406" y="5504851"/>
            <a:ext cx="9046594" cy="1015663"/>
          </a:xfrm>
          <a:prstGeom prst="rect">
            <a:avLst/>
          </a:prstGeom>
          <a:solidFill>
            <a:schemeClr val="bg1"/>
          </a:solidFill>
        </p:spPr>
        <p:txBody>
          <a:bodyPr wrap="square" rtlCol="0">
            <a:spAutoFit/>
          </a:bodyPr>
          <a:lstStyle/>
          <a:p>
            <a:r>
              <a:rPr lang="es-BO" sz="2000" dirty="0">
                <a:latin typeface="Papyrus"/>
                <a:cs typeface="Papyrus"/>
              </a:rPr>
              <a:t>El Día de la Expiación y la Batalla de Armagedón han terminado
Las puertas del cielo están cerradas, todas las Almas están ahora en el Granero
El Rey Jesús está Reinando en la Tierra - ¡Este es el Año del Jubileo!</a:t>
            </a:r>
            <a:endParaRPr lang="es-ES_tradnl" sz="2000" dirty="0">
              <a:solidFill>
                <a:srgbClr val="000000"/>
              </a:solidFill>
              <a:latin typeface="Papyrus" panose="020B0602040200020303" pitchFamily="34" charset="77"/>
              <a:cs typeface="Papyrus Condensed"/>
            </a:endParaRPr>
          </a:p>
        </p:txBody>
      </p:sp>
    </p:spTree>
    <p:extLst>
      <p:ext uri="{BB962C8B-B14F-4D97-AF65-F5344CB8AC3E}">
        <p14:creationId xmlns:p14="http://schemas.microsoft.com/office/powerpoint/2010/main" val="2853112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 y="16711"/>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5" name="Picture 4" descr="A picture containing sky&#10;&#10;Description automatically generated">
            <a:extLst>
              <a:ext uri="{FF2B5EF4-FFF2-40B4-BE49-F238E27FC236}">
                <a16:creationId xmlns:a16="http://schemas.microsoft.com/office/drawing/2014/main" id="{7A6201EC-8ECA-16F8-7E9F-62EAC9635F6A}"/>
              </a:ext>
            </a:extLst>
          </p:cNvPr>
          <p:cNvPicPr>
            <a:picLocks noChangeAspect="1"/>
          </p:cNvPicPr>
          <p:nvPr/>
        </p:nvPicPr>
        <p:blipFill rotWithShape="1">
          <a:blip r:embed="rId3"/>
          <a:srcRect l="6666"/>
          <a:stretch/>
        </p:blipFill>
        <p:spPr>
          <a:xfrm>
            <a:off x="207264" y="354924"/>
            <a:ext cx="8717280" cy="6164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8AFAFA47-282B-0475-953D-9D71562E9A58}"/>
              </a:ext>
            </a:extLst>
          </p:cNvPr>
          <p:cNvSpPr txBox="1"/>
          <p:nvPr/>
        </p:nvSpPr>
        <p:spPr>
          <a:xfrm>
            <a:off x="3621024" y="673575"/>
            <a:ext cx="5730240" cy="3662541"/>
          </a:xfrm>
          <a:prstGeom prst="rect">
            <a:avLst/>
          </a:prstGeom>
          <a:noFill/>
        </p:spPr>
        <p:txBody>
          <a:bodyPr wrap="square" rtlCol="0">
            <a:spAutoFit/>
          </a:bodyPr>
          <a:lstStyle/>
          <a:p>
            <a:pPr algn="ctr"/>
            <a:r>
              <a:rPr lang="en-US" sz="2600" dirty="0" err="1">
                <a:latin typeface="Papyrus" panose="020B0602040200020303" pitchFamily="34" charset="77"/>
              </a:rPr>
              <a:t>Cada</a:t>
            </a:r>
            <a:r>
              <a:rPr lang="en-US" sz="2600" dirty="0">
                <a:latin typeface="Papyrus" panose="020B0602040200020303" pitchFamily="34" charset="77"/>
              </a:rPr>
              <a:t> 50 </a:t>
            </a:r>
            <a:r>
              <a:rPr lang="en-US" sz="2600" dirty="0" err="1">
                <a:latin typeface="Papyrus" panose="020B0602040200020303" pitchFamily="34" charset="77"/>
              </a:rPr>
              <a:t>años</a:t>
            </a:r>
            <a:endParaRPr lang="en-US" sz="2600" dirty="0">
              <a:latin typeface="Papyrus" panose="020B0602040200020303" pitchFamily="34" charset="77"/>
            </a:endParaRPr>
          </a:p>
          <a:p>
            <a:pPr algn="ctr"/>
            <a:endParaRPr lang="en-US" sz="2600" dirty="0">
              <a:latin typeface="Papyrus" panose="020B0602040200020303" pitchFamily="34" charset="77"/>
            </a:endParaRPr>
          </a:p>
          <a:p>
            <a:pPr algn="ctr"/>
            <a:r>
              <a:rPr lang="es-BO" sz="2600" dirty="0">
                <a:latin typeface="Papyrus" panose="020B0602040200020303" pitchFamily="34" charset="77"/>
              </a:rPr>
              <a:t>La Gran Trompeta
 se sopla en
</a:t>
            </a:r>
            <a:r>
              <a:rPr lang="es-BO" sz="2600" dirty="0">
                <a:solidFill>
                  <a:srgbClr val="FF0000"/>
                </a:solidFill>
                <a:latin typeface="Papyrus" panose="020B0602040200020303" pitchFamily="34" charset="77"/>
              </a:rPr>
              <a:t>Yom Kipur</a:t>
            </a:r>
          </a:p>
          <a:p>
            <a:pPr algn="ctr"/>
            <a:endParaRPr lang="en-US" sz="2600" dirty="0">
              <a:solidFill>
                <a:srgbClr val="FF0000"/>
              </a:solidFill>
              <a:latin typeface="Lucida Handwriting" panose="03010101010101010101" pitchFamily="66" charset="77"/>
            </a:endParaRPr>
          </a:p>
          <a:p>
            <a:pPr algn="ctr"/>
            <a:r>
              <a:rPr lang="es-BO" sz="2800" dirty="0">
                <a:latin typeface="Papyrus" panose="020B0602040200020303" pitchFamily="34" charset="77"/>
              </a:rPr>
              <a:t>Para Proclamar el Jubileo
   El Tiempo de la Libertad</a:t>
            </a:r>
          </a:p>
          <a:p>
            <a:pPr algn="ctr"/>
            <a:r>
              <a:rPr lang="en-US" sz="2000" dirty="0">
                <a:latin typeface="Papyrus" panose="020B0602040200020303" pitchFamily="34" charset="77"/>
              </a:rPr>
              <a:t>         </a:t>
            </a:r>
          </a:p>
        </p:txBody>
      </p:sp>
    </p:spTree>
    <p:extLst>
      <p:ext uri="{BB962C8B-B14F-4D97-AF65-F5344CB8AC3E}">
        <p14:creationId xmlns:p14="http://schemas.microsoft.com/office/powerpoint/2010/main" val="1598318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401016" y="526461"/>
            <a:ext cx="8504881" cy="5755422"/>
          </a:xfrm>
          <a:prstGeom prst="rect">
            <a:avLst/>
          </a:prstGeom>
          <a:noFill/>
        </p:spPr>
        <p:txBody>
          <a:bodyPr wrap="square" rtlCol="0">
            <a:spAutoFit/>
          </a:bodyPr>
          <a:lstStyle/>
          <a:p>
            <a:r>
              <a:rPr lang="en-US" sz="2800" dirty="0">
                <a:latin typeface="Papyrus"/>
                <a:cs typeface="Papyrus"/>
              </a:rPr>
              <a:t>     </a:t>
            </a:r>
            <a:r>
              <a:rPr lang="es-BO" sz="2800" dirty="0">
                <a:latin typeface="Papyrus"/>
                <a:cs typeface="Papyrus"/>
              </a:rPr>
              <a:t>El sábado de los Sábados – </a:t>
            </a:r>
            <a:r>
              <a:rPr lang="es-BO" sz="2800" dirty="0">
                <a:solidFill>
                  <a:srgbClr val="FF0000"/>
                </a:solidFill>
                <a:latin typeface="Papyrus"/>
                <a:cs typeface="Papyrus"/>
              </a:rPr>
              <a:t>Jubileo</a:t>
            </a:r>
            <a:r>
              <a:rPr lang="es-BO" sz="2800" dirty="0">
                <a:latin typeface="Papyrus"/>
                <a:cs typeface="Papyrus"/>
              </a:rPr>
              <a:t>
      El año después de 7 años x 7 = Cada 50 años</a:t>
            </a:r>
          </a:p>
          <a:p>
            <a:endParaRPr lang="en-US" sz="2400" dirty="0">
              <a:latin typeface="Papyrus"/>
              <a:cs typeface="Papyrus"/>
            </a:endParaRPr>
          </a:p>
          <a:p>
            <a:r>
              <a:rPr lang="en-US" sz="2400" dirty="0">
                <a:solidFill>
                  <a:srgbClr val="FF0000"/>
                </a:solidFill>
                <a:latin typeface="Papyrus"/>
                <a:cs typeface="Papyrus"/>
              </a:rPr>
              <a:t> </a:t>
            </a:r>
            <a:r>
              <a:rPr lang="es-BO" sz="2400" dirty="0">
                <a:solidFill>
                  <a:srgbClr val="FF0000"/>
                </a:solidFill>
                <a:latin typeface="Papyrus"/>
                <a:cs typeface="Papyrus"/>
              </a:rPr>
              <a:t>Jubileo </a:t>
            </a:r>
            <a:r>
              <a:rPr lang="es-BO" sz="2400" dirty="0">
                <a:latin typeface="Papyrus"/>
                <a:cs typeface="Papyrus"/>
              </a:rPr>
              <a:t>– "Un día para Proclamar la Libertad a Todos“</a:t>
            </a:r>
          </a:p>
          <a:p>
            <a:r>
              <a:rPr lang="en-US" sz="2400" dirty="0">
                <a:latin typeface="Lucida Handwriting"/>
                <a:cs typeface="Lucida Handwriting"/>
              </a:rPr>
              <a:t> </a:t>
            </a:r>
          </a:p>
          <a:p>
            <a:r>
              <a:rPr lang="en-US" sz="2400" dirty="0">
                <a:latin typeface="Papyrus"/>
                <a:cs typeface="Papyrus"/>
              </a:rPr>
              <a:t> D</a:t>
            </a:r>
            <a:r>
              <a:rPr lang="es-BO" sz="2400" dirty="0" err="1">
                <a:latin typeface="Papyrus"/>
                <a:cs typeface="Papyrus"/>
              </a:rPr>
              <a:t>ios</a:t>
            </a:r>
            <a:r>
              <a:rPr lang="es-BO" sz="2400" dirty="0">
                <a:latin typeface="Papyrus"/>
                <a:cs typeface="Papyrus"/>
              </a:rPr>
              <a:t> calcula el Tiempo desde la Creación hasta el Reino Mesiánico
        Por sábados, por </a:t>
            </a:r>
            <a:r>
              <a:rPr lang="es-BO" sz="2400" dirty="0" err="1">
                <a:latin typeface="Papyrus"/>
                <a:cs typeface="Papyrus"/>
              </a:rPr>
              <a:t>Shemitahs</a:t>
            </a:r>
            <a:r>
              <a:rPr lang="es-BO" sz="2400" dirty="0">
                <a:latin typeface="Papyrus"/>
                <a:cs typeface="Papyrus"/>
              </a:rPr>
              <a:t> y por Jubileos
        Desde el Huerto al Nuevo Cielo y Nueva Tierra</a:t>
            </a:r>
            <a:endParaRPr lang="en-US" sz="2400" dirty="0">
              <a:latin typeface="Lucida Handwriting"/>
              <a:cs typeface="Lucida Handwriting"/>
            </a:endParaRPr>
          </a:p>
          <a:p>
            <a:r>
              <a:rPr lang="en-US" sz="2400" dirty="0">
                <a:latin typeface="Lucida Handwriting"/>
                <a:cs typeface="Lucida Handwriting"/>
              </a:rPr>
              <a:t>  </a:t>
            </a:r>
            <a:r>
              <a:rPr lang="en-US" sz="2400" dirty="0">
                <a:solidFill>
                  <a:srgbClr val="FF0000"/>
                </a:solidFill>
                <a:latin typeface="Lucida Handwriting"/>
                <a:cs typeface="Lucida Handwriting"/>
              </a:rPr>
              <a:t>        </a:t>
            </a:r>
            <a:r>
              <a:rPr lang="es-BO" sz="2400" dirty="0">
                <a:solidFill>
                  <a:srgbClr val="FF0000"/>
                </a:solidFill>
                <a:latin typeface="Papyrus"/>
                <a:cs typeface="Papyrus"/>
              </a:rPr>
              <a:t>Un jubileo </a:t>
            </a:r>
            <a:r>
              <a:rPr lang="es-BO" sz="2400" dirty="0">
                <a:latin typeface="Papyrus"/>
                <a:cs typeface="Papyrus"/>
              </a:rPr>
              <a:t>ocurre cada 50 años 
 en el Día de la Expiación - Yom Kipur
La Tribulación es un Servicio de Yom Kipur </a:t>
            </a:r>
            <a:r>
              <a:rPr lang="es-BO" sz="2400" dirty="0">
                <a:solidFill>
                  <a:srgbClr val="FF0000"/>
                </a:solidFill>
                <a:latin typeface="Papyrus"/>
                <a:cs typeface="Papyrus"/>
              </a:rPr>
              <a:t>– un Calendario Jubilar</a:t>
            </a:r>
            <a:endParaRPr lang="en-US" sz="2400" dirty="0">
              <a:solidFill>
                <a:srgbClr val="FF0000"/>
              </a:solidFill>
              <a:latin typeface="Papyrus"/>
              <a:cs typeface="Papyrus"/>
            </a:endParaRPr>
          </a:p>
          <a:p>
            <a:r>
              <a:rPr lang="en-US" sz="2400" dirty="0">
                <a:latin typeface="Papyrus"/>
                <a:cs typeface="Papyrus"/>
              </a:rPr>
              <a:t>       </a:t>
            </a:r>
            <a:r>
              <a:rPr lang="en-US" sz="2400" dirty="0">
                <a:solidFill>
                  <a:srgbClr val="FF0000"/>
                </a:solidFill>
                <a:latin typeface="Papyrus"/>
                <a:cs typeface="Papyrus"/>
              </a:rPr>
              <a:t> </a:t>
            </a:r>
            <a:r>
              <a:rPr lang="es-BO" sz="2400" dirty="0">
                <a:solidFill>
                  <a:srgbClr val="FF0000"/>
                </a:solidFill>
                <a:latin typeface="Papyrus"/>
                <a:cs typeface="Papyrus"/>
              </a:rPr>
              <a:t>Jesús Viene </a:t>
            </a:r>
            <a:r>
              <a:rPr lang="es-BO" sz="2400" dirty="0">
                <a:latin typeface="Papyrus"/>
                <a:cs typeface="Papyrus"/>
              </a:rPr>
              <a:t>a Redimir a la Nación de Israel
Él Reunirá a Toda Israel al sonido de la Gran Trompeta</a:t>
            </a:r>
            <a:endParaRPr lang="en-US" sz="2400" dirty="0">
              <a:latin typeface="Papyrus"/>
              <a:cs typeface="Papyrus"/>
            </a:endParaRPr>
          </a:p>
        </p:txBody>
      </p:sp>
    </p:spTree>
    <p:extLst>
      <p:ext uri="{BB962C8B-B14F-4D97-AF65-F5344CB8AC3E}">
        <p14:creationId xmlns:p14="http://schemas.microsoft.com/office/powerpoint/2010/main" val="3033882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58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419861" y="494131"/>
            <a:ext cx="6634212" cy="492443"/>
          </a:xfrm>
          <a:prstGeom prst="rect">
            <a:avLst/>
          </a:prstGeom>
          <a:noFill/>
        </p:spPr>
        <p:txBody>
          <a:bodyPr wrap="square" rtlCol="0">
            <a:spAutoFit/>
          </a:bodyPr>
          <a:lstStyle/>
          <a:p>
            <a:r>
              <a:rPr lang="es-BO" sz="2600" dirty="0">
                <a:solidFill>
                  <a:srgbClr val="FF0000"/>
                </a:solidFill>
                <a:latin typeface="Papyrus"/>
                <a:cs typeface="Papyrus"/>
              </a:rPr>
              <a:t>Dios está Guardando un Calendario Jubilar</a:t>
            </a:r>
            <a:endParaRPr lang="en-US" sz="2600" dirty="0">
              <a:solidFill>
                <a:srgbClr val="FF0000"/>
              </a:solidFill>
              <a:latin typeface="Papyrus"/>
              <a:cs typeface="Papyrus"/>
            </a:endParaRPr>
          </a:p>
        </p:txBody>
      </p:sp>
      <p:sp>
        <p:nvSpPr>
          <p:cNvPr id="4" name="TextBox 3">
            <a:extLst>
              <a:ext uri="{FF2B5EF4-FFF2-40B4-BE49-F238E27FC236}">
                <a16:creationId xmlns:a16="http://schemas.microsoft.com/office/drawing/2014/main" id="{E5B9DEAB-0555-F502-9210-AE787BD02524}"/>
              </a:ext>
            </a:extLst>
          </p:cNvPr>
          <p:cNvSpPr txBox="1"/>
          <p:nvPr/>
        </p:nvSpPr>
        <p:spPr>
          <a:xfrm>
            <a:off x="429491" y="1122218"/>
            <a:ext cx="8614952" cy="707886"/>
          </a:xfrm>
          <a:prstGeom prst="rect">
            <a:avLst/>
          </a:prstGeom>
          <a:solidFill>
            <a:schemeClr val="bg1"/>
          </a:solidFill>
        </p:spPr>
        <p:txBody>
          <a:bodyPr wrap="square" rtlCol="0">
            <a:spAutoFit/>
          </a:bodyPr>
          <a:lstStyle/>
          <a:p>
            <a:r>
              <a:rPr lang="es-BO" sz="2000" dirty="0">
                <a:solidFill>
                  <a:srgbClr val="000000"/>
                </a:solidFill>
                <a:latin typeface="Papyrus" panose="020B0602040200020303" pitchFamily="34" charset="77"/>
              </a:rPr>
              <a:t>Génesis 6:3 " Y dijo Jehová: No contenderá mi espíritu con el hombre para siempre, porque ciertamente él es carne; mas serán sus días 120.</a:t>
            </a:r>
            <a:endParaRPr lang="en-US" sz="2000" b="0" i="0" u="none" strike="noStrike" dirty="0">
              <a:solidFill>
                <a:srgbClr val="000000"/>
              </a:solidFill>
              <a:effectLst/>
              <a:latin typeface="Papyrus" panose="020B0602040200020303" pitchFamily="34" charset="77"/>
            </a:endParaRPr>
          </a:p>
        </p:txBody>
      </p:sp>
      <p:sp>
        <p:nvSpPr>
          <p:cNvPr id="5" name="TextBox 4">
            <a:extLst>
              <a:ext uri="{FF2B5EF4-FFF2-40B4-BE49-F238E27FC236}">
                <a16:creationId xmlns:a16="http://schemas.microsoft.com/office/drawing/2014/main" id="{05361300-B540-4849-2E56-0EE9DF1C7916}"/>
              </a:ext>
            </a:extLst>
          </p:cNvPr>
          <p:cNvSpPr txBox="1"/>
          <p:nvPr/>
        </p:nvSpPr>
        <p:spPr>
          <a:xfrm>
            <a:off x="2244435" y="2110374"/>
            <a:ext cx="4724400" cy="400110"/>
          </a:xfrm>
          <a:prstGeom prst="rect">
            <a:avLst/>
          </a:prstGeom>
          <a:solidFill>
            <a:srgbClr val="0070C0"/>
          </a:solidFill>
        </p:spPr>
        <p:txBody>
          <a:bodyPr wrap="square" rtlCol="0">
            <a:spAutoFit/>
          </a:bodyPr>
          <a:lstStyle/>
          <a:p>
            <a:r>
              <a:rPr lang="en-US" dirty="0">
                <a:solidFill>
                  <a:schemeClr val="bg1"/>
                </a:solidFill>
              </a:rPr>
              <a:t> </a:t>
            </a:r>
            <a:r>
              <a:rPr lang="es-BO" sz="2000" dirty="0">
                <a:solidFill>
                  <a:schemeClr val="bg1"/>
                </a:solidFill>
                <a:latin typeface="Papyrus" panose="020B0602040200020303" pitchFamily="34" charset="77"/>
              </a:rPr>
              <a:t>120 Jubileos 120 x 50 = 6.000 años</a:t>
            </a:r>
            <a:endParaRPr lang="en-US" sz="2000" dirty="0">
              <a:solidFill>
                <a:schemeClr val="bg1"/>
              </a:solidFill>
              <a:latin typeface="Papyrus" panose="020B0602040200020303" pitchFamily="34" charset="77"/>
            </a:endParaRPr>
          </a:p>
        </p:txBody>
      </p:sp>
      <p:sp>
        <p:nvSpPr>
          <p:cNvPr id="6" name="TextBox 5">
            <a:extLst>
              <a:ext uri="{FF2B5EF4-FFF2-40B4-BE49-F238E27FC236}">
                <a16:creationId xmlns:a16="http://schemas.microsoft.com/office/drawing/2014/main" id="{7735543A-70AF-D67C-8D46-65250A0E418B}"/>
              </a:ext>
            </a:extLst>
          </p:cNvPr>
          <p:cNvSpPr txBox="1"/>
          <p:nvPr/>
        </p:nvSpPr>
        <p:spPr>
          <a:xfrm>
            <a:off x="149902" y="2798618"/>
            <a:ext cx="8439915" cy="3477875"/>
          </a:xfrm>
          <a:prstGeom prst="rect">
            <a:avLst/>
          </a:prstGeom>
          <a:solidFill>
            <a:schemeClr val="bg1"/>
          </a:solidFill>
        </p:spPr>
        <p:txBody>
          <a:bodyPr wrap="square" rtlCol="0">
            <a:spAutoFit/>
          </a:bodyPr>
          <a:lstStyle/>
          <a:p>
            <a:r>
              <a:rPr lang="es-BO" sz="2000" dirty="0">
                <a:solidFill>
                  <a:srgbClr val="FF0000"/>
                </a:solidFill>
                <a:latin typeface="Papyrus" panose="020B0602040200020303" pitchFamily="34" charset="77"/>
              </a:rPr>
              <a:t>40º Jubileo – </a:t>
            </a:r>
            <a:r>
              <a:rPr lang="es-BO" sz="2000" dirty="0">
                <a:latin typeface="Papyrus" panose="020B0602040200020303" pitchFamily="34" charset="77"/>
              </a:rPr>
              <a:t>Nacimiento de Abraham</a:t>
            </a:r>
          </a:p>
          <a:p>
            <a:r>
              <a:rPr lang="es-BO" sz="2000" dirty="0">
                <a:solidFill>
                  <a:srgbClr val="FF0000"/>
                </a:solidFill>
                <a:latin typeface="Papyrus" panose="020B0602040200020303" pitchFamily="34" charset="77"/>
              </a:rPr>
              <a:t>
42º Jubileo – </a:t>
            </a:r>
            <a:r>
              <a:rPr lang="es-BO" sz="2000" dirty="0">
                <a:latin typeface="Papyrus" panose="020B0602040200020303" pitchFamily="34" charset="77"/>
              </a:rPr>
              <a:t>Nacimiento de Isaac</a:t>
            </a:r>
          </a:p>
          <a:p>
            <a:r>
              <a:rPr lang="es-BO" sz="2000" dirty="0">
                <a:solidFill>
                  <a:srgbClr val="FF0000"/>
                </a:solidFill>
                <a:latin typeface="Papyrus" panose="020B0602040200020303" pitchFamily="34" charset="77"/>
              </a:rPr>
              <a:t>
50º Jubileo – </a:t>
            </a:r>
            <a:r>
              <a:rPr lang="es-BO" sz="2000" dirty="0">
                <a:latin typeface="Papyrus" panose="020B0602040200020303" pitchFamily="34" charset="77"/>
              </a:rPr>
              <a:t>Éxodo de Egipto – Libertad para los cautivos</a:t>
            </a:r>
          </a:p>
          <a:p>
            <a:r>
              <a:rPr lang="es-BO" sz="2000" dirty="0">
                <a:solidFill>
                  <a:srgbClr val="FF0000"/>
                </a:solidFill>
                <a:latin typeface="Papyrus" panose="020B0602040200020303" pitchFamily="34" charset="77"/>
              </a:rPr>
              <a:t>
59º Jubileo – </a:t>
            </a:r>
            <a:r>
              <a:rPr lang="es-BO" sz="2000" dirty="0">
                <a:latin typeface="Papyrus" panose="020B0602040200020303" pitchFamily="34" charset="77"/>
              </a:rPr>
              <a:t>Alianza de Dios con David – Mesías de su simiente</a:t>
            </a:r>
          </a:p>
          <a:p>
            <a:r>
              <a:rPr lang="es-BO" sz="2000" dirty="0">
                <a:solidFill>
                  <a:srgbClr val="FF0000"/>
                </a:solidFill>
                <a:latin typeface="Papyrus" panose="020B0602040200020303" pitchFamily="34" charset="77"/>
              </a:rPr>
              <a:t>
70º Jubileo – </a:t>
            </a:r>
            <a:r>
              <a:rPr lang="es-BO" sz="2000" dirty="0">
                <a:latin typeface="Papyrus" panose="020B0602040200020303" pitchFamily="34" charset="77"/>
              </a:rPr>
              <a:t>Comienzan las 70 Semanas de Daniel – Capítulo 9</a:t>
            </a:r>
          </a:p>
          <a:p>
            <a:r>
              <a:rPr lang="es-BO" sz="2000" dirty="0">
                <a:latin typeface="Papyrus" panose="020B0602040200020303" pitchFamily="34" charset="77"/>
              </a:rPr>
              <a:t> </a:t>
            </a:r>
            <a:r>
              <a:rPr lang="es-BO" sz="2000" dirty="0">
                <a:solidFill>
                  <a:srgbClr val="FF0000"/>
                </a:solidFill>
                <a:latin typeface="Papyrus" panose="020B0602040200020303" pitchFamily="34" charset="77"/>
              </a:rPr>
              <a:t>
120º Jubileo – </a:t>
            </a:r>
            <a:r>
              <a:rPr lang="es-BO" sz="2000" dirty="0">
                <a:latin typeface="Papyrus" panose="020B0602040200020303" pitchFamily="34" charset="77"/>
              </a:rPr>
              <a:t>Termina la semana 70 de Daniel – Jesús gobierna y reina</a:t>
            </a:r>
            <a:endParaRPr lang="en-US" sz="2000" dirty="0">
              <a:latin typeface="Papyrus" panose="020B0602040200020303" pitchFamily="34" charset="77"/>
            </a:endParaRPr>
          </a:p>
        </p:txBody>
      </p:sp>
    </p:spTree>
    <p:extLst>
      <p:ext uri="{BB962C8B-B14F-4D97-AF65-F5344CB8AC3E}">
        <p14:creationId xmlns:p14="http://schemas.microsoft.com/office/powerpoint/2010/main" val="4101117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419725" y="3103439"/>
            <a:ext cx="8304549" cy="3416320"/>
          </a:xfrm>
          <a:prstGeom prst="rect">
            <a:avLst/>
          </a:prstGeom>
          <a:noFill/>
        </p:spPr>
        <p:txBody>
          <a:bodyPr wrap="square" rtlCol="0">
            <a:spAutoFit/>
          </a:bodyPr>
          <a:lstStyle/>
          <a:p>
            <a:r>
              <a:rPr lang="en-US" sz="2400" dirty="0">
                <a:solidFill>
                  <a:srgbClr val="FF0000"/>
                </a:solidFill>
                <a:latin typeface="Papyrus"/>
                <a:cs typeface="Papyrus"/>
              </a:rPr>
              <a:t>8</a:t>
            </a:r>
            <a:r>
              <a:rPr lang="en-US" sz="2400" dirty="0">
                <a:latin typeface="Papyrus"/>
                <a:cs typeface="Papyrus"/>
              </a:rPr>
              <a:t> “</a:t>
            </a:r>
            <a:r>
              <a:rPr lang="es-BO" sz="2400" dirty="0">
                <a:latin typeface="Papyrus"/>
                <a:cs typeface="Papyrus"/>
              </a:rPr>
              <a:t>Y contarás 7 sábados de años para ti, 7 veces 7 años; y el espacio de los 7 sábados de años será de 49 años para ti.</a:t>
            </a:r>
            <a:r>
              <a:rPr lang="en-US" sz="2400" dirty="0">
                <a:latin typeface="Papyrus"/>
                <a:cs typeface="Papyrus"/>
              </a:rPr>
              <a:t>  </a:t>
            </a:r>
          </a:p>
          <a:p>
            <a:r>
              <a:rPr lang="en-US" sz="2400" dirty="0">
                <a:solidFill>
                  <a:srgbClr val="FF0000"/>
                </a:solidFill>
                <a:latin typeface="Papyrus"/>
                <a:cs typeface="Papyrus"/>
              </a:rPr>
              <a:t>9</a:t>
            </a:r>
            <a:r>
              <a:rPr lang="en-US" sz="2400" dirty="0">
                <a:latin typeface="Papyrus"/>
                <a:cs typeface="Papyrus"/>
              </a:rPr>
              <a:t>. </a:t>
            </a:r>
            <a:r>
              <a:rPr lang="es-BO" sz="2400" dirty="0">
                <a:latin typeface="Papyrus"/>
                <a:cs typeface="Papyrus"/>
              </a:rPr>
              <a:t>Entonces harás sonar la trompeta del jubileo el día 10 del 7º mes (Yom Kipur) en el Día de la Expiación, harás sonar la trompeta en toda tu tierra.</a:t>
            </a:r>
            <a:endParaRPr lang="en-US" sz="2400" dirty="0">
              <a:latin typeface="Papyrus"/>
              <a:cs typeface="Papyrus"/>
            </a:endParaRPr>
          </a:p>
          <a:p>
            <a:r>
              <a:rPr lang="en-US" sz="2400" dirty="0">
                <a:solidFill>
                  <a:srgbClr val="FF0000"/>
                </a:solidFill>
                <a:latin typeface="Papyrus"/>
                <a:cs typeface="Papyrus"/>
              </a:rPr>
              <a:t>10</a:t>
            </a:r>
            <a:r>
              <a:rPr lang="es-BO" sz="2400" dirty="0">
                <a:latin typeface="Papyrus"/>
                <a:cs typeface="Papyrus"/>
              </a:rPr>
              <a:t>. Y santificarás el año 50, y proclamarás libertad por toda la tierra a todos sus habitantes: será un jubilo para ti; y devolverás a todo hombre a sus posesiones, y devolverás a todo hombre a su familia".</a:t>
            </a:r>
            <a:endParaRPr lang="en-US" sz="2400" dirty="0">
              <a:latin typeface="Papyrus"/>
              <a:cs typeface="Papyrus"/>
            </a:endParaRPr>
          </a:p>
        </p:txBody>
      </p:sp>
      <p:pic>
        <p:nvPicPr>
          <p:cNvPr id="4" name="Picture 3" descr="iu-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07" y="191760"/>
            <a:ext cx="3584787" cy="2688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u-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726" y="267385"/>
            <a:ext cx="4790945" cy="2688589"/>
          </a:xfrm>
          <a:prstGeom prst="rect">
            <a:avLst/>
          </a:prstGeom>
        </p:spPr>
      </p:pic>
      <p:sp>
        <p:nvSpPr>
          <p:cNvPr id="6" name="TextBox 5"/>
          <p:cNvSpPr txBox="1"/>
          <p:nvPr/>
        </p:nvSpPr>
        <p:spPr>
          <a:xfrm>
            <a:off x="6577157" y="2571097"/>
            <a:ext cx="2439514" cy="369332"/>
          </a:xfrm>
          <a:prstGeom prst="rect">
            <a:avLst/>
          </a:prstGeom>
          <a:solidFill>
            <a:srgbClr val="FECC66"/>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a:latin typeface="Lucida Handwriting"/>
                <a:cs typeface="Lucida Handwriting"/>
              </a:rPr>
              <a:t>Capítulo 25</a:t>
            </a:r>
            <a:endParaRPr lang="en-US" dirty="0">
              <a:latin typeface="Lucida Handwriting"/>
              <a:cs typeface="Lucida Handwriting"/>
            </a:endParaRPr>
          </a:p>
        </p:txBody>
      </p:sp>
    </p:spTree>
    <p:extLst>
      <p:ext uri="{BB962C8B-B14F-4D97-AF65-F5344CB8AC3E}">
        <p14:creationId xmlns:p14="http://schemas.microsoft.com/office/powerpoint/2010/main" val="3975758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TextBox 11"/>
          <p:cNvSpPr txBox="1"/>
          <p:nvPr/>
        </p:nvSpPr>
        <p:spPr>
          <a:xfrm>
            <a:off x="572500" y="357529"/>
            <a:ext cx="4828901" cy="2677656"/>
          </a:xfrm>
          <a:prstGeom prst="rect">
            <a:avLst/>
          </a:prstGeom>
          <a:noFill/>
        </p:spPr>
        <p:txBody>
          <a:bodyPr wrap="square" rtlCol="0">
            <a:spAutoFit/>
          </a:bodyPr>
          <a:lstStyle/>
          <a:p>
            <a:r>
              <a:rPr lang="es-BO" sz="2400" dirty="0">
                <a:latin typeface="Papyrus"/>
                <a:cs typeface="Papyrus"/>
              </a:rPr>
              <a:t>En su primer sermón público
en el día de reposo en Nazaret 
Jesús declara su ministerio 
 Es el cumplimiento del Jubileo</a:t>
            </a:r>
          </a:p>
          <a:p>
            <a:endParaRPr lang="en-US" sz="2400" dirty="0">
              <a:solidFill>
                <a:srgbClr val="FF0000"/>
              </a:solidFill>
              <a:latin typeface="Papyrus"/>
              <a:cs typeface="Papyrus"/>
            </a:endParaRPr>
          </a:p>
          <a:p>
            <a:r>
              <a:rPr lang="es-BO" sz="2400" dirty="0">
                <a:solidFill>
                  <a:srgbClr val="FF0000"/>
                </a:solidFill>
                <a:latin typeface="Papyrus"/>
                <a:cs typeface="Papyrus"/>
              </a:rPr>
              <a:t>Proclamar la libertad a los cautivos – Proclamar el Jubileo</a:t>
            </a:r>
            <a:endParaRPr lang="en-US" sz="2400" dirty="0">
              <a:solidFill>
                <a:srgbClr val="FF0000"/>
              </a:solidFill>
              <a:latin typeface="Papyrus"/>
              <a:cs typeface="Papyrus"/>
            </a:endParaRPr>
          </a:p>
        </p:txBody>
      </p:sp>
      <p:sp>
        <p:nvSpPr>
          <p:cNvPr id="13" name="TextBox 12"/>
          <p:cNvSpPr txBox="1"/>
          <p:nvPr/>
        </p:nvSpPr>
        <p:spPr>
          <a:xfrm>
            <a:off x="435448" y="3330372"/>
            <a:ext cx="8273104" cy="2903359"/>
          </a:xfrm>
          <a:prstGeom prst="rect">
            <a:avLst/>
          </a:prstGeom>
          <a:solidFill>
            <a:schemeClr val="bg1"/>
          </a:solidFill>
        </p:spPr>
        <p:txBody>
          <a:bodyPr wrap="square" rtlCol="0">
            <a:spAutoFit/>
          </a:bodyPr>
          <a:lstStyle/>
          <a:p>
            <a:r>
              <a:rPr lang="en-US" sz="2000" dirty="0">
                <a:solidFill>
                  <a:srgbClr val="FF0000"/>
                </a:solidFill>
                <a:latin typeface="Papyrus"/>
                <a:cs typeface="Papyrus"/>
              </a:rPr>
              <a:t>      Jesús </a:t>
            </a:r>
            <a:r>
              <a:rPr lang="en-US" sz="2000" dirty="0" err="1">
                <a:solidFill>
                  <a:srgbClr val="FF0000"/>
                </a:solidFill>
                <a:latin typeface="Papyrus"/>
                <a:cs typeface="Papyrus"/>
              </a:rPr>
              <a:t>cita</a:t>
            </a:r>
            <a:r>
              <a:rPr lang="en-US" sz="2000" dirty="0">
                <a:solidFill>
                  <a:srgbClr val="FF0000"/>
                </a:solidFill>
                <a:latin typeface="Papyrus"/>
                <a:cs typeface="Papyrus"/>
              </a:rPr>
              <a:t> </a:t>
            </a:r>
            <a:r>
              <a:rPr lang="en-US" sz="2000" dirty="0" err="1">
                <a:solidFill>
                  <a:srgbClr val="FF0000"/>
                </a:solidFill>
                <a:latin typeface="Papyrus"/>
                <a:cs typeface="Papyrus"/>
              </a:rPr>
              <a:t>Isaías</a:t>
            </a:r>
            <a:r>
              <a:rPr lang="en-US" sz="2000" dirty="0">
                <a:solidFill>
                  <a:srgbClr val="FF0000"/>
                </a:solidFill>
                <a:latin typeface="Papyrus"/>
                <a:cs typeface="Papyrus"/>
              </a:rPr>
              <a:t> 61:1-2</a:t>
            </a:r>
          </a:p>
          <a:p>
            <a:endParaRPr lang="en-US" sz="2000" dirty="0">
              <a:solidFill>
                <a:srgbClr val="FF0000"/>
              </a:solidFill>
              <a:latin typeface="Papyrus"/>
              <a:cs typeface="Papyrus"/>
            </a:endParaRPr>
          </a:p>
          <a:p>
            <a:r>
              <a:rPr lang="es-BO" sz="2800" baseline="30000" dirty="0">
                <a:solidFill>
                  <a:srgbClr val="000000"/>
                </a:solidFill>
                <a:latin typeface="Avenir Book" panose="02000503020000020003" pitchFamily="2" charset="0"/>
              </a:rPr>
              <a:t>1El Espíritu del Señor Dios está sobre mí; porque el Señor me ha ungido para predicar buenas nuevas a los mansos; Él me ha enviado a vendar a los quebrantados de corazón, a proclamar libertad a los cautivos,
 y la apertura de la prisión a los que están atados;
2 Proclamar el año agradable del Señor,</a:t>
            </a:r>
            <a:endParaRPr lang="en-US" sz="2800" b="0" i="0" u="none" strike="noStrike" dirty="0">
              <a:solidFill>
                <a:srgbClr val="000000"/>
              </a:solidFill>
              <a:effectLst/>
              <a:latin typeface="Avenir Book" panose="02000503020000020003" pitchFamily="2" charset="0"/>
            </a:endParaRPr>
          </a:p>
          <a:p>
            <a:r>
              <a:rPr lang="en-US" sz="2000" dirty="0">
                <a:solidFill>
                  <a:srgbClr val="FF0000"/>
                </a:solidFill>
                <a:latin typeface="Papyrus" panose="020B0602040200020303" pitchFamily="34" charset="77"/>
              </a:rPr>
              <a:t>                           </a:t>
            </a:r>
            <a:r>
              <a:rPr lang="es-BO" sz="2000" dirty="0">
                <a:solidFill>
                  <a:srgbClr val="FF0000"/>
                </a:solidFill>
                <a:latin typeface="Papyrus" panose="020B0602040200020303" pitchFamily="34" charset="77"/>
              </a:rPr>
              <a:t>Jesús no lee esta parte del versículo 2 </a:t>
            </a:r>
          </a:p>
          <a:p>
            <a:r>
              <a:rPr lang="es-BO" sz="2000" dirty="0">
                <a:solidFill>
                  <a:srgbClr val="000000"/>
                </a:solidFill>
                <a:latin typeface="Avenir Book" panose="02000503020000020003" pitchFamily="2" charset="0"/>
              </a:rPr>
              <a:t>"y el Día de la Venganza de nuestro Dios; para consolar a todos los que lloran"</a:t>
            </a:r>
            <a:endParaRPr lang="en-US" sz="2000" b="0" i="0" u="none" strike="noStrike" dirty="0">
              <a:solidFill>
                <a:srgbClr val="000000"/>
              </a:solidFill>
              <a:effectLst/>
              <a:latin typeface="Avenir Book" panose="02000503020000020003" pitchFamily="2" charset="0"/>
            </a:endParaRPr>
          </a:p>
        </p:txBody>
      </p:sp>
      <p:pic>
        <p:nvPicPr>
          <p:cNvPr id="11" name="Picture 10" descr="iu-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453" y="193479"/>
            <a:ext cx="3170099" cy="3170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82328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11"/>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8AFAFA47-282B-0475-953D-9D71562E9A58}"/>
              </a:ext>
            </a:extLst>
          </p:cNvPr>
          <p:cNvSpPr txBox="1"/>
          <p:nvPr/>
        </p:nvSpPr>
        <p:spPr>
          <a:xfrm>
            <a:off x="877825" y="366623"/>
            <a:ext cx="7300340" cy="5201424"/>
          </a:xfrm>
          <a:prstGeom prst="rect">
            <a:avLst/>
          </a:prstGeom>
          <a:solidFill>
            <a:schemeClr val="bg1"/>
          </a:solidFill>
        </p:spPr>
        <p:txBody>
          <a:bodyPr wrap="square" rtlCol="0">
            <a:spAutoFit/>
          </a:bodyPr>
          <a:lstStyle/>
          <a:p>
            <a:pPr algn="ctr"/>
            <a:r>
              <a:rPr lang="en-US" sz="3200" dirty="0">
                <a:latin typeface="Papyrus" panose="020B0602040200020303" pitchFamily="34" charset="77"/>
              </a:rPr>
              <a:t>"</a:t>
            </a:r>
            <a:r>
              <a:rPr lang="en-US" sz="3200" dirty="0" err="1">
                <a:latin typeface="Papyrus" panose="020B0602040200020303" pitchFamily="34" charset="77"/>
              </a:rPr>
              <a:t>Ministerio</a:t>
            </a:r>
            <a:r>
              <a:rPr lang="en-US" sz="3200" dirty="0">
                <a:latin typeface="Papyrus" panose="020B0602040200020303" pitchFamily="34" charset="77"/>
              </a:rPr>
              <a:t> del </a:t>
            </a:r>
            <a:r>
              <a:rPr lang="en-US" sz="3200" dirty="0" err="1">
                <a:latin typeface="Papyrus" panose="020B0602040200020303" pitchFamily="34" charset="77"/>
              </a:rPr>
              <a:t>Mesías</a:t>
            </a:r>
            <a:r>
              <a:rPr lang="en-US" sz="3200" dirty="0">
                <a:latin typeface="Papyrus" panose="020B0602040200020303" pitchFamily="34" charset="77"/>
              </a:rPr>
              <a:t>"</a:t>
            </a: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endParaRPr lang="en-US" sz="2800" dirty="0">
              <a:latin typeface="Papyrus" panose="020B0602040200020303" pitchFamily="34" charset="77"/>
            </a:endParaRPr>
          </a:p>
          <a:p>
            <a:pPr algn="ctr"/>
            <a:r>
              <a:rPr lang="es-BO" sz="2800" dirty="0">
                <a:solidFill>
                  <a:srgbClr val="FF0000"/>
                </a:solidFill>
                <a:latin typeface="Papyrus" panose="020B0602040200020303" pitchFamily="34" charset="77"/>
              </a:rPr>
              <a:t>El servicio de Yom Kipur</a:t>
            </a:r>
          </a:p>
          <a:p>
            <a:pPr algn="ctr"/>
            <a:r>
              <a:rPr lang="es-BO" sz="2400" dirty="0">
                <a:latin typeface="Papyrus" panose="020B0602040200020303" pitchFamily="34" charset="77"/>
              </a:rPr>
              <a:t>en 
El libro de Apocalipsis</a:t>
            </a:r>
            <a:endParaRPr lang="en-US" sz="2400" dirty="0">
              <a:latin typeface="Papyrus" panose="020B0602040200020303" pitchFamily="34" charset="77"/>
            </a:endParaRPr>
          </a:p>
        </p:txBody>
      </p:sp>
      <p:pic>
        <p:nvPicPr>
          <p:cNvPr id="8" name="Picture 7" descr="A person with a beard and mustache wearing a yellow robe&#10;&#10;Description automatically generated">
            <a:extLst>
              <a:ext uri="{FF2B5EF4-FFF2-40B4-BE49-F238E27FC236}">
                <a16:creationId xmlns:a16="http://schemas.microsoft.com/office/drawing/2014/main" id="{B478D57B-B45D-8F3D-994D-B53E8A3F00A1}"/>
              </a:ext>
            </a:extLst>
          </p:cNvPr>
          <p:cNvPicPr>
            <a:picLocks noChangeAspect="1"/>
          </p:cNvPicPr>
          <p:nvPr/>
        </p:nvPicPr>
        <p:blipFill>
          <a:blip r:embed="rId3"/>
          <a:stretch>
            <a:fillRect/>
          </a:stretch>
        </p:blipFill>
        <p:spPr>
          <a:xfrm>
            <a:off x="892813" y="1049311"/>
            <a:ext cx="7300341" cy="3117955"/>
          </a:xfrm>
          <a:prstGeom prst="rect">
            <a:avLst/>
          </a:prstGeom>
        </p:spPr>
      </p:pic>
    </p:spTree>
    <p:extLst>
      <p:ext uri="{BB962C8B-B14F-4D97-AF65-F5344CB8AC3E}">
        <p14:creationId xmlns:p14="http://schemas.microsoft.com/office/powerpoint/2010/main" val="120079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8AFAFA47-282B-0475-953D-9D71562E9A58}"/>
              </a:ext>
            </a:extLst>
          </p:cNvPr>
          <p:cNvSpPr txBox="1"/>
          <p:nvPr/>
        </p:nvSpPr>
        <p:spPr>
          <a:xfrm>
            <a:off x="872394" y="1196321"/>
            <a:ext cx="7399211" cy="3046988"/>
          </a:xfrm>
          <a:prstGeom prst="rect">
            <a:avLst/>
          </a:prstGeom>
          <a:solidFill>
            <a:schemeClr val="bg1"/>
          </a:solidFill>
        </p:spPr>
        <p:txBody>
          <a:bodyPr wrap="square" rtlCol="0">
            <a:spAutoFit/>
          </a:bodyPr>
          <a:lstStyle/>
          <a:p>
            <a:pPr algn="ctr"/>
            <a:r>
              <a:rPr lang="es-BO" sz="3200" dirty="0">
                <a:latin typeface="Papyrus" panose="020B0602040200020303" pitchFamily="34" charset="77"/>
              </a:rPr>
              <a:t>Veamos a Yom Kipur
La Redención de Israel como Nación 
En la Antigüedad 
Ver el Plan Profético de Dios
Para Redimir a Israel en los </a:t>
            </a:r>
            <a:r>
              <a:rPr lang="es-BO" sz="3200" dirty="0" err="1">
                <a:latin typeface="Papyrus" panose="020B0602040200020303" pitchFamily="34" charset="77"/>
              </a:rPr>
              <a:t>Ultimos</a:t>
            </a:r>
            <a:r>
              <a:rPr lang="es-BO" sz="3200" dirty="0">
                <a:latin typeface="Papyrus" panose="020B0602040200020303" pitchFamily="34" charset="77"/>
              </a:rPr>
              <a:t> Tiempos</a:t>
            </a:r>
            <a:endParaRPr lang="en-US" sz="3200" dirty="0">
              <a:latin typeface="Papyrus" panose="020B0602040200020303" pitchFamily="34" charset="77"/>
            </a:endParaRPr>
          </a:p>
        </p:txBody>
      </p:sp>
      <p:sp>
        <p:nvSpPr>
          <p:cNvPr id="6" name="TextBox 5">
            <a:extLst>
              <a:ext uri="{FF2B5EF4-FFF2-40B4-BE49-F238E27FC236}">
                <a16:creationId xmlns:a16="http://schemas.microsoft.com/office/drawing/2014/main" id="{8E8F6DF7-8703-044A-C60A-EDB67507E17B}"/>
              </a:ext>
            </a:extLst>
          </p:cNvPr>
          <p:cNvSpPr txBox="1"/>
          <p:nvPr/>
        </p:nvSpPr>
        <p:spPr>
          <a:xfrm>
            <a:off x="2471512" y="4397834"/>
            <a:ext cx="4242816" cy="830997"/>
          </a:xfrm>
          <a:prstGeom prst="rect">
            <a:avLst/>
          </a:prstGeom>
          <a:noFill/>
        </p:spPr>
        <p:txBody>
          <a:bodyPr wrap="square" rtlCol="0">
            <a:spAutoFit/>
          </a:bodyPr>
          <a:lstStyle/>
          <a:p>
            <a:r>
              <a:rPr lang="en-US" sz="4800" dirty="0">
                <a:solidFill>
                  <a:srgbClr val="FF0000"/>
                </a:solidFill>
                <a:latin typeface="Lucida Handwriting" panose="03010101010101010101" pitchFamily="66" charset="77"/>
              </a:rPr>
              <a:t> </a:t>
            </a:r>
          </a:p>
        </p:txBody>
      </p:sp>
      <p:sp>
        <p:nvSpPr>
          <p:cNvPr id="7" name="TextBox 6">
            <a:extLst>
              <a:ext uri="{FF2B5EF4-FFF2-40B4-BE49-F238E27FC236}">
                <a16:creationId xmlns:a16="http://schemas.microsoft.com/office/drawing/2014/main" id="{5E70C508-B7E1-F37A-93FD-16D8961A3175}"/>
              </a:ext>
            </a:extLst>
          </p:cNvPr>
          <p:cNvSpPr txBox="1"/>
          <p:nvPr/>
        </p:nvSpPr>
        <p:spPr>
          <a:xfrm>
            <a:off x="2336602" y="4603899"/>
            <a:ext cx="5141561" cy="954107"/>
          </a:xfrm>
          <a:prstGeom prst="rect">
            <a:avLst/>
          </a:prstGeom>
          <a:solidFill>
            <a:schemeClr val="bg1"/>
          </a:solidFill>
        </p:spPr>
        <p:txBody>
          <a:bodyPr wrap="square" rtlCol="0">
            <a:spAutoFit/>
          </a:bodyPr>
          <a:lstStyle/>
          <a:p>
            <a:r>
              <a:rPr lang="en-US" dirty="0"/>
              <a:t> </a:t>
            </a:r>
            <a:r>
              <a:rPr lang="en-US" sz="2400" dirty="0">
                <a:latin typeface="Papyrus" panose="020B0602040200020303" pitchFamily="34" charset="77"/>
              </a:rPr>
              <a:t> </a:t>
            </a:r>
            <a:r>
              <a:rPr lang="en-US" sz="2800" dirty="0">
                <a:latin typeface="Papyrus" panose="020B0602040200020303" pitchFamily="34" charset="77"/>
              </a:rPr>
              <a:t> </a:t>
            </a:r>
            <a:r>
              <a:rPr lang="es-BO" sz="2800" dirty="0">
                <a:latin typeface="Papyrus" panose="020B0602040200020303" pitchFamily="34" charset="77"/>
              </a:rPr>
              <a:t>La Tribulación en Apocalipsis 
    Es un Servicio de Yom Kipur</a:t>
            </a:r>
            <a:endParaRPr lang="en-US" sz="2800" dirty="0"/>
          </a:p>
        </p:txBody>
      </p:sp>
    </p:spTree>
    <p:extLst>
      <p:ext uri="{BB962C8B-B14F-4D97-AF65-F5344CB8AC3E}">
        <p14:creationId xmlns:p14="http://schemas.microsoft.com/office/powerpoint/2010/main" val="155813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4913" y="-89694"/>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dirty="0"/>
          </a:p>
        </p:txBody>
      </p:sp>
      <p:sp>
        <p:nvSpPr>
          <p:cNvPr id="18435" name="TextBox 8"/>
          <p:cNvSpPr txBox="1">
            <a:spLocks noChangeArrowheads="1"/>
          </p:cNvSpPr>
          <p:nvPr/>
        </p:nvSpPr>
        <p:spPr bwMode="auto">
          <a:xfrm>
            <a:off x="5422900" y="1409700"/>
            <a:ext cx="418465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3598863" algn="l"/>
              </a:tabLst>
              <a:defRPr sz="2400">
                <a:solidFill>
                  <a:schemeClr val="tx1"/>
                </a:solidFill>
                <a:latin typeface="Calibri" charset="0"/>
                <a:ea typeface="ＭＳ Ｐゴシック" charset="0"/>
                <a:cs typeface="ＭＳ Ｐゴシック" charset="0"/>
              </a:defRPr>
            </a:lvl1pPr>
            <a:lvl2pPr marL="742950" indent="-285750" eaLnBrk="0" hangingPunct="0">
              <a:tabLst>
                <a:tab pos="3598863" algn="l"/>
              </a:tabLst>
              <a:defRPr sz="2400">
                <a:solidFill>
                  <a:schemeClr val="tx1"/>
                </a:solidFill>
                <a:latin typeface="Calibri" charset="0"/>
                <a:ea typeface="ＭＳ Ｐゴシック" charset="0"/>
              </a:defRPr>
            </a:lvl2pPr>
            <a:lvl3pPr marL="1143000" indent="-228600" eaLnBrk="0" hangingPunct="0">
              <a:tabLst>
                <a:tab pos="3598863" algn="l"/>
              </a:tabLst>
              <a:defRPr sz="2400">
                <a:solidFill>
                  <a:schemeClr val="tx1"/>
                </a:solidFill>
                <a:latin typeface="Calibri" charset="0"/>
                <a:ea typeface="ＭＳ Ｐゴシック" charset="0"/>
              </a:defRPr>
            </a:lvl3pPr>
            <a:lvl4pPr marL="1600200" indent="-228600" eaLnBrk="0" hangingPunct="0">
              <a:tabLst>
                <a:tab pos="3598863" algn="l"/>
              </a:tabLst>
              <a:defRPr sz="2400">
                <a:solidFill>
                  <a:schemeClr val="tx1"/>
                </a:solidFill>
                <a:latin typeface="Calibri" charset="0"/>
                <a:ea typeface="ＭＳ Ｐゴシック" charset="0"/>
              </a:defRPr>
            </a:lvl4pPr>
            <a:lvl5pPr marL="2057400" indent="-228600" eaLnBrk="0" hangingPunct="0">
              <a:tabLst>
                <a:tab pos="3598863"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3598863"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3598863"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3598863"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3598863" algn="l"/>
              </a:tabLst>
              <a:defRPr sz="2400">
                <a:solidFill>
                  <a:schemeClr val="tx1"/>
                </a:solidFill>
                <a:latin typeface="Calibri" charset="0"/>
                <a:ea typeface="ＭＳ Ｐゴシック" charset="0"/>
              </a:defRPr>
            </a:lvl9pPr>
          </a:lstStyle>
          <a:p>
            <a:pPr eaLnBrk="1" hangingPunct="1"/>
            <a:r>
              <a:rPr lang="es-ES_tradnl" sz="2800" b="1" dirty="0">
                <a:solidFill>
                  <a:srgbClr val="FF0000"/>
                </a:solidFill>
                <a:latin typeface="Cracked" charset="0"/>
                <a:cs typeface="Cracked" charset="0"/>
              </a:rPr>
              <a:t>1. </a:t>
            </a:r>
            <a:r>
              <a:rPr lang="es-ES_tradnl" sz="2800" b="1" dirty="0">
                <a:latin typeface="Papyrus" charset="0"/>
                <a:cs typeface="Papyrus" charset="0"/>
              </a:rPr>
              <a:t>Pascua</a:t>
            </a:r>
          </a:p>
          <a:p>
            <a:pPr eaLnBrk="1" hangingPunct="1"/>
            <a:r>
              <a:rPr lang="es-ES_tradnl" sz="2800" b="1" dirty="0">
                <a:solidFill>
                  <a:srgbClr val="FF0000"/>
                </a:solidFill>
                <a:latin typeface="Cracked" charset="0"/>
                <a:cs typeface="Cracked" charset="0"/>
              </a:rPr>
              <a:t>2. </a:t>
            </a:r>
            <a:r>
              <a:rPr lang="es-ES_tradnl" sz="2800" b="1" dirty="0">
                <a:latin typeface="Papyrus" charset="0"/>
                <a:cs typeface="Papyrus" charset="0"/>
              </a:rPr>
              <a:t>Panes sin Levadura</a:t>
            </a:r>
          </a:p>
          <a:p>
            <a:pPr eaLnBrk="1" hangingPunct="1"/>
            <a:r>
              <a:rPr lang="es-ES_tradnl" sz="2800" b="1" dirty="0">
                <a:solidFill>
                  <a:srgbClr val="FF0000"/>
                </a:solidFill>
                <a:latin typeface="Cracked" charset="0"/>
                <a:cs typeface="Cracked" charset="0"/>
              </a:rPr>
              <a:t>3. </a:t>
            </a:r>
            <a:r>
              <a:rPr lang="es-ES_tradnl" sz="2800" b="1" dirty="0">
                <a:latin typeface="Papyrus" charset="0"/>
                <a:cs typeface="Papyrus" charset="0"/>
              </a:rPr>
              <a:t>Primeros Frutos    </a:t>
            </a:r>
          </a:p>
        </p:txBody>
      </p:sp>
      <p:sp>
        <p:nvSpPr>
          <p:cNvPr id="18436" name="TextBox 9"/>
          <p:cNvSpPr txBox="1">
            <a:spLocks noChangeArrowheads="1"/>
          </p:cNvSpPr>
          <p:nvPr/>
        </p:nvSpPr>
        <p:spPr bwMode="auto">
          <a:xfrm>
            <a:off x="5198023" y="3339306"/>
            <a:ext cx="2963862"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_tradnl" sz="2800" b="1" dirty="0">
                <a:solidFill>
                  <a:srgbClr val="FF0000"/>
                </a:solidFill>
                <a:latin typeface="Cracked" charset="0"/>
                <a:cs typeface="Cracked" charset="0"/>
              </a:rPr>
              <a:t>4. </a:t>
            </a:r>
            <a:r>
              <a:rPr lang="es-ES_tradnl" sz="2800" b="1" dirty="0">
                <a:latin typeface="Papyrus" charset="0"/>
                <a:cs typeface="Papyrus" charset="0"/>
              </a:rPr>
              <a:t>Pentecostés</a:t>
            </a:r>
          </a:p>
        </p:txBody>
      </p:sp>
      <p:sp>
        <p:nvSpPr>
          <p:cNvPr id="18437" name="TextBox 10"/>
          <p:cNvSpPr txBox="1">
            <a:spLocks noChangeArrowheads="1"/>
          </p:cNvSpPr>
          <p:nvPr/>
        </p:nvSpPr>
        <p:spPr bwMode="auto">
          <a:xfrm>
            <a:off x="5005388" y="4761706"/>
            <a:ext cx="2963862"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_tradnl" sz="2800" b="1" dirty="0">
                <a:solidFill>
                  <a:srgbClr val="FF0000"/>
                </a:solidFill>
                <a:latin typeface="Cracked" charset="0"/>
                <a:cs typeface="Cracked" charset="0"/>
              </a:rPr>
              <a:t>  5. </a:t>
            </a:r>
            <a:r>
              <a:rPr lang="es-ES_tradnl" sz="2800" b="1" dirty="0">
                <a:latin typeface="Papyrus" charset="0"/>
                <a:cs typeface="Papyrus" charset="0"/>
              </a:rPr>
              <a:t>Trompetas</a:t>
            </a:r>
          </a:p>
          <a:p>
            <a:pPr algn="ctr" eaLnBrk="1" hangingPunct="1"/>
            <a:r>
              <a:rPr lang="es-ES_tradnl" sz="2800" b="1" dirty="0">
                <a:solidFill>
                  <a:srgbClr val="FF0000"/>
                </a:solidFill>
                <a:latin typeface="Cracked" charset="0"/>
                <a:cs typeface="Cracked" charset="0"/>
              </a:rPr>
              <a:t>6. </a:t>
            </a:r>
            <a:r>
              <a:rPr lang="es-ES_tradnl" sz="2800" b="1" dirty="0">
                <a:latin typeface="Papyrus" charset="0"/>
                <a:cs typeface="Papyrus" charset="0"/>
              </a:rPr>
              <a:t>Expiación</a:t>
            </a:r>
          </a:p>
          <a:p>
            <a:pPr algn="ctr" eaLnBrk="1" hangingPunct="1"/>
            <a:r>
              <a:rPr lang="es-ES_tradnl" sz="2800" b="1" dirty="0">
                <a:solidFill>
                  <a:srgbClr val="FF0000"/>
                </a:solidFill>
                <a:latin typeface="Cracked" charset="0"/>
                <a:cs typeface="Cracked" charset="0"/>
              </a:rPr>
              <a:t>   7. </a:t>
            </a:r>
            <a:r>
              <a:rPr lang="es-ES_tradnl" sz="2800" b="1" dirty="0">
                <a:latin typeface="Papyrus" charset="0"/>
                <a:cs typeface="Papyrus" charset="0"/>
              </a:rPr>
              <a:t>Tabernáculos</a:t>
            </a:r>
          </a:p>
        </p:txBody>
      </p:sp>
      <p:sp>
        <p:nvSpPr>
          <p:cNvPr id="18438" name="TextBox 6"/>
          <p:cNvSpPr txBox="1">
            <a:spLocks noChangeArrowheads="1"/>
          </p:cNvSpPr>
          <p:nvPr/>
        </p:nvSpPr>
        <p:spPr bwMode="auto">
          <a:xfrm>
            <a:off x="5101723" y="85065"/>
            <a:ext cx="4319587" cy="892552"/>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_tradnl" sz="2800" dirty="0">
                <a:solidFill>
                  <a:srgbClr val="FF0000"/>
                </a:solidFill>
                <a:latin typeface="Cracked" charset="0"/>
                <a:cs typeface="Cracked" charset="0"/>
              </a:rPr>
              <a:t> </a:t>
            </a:r>
            <a:r>
              <a:rPr lang="es-ES_tradnl" sz="2800" dirty="0">
                <a:solidFill>
                  <a:srgbClr val="FF0000"/>
                </a:solidFill>
                <a:latin typeface="Lucida Handwriting"/>
                <a:cs typeface="Lucida Handwriting"/>
              </a:rPr>
              <a:t> </a:t>
            </a:r>
            <a:r>
              <a:rPr lang="es-BO" dirty="0">
                <a:solidFill>
                  <a:srgbClr val="FF0000"/>
                </a:solidFill>
                <a:latin typeface="Lucida Handwriting"/>
                <a:cs typeface="Lucida Handwriting"/>
              </a:rPr>
              <a:t>Hay 7 Días Santos en el Calendario de Dios</a:t>
            </a:r>
            <a:endParaRPr lang="es-ES_tradnl" dirty="0">
              <a:solidFill>
                <a:srgbClr val="FF0000"/>
              </a:solidFill>
              <a:latin typeface="Lucida Handwriting"/>
              <a:cs typeface="Lucida Handwriting"/>
            </a:endParaRPr>
          </a:p>
        </p:txBody>
      </p:sp>
      <p:pic>
        <p:nvPicPr>
          <p:cNvPr id="18439" name="Picture 2" descr="images-7.jpeg"/>
          <p:cNvPicPr>
            <a:picLocks noChangeAspect="1"/>
          </p:cNvPicPr>
          <p:nvPr/>
        </p:nvPicPr>
        <p:blipFill>
          <a:blip r:embed="rId2">
            <a:extLst>
              <a:ext uri="{28A0092B-C50C-407E-A947-70E740481C1C}">
                <a14:useLocalDpi xmlns:a14="http://schemas.microsoft.com/office/drawing/2010/main" val="0"/>
              </a:ext>
            </a:extLst>
          </a:blip>
          <a:srcRect l="48146" t="32993" r="29726" b="29808"/>
          <a:stretch>
            <a:fillRect/>
          </a:stretch>
        </p:blipFill>
        <p:spPr bwMode="auto">
          <a:xfrm>
            <a:off x="8066426" y="1115364"/>
            <a:ext cx="666284" cy="649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1" descr="images-7.jpeg"/>
          <p:cNvPicPr>
            <a:picLocks noChangeAspect="1"/>
          </p:cNvPicPr>
          <p:nvPr/>
        </p:nvPicPr>
        <p:blipFill>
          <a:blip r:embed="rId2">
            <a:extLst>
              <a:ext uri="{28A0092B-C50C-407E-A947-70E740481C1C}">
                <a14:useLocalDpi xmlns:a14="http://schemas.microsoft.com/office/drawing/2010/main" val="0"/>
              </a:ext>
            </a:extLst>
          </a:blip>
          <a:srcRect l="48146" t="32993" r="29726" b="29808"/>
          <a:stretch>
            <a:fillRect/>
          </a:stretch>
        </p:blipFill>
        <p:spPr bwMode="auto">
          <a:xfrm>
            <a:off x="8044654" y="5448300"/>
            <a:ext cx="709828"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1" name="Picture 4" descr="images-2.jpeg"/>
          <p:cNvPicPr>
            <a:picLocks noChangeAspect="1"/>
          </p:cNvPicPr>
          <p:nvPr/>
        </p:nvPicPr>
        <p:blipFill>
          <a:blip r:embed="rId3">
            <a:extLst>
              <a:ext uri="{28A0092B-C50C-407E-A947-70E740481C1C}">
                <a14:useLocalDpi xmlns:a14="http://schemas.microsoft.com/office/drawing/2010/main" val="0"/>
              </a:ext>
            </a:extLst>
          </a:blip>
          <a:srcRect l="15303" t="47830" r="51427" b="18167"/>
          <a:stretch>
            <a:fillRect/>
          </a:stretch>
        </p:blipFill>
        <p:spPr bwMode="auto">
          <a:xfrm>
            <a:off x="8033065" y="4761706"/>
            <a:ext cx="755823" cy="563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2" name="TextBox 18"/>
          <p:cNvSpPr txBox="1">
            <a:spLocks noChangeArrowheads="1"/>
          </p:cNvSpPr>
          <p:nvPr/>
        </p:nvSpPr>
        <p:spPr bwMode="auto">
          <a:xfrm>
            <a:off x="7206712" y="2811253"/>
            <a:ext cx="14350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_tradnl" dirty="0">
                <a:solidFill>
                  <a:srgbClr val="FF0000"/>
                </a:solidFill>
                <a:latin typeface="Lucida Handwriting"/>
                <a:cs typeface="Lucida Handwriting"/>
              </a:rPr>
              <a:t>50Dias</a:t>
            </a:r>
            <a:r>
              <a:rPr lang="es-ES_tradnl" sz="1800" dirty="0">
                <a:solidFill>
                  <a:srgbClr val="FF0000"/>
                </a:solidFill>
                <a:latin typeface="Lucida Handwriting"/>
                <a:cs typeface="Lucida Handwriting"/>
              </a:rPr>
              <a:t> </a:t>
            </a:r>
          </a:p>
        </p:txBody>
      </p:sp>
      <p:sp>
        <p:nvSpPr>
          <p:cNvPr id="22" name="Up-Down Arrow 21"/>
          <p:cNvSpPr/>
          <p:nvPr/>
        </p:nvSpPr>
        <p:spPr>
          <a:xfrm>
            <a:off x="6685461" y="2646363"/>
            <a:ext cx="388073" cy="806450"/>
          </a:xfrm>
          <a:prstGeom prst="upDown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solidFill>
                <a:srgbClr val="FF0000"/>
              </a:solidFill>
            </a:endParaRPr>
          </a:p>
        </p:txBody>
      </p:sp>
      <p:sp>
        <p:nvSpPr>
          <p:cNvPr id="2" name="TextBox 1"/>
          <p:cNvSpPr txBox="1"/>
          <p:nvPr/>
        </p:nvSpPr>
        <p:spPr>
          <a:xfrm>
            <a:off x="5287962" y="3979948"/>
            <a:ext cx="3856037" cy="646331"/>
          </a:xfrm>
          <a:prstGeom prst="rect">
            <a:avLst/>
          </a:prstGeom>
          <a:noFill/>
        </p:spPr>
        <p:txBody>
          <a:bodyPr wrap="square" rtlCol="0">
            <a:spAutoFit/>
          </a:bodyPr>
          <a:lstStyle/>
          <a:p>
            <a:r>
              <a:rPr lang="es-ES_tradnl" dirty="0">
                <a:solidFill>
                  <a:srgbClr val="FF0000"/>
                </a:solidFill>
                <a:latin typeface="Lucida Handwriting"/>
                <a:cs typeface="Lucida Handwriting"/>
              </a:rPr>
              <a:t>(</a:t>
            </a:r>
            <a:r>
              <a:rPr lang="es-BO" dirty="0">
                <a:solidFill>
                  <a:srgbClr val="FF0000"/>
                </a:solidFill>
                <a:latin typeface="Lucida Handwriting"/>
                <a:cs typeface="Lucida Handwriting"/>
              </a:rPr>
              <a:t>Aquí estamos - Edad de la Iglesia)</a:t>
            </a:r>
            <a:endParaRPr lang="es-ES_tradnl" dirty="0">
              <a:solidFill>
                <a:srgbClr val="FF0000"/>
              </a:solidFill>
              <a:latin typeface="Lucida Handwriting"/>
              <a:cs typeface="Lucida Handwriting"/>
            </a:endParaRPr>
          </a:p>
        </p:txBody>
      </p:sp>
      <p:pic>
        <p:nvPicPr>
          <p:cNvPr id="8" name="Picture 7" descr="Priest lights Menora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3" y="-24704"/>
            <a:ext cx="511491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446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15894"/>
            <a:ext cx="9732936" cy="71213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Cracked"/>
              <a:cs typeface="Cracked"/>
            </a:endParaRPr>
          </a:p>
        </p:txBody>
      </p:sp>
      <p:sp>
        <p:nvSpPr>
          <p:cNvPr id="8" name="TextBox 7"/>
          <p:cNvSpPr txBox="1"/>
          <p:nvPr/>
        </p:nvSpPr>
        <p:spPr>
          <a:xfrm>
            <a:off x="3879522" y="1070081"/>
            <a:ext cx="4874334" cy="3108543"/>
          </a:xfrm>
          <a:prstGeom prst="rect">
            <a:avLst/>
          </a:prstGeom>
          <a:solidFill>
            <a:schemeClr val="bg1"/>
          </a:solidFill>
        </p:spPr>
        <p:txBody>
          <a:bodyPr wrap="square" rtlCol="0">
            <a:spAutoFit/>
          </a:bodyPr>
          <a:lstStyle/>
          <a:p>
            <a:r>
              <a:rPr lang="es-BO" sz="2000" dirty="0">
                <a:latin typeface="Papyrus"/>
                <a:cs typeface="Papyrus"/>
              </a:rPr>
              <a:t>Los rabinos enseñan que el nombre de cada persona está escrito en uno de 3 libros.  En la Fiesta de las Trompetas, Dios abre los 3 Libros para el Juicio</a:t>
            </a:r>
            <a:r>
              <a:rPr lang="es-ES_tradnl" sz="2000" dirty="0">
                <a:latin typeface="Papyrus"/>
                <a:cs typeface="Papyrus"/>
              </a:rPr>
              <a:t>!  </a:t>
            </a:r>
          </a:p>
          <a:p>
            <a:r>
              <a:rPr lang="es-ES_tradnl" sz="2000" dirty="0">
                <a:latin typeface="Papyrus"/>
                <a:cs typeface="Papyrus"/>
              </a:rPr>
              <a:t> </a:t>
            </a:r>
          </a:p>
          <a:p>
            <a:r>
              <a:rPr lang="es-BO" dirty="0">
                <a:solidFill>
                  <a:srgbClr val="FF0000"/>
                </a:solidFill>
                <a:latin typeface="Lucida Handwriting" panose="03010101010101010101" pitchFamily="66" charset="77"/>
                <a:cs typeface="Papyrus"/>
              </a:rPr>
              <a:t>Suena como Apocalipsis 20
Juicio del Gran Trono Blanco</a:t>
            </a:r>
            <a:r>
              <a:rPr lang="es-ES_tradnl" dirty="0">
                <a:solidFill>
                  <a:srgbClr val="FF0000"/>
                </a:solidFill>
                <a:latin typeface="Lucida Handwriting" panose="03010101010101010101" pitchFamily="66" charset="77"/>
                <a:cs typeface="Papyrus"/>
              </a:rPr>
              <a:t> </a:t>
            </a:r>
          </a:p>
          <a:p>
            <a:endParaRPr lang="es-ES_tradnl" sz="2000" dirty="0">
              <a:latin typeface="Papyrus"/>
              <a:cs typeface="Papyrus"/>
            </a:endParaRPr>
          </a:p>
          <a:p>
            <a:r>
              <a:rPr lang="es-BO" sz="2000" dirty="0">
                <a:solidFill>
                  <a:srgbClr val="FF0000"/>
                </a:solidFill>
                <a:latin typeface="Lucida Handwriting"/>
                <a:cs typeface="Lucida Handwriting"/>
              </a:rPr>
              <a:t>Las puertas del cielo abiertas</a:t>
            </a:r>
            <a:r>
              <a:rPr lang="es-ES_tradnl" sz="2000" dirty="0">
                <a:latin typeface="Papyrus"/>
                <a:cs typeface="Papyrus"/>
              </a:rPr>
              <a:t>              Los justos ascienden.</a:t>
            </a:r>
          </a:p>
        </p:txBody>
      </p:sp>
      <p:sp>
        <p:nvSpPr>
          <p:cNvPr id="9" name="TextBox 8"/>
          <p:cNvSpPr txBox="1"/>
          <p:nvPr/>
        </p:nvSpPr>
        <p:spPr>
          <a:xfrm>
            <a:off x="239840" y="201238"/>
            <a:ext cx="9137081" cy="461665"/>
          </a:xfrm>
          <a:prstGeom prst="rect">
            <a:avLst/>
          </a:prstGeom>
          <a:solidFill>
            <a:schemeClr val="bg1"/>
          </a:solidFill>
        </p:spPr>
        <p:txBody>
          <a:bodyPr wrap="square" rtlCol="0">
            <a:spAutoFit/>
          </a:bodyPr>
          <a:lstStyle/>
          <a:p>
            <a:r>
              <a:rPr lang="es-ES_tradnl" sz="2400" b="1" dirty="0">
                <a:solidFill>
                  <a:srgbClr val="FF0000"/>
                </a:solidFill>
                <a:latin typeface="Lucida Handwriting"/>
                <a:cs typeface="Lucida Handwriting"/>
              </a:rPr>
              <a:t>Dios Abre los Libros en La  Fiesta de las Trompetas</a:t>
            </a:r>
          </a:p>
        </p:txBody>
      </p:sp>
      <p:pic>
        <p:nvPicPr>
          <p:cNvPr id="12" name="Picture 11" descr="images-18.jpeg"/>
          <p:cNvPicPr>
            <a:picLocks noChangeAspect="1"/>
          </p:cNvPicPr>
          <p:nvPr/>
        </p:nvPicPr>
        <p:blipFill>
          <a:blip r:embed="rId2">
            <a:extLst>
              <a:ext uri="{BEBA8EAE-BF5A-486C-A8C5-ECC9F3942E4B}">
                <a14:imgProps xmlns:a14="http://schemas.microsoft.com/office/drawing/2010/main">
                  <a14:imgLayer r:embed="rId3">
                    <a14:imgEffect>
                      <a14:backgroundRemoval t="1395" b="99535" l="0" r="100000">
                        <a14:foregroundMark x1="50427" y1="77209" x2="50427" y2="77209"/>
                        <a14:foregroundMark x1="84615" y1="68837" x2="84615" y2="70698"/>
                        <a14:foregroundMark x1="91026" y1="64186" x2="91026" y2="64186"/>
                        <a14:foregroundMark x1="91026" y1="64186" x2="24359" y2="77209"/>
                        <a14:foregroundMark x1="36752" y1="75814" x2="36752" y2="75814"/>
                        <a14:foregroundMark x1="34615" y1="80930" x2="34615" y2="80930"/>
                        <a14:foregroundMark x1="33761" y1="85116" x2="33761" y2="85116"/>
                        <a14:foregroundMark x1="33761" y1="88837" x2="33761" y2="88837"/>
                        <a14:backgroundMark x1="85470" y1="79535" x2="85470" y2="79535"/>
                      </a14:backgroundRemoval>
                    </a14:imgEffect>
                  </a14:imgLayer>
                </a14:imgProps>
              </a:ext>
              <a:ext uri="{28A0092B-C50C-407E-A947-70E740481C1C}">
                <a14:useLocalDpi xmlns:a14="http://schemas.microsoft.com/office/drawing/2010/main" val="0"/>
              </a:ext>
            </a:extLst>
          </a:blip>
          <a:stretch>
            <a:fillRect/>
          </a:stretch>
        </p:blipFill>
        <p:spPr>
          <a:xfrm>
            <a:off x="479463" y="1189578"/>
            <a:ext cx="2971800" cy="2730500"/>
          </a:xfrm>
          <a:prstGeom prst="rect">
            <a:avLst/>
          </a:prstGeom>
        </p:spPr>
      </p:pic>
      <p:pic>
        <p:nvPicPr>
          <p:cNvPr id="13" name="Picture 12" descr="images-6 5.07.25 PM.jpeg"/>
          <p:cNvPicPr>
            <a:picLocks noChangeAspect="1"/>
          </p:cNvPicPr>
          <p:nvPr/>
        </p:nvPicPr>
        <p:blipFill rotWithShape="1">
          <a:blip r:embed="rId4">
            <a:extLst>
              <a:ext uri="{BEBA8EAE-BF5A-486C-A8C5-ECC9F3942E4B}">
                <a14:imgProps xmlns:a14="http://schemas.microsoft.com/office/drawing/2010/main">
                  <a14:imgLayer r:embed="rId5">
                    <a14:imgEffect>
                      <a14:backgroundRemoval t="9653" b="99228" l="3093" r="89691">
                        <a14:foregroundMark x1="81443" y1="53282" x2="81443" y2="53282"/>
                        <a14:foregroundMark x1="82474" y1="61776" x2="82474" y2="61776"/>
                        <a14:foregroundMark x1="68041" y1="70270" x2="68041" y2="70270"/>
                        <a14:foregroundMark x1="68041" y1="70270" x2="68041" y2="70270"/>
                        <a14:foregroundMark x1="81443" y1="35135" x2="81443" y2="35135"/>
                        <a14:foregroundMark x1="67526" y1="87259" x2="67526" y2="87259"/>
                        <a14:foregroundMark x1="58247" y1="92664" x2="58247" y2="92664"/>
                        <a14:foregroundMark x1="71134" y1="65637" x2="71134" y2="65637"/>
                        <a14:backgroundMark x1="78866" y1="71429" x2="78866" y2="71429"/>
                        <a14:backgroundMark x1="78351" y1="67568" x2="78351" y2="67568"/>
                      </a14:backgroundRemoval>
                    </a14:imgEffect>
                  </a14:imgLayer>
                </a14:imgProps>
              </a:ext>
              <a:ext uri="{28A0092B-C50C-407E-A947-70E740481C1C}">
                <a14:useLocalDpi xmlns:a14="http://schemas.microsoft.com/office/drawing/2010/main" val="0"/>
              </a:ext>
            </a:extLst>
          </a:blip>
          <a:srcRect l="19210" t="18435" r="23012" b="6056"/>
          <a:stretch/>
        </p:blipFill>
        <p:spPr>
          <a:xfrm>
            <a:off x="6901444" y="2660286"/>
            <a:ext cx="2944282" cy="4476946"/>
          </a:xfrm>
          <a:prstGeom prst="rect">
            <a:avLst/>
          </a:prstGeom>
        </p:spPr>
      </p:pic>
      <p:pic>
        <p:nvPicPr>
          <p:cNvPr id="15" name="Picture 14" descr="images-18.jpeg"/>
          <p:cNvPicPr>
            <a:picLocks noChangeAspect="1"/>
          </p:cNvPicPr>
          <p:nvPr/>
        </p:nvPicPr>
        <p:blipFill>
          <a:blip r:embed="rId2">
            <a:extLst>
              <a:ext uri="{BEBA8EAE-BF5A-486C-A8C5-ECC9F3942E4B}">
                <a14:imgProps xmlns:a14="http://schemas.microsoft.com/office/drawing/2010/main">
                  <a14:imgLayer r:embed="rId6">
                    <a14:imgEffect>
                      <a14:backgroundRemoval t="1395" b="99535" l="0" r="100000">
                        <a14:foregroundMark x1="50427" y1="77209" x2="50427" y2="77209"/>
                        <a14:foregroundMark x1="84615" y1="68837" x2="84615" y2="70698"/>
                        <a14:foregroundMark x1="91026" y1="64186" x2="91026" y2="64186"/>
                        <a14:foregroundMark x1="91026" y1="64186" x2="24359" y2="77209"/>
                        <a14:foregroundMark x1="36752" y1="75814" x2="36752" y2="75814"/>
                        <a14:foregroundMark x1="34615" y1="80930" x2="34615" y2="80930"/>
                        <a14:foregroundMark x1="33761" y1="85116" x2="33761" y2="85116"/>
                        <a14:foregroundMark x1="33761" y1="88837" x2="33761" y2="88837"/>
                        <a14:backgroundMark x1="85470" y1="79535" x2="85470" y2="79535"/>
                      </a14:backgroundRemoval>
                    </a14:imgEffect>
                  </a14:imgLayer>
                </a14:imgProps>
              </a:ext>
              <a:ext uri="{28A0092B-C50C-407E-A947-70E740481C1C}">
                <a14:useLocalDpi xmlns:a14="http://schemas.microsoft.com/office/drawing/2010/main" val="0"/>
              </a:ext>
            </a:extLst>
          </a:blip>
          <a:stretch>
            <a:fillRect/>
          </a:stretch>
        </p:blipFill>
        <p:spPr>
          <a:xfrm>
            <a:off x="2009782" y="3665633"/>
            <a:ext cx="2427710" cy="2123734"/>
          </a:xfrm>
          <a:prstGeom prst="rect">
            <a:avLst/>
          </a:prstGeom>
        </p:spPr>
      </p:pic>
      <p:pic>
        <p:nvPicPr>
          <p:cNvPr id="16" name="Picture 15" descr="images-18.jpeg"/>
          <p:cNvPicPr>
            <a:picLocks noChangeAspect="1"/>
          </p:cNvPicPr>
          <p:nvPr/>
        </p:nvPicPr>
        <p:blipFill>
          <a:blip r:embed="rId2">
            <a:extLst>
              <a:ext uri="{BEBA8EAE-BF5A-486C-A8C5-ECC9F3942E4B}">
                <a14:imgProps xmlns:a14="http://schemas.microsoft.com/office/drawing/2010/main">
                  <a14:imgLayer r:embed="rId7">
                    <a14:imgEffect>
                      <a14:backgroundRemoval t="1395" b="99535" l="0" r="100000">
                        <a14:foregroundMark x1="50427" y1="77209" x2="50427" y2="77209"/>
                        <a14:foregroundMark x1="84615" y1="68837" x2="84615" y2="70698"/>
                        <a14:foregroundMark x1="91026" y1="64186" x2="91026" y2="64186"/>
                        <a14:foregroundMark x1="91026" y1="64186" x2="24359" y2="77209"/>
                        <a14:foregroundMark x1="36752" y1="75814" x2="36752" y2="75814"/>
                        <a14:foregroundMark x1="34615" y1="80930" x2="34615" y2="80930"/>
                        <a14:foregroundMark x1="33761" y1="85116" x2="33761" y2="85116"/>
                        <a14:foregroundMark x1="33761" y1="88837" x2="33761" y2="88837"/>
                        <a14:backgroundMark x1="85470" y1="79535" x2="85470" y2="79535"/>
                      </a14:backgroundRemoval>
                    </a14:imgEffect>
                  </a14:imgLayer>
                </a14:imgProps>
              </a:ext>
              <a:ext uri="{28A0092B-C50C-407E-A947-70E740481C1C}">
                <a14:useLocalDpi xmlns:a14="http://schemas.microsoft.com/office/drawing/2010/main" val="0"/>
              </a:ext>
            </a:extLst>
          </a:blip>
          <a:stretch>
            <a:fillRect/>
          </a:stretch>
        </p:blipFill>
        <p:spPr>
          <a:xfrm>
            <a:off x="-78507" y="3239523"/>
            <a:ext cx="2971800" cy="2730500"/>
          </a:xfrm>
          <a:prstGeom prst="rect">
            <a:avLst/>
          </a:prstGeom>
        </p:spPr>
      </p:pic>
      <p:sp>
        <p:nvSpPr>
          <p:cNvPr id="17" name="TextBox 16"/>
          <p:cNvSpPr txBox="1"/>
          <p:nvPr/>
        </p:nvSpPr>
        <p:spPr>
          <a:xfrm>
            <a:off x="1198893" y="1779990"/>
            <a:ext cx="1993290" cy="461665"/>
          </a:xfrm>
          <a:prstGeom prst="rect">
            <a:avLst/>
          </a:prstGeom>
          <a:noFill/>
        </p:spPr>
        <p:txBody>
          <a:bodyPr wrap="square" rtlCol="0">
            <a:spAutoFit/>
          </a:bodyPr>
          <a:lstStyle/>
          <a:p>
            <a:r>
              <a:rPr lang="es-ES_tradnl" sz="2400" b="1" dirty="0">
                <a:latin typeface="Papyrus"/>
                <a:cs typeface="Papyrus"/>
              </a:rPr>
              <a:t>Los Justos</a:t>
            </a:r>
          </a:p>
        </p:txBody>
      </p:sp>
      <p:sp>
        <p:nvSpPr>
          <p:cNvPr id="18" name="TextBox 17"/>
          <p:cNvSpPr txBox="1"/>
          <p:nvPr/>
        </p:nvSpPr>
        <p:spPr>
          <a:xfrm>
            <a:off x="701726" y="3725325"/>
            <a:ext cx="1622856" cy="830997"/>
          </a:xfrm>
          <a:prstGeom prst="rect">
            <a:avLst/>
          </a:prstGeom>
          <a:noFill/>
        </p:spPr>
        <p:txBody>
          <a:bodyPr wrap="square" rtlCol="0">
            <a:spAutoFit/>
          </a:bodyPr>
          <a:lstStyle/>
          <a:p>
            <a:r>
              <a:rPr lang="es-ES_tradnl" sz="2400" b="1" dirty="0">
                <a:latin typeface="Papyrus"/>
                <a:cs typeface="Papyrus"/>
              </a:rPr>
              <a:t>Los Malvados</a:t>
            </a:r>
          </a:p>
        </p:txBody>
      </p:sp>
      <p:sp>
        <p:nvSpPr>
          <p:cNvPr id="19" name="TextBox 18"/>
          <p:cNvSpPr txBox="1"/>
          <p:nvPr/>
        </p:nvSpPr>
        <p:spPr>
          <a:xfrm>
            <a:off x="2612138" y="3829935"/>
            <a:ext cx="2001025" cy="830997"/>
          </a:xfrm>
          <a:prstGeom prst="rect">
            <a:avLst/>
          </a:prstGeom>
          <a:noFill/>
        </p:spPr>
        <p:txBody>
          <a:bodyPr wrap="square" rtlCol="0">
            <a:spAutoFit/>
          </a:bodyPr>
          <a:lstStyle/>
          <a:p>
            <a:r>
              <a:rPr lang="es-ES_tradnl" sz="2400" b="1" dirty="0">
                <a:latin typeface="Papyrus"/>
                <a:cs typeface="Papyrus"/>
              </a:rPr>
              <a:t>Los </a:t>
            </a:r>
          </a:p>
          <a:p>
            <a:r>
              <a:rPr lang="es-ES_tradnl" sz="2400" b="1" dirty="0">
                <a:latin typeface="Papyrus"/>
                <a:cs typeface="Papyrus"/>
              </a:rPr>
              <a:t>Indecisos</a:t>
            </a:r>
          </a:p>
        </p:txBody>
      </p:sp>
      <p:sp>
        <p:nvSpPr>
          <p:cNvPr id="21" name="TextBox 20"/>
          <p:cNvSpPr txBox="1"/>
          <p:nvPr/>
        </p:nvSpPr>
        <p:spPr>
          <a:xfrm>
            <a:off x="3133024" y="5970023"/>
            <a:ext cx="4001194" cy="1015663"/>
          </a:xfrm>
          <a:prstGeom prst="rect">
            <a:avLst/>
          </a:prstGeom>
          <a:solidFill>
            <a:schemeClr val="bg1"/>
          </a:solidFill>
        </p:spPr>
        <p:txBody>
          <a:bodyPr wrap="square" rtlCol="0">
            <a:spAutoFit/>
          </a:bodyPr>
          <a:lstStyle/>
          <a:p>
            <a:r>
              <a:rPr lang="es-ES_tradnl" sz="2000" dirty="0">
                <a:latin typeface="Papyrus"/>
                <a:cs typeface="Papyrus"/>
              </a:rPr>
              <a:t>Los Malvados y los Indecisos Entran </a:t>
            </a:r>
            <a:r>
              <a:rPr lang="es-ES_tradnl" sz="2000" dirty="0">
                <a:solidFill>
                  <a:srgbClr val="FF0000"/>
                </a:solidFill>
                <a:latin typeface="Papyrus"/>
                <a:cs typeface="Papyrus"/>
              </a:rPr>
              <a:t>a los Días de Temor  (Miedo)</a:t>
            </a:r>
          </a:p>
        </p:txBody>
      </p:sp>
    </p:spTree>
    <p:extLst>
      <p:ext uri="{BB962C8B-B14F-4D97-AF65-F5344CB8AC3E}">
        <p14:creationId xmlns:p14="http://schemas.microsoft.com/office/powerpoint/2010/main" val="202626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Lucida Handwriting"/>
              <a:cs typeface="Lucida Handwriting"/>
            </a:endParaRPr>
          </a:p>
        </p:txBody>
      </p:sp>
      <p:sp>
        <p:nvSpPr>
          <p:cNvPr id="2" name="TextBox 1"/>
          <p:cNvSpPr txBox="1"/>
          <p:nvPr/>
        </p:nvSpPr>
        <p:spPr>
          <a:xfrm>
            <a:off x="166255" y="289679"/>
            <a:ext cx="8977745" cy="5478423"/>
          </a:xfrm>
          <a:prstGeom prst="rect">
            <a:avLst/>
          </a:prstGeom>
          <a:noFill/>
        </p:spPr>
        <p:txBody>
          <a:bodyPr wrap="square" rtlCol="0">
            <a:spAutoFit/>
          </a:bodyPr>
          <a:lstStyle/>
          <a:p>
            <a:r>
              <a:rPr lang="es-ES_tradnl" sz="2600" dirty="0">
                <a:solidFill>
                  <a:srgbClr val="FF0000"/>
                </a:solidFill>
                <a:latin typeface="Comic Sans MS" panose="030F0902030302020204" pitchFamily="66" charset="0"/>
                <a:cs typeface="Lucida Handwriting"/>
              </a:rPr>
              <a:t> </a:t>
            </a:r>
            <a:r>
              <a:rPr lang="es-BO" sz="2600" dirty="0">
                <a:solidFill>
                  <a:srgbClr val="FF0000"/>
                </a:solidFill>
                <a:latin typeface="Comic Sans MS" panose="030F0902030302020204" pitchFamily="66" charset="0"/>
                <a:cs typeface="Lucida Handwriting"/>
              </a:rPr>
              <a:t>Los Justos ascienden al Cielo</a:t>
            </a:r>
            <a:r>
              <a:rPr lang="es-ES_tradnl" sz="2600" dirty="0">
                <a:solidFill>
                  <a:srgbClr val="FF0000"/>
                </a:solidFill>
                <a:latin typeface="Lucida Handwriting"/>
                <a:cs typeface="Lucida Handwriting"/>
              </a:rPr>
              <a:t>     </a:t>
            </a:r>
          </a:p>
          <a:p>
            <a:r>
              <a:rPr lang="es-ES_tradnl" sz="2600" dirty="0">
                <a:latin typeface="Papyrus"/>
                <a:cs typeface="Lucida Handwriting"/>
              </a:rPr>
              <a:t>¡Suena como un Rapto!</a:t>
            </a:r>
            <a:endParaRPr lang="es-ES_tradnl" sz="2600" dirty="0">
              <a:latin typeface="Lucida Handwriting"/>
              <a:cs typeface="Lucida Handwriting"/>
            </a:endParaRPr>
          </a:p>
          <a:p>
            <a:r>
              <a:rPr lang="es-BO" sz="2600" dirty="0">
                <a:solidFill>
                  <a:srgbClr val="FF0000"/>
                </a:solidFill>
                <a:latin typeface="Comic Sans MS" panose="030F0902030302020204" pitchFamily="66" charset="0"/>
                <a:cs typeface="Lucida Handwriting"/>
              </a:rPr>
              <a:t>Los malvados y los indecisos entran en los días de temor</a:t>
            </a:r>
            <a:endParaRPr lang="es-ES_tradnl" sz="2600" dirty="0">
              <a:solidFill>
                <a:srgbClr val="FF0000"/>
              </a:solidFill>
              <a:latin typeface="Comic Sans MS" panose="030F0902030302020204" pitchFamily="66" charset="0"/>
              <a:cs typeface="Lucida Handwriting"/>
            </a:endParaRPr>
          </a:p>
          <a:p>
            <a:r>
              <a:rPr lang="es-ES_tradnl" sz="2600" dirty="0">
                <a:latin typeface="Papyrus"/>
                <a:cs typeface="Papyrus"/>
              </a:rPr>
              <a:t>¡Suena como la Tribulación!</a:t>
            </a:r>
            <a:endParaRPr lang="es-ES_tradnl" sz="2600" dirty="0">
              <a:latin typeface="Lucida Handwriting"/>
              <a:cs typeface="Lucida Handwriting"/>
            </a:endParaRPr>
          </a:p>
          <a:p>
            <a:r>
              <a:rPr lang="es-BO" sz="2600" dirty="0">
                <a:solidFill>
                  <a:srgbClr val="FF0000"/>
                </a:solidFill>
                <a:latin typeface="Comic Sans MS" panose="030F0902030302020204" pitchFamily="66" charset="0"/>
                <a:cs typeface="Lucida Handwriting"/>
              </a:rPr>
              <a:t>El Juicio de Dios se promulga en las Trompetas 
y es ejecutado en la Expiación</a:t>
            </a:r>
            <a:endParaRPr lang="es-ES_tradnl" sz="2600" dirty="0">
              <a:solidFill>
                <a:srgbClr val="FF0000"/>
              </a:solidFill>
              <a:latin typeface="Comic Sans MS" panose="030F0902030302020204" pitchFamily="66" charset="0"/>
              <a:cs typeface="Lucida Handwriting"/>
            </a:endParaRPr>
          </a:p>
          <a:p>
            <a:endParaRPr lang="es-BO" sz="2600" dirty="0">
              <a:latin typeface="Papyrus" panose="020B0602040200020303" pitchFamily="34" charset="77"/>
              <a:cs typeface="Lucida Handwriting"/>
            </a:endParaRPr>
          </a:p>
          <a:p>
            <a:r>
              <a:rPr lang="es-BO" sz="2800" dirty="0">
                <a:latin typeface="Papyrus" panose="020B0602040200020303" pitchFamily="34" charset="77"/>
                <a:cs typeface="Lucida Handwriting"/>
              </a:rPr>
              <a:t>Los nombres pueden ser sellados
 o borrados en la expiación</a:t>
            </a:r>
          </a:p>
          <a:p>
            <a:endParaRPr lang="es-ES_tradnl" sz="2800" dirty="0">
              <a:solidFill>
                <a:srgbClr val="FF0000"/>
              </a:solidFill>
              <a:latin typeface="Lucida Handwriting"/>
              <a:cs typeface="Lucida Handwriting"/>
            </a:endParaRPr>
          </a:p>
          <a:p>
            <a:r>
              <a:rPr lang="es-BO" sz="2800" dirty="0">
                <a:solidFill>
                  <a:srgbClr val="000000"/>
                </a:solidFill>
                <a:latin typeface="Papyrus"/>
                <a:cs typeface="Papyrus"/>
              </a:rPr>
              <a:t>Si la gente cambia de opinión
 durante la Tribulación... 
¡Dios cambiará de opinión!</a:t>
            </a:r>
            <a:endParaRPr lang="es-ES_tradnl" sz="2800" b="1" dirty="0">
              <a:solidFill>
                <a:srgbClr val="FF0000"/>
              </a:solidFill>
              <a:latin typeface="Papyrus"/>
              <a:cs typeface="Papyrus"/>
            </a:endParaRPr>
          </a:p>
        </p:txBody>
      </p:sp>
      <p:pic>
        <p:nvPicPr>
          <p:cNvPr id="6" name="Picture 5" descr="A picture containing text, toiletry, alcohol&#10;&#10;Description automatically generated">
            <a:extLst>
              <a:ext uri="{FF2B5EF4-FFF2-40B4-BE49-F238E27FC236}">
                <a16:creationId xmlns:a16="http://schemas.microsoft.com/office/drawing/2014/main" id="{1BFD2210-35F1-D518-0652-00CBAFD40DB5}"/>
              </a:ext>
            </a:extLst>
          </p:cNvPr>
          <p:cNvPicPr>
            <a:picLocks noChangeAspect="1"/>
          </p:cNvPicPr>
          <p:nvPr/>
        </p:nvPicPr>
        <p:blipFill>
          <a:blip r:embed="rId3"/>
          <a:stretch>
            <a:fillRect/>
          </a:stretch>
        </p:blipFill>
        <p:spPr>
          <a:xfrm>
            <a:off x="4898692" y="3910122"/>
            <a:ext cx="4079053" cy="2810015"/>
          </a:xfrm>
          <a:prstGeom prst="rect">
            <a:avLst/>
          </a:prstGeom>
        </p:spPr>
      </p:pic>
    </p:spTree>
    <p:extLst>
      <p:ext uri="{BB962C8B-B14F-4D97-AF65-F5344CB8AC3E}">
        <p14:creationId xmlns:p14="http://schemas.microsoft.com/office/powerpoint/2010/main" val="269319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9637" name="Text Box 6"/>
          <p:cNvSpPr txBox="1">
            <a:spLocks noChangeArrowheads="1"/>
          </p:cNvSpPr>
          <p:nvPr/>
        </p:nvSpPr>
        <p:spPr bwMode="auto">
          <a:xfrm>
            <a:off x="5659501" y="332483"/>
            <a:ext cx="3456944" cy="5940088"/>
          </a:xfrm>
          <a:prstGeom prst="rect">
            <a:avLst/>
          </a:prstGeom>
          <a:solidFill>
            <a:schemeClr val="bg1"/>
          </a:solid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pPr>
              <a:spcBef>
                <a:spcPct val="50000"/>
              </a:spcBef>
            </a:pPr>
            <a:endParaRPr lang="en-US" sz="3200" dirty="0">
              <a:solidFill>
                <a:srgbClr val="FF0000"/>
              </a:solidFill>
              <a:latin typeface="Cracked"/>
              <a:cs typeface="Cracked"/>
            </a:endParaRPr>
          </a:p>
          <a:p>
            <a:pPr algn="ctr">
              <a:spcBef>
                <a:spcPct val="50000"/>
              </a:spcBef>
            </a:pPr>
            <a:r>
              <a:rPr lang="es-BO" dirty="0">
                <a:latin typeface="Papyrus"/>
                <a:cs typeface="Papyrus"/>
              </a:rPr>
              <a:t>Día de Expiación
La Asamblea Solemne
 "El ayuno"
"Cara a cara"
Detrás del velo
 Cierre de la puerta
El Día 
Nombres sellados o nombres borrados
La Gran Trompeta</a:t>
            </a:r>
            <a:r>
              <a:rPr lang="en-US" dirty="0">
                <a:latin typeface="Papyrus"/>
                <a:cs typeface="Papyrus"/>
              </a:rPr>
              <a:t> </a:t>
            </a:r>
          </a:p>
        </p:txBody>
      </p:sp>
      <p:sp>
        <p:nvSpPr>
          <p:cNvPr id="3" name="TextBox 2"/>
          <p:cNvSpPr txBox="1"/>
          <p:nvPr/>
        </p:nvSpPr>
        <p:spPr>
          <a:xfrm>
            <a:off x="74950" y="4864471"/>
            <a:ext cx="5584551"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_tradnl" sz="2400" dirty="0">
                <a:solidFill>
                  <a:schemeClr val="bg1"/>
                </a:solidFill>
                <a:latin typeface="Papyrus Condensed"/>
                <a:cs typeface="Papyrus Condensed"/>
              </a:rPr>
              <a:t>Lev 23 :27 </a:t>
            </a:r>
            <a:r>
              <a:rPr lang="es-BO" sz="2400" dirty="0">
                <a:solidFill>
                  <a:schemeClr val="bg1"/>
                </a:solidFill>
                <a:latin typeface="Papyrus Condensed"/>
                <a:cs typeface="Papyrus Condensed"/>
              </a:rPr>
              <a:t>También el </a:t>
            </a:r>
            <a:r>
              <a:rPr lang="es-ES" sz="2400" dirty="0">
                <a:solidFill>
                  <a:schemeClr val="bg1"/>
                </a:solidFill>
                <a:latin typeface="Segoe UI Web (West European)"/>
                <a:cs typeface="Papyrus Condensed"/>
              </a:rPr>
              <a:t>10</a:t>
            </a:r>
            <a:r>
              <a:rPr lang="es-ES" sz="2400" dirty="0">
                <a:effectLst/>
                <a:latin typeface="Segoe UI Web (West European)"/>
              </a:rPr>
              <a:t>º</a:t>
            </a:r>
            <a:r>
              <a:rPr lang="es-BO" sz="2400" dirty="0">
                <a:solidFill>
                  <a:schemeClr val="bg1"/>
                </a:solidFill>
                <a:latin typeface="Papyrus Condensed"/>
                <a:cs typeface="Papyrus Condensed"/>
              </a:rPr>
              <a:t> día de este mes </a:t>
            </a:r>
            <a:r>
              <a:rPr lang="es-ES" sz="2400" dirty="0">
                <a:effectLst/>
                <a:latin typeface="Segoe UI Web (West European)"/>
              </a:rPr>
              <a:t>7º</a:t>
            </a:r>
            <a:r>
              <a:rPr lang="es-BO" sz="2400" dirty="0">
                <a:solidFill>
                  <a:schemeClr val="bg1"/>
                </a:solidFill>
                <a:latin typeface="Papyrus Condensed"/>
                <a:cs typeface="Papyrus Condensed"/>
              </a:rPr>
              <a:t> será el día de la expiación: tendréis santa convocación, y afligiréis vuestras almas, y ofreceréis ofrenda encendida a Jehová.</a:t>
            </a:r>
            <a:endParaRPr lang="es-ES_tradnl" sz="2400" dirty="0">
              <a:solidFill>
                <a:schemeClr val="bg1"/>
              </a:solidFill>
              <a:latin typeface="Papyrus Condensed"/>
              <a:cs typeface="Papyrus Condensed"/>
            </a:endParaRPr>
          </a:p>
        </p:txBody>
      </p:sp>
      <p:sp>
        <p:nvSpPr>
          <p:cNvPr id="4" name="TextBox 3"/>
          <p:cNvSpPr txBox="1"/>
          <p:nvPr/>
        </p:nvSpPr>
        <p:spPr>
          <a:xfrm>
            <a:off x="5758428" y="455844"/>
            <a:ext cx="3968941" cy="461665"/>
          </a:xfrm>
          <a:prstGeom prst="rect">
            <a:avLst/>
          </a:prstGeom>
          <a:noFill/>
        </p:spPr>
        <p:txBody>
          <a:bodyPr wrap="square" rtlCol="0">
            <a:spAutoFit/>
          </a:bodyPr>
          <a:lstStyle/>
          <a:p>
            <a:r>
              <a:rPr lang="es-ES_tradnl" sz="2400" dirty="0">
                <a:solidFill>
                  <a:srgbClr val="FF0000"/>
                </a:solidFill>
                <a:latin typeface="Lucida Calligraphy"/>
                <a:cs typeface="Lucida Calligraphy"/>
              </a:rPr>
              <a:t>Yom Kipur-Temas</a:t>
            </a:r>
          </a:p>
        </p:txBody>
      </p:sp>
      <p:pic>
        <p:nvPicPr>
          <p:cNvPr id="7" name="Picture 6" descr="placing"/>
          <p:cNvPicPr>
            <a:picLocks noChangeAspect="1" noChangeArrowheads="1"/>
          </p:cNvPicPr>
          <p:nvPr/>
        </p:nvPicPr>
        <p:blipFill rotWithShape="1">
          <a:blip r:embed="rId3">
            <a:extLst>
              <a:ext uri="{28A0092B-C50C-407E-A947-70E740481C1C}">
                <a14:useLocalDpi xmlns:a14="http://schemas.microsoft.com/office/drawing/2010/main" val="0"/>
              </a:ext>
            </a:extLst>
          </a:blip>
          <a:srcRect l="16871" r="23043" b="13483"/>
          <a:stretch/>
        </p:blipFill>
        <p:spPr bwMode="auto">
          <a:xfrm>
            <a:off x="206444" y="260518"/>
            <a:ext cx="5201173" cy="4489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1100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13235</TotalTime>
  <Words>3587</Words>
  <Application>Microsoft Office PowerPoint</Application>
  <PresentationFormat>On-screen Show (4:3)</PresentationFormat>
  <Paragraphs>293</Paragraphs>
  <Slides>46</Slides>
  <Notes>25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Arial</vt:lpstr>
      <vt:lpstr>Avenir Book</vt:lpstr>
      <vt:lpstr>Avenir Light</vt:lpstr>
      <vt:lpstr>Calibri</vt:lpstr>
      <vt:lpstr>Comic Sans MS</vt:lpstr>
      <vt:lpstr>Cracked</vt:lpstr>
      <vt:lpstr>Georgia Italic</vt:lpstr>
      <vt:lpstr>Lucida Calligraphy</vt:lpstr>
      <vt:lpstr>Lucida Handwriting</vt:lpstr>
      <vt:lpstr>Papyrus</vt:lpstr>
      <vt:lpstr>Papyrus Condensed</vt:lpstr>
      <vt:lpstr>Segoe UI Web (West European)</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Bently</dc:creator>
  <cp:lastModifiedBy>David Larsson</cp:lastModifiedBy>
  <cp:revision>918</cp:revision>
  <dcterms:created xsi:type="dcterms:W3CDTF">2012-02-20T16:21:48Z</dcterms:created>
  <dcterms:modified xsi:type="dcterms:W3CDTF">2023-10-03T22:00:52Z</dcterms:modified>
</cp:coreProperties>
</file>