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355" r:id="rId2"/>
    <p:sldId id="256" r:id="rId3"/>
    <p:sldId id="348" r:id="rId4"/>
    <p:sldId id="301" r:id="rId5"/>
    <p:sldId id="360" r:id="rId6"/>
    <p:sldId id="361" r:id="rId7"/>
    <p:sldId id="362" r:id="rId8"/>
    <p:sldId id="363" r:id="rId9"/>
    <p:sldId id="331" r:id="rId10"/>
    <p:sldId id="364" r:id="rId11"/>
    <p:sldId id="365" r:id="rId12"/>
    <p:sldId id="354" r:id="rId13"/>
    <p:sldId id="276" r:id="rId14"/>
    <p:sldId id="335" r:id="rId15"/>
    <p:sldId id="332" r:id="rId16"/>
    <p:sldId id="349" r:id="rId17"/>
    <p:sldId id="350" r:id="rId18"/>
    <p:sldId id="304" r:id="rId19"/>
    <p:sldId id="257" r:id="rId20"/>
    <p:sldId id="271" r:id="rId21"/>
    <p:sldId id="263" r:id="rId22"/>
    <p:sldId id="352" r:id="rId23"/>
    <p:sldId id="270" r:id="rId24"/>
    <p:sldId id="358" r:id="rId25"/>
    <p:sldId id="259" r:id="rId26"/>
    <p:sldId id="351" r:id="rId27"/>
    <p:sldId id="296" r:id="rId28"/>
    <p:sldId id="262" r:id="rId29"/>
    <p:sldId id="356" r:id="rId30"/>
    <p:sldId id="357" r:id="rId31"/>
    <p:sldId id="306" r:id="rId32"/>
    <p:sldId id="359" r:id="rId33"/>
    <p:sldId id="307" r:id="rId34"/>
    <p:sldId id="260" r:id="rId35"/>
    <p:sldId id="504" r:id="rId36"/>
    <p:sldId id="505" r:id="rId37"/>
    <p:sldId id="258" r:id="rId38"/>
    <p:sldId id="366" r:id="rId39"/>
    <p:sldId id="367" r:id="rId40"/>
    <p:sldId id="338" r:id="rId41"/>
    <p:sldId id="393" r:id="rId42"/>
    <p:sldId id="294" r:id="rId43"/>
    <p:sldId id="295" r:id="rId44"/>
    <p:sldId id="298" r:id="rId45"/>
    <p:sldId id="299" r:id="rId46"/>
    <p:sldId id="467" r:id="rId47"/>
    <p:sldId id="461" r:id="rId48"/>
    <p:sldId id="465" r:id="rId49"/>
    <p:sldId id="500" r:id="rId50"/>
    <p:sldId id="502" r:id="rId51"/>
    <p:sldId id="273" r:id="rId52"/>
    <p:sldId id="272" r:id="rId53"/>
    <p:sldId id="460" r:id="rId54"/>
    <p:sldId id="302" r:id="rId55"/>
    <p:sldId id="261" r:id="rId56"/>
    <p:sldId id="368" r:id="rId57"/>
    <p:sldId id="300" r:id="rId58"/>
    <p:sldId id="369" r:id="rId59"/>
    <p:sldId id="297" r:id="rId60"/>
    <p:sldId id="501" r:id="rId61"/>
    <p:sldId id="463" r:id="rId62"/>
    <p:sldId id="290" r:id="rId63"/>
    <p:sldId id="398" r:id="rId64"/>
    <p:sldId id="267" r:id="rId65"/>
    <p:sldId id="312" r:id="rId66"/>
    <p:sldId id="469" r:id="rId67"/>
    <p:sldId id="266" r:id="rId68"/>
    <p:sldId id="503" r:id="rId69"/>
    <p:sldId id="493" r:id="rId70"/>
    <p:sldId id="275" r:id="rId71"/>
    <p:sldId id="507" r:id="rId72"/>
    <p:sldId id="496" r:id="rId73"/>
    <p:sldId id="520" r:id="rId74"/>
    <p:sldId id="459" r:id="rId75"/>
    <p:sldId id="494" r:id="rId76"/>
    <p:sldId id="497" r:id="rId77"/>
    <p:sldId id="499" r:id="rId78"/>
    <p:sldId id="495" r:id="rId79"/>
    <p:sldId id="491" r:id="rId80"/>
    <p:sldId id="492" r:id="rId81"/>
    <p:sldId id="498" r:id="rId82"/>
    <p:sldId id="268" r:id="rId83"/>
    <p:sldId id="519" r:id="rId84"/>
    <p:sldId id="508" r:id="rId85"/>
    <p:sldId id="475" r:id="rId86"/>
    <p:sldId id="347" r:id="rId87"/>
    <p:sldId id="509" r:id="rId88"/>
    <p:sldId id="515" r:id="rId89"/>
    <p:sldId id="516" r:id="rId90"/>
    <p:sldId id="482" r:id="rId91"/>
    <p:sldId id="514" r:id="rId92"/>
    <p:sldId id="506" r:id="rId93"/>
    <p:sldId id="455" r:id="rId94"/>
    <p:sldId id="518" r:id="rId95"/>
    <p:sldId id="517" r:id="rId96"/>
    <p:sldId id="483" r:id="rId97"/>
    <p:sldId id="269" r:id="rId98"/>
    <p:sldId id="470" r:id="rId99"/>
    <p:sldId id="488" r:id="rId100"/>
    <p:sldId id="472" r:id="rId101"/>
    <p:sldId id="487" r:id="rId102"/>
    <p:sldId id="486" r:id="rId103"/>
    <p:sldId id="489" r:id="rId104"/>
    <p:sldId id="490" r:id="rId105"/>
    <p:sldId id="264"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6181"/>
  </p:normalViewPr>
  <p:slideViewPr>
    <p:cSldViewPr snapToGrid="0">
      <p:cViewPr varScale="1">
        <p:scale>
          <a:sx n="122" d="100"/>
          <a:sy n="122" d="100"/>
        </p:scale>
        <p:origin x="232" y="232"/>
      </p:cViewPr>
      <p:guideLst/>
    </p:cSldViewPr>
  </p:slideViewPr>
  <p:notesTextViewPr>
    <p:cViewPr>
      <p:scale>
        <a:sx n="1" d="1"/>
        <a:sy n="1" d="1"/>
      </p:scale>
      <p:origin x="0" y="0"/>
    </p:cViewPr>
  </p:notesTextViewPr>
  <p:sorterViewPr>
    <p:cViewPr>
      <p:scale>
        <a:sx n="133" d="100"/>
        <a:sy n="1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9890E-BC2A-0540-BBAD-C6D87B197361}" type="datetimeFigureOut">
              <a:rPr lang="en-US" smtClean="0"/>
              <a:t>12/26/23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AD71D-C7EB-DF4A-A24A-27A4FD0CBC60}" type="slidenum">
              <a:rPr lang="en-US" smtClean="0"/>
              <a:t>‹#›</a:t>
            </a:fld>
            <a:endParaRPr lang="en-US"/>
          </a:p>
        </p:txBody>
      </p:sp>
    </p:spTree>
    <p:extLst>
      <p:ext uri="{BB962C8B-B14F-4D97-AF65-F5344CB8AC3E}">
        <p14:creationId xmlns:p14="http://schemas.microsoft.com/office/powerpoint/2010/main" val="336491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3</a:t>
            </a:fld>
            <a:endParaRPr lang="en-US"/>
          </a:p>
        </p:txBody>
      </p:sp>
    </p:spTree>
    <p:extLst>
      <p:ext uri="{BB962C8B-B14F-4D97-AF65-F5344CB8AC3E}">
        <p14:creationId xmlns:p14="http://schemas.microsoft.com/office/powerpoint/2010/main" val="988976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62</a:t>
            </a:fld>
            <a:endParaRPr lang="en-US"/>
          </a:p>
        </p:txBody>
      </p:sp>
    </p:spTree>
    <p:extLst>
      <p:ext uri="{BB962C8B-B14F-4D97-AF65-F5344CB8AC3E}">
        <p14:creationId xmlns:p14="http://schemas.microsoft.com/office/powerpoint/2010/main" val="181582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D8E7FE29-C468-10F5-4B0B-25931B4ED4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30FDAEAC-7069-9940-B62C-0D6BAC8B2F88}" type="slidenum">
              <a:rPr lang="es-ES_tradnl" altLang="en-US" smtClean="0">
                <a:latin typeface="Arial" panose="020B0604020202020204" pitchFamily="34" charset="0"/>
              </a:rPr>
              <a:pPr/>
              <a:t>65</a:t>
            </a:fld>
            <a:endParaRPr lang="es-ES_tradnl" altLang="en-US">
              <a:latin typeface="Arial" panose="020B0604020202020204" pitchFamily="34" charset="0"/>
            </a:endParaRPr>
          </a:p>
        </p:txBody>
      </p:sp>
      <p:sp>
        <p:nvSpPr>
          <p:cNvPr id="202754" name="Rectangle 2">
            <a:extLst>
              <a:ext uri="{FF2B5EF4-FFF2-40B4-BE49-F238E27FC236}">
                <a16:creationId xmlns:a16="http://schemas.microsoft.com/office/drawing/2014/main" id="{D46BA74E-46B9-4158-B87E-7D9999C8BC44}"/>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102EAEF6-B5F8-E6D6-F5D8-AEAC67EF5B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7DAA78BA-6859-7E42-538C-5CDB9C789D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004B13DD-1168-3D44-94FF-0E07F9257558}" type="slidenum">
              <a:rPr lang="es-ES_tradnl" altLang="en-US" smtClean="0">
                <a:latin typeface="Arial" panose="020B0604020202020204" pitchFamily="34" charset="0"/>
              </a:rPr>
              <a:pPr/>
              <a:t>66</a:t>
            </a:fld>
            <a:endParaRPr lang="es-ES_tradnl" altLang="en-US">
              <a:latin typeface="Arial" panose="020B0604020202020204" pitchFamily="34" charset="0"/>
            </a:endParaRPr>
          </a:p>
        </p:txBody>
      </p:sp>
      <p:sp>
        <p:nvSpPr>
          <p:cNvPr id="200706" name="Rectangle 2">
            <a:extLst>
              <a:ext uri="{FF2B5EF4-FFF2-40B4-BE49-F238E27FC236}">
                <a16:creationId xmlns:a16="http://schemas.microsoft.com/office/drawing/2014/main" id="{A4191D56-CDF0-BE5B-AEC3-05E33BEEF9EF}"/>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C7FF6ABE-57D2-DDBC-2522-B39EE0859B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41693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7FA4C7AB-3D03-99F7-B173-586F5CAE48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E76735C0-08DE-A742-A975-9D9182E369FD}" type="slidenum">
              <a:rPr lang="es-ES_tradnl" altLang="en-US" smtClean="0">
                <a:latin typeface="Arial" panose="020B0604020202020204" pitchFamily="34" charset="0"/>
              </a:rPr>
              <a:pPr/>
              <a:t>74</a:t>
            </a:fld>
            <a:endParaRPr lang="es-ES_tradnl" altLang="en-US">
              <a:latin typeface="Arial" panose="020B0604020202020204" pitchFamily="34" charset="0"/>
            </a:endParaRPr>
          </a:p>
        </p:txBody>
      </p:sp>
      <p:sp>
        <p:nvSpPr>
          <p:cNvPr id="215042" name="Rectangle 2">
            <a:extLst>
              <a:ext uri="{FF2B5EF4-FFF2-40B4-BE49-F238E27FC236}">
                <a16:creationId xmlns:a16="http://schemas.microsoft.com/office/drawing/2014/main" id="{5EDE86B2-C311-86F8-0CF5-039E516B726C}"/>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42950127-AD7B-A08F-F614-16B2E88911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77585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3CFE389-DF1B-BD49-A464-8B7C3DF685AC}" type="slidenum">
              <a:rPr lang="es-ES_tradnl" smtClean="0"/>
              <a:pPr>
                <a:defRPr/>
              </a:pPr>
              <a:t>84</a:t>
            </a:fld>
            <a:endParaRPr lang="es-ES_tradnl"/>
          </a:p>
        </p:txBody>
      </p:sp>
    </p:spTree>
    <p:extLst>
      <p:ext uri="{BB962C8B-B14F-4D97-AF65-F5344CB8AC3E}">
        <p14:creationId xmlns:p14="http://schemas.microsoft.com/office/powerpoint/2010/main" val="149199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91</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44206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a:solidFill>
                  <a:schemeClr val="tx1"/>
                </a:solidFill>
                <a:latin typeface="Georgia Italic" charset="0"/>
                <a:ea typeface="ＭＳ Ｐゴシック" charset="0"/>
                <a:cs typeface="ＭＳ Ｐゴシック" charset="0"/>
              </a:defRPr>
            </a:lvl1pPr>
            <a:lvl2pPr marL="742950" indent="-285750">
              <a:defRPr sz="2400">
                <a:solidFill>
                  <a:schemeClr val="tx1"/>
                </a:solidFill>
                <a:latin typeface="Georgia Italic" charset="0"/>
                <a:ea typeface="ＭＳ Ｐゴシック" charset="0"/>
              </a:defRPr>
            </a:lvl2pPr>
            <a:lvl3pPr marL="1143000" indent="-228600">
              <a:defRPr sz="2400">
                <a:solidFill>
                  <a:schemeClr val="tx1"/>
                </a:solidFill>
                <a:latin typeface="Georgia Italic" charset="0"/>
                <a:ea typeface="ＭＳ Ｐゴシック" charset="0"/>
              </a:defRPr>
            </a:lvl3pPr>
            <a:lvl4pPr marL="1600200" indent="-228600">
              <a:defRPr sz="2400">
                <a:solidFill>
                  <a:schemeClr val="tx1"/>
                </a:solidFill>
                <a:latin typeface="Georgia Italic" charset="0"/>
                <a:ea typeface="ＭＳ Ｐゴシック" charset="0"/>
              </a:defRPr>
            </a:lvl4pPr>
            <a:lvl5pPr marL="2057400" indent="-228600">
              <a:defRPr sz="2400">
                <a:solidFill>
                  <a:schemeClr val="tx1"/>
                </a:solidFill>
                <a:latin typeface="Georgia Italic" charset="0"/>
                <a:ea typeface="ＭＳ Ｐゴシック" charset="0"/>
              </a:defRPr>
            </a:lvl5pPr>
            <a:lvl6pPr marL="2514600" indent="-228600" eaLnBrk="0" fontAlgn="base" hangingPunct="0">
              <a:spcBef>
                <a:spcPct val="0"/>
              </a:spcBef>
              <a:spcAft>
                <a:spcPct val="0"/>
              </a:spcAft>
              <a:defRPr sz="2400">
                <a:solidFill>
                  <a:schemeClr val="tx1"/>
                </a:solidFill>
                <a:latin typeface="Georgia Italic" charset="0"/>
                <a:ea typeface="ＭＳ Ｐゴシック" charset="0"/>
              </a:defRPr>
            </a:lvl6pPr>
            <a:lvl7pPr marL="2971800" indent="-228600" eaLnBrk="0" fontAlgn="base" hangingPunct="0">
              <a:spcBef>
                <a:spcPct val="0"/>
              </a:spcBef>
              <a:spcAft>
                <a:spcPct val="0"/>
              </a:spcAft>
              <a:defRPr sz="2400">
                <a:solidFill>
                  <a:schemeClr val="tx1"/>
                </a:solidFill>
                <a:latin typeface="Georgia Italic" charset="0"/>
                <a:ea typeface="ＭＳ Ｐゴシック" charset="0"/>
              </a:defRPr>
            </a:lvl7pPr>
            <a:lvl8pPr marL="3429000" indent="-228600" eaLnBrk="0" fontAlgn="base" hangingPunct="0">
              <a:spcBef>
                <a:spcPct val="0"/>
              </a:spcBef>
              <a:spcAft>
                <a:spcPct val="0"/>
              </a:spcAft>
              <a:defRPr sz="2400">
                <a:solidFill>
                  <a:schemeClr val="tx1"/>
                </a:solidFill>
                <a:latin typeface="Georgia Italic" charset="0"/>
                <a:ea typeface="ＭＳ Ｐゴシック" charset="0"/>
              </a:defRPr>
            </a:lvl8pPr>
            <a:lvl9pPr marL="3886200" indent="-228600" eaLnBrk="0" fontAlgn="base" hangingPunct="0">
              <a:spcBef>
                <a:spcPct val="0"/>
              </a:spcBef>
              <a:spcAft>
                <a:spcPct val="0"/>
              </a:spcAft>
              <a:defRPr sz="2400">
                <a:solidFill>
                  <a:schemeClr val="tx1"/>
                </a:solidFill>
                <a:latin typeface="Georgia Italic" charset="0"/>
                <a:ea typeface="ＭＳ Ｐゴシック" charset="0"/>
              </a:defRPr>
            </a:lvl9pPr>
          </a:lstStyle>
          <a:p>
            <a:fld id="{87659BBF-4D2E-3648-8D14-667CFC93D2E6}" type="slidenum">
              <a:rPr lang="en-US" sz="1200">
                <a:latin typeface="Arial" charset="0"/>
              </a:rPr>
              <a:pPr/>
              <a:t>95</a:t>
            </a:fld>
            <a:endParaRPr lang="en-US" sz="1200">
              <a:latin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a:noFill/>
        </p:spPr>
        <p:txBody>
          <a:bodyPr/>
          <a:lstStyle/>
          <a:p>
            <a:pPr eaLnBrk="1" hangingPunct="1"/>
            <a:endParaRPr lang="es-ES_tradnl"/>
          </a:p>
        </p:txBody>
      </p:sp>
    </p:spTree>
    <p:extLst>
      <p:ext uri="{BB962C8B-B14F-4D97-AF65-F5344CB8AC3E}">
        <p14:creationId xmlns:p14="http://schemas.microsoft.com/office/powerpoint/2010/main" val="151517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98</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0328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13CA2A1-ABE5-1DB0-34CB-7944A19D6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B82AD88D-AD00-F44F-81C0-229ECC1577AE}" type="slidenum">
              <a:rPr lang="es-ES_tradnl" altLang="en-US" smtClean="0">
                <a:latin typeface="Arial" panose="020B0604020202020204" pitchFamily="34" charset="0"/>
              </a:rPr>
              <a:pPr/>
              <a:t>102</a:t>
            </a:fld>
            <a:endParaRPr lang="es-ES_tradnl" altLang="en-US">
              <a:latin typeface="Arial" panose="020B0604020202020204" pitchFamily="34" charset="0"/>
            </a:endParaRPr>
          </a:p>
        </p:txBody>
      </p:sp>
      <p:sp>
        <p:nvSpPr>
          <p:cNvPr id="16386" name="Rectangle 2">
            <a:extLst>
              <a:ext uri="{FF2B5EF4-FFF2-40B4-BE49-F238E27FC236}">
                <a16:creationId xmlns:a16="http://schemas.microsoft.com/office/drawing/2014/main" id="{B4D37AC9-B0CE-2629-7BFE-23AEA9682C8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DA3F7768-9D2C-C412-0FF8-7BB3085FF5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3772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8</a:t>
            </a:fld>
            <a:endParaRPr lang="en-US"/>
          </a:p>
        </p:txBody>
      </p:sp>
    </p:spTree>
    <p:extLst>
      <p:ext uri="{BB962C8B-B14F-4D97-AF65-F5344CB8AC3E}">
        <p14:creationId xmlns:p14="http://schemas.microsoft.com/office/powerpoint/2010/main" val="247629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18</a:t>
            </a:fld>
            <a:endParaRPr lang="es-ES_tradnl"/>
          </a:p>
        </p:txBody>
      </p:sp>
    </p:spTree>
    <p:extLst>
      <p:ext uri="{BB962C8B-B14F-4D97-AF65-F5344CB8AC3E}">
        <p14:creationId xmlns:p14="http://schemas.microsoft.com/office/powerpoint/2010/main" val="288936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8722C-D811-3C45-A302-66DB97A08BC0}" type="slidenum">
              <a:rPr lang="en-US" smtClean="0"/>
              <a:t>39</a:t>
            </a:fld>
            <a:endParaRPr lang="en-US"/>
          </a:p>
        </p:txBody>
      </p:sp>
    </p:spTree>
    <p:extLst>
      <p:ext uri="{BB962C8B-B14F-4D97-AF65-F5344CB8AC3E}">
        <p14:creationId xmlns:p14="http://schemas.microsoft.com/office/powerpoint/2010/main" val="287140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7EFF0FE0-72F2-B5B9-FA71-25ACB1ED3E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4FC1C88D-5831-3047-8342-A48AF714AC76}" type="slidenum">
              <a:rPr lang="es-ES_tradnl" altLang="en-US" smtClean="0">
                <a:latin typeface="Arial" panose="020B0604020202020204" pitchFamily="34" charset="0"/>
              </a:rPr>
              <a:pPr/>
              <a:t>53</a:t>
            </a:fld>
            <a:endParaRPr lang="es-ES_tradnl" altLang="en-US">
              <a:latin typeface="Arial" panose="020B0604020202020204" pitchFamily="34" charset="0"/>
            </a:endParaRPr>
          </a:p>
        </p:txBody>
      </p:sp>
      <p:sp>
        <p:nvSpPr>
          <p:cNvPr id="94210" name="Rectangle 2">
            <a:extLst>
              <a:ext uri="{FF2B5EF4-FFF2-40B4-BE49-F238E27FC236}">
                <a16:creationId xmlns:a16="http://schemas.microsoft.com/office/drawing/2014/main" id="{6DAA24F4-6A73-73C0-AF5A-2102B6967B52}"/>
              </a:ext>
            </a:extLst>
          </p:cNvPr>
          <p:cNvSpPr>
            <a:spLocks noGrp="1" noRot="1" noChangeAspect="1"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A41A6AAC-8A39-1A5A-308E-596CEA9018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ea typeface="ヒラギノ角ゴ Pro W3" panose="020B0300000000000000" pitchFamily="34" charset="-128"/>
              </a:rPr>
              <a:t>This is an ancient carving of Molech. Abram lived in Iraq, and the people around him served this god. As you can see, it is the moon god. It is the same symbol on top of every mosque. The same god of Genesis</a:t>
            </a:r>
          </a:p>
        </p:txBody>
      </p:sp>
    </p:spTree>
    <p:extLst>
      <p:ext uri="{BB962C8B-B14F-4D97-AF65-F5344CB8AC3E}">
        <p14:creationId xmlns:p14="http://schemas.microsoft.com/office/powerpoint/2010/main" val="113977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34C10428-500A-8143-9D3B-3240EE8F47C5}" type="slidenum">
              <a:rPr lang="es-ES_tradnl">
                <a:latin typeface="Arial" charset="0"/>
              </a:rPr>
              <a:pPr/>
              <a:t>54</a:t>
            </a:fld>
            <a:endParaRPr lang="es-ES_tradnl">
              <a:latin typeface="Arial" charset="0"/>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8905D932-E55C-064F-B7B4-976C11B5D38C}" type="slidenum">
              <a:rPr lang="es-ES_tradnl">
                <a:latin typeface="Arial" charset="0"/>
              </a:rPr>
              <a:pPr/>
              <a:t>57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702B3964-12F7-DF40-B4B4-054CBC8DAC4C}" type="slidenum">
              <a:rPr lang="es-ES_tradnl">
                <a:latin typeface="Arial" charset="0"/>
              </a:rPr>
              <a:pPr/>
              <a:t>58</a:t>
            </a:fld>
            <a:endParaRPr lang="es-ES_tradnl">
              <a:latin typeface="Arial" charset="0"/>
            </a:endParaRPr>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1459996D-23C3-E4BE-8EE7-B6E03D95E9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FF5CD81F-EFB0-7646-B3BF-579E88D2CF78}" type="slidenum">
              <a:rPr lang="es-ES_tradnl" altLang="en-US" smtClean="0">
                <a:latin typeface="Arial" panose="020B0604020202020204" pitchFamily="34" charset="0"/>
              </a:rPr>
              <a:pPr/>
              <a:t>61</a:t>
            </a:fld>
            <a:endParaRPr lang="es-ES_tradnl" altLang="en-US">
              <a:latin typeface="Arial" panose="020B0604020202020204" pitchFamily="34" charset="0"/>
            </a:endParaRPr>
          </a:p>
        </p:txBody>
      </p:sp>
      <p:sp>
        <p:nvSpPr>
          <p:cNvPr id="197634" name="Rectangle 2">
            <a:extLst>
              <a:ext uri="{FF2B5EF4-FFF2-40B4-BE49-F238E27FC236}">
                <a16:creationId xmlns:a16="http://schemas.microsoft.com/office/drawing/2014/main" id="{92524CA6-AECD-E628-7466-0CF55B9708EB}"/>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4BD8C4F4-6F41-506C-CAB2-85EF6F7572A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01889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4245-2DD9-6DAB-BED6-B5C054575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6A14C-0ECA-1D51-0135-8469B1874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DE1EB-5FF7-133D-6DE0-A4C4AD4E4741}"/>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5" name="Footer Placeholder 4">
            <a:extLst>
              <a:ext uri="{FF2B5EF4-FFF2-40B4-BE49-F238E27FC236}">
                <a16:creationId xmlns:a16="http://schemas.microsoft.com/office/drawing/2014/main" id="{87CE9916-F1F2-EA76-C785-9C22D9A81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EAD15-9311-79F6-4CAB-4DC299CE04D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56491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8B2C-CC27-6CCA-C572-0C396E5C05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CC8395-DFDA-0F16-E14E-65ABB178B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8ECDF-E47A-5E50-5FDE-FFD1116F3ECF}"/>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5" name="Footer Placeholder 4">
            <a:extLst>
              <a:ext uri="{FF2B5EF4-FFF2-40B4-BE49-F238E27FC236}">
                <a16:creationId xmlns:a16="http://schemas.microsoft.com/office/drawing/2014/main" id="{3BAD1C8B-AC53-37BE-551A-14B65416B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FC75E-C118-D01E-F4CF-D48A06670C58}"/>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348656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E7486-54BF-8B51-0950-D780305C44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E9866A-741C-89CA-5BAA-EE0376E46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EB7C9-D277-0B93-79A7-FEAEB86744EE}"/>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5" name="Footer Placeholder 4">
            <a:extLst>
              <a:ext uri="{FF2B5EF4-FFF2-40B4-BE49-F238E27FC236}">
                <a16:creationId xmlns:a16="http://schemas.microsoft.com/office/drawing/2014/main" id="{77706233-F2E9-2C8A-62E3-85065A0F1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3B4CD-02F0-8493-140E-8CE207C0BEDA}"/>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4981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3" name="Rectangle 4">
            <a:extLst>
              <a:ext uri="{FF2B5EF4-FFF2-40B4-BE49-F238E27FC236}">
                <a16:creationId xmlns:a16="http://schemas.microsoft.com/office/drawing/2014/main" id="{7676161C-CBF2-BF62-3306-8ECF51D0E705}"/>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a:extLst>
              <a:ext uri="{FF2B5EF4-FFF2-40B4-BE49-F238E27FC236}">
                <a16:creationId xmlns:a16="http://schemas.microsoft.com/office/drawing/2014/main" id="{F8351EFD-2413-7A9C-761E-50564A955CAF}"/>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a:extLst>
              <a:ext uri="{FF2B5EF4-FFF2-40B4-BE49-F238E27FC236}">
                <a16:creationId xmlns:a16="http://schemas.microsoft.com/office/drawing/2014/main" id="{A4C6FA51-C806-1691-7CB8-FCE9D06AD6B8}"/>
              </a:ext>
            </a:extLst>
          </p:cNvPr>
          <p:cNvSpPr>
            <a:spLocks noGrp="1" noChangeArrowheads="1"/>
          </p:cNvSpPr>
          <p:nvPr>
            <p:ph type="sldNum" sz="quarter" idx="12"/>
          </p:nvPr>
        </p:nvSpPr>
        <p:spPr>
          <a:ln/>
        </p:spPr>
        <p:txBody>
          <a:bodyPr/>
          <a:lstStyle>
            <a:lvl1pPr>
              <a:defRPr/>
            </a:lvl1pPr>
          </a:lstStyle>
          <a:p>
            <a:pPr>
              <a:defRPr/>
            </a:pPr>
            <a:fld id="{C58FB124-3375-3241-9379-9CEDD756B9D8}" type="slidenum">
              <a:rPr lang="es-ES_tradnl" altLang="en-US"/>
              <a:pPr>
                <a:defRPr/>
              </a:pPr>
              <a:t>‹#›</a:t>
            </a:fld>
            <a:endParaRPr lang="es-ES_tradnl" altLang="en-US"/>
          </a:p>
        </p:txBody>
      </p:sp>
    </p:spTree>
    <p:extLst>
      <p:ext uri="{BB962C8B-B14F-4D97-AF65-F5344CB8AC3E}">
        <p14:creationId xmlns:p14="http://schemas.microsoft.com/office/powerpoint/2010/main" val="119120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B7A2-D6AC-6926-10A1-5E5B7D137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B0C81-87CB-E25D-FDEC-10E57327E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B80D7-421A-1599-4A3D-C7F7A3933D80}"/>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5" name="Footer Placeholder 4">
            <a:extLst>
              <a:ext uri="{FF2B5EF4-FFF2-40B4-BE49-F238E27FC236}">
                <a16:creationId xmlns:a16="http://schemas.microsoft.com/office/drawing/2014/main" id="{7648D851-9773-C5E2-AF2D-FBDA24022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0AAE0-9096-FB1E-AD41-D3180E3FACF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18404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EC5F-93CB-664B-96B1-24387EF9A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E63D7-7135-BA72-83B6-F6259939F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6E1FAB-091C-06F3-AEEB-3B15E95DE02B}"/>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5" name="Footer Placeholder 4">
            <a:extLst>
              <a:ext uri="{FF2B5EF4-FFF2-40B4-BE49-F238E27FC236}">
                <a16:creationId xmlns:a16="http://schemas.microsoft.com/office/drawing/2014/main" id="{E47FDF2D-A3D7-C0C1-081C-66852D271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85759-2A3A-4778-B191-7490ED74BCA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44495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C3D9-6D44-B3E1-C1C9-1A1B0ECA2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23430-52FE-54B2-42AE-12F59C91D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D6F204-C51A-EAF9-D514-B003F3532C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618221-D6BD-A4AA-09E1-F4DB751E007A}"/>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6" name="Footer Placeholder 5">
            <a:extLst>
              <a:ext uri="{FF2B5EF4-FFF2-40B4-BE49-F238E27FC236}">
                <a16:creationId xmlns:a16="http://schemas.microsoft.com/office/drawing/2014/main" id="{546A5D54-44BF-515C-1815-CFDAFC541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8DD44-3AB2-797D-8F38-1BF606D5AC3E}"/>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126138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6141-F634-D1B7-135D-04BE2345E7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259805-758E-E230-F866-D88A05D64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DD7F45-4177-7D2F-5923-55C494E83A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615C2-382D-1ECD-61BB-2059ED95D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F0390D-312B-1943-8DE0-FE649FA8F8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CB20B6-1909-1590-92D2-6167DCB00EEB}"/>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8" name="Footer Placeholder 7">
            <a:extLst>
              <a:ext uri="{FF2B5EF4-FFF2-40B4-BE49-F238E27FC236}">
                <a16:creationId xmlns:a16="http://schemas.microsoft.com/office/drawing/2014/main" id="{1C7739AC-8C4B-D1CD-AC52-93305748A9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D74BCC-E86F-41AE-C874-A779AC18CA83}"/>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278210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7A96-BDC4-E967-86E1-2BA65BA3EC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12933-93B2-250E-8806-CB9DCE400B1F}"/>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4" name="Footer Placeholder 3">
            <a:extLst>
              <a:ext uri="{FF2B5EF4-FFF2-40B4-BE49-F238E27FC236}">
                <a16:creationId xmlns:a16="http://schemas.microsoft.com/office/drawing/2014/main" id="{D37D73B9-DC90-EAB7-2014-B5882EE6C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5D4159-156A-C468-5584-DAE1FE57709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90147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74F2D-F42F-E2A8-F40D-B52328E76528}"/>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3" name="Footer Placeholder 2">
            <a:extLst>
              <a:ext uri="{FF2B5EF4-FFF2-40B4-BE49-F238E27FC236}">
                <a16:creationId xmlns:a16="http://schemas.microsoft.com/office/drawing/2014/main" id="{C848234F-B810-1DB3-03D3-C9DC2E0F2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1407B7-A67D-4E13-B9FE-B2FE9CF012DF}"/>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24841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0893-1BBC-808A-BA8A-2F71BB2FA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0ED045-48E3-C988-ED39-B1B44F75CE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CE4798-B66A-7650-1A02-705803866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2D414-D94F-F5DE-6BDF-39A3677A2328}"/>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6" name="Footer Placeholder 5">
            <a:extLst>
              <a:ext uri="{FF2B5EF4-FFF2-40B4-BE49-F238E27FC236}">
                <a16:creationId xmlns:a16="http://schemas.microsoft.com/office/drawing/2014/main" id="{309073C3-12A0-245C-D260-233A8C42C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800450-FF4B-B296-5F81-794B5DA8C03A}"/>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49518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AD0E-11EC-079B-9BE3-CC278EC24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8AD957-D511-0875-AF95-54BD85B78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B07A4A7-8F89-22AD-AF66-83BFF56FA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A856C-C858-DD37-0BB2-D2EEF49E7919}"/>
              </a:ext>
            </a:extLst>
          </p:cNvPr>
          <p:cNvSpPr>
            <a:spLocks noGrp="1"/>
          </p:cNvSpPr>
          <p:nvPr>
            <p:ph type="dt" sz="half" idx="10"/>
          </p:nvPr>
        </p:nvSpPr>
        <p:spPr/>
        <p:txBody>
          <a:bodyPr/>
          <a:lstStyle/>
          <a:p>
            <a:fld id="{C328A28F-CE87-D14D-812A-4315ABE0DEDC}" type="datetimeFigureOut">
              <a:rPr lang="en-US" smtClean="0"/>
              <a:t>12/26/23</a:t>
            </a:fld>
            <a:endParaRPr lang="en-US"/>
          </a:p>
        </p:txBody>
      </p:sp>
      <p:sp>
        <p:nvSpPr>
          <p:cNvPr id="6" name="Footer Placeholder 5">
            <a:extLst>
              <a:ext uri="{FF2B5EF4-FFF2-40B4-BE49-F238E27FC236}">
                <a16:creationId xmlns:a16="http://schemas.microsoft.com/office/drawing/2014/main" id="{244EC737-8EF6-5A2A-A1DC-590E3E7DA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A1FF0-CC1B-71D4-09FC-0AE17047E991}"/>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25583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CE1032-3647-C6B3-0CDA-A7D0D47C6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2F60C8-BE1B-6C28-A212-B3BE13B1C4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AAD43-7A48-BCD2-12EC-9F058DCDD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8A28F-CE87-D14D-812A-4315ABE0DEDC}" type="datetimeFigureOut">
              <a:rPr lang="en-US" smtClean="0"/>
              <a:t>12/26/23</a:t>
            </a:fld>
            <a:endParaRPr lang="en-US"/>
          </a:p>
        </p:txBody>
      </p:sp>
      <p:sp>
        <p:nvSpPr>
          <p:cNvPr id="5" name="Footer Placeholder 4">
            <a:extLst>
              <a:ext uri="{FF2B5EF4-FFF2-40B4-BE49-F238E27FC236}">
                <a16:creationId xmlns:a16="http://schemas.microsoft.com/office/drawing/2014/main" id="{6C27BD0E-CE7D-43FF-47C1-71F318635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BC8D09-9E87-3727-BCC6-404145F09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794B-27F0-F049-94D4-7AA0AE3E9493}" type="slidenum">
              <a:rPr lang="en-US" smtClean="0"/>
              <a:t>‹#›</a:t>
            </a:fld>
            <a:endParaRPr lang="en-US"/>
          </a:p>
        </p:txBody>
      </p:sp>
    </p:spTree>
    <p:extLst>
      <p:ext uri="{BB962C8B-B14F-4D97-AF65-F5344CB8AC3E}">
        <p14:creationId xmlns:p14="http://schemas.microsoft.com/office/powerpoint/2010/main" val="2249554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1.wdp"/></Relationships>
</file>

<file path=ppt/slides/_rels/slide10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5.jpg"/><Relationship Id="rId5" Type="http://schemas.microsoft.com/office/2007/relationships/hdphoto" Target="../media/hdphoto5.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microsoft.com/office/2007/relationships/hdphoto" Target="../media/hdphoto7.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7.png"/><Relationship Id="rId4" Type="http://schemas.microsoft.com/office/2007/relationships/hdphoto" Target="../media/hdphoto8.wdp"/></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0.wdp"/></Relationships>
</file>

<file path=ppt/slides/_rels/slide6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sarata.com/bible/chapter/Samuel-2.17.html#17:11"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bible.knowing-jesus.com/Luke/22/29" TargetMode="External"/><Relationship Id="rId2" Type="http://schemas.openxmlformats.org/officeDocument/2006/relationships/hyperlink" Target="https://bible.knowing-jesus.com/Matthew/19/28"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hyperlink" Target="https://bible.knowing-jesus.com/Isaiah/2/2" TargetMode="External"/><Relationship Id="rId2" Type="http://schemas.openxmlformats.org/officeDocument/2006/relationships/hyperlink" Target="https://bible.knowing-jesus.com/Micah/4/1"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bible.knowing-jesus.com/Zechariah/14/16" TargetMode="External"/><Relationship Id="rId2" Type="http://schemas.openxmlformats.org/officeDocument/2006/relationships/hyperlink" Target="https://bible.knowing-jesus.com/Isaiah/65/25" TargetMode="Externa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98.jpe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7.png"/><Relationship Id="rId5" Type="http://schemas.microsoft.com/office/2007/relationships/hdphoto" Target="../media/hdphoto13.wdp"/><Relationship Id="rId4" Type="http://schemas.openxmlformats.org/officeDocument/2006/relationships/image" Target="../media/image96.png"/><Relationship Id="rId9" Type="http://schemas.microsoft.com/office/2007/relationships/hdphoto" Target="../media/hdphoto15.wdp"/></Relationships>
</file>

<file path=ppt/slides/_rels/slide8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8.wdp"/></Relationships>
</file>

<file path=ppt/slides/_rels/slide9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600" dirty="0">
              <a:latin typeface="Papyrus" panose="020B0602040200020303" pitchFamily="34" charset="77"/>
            </a:endParaRPr>
          </a:p>
        </p:txBody>
      </p:sp>
      <p:pic>
        <p:nvPicPr>
          <p:cNvPr id="6" name="Picture 5" descr="A landscape with trees and a city in the background&#10;&#10;Description automatically generated">
            <a:extLst>
              <a:ext uri="{FF2B5EF4-FFF2-40B4-BE49-F238E27FC236}">
                <a16:creationId xmlns:a16="http://schemas.microsoft.com/office/drawing/2014/main" id="{FFB30502-AE32-CBF5-B986-AC43F627FE70}"/>
              </a:ext>
            </a:extLst>
          </p:cNvPr>
          <p:cNvPicPr>
            <a:picLocks noChangeAspect="1"/>
          </p:cNvPicPr>
          <p:nvPr/>
        </p:nvPicPr>
        <p:blipFill>
          <a:blip r:embed="rId2"/>
          <a:stretch>
            <a:fillRect/>
          </a:stretch>
        </p:blipFill>
        <p:spPr>
          <a:xfrm>
            <a:off x="766008" y="333735"/>
            <a:ext cx="10515264" cy="6134645"/>
          </a:xfrm>
          <a:prstGeom prst="rect">
            <a:avLst/>
          </a:prstGeom>
        </p:spPr>
      </p:pic>
      <p:sp>
        <p:nvSpPr>
          <p:cNvPr id="3" name="TextBox 2">
            <a:extLst>
              <a:ext uri="{FF2B5EF4-FFF2-40B4-BE49-F238E27FC236}">
                <a16:creationId xmlns:a16="http://schemas.microsoft.com/office/drawing/2014/main" id="{DE524D03-0591-C382-C2E4-201706CC7F53}"/>
              </a:ext>
            </a:extLst>
          </p:cNvPr>
          <p:cNvSpPr txBox="1"/>
          <p:nvPr/>
        </p:nvSpPr>
        <p:spPr>
          <a:xfrm>
            <a:off x="2883877" y="6046160"/>
            <a:ext cx="5359792" cy="461665"/>
          </a:xfrm>
          <a:prstGeom prst="rect">
            <a:avLst/>
          </a:prstGeom>
          <a:solidFill>
            <a:srgbClr val="00B0F0"/>
          </a:solidFill>
        </p:spPr>
        <p:txBody>
          <a:bodyPr wrap="square" rtlCol="0">
            <a:spAutoFit/>
          </a:bodyPr>
          <a:lstStyle/>
          <a:p>
            <a:r>
              <a:rPr lang="es-BO" sz="2400" dirty="0">
                <a:latin typeface="Papyrus" panose="020B0602040200020303" pitchFamily="34" charset="77"/>
              </a:rPr>
              <a:t>    ¡A quien Tiene, Mas se le dará </a:t>
            </a:r>
            <a:r>
              <a:rPr lang="en-US" sz="2400" dirty="0">
                <a:latin typeface="Papyrus" panose="020B0602040200020303" pitchFamily="34" charset="77"/>
              </a:rPr>
              <a:t>!</a:t>
            </a:r>
          </a:p>
        </p:txBody>
      </p:sp>
      <p:sp>
        <p:nvSpPr>
          <p:cNvPr id="2" name="TextBox 1">
            <a:extLst>
              <a:ext uri="{FF2B5EF4-FFF2-40B4-BE49-F238E27FC236}">
                <a16:creationId xmlns:a16="http://schemas.microsoft.com/office/drawing/2014/main" id="{11CCCA81-1DA0-FCF7-685C-9FF032748634}"/>
              </a:ext>
            </a:extLst>
          </p:cNvPr>
          <p:cNvSpPr txBox="1"/>
          <p:nvPr/>
        </p:nvSpPr>
        <p:spPr>
          <a:xfrm>
            <a:off x="3800818" y="158787"/>
            <a:ext cx="4752339" cy="461665"/>
          </a:xfrm>
          <a:prstGeom prst="rect">
            <a:avLst/>
          </a:prstGeom>
          <a:solidFill>
            <a:srgbClr val="00B0F0"/>
          </a:solidFill>
        </p:spPr>
        <p:txBody>
          <a:bodyPr wrap="square" rtlCol="0">
            <a:spAutoFit/>
          </a:bodyPr>
          <a:lstStyle/>
          <a:p>
            <a:r>
              <a:rPr lang="es-BO" sz="2400" dirty="0">
                <a:latin typeface="Papyrus" panose="020B0602040200020303" pitchFamily="34" charset="77"/>
              </a:rPr>
              <a:t> La Generación de la Revelación </a:t>
            </a:r>
            <a:r>
              <a:rPr lang="en-US" sz="2400" dirty="0">
                <a:latin typeface="Papyrus" panose="020B0602040200020303" pitchFamily="34" charset="77"/>
              </a:rPr>
              <a:t>” </a:t>
            </a:r>
          </a:p>
        </p:txBody>
      </p:sp>
    </p:spTree>
    <p:extLst>
      <p:ext uri="{BB962C8B-B14F-4D97-AF65-F5344CB8AC3E}">
        <p14:creationId xmlns:p14="http://schemas.microsoft.com/office/powerpoint/2010/main" val="241048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C0E2D-7F75-AD41-0207-D2F3EE2FBA97}"/>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723152" y="2116113"/>
            <a:ext cx="4153278" cy="4093428"/>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BO" sz="2000" dirty="0">
              <a:solidFill>
                <a:schemeClr val="bg1"/>
              </a:solidFill>
              <a:latin typeface="Papyrus"/>
              <a:cs typeface="Papyrus"/>
            </a:endParaRPr>
          </a:p>
          <a:p>
            <a:pPr algn="ctr"/>
            <a:r>
              <a:rPr lang="es-BO" sz="2000" dirty="0">
                <a:solidFill>
                  <a:schemeClr val="tx1"/>
                </a:solidFill>
                <a:latin typeface="Papyrus"/>
                <a:cs typeface="Papyrus"/>
              </a:rPr>
              <a:t>Sólo en el día más sagrado</a:t>
            </a:r>
          </a:p>
          <a:p>
            <a:pPr algn="ctr"/>
            <a:r>
              <a:rPr lang="es-BO" sz="2000" dirty="0">
                <a:solidFill>
                  <a:schemeClr val="tx1"/>
                </a:solidFill>
                <a:latin typeface="Papyrus"/>
                <a:cs typeface="Papyrus"/>
              </a:rPr>
              <a:t> - El Día de la Expiación –</a:t>
            </a:r>
          </a:p>
          <a:p>
            <a:pPr algn="ctr"/>
            <a:endParaRPr lang="es-BO" sz="2000" dirty="0">
              <a:solidFill>
                <a:schemeClr val="tx1"/>
              </a:solidFill>
              <a:latin typeface="Papyrus"/>
              <a:cs typeface="Papyrus"/>
            </a:endParaRPr>
          </a:p>
          <a:p>
            <a:pPr algn="ctr"/>
            <a:r>
              <a:rPr lang="es-BO" sz="2000" dirty="0">
                <a:solidFill>
                  <a:schemeClr val="tx1"/>
                </a:solidFill>
                <a:latin typeface="Papyrus"/>
                <a:cs typeface="Papyrus"/>
              </a:rPr>
              <a:t>Sólo en la Ciudad Santísima</a:t>
            </a:r>
          </a:p>
          <a:p>
            <a:pPr algn="ctr"/>
            <a:r>
              <a:rPr lang="es-BO" sz="2000" dirty="0">
                <a:solidFill>
                  <a:schemeClr val="tx1"/>
                </a:solidFill>
                <a:latin typeface="Papyrus"/>
                <a:cs typeface="Papyrus"/>
              </a:rPr>
              <a:t>  -En Jerusalén – </a:t>
            </a:r>
          </a:p>
          <a:p>
            <a:pPr algn="ctr"/>
            <a:endParaRPr lang="es-BO" sz="2000" dirty="0">
              <a:solidFill>
                <a:schemeClr val="tx1"/>
              </a:solidFill>
              <a:latin typeface="Papyrus"/>
              <a:cs typeface="Papyrus"/>
            </a:endParaRPr>
          </a:p>
          <a:p>
            <a:pPr algn="ctr"/>
            <a:r>
              <a:rPr lang="es-BO" sz="2000" dirty="0">
                <a:solidFill>
                  <a:schemeClr val="tx1"/>
                </a:solidFill>
                <a:latin typeface="Papyrus"/>
                <a:cs typeface="Papyrus"/>
              </a:rPr>
              <a:t>Sólo el hombre más Santo</a:t>
            </a:r>
          </a:p>
          <a:p>
            <a:pPr algn="ctr"/>
            <a:r>
              <a:rPr lang="es-BO" sz="2000" dirty="0">
                <a:solidFill>
                  <a:schemeClr val="tx1"/>
                </a:solidFill>
                <a:latin typeface="Papyrus"/>
                <a:cs typeface="Papyrus"/>
              </a:rPr>
              <a:t>  - el Sumo Sacerdote de Israel -</a:t>
            </a:r>
          </a:p>
          <a:p>
            <a:pPr algn="ctr"/>
            <a:endParaRPr lang="es-BO" sz="2000" dirty="0">
              <a:solidFill>
                <a:schemeClr val="tx1"/>
              </a:solidFill>
              <a:latin typeface="Papyrus"/>
              <a:cs typeface="Papyrus"/>
            </a:endParaRPr>
          </a:p>
          <a:p>
            <a:pPr algn="ctr"/>
            <a:r>
              <a:rPr lang="es-BO" sz="2000" dirty="0">
                <a:solidFill>
                  <a:schemeClr val="tx1"/>
                </a:solidFill>
                <a:latin typeface="Papyrus"/>
                <a:cs typeface="Papyrus"/>
              </a:rPr>
              <a:t>Puede entrar en el lugar </a:t>
            </a:r>
            <a:r>
              <a:rPr lang="es-BO" sz="2000" dirty="0" err="1">
                <a:solidFill>
                  <a:schemeClr val="tx1"/>
                </a:solidFill>
                <a:latin typeface="Papyrus"/>
                <a:cs typeface="Papyrus"/>
              </a:rPr>
              <a:t>Santicimo</a:t>
            </a:r>
            <a:endParaRPr lang="es-BO" sz="2000" dirty="0">
              <a:solidFill>
                <a:schemeClr val="tx1"/>
              </a:solidFill>
              <a:latin typeface="Papyrus"/>
              <a:cs typeface="Papyrus"/>
            </a:endParaRPr>
          </a:p>
          <a:p>
            <a:pPr algn="ctr"/>
            <a:r>
              <a:rPr lang="es-BO" sz="2000" dirty="0">
                <a:solidFill>
                  <a:schemeClr val="tx1"/>
                </a:solidFill>
                <a:latin typeface="Papyrus"/>
                <a:cs typeface="Papyrus"/>
              </a:rPr>
              <a:t>  Para encontrarse con Dios</a:t>
            </a:r>
          </a:p>
          <a:p>
            <a:pPr algn="ctr"/>
            <a:r>
              <a:rPr lang="es-BO" sz="2000" dirty="0">
                <a:solidFill>
                  <a:schemeClr val="tx1"/>
                </a:solidFill>
                <a:latin typeface="Papyrus"/>
                <a:cs typeface="Papyrus"/>
              </a:rPr>
              <a:t>"Cara a cara" </a:t>
            </a:r>
            <a:r>
              <a:rPr lang="es-ES_tradnl" sz="2000" dirty="0">
                <a:solidFill>
                  <a:schemeClr val="tx1"/>
                </a:solidFill>
                <a:latin typeface="Papyrus"/>
                <a:cs typeface="Papyrus"/>
              </a:rPr>
              <a:t>   </a:t>
            </a:r>
            <a:endParaRPr lang="en-US" sz="2000" dirty="0">
              <a:solidFill>
                <a:schemeClr val="tx1"/>
              </a:solidFill>
              <a:latin typeface="Papyrus"/>
              <a:cs typeface="Papyrus"/>
            </a:endParaRPr>
          </a:p>
        </p:txBody>
      </p:sp>
      <p:pic>
        <p:nvPicPr>
          <p:cNvPr id="7" name="Picture 6" descr="images-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649" y="205965"/>
            <a:ext cx="5375102" cy="644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30075" y="554941"/>
            <a:ext cx="5943600" cy="1323439"/>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BO" sz="2000" dirty="0">
                <a:solidFill>
                  <a:schemeClr val="tx1"/>
                </a:solidFill>
                <a:latin typeface="Papyrus"/>
                <a:cs typeface="Papyrus"/>
              </a:rPr>
              <a:t>El Siguiente Lugar donde vemos estos Querubines</a:t>
            </a:r>
          </a:p>
          <a:p>
            <a:r>
              <a:rPr lang="es-BO" sz="2000" dirty="0">
                <a:solidFill>
                  <a:schemeClr val="tx1"/>
                </a:solidFill>
                <a:latin typeface="Papyrus"/>
                <a:cs typeface="Papyrus"/>
              </a:rPr>
              <a:t>               Guardando la Presencia de Dios </a:t>
            </a:r>
          </a:p>
          <a:p>
            <a:r>
              <a:rPr lang="es-BO" sz="2000" dirty="0">
                <a:solidFill>
                  <a:schemeClr val="tx1"/>
                </a:solidFill>
                <a:latin typeface="Papyrus"/>
                <a:cs typeface="Papyrus"/>
              </a:rPr>
              <a:t> Será el Templo Sagrado en Jerusalén</a:t>
            </a:r>
          </a:p>
          <a:p>
            <a:r>
              <a:rPr lang="es-BO" sz="2000" dirty="0">
                <a:solidFill>
                  <a:schemeClr val="tx1"/>
                </a:solidFill>
                <a:latin typeface="Papyrus"/>
                <a:cs typeface="Papyrus"/>
              </a:rPr>
              <a:t>Detrás del Velo y encima del Arca de la Alianza</a:t>
            </a:r>
          </a:p>
        </p:txBody>
      </p:sp>
    </p:spTree>
    <p:extLst>
      <p:ext uri="{BB962C8B-B14F-4D97-AF65-F5344CB8AC3E}">
        <p14:creationId xmlns:p14="http://schemas.microsoft.com/office/powerpoint/2010/main" val="1907259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58EFF5-E6F0-1F29-EF73-9B71AED443A0}"/>
              </a:ext>
            </a:extLst>
          </p:cNvPr>
          <p:cNvSpPr/>
          <p:nvPr/>
        </p:nvSpPr>
        <p:spPr>
          <a:xfrm>
            <a:off x="0" y="26770"/>
            <a:ext cx="12284765"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D42BD4-870B-BD2B-B7AC-113DC4AE7A41}"/>
              </a:ext>
            </a:extLst>
          </p:cNvPr>
          <p:cNvSpPr txBox="1"/>
          <p:nvPr/>
        </p:nvSpPr>
        <p:spPr>
          <a:xfrm>
            <a:off x="240824" y="401093"/>
            <a:ext cx="8585125" cy="6055813"/>
          </a:xfrm>
          <a:prstGeom prst="rect">
            <a:avLst/>
          </a:prstGeom>
          <a:solidFill>
            <a:schemeClr val="bg1"/>
          </a:solidFill>
        </p:spPr>
        <p:txBody>
          <a:bodyPr wrap="square" rtlCol="0">
            <a:spAutoFit/>
          </a:bodyPr>
          <a:lstStyle/>
          <a:p>
            <a:endParaRPr lang="en-US" dirty="0"/>
          </a:p>
        </p:txBody>
      </p:sp>
      <p:pic>
        <p:nvPicPr>
          <p:cNvPr id="2" name="Picture 1" descr="f5d4093427fb09ee2012d438f528cc5f.jpg">
            <a:extLst>
              <a:ext uri="{FF2B5EF4-FFF2-40B4-BE49-F238E27FC236}">
                <a16:creationId xmlns:a16="http://schemas.microsoft.com/office/drawing/2014/main" id="{7AD4C255-FA8C-5FF3-57E4-0B4339BCA70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54108" y="-180413"/>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FDD5D72-B0EB-CC14-F3DE-5CB16A943A06}"/>
              </a:ext>
            </a:extLst>
          </p:cNvPr>
          <p:cNvSpPr txBox="1"/>
          <p:nvPr/>
        </p:nvSpPr>
        <p:spPr>
          <a:xfrm>
            <a:off x="326963" y="505121"/>
            <a:ext cx="8412846" cy="5847755"/>
          </a:xfrm>
          <a:prstGeom prst="rect">
            <a:avLst/>
          </a:prstGeom>
          <a:noFill/>
        </p:spPr>
        <p:txBody>
          <a:bodyPr wrap="square">
            <a:spAutoFit/>
          </a:bodyPr>
          <a:lstStyle/>
          <a:p>
            <a:pPr marR="0" algn="l" rtl="0"/>
            <a:r>
              <a:rPr lang="es-BO" sz="2200" b="0" i="0" u="none" strike="noStrike" baseline="0" dirty="0">
                <a:solidFill>
                  <a:srgbClr val="FF0000"/>
                </a:solidFill>
                <a:latin typeface="Avenir Book" panose="02000503020000020003" pitchFamily="2" charset="0"/>
              </a:rPr>
              <a:t>Apo.2</a:t>
            </a:r>
            <a:r>
              <a:rPr lang="en-US" sz="2200" b="0" i="0" u="none" strike="noStrike" baseline="0" dirty="0">
                <a:solidFill>
                  <a:srgbClr val="FF0000"/>
                </a:solidFill>
                <a:latin typeface="Avenir Book" panose="02000503020000020003" pitchFamily="2" charset="0"/>
              </a:rPr>
              <a:t>:12</a:t>
            </a:r>
            <a:r>
              <a:rPr lang="en-US" sz="2200" b="0" i="0" u="none" strike="noStrike" baseline="0" dirty="0">
                <a:solidFill>
                  <a:srgbClr val="292F33"/>
                </a:solidFill>
                <a:latin typeface="Avenir Book" panose="02000503020000020003" pitchFamily="2" charset="0"/>
              </a:rPr>
              <a:t>.  </a:t>
            </a:r>
            <a:r>
              <a:rPr lang="es-BO" sz="2200" b="0" i="0" u="none" strike="noStrike" baseline="0" dirty="0">
                <a:solidFill>
                  <a:srgbClr val="292F33"/>
                </a:solidFill>
                <a:latin typeface="Avenir Book" panose="02000503020000020003" pitchFamily="2" charset="0"/>
              </a:rPr>
              <a:t>Y escribe al ángel de la iglesia en PÉRGAMO: </a:t>
            </a:r>
          </a:p>
          <a:p>
            <a:pPr marR="0" algn="l" rtl="0"/>
            <a:r>
              <a:rPr lang="es-BO" sz="2200" b="0" i="0" u="none" strike="noStrike" baseline="0" dirty="0">
                <a:solidFill>
                  <a:srgbClr val="292F33"/>
                </a:solidFill>
                <a:latin typeface="Avenir Book" panose="02000503020000020003" pitchFamily="2" charset="0"/>
              </a:rPr>
              <a:t>	El que tiene la espada aguda de </a:t>
            </a:r>
            <a:r>
              <a:rPr lang="es-BO" sz="2200" dirty="0">
                <a:solidFill>
                  <a:srgbClr val="292F33"/>
                </a:solidFill>
                <a:latin typeface="Avenir Book" panose="02000503020000020003" pitchFamily="2" charset="0"/>
              </a:rPr>
              <a:t>2</a:t>
            </a:r>
            <a:r>
              <a:rPr lang="es-BO" sz="2200" b="0" i="0" u="none" strike="noStrike" baseline="0" dirty="0">
                <a:solidFill>
                  <a:srgbClr val="292F33"/>
                </a:solidFill>
                <a:latin typeface="Avenir Book" panose="02000503020000020003" pitchFamily="2" charset="0"/>
              </a:rPr>
              <a:t> filos, dice estas cosas:</a:t>
            </a:r>
          </a:p>
          <a:p>
            <a:pPr marR="0" algn="l" rtl="0"/>
            <a:r>
              <a:rPr lang="es-BO" sz="2200" b="0" i="0" u="none" strike="noStrike" baseline="0" dirty="0">
                <a:solidFill>
                  <a:srgbClr val="292F33"/>
                </a:solidFill>
                <a:latin typeface="Avenir Book" panose="02000503020000020003" pitchFamily="2" charset="0"/>
              </a:rPr>
              <a:t> </a:t>
            </a:r>
          </a:p>
          <a:p>
            <a:pPr marR="0" algn="l" rtl="0"/>
            <a:r>
              <a:rPr lang="es-BO" sz="2200" b="0" i="0" u="none" strike="noStrike" baseline="0" dirty="0">
                <a:solidFill>
                  <a:srgbClr val="FF0000"/>
                </a:solidFill>
                <a:latin typeface="Avenir Book" panose="02000503020000020003" pitchFamily="2" charset="0"/>
              </a:rPr>
              <a:t>13</a:t>
            </a:r>
            <a:r>
              <a:rPr lang="es-BO" sz="2200" b="0" i="0" u="none" strike="noStrike" baseline="0" dirty="0">
                <a:solidFill>
                  <a:srgbClr val="292F33"/>
                </a:solidFill>
                <a:latin typeface="Avenir Book" panose="02000503020000020003" pitchFamily="2" charset="0"/>
              </a:rPr>
              <a:t> Yo sé tus obras, y dónde moras, donde está la silla de Satanás;   	y retienes mi nombre, y no has negado mi fe, </a:t>
            </a:r>
          </a:p>
          <a:p>
            <a:pPr marR="0" algn="l" rtl="0"/>
            <a:r>
              <a:rPr lang="es-BO" sz="2200" b="0" i="0" u="none" strike="noStrike" baseline="0" dirty="0">
                <a:solidFill>
                  <a:srgbClr val="292F33"/>
                </a:solidFill>
                <a:latin typeface="Avenir Book" panose="02000503020000020003" pitchFamily="2" charset="0"/>
              </a:rPr>
              <a:t>          aun en los días en que </a:t>
            </a:r>
            <a:r>
              <a:rPr lang="es-BO" sz="2200" b="0" i="0" u="none" strike="noStrike" baseline="0" dirty="0" err="1">
                <a:solidFill>
                  <a:srgbClr val="292F33"/>
                </a:solidFill>
                <a:latin typeface="Avenir Book" panose="02000503020000020003" pitchFamily="2" charset="0"/>
              </a:rPr>
              <a:t>fué</a:t>
            </a:r>
            <a:r>
              <a:rPr lang="es-BO" sz="2200" b="0" i="0" u="none" strike="noStrike" baseline="0" dirty="0">
                <a:solidFill>
                  <a:srgbClr val="292F33"/>
                </a:solidFill>
                <a:latin typeface="Avenir Book" panose="02000503020000020003" pitchFamily="2" charset="0"/>
              </a:rPr>
              <a:t> Antipas mi testigo fiel,</a:t>
            </a:r>
          </a:p>
          <a:p>
            <a:pPr marR="0" algn="l" rtl="0"/>
            <a:r>
              <a:rPr lang="es-BO" sz="2200" b="0" i="0" u="none" strike="noStrike" baseline="0" dirty="0">
                <a:solidFill>
                  <a:srgbClr val="292F33"/>
                </a:solidFill>
                <a:latin typeface="Avenir Book" panose="02000503020000020003" pitchFamily="2" charset="0"/>
              </a:rPr>
              <a:t>        el cual ha sido muerto entre vosotros, donde Satanás mora</a:t>
            </a:r>
          </a:p>
          <a:p>
            <a:pPr marR="0" algn="l" rtl="0"/>
            <a:r>
              <a:rPr lang="es-BO" sz="2200" b="0" i="0" u="none" strike="noStrike" baseline="0" dirty="0">
                <a:solidFill>
                  <a:srgbClr val="292F33"/>
                </a:solidFill>
                <a:latin typeface="Avenir Book" panose="02000503020000020003" pitchFamily="2" charset="0"/>
              </a:rPr>
              <a:t>. </a:t>
            </a:r>
          </a:p>
          <a:p>
            <a:pPr marR="0" algn="l" rtl="0"/>
            <a:r>
              <a:rPr lang="es-BO" sz="2200" b="0" i="0" u="none" strike="noStrike" baseline="0" dirty="0">
                <a:solidFill>
                  <a:srgbClr val="FF0000"/>
                </a:solidFill>
                <a:latin typeface="Avenir Book" panose="02000503020000020003" pitchFamily="2" charset="0"/>
              </a:rPr>
              <a:t>14 </a:t>
            </a:r>
            <a:r>
              <a:rPr lang="es-BO" sz="2200" b="0" i="0" u="none" strike="noStrike" baseline="0" dirty="0">
                <a:solidFill>
                  <a:srgbClr val="292F33"/>
                </a:solidFill>
                <a:latin typeface="Avenir Book" panose="02000503020000020003" pitchFamily="2" charset="0"/>
              </a:rPr>
              <a:t>Pero tengo unas pocas cosas contra ti: porque tú tienes ahí</a:t>
            </a:r>
          </a:p>
          <a:p>
            <a:pPr marR="0" algn="l" rtl="0"/>
            <a:r>
              <a:rPr lang="es-BO" sz="2200" b="0" i="0" u="none" strike="noStrike" baseline="0" dirty="0">
                <a:solidFill>
                  <a:srgbClr val="292F33"/>
                </a:solidFill>
                <a:latin typeface="Avenir Book" panose="02000503020000020003" pitchFamily="2" charset="0"/>
              </a:rPr>
              <a:t>    los que tienen la doctrina de Balaam, el cual enseñaba á </a:t>
            </a:r>
            <a:r>
              <a:rPr lang="es-BO" sz="2200" b="0" i="0" u="none" strike="noStrike" baseline="0" dirty="0" err="1">
                <a:solidFill>
                  <a:srgbClr val="292F33"/>
                </a:solidFill>
                <a:latin typeface="Avenir Book" panose="02000503020000020003" pitchFamily="2" charset="0"/>
              </a:rPr>
              <a:t>Balac</a:t>
            </a:r>
            <a:endParaRPr lang="es-BO" sz="2200" b="0" i="0" u="none" strike="noStrike" baseline="0" dirty="0">
              <a:solidFill>
                <a:srgbClr val="292F33"/>
              </a:solidFill>
              <a:latin typeface="Avenir Book" panose="02000503020000020003" pitchFamily="2" charset="0"/>
            </a:endParaRPr>
          </a:p>
          <a:p>
            <a:pPr marR="0" algn="l" rtl="0"/>
            <a:r>
              <a:rPr lang="es-BO" sz="2200" b="0" i="0" u="none" strike="noStrike" baseline="0" dirty="0">
                <a:solidFill>
                  <a:srgbClr val="292F33"/>
                </a:solidFill>
                <a:latin typeface="Avenir Book" panose="02000503020000020003" pitchFamily="2" charset="0"/>
              </a:rPr>
              <a:t>    á poner escándalo delante de los hijos de Israel, á comer </a:t>
            </a:r>
          </a:p>
          <a:p>
            <a:pPr marR="0" algn="l" rtl="0"/>
            <a:r>
              <a:rPr lang="es-BO" sz="2200" b="0" i="0" u="none" strike="noStrike" baseline="0" dirty="0">
                <a:solidFill>
                  <a:srgbClr val="292F33"/>
                </a:solidFill>
                <a:latin typeface="Avenir Book" panose="02000503020000020003" pitchFamily="2" charset="0"/>
              </a:rPr>
              <a:t>    de cosas sacrificadas á los ídolos, y á cometer fornicación. </a:t>
            </a:r>
          </a:p>
          <a:p>
            <a:pPr marR="0" algn="l" rtl="0"/>
            <a:r>
              <a:rPr lang="es-BO" sz="2200" b="0" i="0" u="none" strike="noStrike" baseline="0" dirty="0">
                <a:solidFill>
                  <a:srgbClr val="FF0000"/>
                </a:solidFill>
                <a:latin typeface="Avenir Book" panose="02000503020000020003" pitchFamily="2" charset="0"/>
              </a:rPr>
              <a:t>15</a:t>
            </a:r>
            <a:r>
              <a:rPr lang="es-BO" sz="2200" b="0" i="0" u="none" strike="noStrike" baseline="0" dirty="0">
                <a:solidFill>
                  <a:srgbClr val="292F33"/>
                </a:solidFill>
                <a:latin typeface="Avenir Book" panose="02000503020000020003" pitchFamily="2" charset="0"/>
              </a:rPr>
              <a:t> Así también tú tienes á los que tienen la doctrina </a:t>
            </a:r>
          </a:p>
          <a:p>
            <a:pPr marR="0" algn="l" rtl="0"/>
            <a:r>
              <a:rPr lang="es-BO" sz="2200" dirty="0">
                <a:solidFill>
                  <a:srgbClr val="292F33"/>
                </a:solidFill>
                <a:latin typeface="Avenir Book" panose="02000503020000020003" pitchFamily="2" charset="0"/>
              </a:rPr>
              <a:t>    </a:t>
            </a:r>
            <a:r>
              <a:rPr lang="es-BO" sz="2200" b="0" i="0" u="none" strike="noStrike" baseline="0" dirty="0">
                <a:solidFill>
                  <a:srgbClr val="292F33"/>
                </a:solidFill>
                <a:latin typeface="Avenir Book" panose="02000503020000020003" pitchFamily="2" charset="0"/>
              </a:rPr>
              <a:t>de los Nicolaítas, lo cual yo aborrezco. </a:t>
            </a:r>
          </a:p>
          <a:p>
            <a:pPr marR="0" algn="l" rtl="0"/>
            <a:endParaRPr lang="es-BO" sz="2200" b="0" i="0" u="none" strike="noStrike" baseline="0" dirty="0">
              <a:solidFill>
                <a:srgbClr val="292F33"/>
              </a:solidFill>
              <a:latin typeface="Avenir Book" panose="02000503020000020003" pitchFamily="2" charset="0"/>
            </a:endParaRPr>
          </a:p>
          <a:p>
            <a:pPr marR="0" algn="l" rtl="0"/>
            <a:r>
              <a:rPr lang="es-BO" sz="2200" b="0" i="0" u="none" strike="noStrike" baseline="0" dirty="0">
                <a:solidFill>
                  <a:srgbClr val="FF0000"/>
                </a:solidFill>
                <a:latin typeface="Avenir Book" panose="02000503020000020003" pitchFamily="2" charset="0"/>
              </a:rPr>
              <a:t>16</a:t>
            </a:r>
            <a:r>
              <a:rPr lang="es-BO" sz="2200" b="0" i="0" u="none" strike="noStrike" baseline="0" dirty="0">
                <a:solidFill>
                  <a:srgbClr val="292F33"/>
                </a:solidFill>
                <a:latin typeface="Avenir Book" panose="02000503020000020003" pitchFamily="2" charset="0"/>
              </a:rPr>
              <a:t> Arrepiéntete, porque de otra manera vendré á ti presto, </a:t>
            </a:r>
          </a:p>
          <a:p>
            <a:pPr marR="0" algn="l" rtl="0"/>
            <a:r>
              <a:rPr lang="es-BO" sz="2200" dirty="0">
                <a:solidFill>
                  <a:srgbClr val="292F33"/>
                </a:solidFill>
                <a:latin typeface="Avenir Book" panose="02000503020000020003" pitchFamily="2" charset="0"/>
              </a:rPr>
              <a:t>      </a:t>
            </a:r>
            <a:r>
              <a:rPr lang="es-BO" sz="2200" b="0" i="0" u="none" strike="noStrike" baseline="0" dirty="0">
                <a:solidFill>
                  <a:srgbClr val="292F33"/>
                </a:solidFill>
                <a:latin typeface="Avenir Book" panose="02000503020000020003" pitchFamily="2" charset="0"/>
              </a:rPr>
              <a:t>y pelearé contra ellos con la espada de mi boca. </a:t>
            </a:r>
            <a:endParaRPr lang="en-US" sz="2200" b="0" i="0" u="none" strike="noStrike" dirty="0">
              <a:solidFill>
                <a:srgbClr val="000000"/>
              </a:solidFill>
              <a:effectLst/>
              <a:latin typeface="Avenir Book" panose="02000503020000020003" pitchFamily="2" charset="0"/>
            </a:endParaRPr>
          </a:p>
        </p:txBody>
      </p:sp>
    </p:spTree>
    <p:extLst>
      <p:ext uri="{BB962C8B-B14F-4D97-AF65-F5344CB8AC3E}">
        <p14:creationId xmlns:p14="http://schemas.microsoft.com/office/powerpoint/2010/main" val="38599759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937DA9-668E-0DB7-BF7F-D67FA1FE4135}"/>
              </a:ext>
            </a:extLst>
          </p:cNvPr>
          <p:cNvSpPr/>
          <p:nvPr/>
        </p:nvSpPr>
        <p:spPr>
          <a:xfrm>
            <a:off x="-47223" y="0"/>
            <a:ext cx="12286445"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512CAF-BF16-596E-9F80-105ADA93AE13}"/>
              </a:ext>
            </a:extLst>
          </p:cNvPr>
          <p:cNvSpPr txBox="1"/>
          <p:nvPr/>
        </p:nvSpPr>
        <p:spPr>
          <a:xfrm>
            <a:off x="352565" y="335845"/>
            <a:ext cx="9569053" cy="6186309"/>
          </a:xfrm>
          <a:prstGeom prst="rect">
            <a:avLst/>
          </a:prstGeom>
          <a:solidFill>
            <a:schemeClr val="bg1"/>
          </a:solidFill>
        </p:spPr>
        <p:txBody>
          <a:bodyPr wrap="square" rtlCol="0">
            <a:spAutoFit/>
          </a:bodyPr>
          <a:lstStyle/>
          <a:p>
            <a:pPr marR="0" algn="l" rtl="0"/>
            <a:r>
              <a:rPr lang="es-BO" sz="2200" b="0" i="0" u="none" strike="noStrike" baseline="0" dirty="0" err="1">
                <a:solidFill>
                  <a:srgbClr val="FF0000"/>
                </a:solidFill>
                <a:latin typeface="Avenir Book" panose="02000503020000020003" pitchFamily="2" charset="0"/>
              </a:rPr>
              <a:t>Apo</a:t>
            </a:r>
            <a:r>
              <a:rPr lang="es-BO" sz="2200" b="0" i="0" u="none" strike="noStrike" baseline="0" dirty="0">
                <a:solidFill>
                  <a:srgbClr val="FF0000"/>
                </a:solidFill>
                <a:latin typeface="Avenir Book" panose="02000503020000020003" pitchFamily="2" charset="0"/>
              </a:rPr>
              <a:t> 3:1    </a:t>
            </a:r>
            <a:r>
              <a:rPr lang="es-BO" sz="2200" b="0" i="0" u="none" strike="noStrike" baseline="0" dirty="0">
                <a:solidFill>
                  <a:srgbClr val="292F33"/>
                </a:solidFill>
                <a:latin typeface="Avenir Book" panose="02000503020000020003" pitchFamily="2" charset="0"/>
              </a:rPr>
              <a:t>Y Escribe al ángel de la iglesia en SARDIS: </a:t>
            </a:r>
          </a:p>
          <a:p>
            <a:pPr marR="0" algn="l" rtl="0"/>
            <a:r>
              <a:rPr lang="es-BO" sz="2200" b="0" i="0" u="none" strike="noStrike" baseline="0" dirty="0">
                <a:solidFill>
                  <a:srgbClr val="292F33"/>
                </a:solidFill>
                <a:latin typeface="Avenir Book" panose="02000503020000020003" pitchFamily="2" charset="0"/>
              </a:rPr>
              <a:t>El que tiene los </a:t>
            </a:r>
            <a:r>
              <a:rPr lang="es-BO" sz="2200" dirty="0">
                <a:solidFill>
                  <a:srgbClr val="292F33"/>
                </a:solidFill>
                <a:latin typeface="Avenir Book" panose="02000503020000020003" pitchFamily="2" charset="0"/>
              </a:rPr>
              <a:t>7</a:t>
            </a:r>
            <a:r>
              <a:rPr lang="es-BO" sz="2200" b="0" i="0" u="none" strike="noStrike" baseline="0" dirty="0">
                <a:solidFill>
                  <a:srgbClr val="292F33"/>
                </a:solidFill>
                <a:latin typeface="Avenir Book" panose="02000503020000020003" pitchFamily="2" charset="0"/>
              </a:rPr>
              <a:t> Espíritus de Dios, y las </a:t>
            </a:r>
            <a:r>
              <a:rPr lang="es-BO" sz="2200" dirty="0">
                <a:solidFill>
                  <a:srgbClr val="292F33"/>
                </a:solidFill>
                <a:latin typeface="Avenir Book" panose="02000503020000020003" pitchFamily="2" charset="0"/>
              </a:rPr>
              <a:t>7</a:t>
            </a:r>
            <a:r>
              <a:rPr lang="es-BO" sz="2200" b="0" i="0" u="none" strike="noStrike" baseline="0" dirty="0">
                <a:solidFill>
                  <a:srgbClr val="292F33"/>
                </a:solidFill>
                <a:latin typeface="Avenir Book" panose="02000503020000020003" pitchFamily="2" charset="0"/>
              </a:rPr>
              <a:t> estrellas, dice estas cosas: </a:t>
            </a:r>
          </a:p>
          <a:p>
            <a:pPr marR="0" algn="l" rtl="0"/>
            <a:r>
              <a:rPr lang="es-BO" sz="2200" b="0" i="0" u="none" strike="noStrike" baseline="0" dirty="0">
                <a:solidFill>
                  <a:srgbClr val="292F33"/>
                </a:solidFill>
                <a:latin typeface="Avenir Book" panose="02000503020000020003" pitchFamily="2" charset="0"/>
              </a:rPr>
              <a:t>Yo conozco tus obras, que tienes nombre que vives, y estás muerto. </a:t>
            </a:r>
          </a:p>
          <a:p>
            <a:pPr marR="0" algn="l" rtl="0"/>
            <a:endParaRPr lang="es-BO" sz="2200" b="0" i="0" u="none" strike="noStrike" baseline="0" dirty="0">
              <a:solidFill>
                <a:srgbClr val="292F33"/>
              </a:solidFill>
              <a:latin typeface="Avenir Book" panose="02000503020000020003" pitchFamily="2" charset="0"/>
            </a:endParaRPr>
          </a:p>
          <a:p>
            <a:pPr marR="0" algn="l" rtl="0"/>
            <a:r>
              <a:rPr lang="es-BO" sz="2200" b="0" i="0" u="none" strike="noStrike" baseline="0" dirty="0">
                <a:solidFill>
                  <a:srgbClr val="FF0000"/>
                </a:solidFill>
                <a:latin typeface="Avenir Book" panose="02000503020000020003" pitchFamily="2" charset="0"/>
              </a:rPr>
              <a:t>2 </a:t>
            </a:r>
            <a:r>
              <a:rPr lang="es-BO" sz="2200" b="0" i="0" u="none" strike="noStrike" baseline="0" dirty="0">
                <a:solidFill>
                  <a:srgbClr val="292F33"/>
                </a:solidFill>
                <a:latin typeface="Avenir Book" panose="02000503020000020003" pitchFamily="2" charset="0"/>
              </a:rPr>
              <a:t>Sé vigilante y confirma las otras cosas que están para morir;</a:t>
            </a:r>
          </a:p>
          <a:p>
            <a:pPr marR="0" algn="l" rtl="0"/>
            <a:r>
              <a:rPr lang="es-BO" sz="2200" b="0" i="0" u="none" strike="noStrike" baseline="0" dirty="0">
                <a:solidFill>
                  <a:srgbClr val="292F33"/>
                </a:solidFill>
                <a:latin typeface="Avenir Book" panose="02000503020000020003" pitchFamily="2" charset="0"/>
              </a:rPr>
              <a:t> porque no he hallado tus obras perfectas delante de Dios. </a:t>
            </a:r>
          </a:p>
          <a:p>
            <a:pPr marR="0" algn="l" rtl="0"/>
            <a:endParaRPr lang="es-BO" sz="2200" b="0" i="0" u="none" strike="noStrike" baseline="0" dirty="0">
              <a:solidFill>
                <a:srgbClr val="292F33"/>
              </a:solidFill>
              <a:latin typeface="Avenir Book" panose="02000503020000020003" pitchFamily="2" charset="0"/>
            </a:endParaRPr>
          </a:p>
          <a:p>
            <a:pPr marR="0" algn="l" rtl="0"/>
            <a:r>
              <a:rPr lang="es-BO" sz="2200" b="0" i="0" u="none" strike="noStrike" baseline="0" dirty="0">
                <a:solidFill>
                  <a:srgbClr val="FF0000"/>
                </a:solidFill>
                <a:latin typeface="Avenir Book" panose="02000503020000020003" pitchFamily="2" charset="0"/>
              </a:rPr>
              <a:t>3</a:t>
            </a:r>
            <a:r>
              <a:rPr lang="es-BO" sz="2200" b="0" i="0" u="none" strike="noStrike" baseline="0" dirty="0">
                <a:solidFill>
                  <a:srgbClr val="292F33"/>
                </a:solidFill>
                <a:latin typeface="Avenir Book" panose="02000503020000020003" pitchFamily="2" charset="0"/>
              </a:rPr>
              <a:t> Acuérdate pues de lo que has recibido y has oído, y </a:t>
            </a:r>
            <a:r>
              <a:rPr lang="es-BO" sz="2200" b="0" i="0" u="none" strike="noStrike" baseline="0" dirty="0" err="1">
                <a:solidFill>
                  <a:srgbClr val="292F33"/>
                </a:solidFill>
                <a:latin typeface="Avenir Book" panose="02000503020000020003" pitchFamily="2" charset="0"/>
              </a:rPr>
              <a:t>guárda</a:t>
            </a:r>
            <a:r>
              <a:rPr lang="es-BO" sz="2200" b="0" i="0" u="none" strike="noStrike" baseline="0" dirty="0">
                <a:solidFill>
                  <a:srgbClr val="292F33"/>
                </a:solidFill>
                <a:latin typeface="Avenir Book" panose="02000503020000020003" pitchFamily="2" charset="0"/>
              </a:rPr>
              <a:t> </a:t>
            </a:r>
            <a:r>
              <a:rPr lang="es-BO" sz="2200" b="0" i="1" u="none" strike="noStrike" baseline="0" dirty="0">
                <a:solidFill>
                  <a:srgbClr val="757575"/>
                </a:solidFill>
                <a:latin typeface="Avenir Book" panose="02000503020000020003" pitchFamily="2" charset="0"/>
              </a:rPr>
              <a:t>lo</a:t>
            </a:r>
            <a:r>
              <a:rPr lang="es-BO" sz="2200" b="0" i="0" u="none" strike="noStrike" baseline="0" dirty="0">
                <a:solidFill>
                  <a:srgbClr val="292F33"/>
                </a:solidFill>
                <a:latin typeface="Avenir Book" panose="02000503020000020003" pitchFamily="2" charset="0"/>
              </a:rPr>
              <a:t>,</a:t>
            </a:r>
          </a:p>
          <a:p>
            <a:pPr marR="0" algn="l" rtl="0"/>
            <a:r>
              <a:rPr lang="es-BO" sz="2200" b="0" i="0" u="none" strike="noStrike" baseline="0" dirty="0">
                <a:solidFill>
                  <a:srgbClr val="292F33"/>
                </a:solidFill>
                <a:latin typeface="Avenir Book" panose="02000503020000020003" pitchFamily="2" charset="0"/>
              </a:rPr>
              <a:t> y arrepiéntete. Y si no velares, vendré á ti como ladrón, </a:t>
            </a:r>
          </a:p>
          <a:p>
            <a:pPr marR="0" algn="l" rtl="0"/>
            <a:r>
              <a:rPr lang="es-BO" sz="2200" b="0" i="0" u="none" strike="noStrike" baseline="0" dirty="0">
                <a:solidFill>
                  <a:srgbClr val="292F33"/>
                </a:solidFill>
                <a:latin typeface="Avenir Book" panose="02000503020000020003" pitchFamily="2" charset="0"/>
              </a:rPr>
              <a:t>y no sabrás en qué hora vendré á ti.</a:t>
            </a:r>
          </a:p>
          <a:p>
            <a:pPr marR="0" algn="l" rtl="0"/>
            <a:r>
              <a:rPr lang="es-BO" sz="2200" b="0" i="0" u="none" strike="noStrike" baseline="0" dirty="0">
                <a:solidFill>
                  <a:srgbClr val="292F33"/>
                </a:solidFill>
                <a:latin typeface="Avenir Book" panose="02000503020000020003" pitchFamily="2" charset="0"/>
              </a:rPr>
              <a:t> </a:t>
            </a:r>
          </a:p>
          <a:p>
            <a:pPr marR="0" algn="l" rtl="0"/>
            <a:r>
              <a:rPr lang="es-BO" sz="2200" b="0" i="0" u="none" strike="noStrike" baseline="0" dirty="0">
                <a:solidFill>
                  <a:srgbClr val="FF0000"/>
                </a:solidFill>
                <a:latin typeface="Avenir Book" panose="02000503020000020003" pitchFamily="2" charset="0"/>
              </a:rPr>
              <a:t>4</a:t>
            </a:r>
            <a:r>
              <a:rPr lang="es-BO" sz="2200" b="0" i="0" u="none" strike="noStrike" baseline="0" dirty="0">
                <a:solidFill>
                  <a:srgbClr val="292F33"/>
                </a:solidFill>
                <a:latin typeface="Avenir Book" panose="02000503020000020003" pitchFamily="2" charset="0"/>
              </a:rPr>
              <a:t> Mas tienes unas pocas personas en </a:t>
            </a:r>
            <a:r>
              <a:rPr lang="es-BO" sz="2200" b="0" i="0" u="none" strike="noStrike" baseline="0" dirty="0" err="1">
                <a:solidFill>
                  <a:srgbClr val="292F33"/>
                </a:solidFill>
                <a:latin typeface="Avenir Book" panose="02000503020000020003" pitchFamily="2" charset="0"/>
              </a:rPr>
              <a:t>Sardis</a:t>
            </a:r>
            <a:r>
              <a:rPr lang="es-BO" sz="2200" b="0" i="0" u="none" strike="noStrike" baseline="0" dirty="0">
                <a:solidFill>
                  <a:srgbClr val="292F33"/>
                </a:solidFill>
                <a:latin typeface="Avenir Book" panose="02000503020000020003" pitchFamily="2" charset="0"/>
              </a:rPr>
              <a:t> que no han ensuciado sus vestiduras: y andarán conmigo en vestiduras blancas; porque son dignos.</a:t>
            </a:r>
          </a:p>
          <a:p>
            <a:pPr marR="0" algn="l" rtl="0"/>
            <a:r>
              <a:rPr lang="es-BO" sz="2200" b="0" i="0" u="none" strike="noStrike" baseline="0" dirty="0">
                <a:solidFill>
                  <a:srgbClr val="292F33"/>
                </a:solidFill>
                <a:latin typeface="Avenir Book" panose="02000503020000020003" pitchFamily="2" charset="0"/>
              </a:rPr>
              <a:t> </a:t>
            </a:r>
          </a:p>
          <a:p>
            <a:pPr marR="0" algn="l" rtl="0"/>
            <a:r>
              <a:rPr lang="es-BO" sz="2200" b="0" i="0" u="none" strike="noStrike" baseline="0" dirty="0">
                <a:solidFill>
                  <a:srgbClr val="FF0000"/>
                </a:solidFill>
                <a:latin typeface="Avenir Book" panose="02000503020000020003" pitchFamily="2" charset="0"/>
              </a:rPr>
              <a:t>5</a:t>
            </a:r>
            <a:r>
              <a:rPr lang="es-BO" sz="2200" b="0" i="0" u="none" strike="noStrike" baseline="0" dirty="0">
                <a:solidFill>
                  <a:srgbClr val="292F33"/>
                </a:solidFill>
                <a:latin typeface="Avenir Book" panose="02000503020000020003" pitchFamily="2" charset="0"/>
              </a:rPr>
              <a:t> El que venciere, será vestido de vestiduras blancas; y no borraré su nombre del libro de la vida, y confesaré su nombre delante de mi Padre, </a:t>
            </a:r>
          </a:p>
          <a:p>
            <a:pPr marR="0" algn="l" rtl="0"/>
            <a:r>
              <a:rPr lang="es-BO" sz="2200" dirty="0">
                <a:solidFill>
                  <a:srgbClr val="292F33"/>
                </a:solidFill>
                <a:latin typeface="Avenir Book" panose="02000503020000020003" pitchFamily="2" charset="0"/>
              </a:rPr>
              <a:t> </a:t>
            </a:r>
            <a:r>
              <a:rPr lang="es-BO" sz="2200" b="0" i="0" u="none" strike="noStrike" baseline="0" dirty="0">
                <a:solidFill>
                  <a:srgbClr val="292F33"/>
                </a:solidFill>
                <a:latin typeface="Avenir Book" panose="02000503020000020003" pitchFamily="2" charset="0"/>
              </a:rPr>
              <a:t>y delante de sus ángeles.</a:t>
            </a:r>
          </a:p>
          <a:p>
            <a:pPr marR="0" algn="l" rtl="0"/>
            <a:r>
              <a:rPr lang="es-BO" sz="2200" b="0" i="0" u="none" strike="noStrike" baseline="0" dirty="0">
                <a:solidFill>
                  <a:srgbClr val="FF0000"/>
                </a:solidFill>
                <a:latin typeface="Avenir Book" panose="02000503020000020003" pitchFamily="2" charset="0"/>
              </a:rPr>
              <a:t>6</a:t>
            </a:r>
            <a:r>
              <a:rPr lang="es-BO" sz="2200" b="0" i="0" u="none" strike="noStrike" baseline="0" dirty="0">
                <a:solidFill>
                  <a:srgbClr val="292F33"/>
                </a:solidFill>
                <a:latin typeface="Avenir Book" panose="02000503020000020003" pitchFamily="2" charset="0"/>
              </a:rPr>
              <a:t> El que tiene oído, oiga lo que el Espíritu dice á las iglesias. </a:t>
            </a:r>
            <a:endParaRPr lang="en-US" sz="2200" b="0" i="0" u="none" strike="noStrike" dirty="0">
              <a:solidFill>
                <a:srgbClr val="000000"/>
              </a:solidFill>
              <a:effectLst/>
              <a:latin typeface="Avenir Book" panose="02000503020000020003" pitchFamily="2" charset="0"/>
            </a:endParaRPr>
          </a:p>
        </p:txBody>
      </p:sp>
      <p:pic>
        <p:nvPicPr>
          <p:cNvPr id="5" name="Picture 4" descr="f5d4093427fb09ee2012d438f528cc5f.jpg">
            <a:extLst>
              <a:ext uri="{FF2B5EF4-FFF2-40B4-BE49-F238E27FC236}">
                <a16:creationId xmlns:a16="http://schemas.microsoft.com/office/drawing/2014/main" id="{8EB3ED22-A8B6-3C3F-8F7B-2465DDA3D90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28085" y="359036"/>
            <a:ext cx="4058966" cy="625730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6238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a:extLst>
              <a:ext uri="{FF2B5EF4-FFF2-40B4-BE49-F238E27FC236}">
                <a16:creationId xmlns:a16="http://schemas.microsoft.com/office/drawing/2014/main" id="{2AADCC6B-27B7-6CB4-E561-00081397FF30}"/>
              </a:ext>
            </a:extLst>
          </p:cNvPr>
          <p:cNvSpPr>
            <a:spLocks noChangeArrowheads="1"/>
          </p:cNvSpPr>
          <p:nvPr/>
        </p:nvSpPr>
        <p:spPr bwMode="auto">
          <a:xfrm>
            <a:off x="0" y="-40074"/>
            <a:ext cx="12192000" cy="6858000"/>
          </a:xfrm>
          <a:prstGeom prst="rect">
            <a:avLst/>
          </a:prstGeom>
          <a:solidFill>
            <a:srgbClr val="00B0F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2" name="TextBox 1">
            <a:extLst>
              <a:ext uri="{FF2B5EF4-FFF2-40B4-BE49-F238E27FC236}">
                <a16:creationId xmlns:a16="http://schemas.microsoft.com/office/drawing/2014/main" id="{EA329EE5-1A9D-9DEA-10E3-72D1FB4C943D}"/>
              </a:ext>
            </a:extLst>
          </p:cNvPr>
          <p:cNvSpPr txBox="1"/>
          <p:nvPr/>
        </p:nvSpPr>
        <p:spPr>
          <a:xfrm>
            <a:off x="337241" y="672404"/>
            <a:ext cx="8640417" cy="5904127"/>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13B719BD-E221-44E3-935F-FDD57C70788F}"/>
              </a:ext>
            </a:extLst>
          </p:cNvPr>
          <p:cNvSpPr txBox="1"/>
          <p:nvPr/>
        </p:nvSpPr>
        <p:spPr>
          <a:xfrm>
            <a:off x="520474" y="733517"/>
            <a:ext cx="8273950" cy="6186309"/>
          </a:xfrm>
          <a:prstGeom prst="rect">
            <a:avLst/>
          </a:prstGeom>
          <a:noFill/>
        </p:spPr>
        <p:txBody>
          <a:bodyPr wrap="square" rtlCol="0">
            <a:spAutoFit/>
          </a:bodyPr>
          <a:lstStyle/>
          <a:p>
            <a:pPr marR="0" algn="l" rtl="0"/>
            <a:r>
              <a:rPr lang="es-BO" sz="2200" b="0" i="0" u="none" strike="noStrike" baseline="0" dirty="0" err="1">
                <a:solidFill>
                  <a:srgbClr val="FF0000"/>
                </a:solidFill>
                <a:latin typeface="Avenir Book" panose="02000503020000020003" pitchFamily="2" charset="0"/>
              </a:rPr>
              <a:t>Apo</a:t>
            </a:r>
            <a:r>
              <a:rPr lang="es-BO" sz="2200" b="0" i="0" u="none" strike="noStrike" baseline="0" dirty="0">
                <a:solidFill>
                  <a:srgbClr val="FF0000"/>
                </a:solidFill>
                <a:latin typeface="Avenir Book" panose="02000503020000020003" pitchFamily="2" charset="0"/>
              </a:rPr>
              <a:t>. 2:22.  </a:t>
            </a:r>
            <a:r>
              <a:rPr lang="es-BO" sz="2200" b="0" i="0" u="none" strike="noStrike" baseline="0" dirty="0">
                <a:solidFill>
                  <a:srgbClr val="292F33"/>
                </a:solidFill>
                <a:latin typeface="Avenir Book" panose="02000503020000020003" pitchFamily="2" charset="0"/>
              </a:rPr>
              <a:t>He aquí, </a:t>
            </a:r>
            <a:r>
              <a:rPr lang="es-BO" sz="2200" b="0" i="1" u="none" strike="noStrike" baseline="0" dirty="0">
                <a:solidFill>
                  <a:srgbClr val="757575"/>
                </a:solidFill>
                <a:latin typeface="Avenir Book" panose="02000503020000020003" pitchFamily="2" charset="0"/>
              </a:rPr>
              <a:t>yo</a:t>
            </a:r>
            <a:r>
              <a:rPr lang="es-BO" sz="2200" b="0" i="0" u="none" strike="noStrike" baseline="0" dirty="0">
                <a:solidFill>
                  <a:srgbClr val="292F33"/>
                </a:solidFill>
                <a:latin typeface="Avenir Book" panose="02000503020000020003" pitchFamily="2" charset="0"/>
              </a:rPr>
              <a:t> la echo en cama, </a:t>
            </a:r>
          </a:p>
          <a:p>
            <a:pPr marR="0" algn="l" rtl="0"/>
            <a:r>
              <a:rPr lang="es-BO" sz="2200" b="0" i="0" u="none" strike="noStrike" baseline="0" dirty="0">
                <a:solidFill>
                  <a:srgbClr val="292F33"/>
                </a:solidFill>
                <a:latin typeface="Avenir Book" panose="02000503020000020003" pitchFamily="2" charset="0"/>
              </a:rPr>
              <a:t>y á los que adulteran con ella, en muy grande tribulación, </a:t>
            </a:r>
          </a:p>
          <a:p>
            <a:pPr marR="0" algn="l" rtl="0"/>
            <a:r>
              <a:rPr lang="es-BO" sz="2200" b="0" i="0" u="none" strike="noStrike" baseline="0" dirty="0">
                <a:solidFill>
                  <a:srgbClr val="292F33"/>
                </a:solidFill>
                <a:latin typeface="Avenir Book" panose="02000503020000020003" pitchFamily="2" charset="0"/>
              </a:rPr>
              <a:t>si no se arrepintieren de sus obras: </a:t>
            </a:r>
          </a:p>
          <a:p>
            <a:pPr marR="0" algn="l" rtl="0"/>
            <a:endParaRPr lang="es-BO" sz="2200" dirty="0">
              <a:solidFill>
                <a:srgbClr val="218282"/>
              </a:solidFill>
              <a:latin typeface="Avenir Book" panose="02000503020000020003" pitchFamily="2" charset="0"/>
            </a:endParaRPr>
          </a:p>
          <a:p>
            <a:pPr marR="0" algn="l" rtl="0"/>
            <a:r>
              <a:rPr lang="es-BO" sz="2200" b="0" i="0" u="none" strike="noStrike" baseline="0" dirty="0">
                <a:solidFill>
                  <a:srgbClr val="FF0000"/>
                </a:solidFill>
                <a:latin typeface="Avenir Book" panose="02000503020000020003" pitchFamily="2" charset="0"/>
              </a:rPr>
              <a:t>23</a:t>
            </a:r>
            <a:r>
              <a:rPr lang="es-BO" sz="2200" b="0" i="0" u="none" strike="noStrike" baseline="0" dirty="0">
                <a:solidFill>
                  <a:srgbClr val="292F33"/>
                </a:solidFill>
                <a:latin typeface="Avenir Book" panose="02000503020000020003" pitchFamily="2" charset="0"/>
              </a:rPr>
              <a:t> Y mataré á sus hijos con muerte; y todas las iglesias sabrán que yo soy el que escudriño los riñones y los corazones: </a:t>
            </a:r>
          </a:p>
          <a:p>
            <a:pPr marR="0" algn="l" rtl="0"/>
            <a:r>
              <a:rPr lang="es-BO" sz="2200" b="0" i="0" u="none" strike="noStrike" baseline="0" dirty="0">
                <a:solidFill>
                  <a:srgbClr val="292F33"/>
                </a:solidFill>
                <a:latin typeface="Avenir Book" panose="02000503020000020003" pitchFamily="2" charset="0"/>
              </a:rPr>
              <a:t>y daré á cada uno de vosotros según sus obras. </a:t>
            </a:r>
          </a:p>
          <a:p>
            <a:pPr marR="0" algn="l" rtl="0"/>
            <a:endParaRPr lang="es-BO" sz="2200" dirty="0">
              <a:solidFill>
                <a:srgbClr val="218282"/>
              </a:solidFill>
              <a:latin typeface="Avenir Book" panose="02000503020000020003" pitchFamily="2" charset="0"/>
            </a:endParaRPr>
          </a:p>
          <a:p>
            <a:pPr marR="0" algn="l" rtl="0"/>
            <a:r>
              <a:rPr lang="es-BO" sz="2200" b="0" i="0" u="none" strike="noStrike" baseline="0" dirty="0">
                <a:solidFill>
                  <a:srgbClr val="FF0000"/>
                </a:solidFill>
                <a:latin typeface="Avenir Book" panose="02000503020000020003" pitchFamily="2" charset="0"/>
              </a:rPr>
              <a:t>24</a:t>
            </a:r>
            <a:r>
              <a:rPr lang="es-BO" sz="2200" b="0" i="0" u="none" strike="noStrike" baseline="0" dirty="0">
                <a:solidFill>
                  <a:srgbClr val="292F33"/>
                </a:solidFill>
                <a:latin typeface="Avenir Book" panose="02000503020000020003" pitchFamily="2" charset="0"/>
              </a:rPr>
              <a:t>  Pero yo digo á vosotros, y á los demás que estáis en </a:t>
            </a:r>
            <a:r>
              <a:rPr lang="es-BO" sz="2200" b="0" i="0" u="none" strike="noStrike" baseline="0" dirty="0" err="1">
                <a:solidFill>
                  <a:srgbClr val="292F33"/>
                </a:solidFill>
                <a:latin typeface="Avenir Book" panose="02000503020000020003" pitchFamily="2" charset="0"/>
              </a:rPr>
              <a:t>Tiatira</a:t>
            </a:r>
            <a:r>
              <a:rPr lang="es-BO" sz="2200" b="0" i="0" u="none" strike="noStrike" baseline="0" dirty="0">
                <a:solidFill>
                  <a:srgbClr val="292F33"/>
                </a:solidFill>
                <a:latin typeface="Avenir Book" panose="02000503020000020003" pitchFamily="2" charset="0"/>
              </a:rPr>
              <a:t>, cualesquiera que no tienen esta doctrina, y que no han conocido las profundidades de Satanás, como dicen: </a:t>
            </a:r>
          </a:p>
          <a:p>
            <a:pPr marR="0" algn="l" rtl="0"/>
            <a:r>
              <a:rPr lang="es-BO" sz="2200" b="0" i="0" u="none" strike="noStrike" baseline="0" dirty="0">
                <a:solidFill>
                  <a:srgbClr val="292F33"/>
                </a:solidFill>
                <a:latin typeface="Avenir Book" panose="02000503020000020003" pitchFamily="2" charset="0"/>
              </a:rPr>
              <a:t>Yo no enviaré sobre vosotros otra carga. </a:t>
            </a:r>
          </a:p>
          <a:p>
            <a:pPr marR="0" algn="l" rtl="0"/>
            <a:endParaRPr lang="es-BO" sz="2200" b="0" i="0" u="none" strike="noStrike" baseline="0" dirty="0">
              <a:solidFill>
                <a:srgbClr val="218282"/>
              </a:solidFill>
              <a:latin typeface="Avenir Book" panose="02000503020000020003" pitchFamily="2" charset="0"/>
            </a:endParaRPr>
          </a:p>
          <a:p>
            <a:pPr marR="0" algn="l" rtl="0"/>
            <a:r>
              <a:rPr lang="es-BO" sz="2200" b="0" i="0" u="none" strike="noStrike" baseline="0" dirty="0">
                <a:solidFill>
                  <a:srgbClr val="FF0000"/>
                </a:solidFill>
                <a:latin typeface="Avenir Book" panose="02000503020000020003" pitchFamily="2" charset="0"/>
              </a:rPr>
              <a:t>25 </a:t>
            </a:r>
            <a:r>
              <a:rPr lang="es-BO" sz="2200" b="0" i="0" u="none" strike="noStrike" baseline="0" dirty="0">
                <a:solidFill>
                  <a:srgbClr val="292F33"/>
                </a:solidFill>
                <a:latin typeface="Avenir Book" panose="02000503020000020003" pitchFamily="2" charset="0"/>
              </a:rPr>
              <a:t>Empero la que tenéis, tenedla hasta que yo venga. </a:t>
            </a:r>
          </a:p>
          <a:p>
            <a:pPr marR="0" algn="l" rtl="0"/>
            <a:endParaRPr lang="es-BO" sz="2200" dirty="0">
              <a:solidFill>
                <a:srgbClr val="218282"/>
              </a:solidFill>
              <a:latin typeface="Avenir Book" panose="02000503020000020003" pitchFamily="2" charset="0"/>
            </a:endParaRPr>
          </a:p>
          <a:p>
            <a:pPr marR="0" algn="l" rtl="0"/>
            <a:r>
              <a:rPr lang="es-BO" sz="2200" b="0" i="0" u="none" strike="noStrike" baseline="0" dirty="0">
                <a:solidFill>
                  <a:srgbClr val="FF0000"/>
                </a:solidFill>
                <a:latin typeface="Avenir Book" panose="02000503020000020003" pitchFamily="2" charset="0"/>
              </a:rPr>
              <a:t>26</a:t>
            </a:r>
            <a:r>
              <a:rPr lang="es-BO" sz="2200" b="0" i="0" u="none" strike="noStrike" baseline="0" dirty="0">
                <a:solidFill>
                  <a:srgbClr val="292F33"/>
                </a:solidFill>
                <a:latin typeface="Avenir Book" panose="02000503020000020003" pitchFamily="2" charset="0"/>
              </a:rPr>
              <a:t> Y al que hubiere vencido, y hubiere guardado mis obras hasta el fin, yo le daré potestad sobre las gentes; </a:t>
            </a:r>
            <a:r>
              <a:rPr lang="es-BO" sz="2200" b="1" baseline="30000" dirty="0">
                <a:solidFill>
                  <a:srgbClr val="000000"/>
                </a:solidFill>
                <a:latin typeface="Avenir Book" panose="02000503020000020003" pitchFamily="2" charset="0"/>
              </a:rPr>
              <a:t>.
</a:t>
            </a:r>
            <a:endParaRPr lang="en-US" sz="2200" dirty="0">
              <a:latin typeface="Avenir Book" panose="02000503020000020003" pitchFamily="2" charset="0"/>
            </a:endParaRPr>
          </a:p>
        </p:txBody>
      </p:sp>
      <p:pic>
        <p:nvPicPr>
          <p:cNvPr id="4" name="Picture 3" descr="f5d4093427fb09ee2012d438f528cc5f.jpg">
            <a:extLst>
              <a:ext uri="{FF2B5EF4-FFF2-40B4-BE49-F238E27FC236}">
                <a16:creationId xmlns:a16="http://schemas.microsoft.com/office/drawing/2014/main" id="{14FAD7D4-8753-B78B-447C-B517D48740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129459" y="-247257"/>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B785B3F-F84E-F336-BB19-8942983F8F97}"/>
              </a:ext>
            </a:extLst>
          </p:cNvPr>
          <p:cNvSpPr txBox="1"/>
          <p:nvPr/>
        </p:nvSpPr>
        <p:spPr>
          <a:xfrm>
            <a:off x="2679759" y="210739"/>
            <a:ext cx="5887843" cy="461665"/>
          </a:xfrm>
          <a:prstGeom prst="rect">
            <a:avLst/>
          </a:prstGeom>
          <a:noFill/>
        </p:spPr>
        <p:txBody>
          <a:bodyPr wrap="square" rtlCol="0">
            <a:spAutoFit/>
          </a:bodyPr>
          <a:lstStyle/>
          <a:p>
            <a:r>
              <a:rPr lang="pt-BR" sz="2400" dirty="0">
                <a:latin typeface="Lucida Handwriting" panose="03010101010101010101" pitchFamily="66" charset="77"/>
              </a:rPr>
              <a:t>Jesús a Iglesia de </a:t>
            </a:r>
            <a:r>
              <a:rPr lang="pt-BR" sz="2400" dirty="0" err="1">
                <a:latin typeface="Lucida Handwriting" panose="03010101010101010101" pitchFamily="66" charset="77"/>
              </a:rPr>
              <a:t>Tiatira</a:t>
            </a:r>
            <a:r>
              <a:rPr lang="pt-BR" sz="2400" dirty="0">
                <a:latin typeface="Lucida Handwriting" panose="03010101010101010101" pitchFamily="66" charset="77"/>
              </a:rPr>
              <a:t> </a:t>
            </a:r>
            <a:endParaRPr lang="en-US" sz="2400" dirty="0">
              <a:latin typeface="Lucida Handwriting" panose="03010101010101010101" pitchFamily="66" charset="77"/>
            </a:endParaRPr>
          </a:p>
        </p:txBody>
      </p:sp>
    </p:spTree>
    <p:extLst>
      <p:ext uri="{BB962C8B-B14F-4D97-AF65-F5344CB8AC3E}">
        <p14:creationId xmlns:p14="http://schemas.microsoft.com/office/powerpoint/2010/main" val="28084711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0" y="0"/>
            <a:ext cx="12283806"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B6F7D6-C770-68BA-DE9D-46D91B283915}"/>
              </a:ext>
            </a:extLst>
          </p:cNvPr>
          <p:cNvSpPr txBox="1"/>
          <p:nvPr/>
        </p:nvSpPr>
        <p:spPr>
          <a:xfrm>
            <a:off x="331304" y="675517"/>
            <a:ext cx="8549799" cy="5262979"/>
          </a:xfrm>
          <a:prstGeom prst="rect">
            <a:avLst/>
          </a:prstGeom>
          <a:solidFill>
            <a:schemeClr val="bg1"/>
          </a:solidFill>
        </p:spPr>
        <p:txBody>
          <a:bodyPr wrap="square" rtlCol="0">
            <a:spAutoFit/>
          </a:bodyPr>
          <a:lstStyle/>
          <a:p>
            <a:pPr marR="0" algn="l" rtl="0"/>
            <a:r>
              <a:rPr lang="es-BO" sz="2400" b="0" i="0" u="none" strike="noStrike" baseline="0" dirty="0" err="1">
                <a:solidFill>
                  <a:srgbClr val="FF0000"/>
                </a:solidFill>
                <a:latin typeface="Avenir Book" panose="02000503020000020003" pitchFamily="2" charset="0"/>
              </a:rPr>
              <a:t>Apo</a:t>
            </a:r>
            <a:r>
              <a:rPr lang="es-BO" sz="2400" b="0" i="0" u="none" strike="noStrike" baseline="0" dirty="0">
                <a:solidFill>
                  <a:srgbClr val="FF0000"/>
                </a:solidFill>
                <a:latin typeface="Avenir Book" panose="02000503020000020003" pitchFamily="2" charset="0"/>
              </a:rPr>
              <a:t>. 3:14 </a:t>
            </a:r>
            <a:r>
              <a:rPr lang="es-BO" sz="2400" b="0" i="0" u="none" strike="noStrike" baseline="0" dirty="0">
                <a:solidFill>
                  <a:srgbClr val="292F33"/>
                </a:solidFill>
                <a:latin typeface="Avenir Book" panose="02000503020000020003" pitchFamily="2" charset="0"/>
              </a:rPr>
              <a:t>Y escribe al ángel de la iglesia en LAODICEA: </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He aquí dice el Amén, el testigo fiel y verdadero, </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el principio de la creación de Dios: </a:t>
            </a:r>
          </a:p>
          <a:p>
            <a:pPr marR="0" algn="l" rtl="0"/>
            <a:endParaRPr lang="es-BO" sz="2400" b="0" i="0" u="none" strike="noStrike" baseline="0" dirty="0">
              <a:solidFill>
                <a:srgbClr val="292F33"/>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15</a:t>
            </a:r>
            <a:r>
              <a:rPr lang="es-BO" sz="2400" b="0" i="0" u="none" strike="noStrike" baseline="0" dirty="0">
                <a:solidFill>
                  <a:srgbClr val="292F33"/>
                </a:solidFill>
                <a:latin typeface="Avenir Book" panose="02000503020000020003" pitchFamily="2" charset="0"/>
              </a:rPr>
              <a:t> Yo conozco tus obras, que ni eres frío, ni caliente.</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 ¡Ojalá fueses frío, </a:t>
            </a:r>
            <a:r>
              <a:rPr lang="es-BO" sz="2400" b="0" i="0" u="none" strike="noStrike" baseline="0" dirty="0" err="1">
                <a:solidFill>
                  <a:srgbClr val="292F33"/>
                </a:solidFill>
                <a:latin typeface="Avenir Book" panose="02000503020000020003" pitchFamily="2" charset="0"/>
              </a:rPr>
              <a:t>ó</a:t>
            </a:r>
            <a:r>
              <a:rPr lang="es-BO" sz="2400" b="0" i="0" u="none" strike="noStrike" baseline="0" dirty="0">
                <a:solidFill>
                  <a:srgbClr val="292F33"/>
                </a:solidFill>
                <a:latin typeface="Avenir Book" panose="02000503020000020003" pitchFamily="2" charset="0"/>
              </a:rPr>
              <a:t> caliente! </a:t>
            </a:r>
          </a:p>
          <a:p>
            <a:pPr marR="0" algn="l" rtl="0"/>
            <a:endParaRPr lang="es-BO" sz="2400" b="0" i="0" u="none" strike="noStrike" baseline="0" dirty="0">
              <a:solidFill>
                <a:srgbClr val="292F33"/>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16</a:t>
            </a:r>
            <a:r>
              <a:rPr lang="es-BO" sz="2400" b="0" i="0" u="none" strike="noStrike" baseline="0" dirty="0">
                <a:solidFill>
                  <a:srgbClr val="292F33"/>
                </a:solidFill>
                <a:latin typeface="Avenir Book" panose="02000503020000020003" pitchFamily="2" charset="0"/>
              </a:rPr>
              <a:t> Mas porque eres tibio, y no frío ni caliente,</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 te vomitaré de mi boca.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17</a:t>
            </a:r>
            <a:r>
              <a:rPr lang="es-BO" sz="2400" b="0" i="0" u="none" strike="noStrike" baseline="0" dirty="0">
                <a:solidFill>
                  <a:srgbClr val="292F33"/>
                </a:solidFill>
                <a:latin typeface="Avenir Book" panose="02000503020000020003" pitchFamily="2" charset="0"/>
              </a:rPr>
              <a:t> Porque tú dices: Yo soy rico, y estoy enriquecido, </a:t>
            </a:r>
          </a:p>
          <a:p>
            <a:pPr marR="0" algn="l" rtl="0"/>
            <a:r>
              <a:rPr lang="es-BO" sz="2400" b="0" i="0" u="none" strike="noStrike" baseline="0" dirty="0">
                <a:solidFill>
                  <a:srgbClr val="292F33"/>
                </a:solidFill>
                <a:latin typeface="Avenir Book" panose="02000503020000020003" pitchFamily="2" charset="0"/>
              </a:rPr>
              <a:t>    y no tengo necesidad de ninguna cosa;</a:t>
            </a:r>
          </a:p>
          <a:p>
            <a:pPr marR="0" algn="l" rtl="0"/>
            <a:r>
              <a:rPr lang="es-BO" sz="2400" b="0" i="0" u="none" strike="noStrike" baseline="0" dirty="0">
                <a:solidFill>
                  <a:srgbClr val="292F33"/>
                </a:solidFill>
                <a:latin typeface="Avenir Book" panose="02000503020000020003" pitchFamily="2" charset="0"/>
              </a:rPr>
              <a:t>    y no conoces que tú eres un cuitado y miserable </a:t>
            </a:r>
          </a:p>
          <a:p>
            <a:pPr marR="0" algn="l" rtl="0"/>
            <a:r>
              <a:rPr lang="es-BO" sz="2400" b="0" i="0" u="none" strike="noStrike" baseline="0" dirty="0">
                <a:solidFill>
                  <a:srgbClr val="292F33"/>
                </a:solidFill>
                <a:latin typeface="Avenir Book" panose="02000503020000020003" pitchFamily="2" charset="0"/>
              </a:rPr>
              <a:t>    y pobre y ciego y desnudo; </a:t>
            </a:r>
            <a:endParaRPr lang="en-US" sz="2400" b="0" i="0" u="none" strike="noStrike" dirty="0">
              <a:solidFill>
                <a:srgbClr val="000000"/>
              </a:solidFill>
              <a:effectLst/>
              <a:latin typeface="Avenir Book" panose="02000503020000020003" pitchFamily="2" charset="0"/>
            </a:endParaRPr>
          </a:p>
        </p:txBody>
      </p:sp>
      <p:pic>
        <p:nvPicPr>
          <p:cNvPr id="4" name="Picture 3" descr="f5d4093427fb09ee2012d438f528cc5f.jpg">
            <a:extLst>
              <a:ext uri="{FF2B5EF4-FFF2-40B4-BE49-F238E27FC236}">
                <a16:creationId xmlns:a16="http://schemas.microsoft.com/office/drawing/2014/main" id="{4AEBA2C7-BA84-FC10-ADB0-92FD024895C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7637" y1="92830" x2="80169" y2="96352"/>
                        <a14:foregroundMark x1="83122" y1="96352" x2="84599" y2="98994"/>
                        <a14:backgroundMark x1="54430" y1="97862" x2="54430"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123583" y="984"/>
            <a:ext cx="3737113" cy="6857015"/>
          </a:xfrm>
          <a:prstGeom prst="rect">
            <a:avLst/>
          </a:prstGeom>
          <a:solidFill>
            <a:srgbClr val="00B0F0"/>
          </a:solid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90111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0" y="0"/>
            <a:ext cx="12192000" cy="6844229"/>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FE65AAE-F1BB-D24C-BB09-292E810C2863}"/>
              </a:ext>
            </a:extLst>
          </p:cNvPr>
          <p:cNvSpPr/>
          <p:nvPr/>
        </p:nvSpPr>
        <p:spPr>
          <a:xfrm>
            <a:off x="226881" y="434055"/>
            <a:ext cx="8970128" cy="60528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0" algn="l" rtl="0"/>
            <a:r>
              <a:rPr lang="es-BO" sz="2400" b="0" i="0" u="none" strike="noStrike" baseline="0" dirty="0">
                <a:solidFill>
                  <a:srgbClr val="FF0000"/>
                </a:solidFill>
                <a:latin typeface="Avenir Book" panose="02000503020000020003" pitchFamily="2" charset="0"/>
              </a:rPr>
              <a:t>18 </a:t>
            </a:r>
            <a:r>
              <a:rPr lang="es-BO" sz="2400" b="0" i="0" u="none" strike="noStrike" baseline="0" dirty="0">
                <a:solidFill>
                  <a:srgbClr val="292F33"/>
                </a:solidFill>
                <a:latin typeface="Avenir Book" panose="02000503020000020003" pitchFamily="2" charset="0"/>
              </a:rPr>
              <a:t>Yo te amonesto que de mí compres oro afinado en fuego, para que seas hecho rico, y seas vestido de vestiduras blancas, para que no se descubra la vergüenza de tu desnudez; </a:t>
            </a:r>
          </a:p>
          <a:p>
            <a:pPr marR="0" algn="l" rtl="0"/>
            <a:r>
              <a:rPr lang="es-BO" sz="2400" b="0" i="0" u="none" strike="noStrike" baseline="0" dirty="0">
                <a:solidFill>
                  <a:srgbClr val="292F33"/>
                </a:solidFill>
                <a:latin typeface="Avenir Book" panose="02000503020000020003" pitchFamily="2" charset="0"/>
              </a:rPr>
              <a:t>y unge tus ojos con colirio, para que veas.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19</a:t>
            </a:r>
            <a:r>
              <a:rPr lang="es-BO" sz="2400" b="0" i="0" u="none" strike="noStrike" baseline="0" dirty="0">
                <a:solidFill>
                  <a:srgbClr val="292F33"/>
                </a:solidFill>
                <a:latin typeface="Avenir Book" panose="02000503020000020003" pitchFamily="2" charset="0"/>
              </a:rPr>
              <a:t> Yo reprendo y castigo á todos los que amo: </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sé pues celoso, y arrepiéntete.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20</a:t>
            </a:r>
            <a:r>
              <a:rPr lang="es-BO" sz="2400" b="0" i="0" u="none" strike="noStrike" baseline="0" dirty="0">
                <a:solidFill>
                  <a:srgbClr val="292F33"/>
                </a:solidFill>
                <a:latin typeface="Avenir Book" panose="02000503020000020003" pitchFamily="2" charset="0"/>
              </a:rPr>
              <a:t> He aquí, yo estoy á la puerta y llamo: si alguno oyere mi voz y abriere la puerta, entraré á él, y cenaré con él, y él conmigo .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21</a:t>
            </a:r>
            <a:r>
              <a:rPr lang="es-BO" sz="2400" b="0" i="0" u="none" strike="noStrike" baseline="0" dirty="0">
                <a:solidFill>
                  <a:srgbClr val="292F33"/>
                </a:solidFill>
                <a:latin typeface="Avenir Book" panose="02000503020000020003" pitchFamily="2" charset="0"/>
              </a:rPr>
              <a:t> Al que venciere, yo le daré que se siente conmigo </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en mi trono; así como yo he vencido, </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y me he sentado con mi Padre en su trono.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22</a:t>
            </a:r>
            <a:r>
              <a:rPr lang="es-BO" sz="2400" b="0" i="0" u="none" strike="noStrike" baseline="0" dirty="0">
                <a:solidFill>
                  <a:srgbClr val="292F33"/>
                </a:solidFill>
                <a:latin typeface="Avenir Book" panose="02000503020000020003" pitchFamily="2" charset="0"/>
              </a:rPr>
              <a:t> El que tiene oído, oiga lo que el Espíritu dice á las iglesias. </a:t>
            </a:r>
            <a:endParaRPr lang="en-US" sz="2400" b="0" i="0" u="none" strike="noStrike" dirty="0">
              <a:solidFill>
                <a:srgbClr val="000000"/>
              </a:solidFill>
              <a:effectLst/>
              <a:latin typeface="Avenir Book" panose="02000503020000020003" pitchFamily="2" charset="0"/>
            </a:endParaRPr>
          </a:p>
        </p:txBody>
      </p:sp>
      <p:pic>
        <p:nvPicPr>
          <p:cNvPr id="4" name="Picture 3" descr="f5d4093427fb09ee2012d438f528cc5f.jpg">
            <a:extLst>
              <a:ext uri="{FF2B5EF4-FFF2-40B4-BE49-F238E27FC236}">
                <a16:creationId xmlns:a16="http://schemas.microsoft.com/office/drawing/2014/main" id="{D4AFCAD3-000E-E68C-23E6-29DED832EA8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025" y1="92830" x2="81568" y2="96352"/>
                        <a14:foregroundMark x1="84534" y1="96352" x2="86017" y2="98994"/>
                        <a14:backgroundMark x1="55720" y1="97862" x2="55720"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984974" y="416329"/>
            <a:ext cx="3207026" cy="6307516"/>
          </a:xfrm>
          <a:prstGeom prst="rect">
            <a:avLst/>
          </a:prstGeom>
          <a:solidFill>
            <a:srgbClr val="00B0F0"/>
          </a:solid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29761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600" dirty="0">
              <a:latin typeface="Papyrus" panose="020B0602040200020303" pitchFamily="34" charset="77"/>
            </a:endParaRPr>
          </a:p>
        </p:txBody>
      </p:sp>
      <p:pic>
        <p:nvPicPr>
          <p:cNvPr id="6" name="Picture 5" descr="A landscape with trees and a city in the background&#10;&#10;Description automatically generated">
            <a:extLst>
              <a:ext uri="{FF2B5EF4-FFF2-40B4-BE49-F238E27FC236}">
                <a16:creationId xmlns:a16="http://schemas.microsoft.com/office/drawing/2014/main" id="{FFB30502-AE32-CBF5-B986-AC43F627FE70}"/>
              </a:ext>
            </a:extLst>
          </p:cNvPr>
          <p:cNvPicPr>
            <a:picLocks noChangeAspect="1"/>
          </p:cNvPicPr>
          <p:nvPr/>
        </p:nvPicPr>
        <p:blipFill>
          <a:blip r:embed="rId2"/>
          <a:stretch>
            <a:fillRect/>
          </a:stretch>
        </p:blipFill>
        <p:spPr>
          <a:xfrm>
            <a:off x="636390" y="214672"/>
            <a:ext cx="10515264" cy="6134645"/>
          </a:xfrm>
          <a:prstGeom prst="rect">
            <a:avLst/>
          </a:prstGeom>
        </p:spPr>
      </p:pic>
      <p:sp>
        <p:nvSpPr>
          <p:cNvPr id="3" name="TextBox 2">
            <a:extLst>
              <a:ext uri="{FF2B5EF4-FFF2-40B4-BE49-F238E27FC236}">
                <a16:creationId xmlns:a16="http://schemas.microsoft.com/office/drawing/2014/main" id="{DE524D03-0591-C382-C2E4-201706CC7F53}"/>
              </a:ext>
            </a:extLst>
          </p:cNvPr>
          <p:cNvSpPr txBox="1"/>
          <p:nvPr/>
        </p:nvSpPr>
        <p:spPr>
          <a:xfrm>
            <a:off x="3668615" y="6181663"/>
            <a:ext cx="5585552" cy="461665"/>
          </a:xfrm>
          <a:prstGeom prst="rect">
            <a:avLst/>
          </a:prstGeom>
          <a:solidFill>
            <a:srgbClr val="00B0F0"/>
          </a:solidFill>
        </p:spPr>
        <p:txBody>
          <a:bodyPr wrap="square" rtlCol="0">
            <a:spAutoFit/>
          </a:bodyPr>
          <a:lstStyle/>
          <a:p>
            <a:r>
              <a:rPr lang="es-BO" sz="2400" dirty="0">
                <a:latin typeface="Papyrus" panose="020B0602040200020303" pitchFamily="34" charset="77"/>
              </a:rPr>
              <a:t>     ¡A quien Tiene, Mas se le dará</a:t>
            </a:r>
            <a:r>
              <a:rPr lang="en-US" sz="2400" dirty="0">
                <a:latin typeface="Papyrus" panose="020B0602040200020303" pitchFamily="34" charset="77"/>
              </a:rPr>
              <a:t>!</a:t>
            </a:r>
          </a:p>
        </p:txBody>
      </p:sp>
      <p:sp>
        <p:nvSpPr>
          <p:cNvPr id="2" name="TextBox 1">
            <a:extLst>
              <a:ext uri="{FF2B5EF4-FFF2-40B4-BE49-F238E27FC236}">
                <a16:creationId xmlns:a16="http://schemas.microsoft.com/office/drawing/2014/main" id="{11CCCA81-1DA0-FCF7-685C-9FF032748634}"/>
              </a:ext>
            </a:extLst>
          </p:cNvPr>
          <p:cNvSpPr txBox="1"/>
          <p:nvPr/>
        </p:nvSpPr>
        <p:spPr>
          <a:xfrm>
            <a:off x="3800818" y="158787"/>
            <a:ext cx="4822677" cy="461665"/>
          </a:xfrm>
          <a:prstGeom prst="rect">
            <a:avLst/>
          </a:prstGeom>
          <a:solidFill>
            <a:srgbClr val="00B0F0"/>
          </a:solidFill>
        </p:spPr>
        <p:txBody>
          <a:bodyPr wrap="square" rtlCol="0">
            <a:spAutoFit/>
          </a:bodyPr>
          <a:lstStyle/>
          <a:p>
            <a:r>
              <a:rPr lang="es-BO" sz="2400" dirty="0">
                <a:latin typeface="Papyrus" panose="020B0602040200020303" pitchFamily="34" charset="77"/>
              </a:rPr>
              <a:t>"La Generación de la Revelación" </a:t>
            </a:r>
            <a:endParaRPr lang="en-US" sz="2400" dirty="0">
              <a:latin typeface="Papyrus" panose="020B0602040200020303" pitchFamily="34" charset="77"/>
            </a:endParaRPr>
          </a:p>
        </p:txBody>
      </p:sp>
    </p:spTree>
    <p:extLst>
      <p:ext uri="{BB962C8B-B14F-4D97-AF65-F5344CB8AC3E}">
        <p14:creationId xmlns:p14="http://schemas.microsoft.com/office/powerpoint/2010/main" val="212016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96AE54-7F0B-8AEC-8AAE-E5C69BFE1AA0}"/>
              </a:ext>
            </a:extLst>
          </p:cNvPr>
          <p:cNvSpPr/>
          <p:nvPr/>
        </p:nvSpPr>
        <p:spPr>
          <a:xfrm>
            <a:off x="-118533" y="-45781"/>
            <a:ext cx="12310533"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6973" y="219380"/>
            <a:ext cx="11518053" cy="830997"/>
          </a:xfrm>
          <a:prstGeom prst="rect">
            <a:avLst/>
          </a:prstGeom>
          <a:solidFill>
            <a:schemeClr val="bg1"/>
          </a:solidFill>
        </p:spPr>
        <p:style>
          <a:lnRef idx="0">
            <a:schemeClr val="accent2"/>
          </a:lnRef>
          <a:fillRef idx="3">
            <a:schemeClr val="accent2"/>
          </a:fillRef>
          <a:effectRef idx="3">
            <a:schemeClr val="accent2"/>
          </a:effectRef>
          <a:fontRef idx="minor">
            <a:schemeClr val="lt1"/>
          </a:fontRef>
        </p:style>
        <p:txBody>
          <a:bodyPr wrap="square">
            <a:spAutoFit/>
          </a:bodyPr>
          <a:lstStyle/>
          <a:p>
            <a:r>
              <a:rPr lang="es-ES_tradnl" dirty="0">
                <a:solidFill>
                  <a:schemeClr val="tx1"/>
                </a:solidFill>
                <a:latin typeface="Papyrus"/>
                <a:cs typeface="Papyrus"/>
              </a:rPr>
              <a:t>                      </a:t>
            </a:r>
            <a:r>
              <a:rPr lang="es-BO" sz="2400" dirty="0">
                <a:solidFill>
                  <a:schemeClr val="tx1"/>
                </a:solidFill>
                <a:latin typeface="Papyrus"/>
                <a:cs typeface="Papyrus"/>
              </a:rPr>
              <a:t>Observe los 2 Querubines en el Velo que custodian el Lugar </a:t>
            </a:r>
            <a:r>
              <a:rPr lang="es-BO" sz="2400" dirty="0" err="1">
                <a:solidFill>
                  <a:schemeClr val="tx1"/>
                </a:solidFill>
                <a:latin typeface="Papyrus"/>
                <a:cs typeface="Papyrus"/>
              </a:rPr>
              <a:t>Santisimo</a:t>
            </a:r>
            <a:r>
              <a:rPr lang="es-BO" sz="2400" dirty="0">
                <a:solidFill>
                  <a:schemeClr val="tx1"/>
                </a:solidFill>
                <a:latin typeface="Papyrus"/>
                <a:cs typeface="Papyrus"/>
              </a:rPr>
              <a:t>   </a:t>
            </a:r>
          </a:p>
          <a:p>
            <a:r>
              <a:rPr lang="es-BO" sz="2400" dirty="0">
                <a:solidFill>
                  <a:schemeClr val="tx1"/>
                </a:solidFill>
                <a:latin typeface="Papyrus"/>
                <a:cs typeface="Papyrus"/>
              </a:rPr>
              <a:t> Al igual que en el Huerto del Edén. ... ¡Están protegiendo la Presencia de Dios</a:t>
            </a:r>
            <a:endParaRPr lang="es-ES_tradnl" sz="2400" dirty="0">
              <a:solidFill>
                <a:schemeClr val="tx1"/>
              </a:solidFill>
              <a:latin typeface="Papyrus"/>
              <a:cs typeface="Papyrus"/>
            </a:endParaRPr>
          </a:p>
        </p:txBody>
      </p:sp>
      <p:cxnSp>
        <p:nvCxnSpPr>
          <p:cNvPr id="5" name="Straight Arrow Connector 4"/>
          <p:cNvCxnSpPr/>
          <p:nvPr/>
        </p:nvCxnSpPr>
        <p:spPr>
          <a:xfrm>
            <a:off x="6836543" y="1301123"/>
            <a:ext cx="433677" cy="40272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A gold bird with red curtains&#10;&#10;Description automatically generated">
            <a:extLst>
              <a:ext uri="{FF2B5EF4-FFF2-40B4-BE49-F238E27FC236}">
                <a16:creationId xmlns:a16="http://schemas.microsoft.com/office/drawing/2014/main" id="{429860AF-1849-C9E5-18D7-B5E9B4EA868A}"/>
              </a:ext>
            </a:extLst>
          </p:cNvPr>
          <p:cNvPicPr>
            <a:picLocks noChangeAspect="1"/>
          </p:cNvPicPr>
          <p:nvPr/>
        </p:nvPicPr>
        <p:blipFill>
          <a:blip r:embed="rId2"/>
          <a:stretch>
            <a:fillRect/>
          </a:stretch>
        </p:blipFill>
        <p:spPr>
          <a:xfrm>
            <a:off x="914400" y="1050377"/>
            <a:ext cx="10515600" cy="5739889"/>
          </a:xfrm>
          <a:prstGeom prst="rect">
            <a:avLst/>
          </a:prstGeom>
        </p:spPr>
      </p:pic>
    </p:spTree>
    <p:extLst>
      <p:ext uri="{BB962C8B-B14F-4D97-AF65-F5344CB8AC3E}">
        <p14:creationId xmlns:p14="http://schemas.microsoft.com/office/powerpoint/2010/main" val="367694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marL="342900" indent="-342900" algn="ctr">
              <a:buFont typeface="+mj-lt"/>
              <a:buAutoNum type="arabicPeriod"/>
            </a:pPr>
            <a:endParaRPr lang="en-US" dirty="0"/>
          </a:p>
        </p:txBody>
      </p:sp>
      <p:sp>
        <p:nvSpPr>
          <p:cNvPr id="7" name="TextBox 6">
            <a:extLst>
              <a:ext uri="{FF2B5EF4-FFF2-40B4-BE49-F238E27FC236}">
                <a16:creationId xmlns:a16="http://schemas.microsoft.com/office/drawing/2014/main" id="{E4422683-689F-5E58-75D8-FBD02FDA5AA5}"/>
              </a:ext>
            </a:extLst>
          </p:cNvPr>
          <p:cNvSpPr txBox="1"/>
          <p:nvPr/>
        </p:nvSpPr>
        <p:spPr>
          <a:xfrm>
            <a:off x="2363851" y="1271155"/>
            <a:ext cx="6804095" cy="2554545"/>
          </a:xfrm>
          <a:prstGeom prst="rect">
            <a:avLst/>
          </a:prstGeom>
          <a:solidFill>
            <a:srgbClr val="00B0F0"/>
          </a:solidFill>
        </p:spPr>
        <p:txBody>
          <a:bodyPr wrap="square" rtlCol="0">
            <a:spAutoFit/>
          </a:bodyPr>
          <a:lstStyle/>
          <a:p>
            <a:pPr algn="ctr"/>
            <a:r>
              <a:rPr lang="en-US" sz="2400" dirty="0">
                <a:latin typeface="Papyrus" panose="020B0602040200020303" pitchFamily="34" charset="77"/>
              </a:rPr>
              <a:t> </a:t>
            </a:r>
          </a:p>
          <a:p>
            <a:pPr algn="ctr"/>
            <a:r>
              <a:rPr lang="es-BO" sz="2800" dirty="0">
                <a:latin typeface="Papyrus" panose="020B0602040200020303" pitchFamily="34" charset="77"/>
              </a:rPr>
              <a:t>El descubrimiento de la ciudad de Adán</a:t>
            </a:r>
          </a:p>
          <a:p>
            <a:pPr algn="ctr"/>
            <a:r>
              <a:rPr lang="es-BO" sz="2800" dirty="0">
                <a:latin typeface="Papyrus" panose="020B0602040200020303" pitchFamily="34" charset="77"/>
              </a:rPr>
              <a:t> </a:t>
            </a:r>
          </a:p>
          <a:p>
            <a:pPr algn="ctr"/>
            <a:r>
              <a:rPr lang="es-BO" sz="2800" dirty="0">
                <a:latin typeface="Papyrus" panose="020B0602040200020303" pitchFamily="34" charset="77"/>
              </a:rPr>
              <a:t>Al otro lado del Jordán desde Jerusalén </a:t>
            </a:r>
          </a:p>
          <a:p>
            <a:pPr algn="ctr"/>
            <a:r>
              <a:rPr lang="es-BO" sz="2800" dirty="0">
                <a:latin typeface="Papyrus" panose="020B0602040200020303" pitchFamily="34" charset="77"/>
              </a:rPr>
              <a:t>Cerca de Jericó </a:t>
            </a:r>
          </a:p>
          <a:p>
            <a:pPr algn="ctr"/>
            <a:endParaRPr lang="en-US" sz="2400" dirty="0">
              <a:latin typeface="Papyrus" panose="020B0602040200020303" pitchFamily="34" charset="77"/>
            </a:endParaRPr>
          </a:p>
        </p:txBody>
      </p:sp>
    </p:spTree>
    <p:extLst>
      <p:ext uri="{BB962C8B-B14F-4D97-AF65-F5344CB8AC3E}">
        <p14:creationId xmlns:p14="http://schemas.microsoft.com/office/powerpoint/2010/main" val="68225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287EA-05FF-6207-7031-D15B5523F14E}"/>
              </a:ext>
            </a:extLst>
          </p:cNvPr>
          <p:cNvSpPr/>
          <p:nvPr/>
        </p:nvSpPr>
        <p:spPr>
          <a:xfrm>
            <a:off x="-47503" y="0"/>
            <a:ext cx="12287003"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latin typeface="Papyrus"/>
                <a:cs typeface="Papyrus"/>
              </a:rPr>
              <a:t>The Book of Joshua Chapter 3: 14-16</a:t>
            </a:r>
          </a:p>
        </p:txBody>
      </p:sp>
      <p:sp>
        <p:nvSpPr>
          <p:cNvPr id="7" name="TextBox 6"/>
          <p:cNvSpPr txBox="1"/>
          <p:nvPr/>
        </p:nvSpPr>
        <p:spPr>
          <a:xfrm>
            <a:off x="265213" y="5368770"/>
            <a:ext cx="11661569" cy="1061829"/>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100" dirty="0">
                <a:solidFill>
                  <a:schemeClr val="tx1"/>
                </a:solidFill>
                <a:latin typeface="Papyrus"/>
                <a:cs typeface="Papyrus"/>
              </a:rPr>
              <a:t>“</a:t>
            </a:r>
            <a:r>
              <a:rPr lang="es-BO" sz="2100" dirty="0">
                <a:solidFill>
                  <a:schemeClr val="tx1"/>
                </a:solidFill>
                <a:latin typeface="Papyrus"/>
                <a:cs typeface="Papyrus"/>
              </a:rPr>
              <a:t>Las aguas que venían de arriba, se pararon como en un montón bien lejos de </a:t>
            </a:r>
            <a:r>
              <a:rPr lang="es-BO" sz="2100" dirty="0">
                <a:solidFill>
                  <a:schemeClr val="bg1"/>
                </a:solidFill>
                <a:latin typeface="Papyrus"/>
                <a:cs typeface="Papyrus"/>
              </a:rPr>
              <a:t>la ciudad de Adam</a:t>
            </a:r>
            <a:r>
              <a:rPr lang="es-BO" sz="2100" dirty="0">
                <a:solidFill>
                  <a:schemeClr val="tx1"/>
                </a:solidFill>
                <a:latin typeface="Papyrus"/>
                <a:cs typeface="Papyrus"/>
              </a:rPr>
              <a:t>, que está al lado de </a:t>
            </a:r>
            <a:r>
              <a:rPr lang="es-BO" sz="2100" dirty="0" err="1">
                <a:solidFill>
                  <a:schemeClr val="tx1"/>
                </a:solidFill>
                <a:latin typeface="Papyrus"/>
                <a:cs typeface="Papyrus"/>
              </a:rPr>
              <a:t>Sarethán</a:t>
            </a:r>
            <a:r>
              <a:rPr lang="es-BO" sz="2100" dirty="0">
                <a:solidFill>
                  <a:schemeClr val="tx1"/>
                </a:solidFill>
                <a:latin typeface="Papyrus"/>
                <a:cs typeface="Papyrus"/>
              </a:rPr>
              <a:t>; y las que descendían á la mar de los llanos, al mar Salado, se acabaron y fueron partidas; y el pueblo pasó en derecho de Jericó</a:t>
            </a:r>
            <a:r>
              <a:rPr lang="en-US" sz="2100" dirty="0">
                <a:solidFill>
                  <a:schemeClr val="tx1"/>
                </a:solidFill>
                <a:latin typeface="Papyrus"/>
                <a:cs typeface="Papyrus"/>
              </a:rPr>
              <a:t>”</a:t>
            </a:r>
          </a:p>
        </p:txBody>
      </p:sp>
      <p:pic>
        <p:nvPicPr>
          <p:cNvPr id="5" name="Picture 4" descr="Unknown.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854" y="310467"/>
            <a:ext cx="7026526" cy="4718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7447971" y="946647"/>
            <a:ext cx="4466937" cy="3662541"/>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100" dirty="0">
                <a:solidFill>
                  <a:schemeClr val="tx1"/>
                </a:solidFill>
                <a:latin typeface="Papyrus"/>
                <a:cs typeface="Papyrus"/>
              </a:rPr>
              <a:t>" </a:t>
            </a:r>
            <a:r>
              <a:rPr lang="es-BO" sz="2100" dirty="0">
                <a:solidFill>
                  <a:schemeClr val="tx1"/>
                </a:solidFill>
                <a:latin typeface="Papyrus"/>
                <a:cs typeface="Papyrus"/>
              </a:rPr>
              <a:t>Y aconteció, que partiendo el pueblo de sus tiendas para pasar el Jordán, y los sacerdotes delante del pueblo llevando el arca del pacto,</a:t>
            </a:r>
          </a:p>
          <a:p>
            <a:pPr algn="ctr"/>
            <a:r>
              <a:rPr lang="es-BO" sz="2100" dirty="0">
                <a:solidFill>
                  <a:schemeClr val="tx1"/>
                </a:solidFill>
                <a:latin typeface="Papyrus"/>
                <a:cs typeface="Papyrus"/>
              </a:rPr>
              <a:t>15 Cuando los que llevaban el arca entraron en el Jordán, así como los pies de los sacerdotes que llevaban el arca fueron mojados á la orilla del agua, (porque el Jordán suele reverter sobre todos sus bordes todo el tiempo de la siega,)</a:t>
            </a:r>
            <a:r>
              <a:rPr lang="en-US" sz="2200" dirty="0">
                <a:solidFill>
                  <a:schemeClr val="tx1"/>
                </a:solidFill>
                <a:latin typeface="Papyrus"/>
                <a:cs typeface="Papyrus"/>
              </a:rPr>
              <a:t> </a:t>
            </a:r>
            <a:endParaRPr lang="en-US" sz="2200" dirty="0"/>
          </a:p>
        </p:txBody>
      </p:sp>
      <p:sp>
        <p:nvSpPr>
          <p:cNvPr id="6" name="TextBox 5">
            <a:extLst>
              <a:ext uri="{FF2B5EF4-FFF2-40B4-BE49-F238E27FC236}">
                <a16:creationId xmlns:a16="http://schemas.microsoft.com/office/drawing/2014/main" id="{24249E17-B86A-57D3-A5F8-B6EAA3B5EBD5}"/>
              </a:ext>
            </a:extLst>
          </p:cNvPr>
          <p:cNvSpPr txBox="1"/>
          <p:nvPr/>
        </p:nvSpPr>
        <p:spPr>
          <a:xfrm>
            <a:off x="8389727" y="346948"/>
            <a:ext cx="2336568" cy="461665"/>
          </a:xfrm>
          <a:prstGeom prst="rect">
            <a:avLst/>
          </a:prstGeom>
          <a:solidFill>
            <a:schemeClr val="accent6"/>
          </a:solidFill>
        </p:spPr>
        <p:txBody>
          <a:bodyPr wrap="square" rtlCol="0">
            <a:spAutoFit/>
          </a:bodyPr>
          <a:lstStyle/>
          <a:p>
            <a:r>
              <a:rPr lang="en-US" sz="2400" dirty="0">
                <a:solidFill>
                  <a:schemeClr val="bg1"/>
                </a:solidFill>
                <a:latin typeface="Papyrus"/>
                <a:cs typeface="Papyrus"/>
              </a:rPr>
              <a:t>Josue  3: 14-16</a:t>
            </a:r>
          </a:p>
        </p:txBody>
      </p:sp>
    </p:spTree>
    <p:extLst>
      <p:ext uri="{BB962C8B-B14F-4D97-AF65-F5344CB8AC3E}">
        <p14:creationId xmlns:p14="http://schemas.microsoft.com/office/powerpoint/2010/main" val="264687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F94E15-BEE1-14EF-3ABA-41B343E4D039}"/>
              </a:ext>
            </a:extLst>
          </p:cNvPr>
          <p:cNvSpPr/>
          <p:nvPr/>
        </p:nvSpPr>
        <p:spPr>
          <a:xfrm>
            <a:off x="0" y="646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42405" y="5776638"/>
            <a:ext cx="9579777" cy="769441"/>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000" dirty="0">
                <a:solidFill>
                  <a:schemeClr val="tx1"/>
                </a:solidFill>
                <a:latin typeface="Papyrus"/>
                <a:cs typeface="Papyrus"/>
              </a:rPr>
              <a:t> “</a:t>
            </a:r>
            <a:r>
              <a:rPr lang="es-BO" sz="2200" dirty="0">
                <a:solidFill>
                  <a:schemeClr val="tx1"/>
                </a:solidFill>
                <a:latin typeface="Papyrus"/>
                <a:cs typeface="Papyrus"/>
              </a:rPr>
              <a:t>Las aguas que venían de arriba, se pararon como en un montón bien lejos de la ciudad de Adam, que está al lado de </a:t>
            </a:r>
            <a:r>
              <a:rPr lang="es-BO" sz="2200" dirty="0" err="1">
                <a:solidFill>
                  <a:schemeClr val="tx1"/>
                </a:solidFill>
                <a:latin typeface="Papyrus"/>
                <a:cs typeface="Papyrus"/>
              </a:rPr>
              <a:t>Sarethán</a:t>
            </a:r>
            <a:r>
              <a:rPr lang="es-BO" sz="2200" dirty="0">
                <a:solidFill>
                  <a:schemeClr val="tx1"/>
                </a:solidFill>
                <a:latin typeface="Papyrus"/>
                <a:cs typeface="Papyrus"/>
              </a:rPr>
              <a:t>; </a:t>
            </a:r>
            <a:r>
              <a:rPr lang="en-US" sz="2200" dirty="0">
                <a:solidFill>
                  <a:schemeClr val="tx1"/>
                </a:solidFill>
                <a:latin typeface="Papyrus"/>
                <a:cs typeface="Papyrus"/>
              </a:rPr>
              <a:t>     </a:t>
            </a:r>
            <a:r>
              <a:rPr lang="en-US" sz="2200" dirty="0">
                <a:solidFill>
                  <a:schemeClr val="bg1"/>
                </a:solidFill>
                <a:latin typeface="Papyrus"/>
                <a:cs typeface="Papyrus"/>
              </a:rPr>
              <a:t>Josue 3:16</a:t>
            </a:r>
          </a:p>
        </p:txBody>
      </p:sp>
      <p:pic>
        <p:nvPicPr>
          <p:cNvPr id="10" name="Picture 9" descr="judges3.jpg"/>
          <p:cNvPicPr>
            <a:picLocks noChangeAspect="1"/>
          </p:cNvPicPr>
          <p:nvPr/>
        </p:nvPicPr>
        <p:blipFill rotWithShape="1">
          <a:blip r:embed="rId2" cstate="screen">
            <a:extLst>
              <a:ext uri="{28A0092B-C50C-407E-A947-70E740481C1C}">
                <a14:useLocalDpi xmlns:a14="http://schemas.microsoft.com/office/drawing/2010/main"/>
              </a:ext>
            </a:extLst>
          </a:blip>
          <a:srcRect b="-684"/>
          <a:stretch/>
        </p:blipFill>
        <p:spPr>
          <a:xfrm>
            <a:off x="86560" y="325953"/>
            <a:ext cx="6645544" cy="5230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dam4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9660" y="1336393"/>
            <a:ext cx="5132997" cy="3885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026878" y="377399"/>
            <a:ext cx="5078562" cy="769441"/>
          </a:xfrm>
          <a:prstGeom prst="rect">
            <a:avLst/>
          </a:prstGeom>
          <a:solidFill>
            <a:srgbClr val="00B0F0"/>
          </a:solidFill>
        </p:spPr>
        <p:txBody>
          <a:bodyPr wrap="square" rtlCol="0">
            <a:spAutoFit/>
          </a:bodyPr>
          <a:lstStyle/>
          <a:p>
            <a:r>
              <a:rPr lang="es-BO" sz="2200" dirty="0">
                <a:solidFill>
                  <a:schemeClr val="bg1"/>
                </a:solidFill>
                <a:latin typeface="Papyrus"/>
                <a:cs typeface="Papyrus"/>
              </a:rPr>
              <a:t>¡La Ciudad de Adán tiene 6.000 años de antigüedad Tel </a:t>
            </a:r>
            <a:r>
              <a:rPr lang="es-BO" sz="2200" dirty="0" err="1">
                <a:solidFill>
                  <a:schemeClr val="bg1"/>
                </a:solidFill>
                <a:latin typeface="Papyrus"/>
                <a:cs typeface="Papyrus"/>
              </a:rPr>
              <a:t>Damieh</a:t>
            </a:r>
            <a:r>
              <a:rPr lang="es-BO" sz="2200" dirty="0">
                <a:solidFill>
                  <a:schemeClr val="bg1"/>
                </a:solidFill>
                <a:latin typeface="Papyrus"/>
                <a:cs typeface="Papyrus"/>
              </a:rPr>
              <a:t> en Jordania!</a:t>
            </a:r>
            <a:endParaRPr lang="en-US" sz="2000" dirty="0">
              <a:latin typeface="Papyrus"/>
              <a:cs typeface="Papyrus"/>
            </a:endParaRPr>
          </a:p>
        </p:txBody>
      </p:sp>
    </p:spTree>
    <p:extLst>
      <p:ext uri="{BB962C8B-B14F-4D97-AF65-F5344CB8AC3E}">
        <p14:creationId xmlns:p14="http://schemas.microsoft.com/office/powerpoint/2010/main" val="98747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610EF-D7D4-4B6C-5E51-4D38DFA2A6EA}"/>
              </a:ext>
            </a:extLst>
          </p:cNvPr>
          <p:cNvSpPr/>
          <p:nvPr/>
        </p:nvSpPr>
        <p:spPr>
          <a:xfrm>
            <a:off x="0" y="36474"/>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48517" y="701474"/>
            <a:ext cx="5932715" cy="2554545"/>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BO" sz="3200" dirty="0">
              <a:solidFill>
                <a:schemeClr val="tx1"/>
              </a:solidFill>
              <a:latin typeface="Papyrus"/>
              <a:cs typeface="Papyrus"/>
            </a:endParaRPr>
          </a:p>
          <a:p>
            <a:pPr algn="ctr"/>
            <a:r>
              <a:rPr lang="es-BO" sz="3200" dirty="0">
                <a:solidFill>
                  <a:schemeClr val="tx1"/>
                </a:solidFill>
                <a:latin typeface="Papyrus"/>
                <a:cs typeface="Papyrus"/>
              </a:rPr>
              <a:t>Más pistas en la Biblia </a:t>
            </a:r>
          </a:p>
          <a:p>
            <a:pPr algn="ctr"/>
            <a:r>
              <a:rPr lang="es-BO" sz="3200" dirty="0">
                <a:solidFill>
                  <a:schemeClr val="tx1"/>
                </a:solidFill>
                <a:latin typeface="Papyrus"/>
                <a:cs typeface="Papyrus"/>
              </a:rPr>
              <a:t>que Jerusalén es el Centro </a:t>
            </a:r>
          </a:p>
          <a:p>
            <a:pPr algn="ctr"/>
            <a:r>
              <a:rPr lang="es-BO" sz="3200" dirty="0">
                <a:solidFill>
                  <a:schemeClr val="tx1"/>
                </a:solidFill>
                <a:latin typeface="Papyrus"/>
                <a:cs typeface="Papyrus"/>
              </a:rPr>
              <a:t>del Huerto del Edén</a:t>
            </a:r>
            <a:r>
              <a:rPr lang="es-ES_tradnl" sz="3200" dirty="0">
                <a:solidFill>
                  <a:schemeClr val="tx1"/>
                </a:solidFill>
                <a:latin typeface="Papyrus"/>
                <a:cs typeface="Papyrus"/>
              </a:rPr>
              <a:t> </a:t>
            </a:r>
          </a:p>
          <a:p>
            <a:pPr algn="ctr"/>
            <a:endParaRPr lang="es-ES_tradnl" sz="3200" dirty="0">
              <a:solidFill>
                <a:schemeClr val="tx1"/>
              </a:solidFill>
              <a:latin typeface="Papyrus"/>
              <a:cs typeface="Papyrus"/>
            </a:endParaRPr>
          </a:p>
        </p:txBody>
      </p:sp>
      <p:sp>
        <p:nvSpPr>
          <p:cNvPr id="2" name="TextBox 1"/>
          <p:cNvSpPr txBox="1"/>
          <p:nvPr/>
        </p:nvSpPr>
        <p:spPr>
          <a:xfrm>
            <a:off x="1953193" y="3921018"/>
            <a:ext cx="7283572" cy="523220"/>
          </a:xfrm>
          <a:prstGeom prst="rect">
            <a:avLst/>
          </a:prstGeom>
          <a:solidFill>
            <a:srgbClr val="00B0F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BO" sz="2800" dirty="0">
                <a:latin typeface="Papyrus"/>
                <a:cs typeface="Papyrus"/>
              </a:rPr>
              <a:t>  ¿Qué pasa con los 4 ríos en </a:t>
            </a:r>
            <a:r>
              <a:rPr lang="es-BO" sz="2800" dirty="0" err="1">
                <a:latin typeface="Papyrus"/>
                <a:cs typeface="Papyrus"/>
              </a:rPr>
              <a:t>Genensis</a:t>
            </a:r>
            <a:r>
              <a:rPr lang="es-BO" sz="2800" dirty="0">
                <a:latin typeface="Papyrus"/>
                <a:cs typeface="Papyrus"/>
              </a:rPr>
              <a:t>? </a:t>
            </a:r>
            <a:endParaRPr lang="es-ES_tradnl" sz="2800" dirty="0">
              <a:latin typeface="Papyrus"/>
              <a:cs typeface="Papyrus"/>
            </a:endParaRPr>
          </a:p>
        </p:txBody>
      </p:sp>
    </p:spTree>
    <p:extLst>
      <p:ext uri="{BB962C8B-B14F-4D97-AF65-F5344CB8AC3E}">
        <p14:creationId xmlns:p14="http://schemas.microsoft.com/office/powerpoint/2010/main" val="123988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50494B-03F9-C7E2-D34B-24FAAEB82A26}"/>
              </a:ext>
            </a:extLst>
          </p:cNvPr>
          <p:cNvSpPr/>
          <p:nvPr/>
        </p:nvSpPr>
        <p:spPr>
          <a:xfrm>
            <a:off x="0" y="0"/>
            <a:ext cx="12290961"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4167" y="274172"/>
            <a:ext cx="11109366" cy="707886"/>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BO" sz="2000" dirty="0">
                <a:solidFill>
                  <a:schemeClr val="tx1"/>
                </a:solidFill>
                <a:latin typeface="Papyrus"/>
                <a:cs typeface="Papyrus"/>
              </a:rPr>
              <a:t>"Y un río corrió del Edén para regar el Jardín, y de allí se separó convirtiéndose en 4 cabezas: </a:t>
            </a:r>
          </a:p>
          <a:p>
            <a:pPr algn="ctr"/>
            <a:r>
              <a:rPr lang="es-BO" sz="2000" dirty="0">
                <a:solidFill>
                  <a:schemeClr val="tx1"/>
                </a:solidFill>
                <a:latin typeface="Papyrus"/>
                <a:cs typeface="Papyrus"/>
              </a:rPr>
              <a:t>el </a:t>
            </a:r>
            <a:r>
              <a:rPr lang="es-BO" sz="2000" dirty="0" err="1">
                <a:solidFill>
                  <a:schemeClr val="tx1"/>
                </a:solidFill>
                <a:latin typeface="Papyrus"/>
                <a:cs typeface="Papyrus"/>
              </a:rPr>
              <a:t>Pison</a:t>
            </a:r>
            <a:r>
              <a:rPr lang="es-BO" sz="2000" dirty="0">
                <a:solidFill>
                  <a:schemeClr val="tx1"/>
                </a:solidFill>
                <a:latin typeface="Papyrus"/>
                <a:cs typeface="Papyrus"/>
              </a:rPr>
              <a:t>, el </a:t>
            </a:r>
            <a:r>
              <a:rPr lang="es-BO" sz="2000" dirty="0" err="1">
                <a:solidFill>
                  <a:schemeClr val="tx1"/>
                </a:solidFill>
                <a:latin typeface="Papyrus"/>
                <a:cs typeface="Papyrus"/>
              </a:rPr>
              <a:t>Gihón</a:t>
            </a:r>
            <a:r>
              <a:rPr lang="es-BO" sz="2000" dirty="0">
                <a:solidFill>
                  <a:schemeClr val="tx1"/>
                </a:solidFill>
                <a:latin typeface="Papyrus"/>
                <a:cs typeface="Papyrus"/>
              </a:rPr>
              <a:t>, el </a:t>
            </a:r>
            <a:r>
              <a:rPr lang="es-BO" sz="2000" dirty="0" err="1">
                <a:solidFill>
                  <a:schemeClr val="tx1"/>
                </a:solidFill>
                <a:latin typeface="Papyrus"/>
                <a:cs typeface="Papyrus"/>
              </a:rPr>
              <a:t>Hidekel</a:t>
            </a:r>
            <a:r>
              <a:rPr lang="es-BO" sz="2000" dirty="0">
                <a:solidFill>
                  <a:schemeClr val="tx1"/>
                </a:solidFill>
                <a:latin typeface="Papyrus"/>
                <a:cs typeface="Papyrus"/>
              </a:rPr>
              <a:t> y el Éufrates" 2:1-14</a:t>
            </a:r>
            <a:endParaRPr lang="es-ES_tradnl" sz="2000" dirty="0">
              <a:solidFill>
                <a:schemeClr val="tx1"/>
              </a:solidFill>
              <a:latin typeface="Papyrus"/>
              <a:cs typeface="Papyrus"/>
            </a:endParaRPr>
          </a:p>
        </p:txBody>
      </p:sp>
      <p:sp>
        <p:nvSpPr>
          <p:cNvPr id="2" name="TextBox 1"/>
          <p:cNvSpPr txBox="1"/>
          <p:nvPr/>
        </p:nvSpPr>
        <p:spPr>
          <a:xfrm>
            <a:off x="8109213" y="1570658"/>
            <a:ext cx="4224333" cy="4708981"/>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s-ES_tradnl" sz="2000" dirty="0">
              <a:solidFill>
                <a:schemeClr val="tx1"/>
              </a:solidFill>
              <a:latin typeface="Papyrus"/>
              <a:cs typeface="Papyrus"/>
            </a:endParaRPr>
          </a:p>
          <a:p>
            <a:pPr algn="ctr"/>
            <a:r>
              <a:rPr lang="es-BO" sz="2000" dirty="0">
                <a:solidFill>
                  <a:schemeClr val="tx1"/>
                </a:solidFill>
                <a:latin typeface="Papyrus"/>
                <a:cs typeface="Papyrus"/>
              </a:rPr>
              <a:t>El Tigris y el Éufrates </a:t>
            </a:r>
          </a:p>
          <a:p>
            <a:pPr algn="ctr"/>
            <a:r>
              <a:rPr lang="es-BO" sz="2000" dirty="0">
                <a:solidFill>
                  <a:schemeClr val="tx1"/>
                </a:solidFill>
                <a:latin typeface="Papyrus"/>
                <a:cs typeface="Papyrus"/>
              </a:rPr>
              <a:t>enmarcar el área de </a:t>
            </a:r>
            <a:r>
              <a:rPr lang="es-BO" sz="2000" dirty="0" err="1">
                <a:solidFill>
                  <a:schemeClr val="tx1"/>
                </a:solidFill>
                <a:latin typeface="Papyrus"/>
                <a:cs typeface="Papyrus"/>
              </a:rPr>
              <a:t>Mesoptamia</a:t>
            </a:r>
            <a:r>
              <a:rPr lang="es-BO" sz="2000" dirty="0">
                <a:solidFill>
                  <a:schemeClr val="tx1"/>
                </a:solidFill>
                <a:latin typeface="Papyrus"/>
                <a:cs typeface="Papyrus"/>
              </a:rPr>
              <a:t>, </a:t>
            </a:r>
          </a:p>
          <a:p>
            <a:pPr algn="ctr"/>
            <a:r>
              <a:rPr lang="es-BO" sz="2000" dirty="0">
                <a:solidFill>
                  <a:schemeClr val="tx1"/>
                </a:solidFill>
                <a:latin typeface="Papyrus"/>
                <a:cs typeface="Papyrus"/>
              </a:rPr>
              <a:t>mientras que el </a:t>
            </a:r>
            <a:r>
              <a:rPr lang="es-BO" sz="2000" dirty="0" err="1">
                <a:solidFill>
                  <a:schemeClr val="tx1"/>
                </a:solidFill>
                <a:latin typeface="Papyrus"/>
                <a:cs typeface="Papyrus"/>
              </a:rPr>
              <a:t>Pison</a:t>
            </a:r>
            <a:r>
              <a:rPr lang="es-BO" sz="2000" dirty="0">
                <a:solidFill>
                  <a:schemeClr val="tx1"/>
                </a:solidFill>
                <a:latin typeface="Papyrus"/>
                <a:cs typeface="Papyrus"/>
              </a:rPr>
              <a:t> y el </a:t>
            </a:r>
            <a:r>
              <a:rPr lang="es-BO" sz="2000" dirty="0" err="1">
                <a:solidFill>
                  <a:schemeClr val="tx1"/>
                </a:solidFill>
                <a:latin typeface="Papyrus"/>
                <a:cs typeface="Papyrus"/>
              </a:rPr>
              <a:t>Gihon</a:t>
            </a:r>
            <a:r>
              <a:rPr lang="es-BO" sz="2000" dirty="0">
                <a:solidFill>
                  <a:schemeClr val="tx1"/>
                </a:solidFill>
                <a:latin typeface="Papyrus"/>
                <a:cs typeface="Papyrus"/>
              </a:rPr>
              <a:t> </a:t>
            </a:r>
          </a:p>
          <a:p>
            <a:pPr algn="ctr"/>
            <a:r>
              <a:rPr lang="es-BO" sz="2000" dirty="0">
                <a:solidFill>
                  <a:schemeClr val="tx1"/>
                </a:solidFill>
                <a:latin typeface="Papyrus"/>
                <a:cs typeface="Papyrus"/>
              </a:rPr>
              <a:t>son ahora ríos subterráneos, </a:t>
            </a:r>
          </a:p>
          <a:p>
            <a:pPr algn="ctr"/>
            <a:r>
              <a:rPr lang="es-BO" sz="2000" dirty="0">
                <a:solidFill>
                  <a:schemeClr val="tx1"/>
                </a:solidFill>
                <a:latin typeface="Papyrus"/>
                <a:cs typeface="Papyrus"/>
              </a:rPr>
              <a:t>todos originarios de </a:t>
            </a:r>
          </a:p>
          <a:p>
            <a:pPr algn="ctr"/>
            <a:r>
              <a:rPr lang="es-BO" sz="2000" dirty="0">
                <a:solidFill>
                  <a:schemeClr val="tx1"/>
                </a:solidFill>
                <a:latin typeface="Papyrus"/>
                <a:cs typeface="Papyrus"/>
              </a:rPr>
              <a:t>El Jardín del Edén. </a:t>
            </a:r>
          </a:p>
          <a:p>
            <a:pPr algn="ctr"/>
            <a:endParaRPr lang="es-BO" sz="2000" dirty="0">
              <a:solidFill>
                <a:schemeClr val="tx1"/>
              </a:solidFill>
              <a:latin typeface="Papyrus"/>
              <a:cs typeface="Papyrus"/>
            </a:endParaRPr>
          </a:p>
          <a:p>
            <a:pPr algn="ctr"/>
            <a:r>
              <a:rPr lang="es-BO" sz="2000" dirty="0">
                <a:solidFill>
                  <a:schemeClr val="tx1"/>
                </a:solidFill>
                <a:latin typeface="Papyrus"/>
                <a:cs typeface="Papyrus"/>
              </a:rPr>
              <a:t> Ezequiel 47:1-12 describe</a:t>
            </a:r>
          </a:p>
          <a:p>
            <a:pPr algn="ctr"/>
            <a:r>
              <a:rPr lang="es-BO" sz="2000" dirty="0">
                <a:solidFill>
                  <a:schemeClr val="tx1"/>
                </a:solidFill>
                <a:latin typeface="Papyrus"/>
                <a:cs typeface="Papyrus"/>
              </a:rPr>
              <a:t> el río sobrenatural </a:t>
            </a:r>
          </a:p>
          <a:p>
            <a:pPr algn="ctr"/>
            <a:r>
              <a:rPr lang="es-BO" sz="2000" dirty="0">
                <a:solidFill>
                  <a:schemeClr val="tx1"/>
                </a:solidFill>
                <a:latin typeface="Papyrus"/>
                <a:cs typeface="Papyrus"/>
              </a:rPr>
              <a:t>que fluirá de </a:t>
            </a:r>
          </a:p>
          <a:p>
            <a:pPr algn="ctr"/>
            <a:r>
              <a:rPr lang="es-BO" sz="2000" dirty="0">
                <a:solidFill>
                  <a:schemeClr val="tx1"/>
                </a:solidFill>
                <a:latin typeface="Papyrus"/>
                <a:cs typeface="Papyrus"/>
              </a:rPr>
              <a:t>el Templo de Dios</a:t>
            </a:r>
          </a:p>
          <a:p>
            <a:pPr algn="ctr"/>
            <a:r>
              <a:rPr lang="es-BO" sz="2000" dirty="0">
                <a:solidFill>
                  <a:schemeClr val="tx1"/>
                </a:solidFill>
                <a:latin typeface="Papyrus"/>
                <a:cs typeface="Papyrus"/>
              </a:rPr>
              <a:t> y sanara la tierra de Israel. </a:t>
            </a: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 </a:t>
            </a:r>
            <a:r>
              <a:rPr lang="es-BO" sz="2000" dirty="0">
                <a:solidFill>
                  <a:schemeClr val="tx1"/>
                </a:solidFill>
                <a:latin typeface="Papyrus"/>
                <a:cs typeface="Papyrus"/>
              </a:rPr>
              <a:t>Apocalipsis 22:1-2 </a:t>
            </a:r>
          </a:p>
          <a:p>
            <a:pPr algn="ctr"/>
            <a:r>
              <a:rPr lang="es-BO" sz="2000" dirty="0">
                <a:solidFill>
                  <a:schemeClr val="tx1"/>
                </a:solidFill>
                <a:latin typeface="Papyrus"/>
                <a:cs typeface="Papyrus"/>
              </a:rPr>
              <a:t>   declara lo mismo</a:t>
            </a:r>
            <a:r>
              <a:rPr lang="es-ES_tradnl" sz="2000" dirty="0">
                <a:solidFill>
                  <a:schemeClr val="tx1"/>
                </a:solidFill>
                <a:latin typeface="Papyrus"/>
                <a:cs typeface="Papyrus"/>
              </a:rPr>
              <a:t>! </a:t>
            </a:r>
          </a:p>
        </p:txBody>
      </p:sp>
      <p:pic>
        <p:nvPicPr>
          <p:cNvPr id="6" name="Picture 5" descr="meregionmapriverovertrac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89505"/>
            <a:ext cx="8066628" cy="5767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989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7624E-C9D8-D30C-643F-7592E1A07DAD}"/>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67293" y="3428999"/>
            <a:ext cx="3760765" cy="2554545"/>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BO" sz="2000" dirty="0">
                <a:latin typeface="Papyrus"/>
                <a:cs typeface="Papyrus"/>
              </a:rPr>
              <a:t>"En el mismo día el Señor</a:t>
            </a:r>
          </a:p>
          <a:p>
            <a:pPr algn="ctr"/>
            <a:r>
              <a:rPr lang="es-BO" sz="2000" dirty="0">
                <a:latin typeface="Papyrus"/>
                <a:cs typeface="Papyrus"/>
              </a:rPr>
              <a:t> hizo un pacto</a:t>
            </a:r>
          </a:p>
          <a:p>
            <a:pPr algn="ctr"/>
            <a:r>
              <a:rPr lang="es-BO" sz="2000" dirty="0">
                <a:latin typeface="Papyrus"/>
                <a:cs typeface="Papyrus"/>
              </a:rPr>
              <a:t> con Abram, diciendo '</a:t>
            </a:r>
          </a:p>
          <a:p>
            <a:pPr algn="ctr"/>
            <a:r>
              <a:rPr lang="es-BO" sz="2000" dirty="0">
                <a:latin typeface="Papyrus"/>
                <a:cs typeface="Papyrus"/>
              </a:rPr>
              <a:t>A tu semilla</a:t>
            </a:r>
          </a:p>
          <a:p>
            <a:pPr algn="ctr"/>
            <a:r>
              <a:rPr lang="es-BO" sz="2000" dirty="0">
                <a:latin typeface="Papyrus"/>
                <a:cs typeface="Papyrus"/>
              </a:rPr>
              <a:t> He dado esta tierra,</a:t>
            </a:r>
          </a:p>
          <a:p>
            <a:pPr algn="ctr"/>
            <a:r>
              <a:rPr lang="es-BO" sz="2000" dirty="0">
                <a:latin typeface="Papyrus"/>
                <a:cs typeface="Papyrus"/>
              </a:rPr>
              <a:t> desde el río de Egipto</a:t>
            </a:r>
          </a:p>
          <a:p>
            <a:pPr algn="ctr"/>
            <a:r>
              <a:rPr lang="es-BO" sz="2000" dirty="0">
                <a:latin typeface="Papyrus"/>
                <a:cs typeface="Papyrus"/>
              </a:rPr>
              <a:t>  hasta el gran río,</a:t>
            </a:r>
          </a:p>
          <a:p>
            <a:pPr algn="ctr"/>
            <a:r>
              <a:rPr lang="es-BO" sz="2000" dirty="0">
                <a:latin typeface="Papyrus"/>
                <a:cs typeface="Papyrus"/>
              </a:rPr>
              <a:t> del </a:t>
            </a:r>
            <a:r>
              <a:rPr lang="es-BO" sz="2000" dirty="0" err="1">
                <a:latin typeface="Papyrus"/>
                <a:cs typeface="Papyrus"/>
              </a:rPr>
              <a:t>Euprates</a:t>
            </a:r>
            <a:r>
              <a:rPr lang="es-BO" sz="2000" dirty="0">
                <a:latin typeface="Papyrus"/>
                <a:cs typeface="Papyrus"/>
              </a:rPr>
              <a:t>".</a:t>
            </a:r>
          </a:p>
        </p:txBody>
      </p:sp>
      <p:sp>
        <p:nvSpPr>
          <p:cNvPr id="7" name="TextBox 6"/>
          <p:cNvSpPr txBox="1"/>
          <p:nvPr/>
        </p:nvSpPr>
        <p:spPr>
          <a:xfrm>
            <a:off x="8527839" y="692236"/>
            <a:ext cx="3439674" cy="1323439"/>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a:solidFill>
                  <a:schemeClr val="tx1"/>
                </a:solidFill>
                <a:latin typeface="Papyrus"/>
                <a:cs typeface="Papyrus"/>
              </a:rPr>
              <a:t> </a:t>
            </a:r>
            <a:r>
              <a:rPr lang="es-BO" sz="2000" dirty="0">
                <a:solidFill>
                  <a:schemeClr val="tx1"/>
                </a:solidFill>
                <a:latin typeface="Papyrus"/>
                <a:cs typeface="Papyrus"/>
              </a:rPr>
              <a:t>El Pacto de la Tierra Eterna que Dios cortó con Abram  </a:t>
            </a:r>
          </a:p>
          <a:p>
            <a:pPr algn="ctr"/>
            <a:r>
              <a:rPr lang="es-BO" sz="2000" dirty="0">
                <a:solidFill>
                  <a:schemeClr val="tx1"/>
                </a:solidFill>
                <a:latin typeface="Papyrus"/>
                <a:cs typeface="Papyrus"/>
              </a:rPr>
              <a:t>Génesis 15:18</a:t>
            </a:r>
            <a:endParaRPr lang="en-US" sz="2000" dirty="0">
              <a:solidFill>
                <a:schemeClr val="tx1"/>
              </a:solidFill>
              <a:latin typeface="Papyrus"/>
              <a:cs typeface="Papyrus"/>
            </a:endParaRPr>
          </a:p>
        </p:txBody>
      </p:sp>
      <p:pic>
        <p:nvPicPr>
          <p:cNvPr id="6" name="Picture 5" descr="map MIDDLE EAST Greater Isra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487" y="465109"/>
            <a:ext cx="8093622" cy="6392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6230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AEDC5D-B06F-F808-20E2-C92886D8A291}"/>
              </a:ext>
            </a:extLst>
          </p:cNvPr>
          <p:cNvSpPr/>
          <p:nvPr/>
        </p:nvSpPr>
        <p:spPr>
          <a:xfrm>
            <a:off x="0" y="0"/>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8769" y="220483"/>
            <a:ext cx="10794462" cy="430887"/>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200" dirty="0" err="1">
                <a:solidFill>
                  <a:srgbClr val="000000"/>
                </a:solidFill>
                <a:latin typeface="Papyrus"/>
                <a:cs typeface="Papyrus"/>
              </a:rPr>
              <a:t>These</a:t>
            </a:r>
            <a:r>
              <a:rPr lang="es-ES_tradnl" sz="2200" dirty="0">
                <a:solidFill>
                  <a:srgbClr val="000000"/>
                </a:solidFill>
                <a:latin typeface="Papyrus"/>
                <a:cs typeface="Papyrus"/>
              </a:rPr>
              <a:t> </a:t>
            </a:r>
            <a:r>
              <a:rPr lang="es-ES_tradnl" sz="2200" dirty="0" err="1">
                <a:solidFill>
                  <a:srgbClr val="000000"/>
                </a:solidFill>
                <a:latin typeface="Papyrus"/>
                <a:cs typeface="Papyrus"/>
              </a:rPr>
              <a:t>Same</a:t>
            </a:r>
            <a:r>
              <a:rPr lang="es-ES_tradnl" sz="2200" dirty="0">
                <a:solidFill>
                  <a:srgbClr val="000000"/>
                </a:solidFill>
                <a:latin typeface="Papyrus"/>
                <a:cs typeface="Papyrus"/>
              </a:rPr>
              <a:t>  </a:t>
            </a:r>
            <a:r>
              <a:rPr lang="es-ES_tradnl" sz="2200" dirty="0" err="1">
                <a:solidFill>
                  <a:srgbClr val="000000"/>
                </a:solidFill>
                <a:latin typeface="Papyrus"/>
                <a:cs typeface="Papyrus"/>
              </a:rPr>
              <a:t>Rivers</a:t>
            </a:r>
            <a:r>
              <a:rPr lang="es-ES_tradnl" sz="2200" dirty="0">
                <a:solidFill>
                  <a:srgbClr val="000000"/>
                </a:solidFill>
                <a:latin typeface="Papyrus"/>
                <a:cs typeface="Papyrus"/>
              </a:rPr>
              <a:t>  </a:t>
            </a:r>
            <a:r>
              <a:rPr lang="es-ES_tradnl" sz="2200" dirty="0" err="1">
                <a:solidFill>
                  <a:srgbClr val="000000"/>
                </a:solidFill>
                <a:latin typeface="Papyrus"/>
                <a:cs typeface="Papyrus"/>
              </a:rPr>
              <a:t>also</a:t>
            </a:r>
            <a:r>
              <a:rPr lang="es-ES_tradnl" sz="2200" dirty="0">
                <a:solidFill>
                  <a:srgbClr val="000000"/>
                </a:solidFill>
                <a:latin typeface="Papyrus"/>
                <a:cs typeface="Papyrus"/>
              </a:rPr>
              <a:t> Mark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Boundaries</a:t>
            </a:r>
            <a:r>
              <a:rPr lang="es-ES_tradnl" sz="2200" dirty="0">
                <a:solidFill>
                  <a:srgbClr val="000000"/>
                </a:solidFill>
                <a:latin typeface="Papyrus"/>
                <a:cs typeface="Papyrus"/>
              </a:rPr>
              <a:t> </a:t>
            </a:r>
            <a:r>
              <a:rPr lang="es-ES_tradnl" sz="2200" dirty="0" err="1">
                <a:solidFill>
                  <a:srgbClr val="000000"/>
                </a:solidFill>
                <a:latin typeface="Papyrus"/>
                <a:cs typeface="Papyrus"/>
              </a:rPr>
              <a:t>of</a:t>
            </a:r>
            <a:r>
              <a:rPr lang="es-ES_tradnl" sz="2200" dirty="0">
                <a:solidFill>
                  <a:srgbClr val="000000"/>
                </a:solidFill>
                <a:latin typeface="Papyrus"/>
                <a:cs typeface="Papyrus"/>
              </a:rPr>
              <a:t>  New </a:t>
            </a:r>
            <a:r>
              <a:rPr lang="es-ES_tradnl" sz="2200" dirty="0" err="1">
                <a:solidFill>
                  <a:srgbClr val="000000"/>
                </a:solidFill>
                <a:latin typeface="Papyrus"/>
                <a:cs typeface="Papyrus"/>
              </a:rPr>
              <a:t>Jerusalem</a:t>
            </a:r>
            <a:r>
              <a:rPr lang="es-ES_tradnl" sz="2200" dirty="0">
                <a:solidFill>
                  <a:srgbClr val="000000"/>
                </a:solidFill>
                <a:latin typeface="Papyrus"/>
                <a:cs typeface="Papyrus"/>
              </a:rPr>
              <a:t> </a:t>
            </a:r>
            <a:r>
              <a:rPr lang="en-US" sz="2200" dirty="0">
                <a:solidFill>
                  <a:srgbClr val="000000"/>
                </a:solidFill>
                <a:latin typeface="Papyrus"/>
                <a:cs typeface="Papyrus"/>
              </a:rPr>
              <a:t>–</a:t>
            </a:r>
            <a:r>
              <a:rPr lang="es-ES_tradnl" sz="2200" dirty="0">
                <a:solidFill>
                  <a:srgbClr val="000000"/>
                </a:solidFill>
                <a:latin typeface="Papyrus"/>
                <a:cs typeface="Papyrus"/>
              </a:rPr>
              <a:t> </a:t>
            </a:r>
            <a:r>
              <a:rPr lang="es-ES_tradnl" sz="2200" dirty="0" err="1">
                <a:solidFill>
                  <a:srgbClr val="000000"/>
                </a:solidFill>
                <a:latin typeface="Papyrus"/>
                <a:cs typeface="Papyrus"/>
              </a:rPr>
              <a:t>Revelation</a:t>
            </a:r>
            <a:r>
              <a:rPr lang="es-ES_tradnl" sz="2200" dirty="0">
                <a:solidFill>
                  <a:srgbClr val="000000"/>
                </a:solidFill>
                <a:latin typeface="Papyrus"/>
                <a:cs typeface="Papyrus"/>
              </a:rPr>
              <a:t> 21:16 </a:t>
            </a:r>
          </a:p>
        </p:txBody>
      </p:sp>
      <p:sp>
        <p:nvSpPr>
          <p:cNvPr id="6" name="TextBox 5"/>
          <p:cNvSpPr txBox="1"/>
          <p:nvPr/>
        </p:nvSpPr>
        <p:spPr>
          <a:xfrm>
            <a:off x="106016" y="6009839"/>
            <a:ext cx="12085983" cy="646331"/>
          </a:xfrm>
          <a:prstGeom prst="rect">
            <a:avLst/>
          </a:prstGeom>
          <a:solidFill>
            <a:schemeClr val="bg1"/>
          </a:solidFill>
          <a:ln>
            <a:solidFill>
              <a:srgbClr val="FF000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rgbClr val="000000"/>
                </a:solidFill>
                <a:latin typeface="Avenir Book" panose="02000503020000020003" pitchFamily="2" charset="0"/>
                <a:cs typeface="Papyrus"/>
              </a:rPr>
              <a:t>“</a:t>
            </a:r>
            <a:r>
              <a:rPr lang="es-BO" b="0" i="0" dirty="0">
                <a:solidFill>
                  <a:srgbClr val="000000"/>
                </a:solidFill>
                <a:effectLst/>
                <a:latin typeface="Avenir Book" panose="02000503020000020003" pitchFamily="2" charset="0"/>
              </a:rPr>
              <a:t>Y la ciudad está situada y puesta en cuadro, y su largura es tanta como su anchura: y él midió la ciudad con la caña, doce mil estadios: la largura y la altura y la anchura de ella son iguales. </a:t>
            </a:r>
            <a:r>
              <a:rPr lang="es-BO" b="0" i="0" dirty="0">
                <a:solidFill>
                  <a:srgbClr val="FF0000"/>
                </a:solidFill>
                <a:effectLst/>
                <a:latin typeface="Avenir Book" panose="02000503020000020003" pitchFamily="2" charset="0"/>
              </a:rPr>
              <a:t>1500 millas x 1500 millas x 1500 millas!</a:t>
            </a:r>
            <a:endParaRPr lang="en-US" dirty="0">
              <a:solidFill>
                <a:srgbClr val="FF0000"/>
              </a:solidFill>
              <a:latin typeface="Avenir Book" panose="02000503020000020003" pitchFamily="2" charset="0"/>
              <a:cs typeface="Papyrus"/>
            </a:endParaRPr>
          </a:p>
        </p:txBody>
      </p:sp>
      <p:pic>
        <p:nvPicPr>
          <p:cNvPr id="3" name="Picture 2" descr="Ziah-17-from-the-river-to-the-river-greater-israel-dre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8631" y="619681"/>
            <a:ext cx="9534738" cy="5390158"/>
          </a:xfrm>
          <a:prstGeom prst="rect">
            <a:avLst/>
          </a:prstGeom>
          <a:solidFill>
            <a:srgbClr val="00B0F0"/>
          </a:solidFill>
        </p:spPr>
      </p:pic>
      <p:cxnSp>
        <p:nvCxnSpPr>
          <p:cNvPr id="8" name="Straight Arrow Connector 7"/>
          <p:cNvCxnSpPr/>
          <p:nvPr/>
        </p:nvCxnSpPr>
        <p:spPr>
          <a:xfrm flipH="1">
            <a:off x="5827060" y="1882589"/>
            <a:ext cx="2450353" cy="331694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5-Point Star 1"/>
          <p:cNvSpPr/>
          <p:nvPr/>
        </p:nvSpPr>
        <p:spPr>
          <a:xfrm>
            <a:off x="4691390" y="2269219"/>
            <a:ext cx="325258" cy="232344"/>
          </a:xfrm>
          <a:prstGeom prst="star5">
            <a:avLst/>
          </a:prstGeom>
          <a:solidFill>
            <a:srgbClr val="FF000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76117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a:latin typeface="Papyrus" panose="020B0602040200020303" pitchFamily="34" charset="77"/>
              </a:rPr>
              <a:t>l</a:t>
            </a:r>
          </a:p>
        </p:txBody>
      </p:sp>
      <p:sp>
        <p:nvSpPr>
          <p:cNvPr id="3" name="TextBox 2">
            <a:extLst>
              <a:ext uri="{FF2B5EF4-FFF2-40B4-BE49-F238E27FC236}">
                <a16:creationId xmlns:a16="http://schemas.microsoft.com/office/drawing/2014/main" id="{A682EC95-B139-05A8-A6E4-1FDA4C243DF9}"/>
              </a:ext>
            </a:extLst>
          </p:cNvPr>
          <p:cNvSpPr txBox="1"/>
          <p:nvPr/>
        </p:nvSpPr>
        <p:spPr>
          <a:xfrm>
            <a:off x="1735798" y="650747"/>
            <a:ext cx="8286975" cy="830997"/>
          </a:xfrm>
          <a:prstGeom prst="rect">
            <a:avLst/>
          </a:prstGeom>
          <a:solidFill>
            <a:srgbClr val="00B0F0"/>
          </a:solidFill>
        </p:spPr>
        <p:txBody>
          <a:bodyPr wrap="square" rtlCol="0">
            <a:spAutoFit/>
          </a:bodyPr>
          <a:lstStyle/>
          <a:p>
            <a:r>
              <a:rPr lang="es-BO" sz="2400" dirty="0">
                <a:latin typeface="Papyrus" panose="020B0602040200020303" pitchFamily="34" charset="77"/>
              </a:rPr>
              <a:t>#2     Israel -  Los enemigos iniciales son los enemigos 	         		de Israel  en el fin de los Tiempos</a:t>
            </a:r>
          </a:p>
        </p:txBody>
      </p:sp>
      <p:sp>
        <p:nvSpPr>
          <p:cNvPr id="7" name="TextBox 6">
            <a:extLst>
              <a:ext uri="{FF2B5EF4-FFF2-40B4-BE49-F238E27FC236}">
                <a16:creationId xmlns:a16="http://schemas.microsoft.com/office/drawing/2014/main" id="{D3E1D9B1-0245-9A33-AE36-1CAE255E8687}"/>
              </a:ext>
            </a:extLst>
          </p:cNvPr>
          <p:cNvSpPr txBox="1"/>
          <p:nvPr/>
        </p:nvSpPr>
        <p:spPr>
          <a:xfrm>
            <a:off x="1735799" y="1472540"/>
            <a:ext cx="8193975" cy="4524315"/>
          </a:xfrm>
          <a:prstGeom prst="rect">
            <a:avLst/>
          </a:prstGeom>
          <a:solidFill>
            <a:srgbClr val="00B0F0"/>
          </a:solidFill>
        </p:spPr>
        <p:txBody>
          <a:bodyPr wrap="square" rtlCol="0">
            <a:spAutoFit/>
          </a:bodyPr>
          <a:lstStyle/>
          <a:p>
            <a:endParaRPr lang="en-US" sz="2400" dirty="0">
              <a:latin typeface="Papyrus" panose="020B0602040200020303" pitchFamily="34" charset="77"/>
            </a:endParaRPr>
          </a:p>
          <a:p>
            <a:pPr algn="ctr"/>
            <a:r>
              <a:rPr lang="es-BO" sz="2400" dirty="0">
                <a:latin typeface="Papyrus" panose="020B0602040200020303" pitchFamily="34" charset="77"/>
              </a:rPr>
              <a:t>La Elección, los Pactos y la Bendición de Dios</a:t>
            </a:r>
          </a:p>
          <a:p>
            <a:pPr algn="ctr"/>
            <a:r>
              <a:rPr lang="es-BO" sz="2400" dirty="0">
                <a:latin typeface="Papyrus" panose="020B0602040200020303" pitchFamily="34" charset="77"/>
              </a:rPr>
              <a:t>Son la raíz de un odio de 6000 años </a:t>
            </a:r>
          </a:p>
          <a:p>
            <a:pPr algn="ctr"/>
            <a:r>
              <a:rPr lang="es-BO" sz="2400" dirty="0">
                <a:latin typeface="Papyrus" panose="020B0602040200020303" pitchFamily="34" charset="77"/>
              </a:rPr>
              <a:t>Eso comenzó en Génesis </a:t>
            </a:r>
          </a:p>
          <a:p>
            <a:pPr algn="ctr"/>
            <a:r>
              <a:rPr lang="es-BO" sz="2400" dirty="0">
                <a:latin typeface="Papyrus" panose="020B0602040200020303" pitchFamily="34" charset="77"/>
              </a:rPr>
              <a:t>Y continúa hasta el día de hoy </a:t>
            </a:r>
          </a:p>
          <a:p>
            <a:pPr algn="ctr"/>
            <a:endParaRPr lang="en-US" sz="2400" dirty="0">
              <a:latin typeface="Papyrus" panose="020B0602040200020303" pitchFamily="34" charset="77"/>
            </a:endParaRPr>
          </a:p>
          <a:p>
            <a:pPr algn="ctr"/>
            <a:r>
              <a:rPr lang="en-US" sz="2400" dirty="0">
                <a:latin typeface="Papyrus" panose="020B0602040200020303" pitchFamily="34" charset="77"/>
              </a:rPr>
              <a:t>  </a:t>
            </a:r>
            <a:r>
              <a:rPr lang="es-BO" sz="2400" dirty="0">
                <a:latin typeface="Papyrus" panose="020B0602040200020303" pitchFamily="34" charset="77"/>
              </a:rPr>
              <a:t>Dios dio el Pacto de la Tierra y Herencia Espiritual </a:t>
            </a:r>
          </a:p>
          <a:p>
            <a:pPr algn="ctr"/>
            <a:r>
              <a:rPr lang="es-BO" sz="2400" dirty="0">
                <a:latin typeface="Papyrus" panose="020B0602040200020303" pitchFamily="34" charset="77"/>
              </a:rPr>
              <a:t>a Abraham, Isaac y Jacob – A Israel, a los judíos</a:t>
            </a:r>
          </a:p>
          <a:p>
            <a:pPr algn="ctr"/>
            <a:endParaRPr lang="en-US" sz="2400" dirty="0">
              <a:latin typeface="Papyrus" panose="020B0602040200020303" pitchFamily="34" charset="77"/>
            </a:endParaRPr>
          </a:p>
          <a:p>
            <a:pPr algn="ctr"/>
            <a:r>
              <a:rPr lang="en-US" sz="2400" dirty="0">
                <a:latin typeface="Papyrus" panose="020B0602040200020303" pitchFamily="34" charset="77"/>
              </a:rPr>
              <a:t>      </a:t>
            </a:r>
            <a:r>
              <a:rPr lang="es-BO" sz="2400" dirty="0">
                <a:latin typeface="Papyrus" panose="020B0602040200020303" pitchFamily="34" charset="77"/>
              </a:rPr>
              <a:t>Los descendientes de Ismael odian a la simiente de Isaac</a:t>
            </a:r>
          </a:p>
          <a:p>
            <a:pPr algn="ctr"/>
            <a:r>
              <a:rPr lang="es-BO" sz="2400" dirty="0">
                <a:latin typeface="Papyrus" panose="020B0602040200020303" pitchFamily="34" charset="77"/>
              </a:rPr>
              <a:t>      Los descendientes de Esaú odian a la simiente de Jacob</a:t>
            </a:r>
          </a:p>
          <a:p>
            <a:endParaRPr lang="en-US" sz="2400" dirty="0">
              <a:latin typeface="Papyrus" panose="020B0602040200020303" pitchFamily="34" charset="77"/>
            </a:endParaRPr>
          </a:p>
        </p:txBody>
      </p:sp>
    </p:spTree>
    <p:extLst>
      <p:ext uri="{BB962C8B-B14F-4D97-AF65-F5344CB8AC3E}">
        <p14:creationId xmlns:p14="http://schemas.microsoft.com/office/powerpoint/2010/main" val="91578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marL="342900" indent="-342900" algn="ctr">
              <a:buFont typeface="+mj-lt"/>
              <a:buAutoNum type="arabicPeriod"/>
            </a:pPr>
            <a:endParaRPr lang="en-US" dirty="0"/>
          </a:p>
        </p:txBody>
      </p:sp>
      <p:pic>
        <p:nvPicPr>
          <p:cNvPr id="2" name="Picture 1" descr="A landscape with trees and a city in the background&#10;&#10;Description automatically generated">
            <a:extLst>
              <a:ext uri="{FF2B5EF4-FFF2-40B4-BE49-F238E27FC236}">
                <a16:creationId xmlns:a16="http://schemas.microsoft.com/office/drawing/2014/main" id="{C7F3C53A-9B3E-D12B-2C75-BBE8A26BD8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2892" y="332509"/>
            <a:ext cx="10842754" cy="6004565"/>
          </a:xfrm>
          <a:prstGeom prst="rect">
            <a:avLst/>
          </a:prstGeom>
        </p:spPr>
      </p:pic>
      <p:sp>
        <p:nvSpPr>
          <p:cNvPr id="5" name="TextBox 4">
            <a:extLst>
              <a:ext uri="{FF2B5EF4-FFF2-40B4-BE49-F238E27FC236}">
                <a16:creationId xmlns:a16="http://schemas.microsoft.com/office/drawing/2014/main" id="{05CA826D-8A1B-3AE0-B149-A3F8A5F7F3CD}"/>
              </a:ext>
            </a:extLst>
          </p:cNvPr>
          <p:cNvSpPr txBox="1"/>
          <p:nvPr/>
        </p:nvSpPr>
        <p:spPr>
          <a:xfrm>
            <a:off x="2440992" y="212035"/>
            <a:ext cx="7546554" cy="830997"/>
          </a:xfrm>
          <a:prstGeom prst="rect">
            <a:avLst/>
          </a:prstGeom>
          <a:solidFill>
            <a:srgbClr val="00B0F0"/>
          </a:solidFill>
        </p:spPr>
        <p:txBody>
          <a:bodyPr wrap="square" rtlCol="0">
            <a:spAutoFit/>
          </a:bodyPr>
          <a:lstStyle/>
          <a:p>
            <a:r>
              <a:rPr lang="en-US" sz="2400" dirty="0">
                <a:latin typeface="Papyrus" panose="020B0602040200020303" pitchFamily="34" charset="77"/>
              </a:rPr>
              <a:t>#1. </a:t>
            </a:r>
            <a:r>
              <a:rPr lang="es-BO" sz="2400" dirty="0">
                <a:latin typeface="Papyrus" panose="020B0602040200020303" pitchFamily="34" charset="77"/>
              </a:rPr>
              <a:t>Jerusalén es el centro del Huerto del Edén</a:t>
            </a:r>
          </a:p>
          <a:p>
            <a:r>
              <a:rPr lang="es-BO" sz="2400" dirty="0">
                <a:latin typeface="Papyrus" panose="020B0602040200020303" pitchFamily="34" charset="77"/>
              </a:rPr>
              <a:t>                           Todo comienza en Génesis </a:t>
            </a:r>
          </a:p>
        </p:txBody>
      </p:sp>
    </p:spTree>
    <p:extLst>
      <p:ext uri="{BB962C8B-B14F-4D97-AF65-F5344CB8AC3E}">
        <p14:creationId xmlns:p14="http://schemas.microsoft.com/office/powerpoint/2010/main" val="249246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3" name="Picture 2" descr="A diagram of the names of the lord and the lord&#10;&#10;Description automatically generated">
            <a:extLst>
              <a:ext uri="{FF2B5EF4-FFF2-40B4-BE49-F238E27FC236}">
                <a16:creationId xmlns:a16="http://schemas.microsoft.com/office/drawing/2014/main" id="{A6958B66-EEDD-D392-E2AA-604F5A05EF6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377810" y="0"/>
            <a:ext cx="11436379" cy="6858000"/>
          </a:xfrm>
          <a:prstGeom prst="rect">
            <a:avLst/>
          </a:prstGeom>
        </p:spPr>
      </p:pic>
      <p:sp>
        <p:nvSpPr>
          <p:cNvPr id="5" name="TextBox 4">
            <a:extLst>
              <a:ext uri="{FF2B5EF4-FFF2-40B4-BE49-F238E27FC236}">
                <a16:creationId xmlns:a16="http://schemas.microsoft.com/office/drawing/2014/main" id="{A0B1B31F-F709-40D6-CA54-A0631B1FBDED}"/>
              </a:ext>
            </a:extLst>
          </p:cNvPr>
          <p:cNvSpPr txBox="1"/>
          <p:nvPr/>
        </p:nvSpPr>
        <p:spPr>
          <a:xfrm>
            <a:off x="1943595" y="3607130"/>
            <a:ext cx="1013361" cy="2677656"/>
          </a:xfrm>
          <a:prstGeom prst="rect">
            <a:avLst/>
          </a:prstGeom>
          <a:noFill/>
        </p:spPr>
        <p:txBody>
          <a:bodyPr wrap="square" rtlCol="0">
            <a:spAutoFit/>
          </a:bodyPr>
          <a:lstStyle/>
          <a:p>
            <a:r>
              <a:rPr lang="en-US" sz="1400" b="0" i="0" u="none" strike="noStrike" dirty="0">
                <a:solidFill>
                  <a:srgbClr val="FF0000"/>
                </a:solidFill>
                <a:effectLst/>
                <a:latin typeface="arial" panose="020B0604020202020204" pitchFamily="34" charset="0"/>
              </a:rPr>
              <a:t>Reuben · Simeon · · </a:t>
            </a:r>
          </a:p>
          <a:p>
            <a:r>
              <a:rPr lang="en-US" sz="1400" dirty="0">
                <a:solidFill>
                  <a:srgbClr val="FF0000"/>
                </a:solidFill>
                <a:latin typeface="arial" panose="020B0604020202020204" pitchFamily="34" charset="0"/>
              </a:rPr>
              <a:t>Levi Judah </a:t>
            </a:r>
            <a:r>
              <a:rPr lang="en-US" sz="1400" b="0" i="0" u="none" strike="noStrike" dirty="0">
                <a:solidFill>
                  <a:srgbClr val="FF0000"/>
                </a:solidFill>
                <a:effectLst/>
                <a:latin typeface="arial" panose="020B0604020202020204" pitchFamily="34" charset="0"/>
              </a:rPr>
              <a:t>·</a:t>
            </a:r>
          </a:p>
          <a:p>
            <a:r>
              <a:rPr lang="en-US" sz="1400" b="0" i="0" u="none" strike="noStrike" dirty="0">
                <a:solidFill>
                  <a:srgbClr val="FF0000"/>
                </a:solidFill>
                <a:effectLst/>
                <a:latin typeface="arial" panose="020B0604020202020204" pitchFamily="34" charset="0"/>
              </a:rPr>
              <a:t>Dan · Naphtali · Gad · </a:t>
            </a:r>
          </a:p>
          <a:p>
            <a:r>
              <a:rPr lang="en-US" sz="1400" b="0" i="0" u="none" strike="noStrike" dirty="0">
                <a:solidFill>
                  <a:srgbClr val="FF0000"/>
                </a:solidFill>
                <a:effectLst/>
                <a:latin typeface="arial" panose="020B0604020202020204" pitchFamily="34" charset="0"/>
              </a:rPr>
              <a:t>Asher · </a:t>
            </a:r>
            <a:r>
              <a:rPr lang="en-US" sz="1400" dirty="0">
                <a:solidFill>
                  <a:srgbClr val="FF0000"/>
                </a:solidFill>
                <a:latin typeface="arial" panose="020B0604020202020204" pitchFamily="34" charset="0"/>
              </a:rPr>
              <a:t>Issachar</a:t>
            </a:r>
          </a:p>
          <a:p>
            <a:r>
              <a:rPr lang="en-US" sz="1400" dirty="0">
                <a:solidFill>
                  <a:srgbClr val="FF0000"/>
                </a:solidFill>
                <a:latin typeface="arial" panose="020B0604020202020204" pitchFamily="34" charset="0"/>
              </a:rPr>
              <a:t>Z</a:t>
            </a:r>
            <a:r>
              <a:rPr lang="en-US" sz="1400" b="0" i="0" u="none" strike="noStrike" dirty="0">
                <a:solidFill>
                  <a:srgbClr val="FF0000"/>
                </a:solidFill>
                <a:effectLst/>
                <a:latin typeface="arial" panose="020B0604020202020204" pitchFamily="34" charset="0"/>
              </a:rPr>
              <a:t>ebulon </a:t>
            </a:r>
          </a:p>
          <a:p>
            <a:r>
              <a:rPr lang="en-US" sz="1400" dirty="0">
                <a:solidFill>
                  <a:srgbClr val="FF0000"/>
                </a:solidFill>
                <a:latin typeface="arial" panose="020B0604020202020204" pitchFamily="34" charset="0"/>
              </a:rPr>
              <a:t>Joseph</a:t>
            </a:r>
            <a:r>
              <a:rPr lang="en-US" sz="1400" b="0" i="0" u="none" strike="noStrike" dirty="0">
                <a:solidFill>
                  <a:srgbClr val="FF0000"/>
                </a:solidFill>
                <a:effectLst/>
                <a:latin typeface="arial" panose="020B0604020202020204" pitchFamily="34" charset="0"/>
              </a:rPr>
              <a:t> Benjamin</a:t>
            </a:r>
            <a:endParaRPr lang="en-US" sz="1400" dirty="0">
              <a:solidFill>
                <a:srgbClr val="FF0000"/>
              </a:solidFill>
            </a:endParaRPr>
          </a:p>
        </p:txBody>
      </p:sp>
      <p:sp>
        <p:nvSpPr>
          <p:cNvPr id="6" name="TextBox 5">
            <a:extLst>
              <a:ext uri="{FF2B5EF4-FFF2-40B4-BE49-F238E27FC236}">
                <a16:creationId xmlns:a16="http://schemas.microsoft.com/office/drawing/2014/main" id="{72A79FDF-E52D-87DD-16A2-C13E8AF89A11}"/>
              </a:ext>
            </a:extLst>
          </p:cNvPr>
          <p:cNvSpPr txBox="1"/>
          <p:nvPr/>
        </p:nvSpPr>
        <p:spPr>
          <a:xfrm>
            <a:off x="700645" y="4251366"/>
            <a:ext cx="1171958" cy="523220"/>
          </a:xfrm>
          <a:prstGeom prst="rect">
            <a:avLst/>
          </a:prstGeom>
          <a:noFill/>
        </p:spPr>
        <p:txBody>
          <a:bodyPr wrap="square" rtlCol="0">
            <a:spAutoFit/>
          </a:bodyPr>
          <a:lstStyle/>
          <a:p>
            <a:r>
              <a:rPr lang="en-US" sz="2800" dirty="0">
                <a:solidFill>
                  <a:schemeClr val="bg1"/>
                </a:solidFill>
              </a:rPr>
              <a:t>“Jews”</a:t>
            </a:r>
          </a:p>
        </p:txBody>
      </p:sp>
    </p:spTree>
    <p:extLst>
      <p:ext uri="{BB962C8B-B14F-4D97-AF65-F5344CB8AC3E}">
        <p14:creationId xmlns:p14="http://schemas.microsoft.com/office/powerpoint/2010/main" val="2325265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E2793D5-CC00-107D-DEC5-F5657B87A3ED}"/>
              </a:ext>
            </a:extLst>
          </p:cNvPr>
          <p:cNvSpPr txBox="1"/>
          <p:nvPr/>
        </p:nvSpPr>
        <p:spPr>
          <a:xfrm>
            <a:off x="517795" y="255004"/>
            <a:ext cx="8736376" cy="830997"/>
          </a:xfrm>
          <a:prstGeom prst="rect">
            <a:avLst/>
          </a:prstGeom>
          <a:solidFill>
            <a:srgbClr val="00B0F0"/>
          </a:solidFill>
        </p:spPr>
        <p:txBody>
          <a:bodyPr wrap="square" rtlCol="0">
            <a:spAutoFit/>
          </a:bodyPr>
          <a:lstStyle/>
          <a:p>
            <a:r>
              <a:rPr lang="es-BO" sz="2400" dirty="0">
                <a:latin typeface="Papyrus" panose="020B0602040200020303" pitchFamily="34" charset="77"/>
              </a:rPr>
              <a:t> # 3 -La Montaña de Dios estaba en Madián / Arabia Saudita ... no</a:t>
            </a:r>
            <a:r>
              <a:rPr lang="en-US" sz="2200" dirty="0">
                <a:latin typeface="Papyrus" panose="020B0602040200020303" pitchFamily="34" charset="77"/>
              </a:rPr>
              <a:t>Egypt</a:t>
            </a:r>
          </a:p>
        </p:txBody>
      </p:sp>
      <p:pic>
        <p:nvPicPr>
          <p:cNvPr id="5" name="Picture 4" descr="A map of the bible&#10;&#10;Description automatically generated">
            <a:extLst>
              <a:ext uri="{FF2B5EF4-FFF2-40B4-BE49-F238E27FC236}">
                <a16:creationId xmlns:a16="http://schemas.microsoft.com/office/drawing/2014/main" id="{BA1211C4-A8C5-A193-A184-23874068C6C4}"/>
              </a:ext>
            </a:extLst>
          </p:cNvPr>
          <p:cNvPicPr>
            <a:picLocks noChangeAspect="1"/>
          </p:cNvPicPr>
          <p:nvPr/>
        </p:nvPicPr>
        <p:blipFill>
          <a:blip r:embed="rId2"/>
          <a:stretch>
            <a:fillRect/>
          </a:stretch>
        </p:blipFill>
        <p:spPr>
          <a:xfrm>
            <a:off x="517795" y="716669"/>
            <a:ext cx="8736376" cy="5921095"/>
          </a:xfrm>
          <a:prstGeom prst="rect">
            <a:avLst/>
          </a:prstGeom>
        </p:spPr>
      </p:pic>
      <p:pic>
        <p:nvPicPr>
          <p:cNvPr id="11" name="Picture 10" descr="A person in a robe holding a sword in a desert&#10;&#10;Description automatically generated">
            <a:extLst>
              <a:ext uri="{FF2B5EF4-FFF2-40B4-BE49-F238E27FC236}">
                <a16:creationId xmlns:a16="http://schemas.microsoft.com/office/drawing/2014/main" id="{67985F6C-3D67-C458-12F2-53898F06BE0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40" b="98502" l="9390" r="96714">
                        <a14:foregroundMark x1="9155" y1="98876" x2="18779" y2="87828"/>
                        <a14:foregroundMark x1="18779" y1="87828" x2="33099" y2="85768"/>
                        <a14:foregroundMark x1="33099" y1="85768" x2="46009" y2="92135"/>
                        <a14:foregroundMark x1="46009" y1="92135" x2="74883" y2="97378"/>
                        <a14:foregroundMark x1="74883" y1="97378" x2="63850" y2="89326"/>
                        <a14:foregroundMark x1="63850" y1="89326" x2="49296" y2="88764"/>
                        <a14:foregroundMark x1="49296" y1="88764" x2="20423" y2="98689"/>
                        <a14:foregroundMark x1="20423" y1="98689" x2="18779" y2="97191"/>
                        <a14:foregroundMark x1="29812" y1="8989" x2="38498" y2="8240"/>
                        <a14:foregroundMark x1="95305" y1="28464" x2="96714" y2="32584"/>
                        <a14:foregroundMark x1="25117" y1="19101" x2="29812" y2="33708"/>
                        <a14:foregroundMark x1="13615" y1="55056" x2="9624" y2="97940"/>
                      </a14:backgroundRemoval>
                    </a14:imgEffect>
                  </a14:imgLayer>
                </a14:imgProps>
              </a:ext>
              <a:ext uri="{28A0092B-C50C-407E-A947-70E740481C1C}">
                <a14:useLocalDpi xmlns:a14="http://schemas.microsoft.com/office/drawing/2010/main"/>
              </a:ext>
            </a:extLst>
          </a:blip>
          <a:srcRect/>
          <a:stretch/>
        </p:blipFill>
        <p:spPr>
          <a:xfrm>
            <a:off x="8753158" y="1314450"/>
            <a:ext cx="3271838" cy="4431121"/>
          </a:xfrm>
          <a:prstGeom prst="rect">
            <a:avLst/>
          </a:prstGeom>
        </p:spPr>
      </p:pic>
    </p:spTree>
    <p:extLst>
      <p:ext uri="{BB962C8B-B14F-4D97-AF65-F5344CB8AC3E}">
        <p14:creationId xmlns:p14="http://schemas.microsoft.com/office/powerpoint/2010/main" val="356034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F1EBE5-FD4A-F693-7CD4-1A5BA5CB6D81}"/>
              </a:ext>
            </a:extLst>
          </p:cNvPr>
          <p:cNvSpPr txBox="1"/>
          <p:nvPr/>
        </p:nvSpPr>
        <p:spPr>
          <a:xfrm>
            <a:off x="5686425" y="766643"/>
            <a:ext cx="6400800" cy="5016758"/>
          </a:xfrm>
          <a:prstGeom prst="rect">
            <a:avLst/>
          </a:prstGeom>
          <a:solidFill>
            <a:srgbClr val="00B0F0"/>
          </a:solidFill>
        </p:spPr>
        <p:txBody>
          <a:bodyPr wrap="square" rtlCol="0">
            <a:spAutoFit/>
          </a:bodyPr>
          <a:lstStyle/>
          <a:p>
            <a:pPr algn="l"/>
            <a:r>
              <a:rPr lang="en-US" sz="2000" b="0" i="0" u="none" strike="noStrike" dirty="0">
                <a:solidFill>
                  <a:srgbClr val="000000"/>
                </a:solidFill>
                <a:effectLst/>
                <a:latin typeface="Papyrus" panose="020B0602040200020303" pitchFamily="34" charset="77"/>
              </a:rPr>
              <a:t>    </a:t>
            </a:r>
            <a:r>
              <a:rPr lang="es-BO" sz="2000" b="0" i="0" u="none" strike="noStrike" dirty="0">
                <a:solidFill>
                  <a:srgbClr val="000000"/>
                </a:solidFill>
                <a:effectLst/>
                <a:latin typeface="Papyrus" panose="020B0602040200020303" pitchFamily="34" charset="77"/>
              </a:rPr>
              <a:t>Éxodo Capítulo 3 Moisés y la zarza ardiente </a:t>
            </a:r>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Avenir Book" panose="02000503020000020003" pitchFamily="2" charset="0"/>
            </a:endParaRPr>
          </a:p>
          <a:p>
            <a:pPr algn="l"/>
            <a:r>
              <a:rPr lang="en-US" sz="2000" b="0" i="0" u="none" strike="noStrike" baseline="30000" dirty="0">
                <a:solidFill>
                  <a:srgbClr val="000000"/>
                </a:solidFill>
                <a:effectLst/>
                <a:latin typeface="Avenir Book" panose="02000503020000020003" pitchFamily="2" charset="0"/>
              </a:rPr>
              <a:t>1</a:t>
            </a:r>
            <a:r>
              <a:rPr lang="es-BO" sz="2000" dirty="0">
                <a:solidFill>
                  <a:srgbClr val="000000"/>
                </a:solidFill>
                <a:latin typeface="Avenir Book" panose="02000503020000020003" pitchFamily="2" charset="0"/>
              </a:rPr>
              <a:t>Y </a:t>
            </a:r>
            <a:r>
              <a:rPr lang="es-BO" sz="2000" dirty="0" err="1">
                <a:solidFill>
                  <a:srgbClr val="000000"/>
                </a:solidFill>
                <a:latin typeface="Avenir Book" panose="02000503020000020003" pitchFamily="2" charset="0"/>
              </a:rPr>
              <a:t>apasentando</a:t>
            </a:r>
            <a:r>
              <a:rPr lang="es-BO" sz="2000" b="0" i="0" u="none" strike="noStrike" dirty="0">
                <a:solidFill>
                  <a:srgbClr val="000000"/>
                </a:solidFill>
                <a:effectLst/>
                <a:latin typeface="Avenir Book" panose="02000503020000020003" pitchFamily="2" charset="0"/>
              </a:rPr>
              <a:t> Moisés las ovejas de </a:t>
            </a:r>
            <a:r>
              <a:rPr lang="es-BO" sz="2000" b="0" i="0" u="none" strike="noStrike" dirty="0" err="1">
                <a:solidFill>
                  <a:srgbClr val="000000"/>
                </a:solidFill>
                <a:effectLst/>
                <a:latin typeface="Avenir Book" panose="02000503020000020003" pitchFamily="2" charset="0"/>
              </a:rPr>
              <a:t>Jethro</a:t>
            </a:r>
            <a:r>
              <a:rPr lang="es-BO" sz="2000" b="0" i="0" u="none" strike="noStrike" dirty="0">
                <a:solidFill>
                  <a:srgbClr val="000000"/>
                </a:solidFill>
                <a:effectLst/>
                <a:latin typeface="Avenir Book" panose="02000503020000020003" pitchFamily="2" charset="0"/>
              </a:rPr>
              <a:t> su suegro, sacerdote de Madián, llevó las ovejas detrás del desierto, y vino á Horeb, monte de Dios. </a:t>
            </a:r>
          </a:p>
          <a:p>
            <a:pPr algn="l"/>
            <a:endParaRPr lang="es-BO"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2 </a:t>
            </a:r>
            <a:r>
              <a:rPr lang="es-BO" sz="2000" b="0" i="0" u="none" strike="noStrike" dirty="0">
                <a:solidFill>
                  <a:srgbClr val="000000"/>
                </a:solidFill>
                <a:effectLst/>
                <a:latin typeface="Avenir Book" panose="02000503020000020003" pitchFamily="2" charset="0"/>
              </a:rPr>
              <a:t>Y </a:t>
            </a:r>
            <a:r>
              <a:rPr lang="es-BO" sz="2000" b="0" i="0" u="none" strike="noStrike" dirty="0" err="1">
                <a:solidFill>
                  <a:srgbClr val="000000"/>
                </a:solidFill>
                <a:effectLst/>
                <a:latin typeface="Avenir Book" panose="02000503020000020003" pitchFamily="2" charset="0"/>
              </a:rPr>
              <a:t>apareciósele</a:t>
            </a:r>
            <a:r>
              <a:rPr lang="es-BO" sz="2000" b="0" i="0" u="none" strike="noStrike" dirty="0">
                <a:solidFill>
                  <a:srgbClr val="000000"/>
                </a:solidFill>
                <a:effectLst/>
                <a:latin typeface="Avenir Book" panose="02000503020000020003" pitchFamily="2" charset="0"/>
              </a:rPr>
              <a:t> el </a:t>
            </a:r>
            <a:r>
              <a:rPr lang="es-BO" sz="2000" b="0" i="0" u="none" strike="noStrike" dirty="0" err="1">
                <a:solidFill>
                  <a:srgbClr val="000000"/>
                </a:solidFill>
                <a:effectLst/>
                <a:latin typeface="Avenir Book" panose="02000503020000020003" pitchFamily="2" charset="0"/>
              </a:rPr>
              <a:t>Angel</a:t>
            </a:r>
            <a:r>
              <a:rPr lang="es-BO" sz="2000" b="0" i="0" u="none" strike="noStrike" dirty="0">
                <a:solidFill>
                  <a:srgbClr val="000000"/>
                </a:solidFill>
                <a:effectLst/>
                <a:latin typeface="Avenir Book" panose="02000503020000020003" pitchFamily="2" charset="0"/>
              </a:rPr>
              <a:t> de Jehová en una llama de fuego en medio de una zarza: y él miró, y </a:t>
            </a:r>
            <a:r>
              <a:rPr lang="es-BO" sz="2000" b="0" i="0" u="none" strike="noStrike" dirty="0" err="1">
                <a:solidFill>
                  <a:srgbClr val="000000"/>
                </a:solidFill>
                <a:effectLst/>
                <a:latin typeface="Avenir Book" panose="02000503020000020003" pitchFamily="2" charset="0"/>
              </a:rPr>
              <a:t>vió</a:t>
            </a:r>
            <a:r>
              <a:rPr lang="es-BO" sz="2000" b="0" i="0" u="none" strike="noStrike" dirty="0">
                <a:solidFill>
                  <a:srgbClr val="000000"/>
                </a:solidFill>
                <a:effectLst/>
                <a:latin typeface="Avenir Book" panose="02000503020000020003" pitchFamily="2" charset="0"/>
              </a:rPr>
              <a:t> que la zarza ardía en fuego, y la zarza no se consumía. </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3  </a:t>
            </a:r>
            <a:r>
              <a:rPr lang="es-BO" sz="2000" b="0" i="0" u="none" strike="noStrike" dirty="0">
                <a:solidFill>
                  <a:srgbClr val="000000"/>
                </a:solidFill>
                <a:effectLst/>
                <a:latin typeface="Avenir Book" panose="02000503020000020003" pitchFamily="2" charset="0"/>
              </a:rPr>
              <a:t>Entonces Moisés dijo: Iré yo ahora, y veré esta grande visión, por qué causa la zarza no se quema.</a:t>
            </a:r>
          </a:p>
          <a:p>
            <a:pPr algn="l"/>
            <a:endParaRPr lang="es-BO" sz="2000" dirty="0">
              <a:solidFill>
                <a:srgbClr val="000000"/>
              </a:solidFill>
              <a:latin typeface="Avenir Book" panose="02000503020000020003" pitchFamily="2" charset="0"/>
            </a:endParaRPr>
          </a:p>
          <a:p>
            <a:pPr algn="l"/>
            <a:r>
              <a:rPr lang="es-BO" sz="2000" b="0" i="0" u="none" strike="noStrike" dirty="0">
                <a:solidFill>
                  <a:srgbClr val="000000"/>
                </a:solidFill>
                <a:effectLst/>
                <a:latin typeface="Avenir Book" panose="02000503020000020003" pitchFamily="2" charset="0"/>
              </a:rPr>
              <a:t> </a:t>
            </a:r>
            <a:r>
              <a:rPr lang="en-US" sz="2000" b="1" i="0" u="none" strike="noStrike" baseline="30000" dirty="0">
                <a:solidFill>
                  <a:srgbClr val="000000"/>
                </a:solidFill>
                <a:effectLst/>
                <a:latin typeface="Avenir Book" panose="02000503020000020003" pitchFamily="2" charset="0"/>
              </a:rPr>
              <a:t>4 </a:t>
            </a:r>
            <a:r>
              <a:rPr lang="es-BO" sz="2000" b="0" i="0" u="none" strike="noStrike" dirty="0">
                <a:solidFill>
                  <a:srgbClr val="000000"/>
                </a:solidFill>
                <a:effectLst/>
                <a:latin typeface="Avenir Book" panose="02000503020000020003" pitchFamily="2" charset="0"/>
              </a:rPr>
              <a:t>Y viendo Jehová que iba á ver, </a:t>
            </a:r>
            <a:r>
              <a:rPr lang="es-BO" sz="2000" b="0" i="0" u="none" strike="noStrike" dirty="0" err="1">
                <a:solidFill>
                  <a:srgbClr val="000000"/>
                </a:solidFill>
                <a:effectLst/>
                <a:latin typeface="Avenir Book" panose="02000503020000020003" pitchFamily="2" charset="0"/>
              </a:rPr>
              <a:t>llamólo</a:t>
            </a:r>
            <a:r>
              <a:rPr lang="es-BO" sz="2000" b="0" i="0" u="none" strike="noStrike" dirty="0">
                <a:solidFill>
                  <a:srgbClr val="000000"/>
                </a:solidFill>
                <a:effectLst/>
                <a:latin typeface="Avenir Book" panose="02000503020000020003" pitchFamily="2" charset="0"/>
              </a:rPr>
              <a:t> Dios de </a:t>
            </a:r>
          </a:p>
          <a:p>
            <a:pPr algn="l"/>
            <a:r>
              <a:rPr lang="es-BO" sz="2000" b="0" i="0" u="none" strike="noStrike" dirty="0">
                <a:solidFill>
                  <a:srgbClr val="000000"/>
                </a:solidFill>
                <a:effectLst/>
                <a:latin typeface="Avenir Book" panose="02000503020000020003" pitchFamily="2" charset="0"/>
              </a:rPr>
              <a:t>en medio de la zarza, y dijo: ¡Moisés, Moisés! Y él respondió: Heme aquí. </a:t>
            </a:r>
            <a:endParaRPr lang="en-US" sz="2000" b="0" i="0" u="none" strike="noStrike" dirty="0">
              <a:solidFill>
                <a:srgbClr val="000000"/>
              </a:solidFill>
              <a:effectLst/>
              <a:latin typeface="Avenir Book" panose="02000503020000020003" pitchFamily="2" charset="0"/>
            </a:endParaRPr>
          </a:p>
        </p:txBody>
      </p:sp>
      <p:pic>
        <p:nvPicPr>
          <p:cNvPr id="6" name="Picture 5" descr="A person kneeling in front of a burning tree&#10;&#10;Description automatically generated">
            <a:extLst>
              <a:ext uri="{FF2B5EF4-FFF2-40B4-BE49-F238E27FC236}">
                <a16:creationId xmlns:a16="http://schemas.microsoft.com/office/drawing/2014/main" id="{EA311035-6C1A-FF7D-B13E-AB64264B71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610" y="492282"/>
            <a:ext cx="5299206" cy="5632310"/>
          </a:xfrm>
          <a:prstGeom prst="rect">
            <a:avLst/>
          </a:prstGeom>
        </p:spPr>
      </p:pic>
    </p:spTree>
    <p:extLst>
      <p:ext uri="{BB962C8B-B14F-4D97-AF65-F5344CB8AC3E}">
        <p14:creationId xmlns:p14="http://schemas.microsoft.com/office/powerpoint/2010/main" val="3137389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0F4A99-0FBE-3601-5F75-1E4D9C0024A6}"/>
              </a:ext>
            </a:extLst>
          </p:cNvPr>
          <p:cNvSpPr txBox="1"/>
          <p:nvPr/>
        </p:nvSpPr>
        <p:spPr>
          <a:xfrm>
            <a:off x="419099" y="3580354"/>
            <a:ext cx="8810625" cy="2862322"/>
          </a:xfrm>
          <a:prstGeom prst="rect">
            <a:avLst/>
          </a:prstGeom>
          <a:noFill/>
        </p:spPr>
        <p:txBody>
          <a:bodyPr wrap="square" rtlCol="0">
            <a:spAutoFit/>
          </a:bodyPr>
          <a:lstStyle/>
          <a:p>
            <a:pPr algn="l"/>
            <a:r>
              <a:rPr lang="en-US" sz="2000" b="1" i="0" u="none" strike="noStrike" baseline="30000" dirty="0">
                <a:solidFill>
                  <a:srgbClr val="000000"/>
                </a:solidFill>
                <a:effectLst/>
                <a:latin typeface="Avenir Book" panose="02000503020000020003" pitchFamily="2" charset="0"/>
              </a:rPr>
              <a:t>10 </a:t>
            </a:r>
            <a:r>
              <a:rPr lang="es-BO" sz="2000" b="0" i="0" u="none" strike="noStrike" dirty="0">
                <a:solidFill>
                  <a:srgbClr val="000000"/>
                </a:solidFill>
                <a:effectLst/>
                <a:latin typeface="Avenir Book" panose="02000503020000020003" pitchFamily="2" charset="0"/>
              </a:rPr>
              <a:t>en por tanto ahora, y enviarte he á Faraón, para que saques </a:t>
            </a:r>
          </a:p>
          <a:p>
            <a:pPr algn="l"/>
            <a:r>
              <a:rPr lang="es-BO" sz="2000" b="0" i="0" u="none" strike="noStrike" dirty="0">
                <a:solidFill>
                  <a:srgbClr val="000000"/>
                </a:solidFill>
                <a:effectLst/>
                <a:latin typeface="Avenir Book" panose="02000503020000020003" pitchFamily="2" charset="0"/>
              </a:rPr>
              <a:t>á mi pueblo, los hijos de Israel, de Egipto.</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11 </a:t>
            </a:r>
            <a:r>
              <a:rPr lang="es-BO" sz="2000" b="0" i="0" u="none" strike="noStrike" dirty="0">
                <a:solidFill>
                  <a:srgbClr val="000000"/>
                </a:solidFill>
                <a:effectLst/>
                <a:latin typeface="Avenir Book" panose="02000503020000020003" pitchFamily="2" charset="0"/>
              </a:rPr>
              <a:t>Entonces Moisés respondió á Dios: ¿Quién soy yo, para que vaya</a:t>
            </a:r>
          </a:p>
          <a:p>
            <a:pPr algn="l"/>
            <a:r>
              <a:rPr lang="es-BO" sz="2000" b="0" i="0" u="none" strike="noStrike" dirty="0">
                <a:solidFill>
                  <a:srgbClr val="000000"/>
                </a:solidFill>
                <a:effectLst/>
                <a:latin typeface="Avenir Book" panose="02000503020000020003" pitchFamily="2" charset="0"/>
              </a:rPr>
              <a:t> á Faraón, y saque de Egipto á los hijos de Israel? </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12 </a:t>
            </a:r>
            <a:r>
              <a:rPr lang="es-BO" sz="2000" b="0" i="0" u="none" strike="noStrike" dirty="0">
                <a:solidFill>
                  <a:srgbClr val="000000"/>
                </a:solidFill>
                <a:effectLst/>
                <a:latin typeface="Avenir Book" panose="02000503020000020003" pitchFamily="2" charset="0"/>
              </a:rPr>
              <a:t>Y él le respondió: Ve, porque yo seré contigo; y esto te será por señal de que yo te he enviado: luego que hubieres sacado este pueblo de Egipto, serviréis á Dios sobre este monte. </a:t>
            </a:r>
            <a:endParaRPr lang="en-US" sz="2000" dirty="0">
              <a:latin typeface="Avenir Book" panose="02000503020000020003" pitchFamily="2" charset="0"/>
            </a:endParaRPr>
          </a:p>
        </p:txBody>
      </p:sp>
      <p:pic>
        <p:nvPicPr>
          <p:cNvPr id="8" name="Picture 7" descr="A mountain with clouds in the sky&#10;&#10;Description automatically generated">
            <a:extLst>
              <a:ext uri="{FF2B5EF4-FFF2-40B4-BE49-F238E27FC236}">
                <a16:creationId xmlns:a16="http://schemas.microsoft.com/office/drawing/2014/main" id="{D8368D63-C0FD-D47D-68CB-3720949358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9099" y="128227"/>
            <a:ext cx="7710489" cy="3300774"/>
          </a:xfrm>
          <a:prstGeom prst="rect">
            <a:avLst/>
          </a:prstGeom>
        </p:spPr>
      </p:pic>
      <p:pic>
        <p:nvPicPr>
          <p:cNvPr id="11" name="Picture 10" descr="A person in a garment holding a stick&#10;&#10;Description automatically generated">
            <a:extLst>
              <a:ext uri="{FF2B5EF4-FFF2-40B4-BE49-F238E27FC236}">
                <a16:creationId xmlns:a16="http://schemas.microsoft.com/office/drawing/2014/main" id="{9A57BFBE-B0B9-2B29-DD13-201D24F12E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06679" y="280114"/>
            <a:ext cx="3265211" cy="4886931"/>
          </a:xfrm>
          <a:prstGeom prst="rect">
            <a:avLst/>
          </a:prstGeom>
        </p:spPr>
      </p:pic>
    </p:spTree>
    <p:extLst>
      <p:ext uri="{BB962C8B-B14F-4D97-AF65-F5344CB8AC3E}">
        <p14:creationId xmlns:p14="http://schemas.microsoft.com/office/powerpoint/2010/main" val="1098870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2FCC1B6-88B3-3029-7913-566479291036}"/>
              </a:ext>
            </a:extLst>
          </p:cNvPr>
          <p:cNvSpPr txBox="1"/>
          <p:nvPr/>
        </p:nvSpPr>
        <p:spPr>
          <a:xfrm>
            <a:off x="220136" y="2134784"/>
            <a:ext cx="6447365" cy="3416320"/>
          </a:xfrm>
          <a:prstGeom prst="rect">
            <a:avLst/>
          </a:prstGeom>
          <a:solidFill>
            <a:srgbClr val="00B0F0"/>
          </a:solidFill>
        </p:spPr>
        <p:txBody>
          <a:bodyPr wrap="square" rtlCol="0">
            <a:spAutoFit/>
          </a:bodyPr>
          <a:lstStyle/>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p:txBody>
      </p:sp>
      <p:sp>
        <p:nvSpPr>
          <p:cNvPr id="6" name="TextBox 5">
            <a:extLst>
              <a:ext uri="{FF2B5EF4-FFF2-40B4-BE49-F238E27FC236}">
                <a16:creationId xmlns:a16="http://schemas.microsoft.com/office/drawing/2014/main" id="{C151D566-DF5C-4824-A442-1028554E7A78}"/>
              </a:ext>
            </a:extLst>
          </p:cNvPr>
          <p:cNvSpPr txBox="1"/>
          <p:nvPr/>
        </p:nvSpPr>
        <p:spPr>
          <a:xfrm>
            <a:off x="220136" y="2475296"/>
            <a:ext cx="6565900" cy="3908762"/>
          </a:xfrm>
          <a:prstGeom prst="rect">
            <a:avLst/>
          </a:prstGeom>
          <a:noFill/>
        </p:spPr>
        <p:txBody>
          <a:bodyPr wrap="square">
            <a:spAutoFit/>
          </a:bodyPr>
          <a:lstStyle/>
          <a:p>
            <a:pPr algn="ctr"/>
            <a:r>
              <a:rPr lang="es-BO" sz="2400" dirty="0">
                <a:latin typeface="Papyrus" panose="020B0602040200020303" pitchFamily="34" charset="77"/>
                <a:cs typeface="Noteworthy Light"/>
              </a:rPr>
              <a:t>"Porque esta Agar es el Monte Sinaí en Arabia,</a:t>
            </a:r>
          </a:p>
          <a:p>
            <a:pPr algn="ctr"/>
            <a:r>
              <a:rPr lang="es-BO" sz="2400" dirty="0">
                <a:latin typeface="Papyrus" panose="020B0602040200020303" pitchFamily="34" charset="77"/>
                <a:cs typeface="Noteworthy Light"/>
              </a:rPr>
              <a:t> y respuestas a Jerusalén </a:t>
            </a:r>
          </a:p>
          <a:p>
            <a:pPr algn="ctr"/>
            <a:r>
              <a:rPr lang="es-BO" sz="2400" dirty="0">
                <a:latin typeface="Papyrus" panose="020B0602040200020303" pitchFamily="34" charset="77"/>
                <a:cs typeface="Noteworthy Light"/>
              </a:rPr>
              <a:t>que ahora es,</a:t>
            </a:r>
          </a:p>
          <a:p>
            <a:pPr algn="ctr"/>
            <a:r>
              <a:rPr lang="es-BO" sz="2400" dirty="0">
                <a:latin typeface="Papyrus" panose="020B0602040200020303" pitchFamily="34" charset="77"/>
                <a:cs typeface="Noteworthy Light"/>
              </a:rPr>
              <a:t>y está en servidumbre  </a:t>
            </a:r>
          </a:p>
          <a:p>
            <a:pPr algn="ctr"/>
            <a:r>
              <a:rPr lang="es-BO" sz="2400" dirty="0">
                <a:latin typeface="Papyrus" panose="020B0602040200020303" pitchFamily="34" charset="77"/>
                <a:cs typeface="Noteworthy Light"/>
              </a:rPr>
              <a:t>con sus hijos"</a:t>
            </a:r>
          </a:p>
          <a:p>
            <a:pPr algn="ctr"/>
            <a:endParaRPr lang="es-BO" sz="2400" dirty="0">
              <a:latin typeface="Noteworthy Light"/>
              <a:cs typeface="Noteworthy Light"/>
            </a:endParaRPr>
          </a:p>
          <a:p>
            <a:pPr algn="ctr"/>
            <a:r>
              <a:rPr lang="es-BO" sz="2400" dirty="0">
                <a:latin typeface="Papyrus" panose="020B0602040200020303" pitchFamily="34" charset="77"/>
                <a:cs typeface="Noteworthy Light"/>
              </a:rPr>
              <a:t>Gálatas 4:25</a:t>
            </a:r>
          </a:p>
          <a:p>
            <a:pPr algn="ctr"/>
            <a:endParaRPr lang="es-BO" sz="2400" dirty="0">
              <a:latin typeface="Noteworthy Light"/>
              <a:cs typeface="Noteworthy Light"/>
            </a:endParaRPr>
          </a:p>
          <a:p>
            <a:pPr algn="ctr"/>
            <a:r>
              <a:rPr lang="es-ES_tradnl" sz="2800" dirty="0">
                <a:latin typeface="Avenir Book" panose="02000503020000020003" pitchFamily="2" charset="0"/>
                <a:cs typeface="Noteworthy Light"/>
              </a:rPr>
              <a:t> </a:t>
            </a:r>
          </a:p>
          <a:p>
            <a:pPr algn="ctr"/>
            <a:r>
              <a:rPr lang="es-ES_tradnl" sz="2800" dirty="0">
                <a:latin typeface="Avenir Book" panose="02000503020000020003" pitchFamily="2" charset="0"/>
                <a:cs typeface="Noteworthy Light"/>
              </a:rPr>
              <a:t>	</a:t>
            </a:r>
          </a:p>
        </p:txBody>
      </p:sp>
      <p:pic>
        <p:nvPicPr>
          <p:cNvPr id="8" name="Picture 7" descr="A person writing on a paper&#10;&#10;Description automatically generated">
            <a:extLst>
              <a:ext uri="{FF2B5EF4-FFF2-40B4-BE49-F238E27FC236}">
                <a16:creationId xmlns:a16="http://schemas.microsoft.com/office/drawing/2014/main" id="{3396DDC2-CA15-0143-061B-0B57B02A09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8833" l="3131" r="97606">
                        <a14:foregroundMark x1="58564" y1="15167" x2="69613" y2="19000"/>
                        <a14:foregroundMark x1="69613" y1="19000" x2="74770" y2="28667"/>
                        <a14:foregroundMark x1="74770" y1="28667" x2="76243" y2="39333"/>
                        <a14:foregroundMark x1="76243" y1="39333" x2="65009" y2="35167"/>
                        <a14:foregroundMark x1="65009" y1="35167" x2="61694" y2="24667"/>
                        <a14:foregroundMark x1="61694" y1="24667" x2="61878" y2="17333"/>
                        <a14:foregroundMark x1="58564" y1="15500" x2="70166" y2="16167"/>
                        <a14:foregroundMark x1="70166" y1="16167" x2="58748" y2="12833"/>
                        <a14:foregroundMark x1="58748" y1="12833" x2="70350" y2="14333"/>
                        <a14:foregroundMark x1="70350" y1="14333" x2="77164" y2="22833"/>
                        <a14:foregroundMark x1="77164" y1="22833" x2="74586" y2="15833"/>
                        <a14:foregroundMark x1="95028" y1="39167" x2="90976" y2="75667"/>
                        <a14:foregroundMark x1="90976" y1="75667" x2="86188" y2="87000"/>
                        <a14:foregroundMark x1="86188" y1="87000" x2="74217" y2="92667"/>
                        <a14:foregroundMark x1="74217" y1="92667" x2="10681" y2="91833"/>
                        <a14:foregroundMark x1="10681" y1="91833" x2="3867" y2="78333"/>
                        <a14:foregroundMark x1="3867" y1="78333" x2="4788" y2="54833"/>
                        <a14:foregroundMark x1="4788" y1="54833" x2="10129" y2="45333"/>
                        <a14:foregroundMark x1="10129" y1="45333" x2="6814" y2="43333"/>
                        <a14:foregroundMark x1="737" y1="49167" x2="1105" y2="85167"/>
                        <a14:foregroundMark x1="1105" y1="85167" x2="4788" y2="45500"/>
                        <a14:foregroundMark x1="4788" y1="45500" x2="4788" y2="45833"/>
                        <a14:foregroundMark x1="86924" y1="35500" x2="95028" y2="59000"/>
                        <a14:foregroundMark x1="95028" y1="59000" x2="93370" y2="74000"/>
                        <a14:foregroundMark x1="55985" y1="60333" x2="46225" y2="60667"/>
                        <a14:foregroundMark x1="96317" y1="37333" x2="99263" y2="92333"/>
                        <a14:foregroundMark x1="99263" y1="92333" x2="89319" y2="98167"/>
                        <a14:foregroundMark x1="89319" y1="98167" x2="13260" y2="95000"/>
                        <a14:foregroundMark x1="13260" y1="95000" x2="12891" y2="95167"/>
                        <a14:foregroundMark x1="1105" y1="85833" x2="1473" y2="96500"/>
                        <a14:foregroundMark x1="1473" y1="96500" x2="13076" y2="97167"/>
                        <a14:foregroundMark x1="13076" y1="97167" x2="25414" y2="96667"/>
                        <a14:foregroundMark x1="25414" y1="96667" x2="57643" y2="97333"/>
                        <a14:foregroundMark x1="3131" y1="40333" x2="7551" y2="41000"/>
                        <a14:foregroundMark x1="31492" y1="47333" x2="40884" y2="53667"/>
                        <a14:foregroundMark x1="40884" y1="53667" x2="40884" y2="53667"/>
                        <a14:foregroundMark x1="97606" y1="95500" x2="97606" y2="98833"/>
                      </a14:backgroundRemoval>
                    </a14:imgEffect>
                  </a14:imgLayer>
                </a14:imgProps>
              </a:ext>
            </a:extLst>
          </a:blip>
          <a:stretch>
            <a:fillRect/>
          </a:stretch>
        </p:blipFill>
        <p:spPr>
          <a:xfrm>
            <a:off x="6667501" y="-236874"/>
            <a:ext cx="5468935" cy="6054172"/>
          </a:xfrm>
          <a:prstGeom prst="rect">
            <a:avLst/>
          </a:prstGeom>
        </p:spPr>
      </p:pic>
      <p:sp>
        <p:nvSpPr>
          <p:cNvPr id="10" name="TextBox 9">
            <a:extLst>
              <a:ext uri="{FF2B5EF4-FFF2-40B4-BE49-F238E27FC236}">
                <a16:creationId xmlns:a16="http://schemas.microsoft.com/office/drawing/2014/main" id="{BC2E4E53-2C42-8596-3102-37BDF7D02CF2}"/>
              </a:ext>
            </a:extLst>
          </p:cNvPr>
          <p:cNvSpPr txBox="1"/>
          <p:nvPr/>
        </p:nvSpPr>
        <p:spPr>
          <a:xfrm>
            <a:off x="1219200" y="976038"/>
            <a:ext cx="6925733" cy="523220"/>
          </a:xfrm>
          <a:prstGeom prst="rect">
            <a:avLst/>
          </a:prstGeom>
          <a:noFill/>
        </p:spPr>
        <p:txBody>
          <a:bodyPr wrap="square" rtlCol="0">
            <a:spAutoFit/>
          </a:bodyPr>
          <a:lstStyle/>
          <a:p>
            <a:r>
              <a:rPr lang="en-US" sz="2800" dirty="0" err="1">
                <a:latin typeface="Lucida Handwriting" panose="03010101010101010101" pitchFamily="66" charset="77"/>
              </a:rPr>
              <a:t>Según</a:t>
            </a:r>
            <a:r>
              <a:rPr lang="en-US" sz="2800" dirty="0">
                <a:latin typeface="Lucida Handwriting" panose="03010101010101010101" pitchFamily="66" charset="77"/>
              </a:rPr>
              <a:t> </a:t>
            </a:r>
            <a:r>
              <a:rPr lang="en-US" sz="2800" dirty="0" err="1">
                <a:latin typeface="Lucida Handwriting" panose="03010101010101010101" pitchFamily="66" charset="77"/>
              </a:rPr>
              <a:t>el</a:t>
            </a:r>
            <a:r>
              <a:rPr lang="en-US" sz="2800" dirty="0">
                <a:latin typeface="Lucida Handwriting" panose="03010101010101010101" pitchFamily="66" charset="77"/>
              </a:rPr>
              <a:t> </a:t>
            </a:r>
            <a:r>
              <a:rPr lang="en-US" sz="2800" dirty="0" err="1">
                <a:latin typeface="Lucida Handwriting" panose="03010101010101010101" pitchFamily="66" charset="77"/>
              </a:rPr>
              <a:t>Apóstol</a:t>
            </a:r>
            <a:r>
              <a:rPr lang="en-US" sz="2800" dirty="0">
                <a:latin typeface="Lucida Handwriting" panose="03010101010101010101" pitchFamily="66" charset="77"/>
              </a:rPr>
              <a:t> Pablo</a:t>
            </a:r>
          </a:p>
        </p:txBody>
      </p:sp>
    </p:spTree>
    <p:extLst>
      <p:ext uri="{BB962C8B-B14F-4D97-AF65-F5344CB8AC3E}">
        <p14:creationId xmlns:p14="http://schemas.microsoft.com/office/powerpoint/2010/main" val="1458882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A1E94A-EF78-4BA3-7EDC-C38764CE3554}"/>
              </a:ext>
            </a:extLst>
          </p:cNvPr>
          <p:cNvSpPr txBox="1"/>
          <p:nvPr/>
        </p:nvSpPr>
        <p:spPr>
          <a:xfrm>
            <a:off x="1426289" y="1595093"/>
            <a:ext cx="8062267" cy="1938992"/>
          </a:xfrm>
          <a:prstGeom prst="rect">
            <a:avLst/>
          </a:prstGeom>
          <a:solidFill>
            <a:srgbClr val="00B0F0"/>
          </a:solidFill>
        </p:spPr>
        <p:txBody>
          <a:bodyPr wrap="square" rtlCol="0">
            <a:spAutoFit/>
          </a:bodyPr>
          <a:lstStyle/>
          <a:p>
            <a:pPr algn="ctr"/>
            <a:endParaRPr lang="en-US" sz="2400" dirty="0">
              <a:latin typeface="Papyrus" panose="020B0602040200020303" pitchFamily="34" charset="77"/>
            </a:endParaRPr>
          </a:p>
          <a:p>
            <a:pPr algn="ctr"/>
            <a:r>
              <a:rPr lang="es-BO" sz="2400" dirty="0">
                <a:latin typeface="Papyrus" panose="020B0602040200020303" pitchFamily="34" charset="77"/>
              </a:rPr>
              <a:t>#4. El verdadero cruce del Mar Rojo</a:t>
            </a:r>
          </a:p>
          <a:p>
            <a:pPr algn="ctr"/>
            <a:endParaRPr lang="es-BO" sz="2400" dirty="0">
              <a:latin typeface="Papyrus" panose="020B0602040200020303" pitchFamily="34" charset="77"/>
            </a:endParaRPr>
          </a:p>
          <a:p>
            <a:pPr algn="ctr"/>
            <a:r>
              <a:rPr lang="es-BO" sz="2400" dirty="0">
                <a:latin typeface="Papyrus" panose="020B0602040200020303" pitchFamily="34" charset="77"/>
              </a:rPr>
              <a:t>Demuestra dónde está la verdadera montaña de Dios</a:t>
            </a:r>
          </a:p>
          <a:p>
            <a:pPr algn="ctr"/>
            <a:r>
              <a:rPr lang="en-US" sz="2400" dirty="0">
                <a:latin typeface="Papyrus" panose="020B0602040200020303" pitchFamily="34" charset="77"/>
              </a:rPr>
              <a:t>  </a:t>
            </a:r>
          </a:p>
        </p:txBody>
      </p:sp>
    </p:spTree>
    <p:extLst>
      <p:ext uri="{BB962C8B-B14F-4D97-AF65-F5344CB8AC3E}">
        <p14:creationId xmlns:p14="http://schemas.microsoft.com/office/powerpoint/2010/main" val="1426149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152400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ES_tradnl" sz="2000" dirty="0"/>
          </a:p>
        </p:txBody>
      </p:sp>
      <p:sp>
        <p:nvSpPr>
          <p:cNvPr id="3" name="Rectangle 2">
            <a:extLst>
              <a:ext uri="{FF2B5EF4-FFF2-40B4-BE49-F238E27FC236}">
                <a16:creationId xmlns:a16="http://schemas.microsoft.com/office/drawing/2014/main" id="{BCCA872C-7021-68E9-3746-0FA4889A035C}"/>
              </a:ext>
            </a:extLst>
          </p:cNvPr>
          <p:cNvSpPr/>
          <p:nvPr/>
        </p:nvSpPr>
        <p:spPr>
          <a:xfrm>
            <a:off x="0" y="-25131"/>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mages-15.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78695" y="4541478"/>
            <a:ext cx="2012236" cy="1994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5526" y="2057208"/>
            <a:ext cx="2964478" cy="2260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s-16.jpe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1984" y="2507952"/>
            <a:ext cx="2359339" cy="1754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Unknown-1.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683" y="87688"/>
            <a:ext cx="3381679" cy="222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eal_MtSinai-tb-459293.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43450" y="4622676"/>
            <a:ext cx="1467183" cy="1973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726334" y="288341"/>
            <a:ext cx="3814153" cy="1631216"/>
          </a:xfrm>
          <a:prstGeom prst="rect">
            <a:avLst/>
          </a:prstGeom>
          <a:solidFill>
            <a:schemeClr val="bg1"/>
          </a:solidFill>
        </p:spPr>
        <p:txBody>
          <a:bodyPr wrap="square" rtlCol="0">
            <a:spAutoFit/>
          </a:bodyPr>
          <a:lstStyle/>
          <a:p>
            <a:r>
              <a:rPr lang="es-BO" sz="2000" dirty="0">
                <a:latin typeface="Avenir Book" panose="02000503020000020003" pitchFamily="2" charset="0"/>
                <a:cs typeface="Noteworthy Light"/>
              </a:rPr>
              <a:t>Por esto Agar es el Monte Sinaí en Arabia, y respuestas a Jerusalén que ahora es, y esta </a:t>
            </a:r>
          </a:p>
          <a:p>
            <a:r>
              <a:rPr lang="es-BO" sz="2000" dirty="0">
                <a:latin typeface="Avenir Book" panose="02000503020000020003" pitchFamily="2" charset="0"/>
                <a:cs typeface="Noteworthy Light"/>
              </a:rPr>
              <a:t>en esclavitud con sus hijos" 	Gálatas 4:25</a:t>
            </a:r>
          </a:p>
        </p:txBody>
      </p:sp>
      <p:sp>
        <p:nvSpPr>
          <p:cNvPr id="2" name="TextBox 1"/>
          <p:cNvSpPr txBox="1"/>
          <p:nvPr/>
        </p:nvSpPr>
        <p:spPr>
          <a:xfrm>
            <a:off x="7755459" y="328759"/>
            <a:ext cx="4032539" cy="400110"/>
          </a:xfrm>
          <a:prstGeom prst="rect">
            <a:avLst/>
          </a:prstGeom>
          <a:solidFill>
            <a:schemeClr val="bg1"/>
          </a:solidFill>
        </p:spPr>
        <p:txBody>
          <a:bodyPr wrap="square" rtlCol="0">
            <a:spAutoFit/>
          </a:bodyPr>
          <a:lstStyle/>
          <a:p>
            <a:r>
              <a:rPr lang="es-ES_tradnl" sz="2000" b="1" dirty="0">
                <a:latin typeface="Lucida Handwriting"/>
                <a:cs typeface="Lucida Handwriting"/>
              </a:rPr>
              <a:t>Descubrimiento reciente</a:t>
            </a:r>
          </a:p>
        </p:txBody>
      </p:sp>
      <p:pic>
        <p:nvPicPr>
          <p:cNvPr id="6" name="Picture 5" descr="076.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8207" y="4510388"/>
            <a:ext cx="2511586" cy="2119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exmap.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66012" y="1082759"/>
            <a:ext cx="4301821" cy="5547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9437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6CA994-43C6-F043-7007-AB2CB1517745}"/>
              </a:ext>
            </a:extLst>
          </p:cNvPr>
          <p:cNvSpPr/>
          <p:nvPr/>
        </p:nvSpPr>
        <p:spPr>
          <a:xfrm>
            <a:off x="0" y="38409"/>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pic>
        <p:nvPicPr>
          <p:cNvPr id="3" name="Picture 2" descr="Sinai-Sat-text-9.jpg"/>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a:off x="350765" y="79393"/>
            <a:ext cx="6468202" cy="4450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eafloor.jpg.w560h280.jpg"/>
          <p:cNvPicPr>
            <a:picLocks noChangeAspect="1"/>
          </p:cNvPicPr>
          <p:nvPr/>
        </p:nvPicPr>
        <p:blipFill>
          <a:blip r:embed="rId4">
            <a:extLst>
              <a:ext uri="{BEBA8EAE-BF5A-486C-A8C5-ECC9F3942E4B}">
                <a14:imgProps xmlns:a14="http://schemas.microsoft.com/office/drawing/2010/main">
                  <a14:imgLayer r:embed="rId5">
                    <a14:imgEffect>
                      <a14:backgroundRemoval t="4286" b="99286" l="0" r="100000"/>
                    </a14:imgEffect>
                  </a14:imgLayer>
                </a14:imgProps>
              </a:ext>
              <a:ext uri="{28A0092B-C50C-407E-A947-70E740481C1C}">
                <a14:useLocalDpi xmlns:a14="http://schemas.microsoft.com/office/drawing/2010/main"/>
              </a:ext>
            </a:extLst>
          </a:blip>
          <a:stretch>
            <a:fillRect/>
          </a:stretch>
        </p:blipFill>
        <p:spPr>
          <a:xfrm>
            <a:off x="6096000" y="4084218"/>
            <a:ext cx="6048498" cy="2802252"/>
          </a:xfrm>
          <a:prstGeom prst="rect">
            <a:avLst/>
          </a:prstGeom>
          <a:ln>
            <a:noFill/>
          </a:ln>
          <a:effectLst>
            <a:outerShdw blurRad="292100" dist="139700" dir="2700000" algn="tl" rotWithShape="0">
              <a:srgbClr val="333333">
                <a:alpha val="65000"/>
              </a:srgbClr>
            </a:outerShdw>
          </a:effectLst>
        </p:spPr>
      </p:pic>
      <p:pic>
        <p:nvPicPr>
          <p:cNvPr id="8" name="Picture 7" descr="NuweibaBeach2.jpg.w560h35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0593" y="4709559"/>
            <a:ext cx="3309130" cy="1970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257" name="TextBox 9"/>
          <p:cNvSpPr txBox="1">
            <a:spLocks noChangeArrowheads="1"/>
          </p:cNvSpPr>
          <p:nvPr/>
        </p:nvSpPr>
        <p:spPr bwMode="auto">
          <a:xfrm>
            <a:off x="4741333" y="-1159960"/>
            <a:ext cx="3617556" cy="1077218"/>
          </a:xfrm>
          <a:prstGeom prst="rect">
            <a:avLst/>
          </a:prstGeom>
          <a:solidFill>
            <a:schemeClr val="accent6"/>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a:latin typeface="Noteworthy Light"/>
                <a:cs typeface="Noteworthy Light"/>
              </a:rPr>
              <a:t> </a:t>
            </a:r>
            <a:r>
              <a:rPr lang="es-ES_tradnl" sz="2000" dirty="0" err="1">
                <a:solidFill>
                  <a:schemeClr val="bg1"/>
                </a:solidFill>
                <a:latin typeface="Papyrus"/>
                <a:cs typeface="Papyrus"/>
              </a:rPr>
              <a:t>God</a:t>
            </a:r>
            <a:r>
              <a:rPr lang="es-ES_tradnl" sz="2000" dirty="0">
                <a:solidFill>
                  <a:schemeClr val="bg1"/>
                </a:solidFill>
                <a:latin typeface="Papyrus"/>
                <a:cs typeface="Papyrus"/>
              </a:rPr>
              <a:t> </a:t>
            </a:r>
            <a:r>
              <a:rPr lang="es-ES_tradnl" sz="2000" dirty="0" err="1">
                <a:solidFill>
                  <a:schemeClr val="bg1"/>
                </a:solidFill>
                <a:latin typeface="Papyrus"/>
                <a:cs typeface="Papyrus"/>
              </a:rPr>
              <a:t>carries</a:t>
            </a:r>
            <a:r>
              <a:rPr lang="es-ES_tradnl" sz="2000" dirty="0">
                <a:solidFill>
                  <a:schemeClr val="bg1"/>
                </a:solidFill>
                <a:latin typeface="Papyrus"/>
                <a:cs typeface="Papyrus"/>
              </a:rPr>
              <a:t> </a:t>
            </a:r>
            <a:r>
              <a:rPr lang="es-ES_tradnl" sz="2000" dirty="0" err="1">
                <a:solidFill>
                  <a:schemeClr val="bg1"/>
                </a:solidFill>
                <a:latin typeface="Papyrus"/>
                <a:cs typeface="Papyrus"/>
              </a:rPr>
              <a:t>way</a:t>
            </a:r>
            <a:r>
              <a:rPr lang="es-ES_tradnl" sz="2000" dirty="0">
                <a:solidFill>
                  <a:schemeClr val="bg1"/>
                </a:solidFill>
                <a:latin typeface="Papyrus"/>
                <a:cs typeface="Papyrus"/>
              </a:rPr>
              <a:t>  </a:t>
            </a:r>
            <a:r>
              <a:rPr lang="es-ES_tradnl" sz="2000" dirty="0" err="1">
                <a:solidFill>
                  <a:schemeClr val="bg1"/>
                </a:solidFill>
                <a:latin typeface="Papyrus"/>
                <a:cs typeface="Papyrus"/>
              </a:rPr>
              <a:t>oIsrael</a:t>
            </a:r>
            <a:r>
              <a:rPr lang="es-ES_tradnl" sz="2000" dirty="0">
                <a:solidFill>
                  <a:schemeClr val="bg1"/>
                </a:solidFill>
                <a:latin typeface="Papyrus"/>
                <a:cs typeface="Papyrus"/>
              </a:rPr>
              <a:t> </a:t>
            </a:r>
            <a:r>
              <a:rPr lang="es-ES_tradnl" sz="2000" dirty="0" err="1">
                <a:solidFill>
                  <a:schemeClr val="bg1"/>
                </a:solidFill>
                <a:latin typeface="Papyrus"/>
                <a:cs typeface="Papyrus"/>
              </a:rPr>
              <a:t>on</a:t>
            </a:r>
            <a:r>
              <a:rPr lang="es-ES_tradnl" sz="2000" dirty="0">
                <a:solidFill>
                  <a:schemeClr val="bg1"/>
                </a:solidFill>
                <a:latin typeface="Papyrus"/>
                <a:cs typeface="Papyrus"/>
              </a:rPr>
              <a:t>  </a:t>
            </a:r>
            <a:r>
              <a:rPr lang="es-ES_tradnl" sz="2000" dirty="0" err="1">
                <a:solidFill>
                  <a:schemeClr val="bg1"/>
                </a:solidFill>
                <a:latin typeface="Papyrus"/>
                <a:cs typeface="Papyrus"/>
              </a:rPr>
              <a:t>Eagle’s</a:t>
            </a:r>
            <a:r>
              <a:rPr lang="es-ES_tradnl" sz="2000" dirty="0">
                <a:solidFill>
                  <a:schemeClr val="bg1"/>
                </a:solidFill>
                <a:latin typeface="Papyrus"/>
                <a:cs typeface="Papyrus"/>
              </a:rPr>
              <a:t> </a:t>
            </a:r>
            <a:r>
              <a:rPr lang="es-ES_tradnl" sz="2000" dirty="0" err="1">
                <a:solidFill>
                  <a:schemeClr val="bg1"/>
                </a:solidFill>
                <a:latin typeface="Papyrus"/>
                <a:cs typeface="Papyrus"/>
              </a:rPr>
              <a:t>Wings</a:t>
            </a:r>
            <a:r>
              <a:rPr lang="es-ES_tradnl" sz="2000" dirty="0">
                <a:solidFill>
                  <a:schemeClr val="bg1"/>
                </a:solidFill>
                <a:latin typeface="Papyrus"/>
                <a:cs typeface="Papyrus"/>
              </a:rPr>
              <a:t> </a:t>
            </a:r>
            <a:r>
              <a:rPr lang="es-ES_tradnl" sz="2000" dirty="0" err="1">
                <a:solidFill>
                  <a:schemeClr val="bg1"/>
                </a:solidFill>
                <a:latin typeface="Papyrus"/>
                <a:cs typeface="Papyrus"/>
              </a:rPr>
              <a:t>when</a:t>
            </a:r>
            <a:r>
              <a:rPr lang="es-ES_tradnl" sz="2000" dirty="0">
                <a:solidFill>
                  <a:schemeClr val="bg1"/>
                </a:solidFill>
                <a:latin typeface="Papyrus"/>
                <a:cs typeface="Papyrus"/>
              </a:rPr>
              <a:t> </a:t>
            </a:r>
            <a:r>
              <a:rPr lang="es-ES_tradnl" sz="2000" dirty="0" err="1">
                <a:solidFill>
                  <a:schemeClr val="bg1"/>
                </a:solidFill>
                <a:latin typeface="Papyrus"/>
                <a:cs typeface="Papyrus"/>
              </a:rPr>
              <a:t>there</a:t>
            </a:r>
            <a:r>
              <a:rPr lang="es-ES_tradnl" sz="2000" dirty="0">
                <a:solidFill>
                  <a:schemeClr val="bg1"/>
                </a:solidFill>
                <a:latin typeface="Papyrus"/>
                <a:cs typeface="Papyrus"/>
              </a:rPr>
              <a:t> </a:t>
            </a:r>
            <a:r>
              <a:rPr lang="es-ES_tradnl" sz="2000" dirty="0" err="1">
                <a:solidFill>
                  <a:schemeClr val="bg1"/>
                </a:solidFill>
                <a:latin typeface="Papyrus"/>
                <a:cs typeface="Papyrus"/>
              </a:rPr>
              <a:t>is</a:t>
            </a:r>
            <a:r>
              <a:rPr lang="es-ES_tradnl" sz="2000" dirty="0">
                <a:solidFill>
                  <a:schemeClr val="bg1"/>
                </a:solidFill>
                <a:latin typeface="Papyrus"/>
                <a:cs typeface="Papyrus"/>
              </a:rPr>
              <a:t> no </a:t>
            </a:r>
            <a:r>
              <a:rPr lang="es-ES_tradnl" sz="2000" dirty="0" err="1">
                <a:solidFill>
                  <a:schemeClr val="bg1"/>
                </a:solidFill>
                <a:latin typeface="Papyrus"/>
                <a:cs typeface="Papyrus"/>
              </a:rPr>
              <a:t>other</a:t>
            </a:r>
            <a:r>
              <a:rPr lang="es-ES_tradnl" sz="2000" dirty="0">
                <a:solidFill>
                  <a:schemeClr val="bg1"/>
                </a:solidFill>
                <a:latin typeface="Papyrus"/>
                <a:cs typeface="Papyrus"/>
              </a:rPr>
              <a:t> f escape</a:t>
            </a:r>
          </a:p>
        </p:txBody>
      </p:sp>
      <p:pic>
        <p:nvPicPr>
          <p:cNvPr id="2" name="Picture 1" descr="th-2.jpe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66289" y="258302"/>
            <a:ext cx="4574946" cy="3815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52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1F344D-FDAB-DFA0-8350-903557C542FA}"/>
              </a:ext>
            </a:extLst>
          </p:cNvPr>
          <p:cNvSpPr txBox="1"/>
          <p:nvPr/>
        </p:nvSpPr>
        <p:spPr>
          <a:xfrm>
            <a:off x="2773922" y="2771934"/>
            <a:ext cx="6844211" cy="830997"/>
          </a:xfrm>
          <a:prstGeom prst="rect">
            <a:avLst/>
          </a:prstGeom>
          <a:solidFill>
            <a:srgbClr val="00B0F0"/>
          </a:solidFill>
        </p:spPr>
        <p:txBody>
          <a:bodyPr wrap="square" rtlCol="0">
            <a:spAutoFit/>
          </a:bodyPr>
          <a:lstStyle/>
          <a:p>
            <a:r>
              <a:rPr lang="es-BO" sz="2400" dirty="0">
                <a:latin typeface="Papyrus" panose="020B0602040200020303" pitchFamily="34" charset="77"/>
              </a:rPr>
              <a:t> #5. El líder de la batalla Gog/Magog</a:t>
            </a:r>
          </a:p>
          <a:p>
            <a:r>
              <a:rPr lang="es-BO" sz="2400" dirty="0">
                <a:latin typeface="Papyrus" panose="020B0602040200020303" pitchFamily="34" charset="77"/>
              </a:rPr>
              <a:t> 		</a:t>
            </a:r>
            <a:r>
              <a:rPr lang="es-BO" sz="2400" dirty="0" err="1">
                <a:latin typeface="Papyrus" panose="020B0602040200020303" pitchFamily="34" charset="77"/>
              </a:rPr>
              <a:t>EsTurquía</a:t>
            </a:r>
            <a:r>
              <a:rPr lang="es-BO" sz="2400" dirty="0">
                <a:latin typeface="Papyrus" panose="020B0602040200020303" pitchFamily="34" charset="77"/>
              </a:rPr>
              <a:t> no es Rusia?</a:t>
            </a:r>
          </a:p>
        </p:txBody>
      </p:sp>
    </p:spTree>
    <p:extLst>
      <p:ext uri="{BB962C8B-B14F-4D97-AF65-F5344CB8AC3E}">
        <p14:creationId xmlns:p14="http://schemas.microsoft.com/office/powerpoint/2010/main" val="1114221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02C362-12E7-5C97-30F2-80F1CB54C786}"/>
              </a:ext>
            </a:extLst>
          </p:cNvPr>
          <p:cNvSpPr/>
          <p:nvPr/>
        </p:nvSpPr>
        <p:spPr>
          <a:xfrm>
            <a:off x="-1" y="28482"/>
            <a:ext cx="12192000" cy="682951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 y="370465"/>
            <a:ext cx="11870266" cy="1015663"/>
          </a:xfrm>
          <a:prstGeom prst="rect">
            <a:avLst/>
          </a:prstGeom>
          <a:solidFill>
            <a:schemeClr val="tx1"/>
          </a:solidFill>
          <a:ln>
            <a:solidFill>
              <a:srgbClr val="30B625"/>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BO" sz="2000" dirty="0">
                <a:solidFill>
                  <a:schemeClr val="bg1"/>
                </a:solidFill>
                <a:latin typeface="Comic Sans MS"/>
                <a:cs typeface="Comic Sans MS"/>
              </a:rPr>
              <a:t>38:1-2 "Y vino a mí la voz del Señor, diciendo: Hijo de hombre, pon tu rostro contra Gog, </a:t>
            </a:r>
          </a:p>
          <a:p>
            <a:pPr algn="ctr"/>
            <a:r>
              <a:rPr lang="es-BO" sz="2000" dirty="0">
                <a:solidFill>
                  <a:schemeClr val="bg1"/>
                </a:solidFill>
                <a:latin typeface="Comic Sans MS"/>
                <a:cs typeface="Comic Sans MS"/>
              </a:rPr>
              <a:t>la tierra de Magog, el príncipe principal de Mesec y </a:t>
            </a:r>
            <a:r>
              <a:rPr lang="es-BO" sz="2000" dirty="0" err="1">
                <a:solidFill>
                  <a:schemeClr val="bg1"/>
                </a:solidFill>
                <a:latin typeface="Comic Sans MS"/>
                <a:cs typeface="Comic Sans MS"/>
              </a:rPr>
              <a:t>Tubal</a:t>
            </a:r>
            <a:r>
              <a:rPr lang="es-BO" sz="2000" dirty="0">
                <a:solidFill>
                  <a:schemeClr val="bg1"/>
                </a:solidFill>
                <a:latin typeface="Comic Sans MS"/>
                <a:cs typeface="Comic Sans MS"/>
              </a:rPr>
              <a:t>, y profetizar contra él.  </a:t>
            </a:r>
          </a:p>
          <a:p>
            <a:pPr algn="ctr"/>
            <a:r>
              <a:rPr lang="es-BO" sz="2000" dirty="0">
                <a:solidFill>
                  <a:schemeClr val="bg1"/>
                </a:solidFill>
                <a:latin typeface="Comic Sans MS"/>
                <a:cs typeface="Comic Sans MS"/>
              </a:rPr>
              <a:t>Y di: 'Estoy contra ti, oh Gog, príncipe principal de Mesec y </a:t>
            </a:r>
            <a:r>
              <a:rPr lang="es-BO" sz="2000" dirty="0" err="1">
                <a:solidFill>
                  <a:schemeClr val="bg1"/>
                </a:solidFill>
                <a:latin typeface="Comic Sans MS"/>
                <a:cs typeface="Comic Sans MS"/>
              </a:rPr>
              <a:t>Tubal</a:t>
            </a:r>
            <a:r>
              <a:rPr lang="es-BO" sz="2000" dirty="0">
                <a:solidFill>
                  <a:schemeClr val="bg1"/>
                </a:solidFill>
                <a:latin typeface="Comic Sans MS"/>
                <a:cs typeface="Comic Sans MS"/>
              </a:rPr>
              <a:t>'. </a:t>
            </a:r>
          </a:p>
        </p:txBody>
      </p:sp>
      <p:pic>
        <p:nvPicPr>
          <p:cNvPr id="3" name="Picture 2" descr="TableNati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1084" y="1707606"/>
            <a:ext cx="11200173" cy="4779929"/>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309349" y="1479169"/>
            <a:ext cx="7197012"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s-BO" sz="2800" dirty="0">
                <a:solidFill>
                  <a:srgbClr val="00D502"/>
                </a:solidFill>
                <a:latin typeface="Chalkduster"/>
                <a:cs typeface="Chalkduster"/>
              </a:rPr>
              <a:t>¿Quién es Gog?      ¿Dónde está Magog?</a:t>
            </a:r>
          </a:p>
        </p:txBody>
      </p:sp>
      <p:sp>
        <p:nvSpPr>
          <p:cNvPr id="8" name="Freeform 7"/>
          <p:cNvSpPr/>
          <p:nvPr/>
        </p:nvSpPr>
        <p:spPr>
          <a:xfrm>
            <a:off x="2046915" y="3099873"/>
            <a:ext cx="2783469" cy="1755349"/>
          </a:xfrm>
          <a:custGeom>
            <a:avLst/>
            <a:gdLst>
              <a:gd name="connsiteX0" fmla="*/ 1120531 w 2783469"/>
              <a:gd name="connsiteY0" fmla="*/ 149391 h 1755349"/>
              <a:gd name="connsiteX1" fmla="*/ 1120531 w 2783469"/>
              <a:gd name="connsiteY1" fmla="*/ 149391 h 1755349"/>
              <a:gd name="connsiteX2" fmla="*/ 317484 w 2783469"/>
              <a:gd name="connsiteY2" fmla="*/ 205413 h 1755349"/>
              <a:gd name="connsiteX3" fmla="*/ 205431 w 2783469"/>
              <a:gd name="connsiteY3" fmla="*/ 242761 h 1755349"/>
              <a:gd name="connsiteX4" fmla="*/ 149405 w 2783469"/>
              <a:gd name="connsiteY4" fmla="*/ 280109 h 1755349"/>
              <a:gd name="connsiteX5" fmla="*/ 56027 w 2783469"/>
              <a:gd name="connsiteY5" fmla="*/ 298783 h 1755349"/>
              <a:gd name="connsiteX6" fmla="*/ 18676 w 2783469"/>
              <a:gd name="connsiteY6" fmla="*/ 485522 h 1755349"/>
              <a:gd name="connsiteX7" fmla="*/ 0 w 2783469"/>
              <a:gd name="connsiteY7" fmla="*/ 578892 h 1755349"/>
              <a:gd name="connsiteX8" fmla="*/ 18676 w 2783469"/>
              <a:gd name="connsiteY8" fmla="*/ 746957 h 1755349"/>
              <a:gd name="connsiteX9" fmla="*/ 130729 w 2783469"/>
              <a:gd name="connsiteY9" fmla="*/ 859001 h 1755349"/>
              <a:gd name="connsiteX10" fmla="*/ 168080 w 2783469"/>
              <a:gd name="connsiteY10" fmla="*/ 915022 h 1755349"/>
              <a:gd name="connsiteX11" fmla="*/ 280133 w 2783469"/>
              <a:gd name="connsiteY11" fmla="*/ 1008392 h 1755349"/>
              <a:gd name="connsiteX12" fmla="*/ 354835 w 2783469"/>
              <a:gd name="connsiteY12" fmla="*/ 1101762 h 1755349"/>
              <a:gd name="connsiteX13" fmla="*/ 392186 w 2783469"/>
              <a:gd name="connsiteY13" fmla="*/ 1157784 h 1755349"/>
              <a:gd name="connsiteX14" fmla="*/ 466888 w 2783469"/>
              <a:gd name="connsiteY14" fmla="*/ 1232479 h 1755349"/>
              <a:gd name="connsiteX15" fmla="*/ 522915 w 2783469"/>
              <a:gd name="connsiteY15" fmla="*/ 1269827 h 1755349"/>
              <a:gd name="connsiteX16" fmla="*/ 690995 w 2783469"/>
              <a:gd name="connsiteY16" fmla="*/ 1344523 h 1755349"/>
              <a:gd name="connsiteX17" fmla="*/ 747021 w 2783469"/>
              <a:gd name="connsiteY17" fmla="*/ 1363197 h 1755349"/>
              <a:gd name="connsiteX18" fmla="*/ 1008478 w 2783469"/>
              <a:gd name="connsiteY18" fmla="*/ 1456566 h 1755349"/>
              <a:gd name="connsiteX19" fmla="*/ 1083180 w 2783469"/>
              <a:gd name="connsiteY19" fmla="*/ 1512588 h 1755349"/>
              <a:gd name="connsiteX20" fmla="*/ 1157883 w 2783469"/>
              <a:gd name="connsiteY20" fmla="*/ 1531262 h 1755349"/>
              <a:gd name="connsiteX21" fmla="*/ 1232585 w 2783469"/>
              <a:gd name="connsiteY21" fmla="*/ 1568610 h 1755349"/>
              <a:gd name="connsiteX22" fmla="*/ 1381989 w 2783469"/>
              <a:gd name="connsiteY22" fmla="*/ 1605958 h 1755349"/>
              <a:gd name="connsiteX23" fmla="*/ 1512717 w 2783469"/>
              <a:gd name="connsiteY23" fmla="*/ 1643306 h 1755349"/>
              <a:gd name="connsiteX24" fmla="*/ 1643446 w 2783469"/>
              <a:gd name="connsiteY24" fmla="*/ 1680654 h 1755349"/>
              <a:gd name="connsiteX25" fmla="*/ 1755499 w 2783469"/>
              <a:gd name="connsiteY25" fmla="*/ 1699327 h 1755349"/>
              <a:gd name="connsiteX26" fmla="*/ 1830201 w 2783469"/>
              <a:gd name="connsiteY26" fmla="*/ 1718001 h 1755349"/>
              <a:gd name="connsiteX27" fmla="*/ 2072983 w 2783469"/>
              <a:gd name="connsiteY27" fmla="*/ 1755349 h 1755349"/>
              <a:gd name="connsiteX28" fmla="*/ 2763977 w 2783469"/>
              <a:gd name="connsiteY28" fmla="*/ 1736675 h 1755349"/>
              <a:gd name="connsiteX29" fmla="*/ 2782653 w 2783469"/>
              <a:gd name="connsiteY29" fmla="*/ 1661980 h 1755349"/>
              <a:gd name="connsiteX30" fmla="*/ 2763977 w 2783469"/>
              <a:gd name="connsiteY30" fmla="*/ 952370 h 1755349"/>
              <a:gd name="connsiteX31" fmla="*/ 2707950 w 2783469"/>
              <a:gd name="connsiteY31" fmla="*/ 896349 h 1755349"/>
              <a:gd name="connsiteX32" fmla="*/ 2670599 w 2783469"/>
              <a:gd name="connsiteY32" fmla="*/ 840327 h 1755349"/>
              <a:gd name="connsiteX33" fmla="*/ 2521195 w 2783469"/>
              <a:gd name="connsiteY33" fmla="*/ 690935 h 1755349"/>
              <a:gd name="connsiteX34" fmla="*/ 2409142 w 2783469"/>
              <a:gd name="connsiteY34" fmla="*/ 597566 h 1755349"/>
              <a:gd name="connsiteX35" fmla="*/ 2353116 w 2783469"/>
              <a:gd name="connsiteY35" fmla="*/ 578892 h 1755349"/>
              <a:gd name="connsiteX36" fmla="*/ 2259738 w 2783469"/>
              <a:gd name="connsiteY36" fmla="*/ 504196 h 1755349"/>
              <a:gd name="connsiteX37" fmla="*/ 2203711 w 2783469"/>
              <a:gd name="connsiteY37" fmla="*/ 448174 h 1755349"/>
              <a:gd name="connsiteX38" fmla="*/ 2091658 w 2783469"/>
              <a:gd name="connsiteY38" fmla="*/ 373479 h 1755349"/>
              <a:gd name="connsiteX39" fmla="*/ 1979605 w 2783469"/>
              <a:gd name="connsiteY39" fmla="*/ 261435 h 1755349"/>
              <a:gd name="connsiteX40" fmla="*/ 1923579 w 2783469"/>
              <a:gd name="connsiteY40" fmla="*/ 186739 h 1755349"/>
              <a:gd name="connsiteX41" fmla="*/ 1886228 w 2783469"/>
              <a:gd name="connsiteY41" fmla="*/ 130718 h 1755349"/>
              <a:gd name="connsiteX42" fmla="*/ 1830201 w 2783469"/>
              <a:gd name="connsiteY42" fmla="*/ 93370 h 1755349"/>
              <a:gd name="connsiteX43" fmla="*/ 1774175 w 2783469"/>
              <a:gd name="connsiteY43" fmla="*/ 37348 h 1755349"/>
              <a:gd name="connsiteX44" fmla="*/ 1662121 w 2783469"/>
              <a:gd name="connsiteY44" fmla="*/ 0 h 1755349"/>
              <a:gd name="connsiteX45" fmla="*/ 1232585 w 2783469"/>
              <a:gd name="connsiteY45" fmla="*/ 56022 h 1755349"/>
              <a:gd name="connsiteX46" fmla="*/ 1176558 w 2783469"/>
              <a:gd name="connsiteY46" fmla="*/ 74696 h 1755349"/>
              <a:gd name="connsiteX47" fmla="*/ 1045829 w 2783469"/>
              <a:gd name="connsiteY47" fmla="*/ 149391 h 1755349"/>
              <a:gd name="connsiteX48" fmla="*/ 989803 w 2783469"/>
              <a:gd name="connsiteY48" fmla="*/ 168065 h 1755349"/>
              <a:gd name="connsiteX49" fmla="*/ 1008478 w 2783469"/>
              <a:gd name="connsiteY49" fmla="*/ 168065 h 1755349"/>
              <a:gd name="connsiteX50" fmla="*/ 1008478 w 2783469"/>
              <a:gd name="connsiteY50" fmla="*/ 168065 h 1755349"/>
              <a:gd name="connsiteX51" fmla="*/ 1008478 w 2783469"/>
              <a:gd name="connsiteY51" fmla="*/ 168065 h 175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83469" h="1755349">
                <a:moveTo>
                  <a:pt x="1120531" y="149391"/>
                </a:moveTo>
                <a:lnTo>
                  <a:pt x="1120531" y="149391"/>
                </a:lnTo>
                <a:cubicBezTo>
                  <a:pt x="391726" y="188783"/>
                  <a:pt x="657067" y="148820"/>
                  <a:pt x="317484" y="205413"/>
                </a:cubicBezTo>
                <a:cubicBezTo>
                  <a:pt x="280133" y="217862"/>
                  <a:pt x="238190" y="220923"/>
                  <a:pt x="205431" y="242761"/>
                </a:cubicBezTo>
                <a:cubicBezTo>
                  <a:pt x="186756" y="255210"/>
                  <a:pt x="170421" y="272229"/>
                  <a:pt x="149405" y="280109"/>
                </a:cubicBezTo>
                <a:cubicBezTo>
                  <a:pt x="119683" y="291254"/>
                  <a:pt x="87153" y="292558"/>
                  <a:pt x="56027" y="298783"/>
                </a:cubicBezTo>
                <a:lnTo>
                  <a:pt x="18676" y="485522"/>
                </a:lnTo>
                <a:lnTo>
                  <a:pt x="0" y="578892"/>
                </a:lnTo>
                <a:cubicBezTo>
                  <a:pt x="6225" y="634914"/>
                  <a:pt x="5004" y="692274"/>
                  <a:pt x="18676" y="746957"/>
                </a:cubicBezTo>
                <a:cubicBezTo>
                  <a:pt x="33347" y="805635"/>
                  <a:pt x="93468" y="821743"/>
                  <a:pt x="130729" y="859001"/>
                </a:cubicBezTo>
                <a:cubicBezTo>
                  <a:pt x="146600" y="874870"/>
                  <a:pt x="153711" y="897781"/>
                  <a:pt x="168080" y="915022"/>
                </a:cubicBezTo>
                <a:cubicBezTo>
                  <a:pt x="213016" y="968941"/>
                  <a:pt x="225045" y="971669"/>
                  <a:pt x="280133" y="1008392"/>
                </a:cubicBezTo>
                <a:cubicBezTo>
                  <a:pt x="316491" y="1117455"/>
                  <a:pt x="270362" y="1017296"/>
                  <a:pt x="354835" y="1101762"/>
                </a:cubicBezTo>
                <a:cubicBezTo>
                  <a:pt x="370706" y="1117632"/>
                  <a:pt x="377579" y="1140744"/>
                  <a:pt x="392186" y="1157784"/>
                </a:cubicBezTo>
                <a:cubicBezTo>
                  <a:pt x="415104" y="1184519"/>
                  <a:pt x="440151" y="1209564"/>
                  <a:pt x="466888" y="1232479"/>
                </a:cubicBezTo>
                <a:cubicBezTo>
                  <a:pt x="483930" y="1247085"/>
                  <a:pt x="503427" y="1258692"/>
                  <a:pt x="522915" y="1269827"/>
                </a:cubicBezTo>
                <a:cubicBezTo>
                  <a:pt x="576934" y="1300692"/>
                  <a:pt x="632781" y="1322695"/>
                  <a:pt x="690995" y="1344523"/>
                </a:cubicBezTo>
                <a:cubicBezTo>
                  <a:pt x="709427" y="1351435"/>
                  <a:pt x="728648" y="1356131"/>
                  <a:pt x="747021" y="1363197"/>
                </a:cubicBezTo>
                <a:cubicBezTo>
                  <a:pt x="981672" y="1453439"/>
                  <a:pt x="859519" y="1419329"/>
                  <a:pt x="1008478" y="1456566"/>
                </a:cubicBezTo>
                <a:cubicBezTo>
                  <a:pt x="1033379" y="1475240"/>
                  <a:pt x="1055341" y="1498669"/>
                  <a:pt x="1083180" y="1512588"/>
                </a:cubicBezTo>
                <a:cubicBezTo>
                  <a:pt x="1106138" y="1524066"/>
                  <a:pt x="1133850" y="1522250"/>
                  <a:pt x="1157883" y="1531262"/>
                </a:cubicBezTo>
                <a:cubicBezTo>
                  <a:pt x="1183950" y="1541036"/>
                  <a:pt x="1206174" y="1559807"/>
                  <a:pt x="1232585" y="1568610"/>
                </a:cubicBezTo>
                <a:cubicBezTo>
                  <a:pt x="1281285" y="1584842"/>
                  <a:pt x="1333289" y="1589726"/>
                  <a:pt x="1381989" y="1605958"/>
                </a:cubicBezTo>
                <a:cubicBezTo>
                  <a:pt x="1516314" y="1650730"/>
                  <a:pt x="1348576" y="1596412"/>
                  <a:pt x="1512717" y="1643306"/>
                </a:cubicBezTo>
                <a:cubicBezTo>
                  <a:pt x="1595775" y="1667035"/>
                  <a:pt x="1546150" y="1661197"/>
                  <a:pt x="1643446" y="1680654"/>
                </a:cubicBezTo>
                <a:cubicBezTo>
                  <a:pt x="1680577" y="1688079"/>
                  <a:pt x="1718368" y="1691902"/>
                  <a:pt x="1755499" y="1699327"/>
                </a:cubicBezTo>
                <a:cubicBezTo>
                  <a:pt x="1780668" y="1704360"/>
                  <a:pt x="1805032" y="1712968"/>
                  <a:pt x="1830201" y="1718001"/>
                </a:cubicBezTo>
                <a:cubicBezTo>
                  <a:pt x="1894982" y="1730956"/>
                  <a:pt x="2010196" y="1746380"/>
                  <a:pt x="2072983" y="1755349"/>
                </a:cubicBezTo>
                <a:lnTo>
                  <a:pt x="2763977" y="1736675"/>
                </a:lnTo>
                <a:cubicBezTo>
                  <a:pt x="2789423" y="1733327"/>
                  <a:pt x="2782653" y="1687645"/>
                  <a:pt x="2782653" y="1661980"/>
                </a:cubicBezTo>
                <a:cubicBezTo>
                  <a:pt x="2782653" y="1425361"/>
                  <a:pt x="2786955" y="1187870"/>
                  <a:pt x="2763977" y="952370"/>
                </a:cubicBezTo>
                <a:cubicBezTo>
                  <a:pt x="2761412" y="926085"/>
                  <a:pt x="2724858" y="916637"/>
                  <a:pt x="2707950" y="896349"/>
                </a:cubicBezTo>
                <a:cubicBezTo>
                  <a:pt x="2693581" y="879108"/>
                  <a:pt x="2685697" y="856934"/>
                  <a:pt x="2670599" y="840327"/>
                </a:cubicBezTo>
                <a:cubicBezTo>
                  <a:pt x="2623223" y="788217"/>
                  <a:pt x="2570996" y="740732"/>
                  <a:pt x="2521195" y="690935"/>
                </a:cubicBezTo>
                <a:cubicBezTo>
                  <a:pt x="2479891" y="649635"/>
                  <a:pt x="2461143" y="623565"/>
                  <a:pt x="2409142" y="597566"/>
                </a:cubicBezTo>
                <a:cubicBezTo>
                  <a:pt x="2391535" y="588763"/>
                  <a:pt x="2371791" y="585117"/>
                  <a:pt x="2353116" y="578892"/>
                </a:cubicBezTo>
                <a:cubicBezTo>
                  <a:pt x="2269584" y="453604"/>
                  <a:pt x="2367985" y="576354"/>
                  <a:pt x="2259738" y="504196"/>
                </a:cubicBezTo>
                <a:cubicBezTo>
                  <a:pt x="2237763" y="489547"/>
                  <a:pt x="2224559" y="464387"/>
                  <a:pt x="2203711" y="448174"/>
                </a:cubicBezTo>
                <a:cubicBezTo>
                  <a:pt x="2168277" y="420616"/>
                  <a:pt x="2123401" y="405219"/>
                  <a:pt x="2091658" y="373479"/>
                </a:cubicBezTo>
                <a:cubicBezTo>
                  <a:pt x="2054307" y="336131"/>
                  <a:pt x="2011299" y="303690"/>
                  <a:pt x="1979605" y="261435"/>
                </a:cubicBezTo>
                <a:cubicBezTo>
                  <a:pt x="1960930" y="236536"/>
                  <a:pt x="1941671" y="212065"/>
                  <a:pt x="1923579" y="186739"/>
                </a:cubicBezTo>
                <a:cubicBezTo>
                  <a:pt x="1910533" y="168476"/>
                  <a:pt x="1902099" y="146587"/>
                  <a:pt x="1886228" y="130718"/>
                </a:cubicBezTo>
                <a:cubicBezTo>
                  <a:pt x="1870356" y="114848"/>
                  <a:pt x="1847444" y="107738"/>
                  <a:pt x="1830201" y="93370"/>
                </a:cubicBezTo>
                <a:cubicBezTo>
                  <a:pt x="1809912" y="76464"/>
                  <a:pt x="1797262" y="50173"/>
                  <a:pt x="1774175" y="37348"/>
                </a:cubicBezTo>
                <a:cubicBezTo>
                  <a:pt x="1739758" y="18229"/>
                  <a:pt x="1662121" y="0"/>
                  <a:pt x="1662121" y="0"/>
                </a:cubicBezTo>
                <a:cubicBezTo>
                  <a:pt x="1305333" y="20986"/>
                  <a:pt x="1445210" y="-14847"/>
                  <a:pt x="1232585" y="56022"/>
                </a:cubicBezTo>
                <a:cubicBezTo>
                  <a:pt x="1213909" y="62247"/>
                  <a:pt x="1192938" y="63777"/>
                  <a:pt x="1176558" y="74696"/>
                </a:cubicBezTo>
                <a:cubicBezTo>
                  <a:pt x="1120288" y="112206"/>
                  <a:pt x="1112176" y="120959"/>
                  <a:pt x="1045829" y="149391"/>
                </a:cubicBezTo>
                <a:cubicBezTo>
                  <a:pt x="1027735" y="157145"/>
                  <a:pt x="1007410" y="159262"/>
                  <a:pt x="989803" y="168065"/>
                </a:cubicBezTo>
                <a:cubicBezTo>
                  <a:pt x="984235" y="170849"/>
                  <a:pt x="1002253" y="168065"/>
                  <a:pt x="1008478" y="168065"/>
                </a:cubicBezTo>
                <a:lnTo>
                  <a:pt x="1008478" y="168065"/>
                </a:lnTo>
                <a:lnTo>
                  <a:pt x="1008478" y="168065"/>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038733" y="5952706"/>
            <a:ext cx="4386580" cy="707886"/>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BO" sz="2000" dirty="0">
                <a:solidFill>
                  <a:schemeClr val="bg1"/>
                </a:solidFill>
                <a:latin typeface="Comic Sans MS"/>
                <a:cs typeface="Comic Sans MS"/>
              </a:rPr>
              <a:t>Génesis 10 "La Mesa de las Naciones"</a:t>
            </a:r>
            <a:endParaRPr lang="en-US" sz="2000" dirty="0">
              <a:solidFill>
                <a:schemeClr val="bg1"/>
              </a:solidFill>
              <a:latin typeface="Comic Sans MS"/>
              <a:cs typeface="Comic Sans MS"/>
            </a:endParaRPr>
          </a:p>
        </p:txBody>
      </p:sp>
    </p:spTree>
    <p:extLst>
      <p:ext uri="{BB962C8B-B14F-4D97-AF65-F5344CB8AC3E}">
        <p14:creationId xmlns:p14="http://schemas.microsoft.com/office/powerpoint/2010/main" val="346717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C6DAEF-18E0-DBD2-7079-587BE51BE646}"/>
              </a:ext>
            </a:extLst>
          </p:cNvPr>
          <p:cNvSpPr/>
          <p:nvPr/>
        </p:nvSpPr>
        <p:spPr>
          <a:xfrm>
            <a:off x="0" y="14283"/>
            <a:ext cx="12192000" cy="684371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03163" y="1025062"/>
            <a:ext cx="8732762" cy="1077218"/>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BO" sz="3200" dirty="0">
                <a:solidFill>
                  <a:schemeClr val="tx1"/>
                </a:solidFill>
                <a:latin typeface="Papyrus"/>
                <a:cs typeface="Papyrus"/>
              </a:rPr>
              <a:t>El lugar exacto donde Adán perdió la batalla y Su Comunión con Dios en el Principio</a:t>
            </a:r>
            <a:endParaRPr lang="es-ES_tradnl" sz="3200" dirty="0">
              <a:solidFill>
                <a:schemeClr val="tx1"/>
              </a:solidFill>
              <a:latin typeface="Papyrus"/>
              <a:cs typeface="Papyrus"/>
            </a:endParaRPr>
          </a:p>
        </p:txBody>
      </p:sp>
      <p:sp>
        <p:nvSpPr>
          <p:cNvPr id="6" name="Down Arrow 5"/>
          <p:cNvSpPr/>
          <p:nvPr/>
        </p:nvSpPr>
        <p:spPr>
          <a:xfrm>
            <a:off x="5352142" y="2027235"/>
            <a:ext cx="743858" cy="1785132"/>
          </a:xfrm>
          <a:prstGeom prst="downArrow">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dirty="0"/>
          </a:p>
        </p:txBody>
      </p:sp>
      <p:sp>
        <p:nvSpPr>
          <p:cNvPr id="7" name="TextBox 6"/>
          <p:cNvSpPr txBox="1"/>
          <p:nvPr/>
        </p:nvSpPr>
        <p:spPr>
          <a:xfrm>
            <a:off x="685801" y="3812367"/>
            <a:ext cx="11139054" cy="2554545"/>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BO" sz="3200" dirty="0">
                <a:solidFill>
                  <a:schemeClr val="tx1"/>
                </a:solidFill>
                <a:latin typeface="Papyrus"/>
                <a:cs typeface="Papyrus"/>
              </a:rPr>
              <a:t>Es el Mismo Lugar que Jesús, el 2º Adán Restaurará </a:t>
            </a:r>
          </a:p>
          <a:p>
            <a:pPr algn="ctr"/>
            <a:r>
              <a:rPr lang="es-BO" sz="3200" dirty="0">
                <a:solidFill>
                  <a:schemeClr val="tx1"/>
                </a:solidFill>
                <a:latin typeface="Papyrus"/>
                <a:cs typeface="Papyrus"/>
              </a:rPr>
              <a:t>Él Derrotará al Enemigo para Siempre </a:t>
            </a:r>
          </a:p>
          <a:p>
            <a:pPr algn="ctr"/>
            <a:r>
              <a:rPr lang="es-BO" sz="3200" dirty="0">
                <a:solidFill>
                  <a:schemeClr val="tx1"/>
                </a:solidFill>
                <a:latin typeface="Papyrus"/>
                <a:cs typeface="Papyrus"/>
              </a:rPr>
              <a:t> y Restaurara toda Comunión con Dios al Final </a:t>
            </a:r>
          </a:p>
          <a:p>
            <a:pPr algn="ctr"/>
            <a:r>
              <a:rPr lang="es-BO" sz="3200" dirty="0">
                <a:solidFill>
                  <a:schemeClr val="tx1"/>
                </a:solidFill>
                <a:latin typeface="Papyrus"/>
                <a:cs typeface="Papyrus"/>
              </a:rPr>
              <a:t>Cuando Regrese para Derrotar al Enemigo para Siempre	</a:t>
            </a:r>
            <a:r>
              <a:rPr lang="es-ES_tradnl" sz="3200" dirty="0">
                <a:solidFill>
                  <a:schemeClr val="tx1"/>
                </a:solidFill>
                <a:latin typeface="Papyrus"/>
                <a:cs typeface="Papyrus"/>
              </a:rPr>
              <a:t>	</a:t>
            </a:r>
          </a:p>
        </p:txBody>
      </p:sp>
      <p:sp>
        <p:nvSpPr>
          <p:cNvPr id="2" name="TextBox 1"/>
          <p:cNvSpPr txBox="1"/>
          <p:nvPr/>
        </p:nvSpPr>
        <p:spPr>
          <a:xfrm>
            <a:off x="3884706" y="358588"/>
            <a:ext cx="3077882" cy="523220"/>
          </a:xfrm>
          <a:prstGeom prst="rect">
            <a:avLst/>
          </a:prstGeom>
          <a:noFill/>
        </p:spPr>
        <p:txBody>
          <a:bodyPr wrap="square" rtlCol="0">
            <a:spAutoFit/>
          </a:bodyPr>
          <a:lstStyle/>
          <a:p>
            <a:r>
              <a:rPr lang="en-US" sz="2800" dirty="0">
                <a:latin typeface="Lucida Handwriting"/>
                <a:cs typeface="Lucida Handwriting"/>
              </a:rPr>
              <a:t>Que </a:t>
            </a:r>
            <a:r>
              <a:rPr lang="en-US" sz="2800" dirty="0" err="1">
                <a:latin typeface="Lucida Handwriting"/>
                <a:cs typeface="Lucida Handwriting"/>
              </a:rPr>
              <a:t>seria</a:t>
            </a:r>
            <a:r>
              <a:rPr lang="en-US" sz="2800" dirty="0">
                <a:latin typeface="Lucida Handwriting"/>
                <a:cs typeface="Lucida Handwriting"/>
              </a:rPr>
              <a:t>  </a:t>
            </a:r>
            <a:r>
              <a:rPr lang="en-US" sz="2800" dirty="0" err="1">
                <a:latin typeface="Lucida Handwriting"/>
                <a:cs typeface="Lucida Handwriting"/>
              </a:rPr>
              <a:t>si</a:t>
            </a:r>
            <a:r>
              <a:rPr lang="en-US" sz="2800" dirty="0">
                <a:latin typeface="Lucida Handwriting"/>
                <a:cs typeface="Lucida Handwriting"/>
              </a:rPr>
              <a:t>…</a:t>
            </a:r>
          </a:p>
        </p:txBody>
      </p:sp>
    </p:spTree>
    <p:extLst>
      <p:ext uri="{BB962C8B-B14F-4D97-AF65-F5344CB8AC3E}">
        <p14:creationId xmlns:p14="http://schemas.microsoft.com/office/powerpoint/2010/main" val="3392877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E2655C-3FEC-7600-3DB5-D545D7904787}"/>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39232" y="97866"/>
            <a:ext cx="4956768"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s-BO" sz="2000" dirty="0"/>
              <a:t>Turquía es la tierra de Gog, </a:t>
            </a:r>
            <a:r>
              <a:rPr lang="es-BO" sz="2000" dirty="0" err="1"/>
              <a:t>Meschek</a:t>
            </a:r>
            <a:r>
              <a:rPr lang="es-BO" sz="2000" dirty="0"/>
              <a:t> y </a:t>
            </a:r>
            <a:r>
              <a:rPr lang="es-BO" sz="2000" dirty="0" err="1"/>
              <a:t>Tubal</a:t>
            </a:r>
            <a:endParaRPr lang="en-US" sz="2000" dirty="0"/>
          </a:p>
        </p:txBody>
      </p:sp>
      <p:pic>
        <p:nvPicPr>
          <p:cNvPr id="5" name="Picture 4" descr="table-of-nations.jpg"/>
          <p:cNvPicPr>
            <a:picLocks noChangeAspect="1"/>
          </p:cNvPicPr>
          <p:nvPr/>
        </p:nvPicPr>
        <p:blipFill>
          <a:blip r:embed="rId2">
            <a:extLst>
              <a:ext uri="{BEBA8EAE-BF5A-486C-A8C5-ECC9F3942E4B}">
                <a14:imgProps xmlns:a14="http://schemas.microsoft.com/office/drawing/2010/main">
                  <a14:imgLayer r:embed="rId3">
                    <a14:imgEffect>
                      <a14:backgroundRemoval t="1880" b="100000" l="1893" r="100000">
                        <a14:foregroundMark x1="92255" y1="5388" x2="86231" y2="19048"/>
                        <a14:foregroundMark x1="80551" y1="5639" x2="89931" y2="16040"/>
                        <a14:foregroundMark x1="96127" y1="8271" x2="96127" y2="21053"/>
                        <a14:foregroundMark x1="29088" y1="59273" x2="29088" y2="59273"/>
                        <a14:foregroundMark x1="26076" y1="58020" x2="31756" y2="61028"/>
                        <a14:foregroundMark x1="7057" y1="9649" x2="3184" y2="11278"/>
                      </a14:backgroundRemoval>
                    </a14:imgEffect>
                  </a14:imgLayer>
                </a14:imgProps>
              </a:ext>
              <a:ext uri="{28A0092B-C50C-407E-A947-70E740481C1C}">
                <a14:useLocalDpi xmlns:a14="http://schemas.microsoft.com/office/drawing/2010/main"/>
              </a:ext>
            </a:extLst>
          </a:blip>
          <a:stretch>
            <a:fillRect/>
          </a:stretch>
        </p:blipFill>
        <p:spPr>
          <a:xfrm>
            <a:off x="212056" y="297921"/>
            <a:ext cx="11430001" cy="6950864"/>
          </a:xfrm>
          <a:prstGeom prst="rect">
            <a:avLst/>
          </a:prstGeom>
        </p:spPr>
      </p:pic>
    </p:spTree>
    <p:extLst>
      <p:ext uri="{BB962C8B-B14F-4D97-AF65-F5344CB8AC3E}">
        <p14:creationId xmlns:p14="http://schemas.microsoft.com/office/powerpoint/2010/main" val="46165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972AFB-25F5-FCBC-F17F-738CA31D5F77}"/>
              </a:ext>
            </a:extLst>
          </p:cNvPr>
          <p:cNvSpPr/>
          <p:nvPr/>
        </p:nvSpPr>
        <p:spPr>
          <a:xfrm>
            <a:off x="1" y="0"/>
            <a:ext cx="12191998"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08546" y="853426"/>
            <a:ext cx="6977791" cy="3416320"/>
          </a:xfrm>
          <a:prstGeom prst="rect">
            <a:avLst/>
          </a:prstGeom>
          <a:solidFill>
            <a:schemeClr val="accent6"/>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s-BO" sz="2400" dirty="0">
                <a:solidFill>
                  <a:srgbClr val="FF0000"/>
                </a:solidFill>
                <a:latin typeface="Comic Sans MS" panose="030F0902030302020204" pitchFamily="66" charset="0"/>
                <a:cs typeface="Chalkduster"/>
              </a:rPr>
              <a:t>        GOG </a:t>
            </a:r>
            <a:r>
              <a:rPr lang="es-BO" sz="2400" dirty="0">
                <a:solidFill>
                  <a:schemeClr val="tx1"/>
                </a:solidFill>
                <a:latin typeface="Comic Sans MS" panose="030F0902030302020204" pitchFamily="66" charset="0"/>
                <a:cs typeface="Chalkduster"/>
              </a:rPr>
              <a:t>es un nombre hebreo... </a:t>
            </a:r>
          </a:p>
          <a:p>
            <a:r>
              <a:rPr lang="es-BO" sz="2400" dirty="0">
                <a:solidFill>
                  <a:srgbClr val="FF0000"/>
                </a:solidFill>
                <a:latin typeface="Comic Sans MS" panose="030F0902030302020204" pitchFamily="66" charset="0"/>
                <a:cs typeface="Chalkduster"/>
              </a:rPr>
              <a:t>                  </a:t>
            </a:r>
            <a:r>
              <a:rPr lang="es-BO" sz="2400" dirty="0" err="1">
                <a:solidFill>
                  <a:srgbClr val="FF0000"/>
                </a:solidFill>
                <a:latin typeface="Comic Sans MS" panose="030F0902030302020204" pitchFamily="66" charset="0"/>
                <a:cs typeface="Chalkduster"/>
              </a:rPr>
              <a:t>Gimel</a:t>
            </a:r>
            <a:r>
              <a:rPr lang="es-BO" sz="2400" dirty="0">
                <a:solidFill>
                  <a:srgbClr val="FF0000"/>
                </a:solidFill>
                <a:latin typeface="Comic Sans MS" panose="030F0902030302020204" pitchFamily="66" charset="0"/>
                <a:cs typeface="Chalkduster"/>
              </a:rPr>
              <a:t> </a:t>
            </a:r>
            <a:r>
              <a:rPr lang="es-BO" sz="2400" dirty="0" err="1">
                <a:solidFill>
                  <a:srgbClr val="FF0000"/>
                </a:solidFill>
                <a:latin typeface="Comic Sans MS" panose="030F0902030302020204" pitchFamily="66" charset="0"/>
                <a:cs typeface="Chalkduster"/>
              </a:rPr>
              <a:t>Vav</a:t>
            </a:r>
            <a:r>
              <a:rPr lang="es-BO" sz="2400" dirty="0">
                <a:solidFill>
                  <a:srgbClr val="FF0000"/>
                </a:solidFill>
                <a:latin typeface="Comic Sans MS" panose="030F0902030302020204" pitchFamily="66" charset="0"/>
                <a:cs typeface="Chalkduster"/>
              </a:rPr>
              <a:t> </a:t>
            </a:r>
            <a:r>
              <a:rPr lang="es-BO" sz="2400" dirty="0" err="1">
                <a:solidFill>
                  <a:srgbClr val="FF0000"/>
                </a:solidFill>
                <a:latin typeface="Comic Sans MS" panose="030F0902030302020204" pitchFamily="66" charset="0"/>
                <a:cs typeface="Chalkduster"/>
              </a:rPr>
              <a:t>Gimel</a:t>
            </a:r>
            <a:endParaRPr lang="es-BO" sz="2400" dirty="0">
              <a:solidFill>
                <a:srgbClr val="FF0000"/>
              </a:solidFill>
              <a:latin typeface="Comic Sans MS" panose="030F0902030302020204" pitchFamily="66" charset="0"/>
              <a:cs typeface="Chalkduster"/>
            </a:endParaRPr>
          </a:p>
          <a:p>
            <a:r>
              <a:rPr lang="es-BO" sz="2400" dirty="0">
                <a:solidFill>
                  <a:srgbClr val="FF0000"/>
                </a:solidFill>
                <a:latin typeface="Comic Sans MS" panose="030F0902030302020204" pitchFamily="66" charset="0"/>
                <a:cs typeface="Chalkduster"/>
              </a:rPr>
              <a:t>     </a:t>
            </a:r>
            <a:r>
              <a:rPr lang="es-BO" sz="2400" dirty="0">
                <a:solidFill>
                  <a:schemeClr val="tx1"/>
                </a:solidFill>
                <a:latin typeface="Comic Sans MS" panose="030F0902030302020204" pitchFamily="66" charset="0"/>
                <a:cs typeface="Chalkduster"/>
              </a:rPr>
              <a:t>significa "El más orgulloso de los orgullosos"</a:t>
            </a:r>
          </a:p>
          <a:p>
            <a:r>
              <a:rPr lang="es-BO" sz="2400" dirty="0">
                <a:solidFill>
                  <a:schemeClr val="tx1"/>
                </a:solidFill>
                <a:latin typeface="Comic Sans MS" panose="030F0902030302020204" pitchFamily="66" charset="0"/>
                <a:cs typeface="Chalkduster"/>
              </a:rPr>
              <a:t>          traducido "montaña”</a:t>
            </a:r>
          </a:p>
          <a:p>
            <a:r>
              <a:rPr lang="es-BO" sz="2400" dirty="0">
                <a:solidFill>
                  <a:schemeClr val="tx1"/>
                </a:solidFill>
                <a:latin typeface="Comic Sans MS" panose="030F0902030302020204" pitchFamily="66" charset="0"/>
                <a:cs typeface="Chalkduster"/>
              </a:rPr>
              <a:t>Es un príncipe fuerte sobre Turquía, </a:t>
            </a:r>
          </a:p>
          <a:p>
            <a:r>
              <a:rPr lang="es-BO" sz="2400" dirty="0">
                <a:solidFill>
                  <a:schemeClr val="tx1"/>
                </a:solidFill>
                <a:latin typeface="Comic Sans MS" panose="030F0902030302020204" pitchFamily="66" charset="0"/>
                <a:cs typeface="Chalkduster"/>
              </a:rPr>
              <a:t>               no sobre Rusia</a:t>
            </a:r>
          </a:p>
          <a:p>
            <a:r>
              <a:rPr lang="es-BO" sz="2400" dirty="0">
                <a:solidFill>
                  <a:srgbClr val="FF0000"/>
                </a:solidFill>
                <a:latin typeface="Comic Sans MS" panose="030F0902030302020204" pitchFamily="66" charset="0"/>
                <a:cs typeface="Chalkduster"/>
              </a:rPr>
              <a:t>GOG </a:t>
            </a:r>
            <a:r>
              <a:rPr lang="es-BO" sz="2400" dirty="0">
                <a:solidFill>
                  <a:schemeClr val="tx1"/>
                </a:solidFill>
                <a:latin typeface="Comic Sans MS" panose="030F0902030302020204" pitchFamily="66" charset="0"/>
                <a:cs typeface="Chalkduster"/>
              </a:rPr>
              <a:t>en lengua sumeria significa "oscuridad"</a:t>
            </a:r>
            <a:br>
              <a:rPr lang="es-BO" sz="2400" dirty="0">
                <a:solidFill>
                  <a:schemeClr val="tx1"/>
                </a:solidFill>
                <a:latin typeface="Comic Sans MS" panose="030F0902030302020204" pitchFamily="66" charset="0"/>
                <a:cs typeface="Chalkduster"/>
              </a:rPr>
            </a:br>
            <a:r>
              <a:rPr lang="es-BO" sz="2400" dirty="0">
                <a:solidFill>
                  <a:schemeClr val="tx1"/>
                </a:solidFill>
                <a:latin typeface="Chalkduster"/>
                <a:cs typeface="Chalkduster"/>
              </a:rPr>
              <a:t>  </a:t>
            </a:r>
            <a:r>
              <a:rPr lang="es-BO" sz="2400" dirty="0">
                <a:solidFill>
                  <a:schemeClr val="tx1"/>
                </a:solidFill>
                <a:latin typeface="Comic Sans MS" panose="030F0902030302020204" pitchFamily="66" charset="0"/>
                <a:cs typeface="Chalkduster"/>
              </a:rPr>
              <a:t>Turquía (Pérgamo) es donde se encuentra </a:t>
            </a:r>
          </a:p>
          <a:p>
            <a:r>
              <a:rPr lang="es-BO" sz="2400" dirty="0">
                <a:solidFill>
                  <a:schemeClr val="tx1"/>
                </a:solidFill>
                <a:latin typeface="Comic Sans MS" panose="030F0902030302020204" pitchFamily="66" charset="0"/>
                <a:cs typeface="Chalkduster"/>
              </a:rPr>
              <a:t>             el trono de Satanás</a:t>
            </a:r>
            <a:r>
              <a:rPr lang="en-US" sz="2000" dirty="0">
                <a:solidFill>
                  <a:schemeClr val="tx1"/>
                </a:solidFill>
                <a:latin typeface="Comic Sans MS" panose="030F0902030302020204" pitchFamily="66" charset="0"/>
                <a:cs typeface="Comic Sans MS"/>
              </a:rPr>
              <a:t>!</a:t>
            </a:r>
          </a:p>
        </p:txBody>
      </p:sp>
      <p:pic>
        <p:nvPicPr>
          <p:cNvPr id="3" name="Picture 2" descr="clip_image008_thu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625" y="3537417"/>
            <a:ext cx="4496105" cy="319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og and Mago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6624" y="121773"/>
            <a:ext cx="4496105" cy="3307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992414" y="4583332"/>
            <a:ext cx="6977791" cy="1631216"/>
          </a:xfrm>
          <a:prstGeom prst="rect">
            <a:avLst/>
          </a:prstGeom>
          <a:solidFill>
            <a:schemeClr val="accent6"/>
          </a:solidFill>
        </p:spPr>
        <p:txBody>
          <a:bodyPr wrap="square" rtlCol="0">
            <a:spAutoFit/>
          </a:bodyPr>
          <a:lstStyle/>
          <a:p>
            <a:r>
              <a:rPr lang="pt-BR" sz="2000" dirty="0">
                <a:latin typeface="Comic Sans MS"/>
                <a:cs typeface="Comic Sans MS"/>
              </a:rPr>
              <a:t>           </a:t>
            </a:r>
            <a:r>
              <a:rPr lang="pt-BR" sz="2000" dirty="0" err="1">
                <a:solidFill>
                  <a:srgbClr val="FF0000"/>
                </a:solidFill>
                <a:latin typeface="Comic Sans MS"/>
                <a:cs typeface="Comic Sans MS"/>
              </a:rPr>
              <a:t>Apocalipsis</a:t>
            </a:r>
            <a:r>
              <a:rPr lang="pt-BR" sz="2000" dirty="0">
                <a:solidFill>
                  <a:srgbClr val="FF0000"/>
                </a:solidFill>
                <a:latin typeface="Comic Sans MS"/>
                <a:cs typeface="Comic Sans MS"/>
              </a:rPr>
              <a:t> 2:13 </a:t>
            </a:r>
            <a:r>
              <a:rPr lang="pt-BR" sz="2000" dirty="0">
                <a:latin typeface="Comic Sans MS"/>
                <a:cs typeface="Comic Sans MS"/>
              </a:rPr>
              <a:t>(Carta a Pérgamo)</a:t>
            </a:r>
            <a:endParaRPr lang="en-US" sz="2000" dirty="0">
              <a:latin typeface="Comic Sans MS"/>
              <a:cs typeface="Comic Sans MS"/>
            </a:endParaRPr>
          </a:p>
          <a:p>
            <a:r>
              <a:rPr lang="es-BO" sz="2000" dirty="0">
                <a:latin typeface="Comic Sans MS"/>
                <a:cs typeface="Comic Sans MS"/>
              </a:rPr>
              <a:t>O sé tus obras, y dónde moras, donde está la silla de Satanás; y retienes mi nombre, y no has negado mi fe, aun en los días en que </a:t>
            </a:r>
            <a:r>
              <a:rPr lang="es-BO" sz="2000" dirty="0" err="1">
                <a:latin typeface="Comic Sans MS"/>
                <a:cs typeface="Comic Sans MS"/>
              </a:rPr>
              <a:t>fué</a:t>
            </a:r>
            <a:r>
              <a:rPr lang="es-BO" sz="2000" dirty="0">
                <a:latin typeface="Comic Sans MS"/>
                <a:cs typeface="Comic Sans MS"/>
              </a:rPr>
              <a:t> Antipas mi testigo fiel, el cual ha sido muerto entre vosotros, donde Satanás mora.</a:t>
            </a:r>
            <a:endParaRPr lang="en-US" sz="2000" dirty="0">
              <a:latin typeface="Comic Sans MS"/>
              <a:cs typeface="Comic Sans MS"/>
            </a:endParaRPr>
          </a:p>
        </p:txBody>
      </p:sp>
    </p:spTree>
    <p:extLst>
      <p:ext uri="{BB962C8B-B14F-4D97-AF65-F5344CB8AC3E}">
        <p14:creationId xmlns:p14="http://schemas.microsoft.com/office/powerpoint/2010/main" val="102415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141F-032D-1CD7-774F-B50EC5033644}"/>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8133" y="367862"/>
            <a:ext cx="10735733" cy="5878532"/>
          </a:xfrm>
          <a:prstGeom prst="rect">
            <a:avLst/>
          </a:prstGeom>
          <a:solidFill>
            <a:srgbClr val="00B0F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dirty="0">
                <a:solidFill>
                  <a:srgbClr val="FF0000"/>
                </a:solidFill>
                <a:latin typeface="Comic Sans MS"/>
                <a:cs typeface="Comic Sans MS"/>
              </a:rPr>
              <a:t>         Rosh</a:t>
            </a:r>
            <a:r>
              <a:rPr lang="en-US" sz="2800" dirty="0">
                <a:solidFill>
                  <a:srgbClr val="FF0000"/>
                </a:solidFill>
                <a:latin typeface="Comic Sans MS"/>
                <a:cs typeface="Comic Sans MS"/>
              </a:rPr>
              <a:t> </a:t>
            </a:r>
            <a:r>
              <a:rPr lang="en-US" sz="2800" dirty="0">
                <a:solidFill>
                  <a:schemeClr val="tx1"/>
                </a:solidFill>
                <a:latin typeface="Comic Sans MS"/>
                <a:cs typeface="Comic Sans MS"/>
              </a:rPr>
              <a:t>= </a:t>
            </a:r>
            <a:r>
              <a:rPr lang="es-BO" sz="2800" dirty="0">
                <a:solidFill>
                  <a:schemeClr val="tx1"/>
                </a:solidFill>
                <a:latin typeface="Comic Sans MS"/>
                <a:cs typeface="Comic Sans MS"/>
              </a:rPr>
              <a:t>Cabeza, Jefe, Arriba, en hebreo</a:t>
            </a:r>
          </a:p>
          <a:p>
            <a:r>
              <a:rPr lang="es-BO" sz="2800" dirty="0">
                <a:solidFill>
                  <a:schemeClr val="tx1"/>
                </a:solidFill>
                <a:latin typeface="Comic Sans MS"/>
                <a:cs typeface="Comic Sans MS"/>
              </a:rPr>
              <a:t>                         un sustantivo o un adjetivo</a:t>
            </a:r>
          </a:p>
          <a:p>
            <a:endParaRPr lang="en-US" sz="2800" dirty="0">
              <a:solidFill>
                <a:srgbClr val="FFFF00"/>
              </a:solidFill>
              <a:latin typeface="Comic Sans MS"/>
              <a:cs typeface="Comic Sans MS"/>
            </a:endParaRPr>
          </a:p>
          <a:p>
            <a:r>
              <a:rPr lang="en-US" sz="2800" dirty="0">
                <a:solidFill>
                  <a:schemeClr val="tx1"/>
                </a:solidFill>
                <a:latin typeface="Comic Sans MS"/>
                <a:cs typeface="Comic Sans MS"/>
              </a:rPr>
              <a:t>        </a:t>
            </a:r>
            <a:r>
              <a:rPr lang="es-BO" sz="2800" dirty="0">
                <a:solidFill>
                  <a:schemeClr val="tx1"/>
                </a:solidFill>
                <a:latin typeface="Comic Sans MS"/>
                <a:cs typeface="Comic Sans MS"/>
              </a:rPr>
              <a:t>EN NINGUNA OTRA PARTE de la Biblia está </a:t>
            </a:r>
          </a:p>
          <a:p>
            <a:r>
              <a:rPr lang="es-BO" sz="2800" dirty="0">
                <a:solidFill>
                  <a:schemeClr val="tx1"/>
                </a:solidFill>
                <a:latin typeface="Comic Sans MS"/>
                <a:cs typeface="Comic Sans MS"/>
              </a:rPr>
              <a:t>                    utilizado como un lugar llamado Rusia</a:t>
            </a:r>
          </a:p>
          <a:p>
            <a:r>
              <a:rPr lang="en-US" sz="2800" dirty="0">
                <a:solidFill>
                  <a:srgbClr val="FFFF00"/>
                </a:solidFill>
                <a:latin typeface="Comic Sans MS"/>
                <a:cs typeface="Comic Sans MS"/>
              </a:rPr>
              <a:t>  </a:t>
            </a:r>
          </a:p>
          <a:p>
            <a:r>
              <a:rPr lang="en-US" sz="2800" dirty="0">
                <a:solidFill>
                  <a:schemeClr val="tx1"/>
                </a:solidFill>
                <a:latin typeface="Comic Sans MS"/>
                <a:cs typeface="Comic Sans MS"/>
              </a:rPr>
              <a:t>        </a:t>
            </a:r>
            <a:r>
              <a:rPr lang="es-BO" sz="2800" dirty="0">
                <a:solidFill>
                  <a:schemeClr val="tx1"/>
                </a:solidFill>
                <a:latin typeface="Comic Sans MS"/>
                <a:cs typeface="Comic Sans MS"/>
              </a:rPr>
              <a:t>Príncipe Principal = Jefe Principado           </a:t>
            </a:r>
            <a:r>
              <a:rPr lang="es-BO" sz="2800" dirty="0">
                <a:solidFill>
                  <a:srgbClr val="FF0000"/>
                </a:solidFill>
                <a:latin typeface="Comic Sans MS"/>
                <a:cs typeface="Comic Sans MS"/>
              </a:rPr>
              <a:t>Efesios 6:12</a:t>
            </a:r>
          </a:p>
          <a:p>
            <a:r>
              <a:rPr lang="es-BO" sz="2800" dirty="0">
                <a:solidFill>
                  <a:schemeClr val="tx1"/>
                </a:solidFill>
                <a:latin typeface="Comic Sans MS"/>
                <a:cs typeface="Comic Sans MS"/>
              </a:rPr>
              <a:t>     La Guerra de </a:t>
            </a:r>
            <a:r>
              <a:rPr lang="es-BO" sz="2800" dirty="0">
                <a:solidFill>
                  <a:srgbClr val="FF0000"/>
                </a:solidFill>
                <a:latin typeface="Comic Sans MS"/>
                <a:cs typeface="Comic Sans MS"/>
              </a:rPr>
              <a:t>Gog y Magog </a:t>
            </a:r>
            <a:r>
              <a:rPr lang="es-BO" sz="2800" dirty="0">
                <a:solidFill>
                  <a:schemeClr val="tx1"/>
                </a:solidFill>
                <a:latin typeface="Comic Sans MS"/>
                <a:cs typeface="Comic Sans MS"/>
              </a:rPr>
              <a:t>ocurre antes del Milenio</a:t>
            </a:r>
          </a:p>
          <a:p>
            <a:r>
              <a:rPr lang="es-BO" sz="2800" dirty="0">
                <a:solidFill>
                  <a:schemeClr val="tx1"/>
                </a:solidFill>
                <a:latin typeface="Comic Sans MS"/>
                <a:cs typeface="Comic Sans MS"/>
              </a:rPr>
              <a:t>   Satanás está atado los 1000 años en el Pozo </a:t>
            </a:r>
            <a:r>
              <a:rPr lang="es-BO" sz="2800" dirty="0">
                <a:solidFill>
                  <a:srgbClr val="FF0000"/>
                </a:solidFill>
                <a:latin typeface="Comic Sans MS"/>
                <a:cs typeface="Comic Sans MS"/>
              </a:rPr>
              <a:t>Apocalipsis 20:3</a:t>
            </a:r>
            <a:endParaRPr lang="es-BO" sz="2800" dirty="0">
              <a:solidFill>
                <a:schemeClr val="tx1"/>
              </a:solidFill>
              <a:latin typeface="Comic Sans MS"/>
              <a:cs typeface="Comic Sans MS"/>
            </a:endParaRPr>
          </a:p>
          <a:p>
            <a:r>
              <a:rPr lang="es-BO" sz="2800" dirty="0">
                <a:solidFill>
                  <a:schemeClr val="tx1"/>
                </a:solidFill>
                <a:latin typeface="Comic Sans MS"/>
                <a:cs typeface="Comic Sans MS"/>
              </a:rPr>
              <a:t>                                                                        </a:t>
            </a:r>
            <a:endParaRPr lang="es-BO" sz="2800" dirty="0">
              <a:solidFill>
                <a:srgbClr val="FF0000"/>
              </a:solidFill>
              <a:latin typeface="Comic Sans MS"/>
              <a:cs typeface="Comic Sans MS"/>
            </a:endParaRPr>
          </a:p>
          <a:p>
            <a:r>
              <a:rPr lang="es-BO" sz="2800" dirty="0">
                <a:solidFill>
                  <a:schemeClr val="tx1"/>
                </a:solidFill>
                <a:latin typeface="Comic Sans MS"/>
                <a:cs typeface="Comic Sans MS"/>
              </a:rPr>
              <a:t> </a:t>
            </a:r>
            <a:r>
              <a:rPr lang="en-US" sz="2800" dirty="0">
                <a:solidFill>
                  <a:schemeClr val="tx1"/>
                </a:solidFill>
                <a:latin typeface="Comic Sans MS"/>
                <a:cs typeface="Comic Sans MS"/>
              </a:rPr>
              <a:t>    </a:t>
            </a:r>
            <a:r>
              <a:rPr lang="es-BO" sz="2800" dirty="0">
                <a:solidFill>
                  <a:schemeClr val="tx1"/>
                </a:solidFill>
                <a:latin typeface="Comic Sans MS"/>
                <a:cs typeface="Comic Sans MS"/>
              </a:rPr>
              <a:t>Al final de 1000 años, Satanás es desatado </a:t>
            </a:r>
            <a:r>
              <a:rPr lang="es-BO" sz="2800" dirty="0">
                <a:solidFill>
                  <a:srgbClr val="FF0000"/>
                </a:solidFill>
                <a:latin typeface="Comic Sans MS"/>
                <a:cs typeface="Comic Sans MS"/>
              </a:rPr>
              <a:t>Apocalipsis 20:7</a:t>
            </a:r>
          </a:p>
          <a:p>
            <a:endParaRPr lang="es-BO" sz="2800" dirty="0">
              <a:solidFill>
                <a:srgbClr val="FF0000"/>
              </a:solidFill>
              <a:latin typeface="Comic Sans MS"/>
              <a:cs typeface="Comic Sans MS"/>
            </a:endParaRPr>
          </a:p>
          <a:p>
            <a:r>
              <a:rPr lang="es-BO" sz="2800" dirty="0">
                <a:solidFill>
                  <a:schemeClr val="tx1"/>
                </a:solidFill>
                <a:latin typeface="Comic Sans MS"/>
                <a:cs typeface="Comic Sans MS"/>
              </a:rPr>
              <a:t>   Gog y Magog reúnen naciones para luchar      </a:t>
            </a:r>
            <a:r>
              <a:rPr lang="es-BO" sz="2800" dirty="0">
                <a:solidFill>
                  <a:srgbClr val="FF0000"/>
                </a:solidFill>
                <a:latin typeface="Comic Sans MS"/>
                <a:cs typeface="Comic Sans MS"/>
              </a:rPr>
              <a:t>Apocalipsis 20: 8</a:t>
            </a:r>
          </a:p>
        </p:txBody>
      </p:sp>
    </p:spTree>
    <p:extLst>
      <p:ext uri="{BB962C8B-B14F-4D97-AF65-F5344CB8AC3E}">
        <p14:creationId xmlns:p14="http://schemas.microsoft.com/office/powerpoint/2010/main" val="3380832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64A968-9312-1142-DACC-FDC47B5AB78A}"/>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12074" y="854545"/>
            <a:ext cx="8367851" cy="4462760"/>
          </a:xfrm>
          <a:prstGeom prst="rect">
            <a:avLst/>
          </a:prstGeom>
          <a:solidFill>
            <a:srgbClr val="00B0F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dirty="0">
                <a:solidFill>
                  <a:srgbClr val="FFFF00"/>
                </a:solidFill>
                <a:latin typeface="Comic Sans MS"/>
                <a:cs typeface="Comic Sans MS"/>
              </a:rPr>
              <a:t>  </a:t>
            </a:r>
          </a:p>
          <a:p>
            <a:r>
              <a:rPr lang="en-US" sz="3200" dirty="0">
                <a:solidFill>
                  <a:srgbClr val="FFFF00"/>
                </a:solidFill>
                <a:latin typeface="Comic Sans MS"/>
                <a:cs typeface="Comic Sans MS"/>
              </a:rPr>
              <a:t>       </a:t>
            </a:r>
            <a:r>
              <a:rPr lang="es-BO" sz="2800" dirty="0">
                <a:solidFill>
                  <a:schemeClr val="tx1"/>
                </a:solidFill>
                <a:latin typeface="Comic Sans MS"/>
                <a:cs typeface="Comic Sans MS"/>
              </a:rPr>
              <a:t>El Principado Principal es el Poder Supremo</a:t>
            </a:r>
          </a:p>
          <a:p>
            <a:r>
              <a:rPr lang="es-BO" sz="2800" dirty="0">
                <a:solidFill>
                  <a:schemeClr val="tx1"/>
                </a:solidFill>
                <a:latin typeface="Comic Sans MS"/>
                <a:cs typeface="Comic Sans MS"/>
              </a:rPr>
              <a:t>   Gobernante de las Tinieblas de este Mundo</a:t>
            </a:r>
          </a:p>
          <a:p>
            <a:r>
              <a:rPr lang="es-BO" sz="2800" dirty="0">
                <a:solidFill>
                  <a:schemeClr val="tx1"/>
                </a:solidFill>
                <a:latin typeface="Comic Sans MS"/>
                <a:cs typeface="Comic Sans MS"/>
              </a:rPr>
              <a:t>   La iniquidad espiritual en las altas esferas</a:t>
            </a:r>
          </a:p>
          <a:p>
            <a:r>
              <a:rPr lang="en-US" sz="2800" dirty="0">
                <a:solidFill>
                  <a:schemeClr val="tx1"/>
                </a:solidFill>
                <a:latin typeface="Comic Sans MS"/>
                <a:cs typeface="Comic Sans MS"/>
              </a:rPr>
              <a:t>                    </a:t>
            </a:r>
            <a:r>
              <a:rPr lang="en-US" sz="2400" b="1" dirty="0" err="1">
                <a:solidFill>
                  <a:srgbClr val="FF0000"/>
                </a:solidFill>
                <a:latin typeface="Lucida Handwriting" panose="03010101010101010101" pitchFamily="66" charset="77"/>
                <a:cs typeface="Comic Sans MS"/>
              </a:rPr>
              <a:t>Efesios</a:t>
            </a:r>
            <a:r>
              <a:rPr lang="en-US" sz="2400" b="1" dirty="0">
                <a:solidFill>
                  <a:srgbClr val="FF0000"/>
                </a:solidFill>
                <a:latin typeface="Lucida Handwriting" panose="03010101010101010101" pitchFamily="66" charset="77"/>
                <a:cs typeface="Comic Sans MS"/>
              </a:rPr>
              <a:t> 6:12</a:t>
            </a:r>
            <a:endParaRPr lang="en-US" sz="2400" b="1" dirty="0">
              <a:solidFill>
                <a:schemeClr val="tx1"/>
              </a:solidFill>
              <a:latin typeface="Comic Sans MS"/>
              <a:cs typeface="Comic Sans MS"/>
            </a:endParaRPr>
          </a:p>
          <a:p>
            <a:endParaRPr lang="en-US" sz="2800" dirty="0">
              <a:solidFill>
                <a:srgbClr val="FFFF00"/>
              </a:solidFill>
              <a:latin typeface="Comic Sans MS"/>
              <a:cs typeface="Comic Sans MS"/>
            </a:endParaRPr>
          </a:p>
          <a:p>
            <a:r>
              <a:rPr lang="en-US" sz="3600" dirty="0">
                <a:solidFill>
                  <a:srgbClr val="FF0000"/>
                </a:solidFill>
                <a:latin typeface="Comic Sans MS" panose="030F0902030302020204" pitchFamily="66" charset="0"/>
                <a:cs typeface="Chalkduster"/>
              </a:rPr>
              <a:t>	GOG</a:t>
            </a:r>
            <a:r>
              <a:rPr lang="en-US" sz="3600" dirty="0">
                <a:solidFill>
                  <a:srgbClr val="00D502"/>
                </a:solidFill>
                <a:latin typeface="Comic Sans MS" panose="030F0902030302020204" pitchFamily="66" charset="0"/>
                <a:cs typeface="Chalkduster"/>
              </a:rPr>
              <a:t> </a:t>
            </a:r>
            <a:r>
              <a:rPr lang="es-BO" sz="3600" dirty="0">
                <a:solidFill>
                  <a:schemeClr val="tx1"/>
                </a:solidFill>
                <a:latin typeface="Comic Sans MS" panose="030F0902030302020204" pitchFamily="66" charset="0"/>
                <a:cs typeface="Chalkduster"/>
              </a:rPr>
              <a:t>es un espíritu demoníaco</a:t>
            </a:r>
          </a:p>
          <a:p>
            <a:r>
              <a:rPr lang="es-BO" sz="3600" dirty="0">
                <a:solidFill>
                  <a:schemeClr val="tx1"/>
                </a:solidFill>
                <a:latin typeface="Comic Sans MS" panose="030F0902030302020204" pitchFamily="66" charset="0"/>
                <a:cs typeface="Chalkduster"/>
              </a:rPr>
              <a:t>    	 que habita en los hombres</a:t>
            </a:r>
          </a:p>
          <a:p>
            <a:r>
              <a:rPr lang="es-BO" sz="3600" dirty="0">
                <a:solidFill>
                  <a:schemeClr val="tx1"/>
                </a:solidFill>
                <a:latin typeface="Chalkduster"/>
                <a:cs typeface="Chalkduster"/>
              </a:rPr>
              <a:t> </a:t>
            </a:r>
            <a:endParaRPr lang="en-US" sz="2800" dirty="0">
              <a:solidFill>
                <a:schemeClr val="tx1"/>
              </a:solidFill>
              <a:latin typeface="Comic Sans MS"/>
              <a:cs typeface="Comic Sans MS"/>
            </a:endParaRPr>
          </a:p>
        </p:txBody>
      </p:sp>
    </p:spTree>
    <p:extLst>
      <p:ext uri="{BB962C8B-B14F-4D97-AF65-F5344CB8AC3E}">
        <p14:creationId xmlns:p14="http://schemas.microsoft.com/office/powerpoint/2010/main" val="3544555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2296077" y="1320751"/>
            <a:ext cx="7599845" cy="3108543"/>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a:p>
            <a:r>
              <a:rPr lang="en-US" sz="2800" dirty="0">
                <a:latin typeface="Papyrus" panose="020B0602040200020303" pitchFamily="34" charset="77"/>
              </a:rPr>
              <a:t>    6</a:t>
            </a:r>
            <a:r>
              <a:rPr lang="es-BO" sz="2800" dirty="0">
                <a:latin typeface="Papyrus" panose="020B0602040200020303" pitchFamily="34" charset="77"/>
              </a:rPr>
              <a:t>. La batalla de Gog/Magog es Armagedón</a:t>
            </a:r>
          </a:p>
          <a:p>
            <a:r>
              <a:rPr lang="es-BO" sz="2800" dirty="0">
                <a:latin typeface="Papyrus" panose="020B0602040200020303" pitchFamily="34" charset="77"/>
              </a:rPr>
              <a:t>                      19 Eventos paralelos </a:t>
            </a:r>
          </a:p>
          <a:p>
            <a:endParaRPr lang="es-BO" sz="2800" dirty="0">
              <a:latin typeface="Papyrus" panose="020B0602040200020303" pitchFamily="34" charset="77"/>
            </a:endParaRPr>
          </a:p>
          <a:p>
            <a:r>
              <a:rPr lang="es-BO" sz="2800" dirty="0">
                <a:latin typeface="Papyrus" panose="020B0602040200020303" pitchFamily="34" charset="77"/>
              </a:rPr>
              <a:t>         NO es un evento de pre </a:t>
            </a:r>
            <a:r>
              <a:rPr lang="en-US" sz="2800" dirty="0">
                <a:latin typeface="Papyrus" panose="020B0602040200020303" pitchFamily="34" charset="77"/>
              </a:rPr>
              <a:t>-</a:t>
            </a:r>
            <a:r>
              <a:rPr lang="es-BO" sz="2800" dirty="0">
                <a:latin typeface="Papyrus" panose="020B0602040200020303" pitchFamily="34" charset="77"/>
              </a:rPr>
              <a:t>tribulación</a:t>
            </a:r>
          </a:p>
          <a:p>
            <a:r>
              <a:rPr lang="es-BO" sz="2800" dirty="0">
                <a:latin typeface="Papyrus" panose="020B0602040200020303" pitchFamily="34" charset="77"/>
              </a:rPr>
              <a:t>                     Es el Evento Principal</a:t>
            </a:r>
          </a:p>
          <a:p>
            <a:endParaRPr lang="en-US" sz="2800" dirty="0">
              <a:latin typeface="Papyrus" panose="020B0602040200020303" pitchFamily="34" charset="77"/>
            </a:endParaRPr>
          </a:p>
        </p:txBody>
      </p:sp>
    </p:spTree>
    <p:extLst>
      <p:ext uri="{BB962C8B-B14F-4D97-AF65-F5344CB8AC3E}">
        <p14:creationId xmlns:p14="http://schemas.microsoft.com/office/powerpoint/2010/main" val="2471486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1" y="0"/>
            <a:ext cx="12192000"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396531" y="312762"/>
            <a:ext cx="11398938" cy="6232475"/>
          </a:xfrm>
          <a:prstGeom prst="rect">
            <a:avLst/>
          </a:prstGeom>
          <a:solidFill>
            <a:schemeClr val="bg1"/>
          </a:solidFill>
        </p:spPr>
        <p:txBody>
          <a:bodyPr wrap="square" rtlCol="0">
            <a:spAutoFit/>
          </a:bodyPr>
          <a:lstStyle/>
          <a:p>
            <a:endParaRPr lang="es-BO" sz="1900" dirty="0">
              <a:latin typeface="Avenir Book" panose="02000503020000020003" pitchFamily="2" charset="0"/>
            </a:endParaRPr>
          </a:p>
          <a:p>
            <a:r>
              <a:rPr lang="es-BO" sz="1900" dirty="0">
                <a:latin typeface="Avenir Book" panose="02000503020000020003" pitchFamily="2" charset="0"/>
              </a:rPr>
              <a:t>#1. Dios llama a Gog "el profetizado" Ezequiel 38:17</a:t>
            </a:r>
          </a:p>
          <a:p>
            <a:endParaRPr lang="es-BO" sz="1900" dirty="0">
              <a:latin typeface="Avenir Book" panose="02000503020000020003" pitchFamily="2" charset="0"/>
            </a:endParaRPr>
          </a:p>
          <a:p>
            <a:r>
              <a:rPr lang="es-BO" sz="1900" dirty="0">
                <a:latin typeface="Avenir Book" panose="02000503020000020003" pitchFamily="2" charset="0"/>
              </a:rPr>
              <a:t>#2. Jesucristo estará presente en la Tierra. Ezequiel 38:20;    Apocalipsis 19:11-15</a:t>
            </a:r>
          </a:p>
          <a:p>
            <a:endParaRPr lang="es-BO" sz="1900" dirty="0">
              <a:latin typeface="Avenir Book" panose="02000503020000020003" pitchFamily="2" charset="0"/>
            </a:endParaRPr>
          </a:p>
          <a:p>
            <a:r>
              <a:rPr lang="es-BO" sz="1900" dirty="0">
                <a:latin typeface="Avenir Book" panose="02000503020000020003" pitchFamily="2" charset="0"/>
              </a:rPr>
              <a:t># 3 Dios reúne las aves del cielo para cenar a los malvados - Ezequiel 39: 4; 17-20;  </a:t>
            </a:r>
            <a:r>
              <a:rPr lang="es-BO" sz="1900" dirty="0" err="1">
                <a:latin typeface="Avenir Book" panose="02000503020000020003" pitchFamily="2" charset="0"/>
              </a:rPr>
              <a:t>Apocal</a:t>
            </a:r>
            <a:r>
              <a:rPr lang="es-BO" sz="1900" dirty="0">
                <a:latin typeface="Avenir Book" panose="02000503020000020003" pitchFamily="2" charset="0"/>
              </a:rPr>
              <a:t> 19:17-21</a:t>
            </a:r>
          </a:p>
          <a:p>
            <a:endParaRPr lang="es-BO" sz="1900" dirty="0">
              <a:latin typeface="Avenir Book" panose="02000503020000020003" pitchFamily="2" charset="0"/>
            </a:endParaRPr>
          </a:p>
          <a:p>
            <a:r>
              <a:rPr lang="es-BO" sz="1900" dirty="0">
                <a:latin typeface="Avenir Book" panose="02000503020000020003" pitchFamily="2" charset="0"/>
              </a:rPr>
              <a:t>#4. Grandes piedras de granizo caen al final de ambas batallas - Ezequiel 38:22;   Apocalipsis 16:21</a:t>
            </a:r>
          </a:p>
          <a:p>
            <a:endParaRPr lang="es-BO" sz="1900" dirty="0">
              <a:latin typeface="Avenir Book" panose="02000503020000020003" pitchFamily="2" charset="0"/>
            </a:endParaRPr>
          </a:p>
          <a:p>
            <a:r>
              <a:rPr lang="es-BO" sz="1900" dirty="0">
                <a:latin typeface="Avenir Book" panose="02000503020000020003" pitchFamily="2" charset="0"/>
              </a:rPr>
              <a:t>#5. En ambas batallas, los ejércitos están confundidos y se atacan entre sí – Ez 38:21; Zac 14:13</a:t>
            </a:r>
          </a:p>
          <a:p>
            <a:endParaRPr lang="es-BO" sz="1900" dirty="0">
              <a:latin typeface="Avenir Book" panose="02000503020000020003" pitchFamily="2" charset="0"/>
            </a:endParaRPr>
          </a:p>
          <a:p>
            <a:r>
              <a:rPr lang="es-BO" sz="1900" dirty="0">
                <a:latin typeface="Avenir Book" panose="02000503020000020003" pitchFamily="2" charset="0"/>
              </a:rPr>
              <a:t>#6. Un gran terremoto sacudirá la tierra – Ezequiel 38:18-20, Apocalipsis 16:18-19  </a:t>
            </a:r>
          </a:p>
          <a:p>
            <a:endParaRPr lang="es-BO" sz="1900" dirty="0">
              <a:latin typeface="Avenir Book" panose="02000503020000020003" pitchFamily="2" charset="0"/>
            </a:endParaRPr>
          </a:p>
          <a:p>
            <a:r>
              <a:rPr lang="es-BO" sz="1900" dirty="0">
                <a:latin typeface="Avenir Book" panose="02000503020000020003" pitchFamily="2" charset="0"/>
              </a:rPr>
              <a:t>#7. Israel conocerá a su Dios y a su Mesías después de la batalla de Gog/Magog – Ez 39:22, 28-29</a:t>
            </a:r>
          </a:p>
          <a:p>
            <a:endParaRPr lang="es-BO" sz="1900" dirty="0">
              <a:latin typeface="Avenir Book" panose="02000503020000020003" pitchFamily="2" charset="0"/>
            </a:endParaRPr>
          </a:p>
          <a:p>
            <a:r>
              <a:rPr lang="es-BO" sz="1900" dirty="0">
                <a:latin typeface="Avenir Book" panose="02000503020000020003" pitchFamily="2" charset="0"/>
              </a:rPr>
              <a:t>#8. El Rey del Norte - El Anticristo - Ezequiel 38:15; Ezequiel 39:2; Daniel 11:40; Joel 2:20</a:t>
            </a:r>
          </a:p>
          <a:p>
            <a:endParaRPr lang="es-BO" sz="1900" dirty="0">
              <a:latin typeface="Avenir Book" panose="02000503020000020003" pitchFamily="2" charset="0"/>
            </a:endParaRPr>
          </a:p>
          <a:p>
            <a:r>
              <a:rPr lang="es-BO" sz="1900" dirty="0">
                <a:latin typeface="Avenir Book" panose="02000503020000020003" pitchFamily="2" charset="0"/>
              </a:rPr>
              <a:t># 9 El Anticristo también es llamado el Asirio – Miqueas 5:5-6; Isaías 10:5,12, 24-25; Isaías 30:31</a:t>
            </a:r>
          </a:p>
          <a:p>
            <a:endParaRPr lang="es-BO" sz="1900" dirty="0">
              <a:latin typeface="Avenir Book" panose="02000503020000020003" pitchFamily="2" charset="0"/>
            </a:endParaRPr>
          </a:p>
          <a:p>
            <a:r>
              <a:rPr lang="es-BO" sz="1900" dirty="0">
                <a:latin typeface="Avenir Book" panose="02000503020000020003" pitchFamily="2" charset="0"/>
              </a:rPr>
              <a:t>#10.  Tanto Gog como Anticristo vienen en el momento de la seguridad de Israel – Ez 38:11; Dan 11:24</a:t>
            </a:r>
          </a:p>
          <a:p>
            <a:endParaRPr lang="es-BO" sz="1900" dirty="0">
              <a:latin typeface="Avenir Book" panose="02000503020000020003" pitchFamily="2" charset="0"/>
            </a:endParaRPr>
          </a:p>
        </p:txBody>
      </p:sp>
    </p:spTree>
    <p:extLst>
      <p:ext uri="{BB962C8B-B14F-4D97-AF65-F5344CB8AC3E}">
        <p14:creationId xmlns:p14="http://schemas.microsoft.com/office/powerpoint/2010/main" val="1093468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401607" y="451262"/>
            <a:ext cx="11388785" cy="5955476"/>
          </a:xfrm>
          <a:prstGeom prst="rect">
            <a:avLst/>
          </a:prstGeom>
          <a:solidFill>
            <a:schemeClr val="bg1"/>
          </a:solidFill>
        </p:spPr>
        <p:txBody>
          <a:bodyPr wrap="square" rtlCol="0">
            <a:spAutoFit/>
          </a:bodyPr>
          <a:lstStyle/>
          <a:p>
            <a:endParaRPr lang="en-US" sz="2000" dirty="0">
              <a:latin typeface="Papyrus" panose="020B0602040200020303" pitchFamily="34" charset="77"/>
            </a:endParaRPr>
          </a:p>
          <a:p>
            <a:r>
              <a:rPr lang="es-BO" sz="1900" dirty="0">
                <a:latin typeface="Avenir Book" panose="02000503020000020003" pitchFamily="2" charset="0"/>
              </a:rPr>
              <a:t>#11.Tanto Gog como el Anticristo comparten la misma Alianza de Naciones – Ez 38:5-6; Dan 11:43</a:t>
            </a:r>
          </a:p>
          <a:p>
            <a:endParaRPr lang="es-BO" sz="1900" dirty="0">
              <a:latin typeface="Avenir Book" panose="02000503020000020003" pitchFamily="2" charset="0"/>
            </a:endParaRPr>
          </a:p>
          <a:p>
            <a:r>
              <a:rPr lang="es-BO" sz="1900" dirty="0">
                <a:latin typeface="Avenir Book" panose="02000503020000020003" pitchFamily="2" charset="0"/>
              </a:rPr>
              <a:t>#12. Tanto Gog como el Anticristo vienen a tomar botín y saqueo - Ez 38:10-13; Dan. 11:24; Isa 10:5-7</a:t>
            </a:r>
          </a:p>
          <a:p>
            <a:endParaRPr lang="es-BO" sz="1900" dirty="0">
              <a:latin typeface="Avenir Book" panose="02000503020000020003" pitchFamily="2" charset="0"/>
            </a:endParaRPr>
          </a:p>
          <a:p>
            <a:r>
              <a:rPr lang="es-BO" sz="1900" dirty="0">
                <a:latin typeface="Avenir Book" panose="02000503020000020003" pitchFamily="2" charset="0"/>
              </a:rPr>
              <a:t># 13 Tanto Gog como Anticristo destruidos al final de la batalla - Ezequiel 39:11; Daniel 7:11</a:t>
            </a:r>
          </a:p>
          <a:p>
            <a:endParaRPr lang="es-BO" sz="1900" dirty="0">
              <a:latin typeface="Avenir Book" panose="02000503020000020003" pitchFamily="2" charset="0"/>
            </a:endParaRPr>
          </a:p>
          <a:p>
            <a:r>
              <a:rPr lang="es-BO" sz="1900" dirty="0">
                <a:latin typeface="Avenir Book" panose="02000503020000020003" pitchFamily="2" charset="0"/>
              </a:rPr>
              <a:t>#14. Cristo está físicamente presente en Israel al final de ambas batallas - Ezequiel 38:20; 39:21;</a:t>
            </a:r>
          </a:p>
          <a:p>
            <a:r>
              <a:rPr lang="es-BO" sz="1900" dirty="0">
                <a:latin typeface="Avenir Book" panose="02000503020000020003" pitchFamily="2" charset="0"/>
              </a:rPr>
              <a:t>                       </a:t>
            </a:r>
            <a:r>
              <a:rPr lang="en-US" sz="1900" dirty="0">
                <a:latin typeface="Avenir Book" panose="02000503020000020003" pitchFamily="2" charset="0"/>
              </a:rPr>
              <a:t> </a:t>
            </a:r>
            <a:r>
              <a:rPr lang="es-BO" sz="1900" dirty="0">
                <a:latin typeface="Avenir Book" panose="02000503020000020003" pitchFamily="2" charset="0"/>
              </a:rPr>
              <a:t>Zacarías 12:10; Zacarías 14:3-4; Apocalipsis 1:6; Apocalipsis 17:4</a:t>
            </a:r>
          </a:p>
          <a:p>
            <a:r>
              <a:rPr lang="es-BO" sz="1900" dirty="0">
                <a:latin typeface="Avenir Book" panose="02000503020000020003" pitchFamily="2" charset="0"/>
              </a:rPr>
              <a:t> </a:t>
            </a:r>
          </a:p>
          <a:p>
            <a:r>
              <a:rPr lang="es-BO" sz="1900" dirty="0">
                <a:latin typeface="Avenir Book" panose="02000503020000020003" pitchFamily="2" charset="0"/>
              </a:rPr>
              <a:t>#15. El Nombre de Dios ya no será profanado - Ezequiel 38:23; Ez 39:7-8; 22;  Apocalipsis 21:3; 22:4</a:t>
            </a:r>
          </a:p>
          <a:p>
            <a:endParaRPr lang="es-BO" sz="1900" dirty="0">
              <a:latin typeface="Avenir Book" panose="02000503020000020003" pitchFamily="2" charset="0"/>
            </a:endParaRPr>
          </a:p>
          <a:p>
            <a:r>
              <a:rPr lang="es-BO" sz="1900" dirty="0">
                <a:latin typeface="Avenir Book" panose="02000503020000020003" pitchFamily="2" charset="0"/>
              </a:rPr>
              <a:t>#16. El Espíritu de Dios es derramado sobre Israel después de ambas batallas – Ez 39:29; Zac 12:10</a:t>
            </a:r>
          </a:p>
          <a:p>
            <a:endParaRPr lang="es-BO" sz="1900" dirty="0">
              <a:latin typeface="Avenir Book" panose="02000503020000020003" pitchFamily="2" charset="0"/>
            </a:endParaRPr>
          </a:p>
          <a:p>
            <a:r>
              <a:rPr lang="es-BO" sz="1900" dirty="0">
                <a:latin typeface="Avenir Book" panose="02000503020000020003" pitchFamily="2" charset="0"/>
              </a:rPr>
              <a:t>#17. Las armas de guerra son destruidas después de ambas batallas – Ezequiel 39:9; Isaías 2:4</a:t>
            </a:r>
          </a:p>
          <a:p>
            <a:endParaRPr lang="es-BO" sz="1900" dirty="0">
              <a:latin typeface="Avenir Book" panose="02000503020000020003" pitchFamily="2" charset="0"/>
            </a:endParaRPr>
          </a:p>
          <a:p>
            <a:r>
              <a:rPr lang="es-BO" sz="1900" dirty="0">
                <a:latin typeface="Avenir Book" panose="02000503020000020003" pitchFamily="2" charset="0"/>
              </a:rPr>
              <a:t>#18. Dios dice: 'Hecho está' después de ambas batallas – Ezequiel 39:8; Apocalipsis 16:17</a:t>
            </a:r>
          </a:p>
          <a:p>
            <a:endParaRPr lang="es-BO" sz="1900" dirty="0">
              <a:latin typeface="Avenir Book" panose="02000503020000020003" pitchFamily="2" charset="0"/>
            </a:endParaRPr>
          </a:p>
          <a:p>
            <a:r>
              <a:rPr lang="es-BO" sz="1900" dirty="0">
                <a:latin typeface="Avenir Book" panose="02000503020000020003" pitchFamily="2" charset="0"/>
              </a:rPr>
              <a:t>#19. El hedor de los cadáveres después de ambas batallas - Ezequiel 39:11; Isaías 34:3; Joel 2:20</a:t>
            </a:r>
          </a:p>
          <a:p>
            <a:endParaRPr lang="es-BO" sz="1900" dirty="0">
              <a:latin typeface="Avenir Book" panose="02000503020000020003" pitchFamily="2" charset="0"/>
            </a:endParaRPr>
          </a:p>
        </p:txBody>
      </p:sp>
    </p:spTree>
    <p:extLst>
      <p:ext uri="{BB962C8B-B14F-4D97-AF65-F5344CB8AC3E}">
        <p14:creationId xmlns:p14="http://schemas.microsoft.com/office/powerpoint/2010/main" val="416141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4AF7AD-4A33-8927-BCF3-CE967617F670}"/>
              </a:ext>
            </a:extLst>
          </p:cNvPr>
          <p:cNvSpPr txBox="1"/>
          <p:nvPr/>
        </p:nvSpPr>
        <p:spPr>
          <a:xfrm>
            <a:off x="2033547" y="1807594"/>
            <a:ext cx="8124905" cy="1384995"/>
          </a:xfrm>
          <a:prstGeom prst="rect">
            <a:avLst/>
          </a:prstGeom>
          <a:solidFill>
            <a:srgbClr val="00B0F0"/>
          </a:solidFill>
        </p:spPr>
        <p:txBody>
          <a:bodyPr wrap="square" rtlCol="0">
            <a:spAutoFit/>
          </a:bodyPr>
          <a:lstStyle/>
          <a:p>
            <a:r>
              <a:rPr lang="en-US" sz="2400" dirty="0">
                <a:latin typeface="Papyrus" panose="020B0602040200020303" pitchFamily="34" charset="77"/>
              </a:rPr>
              <a:t>#7. </a:t>
            </a:r>
            <a:r>
              <a:rPr lang="en-US" sz="2800" dirty="0">
                <a:latin typeface="Papyrus" panose="020B0602040200020303" pitchFamily="34" charset="77"/>
              </a:rPr>
              <a:t>La Biblia </a:t>
            </a:r>
            <a:r>
              <a:rPr lang="en-US" sz="2800" dirty="0" err="1">
                <a:latin typeface="Papyrus" panose="020B0602040200020303" pitchFamily="34" charset="77"/>
              </a:rPr>
              <a:t>revela</a:t>
            </a:r>
            <a:r>
              <a:rPr lang="en-US" sz="2800" dirty="0">
                <a:latin typeface="Papyrus" panose="020B0602040200020303" pitchFamily="34" charset="77"/>
              </a:rPr>
              <a:t> un </a:t>
            </a:r>
            <a:r>
              <a:rPr lang="en-US" sz="2800" dirty="0" err="1">
                <a:latin typeface="Papyrus" panose="020B0602040200020303" pitchFamily="34" charset="77"/>
              </a:rPr>
              <a:t>Anticristo</a:t>
            </a:r>
            <a:r>
              <a:rPr lang="en-US" sz="2800" dirty="0">
                <a:latin typeface="Papyrus" panose="020B0602040200020303" pitchFamily="34" charset="77"/>
              </a:rPr>
              <a:t> </a:t>
            </a:r>
            <a:r>
              <a:rPr lang="en-US" sz="2800" dirty="0" err="1">
                <a:latin typeface="Papyrus" panose="020B0602040200020303" pitchFamily="34" charset="77"/>
              </a:rPr>
              <a:t>Islámico</a:t>
            </a:r>
            <a:r>
              <a:rPr lang="en-US" sz="2800" dirty="0">
                <a:latin typeface="Papyrus" panose="020B0602040200020303" pitchFamily="34" charset="77"/>
              </a:rPr>
              <a:t> </a:t>
            </a:r>
          </a:p>
          <a:p>
            <a:r>
              <a:rPr lang="en-US" sz="2800" dirty="0">
                <a:latin typeface="Papyrus" panose="020B0602040200020303" pitchFamily="34" charset="77"/>
              </a:rPr>
              <a:t>         no es un </a:t>
            </a:r>
            <a:r>
              <a:rPr lang="en-US" sz="2800" dirty="0" err="1">
                <a:latin typeface="Papyrus" panose="020B0602040200020303" pitchFamily="34" charset="77"/>
              </a:rPr>
              <a:t>Anticristo</a:t>
            </a:r>
            <a:r>
              <a:rPr lang="en-US" sz="2800" dirty="0">
                <a:latin typeface="Papyrus" panose="020B0602040200020303" pitchFamily="34" charset="77"/>
              </a:rPr>
              <a:t> </a:t>
            </a:r>
            <a:r>
              <a:rPr lang="en-US" sz="2800" dirty="0" err="1">
                <a:latin typeface="Papyrus" panose="020B0602040200020303" pitchFamily="34" charset="77"/>
              </a:rPr>
              <a:t>Europeo</a:t>
            </a:r>
            <a:endParaRPr lang="en-US" sz="2800" dirty="0">
              <a:latin typeface="Papyrus" panose="020B0602040200020303" pitchFamily="34" charset="77"/>
            </a:endParaRPr>
          </a:p>
          <a:p>
            <a:r>
              <a:rPr lang="en-US" sz="2800" dirty="0">
                <a:latin typeface="Papyrus" panose="020B0602040200020303" pitchFamily="34" charset="77"/>
              </a:rPr>
              <a:t>         La </a:t>
            </a:r>
            <a:r>
              <a:rPr lang="en-US" sz="2800" dirty="0" err="1">
                <a:latin typeface="Papyrus" panose="020B0602040200020303" pitchFamily="34" charset="77"/>
              </a:rPr>
              <a:t>bestia</a:t>
            </a:r>
            <a:r>
              <a:rPr lang="en-US" sz="2800" dirty="0">
                <a:latin typeface="Papyrus" panose="020B0602040200020303" pitchFamily="34" charset="77"/>
              </a:rPr>
              <a:t> final es del Medio Oriente </a:t>
            </a:r>
          </a:p>
        </p:txBody>
      </p:sp>
    </p:spTree>
    <p:extLst>
      <p:ext uri="{BB962C8B-B14F-4D97-AF65-F5344CB8AC3E}">
        <p14:creationId xmlns:p14="http://schemas.microsoft.com/office/powerpoint/2010/main" val="665818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E5BD9B-A581-D20F-6472-4EAC2EB3F5C0}"/>
              </a:ext>
            </a:extLst>
          </p:cNvPr>
          <p:cNvSpPr/>
          <p:nvPr/>
        </p:nvSpPr>
        <p:spPr>
          <a:xfrm>
            <a:off x="0" y="-28520"/>
            <a:ext cx="12192000" cy="6906840"/>
          </a:xfrm>
          <a:prstGeom prst="rect">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385738" y="1368465"/>
            <a:ext cx="2685611" cy="4093428"/>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err="1">
                <a:solidFill>
                  <a:schemeClr val="tx1"/>
                </a:solidFill>
                <a:latin typeface="Papyrus"/>
                <a:cs typeface="Papyrus"/>
              </a:rPr>
              <a:t>Apocalipsis</a:t>
            </a:r>
            <a:r>
              <a:rPr lang="en-US" sz="2000" dirty="0">
                <a:solidFill>
                  <a:schemeClr val="tx1"/>
                </a:solidFill>
                <a:latin typeface="Papyrus"/>
                <a:cs typeface="Papyrus"/>
              </a:rPr>
              <a:t> 13:1</a:t>
            </a:r>
          </a:p>
          <a:p>
            <a:endParaRPr lang="en-US" sz="2000" dirty="0">
              <a:solidFill>
                <a:srgbClr val="FF0000"/>
              </a:solidFill>
              <a:latin typeface="Papyrus"/>
              <a:cs typeface="Papyrus"/>
            </a:endParaRPr>
          </a:p>
          <a:p>
            <a:r>
              <a:rPr lang="es-BO" sz="2000" b="0" i="0" dirty="0">
                <a:solidFill>
                  <a:srgbClr val="000000"/>
                </a:solidFill>
                <a:effectLst/>
                <a:latin typeface="Avenir Book" panose="02000503020000020003" pitchFamily="2" charset="0"/>
              </a:rPr>
              <a:t>Y Yo me paré sobre la arena del mar, </a:t>
            </a:r>
          </a:p>
          <a:p>
            <a:r>
              <a:rPr lang="es-BO" sz="2000" b="0" i="0" dirty="0">
                <a:solidFill>
                  <a:srgbClr val="000000"/>
                </a:solidFill>
                <a:effectLst/>
                <a:latin typeface="Avenir Book" panose="02000503020000020003" pitchFamily="2" charset="0"/>
              </a:rPr>
              <a:t>y vi una bestia subir del mar, que tenía </a:t>
            </a:r>
          </a:p>
          <a:p>
            <a:r>
              <a:rPr lang="es-BO" sz="2000" dirty="0">
                <a:solidFill>
                  <a:srgbClr val="000000"/>
                </a:solidFill>
                <a:latin typeface="Avenir Book" panose="02000503020000020003" pitchFamily="2" charset="0"/>
              </a:rPr>
              <a:t>7</a:t>
            </a:r>
            <a:r>
              <a:rPr lang="es-BO" sz="2000" b="0" i="0" dirty="0">
                <a:solidFill>
                  <a:srgbClr val="000000"/>
                </a:solidFill>
                <a:effectLst/>
                <a:latin typeface="Avenir Book" panose="02000503020000020003" pitchFamily="2" charset="0"/>
              </a:rPr>
              <a:t> cabezas y </a:t>
            </a:r>
            <a:r>
              <a:rPr lang="es-BO" sz="2000" dirty="0">
                <a:solidFill>
                  <a:srgbClr val="000000"/>
                </a:solidFill>
                <a:latin typeface="Avenir Book" panose="02000503020000020003" pitchFamily="2" charset="0"/>
              </a:rPr>
              <a:t>10</a:t>
            </a:r>
            <a:r>
              <a:rPr lang="es-BO" sz="2000" b="0" i="0" dirty="0">
                <a:solidFill>
                  <a:srgbClr val="000000"/>
                </a:solidFill>
                <a:effectLst/>
                <a:latin typeface="Avenir Book" panose="02000503020000020003" pitchFamily="2" charset="0"/>
              </a:rPr>
              <a:t> cuernos; y sobre sus cuernos </a:t>
            </a:r>
            <a:r>
              <a:rPr lang="es-BO" sz="2000" dirty="0">
                <a:solidFill>
                  <a:srgbClr val="000000"/>
                </a:solidFill>
                <a:latin typeface="Avenir Book" panose="02000503020000020003" pitchFamily="2" charset="0"/>
              </a:rPr>
              <a:t>10 </a:t>
            </a:r>
            <a:r>
              <a:rPr lang="es-BO" sz="2000" b="0" i="0" dirty="0">
                <a:solidFill>
                  <a:srgbClr val="000000"/>
                </a:solidFill>
                <a:effectLst/>
                <a:latin typeface="Avenir Book" panose="02000503020000020003" pitchFamily="2" charset="0"/>
              </a:rPr>
              <a:t>diademas; y sobre las cabezas de ella nombre </a:t>
            </a:r>
          </a:p>
          <a:p>
            <a:r>
              <a:rPr lang="es-BO" sz="2000" dirty="0">
                <a:solidFill>
                  <a:srgbClr val="000000"/>
                </a:solidFill>
                <a:latin typeface="Avenir Book" panose="02000503020000020003" pitchFamily="2" charset="0"/>
              </a:rPr>
              <a:t>  </a:t>
            </a:r>
            <a:r>
              <a:rPr lang="es-BO" sz="2000" b="0" i="0" dirty="0">
                <a:solidFill>
                  <a:srgbClr val="000000"/>
                </a:solidFill>
                <a:effectLst/>
                <a:latin typeface="Avenir Book" panose="02000503020000020003" pitchFamily="2" charset="0"/>
              </a:rPr>
              <a:t>de blasfemia.</a:t>
            </a:r>
            <a:endParaRPr lang="en-US" sz="2000" dirty="0">
              <a:solidFill>
                <a:srgbClr val="FFFF00"/>
              </a:solidFill>
              <a:latin typeface="Avenir Book" panose="02000503020000020003" pitchFamily="2" charset="0"/>
              <a:cs typeface="Papyrus"/>
            </a:endParaRPr>
          </a:p>
          <a:p>
            <a:r>
              <a:rPr lang="en-US" sz="2000" dirty="0">
                <a:solidFill>
                  <a:srgbClr val="FFFF00"/>
                </a:solidFill>
                <a:latin typeface="Avenir Book" panose="02000503020000020003" pitchFamily="2" charset="0"/>
                <a:cs typeface="Papyrus"/>
              </a:rPr>
              <a:t>   </a:t>
            </a:r>
            <a:endParaRPr lang="en-US" sz="2000" dirty="0">
              <a:solidFill>
                <a:srgbClr val="FF0000"/>
              </a:solidFill>
              <a:latin typeface="Avenir Book" panose="02000503020000020003" pitchFamily="2" charset="0"/>
              <a:cs typeface="Papyrus"/>
            </a:endParaRPr>
          </a:p>
        </p:txBody>
      </p:sp>
      <p:pic>
        <p:nvPicPr>
          <p:cNvPr id="2" name="Picture 1" descr="25.TI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0566"/>
            <a:ext cx="9196553" cy="6688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7829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8000"/>
          </a:xfrm>
          <a:prstGeom prst="rect">
            <a:avLst/>
          </a:prstGeom>
          <a:solidFill>
            <a:schemeClr val="accent6"/>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 name="TextBox 1"/>
          <p:cNvSpPr txBox="1"/>
          <p:nvPr/>
        </p:nvSpPr>
        <p:spPr>
          <a:xfrm>
            <a:off x="0" y="370018"/>
            <a:ext cx="12191999" cy="707886"/>
          </a:xfrm>
          <a:prstGeom prst="rect">
            <a:avLst/>
          </a:prstGeom>
          <a:solidFill>
            <a:schemeClr val="accent5"/>
          </a:solidFill>
        </p:spPr>
        <p:txBody>
          <a:bodyPr wrap="square" rtlCol="0">
            <a:spAutoFit/>
          </a:bodyPr>
          <a:lstStyle/>
          <a:p>
            <a:r>
              <a:rPr lang="en-US" sz="2000" dirty="0">
                <a:solidFill>
                  <a:srgbClr val="FF0000"/>
                </a:solidFill>
              </a:rPr>
              <a:t>   2 </a:t>
            </a:r>
            <a:r>
              <a:rPr lang="es-BO" sz="2000" b="0" i="0" dirty="0">
                <a:solidFill>
                  <a:srgbClr val="000000"/>
                </a:solidFill>
                <a:effectLst/>
                <a:latin typeface="Avenir Book" panose="02000503020000020003" pitchFamily="2" charset="0"/>
              </a:rPr>
              <a:t>Y la bestia que vi, era semejante á un </a:t>
            </a:r>
            <a:r>
              <a:rPr lang="es-BO" sz="2000" b="0" i="0" dirty="0">
                <a:solidFill>
                  <a:srgbClr val="FF0000"/>
                </a:solidFill>
                <a:effectLst/>
                <a:latin typeface="Avenir Book" panose="02000503020000020003" pitchFamily="2" charset="0"/>
              </a:rPr>
              <a:t>leopardo</a:t>
            </a:r>
            <a:r>
              <a:rPr lang="es-BO" sz="2000" b="0" i="0" dirty="0">
                <a:solidFill>
                  <a:srgbClr val="000000"/>
                </a:solidFill>
                <a:effectLst/>
                <a:latin typeface="Avenir Book" panose="02000503020000020003" pitchFamily="2" charset="0"/>
              </a:rPr>
              <a:t>, y sus pies como de</a:t>
            </a:r>
            <a:r>
              <a:rPr lang="es-BO" sz="2000" b="0" i="0" dirty="0">
                <a:solidFill>
                  <a:srgbClr val="FF0000"/>
                </a:solidFill>
                <a:effectLst/>
                <a:latin typeface="Avenir Book" panose="02000503020000020003" pitchFamily="2" charset="0"/>
              </a:rPr>
              <a:t> oso</a:t>
            </a:r>
            <a:r>
              <a:rPr lang="es-BO" sz="2000" b="0" i="0" dirty="0">
                <a:solidFill>
                  <a:srgbClr val="000000"/>
                </a:solidFill>
                <a:effectLst/>
                <a:latin typeface="Avenir Book" panose="02000503020000020003" pitchFamily="2" charset="0"/>
              </a:rPr>
              <a:t>, y su boca como boca de</a:t>
            </a:r>
            <a:r>
              <a:rPr lang="es-BO" sz="2000" b="0" i="0" dirty="0">
                <a:solidFill>
                  <a:srgbClr val="FF0000"/>
                </a:solidFill>
                <a:effectLst/>
                <a:latin typeface="Avenir Book" panose="02000503020000020003" pitchFamily="2" charset="0"/>
              </a:rPr>
              <a:t> león</a:t>
            </a:r>
            <a:r>
              <a:rPr lang="es-BO" sz="2000" b="0" i="0" dirty="0">
                <a:solidFill>
                  <a:srgbClr val="000000"/>
                </a:solidFill>
                <a:effectLst/>
                <a:latin typeface="Avenir Book" panose="02000503020000020003" pitchFamily="2" charset="0"/>
              </a:rPr>
              <a:t>. </a:t>
            </a:r>
          </a:p>
          <a:p>
            <a:r>
              <a:rPr lang="es-BO" sz="2000" dirty="0">
                <a:solidFill>
                  <a:srgbClr val="000000"/>
                </a:solidFill>
                <a:latin typeface="Avenir Book" panose="02000503020000020003" pitchFamily="2" charset="0"/>
              </a:rPr>
              <a:t>               </a:t>
            </a:r>
            <a:r>
              <a:rPr lang="es-BO" sz="2000" b="0" i="0" dirty="0">
                <a:solidFill>
                  <a:srgbClr val="000000"/>
                </a:solidFill>
                <a:effectLst/>
                <a:latin typeface="Avenir Book" panose="02000503020000020003" pitchFamily="2" charset="0"/>
              </a:rPr>
              <a:t>Y el dragón le </a:t>
            </a:r>
            <a:r>
              <a:rPr lang="es-BO" sz="2000" b="0" i="0" dirty="0" err="1">
                <a:solidFill>
                  <a:srgbClr val="000000"/>
                </a:solidFill>
                <a:effectLst/>
                <a:latin typeface="Avenir Book" panose="02000503020000020003" pitchFamily="2" charset="0"/>
              </a:rPr>
              <a:t>dió</a:t>
            </a:r>
            <a:r>
              <a:rPr lang="es-BO" sz="2000" b="0" i="0" dirty="0">
                <a:solidFill>
                  <a:srgbClr val="000000"/>
                </a:solidFill>
                <a:effectLst/>
                <a:latin typeface="Avenir Book" panose="02000503020000020003" pitchFamily="2" charset="0"/>
              </a:rPr>
              <a:t> su poder, y su trono, y grande potestad.</a:t>
            </a:r>
            <a:endParaRPr lang="en-US" sz="2000" dirty="0">
              <a:latin typeface="Avenir Book" panose="02000503020000020003" pitchFamily="2" charset="0"/>
              <a:cs typeface="Papyrus"/>
            </a:endParaRPr>
          </a:p>
        </p:txBody>
      </p:sp>
      <p:pic>
        <p:nvPicPr>
          <p:cNvPr id="3" name="Picture 2" descr="apocalipsis_salon_4bestias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198981"/>
            <a:ext cx="12192000" cy="5489687"/>
          </a:xfrm>
          <a:prstGeom prst="rect">
            <a:avLst/>
          </a:prstGeom>
        </p:spPr>
      </p:pic>
      <p:sp>
        <p:nvSpPr>
          <p:cNvPr id="11" name="TextBox 10"/>
          <p:cNvSpPr txBox="1"/>
          <p:nvPr/>
        </p:nvSpPr>
        <p:spPr>
          <a:xfrm>
            <a:off x="2620719" y="1524347"/>
            <a:ext cx="6950559" cy="400110"/>
          </a:xfrm>
          <a:prstGeom prst="rect">
            <a:avLst/>
          </a:prstGeom>
          <a:solidFill>
            <a:schemeClr val="accent5"/>
          </a:solidFill>
        </p:spPr>
        <p:txBody>
          <a:bodyPr wrap="square" rtlCol="0">
            <a:spAutoFit/>
          </a:bodyPr>
          <a:lstStyle/>
          <a:p>
            <a:r>
              <a:rPr lang="en-US" sz="2000" dirty="0">
                <a:solidFill>
                  <a:schemeClr val="bg1"/>
                </a:solidFill>
                <a:latin typeface="Comic Sans MS"/>
                <a:cs typeface="Comic Sans MS"/>
              </a:rPr>
              <a:t> </a:t>
            </a:r>
            <a:r>
              <a:rPr lang="es-BO" sz="2000" dirty="0">
                <a:solidFill>
                  <a:schemeClr val="bg1"/>
                </a:solidFill>
                <a:latin typeface="Comic Sans MS"/>
                <a:cs typeface="Comic Sans MS"/>
              </a:rPr>
              <a:t>Daniel Capítulo 7 Define el Reino Anticristo</a:t>
            </a:r>
            <a:endParaRPr lang="en-US" sz="2000" dirty="0">
              <a:solidFill>
                <a:schemeClr val="bg1"/>
              </a:solidFill>
              <a:latin typeface="Comic Sans MS"/>
              <a:cs typeface="Comic Sans MS"/>
            </a:endParaRPr>
          </a:p>
        </p:txBody>
      </p:sp>
      <p:sp>
        <p:nvSpPr>
          <p:cNvPr id="7" name="TextBox 6"/>
          <p:cNvSpPr txBox="1"/>
          <p:nvPr/>
        </p:nvSpPr>
        <p:spPr>
          <a:xfrm>
            <a:off x="1299919" y="3244334"/>
            <a:ext cx="1320800" cy="369332"/>
          </a:xfrm>
          <a:prstGeom prst="rect">
            <a:avLst/>
          </a:prstGeom>
          <a:noFill/>
        </p:spPr>
        <p:txBody>
          <a:bodyPr wrap="square" rtlCol="0">
            <a:spAutoFit/>
          </a:bodyPr>
          <a:lstStyle/>
          <a:p>
            <a:r>
              <a:rPr lang="en-US" dirty="0" err="1">
                <a:solidFill>
                  <a:srgbClr val="FF0000"/>
                </a:solidFill>
                <a:latin typeface="Comic Sans MS"/>
                <a:cs typeface="Comic Sans MS"/>
              </a:rPr>
              <a:t>Babilonia</a:t>
            </a:r>
            <a:endParaRPr lang="en-US" dirty="0">
              <a:solidFill>
                <a:srgbClr val="FF0000"/>
              </a:solidFill>
              <a:latin typeface="Comic Sans MS"/>
              <a:cs typeface="Comic Sans MS"/>
            </a:endParaRPr>
          </a:p>
        </p:txBody>
      </p:sp>
      <p:sp>
        <p:nvSpPr>
          <p:cNvPr id="8" name="TextBox 7"/>
          <p:cNvSpPr txBox="1"/>
          <p:nvPr/>
        </p:nvSpPr>
        <p:spPr>
          <a:xfrm>
            <a:off x="3737757" y="3413954"/>
            <a:ext cx="1666240" cy="369332"/>
          </a:xfrm>
          <a:prstGeom prst="rect">
            <a:avLst/>
          </a:prstGeom>
          <a:noFill/>
        </p:spPr>
        <p:txBody>
          <a:bodyPr wrap="square" rtlCol="0">
            <a:spAutoFit/>
          </a:bodyPr>
          <a:lstStyle/>
          <a:p>
            <a:r>
              <a:rPr lang="en-US" dirty="0" err="1">
                <a:solidFill>
                  <a:srgbClr val="FF0000"/>
                </a:solidFill>
                <a:latin typeface="Comic Sans MS"/>
                <a:cs typeface="Comic Sans MS"/>
              </a:rPr>
              <a:t>Medos</a:t>
            </a:r>
            <a:r>
              <a:rPr lang="en-US" dirty="0">
                <a:solidFill>
                  <a:srgbClr val="FF0000"/>
                </a:solidFill>
                <a:latin typeface="Comic Sans MS"/>
                <a:cs typeface="Comic Sans MS"/>
              </a:rPr>
              <a:t>/Persia</a:t>
            </a:r>
          </a:p>
        </p:txBody>
      </p:sp>
      <p:sp>
        <p:nvSpPr>
          <p:cNvPr id="9" name="TextBox 8"/>
          <p:cNvSpPr txBox="1"/>
          <p:nvPr/>
        </p:nvSpPr>
        <p:spPr>
          <a:xfrm>
            <a:off x="6788005" y="3177966"/>
            <a:ext cx="1825576" cy="369332"/>
          </a:xfrm>
          <a:prstGeom prst="rect">
            <a:avLst/>
          </a:prstGeom>
          <a:noFill/>
        </p:spPr>
        <p:txBody>
          <a:bodyPr wrap="square" rtlCol="0">
            <a:spAutoFit/>
          </a:bodyPr>
          <a:lstStyle/>
          <a:p>
            <a:r>
              <a:rPr lang="en-US" dirty="0">
                <a:solidFill>
                  <a:srgbClr val="FF0000"/>
                </a:solidFill>
                <a:latin typeface="Comic Sans MS"/>
                <a:cs typeface="Comic Sans MS"/>
              </a:rPr>
              <a:t>Grecia</a:t>
            </a:r>
          </a:p>
        </p:txBody>
      </p:sp>
      <p:sp>
        <p:nvSpPr>
          <p:cNvPr id="10" name="TextBox 9"/>
          <p:cNvSpPr txBox="1"/>
          <p:nvPr/>
        </p:nvSpPr>
        <p:spPr>
          <a:xfrm>
            <a:off x="8651392" y="3147188"/>
            <a:ext cx="2388545" cy="369332"/>
          </a:xfrm>
          <a:prstGeom prst="rect">
            <a:avLst/>
          </a:prstGeom>
          <a:noFill/>
        </p:spPr>
        <p:txBody>
          <a:bodyPr wrap="square" rtlCol="0">
            <a:spAutoFit/>
          </a:bodyPr>
          <a:lstStyle/>
          <a:p>
            <a:r>
              <a:rPr lang="en-US" dirty="0">
                <a:solidFill>
                  <a:srgbClr val="FF0000"/>
                </a:solidFill>
                <a:latin typeface="Comic Sans MS"/>
                <a:cs typeface="Comic Sans MS"/>
              </a:rPr>
              <a:t>Bestia final </a:t>
            </a:r>
            <a:r>
              <a:rPr lang="en-US" dirty="0" err="1">
                <a:solidFill>
                  <a:srgbClr val="FF0000"/>
                </a:solidFill>
                <a:latin typeface="Comic Sans MS"/>
                <a:cs typeface="Comic Sans MS"/>
              </a:rPr>
              <a:t>feroz</a:t>
            </a:r>
            <a:endParaRPr lang="en-US" dirty="0">
              <a:solidFill>
                <a:srgbClr val="FF0000"/>
              </a:solidFill>
              <a:latin typeface="Comic Sans MS"/>
              <a:cs typeface="Comic Sans MS"/>
            </a:endParaRPr>
          </a:p>
        </p:txBody>
      </p:sp>
    </p:spTree>
    <p:extLst>
      <p:ext uri="{BB962C8B-B14F-4D97-AF65-F5344CB8AC3E}">
        <p14:creationId xmlns:p14="http://schemas.microsoft.com/office/powerpoint/2010/main" val="384322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761DC1-7B08-A8B2-484A-9796D4DF961D}"/>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dam-and-Eve-walk-with-Go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273" y="23372"/>
            <a:ext cx="10186390" cy="6741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306782" y="565161"/>
            <a:ext cx="7142018" cy="1323439"/>
          </a:xfrm>
          <a:prstGeom prst="rect">
            <a:avLst/>
          </a:prstGeom>
          <a:no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s-ES_tradnl" sz="2000" dirty="0">
                <a:solidFill>
                  <a:schemeClr val="bg1"/>
                </a:solidFill>
                <a:latin typeface="Papyrus"/>
                <a:cs typeface="Papyrus"/>
              </a:rPr>
              <a:t>    </a:t>
            </a:r>
            <a:r>
              <a:rPr lang="es-BO" sz="2000" dirty="0">
                <a:solidFill>
                  <a:schemeClr val="bg1"/>
                </a:solidFill>
                <a:latin typeface="Papyrus"/>
                <a:cs typeface="Papyrus"/>
              </a:rPr>
              <a:t> Al principio, todo en el Huerto de  Edén era perfecto.  </a:t>
            </a:r>
          </a:p>
          <a:p>
            <a:pPr algn="ctr"/>
            <a:r>
              <a:rPr lang="es-BO" sz="2000" dirty="0">
                <a:solidFill>
                  <a:schemeClr val="bg1"/>
                </a:solidFill>
                <a:latin typeface="Papyrus"/>
                <a:cs typeface="Papyrus"/>
              </a:rPr>
              <a:t>Dios creó y bendijo a Adán y Eva</a:t>
            </a:r>
          </a:p>
          <a:p>
            <a:pPr algn="ctr"/>
            <a:r>
              <a:rPr lang="es-BO" sz="2000" dirty="0">
                <a:solidFill>
                  <a:schemeClr val="bg1"/>
                </a:solidFill>
                <a:latin typeface="Papyrus"/>
                <a:cs typeface="Papyrus"/>
              </a:rPr>
              <a:t> Él les dio dominio sobre toda Su Creación.</a:t>
            </a:r>
          </a:p>
          <a:p>
            <a:pPr algn="ctr"/>
            <a:r>
              <a:rPr lang="es-BO" sz="2000" dirty="0">
                <a:solidFill>
                  <a:schemeClr val="bg1"/>
                </a:solidFill>
                <a:latin typeface="Papyrus"/>
                <a:cs typeface="Papyrus"/>
              </a:rPr>
              <a:t>   Génesis 1:28 Sin pecado, sin enfermedad, sin separación</a:t>
            </a:r>
            <a:r>
              <a:rPr lang="es-ES_tradnl" sz="2000" dirty="0">
                <a:solidFill>
                  <a:schemeClr val="bg1"/>
                </a:solidFill>
                <a:latin typeface="Papyrus"/>
                <a:cs typeface="Papyrus"/>
              </a:rPr>
              <a:t>!</a:t>
            </a:r>
          </a:p>
        </p:txBody>
      </p:sp>
    </p:spTree>
    <p:extLst>
      <p:ext uri="{BB962C8B-B14F-4D97-AF65-F5344CB8AC3E}">
        <p14:creationId xmlns:p14="http://schemas.microsoft.com/office/powerpoint/2010/main" val="4109980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F6761-D285-3125-FD09-85C740182000}"/>
              </a:ext>
            </a:extLst>
          </p:cNvPr>
          <p:cNvSpPr/>
          <p:nvPr/>
        </p:nvSpPr>
        <p:spPr>
          <a:xfrm>
            <a:off x="0" y="19157"/>
            <a:ext cx="12192000" cy="6838843"/>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4Beast Comparative Char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2267" y="-87957"/>
            <a:ext cx="10109199" cy="692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590684" y="-1862"/>
            <a:ext cx="6017550" cy="461665"/>
          </a:xfrm>
          <a:prstGeom prst="rect">
            <a:avLst/>
          </a:prstGeom>
          <a:solidFill>
            <a:schemeClr val="accent5"/>
          </a:solidFill>
        </p:spPr>
        <p:txBody>
          <a:bodyPr wrap="square" rtlCol="0">
            <a:spAutoFit/>
          </a:bodyPr>
          <a:lstStyle/>
          <a:p>
            <a:r>
              <a:rPr lang="it-IT" sz="2400" dirty="0">
                <a:latin typeface="Papyrus"/>
                <a:cs typeface="Papyrus"/>
              </a:rPr>
              <a:t>Comparando Daniel 2, Daniel 7 y Daniel 8</a:t>
            </a:r>
            <a:endParaRPr lang="en-US" sz="2400" dirty="0">
              <a:latin typeface="Papyrus"/>
              <a:cs typeface="Papyrus"/>
            </a:endParaRPr>
          </a:p>
        </p:txBody>
      </p:sp>
    </p:spTree>
    <p:extLst>
      <p:ext uri="{BB962C8B-B14F-4D97-AF65-F5344CB8AC3E}">
        <p14:creationId xmlns:p14="http://schemas.microsoft.com/office/powerpoint/2010/main" val="2285650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4C5197-C84F-38FC-6C1A-55337AE78986}"/>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17" name="Picture 7" descr="470721_4166753889832_1589094619_o.jpg">
            <a:extLst>
              <a:ext uri="{FF2B5EF4-FFF2-40B4-BE49-F238E27FC236}">
                <a16:creationId xmlns:a16="http://schemas.microsoft.com/office/drawing/2014/main" id="{0994211D-A9D7-8EDC-489F-53E6CB001CE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7835" y="0"/>
            <a:ext cx="96101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1">
            <a:extLst>
              <a:ext uri="{FF2B5EF4-FFF2-40B4-BE49-F238E27FC236}">
                <a16:creationId xmlns:a16="http://schemas.microsoft.com/office/drawing/2014/main" id="{6C2A961F-E548-0F88-3481-EB59FC0D676C}"/>
              </a:ext>
            </a:extLst>
          </p:cNvPr>
          <p:cNvSpPr txBox="1">
            <a:spLocks noChangeArrowheads="1"/>
          </p:cNvSpPr>
          <p:nvPr/>
        </p:nvSpPr>
        <p:spPr bwMode="auto">
          <a:xfrm>
            <a:off x="7086600" y="1905001"/>
            <a:ext cx="2971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s-BO" altLang="en-US" sz="2000" dirty="0">
                <a:solidFill>
                  <a:schemeClr val="bg1"/>
                </a:solidFill>
                <a:latin typeface="Arial Rounded MT Bold" panose="020F0704030504030204" pitchFamily="34" charset="77"/>
              </a:rPr>
              <a:t>Las 4 Bestias son los Mismos 4 reinos que:
</a:t>
            </a:r>
            <a:endParaRPr lang="en-US" altLang="en-US" sz="2000" dirty="0">
              <a:solidFill>
                <a:schemeClr val="bg1"/>
              </a:solidFill>
              <a:latin typeface="Arial Rounded MT Bold" panose="020F0704030504030204" pitchFamily="34" charset="77"/>
            </a:endParaRPr>
          </a:p>
        </p:txBody>
      </p:sp>
      <p:sp>
        <p:nvSpPr>
          <p:cNvPr id="2" name="TextBox 1">
            <a:extLst>
              <a:ext uri="{FF2B5EF4-FFF2-40B4-BE49-F238E27FC236}">
                <a16:creationId xmlns:a16="http://schemas.microsoft.com/office/drawing/2014/main" id="{52DF022D-BF78-1BBA-0F36-86961E71F831}"/>
              </a:ext>
            </a:extLst>
          </p:cNvPr>
          <p:cNvSpPr txBox="1"/>
          <p:nvPr/>
        </p:nvSpPr>
        <p:spPr>
          <a:xfrm>
            <a:off x="7467600" y="928779"/>
            <a:ext cx="1600200" cy="584200"/>
          </a:xfrm>
          <a:prstGeom prst="rect">
            <a:avLst/>
          </a:prstGeom>
          <a:solidFill>
            <a:srgbClr val="000090"/>
          </a:solidFill>
        </p:spPr>
        <p:txBody>
          <a:bodyPr>
            <a:spAutoFit/>
          </a:bodyPr>
          <a:lstStyle/>
          <a:p>
            <a:pPr>
              <a:defRPr/>
            </a:pPr>
            <a:r>
              <a:rPr lang="en-US" sz="1600" dirty="0">
                <a:solidFill>
                  <a:srgbClr val="FFFF00"/>
                </a:solidFill>
                <a:latin typeface="+mj-lt"/>
                <a:ea typeface="ヒラギノ角ゴ Pro W3" charset="0"/>
              </a:rPr>
              <a:t>Anti-Christ</a:t>
            </a:r>
          </a:p>
          <a:p>
            <a:pPr>
              <a:defRPr/>
            </a:pPr>
            <a:r>
              <a:rPr lang="en-US" sz="1600" dirty="0">
                <a:solidFill>
                  <a:srgbClr val="FFFF00"/>
                </a:solidFill>
                <a:latin typeface="+mj-lt"/>
                <a:ea typeface="ヒラギノ角ゴ Pro W3" charset="0"/>
              </a:rPr>
              <a:t> Kingdom</a:t>
            </a:r>
          </a:p>
        </p:txBody>
      </p:sp>
      <p:sp>
        <p:nvSpPr>
          <p:cNvPr id="4" name="TextBox 3">
            <a:extLst>
              <a:ext uri="{FF2B5EF4-FFF2-40B4-BE49-F238E27FC236}">
                <a16:creationId xmlns:a16="http://schemas.microsoft.com/office/drawing/2014/main" id="{F9A38E6C-C848-95BD-3098-05EB9C9C98DE}"/>
              </a:ext>
            </a:extLst>
          </p:cNvPr>
          <p:cNvSpPr txBox="1"/>
          <p:nvPr/>
        </p:nvSpPr>
        <p:spPr>
          <a:xfrm>
            <a:off x="7010400" y="3981271"/>
            <a:ext cx="2946400" cy="1200329"/>
          </a:xfrm>
          <a:prstGeom prst="rect">
            <a:avLst/>
          </a:prstGeom>
          <a:noFill/>
        </p:spPr>
        <p:txBody>
          <a:bodyPr wrap="square" rtlCol="0">
            <a:spAutoFit/>
          </a:bodyPr>
          <a:lstStyle/>
          <a:p>
            <a:pPr algn="ctr"/>
            <a:endParaRPr lang="en-US" sz="1800" dirty="0">
              <a:latin typeface="Papyrus"/>
              <a:cs typeface="Papyrus"/>
            </a:endParaRPr>
          </a:p>
          <a:p>
            <a:pPr algn="ctr"/>
            <a:r>
              <a:rPr lang="es-BO" dirty="0">
                <a:solidFill>
                  <a:schemeClr val="bg1"/>
                </a:solidFill>
                <a:latin typeface="Papyrus"/>
                <a:cs typeface="Papyrus"/>
              </a:rPr>
              <a:t>Mapas Bíblicos modernos
  Mira hacia el futuro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0" y="4764"/>
            <a:ext cx="9144000" cy="909637"/>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dirty="0">
                <a:solidFill>
                  <a:schemeClr val="accent4">
                    <a:lumMod val="60000"/>
                    <a:lumOff val="40000"/>
                  </a:schemeClr>
                </a:solidFill>
                <a:effectLst>
                  <a:outerShdw blurRad="38100" dist="38100" dir="2700000" algn="tl">
                    <a:srgbClr val="000000"/>
                  </a:outerShdw>
                </a:effectLst>
                <a:latin typeface="Papyrus" charset="0"/>
              </a:rPr>
              <a:t>Babylonian Empire</a:t>
            </a:r>
          </a:p>
        </p:txBody>
      </p:sp>
      <p:sp>
        <p:nvSpPr>
          <p:cNvPr id="2057" name="Rectangle 9"/>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 name="Rectangle 1">
            <a:extLst>
              <a:ext uri="{FF2B5EF4-FFF2-40B4-BE49-F238E27FC236}">
                <a16:creationId xmlns:a16="http://schemas.microsoft.com/office/drawing/2014/main" id="{DEDBD1E1-A781-6CA3-A86E-69084C0AF8FD}"/>
              </a:ext>
            </a:extLst>
          </p:cNvPr>
          <p:cNvSpPr/>
          <p:nvPr/>
        </p:nvSpPr>
        <p:spPr>
          <a:xfrm>
            <a:off x="0" y="0"/>
            <a:ext cx="12192000" cy="68691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851" name="Picture 12" descr="Babylonian Empire copy"/>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9843" y="70643"/>
            <a:ext cx="10529357" cy="6716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64840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9FCC8-0231-CD41-3455-23F201C531BB}"/>
              </a:ext>
            </a:extLst>
          </p:cNvPr>
          <p:cNvSpPr/>
          <p:nvPr/>
        </p:nvSpPr>
        <p:spPr>
          <a:xfrm>
            <a:off x="1"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0" name="Rectangle 2"/>
          <p:cNvSpPr>
            <a:spLocks noGrp="1" noChangeArrowheads="1"/>
          </p:cNvSpPr>
          <p:nvPr>
            <p:ph type="title"/>
          </p:nvPr>
        </p:nvSpPr>
        <p:spPr>
          <a:xfrm>
            <a:off x="1524000" y="0"/>
            <a:ext cx="9144000" cy="838200"/>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b="1" dirty="0">
                <a:solidFill>
                  <a:srgbClr val="FFFF00"/>
                </a:solidFill>
                <a:effectLst>
                  <a:outerShdw blurRad="38100" dist="38100" dir="2700000" algn="tl">
                    <a:srgbClr val="000000"/>
                  </a:outerShdw>
                </a:effectLst>
                <a:latin typeface="Papyrus" charset="0"/>
              </a:rPr>
              <a:t>Persian</a:t>
            </a:r>
            <a:r>
              <a:rPr lang="en-US" sz="3600" b="1" dirty="0">
                <a:solidFill>
                  <a:srgbClr val="FF0000"/>
                </a:solidFill>
                <a:effectLst>
                  <a:outerShdw blurRad="38100" dist="38100" dir="2700000" algn="tl">
                    <a:srgbClr val="000000"/>
                  </a:outerShdw>
                </a:effectLst>
                <a:latin typeface="Papyrus" charset="0"/>
              </a:rPr>
              <a:t> </a:t>
            </a:r>
            <a:r>
              <a:rPr lang="en-US" sz="3600" b="1" dirty="0">
                <a:solidFill>
                  <a:srgbClr val="FFFF00"/>
                </a:solidFill>
                <a:effectLst>
                  <a:outerShdw blurRad="38100" dist="38100" dir="2700000" algn="tl">
                    <a:srgbClr val="000000"/>
                  </a:outerShdw>
                </a:effectLst>
                <a:latin typeface="Papyrus" charset="0"/>
              </a:rPr>
              <a:t>Empire</a:t>
            </a:r>
          </a:p>
        </p:txBody>
      </p:sp>
      <p:sp>
        <p:nvSpPr>
          <p:cNvPr id="7171" name="Rectangle 3"/>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pic>
        <p:nvPicPr>
          <p:cNvPr id="79875" name="Picture 4" descr="Persian Empire cop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7777" y="0"/>
            <a:ext cx="107694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16818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0" y="0"/>
            <a:ext cx="9144000" cy="838200"/>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dirty="0">
                <a:solidFill>
                  <a:srgbClr val="FFCC66"/>
                </a:solidFill>
                <a:effectLst>
                  <a:outerShdw blurRad="38100" dist="38100" dir="2700000" algn="tl">
                    <a:srgbClr val="000000"/>
                  </a:outerShdw>
                </a:effectLst>
                <a:latin typeface="Papyrus" charset="0"/>
              </a:rPr>
              <a:t>Greek Empire</a:t>
            </a:r>
          </a:p>
        </p:txBody>
      </p:sp>
      <p:sp>
        <p:nvSpPr>
          <p:cNvPr id="4100" name="Rectangle 4"/>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 name="Rectangle 1">
            <a:extLst>
              <a:ext uri="{FF2B5EF4-FFF2-40B4-BE49-F238E27FC236}">
                <a16:creationId xmlns:a16="http://schemas.microsoft.com/office/drawing/2014/main" id="{9474E95B-4FFA-7693-D26B-9300BF839886}"/>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0899" name="Picture 7" descr="Greek Empire copy"/>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5140" y="-123092"/>
            <a:ext cx="1095487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57858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0" y="0"/>
            <a:ext cx="9144000" cy="792162"/>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b="1" dirty="0">
                <a:solidFill>
                  <a:srgbClr val="00B701"/>
                </a:solidFill>
                <a:effectLst>
                  <a:outerShdw blurRad="38100" dist="38100" dir="2700000" algn="tl">
                    <a:srgbClr val="000000"/>
                  </a:outerShdw>
                </a:effectLst>
                <a:latin typeface="Papyrus" charset="0"/>
              </a:rPr>
              <a:t>Roman Empire</a:t>
            </a:r>
          </a:p>
        </p:txBody>
      </p:sp>
      <p:sp>
        <p:nvSpPr>
          <p:cNvPr id="5123" name="Rectangle 3"/>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p>
        </p:txBody>
      </p:sp>
      <p:sp>
        <p:nvSpPr>
          <p:cNvPr id="2" name="Rectangle 1">
            <a:extLst>
              <a:ext uri="{FF2B5EF4-FFF2-40B4-BE49-F238E27FC236}">
                <a16:creationId xmlns:a16="http://schemas.microsoft.com/office/drawing/2014/main" id="{4981866B-D14A-AF75-ECE6-68D141C017D0}"/>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23" name="Picture 5" descr="Roman Empire copy"/>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48267" y="0"/>
            <a:ext cx="1056606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52210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3C5793-577A-FEBE-3E2C-DA63C2C9FA04}"/>
              </a:ext>
            </a:extLst>
          </p:cNvPr>
          <p:cNvSpPr/>
          <p:nvPr/>
        </p:nvSpPr>
        <p:spPr>
          <a:xfrm>
            <a:off x="-230372" y="0"/>
            <a:ext cx="12422372"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4649A01F-B6B2-BBAB-CC5E-565FD4DC81F5}"/>
              </a:ext>
            </a:extLst>
          </p:cNvPr>
          <p:cNvSpPr txBox="1"/>
          <p:nvPr/>
        </p:nvSpPr>
        <p:spPr>
          <a:xfrm>
            <a:off x="6550026" y="3515520"/>
            <a:ext cx="4535487"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s-BO" sz="2400" dirty="0">
                <a:solidFill>
                  <a:srgbClr val="FFFFFF"/>
                </a:solidFill>
                <a:latin typeface="Comic Sans MS"/>
                <a:cs typeface="Comic Sans MS"/>
              </a:rPr>
              <a:t>En la Profecía Bíblica
Reinos = Cabezas = Montañas
</a:t>
            </a:r>
            <a:endParaRPr lang="en-US" sz="2400" dirty="0">
              <a:solidFill>
                <a:srgbClr val="FFFFFF"/>
              </a:solidFill>
              <a:latin typeface="Comic Sans MS"/>
              <a:cs typeface="Comic Sans MS"/>
            </a:endParaRPr>
          </a:p>
        </p:txBody>
      </p:sp>
      <p:pic>
        <p:nvPicPr>
          <p:cNvPr id="181253" name="Picture 5" descr="whore_riding_beast2.jpg">
            <a:extLst>
              <a:ext uri="{FF2B5EF4-FFF2-40B4-BE49-F238E27FC236}">
                <a16:creationId xmlns:a16="http://schemas.microsoft.com/office/drawing/2014/main" id="{98DE01D3-B2FA-D8B3-6C2A-CF4293DFD17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0372" y="0"/>
            <a:ext cx="6624647" cy="678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9D852F3-449E-675F-11E0-34FB43E68C58}"/>
              </a:ext>
            </a:extLst>
          </p:cNvPr>
          <p:cNvSpPr txBox="1"/>
          <p:nvPr/>
        </p:nvSpPr>
        <p:spPr>
          <a:xfrm>
            <a:off x="5129048" y="661986"/>
            <a:ext cx="5956465" cy="163121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defRPr/>
            </a:pPr>
            <a:r>
              <a:rPr lang="es-BO" sz="2000" dirty="0">
                <a:solidFill>
                  <a:srgbClr val="FFFFFF"/>
                </a:solidFill>
                <a:latin typeface="Comic Sans MS"/>
                <a:cs typeface="Comic Sans MS"/>
              </a:rPr>
              <a:t>Mujer montando sobre la Bestia con 7 cabezas
      Misterio Babilonia, la Gran Ramera
        Religión Falsa que </a:t>
            </a:r>
            <a:r>
              <a:rPr lang="es-BO" sz="2000" dirty="0" err="1">
                <a:solidFill>
                  <a:srgbClr val="FFFFFF"/>
                </a:solidFill>
                <a:latin typeface="Comic Sans MS"/>
                <a:cs typeface="Comic Sans MS"/>
              </a:rPr>
              <a:t>Ccontrola</a:t>
            </a:r>
            <a:r>
              <a:rPr lang="es-BO" sz="2000" dirty="0">
                <a:solidFill>
                  <a:srgbClr val="FFFFFF"/>
                </a:solidFill>
                <a:latin typeface="Comic Sans MS"/>
                <a:cs typeface="Comic Sans MS"/>
              </a:rPr>
              <a:t> 7 reinos
</a:t>
            </a:r>
            <a:endParaRPr lang="en-US" sz="2000" dirty="0">
              <a:solidFill>
                <a:srgbClr val="FFFFFF"/>
              </a:solidFill>
              <a:latin typeface="Comic Sans MS"/>
              <a:cs typeface="Comic Sans MS"/>
            </a:endParaRPr>
          </a:p>
        </p:txBody>
      </p:sp>
      <p:sp>
        <p:nvSpPr>
          <p:cNvPr id="181255" name="TextBox 1">
            <a:extLst>
              <a:ext uri="{FF2B5EF4-FFF2-40B4-BE49-F238E27FC236}">
                <a16:creationId xmlns:a16="http://schemas.microsoft.com/office/drawing/2014/main" id="{038C54E1-C9B3-9274-D9F9-0EFC73AB36FE}"/>
              </a:ext>
            </a:extLst>
          </p:cNvPr>
          <p:cNvSpPr txBox="1">
            <a:spLocks noChangeArrowheads="1"/>
          </p:cNvSpPr>
          <p:nvPr/>
        </p:nvSpPr>
        <p:spPr bwMode="auto">
          <a:xfrm>
            <a:off x="6759047" y="5164138"/>
            <a:ext cx="4535487" cy="830997"/>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dirty="0">
                <a:solidFill>
                  <a:srgbClr val="FFFFFF"/>
                </a:solidFill>
                <a:latin typeface="Lucida Handwriting" panose="03010101010101010101" pitchFamily="66" charset="77"/>
              </a:rPr>
              <a:t>Los </a:t>
            </a:r>
            <a:r>
              <a:rPr lang="en-US" altLang="en-US" sz="2400" dirty="0" err="1">
                <a:solidFill>
                  <a:srgbClr val="FFFFFF"/>
                </a:solidFill>
                <a:latin typeface="Lucida Handwriting" panose="03010101010101010101" pitchFamily="66" charset="77"/>
              </a:rPr>
              <a:t>Reinos</a:t>
            </a:r>
            <a:r>
              <a:rPr lang="en-US" altLang="en-US" sz="2400" dirty="0">
                <a:solidFill>
                  <a:srgbClr val="FFFFFF"/>
                </a:solidFill>
                <a:latin typeface="Lucida Handwriting" panose="03010101010101010101" pitchFamily="66" charset="77"/>
              </a:rPr>
              <a:t> son </a:t>
            </a:r>
            <a:r>
              <a:rPr lang="en-US" altLang="en-US" sz="2400" dirty="0" err="1">
                <a:solidFill>
                  <a:srgbClr val="FFFFFF"/>
                </a:solidFill>
                <a:latin typeface="Lucida Handwriting" panose="03010101010101010101" pitchFamily="66" charset="77"/>
              </a:rPr>
              <a:t>Imperios</a:t>
            </a:r>
            <a:r>
              <a:rPr lang="en-US" altLang="en-US" sz="2400" dirty="0">
                <a:solidFill>
                  <a:srgbClr val="FFFFFF"/>
                </a:solidFill>
                <a:latin typeface="Lucida Handwriting" panose="03010101010101010101" pitchFamily="66" charset="77"/>
              </a:rPr>
              <a:t>
</a:t>
            </a:r>
          </a:p>
        </p:txBody>
      </p:sp>
    </p:spTree>
    <p:extLst>
      <p:ext uri="{BB962C8B-B14F-4D97-AF65-F5344CB8AC3E}">
        <p14:creationId xmlns:p14="http://schemas.microsoft.com/office/powerpoint/2010/main" val="1428598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a00d83534afe169e20120a624a9e7970b-800wi.jpg">
            <a:extLst>
              <a:ext uri="{FF2B5EF4-FFF2-40B4-BE49-F238E27FC236}">
                <a16:creationId xmlns:a16="http://schemas.microsoft.com/office/drawing/2014/main" id="{D1C2DF05-4BD0-BC84-6BA3-01F4CDDC0E6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73762"/>
            <a:ext cx="12122732" cy="521208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 name="TextBox 6">
            <a:extLst>
              <a:ext uri="{FF2B5EF4-FFF2-40B4-BE49-F238E27FC236}">
                <a16:creationId xmlns:a16="http://schemas.microsoft.com/office/drawing/2014/main" id="{88AABC72-CFB6-1B83-FC99-373EC195AE5B}"/>
              </a:ext>
            </a:extLst>
          </p:cNvPr>
          <p:cNvSpPr txBox="1"/>
          <p:nvPr/>
        </p:nvSpPr>
        <p:spPr>
          <a:xfrm>
            <a:off x="0" y="5307701"/>
            <a:ext cx="12192000" cy="1738938"/>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lgn="ctr">
              <a:defRPr/>
            </a:pPr>
            <a:endParaRPr lang="en-US" altLang="en-US" dirty="0">
              <a:solidFill>
                <a:srgbClr val="FFFFFF"/>
              </a:solidFill>
              <a:latin typeface="Comic Sans MS" panose="030F0902030302020204" pitchFamily="66" charset="0"/>
            </a:endParaRPr>
          </a:p>
          <a:p>
            <a:pPr>
              <a:defRPr/>
            </a:pPr>
            <a:r>
              <a:rPr lang="en-US" altLang="en-US" dirty="0">
                <a:solidFill>
                  <a:srgbClr val="FFFFFF"/>
                </a:solidFill>
                <a:latin typeface="Comic Sans MS" panose="030F0902030302020204" pitchFamily="66" charset="0"/>
              </a:rPr>
              <a:t>“</a:t>
            </a:r>
            <a:r>
              <a:rPr lang="es-BO" altLang="ja-JP" sz="1900" dirty="0">
                <a:latin typeface="Avenir Book" panose="02000503020000020003" pitchFamily="2" charset="0"/>
              </a:rPr>
              <a:t>Y aquí hay mente que tiene sabiduría. Las siete cabezas son siete montes, sobre los cuales se asienta la mujer. </a:t>
            </a:r>
          </a:p>
          <a:p>
            <a:pPr>
              <a:defRPr/>
            </a:pPr>
            <a:r>
              <a:rPr lang="es-BO" altLang="ja-JP" sz="1900" dirty="0">
                <a:solidFill>
                  <a:srgbClr val="C00000"/>
                </a:solidFill>
                <a:latin typeface="Avenir Book" panose="02000503020000020003" pitchFamily="2" charset="0"/>
              </a:rPr>
              <a:t>  </a:t>
            </a:r>
            <a:r>
              <a:rPr lang="es-BO" altLang="ja-JP" sz="1900" dirty="0" err="1">
                <a:solidFill>
                  <a:srgbClr val="C00000"/>
                </a:solidFill>
                <a:latin typeface="Avenir Book" panose="02000503020000020003" pitchFamily="2" charset="0"/>
              </a:rPr>
              <a:t>Rev</a:t>
            </a:r>
            <a:r>
              <a:rPr lang="es-BO" altLang="ja-JP" sz="1900" dirty="0">
                <a:solidFill>
                  <a:srgbClr val="C00000"/>
                </a:solidFill>
                <a:latin typeface="Avenir Book" panose="02000503020000020003" pitchFamily="2" charset="0"/>
              </a:rPr>
              <a:t> 17:10  </a:t>
            </a:r>
            <a:r>
              <a:rPr lang="es-BO" altLang="ja-JP" sz="1900" dirty="0">
                <a:latin typeface="Avenir Book" panose="02000503020000020003" pitchFamily="2" charset="0"/>
              </a:rPr>
              <a:t>Y son siete reyes. Los cinco son caídos; el uno es, el otro aun no es venido; y cuando viniere, </a:t>
            </a:r>
          </a:p>
          <a:p>
            <a:pPr>
              <a:defRPr/>
            </a:pPr>
            <a:r>
              <a:rPr lang="es-BO" altLang="ja-JP" sz="1900" dirty="0">
                <a:latin typeface="Avenir Book" panose="02000503020000020003" pitchFamily="2" charset="0"/>
              </a:rPr>
              <a:t>  es necesario que dure breve tiempo. 11  Y la bestia que era, y no es, es también el octavo, y es de los siete, </a:t>
            </a:r>
          </a:p>
          <a:p>
            <a:pPr>
              <a:defRPr/>
            </a:pPr>
            <a:r>
              <a:rPr lang="es-BO" altLang="ja-JP" sz="1900" dirty="0">
                <a:latin typeface="Avenir Book" panose="02000503020000020003" pitchFamily="2" charset="0"/>
              </a:rPr>
              <a:t>  y va á perdición. </a:t>
            </a:r>
            <a:r>
              <a:rPr lang="es-BO" altLang="ja-JP" sz="1900" dirty="0">
                <a:solidFill>
                  <a:srgbClr val="FFFFFF"/>
                </a:solidFill>
                <a:latin typeface="Avenir Book" panose="02000503020000020003" pitchFamily="2" charset="0"/>
              </a:rPr>
              <a:t>      </a:t>
            </a:r>
            <a:r>
              <a:rPr lang="es-BO" altLang="en-US" sz="1900" dirty="0">
                <a:solidFill>
                  <a:srgbClr val="FFFFFF"/>
                </a:solidFill>
                <a:latin typeface="Avenir Book" panose="02000503020000020003" pitchFamily="2" charset="0"/>
              </a:rPr>
              <a:t> </a:t>
            </a:r>
            <a:r>
              <a:rPr lang="es-BO" altLang="en-US" sz="1900" dirty="0">
                <a:solidFill>
                  <a:srgbClr val="C00000"/>
                </a:solidFill>
                <a:latin typeface="Avenir Book" panose="02000503020000020003" pitchFamily="2" charset="0"/>
              </a:rPr>
              <a:t>¡Apocalipsis 17:11 describe el 8º Monte como el Anticristo!</a:t>
            </a:r>
          </a:p>
          <a:p>
            <a:pPr>
              <a:defRPr/>
            </a:pPr>
            <a:endParaRPr lang="en-US" altLang="en-US" sz="1900" dirty="0">
              <a:solidFill>
                <a:srgbClr val="C00000"/>
              </a:solidFill>
              <a:latin typeface="Avenir Book" panose="02000503020000020003" pitchFamily="2" charset="0"/>
            </a:endParaRPr>
          </a:p>
        </p:txBody>
      </p:sp>
      <p:sp>
        <p:nvSpPr>
          <p:cNvPr id="4" name="TextBox 3">
            <a:extLst>
              <a:ext uri="{FF2B5EF4-FFF2-40B4-BE49-F238E27FC236}">
                <a16:creationId xmlns:a16="http://schemas.microsoft.com/office/drawing/2014/main" id="{1864C31C-C2BA-EF6D-C31E-C173E9AAFE19}"/>
              </a:ext>
            </a:extLst>
          </p:cNvPr>
          <p:cNvSpPr txBox="1"/>
          <p:nvPr/>
        </p:nvSpPr>
        <p:spPr>
          <a:xfrm>
            <a:off x="1380331" y="458975"/>
            <a:ext cx="9113837" cy="707886"/>
          </a:xfrm>
          <a:prstGeom prst="rect">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defRPr/>
            </a:pPr>
            <a:r>
              <a:rPr lang="en-US" altLang="en-US" sz="2000" dirty="0" err="1">
                <a:latin typeface="Papyrus" panose="020B0602040200020303" pitchFamily="34" charset="77"/>
              </a:rPr>
              <a:t>Apocalipsis</a:t>
            </a:r>
            <a:r>
              <a:rPr lang="en-US" altLang="en-US" sz="2000" dirty="0">
                <a:latin typeface="Papyrus" panose="020B0602040200020303" pitchFamily="34" charset="77"/>
              </a:rPr>
              <a:t> 13:3  “ </a:t>
            </a:r>
            <a:r>
              <a:rPr lang="es-BO" altLang="en-US" sz="2000" dirty="0">
                <a:latin typeface="Papyrus" panose="020B0602040200020303" pitchFamily="34" charset="77"/>
              </a:rPr>
              <a:t>Y vi una de sus cabezas como herida de muerte, y la llaga de su muerte </a:t>
            </a:r>
            <a:r>
              <a:rPr lang="es-BO" altLang="en-US" sz="2000" dirty="0" err="1">
                <a:latin typeface="Papyrus" panose="020B0602040200020303" pitchFamily="34" charset="77"/>
              </a:rPr>
              <a:t>fué</a:t>
            </a:r>
            <a:r>
              <a:rPr lang="es-BO" altLang="en-US" sz="2000" dirty="0">
                <a:latin typeface="Papyrus" panose="020B0602040200020303" pitchFamily="34" charset="77"/>
              </a:rPr>
              <a:t> curada: y se maravilló toda la tierra en </a:t>
            </a:r>
            <a:r>
              <a:rPr lang="es-BO" altLang="en-US" sz="2000" dirty="0" err="1">
                <a:latin typeface="Papyrus" panose="020B0602040200020303" pitchFamily="34" charset="77"/>
              </a:rPr>
              <a:t>pos</a:t>
            </a:r>
            <a:r>
              <a:rPr lang="es-BO" altLang="en-US" sz="2000" dirty="0">
                <a:latin typeface="Papyrus" panose="020B0602040200020303" pitchFamily="34" charset="77"/>
              </a:rPr>
              <a:t> de la bestia.</a:t>
            </a:r>
            <a:r>
              <a:rPr lang="en-US" altLang="en-US" sz="2000" dirty="0">
                <a:latin typeface="Papyrus" panose="020B0602040200020303" pitchFamily="34" charset="77"/>
              </a:rPr>
              <a:t>.”</a:t>
            </a:r>
            <a:endParaRPr lang="en-US" altLang="en-US" sz="2400" dirty="0">
              <a:latin typeface="Papyrus" panose="020B0602040200020303" pitchFamily="34" charset="77"/>
            </a:endParaRPr>
          </a:p>
        </p:txBody>
      </p:sp>
      <p:sp>
        <p:nvSpPr>
          <p:cNvPr id="182278" name="TextBox 1">
            <a:extLst>
              <a:ext uri="{FF2B5EF4-FFF2-40B4-BE49-F238E27FC236}">
                <a16:creationId xmlns:a16="http://schemas.microsoft.com/office/drawing/2014/main" id="{AFEE2932-98AD-FB2A-9B10-99A61E3EA352}"/>
              </a:ext>
            </a:extLst>
          </p:cNvPr>
          <p:cNvSpPr txBox="1">
            <a:spLocks noChangeArrowheads="1"/>
          </p:cNvSpPr>
          <p:nvPr/>
        </p:nvSpPr>
        <p:spPr bwMode="auto">
          <a:xfrm>
            <a:off x="821803" y="2076450"/>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800000"/>
                </a:solidFill>
                <a:latin typeface="Abadi MT Condensed Extra Bold" panose="020B0306030101010103" pitchFamily="34" charset="77"/>
              </a:rPr>
              <a:t>1</a:t>
            </a:r>
          </a:p>
        </p:txBody>
      </p:sp>
      <p:sp>
        <p:nvSpPr>
          <p:cNvPr id="182279" name="TextBox 2">
            <a:extLst>
              <a:ext uri="{FF2B5EF4-FFF2-40B4-BE49-F238E27FC236}">
                <a16:creationId xmlns:a16="http://schemas.microsoft.com/office/drawing/2014/main" id="{216EEF65-7965-8150-C8CA-1B0A5C6DEA3B}"/>
              </a:ext>
            </a:extLst>
          </p:cNvPr>
          <p:cNvSpPr txBox="1">
            <a:spLocks noChangeArrowheads="1"/>
          </p:cNvSpPr>
          <p:nvPr/>
        </p:nvSpPr>
        <p:spPr bwMode="auto">
          <a:xfrm>
            <a:off x="1793293" y="2357699"/>
            <a:ext cx="523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800000"/>
                </a:solidFill>
                <a:latin typeface="Abadi MT Condensed Extra Bold" panose="020B0306030101010103" pitchFamily="34" charset="77"/>
              </a:rPr>
              <a:t>2</a:t>
            </a:r>
          </a:p>
        </p:txBody>
      </p:sp>
      <p:sp>
        <p:nvSpPr>
          <p:cNvPr id="182280" name="TextBox 7">
            <a:extLst>
              <a:ext uri="{FF2B5EF4-FFF2-40B4-BE49-F238E27FC236}">
                <a16:creationId xmlns:a16="http://schemas.microsoft.com/office/drawing/2014/main" id="{A5A35902-F7E4-D40E-442D-ECEDA5C5D2A8}"/>
              </a:ext>
            </a:extLst>
          </p:cNvPr>
          <p:cNvSpPr txBox="1">
            <a:spLocks noChangeArrowheads="1"/>
          </p:cNvSpPr>
          <p:nvPr/>
        </p:nvSpPr>
        <p:spPr bwMode="auto">
          <a:xfrm>
            <a:off x="3375698" y="2725914"/>
            <a:ext cx="324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400" dirty="0">
                <a:solidFill>
                  <a:srgbClr val="C00000"/>
                </a:solidFill>
                <a:latin typeface="Abadi MT Condensed Extra Bold" panose="020B0306030101010103" pitchFamily="34" charset="77"/>
              </a:rPr>
              <a:t>3</a:t>
            </a:r>
          </a:p>
        </p:txBody>
      </p:sp>
      <p:sp>
        <p:nvSpPr>
          <p:cNvPr id="182281" name="TextBox 9">
            <a:extLst>
              <a:ext uri="{FF2B5EF4-FFF2-40B4-BE49-F238E27FC236}">
                <a16:creationId xmlns:a16="http://schemas.microsoft.com/office/drawing/2014/main" id="{77A1EAE1-34E9-D7DE-016F-16107A0048F8}"/>
              </a:ext>
            </a:extLst>
          </p:cNvPr>
          <p:cNvSpPr txBox="1">
            <a:spLocks noChangeArrowheads="1"/>
          </p:cNvSpPr>
          <p:nvPr/>
        </p:nvSpPr>
        <p:spPr bwMode="auto">
          <a:xfrm>
            <a:off x="5429531" y="2583950"/>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4</a:t>
            </a:r>
          </a:p>
        </p:txBody>
      </p:sp>
      <p:sp>
        <p:nvSpPr>
          <p:cNvPr id="182282" name="TextBox 10">
            <a:extLst>
              <a:ext uri="{FF2B5EF4-FFF2-40B4-BE49-F238E27FC236}">
                <a16:creationId xmlns:a16="http://schemas.microsoft.com/office/drawing/2014/main" id="{383B24D5-D999-15EE-32D4-1684E8FF7F64}"/>
              </a:ext>
            </a:extLst>
          </p:cNvPr>
          <p:cNvSpPr txBox="1">
            <a:spLocks noChangeArrowheads="1"/>
          </p:cNvSpPr>
          <p:nvPr/>
        </p:nvSpPr>
        <p:spPr bwMode="auto">
          <a:xfrm>
            <a:off x="6840291" y="2199501"/>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5</a:t>
            </a:r>
          </a:p>
        </p:txBody>
      </p:sp>
      <p:sp>
        <p:nvSpPr>
          <p:cNvPr id="182283" name="TextBox 11">
            <a:extLst>
              <a:ext uri="{FF2B5EF4-FFF2-40B4-BE49-F238E27FC236}">
                <a16:creationId xmlns:a16="http://schemas.microsoft.com/office/drawing/2014/main" id="{4E1062A0-3FCB-CC8B-5E40-4B7F1FF184DC}"/>
              </a:ext>
            </a:extLst>
          </p:cNvPr>
          <p:cNvSpPr txBox="1">
            <a:spLocks noChangeArrowheads="1"/>
          </p:cNvSpPr>
          <p:nvPr/>
        </p:nvSpPr>
        <p:spPr bwMode="auto">
          <a:xfrm>
            <a:off x="9067940" y="2725914"/>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6</a:t>
            </a:r>
          </a:p>
        </p:txBody>
      </p:sp>
      <p:sp>
        <p:nvSpPr>
          <p:cNvPr id="182284" name="TextBox 12">
            <a:extLst>
              <a:ext uri="{FF2B5EF4-FFF2-40B4-BE49-F238E27FC236}">
                <a16:creationId xmlns:a16="http://schemas.microsoft.com/office/drawing/2014/main" id="{AB4915D9-DDE4-04C6-2F3C-C235BBB23E6F}"/>
              </a:ext>
            </a:extLst>
          </p:cNvPr>
          <p:cNvSpPr txBox="1">
            <a:spLocks noChangeArrowheads="1"/>
          </p:cNvSpPr>
          <p:nvPr/>
        </p:nvSpPr>
        <p:spPr bwMode="auto">
          <a:xfrm>
            <a:off x="9957739" y="1985545"/>
            <a:ext cx="238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7</a:t>
            </a:r>
          </a:p>
        </p:txBody>
      </p:sp>
      <p:sp>
        <p:nvSpPr>
          <p:cNvPr id="182285" name="TextBox 1">
            <a:extLst>
              <a:ext uri="{FF2B5EF4-FFF2-40B4-BE49-F238E27FC236}">
                <a16:creationId xmlns:a16="http://schemas.microsoft.com/office/drawing/2014/main" id="{BE5E8783-573A-8BC2-EC52-80F2FDFC8646}"/>
              </a:ext>
            </a:extLst>
          </p:cNvPr>
          <p:cNvSpPr txBox="1">
            <a:spLocks noChangeArrowheads="1"/>
          </p:cNvSpPr>
          <p:nvPr/>
        </p:nvSpPr>
        <p:spPr bwMode="auto">
          <a:xfrm>
            <a:off x="10195864" y="1845617"/>
            <a:ext cx="13668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AD0101"/>
                </a:solidFill>
                <a:latin typeface="Comic Sans MS" panose="030F0902030302020204" pitchFamily="66" charset="0"/>
              </a:rPr>
              <a:t> </a:t>
            </a:r>
            <a:r>
              <a:rPr lang="en-US" altLang="en-US" sz="2400" dirty="0">
                <a:solidFill>
                  <a:srgbClr val="AD0101"/>
                </a:solidFill>
                <a:latin typeface="Comic Sans MS" panose="030F0902030302020204" pitchFamily="66" charset="0"/>
              </a:rPr>
              <a:t>Islam</a:t>
            </a:r>
          </a:p>
        </p:txBody>
      </p:sp>
    </p:spTree>
    <p:extLst>
      <p:ext uri="{BB962C8B-B14F-4D97-AF65-F5344CB8AC3E}">
        <p14:creationId xmlns:p14="http://schemas.microsoft.com/office/powerpoint/2010/main" val="241261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941B0-BA26-EBD2-E5F4-42FCA30A37AD}"/>
              </a:ext>
            </a:extLst>
          </p:cNvPr>
          <p:cNvSpPr/>
          <p:nvPr/>
        </p:nvSpPr>
        <p:spPr>
          <a:xfrm>
            <a:off x="0" y="0"/>
            <a:ext cx="12192000"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sz="2000" dirty="0">
              <a:latin typeface="Lucida Handwriting"/>
              <a:cs typeface="Lucida Handwriting"/>
            </a:endParaRPr>
          </a:p>
        </p:txBody>
      </p:sp>
      <p:pic>
        <p:nvPicPr>
          <p:cNvPr id="2" name="Picture 1" descr="images-9.jpeg">
            <a:extLst>
              <a:ext uri="{FF2B5EF4-FFF2-40B4-BE49-F238E27FC236}">
                <a16:creationId xmlns:a16="http://schemas.microsoft.com/office/drawing/2014/main" id="{25B321CE-8801-EEE2-9669-DE8C30833742}"/>
              </a:ext>
            </a:extLst>
          </p:cNvPr>
          <p:cNvPicPr>
            <a:picLocks noChangeAspect="1"/>
          </p:cNvPicPr>
          <p:nvPr/>
        </p:nvPicPr>
        <p:blipFill>
          <a:blip r:embed="rId2"/>
          <a:srcRect/>
          <a:stretch>
            <a:fillRect/>
          </a:stretch>
        </p:blipFill>
        <p:spPr bwMode="auto">
          <a:xfrm>
            <a:off x="214569" y="205314"/>
            <a:ext cx="2225930" cy="3055939"/>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3" name="Picture 2" descr="images-10.jpeg">
            <a:extLst>
              <a:ext uri="{FF2B5EF4-FFF2-40B4-BE49-F238E27FC236}">
                <a16:creationId xmlns:a16="http://schemas.microsoft.com/office/drawing/2014/main" id="{65ADBF85-EF8F-7526-D46E-8A64DD3D332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565" y="3477683"/>
            <a:ext cx="2697162" cy="316388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 name="TextBox 6">
            <a:extLst>
              <a:ext uri="{FF2B5EF4-FFF2-40B4-BE49-F238E27FC236}">
                <a16:creationId xmlns:a16="http://schemas.microsoft.com/office/drawing/2014/main" id="{D2F92E13-8048-F165-5EF1-90801121DEBF}"/>
              </a:ext>
            </a:extLst>
          </p:cNvPr>
          <p:cNvSpPr txBox="1"/>
          <p:nvPr/>
        </p:nvSpPr>
        <p:spPr>
          <a:xfrm>
            <a:off x="2866593" y="750150"/>
            <a:ext cx="4364524"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defRPr/>
            </a:pPr>
            <a:r>
              <a:rPr lang="es-BO" sz="2400" dirty="0">
                <a:solidFill>
                  <a:srgbClr val="FFFFFF"/>
                </a:solidFill>
                <a:latin typeface="Papyrus"/>
                <a:cs typeface="Papyrus"/>
              </a:rPr>
              <a:t>El Imperio Turco Otomano Rinde a Jerusalén al general </a:t>
            </a:r>
            <a:r>
              <a:rPr lang="es-BO" sz="2400" dirty="0" err="1">
                <a:solidFill>
                  <a:srgbClr val="FFFFFF"/>
                </a:solidFill>
                <a:latin typeface="Papyrus"/>
                <a:cs typeface="Papyrus"/>
              </a:rPr>
              <a:t>Allenby</a:t>
            </a:r>
            <a:r>
              <a:rPr lang="es-BO" sz="2400" dirty="0">
                <a:solidFill>
                  <a:srgbClr val="FFFFFF"/>
                </a:solidFill>
                <a:latin typeface="Papyrus"/>
                <a:cs typeface="Papyrus"/>
              </a:rPr>
              <a:t> 1917   Después de 400 	años de gobierno</a:t>
            </a:r>
            <a:endParaRPr lang="en-US" sz="2400" dirty="0">
              <a:solidFill>
                <a:srgbClr val="FFFFFF"/>
              </a:solidFill>
              <a:latin typeface="Papyrus"/>
              <a:cs typeface="Papyrus"/>
            </a:endParaRPr>
          </a:p>
        </p:txBody>
      </p:sp>
      <p:sp>
        <p:nvSpPr>
          <p:cNvPr id="8" name="TextBox 7">
            <a:extLst>
              <a:ext uri="{FF2B5EF4-FFF2-40B4-BE49-F238E27FC236}">
                <a16:creationId xmlns:a16="http://schemas.microsoft.com/office/drawing/2014/main" id="{397C07E2-3D2B-30C0-D237-40D7DE86B2CD}"/>
              </a:ext>
            </a:extLst>
          </p:cNvPr>
          <p:cNvSpPr txBox="1"/>
          <p:nvPr/>
        </p:nvSpPr>
        <p:spPr>
          <a:xfrm>
            <a:off x="3244475" y="4784354"/>
            <a:ext cx="4184338" cy="178510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lgn="ctr">
              <a:defRPr/>
            </a:pPr>
            <a:r>
              <a:rPr lang="es-BO" altLang="en-US" sz="2200" dirty="0">
                <a:solidFill>
                  <a:srgbClr val="FFFFFF"/>
                </a:solidFill>
                <a:latin typeface="Papyrus" panose="020B0602040200020303" pitchFamily="34" charset="77"/>
              </a:rPr>
              <a:t>El Islam sufre una "Herida mortal en la cabeza, 
 que debe ser curada"
 como Potencia Mundial en 1924
A manos de los cristianos</a:t>
            </a:r>
            <a:endParaRPr lang="en-US" altLang="en-US" sz="2200" dirty="0">
              <a:solidFill>
                <a:srgbClr val="FFFFFF"/>
              </a:solidFill>
              <a:latin typeface="Papyrus" panose="020B0602040200020303" pitchFamily="34" charset="77"/>
            </a:endParaRPr>
          </a:p>
        </p:txBody>
      </p:sp>
      <p:pic>
        <p:nvPicPr>
          <p:cNvPr id="5" name="Picture 4" descr="images-11.jpeg">
            <a:extLst>
              <a:ext uri="{FF2B5EF4-FFF2-40B4-BE49-F238E27FC236}">
                <a16:creationId xmlns:a16="http://schemas.microsoft.com/office/drawing/2014/main" id="{ACDE218F-2454-91A6-C3A7-D2109D8C449F}"/>
              </a:ext>
            </a:extLst>
          </p:cNvPr>
          <p:cNvPicPr>
            <a:picLocks noChangeAspect="1"/>
          </p:cNvPicPr>
          <p:nvPr/>
        </p:nvPicPr>
        <p:blipFill>
          <a:blip r:embed="rId4"/>
          <a:srcRect/>
          <a:stretch>
            <a:fillRect/>
          </a:stretch>
        </p:blipFill>
        <p:spPr bwMode="auto">
          <a:xfrm>
            <a:off x="7907866" y="3295850"/>
            <a:ext cx="3471334" cy="352755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6" name="Picture 5" descr="Unknown-6.jpeg">
            <a:extLst>
              <a:ext uri="{FF2B5EF4-FFF2-40B4-BE49-F238E27FC236}">
                <a16:creationId xmlns:a16="http://schemas.microsoft.com/office/drawing/2014/main" id="{1BD0B54A-0256-E7A8-FF81-C62997145748}"/>
              </a:ext>
            </a:extLst>
          </p:cNvPr>
          <p:cNvPicPr>
            <a:picLocks noChangeAspect="1"/>
          </p:cNvPicPr>
          <p:nvPr/>
        </p:nvPicPr>
        <p:blipFill>
          <a:blip r:embed="rId5"/>
          <a:srcRect/>
          <a:stretch>
            <a:fillRect/>
          </a:stretch>
        </p:blipFill>
        <p:spPr bwMode="auto">
          <a:xfrm>
            <a:off x="7428813" y="0"/>
            <a:ext cx="4136126" cy="3098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83306" name="TextBox 8">
            <a:extLst>
              <a:ext uri="{FF2B5EF4-FFF2-40B4-BE49-F238E27FC236}">
                <a16:creationId xmlns:a16="http://schemas.microsoft.com/office/drawing/2014/main" id="{D6E0DE10-9EB1-59FB-564F-247D37D628C5}"/>
              </a:ext>
            </a:extLst>
          </p:cNvPr>
          <p:cNvSpPr txBox="1">
            <a:spLocks noChangeArrowheads="1"/>
          </p:cNvSpPr>
          <p:nvPr/>
        </p:nvSpPr>
        <p:spPr bwMode="auto">
          <a:xfrm>
            <a:off x="3048000" y="205314"/>
            <a:ext cx="50329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200" dirty="0">
                <a:solidFill>
                  <a:srgbClr val="FF0000"/>
                </a:solidFill>
                <a:latin typeface="Lucida Handwriting" panose="03010101010101010101" pitchFamily="66" charset="77"/>
              </a:rPr>
              <a:t>1ª Guerra Mundial
</a:t>
            </a:r>
          </a:p>
        </p:txBody>
      </p:sp>
      <p:sp>
        <p:nvSpPr>
          <p:cNvPr id="9" name="TextBox 8">
            <a:extLst>
              <a:ext uri="{FF2B5EF4-FFF2-40B4-BE49-F238E27FC236}">
                <a16:creationId xmlns:a16="http://schemas.microsoft.com/office/drawing/2014/main" id="{7CA818F4-5109-33E2-A5AC-EB8F4C397D40}"/>
              </a:ext>
            </a:extLst>
          </p:cNvPr>
          <p:cNvSpPr txBox="1"/>
          <p:nvPr/>
        </p:nvSpPr>
        <p:spPr>
          <a:xfrm>
            <a:off x="3220825" y="3051070"/>
            <a:ext cx="4207988" cy="1200329"/>
          </a:xfrm>
          <a:prstGeom prst="rect">
            <a:avLst/>
          </a:prstGeom>
          <a:solidFill>
            <a:schemeClr val="tx1"/>
          </a:solidFill>
        </p:spPr>
        <p:txBody>
          <a:bodyPr wrap="square" rtlCol="0">
            <a:spAutoFit/>
          </a:bodyPr>
          <a:lstStyle/>
          <a:p>
            <a:r>
              <a:rPr lang="es-BO" sz="2400" dirty="0">
                <a:solidFill>
                  <a:schemeClr val="bg1"/>
                </a:solidFill>
                <a:latin typeface="Papyrus" panose="020B0602040200020303" pitchFamily="34" charset="77"/>
              </a:rPr>
              <a:t>Los Cristianos Aliados vencedores dividieron el Imperio Otomano entre ellos.</a:t>
            </a: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1945977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941B0-BA26-EBD2-E5F4-42FCA30A37AD}"/>
              </a:ext>
            </a:extLst>
          </p:cNvPr>
          <p:cNvSpPr/>
          <p:nvPr/>
        </p:nvSpPr>
        <p:spPr>
          <a:xfrm>
            <a:off x="0" y="0"/>
            <a:ext cx="12192000"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sz="2000" dirty="0">
              <a:latin typeface="Lucida Handwriting"/>
              <a:cs typeface="Lucida Handwriting"/>
            </a:endParaRPr>
          </a:p>
        </p:txBody>
      </p:sp>
      <p:pic>
        <p:nvPicPr>
          <p:cNvPr id="11" name="Picture 10" descr="A map of the ottoman empire&#10;&#10;Description automatically generated">
            <a:extLst>
              <a:ext uri="{FF2B5EF4-FFF2-40B4-BE49-F238E27FC236}">
                <a16:creationId xmlns:a16="http://schemas.microsoft.com/office/drawing/2014/main" id="{B57074D1-A534-1F4B-2EAD-5E8BA90D8DBD}"/>
              </a:ext>
            </a:extLst>
          </p:cNvPr>
          <p:cNvPicPr>
            <a:picLocks noChangeAspect="1"/>
          </p:cNvPicPr>
          <p:nvPr/>
        </p:nvPicPr>
        <p:blipFill>
          <a:blip r:embed="rId2"/>
          <a:stretch>
            <a:fillRect/>
          </a:stretch>
        </p:blipFill>
        <p:spPr>
          <a:xfrm>
            <a:off x="1012371" y="26381"/>
            <a:ext cx="9862458" cy="6831619"/>
          </a:xfrm>
          <a:prstGeom prst="rect">
            <a:avLst/>
          </a:prstGeom>
        </p:spPr>
      </p:pic>
      <p:pic>
        <p:nvPicPr>
          <p:cNvPr id="15" name="Picture 14" descr="A person in red garment holding a flag&#10;&#10;Description automatically generated">
            <a:extLst>
              <a:ext uri="{FF2B5EF4-FFF2-40B4-BE49-F238E27FC236}">
                <a16:creationId xmlns:a16="http://schemas.microsoft.com/office/drawing/2014/main" id="{C1BB49E8-1547-B1A2-EC1B-1FA1431FE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8829" y="3287209"/>
            <a:ext cx="2088748" cy="2088748"/>
          </a:xfrm>
          <a:prstGeom prst="rect">
            <a:avLst/>
          </a:prstGeom>
        </p:spPr>
      </p:pic>
    </p:spTree>
    <p:extLst>
      <p:ext uri="{BB962C8B-B14F-4D97-AF65-F5344CB8AC3E}">
        <p14:creationId xmlns:p14="http://schemas.microsoft.com/office/powerpoint/2010/main" val="712770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51556" y="3263131"/>
            <a:ext cx="1989649"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Tree</a:t>
            </a:r>
            <a:r>
              <a:rPr lang="es-ES_tradnl" sz="2000" dirty="0">
                <a:solidFill>
                  <a:schemeClr val="tx1"/>
                </a:solidFill>
                <a:latin typeface="Papyrus"/>
                <a:cs typeface="Papyrus"/>
              </a:rPr>
              <a:t> of </a:t>
            </a:r>
            <a:r>
              <a:rPr lang="es-ES_tradnl" sz="2000" dirty="0" err="1">
                <a:solidFill>
                  <a:schemeClr val="tx1"/>
                </a:solidFill>
                <a:latin typeface="Papyrus"/>
                <a:cs typeface="Papyrus"/>
              </a:rPr>
              <a:t>Life</a:t>
            </a:r>
            <a:endParaRPr lang="es-ES_tradnl" sz="2000" dirty="0">
              <a:solidFill>
                <a:schemeClr val="tx1"/>
              </a:solidFill>
              <a:latin typeface="Papyrus"/>
              <a:cs typeface="Papyrus"/>
            </a:endParaRPr>
          </a:p>
        </p:txBody>
      </p:sp>
      <p:sp>
        <p:nvSpPr>
          <p:cNvPr id="13" name="TextBox 12"/>
          <p:cNvSpPr txBox="1"/>
          <p:nvPr/>
        </p:nvSpPr>
        <p:spPr>
          <a:xfrm>
            <a:off x="2279386" y="3148085"/>
            <a:ext cx="294984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err="1">
                <a:solidFill>
                  <a:schemeClr val="tx1"/>
                </a:solidFill>
                <a:latin typeface="Papyrus"/>
                <a:cs typeface="Papyrus"/>
              </a:rPr>
              <a:t>The</a:t>
            </a:r>
            <a:r>
              <a:rPr lang="es-ES_tradnl" dirty="0">
                <a:solidFill>
                  <a:schemeClr val="tx1"/>
                </a:solidFill>
                <a:latin typeface="Papyrus"/>
                <a:cs typeface="Papyrus"/>
              </a:rPr>
              <a:t> </a:t>
            </a:r>
            <a:r>
              <a:rPr lang="es-ES_tradnl" dirty="0" err="1">
                <a:solidFill>
                  <a:schemeClr val="tx1"/>
                </a:solidFill>
                <a:latin typeface="Papyrus"/>
                <a:cs typeface="Papyrus"/>
              </a:rPr>
              <a:t>Tree</a:t>
            </a:r>
            <a:r>
              <a:rPr lang="es-ES_tradnl" dirty="0">
                <a:solidFill>
                  <a:schemeClr val="tx1"/>
                </a:solidFill>
                <a:latin typeface="Papyrus"/>
                <a:cs typeface="Papyrus"/>
              </a:rPr>
              <a:t> of </a:t>
            </a:r>
            <a:r>
              <a:rPr lang="es-ES_tradnl" dirty="0" err="1">
                <a:solidFill>
                  <a:schemeClr val="tx1"/>
                </a:solidFill>
                <a:latin typeface="Papyrus"/>
                <a:cs typeface="Papyrus"/>
              </a:rPr>
              <a:t>the</a:t>
            </a:r>
            <a:r>
              <a:rPr lang="es-ES_tradnl" dirty="0">
                <a:solidFill>
                  <a:schemeClr val="tx1"/>
                </a:solidFill>
                <a:latin typeface="Papyrus"/>
                <a:cs typeface="Papyrus"/>
              </a:rPr>
              <a:t> </a:t>
            </a:r>
            <a:r>
              <a:rPr lang="es-ES_tradnl" dirty="0" err="1">
                <a:solidFill>
                  <a:schemeClr val="tx1"/>
                </a:solidFill>
                <a:latin typeface="Papyrus"/>
                <a:cs typeface="Papyrus"/>
              </a:rPr>
              <a:t>Knowledge</a:t>
            </a:r>
            <a:r>
              <a:rPr lang="es-ES_tradnl" dirty="0">
                <a:solidFill>
                  <a:schemeClr val="tx1"/>
                </a:solidFill>
                <a:latin typeface="Papyrus"/>
                <a:cs typeface="Papyrus"/>
              </a:rPr>
              <a:t> of </a:t>
            </a:r>
            <a:r>
              <a:rPr lang="es-ES_tradnl" dirty="0" err="1">
                <a:solidFill>
                  <a:schemeClr val="tx1"/>
                </a:solidFill>
                <a:latin typeface="Papyrus"/>
                <a:cs typeface="Papyrus"/>
              </a:rPr>
              <a:t>Good</a:t>
            </a:r>
            <a:r>
              <a:rPr lang="es-ES_tradnl" dirty="0">
                <a:solidFill>
                  <a:schemeClr val="tx1"/>
                </a:solidFill>
                <a:latin typeface="Papyrus"/>
                <a:cs typeface="Papyrus"/>
              </a:rPr>
              <a:t> and </a:t>
            </a:r>
            <a:r>
              <a:rPr lang="es-ES_tradnl" dirty="0" err="1">
                <a:solidFill>
                  <a:schemeClr val="tx1"/>
                </a:solidFill>
                <a:latin typeface="Papyrus"/>
                <a:cs typeface="Papyrus"/>
              </a:rPr>
              <a:t>Evil</a:t>
            </a:r>
            <a:endParaRPr lang="es-ES_tradnl" dirty="0">
              <a:solidFill>
                <a:schemeClr val="tx1"/>
              </a:solidFill>
              <a:latin typeface="Papyrus"/>
              <a:cs typeface="Papyrus"/>
            </a:endParaRPr>
          </a:p>
        </p:txBody>
      </p:sp>
      <p:sp>
        <p:nvSpPr>
          <p:cNvPr id="3" name="Rectangle 2">
            <a:extLst>
              <a:ext uri="{FF2B5EF4-FFF2-40B4-BE49-F238E27FC236}">
                <a16:creationId xmlns:a16="http://schemas.microsoft.com/office/drawing/2014/main" id="{B3342367-E3C8-E6D3-A317-AC3B06F86235}"/>
              </a:ext>
            </a:extLst>
          </p:cNvPr>
          <p:cNvSpPr/>
          <p:nvPr/>
        </p:nvSpPr>
        <p:spPr>
          <a:xfrm>
            <a:off x="0" y="-118533"/>
            <a:ext cx="12192000" cy="697653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mages-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7783" y="0"/>
            <a:ext cx="10305738"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2501640" y="642535"/>
            <a:ext cx="6939582" cy="461665"/>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BO" sz="2400" dirty="0">
                <a:solidFill>
                  <a:schemeClr val="tx1"/>
                </a:solidFill>
                <a:latin typeface="Papyrus"/>
                <a:cs typeface="Papyrus"/>
              </a:rPr>
              <a:t>Dios les habló de 2 árboles Especiales del huerto</a:t>
            </a:r>
            <a:endParaRPr lang="es-ES_tradnl" sz="2400" dirty="0">
              <a:solidFill>
                <a:schemeClr val="tx1"/>
              </a:solidFill>
              <a:latin typeface="Papyrus"/>
              <a:cs typeface="Papyrus"/>
            </a:endParaRPr>
          </a:p>
        </p:txBody>
      </p:sp>
      <p:sp>
        <p:nvSpPr>
          <p:cNvPr id="8" name="TextBox 7"/>
          <p:cNvSpPr txBox="1"/>
          <p:nvPr/>
        </p:nvSpPr>
        <p:spPr>
          <a:xfrm>
            <a:off x="254000" y="5349865"/>
            <a:ext cx="11684000" cy="1015663"/>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S_tradnl" sz="2000" dirty="0">
                <a:solidFill>
                  <a:schemeClr val="tx1"/>
                </a:solidFill>
                <a:latin typeface="Papyrus"/>
                <a:cs typeface="Papyrus"/>
              </a:rPr>
              <a:t>“</a:t>
            </a:r>
            <a:r>
              <a:rPr lang="es-BO" sz="2000" dirty="0">
                <a:solidFill>
                  <a:schemeClr val="tx1"/>
                </a:solidFill>
                <a:latin typeface="Papyrus"/>
                <a:cs typeface="Papyrus"/>
              </a:rPr>
              <a:t>Y mandó Jehová Dios al hombre, diciendo: De todo árbol del Huerto comerás; MAS del árbol de ciencia del Bien y del Mal NO comerás de él; porque el día que de él comieres, morirás.</a:t>
            </a:r>
            <a:r>
              <a:rPr lang="es-ES_tradnl" sz="2000" dirty="0">
                <a:solidFill>
                  <a:schemeClr val="tx1"/>
                </a:solidFill>
                <a:latin typeface="Papyrus"/>
                <a:cs typeface="Papyrus"/>
              </a:rPr>
              <a:t>, ”</a:t>
            </a:r>
          </a:p>
          <a:p>
            <a:pPr algn="ctr"/>
            <a:r>
              <a:rPr lang="es-ES_tradnl" sz="2000" dirty="0">
                <a:solidFill>
                  <a:schemeClr val="tx1"/>
                </a:solidFill>
                <a:latin typeface="Papyrus"/>
                <a:cs typeface="Papyrus"/>
              </a:rPr>
              <a:t> Genesis 2 :16-17</a:t>
            </a:r>
          </a:p>
        </p:txBody>
      </p:sp>
    </p:spTree>
    <p:extLst>
      <p:ext uri="{BB962C8B-B14F-4D97-AF65-F5344CB8AC3E}">
        <p14:creationId xmlns:p14="http://schemas.microsoft.com/office/powerpoint/2010/main" val="2562072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pic>
        <p:nvPicPr>
          <p:cNvPr id="6" name="Picture 5" descr="A map of different countries/regions&#10;&#10;Description automatically generated">
            <a:extLst>
              <a:ext uri="{FF2B5EF4-FFF2-40B4-BE49-F238E27FC236}">
                <a16:creationId xmlns:a16="http://schemas.microsoft.com/office/drawing/2014/main" id="{382112EE-6AB8-EB04-6DBD-8486A50D78E2}"/>
              </a:ext>
            </a:extLst>
          </p:cNvPr>
          <p:cNvPicPr>
            <a:picLocks noChangeAspect="1"/>
          </p:cNvPicPr>
          <p:nvPr/>
        </p:nvPicPr>
        <p:blipFill>
          <a:blip r:embed="rId2"/>
          <a:stretch>
            <a:fillRect/>
          </a:stretch>
        </p:blipFill>
        <p:spPr>
          <a:xfrm>
            <a:off x="0" y="85655"/>
            <a:ext cx="9742495" cy="6758855"/>
          </a:xfrm>
          <a:prstGeom prst="rect">
            <a:avLst/>
          </a:prstGeom>
        </p:spPr>
      </p:pic>
      <p:sp>
        <p:nvSpPr>
          <p:cNvPr id="8" name="TextBox 7">
            <a:extLst>
              <a:ext uri="{FF2B5EF4-FFF2-40B4-BE49-F238E27FC236}">
                <a16:creationId xmlns:a16="http://schemas.microsoft.com/office/drawing/2014/main" id="{CEAE132F-7406-D2D8-9403-1E2BCA041DD4}"/>
              </a:ext>
            </a:extLst>
          </p:cNvPr>
          <p:cNvSpPr txBox="1"/>
          <p:nvPr/>
        </p:nvSpPr>
        <p:spPr>
          <a:xfrm>
            <a:off x="9869214" y="1284791"/>
            <a:ext cx="2414593" cy="3477875"/>
          </a:xfrm>
          <a:prstGeom prst="rect">
            <a:avLst/>
          </a:prstGeom>
          <a:noFill/>
        </p:spPr>
        <p:txBody>
          <a:bodyPr wrap="square" rtlCol="0">
            <a:spAutoFit/>
          </a:bodyPr>
          <a:lstStyle/>
          <a:p>
            <a:r>
              <a:rPr lang="es-BO" sz="2000" dirty="0">
                <a:latin typeface="Papyrus" panose="020B0602040200020303" pitchFamily="34" charset="77"/>
              </a:rPr>
              <a:t>Imperio islámico otomano disuelto después de la</a:t>
            </a:r>
          </a:p>
          <a:p>
            <a:r>
              <a:rPr lang="es-BO" sz="2000" dirty="0">
                <a:latin typeface="Papyrus" panose="020B0602040200020303" pitchFamily="34" charset="77"/>
              </a:rPr>
              <a:t>1era </a:t>
            </a:r>
            <a:r>
              <a:rPr lang="es-BO" sz="2000" dirty="0" err="1">
                <a:latin typeface="Papyrus" panose="020B0602040200020303" pitchFamily="34" charset="77"/>
              </a:rPr>
              <a:t>Gerra</a:t>
            </a:r>
            <a:r>
              <a:rPr lang="es-BO" sz="2000" dirty="0">
                <a:latin typeface="Papyrus" panose="020B0602040200020303" pitchFamily="34" charset="77"/>
              </a:rPr>
              <a:t> Mundial
Su tierra está dividida entre aliados cristianos:
Gran Bretaña, Francia, Italia, Rusia
</a:t>
            </a:r>
            <a:endParaRPr lang="en-US" sz="2000" dirty="0">
              <a:latin typeface="Papyrus" panose="020B0602040200020303" pitchFamily="34" charset="77"/>
            </a:endParaRPr>
          </a:p>
        </p:txBody>
      </p:sp>
    </p:spTree>
    <p:extLst>
      <p:ext uri="{BB962C8B-B14F-4D97-AF65-F5344CB8AC3E}">
        <p14:creationId xmlns:p14="http://schemas.microsoft.com/office/powerpoint/2010/main" val="3466738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28C51C0-4D73-8230-23B5-D9097BB9D476}"/>
              </a:ext>
            </a:extLst>
          </p:cNvPr>
          <p:cNvSpPr txBox="1"/>
          <p:nvPr/>
        </p:nvSpPr>
        <p:spPr>
          <a:xfrm>
            <a:off x="30145" y="161540"/>
            <a:ext cx="12161855" cy="1538883"/>
          </a:xfrm>
          <a:prstGeom prst="rect">
            <a:avLst/>
          </a:prstGeom>
          <a:noFill/>
        </p:spPr>
        <p:txBody>
          <a:bodyPr wrap="square" rtlCol="0">
            <a:spAutoFit/>
          </a:bodyPr>
          <a:lstStyle/>
          <a:p>
            <a:r>
              <a:rPr lang="es-BO" altLang="ja-JP" sz="1900" dirty="0">
                <a:latin typeface="Avenir Book" panose="02000503020000020003" pitchFamily="2" charset="0"/>
              </a:rPr>
              <a:t>Apocalipsis 17:1-3 "Venid aquí, y os mostraré el juicio de la gran ramera que se sienta sobre muchas aguas, </a:t>
            </a:r>
          </a:p>
          <a:p>
            <a:r>
              <a:rPr lang="es-BO" altLang="ja-JP" sz="1900" dirty="0">
                <a:latin typeface="Avenir Book" panose="02000503020000020003" pitchFamily="2" charset="0"/>
              </a:rPr>
              <a:t>con quien los reyes de la tierra han cometido fornicación, y los habitantes de la tierra han sido emborrachados con el vino de su fornicación.  Y me llevó en el Espíritu al desierto (desierto).   Vi a una mujer (Islam) sentada sobre una bestia de color rojo.”  Apocalipsis 17:1-3   </a:t>
            </a:r>
            <a:r>
              <a:rPr lang="es-BO" altLang="ja-JP" dirty="0">
                <a:solidFill>
                  <a:schemeClr val="bg1"/>
                </a:solidFill>
                <a:latin typeface="Avenir Book" panose="02000503020000020003" pitchFamily="2" charset="0"/>
              </a:rPr>
              <a:t>
</a:t>
            </a:r>
            <a:endParaRPr lang="en-US" dirty="0">
              <a:latin typeface="Avenir Book" panose="02000503020000020003" pitchFamily="2" charset="0"/>
            </a:endParaRPr>
          </a:p>
        </p:txBody>
      </p:sp>
      <p:pic>
        <p:nvPicPr>
          <p:cNvPr id="5" name="Picture 5" descr="1746911">
            <a:extLst>
              <a:ext uri="{FF2B5EF4-FFF2-40B4-BE49-F238E27FC236}">
                <a16:creationId xmlns:a16="http://schemas.microsoft.com/office/drawing/2014/main" id="{73F7FE9E-CBEC-31B9-1F5E-31BBCBB7A0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9684" y="1470053"/>
            <a:ext cx="10262757" cy="538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E0A367B-4542-A09D-5D34-7EFB3BF25516}"/>
              </a:ext>
            </a:extLst>
          </p:cNvPr>
          <p:cNvSpPr txBox="1"/>
          <p:nvPr/>
        </p:nvSpPr>
        <p:spPr>
          <a:xfrm>
            <a:off x="8233593" y="5920420"/>
            <a:ext cx="2412724" cy="639406"/>
          </a:xfrm>
          <a:prstGeom prst="rect">
            <a:avLst/>
          </a:prstGeom>
          <a:noFill/>
        </p:spPr>
        <p:txBody>
          <a:bodyPr wrap="square">
            <a:spAutoFit/>
          </a:bodyPr>
          <a:lstStyle/>
          <a:p>
            <a:pPr>
              <a:lnSpc>
                <a:spcPct val="70000"/>
              </a:lnSpc>
              <a:spcBef>
                <a:spcPct val="50000"/>
              </a:spcBef>
              <a:buFontTx/>
              <a:buNone/>
            </a:pPr>
            <a:r>
              <a:rPr lang="es-ES_tradnl" altLang="ja-JP" sz="1800" dirty="0" err="1">
                <a:solidFill>
                  <a:schemeClr val="bg1"/>
                </a:solidFill>
                <a:latin typeface="Papyrus" panose="020B0602040200020303" pitchFamily="34" charset="77"/>
              </a:rPr>
              <a:t>Saudia</a:t>
            </a:r>
            <a:r>
              <a:rPr lang="es-ES_tradnl" altLang="ja-JP" sz="1800" dirty="0">
                <a:solidFill>
                  <a:schemeClr val="bg1"/>
                </a:solidFill>
                <a:latin typeface="Papyrus" panose="020B0602040200020303" pitchFamily="34" charset="77"/>
              </a:rPr>
              <a:t> Arabia </a:t>
            </a:r>
            <a:r>
              <a:rPr lang="es-ES_tradnl" altLang="ja-JP" sz="1800" dirty="0" err="1">
                <a:solidFill>
                  <a:schemeClr val="bg1"/>
                </a:solidFill>
                <a:latin typeface="Papyrus" panose="020B0602040200020303" pitchFamily="34" charset="77"/>
              </a:rPr>
              <a:t>is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p>
          <a:p>
            <a:pPr>
              <a:lnSpc>
                <a:spcPct val="70000"/>
              </a:lnSpc>
              <a:spcBef>
                <a:spcPct val="50000"/>
              </a:spcBef>
              <a:buFontTx/>
              <a:buNone/>
            </a:pPr>
            <a:r>
              <a:rPr lang="es-ES_tradnl" altLang="ja-JP" sz="1800" dirty="0" err="1">
                <a:solidFill>
                  <a:schemeClr val="bg1"/>
                </a:solidFill>
                <a:latin typeface="Papyrus" panose="020B0602040200020303" pitchFamily="34" charset="77"/>
              </a:rPr>
              <a:t>desert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seas!</a:t>
            </a:r>
          </a:p>
        </p:txBody>
      </p:sp>
    </p:spTree>
    <p:extLst>
      <p:ext uri="{BB962C8B-B14F-4D97-AF65-F5344CB8AC3E}">
        <p14:creationId xmlns:p14="http://schemas.microsoft.com/office/powerpoint/2010/main" val="1843858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26992"/>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chemeClr val="bg1"/>
              </a:solidFill>
            </a:endParaRPr>
          </a:p>
        </p:txBody>
      </p:sp>
      <p:pic>
        <p:nvPicPr>
          <p:cNvPr id="2" name="Picture 8" descr="capt">
            <a:extLst>
              <a:ext uri="{FF2B5EF4-FFF2-40B4-BE49-F238E27FC236}">
                <a16:creationId xmlns:a16="http://schemas.microsoft.com/office/drawing/2014/main" id="{00816AFF-587D-0794-364B-01CC34089F7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503" y="1334652"/>
            <a:ext cx="3703678" cy="399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user427801_pic17384_1228855064">
            <a:extLst>
              <a:ext uri="{FF2B5EF4-FFF2-40B4-BE49-F238E27FC236}">
                <a16:creationId xmlns:a16="http://schemas.microsoft.com/office/drawing/2014/main" id="{193CFAF7-12B1-89B6-5C13-D40D21317A9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77660" y="1115817"/>
            <a:ext cx="5309032" cy="428226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6" name="TextBox 5">
            <a:extLst>
              <a:ext uri="{FF2B5EF4-FFF2-40B4-BE49-F238E27FC236}">
                <a16:creationId xmlns:a16="http://schemas.microsoft.com/office/drawing/2014/main" id="{2AFCF004-4100-C654-9886-B9973AA459F1}"/>
              </a:ext>
            </a:extLst>
          </p:cNvPr>
          <p:cNvSpPr txBox="1"/>
          <p:nvPr/>
        </p:nvSpPr>
        <p:spPr>
          <a:xfrm>
            <a:off x="714770" y="214428"/>
            <a:ext cx="3503411" cy="707886"/>
          </a:xfrm>
          <a:prstGeom prst="rect">
            <a:avLst/>
          </a:prstGeom>
          <a:solidFill>
            <a:schemeClr val="accent6">
              <a:lumMod val="75000"/>
            </a:schemeClr>
          </a:solidFill>
        </p:spPr>
        <p:txBody>
          <a:bodyPr wrap="square" rtlCol="0">
            <a:spAutoFit/>
          </a:bodyPr>
          <a:lstStyle/>
          <a:p>
            <a:r>
              <a:rPr lang="es-BO" altLang="en-US" sz="2000" dirty="0">
                <a:solidFill>
                  <a:schemeClr val="bg1"/>
                </a:solidFill>
                <a:latin typeface="Papyrus" panose="020B0602040200020303" pitchFamily="34" charset="77"/>
              </a:rPr>
              <a:t>Mujer musulmana en Burka
Escribe en su frente</a:t>
            </a:r>
            <a:endParaRPr lang="en-US" sz="2000" dirty="0"/>
          </a:p>
        </p:txBody>
      </p:sp>
      <p:sp>
        <p:nvSpPr>
          <p:cNvPr id="7" name="TextBox 6">
            <a:extLst>
              <a:ext uri="{FF2B5EF4-FFF2-40B4-BE49-F238E27FC236}">
                <a16:creationId xmlns:a16="http://schemas.microsoft.com/office/drawing/2014/main" id="{9281D545-8D3B-8644-9922-EE9B93FA6AC8}"/>
              </a:ext>
            </a:extLst>
          </p:cNvPr>
          <p:cNvSpPr txBox="1"/>
          <p:nvPr/>
        </p:nvSpPr>
        <p:spPr>
          <a:xfrm>
            <a:off x="6176633" y="266060"/>
            <a:ext cx="4711087" cy="646331"/>
          </a:xfrm>
          <a:prstGeom prst="rect">
            <a:avLst/>
          </a:prstGeom>
          <a:solidFill>
            <a:schemeClr val="accent6">
              <a:lumMod val="75000"/>
            </a:schemeClr>
          </a:solidFill>
        </p:spPr>
        <p:txBody>
          <a:bodyPr wrap="square" rtlCol="0">
            <a:spAutoFit/>
          </a:bodyPr>
          <a:lstStyle/>
          <a:p>
            <a:r>
              <a:rPr lang="es-BO" altLang="en-US" dirty="0">
                <a:solidFill>
                  <a:srgbClr val="FFFFFF"/>
                </a:solidFill>
                <a:latin typeface="Papyrus" panose="020B0602040200020303" pitchFamily="34" charset="77"/>
              </a:rPr>
              <a:t>La </a:t>
            </a:r>
            <a:r>
              <a:rPr lang="es-BO" altLang="en-US" dirty="0" err="1">
                <a:solidFill>
                  <a:srgbClr val="FFFFFF"/>
                </a:solidFill>
                <a:latin typeface="Papyrus" panose="020B0602040200020303" pitchFamily="34" charset="77"/>
              </a:rPr>
              <a:t>Kaabah</a:t>
            </a:r>
            <a:r>
              <a:rPr lang="es-BO" altLang="en-US" dirty="0">
                <a:solidFill>
                  <a:srgbClr val="FFFFFF"/>
                </a:solidFill>
                <a:latin typeface="Papyrus" panose="020B0602040200020303" pitchFamily="34" charset="77"/>
              </a:rPr>
              <a:t> en La Meca - La Piedra Negra
Vestida y adorada como una mujer</a:t>
            </a:r>
            <a:endParaRPr lang="en-US" sz="2000" dirty="0">
              <a:solidFill>
                <a:schemeClr val="bg1"/>
              </a:solidFill>
              <a:latin typeface="Papyrus" panose="020B0602040200020303" pitchFamily="34" charset="77"/>
            </a:endParaRPr>
          </a:p>
        </p:txBody>
      </p:sp>
      <p:sp>
        <p:nvSpPr>
          <p:cNvPr id="8" name="TextBox 7">
            <a:extLst>
              <a:ext uri="{FF2B5EF4-FFF2-40B4-BE49-F238E27FC236}">
                <a16:creationId xmlns:a16="http://schemas.microsoft.com/office/drawing/2014/main" id="{B2A8F155-CBDB-1BF1-B3D3-2CD0F3814BC0}"/>
              </a:ext>
            </a:extLst>
          </p:cNvPr>
          <p:cNvSpPr txBox="1"/>
          <p:nvPr/>
        </p:nvSpPr>
        <p:spPr>
          <a:xfrm>
            <a:off x="294116" y="5601505"/>
            <a:ext cx="11603767" cy="954107"/>
          </a:xfrm>
          <a:prstGeom prst="rect">
            <a:avLst/>
          </a:prstGeom>
          <a:solidFill>
            <a:schemeClr val="accent6">
              <a:lumMod val="75000"/>
            </a:schemeClr>
          </a:solidFill>
        </p:spPr>
        <p:txBody>
          <a:bodyPr wrap="square" rtlCol="0">
            <a:spAutoFit/>
          </a:bodyPr>
          <a:lstStyle/>
          <a:p>
            <a:pPr marR="0" algn="l" rtl="0"/>
            <a:r>
              <a:rPr lang="en-US" altLang="ja-JP" sz="2000" dirty="0">
                <a:solidFill>
                  <a:srgbClr val="FFFFFF"/>
                </a:solidFill>
                <a:latin typeface="Papyrus" panose="020B0602040200020303" pitchFamily="34" charset="77"/>
              </a:rPr>
              <a:t>Apocalipsis17:5  </a:t>
            </a:r>
            <a:r>
              <a:rPr lang="es-BO" sz="1800" b="0" i="0" u="none" strike="noStrike" baseline="0" dirty="0">
                <a:solidFill>
                  <a:srgbClr val="292F33"/>
                </a:solidFill>
                <a:latin typeface="Avenir Book" panose="02000503020000020003" pitchFamily="2" charset="0"/>
              </a:rPr>
              <a:t>Y en su frente un nombre escrito: MISTERIO, BABILONIA LA GRANDE, LA MADRE DE LAS FORNICACIONES Y DE LAS ABOMINACIONES DE LA TIERRA. </a:t>
            </a:r>
            <a:r>
              <a:rPr lang="es-BO" sz="1800" b="0" i="0" u="none" strike="noStrike" baseline="0" dirty="0">
                <a:solidFill>
                  <a:schemeClr val="bg1"/>
                </a:solidFill>
                <a:latin typeface="Avenir Book" panose="02000503020000020003" pitchFamily="2" charset="0"/>
              </a:rPr>
              <a:t>6</a:t>
            </a:r>
            <a:r>
              <a:rPr lang="es-BO" sz="1800" b="0" i="0" u="none" strike="noStrike" baseline="0" dirty="0">
                <a:solidFill>
                  <a:srgbClr val="292F33"/>
                </a:solidFill>
                <a:latin typeface="Avenir Book" panose="02000503020000020003" pitchFamily="2" charset="0"/>
              </a:rPr>
              <a:t>. Y vi la mujer embriagada de la sangre de los santos, y de la sangre de los mártires de Jesús: y cuando la vi, quedé maravillado de grande admiración. </a:t>
            </a:r>
            <a:endParaRPr lang="es-ES_tradnl" altLang="en-US" sz="2000" dirty="0">
              <a:solidFill>
                <a:srgbClr val="FFFFFF"/>
              </a:solidFill>
              <a:latin typeface="Avenir Book" panose="02000503020000020003" pitchFamily="2" charset="0"/>
            </a:endParaRPr>
          </a:p>
        </p:txBody>
      </p:sp>
    </p:spTree>
    <p:extLst>
      <p:ext uri="{BB962C8B-B14F-4D97-AF65-F5344CB8AC3E}">
        <p14:creationId xmlns:p14="http://schemas.microsoft.com/office/powerpoint/2010/main" val="3472859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EE921DE9-A6D5-ED19-58ED-6B3C90C46F8B}"/>
              </a:ext>
            </a:extLst>
          </p:cNvPr>
          <p:cNvSpPr>
            <a:spLocks noChangeArrowheads="1"/>
          </p:cNvSpPr>
          <p:nvPr/>
        </p:nvSpPr>
        <p:spPr bwMode="auto">
          <a:xfrm>
            <a:off x="1" y="28575"/>
            <a:ext cx="12191999" cy="7096125"/>
          </a:xfrm>
          <a:prstGeom prst="rect">
            <a:avLst/>
          </a:prstGeom>
          <a:solidFill>
            <a:schemeClr val="accent5"/>
          </a:solidFill>
          <a:ln>
            <a:noFill/>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2400" dirty="0">
              <a:ea typeface="ＭＳ Ｐゴシック" panose="020B0600070205080204" pitchFamily="34" charset="-128"/>
            </a:endParaRPr>
          </a:p>
        </p:txBody>
      </p:sp>
      <p:sp>
        <p:nvSpPr>
          <p:cNvPr id="93186" name="Rectangle 4">
            <a:extLst>
              <a:ext uri="{FF2B5EF4-FFF2-40B4-BE49-F238E27FC236}">
                <a16:creationId xmlns:a16="http://schemas.microsoft.com/office/drawing/2014/main" id="{F019EC53-E0A0-A329-1917-A3B8D00B53E8}"/>
              </a:ext>
            </a:extLst>
          </p:cNvPr>
          <p:cNvSpPr>
            <a:spLocks noChangeArrowheads="1"/>
          </p:cNvSpPr>
          <p:nvPr/>
        </p:nvSpPr>
        <p:spPr bwMode="auto">
          <a:xfrm>
            <a:off x="13027025" y="33480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ea typeface="ＭＳ Ｐゴシック" panose="020B0600070205080204" pitchFamily="34" charset="-128"/>
            </a:endParaRPr>
          </a:p>
        </p:txBody>
      </p:sp>
      <p:pic>
        <p:nvPicPr>
          <p:cNvPr id="93187" name="Picture 6" descr="images-2">
            <a:extLst>
              <a:ext uri="{FF2B5EF4-FFF2-40B4-BE49-F238E27FC236}">
                <a16:creationId xmlns:a16="http://schemas.microsoft.com/office/drawing/2014/main" id="{4C3AA41F-4DA1-4BD1-874A-68AF859E43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473" y="402864"/>
            <a:ext cx="3609627" cy="237186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188" name="Text Box 7">
            <a:extLst>
              <a:ext uri="{FF2B5EF4-FFF2-40B4-BE49-F238E27FC236}">
                <a16:creationId xmlns:a16="http://schemas.microsoft.com/office/drawing/2014/main" id="{E17C5DFC-3B40-5EA1-EA2F-A6F81279CAA1}"/>
              </a:ext>
            </a:extLst>
          </p:cNvPr>
          <p:cNvSpPr txBox="1">
            <a:spLocks noChangeArrowheads="1"/>
          </p:cNvSpPr>
          <p:nvPr/>
        </p:nvSpPr>
        <p:spPr bwMode="auto">
          <a:xfrm>
            <a:off x="257441" y="3149020"/>
            <a:ext cx="5218113" cy="3600986"/>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es-BO" altLang="en-US" sz="2400" dirty="0">
                <a:latin typeface="Avenir Book" panose="02000503020000020003" pitchFamily="2" charset="0"/>
              </a:rPr>
              <a:t>Génesis 12:1-3 "Dios dijo a Abram.
 “Vete de tu país, y de tus parientes, y de la casa de tu padre, a una tierra que te mostraré. 
 Y te haré una gran nación y te bendeciré y serás una bendición.  
Bendeciré a los que te bendigan y maldeciré al que te maldice" </a:t>
            </a:r>
            <a:endParaRPr lang="es-ES_tradnl" altLang="ja-JP" sz="2400" dirty="0">
              <a:latin typeface="Avenir Book" panose="02000503020000020003" pitchFamily="2" charset="0"/>
            </a:endParaRPr>
          </a:p>
        </p:txBody>
      </p:sp>
      <p:pic>
        <p:nvPicPr>
          <p:cNvPr id="93189" name="Picture 2" descr="15063189217_8d578664a9_b.jpg">
            <a:extLst>
              <a:ext uri="{FF2B5EF4-FFF2-40B4-BE49-F238E27FC236}">
                <a16:creationId xmlns:a16="http://schemas.microsoft.com/office/drawing/2014/main" id="{8E18A6EA-102C-0DF5-E9DF-F38F073F076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32993" y="0"/>
            <a:ext cx="5811307" cy="707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094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0"/>
            <a:ext cx="12192000" cy="6858000"/>
          </a:xfrm>
          <a:prstGeom prst="rect">
            <a:avLst/>
          </a:prstGeom>
          <a:solidFill>
            <a:schemeClr val="accent6"/>
          </a:solid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dirty="0"/>
          </a:p>
        </p:txBody>
      </p:sp>
      <p:sp>
        <p:nvSpPr>
          <p:cNvPr id="162818" name="Rectangle 5"/>
          <p:cNvSpPr>
            <a:spLocks noChangeArrowheads="1"/>
          </p:cNvSpPr>
          <p:nvPr/>
        </p:nvSpPr>
        <p:spPr bwMode="auto">
          <a:xfrm>
            <a:off x="3991211" y="163860"/>
            <a:ext cx="8344729" cy="6370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endParaRPr lang="es-ES_tradnl" sz="900" dirty="0">
              <a:solidFill>
                <a:srgbClr val="000000"/>
              </a:solidFill>
              <a:latin typeface="Trebuchet MS" charset="0"/>
            </a:endParaRPr>
          </a:p>
          <a:p>
            <a:r>
              <a:rPr lang="es-ES_tradnl" sz="1900" dirty="0">
                <a:solidFill>
                  <a:srgbClr val="FF0000"/>
                </a:solidFill>
                <a:latin typeface="Trebuchet MS" charset="0"/>
              </a:rPr>
              <a:t>Por lo tanto tiene la </a:t>
            </a:r>
            <a:r>
              <a:rPr lang="es-ES_tradnl" sz="1900" dirty="0" err="1">
                <a:solidFill>
                  <a:srgbClr val="FF0000"/>
                </a:solidFill>
                <a:latin typeface="Trebuchet MS" charset="0"/>
              </a:rPr>
              <a:t>Maldicion</a:t>
            </a:r>
            <a:r>
              <a:rPr lang="es-ES_tradnl" sz="1900" dirty="0">
                <a:solidFill>
                  <a:srgbClr val="FF0000"/>
                </a:solidFill>
                <a:latin typeface="Trebuchet MS" charset="0"/>
              </a:rPr>
              <a:t>    H423	             </a:t>
            </a:r>
            <a:r>
              <a:rPr lang="es-ES_tradnl" sz="1900" dirty="0" err="1">
                <a:solidFill>
                  <a:srgbClr val="FF0000"/>
                </a:solidFill>
                <a:latin typeface="Trebuchet MS" charset="0"/>
              </a:rPr>
              <a:t>אלה</a:t>
            </a:r>
            <a:r>
              <a:rPr lang="es-ES_tradnl" sz="1900" dirty="0">
                <a:solidFill>
                  <a:srgbClr val="FF0000"/>
                </a:solidFill>
                <a:latin typeface="Trebuchet MS Italic" charset="0"/>
              </a:rPr>
              <a:t>         '</a:t>
            </a:r>
            <a:r>
              <a:rPr lang="es-ES_tradnl" sz="1900" dirty="0" err="1">
                <a:solidFill>
                  <a:srgbClr val="FF0000"/>
                </a:solidFill>
                <a:latin typeface="Trebuchet MS Italic" charset="0"/>
              </a:rPr>
              <a:t>ala</a:t>
            </a:r>
            <a:r>
              <a:rPr lang="es-ES_tradnl" sz="1900" dirty="0" err="1">
                <a:solidFill>
                  <a:srgbClr val="FF0000"/>
                </a:solidFill>
                <a:latin typeface="Trebuchet MS" charset="0"/>
              </a:rPr>
              <a:t>h</a:t>
            </a:r>
            <a:endParaRPr lang="es-ES_tradnl" sz="1900" dirty="0">
              <a:solidFill>
                <a:srgbClr val="FF0000"/>
              </a:solidFill>
              <a:latin typeface="Trebuchet MS" charset="0"/>
            </a:endParaRPr>
          </a:p>
          <a:p>
            <a:r>
              <a:rPr lang="es-ES_tradnl" sz="1900" dirty="0">
                <a:latin typeface="Trebuchet MS" charset="0"/>
              </a:rPr>
              <a:t>	                </a:t>
            </a:r>
          </a:p>
          <a:p>
            <a:r>
              <a:rPr lang="es-ES_tradnl" sz="1900" dirty="0">
                <a:latin typeface="Trebuchet MS" charset="0"/>
              </a:rPr>
              <a:t>Devorado	                   H398</a:t>
            </a:r>
            <a:r>
              <a:rPr lang="es-ES_tradnl" sz="1900" dirty="0">
                <a:latin typeface="Times New Roman Bold" charset="0"/>
              </a:rPr>
              <a:t>	               </a:t>
            </a:r>
            <a:r>
              <a:rPr lang="es-ES_tradnl" sz="1900" dirty="0" err="1">
                <a:latin typeface="Times New Roman Bold" charset="0"/>
              </a:rPr>
              <a:t>אכל</a:t>
            </a:r>
            <a:r>
              <a:rPr lang="es-ES_tradnl" sz="1900" dirty="0">
                <a:latin typeface="Times New Roman Bold" charset="0"/>
              </a:rPr>
              <a:t>          '</a:t>
            </a:r>
            <a:r>
              <a:rPr lang="es-ES_tradnl" sz="1900" dirty="0" err="1">
                <a:latin typeface="Times New Roman Bold" charset="0"/>
              </a:rPr>
              <a:t>ak</a:t>
            </a:r>
            <a:r>
              <a:rPr lang="es-ES_tradnl" sz="1900" dirty="0" err="1">
                <a:latin typeface="Trebuchet MS" charset="0"/>
              </a:rPr>
              <a:t>al</a:t>
            </a:r>
            <a:endParaRPr lang="es-ES_tradnl" sz="1900" dirty="0">
              <a:latin typeface="Trebuchet MS" charset="0"/>
            </a:endParaRPr>
          </a:p>
          <a:p>
            <a:r>
              <a:rPr lang="es-ES_tradnl" sz="1900" dirty="0">
                <a:latin typeface="Trebuchet MS" charset="0"/>
              </a:rPr>
              <a:t>	</a:t>
            </a:r>
          </a:p>
          <a:p>
            <a:r>
              <a:rPr lang="es-ES_tradnl" sz="1900" dirty="0">
                <a:latin typeface="Trebuchet MS" charset="0"/>
              </a:rPr>
              <a:t>La tierra                                H77</a:t>
            </a:r>
            <a:r>
              <a:rPr lang="es-ES_tradnl" sz="1900" dirty="0">
                <a:latin typeface="Times New Roman Bold" charset="0"/>
              </a:rPr>
              <a:t>6	              </a:t>
            </a:r>
            <a:r>
              <a:rPr lang="es-ES_tradnl" sz="1900" dirty="0" err="1">
                <a:latin typeface="Arial" charset="0"/>
              </a:rPr>
              <a:t>ארץ</a:t>
            </a:r>
            <a:r>
              <a:rPr lang="es-ES_tradnl" sz="1900" dirty="0">
                <a:latin typeface="Arial" charset="0"/>
              </a:rPr>
              <a:t>           '</a:t>
            </a:r>
            <a:r>
              <a:rPr lang="es-ES_tradnl" sz="1900" dirty="0" err="1">
                <a:latin typeface="Arial" charset="0"/>
              </a:rPr>
              <a:t>er</a:t>
            </a:r>
            <a:r>
              <a:rPr lang="es-ES_tradnl" sz="1900" dirty="0" err="1">
                <a:latin typeface="Trebuchet MS" charset="0"/>
              </a:rPr>
              <a:t>ets</a:t>
            </a:r>
            <a:r>
              <a:rPr lang="es-ES_tradnl" sz="1900" dirty="0">
                <a:latin typeface="Trebuchet MS" charset="0"/>
              </a:rPr>
              <a:t>	</a:t>
            </a:r>
          </a:p>
          <a:p>
            <a:endParaRPr lang="es-ES_tradnl" sz="1900" dirty="0">
              <a:latin typeface="Trebuchet MS" charset="0"/>
            </a:endParaRPr>
          </a:p>
          <a:p>
            <a:r>
              <a:rPr lang="es-ES_tradnl" sz="1900" dirty="0">
                <a:latin typeface="Trebuchet MS" charset="0"/>
              </a:rPr>
              <a:t> y los que moran                    H34</a:t>
            </a:r>
            <a:r>
              <a:rPr lang="es-ES_tradnl" sz="1900" dirty="0">
                <a:latin typeface="Times New Roman Bold" charset="0"/>
              </a:rPr>
              <a:t>27	</a:t>
            </a:r>
            <a:r>
              <a:rPr lang="es-ES_tradnl" sz="1900" dirty="0">
                <a:latin typeface="Trebuchet MS" charset="0"/>
              </a:rPr>
              <a:t>          </a:t>
            </a:r>
            <a:r>
              <a:rPr lang="es-ES_tradnl" sz="1900" dirty="0" err="1">
                <a:latin typeface="Arial" charset="0"/>
              </a:rPr>
              <a:t>ישב</a:t>
            </a:r>
            <a:r>
              <a:rPr lang="es-ES_tradnl" sz="1900" dirty="0">
                <a:latin typeface="Arial" charset="0"/>
              </a:rPr>
              <a:t>        </a:t>
            </a:r>
            <a:r>
              <a:rPr lang="es-ES_tradnl" sz="1900" dirty="0" err="1">
                <a:latin typeface="Arial" charset="0"/>
              </a:rPr>
              <a:t>ya</a:t>
            </a:r>
            <a:r>
              <a:rPr lang="es-ES_tradnl" sz="1900" dirty="0" err="1">
                <a:latin typeface="Trebuchet MS" charset="0"/>
              </a:rPr>
              <a:t>shab</a:t>
            </a:r>
            <a:r>
              <a:rPr lang="es-ES_tradnl" sz="1900" dirty="0">
                <a:latin typeface="Trebuchet MS" charset="0"/>
              </a:rPr>
              <a:t>	</a:t>
            </a:r>
          </a:p>
          <a:p>
            <a:endParaRPr lang="es-ES_tradnl" sz="1900" dirty="0">
              <a:latin typeface="Trebuchet MS" charset="0"/>
            </a:endParaRPr>
          </a:p>
          <a:p>
            <a:r>
              <a:rPr lang="es-ES_tradnl" sz="1900" dirty="0">
                <a:latin typeface="Trebuchet MS" charset="0"/>
              </a:rPr>
              <a:t>allí están los desolados           H</a:t>
            </a:r>
            <a:r>
              <a:rPr lang="es-ES_tradnl" sz="1900" dirty="0">
                <a:latin typeface="Times New Roman Bold" charset="0"/>
              </a:rPr>
              <a:t>816</a:t>
            </a:r>
            <a:r>
              <a:rPr lang="es-ES_tradnl" sz="1900" dirty="0">
                <a:latin typeface="Trebuchet MS" charset="0"/>
              </a:rPr>
              <a:t>	          </a:t>
            </a:r>
            <a:r>
              <a:rPr lang="es-ES_tradnl" sz="1900" dirty="0" err="1">
                <a:latin typeface="Trebuchet MS" charset="0"/>
              </a:rPr>
              <a:t>אשם</a:t>
            </a:r>
            <a:r>
              <a:rPr lang="es-ES_tradnl" sz="1900" dirty="0">
                <a:latin typeface="Trebuchet MS" charset="0"/>
              </a:rPr>
              <a:t>        '</a:t>
            </a:r>
            <a:r>
              <a:rPr lang="es-ES_tradnl" sz="1900" dirty="0" err="1">
                <a:latin typeface="Trebuchet MS" charset="0"/>
              </a:rPr>
              <a:t>asham</a:t>
            </a:r>
            <a:r>
              <a:rPr lang="es-ES_tradnl" sz="1900" dirty="0">
                <a:latin typeface="Trebuchet MS" charset="0"/>
              </a:rPr>
              <a:t>	</a:t>
            </a:r>
          </a:p>
          <a:p>
            <a:endParaRPr lang="es-ES_tradnl" sz="1900" dirty="0">
              <a:latin typeface="Trebuchet MS" charset="0"/>
            </a:endParaRPr>
          </a:p>
          <a:p>
            <a:r>
              <a:rPr lang="es-ES_tradnl" sz="1900" dirty="0">
                <a:latin typeface="Trebuchet MS" charset="0"/>
              </a:rPr>
              <a:t>Por lo tanto los habitantes      H</a:t>
            </a:r>
            <a:r>
              <a:rPr lang="es-ES_tradnl" sz="1900" dirty="0">
                <a:latin typeface="Times New Roman Bold" charset="0"/>
              </a:rPr>
              <a:t>342</a:t>
            </a:r>
            <a:r>
              <a:rPr lang="es-ES_tradnl" sz="1900" dirty="0">
                <a:latin typeface="Trebuchet MS" charset="0"/>
              </a:rPr>
              <a:t>7</a:t>
            </a:r>
            <a:r>
              <a:rPr lang="es-ES_tradnl" sz="1900" dirty="0">
                <a:latin typeface="Trebuchet MS Italic" charset="0"/>
              </a:rPr>
              <a:t>                    </a:t>
            </a:r>
            <a:r>
              <a:rPr lang="es-ES_tradnl" sz="1900" dirty="0" err="1">
                <a:latin typeface="Trebuchet MS Italic" charset="0"/>
              </a:rPr>
              <a:t>ישב</a:t>
            </a:r>
            <a:r>
              <a:rPr lang="es-ES_tradnl" sz="1900" dirty="0">
                <a:latin typeface="Trebuchet MS Italic" charset="0"/>
              </a:rPr>
              <a:t>        </a:t>
            </a:r>
            <a:r>
              <a:rPr lang="es-ES_tradnl" sz="1900" dirty="0" err="1">
                <a:latin typeface="Trebuchet MS" charset="0"/>
              </a:rPr>
              <a:t>yashab</a:t>
            </a:r>
            <a:r>
              <a:rPr lang="es-ES_tradnl" sz="1900" dirty="0">
                <a:latin typeface="Trebuchet MS" charset="0"/>
              </a:rPr>
              <a:t>	</a:t>
            </a:r>
          </a:p>
          <a:p>
            <a:endParaRPr lang="es-ES_tradnl" sz="1900" dirty="0">
              <a:latin typeface="Trebuchet MS" charset="0"/>
            </a:endParaRPr>
          </a:p>
          <a:p>
            <a:r>
              <a:rPr lang="es-ES_tradnl" sz="1900" dirty="0">
                <a:latin typeface="Trebuchet MS" charset="0"/>
              </a:rPr>
              <a:t>De la tierra                            </a:t>
            </a:r>
            <a:r>
              <a:rPr lang="es-ES_tradnl" sz="1900" dirty="0">
                <a:latin typeface="Times New Roman Bold" charset="0"/>
              </a:rPr>
              <a:t>H7</a:t>
            </a:r>
            <a:r>
              <a:rPr lang="es-ES_tradnl" sz="1900" dirty="0">
                <a:latin typeface="Trebuchet MS" charset="0"/>
              </a:rPr>
              <a:t>7</a:t>
            </a:r>
            <a:r>
              <a:rPr lang="es-ES_tradnl" sz="1900" dirty="0">
                <a:latin typeface="Trebuchet MS Italic" charset="0"/>
              </a:rPr>
              <a:t>6                       </a:t>
            </a:r>
            <a:r>
              <a:rPr lang="es-ES_tradnl" sz="1900" dirty="0" err="1">
                <a:latin typeface="Trebuchet MS Italic" charset="0"/>
              </a:rPr>
              <a:t>ארץ</a:t>
            </a:r>
            <a:r>
              <a:rPr lang="es-ES_tradnl" sz="1900" dirty="0">
                <a:latin typeface="Trebuchet MS" charset="0"/>
              </a:rPr>
              <a:t>         '</a:t>
            </a:r>
            <a:r>
              <a:rPr lang="es-ES_tradnl" sz="1900" dirty="0" err="1">
                <a:latin typeface="Trebuchet MS" charset="0"/>
              </a:rPr>
              <a:t>erets</a:t>
            </a:r>
            <a:r>
              <a:rPr lang="es-ES_tradnl" sz="1900" dirty="0">
                <a:latin typeface="Trebuchet MS" charset="0"/>
              </a:rPr>
              <a:t>	</a:t>
            </a:r>
          </a:p>
          <a:p>
            <a:r>
              <a:rPr lang="es-ES_tradnl" sz="1900" dirty="0">
                <a:latin typeface="Trebuchet MS" charset="0"/>
              </a:rPr>
              <a:t> </a:t>
            </a:r>
          </a:p>
          <a:p>
            <a:r>
              <a:rPr lang="es-ES_tradnl" sz="1900" dirty="0">
                <a:latin typeface="Trebuchet MS" charset="0"/>
              </a:rPr>
              <a:t>Se queman,                            </a:t>
            </a:r>
            <a:r>
              <a:rPr lang="es-ES_tradnl" sz="1900" dirty="0">
                <a:latin typeface="Times New Roman Bold" charset="0"/>
              </a:rPr>
              <a:t>H2</a:t>
            </a:r>
            <a:r>
              <a:rPr lang="es-ES_tradnl" sz="1900" dirty="0">
                <a:latin typeface="Trebuchet MS" charset="0"/>
              </a:rPr>
              <a:t>7</a:t>
            </a:r>
            <a:r>
              <a:rPr lang="es-ES_tradnl" sz="1900" dirty="0">
                <a:latin typeface="Trebuchet MS Italic" charset="0"/>
              </a:rPr>
              <a:t>8                        </a:t>
            </a:r>
            <a:r>
              <a:rPr lang="es-ES_tradnl" sz="1900" dirty="0" err="1">
                <a:latin typeface="Trebuchet MS Italic" charset="0"/>
              </a:rPr>
              <a:t>חר</a:t>
            </a:r>
            <a:r>
              <a:rPr lang="es-ES_tradnl" sz="1900" dirty="0">
                <a:latin typeface="Trebuchet MS Italic" charset="0"/>
              </a:rPr>
              <a:t>  </a:t>
            </a:r>
            <a:r>
              <a:rPr lang="es-ES_tradnl" sz="1900" dirty="0">
                <a:latin typeface="Trebuchet MS" charset="0"/>
              </a:rPr>
              <a:t>      </a:t>
            </a:r>
            <a:r>
              <a:rPr lang="es-ES_tradnl" sz="1900" dirty="0" err="1">
                <a:latin typeface="Trebuchet MS" charset="0"/>
              </a:rPr>
              <a:t>charar</a:t>
            </a:r>
            <a:r>
              <a:rPr lang="es-ES_tradnl" sz="1900" dirty="0">
                <a:latin typeface="Trebuchet MS" charset="0"/>
              </a:rPr>
              <a:t>	</a:t>
            </a:r>
          </a:p>
          <a:p>
            <a:endParaRPr lang="es-ES_tradnl" sz="1900" dirty="0">
              <a:latin typeface="Trebuchet MS" charset="0"/>
            </a:endParaRPr>
          </a:p>
          <a:p>
            <a:r>
              <a:rPr lang="es-ES_tradnl" sz="1900" dirty="0">
                <a:latin typeface="Trebuchet MS" charset="0"/>
              </a:rPr>
              <a:t>Y pocos</a:t>
            </a:r>
            <a:r>
              <a:rPr lang="es-ES_tradnl" sz="1900" dirty="0">
                <a:latin typeface="Times New Roman Bold" charset="0"/>
              </a:rPr>
              <a:t>                   </a:t>
            </a:r>
            <a:r>
              <a:rPr lang="es-ES_tradnl" sz="1900" dirty="0">
                <a:latin typeface="Trebuchet MS Italic" charset="0"/>
              </a:rPr>
              <a:t>                                              </a:t>
            </a:r>
            <a:r>
              <a:rPr lang="es-ES_tradnl" sz="1900" dirty="0" err="1">
                <a:latin typeface="Trebuchet MS Italic" charset="0"/>
              </a:rPr>
              <a:t>מזער</a:t>
            </a:r>
            <a:r>
              <a:rPr lang="es-ES_tradnl" sz="1900" dirty="0">
                <a:latin typeface="Trebuchet MS Italic" charset="0"/>
              </a:rPr>
              <a:t>.  </a:t>
            </a:r>
            <a:r>
              <a:rPr lang="es-ES_tradnl" sz="1900" dirty="0">
                <a:latin typeface="Trebuchet MS" charset="0"/>
              </a:rPr>
              <a:t>       </a:t>
            </a:r>
            <a:r>
              <a:rPr lang="es-ES_tradnl" sz="1900" dirty="0" err="1">
                <a:latin typeface="Trebuchet MS" charset="0"/>
              </a:rPr>
              <a:t>miz`ar</a:t>
            </a:r>
            <a:r>
              <a:rPr lang="es-ES_tradnl" sz="1900" dirty="0">
                <a:latin typeface="Trebuchet MS" charset="0"/>
              </a:rPr>
              <a:t>	</a:t>
            </a:r>
          </a:p>
          <a:p>
            <a:r>
              <a:rPr lang="es-ES_tradnl" sz="1900" dirty="0">
                <a:latin typeface="Trebuchet MS" charset="0"/>
              </a:rPr>
              <a:t> </a:t>
            </a:r>
          </a:p>
          <a:p>
            <a:r>
              <a:rPr lang="es-ES_tradnl" sz="1900" dirty="0">
                <a:latin typeface="Trebuchet MS" charset="0"/>
              </a:rPr>
              <a:t>hombres</a:t>
            </a:r>
            <a:r>
              <a:rPr lang="es-ES_tradnl" sz="1900" dirty="0">
                <a:latin typeface="Times New Roman Bold" charset="0"/>
              </a:rPr>
              <a:t>	                        </a:t>
            </a:r>
            <a:r>
              <a:rPr lang="es-ES_tradnl" sz="1900" dirty="0">
                <a:latin typeface="Trebuchet MS" charset="0"/>
              </a:rPr>
              <a:t>H</a:t>
            </a:r>
            <a:r>
              <a:rPr lang="es-ES_tradnl" sz="1900" dirty="0">
                <a:latin typeface="Trebuchet MS Italic" charset="0"/>
              </a:rPr>
              <a:t>582                       </a:t>
            </a:r>
            <a:r>
              <a:rPr lang="es-ES_tradnl" sz="1900" dirty="0" err="1">
                <a:latin typeface="Trebuchet MS Italic" charset="0"/>
              </a:rPr>
              <a:t>אנוש</a:t>
            </a:r>
            <a:r>
              <a:rPr lang="es-ES_tradnl" sz="1900" dirty="0">
                <a:latin typeface="Trebuchet MS" charset="0"/>
              </a:rPr>
              <a:t>     '</a:t>
            </a:r>
            <a:r>
              <a:rPr lang="es-ES_tradnl" sz="1900" dirty="0" err="1">
                <a:latin typeface="Trebuchet MS" charset="0"/>
              </a:rPr>
              <a:t>enowsh</a:t>
            </a:r>
            <a:endParaRPr lang="es-ES_tradnl" sz="1900" dirty="0">
              <a:latin typeface="Trebuchet MS" charset="0"/>
            </a:endParaRPr>
          </a:p>
          <a:p>
            <a:endParaRPr lang="es-ES_tradnl" sz="1900" dirty="0">
              <a:latin typeface="Trebuchet MS" charset="0"/>
            </a:endParaRPr>
          </a:p>
          <a:p>
            <a:r>
              <a:rPr lang="es-ES_tradnl" sz="1900" dirty="0">
                <a:latin typeface="Trebuchet MS" charset="0"/>
              </a:rPr>
              <a:t>Izquierda</a:t>
            </a:r>
            <a:r>
              <a:rPr lang="es-ES_tradnl" sz="1900" dirty="0">
                <a:latin typeface="Times New Roman Bold" charset="0"/>
              </a:rPr>
              <a:t>                                     </a:t>
            </a:r>
            <a:r>
              <a:rPr lang="es-ES_tradnl" sz="1900" dirty="0">
                <a:latin typeface="Trebuchet MS Italic" charset="0"/>
              </a:rPr>
              <a:t>H760                        </a:t>
            </a:r>
            <a:r>
              <a:rPr lang="es-ES_tradnl" sz="1900" dirty="0" err="1">
                <a:latin typeface="Arial" charset="0"/>
              </a:rPr>
              <a:t>שאר</a:t>
            </a:r>
            <a:endParaRPr lang="es-ES_tradnl" sz="1900" dirty="0">
              <a:latin typeface="Arial" charset="0"/>
            </a:endParaRPr>
          </a:p>
        </p:txBody>
      </p:sp>
      <p:sp>
        <p:nvSpPr>
          <p:cNvPr id="162819" name="Text Box 6"/>
          <p:cNvSpPr txBox="1">
            <a:spLocks noChangeArrowheads="1"/>
          </p:cNvSpPr>
          <p:nvPr/>
        </p:nvSpPr>
        <p:spPr bwMode="auto">
          <a:xfrm>
            <a:off x="115614" y="268796"/>
            <a:ext cx="3731657" cy="2862322"/>
          </a:xfrm>
          <a:prstGeom prst="rect">
            <a:avLst/>
          </a:prstGeom>
          <a:solidFill>
            <a:schemeClr val="accent6">
              <a:lumMod val="75000"/>
            </a:schemeClr>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lgn="ctr">
              <a:spcBef>
                <a:spcPct val="50000"/>
              </a:spcBef>
            </a:pPr>
            <a:r>
              <a:rPr lang="es-ES_tradnl" sz="2000" dirty="0">
                <a:latin typeface="Papyrus" charset="0"/>
              </a:rPr>
              <a:t> </a:t>
            </a:r>
            <a:r>
              <a:rPr lang="es-BO" sz="2000" dirty="0">
                <a:solidFill>
                  <a:schemeClr val="bg1"/>
                </a:solidFill>
                <a:latin typeface="Papyrus" charset="0"/>
              </a:rPr>
              <a:t>Isaías 24:6 describe el Armagedón  
  La Maldición que Viene
 en el Fin de los Tiempos es Alá
El Islam es la Religión Ramera y el Gobierno y las Finanzas      
</a:t>
            </a:r>
            <a:endParaRPr lang="es-ES_tradnl" sz="2000" dirty="0">
              <a:solidFill>
                <a:schemeClr val="bg1"/>
              </a:solidFill>
            </a:endParaRPr>
          </a:p>
        </p:txBody>
      </p:sp>
      <p:sp>
        <p:nvSpPr>
          <p:cNvPr id="2" name="TextBox 1">
            <a:extLst>
              <a:ext uri="{FF2B5EF4-FFF2-40B4-BE49-F238E27FC236}">
                <a16:creationId xmlns:a16="http://schemas.microsoft.com/office/drawing/2014/main" id="{D354397D-8DD2-403E-18D2-C5BDF10E5652}"/>
              </a:ext>
            </a:extLst>
          </p:cNvPr>
          <p:cNvSpPr txBox="1"/>
          <p:nvPr/>
        </p:nvSpPr>
        <p:spPr>
          <a:xfrm>
            <a:off x="546410" y="3289610"/>
            <a:ext cx="2988527" cy="3233853"/>
          </a:xfrm>
          <a:prstGeom prst="rect">
            <a:avLst/>
          </a:prstGeom>
          <a:noFill/>
        </p:spPr>
        <p:txBody>
          <a:bodyPr wrap="square" rtlCol="0">
            <a:spAutoFit/>
          </a:bodyPr>
          <a:lstStyle/>
          <a:p>
            <a:endParaRPr lang="en-US" dirty="0"/>
          </a:p>
        </p:txBody>
      </p:sp>
      <p:pic>
        <p:nvPicPr>
          <p:cNvPr id="3" name="Picture 2" descr="jihad.jpg">
            <a:extLst>
              <a:ext uri="{FF2B5EF4-FFF2-40B4-BE49-F238E27FC236}">
                <a16:creationId xmlns:a16="http://schemas.microsoft.com/office/drawing/2014/main" id="{DB5A61B6-784E-AE5A-4FF1-24F03E04AE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342" y="2922752"/>
            <a:ext cx="3632200" cy="3865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107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5235" y="20308"/>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218261-C721-AF08-2EA7-72E9C968EBCB}"/>
              </a:ext>
            </a:extLst>
          </p:cNvPr>
          <p:cNvSpPr txBox="1"/>
          <p:nvPr/>
        </p:nvSpPr>
        <p:spPr>
          <a:xfrm>
            <a:off x="283778" y="340765"/>
            <a:ext cx="9133491" cy="3108543"/>
          </a:xfrm>
          <a:prstGeom prst="rect">
            <a:avLst/>
          </a:prstGeom>
          <a:solidFill>
            <a:schemeClr val="accent5"/>
          </a:solidFill>
        </p:spPr>
        <p:txBody>
          <a:bodyPr wrap="square" rtlCol="0">
            <a:spAutoFit/>
          </a:bodyPr>
          <a:lstStyle/>
          <a:p>
            <a:pPr lvl="3"/>
            <a:r>
              <a:rPr lang="es-BO" sz="2800" dirty="0">
                <a:latin typeface="Papyrus" panose="020B0602040200020303" pitchFamily="34" charset="77"/>
              </a:rPr>
              <a:t>#8 La marca de la bestia</a:t>
            </a:r>
          </a:p>
          <a:p>
            <a:pPr lvl="3"/>
            <a:r>
              <a:rPr lang="es-BO" sz="2800" dirty="0">
                <a:latin typeface="Papyrus" panose="020B0602040200020303" pitchFamily="34" charset="77"/>
              </a:rPr>
              <a:t>Es una insignia de Lealtad a una religión ramera</a:t>
            </a:r>
          </a:p>
          <a:p>
            <a:pPr lvl="3"/>
            <a:r>
              <a:rPr lang="es-BO" sz="2800" dirty="0">
                <a:latin typeface="Papyrus" panose="020B0602040200020303" pitchFamily="34" charset="77"/>
              </a:rPr>
              <a:t>No es un chip
No es un código informático www</a:t>
            </a:r>
          </a:p>
          <a:p>
            <a:pPr lvl="3"/>
            <a:r>
              <a:rPr lang="es-BO" sz="2800" dirty="0">
                <a:latin typeface="Papyrus" panose="020B0602040200020303" pitchFamily="34" charset="77"/>
              </a:rPr>
              <a:t> No es inteligencia artificial</a:t>
            </a:r>
          </a:p>
          <a:p>
            <a:pPr lvl="3"/>
            <a:r>
              <a:rPr lang="es-BO" sz="2800" dirty="0">
                <a:latin typeface="Papyrus" panose="020B0602040200020303" pitchFamily="34" charset="77"/>
              </a:rPr>
              <a:t>No es un escaneo o código bancario
           No es la vacuna </a:t>
            </a:r>
            <a:r>
              <a:rPr lang="es-BO" sz="2800" dirty="0" err="1">
                <a:latin typeface="Papyrus" panose="020B0602040200020303" pitchFamily="34" charset="77"/>
              </a:rPr>
              <a:t>Covid</a:t>
            </a:r>
            <a:endParaRPr lang="en-US" sz="2800" dirty="0">
              <a:latin typeface="Papyrus" panose="020B0602040200020303" pitchFamily="34" charset="77"/>
            </a:endParaRPr>
          </a:p>
        </p:txBody>
      </p:sp>
      <p:pic>
        <p:nvPicPr>
          <p:cNvPr id="7" name="Picture 6" descr="A person holding a flag on a horse&#10;&#10;Description automatically generated">
            <a:extLst>
              <a:ext uri="{FF2B5EF4-FFF2-40B4-BE49-F238E27FC236}">
                <a16:creationId xmlns:a16="http://schemas.microsoft.com/office/drawing/2014/main" id="{89E80FCC-9F86-9A9C-AF29-0954BC248297}"/>
              </a:ext>
            </a:extLst>
          </p:cNvPr>
          <p:cNvPicPr>
            <a:picLocks noChangeAspect="1"/>
          </p:cNvPicPr>
          <p:nvPr/>
        </p:nvPicPr>
        <p:blipFill>
          <a:blip r:embed="rId2"/>
          <a:stretch>
            <a:fillRect/>
          </a:stretch>
        </p:blipFill>
        <p:spPr>
          <a:xfrm>
            <a:off x="7601244" y="1404801"/>
            <a:ext cx="4593021" cy="4771697"/>
          </a:xfrm>
          <a:prstGeom prst="rect">
            <a:avLst/>
          </a:prstGeom>
        </p:spPr>
      </p:pic>
      <p:pic>
        <p:nvPicPr>
          <p:cNvPr id="9" name="Picture 8" descr="Holy Quran.jpg">
            <a:extLst>
              <a:ext uri="{FF2B5EF4-FFF2-40B4-BE49-F238E27FC236}">
                <a16:creationId xmlns:a16="http://schemas.microsoft.com/office/drawing/2014/main" id="{FB69C038-36A5-EED9-DD38-114CA952C5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100000" l="0" r="100000"/>
                    </a14:imgEffect>
                  </a14:imgLayer>
                </a14:imgProps>
              </a:ext>
              <a:ext uri="{28A0092B-C50C-407E-A947-70E740481C1C}">
                <a14:useLocalDpi xmlns:a14="http://schemas.microsoft.com/office/drawing/2010/main"/>
              </a:ext>
            </a:extLst>
          </a:blip>
          <a:stretch>
            <a:fillRect/>
          </a:stretch>
        </p:blipFill>
        <p:spPr>
          <a:xfrm>
            <a:off x="173401" y="2968285"/>
            <a:ext cx="3910591" cy="3689237"/>
          </a:xfrm>
          <a:prstGeom prst="rect">
            <a:avLst/>
          </a:prstGeom>
        </p:spPr>
      </p:pic>
    </p:spTree>
    <p:extLst>
      <p:ext uri="{BB962C8B-B14F-4D97-AF65-F5344CB8AC3E}">
        <p14:creationId xmlns:p14="http://schemas.microsoft.com/office/powerpoint/2010/main" val="3679085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448193"/>
          </a:xfrm>
          <a:prstGeom prst="rect">
            <a:avLst/>
          </a:prstGeom>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2000" dirty="0">
              <a:latin typeface="Papyrus"/>
              <a:cs typeface="Papyrus"/>
            </a:endParaRPr>
          </a:p>
          <a:p>
            <a:endParaRPr lang="en-US" sz="2000" dirty="0">
              <a:latin typeface="Papyrus"/>
              <a:cs typeface="Papyrus"/>
            </a:endParaRPr>
          </a:p>
          <a:p>
            <a:pPr marR="0" algn="l" rtl="0"/>
            <a:endParaRPr lang="en-US" sz="2000" dirty="0">
              <a:latin typeface="Papyrus"/>
              <a:cs typeface="Papyrus"/>
            </a:endParaRPr>
          </a:p>
          <a:p>
            <a:pPr marR="0" algn="l" rtl="0"/>
            <a:endParaRPr lang="en-US" sz="2000" dirty="0">
              <a:latin typeface="Papyrus"/>
              <a:cs typeface="Papyrus"/>
            </a:endParaRPr>
          </a:p>
          <a:p>
            <a:pPr marR="0" algn="l" rtl="0"/>
            <a:r>
              <a:rPr lang="en-US" sz="2000" dirty="0">
                <a:latin typeface="Papyrus"/>
                <a:cs typeface="Papyrus"/>
              </a:rPr>
              <a:t>   11</a:t>
            </a:r>
            <a:r>
              <a:rPr lang="en-US" sz="2100" dirty="0">
                <a:latin typeface="Papyrus"/>
                <a:cs typeface="Papyrus"/>
              </a:rPr>
              <a:t>.</a:t>
            </a:r>
            <a:r>
              <a:rPr lang="es-BO" sz="2100" b="0" i="0" u="none" strike="noStrike" baseline="0" dirty="0">
                <a:solidFill>
                  <a:srgbClr val="292F33"/>
                </a:solidFill>
                <a:latin typeface="Avenir Book" panose="02000503020000020003" pitchFamily="2" charset="0"/>
              </a:rPr>
              <a:t>Después vi otra bestia que subía de la tierra; y tenía dos cuernos semejantes á </a:t>
            </a:r>
            <a:r>
              <a:rPr lang="es-BO" sz="2100" b="0" i="1" u="none" strike="noStrike" baseline="0" dirty="0">
                <a:solidFill>
                  <a:schemeClr val="tx1"/>
                </a:solidFill>
                <a:latin typeface="Avenir Book" panose="02000503020000020003" pitchFamily="2" charset="0"/>
              </a:rPr>
              <a:t>los de</a:t>
            </a:r>
            <a:r>
              <a:rPr lang="es-BO" sz="2100" b="0" i="0" u="none" strike="noStrike" baseline="0" dirty="0">
                <a:solidFill>
                  <a:schemeClr val="tx1"/>
                </a:solidFill>
                <a:latin typeface="Avenir Book" panose="02000503020000020003" pitchFamily="2" charset="0"/>
              </a:rPr>
              <a:t> </a:t>
            </a:r>
            <a:r>
              <a:rPr lang="es-BO" sz="2100" b="0" i="0" u="none" strike="noStrike" baseline="0" dirty="0">
                <a:solidFill>
                  <a:srgbClr val="292F33"/>
                </a:solidFill>
                <a:latin typeface="Avenir Book" panose="02000503020000020003" pitchFamily="2" charset="0"/>
              </a:rPr>
              <a:t>un cordero, </a:t>
            </a:r>
          </a:p>
          <a:p>
            <a:pPr marR="0" algn="l" rtl="0"/>
            <a:r>
              <a:rPr lang="es-BO" sz="2100" b="0" i="0" u="none" strike="noStrike" baseline="0" dirty="0">
                <a:solidFill>
                  <a:srgbClr val="292F33"/>
                </a:solidFill>
                <a:latin typeface="Avenir Book" panose="02000503020000020003" pitchFamily="2" charset="0"/>
              </a:rPr>
              <a:t>	mas hablaba como un dragón.</a:t>
            </a:r>
          </a:p>
          <a:p>
            <a:pPr marR="0" algn="l" rtl="0"/>
            <a:r>
              <a:rPr lang="es-BO" sz="2100" b="0" i="0" u="none" strike="noStrike" baseline="0" dirty="0">
                <a:solidFill>
                  <a:srgbClr val="292F33"/>
                </a:solidFill>
                <a:latin typeface="Avenir Book" panose="02000503020000020003" pitchFamily="2" charset="0"/>
              </a:rPr>
              <a:t> </a:t>
            </a:r>
          </a:p>
          <a:p>
            <a:pPr marR="0" algn="l" rtl="0"/>
            <a:r>
              <a:rPr lang="es-BO" sz="2100" b="0" i="0" u="none" strike="noStrike" baseline="0" dirty="0">
                <a:solidFill>
                  <a:schemeClr val="bg1"/>
                </a:solidFill>
                <a:latin typeface="Avenir Book" panose="02000503020000020003" pitchFamily="2" charset="0"/>
              </a:rPr>
              <a:t>  12</a:t>
            </a:r>
            <a:r>
              <a:rPr lang="es-BO" sz="2100" b="0" i="0" u="none" strike="noStrike" baseline="0" dirty="0">
                <a:solidFill>
                  <a:srgbClr val="292F33"/>
                </a:solidFill>
                <a:latin typeface="Avenir Book" panose="02000503020000020003" pitchFamily="2" charset="0"/>
              </a:rPr>
              <a:t>  Y ejerce todo el poder de la primera bestia en presencia de ella; y hace á la tierra y á los moradores</a:t>
            </a:r>
          </a:p>
          <a:p>
            <a:pPr marR="0" algn="l" rtl="0"/>
            <a:r>
              <a:rPr lang="es-BO" sz="2100" b="0" i="0" u="none" strike="noStrike" baseline="0" dirty="0">
                <a:solidFill>
                  <a:srgbClr val="292F33"/>
                </a:solidFill>
                <a:latin typeface="Avenir Book" panose="02000503020000020003" pitchFamily="2" charset="0"/>
              </a:rPr>
              <a:t>           de ella adorar la primera bestia, cuya llaga de muerte </a:t>
            </a:r>
            <a:r>
              <a:rPr lang="es-BO" sz="2100" b="0" i="0" u="none" strike="noStrike" baseline="0" dirty="0" err="1">
                <a:solidFill>
                  <a:srgbClr val="292F33"/>
                </a:solidFill>
                <a:latin typeface="Avenir Book" panose="02000503020000020003" pitchFamily="2" charset="0"/>
              </a:rPr>
              <a:t>fué</a:t>
            </a:r>
            <a:r>
              <a:rPr lang="es-BO" sz="2100" b="0" i="0" u="none" strike="noStrike" baseline="0" dirty="0">
                <a:solidFill>
                  <a:srgbClr val="292F33"/>
                </a:solidFill>
                <a:latin typeface="Avenir Book" panose="02000503020000020003" pitchFamily="2" charset="0"/>
              </a:rPr>
              <a:t> curada. </a:t>
            </a:r>
          </a:p>
          <a:p>
            <a:pPr marR="0" algn="l" rtl="0"/>
            <a:endParaRPr lang="es-BO" sz="2100" b="0" i="0" u="none" strike="noStrike" baseline="0" dirty="0">
              <a:solidFill>
                <a:srgbClr val="292F33"/>
              </a:solidFill>
              <a:latin typeface="Avenir Book" panose="02000503020000020003" pitchFamily="2" charset="0"/>
            </a:endParaRPr>
          </a:p>
          <a:p>
            <a:pPr marR="0" algn="l" rtl="0"/>
            <a:r>
              <a:rPr lang="es-BO" sz="2100" b="0" i="0" u="none" strike="noStrike" baseline="0" dirty="0">
                <a:solidFill>
                  <a:schemeClr val="bg1"/>
                </a:solidFill>
                <a:latin typeface="Avenir Book" panose="02000503020000020003" pitchFamily="2" charset="0"/>
              </a:rPr>
              <a:t>   13</a:t>
            </a:r>
            <a:r>
              <a:rPr lang="es-BO" sz="2100" b="0" i="0" u="none" strike="noStrike" baseline="0" dirty="0">
                <a:solidFill>
                  <a:srgbClr val="292F33"/>
                </a:solidFill>
                <a:latin typeface="Avenir Book" panose="02000503020000020003" pitchFamily="2" charset="0"/>
              </a:rPr>
              <a:t>  Y hace grandes señales, de tal manera que aun hace descender fuego del cielo á la tierra</a:t>
            </a:r>
          </a:p>
          <a:p>
            <a:pPr marR="0" algn="l" rtl="0"/>
            <a:r>
              <a:rPr lang="es-BO" sz="2100" dirty="0">
                <a:solidFill>
                  <a:srgbClr val="292F33"/>
                </a:solidFill>
                <a:latin typeface="Avenir Book" panose="02000503020000020003" pitchFamily="2" charset="0"/>
              </a:rPr>
              <a:t>       </a:t>
            </a:r>
            <a:r>
              <a:rPr lang="es-BO" sz="2100" b="0" i="0" u="none" strike="noStrike" baseline="0" dirty="0">
                <a:solidFill>
                  <a:srgbClr val="292F33"/>
                </a:solidFill>
                <a:latin typeface="Avenir Book" panose="02000503020000020003" pitchFamily="2" charset="0"/>
              </a:rPr>
              <a:t> delante de los hombres.</a:t>
            </a:r>
          </a:p>
          <a:p>
            <a:pPr marR="0" algn="l" rtl="0"/>
            <a:r>
              <a:rPr lang="es-BO" sz="2100" b="0" i="0" u="none" strike="noStrike" baseline="0" dirty="0">
                <a:solidFill>
                  <a:srgbClr val="292F33"/>
                </a:solidFill>
                <a:latin typeface="Avenir Book" panose="02000503020000020003" pitchFamily="2" charset="0"/>
              </a:rPr>
              <a:t> </a:t>
            </a:r>
            <a:endParaRPr lang="es-BO" sz="2100" dirty="0">
              <a:solidFill>
                <a:srgbClr val="218282"/>
              </a:solidFill>
              <a:latin typeface="Avenir Book" panose="02000503020000020003" pitchFamily="2" charset="0"/>
            </a:endParaRPr>
          </a:p>
          <a:p>
            <a:pPr marR="0" algn="l" rtl="0"/>
            <a:r>
              <a:rPr lang="es-BO" sz="2100" b="0" i="0" u="none" strike="noStrike" baseline="0" dirty="0">
                <a:solidFill>
                  <a:schemeClr val="bg1"/>
                </a:solidFill>
                <a:latin typeface="Avenir Book" panose="02000503020000020003" pitchFamily="2" charset="0"/>
              </a:rPr>
              <a:t>  14</a:t>
            </a:r>
            <a:r>
              <a:rPr lang="es-BO" sz="2100" b="0" i="0" u="none" strike="noStrike" baseline="0" dirty="0">
                <a:solidFill>
                  <a:srgbClr val="292F33"/>
                </a:solidFill>
                <a:latin typeface="Avenir Book" panose="02000503020000020003" pitchFamily="2" charset="0"/>
              </a:rPr>
              <a:t>  Y engaña á los moradores de la tierra por las señales que le ha sido dado </a:t>
            </a:r>
          </a:p>
          <a:p>
            <a:pPr marR="0" algn="l" rtl="0"/>
            <a:r>
              <a:rPr lang="es-BO" sz="2100" b="0" i="0" u="none" strike="noStrike" baseline="0" dirty="0">
                <a:solidFill>
                  <a:srgbClr val="292F33"/>
                </a:solidFill>
                <a:latin typeface="Avenir Book" panose="02000503020000020003" pitchFamily="2" charset="0"/>
              </a:rPr>
              <a:t>     hacer en presencia de la bestia, mandando á los moradores de la tierra que hagan la imagen </a:t>
            </a:r>
          </a:p>
          <a:p>
            <a:pPr marR="0" algn="l" rtl="0"/>
            <a:r>
              <a:rPr lang="es-BO" sz="2100" dirty="0">
                <a:solidFill>
                  <a:srgbClr val="292F33"/>
                </a:solidFill>
                <a:latin typeface="Avenir Book" panose="02000503020000020003" pitchFamily="2" charset="0"/>
              </a:rPr>
              <a:t>           </a:t>
            </a:r>
            <a:r>
              <a:rPr lang="es-BO" sz="2100" b="0" i="0" u="none" strike="noStrike" baseline="0" dirty="0">
                <a:solidFill>
                  <a:srgbClr val="292F33"/>
                </a:solidFill>
                <a:latin typeface="Avenir Book" panose="02000503020000020003" pitchFamily="2" charset="0"/>
              </a:rPr>
              <a:t>de la bestia que tiene la herida de cuchillo, y vivió.</a:t>
            </a:r>
          </a:p>
          <a:p>
            <a:pPr marR="0" algn="l" rtl="0"/>
            <a:r>
              <a:rPr lang="es-BO" sz="2100" b="0" i="0" u="none" strike="noStrike" baseline="0" dirty="0">
                <a:solidFill>
                  <a:srgbClr val="292F33"/>
                </a:solidFill>
                <a:latin typeface="Avenir Book" panose="02000503020000020003" pitchFamily="2" charset="0"/>
              </a:rPr>
              <a:t> </a:t>
            </a:r>
          </a:p>
          <a:p>
            <a:pPr marR="0" algn="l" rtl="0"/>
            <a:r>
              <a:rPr lang="es-BO" sz="2100" b="0" i="0" u="none" strike="noStrike" baseline="0" dirty="0">
                <a:solidFill>
                  <a:schemeClr val="bg1"/>
                </a:solidFill>
                <a:latin typeface="Avenir Book" panose="02000503020000020003" pitchFamily="2" charset="0"/>
              </a:rPr>
              <a:t>  15</a:t>
            </a:r>
            <a:r>
              <a:rPr lang="es-BO" sz="2100" b="0" i="0" u="none" strike="noStrike" baseline="0" dirty="0">
                <a:solidFill>
                  <a:srgbClr val="292F33"/>
                </a:solidFill>
                <a:latin typeface="Avenir Book" panose="02000503020000020003" pitchFamily="2" charset="0"/>
              </a:rPr>
              <a:t>  Y le </a:t>
            </a:r>
            <a:r>
              <a:rPr lang="es-BO" sz="2100" b="0" i="0" u="none" strike="noStrike" baseline="0" dirty="0" err="1">
                <a:solidFill>
                  <a:srgbClr val="292F33"/>
                </a:solidFill>
                <a:latin typeface="Avenir Book" panose="02000503020000020003" pitchFamily="2" charset="0"/>
              </a:rPr>
              <a:t>fué</a:t>
            </a:r>
            <a:r>
              <a:rPr lang="es-BO" sz="2100" b="0" i="0" u="none" strike="noStrike" baseline="0" dirty="0">
                <a:solidFill>
                  <a:srgbClr val="292F33"/>
                </a:solidFill>
                <a:latin typeface="Avenir Book" panose="02000503020000020003" pitchFamily="2" charset="0"/>
              </a:rPr>
              <a:t> dado que diese espíritu á la imagen de la bestia, para que la imagen de la bestia hable; </a:t>
            </a:r>
          </a:p>
          <a:p>
            <a:pPr marR="0" algn="l" rtl="0"/>
            <a:r>
              <a:rPr lang="es-BO" sz="2100" dirty="0">
                <a:solidFill>
                  <a:srgbClr val="292F33"/>
                </a:solidFill>
                <a:latin typeface="Avenir Book" panose="02000503020000020003" pitchFamily="2" charset="0"/>
              </a:rPr>
              <a:t>    </a:t>
            </a:r>
            <a:r>
              <a:rPr lang="es-BO" sz="2100" b="0" i="0" u="none" strike="noStrike" baseline="0" dirty="0">
                <a:solidFill>
                  <a:srgbClr val="292F33"/>
                </a:solidFill>
                <a:latin typeface="Avenir Book" panose="02000503020000020003" pitchFamily="2" charset="0"/>
              </a:rPr>
              <a:t>y hará que cualesquiera que no adoraren la imagen de la bestia sean muertos. </a:t>
            </a:r>
          </a:p>
          <a:p>
            <a:pPr marR="0" algn="l" rtl="0"/>
            <a:endParaRPr lang="es-BO" sz="2100" dirty="0">
              <a:solidFill>
                <a:srgbClr val="292F33"/>
              </a:solidFill>
              <a:latin typeface="Avenir Book" panose="02000503020000020003" pitchFamily="2" charset="0"/>
              <a:cs typeface="Papyrus"/>
            </a:endParaRPr>
          </a:p>
          <a:p>
            <a:pPr marR="0" algn="l" rtl="0"/>
            <a:endParaRPr lang="es-BO" sz="2100" dirty="0">
              <a:solidFill>
                <a:srgbClr val="292F33"/>
              </a:solidFill>
              <a:latin typeface="Avenir Book" panose="02000503020000020003" pitchFamily="2" charset="0"/>
              <a:cs typeface="Papyrus"/>
            </a:endParaRPr>
          </a:p>
          <a:p>
            <a:pPr marR="0" algn="l" rtl="0"/>
            <a:endParaRPr lang="en-US" sz="2000" dirty="0">
              <a:latin typeface="Avenir Book" panose="02000503020000020003" pitchFamily="2" charset="0"/>
              <a:cs typeface="Papyrus"/>
            </a:endParaRPr>
          </a:p>
        </p:txBody>
      </p:sp>
      <p:sp>
        <p:nvSpPr>
          <p:cNvPr id="4" name="TextBox 3"/>
          <p:cNvSpPr txBox="1"/>
          <p:nvPr/>
        </p:nvSpPr>
        <p:spPr>
          <a:xfrm>
            <a:off x="1546609" y="263192"/>
            <a:ext cx="5369198" cy="461665"/>
          </a:xfrm>
          <a:prstGeom prst="rect">
            <a:avLst/>
          </a:prstGeom>
          <a:solidFill>
            <a:srgbClr val="00B0F0"/>
          </a:solidFill>
        </p:spPr>
        <p:txBody>
          <a:bodyPr wrap="square" rtlCol="0">
            <a:spAutoFit/>
          </a:bodyPr>
          <a:lstStyle/>
          <a:p>
            <a:r>
              <a:rPr lang="es-BO" sz="2400" dirty="0">
                <a:solidFill>
                  <a:srgbClr val="FFFFFF"/>
                </a:solidFill>
                <a:latin typeface="Papyrus"/>
                <a:cs typeface="Papyrus"/>
              </a:rPr>
              <a:t>"El Falso Profeta" Apocalipsis 13:11-15</a:t>
            </a:r>
            <a:endParaRPr lang="en-US" sz="2400" dirty="0">
              <a:solidFill>
                <a:srgbClr val="FFFFFF"/>
              </a:solidFill>
              <a:latin typeface="Papyrus"/>
              <a:cs typeface="Papyrus"/>
            </a:endParaRPr>
          </a:p>
        </p:txBody>
      </p:sp>
    </p:spTree>
    <p:extLst>
      <p:ext uri="{BB962C8B-B14F-4D97-AF65-F5344CB8AC3E}">
        <p14:creationId xmlns:p14="http://schemas.microsoft.com/office/powerpoint/2010/main" val="2582312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5"/>
          <p:cNvSpPr>
            <a:spLocks noChangeArrowheads="1"/>
          </p:cNvSpPr>
          <p:nvPr/>
        </p:nvSpPr>
        <p:spPr bwMode="auto">
          <a:xfrm>
            <a:off x="1" y="0"/>
            <a:ext cx="12191998" cy="6857999"/>
          </a:xfrm>
          <a:prstGeom prst="rect">
            <a:avLst/>
          </a:prstGeom>
          <a:solidFill>
            <a:schemeClr val="accent6"/>
          </a:solid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a:p>
        </p:txBody>
      </p:sp>
      <p:pic>
        <p:nvPicPr>
          <p:cNvPr id="4" name="Picture 3" descr="mark-of-the-beast2.jpg"/>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40000"/>
                    </a14:imgEffect>
                  </a14:imgLayer>
                </a14:imgProps>
              </a:ext>
              <a:ext uri="{28A0092B-C50C-407E-A947-70E740481C1C}">
                <a14:useLocalDpi xmlns:a14="http://schemas.microsoft.com/office/drawing/2010/main"/>
              </a:ext>
            </a:extLst>
          </a:blip>
          <a:srcRect/>
          <a:stretch/>
        </p:blipFill>
        <p:spPr>
          <a:xfrm>
            <a:off x="587845" y="2123090"/>
            <a:ext cx="5405224" cy="4670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6436" name="TextBox 4"/>
          <p:cNvSpPr txBox="1">
            <a:spLocks noChangeArrowheads="1"/>
          </p:cNvSpPr>
          <p:nvPr/>
        </p:nvSpPr>
        <p:spPr bwMode="auto">
          <a:xfrm>
            <a:off x="321733" y="402234"/>
            <a:ext cx="11548533" cy="1631216"/>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s-BO" sz="2000" dirty="0">
                <a:solidFill>
                  <a:schemeClr val="bg1"/>
                </a:solidFill>
                <a:latin typeface="Papyrus" charset="0"/>
                <a:cs typeface="Papyrus" charset="0"/>
              </a:rPr>
              <a:t>Apocalipsis 13:16-18 </a:t>
            </a:r>
            <a:r>
              <a:rPr lang="es-BO" sz="2000" dirty="0">
                <a:solidFill>
                  <a:schemeClr val="bg1"/>
                </a:solidFill>
                <a:latin typeface="Avenir Book" panose="02000503020000020003" pitchFamily="2" charset="0"/>
                <a:cs typeface="Papyrus" charset="0"/>
              </a:rPr>
              <a:t>"Y hace que todos los pequeños y grandes, ricos y pobres, libres y esclavos, reciban una marca en su brazo derecho o en su frente, para que ningún hombre pueda comprar </a:t>
            </a:r>
          </a:p>
          <a:p>
            <a:r>
              <a:rPr lang="es-BO" sz="2000" dirty="0">
                <a:solidFill>
                  <a:schemeClr val="bg1"/>
                </a:solidFill>
                <a:latin typeface="Avenir Book" panose="02000503020000020003" pitchFamily="2" charset="0"/>
                <a:cs typeface="Papyrus" charset="0"/>
              </a:rPr>
              <a:t>o vender a menos que tuviera esa marca, o el nombre de la bestia o el número de su nombre.
Aquí está la sabiduría. Que el que tiene entendimiento cuente el número de la bestia porque </a:t>
            </a:r>
          </a:p>
          <a:p>
            <a:r>
              <a:rPr lang="es-BO" sz="2000" dirty="0">
                <a:solidFill>
                  <a:schemeClr val="bg1"/>
                </a:solidFill>
                <a:latin typeface="Avenir Book" panose="02000503020000020003" pitchFamily="2" charset="0"/>
                <a:cs typeface="Papyrus" charset="0"/>
              </a:rPr>
              <a:t>es el número de un hombre y su número es 666".              </a:t>
            </a:r>
            <a:r>
              <a:rPr lang="es-BO" sz="2000" dirty="0">
                <a:solidFill>
                  <a:schemeClr val="bg1"/>
                </a:solidFill>
                <a:latin typeface="Papyrus" charset="0"/>
                <a:cs typeface="Papyrus" charset="0"/>
              </a:rPr>
              <a:t>	</a:t>
            </a:r>
            <a:endParaRPr lang="en-US" sz="1600" dirty="0">
              <a:solidFill>
                <a:schemeClr val="bg1"/>
              </a:solidFill>
              <a:latin typeface="Papyrus" charset="0"/>
              <a:cs typeface="Papyrus" charset="0"/>
            </a:endParaRPr>
          </a:p>
        </p:txBody>
      </p:sp>
      <p:pic>
        <p:nvPicPr>
          <p:cNvPr id="146434" name="Picture 2" descr="images-3.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700147" y="2033450"/>
            <a:ext cx="6491853" cy="3589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829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4"/>
          <p:cNvSpPr>
            <a:spLocks noChangeArrowheads="1"/>
          </p:cNvSpPr>
          <p:nvPr/>
        </p:nvSpPr>
        <p:spPr bwMode="auto">
          <a:xfrm>
            <a:off x="4724400" y="0"/>
            <a:ext cx="59436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389" name="Rectangle 6"/>
          <p:cNvSpPr>
            <a:spLocks noChangeArrowheads="1"/>
          </p:cNvSpPr>
          <p:nvPr/>
        </p:nvSpPr>
        <p:spPr bwMode="auto">
          <a:xfrm>
            <a:off x="1524000" y="0"/>
            <a:ext cx="609600" cy="35814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390" name="Text Box 7"/>
          <p:cNvSpPr txBox="1">
            <a:spLocks noChangeArrowheads="1"/>
          </p:cNvSpPr>
          <p:nvPr/>
        </p:nvSpPr>
        <p:spPr bwMode="auto">
          <a:xfrm>
            <a:off x="5715000" y="304800"/>
            <a:ext cx="41910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solidFill>
                <a:schemeClr val="bg1"/>
              </a:solidFill>
              <a:latin typeface="Arial" charset="0"/>
              <a:ea typeface="ＭＳ Ｐゴシック" charset="0"/>
              <a:cs typeface="ＭＳ Ｐゴシック" charset="0"/>
            </a:endParaRPr>
          </a:p>
        </p:txBody>
      </p:sp>
      <p:sp>
        <p:nvSpPr>
          <p:cNvPr id="144394" name="Rectangle 11"/>
          <p:cNvSpPr>
            <a:spLocks noChangeArrowheads="1"/>
          </p:cNvSpPr>
          <p:nvPr/>
        </p:nvSpPr>
        <p:spPr bwMode="auto">
          <a:xfrm>
            <a:off x="1524000" y="3124200"/>
            <a:ext cx="914400" cy="3733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lang="en-US" sz="1600">
              <a:latin typeface="Arial" charset="0"/>
              <a:ea typeface="ＭＳ Ｐゴシック" charset="0"/>
              <a:cs typeface="ＭＳ Ｐゴシック" charset="0"/>
            </a:endParaRPr>
          </a:p>
        </p:txBody>
      </p:sp>
      <p:sp>
        <p:nvSpPr>
          <p:cNvPr id="144398" name="Text Box 15"/>
          <p:cNvSpPr txBox="1">
            <a:spLocks noChangeArrowheads="1"/>
          </p:cNvSpPr>
          <p:nvPr/>
        </p:nvSpPr>
        <p:spPr bwMode="auto">
          <a:xfrm>
            <a:off x="2438400" y="5715000"/>
            <a:ext cx="15240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latin typeface="Arial" charset="0"/>
              <a:ea typeface="ＭＳ Ｐゴシック" charset="0"/>
              <a:cs typeface="ＭＳ Ｐゴシック" charset="0"/>
            </a:endParaRPr>
          </a:p>
        </p:txBody>
      </p:sp>
      <p:sp>
        <p:nvSpPr>
          <p:cNvPr id="144400" name="Rectangle 17"/>
          <p:cNvSpPr>
            <a:spLocks noChangeArrowheads="1"/>
          </p:cNvSpPr>
          <p:nvPr/>
        </p:nvSpPr>
        <p:spPr bwMode="auto">
          <a:xfrm>
            <a:off x="2133600" y="0"/>
            <a:ext cx="2590800" cy="304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401" name="Rectangle 18"/>
          <p:cNvSpPr>
            <a:spLocks noChangeArrowheads="1"/>
          </p:cNvSpPr>
          <p:nvPr/>
        </p:nvSpPr>
        <p:spPr bwMode="auto">
          <a:xfrm>
            <a:off x="4343400" y="6553200"/>
            <a:ext cx="533400" cy="304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 name="Rectangle 1"/>
          <p:cNvSpPr/>
          <p:nvPr/>
        </p:nvSpPr>
        <p:spPr>
          <a:xfrm>
            <a:off x="0" y="0"/>
            <a:ext cx="12192000" cy="6858000"/>
          </a:xfrm>
          <a:prstGeom prst="rect">
            <a:avLst/>
          </a:prstGeom>
          <a:solidFill>
            <a:schemeClr val="accent6"/>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4391" name="Text Box 8"/>
          <p:cNvSpPr txBox="1">
            <a:spLocks noChangeArrowheads="1"/>
          </p:cNvSpPr>
          <p:nvPr/>
        </p:nvSpPr>
        <p:spPr bwMode="auto">
          <a:xfrm>
            <a:off x="313953" y="209869"/>
            <a:ext cx="7414873" cy="2092881"/>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r>
              <a:rPr lang="es-BO" sz="2000" dirty="0">
                <a:solidFill>
                  <a:schemeClr val="bg1"/>
                </a:solidFill>
                <a:latin typeface="Comic Sans MS"/>
                <a:ea typeface="ＭＳ Ｐゴシック" charset="0"/>
                <a:cs typeface="Comic Sans MS"/>
              </a:rPr>
              <a:t>Dios le reveló a Juan estos símbolos para que los registráramos en el Libro de Apocalipsis como la marca para la venida del Anticristo. Se supone que son las letras del alfabeto griego Chi, Xi y Estigma, también tienen valores numéricos. Los eruditos bíblicos sumaron estos juntos = 666.  
</a:t>
            </a:r>
            <a:endParaRPr lang="en-US" sz="2000" dirty="0">
              <a:solidFill>
                <a:schemeClr val="bg1"/>
              </a:solidFill>
              <a:latin typeface="Comic Sans MS"/>
              <a:ea typeface="ＭＳ Ｐゴシック" charset="0"/>
              <a:cs typeface="Comic Sans MS"/>
            </a:endParaRPr>
          </a:p>
        </p:txBody>
      </p:sp>
      <p:pic>
        <p:nvPicPr>
          <p:cNvPr id="3" name="Picture 2" descr="Unknow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120" y="2096852"/>
            <a:ext cx="6943728" cy="4569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muslim allah watch-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99448" y="4480320"/>
            <a:ext cx="3216819" cy="22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36" name="Picture 35" descr="th-3.jpe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41780" y="55420"/>
            <a:ext cx="3216820" cy="4326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Unknown.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90826" y="946149"/>
            <a:ext cx="3167774" cy="1841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a:cxnSpLocks/>
          </p:cNvCxnSpPr>
          <p:nvPr/>
        </p:nvCxnSpPr>
        <p:spPr>
          <a:xfrm>
            <a:off x="2608344" y="4480320"/>
            <a:ext cx="6613715" cy="140295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V="1">
            <a:off x="4191000" y="1592916"/>
            <a:ext cx="5242932" cy="19778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023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BluSee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21" b="98319" l="1333" r="100000"/>
                    </a14:imgEffect>
                  </a14:imgLayer>
                </a14:imgProps>
              </a:ext>
              <a:ext uri="{28A0092B-C50C-407E-A947-70E740481C1C}">
                <a14:useLocalDpi xmlns:a14="http://schemas.microsoft.com/office/drawing/2010/main"/>
              </a:ext>
            </a:extLst>
          </a:blip>
          <a:srcRect/>
          <a:stretch>
            <a:fillRect/>
          </a:stretch>
        </p:blipFill>
        <p:spPr bwMode="auto">
          <a:xfrm rot="5400000">
            <a:off x="9312731" y="3943758"/>
            <a:ext cx="923910" cy="89902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71DC39-BCCE-0085-666D-9DC0BD7E59A4}"/>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139948988324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6351" y="0"/>
            <a:ext cx="105156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615508" y="6534836"/>
            <a:ext cx="1758093" cy="323165"/>
          </a:xfrm>
          <a:prstGeom prst="rect">
            <a:avLst/>
          </a:prstGeom>
          <a:noFill/>
        </p:spPr>
        <p:txBody>
          <a:bodyPr wrap="square" rtlCol="0">
            <a:spAutoFit/>
          </a:bodyPr>
          <a:lstStyle/>
          <a:p>
            <a:r>
              <a:rPr lang="en-US" sz="1500" dirty="0">
                <a:latin typeface="Avenir Light"/>
                <a:cs typeface="Avenir Light"/>
              </a:rPr>
              <a:t> and  on the arm</a:t>
            </a:r>
          </a:p>
        </p:txBody>
      </p:sp>
      <p:sp>
        <p:nvSpPr>
          <p:cNvPr id="11" name="TextBox 10"/>
          <p:cNvSpPr txBox="1"/>
          <p:nvPr/>
        </p:nvSpPr>
        <p:spPr>
          <a:xfrm>
            <a:off x="4044413" y="1187206"/>
            <a:ext cx="182630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Comic Sans MS"/>
                <a:cs typeface="Comic Sans MS"/>
              </a:rPr>
              <a:t>El </a:t>
            </a:r>
            <a:r>
              <a:rPr lang="en-US" sz="2000" dirty="0" err="1">
                <a:latin typeface="Comic Sans MS"/>
                <a:cs typeface="Comic Sans MS"/>
              </a:rPr>
              <a:t>símbolo</a:t>
            </a:r>
            <a:r>
              <a:rPr lang="en-US" sz="2000" dirty="0">
                <a:latin typeface="Comic Sans MS"/>
                <a:cs typeface="Comic Sans MS"/>
              </a:rPr>
              <a:t> 
para Allah
</a:t>
            </a:r>
          </a:p>
        </p:txBody>
      </p:sp>
      <p:sp>
        <p:nvSpPr>
          <p:cNvPr id="15" name="TextBox 14"/>
          <p:cNvSpPr txBox="1"/>
          <p:nvPr/>
        </p:nvSpPr>
        <p:spPr>
          <a:xfrm>
            <a:off x="6191213" y="1187206"/>
            <a:ext cx="263968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a:latin typeface="Comic Sans MS"/>
                <a:cs typeface="Comic Sans MS"/>
              </a:rPr>
              <a:t>Símbolo</a:t>
            </a:r>
            <a:r>
              <a:rPr lang="en-US" dirty="0">
                <a:latin typeface="Comic Sans MS"/>
                <a:cs typeface="Comic Sans MS"/>
              </a:rPr>
              <a:t> para </a:t>
            </a:r>
            <a:r>
              <a:rPr lang="en-US" dirty="0" err="1">
                <a:latin typeface="Comic Sans MS"/>
                <a:cs typeface="Comic Sans MS"/>
              </a:rPr>
              <a:t>Mahoma</a:t>
            </a:r>
            <a:endParaRPr lang="en-US" dirty="0">
              <a:latin typeface="Comic Sans MS"/>
              <a:cs typeface="Comic Sans MS"/>
            </a:endParaRPr>
          </a:p>
          <a:p>
            <a:endParaRPr lang="en-US" dirty="0">
              <a:latin typeface="Comic Sans MS"/>
              <a:cs typeface="Comic Sans MS"/>
            </a:endParaRPr>
          </a:p>
        </p:txBody>
      </p:sp>
      <p:pic>
        <p:nvPicPr>
          <p:cNvPr id="16" name="Picture 15" descr="images-4.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0049" y="1895092"/>
            <a:ext cx="9663283" cy="3872679"/>
          </a:xfrm>
          <a:prstGeom prst="rect">
            <a:avLst/>
          </a:prstGeom>
        </p:spPr>
      </p:pic>
    </p:spTree>
    <p:extLst>
      <p:ext uri="{BB962C8B-B14F-4D97-AF65-F5344CB8AC3E}">
        <p14:creationId xmlns:p14="http://schemas.microsoft.com/office/powerpoint/2010/main" val="3556306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B20E8B-6DFF-21D9-898F-B0A9A4829056}"/>
              </a:ext>
            </a:extLst>
          </p:cNvPr>
          <p:cNvSpPr/>
          <p:nvPr/>
        </p:nvSpPr>
        <p:spPr>
          <a:xfrm>
            <a:off x="0" y="1"/>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s-7.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333" y="0"/>
            <a:ext cx="5513130" cy="6878143"/>
          </a:xfrm>
          <a:prstGeom prst="rect">
            <a:avLst/>
          </a:prstGeom>
        </p:spPr>
      </p:pic>
      <p:sp>
        <p:nvSpPr>
          <p:cNvPr id="5" name="TextBox 4"/>
          <p:cNvSpPr txBox="1"/>
          <p:nvPr/>
        </p:nvSpPr>
        <p:spPr>
          <a:xfrm>
            <a:off x="6096000" y="944531"/>
            <a:ext cx="5672667" cy="4401205"/>
          </a:xfrm>
          <a:prstGeom prst="rect">
            <a:avLst/>
          </a:prstGeom>
          <a:solidFill>
            <a:schemeClr val="accent5"/>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endParaRPr lang="es-ES_tradnl" sz="2000" dirty="0">
              <a:solidFill>
                <a:schemeClr val="tx1"/>
              </a:solidFill>
              <a:latin typeface="Papyrus"/>
              <a:cs typeface="Papyrus"/>
            </a:endParaRPr>
          </a:p>
          <a:p>
            <a:pPr algn="ctr"/>
            <a:r>
              <a:rPr lang="es-ES_tradnl" sz="2000" dirty="0">
                <a:solidFill>
                  <a:schemeClr val="tx1"/>
                </a:solidFill>
                <a:latin typeface="Lucida Handwriting" panose="03010101010101010101" pitchFamily="66" charset="77"/>
                <a:cs typeface="Papyrus"/>
              </a:rPr>
              <a:t>Génesis 3:6-7</a:t>
            </a:r>
          </a:p>
          <a:p>
            <a:pPr algn="ctr"/>
            <a:endParaRPr lang="es-ES_tradnl" sz="2000" dirty="0">
              <a:solidFill>
                <a:schemeClr val="tx1"/>
              </a:solidFill>
              <a:latin typeface="Papyrus"/>
              <a:cs typeface="Papyrus"/>
            </a:endParaRPr>
          </a:p>
          <a:p>
            <a:pPr algn="ctr"/>
            <a:r>
              <a:rPr lang="en-US" sz="2000" dirty="0">
                <a:solidFill>
                  <a:schemeClr val="tx1"/>
                </a:solidFill>
                <a:latin typeface="Papyrus"/>
                <a:cs typeface="Papyrus"/>
              </a:rPr>
              <a:t>6 </a:t>
            </a:r>
            <a:r>
              <a:rPr lang="es-ES_tradnl" sz="2000" dirty="0">
                <a:solidFill>
                  <a:schemeClr val="tx1"/>
                </a:solidFill>
                <a:latin typeface="Papyrus"/>
                <a:cs typeface="Papyrus"/>
              </a:rPr>
              <a:t>“</a:t>
            </a:r>
            <a:r>
              <a:rPr lang="es-BO" sz="2000" dirty="0">
                <a:solidFill>
                  <a:schemeClr val="tx1"/>
                </a:solidFill>
                <a:latin typeface="Papyrus"/>
                <a:cs typeface="Papyrus"/>
              </a:rPr>
              <a:t>Y </a:t>
            </a:r>
            <a:r>
              <a:rPr lang="es-BO" sz="2000" dirty="0" err="1">
                <a:solidFill>
                  <a:schemeClr val="tx1"/>
                </a:solidFill>
                <a:latin typeface="Papyrus"/>
                <a:cs typeface="Papyrus"/>
              </a:rPr>
              <a:t>vió</a:t>
            </a:r>
            <a:r>
              <a:rPr lang="es-BO" sz="2000" dirty="0">
                <a:solidFill>
                  <a:schemeClr val="tx1"/>
                </a:solidFill>
                <a:latin typeface="Papyrus"/>
                <a:cs typeface="Papyrus"/>
              </a:rPr>
              <a:t> la mujer que el árbol era bueno para comer, y que era agradable á los ojos, </a:t>
            </a:r>
          </a:p>
          <a:p>
            <a:pPr algn="ctr"/>
            <a:r>
              <a:rPr lang="es-BO" sz="2000" dirty="0">
                <a:solidFill>
                  <a:schemeClr val="tx1"/>
                </a:solidFill>
                <a:latin typeface="Papyrus"/>
                <a:cs typeface="Papyrus"/>
              </a:rPr>
              <a:t>y árbol codiciable para alcanzar la sabiduría; </a:t>
            </a:r>
          </a:p>
          <a:p>
            <a:pPr algn="ctr"/>
            <a:r>
              <a:rPr lang="es-BO" sz="2000" dirty="0">
                <a:solidFill>
                  <a:schemeClr val="tx1"/>
                </a:solidFill>
                <a:latin typeface="Papyrus"/>
                <a:cs typeface="Papyrus"/>
              </a:rPr>
              <a:t>y tomó de su fruto, y comió; </a:t>
            </a:r>
          </a:p>
          <a:p>
            <a:pPr algn="ctr"/>
            <a:r>
              <a:rPr lang="es-BO" sz="2000" dirty="0">
                <a:solidFill>
                  <a:schemeClr val="tx1"/>
                </a:solidFill>
                <a:latin typeface="Papyrus"/>
                <a:cs typeface="Papyrus"/>
              </a:rPr>
              <a:t>y </a:t>
            </a:r>
            <a:r>
              <a:rPr lang="es-BO" sz="2000" dirty="0" err="1">
                <a:solidFill>
                  <a:schemeClr val="tx1"/>
                </a:solidFill>
                <a:latin typeface="Papyrus"/>
                <a:cs typeface="Papyrus"/>
              </a:rPr>
              <a:t>dió</a:t>
            </a:r>
            <a:r>
              <a:rPr lang="es-BO" sz="2000" dirty="0">
                <a:solidFill>
                  <a:schemeClr val="tx1"/>
                </a:solidFill>
                <a:latin typeface="Papyrus"/>
                <a:cs typeface="Papyrus"/>
              </a:rPr>
              <a:t> también á su marido, </a:t>
            </a:r>
          </a:p>
          <a:p>
            <a:pPr algn="ctr"/>
            <a:r>
              <a:rPr lang="es-BO" sz="2000" dirty="0">
                <a:solidFill>
                  <a:schemeClr val="tx1"/>
                </a:solidFill>
                <a:latin typeface="Papyrus"/>
                <a:cs typeface="Papyrus"/>
              </a:rPr>
              <a:t>el cual comió así como ella.</a:t>
            </a:r>
            <a:r>
              <a:rPr lang="en-US" sz="2000" dirty="0">
                <a:solidFill>
                  <a:schemeClr val="tx1"/>
                </a:solidFill>
                <a:latin typeface="Papyrus"/>
                <a:cs typeface="Papyrus"/>
              </a:rPr>
              <a:t>”</a:t>
            </a:r>
            <a:r>
              <a:rPr lang="es-ES_tradnl" sz="2000" dirty="0">
                <a:solidFill>
                  <a:schemeClr val="tx1"/>
                </a:solidFill>
                <a:latin typeface="Papyrus"/>
                <a:cs typeface="Papyrus"/>
              </a:rPr>
              <a:t>   </a:t>
            </a:r>
          </a:p>
          <a:p>
            <a:pPr algn="ct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7 ”</a:t>
            </a:r>
            <a:r>
              <a:rPr lang="es-BO" sz="2000" dirty="0">
                <a:solidFill>
                  <a:schemeClr val="tx1"/>
                </a:solidFill>
                <a:latin typeface="Papyrus"/>
                <a:cs typeface="Papyrus"/>
              </a:rPr>
              <a:t>Y fueron abiertos los ojos de entrambos,</a:t>
            </a:r>
          </a:p>
          <a:p>
            <a:pPr algn="ctr"/>
            <a:r>
              <a:rPr lang="es-BO" sz="2000" dirty="0">
                <a:solidFill>
                  <a:schemeClr val="tx1"/>
                </a:solidFill>
                <a:latin typeface="Papyrus"/>
                <a:cs typeface="Papyrus"/>
              </a:rPr>
              <a:t> y conocieron que estaban desnudos: </a:t>
            </a:r>
          </a:p>
          <a:p>
            <a:pPr algn="ctr"/>
            <a:r>
              <a:rPr lang="es-BO" sz="2000" dirty="0">
                <a:solidFill>
                  <a:schemeClr val="tx1"/>
                </a:solidFill>
                <a:latin typeface="Papyrus"/>
                <a:cs typeface="Papyrus"/>
              </a:rPr>
              <a:t>entonces cosieron hojas de higuera, </a:t>
            </a:r>
          </a:p>
          <a:p>
            <a:pPr algn="ctr"/>
            <a:r>
              <a:rPr lang="es-BO" sz="2000" dirty="0">
                <a:solidFill>
                  <a:schemeClr val="tx1"/>
                </a:solidFill>
                <a:latin typeface="Papyrus"/>
                <a:cs typeface="Papyrus"/>
              </a:rPr>
              <a:t>y se hicieron delantales</a:t>
            </a:r>
            <a:r>
              <a:rPr lang="es-ES_tradnl" sz="2000" dirty="0">
                <a:solidFill>
                  <a:schemeClr val="tx1"/>
                </a:solidFill>
                <a:latin typeface="Papyrus"/>
                <a:cs typeface="Papyrus"/>
              </a:rPr>
              <a:t>.” </a:t>
            </a:r>
          </a:p>
        </p:txBody>
      </p:sp>
    </p:spTree>
    <p:extLst>
      <p:ext uri="{BB962C8B-B14F-4D97-AF65-F5344CB8AC3E}">
        <p14:creationId xmlns:p14="http://schemas.microsoft.com/office/powerpoint/2010/main" val="1855967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DFD218-FBA8-80DC-CBEB-74555BCBAB67}"/>
              </a:ext>
            </a:extLst>
          </p:cNvPr>
          <p:cNvSpPr/>
          <p:nvPr/>
        </p:nvSpPr>
        <p:spPr>
          <a:xfrm>
            <a:off x="2062479" y="993913"/>
            <a:ext cx="8976581" cy="213536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BO" sz="2800" dirty="0">
                <a:solidFill>
                  <a:schemeClr val="tx1"/>
                </a:solidFill>
                <a:latin typeface="Papyrus" panose="020B0602040200020303" pitchFamily="34" charset="77"/>
              </a:rPr>
              <a:t>	La 2ª venida de Jesús como Rey Victorioso
	Apocalipsis Capítulo 19 Nos dice Cuándo
 El profeta Isaías nos dice Quién, Dónde, Por Qué</a:t>
            </a:r>
            <a:endParaRPr lang="en-US" sz="2800" dirty="0">
              <a:solidFill>
                <a:schemeClr val="tx1"/>
              </a:solidFill>
              <a:latin typeface="Papyrus" panose="020B0602040200020303" pitchFamily="34" charset="77"/>
            </a:endParaRPr>
          </a:p>
        </p:txBody>
      </p:sp>
    </p:spTree>
    <p:extLst>
      <p:ext uri="{BB962C8B-B14F-4D97-AF65-F5344CB8AC3E}">
        <p14:creationId xmlns:p14="http://schemas.microsoft.com/office/powerpoint/2010/main" val="1645546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C06BEB-647F-92A4-976A-9E6D2063ACED}"/>
              </a:ext>
            </a:extLst>
          </p:cNvPr>
          <p:cNvSpPr/>
          <p:nvPr/>
        </p:nvSpPr>
        <p:spPr>
          <a:xfrm>
            <a:off x="0" y="-139148"/>
            <a:ext cx="12192000" cy="7084461"/>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610" name="Picture 3" descr="29">
            <a:extLst>
              <a:ext uri="{FF2B5EF4-FFF2-40B4-BE49-F238E27FC236}">
                <a16:creationId xmlns:a16="http://schemas.microsoft.com/office/drawing/2014/main" id="{25C325F1-D863-7601-4FB7-9A281265D209}"/>
              </a:ext>
            </a:extLst>
          </p:cNvPr>
          <p:cNvPicPr>
            <a:picLocks noGrp="1" noChangeAspect="1" noChangeArrowheads="1"/>
          </p:cNvPicPr>
          <p:nvPr>
            <p:ph/>
          </p:nvPr>
        </p:nvPicPr>
        <p:blipFill rotWithShape="1">
          <a:blip r:embed="rId3" cstate="print">
            <a:extLst>
              <a:ext uri="{28A0092B-C50C-407E-A947-70E740481C1C}">
                <a14:useLocalDpi xmlns:a14="http://schemas.microsoft.com/office/drawing/2010/main"/>
              </a:ext>
            </a:extLst>
          </a:blip>
          <a:srcRect/>
          <a:stretch/>
        </p:blipFill>
        <p:spPr>
          <a:xfrm>
            <a:off x="645218" y="0"/>
            <a:ext cx="5450782" cy="6945313"/>
          </a:xfrm>
        </p:spPr>
      </p:pic>
      <p:sp>
        <p:nvSpPr>
          <p:cNvPr id="168964" name="Text Box 4">
            <a:extLst>
              <a:ext uri="{FF2B5EF4-FFF2-40B4-BE49-F238E27FC236}">
                <a16:creationId xmlns:a16="http://schemas.microsoft.com/office/drawing/2014/main" id="{64A8922C-82D8-7FDE-0746-0A5518E9CA92}"/>
              </a:ext>
            </a:extLst>
          </p:cNvPr>
          <p:cNvSpPr txBox="1">
            <a:spLocks noChangeArrowheads="1"/>
          </p:cNvSpPr>
          <p:nvPr/>
        </p:nvSpPr>
        <p:spPr bwMode="auto">
          <a:xfrm>
            <a:off x="7044818" y="-139148"/>
            <a:ext cx="3970867" cy="6924973"/>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spcBef>
                <a:spcPct val="50000"/>
              </a:spcBef>
              <a:defRPr/>
            </a:pPr>
            <a:endParaRPr lang="es-ES_tradnl" sz="2400" dirty="0">
              <a:latin typeface="Papyrus" charset="0"/>
            </a:endParaRPr>
          </a:p>
          <a:p>
            <a:pPr algn="ctr">
              <a:spcBef>
                <a:spcPct val="50000"/>
              </a:spcBef>
              <a:defRPr/>
            </a:pPr>
            <a:r>
              <a:rPr lang="es-BO" sz="2400" dirty="0">
                <a:latin typeface="Lucida Handwriting" panose="03010101010101010101" pitchFamily="66" charset="77"/>
              </a:rPr>
              <a:t>Apocalipsis 19:11-16 
Rey de Reyes
 Señor de la Gloria
Vengador de Sangre
  Él Viene a hacer la guerra con sus enemigos
Defiende a Israel
Sangre en sus vestiduras
     Isaías 63
El Ejército de Dios viene con El</a:t>
            </a:r>
            <a:endParaRPr lang="es-ES_tradnl" sz="2400" dirty="0">
              <a:latin typeface="Papyrus" charset="0"/>
            </a:endParaRPr>
          </a:p>
        </p:txBody>
      </p:sp>
    </p:spTree>
    <p:extLst>
      <p:ext uri="{BB962C8B-B14F-4D97-AF65-F5344CB8AC3E}">
        <p14:creationId xmlns:p14="http://schemas.microsoft.com/office/powerpoint/2010/main" val="2091531391"/>
      </p:ext>
    </p:extLst>
  </p:cSld>
  <p:clrMapOvr>
    <a:masterClrMapping/>
  </p:clrMapOvr>
  <p:transition spd="slow">
    <p:pull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08D2C-1539-D5A2-7976-DC8AF7794DA1}"/>
              </a:ext>
            </a:extLst>
          </p:cNvPr>
          <p:cNvSpPr/>
          <p:nvPr/>
        </p:nvSpPr>
        <p:spPr>
          <a:xfrm>
            <a:off x="0" y="-1"/>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umblr_lw295eHiAN1r87o8lo1_1280-1.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0925" y1="84615" x2="99031" y2="97215"/>
                        <a14:backgroundMark x1="94626" y1="9416" x2="95066" y2="35942"/>
                      </a14:backgroundRemoval>
                    </a14:imgEffect>
                  </a14:imgLayer>
                </a14:imgProps>
              </a:ext>
              <a:ext uri="{28A0092B-C50C-407E-A947-70E740481C1C}">
                <a14:useLocalDpi xmlns:a14="http://schemas.microsoft.com/office/drawing/2010/main"/>
              </a:ext>
            </a:extLst>
          </a:blip>
          <a:stretch>
            <a:fillRect/>
          </a:stretch>
        </p:blipFill>
        <p:spPr>
          <a:xfrm>
            <a:off x="1393902" y="0"/>
            <a:ext cx="10798098" cy="6858000"/>
          </a:xfrm>
          <a:prstGeom prst="rect">
            <a:avLst/>
          </a:prstGeom>
        </p:spPr>
      </p:pic>
      <p:sp>
        <p:nvSpPr>
          <p:cNvPr id="6" name="TextBox 5"/>
          <p:cNvSpPr txBox="1"/>
          <p:nvPr/>
        </p:nvSpPr>
        <p:spPr>
          <a:xfrm>
            <a:off x="192319" y="269244"/>
            <a:ext cx="5575609" cy="3477875"/>
          </a:xfrm>
          <a:prstGeom prst="rect">
            <a:avLst/>
          </a:prstGeom>
          <a:noFill/>
        </p:spPr>
        <p:txBody>
          <a:bodyPr wrap="square" rtlCol="0">
            <a:spAutoFit/>
          </a:bodyPr>
          <a:lstStyle/>
          <a:p>
            <a:r>
              <a:rPr lang="en-US" dirty="0">
                <a:latin typeface="Papyrus"/>
                <a:cs typeface="Papyrus"/>
              </a:rPr>
              <a:t>“</a:t>
            </a:r>
            <a:r>
              <a:rPr lang="es-BO" sz="2000" dirty="0">
                <a:latin typeface="Avenir Book" panose="02000503020000020003" pitchFamily="2" charset="0"/>
                <a:cs typeface="Papyrus"/>
              </a:rPr>
              <a:t>Y vi el cielo abierto, y he aquí un caballo blanco, y el que estaba sentado sobre</a:t>
            </a:r>
          </a:p>
          <a:p>
            <a:r>
              <a:rPr lang="es-BO" sz="2000" dirty="0">
                <a:latin typeface="Avenir Book" panose="02000503020000020003" pitchFamily="2" charset="0"/>
                <a:cs typeface="Papyrus"/>
              </a:rPr>
              <a:t> él fue llamado fiel y verdadero.
Y en justicia juzga y hace la guerra. </a:t>
            </a:r>
          </a:p>
          <a:p>
            <a:r>
              <a:rPr lang="es-BO" sz="2000" dirty="0">
                <a:latin typeface="Avenir Book" panose="02000503020000020003" pitchFamily="2" charset="0"/>
                <a:cs typeface="Papyrus"/>
              </a:rPr>
              <a:t>Sus ojos eran como una llama de fuego, 
y sobre su cabeza había muchas coronas; 
&amp;Tenía un nombre escrito que
 ningún hombre lo sabía, sino Él mismo.
Y estaba vestido con una vestidura mojada. 
En sangre: y Su Nombre es llamado 
La Palabra de Dios" Apocalipsis 19:11-13</a:t>
            </a:r>
            <a:endParaRPr lang="en-US" dirty="0">
              <a:latin typeface="Avenir Book" panose="02000503020000020003" pitchFamily="2" charset="0"/>
              <a:cs typeface="Papyrus"/>
            </a:endParaRPr>
          </a:p>
        </p:txBody>
      </p:sp>
    </p:spTree>
    <p:extLst>
      <p:ext uri="{BB962C8B-B14F-4D97-AF65-F5344CB8AC3E}">
        <p14:creationId xmlns:p14="http://schemas.microsoft.com/office/powerpoint/2010/main" val="1262291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a:extLst>
              <a:ext uri="{FF2B5EF4-FFF2-40B4-BE49-F238E27FC236}">
                <a16:creationId xmlns:a16="http://schemas.microsoft.com/office/drawing/2014/main" id="{AF86D30E-8B98-D992-3E02-DC8B35C5F906}"/>
              </a:ext>
            </a:extLst>
          </p:cNvPr>
          <p:cNvSpPr>
            <a:spLocks noChangeArrowheads="1"/>
          </p:cNvSpPr>
          <p:nvPr/>
        </p:nvSpPr>
        <p:spPr bwMode="auto">
          <a:xfrm>
            <a:off x="0" y="0"/>
            <a:ext cx="12192000" cy="6858000"/>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sp>
        <p:nvSpPr>
          <p:cNvPr id="198659" name="TextBox 4">
            <a:extLst>
              <a:ext uri="{FF2B5EF4-FFF2-40B4-BE49-F238E27FC236}">
                <a16:creationId xmlns:a16="http://schemas.microsoft.com/office/drawing/2014/main" id="{A24A8469-D4EE-B3AE-B19C-7014A836D36D}"/>
              </a:ext>
            </a:extLst>
          </p:cNvPr>
          <p:cNvSpPr txBox="1">
            <a:spLocks noChangeArrowheads="1"/>
          </p:cNvSpPr>
          <p:nvPr/>
        </p:nvSpPr>
        <p:spPr bwMode="auto">
          <a:xfrm>
            <a:off x="321734" y="1109121"/>
            <a:ext cx="8596980" cy="5201424"/>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marL="342900" marR="0" indent="-342900" algn="l" rtl="0">
              <a:buAutoNum type="arabicPeriod"/>
            </a:pPr>
            <a:r>
              <a:rPr lang="es-BO" sz="2000" b="0" i="0" u="none" strike="noStrike" baseline="0" dirty="0">
                <a:solidFill>
                  <a:srgbClr val="292F33"/>
                </a:solidFill>
                <a:latin typeface="Avenir Book" panose="02000503020000020003" pitchFamily="2" charset="0"/>
              </a:rPr>
              <a:t>¿QUIÉN es éste que viene de Edom, de Bosra con vestidos bermejos?</a:t>
            </a:r>
          </a:p>
          <a:p>
            <a:pPr marR="0" algn="l" rtl="0">
              <a:buNone/>
            </a:pPr>
            <a:r>
              <a:rPr lang="es-BO" sz="2000" b="0" i="0" u="none" strike="noStrike" baseline="0" dirty="0">
                <a:solidFill>
                  <a:srgbClr val="292F33"/>
                </a:solidFill>
                <a:latin typeface="Avenir Book" panose="02000503020000020003" pitchFamily="2" charset="0"/>
              </a:rPr>
              <a:t>  ¿éste hermoso en su vestido, que marcha en la grandeza de su poder?</a:t>
            </a:r>
          </a:p>
          <a:p>
            <a:pPr marR="0" algn="l" rtl="0">
              <a:buNone/>
            </a:pPr>
            <a:r>
              <a:rPr lang="es-BO" sz="2000" b="0" i="0" u="none" strike="noStrike" baseline="0" dirty="0">
                <a:solidFill>
                  <a:srgbClr val="292F33"/>
                </a:solidFill>
                <a:latin typeface="Avenir Book" panose="02000503020000020003" pitchFamily="2" charset="0"/>
              </a:rPr>
              <a:t>    Yo, el que hablo en justicia, grande para salvar. </a:t>
            </a:r>
          </a:p>
          <a:p>
            <a:pPr marR="0" algn="l" rtl="0">
              <a:buNone/>
            </a:pPr>
            <a:r>
              <a:rPr lang="es-BO" sz="2000" b="0" i="0" u="none" strike="noStrike" baseline="0" dirty="0">
                <a:latin typeface="Avenir Book" panose="02000503020000020003" pitchFamily="2" charset="0"/>
              </a:rPr>
              <a:t>2  ¿Por qué es bermejo tu vestido, y tus ropas como </a:t>
            </a:r>
          </a:p>
          <a:p>
            <a:pPr marR="0" algn="l" rtl="0">
              <a:buNone/>
            </a:pPr>
            <a:r>
              <a:rPr lang="es-BO" sz="2000" b="0" i="0" u="none" strike="noStrike" baseline="0" dirty="0">
                <a:latin typeface="Avenir Book" panose="02000503020000020003" pitchFamily="2" charset="0"/>
              </a:rPr>
              <a:t>    del que ha pisado en lagar? </a:t>
            </a:r>
          </a:p>
          <a:p>
            <a:pPr marR="0" algn="l" rtl="0">
              <a:buNone/>
            </a:pPr>
            <a:r>
              <a:rPr lang="es-BO" sz="2000" b="0" i="0" u="none" strike="noStrike" baseline="0" dirty="0">
                <a:latin typeface="Avenir Book" panose="02000503020000020003" pitchFamily="2" charset="0"/>
              </a:rPr>
              <a:t>3  Pisado he yo solo el lagar, y de los pueblos nadie </a:t>
            </a:r>
            <a:r>
              <a:rPr lang="es-BO" sz="2000" b="0" i="0" u="none" strike="noStrike" baseline="0" dirty="0" err="1">
                <a:latin typeface="Avenir Book" panose="02000503020000020003" pitchFamily="2" charset="0"/>
              </a:rPr>
              <a:t>fué</a:t>
            </a:r>
            <a:r>
              <a:rPr lang="es-BO" sz="2000" b="0" i="0" u="none" strike="noStrike" baseline="0" dirty="0">
                <a:latin typeface="Avenir Book" panose="02000503020000020003" pitchFamily="2" charset="0"/>
              </a:rPr>
              <a:t> conmigo: </a:t>
            </a:r>
          </a:p>
          <a:p>
            <a:pPr marR="0" algn="l" rtl="0">
              <a:buNone/>
            </a:pPr>
            <a:r>
              <a:rPr lang="es-BO" sz="2000" b="0" i="0" u="none" strike="noStrike" baseline="0" dirty="0">
                <a:latin typeface="Avenir Book" panose="02000503020000020003" pitchFamily="2" charset="0"/>
              </a:rPr>
              <a:t>    </a:t>
            </a:r>
            <a:r>
              <a:rPr lang="es-BO" sz="2000" b="0" i="0" u="none" strike="noStrike" baseline="0" dirty="0" err="1">
                <a:latin typeface="Avenir Book" panose="02000503020000020003" pitchFamily="2" charset="0"/>
              </a:rPr>
              <a:t>pisélos</a:t>
            </a:r>
            <a:r>
              <a:rPr lang="es-BO" sz="2000" b="0" i="0" u="none" strike="noStrike" baseline="0" dirty="0">
                <a:latin typeface="Avenir Book" panose="02000503020000020003" pitchFamily="2" charset="0"/>
              </a:rPr>
              <a:t> con mi ira, y </a:t>
            </a:r>
            <a:r>
              <a:rPr lang="es-BO" sz="2000" b="0" i="0" u="none" strike="noStrike" baseline="0" dirty="0" err="1">
                <a:latin typeface="Avenir Book" panose="02000503020000020003" pitchFamily="2" charset="0"/>
              </a:rPr>
              <a:t>hollélos</a:t>
            </a:r>
            <a:r>
              <a:rPr lang="es-BO" sz="2000" b="0" i="0" u="none" strike="noStrike" baseline="0" dirty="0">
                <a:latin typeface="Avenir Book" panose="02000503020000020003" pitchFamily="2" charset="0"/>
              </a:rPr>
              <a:t> con mi furor; </a:t>
            </a:r>
          </a:p>
          <a:p>
            <a:pPr marR="0" algn="l" rtl="0">
              <a:buNone/>
            </a:pPr>
            <a:r>
              <a:rPr lang="es-BO" sz="2000" b="0" i="0" u="none" strike="noStrike" baseline="0" dirty="0">
                <a:latin typeface="Avenir Book" panose="02000503020000020003" pitchFamily="2" charset="0"/>
              </a:rPr>
              <a:t>   y su sangre salpicó mis vestidos, y ensucié todas mis ropas. </a:t>
            </a:r>
          </a:p>
          <a:p>
            <a:pPr marR="0" algn="l" rtl="0">
              <a:buNone/>
            </a:pPr>
            <a:r>
              <a:rPr lang="es-BO" sz="2000" b="0" i="0" u="none" strike="noStrike" baseline="0" dirty="0">
                <a:latin typeface="Avenir Book" panose="02000503020000020003" pitchFamily="2" charset="0"/>
              </a:rPr>
              <a:t>4  Porque el día de la venganza está en mi corazón, </a:t>
            </a:r>
          </a:p>
          <a:p>
            <a:pPr marR="0" algn="l" rtl="0">
              <a:buNone/>
            </a:pPr>
            <a:r>
              <a:rPr lang="es-BO" sz="2000" b="0" i="0" u="none" strike="noStrike" baseline="0" dirty="0">
                <a:latin typeface="Avenir Book" panose="02000503020000020003" pitchFamily="2" charset="0"/>
              </a:rPr>
              <a:t>    y el año de mis redimidos es venido. </a:t>
            </a:r>
          </a:p>
          <a:p>
            <a:pPr marR="0" algn="l" rtl="0">
              <a:buNone/>
            </a:pPr>
            <a:r>
              <a:rPr lang="es-BO" sz="2000" b="0" i="0" u="none" strike="noStrike" baseline="0" dirty="0">
                <a:latin typeface="Avenir Book" panose="02000503020000020003" pitchFamily="2" charset="0"/>
              </a:rPr>
              <a:t>5  Y miré y no había quien ayudara, y </a:t>
            </a:r>
            <a:r>
              <a:rPr lang="es-BO" sz="2000" b="0" i="0" u="none" strike="noStrike" baseline="0" dirty="0" err="1">
                <a:latin typeface="Avenir Book" panose="02000503020000020003" pitchFamily="2" charset="0"/>
              </a:rPr>
              <a:t>maravilléme</a:t>
            </a:r>
            <a:r>
              <a:rPr lang="es-BO" sz="2000" dirty="0">
                <a:latin typeface="Avenir Book" panose="02000503020000020003" pitchFamily="2" charset="0"/>
              </a:rPr>
              <a:t> </a:t>
            </a:r>
            <a:r>
              <a:rPr lang="es-BO" sz="2000" b="0" i="0" u="none" strike="noStrike" baseline="0" dirty="0">
                <a:latin typeface="Avenir Book" panose="02000503020000020003" pitchFamily="2" charset="0"/>
              </a:rPr>
              <a:t>que no hubiera</a:t>
            </a:r>
          </a:p>
          <a:p>
            <a:pPr marR="0" algn="l" rtl="0">
              <a:buNone/>
            </a:pPr>
            <a:r>
              <a:rPr lang="es-BO" sz="2000" b="0" i="0" u="none" strike="noStrike" baseline="0" dirty="0">
                <a:latin typeface="Avenir Book" panose="02000503020000020003" pitchFamily="2" charset="0"/>
              </a:rPr>
              <a:t> quien sustentase: y </a:t>
            </a:r>
            <a:r>
              <a:rPr lang="es-BO" sz="2000" b="0" i="0" u="none" strike="noStrike" baseline="0" dirty="0" err="1">
                <a:latin typeface="Avenir Book" panose="02000503020000020003" pitchFamily="2" charset="0"/>
              </a:rPr>
              <a:t>salvóme</a:t>
            </a:r>
            <a:r>
              <a:rPr lang="es-BO" sz="2000" b="0" i="0" u="none" strike="noStrike" baseline="0" dirty="0">
                <a:latin typeface="Avenir Book" panose="02000503020000020003" pitchFamily="2" charset="0"/>
              </a:rPr>
              <a:t> mi brazo, y </a:t>
            </a:r>
            <a:r>
              <a:rPr lang="es-BO" sz="2000" b="0" i="0" u="none" strike="noStrike" baseline="0" dirty="0" err="1">
                <a:latin typeface="Avenir Book" panose="02000503020000020003" pitchFamily="2" charset="0"/>
              </a:rPr>
              <a:t>sostúvome</a:t>
            </a:r>
            <a:r>
              <a:rPr lang="es-BO" sz="2000" b="0" i="0" u="none" strike="noStrike" baseline="0" dirty="0">
                <a:latin typeface="Avenir Book" panose="02000503020000020003" pitchFamily="2" charset="0"/>
              </a:rPr>
              <a:t> mi ira. </a:t>
            </a:r>
          </a:p>
          <a:p>
            <a:pPr marR="0" algn="l" rtl="0">
              <a:buNone/>
            </a:pPr>
            <a:r>
              <a:rPr lang="es-BO" sz="2000" b="0" i="0" u="none" strike="noStrike" baseline="0" dirty="0">
                <a:latin typeface="Avenir Book" panose="02000503020000020003" pitchFamily="2" charset="0"/>
              </a:rPr>
              <a:t>6  Y con </a:t>
            </a:r>
            <a:r>
              <a:rPr lang="es-BO" sz="2000" b="0" i="0" u="none" strike="noStrike" baseline="0" dirty="0">
                <a:solidFill>
                  <a:srgbClr val="292F33"/>
                </a:solidFill>
                <a:latin typeface="Avenir Book" panose="02000503020000020003" pitchFamily="2" charset="0"/>
              </a:rPr>
              <a:t>mi ira hollé los pueblos, y </a:t>
            </a:r>
            <a:r>
              <a:rPr lang="es-BO" sz="2000" b="0" i="0" u="none" strike="noStrike" baseline="0" dirty="0" err="1">
                <a:solidFill>
                  <a:srgbClr val="292F33"/>
                </a:solidFill>
                <a:latin typeface="Avenir Book" panose="02000503020000020003" pitchFamily="2" charset="0"/>
              </a:rPr>
              <a:t>embriaguélos</a:t>
            </a:r>
            <a:r>
              <a:rPr lang="es-BO" sz="2000" b="0" i="0" u="none" strike="noStrike" baseline="0" dirty="0">
                <a:solidFill>
                  <a:srgbClr val="292F33"/>
                </a:solidFill>
                <a:latin typeface="Avenir Book" panose="02000503020000020003" pitchFamily="2" charset="0"/>
              </a:rPr>
              <a:t> de mi furor, </a:t>
            </a:r>
          </a:p>
          <a:p>
            <a:pPr marR="0" algn="l" rtl="0">
              <a:buNone/>
            </a:pPr>
            <a:r>
              <a:rPr lang="es-BO" sz="2000" dirty="0">
                <a:solidFill>
                  <a:srgbClr val="292F33"/>
                </a:solidFill>
                <a:latin typeface="Avenir Book" panose="02000503020000020003" pitchFamily="2" charset="0"/>
              </a:rPr>
              <a:t>     </a:t>
            </a:r>
            <a:r>
              <a:rPr lang="es-BO" sz="2000" b="0" i="0" u="none" strike="noStrike" baseline="0" dirty="0">
                <a:solidFill>
                  <a:srgbClr val="292F33"/>
                </a:solidFill>
                <a:latin typeface="Avenir Book" panose="02000503020000020003" pitchFamily="2" charset="0"/>
              </a:rPr>
              <a:t>y derribé á tierra su fortaleza. </a:t>
            </a:r>
            <a:endParaRPr lang="en-US" altLang="en-US" sz="2000" dirty="0">
              <a:solidFill>
                <a:srgbClr val="CC0202"/>
              </a:solidFill>
              <a:latin typeface="Avenir Book" panose="02000503020000020003" pitchFamily="2" charset="0"/>
            </a:endParaRPr>
          </a:p>
        </p:txBody>
      </p:sp>
      <p:sp>
        <p:nvSpPr>
          <p:cNvPr id="6" name="TextBox 5">
            <a:extLst>
              <a:ext uri="{FF2B5EF4-FFF2-40B4-BE49-F238E27FC236}">
                <a16:creationId xmlns:a16="http://schemas.microsoft.com/office/drawing/2014/main" id="{11325944-AAD6-EF38-CEAD-DC96FCEFEFC3}"/>
              </a:ext>
            </a:extLst>
          </p:cNvPr>
          <p:cNvSpPr txBox="1"/>
          <p:nvPr/>
        </p:nvSpPr>
        <p:spPr>
          <a:xfrm>
            <a:off x="2794027" y="558504"/>
            <a:ext cx="1691074" cy="400110"/>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defRPr/>
            </a:pPr>
            <a:r>
              <a:rPr lang="en-US" sz="2000" b="1" dirty="0" err="1">
                <a:solidFill>
                  <a:schemeClr val="tx1"/>
                </a:solidFill>
                <a:latin typeface="Papyrus"/>
                <a:cs typeface="Papyrus"/>
              </a:rPr>
              <a:t>Isaías</a:t>
            </a:r>
            <a:r>
              <a:rPr lang="en-US" sz="2000" b="1" dirty="0">
                <a:solidFill>
                  <a:schemeClr val="tx1"/>
                </a:solidFill>
                <a:latin typeface="Papyrus"/>
                <a:cs typeface="Papyrus"/>
              </a:rPr>
              <a:t> 63:1-6</a:t>
            </a:r>
          </a:p>
        </p:txBody>
      </p:sp>
      <p:pic>
        <p:nvPicPr>
          <p:cNvPr id="2" name="Picture 1" descr="tumblr_lw295eHiAN1r87o8lo1_1280-1.jpg">
            <a:extLst>
              <a:ext uri="{FF2B5EF4-FFF2-40B4-BE49-F238E27FC236}">
                <a16:creationId xmlns:a16="http://schemas.microsoft.com/office/drawing/2014/main" id="{A49C8DD3-89D6-E48C-0E96-3C86770F9DB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0" b="100000" l="0" r="100000">
                        <a14:foregroundMark x1="86727" y1="84615" x2="98582" y2="97215"/>
                        <a14:backgroundMark x1="92139" y1="9416" x2="92784" y2="35942"/>
                        <a14:backgroundMark x1="1675" y1="55305" x2="27835" y2="94032"/>
                        <a14:backgroundMark x1="27835" y1="94032" x2="17268" y2="94960"/>
                        <a14:backgroundMark x1="0" y1="85146" x2="17139" y2="94828"/>
                      </a14:backgroundRemoval>
                    </a14:imgEffect>
                  </a14:imgLayer>
                </a14:imgProps>
              </a:ext>
              <a:ext uri="{28A0092B-C50C-407E-A947-70E740481C1C}">
                <a14:useLocalDpi xmlns:a14="http://schemas.microsoft.com/office/drawing/2010/main"/>
              </a:ext>
            </a:extLst>
          </a:blip>
          <a:srcRect/>
          <a:stretch/>
        </p:blipFill>
        <p:spPr>
          <a:xfrm>
            <a:off x="8241767" y="1851188"/>
            <a:ext cx="3950233" cy="4459357"/>
          </a:xfrm>
          <a:prstGeom prst="rect">
            <a:avLst/>
          </a:prstGeom>
          <a:solidFill>
            <a:schemeClr val="accent5"/>
          </a:solid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64E5ED-A005-E042-06CD-C5F1DBF8BB20}"/>
              </a:ext>
            </a:extLst>
          </p:cNvPr>
          <p:cNvSpPr txBox="1"/>
          <p:nvPr/>
        </p:nvSpPr>
        <p:spPr>
          <a:xfrm>
            <a:off x="1583395" y="987207"/>
            <a:ext cx="8991839" cy="3970318"/>
          </a:xfrm>
          <a:prstGeom prst="rect">
            <a:avLst/>
          </a:prstGeom>
          <a:solidFill>
            <a:srgbClr val="00B0F0"/>
          </a:solidFill>
        </p:spPr>
        <p:txBody>
          <a:bodyPr wrap="square" rtlCol="0">
            <a:spAutoFit/>
          </a:bodyPr>
          <a:lstStyle/>
          <a:p>
            <a:r>
              <a:rPr lang="es-BO" sz="2800" dirty="0">
                <a:latin typeface="Papyrus" panose="020B0602040200020303" pitchFamily="34" charset="77"/>
              </a:rPr>
              <a:t>     </a:t>
            </a:r>
          </a:p>
          <a:p>
            <a:r>
              <a:rPr lang="es-BO" sz="2800" dirty="0">
                <a:latin typeface="Papyrus" panose="020B0602040200020303" pitchFamily="34" charset="77"/>
              </a:rPr>
              <a:t>       #9. La Importancia de Entender Edom – 
 El Juicio de Dios sobre Edom en los </a:t>
            </a:r>
            <a:r>
              <a:rPr lang="es-BO" sz="2800" dirty="0" err="1">
                <a:latin typeface="Papyrus" panose="020B0602040200020303" pitchFamily="34" charset="77"/>
              </a:rPr>
              <a:t>Ultimos</a:t>
            </a:r>
            <a:r>
              <a:rPr lang="es-BO" sz="2800" dirty="0">
                <a:latin typeface="Papyrus" panose="020B0602040200020303" pitchFamily="34" charset="77"/>
              </a:rPr>
              <a:t> Tiempos
   		 Edom es Esaú
   		 Isaías 63:1-6 
    		Isaías 34:1-8 
    		Abdías
    		Romanos 9 </a:t>
            </a:r>
          </a:p>
          <a:p>
            <a:endParaRPr lang="en-US" sz="2800" dirty="0">
              <a:latin typeface="Papyrus" panose="020B0602040200020303" pitchFamily="34" charset="77"/>
            </a:endParaRPr>
          </a:p>
        </p:txBody>
      </p:sp>
    </p:spTree>
    <p:extLst>
      <p:ext uri="{BB962C8B-B14F-4D97-AF65-F5344CB8AC3E}">
        <p14:creationId xmlns:p14="http://schemas.microsoft.com/office/powerpoint/2010/main" val="3576519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9">
            <a:extLst>
              <a:ext uri="{FF2B5EF4-FFF2-40B4-BE49-F238E27FC236}">
                <a16:creationId xmlns:a16="http://schemas.microsoft.com/office/drawing/2014/main" id="{9A9B5B53-2A15-46A3-FB2D-4302305F9304}"/>
              </a:ext>
            </a:extLst>
          </p:cNvPr>
          <p:cNvSpPr>
            <a:spLocks noChangeArrowheads="1"/>
          </p:cNvSpPr>
          <p:nvPr/>
        </p:nvSpPr>
        <p:spPr bwMode="auto">
          <a:xfrm>
            <a:off x="0" y="0"/>
            <a:ext cx="12192000" cy="6824664"/>
          </a:xfrm>
          <a:prstGeom prst="rect">
            <a:avLst/>
          </a:prstGeom>
          <a:solidFill>
            <a:schemeClr val="accent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201732" name="Text Box 5">
            <a:extLst>
              <a:ext uri="{FF2B5EF4-FFF2-40B4-BE49-F238E27FC236}">
                <a16:creationId xmlns:a16="http://schemas.microsoft.com/office/drawing/2014/main" id="{B6BF553A-6838-6418-CEEF-F6E8B1AEEA94}"/>
              </a:ext>
            </a:extLst>
          </p:cNvPr>
          <p:cNvSpPr txBox="1">
            <a:spLocks noChangeArrowheads="1"/>
          </p:cNvSpPr>
          <p:nvPr/>
        </p:nvSpPr>
        <p:spPr bwMode="auto">
          <a:xfrm>
            <a:off x="3200400" y="4572000"/>
            <a:ext cx="6858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endParaRPr lang="en-US" altLang="en-US" sz="1200">
              <a:latin typeface="Papyrus Condensed" panose="020B0602040200020303" pitchFamily="34" charset="77"/>
            </a:endParaRPr>
          </a:p>
        </p:txBody>
      </p:sp>
      <p:sp>
        <p:nvSpPr>
          <p:cNvPr id="201734" name="Rectangle 8">
            <a:extLst>
              <a:ext uri="{FF2B5EF4-FFF2-40B4-BE49-F238E27FC236}">
                <a16:creationId xmlns:a16="http://schemas.microsoft.com/office/drawing/2014/main" id="{4C9A944B-75F5-B6EA-3EFE-F57CF776EC9D}"/>
              </a:ext>
            </a:extLst>
          </p:cNvPr>
          <p:cNvSpPr>
            <a:spLocks noChangeArrowheads="1"/>
          </p:cNvSpPr>
          <p:nvPr/>
        </p:nvSpPr>
        <p:spPr bwMode="auto">
          <a:xfrm flipV="1">
            <a:off x="1524000" y="-152400"/>
            <a:ext cx="76200" cy="152400"/>
          </a:xfrm>
          <a:prstGeom prst="rect">
            <a:avLst/>
          </a:prstGeom>
          <a:solidFill>
            <a:schemeClr val="accent1"/>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1200">
              <a:latin typeface="Papyrus Condensed" panose="020B0602040200020303" pitchFamily="34" charset="77"/>
            </a:endParaRPr>
          </a:p>
        </p:txBody>
      </p:sp>
      <p:sp>
        <p:nvSpPr>
          <p:cNvPr id="201735" name="Text Box 10">
            <a:extLst>
              <a:ext uri="{FF2B5EF4-FFF2-40B4-BE49-F238E27FC236}">
                <a16:creationId xmlns:a16="http://schemas.microsoft.com/office/drawing/2014/main" id="{F7316C4B-8A1D-39C6-E54E-7C9535862393}"/>
              </a:ext>
            </a:extLst>
          </p:cNvPr>
          <p:cNvSpPr txBox="1">
            <a:spLocks noChangeArrowheads="1"/>
          </p:cNvSpPr>
          <p:nvPr/>
        </p:nvSpPr>
        <p:spPr bwMode="auto">
          <a:xfrm>
            <a:off x="652670" y="366623"/>
            <a:ext cx="10442713" cy="6247864"/>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marR="0" algn="l" rtl="0"/>
            <a:r>
              <a:rPr lang="es-ES_tradnl" altLang="en-US" sz="2000" dirty="0">
                <a:solidFill>
                  <a:schemeClr val="bg1"/>
                </a:solidFill>
                <a:latin typeface="Papyrus" panose="020B0602040200020303" pitchFamily="34" charset="77"/>
              </a:rPr>
              <a:t>		                      </a:t>
            </a:r>
            <a:r>
              <a:rPr lang="es-ES_tradnl" altLang="en-US" sz="2000" dirty="0" err="1">
                <a:solidFill>
                  <a:srgbClr val="FF0000"/>
                </a:solidFill>
                <a:latin typeface="Papyrus" panose="020B0602040200020303" pitchFamily="34" charset="77"/>
              </a:rPr>
              <a:t>Isaias</a:t>
            </a:r>
            <a:r>
              <a:rPr lang="es-ES_tradnl" altLang="en-US" sz="2000" dirty="0">
                <a:solidFill>
                  <a:srgbClr val="FF0000"/>
                </a:solidFill>
                <a:latin typeface="Papyrus" panose="020B0602040200020303" pitchFamily="34" charset="77"/>
              </a:rPr>
              <a:t> 34:1-8</a:t>
            </a:r>
            <a:r>
              <a:rPr lang="es-ES_tradnl" altLang="en-US" sz="2000" dirty="0">
                <a:solidFill>
                  <a:schemeClr val="bg1"/>
                </a:solidFill>
                <a:latin typeface="Papyrus" panose="020B0602040200020303" pitchFamily="34" charset="77"/>
              </a:rPr>
              <a:t>	</a:t>
            </a:r>
            <a:r>
              <a:rPr lang="es-BO" altLang="en-US" sz="2000" dirty="0">
                <a:solidFill>
                  <a:schemeClr val="bg1"/>
                </a:solidFill>
                <a:latin typeface="Papyrus" panose="020B0602040200020303" pitchFamily="34" charset="77"/>
              </a:rPr>
              <a:t>Isaías 34:1-8 – La ira de Dios con Edom </a:t>
            </a:r>
          </a:p>
          <a:p>
            <a:pPr marL="457200" marR="0" indent="-457200" algn="l" rtl="0">
              <a:buAutoNum type="arabicPeriod"/>
            </a:pPr>
            <a:r>
              <a:rPr lang="es-BO" sz="2000" b="0" i="0" u="none" strike="noStrike" baseline="0" dirty="0">
                <a:latin typeface="Avenir Book" panose="02000503020000020003" pitchFamily="2" charset="0"/>
              </a:rPr>
              <a:t>GENTES, allegaos á </a:t>
            </a:r>
            <a:r>
              <a:rPr lang="es-BO" sz="2000" b="0" i="0" u="none" strike="noStrike" baseline="0" dirty="0" err="1">
                <a:latin typeface="Avenir Book" panose="02000503020000020003" pitchFamily="2" charset="0"/>
              </a:rPr>
              <a:t>oir</a:t>
            </a:r>
            <a:r>
              <a:rPr lang="es-BO" sz="2000" b="0" i="0" u="none" strike="noStrike" baseline="0" dirty="0">
                <a:latin typeface="Avenir Book" panose="02000503020000020003" pitchFamily="2" charset="0"/>
              </a:rPr>
              <a:t>; y escuchad, pueblos. Oiga la tierra y lo que la hinche, </a:t>
            </a:r>
          </a:p>
          <a:p>
            <a:pPr marR="0" algn="l" rtl="0">
              <a:buNone/>
            </a:pPr>
            <a:r>
              <a:rPr lang="es-BO" sz="2000" b="0" i="0" u="none" strike="noStrike" baseline="0" dirty="0">
                <a:latin typeface="Avenir Book" panose="02000503020000020003" pitchFamily="2" charset="0"/>
              </a:rPr>
              <a:t>     el mundo y todo lo que él produce. </a:t>
            </a:r>
          </a:p>
          <a:p>
            <a:pPr marR="0" algn="l" rtl="0">
              <a:buNone/>
            </a:pPr>
            <a:r>
              <a:rPr lang="es-BO" sz="2000" b="0" i="0" u="none" strike="noStrike" baseline="0" dirty="0">
                <a:latin typeface="Avenir Book" panose="02000503020000020003" pitchFamily="2" charset="0"/>
              </a:rPr>
              <a:t>2  Porque Jehová está airado sobre todas las gentes, é irritado sobre todo el ejército   	de ellas: </a:t>
            </a:r>
            <a:r>
              <a:rPr lang="es-BO" sz="2000" b="0" i="0" u="none" strike="noStrike" baseline="0" dirty="0" err="1">
                <a:latin typeface="Avenir Book" panose="02000503020000020003" pitchFamily="2" charset="0"/>
              </a:rPr>
              <a:t>destruirálas</a:t>
            </a:r>
            <a:r>
              <a:rPr lang="es-BO" sz="2000" b="0" i="0" u="none" strike="noStrike" baseline="0" dirty="0">
                <a:latin typeface="Avenir Book" panose="02000503020000020003" pitchFamily="2" charset="0"/>
              </a:rPr>
              <a:t> y </a:t>
            </a:r>
            <a:r>
              <a:rPr lang="es-BO" sz="2000" b="0" i="0" u="none" strike="noStrike" baseline="0" dirty="0" err="1">
                <a:latin typeface="Avenir Book" panose="02000503020000020003" pitchFamily="2" charset="0"/>
              </a:rPr>
              <a:t>entregarálas</a:t>
            </a:r>
            <a:r>
              <a:rPr lang="es-BO" sz="2000" b="0" i="0" u="none" strike="noStrike" baseline="0" dirty="0">
                <a:latin typeface="Avenir Book" panose="02000503020000020003" pitchFamily="2" charset="0"/>
              </a:rPr>
              <a:t> al matadero. </a:t>
            </a:r>
          </a:p>
          <a:p>
            <a:pPr marR="0" algn="l" rtl="0">
              <a:buNone/>
            </a:pPr>
            <a:r>
              <a:rPr lang="es-BO" sz="2000" b="0" i="0" u="none" strike="noStrike" baseline="0" dirty="0">
                <a:latin typeface="Avenir Book" panose="02000503020000020003" pitchFamily="2" charset="0"/>
              </a:rPr>
              <a:t>3  Y los muertos de ellas serán arrojados, y de sus cadáveres se levantará hedor; </a:t>
            </a:r>
          </a:p>
          <a:p>
            <a:pPr marR="0" algn="l" rtl="0">
              <a:buNone/>
            </a:pPr>
            <a:r>
              <a:rPr lang="es-BO" sz="2000" b="0" i="0" u="none" strike="noStrike" baseline="0" dirty="0">
                <a:latin typeface="Avenir Book" panose="02000503020000020003" pitchFamily="2" charset="0"/>
              </a:rPr>
              <a:t>	y los montes se desleirán por la sangre de ellos. </a:t>
            </a:r>
          </a:p>
          <a:p>
            <a:pPr marR="0" algn="l" rtl="0">
              <a:buNone/>
            </a:pPr>
            <a:r>
              <a:rPr lang="es-BO" sz="2000" b="0" i="0" u="none" strike="noStrike" baseline="0" dirty="0">
                <a:latin typeface="Avenir Book" panose="02000503020000020003" pitchFamily="2" charset="0"/>
              </a:rPr>
              <a:t>4  Y todo el ejército de los cielos se corromperá, y plegarse han los cielos como un libro: </a:t>
            </a:r>
          </a:p>
          <a:p>
            <a:pPr marR="0" algn="l" rtl="0">
              <a:buNone/>
            </a:pPr>
            <a:r>
              <a:rPr lang="es-BO" sz="2000" b="0" i="0" u="none" strike="noStrike" baseline="0" dirty="0">
                <a:latin typeface="Avenir Book" panose="02000503020000020003" pitchFamily="2" charset="0"/>
              </a:rPr>
              <a:t>y caerá todo su ejército, como se cae la hoja de la parra, y como se cae la de la higuera. </a:t>
            </a:r>
          </a:p>
          <a:p>
            <a:pPr marR="0" algn="l" rtl="0">
              <a:buNone/>
            </a:pPr>
            <a:r>
              <a:rPr lang="es-BO" sz="2000" b="0" i="0" u="none" strike="noStrike" baseline="0" dirty="0">
                <a:latin typeface="Avenir Book" panose="02000503020000020003" pitchFamily="2" charset="0"/>
              </a:rPr>
              <a:t>5  Porque en los cielos se embriagará mi espada: he aquí que descenderá sobre </a:t>
            </a:r>
            <a:r>
              <a:rPr lang="es-BO" sz="2000" b="0" i="0" u="none" strike="noStrike" baseline="0" dirty="0">
                <a:solidFill>
                  <a:srgbClr val="FF0000"/>
                </a:solidFill>
                <a:latin typeface="Avenir Book" panose="02000503020000020003" pitchFamily="2" charset="0"/>
              </a:rPr>
              <a:t>Edom</a:t>
            </a:r>
            <a:r>
              <a:rPr lang="es-BO" sz="2000" b="0" i="0" u="none" strike="noStrike" baseline="0" dirty="0">
                <a:latin typeface="Avenir Book" panose="02000503020000020003" pitchFamily="2" charset="0"/>
              </a:rPr>
              <a:t> </a:t>
            </a:r>
          </a:p>
          <a:p>
            <a:pPr marR="0" algn="l" rtl="0">
              <a:buNone/>
            </a:pPr>
            <a:r>
              <a:rPr lang="es-BO" sz="2000" dirty="0">
                <a:latin typeface="Avenir Book" panose="02000503020000020003" pitchFamily="2" charset="0"/>
              </a:rPr>
              <a:t>      </a:t>
            </a:r>
            <a:r>
              <a:rPr lang="es-BO" sz="2000" b="0" i="0" u="none" strike="noStrike" baseline="0" dirty="0">
                <a:latin typeface="Avenir Book" panose="02000503020000020003" pitchFamily="2" charset="0"/>
              </a:rPr>
              <a:t>en juicio, y sobre el pueblo de mi anatema. </a:t>
            </a:r>
          </a:p>
          <a:p>
            <a:pPr marR="0" algn="l" rtl="0">
              <a:buNone/>
            </a:pPr>
            <a:r>
              <a:rPr lang="es-BO" sz="2000" b="1" i="0" u="none" strike="noStrike" baseline="0" dirty="0">
                <a:latin typeface="Avenir Book" panose="02000503020000020003" pitchFamily="2" charset="0"/>
              </a:rPr>
              <a:t>6</a:t>
            </a:r>
            <a:r>
              <a:rPr lang="es-BO" sz="2000" b="0" i="0" u="none" strike="noStrike" baseline="0" dirty="0">
                <a:latin typeface="Avenir Book" panose="02000503020000020003" pitchFamily="2" charset="0"/>
              </a:rPr>
              <a:t>  Llena está de sangre la espada de Jehová, engrasada está de grosura, de sangre </a:t>
            </a:r>
          </a:p>
          <a:p>
            <a:pPr marR="0" algn="l" rtl="0">
              <a:buNone/>
            </a:pPr>
            <a:r>
              <a:rPr lang="es-BO" sz="2000" b="0" i="0" u="none" strike="noStrike" baseline="0" dirty="0">
                <a:latin typeface="Avenir Book" panose="02000503020000020003" pitchFamily="2" charset="0"/>
              </a:rPr>
              <a:t>    de corderos y de cabritos, de grosura de riñones de carneros: porque Jehová tiene</a:t>
            </a:r>
          </a:p>
          <a:p>
            <a:pPr marR="0" algn="l" rtl="0">
              <a:buNone/>
            </a:pPr>
            <a:r>
              <a:rPr lang="es-BO" sz="2000" dirty="0">
                <a:latin typeface="Avenir Book" panose="02000503020000020003" pitchFamily="2" charset="0"/>
              </a:rPr>
              <a:t>   </a:t>
            </a:r>
            <a:r>
              <a:rPr lang="es-BO" sz="2000" b="0" i="0" u="none" strike="noStrike" baseline="0" dirty="0">
                <a:latin typeface="Avenir Book" panose="02000503020000020003" pitchFamily="2" charset="0"/>
              </a:rPr>
              <a:t> sacrificios en Bosra, y grande matanza en tierra </a:t>
            </a:r>
            <a:r>
              <a:rPr lang="es-BO" sz="2000" b="0" i="0" u="none" strike="noStrike" baseline="0" dirty="0">
                <a:solidFill>
                  <a:srgbClr val="FF0000"/>
                </a:solidFill>
                <a:latin typeface="Avenir Book" panose="02000503020000020003" pitchFamily="2" charset="0"/>
              </a:rPr>
              <a:t>de Edom</a:t>
            </a:r>
            <a:r>
              <a:rPr lang="es-BO" sz="2000" b="0" i="0" u="none" strike="noStrike" baseline="0" dirty="0">
                <a:latin typeface="Avenir Book" panose="02000503020000020003" pitchFamily="2" charset="0"/>
              </a:rPr>
              <a:t>. </a:t>
            </a:r>
          </a:p>
          <a:p>
            <a:pPr marR="0" algn="l" rtl="0">
              <a:buNone/>
            </a:pPr>
            <a:r>
              <a:rPr lang="es-BO" sz="2000" b="0" i="0" u="none" strike="noStrike" baseline="0" dirty="0">
                <a:latin typeface="Avenir Book" panose="02000503020000020003" pitchFamily="2" charset="0"/>
              </a:rPr>
              <a:t>7  Y con ellos vendrán abajo unicornios, y toros con becerros; y su tierra se embriagará </a:t>
            </a:r>
          </a:p>
          <a:p>
            <a:pPr marR="0" algn="l" rtl="0">
              <a:buNone/>
            </a:pPr>
            <a:r>
              <a:rPr lang="es-BO" sz="2000" dirty="0">
                <a:latin typeface="Avenir Book" panose="02000503020000020003" pitchFamily="2" charset="0"/>
              </a:rPr>
              <a:t>    </a:t>
            </a:r>
            <a:r>
              <a:rPr lang="es-BO" sz="2000" b="0" i="0" u="none" strike="noStrike" baseline="0" dirty="0">
                <a:latin typeface="Avenir Book" panose="02000503020000020003" pitchFamily="2" charset="0"/>
              </a:rPr>
              <a:t>de sangre, y su polvo se engrasará de grosura. </a:t>
            </a:r>
          </a:p>
          <a:p>
            <a:pPr marR="0" algn="l" rtl="0">
              <a:buNone/>
            </a:pPr>
            <a:r>
              <a:rPr lang="es-BO" sz="2000" b="0" i="0" u="none" strike="noStrike" baseline="0" dirty="0">
                <a:latin typeface="Avenir Book" panose="02000503020000020003" pitchFamily="2" charset="0"/>
              </a:rPr>
              <a:t>8  Porque </a:t>
            </a:r>
            <a:r>
              <a:rPr lang="es-BO" sz="1800" b="0" i="0" u="none" strike="noStrike" baseline="0" dirty="0">
                <a:solidFill>
                  <a:srgbClr val="292F33"/>
                </a:solidFill>
                <a:latin typeface="Verdana" panose="020B0604030504040204" pitchFamily="34" charset="0"/>
              </a:rPr>
              <a:t>es día de venganza de Jehová, año de retribuciones en el pleito de </a:t>
            </a:r>
            <a:r>
              <a:rPr lang="es-BO" sz="1800" b="0" i="0" u="none" strike="noStrike" baseline="0" dirty="0" err="1">
                <a:solidFill>
                  <a:srgbClr val="292F33"/>
                </a:solidFill>
                <a:latin typeface="Verdana" panose="020B0604030504040204" pitchFamily="34" charset="0"/>
              </a:rPr>
              <a:t>Sión</a:t>
            </a:r>
            <a:r>
              <a:rPr lang="es-BO" sz="1800" b="0" i="0" u="none" strike="noStrike" baseline="0" dirty="0">
                <a:solidFill>
                  <a:srgbClr val="292F33"/>
                </a:solidFill>
                <a:latin typeface="Verdana" panose="020B0604030504040204" pitchFamily="34"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a:extLst>
              <a:ext uri="{FF2B5EF4-FFF2-40B4-BE49-F238E27FC236}">
                <a16:creationId xmlns:a16="http://schemas.microsoft.com/office/drawing/2014/main" id="{519B787F-4A36-4C4C-9A91-7EF26B7AF2E7}"/>
              </a:ext>
            </a:extLst>
          </p:cNvPr>
          <p:cNvSpPr>
            <a:spLocks noChangeArrowheads="1"/>
          </p:cNvSpPr>
          <p:nvPr/>
        </p:nvSpPr>
        <p:spPr bwMode="auto">
          <a:xfrm>
            <a:off x="1" y="0"/>
            <a:ext cx="12310532" cy="6858000"/>
          </a:xfrm>
          <a:prstGeom prst="rect">
            <a:avLst/>
          </a:prstGeom>
          <a:solidFill>
            <a:schemeClr val="accent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199682" name="Rectangle 2">
            <a:extLst>
              <a:ext uri="{FF2B5EF4-FFF2-40B4-BE49-F238E27FC236}">
                <a16:creationId xmlns:a16="http://schemas.microsoft.com/office/drawing/2014/main" id="{AB4F193E-5CB0-0891-5710-59365CE74EEF}"/>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199683" name="Rectangle 3">
            <a:extLst>
              <a:ext uri="{FF2B5EF4-FFF2-40B4-BE49-F238E27FC236}">
                <a16:creationId xmlns:a16="http://schemas.microsoft.com/office/drawing/2014/main" id="{92171698-30B9-8C98-7EDB-1531458D25A1}"/>
              </a:ext>
            </a:extLst>
          </p:cNvPr>
          <p:cNvSpPr>
            <a:spLocks noGrp="1" noChangeArrowheads="1"/>
          </p:cNvSpPr>
          <p:nvPr>
            <p:ph type="subTitle" idx="1"/>
          </p:nvPr>
        </p:nvSpPr>
        <p:spPr/>
        <p:txBody>
          <a:bodyPr/>
          <a:lstStyle/>
          <a:p>
            <a:pPr eaLnBrk="1" hangingPunct="1"/>
            <a:endParaRPr lang="en-US" altLang="en-US" dirty="0"/>
          </a:p>
        </p:txBody>
      </p:sp>
      <p:pic>
        <p:nvPicPr>
          <p:cNvPr id="134148" name="Picture 4" descr="animal_offerings">
            <a:extLst>
              <a:ext uri="{FF2B5EF4-FFF2-40B4-BE49-F238E27FC236}">
                <a16:creationId xmlns:a16="http://schemas.microsoft.com/office/drawing/2014/main" id="{451160DD-2F18-4F65-3834-6078FEEF6377}"/>
              </a:ext>
            </a:extLst>
          </p:cNvPr>
          <p:cNvPicPr>
            <a:picLocks noChangeAspect="1" noChangeArrowheads="1"/>
          </p:cNvPicPr>
          <p:nvPr/>
        </p:nvPicPr>
        <p:blipFill>
          <a:blip r:embed="rId3"/>
          <a:srcRect/>
          <a:stretch>
            <a:fillRect/>
          </a:stretch>
        </p:blipFill>
        <p:spPr bwMode="auto">
          <a:xfrm>
            <a:off x="1176866" y="1244264"/>
            <a:ext cx="9491134" cy="552102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99685" name="Text Box 7">
            <a:extLst>
              <a:ext uri="{FF2B5EF4-FFF2-40B4-BE49-F238E27FC236}">
                <a16:creationId xmlns:a16="http://schemas.microsoft.com/office/drawing/2014/main" id="{34DCB117-0E65-75D3-55A5-68AE2C22A379}"/>
              </a:ext>
            </a:extLst>
          </p:cNvPr>
          <p:cNvSpPr txBox="1">
            <a:spLocks noChangeArrowheads="1"/>
          </p:cNvSpPr>
          <p:nvPr/>
        </p:nvSpPr>
        <p:spPr bwMode="auto">
          <a:xfrm>
            <a:off x="220133" y="228601"/>
            <a:ext cx="11785600" cy="1015663"/>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ja-JP" altLang="es-ES_tradnl" sz="1600" dirty="0">
                <a:latin typeface="Papyrus Condensed" panose="020B0602040200020303" pitchFamily="34" charset="77"/>
              </a:rPr>
              <a:t>“</a:t>
            </a:r>
            <a:r>
              <a:rPr lang="es-BO" altLang="ja-JP" sz="2000" dirty="0">
                <a:solidFill>
                  <a:srgbClr val="FF0000"/>
                </a:solidFill>
                <a:latin typeface="Papyrus" panose="020B0602040200020303" pitchFamily="34" charset="77"/>
              </a:rPr>
              <a:t>Isaías 34:6 "</a:t>
            </a:r>
            <a:r>
              <a:rPr lang="es-BO" sz="1800" b="0" i="0" u="none" strike="noStrike" baseline="0" dirty="0">
                <a:solidFill>
                  <a:srgbClr val="292F33"/>
                </a:solidFill>
                <a:latin typeface="Verdana" panose="020B0604030504040204" pitchFamily="34" charset="0"/>
              </a:rPr>
              <a:t>Llena está de sangre la espada de Jehová, engrasada está de grosura, de sangre de corderos y de cabritos, de grosura de riñones de carneros: porque Jehová tiene sacrificios en Bosra, y grande matanza en tierra de Edom. </a:t>
            </a:r>
            <a:r>
              <a:rPr lang="ja-JP" altLang="es-ES_tradnl" sz="2000" b="1" dirty="0">
                <a:solidFill>
                  <a:schemeClr val="bg1"/>
                </a:solidFill>
                <a:latin typeface="Comic Sans MS" panose="030F0902030302020204" pitchFamily="66" charset="0"/>
              </a:rPr>
              <a:t>”</a:t>
            </a:r>
            <a:endParaRPr lang="es-ES_tradnl" altLang="en-US" sz="2000" dirty="0">
              <a:solidFill>
                <a:schemeClr val="bg1"/>
              </a:solidFill>
              <a:latin typeface="Comic Sans MS" panose="030F0902030302020204" pitchFamily="66" charset="0"/>
            </a:endParaRPr>
          </a:p>
        </p:txBody>
      </p:sp>
    </p:spTree>
    <p:extLst>
      <p:ext uri="{BB962C8B-B14F-4D97-AF65-F5344CB8AC3E}">
        <p14:creationId xmlns:p14="http://schemas.microsoft.com/office/powerpoint/2010/main" val="1756893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1487938" y="1443841"/>
            <a:ext cx="8848757" cy="3970318"/>
          </a:xfrm>
          <a:prstGeom prst="rect">
            <a:avLst/>
          </a:prstGeom>
          <a:solidFill>
            <a:srgbClr val="00B0F0"/>
          </a:solidFill>
        </p:spPr>
        <p:txBody>
          <a:bodyPr wrap="square" rtlCol="0">
            <a:spAutoFit/>
          </a:bodyPr>
          <a:lstStyle/>
          <a:p>
            <a:endParaRPr lang="es-BO" sz="2800" dirty="0">
              <a:latin typeface="Papyrus" panose="020B0602040200020303" pitchFamily="34" charset="77"/>
            </a:endParaRPr>
          </a:p>
          <a:p>
            <a:r>
              <a:rPr lang="es-BO" sz="2800" dirty="0">
                <a:latin typeface="Papyrus" panose="020B0602040200020303" pitchFamily="34" charset="77"/>
              </a:rPr>
              <a:t>   #10. La liberación de Satanás después del milenio </a:t>
            </a:r>
          </a:p>
          <a:p>
            <a:r>
              <a:rPr lang="es-BO" sz="2800" dirty="0">
                <a:latin typeface="Papyrus" panose="020B0602040200020303" pitchFamily="34" charset="77"/>
              </a:rPr>
              <a:t>
 		 Apocalipsis 20
   Habrá una diferencia en los roles desempeñados por   	Israel y la Iglesia durante el Milenio. 
	Satanás es liberado para engañar a Israel, 
   		no los santos glorificados
</a:t>
            </a:r>
            <a:endParaRPr lang="en-US" sz="2800" dirty="0">
              <a:latin typeface="Papyrus" panose="020B0602040200020303" pitchFamily="34" charset="77"/>
            </a:endParaRPr>
          </a:p>
        </p:txBody>
      </p:sp>
    </p:spTree>
    <p:extLst>
      <p:ext uri="{BB962C8B-B14F-4D97-AF65-F5344CB8AC3E}">
        <p14:creationId xmlns:p14="http://schemas.microsoft.com/office/powerpoint/2010/main" val="31929807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189115" y="175918"/>
            <a:ext cx="7111612" cy="6453049"/>
          </a:xfrm>
          <a:prstGeom prst="rect">
            <a:avLst/>
          </a:prstGeom>
          <a:solidFill>
            <a:srgbClr val="00B0F0"/>
          </a:solidFill>
        </p:spPr>
        <p:txBody>
          <a:bodyPr wrap="square" rtlCol="0">
            <a:spAutoFit/>
          </a:bodyPr>
          <a:lstStyle/>
          <a:p>
            <a:r>
              <a:rPr lang="en-US" sz="2000" dirty="0">
                <a:solidFill>
                  <a:srgbClr val="000000"/>
                </a:solidFill>
                <a:latin typeface="Papyrus" panose="020B0602040200020303" pitchFamily="34" charset="77"/>
              </a:rPr>
              <a:t>      </a:t>
            </a:r>
            <a:r>
              <a:rPr lang="es-BO" sz="2000" dirty="0">
                <a:solidFill>
                  <a:srgbClr val="000000"/>
                </a:solidFill>
                <a:latin typeface="Papyrus" panose="020B0602040200020303" pitchFamily="34" charset="77"/>
              </a:rPr>
              <a:t>Apocalipsis 20 – El Reino Milenario de Cristo
</a:t>
            </a:r>
            <a:endParaRPr lang="en-US" baseline="30000" dirty="0">
              <a:solidFill>
                <a:srgbClr val="000000"/>
              </a:solidFill>
              <a:latin typeface="Avenir Book" panose="02000503020000020003" pitchFamily="2" charset="0"/>
            </a:endParaRPr>
          </a:p>
          <a:p>
            <a:pPr marR="0" algn="l" rtl="0"/>
            <a:r>
              <a:rPr lang="en-US" sz="2000" b="0" i="0" u="none" strike="noStrike" dirty="0">
                <a:solidFill>
                  <a:schemeClr val="bg1"/>
                </a:solidFill>
                <a:latin typeface="Avenir Book" panose="02000503020000020003" pitchFamily="2" charset="0"/>
              </a:rPr>
              <a:t>1.</a:t>
            </a:r>
            <a:r>
              <a:rPr lang="es-BO" sz="2000" b="0" i="0" u="none" strike="noStrike" baseline="0" dirty="0">
                <a:solidFill>
                  <a:srgbClr val="292F33"/>
                </a:solidFill>
                <a:latin typeface="Avenir Book" panose="02000503020000020003" pitchFamily="2" charset="0"/>
              </a:rPr>
              <a:t>Y VI un ángel descender del cielo, que tenía la llave del abismo, y una grande cadena en su mano. </a:t>
            </a:r>
          </a:p>
          <a:p>
            <a:pPr marR="0" algn="l" rtl="0"/>
            <a:r>
              <a:rPr lang="es-BO" sz="2000" b="0" i="0" u="none" strike="noStrike" baseline="0" dirty="0">
                <a:solidFill>
                  <a:schemeClr val="bg1"/>
                </a:solidFill>
                <a:latin typeface="Avenir Book" panose="02000503020000020003" pitchFamily="2" charset="0"/>
              </a:rPr>
              <a:t>2</a:t>
            </a:r>
            <a:r>
              <a:rPr lang="es-BO" sz="2000" b="0" i="0" u="none" strike="noStrike" baseline="0" dirty="0">
                <a:solidFill>
                  <a:srgbClr val="292F33"/>
                </a:solidFill>
                <a:latin typeface="Avenir Book" panose="02000503020000020003" pitchFamily="2" charset="0"/>
              </a:rPr>
              <a:t>  Y prendió al dragón, aquella serpiente antigua, que es el Diablo y Satanás, y le ató por mil años; </a:t>
            </a:r>
          </a:p>
          <a:p>
            <a:pPr marR="0" algn="l" rtl="0"/>
            <a:r>
              <a:rPr lang="es-BO" sz="2000" b="0" i="0" u="none" strike="noStrike" baseline="0" dirty="0">
                <a:solidFill>
                  <a:schemeClr val="bg1"/>
                </a:solidFill>
                <a:latin typeface="Avenir Book" panose="02000503020000020003" pitchFamily="2" charset="0"/>
              </a:rPr>
              <a:t>3</a:t>
            </a:r>
            <a:r>
              <a:rPr lang="es-BO" sz="2000" b="0" i="0" u="none" strike="noStrike" baseline="0" dirty="0">
                <a:solidFill>
                  <a:srgbClr val="292F33"/>
                </a:solidFill>
                <a:latin typeface="Avenir Book" panose="02000503020000020003" pitchFamily="2" charset="0"/>
              </a:rPr>
              <a:t>  Y </a:t>
            </a:r>
            <a:r>
              <a:rPr lang="es-BO" sz="2000" b="0" i="0" u="none" strike="noStrike" baseline="0" dirty="0" err="1">
                <a:solidFill>
                  <a:srgbClr val="292F33"/>
                </a:solidFill>
                <a:latin typeface="Avenir Book" panose="02000503020000020003" pitchFamily="2" charset="0"/>
              </a:rPr>
              <a:t>arrojólo</a:t>
            </a:r>
            <a:r>
              <a:rPr lang="es-BO" sz="2000" b="0" i="0" u="none" strike="noStrike" baseline="0" dirty="0">
                <a:solidFill>
                  <a:srgbClr val="292F33"/>
                </a:solidFill>
                <a:latin typeface="Avenir Book" panose="02000503020000020003" pitchFamily="2" charset="0"/>
              </a:rPr>
              <a:t> al abismo, y le encerró, y selló sobre él, porque no engañe más á las naciones, hasta que mil años sean cumplidos: y después de esto es necesario que sea desatado un poco de tiempo. </a:t>
            </a:r>
          </a:p>
          <a:p>
            <a:pPr marR="0" algn="l" rtl="0"/>
            <a:r>
              <a:rPr lang="es-BO" sz="2000" b="0" i="0" u="none" strike="noStrike" baseline="0" dirty="0">
                <a:solidFill>
                  <a:schemeClr val="bg1"/>
                </a:solidFill>
                <a:latin typeface="Avenir Book" panose="02000503020000020003" pitchFamily="2" charset="0"/>
              </a:rPr>
              <a:t>4</a:t>
            </a:r>
            <a:r>
              <a:rPr lang="es-BO" sz="2000" b="0" i="0" u="none" strike="noStrike" baseline="0" dirty="0">
                <a:solidFill>
                  <a:srgbClr val="292F33"/>
                </a:solidFill>
                <a:latin typeface="Avenir Book" panose="02000503020000020003" pitchFamily="2" charset="0"/>
              </a:rPr>
              <a:t>  Y vi tronos, y se sentaron sobre ellos, y les </a:t>
            </a:r>
            <a:r>
              <a:rPr lang="es-BO" sz="2000" b="0" i="0" u="none" strike="noStrike" baseline="0" dirty="0" err="1">
                <a:solidFill>
                  <a:srgbClr val="292F33"/>
                </a:solidFill>
                <a:latin typeface="Avenir Book" panose="02000503020000020003" pitchFamily="2" charset="0"/>
              </a:rPr>
              <a:t>fué</a:t>
            </a:r>
            <a:r>
              <a:rPr lang="es-BO" sz="2000" b="0" i="0" u="none" strike="noStrike" baseline="0" dirty="0">
                <a:solidFill>
                  <a:srgbClr val="292F33"/>
                </a:solidFill>
                <a:latin typeface="Avenir Book" panose="02000503020000020003" pitchFamily="2" charset="0"/>
              </a:rPr>
              <a:t> dado juicio; y </a:t>
            </a:r>
            <a:r>
              <a:rPr lang="es-BO" sz="2000" b="0" i="1" u="none" strike="noStrike" baseline="0" dirty="0">
                <a:solidFill>
                  <a:srgbClr val="757575"/>
                </a:solidFill>
                <a:latin typeface="Avenir Book" panose="02000503020000020003" pitchFamily="2" charset="0"/>
              </a:rPr>
              <a:t>vi</a:t>
            </a:r>
            <a:r>
              <a:rPr lang="es-BO" sz="2000" b="0" i="0" u="none" strike="noStrike" baseline="0" dirty="0">
                <a:solidFill>
                  <a:srgbClr val="292F33"/>
                </a:solidFill>
                <a:latin typeface="Avenir Book" panose="02000503020000020003" pitchFamily="2" charset="0"/>
              </a:rPr>
              <a:t> las almas de los degollados por el testimonio de Jesús, </a:t>
            </a:r>
          </a:p>
          <a:p>
            <a:pPr marR="0" algn="l" rtl="0"/>
            <a:r>
              <a:rPr lang="es-BO" sz="2000" b="0" i="0" u="none" strike="noStrike" baseline="0" dirty="0">
                <a:solidFill>
                  <a:srgbClr val="292F33"/>
                </a:solidFill>
                <a:latin typeface="Avenir Book" panose="02000503020000020003" pitchFamily="2" charset="0"/>
              </a:rPr>
              <a:t>y por la palabra de Dios, y que no habían adorado la bestia, ni á su imagen, y que no recibieron la señal en sus frentes, </a:t>
            </a:r>
          </a:p>
          <a:p>
            <a:pPr marR="0" algn="l" rtl="0"/>
            <a:r>
              <a:rPr lang="es-BO" sz="2000" b="0" i="0" u="none" strike="noStrike" baseline="0" dirty="0">
                <a:solidFill>
                  <a:srgbClr val="292F33"/>
                </a:solidFill>
                <a:latin typeface="Avenir Book" panose="02000503020000020003" pitchFamily="2" charset="0"/>
              </a:rPr>
              <a:t>ni en sus manos; y vivieron y reinaron con Cristo mil años. </a:t>
            </a:r>
          </a:p>
          <a:p>
            <a:pPr marR="0" algn="l" rtl="0"/>
            <a:r>
              <a:rPr lang="es-BO" sz="2000" b="0" i="0" u="none" strike="noStrike" baseline="0" dirty="0">
                <a:solidFill>
                  <a:schemeClr val="bg1"/>
                </a:solidFill>
                <a:latin typeface="Avenir Book" panose="02000503020000020003" pitchFamily="2" charset="0"/>
              </a:rPr>
              <a:t>5</a:t>
            </a:r>
            <a:r>
              <a:rPr lang="es-BO" sz="2000" b="0" i="0" u="none" strike="noStrike" baseline="0" dirty="0">
                <a:solidFill>
                  <a:srgbClr val="292F33"/>
                </a:solidFill>
                <a:latin typeface="Avenir Book" panose="02000503020000020003" pitchFamily="2" charset="0"/>
              </a:rPr>
              <a:t>  Mas los otros muertos no tornaron á vivir hasta que sean cumplidos mil años. Esta es la primera resurrección. </a:t>
            </a:r>
          </a:p>
          <a:p>
            <a:pPr marR="0" algn="l" rtl="0"/>
            <a:r>
              <a:rPr lang="es-BO" sz="2000" b="0" i="0" u="none" strike="noStrike" baseline="0" dirty="0">
                <a:solidFill>
                  <a:schemeClr val="bg1"/>
                </a:solidFill>
                <a:latin typeface="Avenir Book" panose="02000503020000020003" pitchFamily="2" charset="0"/>
              </a:rPr>
              <a:t>6 </a:t>
            </a:r>
            <a:r>
              <a:rPr lang="es-BO" sz="2000" b="0" i="0" u="none" strike="noStrike" baseline="0" dirty="0">
                <a:solidFill>
                  <a:srgbClr val="292F33"/>
                </a:solidFill>
                <a:latin typeface="Avenir Book" panose="02000503020000020003" pitchFamily="2" charset="0"/>
              </a:rPr>
              <a:t> Bienaventurado y santo el que tiene parte en la primera resurrección: la segunda muerte no tiene potestad en éstos; antes serán sacerdotes de Dios y de Cristo, y reinarán con él mil años.</a:t>
            </a:r>
            <a:endParaRPr lang="en-US" sz="2000" i="0" u="none" strike="noStrike" dirty="0">
              <a:solidFill>
                <a:srgbClr val="000000"/>
              </a:solidFill>
              <a:effectLst/>
              <a:latin typeface="Avenir Book" panose="02000503020000020003" pitchFamily="2" charset="0"/>
            </a:endParaRPr>
          </a:p>
        </p:txBody>
      </p:sp>
      <p:pic>
        <p:nvPicPr>
          <p:cNvPr id="5" name="Picture 4" descr="An angel with wings coming out of a chest&#10;&#10;Description automatically generated">
            <a:extLst>
              <a:ext uri="{FF2B5EF4-FFF2-40B4-BE49-F238E27FC236}">
                <a16:creationId xmlns:a16="http://schemas.microsoft.com/office/drawing/2014/main" id="{D6051EE1-165E-CDE6-796D-81546D853C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89842" y="175918"/>
            <a:ext cx="4702158" cy="6506163"/>
          </a:xfrm>
          <a:prstGeom prst="rect">
            <a:avLst/>
          </a:prstGeom>
        </p:spPr>
      </p:pic>
    </p:spTree>
    <p:extLst>
      <p:ext uri="{BB962C8B-B14F-4D97-AF65-F5344CB8AC3E}">
        <p14:creationId xmlns:p14="http://schemas.microsoft.com/office/powerpoint/2010/main" val="2765918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534"/>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3" name="Picture 2" descr="A diagram of a cross&#10;&#10;Description automatically generated">
            <a:extLst>
              <a:ext uri="{FF2B5EF4-FFF2-40B4-BE49-F238E27FC236}">
                <a16:creationId xmlns:a16="http://schemas.microsoft.com/office/drawing/2014/main" id="{85D74CDA-C554-8A8B-0B58-69989F9F73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26" y="-424069"/>
            <a:ext cx="5473529" cy="7453122"/>
          </a:xfrm>
          <a:prstGeom prst="rect">
            <a:avLst/>
          </a:prstGeom>
        </p:spPr>
      </p:pic>
      <p:sp>
        <p:nvSpPr>
          <p:cNvPr id="5" name="TextBox 4">
            <a:extLst>
              <a:ext uri="{FF2B5EF4-FFF2-40B4-BE49-F238E27FC236}">
                <a16:creationId xmlns:a16="http://schemas.microsoft.com/office/drawing/2014/main" id="{F1AAC9E3-3E8D-EF13-6C7A-3685F091933D}"/>
              </a:ext>
            </a:extLst>
          </p:cNvPr>
          <p:cNvSpPr txBox="1"/>
          <p:nvPr/>
        </p:nvSpPr>
        <p:spPr>
          <a:xfrm>
            <a:off x="6175974" y="268632"/>
            <a:ext cx="5492214" cy="677108"/>
          </a:xfrm>
          <a:prstGeom prst="rect">
            <a:avLst/>
          </a:prstGeom>
          <a:noFill/>
        </p:spPr>
        <p:txBody>
          <a:bodyPr wrap="square" rtlCol="0">
            <a:spAutoFit/>
          </a:bodyPr>
          <a:lstStyle/>
          <a:p>
            <a:r>
              <a:rPr lang="es-BO" sz="1900" dirty="0">
                <a:latin typeface="Papyrus" panose="020B0602040200020303" pitchFamily="34" charset="77"/>
              </a:rPr>
              <a:t>Diferentes visiones del milenio entre las iglesias 
Desafía la verdad sobre el tiempo del fin</a:t>
            </a:r>
            <a:endParaRPr lang="en-US" sz="1900" dirty="0">
              <a:latin typeface="Papyrus" panose="020B0602040200020303" pitchFamily="34" charset="77"/>
            </a:endParaRPr>
          </a:p>
        </p:txBody>
      </p:sp>
      <p:sp>
        <p:nvSpPr>
          <p:cNvPr id="6" name="TextBox 5">
            <a:extLst>
              <a:ext uri="{FF2B5EF4-FFF2-40B4-BE49-F238E27FC236}">
                <a16:creationId xmlns:a16="http://schemas.microsoft.com/office/drawing/2014/main" id="{0050F467-0C94-0223-3C87-37D9F882B558}"/>
              </a:ext>
            </a:extLst>
          </p:cNvPr>
          <p:cNvSpPr txBox="1"/>
          <p:nvPr/>
        </p:nvSpPr>
        <p:spPr>
          <a:xfrm>
            <a:off x="7249886" y="3278777"/>
            <a:ext cx="4049485" cy="369332"/>
          </a:xfrm>
          <a:prstGeom prst="rect">
            <a:avLst/>
          </a:prstGeom>
          <a:noFill/>
        </p:spPr>
        <p:txBody>
          <a:bodyPr wrap="square" rtlCol="0">
            <a:spAutoFit/>
          </a:bodyPr>
          <a:lstStyle/>
          <a:p>
            <a:endParaRPr lang="en-US" dirty="0">
              <a:latin typeface="Papyrus" panose="020B0602040200020303" pitchFamily="34" charset="77"/>
            </a:endParaRPr>
          </a:p>
        </p:txBody>
      </p:sp>
      <p:sp>
        <p:nvSpPr>
          <p:cNvPr id="7" name="TextBox 6">
            <a:extLst>
              <a:ext uri="{FF2B5EF4-FFF2-40B4-BE49-F238E27FC236}">
                <a16:creationId xmlns:a16="http://schemas.microsoft.com/office/drawing/2014/main" id="{5636C72B-4BF0-00EB-A7C9-B00279F462F3}"/>
              </a:ext>
            </a:extLst>
          </p:cNvPr>
          <p:cNvSpPr txBox="1"/>
          <p:nvPr/>
        </p:nvSpPr>
        <p:spPr>
          <a:xfrm>
            <a:off x="5441009" y="1080544"/>
            <a:ext cx="6842798" cy="5632311"/>
          </a:xfrm>
          <a:prstGeom prst="rect">
            <a:avLst/>
          </a:prstGeom>
          <a:solidFill>
            <a:schemeClr val="bg1"/>
          </a:solidFill>
        </p:spPr>
        <p:txBody>
          <a:bodyPr wrap="square" rtlCol="0">
            <a:spAutoFit/>
          </a:bodyPr>
          <a:lstStyle/>
          <a:p>
            <a:r>
              <a:rPr lang="es-BO" dirty="0"/>
              <a:t>#1. Jesús viene después de la Tribulación para establecer un reinado de 1,000 años
La Iglesia está presente durante la Tribulación, no hay Rapto
#2. El Rapto de la Iglesia ocurre antes de la Tribulación. Jesús regresa con La Iglesia después de la Batalla de Armagedón. Entonces Él comenzará  Su reinado de 1000 años.  La Iglesia Verdadera no estará presente durante la Tribulación. Dios tiene 2 planes distintos y separados: uno para Israel y otro para la Iglesia. 
#3. La mayoría de las iglesias de hoy creen que están en el Milenio ahora como la Era de la Iglesia que se extiende hasta la 2ª Venida: sin Anticristo, sin Tribulación del Rapto, sin futuro Israel como una nación moderna.  Socios con el </a:t>
            </a:r>
            <a:r>
              <a:rPr lang="es-BO" dirty="0" err="1"/>
              <a:t>preterismo</a:t>
            </a:r>
            <a:r>
              <a:rPr lang="es-BO" dirty="0"/>
              <a:t> – Libro de Apocalipsis cumplido en el año 70AD.  Era Final de la Iglesia – Avivamiento Mundial.  El Evangelio debe ser difundido con éxito sobre toda la tierra por la Iglesia.  Jesús sólo puede regresar cuando la Iglesia lo haya conquistado todo.  "Dominion </a:t>
            </a:r>
            <a:r>
              <a:rPr lang="es-BO" dirty="0" err="1"/>
              <a:t>Now</a:t>
            </a:r>
            <a:r>
              <a:rPr lang="es-BO" dirty="0"/>
              <a:t> – Bethel – </a:t>
            </a:r>
            <a:r>
              <a:rPr lang="es-BO" dirty="0" err="1"/>
              <a:t>Joel's</a:t>
            </a:r>
            <a:r>
              <a:rPr lang="es-BO" dirty="0"/>
              <a:t> </a:t>
            </a:r>
            <a:r>
              <a:rPr lang="es-BO" dirty="0" err="1"/>
              <a:t>Army</a:t>
            </a:r>
            <a:r>
              <a:rPr lang="es-BO" dirty="0"/>
              <a:t> – NAR 
#4. Promovido por Agustín en el siglo 3 - todo simbólico - NO Milenio. Jesús está reinando en nuestros corazones ahora. Las profecías del Antiguo Testamento son cumplidas sólo por la Iglesia. Teología del Reemplazo – Ala Izquierda Cristiana – Justicia Social </a:t>
            </a:r>
            <a:endParaRPr lang="en-US" dirty="0"/>
          </a:p>
        </p:txBody>
      </p:sp>
    </p:spTree>
    <p:extLst>
      <p:ext uri="{BB962C8B-B14F-4D97-AF65-F5344CB8AC3E}">
        <p14:creationId xmlns:p14="http://schemas.microsoft.com/office/powerpoint/2010/main" val="208730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3190" y="4821313"/>
            <a:ext cx="3504525" cy="14773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00000"/>
                </a:solidFill>
                <a:latin typeface="Papyrus"/>
                <a:cs typeface="Papyrus"/>
              </a:rPr>
              <a:t>  </a:t>
            </a:r>
          </a:p>
          <a:p>
            <a:pPr algn="ctr"/>
            <a:r>
              <a:rPr lang="en-US" dirty="0">
                <a:solidFill>
                  <a:srgbClr val="000000"/>
                </a:solidFill>
                <a:latin typeface="Papyrus"/>
                <a:cs typeface="Papyrus"/>
              </a:rPr>
              <a:t>Just as Adam and Eve were in great agony after experiencing the consequences of sin - Separated from God’s Presence!</a:t>
            </a:r>
          </a:p>
        </p:txBody>
      </p:sp>
      <p:sp>
        <p:nvSpPr>
          <p:cNvPr id="2" name="Rectangle 1">
            <a:extLst>
              <a:ext uri="{FF2B5EF4-FFF2-40B4-BE49-F238E27FC236}">
                <a16:creationId xmlns:a16="http://schemas.microsoft.com/office/drawing/2014/main" id="{4E1F1B56-C62B-446D-4B4B-6EEA963CC0F2}"/>
              </a:ext>
            </a:extLst>
          </p:cNvPr>
          <p:cNvSpPr/>
          <p:nvPr/>
        </p:nvSpPr>
        <p:spPr>
          <a:xfrm>
            <a:off x="-23021" y="-18274"/>
            <a:ext cx="12238042"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s-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46187" y="801939"/>
            <a:ext cx="5932509" cy="4890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images-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4" y="187619"/>
            <a:ext cx="5227563" cy="5504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ight Arrow 7"/>
          <p:cNvSpPr/>
          <p:nvPr/>
        </p:nvSpPr>
        <p:spPr>
          <a:xfrm>
            <a:off x="4291496" y="3410726"/>
            <a:ext cx="2455333" cy="707886"/>
          </a:xfrm>
          <a:prstGeom prst="rightArrow">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dirty="0"/>
          </a:p>
        </p:txBody>
      </p:sp>
      <p:sp>
        <p:nvSpPr>
          <p:cNvPr id="9" name="TextBox 8"/>
          <p:cNvSpPr txBox="1"/>
          <p:nvPr/>
        </p:nvSpPr>
        <p:spPr>
          <a:xfrm>
            <a:off x="205646" y="5701035"/>
            <a:ext cx="6127883" cy="707886"/>
          </a:xfrm>
          <a:prstGeom prst="rect">
            <a:avLst/>
          </a:prstGeom>
          <a:solidFill>
            <a:schemeClr val="accent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a:solidFill>
                  <a:schemeClr val="bg1"/>
                </a:solidFill>
                <a:latin typeface="Papyrus"/>
                <a:cs typeface="Papyrus"/>
              </a:rPr>
              <a:t> </a:t>
            </a:r>
            <a:r>
              <a:rPr lang="es-BO" sz="2000" dirty="0">
                <a:solidFill>
                  <a:schemeClr val="bg1"/>
                </a:solidFill>
                <a:latin typeface="Papyrus"/>
                <a:cs typeface="Papyrus"/>
              </a:rPr>
              <a:t> </a:t>
            </a:r>
            <a:r>
              <a:rPr lang="es-BO" sz="2000" dirty="0">
                <a:solidFill>
                  <a:schemeClr val="tx1"/>
                </a:solidFill>
                <a:latin typeface="Papyrus"/>
                <a:cs typeface="Papyrus"/>
              </a:rPr>
              <a:t>Adán y Eva estaban llenos de dolor cuando fueron expulsados del Huerto a causa del pecado. </a:t>
            </a:r>
            <a:r>
              <a:rPr lang="es-ES_tradnl" sz="2000" dirty="0">
                <a:solidFill>
                  <a:schemeClr val="tx1"/>
                </a:solidFill>
                <a:latin typeface="Papyrus"/>
                <a:cs typeface="Papyrus"/>
              </a:rPr>
              <a:t> </a:t>
            </a:r>
          </a:p>
        </p:txBody>
      </p:sp>
      <p:sp>
        <p:nvSpPr>
          <p:cNvPr id="6" name="TextBox 5"/>
          <p:cNvSpPr txBox="1"/>
          <p:nvPr/>
        </p:nvSpPr>
        <p:spPr>
          <a:xfrm>
            <a:off x="6885259" y="5718006"/>
            <a:ext cx="5143250" cy="923330"/>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BO" dirty="0">
                <a:solidFill>
                  <a:schemeClr val="tx1"/>
                </a:solidFill>
                <a:latin typeface="Papyrus"/>
                <a:cs typeface="Papyrus"/>
              </a:rPr>
              <a:t>Así también Jesús estaba lleno de dolor por el gran precio que pronto Pagaría por todos nuestros pecados</a:t>
            </a:r>
            <a:r>
              <a:rPr lang="en-US" dirty="0">
                <a:solidFill>
                  <a:schemeClr val="tx1"/>
                </a:solidFill>
                <a:latin typeface="Papyrus"/>
                <a:cs typeface="Papyrus"/>
              </a:rPr>
              <a:t>.               </a:t>
            </a:r>
          </a:p>
        </p:txBody>
      </p:sp>
      <p:sp>
        <p:nvSpPr>
          <p:cNvPr id="3" name="TextBox 2">
            <a:extLst>
              <a:ext uri="{FF2B5EF4-FFF2-40B4-BE49-F238E27FC236}">
                <a16:creationId xmlns:a16="http://schemas.microsoft.com/office/drawing/2014/main" id="{BD8C7C2D-5ED7-3019-17E1-2DB7A603AA3B}"/>
              </a:ext>
            </a:extLst>
          </p:cNvPr>
          <p:cNvSpPr txBox="1"/>
          <p:nvPr/>
        </p:nvSpPr>
        <p:spPr>
          <a:xfrm>
            <a:off x="4447310" y="328111"/>
            <a:ext cx="7360377" cy="400110"/>
          </a:xfrm>
          <a:prstGeom prst="rect">
            <a:avLst/>
          </a:prstGeom>
          <a:solidFill>
            <a:schemeClr val="accent5"/>
          </a:solidFill>
        </p:spPr>
        <p:txBody>
          <a:bodyPr wrap="square" rtlCol="0">
            <a:spAutoFit/>
          </a:bodyPr>
          <a:lstStyle/>
          <a:p>
            <a:r>
              <a:rPr lang="es-BO" sz="2000" dirty="0">
                <a:latin typeface="Papyrus" panose="020B0602040200020303" pitchFamily="34" charset="77"/>
              </a:rPr>
              <a:t>¿Qué pasa si.....ambos eventos tienen lugar en el mismo huerto?</a:t>
            </a:r>
            <a:endParaRPr lang="en-US" sz="2000" dirty="0">
              <a:latin typeface="Papyrus" panose="020B0602040200020303" pitchFamily="34" charset="77"/>
            </a:endParaRPr>
          </a:p>
        </p:txBody>
      </p:sp>
    </p:spTree>
    <p:extLst>
      <p:ext uri="{BB962C8B-B14F-4D97-AF65-F5344CB8AC3E}">
        <p14:creationId xmlns:p14="http://schemas.microsoft.com/office/powerpoint/2010/main" val="4186910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5" name="Picture 4" descr="A diagram of the creation of the bible&#10;&#10;Description automatically generated">
            <a:extLst>
              <a:ext uri="{FF2B5EF4-FFF2-40B4-BE49-F238E27FC236}">
                <a16:creationId xmlns:a16="http://schemas.microsoft.com/office/drawing/2014/main" id="{05F3E2DD-43C8-A86B-DDFB-2E357EB490A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7314" y="119152"/>
            <a:ext cx="11429177" cy="6619695"/>
          </a:xfrm>
          <a:prstGeom prst="rect">
            <a:avLst/>
          </a:prstGeom>
        </p:spPr>
      </p:pic>
      <p:sp>
        <p:nvSpPr>
          <p:cNvPr id="6" name="TextBox 5">
            <a:extLst>
              <a:ext uri="{FF2B5EF4-FFF2-40B4-BE49-F238E27FC236}">
                <a16:creationId xmlns:a16="http://schemas.microsoft.com/office/drawing/2014/main" id="{A8E08F84-35CC-B57D-7F47-EB2888E7653C}"/>
              </a:ext>
            </a:extLst>
          </p:cNvPr>
          <p:cNvSpPr txBox="1"/>
          <p:nvPr/>
        </p:nvSpPr>
        <p:spPr>
          <a:xfrm>
            <a:off x="1018572" y="1944547"/>
            <a:ext cx="787078" cy="338554"/>
          </a:xfrm>
          <a:prstGeom prst="rect">
            <a:avLst/>
          </a:prstGeom>
          <a:solidFill>
            <a:schemeClr val="bg1"/>
          </a:solidFill>
        </p:spPr>
        <p:txBody>
          <a:bodyPr wrap="square" rtlCol="0">
            <a:spAutoFit/>
          </a:bodyPr>
          <a:lstStyle/>
          <a:p>
            <a:r>
              <a:rPr lang="en-US" sz="1600" dirty="0">
                <a:solidFill>
                  <a:srgbClr val="C00000"/>
                </a:solidFill>
              </a:rPr>
              <a:t>30 AD</a:t>
            </a:r>
          </a:p>
        </p:txBody>
      </p:sp>
      <p:sp>
        <p:nvSpPr>
          <p:cNvPr id="7" name="TextBox 6">
            <a:extLst>
              <a:ext uri="{FF2B5EF4-FFF2-40B4-BE49-F238E27FC236}">
                <a16:creationId xmlns:a16="http://schemas.microsoft.com/office/drawing/2014/main" id="{C40B7539-5417-27BC-C377-52D45B283E14}"/>
              </a:ext>
            </a:extLst>
          </p:cNvPr>
          <p:cNvSpPr txBox="1"/>
          <p:nvPr/>
        </p:nvSpPr>
        <p:spPr>
          <a:xfrm>
            <a:off x="3900668" y="2313879"/>
            <a:ext cx="775504" cy="523220"/>
          </a:xfrm>
          <a:prstGeom prst="rect">
            <a:avLst/>
          </a:prstGeom>
          <a:solidFill>
            <a:schemeClr val="bg1"/>
          </a:solidFill>
        </p:spPr>
        <p:txBody>
          <a:bodyPr wrap="square" rtlCol="0">
            <a:spAutoFit/>
          </a:bodyPr>
          <a:lstStyle/>
          <a:p>
            <a:r>
              <a:rPr lang="en-US" sz="1400" b="1" dirty="0">
                <a:solidFill>
                  <a:srgbClr val="C00000"/>
                </a:solidFill>
              </a:rPr>
              <a:t>Church Rapture</a:t>
            </a:r>
          </a:p>
        </p:txBody>
      </p:sp>
      <p:sp>
        <p:nvSpPr>
          <p:cNvPr id="8" name="TextBox 7">
            <a:extLst>
              <a:ext uri="{FF2B5EF4-FFF2-40B4-BE49-F238E27FC236}">
                <a16:creationId xmlns:a16="http://schemas.microsoft.com/office/drawing/2014/main" id="{06A85E35-6756-40FC-E22D-9F2B567CEEDF}"/>
              </a:ext>
            </a:extLst>
          </p:cNvPr>
          <p:cNvSpPr txBox="1"/>
          <p:nvPr/>
        </p:nvSpPr>
        <p:spPr>
          <a:xfrm>
            <a:off x="4838219" y="2594687"/>
            <a:ext cx="937550" cy="523220"/>
          </a:xfrm>
          <a:prstGeom prst="rect">
            <a:avLst/>
          </a:prstGeom>
          <a:solidFill>
            <a:schemeClr val="bg1"/>
          </a:solidFill>
        </p:spPr>
        <p:txBody>
          <a:bodyPr wrap="square" rtlCol="0">
            <a:spAutoFit/>
          </a:bodyPr>
          <a:lstStyle/>
          <a:p>
            <a:r>
              <a:rPr lang="en-US" sz="1400" b="1" dirty="0">
                <a:solidFill>
                  <a:srgbClr val="C00000"/>
                </a:solidFill>
              </a:rPr>
              <a:t>Jesus’ 2</a:t>
            </a:r>
            <a:r>
              <a:rPr lang="en-US" sz="1400" b="1" baseline="30000" dirty="0">
                <a:solidFill>
                  <a:srgbClr val="C00000"/>
                </a:solidFill>
              </a:rPr>
              <a:t>nd</a:t>
            </a:r>
            <a:r>
              <a:rPr lang="en-US" sz="1400" b="1" dirty="0">
                <a:solidFill>
                  <a:srgbClr val="C00000"/>
                </a:solidFill>
              </a:rPr>
              <a:t> Coming </a:t>
            </a:r>
          </a:p>
        </p:txBody>
      </p:sp>
      <p:sp>
        <p:nvSpPr>
          <p:cNvPr id="9" name="TextBox 8">
            <a:extLst>
              <a:ext uri="{FF2B5EF4-FFF2-40B4-BE49-F238E27FC236}">
                <a16:creationId xmlns:a16="http://schemas.microsoft.com/office/drawing/2014/main" id="{6F2BD39F-0C23-932A-86C1-A5DC47052739}"/>
              </a:ext>
            </a:extLst>
          </p:cNvPr>
          <p:cNvSpPr txBox="1"/>
          <p:nvPr/>
        </p:nvSpPr>
        <p:spPr>
          <a:xfrm>
            <a:off x="7314864" y="1575214"/>
            <a:ext cx="1909823" cy="738664"/>
          </a:xfrm>
          <a:prstGeom prst="rect">
            <a:avLst/>
          </a:prstGeom>
          <a:noFill/>
        </p:spPr>
        <p:txBody>
          <a:bodyPr wrap="square" rtlCol="0">
            <a:spAutoFit/>
          </a:bodyPr>
          <a:lstStyle/>
          <a:p>
            <a:r>
              <a:rPr lang="es-BO" sz="1400" b="1" dirty="0">
                <a:solidFill>
                  <a:srgbClr val="C00000"/>
                </a:solidFill>
              </a:rPr>
              <a:t>El reinado de 1000 años de Jesús
</a:t>
            </a:r>
            <a:endParaRPr lang="en-US" sz="1400" b="1" dirty="0">
              <a:solidFill>
                <a:srgbClr val="C00000"/>
              </a:solidFill>
            </a:endParaRPr>
          </a:p>
        </p:txBody>
      </p:sp>
      <p:sp>
        <p:nvSpPr>
          <p:cNvPr id="10" name="TextBox 9">
            <a:extLst>
              <a:ext uri="{FF2B5EF4-FFF2-40B4-BE49-F238E27FC236}">
                <a16:creationId xmlns:a16="http://schemas.microsoft.com/office/drawing/2014/main" id="{6C2F534A-D373-87AB-E464-4D7C98F55254}"/>
              </a:ext>
            </a:extLst>
          </p:cNvPr>
          <p:cNvSpPr txBox="1"/>
          <p:nvPr/>
        </p:nvSpPr>
        <p:spPr>
          <a:xfrm>
            <a:off x="9768027" y="1621381"/>
            <a:ext cx="1477532" cy="1384995"/>
          </a:xfrm>
          <a:prstGeom prst="rect">
            <a:avLst/>
          </a:prstGeom>
          <a:noFill/>
        </p:spPr>
        <p:txBody>
          <a:bodyPr wrap="square" rtlCol="0">
            <a:spAutoFit/>
          </a:bodyPr>
          <a:lstStyle/>
          <a:p>
            <a:r>
              <a:rPr lang="es-BO" sz="1400" b="1" dirty="0">
                <a:solidFill>
                  <a:srgbClr val="C00000"/>
                </a:solidFill>
              </a:rPr>
              <a:t>Nuevo Cielo, Nueva Tierra en Nueva Jerusalén, 
Nuestra Eternidad con Dios y Jesús</a:t>
            </a:r>
            <a:endParaRPr lang="en-US" sz="1400" dirty="0">
              <a:solidFill>
                <a:srgbClr val="C00000"/>
              </a:solidFill>
            </a:endParaRPr>
          </a:p>
        </p:txBody>
      </p:sp>
    </p:spTree>
    <p:extLst>
      <p:ext uri="{BB962C8B-B14F-4D97-AF65-F5344CB8AC3E}">
        <p14:creationId xmlns:p14="http://schemas.microsoft.com/office/powerpoint/2010/main" val="1672261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 name="Picture 1" descr="timeline.gif">
            <a:extLst>
              <a:ext uri="{FF2B5EF4-FFF2-40B4-BE49-F238E27FC236}">
                <a16:creationId xmlns:a16="http://schemas.microsoft.com/office/drawing/2014/main" id="{A0562238-A9E4-FE11-C13B-3A90845318D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539" y="0"/>
            <a:ext cx="11781650" cy="6819376"/>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extLst>
      <p:ext uri="{BB962C8B-B14F-4D97-AF65-F5344CB8AC3E}">
        <p14:creationId xmlns:p14="http://schemas.microsoft.com/office/powerpoint/2010/main" val="1815573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546422" y="1029591"/>
            <a:ext cx="7935723" cy="933023"/>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p:txBody>
      </p:sp>
      <p:sp>
        <p:nvSpPr>
          <p:cNvPr id="3" name="TextBox 2">
            <a:extLst>
              <a:ext uri="{FF2B5EF4-FFF2-40B4-BE49-F238E27FC236}">
                <a16:creationId xmlns:a16="http://schemas.microsoft.com/office/drawing/2014/main" id="{932E6E52-34F6-AA11-D302-2B112B5C7386}"/>
              </a:ext>
            </a:extLst>
          </p:cNvPr>
          <p:cNvSpPr txBox="1"/>
          <p:nvPr/>
        </p:nvSpPr>
        <p:spPr>
          <a:xfrm>
            <a:off x="334625" y="934762"/>
            <a:ext cx="11614556" cy="4893647"/>
          </a:xfrm>
          <a:prstGeom prst="rect">
            <a:avLst/>
          </a:prstGeom>
          <a:solidFill>
            <a:schemeClr val="bg1"/>
          </a:solidFill>
        </p:spPr>
        <p:txBody>
          <a:bodyPr wrap="square" rtlCol="0">
            <a:spAutoFit/>
          </a:bodyPr>
          <a:lstStyle/>
          <a:p>
            <a:r>
              <a:rPr lang="es-BO" sz="2400" dirty="0">
                <a:solidFill>
                  <a:srgbClr val="323232"/>
                </a:solidFill>
                <a:latin typeface="Avenir Book" panose="02000503020000020003" pitchFamily="2" charset="0"/>
              </a:rPr>
              <a:t>Dios establecerá un Reino aquí en la tierra cual Jesús gobernará por 1000 años. 
                  El Reino </a:t>
            </a:r>
            <a:r>
              <a:rPr lang="es-BO" sz="2400" dirty="0" err="1">
                <a:solidFill>
                  <a:srgbClr val="323232"/>
                </a:solidFill>
                <a:latin typeface="Avenir Book" panose="02000503020000020003" pitchFamily="2" charset="0"/>
              </a:rPr>
              <a:t>Milenial</a:t>
            </a:r>
            <a:r>
              <a:rPr lang="es-BO" sz="2400" dirty="0">
                <a:solidFill>
                  <a:srgbClr val="323232"/>
                </a:solidFill>
                <a:latin typeface="Avenir Book" panose="02000503020000020003" pitchFamily="2" charset="0"/>
              </a:rPr>
              <a:t> tiene 2 grupos de habitantes:</a:t>
            </a:r>
          </a:p>
          <a:p>
            <a:r>
              <a:rPr lang="es-BO" sz="2400" dirty="0">
                <a:solidFill>
                  <a:srgbClr val="323232"/>
                </a:solidFill>
                <a:latin typeface="Avenir Book" panose="02000503020000020003" pitchFamily="2" charset="0"/>
              </a:rPr>
              <a:t>
 #1. Creyentes glorificados arrebatados antes de la Tribulación. </a:t>
            </a:r>
          </a:p>
          <a:p>
            <a:r>
              <a:rPr lang="es-BO" sz="2400" dirty="0">
                <a:solidFill>
                  <a:srgbClr val="323232"/>
                </a:solidFill>
                <a:latin typeface="Avenir Book" panose="02000503020000020003" pitchFamily="2" charset="0"/>
              </a:rPr>
              <a:t>      No pueden ser engañados por satanás. No se casan ni tienen hijos.
        La Iglesia, cuyos cuerpos fueron resucitados o cambiados en el Rapto 	
	1 Tesalonicenses 4:13–18; 1 Corintios 15:21–23, 51–53;
         Mártires de la Tribulación Apocalipsis 20:4–6
        Los santos del Antiguo Testamento también resucitaron Daniel 12:2</a:t>
            </a:r>
          </a:p>
          <a:p>
            <a:r>
              <a:rPr lang="es-BO" sz="2400" dirty="0">
                <a:solidFill>
                  <a:srgbClr val="323232"/>
                </a:solidFill>
                <a:latin typeface="Avenir Book" panose="02000503020000020003" pitchFamily="2" charset="0"/>
              </a:rPr>
              <a:t>
#2.   Personas con cuerpos mortales que sobreviven a la Tribulación. </a:t>
            </a:r>
          </a:p>
          <a:p>
            <a:r>
              <a:rPr lang="es-BO" sz="2400" dirty="0">
                <a:solidFill>
                  <a:srgbClr val="323232"/>
                </a:solidFill>
                <a:latin typeface="Avenir Book" panose="02000503020000020003" pitchFamily="2" charset="0"/>
              </a:rPr>
              <a:t>     Se casan y tienen hijos. Son capaces de ser engañados por satanás. 
</a:t>
            </a:r>
            <a:endParaRPr lang="en-US" sz="2400" b="0" i="0" u="none" strike="noStrike" dirty="0">
              <a:effectLst/>
              <a:latin typeface="Avenir Book" panose="02000503020000020003" pitchFamily="2" charset="0"/>
            </a:endParaRPr>
          </a:p>
        </p:txBody>
      </p:sp>
    </p:spTree>
    <p:extLst>
      <p:ext uri="{BB962C8B-B14F-4D97-AF65-F5344CB8AC3E}">
        <p14:creationId xmlns:p14="http://schemas.microsoft.com/office/powerpoint/2010/main" val="18939409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Box 4">
            <a:extLst>
              <a:ext uri="{FF2B5EF4-FFF2-40B4-BE49-F238E27FC236}">
                <a16:creationId xmlns:a16="http://schemas.microsoft.com/office/drawing/2014/main" id="{FBDFF1DD-5F6B-608D-E203-6E157F4A7BEC}"/>
              </a:ext>
            </a:extLst>
          </p:cNvPr>
          <p:cNvSpPr txBox="1">
            <a:spLocks noChangeArrowheads="1"/>
          </p:cNvSpPr>
          <p:nvPr/>
        </p:nvSpPr>
        <p:spPr bwMode="auto">
          <a:xfrm>
            <a:off x="0" y="-13252"/>
            <a:ext cx="12180093" cy="7355860"/>
          </a:xfrm>
          <a:prstGeom prst="rect">
            <a:avLst/>
          </a:prstGeom>
          <a:solidFill>
            <a:srgbClr val="00B0F0"/>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200" dirty="0">
                <a:latin typeface="Papyrus" panose="020B0602040200020303" pitchFamily="34" charset="77"/>
              </a:rPr>
              <a:t>
</a:t>
            </a:r>
          </a:p>
          <a:p>
            <a:pPr>
              <a:spcBef>
                <a:spcPct val="0"/>
              </a:spcBef>
              <a:buFontTx/>
              <a:buNone/>
            </a:pPr>
            <a:endParaRPr lang="en-US" altLang="en-US" sz="1200" dirty="0">
              <a:latin typeface="Papyrus" panose="020B0602040200020303" pitchFamily="34" charset="77"/>
            </a:endParaRPr>
          </a:p>
          <a:p>
            <a:pPr>
              <a:spcBef>
                <a:spcPct val="0"/>
              </a:spcBef>
              <a:buFontTx/>
              <a:buNone/>
            </a:pPr>
            <a:endParaRPr lang="en-US" altLang="en-US" sz="1200" dirty="0">
              <a:solidFill>
                <a:schemeClr val="bg1"/>
              </a:solidFill>
              <a:latin typeface="Papyrus" panose="020B0602040200020303" pitchFamily="34" charset="77"/>
            </a:endParaRPr>
          </a:p>
          <a:p>
            <a:pPr>
              <a:spcBef>
                <a:spcPct val="0"/>
              </a:spcBef>
              <a:buNone/>
            </a:pPr>
            <a:r>
              <a:rPr lang="en-US" altLang="en-US" sz="2000" dirty="0">
                <a:latin typeface="Papyrus" panose="020B0602040200020303" pitchFamily="34" charset="77"/>
              </a:rPr>
              <a:t>  </a:t>
            </a:r>
            <a:r>
              <a:rPr lang="en-US" altLang="en-US" sz="2000" dirty="0">
                <a:latin typeface="Avenir Book" panose="02000503020000020003" pitchFamily="2" charset="0"/>
              </a:rPr>
              <a:t>1. </a:t>
            </a:r>
            <a:r>
              <a:rPr lang="en-US" altLang="en-US" sz="2000" dirty="0" err="1">
                <a:latin typeface="Avenir Book" panose="02000503020000020003" pitchFamily="2" charset="0"/>
              </a:rPr>
              <a:t>Jesucristo</a:t>
            </a:r>
            <a:r>
              <a:rPr lang="en-US" altLang="en-US" sz="2000" dirty="0">
                <a:latin typeface="Avenir Book" panose="02000503020000020003" pitchFamily="2" charset="0"/>
              </a:rPr>
              <a:t>, </a:t>
            </a:r>
            <a:r>
              <a:rPr lang="en-US" altLang="en-US" sz="2000" dirty="0" err="1">
                <a:latin typeface="Avenir Book" panose="02000503020000020003" pitchFamily="2" charset="0"/>
              </a:rPr>
              <a:t>como</a:t>
            </a:r>
            <a:r>
              <a:rPr lang="en-US" altLang="en-US" sz="2000" dirty="0">
                <a:latin typeface="Avenir Book" panose="02000503020000020003" pitchFamily="2" charset="0"/>
              </a:rPr>
              <a:t> </a:t>
            </a:r>
            <a:r>
              <a:rPr lang="en-US" altLang="en-US" sz="2000" dirty="0" err="1">
                <a:latin typeface="Avenir Book" panose="02000503020000020003" pitchFamily="2" charset="0"/>
              </a:rPr>
              <a:t>primicias</a:t>
            </a:r>
            <a:r>
              <a:rPr lang="en-US" altLang="en-US" sz="2000" dirty="0">
                <a:latin typeface="Avenir Book" panose="02000503020000020003" pitchFamily="2" charset="0"/>
              </a:rPr>
              <a:t>- 1 </a:t>
            </a:r>
            <a:r>
              <a:rPr lang="en-US" altLang="en-US" sz="2000" dirty="0" err="1">
                <a:latin typeface="Avenir Book" panose="02000503020000020003" pitchFamily="2" charset="0"/>
              </a:rPr>
              <a:t>Corintios</a:t>
            </a:r>
            <a:r>
              <a:rPr lang="en-US" altLang="en-US" sz="2000" dirty="0">
                <a:latin typeface="Avenir Book" panose="02000503020000020003" pitchFamily="2" charset="0"/>
              </a:rPr>
              <a:t> 15:20 y 23
</a:t>
            </a:r>
            <a:r>
              <a:rPr lang="es-BO" altLang="en-US" sz="2000" dirty="0">
                <a:solidFill>
                  <a:schemeClr val="bg1"/>
                </a:solidFill>
                <a:latin typeface="Avenir Book" panose="02000503020000020003" pitchFamily="2" charset="0"/>
              </a:rPr>
              <a:t>
</a:t>
            </a:r>
            <a:r>
              <a:rPr lang="es-BO" altLang="en-US" sz="2000" dirty="0">
                <a:latin typeface="Avenir Book" panose="02000503020000020003" pitchFamily="2" charset="0"/>
              </a:rPr>
              <a:t>   2. Ciertos santos del Antiguo Testamento salieron de sus tumbas cuando 
     Jesús resucitó y fue visto por muchos:
</a:t>
            </a:r>
            <a:r>
              <a:rPr lang="en-US" altLang="en-US" sz="2000" dirty="0">
                <a:latin typeface="Avenir Book" panose="02000503020000020003" pitchFamily="2" charset="0"/>
              </a:rPr>
              <a:t>                 Matthew.27:50-53</a:t>
            </a:r>
          </a:p>
          <a:p>
            <a:pPr>
              <a:lnSpc>
                <a:spcPct val="80000"/>
              </a:lnSpc>
              <a:spcBef>
                <a:spcPct val="0"/>
              </a:spcBef>
              <a:buFontTx/>
              <a:buNone/>
            </a:pPr>
            <a:r>
              <a:rPr lang="es-BO" altLang="en-US" sz="2000" dirty="0">
                <a:latin typeface="Avenir Book" panose="02000503020000020003" pitchFamily="2" charset="0"/>
              </a:rPr>
              <a:t>
   3. El Rapto de la Iglesia – Pre-Tribulación
      1 Corintios. 15:52,
        I Tesalonicenses 4:13-18
  4. Los 2 testigos poderosos – Apocalipsis 11:8
    Durante la Tribulación –
</a:t>
            </a:r>
            <a:endParaRPr lang="en-US" altLang="en-US" sz="2000" dirty="0">
              <a:latin typeface="Avenir Book" panose="02000503020000020003" pitchFamily="2" charset="0"/>
            </a:endParaRPr>
          </a:p>
          <a:p>
            <a:pPr>
              <a:lnSpc>
                <a:spcPct val="80000"/>
              </a:lnSpc>
              <a:spcBef>
                <a:spcPct val="0"/>
              </a:spcBef>
              <a:buFontTx/>
              <a:buNone/>
            </a:pPr>
            <a:endParaRPr lang="en-US" altLang="en-US" sz="2000" dirty="0">
              <a:latin typeface="Avenir Book" panose="02000503020000020003" pitchFamily="2" charset="0"/>
            </a:endParaRPr>
          </a:p>
          <a:p>
            <a:pPr>
              <a:spcBef>
                <a:spcPct val="0"/>
              </a:spcBef>
              <a:buFontTx/>
              <a:buNone/>
            </a:pPr>
            <a:r>
              <a:rPr lang="es-BO" altLang="en-US" sz="2000" dirty="0">
                <a:latin typeface="Avenir Book" panose="02000503020000020003" pitchFamily="2" charset="0"/>
              </a:rPr>
              <a:t>
   5. Los 144,000 en la Sala del Trono del Cielo – Apocalipsis 14:1-5
   6. Los Santos de la Tribulación agitan ramas de palma
    Apocalipsis 20:4-6 Reinar con Cristo durante el Milenio – 
</a:t>
            </a:r>
            <a:endParaRPr lang="en-US" altLang="en-US" sz="2000" dirty="0">
              <a:latin typeface="Avenir Book" panose="02000503020000020003" pitchFamily="2" charset="0"/>
            </a:endParaRPr>
          </a:p>
          <a:p>
            <a:pPr>
              <a:spcBef>
                <a:spcPct val="0"/>
              </a:spcBef>
              <a:buFontTx/>
              <a:buNone/>
            </a:pPr>
            <a:r>
              <a:rPr lang="es-BO" altLang="en-US" sz="2000" dirty="0">
                <a:latin typeface="Avenir Book" panose="02000503020000020003" pitchFamily="2" charset="0"/>
              </a:rPr>
              <a:t>
   7. Santos del Antiguo Testamento - Parte de la 1ª Resurrección 
</a:t>
            </a:r>
            <a:r>
              <a:rPr lang="en-US" altLang="en-US" sz="2000" dirty="0">
                <a:latin typeface="Avenir Book" panose="02000503020000020003" pitchFamily="2" charset="0"/>
              </a:rPr>
              <a:t>     </a:t>
            </a:r>
          </a:p>
        </p:txBody>
      </p:sp>
      <p:pic>
        <p:nvPicPr>
          <p:cNvPr id="230403" name="Picture 6" descr="images-6.jpeg">
            <a:extLst>
              <a:ext uri="{FF2B5EF4-FFF2-40B4-BE49-F238E27FC236}">
                <a16:creationId xmlns:a16="http://schemas.microsoft.com/office/drawing/2014/main" id="{5290D5E0-36F5-F2C2-2E3C-D15B304343A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1032" y="3068762"/>
            <a:ext cx="2540357" cy="160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3.jpeg">
            <a:extLst>
              <a:ext uri="{FF2B5EF4-FFF2-40B4-BE49-F238E27FC236}">
                <a16:creationId xmlns:a16="http://schemas.microsoft.com/office/drawing/2014/main" id="{34B1A9BD-AC1E-B5E9-202F-CDA12953851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15512" y="3804513"/>
            <a:ext cx="1947862" cy="14573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0" name="Picture 9" descr="images-8.jpeg">
            <a:extLst>
              <a:ext uri="{FF2B5EF4-FFF2-40B4-BE49-F238E27FC236}">
                <a16:creationId xmlns:a16="http://schemas.microsoft.com/office/drawing/2014/main" id="{10FCA69B-0C55-91AB-149B-4FAC85CFBBA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71389" y="1859237"/>
            <a:ext cx="2064151" cy="138836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2" name="Picture 11" descr="images-10.jpeg">
            <a:extLst>
              <a:ext uri="{FF2B5EF4-FFF2-40B4-BE49-F238E27FC236}">
                <a16:creationId xmlns:a16="http://schemas.microsoft.com/office/drawing/2014/main" id="{4BD2C5F8-A9B2-CDF3-CB57-BF5304F01E7B}"/>
              </a:ext>
            </a:extLst>
          </p:cNvPr>
          <p:cNvPicPr>
            <a:picLocks noChangeAspect="1"/>
          </p:cNvPicPr>
          <p:nvPr/>
        </p:nvPicPr>
        <p:blipFill>
          <a:blip r:embed="rId5"/>
          <a:srcRect/>
          <a:stretch>
            <a:fillRect/>
          </a:stretch>
        </p:blipFill>
        <p:spPr bwMode="auto">
          <a:xfrm>
            <a:off x="7396758" y="5209011"/>
            <a:ext cx="2082800" cy="13477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3" name="Picture 12" descr="images-6.jpeg">
            <a:extLst>
              <a:ext uri="{FF2B5EF4-FFF2-40B4-BE49-F238E27FC236}">
                <a16:creationId xmlns:a16="http://schemas.microsoft.com/office/drawing/2014/main" id="{4FF83624-612F-6D13-3E99-8D3A5A146C4E}"/>
              </a:ext>
            </a:extLst>
          </p:cNvPr>
          <p:cNvPicPr>
            <a:picLocks noChangeAspect="1"/>
          </p:cNvPicPr>
          <p:nvPr/>
        </p:nvPicPr>
        <p:blipFill>
          <a:blip r:embed="rId6"/>
          <a:srcRect/>
          <a:stretch>
            <a:fillRect/>
          </a:stretch>
        </p:blipFill>
        <p:spPr bwMode="auto">
          <a:xfrm>
            <a:off x="9815512" y="101218"/>
            <a:ext cx="1594610" cy="159461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7" name="Right Arrow 16">
            <a:extLst>
              <a:ext uri="{FF2B5EF4-FFF2-40B4-BE49-F238E27FC236}">
                <a16:creationId xmlns:a16="http://schemas.microsoft.com/office/drawing/2014/main" id="{B06A0F86-85BF-A83B-9AF2-F9333566DB4D}"/>
              </a:ext>
            </a:extLst>
          </p:cNvPr>
          <p:cNvSpPr>
            <a:spLocks noChangeArrowheads="1"/>
          </p:cNvSpPr>
          <p:nvPr/>
        </p:nvSpPr>
        <p:spPr bwMode="auto">
          <a:xfrm>
            <a:off x="7251701" y="804349"/>
            <a:ext cx="2372915" cy="188351"/>
          </a:xfrm>
          <a:prstGeom prst="rightArrow">
            <a:avLst>
              <a:gd name="adj1" fmla="val 50000"/>
              <a:gd name="adj2" fmla="val 50000"/>
            </a:avLst>
          </a:prstGeom>
          <a:solidFill>
            <a:srgbClr val="660066"/>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8" name="Right Arrow 17">
            <a:extLst>
              <a:ext uri="{FF2B5EF4-FFF2-40B4-BE49-F238E27FC236}">
                <a16:creationId xmlns:a16="http://schemas.microsoft.com/office/drawing/2014/main" id="{1C996CD8-175B-F1E0-6FB0-3FAAEE3A8829}"/>
              </a:ext>
            </a:extLst>
          </p:cNvPr>
          <p:cNvSpPr>
            <a:spLocks noChangeArrowheads="1"/>
          </p:cNvSpPr>
          <p:nvPr/>
        </p:nvSpPr>
        <p:spPr bwMode="auto">
          <a:xfrm>
            <a:off x="4964114" y="2619376"/>
            <a:ext cx="2287587" cy="214313"/>
          </a:xfrm>
          <a:prstGeom prst="rightArrow">
            <a:avLst>
              <a:gd name="adj1" fmla="val 50000"/>
              <a:gd name="adj2" fmla="val 50010"/>
            </a:avLst>
          </a:prstGeom>
          <a:solidFill>
            <a:srgbClr val="666666"/>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9" name="Right Arrow 18">
            <a:extLst>
              <a:ext uri="{FF2B5EF4-FFF2-40B4-BE49-F238E27FC236}">
                <a16:creationId xmlns:a16="http://schemas.microsoft.com/office/drawing/2014/main" id="{F0462701-E8DA-7EFF-A15C-83B9D268B823}"/>
              </a:ext>
            </a:extLst>
          </p:cNvPr>
          <p:cNvSpPr>
            <a:spLocks noChangeArrowheads="1"/>
          </p:cNvSpPr>
          <p:nvPr/>
        </p:nvSpPr>
        <p:spPr bwMode="auto">
          <a:xfrm>
            <a:off x="5855494" y="1801019"/>
            <a:ext cx="1150937" cy="215900"/>
          </a:xfrm>
          <a:prstGeom prst="rightArrow">
            <a:avLst>
              <a:gd name="adj1" fmla="val 50000"/>
              <a:gd name="adj2" fmla="val 50002"/>
            </a:avLst>
          </a:prstGeom>
          <a:solidFill>
            <a:srgbClr val="222268"/>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cxnSp>
        <p:nvCxnSpPr>
          <p:cNvPr id="21" name="Straight Connector 20">
            <a:extLst>
              <a:ext uri="{FF2B5EF4-FFF2-40B4-BE49-F238E27FC236}">
                <a16:creationId xmlns:a16="http://schemas.microsoft.com/office/drawing/2014/main" id="{022E326D-5440-FF12-50B5-260127A3B9B5}"/>
              </a:ext>
            </a:extLst>
          </p:cNvPr>
          <p:cNvCxnSpPr>
            <a:cxnSpLocks noChangeShapeType="1"/>
          </p:cNvCxnSpPr>
          <p:nvPr/>
        </p:nvCxnSpPr>
        <p:spPr bwMode="auto">
          <a:xfrm>
            <a:off x="7765030" y="4678571"/>
            <a:ext cx="2031569" cy="0"/>
          </a:xfrm>
          <a:prstGeom prst="line">
            <a:avLst/>
          </a:prstGeom>
          <a:noFill/>
          <a:ln w="76200">
            <a:solidFill>
              <a:srgbClr val="9134C7"/>
            </a:solidFill>
            <a:round/>
            <a:headEnd/>
            <a:tailEnd/>
          </a:ln>
          <a:effectLst>
            <a:outerShdw blurRad="40000" dist="20000" dir="5400000" rotWithShape="0">
              <a:srgbClr val="808080">
                <a:alpha val="37999"/>
              </a:srgbClr>
            </a:outerShdw>
          </a:effectLst>
        </p:spPr>
      </p:cxnSp>
      <p:sp>
        <p:nvSpPr>
          <p:cNvPr id="230412" name="TextBox 1">
            <a:extLst>
              <a:ext uri="{FF2B5EF4-FFF2-40B4-BE49-F238E27FC236}">
                <a16:creationId xmlns:a16="http://schemas.microsoft.com/office/drawing/2014/main" id="{108AEE93-B378-ABF0-0F5E-F3C7C7FEBD0A}"/>
              </a:ext>
            </a:extLst>
          </p:cNvPr>
          <p:cNvSpPr txBox="1">
            <a:spLocks noChangeArrowheads="1"/>
          </p:cNvSpPr>
          <p:nvPr/>
        </p:nvSpPr>
        <p:spPr bwMode="auto">
          <a:xfrm>
            <a:off x="2043294" y="167228"/>
            <a:ext cx="4963137" cy="430887"/>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s-BO" altLang="en-US" sz="2200" dirty="0">
                <a:latin typeface="Papyrus" panose="020B0602040200020303" pitchFamily="34" charset="77"/>
              </a:rPr>
              <a:t>La 1ª Resurrección tiene varias Etapas</a:t>
            </a:r>
            <a:endParaRPr lang="en-US" altLang="en-US" sz="2200" dirty="0">
              <a:latin typeface="Papyrus" panose="020B0602040200020303" pitchFamily="34" charset="77"/>
            </a:endParaRPr>
          </a:p>
        </p:txBody>
      </p:sp>
    </p:spTree>
    <p:extLst>
      <p:ext uri="{BB962C8B-B14F-4D97-AF65-F5344CB8AC3E}">
        <p14:creationId xmlns:p14="http://schemas.microsoft.com/office/powerpoint/2010/main" val="222652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a:extLst>
              <a:ext uri="{FF2B5EF4-FFF2-40B4-BE49-F238E27FC236}">
                <a16:creationId xmlns:a16="http://schemas.microsoft.com/office/drawing/2014/main" id="{9261496C-7A9A-D9FA-607A-BEBC79E3FECF}"/>
              </a:ext>
            </a:extLst>
          </p:cNvPr>
          <p:cNvSpPr>
            <a:spLocks noGrp="1" noChangeArrowheads="1"/>
          </p:cNvSpPr>
          <p:nvPr>
            <p:ph type="title"/>
          </p:nvPr>
        </p:nvSpPr>
        <p:spPr/>
        <p:txBody>
          <a:bodyPr/>
          <a:lstStyle/>
          <a:p>
            <a:pPr eaLnBrk="1" hangingPunct="1"/>
            <a:endParaRPr lang="en-US" altLang="en-US"/>
          </a:p>
        </p:txBody>
      </p:sp>
      <p:sp>
        <p:nvSpPr>
          <p:cNvPr id="214018" name="Rectangle 3">
            <a:extLst>
              <a:ext uri="{FF2B5EF4-FFF2-40B4-BE49-F238E27FC236}">
                <a16:creationId xmlns:a16="http://schemas.microsoft.com/office/drawing/2014/main" id="{6185AD75-65F2-CC1D-0D92-25573EF874F3}"/>
              </a:ext>
            </a:extLst>
          </p:cNvPr>
          <p:cNvSpPr>
            <a:spLocks noGrp="1" noChangeArrowheads="1"/>
          </p:cNvSpPr>
          <p:nvPr>
            <p:ph type="body" idx="1"/>
          </p:nvPr>
        </p:nvSpPr>
        <p:spPr/>
        <p:txBody>
          <a:bodyPr/>
          <a:lstStyle/>
          <a:p>
            <a:pPr eaLnBrk="1" hangingPunct="1"/>
            <a:endParaRPr lang="en-US" altLang="en-US" dirty="0"/>
          </a:p>
        </p:txBody>
      </p:sp>
      <p:sp>
        <p:nvSpPr>
          <p:cNvPr id="214019" name="Picture 4" descr="33">
            <a:extLst>
              <a:ext uri="{FF2B5EF4-FFF2-40B4-BE49-F238E27FC236}">
                <a16:creationId xmlns:a16="http://schemas.microsoft.com/office/drawing/2014/main" id="{D60B4703-7A1E-DE8F-7D4E-8472C3330AE4}"/>
              </a:ext>
            </a:extLst>
          </p:cNvPr>
          <p:cNvSpPr>
            <a:spLocks noChangeAspect="1" noChangeArrowheads="1"/>
          </p:cNvSpPr>
          <p:nvPr/>
        </p:nvSpPr>
        <p:spPr bwMode="auto">
          <a:xfrm>
            <a:off x="609600" y="-571500"/>
            <a:ext cx="109728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pic>
        <p:nvPicPr>
          <p:cNvPr id="214020" name="Picture 1" descr="33.JPG">
            <a:extLst>
              <a:ext uri="{FF2B5EF4-FFF2-40B4-BE49-F238E27FC236}">
                <a16:creationId xmlns:a16="http://schemas.microsoft.com/office/drawing/2014/main" id="{6EB655A8-B896-AB40-D833-7D576EFA088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0325"/>
            <a:ext cx="123063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Box 2">
            <a:extLst>
              <a:ext uri="{FF2B5EF4-FFF2-40B4-BE49-F238E27FC236}">
                <a16:creationId xmlns:a16="http://schemas.microsoft.com/office/drawing/2014/main" id="{FA7771B9-1E36-9A76-21D9-58757ECECC58}"/>
              </a:ext>
            </a:extLst>
          </p:cNvPr>
          <p:cNvSpPr txBox="1">
            <a:spLocks noChangeArrowheads="1"/>
          </p:cNvSpPr>
          <p:nvPr/>
        </p:nvSpPr>
        <p:spPr bwMode="auto">
          <a:xfrm>
            <a:off x="0" y="5292546"/>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marR="0" algn="l" rtl="0">
              <a:buNone/>
            </a:pPr>
            <a:r>
              <a:rPr lang="es-BO" sz="1800" dirty="0">
                <a:solidFill>
                  <a:srgbClr val="FF0000"/>
                </a:solidFill>
                <a:latin typeface="Avenir Book" panose="02000503020000020003" pitchFamily="2" charset="0"/>
              </a:rPr>
              <a:t> 7</a:t>
            </a:r>
            <a:r>
              <a:rPr lang="es-BO" sz="1800" dirty="0">
                <a:solidFill>
                  <a:srgbClr val="292F33"/>
                </a:solidFill>
                <a:latin typeface="Avenir Book" panose="02000503020000020003" pitchFamily="2" charset="0"/>
              </a:rPr>
              <a:t>. </a:t>
            </a:r>
            <a:r>
              <a:rPr lang="es-BO" sz="1800" b="0" i="0" u="none" strike="noStrike" baseline="0" dirty="0">
                <a:solidFill>
                  <a:srgbClr val="292F33"/>
                </a:solidFill>
                <a:latin typeface="Avenir Book" panose="02000503020000020003" pitchFamily="2" charset="0"/>
              </a:rPr>
              <a:t>Y cuando los mil años fueren cumplidos, Satanás será suelto de su prisión, </a:t>
            </a:r>
            <a:r>
              <a:rPr lang="es-BO" sz="1800" b="0" i="0" u="none" strike="noStrike" baseline="0" dirty="0">
                <a:solidFill>
                  <a:srgbClr val="FF0000"/>
                </a:solidFill>
                <a:latin typeface="Avenir Book" panose="02000503020000020003" pitchFamily="2" charset="0"/>
              </a:rPr>
              <a:t>8</a:t>
            </a:r>
            <a:r>
              <a:rPr lang="es-BO" sz="1800" b="0" i="0" u="none" strike="noStrike" baseline="0" dirty="0">
                <a:solidFill>
                  <a:srgbClr val="292F33"/>
                </a:solidFill>
                <a:latin typeface="Avenir Book" panose="02000503020000020003" pitchFamily="2" charset="0"/>
              </a:rPr>
              <a:t>  Y saldrá para engañar las naciones que están sobre los cuatro ángulos de la tierra, á Gog y á Magog, á fin de congregarlos para la batalla; el número de los cuales es como la arena del mar. </a:t>
            </a:r>
            <a:r>
              <a:rPr lang="es-BO" sz="1800" b="0" i="0" u="none" strike="noStrike" baseline="0" dirty="0">
                <a:solidFill>
                  <a:srgbClr val="FF0000"/>
                </a:solidFill>
                <a:latin typeface="Avenir Book" panose="02000503020000020003" pitchFamily="2" charset="0"/>
              </a:rPr>
              <a:t>9 </a:t>
            </a:r>
            <a:r>
              <a:rPr lang="es-BO" sz="1800" b="0" i="0" u="none" strike="noStrike" baseline="0" dirty="0">
                <a:solidFill>
                  <a:srgbClr val="292F33"/>
                </a:solidFill>
                <a:latin typeface="Avenir Book" panose="02000503020000020003" pitchFamily="2" charset="0"/>
              </a:rPr>
              <a:t> Y subieron sobre la anchura de la tierra, y circundaron el campo de los santos, y la ciudad amada: y de Dios descendió fuego del cielo, y los devoró. </a:t>
            </a:r>
            <a:endParaRPr lang="en-US" altLang="en-US" sz="2000" dirty="0">
              <a:latin typeface="Avenir Book" panose="02000503020000020003" pitchFamily="2" charset="0"/>
            </a:endParaRPr>
          </a:p>
        </p:txBody>
      </p:sp>
      <p:sp>
        <p:nvSpPr>
          <p:cNvPr id="214022" name="TextBox 3">
            <a:extLst>
              <a:ext uri="{FF2B5EF4-FFF2-40B4-BE49-F238E27FC236}">
                <a16:creationId xmlns:a16="http://schemas.microsoft.com/office/drawing/2014/main" id="{D421B8CA-F938-AAD6-C958-5B0362D79892}"/>
              </a:ext>
            </a:extLst>
          </p:cNvPr>
          <p:cNvSpPr txBox="1">
            <a:spLocks noChangeArrowheads="1"/>
          </p:cNvSpPr>
          <p:nvPr/>
        </p:nvSpPr>
        <p:spPr bwMode="auto">
          <a:xfrm>
            <a:off x="838199" y="511761"/>
            <a:ext cx="1918253" cy="58477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s-BO" altLang="en-US" sz="1600" dirty="0">
                <a:latin typeface="Papyrus" panose="020B0602040200020303" pitchFamily="34" charset="77"/>
              </a:rPr>
              <a:t>Apocalipsis 20:7-9
Israel en el milenio</a:t>
            </a:r>
            <a:endParaRPr lang="en-US" altLang="en-US" sz="1600" dirty="0">
              <a:latin typeface="Papyrus" panose="020B0602040200020303" pitchFamily="34" charset="77"/>
            </a:endParaRPr>
          </a:p>
        </p:txBody>
      </p:sp>
    </p:spTree>
    <p:extLst>
      <p:ext uri="{BB962C8B-B14F-4D97-AF65-F5344CB8AC3E}">
        <p14:creationId xmlns:p14="http://schemas.microsoft.com/office/powerpoint/2010/main" val="21834864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20C37FA-F4A0-A0CE-C803-72F1B58A4994}"/>
              </a:ext>
            </a:extLst>
          </p:cNvPr>
          <p:cNvSpPr txBox="1"/>
          <p:nvPr/>
        </p:nvSpPr>
        <p:spPr>
          <a:xfrm>
            <a:off x="1862228" y="534688"/>
            <a:ext cx="5088536" cy="707886"/>
          </a:xfrm>
          <a:prstGeom prst="rect">
            <a:avLst/>
          </a:prstGeom>
          <a:solidFill>
            <a:schemeClr val="bg1"/>
          </a:solidFill>
        </p:spPr>
        <p:txBody>
          <a:bodyPr wrap="square" rtlCol="0">
            <a:spAutoFit/>
          </a:bodyPr>
          <a:lstStyle/>
          <a:p>
            <a:r>
              <a:rPr lang="es-BO" sz="2000" dirty="0">
                <a:latin typeface="Avenir Book" panose="02000503020000020003" pitchFamily="2" charset="0"/>
              </a:rPr>
              <a:t> "Su número es como la arena del mar..."
          Los Israelitas </a:t>
            </a:r>
            <a:endParaRPr lang="en-US" sz="2800" dirty="0">
              <a:solidFill>
                <a:srgbClr val="00B0F0"/>
              </a:solidFill>
              <a:latin typeface="Lucida Handwriting" panose="03010101010101010101" pitchFamily="66" charset="77"/>
            </a:endParaRPr>
          </a:p>
        </p:txBody>
      </p:sp>
      <p:sp>
        <p:nvSpPr>
          <p:cNvPr id="3" name="TextBox 2">
            <a:extLst>
              <a:ext uri="{FF2B5EF4-FFF2-40B4-BE49-F238E27FC236}">
                <a16:creationId xmlns:a16="http://schemas.microsoft.com/office/drawing/2014/main" id="{0C2F6C2E-A9D5-35DE-C8F8-2A27864A90E4}"/>
              </a:ext>
            </a:extLst>
          </p:cNvPr>
          <p:cNvSpPr txBox="1"/>
          <p:nvPr/>
        </p:nvSpPr>
        <p:spPr>
          <a:xfrm>
            <a:off x="556890" y="5861002"/>
            <a:ext cx="9766553" cy="646331"/>
          </a:xfrm>
          <a:prstGeom prst="rect">
            <a:avLst/>
          </a:prstGeom>
          <a:solidFill>
            <a:schemeClr val="bg1"/>
          </a:solidFill>
        </p:spPr>
        <p:txBody>
          <a:bodyPr wrap="square" rtlCol="0">
            <a:spAutoFit/>
          </a:bodyPr>
          <a:lstStyle/>
          <a:p>
            <a:r>
              <a:rPr lang="en-US" b="1" u="sng" dirty="0">
                <a:solidFill>
                  <a:srgbClr val="008AE6"/>
                </a:solidFill>
                <a:latin typeface="Avenir Book" panose="02000503020000020003" pitchFamily="2" charset="0"/>
              </a:rPr>
              <a:t>Hebreos11:12 </a:t>
            </a:r>
            <a:r>
              <a:rPr lang="es-BO" sz="1800" b="0" i="0" u="none" strike="noStrike" baseline="0" dirty="0">
                <a:solidFill>
                  <a:srgbClr val="292F33"/>
                </a:solidFill>
                <a:latin typeface="Avenir Book" panose="02000503020000020003" pitchFamily="2" charset="0"/>
              </a:rPr>
              <a:t>Por lo cual también, de uno, y ése ya amortecido, salieron como las estrellas </a:t>
            </a:r>
          </a:p>
          <a:p>
            <a:r>
              <a:rPr lang="es-BO" sz="1800" b="0" i="0" u="none" strike="noStrike" baseline="0" dirty="0">
                <a:solidFill>
                  <a:srgbClr val="292F33"/>
                </a:solidFill>
                <a:latin typeface="Avenir Book" panose="02000503020000020003" pitchFamily="2" charset="0"/>
              </a:rPr>
              <a:t>	del cielo en multitud, y como la arena innumerable que está á la orilla de la mar. </a:t>
            </a:r>
            <a:r>
              <a:rPr lang="en-US" b="0" i="0" u="none" strike="noStrike" dirty="0">
                <a:solidFill>
                  <a:srgbClr val="001320"/>
                </a:solidFill>
                <a:effectLst/>
                <a:latin typeface="Avenir Book" panose="02000503020000020003" pitchFamily="2" charset="0"/>
              </a:rPr>
              <a:t>.”</a:t>
            </a:r>
            <a:endParaRPr lang="en-US" dirty="0">
              <a:latin typeface="Avenir Book" panose="02000503020000020003" pitchFamily="2" charset="0"/>
            </a:endParaRPr>
          </a:p>
        </p:txBody>
      </p:sp>
      <p:sp>
        <p:nvSpPr>
          <p:cNvPr id="5" name="TextBox 4">
            <a:extLst>
              <a:ext uri="{FF2B5EF4-FFF2-40B4-BE49-F238E27FC236}">
                <a16:creationId xmlns:a16="http://schemas.microsoft.com/office/drawing/2014/main" id="{96455B6E-090C-F92C-5FED-04B7186EFC84}"/>
              </a:ext>
            </a:extLst>
          </p:cNvPr>
          <p:cNvSpPr txBox="1"/>
          <p:nvPr/>
        </p:nvSpPr>
        <p:spPr>
          <a:xfrm>
            <a:off x="556889" y="4864004"/>
            <a:ext cx="7699215" cy="677108"/>
          </a:xfrm>
          <a:prstGeom prst="rect">
            <a:avLst/>
          </a:prstGeom>
          <a:solidFill>
            <a:schemeClr val="bg1"/>
          </a:solidFill>
        </p:spPr>
        <p:txBody>
          <a:bodyPr wrap="square" rtlCol="0">
            <a:spAutoFit/>
          </a:bodyPr>
          <a:lstStyle/>
          <a:p>
            <a:pPr algn="just"/>
            <a:r>
              <a:rPr lang="en-US" sz="1900" u="sng" dirty="0">
                <a:solidFill>
                  <a:srgbClr val="008AE6"/>
                </a:solidFill>
                <a:latin typeface="Avenir Book" panose="02000503020000020003" pitchFamily="2" charset="0"/>
              </a:rPr>
              <a:t>1Reyes 4:20 </a:t>
            </a:r>
            <a:r>
              <a:rPr lang="es-BO" sz="1900" b="0" i="0" u="none" strike="noStrike" baseline="0" dirty="0">
                <a:solidFill>
                  <a:srgbClr val="292F33"/>
                </a:solidFill>
                <a:latin typeface="Avenir Book" panose="02000503020000020003" pitchFamily="2" charset="0"/>
              </a:rPr>
              <a:t>Judá é Israel eran muchos, como la arena que está junto </a:t>
            </a:r>
          </a:p>
          <a:p>
            <a:pPr algn="just"/>
            <a:r>
              <a:rPr lang="es-BO" sz="1900" dirty="0">
                <a:solidFill>
                  <a:srgbClr val="292F33"/>
                </a:solidFill>
                <a:latin typeface="Avenir Book" panose="02000503020000020003" pitchFamily="2" charset="0"/>
              </a:rPr>
              <a:t>     </a:t>
            </a:r>
            <a:r>
              <a:rPr lang="es-BO" sz="1900" b="0" i="0" u="none" strike="noStrike" baseline="0" dirty="0">
                <a:solidFill>
                  <a:srgbClr val="292F33"/>
                </a:solidFill>
                <a:latin typeface="Avenir Book" panose="02000503020000020003" pitchFamily="2" charset="0"/>
              </a:rPr>
              <a:t>á la mar en multitud, comiendo y bebiendo y alegrándose. </a:t>
            </a:r>
            <a:endParaRPr lang="en-US" sz="1900" b="0" i="0" u="none" strike="noStrike" dirty="0">
              <a:solidFill>
                <a:srgbClr val="001320"/>
              </a:solidFill>
              <a:effectLst/>
              <a:latin typeface="Avenir Book" panose="02000503020000020003" pitchFamily="2" charset="0"/>
            </a:endParaRPr>
          </a:p>
        </p:txBody>
      </p:sp>
      <p:sp>
        <p:nvSpPr>
          <p:cNvPr id="6" name="TextBox 5">
            <a:extLst>
              <a:ext uri="{FF2B5EF4-FFF2-40B4-BE49-F238E27FC236}">
                <a16:creationId xmlns:a16="http://schemas.microsoft.com/office/drawing/2014/main" id="{DC8A261F-49E2-EC3A-EF40-0667B2530EBD}"/>
              </a:ext>
            </a:extLst>
          </p:cNvPr>
          <p:cNvSpPr txBox="1"/>
          <p:nvPr/>
        </p:nvSpPr>
        <p:spPr>
          <a:xfrm>
            <a:off x="403412" y="1754123"/>
            <a:ext cx="11385176" cy="677108"/>
          </a:xfrm>
          <a:prstGeom prst="rect">
            <a:avLst/>
          </a:prstGeom>
          <a:solidFill>
            <a:schemeClr val="bg1"/>
          </a:solidFill>
        </p:spPr>
        <p:txBody>
          <a:bodyPr wrap="square" rtlCol="0">
            <a:spAutoFit/>
          </a:bodyPr>
          <a:lstStyle/>
          <a:p>
            <a:r>
              <a:rPr lang="en-US" sz="1900" b="1" u="sng" dirty="0" err="1">
                <a:solidFill>
                  <a:schemeClr val="accent1"/>
                </a:solidFill>
                <a:latin typeface="Avenir Book" panose="02000503020000020003" pitchFamily="2" charset="0"/>
              </a:rPr>
              <a:t>Génesis</a:t>
            </a:r>
            <a:r>
              <a:rPr lang="en-US" sz="1900" b="1" u="sng" dirty="0">
                <a:solidFill>
                  <a:schemeClr val="accent1"/>
                </a:solidFill>
                <a:latin typeface="Avenir Book" panose="02000503020000020003" pitchFamily="2" charset="0"/>
              </a:rPr>
              <a:t> 22:17 </a:t>
            </a:r>
            <a:r>
              <a:rPr lang="es-BO" sz="1900" b="0" i="0" u="none" strike="noStrike" baseline="0" dirty="0">
                <a:solidFill>
                  <a:srgbClr val="292F33"/>
                </a:solidFill>
                <a:latin typeface="Avenir Book" panose="02000503020000020003" pitchFamily="2" charset="0"/>
              </a:rPr>
              <a:t>Bendiciendo te bendeciré, y multiplicando multiplicaré tu simiente como las estrellas del cielo, y como la arena que está á la orilla del mar; y tu simiente poseerá las puertas de sus enemigos: </a:t>
            </a:r>
            <a:r>
              <a:rPr lang="en-US" sz="1900" b="0" i="0" u="none" strike="noStrike" dirty="0">
                <a:solidFill>
                  <a:srgbClr val="333333"/>
                </a:solidFill>
                <a:effectLst/>
                <a:latin typeface="Avenir Book" panose="02000503020000020003" pitchFamily="2" charset="0"/>
              </a:rPr>
              <a:t>; </a:t>
            </a:r>
            <a:endParaRPr lang="en-US" sz="1900" dirty="0">
              <a:latin typeface="Avenir Book" panose="02000503020000020003" pitchFamily="2" charset="0"/>
            </a:endParaRPr>
          </a:p>
        </p:txBody>
      </p:sp>
      <p:sp>
        <p:nvSpPr>
          <p:cNvPr id="7" name="TextBox 6">
            <a:extLst>
              <a:ext uri="{FF2B5EF4-FFF2-40B4-BE49-F238E27FC236}">
                <a16:creationId xmlns:a16="http://schemas.microsoft.com/office/drawing/2014/main" id="{8A497097-E83A-1EAC-471E-39CA9B355F7D}"/>
              </a:ext>
            </a:extLst>
          </p:cNvPr>
          <p:cNvSpPr txBox="1"/>
          <p:nvPr/>
        </p:nvSpPr>
        <p:spPr>
          <a:xfrm>
            <a:off x="556890" y="2743200"/>
            <a:ext cx="10308334" cy="677108"/>
          </a:xfrm>
          <a:prstGeom prst="rect">
            <a:avLst/>
          </a:prstGeom>
          <a:solidFill>
            <a:schemeClr val="bg1"/>
          </a:solidFill>
        </p:spPr>
        <p:txBody>
          <a:bodyPr wrap="square" rtlCol="0">
            <a:spAutoFit/>
          </a:bodyPr>
          <a:lstStyle/>
          <a:p>
            <a:pPr>
              <a:spcBef>
                <a:spcPts val="1500"/>
              </a:spcBef>
              <a:spcAft>
                <a:spcPts val="750"/>
              </a:spcAft>
            </a:pPr>
            <a:r>
              <a:rPr lang="en-US" sz="1900" b="1" dirty="0" err="1">
                <a:solidFill>
                  <a:srgbClr val="337AB7"/>
                </a:solidFill>
                <a:latin typeface="Avenir Book" panose="02000503020000020003" pitchFamily="2" charset="0"/>
                <a:ea typeface="Times New Roman" panose="02020603050405020304" pitchFamily="18" charset="0"/>
                <a:cs typeface="Arial" panose="020B0604020202020204" pitchFamily="34" charset="0"/>
              </a:rPr>
              <a:t>Génesis</a:t>
            </a:r>
            <a:r>
              <a:rPr lang="en-US" sz="1900" b="1" dirty="0">
                <a:solidFill>
                  <a:srgbClr val="337AB7"/>
                </a:solidFill>
                <a:latin typeface="Avenir Book" panose="02000503020000020003" pitchFamily="2" charset="0"/>
                <a:ea typeface="Times New Roman" panose="02020603050405020304" pitchFamily="18" charset="0"/>
                <a:cs typeface="Arial" panose="020B0604020202020204" pitchFamily="34" charset="0"/>
              </a:rPr>
              <a:t> 32:12 </a:t>
            </a:r>
            <a:r>
              <a:rPr lang="es-BO" sz="1900" b="0" i="0" u="none" strike="noStrike" baseline="0" dirty="0">
                <a:solidFill>
                  <a:srgbClr val="292F33"/>
                </a:solidFill>
                <a:latin typeface="Avenir Book" panose="02000503020000020003" pitchFamily="2" charset="0"/>
              </a:rPr>
              <a:t>Y tú has dicho: Yo te haré bien, y pondré tu simiente como la arena del mar,    	que no se puede contar por la multitud. </a:t>
            </a:r>
            <a:endParaRPr lang="en-US" sz="1900" dirty="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2B3A669-19D3-21D1-EE54-38D14BBB9227}"/>
              </a:ext>
            </a:extLst>
          </p:cNvPr>
          <p:cNvSpPr txBox="1"/>
          <p:nvPr/>
        </p:nvSpPr>
        <p:spPr>
          <a:xfrm>
            <a:off x="556889" y="3665102"/>
            <a:ext cx="10839979" cy="646331"/>
          </a:xfrm>
          <a:prstGeom prst="rect">
            <a:avLst/>
          </a:prstGeom>
          <a:solidFill>
            <a:schemeClr val="bg1"/>
          </a:solidFill>
        </p:spPr>
        <p:txBody>
          <a:bodyPr wrap="square" rtlCol="0">
            <a:spAutoFit/>
          </a:bodyPr>
          <a:lstStyle/>
          <a:p>
            <a:r>
              <a:rPr lang="en-US" sz="1800" b="0" u="sng"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hlinkClick r:id="rId2"/>
              </a:rPr>
              <a:t>2 Samuel 17:11</a:t>
            </a:r>
            <a:r>
              <a:rPr lang="en-US" sz="1800" b="0" u="sng"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rPr>
              <a:t> </a:t>
            </a:r>
            <a:r>
              <a:rPr lang="es-BO" sz="1800" b="0" i="0" u="none" strike="noStrike" baseline="0" dirty="0">
                <a:solidFill>
                  <a:srgbClr val="292F33"/>
                </a:solidFill>
                <a:latin typeface="Avenir Book" panose="02000503020000020003" pitchFamily="2" charset="0"/>
              </a:rPr>
              <a:t>Aconsejo pues que todo Israel se junte á ti, desde Dan hasta </a:t>
            </a:r>
            <a:r>
              <a:rPr lang="es-BO" sz="1800" b="0" i="0" u="none" strike="noStrike" baseline="0" dirty="0" err="1">
                <a:solidFill>
                  <a:srgbClr val="292F33"/>
                </a:solidFill>
                <a:latin typeface="Avenir Book" panose="02000503020000020003" pitchFamily="2" charset="0"/>
              </a:rPr>
              <a:t>Beer</a:t>
            </a:r>
            <a:r>
              <a:rPr lang="es-BO" sz="1800" b="0" i="0" u="none" strike="noStrike" baseline="0" dirty="0">
                <a:solidFill>
                  <a:srgbClr val="292F33"/>
                </a:solidFill>
                <a:latin typeface="Avenir Book" panose="02000503020000020003" pitchFamily="2" charset="0"/>
              </a:rPr>
              <a:t>-seba, </a:t>
            </a:r>
          </a:p>
          <a:p>
            <a:r>
              <a:rPr lang="es-BO" dirty="0">
                <a:solidFill>
                  <a:srgbClr val="292F33"/>
                </a:solidFill>
                <a:latin typeface="Avenir Book" panose="02000503020000020003" pitchFamily="2" charset="0"/>
              </a:rPr>
              <a:t>    </a:t>
            </a:r>
            <a:r>
              <a:rPr lang="es-BO" sz="1800" b="0" i="0" u="none" strike="noStrike" baseline="0" dirty="0">
                <a:solidFill>
                  <a:srgbClr val="292F33"/>
                </a:solidFill>
                <a:latin typeface="Avenir Book" panose="02000503020000020003" pitchFamily="2" charset="0"/>
              </a:rPr>
              <a:t>en multitud como la arena que está á la orilla de la mar, y que tú en persona vayas á la batalla. </a:t>
            </a:r>
            <a:endParaRPr lang="en-US" sz="1800" b="1" dirty="0">
              <a:effectLst/>
              <a:latin typeface="Avenir Book" panose="02000503020000020003" pitchFamily="2" charset="0"/>
              <a:ea typeface="Times New Roman" panose="02020603050405020304" pitchFamily="18" charset="0"/>
            </a:endParaRPr>
          </a:p>
        </p:txBody>
      </p:sp>
      <p:pic>
        <p:nvPicPr>
          <p:cNvPr id="12" name="Picture 11" descr="A flag with a star on it&#10;&#10;Description automatically generated">
            <a:extLst>
              <a:ext uri="{FF2B5EF4-FFF2-40B4-BE49-F238E27FC236}">
                <a16:creationId xmlns:a16="http://schemas.microsoft.com/office/drawing/2014/main" id="{BAE545D6-264B-06EA-0009-55620BC526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48729" y="115578"/>
            <a:ext cx="1868556" cy="1586601"/>
          </a:xfrm>
          <a:prstGeom prst="rect">
            <a:avLst/>
          </a:prstGeom>
        </p:spPr>
      </p:pic>
    </p:spTree>
    <p:extLst>
      <p:ext uri="{BB962C8B-B14F-4D97-AF65-F5344CB8AC3E}">
        <p14:creationId xmlns:p14="http://schemas.microsoft.com/office/powerpoint/2010/main" val="18098798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45904"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1238250" y="305428"/>
            <a:ext cx="9505949" cy="830997"/>
          </a:xfrm>
          <a:prstGeom prst="rect">
            <a:avLst/>
          </a:prstGeom>
          <a:solidFill>
            <a:srgbClr val="00B0F0"/>
          </a:solidFill>
        </p:spPr>
        <p:txBody>
          <a:bodyPr wrap="square" rtlCol="0">
            <a:spAutoFit/>
          </a:bodyPr>
          <a:lstStyle/>
          <a:p>
            <a:pPr algn="ctr"/>
            <a:r>
              <a:rPr lang="es-BO" sz="2400" dirty="0">
                <a:latin typeface="Papyrus" panose="020B0602040200020303" pitchFamily="34" charset="77"/>
              </a:rPr>
              <a:t>La Iglesia (Cuerpos Glorificados) Gobiernan y Reinan 
con Cristo durante el Milenio </a:t>
            </a:r>
            <a:endParaRPr lang="en-US" sz="2400" dirty="0">
              <a:latin typeface="Papyrus" panose="020B0602040200020303" pitchFamily="34" charset="77"/>
            </a:endParaRPr>
          </a:p>
        </p:txBody>
      </p:sp>
      <p:sp>
        <p:nvSpPr>
          <p:cNvPr id="3" name="TextBox 2">
            <a:extLst>
              <a:ext uri="{FF2B5EF4-FFF2-40B4-BE49-F238E27FC236}">
                <a16:creationId xmlns:a16="http://schemas.microsoft.com/office/drawing/2014/main" id="{E5D2F00F-506B-3FE8-0114-09C269552887}"/>
              </a:ext>
            </a:extLst>
          </p:cNvPr>
          <p:cNvSpPr txBox="1"/>
          <p:nvPr/>
        </p:nvSpPr>
        <p:spPr>
          <a:xfrm>
            <a:off x="174703" y="1374771"/>
            <a:ext cx="11842594" cy="1554272"/>
          </a:xfrm>
          <a:prstGeom prst="rect">
            <a:avLst/>
          </a:prstGeom>
          <a:solidFill>
            <a:srgbClr val="00B0F0"/>
          </a:solidFill>
        </p:spPr>
        <p:txBody>
          <a:bodyPr wrap="square" rtlCol="0">
            <a:spAutoFit/>
          </a:bodyPr>
          <a:lstStyle/>
          <a:p>
            <a:pPr marR="0" algn="l" rtl="0"/>
            <a:r>
              <a:rPr lang="en-US" sz="1900" b="1" dirty="0" err="1">
                <a:solidFill>
                  <a:srgbClr val="000000"/>
                </a:solidFill>
                <a:latin typeface="Avenir Book" panose="02000503020000020003" pitchFamily="2" charset="0"/>
              </a:rPr>
              <a:t>Apocalipsis</a:t>
            </a:r>
            <a:r>
              <a:rPr lang="en-US" sz="1900" b="1" i="0" u="none" strike="noStrike" dirty="0">
                <a:solidFill>
                  <a:srgbClr val="000000"/>
                </a:solidFill>
                <a:effectLst/>
                <a:latin typeface="Avenir Book" panose="02000503020000020003" pitchFamily="2" charset="0"/>
              </a:rPr>
              <a:t> 5:8-9  ”</a:t>
            </a:r>
            <a:r>
              <a:rPr lang="es-BO" sz="1900" dirty="0">
                <a:solidFill>
                  <a:srgbClr val="292F33"/>
                </a:solidFill>
                <a:effectLst/>
                <a:latin typeface="Avenir Book" panose="02000503020000020003" pitchFamily="2" charset="0"/>
              </a:rPr>
              <a:t>C</a:t>
            </a:r>
            <a:r>
              <a:rPr lang="es-BO" sz="1900" b="0" i="0" u="none" strike="noStrike" baseline="0" dirty="0">
                <a:solidFill>
                  <a:srgbClr val="292F33"/>
                </a:solidFill>
                <a:latin typeface="Avenir Book" panose="02000503020000020003" pitchFamily="2" charset="0"/>
              </a:rPr>
              <a:t>uando hubo tomado el libro, los cuatro animales y los veinticuatro ancianos se postraron delante del Cordero, teniendo cada uno arpas, y copas de oro llenas de perfumes, que son las oraciones de los santos:   Y cantaban un nuevo cántico, diciendo: Digno eres de tomar el libro, y de abrir sus sellos; porque tú fuiste inmolado, y nos has redimido para Dios con tu sangre, de todo linaje y lengua y pueblo y nación; </a:t>
            </a:r>
            <a:r>
              <a:rPr lang="en-US" sz="1900" b="0" i="0" u="none" strike="noStrike" dirty="0">
                <a:solidFill>
                  <a:srgbClr val="000000"/>
                </a:solidFill>
                <a:effectLst/>
                <a:latin typeface="Avenir Book" panose="02000503020000020003" pitchFamily="2" charset="0"/>
              </a:rPr>
              <a:t>”</a:t>
            </a:r>
          </a:p>
        </p:txBody>
      </p:sp>
      <p:sp>
        <p:nvSpPr>
          <p:cNvPr id="6" name="TextBox 5">
            <a:extLst>
              <a:ext uri="{FF2B5EF4-FFF2-40B4-BE49-F238E27FC236}">
                <a16:creationId xmlns:a16="http://schemas.microsoft.com/office/drawing/2014/main" id="{54F72226-FA86-A609-E0EA-6A8F5EDA7500}"/>
              </a:ext>
            </a:extLst>
          </p:cNvPr>
          <p:cNvSpPr txBox="1"/>
          <p:nvPr/>
        </p:nvSpPr>
        <p:spPr>
          <a:xfrm>
            <a:off x="0" y="3380484"/>
            <a:ext cx="12035881" cy="1846659"/>
          </a:xfrm>
          <a:prstGeom prst="rect">
            <a:avLst/>
          </a:prstGeom>
          <a:solidFill>
            <a:srgbClr val="00B0F0"/>
          </a:solidFill>
        </p:spPr>
        <p:txBody>
          <a:bodyPr wrap="square" rtlCol="0">
            <a:spAutoFit/>
          </a:bodyPr>
          <a:lstStyle/>
          <a:p>
            <a:pPr marR="0" algn="l" rtl="0"/>
            <a:r>
              <a:rPr lang="en-US" sz="1900" b="1" dirty="0" err="1">
                <a:solidFill>
                  <a:srgbClr val="000000"/>
                </a:solidFill>
                <a:latin typeface="Avenir Book" panose="02000503020000020003" pitchFamily="2" charset="0"/>
              </a:rPr>
              <a:t>Apocalipsis</a:t>
            </a:r>
            <a:r>
              <a:rPr lang="en-US" sz="1900" b="1" dirty="0">
                <a:solidFill>
                  <a:srgbClr val="000000"/>
                </a:solidFill>
                <a:latin typeface="Avenir Book" panose="02000503020000020003" pitchFamily="2" charset="0"/>
              </a:rPr>
              <a:t> </a:t>
            </a:r>
            <a:r>
              <a:rPr lang="en-US" sz="1900" b="1" i="0" u="none" strike="noStrike" dirty="0">
                <a:solidFill>
                  <a:srgbClr val="000000"/>
                </a:solidFill>
                <a:effectLst/>
                <a:latin typeface="Avenir Book" panose="02000503020000020003" pitchFamily="2" charset="0"/>
              </a:rPr>
              <a:t>20:4-6  “</a:t>
            </a:r>
            <a:r>
              <a:rPr lang="en-US" sz="1900" b="1" i="0" u="none" strike="noStrike" baseline="30000" dirty="0">
                <a:solidFill>
                  <a:srgbClr val="000000"/>
                </a:solidFill>
                <a:effectLst/>
                <a:latin typeface="Avenir Book" panose="02000503020000020003" pitchFamily="2" charset="0"/>
              </a:rPr>
              <a:t> </a:t>
            </a:r>
            <a:r>
              <a:rPr lang="es-BO" sz="1900" b="0" i="0" u="none" strike="noStrike" baseline="0" dirty="0">
                <a:solidFill>
                  <a:srgbClr val="292F33"/>
                </a:solidFill>
                <a:latin typeface="Avenir Book" panose="02000503020000020003" pitchFamily="2" charset="0"/>
              </a:rPr>
              <a:t>Y vi tronos, y se sentaron sobre ellos, y les </a:t>
            </a:r>
            <a:r>
              <a:rPr lang="es-BO" sz="1900" b="0" i="0" u="none" strike="noStrike" baseline="0" dirty="0" err="1">
                <a:solidFill>
                  <a:srgbClr val="292F33"/>
                </a:solidFill>
                <a:latin typeface="Avenir Book" panose="02000503020000020003" pitchFamily="2" charset="0"/>
              </a:rPr>
              <a:t>fué</a:t>
            </a:r>
            <a:r>
              <a:rPr lang="es-BO" sz="1900" b="0" i="0" u="none" strike="noStrike" baseline="0" dirty="0">
                <a:solidFill>
                  <a:srgbClr val="292F33"/>
                </a:solidFill>
                <a:latin typeface="Avenir Book" panose="02000503020000020003" pitchFamily="2" charset="0"/>
              </a:rPr>
              <a:t> dado juicio; y </a:t>
            </a:r>
            <a:r>
              <a:rPr lang="es-BO" sz="1900" b="0" i="1" u="none" strike="noStrike" baseline="0" dirty="0">
                <a:solidFill>
                  <a:srgbClr val="757575"/>
                </a:solidFill>
                <a:latin typeface="Avenir Book" panose="02000503020000020003" pitchFamily="2" charset="0"/>
              </a:rPr>
              <a:t>vi</a:t>
            </a:r>
            <a:r>
              <a:rPr lang="es-BO" sz="1900" b="0" i="0" u="none" strike="noStrike" baseline="0" dirty="0">
                <a:solidFill>
                  <a:srgbClr val="292F33"/>
                </a:solidFill>
                <a:latin typeface="Avenir Book" panose="02000503020000020003" pitchFamily="2" charset="0"/>
              </a:rPr>
              <a:t> las almas de los degollados por el testimonio de Jesús, y por la palabra de Dios, y que no habían adorado la bestia, ni á su imagen, y que no recibieron la señal en sus frentes, ni en sus manos; y vivieron y reinaron con Cristo mil años. </a:t>
            </a:r>
          </a:p>
          <a:p>
            <a:pPr marR="0" algn="l" rtl="0"/>
            <a:r>
              <a:rPr lang="es-BO" sz="1900" b="0" i="0" u="none" strike="noStrike" baseline="0" dirty="0">
                <a:latin typeface="Avenir Book" panose="02000503020000020003" pitchFamily="2" charset="0"/>
              </a:rPr>
              <a:t>5 </a:t>
            </a:r>
            <a:r>
              <a:rPr lang="es-BO" sz="1900" b="0" i="0" u="none" strike="noStrike" baseline="0" dirty="0">
                <a:solidFill>
                  <a:srgbClr val="292F33"/>
                </a:solidFill>
                <a:latin typeface="Avenir Book" panose="02000503020000020003" pitchFamily="2" charset="0"/>
              </a:rPr>
              <a:t> Mas los otros muertos no tornaron á vivir hasta que sean cumplidos mil años. Esta es la primera resurrección. </a:t>
            </a:r>
            <a:r>
              <a:rPr lang="es-BO" sz="1900" b="0" i="0" u="none" strike="noStrike" baseline="0" dirty="0">
                <a:latin typeface="Avenir Book" panose="02000503020000020003" pitchFamily="2" charset="0"/>
              </a:rPr>
              <a:t>6 </a:t>
            </a:r>
            <a:r>
              <a:rPr lang="es-BO" sz="1900" b="0" i="0" u="none" strike="noStrike" baseline="0" dirty="0">
                <a:solidFill>
                  <a:srgbClr val="292F33"/>
                </a:solidFill>
                <a:latin typeface="Avenir Book" panose="02000503020000020003" pitchFamily="2" charset="0"/>
              </a:rPr>
              <a:t> Bienaventurado y santo el que tiene parte en la primera resurrección: la segunda muerte no tiene potestad en éstos; antes serán sacerdotes de Dios y de Cristo, y reinarán con él mil años.</a:t>
            </a:r>
            <a:endParaRPr lang="en-US" sz="1900" b="0" i="0" u="none" strike="noStrike" dirty="0">
              <a:solidFill>
                <a:srgbClr val="000000"/>
              </a:solidFill>
              <a:effectLst/>
              <a:latin typeface="Avenir Book" panose="02000503020000020003" pitchFamily="2" charset="0"/>
            </a:endParaRPr>
          </a:p>
        </p:txBody>
      </p:sp>
      <p:sp>
        <p:nvSpPr>
          <p:cNvPr id="7" name="TextBox 6">
            <a:extLst>
              <a:ext uri="{FF2B5EF4-FFF2-40B4-BE49-F238E27FC236}">
                <a16:creationId xmlns:a16="http://schemas.microsoft.com/office/drawing/2014/main" id="{4AC8601A-B7C7-ED3C-3623-31C3C00A559D}"/>
              </a:ext>
            </a:extLst>
          </p:cNvPr>
          <p:cNvSpPr txBox="1"/>
          <p:nvPr/>
        </p:nvSpPr>
        <p:spPr>
          <a:xfrm>
            <a:off x="372868" y="5678584"/>
            <a:ext cx="11236712" cy="677108"/>
          </a:xfrm>
          <a:prstGeom prst="rect">
            <a:avLst/>
          </a:prstGeom>
          <a:solidFill>
            <a:srgbClr val="00B0F0"/>
          </a:solidFill>
        </p:spPr>
        <p:txBody>
          <a:bodyPr wrap="square" rtlCol="0">
            <a:spAutoFit/>
          </a:bodyPr>
          <a:lstStyle/>
          <a:p>
            <a:pPr marR="0" algn="l" rtl="0"/>
            <a:r>
              <a:rPr lang="en-US" sz="2000" b="1" dirty="0">
                <a:solidFill>
                  <a:srgbClr val="000000"/>
                </a:solidFill>
                <a:latin typeface="system-ui"/>
              </a:rPr>
              <a:t>2 </a:t>
            </a:r>
            <a:r>
              <a:rPr lang="en-US" sz="2000" b="1" dirty="0" err="1">
                <a:solidFill>
                  <a:srgbClr val="000000"/>
                </a:solidFill>
                <a:latin typeface="system-ui"/>
              </a:rPr>
              <a:t>Timoteo</a:t>
            </a:r>
            <a:r>
              <a:rPr lang="en-US" sz="2000" b="1" dirty="0">
                <a:solidFill>
                  <a:srgbClr val="000000"/>
                </a:solidFill>
                <a:latin typeface="system-ui"/>
              </a:rPr>
              <a:t> 2:11-12 “</a:t>
            </a:r>
            <a:r>
              <a:rPr lang="en-US" sz="2000" b="1" i="0" u="none" strike="noStrike" baseline="30000" dirty="0">
                <a:solidFill>
                  <a:srgbClr val="000000"/>
                </a:solidFill>
                <a:effectLst/>
                <a:latin typeface="system-ui"/>
              </a:rPr>
              <a:t> </a:t>
            </a:r>
            <a:r>
              <a:rPr lang="es-BO" sz="1800" b="0" i="0" u="none" strike="noStrike" baseline="0" dirty="0">
                <a:solidFill>
                  <a:srgbClr val="292F33"/>
                </a:solidFill>
                <a:latin typeface="Verdana" panose="020B0604030504040204" pitchFamily="34" charset="0"/>
              </a:rPr>
              <a:t> Es palabra fiel: Que si somos muertos con él, también viviremos con él: </a:t>
            </a:r>
          </a:p>
          <a:p>
            <a:pPr marR="0" algn="l" rtl="0"/>
            <a:r>
              <a:rPr lang="es-BO" dirty="0">
                <a:solidFill>
                  <a:srgbClr val="218282"/>
                </a:solidFill>
                <a:latin typeface="Verdana" panose="020B0604030504040204" pitchFamily="34" charset="0"/>
              </a:rPr>
              <a:t>        </a:t>
            </a:r>
            <a:r>
              <a:rPr lang="es-BO" sz="1800" b="0" i="0" u="none" strike="noStrike" baseline="0" dirty="0">
                <a:solidFill>
                  <a:srgbClr val="292F33"/>
                </a:solidFill>
                <a:latin typeface="Verdana" panose="020B0604030504040204" pitchFamily="34" charset="0"/>
              </a:rPr>
              <a:t> Si sufrimos, también reinaremos con él: si negáremos, él también nos negará: </a:t>
            </a:r>
            <a:endParaRPr lang="en-US" sz="2000" b="0" i="0" u="none" strike="noStrike" dirty="0">
              <a:solidFill>
                <a:srgbClr val="000000"/>
              </a:solidFill>
              <a:effectLst/>
              <a:latin typeface="system-ui"/>
            </a:endParaRPr>
          </a:p>
        </p:txBody>
      </p:sp>
    </p:spTree>
    <p:extLst>
      <p:ext uri="{BB962C8B-B14F-4D97-AF65-F5344CB8AC3E}">
        <p14:creationId xmlns:p14="http://schemas.microsoft.com/office/powerpoint/2010/main" val="3191651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25598" y="0"/>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F62FF2-8E3E-87CF-653A-EDF64EF43D0C}"/>
              </a:ext>
            </a:extLst>
          </p:cNvPr>
          <p:cNvSpPr txBox="1"/>
          <p:nvPr/>
        </p:nvSpPr>
        <p:spPr>
          <a:xfrm>
            <a:off x="681317" y="376518"/>
            <a:ext cx="10632141" cy="1200329"/>
          </a:xfrm>
          <a:prstGeom prst="rect">
            <a:avLst/>
          </a:prstGeom>
          <a:solidFill>
            <a:srgbClr val="00B0F0"/>
          </a:solidFill>
        </p:spPr>
        <p:txBody>
          <a:bodyPr wrap="square" rtlCol="0">
            <a:spAutoFit/>
          </a:bodyPr>
          <a:lstStyle/>
          <a:p>
            <a:pPr algn="l"/>
            <a:endParaRPr lang="en-US" b="1" i="0" u="none" strike="noStrike" baseline="30000" dirty="0">
              <a:solidFill>
                <a:srgbClr val="000000"/>
              </a:solidFill>
              <a:effectLst/>
              <a:latin typeface="system-ui"/>
            </a:endParaRPr>
          </a:p>
          <a:p>
            <a:pPr marR="0" algn="l" rtl="0"/>
            <a:r>
              <a:rPr lang="en-US" sz="2000" b="1" u="sng" dirty="0">
                <a:latin typeface="Avenir Book" panose="02000503020000020003" pitchFamily="2" charset="0"/>
              </a:rPr>
              <a:t>1</a:t>
            </a:r>
            <a:r>
              <a:rPr lang="en-US" sz="2000" b="1" u="sng" baseline="30000" dirty="0">
                <a:latin typeface="Avenir Book" panose="02000503020000020003" pitchFamily="2" charset="0"/>
              </a:rPr>
              <a:t>st</a:t>
            </a:r>
            <a:r>
              <a:rPr lang="en-US" sz="2000" b="1" u="sng" dirty="0">
                <a:latin typeface="Avenir Book" panose="02000503020000020003" pitchFamily="2" charset="0"/>
              </a:rPr>
              <a:t> </a:t>
            </a:r>
            <a:r>
              <a:rPr lang="en-US" sz="2000" b="1" u="sng" dirty="0" err="1">
                <a:latin typeface="Avenir Book" panose="02000503020000020003" pitchFamily="2" charset="0"/>
              </a:rPr>
              <a:t>Corintios</a:t>
            </a:r>
            <a:r>
              <a:rPr lang="en-US" sz="2000" b="1" u="sng" dirty="0">
                <a:latin typeface="Avenir Book" panose="02000503020000020003" pitchFamily="2" charset="0"/>
              </a:rPr>
              <a:t> 6:2-3 </a:t>
            </a:r>
            <a:r>
              <a:rPr lang="en-US" sz="2000" b="1" i="0" u="sng" strike="noStrike" baseline="30000" dirty="0">
                <a:effectLst/>
                <a:latin typeface="Avenir Book" panose="02000503020000020003" pitchFamily="2" charset="0"/>
              </a:rPr>
              <a:t> </a:t>
            </a:r>
            <a:r>
              <a:rPr lang="en-US" sz="2000" b="1" i="0" u="none" strike="noStrike" baseline="30000" dirty="0">
                <a:solidFill>
                  <a:srgbClr val="000000"/>
                </a:solidFill>
                <a:effectLst/>
                <a:latin typeface="Avenir Book" panose="02000503020000020003" pitchFamily="2" charset="0"/>
              </a:rPr>
              <a:t>”</a:t>
            </a:r>
            <a:r>
              <a:rPr lang="es-BO" sz="2000" b="0" i="0" u="none" strike="noStrike" baseline="0" dirty="0">
                <a:solidFill>
                  <a:srgbClr val="292F33"/>
                </a:solidFill>
                <a:latin typeface="Avenir Book" panose="02000503020000020003" pitchFamily="2" charset="0"/>
              </a:rPr>
              <a:t> ¿O no sabéis que los santos han de juzgar al mundo? Y si el mundo ha de ser juzgado por vosotros, ¿sois indignos de juzgar cosas muy pequeñas? </a:t>
            </a:r>
          </a:p>
          <a:p>
            <a:pPr marR="0" algn="l" rtl="0"/>
            <a:r>
              <a:rPr lang="es-BO" sz="2000" b="0" i="0" u="none" strike="noStrike" baseline="0" dirty="0">
                <a:solidFill>
                  <a:srgbClr val="218282"/>
                </a:solidFill>
                <a:latin typeface="Avenir Book" panose="02000503020000020003" pitchFamily="2" charset="0"/>
              </a:rPr>
              <a:t>3</a:t>
            </a:r>
            <a:r>
              <a:rPr lang="es-BO" sz="2000" b="0" i="0" u="none" strike="noStrike" baseline="0" dirty="0">
                <a:solidFill>
                  <a:srgbClr val="292F33"/>
                </a:solidFill>
                <a:latin typeface="Avenir Book" panose="02000503020000020003" pitchFamily="2" charset="0"/>
              </a:rPr>
              <a:t>  ¿O no sabéis que hemos de juzgar á los ángeles? ¿cuánto más las cosas de este siglo? </a:t>
            </a:r>
            <a:endParaRPr lang="en-US" sz="2000" b="0" i="0" u="none" strike="noStrike" dirty="0">
              <a:solidFill>
                <a:srgbClr val="000000"/>
              </a:solidFill>
              <a:effectLst/>
              <a:latin typeface="Avenir Book" panose="02000503020000020003" pitchFamily="2" charset="0"/>
            </a:endParaRPr>
          </a:p>
        </p:txBody>
      </p:sp>
      <p:sp>
        <p:nvSpPr>
          <p:cNvPr id="3" name="TextBox 2">
            <a:extLst>
              <a:ext uri="{FF2B5EF4-FFF2-40B4-BE49-F238E27FC236}">
                <a16:creationId xmlns:a16="http://schemas.microsoft.com/office/drawing/2014/main" id="{D82071D8-631C-21F1-009A-29A6278990B6}"/>
              </a:ext>
            </a:extLst>
          </p:cNvPr>
          <p:cNvSpPr txBox="1"/>
          <p:nvPr/>
        </p:nvSpPr>
        <p:spPr>
          <a:xfrm>
            <a:off x="681317" y="2277035"/>
            <a:ext cx="11187954" cy="1015663"/>
          </a:xfrm>
          <a:prstGeom prst="rect">
            <a:avLst/>
          </a:prstGeom>
          <a:solidFill>
            <a:srgbClr val="00B0F0"/>
          </a:solidFill>
        </p:spPr>
        <p:txBody>
          <a:bodyPr wrap="square" rtlCol="0">
            <a:spAutoFit/>
          </a:bodyPr>
          <a:lstStyle/>
          <a:p>
            <a:pPr algn="l" fontAlgn="base"/>
            <a:r>
              <a:rPr lang="en-US" sz="2000" i="0" u="none" strike="noStrike" dirty="0">
                <a:effectLst/>
                <a:latin typeface="Avenir Book" panose="02000503020000020003" pitchFamily="2" charset="0"/>
                <a:hlinkClick r:id="rId2">
                  <a:extLst>
                    <a:ext uri="{A12FA001-AC4F-418D-AE19-62706E023703}">
                      <ahyp:hlinkClr xmlns:ahyp="http://schemas.microsoft.com/office/drawing/2018/hyperlinkcolor" val="tx"/>
                    </a:ext>
                  </a:extLst>
                </a:hlinkClick>
              </a:rPr>
              <a:t>Mateo 19:28</a:t>
            </a:r>
            <a:r>
              <a:rPr lang="en-US" sz="2000" i="0" u="none" strike="noStrike" dirty="0">
                <a:effectLst/>
                <a:latin typeface="Avenir Book" panose="02000503020000020003" pitchFamily="2" charset="0"/>
              </a:rPr>
              <a:t> </a:t>
            </a:r>
            <a:r>
              <a:rPr lang="en-US" sz="2000" dirty="0">
                <a:latin typeface="Avenir Book" panose="02000503020000020003" pitchFamily="2" charset="0"/>
              </a:rPr>
              <a:t> </a:t>
            </a:r>
            <a:r>
              <a:rPr lang="en-US" sz="2000" dirty="0">
                <a:solidFill>
                  <a:srgbClr val="8A7C3C"/>
                </a:solidFill>
                <a:latin typeface="Avenir Book" panose="02000503020000020003" pitchFamily="2" charset="0"/>
              </a:rPr>
              <a:t>“</a:t>
            </a:r>
            <a:r>
              <a:rPr lang="es-BO" sz="2000" b="0" i="0" u="none" strike="noStrike" baseline="0" dirty="0">
                <a:solidFill>
                  <a:srgbClr val="292F33"/>
                </a:solidFill>
                <a:latin typeface="Avenir Book" panose="02000503020000020003" pitchFamily="2" charset="0"/>
              </a:rPr>
              <a:t>Y Jesús les dijo: De cierto os digo, que vosotros que me habéis seguido, </a:t>
            </a:r>
          </a:p>
          <a:p>
            <a:pPr algn="l" fontAlgn="base"/>
            <a:r>
              <a:rPr lang="es-BO" sz="2000" b="0" i="0" u="none" strike="noStrike" baseline="0" dirty="0">
                <a:solidFill>
                  <a:srgbClr val="292F33"/>
                </a:solidFill>
                <a:latin typeface="Avenir Book" panose="02000503020000020003" pitchFamily="2" charset="0"/>
              </a:rPr>
              <a:t>en la regeneración, cuando se sentará el Hijo del hombre en el trono de su gloria, </a:t>
            </a:r>
          </a:p>
          <a:p>
            <a:pPr algn="l" fontAlgn="base"/>
            <a:r>
              <a:rPr lang="es-BO" sz="2000" b="0" i="0" u="none" strike="noStrike" baseline="0" dirty="0">
                <a:solidFill>
                  <a:srgbClr val="292F33"/>
                </a:solidFill>
                <a:latin typeface="Avenir Book" panose="02000503020000020003" pitchFamily="2" charset="0"/>
              </a:rPr>
              <a:t>vosotros también os sentaréis sobre doce tronos, para juzgar á las doce tribus de Israel.</a:t>
            </a:r>
            <a:endParaRPr lang="en-US" sz="2000" b="0" i="0" u="none" strike="noStrike" dirty="0">
              <a:solidFill>
                <a:srgbClr val="23221F"/>
              </a:solidFill>
              <a:effectLst/>
              <a:latin typeface="Avenir Book" panose="02000503020000020003" pitchFamily="2" charset="0"/>
            </a:endParaRPr>
          </a:p>
        </p:txBody>
      </p:sp>
      <p:sp>
        <p:nvSpPr>
          <p:cNvPr id="5" name="TextBox 4">
            <a:extLst>
              <a:ext uri="{FF2B5EF4-FFF2-40B4-BE49-F238E27FC236}">
                <a16:creationId xmlns:a16="http://schemas.microsoft.com/office/drawing/2014/main" id="{D0232BF5-F75E-49B2-DA98-7E43987199F9}"/>
              </a:ext>
            </a:extLst>
          </p:cNvPr>
          <p:cNvSpPr txBox="1"/>
          <p:nvPr/>
        </p:nvSpPr>
        <p:spPr>
          <a:xfrm>
            <a:off x="466531" y="3988663"/>
            <a:ext cx="11402740" cy="707886"/>
          </a:xfrm>
          <a:prstGeom prst="rect">
            <a:avLst/>
          </a:prstGeom>
          <a:solidFill>
            <a:srgbClr val="00B0F0"/>
          </a:solidFill>
        </p:spPr>
        <p:txBody>
          <a:bodyPr wrap="square" rtlCol="0">
            <a:spAutoFit/>
          </a:bodyPr>
          <a:lstStyle/>
          <a:p>
            <a:pPr marR="0" algn="l" rtl="0"/>
            <a:r>
              <a:rPr lang="en-US" sz="2000" i="0" u="none" strike="noStrike" dirty="0">
                <a:effectLst/>
                <a:latin typeface="Avenir Book" panose="02000503020000020003" pitchFamily="2" charset="0"/>
                <a:hlinkClick r:id="rId3">
                  <a:extLst>
                    <a:ext uri="{A12FA001-AC4F-418D-AE19-62706E023703}">
                      <ahyp:hlinkClr xmlns:ahyp="http://schemas.microsoft.com/office/drawing/2018/hyperlinkcolor" val="tx"/>
                    </a:ext>
                  </a:extLst>
                </a:hlinkClick>
              </a:rPr>
              <a:t>Lucas 22:29-30</a:t>
            </a:r>
            <a:r>
              <a:rPr lang="en-US" sz="2000" dirty="0">
                <a:latin typeface="Avenir Book" panose="02000503020000020003" pitchFamily="2" charset="0"/>
              </a:rPr>
              <a:t>  </a:t>
            </a:r>
            <a:r>
              <a:rPr lang="en-US" sz="2000" dirty="0">
                <a:solidFill>
                  <a:srgbClr val="55544C"/>
                </a:solidFill>
                <a:latin typeface="Avenir Book" panose="02000503020000020003" pitchFamily="2" charset="0"/>
              </a:rPr>
              <a:t>“</a:t>
            </a:r>
            <a:r>
              <a:rPr lang="es-BO" sz="2000" b="0" i="0" u="none" strike="noStrike" baseline="0" dirty="0">
                <a:solidFill>
                  <a:srgbClr val="292F33"/>
                </a:solidFill>
                <a:latin typeface="Avenir Book" panose="02000503020000020003" pitchFamily="2" charset="0"/>
              </a:rPr>
              <a:t>Yo pues os ordeno un reino, como mi Padre me lo ordenó </a:t>
            </a:r>
            <a:r>
              <a:rPr lang="es-BO" sz="2000" b="0" u="none" strike="noStrike" baseline="0" dirty="0">
                <a:latin typeface="Avenir Book" panose="02000503020000020003" pitchFamily="2" charset="0"/>
              </a:rPr>
              <a:t>á mí</a:t>
            </a:r>
            <a:r>
              <a:rPr lang="es-BO" sz="2000" b="0" i="0" u="none" strike="noStrike" baseline="0" dirty="0">
                <a:solidFill>
                  <a:srgbClr val="292F33"/>
                </a:solidFill>
                <a:latin typeface="Avenir Book" panose="02000503020000020003" pitchFamily="2" charset="0"/>
              </a:rPr>
              <a:t>, Para que comáis y bebáis en mi mesa en mi reino, y os sentéis sobre tronos juzgando á las doce tribus de Israel. </a:t>
            </a:r>
            <a:endParaRPr lang="en-US" sz="2000" b="0" i="0" u="none" strike="noStrike" dirty="0">
              <a:solidFill>
                <a:srgbClr val="23221F"/>
              </a:solidFill>
              <a:effectLst/>
              <a:latin typeface="Avenir Book" panose="02000503020000020003" pitchFamily="2" charset="0"/>
            </a:endParaRPr>
          </a:p>
        </p:txBody>
      </p:sp>
      <p:sp>
        <p:nvSpPr>
          <p:cNvPr id="6" name="TextBox 5">
            <a:extLst>
              <a:ext uri="{FF2B5EF4-FFF2-40B4-BE49-F238E27FC236}">
                <a16:creationId xmlns:a16="http://schemas.microsoft.com/office/drawing/2014/main" id="{71BC1BB7-6E62-DBCA-5CA2-13837B354BD0}"/>
              </a:ext>
            </a:extLst>
          </p:cNvPr>
          <p:cNvSpPr txBox="1"/>
          <p:nvPr/>
        </p:nvSpPr>
        <p:spPr>
          <a:xfrm>
            <a:off x="1398950" y="5441359"/>
            <a:ext cx="8738963" cy="707886"/>
          </a:xfrm>
          <a:prstGeom prst="rect">
            <a:avLst/>
          </a:prstGeom>
          <a:solidFill>
            <a:srgbClr val="00B0F0"/>
          </a:solidFill>
        </p:spPr>
        <p:txBody>
          <a:bodyPr wrap="square" rtlCol="0">
            <a:spAutoFit/>
          </a:bodyPr>
          <a:lstStyle/>
          <a:p>
            <a:pPr algn="l"/>
            <a:r>
              <a:rPr lang="en-US" sz="2000" i="0" u="sng" strike="noStrike" dirty="0" err="1">
                <a:effectLst/>
                <a:latin typeface="Avenir Book" panose="02000503020000020003" pitchFamily="2" charset="0"/>
              </a:rPr>
              <a:t>Colosenses</a:t>
            </a:r>
            <a:r>
              <a:rPr lang="en-US" sz="2000" i="0" u="sng" strike="noStrike" dirty="0">
                <a:effectLst/>
                <a:latin typeface="Avenir Book" panose="02000503020000020003" pitchFamily="2" charset="0"/>
              </a:rPr>
              <a:t> </a:t>
            </a:r>
            <a:r>
              <a:rPr lang="en-US" sz="2000" u="sng" dirty="0">
                <a:latin typeface="Avenir Book" panose="02000503020000020003" pitchFamily="2" charset="0"/>
              </a:rPr>
              <a:t>3:4 </a:t>
            </a:r>
            <a:r>
              <a:rPr lang="en-US" sz="2000" i="0" u="sng" strike="noStrike" dirty="0">
                <a:effectLst/>
                <a:latin typeface="Avenir Book" panose="02000503020000020003" pitchFamily="2" charset="0"/>
              </a:rPr>
              <a:t> </a:t>
            </a:r>
            <a:r>
              <a:rPr lang="en-US" sz="2000" b="1" i="0" u="none" strike="noStrike" dirty="0">
                <a:solidFill>
                  <a:srgbClr val="000000"/>
                </a:solidFill>
                <a:effectLst/>
                <a:latin typeface="Avenir Book" panose="02000503020000020003" pitchFamily="2" charset="0"/>
              </a:rPr>
              <a:t>”</a:t>
            </a:r>
            <a:r>
              <a:rPr lang="es-BO" sz="2000" b="0" i="0" u="none" strike="noStrike" baseline="0" dirty="0">
                <a:solidFill>
                  <a:srgbClr val="292F33"/>
                </a:solidFill>
                <a:latin typeface="Avenir Book" panose="02000503020000020003" pitchFamily="2" charset="0"/>
              </a:rPr>
              <a:t> Cuando Cristo, vuestra vida, se manifestare, </a:t>
            </a:r>
          </a:p>
          <a:p>
            <a:pPr algn="l"/>
            <a:r>
              <a:rPr lang="es-BO" sz="2000" dirty="0">
                <a:solidFill>
                  <a:srgbClr val="292F33"/>
                </a:solidFill>
                <a:latin typeface="Avenir Book" panose="02000503020000020003" pitchFamily="2" charset="0"/>
              </a:rPr>
              <a:t>             </a:t>
            </a:r>
            <a:r>
              <a:rPr lang="es-BO" sz="2000" b="0" i="0" u="none" strike="noStrike" baseline="0" dirty="0">
                <a:solidFill>
                  <a:srgbClr val="292F33"/>
                </a:solidFill>
                <a:latin typeface="Avenir Book" panose="02000503020000020003" pitchFamily="2" charset="0"/>
              </a:rPr>
              <a:t>entonces vosotros también seréis manifestados con él en gloria. </a:t>
            </a:r>
            <a:r>
              <a:rPr lang="en-US" sz="2000" b="0" i="0" u="none" strike="noStrike" dirty="0">
                <a:solidFill>
                  <a:srgbClr val="000000"/>
                </a:solidFill>
                <a:effectLst/>
                <a:latin typeface="Avenir Book" panose="02000503020000020003" pitchFamily="2" charset="0"/>
              </a:rPr>
              <a:t>.</a:t>
            </a:r>
          </a:p>
        </p:txBody>
      </p:sp>
    </p:spTree>
    <p:extLst>
      <p:ext uri="{BB962C8B-B14F-4D97-AF65-F5344CB8AC3E}">
        <p14:creationId xmlns:p14="http://schemas.microsoft.com/office/powerpoint/2010/main" val="3559228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417836" y="643829"/>
            <a:ext cx="7890906" cy="523220"/>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p:txBody>
      </p:sp>
      <p:sp>
        <p:nvSpPr>
          <p:cNvPr id="6" name="TextBox 5">
            <a:extLst>
              <a:ext uri="{FF2B5EF4-FFF2-40B4-BE49-F238E27FC236}">
                <a16:creationId xmlns:a16="http://schemas.microsoft.com/office/drawing/2014/main" id="{B3DF7C27-1EDD-9BC3-6506-95C185F30802}"/>
              </a:ext>
            </a:extLst>
          </p:cNvPr>
          <p:cNvSpPr txBox="1"/>
          <p:nvPr/>
        </p:nvSpPr>
        <p:spPr>
          <a:xfrm>
            <a:off x="7923584" y="1081225"/>
            <a:ext cx="4314982" cy="4708981"/>
          </a:xfrm>
          <a:prstGeom prst="rect">
            <a:avLst/>
          </a:prstGeom>
          <a:solidFill>
            <a:schemeClr val="bg1"/>
          </a:solidFill>
        </p:spPr>
        <p:txBody>
          <a:bodyPr wrap="square" rtlCol="0">
            <a:spAutoFit/>
          </a:bodyPr>
          <a:lstStyle/>
          <a:p>
            <a:r>
              <a:rPr lang="es-BO" sz="2000" dirty="0">
                <a:latin typeface="Papyrus" panose="020B0602040200020303" pitchFamily="34" charset="77"/>
              </a:rPr>
              <a:t>Durante el Milenio Dios se enfoca en Israel y Jerusalén.</a:t>
            </a:r>
          </a:p>
          <a:p>
            <a:r>
              <a:rPr lang="es-BO" sz="2000" dirty="0">
                <a:latin typeface="Papyrus" panose="020B0602040200020303" pitchFamily="34" charset="77"/>
              </a:rPr>
              <a:t>
Las Promesas del Pacto de Dios a Israel se Cumplen durante el Milenio. </a:t>
            </a:r>
          </a:p>
          <a:p>
            <a:r>
              <a:rPr lang="es-BO" sz="2000" dirty="0">
                <a:latin typeface="Papyrus" panose="020B0602040200020303" pitchFamily="34" charset="77"/>
              </a:rPr>
              <a:t>
Jesús, Hijo de David, será adorado como Rey en el Trono de David en un </a:t>
            </a:r>
            <a:r>
              <a:rPr lang="es-BO" sz="2000" dirty="0" err="1">
                <a:latin typeface="Papyrus" panose="020B0602040200020303" pitchFamily="34" charset="77"/>
              </a:rPr>
              <a:t>ampliadoTemplo</a:t>
            </a:r>
            <a:r>
              <a:rPr lang="es-BO" sz="2000" dirty="0">
                <a:latin typeface="Papyrus" panose="020B0602040200020303" pitchFamily="34" charset="77"/>
              </a:rPr>
              <a:t> </a:t>
            </a:r>
            <a:r>
              <a:rPr lang="es-BO" sz="2000" dirty="0" err="1">
                <a:latin typeface="Papyrus" panose="020B0602040200020303" pitchFamily="34" charset="77"/>
              </a:rPr>
              <a:t>Milenial</a:t>
            </a:r>
            <a:r>
              <a:rPr lang="es-BO" sz="2000" dirty="0">
                <a:latin typeface="Papyrus" panose="020B0602040200020303" pitchFamily="34" charset="77"/>
              </a:rPr>
              <a:t>.</a:t>
            </a:r>
          </a:p>
          <a:p>
            <a:r>
              <a:rPr lang="es-BO" sz="2000" dirty="0">
                <a:latin typeface="Papyrus" panose="020B0602040200020303" pitchFamily="34" charset="77"/>
              </a:rPr>
              <a:t> (Ezequiel capítulos 40-48)</a:t>
            </a:r>
          </a:p>
          <a:p>
            <a:r>
              <a:rPr lang="es-BO" sz="2000" dirty="0">
                <a:latin typeface="Papyrus" panose="020B0602040200020303" pitchFamily="34" charset="77"/>
              </a:rPr>
              <a:t>
 Todas las naciones vendrán par</a:t>
            </a:r>
          </a:p>
          <a:p>
            <a:r>
              <a:rPr lang="es-BO" sz="2000" dirty="0">
                <a:latin typeface="Papyrus" panose="020B0602040200020303" pitchFamily="34" charset="77"/>
              </a:rPr>
              <a:t>a la Fiesta de los Tabernáculos: </a:t>
            </a:r>
          </a:p>
          <a:p>
            <a:r>
              <a:rPr lang="es-BO" sz="2000" dirty="0">
                <a:latin typeface="Papyrus" panose="020B0602040200020303" pitchFamily="34" charset="77"/>
              </a:rPr>
              <a:t>y habrá sacrificios de animales. 
</a:t>
            </a:r>
            <a:endParaRPr lang="en-US" sz="2000" dirty="0">
              <a:latin typeface="Papyrus" panose="020B0602040200020303" pitchFamily="34" charset="77"/>
            </a:endParaRPr>
          </a:p>
        </p:txBody>
      </p:sp>
      <p:pic>
        <p:nvPicPr>
          <p:cNvPr id="8" name="Picture 7" descr="A group of people standing around a building&#10;&#10;Description automatically generated">
            <a:extLst>
              <a:ext uri="{FF2B5EF4-FFF2-40B4-BE49-F238E27FC236}">
                <a16:creationId xmlns:a16="http://schemas.microsoft.com/office/drawing/2014/main" id="{D43F283F-F908-7C42-F011-CD3A12FAAF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735" y="159026"/>
            <a:ext cx="7804115" cy="6341165"/>
          </a:xfrm>
          <a:prstGeom prst="rect">
            <a:avLst/>
          </a:prstGeom>
        </p:spPr>
      </p:pic>
    </p:spTree>
    <p:extLst>
      <p:ext uri="{BB962C8B-B14F-4D97-AF65-F5344CB8AC3E}">
        <p14:creationId xmlns:p14="http://schemas.microsoft.com/office/powerpoint/2010/main" val="2078756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551534F-8E44-B47B-309C-B23A5A698612}"/>
              </a:ext>
            </a:extLst>
          </p:cNvPr>
          <p:cNvSpPr txBox="1"/>
          <p:nvPr/>
        </p:nvSpPr>
        <p:spPr>
          <a:xfrm>
            <a:off x="209479" y="843677"/>
            <a:ext cx="11982521" cy="5170646"/>
          </a:xfrm>
          <a:prstGeom prst="rect">
            <a:avLst/>
          </a:prstGeom>
          <a:solidFill>
            <a:schemeClr val="bg1"/>
          </a:solidFill>
        </p:spPr>
        <p:txBody>
          <a:bodyPr wrap="square" rtlCol="0">
            <a:spAutoFit/>
          </a:bodyPr>
          <a:lstStyle/>
          <a:p>
            <a:pPr marL="457200" marR="0" indent="-457200" algn="l" rtl="0">
              <a:buAutoNum type="arabicPlain"/>
            </a:pPr>
            <a:r>
              <a:rPr lang="es-BO" sz="2200" b="0" i="0" u="none" strike="noStrike" baseline="0" dirty="0">
                <a:latin typeface="Avenir Book" panose="02000503020000020003" pitchFamily="2" charset="0"/>
              </a:rPr>
              <a:t>SALDRÁ una vara del tronco de Isaí, y un vástago retoñará de sus raíces.</a:t>
            </a:r>
          </a:p>
          <a:p>
            <a:pPr marR="0" algn="l" rtl="0"/>
            <a:r>
              <a:rPr lang="es-BO" sz="2200" b="0" i="0" u="none" strike="noStrike" baseline="0" dirty="0">
                <a:latin typeface="Avenir Book" panose="02000503020000020003" pitchFamily="2" charset="0"/>
              </a:rPr>
              <a:t>2  Y reposará sobre él el espíritu de Jehová; espíritu de sabiduría y de </a:t>
            </a:r>
            <a:r>
              <a:rPr lang="es-BO" sz="2200" b="0" i="0" u="none" strike="noStrike" baseline="0" dirty="0" err="1">
                <a:latin typeface="Avenir Book" panose="02000503020000020003" pitchFamily="2" charset="0"/>
              </a:rPr>
              <a:t>teligencia</a:t>
            </a:r>
            <a:r>
              <a:rPr lang="es-BO" sz="2200" b="0" i="0" u="none" strike="noStrike" baseline="0" dirty="0">
                <a:latin typeface="Avenir Book" panose="02000503020000020003" pitchFamily="2" charset="0"/>
              </a:rPr>
              <a:t>, </a:t>
            </a:r>
          </a:p>
          <a:p>
            <a:pPr marR="0" algn="l" rtl="0"/>
            <a:r>
              <a:rPr lang="es-BO" sz="2200" dirty="0">
                <a:latin typeface="Avenir Book" panose="02000503020000020003" pitchFamily="2" charset="0"/>
              </a:rPr>
              <a:t>    </a:t>
            </a:r>
            <a:r>
              <a:rPr lang="es-BO" sz="2200" b="0" i="0" u="none" strike="noStrike" baseline="0" dirty="0">
                <a:latin typeface="Avenir Book" panose="02000503020000020003" pitchFamily="2" charset="0"/>
              </a:rPr>
              <a:t>espíritu de consejo y de fortaleza, espíritu de conocimiento y de temor de Jehová. </a:t>
            </a:r>
          </a:p>
          <a:p>
            <a:pPr marR="0" algn="l" rtl="0"/>
            <a:r>
              <a:rPr lang="es-BO" sz="2200" b="0" i="0" u="none" strike="noStrike" baseline="0" dirty="0">
                <a:latin typeface="Avenir Book" panose="02000503020000020003" pitchFamily="2" charset="0"/>
              </a:rPr>
              <a:t>3  Y </a:t>
            </a:r>
            <a:r>
              <a:rPr lang="es-BO" sz="2200" b="0" i="0" u="none" strike="noStrike" baseline="0" dirty="0" err="1">
                <a:latin typeface="Avenir Book" panose="02000503020000020003" pitchFamily="2" charset="0"/>
              </a:rPr>
              <a:t>harále</a:t>
            </a:r>
            <a:r>
              <a:rPr lang="es-BO" sz="2200" b="0" i="0" u="none" strike="noStrike" baseline="0" dirty="0">
                <a:latin typeface="Avenir Book" panose="02000503020000020003" pitchFamily="2" charset="0"/>
              </a:rPr>
              <a:t> entender diligente en el temor de Jehová. No juzgará según la vista de sus ojos, </a:t>
            </a:r>
          </a:p>
          <a:p>
            <a:pPr marR="0" algn="l" rtl="0"/>
            <a:r>
              <a:rPr lang="es-BO" sz="2200" dirty="0">
                <a:latin typeface="Avenir Book" panose="02000503020000020003" pitchFamily="2" charset="0"/>
              </a:rPr>
              <a:t>    </a:t>
            </a:r>
            <a:r>
              <a:rPr lang="es-BO" sz="2200" b="0" i="0" u="none" strike="noStrike" baseline="0" dirty="0">
                <a:latin typeface="Avenir Book" panose="02000503020000020003" pitchFamily="2" charset="0"/>
              </a:rPr>
              <a:t>ni argüirá por lo que oyeren sus oídos; </a:t>
            </a:r>
          </a:p>
          <a:p>
            <a:pPr marR="0" algn="l" rtl="0"/>
            <a:r>
              <a:rPr lang="es-BO" sz="2200" b="0" i="0" u="none" strike="noStrike" baseline="0" dirty="0">
                <a:latin typeface="Avenir Book" panose="02000503020000020003" pitchFamily="2" charset="0"/>
              </a:rPr>
              <a:t>4  Sino que juzgará con justicia á los pobres, y argüirá con equidad por los mansos de la tierra: </a:t>
            </a:r>
          </a:p>
          <a:p>
            <a:pPr marR="0" algn="l" rtl="0"/>
            <a:r>
              <a:rPr lang="es-BO" sz="2200" dirty="0">
                <a:latin typeface="Avenir Book" panose="02000503020000020003" pitchFamily="2" charset="0"/>
              </a:rPr>
              <a:t> </a:t>
            </a:r>
            <a:r>
              <a:rPr lang="es-BO" sz="2200" b="0" i="0" u="none" strike="noStrike" baseline="0" dirty="0">
                <a:latin typeface="Avenir Book" panose="02000503020000020003" pitchFamily="2" charset="0"/>
              </a:rPr>
              <a:t>y herirá la tierra con la vara de su boca, y con el espíritu de sus labios matará al impío. </a:t>
            </a:r>
          </a:p>
          <a:p>
            <a:pPr marR="0" algn="l" rtl="0"/>
            <a:r>
              <a:rPr lang="es-BO" sz="2200" b="0" i="0" u="none" strike="noStrike" baseline="0" dirty="0">
                <a:latin typeface="Avenir Book" panose="02000503020000020003" pitchFamily="2" charset="0"/>
              </a:rPr>
              <a:t>5  Y será la justicia cinto de sus lomos, y la fidelidad ceñidor de sus riñones. </a:t>
            </a:r>
          </a:p>
          <a:p>
            <a:pPr marR="0" algn="l" rtl="0"/>
            <a:r>
              <a:rPr lang="es-BO" sz="2200" b="0" i="0" u="none" strike="noStrike" baseline="0" dirty="0">
                <a:latin typeface="Avenir Book" panose="02000503020000020003" pitchFamily="2" charset="0"/>
              </a:rPr>
              <a:t>6  Morará el lobo con el cordero, y el tigre con el cabrito se acostará: el becerro y el león </a:t>
            </a:r>
          </a:p>
          <a:p>
            <a:pPr marR="0" algn="l" rtl="0"/>
            <a:r>
              <a:rPr lang="es-BO" sz="2200" dirty="0">
                <a:latin typeface="Avenir Book" panose="02000503020000020003" pitchFamily="2" charset="0"/>
              </a:rPr>
              <a:t>     </a:t>
            </a:r>
            <a:r>
              <a:rPr lang="es-BO" sz="2200" b="0" i="0" u="none" strike="noStrike" baseline="0" dirty="0">
                <a:latin typeface="Avenir Book" panose="02000503020000020003" pitchFamily="2" charset="0"/>
              </a:rPr>
              <a:t>y la bestia doméstica andarán juntos, y un niño los pastoreará. </a:t>
            </a:r>
          </a:p>
          <a:p>
            <a:pPr marR="0" algn="l" rtl="0"/>
            <a:r>
              <a:rPr lang="es-BO" sz="2200" b="0" i="0" u="none" strike="noStrike" baseline="0" dirty="0">
                <a:latin typeface="Avenir Book" panose="02000503020000020003" pitchFamily="2" charset="0"/>
              </a:rPr>
              <a:t>7  La vaca y la osa pacerán, sus crías se echarán juntas; y el león como el buey comerá paja. </a:t>
            </a:r>
          </a:p>
          <a:p>
            <a:pPr marR="0" algn="l" rtl="0"/>
            <a:r>
              <a:rPr lang="es-BO" sz="2200" b="0" i="0" u="none" strike="noStrike" baseline="0" dirty="0">
                <a:latin typeface="Avenir Book" panose="02000503020000020003" pitchFamily="2" charset="0"/>
              </a:rPr>
              <a:t>8  Y el niño de teta se entretendrá sobre la cueva del áspid, </a:t>
            </a:r>
          </a:p>
          <a:p>
            <a:pPr marR="0" algn="l" rtl="0"/>
            <a:r>
              <a:rPr lang="es-BO" sz="2200" dirty="0">
                <a:latin typeface="Avenir Book" panose="02000503020000020003" pitchFamily="2" charset="0"/>
              </a:rPr>
              <a:t>     </a:t>
            </a:r>
            <a:r>
              <a:rPr lang="es-BO" sz="2200" b="0" i="0" u="none" strike="noStrike" baseline="0" dirty="0">
                <a:latin typeface="Avenir Book" panose="02000503020000020003" pitchFamily="2" charset="0"/>
              </a:rPr>
              <a:t>y el recién destetado extenderá su mano sobre la caverna del basilisco. </a:t>
            </a:r>
          </a:p>
          <a:p>
            <a:pPr marR="0" algn="l" rtl="0"/>
            <a:r>
              <a:rPr lang="es-BO" sz="2200" b="0" i="0" u="none" strike="noStrike" baseline="0" dirty="0">
                <a:latin typeface="Avenir Book" panose="02000503020000020003" pitchFamily="2" charset="0"/>
              </a:rPr>
              <a:t>9  No harán mal ni dañarán en todo mi santo monte; porque la tierra será llena </a:t>
            </a:r>
          </a:p>
          <a:p>
            <a:pPr marR="0" algn="l" rtl="0"/>
            <a:r>
              <a:rPr lang="es-BO" sz="2200" dirty="0">
                <a:latin typeface="Avenir Book" panose="02000503020000020003" pitchFamily="2" charset="0"/>
              </a:rPr>
              <a:t>        </a:t>
            </a:r>
            <a:r>
              <a:rPr lang="es-BO" sz="2200" b="0" i="0" u="none" strike="noStrike" baseline="0" dirty="0">
                <a:latin typeface="Avenir Book" panose="02000503020000020003" pitchFamily="2" charset="0"/>
              </a:rPr>
              <a:t>del conocimiento de </a:t>
            </a:r>
            <a:r>
              <a:rPr lang="es-BO" sz="2200" b="0" i="0" u="none" strike="noStrike" baseline="0" dirty="0">
                <a:solidFill>
                  <a:srgbClr val="292F33"/>
                </a:solidFill>
                <a:latin typeface="Avenir Book" panose="02000503020000020003" pitchFamily="2" charset="0"/>
              </a:rPr>
              <a:t>Jehová, como cubren la mar las aguas. </a:t>
            </a:r>
            <a:endParaRPr lang="en-US" sz="2200" i="0" u="none" strike="noStrike" dirty="0">
              <a:solidFill>
                <a:srgbClr val="000000"/>
              </a:solidFill>
              <a:effectLst/>
              <a:latin typeface="Avenir Book" panose="02000503020000020003" pitchFamily="2" charset="0"/>
            </a:endParaRPr>
          </a:p>
        </p:txBody>
      </p:sp>
      <p:sp>
        <p:nvSpPr>
          <p:cNvPr id="3" name="TextBox 2">
            <a:extLst>
              <a:ext uri="{FF2B5EF4-FFF2-40B4-BE49-F238E27FC236}">
                <a16:creationId xmlns:a16="http://schemas.microsoft.com/office/drawing/2014/main" id="{F14998E1-1234-E7F5-CB6A-DBA3E601E69E}"/>
              </a:ext>
            </a:extLst>
          </p:cNvPr>
          <p:cNvSpPr txBox="1"/>
          <p:nvPr/>
        </p:nvSpPr>
        <p:spPr>
          <a:xfrm>
            <a:off x="1749287" y="190550"/>
            <a:ext cx="8192116" cy="830997"/>
          </a:xfrm>
          <a:prstGeom prst="rect">
            <a:avLst/>
          </a:prstGeom>
          <a:noFill/>
        </p:spPr>
        <p:txBody>
          <a:bodyPr wrap="square" rtlCol="0">
            <a:spAutoFit/>
          </a:bodyPr>
          <a:lstStyle/>
          <a:p>
            <a:r>
              <a:rPr lang="es-BO" sz="2400" dirty="0">
                <a:solidFill>
                  <a:schemeClr val="bg1"/>
                </a:solidFill>
                <a:latin typeface="Lucida Handwriting" panose="03010101010101010101" pitchFamily="66" charset="77"/>
              </a:rPr>
              <a:t>Isaías 11 – El Reino Milenario del Mesías 
</a:t>
            </a:r>
            <a:endParaRPr lang="en-US" sz="2400" dirty="0">
              <a:solidFill>
                <a:schemeClr val="bg1"/>
              </a:solidFill>
              <a:latin typeface="Lucida Handwriting" panose="03010101010101010101" pitchFamily="66" charset="77"/>
            </a:endParaRPr>
          </a:p>
        </p:txBody>
      </p:sp>
    </p:spTree>
    <p:extLst>
      <p:ext uri="{BB962C8B-B14F-4D97-AF65-F5344CB8AC3E}">
        <p14:creationId xmlns:p14="http://schemas.microsoft.com/office/powerpoint/2010/main" val="428918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A9640B-CA28-5C3D-CBD5-C88DE708760D}"/>
              </a:ext>
            </a:extLst>
          </p:cNvPr>
          <p:cNvSpPr/>
          <p:nvPr/>
        </p:nvSpPr>
        <p:spPr>
          <a:xfrm>
            <a:off x="0" y="6891"/>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03233" y="285545"/>
            <a:ext cx="5894552" cy="707886"/>
          </a:xfrm>
          <a:prstGeom prst="rect">
            <a:avLst/>
          </a:prstGeom>
          <a:solidFill>
            <a:schemeClr val="accent5"/>
          </a:solidFill>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BO" sz="2000" dirty="0">
                <a:solidFill>
                  <a:schemeClr val="tx1"/>
                </a:solidFill>
                <a:latin typeface="Papyrus"/>
                <a:cs typeface="Papyrus"/>
              </a:rPr>
              <a:t>Es  el mismo huerto  en cuál Dios tuvo comunión con Adán y Eva en el Fresco del día</a:t>
            </a:r>
            <a:r>
              <a:rPr lang="en-US" sz="2000" dirty="0">
                <a:solidFill>
                  <a:schemeClr val="tx1"/>
                </a:solidFill>
                <a:latin typeface="Papyrus"/>
                <a:cs typeface="Papyrus"/>
              </a:rPr>
              <a:t>  </a:t>
            </a:r>
          </a:p>
        </p:txBody>
      </p:sp>
      <p:pic>
        <p:nvPicPr>
          <p:cNvPr id="9" name="Picture 8">
            <a:extLst>
              <a:ext uri="{FF2B5EF4-FFF2-40B4-BE49-F238E27FC236}">
                <a16:creationId xmlns:a16="http://schemas.microsoft.com/office/drawing/2014/main" id="{6969EE3B-DB8E-1EBF-77A0-A04E44A490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2054" y="1197893"/>
            <a:ext cx="5479124" cy="5152984"/>
          </a:xfrm>
          <a:prstGeom prst="rect">
            <a:avLst/>
          </a:prstGeom>
        </p:spPr>
      </p:pic>
      <p:sp>
        <p:nvSpPr>
          <p:cNvPr id="10" name="TextBox 9">
            <a:extLst>
              <a:ext uri="{FF2B5EF4-FFF2-40B4-BE49-F238E27FC236}">
                <a16:creationId xmlns:a16="http://schemas.microsoft.com/office/drawing/2014/main" id="{174FA63C-9601-8937-956D-F3C8E92F47D2}"/>
              </a:ext>
            </a:extLst>
          </p:cNvPr>
          <p:cNvSpPr txBox="1"/>
          <p:nvPr/>
        </p:nvSpPr>
        <p:spPr>
          <a:xfrm>
            <a:off x="413990" y="354050"/>
            <a:ext cx="5175252" cy="707886"/>
          </a:xfrm>
          <a:prstGeom prst="rect">
            <a:avLst/>
          </a:prstGeom>
          <a:solidFill>
            <a:schemeClr val="accent5"/>
          </a:solidFill>
        </p:spPr>
        <p:txBody>
          <a:bodyPr wrap="square" rtlCol="0">
            <a:spAutoFit/>
          </a:bodyPr>
          <a:lstStyle/>
          <a:p>
            <a:pPr algn="ctr"/>
            <a:r>
              <a:rPr lang="es-BO" sz="2000" dirty="0">
                <a:latin typeface="Papyrus" panose="020B0602040200020303" pitchFamily="34" charset="77"/>
              </a:rPr>
              <a:t>¿Qué pasaría si en el Huerto que Jesús tenía a menudo comunión con Su Padre?</a:t>
            </a:r>
            <a:r>
              <a:rPr lang="en-US" sz="2000" dirty="0">
                <a:latin typeface="Papyrus" panose="020B0602040200020303" pitchFamily="34" charset="77"/>
              </a:rPr>
              <a:t> </a:t>
            </a:r>
          </a:p>
        </p:txBody>
      </p:sp>
      <p:pic>
        <p:nvPicPr>
          <p:cNvPr id="12" name="Picture 11" descr="A painting of a person and a lion&#10;&#10;Description automatically generated">
            <a:extLst>
              <a:ext uri="{FF2B5EF4-FFF2-40B4-BE49-F238E27FC236}">
                <a16:creationId xmlns:a16="http://schemas.microsoft.com/office/drawing/2014/main" id="{65CBAE2C-00DB-DC1B-0127-F2977811B1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052"/>
          <a:stretch/>
        </p:blipFill>
        <p:spPr>
          <a:xfrm>
            <a:off x="6525492" y="1100003"/>
            <a:ext cx="5372294" cy="5250874"/>
          </a:xfrm>
          <a:prstGeom prst="rect">
            <a:avLst/>
          </a:prstGeom>
        </p:spPr>
      </p:pic>
      <p:sp>
        <p:nvSpPr>
          <p:cNvPr id="8" name="Right Arrow 7"/>
          <p:cNvSpPr/>
          <p:nvPr/>
        </p:nvSpPr>
        <p:spPr>
          <a:xfrm>
            <a:off x="5143034" y="3895159"/>
            <a:ext cx="1905931" cy="373442"/>
          </a:xfrm>
          <a:prstGeom prst="rightArrow">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dirty="0">
              <a:solidFill>
                <a:schemeClr val="tx1"/>
              </a:solidFill>
            </a:endParaRPr>
          </a:p>
        </p:txBody>
      </p:sp>
    </p:spTree>
    <p:extLst>
      <p:ext uri="{BB962C8B-B14F-4D97-AF65-F5344CB8AC3E}">
        <p14:creationId xmlns:p14="http://schemas.microsoft.com/office/powerpoint/2010/main" val="2689862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85459C-E2E3-1252-0CC9-F6009ED87136}"/>
              </a:ext>
            </a:extLst>
          </p:cNvPr>
          <p:cNvSpPr txBox="1"/>
          <p:nvPr/>
        </p:nvSpPr>
        <p:spPr>
          <a:xfrm>
            <a:off x="304800" y="430306"/>
            <a:ext cx="11331388" cy="2554545"/>
          </a:xfrm>
          <a:prstGeom prst="rect">
            <a:avLst/>
          </a:prstGeom>
          <a:solidFill>
            <a:schemeClr val="bg1"/>
          </a:solidFill>
        </p:spPr>
        <p:txBody>
          <a:bodyPr wrap="square" rtlCol="0">
            <a:spAutoFit/>
          </a:bodyPr>
          <a:lstStyle/>
          <a:p>
            <a:pPr marR="0" algn="l" rtl="0"/>
            <a:r>
              <a:rPr lang="en-US" sz="2000" b="1" dirty="0">
                <a:solidFill>
                  <a:srgbClr val="39547F"/>
                </a:solidFill>
                <a:latin typeface="Avenir Book" panose="02000503020000020003" pitchFamily="2" charset="0"/>
                <a:hlinkClick r:id="rId2"/>
              </a:rPr>
              <a:t>Miqueas 4:1</a:t>
            </a:r>
            <a:r>
              <a:rPr lang="en-US" sz="2000" b="1" u="none" strike="noStrike" dirty="0">
                <a:solidFill>
                  <a:srgbClr val="39547F"/>
                </a:solidFill>
                <a:effectLst/>
                <a:latin typeface="Avenir Book" panose="02000503020000020003" pitchFamily="2" charset="0"/>
              </a:rPr>
              <a:t>   </a:t>
            </a:r>
            <a:r>
              <a:rPr lang="es-BO" sz="2000" b="0" i="0" u="none" strike="noStrike" baseline="0" dirty="0">
                <a:solidFill>
                  <a:srgbClr val="292F33"/>
                </a:solidFill>
                <a:latin typeface="Avenir Book" panose="02000503020000020003" pitchFamily="2" charset="0"/>
              </a:rPr>
              <a:t>Y ACONTECERÁ en los postreros tiempos, que el monte de la casa de Jehová será </a:t>
            </a:r>
            <a:r>
              <a:rPr lang="es-BO" sz="2000" dirty="0">
                <a:solidFill>
                  <a:srgbClr val="292F33"/>
                </a:solidFill>
                <a:latin typeface="Avenir Book" panose="02000503020000020003" pitchFamily="2" charset="0"/>
              </a:rPr>
              <a:t>  </a:t>
            </a:r>
            <a:r>
              <a:rPr lang="es-BO" sz="2000" b="0" i="0" u="none" strike="noStrike" baseline="0" dirty="0" err="1">
                <a:solidFill>
                  <a:srgbClr val="292F33"/>
                </a:solidFill>
                <a:latin typeface="Avenir Book" panose="02000503020000020003" pitchFamily="2" charset="0"/>
              </a:rPr>
              <a:t>constituído</a:t>
            </a:r>
            <a:r>
              <a:rPr lang="es-BO" sz="2000" b="0" i="0" u="none" strike="noStrike" baseline="0" dirty="0">
                <a:solidFill>
                  <a:srgbClr val="292F33"/>
                </a:solidFill>
                <a:latin typeface="Avenir Book" panose="02000503020000020003" pitchFamily="2" charset="0"/>
              </a:rPr>
              <a:t> por cabecera de montes, y más alto que los collados, y correrán á él pueblos. </a:t>
            </a:r>
          </a:p>
          <a:p>
            <a:pPr marR="0" algn="l" rtl="0"/>
            <a:r>
              <a:rPr lang="es-BO" sz="2000" b="1" dirty="0">
                <a:solidFill>
                  <a:schemeClr val="accent1"/>
                </a:solidFill>
                <a:latin typeface="Avenir Book" panose="02000503020000020003" pitchFamily="2" charset="0"/>
              </a:rPr>
              <a:t>2</a:t>
            </a:r>
            <a:r>
              <a:rPr lang="es-BO" sz="2000" dirty="0">
                <a:latin typeface="Avenir Book" panose="02000503020000020003" pitchFamily="2" charset="0"/>
              </a:rPr>
              <a:t>.</a:t>
            </a:r>
            <a:r>
              <a:rPr lang="es-BO" sz="2000" b="0" i="0" u="none" strike="noStrike" baseline="0" dirty="0">
                <a:latin typeface="Avenir Book" panose="02000503020000020003" pitchFamily="2" charset="0"/>
              </a:rPr>
              <a:t> </a:t>
            </a:r>
            <a:r>
              <a:rPr lang="es-BO" sz="2000" b="0" i="0" u="none" strike="noStrike" baseline="0" dirty="0">
                <a:solidFill>
                  <a:srgbClr val="292F33"/>
                </a:solidFill>
                <a:latin typeface="Avenir Book" panose="02000503020000020003" pitchFamily="2" charset="0"/>
              </a:rPr>
              <a:t>Y vendrán muchas gentes, y dirán: Venid, y subamos al monte de Jehová, y á la casa del Dios de Jacob; y </a:t>
            </a:r>
            <a:r>
              <a:rPr lang="es-BO" sz="2000" b="0" i="0" u="none" strike="noStrike" baseline="0" dirty="0" err="1">
                <a:solidFill>
                  <a:srgbClr val="292F33"/>
                </a:solidFill>
                <a:latin typeface="Avenir Book" panose="02000503020000020003" pitchFamily="2" charset="0"/>
              </a:rPr>
              <a:t>enseñarános</a:t>
            </a:r>
            <a:r>
              <a:rPr lang="es-BO" sz="2000" b="0" i="0" u="none" strike="noStrike" baseline="0" dirty="0">
                <a:solidFill>
                  <a:srgbClr val="292F33"/>
                </a:solidFill>
                <a:latin typeface="Avenir Book" panose="02000503020000020003" pitchFamily="2" charset="0"/>
              </a:rPr>
              <a:t> en sus caminos, y andaremos por sus veredas: porque de </a:t>
            </a:r>
            <a:r>
              <a:rPr lang="es-BO" sz="2000" b="0" i="0" u="none" strike="noStrike" baseline="0" dirty="0" err="1">
                <a:solidFill>
                  <a:srgbClr val="292F33"/>
                </a:solidFill>
                <a:latin typeface="Avenir Book" panose="02000503020000020003" pitchFamily="2" charset="0"/>
              </a:rPr>
              <a:t>Sión</a:t>
            </a:r>
            <a:r>
              <a:rPr lang="es-BO" sz="2000" b="0" i="0" u="none" strike="noStrike" baseline="0" dirty="0">
                <a:solidFill>
                  <a:srgbClr val="292F33"/>
                </a:solidFill>
                <a:latin typeface="Avenir Book" panose="02000503020000020003" pitchFamily="2" charset="0"/>
              </a:rPr>
              <a:t> saldrá la ley, y de </a:t>
            </a:r>
            <a:r>
              <a:rPr lang="es-BO" sz="2000" b="0" i="0" u="none" strike="noStrike" baseline="0" dirty="0" err="1">
                <a:solidFill>
                  <a:srgbClr val="292F33"/>
                </a:solidFill>
                <a:latin typeface="Avenir Book" panose="02000503020000020003" pitchFamily="2" charset="0"/>
              </a:rPr>
              <a:t>Jerusalem</a:t>
            </a:r>
            <a:r>
              <a:rPr lang="es-BO" sz="2000" b="0" i="0" u="none" strike="noStrike" baseline="0" dirty="0">
                <a:solidFill>
                  <a:srgbClr val="292F33"/>
                </a:solidFill>
                <a:latin typeface="Avenir Book" panose="02000503020000020003" pitchFamily="2" charset="0"/>
              </a:rPr>
              <a:t> la palabra de Jehová. </a:t>
            </a:r>
          </a:p>
          <a:p>
            <a:pPr marR="0" algn="l" rtl="0"/>
            <a:r>
              <a:rPr lang="es-BO" sz="2000" b="1" i="0" u="none" strike="noStrike" baseline="0" dirty="0">
                <a:solidFill>
                  <a:schemeClr val="accent1"/>
                </a:solidFill>
                <a:latin typeface="Avenir Book" panose="02000503020000020003" pitchFamily="2" charset="0"/>
              </a:rPr>
              <a:t>3</a:t>
            </a:r>
            <a:r>
              <a:rPr lang="es-BO" sz="2000" b="0" i="0" u="none" strike="noStrike" baseline="0" dirty="0">
                <a:solidFill>
                  <a:srgbClr val="292F33"/>
                </a:solidFill>
                <a:latin typeface="Avenir Book" panose="02000503020000020003" pitchFamily="2" charset="0"/>
              </a:rPr>
              <a:t>  Y juzgará entre muchos pueblos, y corregirá fuertes gentes hasta muy lejos: y martillarán sus espadas para azadones, y sus lanzas para hoces: no alzará espada gente contra gente,</a:t>
            </a:r>
          </a:p>
          <a:p>
            <a:pPr marR="0" algn="l" rtl="0"/>
            <a:r>
              <a:rPr lang="es-BO" sz="2000" b="0" i="0" u="none" strike="noStrike" baseline="0" dirty="0">
                <a:solidFill>
                  <a:srgbClr val="292F33"/>
                </a:solidFill>
                <a:latin typeface="Avenir Book" panose="02000503020000020003" pitchFamily="2" charset="0"/>
              </a:rPr>
              <a:t> ni más se ensayarán para la guerra. </a:t>
            </a:r>
            <a:endParaRPr lang="en-US" sz="2000" b="0" i="0" u="none" strike="noStrike" dirty="0">
              <a:solidFill>
                <a:srgbClr val="000000"/>
              </a:solidFill>
              <a:effectLst/>
              <a:latin typeface="Avenir Book" panose="02000503020000020003" pitchFamily="2" charset="0"/>
            </a:endParaRPr>
          </a:p>
        </p:txBody>
      </p:sp>
      <p:sp>
        <p:nvSpPr>
          <p:cNvPr id="3" name="TextBox 2">
            <a:extLst>
              <a:ext uri="{FF2B5EF4-FFF2-40B4-BE49-F238E27FC236}">
                <a16:creationId xmlns:a16="http://schemas.microsoft.com/office/drawing/2014/main" id="{B302D90D-5D53-AE47-CC1F-25753263FCE4}"/>
              </a:ext>
            </a:extLst>
          </p:cNvPr>
          <p:cNvSpPr txBox="1"/>
          <p:nvPr/>
        </p:nvSpPr>
        <p:spPr>
          <a:xfrm>
            <a:off x="152400" y="3922408"/>
            <a:ext cx="11887200" cy="2246769"/>
          </a:xfrm>
          <a:prstGeom prst="rect">
            <a:avLst/>
          </a:prstGeom>
          <a:solidFill>
            <a:schemeClr val="bg1"/>
          </a:solidFill>
        </p:spPr>
        <p:txBody>
          <a:bodyPr wrap="square" rtlCol="0">
            <a:spAutoFit/>
          </a:bodyPr>
          <a:lstStyle/>
          <a:p>
            <a:pPr marR="0" algn="l" rtl="0"/>
            <a:r>
              <a:rPr lang="en-US" sz="2000" b="1" dirty="0">
                <a:solidFill>
                  <a:srgbClr val="39547F"/>
                </a:solidFill>
                <a:latin typeface="Avenir Book" panose="02000503020000020003" pitchFamily="2" charset="0"/>
                <a:hlinkClick r:id="rId3"/>
              </a:rPr>
              <a:t>Isaías </a:t>
            </a:r>
            <a:r>
              <a:rPr lang="en-US" sz="2000" b="1" i="0" u="none" strike="noStrike" dirty="0">
                <a:solidFill>
                  <a:srgbClr val="39547F"/>
                </a:solidFill>
                <a:effectLst/>
                <a:latin typeface="Avenir Book" panose="02000503020000020003" pitchFamily="2" charset="0"/>
                <a:hlinkClick r:id="rId3"/>
              </a:rPr>
              <a:t>2:2</a:t>
            </a:r>
            <a:r>
              <a:rPr lang="en-US" sz="2000" b="1" i="0" u="none" strike="noStrike" baseline="30000" dirty="0">
                <a:solidFill>
                  <a:srgbClr val="000000"/>
                </a:solidFill>
                <a:effectLst/>
                <a:latin typeface="Avenir Book" panose="02000503020000020003" pitchFamily="2" charset="0"/>
              </a:rPr>
              <a:t>  </a:t>
            </a:r>
            <a:r>
              <a:rPr lang="es-BO" sz="2000" b="0" i="0" u="none" strike="noStrike" baseline="0" dirty="0">
                <a:solidFill>
                  <a:srgbClr val="292F33"/>
                </a:solidFill>
                <a:latin typeface="Avenir Book" panose="02000503020000020003" pitchFamily="2" charset="0"/>
              </a:rPr>
              <a:t>Y acontecerá en lo postrero de los tiempos, que será confirmado el monte de la casa de Jehová por cabeza de los montes, y será ensalzado sobre los collados, y correrán á él todas las gentes. </a:t>
            </a:r>
          </a:p>
          <a:p>
            <a:pPr marR="0" algn="l" rtl="0"/>
            <a:r>
              <a:rPr lang="es-BO" sz="2000" b="1" i="0" u="none" strike="noStrike" baseline="0" dirty="0">
                <a:solidFill>
                  <a:schemeClr val="accent1"/>
                </a:solidFill>
                <a:latin typeface="Avenir Book" panose="02000503020000020003" pitchFamily="2" charset="0"/>
              </a:rPr>
              <a:t>3</a:t>
            </a:r>
            <a:r>
              <a:rPr lang="es-BO" sz="2000" b="0" i="0" u="none" strike="noStrike" baseline="0" dirty="0">
                <a:solidFill>
                  <a:srgbClr val="292F33"/>
                </a:solidFill>
                <a:latin typeface="Avenir Book" panose="02000503020000020003" pitchFamily="2" charset="0"/>
              </a:rPr>
              <a:t>  Y vendrán muchos pueblos, y dirán: Venid, y subamos al monte de Jehová, á la casa del Dios de Jacob; y nos enseñará en sus caminos, y caminaremos por sus sendas. Porque de </a:t>
            </a:r>
            <a:r>
              <a:rPr lang="es-BO" sz="2000" b="0" i="0" u="none" strike="noStrike" baseline="0" dirty="0" err="1">
                <a:solidFill>
                  <a:srgbClr val="292F33"/>
                </a:solidFill>
                <a:latin typeface="Avenir Book" panose="02000503020000020003" pitchFamily="2" charset="0"/>
              </a:rPr>
              <a:t>Sión</a:t>
            </a:r>
            <a:r>
              <a:rPr lang="es-BO" sz="2000" b="0" i="0" u="none" strike="noStrike" baseline="0" dirty="0">
                <a:solidFill>
                  <a:srgbClr val="292F33"/>
                </a:solidFill>
                <a:latin typeface="Avenir Book" panose="02000503020000020003" pitchFamily="2" charset="0"/>
              </a:rPr>
              <a:t> saldrá la ley, </a:t>
            </a:r>
          </a:p>
          <a:p>
            <a:pPr marR="0" algn="l" rtl="0"/>
            <a:r>
              <a:rPr lang="es-BO" sz="2000" b="0" i="0" u="none" strike="noStrike" baseline="0" dirty="0">
                <a:solidFill>
                  <a:srgbClr val="292F33"/>
                </a:solidFill>
                <a:latin typeface="Avenir Book" panose="02000503020000020003" pitchFamily="2" charset="0"/>
              </a:rPr>
              <a:t>y de </a:t>
            </a:r>
            <a:r>
              <a:rPr lang="es-BO" sz="2000" b="0" i="0" u="none" strike="noStrike" baseline="0" dirty="0" err="1">
                <a:solidFill>
                  <a:srgbClr val="292F33"/>
                </a:solidFill>
                <a:latin typeface="Avenir Book" panose="02000503020000020003" pitchFamily="2" charset="0"/>
              </a:rPr>
              <a:t>Jerusalem</a:t>
            </a:r>
            <a:r>
              <a:rPr lang="es-BO" sz="2000" b="0" i="0" u="none" strike="noStrike" baseline="0" dirty="0">
                <a:solidFill>
                  <a:srgbClr val="292F33"/>
                </a:solidFill>
                <a:latin typeface="Avenir Book" panose="02000503020000020003" pitchFamily="2" charset="0"/>
              </a:rPr>
              <a:t> la palabra de Jehová. </a:t>
            </a:r>
          </a:p>
          <a:p>
            <a:pPr marR="0" algn="l" rtl="0"/>
            <a:r>
              <a:rPr lang="es-BO" sz="2000" b="1" i="0" u="none" strike="noStrike" baseline="0" dirty="0">
                <a:solidFill>
                  <a:schemeClr val="accent1"/>
                </a:solidFill>
                <a:latin typeface="Avenir Book" panose="02000503020000020003" pitchFamily="2" charset="0"/>
              </a:rPr>
              <a:t>4</a:t>
            </a:r>
            <a:r>
              <a:rPr lang="es-BO" sz="2000" b="0" i="0" u="none" strike="noStrike" baseline="0" dirty="0">
                <a:solidFill>
                  <a:srgbClr val="292F33"/>
                </a:solidFill>
                <a:latin typeface="Avenir Book" panose="02000503020000020003" pitchFamily="2" charset="0"/>
              </a:rPr>
              <a:t>  Y juzgará entre las gentes, y reprenderá á muchos pueblos; y volverán sus espadas en rejas de arado, y sus lanzas en hoces: no alzará espada gente contra gente, ni se ensayarán más para la guerra. </a:t>
            </a:r>
            <a:endParaRPr lang="en-US" sz="2000" b="0" i="0" u="none" strike="noStrike" dirty="0">
              <a:solidFill>
                <a:srgbClr val="000000"/>
              </a:solidFill>
              <a:effectLst/>
              <a:latin typeface="Avenir Book" panose="02000503020000020003" pitchFamily="2" charset="0"/>
            </a:endParaRPr>
          </a:p>
        </p:txBody>
      </p:sp>
      <p:sp>
        <p:nvSpPr>
          <p:cNvPr id="5" name="TextBox 4">
            <a:extLst>
              <a:ext uri="{FF2B5EF4-FFF2-40B4-BE49-F238E27FC236}">
                <a16:creationId xmlns:a16="http://schemas.microsoft.com/office/drawing/2014/main" id="{E3E6D7D6-A829-04ED-062B-164EE7308B47}"/>
              </a:ext>
            </a:extLst>
          </p:cNvPr>
          <p:cNvSpPr txBox="1"/>
          <p:nvPr/>
        </p:nvSpPr>
        <p:spPr>
          <a:xfrm>
            <a:off x="2242675" y="3233585"/>
            <a:ext cx="5676176" cy="830997"/>
          </a:xfrm>
          <a:prstGeom prst="rect">
            <a:avLst/>
          </a:prstGeom>
          <a:noFill/>
        </p:spPr>
        <p:txBody>
          <a:bodyPr wrap="square" rtlCol="0">
            <a:spAutoFit/>
          </a:bodyPr>
          <a:lstStyle/>
          <a:p>
            <a:r>
              <a:rPr lang="es-BO" sz="2400" dirty="0">
                <a:solidFill>
                  <a:schemeClr val="bg1"/>
                </a:solidFill>
                <a:latin typeface="Lucida Handwriting" panose="03010101010101010101" pitchFamily="66" charset="77"/>
              </a:rPr>
              <a:t>El Reino Milenario de Jesús
</a:t>
            </a:r>
            <a:endParaRPr lang="en-US" sz="2400" dirty="0">
              <a:solidFill>
                <a:schemeClr val="bg1"/>
              </a:solidFill>
              <a:latin typeface="Lucida Handwriting" panose="03010101010101010101" pitchFamily="66" charset="77"/>
            </a:endParaRPr>
          </a:p>
        </p:txBody>
      </p:sp>
    </p:spTree>
    <p:extLst>
      <p:ext uri="{BB962C8B-B14F-4D97-AF65-F5344CB8AC3E}">
        <p14:creationId xmlns:p14="http://schemas.microsoft.com/office/powerpoint/2010/main" val="977811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10045"/>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0D8121-F5B3-5232-373C-AA056F93E515}"/>
              </a:ext>
            </a:extLst>
          </p:cNvPr>
          <p:cNvSpPr txBox="1"/>
          <p:nvPr/>
        </p:nvSpPr>
        <p:spPr>
          <a:xfrm>
            <a:off x="338356" y="996013"/>
            <a:ext cx="6371718" cy="1323439"/>
          </a:xfrm>
          <a:prstGeom prst="rect">
            <a:avLst/>
          </a:prstGeom>
          <a:solidFill>
            <a:schemeClr val="bg1"/>
          </a:solidFill>
        </p:spPr>
        <p:txBody>
          <a:bodyPr wrap="square" rtlCol="0">
            <a:spAutoFit/>
          </a:bodyPr>
          <a:lstStyle/>
          <a:p>
            <a:pPr marR="0" algn="l" rtl="0"/>
            <a:r>
              <a:rPr lang="en-US" sz="2000" b="1" dirty="0" err="1">
                <a:solidFill>
                  <a:schemeClr val="accent1"/>
                </a:solidFill>
                <a:latin typeface="Avenir Book" panose="02000503020000020003" pitchFamily="2" charset="0"/>
                <a:hlinkClick r:id="rId2">
                  <a:extLst>
                    <a:ext uri="{A12FA001-AC4F-418D-AE19-62706E023703}">
                      <ahyp:hlinkClr xmlns:ahyp="http://schemas.microsoft.com/office/drawing/2018/hyperlinkcolor" val="tx"/>
                    </a:ext>
                  </a:extLst>
                </a:hlinkClick>
              </a:rPr>
              <a:t>Isaías</a:t>
            </a:r>
            <a:r>
              <a:rPr lang="en-US" sz="2000" b="1" dirty="0">
                <a:solidFill>
                  <a:schemeClr val="accent1"/>
                </a:solidFill>
                <a:latin typeface="Avenir Book" panose="02000503020000020003" pitchFamily="2" charset="0"/>
                <a:hlinkClick r:id="rId2">
                  <a:extLst>
                    <a:ext uri="{A12FA001-AC4F-418D-AE19-62706E023703}">
                      <ahyp:hlinkClr xmlns:ahyp="http://schemas.microsoft.com/office/drawing/2018/hyperlinkcolor" val="tx"/>
                    </a:ext>
                  </a:extLst>
                </a:hlinkClick>
              </a:rPr>
              <a:t> 65:25</a:t>
            </a:r>
            <a:r>
              <a:rPr lang="en-US" sz="2000" dirty="0">
                <a:solidFill>
                  <a:srgbClr val="00B0F0"/>
                </a:solidFill>
                <a:latin typeface="Avenir Book" panose="02000503020000020003" pitchFamily="2" charset="0"/>
              </a:rPr>
              <a:t>. </a:t>
            </a:r>
            <a:r>
              <a:rPr lang="en-US" sz="2000" dirty="0">
                <a:latin typeface="Avenir Book" panose="02000503020000020003" pitchFamily="2" charset="0"/>
              </a:rPr>
              <a:t>“</a:t>
            </a:r>
            <a:r>
              <a:rPr lang="es-BO" sz="2000" b="0" i="0" u="none" strike="noStrike" baseline="0" dirty="0">
                <a:solidFill>
                  <a:srgbClr val="292F33"/>
                </a:solidFill>
                <a:latin typeface="Avenir Book" panose="02000503020000020003" pitchFamily="2" charset="0"/>
              </a:rPr>
              <a:t>El lobo y el cordero serán apacentados juntos, y el león comerá paja como el buey; y á la serpiente el polvo será su comida. No afligirán, ni harán mal en todo mi santo monte, dijo Jehová. </a:t>
            </a:r>
          </a:p>
        </p:txBody>
      </p:sp>
      <p:sp>
        <p:nvSpPr>
          <p:cNvPr id="6" name="TextBox 5">
            <a:extLst>
              <a:ext uri="{FF2B5EF4-FFF2-40B4-BE49-F238E27FC236}">
                <a16:creationId xmlns:a16="http://schemas.microsoft.com/office/drawing/2014/main" id="{C9F0502E-9267-2935-0BEA-6C6AC0392E4B}"/>
              </a:ext>
            </a:extLst>
          </p:cNvPr>
          <p:cNvSpPr txBox="1"/>
          <p:nvPr/>
        </p:nvSpPr>
        <p:spPr>
          <a:xfrm>
            <a:off x="177846" y="2859342"/>
            <a:ext cx="11744500" cy="3893374"/>
          </a:xfrm>
          <a:prstGeom prst="rect">
            <a:avLst/>
          </a:prstGeom>
          <a:solidFill>
            <a:schemeClr val="bg1"/>
          </a:solidFill>
        </p:spPr>
        <p:txBody>
          <a:bodyPr wrap="square" rtlCol="0">
            <a:spAutoFit/>
          </a:bodyPr>
          <a:lstStyle/>
          <a:p>
            <a:pPr marR="0" algn="l" rtl="0"/>
            <a:r>
              <a:rPr lang="en-US" dirty="0">
                <a:solidFill>
                  <a:srgbClr val="39547F"/>
                </a:solidFill>
                <a:latin typeface="Open Sans" panose="020B0606030504020204" pitchFamily="34" charset="0"/>
                <a:hlinkClick r:id="rId3"/>
              </a:rPr>
              <a:t>Zacarías </a:t>
            </a:r>
            <a:r>
              <a:rPr lang="en-US" i="0" u="none" strike="noStrike" dirty="0">
                <a:solidFill>
                  <a:srgbClr val="39547F"/>
                </a:solidFill>
                <a:effectLst/>
                <a:latin typeface="Open Sans" panose="020B0606030504020204" pitchFamily="34" charset="0"/>
                <a:hlinkClick r:id="rId3"/>
              </a:rPr>
              <a:t>14:16</a:t>
            </a:r>
            <a:r>
              <a:rPr lang="en-US" i="0" u="none" strike="noStrike" dirty="0">
                <a:solidFill>
                  <a:srgbClr val="39547F"/>
                </a:solidFill>
                <a:effectLst/>
                <a:latin typeface="Open Sans" panose="020B0606030504020204" pitchFamily="34" charset="0"/>
              </a:rPr>
              <a:t> </a:t>
            </a:r>
            <a:r>
              <a:rPr lang="en-US" dirty="0">
                <a:solidFill>
                  <a:srgbClr val="55544C"/>
                </a:solidFill>
                <a:latin typeface="Museo"/>
              </a:rPr>
              <a:t> “</a:t>
            </a:r>
            <a:r>
              <a:rPr lang="es-BO" sz="1900" b="0" i="0" u="none" strike="noStrike" baseline="0" dirty="0">
                <a:solidFill>
                  <a:srgbClr val="292F33"/>
                </a:solidFill>
                <a:latin typeface="Avenir Book" panose="02000503020000020003" pitchFamily="2" charset="0"/>
              </a:rPr>
              <a:t>Y todos los que quedaren de las gentes que vinieron contra </a:t>
            </a:r>
            <a:r>
              <a:rPr lang="es-BO" sz="1900" b="0" i="0" u="none" strike="noStrike" baseline="0" dirty="0" err="1">
                <a:solidFill>
                  <a:srgbClr val="292F33"/>
                </a:solidFill>
                <a:latin typeface="Avenir Book" panose="02000503020000020003" pitchFamily="2" charset="0"/>
              </a:rPr>
              <a:t>Jerusalem</a:t>
            </a:r>
            <a:r>
              <a:rPr lang="es-BO" sz="1900" b="0" i="0" u="none" strike="noStrike" baseline="0" dirty="0">
                <a:solidFill>
                  <a:srgbClr val="292F33"/>
                </a:solidFill>
                <a:latin typeface="Avenir Book" panose="02000503020000020003" pitchFamily="2" charset="0"/>
              </a:rPr>
              <a:t>, </a:t>
            </a:r>
          </a:p>
          <a:p>
            <a:pPr marR="0" algn="l" rtl="0"/>
            <a:r>
              <a:rPr lang="es-BO" sz="1900" dirty="0">
                <a:solidFill>
                  <a:srgbClr val="292F33"/>
                </a:solidFill>
                <a:latin typeface="Avenir Book" panose="02000503020000020003" pitchFamily="2" charset="0"/>
              </a:rPr>
              <a:t>   </a:t>
            </a:r>
            <a:r>
              <a:rPr lang="es-BO" sz="1900" b="0" i="0" u="none" strike="noStrike" baseline="0" dirty="0">
                <a:solidFill>
                  <a:srgbClr val="292F33"/>
                </a:solidFill>
                <a:latin typeface="Avenir Book" panose="02000503020000020003" pitchFamily="2" charset="0"/>
              </a:rPr>
              <a:t>subirán de año en año á adorar al Rey, Jehová de los ejércitos, y á celebrar la fiesta de las Cabañas. </a:t>
            </a:r>
          </a:p>
          <a:p>
            <a:pPr marR="0" algn="l" rtl="0"/>
            <a:r>
              <a:rPr lang="es-BO" sz="1900" b="1" i="0" u="none" strike="noStrike" baseline="0" dirty="0">
                <a:solidFill>
                  <a:schemeClr val="accent1"/>
                </a:solidFill>
                <a:latin typeface="Avenir Book" panose="02000503020000020003" pitchFamily="2" charset="0"/>
              </a:rPr>
              <a:t>17</a:t>
            </a:r>
            <a:r>
              <a:rPr lang="es-BO" sz="1900" b="0" i="0" u="none" strike="noStrike" baseline="0" dirty="0">
                <a:solidFill>
                  <a:srgbClr val="292F33"/>
                </a:solidFill>
                <a:latin typeface="Avenir Book" panose="02000503020000020003" pitchFamily="2" charset="0"/>
              </a:rPr>
              <a:t>  Y acontecerá, que los de las familias de la tierra que no subieren á </a:t>
            </a:r>
            <a:r>
              <a:rPr lang="es-BO" sz="1900" b="0" i="0" u="none" strike="noStrike" baseline="0" dirty="0" err="1">
                <a:solidFill>
                  <a:srgbClr val="292F33"/>
                </a:solidFill>
                <a:latin typeface="Avenir Book" panose="02000503020000020003" pitchFamily="2" charset="0"/>
              </a:rPr>
              <a:t>Jerusalem</a:t>
            </a:r>
            <a:r>
              <a:rPr lang="es-BO" sz="1900" b="0" i="0" u="none" strike="noStrike" baseline="0" dirty="0">
                <a:solidFill>
                  <a:srgbClr val="292F33"/>
                </a:solidFill>
                <a:latin typeface="Avenir Book" panose="02000503020000020003" pitchFamily="2" charset="0"/>
              </a:rPr>
              <a:t> á adorar al Rey, </a:t>
            </a:r>
          </a:p>
          <a:p>
            <a:pPr marR="0" algn="l" rtl="0"/>
            <a:r>
              <a:rPr lang="es-BO" sz="1900" b="0" i="0" u="none" strike="noStrike" baseline="0" dirty="0">
                <a:solidFill>
                  <a:srgbClr val="292F33"/>
                </a:solidFill>
                <a:latin typeface="Avenir Book" panose="02000503020000020003" pitchFamily="2" charset="0"/>
              </a:rPr>
              <a:t>	Jehová de los ejércitos, no vendrá sobre ellos lluvia. </a:t>
            </a:r>
          </a:p>
          <a:p>
            <a:pPr marR="0" algn="l" rtl="0"/>
            <a:r>
              <a:rPr lang="es-BO" sz="1900" b="1" i="0" u="none" strike="noStrike" baseline="0" dirty="0">
                <a:solidFill>
                  <a:schemeClr val="accent1"/>
                </a:solidFill>
                <a:latin typeface="Avenir Book" panose="02000503020000020003" pitchFamily="2" charset="0"/>
              </a:rPr>
              <a:t>18</a:t>
            </a:r>
            <a:r>
              <a:rPr lang="es-BO" sz="1900" b="0" i="0" u="none" strike="noStrike" baseline="0" dirty="0">
                <a:solidFill>
                  <a:srgbClr val="292F33"/>
                </a:solidFill>
                <a:latin typeface="Avenir Book" panose="02000503020000020003" pitchFamily="2" charset="0"/>
              </a:rPr>
              <a:t>  Y si la familia de Egipto no subiere, y no viniere, sobre ellos no </a:t>
            </a:r>
            <a:r>
              <a:rPr lang="es-BO" sz="1900" b="0" i="1" u="none" strike="noStrike" baseline="0" dirty="0">
                <a:solidFill>
                  <a:srgbClr val="757575"/>
                </a:solidFill>
                <a:latin typeface="Avenir Book" panose="02000503020000020003" pitchFamily="2" charset="0"/>
              </a:rPr>
              <a:t>habrá lluvia</a:t>
            </a:r>
            <a:r>
              <a:rPr lang="es-BO" sz="1900" b="0" i="0" u="none" strike="noStrike" baseline="0" dirty="0">
                <a:solidFill>
                  <a:srgbClr val="292F33"/>
                </a:solidFill>
                <a:latin typeface="Avenir Book" panose="02000503020000020003" pitchFamily="2" charset="0"/>
              </a:rPr>
              <a:t>; </a:t>
            </a:r>
          </a:p>
          <a:p>
            <a:pPr marR="0" algn="l" rtl="0"/>
            <a:r>
              <a:rPr lang="es-BO" sz="1900" dirty="0">
                <a:solidFill>
                  <a:srgbClr val="292F33"/>
                </a:solidFill>
                <a:latin typeface="Avenir Book" panose="02000503020000020003" pitchFamily="2" charset="0"/>
              </a:rPr>
              <a:t>      </a:t>
            </a:r>
            <a:r>
              <a:rPr lang="es-BO" sz="1900" b="0" i="0" u="none" strike="noStrike" baseline="0" dirty="0">
                <a:solidFill>
                  <a:srgbClr val="292F33"/>
                </a:solidFill>
                <a:latin typeface="Avenir Book" panose="02000503020000020003" pitchFamily="2" charset="0"/>
              </a:rPr>
              <a:t>vendrá la plaga con que Jehová herirá las gentes que no subieren á celebrar la fiesta de las Cabañas. </a:t>
            </a:r>
          </a:p>
          <a:p>
            <a:pPr marR="0" algn="l" rtl="0"/>
            <a:r>
              <a:rPr lang="es-BO" sz="1900" b="1" i="0" u="none" strike="noStrike" baseline="0" dirty="0">
                <a:solidFill>
                  <a:schemeClr val="accent1"/>
                </a:solidFill>
                <a:latin typeface="Avenir Book" panose="02000503020000020003" pitchFamily="2" charset="0"/>
              </a:rPr>
              <a:t>19</a:t>
            </a:r>
            <a:r>
              <a:rPr lang="es-BO" sz="1900" b="0" i="0" u="none" strike="noStrike" baseline="0" dirty="0">
                <a:solidFill>
                  <a:srgbClr val="292F33"/>
                </a:solidFill>
                <a:latin typeface="Avenir Book" panose="02000503020000020003" pitchFamily="2" charset="0"/>
              </a:rPr>
              <a:t>  Esta será </a:t>
            </a:r>
            <a:r>
              <a:rPr lang="es-BO" sz="1900" b="0" i="1" u="none" strike="noStrike" baseline="0" dirty="0">
                <a:solidFill>
                  <a:srgbClr val="757575"/>
                </a:solidFill>
                <a:latin typeface="Avenir Book" panose="02000503020000020003" pitchFamily="2" charset="0"/>
              </a:rPr>
              <a:t>la pena</a:t>
            </a:r>
            <a:r>
              <a:rPr lang="es-BO" sz="1900" b="0" i="0" u="none" strike="noStrike" baseline="0" dirty="0">
                <a:solidFill>
                  <a:srgbClr val="292F33"/>
                </a:solidFill>
                <a:latin typeface="Avenir Book" panose="02000503020000020003" pitchFamily="2" charset="0"/>
              </a:rPr>
              <a:t> del pecado de Egipto, y del pecado de todas las gentes que no subieren </a:t>
            </a:r>
          </a:p>
          <a:p>
            <a:pPr marR="0" algn="l" rtl="0"/>
            <a:r>
              <a:rPr lang="es-BO" sz="1900" dirty="0">
                <a:solidFill>
                  <a:srgbClr val="292F33"/>
                </a:solidFill>
                <a:latin typeface="Avenir Book" panose="02000503020000020003" pitchFamily="2" charset="0"/>
              </a:rPr>
              <a:t>      </a:t>
            </a:r>
            <a:r>
              <a:rPr lang="es-BO" sz="1900" b="0" i="0" u="none" strike="noStrike" baseline="0" dirty="0">
                <a:solidFill>
                  <a:srgbClr val="292F33"/>
                </a:solidFill>
                <a:latin typeface="Avenir Book" panose="02000503020000020003" pitchFamily="2" charset="0"/>
              </a:rPr>
              <a:t>á celebrar la fiesta de las Cabañas. </a:t>
            </a:r>
          </a:p>
          <a:p>
            <a:pPr marR="0" algn="l" rtl="0"/>
            <a:r>
              <a:rPr lang="es-BO" sz="1900" b="0" i="0" u="none" strike="noStrike" baseline="0" dirty="0">
                <a:solidFill>
                  <a:schemeClr val="accent1"/>
                </a:solidFill>
                <a:latin typeface="Avenir Book" panose="02000503020000020003" pitchFamily="2" charset="0"/>
              </a:rPr>
              <a:t>20</a:t>
            </a:r>
            <a:r>
              <a:rPr lang="es-BO" sz="1900" b="0" i="0" u="none" strike="noStrike" baseline="0" dirty="0">
                <a:solidFill>
                  <a:srgbClr val="292F33"/>
                </a:solidFill>
                <a:latin typeface="Avenir Book" panose="02000503020000020003" pitchFamily="2" charset="0"/>
              </a:rPr>
              <a:t>  En aquel tiempo estará sobre las campanillas de los caballos: SANTIDAD Á JEHOVÁ; </a:t>
            </a:r>
          </a:p>
          <a:p>
            <a:pPr marR="0" algn="l" rtl="0"/>
            <a:r>
              <a:rPr lang="es-BO" sz="1900" dirty="0">
                <a:solidFill>
                  <a:srgbClr val="292F33"/>
                </a:solidFill>
                <a:latin typeface="Avenir Book" panose="02000503020000020003" pitchFamily="2" charset="0"/>
              </a:rPr>
              <a:t>      </a:t>
            </a:r>
            <a:r>
              <a:rPr lang="es-BO" sz="1900" b="0" i="0" u="none" strike="noStrike" baseline="0" dirty="0">
                <a:solidFill>
                  <a:srgbClr val="292F33"/>
                </a:solidFill>
                <a:latin typeface="Avenir Book" panose="02000503020000020003" pitchFamily="2" charset="0"/>
              </a:rPr>
              <a:t>y las ollas en la casa de Jehová serán como los tazones delante del altar. </a:t>
            </a:r>
          </a:p>
          <a:p>
            <a:pPr marR="0" algn="l" rtl="0"/>
            <a:r>
              <a:rPr lang="es-BO" sz="1900" b="0" i="0" u="none" strike="noStrike" baseline="0" dirty="0">
                <a:solidFill>
                  <a:schemeClr val="accent1"/>
                </a:solidFill>
                <a:latin typeface="Avenir Book" panose="02000503020000020003" pitchFamily="2" charset="0"/>
              </a:rPr>
              <a:t>21</a:t>
            </a:r>
            <a:r>
              <a:rPr lang="es-BO" sz="1900" b="0" i="0" u="none" strike="noStrike" baseline="0" dirty="0">
                <a:solidFill>
                  <a:srgbClr val="292F33"/>
                </a:solidFill>
                <a:latin typeface="Avenir Book" panose="02000503020000020003" pitchFamily="2" charset="0"/>
              </a:rPr>
              <a:t>  Y será toda olla en </a:t>
            </a:r>
            <a:r>
              <a:rPr lang="es-BO" sz="1900" b="0" i="0" u="none" strike="noStrike" baseline="0" dirty="0" err="1">
                <a:solidFill>
                  <a:srgbClr val="292F33"/>
                </a:solidFill>
                <a:latin typeface="Avenir Book" panose="02000503020000020003" pitchFamily="2" charset="0"/>
              </a:rPr>
              <a:t>Jerusalem</a:t>
            </a:r>
            <a:r>
              <a:rPr lang="es-BO" sz="1900" b="0" i="0" u="none" strike="noStrike" baseline="0" dirty="0">
                <a:solidFill>
                  <a:srgbClr val="292F33"/>
                </a:solidFill>
                <a:latin typeface="Avenir Book" panose="02000503020000020003" pitchFamily="2" charset="0"/>
              </a:rPr>
              <a:t> y en Judá santidad á Jehová de los ejércitos: y todos los que sacrificaren,    	vendrán y tomarán de ellas, y cocerán en ellas: y no habrá más Cananeo alguno     </a:t>
            </a:r>
          </a:p>
          <a:p>
            <a:pPr marR="0" algn="l" rtl="0"/>
            <a:r>
              <a:rPr lang="es-BO" sz="1900" b="0" i="0" u="none" strike="noStrike" baseline="0" dirty="0">
                <a:solidFill>
                  <a:srgbClr val="292F33"/>
                </a:solidFill>
                <a:latin typeface="Avenir Book" panose="02000503020000020003" pitchFamily="2" charset="0"/>
              </a:rPr>
              <a:t>	en la casa de Jehová de los ejércitos en aquel tiempo. </a:t>
            </a:r>
          </a:p>
        </p:txBody>
      </p:sp>
      <p:pic>
        <p:nvPicPr>
          <p:cNvPr id="8" name="Picture 7" descr="A wolf and a lamb lying next to each other&#10;&#10;Description automatically generated">
            <a:extLst>
              <a:ext uri="{FF2B5EF4-FFF2-40B4-BE49-F238E27FC236}">
                <a16:creationId xmlns:a16="http://schemas.microsoft.com/office/drawing/2014/main" id="{46F462B5-3D91-C27A-A9C9-8B7A6CFB29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42413" y="1"/>
            <a:ext cx="4149657" cy="2827775"/>
          </a:xfrm>
          <a:prstGeom prst="rect">
            <a:avLst/>
          </a:prstGeom>
        </p:spPr>
      </p:pic>
      <p:sp>
        <p:nvSpPr>
          <p:cNvPr id="9" name="TextBox 8">
            <a:extLst>
              <a:ext uri="{FF2B5EF4-FFF2-40B4-BE49-F238E27FC236}">
                <a16:creationId xmlns:a16="http://schemas.microsoft.com/office/drawing/2014/main" id="{204A7F2D-972E-A52A-D26E-9D3E78ADD457}"/>
              </a:ext>
            </a:extLst>
          </p:cNvPr>
          <p:cNvSpPr txBox="1"/>
          <p:nvPr/>
        </p:nvSpPr>
        <p:spPr>
          <a:xfrm>
            <a:off x="1099931" y="165016"/>
            <a:ext cx="4149658" cy="830997"/>
          </a:xfrm>
          <a:prstGeom prst="rect">
            <a:avLst/>
          </a:prstGeom>
          <a:noFill/>
        </p:spPr>
        <p:txBody>
          <a:bodyPr wrap="square" rtlCol="0">
            <a:spAutoFit/>
          </a:bodyPr>
          <a:lstStyle/>
          <a:p>
            <a:r>
              <a:rPr lang="en-US" sz="2400" dirty="0">
                <a:solidFill>
                  <a:schemeClr val="bg1"/>
                </a:solidFill>
                <a:latin typeface="Lucida Handwriting" panose="03010101010101010101" pitchFamily="66" charset="77"/>
              </a:rPr>
              <a:t>Israel </a:t>
            </a:r>
            <a:r>
              <a:rPr lang="en-US" sz="2400" dirty="0" err="1">
                <a:solidFill>
                  <a:schemeClr val="bg1"/>
                </a:solidFill>
                <a:latin typeface="Lucida Handwriting" panose="03010101010101010101" pitchFamily="66" charset="77"/>
              </a:rPr>
              <a:t>en</a:t>
            </a:r>
            <a:r>
              <a:rPr lang="en-US" sz="2400" dirty="0">
                <a:solidFill>
                  <a:schemeClr val="bg1"/>
                </a:solidFill>
                <a:latin typeface="Lucida Handwriting" panose="03010101010101010101" pitchFamily="66" charset="77"/>
              </a:rPr>
              <a:t> </a:t>
            </a:r>
            <a:r>
              <a:rPr lang="en-US" sz="2400" dirty="0" err="1">
                <a:solidFill>
                  <a:schemeClr val="bg1"/>
                </a:solidFill>
                <a:latin typeface="Lucida Handwriting" panose="03010101010101010101" pitchFamily="66" charset="77"/>
              </a:rPr>
              <a:t>el</a:t>
            </a:r>
            <a:r>
              <a:rPr lang="en-US" sz="2400" dirty="0">
                <a:solidFill>
                  <a:schemeClr val="bg1"/>
                </a:solidFill>
                <a:latin typeface="Lucida Handwriting" panose="03010101010101010101" pitchFamily="66" charset="77"/>
              </a:rPr>
              <a:t> </a:t>
            </a:r>
            <a:r>
              <a:rPr lang="en-US" sz="2400" dirty="0" err="1">
                <a:solidFill>
                  <a:schemeClr val="bg1"/>
                </a:solidFill>
                <a:latin typeface="Lucida Handwriting" panose="03010101010101010101" pitchFamily="66" charset="77"/>
              </a:rPr>
              <a:t>Milenio</a:t>
            </a:r>
            <a:r>
              <a:rPr lang="en-US" sz="2400" dirty="0">
                <a:solidFill>
                  <a:schemeClr val="bg1"/>
                </a:solidFill>
                <a:latin typeface="Lucida Handwriting" panose="03010101010101010101" pitchFamily="66" charset="77"/>
              </a:rPr>
              <a:t>  
</a:t>
            </a:r>
          </a:p>
        </p:txBody>
      </p:sp>
    </p:spTree>
    <p:extLst>
      <p:ext uri="{BB962C8B-B14F-4D97-AF65-F5344CB8AC3E}">
        <p14:creationId xmlns:p14="http://schemas.microsoft.com/office/powerpoint/2010/main" val="35263856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3606"/>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1681925" y="1626724"/>
            <a:ext cx="8279556" cy="1815882"/>
          </a:xfrm>
          <a:prstGeom prst="rect">
            <a:avLst/>
          </a:prstGeom>
          <a:solidFill>
            <a:srgbClr val="00B0F0"/>
          </a:solidFill>
        </p:spPr>
        <p:txBody>
          <a:bodyPr wrap="square" rtlCol="0">
            <a:spAutoFit/>
          </a:bodyPr>
          <a:lstStyle/>
          <a:p>
            <a:r>
              <a:rPr lang="en-US" sz="2800" dirty="0">
                <a:latin typeface="Papyrus" panose="020B0602040200020303" pitchFamily="34" charset="77"/>
              </a:rPr>
              <a:t>               </a:t>
            </a:r>
          </a:p>
          <a:p>
            <a:r>
              <a:rPr lang="en-US" sz="2800" dirty="0">
                <a:latin typeface="Papyrus" panose="020B0602040200020303" pitchFamily="34" charset="77"/>
              </a:rPr>
              <a:t>         </a:t>
            </a:r>
            <a:r>
              <a:rPr lang="es-BO" sz="2800" dirty="0">
                <a:latin typeface="Papyrus" panose="020B0602040200020303" pitchFamily="34" charset="77"/>
              </a:rPr>
              <a:t>#11.   Las 7 Fiestas del Señor  
         El Patrón Profético de Jesús 1ª y 2ª Venida 
</a:t>
            </a:r>
            <a:endParaRPr lang="en-US" sz="2800" dirty="0">
              <a:latin typeface="Papyrus" panose="020B0602040200020303" pitchFamily="34" charset="77"/>
            </a:endParaRPr>
          </a:p>
        </p:txBody>
      </p:sp>
    </p:spTree>
    <p:extLst>
      <p:ext uri="{BB962C8B-B14F-4D97-AF65-F5344CB8AC3E}">
        <p14:creationId xmlns:p14="http://schemas.microsoft.com/office/powerpoint/2010/main" val="13810673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431843"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 </a:t>
            </a:r>
          </a:p>
        </p:txBody>
      </p:sp>
      <p:pic>
        <p:nvPicPr>
          <p:cNvPr id="2" name="Picture 1" descr="menorah-of-feas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3782" y="0"/>
            <a:ext cx="9037130" cy="6764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3262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a:t>x</a:t>
            </a:r>
            <a:endParaRPr lang="es-ES_tradnl" dirty="0"/>
          </a:p>
        </p:txBody>
      </p:sp>
      <p:sp>
        <p:nvSpPr>
          <p:cNvPr id="14338" name="Rectangle 3"/>
          <p:cNvSpPr txBox="1">
            <a:spLocks noChangeArrowheads="1"/>
          </p:cNvSpPr>
          <p:nvPr/>
        </p:nvSpPr>
        <p:spPr bwMode="auto">
          <a:xfrm>
            <a:off x="7065110" y="690272"/>
            <a:ext cx="5167308" cy="1752600"/>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pPr>
            <a:r>
              <a:rPr lang="en-US" sz="3200" dirty="0">
                <a:latin typeface="Capitals" charset="0"/>
              </a:rPr>
              <a:t> </a:t>
            </a:r>
            <a:r>
              <a:rPr lang="es-BO" sz="2800" dirty="0">
                <a:solidFill>
                  <a:schemeClr val="bg1"/>
                </a:solidFill>
                <a:latin typeface="Papyrus" panose="020B0602040200020303" pitchFamily="34" charset="77"/>
                <a:cs typeface="Lucida Handwriting"/>
              </a:rPr>
              <a:t>Los Tiempos señalados</a:t>
            </a:r>
          </a:p>
          <a:p>
            <a:pPr eaLnBrk="1" hangingPunct="1">
              <a:spcBef>
                <a:spcPct val="20000"/>
              </a:spcBef>
            </a:pPr>
            <a:r>
              <a:rPr lang="es-BO" sz="2800" dirty="0">
                <a:solidFill>
                  <a:schemeClr val="bg1"/>
                </a:solidFill>
                <a:latin typeface="Papyrus" panose="020B0602040200020303" pitchFamily="34" charset="77"/>
                <a:cs typeface="Lucida Handwriting"/>
              </a:rPr>
              <a:t>             por Dios</a:t>
            </a:r>
            <a:endParaRPr lang="en-US" sz="2800" dirty="0">
              <a:solidFill>
                <a:schemeClr val="bg1"/>
              </a:solidFill>
              <a:latin typeface="Papyrus" panose="020B0602040200020303" pitchFamily="34" charset="77"/>
              <a:cs typeface="Lucida Handwriting"/>
            </a:endParaRPr>
          </a:p>
        </p:txBody>
      </p:sp>
      <p:sp>
        <p:nvSpPr>
          <p:cNvPr id="14339" name="Text Box 7"/>
          <p:cNvSpPr txBox="1">
            <a:spLocks noChangeArrowheads="1"/>
          </p:cNvSpPr>
          <p:nvPr/>
        </p:nvSpPr>
        <p:spPr bwMode="auto">
          <a:xfrm>
            <a:off x="7065109" y="2291471"/>
            <a:ext cx="4848595" cy="1938992"/>
          </a:xfrm>
          <a:prstGeom prst="rect">
            <a:avLst/>
          </a:prstGeom>
          <a:solidFill>
            <a:schemeClr val="bg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dirty="0">
                <a:latin typeface="Papyrus" charset="0"/>
                <a:cs typeface="Papyrus" charset="0"/>
              </a:rPr>
              <a:t>                       </a:t>
            </a:r>
            <a:r>
              <a:rPr lang="en-US" dirty="0" err="1">
                <a:latin typeface="Papyrus" charset="0"/>
                <a:cs typeface="Papyrus" charset="0"/>
              </a:rPr>
              <a:t>Génesis</a:t>
            </a:r>
            <a:r>
              <a:rPr lang="en-US" dirty="0">
                <a:latin typeface="Papyrus" charset="0"/>
                <a:cs typeface="Papyrus" charset="0"/>
              </a:rPr>
              <a:t> 1:14
 </a:t>
            </a:r>
            <a:r>
              <a:rPr lang="ja-JP" altLang="en-US" sz="2000" dirty="0">
                <a:latin typeface="Avenir Book" panose="02000503020000020003" pitchFamily="2" charset="0"/>
                <a:cs typeface="Papyrus" charset="0"/>
              </a:rPr>
              <a:t>“</a:t>
            </a:r>
            <a:r>
              <a:rPr lang="es-BO" sz="2000" b="0" i="0" u="none" strike="noStrike" baseline="0" dirty="0">
                <a:solidFill>
                  <a:srgbClr val="292F33"/>
                </a:solidFill>
                <a:latin typeface="Avenir Book" panose="02000503020000020003" pitchFamily="2" charset="0"/>
              </a:rPr>
              <a:t>Y dijo Dios: Sean lumbreras en la expansión de los cielos para apartar el día y la noche: y sean por señales, y para las estaciones, y para días y años; </a:t>
            </a:r>
            <a:endParaRPr lang="en-US" sz="2000" dirty="0">
              <a:latin typeface="Avenir Book" panose="02000503020000020003" pitchFamily="2" charset="0"/>
            </a:endParaRPr>
          </a:p>
        </p:txBody>
      </p:sp>
      <p:pic>
        <p:nvPicPr>
          <p:cNvPr id="9" name="Picture 8" descr="Jesus is coming 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859" y="0"/>
            <a:ext cx="608553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4341" name="TextBox 2"/>
          <p:cNvSpPr txBox="1">
            <a:spLocks noChangeArrowheads="1"/>
          </p:cNvSpPr>
          <p:nvPr/>
        </p:nvSpPr>
        <p:spPr bwMode="auto">
          <a:xfrm>
            <a:off x="7407255" y="5110550"/>
            <a:ext cx="3512223" cy="83099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BO" dirty="0">
                <a:solidFill>
                  <a:srgbClr val="FF0000"/>
                </a:solidFill>
                <a:latin typeface="Papyrus" panose="020B0602040200020303" pitchFamily="34" charset="77"/>
                <a:cs typeface="Lucida Handwriting"/>
              </a:rPr>
              <a:t>Temporadas – </a:t>
            </a:r>
            <a:r>
              <a:rPr lang="es-BO" dirty="0" err="1">
                <a:solidFill>
                  <a:srgbClr val="FF0000"/>
                </a:solidFill>
                <a:latin typeface="Papyrus" panose="020B0602040200020303" pitchFamily="34" charset="77"/>
                <a:cs typeface="Lucida Handwriting"/>
              </a:rPr>
              <a:t>Moedim</a:t>
            </a:r>
            <a:r>
              <a:rPr lang="es-BO" dirty="0">
                <a:solidFill>
                  <a:srgbClr val="FF0000"/>
                </a:solidFill>
                <a:latin typeface="Papyrus" panose="020B0602040200020303" pitchFamily="34" charset="77"/>
                <a:cs typeface="Lucida Handwriting"/>
              </a:rPr>
              <a:t>
Las  Fiestas del Señor</a:t>
            </a:r>
            <a:endParaRPr lang="es-ES_tradnl" sz="2200" dirty="0">
              <a:solidFill>
                <a:srgbClr val="FF0000"/>
              </a:solidFill>
              <a:latin typeface="Papyrus" panose="020B0602040200020303" pitchFamily="34" charset="77"/>
              <a:cs typeface="Lucida Handwriting"/>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endParaRPr lang="es-ES_tradnl">
              <a:latin typeface="Calibri" charset="0"/>
            </a:endParaRPr>
          </a:p>
        </p:txBody>
      </p:sp>
      <p:sp>
        <p:nvSpPr>
          <p:cNvPr id="51202" name="Content Placeholder 2"/>
          <p:cNvSpPr>
            <a:spLocks noGrp="1"/>
          </p:cNvSpPr>
          <p:nvPr>
            <p:ph idx="1"/>
          </p:nvPr>
        </p:nvSpPr>
        <p:spPr/>
        <p:txBody>
          <a:bodyPr/>
          <a:lstStyle/>
          <a:p>
            <a:pPr eaLnBrk="1" hangingPunct="1"/>
            <a:endParaRPr lang="es-ES_tradnl">
              <a:latin typeface="Calibri" charset="0"/>
            </a:endParaRPr>
          </a:p>
        </p:txBody>
      </p:sp>
      <p:sp>
        <p:nvSpPr>
          <p:cNvPr id="6" name="Rectangle 3"/>
          <p:cNvSpPr txBox="1">
            <a:spLocks noChangeArrowheads="1"/>
          </p:cNvSpPr>
          <p:nvPr/>
        </p:nvSpPr>
        <p:spPr>
          <a:xfrm>
            <a:off x="0" y="-38217"/>
            <a:ext cx="12192000"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60000"/>
              </a:lnSpc>
              <a:buNone/>
              <a:defRPr/>
            </a:pPr>
            <a:r>
              <a:rPr lang="en-US" sz="2800" dirty="0">
                <a:latin typeface="Arial" charset="0"/>
                <a:ea typeface="ＭＳ Ｐゴシック" charset="0"/>
                <a:cs typeface="ＭＳ Ｐゴシック" charset="0"/>
              </a:rPr>
              <a:t>                                                     </a:t>
            </a:r>
          </a:p>
          <a:p>
            <a:pPr algn="ctr">
              <a:lnSpc>
                <a:spcPct val="60000"/>
              </a:lnSpc>
              <a:buNone/>
              <a:defRPr/>
            </a:pPr>
            <a:r>
              <a:rPr lang="en-US" sz="2800" dirty="0">
                <a:latin typeface="Arial" charset="0"/>
                <a:ea typeface="ＭＳ Ｐゴシック" charset="0"/>
                <a:cs typeface="ＭＳ Ｐゴシック" charset="0"/>
              </a:rPr>
              <a:t>                                                      </a:t>
            </a:r>
          </a:p>
          <a:p>
            <a:pPr algn="ctr">
              <a:lnSpc>
                <a:spcPct val="60000"/>
              </a:lnSpc>
              <a:buNone/>
              <a:defRPr/>
            </a:pPr>
            <a:endParaRPr lang="en-US" sz="2800" dirty="0">
              <a:latin typeface="Arial" charset="0"/>
              <a:ea typeface="ＭＳ Ｐゴシック" charset="0"/>
              <a:cs typeface="ＭＳ Ｐゴシック" charset="0"/>
            </a:endParaRPr>
          </a:p>
          <a:p>
            <a:pPr algn="ctr">
              <a:lnSpc>
                <a:spcPct val="60000"/>
              </a:lnSpc>
              <a:buNone/>
              <a:defRPr/>
            </a:pPr>
            <a:r>
              <a:rPr lang="en-US" sz="2800" dirty="0">
                <a:latin typeface="Arial" charset="0"/>
                <a:ea typeface="ＭＳ Ｐゴシック" charset="0"/>
                <a:cs typeface="ＭＳ Ｐゴシック" charset="0"/>
              </a:rPr>
              <a:t> </a:t>
            </a:r>
            <a:endParaRPr lang="en-US" b="1" dirty="0">
              <a:solidFill>
                <a:srgbClr val="000000"/>
              </a:solidFill>
              <a:latin typeface="Papyrus"/>
              <a:ea typeface="ＭＳ Ｐゴシック" charset="0"/>
              <a:cs typeface="Papyrus"/>
            </a:endParaRPr>
          </a:p>
          <a:p>
            <a:pPr algn="ctr">
              <a:lnSpc>
                <a:spcPct val="60000"/>
              </a:lnSpc>
              <a:buNone/>
              <a:defRPr/>
            </a:pPr>
            <a:endParaRPr lang="en-US" b="1" dirty="0">
              <a:solidFill>
                <a:srgbClr val="000000"/>
              </a:solidFill>
              <a:latin typeface="Papyrus"/>
              <a:ea typeface="ＭＳ Ｐゴシック" charset="0"/>
              <a:cs typeface="Papyrus"/>
            </a:endParaRPr>
          </a:p>
          <a:p>
            <a:pPr algn="ctr">
              <a:lnSpc>
                <a:spcPct val="60000"/>
              </a:lnSpc>
              <a:buNone/>
              <a:defRPr/>
            </a:pPr>
            <a:r>
              <a:rPr lang="en-US" b="1" dirty="0">
                <a:solidFill>
                  <a:srgbClr val="000000"/>
                </a:solidFill>
                <a:latin typeface="Papyrus"/>
                <a:ea typeface="ＭＳ Ｐゴシック" charset="0"/>
                <a:cs typeface="Papyrus"/>
              </a:rPr>
              <a:t>                                                     </a:t>
            </a:r>
            <a:r>
              <a:rPr lang="en-US" sz="2000" b="1" dirty="0">
                <a:solidFill>
                  <a:srgbClr val="FF0000"/>
                </a:solidFill>
                <a:latin typeface="Lucida Handwriting"/>
                <a:ea typeface="ＭＳ Ｐゴシック" charset="0"/>
                <a:cs typeface="Papyrus"/>
              </a:rPr>
              <a:t>El</a:t>
            </a:r>
            <a:r>
              <a:rPr lang="en-US" sz="2000" dirty="0">
                <a:solidFill>
                  <a:srgbClr val="FF0000"/>
                </a:solidFill>
                <a:latin typeface="Lucida Handwriting"/>
                <a:ea typeface="ＭＳ Ｐゴシック" charset="0"/>
                <a:cs typeface="Lucida Handwriting"/>
              </a:rPr>
              <a:t> Cordero de Dios</a:t>
            </a:r>
          </a:p>
          <a:p>
            <a:pPr algn="ctr">
              <a:lnSpc>
                <a:spcPct val="60000"/>
              </a:lnSpc>
              <a:buNone/>
              <a:defRPr/>
            </a:pPr>
            <a:r>
              <a:rPr lang="en-US" sz="2000" dirty="0">
                <a:solidFill>
                  <a:srgbClr val="FF0000"/>
                </a:solidFill>
                <a:latin typeface="Lucida Handwriting"/>
                <a:ea typeface="ＭＳ Ｐゴシック" charset="0"/>
                <a:cs typeface="Lucida Handwriting"/>
              </a:rPr>
              <a:t>                                                      </a:t>
            </a:r>
            <a:r>
              <a:rPr lang="en-US" sz="2800" b="1" dirty="0">
                <a:solidFill>
                  <a:srgbClr val="000000"/>
                </a:solidFill>
                <a:latin typeface="Papyrus"/>
                <a:ea typeface="ＭＳ Ｐゴシック" charset="0"/>
                <a:cs typeface="Papyrus"/>
              </a:rPr>
              <a:t>3 Spring Festivals</a:t>
            </a:r>
          </a:p>
          <a:p>
            <a:pPr algn="ctr">
              <a:lnSpc>
                <a:spcPct val="60000"/>
              </a:lnSpc>
              <a:buNone/>
              <a:defRPr/>
            </a:pPr>
            <a:endParaRPr lang="en-US" sz="2800" b="1" dirty="0">
              <a:solidFill>
                <a:srgbClr val="000000"/>
              </a:solidFill>
              <a:latin typeface="Papyrus"/>
              <a:ea typeface="ＭＳ Ｐゴシック" charset="0"/>
              <a:cs typeface="Papyrus"/>
            </a:endParaRPr>
          </a:p>
          <a:p>
            <a:pPr algn="ctr">
              <a:lnSpc>
                <a:spcPct val="60000"/>
              </a:lnSpc>
              <a:buNone/>
              <a:defRPr/>
            </a:pPr>
            <a:endParaRPr lang="en-US" dirty="0">
              <a:solidFill>
                <a:srgbClr val="000000"/>
              </a:solidFill>
              <a:latin typeface="Georgia Italic" charset="0"/>
              <a:ea typeface="ＭＳ Ｐゴシック" charset="0"/>
              <a:cs typeface="ＭＳ Ｐゴシック" charset="0"/>
            </a:endParaRPr>
          </a:p>
          <a:p>
            <a:pPr algn="ctr">
              <a:lnSpc>
                <a:spcPct val="60000"/>
              </a:lnSpc>
              <a:buNone/>
              <a:defRPr/>
            </a:pPr>
            <a:r>
              <a:rPr lang="en-US" dirty="0">
                <a:solidFill>
                  <a:srgbClr val="000000"/>
                </a:solidFill>
                <a:latin typeface="Georgia Italic" charset="0"/>
                <a:ea typeface="ＭＳ Ｐゴシック" charset="0"/>
                <a:cs typeface="ＭＳ Ｐゴシック" charset="0"/>
              </a:rPr>
              <a:t>                                                     </a:t>
            </a:r>
            <a:r>
              <a:rPr lang="en-US" sz="2800" b="1" dirty="0" err="1">
                <a:solidFill>
                  <a:srgbClr val="000000"/>
                </a:solidFill>
                <a:latin typeface="Papyrus"/>
                <a:ea typeface="ＭＳ Ｐゴシック" charset="0"/>
                <a:cs typeface="ＭＳ Ｐゴシック" charset="0"/>
              </a:rPr>
              <a:t>Festivale</a:t>
            </a:r>
            <a:r>
              <a:rPr lang="en-US" sz="2800" b="1" dirty="0">
                <a:solidFill>
                  <a:srgbClr val="000000"/>
                </a:solidFill>
                <a:latin typeface="Papyrus"/>
                <a:ea typeface="ＭＳ Ｐゴシック" charset="0"/>
                <a:cs typeface="Papyrus"/>
              </a:rPr>
              <a:t> de </a:t>
            </a:r>
            <a:r>
              <a:rPr lang="en-US" sz="2800" b="1" dirty="0" err="1">
                <a:solidFill>
                  <a:srgbClr val="000000"/>
                </a:solidFill>
                <a:latin typeface="Papyrus"/>
                <a:ea typeface="ＭＳ Ｐゴシック" charset="0"/>
                <a:cs typeface="Papyrus"/>
              </a:rPr>
              <a:t>Pentecostes</a:t>
            </a:r>
            <a:endParaRPr lang="en-US" b="1" dirty="0">
              <a:solidFill>
                <a:srgbClr val="000000"/>
              </a:solidFill>
              <a:latin typeface="Papyrus"/>
              <a:ea typeface="ＭＳ Ｐゴシック" charset="0"/>
              <a:cs typeface="Papyrus"/>
            </a:endParaRPr>
          </a:p>
          <a:p>
            <a:pPr algn="ctr">
              <a:lnSpc>
                <a:spcPct val="60000"/>
              </a:lnSpc>
              <a:buNone/>
              <a:defRPr/>
            </a:pPr>
            <a:r>
              <a:rPr lang="en-US" sz="2800" b="1" dirty="0">
                <a:solidFill>
                  <a:srgbClr val="000000"/>
                </a:solidFill>
                <a:latin typeface="Papyrus"/>
                <a:ea typeface="ＭＳ Ｐゴシック" charset="0"/>
                <a:cs typeface="Papyrus"/>
              </a:rPr>
              <a:t>                                                        </a:t>
            </a:r>
          </a:p>
          <a:p>
            <a:pPr algn="ctr">
              <a:lnSpc>
                <a:spcPct val="60000"/>
              </a:lnSpc>
              <a:buNone/>
              <a:defRPr/>
            </a:pPr>
            <a:r>
              <a:rPr lang="en-US" sz="2800" b="1" dirty="0">
                <a:solidFill>
                  <a:srgbClr val="000000"/>
                </a:solidFill>
                <a:latin typeface="Papyrus"/>
                <a:ea typeface="ＭＳ Ｐゴシック" charset="0"/>
                <a:cs typeface="Papyrus"/>
              </a:rPr>
              <a:t>                                                            </a:t>
            </a:r>
            <a:r>
              <a:rPr lang="en-US" sz="1800" b="1" dirty="0">
                <a:solidFill>
                  <a:srgbClr val="000000"/>
                </a:solidFill>
                <a:latin typeface="Papyrus"/>
                <a:ea typeface="ＭＳ Ｐゴシック" charset="0"/>
                <a:cs typeface="Papyrus"/>
              </a:rPr>
              <a:t>Mayo/Junio– Un </a:t>
            </a:r>
            <a:r>
              <a:rPr lang="en-US" sz="1800" b="1" dirty="0" err="1">
                <a:solidFill>
                  <a:srgbClr val="000000"/>
                </a:solidFill>
                <a:latin typeface="Papyrus"/>
                <a:ea typeface="ＭＳ Ｐゴシック" charset="0"/>
                <a:cs typeface="Papyrus"/>
              </a:rPr>
              <a:t>Dia</a:t>
            </a:r>
            <a:endParaRPr lang="en-US" sz="1800" dirty="0">
              <a:solidFill>
                <a:srgbClr val="000000"/>
              </a:solidFill>
              <a:latin typeface="Georgia Italic" charset="0"/>
              <a:ea typeface="ＭＳ Ｐゴシック" charset="0"/>
              <a:cs typeface="ＭＳ Ｐゴシック" charset="0"/>
            </a:endParaRPr>
          </a:p>
          <a:p>
            <a:pPr algn="ctr">
              <a:lnSpc>
                <a:spcPct val="60000"/>
              </a:lnSpc>
              <a:buNone/>
              <a:defRPr/>
            </a:pPr>
            <a:r>
              <a:rPr lang="en-US" sz="2800" b="1" dirty="0">
                <a:solidFill>
                  <a:srgbClr val="000000"/>
                </a:solidFill>
                <a:latin typeface="Papyrus"/>
                <a:ea typeface="ＭＳ Ｐゴシック" charset="0"/>
                <a:cs typeface="Papyrus"/>
              </a:rPr>
              <a:t>                                                                         </a:t>
            </a:r>
            <a:endParaRPr lang="en-US" b="1" dirty="0">
              <a:solidFill>
                <a:srgbClr val="000000"/>
              </a:solidFill>
              <a:latin typeface="Papyrus"/>
              <a:ea typeface="ＭＳ Ｐゴシック" charset="0"/>
              <a:cs typeface="Papyrus"/>
            </a:endParaRPr>
          </a:p>
        </p:txBody>
      </p:sp>
      <p:pic>
        <p:nvPicPr>
          <p:cNvPr id="5" name="Picture 4" descr="lion-lamb-bi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654" y="-38217"/>
            <a:ext cx="5696459" cy="681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364831" y="3527425"/>
            <a:ext cx="4202292" cy="400110"/>
          </a:xfrm>
          <a:prstGeom prst="rect">
            <a:avLst/>
          </a:prstGeom>
          <a:noFill/>
        </p:spPr>
        <p:txBody>
          <a:bodyPr wrap="square" rtlCol="0">
            <a:spAutoFit/>
          </a:bodyPr>
          <a:lstStyle/>
          <a:p>
            <a:r>
              <a:rPr lang="es-ES_tradnl" sz="2000" dirty="0">
                <a:solidFill>
                  <a:srgbClr val="FF0000"/>
                </a:solidFill>
                <a:latin typeface="Lucida Handwriting"/>
                <a:cs typeface="Lucida Handwriting"/>
              </a:rPr>
              <a:t>   Poder del </a:t>
            </a:r>
            <a:r>
              <a:rPr lang="es-ES_tradnl" sz="2000" dirty="0" err="1">
                <a:solidFill>
                  <a:srgbClr val="FF0000"/>
                </a:solidFill>
                <a:latin typeface="Lucida Handwriting"/>
                <a:cs typeface="Lucida Handwriting"/>
              </a:rPr>
              <a:t>Espiritu</a:t>
            </a:r>
            <a:r>
              <a:rPr lang="es-ES_tradnl" sz="2000" dirty="0">
                <a:solidFill>
                  <a:srgbClr val="FF0000"/>
                </a:solidFill>
                <a:latin typeface="Lucida Handwriting"/>
                <a:cs typeface="Lucida Handwriting"/>
              </a:rPr>
              <a:t> Santo </a:t>
            </a:r>
          </a:p>
        </p:txBody>
      </p:sp>
      <p:sp>
        <p:nvSpPr>
          <p:cNvPr id="3" name="TextBox 2"/>
          <p:cNvSpPr txBox="1"/>
          <p:nvPr/>
        </p:nvSpPr>
        <p:spPr>
          <a:xfrm>
            <a:off x="6634301" y="4744420"/>
            <a:ext cx="3865514" cy="1441292"/>
          </a:xfrm>
          <a:prstGeom prst="rect">
            <a:avLst/>
          </a:prstGeom>
          <a:noFill/>
        </p:spPr>
        <p:txBody>
          <a:bodyPr wrap="square" rtlCol="0">
            <a:spAutoFit/>
          </a:bodyPr>
          <a:lstStyle/>
          <a:p>
            <a:pPr algn="ctr">
              <a:lnSpc>
                <a:spcPct val="60000"/>
              </a:lnSpc>
              <a:defRPr/>
            </a:pPr>
            <a:r>
              <a:rPr lang="en-US" sz="2400" b="1" dirty="0">
                <a:solidFill>
                  <a:srgbClr val="000000"/>
                </a:solidFill>
                <a:latin typeface="Papyrus"/>
                <a:cs typeface="Papyrus"/>
              </a:rPr>
              <a:t>Segunda  </a:t>
            </a:r>
            <a:r>
              <a:rPr lang="en-US" sz="2400" b="1" dirty="0" err="1">
                <a:solidFill>
                  <a:srgbClr val="000000"/>
                </a:solidFill>
                <a:latin typeface="Papyrus"/>
                <a:cs typeface="Papyrus"/>
              </a:rPr>
              <a:t>Venida</a:t>
            </a:r>
            <a:endParaRPr lang="en-US" sz="2400" b="1" dirty="0">
              <a:solidFill>
                <a:srgbClr val="000000"/>
              </a:solidFill>
              <a:latin typeface="Papyrus"/>
              <a:cs typeface="Papyrus"/>
            </a:endParaRPr>
          </a:p>
          <a:p>
            <a:pPr algn="ctr">
              <a:lnSpc>
                <a:spcPct val="60000"/>
              </a:lnSpc>
              <a:defRPr/>
            </a:pPr>
            <a:r>
              <a:rPr lang="en-US" sz="2000" b="1" dirty="0">
                <a:solidFill>
                  <a:srgbClr val="FF0000"/>
                </a:solidFill>
                <a:latin typeface="Lucida Handwriting"/>
                <a:cs typeface="Lucida Handwriting"/>
              </a:rPr>
              <a:t>                                                                                     El</a:t>
            </a:r>
            <a:r>
              <a:rPr lang="en-US" sz="2000" dirty="0">
                <a:solidFill>
                  <a:srgbClr val="FF0000"/>
                </a:solidFill>
                <a:latin typeface="Lucida Handwriting"/>
                <a:cs typeface="Lucida Handwriting"/>
              </a:rPr>
              <a:t> Leon de Juda</a:t>
            </a:r>
          </a:p>
          <a:p>
            <a:pPr algn="ctr">
              <a:lnSpc>
                <a:spcPct val="60000"/>
              </a:lnSpc>
              <a:defRPr/>
            </a:pPr>
            <a:endParaRPr lang="en-US" sz="2000" dirty="0">
              <a:solidFill>
                <a:srgbClr val="FF0000"/>
              </a:solidFill>
              <a:latin typeface="Lucida Handwriting"/>
              <a:cs typeface="Lucida Handwriting"/>
            </a:endParaRPr>
          </a:p>
          <a:p>
            <a:pPr algn="ctr">
              <a:lnSpc>
                <a:spcPct val="60000"/>
              </a:lnSpc>
              <a:defRPr/>
            </a:pPr>
            <a:r>
              <a:rPr lang="en-US" b="1" dirty="0">
                <a:solidFill>
                  <a:srgbClr val="000000"/>
                </a:solidFill>
                <a:latin typeface="Papyrus"/>
                <a:cs typeface="Papyrus"/>
              </a:rPr>
              <a:t>                                                                           </a:t>
            </a:r>
            <a:r>
              <a:rPr lang="en-US" sz="2400" b="1" dirty="0">
                <a:solidFill>
                  <a:srgbClr val="000000"/>
                </a:solidFill>
                <a:latin typeface="Papyrus"/>
                <a:cs typeface="Papyrus"/>
              </a:rPr>
              <a:t>3 </a:t>
            </a:r>
            <a:r>
              <a:rPr lang="en-US" sz="2400" b="1" dirty="0" err="1">
                <a:solidFill>
                  <a:srgbClr val="000000"/>
                </a:solidFill>
                <a:latin typeface="Papyrus"/>
                <a:cs typeface="Papyrus"/>
              </a:rPr>
              <a:t>Festivales</a:t>
            </a:r>
            <a:r>
              <a:rPr lang="en-US" sz="2400" b="1" dirty="0">
                <a:solidFill>
                  <a:srgbClr val="000000"/>
                </a:solidFill>
                <a:latin typeface="Papyrus"/>
                <a:cs typeface="Papyrus"/>
              </a:rPr>
              <a:t> de  </a:t>
            </a:r>
            <a:r>
              <a:rPr lang="en-US" sz="2400" b="1" dirty="0" err="1">
                <a:solidFill>
                  <a:srgbClr val="000000"/>
                </a:solidFill>
                <a:latin typeface="Papyrus"/>
                <a:cs typeface="Papyrus"/>
              </a:rPr>
              <a:t>Otono</a:t>
            </a:r>
            <a:r>
              <a:rPr lang="en-US" sz="2400" b="1" dirty="0">
                <a:solidFill>
                  <a:srgbClr val="000000"/>
                </a:solidFill>
                <a:latin typeface="Papyrus"/>
                <a:cs typeface="Papyrus"/>
              </a:rPr>
              <a:t>   </a:t>
            </a:r>
          </a:p>
          <a:p>
            <a:pPr>
              <a:lnSpc>
                <a:spcPct val="60000"/>
              </a:lnSpc>
            </a:pPr>
            <a:endParaRPr lang="es-ES_tradnl" dirty="0"/>
          </a:p>
        </p:txBody>
      </p:sp>
      <p:sp>
        <p:nvSpPr>
          <p:cNvPr id="7" name="TextBox 6"/>
          <p:cNvSpPr txBox="1"/>
          <p:nvPr/>
        </p:nvSpPr>
        <p:spPr>
          <a:xfrm>
            <a:off x="7436951" y="2446070"/>
            <a:ext cx="3051675" cy="369332"/>
          </a:xfrm>
          <a:prstGeom prst="rect">
            <a:avLst/>
          </a:prstGeom>
          <a:noFill/>
        </p:spPr>
        <p:txBody>
          <a:bodyPr wrap="square" rtlCol="0">
            <a:spAutoFit/>
          </a:bodyPr>
          <a:lstStyle/>
          <a:p>
            <a:r>
              <a:rPr lang="es-ES_tradnl" dirty="0">
                <a:latin typeface="Papyrus"/>
                <a:cs typeface="Papyrus"/>
              </a:rPr>
              <a:t>Marzo/Abril</a:t>
            </a:r>
          </a:p>
        </p:txBody>
      </p:sp>
      <p:sp>
        <p:nvSpPr>
          <p:cNvPr id="8" name="TextBox 7"/>
          <p:cNvSpPr txBox="1"/>
          <p:nvPr/>
        </p:nvSpPr>
        <p:spPr>
          <a:xfrm>
            <a:off x="6187389" y="188830"/>
            <a:ext cx="5577077" cy="1859868"/>
          </a:xfrm>
          <a:prstGeom prst="rect">
            <a:avLst/>
          </a:prstGeom>
          <a:noFill/>
        </p:spPr>
        <p:txBody>
          <a:bodyPr wrap="square" rtlCol="0">
            <a:spAutoFit/>
          </a:bodyPr>
          <a:lstStyle/>
          <a:p>
            <a:r>
              <a:rPr lang="es-ES_tradnl" sz="2400" dirty="0">
                <a:solidFill>
                  <a:srgbClr val="FF0000"/>
                </a:solidFill>
                <a:latin typeface="Lucida Handwriting"/>
                <a:cs typeface="Lucida Handwriting"/>
              </a:rPr>
              <a:t>Los Tiempos Señalados por Dios</a:t>
            </a:r>
          </a:p>
          <a:p>
            <a:pPr>
              <a:lnSpc>
                <a:spcPct val="70000"/>
              </a:lnSpc>
            </a:pPr>
            <a:endParaRPr lang="es-ES_tradnl" sz="3600" dirty="0">
              <a:solidFill>
                <a:srgbClr val="FF0000"/>
              </a:solidFill>
              <a:latin typeface="Cracked"/>
              <a:cs typeface="Cracked"/>
            </a:endParaRPr>
          </a:p>
          <a:p>
            <a:pPr>
              <a:lnSpc>
                <a:spcPct val="70000"/>
              </a:lnSpc>
            </a:pPr>
            <a:endParaRPr lang="es-ES_tradnl" sz="3600" b="1" dirty="0">
              <a:solidFill>
                <a:srgbClr val="FF0000"/>
              </a:solidFill>
              <a:latin typeface="Cracked"/>
              <a:cs typeface="Cracked"/>
            </a:endParaRPr>
          </a:p>
          <a:p>
            <a:pPr>
              <a:lnSpc>
                <a:spcPct val="70000"/>
              </a:lnSpc>
            </a:pPr>
            <a:r>
              <a:rPr lang="es-ES_tradnl" sz="2800" b="1" dirty="0">
                <a:solidFill>
                  <a:srgbClr val="000000"/>
                </a:solidFill>
                <a:latin typeface="Papyrus"/>
                <a:cs typeface="Papyrus"/>
              </a:rPr>
              <a:t>          </a:t>
            </a:r>
            <a:r>
              <a:rPr lang="es-BO" sz="2800" b="1" dirty="0">
                <a:solidFill>
                  <a:srgbClr val="000000"/>
                </a:solidFill>
                <a:latin typeface="Papyrus"/>
                <a:cs typeface="Papyrus"/>
              </a:rPr>
              <a:t> </a:t>
            </a:r>
            <a:r>
              <a:rPr lang="es-ES_tradnl" sz="2800" b="1" dirty="0">
                <a:solidFill>
                  <a:srgbClr val="000000"/>
                </a:solidFill>
                <a:latin typeface="Papyrus"/>
                <a:cs typeface="Papyrus"/>
              </a:rPr>
              <a:t>   1ª Venida</a:t>
            </a:r>
          </a:p>
          <a:p>
            <a:pPr>
              <a:lnSpc>
                <a:spcPct val="70000"/>
              </a:lnSpc>
            </a:pPr>
            <a:endParaRPr lang="es-ES_tradnl" sz="2800" b="1" dirty="0">
              <a:solidFill>
                <a:srgbClr val="FF0000"/>
              </a:solidFill>
              <a:latin typeface="Cracked"/>
              <a:cs typeface="Cracked"/>
            </a:endParaRPr>
          </a:p>
        </p:txBody>
      </p:sp>
      <p:sp>
        <p:nvSpPr>
          <p:cNvPr id="9" name="TextBox 8"/>
          <p:cNvSpPr txBox="1"/>
          <p:nvPr/>
        </p:nvSpPr>
        <p:spPr>
          <a:xfrm>
            <a:off x="7268454" y="6000148"/>
            <a:ext cx="2698880" cy="369332"/>
          </a:xfrm>
          <a:prstGeom prst="rect">
            <a:avLst/>
          </a:prstGeom>
          <a:noFill/>
        </p:spPr>
        <p:txBody>
          <a:bodyPr wrap="square" rtlCol="0">
            <a:spAutoFit/>
          </a:bodyPr>
          <a:lstStyle/>
          <a:p>
            <a:r>
              <a:rPr lang="es-ES_tradnl" dirty="0">
                <a:latin typeface="Papyrus"/>
                <a:cs typeface="Papyrus"/>
              </a:rPr>
              <a:t>Septiembre/Octubre    </a:t>
            </a:r>
          </a:p>
        </p:txBody>
      </p:sp>
      <p:sp>
        <p:nvSpPr>
          <p:cNvPr id="13" name="TextBox 12"/>
          <p:cNvSpPr txBox="1"/>
          <p:nvPr/>
        </p:nvSpPr>
        <p:spPr>
          <a:xfrm>
            <a:off x="7436951" y="673186"/>
            <a:ext cx="2533508" cy="400110"/>
          </a:xfrm>
          <a:prstGeom prst="rect">
            <a:avLst/>
          </a:prstGeom>
          <a:noFill/>
        </p:spPr>
        <p:txBody>
          <a:bodyPr wrap="square" rtlCol="0">
            <a:spAutoFit/>
          </a:bodyPr>
          <a:lstStyle/>
          <a:p>
            <a:r>
              <a:rPr lang="es-ES_tradnl" sz="2000" dirty="0">
                <a:latin typeface="Papyrus"/>
                <a:cs typeface="Papyrus"/>
              </a:rPr>
              <a:t>Levítico 23</a:t>
            </a:r>
            <a:endParaRPr lang="es-ES_tradnl" dirty="0">
              <a:latin typeface="Papyrus"/>
              <a:cs typeface="Papyrus"/>
            </a:endParaRPr>
          </a:p>
        </p:txBody>
      </p:sp>
    </p:spTree>
    <p:extLst>
      <p:ext uri="{BB962C8B-B14F-4D97-AF65-F5344CB8AC3E}">
        <p14:creationId xmlns:p14="http://schemas.microsoft.com/office/powerpoint/2010/main" val="2932837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&gt;</a:t>
            </a:r>
          </a:p>
        </p:txBody>
      </p:sp>
      <p:sp>
        <p:nvSpPr>
          <p:cNvPr id="18435" name="TextBox 8"/>
          <p:cNvSpPr txBox="1">
            <a:spLocks noChangeArrowheads="1"/>
          </p:cNvSpPr>
          <p:nvPr/>
        </p:nvSpPr>
        <p:spPr bwMode="auto">
          <a:xfrm>
            <a:off x="6095999" y="1201587"/>
            <a:ext cx="589593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tabLst>
                <a:tab pos="3598863" algn="l"/>
              </a:tabLst>
              <a:defRPr sz="2400">
                <a:solidFill>
                  <a:schemeClr val="tx1"/>
                </a:solidFill>
                <a:latin typeface="Calibri" charset="0"/>
                <a:ea typeface="ＭＳ Ｐゴシック" charset="0"/>
                <a:cs typeface="ＭＳ Ｐゴシック" charset="0"/>
              </a:defRPr>
            </a:lvl1pPr>
            <a:lvl2pPr marL="742950" indent="-285750" eaLnBrk="0" hangingPunct="0">
              <a:tabLst>
                <a:tab pos="3598863" algn="l"/>
              </a:tabLst>
              <a:defRPr sz="2400">
                <a:solidFill>
                  <a:schemeClr val="tx1"/>
                </a:solidFill>
                <a:latin typeface="Calibri" charset="0"/>
                <a:ea typeface="ＭＳ Ｐゴシック" charset="0"/>
              </a:defRPr>
            </a:lvl2pPr>
            <a:lvl3pPr marL="1143000" indent="-228600" eaLnBrk="0" hangingPunct="0">
              <a:tabLst>
                <a:tab pos="3598863" algn="l"/>
              </a:tabLst>
              <a:defRPr sz="2400">
                <a:solidFill>
                  <a:schemeClr val="tx1"/>
                </a:solidFill>
                <a:latin typeface="Calibri" charset="0"/>
                <a:ea typeface="ＭＳ Ｐゴシック" charset="0"/>
              </a:defRPr>
            </a:lvl3pPr>
            <a:lvl4pPr marL="1600200" indent="-228600" eaLnBrk="0" hangingPunct="0">
              <a:tabLst>
                <a:tab pos="3598863" algn="l"/>
              </a:tabLst>
              <a:defRPr sz="2400">
                <a:solidFill>
                  <a:schemeClr val="tx1"/>
                </a:solidFill>
                <a:latin typeface="Calibri" charset="0"/>
                <a:ea typeface="ＭＳ Ｐゴシック" charset="0"/>
              </a:defRPr>
            </a:lvl4pPr>
            <a:lvl5pPr marL="2057400" indent="-228600" eaLnBrk="0" hangingPunct="0">
              <a:tabLst>
                <a:tab pos="3598863"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9pPr>
          </a:lstStyle>
          <a:p>
            <a:pPr eaLnBrk="1" hangingPunct="1"/>
            <a:r>
              <a:rPr lang="es-BO" sz="2000" b="1" dirty="0">
                <a:solidFill>
                  <a:srgbClr val="FF0000"/>
                </a:solidFill>
                <a:latin typeface="Lucida Handwriting"/>
                <a:cs typeface="Lucida Handwriting"/>
              </a:rPr>
              <a:t>1. </a:t>
            </a:r>
            <a:r>
              <a:rPr lang="es-BO" b="1" dirty="0">
                <a:latin typeface="Papyrus" panose="020B0602040200020303" pitchFamily="34" charset="77"/>
                <a:cs typeface="Lucida Handwriting"/>
              </a:rPr>
              <a:t>Pascua</a:t>
            </a:r>
            <a:r>
              <a:rPr lang="es-BO" sz="2000" b="1" dirty="0">
                <a:latin typeface="Lucida Handwriting"/>
                <a:cs typeface="Lucida Handwriting"/>
              </a:rPr>
              <a:t> </a:t>
            </a:r>
            <a:r>
              <a:rPr lang="es-BO" sz="2000" b="1" dirty="0">
                <a:solidFill>
                  <a:srgbClr val="FF0000"/>
                </a:solidFill>
                <a:latin typeface="Lucida Handwriting"/>
                <a:cs typeface="Lucida Handwriting"/>
              </a:rPr>
              <a:t>– </a:t>
            </a:r>
            <a:r>
              <a:rPr lang="es-BO" sz="2200" b="1" dirty="0">
                <a:solidFill>
                  <a:srgbClr val="FF0000"/>
                </a:solidFill>
                <a:latin typeface="Avenir Book" panose="02000503020000020003" pitchFamily="2" charset="0"/>
                <a:cs typeface="Lucida Handwriting"/>
              </a:rPr>
              <a:t>Crucifixión</a:t>
            </a:r>
          </a:p>
          <a:p>
            <a:pPr eaLnBrk="1" hangingPunct="1"/>
            <a:r>
              <a:rPr lang="es-BO" sz="2000" b="1" dirty="0">
                <a:solidFill>
                  <a:srgbClr val="FF0000"/>
                </a:solidFill>
                <a:latin typeface="Lucida Handwriting"/>
                <a:cs typeface="Lucida Handwriting"/>
              </a:rPr>
              <a:t>2. </a:t>
            </a:r>
            <a:r>
              <a:rPr lang="es-BO" b="1" dirty="0">
                <a:latin typeface="Papyrus" panose="020B0602040200020303" pitchFamily="34" charset="77"/>
                <a:cs typeface="Lucida Handwriting"/>
              </a:rPr>
              <a:t>Panes sin levadura </a:t>
            </a:r>
            <a:r>
              <a:rPr lang="es-BO" sz="2000" b="1" dirty="0">
                <a:solidFill>
                  <a:srgbClr val="FF0000"/>
                </a:solidFill>
                <a:latin typeface="Lucida Handwriting"/>
                <a:cs typeface="Lucida Handwriting"/>
              </a:rPr>
              <a:t>-S</a:t>
            </a:r>
            <a:r>
              <a:rPr lang="es-BO" sz="2200" b="1" dirty="0">
                <a:solidFill>
                  <a:srgbClr val="FF0000"/>
                </a:solidFill>
                <a:latin typeface="Avenir Book" panose="02000503020000020003" pitchFamily="2" charset="0"/>
                <a:cs typeface="Lucida Handwriting"/>
              </a:rPr>
              <a:t>epultura</a:t>
            </a:r>
            <a:r>
              <a:rPr lang="es-BO" sz="2000" b="1" dirty="0">
                <a:solidFill>
                  <a:srgbClr val="FF0000"/>
                </a:solidFill>
                <a:latin typeface="Lucida Handwriting"/>
                <a:cs typeface="Lucida Handwriting"/>
              </a:rPr>
              <a:t>
3</a:t>
            </a:r>
            <a:r>
              <a:rPr lang="es-BO" b="1" dirty="0">
                <a:solidFill>
                  <a:srgbClr val="FF0000"/>
                </a:solidFill>
                <a:latin typeface="Lucida Handwriting"/>
                <a:cs typeface="Lucida Handwriting"/>
              </a:rPr>
              <a:t>.</a:t>
            </a:r>
            <a:r>
              <a:rPr lang="es-BO" b="1" dirty="0">
                <a:latin typeface="Lucida Handwriting"/>
                <a:cs typeface="Lucida Handwriting"/>
              </a:rPr>
              <a:t> </a:t>
            </a:r>
            <a:r>
              <a:rPr lang="es-BO" b="1" dirty="0">
                <a:latin typeface="Papyrus" panose="020B0602040200020303" pitchFamily="34" charset="77"/>
                <a:cs typeface="Lucida Handwriting"/>
              </a:rPr>
              <a:t>Primicias</a:t>
            </a:r>
            <a:r>
              <a:rPr lang="es-BO" b="1" dirty="0">
                <a:latin typeface="Lucida Handwriting"/>
                <a:cs typeface="Lucida Handwriting"/>
              </a:rPr>
              <a:t> </a:t>
            </a:r>
            <a:r>
              <a:rPr lang="es-BO" sz="2000" b="1" dirty="0">
                <a:solidFill>
                  <a:srgbClr val="FF0000"/>
                </a:solidFill>
                <a:latin typeface="Lucida Handwriting"/>
                <a:cs typeface="Lucida Handwriting"/>
              </a:rPr>
              <a:t>- </a:t>
            </a:r>
            <a:r>
              <a:rPr lang="es-BO" sz="2200" b="1" dirty="0">
                <a:solidFill>
                  <a:srgbClr val="FF0000"/>
                </a:solidFill>
                <a:latin typeface="Avenir Book" panose="02000503020000020003" pitchFamily="2" charset="0"/>
                <a:cs typeface="Lucida Handwriting"/>
              </a:rPr>
              <a:t>Resurrección</a:t>
            </a:r>
            <a:endParaRPr lang="es-ES_tradnl" sz="2200" dirty="0">
              <a:solidFill>
                <a:srgbClr val="FF0000"/>
              </a:solidFill>
              <a:latin typeface="Avenir Book" panose="02000503020000020003" pitchFamily="2" charset="0"/>
              <a:cs typeface="Papyrus" charset="0"/>
            </a:endParaRPr>
          </a:p>
        </p:txBody>
      </p:sp>
      <p:sp>
        <p:nvSpPr>
          <p:cNvPr id="18436" name="TextBox 9"/>
          <p:cNvSpPr txBox="1">
            <a:spLocks noChangeArrowheads="1"/>
          </p:cNvSpPr>
          <p:nvPr/>
        </p:nvSpPr>
        <p:spPr bwMode="auto">
          <a:xfrm>
            <a:off x="6003858" y="3307224"/>
            <a:ext cx="248329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2000" b="1" dirty="0">
                <a:solidFill>
                  <a:srgbClr val="FF0000"/>
                </a:solidFill>
                <a:latin typeface="Lucida Handwriting"/>
                <a:cs typeface="Lucida Handwriting"/>
              </a:rPr>
              <a:t>    4.</a:t>
            </a:r>
            <a:r>
              <a:rPr lang="es-ES_tradnl" b="1" dirty="0">
                <a:latin typeface="Papyrus" panose="020B0602040200020303" pitchFamily="34" charset="77"/>
                <a:cs typeface="Lucida Handwriting"/>
              </a:rPr>
              <a:t>Pentecostés</a:t>
            </a:r>
            <a:endParaRPr lang="es-ES_tradnl" b="1" dirty="0">
              <a:latin typeface="Papyrus" panose="020B0602040200020303" pitchFamily="34" charset="77"/>
              <a:cs typeface="Papyrus" charset="0"/>
            </a:endParaRPr>
          </a:p>
        </p:txBody>
      </p:sp>
      <p:sp>
        <p:nvSpPr>
          <p:cNvPr id="18437" name="TextBox 10"/>
          <p:cNvSpPr txBox="1">
            <a:spLocks noChangeArrowheads="1"/>
          </p:cNvSpPr>
          <p:nvPr/>
        </p:nvSpPr>
        <p:spPr bwMode="auto">
          <a:xfrm>
            <a:off x="6065321" y="5025471"/>
            <a:ext cx="2614899" cy="1261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2000" b="1" dirty="0">
                <a:solidFill>
                  <a:srgbClr val="FF0000"/>
                </a:solidFill>
                <a:latin typeface="Lucida Handwriting"/>
                <a:cs typeface="Lucida Handwriting"/>
              </a:rPr>
              <a:t>5</a:t>
            </a:r>
            <a:r>
              <a:rPr lang="es-ES_tradnl" sz="2800" b="1" dirty="0">
                <a:solidFill>
                  <a:srgbClr val="FF0000"/>
                </a:solidFill>
                <a:latin typeface="Cracked" charset="0"/>
                <a:cs typeface="Cracked" charset="0"/>
              </a:rPr>
              <a:t>. </a:t>
            </a:r>
            <a:r>
              <a:rPr lang="es-ES_tradnl" sz="2800" b="1" dirty="0">
                <a:latin typeface="Papyrus" charset="0"/>
                <a:cs typeface="Cracked" charset="0"/>
              </a:rPr>
              <a:t>Trompetas</a:t>
            </a:r>
            <a:endParaRPr lang="es-ES_tradnl" b="1" dirty="0">
              <a:latin typeface="Papyrus" charset="0"/>
              <a:cs typeface="Cracked" charset="0"/>
            </a:endParaRPr>
          </a:p>
          <a:p>
            <a:pPr eaLnBrk="1" hangingPunct="1"/>
            <a:r>
              <a:rPr lang="es-ES_tradnl" sz="2000" b="1" dirty="0">
                <a:solidFill>
                  <a:srgbClr val="FF0000"/>
                </a:solidFill>
                <a:latin typeface="Lucida Handwriting"/>
                <a:cs typeface="Lucida Handwriting"/>
              </a:rPr>
              <a:t>   6. </a:t>
            </a:r>
            <a:r>
              <a:rPr lang="es-ES_tradnl" b="1" dirty="0">
                <a:latin typeface="Papyrus" charset="0"/>
                <a:cs typeface="Papyrus" charset="0"/>
              </a:rPr>
              <a:t>Expiación</a:t>
            </a:r>
          </a:p>
          <a:p>
            <a:pPr algn="ctr" eaLnBrk="1" hangingPunct="1"/>
            <a:r>
              <a:rPr lang="es-ES_tradnl" sz="2000" b="1" dirty="0">
                <a:solidFill>
                  <a:srgbClr val="FF0000"/>
                </a:solidFill>
                <a:latin typeface="Lucida Handwriting"/>
                <a:cs typeface="Lucida Handwriting"/>
              </a:rPr>
              <a:t>  7. </a:t>
            </a:r>
            <a:r>
              <a:rPr lang="es-ES_tradnl" b="1" dirty="0">
                <a:latin typeface="Papyrus" panose="020B0602040200020303" pitchFamily="34" charset="77"/>
                <a:cs typeface="Lucida Handwriting"/>
              </a:rPr>
              <a:t>Tabernáculos</a:t>
            </a:r>
            <a:endParaRPr lang="es-ES_tradnl" b="1" dirty="0">
              <a:latin typeface="Papyrus" panose="020B0602040200020303" pitchFamily="34" charset="77"/>
              <a:cs typeface="Papyrus" charset="0"/>
            </a:endParaRPr>
          </a:p>
        </p:txBody>
      </p:sp>
      <p:sp>
        <p:nvSpPr>
          <p:cNvPr id="18438" name="TextBox 6"/>
          <p:cNvSpPr txBox="1">
            <a:spLocks noChangeArrowheads="1"/>
          </p:cNvSpPr>
          <p:nvPr/>
        </p:nvSpPr>
        <p:spPr bwMode="auto">
          <a:xfrm>
            <a:off x="6312692" y="448681"/>
            <a:ext cx="5462544" cy="4616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BO" dirty="0">
                <a:latin typeface="Lucida Handwriting"/>
                <a:cs typeface="Lucida Handwriting"/>
              </a:rPr>
              <a:t>Jesús Siempre </a:t>
            </a:r>
            <a:r>
              <a:rPr lang="es-BO" dirty="0" err="1">
                <a:latin typeface="Lucida Handwriting"/>
                <a:cs typeface="Lucida Handwriting"/>
              </a:rPr>
              <a:t>LLega</a:t>
            </a:r>
            <a:r>
              <a:rPr lang="es-BO" dirty="0">
                <a:latin typeface="Lucida Handwriting"/>
                <a:cs typeface="Lucida Handwriting"/>
              </a:rPr>
              <a:t> a Tiempo</a:t>
            </a:r>
            <a:endParaRPr lang="es-ES_tradnl" b="1" dirty="0">
              <a:latin typeface="Lucida Handwriting"/>
              <a:cs typeface="Lucida Handwriting"/>
            </a:endParaRPr>
          </a:p>
        </p:txBody>
      </p:sp>
      <p:sp>
        <p:nvSpPr>
          <p:cNvPr id="18442" name="TextBox 18"/>
          <p:cNvSpPr txBox="1">
            <a:spLocks noChangeArrowheads="1"/>
          </p:cNvSpPr>
          <p:nvPr/>
        </p:nvSpPr>
        <p:spPr bwMode="auto">
          <a:xfrm>
            <a:off x="7693316" y="2613800"/>
            <a:ext cx="133860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2000" dirty="0">
                <a:solidFill>
                  <a:srgbClr val="FF0000"/>
                </a:solidFill>
                <a:latin typeface="Lucida Handwriting"/>
                <a:cs typeface="Lucida Handwriting"/>
              </a:rPr>
              <a:t>50 Días 
</a:t>
            </a:r>
          </a:p>
        </p:txBody>
      </p:sp>
      <p:sp>
        <p:nvSpPr>
          <p:cNvPr id="22" name="Up-Down Arrow 21"/>
          <p:cNvSpPr/>
          <p:nvPr/>
        </p:nvSpPr>
        <p:spPr>
          <a:xfrm>
            <a:off x="7148540" y="2332764"/>
            <a:ext cx="410782" cy="1364593"/>
          </a:xfrm>
          <a:prstGeom prst="upDown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0000"/>
              </a:solidFill>
            </a:endParaRPr>
          </a:p>
        </p:txBody>
      </p:sp>
      <p:sp>
        <p:nvSpPr>
          <p:cNvPr id="2" name="TextBox 1"/>
          <p:cNvSpPr txBox="1"/>
          <p:nvPr/>
        </p:nvSpPr>
        <p:spPr>
          <a:xfrm>
            <a:off x="8721402" y="3388773"/>
            <a:ext cx="2082085" cy="830997"/>
          </a:xfrm>
          <a:prstGeom prst="rect">
            <a:avLst/>
          </a:prstGeom>
          <a:noFill/>
        </p:spPr>
        <p:txBody>
          <a:bodyPr wrap="square" rtlCol="0">
            <a:spAutoFit/>
          </a:bodyPr>
          <a:lstStyle/>
          <a:p>
            <a:r>
              <a:rPr lang="es-ES_tradnl" sz="2400" dirty="0">
                <a:solidFill>
                  <a:srgbClr val="FF0000"/>
                </a:solidFill>
                <a:latin typeface="Avenir Book" panose="02000503020000020003" pitchFamily="2" charset="0"/>
                <a:cs typeface="Lucida Handwriting"/>
              </a:rPr>
              <a:t>Bautismo del            Espíritu Santo</a:t>
            </a:r>
          </a:p>
        </p:txBody>
      </p:sp>
      <p:sp>
        <p:nvSpPr>
          <p:cNvPr id="5" name="TextBox 4"/>
          <p:cNvSpPr txBox="1"/>
          <p:nvPr/>
        </p:nvSpPr>
        <p:spPr>
          <a:xfrm>
            <a:off x="8734979" y="4994743"/>
            <a:ext cx="3040257" cy="1569660"/>
          </a:xfrm>
          <a:prstGeom prst="rect">
            <a:avLst/>
          </a:prstGeom>
          <a:noFill/>
        </p:spPr>
        <p:txBody>
          <a:bodyPr wrap="square" rtlCol="0">
            <a:spAutoFit/>
          </a:bodyPr>
          <a:lstStyle/>
          <a:p>
            <a:r>
              <a:rPr lang="es-ES_tradnl" sz="2400" dirty="0">
                <a:solidFill>
                  <a:srgbClr val="FF0000"/>
                </a:solidFill>
                <a:latin typeface="Avenir Book" panose="02000503020000020003" pitchFamily="2" charset="0"/>
                <a:cs typeface="Lucida Handwriting"/>
              </a:rPr>
              <a:t>Arrebatamiento
Tribulación</a:t>
            </a:r>
          </a:p>
          <a:p>
            <a:r>
              <a:rPr lang="es-ES_tradnl" sz="2400" dirty="0">
                <a:solidFill>
                  <a:srgbClr val="FF0000"/>
                </a:solidFill>
                <a:latin typeface="Avenir Book" panose="02000503020000020003" pitchFamily="2" charset="0"/>
                <a:cs typeface="Lucida Handwriting"/>
              </a:rPr>
              <a:t>Reinado del Mesías 
</a:t>
            </a:r>
          </a:p>
        </p:txBody>
      </p:sp>
      <p:pic>
        <p:nvPicPr>
          <p:cNvPr id="3" name="Picture 2" descr="images-1.jpe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369962" y="1165025"/>
            <a:ext cx="388004" cy="388004"/>
          </a:xfrm>
          <a:prstGeom prst="rect">
            <a:avLst/>
          </a:prstGeom>
        </p:spPr>
      </p:pic>
      <p:pic>
        <p:nvPicPr>
          <p:cNvPr id="9" name="Picture 8" descr="images-1.jpe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844324" y="1971029"/>
            <a:ext cx="410783" cy="410783"/>
          </a:xfrm>
          <a:prstGeom prst="rect">
            <a:avLst/>
          </a:prstGeom>
        </p:spPr>
      </p:pic>
      <p:pic>
        <p:nvPicPr>
          <p:cNvPr id="12" name="Picture 11" descr="images-1.jpe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915313" y="3454851"/>
            <a:ext cx="457678" cy="410783"/>
          </a:xfrm>
          <a:prstGeom prst="rect">
            <a:avLst/>
          </a:prstGeom>
        </p:spPr>
      </p:pic>
      <p:pic>
        <p:nvPicPr>
          <p:cNvPr id="14" name="Picture 13" descr="images.jpe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0069" y="82631"/>
            <a:ext cx="5439894" cy="6832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s-1.jpeg">
            <a:extLst>
              <a:ext uri="{FF2B5EF4-FFF2-40B4-BE49-F238E27FC236}">
                <a16:creationId xmlns:a16="http://schemas.microsoft.com/office/drawing/2014/main" id="{B28AAC54-E5E8-E643-78F7-D89D81AF0069}"/>
              </a:ext>
            </a:extLst>
          </p:cNvPr>
          <p:cNvPicPr>
            <a:picLocks noChangeAspect="1"/>
          </p:cNvPicPr>
          <p:nvPr/>
        </p:nvPicPr>
        <p:blipFill>
          <a:blip r:embed="rId2"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609485" y="1528818"/>
            <a:ext cx="388004" cy="388004"/>
          </a:xfrm>
          <a:prstGeom prst="rect">
            <a:avLst/>
          </a:prstGeom>
        </p:spPr>
      </p:pic>
    </p:spTree>
    <p:extLst>
      <p:ext uri="{BB962C8B-B14F-4D97-AF65-F5344CB8AC3E}">
        <p14:creationId xmlns:p14="http://schemas.microsoft.com/office/powerpoint/2010/main" val="2762217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252"/>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1071980" y="217014"/>
            <a:ext cx="9874316" cy="3375283"/>
          </a:xfrm>
          <a:prstGeom prst="rect">
            <a:avLst/>
          </a:prstGeom>
          <a:solidFill>
            <a:srgbClr val="00B0F0"/>
          </a:solidFill>
        </p:spPr>
        <p:txBody>
          <a:bodyPr wrap="square" rtlCol="0">
            <a:spAutoFit/>
          </a:bodyPr>
          <a:lstStyle/>
          <a:p>
            <a:pPr algn="ctr"/>
            <a:endParaRPr lang="en-US" sz="2400" dirty="0">
              <a:latin typeface="Papyrus" panose="020B0602040200020303" pitchFamily="34" charset="77"/>
            </a:endParaRPr>
          </a:p>
          <a:p>
            <a:pPr algn="ctr"/>
            <a:r>
              <a:rPr lang="en-US" sz="2400" dirty="0">
                <a:latin typeface="Papyrus" panose="020B0602040200020303" pitchFamily="34" charset="77"/>
              </a:rPr>
              <a:t> </a:t>
            </a:r>
            <a:r>
              <a:rPr lang="en-US" sz="2400" dirty="0" err="1">
                <a:latin typeface="Papyrus" panose="020B0602040200020303" pitchFamily="34" charset="77"/>
              </a:rPr>
              <a:t>Profecía</a:t>
            </a:r>
            <a:r>
              <a:rPr lang="en-US" sz="2400" dirty="0">
                <a:latin typeface="Papyrus" panose="020B0602040200020303" pitchFamily="34" charset="77"/>
              </a:rPr>
              <a:t> </a:t>
            </a:r>
            <a:r>
              <a:rPr lang="en-US" sz="2400" dirty="0" err="1">
                <a:latin typeface="Papyrus" panose="020B0602040200020303" pitchFamily="34" charset="77"/>
              </a:rPr>
              <a:t>en</a:t>
            </a:r>
            <a:r>
              <a:rPr lang="en-US" sz="2400" dirty="0">
                <a:latin typeface="Papyrus" panose="020B0602040200020303" pitchFamily="34" charset="77"/>
              </a:rPr>
              <a:t> </a:t>
            </a:r>
            <a:r>
              <a:rPr lang="en-US" sz="2400" dirty="0" err="1">
                <a:latin typeface="Papyrus" panose="020B0602040200020303" pitchFamily="34" charset="77"/>
              </a:rPr>
              <a:t>Proverbios</a:t>
            </a:r>
            <a:r>
              <a:rPr lang="en-US" sz="2400" dirty="0">
                <a:latin typeface="Papyrus" panose="020B0602040200020303" pitchFamily="34" charset="77"/>
              </a:rPr>
              <a:t> 7 </a:t>
            </a:r>
          </a:p>
          <a:p>
            <a:r>
              <a:rPr lang="en-US" sz="2000" dirty="0">
                <a:latin typeface="Avenir Book" panose="02000503020000020003" pitchFamily="2" charset="0"/>
              </a:rPr>
              <a:t>                  </a:t>
            </a:r>
            <a:r>
              <a:rPr lang="en-US" sz="2200" dirty="0">
                <a:latin typeface="Avenir Book" panose="02000503020000020003" pitchFamily="2" charset="0"/>
              </a:rPr>
              <a:t>19. </a:t>
            </a:r>
            <a:r>
              <a:rPr lang="es-BO" sz="2200" b="0" i="0" u="none" strike="noStrike" baseline="0" dirty="0">
                <a:solidFill>
                  <a:srgbClr val="292F33"/>
                </a:solidFill>
                <a:latin typeface="Avenir Book" panose="02000503020000020003" pitchFamily="2" charset="0"/>
              </a:rPr>
              <a:t>Porque el marido no está en casa, </a:t>
            </a:r>
            <a:r>
              <a:rPr lang="es-BO" sz="2200" b="0" i="0" u="none" strike="noStrike" baseline="0" dirty="0" err="1">
                <a:solidFill>
                  <a:srgbClr val="292F33"/>
                </a:solidFill>
                <a:latin typeface="Avenir Book" panose="02000503020000020003" pitchFamily="2" charset="0"/>
              </a:rPr>
              <a:t>hase</a:t>
            </a:r>
            <a:r>
              <a:rPr lang="es-BO" sz="2200" b="0" i="0" u="none" strike="noStrike" baseline="0" dirty="0">
                <a:solidFill>
                  <a:srgbClr val="292F33"/>
                </a:solidFill>
                <a:latin typeface="Avenir Book" panose="02000503020000020003" pitchFamily="2" charset="0"/>
              </a:rPr>
              <a:t> ido á un largo viaje: </a:t>
            </a:r>
          </a:p>
          <a:p>
            <a:r>
              <a:rPr lang="es-BO" sz="2200" b="1" baseline="30000" dirty="0">
                <a:solidFill>
                  <a:srgbClr val="000000"/>
                </a:solidFill>
                <a:latin typeface="Papyrus" panose="020B0602040200020303" pitchFamily="34" charset="77"/>
              </a:rPr>
              <a:t>
</a:t>
            </a:r>
            <a:r>
              <a:rPr lang="es-BO" sz="2200" b="1" dirty="0">
                <a:solidFill>
                  <a:srgbClr val="000000"/>
                </a:solidFill>
                <a:latin typeface="Papyrus" panose="020B0602040200020303" pitchFamily="34" charset="77"/>
              </a:rPr>
              <a:t>                                                       Jesús es el Marido </a:t>
            </a:r>
            <a:r>
              <a:rPr lang="es-BO" sz="2000" b="1" dirty="0">
                <a:solidFill>
                  <a:srgbClr val="000000"/>
                </a:solidFill>
                <a:latin typeface="Papyrus" panose="020B0602040200020303" pitchFamily="34" charset="77"/>
              </a:rPr>
              <a:t>
                                                          Se ha ido por 2000 años</a:t>
            </a:r>
          </a:p>
          <a:p>
            <a:r>
              <a:rPr lang="es-BO" sz="2200" b="1" baseline="30000" dirty="0">
                <a:solidFill>
                  <a:srgbClr val="000000"/>
                </a:solidFill>
                <a:latin typeface="Avenir Book" panose="02000503020000020003" pitchFamily="2" charset="0"/>
              </a:rPr>
              <a:t>
      </a:t>
            </a:r>
            <a:r>
              <a:rPr lang="es-BO" sz="2200" b="0" i="0" u="none" strike="noStrike" baseline="0" dirty="0">
                <a:solidFill>
                  <a:srgbClr val="292F33"/>
                </a:solidFill>
                <a:latin typeface="Avenir Book" panose="02000503020000020003" pitchFamily="2" charset="0"/>
              </a:rPr>
              <a:t>20. El saco de dinero llevó en su mano; el día señalado volverá á su casa.</a:t>
            </a:r>
            <a:endParaRPr lang="es-BO" sz="1800" b="0" i="0" u="none" strike="noStrike" baseline="0" dirty="0">
              <a:solidFill>
                <a:srgbClr val="292F33"/>
              </a:solidFill>
              <a:latin typeface="Verdana" panose="020B0604030504040204" pitchFamily="34" charset="0"/>
            </a:endParaRPr>
          </a:p>
          <a:p>
            <a:pPr algn="ctr"/>
            <a:r>
              <a:rPr lang="es-BO" sz="2800" b="0" i="0" u="none" strike="noStrike" baseline="0" dirty="0">
                <a:solidFill>
                  <a:srgbClr val="292F33"/>
                </a:solidFill>
                <a:latin typeface="Verdana" panose="020B0604030504040204" pitchFamily="34" charset="0"/>
              </a:rPr>
              <a:t>  </a:t>
            </a:r>
            <a:r>
              <a:rPr lang="es-BO" sz="2800" b="1" baseline="30000" dirty="0">
                <a:solidFill>
                  <a:srgbClr val="000000"/>
                </a:solidFill>
                <a:latin typeface="Papyrus" panose="020B0602040200020303" pitchFamily="34" charset="77"/>
              </a:rPr>
              <a:t>(Yom </a:t>
            </a:r>
            <a:r>
              <a:rPr lang="es-BO" sz="2800" b="1" baseline="30000" dirty="0" err="1">
                <a:solidFill>
                  <a:srgbClr val="000000"/>
                </a:solidFill>
                <a:latin typeface="Papyrus" panose="020B0602040200020303" pitchFamily="34" charset="77"/>
              </a:rPr>
              <a:t>Keseh</a:t>
            </a:r>
            <a:r>
              <a:rPr lang="es-BO" sz="2800" b="1" baseline="30000" dirty="0">
                <a:solidFill>
                  <a:srgbClr val="000000"/>
                </a:solidFill>
                <a:latin typeface="Papyrus" panose="020B0602040200020303" pitchFamily="34" charset="77"/>
              </a:rPr>
              <a:t>)</a:t>
            </a:r>
            <a:r>
              <a:rPr lang="es-BO" sz="4000" b="1" baseline="30000" dirty="0">
                <a:solidFill>
                  <a:srgbClr val="000000"/>
                </a:solidFill>
                <a:latin typeface="Papyrus" panose="020B0602040200020303" pitchFamily="34" charset="77"/>
              </a:rPr>
              <a:t> </a:t>
            </a:r>
            <a:r>
              <a:rPr lang="es-BO" sz="2200" b="1" baseline="30000" dirty="0">
                <a:solidFill>
                  <a:srgbClr val="000000"/>
                </a:solidFill>
                <a:latin typeface="Avenir Book" panose="02000503020000020003" pitchFamily="2" charset="0"/>
              </a:rPr>
              <a:t>
</a:t>
            </a:r>
            <a:endParaRPr lang="en-US" sz="2200" b="0" i="0" u="none" strike="noStrike" dirty="0">
              <a:solidFill>
                <a:srgbClr val="000000"/>
              </a:solidFill>
              <a:effectLst/>
              <a:latin typeface="Papyrus" panose="020B0602040200020303" pitchFamily="34" charset="77"/>
            </a:endParaRPr>
          </a:p>
        </p:txBody>
      </p:sp>
      <p:pic>
        <p:nvPicPr>
          <p:cNvPr id="7" name="Picture 6" descr="f5d4093427fb09ee2012d438f528cc5f.jpg">
            <a:extLst>
              <a:ext uri="{FF2B5EF4-FFF2-40B4-BE49-F238E27FC236}">
                <a16:creationId xmlns:a16="http://schemas.microsoft.com/office/drawing/2014/main" id="{F6BA8E88-2CDD-3359-E83F-DB107B14EE7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1420317" y="0"/>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4E388DC-5560-F96F-8155-74E9A6FF4812}"/>
              </a:ext>
            </a:extLst>
          </p:cNvPr>
          <p:cNvSpPr txBox="1"/>
          <p:nvPr/>
        </p:nvSpPr>
        <p:spPr>
          <a:xfrm>
            <a:off x="2417469" y="3794059"/>
            <a:ext cx="7357061" cy="2400657"/>
          </a:xfrm>
          <a:prstGeom prst="rect">
            <a:avLst/>
          </a:prstGeom>
          <a:solidFill>
            <a:srgbClr val="00B0F0"/>
          </a:solidFill>
        </p:spPr>
        <p:txBody>
          <a:bodyPr wrap="square" rtlCol="0">
            <a:spAutoFit/>
          </a:bodyPr>
          <a:lstStyle/>
          <a:p>
            <a:endParaRPr lang="es-BO" sz="2200" dirty="0">
              <a:latin typeface="Papyrus" panose="020B0602040200020303" pitchFamily="34" charset="77"/>
            </a:endParaRPr>
          </a:p>
          <a:p>
            <a:r>
              <a:rPr lang="es-BO" sz="2200" dirty="0">
                <a:latin typeface="Papyrus" panose="020B0602040200020303" pitchFamily="34" charset="77"/>
              </a:rPr>
              <a:t> Yom </a:t>
            </a:r>
            <a:r>
              <a:rPr lang="es-BO" sz="2200" dirty="0" err="1">
                <a:latin typeface="Papyrus" panose="020B0602040200020303" pitchFamily="34" charset="77"/>
              </a:rPr>
              <a:t>Keseh</a:t>
            </a:r>
            <a:r>
              <a:rPr lang="es-BO" sz="2200" dirty="0">
                <a:latin typeface="Papyrus" panose="020B0602040200020303" pitchFamily="34" charset="77"/>
              </a:rPr>
              <a:t> – La Fiesta de las Trompetas - "El Día Oculto"   
           "Ningún hombre sabe el día ni la hora" </a:t>
            </a:r>
          </a:p>
          <a:p>
            <a:r>
              <a:rPr lang="es-BO" sz="2200" dirty="0">
                <a:latin typeface="Papyrus" panose="020B0602040200020303" pitchFamily="34" charset="77"/>
              </a:rPr>
              <a:t>
 Mateo 24:36 "</a:t>
            </a:r>
            <a:r>
              <a:rPr lang="es-BO" sz="1800" b="0" i="0" u="none" strike="noStrike" baseline="0" dirty="0">
                <a:solidFill>
                  <a:srgbClr val="292F33"/>
                </a:solidFill>
                <a:latin typeface="Verdana" panose="020B0604030504040204" pitchFamily="34" charset="0"/>
              </a:rPr>
              <a:t>Empero del día y hora nadie sabe, </a:t>
            </a:r>
          </a:p>
          <a:p>
            <a:r>
              <a:rPr lang="es-BO" dirty="0">
                <a:solidFill>
                  <a:srgbClr val="292F33"/>
                </a:solidFill>
                <a:latin typeface="Verdana" panose="020B0604030504040204" pitchFamily="34" charset="0"/>
              </a:rPr>
              <a:t>      </a:t>
            </a:r>
            <a:r>
              <a:rPr lang="es-BO" sz="1800" b="0" i="0" u="none" strike="noStrike" baseline="0" dirty="0">
                <a:solidFill>
                  <a:srgbClr val="292F33"/>
                </a:solidFill>
                <a:latin typeface="Verdana" panose="020B0604030504040204" pitchFamily="34" charset="0"/>
              </a:rPr>
              <a:t>ni aun los ángeles de los cielos, sino mi Padre solo.”</a:t>
            </a:r>
          </a:p>
          <a:p>
            <a:endParaRPr lang="en-US" sz="2200" dirty="0">
              <a:latin typeface="Papyrus" panose="020B0602040200020303" pitchFamily="34" charset="77"/>
            </a:endParaRPr>
          </a:p>
        </p:txBody>
      </p:sp>
    </p:spTree>
    <p:extLst>
      <p:ext uri="{BB962C8B-B14F-4D97-AF65-F5344CB8AC3E}">
        <p14:creationId xmlns:p14="http://schemas.microsoft.com/office/powerpoint/2010/main" val="135307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0777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pic>
        <p:nvPicPr>
          <p:cNvPr id="10" name="Picture 9" descr="images-18.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6179" y="33015"/>
            <a:ext cx="9875089" cy="682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7831" name="TextBox 12"/>
          <p:cNvSpPr txBox="1">
            <a:spLocks noChangeArrowheads="1"/>
          </p:cNvSpPr>
          <p:nvPr/>
        </p:nvSpPr>
        <p:spPr bwMode="auto">
          <a:xfrm>
            <a:off x="1266503" y="319155"/>
            <a:ext cx="777148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BO" sz="2800" dirty="0">
                <a:solidFill>
                  <a:schemeClr val="bg1">
                    <a:lumMod val="95000"/>
                  </a:schemeClr>
                </a:solidFill>
                <a:latin typeface="Papyrus" panose="020B0602040200020303" pitchFamily="34" charset="77"/>
                <a:cs typeface="Cracked" charset="0"/>
              </a:rPr>
              <a:t>"El día que ningún hombre conozca la Hora"
  Es la Fiesta de las Trompetas</a:t>
            </a:r>
            <a:endParaRPr lang="es-ES_tradnl" sz="2800" dirty="0">
              <a:solidFill>
                <a:schemeClr val="bg1">
                  <a:lumMod val="95000"/>
                </a:schemeClr>
              </a:solidFill>
              <a:latin typeface="Papyrus" panose="020B0602040200020303" pitchFamily="34" charset="77"/>
              <a:cs typeface="Lucida Handwriting"/>
            </a:endParaRPr>
          </a:p>
        </p:txBody>
      </p:sp>
      <p:sp>
        <p:nvSpPr>
          <p:cNvPr id="2" name="TextBox 1"/>
          <p:cNvSpPr txBox="1"/>
          <p:nvPr/>
        </p:nvSpPr>
        <p:spPr>
          <a:xfrm>
            <a:off x="7799034" y="3968663"/>
            <a:ext cx="3122234" cy="3200877"/>
          </a:xfrm>
          <a:prstGeom prst="rect">
            <a:avLst/>
          </a:prstGeom>
          <a:noFill/>
        </p:spPr>
        <p:txBody>
          <a:bodyPr wrap="square" rtlCol="0">
            <a:spAutoFit/>
          </a:bodyPr>
          <a:lstStyle/>
          <a:p>
            <a:r>
              <a:rPr lang="es-ES_tradnl" dirty="0">
                <a:solidFill>
                  <a:schemeClr val="bg1">
                    <a:lumMod val="95000"/>
                  </a:schemeClr>
                </a:solidFill>
                <a:latin typeface="Lucida Handwriting"/>
                <a:cs typeface="Lucida Handwriting"/>
              </a:rPr>
              <a:t>Lucas 12:37-41
Lucas 12:42
Mateo 25:8-13
Mateo 24:44
Mateo 24:50
I Tesalonicenses 5:1-5
Hechos 1:7-8
Marcos 13:32-37
Apocalipsis 3:1-3 </a:t>
            </a:r>
          </a:p>
          <a:p>
            <a:endParaRPr lang="es-ES_tradnl" sz="2000" dirty="0">
              <a:solidFill>
                <a:schemeClr val="bg1">
                  <a:lumMod val="95000"/>
                </a:schemeClr>
              </a:solidFill>
              <a:latin typeface="Lucida Handwriting"/>
              <a:cs typeface="Lucida Handwriting"/>
            </a:endParaRPr>
          </a:p>
          <a:p>
            <a:endParaRPr lang="es-ES_tradnl" sz="2000" dirty="0">
              <a:solidFill>
                <a:srgbClr val="FF0000"/>
              </a:solidFill>
              <a:latin typeface="Lucida Handwriting"/>
              <a:cs typeface="Lucida Handwriting"/>
            </a:endParaRPr>
          </a:p>
        </p:txBody>
      </p:sp>
    </p:spTree>
    <p:extLst>
      <p:ext uri="{BB962C8B-B14F-4D97-AF65-F5344CB8AC3E}">
        <p14:creationId xmlns:p14="http://schemas.microsoft.com/office/powerpoint/2010/main" val="1507951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357100" cy="706315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sp>
        <p:nvSpPr>
          <p:cNvPr id="2" name="TextBox 1"/>
          <p:cNvSpPr txBox="1"/>
          <p:nvPr/>
        </p:nvSpPr>
        <p:spPr>
          <a:xfrm>
            <a:off x="325527" y="333137"/>
            <a:ext cx="5770473" cy="6524863"/>
          </a:xfrm>
          <a:prstGeom prst="rect">
            <a:avLst/>
          </a:prstGeom>
          <a:solidFill>
            <a:schemeClr val="bg1"/>
          </a:solidFill>
        </p:spPr>
        <p:txBody>
          <a:bodyPr wrap="square" rtlCol="0">
            <a:spAutoFit/>
          </a:bodyPr>
          <a:lstStyle/>
          <a:p>
            <a:r>
              <a:rPr lang="es-BO" sz="2200" dirty="0">
                <a:latin typeface="Papyrus" panose="020B0602040200020303" pitchFamily="34" charset="77"/>
                <a:cs typeface="Lucida Handwriting"/>
              </a:rPr>
              <a:t>La Fiesta de las Trompetas – Muchos Temas</a:t>
            </a:r>
          </a:p>
          <a:p>
            <a:endParaRPr lang="es-BO" sz="2200" dirty="0">
              <a:latin typeface="Lucida Handwriting"/>
              <a:cs typeface="Lucida Handwriting"/>
            </a:endParaRPr>
          </a:p>
          <a:p>
            <a:pPr algn="ctr"/>
            <a:r>
              <a:rPr lang="es-BO" sz="2200" dirty="0">
                <a:latin typeface="Lucida Handwriting"/>
                <a:cs typeface="Lucida Handwriting"/>
              </a:rPr>
              <a:t>"</a:t>
            </a:r>
            <a:r>
              <a:rPr lang="es-BO" sz="2200" dirty="0">
                <a:latin typeface="Papyrus" panose="020B0602040200020303" pitchFamily="34" charset="77"/>
                <a:cs typeface="Lucida Handwriting"/>
              </a:rPr>
              <a:t>El último triunfo"</a:t>
            </a:r>
          </a:p>
          <a:p>
            <a:pPr algn="ctr"/>
            <a:endParaRPr lang="es-BO" sz="2200" dirty="0">
              <a:latin typeface="Papyrus" panose="020B0602040200020303" pitchFamily="34" charset="77"/>
              <a:cs typeface="Lucida Handwriting"/>
            </a:endParaRPr>
          </a:p>
          <a:p>
            <a:pPr algn="ctr"/>
            <a:r>
              <a:rPr lang="es-BO" sz="2200" dirty="0">
                <a:latin typeface="Papyrus" panose="020B0602040200020303" pitchFamily="34" charset="77"/>
                <a:cs typeface="Lucida Handwriting"/>
              </a:rPr>
              <a:t>"El día oculto"</a:t>
            </a:r>
          </a:p>
          <a:p>
            <a:pPr algn="ctr"/>
            <a:endParaRPr lang="es-BO" sz="2200" dirty="0">
              <a:latin typeface="Papyrus" panose="020B0602040200020303" pitchFamily="34" charset="77"/>
              <a:cs typeface="Lucida Handwriting"/>
            </a:endParaRPr>
          </a:p>
          <a:p>
            <a:pPr algn="ctr"/>
            <a:r>
              <a:rPr lang="es-BO" sz="2200" dirty="0">
                <a:latin typeface="Papyrus" panose="020B0602040200020303" pitchFamily="34" charset="77"/>
                <a:cs typeface="Lucida Handwriting"/>
              </a:rPr>
              <a:t>"El abrir y cerrar de ojos </a:t>
            </a:r>
          </a:p>
          <a:p>
            <a:pPr algn="ctr"/>
            <a:r>
              <a:rPr lang="es-BO" sz="2200" dirty="0">
                <a:latin typeface="Papyrus" panose="020B0602040200020303" pitchFamily="34" charset="77"/>
                <a:cs typeface="Lucida Handwriting"/>
              </a:rPr>
              <a:t>    </a:t>
            </a:r>
          </a:p>
          <a:p>
            <a:pPr algn="ctr"/>
            <a:r>
              <a:rPr lang="es-BO" sz="2200" dirty="0">
                <a:latin typeface="Papyrus" panose="020B0602040200020303" pitchFamily="34" charset="77"/>
                <a:cs typeface="Lucida Handwriting"/>
              </a:rPr>
              <a:t>"El Día del Juicio"</a:t>
            </a:r>
          </a:p>
          <a:p>
            <a:pPr algn="ctr"/>
            <a:endParaRPr lang="es-BO" sz="2200" dirty="0">
              <a:latin typeface="Papyrus" panose="020B0602040200020303" pitchFamily="34" charset="77"/>
              <a:cs typeface="Lucida Handwriting"/>
            </a:endParaRPr>
          </a:p>
          <a:p>
            <a:pPr algn="ctr"/>
            <a:r>
              <a:rPr lang="es-BO" sz="2200" dirty="0">
                <a:latin typeface="Papyrus" panose="020B0602040200020303" pitchFamily="34" charset="77"/>
                <a:cs typeface="Lucida Handwriting"/>
              </a:rPr>
              <a:t>"El tiempo de angustia de Jacob"</a:t>
            </a:r>
          </a:p>
          <a:p>
            <a:pPr algn="ctr"/>
            <a:endParaRPr lang="es-BO" sz="2200" dirty="0">
              <a:latin typeface="Papyrus" panose="020B0602040200020303" pitchFamily="34" charset="77"/>
              <a:cs typeface="Lucida Handwriting"/>
            </a:endParaRPr>
          </a:p>
          <a:p>
            <a:pPr algn="ctr"/>
            <a:r>
              <a:rPr lang="es-BO" sz="2200" dirty="0">
                <a:latin typeface="Papyrus" panose="020B0602040200020303" pitchFamily="34" charset="77"/>
                <a:cs typeface="Lucida Handwriting"/>
              </a:rPr>
              <a:t>"Los dolores de nacimiento del Mesías"</a:t>
            </a:r>
          </a:p>
          <a:p>
            <a:pPr algn="ctr"/>
            <a:endParaRPr lang="es-BO" sz="2200" dirty="0">
              <a:latin typeface="Papyrus" panose="020B0602040200020303" pitchFamily="34" charset="77"/>
              <a:cs typeface="Lucida Handwriting"/>
            </a:endParaRPr>
          </a:p>
          <a:p>
            <a:pPr algn="ctr"/>
            <a:r>
              <a:rPr lang="es-BO" sz="2200" dirty="0">
                <a:latin typeface="Papyrus" panose="020B0602040200020303" pitchFamily="34" charset="77"/>
                <a:cs typeface="Lucida Handwriting"/>
              </a:rPr>
              <a:t>"El Día del Recuerdo"</a:t>
            </a:r>
          </a:p>
          <a:p>
            <a:pPr algn="ctr"/>
            <a:endParaRPr lang="es-BO" sz="2200" dirty="0">
              <a:latin typeface="Papyrus" panose="020B0602040200020303" pitchFamily="34" charset="77"/>
              <a:cs typeface="Lucida Handwriting"/>
            </a:endParaRPr>
          </a:p>
          <a:p>
            <a:pPr algn="ctr"/>
            <a:r>
              <a:rPr lang="es-BO" sz="2200" dirty="0">
                <a:latin typeface="Papyrus" panose="020B0602040200020303" pitchFamily="34" charset="77"/>
                <a:cs typeface="Lucida Handwriting"/>
              </a:rPr>
              <a:t>"Matrimonio del Mesías"</a:t>
            </a:r>
          </a:p>
          <a:p>
            <a:pPr algn="ctr"/>
            <a:endParaRPr lang="es-BO" sz="2200" dirty="0">
              <a:latin typeface="Papyrus" panose="020B0602040200020303" pitchFamily="34" charset="77"/>
              <a:cs typeface="Lucida Handwriting"/>
            </a:endParaRPr>
          </a:p>
          <a:p>
            <a:pPr algn="ctr"/>
            <a:r>
              <a:rPr lang="es-BO" sz="2200" dirty="0">
                <a:latin typeface="Papyrus" panose="020B0602040200020303" pitchFamily="34" charset="77"/>
                <a:cs typeface="Lucida Handwriting"/>
              </a:rPr>
              <a:t>"La coronación del rey"</a:t>
            </a:r>
          </a:p>
        </p:txBody>
      </p:sp>
      <p:pic>
        <p:nvPicPr>
          <p:cNvPr id="3" name="Picture 2" descr="images-1.jpeg">
            <a:extLst>
              <a:ext uri="{FF2B5EF4-FFF2-40B4-BE49-F238E27FC236}">
                <a16:creationId xmlns:a16="http://schemas.microsoft.com/office/drawing/2014/main" id="{8595AAD4-21F7-1650-1069-7D94D6DDF2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52005" y="225287"/>
            <a:ext cx="6125635" cy="6632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748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E3D6A3-33CC-27E1-C48C-3789A35B8103}"/>
              </a:ext>
            </a:extLst>
          </p:cNvPr>
          <p:cNvSpPr/>
          <p:nvPr/>
        </p:nvSpPr>
        <p:spPr>
          <a:xfrm>
            <a:off x="-86478" y="-1"/>
            <a:ext cx="123444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s-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113" y="202816"/>
            <a:ext cx="4871730" cy="6452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455227" y="567602"/>
            <a:ext cx="6348846" cy="3416320"/>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ES_tradnl" sz="2400" dirty="0">
              <a:solidFill>
                <a:schemeClr val="tx1"/>
              </a:solidFill>
              <a:latin typeface="Papyrus"/>
              <a:cs typeface="Papyrus"/>
            </a:endParaRPr>
          </a:p>
          <a:p>
            <a:pPr algn="ctr"/>
            <a:r>
              <a:rPr lang="es-BO" sz="2400" dirty="0">
                <a:solidFill>
                  <a:schemeClr val="tx1"/>
                </a:solidFill>
                <a:latin typeface="Papyrus"/>
                <a:cs typeface="Papyrus"/>
              </a:rPr>
              <a:t>Y </a:t>
            </a:r>
            <a:r>
              <a:rPr lang="es-BO" sz="2400" dirty="0" err="1">
                <a:solidFill>
                  <a:schemeClr val="tx1"/>
                </a:solidFill>
                <a:latin typeface="Papyrus"/>
                <a:cs typeface="Papyrus"/>
              </a:rPr>
              <a:t>sacólo</a:t>
            </a:r>
            <a:r>
              <a:rPr lang="es-BO" sz="2400" dirty="0">
                <a:solidFill>
                  <a:schemeClr val="tx1"/>
                </a:solidFill>
                <a:latin typeface="Papyrus"/>
                <a:cs typeface="Papyrus"/>
              </a:rPr>
              <a:t> Jehová del huerto de Edén, para que labrase la tierra de que </a:t>
            </a:r>
            <a:r>
              <a:rPr lang="es-BO" sz="2400" dirty="0" err="1">
                <a:solidFill>
                  <a:schemeClr val="tx1"/>
                </a:solidFill>
                <a:latin typeface="Papyrus"/>
                <a:cs typeface="Papyrus"/>
              </a:rPr>
              <a:t>fué</a:t>
            </a:r>
            <a:r>
              <a:rPr lang="es-BO" sz="2400" dirty="0">
                <a:solidFill>
                  <a:schemeClr val="tx1"/>
                </a:solidFill>
                <a:latin typeface="Papyrus"/>
                <a:cs typeface="Papyrus"/>
              </a:rPr>
              <a:t> tomado.</a:t>
            </a:r>
          </a:p>
          <a:p>
            <a:pPr algn="ctr"/>
            <a:endParaRPr lang="es-BO" sz="2400" dirty="0">
              <a:solidFill>
                <a:schemeClr val="tx1"/>
              </a:solidFill>
              <a:latin typeface="Papyrus"/>
              <a:cs typeface="Papyrus"/>
            </a:endParaRPr>
          </a:p>
          <a:p>
            <a:pPr algn="ctr"/>
            <a:r>
              <a:rPr lang="es-BO" sz="2400" dirty="0">
                <a:solidFill>
                  <a:schemeClr val="tx1"/>
                </a:solidFill>
                <a:latin typeface="Papyrus"/>
                <a:cs typeface="Papyrus"/>
              </a:rPr>
              <a:t>Echó, pues, fuera al hombre, y puso al oriente del huerto de Edén querubines, y una espada encendida que se revolvía á todos lados, para guardar el camino del árbol </a:t>
            </a:r>
          </a:p>
          <a:p>
            <a:pPr algn="ctr"/>
            <a:r>
              <a:rPr lang="es-BO" sz="2400" dirty="0">
                <a:solidFill>
                  <a:schemeClr val="tx1"/>
                </a:solidFill>
                <a:latin typeface="Papyrus"/>
                <a:cs typeface="Papyrus"/>
              </a:rPr>
              <a:t>de la vida       </a:t>
            </a:r>
            <a:r>
              <a:rPr lang="es-ES_tradnl" sz="2400" dirty="0">
                <a:solidFill>
                  <a:schemeClr val="tx1"/>
                </a:solidFill>
                <a:latin typeface="Papyrus"/>
                <a:cs typeface="Papyrus"/>
              </a:rPr>
              <a:t>Génesis 3:23</a:t>
            </a:r>
            <a:r>
              <a:rPr lang="en-US" sz="2400" dirty="0">
                <a:solidFill>
                  <a:schemeClr val="tx1"/>
                </a:solidFill>
                <a:latin typeface="Papyrus"/>
                <a:cs typeface="Papyrus"/>
              </a:rPr>
              <a:t>-24</a:t>
            </a:r>
          </a:p>
        </p:txBody>
      </p:sp>
      <p:sp>
        <p:nvSpPr>
          <p:cNvPr id="3" name="TextBox 2"/>
          <p:cNvSpPr txBox="1"/>
          <p:nvPr/>
        </p:nvSpPr>
        <p:spPr>
          <a:xfrm>
            <a:off x="6006353" y="4168588"/>
            <a:ext cx="184666" cy="369332"/>
          </a:xfrm>
          <a:prstGeom prst="rect">
            <a:avLst/>
          </a:prstGeom>
          <a:noFill/>
        </p:spPr>
        <p:txBody>
          <a:bodyPr wrap="none" rtlCol="0">
            <a:spAutoFit/>
          </a:bodyPr>
          <a:lstStyle/>
          <a:p>
            <a:endParaRPr lang="en-US"/>
          </a:p>
        </p:txBody>
      </p:sp>
      <p:sp>
        <p:nvSpPr>
          <p:cNvPr id="6" name="TextBox 5"/>
          <p:cNvSpPr txBox="1"/>
          <p:nvPr/>
        </p:nvSpPr>
        <p:spPr>
          <a:xfrm>
            <a:off x="6277664" y="4905403"/>
            <a:ext cx="5193161" cy="1384995"/>
          </a:xfrm>
          <a:prstGeom prst="rect">
            <a:avLst/>
          </a:prstGeom>
          <a:no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solidFill>
                  <a:schemeClr val="bg1"/>
                </a:solidFill>
                <a:latin typeface="Lucida Handwriting"/>
                <a:cs typeface="Lucida Handwriting"/>
              </a:rPr>
              <a:t>El Querubin </a:t>
            </a:r>
            <a:r>
              <a:rPr lang="en-US" sz="2800" dirty="0" err="1">
                <a:solidFill>
                  <a:schemeClr val="bg1"/>
                </a:solidFill>
                <a:latin typeface="Lucida Handwriting"/>
                <a:cs typeface="Lucida Handwriting"/>
              </a:rPr>
              <a:t>guarda</a:t>
            </a:r>
            <a:r>
              <a:rPr lang="en-US" sz="2800" dirty="0">
                <a:solidFill>
                  <a:schemeClr val="bg1"/>
                </a:solidFill>
                <a:latin typeface="Lucida Handwriting"/>
                <a:cs typeface="Lucida Handwriting"/>
              </a:rPr>
              <a:t> </a:t>
            </a:r>
          </a:p>
          <a:p>
            <a:r>
              <a:rPr lang="en-US" sz="2800" dirty="0">
                <a:solidFill>
                  <a:schemeClr val="bg1"/>
                </a:solidFill>
                <a:latin typeface="Lucida Handwriting"/>
                <a:cs typeface="Lucida Handwriting"/>
              </a:rPr>
              <a:t> la </a:t>
            </a:r>
            <a:r>
              <a:rPr lang="en-US" sz="2800" dirty="0" err="1">
                <a:solidFill>
                  <a:schemeClr val="bg1"/>
                </a:solidFill>
                <a:latin typeface="Lucida Handwriting"/>
                <a:cs typeface="Lucida Handwriting"/>
              </a:rPr>
              <a:t>Pesencia</a:t>
            </a:r>
            <a:r>
              <a:rPr lang="en-US" sz="2800" dirty="0">
                <a:solidFill>
                  <a:schemeClr val="bg1"/>
                </a:solidFill>
                <a:latin typeface="Lucida Handwriting"/>
                <a:cs typeface="Lucida Handwriting"/>
              </a:rPr>
              <a:t> de Dios</a:t>
            </a:r>
          </a:p>
          <a:p>
            <a:endParaRPr lang="en-US" sz="2800" dirty="0">
              <a:latin typeface="Lucida Handwriting"/>
              <a:cs typeface="Lucida Handwriting"/>
            </a:endParaRPr>
          </a:p>
        </p:txBody>
      </p:sp>
    </p:spTree>
    <p:extLst>
      <p:ext uri="{BB962C8B-B14F-4D97-AF65-F5344CB8AC3E}">
        <p14:creationId xmlns:p14="http://schemas.microsoft.com/office/powerpoint/2010/main" val="10749057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8" name="Picture 7" descr="images-1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6" y="0"/>
            <a:ext cx="6706943" cy="6858000"/>
          </a:xfrm>
          <a:prstGeom prst="rect">
            <a:avLst/>
          </a:prstGeom>
        </p:spPr>
      </p:pic>
      <p:sp>
        <p:nvSpPr>
          <p:cNvPr id="9" name="TextBox 8"/>
          <p:cNvSpPr txBox="1"/>
          <p:nvPr/>
        </p:nvSpPr>
        <p:spPr>
          <a:xfrm>
            <a:off x="6706943" y="744690"/>
            <a:ext cx="5238444" cy="954107"/>
          </a:xfrm>
          <a:prstGeom prst="rect">
            <a:avLst/>
          </a:prstGeom>
          <a:solidFill>
            <a:schemeClr val="bg1"/>
          </a:solidFill>
        </p:spPr>
        <p:txBody>
          <a:bodyPr wrap="square" rtlCol="0">
            <a:spAutoFit/>
          </a:bodyPr>
          <a:lstStyle/>
          <a:p>
            <a:r>
              <a:rPr lang="es-BO" sz="2800" dirty="0">
                <a:latin typeface="Lucida Handwriting"/>
                <a:cs typeface="Lucida Handwriting"/>
              </a:rPr>
              <a:t>       "</a:t>
            </a:r>
            <a:r>
              <a:rPr lang="es-BO" sz="2800" dirty="0">
                <a:latin typeface="Papyrus" panose="020B0602040200020303" pitchFamily="34" charset="77"/>
                <a:cs typeface="Lucida Handwriting"/>
              </a:rPr>
              <a:t>En un momento, 
   en un abrir y cerrar de ojos"</a:t>
            </a:r>
            <a:endParaRPr lang="es-ES_tradnl" sz="2400" dirty="0">
              <a:latin typeface="Papyrus" panose="020B0602040200020303" pitchFamily="34" charset="77"/>
              <a:cs typeface="Lucida Handwriting"/>
            </a:endParaRPr>
          </a:p>
        </p:txBody>
      </p:sp>
      <p:sp>
        <p:nvSpPr>
          <p:cNvPr id="10" name="TextBox 9"/>
          <p:cNvSpPr txBox="1"/>
          <p:nvPr/>
        </p:nvSpPr>
        <p:spPr>
          <a:xfrm>
            <a:off x="6790769" y="2718719"/>
            <a:ext cx="5238444" cy="3477875"/>
          </a:xfrm>
          <a:prstGeom prst="rect">
            <a:avLst/>
          </a:prstGeom>
          <a:solidFill>
            <a:schemeClr val="bg1"/>
          </a:solidFill>
        </p:spPr>
        <p:txBody>
          <a:bodyPr wrap="square" rtlCol="0">
            <a:spAutoFit/>
          </a:bodyPr>
          <a:lstStyle/>
          <a:p>
            <a:pPr algn="ctr"/>
            <a:r>
              <a:rPr lang="es-BO" sz="2200" dirty="0">
                <a:latin typeface="Papyrus"/>
                <a:cs typeface="Papyrus"/>
              </a:rPr>
              <a:t>Cuando la luna está en conjunción  
llamada la luna nueva, 
El cielo está negro durante varios días ... 
La Luna parpadea y cierra el ojo...
Nadie sabía realmente la hora en que reaparecería la primera astilla </a:t>
            </a:r>
          </a:p>
          <a:p>
            <a:pPr algn="ctr"/>
            <a:r>
              <a:rPr lang="es-BO" sz="2200" dirty="0">
                <a:latin typeface="Papyrus"/>
                <a:cs typeface="Papyrus"/>
              </a:rPr>
              <a:t>de la luna nueva.
 La Fiesta de las Trompetas
 siempre ha sido conocido como
  "Ningún hombre sabe el día ni la hora.</a:t>
            </a:r>
            <a:r>
              <a:rPr lang="en-US" sz="2200" dirty="0">
                <a:latin typeface="Papyrus"/>
                <a:cs typeface="Papyrus"/>
              </a:rPr>
              <a:t>”</a:t>
            </a:r>
            <a:endParaRPr lang="es-ES_tradnl" sz="2200" dirty="0">
              <a:latin typeface="Papyrus"/>
              <a:cs typeface="Papyrus"/>
            </a:endParaRPr>
          </a:p>
        </p:txBody>
      </p:sp>
    </p:spTree>
    <p:extLst>
      <p:ext uri="{BB962C8B-B14F-4D97-AF65-F5344CB8AC3E}">
        <p14:creationId xmlns:p14="http://schemas.microsoft.com/office/powerpoint/2010/main" val="8836457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sp>
        <p:nvSpPr>
          <p:cNvPr id="3" name="TextBox 2"/>
          <p:cNvSpPr txBox="1"/>
          <p:nvPr/>
        </p:nvSpPr>
        <p:spPr>
          <a:xfrm>
            <a:off x="883212" y="175136"/>
            <a:ext cx="10236732" cy="1323439"/>
          </a:xfrm>
          <a:prstGeom prst="rect">
            <a:avLst/>
          </a:prstGeom>
          <a:solidFill>
            <a:schemeClr val="accent1"/>
          </a:solidFill>
        </p:spPr>
        <p:txBody>
          <a:bodyPr wrap="square" rtlCol="0">
            <a:spAutoFit/>
          </a:bodyPr>
          <a:lstStyle/>
          <a:p>
            <a:r>
              <a:rPr lang="es-BO" sz="2000" dirty="0">
                <a:solidFill>
                  <a:schemeClr val="bg1"/>
                </a:solidFill>
                <a:latin typeface="Papyrus"/>
                <a:cs typeface="Papyrus"/>
              </a:rPr>
              <a:t>1 Corintios 15:51-52 </a:t>
            </a:r>
            <a:r>
              <a:rPr lang="es-BO" sz="2000" dirty="0">
                <a:solidFill>
                  <a:schemeClr val="bg1"/>
                </a:solidFill>
                <a:latin typeface="Avenir Book" panose="02000503020000020003" pitchFamily="2" charset="0"/>
                <a:cs typeface="Papyrus"/>
              </a:rPr>
              <a:t>"He aquí, os digo un misterio: Todos ciertamente no dormiremos, mas todos seremos transformados,   En un momento, en un abrir de ojo, á la final trompeta; porque será tocada la trompeta, y los muertos serán levantados sin corrupción, y nosotros seremos transformados.” </a:t>
            </a:r>
            <a:endParaRPr lang="en-US" sz="2000" b="1" dirty="0">
              <a:solidFill>
                <a:srgbClr val="FF0000"/>
              </a:solidFill>
              <a:latin typeface="Papyrus"/>
              <a:cs typeface="Papyrus"/>
            </a:endParaRPr>
          </a:p>
        </p:txBody>
      </p:sp>
      <p:pic>
        <p:nvPicPr>
          <p:cNvPr id="8" name="Picture 7" descr="398238_10150928111907355_799722627_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129" y="1505243"/>
            <a:ext cx="10236732" cy="5352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4422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2324515" y="1019772"/>
            <a:ext cx="7634776" cy="4401205"/>
          </a:xfrm>
          <a:prstGeom prst="rect">
            <a:avLst/>
          </a:prstGeom>
          <a:solidFill>
            <a:srgbClr val="00B0F0"/>
          </a:solidFill>
        </p:spPr>
        <p:txBody>
          <a:bodyPr wrap="square" rtlCol="0">
            <a:spAutoFit/>
          </a:bodyPr>
          <a:lstStyle/>
          <a:p>
            <a:pPr algn="ctr"/>
            <a:endParaRPr lang="en-US" sz="2800" dirty="0">
              <a:latin typeface="Papyrus" panose="020B0602040200020303" pitchFamily="34" charset="77"/>
            </a:endParaRPr>
          </a:p>
          <a:p>
            <a:pPr algn="ctr"/>
            <a:r>
              <a:rPr lang="en-US" sz="2800" dirty="0">
                <a:latin typeface="Papyrus" panose="020B0602040200020303" pitchFamily="34" charset="77"/>
              </a:rPr>
              <a:t> </a:t>
            </a:r>
            <a:r>
              <a:rPr lang="es-BO" sz="2800" dirty="0">
                <a:latin typeface="Papyrus" panose="020B0602040200020303" pitchFamily="34" charset="77"/>
              </a:rPr>
              <a:t>El libro de Apocalipsis apunta a
 La Tribulación como un servicio de Yom Kipur</a:t>
            </a:r>
          </a:p>
          <a:p>
            <a:pPr algn="ctr"/>
            <a:r>
              <a:rPr lang="es-BO" sz="2800" dirty="0">
                <a:latin typeface="Papyrus" panose="020B0602040200020303" pitchFamily="34" charset="77"/>
              </a:rPr>
              <a:t> 
Jesús está ejerciendo como Sumo Sacerdote 
Para redimir a la nación de Israel</a:t>
            </a:r>
          </a:p>
          <a:p>
            <a:pPr algn="ctr"/>
            <a:r>
              <a:rPr lang="es-BO" sz="2800" dirty="0">
                <a:latin typeface="Papyrus" panose="020B0602040200020303" pitchFamily="34" charset="77"/>
              </a:rPr>
              <a:t>
           Este es el tiempo de la angustia de Jacob 
La Tribulación no está destinada a la Iglesia
</a:t>
            </a:r>
            <a:endParaRPr lang="en-US" sz="2800" dirty="0">
              <a:latin typeface="Papyrus" panose="020B0602040200020303" pitchFamily="34" charset="77"/>
            </a:endParaRPr>
          </a:p>
        </p:txBody>
      </p:sp>
    </p:spTree>
    <p:extLst>
      <p:ext uri="{BB962C8B-B14F-4D97-AF65-F5344CB8AC3E}">
        <p14:creationId xmlns:p14="http://schemas.microsoft.com/office/powerpoint/2010/main" val="16439798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5" name="Picture 4" descr="05.JP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p:blipFill>
        <p:spPr>
          <a:xfrm>
            <a:off x="563287" y="695566"/>
            <a:ext cx="5048540" cy="605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ages-1.jpe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77516" y="449267"/>
            <a:ext cx="4884941" cy="6298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3763864" y="233901"/>
            <a:ext cx="6427304" cy="923330"/>
          </a:xfrm>
          <a:prstGeom prst="rect">
            <a:avLst/>
          </a:prstGeom>
          <a:solidFill>
            <a:schemeClr val="bg1"/>
          </a:solidFill>
        </p:spPr>
        <p:txBody>
          <a:bodyPr wrap="square" rtlCol="0">
            <a:spAutoFit/>
          </a:bodyPr>
          <a:lstStyle/>
          <a:p>
            <a:r>
              <a:rPr lang="es-BO" dirty="0">
                <a:latin typeface="Papyrus"/>
                <a:cs typeface="Papyrus"/>
              </a:rPr>
              <a:t>"Y en medio de los 7 candeleros, uno semejante al Hijo del hombre, vestido de una ropa que llegaba hasta los pies, y ceñido por los pechos con una cinta de oro." </a:t>
            </a:r>
            <a:r>
              <a:rPr lang="es-BO" b="1" dirty="0">
                <a:solidFill>
                  <a:srgbClr val="FF0000"/>
                </a:solidFill>
                <a:latin typeface="Papyrus"/>
                <a:cs typeface="Papyrus"/>
              </a:rPr>
              <a:t>Apocalipsis 1:13</a:t>
            </a:r>
            <a:endParaRPr lang="es-ES_tradnl" b="1" dirty="0">
              <a:solidFill>
                <a:srgbClr val="FF0000"/>
              </a:solidFill>
              <a:latin typeface="Papyrus"/>
              <a:cs typeface="Papyrus"/>
            </a:endParaRPr>
          </a:p>
        </p:txBody>
      </p:sp>
    </p:spTree>
    <p:extLst>
      <p:ext uri="{BB962C8B-B14F-4D97-AF65-F5344CB8AC3E}">
        <p14:creationId xmlns:p14="http://schemas.microsoft.com/office/powerpoint/2010/main" val="28405710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p>
        </p:txBody>
      </p:sp>
      <p:pic>
        <p:nvPicPr>
          <p:cNvPr id="2" name="Picture 1" descr="between_curtain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0263" y="98988"/>
            <a:ext cx="5031265" cy="6759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775004" y="607629"/>
            <a:ext cx="6156733" cy="5632311"/>
          </a:xfrm>
          <a:prstGeom prst="rect">
            <a:avLst/>
          </a:prstGeom>
          <a:solidFill>
            <a:schemeClr val="bg1"/>
          </a:solidFill>
        </p:spPr>
        <p:txBody>
          <a:bodyPr wrap="square" rtlCol="0">
            <a:spAutoFit/>
          </a:bodyPr>
          <a:lstStyle/>
          <a:p>
            <a:pPr algn="ctr"/>
            <a:endParaRPr lang="es-BO" sz="2400" dirty="0">
              <a:latin typeface="Papyrus"/>
              <a:cs typeface="Papyrus"/>
            </a:endParaRPr>
          </a:p>
          <a:p>
            <a:pPr algn="ctr"/>
            <a:r>
              <a:rPr lang="es-BO" sz="2400" dirty="0">
                <a:latin typeface="Papyrus"/>
                <a:cs typeface="Papyrus"/>
              </a:rPr>
              <a:t>Ahora con el incienso del altar de oro </a:t>
            </a:r>
          </a:p>
          <a:p>
            <a:pPr algn="ctr"/>
            <a:r>
              <a:rPr lang="es-BO" sz="2400" dirty="0">
                <a:latin typeface="Papyrus"/>
                <a:cs typeface="Papyrus"/>
              </a:rPr>
              <a:t>y la sangre del sacrificio </a:t>
            </a:r>
            <a:r>
              <a:rPr lang="es-BO" sz="2400" dirty="0" err="1">
                <a:latin typeface="Papyrus"/>
                <a:cs typeface="Papyrus"/>
              </a:rPr>
              <a:t>comienz</a:t>
            </a:r>
            <a:endParaRPr lang="es-BO" sz="2400" dirty="0">
              <a:latin typeface="Papyrus"/>
              <a:cs typeface="Papyrus"/>
            </a:endParaRPr>
          </a:p>
          <a:p>
            <a:pPr algn="ctr"/>
            <a:r>
              <a:rPr lang="es-BO" sz="2400" dirty="0">
                <a:latin typeface="Papyrus"/>
                <a:cs typeface="Papyrus"/>
              </a:rPr>
              <a:t>  "El Paseo"
Nadie puede tocar al Sumo Sacerdote hasta 
después que rocíe la sangre sobre el propiciatorio detrás del velo.</a:t>
            </a:r>
          </a:p>
          <a:p>
            <a:pPr algn="ctr"/>
            <a:r>
              <a:rPr lang="es-BO" sz="2400" dirty="0">
                <a:latin typeface="Papyrus"/>
                <a:cs typeface="Papyrus"/>
              </a:rPr>
              <a:t>
"Me reuniré contigo entre los querubines"
                "No me toques”</a:t>
            </a:r>
          </a:p>
          <a:p>
            <a:pPr algn="ctr"/>
            <a:r>
              <a:rPr lang="es-BO" sz="2400" dirty="0">
                <a:latin typeface="Papyrus"/>
                <a:cs typeface="Papyrus"/>
              </a:rPr>
              <a:t>
"Y cuando hubo abierto el 7º sello
 Hubo silencio en el cielo sobre el 
espacio de media hora".    </a:t>
            </a:r>
          </a:p>
          <a:p>
            <a:pPr algn="ctr"/>
            <a:r>
              <a:rPr lang="es-BO" sz="2400" dirty="0">
                <a:latin typeface="Papyrus"/>
                <a:cs typeface="Papyrus"/>
              </a:rPr>
              <a:t>   </a:t>
            </a:r>
            <a:r>
              <a:rPr lang="es-BO" sz="2400" b="1" dirty="0">
                <a:solidFill>
                  <a:srgbClr val="FF0000"/>
                </a:solidFill>
                <a:latin typeface="Papyrus"/>
                <a:cs typeface="Papyrus"/>
              </a:rPr>
              <a:t>Apocalipsis 8:1 </a:t>
            </a:r>
            <a:endParaRPr lang="es-ES_tradnl" sz="2200" b="1" dirty="0">
              <a:solidFill>
                <a:srgbClr val="FF0000"/>
              </a:solidFill>
              <a:latin typeface="Papyrus"/>
              <a:cs typeface="Papyrus"/>
            </a:endParaRPr>
          </a:p>
        </p:txBody>
      </p:sp>
    </p:spTree>
    <p:extLst>
      <p:ext uri="{BB962C8B-B14F-4D97-AF65-F5344CB8AC3E}">
        <p14:creationId xmlns:p14="http://schemas.microsoft.com/office/powerpoint/2010/main" val="8812705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63" y="11271"/>
            <a:ext cx="12306925" cy="684672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06499" name="Picture 4" descr="blood_ark"/>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8349" y="193722"/>
            <a:ext cx="8465738" cy="6426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8654087" y="2049252"/>
            <a:ext cx="3298685" cy="3046988"/>
          </a:xfrm>
          <a:prstGeom prst="rect">
            <a:avLst/>
          </a:prstGeom>
          <a:solidFill>
            <a:schemeClr val="bg1"/>
          </a:solidFill>
        </p:spPr>
        <p:txBody>
          <a:bodyPr wrap="square" rtlCol="0">
            <a:spAutoFit/>
          </a:bodyPr>
          <a:lstStyle/>
          <a:p>
            <a:r>
              <a:rPr lang="es-BO" sz="2400" b="1" dirty="0">
                <a:solidFill>
                  <a:srgbClr val="FF0000"/>
                </a:solidFill>
                <a:latin typeface="Papyrus" panose="020B0602040200020303" pitchFamily="34" charset="77"/>
                <a:cs typeface="Papyrus Condensed"/>
              </a:rPr>
              <a:t>       Levítico 16:14- 15</a:t>
            </a:r>
            <a:r>
              <a:rPr lang="es-BO" sz="2400" dirty="0">
                <a:latin typeface="Papyrus" panose="020B0602040200020303" pitchFamily="34" charset="77"/>
                <a:cs typeface="Papyrus Condensed"/>
              </a:rPr>
              <a:t>
"Y tomará la sangre del sacrificio y la rociará </a:t>
            </a:r>
          </a:p>
          <a:p>
            <a:r>
              <a:rPr lang="es-BO" sz="2400" dirty="0">
                <a:latin typeface="Papyrus" panose="020B0602040200020303" pitchFamily="34" charset="77"/>
                <a:cs typeface="Papyrus Condensed"/>
              </a:rPr>
              <a:t>con su dedo sobre el propiciatorio hacia el este; y delante del propiciatorio rociará </a:t>
            </a:r>
          </a:p>
          <a:p>
            <a:r>
              <a:rPr lang="es-BO" sz="2400" dirty="0">
                <a:latin typeface="Papyrus" panose="020B0602040200020303" pitchFamily="34" charset="77"/>
                <a:cs typeface="Papyrus Condensed"/>
              </a:rPr>
              <a:t>la sangre 7 veces". </a:t>
            </a:r>
            <a:endParaRPr lang="es-ES_tradnl" sz="2200" dirty="0">
              <a:latin typeface="Papyrus" panose="020B0602040200020303" pitchFamily="34" charset="77"/>
              <a:cs typeface="Papyrus Condensed"/>
            </a:endParaRPr>
          </a:p>
        </p:txBody>
      </p:sp>
      <p:sp>
        <p:nvSpPr>
          <p:cNvPr id="4" name="TextBox 3"/>
          <p:cNvSpPr txBox="1"/>
          <p:nvPr/>
        </p:nvSpPr>
        <p:spPr>
          <a:xfrm>
            <a:off x="188349" y="236228"/>
            <a:ext cx="5965113" cy="1200329"/>
          </a:xfrm>
          <a:prstGeom prst="rect">
            <a:avLst/>
          </a:prstGeom>
          <a:noFill/>
        </p:spPr>
        <p:txBody>
          <a:bodyPr wrap="square" rtlCol="0">
            <a:spAutoFit/>
          </a:bodyPr>
          <a:lstStyle/>
          <a:p>
            <a:r>
              <a:rPr lang="es-BO" sz="2400" dirty="0">
                <a:solidFill>
                  <a:schemeClr val="bg1"/>
                </a:solidFill>
                <a:latin typeface="Lucida Handwriting"/>
                <a:cs typeface="Lucida Handwriting"/>
              </a:rPr>
              <a:t>Espolvorear la sangre 7x hacia abajo
</a:t>
            </a:r>
            <a:endParaRPr lang="es-ES_tradnl" sz="2400" dirty="0">
              <a:solidFill>
                <a:schemeClr val="bg1"/>
              </a:solidFill>
              <a:latin typeface="Lucida Handwriting"/>
              <a:cs typeface="Lucida Handwriting"/>
            </a:endParaRPr>
          </a:p>
        </p:txBody>
      </p:sp>
    </p:spTree>
    <p:extLst>
      <p:ext uri="{BB962C8B-B14F-4D97-AF65-F5344CB8AC3E}">
        <p14:creationId xmlns:p14="http://schemas.microsoft.com/office/powerpoint/2010/main" val="11935722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6" name="Picture 5" descr="blood_incens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637" y="336915"/>
            <a:ext cx="6923759" cy="529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524001" y="-64834"/>
            <a:ext cx="9034533" cy="369332"/>
          </a:xfrm>
          <a:prstGeom prst="rect">
            <a:avLst/>
          </a:prstGeom>
          <a:noFill/>
        </p:spPr>
        <p:txBody>
          <a:bodyPr wrap="square" rtlCol="0">
            <a:spAutoFit/>
          </a:bodyPr>
          <a:lstStyle/>
          <a:p>
            <a:r>
              <a:rPr lang="es-ES_tradnl" dirty="0"/>
              <a:t>“</a:t>
            </a:r>
            <a:endParaRPr lang="es-ES_tradnl" b="1" dirty="0">
              <a:solidFill>
                <a:srgbClr val="FF0000"/>
              </a:solidFill>
            </a:endParaRPr>
          </a:p>
        </p:txBody>
      </p:sp>
      <p:sp>
        <p:nvSpPr>
          <p:cNvPr id="3" name="TextBox 2"/>
          <p:cNvSpPr txBox="1"/>
          <p:nvPr/>
        </p:nvSpPr>
        <p:spPr>
          <a:xfrm>
            <a:off x="890058" y="5899411"/>
            <a:ext cx="11071451" cy="830997"/>
          </a:xfrm>
          <a:prstGeom prst="rect">
            <a:avLst/>
          </a:prstGeom>
          <a:noFill/>
        </p:spPr>
        <p:txBody>
          <a:bodyPr wrap="square" rtlCol="0">
            <a:spAutoFit/>
          </a:bodyPr>
          <a:lstStyle/>
          <a:p>
            <a:r>
              <a:rPr lang="es-BO" sz="2400" dirty="0">
                <a:solidFill>
                  <a:srgbClr val="000000"/>
                </a:solidFill>
                <a:latin typeface="Papyrus"/>
                <a:cs typeface="Papyrus"/>
              </a:rPr>
              <a:t>¡En Apocalipsis Jesús está dirigiendo el servicio del templo en Yom Kipur! 
                            Por la redención de Israel como nación</a:t>
            </a:r>
            <a:endParaRPr lang="en-US" sz="2000" dirty="0">
              <a:solidFill>
                <a:schemeClr val="bg1"/>
              </a:solidFill>
              <a:latin typeface="Lucida Handwriting"/>
              <a:cs typeface="Lucida Handwriting"/>
            </a:endParaRPr>
          </a:p>
        </p:txBody>
      </p:sp>
      <p:sp>
        <p:nvSpPr>
          <p:cNvPr id="8" name="TextBox 7"/>
          <p:cNvSpPr txBox="1"/>
          <p:nvPr/>
        </p:nvSpPr>
        <p:spPr>
          <a:xfrm>
            <a:off x="1756302" y="6701269"/>
            <a:ext cx="8170829" cy="369332"/>
          </a:xfrm>
          <a:prstGeom prst="rect">
            <a:avLst/>
          </a:prstGeom>
          <a:noFill/>
        </p:spPr>
        <p:txBody>
          <a:bodyPr wrap="square" rtlCol="0">
            <a:spAutoFit/>
          </a:bodyPr>
          <a:lstStyle/>
          <a:p>
            <a:endParaRPr lang="es-ES_tradnl" dirty="0"/>
          </a:p>
        </p:txBody>
      </p:sp>
      <p:sp>
        <p:nvSpPr>
          <p:cNvPr id="9" name="TextBox 8"/>
          <p:cNvSpPr txBox="1"/>
          <p:nvPr/>
        </p:nvSpPr>
        <p:spPr>
          <a:xfrm>
            <a:off x="7164796" y="370061"/>
            <a:ext cx="4871803" cy="5170646"/>
          </a:xfrm>
          <a:prstGeom prst="rect">
            <a:avLst/>
          </a:prstGeom>
          <a:solidFill>
            <a:schemeClr val="bg1"/>
          </a:solidFill>
        </p:spPr>
        <p:txBody>
          <a:bodyPr wrap="square" rtlCol="0">
            <a:spAutoFit/>
          </a:bodyPr>
          <a:lstStyle/>
          <a:p>
            <a:r>
              <a:rPr lang="es-BO" sz="2200" dirty="0">
                <a:latin typeface="Papyrus" panose="020B0602040200020303" pitchFamily="34" charset="77"/>
              </a:rPr>
              <a:t>         Apocalipsis 8:3-4</a:t>
            </a:r>
          </a:p>
          <a:p>
            <a:r>
              <a:rPr lang="es-BO" sz="2200" dirty="0">
                <a:latin typeface="Papyrus" panose="020B0602040200020303" pitchFamily="34" charset="77"/>
              </a:rPr>
              <a:t>
"Y otro ángel vino y se paró en el altar, teniendo un incensario de oro; y se le dio mucho incienso, 
que lo ofreciera con las oraciones 
de los santos sobre el altar dorado 
que estaba delante del trono.  
Y el humo del incienso, que venía con las oraciones de los santos, ascendió delante de Dios de la mano del ángel. Y el ángel tomó el incensario, y lo llenó de fuego, y echó
 a la tierra: hubo voces, truenos y relámpagos, y un terremoto".</a:t>
            </a:r>
            <a:endParaRPr lang="es-ES_tradnl" sz="2000" dirty="0"/>
          </a:p>
        </p:txBody>
      </p:sp>
    </p:spTree>
    <p:extLst>
      <p:ext uri="{BB962C8B-B14F-4D97-AF65-F5344CB8AC3E}">
        <p14:creationId xmlns:p14="http://schemas.microsoft.com/office/powerpoint/2010/main" val="38315194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6A1CC0-477B-1CA4-81BF-98BC9FC50C5E}"/>
              </a:ext>
            </a:extLst>
          </p:cNvPr>
          <p:cNvSpPr txBox="1"/>
          <p:nvPr/>
        </p:nvSpPr>
        <p:spPr>
          <a:xfrm>
            <a:off x="1303613" y="186490"/>
            <a:ext cx="9584773" cy="6247864"/>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a:p>
            <a:r>
              <a:rPr lang="es-BO" sz="2800" dirty="0">
                <a:latin typeface="Papyrus" panose="020B0602040200020303" pitchFamily="34" charset="77"/>
              </a:rPr>
              <a:t> # 12      </a:t>
            </a:r>
            <a:r>
              <a:rPr lang="es-BO" sz="2400" dirty="0">
                <a:latin typeface="Papyrus" panose="020B0602040200020303" pitchFamily="34" charset="77"/>
              </a:rPr>
              <a:t>¿Serán Todos en  ‘La Iglesia’ Raptados/Arrebatados </a:t>
            </a:r>
          </a:p>
          <a:p>
            <a:r>
              <a:rPr lang="es-BO" sz="2400" dirty="0">
                <a:latin typeface="Papyrus" panose="020B0602040200020303" pitchFamily="34" charset="77"/>
              </a:rPr>
              <a:t>                                      Antes de la Tribulación? </a:t>
            </a:r>
            <a:r>
              <a:rPr lang="es-BO" sz="2800" dirty="0">
                <a:latin typeface="Papyrus" panose="020B0602040200020303" pitchFamily="34" charset="77"/>
              </a:rPr>
              <a:t>
</a:t>
            </a:r>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s-BO" sz="2400" dirty="0">
                <a:latin typeface="Papyrus" panose="020B0602040200020303" pitchFamily="34" charset="77"/>
              </a:rPr>
              <a:t>                </a:t>
            </a:r>
          </a:p>
          <a:p>
            <a:r>
              <a:rPr lang="es-BO" sz="2400" dirty="0">
                <a:latin typeface="Papyrus" panose="020B0602040200020303" pitchFamily="34" charset="77"/>
              </a:rPr>
              <a:t>                   No </a:t>
            </a:r>
            <a:r>
              <a:rPr lang="es-BO" sz="2400" dirty="0" err="1">
                <a:latin typeface="Papyrus" panose="020B0602040200020303" pitchFamily="34" charset="77"/>
              </a:rPr>
              <a:t>segun</a:t>
            </a:r>
            <a:r>
              <a:rPr lang="es-BO" sz="2400" dirty="0">
                <a:latin typeface="Papyrus" panose="020B0602040200020303" pitchFamily="34" charset="77"/>
              </a:rPr>
              <a:t> las advertencias de </a:t>
            </a:r>
            <a:r>
              <a:rPr lang="es-BO" sz="2400" dirty="0" err="1">
                <a:latin typeface="Papyrus" panose="020B0602040200020303" pitchFamily="34" charset="77"/>
              </a:rPr>
              <a:t>Jesus</a:t>
            </a:r>
            <a:r>
              <a:rPr lang="es-BO" sz="2400" dirty="0">
                <a:latin typeface="Papyrus" panose="020B0602040200020303" pitchFamily="34" charset="77"/>
              </a:rPr>
              <a:t> :
                   a 5 de las 7 iglesias en el libro de Apocalipsis </a:t>
            </a:r>
            <a:endParaRPr lang="en-US" sz="2400" dirty="0">
              <a:latin typeface="Papyrus" panose="020B0602040200020303" pitchFamily="34" charset="77"/>
            </a:endParaRPr>
          </a:p>
        </p:txBody>
      </p:sp>
      <p:pic>
        <p:nvPicPr>
          <p:cNvPr id="5" name="Picture 4" descr="A group of people in the sky&#10;&#10;Description automatically generated">
            <a:extLst>
              <a:ext uri="{FF2B5EF4-FFF2-40B4-BE49-F238E27FC236}">
                <a16:creationId xmlns:a16="http://schemas.microsoft.com/office/drawing/2014/main" id="{8D7EDB64-9F3C-AACD-9301-55326460D4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76939" y="1514528"/>
            <a:ext cx="6923378" cy="3997272"/>
          </a:xfrm>
          <a:prstGeom prst="rect">
            <a:avLst/>
          </a:prstGeom>
        </p:spPr>
      </p:pic>
    </p:spTree>
    <p:extLst>
      <p:ext uri="{BB962C8B-B14F-4D97-AF65-F5344CB8AC3E}">
        <p14:creationId xmlns:p14="http://schemas.microsoft.com/office/powerpoint/2010/main" val="16674602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6"/>
          </a:solidFill>
          <a:ln w="9525">
            <a:solidFill>
              <a:schemeClr val="tx1"/>
            </a:solidFill>
            <a:miter lim="800000"/>
            <a:headEnd/>
            <a:tailEnd/>
          </a:ln>
        </p:spPr>
        <p:txBody>
          <a:bodyPr wrap="none" anchor="ctr"/>
          <a:lstStyle/>
          <a:p>
            <a:endParaRPr lang="en-US"/>
          </a:p>
        </p:txBody>
      </p:sp>
      <p:sp>
        <p:nvSpPr>
          <p:cNvPr id="4" name="TextBox 3"/>
          <p:cNvSpPr txBox="1"/>
          <p:nvPr/>
        </p:nvSpPr>
        <p:spPr>
          <a:xfrm>
            <a:off x="459332" y="747994"/>
            <a:ext cx="7068875" cy="43396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3200" dirty="0">
              <a:solidFill>
                <a:srgbClr val="FFFFFF"/>
              </a:solidFill>
              <a:latin typeface="Papyrus"/>
              <a:cs typeface="Papyrus"/>
            </a:endParaRPr>
          </a:p>
          <a:p>
            <a:r>
              <a:rPr lang="en-US" sz="2800" dirty="0">
                <a:solidFill>
                  <a:srgbClr val="FFFFFF"/>
                </a:solidFill>
                <a:latin typeface="Papyrus"/>
                <a:cs typeface="Papyrus"/>
              </a:rPr>
              <a:t>El</a:t>
            </a:r>
            <a:r>
              <a:rPr lang="en-US" sz="2800" dirty="0">
                <a:solidFill>
                  <a:srgbClr val="000000"/>
                </a:solidFill>
                <a:latin typeface="Papyrus"/>
                <a:cs typeface="Papyrus"/>
              </a:rPr>
              <a:t>  </a:t>
            </a:r>
            <a:r>
              <a:rPr lang="en-US" sz="2800" dirty="0" err="1">
                <a:solidFill>
                  <a:srgbClr val="FFFFFF"/>
                </a:solidFill>
                <a:latin typeface="Papyrus"/>
                <a:cs typeface="Papyrus"/>
              </a:rPr>
              <a:t>Rapto</a:t>
            </a:r>
            <a:r>
              <a:rPr lang="en-US" sz="2800" dirty="0">
                <a:solidFill>
                  <a:srgbClr val="FFFFFF"/>
                </a:solidFill>
                <a:latin typeface="Papyrus"/>
                <a:cs typeface="Papyrus"/>
              </a:rPr>
              <a:t> es </a:t>
            </a:r>
            <a:r>
              <a:rPr lang="en-US" sz="2800" dirty="0">
                <a:solidFill>
                  <a:schemeClr val="bg1"/>
                </a:solidFill>
                <a:latin typeface="Papyrus"/>
                <a:cs typeface="Papyrus"/>
              </a:rPr>
              <a:t>La </a:t>
            </a:r>
            <a:r>
              <a:rPr lang="en-US" sz="2800" dirty="0" err="1">
                <a:solidFill>
                  <a:schemeClr val="bg1"/>
                </a:solidFill>
                <a:latin typeface="Papyrus"/>
                <a:cs typeface="Papyrus"/>
              </a:rPr>
              <a:t>Recompensa</a:t>
            </a:r>
            <a:r>
              <a:rPr lang="en-US" sz="2800" dirty="0">
                <a:solidFill>
                  <a:schemeClr val="bg1"/>
                </a:solidFill>
                <a:latin typeface="Papyrus"/>
                <a:cs typeface="Papyrus"/>
              </a:rPr>
              <a:t> del Padre</a:t>
            </a:r>
          </a:p>
          <a:p>
            <a:r>
              <a:rPr lang="en-US" sz="2800" dirty="0">
                <a:solidFill>
                  <a:schemeClr val="bg1"/>
                </a:solidFill>
                <a:latin typeface="Papyrus"/>
                <a:cs typeface="Papyrus"/>
              </a:rPr>
              <a:t>      Para </a:t>
            </a:r>
            <a:r>
              <a:rPr lang="en-US" sz="2800" dirty="0" err="1">
                <a:solidFill>
                  <a:schemeClr val="bg1"/>
                </a:solidFill>
                <a:latin typeface="Papyrus"/>
                <a:cs typeface="Papyrus"/>
              </a:rPr>
              <a:t>el</a:t>
            </a:r>
            <a:r>
              <a:rPr lang="en-US" sz="2800" dirty="0">
                <a:solidFill>
                  <a:schemeClr val="bg1"/>
                </a:solidFill>
                <a:latin typeface="Papyrus"/>
                <a:cs typeface="Papyrus"/>
              </a:rPr>
              <a:t> </a:t>
            </a:r>
            <a:r>
              <a:rPr lang="en-US" sz="2800" dirty="0" err="1">
                <a:solidFill>
                  <a:schemeClr val="bg1"/>
                </a:solidFill>
                <a:latin typeface="Papyrus"/>
                <a:cs typeface="Papyrus"/>
              </a:rPr>
              <a:t>Remanente</a:t>
            </a:r>
            <a:r>
              <a:rPr lang="en-US" sz="2800" dirty="0">
                <a:solidFill>
                  <a:schemeClr val="bg1"/>
                </a:solidFill>
                <a:latin typeface="Papyrus"/>
                <a:cs typeface="Papyrus"/>
              </a:rPr>
              <a:t>.</a:t>
            </a:r>
          </a:p>
          <a:p>
            <a:r>
              <a:rPr lang="en-US" sz="2800" dirty="0">
                <a:solidFill>
                  <a:schemeClr val="bg1"/>
                </a:solidFill>
                <a:latin typeface="Papyrus"/>
                <a:cs typeface="Papyrus"/>
              </a:rPr>
              <a:t>Las  </a:t>
            </a:r>
            <a:r>
              <a:rPr lang="en-US" sz="2800" dirty="0" err="1">
                <a:solidFill>
                  <a:schemeClr val="bg1"/>
                </a:solidFill>
                <a:latin typeface="Papyrus"/>
                <a:cs typeface="Papyrus"/>
              </a:rPr>
              <a:t>Llaves</a:t>
            </a:r>
            <a:r>
              <a:rPr lang="en-US" sz="2800" dirty="0">
                <a:solidFill>
                  <a:schemeClr val="bg1"/>
                </a:solidFill>
                <a:latin typeface="Papyrus"/>
                <a:cs typeface="Papyrus"/>
              </a:rPr>
              <a:t> son para </a:t>
            </a:r>
            <a:r>
              <a:rPr lang="en-US" sz="2800" dirty="0" err="1">
                <a:solidFill>
                  <a:schemeClr val="bg1"/>
                </a:solidFill>
                <a:latin typeface="Papyrus"/>
                <a:cs typeface="Papyrus"/>
              </a:rPr>
              <a:t>los</a:t>
            </a:r>
            <a:r>
              <a:rPr lang="en-US" sz="2800" dirty="0">
                <a:solidFill>
                  <a:schemeClr val="bg1"/>
                </a:solidFill>
                <a:latin typeface="Papyrus"/>
                <a:cs typeface="Papyrus"/>
              </a:rPr>
              <a:t> que se </a:t>
            </a:r>
            <a:r>
              <a:rPr lang="en-US" sz="2800" dirty="0" err="1">
                <a:solidFill>
                  <a:schemeClr val="bg1"/>
                </a:solidFill>
                <a:latin typeface="Papyrus"/>
                <a:cs typeface="Papyrus"/>
              </a:rPr>
              <a:t>Arrepienten</a:t>
            </a:r>
            <a:r>
              <a:rPr lang="en-US" sz="2800" dirty="0">
                <a:solidFill>
                  <a:schemeClr val="bg1"/>
                </a:solidFill>
                <a:latin typeface="Papyrus"/>
                <a:cs typeface="Papyrus"/>
              </a:rPr>
              <a:t>   </a:t>
            </a:r>
          </a:p>
          <a:p>
            <a:r>
              <a:rPr lang="es-BO" sz="3200" dirty="0">
                <a:solidFill>
                  <a:srgbClr val="FFFFFF"/>
                </a:solidFill>
                <a:latin typeface="Papyrus"/>
                <a:cs typeface="Papyrus"/>
              </a:rPr>
              <a:t>
			        </a:t>
            </a:r>
            <a:r>
              <a:rPr lang="en-US" sz="3200" dirty="0">
                <a:solidFill>
                  <a:schemeClr val="bg1"/>
                </a:solidFill>
                <a:latin typeface="Papyrus"/>
                <a:cs typeface="Papyrus"/>
              </a:rPr>
              <a:t>Por  </a:t>
            </a:r>
            <a:r>
              <a:rPr lang="en-US" sz="3200" dirty="0" err="1">
                <a:solidFill>
                  <a:schemeClr val="bg1"/>
                </a:solidFill>
                <a:latin typeface="Papyrus"/>
                <a:cs typeface="Papyrus"/>
              </a:rPr>
              <a:t>Fidelidad</a:t>
            </a:r>
            <a:endParaRPr lang="en-US" sz="3200" dirty="0">
              <a:solidFill>
                <a:schemeClr val="bg1"/>
              </a:solidFill>
              <a:latin typeface="Papyrus"/>
              <a:cs typeface="Papyrus"/>
            </a:endParaRPr>
          </a:p>
          <a:p>
            <a:r>
              <a:rPr lang="en-US" sz="3200" dirty="0">
                <a:solidFill>
                  <a:schemeClr val="bg1"/>
                </a:solidFill>
                <a:latin typeface="Papyrus"/>
                <a:cs typeface="Papyrus"/>
              </a:rPr>
              <a:t>                       	        Por Justicia </a:t>
            </a:r>
          </a:p>
          <a:p>
            <a:r>
              <a:rPr lang="en-US" sz="3200" dirty="0">
                <a:solidFill>
                  <a:schemeClr val="bg1"/>
                </a:solidFill>
                <a:latin typeface="Papyrus"/>
                <a:cs typeface="Papyrus"/>
              </a:rPr>
              <a:t>                                      Por </a:t>
            </a:r>
            <a:r>
              <a:rPr lang="en-US" sz="3200" dirty="0" err="1">
                <a:solidFill>
                  <a:schemeClr val="bg1"/>
                </a:solidFill>
                <a:latin typeface="Papyrus"/>
                <a:cs typeface="Papyrus"/>
              </a:rPr>
              <a:t>Disponibilidad</a:t>
            </a:r>
            <a:endParaRPr lang="en-US" sz="3200" dirty="0">
              <a:solidFill>
                <a:schemeClr val="bg1"/>
              </a:solidFill>
              <a:latin typeface="Papyrus"/>
              <a:cs typeface="Papyrus"/>
            </a:endParaRPr>
          </a:p>
          <a:p>
            <a:endParaRPr lang="en-US" sz="3200" dirty="0">
              <a:solidFill>
                <a:schemeClr val="bg1"/>
              </a:solidFill>
              <a:latin typeface="Papyrus"/>
              <a:cs typeface="Papyrus"/>
            </a:endParaRPr>
          </a:p>
        </p:txBody>
      </p:sp>
      <p:pic>
        <p:nvPicPr>
          <p:cNvPr id="5" name="Picture 4" descr="3keys3001.jpg"/>
          <p:cNvPicPr>
            <a:picLocks noChangeAspect="1"/>
          </p:cNvPicPr>
          <p:nvPr/>
        </p:nvPicPr>
        <p:blipFill>
          <a:blip r:embed="rId3">
            <a:extLst>
              <a:ext uri="{BEBA8EAE-BF5A-486C-A8C5-ECC9F3942E4B}">
                <a14:imgProps xmlns:a14="http://schemas.microsoft.com/office/drawing/2010/main">
                  <a14:imgLayer r:embed="rId4">
                    <a14:imgEffect>
                      <a14:backgroundRemoval t="0" b="99111" l="0" r="99667"/>
                    </a14:imgEffect>
                  </a14:imgLayer>
                </a14:imgProps>
              </a:ext>
              <a:ext uri="{28A0092B-C50C-407E-A947-70E740481C1C}">
                <a14:useLocalDpi xmlns:a14="http://schemas.microsoft.com/office/drawing/2010/main"/>
              </a:ext>
            </a:extLst>
          </a:blip>
          <a:stretch>
            <a:fillRect/>
          </a:stretch>
        </p:blipFill>
        <p:spPr>
          <a:xfrm>
            <a:off x="771707" y="3076499"/>
            <a:ext cx="4044675" cy="3033507"/>
          </a:xfrm>
          <a:prstGeom prst="rect">
            <a:avLst/>
          </a:prstGeom>
        </p:spPr>
      </p:pic>
      <p:sp>
        <p:nvSpPr>
          <p:cNvPr id="2" name="TextBox 1">
            <a:extLst>
              <a:ext uri="{FF2B5EF4-FFF2-40B4-BE49-F238E27FC236}">
                <a16:creationId xmlns:a16="http://schemas.microsoft.com/office/drawing/2014/main" id="{88C888FE-92D0-C145-CE10-03D953FF26CE}"/>
              </a:ext>
            </a:extLst>
          </p:cNvPr>
          <p:cNvSpPr txBox="1"/>
          <p:nvPr/>
        </p:nvSpPr>
        <p:spPr>
          <a:xfrm>
            <a:off x="7837323" y="747994"/>
            <a:ext cx="4045561" cy="5078313"/>
          </a:xfrm>
          <a:prstGeom prst="rect">
            <a:avLst/>
          </a:prstGeom>
          <a:solidFill>
            <a:schemeClr val="tx1"/>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No es </a:t>
            </a:r>
            <a:r>
              <a:rPr lang="en-US" sz="2400" dirty="0" err="1">
                <a:solidFill>
                  <a:schemeClr val="bg1"/>
                </a:solidFill>
                <a:latin typeface="Papyrus" panose="020B0602040200020303" pitchFamily="34" charset="77"/>
              </a:rPr>
              <a:t>asi</a:t>
            </a:r>
            <a:r>
              <a:rPr lang="en-US" sz="2400" dirty="0">
                <a:solidFill>
                  <a:schemeClr val="bg1"/>
                </a:solidFill>
                <a:latin typeface="Papyrus" panose="020B0602040200020303" pitchFamily="34" charset="77"/>
              </a:rPr>
              <a:t> para:</a:t>
            </a:r>
          </a:p>
          <a:p>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de Laodicea </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Tibia</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Suelta</a:t>
            </a:r>
            <a:r>
              <a:rPr lang="en-US" sz="2400" dirty="0">
                <a:solidFill>
                  <a:schemeClr val="bg1"/>
                </a:solidFill>
                <a:latin typeface="Papyrus" panose="020B0602040200020303" pitchFamily="34" charset="77"/>
              </a:rPr>
              <a:t> </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Muerta</a:t>
            </a:r>
            <a:r>
              <a:rPr lang="en-US" sz="2400" dirty="0">
                <a:solidFill>
                  <a:schemeClr val="bg1"/>
                </a:solidFill>
                <a:latin typeface="Papyrus" panose="020B0602040200020303" pitchFamily="34" charset="77"/>
              </a:rPr>
              <a:t> </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Liberal</a:t>
            </a:r>
          </a:p>
          <a:p>
            <a:pPr algn="ctr"/>
            <a:r>
              <a:rPr lang="en-US" sz="2400" dirty="0">
                <a:solidFill>
                  <a:schemeClr val="bg1"/>
                </a:solidFill>
                <a:latin typeface="Papyrus" panose="020B0602040200020303" pitchFamily="34" charset="77"/>
              </a:rPr>
              <a:t>La </a:t>
            </a:r>
            <a:r>
              <a:rPr lang="en-US" sz="2400" dirty="0" err="1">
                <a:solidFill>
                  <a:schemeClr val="bg1"/>
                </a:solidFill>
                <a:latin typeface="Papyrus" panose="020B0602040200020303" pitchFamily="34" charset="77"/>
              </a:rPr>
              <a:t>Iglesia</a:t>
            </a:r>
            <a:r>
              <a:rPr lang="en-US" sz="2400" dirty="0">
                <a:solidFill>
                  <a:schemeClr val="bg1"/>
                </a:solidFill>
                <a:latin typeface="Papyrus" panose="020B0602040200020303" pitchFamily="34" charset="77"/>
              </a:rPr>
              <a:t> </a:t>
            </a:r>
            <a:r>
              <a:rPr lang="en-US" sz="2400" dirty="0" err="1">
                <a:solidFill>
                  <a:schemeClr val="bg1"/>
                </a:solidFill>
                <a:latin typeface="Papyrus" panose="020B0602040200020303" pitchFamily="34" charset="77"/>
              </a:rPr>
              <a:t>Comprometida</a:t>
            </a:r>
            <a:endParaRPr lang="en-US" sz="2400" dirty="0">
              <a:solidFill>
                <a:schemeClr val="bg1"/>
              </a:solidFill>
              <a:latin typeface="Papyrus" panose="020B0602040200020303" pitchFamily="34" charset="77"/>
            </a:endParaRPr>
          </a:p>
          <a:p>
            <a:endParaRPr lang="en-US" sz="2400" dirty="0">
              <a:solidFill>
                <a:schemeClr val="bg1"/>
              </a:solidFill>
              <a:latin typeface="Papyrus" panose="020B0602040200020303" pitchFamily="34" charset="77"/>
            </a:endParaRPr>
          </a:p>
          <a:p>
            <a:pPr algn="ctr"/>
            <a:r>
              <a:rPr lang="en-US" sz="2000" dirty="0">
                <a:solidFill>
                  <a:schemeClr val="bg1"/>
                </a:solidFill>
                <a:latin typeface="Papyrus" panose="020B0602040200020303" pitchFamily="34" charset="77"/>
              </a:rPr>
              <a:t>Los que </a:t>
            </a:r>
            <a:r>
              <a:rPr lang="en-US" sz="2000" dirty="0" err="1">
                <a:solidFill>
                  <a:schemeClr val="bg1"/>
                </a:solidFill>
                <a:latin typeface="Papyrus" panose="020B0602040200020303" pitchFamily="34" charset="77"/>
              </a:rPr>
              <a:t>Acceptan</a:t>
            </a:r>
            <a:r>
              <a:rPr lang="en-US" sz="2000" dirty="0">
                <a:solidFill>
                  <a:schemeClr val="bg1"/>
                </a:solidFill>
                <a:latin typeface="Papyrus" panose="020B0602040200020303" pitchFamily="34" charset="77"/>
              </a:rPr>
              <a:t> </a:t>
            </a:r>
          </a:p>
          <a:p>
            <a:pPr algn="ctr"/>
            <a:r>
              <a:rPr lang="en-US" sz="2000" dirty="0" err="1">
                <a:solidFill>
                  <a:schemeClr val="bg1"/>
                </a:solidFill>
                <a:latin typeface="Papyrus" panose="020B0602040200020303" pitchFamily="34" charset="77"/>
              </a:rPr>
              <a:t>Cualquier</a:t>
            </a:r>
            <a:r>
              <a:rPr lang="en-US" sz="2000" dirty="0">
                <a:solidFill>
                  <a:schemeClr val="bg1"/>
                </a:solidFill>
                <a:latin typeface="Papyrus" panose="020B0602040200020303" pitchFamily="34" charset="77"/>
              </a:rPr>
              <a:t> </a:t>
            </a:r>
            <a:r>
              <a:rPr lang="en-US" sz="2000" dirty="0" err="1">
                <a:solidFill>
                  <a:schemeClr val="bg1"/>
                </a:solidFill>
                <a:latin typeface="Papyrus" panose="020B0602040200020303" pitchFamily="34" charset="77"/>
              </a:rPr>
              <a:t>Consepto</a:t>
            </a:r>
            <a:endParaRPr lang="en-US" sz="2000" dirty="0">
              <a:solidFill>
                <a:schemeClr val="bg1"/>
              </a:solidFill>
              <a:latin typeface="Papyrus" panose="020B0602040200020303" pitchFamily="34" charset="77"/>
            </a:endParaRPr>
          </a:p>
          <a:p>
            <a:pPr algn="ctr"/>
            <a:r>
              <a:rPr lang="en-US" sz="2000" dirty="0">
                <a:solidFill>
                  <a:schemeClr val="bg1"/>
                </a:solidFill>
                <a:latin typeface="Papyrus" panose="020B0602040200020303" pitchFamily="34" charset="77"/>
              </a:rPr>
              <a:t> Nada </a:t>
            </a:r>
            <a:r>
              <a:rPr lang="en-US" sz="2000" dirty="0" err="1">
                <a:solidFill>
                  <a:schemeClr val="bg1"/>
                </a:solidFill>
                <a:latin typeface="Papyrus" panose="020B0602040200020303" pitchFamily="34" charset="77"/>
              </a:rPr>
              <a:t>Afirma</a:t>
            </a:r>
            <a:r>
              <a:rPr lang="en-US" sz="2000" dirty="0">
                <a:solidFill>
                  <a:schemeClr val="bg1"/>
                </a:solidFill>
                <a:latin typeface="Papyrus" panose="020B0602040200020303" pitchFamily="34" charset="77"/>
              </a:rPr>
              <a:t> o </a:t>
            </a:r>
            <a:r>
              <a:rPr lang="en-US" sz="2000" dirty="0" err="1">
                <a:solidFill>
                  <a:schemeClr val="bg1"/>
                </a:solidFill>
                <a:latin typeface="Papyrus" panose="020B0602040200020303" pitchFamily="34" charset="77"/>
              </a:rPr>
              <a:t>representa</a:t>
            </a:r>
            <a:endParaRPr lang="en-US" sz="2000" dirty="0">
              <a:solidFill>
                <a:schemeClr val="bg1"/>
              </a:solidFill>
              <a:latin typeface="Papyrus" panose="020B0602040200020303" pitchFamily="34" charset="77"/>
            </a:endParaRPr>
          </a:p>
          <a:p>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2826209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06D8459-8A54-D7AC-8A10-08C6BCD045E8}"/>
              </a:ext>
            </a:extLst>
          </p:cNvPr>
          <p:cNvSpPr txBox="1"/>
          <p:nvPr/>
        </p:nvSpPr>
        <p:spPr>
          <a:xfrm>
            <a:off x="404192" y="1304299"/>
            <a:ext cx="9157251" cy="5170647"/>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CC9E9672-2C93-59FB-5FEC-0D30C684C21C}"/>
              </a:ext>
            </a:extLst>
          </p:cNvPr>
          <p:cNvSpPr txBox="1"/>
          <p:nvPr/>
        </p:nvSpPr>
        <p:spPr>
          <a:xfrm>
            <a:off x="662609" y="1403494"/>
            <a:ext cx="8898834" cy="5262979"/>
          </a:xfrm>
          <a:prstGeom prst="rect">
            <a:avLst/>
          </a:prstGeom>
          <a:noFill/>
        </p:spPr>
        <p:txBody>
          <a:bodyPr wrap="square">
            <a:spAutoFit/>
          </a:bodyPr>
          <a:lstStyle/>
          <a:p>
            <a:pPr marR="0" algn="l" rtl="0"/>
            <a:r>
              <a:rPr lang="es-BO" sz="2200" b="1" i="0" u="none" strike="noStrike" baseline="0" dirty="0" err="1">
                <a:solidFill>
                  <a:srgbClr val="FF0000"/>
                </a:solidFill>
                <a:latin typeface="Avenir Book" panose="02000503020000020003" pitchFamily="2" charset="0"/>
              </a:rPr>
              <a:t>Apo</a:t>
            </a:r>
            <a:r>
              <a:rPr lang="es-BO" sz="2200" b="1" i="0" u="none" strike="noStrike" baseline="0" dirty="0">
                <a:solidFill>
                  <a:srgbClr val="FF0000"/>
                </a:solidFill>
                <a:latin typeface="Avenir Book" panose="02000503020000020003" pitchFamily="2" charset="0"/>
              </a:rPr>
              <a:t>. 2:4  </a:t>
            </a:r>
            <a:r>
              <a:rPr lang="es-BO" sz="2400" b="0" i="0" u="none" strike="noStrike" baseline="0" dirty="0">
                <a:solidFill>
                  <a:srgbClr val="292F33"/>
                </a:solidFill>
                <a:latin typeface="Avenir Book" panose="02000503020000020003" pitchFamily="2" charset="0"/>
              </a:rPr>
              <a:t>Pero tengo contra ti que has dejado tu primer amor.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5</a:t>
            </a:r>
            <a:r>
              <a:rPr lang="es-BO" sz="2400" b="0" i="0" u="none" strike="noStrike" baseline="0" dirty="0">
                <a:solidFill>
                  <a:srgbClr val="292F33"/>
                </a:solidFill>
                <a:latin typeface="Avenir Book" panose="02000503020000020003" pitchFamily="2" charset="0"/>
              </a:rPr>
              <a:t> Recuerda por tanto de dónde has caído, y arrepiéntete,</a:t>
            </a:r>
          </a:p>
          <a:p>
            <a:pPr marR="0" algn="l" rtl="0"/>
            <a:r>
              <a:rPr lang="es-BO" sz="2400" b="0" i="0" u="none" strike="noStrike" baseline="0" dirty="0">
                <a:solidFill>
                  <a:srgbClr val="292F33"/>
                </a:solidFill>
                <a:latin typeface="Avenir Book" panose="02000503020000020003" pitchFamily="2" charset="0"/>
              </a:rPr>
              <a:t>   y haz las primeras obras; pues si no, vendré presto á ti, </a:t>
            </a:r>
          </a:p>
          <a:p>
            <a:pPr marR="0" algn="l" rtl="0"/>
            <a:r>
              <a:rPr lang="es-BO" sz="2400" b="0" i="0" u="none" strike="noStrike" baseline="0" dirty="0">
                <a:solidFill>
                  <a:srgbClr val="292F33"/>
                </a:solidFill>
                <a:latin typeface="Avenir Book" panose="02000503020000020003" pitchFamily="2" charset="0"/>
              </a:rPr>
              <a:t>   y quitaré tu candelero de su lugar, </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si no te hubieres arrepentido.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6</a:t>
            </a:r>
            <a:r>
              <a:rPr lang="es-BO" sz="2400" b="0" i="0" u="none" strike="noStrike" baseline="0" dirty="0">
                <a:solidFill>
                  <a:srgbClr val="292F33"/>
                </a:solidFill>
                <a:latin typeface="Avenir Book" panose="02000503020000020003" pitchFamily="2" charset="0"/>
              </a:rPr>
              <a:t> Mas tienes esto, que aborreces los hechos de los Nicolaítas;</a:t>
            </a:r>
          </a:p>
          <a:p>
            <a:pPr marR="0" algn="l" rtl="0"/>
            <a:r>
              <a:rPr lang="es-BO" sz="2400" b="0" i="0" u="none" strike="noStrike" baseline="0" dirty="0">
                <a:solidFill>
                  <a:srgbClr val="292F33"/>
                </a:solidFill>
                <a:latin typeface="Avenir Book" panose="02000503020000020003" pitchFamily="2" charset="0"/>
              </a:rPr>
              <a:t>    los cuales yo también aborrezco. </a:t>
            </a:r>
          </a:p>
          <a:p>
            <a:pPr marR="0" algn="l" rtl="0"/>
            <a:endParaRPr lang="es-BO" sz="2400" dirty="0">
              <a:solidFill>
                <a:srgbClr val="218282"/>
              </a:solidFill>
              <a:latin typeface="Avenir Book" panose="02000503020000020003" pitchFamily="2" charset="0"/>
            </a:endParaRPr>
          </a:p>
          <a:p>
            <a:pPr marR="0" algn="l" rtl="0"/>
            <a:r>
              <a:rPr lang="es-BO" sz="2400" b="0" i="0" u="none" strike="noStrike" baseline="0" dirty="0">
                <a:solidFill>
                  <a:srgbClr val="FF0000"/>
                </a:solidFill>
                <a:latin typeface="Avenir Book" panose="02000503020000020003" pitchFamily="2" charset="0"/>
              </a:rPr>
              <a:t>7</a:t>
            </a:r>
            <a:r>
              <a:rPr lang="es-BO" sz="2400" b="0" i="0" u="none" strike="noStrike" baseline="0" dirty="0">
                <a:solidFill>
                  <a:srgbClr val="292F33"/>
                </a:solidFill>
                <a:latin typeface="Avenir Book" panose="02000503020000020003" pitchFamily="2" charset="0"/>
              </a:rPr>
              <a:t> El que tiene oído, oiga lo que el Espíritu dice á las iglesias. </a:t>
            </a:r>
          </a:p>
          <a:p>
            <a:pPr marR="0" algn="l" rtl="0"/>
            <a:r>
              <a:rPr lang="es-BO" sz="2400" b="0" i="0" u="none" strike="noStrike" baseline="0" dirty="0">
                <a:solidFill>
                  <a:srgbClr val="292F33"/>
                </a:solidFill>
                <a:latin typeface="Avenir Book" panose="02000503020000020003" pitchFamily="2" charset="0"/>
              </a:rPr>
              <a:t>   Al que venciere, daré á comer del árbol de la vida, </a:t>
            </a:r>
          </a:p>
          <a:p>
            <a:pPr marR="0" algn="l" rtl="0"/>
            <a:r>
              <a:rPr lang="es-BO" sz="2400" dirty="0">
                <a:solidFill>
                  <a:srgbClr val="292F33"/>
                </a:solidFill>
                <a:latin typeface="Avenir Book" panose="02000503020000020003" pitchFamily="2" charset="0"/>
              </a:rPr>
              <a:t>     </a:t>
            </a:r>
            <a:r>
              <a:rPr lang="es-BO" sz="2400" b="0" i="0" u="none" strike="noStrike" baseline="0" dirty="0">
                <a:solidFill>
                  <a:srgbClr val="292F33"/>
                </a:solidFill>
                <a:latin typeface="Avenir Book" panose="02000503020000020003" pitchFamily="2" charset="0"/>
              </a:rPr>
              <a:t>el cual está en medio del paraíso de Dios. </a:t>
            </a:r>
            <a:br>
              <a:rPr lang="en-US" sz="2400" dirty="0">
                <a:latin typeface="Avenir Book" panose="02000503020000020003" pitchFamily="2" charset="0"/>
              </a:rPr>
            </a:br>
            <a:r>
              <a:rPr lang="en-US" sz="2400" dirty="0">
                <a:latin typeface="Papyrus" panose="020B0602040200020303" pitchFamily="34" charset="77"/>
              </a:rPr>
              <a:t>     </a:t>
            </a:r>
          </a:p>
        </p:txBody>
      </p:sp>
      <p:pic>
        <p:nvPicPr>
          <p:cNvPr id="5" name="Picture 4" descr="f5d4093427fb09ee2012d438f528cc5f.jpg">
            <a:extLst>
              <a:ext uri="{FF2B5EF4-FFF2-40B4-BE49-F238E27FC236}">
                <a16:creationId xmlns:a16="http://schemas.microsoft.com/office/drawing/2014/main" id="{310D08E7-1E0F-5B9A-9034-F040BF1CA0E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69258" y="60062"/>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F7F3F3B2-5E50-7A61-02CC-DB6B20F70CBB}"/>
              </a:ext>
            </a:extLst>
          </p:cNvPr>
          <p:cNvSpPr txBox="1"/>
          <p:nvPr/>
        </p:nvSpPr>
        <p:spPr>
          <a:xfrm>
            <a:off x="662609" y="479502"/>
            <a:ext cx="8269518" cy="830997"/>
          </a:xfrm>
          <a:prstGeom prst="rect">
            <a:avLst/>
          </a:prstGeom>
          <a:noFill/>
        </p:spPr>
        <p:txBody>
          <a:bodyPr wrap="square" rtlCol="0">
            <a:spAutoFit/>
          </a:bodyPr>
          <a:lstStyle/>
          <a:p>
            <a:r>
              <a:rPr lang="es-BO" sz="2400" dirty="0">
                <a:latin typeface="Lucida Handwriting" panose="03010101010101010101" pitchFamily="66" charset="77"/>
              </a:rPr>
              <a:t>La advertencia de Jesús a la Iglesia de Éfeso 
</a:t>
            </a:r>
            <a:endParaRPr lang="en-US" sz="2400" dirty="0">
              <a:latin typeface="Lucida Handwriting" panose="03010101010101010101" pitchFamily="66" charset="77"/>
            </a:endParaRPr>
          </a:p>
        </p:txBody>
      </p:sp>
    </p:spTree>
    <p:extLst>
      <p:ext uri="{BB962C8B-B14F-4D97-AF65-F5344CB8AC3E}">
        <p14:creationId xmlns:p14="http://schemas.microsoft.com/office/powerpoint/2010/main" val="2093339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Generation" id="{11265BE4-F65C-CE46-B89E-C3AA3A275F44}" vid="{BE75CF71-1A15-1340-A39B-BAFFB2AE58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6957</TotalTime>
  <Words>8842</Words>
  <Application>Microsoft Macintosh PowerPoint</Application>
  <PresentationFormat>Widescreen</PresentationFormat>
  <Paragraphs>762</Paragraphs>
  <Slides>105</Slides>
  <Notes>18</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105</vt:i4>
      </vt:variant>
    </vt:vector>
  </HeadingPairs>
  <TitlesOfParts>
    <vt:vector size="131" baseType="lpstr">
      <vt:lpstr>ＭＳ Ｐゴシック</vt:lpstr>
      <vt:lpstr>Abadi MT Condensed Extra Bold</vt:lpstr>
      <vt:lpstr>Arial</vt:lpstr>
      <vt:lpstr>Arial</vt:lpstr>
      <vt:lpstr>Arial Rounded MT Bold</vt:lpstr>
      <vt:lpstr>Avenir Book</vt:lpstr>
      <vt:lpstr>Avenir Light</vt:lpstr>
      <vt:lpstr>Calibri</vt:lpstr>
      <vt:lpstr>Calibri Light</vt:lpstr>
      <vt:lpstr>Capitals</vt:lpstr>
      <vt:lpstr>Chalkduster</vt:lpstr>
      <vt:lpstr>Comic Sans MS</vt:lpstr>
      <vt:lpstr>Cracked</vt:lpstr>
      <vt:lpstr>Georgia Italic</vt:lpstr>
      <vt:lpstr>Lucida Handwriting</vt:lpstr>
      <vt:lpstr>Museo</vt:lpstr>
      <vt:lpstr>Noteworthy Light</vt:lpstr>
      <vt:lpstr>Open Sans</vt:lpstr>
      <vt:lpstr>Papyrus</vt:lpstr>
      <vt:lpstr>Papyrus Condensed</vt:lpstr>
      <vt:lpstr>system-ui</vt:lpstr>
      <vt:lpstr>Times New Roman Bold</vt:lpstr>
      <vt:lpstr>Trebuchet MS</vt:lpstr>
      <vt:lpstr>Trebuchet MS Italic</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Babylonian Empire</vt:lpstr>
      <vt:lpstr>Persian Empire</vt:lpstr>
      <vt:lpstr>Greek Empire</vt:lpstr>
      <vt:lpstr>Roman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Sarai Cruz</cp:lastModifiedBy>
  <cp:revision>129</cp:revision>
  <dcterms:created xsi:type="dcterms:W3CDTF">2023-08-02T17:31:49Z</dcterms:created>
  <dcterms:modified xsi:type="dcterms:W3CDTF">2023-12-27T01:37:59Z</dcterms:modified>
</cp:coreProperties>
</file>