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handoutMasterIdLst>
    <p:handoutMasterId r:id="rId78"/>
  </p:handoutMasterIdLst>
  <p:sldIdLst>
    <p:sldId id="256" r:id="rId2"/>
    <p:sldId id="473" r:id="rId3"/>
    <p:sldId id="488" r:id="rId4"/>
    <p:sldId id="533" r:id="rId5"/>
    <p:sldId id="305" r:id="rId6"/>
    <p:sldId id="471" r:id="rId7"/>
    <p:sldId id="304" r:id="rId8"/>
    <p:sldId id="483" r:id="rId9"/>
    <p:sldId id="532" r:id="rId10"/>
    <p:sldId id="260" r:id="rId11"/>
    <p:sldId id="479" r:id="rId12"/>
    <p:sldId id="307" r:id="rId13"/>
    <p:sldId id="306" r:id="rId14"/>
    <p:sldId id="496" r:id="rId15"/>
    <p:sldId id="487" r:id="rId16"/>
    <p:sldId id="481" r:id="rId17"/>
    <p:sldId id="308" r:id="rId18"/>
    <p:sldId id="502" r:id="rId19"/>
    <p:sldId id="509" r:id="rId20"/>
    <p:sldId id="500" r:id="rId21"/>
    <p:sldId id="472" r:id="rId22"/>
    <p:sldId id="505" r:id="rId23"/>
    <p:sldId id="269" r:id="rId24"/>
    <p:sldId id="506" r:id="rId25"/>
    <p:sldId id="470" r:id="rId26"/>
    <p:sldId id="406" r:id="rId27"/>
    <p:sldId id="511" r:id="rId28"/>
    <p:sldId id="499" r:id="rId29"/>
    <p:sldId id="475" r:id="rId30"/>
    <p:sldId id="478" r:id="rId31"/>
    <p:sldId id="512" r:id="rId32"/>
    <p:sldId id="484" r:id="rId33"/>
    <p:sldId id="477" r:id="rId34"/>
    <p:sldId id="272" r:id="rId35"/>
    <p:sldId id="338" r:id="rId36"/>
    <p:sldId id="339" r:id="rId37"/>
    <p:sldId id="340" r:id="rId38"/>
    <p:sldId id="343" r:id="rId39"/>
    <p:sldId id="336" r:id="rId40"/>
    <p:sldId id="486" r:id="rId41"/>
    <p:sldId id="489" r:id="rId42"/>
    <p:sldId id="357" r:id="rId43"/>
    <p:sldId id="358" r:id="rId44"/>
    <p:sldId id="485" r:id="rId45"/>
    <p:sldId id="535" r:id="rId46"/>
    <p:sldId id="540" r:id="rId47"/>
    <p:sldId id="539" r:id="rId48"/>
    <p:sldId id="521" r:id="rId49"/>
    <p:sldId id="501" r:id="rId50"/>
    <p:sldId id="522" r:id="rId51"/>
    <p:sldId id="526" r:id="rId52"/>
    <p:sldId id="527" r:id="rId53"/>
    <p:sldId id="516" r:id="rId54"/>
    <p:sldId id="528" r:id="rId55"/>
    <p:sldId id="515" r:id="rId56"/>
    <p:sldId id="525" r:id="rId57"/>
    <p:sldId id="523" r:id="rId58"/>
    <p:sldId id="482" r:id="rId59"/>
    <p:sldId id="257" r:id="rId60"/>
    <p:sldId id="289" r:id="rId61"/>
    <p:sldId id="495" r:id="rId62"/>
    <p:sldId id="503" r:id="rId63"/>
    <p:sldId id="529" r:id="rId64"/>
    <p:sldId id="492" r:id="rId65"/>
    <p:sldId id="480" r:id="rId66"/>
    <p:sldId id="490" r:id="rId67"/>
    <p:sldId id="498" r:id="rId68"/>
    <p:sldId id="491" r:id="rId69"/>
    <p:sldId id="494" r:id="rId70"/>
    <p:sldId id="493" r:id="rId71"/>
    <p:sldId id="531" r:id="rId72"/>
    <p:sldId id="504" r:id="rId73"/>
    <p:sldId id="538" r:id="rId74"/>
    <p:sldId id="534" r:id="rId75"/>
    <p:sldId id="510"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D6FF"/>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7" autoAdjust="0"/>
    <p:restoredTop sz="93969" autoAdjust="0"/>
  </p:normalViewPr>
  <p:slideViewPr>
    <p:cSldViewPr snapToGrid="0">
      <p:cViewPr varScale="1">
        <p:scale>
          <a:sx n="97" d="100"/>
          <a:sy n="97" d="100"/>
        </p:scale>
        <p:origin x="240" y="736"/>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52" d="100"/>
          <a:sy n="52" d="100"/>
        </p:scale>
        <p:origin x="2946"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8D07E3-EEBC-D6B3-B0DB-BB0EADD696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BO"/>
          </a:p>
        </p:txBody>
      </p:sp>
      <p:sp>
        <p:nvSpPr>
          <p:cNvPr id="3" name="Date Placeholder 2">
            <a:extLst>
              <a:ext uri="{FF2B5EF4-FFF2-40B4-BE49-F238E27FC236}">
                <a16:creationId xmlns:a16="http://schemas.microsoft.com/office/drawing/2014/main" id="{644B3B8C-0D52-6F23-E223-7E23166746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BC059C-7A98-4FD1-BA14-4F3657A2C0D1}" type="datetimeFigureOut">
              <a:rPr lang="es-BO" smtClean="0"/>
              <a:t>29/9/23</a:t>
            </a:fld>
            <a:endParaRPr lang="es-BO"/>
          </a:p>
        </p:txBody>
      </p:sp>
      <p:sp>
        <p:nvSpPr>
          <p:cNvPr id="4" name="Footer Placeholder 3">
            <a:extLst>
              <a:ext uri="{FF2B5EF4-FFF2-40B4-BE49-F238E27FC236}">
                <a16:creationId xmlns:a16="http://schemas.microsoft.com/office/drawing/2014/main" id="{E59619E3-F281-1A99-02C6-D647F41A58F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BO"/>
          </a:p>
        </p:txBody>
      </p:sp>
      <p:sp>
        <p:nvSpPr>
          <p:cNvPr id="5" name="Slide Number Placeholder 4">
            <a:extLst>
              <a:ext uri="{FF2B5EF4-FFF2-40B4-BE49-F238E27FC236}">
                <a16:creationId xmlns:a16="http://schemas.microsoft.com/office/drawing/2014/main" id="{1AC0C425-A7C3-02DB-7F42-15CCFBEF8E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D29B5B-9721-476E-A449-FCBAFF3A6C54}" type="slidenum">
              <a:rPr lang="es-BO" smtClean="0"/>
              <a:t>‹#›</a:t>
            </a:fld>
            <a:endParaRPr lang="es-BO"/>
          </a:p>
        </p:txBody>
      </p:sp>
    </p:spTree>
    <p:extLst>
      <p:ext uri="{BB962C8B-B14F-4D97-AF65-F5344CB8AC3E}">
        <p14:creationId xmlns:p14="http://schemas.microsoft.com/office/powerpoint/2010/main" val="3689338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3E96D7-9A39-3640-8764-AE602B0E353C}" type="datetimeFigureOut">
              <a:rPr lang="en-US" smtClean="0"/>
              <a:t>9/29/23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001371-A3DC-E84B-B0FD-64A6AD60F7BE}" type="slidenum">
              <a:rPr lang="en-US" smtClean="0"/>
              <a:t>‹#›</a:t>
            </a:fld>
            <a:endParaRPr lang="en-US"/>
          </a:p>
        </p:txBody>
      </p:sp>
    </p:spTree>
    <p:extLst>
      <p:ext uri="{BB962C8B-B14F-4D97-AF65-F5344CB8AC3E}">
        <p14:creationId xmlns:p14="http://schemas.microsoft.com/office/powerpoint/2010/main" val="1010384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2</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266027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15</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820643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16</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656672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17</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45286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18</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952339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20</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9165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13CA2A1-ABE5-1DB0-34CB-7944A19D673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B82AD88D-AD00-F44F-81C0-229ECC1577AE}" type="slidenum">
              <a:rPr lang="es-ES_tradnl" altLang="en-US" smtClean="0">
                <a:latin typeface="Arial" panose="020B0604020202020204" pitchFamily="34" charset="0"/>
              </a:rPr>
              <a:pPr/>
              <a:t>22</a:t>
            </a:fld>
            <a:endParaRPr lang="es-ES_tradnl" altLang="en-US">
              <a:latin typeface="Arial" panose="020B0604020202020204" pitchFamily="34" charset="0"/>
            </a:endParaRPr>
          </a:p>
        </p:txBody>
      </p:sp>
      <p:sp>
        <p:nvSpPr>
          <p:cNvPr id="16386" name="Rectangle 2">
            <a:extLst>
              <a:ext uri="{FF2B5EF4-FFF2-40B4-BE49-F238E27FC236}">
                <a16:creationId xmlns:a16="http://schemas.microsoft.com/office/drawing/2014/main" id="{B4D37AC9-B0CE-2629-7BFE-23AEA9682C8A}"/>
              </a:ext>
            </a:extLst>
          </p:cNvPr>
          <p:cNvSpPr>
            <a:spLocks noGrp="1" noRot="1" noChangeAspect="1" noChangeArrowheads="1" noTextEdit="1"/>
          </p:cNvSpPr>
          <p:nvPr>
            <p:ph type="sldImg"/>
          </p:nvPr>
        </p:nvSpPr>
        <p:spPr>
          <a:xfrm>
            <a:off x="685800" y="1143000"/>
            <a:ext cx="5486400" cy="3086100"/>
          </a:xfrm>
          <a:ln/>
        </p:spPr>
      </p:sp>
      <p:sp>
        <p:nvSpPr>
          <p:cNvPr id="16387" name="Rectangle 3">
            <a:extLst>
              <a:ext uri="{FF2B5EF4-FFF2-40B4-BE49-F238E27FC236}">
                <a16:creationId xmlns:a16="http://schemas.microsoft.com/office/drawing/2014/main" id="{DA3F7768-9D2C-C412-0FF8-7BB3085FF57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854025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25</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103289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E8D3FAF6-6621-8165-9DC7-BD90C90D30C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62493A0E-E4E7-2E46-B595-0EEE856EC006}" type="slidenum">
              <a:rPr lang="es-ES_tradnl" altLang="en-US" smtClean="0">
                <a:latin typeface="Arial" panose="020B0604020202020204" pitchFamily="34" charset="0"/>
              </a:rPr>
              <a:pPr/>
              <a:t>26</a:t>
            </a:fld>
            <a:endParaRPr lang="es-ES_tradnl" altLang="en-US">
              <a:latin typeface="Arial" panose="020B0604020202020204" pitchFamily="34" charset="0"/>
            </a:endParaRPr>
          </a:p>
        </p:txBody>
      </p:sp>
      <p:sp>
        <p:nvSpPr>
          <p:cNvPr id="59394" name="Rectangle 2">
            <a:extLst>
              <a:ext uri="{FF2B5EF4-FFF2-40B4-BE49-F238E27FC236}">
                <a16:creationId xmlns:a16="http://schemas.microsoft.com/office/drawing/2014/main" id="{9B617396-0926-6B33-3B73-5FCF09FE612A}"/>
              </a:ext>
            </a:extLst>
          </p:cNvPr>
          <p:cNvSpPr>
            <a:spLocks noGrp="1" noRot="1" noChangeAspect="1" noChangeArrowheads="1" noTextEdit="1"/>
          </p:cNvSpPr>
          <p:nvPr>
            <p:ph type="sldImg"/>
          </p:nvPr>
        </p:nvSpPr>
        <p:spPr>
          <a:xfrm>
            <a:off x="685800" y="1143000"/>
            <a:ext cx="5486400" cy="3086100"/>
          </a:xfrm>
          <a:ln/>
        </p:spPr>
      </p:sp>
      <p:sp>
        <p:nvSpPr>
          <p:cNvPr id="59395" name="Rectangle 3">
            <a:extLst>
              <a:ext uri="{FF2B5EF4-FFF2-40B4-BE49-F238E27FC236}">
                <a16:creationId xmlns:a16="http://schemas.microsoft.com/office/drawing/2014/main" id="{3685FAE7-A12A-7539-0E10-59B1F52A3B0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27</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080501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28</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176680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4</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09431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29</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538201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30</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536807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31</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185146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32</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419108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33</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363127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490E80C-61E6-5D43-BDD8-8E5010DF4710}" type="slidenum">
              <a:rPr lang="en-US" sz="1200">
                <a:latin typeface="Arial" charset="0"/>
              </a:rPr>
              <a:pPr eaLnBrk="1" fontAlgn="base" hangingPunct="1">
                <a:spcBef>
                  <a:spcPct val="0"/>
                </a:spcBef>
                <a:spcAft>
                  <a:spcPct val="0"/>
                </a:spcAft>
              </a:pPr>
              <a:t>37</a:t>
            </a:fld>
            <a:endParaRPr lang="en-US" sz="1200">
              <a:latin typeface="Arial" charset="0"/>
            </a:endParaRPr>
          </a:p>
        </p:txBody>
      </p:sp>
      <p:sp>
        <p:nvSpPr>
          <p:cNvPr id="59394"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s-ES_tradnl">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41</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51176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B7F45545-54BE-836A-43C3-3DD82061E8D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73F6E251-A28E-C144-99FB-376A4E5C1CCC}" type="slidenum">
              <a:rPr lang="es-ES_tradnl" altLang="en-US" smtClean="0">
                <a:latin typeface="Arial" panose="020B0604020202020204" pitchFamily="34" charset="0"/>
              </a:rPr>
              <a:pPr/>
              <a:t>44</a:t>
            </a:fld>
            <a:endParaRPr lang="es-ES_tradnl" altLang="en-US">
              <a:latin typeface="Arial" panose="020B0604020202020204" pitchFamily="34" charset="0"/>
            </a:endParaRPr>
          </a:p>
        </p:txBody>
      </p:sp>
      <p:sp>
        <p:nvSpPr>
          <p:cNvPr id="178178" name="Rectangle 2">
            <a:extLst>
              <a:ext uri="{FF2B5EF4-FFF2-40B4-BE49-F238E27FC236}">
                <a16:creationId xmlns:a16="http://schemas.microsoft.com/office/drawing/2014/main" id="{064D47B9-4E49-E59E-70C6-48BE8E6A6BD4}"/>
              </a:ext>
            </a:extLst>
          </p:cNvPr>
          <p:cNvSpPr>
            <a:spLocks noGrp="1" noRot="1" noChangeAspect="1" noChangeArrowheads="1" noTextEdit="1"/>
          </p:cNvSpPr>
          <p:nvPr>
            <p:ph type="sldImg"/>
          </p:nvPr>
        </p:nvSpPr>
        <p:spPr>
          <a:xfrm>
            <a:off x="685800" y="1143000"/>
            <a:ext cx="5486400" cy="3086100"/>
          </a:xfrm>
          <a:ln/>
        </p:spPr>
      </p:sp>
      <p:sp>
        <p:nvSpPr>
          <p:cNvPr id="178179" name="Rectangle 3">
            <a:extLst>
              <a:ext uri="{FF2B5EF4-FFF2-40B4-BE49-F238E27FC236}">
                <a16:creationId xmlns:a16="http://schemas.microsoft.com/office/drawing/2014/main" id="{2754D3E1-1BDD-FDAA-21A2-A41105E157F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930069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45</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109591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49</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475052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5</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440547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51</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93731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54</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863792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58</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555943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60</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61</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043027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62</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243260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63</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999857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64</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299611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65</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1431708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66</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074730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6</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861734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68</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8300328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69</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7534672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70</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8634667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71</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4550109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72</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937992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73</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514650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74</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165984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7</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863993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9</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265279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12</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311440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13</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218402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14</a:t>
            </a:fld>
            <a:endParaRPr lang="es-ES_tradnl">
              <a:latin typeface="Arial" charset="0"/>
            </a:endParaRPr>
          </a:p>
        </p:txBody>
      </p:sp>
      <p:sp>
        <p:nvSpPr>
          <p:cNvPr id="962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302019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995D3-4F7E-6490-B2C2-A7A0D74FC6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F93544-AAE0-E290-12A0-0F8A034C46CC}"/>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304820-513A-DF11-0DE3-AB0EFA12DD51}"/>
              </a:ext>
            </a:extLst>
          </p:cNvPr>
          <p:cNvSpPr>
            <a:spLocks noGrp="1"/>
          </p:cNvSpPr>
          <p:nvPr>
            <p:ph type="dt" sz="half" idx="10"/>
          </p:nvPr>
        </p:nvSpPr>
        <p:spPr/>
        <p:txBody>
          <a:bodyPr/>
          <a:lstStyle/>
          <a:p>
            <a:fld id="{92BD9238-DE57-2246-9E9A-6F58C70ED46A}" type="datetimeFigureOut">
              <a:rPr lang="en-US" smtClean="0"/>
              <a:t>9/29/23</a:t>
            </a:fld>
            <a:endParaRPr lang="en-US"/>
          </a:p>
        </p:txBody>
      </p:sp>
      <p:sp>
        <p:nvSpPr>
          <p:cNvPr id="5" name="Footer Placeholder 4">
            <a:extLst>
              <a:ext uri="{FF2B5EF4-FFF2-40B4-BE49-F238E27FC236}">
                <a16:creationId xmlns:a16="http://schemas.microsoft.com/office/drawing/2014/main" id="{0DE274E0-F98F-74DA-B755-39A817AC3E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08D47-7468-4A64-F79E-A6FA4FB5470F}"/>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1453939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DA32B-84BD-E100-351F-E07ACCF9BA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F94ED6-C303-7FF6-A7D8-61A0BA8E6D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F3254-94AB-183F-784F-61054020580B}"/>
              </a:ext>
            </a:extLst>
          </p:cNvPr>
          <p:cNvSpPr>
            <a:spLocks noGrp="1"/>
          </p:cNvSpPr>
          <p:nvPr>
            <p:ph type="dt" sz="half" idx="10"/>
          </p:nvPr>
        </p:nvSpPr>
        <p:spPr/>
        <p:txBody>
          <a:bodyPr/>
          <a:lstStyle/>
          <a:p>
            <a:fld id="{92BD9238-DE57-2246-9E9A-6F58C70ED46A}" type="datetimeFigureOut">
              <a:rPr lang="en-US" smtClean="0"/>
              <a:t>9/29/23</a:t>
            </a:fld>
            <a:endParaRPr lang="en-US"/>
          </a:p>
        </p:txBody>
      </p:sp>
      <p:sp>
        <p:nvSpPr>
          <p:cNvPr id="5" name="Footer Placeholder 4">
            <a:extLst>
              <a:ext uri="{FF2B5EF4-FFF2-40B4-BE49-F238E27FC236}">
                <a16:creationId xmlns:a16="http://schemas.microsoft.com/office/drawing/2014/main" id="{DAF95D4D-C56A-1D87-B86B-7C7615DA0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7642A1-840D-F431-8058-E1CB367FA9D3}"/>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1700723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EE4950-F8CB-38EC-F23C-37E3D8B0420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164115-CFDA-48C0-6F1C-9B672A09E44F}"/>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922466-74BA-DB5C-6C3C-59538F543C7F}"/>
              </a:ext>
            </a:extLst>
          </p:cNvPr>
          <p:cNvSpPr>
            <a:spLocks noGrp="1"/>
          </p:cNvSpPr>
          <p:nvPr>
            <p:ph type="dt" sz="half" idx="10"/>
          </p:nvPr>
        </p:nvSpPr>
        <p:spPr/>
        <p:txBody>
          <a:bodyPr/>
          <a:lstStyle/>
          <a:p>
            <a:fld id="{92BD9238-DE57-2246-9E9A-6F58C70ED46A}" type="datetimeFigureOut">
              <a:rPr lang="en-US" smtClean="0"/>
              <a:t>9/29/23</a:t>
            </a:fld>
            <a:endParaRPr lang="en-US"/>
          </a:p>
        </p:txBody>
      </p:sp>
      <p:sp>
        <p:nvSpPr>
          <p:cNvPr id="5" name="Footer Placeholder 4">
            <a:extLst>
              <a:ext uri="{FF2B5EF4-FFF2-40B4-BE49-F238E27FC236}">
                <a16:creationId xmlns:a16="http://schemas.microsoft.com/office/drawing/2014/main" id="{83B57046-1716-F982-9990-9445F9AD44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CD7DAE-0ED4-EE97-C2AD-949F93C8B705}"/>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390451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9B8F0-487E-9B0B-8071-B69319C12A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D44750-FB76-2F92-D226-35AAFA53B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C45B5-4496-EE3F-2BF9-34029EC0A3F5}"/>
              </a:ext>
            </a:extLst>
          </p:cNvPr>
          <p:cNvSpPr>
            <a:spLocks noGrp="1"/>
          </p:cNvSpPr>
          <p:nvPr>
            <p:ph type="dt" sz="half" idx="10"/>
          </p:nvPr>
        </p:nvSpPr>
        <p:spPr/>
        <p:txBody>
          <a:bodyPr/>
          <a:lstStyle/>
          <a:p>
            <a:fld id="{92BD9238-DE57-2246-9E9A-6F58C70ED46A}" type="datetimeFigureOut">
              <a:rPr lang="en-US" smtClean="0"/>
              <a:t>9/29/23</a:t>
            </a:fld>
            <a:endParaRPr lang="en-US"/>
          </a:p>
        </p:txBody>
      </p:sp>
      <p:sp>
        <p:nvSpPr>
          <p:cNvPr id="5" name="Footer Placeholder 4">
            <a:extLst>
              <a:ext uri="{FF2B5EF4-FFF2-40B4-BE49-F238E27FC236}">
                <a16:creationId xmlns:a16="http://schemas.microsoft.com/office/drawing/2014/main" id="{A98B9B72-2702-8A2F-40F8-C07C2FAC7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F1799-ACDA-C4DB-A29A-A3BD7702B9E5}"/>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240282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34111-AD46-788D-23E6-78B46A957A8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B93F6F-DECE-385C-3CDD-358C283091B3}"/>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C74441-B251-9505-227A-8795CFEDD7E1}"/>
              </a:ext>
            </a:extLst>
          </p:cNvPr>
          <p:cNvSpPr>
            <a:spLocks noGrp="1"/>
          </p:cNvSpPr>
          <p:nvPr>
            <p:ph type="dt" sz="half" idx="10"/>
          </p:nvPr>
        </p:nvSpPr>
        <p:spPr/>
        <p:txBody>
          <a:bodyPr/>
          <a:lstStyle/>
          <a:p>
            <a:fld id="{92BD9238-DE57-2246-9E9A-6F58C70ED46A}" type="datetimeFigureOut">
              <a:rPr lang="en-US" smtClean="0"/>
              <a:t>9/29/23</a:t>
            </a:fld>
            <a:endParaRPr lang="en-US"/>
          </a:p>
        </p:txBody>
      </p:sp>
      <p:sp>
        <p:nvSpPr>
          <p:cNvPr id="5" name="Footer Placeholder 4">
            <a:extLst>
              <a:ext uri="{FF2B5EF4-FFF2-40B4-BE49-F238E27FC236}">
                <a16:creationId xmlns:a16="http://schemas.microsoft.com/office/drawing/2014/main" id="{0C285442-5A91-E047-64B7-296128457A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98528-4EA0-D1A0-9D16-9216D417B2D6}"/>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1939650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E9089-3E4A-9E6F-D937-667C70FBA8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5D506A-B01B-6142-B5BF-B0E42334C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B7B9BF-AF58-5209-0BEE-6F45589DAF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8A0084-3799-B8A2-99EE-62C38DE3AE62}"/>
              </a:ext>
            </a:extLst>
          </p:cNvPr>
          <p:cNvSpPr>
            <a:spLocks noGrp="1"/>
          </p:cNvSpPr>
          <p:nvPr>
            <p:ph type="dt" sz="half" idx="10"/>
          </p:nvPr>
        </p:nvSpPr>
        <p:spPr/>
        <p:txBody>
          <a:bodyPr/>
          <a:lstStyle/>
          <a:p>
            <a:fld id="{92BD9238-DE57-2246-9E9A-6F58C70ED46A}" type="datetimeFigureOut">
              <a:rPr lang="en-US" smtClean="0"/>
              <a:t>9/29/23</a:t>
            </a:fld>
            <a:endParaRPr lang="en-US"/>
          </a:p>
        </p:txBody>
      </p:sp>
      <p:sp>
        <p:nvSpPr>
          <p:cNvPr id="6" name="Footer Placeholder 5">
            <a:extLst>
              <a:ext uri="{FF2B5EF4-FFF2-40B4-BE49-F238E27FC236}">
                <a16:creationId xmlns:a16="http://schemas.microsoft.com/office/drawing/2014/main" id="{A1F8CFB5-EC97-8332-2405-A4C2B6EB36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4A9A4-6628-4436-55A4-259B9A51407E}"/>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791903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C02E1-5BB6-8B64-73FF-80365E70F718}"/>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11706D-2087-EECE-487B-FEAD8AFE180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C1E785-FA2C-0027-AC80-4719C3B90F6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C84B1D-8F23-5AD3-7A98-E0BD8F6B1CB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30BC5-14FA-0BFA-6763-A96A9AEF8DD1}"/>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1E652A-FEAB-FD8B-24B6-8E2DFC988CB4}"/>
              </a:ext>
            </a:extLst>
          </p:cNvPr>
          <p:cNvSpPr>
            <a:spLocks noGrp="1"/>
          </p:cNvSpPr>
          <p:nvPr>
            <p:ph type="dt" sz="half" idx="10"/>
          </p:nvPr>
        </p:nvSpPr>
        <p:spPr/>
        <p:txBody>
          <a:bodyPr/>
          <a:lstStyle/>
          <a:p>
            <a:fld id="{92BD9238-DE57-2246-9E9A-6F58C70ED46A}" type="datetimeFigureOut">
              <a:rPr lang="en-US" smtClean="0"/>
              <a:t>9/29/23</a:t>
            </a:fld>
            <a:endParaRPr lang="en-US"/>
          </a:p>
        </p:txBody>
      </p:sp>
      <p:sp>
        <p:nvSpPr>
          <p:cNvPr id="8" name="Footer Placeholder 7">
            <a:extLst>
              <a:ext uri="{FF2B5EF4-FFF2-40B4-BE49-F238E27FC236}">
                <a16:creationId xmlns:a16="http://schemas.microsoft.com/office/drawing/2014/main" id="{60044831-0F3F-D464-A2E9-6437FA7CAD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A5AD6D-6049-B190-BF7B-C89481A3B314}"/>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96123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7EB0-87A0-FDEF-C356-584199C159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CACD3-6AC0-B282-9E88-B5B034B09964}"/>
              </a:ext>
            </a:extLst>
          </p:cNvPr>
          <p:cNvSpPr>
            <a:spLocks noGrp="1"/>
          </p:cNvSpPr>
          <p:nvPr>
            <p:ph type="dt" sz="half" idx="10"/>
          </p:nvPr>
        </p:nvSpPr>
        <p:spPr/>
        <p:txBody>
          <a:bodyPr/>
          <a:lstStyle/>
          <a:p>
            <a:fld id="{92BD9238-DE57-2246-9E9A-6F58C70ED46A}" type="datetimeFigureOut">
              <a:rPr lang="en-US" smtClean="0"/>
              <a:t>9/29/23</a:t>
            </a:fld>
            <a:endParaRPr lang="en-US"/>
          </a:p>
        </p:txBody>
      </p:sp>
      <p:sp>
        <p:nvSpPr>
          <p:cNvPr id="4" name="Footer Placeholder 3">
            <a:extLst>
              <a:ext uri="{FF2B5EF4-FFF2-40B4-BE49-F238E27FC236}">
                <a16:creationId xmlns:a16="http://schemas.microsoft.com/office/drawing/2014/main" id="{BA134758-8F65-0029-D980-EA97A085FA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14485B-0C54-4B8B-80DB-0551CB96D65F}"/>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3721256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5F136-FB0E-6204-4A85-3D64A4BE8490}"/>
              </a:ext>
            </a:extLst>
          </p:cNvPr>
          <p:cNvSpPr>
            <a:spLocks noGrp="1"/>
          </p:cNvSpPr>
          <p:nvPr>
            <p:ph type="dt" sz="half" idx="10"/>
          </p:nvPr>
        </p:nvSpPr>
        <p:spPr/>
        <p:txBody>
          <a:bodyPr/>
          <a:lstStyle/>
          <a:p>
            <a:fld id="{92BD9238-DE57-2246-9E9A-6F58C70ED46A}" type="datetimeFigureOut">
              <a:rPr lang="en-US" smtClean="0"/>
              <a:t>9/29/23</a:t>
            </a:fld>
            <a:endParaRPr lang="en-US"/>
          </a:p>
        </p:txBody>
      </p:sp>
      <p:sp>
        <p:nvSpPr>
          <p:cNvPr id="3" name="Footer Placeholder 2">
            <a:extLst>
              <a:ext uri="{FF2B5EF4-FFF2-40B4-BE49-F238E27FC236}">
                <a16:creationId xmlns:a16="http://schemas.microsoft.com/office/drawing/2014/main" id="{B28569BE-B135-EEA3-5EB9-3707DBC258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DCA77D-2CD0-2774-0BB8-B0B32243AE83}"/>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1025237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2BDDB-A945-FD61-52EF-85C709093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507B23-9EA3-ADF7-3104-A6EDE679D87D}"/>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A8B21-76A0-9ED5-FACB-1FE4B501639F}"/>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282777-C8FF-6956-B646-4931B8943431}"/>
              </a:ext>
            </a:extLst>
          </p:cNvPr>
          <p:cNvSpPr>
            <a:spLocks noGrp="1"/>
          </p:cNvSpPr>
          <p:nvPr>
            <p:ph type="dt" sz="half" idx="10"/>
          </p:nvPr>
        </p:nvSpPr>
        <p:spPr/>
        <p:txBody>
          <a:bodyPr/>
          <a:lstStyle/>
          <a:p>
            <a:fld id="{92BD9238-DE57-2246-9E9A-6F58C70ED46A}" type="datetimeFigureOut">
              <a:rPr lang="en-US" smtClean="0"/>
              <a:t>9/29/23</a:t>
            </a:fld>
            <a:endParaRPr lang="en-US"/>
          </a:p>
        </p:txBody>
      </p:sp>
      <p:sp>
        <p:nvSpPr>
          <p:cNvPr id="6" name="Footer Placeholder 5">
            <a:extLst>
              <a:ext uri="{FF2B5EF4-FFF2-40B4-BE49-F238E27FC236}">
                <a16:creationId xmlns:a16="http://schemas.microsoft.com/office/drawing/2014/main" id="{A1E2CAAA-5595-4178-B132-0947BA3291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AAF452-A554-68ED-A5FB-8835063A5D35}"/>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59091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595B5-CC9E-B31B-9082-A4980D694A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E6340C-1D69-C24E-D630-B9137085C96F}"/>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99265F9E-751B-011E-358A-8F315FFA2226}"/>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0D3809-9983-0E76-A23E-21CA0C48533D}"/>
              </a:ext>
            </a:extLst>
          </p:cNvPr>
          <p:cNvSpPr>
            <a:spLocks noGrp="1"/>
          </p:cNvSpPr>
          <p:nvPr>
            <p:ph type="dt" sz="half" idx="10"/>
          </p:nvPr>
        </p:nvSpPr>
        <p:spPr/>
        <p:txBody>
          <a:bodyPr/>
          <a:lstStyle/>
          <a:p>
            <a:fld id="{92BD9238-DE57-2246-9E9A-6F58C70ED46A}" type="datetimeFigureOut">
              <a:rPr lang="en-US" smtClean="0"/>
              <a:t>9/29/23</a:t>
            </a:fld>
            <a:endParaRPr lang="en-US"/>
          </a:p>
        </p:txBody>
      </p:sp>
      <p:sp>
        <p:nvSpPr>
          <p:cNvPr id="6" name="Footer Placeholder 5">
            <a:extLst>
              <a:ext uri="{FF2B5EF4-FFF2-40B4-BE49-F238E27FC236}">
                <a16:creationId xmlns:a16="http://schemas.microsoft.com/office/drawing/2014/main" id="{312499CC-8EDD-3374-2137-3974A4BD65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0B8779-9ECC-8285-0182-A08A5B084B2F}"/>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2820507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90D3B4-F563-0559-CEF8-68630BD47EF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143169-5899-F3C3-77C1-C6220F4F37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2E6CA-B011-0377-F21D-2E0A76BFFD7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BD9238-DE57-2246-9E9A-6F58C70ED46A}" type="datetimeFigureOut">
              <a:rPr lang="en-US" smtClean="0"/>
              <a:t>9/29/23</a:t>
            </a:fld>
            <a:endParaRPr lang="en-US"/>
          </a:p>
        </p:txBody>
      </p:sp>
      <p:sp>
        <p:nvSpPr>
          <p:cNvPr id="5" name="Footer Placeholder 4">
            <a:extLst>
              <a:ext uri="{FF2B5EF4-FFF2-40B4-BE49-F238E27FC236}">
                <a16:creationId xmlns:a16="http://schemas.microsoft.com/office/drawing/2014/main" id="{5DEB83E7-FE01-9CF8-3008-A968CBC6705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AA5EF6-6A65-B114-21E8-8D41A5E9519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30176-EC27-2741-B147-17FADF2830D8}" type="slidenum">
              <a:rPr lang="en-US" smtClean="0"/>
              <a:t>‹#›</a:t>
            </a:fld>
            <a:endParaRPr lang="en-US"/>
          </a:p>
        </p:txBody>
      </p:sp>
    </p:spTree>
    <p:extLst>
      <p:ext uri="{BB962C8B-B14F-4D97-AF65-F5344CB8AC3E}">
        <p14:creationId xmlns:p14="http://schemas.microsoft.com/office/powerpoint/2010/main" val="1212735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xml"/><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92E50E-2016-50BB-E7B1-12FB9543D83F}"/>
              </a:ext>
            </a:extLst>
          </p:cNvPr>
          <p:cNvSpPr/>
          <p:nvPr/>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standing on a cliff&#10;&#10;Description automatically generated">
            <a:extLst>
              <a:ext uri="{FF2B5EF4-FFF2-40B4-BE49-F238E27FC236}">
                <a16:creationId xmlns:a16="http://schemas.microsoft.com/office/drawing/2014/main" id="{9E690BCB-9B10-E6D1-45BD-E5F0DF76E55C}"/>
              </a:ext>
            </a:extLst>
          </p:cNvPr>
          <p:cNvPicPr>
            <a:picLocks noChangeAspect="1"/>
          </p:cNvPicPr>
          <p:nvPr/>
        </p:nvPicPr>
        <p:blipFill rotWithShape="1">
          <a:blip r:embed="rId2"/>
          <a:srcRect l="3570" r="4656" b="10380"/>
          <a:stretch/>
        </p:blipFill>
        <p:spPr>
          <a:xfrm>
            <a:off x="0" y="255485"/>
            <a:ext cx="12224256" cy="6190593"/>
          </a:xfrm>
          <a:prstGeom prst="rect">
            <a:avLst/>
          </a:prstGeom>
        </p:spPr>
      </p:pic>
      <p:sp>
        <p:nvSpPr>
          <p:cNvPr id="2" name="TextBox 1">
            <a:extLst>
              <a:ext uri="{FF2B5EF4-FFF2-40B4-BE49-F238E27FC236}">
                <a16:creationId xmlns:a16="http://schemas.microsoft.com/office/drawing/2014/main" id="{4986F08C-56C1-1AC2-3B9A-33FF00C0D93B}"/>
              </a:ext>
            </a:extLst>
          </p:cNvPr>
          <p:cNvSpPr txBox="1"/>
          <p:nvPr/>
        </p:nvSpPr>
        <p:spPr>
          <a:xfrm>
            <a:off x="0" y="255485"/>
            <a:ext cx="7620000" cy="1754326"/>
          </a:xfrm>
          <a:prstGeom prst="rect">
            <a:avLst/>
          </a:prstGeom>
          <a:noFill/>
        </p:spPr>
        <p:txBody>
          <a:bodyPr wrap="square" rtlCol="0">
            <a:spAutoFit/>
          </a:bodyPr>
          <a:lstStyle/>
          <a:p>
            <a:r>
              <a:rPr lang="en-US" sz="3600" dirty="0">
                <a:latin typeface="Papyrus" panose="020B0602040200020303" pitchFamily="34" charset="77"/>
              </a:rPr>
              <a:t>	</a:t>
            </a:r>
          </a:p>
          <a:p>
            <a:r>
              <a:rPr lang="en-US" sz="3600">
                <a:latin typeface="Papyrus" panose="020B0602040200020303" pitchFamily="34" charset="77"/>
              </a:rPr>
              <a:t>       </a:t>
            </a:r>
            <a:r>
              <a:rPr lang="en-US" sz="3200" dirty="0" err="1">
                <a:latin typeface="Papyrus" panose="020B0602040200020303" pitchFamily="34" charset="77"/>
              </a:rPr>
              <a:t>Revelando</a:t>
            </a:r>
            <a:r>
              <a:rPr lang="en-US" sz="3200" dirty="0">
                <a:latin typeface="Papyrus" panose="020B0602040200020303" pitchFamily="34" charset="77"/>
              </a:rPr>
              <a:t> El </a:t>
            </a:r>
            <a:r>
              <a:rPr lang="en-US" sz="3200" dirty="0" err="1">
                <a:latin typeface="Papyrus" panose="020B0602040200020303" pitchFamily="34" charset="77"/>
              </a:rPr>
              <a:t>Rapto</a:t>
            </a:r>
            <a:r>
              <a:rPr lang="en-US" sz="3200" dirty="0">
                <a:latin typeface="Papyrus" panose="020B0602040200020303" pitchFamily="34" charset="77"/>
              </a:rPr>
              <a:t> </a:t>
            </a:r>
          </a:p>
          <a:p>
            <a:r>
              <a:rPr lang="en-US" sz="3200" dirty="0">
                <a:latin typeface="Papyrus" panose="020B0602040200020303" pitchFamily="34" charset="77"/>
              </a:rPr>
              <a:t>    </a:t>
            </a:r>
            <a:r>
              <a:rPr lang="en-US" sz="3200" dirty="0" err="1">
                <a:latin typeface="Papyrus" panose="020B0602040200020303" pitchFamily="34" charset="77"/>
              </a:rPr>
              <a:t>desde</a:t>
            </a:r>
            <a:r>
              <a:rPr lang="en-US" sz="3200" dirty="0">
                <a:latin typeface="Papyrus" panose="020B0602040200020303" pitchFamily="34" charset="77"/>
              </a:rPr>
              <a:t> Genesis hasta </a:t>
            </a:r>
            <a:r>
              <a:rPr lang="en-US" sz="3200" dirty="0" err="1">
                <a:latin typeface="Papyrus" panose="020B0602040200020303" pitchFamily="34" charset="77"/>
              </a:rPr>
              <a:t>Apocalipsi</a:t>
            </a:r>
            <a:r>
              <a:rPr lang="en-US" sz="3600" dirty="0" err="1">
                <a:latin typeface="Papyrus" panose="020B0602040200020303" pitchFamily="34" charset="77"/>
              </a:rPr>
              <a:t>s</a:t>
            </a:r>
            <a:endParaRPr lang="en-US" sz="3600" dirty="0">
              <a:latin typeface="Papyrus" panose="020B0602040200020303" pitchFamily="34" charset="77"/>
            </a:endParaRPr>
          </a:p>
        </p:txBody>
      </p:sp>
    </p:spTree>
    <p:extLst>
      <p:ext uri="{BB962C8B-B14F-4D97-AF65-F5344CB8AC3E}">
        <p14:creationId xmlns:p14="http://schemas.microsoft.com/office/powerpoint/2010/main" val="2024148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92E50E-2016-50BB-E7B1-12FB9543D83F}"/>
              </a:ext>
            </a:extLst>
          </p:cNvPr>
          <p:cNvSpPr/>
          <p:nvPr/>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book&#10;&#10;Description automatically generated">
            <a:extLst>
              <a:ext uri="{FF2B5EF4-FFF2-40B4-BE49-F238E27FC236}">
                <a16:creationId xmlns:a16="http://schemas.microsoft.com/office/drawing/2014/main" id="{4F718272-4F77-9D9A-BECF-FE7FBCF21A2B}"/>
              </a:ext>
            </a:extLst>
          </p:cNvPr>
          <p:cNvPicPr>
            <a:picLocks noChangeAspect="1"/>
          </p:cNvPicPr>
          <p:nvPr/>
        </p:nvPicPr>
        <p:blipFill rotWithShape="1">
          <a:blip r:embed="rId2"/>
          <a:srcRect t="6957"/>
          <a:stretch/>
        </p:blipFill>
        <p:spPr>
          <a:xfrm>
            <a:off x="1223403" y="0"/>
            <a:ext cx="9901004" cy="6858000"/>
          </a:xfrm>
          <a:prstGeom prst="rect">
            <a:avLst/>
          </a:prstGeom>
        </p:spPr>
      </p:pic>
      <p:sp>
        <p:nvSpPr>
          <p:cNvPr id="2" name="TextBox 1">
            <a:extLst>
              <a:ext uri="{FF2B5EF4-FFF2-40B4-BE49-F238E27FC236}">
                <a16:creationId xmlns:a16="http://schemas.microsoft.com/office/drawing/2014/main" id="{5EFF188E-68EC-17B7-35F3-88A4A4A3A552}"/>
              </a:ext>
            </a:extLst>
          </p:cNvPr>
          <p:cNvSpPr txBox="1"/>
          <p:nvPr/>
        </p:nvSpPr>
        <p:spPr>
          <a:xfrm>
            <a:off x="8061435" y="1203207"/>
            <a:ext cx="3857296" cy="830997"/>
          </a:xfrm>
          <a:prstGeom prst="rect">
            <a:avLst/>
          </a:prstGeom>
          <a:solidFill>
            <a:srgbClr val="002060"/>
          </a:solidFill>
        </p:spPr>
        <p:txBody>
          <a:bodyPr wrap="square" rtlCol="0">
            <a:spAutoFit/>
          </a:bodyPr>
          <a:lstStyle/>
          <a:p>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Todas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nuestras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pistas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Venen</a:t>
            </a:r>
            <a:r>
              <a:rPr lang="en-US" sz="2400" dirty="0">
                <a:solidFill>
                  <a:schemeClr val="bg1"/>
                </a:solidFill>
                <a:latin typeface="Papyrus" panose="020B0602040200020303" pitchFamily="34" charset="77"/>
              </a:rPr>
              <a:t> de las </a:t>
            </a:r>
            <a:r>
              <a:rPr lang="en-US" sz="2400" dirty="0" err="1">
                <a:solidFill>
                  <a:schemeClr val="bg1"/>
                </a:solidFill>
                <a:latin typeface="Papyrus" panose="020B0602040200020303" pitchFamily="34" charset="77"/>
              </a:rPr>
              <a:t>Escrituras</a:t>
            </a:r>
            <a:r>
              <a:rPr lang="en-US" sz="2400" dirty="0">
                <a:solidFill>
                  <a:schemeClr val="bg1"/>
                </a:solidFill>
                <a:latin typeface="Papyrus" panose="020B0602040200020303" pitchFamily="34" charset="77"/>
              </a:rPr>
              <a:t>.</a:t>
            </a:r>
          </a:p>
        </p:txBody>
      </p:sp>
    </p:spTree>
    <p:extLst>
      <p:ext uri="{BB962C8B-B14F-4D97-AF65-F5344CB8AC3E}">
        <p14:creationId xmlns:p14="http://schemas.microsoft.com/office/powerpoint/2010/main" val="2203427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3">
            <a:extLst>
              <a:ext uri="{FF2B5EF4-FFF2-40B4-BE49-F238E27FC236}">
                <a16:creationId xmlns:a16="http://schemas.microsoft.com/office/drawing/2014/main" id="{6BCDEF92-2BB9-11A3-B7A2-14AF5FD4082F}"/>
              </a:ext>
            </a:extLst>
          </p:cNvPr>
          <p:cNvSpPr>
            <a:spLocks noChangeArrowheads="1"/>
          </p:cNvSpPr>
          <p:nvPr/>
        </p:nvSpPr>
        <p:spPr bwMode="auto">
          <a:xfrm>
            <a:off x="-808550" y="0"/>
            <a:ext cx="13060354" cy="6990521"/>
          </a:xfrm>
          <a:prstGeom prst="rect">
            <a:avLst/>
          </a:prstGeom>
          <a:solidFill>
            <a:schemeClr val="accent5"/>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solidFill>
                <a:srgbClr val="000000"/>
              </a:solidFill>
              <a:latin typeface="Papyrus Condensed" panose="020B0602040200020303" pitchFamily="34" charset="77"/>
            </a:endParaRPr>
          </a:p>
        </p:txBody>
      </p:sp>
      <p:pic>
        <p:nvPicPr>
          <p:cNvPr id="3" name="Picture 2" descr="A person with a beard&#10;&#10;Description automatically generated with medium confidence">
            <a:extLst>
              <a:ext uri="{FF2B5EF4-FFF2-40B4-BE49-F238E27FC236}">
                <a16:creationId xmlns:a16="http://schemas.microsoft.com/office/drawing/2014/main" id="{55386806-3F5F-961C-5450-5987E51C1989}"/>
              </a:ext>
            </a:extLst>
          </p:cNvPr>
          <p:cNvPicPr>
            <a:picLocks noChangeAspect="1"/>
          </p:cNvPicPr>
          <p:nvPr/>
        </p:nvPicPr>
        <p:blipFill rotWithShape="1">
          <a:blip r:embed="rId2"/>
          <a:srcRect l="7199" r="13084"/>
          <a:stretch/>
        </p:blipFill>
        <p:spPr>
          <a:xfrm>
            <a:off x="301933" y="2906251"/>
            <a:ext cx="4996836" cy="3785651"/>
          </a:xfrm>
          <a:prstGeom prst="rect">
            <a:avLst/>
          </a:prstGeom>
        </p:spPr>
      </p:pic>
      <p:sp>
        <p:nvSpPr>
          <p:cNvPr id="4" name="TextBox 3">
            <a:extLst>
              <a:ext uri="{FF2B5EF4-FFF2-40B4-BE49-F238E27FC236}">
                <a16:creationId xmlns:a16="http://schemas.microsoft.com/office/drawing/2014/main" id="{A77D2BD1-47CF-9B0A-321D-354C94943E0C}"/>
              </a:ext>
            </a:extLst>
          </p:cNvPr>
          <p:cNvSpPr txBox="1"/>
          <p:nvPr/>
        </p:nvSpPr>
        <p:spPr>
          <a:xfrm>
            <a:off x="5632174" y="2906250"/>
            <a:ext cx="6257895" cy="3416320"/>
          </a:xfrm>
          <a:prstGeom prst="rect">
            <a:avLst/>
          </a:prstGeom>
          <a:solidFill>
            <a:schemeClr val="bg1"/>
          </a:solidFill>
        </p:spPr>
        <p:txBody>
          <a:bodyPr wrap="square" rtlCol="0">
            <a:spAutoFit/>
          </a:bodyPr>
          <a:lstStyle/>
          <a:p>
            <a:r>
              <a:rPr lang="en-US" dirty="0">
                <a:solidFill>
                  <a:srgbClr val="FF0000"/>
                </a:solidFill>
                <a:latin typeface="Papyrus" panose="020B0602040200020303" pitchFamily="34" charset="77"/>
              </a:rPr>
              <a:t>		</a:t>
            </a:r>
            <a:r>
              <a:rPr lang="en-US" sz="2400" dirty="0">
                <a:solidFill>
                  <a:srgbClr val="FF0000"/>
                </a:solidFill>
                <a:latin typeface="Papyrus" panose="020B0602040200020303" pitchFamily="34" charset="77"/>
              </a:rPr>
              <a:t>Juan 14:1-3</a:t>
            </a:r>
          </a:p>
          <a:p>
            <a:pPr algn="ctr"/>
            <a:r>
              <a:rPr lang="en-US" sz="2400" dirty="0">
                <a:latin typeface="Papyrus" panose="020B0602040200020303" pitchFamily="34" charset="77"/>
              </a:rPr>
              <a:t>“</a:t>
            </a:r>
            <a:r>
              <a:rPr lang="es-BO" sz="2400" dirty="0">
                <a:latin typeface="Papyrus" panose="020B0602040200020303" pitchFamily="34" charset="77"/>
              </a:rPr>
              <a:t>No se turbe vuestro corazón: </a:t>
            </a:r>
          </a:p>
          <a:p>
            <a:pPr algn="ctr"/>
            <a:r>
              <a:rPr lang="es-BO" sz="2400" dirty="0">
                <a:latin typeface="Papyrus" panose="020B0602040200020303" pitchFamily="34" charset="77"/>
              </a:rPr>
              <a:t>creéis en Dios, creed también en mí. </a:t>
            </a:r>
          </a:p>
          <a:p>
            <a:pPr algn="ctr"/>
            <a:r>
              <a:rPr lang="es-BO" sz="2400" dirty="0">
                <a:latin typeface="Papyrus" panose="020B0602040200020303" pitchFamily="34" charset="77"/>
              </a:rPr>
              <a:t>  En la casa de mi Padre muchas moradas hay: de otra manera os lo hubiera dicho: </a:t>
            </a:r>
          </a:p>
          <a:p>
            <a:pPr algn="ctr"/>
            <a:r>
              <a:rPr lang="es-BO" sz="2400" dirty="0">
                <a:latin typeface="Papyrus" panose="020B0602040200020303" pitchFamily="34" charset="77"/>
              </a:rPr>
              <a:t>voy, pues, á preparar lugar para vosotros. </a:t>
            </a:r>
          </a:p>
          <a:p>
            <a:pPr algn="ctr"/>
            <a:r>
              <a:rPr lang="es-BO" sz="2400" dirty="0">
                <a:latin typeface="Papyrus" panose="020B0602040200020303" pitchFamily="34" charset="77"/>
              </a:rPr>
              <a:t> Y si me fuere, y os aparejare lugar, vendré otra vez, y os tomaré á mí mismo: para que donde yo estoy, vosotros también estéis</a:t>
            </a:r>
            <a:r>
              <a:rPr lang="en-US" sz="2400" dirty="0">
                <a:latin typeface="Papyrus" panose="020B0602040200020303" pitchFamily="34" charset="77"/>
              </a:rPr>
              <a:t>.”</a:t>
            </a:r>
          </a:p>
        </p:txBody>
      </p:sp>
      <p:sp>
        <p:nvSpPr>
          <p:cNvPr id="2" name="TextBox 1">
            <a:extLst>
              <a:ext uri="{FF2B5EF4-FFF2-40B4-BE49-F238E27FC236}">
                <a16:creationId xmlns:a16="http://schemas.microsoft.com/office/drawing/2014/main" id="{25D980E0-C49A-8867-8A46-AB7155E3B253}"/>
              </a:ext>
            </a:extLst>
          </p:cNvPr>
          <p:cNvSpPr txBox="1"/>
          <p:nvPr/>
        </p:nvSpPr>
        <p:spPr>
          <a:xfrm>
            <a:off x="1100139" y="299307"/>
            <a:ext cx="10410754" cy="2308324"/>
          </a:xfrm>
          <a:prstGeom prst="rect">
            <a:avLst/>
          </a:prstGeom>
          <a:solidFill>
            <a:schemeClr val="accent5">
              <a:lumMod val="75000"/>
            </a:schemeClr>
          </a:solidFill>
        </p:spPr>
        <p:txBody>
          <a:bodyPr wrap="square" rtlCol="0">
            <a:spAutoFit/>
          </a:bodyPr>
          <a:lstStyle/>
          <a:p>
            <a:r>
              <a:rPr lang="en-US" sz="2400" dirty="0" err="1">
                <a:solidFill>
                  <a:schemeClr val="bg1"/>
                </a:solidFill>
                <a:latin typeface="Papyrus" panose="020B0602040200020303" pitchFamily="34" charset="77"/>
              </a:rPr>
              <a:t>Donde</a:t>
            </a:r>
            <a:r>
              <a:rPr lang="en-US" sz="2400" dirty="0">
                <a:solidFill>
                  <a:schemeClr val="bg1"/>
                </a:solidFill>
                <a:latin typeface="Papyrus" panose="020B0602040200020303" pitchFamily="34" charset="77"/>
              </a:rPr>
              <a:t> es la </a:t>
            </a:r>
            <a:r>
              <a:rPr lang="en-US" sz="2400" dirty="0" err="1">
                <a:solidFill>
                  <a:schemeClr val="bg1"/>
                </a:solidFill>
                <a:latin typeface="Papyrus" panose="020B0602040200020303" pitchFamily="34" charset="77"/>
              </a:rPr>
              <a:t>primera</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vez</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queJesus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refiere</a:t>
            </a:r>
            <a:r>
              <a:rPr lang="en-US" sz="2400" dirty="0">
                <a:solidFill>
                  <a:schemeClr val="bg1"/>
                </a:solidFill>
                <a:latin typeface="Papyrus" panose="020B0602040200020303" pitchFamily="34" charset="77"/>
              </a:rPr>
              <a:t> al </a:t>
            </a:r>
            <a:r>
              <a:rPr lang="en-US" sz="2400" dirty="0" err="1">
                <a:solidFill>
                  <a:schemeClr val="bg1"/>
                </a:solidFill>
                <a:latin typeface="Papyrus" panose="020B0602040200020303" pitchFamily="34" charset="77"/>
              </a:rPr>
              <a:t>Rapto</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en</a:t>
            </a:r>
            <a:r>
              <a:rPr lang="en-US" sz="2400" dirty="0">
                <a:solidFill>
                  <a:schemeClr val="bg1"/>
                </a:solidFill>
                <a:latin typeface="Papyrus" panose="020B0602040200020303" pitchFamily="34" charset="77"/>
              </a:rPr>
              <a:t> las </a:t>
            </a:r>
            <a:r>
              <a:rPr lang="en-US" sz="2400" dirty="0" err="1">
                <a:solidFill>
                  <a:schemeClr val="bg1"/>
                </a:solidFill>
                <a:latin typeface="Papyrus" panose="020B0602040200020303" pitchFamily="34" charset="77"/>
              </a:rPr>
              <a:t>Escrituras</a:t>
            </a:r>
            <a:r>
              <a:rPr lang="en-US" sz="2400" dirty="0">
                <a:solidFill>
                  <a:schemeClr val="bg1"/>
                </a:solidFill>
                <a:latin typeface="Papyrus" panose="020B0602040200020303" pitchFamily="34" charset="77"/>
              </a:rPr>
              <a:t>? </a:t>
            </a:r>
          </a:p>
          <a:p>
            <a:endParaRPr lang="en-US" sz="2400" dirty="0">
              <a:solidFill>
                <a:schemeClr val="bg1"/>
              </a:solidFill>
              <a:latin typeface="Papyrus" panose="020B0602040200020303" pitchFamily="34" charset="77"/>
            </a:endParaRPr>
          </a:p>
          <a:p>
            <a:r>
              <a:rPr lang="en-US" sz="2400" dirty="0">
                <a:solidFill>
                  <a:schemeClr val="bg1"/>
                </a:solidFill>
                <a:latin typeface="Papyrus" panose="020B0602040200020303" pitchFamily="34" charset="77"/>
              </a:rPr>
              <a:t>Durante la Ultima Cena  de la Pascua ,Jesus </a:t>
            </a:r>
            <a:r>
              <a:rPr lang="en-US" sz="2400" dirty="0" err="1">
                <a:solidFill>
                  <a:schemeClr val="bg1"/>
                </a:solidFill>
                <a:latin typeface="Papyrus" panose="020B0602040200020303" pitchFamily="34" charset="77"/>
              </a:rPr>
              <a:t>enseña</a:t>
            </a:r>
            <a:r>
              <a:rPr lang="en-US" sz="2400" dirty="0">
                <a:solidFill>
                  <a:schemeClr val="bg1"/>
                </a:solidFill>
                <a:latin typeface="Papyrus" panose="020B0602040200020303" pitchFamily="34" charset="77"/>
              </a:rPr>
              <a:t> a Los </a:t>
            </a:r>
            <a:r>
              <a:rPr lang="en-US" sz="2400" dirty="0" err="1">
                <a:solidFill>
                  <a:schemeClr val="bg1"/>
                </a:solidFill>
                <a:latin typeface="Papyrus" panose="020B0602040200020303" pitchFamily="34" charset="77"/>
              </a:rPr>
              <a:t>suyos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acerca</a:t>
            </a:r>
            <a:r>
              <a:rPr lang="en-US" sz="2400" dirty="0">
                <a:solidFill>
                  <a:schemeClr val="bg1"/>
                </a:solidFill>
                <a:latin typeface="Papyrus" panose="020B0602040200020303" pitchFamily="34" charset="77"/>
              </a:rPr>
              <a:t> de Su </a:t>
            </a:r>
            <a:r>
              <a:rPr lang="en-US" sz="2400" dirty="0" err="1">
                <a:solidFill>
                  <a:schemeClr val="bg1"/>
                </a:solidFill>
                <a:latin typeface="Papyrus" panose="020B0602040200020303" pitchFamily="34" charset="77"/>
              </a:rPr>
              <a:t>pronta</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salida</a:t>
            </a:r>
            <a:r>
              <a:rPr lang="en-US" sz="2400" dirty="0">
                <a:solidFill>
                  <a:schemeClr val="bg1"/>
                </a:solidFill>
                <a:latin typeface="Papyrus" panose="020B0602040200020303" pitchFamily="34" charset="77"/>
              </a:rPr>
              <a:t> y </a:t>
            </a:r>
            <a:r>
              <a:rPr lang="en-US" sz="2400" dirty="0" err="1">
                <a:solidFill>
                  <a:schemeClr val="bg1"/>
                </a:solidFill>
                <a:latin typeface="Papyrus" panose="020B0602040200020303" pitchFamily="34" charset="77"/>
              </a:rPr>
              <a:t>el</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Rapto</a:t>
            </a:r>
            <a:r>
              <a:rPr lang="en-US" sz="2400" dirty="0">
                <a:solidFill>
                  <a:schemeClr val="bg1"/>
                </a:solidFill>
                <a:latin typeface="Papyrus" panose="020B0602040200020303" pitchFamily="34" charset="77"/>
              </a:rPr>
              <a:t> que </a:t>
            </a:r>
            <a:r>
              <a:rPr lang="en-US" sz="2400" dirty="0" err="1">
                <a:solidFill>
                  <a:schemeClr val="bg1"/>
                </a:solidFill>
                <a:latin typeface="Papyrus" panose="020B0602040200020303" pitchFamily="34" charset="77"/>
              </a:rPr>
              <a:t>vendra</a:t>
            </a:r>
            <a:r>
              <a:rPr lang="en-US" sz="2400" dirty="0">
                <a:solidFill>
                  <a:schemeClr val="bg1"/>
                </a:solidFill>
                <a:latin typeface="Papyrus" panose="020B0602040200020303" pitchFamily="34" charset="77"/>
              </a:rPr>
              <a:t>!</a:t>
            </a:r>
          </a:p>
          <a:p>
            <a:endParaRPr lang="en-US" sz="2400" dirty="0">
              <a:solidFill>
                <a:schemeClr val="bg1"/>
              </a:solidFill>
              <a:latin typeface="Papyrus" panose="020B0602040200020303" pitchFamily="34" charset="77"/>
            </a:endParaRPr>
          </a:p>
          <a:p>
            <a:r>
              <a:rPr lang="es-BO" sz="2400" dirty="0">
                <a:solidFill>
                  <a:schemeClr val="bg1"/>
                </a:solidFill>
                <a:latin typeface="Papyrus" panose="020B0602040200020303" pitchFamily="34" charset="77"/>
              </a:rPr>
              <a:t>El solo revela esto después de que Judas se ha ido para traicionarle</a:t>
            </a:r>
            <a:r>
              <a:rPr lang="en-US" sz="2400" dirty="0">
                <a:solidFill>
                  <a:schemeClr val="bg1"/>
                </a:solidFill>
                <a:latin typeface="Papyrus" panose="020B0602040200020303" pitchFamily="34" charset="77"/>
              </a:rPr>
              <a:t>.</a:t>
            </a:r>
          </a:p>
        </p:txBody>
      </p:sp>
    </p:spTree>
    <p:extLst>
      <p:ext uri="{BB962C8B-B14F-4D97-AF65-F5344CB8AC3E}">
        <p14:creationId xmlns:p14="http://schemas.microsoft.com/office/powerpoint/2010/main" val="968127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193"/>
            <a:ext cx="12192000"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p:cNvSpPr txBox="1"/>
          <p:nvPr/>
        </p:nvSpPr>
        <p:spPr>
          <a:xfrm>
            <a:off x="5291396" y="4089509"/>
            <a:ext cx="3315305" cy="369332"/>
          </a:xfrm>
          <a:prstGeom prst="rect">
            <a:avLst/>
          </a:prstGeom>
          <a:noFill/>
        </p:spPr>
        <p:txBody>
          <a:bodyPr wrap="square" rtlCol="0">
            <a:spAutoFit/>
          </a:bodyPr>
          <a:lstStyle/>
          <a:p>
            <a:endParaRPr lang="en-US" dirty="0"/>
          </a:p>
        </p:txBody>
      </p:sp>
      <p:sp>
        <p:nvSpPr>
          <p:cNvPr id="3" name="TextBox 2"/>
          <p:cNvSpPr txBox="1"/>
          <p:nvPr/>
        </p:nvSpPr>
        <p:spPr>
          <a:xfrm>
            <a:off x="238992" y="175136"/>
            <a:ext cx="11835244" cy="1015663"/>
          </a:xfrm>
          <a:prstGeom prst="rect">
            <a:avLst/>
          </a:prstGeom>
          <a:solidFill>
            <a:schemeClr val="accent1"/>
          </a:solidFill>
        </p:spPr>
        <p:txBody>
          <a:bodyPr wrap="square" rtlCol="0">
            <a:spAutoFit/>
          </a:bodyPr>
          <a:lstStyle/>
          <a:p>
            <a:r>
              <a:rPr lang="en-US" sz="2000" dirty="0">
                <a:solidFill>
                  <a:schemeClr val="bg1"/>
                </a:solidFill>
                <a:latin typeface="Papyrus"/>
                <a:cs typeface="Papyrus"/>
              </a:rPr>
              <a:t>“</a:t>
            </a:r>
            <a:r>
              <a:rPr lang="en-US" sz="2000" b="1" dirty="0">
                <a:solidFill>
                  <a:schemeClr val="bg1"/>
                </a:solidFill>
                <a:latin typeface="Papyrus"/>
                <a:cs typeface="Papyrus"/>
              </a:rPr>
              <a:t>1 </a:t>
            </a:r>
            <a:r>
              <a:rPr lang="en-US" sz="2000" b="1" dirty="0" err="1">
                <a:solidFill>
                  <a:schemeClr val="bg1"/>
                </a:solidFill>
                <a:latin typeface="Papyrus"/>
                <a:cs typeface="Papyrus"/>
              </a:rPr>
              <a:t>Corintios</a:t>
            </a:r>
            <a:r>
              <a:rPr lang="en-US" sz="2000" b="1" dirty="0">
                <a:solidFill>
                  <a:schemeClr val="bg1"/>
                </a:solidFill>
                <a:latin typeface="Papyrus"/>
                <a:cs typeface="Papyrus"/>
              </a:rPr>
              <a:t> 15:51-52 “</a:t>
            </a:r>
            <a:r>
              <a:rPr lang="es-BO" sz="2000" dirty="0">
                <a:solidFill>
                  <a:schemeClr val="bg1"/>
                </a:solidFill>
                <a:latin typeface="Papyrus"/>
                <a:cs typeface="Papyrus"/>
              </a:rPr>
              <a:t> He aquí, os digo un misterio: Todos ciertamente no dormiremos, mas todos seremos transformados, En un momento, en un abrir de ojo, á la final trompeta; porque será tocada la trompeta, y los muertos serán levantados sin corrupción, y nosotros seremos transformados”</a:t>
            </a:r>
            <a:endParaRPr lang="en-US" sz="2000" b="1" dirty="0">
              <a:solidFill>
                <a:srgbClr val="FF0000"/>
              </a:solidFill>
              <a:latin typeface="Papyrus"/>
              <a:cs typeface="Papyrus"/>
            </a:endParaRPr>
          </a:p>
        </p:txBody>
      </p:sp>
      <p:pic>
        <p:nvPicPr>
          <p:cNvPr id="8" name="Picture 7" descr="398238_10150928111907355_799722627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563" y="1190799"/>
            <a:ext cx="10242273" cy="5670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61185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2000" cy="6858000"/>
          </a:xfrm>
          <a:prstGeom prst="rect">
            <a:avLst/>
          </a:prstGeom>
          <a:solidFill>
            <a:schemeClr val="accent5"/>
          </a:solidFill>
          <a:ln w="9525">
            <a:solidFill>
              <a:schemeClr val="tx1"/>
            </a:solidFill>
            <a:miter lim="800000"/>
            <a:headEnd/>
            <a:tailEnd/>
          </a:ln>
        </p:spPr>
        <p:txBody>
          <a:bodyPr wrap="none" anchor="ctr"/>
          <a:lstStyle/>
          <a:p>
            <a:endParaRPr lang="en-US" dirty="0"/>
          </a:p>
        </p:txBody>
      </p:sp>
      <p:sp>
        <p:nvSpPr>
          <p:cNvPr id="2" name="TextBox 1"/>
          <p:cNvSpPr txBox="1"/>
          <p:nvPr/>
        </p:nvSpPr>
        <p:spPr>
          <a:xfrm>
            <a:off x="5291396" y="4089509"/>
            <a:ext cx="3315305" cy="369332"/>
          </a:xfrm>
          <a:prstGeom prst="rect">
            <a:avLst/>
          </a:prstGeom>
          <a:noFill/>
        </p:spPr>
        <p:txBody>
          <a:bodyPr wrap="square" rtlCol="0">
            <a:spAutoFit/>
          </a:bodyPr>
          <a:lstStyle/>
          <a:p>
            <a:endParaRPr lang="en-US" dirty="0"/>
          </a:p>
        </p:txBody>
      </p:sp>
      <p:sp>
        <p:nvSpPr>
          <p:cNvPr id="3" name="TextBox 2"/>
          <p:cNvSpPr txBox="1"/>
          <p:nvPr/>
        </p:nvSpPr>
        <p:spPr>
          <a:xfrm>
            <a:off x="611077" y="305068"/>
            <a:ext cx="9120979" cy="6247864"/>
          </a:xfrm>
          <a:prstGeom prst="rect">
            <a:avLst/>
          </a:prstGeom>
          <a:solidFill>
            <a:srgbClr val="002060"/>
          </a:solidFill>
        </p:spPr>
        <p:txBody>
          <a:bodyPr wrap="square" rtlCol="0">
            <a:spAutoFit/>
          </a:bodyPr>
          <a:lstStyle/>
          <a:p>
            <a:r>
              <a:rPr lang="en-US" sz="2000" dirty="0">
                <a:solidFill>
                  <a:schemeClr val="bg1"/>
                </a:solidFill>
                <a:latin typeface="Papyrus"/>
                <a:cs typeface="Papyrus"/>
              </a:rPr>
              <a:t>         1Tesalonicenses 4:14-18 </a:t>
            </a:r>
            <a:r>
              <a:rPr lang="en-US" sz="2000" dirty="0">
                <a:solidFill>
                  <a:schemeClr val="bg1"/>
                </a:solidFill>
                <a:latin typeface="Lucida Handwriting"/>
                <a:cs typeface="Lucida Handwriting"/>
              </a:rPr>
              <a:t>            Rapture /</a:t>
            </a:r>
            <a:r>
              <a:rPr lang="en-US" sz="2000" dirty="0" err="1">
                <a:solidFill>
                  <a:srgbClr val="00B0F0"/>
                </a:solidFill>
                <a:latin typeface="Lucida Handwriting"/>
                <a:cs typeface="Lucida Handwriting"/>
              </a:rPr>
              <a:t>Harpazo</a:t>
            </a:r>
            <a:endParaRPr lang="en-US" sz="2000" dirty="0">
              <a:solidFill>
                <a:srgbClr val="00B0F0"/>
              </a:solidFill>
              <a:latin typeface="Lucida Handwriting"/>
              <a:cs typeface="Lucida Handwriting"/>
            </a:endParaRPr>
          </a:p>
          <a:p>
            <a:endParaRPr lang="en-US" sz="2000" dirty="0">
              <a:solidFill>
                <a:srgbClr val="0000FF"/>
              </a:solidFill>
              <a:latin typeface="Papyrus"/>
              <a:cs typeface="Papyrus"/>
            </a:endParaRPr>
          </a:p>
          <a:p>
            <a:r>
              <a:rPr lang="en-US" dirty="0"/>
              <a:t>“  </a:t>
            </a:r>
            <a:r>
              <a:rPr lang="es-BO" sz="2000" dirty="0">
                <a:solidFill>
                  <a:schemeClr val="bg1"/>
                </a:solidFill>
                <a:latin typeface="Papyrus"/>
                <a:cs typeface="Papyrus"/>
              </a:rPr>
              <a:t>Porque si creemos que Jesús murió y resucitó, así también traerá Dios </a:t>
            </a:r>
          </a:p>
          <a:p>
            <a:r>
              <a:rPr lang="es-BO" sz="2000" dirty="0">
                <a:solidFill>
                  <a:schemeClr val="bg1"/>
                </a:solidFill>
                <a:latin typeface="Papyrus"/>
                <a:cs typeface="Papyrus"/>
              </a:rPr>
              <a:t>       con él á los que durmieron en Jesús. </a:t>
            </a:r>
            <a:endParaRPr lang="en-US" sz="2000" dirty="0">
              <a:solidFill>
                <a:schemeClr val="bg1"/>
              </a:solidFill>
              <a:latin typeface="Papyrus"/>
              <a:cs typeface="Papyrus"/>
            </a:endParaRPr>
          </a:p>
          <a:p>
            <a:endParaRPr lang="en-US" sz="2000" dirty="0">
              <a:solidFill>
                <a:schemeClr val="bg1"/>
              </a:solidFill>
              <a:latin typeface="Papyrus"/>
              <a:cs typeface="Papyrus"/>
            </a:endParaRPr>
          </a:p>
          <a:p>
            <a:r>
              <a:rPr lang="en-US" sz="2000" dirty="0">
                <a:solidFill>
                  <a:schemeClr val="bg1"/>
                </a:solidFill>
                <a:latin typeface="Papyrus"/>
                <a:cs typeface="Papyrus"/>
              </a:rPr>
              <a:t>   </a:t>
            </a:r>
            <a:r>
              <a:rPr lang="es-BO" sz="2000" dirty="0">
                <a:solidFill>
                  <a:schemeClr val="bg1"/>
                </a:solidFill>
                <a:latin typeface="Papyrus"/>
                <a:cs typeface="Papyrus"/>
              </a:rPr>
              <a:t>Por lo cual, os decimos esto en palabra del Señor: que nosotros que vivimos,   	que habremos quedado hasta la venida del Señor, </a:t>
            </a:r>
          </a:p>
          <a:p>
            <a:r>
              <a:rPr lang="es-BO" sz="2000" dirty="0">
                <a:solidFill>
                  <a:schemeClr val="bg1"/>
                </a:solidFill>
                <a:latin typeface="Papyrus"/>
                <a:cs typeface="Papyrus"/>
              </a:rPr>
              <a:t>          no seremos delanteros á los que durmieron. </a:t>
            </a:r>
            <a:endParaRPr lang="en-US" sz="2000" dirty="0">
              <a:solidFill>
                <a:schemeClr val="bg1"/>
              </a:solidFill>
              <a:latin typeface="Papyrus"/>
              <a:cs typeface="Papyrus"/>
            </a:endParaRPr>
          </a:p>
          <a:p>
            <a:endParaRPr lang="en-US" sz="2000" dirty="0">
              <a:solidFill>
                <a:schemeClr val="bg1"/>
              </a:solidFill>
              <a:latin typeface="Papyrus"/>
              <a:cs typeface="Papyrus"/>
            </a:endParaRPr>
          </a:p>
          <a:p>
            <a:r>
              <a:rPr lang="en-US" sz="2000" dirty="0">
                <a:solidFill>
                  <a:schemeClr val="bg1"/>
                </a:solidFill>
                <a:latin typeface="Papyrus"/>
                <a:cs typeface="Papyrus"/>
              </a:rPr>
              <a:t>  </a:t>
            </a:r>
            <a:r>
              <a:rPr lang="es-BO" sz="2000" dirty="0">
                <a:solidFill>
                  <a:schemeClr val="bg1"/>
                </a:solidFill>
                <a:latin typeface="Papyrus"/>
                <a:cs typeface="Papyrus"/>
              </a:rPr>
              <a:t>Porque el mismo Señor con aclamación, </a:t>
            </a:r>
          </a:p>
          <a:p>
            <a:r>
              <a:rPr lang="es-BO" sz="2000" dirty="0">
                <a:solidFill>
                  <a:schemeClr val="bg1"/>
                </a:solidFill>
                <a:latin typeface="Papyrus"/>
                <a:cs typeface="Papyrus"/>
              </a:rPr>
              <a:t>con voz de arcángel, y con trompeta de Dios,</a:t>
            </a:r>
          </a:p>
          <a:p>
            <a:r>
              <a:rPr lang="es-BO" sz="2000" dirty="0">
                <a:solidFill>
                  <a:schemeClr val="bg1"/>
                </a:solidFill>
                <a:latin typeface="Papyrus"/>
                <a:cs typeface="Papyrus"/>
              </a:rPr>
              <a:t> descenderá del cielo; y los muertos en </a:t>
            </a:r>
          </a:p>
          <a:p>
            <a:r>
              <a:rPr lang="es-BO" sz="2000" dirty="0">
                <a:solidFill>
                  <a:schemeClr val="bg1"/>
                </a:solidFill>
                <a:latin typeface="Papyrus"/>
                <a:cs typeface="Papyrus"/>
              </a:rPr>
              <a:t>Cristo resucitarán primero: </a:t>
            </a:r>
            <a:endParaRPr lang="en-US" sz="2000" dirty="0">
              <a:solidFill>
                <a:schemeClr val="bg1"/>
              </a:solidFill>
              <a:latin typeface="Papyrus"/>
              <a:cs typeface="Papyrus"/>
            </a:endParaRPr>
          </a:p>
          <a:p>
            <a:endParaRPr lang="en-US" sz="2000" dirty="0">
              <a:solidFill>
                <a:schemeClr val="bg1"/>
              </a:solidFill>
              <a:latin typeface="Papyrus"/>
              <a:cs typeface="Papyrus"/>
            </a:endParaRPr>
          </a:p>
          <a:p>
            <a:r>
              <a:rPr lang="en-US" sz="2000" dirty="0">
                <a:solidFill>
                  <a:schemeClr val="bg1"/>
                </a:solidFill>
                <a:latin typeface="Papyrus"/>
                <a:cs typeface="Papyrus"/>
              </a:rPr>
              <a:t> </a:t>
            </a:r>
            <a:r>
              <a:rPr lang="es-BO" sz="2000" dirty="0">
                <a:solidFill>
                  <a:schemeClr val="bg1"/>
                </a:solidFill>
                <a:latin typeface="Papyrus"/>
                <a:cs typeface="Papyrus"/>
              </a:rPr>
              <a:t>Luego nosotros, los que vivimos, los que</a:t>
            </a:r>
          </a:p>
          <a:p>
            <a:r>
              <a:rPr lang="es-BO" sz="2000" dirty="0">
                <a:solidFill>
                  <a:schemeClr val="bg1"/>
                </a:solidFill>
                <a:latin typeface="Papyrus"/>
                <a:cs typeface="Papyrus"/>
              </a:rPr>
              <a:t> quedamos, juntamente con ellos seremos </a:t>
            </a:r>
            <a:r>
              <a:rPr lang="en-US" dirty="0" err="1">
                <a:solidFill>
                  <a:srgbClr val="00B0F0"/>
                </a:solidFill>
                <a:latin typeface="Lucida Handwriting"/>
                <a:cs typeface="Lucida Handwriting"/>
              </a:rPr>
              <a:t>Arrebatado</a:t>
            </a:r>
            <a:r>
              <a:rPr lang="en-US" sz="2000" dirty="0" err="1">
                <a:solidFill>
                  <a:srgbClr val="00B0F0"/>
                </a:solidFill>
                <a:latin typeface="Lucida Handwriting"/>
                <a:cs typeface="Lucida Handwriting"/>
              </a:rPr>
              <a:t>s</a:t>
            </a:r>
            <a:r>
              <a:rPr lang="en-US" sz="2000" dirty="0">
                <a:solidFill>
                  <a:srgbClr val="00B0F0"/>
                </a:solidFill>
                <a:latin typeface="Lucida Handwriting"/>
                <a:cs typeface="Lucida Handwriting"/>
              </a:rPr>
              <a:t> </a:t>
            </a:r>
            <a:r>
              <a:rPr lang="es-BO" sz="2000" dirty="0">
                <a:solidFill>
                  <a:schemeClr val="bg1"/>
                </a:solidFill>
                <a:latin typeface="Papyrus"/>
                <a:cs typeface="Papyrus"/>
              </a:rPr>
              <a:t>en las nubes </a:t>
            </a:r>
          </a:p>
          <a:p>
            <a:r>
              <a:rPr lang="es-BO" sz="2000" dirty="0">
                <a:solidFill>
                  <a:schemeClr val="bg1"/>
                </a:solidFill>
                <a:latin typeface="Papyrus"/>
                <a:cs typeface="Papyrus"/>
              </a:rPr>
              <a:t>á recibir al Señor en el aire, y así estaremos siempre con el Señor. </a:t>
            </a:r>
            <a:r>
              <a:rPr lang="en-US" sz="2000" dirty="0">
                <a:solidFill>
                  <a:schemeClr val="bg1"/>
                </a:solidFill>
                <a:latin typeface="Papyrus"/>
                <a:cs typeface="Papyrus"/>
              </a:rPr>
              <a:t> </a:t>
            </a:r>
          </a:p>
          <a:p>
            <a:endParaRPr lang="en-US" sz="2000" dirty="0">
              <a:solidFill>
                <a:schemeClr val="bg1"/>
              </a:solidFill>
              <a:latin typeface="Papyrus"/>
              <a:cs typeface="Papyrus"/>
            </a:endParaRPr>
          </a:p>
          <a:p>
            <a:r>
              <a:rPr lang="en-US" sz="2000" dirty="0">
                <a:solidFill>
                  <a:schemeClr val="bg1"/>
                </a:solidFill>
                <a:latin typeface="Papyrus"/>
                <a:cs typeface="Papyrus"/>
              </a:rPr>
              <a:t> </a:t>
            </a:r>
            <a:r>
              <a:rPr lang="es-BO" sz="2000" dirty="0">
                <a:solidFill>
                  <a:schemeClr val="bg1"/>
                </a:solidFill>
                <a:latin typeface="Papyrus"/>
                <a:cs typeface="Papyrus"/>
              </a:rPr>
              <a:t>Por tanto, consolaos los unos á los otros en estas palabras. </a:t>
            </a:r>
          </a:p>
          <a:p>
            <a:r>
              <a:rPr lang="en-US" sz="2000" dirty="0">
                <a:solidFill>
                  <a:schemeClr val="bg1"/>
                </a:solidFill>
                <a:latin typeface="Papyrus"/>
                <a:cs typeface="Papyrus"/>
              </a:rPr>
              <a:t>     </a:t>
            </a:r>
          </a:p>
        </p:txBody>
      </p:sp>
      <p:pic>
        <p:nvPicPr>
          <p:cNvPr id="4" name="Picture 3" descr="images-5.jpeg"/>
          <p:cNvPicPr>
            <a:picLocks noChangeAspect="1"/>
          </p:cNvPicPr>
          <p:nvPr/>
        </p:nvPicPr>
        <p:blipFill>
          <a:blip r:embed="rId3">
            <a:extLst>
              <a:ext uri="{BEBA8EAE-BF5A-486C-A8C5-ECC9F3942E4B}">
                <a14:imgProps xmlns:a14="http://schemas.microsoft.com/office/drawing/2010/main">
                  <a14:imgLayer r:embed="rId4">
                    <a14:imgEffect>
                      <a14:backgroundRemoval t="0" b="98454" l="0" r="100000">
                        <a14:foregroundMark x1="89231" y1="71649" x2="89231" y2="83505"/>
                      </a14:backgroundRemoval>
                    </a14:imgEffect>
                  </a14:imgLayer>
                </a14:imgProps>
              </a:ext>
              <a:ext uri="{28A0092B-C50C-407E-A947-70E740481C1C}">
                <a14:useLocalDpi xmlns:a14="http://schemas.microsoft.com/office/drawing/2010/main"/>
              </a:ext>
            </a:extLst>
          </a:blip>
          <a:stretch>
            <a:fillRect/>
          </a:stretch>
        </p:blipFill>
        <p:spPr>
          <a:xfrm>
            <a:off x="7254981" y="2046673"/>
            <a:ext cx="5318203" cy="4811327"/>
          </a:xfrm>
          <a:prstGeom prst="rect">
            <a:avLst/>
          </a:prstGeom>
        </p:spPr>
      </p:pic>
    </p:spTree>
    <p:extLst>
      <p:ext uri="{BB962C8B-B14F-4D97-AF65-F5344CB8AC3E}">
        <p14:creationId xmlns:p14="http://schemas.microsoft.com/office/powerpoint/2010/main" val="2604847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2000" cy="6858000"/>
          </a:xfrm>
          <a:prstGeom prst="rect">
            <a:avLst/>
          </a:prstGeom>
          <a:solidFill>
            <a:schemeClr val="accent5"/>
          </a:solidFill>
          <a:ln w="9525">
            <a:solidFill>
              <a:schemeClr val="tx1"/>
            </a:solidFill>
            <a:miter lim="800000"/>
            <a:headEnd/>
            <a:tailEnd/>
          </a:ln>
        </p:spPr>
        <p:txBody>
          <a:bodyPr wrap="none" anchor="ctr"/>
          <a:lstStyle/>
          <a:p>
            <a:endParaRPr lang="en-US" dirty="0"/>
          </a:p>
        </p:txBody>
      </p:sp>
      <p:sp>
        <p:nvSpPr>
          <p:cNvPr id="2" name="TextBox 1"/>
          <p:cNvSpPr txBox="1"/>
          <p:nvPr/>
        </p:nvSpPr>
        <p:spPr>
          <a:xfrm>
            <a:off x="5291396" y="4089509"/>
            <a:ext cx="3315305" cy="369332"/>
          </a:xfrm>
          <a:prstGeom prst="rect">
            <a:avLst/>
          </a:prstGeom>
          <a:noFill/>
        </p:spPr>
        <p:txBody>
          <a:bodyPr wrap="square" rtlCol="0">
            <a:spAutoFit/>
          </a:bodyPr>
          <a:lstStyle/>
          <a:p>
            <a:endParaRPr lang="en-US" dirty="0"/>
          </a:p>
        </p:txBody>
      </p:sp>
      <p:pic>
        <p:nvPicPr>
          <p:cNvPr id="1026" name="Picture 2" descr="Unchecked Copy Box">
            <a:extLst>
              <a:ext uri="{FF2B5EF4-FFF2-40B4-BE49-F238E27FC236}">
                <a16:creationId xmlns:a16="http://schemas.microsoft.com/office/drawing/2014/main" id="{A4760BE5-C226-6D60-50FE-57F10D63A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777875"/>
            <a:ext cx="114300" cy="139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2E1C93B-B721-2934-7066-CD4CA33E258A}"/>
              </a:ext>
            </a:extLst>
          </p:cNvPr>
          <p:cNvSpPr txBox="1"/>
          <p:nvPr/>
        </p:nvSpPr>
        <p:spPr>
          <a:xfrm>
            <a:off x="2161939" y="380765"/>
            <a:ext cx="8003628" cy="369332"/>
          </a:xfrm>
          <a:prstGeom prst="rect">
            <a:avLst/>
          </a:prstGeom>
          <a:solidFill>
            <a:srgbClr val="002060"/>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763AA700-2988-A17B-C1B4-F50E8253DDE4}"/>
              </a:ext>
            </a:extLst>
          </p:cNvPr>
          <p:cNvSpPr txBox="1"/>
          <p:nvPr/>
        </p:nvSpPr>
        <p:spPr>
          <a:xfrm>
            <a:off x="2705848" y="355007"/>
            <a:ext cx="7612117" cy="461665"/>
          </a:xfrm>
          <a:prstGeom prst="rect">
            <a:avLst/>
          </a:prstGeom>
          <a:noFill/>
        </p:spPr>
        <p:txBody>
          <a:bodyPr wrap="square" rtlCol="0">
            <a:spAutoFit/>
          </a:bodyPr>
          <a:lstStyle/>
          <a:p>
            <a:r>
              <a:rPr lang="en-US" sz="2400" dirty="0" err="1">
                <a:solidFill>
                  <a:schemeClr val="bg1"/>
                </a:solidFill>
                <a:latin typeface="Papyrus" panose="020B0602040200020303" pitchFamily="34" charset="77"/>
              </a:rPr>
              <a:t>Otros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Versiculos</a:t>
            </a:r>
            <a:r>
              <a:rPr lang="en-US" sz="2400" dirty="0">
                <a:solidFill>
                  <a:schemeClr val="bg1"/>
                </a:solidFill>
                <a:latin typeface="Papyrus" panose="020B0602040200020303" pitchFamily="34" charset="77"/>
              </a:rPr>
              <a:t> con </a:t>
            </a:r>
            <a:r>
              <a:rPr lang="en-US" sz="2400" dirty="0" err="1">
                <a:solidFill>
                  <a:srgbClr val="00B0F0"/>
                </a:solidFill>
                <a:latin typeface="Papyrus" panose="020B0602040200020303" pitchFamily="34" charset="77"/>
              </a:rPr>
              <a:t>Harpazo</a:t>
            </a:r>
            <a:r>
              <a:rPr lang="en-US" sz="2400" dirty="0">
                <a:solidFill>
                  <a:srgbClr val="00B0F0"/>
                </a:solidFill>
                <a:latin typeface="Papyrus" panose="020B0602040200020303" pitchFamily="34" charset="77"/>
              </a:rPr>
              <a:t>  </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Arrebatados</a:t>
            </a:r>
            <a:r>
              <a:rPr lang="en-US" sz="2400" dirty="0">
                <a:solidFill>
                  <a:schemeClr val="bg1"/>
                </a:solidFill>
                <a:latin typeface="Papyrus" panose="020B0602040200020303" pitchFamily="34" charset="77"/>
              </a:rPr>
              <a:t>”</a:t>
            </a:r>
            <a:endParaRPr lang="en-US" sz="2400" dirty="0">
              <a:solidFill>
                <a:srgbClr val="00B0F0"/>
              </a:solidFill>
              <a:latin typeface="Papyrus" panose="020B0602040200020303" pitchFamily="34" charset="77"/>
            </a:endParaRPr>
          </a:p>
        </p:txBody>
      </p:sp>
      <p:sp>
        <p:nvSpPr>
          <p:cNvPr id="9" name="TextBox 8">
            <a:extLst>
              <a:ext uri="{FF2B5EF4-FFF2-40B4-BE49-F238E27FC236}">
                <a16:creationId xmlns:a16="http://schemas.microsoft.com/office/drawing/2014/main" id="{7DE99CB1-09C0-0ABE-09F8-36741EB74E2D}"/>
              </a:ext>
            </a:extLst>
          </p:cNvPr>
          <p:cNvSpPr txBox="1"/>
          <p:nvPr/>
        </p:nvSpPr>
        <p:spPr>
          <a:xfrm>
            <a:off x="1244934" y="1544861"/>
            <a:ext cx="9436922" cy="707886"/>
          </a:xfrm>
          <a:prstGeom prst="rect">
            <a:avLst/>
          </a:prstGeom>
          <a:solidFill>
            <a:srgbClr val="002060"/>
          </a:solidFill>
        </p:spPr>
        <p:txBody>
          <a:bodyPr wrap="square" rtlCol="0">
            <a:spAutoFit/>
          </a:bodyPr>
          <a:lstStyle/>
          <a:p>
            <a:r>
              <a:rPr lang="en-US" sz="2000" dirty="0" err="1">
                <a:solidFill>
                  <a:srgbClr val="00B0F0"/>
                </a:solidFill>
                <a:latin typeface="Papyrus" panose="020B0602040200020303" pitchFamily="34" charset="77"/>
              </a:rPr>
              <a:t>Hechos</a:t>
            </a:r>
            <a:r>
              <a:rPr lang="en-US" sz="2000" dirty="0">
                <a:solidFill>
                  <a:srgbClr val="00B0F0"/>
                </a:solidFill>
                <a:latin typeface="Papyrus" panose="020B0602040200020303" pitchFamily="34" charset="77"/>
              </a:rPr>
              <a:t> 8:39  </a:t>
            </a:r>
            <a:r>
              <a:rPr lang="en-US" sz="2000" dirty="0">
                <a:solidFill>
                  <a:schemeClr val="bg1"/>
                </a:solidFill>
                <a:latin typeface="Papyrus" panose="020B0602040200020303" pitchFamily="34" charset="77"/>
              </a:rPr>
              <a:t>“</a:t>
            </a:r>
            <a:r>
              <a:rPr lang="es-BO" sz="2000" dirty="0">
                <a:solidFill>
                  <a:schemeClr val="bg1"/>
                </a:solidFill>
                <a:latin typeface="Papyrus" panose="020B0602040200020303" pitchFamily="34" charset="77"/>
              </a:rPr>
              <a:t>Y como subieron del agua, el Espíritu del Señor arrebató á Felipe; </a:t>
            </a:r>
          </a:p>
          <a:p>
            <a:r>
              <a:rPr lang="es-BO" sz="2000" dirty="0">
                <a:solidFill>
                  <a:schemeClr val="bg1"/>
                </a:solidFill>
                <a:latin typeface="Papyrus" panose="020B0602040200020303" pitchFamily="34" charset="77"/>
              </a:rPr>
              <a:t>                             y no le </a:t>
            </a:r>
            <a:r>
              <a:rPr lang="es-BO" sz="2000" dirty="0" err="1">
                <a:solidFill>
                  <a:schemeClr val="bg1"/>
                </a:solidFill>
                <a:latin typeface="Papyrus" panose="020B0602040200020303" pitchFamily="34" charset="77"/>
              </a:rPr>
              <a:t>vió</a:t>
            </a:r>
            <a:r>
              <a:rPr lang="es-BO" sz="2000" dirty="0">
                <a:solidFill>
                  <a:schemeClr val="bg1"/>
                </a:solidFill>
                <a:latin typeface="Papyrus" panose="020B0602040200020303" pitchFamily="34" charset="77"/>
              </a:rPr>
              <a:t> más el eunuco, y se </a:t>
            </a:r>
            <a:r>
              <a:rPr lang="es-BO" sz="2000" dirty="0" err="1">
                <a:solidFill>
                  <a:schemeClr val="bg1"/>
                </a:solidFill>
                <a:latin typeface="Papyrus" panose="020B0602040200020303" pitchFamily="34" charset="77"/>
              </a:rPr>
              <a:t>fué</a:t>
            </a:r>
            <a:r>
              <a:rPr lang="es-BO" sz="2000" dirty="0">
                <a:solidFill>
                  <a:schemeClr val="bg1"/>
                </a:solidFill>
                <a:latin typeface="Papyrus" panose="020B0602040200020303" pitchFamily="34" charset="77"/>
              </a:rPr>
              <a:t> por su camino gozo</a:t>
            </a:r>
            <a:r>
              <a:rPr lang="en-US" sz="2000" dirty="0">
                <a:solidFill>
                  <a:schemeClr val="bg1"/>
                </a:solidFill>
                <a:latin typeface="Papyrus" panose="020B0602040200020303" pitchFamily="34" charset="77"/>
              </a:rPr>
              <a:t>.'</a:t>
            </a:r>
          </a:p>
        </p:txBody>
      </p:sp>
      <p:sp>
        <p:nvSpPr>
          <p:cNvPr id="10" name="TextBox 9">
            <a:extLst>
              <a:ext uri="{FF2B5EF4-FFF2-40B4-BE49-F238E27FC236}">
                <a16:creationId xmlns:a16="http://schemas.microsoft.com/office/drawing/2014/main" id="{20617E4A-40DD-896A-DC58-6837B2BA46F6}"/>
              </a:ext>
            </a:extLst>
          </p:cNvPr>
          <p:cNvSpPr txBox="1"/>
          <p:nvPr/>
        </p:nvSpPr>
        <p:spPr>
          <a:xfrm>
            <a:off x="435412" y="2811392"/>
            <a:ext cx="11321175" cy="707886"/>
          </a:xfrm>
          <a:prstGeom prst="rect">
            <a:avLst/>
          </a:prstGeom>
          <a:solidFill>
            <a:srgbClr val="002060"/>
          </a:solidFill>
        </p:spPr>
        <p:txBody>
          <a:bodyPr wrap="square" rtlCol="0">
            <a:spAutoFit/>
          </a:bodyPr>
          <a:lstStyle/>
          <a:p>
            <a:r>
              <a:rPr lang="en-US" sz="2000" dirty="0">
                <a:solidFill>
                  <a:srgbClr val="00B0F0"/>
                </a:solidFill>
                <a:latin typeface="Papyrus" panose="020B0602040200020303" pitchFamily="34" charset="77"/>
              </a:rPr>
              <a:t>2 </a:t>
            </a:r>
            <a:r>
              <a:rPr lang="en-US" sz="2000" dirty="0" err="1">
                <a:solidFill>
                  <a:srgbClr val="00B0F0"/>
                </a:solidFill>
                <a:latin typeface="Papyrus" panose="020B0602040200020303" pitchFamily="34" charset="77"/>
              </a:rPr>
              <a:t>Corintios</a:t>
            </a:r>
            <a:r>
              <a:rPr lang="en-US" sz="2000" dirty="0">
                <a:solidFill>
                  <a:srgbClr val="00B0F0"/>
                </a:solidFill>
                <a:latin typeface="Papyrus" panose="020B0602040200020303" pitchFamily="34" charset="77"/>
              </a:rPr>
              <a:t> 12:2    </a:t>
            </a:r>
            <a:r>
              <a:rPr lang="en-US" sz="2000" dirty="0">
                <a:solidFill>
                  <a:schemeClr val="bg1"/>
                </a:solidFill>
                <a:latin typeface="Papyrus" panose="020B0602040200020303" pitchFamily="34" charset="77"/>
              </a:rPr>
              <a:t>“ </a:t>
            </a:r>
            <a:r>
              <a:rPr lang="es-BO" sz="2000" dirty="0">
                <a:solidFill>
                  <a:schemeClr val="bg1"/>
                </a:solidFill>
                <a:latin typeface="Papyrus" panose="020B0602040200020303" pitchFamily="34" charset="77"/>
              </a:rPr>
              <a:t>Conozco á un hombre en Cristo, que hace catorce años (si en el cuerpo,</a:t>
            </a:r>
          </a:p>
          <a:p>
            <a:pPr marL="457200" indent="-457200">
              <a:buAutoNum type="arabicPlain" startAt="2"/>
            </a:pPr>
            <a:r>
              <a:rPr lang="es-BO" sz="2000" dirty="0">
                <a:solidFill>
                  <a:schemeClr val="bg1"/>
                </a:solidFill>
                <a:latin typeface="Papyrus" panose="020B0602040200020303" pitchFamily="34" charset="77"/>
              </a:rPr>
              <a:t>          no lo sé; si fuera del cuerpo, no lo sé: Dios lo sabe) </a:t>
            </a:r>
            <a:r>
              <a:rPr lang="es-BO" sz="2000" dirty="0" err="1">
                <a:solidFill>
                  <a:schemeClr val="bg1"/>
                </a:solidFill>
                <a:latin typeface="Papyrus" panose="020B0602040200020303" pitchFamily="34" charset="77"/>
              </a:rPr>
              <a:t>fué</a:t>
            </a:r>
            <a:r>
              <a:rPr lang="es-BO" sz="2000" dirty="0">
                <a:solidFill>
                  <a:schemeClr val="bg1"/>
                </a:solidFill>
                <a:latin typeface="Papyrus" panose="020B0602040200020303" pitchFamily="34" charset="77"/>
              </a:rPr>
              <a:t> arrebatado hasta el tercer Cielo</a:t>
            </a:r>
            <a:r>
              <a:rPr lang="en-US" sz="2000" dirty="0">
                <a:solidFill>
                  <a:schemeClr val="bg1"/>
                </a:solidFill>
                <a:latin typeface="Papyrus" panose="020B0602040200020303" pitchFamily="34" charset="77"/>
              </a:rPr>
              <a:t>”</a:t>
            </a:r>
            <a:endParaRPr lang="en-US" sz="2000" dirty="0"/>
          </a:p>
        </p:txBody>
      </p:sp>
      <p:sp>
        <p:nvSpPr>
          <p:cNvPr id="12" name="TextBox 11">
            <a:extLst>
              <a:ext uri="{FF2B5EF4-FFF2-40B4-BE49-F238E27FC236}">
                <a16:creationId xmlns:a16="http://schemas.microsoft.com/office/drawing/2014/main" id="{873BC099-E305-64E3-0989-F62F12059375}"/>
              </a:ext>
            </a:extLst>
          </p:cNvPr>
          <p:cNvSpPr txBox="1"/>
          <p:nvPr/>
        </p:nvSpPr>
        <p:spPr>
          <a:xfrm>
            <a:off x="1162568" y="3838974"/>
            <a:ext cx="9155397" cy="707886"/>
          </a:xfrm>
          <a:prstGeom prst="rect">
            <a:avLst/>
          </a:prstGeom>
          <a:solidFill>
            <a:srgbClr val="002060"/>
          </a:solidFill>
        </p:spPr>
        <p:txBody>
          <a:bodyPr wrap="square" rtlCol="0">
            <a:spAutoFit/>
          </a:bodyPr>
          <a:lstStyle/>
          <a:p>
            <a:r>
              <a:rPr lang="en-US" sz="2000" dirty="0">
                <a:solidFill>
                  <a:srgbClr val="00B0F0"/>
                </a:solidFill>
                <a:latin typeface="Papyrus" panose="020B0602040200020303" pitchFamily="34" charset="77"/>
              </a:rPr>
              <a:t>2 </a:t>
            </a:r>
            <a:r>
              <a:rPr lang="en-US" sz="2000" dirty="0" err="1">
                <a:solidFill>
                  <a:srgbClr val="00B0F0"/>
                </a:solidFill>
                <a:latin typeface="Papyrus" panose="020B0602040200020303" pitchFamily="34" charset="77"/>
              </a:rPr>
              <a:t>Corintios</a:t>
            </a:r>
            <a:r>
              <a:rPr lang="en-US" sz="2000" dirty="0">
                <a:solidFill>
                  <a:srgbClr val="00B0F0"/>
                </a:solidFill>
                <a:latin typeface="Papyrus" panose="020B0602040200020303" pitchFamily="34" charset="77"/>
              </a:rPr>
              <a:t> 12:4           </a:t>
            </a:r>
            <a:r>
              <a:rPr lang="en-US" sz="2000" dirty="0">
                <a:solidFill>
                  <a:schemeClr val="bg1"/>
                </a:solidFill>
                <a:latin typeface="Papyrus" panose="020B0602040200020303" pitchFamily="34" charset="77"/>
              </a:rPr>
              <a:t>“</a:t>
            </a:r>
            <a:r>
              <a:rPr lang="es-BO" sz="2000" dirty="0">
                <a:solidFill>
                  <a:schemeClr val="bg1"/>
                </a:solidFill>
                <a:latin typeface="Papyrus" panose="020B0602040200020303" pitchFamily="34" charset="77"/>
              </a:rPr>
              <a:t> Que </a:t>
            </a:r>
            <a:r>
              <a:rPr lang="es-BO" sz="2000" dirty="0" err="1">
                <a:solidFill>
                  <a:schemeClr val="bg1"/>
                </a:solidFill>
                <a:latin typeface="Papyrus" panose="020B0602040200020303" pitchFamily="34" charset="77"/>
              </a:rPr>
              <a:t>fué</a:t>
            </a:r>
            <a:r>
              <a:rPr lang="es-BO" sz="2000" dirty="0">
                <a:solidFill>
                  <a:schemeClr val="bg1"/>
                </a:solidFill>
                <a:latin typeface="Papyrus" panose="020B0602040200020303" pitchFamily="34" charset="77"/>
              </a:rPr>
              <a:t> arrebatado al paraíso,</a:t>
            </a:r>
          </a:p>
          <a:p>
            <a:r>
              <a:rPr lang="es-BO" sz="2000" dirty="0">
                <a:solidFill>
                  <a:schemeClr val="bg1"/>
                </a:solidFill>
                <a:latin typeface="Papyrus" panose="020B0602040200020303" pitchFamily="34" charset="77"/>
              </a:rPr>
              <a:t>                                  donde oyó palabras secretas que el hombre no puede decir.” </a:t>
            </a:r>
            <a:endParaRPr lang="en-US" sz="2000" dirty="0">
              <a:solidFill>
                <a:schemeClr val="bg1"/>
              </a:solidFill>
              <a:latin typeface="Papyrus" panose="020B0602040200020303" pitchFamily="34" charset="77"/>
            </a:endParaRPr>
          </a:p>
        </p:txBody>
      </p:sp>
      <p:sp>
        <p:nvSpPr>
          <p:cNvPr id="13" name="TextBox 12">
            <a:extLst>
              <a:ext uri="{FF2B5EF4-FFF2-40B4-BE49-F238E27FC236}">
                <a16:creationId xmlns:a16="http://schemas.microsoft.com/office/drawing/2014/main" id="{80200714-9419-7B60-3013-CE2354463EF0}"/>
              </a:ext>
            </a:extLst>
          </p:cNvPr>
          <p:cNvSpPr txBox="1"/>
          <p:nvPr/>
        </p:nvSpPr>
        <p:spPr>
          <a:xfrm>
            <a:off x="1107859" y="5097016"/>
            <a:ext cx="9976279" cy="707886"/>
          </a:xfrm>
          <a:prstGeom prst="rect">
            <a:avLst/>
          </a:prstGeom>
          <a:solidFill>
            <a:srgbClr val="002060"/>
          </a:solidFill>
        </p:spPr>
        <p:txBody>
          <a:bodyPr wrap="square" rtlCol="0">
            <a:spAutoFit/>
          </a:bodyPr>
          <a:lstStyle/>
          <a:p>
            <a:r>
              <a:rPr lang="en-US" sz="2000" dirty="0" err="1">
                <a:solidFill>
                  <a:srgbClr val="00B0F0"/>
                </a:solidFill>
                <a:latin typeface="Papyrus" panose="020B0602040200020303" pitchFamily="34" charset="77"/>
              </a:rPr>
              <a:t>Apocalipsis</a:t>
            </a:r>
            <a:r>
              <a:rPr lang="en-US" sz="2000" dirty="0">
                <a:solidFill>
                  <a:srgbClr val="00B0F0"/>
                </a:solidFill>
                <a:latin typeface="Papyrus" panose="020B0602040200020303" pitchFamily="34" charset="77"/>
              </a:rPr>
              <a:t> 12:5</a:t>
            </a:r>
            <a:r>
              <a:rPr lang="en-US" sz="2000" dirty="0">
                <a:solidFill>
                  <a:schemeClr val="bg1"/>
                </a:solidFill>
                <a:latin typeface="Papyrus" panose="020B0602040200020303" pitchFamily="34" charset="77"/>
              </a:rPr>
              <a:t>.     “</a:t>
            </a:r>
            <a:r>
              <a:rPr lang="es-BO" sz="2000" dirty="0">
                <a:solidFill>
                  <a:schemeClr val="bg1"/>
                </a:solidFill>
                <a:latin typeface="Papyrus" panose="020B0602040200020303" pitchFamily="34" charset="77"/>
              </a:rPr>
              <a:t>Y ella parió un hijo varón, el cual había de regir todas las gentes </a:t>
            </a:r>
          </a:p>
          <a:p>
            <a:r>
              <a:rPr lang="es-BO" sz="2000" dirty="0">
                <a:solidFill>
                  <a:schemeClr val="bg1"/>
                </a:solidFill>
                <a:latin typeface="Papyrus" panose="020B0602040200020303" pitchFamily="34" charset="77"/>
              </a:rPr>
              <a:t>                                     con vara de hierro: y su hijo </a:t>
            </a:r>
            <a:r>
              <a:rPr lang="es-BO" sz="2000" dirty="0" err="1">
                <a:solidFill>
                  <a:schemeClr val="bg1"/>
                </a:solidFill>
                <a:latin typeface="Papyrus" panose="020B0602040200020303" pitchFamily="34" charset="77"/>
              </a:rPr>
              <a:t>fué</a:t>
            </a:r>
            <a:r>
              <a:rPr lang="es-BO" sz="2000" dirty="0">
                <a:solidFill>
                  <a:schemeClr val="bg1"/>
                </a:solidFill>
                <a:latin typeface="Papyrus" panose="020B0602040200020303" pitchFamily="34" charset="77"/>
              </a:rPr>
              <a:t> arrebatado para Dios y á su trono.</a:t>
            </a:r>
            <a:r>
              <a:rPr lang="en-US" sz="2000" dirty="0">
                <a:solidFill>
                  <a:schemeClr val="bg1"/>
                </a:solidFill>
                <a:latin typeface="Papyrus" panose="020B0602040200020303" pitchFamily="34" charset="77"/>
              </a:rPr>
              <a:t>” </a:t>
            </a:r>
          </a:p>
        </p:txBody>
      </p:sp>
    </p:spTree>
    <p:extLst>
      <p:ext uri="{BB962C8B-B14F-4D97-AF65-F5344CB8AC3E}">
        <p14:creationId xmlns:p14="http://schemas.microsoft.com/office/powerpoint/2010/main" val="2441116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6EFDD795-FCE8-A952-A89A-C33B5122FAD9}"/>
              </a:ext>
            </a:extLst>
          </p:cNvPr>
          <p:cNvSpPr txBox="1"/>
          <p:nvPr/>
        </p:nvSpPr>
        <p:spPr>
          <a:xfrm>
            <a:off x="1340297" y="1012955"/>
            <a:ext cx="9022905" cy="4832092"/>
          </a:xfrm>
          <a:prstGeom prst="rect">
            <a:avLst/>
          </a:prstGeom>
          <a:solidFill>
            <a:srgbClr val="002060"/>
          </a:solidFill>
        </p:spPr>
        <p:txBody>
          <a:bodyPr wrap="square" rtlCol="0">
            <a:spAutoFit/>
          </a:bodyPr>
          <a:lstStyle/>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Pistas</a:t>
            </a:r>
            <a:r>
              <a:rPr lang="en-US" sz="2800" dirty="0">
                <a:solidFill>
                  <a:schemeClr val="bg1"/>
                </a:solidFill>
                <a:latin typeface="Papyrus" panose="020B0602040200020303" pitchFamily="34" charset="77"/>
              </a:rPr>
              <a:t> para </a:t>
            </a:r>
            <a:r>
              <a:rPr lang="en-US" sz="2800" dirty="0" err="1">
                <a:solidFill>
                  <a:schemeClr val="bg1"/>
                </a:solidFill>
                <a:latin typeface="Papyrus" panose="020B0602040200020303" pitchFamily="34" charset="77"/>
              </a:rPr>
              <a:t>el</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cronometraje</a:t>
            </a:r>
            <a:r>
              <a:rPr lang="en-US" sz="2800" dirty="0">
                <a:solidFill>
                  <a:schemeClr val="bg1"/>
                </a:solidFill>
                <a:latin typeface="Papyrus" panose="020B0602040200020303" pitchFamily="34" charset="77"/>
              </a:rPr>
              <a:t> del </a:t>
            </a:r>
            <a:r>
              <a:rPr lang="en-US" sz="2800" dirty="0" err="1">
                <a:solidFill>
                  <a:schemeClr val="bg1"/>
                </a:solidFill>
                <a:latin typeface="Papyrus" panose="020B0602040200020303" pitchFamily="34" charset="77"/>
              </a:rPr>
              <a:t>Rapto</a:t>
            </a:r>
            <a:r>
              <a:rPr lang="en-US" sz="2800" dirty="0">
                <a:solidFill>
                  <a:schemeClr val="bg1"/>
                </a:solidFill>
                <a:latin typeface="Papyrus" panose="020B0602040200020303" pitchFamily="34" charset="77"/>
              </a:rPr>
              <a:t>/1era </a:t>
            </a:r>
            <a:r>
              <a:rPr lang="en-US" sz="2800" dirty="0" err="1">
                <a:solidFill>
                  <a:schemeClr val="bg1"/>
                </a:solidFill>
                <a:latin typeface="Papyrus" panose="020B0602040200020303" pitchFamily="34" charset="77"/>
              </a:rPr>
              <a:t>Resureccion</a:t>
            </a:r>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Progresion</a:t>
            </a:r>
            <a:r>
              <a:rPr lang="en-US" sz="2800" dirty="0">
                <a:solidFill>
                  <a:schemeClr val="bg1"/>
                </a:solidFill>
                <a:latin typeface="Papyrus" panose="020B0602040200020303" pitchFamily="34" charset="77"/>
              </a:rPr>
              <a:t> del Libro de </a:t>
            </a:r>
            <a:r>
              <a:rPr lang="en-US" sz="2800" dirty="0" err="1">
                <a:solidFill>
                  <a:schemeClr val="bg1"/>
                </a:solidFill>
                <a:latin typeface="Papyrus" panose="020B0602040200020303" pitchFamily="34" charset="77"/>
              </a:rPr>
              <a:t>Apocalipsis</a:t>
            </a:r>
            <a:r>
              <a:rPr lang="en-US" sz="2800" dirty="0">
                <a:solidFill>
                  <a:schemeClr val="bg1"/>
                </a:solidFill>
                <a:latin typeface="Papyrus" panose="020B0602040200020303" pitchFamily="34" charset="77"/>
              </a:rPr>
              <a:t>  </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C</a:t>
            </a:r>
            <a:r>
              <a:rPr lang="es-BO" sz="2800" dirty="0" err="1">
                <a:solidFill>
                  <a:schemeClr val="bg1"/>
                </a:solidFill>
                <a:latin typeface="Papyrus" panose="020B0602040200020303" pitchFamily="34" charset="77"/>
              </a:rPr>
              <a:t>apitulos</a:t>
            </a:r>
            <a:r>
              <a:rPr lang="en-US" sz="2800" dirty="0">
                <a:solidFill>
                  <a:schemeClr val="bg1"/>
                </a:solidFill>
                <a:latin typeface="Papyrus" panose="020B0602040200020303" pitchFamily="34" charset="77"/>
              </a:rPr>
              <a:t> 2-3             Las 7 cartas a las 7 Iglesias</a:t>
            </a:r>
          </a:p>
          <a:p>
            <a:r>
              <a:rPr lang="en-US" sz="2800" dirty="0">
                <a:solidFill>
                  <a:schemeClr val="bg1"/>
                </a:solidFill>
                <a:latin typeface="Papyrus" panose="020B0602040200020303" pitchFamily="34" charset="77"/>
              </a:rPr>
              <a:t>  Capitulo 4:1               La Puerta </a:t>
            </a:r>
            <a:r>
              <a:rPr lang="en-US" sz="2800" dirty="0" err="1">
                <a:solidFill>
                  <a:schemeClr val="bg1"/>
                </a:solidFill>
                <a:latin typeface="Papyrus" panose="020B0602040200020303" pitchFamily="34" charset="77"/>
              </a:rPr>
              <a:t>Abierta</a:t>
            </a:r>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Capitulo 5                   Los 24 </a:t>
            </a:r>
            <a:r>
              <a:rPr lang="en-US" sz="2800" dirty="0" err="1">
                <a:solidFill>
                  <a:schemeClr val="bg1"/>
                </a:solidFill>
                <a:latin typeface="Papyrus" panose="020B0602040200020303" pitchFamily="34" charset="77"/>
              </a:rPr>
              <a:t>Ancianos</a:t>
            </a:r>
            <a:r>
              <a:rPr lang="en-US" sz="2800" dirty="0">
                <a:solidFill>
                  <a:schemeClr val="bg1"/>
                </a:solidFill>
                <a:latin typeface="Papyrus" panose="020B0602040200020303" pitchFamily="34" charset="77"/>
              </a:rPr>
              <a:t> </a:t>
            </a:r>
          </a:p>
          <a:p>
            <a:r>
              <a:rPr lang="en-US" sz="2800" dirty="0">
                <a:solidFill>
                  <a:schemeClr val="bg1"/>
                </a:solidFill>
                <a:latin typeface="Papyrus" panose="020B0602040200020303" pitchFamily="34" charset="77"/>
              </a:rPr>
              <a:t>  Capitulos 11:11-12        Los  2 </a:t>
            </a:r>
            <a:r>
              <a:rPr lang="en-US" sz="2800" dirty="0" err="1">
                <a:solidFill>
                  <a:schemeClr val="bg1"/>
                </a:solidFill>
                <a:latin typeface="Papyrus" panose="020B0602040200020303" pitchFamily="34" charset="77"/>
              </a:rPr>
              <a:t>Testigos</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Poderosos</a:t>
            </a:r>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Capitulo14:1                Los Santos de la </a:t>
            </a:r>
            <a:r>
              <a:rPr lang="en-US" sz="2800" dirty="0" err="1">
                <a:solidFill>
                  <a:schemeClr val="bg1"/>
                </a:solidFill>
                <a:latin typeface="Papyrus" panose="020B0602040200020303" pitchFamily="34" charset="77"/>
              </a:rPr>
              <a:t>Tribulacion</a:t>
            </a:r>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Capitulo 14:14-20     La Ultima </a:t>
            </a:r>
            <a:r>
              <a:rPr lang="en-US" sz="2800" dirty="0" err="1">
                <a:solidFill>
                  <a:schemeClr val="bg1"/>
                </a:solidFill>
                <a:latin typeface="Papyrus" panose="020B0602040200020303" pitchFamily="34" charset="77"/>
              </a:rPr>
              <a:t>Cosecha</a:t>
            </a:r>
            <a:endParaRPr lang="en-US" sz="2800" dirty="0">
              <a:solidFill>
                <a:schemeClr val="bg1"/>
              </a:solidFill>
              <a:latin typeface="Papyrus" panose="020B0602040200020303" pitchFamily="34" charset="77"/>
            </a:endParaRPr>
          </a:p>
          <a:p>
            <a:endParaRPr lang="en-US" sz="28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2462737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dirty="0"/>
          </a:p>
        </p:txBody>
      </p:sp>
      <p:sp>
        <p:nvSpPr>
          <p:cNvPr id="2" name="TextBox 1">
            <a:extLst>
              <a:ext uri="{FF2B5EF4-FFF2-40B4-BE49-F238E27FC236}">
                <a16:creationId xmlns:a16="http://schemas.microsoft.com/office/drawing/2014/main" id="{43C4E5C8-F945-5F39-0CFF-1E8F808C7046}"/>
              </a:ext>
            </a:extLst>
          </p:cNvPr>
          <p:cNvSpPr txBox="1"/>
          <p:nvPr/>
        </p:nvSpPr>
        <p:spPr>
          <a:xfrm>
            <a:off x="384314" y="203592"/>
            <a:ext cx="11118573" cy="2431435"/>
          </a:xfrm>
          <a:prstGeom prst="rect">
            <a:avLst/>
          </a:prstGeom>
          <a:solidFill>
            <a:srgbClr val="002060"/>
          </a:solidFill>
        </p:spPr>
        <p:txBody>
          <a:bodyPr wrap="square" rtlCol="0">
            <a:spAutoFit/>
          </a:bodyPr>
          <a:lstStyle/>
          <a:p>
            <a:pPr>
              <a:spcBef>
                <a:spcPct val="0"/>
              </a:spcBef>
              <a:buFontTx/>
              <a:buNone/>
            </a:pPr>
            <a:endParaRPr lang="en-US" altLang="en-US" sz="2200" dirty="0">
              <a:solidFill>
                <a:schemeClr val="bg1"/>
              </a:solidFill>
              <a:latin typeface="Avenir Book" panose="02000503020000020003" pitchFamily="2" charset="0"/>
            </a:endParaRPr>
          </a:p>
          <a:p>
            <a:pPr>
              <a:spcBef>
                <a:spcPct val="0"/>
              </a:spcBef>
              <a:buFontTx/>
              <a:buNone/>
            </a:pPr>
            <a:r>
              <a:rPr lang="en-US" altLang="en-US" sz="2200" dirty="0">
                <a:solidFill>
                  <a:schemeClr val="bg1"/>
                </a:solidFill>
                <a:latin typeface="Papyrus" panose="020B0602040200020303" pitchFamily="34" charset="77"/>
              </a:rPr>
              <a:t>     La  </a:t>
            </a:r>
            <a:r>
              <a:rPr lang="en-US" altLang="en-US" sz="2200" dirty="0" err="1">
                <a:solidFill>
                  <a:schemeClr val="bg1"/>
                </a:solidFill>
                <a:latin typeface="Papyrus" panose="020B0602040200020303" pitchFamily="34" charset="77"/>
              </a:rPr>
              <a:t>Iglesia</a:t>
            </a:r>
            <a:r>
              <a:rPr lang="en-US" altLang="en-US" sz="2200" dirty="0">
                <a:solidFill>
                  <a:schemeClr val="bg1"/>
                </a:solidFill>
                <a:latin typeface="Papyrus" panose="020B0602040200020303" pitchFamily="34" charset="77"/>
              </a:rPr>
              <a:t> de </a:t>
            </a:r>
            <a:r>
              <a:rPr lang="en-US" altLang="en-US" sz="2200" dirty="0" err="1">
                <a:solidFill>
                  <a:schemeClr val="bg1"/>
                </a:solidFill>
                <a:latin typeface="Papyrus" panose="020B0602040200020303" pitchFamily="34" charset="77"/>
              </a:rPr>
              <a:t>Filadelfia</a:t>
            </a:r>
            <a:r>
              <a:rPr lang="en-US" altLang="en-US" sz="2200" dirty="0">
                <a:solidFill>
                  <a:schemeClr val="bg1"/>
                </a:solidFill>
                <a:latin typeface="Papyrus" panose="020B0602040200020303" pitchFamily="34" charset="77"/>
              </a:rPr>
              <a:t>    </a:t>
            </a:r>
            <a:r>
              <a:rPr lang="en-US" altLang="en-US" sz="2200" dirty="0">
                <a:solidFill>
                  <a:schemeClr val="bg1"/>
                </a:solidFill>
                <a:latin typeface="Avenir Book" panose="02000503020000020003" pitchFamily="2" charset="0"/>
              </a:rPr>
              <a:t>“</a:t>
            </a:r>
            <a:r>
              <a:rPr lang="en-US" altLang="ja-JP" sz="2200" dirty="0">
                <a:solidFill>
                  <a:schemeClr val="bg1"/>
                </a:solidFill>
                <a:latin typeface="Papyrus" panose="020B0602040200020303" pitchFamily="34" charset="77"/>
              </a:rPr>
              <a:t>The Lover of the Brethren</a:t>
            </a:r>
            <a:r>
              <a:rPr lang="en-US" altLang="en-US" sz="2200" dirty="0">
                <a:solidFill>
                  <a:schemeClr val="bg1"/>
                </a:solidFill>
                <a:latin typeface="Avenir Book" panose="02000503020000020003" pitchFamily="2" charset="0"/>
              </a:rPr>
              <a:t>”           </a:t>
            </a:r>
            <a:r>
              <a:rPr lang="en-US" altLang="en-US" sz="2200" dirty="0" err="1">
                <a:solidFill>
                  <a:srgbClr val="00B0F0"/>
                </a:solidFill>
                <a:latin typeface="Papyrus" panose="020B0602040200020303" pitchFamily="34" charset="77"/>
              </a:rPr>
              <a:t>Apocalipsis</a:t>
            </a:r>
            <a:r>
              <a:rPr lang="en-US" altLang="en-US" sz="2200" dirty="0">
                <a:solidFill>
                  <a:srgbClr val="00B0F0"/>
                </a:solidFill>
                <a:latin typeface="Papyrus" panose="020B0602040200020303" pitchFamily="34" charset="77"/>
              </a:rPr>
              <a:t> 3:10</a:t>
            </a:r>
            <a:endParaRPr lang="en-US" altLang="ja-JP" sz="2200" dirty="0">
              <a:solidFill>
                <a:srgbClr val="00B0F0"/>
              </a:solidFill>
              <a:latin typeface="Papyrus" panose="020B0602040200020303" pitchFamily="34" charset="77"/>
            </a:endParaRPr>
          </a:p>
          <a:p>
            <a:pPr>
              <a:spcBef>
                <a:spcPct val="0"/>
              </a:spcBef>
              <a:buFontTx/>
              <a:buNone/>
            </a:pPr>
            <a:endParaRPr lang="en-US" altLang="en-US" sz="2200" dirty="0">
              <a:solidFill>
                <a:schemeClr val="bg1"/>
              </a:solidFill>
              <a:latin typeface="Avenir Book" panose="02000503020000020003" pitchFamily="2" charset="0"/>
            </a:endParaRPr>
          </a:p>
          <a:p>
            <a:pPr>
              <a:spcBef>
                <a:spcPct val="0"/>
              </a:spcBef>
              <a:buFontTx/>
              <a:buNone/>
            </a:pPr>
            <a:r>
              <a:rPr lang="en-US" altLang="en-US" sz="2200" dirty="0">
                <a:solidFill>
                  <a:schemeClr val="bg1"/>
                </a:solidFill>
                <a:latin typeface="Avenir Book" panose="02000503020000020003" pitchFamily="2" charset="0"/>
              </a:rPr>
              <a:t>“</a:t>
            </a:r>
            <a:r>
              <a:rPr lang="es-BO" altLang="en-US" sz="2200" dirty="0">
                <a:solidFill>
                  <a:schemeClr val="bg1"/>
                </a:solidFill>
                <a:latin typeface="Avenir Book" panose="02000503020000020003" pitchFamily="2" charset="0"/>
              </a:rPr>
              <a:t>Porque has guardado la palabra de mi paciencia, yo también te guardaré de la hora de la tentación que ha de venir en todo el mundo, para probar á </a:t>
            </a:r>
            <a:r>
              <a:rPr lang="es-BO" altLang="en-US" sz="2200" u="sng" dirty="0">
                <a:solidFill>
                  <a:schemeClr val="bg1"/>
                </a:solidFill>
                <a:latin typeface="Avenir Book" panose="02000503020000020003" pitchFamily="2" charset="0"/>
              </a:rPr>
              <a:t>los que moran en la tierra</a:t>
            </a:r>
            <a:r>
              <a:rPr lang="en-US" altLang="en-US" sz="2200" dirty="0">
                <a:solidFill>
                  <a:schemeClr val="bg1"/>
                </a:solidFill>
                <a:latin typeface="Avenir Book" panose="02000503020000020003" pitchFamily="2" charset="0"/>
              </a:rPr>
              <a:t>”</a:t>
            </a:r>
            <a:r>
              <a:rPr lang="en-US" altLang="en-US" sz="2200" dirty="0">
                <a:solidFill>
                  <a:srgbClr val="00B0F0"/>
                </a:solidFill>
                <a:latin typeface="Papyrus" panose="020B0602040200020303" pitchFamily="34" charset="77"/>
              </a:rPr>
              <a:t>           Los </a:t>
            </a:r>
            <a:r>
              <a:rPr lang="en-US" altLang="en-US" sz="2200" dirty="0" err="1">
                <a:solidFill>
                  <a:srgbClr val="00B0F0"/>
                </a:solidFill>
                <a:latin typeface="Papyrus" panose="020B0602040200020303" pitchFamily="34" charset="77"/>
              </a:rPr>
              <a:t>Moradores</a:t>
            </a:r>
            <a:r>
              <a:rPr lang="en-US" altLang="en-US" sz="2200" dirty="0">
                <a:solidFill>
                  <a:srgbClr val="00B0F0"/>
                </a:solidFill>
                <a:latin typeface="Papyrus" panose="020B0602040200020303" pitchFamily="34" charset="77"/>
              </a:rPr>
              <a:t> de la Tierra – Los que </a:t>
            </a:r>
            <a:r>
              <a:rPr lang="en-US" altLang="en-US" sz="2200" dirty="0" err="1">
                <a:solidFill>
                  <a:srgbClr val="00B0F0"/>
                </a:solidFill>
                <a:latin typeface="Papyrus" panose="020B0602040200020303" pitchFamily="34" charset="77"/>
              </a:rPr>
              <a:t>aman</a:t>
            </a:r>
            <a:r>
              <a:rPr lang="en-US" altLang="en-US" sz="2200" dirty="0">
                <a:solidFill>
                  <a:srgbClr val="00B0F0"/>
                </a:solidFill>
                <a:latin typeface="Papyrus" panose="020B0602040200020303" pitchFamily="34" charset="77"/>
              </a:rPr>
              <a:t> al </a:t>
            </a:r>
            <a:r>
              <a:rPr lang="en-US" altLang="en-US" sz="2200" dirty="0" err="1">
                <a:solidFill>
                  <a:srgbClr val="00B0F0"/>
                </a:solidFill>
                <a:latin typeface="Papyrus" panose="020B0602040200020303" pitchFamily="34" charset="77"/>
              </a:rPr>
              <a:t>mundo</a:t>
            </a:r>
            <a:endParaRPr lang="en-US" altLang="en-US" sz="2200" i="1" dirty="0">
              <a:solidFill>
                <a:srgbClr val="00B0F0"/>
              </a:solidFill>
              <a:latin typeface="Avenir Book" panose="02000503020000020003" pitchFamily="2" charset="0"/>
            </a:endParaRPr>
          </a:p>
          <a:p>
            <a:pPr>
              <a:spcBef>
                <a:spcPct val="0"/>
              </a:spcBef>
              <a:buFontTx/>
              <a:buNone/>
            </a:pPr>
            <a:endParaRPr lang="en-US" altLang="en-US" sz="2000" dirty="0">
              <a:solidFill>
                <a:schemeClr val="accent1">
                  <a:lumMod val="60000"/>
                  <a:lumOff val="40000"/>
                </a:schemeClr>
              </a:solidFill>
              <a:latin typeface="Comic Sans MS" panose="030F0902030302020204" pitchFamily="66" charset="0"/>
            </a:endParaRPr>
          </a:p>
        </p:txBody>
      </p:sp>
      <p:pic>
        <p:nvPicPr>
          <p:cNvPr id="4" name="Picture 3" descr="A person with a beard&#10;&#10;Description automatically generated with medium confidence">
            <a:extLst>
              <a:ext uri="{FF2B5EF4-FFF2-40B4-BE49-F238E27FC236}">
                <a16:creationId xmlns:a16="http://schemas.microsoft.com/office/drawing/2014/main" id="{ACD0E505-E9B5-D09E-4C9E-7D1EFE102ABF}"/>
              </a:ext>
            </a:extLst>
          </p:cNvPr>
          <p:cNvPicPr>
            <a:picLocks noChangeAspect="1"/>
          </p:cNvPicPr>
          <p:nvPr/>
        </p:nvPicPr>
        <p:blipFill rotWithShape="1">
          <a:blip r:embed="rId3"/>
          <a:srcRect l="7199" r="13084"/>
          <a:stretch/>
        </p:blipFill>
        <p:spPr>
          <a:xfrm>
            <a:off x="410049" y="2653162"/>
            <a:ext cx="4996836" cy="3785651"/>
          </a:xfrm>
          <a:prstGeom prst="rect">
            <a:avLst/>
          </a:prstGeom>
        </p:spPr>
      </p:pic>
      <p:pic>
        <p:nvPicPr>
          <p:cNvPr id="5" name="Picture 4" descr="A picture containing text, tree, outdoor, building&#10;&#10;Description automatically generated">
            <a:extLst>
              <a:ext uri="{FF2B5EF4-FFF2-40B4-BE49-F238E27FC236}">
                <a16:creationId xmlns:a16="http://schemas.microsoft.com/office/drawing/2014/main" id="{BB1D1C0C-C47F-CA7E-DC63-AF711A918011}"/>
              </a:ext>
            </a:extLst>
          </p:cNvPr>
          <p:cNvPicPr>
            <a:picLocks noChangeAspect="1"/>
          </p:cNvPicPr>
          <p:nvPr/>
        </p:nvPicPr>
        <p:blipFill>
          <a:blip r:embed="rId4"/>
          <a:stretch>
            <a:fillRect/>
          </a:stretch>
        </p:blipFill>
        <p:spPr>
          <a:xfrm>
            <a:off x="6095999" y="2671299"/>
            <a:ext cx="5406888" cy="3749379"/>
          </a:xfrm>
          <a:prstGeom prst="rect">
            <a:avLst/>
          </a:prstGeom>
        </p:spPr>
      </p:pic>
    </p:spTree>
    <p:extLst>
      <p:ext uri="{BB962C8B-B14F-4D97-AF65-F5344CB8AC3E}">
        <p14:creationId xmlns:p14="http://schemas.microsoft.com/office/powerpoint/2010/main" val="1770011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2000"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p:cNvSpPr txBox="1"/>
          <p:nvPr/>
        </p:nvSpPr>
        <p:spPr>
          <a:xfrm>
            <a:off x="5291396" y="4089509"/>
            <a:ext cx="3315305" cy="369332"/>
          </a:xfrm>
          <a:prstGeom prst="rect">
            <a:avLst/>
          </a:prstGeom>
          <a:noFill/>
        </p:spPr>
        <p:txBody>
          <a:bodyPr wrap="square" rtlCol="0">
            <a:spAutoFit/>
          </a:bodyPr>
          <a:lstStyle/>
          <a:p>
            <a:endParaRPr lang="en-US" dirty="0"/>
          </a:p>
        </p:txBody>
      </p:sp>
      <p:pic>
        <p:nvPicPr>
          <p:cNvPr id="5" name="Picture 4" descr="the-rapture-comes-before-the-tribulation-now-the-end-begins.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82567" y="294162"/>
            <a:ext cx="9858703" cy="62696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1951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6" name="TextBox 5">
            <a:extLst>
              <a:ext uri="{FF2B5EF4-FFF2-40B4-BE49-F238E27FC236}">
                <a16:creationId xmlns:a16="http://schemas.microsoft.com/office/drawing/2014/main" id="{EE623CEE-2398-B0C2-FBA1-00D67F1D9606}"/>
              </a:ext>
            </a:extLst>
          </p:cNvPr>
          <p:cNvSpPr txBox="1"/>
          <p:nvPr/>
        </p:nvSpPr>
        <p:spPr>
          <a:xfrm>
            <a:off x="1763013" y="3811013"/>
            <a:ext cx="9369807" cy="3046988"/>
          </a:xfrm>
          <a:prstGeom prst="rect">
            <a:avLst/>
          </a:prstGeom>
          <a:solidFill>
            <a:srgbClr val="002060"/>
          </a:solidFill>
        </p:spPr>
        <p:txBody>
          <a:bodyPr wrap="square" rtlCol="0">
            <a:spAutoFit/>
          </a:bodyPr>
          <a:lstStyle/>
          <a:p>
            <a:r>
              <a:rPr lang="en-US" sz="2400" dirty="0">
                <a:solidFill>
                  <a:schemeClr val="bg1"/>
                </a:solidFill>
                <a:latin typeface="Papyrus" panose="020B0602040200020303" pitchFamily="34" charset="77"/>
              </a:rPr>
              <a:t>  </a:t>
            </a:r>
          </a:p>
          <a:p>
            <a:r>
              <a:rPr lang="en-US" sz="2400" dirty="0">
                <a:solidFill>
                  <a:schemeClr val="bg1"/>
                </a:solidFill>
                <a:latin typeface="Papyrus" panose="020B0602040200020303" pitchFamily="34" charset="77"/>
              </a:rPr>
              <a:t>     Capitulo 1            La Vision de Juan </a:t>
            </a:r>
            <a:r>
              <a:rPr lang="en-US" sz="2400" dirty="0" err="1">
                <a:solidFill>
                  <a:schemeClr val="bg1"/>
                </a:solidFill>
                <a:latin typeface="Papyrus" panose="020B0602040200020303" pitchFamily="34" charset="77"/>
              </a:rPr>
              <a:t>sobre</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los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Ultimos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Tiempos</a:t>
            </a:r>
            <a:endParaRPr lang="en-US" sz="2400" dirty="0">
              <a:solidFill>
                <a:schemeClr val="bg1"/>
              </a:solidFill>
              <a:latin typeface="Papyrus" panose="020B0602040200020303" pitchFamily="34" charset="77"/>
            </a:endParaRPr>
          </a:p>
          <a:p>
            <a:r>
              <a:rPr lang="en-US" sz="2400" dirty="0">
                <a:solidFill>
                  <a:schemeClr val="bg1"/>
                </a:solidFill>
                <a:latin typeface="Papyrus" panose="020B0602040200020303" pitchFamily="34" charset="77"/>
              </a:rPr>
              <a:t>     Capitulos 2-3     La </a:t>
            </a:r>
            <a:r>
              <a:rPr lang="en-US" sz="2400" dirty="0" err="1">
                <a:solidFill>
                  <a:schemeClr val="bg1"/>
                </a:solidFill>
                <a:latin typeface="Papyrus" panose="020B0602040200020303" pitchFamily="34" charset="77"/>
              </a:rPr>
              <a:t>iglesia</a:t>
            </a:r>
            <a:r>
              <a:rPr lang="en-US" sz="2400" dirty="0">
                <a:solidFill>
                  <a:schemeClr val="bg1"/>
                </a:solidFill>
                <a:latin typeface="Papyrus" panose="020B0602040200020303" pitchFamily="34" charset="77"/>
              </a:rPr>
              <a:t> es </a:t>
            </a:r>
            <a:r>
              <a:rPr lang="en-US" sz="2400" dirty="0" err="1">
                <a:solidFill>
                  <a:schemeClr val="bg1"/>
                </a:solidFill>
                <a:latin typeface="Papyrus" panose="020B0602040200020303" pitchFamily="34" charset="77"/>
              </a:rPr>
              <a:t>mencionada</a:t>
            </a:r>
            <a:r>
              <a:rPr lang="en-US" sz="2400" dirty="0">
                <a:solidFill>
                  <a:schemeClr val="bg1"/>
                </a:solidFill>
                <a:latin typeface="Papyrus" panose="020B0602040200020303" pitchFamily="34" charset="77"/>
              </a:rPr>
              <a:t> 19 </a:t>
            </a:r>
            <a:r>
              <a:rPr lang="en-US" sz="2400" dirty="0" err="1">
                <a:solidFill>
                  <a:schemeClr val="bg1"/>
                </a:solidFill>
                <a:latin typeface="Papyrus" panose="020B0602040200020303" pitchFamily="34" charset="77"/>
              </a:rPr>
              <a:t>veces</a:t>
            </a:r>
            <a:endParaRPr lang="en-US" sz="2400" dirty="0">
              <a:solidFill>
                <a:schemeClr val="bg1"/>
              </a:solidFill>
              <a:latin typeface="Papyrus" panose="020B0602040200020303" pitchFamily="34" charset="77"/>
            </a:endParaRPr>
          </a:p>
          <a:p>
            <a:r>
              <a:rPr lang="en-US" sz="2400" dirty="0">
                <a:solidFill>
                  <a:schemeClr val="bg1"/>
                </a:solidFill>
                <a:latin typeface="Papyrus" panose="020B0602040200020303" pitchFamily="34" charset="77"/>
              </a:rPr>
              <a:t>     Capitulos 4-5     La Sala del </a:t>
            </a:r>
            <a:r>
              <a:rPr lang="en-US" sz="2400" dirty="0" err="1">
                <a:solidFill>
                  <a:schemeClr val="bg1"/>
                </a:solidFill>
                <a:latin typeface="Papyrus" panose="020B0602040200020303" pitchFamily="34" charset="77"/>
              </a:rPr>
              <a:t>Trono</a:t>
            </a:r>
            <a:r>
              <a:rPr lang="en-US" sz="2400" dirty="0">
                <a:solidFill>
                  <a:schemeClr val="bg1"/>
                </a:solidFill>
                <a:latin typeface="Papyrus" panose="020B0602040200020303" pitchFamily="34" charset="77"/>
              </a:rPr>
              <a:t> </a:t>
            </a:r>
          </a:p>
          <a:p>
            <a:r>
              <a:rPr lang="en-US" sz="2400" dirty="0">
                <a:solidFill>
                  <a:schemeClr val="bg1"/>
                </a:solidFill>
                <a:latin typeface="Papyrus" panose="020B0602040200020303" pitchFamily="34" charset="77"/>
              </a:rPr>
              <a:t>    Capitulos 6-19     </a:t>
            </a:r>
            <a:r>
              <a:rPr lang="en-US" sz="2400" dirty="0" err="1">
                <a:solidFill>
                  <a:schemeClr val="bg1"/>
                </a:solidFill>
                <a:latin typeface="Papyrus" panose="020B0602040200020303" pitchFamily="34" charset="77"/>
              </a:rPr>
              <a:t>Tribulacion</a:t>
            </a:r>
            <a:r>
              <a:rPr lang="en-US" sz="2400" dirty="0">
                <a:solidFill>
                  <a:schemeClr val="bg1"/>
                </a:solidFill>
                <a:latin typeface="Papyrus" panose="020B0602040200020303" pitchFamily="34" charset="77"/>
              </a:rPr>
              <a:t>, No </a:t>
            </a:r>
            <a:r>
              <a:rPr lang="en-US" sz="2400" dirty="0" err="1">
                <a:solidFill>
                  <a:schemeClr val="bg1"/>
                </a:solidFill>
                <a:latin typeface="Papyrus" panose="020B0602040200020303" pitchFamily="34" charset="77"/>
              </a:rPr>
              <a:t>Menciona</a:t>
            </a:r>
            <a:r>
              <a:rPr lang="en-US" sz="2400" dirty="0">
                <a:solidFill>
                  <a:schemeClr val="bg1"/>
                </a:solidFill>
                <a:latin typeface="Papyrus" panose="020B0602040200020303" pitchFamily="34" charset="77"/>
              </a:rPr>
              <a:t>  la </a:t>
            </a:r>
            <a:r>
              <a:rPr lang="en-US" sz="2400" dirty="0" err="1">
                <a:solidFill>
                  <a:schemeClr val="bg1"/>
                </a:solidFill>
                <a:latin typeface="Papyrus" panose="020B0602040200020303" pitchFamily="34" charset="77"/>
              </a:rPr>
              <a:t>iglesia</a:t>
            </a:r>
            <a:r>
              <a:rPr lang="en-US" sz="2400" dirty="0">
                <a:solidFill>
                  <a:schemeClr val="bg1"/>
                </a:solidFill>
                <a:latin typeface="Papyrus" panose="020B0602040200020303" pitchFamily="34" charset="77"/>
              </a:rPr>
              <a:t> </a:t>
            </a:r>
          </a:p>
          <a:p>
            <a:r>
              <a:rPr lang="en-US" sz="2400" dirty="0">
                <a:solidFill>
                  <a:schemeClr val="bg1"/>
                </a:solidFill>
                <a:latin typeface="Papyrus" panose="020B0602040200020303" pitchFamily="34" charset="77"/>
              </a:rPr>
              <a:t>    Capitulo 20          El </a:t>
            </a:r>
            <a:r>
              <a:rPr lang="en-US" sz="2400" dirty="0" err="1">
                <a:solidFill>
                  <a:schemeClr val="bg1"/>
                </a:solidFill>
                <a:latin typeface="Papyrus" panose="020B0602040200020303" pitchFamily="34" charset="77"/>
              </a:rPr>
              <a:t>Reinado</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Milenio</a:t>
            </a:r>
            <a:r>
              <a:rPr lang="en-US" sz="2400" dirty="0">
                <a:solidFill>
                  <a:schemeClr val="bg1"/>
                </a:solidFill>
                <a:latin typeface="Papyrus" panose="020B0602040200020303" pitchFamily="34" charset="77"/>
              </a:rPr>
              <a:t> de Jesus </a:t>
            </a:r>
          </a:p>
          <a:p>
            <a:r>
              <a:rPr lang="en-US" sz="2400" dirty="0">
                <a:solidFill>
                  <a:schemeClr val="bg1"/>
                </a:solidFill>
                <a:latin typeface="Papyrus" panose="020B0602040200020303" pitchFamily="34" charset="77"/>
              </a:rPr>
              <a:t>    Capitulos21-22     </a:t>
            </a:r>
            <a:r>
              <a:rPr lang="en-US" sz="2400" dirty="0" err="1">
                <a:solidFill>
                  <a:schemeClr val="bg1"/>
                </a:solidFill>
                <a:latin typeface="Papyrus" panose="020B0602040200020303" pitchFamily="34" charset="77"/>
              </a:rPr>
              <a:t>Eternidad</a:t>
            </a:r>
            <a:r>
              <a:rPr lang="en-US" sz="2400" dirty="0">
                <a:solidFill>
                  <a:schemeClr val="bg1"/>
                </a:solidFill>
                <a:latin typeface="Papyrus" panose="020B0602040200020303" pitchFamily="34" charset="77"/>
              </a:rPr>
              <a:t> – Nuevo Cielo, Nueva Tierra </a:t>
            </a:r>
          </a:p>
          <a:p>
            <a:r>
              <a:rPr lang="en-US" sz="2400" dirty="0">
                <a:solidFill>
                  <a:schemeClr val="bg1"/>
                </a:solidFill>
                <a:latin typeface="Papyrus" panose="020B0602040200020303" pitchFamily="34" charset="77"/>
              </a:rPr>
              <a:t> </a:t>
            </a:r>
          </a:p>
        </p:txBody>
      </p:sp>
      <p:pic>
        <p:nvPicPr>
          <p:cNvPr id="13" name="Picture 12" descr="A person writing on a piece of paper&#10;&#10;Description automatically generated">
            <a:extLst>
              <a:ext uri="{FF2B5EF4-FFF2-40B4-BE49-F238E27FC236}">
                <a16:creationId xmlns:a16="http://schemas.microsoft.com/office/drawing/2014/main" id="{3A627549-2C08-23A0-718F-59BC6253AC2C}"/>
              </a:ext>
            </a:extLst>
          </p:cNvPr>
          <p:cNvPicPr>
            <a:picLocks noChangeAspect="1"/>
          </p:cNvPicPr>
          <p:nvPr/>
        </p:nvPicPr>
        <p:blipFill>
          <a:blip r:embed="rId3"/>
          <a:stretch>
            <a:fillRect/>
          </a:stretch>
        </p:blipFill>
        <p:spPr>
          <a:xfrm>
            <a:off x="563749" y="231638"/>
            <a:ext cx="5019675" cy="3346449"/>
          </a:xfrm>
          <a:prstGeom prst="rect">
            <a:avLst/>
          </a:prstGeom>
        </p:spPr>
      </p:pic>
      <p:pic>
        <p:nvPicPr>
          <p:cNvPr id="15" name="Picture 14" descr="A blue sky with clouds and sun rays&#10;&#10;Description automatically generated">
            <a:extLst>
              <a:ext uri="{FF2B5EF4-FFF2-40B4-BE49-F238E27FC236}">
                <a16:creationId xmlns:a16="http://schemas.microsoft.com/office/drawing/2014/main" id="{A8D57B01-9C14-E41E-DCC3-EF07A6A52E60}"/>
              </a:ext>
            </a:extLst>
          </p:cNvPr>
          <p:cNvPicPr>
            <a:picLocks noChangeAspect="1"/>
          </p:cNvPicPr>
          <p:nvPr/>
        </p:nvPicPr>
        <p:blipFill>
          <a:blip r:embed="rId4"/>
          <a:stretch>
            <a:fillRect/>
          </a:stretch>
        </p:blipFill>
        <p:spPr>
          <a:xfrm>
            <a:off x="6567488" y="269672"/>
            <a:ext cx="5019675" cy="3337757"/>
          </a:xfrm>
          <a:prstGeom prst="rect">
            <a:avLst/>
          </a:prstGeom>
        </p:spPr>
      </p:pic>
    </p:spTree>
    <p:extLst>
      <p:ext uri="{BB962C8B-B14F-4D97-AF65-F5344CB8AC3E}">
        <p14:creationId xmlns:p14="http://schemas.microsoft.com/office/powerpoint/2010/main" val="4124761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2" y="0"/>
            <a:ext cx="12283807" cy="6858000"/>
          </a:xfrm>
          <a:prstGeom prst="rect">
            <a:avLst/>
          </a:prstGeom>
          <a:solidFill>
            <a:schemeClr val="accent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6A1CC0-477B-1CA4-81BF-98BC9FC50C5E}"/>
              </a:ext>
            </a:extLst>
          </p:cNvPr>
          <p:cNvSpPr txBox="1"/>
          <p:nvPr/>
        </p:nvSpPr>
        <p:spPr>
          <a:xfrm>
            <a:off x="1024759" y="366623"/>
            <a:ext cx="10142483" cy="6124754"/>
          </a:xfrm>
          <a:prstGeom prst="rect">
            <a:avLst/>
          </a:prstGeom>
          <a:solidFill>
            <a:srgbClr val="002060"/>
          </a:solidFill>
        </p:spPr>
        <p:txBody>
          <a:bodyPr wrap="square" rtlCol="0">
            <a:spAutoFit/>
          </a:bodyPr>
          <a:lstStyle/>
          <a:p>
            <a:endParaRPr lang="en-US" sz="2800" dirty="0">
              <a:latin typeface="Papyrus" panose="020B0602040200020303" pitchFamily="34" charset="77"/>
            </a:endParaRPr>
          </a:p>
          <a:p>
            <a:r>
              <a:rPr lang="en-US" sz="2800" dirty="0">
                <a:latin typeface="Papyrus" panose="020B0602040200020303" pitchFamily="34" charset="77"/>
              </a:rPr>
              <a:t>  </a:t>
            </a:r>
            <a:r>
              <a:rPr lang="en-US" sz="2400" dirty="0">
                <a:solidFill>
                  <a:schemeClr val="bg1"/>
                </a:solidFill>
                <a:latin typeface="Papyrus" panose="020B0602040200020303" pitchFamily="34" charset="77"/>
              </a:rPr>
              <a:t>    ¿ </a:t>
            </a:r>
            <a:r>
              <a:rPr lang="en-US" sz="2400" dirty="0" err="1">
                <a:solidFill>
                  <a:schemeClr val="bg1"/>
                </a:solidFill>
                <a:latin typeface="Papyrus" panose="020B0602040200020303" pitchFamily="34" charset="77"/>
              </a:rPr>
              <a:t>Seran</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Todos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en</a:t>
            </a:r>
            <a:r>
              <a:rPr lang="en-US" sz="2400" dirty="0">
                <a:solidFill>
                  <a:schemeClr val="bg1"/>
                </a:solidFill>
                <a:latin typeface="Papyrus" panose="020B0602040200020303" pitchFamily="34" charset="77"/>
              </a:rPr>
              <a:t> la </a:t>
            </a:r>
            <a:r>
              <a:rPr lang="en-US" sz="2400" dirty="0" err="1">
                <a:solidFill>
                  <a:schemeClr val="bg1"/>
                </a:solidFill>
                <a:latin typeface="Papyrus" panose="020B0602040200020303" pitchFamily="34" charset="77"/>
              </a:rPr>
              <a:t>iglesia</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Raptados</a:t>
            </a:r>
            <a:r>
              <a:rPr lang="en-US" sz="2400" dirty="0">
                <a:solidFill>
                  <a:schemeClr val="bg1"/>
                </a:solidFill>
                <a:latin typeface="Papyrus" panose="020B0602040200020303" pitchFamily="34" charset="77"/>
              </a:rPr>
              <a:t> antes de la </a:t>
            </a:r>
            <a:r>
              <a:rPr lang="en-US" sz="2400" dirty="0" err="1">
                <a:solidFill>
                  <a:schemeClr val="bg1"/>
                </a:solidFill>
                <a:latin typeface="Papyrus" panose="020B0602040200020303" pitchFamily="34" charset="77"/>
              </a:rPr>
              <a:t>Trubulacion</a:t>
            </a:r>
            <a:r>
              <a:rPr lang="en-US" sz="2400" dirty="0">
                <a:solidFill>
                  <a:schemeClr val="bg1"/>
                </a:solidFill>
                <a:latin typeface="Papyrus" panose="020B0602040200020303" pitchFamily="34" charset="77"/>
              </a:rPr>
              <a:t>? </a:t>
            </a: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r>
              <a:rPr lang="en-US" sz="2400" dirty="0">
                <a:latin typeface="Papyrus" panose="020B0602040200020303" pitchFamily="34" charset="77"/>
              </a:rPr>
              <a:t> </a:t>
            </a: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r>
              <a:rPr lang="en-US" sz="2400" dirty="0">
                <a:solidFill>
                  <a:schemeClr val="bg1"/>
                </a:solidFill>
                <a:latin typeface="Papyrus" panose="020B0602040200020303" pitchFamily="34" charset="77"/>
              </a:rPr>
              <a:t>                              No </a:t>
            </a:r>
            <a:r>
              <a:rPr lang="en-US" sz="2400" dirty="0" err="1">
                <a:solidFill>
                  <a:schemeClr val="bg1"/>
                </a:solidFill>
                <a:latin typeface="Papyrus" panose="020B0602040200020303" pitchFamily="34" charset="77"/>
              </a:rPr>
              <a:t>segun</a:t>
            </a:r>
            <a:r>
              <a:rPr lang="en-US" sz="2400" dirty="0">
                <a:solidFill>
                  <a:schemeClr val="bg1"/>
                </a:solidFill>
                <a:latin typeface="Papyrus" panose="020B0602040200020303" pitchFamily="34" charset="77"/>
              </a:rPr>
              <a:t> las </a:t>
            </a:r>
            <a:r>
              <a:rPr lang="en-US" sz="2400" dirty="0" err="1">
                <a:solidFill>
                  <a:schemeClr val="bg1"/>
                </a:solidFill>
                <a:latin typeface="Papyrus" panose="020B0602040200020303" pitchFamily="34" charset="77"/>
              </a:rPr>
              <a:t>advertencias</a:t>
            </a:r>
            <a:r>
              <a:rPr lang="en-US" sz="2400" dirty="0">
                <a:solidFill>
                  <a:schemeClr val="bg1"/>
                </a:solidFill>
                <a:latin typeface="Papyrus" panose="020B0602040200020303" pitchFamily="34" charset="77"/>
              </a:rPr>
              <a:t> de Jesus :</a:t>
            </a:r>
          </a:p>
          <a:p>
            <a:r>
              <a:rPr lang="en-US" sz="2400" dirty="0">
                <a:solidFill>
                  <a:schemeClr val="bg1"/>
                </a:solidFill>
                <a:latin typeface="Papyrus" panose="020B0602040200020303" pitchFamily="34" charset="77"/>
              </a:rPr>
              <a:t>  	    A 5 de las 7 Iglesias </a:t>
            </a:r>
            <a:r>
              <a:rPr lang="en-US" sz="2400" dirty="0" err="1">
                <a:solidFill>
                  <a:schemeClr val="bg1"/>
                </a:solidFill>
                <a:latin typeface="Papyrus" panose="020B0602040200020303" pitchFamily="34" charset="77"/>
              </a:rPr>
              <a:t>en</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el</a:t>
            </a:r>
            <a:r>
              <a:rPr lang="en-US" sz="2400" dirty="0">
                <a:solidFill>
                  <a:schemeClr val="bg1"/>
                </a:solidFill>
                <a:latin typeface="Papyrus" panose="020B0602040200020303" pitchFamily="34" charset="77"/>
              </a:rPr>
              <a:t> Libro de </a:t>
            </a:r>
            <a:r>
              <a:rPr lang="en-US" sz="2400" dirty="0" err="1">
                <a:solidFill>
                  <a:schemeClr val="bg1"/>
                </a:solidFill>
                <a:latin typeface="Papyrus" panose="020B0602040200020303" pitchFamily="34" charset="77"/>
              </a:rPr>
              <a:t>Apocalipsis</a:t>
            </a:r>
            <a:r>
              <a:rPr lang="en-US" sz="2400" dirty="0">
                <a:solidFill>
                  <a:schemeClr val="bg1"/>
                </a:solidFill>
                <a:latin typeface="Papyrus" panose="020B0602040200020303" pitchFamily="34" charset="77"/>
              </a:rPr>
              <a:t> </a:t>
            </a:r>
          </a:p>
        </p:txBody>
      </p:sp>
      <p:pic>
        <p:nvPicPr>
          <p:cNvPr id="5" name="Picture 4" descr="A group of people in the sky&#10;&#10;Description automatically generated">
            <a:extLst>
              <a:ext uri="{FF2B5EF4-FFF2-40B4-BE49-F238E27FC236}">
                <a16:creationId xmlns:a16="http://schemas.microsoft.com/office/drawing/2014/main" id="{8D7EDB64-9F3C-AACD-9301-55326460D454}"/>
              </a:ext>
            </a:extLst>
          </p:cNvPr>
          <p:cNvPicPr>
            <a:picLocks noChangeAspect="1"/>
          </p:cNvPicPr>
          <p:nvPr/>
        </p:nvPicPr>
        <p:blipFill rotWithShape="1">
          <a:blip r:embed="rId2"/>
          <a:srcRect b="22795"/>
          <a:stretch/>
        </p:blipFill>
        <p:spPr>
          <a:xfrm>
            <a:off x="2114970" y="1283897"/>
            <a:ext cx="7151415" cy="4128931"/>
          </a:xfrm>
          <a:prstGeom prst="rect">
            <a:avLst/>
          </a:prstGeom>
        </p:spPr>
      </p:pic>
    </p:spTree>
    <p:extLst>
      <p:ext uri="{BB962C8B-B14F-4D97-AF65-F5344CB8AC3E}">
        <p14:creationId xmlns:p14="http://schemas.microsoft.com/office/powerpoint/2010/main" val="3872895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B7224524-FF1A-EF21-B79A-BF98934F3C89}"/>
              </a:ext>
            </a:extLst>
          </p:cNvPr>
          <p:cNvSpPr txBox="1"/>
          <p:nvPr/>
        </p:nvSpPr>
        <p:spPr>
          <a:xfrm>
            <a:off x="1219082" y="691112"/>
            <a:ext cx="9480331" cy="5693866"/>
          </a:xfrm>
          <a:prstGeom prst="rect">
            <a:avLst/>
          </a:prstGeom>
          <a:solidFill>
            <a:srgbClr val="002060"/>
          </a:solidFill>
        </p:spPr>
        <p:txBody>
          <a:bodyPr wrap="square" rtlCol="0">
            <a:spAutoFit/>
          </a:bodyPr>
          <a:lstStyle/>
          <a:p>
            <a:r>
              <a:rPr lang="es-BO" sz="2800" dirty="0">
                <a:solidFill>
                  <a:schemeClr val="bg1"/>
                </a:solidFill>
                <a:latin typeface="Papyrus" panose="020B0602040200020303" pitchFamily="34" charset="77"/>
              </a:rPr>
              <a:t>		La Enseñanza del Rapto Venidero</a:t>
            </a:r>
          </a:p>
          <a:p>
            <a:r>
              <a:rPr lang="en-US" sz="2800" dirty="0">
                <a:solidFill>
                  <a:schemeClr val="bg1"/>
                </a:solidFill>
                <a:latin typeface="Papyrus" panose="020B0602040200020303" pitchFamily="34" charset="77"/>
              </a:rPr>
              <a:t> </a:t>
            </a:r>
          </a:p>
          <a:p>
            <a:r>
              <a:rPr lang="en-US" sz="2800" dirty="0">
                <a:solidFill>
                  <a:schemeClr val="bg1"/>
                </a:solidFill>
                <a:latin typeface="Papyrus" panose="020B0602040200020303" pitchFamily="34" charset="77"/>
              </a:rPr>
              <a:t>         Causa Discussion, </a:t>
            </a:r>
            <a:r>
              <a:rPr lang="en-US" sz="2800" dirty="0" err="1">
                <a:solidFill>
                  <a:schemeClr val="bg1"/>
                </a:solidFill>
                <a:latin typeface="Papyrus" panose="020B0602040200020303" pitchFamily="34" charset="77"/>
              </a:rPr>
              <a:t>Disension</a:t>
            </a:r>
            <a:r>
              <a:rPr lang="en-US" sz="2800" dirty="0">
                <a:solidFill>
                  <a:schemeClr val="bg1"/>
                </a:solidFill>
                <a:latin typeface="Papyrus" panose="020B0602040200020303" pitchFamily="34" charset="77"/>
              </a:rPr>
              <a:t>, y Debate</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a:t>
            </a:r>
            <a:r>
              <a:rPr lang="es-ES" sz="2800" dirty="0">
                <a:solidFill>
                  <a:schemeClr val="bg1"/>
                </a:solidFill>
                <a:latin typeface="Papyrus" panose="020B0602040200020303" pitchFamily="34" charset="77"/>
              </a:rPr>
              <a:t>El Rapto es el Traslado del Pueblo de Dios            </a:t>
            </a:r>
          </a:p>
          <a:p>
            <a:r>
              <a:rPr lang="es-ES" sz="2800" dirty="0">
                <a:solidFill>
                  <a:schemeClr val="bg1"/>
                </a:solidFill>
                <a:latin typeface="Papyrus" panose="020B0602040200020303" pitchFamily="34" charset="77"/>
              </a:rPr>
              <a:t>                       de la Tierra al Cielo </a:t>
            </a:r>
          </a:p>
          <a:p>
            <a:r>
              <a:rPr lang="es-ES" sz="2800" dirty="0">
                <a:solidFill>
                  <a:schemeClr val="bg1"/>
                </a:solidFill>
                <a:latin typeface="Papyrus" panose="020B0602040200020303" pitchFamily="34" charset="77"/>
              </a:rPr>
              <a:t>                  En sus cuerpos glorificados</a:t>
            </a:r>
          </a:p>
          <a:p>
            <a:r>
              <a:rPr lang="es-ES" sz="2800" dirty="0">
                <a:solidFill>
                  <a:schemeClr val="bg1"/>
                </a:solidFill>
                <a:latin typeface="Papyrus" panose="020B0602040200020303" pitchFamily="34" charset="77"/>
              </a:rPr>
              <a:t>                  Al final de la era de la Iglesia</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a:t>
            </a:r>
            <a:r>
              <a:rPr lang="es-ES" sz="2800" dirty="0">
                <a:solidFill>
                  <a:schemeClr val="bg1"/>
                </a:solidFill>
                <a:latin typeface="Papyrus" panose="020B0602040200020303" pitchFamily="34" charset="77"/>
              </a:rPr>
              <a:t>Algunos son Resucitados de la Tumba</a:t>
            </a:r>
          </a:p>
          <a:p>
            <a:r>
              <a:rPr lang="es-ES" sz="2800" dirty="0">
                <a:solidFill>
                  <a:schemeClr val="bg1"/>
                </a:solidFill>
                <a:latin typeface="Papyrus" panose="020B0602040200020303" pitchFamily="34" charset="77"/>
              </a:rPr>
              <a:t>                y Algunos  Resucitan mientras están vivos</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a:t>
            </a:r>
            <a:r>
              <a:rPr lang="es-ES" sz="2800" dirty="0">
                <a:solidFill>
                  <a:schemeClr val="bg1"/>
                </a:solidFill>
                <a:latin typeface="Papyrus" panose="020B0602040200020303" pitchFamily="34" charset="77"/>
              </a:rPr>
              <a:t>  "El arrebatamiento de los santos"</a:t>
            </a:r>
            <a:endParaRPr lang="en-US" sz="28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3478568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pic>
        <p:nvPicPr>
          <p:cNvPr id="4" name="Picture 3" descr="An old stone building with columns and arches&#10;&#10;Description automatically generated">
            <a:extLst>
              <a:ext uri="{FF2B5EF4-FFF2-40B4-BE49-F238E27FC236}">
                <a16:creationId xmlns:a16="http://schemas.microsoft.com/office/drawing/2014/main" id="{C49B0A5D-529B-3D4A-B919-195219B47A9A}"/>
              </a:ext>
            </a:extLst>
          </p:cNvPr>
          <p:cNvPicPr>
            <a:picLocks noChangeAspect="1"/>
          </p:cNvPicPr>
          <p:nvPr/>
        </p:nvPicPr>
        <p:blipFill rotWithShape="1">
          <a:blip r:embed="rId3"/>
          <a:srcRect l="18716" t="2481" r="9245" b="7458"/>
          <a:stretch/>
        </p:blipFill>
        <p:spPr>
          <a:xfrm>
            <a:off x="331688" y="439342"/>
            <a:ext cx="7288312" cy="5979319"/>
          </a:xfrm>
          <a:prstGeom prst="rect">
            <a:avLst/>
          </a:prstGeom>
        </p:spPr>
      </p:pic>
      <p:sp>
        <p:nvSpPr>
          <p:cNvPr id="6" name="TextBox 5">
            <a:extLst>
              <a:ext uri="{FF2B5EF4-FFF2-40B4-BE49-F238E27FC236}">
                <a16:creationId xmlns:a16="http://schemas.microsoft.com/office/drawing/2014/main" id="{35885260-FF35-3663-D14E-DE8AAF8BCC52}"/>
              </a:ext>
            </a:extLst>
          </p:cNvPr>
          <p:cNvSpPr txBox="1"/>
          <p:nvPr/>
        </p:nvSpPr>
        <p:spPr>
          <a:xfrm>
            <a:off x="7620000" y="462438"/>
            <a:ext cx="4414837" cy="892552"/>
          </a:xfrm>
          <a:prstGeom prst="rect">
            <a:avLst/>
          </a:prstGeom>
          <a:solidFill>
            <a:schemeClr val="accent5"/>
          </a:solidFill>
        </p:spPr>
        <p:txBody>
          <a:bodyPr wrap="square" rtlCol="0">
            <a:spAutoFit/>
          </a:bodyPr>
          <a:lstStyle/>
          <a:p>
            <a:r>
              <a:rPr lang="en-US" sz="2600" dirty="0">
                <a:solidFill>
                  <a:schemeClr val="bg1"/>
                </a:solidFill>
                <a:latin typeface="Lucida Handwriting" panose="03010101010101010101" pitchFamily="66" charset="77"/>
              </a:rPr>
              <a:t>La </a:t>
            </a:r>
            <a:r>
              <a:rPr lang="en-US" sz="2600" dirty="0" err="1">
                <a:solidFill>
                  <a:schemeClr val="bg1"/>
                </a:solidFill>
                <a:latin typeface="Lucida Handwriting" panose="03010101010101010101" pitchFamily="66" charset="77"/>
              </a:rPr>
              <a:t>Iglesia</a:t>
            </a:r>
            <a:r>
              <a:rPr lang="en-US" sz="2600" dirty="0">
                <a:solidFill>
                  <a:schemeClr val="bg1"/>
                </a:solidFill>
                <a:latin typeface="Lucida Handwriting" panose="03010101010101010101" pitchFamily="66" charset="77"/>
              </a:rPr>
              <a:t> de </a:t>
            </a:r>
            <a:r>
              <a:rPr lang="en-US" sz="2600" dirty="0" err="1">
                <a:solidFill>
                  <a:schemeClr val="bg1"/>
                </a:solidFill>
                <a:latin typeface="Lucida Handwriting" panose="03010101010101010101" pitchFamily="66" charset="77"/>
              </a:rPr>
              <a:t>Efeso</a:t>
            </a:r>
            <a:endParaRPr lang="en-US" sz="2600" dirty="0">
              <a:solidFill>
                <a:schemeClr val="bg1"/>
              </a:solidFill>
              <a:latin typeface="Lucida Handwriting" panose="03010101010101010101" pitchFamily="66" charset="77"/>
            </a:endParaRPr>
          </a:p>
          <a:p>
            <a:endParaRPr lang="en-US" sz="2600" dirty="0">
              <a:solidFill>
                <a:schemeClr val="bg1"/>
              </a:solidFill>
              <a:latin typeface="Lucida Handwriting" panose="03010101010101010101" pitchFamily="66" charset="77"/>
            </a:endParaRPr>
          </a:p>
        </p:txBody>
      </p:sp>
      <p:sp>
        <p:nvSpPr>
          <p:cNvPr id="5" name="TextBox 4">
            <a:extLst>
              <a:ext uri="{FF2B5EF4-FFF2-40B4-BE49-F238E27FC236}">
                <a16:creationId xmlns:a16="http://schemas.microsoft.com/office/drawing/2014/main" id="{AF24C97D-8621-2B11-0D03-6BE582D889E2}"/>
              </a:ext>
            </a:extLst>
          </p:cNvPr>
          <p:cNvSpPr txBox="1"/>
          <p:nvPr/>
        </p:nvSpPr>
        <p:spPr>
          <a:xfrm>
            <a:off x="7620000" y="1240692"/>
            <a:ext cx="4572000" cy="4401205"/>
          </a:xfrm>
          <a:prstGeom prst="rect">
            <a:avLst/>
          </a:prstGeom>
          <a:solidFill>
            <a:schemeClr val="bg1"/>
          </a:solidFill>
        </p:spPr>
        <p:txBody>
          <a:bodyPr wrap="square" rtlCol="0">
            <a:spAutoFit/>
          </a:bodyPr>
          <a:lstStyle/>
          <a:p>
            <a:pPr algn="l"/>
            <a:r>
              <a:rPr lang="en-US" sz="2400" dirty="0">
                <a:solidFill>
                  <a:srgbClr val="000000"/>
                </a:solidFill>
                <a:latin typeface="Papyrus" panose="020B0602040200020303" pitchFamily="34" charset="77"/>
              </a:rPr>
              <a:t>	</a:t>
            </a:r>
            <a:r>
              <a:rPr lang="en-US" sz="2400" dirty="0" err="1">
                <a:solidFill>
                  <a:srgbClr val="000000"/>
                </a:solidFill>
                <a:latin typeface="Papyrus" panose="020B0602040200020303" pitchFamily="34" charset="77"/>
              </a:rPr>
              <a:t>Apocalipsis</a:t>
            </a:r>
            <a:r>
              <a:rPr lang="en-US" sz="2400" dirty="0">
                <a:solidFill>
                  <a:srgbClr val="000000"/>
                </a:solidFill>
                <a:latin typeface="Papyrus" panose="020B0602040200020303" pitchFamily="34" charset="77"/>
              </a:rPr>
              <a:t> 2:1-6 </a:t>
            </a:r>
          </a:p>
          <a:p>
            <a:pPr algn="l"/>
            <a:endParaRPr lang="en-US" sz="2400" b="1" baseline="30000" dirty="0">
              <a:solidFill>
                <a:srgbClr val="000000"/>
              </a:solidFill>
              <a:latin typeface="Papyrus" panose="020B0602040200020303" pitchFamily="34" charset="77"/>
            </a:endParaRPr>
          </a:p>
          <a:p>
            <a:pPr algn="ctr"/>
            <a:r>
              <a:rPr lang="en-US" sz="2400" b="1" baseline="30000" dirty="0">
                <a:solidFill>
                  <a:srgbClr val="000000"/>
                </a:solidFill>
                <a:latin typeface="Papyrus" panose="020B0602040200020303" pitchFamily="34" charset="77"/>
              </a:rPr>
              <a:t>4 </a:t>
            </a:r>
            <a:r>
              <a:rPr lang="es-BO" sz="2400" dirty="0">
                <a:solidFill>
                  <a:srgbClr val="000000"/>
                </a:solidFill>
                <a:latin typeface="Papyrus" panose="020B0602040200020303" pitchFamily="34" charset="77"/>
              </a:rPr>
              <a:t> Pero tengo contra ti que has dejado tu primer amor. </a:t>
            </a:r>
            <a:endParaRPr lang="en-US" sz="2400" dirty="0">
              <a:solidFill>
                <a:srgbClr val="000000"/>
              </a:solidFill>
              <a:latin typeface="Papyrus" panose="020B0602040200020303" pitchFamily="34" charset="77"/>
            </a:endParaRPr>
          </a:p>
          <a:p>
            <a:pPr algn="ctr"/>
            <a:r>
              <a:rPr lang="en-US" sz="2400" dirty="0">
                <a:solidFill>
                  <a:srgbClr val="000000"/>
                </a:solidFill>
                <a:latin typeface="Papyrus" panose="020B0602040200020303" pitchFamily="34" charset="77"/>
              </a:rPr>
              <a:t>.</a:t>
            </a:r>
          </a:p>
          <a:p>
            <a:r>
              <a:rPr lang="en-US" sz="2400" b="1" baseline="30000" dirty="0">
                <a:solidFill>
                  <a:srgbClr val="000000"/>
                </a:solidFill>
                <a:latin typeface="Papyrus" panose="020B0602040200020303" pitchFamily="34" charset="77"/>
              </a:rPr>
              <a:t>5   </a:t>
            </a:r>
            <a:r>
              <a:rPr lang="en-US" sz="2400" dirty="0">
                <a:solidFill>
                  <a:srgbClr val="000000"/>
                </a:solidFill>
                <a:latin typeface="Papyrus" panose="020B0602040200020303" pitchFamily="34" charset="77"/>
              </a:rPr>
              <a:t> </a:t>
            </a:r>
            <a:r>
              <a:rPr lang="es-BO" sz="2400" dirty="0">
                <a:solidFill>
                  <a:srgbClr val="000000"/>
                </a:solidFill>
                <a:latin typeface="Papyrus" panose="020B0602040200020303" pitchFamily="34" charset="77"/>
              </a:rPr>
              <a:t>Recuerda por tanto de dónde has caído, y arrepiéntete, y haz las primeras obras; pues si no, vendré presto á ti, y quitaré tu candelero de su lugar, si no te hubieres arrepentido.</a:t>
            </a:r>
            <a:r>
              <a:rPr lang="en-US" sz="2400" dirty="0">
                <a:solidFill>
                  <a:srgbClr val="000000"/>
                </a:solidFill>
                <a:latin typeface="Papyrus" panose="020B0602040200020303" pitchFamily="34" charset="77"/>
              </a:rPr>
              <a:t> </a:t>
            </a:r>
          </a:p>
          <a:p>
            <a:pPr algn="ctr"/>
            <a:endParaRPr lang="en-US" sz="2400" dirty="0">
              <a:solidFill>
                <a:srgbClr val="000000"/>
              </a:solidFill>
              <a:latin typeface="Papyrus" panose="020B0602040200020303" pitchFamily="34" charset="77"/>
            </a:endParaRPr>
          </a:p>
        </p:txBody>
      </p:sp>
    </p:spTree>
    <p:extLst>
      <p:ext uri="{BB962C8B-B14F-4D97-AF65-F5344CB8AC3E}">
        <p14:creationId xmlns:p14="http://schemas.microsoft.com/office/powerpoint/2010/main" val="921381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58EFF5-E6F0-1F29-EF73-9B71AED443A0}"/>
              </a:ext>
            </a:extLst>
          </p:cNvPr>
          <p:cNvSpPr/>
          <p:nvPr/>
        </p:nvSpPr>
        <p:spPr>
          <a:xfrm>
            <a:off x="0" y="0"/>
            <a:ext cx="12284765"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cloud, sky, painting, drawing&#10;&#10;Description automatically generated">
            <a:extLst>
              <a:ext uri="{FF2B5EF4-FFF2-40B4-BE49-F238E27FC236}">
                <a16:creationId xmlns:a16="http://schemas.microsoft.com/office/drawing/2014/main" id="{E2BF7D28-FE99-E5E2-40F1-E2AFF2D1AA8F}"/>
              </a:ext>
            </a:extLst>
          </p:cNvPr>
          <p:cNvPicPr>
            <a:picLocks noChangeAspect="1"/>
          </p:cNvPicPr>
          <p:nvPr/>
        </p:nvPicPr>
        <p:blipFill>
          <a:blip r:embed="rId2"/>
          <a:stretch>
            <a:fillRect/>
          </a:stretch>
        </p:blipFill>
        <p:spPr>
          <a:xfrm>
            <a:off x="816770" y="38427"/>
            <a:ext cx="10558463" cy="5417652"/>
          </a:xfrm>
          <a:prstGeom prst="rect">
            <a:avLst/>
          </a:prstGeom>
        </p:spPr>
      </p:pic>
      <p:sp>
        <p:nvSpPr>
          <p:cNvPr id="2" name="TextBox 1">
            <a:extLst>
              <a:ext uri="{FF2B5EF4-FFF2-40B4-BE49-F238E27FC236}">
                <a16:creationId xmlns:a16="http://schemas.microsoft.com/office/drawing/2014/main" id="{CDD30557-4AC4-4C8F-B4B6-FC400D3449A5}"/>
              </a:ext>
            </a:extLst>
          </p:cNvPr>
          <p:cNvSpPr txBox="1"/>
          <p:nvPr/>
        </p:nvSpPr>
        <p:spPr>
          <a:xfrm>
            <a:off x="405462" y="5141754"/>
            <a:ext cx="11473841" cy="1477328"/>
          </a:xfrm>
          <a:prstGeom prst="rect">
            <a:avLst/>
          </a:prstGeom>
          <a:solidFill>
            <a:schemeClr val="bg1"/>
          </a:solidFill>
        </p:spPr>
        <p:txBody>
          <a:bodyPr wrap="square" rtlCol="0">
            <a:spAutoFit/>
          </a:bodyPr>
          <a:lstStyle/>
          <a:p>
            <a:pPr algn="l"/>
            <a:r>
              <a:rPr lang="en-US" sz="1600" b="1" baseline="30000" dirty="0">
                <a:solidFill>
                  <a:srgbClr val="000000"/>
                </a:solidFill>
                <a:latin typeface="Papyrus" panose="020B0602040200020303" pitchFamily="34" charset="77"/>
              </a:rPr>
              <a:t>14. </a:t>
            </a:r>
            <a:r>
              <a:rPr lang="es-BO" dirty="0">
                <a:solidFill>
                  <a:srgbClr val="000000"/>
                </a:solidFill>
                <a:latin typeface="Papyrus" panose="020B0602040200020303" pitchFamily="34" charset="77"/>
              </a:rPr>
              <a:t>Pero tengo unas pocas cosas contra ti: porque tú tienes ahí los que tienen la doctrina de Balaam, el cual enseñaba á </a:t>
            </a:r>
            <a:r>
              <a:rPr lang="es-BO" dirty="0" err="1">
                <a:solidFill>
                  <a:srgbClr val="000000"/>
                </a:solidFill>
                <a:latin typeface="Papyrus" panose="020B0602040200020303" pitchFamily="34" charset="77"/>
              </a:rPr>
              <a:t>Balac</a:t>
            </a:r>
            <a:r>
              <a:rPr lang="es-BO" dirty="0">
                <a:solidFill>
                  <a:srgbClr val="000000"/>
                </a:solidFill>
                <a:latin typeface="Papyrus" panose="020B0602040200020303" pitchFamily="34" charset="77"/>
              </a:rPr>
              <a:t> á poner escándalo delante de los hijos de Israel, á comer de cosas sacrificadas á los ídolos, </a:t>
            </a:r>
          </a:p>
          <a:p>
            <a:pPr algn="l"/>
            <a:r>
              <a:rPr lang="es-BO" dirty="0">
                <a:solidFill>
                  <a:srgbClr val="000000"/>
                </a:solidFill>
                <a:latin typeface="Papyrus" panose="020B0602040200020303" pitchFamily="34" charset="77"/>
              </a:rPr>
              <a:t>     y á cometer fornicación. </a:t>
            </a:r>
          </a:p>
          <a:p>
            <a:pPr algn="l"/>
            <a:r>
              <a:rPr lang="es-BO" dirty="0">
                <a:solidFill>
                  <a:srgbClr val="000000"/>
                </a:solidFill>
                <a:latin typeface="Papyrus" panose="020B0602040200020303" pitchFamily="34" charset="77"/>
              </a:rPr>
              <a:t>15 Así también tú tienes á los que tienen la doctrina de los Nicolaítas, lo cual yo aborrezco.</a:t>
            </a:r>
          </a:p>
          <a:p>
            <a:pPr algn="l"/>
            <a:r>
              <a:rPr lang="es-BO" dirty="0">
                <a:solidFill>
                  <a:srgbClr val="000000"/>
                </a:solidFill>
                <a:latin typeface="Papyrus" panose="020B0602040200020303" pitchFamily="34" charset="77"/>
              </a:rPr>
              <a:t>16 Arrepiéntete, porque de otra manera vendré á ti presto, y pelearé contra ellos con la espada de mi boca</a:t>
            </a:r>
            <a:r>
              <a:rPr lang="en-US" dirty="0">
                <a:solidFill>
                  <a:srgbClr val="000000"/>
                </a:solidFill>
                <a:latin typeface="Papyrus" panose="020B0602040200020303" pitchFamily="34" charset="77"/>
              </a:rPr>
              <a:t> .</a:t>
            </a:r>
            <a:endParaRPr lang="en-US" dirty="0"/>
          </a:p>
        </p:txBody>
      </p:sp>
      <p:sp>
        <p:nvSpPr>
          <p:cNvPr id="6" name="TextBox 5">
            <a:extLst>
              <a:ext uri="{FF2B5EF4-FFF2-40B4-BE49-F238E27FC236}">
                <a16:creationId xmlns:a16="http://schemas.microsoft.com/office/drawing/2014/main" id="{C1103ED9-EF1D-4D24-4E53-309461514CE2}"/>
              </a:ext>
            </a:extLst>
          </p:cNvPr>
          <p:cNvSpPr txBox="1"/>
          <p:nvPr/>
        </p:nvSpPr>
        <p:spPr>
          <a:xfrm>
            <a:off x="5287033" y="817147"/>
            <a:ext cx="5043487" cy="1077218"/>
          </a:xfrm>
          <a:prstGeom prst="rect">
            <a:avLst/>
          </a:prstGeom>
          <a:noFill/>
        </p:spPr>
        <p:txBody>
          <a:bodyPr wrap="square" rtlCol="0">
            <a:spAutoFit/>
          </a:bodyPr>
          <a:lstStyle/>
          <a:p>
            <a:r>
              <a:rPr lang="en-US" sz="3200" dirty="0">
                <a:latin typeface="Papyrus" panose="020B0602040200020303" pitchFamily="34" charset="77"/>
              </a:rPr>
              <a:t>La </a:t>
            </a:r>
            <a:r>
              <a:rPr lang="en-US" sz="3200" dirty="0" err="1">
                <a:latin typeface="Papyrus" panose="020B0602040200020303" pitchFamily="34" charset="77"/>
              </a:rPr>
              <a:t>Iglesia</a:t>
            </a:r>
            <a:r>
              <a:rPr lang="en-US" sz="3200" dirty="0">
                <a:latin typeface="Papyrus" panose="020B0602040200020303" pitchFamily="34" charset="77"/>
              </a:rPr>
              <a:t> de </a:t>
            </a:r>
            <a:r>
              <a:rPr lang="en-US" sz="3200" dirty="0" err="1">
                <a:latin typeface="Papyrus" panose="020B0602040200020303" pitchFamily="34" charset="77"/>
              </a:rPr>
              <a:t>Pergamo</a:t>
            </a:r>
            <a:endParaRPr lang="en-US" sz="3200" dirty="0">
              <a:latin typeface="Papyrus" panose="020B0602040200020303" pitchFamily="34" charset="77"/>
            </a:endParaRPr>
          </a:p>
          <a:p>
            <a:r>
              <a:rPr lang="en-US" sz="3200" b="1" dirty="0">
                <a:latin typeface="Papyrus" panose="020B0602040200020303" pitchFamily="34" charset="77"/>
              </a:rPr>
              <a:t>	      </a:t>
            </a:r>
            <a:r>
              <a:rPr lang="en-US" sz="2000" b="1" dirty="0" err="1">
                <a:latin typeface="Papyrus" panose="020B0602040200020303" pitchFamily="34" charset="77"/>
              </a:rPr>
              <a:t>Apocalipsis</a:t>
            </a:r>
            <a:r>
              <a:rPr lang="en-US" sz="2000" b="1" dirty="0">
                <a:latin typeface="Papyrus" panose="020B0602040200020303" pitchFamily="34" charset="77"/>
              </a:rPr>
              <a:t> 2</a:t>
            </a:r>
            <a:endParaRPr lang="en-US" sz="3200" b="1" dirty="0">
              <a:latin typeface="Papyrus" panose="020B0602040200020303" pitchFamily="34" charset="77"/>
            </a:endParaRPr>
          </a:p>
        </p:txBody>
      </p:sp>
    </p:spTree>
    <p:extLst>
      <p:ext uri="{BB962C8B-B14F-4D97-AF65-F5344CB8AC3E}">
        <p14:creationId xmlns:p14="http://schemas.microsoft.com/office/powerpoint/2010/main" val="1760828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a:extLst>
              <a:ext uri="{FF2B5EF4-FFF2-40B4-BE49-F238E27FC236}">
                <a16:creationId xmlns:a16="http://schemas.microsoft.com/office/drawing/2014/main" id="{2AADCC6B-27B7-6CB4-E561-00081397FF30}"/>
              </a:ext>
            </a:extLst>
          </p:cNvPr>
          <p:cNvSpPr>
            <a:spLocks noChangeArrowheads="1"/>
          </p:cNvSpPr>
          <p:nvPr/>
        </p:nvSpPr>
        <p:spPr bwMode="auto">
          <a:xfrm>
            <a:off x="0" y="0"/>
            <a:ext cx="12192000" cy="6858000"/>
          </a:xfrm>
          <a:prstGeom prst="rect">
            <a:avLst/>
          </a:prstGeom>
          <a:solidFill>
            <a:schemeClr val="accent5"/>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1200">
              <a:latin typeface="Papyrus Condensed" panose="020B0602040200020303" pitchFamily="34" charset="77"/>
            </a:endParaRPr>
          </a:p>
        </p:txBody>
      </p:sp>
      <p:pic>
        <p:nvPicPr>
          <p:cNvPr id="5" name="Picture 4" descr="A picture containing grass, outdoor, building, several&#10;&#10;Description automatically generated">
            <a:extLst>
              <a:ext uri="{FF2B5EF4-FFF2-40B4-BE49-F238E27FC236}">
                <a16:creationId xmlns:a16="http://schemas.microsoft.com/office/drawing/2014/main" id="{6F444AE2-F094-F8D8-E566-962E959A6489}"/>
              </a:ext>
            </a:extLst>
          </p:cNvPr>
          <p:cNvPicPr>
            <a:picLocks noChangeAspect="1"/>
          </p:cNvPicPr>
          <p:nvPr/>
        </p:nvPicPr>
        <p:blipFill>
          <a:blip r:embed="rId3"/>
          <a:stretch>
            <a:fillRect/>
          </a:stretch>
        </p:blipFill>
        <p:spPr>
          <a:xfrm>
            <a:off x="1488710" y="0"/>
            <a:ext cx="9214580" cy="5380371"/>
          </a:xfrm>
          <a:prstGeom prst="rect">
            <a:avLst/>
          </a:prstGeom>
        </p:spPr>
      </p:pic>
      <p:sp>
        <p:nvSpPr>
          <p:cNvPr id="2" name="TextBox 1">
            <a:extLst>
              <a:ext uri="{FF2B5EF4-FFF2-40B4-BE49-F238E27FC236}">
                <a16:creationId xmlns:a16="http://schemas.microsoft.com/office/drawing/2014/main" id="{A833A479-E108-5228-95E5-1AE9F9AE994C}"/>
              </a:ext>
            </a:extLst>
          </p:cNvPr>
          <p:cNvSpPr txBox="1"/>
          <p:nvPr/>
        </p:nvSpPr>
        <p:spPr>
          <a:xfrm>
            <a:off x="157655" y="5029491"/>
            <a:ext cx="12192000" cy="1846659"/>
          </a:xfrm>
          <a:prstGeom prst="rect">
            <a:avLst/>
          </a:prstGeom>
          <a:solidFill>
            <a:schemeClr val="bg1"/>
          </a:solidFill>
        </p:spPr>
        <p:txBody>
          <a:bodyPr wrap="square" rtlCol="0">
            <a:spAutoFit/>
          </a:bodyPr>
          <a:lstStyle/>
          <a:p>
            <a:pPr algn="l"/>
            <a:r>
              <a:rPr lang="en-US" sz="1900" dirty="0" err="1">
                <a:solidFill>
                  <a:srgbClr val="000000"/>
                </a:solidFill>
                <a:latin typeface="Papyrus" panose="020B0602040200020303" pitchFamily="34" charset="77"/>
              </a:rPr>
              <a:t>Apocalipsis</a:t>
            </a:r>
            <a:r>
              <a:rPr lang="en-US" sz="1900" dirty="0">
                <a:solidFill>
                  <a:srgbClr val="000000"/>
                </a:solidFill>
                <a:latin typeface="Papyrus" panose="020B0602040200020303" pitchFamily="34" charset="77"/>
              </a:rPr>
              <a:t> 2: 20  </a:t>
            </a:r>
            <a:r>
              <a:rPr lang="es-BO" sz="1900" dirty="0">
                <a:solidFill>
                  <a:srgbClr val="000000"/>
                </a:solidFill>
                <a:latin typeface="Papyrus" panose="020B0602040200020303" pitchFamily="34" charset="77"/>
              </a:rPr>
              <a:t>Mas tengo unas pocas cosas contra ti: porque permites aquella mujer Jezabel (que se dice profetisa) enseñar, y engañar á mis siervos, á fornicar, y á comer cosas ofrecidas á los ídolos. </a:t>
            </a:r>
          </a:p>
          <a:p>
            <a:pPr algn="l"/>
            <a:r>
              <a:rPr lang="es-BO" sz="1900" dirty="0">
                <a:solidFill>
                  <a:srgbClr val="000000"/>
                </a:solidFill>
                <a:latin typeface="Papyrus" panose="020B0602040200020303" pitchFamily="34" charset="77"/>
              </a:rPr>
              <a:t>21  Y le he dado tiempo para que se arrepienta de la fornicación; y no se ha arrepentido. </a:t>
            </a:r>
          </a:p>
          <a:p>
            <a:pPr algn="l"/>
            <a:r>
              <a:rPr lang="es-BO" sz="1900" dirty="0">
                <a:solidFill>
                  <a:srgbClr val="000000"/>
                </a:solidFill>
                <a:latin typeface="Papyrus" panose="020B0602040200020303" pitchFamily="34" charset="77"/>
              </a:rPr>
              <a:t>22  He aquí, yo la echo en cama, y á los que adulteran con ella, en muy grande tribulación, si no se arrepintieren de sus obras: 23 Y mataré á sus hijos con muerte; y todas las iglesias sabrán que yo soy el que escudriño los riñones y los corazones: y daré á cada uno de vosotros según sus obras. </a:t>
            </a:r>
            <a:endParaRPr lang="en-US" sz="1900" dirty="0">
              <a:solidFill>
                <a:srgbClr val="000000"/>
              </a:solidFill>
              <a:latin typeface="Papyrus" panose="020B0602040200020303" pitchFamily="34" charset="77"/>
            </a:endParaRPr>
          </a:p>
        </p:txBody>
      </p:sp>
    </p:spTree>
    <p:extLst>
      <p:ext uri="{BB962C8B-B14F-4D97-AF65-F5344CB8AC3E}">
        <p14:creationId xmlns:p14="http://schemas.microsoft.com/office/powerpoint/2010/main" val="304364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937DA9-668E-0DB7-BF7F-D67FA1FE4135}"/>
              </a:ext>
            </a:extLst>
          </p:cNvPr>
          <p:cNvSpPr/>
          <p:nvPr/>
        </p:nvSpPr>
        <p:spPr>
          <a:xfrm>
            <a:off x="0" y="0"/>
            <a:ext cx="12286445"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grass, building, outdoor&#10;&#10;Description automatically generated">
            <a:extLst>
              <a:ext uri="{FF2B5EF4-FFF2-40B4-BE49-F238E27FC236}">
                <a16:creationId xmlns:a16="http://schemas.microsoft.com/office/drawing/2014/main" id="{22BADC5A-B58A-D018-BDB2-7B0A97BB8F4A}"/>
              </a:ext>
            </a:extLst>
          </p:cNvPr>
          <p:cNvPicPr>
            <a:picLocks noChangeAspect="1"/>
          </p:cNvPicPr>
          <p:nvPr/>
        </p:nvPicPr>
        <p:blipFill>
          <a:blip r:embed="rId2"/>
          <a:stretch>
            <a:fillRect/>
          </a:stretch>
        </p:blipFill>
        <p:spPr>
          <a:xfrm>
            <a:off x="207319" y="614199"/>
            <a:ext cx="6950227" cy="5597416"/>
          </a:xfrm>
          <a:prstGeom prst="rect">
            <a:avLst/>
          </a:prstGeom>
        </p:spPr>
      </p:pic>
      <p:sp>
        <p:nvSpPr>
          <p:cNvPr id="2" name="TextBox 1">
            <a:extLst>
              <a:ext uri="{FF2B5EF4-FFF2-40B4-BE49-F238E27FC236}">
                <a16:creationId xmlns:a16="http://schemas.microsoft.com/office/drawing/2014/main" id="{2BAD7E91-165A-74B2-CE21-CC1293904086}"/>
              </a:ext>
            </a:extLst>
          </p:cNvPr>
          <p:cNvSpPr txBox="1"/>
          <p:nvPr/>
        </p:nvSpPr>
        <p:spPr>
          <a:xfrm>
            <a:off x="7241629" y="374443"/>
            <a:ext cx="4950371" cy="6076928"/>
          </a:xfrm>
          <a:prstGeom prst="rect">
            <a:avLst/>
          </a:prstGeom>
          <a:solidFill>
            <a:schemeClr val="bg1"/>
          </a:solidFill>
        </p:spPr>
        <p:txBody>
          <a:bodyPr wrap="square" rtlCol="0">
            <a:spAutoFit/>
          </a:bodyPr>
          <a:lstStyle/>
          <a:p>
            <a:pPr algn="l"/>
            <a:endParaRPr lang="en-US" baseline="30000" dirty="0">
              <a:solidFill>
                <a:srgbClr val="000000"/>
              </a:solidFill>
              <a:latin typeface="Avenir Book" panose="02000503020000020003" pitchFamily="2" charset="0"/>
            </a:endParaRPr>
          </a:p>
          <a:p>
            <a:pPr algn="l"/>
            <a:r>
              <a:rPr lang="en-US" dirty="0">
                <a:solidFill>
                  <a:srgbClr val="000000"/>
                </a:solidFill>
                <a:latin typeface="Papyrus" panose="020B0602040200020303" pitchFamily="34" charset="77"/>
              </a:rPr>
              <a:t>                      </a:t>
            </a:r>
            <a:r>
              <a:rPr lang="en-US" dirty="0" err="1">
                <a:solidFill>
                  <a:srgbClr val="000000"/>
                </a:solidFill>
                <a:latin typeface="Papyrus" panose="020B0602040200020303" pitchFamily="34" charset="77"/>
              </a:rPr>
              <a:t>Apocalipsis</a:t>
            </a:r>
            <a:r>
              <a:rPr lang="en-US" dirty="0">
                <a:solidFill>
                  <a:srgbClr val="000000"/>
                </a:solidFill>
                <a:latin typeface="Papyrus" panose="020B0602040200020303" pitchFamily="34" charset="77"/>
              </a:rPr>
              <a:t> 3:1-5</a:t>
            </a:r>
          </a:p>
          <a:p>
            <a:pPr algn="l"/>
            <a:r>
              <a:rPr lang="en-US" baseline="30000" dirty="0">
                <a:solidFill>
                  <a:srgbClr val="000000"/>
                </a:solidFill>
                <a:latin typeface="Avenir Book" panose="02000503020000020003" pitchFamily="2" charset="0"/>
              </a:rPr>
              <a:t>1</a:t>
            </a:r>
            <a:r>
              <a:rPr lang="es-BO" dirty="0">
                <a:solidFill>
                  <a:srgbClr val="000000"/>
                </a:solidFill>
                <a:latin typeface="Avenir Book" panose="02000503020000020003" pitchFamily="2" charset="0"/>
              </a:rPr>
              <a:t>Y ESCRIBE al ángel de la iglesia en SARDIS: El que tiene los siete Espíritus de Dios, y las siete estrellas, dice estas cosas: Yo conozco tus obras, que tienes nombre que vives, y estás muerto. </a:t>
            </a:r>
          </a:p>
          <a:p>
            <a:pPr algn="l"/>
            <a:r>
              <a:rPr lang="es-BO" dirty="0">
                <a:solidFill>
                  <a:srgbClr val="000000"/>
                </a:solidFill>
                <a:latin typeface="Avenir Book" panose="02000503020000020003" pitchFamily="2" charset="0"/>
              </a:rPr>
              <a:t>2 Sé vigilante y confirma las otras cosas que están para morir; porque no he hallado tus obras perfectas delante de Dios. </a:t>
            </a:r>
          </a:p>
          <a:p>
            <a:pPr algn="l"/>
            <a:r>
              <a:rPr lang="es-BO" dirty="0">
                <a:solidFill>
                  <a:srgbClr val="000000"/>
                </a:solidFill>
                <a:latin typeface="Avenir Book" panose="02000503020000020003" pitchFamily="2" charset="0"/>
              </a:rPr>
              <a:t>3  Acuérdate pues de lo que has recibido y has oído, y </a:t>
            </a:r>
            <a:r>
              <a:rPr lang="es-BO" dirty="0" err="1">
                <a:solidFill>
                  <a:srgbClr val="000000"/>
                </a:solidFill>
                <a:latin typeface="Avenir Book" panose="02000503020000020003" pitchFamily="2" charset="0"/>
              </a:rPr>
              <a:t>guárda</a:t>
            </a:r>
            <a:r>
              <a:rPr lang="es-BO" dirty="0">
                <a:solidFill>
                  <a:srgbClr val="000000"/>
                </a:solidFill>
                <a:latin typeface="Avenir Book" panose="02000503020000020003" pitchFamily="2" charset="0"/>
              </a:rPr>
              <a:t> lo, y arrepiéntete. Y si no velares, vendré á ti como ladrón, y no sabrás en qué hora vendré á ti. </a:t>
            </a:r>
          </a:p>
          <a:p>
            <a:pPr algn="l"/>
            <a:r>
              <a:rPr lang="es-BO" dirty="0">
                <a:solidFill>
                  <a:srgbClr val="000000"/>
                </a:solidFill>
                <a:latin typeface="Avenir Book" panose="02000503020000020003" pitchFamily="2" charset="0"/>
              </a:rPr>
              <a:t>4  Mas tienes unas pocas personas en </a:t>
            </a:r>
            <a:r>
              <a:rPr lang="es-BO" dirty="0" err="1">
                <a:solidFill>
                  <a:srgbClr val="000000"/>
                </a:solidFill>
                <a:latin typeface="Avenir Book" panose="02000503020000020003" pitchFamily="2" charset="0"/>
              </a:rPr>
              <a:t>Sardis</a:t>
            </a:r>
            <a:r>
              <a:rPr lang="es-BO" dirty="0">
                <a:solidFill>
                  <a:srgbClr val="000000"/>
                </a:solidFill>
                <a:latin typeface="Avenir Book" panose="02000503020000020003" pitchFamily="2" charset="0"/>
              </a:rPr>
              <a:t> que no han ensuciado sus vestiduras: y andarán conmigo en vestiduras blancas; porque son dignos. </a:t>
            </a:r>
          </a:p>
          <a:p>
            <a:pPr algn="l"/>
            <a:r>
              <a:rPr lang="es-BO" dirty="0">
                <a:solidFill>
                  <a:srgbClr val="000000"/>
                </a:solidFill>
                <a:latin typeface="Avenir Book" panose="02000503020000020003" pitchFamily="2" charset="0"/>
              </a:rPr>
              <a:t>5  El que venciere, será vestido de vestiduras blancas; y no borraré su nombre del libro de la vida, y confesaré su nombre delante de mi Padre, y delante de sus ángeles.</a:t>
            </a:r>
            <a:r>
              <a:rPr lang="en-US" dirty="0">
                <a:solidFill>
                  <a:srgbClr val="000000"/>
                </a:solidFill>
                <a:latin typeface="Avenir Book" panose="02000503020000020003" pitchFamily="2" charset="0"/>
              </a:rPr>
              <a:t> </a:t>
            </a:r>
          </a:p>
        </p:txBody>
      </p:sp>
    </p:spTree>
    <p:extLst>
      <p:ext uri="{BB962C8B-B14F-4D97-AF65-F5344CB8AC3E}">
        <p14:creationId xmlns:p14="http://schemas.microsoft.com/office/powerpoint/2010/main" val="1210888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F3DDE5-AFC0-17E0-ADC6-B5D11FD592BC}"/>
              </a:ext>
            </a:extLst>
          </p:cNvPr>
          <p:cNvSpPr/>
          <p:nvPr/>
        </p:nvSpPr>
        <p:spPr>
          <a:xfrm>
            <a:off x="1" y="0"/>
            <a:ext cx="12283807" cy="6858000"/>
          </a:xfrm>
          <a:prstGeom prst="rect">
            <a:avLst/>
          </a:prstGeom>
          <a:solidFill>
            <a:schemeClr val="accent5"/>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3" name="Picture 2" descr="A picture containing sky, outdoor, building, ruin&#10;&#10;Description automatically generated">
            <a:extLst>
              <a:ext uri="{FF2B5EF4-FFF2-40B4-BE49-F238E27FC236}">
                <a16:creationId xmlns:a16="http://schemas.microsoft.com/office/drawing/2014/main" id="{B66F3A6F-99CE-4D36-A36F-BB55084E1DC9}"/>
              </a:ext>
            </a:extLst>
          </p:cNvPr>
          <p:cNvPicPr>
            <a:picLocks noChangeAspect="1"/>
          </p:cNvPicPr>
          <p:nvPr/>
        </p:nvPicPr>
        <p:blipFill>
          <a:blip r:embed="rId2"/>
          <a:stretch>
            <a:fillRect/>
          </a:stretch>
        </p:blipFill>
        <p:spPr>
          <a:xfrm>
            <a:off x="-10264" y="1210967"/>
            <a:ext cx="7196877" cy="5421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7E0937FE-2589-8AE4-015D-61D4EFE77A7D}"/>
              </a:ext>
            </a:extLst>
          </p:cNvPr>
          <p:cNvSpPr txBox="1"/>
          <p:nvPr/>
        </p:nvSpPr>
        <p:spPr>
          <a:xfrm>
            <a:off x="937469" y="225101"/>
            <a:ext cx="4979623" cy="1446550"/>
          </a:xfrm>
          <a:prstGeom prst="rect">
            <a:avLst/>
          </a:prstGeom>
          <a:noFill/>
        </p:spPr>
        <p:txBody>
          <a:bodyPr wrap="square" rtlCol="0">
            <a:spAutoFit/>
          </a:bodyPr>
          <a:lstStyle/>
          <a:p>
            <a:r>
              <a:rPr lang="en-US" sz="2800" dirty="0">
                <a:solidFill>
                  <a:schemeClr val="bg1"/>
                </a:solidFill>
                <a:latin typeface="Papyrus" panose="020B0602040200020303" pitchFamily="34" charset="77"/>
              </a:rPr>
              <a:t>La  </a:t>
            </a:r>
            <a:r>
              <a:rPr lang="en-US" sz="2800" dirty="0" err="1">
                <a:solidFill>
                  <a:schemeClr val="bg1"/>
                </a:solidFill>
                <a:latin typeface="Papyrus" panose="020B0602040200020303" pitchFamily="34" charset="77"/>
              </a:rPr>
              <a:t>Iglesia</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deLaodicea</a:t>
            </a:r>
            <a:r>
              <a:rPr lang="en-US" sz="2800" dirty="0">
                <a:solidFill>
                  <a:schemeClr val="bg1"/>
                </a:solidFill>
                <a:latin typeface="Papyrus" panose="020B0602040200020303" pitchFamily="34" charset="77"/>
              </a:rPr>
              <a:t>           	</a:t>
            </a:r>
            <a:r>
              <a:rPr lang="en-US" sz="2400" dirty="0">
                <a:solidFill>
                  <a:schemeClr val="bg1"/>
                </a:solidFill>
                <a:latin typeface="Papyrus" panose="020B0602040200020303" pitchFamily="34" charset="77"/>
              </a:rPr>
              <a:t>Apocalipsis3:16-19</a:t>
            </a:r>
          </a:p>
          <a:p>
            <a:r>
              <a:rPr lang="en-US" sz="3200" dirty="0">
                <a:solidFill>
                  <a:schemeClr val="bg1"/>
                </a:solidFill>
                <a:latin typeface="Papyrus" panose="020B0602040200020303" pitchFamily="34" charset="77"/>
              </a:rPr>
              <a:t>  </a:t>
            </a:r>
          </a:p>
        </p:txBody>
      </p:sp>
      <p:sp>
        <p:nvSpPr>
          <p:cNvPr id="5" name="TextBox 4">
            <a:extLst>
              <a:ext uri="{FF2B5EF4-FFF2-40B4-BE49-F238E27FC236}">
                <a16:creationId xmlns:a16="http://schemas.microsoft.com/office/drawing/2014/main" id="{18DDACCA-5F23-9580-75D8-A7F900A3483E}"/>
              </a:ext>
            </a:extLst>
          </p:cNvPr>
          <p:cNvSpPr txBox="1"/>
          <p:nvPr/>
        </p:nvSpPr>
        <p:spPr>
          <a:xfrm>
            <a:off x="7359767" y="508147"/>
            <a:ext cx="4750884" cy="6124754"/>
          </a:xfrm>
          <a:prstGeom prst="rect">
            <a:avLst/>
          </a:prstGeom>
          <a:solidFill>
            <a:schemeClr val="bg1"/>
          </a:solidFill>
        </p:spPr>
        <p:txBody>
          <a:bodyPr wrap="square" rtlCol="0">
            <a:spAutoFit/>
          </a:bodyPr>
          <a:lstStyle/>
          <a:p>
            <a:pPr algn="ctr"/>
            <a:endParaRPr lang="en-US" sz="2000" b="1" baseline="30000" dirty="0">
              <a:solidFill>
                <a:srgbClr val="000000"/>
              </a:solidFill>
              <a:latin typeface="Papyrus" panose="020B0602040200020303" pitchFamily="34" charset="77"/>
            </a:endParaRPr>
          </a:p>
          <a:p>
            <a:pPr algn="ctr"/>
            <a:r>
              <a:rPr lang="en-US" sz="2000" b="1" baseline="30000" dirty="0">
                <a:solidFill>
                  <a:srgbClr val="000000"/>
                </a:solidFill>
                <a:latin typeface="Papyrus" panose="020B0602040200020303" pitchFamily="34" charset="77"/>
              </a:rPr>
              <a:t>16 </a:t>
            </a:r>
            <a:r>
              <a:rPr lang="es-BO" sz="2000" dirty="0">
                <a:solidFill>
                  <a:srgbClr val="000000"/>
                </a:solidFill>
                <a:latin typeface="Papyrus" panose="020B0602040200020303" pitchFamily="34" charset="77"/>
              </a:rPr>
              <a:t>Mas porque eres tibio, y no frío ni caliente, te vomitaré de mi boca. </a:t>
            </a:r>
            <a:r>
              <a:rPr lang="en-US" sz="2000" dirty="0">
                <a:solidFill>
                  <a:srgbClr val="000000"/>
                </a:solidFill>
                <a:latin typeface="Papyrus" panose="020B0602040200020303" pitchFamily="34" charset="77"/>
              </a:rPr>
              <a:t> </a:t>
            </a:r>
          </a:p>
          <a:p>
            <a:pPr algn="ctr"/>
            <a:endParaRPr lang="en-US" sz="2000" dirty="0">
              <a:solidFill>
                <a:srgbClr val="000000"/>
              </a:solidFill>
              <a:latin typeface="Papyrus" panose="020B0602040200020303" pitchFamily="34" charset="77"/>
            </a:endParaRPr>
          </a:p>
          <a:p>
            <a:pPr algn="ctr"/>
            <a:r>
              <a:rPr lang="en-US" sz="2000" b="1" baseline="30000" dirty="0">
                <a:solidFill>
                  <a:srgbClr val="000000"/>
                </a:solidFill>
                <a:latin typeface="Papyrus" panose="020B0602040200020303" pitchFamily="34" charset="77"/>
              </a:rPr>
              <a:t>17 </a:t>
            </a:r>
            <a:r>
              <a:rPr lang="es-BO" sz="2000" dirty="0">
                <a:solidFill>
                  <a:srgbClr val="000000"/>
                </a:solidFill>
                <a:latin typeface="Papyrus" panose="020B0602040200020303" pitchFamily="34" charset="77"/>
              </a:rPr>
              <a:t>Porque tú dices: Yo soy rico, y estoy enriquecido, y no tengo necesidad de ninguna cosa; y no conoces que tú </a:t>
            </a:r>
          </a:p>
          <a:p>
            <a:pPr algn="ctr"/>
            <a:r>
              <a:rPr lang="es-BO" sz="2000" dirty="0">
                <a:solidFill>
                  <a:srgbClr val="000000"/>
                </a:solidFill>
                <a:latin typeface="Papyrus" panose="020B0602040200020303" pitchFamily="34" charset="77"/>
              </a:rPr>
              <a:t>eres un cuitado y miserable y pobre </a:t>
            </a:r>
          </a:p>
          <a:p>
            <a:pPr algn="ctr"/>
            <a:r>
              <a:rPr lang="es-BO" sz="2000" dirty="0">
                <a:solidFill>
                  <a:srgbClr val="000000"/>
                </a:solidFill>
                <a:latin typeface="Papyrus" panose="020B0602040200020303" pitchFamily="34" charset="77"/>
              </a:rPr>
              <a:t>y ciego y desnudo;</a:t>
            </a:r>
            <a:endParaRPr lang="en-US" sz="2000" dirty="0">
              <a:solidFill>
                <a:srgbClr val="000000"/>
              </a:solidFill>
              <a:latin typeface="Papyrus" panose="020B0602040200020303" pitchFamily="34" charset="77"/>
            </a:endParaRPr>
          </a:p>
          <a:p>
            <a:pPr algn="ctr"/>
            <a:endParaRPr lang="en-US" sz="2000" dirty="0">
              <a:solidFill>
                <a:srgbClr val="000000"/>
              </a:solidFill>
              <a:latin typeface="Papyrus" panose="020B0602040200020303" pitchFamily="34" charset="77"/>
            </a:endParaRPr>
          </a:p>
          <a:p>
            <a:pPr algn="ctr"/>
            <a:r>
              <a:rPr lang="en-US" sz="2000" b="1" baseline="30000" dirty="0">
                <a:solidFill>
                  <a:srgbClr val="000000"/>
                </a:solidFill>
                <a:latin typeface="Papyrus" panose="020B0602040200020303" pitchFamily="34" charset="77"/>
              </a:rPr>
              <a:t>18 </a:t>
            </a:r>
            <a:r>
              <a:rPr lang="es-BO" sz="2000" dirty="0">
                <a:solidFill>
                  <a:srgbClr val="000000"/>
                </a:solidFill>
                <a:latin typeface="Papyrus" panose="020B0602040200020303" pitchFamily="34" charset="77"/>
              </a:rPr>
              <a:t>Yo te amonesto que de mí compres oro afinado en fuego, para que seas hecho rico, y seas vestido de vestiduras blancas, para que no se descubra la vergüenza de tu desnudez; y unge tus ojos con colirio, para que veas.</a:t>
            </a:r>
            <a:r>
              <a:rPr lang="en-US" sz="2000" dirty="0">
                <a:solidFill>
                  <a:srgbClr val="000000"/>
                </a:solidFill>
                <a:latin typeface="Papyrus" panose="020B0602040200020303" pitchFamily="34" charset="77"/>
              </a:rPr>
              <a:t> </a:t>
            </a:r>
          </a:p>
          <a:p>
            <a:pPr algn="ctr"/>
            <a:endParaRPr lang="en-US" sz="2000" dirty="0">
              <a:solidFill>
                <a:srgbClr val="000000"/>
              </a:solidFill>
              <a:latin typeface="Papyrus" panose="020B0602040200020303" pitchFamily="34" charset="77"/>
            </a:endParaRPr>
          </a:p>
          <a:p>
            <a:r>
              <a:rPr lang="en-US" sz="2000" b="1" baseline="30000" dirty="0">
                <a:solidFill>
                  <a:srgbClr val="000000"/>
                </a:solidFill>
                <a:latin typeface="Papyrus" panose="020B0602040200020303" pitchFamily="34" charset="77"/>
              </a:rPr>
              <a:t>19  </a:t>
            </a:r>
            <a:r>
              <a:rPr lang="es-BO" sz="2000" dirty="0">
                <a:solidFill>
                  <a:srgbClr val="000000"/>
                </a:solidFill>
                <a:latin typeface="Papyrus" panose="020B0602040200020303" pitchFamily="34" charset="77"/>
              </a:rPr>
              <a:t>Yo reprendo y castigo á todos los que amo: sé pues celoso, y arrepiéntete.</a:t>
            </a:r>
            <a:endParaRPr lang="en-US" sz="2000" dirty="0">
              <a:latin typeface="Lucida Handwriting" panose="03010101010101010101" pitchFamily="66" charset="77"/>
            </a:endParaRPr>
          </a:p>
          <a:p>
            <a:endParaRPr lang="en-US" sz="2000" dirty="0"/>
          </a:p>
        </p:txBody>
      </p:sp>
    </p:spTree>
    <p:extLst>
      <p:ext uri="{BB962C8B-B14F-4D97-AF65-F5344CB8AC3E}">
        <p14:creationId xmlns:p14="http://schemas.microsoft.com/office/powerpoint/2010/main" val="3978989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2000" cy="6858000"/>
          </a:xfrm>
          <a:prstGeom prst="rect">
            <a:avLst/>
          </a:prstGeom>
          <a:solidFill>
            <a:schemeClr val="accent5"/>
          </a:solidFill>
          <a:ln w="9525">
            <a:solidFill>
              <a:schemeClr val="tx1"/>
            </a:solidFill>
            <a:miter lim="800000"/>
            <a:headEnd/>
            <a:tailEnd/>
          </a:ln>
        </p:spPr>
        <p:txBody>
          <a:bodyPr wrap="none" anchor="ctr"/>
          <a:lstStyle/>
          <a:p>
            <a:endParaRPr lang="en-US" dirty="0"/>
          </a:p>
        </p:txBody>
      </p:sp>
      <p:sp>
        <p:nvSpPr>
          <p:cNvPr id="4" name="TextBox 3"/>
          <p:cNvSpPr txBox="1"/>
          <p:nvPr/>
        </p:nvSpPr>
        <p:spPr>
          <a:xfrm>
            <a:off x="459333" y="674401"/>
            <a:ext cx="7068875" cy="5509200"/>
          </a:xfrm>
          <a:prstGeom prst="rec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endParaRPr lang="en-US" sz="3200" dirty="0">
              <a:solidFill>
                <a:srgbClr val="FFFFFF"/>
              </a:solidFill>
              <a:latin typeface="Papyrus"/>
              <a:cs typeface="Papyrus"/>
            </a:endParaRPr>
          </a:p>
          <a:p>
            <a:r>
              <a:rPr lang="en-US" sz="3200" dirty="0">
                <a:solidFill>
                  <a:srgbClr val="FFFFFF"/>
                </a:solidFill>
                <a:latin typeface="Papyrus"/>
                <a:cs typeface="Papyrus"/>
              </a:rPr>
              <a:t>El</a:t>
            </a:r>
            <a:r>
              <a:rPr lang="en-US" sz="3200" dirty="0">
                <a:solidFill>
                  <a:srgbClr val="000000"/>
                </a:solidFill>
                <a:latin typeface="Papyrus"/>
                <a:cs typeface="Papyrus"/>
              </a:rPr>
              <a:t>  </a:t>
            </a:r>
            <a:r>
              <a:rPr lang="en-US" sz="3200" dirty="0" err="1">
                <a:solidFill>
                  <a:srgbClr val="FFFFFF"/>
                </a:solidFill>
                <a:latin typeface="Papyrus"/>
                <a:cs typeface="Papyrus"/>
              </a:rPr>
              <a:t>Rapto</a:t>
            </a:r>
            <a:r>
              <a:rPr lang="en-US" sz="3200" dirty="0">
                <a:solidFill>
                  <a:srgbClr val="FFFFFF"/>
                </a:solidFill>
                <a:latin typeface="Papyrus"/>
                <a:cs typeface="Papyrus"/>
              </a:rPr>
              <a:t> es </a:t>
            </a:r>
            <a:r>
              <a:rPr lang="en-US" sz="3200" dirty="0">
                <a:solidFill>
                  <a:schemeClr val="bg1"/>
                </a:solidFill>
                <a:latin typeface="Papyrus"/>
                <a:cs typeface="Papyrus"/>
              </a:rPr>
              <a:t>La </a:t>
            </a:r>
            <a:r>
              <a:rPr lang="en-US" sz="3200" dirty="0" err="1">
                <a:solidFill>
                  <a:schemeClr val="bg1"/>
                </a:solidFill>
                <a:latin typeface="Papyrus"/>
                <a:cs typeface="Papyrus"/>
              </a:rPr>
              <a:t>Recompensa</a:t>
            </a:r>
            <a:r>
              <a:rPr lang="en-US" sz="3200" dirty="0">
                <a:solidFill>
                  <a:schemeClr val="bg1"/>
                </a:solidFill>
                <a:latin typeface="Papyrus"/>
                <a:cs typeface="Papyrus"/>
              </a:rPr>
              <a:t> </a:t>
            </a:r>
          </a:p>
          <a:p>
            <a:r>
              <a:rPr lang="en-US" sz="3200" dirty="0">
                <a:solidFill>
                  <a:schemeClr val="bg1"/>
                </a:solidFill>
                <a:latin typeface="Papyrus"/>
                <a:cs typeface="Papyrus"/>
              </a:rPr>
              <a:t>del Padre Para </a:t>
            </a:r>
            <a:r>
              <a:rPr lang="en-US" sz="3200" dirty="0" err="1">
                <a:solidFill>
                  <a:schemeClr val="bg1"/>
                </a:solidFill>
                <a:latin typeface="Papyrus"/>
                <a:cs typeface="Papyrus"/>
              </a:rPr>
              <a:t>el</a:t>
            </a:r>
            <a:r>
              <a:rPr lang="en-US" sz="3200" dirty="0">
                <a:solidFill>
                  <a:schemeClr val="bg1"/>
                </a:solidFill>
                <a:latin typeface="Papyrus"/>
                <a:cs typeface="Papyrus"/>
              </a:rPr>
              <a:t> </a:t>
            </a:r>
            <a:r>
              <a:rPr lang="en-US" sz="3200" dirty="0" err="1">
                <a:solidFill>
                  <a:schemeClr val="bg1"/>
                </a:solidFill>
                <a:latin typeface="Papyrus"/>
                <a:cs typeface="Papyrus"/>
              </a:rPr>
              <a:t>Remanente</a:t>
            </a:r>
            <a:r>
              <a:rPr lang="en-US" sz="3200" dirty="0">
                <a:solidFill>
                  <a:schemeClr val="bg1"/>
                </a:solidFill>
                <a:latin typeface="Papyrus"/>
                <a:cs typeface="Papyrus"/>
              </a:rPr>
              <a:t>.</a:t>
            </a:r>
          </a:p>
          <a:p>
            <a:r>
              <a:rPr lang="en-US" sz="3200" dirty="0">
                <a:solidFill>
                  <a:schemeClr val="bg1"/>
                </a:solidFill>
                <a:latin typeface="Papyrus"/>
                <a:cs typeface="Papyrus"/>
              </a:rPr>
              <a:t>Las  </a:t>
            </a:r>
            <a:r>
              <a:rPr lang="en-US" sz="3200" dirty="0" err="1">
                <a:solidFill>
                  <a:schemeClr val="bg1"/>
                </a:solidFill>
                <a:latin typeface="Papyrus"/>
                <a:cs typeface="Papyrus"/>
              </a:rPr>
              <a:t>Llaves</a:t>
            </a:r>
            <a:r>
              <a:rPr lang="en-US" sz="3200" dirty="0">
                <a:solidFill>
                  <a:schemeClr val="bg1"/>
                </a:solidFill>
                <a:latin typeface="Papyrus"/>
                <a:cs typeface="Papyrus"/>
              </a:rPr>
              <a:t> son para </a:t>
            </a:r>
            <a:r>
              <a:rPr lang="en-US" sz="3200" dirty="0" err="1">
                <a:solidFill>
                  <a:schemeClr val="bg1"/>
                </a:solidFill>
                <a:latin typeface="Papyrus"/>
                <a:cs typeface="Papyrus"/>
              </a:rPr>
              <a:t>los</a:t>
            </a:r>
            <a:r>
              <a:rPr lang="en-US" sz="3200" dirty="0">
                <a:solidFill>
                  <a:schemeClr val="bg1"/>
                </a:solidFill>
                <a:latin typeface="Papyrus"/>
                <a:cs typeface="Papyrus"/>
              </a:rPr>
              <a:t> que se </a:t>
            </a:r>
            <a:r>
              <a:rPr lang="en-US" sz="3200" dirty="0" err="1">
                <a:solidFill>
                  <a:schemeClr val="bg1"/>
                </a:solidFill>
                <a:latin typeface="Papyrus"/>
                <a:cs typeface="Papyrus"/>
              </a:rPr>
              <a:t>Arrepienten</a:t>
            </a:r>
            <a:r>
              <a:rPr lang="en-US" sz="3200" dirty="0">
                <a:solidFill>
                  <a:schemeClr val="bg1"/>
                </a:solidFill>
                <a:latin typeface="Papyrus"/>
                <a:cs typeface="Papyrus"/>
              </a:rPr>
              <a:t>   </a:t>
            </a:r>
          </a:p>
          <a:p>
            <a:r>
              <a:rPr lang="en-US" sz="3200" dirty="0">
                <a:solidFill>
                  <a:schemeClr val="bg1"/>
                </a:solidFill>
                <a:latin typeface="Papyrus"/>
                <a:cs typeface="Papyrus"/>
              </a:rPr>
              <a:t>                         </a:t>
            </a:r>
          </a:p>
          <a:p>
            <a:r>
              <a:rPr lang="en-US" sz="3200" dirty="0">
                <a:solidFill>
                  <a:schemeClr val="bg1"/>
                </a:solidFill>
                <a:latin typeface="Papyrus"/>
                <a:cs typeface="Papyrus"/>
              </a:rPr>
              <a:t> 			  Por  </a:t>
            </a:r>
            <a:r>
              <a:rPr lang="en-US" sz="3200" dirty="0" err="1">
                <a:solidFill>
                  <a:schemeClr val="bg1"/>
                </a:solidFill>
                <a:latin typeface="Papyrus"/>
                <a:cs typeface="Papyrus"/>
              </a:rPr>
              <a:t>Fidelidad</a:t>
            </a:r>
            <a:endParaRPr lang="en-US" sz="3200" dirty="0">
              <a:solidFill>
                <a:schemeClr val="bg1"/>
              </a:solidFill>
              <a:latin typeface="Papyrus"/>
              <a:cs typeface="Papyrus"/>
            </a:endParaRPr>
          </a:p>
          <a:p>
            <a:r>
              <a:rPr lang="en-US" sz="3200" dirty="0">
                <a:solidFill>
                  <a:schemeClr val="bg1"/>
                </a:solidFill>
                <a:latin typeface="Papyrus"/>
                <a:cs typeface="Papyrus"/>
              </a:rPr>
              <a:t>                       	  Por </a:t>
            </a:r>
            <a:r>
              <a:rPr lang="en-US" sz="3200" dirty="0" err="1">
                <a:solidFill>
                  <a:schemeClr val="bg1"/>
                </a:solidFill>
                <a:latin typeface="Papyrus"/>
                <a:cs typeface="Papyrus"/>
              </a:rPr>
              <a:t>Disponibilidad</a:t>
            </a:r>
            <a:endParaRPr lang="en-US" sz="3200" dirty="0">
              <a:solidFill>
                <a:schemeClr val="bg1"/>
              </a:solidFill>
              <a:latin typeface="Papyrus"/>
              <a:cs typeface="Papyrus"/>
            </a:endParaRPr>
          </a:p>
          <a:p>
            <a:r>
              <a:rPr lang="en-US" sz="3200" dirty="0">
                <a:solidFill>
                  <a:schemeClr val="bg1"/>
                </a:solidFill>
                <a:latin typeface="Papyrus"/>
                <a:cs typeface="Papyrus"/>
              </a:rPr>
              <a:t>                       	  Por  Justicia</a:t>
            </a:r>
          </a:p>
          <a:p>
            <a:r>
              <a:rPr lang="en-US" sz="3200" dirty="0">
                <a:solidFill>
                  <a:schemeClr val="bg1"/>
                </a:solidFill>
                <a:latin typeface="Papyrus"/>
                <a:cs typeface="Papyrus"/>
              </a:rPr>
              <a:t> </a:t>
            </a:r>
          </a:p>
          <a:p>
            <a:r>
              <a:rPr lang="en-US" sz="3200" dirty="0">
                <a:solidFill>
                  <a:schemeClr val="bg1"/>
                </a:solidFill>
                <a:latin typeface="Papyrus"/>
                <a:cs typeface="Papyrus"/>
              </a:rPr>
              <a:t>						</a:t>
            </a:r>
          </a:p>
        </p:txBody>
      </p:sp>
      <p:pic>
        <p:nvPicPr>
          <p:cNvPr id="5" name="Picture 4" descr="3keys3001.jpg"/>
          <p:cNvPicPr>
            <a:picLocks noChangeAspect="1"/>
          </p:cNvPicPr>
          <p:nvPr/>
        </p:nvPicPr>
        <p:blipFill>
          <a:blip r:embed="rId3">
            <a:extLst>
              <a:ext uri="{BEBA8EAE-BF5A-486C-A8C5-ECC9F3942E4B}">
                <a14:imgProps xmlns:a14="http://schemas.microsoft.com/office/drawing/2010/main">
                  <a14:imgLayer r:embed="rId4">
                    <a14:imgEffect>
                      <a14:backgroundRemoval t="0" b="99111" l="0" r="99667"/>
                    </a14:imgEffect>
                  </a14:imgLayer>
                </a14:imgProps>
              </a:ext>
              <a:ext uri="{28A0092B-C50C-407E-A947-70E740481C1C}">
                <a14:useLocalDpi xmlns:a14="http://schemas.microsoft.com/office/drawing/2010/main" val="0"/>
              </a:ext>
            </a:extLst>
          </a:blip>
          <a:stretch>
            <a:fillRect/>
          </a:stretch>
        </p:blipFill>
        <p:spPr>
          <a:xfrm>
            <a:off x="309114" y="3190789"/>
            <a:ext cx="3559475" cy="2669607"/>
          </a:xfrm>
          <a:prstGeom prst="rect">
            <a:avLst/>
          </a:prstGeom>
        </p:spPr>
      </p:pic>
      <p:sp>
        <p:nvSpPr>
          <p:cNvPr id="2" name="TextBox 1">
            <a:extLst>
              <a:ext uri="{FF2B5EF4-FFF2-40B4-BE49-F238E27FC236}">
                <a16:creationId xmlns:a16="http://schemas.microsoft.com/office/drawing/2014/main" id="{88C888FE-92D0-C145-CE10-03D953FF26CE}"/>
              </a:ext>
            </a:extLst>
          </p:cNvPr>
          <p:cNvSpPr txBox="1"/>
          <p:nvPr/>
        </p:nvSpPr>
        <p:spPr>
          <a:xfrm>
            <a:off x="7837325" y="1043731"/>
            <a:ext cx="4045561" cy="4770537"/>
          </a:xfrm>
          <a:prstGeom prst="rect">
            <a:avLst/>
          </a:prstGeom>
          <a:solidFill>
            <a:srgbClr val="002060"/>
          </a:solidFill>
        </p:spPr>
        <p:txBody>
          <a:bodyPr wrap="square" rtlCol="0">
            <a:spAutoFit/>
          </a:bodyPr>
          <a:lstStyle/>
          <a:p>
            <a:r>
              <a:rPr lang="en-US" sz="2400" dirty="0">
                <a:solidFill>
                  <a:schemeClr val="bg1"/>
                </a:solidFill>
                <a:latin typeface="Papyrus" panose="020B0602040200020303" pitchFamily="34" charset="77"/>
              </a:rPr>
              <a:t>         </a:t>
            </a:r>
          </a:p>
          <a:p>
            <a:r>
              <a:rPr lang="en-US" sz="2400" dirty="0">
                <a:solidFill>
                  <a:schemeClr val="bg1"/>
                </a:solidFill>
                <a:latin typeface="Papyrus" panose="020B0602040200020303" pitchFamily="34" charset="77"/>
              </a:rPr>
              <a:t>           No es </a:t>
            </a:r>
            <a:r>
              <a:rPr lang="en-US" sz="2400" dirty="0" err="1">
                <a:solidFill>
                  <a:schemeClr val="bg1"/>
                </a:solidFill>
                <a:latin typeface="Papyrus" panose="020B0602040200020303" pitchFamily="34" charset="77"/>
              </a:rPr>
              <a:t>asi</a:t>
            </a:r>
            <a:r>
              <a:rPr lang="en-US" sz="2400" dirty="0">
                <a:solidFill>
                  <a:schemeClr val="bg1"/>
                </a:solidFill>
                <a:latin typeface="Papyrus" panose="020B0602040200020303" pitchFamily="34" charset="77"/>
              </a:rPr>
              <a:t> para:</a:t>
            </a:r>
          </a:p>
          <a:p>
            <a:endParaRPr lang="en-US" sz="2400" dirty="0">
              <a:solidFill>
                <a:schemeClr val="bg1"/>
              </a:solidFill>
              <a:latin typeface="Papyrus" panose="020B0602040200020303" pitchFamily="34" charset="77"/>
            </a:endParaRPr>
          </a:p>
          <a:p>
            <a:pPr algn="ctr"/>
            <a:r>
              <a:rPr lang="en-US" sz="2400" dirty="0">
                <a:solidFill>
                  <a:schemeClr val="bg1"/>
                </a:solidFill>
                <a:latin typeface="Papyrus" panose="020B0602040200020303" pitchFamily="34" charset="77"/>
              </a:rPr>
              <a:t>La </a:t>
            </a:r>
            <a:r>
              <a:rPr lang="en-US" sz="2400" dirty="0" err="1">
                <a:solidFill>
                  <a:schemeClr val="bg1"/>
                </a:solidFill>
                <a:latin typeface="Papyrus" panose="020B0602040200020303" pitchFamily="34" charset="77"/>
              </a:rPr>
              <a:t>Iglesia</a:t>
            </a:r>
            <a:r>
              <a:rPr lang="en-US" sz="2400" dirty="0">
                <a:solidFill>
                  <a:schemeClr val="bg1"/>
                </a:solidFill>
                <a:latin typeface="Papyrus" panose="020B0602040200020303" pitchFamily="34" charset="77"/>
              </a:rPr>
              <a:t> de Laodicea </a:t>
            </a:r>
          </a:p>
          <a:p>
            <a:pPr algn="ctr"/>
            <a:r>
              <a:rPr lang="en-US" sz="2400" dirty="0">
                <a:solidFill>
                  <a:schemeClr val="bg1"/>
                </a:solidFill>
                <a:latin typeface="Papyrus" panose="020B0602040200020303" pitchFamily="34" charset="77"/>
              </a:rPr>
              <a:t>La </a:t>
            </a:r>
            <a:r>
              <a:rPr lang="en-US" sz="2400" dirty="0" err="1">
                <a:solidFill>
                  <a:schemeClr val="bg1"/>
                </a:solidFill>
                <a:latin typeface="Papyrus" panose="020B0602040200020303" pitchFamily="34" charset="77"/>
              </a:rPr>
              <a:t>Iglesia</a:t>
            </a:r>
            <a:r>
              <a:rPr lang="en-US" sz="2400" dirty="0">
                <a:solidFill>
                  <a:schemeClr val="bg1"/>
                </a:solidFill>
                <a:latin typeface="Papyrus" panose="020B0602040200020303" pitchFamily="34" charset="77"/>
              </a:rPr>
              <a:t> Tibia</a:t>
            </a:r>
          </a:p>
          <a:p>
            <a:pPr algn="ctr"/>
            <a:r>
              <a:rPr lang="en-US" sz="2400" dirty="0">
                <a:solidFill>
                  <a:schemeClr val="bg1"/>
                </a:solidFill>
                <a:latin typeface="Papyrus" panose="020B0602040200020303" pitchFamily="34" charset="77"/>
              </a:rPr>
              <a:t>La </a:t>
            </a:r>
            <a:r>
              <a:rPr lang="en-US" sz="2400" dirty="0" err="1">
                <a:solidFill>
                  <a:schemeClr val="bg1"/>
                </a:solidFill>
                <a:latin typeface="Papyrus" panose="020B0602040200020303" pitchFamily="34" charset="77"/>
              </a:rPr>
              <a:t>Iglesia</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Suelta</a:t>
            </a:r>
            <a:r>
              <a:rPr lang="en-US" sz="2400" dirty="0">
                <a:solidFill>
                  <a:schemeClr val="bg1"/>
                </a:solidFill>
                <a:latin typeface="Papyrus" panose="020B0602040200020303" pitchFamily="34" charset="77"/>
              </a:rPr>
              <a:t> </a:t>
            </a:r>
          </a:p>
          <a:p>
            <a:pPr algn="ctr"/>
            <a:r>
              <a:rPr lang="en-US" sz="2400" dirty="0">
                <a:solidFill>
                  <a:schemeClr val="bg1"/>
                </a:solidFill>
                <a:latin typeface="Papyrus" panose="020B0602040200020303" pitchFamily="34" charset="77"/>
              </a:rPr>
              <a:t>La </a:t>
            </a:r>
            <a:r>
              <a:rPr lang="en-US" sz="2400" dirty="0" err="1">
                <a:solidFill>
                  <a:schemeClr val="bg1"/>
                </a:solidFill>
                <a:latin typeface="Papyrus" panose="020B0602040200020303" pitchFamily="34" charset="77"/>
              </a:rPr>
              <a:t>Iglesia</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Muerta</a:t>
            </a:r>
            <a:r>
              <a:rPr lang="en-US" sz="2400" dirty="0">
                <a:solidFill>
                  <a:schemeClr val="bg1"/>
                </a:solidFill>
                <a:latin typeface="Papyrus" panose="020B0602040200020303" pitchFamily="34" charset="77"/>
              </a:rPr>
              <a:t> </a:t>
            </a:r>
          </a:p>
          <a:p>
            <a:pPr algn="ctr"/>
            <a:r>
              <a:rPr lang="en-US" sz="2400" dirty="0">
                <a:solidFill>
                  <a:schemeClr val="bg1"/>
                </a:solidFill>
                <a:latin typeface="Papyrus" panose="020B0602040200020303" pitchFamily="34" charset="77"/>
              </a:rPr>
              <a:t>La </a:t>
            </a:r>
            <a:r>
              <a:rPr lang="en-US" sz="2400" dirty="0" err="1">
                <a:solidFill>
                  <a:schemeClr val="bg1"/>
                </a:solidFill>
                <a:latin typeface="Papyrus" panose="020B0602040200020303" pitchFamily="34" charset="77"/>
              </a:rPr>
              <a:t>Iglesia</a:t>
            </a:r>
            <a:r>
              <a:rPr lang="en-US" sz="2400" dirty="0">
                <a:solidFill>
                  <a:schemeClr val="bg1"/>
                </a:solidFill>
                <a:latin typeface="Papyrus" panose="020B0602040200020303" pitchFamily="34" charset="77"/>
              </a:rPr>
              <a:t> Liberal</a:t>
            </a:r>
          </a:p>
          <a:p>
            <a:pPr algn="ctr"/>
            <a:r>
              <a:rPr lang="en-US" sz="2400" dirty="0">
                <a:solidFill>
                  <a:schemeClr val="bg1"/>
                </a:solidFill>
                <a:latin typeface="Papyrus" panose="020B0602040200020303" pitchFamily="34" charset="77"/>
              </a:rPr>
              <a:t>La </a:t>
            </a:r>
            <a:r>
              <a:rPr lang="en-US" sz="2400" dirty="0" err="1">
                <a:solidFill>
                  <a:schemeClr val="bg1"/>
                </a:solidFill>
                <a:latin typeface="Papyrus" panose="020B0602040200020303" pitchFamily="34" charset="77"/>
              </a:rPr>
              <a:t>Iglesia</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Contemporizada</a:t>
            </a:r>
            <a:endParaRPr lang="en-US" sz="2400" dirty="0">
              <a:solidFill>
                <a:schemeClr val="bg1"/>
              </a:solidFill>
              <a:latin typeface="Papyrus" panose="020B0602040200020303" pitchFamily="34" charset="77"/>
            </a:endParaRPr>
          </a:p>
          <a:p>
            <a:endParaRPr lang="en-US" sz="2400" dirty="0">
              <a:solidFill>
                <a:schemeClr val="bg1"/>
              </a:solidFill>
              <a:latin typeface="Papyrus" panose="020B0602040200020303" pitchFamily="34" charset="77"/>
            </a:endParaRPr>
          </a:p>
          <a:p>
            <a:pPr algn="ctr"/>
            <a:r>
              <a:rPr lang="en-US" sz="2000" dirty="0">
                <a:solidFill>
                  <a:schemeClr val="bg1"/>
                </a:solidFill>
                <a:latin typeface="Papyrus" panose="020B0602040200020303" pitchFamily="34" charset="77"/>
              </a:rPr>
              <a:t>Los que </a:t>
            </a:r>
            <a:r>
              <a:rPr lang="en-US" sz="2000" dirty="0" err="1">
                <a:solidFill>
                  <a:schemeClr val="bg1"/>
                </a:solidFill>
                <a:latin typeface="Papyrus" panose="020B0602040200020303" pitchFamily="34" charset="77"/>
              </a:rPr>
              <a:t>Acceptan</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Cualquier</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Consepto</a:t>
            </a:r>
            <a:r>
              <a:rPr lang="en-US" sz="2000" dirty="0">
                <a:solidFill>
                  <a:schemeClr val="bg1"/>
                </a:solidFill>
                <a:latin typeface="Papyrus" panose="020B0602040200020303" pitchFamily="34" charset="77"/>
              </a:rPr>
              <a:t> Nada </a:t>
            </a:r>
            <a:r>
              <a:rPr lang="en-US" sz="2000" dirty="0" err="1">
                <a:solidFill>
                  <a:schemeClr val="bg1"/>
                </a:solidFill>
                <a:latin typeface="Papyrus" panose="020B0602040200020303" pitchFamily="34" charset="77"/>
              </a:rPr>
              <a:t>Afirma</a:t>
            </a:r>
            <a:endParaRPr lang="en-US" sz="2000" dirty="0">
              <a:solidFill>
                <a:schemeClr val="bg1"/>
              </a:solidFill>
              <a:latin typeface="Papyrus" panose="020B0602040200020303" pitchFamily="34" charset="77"/>
            </a:endParaRPr>
          </a:p>
          <a:p>
            <a:endParaRPr lang="en-US" sz="24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3282620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06">
            <a:extLst>
              <a:ext uri="{FF2B5EF4-FFF2-40B4-BE49-F238E27FC236}">
                <a16:creationId xmlns:a16="http://schemas.microsoft.com/office/drawing/2014/main" id="{D760E97D-79B5-4D8C-148F-2E4693C7A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850"/>
          <a:stretch>
            <a:fillRect/>
          </a:stretch>
        </p:blipFill>
        <p:spPr bwMode="auto">
          <a:xfrm>
            <a:off x="-16565" y="0"/>
            <a:ext cx="5492454" cy="692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 Box 5">
            <a:extLst>
              <a:ext uri="{FF2B5EF4-FFF2-40B4-BE49-F238E27FC236}">
                <a16:creationId xmlns:a16="http://schemas.microsoft.com/office/drawing/2014/main" id="{250EF3C1-0B65-99F1-BE98-FEE0E3B9CAE3}"/>
              </a:ext>
            </a:extLst>
          </p:cNvPr>
          <p:cNvSpPr txBox="1">
            <a:spLocks noChangeArrowheads="1"/>
          </p:cNvSpPr>
          <p:nvPr/>
        </p:nvSpPr>
        <p:spPr bwMode="auto">
          <a:xfrm>
            <a:off x="6553200" y="152401"/>
            <a:ext cx="41148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50000"/>
              </a:spcBef>
              <a:buFontTx/>
              <a:buNone/>
            </a:pPr>
            <a:endParaRPr lang="en-US" altLang="en-US" sz="2400"/>
          </a:p>
        </p:txBody>
      </p:sp>
      <p:sp>
        <p:nvSpPr>
          <p:cNvPr id="58374" name="Text Box 7">
            <a:extLst>
              <a:ext uri="{FF2B5EF4-FFF2-40B4-BE49-F238E27FC236}">
                <a16:creationId xmlns:a16="http://schemas.microsoft.com/office/drawing/2014/main" id="{64015EDD-8747-62FA-CBF5-D65AA7EB3E7B}"/>
              </a:ext>
            </a:extLst>
          </p:cNvPr>
          <p:cNvSpPr txBox="1">
            <a:spLocks noChangeArrowheads="1"/>
          </p:cNvSpPr>
          <p:nvPr/>
        </p:nvSpPr>
        <p:spPr bwMode="auto">
          <a:xfrm>
            <a:off x="5475890" y="0"/>
            <a:ext cx="6716111" cy="7257371"/>
          </a:xfrm>
          <a:prstGeom prst="rect">
            <a:avLst/>
          </a:prstGeom>
          <a:solidFill>
            <a:srgbClr val="002060"/>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50000"/>
              </a:spcBef>
              <a:buFontTx/>
              <a:buNone/>
            </a:pPr>
            <a:endParaRPr lang="es-ES_tradnl" altLang="en-US" sz="2400" dirty="0">
              <a:latin typeface="Papyrus" panose="020B0602040200020303" pitchFamily="34" charset="77"/>
            </a:endParaRPr>
          </a:p>
          <a:p>
            <a:pPr algn="ctr">
              <a:lnSpc>
                <a:spcPct val="70000"/>
              </a:lnSpc>
              <a:spcBef>
                <a:spcPct val="50000"/>
              </a:spcBef>
              <a:buFontTx/>
              <a:buNone/>
            </a:pPr>
            <a:r>
              <a:rPr lang="es-ES_tradnl" altLang="en-US" sz="2400" dirty="0">
                <a:latin typeface="Papyrus" panose="020B0602040200020303" pitchFamily="34" charset="77"/>
              </a:rPr>
              <a:t> </a:t>
            </a:r>
            <a:r>
              <a:rPr lang="es-ES_tradnl" altLang="en-US" sz="2400" dirty="0">
                <a:solidFill>
                  <a:schemeClr val="bg1"/>
                </a:solidFill>
                <a:latin typeface="Papyrus" panose="020B0602040200020303" pitchFamily="34" charset="77"/>
              </a:rPr>
              <a:t> Apocalipsis Capítulo 4</a:t>
            </a:r>
          </a:p>
          <a:p>
            <a:pPr algn="ctr">
              <a:lnSpc>
                <a:spcPct val="70000"/>
              </a:lnSpc>
              <a:spcBef>
                <a:spcPct val="50000"/>
              </a:spcBef>
              <a:buFontTx/>
              <a:buNone/>
            </a:pPr>
            <a:r>
              <a:rPr lang="es-ES_tradnl" altLang="en-US" sz="2400" dirty="0">
                <a:solidFill>
                  <a:schemeClr val="bg1"/>
                </a:solidFill>
                <a:latin typeface="Papyrus" panose="020B0602040200020303" pitchFamily="34" charset="77"/>
              </a:rPr>
              <a:t>(Juan es </a:t>
            </a:r>
            <a:r>
              <a:rPr lang="es-ES_tradnl" altLang="en-US" sz="2400" dirty="0" err="1">
                <a:solidFill>
                  <a:schemeClr val="bg1"/>
                </a:solidFill>
                <a:latin typeface="Papyrus" panose="020B0602040200020303" pitchFamily="34" charset="77"/>
              </a:rPr>
              <a:t>acendido</a:t>
            </a:r>
            <a:r>
              <a:rPr lang="es-ES_tradnl" altLang="en-US" sz="2400" dirty="0">
                <a:solidFill>
                  <a:schemeClr val="bg1"/>
                </a:solidFill>
                <a:latin typeface="Papyrus" panose="020B0602040200020303" pitchFamily="34" charset="77"/>
              </a:rPr>
              <a:t> para ver la sala del Trono)</a:t>
            </a:r>
          </a:p>
          <a:p>
            <a:pPr algn="ctr">
              <a:lnSpc>
                <a:spcPct val="70000"/>
              </a:lnSpc>
              <a:spcBef>
                <a:spcPct val="50000"/>
              </a:spcBef>
              <a:buFontTx/>
              <a:buNone/>
            </a:pPr>
            <a:r>
              <a:rPr lang="es-ES_tradnl" altLang="en-US" sz="2400" dirty="0">
                <a:solidFill>
                  <a:schemeClr val="bg1"/>
                </a:solidFill>
                <a:latin typeface="Papyrus" panose="020B0602040200020303" pitchFamily="34" charset="77"/>
              </a:rPr>
              <a:t> </a:t>
            </a:r>
            <a:endParaRPr lang="es-ES_tradnl" altLang="en-US" sz="2800" dirty="0">
              <a:solidFill>
                <a:schemeClr val="bg1"/>
              </a:solidFill>
              <a:latin typeface="Papyrus" panose="020B0602040200020303" pitchFamily="34" charset="77"/>
            </a:endParaRPr>
          </a:p>
          <a:p>
            <a:pPr algn="ctr">
              <a:buNone/>
            </a:pPr>
            <a:r>
              <a:rPr lang="en-US" sz="2000" b="1" dirty="0">
                <a:solidFill>
                  <a:schemeClr val="bg1"/>
                </a:solidFill>
                <a:latin typeface="system-ui"/>
              </a:rPr>
              <a:t> </a:t>
            </a:r>
            <a:r>
              <a:rPr lang="es-BO" sz="2400" dirty="0">
                <a:solidFill>
                  <a:schemeClr val="bg1"/>
                </a:solidFill>
                <a:latin typeface="Papyrus" panose="020B0602040200020303" pitchFamily="34" charset="77"/>
              </a:rPr>
              <a:t> 1  DESPUÉS de estas cosas miré, y he aquí una puerta abierta en el cielo: y la primera voz que oí, era como de trompeta que hablaba conmigo , diciendo: Sube acá, y yo te mostraré las cosas que han de ser después de éstas. </a:t>
            </a:r>
          </a:p>
          <a:p>
            <a:pPr algn="ctr">
              <a:buNone/>
            </a:pPr>
            <a:endParaRPr lang="es-BO" sz="2400" dirty="0">
              <a:solidFill>
                <a:schemeClr val="bg1"/>
              </a:solidFill>
              <a:latin typeface="Papyrus" panose="020B0602040200020303" pitchFamily="34" charset="77"/>
            </a:endParaRPr>
          </a:p>
          <a:p>
            <a:pPr algn="ctr">
              <a:buNone/>
            </a:pPr>
            <a:endParaRPr lang="es-BO" sz="2400" dirty="0">
              <a:solidFill>
                <a:schemeClr val="bg1"/>
              </a:solidFill>
              <a:latin typeface="Papyrus" panose="020B0602040200020303" pitchFamily="34" charset="77"/>
            </a:endParaRPr>
          </a:p>
          <a:p>
            <a:pPr algn="ctr">
              <a:buNone/>
            </a:pPr>
            <a:r>
              <a:rPr lang="es-BO" sz="2400" dirty="0">
                <a:solidFill>
                  <a:schemeClr val="bg1"/>
                </a:solidFill>
                <a:latin typeface="Papyrus" panose="020B0602040200020303" pitchFamily="34" charset="77"/>
              </a:rPr>
              <a:t>2  Y luego yo </a:t>
            </a:r>
            <a:r>
              <a:rPr lang="es-BO" sz="2400" dirty="0" err="1">
                <a:solidFill>
                  <a:schemeClr val="bg1"/>
                </a:solidFill>
                <a:latin typeface="Papyrus" panose="020B0602040200020303" pitchFamily="34" charset="77"/>
              </a:rPr>
              <a:t>fuí</a:t>
            </a:r>
            <a:r>
              <a:rPr lang="es-BO" sz="2400" dirty="0">
                <a:solidFill>
                  <a:schemeClr val="bg1"/>
                </a:solidFill>
                <a:latin typeface="Papyrus" panose="020B0602040200020303" pitchFamily="34" charset="77"/>
              </a:rPr>
              <a:t> en Espíritu: y he aquí,</a:t>
            </a:r>
          </a:p>
          <a:p>
            <a:pPr algn="ctr">
              <a:buNone/>
            </a:pPr>
            <a:r>
              <a:rPr lang="es-BO" sz="2400" dirty="0">
                <a:solidFill>
                  <a:schemeClr val="bg1"/>
                </a:solidFill>
                <a:latin typeface="Papyrus" panose="020B0602040200020303" pitchFamily="34" charset="77"/>
              </a:rPr>
              <a:t> un trono que estaba puesto en el cielo, </a:t>
            </a:r>
          </a:p>
          <a:p>
            <a:pPr algn="ctr">
              <a:buNone/>
            </a:pPr>
            <a:r>
              <a:rPr lang="es-BO" sz="2400" dirty="0">
                <a:solidFill>
                  <a:schemeClr val="bg1"/>
                </a:solidFill>
                <a:latin typeface="Papyrus" panose="020B0602040200020303" pitchFamily="34" charset="77"/>
              </a:rPr>
              <a:t>y sobre el trono estaba uno sentado.</a:t>
            </a:r>
          </a:p>
          <a:p>
            <a:pPr algn="ctr">
              <a:buNone/>
            </a:pPr>
            <a:endParaRPr lang="es-BO" sz="2400" dirty="0">
              <a:solidFill>
                <a:schemeClr val="bg1"/>
              </a:solidFill>
              <a:latin typeface="Papyrus" panose="020B0602040200020303" pitchFamily="34" charset="77"/>
            </a:endParaRPr>
          </a:p>
          <a:p>
            <a:pPr algn="ctr">
              <a:buNone/>
            </a:pPr>
            <a:endParaRPr lang="es-BO" altLang="en-US" sz="2400" dirty="0">
              <a:solidFill>
                <a:schemeClr val="bg1"/>
              </a:solidFill>
              <a:latin typeface="Papyrus" panose="020B0602040200020303" pitchFamily="34" charset="77"/>
            </a:endParaRPr>
          </a:p>
          <a:p>
            <a:pPr algn="ctr">
              <a:buNone/>
            </a:pPr>
            <a:endParaRPr lang="es-BO" altLang="en-US" sz="2400" dirty="0">
              <a:solidFill>
                <a:schemeClr val="bg1"/>
              </a:solidFill>
              <a:latin typeface="Papyrus" panose="020B0602040200020303" pitchFamily="34" charset="77"/>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11339"/>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pic>
        <p:nvPicPr>
          <p:cNvPr id="5" name="Picture 4" descr="A group of people in the sky&#10;&#10;Description automatically generated">
            <a:extLst>
              <a:ext uri="{FF2B5EF4-FFF2-40B4-BE49-F238E27FC236}">
                <a16:creationId xmlns:a16="http://schemas.microsoft.com/office/drawing/2014/main" id="{BFDEB52A-8FC1-9A6F-7180-3A39C9A0AE6B}"/>
              </a:ext>
            </a:extLst>
          </p:cNvPr>
          <p:cNvPicPr>
            <a:picLocks noChangeAspect="1"/>
          </p:cNvPicPr>
          <p:nvPr/>
        </p:nvPicPr>
        <p:blipFill rotWithShape="1">
          <a:blip r:embed="rId3"/>
          <a:srcRect t="3506" b="19508"/>
          <a:stretch/>
        </p:blipFill>
        <p:spPr>
          <a:xfrm>
            <a:off x="6236570" y="379974"/>
            <a:ext cx="5786294" cy="3849126"/>
          </a:xfrm>
          <a:prstGeom prst="rect">
            <a:avLst/>
          </a:prstGeom>
        </p:spPr>
      </p:pic>
      <p:pic>
        <p:nvPicPr>
          <p:cNvPr id="8" name="Picture 7" descr="A church with a steeple and a sunset&#10;&#10;Description automatically generated">
            <a:extLst>
              <a:ext uri="{FF2B5EF4-FFF2-40B4-BE49-F238E27FC236}">
                <a16:creationId xmlns:a16="http://schemas.microsoft.com/office/drawing/2014/main" id="{F7269E75-C2BF-5E52-06D8-6CEDB89B49BB}"/>
              </a:ext>
            </a:extLst>
          </p:cNvPr>
          <p:cNvPicPr>
            <a:picLocks noChangeAspect="1"/>
          </p:cNvPicPr>
          <p:nvPr/>
        </p:nvPicPr>
        <p:blipFill>
          <a:blip r:embed="rId4"/>
          <a:stretch>
            <a:fillRect/>
          </a:stretch>
        </p:blipFill>
        <p:spPr>
          <a:xfrm>
            <a:off x="220867" y="442319"/>
            <a:ext cx="5794838" cy="3849126"/>
          </a:xfrm>
          <a:prstGeom prst="rect">
            <a:avLst/>
          </a:prstGeom>
        </p:spPr>
      </p:pic>
      <p:sp>
        <p:nvSpPr>
          <p:cNvPr id="9" name="TextBox 8">
            <a:extLst>
              <a:ext uri="{FF2B5EF4-FFF2-40B4-BE49-F238E27FC236}">
                <a16:creationId xmlns:a16="http://schemas.microsoft.com/office/drawing/2014/main" id="{37E8CDC5-BF26-11FE-82EF-25265B5BF2D1}"/>
              </a:ext>
            </a:extLst>
          </p:cNvPr>
          <p:cNvSpPr txBox="1"/>
          <p:nvPr/>
        </p:nvSpPr>
        <p:spPr>
          <a:xfrm>
            <a:off x="3794846" y="711426"/>
            <a:ext cx="3762377" cy="523220"/>
          </a:xfrm>
          <a:prstGeom prst="rect">
            <a:avLst/>
          </a:prstGeom>
          <a:solidFill>
            <a:srgbClr val="002060"/>
          </a:solidFill>
        </p:spPr>
        <p:txBody>
          <a:bodyPr wrap="square" rtlCol="0">
            <a:spAutoFit/>
          </a:bodyPr>
          <a:lstStyle/>
          <a:p>
            <a:pPr algn="ctr"/>
            <a:r>
              <a:rPr lang="en-US" sz="2800" dirty="0">
                <a:solidFill>
                  <a:schemeClr val="bg1"/>
                </a:solidFill>
                <a:latin typeface="Lucida Handwriting" panose="03010101010101010101" pitchFamily="66" charset="77"/>
              </a:rPr>
              <a:t>“</a:t>
            </a:r>
            <a:r>
              <a:rPr lang="en-US" sz="2400" dirty="0" err="1">
                <a:solidFill>
                  <a:schemeClr val="bg1"/>
                </a:solidFill>
                <a:latin typeface="Lucida Handwriting" panose="03010101010101010101" pitchFamily="66" charset="77"/>
              </a:rPr>
              <a:t>Sube</a:t>
            </a:r>
            <a:r>
              <a:rPr lang="en-US" sz="2400" dirty="0">
                <a:solidFill>
                  <a:schemeClr val="bg1"/>
                </a:solidFill>
                <a:latin typeface="Lucida Handwriting" panose="03010101010101010101" pitchFamily="66" charset="77"/>
              </a:rPr>
              <a:t> </a:t>
            </a:r>
            <a:r>
              <a:rPr lang="en-US" sz="2400" dirty="0" err="1">
                <a:solidFill>
                  <a:schemeClr val="bg1"/>
                </a:solidFill>
                <a:latin typeface="Lucida Handwriting" panose="03010101010101010101" pitchFamily="66" charset="77"/>
              </a:rPr>
              <a:t>acá</a:t>
            </a:r>
            <a:r>
              <a:rPr lang="en-US" sz="2400" dirty="0">
                <a:solidFill>
                  <a:schemeClr val="bg1"/>
                </a:solidFill>
                <a:latin typeface="Lucida Handwriting" panose="03010101010101010101" pitchFamily="66" charset="77"/>
              </a:rPr>
              <a:t>”</a:t>
            </a:r>
            <a:endParaRPr lang="en-US" sz="2400" dirty="0"/>
          </a:p>
        </p:txBody>
      </p:sp>
      <p:sp>
        <p:nvSpPr>
          <p:cNvPr id="2" name="TextBox 1">
            <a:extLst>
              <a:ext uri="{FF2B5EF4-FFF2-40B4-BE49-F238E27FC236}">
                <a16:creationId xmlns:a16="http://schemas.microsoft.com/office/drawing/2014/main" id="{C2499FBA-2A3C-4433-0A31-AF348FA1BCF4}"/>
              </a:ext>
            </a:extLst>
          </p:cNvPr>
          <p:cNvSpPr txBox="1"/>
          <p:nvPr/>
        </p:nvSpPr>
        <p:spPr>
          <a:xfrm>
            <a:off x="772899" y="4539034"/>
            <a:ext cx="10960604" cy="1938992"/>
          </a:xfrm>
          <a:prstGeom prst="rect">
            <a:avLst/>
          </a:prstGeom>
          <a:solidFill>
            <a:srgbClr val="002060"/>
          </a:solidFill>
        </p:spPr>
        <p:txBody>
          <a:bodyPr wrap="square" rtlCol="0">
            <a:spAutoFit/>
          </a:bodyPr>
          <a:lstStyle/>
          <a:p>
            <a:pPr algn="ctr"/>
            <a:r>
              <a:rPr lang="en-US" sz="2400" dirty="0" err="1">
                <a:solidFill>
                  <a:schemeClr val="bg1"/>
                </a:solidFill>
                <a:latin typeface="Papyrus" panose="020B0602040200020303" pitchFamily="34" charset="77"/>
              </a:rPr>
              <a:t>Siempre</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cuando</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leemos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Sube</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Acá</a:t>
            </a:r>
            <a:r>
              <a:rPr lang="en-US" sz="2400" dirty="0">
                <a:solidFill>
                  <a:schemeClr val="bg1"/>
                </a:solidFill>
                <a:latin typeface="Papyrus" panose="020B0602040200020303" pitchFamily="34" charset="77"/>
              </a:rPr>
              <a:t>”</a:t>
            </a:r>
          </a:p>
          <a:p>
            <a:pPr algn="ctr"/>
            <a:r>
              <a:rPr lang="en-US" sz="2400" dirty="0" err="1">
                <a:solidFill>
                  <a:schemeClr val="bg1"/>
                </a:solidFill>
                <a:latin typeface="Papyrus" panose="020B0602040200020303" pitchFamily="34" charset="77"/>
              </a:rPr>
              <a:t>Alguien</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está</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Siendo</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Arrebatado</a:t>
            </a:r>
            <a:r>
              <a:rPr lang="en-US" sz="2400" dirty="0">
                <a:solidFill>
                  <a:schemeClr val="bg1"/>
                </a:solidFill>
                <a:latin typeface="Papyrus" panose="020B0602040200020303" pitchFamily="34" charset="77"/>
              </a:rPr>
              <a:t>!</a:t>
            </a:r>
          </a:p>
          <a:p>
            <a:endParaRPr lang="en-US" sz="2400" dirty="0">
              <a:solidFill>
                <a:schemeClr val="bg1"/>
              </a:solidFill>
              <a:latin typeface="Papyrus" panose="020B0602040200020303" pitchFamily="34" charset="77"/>
            </a:endParaRPr>
          </a:p>
          <a:p>
            <a:r>
              <a:rPr lang="en-US" sz="2400" dirty="0" err="1">
                <a:solidFill>
                  <a:schemeClr val="bg1"/>
                </a:solidFill>
                <a:latin typeface="Papyrus" panose="020B0602040200020303" pitchFamily="34" charset="77"/>
              </a:rPr>
              <a:t>Apocalipsis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Capítulo</a:t>
            </a:r>
            <a:r>
              <a:rPr lang="en-US" sz="2400" dirty="0">
                <a:solidFill>
                  <a:schemeClr val="bg1"/>
                </a:solidFill>
                <a:latin typeface="Papyrus" panose="020B0602040200020303" pitchFamily="34" charset="77"/>
              </a:rPr>
              <a:t> 4 – La </a:t>
            </a:r>
            <a:r>
              <a:rPr lang="en-US" sz="2400" dirty="0" err="1">
                <a:solidFill>
                  <a:schemeClr val="bg1"/>
                </a:solidFill>
                <a:latin typeface="Papyrus" panose="020B0602040200020303" pitchFamily="34" charset="77"/>
              </a:rPr>
              <a:t>Iglesia</a:t>
            </a:r>
            <a:r>
              <a:rPr lang="en-US" sz="2400" dirty="0">
                <a:solidFill>
                  <a:schemeClr val="bg1"/>
                </a:solidFill>
                <a:latin typeface="Papyrus" panose="020B0602040200020303" pitchFamily="34" charset="77"/>
              </a:rPr>
              <a:t> antes de la </a:t>
            </a:r>
            <a:r>
              <a:rPr lang="en-US" sz="2400" dirty="0" err="1">
                <a:solidFill>
                  <a:schemeClr val="bg1"/>
                </a:solidFill>
                <a:latin typeface="Papyrus" panose="020B0602040200020303" pitchFamily="34" charset="77"/>
              </a:rPr>
              <a:t>Tribulación</a:t>
            </a:r>
            <a:endParaRPr lang="en-US" sz="2400" dirty="0">
              <a:solidFill>
                <a:schemeClr val="bg1"/>
              </a:solidFill>
              <a:latin typeface="Papyrus" panose="020B0602040200020303" pitchFamily="34" charset="77"/>
            </a:endParaRPr>
          </a:p>
          <a:p>
            <a:r>
              <a:rPr lang="en-US" sz="2400" dirty="0" err="1">
                <a:solidFill>
                  <a:schemeClr val="bg1"/>
                </a:solidFill>
                <a:latin typeface="Papyrus" panose="020B0602040200020303" pitchFamily="34" charset="77"/>
              </a:rPr>
              <a:t>Apocalipsis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Capítulo</a:t>
            </a:r>
            <a:r>
              <a:rPr lang="en-US" sz="2400" dirty="0">
                <a:solidFill>
                  <a:schemeClr val="bg1"/>
                </a:solidFill>
                <a:latin typeface="Papyrus" panose="020B0602040200020303" pitchFamily="34" charset="77"/>
              </a:rPr>
              <a:t> 11 – Los Dos </a:t>
            </a:r>
            <a:r>
              <a:rPr lang="en-US" sz="2400" dirty="0" err="1">
                <a:solidFill>
                  <a:schemeClr val="bg1"/>
                </a:solidFill>
                <a:latin typeface="Papyrus" panose="020B0602040200020303" pitchFamily="34" charset="77"/>
              </a:rPr>
              <a:t>Poderosos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Testigos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durante</a:t>
            </a:r>
            <a:r>
              <a:rPr lang="en-US" sz="2400" dirty="0">
                <a:solidFill>
                  <a:schemeClr val="bg1"/>
                </a:solidFill>
                <a:latin typeface="Papyrus" panose="020B0602040200020303" pitchFamily="34" charset="77"/>
              </a:rPr>
              <a:t> la </a:t>
            </a:r>
            <a:r>
              <a:rPr lang="en-US" sz="2400" dirty="0" err="1">
                <a:solidFill>
                  <a:schemeClr val="bg1"/>
                </a:solidFill>
                <a:latin typeface="Papyrus" panose="020B0602040200020303" pitchFamily="34" charset="77"/>
              </a:rPr>
              <a:t>Tribulación</a:t>
            </a:r>
            <a:endParaRPr lang="en-US" sz="2400" dirty="0">
              <a:latin typeface="Papyrus" panose="020B0602040200020303" pitchFamily="34" charset="77"/>
            </a:endParaRPr>
          </a:p>
        </p:txBody>
      </p:sp>
    </p:spTree>
    <p:extLst>
      <p:ext uri="{BB962C8B-B14F-4D97-AF65-F5344CB8AC3E}">
        <p14:creationId xmlns:p14="http://schemas.microsoft.com/office/powerpoint/2010/main" val="3920415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AF43CFA8-A74D-90CE-631A-B7165667D45C}"/>
              </a:ext>
            </a:extLst>
          </p:cNvPr>
          <p:cNvSpPr txBox="1"/>
          <p:nvPr/>
        </p:nvSpPr>
        <p:spPr>
          <a:xfrm>
            <a:off x="407193" y="413594"/>
            <a:ext cx="10472089" cy="2215991"/>
          </a:xfrm>
          <a:prstGeom prst="rect">
            <a:avLst/>
          </a:prstGeom>
          <a:solidFill>
            <a:srgbClr val="002060"/>
          </a:solidFill>
        </p:spPr>
        <p:txBody>
          <a:bodyPr wrap="square" rtlCol="0">
            <a:spAutoFit/>
          </a:bodyPr>
          <a:lstStyle/>
          <a:p>
            <a:r>
              <a:rPr lang="en-US" dirty="0">
                <a:solidFill>
                  <a:schemeClr val="bg1"/>
                </a:solidFill>
                <a:latin typeface="Papyrus" panose="020B0602040200020303" pitchFamily="34" charset="77"/>
              </a:rPr>
              <a:t>      </a:t>
            </a:r>
          </a:p>
          <a:p>
            <a:pPr algn="ct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Apocalípsis</a:t>
            </a:r>
            <a:r>
              <a:rPr lang="en-US" sz="2400" dirty="0">
                <a:solidFill>
                  <a:schemeClr val="bg1"/>
                </a:solidFill>
                <a:latin typeface="Papyrus" panose="020B0602040200020303" pitchFamily="34" charset="77"/>
              </a:rPr>
              <a:t> 5 -  </a:t>
            </a:r>
            <a:r>
              <a:rPr lang="en-US" sz="2400" dirty="0" err="1">
                <a:solidFill>
                  <a:schemeClr val="bg1"/>
                </a:solidFill>
                <a:latin typeface="Papyrus" panose="020B0602040200020303" pitchFamily="34" charset="77"/>
              </a:rPr>
              <a:t>Encontramos</a:t>
            </a:r>
            <a:r>
              <a:rPr lang="en-US" sz="2400" dirty="0">
                <a:solidFill>
                  <a:schemeClr val="bg1"/>
                </a:solidFill>
                <a:latin typeface="Papyrus" panose="020B0602040200020303" pitchFamily="34" charset="77"/>
              </a:rPr>
              <a:t> a </a:t>
            </a:r>
            <a:r>
              <a:rPr lang="en-US" sz="2400" dirty="0" err="1">
                <a:solidFill>
                  <a:schemeClr val="bg1"/>
                </a:solidFill>
                <a:latin typeface="Papyrus" panose="020B0602040200020303" pitchFamily="34" charset="77"/>
              </a:rPr>
              <a:t>los</a:t>
            </a:r>
            <a:r>
              <a:rPr lang="en-US" sz="2400" dirty="0">
                <a:solidFill>
                  <a:schemeClr val="bg1"/>
                </a:solidFill>
                <a:latin typeface="Papyrus" panose="020B0602040200020303" pitchFamily="34" charset="77"/>
              </a:rPr>
              <a:t> 24 </a:t>
            </a:r>
            <a:r>
              <a:rPr lang="en-US" sz="2400" dirty="0" err="1">
                <a:solidFill>
                  <a:schemeClr val="bg1"/>
                </a:solidFill>
                <a:latin typeface="Papyrus" panose="020B0602040200020303" pitchFamily="34" charset="77"/>
              </a:rPr>
              <a:t>Ancianos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Sentados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en</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Tronos</a:t>
            </a:r>
            <a:endParaRPr lang="en-US" sz="2400" dirty="0">
              <a:solidFill>
                <a:schemeClr val="bg1"/>
              </a:solidFill>
              <a:latin typeface="Papyrus" panose="020B0602040200020303" pitchFamily="34" charset="77"/>
            </a:endParaRPr>
          </a:p>
          <a:p>
            <a:pPr algn="ct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Vestidos</a:t>
            </a:r>
            <a:r>
              <a:rPr lang="en-US" sz="2400" dirty="0">
                <a:solidFill>
                  <a:schemeClr val="bg1"/>
                </a:solidFill>
                <a:latin typeface="Papyrus" panose="020B0602040200020303" pitchFamily="34" charset="77"/>
              </a:rPr>
              <a:t> de Blanco con Coronas de </a:t>
            </a:r>
            <a:r>
              <a:rPr lang="en-US" sz="2400" dirty="0" err="1">
                <a:solidFill>
                  <a:schemeClr val="bg1"/>
                </a:solidFill>
                <a:latin typeface="Papyrus" panose="020B0602040200020303" pitchFamily="34" charset="77"/>
              </a:rPr>
              <a:t>Vencedores</a:t>
            </a:r>
            <a:endParaRPr lang="en-US" sz="2400" dirty="0">
              <a:solidFill>
                <a:schemeClr val="bg1"/>
              </a:solidFill>
              <a:latin typeface="Papyrus" panose="020B0602040200020303" pitchFamily="34" charset="77"/>
            </a:endParaRPr>
          </a:p>
          <a:p>
            <a:pPr algn="ctr"/>
            <a:endParaRPr lang="en-US" sz="2400" dirty="0">
              <a:solidFill>
                <a:schemeClr val="bg1"/>
              </a:solidFill>
              <a:latin typeface="Papyrus" panose="020B0602040200020303" pitchFamily="34" charset="77"/>
            </a:endParaRPr>
          </a:p>
          <a:p>
            <a:pPr algn="ct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Ellos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Cantan</a:t>
            </a:r>
            <a:r>
              <a:rPr lang="en-US" sz="2400" dirty="0">
                <a:solidFill>
                  <a:schemeClr val="bg1"/>
                </a:solidFill>
                <a:latin typeface="Papyrus" panose="020B0602040200020303" pitchFamily="34" charset="77"/>
              </a:rPr>
              <a:t> la Canción de </a:t>
            </a:r>
            <a:r>
              <a:rPr lang="en-US" sz="2400" dirty="0" err="1">
                <a:solidFill>
                  <a:schemeClr val="bg1"/>
                </a:solidFill>
                <a:latin typeface="Papyrus" panose="020B0602040200020303" pitchFamily="34" charset="77"/>
              </a:rPr>
              <a:t>los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Redemidos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en</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el</a:t>
            </a:r>
            <a:r>
              <a:rPr lang="en-US" sz="2400" dirty="0">
                <a:solidFill>
                  <a:schemeClr val="bg1"/>
                </a:solidFill>
                <a:latin typeface="Papyrus" panose="020B0602040200020303" pitchFamily="34" charset="77"/>
              </a:rPr>
              <a:t> Cielo Antes </a:t>
            </a:r>
          </a:p>
          <a:p>
            <a:pPr algn="ctr"/>
            <a:r>
              <a:rPr lang="en-US" sz="2400" dirty="0">
                <a:solidFill>
                  <a:schemeClr val="bg1"/>
                </a:solidFill>
                <a:latin typeface="Papyrus" panose="020B0602040200020303" pitchFamily="34" charset="77"/>
              </a:rPr>
              <a:t>que </a:t>
            </a:r>
            <a:r>
              <a:rPr lang="en-US" sz="2400" dirty="0" err="1">
                <a:solidFill>
                  <a:schemeClr val="bg1"/>
                </a:solidFill>
                <a:latin typeface="Papyrus" panose="020B0602040200020303" pitchFamily="34" charset="77"/>
              </a:rPr>
              <a:t>Comience</a:t>
            </a:r>
            <a:r>
              <a:rPr lang="en-US" sz="2400" dirty="0">
                <a:solidFill>
                  <a:schemeClr val="bg1"/>
                </a:solidFill>
                <a:latin typeface="Papyrus" panose="020B0602040200020303" pitchFamily="34" charset="77"/>
              </a:rPr>
              <a:t> la </a:t>
            </a:r>
            <a:r>
              <a:rPr lang="en-US" sz="2400" dirty="0" err="1">
                <a:solidFill>
                  <a:schemeClr val="bg1"/>
                </a:solidFill>
                <a:latin typeface="Papyrus" panose="020B0602040200020303" pitchFamily="34" charset="77"/>
              </a:rPr>
              <a:t>Tribulación</a:t>
            </a:r>
            <a:endParaRPr lang="en-US" sz="2400" dirty="0">
              <a:solidFill>
                <a:schemeClr val="bg1"/>
              </a:solidFill>
              <a:latin typeface="Papyrus" panose="020B0602040200020303" pitchFamily="34" charset="77"/>
            </a:endParaRPr>
          </a:p>
        </p:txBody>
      </p:sp>
      <p:sp>
        <p:nvSpPr>
          <p:cNvPr id="3" name="TextBox 2">
            <a:extLst>
              <a:ext uri="{FF2B5EF4-FFF2-40B4-BE49-F238E27FC236}">
                <a16:creationId xmlns:a16="http://schemas.microsoft.com/office/drawing/2014/main" id="{1BCEE15D-78A4-A7F8-30B7-0FC90B673B52}"/>
              </a:ext>
            </a:extLst>
          </p:cNvPr>
          <p:cNvSpPr txBox="1"/>
          <p:nvPr/>
        </p:nvSpPr>
        <p:spPr>
          <a:xfrm>
            <a:off x="407194" y="3043179"/>
            <a:ext cx="11377611" cy="3477875"/>
          </a:xfrm>
          <a:prstGeom prst="rect">
            <a:avLst/>
          </a:prstGeom>
          <a:solidFill>
            <a:schemeClr val="bg1"/>
          </a:solidFill>
        </p:spPr>
        <p:txBody>
          <a:bodyPr wrap="square" rtlCol="0">
            <a:spAutoFit/>
          </a:bodyPr>
          <a:lstStyle/>
          <a:p>
            <a:r>
              <a:rPr lang="en-US" sz="2000" baseline="30000" dirty="0">
                <a:latin typeface="Papyrus" panose="020B0602040200020303" pitchFamily="34" charset="77"/>
              </a:rPr>
              <a:t>7  </a:t>
            </a:r>
            <a:r>
              <a:rPr lang="es-BO" sz="2000" dirty="0">
                <a:latin typeface="Papyrus" panose="020B0602040200020303" pitchFamily="34" charset="77"/>
              </a:rPr>
              <a:t>Y él vino, y tomó el libro de la mano derecha de aquel que estaba sentado en el trono.</a:t>
            </a:r>
          </a:p>
          <a:p>
            <a:endParaRPr lang="es-BO" sz="2000" dirty="0">
              <a:latin typeface="Papyrus" panose="020B0602040200020303" pitchFamily="34" charset="77"/>
            </a:endParaRPr>
          </a:p>
          <a:p>
            <a:r>
              <a:rPr lang="es-BO" sz="2000" dirty="0">
                <a:latin typeface="Papyrus" panose="020B0602040200020303" pitchFamily="34" charset="77"/>
              </a:rPr>
              <a:t>8  Y cuando hubo tomado el libro, los cuatro animales y los veinticuatro ancianos se postraron delante del Cordero, teniendo cada uno arpas, y copas de oro llenas de perfumes, </a:t>
            </a:r>
          </a:p>
          <a:p>
            <a:r>
              <a:rPr lang="es-BO" sz="2000" dirty="0">
                <a:latin typeface="Papyrus" panose="020B0602040200020303" pitchFamily="34" charset="77"/>
              </a:rPr>
              <a:t>que son las oraciones de los santos: </a:t>
            </a:r>
          </a:p>
          <a:p>
            <a:endParaRPr lang="es-BO" sz="2000" dirty="0">
              <a:latin typeface="Papyrus" panose="020B0602040200020303" pitchFamily="34" charset="77"/>
            </a:endParaRPr>
          </a:p>
          <a:p>
            <a:r>
              <a:rPr lang="es-BO" sz="2000" dirty="0">
                <a:latin typeface="Papyrus" panose="020B0602040200020303" pitchFamily="34" charset="77"/>
              </a:rPr>
              <a:t>9  Y cantaban un nuevo cántico, diciendo: Digno eres de tomar el libro, y de abrir sus sellos;</a:t>
            </a:r>
          </a:p>
          <a:p>
            <a:r>
              <a:rPr lang="es-BO" sz="2000" dirty="0">
                <a:latin typeface="Papyrus" panose="020B0602040200020303" pitchFamily="34" charset="77"/>
              </a:rPr>
              <a:t> 	porque tú fuiste inmolado, y nos has redimido para Dios con tu sangre, </a:t>
            </a:r>
          </a:p>
          <a:p>
            <a:r>
              <a:rPr lang="es-BO" sz="2000" dirty="0">
                <a:latin typeface="Papyrus" panose="020B0602040200020303" pitchFamily="34" charset="77"/>
              </a:rPr>
              <a:t>	de todo linaje y lengua y pueblo y nación; </a:t>
            </a:r>
          </a:p>
          <a:p>
            <a:endParaRPr lang="es-BO" sz="2000" dirty="0">
              <a:latin typeface="Papyrus" panose="020B0602040200020303" pitchFamily="34" charset="77"/>
            </a:endParaRPr>
          </a:p>
          <a:p>
            <a:r>
              <a:rPr lang="es-BO" sz="2000" dirty="0">
                <a:latin typeface="Papyrus" panose="020B0602040200020303" pitchFamily="34" charset="77"/>
              </a:rPr>
              <a:t>10  Y nos has hecho para nuestro Dios reyes y sacerdotes, y reinaremos sobre la tierra.</a:t>
            </a:r>
            <a:endParaRPr lang="en-US" sz="2000" dirty="0"/>
          </a:p>
        </p:txBody>
      </p:sp>
    </p:spTree>
    <p:extLst>
      <p:ext uri="{BB962C8B-B14F-4D97-AF65-F5344CB8AC3E}">
        <p14:creationId xmlns:p14="http://schemas.microsoft.com/office/powerpoint/2010/main" val="1018119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pic>
        <p:nvPicPr>
          <p:cNvPr id="7" name="Picture 6" descr="A group of men kneeling in a row&#10;&#10;Description automatically generated">
            <a:extLst>
              <a:ext uri="{FF2B5EF4-FFF2-40B4-BE49-F238E27FC236}">
                <a16:creationId xmlns:a16="http://schemas.microsoft.com/office/drawing/2014/main" id="{D4B7BC2F-116D-87B6-5D99-3FC8C74EF50E}"/>
              </a:ext>
            </a:extLst>
          </p:cNvPr>
          <p:cNvPicPr>
            <a:picLocks noChangeAspect="1"/>
          </p:cNvPicPr>
          <p:nvPr/>
        </p:nvPicPr>
        <p:blipFill rotWithShape="1">
          <a:blip r:embed="rId3"/>
          <a:srcRect t="9714" b="7271"/>
          <a:stretch/>
        </p:blipFill>
        <p:spPr>
          <a:xfrm>
            <a:off x="2" y="-213817"/>
            <a:ext cx="12191999" cy="7285636"/>
          </a:xfrm>
          <a:prstGeom prst="rect">
            <a:avLst/>
          </a:prstGeom>
        </p:spPr>
      </p:pic>
    </p:spTree>
    <p:extLst>
      <p:ext uri="{BB962C8B-B14F-4D97-AF65-F5344CB8AC3E}">
        <p14:creationId xmlns:p14="http://schemas.microsoft.com/office/powerpoint/2010/main" val="1708296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3">
            <a:extLst>
              <a:ext uri="{FF2B5EF4-FFF2-40B4-BE49-F238E27FC236}">
                <a16:creationId xmlns:a16="http://schemas.microsoft.com/office/drawing/2014/main" id="{D0785FE1-D10B-7616-325D-6F78B0E81D01}"/>
              </a:ext>
            </a:extLst>
          </p:cNvPr>
          <p:cNvSpPr>
            <a:spLocks noChangeArrowheads="1"/>
          </p:cNvSpPr>
          <p:nvPr/>
        </p:nvSpPr>
        <p:spPr bwMode="auto">
          <a:xfrm>
            <a:off x="0" y="0"/>
            <a:ext cx="12351027" cy="6858000"/>
          </a:xfrm>
          <a:prstGeom prst="rect">
            <a:avLst/>
          </a:prstGeom>
          <a:solidFill>
            <a:schemeClr val="accent5"/>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solidFill>
                <a:srgbClr val="000000"/>
              </a:solidFill>
              <a:latin typeface="Papyrus Condensed" panose="020B0602040200020303" pitchFamily="34" charset="77"/>
            </a:endParaRPr>
          </a:p>
        </p:txBody>
      </p:sp>
      <p:pic>
        <p:nvPicPr>
          <p:cNvPr id="5" name="Picture 4" descr="timeline.gif">
            <a:extLst>
              <a:ext uri="{FF2B5EF4-FFF2-40B4-BE49-F238E27FC236}">
                <a16:creationId xmlns:a16="http://schemas.microsoft.com/office/drawing/2014/main" id="{5167D070-3FCE-5A0E-F6F0-3269000F81B5}"/>
              </a:ext>
            </a:extLst>
          </p:cNvPr>
          <p:cNvPicPr>
            <a:picLocks noChangeAspect="1"/>
          </p:cNvPicPr>
          <p:nvPr/>
        </p:nvPicPr>
        <p:blipFill>
          <a:blip r:embed="rId2"/>
          <a:srcRect t="12605" b="3519"/>
          <a:stretch>
            <a:fillRect/>
          </a:stretch>
        </p:blipFill>
        <p:spPr bwMode="auto">
          <a:xfrm>
            <a:off x="2" y="430925"/>
            <a:ext cx="12285455" cy="6127531"/>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Tree>
    <p:extLst>
      <p:ext uri="{BB962C8B-B14F-4D97-AF65-F5344CB8AC3E}">
        <p14:creationId xmlns:p14="http://schemas.microsoft.com/office/powerpoint/2010/main" val="2164443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pic>
        <p:nvPicPr>
          <p:cNvPr id="4" name="Picture 3" descr="A group of angels sitting around a table&#10;&#10;Description automatically generated">
            <a:extLst>
              <a:ext uri="{FF2B5EF4-FFF2-40B4-BE49-F238E27FC236}">
                <a16:creationId xmlns:a16="http://schemas.microsoft.com/office/drawing/2014/main" id="{F23041CA-0188-B967-C5FD-A04E75D5D31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t="5544" b="5518"/>
          <a:stretch/>
        </p:blipFill>
        <p:spPr>
          <a:xfrm>
            <a:off x="2" y="-195979"/>
            <a:ext cx="12191999" cy="7053980"/>
          </a:xfrm>
          <a:prstGeom prst="rect">
            <a:avLst/>
          </a:prstGeom>
        </p:spPr>
      </p:pic>
    </p:spTree>
    <p:extLst>
      <p:ext uri="{BB962C8B-B14F-4D97-AF65-F5344CB8AC3E}">
        <p14:creationId xmlns:p14="http://schemas.microsoft.com/office/powerpoint/2010/main" val="1893051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pic>
        <p:nvPicPr>
          <p:cNvPr id="4" name="Picture 3" descr="A painting of people in the sky&#10;&#10;Description automatically generated">
            <a:extLst>
              <a:ext uri="{FF2B5EF4-FFF2-40B4-BE49-F238E27FC236}">
                <a16:creationId xmlns:a16="http://schemas.microsoft.com/office/drawing/2014/main" id="{17B3D389-9722-8CD8-7610-7F9E448CF04E}"/>
              </a:ext>
            </a:extLst>
          </p:cNvPr>
          <p:cNvPicPr>
            <a:picLocks noChangeAspect="1"/>
          </p:cNvPicPr>
          <p:nvPr/>
        </p:nvPicPr>
        <p:blipFill rotWithShape="1">
          <a:blip r:embed="rId3"/>
          <a:srcRect l="16682" t="249" r="21369" b="5459"/>
          <a:stretch/>
        </p:blipFill>
        <p:spPr>
          <a:xfrm>
            <a:off x="0" y="-11338"/>
            <a:ext cx="5681774" cy="6869338"/>
          </a:xfrm>
          <a:prstGeom prst="rect">
            <a:avLst/>
          </a:prstGeom>
        </p:spPr>
      </p:pic>
      <p:sp>
        <p:nvSpPr>
          <p:cNvPr id="6" name="TextBox 5">
            <a:extLst>
              <a:ext uri="{FF2B5EF4-FFF2-40B4-BE49-F238E27FC236}">
                <a16:creationId xmlns:a16="http://schemas.microsoft.com/office/drawing/2014/main" id="{CE3DC68A-F2C6-996D-ED4A-5B7635141F13}"/>
              </a:ext>
            </a:extLst>
          </p:cNvPr>
          <p:cNvSpPr txBox="1"/>
          <p:nvPr/>
        </p:nvSpPr>
        <p:spPr>
          <a:xfrm>
            <a:off x="5681774" y="48587"/>
            <a:ext cx="6510226" cy="6760825"/>
          </a:xfrm>
          <a:prstGeom prst="rect">
            <a:avLst/>
          </a:prstGeom>
          <a:solidFill>
            <a:schemeClr val="bg1"/>
          </a:solidFill>
        </p:spPr>
        <p:txBody>
          <a:bodyPr wrap="square" rtlCol="0">
            <a:spAutoFit/>
          </a:bodyPr>
          <a:lstStyle/>
          <a:p>
            <a:pPr algn="l"/>
            <a:endParaRPr lang="en-US" sz="2000" baseline="30000" dirty="0">
              <a:solidFill>
                <a:srgbClr val="000000"/>
              </a:solidFill>
              <a:latin typeface="system-ui"/>
            </a:endParaRPr>
          </a:p>
          <a:p>
            <a:pPr algn="l"/>
            <a:r>
              <a:rPr lang="en-US" sz="2000" baseline="30000" dirty="0">
                <a:solidFill>
                  <a:srgbClr val="000000"/>
                </a:solidFill>
                <a:latin typeface="system-ui"/>
              </a:rPr>
              <a:t> 7 </a:t>
            </a:r>
            <a:r>
              <a:rPr lang="en-US" sz="2000" dirty="0">
                <a:solidFill>
                  <a:srgbClr val="000000"/>
                </a:solidFill>
                <a:latin typeface="system-ui"/>
              </a:rPr>
              <a:t> </a:t>
            </a:r>
            <a:r>
              <a:rPr lang="es-BO" sz="2000" dirty="0">
                <a:solidFill>
                  <a:srgbClr val="000000"/>
                </a:solidFill>
                <a:latin typeface="system-ui"/>
              </a:rPr>
              <a:t>Y cuando ellos hubieren acabado su testimonio, </a:t>
            </a:r>
          </a:p>
          <a:p>
            <a:pPr algn="l"/>
            <a:r>
              <a:rPr lang="es-BO" sz="2000" dirty="0">
                <a:solidFill>
                  <a:srgbClr val="000000"/>
                </a:solidFill>
                <a:latin typeface="system-ui"/>
              </a:rPr>
              <a:t>   la bestia que sube del abismo hará guerra contra ellos, </a:t>
            </a:r>
          </a:p>
          <a:p>
            <a:pPr algn="l"/>
            <a:r>
              <a:rPr lang="es-BO" sz="2000" dirty="0">
                <a:solidFill>
                  <a:srgbClr val="000000"/>
                </a:solidFill>
                <a:latin typeface="system-ui"/>
              </a:rPr>
              <a:t>    y los vencerá, y los matará. 8  Y sus cuerpos </a:t>
            </a:r>
          </a:p>
          <a:p>
            <a:pPr algn="l"/>
            <a:r>
              <a:rPr lang="es-BO" sz="2000" dirty="0">
                <a:solidFill>
                  <a:srgbClr val="000000"/>
                </a:solidFill>
                <a:latin typeface="system-ui"/>
              </a:rPr>
              <a:t>    serán echados en las plazas de la grande ciudad, </a:t>
            </a:r>
          </a:p>
          <a:p>
            <a:pPr algn="l"/>
            <a:r>
              <a:rPr lang="es-BO" sz="2000" dirty="0">
                <a:solidFill>
                  <a:srgbClr val="000000"/>
                </a:solidFill>
                <a:latin typeface="system-ui"/>
              </a:rPr>
              <a:t>    que espiritualmente es llamada Sodoma y Egipto, </a:t>
            </a:r>
          </a:p>
          <a:p>
            <a:pPr algn="l"/>
            <a:r>
              <a:rPr lang="es-BO" sz="2000" dirty="0">
                <a:solidFill>
                  <a:srgbClr val="000000"/>
                </a:solidFill>
                <a:latin typeface="system-ui"/>
              </a:rPr>
              <a:t>    donde también nuestro Señor </a:t>
            </a:r>
            <a:r>
              <a:rPr lang="es-BO" sz="2000" dirty="0" err="1">
                <a:solidFill>
                  <a:srgbClr val="000000"/>
                </a:solidFill>
                <a:latin typeface="system-ui"/>
              </a:rPr>
              <a:t>fué</a:t>
            </a:r>
            <a:r>
              <a:rPr lang="es-BO" sz="2000" dirty="0">
                <a:solidFill>
                  <a:srgbClr val="000000"/>
                </a:solidFill>
                <a:latin typeface="system-ui"/>
              </a:rPr>
              <a:t> crucificado.</a:t>
            </a:r>
          </a:p>
          <a:p>
            <a:pPr algn="l"/>
            <a:r>
              <a:rPr lang="es-BO" sz="2000" dirty="0">
                <a:solidFill>
                  <a:srgbClr val="000000"/>
                </a:solidFill>
                <a:latin typeface="system-ui"/>
              </a:rPr>
              <a:t> </a:t>
            </a:r>
          </a:p>
          <a:p>
            <a:pPr algn="l"/>
            <a:r>
              <a:rPr lang="es-BO" sz="2000" dirty="0">
                <a:solidFill>
                  <a:srgbClr val="000000"/>
                </a:solidFill>
                <a:latin typeface="system-ui"/>
              </a:rPr>
              <a:t>9  Y los de los linajes, y de los pueblos, y de las lenguas, </a:t>
            </a:r>
          </a:p>
          <a:p>
            <a:pPr algn="l"/>
            <a:r>
              <a:rPr lang="es-BO" sz="2000" dirty="0">
                <a:solidFill>
                  <a:srgbClr val="000000"/>
                </a:solidFill>
                <a:latin typeface="system-ui"/>
              </a:rPr>
              <a:t>  y de los Gentiles verán los cuerpos de ellos por 3 1/2 días, </a:t>
            </a:r>
          </a:p>
          <a:p>
            <a:pPr algn="l"/>
            <a:r>
              <a:rPr lang="es-BO" sz="2000" dirty="0">
                <a:solidFill>
                  <a:srgbClr val="000000"/>
                </a:solidFill>
                <a:latin typeface="system-ui"/>
              </a:rPr>
              <a:t>  y no permitirán que sus cuerpos sean puestos en sepulcros</a:t>
            </a:r>
          </a:p>
          <a:p>
            <a:pPr algn="l"/>
            <a:endParaRPr lang="es-BO" sz="2000" dirty="0">
              <a:solidFill>
                <a:srgbClr val="000000"/>
              </a:solidFill>
              <a:latin typeface="system-ui"/>
            </a:endParaRPr>
          </a:p>
          <a:p>
            <a:pPr algn="l"/>
            <a:r>
              <a:rPr lang="es-BO" sz="2000" dirty="0">
                <a:solidFill>
                  <a:srgbClr val="000000"/>
                </a:solidFill>
                <a:latin typeface="system-ui"/>
              </a:rPr>
              <a:t> 10  Y los moradores de la tierra se gozarán sobre ellos, </a:t>
            </a:r>
          </a:p>
          <a:p>
            <a:pPr algn="l"/>
            <a:r>
              <a:rPr lang="es-BO" sz="2000" dirty="0">
                <a:solidFill>
                  <a:srgbClr val="000000"/>
                </a:solidFill>
                <a:latin typeface="system-ui"/>
              </a:rPr>
              <a:t>    y se alegrarán, y se enviarán dones los unos á los otros; </a:t>
            </a:r>
          </a:p>
          <a:p>
            <a:pPr algn="l"/>
            <a:r>
              <a:rPr lang="es-BO" sz="2000" dirty="0">
                <a:solidFill>
                  <a:srgbClr val="000000"/>
                </a:solidFill>
                <a:latin typeface="system-ui"/>
              </a:rPr>
              <a:t>    porque estos 2 profetas han atormentado á los que</a:t>
            </a:r>
          </a:p>
          <a:p>
            <a:pPr algn="l"/>
            <a:r>
              <a:rPr lang="es-BO" sz="2000" dirty="0">
                <a:solidFill>
                  <a:srgbClr val="000000"/>
                </a:solidFill>
                <a:latin typeface="system-ui"/>
              </a:rPr>
              <a:t>   moran sobre la tierra. </a:t>
            </a:r>
          </a:p>
          <a:p>
            <a:endParaRPr lang="es-BO" sz="2000" dirty="0">
              <a:solidFill>
                <a:srgbClr val="000000"/>
              </a:solidFill>
              <a:latin typeface="system-ui"/>
            </a:endParaRPr>
          </a:p>
          <a:p>
            <a:pPr marL="457200" indent="-457200">
              <a:buAutoNum type="arabicPlain" startAt="11"/>
            </a:pPr>
            <a:r>
              <a:rPr lang="es-BO" sz="2000" dirty="0">
                <a:solidFill>
                  <a:srgbClr val="000000"/>
                </a:solidFill>
                <a:latin typeface="system-ui"/>
              </a:rPr>
              <a:t>Y después de 3 1/2 días el espíritu de vida enviado de Dios, entró en ellos, y se alzaron sobre sus pies, y vino gran temor sobre los que los vieron. 12 Y oyeron una grande voz del cielo, que les decía: </a:t>
            </a:r>
            <a:r>
              <a:rPr lang="en-US" sz="2000" dirty="0" err="1">
                <a:solidFill>
                  <a:srgbClr val="002060"/>
                </a:solidFill>
                <a:latin typeface="Lucida Handwriting" panose="03010101010101010101" pitchFamily="66" charset="77"/>
              </a:rPr>
              <a:t>Subid</a:t>
            </a:r>
            <a:r>
              <a:rPr lang="en-US" sz="2000" dirty="0">
                <a:solidFill>
                  <a:srgbClr val="002060"/>
                </a:solidFill>
                <a:latin typeface="Lucida Handwriting" panose="03010101010101010101" pitchFamily="66" charset="77"/>
              </a:rPr>
              <a:t> </a:t>
            </a:r>
            <a:r>
              <a:rPr lang="en-US" sz="2000" dirty="0" err="1">
                <a:solidFill>
                  <a:srgbClr val="002060"/>
                </a:solidFill>
                <a:latin typeface="Lucida Handwriting" panose="03010101010101010101" pitchFamily="66" charset="77"/>
              </a:rPr>
              <a:t>acá</a:t>
            </a:r>
            <a:r>
              <a:rPr lang="es-BO" sz="2000" dirty="0">
                <a:solidFill>
                  <a:srgbClr val="000000"/>
                </a:solidFill>
                <a:latin typeface="system-ui"/>
              </a:rPr>
              <a:t>  </a:t>
            </a:r>
          </a:p>
          <a:p>
            <a:r>
              <a:rPr lang="es-BO" sz="2000" dirty="0">
                <a:solidFill>
                  <a:srgbClr val="000000"/>
                </a:solidFill>
                <a:latin typeface="system-ui"/>
              </a:rPr>
              <a:t>   Y subieron al cielo en una nube, y sus enemigos los vieron.</a:t>
            </a:r>
            <a:endParaRPr lang="en-US" sz="2000" dirty="0">
              <a:solidFill>
                <a:srgbClr val="000000"/>
              </a:solidFill>
              <a:latin typeface="system-ui"/>
            </a:endParaRPr>
          </a:p>
        </p:txBody>
      </p:sp>
      <p:sp>
        <p:nvSpPr>
          <p:cNvPr id="7" name="TextBox 6">
            <a:extLst>
              <a:ext uri="{FF2B5EF4-FFF2-40B4-BE49-F238E27FC236}">
                <a16:creationId xmlns:a16="http://schemas.microsoft.com/office/drawing/2014/main" id="{9B4ACBF8-07CF-9645-DD0F-BE53372C87D9}"/>
              </a:ext>
            </a:extLst>
          </p:cNvPr>
          <p:cNvSpPr txBox="1"/>
          <p:nvPr/>
        </p:nvSpPr>
        <p:spPr>
          <a:xfrm>
            <a:off x="1419159" y="647049"/>
            <a:ext cx="3100289" cy="1077218"/>
          </a:xfrm>
          <a:prstGeom prst="rect">
            <a:avLst/>
          </a:prstGeom>
          <a:noFill/>
        </p:spPr>
        <p:txBody>
          <a:bodyPr wrap="square" rtlCol="0">
            <a:spAutoFit/>
          </a:bodyPr>
          <a:lstStyle/>
          <a:p>
            <a:r>
              <a:rPr lang="en-US" sz="2400" b="1" dirty="0">
                <a:solidFill>
                  <a:schemeClr val="bg1"/>
                </a:solidFill>
                <a:latin typeface="Avenir Book" panose="02000503020000020003" pitchFamily="2" charset="0"/>
              </a:rPr>
              <a:t>      </a:t>
            </a:r>
            <a:r>
              <a:rPr lang="en-US" sz="2000" b="1" dirty="0" err="1">
                <a:latin typeface="Avenir Book" panose="02000503020000020003" pitchFamily="2" charset="0"/>
              </a:rPr>
              <a:t>Apocalípsis</a:t>
            </a:r>
            <a:r>
              <a:rPr lang="en-US" sz="2000" b="1" dirty="0">
                <a:latin typeface="Avenir Book" panose="02000503020000020003" pitchFamily="2" charset="0"/>
              </a:rPr>
              <a:t> 11 </a:t>
            </a:r>
          </a:p>
          <a:p>
            <a:r>
              <a:rPr lang="en-US" sz="2000" b="1" dirty="0">
                <a:latin typeface="Avenir Book" panose="02000503020000020003" pitchFamily="2" charset="0"/>
              </a:rPr>
              <a:t> “2 </a:t>
            </a:r>
            <a:r>
              <a:rPr lang="en-US" sz="2000" b="1" dirty="0" err="1">
                <a:latin typeface="Avenir Book" panose="02000503020000020003" pitchFamily="2" charset="0"/>
              </a:rPr>
              <a:t>Testigos</a:t>
            </a:r>
            <a:r>
              <a:rPr lang="en-US" sz="2000" b="1" dirty="0">
                <a:latin typeface="Avenir Book" panose="02000503020000020003" pitchFamily="2" charset="0"/>
              </a:rPr>
              <a:t> </a:t>
            </a:r>
            <a:r>
              <a:rPr lang="en-US" sz="2000" b="1" dirty="0" err="1">
                <a:latin typeface="Avenir Book" panose="02000503020000020003" pitchFamily="2" charset="0"/>
              </a:rPr>
              <a:t>Poderosos</a:t>
            </a:r>
            <a:r>
              <a:rPr lang="en-US" sz="2000" b="1" dirty="0">
                <a:latin typeface="Avenir Book" panose="02000503020000020003" pitchFamily="2" charset="0"/>
              </a:rPr>
              <a:t>”</a:t>
            </a:r>
          </a:p>
          <a:p>
            <a:pPr algn="ctr"/>
            <a:r>
              <a:rPr lang="en-US" sz="2000" b="1" dirty="0" err="1">
                <a:latin typeface="Avenir Book" panose="02000503020000020003" pitchFamily="2" charset="0"/>
              </a:rPr>
              <a:t>Rapto</a:t>
            </a:r>
            <a:r>
              <a:rPr lang="en-US" sz="2000" b="1" dirty="0">
                <a:latin typeface="Avenir Book" panose="02000503020000020003" pitchFamily="2" charset="0"/>
              </a:rPr>
              <a:t> Mid </a:t>
            </a:r>
            <a:r>
              <a:rPr lang="en-US" sz="2000" b="1" dirty="0" err="1">
                <a:latin typeface="Avenir Book" panose="02000503020000020003" pitchFamily="2" charset="0"/>
              </a:rPr>
              <a:t>Tribulación</a:t>
            </a:r>
            <a:endParaRPr lang="en-US" sz="2000" b="1" dirty="0">
              <a:latin typeface="Avenir Book" panose="02000503020000020003" pitchFamily="2" charset="0"/>
            </a:endParaRPr>
          </a:p>
        </p:txBody>
      </p:sp>
    </p:spTree>
    <p:extLst>
      <p:ext uri="{BB962C8B-B14F-4D97-AF65-F5344CB8AC3E}">
        <p14:creationId xmlns:p14="http://schemas.microsoft.com/office/powerpoint/2010/main" val="942766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D13449BC-EDDF-BCA6-E00A-F8DCDA37CA6E}"/>
              </a:ext>
            </a:extLst>
          </p:cNvPr>
          <p:cNvSpPr txBox="1"/>
          <p:nvPr/>
        </p:nvSpPr>
        <p:spPr>
          <a:xfrm>
            <a:off x="197745" y="582067"/>
            <a:ext cx="8865704" cy="5262979"/>
          </a:xfrm>
          <a:prstGeom prst="rect">
            <a:avLst/>
          </a:prstGeom>
          <a:solidFill>
            <a:srgbClr val="002060"/>
          </a:solidFill>
        </p:spPr>
        <p:txBody>
          <a:bodyPr wrap="square" rtlCol="0">
            <a:spAutoFit/>
          </a:bodyPr>
          <a:lstStyle/>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Debate </a:t>
            </a:r>
            <a:r>
              <a:rPr lang="en-US" sz="2800" dirty="0" err="1">
                <a:solidFill>
                  <a:schemeClr val="bg1"/>
                </a:solidFill>
                <a:latin typeface="Papyrus" panose="020B0602040200020303" pitchFamily="34" charset="77"/>
              </a:rPr>
              <a:t>sobre</a:t>
            </a:r>
            <a:r>
              <a:rPr lang="en-US" sz="2800" dirty="0">
                <a:solidFill>
                  <a:schemeClr val="bg1"/>
                </a:solidFill>
                <a:latin typeface="Papyrus" panose="020B0602040200020303" pitchFamily="34" charset="77"/>
              </a:rPr>
              <a:t> la </a:t>
            </a:r>
            <a:r>
              <a:rPr lang="en-US" sz="2800" dirty="0" err="1">
                <a:solidFill>
                  <a:schemeClr val="bg1"/>
                </a:solidFill>
                <a:latin typeface="Papyrus" panose="020B0602040200020303" pitchFamily="34" charset="77"/>
              </a:rPr>
              <a:t>Cronología</a:t>
            </a:r>
            <a:r>
              <a:rPr lang="en-US" sz="2800" dirty="0">
                <a:solidFill>
                  <a:schemeClr val="bg1"/>
                </a:solidFill>
                <a:latin typeface="Papyrus" panose="020B0602040200020303" pitchFamily="34" charset="77"/>
              </a:rPr>
              <a:t> del </a:t>
            </a:r>
            <a:r>
              <a:rPr lang="en-US" sz="2800" dirty="0" err="1">
                <a:solidFill>
                  <a:schemeClr val="bg1"/>
                </a:solidFill>
                <a:latin typeface="Papyrus" panose="020B0602040200020303" pitchFamily="34" charset="77"/>
              </a:rPr>
              <a:t>Rapto</a:t>
            </a:r>
            <a:endParaRPr lang="en-US" sz="2800" dirty="0">
              <a:solidFill>
                <a:schemeClr val="bg1"/>
              </a:solidFill>
              <a:latin typeface="Papyrus" panose="020B0602040200020303" pitchFamily="34" charset="77"/>
            </a:endParaRP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a:t>
            </a:r>
            <a:r>
              <a:rPr lang="es-BO" sz="2800" dirty="0">
                <a:solidFill>
                  <a:schemeClr val="bg1"/>
                </a:solidFill>
                <a:latin typeface="Papyrus" panose="020B0602040200020303" pitchFamily="34" charset="77"/>
              </a:rPr>
              <a:t>¿Qué tal si todas las suposiciones son ciertas?</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Modelo</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Profetico</a:t>
            </a:r>
            <a:r>
              <a:rPr lang="en-US" sz="2800" dirty="0">
                <a:solidFill>
                  <a:schemeClr val="bg1"/>
                </a:solidFill>
                <a:latin typeface="Papyrus" panose="020B0602040200020303" pitchFamily="34" charset="77"/>
              </a:rPr>
              <a:t> - Los 3 </a:t>
            </a:r>
            <a:r>
              <a:rPr lang="en-US" sz="2800" dirty="0" err="1">
                <a:solidFill>
                  <a:schemeClr val="bg1"/>
                </a:solidFill>
                <a:latin typeface="Papyrus" panose="020B0602040200020303" pitchFamily="34" charset="77"/>
              </a:rPr>
              <a:t>Ciclos</a:t>
            </a:r>
            <a:r>
              <a:rPr lang="en-US" sz="2800" dirty="0">
                <a:solidFill>
                  <a:schemeClr val="bg1"/>
                </a:solidFill>
                <a:latin typeface="Papyrus" panose="020B0602040200020303" pitchFamily="34" charset="77"/>
              </a:rPr>
              <a:t> de </a:t>
            </a:r>
            <a:r>
              <a:rPr lang="en-US" sz="2800" dirty="0" err="1">
                <a:solidFill>
                  <a:schemeClr val="bg1"/>
                </a:solidFill>
                <a:latin typeface="Papyrus" panose="020B0602040200020303" pitchFamily="34" charset="77"/>
              </a:rPr>
              <a:t>Cosechas</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en</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Israél</a:t>
            </a:r>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a:t>
            </a:r>
          </a:p>
          <a:p>
            <a:r>
              <a:rPr lang="en-US" sz="2800" dirty="0">
                <a:solidFill>
                  <a:schemeClr val="bg1"/>
                </a:solidFill>
                <a:latin typeface="Papyrus" panose="020B0602040200020303" pitchFamily="34" charset="77"/>
              </a:rPr>
              <a:t>El  </a:t>
            </a:r>
            <a:r>
              <a:rPr lang="en-US" sz="2800" dirty="0" err="1">
                <a:solidFill>
                  <a:schemeClr val="bg1"/>
                </a:solidFill>
                <a:latin typeface="Papyrus" panose="020B0602040200020303" pitchFamily="34" charset="77"/>
              </a:rPr>
              <a:t>Rapto</a:t>
            </a:r>
            <a:r>
              <a:rPr lang="en-US" sz="2800" dirty="0">
                <a:solidFill>
                  <a:schemeClr val="bg1"/>
                </a:solidFill>
                <a:latin typeface="Papyrus" panose="020B0602040200020303" pitchFamily="34" charset="77"/>
              </a:rPr>
              <a:t> Pre -</a:t>
            </a:r>
            <a:r>
              <a:rPr lang="en-US" sz="2800" dirty="0" err="1">
                <a:solidFill>
                  <a:schemeClr val="bg1"/>
                </a:solidFill>
                <a:latin typeface="Papyrus" panose="020B0602040200020303" pitchFamily="34" charset="77"/>
              </a:rPr>
              <a:t>Tribulación</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Basado</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en</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Apocalípsis</a:t>
            </a:r>
            <a:r>
              <a:rPr lang="en-US" sz="2800" dirty="0">
                <a:solidFill>
                  <a:schemeClr val="bg1"/>
                </a:solidFill>
                <a:latin typeface="Papyrus" panose="020B0602040200020303" pitchFamily="34" charset="77"/>
              </a:rPr>
              <a:t> 4-5</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El </a:t>
            </a:r>
            <a:r>
              <a:rPr lang="en-US" sz="2800" dirty="0" err="1">
                <a:solidFill>
                  <a:schemeClr val="bg1"/>
                </a:solidFill>
                <a:latin typeface="Papyrus" panose="020B0602040200020303" pitchFamily="34" charset="77"/>
              </a:rPr>
              <a:t>Rapto</a:t>
            </a:r>
            <a:r>
              <a:rPr lang="en-US" sz="2800" dirty="0">
                <a:solidFill>
                  <a:schemeClr val="bg1"/>
                </a:solidFill>
                <a:latin typeface="Papyrus" panose="020B0602040200020303" pitchFamily="34" charset="77"/>
              </a:rPr>
              <a:t> Media-</a:t>
            </a:r>
            <a:r>
              <a:rPr lang="en-US" sz="2800" dirty="0" err="1">
                <a:solidFill>
                  <a:schemeClr val="bg1"/>
                </a:solidFill>
                <a:latin typeface="Papyrus" panose="020B0602040200020303" pitchFamily="34" charset="77"/>
              </a:rPr>
              <a:t>Tribulatión</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Basado</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en</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Apocalípsis</a:t>
            </a:r>
            <a:r>
              <a:rPr lang="en-US" sz="2800" dirty="0">
                <a:solidFill>
                  <a:schemeClr val="bg1"/>
                </a:solidFill>
                <a:latin typeface="Papyrus" panose="020B0602040200020303" pitchFamily="34" charset="77"/>
              </a:rPr>
              <a:t> 11</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El  </a:t>
            </a:r>
            <a:r>
              <a:rPr lang="en-US" sz="2800" dirty="0" err="1">
                <a:solidFill>
                  <a:schemeClr val="bg1"/>
                </a:solidFill>
                <a:latin typeface="Papyrus" panose="020B0602040200020303" pitchFamily="34" charset="77"/>
              </a:rPr>
              <a:t>Rapto</a:t>
            </a:r>
            <a:r>
              <a:rPr lang="en-US" sz="2800" dirty="0">
                <a:solidFill>
                  <a:schemeClr val="bg1"/>
                </a:solidFill>
                <a:latin typeface="Papyrus" panose="020B0602040200020303" pitchFamily="34" charset="77"/>
              </a:rPr>
              <a:t> Fin </a:t>
            </a:r>
            <a:r>
              <a:rPr lang="en-US" sz="2800" dirty="0" err="1">
                <a:solidFill>
                  <a:schemeClr val="bg1"/>
                </a:solidFill>
                <a:latin typeface="Papyrus" panose="020B0602040200020303" pitchFamily="34" charset="77"/>
              </a:rPr>
              <a:t>Tribulación</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Basado</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en</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Apocalípsis</a:t>
            </a:r>
            <a:r>
              <a:rPr lang="en-US" sz="2800" dirty="0">
                <a:solidFill>
                  <a:schemeClr val="bg1"/>
                </a:solidFill>
                <a:latin typeface="Papyrus" panose="020B0602040200020303" pitchFamily="34" charset="77"/>
              </a:rPr>
              <a:t> 14</a:t>
            </a:r>
          </a:p>
        </p:txBody>
      </p:sp>
      <p:pic>
        <p:nvPicPr>
          <p:cNvPr id="4" name="Picture 3" descr="images-5.jpeg">
            <a:extLst>
              <a:ext uri="{FF2B5EF4-FFF2-40B4-BE49-F238E27FC236}">
                <a16:creationId xmlns:a16="http://schemas.microsoft.com/office/drawing/2014/main" id="{3A9356EA-3159-91CA-0C71-45DF689C248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454" l="0" r="100000">
                        <a14:foregroundMark x1="89231" y1="71649" x2="89231" y2="83505"/>
                      </a14:backgroundRemoval>
                    </a14:imgEffect>
                  </a14:imgLayer>
                </a14:imgProps>
              </a:ext>
              <a:ext uri="{28A0092B-C50C-407E-A947-70E740481C1C}">
                <a14:useLocalDpi xmlns:a14="http://schemas.microsoft.com/office/drawing/2010/main"/>
              </a:ext>
            </a:extLst>
          </a:blip>
          <a:stretch>
            <a:fillRect/>
          </a:stretch>
        </p:blipFill>
        <p:spPr>
          <a:xfrm>
            <a:off x="7912337" y="217905"/>
            <a:ext cx="4477407" cy="4464933"/>
          </a:xfrm>
          <a:prstGeom prst="rect">
            <a:avLst/>
          </a:prstGeom>
        </p:spPr>
      </p:pic>
    </p:spTree>
    <p:extLst>
      <p:ext uri="{BB962C8B-B14F-4D97-AF65-F5344CB8AC3E}">
        <p14:creationId xmlns:p14="http://schemas.microsoft.com/office/powerpoint/2010/main" val="2763357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1" y="1039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F05743E4-3CA7-A637-A829-2623765FBF07}"/>
              </a:ext>
            </a:extLst>
          </p:cNvPr>
          <p:cNvSpPr txBox="1"/>
          <p:nvPr/>
        </p:nvSpPr>
        <p:spPr>
          <a:xfrm>
            <a:off x="1157291" y="18102"/>
            <a:ext cx="9523964" cy="2154436"/>
          </a:xfrm>
          <a:prstGeom prst="rect">
            <a:avLst/>
          </a:prstGeom>
          <a:solidFill>
            <a:srgbClr val="002060"/>
          </a:solidFill>
        </p:spPr>
        <p:txBody>
          <a:bodyPr wrap="square" rtlCol="0">
            <a:spAutoFit/>
          </a:bodyPr>
          <a:lstStyle/>
          <a:p>
            <a:endParaRPr lang="en-US" sz="2400" dirty="0">
              <a:solidFill>
                <a:schemeClr val="bg1"/>
              </a:solidFill>
              <a:latin typeface="Papyrus" panose="020B0602040200020303" pitchFamily="34" charset="77"/>
            </a:endParaRPr>
          </a:p>
          <a:p>
            <a:r>
              <a:rPr lang="en-US" sz="2400" dirty="0">
                <a:solidFill>
                  <a:schemeClr val="bg1"/>
                </a:solidFill>
                <a:latin typeface="Papyrus" panose="020B0602040200020303" pitchFamily="34" charset="77"/>
              </a:rPr>
              <a:t>  </a:t>
            </a:r>
            <a:r>
              <a:rPr lang="en-US" sz="2800" dirty="0">
                <a:solidFill>
                  <a:schemeClr val="bg1"/>
                </a:solidFill>
                <a:latin typeface="Papyrus" panose="020B0602040200020303" pitchFamily="34" charset="77"/>
              </a:rPr>
              <a:t> </a:t>
            </a:r>
            <a:r>
              <a:rPr lang="es-BO" sz="2600" dirty="0">
                <a:solidFill>
                  <a:schemeClr val="bg1"/>
                </a:solidFill>
                <a:latin typeface="Papyrus" panose="020B0602040200020303" pitchFamily="34" charset="77"/>
              </a:rPr>
              <a:t>Los ciclos agrícolas de Israel son un patrón de resurrección</a:t>
            </a:r>
          </a:p>
          <a:p>
            <a:r>
              <a:rPr lang="es-BO" sz="2600" dirty="0">
                <a:solidFill>
                  <a:schemeClr val="bg1"/>
                </a:solidFill>
                <a:latin typeface="Papyrus" panose="020B0602040200020303" pitchFamily="34" charset="77"/>
              </a:rPr>
              <a:t>                      Vinculado a las fiestas del Señor</a:t>
            </a:r>
          </a:p>
          <a:p>
            <a:endParaRPr lang="en-US" sz="2800" dirty="0">
              <a:solidFill>
                <a:schemeClr val="bg1"/>
              </a:solidFill>
              <a:latin typeface="Papyrus" panose="020B0602040200020303" pitchFamily="34" charset="77"/>
            </a:endParaRPr>
          </a:p>
          <a:p>
            <a:endParaRPr lang="en-US" sz="2800" dirty="0">
              <a:solidFill>
                <a:schemeClr val="bg1"/>
              </a:solidFill>
              <a:latin typeface="Papyrus" panose="020B0602040200020303" pitchFamily="34" charset="77"/>
            </a:endParaRPr>
          </a:p>
        </p:txBody>
      </p:sp>
      <p:sp>
        <p:nvSpPr>
          <p:cNvPr id="4" name="TextBox 3">
            <a:extLst>
              <a:ext uri="{FF2B5EF4-FFF2-40B4-BE49-F238E27FC236}">
                <a16:creationId xmlns:a16="http://schemas.microsoft.com/office/drawing/2014/main" id="{A383B427-DCAF-E490-6B48-5C612A90ED45}"/>
              </a:ext>
            </a:extLst>
          </p:cNvPr>
          <p:cNvSpPr txBox="1"/>
          <p:nvPr/>
        </p:nvSpPr>
        <p:spPr>
          <a:xfrm>
            <a:off x="1250059" y="4643360"/>
            <a:ext cx="9523967" cy="2000548"/>
          </a:xfrm>
          <a:prstGeom prst="rect">
            <a:avLst/>
          </a:prstGeom>
          <a:solidFill>
            <a:srgbClr val="002060"/>
          </a:solidFill>
        </p:spPr>
        <p:txBody>
          <a:bodyPr wrap="square" rtlCol="0">
            <a:spAutoFit/>
          </a:bodyPr>
          <a:lstStyle/>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Fiestas de Primavera    Fiesta de Verano     Fiestas de </a:t>
            </a:r>
            <a:r>
              <a:rPr lang="en-US" sz="2800" dirty="0" err="1">
                <a:solidFill>
                  <a:schemeClr val="bg1"/>
                </a:solidFill>
                <a:latin typeface="Papyrus" panose="020B0602040200020303" pitchFamily="34" charset="77"/>
              </a:rPr>
              <a:t>Otoño</a:t>
            </a:r>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a:t>
            </a:r>
            <a:r>
              <a:rPr lang="en-US" sz="2000" dirty="0">
                <a:solidFill>
                  <a:schemeClr val="bg1"/>
                </a:solidFill>
                <a:latin typeface="Papyrus" panose="020B0602040200020303" pitchFamily="34" charset="77"/>
              </a:rPr>
              <a:t>Pascua</a:t>
            </a:r>
            <a:r>
              <a:rPr lang="en-US" sz="28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Pentecostes</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Trompetas</a:t>
            </a:r>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     Pan sin </a:t>
            </a:r>
            <a:r>
              <a:rPr lang="en-US" sz="2000" dirty="0" err="1">
                <a:solidFill>
                  <a:schemeClr val="bg1"/>
                </a:solidFill>
                <a:latin typeface="Papyrus" panose="020B0602040200020303" pitchFamily="34" charset="77"/>
              </a:rPr>
              <a:t>levadura</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Expiacion</a:t>
            </a:r>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Primicias</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Tabernaculos</a:t>
            </a:r>
            <a:endParaRPr lang="en-US" sz="2000" dirty="0">
              <a:solidFill>
                <a:schemeClr val="bg1"/>
              </a:solidFill>
              <a:latin typeface="Papyrus" panose="020B0602040200020303" pitchFamily="34" charset="77"/>
            </a:endParaRPr>
          </a:p>
        </p:txBody>
      </p:sp>
      <p:pic>
        <p:nvPicPr>
          <p:cNvPr id="3" name="Picture 2" descr="Unknown-2.jpeg">
            <a:extLst>
              <a:ext uri="{FF2B5EF4-FFF2-40B4-BE49-F238E27FC236}">
                <a16:creationId xmlns:a16="http://schemas.microsoft.com/office/drawing/2014/main" id="{C70A86FB-9510-6213-CB44-67822D3012E1}"/>
              </a:ext>
            </a:extLst>
          </p:cNvPr>
          <p:cNvPicPr>
            <a:picLocks noChangeAspect="1"/>
          </p:cNvPicPr>
          <p:nvPr/>
        </p:nvPicPr>
        <p:blipFill rotWithShape="1">
          <a:blip r:embed="rId3">
            <a:extLst>
              <a:ext uri="{28A0092B-C50C-407E-A947-70E740481C1C}">
                <a14:useLocalDpi xmlns:a14="http://schemas.microsoft.com/office/drawing/2010/main" val="0"/>
              </a:ext>
            </a:extLst>
          </a:blip>
          <a:srcRect b="7057"/>
          <a:stretch/>
        </p:blipFill>
        <p:spPr>
          <a:xfrm>
            <a:off x="1250059" y="1481878"/>
            <a:ext cx="9431195" cy="3161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CB61DE17-6591-5F5D-DF1F-84CD76E08527}"/>
              </a:ext>
            </a:extLst>
          </p:cNvPr>
          <p:cNvSpPr txBox="1"/>
          <p:nvPr/>
        </p:nvSpPr>
        <p:spPr>
          <a:xfrm>
            <a:off x="1510743" y="1741651"/>
            <a:ext cx="8614923" cy="923330"/>
          </a:xfrm>
          <a:prstGeom prst="rect">
            <a:avLst/>
          </a:prstGeom>
          <a:noFill/>
        </p:spPr>
        <p:txBody>
          <a:bodyPr wrap="square" rtlCol="0">
            <a:spAutoFit/>
          </a:bodyPr>
          <a:lstStyle/>
          <a:p>
            <a:r>
              <a:rPr lang="es-BO" sz="5400" dirty="0" err="1"/>
              <a:t>Sebada</a:t>
            </a:r>
            <a:r>
              <a:rPr lang="es-BO" sz="5400" dirty="0"/>
              <a:t>,          trigo </a:t>
            </a:r>
            <a:r>
              <a:rPr lang="es-BO" sz="5400" dirty="0">
                <a:solidFill>
                  <a:schemeClr val="bg1"/>
                </a:solidFill>
              </a:rPr>
              <a:t>   </a:t>
            </a:r>
            <a:r>
              <a:rPr lang="es-BO" sz="5400" dirty="0"/>
              <a:t>      </a:t>
            </a:r>
            <a:r>
              <a:rPr lang="es-BO" sz="5400" dirty="0">
                <a:solidFill>
                  <a:schemeClr val="bg1"/>
                </a:solidFill>
              </a:rPr>
              <a:t>uvas</a:t>
            </a:r>
          </a:p>
        </p:txBody>
      </p:sp>
    </p:spTree>
    <p:extLst>
      <p:ext uri="{BB962C8B-B14F-4D97-AF65-F5344CB8AC3E}">
        <p14:creationId xmlns:p14="http://schemas.microsoft.com/office/powerpoint/2010/main" val="4158343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4083"/>
            <a:ext cx="12192000" cy="699804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3" name="Picture 2" descr="End-time-harvest-by-Chri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964" y="-140040"/>
            <a:ext cx="5138517" cy="6967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611" y="140536"/>
            <a:ext cx="5829425" cy="2080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989918" y="2251334"/>
            <a:ext cx="5875118" cy="2277547"/>
          </a:xfrm>
          <a:prstGeom prst="rect">
            <a:avLst/>
          </a:prstGeom>
          <a:solidFill>
            <a:srgbClr val="002060"/>
          </a:solidFill>
        </p:spPr>
        <p:txBody>
          <a:bodyPr wrap="square" rtlCol="0">
            <a:spAutoFit/>
          </a:bodyPr>
          <a:lstStyle/>
          <a:p>
            <a:r>
              <a:rPr lang="en-US" sz="2000" dirty="0">
                <a:solidFill>
                  <a:schemeClr val="bg1"/>
                </a:solidFill>
                <a:latin typeface="Papyrus"/>
                <a:cs typeface="Papyrus"/>
              </a:rPr>
              <a:t>        </a:t>
            </a:r>
          </a:p>
          <a:p>
            <a:r>
              <a:rPr lang="en-US" sz="2000" dirty="0">
                <a:solidFill>
                  <a:schemeClr val="bg1"/>
                </a:solidFill>
                <a:latin typeface="Papyrus"/>
                <a:cs typeface="Papyrus"/>
              </a:rPr>
              <a:t>  Los 3 </a:t>
            </a:r>
            <a:r>
              <a:rPr lang="en-US" sz="2000" dirty="0" err="1">
                <a:solidFill>
                  <a:schemeClr val="bg1"/>
                </a:solidFill>
                <a:latin typeface="Papyrus"/>
                <a:cs typeface="Papyrus"/>
              </a:rPr>
              <a:t>Ciclos</a:t>
            </a:r>
            <a:r>
              <a:rPr lang="en-US" sz="2000" dirty="0">
                <a:solidFill>
                  <a:schemeClr val="bg1"/>
                </a:solidFill>
                <a:latin typeface="Papyrus"/>
                <a:cs typeface="Papyrus"/>
              </a:rPr>
              <a:t> </a:t>
            </a:r>
            <a:r>
              <a:rPr lang="en-US" sz="2000" dirty="0" err="1">
                <a:solidFill>
                  <a:schemeClr val="bg1"/>
                </a:solidFill>
                <a:latin typeface="Papyrus"/>
                <a:cs typeface="Papyrus"/>
              </a:rPr>
              <a:t>Principales</a:t>
            </a:r>
            <a:r>
              <a:rPr lang="en-US" sz="2000" dirty="0">
                <a:solidFill>
                  <a:schemeClr val="bg1"/>
                </a:solidFill>
                <a:latin typeface="Papyrus"/>
                <a:cs typeface="Papyrus"/>
              </a:rPr>
              <a:t> de la </a:t>
            </a:r>
            <a:r>
              <a:rPr lang="en-US" sz="2000" dirty="0" err="1">
                <a:solidFill>
                  <a:schemeClr val="bg1"/>
                </a:solidFill>
                <a:latin typeface="Papyrus"/>
                <a:cs typeface="Papyrus"/>
              </a:rPr>
              <a:t>Cosecha</a:t>
            </a:r>
            <a:r>
              <a:rPr lang="en-US" sz="2000" dirty="0">
                <a:solidFill>
                  <a:schemeClr val="bg1"/>
                </a:solidFill>
                <a:latin typeface="Papyrus"/>
                <a:cs typeface="Papyrus"/>
              </a:rPr>
              <a:t> </a:t>
            </a:r>
            <a:r>
              <a:rPr lang="en-US" sz="2000" dirty="0" err="1">
                <a:solidFill>
                  <a:schemeClr val="bg1"/>
                </a:solidFill>
                <a:latin typeface="Papyrus"/>
                <a:cs typeface="Papyrus"/>
              </a:rPr>
              <a:t>en</a:t>
            </a:r>
            <a:r>
              <a:rPr lang="en-US" sz="2000" dirty="0">
                <a:solidFill>
                  <a:schemeClr val="bg1"/>
                </a:solidFill>
                <a:latin typeface="Papyrus"/>
                <a:cs typeface="Papyrus"/>
              </a:rPr>
              <a:t> Israel </a:t>
            </a:r>
          </a:p>
          <a:p>
            <a:endParaRPr lang="en-US" sz="2000" dirty="0">
              <a:solidFill>
                <a:schemeClr val="bg1"/>
              </a:solidFill>
              <a:latin typeface="Papyrus"/>
              <a:cs typeface="Papyrus"/>
            </a:endParaRPr>
          </a:p>
          <a:p>
            <a:r>
              <a:rPr lang="en-US" sz="2000" dirty="0">
                <a:solidFill>
                  <a:schemeClr val="bg1"/>
                </a:solidFill>
                <a:latin typeface="Papyrus"/>
                <a:cs typeface="Papyrus"/>
              </a:rPr>
              <a:t>     </a:t>
            </a:r>
            <a:r>
              <a:rPr lang="en-US" sz="2000" dirty="0" err="1">
                <a:solidFill>
                  <a:schemeClr val="bg1"/>
                </a:solidFill>
                <a:latin typeface="Papyrus"/>
                <a:cs typeface="Papyrus"/>
              </a:rPr>
              <a:t>Cebada</a:t>
            </a:r>
            <a:r>
              <a:rPr lang="en-US" sz="2000" dirty="0">
                <a:solidFill>
                  <a:schemeClr val="bg1"/>
                </a:solidFill>
                <a:latin typeface="Papyrus"/>
                <a:cs typeface="Papyrus"/>
              </a:rPr>
              <a:t> -    </a:t>
            </a:r>
            <a:r>
              <a:rPr lang="en-US" sz="2000" dirty="0" err="1">
                <a:solidFill>
                  <a:schemeClr val="bg1"/>
                </a:solidFill>
                <a:latin typeface="Papyrus"/>
                <a:cs typeface="Papyrus"/>
              </a:rPr>
              <a:t>Rapto</a:t>
            </a:r>
            <a:r>
              <a:rPr lang="en-US" sz="2000" dirty="0">
                <a:solidFill>
                  <a:schemeClr val="bg1"/>
                </a:solidFill>
                <a:latin typeface="Papyrus"/>
                <a:cs typeface="Papyrus"/>
              </a:rPr>
              <a:t> de Pre-</a:t>
            </a:r>
            <a:r>
              <a:rPr lang="en-US" sz="2000" dirty="0" err="1">
                <a:solidFill>
                  <a:schemeClr val="bg1"/>
                </a:solidFill>
                <a:latin typeface="Papyrus"/>
                <a:cs typeface="Papyrus"/>
              </a:rPr>
              <a:t>Tribulacion</a:t>
            </a:r>
            <a:r>
              <a:rPr lang="en-US" sz="2000" dirty="0">
                <a:solidFill>
                  <a:schemeClr val="bg1"/>
                </a:solidFill>
                <a:latin typeface="Papyrus"/>
                <a:cs typeface="Papyrus"/>
              </a:rPr>
              <a:t> </a:t>
            </a:r>
          </a:p>
          <a:p>
            <a:r>
              <a:rPr lang="en-US" sz="2000" dirty="0">
                <a:solidFill>
                  <a:schemeClr val="bg1"/>
                </a:solidFill>
                <a:latin typeface="Papyrus"/>
                <a:cs typeface="Papyrus"/>
              </a:rPr>
              <a:t>     Trigo -         </a:t>
            </a:r>
            <a:r>
              <a:rPr lang="en-US" sz="2000" dirty="0" err="1">
                <a:solidFill>
                  <a:schemeClr val="bg1"/>
                </a:solidFill>
                <a:latin typeface="Papyrus"/>
                <a:cs typeface="Papyrus"/>
              </a:rPr>
              <a:t>Rapto</a:t>
            </a:r>
            <a:r>
              <a:rPr lang="en-US" sz="2000" dirty="0">
                <a:solidFill>
                  <a:schemeClr val="bg1"/>
                </a:solidFill>
                <a:latin typeface="Papyrus"/>
                <a:cs typeface="Papyrus"/>
              </a:rPr>
              <a:t> de Media-</a:t>
            </a:r>
            <a:r>
              <a:rPr lang="en-US" sz="2000" dirty="0" err="1">
                <a:solidFill>
                  <a:schemeClr val="bg1"/>
                </a:solidFill>
                <a:latin typeface="Papyrus"/>
                <a:cs typeface="Papyrus"/>
              </a:rPr>
              <a:t>Tribulacion</a:t>
            </a:r>
            <a:r>
              <a:rPr lang="en-US" sz="2000" dirty="0">
                <a:solidFill>
                  <a:schemeClr val="bg1"/>
                </a:solidFill>
                <a:latin typeface="Papyrus"/>
                <a:cs typeface="Papyrus"/>
              </a:rPr>
              <a:t> </a:t>
            </a:r>
          </a:p>
          <a:p>
            <a:r>
              <a:rPr lang="en-US" sz="2000" dirty="0">
                <a:solidFill>
                  <a:schemeClr val="bg1"/>
                </a:solidFill>
                <a:latin typeface="Papyrus"/>
                <a:cs typeface="Papyrus"/>
              </a:rPr>
              <a:t>      </a:t>
            </a:r>
            <a:r>
              <a:rPr lang="en-US" sz="2000" dirty="0" err="1">
                <a:solidFill>
                  <a:schemeClr val="bg1"/>
                </a:solidFill>
                <a:latin typeface="Papyrus"/>
                <a:cs typeface="Papyrus"/>
              </a:rPr>
              <a:t>Uvas</a:t>
            </a:r>
            <a:r>
              <a:rPr lang="en-US" sz="2000" dirty="0">
                <a:solidFill>
                  <a:schemeClr val="bg1"/>
                </a:solidFill>
                <a:latin typeface="Papyrus"/>
                <a:cs typeface="Papyrus"/>
              </a:rPr>
              <a:t> -       </a:t>
            </a:r>
            <a:r>
              <a:rPr lang="en-US" sz="2000" dirty="0" err="1">
                <a:solidFill>
                  <a:schemeClr val="bg1"/>
                </a:solidFill>
                <a:latin typeface="Papyrus"/>
                <a:cs typeface="Papyrus"/>
              </a:rPr>
              <a:t>Rapto</a:t>
            </a:r>
            <a:r>
              <a:rPr lang="en-US" sz="2000" dirty="0">
                <a:solidFill>
                  <a:schemeClr val="bg1"/>
                </a:solidFill>
                <a:latin typeface="Papyrus"/>
                <a:cs typeface="Papyrus"/>
              </a:rPr>
              <a:t>  de Fin –</a:t>
            </a:r>
            <a:r>
              <a:rPr lang="en-US" sz="2000" dirty="0" err="1">
                <a:solidFill>
                  <a:schemeClr val="bg1"/>
                </a:solidFill>
                <a:latin typeface="Papyrus"/>
                <a:cs typeface="Papyrus"/>
              </a:rPr>
              <a:t>Tribulacionl</a:t>
            </a:r>
            <a:r>
              <a:rPr lang="en-US" sz="2000" dirty="0">
                <a:solidFill>
                  <a:schemeClr val="bg1"/>
                </a:solidFill>
                <a:latin typeface="Papyrus"/>
                <a:cs typeface="Papyrus"/>
              </a:rPr>
              <a:t> Rapture</a:t>
            </a:r>
          </a:p>
          <a:p>
            <a:r>
              <a:rPr lang="en-US" sz="2200" dirty="0">
                <a:solidFill>
                  <a:schemeClr val="bg1"/>
                </a:solidFill>
                <a:latin typeface="Papyrus"/>
                <a:cs typeface="Papyrus"/>
              </a:rPr>
              <a:t>   </a:t>
            </a:r>
          </a:p>
        </p:txBody>
      </p:sp>
      <p:pic>
        <p:nvPicPr>
          <p:cNvPr id="7" name="Picture 6" descr="Unknown-2.jpeg"/>
          <p:cNvPicPr>
            <a:picLocks noChangeAspect="1"/>
          </p:cNvPicPr>
          <p:nvPr/>
        </p:nvPicPr>
        <p:blipFill rotWithShape="1">
          <a:blip r:embed="rId4">
            <a:extLst>
              <a:ext uri="{28A0092B-C50C-407E-A947-70E740481C1C}">
                <a14:useLocalDpi xmlns:a14="http://schemas.microsoft.com/office/drawing/2010/main" val="0"/>
              </a:ext>
            </a:extLst>
          </a:blip>
          <a:srcRect b="7057"/>
          <a:stretch/>
        </p:blipFill>
        <p:spPr>
          <a:xfrm>
            <a:off x="5989917" y="4589982"/>
            <a:ext cx="5769036" cy="2163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3748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3" name="TextBox 2"/>
          <p:cNvSpPr txBox="1"/>
          <p:nvPr/>
        </p:nvSpPr>
        <p:spPr>
          <a:xfrm>
            <a:off x="7401381" y="509387"/>
            <a:ext cx="4590843" cy="4401205"/>
          </a:xfrm>
          <a:prstGeom prst="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lvl="1" algn="ctr"/>
            <a:endParaRPr lang="en-US" sz="2000" dirty="0">
              <a:solidFill>
                <a:schemeClr val="bg1"/>
              </a:solidFill>
              <a:latin typeface="Papyrus"/>
              <a:cs typeface="Papyrus"/>
            </a:endParaRPr>
          </a:p>
          <a:p>
            <a:pPr lvl="1" algn="ctr"/>
            <a:r>
              <a:rPr lang="es-BO" sz="2000" dirty="0">
                <a:solidFill>
                  <a:schemeClr val="bg1"/>
                </a:solidFill>
                <a:latin typeface="Papyrus"/>
                <a:cs typeface="Papyrus"/>
              </a:rPr>
              <a:t>¡La primera cosecha de la cebada!</a:t>
            </a:r>
          </a:p>
          <a:p>
            <a:pPr lvl="1" algn="ctr"/>
            <a:r>
              <a:rPr lang="es-BO" sz="2000" dirty="0">
                <a:solidFill>
                  <a:schemeClr val="bg1"/>
                </a:solidFill>
                <a:latin typeface="Papyrus"/>
                <a:cs typeface="Papyrus"/>
              </a:rPr>
              <a:t>Sucede en primavera (marzo)</a:t>
            </a:r>
          </a:p>
          <a:p>
            <a:pPr lvl="1" algn="ctr"/>
            <a:r>
              <a:rPr lang="en-US" sz="2000" dirty="0">
                <a:solidFill>
                  <a:schemeClr val="bg1"/>
                </a:solidFill>
                <a:latin typeface="Papyrus"/>
                <a:cs typeface="Papyrus"/>
              </a:rPr>
              <a:t> </a:t>
            </a:r>
          </a:p>
          <a:p>
            <a:pPr lvl="1" algn="ctr"/>
            <a:r>
              <a:rPr lang="en-US" sz="2000" dirty="0">
                <a:solidFill>
                  <a:schemeClr val="bg1"/>
                </a:solidFill>
                <a:latin typeface="Papyrus"/>
                <a:cs typeface="Papyrus"/>
              </a:rPr>
              <a:t> </a:t>
            </a:r>
            <a:r>
              <a:rPr lang="es-BO" sz="2000" dirty="0">
                <a:solidFill>
                  <a:schemeClr val="bg1"/>
                </a:solidFill>
                <a:latin typeface="Papyrus"/>
                <a:cs typeface="Papyrus"/>
              </a:rPr>
              <a:t> La cebada es un grano blando, </a:t>
            </a:r>
          </a:p>
          <a:p>
            <a:pPr lvl="1" algn="ctr"/>
            <a:r>
              <a:rPr lang="es-BO" sz="2000" dirty="0">
                <a:solidFill>
                  <a:schemeClr val="bg1"/>
                </a:solidFill>
                <a:latin typeface="Papyrus"/>
                <a:cs typeface="Papyrus"/>
              </a:rPr>
              <a:t>primer corte con una guadaña </a:t>
            </a:r>
          </a:p>
          <a:p>
            <a:pPr lvl="1" algn="ctr"/>
            <a:r>
              <a:rPr lang="es-BO" sz="2000" dirty="0">
                <a:solidFill>
                  <a:schemeClr val="bg1"/>
                </a:solidFill>
                <a:latin typeface="Papyrus"/>
                <a:cs typeface="Papyrus"/>
              </a:rPr>
              <a:t>luego aventado con un tenedor.</a:t>
            </a:r>
          </a:p>
          <a:p>
            <a:pPr lvl="1" algn="ctr"/>
            <a:r>
              <a:rPr lang="es-BO" sz="2000" dirty="0">
                <a:solidFill>
                  <a:schemeClr val="bg1"/>
                </a:solidFill>
                <a:latin typeface="Papyrus"/>
                <a:cs typeface="Papyrus"/>
              </a:rPr>
              <a:t> Cuando se lanza al aire,</a:t>
            </a:r>
          </a:p>
          <a:p>
            <a:pPr lvl="1" algn="ctr"/>
            <a:r>
              <a:rPr lang="es-BO" sz="2000" dirty="0">
                <a:solidFill>
                  <a:schemeClr val="bg1"/>
                </a:solidFill>
                <a:latin typeface="Papyrus"/>
                <a:cs typeface="Papyrus"/>
              </a:rPr>
              <a:t> El viento separa </a:t>
            </a:r>
          </a:p>
          <a:p>
            <a:pPr lvl="1" algn="ctr"/>
            <a:r>
              <a:rPr lang="es-BO" sz="2000" dirty="0">
                <a:solidFill>
                  <a:schemeClr val="bg1"/>
                </a:solidFill>
                <a:latin typeface="Papyrus"/>
                <a:cs typeface="Papyrus"/>
              </a:rPr>
              <a:t>¡El grano de la paja</a:t>
            </a:r>
            <a:r>
              <a:rPr lang="en-US" sz="2000" dirty="0">
                <a:solidFill>
                  <a:schemeClr val="bg1"/>
                </a:solidFill>
                <a:latin typeface="Papyrus"/>
                <a:cs typeface="Papyrus"/>
              </a:rPr>
              <a:t>! </a:t>
            </a:r>
          </a:p>
          <a:p>
            <a:pPr lvl="1"/>
            <a:endParaRPr lang="en-US" sz="2000" dirty="0">
              <a:solidFill>
                <a:schemeClr val="bg1"/>
              </a:solidFill>
              <a:latin typeface="Papyrus"/>
              <a:cs typeface="Papyrus"/>
            </a:endParaRPr>
          </a:p>
          <a:p>
            <a:pPr lvl="1"/>
            <a:r>
              <a:rPr lang="en-US" sz="2000" dirty="0">
                <a:solidFill>
                  <a:schemeClr val="bg1"/>
                </a:solidFill>
                <a:latin typeface="Papyrus"/>
                <a:cs typeface="Papyrus"/>
              </a:rPr>
              <a:t>     </a:t>
            </a:r>
            <a:r>
              <a:rPr lang="en-US" sz="2000" dirty="0" err="1">
                <a:solidFill>
                  <a:schemeClr val="bg1"/>
                </a:solidFill>
                <a:latin typeface="Papyrus"/>
                <a:cs typeface="Papyrus"/>
              </a:rPr>
              <a:t>Suena</a:t>
            </a:r>
            <a:r>
              <a:rPr lang="en-US" sz="2000" dirty="0">
                <a:solidFill>
                  <a:schemeClr val="bg1"/>
                </a:solidFill>
                <a:latin typeface="Papyrus"/>
                <a:cs typeface="Papyrus"/>
              </a:rPr>
              <a:t> </a:t>
            </a:r>
            <a:r>
              <a:rPr lang="en-US" sz="2000" dirty="0" err="1">
                <a:solidFill>
                  <a:schemeClr val="bg1"/>
                </a:solidFill>
                <a:latin typeface="Papyrus"/>
                <a:cs typeface="Papyrus"/>
              </a:rPr>
              <a:t>como</a:t>
            </a:r>
            <a:r>
              <a:rPr lang="en-US" sz="2000" dirty="0">
                <a:solidFill>
                  <a:schemeClr val="bg1"/>
                </a:solidFill>
                <a:latin typeface="Papyrus"/>
                <a:cs typeface="Papyrus"/>
              </a:rPr>
              <a:t> </a:t>
            </a:r>
            <a:r>
              <a:rPr lang="en-US" sz="2000" dirty="0" err="1">
                <a:solidFill>
                  <a:schemeClr val="bg1"/>
                </a:solidFill>
                <a:latin typeface="Papyrus"/>
                <a:cs typeface="Papyrus"/>
              </a:rPr>
              <a:t>el</a:t>
            </a:r>
            <a:r>
              <a:rPr lang="en-US" sz="2000" dirty="0">
                <a:solidFill>
                  <a:schemeClr val="bg1"/>
                </a:solidFill>
                <a:latin typeface="Papyrus"/>
                <a:cs typeface="Papyrus"/>
              </a:rPr>
              <a:t> </a:t>
            </a:r>
            <a:r>
              <a:rPr lang="en-US" sz="2000" dirty="0" err="1">
                <a:solidFill>
                  <a:schemeClr val="bg1"/>
                </a:solidFill>
                <a:latin typeface="Papyrus"/>
                <a:cs typeface="Papyrus"/>
              </a:rPr>
              <a:t>Rapto</a:t>
            </a:r>
            <a:r>
              <a:rPr lang="en-US" sz="2000" dirty="0">
                <a:solidFill>
                  <a:schemeClr val="bg1"/>
                </a:solidFill>
                <a:latin typeface="Papyrus"/>
                <a:cs typeface="Papyrus"/>
              </a:rPr>
              <a:t> </a:t>
            </a:r>
          </a:p>
          <a:p>
            <a:pPr lvl="1"/>
            <a:r>
              <a:rPr lang="en-US" sz="2000" dirty="0">
                <a:solidFill>
                  <a:schemeClr val="bg1"/>
                </a:solidFill>
                <a:latin typeface="Papyrus"/>
                <a:cs typeface="Papyrus"/>
              </a:rPr>
              <a:t>      de </a:t>
            </a:r>
            <a:r>
              <a:rPr lang="en-US" sz="2000" dirty="0" err="1">
                <a:solidFill>
                  <a:schemeClr val="bg1"/>
                </a:solidFill>
                <a:latin typeface="Papyrus"/>
                <a:cs typeface="Papyrus"/>
              </a:rPr>
              <a:t>los</a:t>
            </a:r>
            <a:r>
              <a:rPr lang="en-US" sz="2000" dirty="0">
                <a:solidFill>
                  <a:schemeClr val="bg1"/>
                </a:solidFill>
                <a:latin typeface="Papyrus"/>
                <a:cs typeface="Papyrus"/>
              </a:rPr>
              <a:t> </a:t>
            </a:r>
            <a:r>
              <a:rPr lang="en-US" sz="2000" dirty="0" err="1">
                <a:solidFill>
                  <a:schemeClr val="bg1"/>
                </a:solidFill>
                <a:latin typeface="Papyrus"/>
                <a:cs typeface="Papyrus"/>
              </a:rPr>
              <a:t>Creyentes</a:t>
            </a:r>
            <a:endParaRPr lang="en-US" sz="2000" dirty="0">
              <a:solidFill>
                <a:schemeClr val="bg1"/>
              </a:solidFill>
              <a:latin typeface="Papyrus"/>
              <a:cs typeface="Papyrus"/>
            </a:endParaRPr>
          </a:p>
          <a:p>
            <a:pPr lvl="1"/>
            <a:r>
              <a:rPr lang="en-US" sz="2000" dirty="0">
                <a:solidFill>
                  <a:schemeClr val="bg1"/>
                </a:solidFill>
                <a:latin typeface="Papyrus"/>
                <a:cs typeface="Papyrus"/>
              </a:rPr>
              <a:t>    </a:t>
            </a:r>
          </a:p>
        </p:txBody>
      </p:sp>
      <p:pic>
        <p:nvPicPr>
          <p:cNvPr id="8" name="Picture 7" descr="images-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2461" y="2826417"/>
            <a:ext cx="2524553" cy="1413751"/>
          </a:xfrm>
          <a:prstGeom prst="rect">
            <a:avLst/>
          </a:prstGeom>
        </p:spPr>
      </p:pic>
      <p:pic>
        <p:nvPicPr>
          <p:cNvPr id="6" name="Picture 5" descr="LQ0A9461-copy.jpg"/>
          <p:cNvPicPr>
            <a:picLocks noChangeAspect="1"/>
          </p:cNvPicPr>
          <p:nvPr/>
        </p:nvPicPr>
        <p:blipFill rotWithShape="1">
          <a:blip r:embed="rId3">
            <a:extLst>
              <a:ext uri="{28A0092B-C50C-407E-A947-70E740481C1C}">
                <a14:useLocalDpi xmlns:a14="http://schemas.microsoft.com/office/drawing/2010/main" val="0"/>
              </a:ext>
            </a:extLst>
          </a:blip>
          <a:srcRect l="-2367" r="6898"/>
          <a:stretch/>
        </p:blipFill>
        <p:spPr>
          <a:xfrm>
            <a:off x="61666" y="1007167"/>
            <a:ext cx="7139939" cy="5341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Wheat-Harve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5798" y="114739"/>
            <a:ext cx="2814918" cy="1784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Unknown-2.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8300" y="4970558"/>
            <a:ext cx="4553924" cy="1378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11392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6" y="1687876"/>
            <a:ext cx="184731"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73571"/>
            <a:ext cx="12192000" cy="6931572"/>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s-ES_tradnl" dirty="0">
              <a:latin typeface="Papyrus" charset="0"/>
              <a:cs typeface="Papyrus" charset="0"/>
            </a:endParaRPr>
          </a:p>
        </p:txBody>
      </p:sp>
      <p:pic>
        <p:nvPicPr>
          <p:cNvPr id="3" name="Picture 2" descr="Wheat Harvest.jpg"/>
          <p:cNvPicPr>
            <a:picLocks noChangeAspect="1"/>
          </p:cNvPicPr>
          <p:nvPr/>
        </p:nvPicPr>
        <p:blipFill rotWithShape="1">
          <a:blip r:embed="rId2">
            <a:extLst>
              <a:ext uri="{28A0092B-C50C-407E-A947-70E740481C1C}">
                <a14:useLocalDpi xmlns:a14="http://schemas.microsoft.com/office/drawing/2010/main" val="0"/>
              </a:ext>
            </a:extLst>
          </a:blip>
          <a:srcRect b="4215"/>
          <a:stretch/>
        </p:blipFill>
        <p:spPr>
          <a:xfrm>
            <a:off x="218209" y="7465"/>
            <a:ext cx="7855161" cy="68505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8291580" y="164382"/>
            <a:ext cx="3900420" cy="3046988"/>
          </a:xfrm>
          <a:prstGeom prst="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endParaRPr lang="es-ES_tradnl" sz="2400" dirty="0">
              <a:solidFill>
                <a:schemeClr val="bg1"/>
              </a:solidFill>
              <a:latin typeface="Papyrus"/>
              <a:cs typeface="Papyrus"/>
            </a:endParaRPr>
          </a:p>
          <a:p>
            <a:r>
              <a:rPr lang="es-BO" sz="2400" dirty="0">
                <a:solidFill>
                  <a:schemeClr val="bg1"/>
                </a:solidFill>
                <a:latin typeface="Papyrus"/>
                <a:cs typeface="Papyrus"/>
              </a:rPr>
              <a:t>  La cosecha intermedia</a:t>
            </a:r>
          </a:p>
          <a:p>
            <a:r>
              <a:rPr lang="es-BO" sz="2400" dirty="0">
                <a:solidFill>
                  <a:schemeClr val="bg1"/>
                </a:solidFill>
                <a:latin typeface="Papyrus"/>
                <a:cs typeface="Papyrus"/>
              </a:rPr>
              <a:t>	 de Israel es </a:t>
            </a:r>
          </a:p>
          <a:p>
            <a:r>
              <a:rPr lang="es-BO" sz="2400" dirty="0">
                <a:solidFill>
                  <a:schemeClr val="bg1"/>
                </a:solidFill>
                <a:latin typeface="Papyrus"/>
                <a:cs typeface="Papyrus"/>
              </a:rPr>
              <a:t>Alrededor de Pentecostés</a:t>
            </a:r>
          </a:p>
          <a:p>
            <a:endParaRPr lang="es-BO" sz="2400" dirty="0">
              <a:solidFill>
                <a:schemeClr val="bg1"/>
              </a:solidFill>
              <a:latin typeface="Papyrus"/>
              <a:cs typeface="Papyrus"/>
            </a:endParaRPr>
          </a:p>
          <a:p>
            <a:r>
              <a:rPr lang="es-BO" sz="2400" dirty="0">
                <a:solidFill>
                  <a:schemeClr val="bg1"/>
                </a:solidFill>
                <a:latin typeface="Papyrus"/>
                <a:cs typeface="Papyrus"/>
              </a:rPr>
              <a:t>    El trigo se trilla con</a:t>
            </a:r>
          </a:p>
          <a:p>
            <a:r>
              <a:rPr lang="es-BO" sz="2400" dirty="0">
                <a:solidFill>
                  <a:schemeClr val="bg1"/>
                </a:solidFill>
                <a:latin typeface="Papyrus"/>
                <a:cs typeface="Papyrus"/>
              </a:rPr>
              <a:t>     un trillador</a:t>
            </a:r>
            <a:r>
              <a:rPr lang="en-US" sz="2400" dirty="0">
                <a:solidFill>
                  <a:schemeClr val="bg1"/>
                </a:solidFill>
                <a:latin typeface="Papyrus"/>
                <a:cs typeface="Papyrus"/>
              </a:rPr>
              <a:t>(</a:t>
            </a:r>
            <a:r>
              <a:rPr lang="es-ES_tradnl" sz="2400" dirty="0" err="1">
                <a:solidFill>
                  <a:schemeClr val="bg1"/>
                </a:solidFill>
                <a:latin typeface="Papyrus"/>
                <a:cs typeface="Papyrus"/>
              </a:rPr>
              <a:t>Tribulum</a:t>
            </a:r>
            <a:r>
              <a:rPr lang="es-ES_tradnl" sz="2400" dirty="0">
                <a:solidFill>
                  <a:schemeClr val="bg1"/>
                </a:solidFill>
                <a:latin typeface="Papyrus"/>
                <a:cs typeface="Papyrus"/>
              </a:rPr>
              <a:t>)</a:t>
            </a:r>
          </a:p>
          <a:p>
            <a:pPr algn="ctr"/>
            <a:endParaRPr lang="es-ES_tradnl" sz="2400" dirty="0">
              <a:solidFill>
                <a:schemeClr val="bg1"/>
              </a:solidFill>
              <a:latin typeface="Papyrus"/>
              <a:cs typeface="Papyrus"/>
            </a:endParaRPr>
          </a:p>
        </p:txBody>
      </p:sp>
      <p:pic>
        <p:nvPicPr>
          <p:cNvPr id="8" name="Picture 7" descr="51scCtqXMBL._SL500_AC_SS350_.jpg"/>
          <p:cNvPicPr>
            <a:picLocks noChangeAspect="1"/>
          </p:cNvPicPr>
          <p:nvPr/>
        </p:nvPicPr>
        <p:blipFill>
          <a:blip r:embed="rId3">
            <a:extLst>
              <a:ext uri="{BEBA8EAE-BF5A-486C-A8C5-ECC9F3942E4B}">
                <a14:imgProps xmlns:a14="http://schemas.microsoft.com/office/drawing/2010/main">
                  <a14:imgLayer r:embed="rId4">
                    <a14:imgEffect>
                      <a14:backgroundRemoval t="10000" b="100000" l="5429" r="90000"/>
                    </a14:imgEffect>
                  </a14:imgLayer>
                </a14:imgProps>
              </a:ext>
              <a:ext uri="{28A0092B-C50C-407E-A947-70E740481C1C}">
                <a14:useLocalDpi xmlns:a14="http://schemas.microsoft.com/office/drawing/2010/main" val="0"/>
              </a:ext>
            </a:extLst>
          </a:blip>
          <a:stretch>
            <a:fillRect/>
          </a:stretch>
        </p:blipFill>
        <p:spPr>
          <a:xfrm>
            <a:off x="7766438" y="2427890"/>
            <a:ext cx="4425561" cy="4425561"/>
          </a:xfrm>
          <a:prstGeom prst="rect">
            <a:avLst/>
          </a:prstGeom>
        </p:spPr>
      </p:pic>
    </p:spTree>
    <p:extLst>
      <p:ext uri="{BB962C8B-B14F-4D97-AF65-F5344CB8AC3E}">
        <p14:creationId xmlns:p14="http://schemas.microsoft.com/office/powerpoint/2010/main" val="25392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73069"/>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s-ES_tradnl"/>
          </a:p>
        </p:txBody>
      </p:sp>
      <p:sp>
        <p:nvSpPr>
          <p:cNvPr id="60418" name="Rectangle 3"/>
          <p:cNvSpPr>
            <a:spLocks noGrp="1" noChangeArrowheads="1"/>
          </p:cNvSpPr>
          <p:nvPr>
            <p:ph type="body" idx="1"/>
          </p:nvPr>
        </p:nvSpPr>
        <p:spPr>
          <a:xfrm>
            <a:off x="5611091" y="100913"/>
            <a:ext cx="6330259" cy="4236623"/>
          </a:xfrm>
          <a:solidFill>
            <a:srgbClr val="002060"/>
          </a:solidFill>
        </p:spPr>
        <p:txBody>
          <a:bodyPr>
            <a:normAutofit lnSpcReduction="10000"/>
          </a:bodyPr>
          <a:lstStyle/>
          <a:p>
            <a:pPr algn="ctr" eaLnBrk="1" hangingPunct="1">
              <a:lnSpc>
                <a:spcPct val="80000"/>
              </a:lnSpc>
              <a:buFontTx/>
              <a:buNone/>
              <a:defRPr/>
            </a:pPr>
            <a:endParaRPr lang="en-US" sz="2400" dirty="0">
              <a:solidFill>
                <a:schemeClr val="bg1"/>
              </a:solidFill>
              <a:latin typeface="Papyrus" charset="0"/>
              <a:cs typeface="Papyrus" charset="0"/>
            </a:endParaRPr>
          </a:p>
          <a:p>
            <a:pPr eaLnBrk="1" hangingPunct="1">
              <a:lnSpc>
                <a:spcPct val="80000"/>
              </a:lnSpc>
              <a:buFontTx/>
              <a:buNone/>
              <a:defRPr/>
            </a:pPr>
            <a:r>
              <a:rPr lang="es-BO" sz="2400" dirty="0">
                <a:solidFill>
                  <a:schemeClr val="bg1"/>
                </a:solidFill>
                <a:latin typeface="Papyrus" charset="0"/>
                <a:cs typeface="Papyrus" charset="0"/>
              </a:rPr>
              <a:t>Los pasos para cosechar trigo son diferentes a los de la cebada. Debido a que tiene un tallo exterior duro que debe triturarse para liberar el grano, se coloca en una era donde se tira de un trineo especial con cuchillas debajo, sobre el trigo.</a:t>
            </a:r>
            <a:r>
              <a:rPr lang="en-US" sz="2400" dirty="0">
                <a:solidFill>
                  <a:schemeClr val="bg1"/>
                </a:solidFill>
                <a:latin typeface="Papyrus" charset="0"/>
                <a:cs typeface="Papyrus" charset="0"/>
              </a:rPr>
              <a:t>.  </a:t>
            </a:r>
          </a:p>
          <a:p>
            <a:pPr>
              <a:lnSpc>
                <a:spcPct val="80000"/>
              </a:lnSpc>
              <a:defRPr/>
            </a:pPr>
            <a:r>
              <a:rPr lang="es-BO" sz="2400" dirty="0">
                <a:solidFill>
                  <a:schemeClr val="bg1"/>
                </a:solidFill>
                <a:latin typeface="Papyrus" charset="0"/>
                <a:cs typeface="Papyrus" charset="0"/>
              </a:rPr>
              <a:t>Luego, el grano se </a:t>
            </a:r>
            <a:r>
              <a:rPr lang="es-BO" sz="2400" dirty="0" err="1">
                <a:solidFill>
                  <a:schemeClr val="bg1"/>
                </a:solidFill>
                <a:latin typeface="Papyrus" charset="0"/>
                <a:cs typeface="Papyrus" charset="0"/>
              </a:rPr>
              <a:t>aventa</a:t>
            </a:r>
            <a:r>
              <a:rPr lang="es-BO" sz="2400" dirty="0">
                <a:solidFill>
                  <a:schemeClr val="bg1"/>
                </a:solidFill>
                <a:latin typeface="Papyrus" charset="0"/>
                <a:cs typeface="Papyrus" charset="0"/>
              </a:rPr>
              <a:t> con un tenedor y la paja se separa del trigo. El grano se recoge en el granero y la paja se quema </a:t>
            </a:r>
          </a:p>
          <a:p>
            <a:pPr marL="0" indent="0">
              <a:lnSpc>
                <a:spcPct val="80000"/>
              </a:lnSpc>
              <a:buNone/>
              <a:defRPr/>
            </a:pPr>
            <a:r>
              <a:rPr lang="es-BO" sz="2400" dirty="0">
                <a:solidFill>
                  <a:schemeClr val="bg1"/>
                </a:solidFill>
                <a:latin typeface="Papyrus" charset="0"/>
                <a:cs typeface="Papyrus" charset="0"/>
              </a:rPr>
              <a:t>	en el fuego. </a:t>
            </a:r>
          </a:p>
          <a:p>
            <a:pPr>
              <a:lnSpc>
                <a:spcPct val="80000"/>
              </a:lnSpc>
              <a:defRPr/>
            </a:pPr>
            <a:r>
              <a:rPr lang="es-BO" sz="2400" dirty="0">
                <a:solidFill>
                  <a:schemeClr val="bg1"/>
                </a:solidFill>
                <a:latin typeface="Papyrus" charset="0"/>
                <a:cs typeface="Papyrus" charset="0"/>
              </a:rPr>
              <a:t>Pues qué imagen de las personas de corazón duro que entrarán en la Tribulación</a:t>
            </a:r>
          </a:p>
        </p:txBody>
      </p:sp>
      <p:sp>
        <p:nvSpPr>
          <p:cNvPr id="58371" name="TextBox 5"/>
          <p:cNvSpPr txBox="1">
            <a:spLocks noChangeArrowheads="1"/>
          </p:cNvSpPr>
          <p:nvPr/>
        </p:nvSpPr>
        <p:spPr bwMode="auto">
          <a:xfrm>
            <a:off x="9502778" y="96837"/>
            <a:ext cx="337026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_tradnl" sz="1800"/>
              <a:t>  </a:t>
            </a:r>
          </a:p>
        </p:txBody>
      </p:sp>
      <p:pic>
        <p:nvPicPr>
          <p:cNvPr id="4" name="Picture 3" descr="End-time-harvest-by-Chri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92" y="-1"/>
            <a:ext cx="5281675" cy="6973069"/>
          </a:xfrm>
          <a:prstGeom prst="rect">
            <a:avLst/>
          </a:prstGeom>
        </p:spPr>
      </p:pic>
      <p:pic>
        <p:nvPicPr>
          <p:cNvPr id="2" name="Picture 1" descr="IMG_4191_master.jpg"/>
          <p:cNvPicPr>
            <a:picLocks noChangeAspect="1"/>
          </p:cNvPicPr>
          <p:nvPr/>
        </p:nvPicPr>
        <p:blipFill>
          <a:blip r:embed="rId4">
            <a:extLst>
              <a:ext uri="{BEBA8EAE-BF5A-486C-A8C5-ECC9F3942E4B}">
                <a14:imgProps xmlns:a14="http://schemas.microsoft.com/office/drawing/2010/main">
                  <a14:imgLayer r:embed="rId5">
                    <a14:imgEffect>
                      <a14:backgroundRemoval t="1649" b="98438" l="7813" r="95443"/>
                    </a14:imgEffect>
                  </a14:imgLayer>
                </a14:imgProps>
              </a:ext>
              <a:ext uri="{28A0092B-C50C-407E-A947-70E740481C1C}">
                <a14:useLocalDpi xmlns:a14="http://schemas.microsoft.com/office/drawing/2010/main" val="0"/>
              </a:ext>
            </a:extLst>
          </a:blip>
          <a:stretch>
            <a:fillRect/>
          </a:stretch>
        </p:blipFill>
        <p:spPr>
          <a:xfrm rot="5400000">
            <a:off x="7337648" y="3530677"/>
            <a:ext cx="2831385" cy="4247079"/>
          </a:xfrm>
          <a:prstGeom prst="rect">
            <a:avLst/>
          </a:prstGeom>
        </p:spPr>
      </p:pic>
    </p:spTree>
    <p:extLst>
      <p:ext uri="{BB962C8B-B14F-4D97-AF65-F5344CB8AC3E}">
        <p14:creationId xmlns:p14="http://schemas.microsoft.com/office/powerpoint/2010/main" val="276898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
            <a:ext cx="12311271" cy="6765235"/>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4" name="Picture 3" descr="10168049_603355436421898_1534569671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080" y="265044"/>
            <a:ext cx="10323737" cy="6308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93917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40"/>
            <a:ext cx="12192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3" name="Picture 2" descr="Grape Harves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199" y="622854"/>
            <a:ext cx="10881707" cy="62163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70094" y="268908"/>
            <a:ext cx="11119233" cy="707886"/>
          </a:xfrm>
          <a:prstGeom prst="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BO" sz="2000" dirty="0">
                <a:solidFill>
                  <a:schemeClr val="bg1"/>
                </a:solidFill>
                <a:latin typeface="Papyrus"/>
                <a:cs typeface="Papyrus"/>
              </a:rPr>
              <a:t>La cosecha de la uva es en la cosecha final, generalmente alrededor de Yom Kipur</a:t>
            </a:r>
          </a:p>
          <a:p>
            <a:r>
              <a:rPr lang="es-BO" sz="2000" dirty="0">
                <a:solidFill>
                  <a:schemeClr val="bg1"/>
                </a:solidFill>
                <a:latin typeface="Papyrus"/>
                <a:cs typeface="Papyrus"/>
              </a:rPr>
              <a:t>¡Las uvas son pisoteadas en una cuba de vino hasta que el jugo de la uva (la sangre) se agota! </a:t>
            </a:r>
          </a:p>
        </p:txBody>
      </p:sp>
      <p:pic>
        <p:nvPicPr>
          <p:cNvPr id="4" name="Picture 3" descr="Bikurim-or-Bikkurim-Basket-of-grapes.jpg"/>
          <p:cNvPicPr>
            <a:picLocks noChangeAspect="1"/>
          </p:cNvPicPr>
          <p:nvPr/>
        </p:nvPicPr>
        <p:blipFill>
          <a:blip r:embed="rId3">
            <a:extLst>
              <a:ext uri="{BEBA8EAE-BF5A-486C-A8C5-ECC9F3942E4B}">
                <a14:imgProps xmlns:a14="http://schemas.microsoft.com/office/drawing/2010/main">
                  <a14:imgLayer r:embed="rId4">
                    <a14:imgEffect>
                      <a14:backgroundRemoval t="9840" b="89894" l="10000" r="95000">
                        <a14:backgroundMark x1="34722" y1="37766" x2="34722" y2="37766"/>
                      </a14:backgroundRemoval>
                    </a14:imgEffect>
                  </a14:imgLayer>
                </a14:imgProps>
              </a:ext>
              <a:ext uri="{28A0092B-C50C-407E-A947-70E740481C1C}">
                <a14:useLocalDpi xmlns:a14="http://schemas.microsoft.com/office/drawing/2010/main" val="0"/>
              </a:ext>
            </a:extLst>
          </a:blip>
          <a:stretch>
            <a:fillRect/>
          </a:stretch>
        </p:blipFill>
        <p:spPr>
          <a:xfrm>
            <a:off x="8815801" y="3052678"/>
            <a:ext cx="3047047" cy="3182471"/>
          </a:xfrm>
          <a:prstGeom prst="rect">
            <a:avLst/>
          </a:prstGeom>
        </p:spPr>
      </p:pic>
    </p:spTree>
    <p:extLst>
      <p:ext uri="{BB962C8B-B14F-4D97-AF65-F5344CB8AC3E}">
        <p14:creationId xmlns:p14="http://schemas.microsoft.com/office/powerpoint/2010/main" val="3387125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dirty="0"/>
          </a:p>
        </p:txBody>
      </p:sp>
      <p:sp>
        <p:nvSpPr>
          <p:cNvPr id="2" name="TextBox 1">
            <a:extLst>
              <a:ext uri="{FF2B5EF4-FFF2-40B4-BE49-F238E27FC236}">
                <a16:creationId xmlns:a16="http://schemas.microsoft.com/office/drawing/2014/main" id="{5399C4AB-6822-6907-E25F-F706AF7FD6C1}"/>
              </a:ext>
            </a:extLst>
          </p:cNvPr>
          <p:cNvSpPr txBox="1"/>
          <p:nvPr/>
        </p:nvSpPr>
        <p:spPr>
          <a:xfrm>
            <a:off x="202096" y="220429"/>
            <a:ext cx="11787808" cy="6417141"/>
          </a:xfrm>
          <a:prstGeom prst="rect">
            <a:avLst/>
          </a:prstGeom>
          <a:solidFill>
            <a:srgbClr val="002060"/>
          </a:solidFill>
        </p:spPr>
        <p:txBody>
          <a:bodyPr wrap="square" rtlCol="0">
            <a:spAutoFit/>
          </a:bodyPr>
          <a:lstStyle/>
          <a:p>
            <a:r>
              <a:rPr lang="en-US" sz="800" dirty="0">
                <a:solidFill>
                  <a:srgbClr val="111111"/>
                </a:solidFill>
                <a:latin typeface="Source Sans Pro" panose="020B0503030403020204" pitchFamily="34" charset="0"/>
              </a:rPr>
              <a:t>The rapture of the church is not an incidental but a fundamental doctrine of the New Testament. It is the greatest hope that Christ gave to the church. The biblical writers speak of it as a blessed hope (Tit 2:13), a </a:t>
            </a:r>
            <a:r>
              <a:rPr lang="en-US" sz="800" dirty="0" err="1">
                <a:solidFill>
                  <a:srgbClr val="111111"/>
                </a:solidFill>
                <a:latin typeface="Source Sans Pro" panose="020B0503030403020204" pitchFamily="34" charset="0"/>
              </a:rPr>
              <a:t>purifyin</a:t>
            </a:r>
            <a:endParaRPr lang="en-US" sz="800" dirty="0">
              <a:solidFill>
                <a:srgbClr val="111111"/>
              </a:solidFill>
              <a:latin typeface="Source Sans Pro" panose="020B0503030403020204" pitchFamily="34" charset="0"/>
            </a:endParaRPr>
          </a:p>
          <a:p>
            <a:r>
              <a:rPr lang="en-US" sz="2400" dirty="0">
                <a:solidFill>
                  <a:srgbClr val="00B0F0"/>
                </a:solidFill>
                <a:latin typeface="Avenir Book" panose="02000503020000020003" pitchFamily="2" charset="0"/>
              </a:rPr>
              <a:t>   </a:t>
            </a:r>
            <a:r>
              <a:rPr lang="en-US" sz="1900" dirty="0">
                <a:solidFill>
                  <a:srgbClr val="00B0F0"/>
                </a:solidFill>
                <a:latin typeface="Avenir Book" panose="02000503020000020003" pitchFamily="2" charset="0"/>
              </a:rPr>
              <a:t>El </a:t>
            </a:r>
            <a:r>
              <a:rPr lang="en-US" sz="1900" dirty="0" err="1">
                <a:solidFill>
                  <a:srgbClr val="00B0F0"/>
                </a:solidFill>
                <a:latin typeface="Avenir Book" panose="02000503020000020003" pitchFamily="2" charset="0"/>
              </a:rPr>
              <a:t>Rapto</a:t>
            </a:r>
            <a:r>
              <a:rPr lang="en-US" sz="1900" dirty="0">
                <a:solidFill>
                  <a:srgbClr val="00B0F0"/>
                </a:solidFill>
                <a:latin typeface="Avenir Book" panose="02000503020000020003" pitchFamily="2" charset="0"/>
              </a:rPr>
              <a:t> de la </a:t>
            </a:r>
            <a:r>
              <a:rPr lang="en-US" sz="1900" dirty="0" err="1">
                <a:solidFill>
                  <a:srgbClr val="00B0F0"/>
                </a:solidFill>
                <a:latin typeface="Avenir Book" panose="02000503020000020003" pitchFamily="2" charset="0"/>
              </a:rPr>
              <a:t>Iglesia</a:t>
            </a:r>
            <a:r>
              <a:rPr lang="en-US" sz="1900" dirty="0">
                <a:solidFill>
                  <a:srgbClr val="00B0F0"/>
                </a:solidFill>
                <a:latin typeface="Avenir Book" panose="02000503020000020003" pitchFamily="2" charset="0"/>
              </a:rPr>
              <a:t> es </a:t>
            </a:r>
            <a:r>
              <a:rPr lang="en-US" sz="1900" dirty="0" err="1">
                <a:solidFill>
                  <a:srgbClr val="00B0F0"/>
                </a:solidFill>
                <a:latin typeface="Avenir Book" panose="02000503020000020003" pitchFamily="2" charset="0"/>
              </a:rPr>
              <a:t>una</a:t>
            </a:r>
            <a:r>
              <a:rPr lang="en-US" sz="1900" dirty="0">
                <a:solidFill>
                  <a:srgbClr val="00B0F0"/>
                </a:solidFill>
                <a:latin typeface="Avenir Book" panose="02000503020000020003" pitchFamily="2" charset="0"/>
              </a:rPr>
              <a:t> Esperanza fundamental de </a:t>
            </a:r>
            <a:r>
              <a:rPr lang="en-US" sz="1900" dirty="0" err="1">
                <a:solidFill>
                  <a:srgbClr val="00B0F0"/>
                </a:solidFill>
                <a:latin typeface="Avenir Book" panose="02000503020000020003" pitchFamily="2" charset="0"/>
              </a:rPr>
              <a:t>los</a:t>
            </a:r>
            <a:r>
              <a:rPr lang="en-US" sz="1900" dirty="0">
                <a:solidFill>
                  <a:srgbClr val="00B0F0"/>
                </a:solidFill>
                <a:latin typeface="Avenir Book" panose="02000503020000020003" pitchFamily="2" charset="0"/>
              </a:rPr>
              <a:t> </a:t>
            </a:r>
            <a:r>
              <a:rPr lang="en-US" sz="1900" dirty="0" err="1">
                <a:solidFill>
                  <a:srgbClr val="00B0F0"/>
                </a:solidFill>
                <a:latin typeface="Avenir Book" panose="02000503020000020003" pitchFamily="2" charset="0"/>
              </a:rPr>
              <a:t>Creyentes</a:t>
            </a:r>
            <a:r>
              <a:rPr lang="en-US" sz="1900" dirty="0">
                <a:solidFill>
                  <a:srgbClr val="00B0F0"/>
                </a:solidFill>
                <a:latin typeface="Avenir Book" panose="02000503020000020003" pitchFamily="2" charset="0"/>
              </a:rPr>
              <a:t> del Nuevo </a:t>
            </a:r>
            <a:r>
              <a:rPr lang="en-US" sz="1900" dirty="0" err="1">
                <a:solidFill>
                  <a:srgbClr val="00B0F0"/>
                </a:solidFill>
                <a:latin typeface="Avenir Book" panose="02000503020000020003" pitchFamily="2" charset="0"/>
              </a:rPr>
              <a:t>Testamento</a:t>
            </a:r>
            <a:endParaRPr lang="en-US" sz="1900" dirty="0">
              <a:solidFill>
                <a:srgbClr val="00B0F0"/>
              </a:solidFill>
              <a:latin typeface="Avenir Book" panose="02000503020000020003" pitchFamily="2" charset="0"/>
            </a:endParaRPr>
          </a:p>
          <a:p>
            <a:endParaRPr lang="en-US" sz="1900" dirty="0">
              <a:solidFill>
                <a:schemeClr val="bg1"/>
              </a:solidFill>
              <a:latin typeface="Avenir Book" panose="02000503020000020003" pitchFamily="2" charset="0"/>
            </a:endParaRPr>
          </a:p>
          <a:p>
            <a:pPr marL="342891" indent="-342891">
              <a:buFont typeface="Arial" panose="020B0604020202020204" pitchFamily="34" charset="0"/>
              <a:buChar char="•"/>
            </a:pPr>
            <a:r>
              <a:rPr lang="en-US" dirty="0">
                <a:solidFill>
                  <a:srgbClr val="00B0F0"/>
                </a:solidFill>
                <a:latin typeface="Papyrus" panose="020B0602040200020303" pitchFamily="34" charset="77"/>
              </a:rPr>
              <a:t>Una Esperanza </a:t>
            </a:r>
            <a:r>
              <a:rPr lang="en-US" dirty="0" err="1">
                <a:solidFill>
                  <a:srgbClr val="00B0F0"/>
                </a:solidFill>
                <a:latin typeface="Papyrus" panose="020B0602040200020303" pitchFamily="34" charset="77"/>
              </a:rPr>
              <a:t>Bienaventurada</a:t>
            </a:r>
            <a:r>
              <a:rPr lang="en-US" dirty="0">
                <a:solidFill>
                  <a:srgbClr val="00B0F0"/>
                </a:solidFill>
                <a:latin typeface="Papyrus" panose="020B0602040200020303" pitchFamily="34" charset="77"/>
              </a:rPr>
              <a:t> (Tito 2:13</a:t>
            </a:r>
            <a:r>
              <a:rPr lang="en-US" dirty="0">
                <a:solidFill>
                  <a:srgbClr val="00B0F0"/>
                </a:solidFill>
                <a:latin typeface="Avenir Book" panose="02000503020000020003" pitchFamily="2" charset="0"/>
              </a:rPr>
              <a:t>) </a:t>
            </a:r>
            <a:r>
              <a:rPr lang="es-ES" dirty="0">
                <a:solidFill>
                  <a:schemeClr val="bg1"/>
                </a:solidFill>
                <a:latin typeface="Avenir Book" panose="02000503020000020003" pitchFamily="2" charset="0"/>
              </a:rPr>
              <a:t>Esperando aquella esperanza bienaventurada, y la manifestación gloriosa del gran Dios y Salvador nuestro Jesucristo,</a:t>
            </a:r>
            <a:endParaRPr lang="en-US" dirty="0">
              <a:solidFill>
                <a:schemeClr val="bg1"/>
              </a:solidFill>
              <a:latin typeface="Avenir Book" panose="02000503020000020003" pitchFamily="2" charset="0"/>
            </a:endParaRPr>
          </a:p>
          <a:p>
            <a:r>
              <a:rPr lang="en-US" dirty="0">
                <a:solidFill>
                  <a:srgbClr val="00B0F0"/>
                </a:solidFill>
                <a:latin typeface="Papyrus" panose="020B0602040200020303" pitchFamily="34" charset="77"/>
              </a:rPr>
              <a:t>      </a:t>
            </a:r>
          </a:p>
          <a:p>
            <a:r>
              <a:rPr lang="en-US" dirty="0">
                <a:solidFill>
                  <a:srgbClr val="00B0F0"/>
                </a:solidFill>
                <a:latin typeface="Papyrus" panose="020B0602040200020303" pitchFamily="34" charset="77"/>
              </a:rPr>
              <a:t>      Una Esperanza </a:t>
            </a:r>
            <a:r>
              <a:rPr lang="en-US" dirty="0" err="1">
                <a:solidFill>
                  <a:srgbClr val="00B0F0"/>
                </a:solidFill>
                <a:latin typeface="Papyrus" panose="020B0602040200020303" pitchFamily="34" charset="77"/>
              </a:rPr>
              <a:t>Purificadora</a:t>
            </a:r>
            <a:r>
              <a:rPr lang="en-US" dirty="0">
                <a:solidFill>
                  <a:srgbClr val="00B0F0"/>
                </a:solidFill>
                <a:latin typeface="Papyrus" panose="020B0602040200020303" pitchFamily="34" charset="77"/>
              </a:rPr>
              <a:t> (1 Juan 3:2-3 </a:t>
            </a:r>
            <a:r>
              <a:rPr lang="es-ES" dirty="0">
                <a:solidFill>
                  <a:schemeClr val="bg1"/>
                </a:solidFill>
                <a:latin typeface="Papyrus" panose="020B0602040200020303" pitchFamily="34" charset="77"/>
              </a:rPr>
              <a:t>Muy amados, ahora somos hijos de Dios, y aun no se ha manifestado lo que hemos de ser; pero sabemos que cuando él apareciere, seremos semejantes á él, porque le veremos como él es.  Y cualquiera que tiene esta esperanza en él, se purifica, como él también es limpio. </a:t>
            </a:r>
            <a:endParaRPr lang="en-US" dirty="0">
              <a:solidFill>
                <a:schemeClr val="bg1"/>
              </a:solidFill>
              <a:latin typeface="Papyrus" panose="020B0602040200020303" pitchFamily="34" charset="77"/>
            </a:endParaRPr>
          </a:p>
          <a:p>
            <a:pPr marL="342891" indent="-342891">
              <a:buFont typeface="Arial" panose="020B0604020202020204" pitchFamily="34" charset="0"/>
              <a:buChar char="•"/>
            </a:pPr>
            <a:endParaRPr lang="en-US" dirty="0">
              <a:solidFill>
                <a:schemeClr val="bg1"/>
              </a:solidFill>
              <a:latin typeface="Avenir Book" panose="02000503020000020003" pitchFamily="2" charset="0"/>
            </a:endParaRPr>
          </a:p>
          <a:p>
            <a:pPr marL="342891" indent="-342891">
              <a:buFont typeface="Arial" panose="020B0604020202020204" pitchFamily="34" charset="0"/>
              <a:buChar char="•"/>
            </a:pPr>
            <a:r>
              <a:rPr lang="en-US" dirty="0">
                <a:solidFill>
                  <a:srgbClr val="00B0F0"/>
                </a:solidFill>
                <a:latin typeface="Papyrus" panose="020B0602040200020303" pitchFamily="34" charset="77"/>
              </a:rPr>
              <a:t>Una Esperanza </a:t>
            </a:r>
            <a:r>
              <a:rPr lang="en-US" dirty="0" err="1">
                <a:solidFill>
                  <a:srgbClr val="00B0F0"/>
                </a:solidFill>
                <a:latin typeface="Papyrus" panose="020B0602040200020303" pitchFamily="34" charset="77"/>
              </a:rPr>
              <a:t>Consoladora</a:t>
            </a:r>
            <a:r>
              <a:rPr lang="en-US" dirty="0">
                <a:solidFill>
                  <a:srgbClr val="00B0F0"/>
                </a:solidFill>
                <a:latin typeface="Papyrus" panose="020B0602040200020303" pitchFamily="34" charset="77"/>
              </a:rPr>
              <a:t> (1 </a:t>
            </a:r>
            <a:r>
              <a:rPr lang="en-US" dirty="0" err="1">
                <a:solidFill>
                  <a:srgbClr val="00B0F0"/>
                </a:solidFill>
                <a:latin typeface="Papyrus" panose="020B0602040200020303" pitchFamily="34" charset="77"/>
              </a:rPr>
              <a:t>Tesalonisenses</a:t>
            </a:r>
            <a:r>
              <a:rPr lang="en-US" dirty="0">
                <a:solidFill>
                  <a:srgbClr val="00B0F0"/>
                </a:solidFill>
                <a:latin typeface="Papyrus" panose="020B0602040200020303" pitchFamily="34" charset="77"/>
              </a:rPr>
              <a:t> 4:16-18) </a:t>
            </a:r>
            <a:r>
              <a:rPr lang="en-US" dirty="0">
                <a:solidFill>
                  <a:schemeClr val="bg1"/>
                </a:solidFill>
                <a:latin typeface="Avenir Book" panose="02000503020000020003" pitchFamily="2" charset="0"/>
              </a:rPr>
              <a:t>“</a:t>
            </a:r>
            <a:r>
              <a:rPr lang="es-ES" dirty="0">
                <a:solidFill>
                  <a:schemeClr val="bg1"/>
                </a:solidFill>
                <a:latin typeface="Avenir Book" panose="02000503020000020003" pitchFamily="2" charset="0"/>
              </a:rPr>
              <a:t>Porque el mismo Señor con aclamación, </a:t>
            </a:r>
            <a:r>
              <a:rPr lang="es-ES" dirty="0" err="1">
                <a:solidFill>
                  <a:schemeClr val="bg1"/>
                </a:solidFill>
                <a:latin typeface="Avenir Book" panose="02000503020000020003" pitchFamily="2" charset="0"/>
              </a:rPr>
              <a:t>convoz</a:t>
            </a:r>
            <a:r>
              <a:rPr lang="es-ES" dirty="0">
                <a:solidFill>
                  <a:schemeClr val="bg1"/>
                </a:solidFill>
                <a:latin typeface="Avenir Book" panose="02000503020000020003" pitchFamily="2" charset="0"/>
              </a:rPr>
              <a:t> de arcángel, y con trompeta de Dios, descenderá del cielo; y los muertos en Cristo resucitarán primero: </a:t>
            </a:r>
          </a:p>
          <a:p>
            <a:r>
              <a:rPr lang="es-ES" dirty="0">
                <a:solidFill>
                  <a:schemeClr val="bg1"/>
                </a:solidFill>
                <a:latin typeface="Avenir Book" panose="02000503020000020003" pitchFamily="2" charset="0"/>
              </a:rPr>
              <a:t>     Luego nosotros, los que vivimos, los que quedamos, juntamente con ellos seremos arrebatados en las nubes á  recibir al Señor en el aire, y así estaremos siempre con el Señor.   Por tanto, consolaos los unos á los otros en estas  palabras</a:t>
            </a:r>
            <a:r>
              <a:rPr lang="en-US" dirty="0">
                <a:solidFill>
                  <a:schemeClr val="bg1"/>
                </a:solidFill>
                <a:latin typeface="Avenir Book" panose="02000503020000020003" pitchFamily="2" charset="0"/>
              </a:rPr>
              <a:t>.”</a:t>
            </a:r>
          </a:p>
          <a:p>
            <a:pPr marL="342891" indent="-342891">
              <a:buFont typeface="Arial" panose="020B0604020202020204" pitchFamily="34" charset="0"/>
              <a:buChar char="•"/>
            </a:pPr>
            <a:endParaRPr lang="en-US" dirty="0">
              <a:solidFill>
                <a:schemeClr val="bg1"/>
              </a:solidFill>
              <a:latin typeface="Avenir Book" panose="02000503020000020003" pitchFamily="2" charset="0"/>
            </a:endParaRPr>
          </a:p>
          <a:p>
            <a:pPr marL="342891" indent="-342891">
              <a:buFont typeface="Arial" panose="020B0604020202020204" pitchFamily="34" charset="0"/>
              <a:buChar char="•"/>
            </a:pPr>
            <a:r>
              <a:rPr lang="en-US" dirty="0">
                <a:solidFill>
                  <a:srgbClr val="00B0F0"/>
                </a:solidFill>
                <a:latin typeface="Papyrus" panose="020B0602040200020303" pitchFamily="34" charset="77"/>
              </a:rPr>
              <a:t>Una Esperanza </a:t>
            </a:r>
            <a:r>
              <a:rPr lang="en-US" dirty="0" err="1">
                <a:solidFill>
                  <a:srgbClr val="00B0F0"/>
                </a:solidFill>
                <a:latin typeface="Papyrus" panose="020B0602040200020303" pitchFamily="34" charset="77"/>
              </a:rPr>
              <a:t>Confirmadora</a:t>
            </a:r>
            <a:r>
              <a:rPr lang="en-US" dirty="0">
                <a:solidFill>
                  <a:srgbClr val="00B0F0"/>
                </a:solidFill>
                <a:latin typeface="Papyrus" panose="020B0602040200020303" pitchFamily="34" charset="77"/>
              </a:rPr>
              <a:t> (1 Corintios1:7-8</a:t>
            </a:r>
            <a:r>
              <a:rPr lang="en-US" dirty="0">
                <a:solidFill>
                  <a:srgbClr val="00B0F0"/>
                </a:solidFill>
                <a:latin typeface="Avenir Book" panose="02000503020000020003" pitchFamily="2" charset="0"/>
              </a:rPr>
              <a:t>) </a:t>
            </a:r>
            <a:r>
              <a:rPr lang="en-US" dirty="0">
                <a:solidFill>
                  <a:schemeClr val="bg1"/>
                </a:solidFill>
                <a:latin typeface="Avenir Book" panose="02000503020000020003" pitchFamily="2" charset="0"/>
              </a:rPr>
              <a:t>“</a:t>
            </a:r>
            <a:r>
              <a:rPr lang="es-ES" dirty="0">
                <a:solidFill>
                  <a:schemeClr val="bg1"/>
                </a:solidFill>
                <a:latin typeface="Avenir Book" panose="02000503020000020003" pitchFamily="2" charset="0"/>
              </a:rPr>
              <a:t>De tal manera que nada os falte en ningún don, esperando la manifestación de nuestro Señor Jesucristo : El cual también os confirmará hasta el fin, para que seáis sin falta en el día de nuestro Señor Jesucristo</a:t>
            </a:r>
            <a:r>
              <a:rPr lang="en-US" dirty="0">
                <a:solidFill>
                  <a:schemeClr val="bg1"/>
                </a:solidFill>
                <a:latin typeface="Avenir Book" panose="02000503020000020003" pitchFamily="2" charset="0"/>
              </a:rPr>
              <a:t>.”</a:t>
            </a:r>
          </a:p>
          <a:p>
            <a:r>
              <a:rPr lang="en-US" dirty="0">
                <a:solidFill>
                  <a:srgbClr val="00B0F0"/>
                </a:solidFill>
                <a:latin typeface="Papyrus" panose="020B0602040200020303" pitchFamily="34" charset="77"/>
              </a:rPr>
              <a:t> </a:t>
            </a:r>
            <a:r>
              <a:rPr lang="en-US" dirty="0">
                <a:solidFill>
                  <a:schemeClr val="bg1"/>
                </a:solidFill>
                <a:latin typeface="Avenir Book" panose="02000503020000020003" pitchFamily="2" charset="0"/>
              </a:rPr>
              <a:t> </a:t>
            </a:r>
          </a:p>
          <a:p>
            <a:pPr marL="342891" indent="-342891">
              <a:buFont typeface="Arial" panose="020B0604020202020204" pitchFamily="34" charset="0"/>
              <a:buChar char="•"/>
            </a:pPr>
            <a:r>
              <a:rPr lang="en-US" dirty="0">
                <a:solidFill>
                  <a:srgbClr val="00B0F0"/>
                </a:solidFill>
                <a:latin typeface="Papyrus" panose="020B0602040200020303" pitchFamily="34" charset="77"/>
              </a:rPr>
              <a:t>Una Esperanza Permanente (2 Pedro 1:19) </a:t>
            </a:r>
            <a:r>
              <a:rPr lang="en-US" dirty="0">
                <a:solidFill>
                  <a:schemeClr val="bg1"/>
                </a:solidFill>
                <a:latin typeface="Papyrus" panose="020B0602040200020303" pitchFamily="34" charset="77"/>
              </a:rPr>
              <a:t>“T</a:t>
            </a:r>
            <a:r>
              <a:rPr lang="es-ES" dirty="0" err="1">
                <a:solidFill>
                  <a:schemeClr val="bg1"/>
                </a:solidFill>
                <a:latin typeface="Papyrus" panose="020B0602040200020303" pitchFamily="34" charset="77"/>
              </a:rPr>
              <a:t>enemos</a:t>
            </a:r>
            <a:r>
              <a:rPr lang="es-ES" dirty="0">
                <a:solidFill>
                  <a:schemeClr val="bg1"/>
                </a:solidFill>
                <a:latin typeface="Papyrus" panose="020B0602040200020303" pitchFamily="34" charset="77"/>
              </a:rPr>
              <a:t> también la palabra profética más permanente,                        á la cual hacéis bien de estar atentos como á una antorcha que alumbra en lugar oscuro hasta que el día esclarezca,    y el lucero de la mañana salga en vuestros corazones: </a:t>
            </a:r>
            <a:endParaRPr lang="en-US"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8378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2A206D-B8BF-115C-888C-B942C21AEB3B}"/>
              </a:ext>
            </a:extLst>
          </p:cNvPr>
          <p:cNvSpPr/>
          <p:nvPr/>
        </p:nvSpPr>
        <p:spPr>
          <a:xfrm>
            <a:off x="0" y="-1"/>
            <a:ext cx="12192000"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2033" name="Picture 10" descr="images-3.jpeg">
            <a:extLst>
              <a:ext uri="{FF2B5EF4-FFF2-40B4-BE49-F238E27FC236}">
                <a16:creationId xmlns:a16="http://schemas.microsoft.com/office/drawing/2014/main" id="{E2A694C3-67C3-55BF-5EE8-663A75F3AA18}"/>
              </a:ext>
            </a:extLst>
          </p:cNvPr>
          <p:cNvPicPr>
            <a:picLocks noChangeAspect="1"/>
          </p:cNvPicPr>
          <p:nvPr/>
        </p:nvPicPr>
        <p:blipFill rotWithShape="1">
          <a:blip r:embed="rId2">
            <a:extLst>
              <a:ext uri="{28A0092B-C50C-407E-A947-70E740481C1C}">
                <a14:useLocalDpi xmlns:a14="http://schemas.microsoft.com/office/drawing/2010/main" val="0"/>
              </a:ext>
            </a:extLst>
          </a:blip>
          <a:srcRect t="7103" b="10172"/>
          <a:stretch/>
        </p:blipFill>
        <p:spPr bwMode="auto">
          <a:xfrm>
            <a:off x="3429177" y="51744"/>
            <a:ext cx="8762825" cy="675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4" name="TextBox 8">
            <a:extLst>
              <a:ext uri="{FF2B5EF4-FFF2-40B4-BE49-F238E27FC236}">
                <a16:creationId xmlns:a16="http://schemas.microsoft.com/office/drawing/2014/main" id="{35D7FFF7-22E3-B71F-5D2F-0C655180A73A}"/>
              </a:ext>
            </a:extLst>
          </p:cNvPr>
          <p:cNvSpPr txBox="1">
            <a:spLocks noChangeArrowheads="1"/>
          </p:cNvSpPr>
          <p:nvPr/>
        </p:nvSpPr>
        <p:spPr bwMode="auto">
          <a:xfrm>
            <a:off x="203660" y="1536172"/>
            <a:ext cx="5671028" cy="3785652"/>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0"/>
              </a:spcBef>
              <a:buFontTx/>
              <a:buNone/>
            </a:pPr>
            <a:r>
              <a:rPr lang="es-BO" altLang="ja-JP" sz="2000" dirty="0">
                <a:latin typeface="Papyrus" panose="020B0602040200020303" pitchFamily="34" charset="77"/>
              </a:rPr>
              <a:t>14. Y miré, y he aquí una nube blanca; y sobre la nube uno sentado semejante al Hijo del hombre, que tenía en su cabeza una corona de oro, </a:t>
            </a:r>
          </a:p>
          <a:p>
            <a:pPr algn="ctr">
              <a:spcBef>
                <a:spcPct val="0"/>
              </a:spcBef>
              <a:buFontTx/>
              <a:buNone/>
            </a:pPr>
            <a:r>
              <a:rPr lang="es-BO" altLang="ja-JP" sz="2000" dirty="0">
                <a:latin typeface="Papyrus" panose="020B0602040200020303" pitchFamily="34" charset="77"/>
              </a:rPr>
              <a:t>y en su mano una hoz aguda. </a:t>
            </a:r>
          </a:p>
          <a:p>
            <a:pPr algn="ctr">
              <a:spcBef>
                <a:spcPct val="0"/>
              </a:spcBef>
              <a:buFontTx/>
              <a:buNone/>
            </a:pPr>
            <a:endParaRPr lang="es-BO" altLang="ja-JP" sz="2000" dirty="0">
              <a:latin typeface="Papyrus" panose="020B0602040200020303" pitchFamily="34" charset="77"/>
            </a:endParaRPr>
          </a:p>
          <a:p>
            <a:pPr algn="ctr">
              <a:spcBef>
                <a:spcPct val="0"/>
              </a:spcBef>
              <a:buFontTx/>
              <a:buNone/>
            </a:pPr>
            <a:r>
              <a:rPr lang="es-BO" altLang="ja-JP" sz="2000" dirty="0">
                <a:latin typeface="Papyrus" panose="020B0602040200020303" pitchFamily="34" charset="77"/>
              </a:rPr>
              <a:t>15  Y otro ángel salió del templo, clamando en alta voz al que estaba sentado sobre la nube: Mete tu hoz, y siega; porque la hora de segar te es venida, porque la mies de la tierra está madura.</a:t>
            </a:r>
          </a:p>
          <a:p>
            <a:pPr algn="ctr">
              <a:spcBef>
                <a:spcPct val="0"/>
              </a:spcBef>
              <a:buFontTx/>
              <a:buNone/>
            </a:pPr>
            <a:r>
              <a:rPr lang="es-BO" altLang="ja-JP" sz="2000" dirty="0">
                <a:latin typeface="Papyrus" panose="020B0602040200020303" pitchFamily="34" charset="77"/>
              </a:rPr>
              <a:t> </a:t>
            </a:r>
          </a:p>
          <a:p>
            <a:pPr algn="ctr">
              <a:spcBef>
                <a:spcPct val="0"/>
              </a:spcBef>
              <a:buFontTx/>
              <a:buNone/>
            </a:pPr>
            <a:r>
              <a:rPr lang="es-BO" altLang="ja-JP" sz="2000" dirty="0">
                <a:latin typeface="Papyrus" panose="020B0602040200020303" pitchFamily="34" charset="77"/>
              </a:rPr>
              <a:t> 16  Y el que estaba sentado sobre la nube echó su hoz sobre la tierra, y la tierra </a:t>
            </a:r>
            <a:r>
              <a:rPr lang="es-BO" altLang="ja-JP" sz="2000" dirty="0" err="1">
                <a:latin typeface="Papyrus" panose="020B0602040200020303" pitchFamily="34" charset="77"/>
              </a:rPr>
              <a:t>fué</a:t>
            </a:r>
            <a:r>
              <a:rPr lang="es-BO" altLang="ja-JP" sz="2000" dirty="0">
                <a:latin typeface="Papyrus" panose="020B0602040200020303" pitchFamily="34" charset="77"/>
              </a:rPr>
              <a:t> segada. </a:t>
            </a:r>
            <a:r>
              <a:rPr lang="en-US" altLang="ja-JP" sz="2000" dirty="0">
                <a:latin typeface="Papyrus" panose="020B0602040200020303" pitchFamily="34" charset="77"/>
              </a:rPr>
              <a:t> </a:t>
            </a:r>
          </a:p>
        </p:txBody>
      </p:sp>
      <p:sp>
        <p:nvSpPr>
          <p:cNvPr id="172035" name="TextBox 9">
            <a:extLst>
              <a:ext uri="{FF2B5EF4-FFF2-40B4-BE49-F238E27FC236}">
                <a16:creationId xmlns:a16="http://schemas.microsoft.com/office/drawing/2014/main" id="{4B101213-C8A9-53B1-6E7E-E6D912C1D890}"/>
              </a:ext>
            </a:extLst>
          </p:cNvPr>
          <p:cNvSpPr txBox="1">
            <a:spLocks noChangeArrowheads="1"/>
          </p:cNvSpPr>
          <p:nvPr/>
        </p:nvSpPr>
        <p:spPr bwMode="auto">
          <a:xfrm>
            <a:off x="203660" y="342111"/>
            <a:ext cx="5892341" cy="400110"/>
          </a:xfrm>
          <a:prstGeom prst="rect">
            <a:avLst/>
          </a:prstGeom>
          <a:solidFill>
            <a:schemeClr val="accent1"/>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000" dirty="0" err="1">
                <a:solidFill>
                  <a:schemeClr val="bg1"/>
                </a:solidFill>
                <a:latin typeface="Papyrus" panose="020B0602040200020303" pitchFamily="34" charset="77"/>
              </a:rPr>
              <a:t>Aocalipsis</a:t>
            </a:r>
            <a:r>
              <a:rPr lang="en-US" altLang="en-US" sz="2000" dirty="0">
                <a:solidFill>
                  <a:schemeClr val="bg1"/>
                </a:solidFill>
                <a:latin typeface="Papyrus" panose="020B0602040200020303" pitchFamily="34" charset="77"/>
              </a:rPr>
              <a:t> 14: 14-16 – La </a:t>
            </a:r>
            <a:r>
              <a:rPr lang="en-US" altLang="en-US" sz="2000" dirty="0" err="1">
                <a:solidFill>
                  <a:schemeClr val="bg1"/>
                </a:solidFill>
                <a:latin typeface="Papyrus" panose="020B0602040200020303" pitchFamily="34" charset="77"/>
              </a:rPr>
              <a:t>primera</a:t>
            </a:r>
            <a:r>
              <a:rPr lang="en-US" altLang="en-US" sz="2000" dirty="0">
                <a:solidFill>
                  <a:schemeClr val="bg1"/>
                </a:solidFill>
                <a:latin typeface="Papyrus" panose="020B0602040200020303" pitchFamily="34" charset="77"/>
              </a:rPr>
              <a:t> </a:t>
            </a:r>
            <a:r>
              <a:rPr lang="en-US" altLang="en-US" sz="2000" dirty="0" err="1">
                <a:solidFill>
                  <a:schemeClr val="bg1"/>
                </a:solidFill>
                <a:latin typeface="Papyrus" panose="020B0602040200020303" pitchFamily="34" charset="77"/>
              </a:rPr>
              <a:t>cosecha</a:t>
            </a:r>
            <a:r>
              <a:rPr lang="en-US" altLang="en-US" sz="2000" dirty="0">
                <a:solidFill>
                  <a:schemeClr val="bg1"/>
                </a:solidFill>
                <a:latin typeface="Papyrus" panose="020B0602040200020303" pitchFamily="34" charset="77"/>
              </a:rPr>
              <a:t> de Jesus</a:t>
            </a:r>
          </a:p>
        </p:txBody>
      </p:sp>
      <p:pic>
        <p:nvPicPr>
          <p:cNvPr id="172036" name="Picture 11" descr="sickle.jpg">
            <a:extLst>
              <a:ext uri="{FF2B5EF4-FFF2-40B4-BE49-F238E27FC236}">
                <a16:creationId xmlns:a16="http://schemas.microsoft.com/office/drawing/2014/main" id="{14737045-6ADE-F962-D3EA-642B68B2E6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2851" y="754458"/>
            <a:ext cx="4617059" cy="588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780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CAB88D10-5C76-F9B5-BCC7-EAA7D2AD598A}"/>
              </a:ext>
            </a:extLst>
          </p:cNvPr>
          <p:cNvSpPr txBox="1"/>
          <p:nvPr/>
        </p:nvSpPr>
        <p:spPr>
          <a:xfrm>
            <a:off x="743212" y="427684"/>
            <a:ext cx="4452731" cy="5324535"/>
          </a:xfrm>
          <a:prstGeom prst="rect">
            <a:avLst/>
          </a:prstGeom>
          <a:solidFill>
            <a:schemeClr val="bg1"/>
          </a:solidFill>
        </p:spPr>
        <p:txBody>
          <a:bodyPr wrap="square" rtlCol="0">
            <a:spAutoFit/>
          </a:bodyPr>
          <a:lstStyle/>
          <a:p>
            <a:r>
              <a:rPr lang="en-US" sz="2000" dirty="0">
                <a:latin typeface="Papyrus" panose="020B0602040200020303" pitchFamily="34" charset="77"/>
              </a:rPr>
              <a:t>         </a:t>
            </a:r>
            <a:r>
              <a:rPr lang="en-US" sz="2000" dirty="0" err="1">
                <a:latin typeface="Papyrus" panose="020B0602040200020303" pitchFamily="34" charset="77"/>
              </a:rPr>
              <a:t>Apocalipsis</a:t>
            </a:r>
            <a:r>
              <a:rPr lang="en-US" sz="2000" dirty="0">
                <a:latin typeface="Papyrus" panose="020B0602040200020303" pitchFamily="34" charset="77"/>
              </a:rPr>
              <a:t> 14:18-20</a:t>
            </a:r>
          </a:p>
          <a:p>
            <a:r>
              <a:rPr lang="en-US" sz="2000" dirty="0">
                <a:latin typeface="Papyrus" panose="020B0602040200020303" pitchFamily="34" charset="77"/>
              </a:rPr>
              <a:t>18. “</a:t>
            </a:r>
            <a:r>
              <a:rPr lang="es-BO" sz="2000" dirty="0">
                <a:latin typeface="Papyrus" panose="020B0602040200020303" pitchFamily="34" charset="77"/>
              </a:rPr>
              <a:t>Y otro ángel salió del altar, el cual tenía poder sobre el fuego, y clamó con gran voz al que tenía la hoz aguda, diciendo: Mete tu hoz aguda, y vendimia los racimos de la tierra; porque están maduras sus uvas. </a:t>
            </a:r>
          </a:p>
          <a:p>
            <a:endParaRPr lang="es-BO" sz="2000" dirty="0">
              <a:latin typeface="Papyrus" panose="020B0602040200020303" pitchFamily="34" charset="77"/>
            </a:endParaRPr>
          </a:p>
          <a:p>
            <a:r>
              <a:rPr lang="es-BO" sz="2000" dirty="0">
                <a:latin typeface="Papyrus" panose="020B0602040200020303" pitchFamily="34" charset="77"/>
              </a:rPr>
              <a:t>19  Y el ángel echó su hoz aguda en la tierra, y vendimió la viña de la tierra, y echó la uva en el grande lagar de la ira de Dios. </a:t>
            </a:r>
          </a:p>
          <a:p>
            <a:endParaRPr lang="es-BO" sz="2000" dirty="0">
              <a:latin typeface="Papyrus" panose="020B0602040200020303" pitchFamily="34" charset="77"/>
            </a:endParaRPr>
          </a:p>
          <a:p>
            <a:r>
              <a:rPr lang="es-BO" sz="2000" dirty="0">
                <a:latin typeface="Papyrus" panose="020B0602040200020303" pitchFamily="34" charset="77"/>
              </a:rPr>
              <a:t>20  Y el lagar </a:t>
            </a:r>
            <a:r>
              <a:rPr lang="es-BO" sz="2000" dirty="0" err="1">
                <a:latin typeface="Papyrus" panose="020B0602040200020303" pitchFamily="34" charset="77"/>
              </a:rPr>
              <a:t>fué</a:t>
            </a:r>
            <a:r>
              <a:rPr lang="es-BO" sz="2000" dirty="0">
                <a:latin typeface="Papyrus" panose="020B0602040200020303" pitchFamily="34" charset="77"/>
              </a:rPr>
              <a:t> hollado fuera de la ciudad, y del lagar salió sangre hasta los frenos de los caballos por mil y seiscientos estadios. </a:t>
            </a:r>
            <a:endParaRPr lang="en-US" sz="2000" dirty="0">
              <a:latin typeface="Papyrus" panose="020B0602040200020303" pitchFamily="34" charset="77"/>
            </a:endParaRPr>
          </a:p>
        </p:txBody>
      </p:sp>
      <p:pic>
        <p:nvPicPr>
          <p:cNvPr id="4" name="Picture 3" descr="A person in a white robe holding a scythe&#10;&#10;Description automatically generated">
            <a:extLst>
              <a:ext uri="{FF2B5EF4-FFF2-40B4-BE49-F238E27FC236}">
                <a16:creationId xmlns:a16="http://schemas.microsoft.com/office/drawing/2014/main" id="{70525128-1D9F-12EC-DE79-DF6A56C6A29E}"/>
              </a:ext>
            </a:extLst>
          </p:cNvPr>
          <p:cNvPicPr>
            <a:picLocks noChangeAspect="1"/>
          </p:cNvPicPr>
          <p:nvPr/>
        </p:nvPicPr>
        <p:blipFill>
          <a:blip r:embed="rId3"/>
          <a:stretch>
            <a:fillRect/>
          </a:stretch>
        </p:blipFill>
        <p:spPr>
          <a:xfrm>
            <a:off x="6483927" y="0"/>
            <a:ext cx="5112328" cy="7197358"/>
          </a:xfrm>
          <a:prstGeom prst="rect">
            <a:avLst/>
          </a:prstGeom>
        </p:spPr>
      </p:pic>
      <p:sp>
        <p:nvSpPr>
          <p:cNvPr id="5" name="TextBox 4">
            <a:extLst>
              <a:ext uri="{FF2B5EF4-FFF2-40B4-BE49-F238E27FC236}">
                <a16:creationId xmlns:a16="http://schemas.microsoft.com/office/drawing/2014/main" id="{72D45424-D05F-826C-A55C-4BBDA46038D4}"/>
              </a:ext>
            </a:extLst>
          </p:cNvPr>
          <p:cNvSpPr txBox="1"/>
          <p:nvPr/>
        </p:nvSpPr>
        <p:spPr>
          <a:xfrm>
            <a:off x="7077656" y="243512"/>
            <a:ext cx="4371133" cy="400110"/>
          </a:xfrm>
          <a:prstGeom prst="rect">
            <a:avLst/>
          </a:prstGeom>
          <a:noFill/>
        </p:spPr>
        <p:txBody>
          <a:bodyPr wrap="square" rtlCol="0">
            <a:spAutoFit/>
          </a:bodyPr>
          <a:lstStyle/>
          <a:p>
            <a:r>
              <a:rPr lang="en-US" sz="2000" dirty="0" err="1">
                <a:solidFill>
                  <a:schemeClr val="bg1"/>
                </a:solidFill>
                <a:latin typeface="Papyrus" panose="020B0602040200020303" pitchFamily="34" charset="77"/>
              </a:rPr>
              <a:t>Otro</a:t>
            </a:r>
            <a:r>
              <a:rPr lang="en-US" sz="2000" dirty="0">
                <a:solidFill>
                  <a:schemeClr val="bg1"/>
                </a:solidFill>
                <a:latin typeface="Papyrus" panose="020B0602040200020303" pitchFamily="34" charset="77"/>
              </a:rPr>
              <a:t> Angel </a:t>
            </a:r>
            <a:r>
              <a:rPr lang="en-US" sz="2000" dirty="0" err="1">
                <a:solidFill>
                  <a:schemeClr val="bg1"/>
                </a:solidFill>
                <a:latin typeface="Papyrus" panose="020B0602040200020303" pitchFamily="34" charset="77"/>
              </a:rPr>
              <a:t>Siega</a:t>
            </a:r>
            <a:r>
              <a:rPr lang="en-US" sz="2000" dirty="0">
                <a:solidFill>
                  <a:schemeClr val="bg1"/>
                </a:solidFill>
                <a:latin typeface="Papyrus" panose="020B0602040200020303" pitchFamily="34" charset="77"/>
              </a:rPr>
              <a:t> la 2a </a:t>
            </a:r>
            <a:r>
              <a:rPr lang="en-US" sz="2000" dirty="0" err="1">
                <a:solidFill>
                  <a:schemeClr val="bg1"/>
                </a:solidFill>
                <a:latin typeface="Papyrus" panose="020B0602040200020303" pitchFamily="34" charset="77"/>
              </a:rPr>
              <a:t>Cosecha</a:t>
            </a:r>
            <a:endParaRPr lang="en-US" sz="20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401391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5" name="TextBox 4"/>
          <p:cNvSpPr txBox="1"/>
          <p:nvPr/>
        </p:nvSpPr>
        <p:spPr>
          <a:xfrm>
            <a:off x="597718" y="203430"/>
            <a:ext cx="10693135" cy="1015663"/>
          </a:xfrm>
          <a:prstGeom prst="rect">
            <a:avLst/>
          </a:prstGeom>
          <a:solidFill>
            <a:schemeClr val="bg1"/>
          </a:solidFill>
        </p:spPr>
        <p:txBody>
          <a:bodyPr wrap="square" rtlCol="0">
            <a:spAutoFit/>
          </a:bodyPr>
          <a:lstStyle/>
          <a:p>
            <a:r>
              <a:rPr lang="en-US" sz="2000" dirty="0" err="1">
                <a:solidFill>
                  <a:srgbClr val="FF0000"/>
                </a:solidFill>
                <a:latin typeface="Papyrus"/>
                <a:cs typeface="Papyrus"/>
              </a:rPr>
              <a:t>Apocalipsis</a:t>
            </a:r>
            <a:r>
              <a:rPr lang="en-US" sz="2000" dirty="0">
                <a:solidFill>
                  <a:srgbClr val="FF0000"/>
                </a:solidFill>
                <a:latin typeface="Papyrus"/>
                <a:cs typeface="Papyrus"/>
              </a:rPr>
              <a:t> 14:19 </a:t>
            </a:r>
            <a:r>
              <a:rPr lang="en-US" sz="2000" dirty="0">
                <a:latin typeface="Papyrus"/>
                <a:cs typeface="Papyrus"/>
              </a:rPr>
              <a:t>“</a:t>
            </a:r>
            <a:r>
              <a:rPr lang="es-BO" sz="2000" dirty="0">
                <a:latin typeface="Papyrus"/>
                <a:cs typeface="Papyrus"/>
              </a:rPr>
              <a:t>Y el ángel echó su hoz aguda en la tierra, y vendimió la viña de la tierra, </a:t>
            </a:r>
          </a:p>
          <a:p>
            <a:r>
              <a:rPr lang="es-BO" sz="2000" dirty="0">
                <a:latin typeface="Papyrus"/>
                <a:cs typeface="Papyrus"/>
              </a:rPr>
              <a:t>y echó la uva en el grande lagar de la ira de Dios. </a:t>
            </a:r>
            <a:r>
              <a:rPr lang="es-BO" sz="2000" dirty="0">
                <a:solidFill>
                  <a:srgbClr val="FF0000"/>
                </a:solidFill>
                <a:latin typeface="Papyrus"/>
                <a:cs typeface="Papyrus"/>
              </a:rPr>
              <a:t> 20</a:t>
            </a:r>
            <a:r>
              <a:rPr lang="es-BO" sz="2000" dirty="0">
                <a:latin typeface="Papyrus"/>
                <a:cs typeface="Papyrus"/>
              </a:rPr>
              <a:t>. Y el lagar </a:t>
            </a:r>
            <a:r>
              <a:rPr lang="es-BO" sz="2000" dirty="0" err="1">
                <a:latin typeface="Papyrus"/>
                <a:cs typeface="Papyrus"/>
              </a:rPr>
              <a:t>fué</a:t>
            </a:r>
            <a:r>
              <a:rPr lang="es-BO" sz="2000" dirty="0">
                <a:latin typeface="Papyrus"/>
                <a:cs typeface="Papyrus"/>
              </a:rPr>
              <a:t> hollado fuera de la ciudad, </a:t>
            </a:r>
          </a:p>
          <a:p>
            <a:r>
              <a:rPr lang="es-BO" sz="2000" dirty="0">
                <a:latin typeface="Papyrus"/>
                <a:cs typeface="Papyrus"/>
              </a:rPr>
              <a:t>y del lagar salió sangre hasta los frenos de los caballos por mil y seiscientos estadios. </a:t>
            </a:r>
            <a:r>
              <a:rPr lang="en-US" sz="2000" dirty="0">
                <a:latin typeface="Papyrus"/>
                <a:cs typeface="Papyrus"/>
              </a:rPr>
              <a:t> </a:t>
            </a:r>
          </a:p>
        </p:txBody>
      </p:sp>
      <p:pic>
        <p:nvPicPr>
          <p:cNvPr id="6" name="Picture 5" descr="blood-as-high-as-a-horses-bridal-harvest-sickle-reap-revelation-14-grape-harvest-wra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718" y="1219093"/>
            <a:ext cx="10693135" cy="5485019"/>
          </a:xfrm>
          <a:prstGeom prst="rect">
            <a:avLst/>
          </a:prstGeom>
        </p:spPr>
      </p:pic>
    </p:spTree>
    <p:extLst>
      <p:ext uri="{BB962C8B-B14F-4D97-AF65-F5344CB8AC3E}">
        <p14:creationId xmlns:p14="http://schemas.microsoft.com/office/powerpoint/2010/main" val="4159808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6" name="Picture 5" descr="creation-swap-cross-thorns-michael-bernico-17823-1thess59.jpg"/>
          <p:cNvPicPr>
            <a:picLocks noChangeAspect="1"/>
          </p:cNvPicPr>
          <p:nvPr/>
        </p:nvPicPr>
        <p:blipFill rotWithShape="1">
          <a:blip r:embed="rId2">
            <a:extLst>
              <a:ext uri="{28A0092B-C50C-407E-A947-70E740481C1C}">
                <a14:useLocalDpi xmlns:a14="http://schemas.microsoft.com/office/drawing/2010/main" val="0"/>
              </a:ext>
            </a:extLst>
          </a:blip>
          <a:srcRect b="5010"/>
          <a:stretch/>
        </p:blipFill>
        <p:spPr>
          <a:xfrm>
            <a:off x="309862" y="801756"/>
            <a:ext cx="11325548" cy="6056244"/>
          </a:xfrm>
          <a:prstGeom prst="rect">
            <a:avLst/>
          </a:prstGeom>
        </p:spPr>
      </p:pic>
      <p:sp>
        <p:nvSpPr>
          <p:cNvPr id="3" name="TextBox 2">
            <a:extLst>
              <a:ext uri="{FF2B5EF4-FFF2-40B4-BE49-F238E27FC236}">
                <a16:creationId xmlns:a16="http://schemas.microsoft.com/office/drawing/2014/main" id="{1E74D6C9-F752-17C7-B6E5-D2DAF19B09A5}"/>
              </a:ext>
            </a:extLst>
          </p:cNvPr>
          <p:cNvSpPr txBox="1"/>
          <p:nvPr/>
        </p:nvSpPr>
        <p:spPr>
          <a:xfrm>
            <a:off x="309862" y="251792"/>
            <a:ext cx="11325548" cy="584775"/>
          </a:xfrm>
          <a:prstGeom prst="rect">
            <a:avLst/>
          </a:prstGeom>
          <a:solidFill>
            <a:schemeClr val="tx1"/>
          </a:solidFill>
        </p:spPr>
        <p:txBody>
          <a:bodyPr wrap="square" rtlCol="0">
            <a:spAutoFit/>
          </a:bodyPr>
          <a:lstStyle/>
          <a:p>
            <a:r>
              <a:rPr lang="en-US" sz="3200" dirty="0">
                <a:solidFill>
                  <a:schemeClr val="bg1"/>
                </a:solidFill>
                <a:latin typeface="Papyrus" panose="020B0602040200020303" pitchFamily="34" charset="77"/>
              </a:rPr>
              <a:t>        Nostros </a:t>
            </a:r>
            <a:r>
              <a:rPr lang="en-US" sz="3200" dirty="0" err="1">
                <a:solidFill>
                  <a:schemeClr val="bg1"/>
                </a:solidFill>
                <a:latin typeface="Papyrus" panose="020B0602040200020303" pitchFamily="34" charset="77"/>
              </a:rPr>
              <a:t>creemos</a:t>
            </a:r>
            <a:r>
              <a:rPr lang="en-US" sz="3200" dirty="0">
                <a:solidFill>
                  <a:schemeClr val="bg1"/>
                </a:solidFill>
                <a:latin typeface="Papyrus" panose="020B0602040200020303" pitchFamily="34" charset="77"/>
              </a:rPr>
              <a:t> que </a:t>
            </a:r>
            <a:r>
              <a:rPr lang="en-US" sz="3200" dirty="0" err="1">
                <a:solidFill>
                  <a:schemeClr val="bg1"/>
                </a:solidFill>
                <a:latin typeface="Papyrus" panose="020B0602040200020303" pitchFamily="34" charset="77"/>
              </a:rPr>
              <a:t>el</a:t>
            </a:r>
            <a:r>
              <a:rPr lang="en-US" sz="3200" dirty="0">
                <a:solidFill>
                  <a:schemeClr val="bg1"/>
                </a:solidFill>
                <a:latin typeface="Papyrus" panose="020B0602040200020303" pitchFamily="34" charset="77"/>
              </a:rPr>
              <a:t> </a:t>
            </a:r>
            <a:r>
              <a:rPr lang="en-US" sz="3200" dirty="0" err="1">
                <a:solidFill>
                  <a:schemeClr val="bg1"/>
                </a:solidFill>
                <a:latin typeface="Papyrus" panose="020B0602040200020303" pitchFamily="34" charset="77"/>
              </a:rPr>
              <a:t>Rapto</a:t>
            </a:r>
            <a:r>
              <a:rPr lang="en-US" sz="3200" dirty="0">
                <a:solidFill>
                  <a:schemeClr val="bg1"/>
                </a:solidFill>
                <a:latin typeface="Papyrus" panose="020B0602040200020303" pitchFamily="34" charset="77"/>
              </a:rPr>
              <a:t> Pre-</a:t>
            </a:r>
            <a:r>
              <a:rPr lang="en-US" sz="3200" dirty="0" err="1">
                <a:solidFill>
                  <a:schemeClr val="bg1"/>
                </a:solidFill>
                <a:latin typeface="Papyrus" panose="020B0602040200020303" pitchFamily="34" charset="77"/>
              </a:rPr>
              <a:t>Tribulacion</a:t>
            </a:r>
            <a:r>
              <a:rPr lang="en-US" sz="3200" dirty="0">
                <a:solidFill>
                  <a:schemeClr val="bg1"/>
                </a:solidFill>
                <a:latin typeface="Papyrus" panose="020B0602040200020303" pitchFamily="34" charset="77"/>
              </a:rPr>
              <a:t> es </a:t>
            </a:r>
            <a:r>
              <a:rPr lang="en-US" sz="3200" dirty="0" err="1">
                <a:solidFill>
                  <a:schemeClr val="bg1"/>
                </a:solidFill>
                <a:latin typeface="Papyrus" panose="020B0602040200020303" pitchFamily="34" charset="77"/>
              </a:rPr>
              <a:t>verdad</a:t>
            </a:r>
            <a:r>
              <a:rPr lang="en-US" sz="3200" dirty="0">
                <a:solidFill>
                  <a:schemeClr val="bg1"/>
                </a:solidFill>
                <a:latin typeface="Papyrus" panose="020B0602040200020303" pitchFamily="34" charset="77"/>
              </a:rPr>
              <a:t> </a:t>
            </a:r>
          </a:p>
        </p:txBody>
      </p:sp>
    </p:spTree>
    <p:extLst>
      <p:ext uri="{BB962C8B-B14F-4D97-AF65-F5344CB8AC3E}">
        <p14:creationId xmlns:p14="http://schemas.microsoft.com/office/powerpoint/2010/main" val="1096980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5">
            <a:extLst>
              <a:ext uri="{FF2B5EF4-FFF2-40B4-BE49-F238E27FC236}">
                <a16:creationId xmlns:a16="http://schemas.microsoft.com/office/drawing/2014/main" id="{08405B51-8523-874E-3732-F93BD50DC9E2}"/>
              </a:ext>
            </a:extLst>
          </p:cNvPr>
          <p:cNvSpPr>
            <a:spLocks noChangeArrowheads="1"/>
          </p:cNvSpPr>
          <p:nvPr/>
        </p:nvSpPr>
        <p:spPr bwMode="auto">
          <a:xfrm>
            <a:off x="0" y="7939"/>
            <a:ext cx="12192000" cy="6850061"/>
          </a:xfrm>
          <a:prstGeom prst="rect">
            <a:avLst/>
          </a:prstGeom>
          <a:solidFill>
            <a:schemeClr val="accent5"/>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1200">
              <a:latin typeface="Papyrus Condensed" panose="020B0602040200020303" pitchFamily="34" charset="77"/>
            </a:endParaRPr>
          </a:p>
        </p:txBody>
      </p:sp>
      <p:sp>
        <p:nvSpPr>
          <p:cNvPr id="177156" name="Rectangle 9">
            <a:extLst>
              <a:ext uri="{FF2B5EF4-FFF2-40B4-BE49-F238E27FC236}">
                <a16:creationId xmlns:a16="http://schemas.microsoft.com/office/drawing/2014/main" id="{110D5C20-FFD1-8DD5-FCAE-A8AB25A611DB}"/>
              </a:ext>
            </a:extLst>
          </p:cNvPr>
          <p:cNvSpPr>
            <a:spLocks noChangeArrowheads="1"/>
          </p:cNvSpPr>
          <p:nvPr/>
        </p:nvSpPr>
        <p:spPr bwMode="auto">
          <a:xfrm>
            <a:off x="197665" y="4486593"/>
            <a:ext cx="11994335" cy="2320396"/>
          </a:xfrm>
          <a:prstGeom prst="rect">
            <a:avLst/>
          </a:prstGeom>
          <a:solidFill>
            <a:schemeClr val="bg1"/>
          </a:solidFill>
          <a:ln w="9525">
            <a:solidFill>
              <a:srgbClr val="3366FF"/>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0"/>
              </a:spcBef>
              <a:buFontTx/>
              <a:buNone/>
            </a:pPr>
            <a:endParaRPr lang="en-US" altLang="en-US" sz="2000" dirty="0">
              <a:solidFill>
                <a:schemeClr val="bg1"/>
              </a:solidFill>
              <a:latin typeface="Papyrus" panose="020B0602040200020303" pitchFamily="34" charset="77"/>
            </a:endParaRPr>
          </a:p>
          <a:p>
            <a:pPr algn="ctr">
              <a:spcBef>
                <a:spcPct val="0"/>
              </a:spcBef>
              <a:buFontTx/>
              <a:buNone/>
            </a:pPr>
            <a:r>
              <a:rPr lang="en-US" altLang="en-US" sz="2000" dirty="0">
                <a:latin typeface="Papyrus" panose="020B0602040200020303" pitchFamily="34" charset="77"/>
              </a:rPr>
              <a:t>144,00 - </a:t>
            </a:r>
            <a:r>
              <a:rPr lang="en-US" altLang="en-US" sz="2000" dirty="0" err="1">
                <a:latin typeface="Papyrus" panose="020B0602040200020303" pitchFamily="34" charset="77"/>
              </a:rPr>
              <a:t>Otra</a:t>
            </a:r>
            <a:r>
              <a:rPr lang="en-US" altLang="en-US" sz="2000" dirty="0">
                <a:latin typeface="Papyrus" panose="020B0602040200020303" pitchFamily="34" charset="77"/>
              </a:rPr>
              <a:t> </a:t>
            </a:r>
            <a:r>
              <a:rPr lang="en-US" altLang="en-US" sz="2000" dirty="0" err="1">
                <a:latin typeface="Papyrus" panose="020B0602040200020303" pitchFamily="34" charset="77"/>
              </a:rPr>
              <a:t>Resurreccion</a:t>
            </a:r>
            <a:r>
              <a:rPr lang="en-US" altLang="en-US" sz="2000" dirty="0">
                <a:latin typeface="Papyrus" panose="020B0602040200020303" pitchFamily="34" charset="77"/>
              </a:rPr>
              <a:t> -  </a:t>
            </a:r>
            <a:r>
              <a:rPr lang="en-US" altLang="en-US" sz="2000" dirty="0" err="1">
                <a:latin typeface="Papyrus" panose="020B0602040200020303" pitchFamily="34" charset="77"/>
              </a:rPr>
              <a:t>Apocalipsis</a:t>
            </a:r>
            <a:r>
              <a:rPr lang="en-US" altLang="en-US" sz="2000" dirty="0">
                <a:latin typeface="Papyrus" panose="020B0602040200020303" pitchFamily="34" charset="77"/>
              </a:rPr>
              <a:t> 14:1-3</a:t>
            </a:r>
          </a:p>
          <a:p>
            <a:pPr>
              <a:spcBef>
                <a:spcPct val="0"/>
              </a:spcBef>
              <a:buFontTx/>
              <a:buNone/>
            </a:pPr>
            <a:r>
              <a:rPr lang="en-US" altLang="en-US" sz="2000" dirty="0">
                <a:latin typeface="Avenir Book" panose="02000503020000020003" pitchFamily="2" charset="0"/>
              </a:rPr>
              <a:t> </a:t>
            </a:r>
            <a:r>
              <a:rPr lang="es-BO" altLang="en-US" sz="2000" dirty="0">
                <a:latin typeface="Avenir Book" panose="02000503020000020003" pitchFamily="2" charset="0"/>
              </a:rPr>
              <a:t>Y MIRÉ, y he aquí, el Cordero estaba sobre el monte de </a:t>
            </a:r>
            <a:r>
              <a:rPr lang="es-BO" altLang="en-US" sz="2000" dirty="0" err="1">
                <a:latin typeface="Avenir Book" panose="02000503020000020003" pitchFamily="2" charset="0"/>
              </a:rPr>
              <a:t>Sión</a:t>
            </a:r>
            <a:r>
              <a:rPr lang="es-BO" altLang="en-US" sz="2000" dirty="0">
                <a:latin typeface="Avenir Book" panose="02000503020000020003" pitchFamily="2" charset="0"/>
              </a:rPr>
              <a:t>, y con él 144,000, que tenían el nombre de su Padre escrito en sus frentes. 2.  Y oí una voz del cielo como ruido de muchas aguas, y como sonido de un gran trueno: y oí una voz de tañedores de arpas que tañían con sus arpas: 3. Y cantaban como un cántico nuevo delante del trono, y delante de los cuatro animales, y de los ancianos: y ninguno podía aprender el cántico sino aquellos144,000, los cuales fueron comprados de entre los de la tierra. </a:t>
            </a:r>
            <a:endParaRPr lang="en-US" altLang="en-US" sz="2000" dirty="0">
              <a:latin typeface="Avenir Book" panose="02000503020000020003" pitchFamily="2" charset="0"/>
            </a:endParaRPr>
          </a:p>
        </p:txBody>
      </p:sp>
      <p:pic>
        <p:nvPicPr>
          <p:cNvPr id="177154" name="Picture 7" descr="maxresdefault-1.jpg">
            <a:extLst>
              <a:ext uri="{FF2B5EF4-FFF2-40B4-BE49-F238E27FC236}">
                <a16:creationId xmlns:a16="http://schemas.microsoft.com/office/drawing/2014/main" id="{7888341E-6926-E68F-4742-8AE283D75164}"/>
              </a:ext>
            </a:extLst>
          </p:cNvPr>
          <p:cNvPicPr>
            <a:picLocks noChangeAspect="1"/>
          </p:cNvPicPr>
          <p:nvPr/>
        </p:nvPicPr>
        <p:blipFill>
          <a:blip r:embed="rId3">
            <a:extLst>
              <a:ext uri="{28A0092B-C50C-407E-A947-70E740481C1C}">
                <a14:useLocalDpi xmlns:a14="http://schemas.microsoft.com/office/drawing/2010/main" val="0"/>
              </a:ext>
            </a:extLst>
          </a:blip>
          <a:srcRect l="16974" t="39345"/>
          <a:stretch>
            <a:fillRect/>
          </a:stretch>
        </p:blipFill>
        <p:spPr bwMode="auto">
          <a:xfrm>
            <a:off x="309039" y="7939"/>
            <a:ext cx="11573921" cy="4631688"/>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003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99394" y="-224562"/>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pic>
        <p:nvPicPr>
          <p:cNvPr id="3" name="Picture 2" descr="A group of people in white robes&#10;&#10;Description automatically generated">
            <a:extLst>
              <a:ext uri="{FF2B5EF4-FFF2-40B4-BE49-F238E27FC236}">
                <a16:creationId xmlns:a16="http://schemas.microsoft.com/office/drawing/2014/main" id="{F3B36243-CBC3-22F2-54CD-B63AECAC2547}"/>
              </a:ext>
            </a:extLst>
          </p:cNvPr>
          <p:cNvPicPr>
            <a:picLocks noChangeAspect="1"/>
          </p:cNvPicPr>
          <p:nvPr/>
        </p:nvPicPr>
        <p:blipFill rotWithShape="1">
          <a:blip r:embed="rId3"/>
          <a:srcRect b="5473"/>
          <a:stretch/>
        </p:blipFill>
        <p:spPr>
          <a:xfrm>
            <a:off x="344552" y="132523"/>
            <a:ext cx="11304104" cy="5335264"/>
          </a:xfrm>
          <a:prstGeom prst="rect">
            <a:avLst/>
          </a:prstGeom>
        </p:spPr>
      </p:pic>
      <p:sp>
        <p:nvSpPr>
          <p:cNvPr id="4" name="TextBox 3">
            <a:extLst>
              <a:ext uri="{FF2B5EF4-FFF2-40B4-BE49-F238E27FC236}">
                <a16:creationId xmlns:a16="http://schemas.microsoft.com/office/drawing/2014/main" id="{6E82618F-B8DB-F09F-0A9B-DA6268367E32}"/>
              </a:ext>
            </a:extLst>
          </p:cNvPr>
          <p:cNvSpPr txBox="1"/>
          <p:nvPr/>
        </p:nvSpPr>
        <p:spPr>
          <a:xfrm>
            <a:off x="271665" y="5501129"/>
            <a:ext cx="11449879" cy="1015663"/>
          </a:xfrm>
          <a:prstGeom prst="rect">
            <a:avLst/>
          </a:prstGeom>
          <a:solidFill>
            <a:schemeClr val="bg1"/>
          </a:solidFill>
        </p:spPr>
        <p:txBody>
          <a:bodyPr wrap="square" rtlCol="0">
            <a:spAutoFit/>
          </a:bodyPr>
          <a:lstStyle/>
          <a:p>
            <a:r>
              <a:rPr lang="en-US" sz="2000" b="1" baseline="30000" dirty="0">
                <a:solidFill>
                  <a:srgbClr val="000000"/>
                </a:solidFill>
                <a:latin typeface="Avenir Book" panose="02000503020000020003" pitchFamily="2" charset="0"/>
              </a:rPr>
              <a:t>4</a:t>
            </a:r>
            <a:r>
              <a:rPr lang="en-US" sz="2000" dirty="0">
                <a:solidFill>
                  <a:srgbClr val="000000"/>
                </a:solidFill>
                <a:latin typeface="Avenir Book" panose="02000503020000020003" pitchFamily="2" charset="0"/>
              </a:rPr>
              <a:t> </a:t>
            </a:r>
            <a:r>
              <a:rPr lang="es-BO" sz="2000" dirty="0">
                <a:solidFill>
                  <a:srgbClr val="000000"/>
                </a:solidFill>
                <a:latin typeface="Avenir Book" panose="02000503020000020003" pitchFamily="2" charset="0"/>
              </a:rPr>
              <a:t>Y vi tronos, y se sentaron sobre ellos, y les </a:t>
            </a:r>
            <a:r>
              <a:rPr lang="es-BO" sz="2000" dirty="0" err="1">
                <a:solidFill>
                  <a:srgbClr val="000000"/>
                </a:solidFill>
                <a:latin typeface="Avenir Book" panose="02000503020000020003" pitchFamily="2" charset="0"/>
              </a:rPr>
              <a:t>fué</a:t>
            </a:r>
            <a:r>
              <a:rPr lang="es-BO" sz="2000" dirty="0">
                <a:solidFill>
                  <a:srgbClr val="000000"/>
                </a:solidFill>
                <a:latin typeface="Avenir Book" panose="02000503020000020003" pitchFamily="2" charset="0"/>
              </a:rPr>
              <a:t> dado juicio; y vi las almas de los degollados por el testimonio de Jesús, y por la palabra de Dios, y que no habían adorado la bestia, ni á su imagen, y que no recibieron la señal en sus frentes, ni en sus manos; y vivieron y reinaron con Cristo mil años. </a:t>
            </a:r>
            <a:endParaRPr lang="en-US" sz="2000" dirty="0">
              <a:latin typeface="Avenir Book" panose="02000503020000020003" pitchFamily="2" charset="0"/>
            </a:endParaRPr>
          </a:p>
        </p:txBody>
      </p:sp>
      <p:sp>
        <p:nvSpPr>
          <p:cNvPr id="5" name="TextBox 4">
            <a:extLst>
              <a:ext uri="{FF2B5EF4-FFF2-40B4-BE49-F238E27FC236}">
                <a16:creationId xmlns:a16="http://schemas.microsoft.com/office/drawing/2014/main" id="{811C332F-6883-9C00-D4CD-0DD5726237AE}"/>
              </a:ext>
            </a:extLst>
          </p:cNvPr>
          <p:cNvSpPr txBox="1"/>
          <p:nvPr/>
        </p:nvSpPr>
        <p:spPr>
          <a:xfrm>
            <a:off x="2226367" y="132523"/>
            <a:ext cx="7272128" cy="461665"/>
          </a:xfrm>
          <a:prstGeom prst="rect">
            <a:avLst/>
          </a:prstGeom>
          <a:noFill/>
        </p:spPr>
        <p:txBody>
          <a:bodyPr wrap="square" rtlCol="0">
            <a:spAutoFit/>
          </a:bodyPr>
          <a:lstStyle/>
          <a:p>
            <a:r>
              <a:rPr lang="en-US" sz="2400" dirty="0" err="1">
                <a:latin typeface="Papyrus" panose="020B0602040200020303" pitchFamily="34" charset="77"/>
              </a:rPr>
              <a:t>Apocalipsis</a:t>
            </a:r>
            <a:r>
              <a:rPr lang="en-US" sz="2400" dirty="0">
                <a:latin typeface="Papyrus" panose="020B0602040200020303" pitchFamily="34" charset="77"/>
              </a:rPr>
              <a:t> 20:4  - </a:t>
            </a:r>
            <a:r>
              <a:rPr lang="en-US" sz="2400" dirty="0" err="1">
                <a:latin typeface="Papyrus" panose="020B0602040200020303" pitchFamily="34" charset="77"/>
              </a:rPr>
              <a:t>Tribulacion</a:t>
            </a:r>
            <a:r>
              <a:rPr lang="en-US" sz="2400" dirty="0">
                <a:latin typeface="Papyrus" panose="020B0602040200020303" pitchFamily="34" charset="77"/>
              </a:rPr>
              <a:t> Santos  </a:t>
            </a:r>
            <a:r>
              <a:rPr lang="en-US" sz="2400" dirty="0" err="1">
                <a:latin typeface="Papyrus" panose="020B0602040200020303" pitchFamily="34" charset="77"/>
              </a:rPr>
              <a:t>Resucitados</a:t>
            </a:r>
            <a:endParaRPr lang="en-US" sz="2400" dirty="0"/>
          </a:p>
        </p:txBody>
      </p:sp>
    </p:spTree>
    <p:extLst>
      <p:ext uri="{BB962C8B-B14F-4D97-AF65-F5344CB8AC3E}">
        <p14:creationId xmlns:p14="http://schemas.microsoft.com/office/powerpoint/2010/main" val="474341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92E50E-2016-50BB-E7B1-12FB9543D83F}"/>
              </a:ext>
            </a:extLst>
          </p:cNvPr>
          <p:cNvSpPr/>
          <p:nvPr/>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standing on a cliff&#10;&#10;Description automatically generated">
            <a:extLst>
              <a:ext uri="{FF2B5EF4-FFF2-40B4-BE49-F238E27FC236}">
                <a16:creationId xmlns:a16="http://schemas.microsoft.com/office/drawing/2014/main" id="{9E690BCB-9B10-E6D1-45BD-E5F0DF76E55C}"/>
              </a:ext>
            </a:extLst>
          </p:cNvPr>
          <p:cNvPicPr>
            <a:picLocks noChangeAspect="1"/>
          </p:cNvPicPr>
          <p:nvPr/>
        </p:nvPicPr>
        <p:blipFill rotWithShape="1">
          <a:blip r:embed="rId2"/>
          <a:srcRect l="3570" r="4656" b="10380"/>
          <a:stretch/>
        </p:blipFill>
        <p:spPr>
          <a:xfrm>
            <a:off x="0" y="333703"/>
            <a:ext cx="12224256" cy="6190593"/>
          </a:xfrm>
          <a:prstGeom prst="rect">
            <a:avLst/>
          </a:prstGeom>
        </p:spPr>
      </p:pic>
      <p:sp>
        <p:nvSpPr>
          <p:cNvPr id="2" name="TextBox 1">
            <a:extLst>
              <a:ext uri="{FF2B5EF4-FFF2-40B4-BE49-F238E27FC236}">
                <a16:creationId xmlns:a16="http://schemas.microsoft.com/office/drawing/2014/main" id="{4986F08C-56C1-1AC2-3B9A-33FF00C0D93B}"/>
              </a:ext>
            </a:extLst>
          </p:cNvPr>
          <p:cNvSpPr txBox="1"/>
          <p:nvPr/>
        </p:nvSpPr>
        <p:spPr>
          <a:xfrm>
            <a:off x="2816773" y="1954925"/>
            <a:ext cx="3111063" cy="830997"/>
          </a:xfrm>
          <a:prstGeom prst="rect">
            <a:avLst/>
          </a:prstGeom>
          <a:noFill/>
        </p:spPr>
        <p:txBody>
          <a:bodyPr wrap="square" rtlCol="0">
            <a:spAutoFit/>
          </a:bodyPr>
          <a:lstStyle/>
          <a:p>
            <a:r>
              <a:rPr lang="en-US" sz="4800" dirty="0" err="1">
                <a:latin typeface="Papyrus" panose="020B0602040200020303" pitchFamily="34" charset="77"/>
              </a:rPr>
              <a:t>Revelando</a:t>
            </a:r>
            <a:endParaRPr lang="en-US" sz="4800" dirty="0">
              <a:latin typeface="Papyrus" panose="020B0602040200020303" pitchFamily="34" charset="77"/>
            </a:endParaRPr>
          </a:p>
        </p:txBody>
      </p:sp>
    </p:spTree>
    <p:extLst>
      <p:ext uri="{BB962C8B-B14F-4D97-AF65-F5344CB8AC3E}">
        <p14:creationId xmlns:p14="http://schemas.microsoft.com/office/powerpoint/2010/main" val="2887967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92E50E-2016-50BB-E7B1-12FB9543D83F}"/>
              </a:ext>
            </a:extLst>
          </p:cNvPr>
          <p:cNvSpPr/>
          <p:nvPr/>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C34C7D8-4D9D-7E15-CB6F-38F257C5ACCA}"/>
              </a:ext>
            </a:extLst>
          </p:cNvPr>
          <p:cNvSpPr txBox="1"/>
          <p:nvPr/>
        </p:nvSpPr>
        <p:spPr>
          <a:xfrm>
            <a:off x="1257300" y="501649"/>
            <a:ext cx="9906000" cy="5909310"/>
          </a:xfrm>
          <a:prstGeom prst="rect">
            <a:avLst/>
          </a:prstGeom>
          <a:solidFill>
            <a:srgbClr val="002060"/>
          </a:solidFill>
        </p:spPr>
        <p:txBody>
          <a:bodyPr wrap="square" rtlCol="0">
            <a:spAutoFit/>
          </a:bodyPr>
          <a:lstStyle/>
          <a:p>
            <a:r>
              <a:rPr lang="en-US" sz="1800" dirty="0">
                <a:solidFill>
                  <a:schemeClr val="bg1"/>
                </a:solidFill>
                <a:latin typeface="Papyrus" panose="020B0602040200020303" pitchFamily="34" charset="77"/>
              </a:rPr>
              <a:t> 			</a:t>
            </a:r>
          </a:p>
          <a:p>
            <a:r>
              <a:rPr lang="en-US" dirty="0">
                <a:solidFill>
                  <a:schemeClr val="bg1"/>
                </a:solidFill>
                <a:latin typeface="Papyrus" panose="020B0602040200020303" pitchFamily="34" charset="77"/>
              </a:rPr>
              <a:t>			</a:t>
            </a:r>
            <a:r>
              <a:rPr lang="en-US" sz="2400" dirty="0">
                <a:solidFill>
                  <a:schemeClr val="bg1"/>
                </a:solidFill>
                <a:latin typeface="Papyrus" panose="020B0602040200020303" pitchFamily="34" charset="77"/>
              </a:rPr>
              <a:t>La Primera </a:t>
            </a:r>
            <a:r>
              <a:rPr lang="en-US" sz="2400" dirty="0" err="1">
                <a:solidFill>
                  <a:schemeClr val="bg1"/>
                </a:solidFill>
                <a:latin typeface="Papyrus" panose="020B0602040200020303" pitchFamily="34" charset="77"/>
              </a:rPr>
              <a:t>Resureccion</a:t>
            </a:r>
            <a:r>
              <a:rPr lang="en-US" sz="2400" dirty="0">
                <a:solidFill>
                  <a:schemeClr val="bg1"/>
                </a:solidFill>
                <a:latin typeface="Papyrus" panose="020B0602040200020303" pitchFamily="34" charset="77"/>
              </a:rPr>
              <a:t> </a:t>
            </a:r>
          </a:p>
          <a:p>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Diferentes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etapas</a:t>
            </a:r>
            <a:r>
              <a:rPr lang="en-US" sz="2400" dirty="0">
                <a:solidFill>
                  <a:schemeClr val="bg1"/>
                </a:solidFill>
                <a:latin typeface="Papyrus" panose="020B0602040200020303" pitchFamily="34" charset="77"/>
              </a:rPr>
              <a:t> para </a:t>
            </a:r>
            <a:r>
              <a:rPr lang="en-US" sz="2400" dirty="0" err="1">
                <a:solidFill>
                  <a:schemeClr val="bg1"/>
                </a:solidFill>
                <a:latin typeface="Papyrus" panose="020B0602040200020303" pitchFamily="34" charset="77"/>
              </a:rPr>
              <a:t>diferentes</a:t>
            </a:r>
            <a:r>
              <a:rPr lang="en-US" sz="2400" dirty="0">
                <a:solidFill>
                  <a:schemeClr val="bg1"/>
                </a:solidFill>
                <a:latin typeface="Papyrus" panose="020B0602040200020303" pitchFamily="34" charset="77"/>
              </a:rPr>
              <a:t> eras</a:t>
            </a:r>
          </a:p>
          <a:p>
            <a:endParaRPr lang="en-US" sz="2400" dirty="0">
              <a:solidFill>
                <a:schemeClr val="bg1"/>
              </a:solidFill>
              <a:latin typeface="Papyrus" panose="020B0602040200020303" pitchFamily="34" charset="77"/>
            </a:endParaRPr>
          </a:p>
          <a:p>
            <a:r>
              <a:rPr lang="en-US" sz="2400" i="1" dirty="0">
                <a:solidFill>
                  <a:schemeClr val="bg1"/>
                </a:solidFill>
                <a:latin typeface="Inter var"/>
              </a:rPr>
              <a:t> </a:t>
            </a:r>
            <a:r>
              <a:rPr lang="en-US" sz="2400" dirty="0">
                <a:solidFill>
                  <a:schemeClr val="bg1"/>
                </a:solidFill>
                <a:latin typeface="Avenir Book" panose="02000503020000020003" pitchFamily="2" charset="0"/>
              </a:rPr>
              <a:t>John 5:28 “N</a:t>
            </a:r>
            <a:r>
              <a:rPr lang="es-BO" sz="2400" dirty="0">
                <a:solidFill>
                  <a:schemeClr val="bg1"/>
                </a:solidFill>
                <a:latin typeface="Avenir Book" panose="02000503020000020003" pitchFamily="2" charset="0"/>
              </a:rPr>
              <a:t>o os maravilléis de esto; porque vendrá hora, </a:t>
            </a:r>
          </a:p>
          <a:p>
            <a:r>
              <a:rPr lang="es-BO" sz="2400" dirty="0">
                <a:solidFill>
                  <a:schemeClr val="bg1"/>
                </a:solidFill>
                <a:latin typeface="Avenir Book" panose="02000503020000020003" pitchFamily="2" charset="0"/>
              </a:rPr>
              <a:t>	cuando todos los que están en los sepulcros oirán su voz; </a:t>
            </a:r>
          </a:p>
          <a:p>
            <a:r>
              <a:rPr lang="es-BO" sz="2400" dirty="0">
                <a:solidFill>
                  <a:schemeClr val="bg1"/>
                </a:solidFill>
                <a:latin typeface="Avenir Book" panose="02000503020000020003" pitchFamily="2" charset="0"/>
              </a:rPr>
              <a:t>   5:29  Y los que hicieron bien, saldrán á resurrección de vida; </a:t>
            </a:r>
          </a:p>
          <a:p>
            <a:r>
              <a:rPr lang="es-BO" sz="2400" dirty="0">
                <a:solidFill>
                  <a:schemeClr val="bg1"/>
                </a:solidFill>
                <a:latin typeface="Avenir Book" panose="02000503020000020003" pitchFamily="2" charset="0"/>
              </a:rPr>
              <a:t>	mas los que hicieron mal, á resurrección de condenación. </a:t>
            </a:r>
            <a:endParaRPr lang="en-US" sz="2400" dirty="0">
              <a:solidFill>
                <a:schemeClr val="bg1"/>
              </a:solidFill>
              <a:latin typeface="Avenir Book" panose="02000503020000020003" pitchFamily="2" charset="0"/>
            </a:endParaRPr>
          </a:p>
          <a:p>
            <a:endParaRPr lang="en-US" sz="2400" dirty="0">
              <a:solidFill>
                <a:schemeClr val="bg1"/>
              </a:solidFill>
              <a:latin typeface="Papyrus" panose="020B0602040200020303" pitchFamily="34" charset="77"/>
            </a:endParaRPr>
          </a:p>
          <a:p>
            <a:r>
              <a:rPr lang="en-US" sz="2400" dirty="0">
                <a:solidFill>
                  <a:schemeClr val="bg1"/>
                </a:solidFill>
                <a:latin typeface="Papyrus" panose="020B0602040200020303" pitchFamily="34" charset="77"/>
              </a:rPr>
              <a:t>   		 “La Era de La </a:t>
            </a:r>
            <a:r>
              <a:rPr lang="en-US" sz="2400" dirty="0" err="1">
                <a:solidFill>
                  <a:schemeClr val="bg1"/>
                </a:solidFill>
                <a:latin typeface="Papyrus" panose="020B0602040200020303" pitchFamily="34" charset="77"/>
              </a:rPr>
              <a:t>Iglesia</a:t>
            </a:r>
            <a:r>
              <a:rPr lang="en-US" sz="2400" dirty="0">
                <a:solidFill>
                  <a:schemeClr val="bg1"/>
                </a:solidFill>
                <a:latin typeface="Papyrus" panose="020B0602040200020303" pitchFamily="34" charset="77"/>
              </a:rPr>
              <a:t>” -  </a:t>
            </a:r>
            <a:r>
              <a:rPr lang="en-US" sz="2400" dirty="0" err="1">
                <a:solidFill>
                  <a:schemeClr val="bg1"/>
                </a:solidFill>
                <a:latin typeface="Papyrus" panose="020B0602040200020303" pitchFamily="34" charset="77"/>
              </a:rPr>
              <a:t>Rapto</a:t>
            </a:r>
            <a:endParaRPr lang="en-US" sz="2400" dirty="0">
              <a:solidFill>
                <a:schemeClr val="bg1"/>
              </a:solidFill>
              <a:latin typeface="Papyrus" panose="020B0602040200020303" pitchFamily="34" charset="77"/>
            </a:endParaRPr>
          </a:p>
          <a:p>
            <a:r>
              <a:rPr lang="en-US" sz="2400" dirty="0">
                <a:solidFill>
                  <a:schemeClr val="bg1"/>
                </a:solidFill>
                <a:latin typeface="Papyrus" panose="020B0602040200020303" pitchFamily="34" charset="77"/>
              </a:rPr>
              <a:t>     		 La </a:t>
            </a:r>
            <a:r>
              <a:rPr lang="en-US" sz="2400" dirty="0" err="1">
                <a:solidFill>
                  <a:schemeClr val="bg1"/>
                </a:solidFill>
                <a:latin typeface="Papyrus" panose="020B0602040200020303" pitchFamily="34" charset="77"/>
              </a:rPr>
              <a:t>Resureccion</a:t>
            </a:r>
            <a:r>
              <a:rPr lang="en-US" sz="2400" dirty="0">
                <a:solidFill>
                  <a:schemeClr val="bg1"/>
                </a:solidFill>
                <a:latin typeface="Papyrus" panose="020B0602040200020303" pitchFamily="34" charset="77"/>
              </a:rPr>
              <a:t> de </a:t>
            </a:r>
            <a:r>
              <a:rPr lang="en-US" sz="2400" dirty="0" err="1">
                <a:solidFill>
                  <a:schemeClr val="bg1"/>
                </a:solidFill>
                <a:latin typeface="Papyrus" panose="020B0602040200020303" pitchFamily="34" charset="77"/>
              </a:rPr>
              <a:t>los</a:t>
            </a:r>
            <a:r>
              <a:rPr lang="en-US" sz="2400" dirty="0">
                <a:solidFill>
                  <a:schemeClr val="bg1"/>
                </a:solidFill>
                <a:latin typeface="Papyrus" panose="020B0602040200020303" pitchFamily="34" charset="77"/>
              </a:rPr>
              <a:t> Rectos</a:t>
            </a:r>
          </a:p>
          <a:p>
            <a:r>
              <a:rPr lang="en-US" sz="2400" dirty="0">
                <a:solidFill>
                  <a:schemeClr val="bg1"/>
                </a:solidFill>
                <a:latin typeface="Papyrus" panose="020B0602040200020303" pitchFamily="34" charset="77"/>
              </a:rPr>
              <a:t>    		 La </a:t>
            </a:r>
            <a:r>
              <a:rPr lang="en-US" sz="2400" dirty="0" err="1">
                <a:solidFill>
                  <a:schemeClr val="bg1"/>
                </a:solidFill>
                <a:latin typeface="Papyrus" panose="020B0602040200020303" pitchFamily="34" charset="77"/>
              </a:rPr>
              <a:t>Resureccion</a:t>
            </a:r>
            <a:r>
              <a:rPr lang="en-US" sz="2400" dirty="0">
                <a:solidFill>
                  <a:schemeClr val="bg1"/>
                </a:solidFill>
                <a:latin typeface="Papyrus" panose="020B0602040200020303" pitchFamily="34" charset="77"/>
              </a:rPr>
              <a:t> de </a:t>
            </a:r>
            <a:r>
              <a:rPr lang="en-US" sz="2400" dirty="0" err="1">
                <a:solidFill>
                  <a:schemeClr val="bg1"/>
                </a:solidFill>
                <a:latin typeface="Papyrus" panose="020B0602040200020303" pitchFamily="34" charset="77"/>
              </a:rPr>
              <a:t>los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Justos</a:t>
            </a:r>
            <a:endParaRPr lang="en-US" sz="2400" dirty="0">
              <a:solidFill>
                <a:schemeClr val="bg1"/>
              </a:solidFill>
              <a:latin typeface="Papyrus" panose="020B0602040200020303" pitchFamily="34" charset="77"/>
            </a:endParaRPr>
          </a:p>
          <a:p>
            <a:endParaRPr lang="en-US" sz="2400" dirty="0">
              <a:solidFill>
                <a:schemeClr val="bg1"/>
              </a:solidFill>
              <a:latin typeface="Papyrus" panose="020B0602040200020303" pitchFamily="34" charset="77"/>
            </a:endParaRPr>
          </a:p>
          <a:p>
            <a:r>
              <a:rPr lang="en-US" sz="2400" dirty="0">
                <a:solidFill>
                  <a:schemeClr val="bg1"/>
                </a:solidFill>
                <a:latin typeface="Papyrus" panose="020B0602040200020303" pitchFamily="34" charset="77"/>
              </a:rPr>
              <a:t>	La </a:t>
            </a:r>
            <a:r>
              <a:rPr lang="en-US" sz="2400" dirty="0" err="1">
                <a:solidFill>
                  <a:schemeClr val="bg1"/>
                </a:solidFill>
                <a:latin typeface="Papyrus" panose="020B0602040200020303" pitchFamily="34" charset="77"/>
              </a:rPr>
              <a:t>Resurreccion</a:t>
            </a:r>
            <a:r>
              <a:rPr lang="en-US" sz="2400" dirty="0">
                <a:solidFill>
                  <a:schemeClr val="bg1"/>
                </a:solidFill>
                <a:latin typeface="Papyrus" panose="020B0602040200020303" pitchFamily="34" charset="77"/>
              </a:rPr>
              <a:t> del </a:t>
            </a:r>
            <a:r>
              <a:rPr lang="en-US" sz="2400" dirty="0" err="1">
                <a:solidFill>
                  <a:schemeClr val="bg1"/>
                </a:solidFill>
                <a:latin typeface="Papyrus" panose="020B0602040200020303" pitchFamily="34" charset="77"/>
              </a:rPr>
              <a:t>Juicio</a:t>
            </a:r>
            <a:r>
              <a:rPr lang="en-US" sz="2400" dirty="0">
                <a:solidFill>
                  <a:schemeClr val="bg1"/>
                </a:solidFill>
                <a:latin typeface="Papyrus" panose="020B0602040200020303" pitchFamily="34" charset="77"/>
              </a:rPr>
              <a:t> de </a:t>
            </a:r>
            <a:r>
              <a:rPr lang="en-US" sz="2400" dirty="0" err="1">
                <a:solidFill>
                  <a:schemeClr val="bg1"/>
                </a:solidFill>
                <a:latin typeface="Papyrus" panose="020B0602040200020303" pitchFamily="34" charset="77"/>
              </a:rPr>
              <a:t>Condenacion</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Perversos</a:t>
            </a:r>
            <a:endParaRPr lang="en-US" sz="2400" dirty="0">
              <a:solidFill>
                <a:schemeClr val="bg1"/>
              </a:solidFill>
              <a:latin typeface="Papyrus" panose="020B0602040200020303" pitchFamily="34" charset="77"/>
            </a:endParaRPr>
          </a:p>
          <a:p>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Apocalipsis</a:t>
            </a:r>
            <a:r>
              <a:rPr lang="en-US" sz="2400" dirty="0">
                <a:solidFill>
                  <a:schemeClr val="bg1"/>
                </a:solidFill>
                <a:latin typeface="Papyrus" panose="020B0602040200020303" pitchFamily="34" charset="77"/>
              </a:rPr>
              <a:t> 20</a:t>
            </a:r>
          </a:p>
          <a:p>
            <a:endParaRPr lang="en-US" sz="2400" dirty="0"/>
          </a:p>
        </p:txBody>
      </p:sp>
    </p:spTree>
    <p:extLst>
      <p:ext uri="{BB962C8B-B14F-4D97-AF65-F5344CB8AC3E}">
        <p14:creationId xmlns:p14="http://schemas.microsoft.com/office/powerpoint/2010/main" val="2279410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Box 4">
            <a:extLst>
              <a:ext uri="{FF2B5EF4-FFF2-40B4-BE49-F238E27FC236}">
                <a16:creationId xmlns:a16="http://schemas.microsoft.com/office/drawing/2014/main" id="{FBDFF1DD-5F6B-608D-E203-6E157F4A7BEC}"/>
              </a:ext>
            </a:extLst>
          </p:cNvPr>
          <p:cNvSpPr txBox="1">
            <a:spLocks noChangeArrowheads="1"/>
          </p:cNvSpPr>
          <p:nvPr/>
        </p:nvSpPr>
        <p:spPr bwMode="auto">
          <a:xfrm>
            <a:off x="0" y="1"/>
            <a:ext cx="12192000" cy="6863417"/>
          </a:xfrm>
          <a:prstGeom prst="rect">
            <a:avLst/>
          </a:prstGeom>
          <a:solidFill>
            <a:schemeClr val="accent5"/>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1200" dirty="0">
              <a:latin typeface="Papyrus" panose="020B0602040200020303" pitchFamily="34" charset="77"/>
            </a:endParaRPr>
          </a:p>
          <a:p>
            <a:pPr>
              <a:spcBef>
                <a:spcPct val="0"/>
              </a:spcBef>
              <a:buFontTx/>
              <a:buNone/>
            </a:pPr>
            <a:r>
              <a:rPr lang="en-US" altLang="en-US" sz="1200" dirty="0">
                <a:latin typeface="Papyrus" panose="020B0602040200020303" pitchFamily="34" charset="77"/>
              </a:rPr>
              <a:t>
</a:t>
            </a:r>
          </a:p>
          <a:p>
            <a:pPr>
              <a:spcBef>
                <a:spcPct val="0"/>
              </a:spcBef>
              <a:buFontTx/>
              <a:buNone/>
            </a:pPr>
            <a:endParaRPr lang="en-US" altLang="en-US" sz="1200" dirty="0">
              <a:solidFill>
                <a:schemeClr val="bg1"/>
              </a:solidFill>
              <a:latin typeface="Papyrus" panose="020B0602040200020303" pitchFamily="34" charset="77"/>
            </a:endParaRPr>
          </a:p>
          <a:p>
            <a:pPr>
              <a:spcBef>
                <a:spcPct val="0"/>
              </a:spcBef>
              <a:buNone/>
            </a:pPr>
            <a:r>
              <a:rPr lang="en-US" altLang="en-US" sz="2000" dirty="0">
                <a:solidFill>
                  <a:schemeClr val="bg1"/>
                </a:solidFill>
                <a:latin typeface="Papyrus" panose="020B0602040200020303" pitchFamily="34" charset="77"/>
              </a:rPr>
              <a:t>      </a:t>
            </a:r>
            <a:r>
              <a:rPr lang="en-US" altLang="en-US" sz="2000" dirty="0">
                <a:latin typeface="Papyrus" panose="020B0602040200020303" pitchFamily="34" charset="77"/>
              </a:rPr>
              <a:t>1.  </a:t>
            </a:r>
            <a:r>
              <a:rPr lang="en-US" altLang="en-US" sz="2000" u="sng" dirty="0">
                <a:latin typeface="Avenir Book" panose="02000503020000020003" pitchFamily="2" charset="0"/>
              </a:rPr>
              <a:t>Jesus Cristo, </a:t>
            </a:r>
            <a:r>
              <a:rPr lang="en-US" altLang="en-US" sz="2000" dirty="0" err="1">
                <a:latin typeface="Avenir Book" panose="02000503020000020003" pitchFamily="2" charset="0"/>
              </a:rPr>
              <a:t>como</a:t>
            </a:r>
            <a:r>
              <a:rPr lang="en-US" altLang="en-US" sz="2000" dirty="0">
                <a:latin typeface="Avenir Book" panose="02000503020000020003" pitchFamily="2" charset="0"/>
              </a:rPr>
              <a:t> </a:t>
            </a:r>
            <a:r>
              <a:rPr lang="en-US" altLang="en-US" sz="2000" dirty="0" err="1">
                <a:latin typeface="Avenir Book" panose="02000503020000020003" pitchFamily="2" charset="0"/>
              </a:rPr>
              <a:t>los</a:t>
            </a:r>
            <a:r>
              <a:rPr lang="en-US" altLang="en-US" sz="2000" dirty="0">
                <a:latin typeface="Avenir Book" panose="02000503020000020003" pitchFamily="2" charset="0"/>
              </a:rPr>
              <a:t> </a:t>
            </a:r>
            <a:r>
              <a:rPr lang="en-US" altLang="en-US" sz="2000" dirty="0" err="1">
                <a:latin typeface="Avenir Book" panose="02000503020000020003" pitchFamily="2" charset="0"/>
              </a:rPr>
              <a:t>Primeros</a:t>
            </a:r>
            <a:r>
              <a:rPr lang="en-US" altLang="en-US" sz="2000" dirty="0">
                <a:latin typeface="Avenir Book" panose="02000503020000020003" pitchFamily="2" charset="0"/>
              </a:rPr>
              <a:t> </a:t>
            </a:r>
            <a:r>
              <a:rPr lang="en-US" altLang="en-US" sz="2000" dirty="0" err="1">
                <a:latin typeface="Avenir Book" panose="02000503020000020003" pitchFamily="2" charset="0"/>
              </a:rPr>
              <a:t>frutos</a:t>
            </a:r>
            <a:r>
              <a:rPr lang="en-US" altLang="en-US" sz="2000" dirty="0">
                <a:latin typeface="Avenir Book" panose="02000503020000020003" pitchFamily="2" charset="0"/>
              </a:rPr>
              <a:t>- 1 </a:t>
            </a:r>
            <a:r>
              <a:rPr lang="en-US" altLang="en-US" sz="2000" dirty="0" err="1">
                <a:latin typeface="Avenir Book" panose="02000503020000020003" pitchFamily="2" charset="0"/>
              </a:rPr>
              <a:t>Corintios</a:t>
            </a:r>
            <a:r>
              <a:rPr lang="en-US" altLang="en-US" sz="2000" dirty="0">
                <a:latin typeface="Avenir Book" panose="02000503020000020003" pitchFamily="2" charset="0"/>
              </a:rPr>
              <a:t>  15: 20 &amp; 23</a:t>
            </a:r>
          </a:p>
          <a:p>
            <a:pPr marL="457189" indent="-457189">
              <a:spcBef>
                <a:spcPct val="0"/>
              </a:spcBef>
              <a:buFontTx/>
              <a:buAutoNum type="arabicPeriod"/>
            </a:pPr>
            <a:endParaRPr lang="en-US" altLang="en-US" sz="2000" dirty="0">
              <a:latin typeface="Papyrus" panose="020B0602040200020303" pitchFamily="34" charset="77"/>
            </a:endParaRPr>
          </a:p>
          <a:p>
            <a:pPr>
              <a:spcBef>
                <a:spcPct val="0"/>
              </a:spcBef>
              <a:buFontTx/>
              <a:buNone/>
            </a:pPr>
            <a:r>
              <a:rPr lang="en-US" altLang="en-US" sz="2000" dirty="0">
                <a:latin typeface="Papyrus" panose="020B0602040200020303" pitchFamily="34" charset="77"/>
              </a:rPr>
              <a:t>        2. </a:t>
            </a:r>
            <a:r>
              <a:rPr lang="en-US" altLang="en-US" sz="2000" u="sng" dirty="0" err="1">
                <a:latin typeface="Avenir Book" panose="02000503020000020003" pitchFamily="2" charset="0"/>
              </a:rPr>
              <a:t>Algunos</a:t>
            </a:r>
            <a:r>
              <a:rPr lang="en-US" altLang="en-US" sz="2000" u="sng" dirty="0">
                <a:latin typeface="Avenir Book" panose="02000503020000020003" pitchFamily="2" charset="0"/>
              </a:rPr>
              <a:t> Santos del </a:t>
            </a:r>
            <a:r>
              <a:rPr lang="en-US" altLang="en-US" sz="2000" u="sng" dirty="0" err="1">
                <a:latin typeface="Avenir Book" panose="02000503020000020003" pitchFamily="2" charset="0"/>
              </a:rPr>
              <a:t>Antiguo</a:t>
            </a:r>
            <a:r>
              <a:rPr lang="en-US" altLang="en-US" sz="2000" u="sng" dirty="0">
                <a:latin typeface="Avenir Book" panose="02000503020000020003" pitchFamily="2" charset="0"/>
              </a:rPr>
              <a:t> </a:t>
            </a:r>
            <a:r>
              <a:rPr lang="en-US" altLang="en-US" sz="2000" u="sng" dirty="0" err="1">
                <a:latin typeface="Avenir Book" panose="02000503020000020003" pitchFamily="2" charset="0"/>
              </a:rPr>
              <a:t>Testamento</a:t>
            </a:r>
            <a:r>
              <a:rPr lang="en-US" altLang="en-US" sz="2000" u="sng" dirty="0">
                <a:latin typeface="Avenir Book" panose="02000503020000020003" pitchFamily="2" charset="0"/>
              </a:rPr>
              <a:t> </a:t>
            </a:r>
            <a:r>
              <a:rPr lang="en-US" altLang="en-US" sz="2000" u="sng" dirty="0" err="1">
                <a:latin typeface="Avenir Book" panose="02000503020000020003" pitchFamily="2" charset="0"/>
              </a:rPr>
              <a:t>salieron</a:t>
            </a:r>
            <a:r>
              <a:rPr lang="en-US" altLang="en-US" sz="2000" u="sng" dirty="0">
                <a:latin typeface="Avenir Book" panose="02000503020000020003" pitchFamily="2" charset="0"/>
              </a:rPr>
              <a:t> de sus </a:t>
            </a:r>
            <a:r>
              <a:rPr lang="en-US" altLang="en-US" sz="2000" u="sng" dirty="0" err="1">
                <a:latin typeface="Avenir Book" panose="02000503020000020003" pitchFamily="2" charset="0"/>
              </a:rPr>
              <a:t>Sepulcros</a:t>
            </a:r>
            <a:r>
              <a:rPr lang="en-US" altLang="en-US" sz="2000" u="sng" dirty="0">
                <a:latin typeface="Avenir Book" panose="02000503020000020003" pitchFamily="2" charset="0"/>
              </a:rPr>
              <a:t> </a:t>
            </a:r>
            <a:r>
              <a:rPr lang="en-US" altLang="en-US" sz="2000" dirty="0">
                <a:latin typeface="Avenir Book" panose="02000503020000020003" pitchFamily="2" charset="0"/>
              </a:rPr>
              <a:t> </a:t>
            </a:r>
          </a:p>
          <a:p>
            <a:pPr>
              <a:spcBef>
                <a:spcPct val="0"/>
              </a:spcBef>
              <a:buFontTx/>
              <a:buNone/>
            </a:pPr>
            <a:r>
              <a:rPr lang="en-US" altLang="en-US" sz="2000" dirty="0">
                <a:latin typeface="Avenir Book" panose="02000503020000020003" pitchFamily="2" charset="0"/>
              </a:rPr>
              <a:t>          Jesus </a:t>
            </a:r>
            <a:r>
              <a:rPr lang="en-US" altLang="en-US" sz="2000" dirty="0" err="1">
                <a:latin typeface="Avenir Book" panose="02000503020000020003" pitchFamily="2" charset="0"/>
              </a:rPr>
              <a:t>fue</a:t>
            </a:r>
            <a:r>
              <a:rPr lang="en-US" altLang="en-US" sz="2000" dirty="0">
                <a:latin typeface="Avenir Book" panose="02000503020000020003" pitchFamily="2" charset="0"/>
              </a:rPr>
              <a:t> </a:t>
            </a:r>
            <a:r>
              <a:rPr lang="en-US" altLang="en-US" sz="2000" dirty="0" err="1">
                <a:latin typeface="Avenir Book" panose="02000503020000020003" pitchFamily="2" charset="0"/>
              </a:rPr>
              <a:t>resucitado</a:t>
            </a:r>
            <a:r>
              <a:rPr lang="en-US" altLang="en-US" sz="2000" dirty="0">
                <a:latin typeface="Avenir Book" panose="02000503020000020003" pitchFamily="2" charset="0"/>
              </a:rPr>
              <a:t> &amp; </a:t>
            </a:r>
            <a:r>
              <a:rPr lang="en-US" altLang="en-US" sz="2000" dirty="0" err="1">
                <a:latin typeface="Avenir Book" panose="02000503020000020003" pitchFamily="2" charset="0"/>
              </a:rPr>
              <a:t>fue</a:t>
            </a:r>
            <a:r>
              <a:rPr lang="en-US" altLang="en-US" sz="2000" dirty="0">
                <a:latin typeface="Avenir Book" panose="02000503020000020003" pitchFamily="2" charset="0"/>
              </a:rPr>
              <a:t> visto </a:t>
            </a:r>
            <a:r>
              <a:rPr lang="en-US" altLang="en-US" sz="2000" dirty="0" err="1">
                <a:latin typeface="Avenir Book" panose="02000503020000020003" pitchFamily="2" charset="0"/>
              </a:rPr>
              <a:t>por</a:t>
            </a:r>
            <a:r>
              <a:rPr lang="en-US" altLang="en-US" sz="2000" dirty="0">
                <a:latin typeface="Avenir Book" panose="02000503020000020003" pitchFamily="2" charset="0"/>
              </a:rPr>
              <a:t> </a:t>
            </a:r>
            <a:r>
              <a:rPr lang="en-US" altLang="en-US" sz="2000" dirty="0" err="1">
                <a:latin typeface="Avenir Book" panose="02000503020000020003" pitchFamily="2" charset="0"/>
              </a:rPr>
              <a:t>muchos</a:t>
            </a:r>
            <a:r>
              <a:rPr lang="en-US" altLang="en-US" sz="2000" dirty="0">
                <a:latin typeface="Avenir Book" panose="02000503020000020003" pitchFamily="2" charset="0"/>
              </a:rPr>
              <a:t>–</a:t>
            </a:r>
          </a:p>
          <a:p>
            <a:pPr>
              <a:spcBef>
                <a:spcPct val="0"/>
              </a:spcBef>
              <a:buFontTx/>
              <a:buNone/>
            </a:pPr>
            <a:r>
              <a:rPr lang="en-US" altLang="en-US" sz="2000" dirty="0">
                <a:latin typeface="Avenir Book" panose="02000503020000020003" pitchFamily="2" charset="0"/>
              </a:rPr>
              <a:t>                 Mateo .27:50-53</a:t>
            </a:r>
          </a:p>
          <a:p>
            <a:pPr>
              <a:lnSpc>
                <a:spcPct val="80000"/>
              </a:lnSpc>
              <a:spcBef>
                <a:spcPct val="0"/>
              </a:spcBef>
              <a:buFontTx/>
              <a:buNone/>
            </a:pPr>
            <a:endParaRPr lang="en-US" altLang="en-US" sz="2000" dirty="0">
              <a:latin typeface="Papyrus" panose="020B0602040200020303" pitchFamily="34" charset="77"/>
            </a:endParaRPr>
          </a:p>
          <a:p>
            <a:pPr>
              <a:spcBef>
                <a:spcPct val="0"/>
              </a:spcBef>
              <a:buFontTx/>
              <a:buNone/>
            </a:pPr>
            <a:r>
              <a:rPr lang="en-US" altLang="en-US" sz="2000" dirty="0">
                <a:latin typeface="Avenir Book" panose="02000503020000020003" pitchFamily="2" charset="0"/>
              </a:rPr>
              <a:t>       3. </a:t>
            </a:r>
            <a:r>
              <a:rPr lang="en-US" altLang="en-US" sz="2000" u="sng" dirty="0">
                <a:latin typeface="Avenir Book" panose="02000503020000020003" pitchFamily="2" charset="0"/>
              </a:rPr>
              <a:t>El </a:t>
            </a:r>
            <a:r>
              <a:rPr lang="en-US" altLang="en-US" sz="2000" u="sng" dirty="0" err="1">
                <a:latin typeface="Avenir Book" panose="02000503020000020003" pitchFamily="2" charset="0"/>
              </a:rPr>
              <a:t>Rapto</a:t>
            </a:r>
            <a:r>
              <a:rPr lang="en-US" altLang="en-US" sz="2000" u="sng" dirty="0">
                <a:latin typeface="Avenir Book" panose="02000503020000020003" pitchFamily="2" charset="0"/>
              </a:rPr>
              <a:t> de la </a:t>
            </a:r>
            <a:r>
              <a:rPr lang="en-US" altLang="en-US" sz="2000" u="sng" dirty="0" err="1">
                <a:latin typeface="Avenir Book" panose="02000503020000020003" pitchFamily="2" charset="0"/>
              </a:rPr>
              <a:t>Iglesia</a:t>
            </a:r>
            <a:r>
              <a:rPr lang="en-US" altLang="en-US" sz="2000" dirty="0">
                <a:latin typeface="Avenir Book" panose="02000503020000020003" pitchFamily="2" charset="0"/>
              </a:rPr>
              <a:t>– Pre-</a:t>
            </a:r>
            <a:r>
              <a:rPr lang="en-US" altLang="en-US" sz="2000" dirty="0" err="1">
                <a:latin typeface="Avenir Book" panose="02000503020000020003" pitchFamily="2" charset="0"/>
              </a:rPr>
              <a:t>Tribulacion</a:t>
            </a:r>
            <a:endParaRPr lang="en-US" altLang="en-US" sz="2000" dirty="0">
              <a:latin typeface="Avenir Book" panose="02000503020000020003" pitchFamily="2" charset="0"/>
            </a:endParaRPr>
          </a:p>
          <a:p>
            <a:pPr>
              <a:spcBef>
                <a:spcPct val="0"/>
              </a:spcBef>
              <a:buFontTx/>
              <a:buNone/>
            </a:pPr>
            <a:r>
              <a:rPr lang="en-US" altLang="en-US" sz="2000" dirty="0">
                <a:latin typeface="Avenir Book" panose="02000503020000020003" pitchFamily="2" charset="0"/>
              </a:rPr>
              <a:t>       1 </a:t>
            </a:r>
            <a:r>
              <a:rPr lang="en-US" altLang="en-US" sz="2000" dirty="0" err="1">
                <a:latin typeface="Avenir Book" panose="02000503020000020003" pitchFamily="2" charset="0"/>
              </a:rPr>
              <a:t>Corintios</a:t>
            </a:r>
            <a:r>
              <a:rPr lang="en-US" altLang="en-US" sz="2000" dirty="0">
                <a:latin typeface="Avenir Book" panose="02000503020000020003" pitchFamily="2" charset="0"/>
              </a:rPr>
              <a:t>. 15:52, I </a:t>
            </a:r>
            <a:r>
              <a:rPr lang="en-US" altLang="en-US" sz="2000" dirty="0" err="1">
                <a:latin typeface="Avenir Book" panose="02000503020000020003" pitchFamily="2" charset="0"/>
              </a:rPr>
              <a:t>Tesalonicences</a:t>
            </a:r>
            <a:r>
              <a:rPr lang="en-US" altLang="en-US" sz="2000" dirty="0">
                <a:latin typeface="Avenir Book" panose="02000503020000020003" pitchFamily="2" charset="0"/>
              </a:rPr>
              <a:t>. 4:13-18</a:t>
            </a:r>
          </a:p>
          <a:p>
            <a:pPr>
              <a:spcBef>
                <a:spcPct val="0"/>
              </a:spcBef>
              <a:buFontTx/>
              <a:buNone/>
            </a:pPr>
            <a:endParaRPr lang="en-US" altLang="en-US" sz="2000" dirty="0">
              <a:latin typeface="Papyrus" panose="020B0602040200020303" pitchFamily="34" charset="77"/>
            </a:endParaRPr>
          </a:p>
          <a:p>
            <a:pPr>
              <a:spcBef>
                <a:spcPct val="0"/>
              </a:spcBef>
              <a:buFontTx/>
              <a:buNone/>
            </a:pPr>
            <a:r>
              <a:rPr lang="en-US" altLang="en-US" sz="2000" dirty="0">
                <a:latin typeface="Papyrus" panose="020B0602040200020303" pitchFamily="34" charset="77"/>
              </a:rPr>
              <a:t>  4</a:t>
            </a:r>
            <a:r>
              <a:rPr lang="en-US" altLang="en-US" sz="2000" dirty="0">
                <a:latin typeface="Avenir Book" panose="02000503020000020003" pitchFamily="2" charset="0"/>
              </a:rPr>
              <a:t>. </a:t>
            </a:r>
            <a:r>
              <a:rPr lang="en-US" altLang="en-US" sz="2000" u="sng" dirty="0">
                <a:latin typeface="Avenir Book" panose="02000503020000020003" pitchFamily="2" charset="0"/>
              </a:rPr>
              <a:t>Los Dos </a:t>
            </a:r>
            <a:r>
              <a:rPr lang="en-US" altLang="en-US" sz="2000" u="sng" dirty="0" err="1">
                <a:latin typeface="Avenir Book" panose="02000503020000020003" pitchFamily="2" charset="0"/>
              </a:rPr>
              <a:t>Poderosos</a:t>
            </a:r>
            <a:r>
              <a:rPr lang="en-US" altLang="en-US" sz="2000" u="sng" dirty="0">
                <a:latin typeface="Avenir Book" panose="02000503020000020003" pitchFamily="2" charset="0"/>
              </a:rPr>
              <a:t> </a:t>
            </a:r>
            <a:r>
              <a:rPr lang="en-US" altLang="en-US" sz="2000" u="sng" dirty="0" err="1">
                <a:latin typeface="Avenir Book" panose="02000503020000020003" pitchFamily="2" charset="0"/>
              </a:rPr>
              <a:t>Testigos</a:t>
            </a:r>
            <a:r>
              <a:rPr lang="en-US" altLang="en-US" sz="2000" u="sng" dirty="0">
                <a:latin typeface="Avenir Book" panose="02000503020000020003" pitchFamily="2" charset="0"/>
              </a:rPr>
              <a:t> – </a:t>
            </a:r>
            <a:r>
              <a:rPr lang="en-US" altLang="en-US" sz="2000" u="sng" dirty="0" err="1">
                <a:latin typeface="Avenir Book" panose="02000503020000020003" pitchFamily="2" charset="0"/>
              </a:rPr>
              <a:t>Apocalipsis</a:t>
            </a:r>
            <a:r>
              <a:rPr lang="en-US" altLang="en-US" sz="2000" u="sng" dirty="0">
                <a:latin typeface="Avenir Book" panose="02000503020000020003" pitchFamily="2" charset="0"/>
              </a:rPr>
              <a:t> 11:8</a:t>
            </a:r>
          </a:p>
          <a:p>
            <a:pPr>
              <a:spcBef>
                <a:spcPct val="0"/>
              </a:spcBef>
              <a:buFontTx/>
              <a:buNone/>
            </a:pPr>
            <a:r>
              <a:rPr lang="en-US" altLang="en-US" sz="2000" dirty="0">
                <a:latin typeface="Avenir Book" panose="02000503020000020003" pitchFamily="2" charset="0"/>
              </a:rPr>
              <a:t>                 Durante la </a:t>
            </a:r>
            <a:r>
              <a:rPr lang="en-US" altLang="en-US" sz="2000" dirty="0" err="1">
                <a:latin typeface="Avenir Book" panose="02000503020000020003" pitchFamily="2" charset="0"/>
              </a:rPr>
              <a:t>Tribulacion</a:t>
            </a:r>
            <a:r>
              <a:rPr lang="en-US" altLang="en-US" sz="2000" dirty="0">
                <a:latin typeface="Avenir Book" panose="02000503020000020003" pitchFamily="2" charset="0"/>
              </a:rPr>
              <a:t> –</a:t>
            </a:r>
          </a:p>
          <a:p>
            <a:pPr>
              <a:lnSpc>
                <a:spcPct val="80000"/>
              </a:lnSpc>
              <a:spcBef>
                <a:spcPct val="0"/>
              </a:spcBef>
              <a:buFontTx/>
              <a:buNone/>
            </a:pPr>
            <a:endParaRPr lang="en-US" altLang="en-US" sz="2000" dirty="0">
              <a:latin typeface="Papyrus" panose="020B0602040200020303" pitchFamily="34" charset="77"/>
            </a:endParaRPr>
          </a:p>
          <a:p>
            <a:pPr>
              <a:spcBef>
                <a:spcPct val="0"/>
              </a:spcBef>
              <a:buFontTx/>
              <a:buNone/>
            </a:pPr>
            <a:r>
              <a:rPr lang="en-US" altLang="en-US" sz="2000" dirty="0">
                <a:latin typeface="Avenir Book" panose="02000503020000020003" pitchFamily="2" charset="0"/>
              </a:rPr>
              <a:t>      5. </a:t>
            </a:r>
            <a:r>
              <a:rPr lang="en-US" altLang="en-US" sz="2000" u="sng" dirty="0">
                <a:latin typeface="Avenir Book" panose="02000503020000020003" pitchFamily="2" charset="0"/>
              </a:rPr>
              <a:t>Los 144,000 </a:t>
            </a:r>
            <a:r>
              <a:rPr lang="en-US" altLang="en-US" sz="2000" dirty="0">
                <a:latin typeface="Avenir Book" panose="02000503020000020003" pitchFamily="2" charset="0"/>
              </a:rPr>
              <a:t>in </a:t>
            </a:r>
            <a:r>
              <a:rPr lang="it-IT" altLang="en-US" sz="2000" dirty="0">
                <a:latin typeface="Avenir Book" panose="02000503020000020003" pitchFamily="2" charset="0"/>
              </a:rPr>
              <a:t>Sala del Trono del Cielo</a:t>
            </a:r>
            <a:r>
              <a:rPr lang="en-US" altLang="en-US" sz="2000" dirty="0">
                <a:latin typeface="Avenir Book" panose="02000503020000020003" pitchFamily="2" charset="0"/>
              </a:rPr>
              <a:t>–</a:t>
            </a:r>
          </a:p>
          <a:p>
            <a:pPr>
              <a:spcBef>
                <a:spcPct val="0"/>
              </a:spcBef>
              <a:buFontTx/>
              <a:buNone/>
            </a:pPr>
            <a:r>
              <a:rPr lang="en-US" altLang="en-US" sz="2000" dirty="0">
                <a:latin typeface="Avenir Book" panose="02000503020000020003" pitchFamily="2" charset="0"/>
              </a:rPr>
              <a:t>                 </a:t>
            </a:r>
            <a:r>
              <a:rPr lang="en-US" altLang="en-US" sz="2000" dirty="0" err="1">
                <a:latin typeface="Avenir Book" panose="02000503020000020003" pitchFamily="2" charset="0"/>
              </a:rPr>
              <a:t>Apocalipsis</a:t>
            </a:r>
            <a:r>
              <a:rPr lang="en-US" altLang="en-US" sz="2000" dirty="0">
                <a:latin typeface="Avenir Book" panose="02000503020000020003" pitchFamily="2" charset="0"/>
              </a:rPr>
              <a:t> 14:1-5</a:t>
            </a:r>
          </a:p>
          <a:p>
            <a:pPr>
              <a:spcBef>
                <a:spcPct val="0"/>
              </a:spcBef>
              <a:buFontTx/>
              <a:buNone/>
            </a:pPr>
            <a:endParaRPr lang="en-US" altLang="en-US" sz="2000" dirty="0">
              <a:latin typeface="Avenir Book" panose="02000503020000020003" pitchFamily="2" charset="0"/>
            </a:endParaRPr>
          </a:p>
          <a:p>
            <a:pPr>
              <a:spcBef>
                <a:spcPct val="0"/>
              </a:spcBef>
              <a:buFontTx/>
              <a:buNone/>
            </a:pPr>
            <a:r>
              <a:rPr lang="en-US" altLang="en-US" sz="2000" dirty="0">
                <a:latin typeface="Avenir Book" panose="02000503020000020003" pitchFamily="2" charset="0"/>
              </a:rPr>
              <a:t>    6. </a:t>
            </a:r>
            <a:r>
              <a:rPr lang="es-BO" altLang="en-US" sz="2000" u="sng" dirty="0">
                <a:latin typeface="Avenir Book" panose="02000503020000020003" pitchFamily="2" charset="0"/>
              </a:rPr>
              <a:t>Los Santos de la Tribulación agitan ramas de palma</a:t>
            </a:r>
          </a:p>
          <a:p>
            <a:pPr>
              <a:spcBef>
                <a:spcPct val="0"/>
              </a:spcBef>
              <a:buFontTx/>
              <a:buNone/>
            </a:pPr>
            <a:r>
              <a:rPr lang="es-BO" altLang="en-US" sz="2000" dirty="0">
                <a:latin typeface="Avenir Book" panose="02000503020000020003" pitchFamily="2" charset="0"/>
              </a:rPr>
              <a:t>           </a:t>
            </a:r>
            <a:r>
              <a:rPr lang="es-BO" altLang="en-US" sz="2000" u="sng" dirty="0">
                <a:latin typeface="Avenir Book" panose="02000503020000020003" pitchFamily="2" charset="0"/>
              </a:rPr>
              <a:t> </a:t>
            </a:r>
            <a:r>
              <a:rPr lang="en-US" altLang="en-US" sz="2000" dirty="0" err="1">
                <a:latin typeface="Avenir Book" panose="02000503020000020003" pitchFamily="2" charset="0"/>
              </a:rPr>
              <a:t>Apocalipsis</a:t>
            </a:r>
            <a:r>
              <a:rPr lang="en-US" altLang="en-US" sz="2000" dirty="0">
                <a:latin typeface="Avenir Book" panose="02000503020000020003" pitchFamily="2" charset="0"/>
              </a:rPr>
              <a:t>. 20:4-6 </a:t>
            </a:r>
            <a:r>
              <a:rPr lang="en-US" altLang="en-US" sz="2000" dirty="0" err="1">
                <a:latin typeface="Avenir Book" panose="02000503020000020003" pitchFamily="2" charset="0"/>
              </a:rPr>
              <a:t>Reinar</a:t>
            </a:r>
            <a:r>
              <a:rPr lang="en-US" altLang="en-US" sz="2000" dirty="0">
                <a:latin typeface="Avenir Book" panose="02000503020000020003" pitchFamily="2" charset="0"/>
              </a:rPr>
              <a:t> con Cristo </a:t>
            </a:r>
            <a:r>
              <a:rPr lang="en-US" altLang="en-US" sz="2000" dirty="0" err="1">
                <a:latin typeface="Avenir Book" panose="02000503020000020003" pitchFamily="2" charset="0"/>
              </a:rPr>
              <a:t>durante</a:t>
            </a:r>
            <a:r>
              <a:rPr lang="en-US" altLang="en-US" sz="2000" dirty="0">
                <a:latin typeface="Avenir Book" panose="02000503020000020003" pitchFamily="2" charset="0"/>
              </a:rPr>
              <a:t>  – </a:t>
            </a:r>
          </a:p>
          <a:p>
            <a:pPr>
              <a:spcBef>
                <a:spcPct val="0"/>
              </a:spcBef>
              <a:buFontTx/>
              <a:buNone/>
            </a:pPr>
            <a:endParaRPr lang="en-US" altLang="en-US" sz="2000" dirty="0">
              <a:latin typeface="Avenir Book" panose="02000503020000020003" pitchFamily="2" charset="0"/>
            </a:endParaRPr>
          </a:p>
          <a:p>
            <a:pPr>
              <a:spcBef>
                <a:spcPct val="0"/>
              </a:spcBef>
              <a:buFontTx/>
              <a:buNone/>
            </a:pPr>
            <a:r>
              <a:rPr lang="en-US" altLang="en-US" sz="2000" dirty="0">
                <a:latin typeface="Avenir Book" panose="02000503020000020003" pitchFamily="2" charset="0"/>
              </a:rPr>
              <a:t>       7. </a:t>
            </a:r>
            <a:r>
              <a:rPr lang="en-US" altLang="en-US" sz="2000" u="sng" dirty="0">
                <a:latin typeface="Avenir Book" panose="02000503020000020003" pitchFamily="2" charset="0"/>
              </a:rPr>
              <a:t>Santos del </a:t>
            </a:r>
            <a:r>
              <a:rPr lang="en-US" altLang="en-US" sz="2000" u="sng" dirty="0" err="1">
                <a:latin typeface="Avenir Book" panose="02000503020000020003" pitchFamily="2" charset="0"/>
              </a:rPr>
              <a:t>Antiguo</a:t>
            </a:r>
            <a:r>
              <a:rPr lang="en-US" altLang="en-US" sz="2000" u="sng" dirty="0">
                <a:latin typeface="Avenir Book" panose="02000503020000020003" pitchFamily="2" charset="0"/>
              </a:rPr>
              <a:t> </a:t>
            </a:r>
            <a:r>
              <a:rPr lang="en-US" altLang="en-US" sz="2000" u="sng" dirty="0" err="1">
                <a:latin typeface="Avenir Book" panose="02000503020000020003" pitchFamily="2" charset="0"/>
              </a:rPr>
              <a:t>Testamento</a:t>
            </a:r>
            <a:r>
              <a:rPr lang="en-US" altLang="en-US" sz="2000" u="sng" dirty="0">
                <a:latin typeface="Avenir Book" panose="02000503020000020003" pitchFamily="2" charset="0"/>
              </a:rPr>
              <a:t> </a:t>
            </a:r>
            <a:r>
              <a:rPr lang="en-US" altLang="en-US" sz="2000" dirty="0">
                <a:latin typeface="Avenir Book" panose="02000503020000020003" pitchFamily="2" charset="0"/>
              </a:rPr>
              <a:t>– </a:t>
            </a:r>
            <a:r>
              <a:rPr lang="en-US" altLang="en-US" sz="2000" dirty="0" err="1">
                <a:latin typeface="Avenir Book" panose="02000503020000020003" pitchFamily="2" charset="0"/>
              </a:rPr>
              <a:t>Parte</a:t>
            </a:r>
            <a:r>
              <a:rPr lang="en-US" altLang="en-US" sz="2000" dirty="0">
                <a:latin typeface="Avenir Book" panose="02000503020000020003" pitchFamily="2" charset="0"/>
              </a:rPr>
              <a:t> de la Primera </a:t>
            </a:r>
            <a:r>
              <a:rPr lang="en-US" altLang="en-US" sz="2000" dirty="0" err="1">
                <a:latin typeface="Avenir Book" panose="02000503020000020003" pitchFamily="2" charset="0"/>
              </a:rPr>
              <a:t>Resurreccion</a:t>
            </a:r>
            <a:r>
              <a:rPr lang="en-US" altLang="en-US" sz="2000" dirty="0">
                <a:latin typeface="Avenir Book" panose="02000503020000020003" pitchFamily="2" charset="0"/>
              </a:rPr>
              <a:t>  - Daniel 12:1-2;  Job 19,25-27</a:t>
            </a:r>
          </a:p>
          <a:p>
            <a:pPr>
              <a:spcBef>
                <a:spcPct val="0"/>
              </a:spcBef>
              <a:buFontTx/>
              <a:buNone/>
            </a:pPr>
            <a:endParaRPr lang="en-US" altLang="en-US" sz="2000" dirty="0">
              <a:latin typeface="Papyrus" panose="020B0602040200020303" pitchFamily="34" charset="77"/>
            </a:endParaRPr>
          </a:p>
        </p:txBody>
      </p:sp>
      <p:pic>
        <p:nvPicPr>
          <p:cNvPr id="230403" name="Picture 6" descr="images-6.jpeg">
            <a:extLst>
              <a:ext uri="{FF2B5EF4-FFF2-40B4-BE49-F238E27FC236}">
                <a16:creationId xmlns:a16="http://schemas.microsoft.com/office/drawing/2014/main" id="{5290D5E0-36F5-F2C2-2E3C-D15B304343A5}"/>
              </a:ext>
            </a:extLst>
          </p:cNvPr>
          <p:cNvPicPr>
            <a:picLocks noChangeAspect="1"/>
          </p:cNvPicPr>
          <p:nvPr/>
        </p:nvPicPr>
        <p:blipFill>
          <a:blip r:embed="rId2">
            <a:extLst>
              <a:ext uri="{28A0092B-C50C-407E-A947-70E740481C1C}">
                <a14:useLocalDpi xmlns:a14="http://schemas.microsoft.com/office/drawing/2010/main" val="0"/>
              </a:ext>
            </a:extLst>
          </a:blip>
          <a:srcRect b="15512"/>
          <a:stretch>
            <a:fillRect/>
          </a:stretch>
        </p:blipFill>
        <p:spPr bwMode="auto">
          <a:xfrm>
            <a:off x="6010939" y="2858210"/>
            <a:ext cx="2054225" cy="130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ages-3.jpeg">
            <a:extLst>
              <a:ext uri="{FF2B5EF4-FFF2-40B4-BE49-F238E27FC236}">
                <a16:creationId xmlns:a16="http://schemas.microsoft.com/office/drawing/2014/main" id="{34B1A9BD-AC1E-B5E9-202F-CDA129538518}"/>
              </a:ext>
            </a:extLst>
          </p:cNvPr>
          <p:cNvPicPr>
            <a:picLocks noChangeAspect="1"/>
          </p:cNvPicPr>
          <p:nvPr/>
        </p:nvPicPr>
        <p:blipFill>
          <a:blip r:embed="rId3"/>
          <a:srcRect r="18851" b="7396"/>
          <a:stretch>
            <a:fillRect/>
          </a:stretch>
        </p:blipFill>
        <p:spPr bwMode="auto">
          <a:xfrm>
            <a:off x="9621354" y="3429002"/>
            <a:ext cx="2136151" cy="1598196"/>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10" name="Picture 9" descr="images-8.jpeg">
            <a:extLst>
              <a:ext uri="{FF2B5EF4-FFF2-40B4-BE49-F238E27FC236}">
                <a16:creationId xmlns:a16="http://schemas.microsoft.com/office/drawing/2014/main" id="{10FCA69B-0C55-91AB-149B-4FAC85CFBBA9}"/>
              </a:ext>
            </a:extLst>
          </p:cNvPr>
          <p:cNvPicPr>
            <a:picLocks noChangeAspect="1"/>
          </p:cNvPicPr>
          <p:nvPr/>
        </p:nvPicPr>
        <p:blipFill>
          <a:blip r:embed="rId4"/>
          <a:srcRect b="10245"/>
          <a:stretch>
            <a:fillRect/>
          </a:stretch>
        </p:blipFill>
        <p:spPr bwMode="auto">
          <a:xfrm>
            <a:off x="8121982" y="1772364"/>
            <a:ext cx="1958975" cy="131762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12" name="Picture 11" descr="images-10.jpeg">
            <a:extLst>
              <a:ext uri="{FF2B5EF4-FFF2-40B4-BE49-F238E27FC236}">
                <a16:creationId xmlns:a16="http://schemas.microsoft.com/office/drawing/2014/main" id="{4BD2C5F8-A9B2-CDF3-CB57-BF5304F01E7B}"/>
              </a:ext>
            </a:extLst>
          </p:cNvPr>
          <p:cNvPicPr>
            <a:picLocks noChangeAspect="1"/>
          </p:cNvPicPr>
          <p:nvPr/>
        </p:nvPicPr>
        <p:blipFill>
          <a:blip r:embed="rId5"/>
          <a:srcRect/>
          <a:stretch>
            <a:fillRect/>
          </a:stretch>
        </p:blipFill>
        <p:spPr bwMode="auto">
          <a:xfrm>
            <a:off x="6674026" y="4610970"/>
            <a:ext cx="2082800" cy="1347788"/>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13" name="Picture 12" descr="images-6.jpeg">
            <a:extLst>
              <a:ext uri="{FF2B5EF4-FFF2-40B4-BE49-F238E27FC236}">
                <a16:creationId xmlns:a16="http://schemas.microsoft.com/office/drawing/2014/main" id="{4FF83624-612F-6D13-3E99-8D3A5A146C4E}"/>
              </a:ext>
            </a:extLst>
          </p:cNvPr>
          <p:cNvPicPr>
            <a:picLocks noChangeAspect="1"/>
          </p:cNvPicPr>
          <p:nvPr/>
        </p:nvPicPr>
        <p:blipFill>
          <a:blip r:embed="rId6"/>
          <a:srcRect/>
          <a:stretch>
            <a:fillRect/>
          </a:stretch>
        </p:blipFill>
        <p:spPr bwMode="auto">
          <a:xfrm>
            <a:off x="10295418" y="244283"/>
            <a:ext cx="1462087" cy="1462088"/>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17" name="Right Arrow 16">
            <a:extLst>
              <a:ext uri="{FF2B5EF4-FFF2-40B4-BE49-F238E27FC236}">
                <a16:creationId xmlns:a16="http://schemas.microsoft.com/office/drawing/2014/main" id="{B06A0F86-85BF-A83B-9AF2-F9333566DB4D}"/>
              </a:ext>
            </a:extLst>
          </p:cNvPr>
          <p:cNvSpPr>
            <a:spLocks noChangeArrowheads="1"/>
          </p:cNvSpPr>
          <p:nvPr/>
        </p:nvSpPr>
        <p:spPr bwMode="auto">
          <a:xfrm>
            <a:off x="7860484" y="786976"/>
            <a:ext cx="2372915" cy="188351"/>
          </a:xfrm>
          <a:prstGeom prst="rightArrow">
            <a:avLst>
              <a:gd name="adj1" fmla="val 50000"/>
              <a:gd name="adj2" fmla="val 50000"/>
            </a:avLst>
          </a:prstGeom>
          <a:solidFill>
            <a:srgbClr val="FF0000"/>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230412" name="TextBox 1">
            <a:extLst>
              <a:ext uri="{FF2B5EF4-FFF2-40B4-BE49-F238E27FC236}">
                <a16:creationId xmlns:a16="http://schemas.microsoft.com/office/drawing/2014/main" id="{108AEE93-B378-ABF0-0F5E-F3C7C7FEBD0A}"/>
              </a:ext>
            </a:extLst>
          </p:cNvPr>
          <p:cNvSpPr txBox="1">
            <a:spLocks noChangeArrowheads="1"/>
          </p:cNvSpPr>
          <p:nvPr/>
        </p:nvSpPr>
        <p:spPr bwMode="auto">
          <a:xfrm>
            <a:off x="2405083" y="154803"/>
            <a:ext cx="5201697" cy="400110"/>
          </a:xfrm>
          <a:prstGeom prst="rect">
            <a:avLst/>
          </a:prstGeom>
          <a:solidFill>
            <a:srgbClr val="002060"/>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000" dirty="0">
                <a:solidFill>
                  <a:schemeClr val="bg1"/>
                </a:solidFill>
                <a:latin typeface="Papyrus" panose="020B0602040200020303" pitchFamily="34" charset="77"/>
              </a:rPr>
              <a:t>La Primera </a:t>
            </a:r>
            <a:r>
              <a:rPr lang="en-US" altLang="en-US" sz="2000" dirty="0" err="1">
                <a:solidFill>
                  <a:schemeClr val="bg1"/>
                </a:solidFill>
                <a:latin typeface="Papyrus" panose="020B0602040200020303" pitchFamily="34" charset="77"/>
              </a:rPr>
              <a:t>Resurrecion</a:t>
            </a:r>
            <a:r>
              <a:rPr lang="en-US" altLang="en-US" sz="2000" dirty="0">
                <a:solidFill>
                  <a:schemeClr val="bg1"/>
                </a:solidFill>
                <a:latin typeface="Papyrus" panose="020B0602040200020303" pitchFamily="34" charset="77"/>
              </a:rPr>
              <a:t> </a:t>
            </a:r>
            <a:r>
              <a:rPr lang="en-US" altLang="en-US" sz="2000" dirty="0" err="1">
                <a:solidFill>
                  <a:schemeClr val="bg1"/>
                </a:solidFill>
                <a:latin typeface="Papyrus" panose="020B0602040200020303" pitchFamily="34" charset="77"/>
              </a:rPr>
              <a:t>tieneVarias</a:t>
            </a:r>
            <a:r>
              <a:rPr lang="en-US" altLang="en-US" sz="2000" dirty="0">
                <a:solidFill>
                  <a:schemeClr val="bg1"/>
                </a:solidFill>
                <a:latin typeface="Papyrus" panose="020B0602040200020303" pitchFamily="34" charset="77"/>
              </a:rPr>
              <a:t> </a:t>
            </a:r>
            <a:r>
              <a:rPr lang="en-US" altLang="en-US" sz="2000" dirty="0" err="1">
                <a:solidFill>
                  <a:schemeClr val="bg1"/>
                </a:solidFill>
                <a:latin typeface="Papyrus" panose="020B0602040200020303" pitchFamily="34" charset="77"/>
              </a:rPr>
              <a:t>Etapas</a:t>
            </a:r>
            <a:r>
              <a:rPr lang="en-US" altLang="en-US" sz="2000" dirty="0">
                <a:solidFill>
                  <a:schemeClr val="bg1"/>
                </a:solidFill>
                <a:latin typeface="Papyrus" panose="020B0602040200020303" pitchFamily="34" charset="77"/>
              </a:rPr>
              <a:t> </a:t>
            </a:r>
          </a:p>
        </p:txBody>
      </p:sp>
      <p:sp>
        <p:nvSpPr>
          <p:cNvPr id="3" name="Right Arrow 2">
            <a:extLst>
              <a:ext uri="{FF2B5EF4-FFF2-40B4-BE49-F238E27FC236}">
                <a16:creationId xmlns:a16="http://schemas.microsoft.com/office/drawing/2014/main" id="{B9883475-14EB-9EF7-8EC5-3D28CC39C2E9}"/>
              </a:ext>
            </a:extLst>
          </p:cNvPr>
          <p:cNvSpPr>
            <a:spLocks noChangeArrowheads="1"/>
          </p:cNvSpPr>
          <p:nvPr/>
        </p:nvSpPr>
        <p:spPr bwMode="auto">
          <a:xfrm>
            <a:off x="5487569" y="2218851"/>
            <a:ext cx="2372915" cy="188351"/>
          </a:xfrm>
          <a:prstGeom prst="rightArrow">
            <a:avLst>
              <a:gd name="adj1" fmla="val 50000"/>
              <a:gd name="adj2" fmla="val 50000"/>
            </a:avLst>
          </a:prstGeom>
          <a:solidFill>
            <a:srgbClr val="FF0000"/>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4" name="Right Arrow 3">
            <a:extLst>
              <a:ext uri="{FF2B5EF4-FFF2-40B4-BE49-F238E27FC236}">
                <a16:creationId xmlns:a16="http://schemas.microsoft.com/office/drawing/2014/main" id="{91C9ECA7-717E-C6E1-0A1F-E4E351308573}"/>
              </a:ext>
            </a:extLst>
          </p:cNvPr>
          <p:cNvSpPr>
            <a:spLocks noChangeArrowheads="1"/>
          </p:cNvSpPr>
          <p:nvPr/>
        </p:nvSpPr>
        <p:spPr bwMode="auto">
          <a:xfrm>
            <a:off x="7166065" y="4249409"/>
            <a:ext cx="2372915" cy="188351"/>
          </a:xfrm>
          <a:prstGeom prst="rightArrow">
            <a:avLst>
              <a:gd name="adj1" fmla="val 50000"/>
              <a:gd name="adj2" fmla="val 50000"/>
            </a:avLst>
          </a:prstGeom>
          <a:solidFill>
            <a:srgbClr val="FF0000"/>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Tree>
    <p:extLst>
      <p:ext uri="{BB962C8B-B14F-4D97-AF65-F5344CB8AC3E}">
        <p14:creationId xmlns:p14="http://schemas.microsoft.com/office/powerpoint/2010/main" val="34019576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dirty="0"/>
          </a:p>
        </p:txBody>
      </p:sp>
      <p:sp>
        <p:nvSpPr>
          <p:cNvPr id="2" name="TextBox 1">
            <a:extLst>
              <a:ext uri="{FF2B5EF4-FFF2-40B4-BE49-F238E27FC236}">
                <a16:creationId xmlns:a16="http://schemas.microsoft.com/office/drawing/2014/main" id="{BEBA3EB8-CBCF-BD37-F650-91FE7F18D6C7}"/>
              </a:ext>
            </a:extLst>
          </p:cNvPr>
          <p:cNvSpPr txBox="1"/>
          <p:nvPr/>
        </p:nvSpPr>
        <p:spPr>
          <a:xfrm>
            <a:off x="1080897" y="1613119"/>
            <a:ext cx="8004313" cy="1815882"/>
          </a:xfrm>
          <a:prstGeom prst="rect">
            <a:avLst/>
          </a:prstGeom>
          <a:solidFill>
            <a:srgbClr val="002060"/>
          </a:solidFill>
        </p:spPr>
        <p:txBody>
          <a:bodyPr wrap="square" rtlCol="0">
            <a:spAutoFit/>
          </a:bodyPr>
          <a:lstStyle/>
          <a:p>
            <a:r>
              <a:rPr lang="en-US" sz="2800" dirty="0">
                <a:solidFill>
                  <a:schemeClr val="bg1"/>
                </a:solidFill>
                <a:latin typeface="Papyrus" panose="020B0602040200020303" pitchFamily="34" charset="77"/>
              </a:rPr>
              <a:t>    </a:t>
            </a:r>
          </a:p>
          <a:p>
            <a:r>
              <a:rPr lang="en-US" sz="2800" dirty="0">
                <a:solidFill>
                  <a:schemeClr val="bg1"/>
                </a:solidFill>
                <a:latin typeface="Papyrus" panose="020B0602040200020303" pitchFamily="34" charset="77"/>
              </a:rPr>
              <a:t>  </a:t>
            </a:r>
            <a:r>
              <a:rPr lang="es-BO" sz="2800" dirty="0">
                <a:solidFill>
                  <a:schemeClr val="bg1"/>
                </a:solidFill>
                <a:latin typeface="Papyrus" panose="020B0602040200020303" pitchFamily="34" charset="77"/>
              </a:rPr>
              <a:t>Maravilloso tesoro en las fiestas del Señor </a:t>
            </a:r>
          </a:p>
          <a:p>
            <a:r>
              <a:rPr lang="es-BO" sz="2800" dirty="0">
                <a:solidFill>
                  <a:schemeClr val="bg1"/>
                </a:solidFill>
                <a:latin typeface="Papyrus" panose="020B0602040200020303" pitchFamily="34" charset="77"/>
              </a:rPr>
              <a:t>       El sonido de la trompeta apunta al Rapto </a:t>
            </a:r>
          </a:p>
          <a:p>
            <a:endParaRPr lang="en-US" sz="2800" dirty="0">
              <a:solidFill>
                <a:schemeClr val="bg1"/>
              </a:solidFill>
              <a:latin typeface="Papyrus" panose="020B0602040200020303" pitchFamily="34" charset="77"/>
            </a:endParaRPr>
          </a:p>
        </p:txBody>
      </p:sp>
      <p:pic>
        <p:nvPicPr>
          <p:cNvPr id="4" name="Picture 3" descr="images-5.jpeg">
            <a:extLst>
              <a:ext uri="{FF2B5EF4-FFF2-40B4-BE49-F238E27FC236}">
                <a16:creationId xmlns:a16="http://schemas.microsoft.com/office/drawing/2014/main" id="{A0EC6829-C9E1-3D1B-A6F2-3F2DCC7C54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454" l="0" r="100000">
                        <a14:foregroundMark x1="89231" y1="71649" x2="89231" y2="83505"/>
                      </a14:backgroundRemoval>
                    </a14:imgEffect>
                  </a14:imgLayer>
                </a14:imgProps>
              </a:ext>
              <a:ext uri="{28A0092B-C50C-407E-A947-70E740481C1C}">
                <a14:useLocalDpi xmlns:a14="http://schemas.microsoft.com/office/drawing/2010/main"/>
              </a:ext>
            </a:extLst>
          </a:blip>
          <a:stretch>
            <a:fillRect/>
          </a:stretch>
        </p:blipFill>
        <p:spPr>
          <a:xfrm>
            <a:off x="6873797" y="1814640"/>
            <a:ext cx="5318203" cy="5043360"/>
          </a:xfrm>
          <a:prstGeom prst="rect">
            <a:avLst/>
          </a:prstGeom>
        </p:spPr>
      </p:pic>
    </p:spTree>
    <p:extLst>
      <p:ext uri="{BB962C8B-B14F-4D97-AF65-F5344CB8AC3E}">
        <p14:creationId xmlns:p14="http://schemas.microsoft.com/office/powerpoint/2010/main" val="63054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5399C4AB-6822-6907-E25F-F706AF7FD6C1}"/>
              </a:ext>
            </a:extLst>
          </p:cNvPr>
          <p:cNvSpPr txBox="1"/>
          <p:nvPr/>
        </p:nvSpPr>
        <p:spPr>
          <a:xfrm>
            <a:off x="1264753" y="1215335"/>
            <a:ext cx="9981315" cy="4339650"/>
          </a:xfrm>
          <a:prstGeom prst="rect">
            <a:avLst/>
          </a:prstGeom>
          <a:solidFill>
            <a:srgbClr val="002060"/>
          </a:solidFill>
        </p:spPr>
        <p:txBody>
          <a:bodyPr wrap="square" rtlCol="0">
            <a:spAutoFit/>
          </a:bodyPr>
          <a:lstStyle/>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Raptos</a:t>
            </a:r>
            <a:r>
              <a:rPr lang="en-US" sz="2800" dirty="0">
                <a:solidFill>
                  <a:schemeClr val="bg1"/>
                </a:solidFill>
                <a:latin typeface="Papyrus" panose="020B0602040200020303" pitchFamily="34" charset="77"/>
              </a:rPr>
              <a:t>/</a:t>
            </a:r>
            <a:r>
              <a:rPr lang="es-BO" sz="2800" dirty="0">
                <a:solidFill>
                  <a:schemeClr val="bg1"/>
                </a:solidFill>
                <a:latin typeface="Papyrus" panose="020B0602040200020303" pitchFamily="34" charset="77"/>
              </a:rPr>
              <a:t>Resurrecciones</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por</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Profecía</a:t>
            </a:r>
            <a:r>
              <a:rPr lang="en-US" sz="2800" dirty="0">
                <a:solidFill>
                  <a:schemeClr val="bg1"/>
                </a:solidFill>
                <a:latin typeface="Papyrus" panose="020B0602040200020303" pitchFamily="34" charset="77"/>
              </a:rPr>
              <a:t> y </a:t>
            </a:r>
            <a:r>
              <a:rPr lang="en-US" sz="2800" dirty="0" err="1">
                <a:solidFill>
                  <a:schemeClr val="bg1"/>
                </a:solidFill>
                <a:latin typeface="Papyrus" panose="020B0602040200020303" pitchFamily="34" charset="77"/>
              </a:rPr>
              <a:t>por</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Patrón</a:t>
            </a:r>
            <a:r>
              <a:rPr lang="en-US" sz="2800" dirty="0">
                <a:solidFill>
                  <a:schemeClr val="bg1"/>
                </a:solidFill>
                <a:latin typeface="Papyrus" panose="020B0602040200020303" pitchFamily="34" charset="77"/>
              </a:rPr>
              <a:t>, </a:t>
            </a:r>
          </a:p>
          <a:p>
            <a:r>
              <a:rPr lang="en-US" sz="2800" dirty="0">
                <a:solidFill>
                  <a:schemeClr val="bg1"/>
                </a:solidFill>
                <a:latin typeface="Papyrus" panose="020B0602040200020303" pitchFamily="34" charset="77"/>
              </a:rPr>
              <a:t>       que se </a:t>
            </a:r>
            <a:r>
              <a:rPr lang="en-US" sz="2800" dirty="0" err="1">
                <a:solidFill>
                  <a:schemeClr val="bg1"/>
                </a:solidFill>
                <a:latin typeface="Papyrus" panose="020B0602040200020303" pitchFamily="34" charset="77"/>
              </a:rPr>
              <a:t>encuentran</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desde</a:t>
            </a:r>
            <a:r>
              <a:rPr lang="en-US" sz="2800" dirty="0">
                <a:solidFill>
                  <a:schemeClr val="bg1"/>
                </a:solidFill>
                <a:latin typeface="Papyrus" panose="020B0602040200020303" pitchFamily="34" charset="77"/>
              </a:rPr>
              <a:t> Genesis hasta </a:t>
            </a:r>
            <a:r>
              <a:rPr lang="en-US" sz="2800" dirty="0" err="1">
                <a:solidFill>
                  <a:schemeClr val="bg1"/>
                </a:solidFill>
                <a:latin typeface="Papyrus" panose="020B0602040200020303" pitchFamily="34" charset="77"/>
              </a:rPr>
              <a:t>Apocalipsis</a:t>
            </a:r>
            <a:endParaRPr lang="en-US" sz="2800" dirty="0">
              <a:solidFill>
                <a:schemeClr val="bg1"/>
              </a:solidFill>
              <a:latin typeface="Papyrus" panose="020B0602040200020303" pitchFamily="34" charset="77"/>
            </a:endParaRP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Hebreo</a:t>
            </a:r>
            <a:r>
              <a:rPr lang="en-US" sz="2800" dirty="0">
                <a:solidFill>
                  <a:schemeClr val="bg1"/>
                </a:solidFill>
                <a:latin typeface="Papyrus" panose="020B0602040200020303" pitchFamily="34" charset="77"/>
              </a:rPr>
              <a:t> del </a:t>
            </a:r>
            <a:r>
              <a:rPr lang="en-US" sz="2800" dirty="0" err="1">
                <a:solidFill>
                  <a:schemeClr val="bg1"/>
                </a:solidFill>
                <a:latin typeface="Papyrus" panose="020B0602040200020303" pitchFamily="34" charset="77"/>
              </a:rPr>
              <a:t>Antiguo</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Testamento</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Natzal</a:t>
            </a:r>
            <a:r>
              <a:rPr lang="en-US" sz="2800" dirty="0">
                <a:solidFill>
                  <a:schemeClr val="bg1"/>
                </a:solidFill>
                <a:latin typeface="Papyrus" panose="020B0602040200020303" pitchFamily="34" charset="77"/>
              </a:rPr>
              <a:t>”</a:t>
            </a:r>
          </a:p>
          <a:p>
            <a:pPr algn="ctr"/>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Traduccion</a:t>
            </a:r>
            <a:r>
              <a:rPr lang="en-US" sz="2800" dirty="0">
                <a:solidFill>
                  <a:schemeClr val="bg1"/>
                </a:solidFill>
                <a:latin typeface="Papyrus" panose="020B0602040200020303" pitchFamily="34" charset="77"/>
              </a:rPr>
              <a:t> a Latin			“</a:t>
            </a:r>
            <a:r>
              <a:rPr lang="en-US" sz="2800" dirty="0" err="1">
                <a:solidFill>
                  <a:schemeClr val="bg1"/>
                </a:solidFill>
                <a:latin typeface="Papyrus" panose="020B0602040200020303" pitchFamily="34" charset="77"/>
              </a:rPr>
              <a:t>Rapto</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Rapiemur</a:t>
            </a:r>
            <a:r>
              <a:rPr lang="en-US" sz="2800" dirty="0">
                <a:solidFill>
                  <a:schemeClr val="bg1"/>
                </a:solidFill>
                <a:latin typeface="Papyrus" panose="020B0602040200020303" pitchFamily="34" charset="77"/>
              </a:rPr>
              <a:t>”</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Nuevo </a:t>
            </a:r>
            <a:r>
              <a:rPr lang="en-US" sz="2800" dirty="0" err="1">
                <a:solidFill>
                  <a:schemeClr val="bg1"/>
                </a:solidFill>
                <a:latin typeface="Papyrus" panose="020B0602040200020303" pitchFamily="34" charset="77"/>
              </a:rPr>
              <a:t>Testamento</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en</a:t>
            </a:r>
            <a:r>
              <a:rPr lang="en-US" sz="2800" dirty="0">
                <a:solidFill>
                  <a:schemeClr val="bg1"/>
                </a:solidFill>
                <a:latin typeface="Papyrus" panose="020B0602040200020303" pitchFamily="34" charset="77"/>
              </a:rPr>
              <a:t> Griego   “</a:t>
            </a:r>
            <a:r>
              <a:rPr lang="en-US" sz="2800" dirty="0" err="1">
                <a:solidFill>
                  <a:schemeClr val="bg1"/>
                </a:solidFill>
                <a:latin typeface="Papyrus" panose="020B0602040200020303" pitchFamily="34" charset="77"/>
              </a:rPr>
              <a:t>Harpazo</a:t>
            </a:r>
            <a:r>
              <a:rPr lang="en-US" sz="2800" dirty="0">
                <a:solidFill>
                  <a:schemeClr val="bg1"/>
                </a:solidFill>
                <a:latin typeface="Papyrus" panose="020B0602040200020303" pitchFamily="34" charset="77"/>
              </a:rPr>
              <a:t>/</a:t>
            </a:r>
            <a:r>
              <a:rPr lang="en-US" sz="2800" dirty="0" err="1">
                <a:solidFill>
                  <a:schemeClr val="bg1"/>
                </a:solidFill>
                <a:latin typeface="Papyrus" panose="020B0602040200020303" pitchFamily="34" charset="77"/>
              </a:rPr>
              <a:t>Arrebatamiento</a:t>
            </a:r>
            <a:r>
              <a:rPr lang="en-US" sz="2800" dirty="0">
                <a:solidFill>
                  <a:schemeClr val="bg1"/>
                </a:solidFill>
                <a:latin typeface="Papyrus" panose="020B0602040200020303" pitchFamily="34" charset="77"/>
              </a:rPr>
              <a:t>”</a:t>
            </a:r>
          </a:p>
          <a:p>
            <a:pPr algn="ctr"/>
            <a:endParaRPr lang="en-US" sz="24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4169957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6" y="1687876"/>
            <a:ext cx="184731"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1" y="0"/>
            <a:ext cx="12431843" cy="6858000"/>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_tradnl" dirty="0"/>
              <a:t> </a:t>
            </a:r>
          </a:p>
        </p:txBody>
      </p:sp>
      <p:pic>
        <p:nvPicPr>
          <p:cNvPr id="2" name="Picture 1" descr="menorah-of-feas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124" y="1"/>
            <a:ext cx="9066248" cy="6786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67F52468-5455-8359-71D6-F6CEE2487A7B}"/>
              </a:ext>
            </a:extLst>
          </p:cNvPr>
          <p:cNvSpPr txBox="1"/>
          <p:nvPr/>
        </p:nvSpPr>
        <p:spPr>
          <a:xfrm>
            <a:off x="7273160" y="4109544"/>
            <a:ext cx="3268717" cy="1938992"/>
          </a:xfrm>
          <a:prstGeom prst="rect">
            <a:avLst/>
          </a:prstGeom>
          <a:solidFill>
            <a:schemeClr val="bg1"/>
          </a:solidFill>
        </p:spPr>
        <p:txBody>
          <a:bodyPr wrap="square" rtlCol="0">
            <a:spAutoFit/>
          </a:bodyPr>
          <a:lstStyle/>
          <a:p>
            <a:pPr algn="ctr"/>
            <a:r>
              <a:rPr lang="es-BO" sz="2400" dirty="0">
                <a:latin typeface="Papyrus" panose="020B0602040200020303" pitchFamily="34" charset="77"/>
              </a:rPr>
              <a:t>La Fiesta de las Trompetas es una imagen profética </a:t>
            </a:r>
          </a:p>
          <a:p>
            <a:pPr algn="ctr"/>
            <a:r>
              <a:rPr lang="es-BO" sz="2400" dirty="0">
                <a:latin typeface="Papyrus" panose="020B0602040200020303" pitchFamily="34" charset="77"/>
              </a:rPr>
              <a:t>del Rapto</a:t>
            </a:r>
          </a:p>
          <a:p>
            <a:pPr algn="ctr"/>
            <a:r>
              <a:rPr lang="es-BO" sz="2400" dirty="0">
                <a:latin typeface="Papyrus" panose="020B0602040200020303" pitchFamily="34" charset="77"/>
              </a:rPr>
              <a:t> antes de la Tribulación</a:t>
            </a:r>
            <a:endParaRPr lang="en-US" sz="2400" dirty="0">
              <a:latin typeface="Papyrus" panose="020B0602040200020303" pitchFamily="34" charset="77"/>
            </a:endParaRPr>
          </a:p>
        </p:txBody>
      </p:sp>
    </p:spTree>
    <p:extLst>
      <p:ext uri="{BB962C8B-B14F-4D97-AF65-F5344CB8AC3E}">
        <p14:creationId xmlns:p14="http://schemas.microsoft.com/office/powerpoint/2010/main" val="35463263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2000"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p:cNvSpPr txBox="1"/>
          <p:nvPr/>
        </p:nvSpPr>
        <p:spPr>
          <a:xfrm>
            <a:off x="5291396" y="4089509"/>
            <a:ext cx="3315305" cy="369332"/>
          </a:xfrm>
          <a:prstGeom prst="rect">
            <a:avLst/>
          </a:prstGeom>
          <a:noFill/>
        </p:spPr>
        <p:txBody>
          <a:bodyPr wrap="square" rtlCol="0">
            <a:spAutoFit/>
          </a:bodyPr>
          <a:lstStyle/>
          <a:p>
            <a:endParaRPr lang="en-US" dirty="0"/>
          </a:p>
        </p:txBody>
      </p:sp>
      <p:sp>
        <p:nvSpPr>
          <p:cNvPr id="3" name="TextBox 2"/>
          <p:cNvSpPr txBox="1"/>
          <p:nvPr/>
        </p:nvSpPr>
        <p:spPr>
          <a:xfrm>
            <a:off x="265043" y="175137"/>
            <a:ext cx="11396869" cy="1015663"/>
          </a:xfrm>
          <a:prstGeom prst="rect">
            <a:avLst/>
          </a:prstGeom>
          <a:solidFill>
            <a:schemeClr val="accent1"/>
          </a:solidFill>
        </p:spPr>
        <p:txBody>
          <a:bodyPr wrap="square" rtlCol="0">
            <a:spAutoFit/>
          </a:bodyPr>
          <a:lstStyle/>
          <a:p>
            <a:r>
              <a:rPr lang="en-US" sz="2000" dirty="0">
                <a:solidFill>
                  <a:schemeClr val="bg1"/>
                </a:solidFill>
                <a:latin typeface="Papyrus"/>
                <a:cs typeface="Papyrus"/>
              </a:rPr>
              <a:t>“</a:t>
            </a:r>
            <a:r>
              <a:rPr lang="en-US" sz="2000" b="1" dirty="0">
                <a:solidFill>
                  <a:schemeClr val="bg1"/>
                </a:solidFill>
                <a:latin typeface="Papyrus"/>
                <a:cs typeface="Papyrus"/>
              </a:rPr>
              <a:t>1 </a:t>
            </a:r>
            <a:r>
              <a:rPr lang="en-US" sz="2000" b="1" dirty="0" err="1">
                <a:solidFill>
                  <a:schemeClr val="bg1"/>
                </a:solidFill>
                <a:latin typeface="Papyrus"/>
                <a:cs typeface="Papyrus"/>
              </a:rPr>
              <a:t>Corintios</a:t>
            </a:r>
            <a:r>
              <a:rPr lang="en-US" sz="2000" b="1" dirty="0">
                <a:solidFill>
                  <a:schemeClr val="bg1"/>
                </a:solidFill>
                <a:latin typeface="Papyrus"/>
                <a:cs typeface="Papyrus"/>
              </a:rPr>
              <a:t> 15:51-52 </a:t>
            </a:r>
            <a:r>
              <a:rPr lang="en-US" sz="2000" dirty="0">
                <a:solidFill>
                  <a:schemeClr val="bg1"/>
                </a:solidFill>
                <a:latin typeface="Papyrus"/>
                <a:cs typeface="Papyrus"/>
              </a:rPr>
              <a:t>”</a:t>
            </a:r>
            <a:r>
              <a:rPr lang="es-BO" sz="2000" dirty="0">
                <a:solidFill>
                  <a:schemeClr val="bg1"/>
                </a:solidFill>
                <a:latin typeface="Papyrus"/>
                <a:cs typeface="Papyrus"/>
              </a:rPr>
              <a:t>He aquí, os digo un misterio: Todos ciertamente no dormiremos, mas todos seremos transformados. En un momento, en un abrir de ojo, á la final trompeta; porque será tocada la trompeta, y los muertos serán levantados sin corrupción, y nosotros seremos transformados.</a:t>
            </a:r>
            <a:endParaRPr lang="en-US" sz="2000" b="1" dirty="0">
              <a:solidFill>
                <a:srgbClr val="FF0000"/>
              </a:solidFill>
              <a:latin typeface="Papyrus"/>
              <a:cs typeface="Papyrus"/>
            </a:endParaRPr>
          </a:p>
        </p:txBody>
      </p:sp>
      <p:pic>
        <p:nvPicPr>
          <p:cNvPr id="8" name="Picture 7" descr="398238_10150928111907355_799722627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113" y="1190800"/>
            <a:ext cx="10236732" cy="5667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0640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6" y="1687876"/>
            <a:ext cx="184731"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192000" cy="6858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a:p>
        </p:txBody>
      </p:sp>
      <p:pic>
        <p:nvPicPr>
          <p:cNvPr id="2" name="Picture 1" descr="three_cohanim.jpg"/>
          <p:cNvPicPr>
            <a:picLocks noChangeAspect="1"/>
          </p:cNvPicPr>
          <p:nvPr/>
        </p:nvPicPr>
        <p:blipFill rotWithShape="1">
          <a:blip r:embed="rId2">
            <a:extLst>
              <a:ext uri="{28A0092B-C50C-407E-A947-70E740481C1C}">
                <a14:useLocalDpi xmlns:a14="http://schemas.microsoft.com/office/drawing/2010/main" val="0"/>
              </a:ext>
            </a:extLst>
          </a:blip>
          <a:srcRect l="-1183" t="-7106" r="1603" b="13724"/>
          <a:stretch/>
        </p:blipFill>
        <p:spPr>
          <a:xfrm>
            <a:off x="-114299" y="0"/>
            <a:ext cx="12191999" cy="6876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3494" name="TextBox 2"/>
          <p:cNvSpPr txBox="1">
            <a:spLocks noChangeArrowheads="1"/>
          </p:cNvSpPr>
          <p:nvPr/>
        </p:nvSpPr>
        <p:spPr bwMode="auto">
          <a:xfrm>
            <a:off x="514350" y="136052"/>
            <a:ext cx="10250631" cy="707886"/>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BO" sz="2000" dirty="0">
                <a:latin typeface="Papyrus" panose="020B0602040200020303" pitchFamily="34" charset="77"/>
                <a:cs typeface="Lucida Handwriting"/>
              </a:rPr>
              <a:t>En la Fiesta de las Trompetas, los sacerdotes soplan un patrón especial de 99 sonidos</a:t>
            </a:r>
          </a:p>
          <a:p>
            <a:pPr eaLnBrk="1" hangingPunct="1"/>
            <a:r>
              <a:rPr lang="es-BO" sz="2000" dirty="0">
                <a:latin typeface="Papyrus" panose="020B0602040200020303" pitchFamily="34" charset="77"/>
                <a:cs typeface="Lucida Handwriting"/>
              </a:rPr>
              <a:t> El último sonido número 100 es el más </a:t>
            </a:r>
            <a:r>
              <a:rPr lang="es-BO" sz="2000" dirty="0" err="1">
                <a:latin typeface="Papyrus" panose="020B0602040200020303" pitchFamily="34" charset="77"/>
                <a:cs typeface="Lucida Handwriting"/>
              </a:rPr>
              <a:t>largo"la</a:t>
            </a:r>
            <a:r>
              <a:rPr lang="es-BO" sz="2000" dirty="0">
                <a:latin typeface="Papyrus" panose="020B0602040200020303" pitchFamily="34" charset="77"/>
                <a:cs typeface="Lucida Handwriting"/>
              </a:rPr>
              <a:t> última trompeta- </a:t>
            </a:r>
            <a:r>
              <a:rPr lang="es-BO" sz="2000" dirty="0" err="1">
                <a:latin typeface="Papyrus" panose="020B0602040200020303" pitchFamily="34" charset="77"/>
                <a:cs typeface="Lucida Handwriting"/>
              </a:rPr>
              <a:t>Tekiah</a:t>
            </a:r>
            <a:r>
              <a:rPr lang="es-BO" sz="2000" dirty="0">
                <a:latin typeface="Papyrus" panose="020B0602040200020303" pitchFamily="34" charset="77"/>
                <a:cs typeface="Lucida Handwriting"/>
              </a:rPr>
              <a:t> Ha </a:t>
            </a:r>
            <a:r>
              <a:rPr lang="es-BO" sz="2000" dirty="0" err="1">
                <a:latin typeface="Papyrus" panose="020B0602040200020303" pitchFamily="34" charset="77"/>
                <a:cs typeface="Lucida Handwriting"/>
              </a:rPr>
              <a:t>Gadol</a:t>
            </a:r>
            <a:r>
              <a:rPr lang="es-ES_tradnl" sz="2000" dirty="0">
                <a:latin typeface="Papyrus" panose="020B0602040200020303" pitchFamily="34" charset="77"/>
                <a:cs typeface="Lucida Handwriting"/>
              </a:rPr>
              <a:t>” </a:t>
            </a:r>
          </a:p>
        </p:txBody>
      </p:sp>
    </p:spTree>
    <p:extLst>
      <p:ext uri="{BB962C8B-B14F-4D97-AF65-F5344CB8AC3E}">
        <p14:creationId xmlns:p14="http://schemas.microsoft.com/office/powerpoint/2010/main" val="3609963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6" y="1687876"/>
            <a:ext cx="184731"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357100" cy="7063155"/>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sz="3600" dirty="0">
              <a:latin typeface="Cracked"/>
              <a:cs typeface="Cracked"/>
            </a:endParaRPr>
          </a:p>
        </p:txBody>
      </p:sp>
      <p:sp>
        <p:nvSpPr>
          <p:cNvPr id="2" name="TextBox 1"/>
          <p:cNvSpPr txBox="1"/>
          <p:nvPr/>
        </p:nvSpPr>
        <p:spPr>
          <a:xfrm>
            <a:off x="242225" y="273249"/>
            <a:ext cx="5562228" cy="6524863"/>
          </a:xfrm>
          <a:prstGeom prst="rect">
            <a:avLst/>
          </a:prstGeom>
          <a:solidFill>
            <a:schemeClr val="bg1"/>
          </a:solidFill>
        </p:spPr>
        <p:txBody>
          <a:bodyPr wrap="square" rtlCol="0">
            <a:spAutoFit/>
          </a:bodyPr>
          <a:lstStyle/>
          <a:p>
            <a:pPr algn="ctr"/>
            <a:r>
              <a:rPr lang="es-BO" sz="2200" dirty="0">
                <a:latin typeface="Avenir Book" panose="02000503020000020003" pitchFamily="2" charset="0"/>
                <a:cs typeface="Lucida Handwriting"/>
              </a:rPr>
              <a:t>La Fiesta de las Trompetas – Tantas Pistas</a:t>
            </a:r>
          </a:p>
          <a:p>
            <a:pPr algn="ctr"/>
            <a:endParaRPr lang="es-BO" sz="2200" dirty="0">
              <a:latin typeface="Avenir Book" panose="02000503020000020003" pitchFamily="2" charset="0"/>
              <a:cs typeface="Lucida Handwriting"/>
            </a:endParaRPr>
          </a:p>
          <a:p>
            <a:pPr algn="ctr"/>
            <a:r>
              <a:rPr lang="es-BO" sz="2200" dirty="0">
                <a:latin typeface="Avenir Book" panose="02000503020000020003" pitchFamily="2" charset="0"/>
                <a:cs typeface="Lucida Handwriting"/>
              </a:rPr>
              <a:t>"El Ultimo Triunfo"</a:t>
            </a:r>
          </a:p>
          <a:p>
            <a:pPr algn="ctr"/>
            <a:endParaRPr lang="es-BO" sz="2200" dirty="0">
              <a:latin typeface="Avenir Book" panose="02000503020000020003" pitchFamily="2" charset="0"/>
              <a:cs typeface="Lucida Handwriting"/>
            </a:endParaRPr>
          </a:p>
          <a:p>
            <a:pPr algn="ctr"/>
            <a:r>
              <a:rPr lang="es-BO" sz="2200" dirty="0">
                <a:latin typeface="Avenir Book" panose="02000503020000020003" pitchFamily="2" charset="0"/>
                <a:cs typeface="Lucida Handwriting"/>
              </a:rPr>
              <a:t>"El Día Oculto"</a:t>
            </a:r>
          </a:p>
          <a:p>
            <a:pPr algn="ctr"/>
            <a:endParaRPr lang="es-BO" sz="2200" dirty="0">
              <a:latin typeface="Avenir Book" panose="02000503020000020003" pitchFamily="2" charset="0"/>
              <a:cs typeface="Lucida Handwriting"/>
            </a:endParaRPr>
          </a:p>
          <a:p>
            <a:pPr algn="ctr"/>
            <a:r>
              <a:rPr lang="es-BO" sz="2200" dirty="0">
                <a:latin typeface="Avenir Book" panose="02000503020000020003" pitchFamily="2" charset="0"/>
                <a:cs typeface="Lucida Handwriting"/>
              </a:rPr>
              <a:t>"El abrir y cerrar de ojos </a:t>
            </a:r>
          </a:p>
          <a:p>
            <a:pPr algn="ctr"/>
            <a:r>
              <a:rPr lang="es-BO" sz="2200" dirty="0">
                <a:latin typeface="Avenir Book" panose="02000503020000020003" pitchFamily="2" charset="0"/>
                <a:cs typeface="Lucida Handwriting"/>
              </a:rPr>
              <a:t>    </a:t>
            </a:r>
          </a:p>
          <a:p>
            <a:pPr algn="ctr"/>
            <a:r>
              <a:rPr lang="es-BO" sz="2200" dirty="0">
                <a:latin typeface="Avenir Book" panose="02000503020000020003" pitchFamily="2" charset="0"/>
                <a:cs typeface="Lucida Handwriting"/>
              </a:rPr>
              <a:t>"El Día del Juicio"</a:t>
            </a:r>
          </a:p>
          <a:p>
            <a:pPr algn="ctr"/>
            <a:endParaRPr lang="es-BO" sz="2200" dirty="0">
              <a:latin typeface="Avenir Book" panose="02000503020000020003" pitchFamily="2" charset="0"/>
              <a:cs typeface="Lucida Handwriting"/>
            </a:endParaRPr>
          </a:p>
          <a:p>
            <a:pPr algn="ctr"/>
            <a:r>
              <a:rPr lang="es-BO" sz="2200" dirty="0">
                <a:latin typeface="Avenir Book" panose="02000503020000020003" pitchFamily="2" charset="0"/>
                <a:cs typeface="Lucida Handwriting"/>
              </a:rPr>
              <a:t>"El Tiempo de Angustia de Jacob"</a:t>
            </a:r>
          </a:p>
          <a:p>
            <a:pPr algn="ctr"/>
            <a:endParaRPr lang="es-BO" sz="2200" dirty="0">
              <a:latin typeface="Avenir Book" panose="02000503020000020003" pitchFamily="2" charset="0"/>
              <a:cs typeface="Lucida Handwriting"/>
            </a:endParaRPr>
          </a:p>
          <a:p>
            <a:pPr algn="ctr"/>
            <a:r>
              <a:rPr lang="es-BO" sz="2200" dirty="0">
                <a:latin typeface="Avenir Book" panose="02000503020000020003" pitchFamily="2" charset="0"/>
                <a:cs typeface="Lucida Handwriting"/>
              </a:rPr>
              <a:t>"Los Dolores de Nacimiento del Mesías"</a:t>
            </a:r>
          </a:p>
          <a:p>
            <a:pPr algn="ctr"/>
            <a:endParaRPr lang="es-BO" sz="2200" dirty="0">
              <a:latin typeface="Avenir Book" panose="02000503020000020003" pitchFamily="2" charset="0"/>
              <a:cs typeface="Lucida Handwriting"/>
            </a:endParaRPr>
          </a:p>
          <a:p>
            <a:pPr algn="ctr"/>
            <a:r>
              <a:rPr lang="es-BO" sz="2200" dirty="0">
                <a:latin typeface="Avenir Book" panose="02000503020000020003" pitchFamily="2" charset="0"/>
                <a:cs typeface="Lucida Handwriting"/>
              </a:rPr>
              <a:t>"El Día del Recuerdo"</a:t>
            </a:r>
          </a:p>
          <a:p>
            <a:pPr algn="ctr"/>
            <a:endParaRPr lang="es-BO" sz="2200" dirty="0">
              <a:latin typeface="Avenir Book" panose="02000503020000020003" pitchFamily="2" charset="0"/>
              <a:cs typeface="Lucida Handwriting"/>
            </a:endParaRPr>
          </a:p>
          <a:p>
            <a:pPr algn="ctr"/>
            <a:r>
              <a:rPr lang="es-BO" sz="2200" dirty="0">
                <a:latin typeface="Avenir Book" panose="02000503020000020003" pitchFamily="2" charset="0"/>
                <a:cs typeface="Lucida Handwriting"/>
              </a:rPr>
              <a:t>"Matrimonio del Mesías"</a:t>
            </a:r>
          </a:p>
          <a:p>
            <a:pPr algn="ctr"/>
            <a:endParaRPr lang="es-BO" sz="2200" dirty="0">
              <a:latin typeface="Avenir Book" panose="02000503020000020003" pitchFamily="2" charset="0"/>
              <a:cs typeface="Lucida Handwriting"/>
            </a:endParaRPr>
          </a:p>
          <a:p>
            <a:pPr algn="ctr"/>
            <a:r>
              <a:rPr lang="es-BO" sz="2200" dirty="0">
                <a:latin typeface="Avenir Book" panose="02000503020000020003" pitchFamily="2" charset="0"/>
                <a:cs typeface="Lucida Handwriting"/>
              </a:rPr>
              <a:t>"La Coronación del Rey"</a:t>
            </a:r>
          </a:p>
        </p:txBody>
      </p:sp>
      <p:pic>
        <p:nvPicPr>
          <p:cNvPr id="3" name="Picture 2" descr="images-1.jpeg">
            <a:extLst>
              <a:ext uri="{FF2B5EF4-FFF2-40B4-BE49-F238E27FC236}">
                <a16:creationId xmlns:a16="http://schemas.microsoft.com/office/drawing/2014/main" id="{8595AAD4-21F7-1650-1069-7D94D6DDF2FE}"/>
              </a:ext>
            </a:extLst>
          </p:cNvPr>
          <p:cNvPicPr>
            <a:picLocks noChangeAspect="1"/>
          </p:cNvPicPr>
          <p:nvPr/>
        </p:nvPicPr>
        <p:blipFill rotWithShape="1">
          <a:blip r:embed="rId2">
            <a:extLst>
              <a:ext uri="{28A0092B-C50C-407E-A947-70E740481C1C}">
                <a14:useLocalDpi xmlns:a14="http://schemas.microsoft.com/office/drawing/2010/main" val="0"/>
              </a:ext>
            </a:extLst>
          </a:blip>
          <a:srcRect b="2882"/>
          <a:stretch/>
        </p:blipFill>
        <p:spPr>
          <a:xfrm>
            <a:off x="5944043" y="298704"/>
            <a:ext cx="6141939" cy="6465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474890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2000" cy="6858000"/>
          </a:xfrm>
          <a:prstGeom prst="rect">
            <a:avLst/>
          </a:prstGeom>
          <a:solidFill>
            <a:schemeClr val="accent5"/>
          </a:solidFill>
          <a:ln w="9525">
            <a:solidFill>
              <a:schemeClr val="tx1"/>
            </a:solidFill>
            <a:miter lim="800000"/>
            <a:headEnd/>
            <a:tailEnd/>
          </a:ln>
        </p:spPr>
        <p:txBody>
          <a:bodyPr wrap="none" anchor="ctr"/>
          <a:lstStyle/>
          <a:p>
            <a:endParaRPr lang="en-US" dirty="0"/>
          </a:p>
        </p:txBody>
      </p:sp>
      <p:sp>
        <p:nvSpPr>
          <p:cNvPr id="2" name="TextBox 1"/>
          <p:cNvSpPr txBox="1"/>
          <p:nvPr/>
        </p:nvSpPr>
        <p:spPr>
          <a:xfrm>
            <a:off x="5291396" y="4089509"/>
            <a:ext cx="3315305" cy="369332"/>
          </a:xfrm>
          <a:prstGeom prst="rect">
            <a:avLst/>
          </a:prstGeom>
          <a:noFill/>
        </p:spPr>
        <p:txBody>
          <a:bodyPr wrap="square" rtlCol="0">
            <a:spAutoFit/>
          </a:bodyPr>
          <a:lstStyle/>
          <a:p>
            <a:endParaRPr lang="en-US" dirty="0"/>
          </a:p>
        </p:txBody>
      </p:sp>
      <p:sp>
        <p:nvSpPr>
          <p:cNvPr id="3" name="TextBox 2"/>
          <p:cNvSpPr txBox="1"/>
          <p:nvPr/>
        </p:nvSpPr>
        <p:spPr>
          <a:xfrm>
            <a:off x="235198" y="181957"/>
            <a:ext cx="9120979" cy="6494085"/>
          </a:xfrm>
          <a:prstGeom prst="rect">
            <a:avLst/>
          </a:prstGeom>
          <a:solidFill>
            <a:srgbClr val="002060"/>
          </a:solidFill>
        </p:spPr>
        <p:txBody>
          <a:bodyPr wrap="square" rtlCol="0">
            <a:spAutoFit/>
          </a:bodyPr>
          <a:lstStyle/>
          <a:p>
            <a:r>
              <a:rPr lang="en-US" sz="2000" dirty="0">
                <a:solidFill>
                  <a:schemeClr val="bg1"/>
                </a:solidFill>
                <a:latin typeface="Papyrus"/>
                <a:cs typeface="Papyrus"/>
              </a:rPr>
              <a:t>   </a:t>
            </a:r>
          </a:p>
          <a:p>
            <a:r>
              <a:rPr lang="en-US" sz="2000" dirty="0">
                <a:solidFill>
                  <a:schemeClr val="bg1"/>
                </a:solidFill>
                <a:latin typeface="Papyrus"/>
                <a:cs typeface="Papyrus"/>
              </a:rPr>
              <a:t> 	</a:t>
            </a:r>
            <a:r>
              <a:rPr lang="en-US" sz="2200" dirty="0">
                <a:solidFill>
                  <a:schemeClr val="bg1"/>
                </a:solidFill>
                <a:latin typeface="Papyrus"/>
                <a:cs typeface="Papyrus"/>
              </a:rPr>
              <a:t>1  </a:t>
            </a:r>
            <a:r>
              <a:rPr lang="en-US" sz="2200" dirty="0" err="1">
                <a:solidFill>
                  <a:schemeClr val="bg1"/>
                </a:solidFill>
                <a:latin typeface="Papyrus"/>
                <a:cs typeface="Papyrus"/>
              </a:rPr>
              <a:t>Tesalonicences</a:t>
            </a:r>
            <a:r>
              <a:rPr lang="en-US" sz="2200" dirty="0">
                <a:solidFill>
                  <a:schemeClr val="bg1"/>
                </a:solidFill>
                <a:latin typeface="Papyrus"/>
                <a:cs typeface="Papyrus"/>
              </a:rPr>
              <a:t> 4:14-18 </a:t>
            </a:r>
            <a:r>
              <a:rPr lang="en-US" sz="2200" dirty="0">
                <a:solidFill>
                  <a:schemeClr val="bg1"/>
                </a:solidFill>
                <a:latin typeface="Lucida Handwriting"/>
                <a:cs typeface="Lucida Handwriting"/>
              </a:rPr>
              <a:t>            Rapt /</a:t>
            </a:r>
            <a:r>
              <a:rPr lang="en-US" sz="2200" dirty="0" err="1">
                <a:solidFill>
                  <a:srgbClr val="00B0F0"/>
                </a:solidFill>
                <a:latin typeface="Lucida Handwriting"/>
                <a:cs typeface="Lucida Handwriting"/>
              </a:rPr>
              <a:t>Harpazo</a:t>
            </a:r>
            <a:endParaRPr lang="en-US" sz="2200" dirty="0">
              <a:solidFill>
                <a:srgbClr val="00B0F0"/>
              </a:solidFill>
              <a:latin typeface="Lucida Handwriting"/>
              <a:cs typeface="Lucida Handwriting"/>
            </a:endParaRPr>
          </a:p>
          <a:p>
            <a:endParaRPr lang="en-US" sz="2200" dirty="0">
              <a:solidFill>
                <a:srgbClr val="0000FF"/>
              </a:solidFill>
              <a:latin typeface="Papyrus"/>
              <a:cs typeface="Papyrus"/>
            </a:endParaRPr>
          </a:p>
          <a:p>
            <a:r>
              <a:rPr lang="en-US" sz="2200" dirty="0"/>
              <a:t>“ </a:t>
            </a:r>
            <a:r>
              <a:rPr lang="es-BO" sz="2200" dirty="0">
                <a:solidFill>
                  <a:schemeClr val="bg1"/>
                </a:solidFill>
                <a:latin typeface="Papyrus"/>
                <a:cs typeface="Papyrus"/>
              </a:rPr>
              <a:t>Porque si creemos que Jesús murió y resucitó, así también traerá Dios con él á los que durmieron en Jesús.</a:t>
            </a:r>
            <a:r>
              <a:rPr lang="en-US" sz="2200" dirty="0">
                <a:solidFill>
                  <a:schemeClr val="bg1"/>
                </a:solidFill>
                <a:latin typeface="Papyrus"/>
                <a:cs typeface="Papyrus"/>
              </a:rPr>
              <a:t> </a:t>
            </a:r>
          </a:p>
          <a:p>
            <a:endParaRPr lang="en-US" sz="2200" dirty="0">
              <a:solidFill>
                <a:schemeClr val="bg1"/>
              </a:solidFill>
              <a:latin typeface="Papyrus"/>
              <a:cs typeface="Papyrus"/>
            </a:endParaRPr>
          </a:p>
          <a:p>
            <a:r>
              <a:rPr lang="en-US" sz="2200" dirty="0">
                <a:solidFill>
                  <a:schemeClr val="bg1"/>
                </a:solidFill>
                <a:latin typeface="Papyrus"/>
                <a:cs typeface="Papyrus"/>
              </a:rPr>
              <a:t>  For</a:t>
            </a:r>
            <a:r>
              <a:rPr lang="es-BO" sz="2200" dirty="0">
                <a:solidFill>
                  <a:schemeClr val="bg1"/>
                </a:solidFill>
                <a:latin typeface="Papyrus"/>
                <a:cs typeface="Papyrus"/>
              </a:rPr>
              <a:t>Por lo cual, os decimos esto en palabra del Señor: que nosotros</a:t>
            </a:r>
          </a:p>
          <a:p>
            <a:r>
              <a:rPr lang="es-BO" sz="2200" dirty="0">
                <a:solidFill>
                  <a:schemeClr val="bg1"/>
                </a:solidFill>
                <a:latin typeface="Papyrus"/>
                <a:cs typeface="Papyrus"/>
              </a:rPr>
              <a:t> que vivimos, que habremos quedado hasta la venida del Señor,</a:t>
            </a:r>
          </a:p>
          <a:p>
            <a:r>
              <a:rPr lang="es-BO" sz="2200" dirty="0">
                <a:solidFill>
                  <a:schemeClr val="bg1"/>
                </a:solidFill>
                <a:latin typeface="Papyrus"/>
                <a:cs typeface="Papyrus"/>
              </a:rPr>
              <a:t> no seremos delanteros á los que durmieron.</a:t>
            </a:r>
            <a:r>
              <a:rPr lang="en-US" sz="2200" dirty="0">
                <a:solidFill>
                  <a:schemeClr val="bg1"/>
                </a:solidFill>
                <a:latin typeface="Papyrus"/>
                <a:cs typeface="Papyrus"/>
              </a:rPr>
              <a:t> </a:t>
            </a:r>
          </a:p>
          <a:p>
            <a:endParaRPr lang="en-US" sz="2200" dirty="0">
              <a:solidFill>
                <a:schemeClr val="bg1"/>
              </a:solidFill>
              <a:latin typeface="Papyrus"/>
              <a:cs typeface="Papyrus"/>
            </a:endParaRPr>
          </a:p>
          <a:p>
            <a:r>
              <a:rPr lang="en-US" sz="2200" dirty="0">
                <a:solidFill>
                  <a:schemeClr val="bg1"/>
                </a:solidFill>
                <a:latin typeface="Papyrus"/>
                <a:cs typeface="Papyrus"/>
              </a:rPr>
              <a:t>  </a:t>
            </a:r>
            <a:r>
              <a:rPr lang="es-BO" sz="2200" dirty="0">
                <a:solidFill>
                  <a:schemeClr val="bg1"/>
                </a:solidFill>
                <a:latin typeface="Papyrus"/>
                <a:cs typeface="Papyrus"/>
              </a:rPr>
              <a:t>Porque el mismo Señor con aclamación, con voz de arcángel, </a:t>
            </a:r>
          </a:p>
          <a:p>
            <a:r>
              <a:rPr lang="en-US" sz="2200" dirty="0">
                <a:solidFill>
                  <a:srgbClr val="00B0F0"/>
                </a:solidFill>
                <a:latin typeface="Papyrus"/>
                <a:cs typeface="Papyrus"/>
              </a:rPr>
              <a:t>con la </a:t>
            </a:r>
            <a:r>
              <a:rPr lang="en-US" sz="2200" dirty="0" err="1">
                <a:solidFill>
                  <a:srgbClr val="00B0F0"/>
                </a:solidFill>
                <a:latin typeface="Papyrus"/>
                <a:cs typeface="Papyrus"/>
              </a:rPr>
              <a:t>trompeta</a:t>
            </a:r>
            <a:r>
              <a:rPr lang="en-US" sz="2200" dirty="0">
                <a:solidFill>
                  <a:srgbClr val="00B0F0"/>
                </a:solidFill>
                <a:latin typeface="Papyrus"/>
                <a:cs typeface="Papyrus"/>
              </a:rPr>
              <a:t> de Dios</a:t>
            </a:r>
            <a:r>
              <a:rPr lang="es-BO" sz="2200" dirty="0">
                <a:solidFill>
                  <a:schemeClr val="bg1"/>
                </a:solidFill>
                <a:latin typeface="Papyrus"/>
                <a:cs typeface="Papyrus"/>
              </a:rPr>
              <a:t> descenderá del cielo; </a:t>
            </a:r>
          </a:p>
          <a:p>
            <a:r>
              <a:rPr lang="es-BO" sz="2200" dirty="0">
                <a:solidFill>
                  <a:schemeClr val="bg1"/>
                </a:solidFill>
                <a:latin typeface="Papyrus"/>
                <a:cs typeface="Papyrus"/>
              </a:rPr>
              <a:t>y los muertos en Cristo resucitarán primero:</a:t>
            </a:r>
            <a:r>
              <a:rPr lang="en-US" sz="2200" dirty="0">
                <a:solidFill>
                  <a:schemeClr val="bg1"/>
                </a:solidFill>
                <a:latin typeface="Papyrus"/>
                <a:cs typeface="Papyrus"/>
              </a:rPr>
              <a:t>  </a:t>
            </a:r>
          </a:p>
          <a:p>
            <a:endParaRPr lang="en-US" sz="2200" dirty="0">
              <a:solidFill>
                <a:schemeClr val="bg1"/>
              </a:solidFill>
              <a:latin typeface="Papyrus"/>
              <a:cs typeface="Papyrus"/>
            </a:endParaRPr>
          </a:p>
          <a:p>
            <a:r>
              <a:rPr lang="en-US" sz="2200" dirty="0">
                <a:solidFill>
                  <a:schemeClr val="bg1"/>
                </a:solidFill>
                <a:latin typeface="Papyrus"/>
                <a:cs typeface="Papyrus"/>
              </a:rPr>
              <a:t>  </a:t>
            </a:r>
            <a:r>
              <a:rPr lang="es-BO" sz="2200" dirty="0">
                <a:solidFill>
                  <a:schemeClr val="bg1"/>
                </a:solidFill>
                <a:latin typeface="Papyrus"/>
                <a:cs typeface="Papyrus"/>
              </a:rPr>
              <a:t>Luego nosotros, los que vivimos, los que quedamos, juntamente con ellos seremos </a:t>
            </a:r>
            <a:r>
              <a:rPr lang="en-US" sz="2200" dirty="0">
                <a:solidFill>
                  <a:srgbClr val="00B0F0"/>
                </a:solidFill>
                <a:latin typeface="Papyrus"/>
                <a:cs typeface="Papyrus"/>
              </a:rPr>
              <a:t> </a:t>
            </a:r>
            <a:r>
              <a:rPr lang="en-US" sz="2200" dirty="0" err="1">
                <a:solidFill>
                  <a:srgbClr val="00B0F0"/>
                </a:solidFill>
                <a:latin typeface="Papyrus"/>
                <a:cs typeface="Papyrus"/>
              </a:rPr>
              <a:t>arrebatados</a:t>
            </a:r>
            <a:r>
              <a:rPr lang="en-US" sz="2200" dirty="0">
                <a:solidFill>
                  <a:srgbClr val="00B0F0"/>
                </a:solidFill>
                <a:latin typeface="Papyrus"/>
                <a:cs typeface="Papyrus"/>
              </a:rPr>
              <a:t> </a:t>
            </a:r>
            <a:r>
              <a:rPr lang="es-BO" sz="2200" dirty="0">
                <a:solidFill>
                  <a:schemeClr val="bg1"/>
                </a:solidFill>
                <a:latin typeface="Papyrus"/>
                <a:cs typeface="Papyrus"/>
              </a:rPr>
              <a:t>en las nubes á recibir al Señor en el aire, </a:t>
            </a:r>
          </a:p>
          <a:p>
            <a:r>
              <a:rPr lang="es-BO" sz="2200" dirty="0">
                <a:solidFill>
                  <a:schemeClr val="bg1"/>
                </a:solidFill>
                <a:latin typeface="Papyrus"/>
                <a:cs typeface="Papyrus"/>
              </a:rPr>
              <a:t>y así estaremos siempre con el Señor.</a:t>
            </a:r>
            <a:endParaRPr lang="en-US" sz="2200" dirty="0">
              <a:solidFill>
                <a:schemeClr val="bg1"/>
              </a:solidFill>
              <a:latin typeface="Papyrus"/>
              <a:cs typeface="Papyrus"/>
            </a:endParaRPr>
          </a:p>
          <a:p>
            <a:endParaRPr lang="en-US" sz="2200" dirty="0">
              <a:solidFill>
                <a:schemeClr val="bg1"/>
              </a:solidFill>
              <a:latin typeface="Papyrus"/>
              <a:cs typeface="Papyrus"/>
            </a:endParaRPr>
          </a:p>
          <a:p>
            <a:r>
              <a:rPr lang="en-US" sz="2200" dirty="0">
                <a:solidFill>
                  <a:schemeClr val="bg1"/>
                </a:solidFill>
                <a:latin typeface="Papyrus"/>
                <a:cs typeface="Papyrus"/>
              </a:rPr>
              <a:t>  </a:t>
            </a:r>
            <a:r>
              <a:rPr lang="es-BO" sz="2200" dirty="0">
                <a:solidFill>
                  <a:schemeClr val="bg1"/>
                </a:solidFill>
                <a:latin typeface="Papyrus"/>
                <a:cs typeface="Papyrus"/>
              </a:rPr>
              <a:t>Por tanto, consolaos los unos á los otros en estas palabras.</a:t>
            </a:r>
            <a:r>
              <a:rPr lang="en-US" sz="2200" dirty="0">
                <a:solidFill>
                  <a:schemeClr val="bg1"/>
                </a:solidFill>
                <a:latin typeface="Papyrus"/>
                <a:cs typeface="Papyrus"/>
              </a:rPr>
              <a:t>       </a:t>
            </a:r>
          </a:p>
        </p:txBody>
      </p:sp>
      <p:pic>
        <p:nvPicPr>
          <p:cNvPr id="4" name="Picture 3" descr="images-5.jpeg"/>
          <p:cNvPicPr>
            <a:picLocks noChangeAspect="1"/>
          </p:cNvPicPr>
          <p:nvPr/>
        </p:nvPicPr>
        <p:blipFill>
          <a:blip r:embed="rId3">
            <a:extLst>
              <a:ext uri="{BEBA8EAE-BF5A-486C-A8C5-ECC9F3942E4B}">
                <a14:imgProps xmlns:a14="http://schemas.microsoft.com/office/drawing/2010/main">
                  <a14:imgLayer r:embed="rId4">
                    <a14:imgEffect>
                      <a14:backgroundRemoval t="0" b="98454" l="0" r="100000">
                        <a14:foregroundMark x1="89231" y1="71649" x2="89231" y2="83505"/>
                      </a14:backgroundRemoval>
                    </a14:imgEffect>
                  </a14:imgLayer>
                </a14:imgProps>
              </a:ext>
              <a:ext uri="{28A0092B-C50C-407E-A947-70E740481C1C}">
                <a14:useLocalDpi xmlns:a14="http://schemas.microsoft.com/office/drawing/2010/main"/>
              </a:ext>
            </a:extLst>
          </a:blip>
          <a:stretch>
            <a:fillRect/>
          </a:stretch>
        </p:blipFill>
        <p:spPr>
          <a:xfrm>
            <a:off x="6965977" y="1687098"/>
            <a:ext cx="5600761" cy="5174154"/>
          </a:xfrm>
          <a:prstGeom prst="rect">
            <a:avLst/>
          </a:prstGeom>
        </p:spPr>
      </p:pic>
    </p:spTree>
    <p:extLst>
      <p:ext uri="{BB962C8B-B14F-4D97-AF65-F5344CB8AC3E}">
        <p14:creationId xmlns:p14="http://schemas.microsoft.com/office/powerpoint/2010/main" val="1589720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6" y="1687876"/>
            <a:ext cx="184731"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33015"/>
            <a:ext cx="12192000" cy="6841492"/>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dirty="0"/>
          </a:p>
        </p:txBody>
      </p:sp>
      <p:pic>
        <p:nvPicPr>
          <p:cNvPr id="10" name="Picture 9" descr="images-18.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180" y="33017"/>
            <a:ext cx="9680541" cy="6824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7831" name="TextBox 12"/>
          <p:cNvSpPr txBox="1">
            <a:spLocks noChangeArrowheads="1"/>
          </p:cNvSpPr>
          <p:nvPr/>
        </p:nvSpPr>
        <p:spPr bwMode="auto">
          <a:xfrm>
            <a:off x="1266503" y="319156"/>
            <a:ext cx="826181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BO" sz="3200" dirty="0">
                <a:solidFill>
                  <a:schemeClr val="bg1">
                    <a:lumMod val="95000"/>
                  </a:schemeClr>
                </a:solidFill>
                <a:latin typeface="Cracked" charset="0"/>
                <a:cs typeface="Cracked" charset="0"/>
              </a:rPr>
              <a:t>"</a:t>
            </a:r>
            <a:r>
              <a:rPr lang="es-BO" sz="3200" dirty="0">
                <a:solidFill>
                  <a:schemeClr val="bg1">
                    <a:lumMod val="95000"/>
                  </a:schemeClr>
                </a:solidFill>
                <a:latin typeface="Papyrus" panose="020B0602040200020303" pitchFamily="34" charset="77"/>
                <a:cs typeface="Cracked" charset="0"/>
              </a:rPr>
              <a:t>El Día que ningún hombre conozca la Hora</a:t>
            </a:r>
            <a:r>
              <a:rPr lang="en-US" sz="3200" dirty="0">
                <a:solidFill>
                  <a:schemeClr val="bg1">
                    <a:lumMod val="95000"/>
                  </a:schemeClr>
                </a:solidFill>
                <a:latin typeface="Papyrus" panose="020B0602040200020303" pitchFamily="34" charset="77"/>
                <a:cs typeface="Cracked" charset="0"/>
              </a:rPr>
              <a:t>”</a:t>
            </a:r>
            <a:r>
              <a:rPr lang="es-BO" sz="3200" dirty="0">
                <a:solidFill>
                  <a:schemeClr val="bg1">
                    <a:lumMod val="95000"/>
                  </a:schemeClr>
                </a:solidFill>
                <a:latin typeface="Papyrus" panose="020B0602040200020303" pitchFamily="34" charset="77"/>
                <a:cs typeface="Cracked" charset="0"/>
              </a:rPr>
              <a:t>
  Es la Fiesta de las Trompetas</a:t>
            </a:r>
            <a:r>
              <a:rPr lang="es-BO" sz="3200" dirty="0">
                <a:solidFill>
                  <a:schemeClr val="bg1">
                    <a:lumMod val="95000"/>
                  </a:schemeClr>
                </a:solidFill>
                <a:latin typeface="Cracked" charset="0"/>
                <a:cs typeface="Cracked" charset="0"/>
              </a:rPr>
              <a:t>
</a:t>
            </a:r>
            <a:endParaRPr lang="es-ES_tradnl" sz="2800" dirty="0">
              <a:solidFill>
                <a:schemeClr val="bg1">
                  <a:lumMod val="95000"/>
                </a:schemeClr>
              </a:solidFill>
              <a:latin typeface="Lucida Handwriting"/>
              <a:cs typeface="Lucida Handwriting"/>
            </a:endParaRPr>
          </a:p>
        </p:txBody>
      </p:sp>
      <p:sp>
        <p:nvSpPr>
          <p:cNvPr id="2" name="TextBox 1"/>
          <p:cNvSpPr txBox="1"/>
          <p:nvPr/>
        </p:nvSpPr>
        <p:spPr>
          <a:xfrm>
            <a:off x="7799033" y="3968663"/>
            <a:ext cx="3122235" cy="3200876"/>
          </a:xfrm>
          <a:prstGeom prst="rect">
            <a:avLst/>
          </a:prstGeom>
          <a:noFill/>
        </p:spPr>
        <p:txBody>
          <a:bodyPr wrap="square" rtlCol="0">
            <a:spAutoFit/>
          </a:bodyPr>
          <a:lstStyle/>
          <a:p>
            <a:r>
              <a:rPr lang="es-ES_tradnl" dirty="0">
                <a:solidFill>
                  <a:schemeClr val="bg1">
                    <a:lumMod val="95000"/>
                  </a:schemeClr>
                </a:solidFill>
                <a:latin typeface="Lucida Handwriting"/>
                <a:cs typeface="Lucida Handwriting"/>
              </a:rPr>
              <a:t>Lucas 12:37-41</a:t>
            </a:r>
          </a:p>
          <a:p>
            <a:r>
              <a:rPr lang="es-ES_tradnl" dirty="0">
                <a:solidFill>
                  <a:schemeClr val="bg1">
                    <a:lumMod val="95000"/>
                  </a:schemeClr>
                </a:solidFill>
                <a:latin typeface="Lucida Handwriting"/>
                <a:cs typeface="Lucida Handwriting"/>
              </a:rPr>
              <a:t>Lucas 12:42</a:t>
            </a:r>
          </a:p>
          <a:p>
            <a:r>
              <a:rPr lang="es-ES_tradnl" dirty="0">
                <a:solidFill>
                  <a:schemeClr val="bg1">
                    <a:lumMod val="95000"/>
                  </a:schemeClr>
                </a:solidFill>
                <a:latin typeface="Lucida Handwriting"/>
                <a:cs typeface="Lucida Handwriting"/>
              </a:rPr>
              <a:t>Mateo 25:8-13</a:t>
            </a:r>
          </a:p>
          <a:p>
            <a:r>
              <a:rPr lang="es-ES_tradnl" dirty="0">
                <a:solidFill>
                  <a:schemeClr val="bg1">
                    <a:lumMod val="95000"/>
                  </a:schemeClr>
                </a:solidFill>
                <a:latin typeface="Lucida Handwriting"/>
                <a:cs typeface="Lucida Handwriting"/>
              </a:rPr>
              <a:t>Mateo 24:44</a:t>
            </a:r>
          </a:p>
          <a:p>
            <a:r>
              <a:rPr lang="es-ES_tradnl" dirty="0">
                <a:solidFill>
                  <a:schemeClr val="bg1">
                    <a:lumMod val="95000"/>
                  </a:schemeClr>
                </a:solidFill>
                <a:latin typeface="Lucida Handwriting"/>
                <a:cs typeface="Lucida Handwriting"/>
              </a:rPr>
              <a:t>Mateo 24:50</a:t>
            </a:r>
          </a:p>
          <a:p>
            <a:r>
              <a:rPr lang="en-US" dirty="0">
                <a:solidFill>
                  <a:schemeClr val="bg1">
                    <a:lumMod val="95000"/>
                  </a:schemeClr>
                </a:solidFill>
                <a:latin typeface="Lucida Handwriting"/>
                <a:cs typeface="Lucida Handwriting"/>
              </a:rPr>
              <a:t>I</a:t>
            </a:r>
            <a:r>
              <a:rPr lang="es-ES_tradnl">
                <a:solidFill>
                  <a:schemeClr val="bg1">
                    <a:lumMod val="95000"/>
                  </a:schemeClr>
                </a:solidFill>
                <a:latin typeface="Lucida Handwriting"/>
                <a:cs typeface="Lucida Handwriting"/>
              </a:rPr>
              <a:t> Tesalonicenses </a:t>
            </a:r>
            <a:r>
              <a:rPr lang="es-ES_tradnl" dirty="0">
                <a:solidFill>
                  <a:schemeClr val="bg1">
                    <a:lumMod val="95000"/>
                  </a:schemeClr>
                </a:solidFill>
                <a:latin typeface="Lucida Handwriting"/>
                <a:cs typeface="Lucida Handwriting"/>
              </a:rPr>
              <a:t>5:1-5</a:t>
            </a:r>
          </a:p>
          <a:p>
            <a:r>
              <a:rPr lang="es-ES_tradnl" dirty="0">
                <a:solidFill>
                  <a:schemeClr val="bg1">
                    <a:lumMod val="95000"/>
                  </a:schemeClr>
                </a:solidFill>
                <a:latin typeface="Lucida Handwriting"/>
                <a:cs typeface="Lucida Handwriting"/>
              </a:rPr>
              <a:t>Hechos 1:7-8</a:t>
            </a:r>
          </a:p>
          <a:p>
            <a:r>
              <a:rPr lang="es-ES_tradnl" dirty="0">
                <a:solidFill>
                  <a:schemeClr val="bg1">
                    <a:lumMod val="95000"/>
                  </a:schemeClr>
                </a:solidFill>
                <a:latin typeface="Lucida Handwriting"/>
                <a:cs typeface="Lucida Handwriting"/>
              </a:rPr>
              <a:t>Marcos 13:32-37</a:t>
            </a:r>
          </a:p>
          <a:p>
            <a:r>
              <a:rPr lang="es-ES_tradnl" dirty="0">
                <a:solidFill>
                  <a:schemeClr val="bg1">
                    <a:lumMod val="95000"/>
                  </a:schemeClr>
                </a:solidFill>
                <a:latin typeface="Lucida Handwriting"/>
                <a:cs typeface="Lucida Handwriting"/>
              </a:rPr>
              <a:t>Apocalipsis  3:1-3 </a:t>
            </a:r>
          </a:p>
          <a:p>
            <a:endParaRPr lang="es-ES_tradnl" sz="2000" dirty="0">
              <a:solidFill>
                <a:schemeClr val="bg1">
                  <a:lumMod val="95000"/>
                </a:schemeClr>
              </a:solidFill>
              <a:latin typeface="Lucida Handwriting"/>
              <a:cs typeface="Lucida Handwriting"/>
            </a:endParaRPr>
          </a:p>
          <a:p>
            <a:endParaRPr lang="es-ES_tradnl" sz="2000" dirty="0">
              <a:solidFill>
                <a:srgbClr val="FF0000"/>
              </a:solidFill>
              <a:latin typeface="Lucida Handwriting"/>
              <a:cs typeface="Lucida Handwriting"/>
            </a:endParaRPr>
          </a:p>
        </p:txBody>
      </p:sp>
    </p:spTree>
    <p:extLst>
      <p:ext uri="{BB962C8B-B14F-4D97-AF65-F5344CB8AC3E}">
        <p14:creationId xmlns:p14="http://schemas.microsoft.com/office/powerpoint/2010/main" val="1507951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6" y="1687876"/>
            <a:ext cx="184731"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192000" cy="6858000"/>
          </a:xfrm>
          <a:prstGeom prst="rect">
            <a:avLst/>
          </a:prstGeom>
          <a:solidFill>
            <a:schemeClr val="accent5"/>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sz="3600" dirty="0">
              <a:latin typeface="Cracked"/>
              <a:cs typeface="Cracked"/>
            </a:endParaRPr>
          </a:p>
        </p:txBody>
      </p:sp>
      <p:pic>
        <p:nvPicPr>
          <p:cNvPr id="8" name="Picture 7" descr="images-1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613" y="204458"/>
            <a:ext cx="6307035" cy="6449087"/>
          </a:xfrm>
          <a:prstGeom prst="rect">
            <a:avLst/>
          </a:prstGeom>
        </p:spPr>
      </p:pic>
      <p:sp>
        <p:nvSpPr>
          <p:cNvPr id="9" name="TextBox 8"/>
          <p:cNvSpPr txBox="1"/>
          <p:nvPr/>
        </p:nvSpPr>
        <p:spPr>
          <a:xfrm>
            <a:off x="6725687" y="744691"/>
            <a:ext cx="5219700" cy="892552"/>
          </a:xfrm>
          <a:prstGeom prst="rect">
            <a:avLst/>
          </a:prstGeom>
          <a:solidFill>
            <a:schemeClr val="bg1"/>
          </a:solidFill>
        </p:spPr>
        <p:txBody>
          <a:bodyPr wrap="square" rtlCol="0">
            <a:spAutoFit/>
          </a:bodyPr>
          <a:lstStyle/>
          <a:p>
            <a:r>
              <a:rPr lang="es-ES_tradnl" sz="2800" dirty="0">
                <a:latin typeface="Lucida Handwriting"/>
                <a:cs typeface="Lucida Handwriting"/>
              </a:rPr>
              <a:t>“En un </a:t>
            </a:r>
            <a:r>
              <a:rPr lang="es-ES_tradnl" sz="2400" dirty="0">
                <a:latin typeface="Lucida Handwriting"/>
                <a:cs typeface="Lucida Handwriting"/>
              </a:rPr>
              <a:t>momento, </a:t>
            </a:r>
          </a:p>
          <a:p>
            <a:r>
              <a:rPr lang="es-ES_tradnl" sz="2400" dirty="0">
                <a:latin typeface="Lucida Handwriting"/>
                <a:cs typeface="Lucida Handwriting"/>
              </a:rPr>
              <a:t>En un abrir y cerrar de ojo”</a:t>
            </a:r>
          </a:p>
        </p:txBody>
      </p:sp>
      <p:sp>
        <p:nvSpPr>
          <p:cNvPr id="10" name="TextBox 9"/>
          <p:cNvSpPr txBox="1"/>
          <p:nvPr/>
        </p:nvSpPr>
        <p:spPr>
          <a:xfrm>
            <a:off x="6809514" y="2718720"/>
            <a:ext cx="5219700" cy="3139321"/>
          </a:xfrm>
          <a:prstGeom prst="rect">
            <a:avLst/>
          </a:prstGeom>
          <a:solidFill>
            <a:schemeClr val="bg1"/>
          </a:solidFill>
        </p:spPr>
        <p:txBody>
          <a:bodyPr wrap="square" rtlCol="0">
            <a:spAutoFit/>
          </a:bodyPr>
          <a:lstStyle/>
          <a:p>
            <a:pPr algn="ctr"/>
            <a:r>
              <a:rPr lang="es-ES_tradnl" sz="2200" dirty="0">
                <a:latin typeface="Papyrus"/>
                <a:cs typeface="Papyrus"/>
              </a:rPr>
              <a:t>Cuando la luna esta en </a:t>
            </a:r>
            <a:r>
              <a:rPr lang="es-ES_tradnl" sz="2200" dirty="0" err="1">
                <a:latin typeface="Papyrus"/>
                <a:cs typeface="Papyrus"/>
              </a:rPr>
              <a:t>conjuccion</a:t>
            </a:r>
            <a:r>
              <a:rPr lang="es-ES_tradnl" sz="2200" dirty="0">
                <a:latin typeface="Papyrus"/>
                <a:cs typeface="Papyrus"/>
              </a:rPr>
              <a:t> llamado la luna nueva, el cielo esta oscuro por algunos días.</a:t>
            </a:r>
          </a:p>
          <a:p>
            <a:pPr algn="ctr"/>
            <a:r>
              <a:rPr lang="es-ES_tradnl" sz="2200" dirty="0">
                <a:latin typeface="Papyrus"/>
                <a:cs typeface="Papyrus"/>
              </a:rPr>
              <a:t>La Luna abre y cierra su ojo…</a:t>
            </a:r>
          </a:p>
          <a:p>
            <a:pPr algn="ctr"/>
            <a:r>
              <a:rPr lang="es-ES_tradnl" sz="2200" dirty="0">
                <a:latin typeface="Papyrus"/>
                <a:cs typeface="Papyrus"/>
              </a:rPr>
              <a:t>Nadie sabia la hora cuando la primera nueva </a:t>
            </a:r>
            <a:r>
              <a:rPr lang="es-ES_tradnl" sz="2200" dirty="0" err="1">
                <a:latin typeface="Papyrus"/>
                <a:cs typeface="Papyrus"/>
              </a:rPr>
              <a:t>sliver</a:t>
            </a:r>
            <a:r>
              <a:rPr lang="es-ES_tradnl" sz="2200" dirty="0">
                <a:latin typeface="Papyrus"/>
                <a:cs typeface="Papyrus"/>
              </a:rPr>
              <a:t> de la luna iba reaparecer.</a:t>
            </a:r>
          </a:p>
          <a:p>
            <a:pPr algn="ctr"/>
            <a:r>
              <a:rPr lang="es-ES_tradnl" sz="2200" dirty="0">
                <a:latin typeface="Papyrus"/>
                <a:cs typeface="Papyrus"/>
              </a:rPr>
              <a:t>La Fiesta de las </a:t>
            </a:r>
            <a:r>
              <a:rPr lang="es-ES_tradnl" sz="2200" dirty="0" err="1">
                <a:latin typeface="Papyrus"/>
                <a:cs typeface="Papyrus"/>
              </a:rPr>
              <a:t>Trompetassiempre</a:t>
            </a:r>
            <a:endParaRPr lang="es-ES_tradnl" sz="2200" dirty="0">
              <a:latin typeface="Papyrus"/>
              <a:cs typeface="Papyrus"/>
            </a:endParaRPr>
          </a:p>
          <a:p>
            <a:pPr algn="ctr"/>
            <a:r>
              <a:rPr lang="es-ES_tradnl" sz="2200" dirty="0">
                <a:latin typeface="Papyrus"/>
                <a:cs typeface="Papyrus"/>
              </a:rPr>
              <a:t> ha sido conocido como </a:t>
            </a:r>
          </a:p>
          <a:p>
            <a:pPr algn="ctr"/>
            <a:r>
              <a:rPr lang="en-US" sz="2200" dirty="0">
                <a:latin typeface="Papyrus"/>
                <a:cs typeface="Papyrus"/>
              </a:rPr>
              <a:t>“</a:t>
            </a:r>
            <a:r>
              <a:rPr lang="en-US" sz="2200" dirty="0" err="1">
                <a:latin typeface="Papyrus"/>
                <a:cs typeface="Papyrus"/>
              </a:rPr>
              <a:t>Nadie</a:t>
            </a:r>
            <a:r>
              <a:rPr lang="en-US" sz="2200" dirty="0">
                <a:latin typeface="Papyrus"/>
                <a:cs typeface="Papyrus"/>
              </a:rPr>
              <a:t> </a:t>
            </a:r>
            <a:r>
              <a:rPr lang="en-US" sz="2200" dirty="0" err="1">
                <a:latin typeface="Papyrus"/>
                <a:cs typeface="Papyrus"/>
              </a:rPr>
              <a:t>conose</a:t>
            </a:r>
            <a:r>
              <a:rPr lang="en-US" sz="2200" dirty="0">
                <a:latin typeface="Papyrus"/>
                <a:cs typeface="Papyrus"/>
              </a:rPr>
              <a:t> </a:t>
            </a:r>
            <a:r>
              <a:rPr lang="en-US" sz="2200" dirty="0" err="1">
                <a:latin typeface="Papyrus"/>
                <a:cs typeface="Papyrus"/>
              </a:rPr>
              <a:t>el</a:t>
            </a:r>
            <a:r>
              <a:rPr lang="en-US" sz="2200" dirty="0">
                <a:latin typeface="Papyrus"/>
                <a:cs typeface="Papyrus"/>
              </a:rPr>
              <a:t> Dia o la Hora</a:t>
            </a:r>
            <a:endParaRPr lang="es-ES_tradnl" sz="2200" dirty="0">
              <a:latin typeface="Papyrus"/>
              <a:cs typeface="Papyrus"/>
            </a:endParaRPr>
          </a:p>
        </p:txBody>
      </p:sp>
    </p:spTree>
    <p:extLst>
      <p:ext uri="{BB962C8B-B14F-4D97-AF65-F5344CB8AC3E}">
        <p14:creationId xmlns:p14="http://schemas.microsoft.com/office/powerpoint/2010/main" val="15710675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chemeClr val="accent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411E03-40AA-AFE7-8DF3-7BDB4CEC47EE}"/>
              </a:ext>
            </a:extLst>
          </p:cNvPr>
          <p:cNvSpPr txBox="1"/>
          <p:nvPr/>
        </p:nvSpPr>
        <p:spPr>
          <a:xfrm>
            <a:off x="550719" y="566679"/>
            <a:ext cx="9668020" cy="3200876"/>
          </a:xfrm>
          <a:prstGeom prst="rect">
            <a:avLst/>
          </a:prstGeom>
          <a:solidFill>
            <a:srgbClr val="002060"/>
          </a:solidFill>
        </p:spPr>
        <p:txBody>
          <a:bodyPr wrap="square" rtlCol="0">
            <a:spAutoFit/>
          </a:bodyPr>
          <a:lstStyle/>
          <a:p>
            <a:pPr algn="ct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Profecia</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en</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Proverbios</a:t>
            </a:r>
            <a:r>
              <a:rPr lang="en-US" sz="2400" dirty="0">
                <a:solidFill>
                  <a:schemeClr val="bg1"/>
                </a:solidFill>
                <a:latin typeface="Papyrus" panose="020B0602040200020303" pitchFamily="34" charset="77"/>
              </a:rPr>
              <a:t> 7 </a:t>
            </a:r>
          </a:p>
          <a:p>
            <a:pPr algn="ctr"/>
            <a:endParaRPr lang="en-US" sz="2400" dirty="0">
              <a:solidFill>
                <a:schemeClr val="bg1"/>
              </a:solidFill>
              <a:latin typeface="Papyrus" panose="020B0602040200020303" pitchFamily="34" charset="77"/>
            </a:endParaRPr>
          </a:p>
          <a:p>
            <a:pPr algn="l"/>
            <a:r>
              <a:rPr lang="en-US" sz="2200" b="1" baseline="30000" dirty="0">
                <a:solidFill>
                  <a:schemeClr val="bg1"/>
                </a:solidFill>
                <a:latin typeface="Avenir Book" panose="02000503020000020003" pitchFamily="2" charset="0"/>
              </a:rPr>
              <a:t>19 </a:t>
            </a:r>
            <a:r>
              <a:rPr lang="es-BO" sz="2200" dirty="0">
                <a:solidFill>
                  <a:schemeClr val="bg1"/>
                </a:solidFill>
                <a:latin typeface="Avenir Book" panose="02000503020000020003" pitchFamily="2" charset="0"/>
              </a:rPr>
              <a:t>Porque el marido no está en casa, </a:t>
            </a:r>
            <a:r>
              <a:rPr lang="es-BO" sz="2200" dirty="0" err="1">
                <a:solidFill>
                  <a:schemeClr val="bg1"/>
                </a:solidFill>
                <a:latin typeface="Avenir Book" panose="02000503020000020003" pitchFamily="2" charset="0"/>
              </a:rPr>
              <a:t>hase</a:t>
            </a:r>
            <a:r>
              <a:rPr lang="es-BO" sz="2200" dirty="0">
                <a:solidFill>
                  <a:schemeClr val="bg1"/>
                </a:solidFill>
                <a:latin typeface="Avenir Book" panose="02000503020000020003" pitchFamily="2" charset="0"/>
              </a:rPr>
              <a:t> ido á un largo viaje: </a:t>
            </a:r>
            <a:endParaRPr lang="en-US" sz="2200" dirty="0">
              <a:solidFill>
                <a:schemeClr val="bg1"/>
              </a:solidFill>
              <a:latin typeface="Avenir Book" panose="02000503020000020003" pitchFamily="2" charset="0"/>
            </a:endParaRPr>
          </a:p>
          <a:p>
            <a:pPr algn="l"/>
            <a:r>
              <a:rPr lang="en-US" sz="2200" dirty="0">
                <a:solidFill>
                  <a:schemeClr val="bg1"/>
                </a:solidFill>
                <a:latin typeface="Papyrus" panose="020B0602040200020303" pitchFamily="34" charset="77"/>
              </a:rPr>
              <a:t>               </a:t>
            </a:r>
          </a:p>
          <a:p>
            <a:pPr algn="l"/>
            <a:r>
              <a:rPr lang="en-US" sz="2200" dirty="0">
                <a:solidFill>
                  <a:schemeClr val="bg1"/>
                </a:solidFill>
                <a:latin typeface="Papyrus" panose="020B0602040200020303" pitchFamily="34" charset="77"/>
              </a:rPr>
              <a:t>Jesus es </a:t>
            </a:r>
            <a:r>
              <a:rPr lang="en-US" sz="2200" dirty="0" err="1">
                <a:solidFill>
                  <a:schemeClr val="bg1"/>
                </a:solidFill>
                <a:latin typeface="Papyrus" panose="020B0602040200020303" pitchFamily="34" charset="77"/>
              </a:rPr>
              <a:t>el</a:t>
            </a:r>
            <a:r>
              <a:rPr lang="en-US" sz="2200" dirty="0">
                <a:solidFill>
                  <a:schemeClr val="bg1"/>
                </a:solidFill>
                <a:latin typeface="Papyrus" panose="020B0602040200020303" pitchFamily="34" charset="77"/>
              </a:rPr>
              <a:t> </a:t>
            </a:r>
            <a:r>
              <a:rPr lang="en-US" sz="2200" dirty="0" err="1">
                <a:solidFill>
                  <a:schemeClr val="bg1"/>
                </a:solidFill>
                <a:latin typeface="Papyrus" panose="020B0602040200020303" pitchFamily="34" charset="77"/>
              </a:rPr>
              <a:t>marido</a:t>
            </a:r>
            <a:r>
              <a:rPr lang="en-US" sz="2200" dirty="0">
                <a:solidFill>
                  <a:schemeClr val="bg1"/>
                </a:solidFill>
                <a:latin typeface="Papyrus" panose="020B0602040200020303" pitchFamily="34" charset="77"/>
              </a:rPr>
              <a:t> (</a:t>
            </a:r>
            <a:r>
              <a:rPr lang="en-US" sz="2200" dirty="0" err="1">
                <a:solidFill>
                  <a:schemeClr val="bg1"/>
                </a:solidFill>
                <a:latin typeface="Papyrus" panose="020B0602040200020303" pitchFamily="34" charset="77"/>
              </a:rPr>
              <a:t>buen</a:t>
            </a:r>
            <a:r>
              <a:rPr lang="en-US" sz="2200" dirty="0">
                <a:solidFill>
                  <a:schemeClr val="bg1"/>
                </a:solidFill>
                <a:latin typeface="Papyrus" panose="020B0602040200020303" pitchFamily="34" charset="77"/>
              </a:rPr>
              <a:t> hombre) Goodman. El se ha </a:t>
            </a:r>
            <a:r>
              <a:rPr lang="en-US" sz="2200" dirty="0" err="1">
                <a:solidFill>
                  <a:schemeClr val="bg1"/>
                </a:solidFill>
                <a:latin typeface="Papyrus" panose="020B0602040200020303" pitchFamily="34" charset="77"/>
              </a:rPr>
              <a:t>ido</a:t>
            </a:r>
            <a:r>
              <a:rPr lang="en-US" sz="2200" dirty="0">
                <a:solidFill>
                  <a:schemeClr val="bg1"/>
                </a:solidFill>
                <a:latin typeface="Papyrus" panose="020B0602040200020303" pitchFamily="34" charset="77"/>
              </a:rPr>
              <a:t> </a:t>
            </a:r>
            <a:r>
              <a:rPr lang="en-US" sz="2200" dirty="0" err="1">
                <a:solidFill>
                  <a:schemeClr val="bg1"/>
                </a:solidFill>
                <a:latin typeface="Papyrus" panose="020B0602040200020303" pitchFamily="34" charset="77"/>
              </a:rPr>
              <a:t>hace</a:t>
            </a:r>
            <a:r>
              <a:rPr lang="en-US" sz="2200" dirty="0">
                <a:solidFill>
                  <a:schemeClr val="bg1"/>
                </a:solidFill>
                <a:latin typeface="Papyrus" panose="020B0602040200020303" pitchFamily="34" charset="77"/>
              </a:rPr>
              <a:t> 2000 a</a:t>
            </a:r>
            <a:r>
              <a:rPr lang="es-BO" sz="2200" dirty="0" err="1">
                <a:solidFill>
                  <a:schemeClr val="bg1"/>
                </a:solidFill>
                <a:latin typeface="Papyrus" panose="020B0602040200020303" pitchFamily="34" charset="77"/>
              </a:rPr>
              <a:t>ños</a:t>
            </a:r>
            <a:r>
              <a:rPr lang="en-US" sz="2200" dirty="0">
                <a:solidFill>
                  <a:schemeClr val="bg1"/>
                </a:solidFill>
                <a:latin typeface="Papyrus" panose="020B0602040200020303" pitchFamily="34" charset="77"/>
              </a:rPr>
              <a:t>.</a:t>
            </a:r>
          </a:p>
          <a:p>
            <a:pPr algn="l"/>
            <a:r>
              <a:rPr lang="en-US" sz="2200" dirty="0">
                <a:solidFill>
                  <a:schemeClr val="bg1"/>
                </a:solidFill>
                <a:latin typeface="Papyrus" panose="020B0602040200020303" pitchFamily="34" charset="77"/>
              </a:rPr>
              <a:t> </a:t>
            </a:r>
          </a:p>
          <a:p>
            <a:pPr algn="l"/>
            <a:r>
              <a:rPr lang="en-US" sz="2200" b="1" baseline="30000" dirty="0">
                <a:solidFill>
                  <a:schemeClr val="bg1"/>
                </a:solidFill>
                <a:latin typeface="Avenir Book" panose="02000503020000020003" pitchFamily="2" charset="0"/>
              </a:rPr>
              <a:t>20 </a:t>
            </a:r>
            <a:r>
              <a:rPr lang="es-BO" sz="2200" dirty="0">
                <a:solidFill>
                  <a:schemeClr val="bg1"/>
                </a:solidFill>
                <a:latin typeface="Avenir Book" panose="02000503020000020003" pitchFamily="2" charset="0"/>
              </a:rPr>
              <a:t> El saco de dinero llevó en su mano; el día señalado </a:t>
            </a:r>
          </a:p>
          <a:p>
            <a:pPr algn="l"/>
            <a:r>
              <a:rPr lang="es-BO" sz="2200" dirty="0">
                <a:solidFill>
                  <a:schemeClr val="bg1"/>
                </a:solidFill>
                <a:latin typeface="Avenir Book" panose="02000503020000020003" pitchFamily="2" charset="0"/>
              </a:rPr>
              <a:t>volverá á su casa. </a:t>
            </a:r>
            <a:r>
              <a:rPr lang="en-US" sz="2200" dirty="0">
                <a:solidFill>
                  <a:schemeClr val="bg1"/>
                </a:solidFill>
                <a:latin typeface="Avenir Book" panose="02000503020000020003" pitchFamily="2" charset="0"/>
              </a:rPr>
              <a:t> (</a:t>
            </a:r>
            <a:r>
              <a:rPr lang="en-US" sz="2200" dirty="0">
                <a:solidFill>
                  <a:schemeClr val="bg1"/>
                </a:solidFill>
                <a:latin typeface="Papyrus" panose="020B0602040200020303" pitchFamily="34" charset="77"/>
              </a:rPr>
              <a:t>Yom </a:t>
            </a:r>
            <a:r>
              <a:rPr lang="en-US" sz="2200" dirty="0" err="1">
                <a:solidFill>
                  <a:schemeClr val="bg1"/>
                </a:solidFill>
                <a:latin typeface="Papyrus" panose="020B0602040200020303" pitchFamily="34" charset="77"/>
              </a:rPr>
              <a:t>Keseh</a:t>
            </a:r>
            <a:r>
              <a:rPr lang="en-US" sz="2200" dirty="0">
                <a:solidFill>
                  <a:schemeClr val="bg1"/>
                </a:solidFill>
                <a:latin typeface="Papyrus" panose="020B0602040200020303" pitchFamily="34" charset="77"/>
              </a:rPr>
              <a:t>) </a:t>
            </a:r>
          </a:p>
          <a:p>
            <a:pPr algn="l"/>
            <a:endParaRPr lang="en-US" sz="2200" dirty="0">
              <a:solidFill>
                <a:srgbClr val="000000"/>
              </a:solidFill>
              <a:latin typeface="Papyrus" panose="020B0602040200020303" pitchFamily="34" charset="77"/>
            </a:endParaRPr>
          </a:p>
        </p:txBody>
      </p:sp>
      <p:pic>
        <p:nvPicPr>
          <p:cNvPr id="7" name="Picture 6" descr="f5d4093427fb09ee2012d438f528cc5f.jpg">
            <a:extLst>
              <a:ext uri="{FF2B5EF4-FFF2-40B4-BE49-F238E27FC236}">
                <a16:creationId xmlns:a16="http://schemas.microsoft.com/office/drawing/2014/main" id="{F6BA8E88-2CDD-3359-E83F-DB107B14EE7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40000" r="100000">
                        <a14:foregroundMark x1="82396" y1="76875" x2="83646" y2="79792"/>
                        <a14:foregroundMark x1="85104" y1="79792" x2="85833" y2="81979"/>
                        <a14:backgroundMark x1="70938" y1="81042" x2="70938" y2="81042"/>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41221" b="17149"/>
          <a:stretch/>
        </p:blipFill>
        <p:spPr>
          <a:xfrm>
            <a:off x="8543696" y="-39921"/>
            <a:ext cx="4411856" cy="680132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84E388DC-5560-F96F-8155-74E9A6FF4812}"/>
              </a:ext>
            </a:extLst>
          </p:cNvPr>
          <p:cNvSpPr txBox="1"/>
          <p:nvPr/>
        </p:nvSpPr>
        <p:spPr>
          <a:xfrm>
            <a:off x="997527" y="3914087"/>
            <a:ext cx="8217911" cy="2462213"/>
          </a:xfrm>
          <a:prstGeom prst="rect">
            <a:avLst/>
          </a:prstGeom>
          <a:solidFill>
            <a:srgbClr val="002060"/>
          </a:solidFill>
        </p:spPr>
        <p:txBody>
          <a:bodyPr wrap="square" rtlCol="0">
            <a:spAutoFit/>
          </a:bodyPr>
          <a:lstStyle/>
          <a:p>
            <a:endParaRPr lang="en-US" sz="2200" dirty="0">
              <a:solidFill>
                <a:schemeClr val="bg1"/>
              </a:solidFill>
              <a:latin typeface="Papyrus" panose="020B0602040200020303" pitchFamily="34" charset="77"/>
            </a:endParaRPr>
          </a:p>
          <a:p>
            <a:r>
              <a:rPr lang="en-US" sz="2200" dirty="0">
                <a:solidFill>
                  <a:schemeClr val="bg1"/>
                </a:solidFill>
                <a:latin typeface="Papyrus" panose="020B0602040200020303" pitchFamily="34" charset="77"/>
              </a:rPr>
              <a:t>Yom </a:t>
            </a:r>
            <a:r>
              <a:rPr lang="en-US" sz="2200" dirty="0" err="1">
                <a:solidFill>
                  <a:schemeClr val="bg1"/>
                </a:solidFill>
                <a:latin typeface="Papyrus" panose="020B0602040200020303" pitchFamily="34" charset="77"/>
              </a:rPr>
              <a:t>Keseh</a:t>
            </a:r>
            <a:r>
              <a:rPr lang="en-US" sz="2200" dirty="0">
                <a:solidFill>
                  <a:schemeClr val="bg1"/>
                </a:solidFill>
                <a:latin typeface="Papyrus" panose="020B0602040200020303" pitchFamily="34" charset="77"/>
              </a:rPr>
              <a:t> –  La Fiesta de las </a:t>
            </a:r>
            <a:r>
              <a:rPr lang="en-US" sz="2200" dirty="0" err="1">
                <a:solidFill>
                  <a:schemeClr val="bg1"/>
                </a:solidFill>
                <a:latin typeface="Papyrus" panose="020B0602040200020303" pitchFamily="34" charset="77"/>
              </a:rPr>
              <a:t>Trompetas</a:t>
            </a:r>
            <a:r>
              <a:rPr lang="en-US" sz="2200" dirty="0">
                <a:solidFill>
                  <a:schemeClr val="bg1"/>
                </a:solidFill>
                <a:latin typeface="Papyrus" panose="020B0602040200020303" pitchFamily="34" charset="77"/>
              </a:rPr>
              <a:t>  -  “El  Dia Escondido” 		“</a:t>
            </a:r>
            <a:r>
              <a:rPr lang="en-US" sz="2200" dirty="0" err="1">
                <a:solidFill>
                  <a:schemeClr val="bg1"/>
                </a:solidFill>
                <a:latin typeface="Papyrus" panose="020B0602040200020303" pitchFamily="34" charset="77"/>
              </a:rPr>
              <a:t>Nadie</a:t>
            </a:r>
            <a:r>
              <a:rPr lang="en-US" sz="2200" dirty="0">
                <a:solidFill>
                  <a:schemeClr val="bg1"/>
                </a:solidFill>
                <a:latin typeface="Papyrus" panose="020B0602040200020303" pitchFamily="34" charset="77"/>
              </a:rPr>
              <a:t> Sabe </a:t>
            </a:r>
            <a:r>
              <a:rPr lang="en-US" sz="2200" dirty="0" err="1">
                <a:solidFill>
                  <a:schemeClr val="bg1"/>
                </a:solidFill>
                <a:latin typeface="Papyrus" panose="020B0602040200020303" pitchFamily="34" charset="77"/>
              </a:rPr>
              <a:t>el</a:t>
            </a:r>
            <a:r>
              <a:rPr lang="en-US" sz="2200" dirty="0">
                <a:solidFill>
                  <a:schemeClr val="bg1"/>
                </a:solidFill>
                <a:latin typeface="Papyrus" panose="020B0602040200020303" pitchFamily="34" charset="77"/>
              </a:rPr>
              <a:t>  Dia o la Hora” </a:t>
            </a:r>
          </a:p>
          <a:p>
            <a:endParaRPr lang="en-US" sz="2200" dirty="0">
              <a:solidFill>
                <a:schemeClr val="bg1"/>
              </a:solidFill>
              <a:latin typeface="Papyrus" panose="020B0602040200020303" pitchFamily="34" charset="77"/>
            </a:endParaRPr>
          </a:p>
          <a:p>
            <a:r>
              <a:rPr lang="en-US" sz="2200" dirty="0">
                <a:solidFill>
                  <a:schemeClr val="bg1"/>
                </a:solidFill>
                <a:latin typeface="Papyrus" panose="020B0602040200020303" pitchFamily="34" charset="77"/>
              </a:rPr>
              <a:t>Mateo 24:36  “</a:t>
            </a:r>
            <a:r>
              <a:rPr lang="es-BO" sz="2200" dirty="0">
                <a:solidFill>
                  <a:schemeClr val="bg1"/>
                </a:solidFill>
                <a:latin typeface="Papyrus" panose="020B0602040200020303" pitchFamily="34" charset="77"/>
              </a:rPr>
              <a:t>Empero del día y hora nadie sabe,</a:t>
            </a:r>
          </a:p>
          <a:p>
            <a:r>
              <a:rPr lang="es-BO" sz="2200" dirty="0">
                <a:solidFill>
                  <a:schemeClr val="bg1"/>
                </a:solidFill>
                <a:latin typeface="Papyrus" panose="020B0602040200020303" pitchFamily="34" charset="77"/>
              </a:rPr>
              <a:t>               ni aun los ángeles de los cielos, sino mi Padre solo</a:t>
            </a:r>
            <a:r>
              <a:rPr lang="en-US" sz="2200" dirty="0">
                <a:solidFill>
                  <a:schemeClr val="bg1"/>
                </a:solidFill>
                <a:latin typeface="Papyrus" panose="020B0602040200020303" pitchFamily="34" charset="77"/>
              </a:rPr>
              <a:t>.”</a:t>
            </a:r>
          </a:p>
          <a:p>
            <a:endParaRPr lang="en-US" sz="2200" dirty="0">
              <a:latin typeface="Papyrus" panose="020B0602040200020303" pitchFamily="34" charset="77"/>
            </a:endParaRPr>
          </a:p>
        </p:txBody>
      </p:sp>
    </p:spTree>
    <p:extLst>
      <p:ext uri="{BB962C8B-B14F-4D97-AF65-F5344CB8AC3E}">
        <p14:creationId xmlns:p14="http://schemas.microsoft.com/office/powerpoint/2010/main" val="41767300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C757B1D6-A9A6-FE64-4C6A-9AF36CCDA0C4}"/>
              </a:ext>
            </a:extLst>
          </p:cNvPr>
          <p:cNvSpPr txBox="1"/>
          <p:nvPr/>
        </p:nvSpPr>
        <p:spPr>
          <a:xfrm>
            <a:off x="1233055" y="1291313"/>
            <a:ext cx="10058400" cy="4339650"/>
          </a:xfrm>
          <a:prstGeom prst="rect">
            <a:avLst/>
          </a:prstGeom>
          <a:solidFill>
            <a:srgbClr val="002060"/>
          </a:solidFill>
        </p:spPr>
        <p:txBody>
          <a:bodyPr wrap="square" rtlCol="0">
            <a:spAutoFit/>
          </a:bodyPr>
          <a:lstStyle/>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Patrones</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Profeticos</a:t>
            </a:r>
            <a:r>
              <a:rPr lang="en-US" sz="2800" dirty="0">
                <a:solidFill>
                  <a:schemeClr val="bg1"/>
                </a:solidFill>
                <a:latin typeface="Papyrus" panose="020B0602040200020303" pitchFamily="34" charset="77"/>
              </a:rPr>
              <a:t> del </a:t>
            </a:r>
            <a:r>
              <a:rPr lang="en-US" sz="2800" dirty="0" err="1">
                <a:solidFill>
                  <a:schemeClr val="bg1"/>
                </a:solidFill>
                <a:latin typeface="Papyrus" panose="020B0602040200020303" pitchFamily="34" charset="77"/>
              </a:rPr>
              <a:t>Rapto</a:t>
            </a:r>
            <a:r>
              <a:rPr lang="en-US" sz="2800" dirty="0">
                <a:solidFill>
                  <a:schemeClr val="bg1"/>
                </a:solidFill>
                <a:latin typeface="Papyrus" panose="020B0602040200020303" pitchFamily="34" charset="77"/>
              </a:rPr>
              <a:t>/</a:t>
            </a:r>
            <a:r>
              <a:rPr lang="en-US" sz="2800" dirty="0" err="1">
                <a:solidFill>
                  <a:schemeClr val="bg1"/>
                </a:solidFill>
                <a:latin typeface="Papyrus" panose="020B0602040200020303" pitchFamily="34" charset="77"/>
              </a:rPr>
              <a:t>Resurrecion</a:t>
            </a:r>
            <a:endParaRPr lang="en-US" sz="2800" dirty="0">
              <a:solidFill>
                <a:schemeClr val="bg1"/>
              </a:solidFill>
              <a:latin typeface="Papyrus" panose="020B0602040200020303" pitchFamily="34" charset="77"/>
            </a:endParaRP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En </a:t>
            </a:r>
            <a:r>
              <a:rPr lang="en-US" sz="2800" dirty="0" err="1">
                <a:solidFill>
                  <a:schemeClr val="bg1"/>
                </a:solidFill>
                <a:latin typeface="Papyrus" panose="020B0602040200020303" pitchFamily="34" charset="77"/>
              </a:rPr>
              <a:t>el</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AntiguoTestamento</a:t>
            </a:r>
            <a:r>
              <a:rPr lang="en-US" sz="2800" dirty="0">
                <a:solidFill>
                  <a:schemeClr val="bg1"/>
                </a:solidFill>
                <a:latin typeface="Papyrus" panose="020B0602040200020303" pitchFamily="34" charset="77"/>
              </a:rPr>
              <a:t> </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Comiensa</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en</a:t>
            </a:r>
            <a:r>
              <a:rPr lang="en-US" sz="2400" dirty="0">
                <a:solidFill>
                  <a:schemeClr val="bg1"/>
                </a:solidFill>
                <a:latin typeface="Papyrus" panose="020B0602040200020303" pitchFamily="34" charset="77"/>
              </a:rPr>
              <a:t> Genesis  con Henoch (Genesis 5:22) &amp; Noe (Gen 6:9)</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a:t>
            </a:r>
            <a:r>
              <a:rPr lang="en-US" sz="2400" dirty="0">
                <a:solidFill>
                  <a:schemeClr val="bg1"/>
                </a:solidFill>
                <a:latin typeface="Papyrus" panose="020B0602040200020303" pitchFamily="34" charset="77"/>
              </a:rPr>
              <a:t>Solo Henoch  y </a:t>
            </a:r>
            <a:r>
              <a:rPr lang="en-US" sz="2400" dirty="0" err="1">
                <a:solidFill>
                  <a:schemeClr val="bg1"/>
                </a:solidFill>
                <a:latin typeface="Papyrus" panose="020B0602040200020303" pitchFamily="34" charset="77"/>
              </a:rPr>
              <a:t>Noé</a:t>
            </a:r>
            <a:r>
              <a:rPr lang="en-US" sz="2400" dirty="0">
                <a:solidFill>
                  <a:schemeClr val="bg1"/>
                </a:solidFill>
                <a:latin typeface="Papyrus" panose="020B0602040200020303" pitchFamily="34" charset="77"/>
              </a:rPr>
              <a:t> son </a:t>
            </a:r>
            <a:r>
              <a:rPr lang="en-US" sz="2400" dirty="0" err="1">
                <a:solidFill>
                  <a:schemeClr val="bg1"/>
                </a:solidFill>
                <a:latin typeface="Papyrus" panose="020B0602040200020303" pitchFamily="34" charset="77"/>
              </a:rPr>
              <a:t>nombrados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como</a:t>
            </a:r>
            <a:r>
              <a:rPr lang="en-US" sz="2400" dirty="0">
                <a:solidFill>
                  <a:schemeClr val="bg1"/>
                </a:solidFill>
                <a:latin typeface="Papyrus" panose="020B0602040200020303" pitchFamily="34" charset="77"/>
              </a:rPr>
              <a:t> </a:t>
            </a:r>
          </a:p>
          <a:p>
            <a:r>
              <a:rPr lang="en-US" sz="2400" dirty="0">
                <a:solidFill>
                  <a:schemeClr val="bg1"/>
                </a:solidFill>
                <a:latin typeface="Papyrus" panose="020B0602040200020303" pitchFamily="34" charset="77"/>
              </a:rPr>
              <a:t>                       (Hombres que </a:t>
            </a:r>
            <a:r>
              <a:rPr lang="en-US" sz="2400" dirty="0" err="1">
                <a:solidFill>
                  <a:schemeClr val="bg1"/>
                </a:solidFill>
                <a:latin typeface="Papyrus" panose="020B0602040200020303" pitchFamily="34" charset="77"/>
              </a:rPr>
              <a:t>caminaron</a:t>
            </a:r>
            <a:r>
              <a:rPr lang="en-US" sz="2400" dirty="0">
                <a:solidFill>
                  <a:schemeClr val="bg1"/>
                </a:solidFill>
                <a:latin typeface="Papyrus" panose="020B0602040200020303" pitchFamily="34" charset="77"/>
              </a:rPr>
              <a:t> con Dios) </a:t>
            </a:r>
          </a:p>
          <a:p>
            <a:endParaRPr lang="en-US" sz="28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42062465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92E50E-2016-50BB-E7B1-12FB9543D83F}"/>
              </a:ext>
            </a:extLst>
          </p:cNvPr>
          <p:cNvSpPr/>
          <p:nvPr/>
        </p:nvSpPr>
        <p:spPr>
          <a:xfrm>
            <a:off x="0" y="19568"/>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ainting of a person in a robe&#10;&#10;Description automatically generated">
            <a:extLst>
              <a:ext uri="{FF2B5EF4-FFF2-40B4-BE49-F238E27FC236}">
                <a16:creationId xmlns:a16="http://schemas.microsoft.com/office/drawing/2014/main" id="{70D4FEC5-DA89-07A3-931F-E60CDCCF759C}"/>
              </a:ext>
            </a:extLst>
          </p:cNvPr>
          <p:cNvPicPr>
            <a:picLocks noChangeAspect="1"/>
          </p:cNvPicPr>
          <p:nvPr/>
        </p:nvPicPr>
        <p:blipFill>
          <a:blip r:embed="rId2"/>
          <a:stretch>
            <a:fillRect/>
          </a:stretch>
        </p:blipFill>
        <p:spPr>
          <a:xfrm>
            <a:off x="7611046" y="62949"/>
            <a:ext cx="4355668" cy="6775483"/>
          </a:xfrm>
          <a:prstGeom prst="rect">
            <a:avLst/>
          </a:prstGeom>
        </p:spPr>
      </p:pic>
      <p:sp>
        <p:nvSpPr>
          <p:cNvPr id="7" name="TextBox 6">
            <a:extLst>
              <a:ext uri="{FF2B5EF4-FFF2-40B4-BE49-F238E27FC236}">
                <a16:creationId xmlns:a16="http://schemas.microsoft.com/office/drawing/2014/main" id="{267FB9A8-A08A-9844-DD36-30E781207FF2}"/>
              </a:ext>
            </a:extLst>
          </p:cNvPr>
          <p:cNvSpPr txBox="1"/>
          <p:nvPr/>
        </p:nvSpPr>
        <p:spPr>
          <a:xfrm>
            <a:off x="795130" y="2560517"/>
            <a:ext cx="6728319" cy="3929281"/>
          </a:xfrm>
          <a:prstGeom prst="rect">
            <a:avLst/>
          </a:prstGeom>
          <a:solidFill>
            <a:srgbClr val="0070C0"/>
          </a:solidFill>
        </p:spPr>
        <p:txBody>
          <a:bodyPr wrap="square" rtlCol="0">
            <a:spAutoFit/>
          </a:bodyPr>
          <a:lstStyle/>
          <a:p>
            <a:pPr algn="l"/>
            <a:endParaRPr lang="en-US" sz="2200" b="1" baseline="30000" dirty="0">
              <a:solidFill>
                <a:schemeClr val="bg1"/>
              </a:solidFill>
              <a:latin typeface="Papyrus" panose="020B0602040200020303" pitchFamily="34" charset="77"/>
            </a:endParaRPr>
          </a:p>
          <a:p>
            <a:pPr algn="l"/>
            <a:r>
              <a:rPr lang="en-US" sz="2200" dirty="0">
                <a:solidFill>
                  <a:schemeClr val="bg1"/>
                </a:solidFill>
                <a:latin typeface="Papyrus" panose="020B0602040200020303" pitchFamily="34" charset="77"/>
              </a:rPr>
              <a:t>                              Genesis Capitulo 5 </a:t>
            </a:r>
          </a:p>
          <a:p>
            <a:pPr algn="ctr"/>
            <a:endParaRPr lang="en-US" sz="2200" b="1" baseline="30000" dirty="0">
              <a:solidFill>
                <a:schemeClr val="bg1"/>
              </a:solidFill>
              <a:latin typeface="Papyrus" panose="020B0602040200020303" pitchFamily="34" charset="77"/>
            </a:endParaRPr>
          </a:p>
          <a:p>
            <a:pPr algn="l"/>
            <a:r>
              <a:rPr lang="es-BO" sz="2200" dirty="0">
                <a:solidFill>
                  <a:schemeClr val="bg1"/>
                </a:solidFill>
                <a:latin typeface="Papyrus" panose="020B0602040200020303" pitchFamily="34" charset="77"/>
              </a:rPr>
              <a:t>21     Y vivió Henoch sesenta y cinco años, </a:t>
            </a:r>
          </a:p>
          <a:p>
            <a:pPr algn="l"/>
            <a:r>
              <a:rPr lang="es-BO" sz="2200" dirty="0">
                <a:solidFill>
                  <a:schemeClr val="bg1"/>
                </a:solidFill>
                <a:latin typeface="Papyrus" panose="020B0602040200020303" pitchFamily="34" charset="77"/>
              </a:rPr>
              <a:t>         y engendró á </a:t>
            </a:r>
            <a:r>
              <a:rPr lang="es-BO" sz="2200" dirty="0" err="1">
                <a:solidFill>
                  <a:schemeClr val="bg1"/>
                </a:solidFill>
                <a:latin typeface="Papyrus" panose="020B0602040200020303" pitchFamily="34" charset="77"/>
              </a:rPr>
              <a:t>Mathusalam</a:t>
            </a:r>
            <a:r>
              <a:rPr lang="es-BO" sz="2200" dirty="0">
                <a:solidFill>
                  <a:schemeClr val="bg1"/>
                </a:solidFill>
                <a:latin typeface="Papyrus" panose="020B0602040200020303" pitchFamily="34" charset="77"/>
              </a:rPr>
              <a:t>. </a:t>
            </a:r>
          </a:p>
          <a:p>
            <a:pPr algn="l"/>
            <a:r>
              <a:rPr lang="es-BO" sz="2200" dirty="0">
                <a:solidFill>
                  <a:schemeClr val="bg1"/>
                </a:solidFill>
                <a:latin typeface="Papyrus" panose="020B0602040200020303" pitchFamily="34" charset="77"/>
              </a:rPr>
              <a:t>22    Y caminó Henoch con Dios, </a:t>
            </a:r>
          </a:p>
          <a:p>
            <a:pPr algn="l"/>
            <a:r>
              <a:rPr lang="es-BO" sz="2200" dirty="0">
                <a:solidFill>
                  <a:schemeClr val="bg1"/>
                </a:solidFill>
                <a:latin typeface="Papyrus" panose="020B0602040200020303" pitchFamily="34" charset="77"/>
              </a:rPr>
              <a:t>        después que engendró á  </a:t>
            </a:r>
            <a:r>
              <a:rPr lang="es-BO" sz="2200" dirty="0" err="1">
                <a:solidFill>
                  <a:schemeClr val="bg1"/>
                </a:solidFill>
                <a:latin typeface="Papyrus" panose="020B0602040200020303" pitchFamily="34" charset="77"/>
              </a:rPr>
              <a:t>Mathusalam</a:t>
            </a:r>
            <a:r>
              <a:rPr lang="es-BO" sz="2200" dirty="0">
                <a:solidFill>
                  <a:schemeClr val="bg1"/>
                </a:solidFill>
                <a:latin typeface="Papyrus" panose="020B0602040200020303" pitchFamily="34" charset="77"/>
              </a:rPr>
              <a:t>, </a:t>
            </a:r>
          </a:p>
          <a:p>
            <a:pPr algn="l"/>
            <a:r>
              <a:rPr lang="es-BO" sz="2200" dirty="0">
                <a:solidFill>
                  <a:schemeClr val="bg1"/>
                </a:solidFill>
                <a:latin typeface="Papyrus" panose="020B0602040200020303" pitchFamily="34" charset="77"/>
              </a:rPr>
              <a:t>           300 años: y engendró hijos é hijas. </a:t>
            </a:r>
          </a:p>
          <a:p>
            <a:pPr algn="l"/>
            <a:r>
              <a:rPr lang="es-BO" sz="2200" dirty="0">
                <a:solidFill>
                  <a:schemeClr val="bg1"/>
                </a:solidFill>
                <a:latin typeface="Papyrus" panose="020B0602040200020303" pitchFamily="34" charset="77"/>
              </a:rPr>
              <a:t>23    Y fueron todos los días de Henoch 365  años. </a:t>
            </a:r>
          </a:p>
          <a:p>
            <a:pPr algn="l"/>
            <a:r>
              <a:rPr lang="es-BO" sz="2200" dirty="0">
                <a:solidFill>
                  <a:schemeClr val="bg1"/>
                </a:solidFill>
                <a:latin typeface="Papyrus" panose="020B0602040200020303" pitchFamily="34" charset="77"/>
              </a:rPr>
              <a:t>24   Caminó, pues, Henoch con Dios, y desapareció, </a:t>
            </a:r>
          </a:p>
          <a:p>
            <a:pPr algn="l"/>
            <a:r>
              <a:rPr lang="es-BO" sz="2200" dirty="0">
                <a:solidFill>
                  <a:schemeClr val="bg1"/>
                </a:solidFill>
                <a:latin typeface="Papyrus" panose="020B0602040200020303" pitchFamily="34" charset="77"/>
              </a:rPr>
              <a:t>        porque le llevó Dios. </a:t>
            </a:r>
            <a:endParaRPr lang="en-US" sz="2200" dirty="0">
              <a:solidFill>
                <a:schemeClr val="bg1"/>
              </a:solidFill>
              <a:latin typeface="Papyrus" panose="020B0602040200020303" pitchFamily="34" charset="77"/>
            </a:endParaRPr>
          </a:p>
          <a:p>
            <a:pPr algn="l"/>
            <a:endParaRPr lang="en-US" sz="2200" dirty="0">
              <a:solidFill>
                <a:schemeClr val="bg1"/>
              </a:solidFill>
              <a:latin typeface="Papyrus" panose="020B0602040200020303" pitchFamily="34" charset="77"/>
            </a:endParaRPr>
          </a:p>
        </p:txBody>
      </p:sp>
      <p:sp>
        <p:nvSpPr>
          <p:cNvPr id="8" name="TextBox 7">
            <a:extLst>
              <a:ext uri="{FF2B5EF4-FFF2-40B4-BE49-F238E27FC236}">
                <a16:creationId xmlns:a16="http://schemas.microsoft.com/office/drawing/2014/main" id="{56D514F2-4A11-12D5-7251-1B78510AA23B}"/>
              </a:ext>
            </a:extLst>
          </p:cNvPr>
          <p:cNvSpPr txBox="1"/>
          <p:nvPr/>
        </p:nvSpPr>
        <p:spPr>
          <a:xfrm>
            <a:off x="486545" y="233755"/>
            <a:ext cx="6467061" cy="1938992"/>
          </a:xfrm>
          <a:prstGeom prst="rect">
            <a:avLst/>
          </a:prstGeom>
          <a:solidFill>
            <a:srgbClr val="002060"/>
          </a:solidFill>
        </p:spPr>
        <p:txBody>
          <a:bodyPr wrap="square" rtlCol="0">
            <a:spAutoFit/>
          </a:bodyPr>
          <a:lstStyle/>
          <a:p>
            <a:r>
              <a:rPr lang="en-US" sz="2400" dirty="0">
                <a:solidFill>
                  <a:schemeClr val="bg1"/>
                </a:solidFill>
                <a:latin typeface="Papyrus" panose="020B0602040200020303" pitchFamily="34" charset="77"/>
              </a:rPr>
              <a:t>Dios </a:t>
            </a:r>
            <a:r>
              <a:rPr lang="en-US" sz="2400" dirty="0" err="1">
                <a:solidFill>
                  <a:schemeClr val="bg1"/>
                </a:solidFill>
                <a:latin typeface="Papyrus" panose="020B0602040200020303" pitchFamily="34" charset="77"/>
              </a:rPr>
              <a:t>Removio</a:t>
            </a:r>
            <a:r>
              <a:rPr lang="en-US" sz="2400" dirty="0">
                <a:solidFill>
                  <a:schemeClr val="bg1"/>
                </a:solidFill>
                <a:latin typeface="Papyrus" panose="020B0602040200020303" pitchFamily="34" charset="77"/>
              </a:rPr>
              <a:t> a Henoch </a:t>
            </a:r>
            <a:r>
              <a:rPr lang="en-US" sz="2400" dirty="0" err="1">
                <a:solidFill>
                  <a:schemeClr val="bg1"/>
                </a:solidFill>
                <a:latin typeface="Papyrus" panose="020B0602040200020303" pitchFamily="34" charset="77"/>
              </a:rPr>
              <a:t>Sobrenaturalmente</a:t>
            </a:r>
            <a:r>
              <a:rPr lang="en-US" sz="2400" dirty="0">
                <a:solidFill>
                  <a:schemeClr val="bg1"/>
                </a:solidFill>
                <a:latin typeface="Papyrus" panose="020B0602040200020303" pitchFamily="34" charset="77"/>
              </a:rPr>
              <a:t>  </a:t>
            </a:r>
          </a:p>
          <a:p>
            <a:r>
              <a:rPr lang="en-US" sz="2400" dirty="0">
                <a:solidFill>
                  <a:schemeClr val="bg1"/>
                </a:solidFill>
                <a:latin typeface="Papyrus" panose="020B0602040200020303" pitchFamily="34" charset="77"/>
              </a:rPr>
              <a:t>Antes del </a:t>
            </a:r>
            <a:r>
              <a:rPr lang="en-US" sz="2400" dirty="0" err="1">
                <a:solidFill>
                  <a:schemeClr val="bg1"/>
                </a:solidFill>
                <a:latin typeface="Papyrus" panose="020B0602040200020303" pitchFamily="34" charset="77"/>
              </a:rPr>
              <a:t>Juicio</a:t>
            </a:r>
            <a:r>
              <a:rPr lang="en-US" sz="2400" dirty="0">
                <a:solidFill>
                  <a:schemeClr val="bg1"/>
                </a:solidFill>
                <a:latin typeface="Papyrus" panose="020B0602040200020303" pitchFamily="34" charset="77"/>
              </a:rPr>
              <a:t> del </a:t>
            </a:r>
            <a:r>
              <a:rPr lang="en-US" sz="2400" dirty="0" err="1">
                <a:solidFill>
                  <a:schemeClr val="bg1"/>
                </a:solidFill>
                <a:latin typeface="Papyrus" panose="020B0602040200020303" pitchFamily="34" charset="77"/>
              </a:rPr>
              <a:t>Deluvio</a:t>
            </a:r>
            <a:r>
              <a:rPr lang="en-US" sz="2400" dirty="0">
                <a:solidFill>
                  <a:schemeClr val="bg1"/>
                </a:solidFill>
                <a:latin typeface="Papyrus" panose="020B0602040200020303" pitchFamily="34" charset="77"/>
              </a:rPr>
              <a:t>.</a:t>
            </a:r>
          </a:p>
          <a:p>
            <a:endParaRPr lang="en-US" sz="2400" dirty="0">
              <a:solidFill>
                <a:schemeClr val="bg1"/>
              </a:solidFill>
              <a:latin typeface="Papyrus" panose="020B0602040200020303" pitchFamily="34" charset="77"/>
            </a:endParaRPr>
          </a:p>
          <a:p>
            <a:r>
              <a:rPr lang="en-US" sz="2400" dirty="0">
                <a:solidFill>
                  <a:schemeClr val="bg1"/>
                </a:solidFill>
                <a:latin typeface="Papyrus" panose="020B0602040200020303" pitchFamily="34" charset="77"/>
              </a:rPr>
              <a:t>  Es </a:t>
            </a:r>
            <a:r>
              <a:rPr lang="en-US" sz="2400" dirty="0" err="1">
                <a:solidFill>
                  <a:schemeClr val="bg1"/>
                </a:solidFill>
                <a:latin typeface="Papyrus" panose="020B0602040200020303" pitchFamily="34" charset="77"/>
              </a:rPr>
              <a:t>una</a:t>
            </a:r>
            <a:r>
              <a:rPr lang="en-US" sz="2400" dirty="0">
                <a:solidFill>
                  <a:schemeClr val="bg1"/>
                </a:solidFill>
                <a:latin typeface="Papyrus" panose="020B0602040200020303" pitchFamily="34" charset="77"/>
              </a:rPr>
              <a:t> Imagen </a:t>
            </a:r>
            <a:r>
              <a:rPr lang="en-US" sz="2400" dirty="0" err="1">
                <a:solidFill>
                  <a:schemeClr val="bg1"/>
                </a:solidFill>
                <a:latin typeface="Papyrus" panose="020B0602040200020303" pitchFamily="34" charset="77"/>
              </a:rPr>
              <a:t>Profetica</a:t>
            </a:r>
            <a:r>
              <a:rPr lang="en-US" sz="2400" dirty="0">
                <a:solidFill>
                  <a:schemeClr val="bg1"/>
                </a:solidFill>
                <a:latin typeface="Papyrus" panose="020B0602040200020303" pitchFamily="34" charset="77"/>
              </a:rPr>
              <a:t> de la </a:t>
            </a:r>
            <a:r>
              <a:rPr lang="en-US" sz="2400" dirty="0" err="1">
                <a:solidFill>
                  <a:schemeClr val="bg1"/>
                </a:solidFill>
                <a:latin typeface="Papyrus" panose="020B0602040200020303" pitchFamily="34" charset="77"/>
              </a:rPr>
              <a:t>Iglesia</a:t>
            </a:r>
            <a:endParaRPr lang="en-US" sz="2400" dirty="0">
              <a:solidFill>
                <a:schemeClr val="bg1"/>
              </a:solidFill>
              <a:latin typeface="Papyrus" panose="020B0602040200020303" pitchFamily="34" charset="77"/>
            </a:endParaRPr>
          </a:p>
          <a:p>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Removida</a:t>
            </a:r>
            <a:r>
              <a:rPr lang="en-US" sz="2400" dirty="0">
                <a:solidFill>
                  <a:schemeClr val="bg1"/>
                </a:solidFill>
                <a:latin typeface="Papyrus" panose="020B0602040200020303" pitchFamily="34" charset="77"/>
              </a:rPr>
              <a:t> Antes del </a:t>
            </a:r>
            <a:r>
              <a:rPr lang="en-US" sz="2400" dirty="0" err="1">
                <a:solidFill>
                  <a:schemeClr val="bg1"/>
                </a:solidFill>
                <a:latin typeface="Papyrus" panose="020B0602040200020303" pitchFamily="34" charset="77"/>
              </a:rPr>
              <a:t>Juicio</a:t>
            </a:r>
            <a:r>
              <a:rPr lang="en-US" sz="2400" dirty="0">
                <a:solidFill>
                  <a:schemeClr val="bg1"/>
                </a:solidFill>
                <a:latin typeface="Papyrus" panose="020B0602040200020303" pitchFamily="34" charset="77"/>
              </a:rPr>
              <a:t> de la </a:t>
            </a:r>
            <a:r>
              <a:rPr lang="en-US" sz="2400" dirty="0" err="1">
                <a:solidFill>
                  <a:schemeClr val="bg1"/>
                </a:solidFill>
                <a:latin typeface="Papyrus" panose="020B0602040200020303" pitchFamily="34" charset="77"/>
              </a:rPr>
              <a:t>Tribulacion</a:t>
            </a:r>
            <a:endParaRPr lang="en-US" sz="24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4028533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6EFDD795-FCE8-A952-A89A-C33B5122FAD9}"/>
              </a:ext>
            </a:extLst>
          </p:cNvPr>
          <p:cNvSpPr txBox="1"/>
          <p:nvPr/>
        </p:nvSpPr>
        <p:spPr>
          <a:xfrm>
            <a:off x="629476" y="346841"/>
            <a:ext cx="10210803" cy="6124754"/>
          </a:xfrm>
          <a:prstGeom prst="rect">
            <a:avLst/>
          </a:prstGeom>
          <a:solidFill>
            <a:schemeClr val="accent1">
              <a:lumMod val="75000"/>
            </a:schemeClr>
          </a:solidFill>
        </p:spPr>
        <p:txBody>
          <a:bodyPr wrap="square" rtlCol="0">
            <a:spAutoFit/>
          </a:bodyPr>
          <a:lstStyle/>
          <a:p>
            <a:pPr lvl="0">
              <a:defRPr/>
            </a:pP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El </a:t>
            </a:r>
            <a:r>
              <a:rPr lang="en-US" sz="2800" dirty="0" err="1">
                <a:solidFill>
                  <a:prstClr val="white"/>
                </a:solidFill>
                <a:latin typeface="Papyrus" panose="020B0602040200020303" pitchFamily="34" charset="77"/>
              </a:rPr>
              <a:t>Rapto</a:t>
            </a:r>
            <a:r>
              <a:rPr lang="en-US" sz="2800" dirty="0">
                <a:solidFill>
                  <a:prstClr val="white"/>
                </a:solidFill>
                <a:latin typeface="Papyrus" panose="020B0602040200020303" pitchFamily="34" charset="77"/>
              </a:rPr>
              <a:t> </a:t>
            </a:r>
            <a:r>
              <a:rPr lang="en-US" sz="2800" dirty="0" err="1">
                <a:solidFill>
                  <a:prstClr val="white"/>
                </a:solidFill>
                <a:latin typeface="Papyrus" panose="020B0602040200020303" pitchFamily="34" charset="77"/>
              </a:rPr>
              <a:t>Futuro</a:t>
            </a:r>
            <a:r>
              <a:rPr lang="en-US" sz="2800" dirty="0">
                <a:solidFill>
                  <a:prstClr val="white"/>
                </a:solidFill>
                <a:latin typeface="Papyrus" panose="020B0602040200020303" pitchFamily="34" charset="77"/>
              </a:rPr>
              <a:t> / </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Resurección</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esta</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a:t>
            </a:r>
            <a:r>
              <a:rPr lang="en-US" sz="2800" dirty="0">
                <a:solidFill>
                  <a:prstClr val="white"/>
                </a:solidFill>
                <a:latin typeface="Papyrus" panose="020B0602040200020303" pitchFamily="34" charset="77"/>
              </a:rPr>
              <a:t>C</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laramente</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a:t>
            </a:r>
            <a:r>
              <a:rPr lang="en-US" sz="2800" dirty="0">
                <a:solidFill>
                  <a:prstClr val="white"/>
                </a:solidFill>
                <a:latin typeface="Papyrus" panose="020B0602040200020303" pitchFamily="34" charset="77"/>
              </a:rPr>
              <a:t>E</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nseñado</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Que </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pasa</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con </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el</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a:t>
            </a:r>
            <a:r>
              <a:rPr lang="en-US" sz="2800" dirty="0">
                <a:solidFill>
                  <a:prstClr val="white"/>
                </a:solidFill>
                <a:latin typeface="Papyrus" panose="020B0602040200020303" pitchFamily="34" charset="77"/>
              </a:rPr>
              <a:t>C</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ronometraje</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a:t>
            </a:r>
            <a:r>
              <a:rPr kumimoji="0" lang="es-BO"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Cuando</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a:t>
            </a:r>
            <a:r>
              <a:rPr lang="en-US" sz="2800" dirty="0">
                <a:solidFill>
                  <a:prstClr val="white"/>
                </a:solidFill>
                <a:latin typeface="Papyrus" panose="020B0602040200020303" pitchFamily="34" charset="77"/>
              </a:rPr>
              <a:t>S</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ucederá</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white"/>
              </a:solidFill>
              <a:latin typeface="Papyrus" panose="020B0602040200020303"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white"/>
              </a:solidFill>
              <a:latin typeface="Papyrus" panose="020B0602040200020303"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white"/>
              </a:solidFill>
              <a:latin typeface="Papyrus" panose="020B0602040200020303"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white"/>
              </a:solidFill>
              <a:latin typeface="Papyrus" panose="020B0602040200020303"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white"/>
              </a:solidFill>
              <a:latin typeface="Papyrus" panose="020B0602040200020303"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white"/>
              </a:solidFill>
              <a:latin typeface="Papyrus" panose="020B0602040200020303" pitchFamily="34" charset="77"/>
            </a:endParaRPr>
          </a:p>
        </p:txBody>
      </p:sp>
      <p:pic>
        <p:nvPicPr>
          <p:cNvPr id="5" name="Picture 4" descr="A group of people in the clouds&#10;&#10;Description automatically generated">
            <a:extLst>
              <a:ext uri="{FF2B5EF4-FFF2-40B4-BE49-F238E27FC236}">
                <a16:creationId xmlns:a16="http://schemas.microsoft.com/office/drawing/2014/main" id="{E4AFD309-D98E-F02B-6C0F-1317470BB282}"/>
              </a:ext>
            </a:extLst>
          </p:cNvPr>
          <p:cNvPicPr>
            <a:picLocks noChangeAspect="1"/>
          </p:cNvPicPr>
          <p:nvPr/>
        </p:nvPicPr>
        <p:blipFill>
          <a:blip r:embed="rId3"/>
          <a:stretch>
            <a:fillRect/>
          </a:stretch>
        </p:blipFill>
        <p:spPr>
          <a:xfrm>
            <a:off x="2244436" y="1813903"/>
            <a:ext cx="6681355" cy="4436420"/>
          </a:xfrm>
          <a:prstGeom prst="rect">
            <a:avLst/>
          </a:prstGeom>
        </p:spPr>
      </p:pic>
    </p:spTree>
    <p:extLst>
      <p:ext uri="{BB962C8B-B14F-4D97-AF65-F5344CB8AC3E}">
        <p14:creationId xmlns:p14="http://schemas.microsoft.com/office/powerpoint/2010/main" val="22126483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2000"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p:cNvSpPr txBox="1"/>
          <p:nvPr/>
        </p:nvSpPr>
        <p:spPr>
          <a:xfrm>
            <a:off x="5291396" y="4089509"/>
            <a:ext cx="3315305" cy="369332"/>
          </a:xfrm>
          <a:prstGeom prst="rect">
            <a:avLst/>
          </a:prstGeom>
          <a:noFill/>
        </p:spPr>
        <p:txBody>
          <a:bodyPr wrap="square" rtlCol="0">
            <a:spAutoFit/>
          </a:bodyPr>
          <a:lstStyle/>
          <a:p>
            <a:endParaRPr lang="en-US" dirty="0"/>
          </a:p>
        </p:txBody>
      </p:sp>
      <p:pic>
        <p:nvPicPr>
          <p:cNvPr id="4" name="Picture 3" descr="A boat in the rain&#10;&#10;Description automatically generated">
            <a:extLst>
              <a:ext uri="{FF2B5EF4-FFF2-40B4-BE49-F238E27FC236}">
                <a16:creationId xmlns:a16="http://schemas.microsoft.com/office/drawing/2014/main" id="{F4A1FE26-001B-3B61-BB69-08445B6BCCB1}"/>
              </a:ext>
            </a:extLst>
          </p:cNvPr>
          <p:cNvPicPr>
            <a:picLocks noChangeAspect="1"/>
          </p:cNvPicPr>
          <p:nvPr/>
        </p:nvPicPr>
        <p:blipFill rotWithShape="1">
          <a:blip r:embed="rId3"/>
          <a:srcRect t="-5351" r="82" b="1128"/>
          <a:stretch/>
        </p:blipFill>
        <p:spPr>
          <a:xfrm>
            <a:off x="169718" y="645932"/>
            <a:ext cx="11910951" cy="6212068"/>
          </a:xfrm>
          <a:prstGeom prst="rect">
            <a:avLst/>
          </a:prstGeom>
        </p:spPr>
      </p:pic>
      <p:sp>
        <p:nvSpPr>
          <p:cNvPr id="3" name="TextBox 2">
            <a:extLst>
              <a:ext uri="{FF2B5EF4-FFF2-40B4-BE49-F238E27FC236}">
                <a16:creationId xmlns:a16="http://schemas.microsoft.com/office/drawing/2014/main" id="{A7A2C654-24FA-0D69-4493-773013C48DE5}"/>
              </a:ext>
            </a:extLst>
          </p:cNvPr>
          <p:cNvSpPr txBox="1"/>
          <p:nvPr/>
        </p:nvSpPr>
        <p:spPr>
          <a:xfrm>
            <a:off x="58387" y="76545"/>
            <a:ext cx="11910951" cy="1138773"/>
          </a:xfrm>
          <a:prstGeom prst="rect">
            <a:avLst/>
          </a:prstGeom>
          <a:solidFill>
            <a:srgbClr val="002060"/>
          </a:solidFill>
        </p:spPr>
        <p:txBody>
          <a:bodyPr wrap="square" rtlCol="0">
            <a:spAutoFit/>
          </a:bodyPr>
          <a:lstStyle/>
          <a:p>
            <a:r>
              <a:rPr lang="en-US" sz="2200" dirty="0">
                <a:solidFill>
                  <a:schemeClr val="bg1"/>
                </a:solidFill>
                <a:latin typeface="Papyrus" panose="020B0602040200020303" pitchFamily="34" charset="77"/>
              </a:rPr>
              <a:t>    </a:t>
            </a:r>
            <a:r>
              <a:rPr lang="en-US" sz="2200" dirty="0" err="1">
                <a:solidFill>
                  <a:schemeClr val="bg1"/>
                </a:solidFill>
                <a:latin typeface="Papyrus" panose="020B0602040200020303" pitchFamily="34" charset="77"/>
              </a:rPr>
              <a:t>Solamente</a:t>
            </a:r>
            <a:r>
              <a:rPr lang="en-US" sz="2200" dirty="0">
                <a:solidFill>
                  <a:schemeClr val="bg1"/>
                </a:solidFill>
                <a:latin typeface="Papyrus" panose="020B0602040200020303" pitchFamily="34" charset="77"/>
              </a:rPr>
              <a:t> </a:t>
            </a:r>
            <a:r>
              <a:rPr lang="en-US" sz="2200" dirty="0" err="1">
                <a:solidFill>
                  <a:schemeClr val="bg1"/>
                </a:solidFill>
                <a:latin typeface="Papyrus" panose="020B0602040200020303" pitchFamily="34" charset="77"/>
              </a:rPr>
              <a:t>Noé</a:t>
            </a:r>
            <a:r>
              <a:rPr lang="en-US" sz="2200" dirty="0">
                <a:solidFill>
                  <a:schemeClr val="bg1"/>
                </a:solidFill>
                <a:latin typeface="Papyrus" panose="020B0602040200020303" pitchFamily="34" charset="77"/>
              </a:rPr>
              <a:t> &amp; Su Familia </a:t>
            </a:r>
            <a:r>
              <a:rPr lang="en-US" sz="2200" dirty="0" err="1">
                <a:solidFill>
                  <a:schemeClr val="bg1"/>
                </a:solidFill>
                <a:latin typeface="Papyrus" panose="020B0602040200020303" pitchFamily="34" charset="77"/>
              </a:rPr>
              <a:t>fueron</a:t>
            </a:r>
            <a:r>
              <a:rPr lang="en-US" sz="2200" dirty="0">
                <a:solidFill>
                  <a:schemeClr val="bg1"/>
                </a:solidFill>
                <a:latin typeface="Papyrus" panose="020B0602040200020303" pitchFamily="34" charset="77"/>
              </a:rPr>
              <a:t> </a:t>
            </a:r>
            <a:r>
              <a:rPr lang="en-US" sz="2200" dirty="0" err="1">
                <a:solidFill>
                  <a:schemeClr val="bg1"/>
                </a:solidFill>
                <a:latin typeface="Papyrus" panose="020B0602040200020303" pitchFamily="34" charset="77"/>
              </a:rPr>
              <a:t>Rescatados</a:t>
            </a:r>
            <a:r>
              <a:rPr lang="en-US" sz="2200" dirty="0">
                <a:solidFill>
                  <a:schemeClr val="bg1"/>
                </a:solidFill>
                <a:latin typeface="Papyrus" panose="020B0602040200020303" pitchFamily="34" charset="77"/>
              </a:rPr>
              <a:t> </a:t>
            </a:r>
            <a:r>
              <a:rPr lang="en-US" sz="2200" dirty="0" err="1">
                <a:solidFill>
                  <a:schemeClr val="bg1"/>
                </a:solidFill>
                <a:latin typeface="Papyrus" panose="020B0602040200020303" pitchFamily="34" charset="77"/>
              </a:rPr>
              <a:t>en</a:t>
            </a:r>
            <a:r>
              <a:rPr lang="en-US" sz="2200" dirty="0">
                <a:solidFill>
                  <a:schemeClr val="bg1"/>
                </a:solidFill>
                <a:latin typeface="Papyrus" panose="020B0602040200020303" pitchFamily="34" charset="77"/>
              </a:rPr>
              <a:t> </a:t>
            </a:r>
            <a:r>
              <a:rPr lang="en-US" sz="2200" dirty="0" err="1">
                <a:solidFill>
                  <a:schemeClr val="bg1"/>
                </a:solidFill>
                <a:latin typeface="Papyrus" panose="020B0602040200020303" pitchFamily="34" charset="77"/>
              </a:rPr>
              <a:t>el</a:t>
            </a:r>
            <a:r>
              <a:rPr lang="en-US" sz="2200" dirty="0">
                <a:solidFill>
                  <a:schemeClr val="bg1"/>
                </a:solidFill>
                <a:latin typeface="Papyrus" panose="020B0602040200020303" pitchFamily="34" charset="77"/>
              </a:rPr>
              <a:t>  Arca </a:t>
            </a:r>
            <a:r>
              <a:rPr lang="en-US" sz="2200" i="1" dirty="0" err="1">
                <a:solidFill>
                  <a:schemeClr val="bg1"/>
                </a:solidFill>
                <a:latin typeface="Lucida Handwriting" panose="03010101010101010101" pitchFamily="66" charset="77"/>
              </a:rPr>
              <a:t>d</a:t>
            </a:r>
            <a:r>
              <a:rPr lang="en-US" sz="2000" i="1" dirty="0" err="1">
                <a:solidFill>
                  <a:schemeClr val="bg1"/>
                </a:solidFill>
                <a:latin typeface="Lucida Handwriting" panose="03010101010101010101" pitchFamily="66" charset="77"/>
              </a:rPr>
              <a:t>urante</a:t>
            </a:r>
            <a:r>
              <a:rPr lang="en-US" sz="2000" i="1" dirty="0">
                <a:solidFill>
                  <a:schemeClr val="bg1"/>
                </a:solidFill>
                <a:latin typeface="Lucida Handwriting" panose="03010101010101010101" pitchFamily="66" charset="77"/>
              </a:rPr>
              <a:t> </a:t>
            </a:r>
            <a:r>
              <a:rPr lang="en-US" sz="2200" i="1" dirty="0">
                <a:solidFill>
                  <a:schemeClr val="bg1"/>
                </a:solidFill>
                <a:latin typeface="Lucida Handwriting" panose="03010101010101010101" pitchFamily="66" charset="77"/>
              </a:rPr>
              <a:t> </a:t>
            </a:r>
            <a:r>
              <a:rPr lang="en-US" sz="2200" dirty="0">
                <a:solidFill>
                  <a:schemeClr val="bg1"/>
                </a:solidFill>
                <a:latin typeface="Papyrus" panose="020B0602040200020303" pitchFamily="34" charset="77"/>
              </a:rPr>
              <a:t> </a:t>
            </a:r>
            <a:r>
              <a:rPr lang="en-US" sz="2200" dirty="0" err="1">
                <a:solidFill>
                  <a:schemeClr val="bg1"/>
                </a:solidFill>
                <a:latin typeface="Papyrus" panose="020B0602040200020303" pitchFamily="34" charset="77"/>
              </a:rPr>
              <a:t>el</a:t>
            </a:r>
            <a:r>
              <a:rPr lang="en-US" sz="2200" dirty="0">
                <a:solidFill>
                  <a:schemeClr val="bg1"/>
                </a:solidFill>
                <a:latin typeface="Papyrus" panose="020B0602040200020303" pitchFamily="34" charset="77"/>
              </a:rPr>
              <a:t> </a:t>
            </a:r>
            <a:r>
              <a:rPr lang="en-US" sz="2200" dirty="0" err="1">
                <a:solidFill>
                  <a:schemeClr val="bg1"/>
                </a:solidFill>
                <a:latin typeface="Papyrus" panose="020B0602040200020303" pitchFamily="34" charset="77"/>
              </a:rPr>
              <a:t>Tiempo</a:t>
            </a:r>
            <a:r>
              <a:rPr lang="en-US" sz="2200" dirty="0">
                <a:solidFill>
                  <a:schemeClr val="bg1"/>
                </a:solidFill>
                <a:latin typeface="Papyrus" panose="020B0602040200020303" pitchFamily="34" charset="77"/>
              </a:rPr>
              <a:t> de la       </a:t>
            </a:r>
            <a:r>
              <a:rPr lang="en-US" sz="2200" dirty="0" err="1">
                <a:solidFill>
                  <a:schemeClr val="bg1"/>
                </a:solidFill>
                <a:latin typeface="Papyrus" panose="020B0602040200020303" pitchFamily="34" charset="77"/>
              </a:rPr>
              <a:t>inundacion</a:t>
            </a:r>
            <a:r>
              <a:rPr lang="en-US" sz="2200" dirty="0">
                <a:solidFill>
                  <a:schemeClr val="bg1"/>
                </a:solidFill>
                <a:latin typeface="Papyrus" panose="020B0602040200020303" pitchFamily="34" charset="77"/>
              </a:rPr>
              <a:t>. Una Imagen </a:t>
            </a:r>
            <a:r>
              <a:rPr lang="en-US" sz="2200" dirty="0" err="1">
                <a:solidFill>
                  <a:schemeClr val="bg1"/>
                </a:solidFill>
                <a:latin typeface="Papyrus" panose="020B0602040200020303" pitchFamily="34" charset="77"/>
              </a:rPr>
              <a:t>Profetica</a:t>
            </a:r>
            <a:r>
              <a:rPr lang="en-US" sz="2200" dirty="0">
                <a:solidFill>
                  <a:schemeClr val="bg1"/>
                </a:solidFill>
                <a:latin typeface="Papyrus" panose="020B0602040200020303" pitchFamily="34" charset="77"/>
              </a:rPr>
              <a:t> de  Israel que sera </a:t>
            </a:r>
            <a:r>
              <a:rPr lang="en-US" sz="2200" dirty="0" err="1">
                <a:solidFill>
                  <a:schemeClr val="bg1"/>
                </a:solidFill>
                <a:latin typeface="Papyrus" panose="020B0602040200020303" pitchFamily="34" charset="77"/>
              </a:rPr>
              <a:t>Preservada</a:t>
            </a:r>
            <a:r>
              <a:rPr lang="en-US" sz="2200" dirty="0">
                <a:solidFill>
                  <a:schemeClr val="bg1"/>
                </a:solidFill>
                <a:latin typeface="Papyrus" panose="020B0602040200020303" pitchFamily="34" charset="77"/>
              </a:rPr>
              <a:t>  </a:t>
            </a:r>
            <a:r>
              <a:rPr lang="en-US" sz="2200" dirty="0" err="1">
                <a:solidFill>
                  <a:schemeClr val="bg1"/>
                </a:solidFill>
                <a:latin typeface="Papyrus" panose="020B0602040200020303" pitchFamily="34" charset="77"/>
              </a:rPr>
              <a:t>durante</a:t>
            </a:r>
            <a:r>
              <a:rPr lang="en-US" sz="2200" dirty="0">
                <a:solidFill>
                  <a:schemeClr val="bg1"/>
                </a:solidFill>
                <a:latin typeface="Papyrus" panose="020B0602040200020303" pitchFamily="34" charset="77"/>
              </a:rPr>
              <a:t> la  </a:t>
            </a:r>
            <a:r>
              <a:rPr lang="en-US" sz="2200" dirty="0" err="1">
                <a:solidFill>
                  <a:schemeClr val="bg1"/>
                </a:solidFill>
                <a:latin typeface="Papyrus" panose="020B0602040200020303" pitchFamily="34" charset="77"/>
              </a:rPr>
              <a:t>Tribulación</a:t>
            </a:r>
            <a:endParaRPr lang="en-US" sz="2200" dirty="0">
              <a:solidFill>
                <a:schemeClr val="bg1"/>
              </a:solidFill>
              <a:latin typeface="Papyrus" panose="020B0602040200020303" pitchFamily="34" charset="77"/>
            </a:endParaRPr>
          </a:p>
          <a:p>
            <a:r>
              <a:rPr lang="en-US" sz="2400" dirty="0">
                <a:solidFill>
                  <a:schemeClr val="bg1"/>
                </a:solidFill>
                <a:latin typeface="Papyrus" panose="020B0602040200020303" pitchFamily="34" charset="77"/>
              </a:rPr>
              <a:t>      </a:t>
            </a:r>
            <a:r>
              <a:rPr lang="en-US" sz="2000" dirty="0">
                <a:solidFill>
                  <a:schemeClr val="bg1"/>
                </a:solidFill>
                <a:latin typeface="Papyrus" panose="020B0602040200020303" pitchFamily="34" charset="77"/>
              </a:rPr>
              <a:t>Ezekiel 20:33-44;   Ezekiel Capitulo 22,   Jeremias 30:5-7.   “El  </a:t>
            </a:r>
            <a:r>
              <a:rPr lang="en-US" sz="2000" dirty="0" err="1">
                <a:solidFill>
                  <a:schemeClr val="bg1"/>
                </a:solidFill>
                <a:latin typeface="Papyrus" panose="020B0602040200020303" pitchFamily="34" charset="77"/>
              </a:rPr>
              <a:t>Tiempo</a:t>
            </a:r>
            <a:r>
              <a:rPr lang="en-US" sz="2000" dirty="0">
                <a:solidFill>
                  <a:schemeClr val="bg1"/>
                </a:solidFill>
                <a:latin typeface="Papyrus" panose="020B0602040200020303" pitchFamily="34" charset="77"/>
              </a:rPr>
              <a:t> de </a:t>
            </a:r>
            <a:r>
              <a:rPr lang="en-US" sz="2000" dirty="0" err="1">
                <a:solidFill>
                  <a:schemeClr val="bg1"/>
                </a:solidFill>
                <a:latin typeface="Papyrus" panose="020B0602040200020303" pitchFamily="34" charset="77"/>
              </a:rPr>
              <a:t>Angustia</a:t>
            </a:r>
            <a:r>
              <a:rPr lang="en-US" sz="2000" dirty="0">
                <a:solidFill>
                  <a:schemeClr val="bg1"/>
                </a:solidFill>
                <a:latin typeface="Papyrus" panose="020B0602040200020303" pitchFamily="34" charset="77"/>
              </a:rPr>
              <a:t> para Jacob”</a:t>
            </a:r>
          </a:p>
        </p:txBody>
      </p:sp>
    </p:spTree>
    <p:extLst>
      <p:ext uri="{BB962C8B-B14F-4D97-AF65-F5344CB8AC3E}">
        <p14:creationId xmlns:p14="http://schemas.microsoft.com/office/powerpoint/2010/main" val="16564810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93100D24-15A1-DE96-670E-05A02EDEA469}"/>
              </a:ext>
            </a:extLst>
          </p:cNvPr>
          <p:cNvSpPr txBox="1"/>
          <p:nvPr/>
        </p:nvSpPr>
        <p:spPr>
          <a:xfrm>
            <a:off x="748747" y="609599"/>
            <a:ext cx="11244470" cy="5355312"/>
          </a:xfrm>
          <a:prstGeom prst="rect">
            <a:avLst/>
          </a:prstGeom>
          <a:solidFill>
            <a:srgbClr val="002060"/>
          </a:solidFill>
        </p:spPr>
        <p:txBody>
          <a:bodyPr wrap="square" rtlCol="0">
            <a:spAutoFit/>
          </a:bodyPr>
          <a:lstStyle/>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                                                                     Lucas 17:26-30</a:t>
            </a:r>
          </a:p>
          <a:p>
            <a:endParaRPr lang="en-US" sz="2000" dirty="0">
              <a:solidFill>
                <a:schemeClr val="bg1"/>
              </a:solidFill>
              <a:latin typeface="Papyrus" panose="020B0602040200020303" pitchFamily="34" charset="77"/>
            </a:endParaRPr>
          </a:p>
          <a:p>
            <a:r>
              <a:rPr lang="en-US" sz="2000" b="1" baseline="30000" dirty="0">
                <a:solidFill>
                  <a:schemeClr val="bg1"/>
                </a:solidFill>
                <a:latin typeface="Avenir Book" panose="02000503020000020003" pitchFamily="2" charset="0"/>
              </a:rPr>
              <a:t>   </a:t>
            </a:r>
            <a:r>
              <a:rPr lang="en-US" sz="2200" b="1" baseline="30000" dirty="0">
                <a:solidFill>
                  <a:schemeClr val="bg1"/>
                </a:solidFill>
                <a:latin typeface="Avenir Book" panose="02000503020000020003" pitchFamily="2" charset="0"/>
              </a:rPr>
              <a:t>26 </a:t>
            </a:r>
            <a:r>
              <a:rPr lang="es-BO" sz="2200" dirty="0">
                <a:solidFill>
                  <a:schemeClr val="bg1"/>
                </a:solidFill>
                <a:latin typeface="Avenir Book" panose="02000503020000020003" pitchFamily="2" charset="0"/>
              </a:rPr>
              <a:t>Y como </a:t>
            </a:r>
            <a:r>
              <a:rPr lang="es-BO" sz="2200" dirty="0" err="1">
                <a:solidFill>
                  <a:schemeClr val="bg1"/>
                </a:solidFill>
                <a:latin typeface="Avenir Book" panose="02000503020000020003" pitchFamily="2" charset="0"/>
              </a:rPr>
              <a:t>fué</a:t>
            </a:r>
            <a:r>
              <a:rPr lang="es-BO" sz="2200" dirty="0">
                <a:solidFill>
                  <a:schemeClr val="bg1"/>
                </a:solidFill>
                <a:latin typeface="Avenir Book" panose="02000503020000020003" pitchFamily="2" charset="0"/>
              </a:rPr>
              <a:t> en los días de Noé, así también será en los días del Hijo del hombre. </a:t>
            </a:r>
            <a:endParaRPr lang="en-US" sz="2200" dirty="0">
              <a:solidFill>
                <a:schemeClr val="bg1"/>
              </a:solidFill>
              <a:latin typeface="Avenir Book" panose="02000503020000020003" pitchFamily="2" charset="0"/>
            </a:endParaRPr>
          </a:p>
          <a:p>
            <a:endParaRPr lang="en-US" sz="2200" dirty="0">
              <a:solidFill>
                <a:schemeClr val="bg1"/>
              </a:solidFill>
              <a:latin typeface="Avenir Book" panose="02000503020000020003" pitchFamily="2" charset="0"/>
            </a:endParaRPr>
          </a:p>
          <a:p>
            <a:r>
              <a:rPr lang="en-US" sz="2200" b="1" baseline="30000" dirty="0">
                <a:solidFill>
                  <a:schemeClr val="bg1"/>
                </a:solidFill>
                <a:latin typeface="Avenir Book" panose="02000503020000020003" pitchFamily="2" charset="0"/>
              </a:rPr>
              <a:t>   27 </a:t>
            </a:r>
            <a:r>
              <a:rPr lang="es-BO" sz="2200" dirty="0">
                <a:solidFill>
                  <a:schemeClr val="bg1"/>
                </a:solidFill>
                <a:latin typeface="Avenir Book" panose="02000503020000020003" pitchFamily="2" charset="0"/>
              </a:rPr>
              <a:t>Comían, bebían, los hombres tomaban mujeres, y las mujeres maridos, </a:t>
            </a:r>
          </a:p>
          <a:p>
            <a:r>
              <a:rPr lang="es-BO" sz="2200" dirty="0">
                <a:solidFill>
                  <a:schemeClr val="bg1"/>
                </a:solidFill>
                <a:latin typeface="Avenir Book" panose="02000503020000020003" pitchFamily="2" charset="0"/>
              </a:rPr>
              <a:t>         hasta el día que entró Noé en el arca; y vino el diluvio, y destruyó á todos. </a:t>
            </a:r>
            <a:endParaRPr lang="en-US" sz="2200" dirty="0">
              <a:solidFill>
                <a:schemeClr val="bg1"/>
              </a:solidFill>
              <a:latin typeface="Avenir Book" panose="02000503020000020003" pitchFamily="2" charset="0"/>
            </a:endParaRPr>
          </a:p>
          <a:p>
            <a:endParaRPr lang="en-US" sz="2200" dirty="0">
              <a:solidFill>
                <a:schemeClr val="bg1"/>
              </a:solidFill>
              <a:latin typeface="Avenir Book" panose="02000503020000020003" pitchFamily="2" charset="0"/>
            </a:endParaRPr>
          </a:p>
          <a:p>
            <a:r>
              <a:rPr lang="en-US" sz="2200" b="1" baseline="30000" dirty="0">
                <a:solidFill>
                  <a:schemeClr val="bg1"/>
                </a:solidFill>
                <a:latin typeface="Avenir Book" panose="02000503020000020003" pitchFamily="2" charset="0"/>
              </a:rPr>
              <a:t>   28 </a:t>
            </a:r>
            <a:r>
              <a:rPr lang="es-BO" sz="2200" dirty="0">
                <a:solidFill>
                  <a:schemeClr val="bg1"/>
                </a:solidFill>
                <a:latin typeface="Avenir Book" panose="02000503020000020003" pitchFamily="2" charset="0"/>
              </a:rPr>
              <a:t>Asimismo también como </a:t>
            </a:r>
            <a:r>
              <a:rPr lang="es-BO" sz="2200" dirty="0" err="1">
                <a:solidFill>
                  <a:schemeClr val="bg1"/>
                </a:solidFill>
                <a:latin typeface="Avenir Book" panose="02000503020000020003" pitchFamily="2" charset="0"/>
              </a:rPr>
              <a:t>fué</a:t>
            </a:r>
            <a:r>
              <a:rPr lang="es-BO" sz="2200" dirty="0">
                <a:solidFill>
                  <a:schemeClr val="bg1"/>
                </a:solidFill>
                <a:latin typeface="Avenir Book" panose="02000503020000020003" pitchFamily="2" charset="0"/>
              </a:rPr>
              <a:t> en los días de Lot; comían, bebían, compraban,   	vendían, plantaban, edificaban; </a:t>
            </a:r>
          </a:p>
          <a:p>
            <a:endParaRPr lang="en-US" sz="2200" dirty="0">
              <a:solidFill>
                <a:schemeClr val="bg1"/>
              </a:solidFill>
              <a:latin typeface="Avenir Book" panose="02000503020000020003" pitchFamily="2" charset="0"/>
            </a:endParaRPr>
          </a:p>
          <a:p>
            <a:r>
              <a:rPr lang="en-US" sz="2200" b="1" baseline="30000" dirty="0">
                <a:solidFill>
                  <a:schemeClr val="bg1"/>
                </a:solidFill>
                <a:latin typeface="Avenir Book" panose="02000503020000020003" pitchFamily="2" charset="0"/>
              </a:rPr>
              <a:t>   29 </a:t>
            </a:r>
            <a:r>
              <a:rPr lang="es-BO" sz="2200" dirty="0">
                <a:solidFill>
                  <a:schemeClr val="bg1"/>
                </a:solidFill>
                <a:latin typeface="Avenir Book" panose="02000503020000020003" pitchFamily="2" charset="0"/>
              </a:rPr>
              <a:t>Mas el día que Lot salió de Sodoma, llovió del cielo fuego y azufre, </a:t>
            </a:r>
          </a:p>
          <a:p>
            <a:r>
              <a:rPr lang="es-BO" sz="2200" dirty="0">
                <a:solidFill>
                  <a:schemeClr val="bg1"/>
                </a:solidFill>
                <a:latin typeface="Avenir Book" panose="02000503020000020003" pitchFamily="2" charset="0"/>
              </a:rPr>
              <a:t>                        y destruyó á todos:</a:t>
            </a:r>
            <a:endParaRPr lang="en-US" sz="2200" dirty="0">
              <a:solidFill>
                <a:schemeClr val="bg1"/>
              </a:solidFill>
              <a:latin typeface="Avenir Book" panose="02000503020000020003" pitchFamily="2" charset="0"/>
            </a:endParaRPr>
          </a:p>
          <a:p>
            <a:endParaRPr lang="en-US" sz="2200" dirty="0">
              <a:solidFill>
                <a:schemeClr val="bg1"/>
              </a:solidFill>
              <a:latin typeface="Avenir Book" panose="02000503020000020003" pitchFamily="2" charset="0"/>
            </a:endParaRPr>
          </a:p>
          <a:p>
            <a:r>
              <a:rPr lang="en-US" sz="2200" b="1" baseline="30000" dirty="0">
                <a:solidFill>
                  <a:schemeClr val="bg1"/>
                </a:solidFill>
                <a:latin typeface="Avenir Book" panose="02000503020000020003" pitchFamily="2" charset="0"/>
              </a:rPr>
              <a:t>     30 </a:t>
            </a:r>
            <a:r>
              <a:rPr lang="es-BO" sz="2200" dirty="0">
                <a:solidFill>
                  <a:schemeClr val="bg1"/>
                </a:solidFill>
                <a:latin typeface="Avenir Book" panose="02000503020000020003" pitchFamily="2" charset="0"/>
              </a:rPr>
              <a:t>Como esto será el día en que el Hijo del hombre se manifestará. </a:t>
            </a:r>
            <a:endParaRPr lang="en-US" sz="2200" dirty="0">
              <a:solidFill>
                <a:schemeClr val="bg1"/>
              </a:solidFill>
              <a:latin typeface="Avenir Book" panose="02000503020000020003" pitchFamily="2" charset="0"/>
            </a:endParaRPr>
          </a:p>
          <a:p>
            <a:endParaRPr lang="en-US" dirty="0">
              <a:solidFill>
                <a:schemeClr val="bg1"/>
              </a:solidFill>
            </a:endParaRPr>
          </a:p>
        </p:txBody>
      </p:sp>
    </p:spTree>
    <p:extLst>
      <p:ext uri="{BB962C8B-B14F-4D97-AF65-F5344CB8AC3E}">
        <p14:creationId xmlns:p14="http://schemas.microsoft.com/office/powerpoint/2010/main" val="35046480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pic>
        <p:nvPicPr>
          <p:cNvPr id="3" name="Picture 2" descr="A group of people running away from a fire&#10;&#10;Description automatically generated">
            <a:extLst>
              <a:ext uri="{FF2B5EF4-FFF2-40B4-BE49-F238E27FC236}">
                <a16:creationId xmlns:a16="http://schemas.microsoft.com/office/drawing/2014/main" id="{9325E65E-165B-15BD-A75D-69C1E6A1ED22}"/>
              </a:ext>
            </a:extLst>
          </p:cNvPr>
          <p:cNvPicPr>
            <a:picLocks noChangeAspect="1"/>
          </p:cNvPicPr>
          <p:nvPr/>
        </p:nvPicPr>
        <p:blipFill rotWithShape="1">
          <a:blip r:embed="rId3"/>
          <a:srcRect l="11255"/>
          <a:stretch/>
        </p:blipFill>
        <p:spPr>
          <a:xfrm>
            <a:off x="0" y="882458"/>
            <a:ext cx="7732419" cy="5672577"/>
          </a:xfrm>
          <a:prstGeom prst="rect">
            <a:avLst/>
          </a:prstGeom>
        </p:spPr>
      </p:pic>
      <p:sp>
        <p:nvSpPr>
          <p:cNvPr id="2" name="TextBox 1">
            <a:extLst>
              <a:ext uri="{FF2B5EF4-FFF2-40B4-BE49-F238E27FC236}">
                <a16:creationId xmlns:a16="http://schemas.microsoft.com/office/drawing/2014/main" id="{558850B3-CEB6-3027-0A13-E27F975FB537}"/>
              </a:ext>
            </a:extLst>
          </p:cNvPr>
          <p:cNvSpPr txBox="1"/>
          <p:nvPr/>
        </p:nvSpPr>
        <p:spPr>
          <a:xfrm>
            <a:off x="7795020" y="882458"/>
            <a:ext cx="4233387" cy="3077766"/>
          </a:xfrm>
          <a:prstGeom prst="rect">
            <a:avLst/>
          </a:prstGeom>
          <a:solidFill>
            <a:srgbClr val="002060"/>
          </a:solidFill>
        </p:spPr>
        <p:txBody>
          <a:bodyPr wrap="square" rtlCol="0">
            <a:spAutoFit/>
          </a:bodyPr>
          <a:lstStyle/>
          <a:p>
            <a:pPr algn="l"/>
            <a:endParaRPr lang="en-US" b="1" baseline="30000" dirty="0">
              <a:solidFill>
                <a:schemeClr val="bg1"/>
              </a:solidFill>
              <a:latin typeface="system-ui"/>
            </a:endParaRPr>
          </a:p>
          <a:p>
            <a:pPr algn="l"/>
            <a:r>
              <a:rPr lang="en-US" sz="2000" dirty="0">
                <a:solidFill>
                  <a:schemeClr val="bg1"/>
                </a:solidFill>
                <a:latin typeface="Avenir Book" panose="02000503020000020003" pitchFamily="2" charset="0"/>
              </a:rPr>
              <a:t>        Genesis 19:12-13</a:t>
            </a:r>
          </a:p>
          <a:p>
            <a:pPr algn="l"/>
            <a:r>
              <a:rPr lang="en-US" baseline="30000" dirty="0">
                <a:solidFill>
                  <a:schemeClr val="bg1"/>
                </a:solidFill>
                <a:latin typeface="Avenir Book" panose="02000503020000020003" pitchFamily="2" charset="0"/>
              </a:rPr>
              <a:t>12</a:t>
            </a:r>
            <a:r>
              <a:rPr lang="en-US" dirty="0">
                <a:solidFill>
                  <a:schemeClr val="bg1"/>
                </a:solidFill>
                <a:latin typeface="Avenir Book" panose="02000503020000020003" pitchFamily="2" charset="0"/>
              </a:rPr>
              <a:t> And</a:t>
            </a:r>
            <a:r>
              <a:rPr lang="es-BO" dirty="0">
                <a:solidFill>
                  <a:schemeClr val="bg1"/>
                </a:solidFill>
                <a:latin typeface="Avenir Book" panose="02000503020000020003" pitchFamily="2" charset="0"/>
              </a:rPr>
              <a:t>Y dijeron los varones á Lot: ¿Tienes aquí alguno más? Yernos, y tus hijos y tus hijas, y todo lo que tienes en la ciudad, </a:t>
            </a:r>
            <a:r>
              <a:rPr lang="es-BO" dirty="0" err="1">
                <a:solidFill>
                  <a:schemeClr val="bg1"/>
                </a:solidFill>
                <a:latin typeface="Avenir Book" panose="02000503020000020003" pitchFamily="2" charset="0"/>
              </a:rPr>
              <a:t>sáca</a:t>
            </a:r>
            <a:r>
              <a:rPr lang="es-BO" dirty="0">
                <a:solidFill>
                  <a:schemeClr val="bg1"/>
                </a:solidFill>
                <a:latin typeface="Avenir Book" panose="02000503020000020003" pitchFamily="2" charset="0"/>
              </a:rPr>
              <a:t> lo de este lugar: </a:t>
            </a:r>
            <a:endParaRPr lang="en-US" dirty="0">
              <a:solidFill>
                <a:schemeClr val="bg1"/>
              </a:solidFill>
              <a:latin typeface="Avenir Book" panose="02000503020000020003" pitchFamily="2" charset="0"/>
            </a:endParaRPr>
          </a:p>
          <a:p>
            <a:pPr algn="l"/>
            <a:endParaRPr lang="en-US" dirty="0">
              <a:solidFill>
                <a:schemeClr val="bg1"/>
              </a:solidFill>
              <a:latin typeface="Avenir Book" panose="02000503020000020003" pitchFamily="2" charset="0"/>
            </a:endParaRPr>
          </a:p>
          <a:p>
            <a:r>
              <a:rPr lang="en-US" b="1" baseline="30000" dirty="0">
                <a:solidFill>
                  <a:schemeClr val="bg1"/>
                </a:solidFill>
                <a:latin typeface="Avenir Book" panose="02000503020000020003" pitchFamily="2" charset="0"/>
              </a:rPr>
              <a:t>13 </a:t>
            </a:r>
            <a:r>
              <a:rPr lang="es-BO" dirty="0">
                <a:solidFill>
                  <a:schemeClr val="bg1"/>
                </a:solidFill>
                <a:latin typeface="Avenir Book" panose="02000503020000020003" pitchFamily="2" charset="0"/>
              </a:rPr>
              <a:t>Porque vamos á destruir este lugar, por cuanto el clamor de ellos ha subido de punto delante de Jehová; por tanto Jehová nos ha enviado para destruirlo.</a:t>
            </a:r>
            <a:r>
              <a:rPr lang="en-US" dirty="0">
                <a:solidFill>
                  <a:schemeClr val="bg1"/>
                </a:solidFill>
                <a:latin typeface="Avenir Book" panose="02000503020000020003" pitchFamily="2" charset="0"/>
              </a:rPr>
              <a:t> </a:t>
            </a:r>
          </a:p>
        </p:txBody>
      </p:sp>
      <p:sp>
        <p:nvSpPr>
          <p:cNvPr id="6" name="TextBox 5">
            <a:extLst>
              <a:ext uri="{FF2B5EF4-FFF2-40B4-BE49-F238E27FC236}">
                <a16:creationId xmlns:a16="http://schemas.microsoft.com/office/drawing/2014/main" id="{E084EDA1-2B4A-D2FA-2D22-4D04DA46C983}"/>
              </a:ext>
            </a:extLst>
          </p:cNvPr>
          <p:cNvSpPr txBox="1"/>
          <p:nvPr/>
        </p:nvSpPr>
        <p:spPr>
          <a:xfrm>
            <a:off x="7845516" y="4416177"/>
            <a:ext cx="4233387" cy="1938992"/>
          </a:xfrm>
          <a:prstGeom prst="rect">
            <a:avLst/>
          </a:prstGeom>
          <a:solidFill>
            <a:srgbClr val="002060"/>
          </a:solidFill>
        </p:spPr>
        <p:txBody>
          <a:bodyPr wrap="square" rtlCol="0">
            <a:spAutoFit/>
          </a:bodyPr>
          <a:lstStyle/>
          <a:p>
            <a:pPr algn="l"/>
            <a:endParaRPr lang="en-US" sz="2000" dirty="0">
              <a:solidFill>
                <a:schemeClr val="bg1"/>
              </a:solidFill>
              <a:latin typeface="system-ui"/>
            </a:endParaRPr>
          </a:p>
          <a:p>
            <a:pPr algn="ctr"/>
            <a:r>
              <a:rPr lang="en-US" sz="2000" b="1" baseline="30000" dirty="0">
                <a:solidFill>
                  <a:schemeClr val="bg1"/>
                </a:solidFill>
                <a:latin typeface="system-ui"/>
              </a:rPr>
              <a:t>  22 </a:t>
            </a:r>
            <a:r>
              <a:rPr lang="es-BO" sz="2000" dirty="0">
                <a:solidFill>
                  <a:schemeClr val="bg1"/>
                </a:solidFill>
                <a:latin typeface="system-ui"/>
              </a:rPr>
              <a:t>Date priesa, escápate allá; porque nada podré hacer hasta que allí hayas llegado. Por esto </a:t>
            </a:r>
            <a:r>
              <a:rPr lang="es-BO" sz="2000" dirty="0" err="1">
                <a:solidFill>
                  <a:schemeClr val="bg1"/>
                </a:solidFill>
                <a:latin typeface="system-ui"/>
              </a:rPr>
              <a:t>fué</a:t>
            </a:r>
            <a:r>
              <a:rPr lang="es-BO" sz="2000" dirty="0">
                <a:solidFill>
                  <a:schemeClr val="bg1"/>
                </a:solidFill>
                <a:latin typeface="system-ui"/>
              </a:rPr>
              <a:t> llamado el nombre de la ciudad, </a:t>
            </a:r>
            <a:r>
              <a:rPr lang="es-BO" sz="2000" dirty="0" err="1">
                <a:solidFill>
                  <a:schemeClr val="bg1"/>
                </a:solidFill>
                <a:latin typeface="system-ui"/>
              </a:rPr>
              <a:t>Zoar</a:t>
            </a:r>
            <a:r>
              <a:rPr lang="es-BO" sz="2000" dirty="0">
                <a:solidFill>
                  <a:schemeClr val="bg1"/>
                </a:solidFill>
                <a:latin typeface="system-ui"/>
              </a:rPr>
              <a:t>. </a:t>
            </a:r>
            <a:endParaRPr lang="en-US" sz="2000" dirty="0">
              <a:solidFill>
                <a:schemeClr val="bg1"/>
              </a:solidFill>
              <a:latin typeface="system-ui"/>
            </a:endParaRPr>
          </a:p>
          <a:p>
            <a:pPr algn="ctr"/>
            <a:endParaRPr lang="en-US" sz="2000" dirty="0">
              <a:solidFill>
                <a:schemeClr val="bg1"/>
              </a:solidFill>
              <a:latin typeface="system-ui"/>
            </a:endParaRPr>
          </a:p>
        </p:txBody>
      </p:sp>
      <p:sp>
        <p:nvSpPr>
          <p:cNvPr id="7" name="TextBox 6">
            <a:extLst>
              <a:ext uri="{FF2B5EF4-FFF2-40B4-BE49-F238E27FC236}">
                <a16:creationId xmlns:a16="http://schemas.microsoft.com/office/drawing/2014/main" id="{EF4C3AD9-6898-69BA-398D-584DB89DD7AB}"/>
              </a:ext>
            </a:extLst>
          </p:cNvPr>
          <p:cNvSpPr txBox="1"/>
          <p:nvPr/>
        </p:nvSpPr>
        <p:spPr>
          <a:xfrm>
            <a:off x="304800" y="311372"/>
            <a:ext cx="11723607" cy="430887"/>
          </a:xfrm>
          <a:prstGeom prst="rect">
            <a:avLst/>
          </a:prstGeom>
          <a:solidFill>
            <a:schemeClr val="bg1"/>
          </a:solidFill>
        </p:spPr>
        <p:txBody>
          <a:bodyPr wrap="square" rtlCol="0">
            <a:spAutoFit/>
          </a:bodyPr>
          <a:lstStyle/>
          <a:p>
            <a:r>
              <a:rPr lang="en-US" sz="2200" dirty="0">
                <a:latin typeface="Papyrus" panose="020B0602040200020303" pitchFamily="34" charset="77"/>
              </a:rPr>
              <a:t>El angel </a:t>
            </a:r>
            <a:r>
              <a:rPr lang="en-US" sz="2200" dirty="0" err="1">
                <a:latin typeface="Papyrus" panose="020B0602040200020303" pitchFamily="34" charset="77"/>
              </a:rPr>
              <a:t>dijo</a:t>
            </a:r>
            <a:r>
              <a:rPr lang="en-US" sz="2200" dirty="0">
                <a:latin typeface="Papyrus" panose="020B0602040200020303" pitchFamily="34" charset="77"/>
              </a:rPr>
              <a:t> a Lot que </a:t>
            </a:r>
            <a:r>
              <a:rPr lang="en-US" sz="2200" dirty="0" err="1">
                <a:latin typeface="Papyrus" panose="020B0602040200020303" pitchFamily="34" charset="77"/>
              </a:rPr>
              <a:t>Diós</a:t>
            </a:r>
            <a:r>
              <a:rPr lang="en-US" sz="2200" dirty="0">
                <a:latin typeface="Papyrus" panose="020B0602040200020303" pitchFamily="34" charset="77"/>
              </a:rPr>
              <a:t> no podia </a:t>
            </a:r>
            <a:r>
              <a:rPr lang="en-US" sz="2200" dirty="0" err="1">
                <a:latin typeface="Papyrus" panose="020B0602040200020303" pitchFamily="34" charset="77"/>
              </a:rPr>
              <a:t>destruir</a:t>
            </a:r>
            <a:r>
              <a:rPr lang="en-US" sz="2200" dirty="0">
                <a:latin typeface="Papyrus" panose="020B0602040200020303" pitchFamily="34" charset="77"/>
              </a:rPr>
              <a:t> a la Ciudad hasta que El y </a:t>
            </a:r>
            <a:r>
              <a:rPr lang="en-US" sz="2200" dirty="0" err="1">
                <a:latin typeface="Papyrus" panose="020B0602040200020303" pitchFamily="34" charset="77"/>
              </a:rPr>
              <a:t>su</a:t>
            </a:r>
            <a:r>
              <a:rPr lang="en-US" sz="2200" dirty="0">
                <a:latin typeface="Papyrus" panose="020B0602040200020303" pitchFamily="34" charset="77"/>
              </a:rPr>
              <a:t> </a:t>
            </a:r>
            <a:r>
              <a:rPr lang="en-US" sz="2200" dirty="0" err="1">
                <a:latin typeface="Papyrus" panose="020B0602040200020303" pitchFamily="34" charset="77"/>
              </a:rPr>
              <a:t>familia</a:t>
            </a:r>
            <a:r>
              <a:rPr lang="en-US" sz="2200" dirty="0">
                <a:latin typeface="Papyrus" panose="020B0602040200020303" pitchFamily="34" charset="77"/>
              </a:rPr>
              <a:t> </a:t>
            </a:r>
            <a:r>
              <a:rPr lang="en-US" sz="2200" dirty="0" err="1">
                <a:latin typeface="Papyrus" panose="020B0602040200020303" pitchFamily="34" charset="77"/>
              </a:rPr>
              <a:t>escaparon</a:t>
            </a:r>
            <a:r>
              <a:rPr lang="en-US" sz="2200" dirty="0">
                <a:latin typeface="Papyrus" panose="020B0602040200020303" pitchFamily="34" charset="77"/>
              </a:rPr>
              <a:t>. </a:t>
            </a:r>
          </a:p>
        </p:txBody>
      </p:sp>
    </p:spTree>
    <p:extLst>
      <p:ext uri="{BB962C8B-B14F-4D97-AF65-F5344CB8AC3E}">
        <p14:creationId xmlns:p14="http://schemas.microsoft.com/office/powerpoint/2010/main" val="29696607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pic>
        <p:nvPicPr>
          <p:cNvPr id="3" name="Picture 2" descr="A painting of a person kneeling in a desert&#10;&#10;Description automatically generated">
            <a:extLst>
              <a:ext uri="{FF2B5EF4-FFF2-40B4-BE49-F238E27FC236}">
                <a16:creationId xmlns:a16="http://schemas.microsoft.com/office/drawing/2014/main" id="{4D9F9487-F894-8DAF-8D1B-C39FA213513A}"/>
              </a:ext>
            </a:extLst>
          </p:cNvPr>
          <p:cNvPicPr>
            <a:picLocks noChangeAspect="1"/>
          </p:cNvPicPr>
          <p:nvPr/>
        </p:nvPicPr>
        <p:blipFill rotWithShape="1">
          <a:blip r:embed="rId3"/>
          <a:srcRect l="54927"/>
          <a:stretch/>
        </p:blipFill>
        <p:spPr>
          <a:xfrm>
            <a:off x="133892" y="0"/>
            <a:ext cx="5034457" cy="6884316"/>
          </a:xfrm>
          <a:prstGeom prst="rect">
            <a:avLst/>
          </a:prstGeom>
        </p:spPr>
      </p:pic>
      <p:sp>
        <p:nvSpPr>
          <p:cNvPr id="4" name="TextBox 3">
            <a:extLst>
              <a:ext uri="{FF2B5EF4-FFF2-40B4-BE49-F238E27FC236}">
                <a16:creationId xmlns:a16="http://schemas.microsoft.com/office/drawing/2014/main" id="{BFFD1683-4763-A322-F817-031A34DB9472}"/>
              </a:ext>
            </a:extLst>
          </p:cNvPr>
          <p:cNvSpPr txBox="1"/>
          <p:nvPr/>
        </p:nvSpPr>
        <p:spPr>
          <a:xfrm>
            <a:off x="5299501" y="887895"/>
            <a:ext cx="6758607" cy="4647426"/>
          </a:xfrm>
          <a:prstGeom prst="rect">
            <a:avLst/>
          </a:prstGeom>
          <a:solidFill>
            <a:srgbClr val="002060"/>
          </a:solidFill>
        </p:spPr>
        <p:txBody>
          <a:bodyPr wrap="square" rtlCol="0">
            <a:spAutoFit/>
          </a:bodyPr>
          <a:lstStyle/>
          <a:p>
            <a:r>
              <a:rPr lang="en-US" sz="2000" baseline="30000" dirty="0">
                <a:solidFill>
                  <a:schemeClr val="bg1"/>
                </a:solidFill>
                <a:latin typeface="Avenir Book" panose="02000503020000020003" pitchFamily="2" charset="0"/>
              </a:rPr>
              <a:t>                </a:t>
            </a:r>
          </a:p>
          <a:p>
            <a:endParaRPr lang="en-US" sz="2000" baseline="30000" dirty="0">
              <a:solidFill>
                <a:schemeClr val="bg1"/>
              </a:solidFill>
              <a:latin typeface="Avenir Book" panose="02000503020000020003" pitchFamily="2" charset="0"/>
            </a:endParaRPr>
          </a:p>
          <a:p>
            <a:r>
              <a:rPr lang="en-US" sz="20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Diós</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llevó</a:t>
            </a:r>
            <a:r>
              <a:rPr lang="en-US" sz="2400" dirty="0">
                <a:solidFill>
                  <a:schemeClr val="bg1"/>
                </a:solidFill>
                <a:latin typeface="Papyrus" panose="020B0602040200020303" pitchFamily="34" charset="77"/>
              </a:rPr>
              <a:t> a Elías al Cielo</a:t>
            </a:r>
          </a:p>
          <a:p>
            <a:r>
              <a:rPr lang="en-US" sz="2400" baseline="30000" dirty="0">
                <a:solidFill>
                  <a:schemeClr val="bg1"/>
                </a:solidFill>
                <a:latin typeface="Avenir Book" panose="02000503020000020003" pitchFamily="2" charset="0"/>
              </a:rPr>
              <a:t>                        </a:t>
            </a:r>
            <a:r>
              <a:rPr lang="en-US" sz="2400" dirty="0">
                <a:solidFill>
                  <a:schemeClr val="bg1"/>
                </a:solidFill>
                <a:latin typeface="Papyrus" panose="020B0602040200020303" pitchFamily="34" charset="77"/>
              </a:rPr>
              <a:t>2 Reyes </a:t>
            </a:r>
            <a:r>
              <a:rPr lang="en-US" sz="2400" dirty="0" err="1">
                <a:solidFill>
                  <a:schemeClr val="bg1"/>
                </a:solidFill>
                <a:latin typeface="Papyrus" panose="020B0602040200020303" pitchFamily="34" charset="77"/>
              </a:rPr>
              <a:t>Capítulo</a:t>
            </a:r>
            <a:r>
              <a:rPr lang="en-US" sz="2400" dirty="0">
                <a:solidFill>
                  <a:schemeClr val="bg1"/>
                </a:solidFill>
                <a:latin typeface="Papyrus" panose="020B0602040200020303" pitchFamily="34" charset="77"/>
              </a:rPr>
              <a:t> 2:1-12</a:t>
            </a:r>
            <a:endParaRPr lang="en-US" sz="2400" baseline="30000" dirty="0">
              <a:solidFill>
                <a:schemeClr val="bg1"/>
              </a:solidFill>
              <a:latin typeface="Papyrus" panose="020B0602040200020303" pitchFamily="34" charset="77"/>
            </a:endParaRPr>
          </a:p>
          <a:p>
            <a:endParaRPr lang="en-US" sz="2000" dirty="0">
              <a:solidFill>
                <a:schemeClr val="bg1"/>
              </a:solidFill>
              <a:latin typeface="Avenir Book" panose="02000503020000020003" pitchFamily="2" charset="0"/>
            </a:endParaRPr>
          </a:p>
          <a:p>
            <a:r>
              <a:rPr lang="es-BO" sz="3200" b="1" baseline="30000" dirty="0">
                <a:solidFill>
                  <a:schemeClr val="bg1"/>
                </a:solidFill>
                <a:latin typeface="Avenir Book" panose="02000503020000020003" pitchFamily="2" charset="0"/>
              </a:rPr>
              <a:t>11  Y aconteció que, yendo ellos hablando, he aquí, un carro de fuego con caballos de fuego apartó á los dos: y Elías subió al cielo en un torbellino.</a:t>
            </a:r>
          </a:p>
          <a:p>
            <a:endParaRPr lang="es-BO" sz="3200" b="1" baseline="30000" dirty="0">
              <a:solidFill>
                <a:schemeClr val="bg1"/>
              </a:solidFill>
              <a:latin typeface="Avenir Book" panose="02000503020000020003" pitchFamily="2" charset="0"/>
            </a:endParaRPr>
          </a:p>
          <a:p>
            <a:r>
              <a:rPr lang="es-BO" sz="3200" b="1" baseline="30000" dirty="0">
                <a:solidFill>
                  <a:schemeClr val="bg1"/>
                </a:solidFill>
                <a:latin typeface="Avenir Book" panose="02000503020000020003" pitchFamily="2" charset="0"/>
              </a:rPr>
              <a:t>12  Y viéndolo Eliseo, clamaba: ¡Padre mío, padre  mío, carro de Israel y su gente de á caballo! </a:t>
            </a:r>
          </a:p>
          <a:p>
            <a:r>
              <a:rPr lang="es-BO" sz="3200" b="1" baseline="30000" dirty="0">
                <a:solidFill>
                  <a:schemeClr val="bg1"/>
                </a:solidFill>
                <a:latin typeface="Avenir Book" panose="02000503020000020003" pitchFamily="2" charset="0"/>
              </a:rPr>
              <a:t>Y nunca más le </a:t>
            </a:r>
            <a:r>
              <a:rPr lang="es-BO" sz="3200" b="1" baseline="30000" dirty="0" err="1">
                <a:solidFill>
                  <a:schemeClr val="bg1"/>
                </a:solidFill>
                <a:latin typeface="Avenir Book" panose="02000503020000020003" pitchFamily="2" charset="0"/>
              </a:rPr>
              <a:t>vió</a:t>
            </a:r>
            <a:r>
              <a:rPr lang="es-BO" sz="3200" b="1" baseline="30000" dirty="0">
                <a:solidFill>
                  <a:schemeClr val="bg1"/>
                </a:solidFill>
                <a:latin typeface="Avenir Book" panose="02000503020000020003" pitchFamily="2" charset="0"/>
              </a:rPr>
              <a:t>, y trabando de sus vestidos,</a:t>
            </a:r>
          </a:p>
          <a:p>
            <a:r>
              <a:rPr lang="es-BO" sz="3200" b="1" baseline="30000" dirty="0">
                <a:solidFill>
                  <a:schemeClr val="bg1"/>
                </a:solidFill>
                <a:latin typeface="Avenir Book" panose="02000503020000020003" pitchFamily="2" charset="0"/>
              </a:rPr>
              <a:t> </a:t>
            </a:r>
            <a:r>
              <a:rPr lang="es-BO" sz="3200" b="1" baseline="30000" dirty="0" err="1">
                <a:solidFill>
                  <a:schemeClr val="bg1"/>
                </a:solidFill>
                <a:latin typeface="Avenir Book" panose="02000503020000020003" pitchFamily="2" charset="0"/>
              </a:rPr>
              <a:t>rompiólos</a:t>
            </a:r>
            <a:r>
              <a:rPr lang="es-BO" sz="3200" b="1" baseline="30000" dirty="0">
                <a:solidFill>
                  <a:schemeClr val="bg1"/>
                </a:solidFill>
                <a:latin typeface="Avenir Book" panose="02000503020000020003" pitchFamily="2" charset="0"/>
              </a:rPr>
              <a:t> en dos partes.</a:t>
            </a:r>
            <a:br>
              <a:rPr lang="en-US" sz="2000" dirty="0">
                <a:solidFill>
                  <a:schemeClr val="bg1"/>
                </a:solidFill>
                <a:latin typeface="Avenir Book" panose="02000503020000020003" pitchFamily="2" charset="0"/>
              </a:rPr>
            </a:br>
            <a:endParaRPr lang="en-US" sz="20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9929195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BFF7C0C5-2EDD-18B1-8E9A-944BD044D813}"/>
              </a:ext>
            </a:extLst>
          </p:cNvPr>
          <p:cNvSpPr txBox="1"/>
          <p:nvPr/>
        </p:nvSpPr>
        <p:spPr>
          <a:xfrm>
            <a:off x="1643270" y="1632397"/>
            <a:ext cx="8574155" cy="3108543"/>
          </a:xfrm>
          <a:prstGeom prst="rect">
            <a:avLst/>
          </a:prstGeom>
          <a:solidFill>
            <a:srgbClr val="002060"/>
          </a:solidFill>
        </p:spPr>
        <p:txBody>
          <a:bodyPr wrap="square" rtlCol="0">
            <a:spAutoFit/>
          </a:bodyPr>
          <a:lstStyle/>
          <a:p>
            <a:pPr algn="ctr"/>
            <a:endParaRPr lang="en-US" sz="2800" dirty="0">
              <a:solidFill>
                <a:schemeClr val="bg1"/>
              </a:solidFill>
              <a:latin typeface="Papyrus" panose="020B0602040200020303" pitchFamily="34" charset="77"/>
            </a:endParaRPr>
          </a:p>
          <a:p>
            <a:pPr algn="ctr"/>
            <a:r>
              <a:rPr lang="en-US" sz="2800" dirty="0" err="1">
                <a:solidFill>
                  <a:schemeClr val="bg1"/>
                </a:solidFill>
                <a:latin typeface="Papyrus" panose="020B0602040200020303" pitchFamily="34" charset="77"/>
              </a:rPr>
              <a:t>Escrituras</a:t>
            </a:r>
            <a:r>
              <a:rPr lang="en-US" sz="2800" dirty="0">
                <a:solidFill>
                  <a:schemeClr val="bg1"/>
                </a:solidFill>
                <a:latin typeface="Papyrus" panose="020B0602040200020303" pitchFamily="34" charset="77"/>
              </a:rPr>
              <a:t> del </a:t>
            </a:r>
            <a:r>
              <a:rPr lang="en-US" sz="2800" dirty="0" err="1">
                <a:solidFill>
                  <a:schemeClr val="bg1"/>
                </a:solidFill>
                <a:latin typeface="Papyrus" panose="020B0602040200020303" pitchFamily="34" charset="77"/>
              </a:rPr>
              <a:t>Antiguo</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Testamento</a:t>
            </a:r>
            <a:endParaRPr lang="en-US" sz="2800" dirty="0">
              <a:solidFill>
                <a:schemeClr val="bg1"/>
              </a:solidFill>
              <a:latin typeface="Papyrus" panose="020B0602040200020303" pitchFamily="34" charset="77"/>
            </a:endParaRPr>
          </a:p>
          <a:p>
            <a:pPr algn="ctr"/>
            <a:endParaRPr lang="en-US" sz="2800" dirty="0">
              <a:solidFill>
                <a:schemeClr val="bg1"/>
              </a:solidFill>
              <a:latin typeface="Papyrus" panose="020B0602040200020303" pitchFamily="34" charset="77"/>
            </a:endParaRPr>
          </a:p>
          <a:p>
            <a:pPr algn="ctr"/>
            <a:r>
              <a:rPr lang="en-US" sz="2800" dirty="0">
                <a:solidFill>
                  <a:schemeClr val="bg1"/>
                </a:solidFill>
                <a:latin typeface="Papyrus" panose="020B0602040200020303" pitchFamily="34" charset="77"/>
              </a:rPr>
              <a:t>“Escondido </a:t>
            </a:r>
            <a:r>
              <a:rPr lang="en-US" sz="2800" dirty="0" err="1">
                <a:solidFill>
                  <a:schemeClr val="bg1"/>
                </a:solidFill>
                <a:latin typeface="Papyrus" panose="020B0602040200020303" pitchFamily="34" charset="77"/>
              </a:rPr>
              <a:t>en</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el</a:t>
            </a:r>
            <a:r>
              <a:rPr lang="en-US" sz="2800" dirty="0">
                <a:solidFill>
                  <a:schemeClr val="bg1"/>
                </a:solidFill>
                <a:latin typeface="Papyrus" panose="020B0602040200020303" pitchFamily="34" charset="77"/>
              </a:rPr>
              <a:t> Dia de </a:t>
            </a:r>
            <a:r>
              <a:rPr lang="en-US" sz="2800" dirty="0" err="1">
                <a:solidFill>
                  <a:schemeClr val="bg1"/>
                </a:solidFill>
                <a:latin typeface="Papyrus" panose="020B0602040200020303" pitchFamily="34" charset="77"/>
              </a:rPr>
              <a:t>Angustia</a:t>
            </a:r>
            <a:r>
              <a:rPr lang="en-US" sz="2800" dirty="0">
                <a:solidFill>
                  <a:schemeClr val="bg1"/>
                </a:solidFill>
                <a:latin typeface="Papyrus" panose="020B0602040200020303" pitchFamily="34" charset="77"/>
              </a:rPr>
              <a:t>”</a:t>
            </a:r>
          </a:p>
          <a:p>
            <a:pPr algn="ctr"/>
            <a:endParaRPr lang="en-US" sz="2800" dirty="0">
              <a:solidFill>
                <a:schemeClr val="bg1"/>
              </a:solidFill>
              <a:latin typeface="Papyrus" panose="020B0602040200020303" pitchFamily="34" charset="77"/>
            </a:endParaRPr>
          </a:p>
          <a:p>
            <a:pPr algn="ct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Protejido</a:t>
            </a:r>
            <a:r>
              <a:rPr lang="en-US" sz="2800" dirty="0">
                <a:solidFill>
                  <a:schemeClr val="bg1"/>
                </a:solidFill>
                <a:latin typeface="Papyrus" panose="020B0602040200020303" pitchFamily="34" charset="77"/>
              </a:rPr>
              <a:t> Durante </a:t>
            </a:r>
            <a:r>
              <a:rPr lang="en-US" sz="2800" dirty="0" err="1">
                <a:solidFill>
                  <a:schemeClr val="bg1"/>
                </a:solidFill>
                <a:latin typeface="Papyrus" panose="020B0602040200020303" pitchFamily="34" charset="77"/>
              </a:rPr>
              <a:t>el</a:t>
            </a:r>
            <a:r>
              <a:rPr lang="en-US" sz="2800" dirty="0">
                <a:solidFill>
                  <a:schemeClr val="bg1"/>
                </a:solidFill>
                <a:latin typeface="Papyrus" panose="020B0602040200020303" pitchFamily="34" charset="77"/>
              </a:rPr>
              <a:t> Dia de la Ira de Dios”</a:t>
            </a:r>
          </a:p>
          <a:p>
            <a:pPr algn="ctr"/>
            <a:r>
              <a:rPr lang="en-US" sz="2800" dirty="0">
                <a:solidFill>
                  <a:schemeClr val="bg1"/>
                </a:solidFill>
                <a:latin typeface="Papyrus" panose="020B0602040200020303" pitchFamily="34" charset="77"/>
              </a:rPr>
              <a:t> </a:t>
            </a:r>
          </a:p>
        </p:txBody>
      </p:sp>
    </p:spTree>
    <p:extLst>
      <p:ext uri="{BB962C8B-B14F-4D97-AF65-F5344CB8AC3E}">
        <p14:creationId xmlns:p14="http://schemas.microsoft.com/office/powerpoint/2010/main" val="21146437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BFF7C0C5-2EDD-18B1-8E9A-944BD044D813}"/>
              </a:ext>
            </a:extLst>
          </p:cNvPr>
          <p:cNvSpPr txBox="1"/>
          <p:nvPr/>
        </p:nvSpPr>
        <p:spPr>
          <a:xfrm>
            <a:off x="649357" y="958266"/>
            <a:ext cx="10893286" cy="5324535"/>
          </a:xfrm>
          <a:prstGeom prst="rect">
            <a:avLst/>
          </a:prstGeom>
          <a:solidFill>
            <a:srgbClr val="002060"/>
          </a:solidFill>
        </p:spPr>
        <p:txBody>
          <a:bodyPr wrap="square" rtlCol="0">
            <a:spAutoFit/>
          </a:bodyPr>
          <a:lstStyle/>
          <a:p>
            <a:r>
              <a:rPr lang="en-US" sz="2400" dirty="0">
                <a:solidFill>
                  <a:schemeClr val="bg1"/>
                </a:solidFill>
                <a:latin typeface="Papyrus" panose="020B0602040200020303" pitchFamily="34" charset="77"/>
              </a:rPr>
              <a:t>                                   </a:t>
            </a:r>
          </a:p>
          <a:p>
            <a:r>
              <a:rPr lang="en-US" sz="2400" dirty="0">
                <a:solidFill>
                  <a:schemeClr val="bg1"/>
                </a:solidFill>
                <a:latin typeface="Papyrus" panose="020B0602040200020303" pitchFamily="34" charset="77"/>
              </a:rPr>
              <a:t>			</a:t>
            </a:r>
            <a:r>
              <a:rPr lang="en-US" sz="2800" dirty="0">
                <a:solidFill>
                  <a:schemeClr val="bg1"/>
                </a:solidFill>
                <a:latin typeface="Papyrus" panose="020B0602040200020303" pitchFamily="34" charset="77"/>
              </a:rPr>
              <a:t> </a:t>
            </a:r>
            <a:r>
              <a:rPr lang="en-US" sz="2800" dirty="0" err="1">
                <a:solidFill>
                  <a:srgbClr val="00B0F0"/>
                </a:solidFill>
                <a:latin typeface="Papyrus" panose="020B0602040200020303" pitchFamily="34" charset="77"/>
              </a:rPr>
              <a:t>Isaia</a:t>
            </a:r>
            <a:r>
              <a:rPr lang="en-US" sz="2800" dirty="0">
                <a:solidFill>
                  <a:srgbClr val="00B0F0"/>
                </a:solidFill>
                <a:latin typeface="Papyrus" panose="020B0602040200020303" pitchFamily="34" charset="77"/>
              </a:rPr>
              <a:t> 26:19-21</a:t>
            </a:r>
          </a:p>
          <a:p>
            <a:pPr algn="ctr"/>
            <a:br>
              <a:rPr lang="en-US" sz="2400" dirty="0">
                <a:solidFill>
                  <a:schemeClr val="bg1"/>
                </a:solidFill>
                <a:latin typeface="Papyrus" panose="020B0602040200020303" pitchFamily="34" charset="77"/>
              </a:rPr>
            </a:br>
            <a:r>
              <a:rPr lang="en-US" sz="2400" dirty="0">
                <a:solidFill>
                  <a:schemeClr val="bg1"/>
                </a:solidFill>
                <a:latin typeface="Papyrus" panose="020B0602040200020303" pitchFamily="34" charset="77"/>
              </a:rPr>
              <a:t>19. </a:t>
            </a:r>
            <a:r>
              <a:rPr lang="es-BO" sz="2400" dirty="0">
                <a:solidFill>
                  <a:schemeClr val="bg1"/>
                </a:solidFill>
                <a:latin typeface="Papyrus" panose="020B0602040200020303" pitchFamily="34" charset="77"/>
              </a:rPr>
              <a:t>Tus muertos vivirán; junto con mi cuerpo muerto resucitarán. ¡Despertad y cantad, moradores del polvo! porque tu rocío, cual rocío de hortalizas;</a:t>
            </a:r>
          </a:p>
          <a:p>
            <a:pPr algn="ctr"/>
            <a:r>
              <a:rPr lang="es-BO" sz="2400" dirty="0">
                <a:solidFill>
                  <a:schemeClr val="bg1"/>
                </a:solidFill>
                <a:latin typeface="Papyrus" panose="020B0602040200020303" pitchFamily="34" charset="77"/>
              </a:rPr>
              <a:t> y la tierra echará los muertos. </a:t>
            </a:r>
          </a:p>
          <a:p>
            <a:pPr algn="ctr"/>
            <a:endParaRPr lang="es-BO" sz="2400" dirty="0">
              <a:solidFill>
                <a:schemeClr val="bg1"/>
              </a:solidFill>
              <a:latin typeface="Papyrus" panose="020B0602040200020303" pitchFamily="34" charset="77"/>
            </a:endParaRPr>
          </a:p>
          <a:p>
            <a:pPr algn="ctr"/>
            <a:r>
              <a:rPr lang="es-BO" sz="2400" dirty="0">
                <a:solidFill>
                  <a:schemeClr val="bg1"/>
                </a:solidFill>
                <a:latin typeface="Papyrus" panose="020B0602040200020303" pitchFamily="34" charset="77"/>
              </a:rPr>
              <a:t>20  Anda, pueblo mío, éntrate en tus aposentos, cierra tras ti tus puertas; escóndete un poquito, por un momento, en tanto que pasa la ira. </a:t>
            </a:r>
          </a:p>
          <a:p>
            <a:pPr algn="ctr"/>
            <a:endParaRPr lang="es-BO" sz="2400" dirty="0">
              <a:solidFill>
                <a:schemeClr val="bg1"/>
              </a:solidFill>
              <a:latin typeface="Papyrus" panose="020B0602040200020303" pitchFamily="34" charset="77"/>
            </a:endParaRPr>
          </a:p>
          <a:p>
            <a:pPr algn="ctr"/>
            <a:r>
              <a:rPr lang="es-BO" sz="2400" dirty="0">
                <a:solidFill>
                  <a:schemeClr val="bg1"/>
                </a:solidFill>
                <a:latin typeface="Papyrus" panose="020B0602040200020303" pitchFamily="34" charset="77"/>
              </a:rPr>
              <a:t>21.   Porque he aquí que Jehová sale de su lugar, para visitar la maldad </a:t>
            </a:r>
          </a:p>
          <a:p>
            <a:pPr algn="ctr"/>
            <a:r>
              <a:rPr lang="es-BO" sz="2400" dirty="0">
                <a:solidFill>
                  <a:schemeClr val="bg1"/>
                </a:solidFill>
                <a:latin typeface="Papyrus" panose="020B0602040200020303" pitchFamily="34" charset="77"/>
              </a:rPr>
              <a:t>del morador de la tierra contra él; y la tierra descubrirá sus sangres, </a:t>
            </a:r>
          </a:p>
          <a:p>
            <a:pPr algn="ctr"/>
            <a:r>
              <a:rPr lang="es-BO" sz="2400" dirty="0">
                <a:solidFill>
                  <a:schemeClr val="bg1"/>
                </a:solidFill>
                <a:latin typeface="Papyrus" panose="020B0602040200020303" pitchFamily="34" charset="77"/>
              </a:rPr>
              <a:t>y no más encubrirá sus muertos. </a:t>
            </a:r>
            <a:r>
              <a:rPr lang="en-US" sz="2400" dirty="0">
                <a:solidFill>
                  <a:schemeClr val="bg1"/>
                </a:solidFill>
                <a:latin typeface="Papyrus" panose="020B0602040200020303" pitchFamily="34" charset="77"/>
              </a:rPr>
              <a:t>.”</a:t>
            </a:r>
          </a:p>
          <a:p>
            <a:pPr algn="ctr"/>
            <a:endParaRPr lang="en-US" sz="24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726009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B4983249-FB0B-712C-D9D8-59247B1FECA8}"/>
              </a:ext>
            </a:extLst>
          </p:cNvPr>
          <p:cNvSpPr txBox="1"/>
          <p:nvPr/>
        </p:nvSpPr>
        <p:spPr>
          <a:xfrm>
            <a:off x="918741" y="520511"/>
            <a:ext cx="10354519" cy="5816977"/>
          </a:xfrm>
          <a:prstGeom prst="rect">
            <a:avLst/>
          </a:prstGeom>
          <a:solidFill>
            <a:srgbClr val="002060"/>
          </a:solidFill>
        </p:spPr>
        <p:txBody>
          <a:bodyPr wrap="square" rtlCol="0">
            <a:spAutoFit/>
          </a:bodyPr>
          <a:lstStyle/>
          <a:p>
            <a:pPr algn="l"/>
            <a:r>
              <a:rPr lang="en-US" sz="2000" dirty="0">
                <a:solidFill>
                  <a:schemeClr val="bg1"/>
                </a:solidFill>
                <a:latin typeface="Papyrus" panose="020B0602040200020303" pitchFamily="34" charset="77"/>
              </a:rPr>
              <a:t>                 </a:t>
            </a:r>
          </a:p>
          <a:p>
            <a:pPr algn="l"/>
            <a:r>
              <a:rPr lang="en-US" sz="2000" dirty="0">
                <a:solidFill>
                  <a:schemeClr val="bg1"/>
                </a:solidFill>
                <a:latin typeface="Papyrus" panose="020B0602040200020303" pitchFamily="34" charset="77"/>
              </a:rPr>
              <a:t>                                   	</a:t>
            </a:r>
            <a:r>
              <a:rPr lang="en-US" sz="2200" dirty="0" err="1">
                <a:solidFill>
                  <a:srgbClr val="00B0F0"/>
                </a:solidFill>
                <a:latin typeface="Papyrus" panose="020B0602040200020303" pitchFamily="34" charset="77"/>
              </a:rPr>
              <a:t>Zefanias</a:t>
            </a:r>
            <a:r>
              <a:rPr lang="en-US" sz="2200" dirty="0">
                <a:solidFill>
                  <a:srgbClr val="00B0F0"/>
                </a:solidFill>
                <a:latin typeface="Papyrus" panose="020B0602040200020303" pitchFamily="34" charset="77"/>
              </a:rPr>
              <a:t> 2:3</a:t>
            </a:r>
            <a:br>
              <a:rPr lang="en-US" sz="2000" dirty="0">
                <a:solidFill>
                  <a:schemeClr val="bg1"/>
                </a:solidFill>
                <a:latin typeface="Papyrus" panose="020B0602040200020303" pitchFamily="34" charset="77"/>
              </a:rPr>
            </a:br>
            <a:r>
              <a:rPr lang="en-US" sz="2000" dirty="0">
                <a:solidFill>
                  <a:schemeClr val="bg1"/>
                </a:solidFill>
                <a:latin typeface="Papyrus" panose="020B0602040200020303" pitchFamily="34" charset="77"/>
              </a:rPr>
              <a:t> </a:t>
            </a:r>
            <a:r>
              <a:rPr lang="en-US" sz="2200" dirty="0">
                <a:solidFill>
                  <a:schemeClr val="bg1"/>
                </a:solidFill>
                <a:latin typeface="Papyrus" panose="020B0602040200020303" pitchFamily="34" charset="77"/>
              </a:rPr>
              <a:t>“B</a:t>
            </a:r>
            <a:r>
              <a:rPr lang="es-BO" sz="2200" dirty="0" err="1">
                <a:solidFill>
                  <a:schemeClr val="bg1"/>
                </a:solidFill>
                <a:latin typeface="Papyrus" panose="020B0602040200020303" pitchFamily="34" charset="77"/>
              </a:rPr>
              <a:t>uscad</a:t>
            </a:r>
            <a:r>
              <a:rPr lang="es-BO" sz="2200" dirty="0">
                <a:solidFill>
                  <a:schemeClr val="bg1"/>
                </a:solidFill>
                <a:latin typeface="Papyrus" panose="020B0602040200020303" pitchFamily="34" charset="77"/>
              </a:rPr>
              <a:t> á Jehová todos los humildes de la tierra, que pusisteis en obra su juicio;     	buscad justicia, buscad mansedumbre: quizás seréis guardados </a:t>
            </a:r>
          </a:p>
          <a:p>
            <a:pPr algn="l"/>
            <a:r>
              <a:rPr lang="es-BO" sz="2200" dirty="0">
                <a:solidFill>
                  <a:schemeClr val="bg1"/>
                </a:solidFill>
                <a:latin typeface="Papyrus" panose="020B0602040200020303" pitchFamily="34" charset="77"/>
              </a:rPr>
              <a:t>	en el día  del enojo de Jehová.</a:t>
            </a:r>
            <a:r>
              <a:rPr lang="en-US" sz="2200" b="1" dirty="0">
                <a:solidFill>
                  <a:schemeClr val="bg1"/>
                </a:solidFill>
                <a:latin typeface="Papyrus" panose="020B0602040200020303" pitchFamily="34" charset="77"/>
              </a:rPr>
              <a:t>”</a:t>
            </a:r>
          </a:p>
          <a:p>
            <a:pPr algn="l"/>
            <a:endParaRPr lang="en-US" sz="2200" b="1" dirty="0">
              <a:solidFill>
                <a:schemeClr val="bg1"/>
              </a:solidFill>
              <a:latin typeface="Papyrus" panose="020B0602040200020303" pitchFamily="34" charset="77"/>
            </a:endParaRPr>
          </a:p>
          <a:p>
            <a:pPr algn="l"/>
            <a:endParaRPr lang="en-US" sz="2200" dirty="0">
              <a:solidFill>
                <a:schemeClr val="bg1"/>
              </a:solidFill>
              <a:latin typeface="Papyrus" panose="020B0602040200020303" pitchFamily="34" charset="77"/>
            </a:endParaRPr>
          </a:p>
          <a:p>
            <a:r>
              <a:rPr lang="en-US" sz="2200" dirty="0">
                <a:solidFill>
                  <a:schemeClr val="bg1"/>
                </a:solidFill>
                <a:latin typeface="Papyrus" panose="020B0602040200020303" pitchFamily="34" charset="77"/>
              </a:rPr>
              <a:t>                                          </a:t>
            </a:r>
            <a:r>
              <a:rPr lang="en-US" sz="2200" dirty="0">
                <a:solidFill>
                  <a:srgbClr val="00B0F0"/>
                </a:solidFill>
                <a:latin typeface="Papyrus" panose="020B0602040200020303" pitchFamily="34" charset="77"/>
              </a:rPr>
              <a:t>Salmo 27:5</a:t>
            </a:r>
            <a:br>
              <a:rPr lang="en-US" sz="2200" dirty="0">
                <a:solidFill>
                  <a:schemeClr val="bg1"/>
                </a:solidFill>
                <a:latin typeface="Papyrus" panose="020B0602040200020303" pitchFamily="34" charset="77"/>
              </a:rPr>
            </a:br>
            <a:r>
              <a:rPr lang="en-US" sz="2200" dirty="0">
                <a:solidFill>
                  <a:schemeClr val="bg1"/>
                </a:solidFill>
                <a:latin typeface="Papyrus" panose="020B0602040200020303" pitchFamily="34" charset="77"/>
              </a:rPr>
              <a:t>	“</a:t>
            </a:r>
            <a:r>
              <a:rPr lang="es-BO" sz="2200" dirty="0">
                <a:solidFill>
                  <a:schemeClr val="bg1"/>
                </a:solidFill>
                <a:latin typeface="Papyrus" panose="020B0602040200020303" pitchFamily="34" charset="77"/>
              </a:rPr>
              <a:t>Porque él me esconderá en su tabernáculo en el día del mal; </a:t>
            </a:r>
          </a:p>
          <a:p>
            <a:r>
              <a:rPr lang="es-BO" sz="2200" dirty="0">
                <a:solidFill>
                  <a:schemeClr val="bg1"/>
                </a:solidFill>
                <a:latin typeface="Papyrus" panose="020B0602040200020303" pitchFamily="34" charset="77"/>
              </a:rPr>
              <a:t>    </a:t>
            </a:r>
            <a:r>
              <a:rPr lang="es-BO" sz="2200" dirty="0" err="1">
                <a:solidFill>
                  <a:schemeClr val="bg1"/>
                </a:solidFill>
                <a:latin typeface="Papyrus" panose="020B0602040200020303" pitchFamily="34" charset="77"/>
              </a:rPr>
              <a:t>ocultaráme</a:t>
            </a:r>
            <a:r>
              <a:rPr lang="es-BO" sz="2200" dirty="0">
                <a:solidFill>
                  <a:schemeClr val="bg1"/>
                </a:solidFill>
                <a:latin typeface="Papyrus" panose="020B0602040200020303" pitchFamily="34" charset="77"/>
              </a:rPr>
              <a:t> en lo reservado de su pabellón; </a:t>
            </a:r>
            <a:r>
              <a:rPr lang="es-BO" sz="2200" dirty="0" err="1">
                <a:solidFill>
                  <a:schemeClr val="bg1"/>
                </a:solidFill>
                <a:latin typeface="Papyrus" panose="020B0602040200020303" pitchFamily="34" charset="77"/>
              </a:rPr>
              <a:t>pondráme</a:t>
            </a:r>
            <a:r>
              <a:rPr lang="es-BO" sz="2200" dirty="0">
                <a:solidFill>
                  <a:schemeClr val="bg1"/>
                </a:solidFill>
                <a:latin typeface="Papyrus" panose="020B0602040200020303" pitchFamily="34" charset="77"/>
              </a:rPr>
              <a:t> en alto sobre una roca</a:t>
            </a:r>
            <a:r>
              <a:rPr lang="en-US" sz="2200" dirty="0">
                <a:solidFill>
                  <a:schemeClr val="bg1"/>
                </a:solidFill>
                <a:latin typeface="Papyrus" panose="020B0602040200020303" pitchFamily="34" charset="77"/>
              </a:rPr>
              <a:t>”</a:t>
            </a:r>
          </a:p>
          <a:p>
            <a:endParaRPr lang="en-US" sz="2200" dirty="0">
              <a:solidFill>
                <a:schemeClr val="bg1"/>
              </a:solidFill>
              <a:latin typeface="Papyrus" panose="020B0602040200020303" pitchFamily="34" charset="77"/>
            </a:endParaRPr>
          </a:p>
          <a:p>
            <a:pPr algn="l"/>
            <a:r>
              <a:rPr lang="en-US" sz="2200" dirty="0">
                <a:solidFill>
                  <a:srgbClr val="00B0F0"/>
                </a:solidFill>
                <a:latin typeface="Papyrus" panose="020B0602040200020303" pitchFamily="34" charset="77"/>
              </a:rPr>
              <a:t>                                            Salmo 57:1</a:t>
            </a:r>
            <a:br>
              <a:rPr lang="en-US" sz="2200" dirty="0">
                <a:solidFill>
                  <a:schemeClr val="bg1"/>
                </a:solidFill>
                <a:latin typeface="Papyrus" panose="020B0602040200020303" pitchFamily="34" charset="77"/>
              </a:rPr>
            </a:br>
            <a:r>
              <a:rPr lang="en-US" sz="2200" dirty="0">
                <a:solidFill>
                  <a:schemeClr val="bg1"/>
                </a:solidFill>
                <a:latin typeface="Papyrus" panose="020B0602040200020303" pitchFamily="34" charset="77"/>
              </a:rPr>
              <a:t>   “</a:t>
            </a:r>
            <a:r>
              <a:rPr lang="es-BO" sz="2200" dirty="0">
                <a:solidFill>
                  <a:schemeClr val="bg1"/>
                </a:solidFill>
                <a:latin typeface="Papyrus" panose="020B0602040200020303" pitchFamily="34" charset="77"/>
              </a:rPr>
              <a:t>Al Músico principal: sobre No destruyas: </a:t>
            </a:r>
            <a:r>
              <a:rPr lang="es-BO" sz="2200" dirty="0" err="1">
                <a:solidFill>
                  <a:schemeClr val="bg1"/>
                </a:solidFill>
                <a:latin typeface="Papyrus" panose="020B0602040200020303" pitchFamily="34" charset="77"/>
              </a:rPr>
              <a:t>Michtam</a:t>
            </a:r>
            <a:r>
              <a:rPr lang="es-BO" sz="2200" dirty="0">
                <a:solidFill>
                  <a:schemeClr val="bg1"/>
                </a:solidFill>
                <a:latin typeface="Papyrus" panose="020B0602040200020303" pitchFamily="34" charset="77"/>
              </a:rPr>
              <a:t> de David, cuando huyó de delante de Saúl á la cueva. TEN misericordia de mí, o Dios, ten misericordia </a:t>
            </a:r>
          </a:p>
          <a:p>
            <a:pPr algn="l"/>
            <a:r>
              <a:rPr lang="es-BO" sz="2200" dirty="0">
                <a:solidFill>
                  <a:schemeClr val="bg1"/>
                </a:solidFill>
                <a:latin typeface="Papyrus" panose="020B0602040200020303" pitchFamily="34" charset="77"/>
              </a:rPr>
              <a:t>de mí; porque en ti ha confiado mi alma, y en la sombra de tus alas me ampararé, </a:t>
            </a:r>
          </a:p>
          <a:p>
            <a:pPr algn="l"/>
            <a:r>
              <a:rPr lang="es-BO" sz="2200" dirty="0">
                <a:solidFill>
                  <a:schemeClr val="bg1"/>
                </a:solidFill>
                <a:latin typeface="Papyrus" panose="020B0602040200020303" pitchFamily="34" charset="77"/>
              </a:rPr>
              <a:t>  hasta que pasen los quebrantos</a:t>
            </a:r>
            <a:r>
              <a:rPr lang="en-US" sz="2200" b="1" dirty="0">
                <a:solidFill>
                  <a:schemeClr val="bg1"/>
                </a:solidFill>
                <a:latin typeface="Papyrus" panose="020B0602040200020303" pitchFamily="34" charset="77"/>
              </a:rPr>
              <a:t>.”</a:t>
            </a:r>
          </a:p>
          <a:p>
            <a:pPr algn="l"/>
            <a:endParaRPr lang="en-US" sz="22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35101893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5"/>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_tradnl"/>
          </a:p>
        </p:txBody>
      </p:sp>
      <p:pic>
        <p:nvPicPr>
          <p:cNvPr id="7" name="Picture 6" descr="images-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131" y="0"/>
            <a:ext cx="10305739"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852706" y="1147829"/>
            <a:ext cx="8486588" cy="1015663"/>
          </a:xfrm>
          <a:prstGeom prst="rect">
            <a:avLst/>
          </a:prstGeom>
          <a:noFill/>
        </p:spPr>
        <p:txBody>
          <a:bodyPr wrap="square" rtlCol="0">
            <a:spAutoFit/>
          </a:bodyPr>
          <a:lstStyle/>
          <a:p>
            <a:r>
              <a:rPr lang="es-ES_tradnl" sz="2800" dirty="0">
                <a:solidFill>
                  <a:srgbClr val="FFFF00"/>
                </a:solidFill>
                <a:latin typeface="Papyrus"/>
                <a:cs typeface="Papyrus"/>
              </a:rPr>
              <a:t> </a:t>
            </a:r>
            <a:r>
              <a:rPr lang="es-ES_tradnl" sz="2800" dirty="0">
                <a:solidFill>
                  <a:schemeClr val="bg1"/>
                </a:solidFill>
                <a:latin typeface="Papyrus"/>
                <a:cs typeface="Papyrus"/>
              </a:rPr>
              <a:t>“</a:t>
            </a:r>
            <a:r>
              <a:rPr lang="es-ES_tradnl" sz="2800" dirty="0" err="1">
                <a:solidFill>
                  <a:schemeClr val="bg1"/>
                </a:solidFill>
                <a:latin typeface="Papyrus"/>
                <a:cs typeface="Papyrus"/>
              </a:rPr>
              <a:t>Profecia</a:t>
            </a:r>
            <a:r>
              <a:rPr lang="es-ES_tradnl" sz="2800" dirty="0">
                <a:solidFill>
                  <a:schemeClr val="bg1"/>
                </a:solidFill>
                <a:latin typeface="Papyrus"/>
                <a:cs typeface="Papyrus"/>
              </a:rPr>
              <a:t>, </a:t>
            </a:r>
            <a:r>
              <a:rPr lang="es-ES_tradnl" sz="2800" dirty="0" err="1">
                <a:solidFill>
                  <a:schemeClr val="bg1"/>
                </a:solidFill>
                <a:latin typeface="Papyrus"/>
                <a:cs typeface="Papyrus"/>
              </a:rPr>
              <a:t>Proteccion</a:t>
            </a:r>
            <a:r>
              <a:rPr lang="es-ES_tradnl" sz="2800" dirty="0">
                <a:solidFill>
                  <a:schemeClr val="bg1"/>
                </a:solidFill>
                <a:latin typeface="Papyrus"/>
                <a:cs typeface="Papyrus"/>
              </a:rPr>
              <a:t> &amp; La Presencia de Dios”</a:t>
            </a:r>
          </a:p>
          <a:p>
            <a:r>
              <a:rPr lang="es-ES_tradnl" sz="2800" dirty="0">
                <a:solidFill>
                  <a:schemeClr val="bg1"/>
                </a:solidFill>
                <a:latin typeface="Papyrus"/>
                <a:cs typeface="Papyrus"/>
              </a:rPr>
              <a:t>         </a:t>
            </a:r>
            <a:r>
              <a:rPr lang="es-ES_tradnl" sz="3200" dirty="0">
                <a:solidFill>
                  <a:schemeClr val="bg1"/>
                </a:solidFill>
                <a:latin typeface="Papyrus"/>
                <a:cs typeface="Papyrus"/>
              </a:rPr>
              <a:t> </a:t>
            </a:r>
            <a:r>
              <a:rPr lang="es-ES_tradnl" sz="2800" dirty="0">
                <a:solidFill>
                  <a:schemeClr val="bg1"/>
                </a:solidFill>
                <a:latin typeface="Papyrus"/>
                <a:cs typeface="Papyrus"/>
              </a:rPr>
              <a:t>Salmos 91 – El Rapto &amp; La </a:t>
            </a:r>
            <a:r>
              <a:rPr lang="es-ES_tradnl" sz="2800" dirty="0" err="1">
                <a:solidFill>
                  <a:schemeClr val="bg1"/>
                </a:solidFill>
                <a:latin typeface="Papyrus"/>
                <a:cs typeface="Papyrus"/>
              </a:rPr>
              <a:t>Tribulacion</a:t>
            </a:r>
            <a:endParaRPr lang="es-ES_tradnl" sz="2800" dirty="0">
              <a:solidFill>
                <a:schemeClr val="bg1"/>
              </a:solidFill>
              <a:latin typeface="Papyrus"/>
              <a:cs typeface="Papyrus"/>
            </a:endParaRPr>
          </a:p>
        </p:txBody>
      </p:sp>
      <p:sp>
        <p:nvSpPr>
          <p:cNvPr id="2" name="TextBox 1"/>
          <p:cNvSpPr txBox="1"/>
          <p:nvPr/>
        </p:nvSpPr>
        <p:spPr>
          <a:xfrm>
            <a:off x="1593273" y="296352"/>
            <a:ext cx="7935040" cy="523220"/>
          </a:xfrm>
          <a:prstGeom prst="rect">
            <a:avLst/>
          </a:prstGeom>
          <a:noFill/>
        </p:spPr>
        <p:txBody>
          <a:bodyPr wrap="square" rtlCol="0">
            <a:spAutoFit/>
          </a:bodyPr>
          <a:lstStyle/>
          <a:p>
            <a:pPr algn="ctr"/>
            <a:r>
              <a:rPr lang="en-US" sz="2800" dirty="0" err="1">
                <a:solidFill>
                  <a:schemeClr val="bg1"/>
                </a:solidFill>
                <a:latin typeface="Lucida Handwriting"/>
                <a:cs typeface="Lucida Handwriting"/>
              </a:rPr>
              <a:t>Cuan</a:t>
            </a:r>
            <a:r>
              <a:rPr lang="en-US" sz="2800" dirty="0">
                <a:solidFill>
                  <a:schemeClr val="bg1"/>
                </a:solidFill>
                <a:latin typeface="Lucida Handwriting"/>
                <a:cs typeface="Lucida Handwriting"/>
              </a:rPr>
              <a:t>  Grande es </a:t>
            </a:r>
            <a:r>
              <a:rPr lang="en-US" sz="2800" dirty="0" err="1">
                <a:solidFill>
                  <a:schemeClr val="bg1"/>
                </a:solidFill>
                <a:latin typeface="Lucida Handwriting"/>
                <a:cs typeface="Lucida Handwriting"/>
              </a:rPr>
              <a:t>el</a:t>
            </a:r>
            <a:r>
              <a:rPr lang="en-US" sz="2800" dirty="0">
                <a:solidFill>
                  <a:schemeClr val="bg1"/>
                </a:solidFill>
                <a:latin typeface="Lucida Handwriting"/>
                <a:cs typeface="Lucida Handwriting"/>
              </a:rPr>
              <a:t> Amor del    Padre </a:t>
            </a:r>
          </a:p>
        </p:txBody>
      </p:sp>
      <p:sp>
        <p:nvSpPr>
          <p:cNvPr id="3" name="TextBox 2">
            <a:extLst>
              <a:ext uri="{FF2B5EF4-FFF2-40B4-BE49-F238E27FC236}">
                <a16:creationId xmlns:a16="http://schemas.microsoft.com/office/drawing/2014/main" id="{9694F8D2-F49E-8824-08C4-02B128B07B1C}"/>
              </a:ext>
            </a:extLst>
          </p:cNvPr>
          <p:cNvSpPr txBox="1"/>
          <p:nvPr/>
        </p:nvSpPr>
        <p:spPr>
          <a:xfrm>
            <a:off x="3731419" y="6188203"/>
            <a:ext cx="4729163" cy="338554"/>
          </a:xfrm>
          <a:prstGeom prst="rect">
            <a:avLst/>
          </a:prstGeom>
          <a:noFill/>
        </p:spPr>
        <p:txBody>
          <a:bodyPr wrap="square" rtlCol="0">
            <a:spAutoFit/>
          </a:bodyPr>
          <a:lstStyle/>
          <a:p>
            <a:r>
              <a:rPr lang="en-US" sz="1600" dirty="0">
                <a:solidFill>
                  <a:schemeClr val="bg1"/>
                </a:solidFill>
                <a:latin typeface="Papyrus" panose="020B0602040200020303" pitchFamily="34" charset="77"/>
              </a:rPr>
              <a:t>    Cathy Bentley -  </a:t>
            </a:r>
            <a:r>
              <a:rPr lang="en-US" sz="1600" dirty="0" err="1">
                <a:solidFill>
                  <a:schemeClr val="bg1"/>
                </a:solidFill>
                <a:latin typeface="Papyrus" panose="020B0602040200020303" pitchFamily="34" charset="77"/>
              </a:rPr>
              <a:t>www.connectedtotheword.org</a:t>
            </a:r>
            <a:endParaRPr lang="en-US" sz="16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37620565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BFF7C0C5-2EDD-18B1-8E9A-944BD044D813}"/>
              </a:ext>
            </a:extLst>
          </p:cNvPr>
          <p:cNvSpPr txBox="1"/>
          <p:nvPr/>
        </p:nvSpPr>
        <p:spPr>
          <a:xfrm>
            <a:off x="660718" y="520511"/>
            <a:ext cx="10603027" cy="5816977"/>
          </a:xfrm>
          <a:prstGeom prst="rect">
            <a:avLst/>
          </a:prstGeom>
          <a:solidFill>
            <a:srgbClr val="002060"/>
          </a:solidFill>
        </p:spPr>
        <p:txBody>
          <a:bodyPr wrap="square" rtlCol="0">
            <a:spAutoFit/>
          </a:bodyPr>
          <a:lstStyle/>
          <a:p>
            <a:pPr algn="l"/>
            <a:r>
              <a:rPr lang="en-US" sz="2000" b="1" dirty="0">
                <a:solidFill>
                  <a:schemeClr val="bg1"/>
                </a:solidFill>
                <a:latin typeface="Papyrus" panose="020B0602040200020303" pitchFamily="34" charset="77"/>
              </a:rPr>
              <a:t>			</a:t>
            </a:r>
          </a:p>
          <a:p>
            <a:pPr algn="l"/>
            <a:r>
              <a:rPr lang="en-US" sz="2200" b="1" dirty="0">
                <a:solidFill>
                  <a:schemeClr val="bg1"/>
                </a:solidFill>
                <a:latin typeface="Papyrus" panose="020B0602040200020303" pitchFamily="34" charset="77"/>
              </a:rPr>
              <a:t>                          </a:t>
            </a:r>
            <a:r>
              <a:rPr lang="en-US" sz="2200" b="1" dirty="0" err="1">
                <a:solidFill>
                  <a:schemeClr val="bg1"/>
                </a:solidFill>
                <a:latin typeface="Papyrus" panose="020B0602040200020303" pitchFamily="34" charset="77"/>
              </a:rPr>
              <a:t>Salmos</a:t>
            </a:r>
            <a:r>
              <a:rPr lang="en-US" sz="2200" b="1" dirty="0">
                <a:solidFill>
                  <a:schemeClr val="bg1"/>
                </a:solidFill>
                <a:latin typeface="Papyrus" panose="020B0602040200020303" pitchFamily="34" charset="77"/>
              </a:rPr>
              <a:t> 91 – The </a:t>
            </a:r>
            <a:r>
              <a:rPr lang="en-US" sz="2200" b="1" dirty="0" err="1">
                <a:solidFill>
                  <a:schemeClr val="bg1"/>
                </a:solidFill>
                <a:latin typeface="Papyrus" panose="020B0602040200020303" pitchFamily="34" charset="77"/>
              </a:rPr>
              <a:t>Rapto</a:t>
            </a:r>
            <a:r>
              <a:rPr lang="en-US" sz="2200" b="1" dirty="0">
                <a:solidFill>
                  <a:schemeClr val="bg1"/>
                </a:solidFill>
                <a:latin typeface="Papyrus" panose="020B0602040200020303" pitchFamily="34" charset="77"/>
              </a:rPr>
              <a:t> / </a:t>
            </a:r>
            <a:r>
              <a:rPr lang="en-US" sz="2200" b="1" dirty="0" err="1">
                <a:solidFill>
                  <a:srgbClr val="00B0F0"/>
                </a:solidFill>
                <a:latin typeface="Papyrus" panose="020B0602040200020303" pitchFamily="34" charset="77"/>
              </a:rPr>
              <a:t>Natzal</a:t>
            </a:r>
            <a:endParaRPr lang="en-US" sz="2200" b="1" dirty="0">
              <a:solidFill>
                <a:srgbClr val="00B0F0"/>
              </a:solidFill>
              <a:latin typeface="Papyrus" panose="020B0602040200020303" pitchFamily="34" charset="77"/>
            </a:endParaRPr>
          </a:p>
          <a:p>
            <a:pPr algn="l"/>
            <a:endParaRPr lang="en-US" sz="2200" b="1" dirty="0">
              <a:solidFill>
                <a:srgbClr val="00B0F0"/>
              </a:solidFill>
              <a:latin typeface="Papyrus" panose="020B0602040200020303" pitchFamily="34" charset="77"/>
            </a:endParaRPr>
          </a:p>
          <a:p>
            <a:pPr algn="l"/>
            <a:r>
              <a:rPr lang="en-US" sz="2200" b="1" baseline="30000" dirty="0">
                <a:solidFill>
                  <a:schemeClr val="bg1"/>
                </a:solidFill>
                <a:latin typeface="Papyrus" panose="020B0602040200020303" pitchFamily="34" charset="77"/>
              </a:rPr>
              <a:t>1</a:t>
            </a:r>
            <a:r>
              <a:rPr lang="en-US" sz="2200" b="1" dirty="0">
                <a:solidFill>
                  <a:schemeClr val="bg1"/>
                </a:solidFill>
                <a:latin typeface="Avenir Book" panose="02000503020000020003" pitchFamily="2" charset="0"/>
              </a:rPr>
              <a:t>  </a:t>
            </a:r>
            <a:r>
              <a:rPr lang="es-BO" sz="2200" dirty="0">
                <a:solidFill>
                  <a:schemeClr val="bg1"/>
                </a:solidFill>
                <a:latin typeface="Avenir Book" panose="02000503020000020003" pitchFamily="2" charset="0"/>
              </a:rPr>
              <a:t>EL que habita al abrigo del Altísimo, morará bajo la sombra del Omnipotente.</a:t>
            </a:r>
            <a:r>
              <a:rPr lang="en-US" sz="2200" dirty="0">
                <a:solidFill>
                  <a:schemeClr val="bg1"/>
                </a:solidFill>
                <a:latin typeface="Avenir Book" panose="02000503020000020003" pitchFamily="2" charset="0"/>
              </a:rPr>
              <a:t> </a:t>
            </a:r>
          </a:p>
          <a:p>
            <a:pPr algn="l"/>
            <a:endParaRPr lang="en-US" sz="2200" dirty="0">
              <a:solidFill>
                <a:schemeClr val="bg1"/>
              </a:solidFill>
              <a:latin typeface="Avenir Book" panose="02000503020000020003" pitchFamily="2" charset="0"/>
            </a:endParaRPr>
          </a:p>
          <a:p>
            <a:pPr algn="l"/>
            <a:r>
              <a:rPr lang="en-US" sz="2200" b="1" baseline="30000" dirty="0">
                <a:solidFill>
                  <a:schemeClr val="bg1"/>
                </a:solidFill>
                <a:latin typeface="Avenir Book" panose="02000503020000020003" pitchFamily="2" charset="0"/>
              </a:rPr>
              <a:t>2  </a:t>
            </a:r>
            <a:r>
              <a:rPr lang="es-BO" sz="2200" dirty="0">
                <a:solidFill>
                  <a:schemeClr val="bg1"/>
                </a:solidFill>
                <a:latin typeface="Avenir Book" panose="02000503020000020003" pitchFamily="2" charset="0"/>
              </a:rPr>
              <a:t>Diré yo á Jehová: Esperanza mía, y castillo mío; mi Dios, en él confiaré. </a:t>
            </a:r>
            <a:endParaRPr lang="en-US" sz="2200" dirty="0">
              <a:solidFill>
                <a:schemeClr val="bg1"/>
              </a:solidFill>
              <a:latin typeface="Avenir Book" panose="02000503020000020003" pitchFamily="2" charset="0"/>
            </a:endParaRPr>
          </a:p>
          <a:p>
            <a:pPr algn="l"/>
            <a:endParaRPr lang="en-US" sz="2200" dirty="0">
              <a:solidFill>
                <a:schemeClr val="bg1"/>
              </a:solidFill>
              <a:latin typeface="Avenir Book" panose="02000503020000020003" pitchFamily="2" charset="0"/>
            </a:endParaRPr>
          </a:p>
          <a:p>
            <a:pPr algn="l"/>
            <a:r>
              <a:rPr lang="en-US" sz="2200" b="1" baseline="30000" dirty="0">
                <a:solidFill>
                  <a:schemeClr val="bg1"/>
                </a:solidFill>
                <a:latin typeface="Avenir Book" panose="02000503020000020003" pitchFamily="2" charset="0"/>
              </a:rPr>
              <a:t>3  </a:t>
            </a:r>
            <a:r>
              <a:rPr lang="es-BO" sz="2200" dirty="0">
                <a:solidFill>
                  <a:schemeClr val="bg1"/>
                </a:solidFill>
                <a:latin typeface="Avenir Book" panose="02000503020000020003" pitchFamily="2" charset="0"/>
              </a:rPr>
              <a:t>Y él te librará del lazo del cazador: de la peste destruidora. </a:t>
            </a:r>
            <a:endParaRPr lang="en-US" sz="2200" dirty="0">
              <a:solidFill>
                <a:schemeClr val="bg1"/>
              </a:solidFill>
              <a:latin typeface="Avenir Book" panose="02000503020000020003" pitchFamily="2" charset="0"/>
            </a:endParaRPr>
          </a:p>
          <a:p>
            <a:pPr algn="l"/>
            <a:endParaRPr lang="en-US" sz="2200" dirty="0">
              <a:solidFill>
                <a:schemeClr val="bg1"/>
              </a:solidFill>
              <a:latin typeface="Avenir Book" panose="02000503020000020003" pitchFamily="2" charset="0"/>
            </a:endParaRPr>
          </a:p>
          <a:p>
            <a:pPr algn="l"/>
            <a:r>
              <a:rPr lang="en-US" sz="2200" b="1" baseline="30000" dirty="0">
                <a:solidFill>
                  <a:schemeClr val="bg1"/>
                </a:solidFill>
                <a:latin typeface="Avenir Book" panose="02000503020000020003" pitchFamily="2" charset="0"/>
              </a:rPr>
              <a:t>4  </a:t>
            </a:r>
            <a:r>
              <a:rPr lang="es-BO" sz="2200" dirty="0">
                <a:solidFill>
                  <a:schemeClr val="bg1"/>
                </a:solidFill>
                <a:latin typeface="Avenir Book" panose="02000503020000020003" pitchFamily="2" charset="0"/>
              </a:rPr>
              <a:t>Con sus plumas te cubrirá, y debajo de sus alas estarás seguro: </a:t>
            </a:r>
          </a:p>
          <a:p>
            <a:pPr algn="l"/>
            <a:r>
              <a:rPr lang="es-BO" sz="2200" dirty="0">
                <a:solidFill>
                  <a:schemeClr val="bg1"/>
                </a:solidFill>
                <a:latin typeface="Avenir Book" panose="02000503020000020003" pitchFamily="2" charset="0"/>
              </a:rPr>
              <a:t>	escudo y adarga es su verdad. </a:t>
            </a:r>
            <a:endParaRPr lang="en-US" sz="2200" dirty="0">
              <a:solidFill>
                <a:schemeClr val="bg1"/>
              </a:solidFill>
              <a:latin typeface="Avenir Book" panose="02000503020000020003" pitchFamily="2" charset="0"/>
            </a:endParaRPr>
          </a:p>
          <a:p>
            <a:pPr algn="l"/>
            <a:endParaRPr lang="en-US" sz="2200" dirty="0">
              <a:solidFill>
                <a:schemeClr val="bg1"/>
              </a:solidFill>
              <a:latin typeface="Avenir Book" panose="02000503020000020003" pitchFamily="2" charset="0"/>
            </a:endParaRPr>
          </a:p>
          <a:p>
            <a:pPr algn="l"/>
            <a:r>
              <a:rPr lang="en-US" sz="2200" b="1" baseline="30000" dirty="0">
                <a:solidFill>
                  <a:schemeClr val="bg1"/>
                </a:solidFill>
                <a:latin typeface="Avenir Book" panose="02000503020000020003" pitchFamily="2" charset="0"/>
              </a:rPr>
              <a:t>5   </a:t>
            </a:r>
            <a:r>
              <a:rPr lang="es-BO" sz="2200" dirty="0">
                <a:solidFill>
                  <a:schemeClr val="bg1"/>
                </a:solidFill>
                <a:latin typeface="Avenir Book" panose="02000503020000020003" pitchFamily="2" charset="0"/>
              </a:rPr>
              <a:t>No tendrás temor de espanto nocturno, ni de saeta que vuele de día; </a:t>
            </a:r>
            <a:endParaRPr lang="en-US" sz="2200" dirty="0">
              <a:solidFill>
                <a:schemeClr val="bg1"/>
              </a:solidFill>
              <a:latin typeface="Avenir Book" panose="02000503020000020003" pitchFamily="2" charset="0"/>
            </a:endParaRPr>
          </a:p>
          <a:p>
            <a:pPr algn="l"/>
            <a:endParaRPr lang="en-US" sz="2200" dirty="0">
              <a:solidFill>
                <a:schemeClr val="bg1"/>
              </a:solidFill>
              <a:latin typeface="Avenir Book" panose="02000503020000020003" pitchFamily="2" charset="0"/>
            </a:endParaRPr>
          </a:p>
          <a:p>
            <a:pPr algn="l"/>
            <a:r>
              <a:rPr lang="en-US" sz="2200" b="1" baseline="30000" dirty="0">
                <a:solidFill>
                  <a:schemeClr val="bg1"/>
                </a:solidFill>
                <a:latin typeface="Avenir Book" panose="02000503020000020003" pitchFamily="2" charset="0"/>
              </a:rPr>
              <a:t>6  </a:t>
            </a:r>
            <a:r>
              <a:rPr lang="en-US" sz="2200" dirty="0">
                <a:solidFill>
                  <a:schemeClr val="bg1"/>
                </a:solidFill>
                <a:latin typeface="Avenir Book" panose="02000503020000020003" pitchFamily="2" charset="0"/>
              </a:rPr>
              <a:t> </a:t>
            </a:r>
            <a:r>
              <a:rPr lang="es-BO" sz="2200" dirty="0">
                <a:solidFill>
                  <a:schemeClr val="bg1"/>
                </a:solidFill>
                <a:latin typeface="Avenir Book" panose="02000503020000020003" pitchFamily="2" charset="0"/>
              </a:rPr>
              <a:t>Ni de pestilencia que ande en oscuridad,</a:t>
            </a:r>
          </a:p>
          <a:p>
            <a:pPr algn="l"/>
            <a:r>
              <a:rPr lang="es-BO" sz="2200" dirty="0">
                <a:solidFill>
                  <a:schemeClr val="bg1"/>
                </a:solidFill>
                <a:latin typeface="Avenir Book" panose="02000503020000020003" pitchFamily="2" charset="0"/>
              </a:rPr>
              <a:t>     ni de mortandad que en medio del día destruya.</a:t>
            </a:r>
          </a:p>
          <a:p>
            <a:pPr algn="l"/>
            <a:endParaRPr lang="en-US" sz="22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36326136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BFF7C0C5-2EDD-18B1-8E9A-944BD044D813}"/>
              </a:ext>
            </a:extLst>
          </p:cNvPr>
          <p:cNvSpPr txBox="1"/>
          <p:nvPr/>
        </p:nvSpPr>
        <p:spPr>
          <a:xfrm>
            <a:off x="430924" y="428178"/>
            <a:ext cx="10687349" cy="6001643"/>
          </a:xfrm>
          <a:prstGeom prst="rect">
            <a:avLst/>
          </a:prstGeom>
          <a:solidFill>
            <a:srgbClr val="002060"/>
          </a:solidFill>
        </p:spPr>
        <p:txBody>
          <a:bodyPr wrap="square" rtlCol="0">
            <a:spAutoFit/>
          </a:bodyPr>
          <a:lstStyle/>
          <a:p>
            <a:pPr algn="l"/>
            <a:r>
              <a:rPr lang="en-US" sz="2400" b="1" baseline="30000" dirty="0">
                <a:solidFill>
                  <a:schemeClr val="bg1"/>
                </a:solidFill>
                <a:latin typeface="Avenir Book" panose="02000503020000020003" pitchFamily="2" charset="0"/>
              </a:rPr>
              <a:t>7  </a:t>
            </a:r>
            <a:r>
              <a:rPr lang="en-US" sz="2400" b="1" dirty="0">
                <a:solidFill>
                  <a:schemeClr val="bg1"/>
                </a:solidFill>
                <a:latin typeface="Avenir Book" panose="02000503020000020003" pitchFamily="2" charset="0"/>
              </a:rPr>
              <a:t>A </a:t>
            </a:r>
            <a:r>
              <a:rPr lang="pt-BR" sz="2400" b="1" dirty="0" err="1">
                <a:solidFill>
                  <a:schemeClr val="bg1"/>
                </a:solidFill>
                <a:latin typeface="Avenir Book" panose="02000503020000020003" pitchFamily="2" charset="0"/>
              </a:rPr>
              <a:t>Caerán</a:t>
            </a:r>
            <a:r>
              <a:rPr lang="pt-BR" sz="2400" b="1" dirty="0">
                <a:solidFill>
                  <a:schemeClr val="bg1"/>
                </a:solidFill>
                <a:latin typeface="Avenir Book" panose="02000503020000020003" pitchFamily="2" charset="0"/>
              </a:rPr>
              <a:t> á tu lado mil, </a:t>
            </a:r>
            <a:r>
              <a:rPr lang="pt-BR" sz="2400" b="1" dirty="0" err="1">
                <a:solidFill>
                  <a:schemeClr val="bg1"/>
                </a:solidFill>
                <a:latin typeface="Avenir Book" panose="02000503020000020003" pitchFamily="2" charset="0"/>
              </a:rPr>
              <a:t>y</a:t>
            </a:r>
            <a:r>
              <a:rPr lang="pt-BR" sz="2400" b="1" dirty="0">
                <a:solidFill>
                  <a:schemeClr val="bg1"/>
                </a:solidFill>
                <a:latin typeface="Avenir Book" panose="02000503020000020003" pitchFamily="2" charset="0"/>
              </a:rPr>
              <a:t> </a:t>
            </a:r>
            <a:r>
              <a:rPr lang="pt-BR" sz="2400" b="1" dirty="0" err="1">
                <a:solidFill>
                  <a:schemeClr val="bg1"/>
                </a:solidFill>
                <a:latin typeface="Avenir Book" panose="02000503020000020003" pitchFamily="2" charset="0"/>
              </a:rPr>
              <a:t>diez</a:t>
            </a:r>
            <a:r>
              <a:rPr lang="pt-BR" sz="2400" b="1" dirty="0">
                <a:solidFill>
                  <a:schemeClr val="bg1"/>
                </a:solidFill>
                <a:latin typeface="Avenir Book" panose="02000503020000020003" pitchFamily="2" charset="0"/>
              </a:rPr>
              <a:t> mil á tu </a:t>
            </a:r>
            <a:r>
              <a:rPr lang="pt-BR" sz="2400" b="1" dirty="0" err="1">
                <a:solidFill>
                  <a:schemeClr val="bg1"/>
                </a:solidFill>
                <a:latin typeface="Avenir Book" panose="02000503020000020003" pitchFamily="2" charset="0"/>
              </a:rPr>
              <a:t>diestra</a:t>
            </a:r>
            <a:r>
              <a:rPr lang="pt-BR" sz="2400" b="1" dirty="0">
                <a:solidFill>
                  <a:schemeClr val="bg1"/>
                </a:solidFill>
                <a:latin typeface="Avenir Book" panose="02000503020000020003" pitchFamily="2" charset="0"/>
              </a:rPr>
              <a:t>: mas á ti no </a:t>
            </a:r>
            <a:r>
              <a:rPr lang="pt-BR" sz="2400" b="1" dirty="0" err="1">
                <a:solidFill>
                  <a:schemeClr val="bg1"/>
                </a:solidFill>
                <a:latin typeface="Avenir Book" panose="02000503020000020003" pitchFamily="2" charset="0"/>
              </a:rPr>
              <a:t>llegará</a:t>
            </a:r>
            <a:r>
              <a:rPr lang="pt-BR" sz="2400" b="1" dirty="0">
                <a:solidFill>
                  <a:schemeClr val="bg1"/>
                </a:solidFill>
                <a:latin typeface="Avenir Book" panose="02000503020000020003" pitchFamily="2" charset="0"/>
              </a:rPr>
              <a:t>. </a:t>
            </a:r>
            <a:endParaRPr lang="en-US" sz="2400" dirty="0">
              <a:solidFill>
                <a:schemeClr val="bg1"/>
              </a:solidFill>
              <a:latin typeface="Avenir Book" panose="02000503020000020003" pitchFamily="2" charset="0"/>
            </a:endParaRPr>
          </a:p>
          <a:p>
            <a:pPr algn="l"/>
            <a:endParaRPr lang="en-US" sz="2400" dirty="0">
              <a:solidFill>
                <a:schemeClr val="bg1"/>
              </a:solidFill>
              <a:latin typeface="Avenir Book" panose="02000503020000020003" pitchFamily="2" charset="0"/>
            </a:endParaRPr>
          </a:p>
          <a:p>
            <a:pPr algn="l"/>
            <a:r>
              <a:rPr lang="en-US" sz="2400" b="1" baseline="30000" dirty="0">
                <a:solidFill>
                  <a:schemeClr val="bg1"/>
                </a:solidFill>
                <a:latin typeface="Avenir Book" panose="02000503020000020003" pitchFamily="2" charset="0"/>
              </a:rPr>
              <a:t>8 </a:t>
            </a:r>
            <a:r>
              <a:rPr lang="es-BO" sz="2400" dirty="0">
                <a:solidFill>
                  <a:schemeClr val="bg1"/>
                </a:solidFill>
                <a:latin typeface="Avenir Book" panose="02000503020000020003" pitchFamily="2" charset="0"/>
              </a:rPr>
              <a:t>Ciertamente con tus ojos mirarás, y verás la recompensa de los impíos.</a:t>
            </a:r>
            <a:r>
              <a:rPr lang="en-US" sz="2400" dirty="0">
                <a:solidFill>
                  <a:schemeClr val="bg1"/>
                </a:solidFill>
                <a:latin typeface="Avenir Book" panose="02000503020000020003" pitchFamily="2" charset="0"/>
              </a:rPr>
              <a:t> </a:t>
            </a:r>
          </a:p>
          <a:p>
            <a:pPr algn="l"/>
            <a:endParaRPr lang="en-US" sz="2400" dirty="0">
              <a:solidFill>
                <a:schemeClr val="bg1"/>
              </a:solidFill>
              <a:latin typeface="Avenir Book" panose="02000503020000020003" pitchFamily="2" charset="0"/>
            </a:endParaRPr>
          </a:p>
          <a:p>
            <a:pPr algn="l"/>
            <a:r>
              <a:rPr lang="en-US" sz="2400" b="1" baseline="30000" dirty="0">
                <a:solidFill>
                  <a:schemeClr val="bg1"/>
                </a:solidFill>
                <a:latin typeface="Avenir Book" panose="02000503020000020003" pitchFamily="2" charset="0"/>
              </a:rPr>
              <a:t>9  </a:t>
            </a:r>
            <a:r>
              <a:rPr lang="es-BO" sz="2400" dirty="0">
                <a:solidFill>
                  <a:schemeClr val="bg1"/>
                </a:solidFill>
                <a:latin typeface="Avenir Book" panose="02000503020000020003" pitchFamily="2" charset="0"/>
              </a:rPr>
              <a:t>Porque tú has puesto á Jehová, que es mi esperanza,  </a:t>
            </a:r>
          </a:p>
          <a:p>
            <a:pPr algn="l"/>
            <a:r>
              <a:rPr lang="es-BO" sz="2400" dirty="0">
                <a:solidFill>
                  <a:schemeClr val="bg1"/>
                </a:solidFill>
                <a:latin typeface="Avenir Book" panose="02000503020000020003" pitchFamily="2" charset="0"/>
              </a:rPr>
              <a:t>              al Altísimo por tu habitación,</a:t>
            </a:r>
            <a:endParaRPr lang="en-US" sz="2400" dirty="0">
              <a:solidFill>
                <a:schemeClr val="bg1"/>
              </a:solidFill>
              <a:latin typeface="Avenir Book" panose="02000503020000020003" pitchFamily="2" charset="0"/>
            </a:endParaRPr>
          </a:p>
          <a:p>
            <a:pPr algn="l"/>
            <a:endParaRPr lang="en-US" sz="2400" dirty="0">
              <a:solidFill>
                <a:schemeClr val="bg1"/>
              </a:solidFill>
              <a:latin typeface="Avenir Book" panose="02000503020000020003" pitchFamily="2" charset="0"/>
            </a:endParaRPr>
          </a:p>
          <a:p>
            <a:pPr algn="l"/>
            <a:r>
              <a:rPr lang="en-US" sz="2400" b="1" baseline="30000" dirty="0">
                <a:solidFill>
                  <a:schemeClr val="bg1"/>
                </a:solidFill>
                <a:latin typeface="Avenir Book" panose="02000503020000020003" pitchFamily="2" charset="0"/>
              </a:rPr>
              <a:t>10  </a:t>
            </a:r>
            <a:r>
              <a:rPr lang="en-US" sz="2400" dirty="0">
                <a:solidFill>
                  <a:schemeClr val="bg1"/>
                </a:solidFill>
                <a:latin typeface="Avenir Book" panose="02000503020000020003" pitchFamily="2" charset="0"/>
              </a:rPr>
              <a:t>No </a:t>
            </a:r>
            <a:r>
              <a:rPr lang="en-US" sz="2400" dirty="0" err="1">
                <a:solidFill>
                  <a:schemeClr val="bg1"/>
                </a:solidFill>
                <a:latin typeface="Avenir Book" panose="02000503020000020003" pitchFamily="2" charset="0"/>
              </a:rPr>
              <a:t>te</a:t>
            </a:r>
            <a:r>
              <a:rPr lang="en-US" sz="2400" dirty="0">
                <a:solidFill>
                  <a:schemeClr val="bg1"/>
                </a:solidFill>
                <a:latin typeface="Avenir Book" panose="02000503020000020003" pitchFamily="2" charset="0"/>
              </a:rPr>
              <a:t> </a:t>
            </a:r>
            <a:r>
              <a:rPr lang="en-US" sz="2400" dirty="0" err="1">
                <a:solidFill>
                  <a:schemeClr val="bg1"/>
                </a:solidFill>
                <a:latin typeface="Avenir Book" panose="02000503020000020003" pitchFamily="2" charset="0"/>
              </a:rPr>
              <a:t>sobrevendrá</a:t>
            </a:r>
            <a:r>
              <a:rPr lang="en-US" sz="2400" dirty="0">
                <a:solidFill>
                  <a:schemeClr val="bg1"/>
                </a:solidFill>
                <a:latin typeface="Avenir Book" panose="02000503020000020003" pitchFamily="2" charset="0"/>
              </a:rPr>
              <a:t> mal, </a:t>
            </a:r>
            <a:r>
              <a:rPr lang="en-US" sz="2400" dirty="0" err="1">
                <a:solidFill>
                  <a:schemeClr val="bg1"/>
                </a:solidFill>
                <a:latin typeface="Avenir Book" panose="02000503020000020003" pitchFamily="2" charset="0"/>
              </a:rPr>
              <a:t>ni</a:t>
            </a:r>
            <a:r>
              <a:rPr lang="en-US" sz="2400" dirty="0">
                <a:solidFill>
                  <a:schemeClr val="bg1"/>
                </a:solidFill>
                <a:latin typeface="Avenir Book" panose="02000503020000020003" pitchFamily="2" charset="0"/>
              </a:rPr>
              <a:t> </a:t>
            </a:r>
            <a:r>
              <a:rPr lang="en-US" sz="2400" dirty="0" err="1">
                <a:solidFill>
                  <a:schemeClr val="bg1"/>
                </a:solidFill>
                <a:latin typeface="Avenir Book" panose="02000503020000020003" pitchFamily="2" charset="0"/>
              </a:rPr>
              <a:t>plaga</a:t>
            </a:r>
            <a:r>
              <a:rPr lang="en-US" sz="2400" dirty="0">
                <a:solidFill>
                  <a:schemeClr val="bg1"/>
                </a:solidFill>
                <a:latin typeface="Avenir Book" panose="02000503020000020003" pitchFamily="2" charset="0"/>
              </a:rPr>
              <a:t> </a:t>
            </a:r>
            <a:r>
              <a:rPr lang="en-US" sz="2400" dirty="0" err="1">
                <a:solidFill>
                  <a:schemeClr val="bg1"/>
                </a:solidFill>
                <a:latin typeface="Avenir Book" panose="02000503020000020003" pitchFamily="2" charset="0"/>
              </a:rPr>
              <a:t>tocará</a:t>
            </a:r>
            <a:r>
              <a:rPr lang="en-US" sz="2400" dirty="0">
                <a:solidFill>
                  <a:schemeClr val="bg1"/>
                </a:solidFill>
                <a:latin typeface="Avenir Book" panose="02000503020000020003" pitchFamily="2" charset="0"/>
              </a:rPr>
              <a:t> </a:t>
            </a:r>
            <a:r>
              <a:rPr lang="en-US" sz="2400" dirty="0" err="1">
                <a:solidFill>
                  <a:schemeClr val="bg1"/>
                </a:solidFill>
                <a:latin typeface="Avenir Book" panose="02000503020000020003" pitchFamily="2" charset="0"/>
              </a:rPr>
              <a:t>tu</a:t>
            </a:r>
            <a:r>
              <a:rPr lang="en-US" sz="2400" dirty="0">
                <a:solidFill>
                  <a:schemeClr val="bg1"/>
                </a:solidFill>
                <a:latin typeface="Avenir Book" panose="02000503020000020003" pitchFamily="2" charset="0"/>
              </a:rPr>
              <a:t> morada. </a:t>
            </a:r>
          </a:p>
          <a:p>
            <a:pPr algn="l"/>
            <a:r>
              <a:rPr lang="en-US" sz="2400" dirty="0">
                <a:solidFill>
                  <a:schemeClr val="bg1"/>
                </a:solidFill>
                <a:latin typeface="Avenir Book" panose="02000503020000020003" pitchFamily="2" charset="0"/>
              </a:rPr>
              <a:t>.</a:t>
            </a:r>
          </a:p>
          <a:p>
            <a:pPr algn="l"/>
            <a:r>
              <a:rPr lang="en-US" sz="2400" b="1" baseline="30000" dirty="0">
                <a:solidFill>
                  <a:schemeClr val="bg1"/>
                </a:solidFill>
                <a:latin typeface="Avenir Book" panose="02000503020000020003" pitchFamily="2" charset="0"/>
              </a:rPr>
              <a:t>11  </a:t>
            </a:r>
            <a:r>
              <a:rPr lang="en-US" sz="2400" dirty="0" err="1">
                <a:solidFill>
                  <a:schemeClr val="bg1"/>
                </a:solidFill>
                <a:latin typeface="Avenir Book" panose="02000503020000020003" pitchFamily="2" charset="0"/>
              </a:rPr>
              <a:t>Pues</a:t>
            </a:r>
            <a:r>
              <a:rPr lang="en-US" sz="2400" dirty="0">
                <a:solidFill>
                  <a:schemeClr val="bg1"/>
                </a:solidFill>
                <a:latin typeface="Avenir Book" panose="02000503020000020003" pitchFamily="2" charset="0"/>
              </a:rPr>
              <a:t> que </a:t>
            </a:r>
            <a:r>
              <a:rPr lang="en-US" sz="2400" dirty="0" err="1">
                <a:solidFill>
                  <a:schemeClr val="bg1"/>
                </a:solidFill>
                <a:latin typeface="Avenir Book" panose="02000503020000020003" pitchFamily="2" charset="0"/>
              </a:rPr>
              <a:t>á</a:t>
            </a:r>
            <a:r>
              <a:rPr lang="en-US" sz="2400" dirty="0">
                <a:solidFill>
                  <a:schemeClr val="bg1"/>
                </a:solidFill>
                <a:latin typeface="Avenir Book" panose="02000503020000020003" pitchFamily="2" charset="0"/>
              </a:rPr>
              <a:t> sus </a:t>
            </a:r>
            <a:r>
              <a:rPr lang="en-US" sz="2400" dirty="0" err="1">
                <a:solidFill>
                  <a:schemeClr val="bg1"/>
                </a:solidFill>
                <a:latin typeface="Avenir Book" panose="02000503020000020003" pitchFamily="2" charset="0"/>
              </a:rPr>
              <a:t>ángeles</a:t>
            </a:r>
            <a:r>
              <a:rPr lang="en-US" sz="2400" dirty="0">
                <a:solidFill>
                  <a:schemeClr val="bg1"/>
                </a:solidFill>
                <a:latin typeface="Avenir Book" panose="02000503020000020003" pitchFamily="2" charset="0"/>
              </a:rPr>
              <a:t> </a:t>
            </a:r>
            <a:r>
              <a:rPr lang="en-US" sz="2400" dirty="0" err="1">
                <a:solidFill>
                  <a:schemeClr val="bg1"/>
                </a:solidFill>
                <a:latin typeface="Avenir Book" panose="02000503020000020003" pitchFamily="2" charset="0"/>
              </a:rPr>
              <a:t>mandará</a:t>
            </a:r>
            <a:r>
              <a:rPr lang="en-US" sz="2400" dirty="0">
                <a:solidFill>
                  <a:schemeClr val="bg1"/>
                </a:solidFill>
                <a:latin typeface="Avenir Book" panose="02000503020000020003" pitchFamily="2" charset="0"/>
              </a:rPr>
              <a:t> </a:t>
            </a:r>
            <a:r>
              <a:rPr lang="en-US" sz="2400" dirty="0" err="1">
                <a:solidFill>
                  <a:schemeClr val="bg1"/>
                </a:solidFill>
                <a:latin typeface="Avenir Book" panose="02000503020000020003" pitchFamily="2" charset="0"/>
              </a:rPr>
              <a:t>acerca</a:t>
            </a:r>
            <a:r>
              <a:rPr lang="en-US" sz="2400" dirty="0">
                <a:solidFill>
                  <a:schemeClr val="bg1"/>
                </a:solidFill>
                <a:latin typeface="Avenir Book" panose="02000503020000020003" pitchFamily="2" charset="0"/>
              </a:rPr>
              <a:t> de </a:t>
            </a:r>
            <a:r>
              <a:rPr lang="en-US" sz="2400" dirty="0" err="1">
                <a:solidFill>
                  <a:schemeClr val="bg1"/>
                </a:solidFill>
                <a:latin typeface="Avenir Book" panose="02000503020000020003" pitchFamily="2" charset="0"/>
              </a:rPr>
              <a:t>ti</a:t>
            </a:r>
            <a:r>
              <a:rPr lang="en-US" sz="2400" dirty="0">
                <a:solidFill>
                  <a:schemeClr val="bg1"/>
                </a:solidFill>
                <a:latin typeface="Avenir Book" panose="02000503020000020003" pitchFamily="2" charset="0"/>
              </a:rPr>
              <a:t>,</a:t>
            </a:r>
          </a:p>
          <a:p>
            <a:pPr algn="l"/>
            <a:r>
              <a:rPr lang="en-US" sz="2400" dirty="0">
                <a:solidFill>
                  <a:schemeClr val="bg1"/>
                </a:solidFill>
                <a:latin typeface="Avenir Book" panose="02000503020000020003" pitchFamily="2" charset="0"/>
              </a:rPr>
              <a:t>       que </a:t>
            </a:r>
            <a:r>
              <a:rPr lang="en-US" sz="2400" dirty="0" err="1">
                <a:solidFill>
                  <a:schemeClr val="bg1"/>
                </a:solidFill>
                <a:latin typeface="Avenir Book" panose="02000503020000020003" pitchFamily="2" charset="0"/>
              </a:rPr>
              <a:t>te</a:t>
            </a:r>
            <a:r>
              <a:rPr lang="en-US" sz="2400" dirty="0">
                <a:solidFill>
                  <a:schemeClr val="bg1"/>
                </a:solidFill>
                <a:latin typeface="Avenir Book" panose="02000503020000020003" pitchFamily="2" charset="0"/>
              </a:rPr>
              <a:t> </a:t>
            </a:r>
            <a:r>
              <a:rPr lang="en-US" sz="2400" dirty="0" err="1">
                <a:solidFill>
                  <a:schemeClr val="bg1"/>
                </a:solidFill>
                <a:latin typeface="Avenir Book" panose="02000503020000020003" pitchFamily="2" charset="0"/>
              </a:rPr>
              <a:t>guarden</a:t>
            </a:r>
            <a:r>
              <a:rPr lang="en-US" sz="2400" dirty="0">
                <a:solidFill>
                  <a:schemeClr val="bg1"/>
                </a:solidFill>
                <a:latin typeface="Avenir Book" panose="02000503020000020003" pitchFamily="2" charset="0"/>
              </a:rPr>
              <a:t> </a:t>
            </a:r>
            <a:r>
              <a:rPr lang="en-US" sz="2400" dirty="0" err="1">
                <a:solidFill>
                  <a:schemeClr val="bg1"/>
                </a:solidFill>
                <a:latin typeface="Avenir Book" panose="02000503020000020003" pitchFamily="2" charset="0"/>
              </a:rPr>
              <a:t>en</a:t>
            </a:r>
            <a:r>
              <a:rPr lang="en-US" sz="2400" dirty="0">
                <a:solidFill>
                  <a:schemeClr val="bg1"/>
                </a:solidFill>
                <a:latin typeface="Avenir Book" panose="02000503020000020003" pitchFamily="2" charset="0"/>
              </a:rPr>
              <a:t> </a:t>
            </a:r>
            <a:r>
              <a:rPr lang="en-US" sz="2400" dirty="0" err="1">
                <a:solidFill>
                  <a:schemeClr val="bg1"/>
                </a:solidFill>
                <a:latin typeface="Avenir Book" panose="02000503020000020003" pitchFamily="2" charset="0"/>
              </a:rPr>
              <a:t>todos</a:t>
            </a:r>
            <a:r>
              <a:rPr lang="en-US" sz="2400" dirty="0">
                <a:solidFill>
                  <a:schemeClr val="bg1"/>
                </a:solidFill>
                <a:latin typeface="Avenir Book" panose="02000503020000020003" pitchFamily="2" charset="0"/>
              </a:rPr>
              <a:t> </a:t>
            </a:r>
            <a:r>
              <a:rPr lang="en-US" sz="2400" dirty="0" err="1">
                <a:solidFill>
                  <a:schemeClr val="bg1"/>
                </a:solidFill>
                <a:latin typeface="Avenir Book" panose="02000503020000020003" pitchFamily="2" charset="0"/>
              </a:rPr>
              <a:t>tus</a:t>
            </a:r>
            <a:r>
              <a:rPr lang="en-US" sz="2400" dirty="0">
                <a:solidFill>
                  <a:schemeClr val="bg1"/>
                </a:solidFill>
                <a:latin typeface="Avenir Book" panose="02000503020000020003" pitchFamily="2" charset="0"/>
              </a:rPr>
              <a:t> </a:t>
            </a:r>
            <a:r>
              <a:rPr lang="en-US" sz="2400" dirty="0" err="1">
                <a:solidFill>
                  <a:schemeClr val="bg1"/>
                </a:solidFill>
                <a:latin typeface="Avenir Book" panose="02000503020000020003" pitchFamily="2" charset="0"/>
              </a:rPr>
              <a:t>caminos</a:t>
            </a:r>
            <a:r>
              <a:rPr lang="en-US" sz="2400" dirty="0">
                <a:solidFill>
                  <a:schemeClr val="bg1"/>
                </a:solidFill>
                <a:latin typeface="Avenir Book" panose="02000503020000020003" pitchFamily="2" charset="0"/>
              </a:rPr>
              <a:t>. </a:t>
            </a:r>
          </a:p>
          <a:p>
            <a:pPr algn="l"/>
            <a:endParaRPr lang="en-US" sz="2400" dirty="0">
              <a:solidFill>
                <a:schemeClr val="bg1"/>
              </a:solidFill>
              <a:latin typeface="Avenir Book" panose="02000503020000020003" pitchFamily="2" charset="0"/>
            </a:endParaRPr>
          </a:p>
          <a:p>
            <a:pPr algn="l"/>
            <a:r>
              <a:rPr lang="en-US" sz="2400" b="1" baseline="30000" dirty="0">
                <a:solidFill>
                  <a:schemeClr val="bg1"/>
                </a:solidFill>
                <a:latin typeface="Avenir Book" panose="02000503020000020003" pitchFamily="2" charset="0"/>
              </a:rPr>
              <a:t>12  </a:t>
            </a:r>
            <a:r>
              <a:rPr lang="es-BO" sz="2400" dirty="0">
                <a:solidFill>
                  <a:schemeClr val="bg1"/>
                </a:solidFill>
                <a:latin typeface="Avenir Book" panose="02000503020000020003" pitchFamily="2" charset="0"/>
              </a:rPr>
              <a:t>En las manos te llevarán, porque tu pie no tropiece en piedra. </a:t>
            </a:r>
            <a:endParaRPr lang="en-US" sz="2400" dirty="0">
              <a:solidFill>
                <a:schemeClr val="bg1"/>
              </a:solidFill>
              <a:latin typeface="Avenir Book" panose="02000503020000020003" pitchFamily="2" charset="0"/>
            </a:endParaRPr>
          </a:p>
          <a:p>
            <a:pPr algn="l"/>
            <a:endParaRPr lang="en-US" sz="2400" dirty="0">
              <a:solidFill>
                <a:schemeClr val="bg1"/>
              </a:solidFill>
              <a:latin typeface="Avenir Book" panose="02000503020000020003" pitchFamily="2" charset="0"/>
            </a:endParaRPr>
          </a:p>
          <a:p>
            <a:pPr algn="l"/>
            <a:r>
              <a:rPr lang="en-US" sz="2400" b="1" baseline="30000" dirty="0">
                <a:solidFill>
                  <a:schemeClr val="bg1"/>
                </a:solidFill>
                <a:latin typeface="Avenir Book" panose="02000503020000020003" pitchFamily="2" charset="0"/>
              </a:rPr>
              <a:t>13  </a:t>
            </a:r>
            <a:r>
              <a:rPr lang="en-US" sz="2400" dirty="0">
                <a:solidFill>
                  <a:schemeClr val="bg1"/>
                </a:solidFill>
                <a:latin typeface="Avenir Book" panose="02000503020000020003" pitchFamily="2" charset="0"/>
              </a:rPr>
              <a:t>Y </a:t>
            </a:r>
            <a:r>
              <a:rPr lang="es-BO" sz="2400" dirty="0">
                <a:solidFill>
                  <a:schemeClr val="bg1"/>
                </a:solidFill>
                <a:latin typeface="Avenir Book" panose="02000503020000020003" pitchFamily="2" charset="0"/>
              </a:rPr>
              <a:t>Sobre el león y el basilisco pisarás; </a:t>
            </a:r>
          </a:p>
          <a:p>
            <a:pPr algn="l"/>
            <a:r>
              <a:rPr lang="es-BO" sz="2400" dirty="0">
                <a:solidFill>
                  <a:schemeClr val="bg1"/>
                </a:solidFill>
                <a:latin typeface="Avenir Book" panose="02000503020000020003" pitchFamily="2" charset="0"/>
              </a:rPr>
              <a:t>      hollarás al cachorro del león y al dragón. </a:t>
            </a:r>
            <a:endParaRPr lang="en-US" sz="24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991156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1" y="0"/>
            <a:ext cx="12286593"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p:cNvSpPr txBox="1"/>
          <p:nvPr/>
        </p:nvSpPr>
        <p:spPr>
          <a:xfrm>
            <a:off x="5291396" y="4089509"/>
            <a:ext cx="3315305" cy="369332"/>
          </a:xfrm>
          <a:prstGeom prst="rect">
            <a:avLst/>
          </a:prstGeom>
          <a:noFill/>
        </p:spPr>
        <p:txBody>
          <a:bodyPr wrap="square" rtlCol="0">
            <a:spAutoFit/>
          </a:bodyPr>
          <a:lstStyle/>
          <a:p>
            <a:endParaRPr lang="en-US" dirty="0"/>
          </a:p>
        </p:txBody>
      </p:sp>
      <p:pic>
        <p:nvPicPr>
          <p:cNvPr id="3" name="Picture 2" descr="rapture-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1548" y="609602"/>
            <a:ext cx="11608904" cy="5906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1672419" y="188359"/>
            <a:ext cx="8594304" cy="523220"/>
          </a:xfrm>
          <a:prstGeom prst="rect">
            <a:avLst/>
          </a:prstGeom>
          <a:solidFill>
            <a:srgbClr val="002060"/>
          </a:solidFill>
        </p:spPr>
        <p:txBody>
          <a:bodyPr wrap="square" rtlCol="0">
            <a:spAutoFit/>
          </a:bodyPr>
          <a:lstStyle/>
          <a:p>
            <a:r>
              <a:rPr lang="en-US" sz="2800" b="1" dirty="0" err="1">
                <a:solidFill>
                  <a:schemeClr val="bg1"/>
                </a:solidFill>
                <a:latin typeface="Papyrus"/>
                <a:cs typeface="Papyrus"/>
              </a:rPr>
              <a:t>Presentando</a:t>
            </a:r>
            <a:r>
              <a:rPr lang="en-US" sz="2800" b="1" dirty="0">
                <a:solidFill>
                  <a:schemeClr val="bg1"/>
                </a:solidFill>
                <a:latin typeface="Papyrus"/>
                <a:cs typeface="Papyrus"/>
              </a:rPr>
              <a:t> </a:t>
            </a:r>
            <a:r>
              <a:rPr lang="en-US" sz="2800" b="1" dirty="0" err="1">
                <a:solidFill>
                  <a:schemeClr val="bg1"/>
                </a:solidFill>
                <a:latin typeface="Papyrus"/>
                <a:cs typeface="Papyrus"/>
              </a:rPr>
              <a:t>el</a:t>
            </a:r>
            <a:r>
              <a:rPr lang="en-US" sz="2800" b="1" dirty="0">
                <a:solidFill>
                  <a:schemeClr val="bg1"/>
                </a:solidFill>
                <a:latin typeface="Papyrus"/>
                <a:cs typeface="Papyrus"/>
              </a:rPr>
              <a:t> Gran Amor del Padre </a:t>
            </a:r>
            <a:r>
              <a:rPr lang="en-US" sz="2800" b="1" dirty="0" err="1">
                <a:solidFill>
                  <a:schemeClr val="bg1"/>
                </a:solidFill>
                <a:latin typeface="Papyrus"/>
                <a:cs typeface="Papyrus"/>
              </a:rPr>
              <a:t>por</a:t>
            </a:r>
            <a:r>
              <a:rPr lang="en-US" sz="2800" b="1" dirty="0">
                <a:solidFill>
                  <a:schemeClr val="bg1"/>
                </a:solidFill>
                <a:latin typeface="Papyrus"/>
                <a:cs typeface="Papyrus"/>
              </a:rPr>
              <a:t> la </a:t>
            </a:r>
            <a:r>
              <a:rPr lang="en-US" sz="2800" b="1" dirty="0" err="1">
                <a:solidFill>
                  <a:schemeClr val="bg1"/>
                </a:solidFill>
                <a:latin typeface="Papyrus"/>
                <a:cs typeface="Papyrus"/>
              </a:rPr>
              <a:t>Iglesia</a:t>
            </a:r>
            <a:endParaRPr lang="en-US" sz="2800" b="1" dirty="0">
              <a:solidFill>
                <a:schemeClr val="bg1"/>
              </a:solidFill>
              <a:latin typeface="Papyrus"/>
              <a:cs typeface="Papyrus"/>
            </a:endParaRPr>
          </a:p>
        </p:txBody>
      </p:sp>
      <p:sp>
        <p:nvSpPr>
          <p:cNvPr id="4" name="TextBox 3">
            <a:extLst>
              <a:ext uri="{FF2B5EF4-FFF2-40B4-BE49-F238E27FC236}">
                <a16:creationId xmlns:a16="http://schemas.microsoft.com/office/drawing/2014/main" id="{725863E1-8D01-946A-D87A-DF26437D424B}"/>
              </a:ext>
            </a:extLst>
          </p:cNvPr>
          <p:cNvSpPr txBox="1"/>
          <p:nvPr/>
        </p:nvSpPr>
        <p:spPr>
          <a:xfrm>
            <a:off x="2238097" y="3761090"/>
            <a:ext cx="7063559" cy="1200329"/>
          </a:xfrm>
          <a:prstGeom prst="rect">
            <a:avLst/>
          </a:prstGeom>
          <a:noFill/>
        </p:spPr>
        <p:txBody>
          <a:bodyPr wrap="square" rtlCol="0">
            <a:spAutoFit/>
          </a:bodyPr>
          <a:lstStyle/>
          <a:p>
            <a:r>
              <a:rPr lang="en-US" sz="3600" dirty="0" err="1">
                <a:solidFill>
                  <a:schemeClr val="bg1"/>
                </a:solidFill>
                <a:latin typeface="Comic Sans MS" panose="030F0902030302020204" pitchFamily="66" charset="0"/>
              </a:rPr>
              <a:t>Arrebatado</a:t>
            </a:r>
            <a:r>
              <a:rPr lang="en-US" sz="3600" dirty="0">
                <a:solidFill>
                  <a:schemeClr val="bg1"/>
                </a:solidFill>
                <a:latin typeface="Comic Sans MS" panose="030F0902030302020204" pitchFamily="66" charset="0"/>
              </a:rPr>
              <a:t> - </a:t>
            </a:r>
            <a:r>
              <a:rPr lang="en-US" sz="3600" dirty="0" err="1">
                <a:solidFill>
                  <a:schemeClr val="bg1"/>
                </a:solidFill>
                <a:latin typeface="Comic Sans MS" panose="030F0902030302020204" pitchFamily="66" charset="0"/>
              </a:rPr>
              <a:t>Removido</a:t>
            </a:r>
            <a:r>
              <a:rPr lang="en-US" sz="3600" dirty="0">
                <a:solidFill>
                  <a:schemeClr val="bg1"/>
                </a:solidFill>
                <a:latin typeface="Comic Sans MS" panose="030F0902030302020204" pitchFamily="66" charset="0"/>
              </a:rPr>
              <a:t> </a:t>
            </a:r>
          </a:p>
          <a:p>
            <a:r>
              <a:rPr lang="en-US" sz="3600" dirty="0">
                <a:solidFill>
                  <a:schemeClr val="bg1"/>
                </a:solidFill>
                <a:latin typeface="Comic Sans MS" panose="030F0902030302020204" pitchFamily="66" charset="0"/>
              </a:rPr>
              <a:t>Antes de la </a:t>
            </a:r>
            <a:r>
              <a:rPr lang="en-US" sz="3600" dirty="0" err="1">
                <a:solidFill>
                  <a:schemeClr val="bg1"/>
                </a:solidFill>
                <a:latin typeface="Comic Sans MS" panose="030F0902030302020204" pitchFamily="66" charset="0"/>
              </a:rPr>
              <a:t>Tribulacion</a:t>
            </a:r>
            <a:endParaRPr lang="en-US" sz="3600" dirty="0">
              <a:solidFill>
                <a:schemeClr val="bg1"/>
              </a:solidFill>
              <a:latin typeface="Comic Sans MS" panose="030F0902030302020204" pitchFamily="66" charset="0"/>
            </a:endParaRPr>
          </a:p>
        </p:txBody>
      </p:sp>
    </p:spTree>
    <p:extLst>
      <p:ext uri="{BB962C8B-B14F-4D97-AF65-F5344CB8AC3E}">
        <p14:creationId xmlns:p14="http://schemas.microsoft.com/office/powerpoint/2010/main" val="1082976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1"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BFF7C0C5-2EDD-18B1-8E9A-944BD044D813}"/>
              </a:ext>
            </a:extLst>
          </p:cNvPr>
          <p:cNvSpPr txBox="1"/>
          <p:nvPr/>
        </p:nvSpPr>
        <p:spPr>
          <a:xfrm>
            <a:off x="1773383" y="95798"/>
            <a:ext cx="9085118" cy="3611245"/>
          </a:xfrm>
          <a:prstGeom prst="rect">
            <a:avLst/>
          </a:prstGeom>
          <a:solidFill>
            <a:srgbClr val="002060"/>
          </a:solidFill>
        </p:spPr>
        <p:txBody>
          <a:bodyPr wrap="square" rtlCol="0">
            <a:spAutoFit/>
          </a:bodyPr>
          <a:lstStyle/>
          <a:p>
            <a:pPr algn="l"/>
            <a:endParaRPr lang="en-US" sz="2400" b="1" baseline="30000" dirty="0">
              <a:solidFill>
                <a:schemeClr val="bg1"/>
              </a:solidFill>
              <a:latin typeface="Avenir Book" panose="02000503020000020003" pitchFamily="2" charset="0"/>
            </a:endParaRPr>
          </a:p>
          <a:p>
            <a:pPr algn="l"/>
            <a:r>
              <a:rPr lang="en-US" sz="2200" dirty="0">
                <a:solidFill>
                  <a:schemeClr val="bg1"/>
                </a:solidFill>
                <a:latin typeface="Papyrus" panose="020B0602040200020303" pitchFamily="34" charset="77"/>
              </a:rPr>
              <a:t>                           </a:t>
            </a:r>
            <a:r>
              <a:rPr lang="en-US" sz="2200" dirty="0">
                <a:solidFill>
                  <a:srgbClr val="00B0F0"/>
                </a:solidFill>
                <a:latin typeface="Papyrus" panose="020B0602040200020303" pitchFamily="34" charset="77"/>
              </a:rPr>
              <a:t>Salmo 91 –  </a:t>
            </a:r>
            <a:r>
              <a:rPr lang="en-US" sz="2200" dirty="0">
                <a:solidFill>
                  <a:schemeClr val="bg1"/>
                </a:solidFill>
                <a:latin typeface="Papyrus" panose="020B0602040200020303" pitchFamily="34" charset="77"/>
              </a:rPr>
              <a:t>El </a:t>
            </a:r>
            <a:r>
              <a:rPr lang="en-US" sz="2200" dirty="0" err="1">
                <a:solidFill>
                  <a:schemeClr val="bg1"/>
                </a:solidFill>
                <a:latin typeface="Papyrus" panose="020B0602040200020303" pitchFamily="34" charset="77"/>
              </a:rPr>
              <a:t>Rapto</a:t>
            </a:r>
            <a:r>
              <a:rPr lang="en-US" sz="2200" dirty="0">
                <a:solidFill>
                  <a:schemeClr val="bg1"/>
                </a:solidFill>
                <a:latin typeface="Papyrus" panose="020B0602040200020303" pitchFamily="34" charset="77"/>
              </a:rPr>
              <a:t> </a:t>
            </a:r>
            <a:r>
              <a:rPr lang="en-US" sz="2200" dirty="0">
                <a:solidFill>
                  <a:srgbClr val="00B0F0"/>
                </a:solidFill>
                <a:latin typeface="Papyrus" panose="020B0602040200020303" pitchFamily="34" charset="77"/>
              </a:rPr>
              <a:t>/ The </a:t>
            </a:r>
            <a:r>
              <a:rPr lang="en-US" sz="2200" dirty="0" err="1">
                <a:solidFill>
                  <a:srgbClr val="00B0F0"/>
                </a:solidFill>
                <a:latin typeface="Papyrus" panose="020B0602040200020303" pitchFamily="34" charset="77"/>
              </a:rPr>
              <a:t>Natzal</a:t>
            </a:r>
            <a:endParaRPr lang="en-US" sz="2200" dirty="0">
              <a:solidFill>
                <a:srgbClr val="00B0F0"/>
              </a:solidFill>
              <a:latin typeface="Papyrus" panose="020B0602040200020303" pitchFamily="34" charset="77"/>
            </a:endParaRPr>
          </a:p>
          <a:p>
            <a:pPr algn="l"/>
            <a:endParaRPr lang="en-US" sz="2200" b="1" baseline="30000" dirty="0">
              <a:solidFill>
                <a:schemeClr val="bg1"/>
              </a:solidFill>
              <a:latin typeface="Avenir Book" panose="02000503020000020003" pitchFamily="2" charset="0"/>
            </a:endParaRPr>
          </a:p>
          <a:p>
            <a:pPr algn="l"/>
            <a:r>
              <a:rPr lang="en-US" sz="2200" b="1" baseline="30000" dirty="0">
                <a:solidFill>
                  <a:schemeClr val="bg1"/>
                </a:solidFill>
                <a:latin typeface="Avenir Book" panose="02000503020000020003" pitchFamily="2" charset="0"/>
              </a:rPr>
              <a:t>14  </a:t>
            </a:r>
            <a:r>
              <a:rPr lang="es-BO" sz="2200" dirty="0">
                <a:solidFill>
                  <a:schemeClr val="bg1"/>
                </a:solidFill>
                <a:latin typeface="Avenir Book" panose="02000503020000020003" pitchFamily="2" charset="0"/>
              </a:rPr>
              <a:t>Por cuanto en mí ha puesto su voluntad, yo también lo libraré: </a:t>
            </a:r>
          </a:p>
          <a:p>
            <a:pPr algn="l"/>
            <a:r>
              <a:rPr lang="es-BO" sz="2200" dirty="0">
                <a:solidFill>
                  <a:schemeClr val="bg1"/>
                </a:solidFill>
                <a:latin typeface="Avenir Book" panose="02000503020000020003" pitchFamily="2" charset="0"/>
              </a:rPr>
              <a:t>        </a:t>
            </a:r>
            <a:r>
              <a:rPr lang="es-BO" sz="2200" dirty="0" err="1">
                <a:solidFill>
                  <a:schemeClr val="bg1"/>
                </a:solidFill>
                <a:latin typeface="Avenir Book" panose="02000503020000020003" pitchFamily="2" charset="0"/>
              </a:rPr>
              <a:t>pondrélo</a:t>
            </a:r>
            <a:r>
              <a:rPr lang="es-BO" sz="2200" dirty="0">
                <a:solidFill>
                  <a:schemeClr val="bg1"/>
                </a:solidFill>
                <a:latin typeface="Avenir Book" panose="02000503020000020003" pitchFamily="2" charset="0"/>
              </a:rPr>
              <a:t> en alto, por cuanto ha conocido mi nombre. </a:t>
            </a:r>
            <a:endParaRPr lang="en-US" sz="2200" dirty="0">
              <a:solidFill>
                <a:schemeClr val="bg1"/>
              </a:solidFill>
              <a:latin typeface="Avenir Book" panose="02000503020000020003" pitchFamily="2" charset="0"/>
            </a:endParaRPr>
          </a:p>
          <a:p>
            <a:pPr algn="l"/>
            <a:endParaRPr lang="en-US" sz="2200" dirty="0">
              <a:solidFill>
                <a:schemeClr val="bg1"/>
              </a:solidFill>
              <a:latin typeface="Avenir Book" panose="02000503020000020003" pitchFamily="2" charset="0"/>
            </a:endParaRPr>
          </a:p>
          <a:p>
            <a:pPr algn="l"/>
            <a:r>
              <a:rPr lang="en-US" sz="2200" b="1" baseline="30000" dirty="0">
                <a:solidFill>
                  <a:schemeClr val="bg1"/>
                </a:solidFill>
                <a:latin typeface="Avenir Book" panose="02000503020000020003" pitchFamily="2" charset="0"/>
              </a:rPr>
              <a:t>15  </a:t>
            </a:r>
            <a:r>
              <a:rPr lang="es-BO" sz="2200" dirty="0">
                <a:solidFill>
                  <a:schemeClr val="bg1"/>
                </a:solidFill>
                <a:latin typeface="Avenir Book" panose="02000503020000020003" pitchFamily="2" charset="0"/>
              </a:rPr>
              <a:t>Me invocará, y yo le responderé: con él estaré yo en la angustia:</a:t>
            </a:r>
          </a:p>
          <a:p>
            <a:pPr algn="l"/>
            <a:r>
              <a:rPr lang="es-BO" sz="2200" dirty="0">
                <a:solidFill>
                  <a:schemeClr val="bg1"/>
                </a:solidFill>
                <a:latin typeface="Avenir Book" panose="02000503020000020003" pitchFamily="2" charset="0"/>
              </a:rPr>
              <a:t>         lo libraré, y le glorificaré. </a:t>
            </a:r>
            <a:r>
              <a:rPr lang="en-US" sz="2200" dirty="0">
                <a:solidFill>
                  <a:schemeClr val="bg1"/>
                </a:solidFill>
                <a:latin typeface="Avenir Book" panose="02000503020000020003" pitchFamily="2" charset="0"/>
              </a:rPr>
              <a:t> </a:t>
            </a:r>
          </a:p>
          <a:p>
            <a:pPr algn="l"/>
            <a:endParaRPr lang="en-US" sz="2200" dirty="0">
              <a:solidFill>
                <a:schemeClr val="bg1"/>
              </a:solidFill>
              <a:latin typeface="Avenir Book" panose="02000503020000020003" pitchFamily="2" charset="0"/>
            </a:endParaRPr>
          </a:p>
          <a:p>
            <a:pPr algn="l"/>
            <a:r>
              <a:rPr lang="en-US" sz="2200" b="1" baseline="30000" dirty="0">
                <a:solidFill>
                  <a:schemeClr val="bg1"/>
                </a:solidFill>
                <a:latin typeface="Avenir Book" panose="02000503020000020003" pitchFamily="2" charset="0"/>
              </a:rPr>
              <a:t>16  </a:t>
            </a:r>
            <a:r>
              <a:rPr lang="es-BO" sz="2200" dirty="0" err="1">
                <a:solidFill>
                  <a:schemeClr val="bg1"/>
                </a:solidFill>
                <a:latin typeface="Avenir Book" panose="02000503020000020003" pitchFamily="2" charset="0"/>
              </a:rPr>
              <a:t>Saciarélo</a:t>
            </a:r>
            <a:r>
              <a:rPr lang="es-BO" sz="2200" dirty="0">
                <a:solidFill>
                  <a:schemeClr val="bg1"/>
                </a:solidFill>
                <a:latin typeface="Avenir Book" panose="02000503020000020003" pitchFamily="2" charset="0"/>
              </a:rPr>
              <a:t> de larga vida, y </a:t>
            </a:r>
            <a:r>
              <a:rPr lang="es-BO" sz="2200" dirty="0" err="1">
                <a:solidFill>
                  <a:schemeClr val="bg1"/>
                </a:solidFill>
                <a:latin typeface="Avenir Book" panose="02000503020000020003" pitchFamily="2" charset="0"/>
              </a:rPr>
              <a:t>mostraréle</a:t>
            </a:r>
            <a:r>
              <a:rPr lang="es-BO" sz="2200" dirty="0">
                <a:solidFill>
                  <a:schemeClr val="bg1"/>
                </a:solidFill>
                <a:latin typeface="Avenir Book" panose="02000503020000020003" pitchFamily="2" charset="0"/>
              </a:rPr>
              <a:t> mi salud. </a:t>
            </a:r>
            <a:r>
              <a:rPr lang="en-US" sz="2200" dirty="0">
                <a:solidFill>
                  <a:schemeClr val="bg1"/>
                </a:solidFill>
                <a:latin typeface="Avenir Book" panose="02000503020000020003" pitchFamily="2" charset="0"/>
              </a:rPr>
              <a:t> (</a:t>
            </a:r>
            <a:r>
              <a:rPr lang="en-US" sz="2200" dirty="0">
                <a:solidFill>
                  <a:srgbClr val="00B0F0"/>
                </a:solidFill>
                <a:latin typeface="Avenir Book" panose="02000503020000020003" pitchFamily="2" charset="0"/>
              </a:rPr>
              <a:t>Mi Jesus </a:t>
            </a:r>
            <a:r>
              <a:rPr lang="en-US" sz="2200" dirty="0">
                <a:solidFill>
                  <a:schemeClr val="bg1"/>
                </a:solidFill>
                <a:latin typeface="Avenir Book" panose="02000503020000020003" pitchFamily="2" charset="0"/>
              </a:rPr>
              <a:t>)</a:t>
            </a:r>
          </a:p>
          <a:p>
            <a:pPr algn="l"/>
            <a:endParaRPr lang="en-US" sz="2200" dirty="0">
              <a:solidFill>
                <a:schemeClr val="bg1"/>
              </a:solidFill>
              <a:latin typeface="Avenir Book" panose="02000503020000020003" pitchFamily="2" charset="0"/>
            </a:endParaRPr>
          </a:p>
        </p:txBody>
      </p:sp>
      <p:pic>
        <p:nvPicPr>
          <p:cNvPr id="4" name="Picture 3" descr="A person with a beard&#10;&#10;Description automatically generated with medium confidence">
            <a:extLst>
              <a:ext uri="{FF2B5EF4-FFF2-40B4-BE49-F238E27FC236}">
                <a16:creationId xmlns:a16="http://schemas.microsoft.com/office/drawing/2014/main" id="{B386EF2E-8576-0644-F7C5-4F267A94DC73}"/>
              </a:ext>
            </a:extLst>
          </p:cNvPr>
          <p:cNvPicPr>
            <a:picLocks noChangeAspect="1"/>
          </p:cNvPicPr>
          <p:nvPr/>
        </p:nvPicPr>
        <p:blipFill rotWithShape="1">
          <a:blip r:embed="rId3"/>
          <a:srcRect l="7199" r="13084"/>
          <a:stretch/>
        </p:blipFill>
        <p:spPr>
          <a:xfrm>
            <a:off x="3891697" y="3707043"/>
            <a:ext cx="4049351" cy="3067827"/>
          </a:xfrm>
          <a:prstGeom prst="rect">
            <a:avLst/>
          </a:prstGeom>
        </p:spPr>
      </p:pic>
    </p:spTree>
    <p:extLst>
      <p:ext uri="{BB962C8B-B14F-4D97-AF65-F5344CB8AC3E}">
        <p14:creationId xmlns:p14="http://schemas.microsoft.com/office/powerpoint/2010/main" val="1099254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621AE20A-5331-363F-8C04-F3AF50CAFE65}"/>
              </a:ext>
            </a:extLst>
          </p:cNvPr>
          <p:cNvSpPr txBox="1"/>
          <p:nvPr/>
        </p:nvSpPr>
        <p:spPr>
          <a:xfrm>
            <a:off x="6408005" y="1211191"/>
            <a:ext cx="5103355" cy="584775"/>
          </a:xfrm>
          <a:prstGeom prst="rect">
            <a:avLst/>
          </a:prstGeom>
          <a:solidFill>
            <a:srgbClr val="002060"/>
          </a:solidFill>
        </p:spPr>
        <p:txBody>
          <a:bodyPr wrap="square" rtlCol="0">
            <a:spAutoFit/>
          </a:bodyPr>
          <a:lstStyle/>
          <a:p>
            <a:r>
              <a:rPr lang="en-US" sz="3200" dirty="0">
                <a:solidFill>
                  <a:schemeClr val="bg1"/>
                </a:solidFill>
                <a:latin typeface="Papyrus" panose="020B0602040200020303" pitchFamily="34" charset="77"/>
              </a:rPr>
              <a:t>  La </a:t>
            </a:r>
            <a:r>
              <a:rPr lang="en-US" sz="3200" dirty="0" err="1">
                <a:solidFill>
                  <a:schemeClr val="bg1"/>
                </a:solidFill>
                <a:latin typeface="Papyrus" panose="020B0602040200020303" pitchFamily="34" charset="77"/>
              </a:rPr>
              <a:t>Boda</a:t>
            </a:r>
            <a:r>
              <a:rPr lang="en-US" sz="3200" dirty="0">
                <a:solidFill>
                  <a:schemeClr val="bg1"/>
                </a:solidFill>
                <a:latin typeface="Papyrus" panose="020B0602040200020303" pitchFamily="34" charset="77"/>
              </a:rPr>
              <a:t> Antes de la Ira.</a:t>
            </a:r>
          </a:p>
        </p:txBody>
      </p:sp>
      <p:pic>
        <p:nvPicPr>
          <p:cNvPr id="4" name="Picture 3" descr="A bride and groom under a flower arch&#10;&#10;Description automatically generated">
            <a:extLst>
              <a:ext uri="{FF2B5EF4-FFF2-40B4-BE49-F238E27FC236}">
                <a16:creationId xmlns:a16="http://schemas.microsoft.com/office/drawing/2014/main" id="{FCCCF660-2AA9-AB0B-8C5E-6BD39BA6B183}"/>
              </a:ext>
            </a:extLst>
          </p:cNvPr>
          <p:cNvPicPr>
            <a:picLocks noChangeAspect="1"/>
          </p:cNvPicPr>
          <p:nvPr/>
        </p:nvPicPr>
        <p:blipFill>
          <a:blip r:embed="rId3"/>
          <a:stretch>
            <a:fillRect/>
          </a:stretch>
        </p:blipFill>
        <p:spPr>
          <a:xfrm>
            <a:off x="584234" y="-90792"/>
            <a:ext cx="5556072" cy="6948792"/>
          </a:xfrm>
          <a:prstGeom prst="rect">
            <a:avLst/>
          </a:prstGeom>
        </p:spPr>
      </p:pic>
      <p:sp>
        <p:nvSpPr>
          <p:cNvPr id="5" name="TextBox 4">
            <a:extLst>
              <a:ext uri="{FF2B5EF4-FFF2-40B4-BE49-F238E27FC236}">
                <a16:creationId xmlns:a16="http://schemas.microsoft.com/office/drawing/2014/main" id="{2864EEBA-478C-FA97-632E-62969FE1CC65}"/>
              </a:ext>
            </a:extLst>
          </p:cNvPr>
          <p:cNvSpPr txBox="1"/>
          <p:nvPr/>
        </p:nvSpPr>
        <p:spPr>
          <a:xfrm>
            <a:off x="6408005" y="3538539"/>
            <a:ext cx="5298511" cy="1815882"/>
          </a:xfrm>
          <a:prstGeom prst="rect">
            <a:avLst/>
          </a:prstGeom>
          <a:solidFill>
            <a:srgbClr val="002060"/>
          </a:solidFill>
        </p:spPr>
        <p:txBody>
          <a:bodyPr wrap="square" rtlCol="0">
            <a:spAutoFit/>
          </a:bodyPr>
          <a:lstStyle/>
          <a:p>
            <a:endParaRPr lang="en-US" sz="2800" dirty="0">
              <a:solidFill>
                <a:schemeClr val="bg1"/>
              </a:solidFill>
              <a:latin typeface="Papyrus" panose="020B0602040200020303" pitchFamily="34" charset="77"/>
            </a:endParaRPr>
          </a:p>
          <a:p>
            <a:pPr algn="ctr"/>
            <a:r>
              <a:rPr lang="es-BO" sz="2800" dirty="0">
                <a:solidFill>
                  <a:schemeClr val="bg1"/>
                </a:solidFill>
                <a:latin typeface="Papyrus" panose="020B0602040200020303" pitchFamily="34" charset="77"/>
              </a:rPr>
              <a:t>La Antigua Boda Judía </a:t>
            </a:r>
          </a:p>
          <a:p>
            <a:pPr algn="ctr"/>
            <a:r>
              <a:rPr lang="es-BO" sz="2800" dirty="0">
                <a:solidFill>
                  <a:schemeClr val="bg1"/>
                </a:solidFill>
                <a:latin typeface="Papyrus" panose="020B0602040200020303" pitchFamily="34" charset="77"/>
              </a:rPr>
              <a:t> Una imagen del Rapto</a:t>
            </a:r>
          </a:p>
          <a:p>
            <a:pPr algn="ctr"/>
            <a:endParaRPr lang="en-US" sz="28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8632269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1" y="-3799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198EB0F0-C942-285E-1821-953821804F9C}"/>
              </a:ext>
            </a:extLst>
          </p:cNvPr>
          <p:cNvSpPr txBox="1"/>
          <p:nvPr/>
        </p:nvSpPr>
        <p:spPr>
          <a:xfrm>
            <a:off x="1311056" y="267079"/>
            <a:ext cx="9569885" cy="5940088"/>
          </a:xfrm>
          <a:prstGeom prst="rect">
            <a:avLst/>
          </a:prstGeom>
          <a:solidFill>
            <a:srgbClr val="002060"/>
          </a:solidFill>
        </p:spPr>
        <p:txBody>
          <a:bodyPr wrap="square" rtlCol="0">
            <a:spAutoFit/>
          </a:bodyPr>
          <a:lstStyle/>
          <a:p>
            <a:r>
              <a:rPr lang="en-US" sz="2000" dirty="0">
                <a:solidFill>
                  <a:schemeClr val="bg1"/>
                </a:solidFill>
                <a:latin typeface="Papyrus" panose="020B0602040200020303" pitchFamily="34" charset="77"/>
              </a:rPr>
              <a:t>                                                La Antigua </a:t>
            </a:r>
            <a:r>
              <a:rPr lang="en-US" sz="2000" dirty="0" err="1">
                <a:solidFill>
                  <a:schemeClr val="bg1"/>
                </a:solidFill>
                <a:latin typeface="Papyrus" panose="020B0602040200020303" pitchFamily="34" charset="77"/>
              </a:rPr>
              <a:t>Boda</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Judía</a:t>
            </a:r>
            <a:r>
              <a:rPr lang="en-US" sz="2000" dirty="0">
                <a:solidFill>
                  <a:schemeClr val="bg1"/>
                </a:solidFill>
                <a:latin typeface="Papyrus" panose="020B0602040200020303" pitchFamily="34" charset="77"/>
              </a:rPr>
              <a:t> </a:t>
            </a:r>
          </a:p>
          <a:p>
            <a:r>
              <a:rPr lang="en-US" sz="2000" dirty="0">
                <a:solidFill>
                  <a:schemeClr val="bg1"/>
                </a:solidFill>
                <a:latin typeface="Papyrus" panose="020B0602040200020303" pitchFamily="34" charset="77"/>
              </a:rPr>
              <a:t> </a:t>
            </a:r>
          </a:p>
          <a:p>
            <a:pPr marL="457189" indent="-457189">
              <a:buAutoNum type="arabicPeriod"/>
            </a:pPr>
            <a:r>
              <a:rPr lang="es-BO" sz="2000" dirty="0">
                <a:solidFill>
                  <a:schemeClr val="bg1"/>
                </a:solidFill>
                <a:latin typeface="Papyrus" panose="020B0602040200020303" pitchFamily="34" charset="77"/>
              </a:rPr>
              <a:t>El Padre Escoge a la Novia para Su Hijo</a:t>
            </a:r>
            <a:endParaRPr lang="en-US" sz="2000" dirty="0">
              <a:solidFill>
                <a:schemeClr val="bg1"/>
              </a:solidFill>
              <a:latin typeface="Papyrus" panose="020B0602040200020303" pitchFamily="34" charset="77"/>
            </a:endParaRPr>
          </a:p>
          <a:p>
            <a:pPr marL="457189" indent="-457189">
              <a:buAutoNum type="arabicPeriod"/>
            </a:pPr>
            <a:endParaRPr lang="en-US" sz="2000" dirty="0">
              <a:solidFill>
                <a:schemeClr val="bg1"/>
              </a:solidFill>
              <a:latin typeface="Papyrus" panose="020B0602040200020303" pitchFamily="34" charset="77"/>
            </a:endParaRPr>
          </a:p>
          <a:p>
            <a:pPr marL="457189" indent="-457189">
              <a:buAutoNum type="arabicPeriod"/>
            </a:pPr>
            <a:r>
              <a:rPr lang="es-BO" sz="2000" dirty="0">
                <a:solidFill>
                  <a:schemeClr val="bg1"/>
                </a:solidFill>
                <a:latin typeface="Papyrus" panose="020B0602040200020303" pitchFamily="34" charset="77"/>
              </a:rPr>
              <a:t>Un Agente Matrimonial  / Asistente es </a:t>
            </a:r>
            <a:r>
              <a:rPr lang="es-BO" sz="2000" dirty="0" err="1">
                <a:solidFill>
                  <a:schemeClr val="bg1"/>
                </a:solidFill>
                <a:latin typeface="Papyrus" panose="020B0602040200020303" pitchFamily="34" charset="77"/>
              </a:rPr>
              <a:t>LLamado</a:t>
            </a:r>
            <a:r>
              <a:rPr lang="es-BO" sz="2000" dirty="0">
                <a:solidFill>
                  <a:schemeClr val="bg1"/>
                </a:solidFill>
                <a:latin typeface="Papyrus" panose="020B0602040200020303" pitchFamily="34" charset="77"/>
              </a:rPr>
              <a:t> a Negociar</a:t>
            </a:r>
            <a:endParaRPr lang="en-US" sz="2000" dirty="0">
              <a:solidFill>
                <a:schemeClr val="bg1"/>
              </a:solidFill>
              <a:latin typeface="Papyrus" panose="020B0602040200020303" pitchFamily="34" charset="77"/>
            </a:endParaRPr>
          </a:p>
          <a:p>
            <a:pPr marL="457189" indent="-457189">
              <a:buAutoNum type="arabicPeriod"/>
            </a:pPr>
            <a:endParaRPr lang="en-US" sz="2000" dirty="0">
              <a:solidFill>
                <a:schemeClr val="bg1"/>
              </a:solidFill>
              <a:latin typeface="Papyrus" panose="020B0602040200020303" pitchFamily="34" charset="77"/>
            </a:endParaRPr>
          </a:p>
          <a:p>
            <a:pPr marL="457189" indent="-457189">
              <a:buAutoNum type="arabicPeriod"/>
            </a:pPr>
            <a:r>
              <a:rPr lang="es-BO" sz="2000" dirty="0">
                <a:solidFill>
                  <a:schemeClr val="bg1"/>
                </a:solidFill>
                <a:latin typeface="Papyrus" panose="020B0602040200020303" pitchFamily="34" charset="77"/>
              </a:rPr>
              <a:t>Ya como la Novia dejará a su familia y se mudará a la Casa del Padre,  se le ofrecerá un Precio Nupcial para ella</a:t>
            </a: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4. </a:t>
            </a:r>
            <a:r>
              <a:rPr lang="es-BO" sz="2000" dirty="0">
                <a:solidFill>
                  <a:schemeClr val="bg1"/>
                </a:solidFill>
                <a:latin typeface="Papyrus" panose="020B0602040200020303" pitchFamily="34" charset="77"/>
              </a:rPr>
              <a:t>Se ofrece un Contrato Escrito con todos los términos legales – La </a:t>
            </a:r>
            <a:r>
              <a:rPr lang="es-BO" sz="2000" dirty="0" err="1">
                <a:solidFill>
                  <a:schemeClr val="bg1"/>
                </a:solidFill>
                <a:latin typeface="Papyrus" panose="020B0602040200020303" pitchFamily="34" charset="77"/>
              </a:rPr>
              <a:t>Ketubah</a:t>
            </a:r>
            <a:endParaRPr lang="en-US" sz="2000" dirty="0">
              <a:solidFill>
                <a:schemeClr val="bg1"/>
              </a:solidFill>
              <a:latin typeface="Papyrus" panose="020B0602040200020303" pitchFamily="34" charset="77"/>
            </a:endParaRP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5. Hay 2 </a:t>
            </a:r>
            <a:r>
              <a:rPr lang="en-US" sz="2000" dirty="0" err="1">
                <a:solidFill>
                  <a:schemeClr val="bg1"/>
                </a:solidFill>
                <a:latin typeface="Papyrus" panose="020B0602040200020303" pitchFamily="34" charset="77"/>
              </a:rPr>
              <a:t>partes</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en</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el</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Matrimonio</a:t>
            </a:r>
            <a:r>
              <a:rPr lang="en-US" sz="2000" dirty="0">
                <a:solidFill>
                  <a:schemeClr val="bg1"/>
                </a:solidFill>
                <a:latin typeface="Papyrus" panose="020B0602040200020303" pitchFamily="34" charset="77"/>
              </a:rPr>
              <a:t> El </a:t>
            </a:r>
            <a:r>
              <a:rPr lang="en-US" sz="2000" dirty="0" err="1">
                <a:solidFill>
                  <a:schemeClr val="bg1"/>
                </a:solidFill>
                <a:latin typeface="Papyrus" panose="020B0602040200020303" pitchFamily="34" charset="77"/>
              </a:rPr>
              <a:t>compromiso</a:t>
            </a:r>
            <a:r>
              <a:rPr lang="en-US" sz="2000" dirty="0">
                <a:solidFill>
                  <a:schemeClr val="bg1"/>
                </a:solidFill>
                <a:latin typeface="Papyrus" panose="020B0602040200020303" pitchFamily="34" charset="77"/>
              </a:rPr>
              <a:t> &amp; El Chuppah</a:t>
            </a: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6. </a:t>
            </a:r>
            <a:r>
              <a:rPr lang="es-BO" sz="2000" dirty="0">
                <a:solidFill>
                  <a:schemeClr val="bg1"/>
                </a:solidFill>
                <a:latin typeface="Papyrus" panose="020B0602040200020303" pitchFamily="34" charset="77"/>
              </a:rPr>
              <a:t>La Novia debe dar su Consentimiento a los términos legales </a:t>
            </a:r>
            <a:r>
              <a:rPr lang="es-BO" sz="2000" dirty="0" err="1">
                <a:solidFill>
                  <a:schemeClr val="bg1"/>
                </a:solidFill>
                <a:latin typeface="Papyrus" panose="020B0602040200020303" pitchFamily="34" charset="77"/>
              </a:rPr>
              <a:t>Ketubah</a:t>
            </a:r>
            <a:endParaRPr lang="en-US" sz="2000" dirty="0">
              <a:solidFill>
                <a:schemeClr val="bg1"/>
              </a:solidFill>
              <a:latin typeface="Papyrus" panose="020B0602040200020303" pitchFamily="34" charset="77"/>
            </a:endParaRP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7. </a:t>
            </a:r>
            <a:r>
              <a:rPr lang="es-BO" sz="2000" dirty="0">
                <a:solidFill>
                  <a:schemeClr val="bg1"/>
                </a:solidFill>
                <a:latin typeface="Papyrus" panose="020B0602040200020303" pitchFamily="34" charset="77"/>
              </a:rPr>
              <a:t>Se dan Regalos y se bebe una Copa del Pacto,</a:t>
            </a:r>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 </a:t>
            </a:r>
          </a:p>
          <a:p>
            <a:r>
              <a:rPr lang="en-US" sz="2000" dirty="0">
                <a:solidFill>
                  <a:schemeClr val="bg1"/>
                </a:solidFill>
                <a:latin typeface="Papyrus" panose="020B0602040200020303" pitchFamily="34" charset="77"/>
              </a:rPr>
              <a:t>8. </a:t>
            </a:r>
            <a:r>
              <a:rPr lang="es-BO" sz="2000" dirty="0">
                <a:solidFill>
                  <a:schemeClr val="bg1"/>
                </a:solidFill>
                <a:latin typeface="Papyrus" panose="020B0602040200020303" pitchFamily="34" charset="77"/>
              </a:rPr>
              <a:t>El Novio regresa a la Casa de Su Padre para preparar la Cámara Nupcial</a:t>
            </a:r>
            <a:r>
              <a:rPr lang="en-US" sz="2000" dirty="0">
                <a:solidFill>
                  <a:schemeClr val="bg1"/>
                </a:solidFill>
                <a:latin typeface="Papyrus" panose="020B0602040200020303" pitchFamily="34" charset="77"/>
              </a:rPr>
              <a:t> </a:t>
            </a:r>
          </a:p>
          <a:p>
            <a:pPr marL="457189" indent="-457189">
              <a:buAutoNum type="arabicPeriod"/>
            </a:pPr>
            <a:endParaRPr lang="en-US" sz="20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18479960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1" y="-3799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198EB0F0-C942-285E-1821-953821804F9C}"/>
              </a:ext>
            </a:extLst>
          </p:cNvPr>
          <p:cNvSpPr txBox="1"/>
          <p:nvPr/>
        </p:nvSpPr>
        <p:spPr>
          <a:xfrm>
            <a:off x="1311056" y="179396"/>
            <a:ext cx="9569885" cy="6247864"/>
          </a:xfrm>
          <a:prstGeom prst="rect">
            <a:avLst/>
          </a:prstGeom>
          <a:solidFill>
            <a:srgbClr val="002060"/>
          </a:solidFill>
        </p:spPr>
        <p:txBody>
          <a:bodyPr wrap="square" rtlCol="0">
            <a:spAutoFit/>
          </a:bodyPr>
          <a:lstStyle/>
          <a:p>
            <a:r>
              <a:rPr lang="en-US" sz="2000" dirty="0">
                <a:solidFill>
                  <a:schemeClr val="bg1"/>
                </a:solidFill>
                <a:latin typeface="Papyrus" panose="020B0602040200020303" pitchFamily="34" charset="77"/>
              </a:rPr>
              <a:t>                                            </a:t>
            </a:r>
          </a:p>
          <a:p>
            <a:r>
              <a:rPr lang="en-US" sz="2000" dirty="0">
                <a:solidFill>
                  <a:schemeClr val="bg1"/>
                </a:solidFill>
                <a:latin typeface="Papyrus" panose="020B0602040200020303" pitchFamily="34" charset="77"/>
              </a:rPr>
              <a:t>9. La Novia se </a:t>
            </a:r>
            <a:r>
              <a:rPr lang="en-US" sz="2000" dirty="0" err="1">
                <a:solidFill>
                  <a:schemeClr val="bg1"/>
                </a:solidFill>
                <a:latin typeface="Papyrus" panose="020B0602040200020303" pitchFamily="34" charset="77"/>
              </a:rPr>
              <a:t>separa</a:t>
            </a:r>
            <a:r>
              <a:rPr lang="en-US" sz="2000" dirty="0">
                <a:solidFill>
                  <a:schemeClr val="bg1"/>
                </a:solidFill>
                <a:latin typeface="Papyrus" panose="020B0602040200020303" pitchFamily="34" charset="77"/>
              </a:rPr>
              <a:t> y </a:t>
            </a:r>
            <a:r>
              <a:rPr lang="en-US" sz="2000" dirty="0" err="1">
                <a:solidFill>
                  <a:schemeClr val="bg1"/>
                </a:solidFill>
                <a:latin typeface="Papyrus" panose="020B0602040200020303" pitchFamily="34" charset="77"/>
              </a:rPr>
              <a:t>entra</a:t>
            </a:r>
            <a:r>
              <a:rPr lang="en-US" sz="2000" dirty="0">
                <a:solidFill>
                  <a:schemeClr val="bg1"/>
                </a:solidFill>
                <a:latin typeface="Papyrus" panose="020B0602040200020303" pitchFamily="34" charset="77"/>
              </a:rPr>
              <a:t> al Mikveh</a:t>
            </a: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10. Ella se </a:t>
            </a:r>
            <a:r>
              <a:rPr lang="en-US" sz="2000" dirty="0" err="1">
                <a:solidFill>
                  <a:schemeClr val="bg1"/>
                </a:solidFill>
                <a:latin typeface="Papyrus" panose="020B0602040200020303" pitchFamily="34" charset="77"/>
              </a:rPr>
              <a:t>unje</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en</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preparación</a:t>
            </a:r>
            <a:r>
              <a:rPr lang="en-US" sz="2000" dirty="0">
                <a:solidFill>
                  <a:schemeClr val="bg1"/>
                </a:solidFill>
                <a:latin typeface="Papyrus" panose="020B0602040200020303" pitchFamily="34" charset="77"/>
              </a:rPr>
              <a:t> a la </a:t>
            </a:r>
            <a:r>
              <a:rPr lang="en-US" sz="2000" dirty="0" err="1">
                <a:solidFill>
                  <a:schemeClr val="bg1"/>
                </a:solidFill>
                <a:latin typeface="Papyrus" panose="020B0602040200020303" pitchFamily="34" charset="77"/>
              </a:rPr>
              <a:t>boda</a:t>
            </a:r>
            <a:r>
              <a:rPr lang="en-US" sz="2000" dirty="0">
                <a:solidFill>
                  <a:schemeClr val="bg1"/>
                </a:solidFill>
                <a:latin typeface="Papyrus" panose="020B0602040200020303" pitchFamily="34" charset="77"/>
              </a:rPr>
              <a:t> formal</a:t>
            </a: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11. El Padre </a:t>
            </a:r>
            <a:r>
              <a:rPr lang="en-US" sz="2000" dirty="0" err="1">
                <a:solidFill>
                  <a:schemeClr val="bg1"/>
                </a:solidFill>
                <a:latin typeface="Papyrus" panose="020B0602040200020303" pitchFamily="34" charset="77"/>
              </a:rPr>
              <a:t>Dicide</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el</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Tiempo</a:t>
            </a:r>
            <a:r>
              <a:rPr lang="en-US" sz="2000" dirty="0">
                <a:solidFill>
                  <a:schemeClr val="bg1"/>
                </a:solidFill>
                <a:latin typeface="Papyrus" panose="020B0602040200020303" pitchFamily="34" charset="77"/>
              </a:rPr>
              <a:t> y </a:t>
            </a:r>
            <a:r>
              <a:rPr lang="en-US" sz="2000" dirty="0" err="1">
                <a:solidFill>
                  <a:schemeClr val="bg1"/>
                </a:solidFill>
                <a:latin typeface="Papyrus" panose="020B0602040200020303" pitchFamily="34" charset="77"/>
              </a:rPr>
              <a:t>una</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Trumpeta</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Suena</a:t>
            </a:r>
            <a:endParaRPr lang="en-US" sz="2000" dirty="0">
              <a:solidFill>
                <a:schemeClr val="bg1"/>
              </a:solidFill>
              <a:latin typeface="Papyrus" panose="020B0602040200020303" pitchFamily="34" charset="77"/>
            </a:endParaRP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12. El Novio, </a:t>
            </a:r>
            <a:r>
              <a:rPr lang="en-US" sz="2000" dirty="0" err="1">
                <a:solidFill>
                  <a:schemeClr val="bg1"/>
                </a:solidFill>
                <a:latin typeface="Papyrus" panose="020B0602040200020303" pitchFamily="34" charset="77"/>
              </a:rPr>
              <a:t>Vestido</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como</a:t>
            </a:r>
            <a:r>
              <a:rPr lang="en-US" sz="2000" dirty="0">
                <a:solidFill>
                  <a:schemeClr val="bg1"/>
                </a:solidFill>
                <a:latin typeface="Papyrus" panose="020B0602040200020303" pitchFamily="34" charset="77"/>
              </a:rPr>
              <a:t> un Rey </a:t>
            </a:r>
            <a:r>
              <a:rPr lang="en-US" sz="2000" dirty="0" err="1">
                <a:solidFill>
                  <a:schemeClr val="bg1"/>
                </a:solidFill>
                <a:latin typeface="Papyrus" panose="020B0602040200020303" pitchFamily="34" charset="77"/>
              </a:rPr>
              <a:t>recoje</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su</a:t>
            </a:r>
            <a:r>
              <a:rPr lang="en-US" sz="2000" dirty="0">
                <a:solidFill>
                  <a:schemeClr val="bg1"/>
                </a:solidFill>
                <a:latin typeface="Papyrus" panose="020B0602040200020303" pitchFamily="34" charset="77"/>
              </a:rPr>
              <a:t> Novia</a:t>
            </a: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13. La Novia </a:t>
            </a:r>
            <a:r>
              <a:rPr lang="en-US" sz="2000" dirty="0" err="1">
                <a:solidFill>
                  <a:schemeClr val="bg1"/>
                </a:solidFill>
                <a:latin typeface="Papyrus" panose="020B0602040200020303" pitchFamily="34" charset="77"/>
              </a:rPr>
              <a:t>oye</a:t>
            </a:r>
            <a:r>
              <a:rPr lang="en-US" sz="2000" dirty="0">
                <a:solidFill>
                  <a:schemeClr val="bg1"/>
                </a:solidFill>
                <a:latin typeface="Papyrus" panose="020B0602040200020303" pitchFamily="34" charset="77"/>
              </a:rPr>
              <a:t> la </a:t>
            </a:r>
            <a:r>
              <a:rPr lang="en-US" sz="2000" dirty="0" err="1">
                <a:solidFill>
                  <a:schemeClr val="bg1"/>
                </a:solidFill>
                <a:latin typeface="Papyrus" panose="020B0602040200020303" pitchFamily="34" charset="77"/>
              </a:rPr>
              <a:t>Trumpeta</a:t>
            </a:r>
            <a:r>
              <a:rPr lang="en-US" sz="2000" dirty="0">
                <a:solidFill>
                  <a:schemeClr val="bg1"/>
                </a:solidFill>
                <a:latin typeface="Papyrus" panose="020B0602040200020303" pitchFamily="34" charset="77"/>
              </a:rPr>
              <a:t>, se </a:t>
            </a:r>
            <a:r>
              <a:rPr lang="en-US" sz="2000" dirty="0" err="1">
                <a:solidFill>
                  <a:schemeClr val="bg1"/>
                </a:solidFill>
                <a:latin typeface="Papyrus" panose="020B0602040200020303" pitchFamily="34" charset="77"/>
              </a:rPr>
              <a:t>Viste</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en</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su</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Vestido</a:t>
            </a:r>
            <a:r>
              <a:rPr lang="en-US" sz="2000" dirty="0">
                <a:solidFill>
                  <a:schemeClr val="bg1"/>
                </a:solidFill>
                <a:latin typeface="Papyrus" panose="020B0602040200020303" pitchFamily="34" charset="77"/>
              </a:rPr>
              <a:t> de </a:t>
            </a:r>
            <a:r>
              <a:rPr lang="en-US" sz="2000" dirty="0" err="1">
                <a:solidFill>
                  <a:schemeClr val="bg1"/>
                </a:solidFill>
                <a:latin typeface="Papyrus" panose="020B0602040200020303" pitchFamily="34" charset="77"/>
              </a:rPr>
              <a:t>Boda</a:t>
            </a:r>
            <a:r>
              <a:rPr lang="en-US" sz="2000" dirty="0">
                <a:solidFill>
                  <a:schemeClr val="bg1"/>
                </a:solidFill>
                <a:latin typeface="Papyrus" panose="020B0602040200020303" pitchFamily="34" charset="77"/>
              </a:rPr>
              <a:t> y </a:t>
            </a:r>
            <a:r>
              <a:rPr lang="en-US" sz="2000" dirty="0" err="1">
                <a:solidFill>
                  <a:schemeClr val="bg1"/>
                </a:solidFill>
                <a:latin typeface="Papyrus" panose="020B0602040200020303" pitchFamily="34" charset="77"/>
              </a:rPr>
              <a:t>lleva</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una</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Lamapara</a:t>
            </a:r>
            <a:r>
              <a:rPr lang="en-US" sz="2000" dirty="0">
                <a:solidFill>
                  <a:schemeClr val="bg1"/>
                </a:solidFill>
                <a:latin typeface="Papyrus" panose="020B0602040200020303" pitchFamily="34" charset="77"/>
              </a:rPr>
              <a:t> Ella sale para </a:t>
            </a:r>
            <a:r>
              <a:rPr lang="en-US" sz="2000" dirty="0" err="1">
                <a:solidFill>
                  <a:schemeClr val="bg1"/>
                </a:solidFill>
                <a:latin typeface="Papyrus" panose="020B0602040200020303" pitchFamily="34" charset="77"/>
              </a:rPr>
              <a:t>encontrarse</a:t>
            </a:r>
            <a:r>
              <a:rPr lang="en-US" sz="2000" dirty="0">
                <a:solidFill>
                  <a:schemeClr val="bg1"/>
                </a:solidFill>
                <a:latin typeface="Papyrus" panose="020B0602040200020303" pitchFamily="34" charset="77"/>
              </a:rPr>
              <a:t> con </a:t>
            </a:r>
            <a:r>
              <a:rPr lang="en-US" sz="2000" dirty="0" err="1">
                <a:solidFill>
                  <a:schemeClr val="bg1"/>
                </a:solidFill>
                <a:latin typeface="Papyrus" panose="020B0602040200020303" pitchFamily="34" charset="77"/>
              </a:rPr>
              <a:t>el</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Novio</a:t>
            </a:r>
            <a:endParaRPr lang="en-US" sz="2000" dirty="0">
              <a:solidFill>
                <a:schemeClr val="bg1"/>
              </a:solidFill>
              <a:latin typeface="Papyrus" panose="020B0602040200020303" pitchFamily="34" charset="77"/>
            </a:endParaRP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14. Juntos </a:t>
            </a:r>
            <a:r>
              <a:rPr lang="en-US" sz="2000" dirty="0" err="1">
                <a:solidFill>
                  <a:schemeClr val="bg1"/>
                </a:solidFill>
                <a:latin typeface="Papyrus" panose="020B0602040200020303" pitchFamily="34" charset="77"/>
              </a:rPr>
              <a:t>entran</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en</a:t>
            </a:r>
            <a:r>
              <a:rPr lang="en-US" sz="2000" dirty="0">
                <a:solidFill>
                  <a:schemeClr val="bg1"/>
                </a:solidFill>
                <a:latin typeface="Papyrus" panose="020B0602040200020303" pitchFamily="34" charset="77"/>
              </a:rPr>
              <a:t> la Casa del Padre con </a:t>
            </a:r>
            <a:r>
              <a:rPr lang="en-US" sz="2000" dirty="0" err="1">
                <a:solidFill>
                  <a:schemeClr val="bg1"/>
                </a:solidFill>
                <a:latin typeface="Papyrus" panose="020B0602040200020303" pitchFamily="34" charset="77"/>
              </a:rPr>
              <a:t>los</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invitados</a:t>
            </a:r>
            <a:r>
              <a:rPr lang="en-US" sz="2000" dirty="0">
                <a:solidFill>
                  <a:schemeClr val="bg1"/>
                </a:solidFill>
                <a:latin typeface="Papyrus" panose="020B0602040200020303" pitchFamily="34" charset="77"/>
              </a:rPr>
              <a:t>. La Puerta se Ciera</a:t>
            </a:r>
          </a:p>
          <a:p>
            <a:r>
              <a:rPr lang="en-US" sz="2000" dirty="0">
                <a:solidFill>
                  <a:schemeClr val="bg1"/>
                </a:solidFill>
                <a:latin typeface="Papyrus" panose="020B0602040200020303" pitchFamily="34" charset="77"/>
              </a:rPr>
              <a:t>15. La </a:t>
            </a:r>
            <a:r>
              <a:rPr lang="en-US" sz="2000" dirty="0" err="1">
                <a:solidFill>
                  <a:schemeClr val="bg1"/>
                </a:solidFill>
                <a:latin typeface="Papyrus" panose="020B0602040200020303" pitchFamily="34" charset="77"/>
              </a:rPr>
              <a:t>Boda</a:t>
            </a:r>
            <a:r>
              <a:rPr lang="en-US" sz="2000" dirty="0">
                <a:solidFill>
                  <a:schemeClr val="bg1"/>
                </a:solidFill>
                <a:latin typeface="Papyrus" panose="020B0602040200020303" pitchFamily="34" charset="77"/>
              </a:rPr>
              <a:t> Formal </a:t>
            </a:r>
            <a:r>
              <a:rPr lang="en-US" sz="2000" dirty="0" err="1">
                <a:solidFill>
                  <a:schemeClr val="bg1"/>
                </a:solidFill>
                <a:latin typeface="Papyrus" panose="020B0602040200020303" pitchFamily="34" charset="77"/>
              </a:rPr>
              <a:t>sucede</a:t>
            </a:r>
            <a:r>
              <a:rPr lang="en-US" sz="2000" dirty="0">
                <a:solidFill>
                  <a:schemeClr val="bg1"/>
                </a:solidFill>
                <a:latin typeface="Papyrus" panose="020B0602040200020303" pitchFamily="34" charset="77"/>
              </a:rPr>
              <a:t> bajo </a:t>
            </a:r>
            <a:r>
              <a:rPr lang="en-US" sz="2000" dirty="0" err="1">
                <a:solidFill>
                  <a:schemeClr val="bg1"/>
                </a:solidFill>
                <a:latin typeface="Papyrus" panose="020B0602040200020303" pitchFamily="34" charset="77"/>
              </a:rPr>
              <a:t>el</a:t>
            </a:r>
            <a:r>
              <a:rPr lang="en-US" sz="2000" dirty="0">
                <a:solidFill>
                  <a:schemeClr val="bg1"/>
                </a:solidFill>
                <a:latin typeface="Papyrus" panose="020B0602040200020303" pitchFamily="34" charset="77"/>
              </a:rPr>
              <a:t> Chuppah</a:t>
            </a:r>
          </a:p>
          <a:p>
            <a:r>
              <a:rPr lang="en-US" sz="2000" dirty="0">
                <a:solidFill>
                  <a:schemeClr val="bg1"/>
                </a:solidFill>
                <a:latin typeface="Papyrus" panose="020B0602040200020303" pitchFamily="34" charset="77"/>
              </a:rPr>
              <a:t> </a:t>
            </a:r>
          </a:p>
          <a:p>
            <a:r>
              <a:rPr lang="en-US" sz="2000" dirty="0">
                <a:solidFill>
                  <a:schemeClr val="bg1"/>
                </a:solidFill>
                <a:latin typeface="Papyrus" panose="020B0602040200020303" pitchFamily="34" charset="77"/>
              </a:rPr>
              <a:t>16. </a:t>
            </a:r>
            <a:r>
              <a:rPr lang="en-US" sz="2000" dirty="0" err="1">
                <a:solidFill>
                  <a:schemeClr val="bg1"/>
                </a:solidFill>
                <a:latin typeface="Papyrus" panose="020B0602040200020303" pitchFamily="34" charset="77"/>
              </a:rPr>
              <a:t>Ellos</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entran</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en</a:t>
            </a:r>
            <a:r>
              <a:rPr lang="en-US" sz="2000" dirty="0">
                <a:solidFill>
                  <a:schemeClr val="bg1"/>
                </a:solidFill>
                <a:latin typeface="Papyrus" panose="020B0602040200020303" pitchFamily="34" charset="77"/>
              </a:rPr>
              <a:t> la Cámara </a:t>
            </a:r>
            <a:r>
              <a:rPr lang="en-US" sz="2000" dirty="0" err="1">
                <a:solidFill>
                  <a:schemeClr val="bg1"/>
                </a:solidFill>
                <a:latin typeface="Papyrus" panose="020B0602040200020303" pitchFamily="34" charset="77"/>
              </a:rPr>
              <a:t>Nupsial</a:t>
            </a:r>
            <a:r>
              <a:rPr lang="en-US" sz="2000" dirty="0">
                <a:solidFill>
                  <a:schemeClr val="bg1"/>
                </a:solidFill>
                <a:latin typeface="Papyrus" panose="020B0602040200020303" pitchFamily="34" charset="77"/>
              </a:rPr>
              <a:t> para consumer la </a:t>
            </a:r>
            <a:r>
              <a:rPr lang="en-US" sz="2000" dirty="0" err="1">
                <a:solidFill>
                  <a:schemeClr val="bg1"/>
                </a:solidFill>
                <a:latin typeface="Papyrus" panose="020B0602040200020303" pitchFamily="34" charset="77"/>
              </a:rPr>
              <a:t>Boda</a:t>
            </a:r>
            <a:endParaRPr lang="en-US" sz="2000" dirty="0">
              <a:solidFill>
                <a:schemeClr val="bg1"/>
              </a:solidFill>
              <a:latin typeface="Papyrus" panose="020B0602040200020303" pitchFamily="34" charset="77"/>
            </a:endParaRP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17. La Fiesta de la </a:t>
            </a:r>
            <a:r>
              <a:rPr lang="en-US" sz="2000" dirty="0" err="1">
                <a:solidFill>
                  <a:schemeClr val="bg1"/>
                </a:solidFill>
                <a:latin typeface="Papyrus" panose="020B0602040200020303" pitchFamily="34" charset="77"/>
              </a:rPr>
              <a:t>Boda</a:t>
            </a:r>
            <a:r>
              <a:rPr lang="en-US" sz="2000" dirty="0">
                <a:solidFill>
                  <a:schemeClr val="bg1"/>
                </a:solidFill>
                <a:latin typeface="Papyrus" panose="020B0602040200020303" pitchFamily="34" charset="77"/>
              </a:rPr>
              <a:t> dura 7 Días</a:t>
            </a: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18. El Novio Sale para </a:t>
            </a:r>
            <a:r>
              <a:rPr lang="en-US" sz="2000" dirty="0" err="1">
                <a:solidFill>
                  <a:schemeClr val="bg1"/>
                </a:solidFill>
                <a:latin typeface="Papyrus" panose="020B0602040200020303" pitchFamily="34" charset="77"/>
              </a:rPr>
              <a:t>Presentar</a:t>
            </a:r>
            <a:r>
              <a:rPr lang="en-US" sz="2000" dirty="0">
                <a:solidFill>
                  <a:schemeClr val="bg1"/>
                </a:solidFill>
                <a:latin typeface="Papyrus" panose="020B0602040200020303" pitchFamily="34" charset="77"/>
              </a:rPr>
              <a:t> a </a:t>
            </a:r>
            <a:r>
              <a:rPr lang="en-US" sz="2000" dirty="0" err="1">
                <a:solidFill>
                  <a:schemeClr val="bg1"/>
                </a:solidFill>
                <a:latin typeface="Papyrus" panose="020B0602040200020303" pitchFamily="34" charset="77"/>
              </a:rPr>
              <a:t>su</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Esposa</a:t>
            </a:r>
            <a:r>
              <a:rPr lang="en-US" sz="2000" dirty="0">
                <a:solidFill>
                  <a:schemeClr val="bg1"/>
                </a:solidFill>
                <a:latin typeface="Papyrus" panose="020B0602040200020303" pitchFamily="34" charset="77"/>
              </a:rPr>
              <a:t> y </a:t>
            </a:r>
            <a:r>
              <a:rPr lang="en-US" sz="2000" dirty="0" err="1">
                <a:solidFill>
                  <a:schemeClr val="bg1"/>
                </a:solidFill>
                <a:latin typeface="Papyrus" panose="020B0602040200020303" pitchFamily="34" charset="77"/>
              </a:rPr>
              <a:t>viven</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juntos</a:t>
            </a:r>
            <a:r>
              <a:rPr lang="en-US" sz="2000" dirty="0">
                <a:solidFill>
                  <a:schemeClr val="bg1"/>
                </a:solidFill>
                <a:latin typeface="Papyrus" panose="020B0602040200020303" pitchFamily="34" charset="77"/>
              </a:rPr>
              <a:t> para </a:t>
            </a:r>
            <a:r>
              <a:rPr lang="en-US" sz="2000" dirty="0" err="1">
                <a:solidFill>
                  <a:schemeClr val="bg1"/>
                </a:solidFill>
                <a:latin typeface="Papyrus" panose="020B0602040200020303" pitchFamily="34" charset="77"/>
              </a:rPr>
              <a:t>siempre</a:t>
            </a:r>
            <a:endParaRPr lang="en-US" sz="20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40930856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1" y="-6817"/>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pic>
        <p:nvPicPr>
          <p:cNvPr id="5" name="Picture 4" descr="A painting of two people&#10;&#10;Description automatically generated">
            <a:extLst>
              <a:ext uri="{FF2B5EF4-FFF2-40B4-BE49-F238E27FC236}">
                <a16:creationId xmlns:a16="http://schemas.microsoft.com/office/drawing/2014/main" id="{B51427E9-A01B-E0BA-2EF4-715BF7308EBF}"/>
              </a:ext>
            </a:extLst>
          </p:cNvPr>
          <p:cNvPicPr>
            <a:picLocks noChangeAspect="1"/>
          </p:cNvPicPr>
          <p:nvPr/>
        </p:nvPicPr>
        <p:blipFill rotWithShape="1">
          <a:blip r:embed="rId3"/>
          <a:srcRect b="13728"/>
          <a:stretch/>
        </p:blipFill>
        <p:spPr>
          <a:xfrm>
            <a:off x="2" y="157172"/>
            <a:ext cx="12191999" cy="6180997"/>
          </a:xfrm>
          <a:prstGeom prst="rect">
            <a:avLst/>
          </a:prstGeom>
        </p:spPr>
      </p:pic>
    </p:spTree>
    <p:extLst>
      <p:ext uri="{BB962C8B-B14F-4D97-AF65-F5344CB8AC3E}">
        <p14:creationId xmlns:p14="http://schemas.microsoft.com/office/powerpoint/2010/main" val="33166968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92E50E-2016-50BB-E7B1-12FB9543D83F}"/>
              </a:ext>
            </a:extLst>
          </p:cNvPr>
          <p:cNvSpPr/>
          <p:nvPr/>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standing on a cliff&#10;&#10;Description automatically generated">
            <a:extLst>
              <a:ext uri="{FF2B5EF4-FFF2-40B4-BE49-F238E27FC236}">
                <a16:creationId xmlns:a16="http://schemas.microsoft.com/office/drawing/2014/main" id="{9E690BCB-9B10-E6D1-45BD-E5F0DF76E55C}"/>
              </a:ext>
            </a:extLst>
          </p:cNvPr>
          <p:cNvPicPr>
            <a:picLocks noChangeAspect="1"/>
          </p:cNvPicPr>
          <p:nvPr/>
        </p:nvPicPr>
        <p:blipFill rotWithShape="1">
          <a:blip r:embed="rId2"/>
          <a:srcRect l="3570" r="4656" b="10380"/>
          <a:stretch/>
        </p:blipFill>
        <p:spPr>
          <a:xfrm>
            <a:off x="152400" y="227095"/>
            <a:ext cx="12192000" cy="5989983"/>
          </a:xfrm>
          <a:prstGeom prst="rect">
            <a:avLst/>
          </a:prstGeom>
        </p:spPr>
      </p:pic>
      <p:sp>
        <p:nvSpPr>
          <p:cNvPr id="2" name="TextBox 1">
            <a:extLst>
              <a:ext uri="{FF2B5EF4-FFF2-40B4-BE49-F238E27FC236}">
                <a16:creationId xmlns:a16="http://schemas.microsoft.com/office/drawing/2014/main" id="{1B190FDF-5A26-84C1-C466-6E1EC1A022F3}"/>
              </a:ext>
            </a:extLst>
          </p:cNvPr>
          <p:cNvSpPr txBox="1"/>
          <p:nvPr/>
        </p:nvSpPr>
        <p:spPr>
          <a:xfrm>
            <a:off x="3140766" y="2014332"/>
            <a:ext cx="3107634" cy="830997"/>
          </a:xfrm>
          <a:prstGeom prst="rect">
            <a:avLst/>
          </a:prstGeom>
          <a:noFill/>
        </p:spPr>
        <p:txBody>
          <a:bodyPr wrap="square" rtlCol="0">
            <a:spAutoFit/>
          </a:bodyPr>
          <a:lstStyle/>
          <a:p>
            <a:r>
              <a:rPr lang="en-US" sz="4800" dirty="0" err="1">
                <a:latin typeface="Papyrus" panose="020B0602040200020303" pitchFamily="34" charset="77"/>
              </a:rPr>
              <a:t>Revelando</a:t>
            </a:r>
            <a:endParaRPr lang="en-US" sz="4800" dirty="0">
              <a:latin typeface="Papyrus" panose="020B0602040200020303" pitchFamily="34" charset="77"/>
            </a:endParaRPr>
          </a:p>
        </p:txBody>
      </p:sp>
    </p:spTree>
    <p:extLst>
      <p:ext uri="{BB962C8B-B14F-4D97-AF65-F5344CB8AC3E}">
        <p14:creationId xmlns:p14="http://schemas.microsoft.com/office/powerpoint/2010/main" val="224767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3">
            <a:extLst>
              <a:ext uri="{FF2B5EF4-FFF2-40B4-BE49-F238E27FC236}">
                <a16:creationId xmlns:a16="http://schemas.microsoft.com/office/drawing/2014/main" id="{D0785FE1-D10B-7616-325D-6F78B0E81D01}"/>
              </a:ext>
            </a:extLst>
          </p:cNvPr>
          <p:cNvSpPr>
            <a:spLocks noChangeArrowheads="1"/>
          </p:cNvSpPr>
          <p:nvPr/>
        </p:nvSpPr>
        <p:spPr bwMode="auto">
          <a:xfrm>
            <a:off x="-159026" y="0"/>
            <a:ext cx="12351026" cy="6858000"/>
          </a:xfrm>
          <a:prstGeom prst="rect">
            <a:avLst/>
          </a:prstGeom>
          <a:solidFill>
            <a:schemeClr val="accent5"/>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solidFill>
                <a:srgbClr val="000000"/>
              </a:solidFill>
              <a:latin typeface="Papyrus Condensed" panose="020B0602040200020303" pitchFamily="34" charset="77"/>
            </a:endParaRPr>
          </a:p>
        </p:txBody>
      </p:sp>
      <p:pic>
        <p:nvPicPr>
          <p:cNvPr id="8" name="Picture 7" descr="rapture and second coming contrasted.jpg">
            <a:extLst>
              <a:ext uri="{FF2B5EF4-FFF2-40B4-BE49-F238E27FC236}">
                <a16:creationId xmlns:a16="http://schemas.microsoft.com/office/drawing/2014/main" id="{7CB76A06-27D0-6D5A-0817-5EADB45F934C}"/>
              </a:ext>
            </a:extLst>
          </p:cNvPr>
          <p:cNvPicPr>
            <a:picLocks noChangeAspect="1"/>
          </p:cNvPicPr>
          <p:nvPr/>
        </p:nvPicPr>
        <p:blipFill rotWithShape="1">
          <a:blip r:embed="rId2"/>
          <a:srcRect l="11721" r="6621" b="9315"/>
          <a:stretch/>
        </p:blipFill>
        <p:spPr bwMode="auto">
          <a:xfrm>
            <a:off x="-159026" y="165037"/>
            <a:ext cx="12351026" cy="6295697"/>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4" name="Picture 3" descr="A person in a white robe&#10;&#10;Description automatically generated">
            <a:extLst>
              <a:ext uri="{FF2B5EF4-FFF2-40B4-BE49-F238E27FC236}">
                <a16:creationId xmlns:a16="http://schemas.microsoft.com/office/drawing/2014/main" id="{0AFB055D-F308-9D09-0EB0-42D9C8B49C5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Effect>
                      <a14:brightnessContrast bright="40000" contrast="-40000"/>
                    </a14:imgEffect>
                  </a14:imgLayer>
                </a14:imgProps>
              </a:ext>
            </a:extLst>
          </a:blip>
          <a:stretch>
            <a:fillRect/>
          </a:stretch>
        </p:blipFill>
        <p:spPr>
          <a:xfrm>
            <a:off x="4027695" y="2159917"/>
            <a:ext cx="2589712" cy="4147929"/>
          </a:xfrm>
          <a:prstGeom prst="rect">
            <a:avLst/>
          </a:prstGeom>
        </p:spPr>
      </p:pic>
    </p:spTree>
    <p:extLst>
      <p:ext uri="{BB962C8B-B14F-4D97-AF65-F5344CB8AC3E}">
        <p14:creationId xmlns:p14="http://schemas.microsoft.com/office/powerpoint/2010/main" val="2396178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2"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6EFDD795-FCE8-A952-A89A-C33B5122FAD9}"/>
              </a:ext>
            </a:extLst>
          </p:cNvPr>
          <p:cNvSpPr txBox="1"/>
          <p:nvPr/>
        </p:nvSpPr>
        <p:spPr>
          <a:xfrm>
            <a:off x="1506296" y="582067"/>
            <a:ext cx="9707904" cy="5693866"/>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El Debate del </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Rapto</a:t>
            </a:r>
            <a:endPar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#1.  El </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Rapto</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no </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esta</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Mencionado</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en</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la Biblia.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#2.  </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Rapto</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Pre -</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Tribulación</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Futuro</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Literal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#3. </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Rapto</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Media </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Tribulación</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#4. </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Rapto</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Pre - Ira – Fin de la </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Tribulación</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#5. </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Rapto</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Post </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Tribulación</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#6.  </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Rapto</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Parcial</a:t>
            </a:r>
            <a:r>
              <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rPr>
              <a:t> – No van </a:t>
            </a:r>
            <a:r>
              <a:rPr kumimoji="0" lang="en-US" sz="2800" b="0" i="0" u="none" strike="noStrike" kern="1200" cap="none" spc="0" normalizeH="0" baseline="0" noProof="0" dirty="0" err="1">
                <a:ln>
                  <a:noFill/>
                </a:ln>
                <a:solidFill>
                  <a:prstClr val="white"/>
                </a:solidFill>
                <a:effectLst/>
                <a:uLnTx/>
                <a:uFillTx/>
                <a:latin typeface="Papyrus" panose="020B0602040200020303" pitchFamily="34" charset="77"/>
                <a:ea typeface="+mn-ea"/>
                <a:cs typeface="+mn-cs"/>
              </a:rPr>
              <a:t>todos</a:t>
            </a:r>
            <a:endParaRPr kumimoji="0" lang="en-US" sz="2800" b="0" i="0" u="none" strike="noStrike" kern="1200" cap="none" spc="0" normalizeH="0" baseline="0" noProof="0" dirty="0">
              <a:ln>
                <a:noFill/>
              </a:ln>
              <a:solidFill>
                <a:prstClr val="white"/>
              </a:solidFill>
              <a:effectLst/>
              <a:uLnTx/>
              <a:uFillTx/>
              <a:latin typeface="Papyrus" panose="020B0602040200020303" pitchFamily="34" charset="77"/>
              <a:ea typeface="+mn-ea"/>
              <a:cs typeface="+mn-cs"/>
            </a:endParaRPr>
          </a:p>
        </p:txBody>
      </p:sp>
      <p:sp>
        <p:nvSpPr>
          <p:cNvPr id="3" name="TextBox 2">
            <a:extLst>
              <a:ext uri="{FF2B5EF4-FFF2-40B4-BE49-F238E27FC236}">
                <a16:creationId xmlns:a16="http://schemas.microsoft.com/office/drawing/2014/main" id="{330AF568-C66B-15C2-1457-A82581A019C4}"/>
              </a:ext>
            </a:extLst>
          </p:cNvPr>
          <p:cNvSpPr txBox="1"/>
          <p:nvPr/>
        </p:nvSpPr>
        <p:spPr>
          <a:xfrm>
            <a:off x="3107635" y="781038"/>
            <a:ext cx="7434469" cy="954107"/>
          </a:xfrm>
          <a:prstGeom prst="rect">
            <a:avLst/>
          </a:prstGeom>
          <a:noFill/>
        </p:spPr>
        <p:txBody>
          <a:bodyPr wrap="square" rtlCol="0">
            <a:spAutoFit/>
          </a:bodyPr>
          <a:lstStyle/>
          <a:p>
            <a:r>
              <a:rPr lang="en-US" sz="2800" dirty="0">
                <a:solidFill>
                  <a:schemeClr val="bg1"/>
                </a:solidFill>
                <a:latin typeface="Papyrus" panose="020B0602040200020303" pitchFamily="34" charset="77"/>
              </a:rPr>
              <a:t>	</a:t>
            </a:r>
          </a:p>
          <a:p>
            <a:endParaRPr lang="en-US" sz="28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3150008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7162</TotalTime>
  <Words>5680</Words>
  <Application>Microsoft Macintosh PowerPoint</Application>
  <PresentationFormat>Widescreen</PresentationFormat>
  <Paragraphs>672</Paragraphs>
  <Slides>75</Slides>
  <Notes>46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75</vt:i4>
      </vt:variant>
    </vt:vector>
  </HeadingPairs>
  <TitlesOfParts>
    <vt:vector size="88" baseType="lpstr">
      <vt:lpstr>Arial</vt:lpstr>
      <vt:lpstr>Avenir Book</vt:lpstr>
      <vt:lpstr>Calibri</vt:lpstr>
      <vt:lpstr>Calibri Light</vt:lpstr>
      <vt:lpstr>Comic Sans MS</vt:lpstr>
      <vt:lpstr>Cracked</vt:lpstr>
      <vt:lpstr>Inter var</vt:lpstr>
      <vt:lpstr>Lucida Handwriting</vt:lpstr>
      <vt:lpstr>Papyrus</vt:lpstr>
      <vt:lpstr>Papyrus Condensed</vt:lpstr>
      <vt:lpstr>Source Sans Pro</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Bentley</dc:creator>
  <cp:lastModifiedBy>Cathy Bentley</cp:lastModifiedBy>
  <cp:revision>260</cp:revision>
  <dcterms:created xsi:type="dcterms:W3CDTF">2023-08-03T18:13:56Z</dcterms:created>
  <dcterms:modified xsi:type="dcterms:W3CDTF">2023-09-29T11:49:36Z</dcterms:modified>
</cp:coreProperties>
</file>