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99" r:id="rId2"/>
    <p:sldId id="314" r:id="rId3"/>
    <p:sldId id="313" r:id="rId4"/>
    <p:sldId id="307" r:id="rId5"/>
    <p:sldId id="310" r:id="rId6"/>
    <p:sldId id="302" r:id="rId7"/>
    <p:sldId id="303" r:id="rId8"/>
    <p:sldId id="290" r:id="rId9"/>
    <p:sldId id="281" r:id="rId10"/>
    <p:sldId id="257" r:id="rId11"/>
    <p:sldId id="284" r:id="rId12"/>
    <p:sldId id="287" r:id="rId13"/>
    <p:sldId id="268" r:id="rId14"/>
    <p:sldId id="305" r:id="rId15"/>
    <p:sldId id="262" r:id="rId16"/>
    <p:sldId id="308" r:id="rId17"/>
    <p:sldId id="306" r:id="rId18"/>
    <p:sldId id="265" r:id="rId19"/>
    <p:sldId id="288" r:id="rId20"/>
    <p:sldId id="283" r:id="rId21"/>
    <p:sldId id="264" r:id="rId22"/>
    <p:sldId id="295" r:id="rId23"/>
    <p:sldId id="292" r:id="rId24"/>
    <p:sldId id="304" r:id="rId25"/>
    <p:sldId id="279" r:id="rId26"/>
    <p:sldId id="294" r:id="rId27"/>
    <p:sldId id="273" r:id="rId28"/>
    <p:sldId id="297" r:id="rId29"/>
    <p:sldId id="260" r:id="rId30"/>
    <p:sldId id="300" r:id="rId31"/>
    <p:sldId id="301" r:id="rId32"/>
    <p:sldId id="315" r:id="rId33"/>
    <p:sldId id="3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9"/>
    <p:restoredTop sz="96516"/>
  </p:normalViewPr>
  <p:slideViewPr>
    <p:cSldViewPr snapToGrid="0">
      <p:cViewPr varScale="1">
        <p:scale>
          <a:sx n="122" d="100"/>
          <a:sy n="122" d="100"/>
        </p:scale>
        <p:origin x="208"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F7516-B10B-5642-B760-DC2F575E787C}" type="datetimeFigureOut">
              <a:rPr lang="en-US" smtClean="0"/>
              <a:t>11/14/23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691F7-0646-4442-A60D-D74445E7E3CF}" type="slidenum">
              <a:rPr lang="en-US" smtClean="0"/>
              <a:t>‹#›</a:t>
            </a:fld>
            <a:endParaRPr lang="en-US"/>
          </a:p>
        </p:txBody>
      </p:sp>
    </p:spTree>
    <p:extLst>
      <p:ext uri="{BB962C8B-B14F-4D97-AF65-F5344CB8AC3E}">
        <p14:creationId xmlns:p14="http://schemas.microsoft.com/office/powerpoint/2010/main" val="246550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1736A64E-C173-7EDF-845C-50A494AC3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1718568D-D70C-4AB7-FEFA-50E038060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BEE3CD37-64F4-5FF4-CC44-1B2A3C3F7A71}"/>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0B542890-DAAE-9143-B916-3CBBF77FA856}" type="slidenum">
              <a:rPr lang="en-US" altLang="en-US" sz="1200" smtClean="0"/>
              <a:pPr>
                <a:defRPr/>
              </a:pPr>
              <a:t>1</a:t>
            </a:fld>
            <a:endParaRPr lang="en-US" altLang="en-US" sz="1200"/>
          </a:p>
        </p:txBody>
      </p:sp>
    </p:spTree>
    <p:extLst>
      <p:ext uri="{BB962C8B-B14F-4D97-AF65-F5344CB8AC3E}">
        <p14:creationId xmlns:p14="http://schemas.microsoft.com/office/powerpoint/2010/main" val="256702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81CB922E-98B7-8124-0EC4-394DD40D98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8DDFF236-331D-16B9-5C05-97EC96633F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F320546-CD58-3CE5-C0EE-76E3391FE408}"/>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286139D3-5412-9344-AEB0-A052A4D8DBFB}" type="slidenum">
              <a:rPr lang="en-US" altLang="en-US" sz="1200" smtClean="0"/>
              <a:pPr>
                <a:defRPr/>
              </a:pPr>
              <a:t>16</a:t>
            </a:fld>
            <a:endParaRPr lang="en-US" altLang="en-US" sz="1200"/>
          </a:p>
        </p:txBody>
      </p:sp>
    </p:spTree>
    <p:extLst>
      <p:ext uri="{BB962C8B-B14F-4D97-AF65-F5344CB8AC3E}">
        <p14:creationId xmlns:p14="http://schemas.microsoft.com/office/powerpoint/2010/main" val="204204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40E2C503-7F9F-0300-11B0-53E4B0BF4E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6706C887-CAC1-1D8E-3FE6-8B5D7DAC0E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D72A7B7B-A190-A546-4BA7-1A50BAFBCC0F}"/>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1DB34E1B-84C7-094F-A417-A0746B75CE91}" type="slidenum">
              <a:rPr lang="en-US" altLang="en-US" sz="1200" smtClean="0"/>
              <a:pPr>
                <a:defRPr/>
              </a:pPr>
              <a:t>17</a:t>
            </a:fld>
            <a:endParaRPr lang="en-US" altLang="en-US" sz="1200"/>
          </a:p>
        </p:txBody>
      </p:sp>
    </p:spTree>
    <p:extLst>
      <p:ext uri="{BB962C8B-B14F-4D97-AF65-F5344CB8AC3E}">
        <p14:creationId xmlns:p14="http://schemas.microsoft.com/office/powerpoint/2010/main" val="129982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BA77C885-2806-8D02-95D1-A40792EAC0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A62F4B42-7D61-F984-57DB-F32F7FB068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32909AD1-FF8F-76A1-8D92-87F141964917}"/>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77495F39-58D3-6049-9C70-8D6D35425C78}" type="slidenum">
              <a:rPr lang="en-US" altLang="en-US" sz="1200" smtClean="0"/>
              <a:pPr>
                <a:defRPr/>
              </a:pPr>
              <a:t>18</a:t>
            </a:fld>
            <a:endParaRPr lang="en-US" altLang="en-US" sz="1200"/>
          </a:p>
        </p:txBody>
      </p:sp>
    </p:spTree>
    <p:extLst>
      <p:ext uri="{BB962C8B-B14F-4D97-AF65-F5344CB8AC3E}">
        <p14:creationId xmlns:p14="http://schemas.microsoft.com/office/powerpoint/2010/main" val="394354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D3A444A5-95EE-DE54-ABFE-37EE5C7E2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6668F26A-24AE-B79B-90FA-5BEDE487D7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5AD5A4A4-3DEA-074F-7530-FADD371FD35A}"/>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2961406E-3212-D34F-BDA9-288A31849C51}" type="slidenum">
              <a:rPr lang="en-US" altLang="en-US" sz="1200" smtClean="0"/>
              <a:pPr>
                <a:defRPr/>
              </a:pPr>
              <a:t>19</a:t>
            </a:fld>
            <a:endParaRPr lang="en-US" altLang="en-US" sz="1200"/>
          </a:p>
        </p:txBody>
      </p:sp>
    </p:spTree>
    <p:extLst>
      <p:ext uri="{BB962C8B-B14F-4D97-AF65-F5344CB8AC3E}">
        <p14:creationId xmlns:p14="http://schemas.microsoft.com/office/powerpoint/2010/main" val="390149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9809AC18-ED88-531B-02DA-2A0A652FC6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2D9ADD29-DEC0-1FA2-88F2-E121C28551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24FBC264-3AD4-02EC-E487-AA15C5A0BC42}"/>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8D020780-CBC0-E345-8AF6-ED37072202E4}" type="slidenum">
              <a:rPr lang="en-US" altLang="en-US" sz="1200" smtClean="0"/>
              <a:pPr>
                <a:defRPr/>
              </a:pPr>
              <a:t>22</a:t>
            </a:fld>
            <a:endParaRPr lang="en-US" altLang="en-US" sz="1200"/>
          </a:p>
        </p:txBody>
      </p:sp>
    </p:spTree>
    <p:extLst>
      <p:ext uri="{BB962C8B-B14F-4D97-AF65-F5344CB8AC3E}">
        <p14:creationId xmlns:p14="http://schemas.microsoft.com/office/powerpoint/2010/main" val="130635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78A98898-6C81-750F-C6E1-98849C1F0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0CD2A2DA-E13A-1B4C-6BC2-FA9F9FC48F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C8A7AC1-EA36-1D5A-5512-13D877183F2A}"/>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7672D78D-EFDD-3E4E-AE35-9A8782AA490E}" type="slidenum">
              <a:rPr lang="en-US" altLang="en-US" sz="1200" smtClean="0"/>
              <a:pPr>
                <a:defRPr/>
              </a:pPr>
              <a:t>23</a:t>
            </a:fld>
            <a:endParaRPr lang="en-US" altLang="en-US" sz="1200"/>
          </a:p>
        </p:txBody>
      </p:sp>
    </p:spTree>
    <p:extLst>
      <p:ext uri="{BB962C8B-B14F-4D97-AF65-F5344CB8AC3E}">
        <p14:creationId xmlns:p14="http://schemas.microsoft.com/office/powerpoint/2010/main" val="148346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A37A929D-7625-93F8-4DF2-F69508D252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7604AFA5-0428-3B36-FABB-DD5BB24F2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D82D026F-08FA-A6E9-A987-5BC14AC883E3}"/>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0145BB9C-7C95-564F-AA6E-AC2646493882}" type="slidenum">
              <a:rPr lang="en-US" altLang="en-US" sz="1200" smtClean="0"/>
              <a:pPr>
                <a:defRPr/>
              </a:pPr>
              <a:t>24</a:t>
            </a:fld>
            <a:endParaRPr lang="en-US" altLang="en-US" sz="1200"/>
          </a:p>
        </p:txBody>
      </p:sp>
    </p:spTree>
    <p:extLst>
      <p:ext uri="{BB962C8B-B14F-4D97-AF65-F5344CB8AC3E}">
        <p14:creationId xmlns:p14="http://schemas.microsoft.com/office/powerpoint/2010/main" val="364032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84EA9B6B-8D6A-ACC6-E7B3-93A6BF6D0E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a:extLst>
              <a:ext uri="{FF2B5EF4-FFF2-40B4-BE49-F238E27FC236}">
                <a16:creationId xmlns:a16="http://schemas.microsoft.com/office/drawing/2014/main" id="{BCC59EE5-ABCC-01DB-9CF0-B9175DA9DF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2041D2F3-0C67-3FC8-2678-276C80B52DBD}"/>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FF826958-0D08-3A48-93F6-7A7469DCEE20}" type="slidenum">
              <a:rPr lang="en-US" altLang="en-US" sz="1200" smtClean="0"/>
              <a:pPr>
                <a:defRPr/>
              </a:pPr>
              <a:t>26</a:t>
            </a:fld>
            <a:endParaRPr lang="en-US" altLang="en-US" sz="1200"/>
          </a:p>
        </p:txBody>
      </p:sp>
    </p:spTree>
    <p:extLst>
      <p:ext uri="{BB962C8B-B14F-4D97-AF65-F5344CB8AC3E}">
        <p14:creationId xmlns:p14="http://schemas.microsoft.com/office/powerpoint/2010/main" val="3105467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B76B4DAD-3C5B-4D2B-B723-FEBC26DF08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D40D09E6-D0A9-631B-1A67-080FE7B4DA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2BCAE4F-8EBE-355E-17F5-9C943C51BC1D}"/>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6317380D-1843-6140-ADD7-CCA7ADBA22CF}" type="slidenum">
              <a:rPr lang="en-US" altLang="en-US" sz="1200" smtClean="0"/>
              <a:pPr>
                <a:defRPr/>
              </a:pPr>
              <a:t>28</a:t>
            </a:fld>
            <a:endParaRPr lang="en-US" altLang="en-US" sz="1200"/>
          </a:p>
        </p:txBody>
      </p:sp>
    </p:spTree>
    <p:extLst>
      <p:ext uri="{BB962C8B-B14F-4D97-AF65-F5344CB8AC3E}">
        <p14:creationId xmlns:p14="http://schemas.microsoft.com/office/powerpoint/2010/main" val="3719855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47D1B15A-1A08-60C7-5FB5-ECCD11FA9D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F11D31FD-7646-5BA3-793C-EBDC11B468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Here we see the 4 colors of the Horses of the Apocalypse:  White, Red, Black and Green.   The Arab Flags have the same 4 colors which are  also the successive Moslem Empires who ruled the Arab World.  The Battle of Armageddon is really the Battle For Jerusalem.  Whoever tries to take control of Jerusalem  from Israel and to destroy the Jews  is on the side of satan (allah) and his Anti-christ agenda.  The 4 Horsemen represent spirit beings who are unleashed in Rev. 6 when restraint is removed from this earth.    Only  then can the Anti-Christ  (Mahdi)  rise to power to dominate the world (The  Coming Caliphate)</a:t>
            </a:r>
          </a:p>
        </p:txBody>
      </p:sp>
      <p:sp>
        <p:nvSpPr>
          <p:cNvPr id="4" name="Slide Number Placeholder 3">
            <a:extLst>
              <a:ext uri="{FF2B5EF4-FFF2-40B4-BE49-F238E27FC236}">
                <a16:creationId xmlns:a16="http://schemas.microsoft.com/office/drawing/2014/main" id="{2E639A12-5A90-C7D2-1B05-182F9F8DE0E0}"/>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0AA383A4-D4A4-7347-8C19-CA5D2FDF05B5}" type="slidenum">
              <a:rPr lang="en-US" altLang="en-US" sz="1200" smtClean="0"/>
              <a:pPr>
                <a:defRPr/>
              </a:pPr>
              <a:t>29</a:t>
            </a:fld>
            <a:endParaRPr lang="en-US" altLang="en-US" sz="1200"/>
          </a:p>
        </p:txBody>
      </p:sp>
    </p:spTree>
    <p:extLst>
      <p:ext uri="{BB962C8B-B14F-4D97-AF65-F5344CB8AC3E}">
        <p14:creationId xmlns:p14="http://schemas.microsoft.com/office/powerpoint/2010/main" val="86669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AEA91B61-65BC-CA13-3E0D-94382B4212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91F1F3A6-F97C-C46C-2E5D-F5B913D41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51EFDE1-4A31-4B18-DF2E-CC67D238DC71}"/>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F7E4A416-0651-4846-97B7-00795BD9E399}" type="slidenum">
              <a:rPr lang="en-US" altLang="en-US" sz="1200" smtClean="0"/>
              <a:pPr>
                <a:defRPr/>
              </a:pPr>
              <a:t>3</a:t>
            </a:fld>
            <a:endParaRPr lang="en-US" altLang="en-US" sz="1200"/>
          </a:p>
        </p:txBody>
      </p:sp>
    </p:spTree>
    <p:extLst>
      <p:ext uri="{BB962C8B-B14F-4D97-AF65-F5344CB8AC3E}">
        <p14:creationId xmlns:p14="http://schemas.microsoft.com/office/powerpoint/2010/main" val="548165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CD0C87B9-4D72-C807-EDD8-C9C4E9A567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a:extLst>
              <a:ext uri="{FF2B5EF4-FFF2-40B4-BE49-F238E27FC236}">
                <a16:creationId xmlns:a16="http://schemas.microsoft.com/office/drawing/2014/main" id="{71296863-1187-6BBD-C05B-A48F7E9B44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90E9081-0F31-4A58-9E58-CFDAE5FE4F8E}"/>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69C747C8-6805-D643-A778-76AA6236D181}" type="slidenum">
              <a:rPr lang="en-US" altLang="en-US" sz="1200" smtClean="0"/>
              <a:pPr>
                <a:defRPr/>
              </a:pPr>
              <a:t>30</a:t>
            </a:fld>
            <a:endParaRPr lang="en-US" altLang="en-US" sz="1200"/>
          </a:p>
        </p:txBody>
      </p:sp>
    </p:spTree>
    <p:extLst>
      <p:ext uri="{BB962C8B-B14F-4D97-AF65-F5344CB8AC3E}">
        <p14:creationId xmlns:p14="http://schemas.microsoft.com/office/powerpoint/2010/main" val="4110975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FB7AE050-FB26-6B72-2945-6AAD0C9FFE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62616A66-8621-16AE-69A0-E2A8371CE8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2B5D0527-C599-657C-1C1C-D6F8F0BD9F3E}"/>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BF7EEFB2-F78F-B140-85CE-BDCD4E130C19}" type="slidenum">
              <a:rPr lang="en-US" altLang="en-US" sz="1200" smtClean="0"/>
              <a:pPr>
                <a:defRPr/>
              </a:pPr>
              <a:t>31</a:t>
            </a:fld>
            <a:endParaRPr lang="en-US" altLang="en-US" sz="1200"/>
          </a:p>
        </p:txBody>
      </p:sp>
    </p:spTree>
    <p:extLst>
      <p:ext uri="{BB962C8B-B14F-4D97-AF65-F5344CB8AC3E}">
        <p14:creationId xmlns:p14="http://schemas.microsoft.com/office/powerpoint/2010/main" val="2930032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1736A64E-C173-7EDF-845C-50A494AC3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1718568D-D70C-4AB7-FEFA-50E038060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BEE3CD37-64F4-5FF4-CC44-1B2A3C3F7A71}"/>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0B542890-DAAE-9143-B916-3CBBF77FA856}" type="slidenum">
              <a:rPr lang="en-US" altLang="en-US" sz="1200" smtClean="0"/>
              <a:pPr>
                <a:defRPr/>
              </a:pPr>
              <a:t>33</a:t>
            </a:fld>
            <a:endParaRPr lang="en-US" altLang="en-US" sz="1200"/>
          </a:p>
        </p:txBody>
      </p:sp>
    </p:spTree>
    <p:extLst>
      <p:ext uri="{BB962C8B-B14F-4D97-AF65-F5344CB8AC3E}">
        <p14:creationId xmlns:p14="http://schemas.microsoft.com/office/powerpoint/2010/main" val="397369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DC90D2D3-D4C2-F172-DE97-88F1DF2048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17AA9F97-5CEC-B09D-A5D5-0DD3EE0AE7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F2C0A38D-A65C-EB95-CE48-4474A253112A}"/>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FB1AECF4-E2CC-0543-9ADB-DB04C8C8C675}" type="slidenum">
              <a:rPr lang="en-US" altLang="en-US" sz="1200" smtClean="0"/>
              <a:pPr>
                <a:defRPr/>
              </a:pPr>
              <a:t>4</a:t>
            </a:fld>
            <a:endParaRPr lang="en-US" altLang="en-US" sz="1200"/>
          </a:p>
        </p:txBody>
      </p:sp>
    </p:spTree>
    <p:extLst>
      <p:ext uri="{BB962C8B-B14F-4D97-AF65-F5344CB8AC3E}">
        <p14:creationId xmlns:p14="http://schemas.microsoft.com/office/powerpoint/2010/main" val="377643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003EB5C5-95DD-8B85-465D-5EFEBDF6C3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22FDC0EA-F5F9-BB9F-DFEE-939A44EE3C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7BE1AEBA-5000-786B-1BF8-ED7874BFE35E}"/>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9C1B840F-6281-6648-AA58-10C9B282756D}" type="slidenum">
              <a:rPr lang="en-US" altLang="en-US" sz="1200" smtClean="0"/>
              <a:pPr>
                <a:defRPr/>
              </a:pPr>
              <a:t>5</a:t>
            </a:fld>
            <a:endParaRPr lang="en-US" altLang="en-US" sz="1200"/>
          </a:p>
        </p:txBody>
      </p:sp>
    </p:spTree>
    <p:extLst>
      <p:ext uri="{BB962C8B-B14F-4D97-AF65-F5344CB8AC3E}">
        <p14:creationId xmlns:p14="http://schemas.microsoft.com/office/powerpoint/2010/main" val="191064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D80377B0-137E-1CFF-5E47-ACB7494D57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74C141EA-AAAF-282B-4DFC-90BFCB29AD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BFEF5C2C-84F9-0D48-E67F-BA36D45F64EE}"/>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628B42FD-5078-AD48-A5C6-E69F4DC02A1C}" type="slidenum">
              <a:rPr lang="en-US" altLang="en-US" sz="1200" smtClean="0"/>
              <a:pPr>
                <a:defRPr/>
              </a:pPr>
              <a:t>6</a:t>
            </a:fld>
            <a:endParaRPr lang="en-US" altLang="en-US" sz="1200"/>
          </a:p>
        </p:txBody>
      </p:sp>
    </p:spTree>
    <p:extLst>
      <p:ext uri="{BB962C8B-B14F-4D97-AF65-F5344CB8AC3E}">
        <p14:creationId xmlns:p14="http://schemas.microsoft.com/office/powerpoint/2010/main" val="169385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D98A28A9-02DE-42DA-D1BF-FD2034F7E7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10EFF10C-1C86-BE31-5E50-85A2DA6111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DD8C97E-A1B5-5166-A4E5-EC1DEAE101E6}"/>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F6E2C16E-75F3-D84B-8622-EC5F7C1D3E8E}" type="slidenum">
              <a:rPr lang="en-US" altLang="en-US" sz="1200" smtClean="0"/>
              <a:pPr>
                <a:defRPr/>
              </a:pPr>
              <a:t>7</a:t>
            </a:fld>
            <a:endParaRPr lang="en-US" altLang="en-US" sz="1200"/>
          </a:p>
        </p:txBody>
      </p:sp>
    </p:spTree>
    <p:extLst>
      <p:ext uri="{BB962C8B-B14F-4D97-AF65-F5344CB8AC3E}">
        <p14:creationId xmlns:p14="http://schemas.microsoft.com/office/powerpoint/2010/main" val="409989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0A65CC3C-1673-A177-8ECE-8823C2376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8570EE03-1867-68F8-0FA5-5F308759EB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6157D687-DB70-5D6D-A279-27602099B77E}"/>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9F2DDDEA-653F-7548-A3C2-B72F93EC8EAA}" type="slidenum">
              <a:rPr lang="en-US" altLang="en-US" sz="1200" smtClean="0"/>
              <a:pPr>
                <a:defRPr/>
              </a:pPr>
              <a:t>8</a:t>
            </a:fld>
            <a:endParaRPr lang="en-US" altLang="en-US" sz="1200"/>
          </a:p>
        </p:txBody>
      </p:sp>
    </p:spTree>
    <p:extLst>
      <p:ext uri="{BB962C8B-B14F-4D97-AF65-F5344CB8AC3E}">
        <p14:creationId xmlns:p14="http://schemas.microsoft.com/office/powerpoint/2010/main" val="173984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C0D05890-2253-6904-01F4-9959308758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0DC1858F-7F28-4934-A93F-37F7A649AC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God’s supernatural declaration of His Covenant with Abraham, with Isaac and Jacob  is the true issue of all the hatred and wars in the Middle East.  He said He would bless them that bless Israel and curse them that curse him ( Israel).  So all the ancient relatives and bloodlines who are now the neighboring enemies would receive blessing if they would protect Israel, not seek her destruction.  God picks the 2</a:t>
            </a:r>
            <a:r>
              <a:rPr lang="en-US" altLang="en-US" baseline="30000">
                <a:ea typeface="ＭＳ Ｐゴシック" panose="020B0600070205080204" pitchFamily="34" charset="-128"/>
              </a:rPr>
              <a:t>nd</a:t>
            </a:r>
            <a:r>
              <a:rPr lang="en-US" altLang="en-US">
                <a:ea typeface="ＭＳ Ｐゴシック" panose="020B0600070205080204" pitchFamily="34" charset="-128"/>
              </a:rPr>
              <a:t> born it seems for the supernatural!  The First shall be last and the last shall be first!   Isaac over Ishmael, Jacob over Esau,  Ephraim over Manasseh, all the way to the Church and Israel.  Israel is the Firstborn, yet the Church will led the way!</a:t>
            </a:r>
          </a:p>
          <a:p>
            <a:pPr eaLnBrk="1" hangingPunct="1">
              <a:spcBef>
                <a:spcPct val="0"/>
              </a:spcBef>
            </a:pPr>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881E574-D653-AE40-A7E7-B44DCE961037}"/>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DC65021B-8378-E346-A2D2-6B9AEC073EFD}" type="slidenum">
              <a:rPr lang="en-US" altLang="en-US" sz="1200" smtClean="0"/>
              <a:pPr>
                <a:defRPr/>
              </a:pPr>
              <a:t>10</a:t>
            </a:fld>
            <a:endParaRPr lang="en-US" altLang="en-US" sz="1200"/>
          </a:p>
        </p:txBody>
      </p:sp>
    </p:spTree>
    <p:extLst>
      <p:ext uri="{BB962C8B-B14F-4D97-AF65-F5344CB8AC3E}">
        <p14:creationId xmlns:p14="http://schemas.microsoft.com/office/powerpoint/2010/main" val="109472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DDC8EE1B-7677-2938-FEC5-B275DDFCBD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A68C1741-1E32-177F-D12D-F227F75C9D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CE3BA6D6-CC05-F234-AC56-2B6BC2E90D5B}"/>
              </a:ext>
            </a:extLst>
          </p:cNvPr>
          <p:cNvSpPr>
            <a:spLocks noGrp="1"/>
          </p:cNvSpPr>
          <p:nvPr>
            <p:ph type="sldNum" sz="quarter" idx="5"/>
          </p:nvPr>
        </p:nvSpPr>
        <p:spPr/>
        <p:txBody>
          <a:bodyPr/>
          <a:lstStyle>
            <a:lvl1pPr>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panose="020B0602040200020303" pitchFamily="34" charset="77"/>
                <a:ea typeface="ＭＳ Ｐゴシック" panose="020B0600070205080204" pitchFamily="34" charset="-128"/>
              </a:defRPr>
            </a:lvl9pPr>
          </a:lstStyle>
          <a:p>
            <a:pPr>
              <a:defRPr/>
            </a:pPr>
            <a:fld id="{EC71EE55-9A73-4B4A-B82D-4FC25DA522B0}" type="slidenum">
              <a:rPr lang="en-US" altLang="en-US" sz="1200" smtClean="0"/>
              <a:pPr>
                <a:defRPr/>
              </a:pPr>
              <a:t>14</a:t>
            </a:fld>
            <a:endParaRPr lang="en-US" altLang="en-US" sz="1200"/>
          </a:p>
        </p:txBody>
      </p:sp>
    </p:spTree>
    <p:extLst>
      <p:ext uri="{BB962C8B-B14F-4D97-AF65-F5344CB8AC3E}">
        <p14:creationId xmlns:p14="http://schemas.microsoft.com/office/powerpoint/2010/main" val="19017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51D0-4F86-AD7D-8526-11D8E2B256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085C14-1731-5239-6E2C-2BECB9F989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C640DE-719C-916E-D022-D0E66CB584B6}"/>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5" name="Footer Placeholder 4">
            <a:extLst>
              <a:ext uri="{FF2B5EF4-FFF2-40B4-BE49-F238E27FC236}">
                <a16:creationId xmlns:a16="http://schemas.microsoft.com/office/drawing/2014/main" id="{EED04F9E-47E1-37AF-9F5E-7BD80BA1A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A898B-2374-276C-8B62-C926F6CBB63F}"/>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272124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B835-1EC1-8BE9-797F-C6E2595A06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D8CCB-7975-5A28-484D-397A4A00CC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7563D-2861-0CFA-63C2-ADB4D4FAB9F1}"/>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5" name="Footer Placeholder 4">
            <a:extLst>
              <a:ext uri="{FF2B5EF4-FFF2-40B4-BE49-F238E27FC236}">
                <a16:creationId xmlns:a16="http://schemas.microsoft.com/office/drawing/2014/main" id="{98849BB8-00D3-EF09-571F-0BB38C6CC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D0772-8079-CB4D-32EC-DA7708A989B8}"/>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368704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F4720-0082-6701-A225-DF155FE0DA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6ECA3E-3A30-6BD8-6EC4-149DEE4CA3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6C4BD-EB8D-40CE-927B-4656979F0864}"/>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5" name="Footer Placeholder 4">
            <a:extLst>
              <a:ext uri="{FF2B5EF4-FFF2-40B4-BE49-F238E27FC236}">
                <a16:creationId xmlns:a16="http://schemas.microsoft.com/office/drawing/2014/main" id="{D62A6DEB-3997-BAF8-BD58-AFFBDC3AA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0A9BF-3408-35FC-61E2-3F895A9255B0}"/>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135511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59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DCD2-E365-8605-8589-2A3E8E073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245007-EBBB-020A-4291-C81E541CB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CE48A-EA5C-016E-12FF-676058D9461B}"/>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5" name="Footer Placeholder 4">
            <a:extLst>
              <a:ext uri="{FF2B5EF4-FFF2-40B4-BE49-F238E27FC236}">
                <a16:creationId xmlns:a16="http://schemas.microsoft.com/office/drawing/2014/main" id="{2D0BB600-1E93-342D-7645-D4FA50EFD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E66B8-ABA2-E878-4420-B1A67E69C8FB}"/>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9978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85DE-CA5B-D624-FA5E-330D4F8452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46909-F288-06A1-7571-15CE99765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C6F91C-C073-C47E-8FE5-835C40F07986}"/>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5" name="Footer Placeholder 4">
            <a:extLst>
              <a:ext uri="{FF2B5EF4-FFF2-40B4-BE49-F238E27FC236}">
                <a16:creationId xmlns:a16="http://schemas.microsoft.com/office/drawing/2014/main" id="{F6E1C014-4A71-2397-96F5-E2B552EEC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8E9CB-0369-BE7C-0462-FF4D52BA4130}"/>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42236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CF95-6D73-1FC9-B2B8-1CE5758CED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940051-5E85-A752-9CF0-53F873B9DC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9063B-ABAF-F501-DF1F-4850596DDE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7E97B-434F-4407-F7BB-884DFE6C2CE2}"/>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6" name="Footer Placeholder 5">
            <a:extLst>
              <a:ext uri="{FF2B5EF4-FFF2-40B4-BE49-F238E27FC236}">
                <a16:creationId xmlns:a16="http://schemas.microsoft.com/office/drawing/2014/main" id="{447ADD52-18BD-13BE-E8E3-DDA0D3163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2A89A-304B-A94B-38A1-E62FB3DFA50B}"/>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14508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DD8F-0C28-EDFE-67F1-5FC6AACE07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45234-15B9-4852-B46D-33CF541C77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8D9595-85D9-36D5-67EB-F3F1B40363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75D421-3934-D48E-BCF3-67BA1CC3A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50184C-BDFA-E2D0-5228-A9360D0AFE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651438-2F04-35A0-9531-571D74D42CB5}"/>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8" name="Footer Placeholder 7">
            <a:extLst>
              <a:ext uri="{FF2B5EF4-FFF2-40B4-BE49-F238E27FC236}">
                <a16:creationId xmlns:a16="http://schemas.microsoft.com/office/drawing/2014/main" id="{BE522313-CC1F-88C3-C47F-BC95B1539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1E944-7539-9B8B-40E9-3B4272CBA6B1}"/>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135735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5E425-5B44-3701-328D-848C292B26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9A4D08-024D-1748-2F57-F7E589750A68}"/>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4" name="Footer Placeholder 3">
            <a:extLst>
              <a:ext uri="{FF2B5EF4-FFF2-40B4-BE49-F238E27FC236}">
                <a16:creationId xmlns:a16="http://schemas.microsoft.com/office/drawing/2014/main" id="{CF7000B1-48AA-1C64-F37E-669F804DDF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9EA0EA-FCC8-83CC-CBF9-3F5AD4893E79}"/>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47489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2B36C-E83F-2B69-C7B1-36FEEEE820F4}"/>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3" name="Footer Placeholder 2">
            <a:extLst>
              <a:ext uri="{FF2B5EF4-FFF2-40B4-BE49-F238E27FC236}">
                <a16:creationId xmlns:a16="http://schemas.microsoft.com/office/drawing/2014/main" id="{825B6188-DCEC-2A21-99BC-8F0EBC1DD8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466A1-C2D0-69C5-5D61-37C75CFD5255}"/>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77736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AA25-CA08-D4B4-0F43-8E9FF2C61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1B357F-EBAF-3209-3FEE-7EC12D088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42A5BF-1740-B104-0F19-290BB0542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A6F63-C381-CF00-FAA7-0BA1F61D284B}"/>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6" name="Footer Placeholder 5">
            <a:extLst>
              <a:ext uri="{FF2B5EF4-FFF2-40B4-BE49-F238E27FC236}">
                <a16:creationId xmlns:a16="http://schemas.microsoft.com/office/drawing/2014/main" id="{5B939CB2-E233-A932-108A-78BB7A35B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9872F-875B-9CEE-2B31-B0462DDA283D}"/>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127927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B5C0-9493-73E8-44E9-2E54C2D7FF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2E4FCF-0A5F-27FA-90E0-7D997C08B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7CAA9-EA27-A73A-4A7E-151CA75CE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47AB0-0735-86AE-B6AE-43C056B9D261}"/>
              </a:ext>
            </a:extLst>
          </p:cNvPr>
          <p:cNvSpPr>
            <a:spLocks noGrp="1"/>
          </p:cNvSpPr>
          <p:nvPr>
            <p:ph type="dt" sz="half" idx="10"/>
          </p:nvPr>
        </p:nvSpPr>
        <p:spPr/>
        <p:txBody>
          <a:bodyPr/>
          <a:lstStyle/>
          <a:p>
            <a:fld id="{6AB96DAA-6BB5-6244-AAA7-17903E4B3FA3}" type="datetimeFigureOut">
              <a:rPr lang="en-US" smtClean="0"/>
              <a:t>11/14/23</a:t>
            </a:fld>
            <a:endParaRPr lang="en-US"/>
          </a:p>
        </p:txBody>
      </p:sp>
      <p:sp>
        <p:nvSpPr>
          <p:cNvPr id="6" name="Footer Placeholder 5">
            <a:extLst>
              <a:ext uri="{FF2B5EF4-FFF2-40B4-BE49-F238E27FC236}">
                <a16:creationId xmlns:a16="http://schemas.microsoft.com/office/drawing/2014/main" id="{E1444545-A138-946D-338E-01CDE8717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16B98-71EE-1B11-458E-4DDC0AB85D09}"/>
              </a:ext>
            </a:extLst>
          </p:cNvPr>
          <p:cNvSpPr>
            <a:spLocks noGrp="1"/>
          </p:cNvSpPr>
          <p:nvPr>
            <p:ph type="sldNum" sz="quarter" idx="12"/>
          </p:nvPr>
        </p:nvSpPr>
        <p:spPr/>
        <p:txBody>
          <a:bodyPr/>
          <a:lstStyle/>
          <a:p>
            <a:fld id="{CF55F1EA-8838-7744-8FEE-5610CE2E1F18}" type="slidenum">
              <a:rPr lang="en-US" smtClean="0"/>
              <a:t>‹#›</a:t>
            </a:fld>
            <a:endParaRPr lang="en-US"/>
          </a:p>
        </p:txBody>
      </p:sp>
    </p:spTree>
    <p:extLst>
      <p:ext uri="{BB962C8B-B14F-4D97-AF65-F5344CB8AC3E}">
        <p14:creationId xmlns:p14="http://schemas.microsoft.com/office/powerpoint/2010/main" val="337633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165A60-CAAE-AF16-86FB-4666AA4E73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BAAA2B-B1B9-A273-5B4B-B19068455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C89D2-22B7-3648-B521-62761957C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96DAA-6BB5-6244-AAA7-17903E4B3FA3}" type="datetimeFigureOut">
              <a:rPr lang="en-US" smtClean="0"/>
              <a:t>11/14/23</a:t>
            </a:fld>
            <a:endParaRPr lang="en-US"/>
          </a:p>
        </p:txBody>
      </p:sp>
      <p:sp>
        <p:nvSpPr>
          <p:cNvPr id="5" name="Footer Placeholder 4">
            <a:extLst>
              <a:ext uri="{FF2B5EF4-FFF2-40B4-BE49-F238E27FC236}">
                <a16:creationId xmlns:a16="http://schemas.microsoft.com/office/drawing/2014/main" id="{2D50A2D0-EB9F-FDB9-EEA1-102D6E6AE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C74097-81A6-A337-52B7-066ED1BD6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5F1EA-8838-7744-8FEE-5610CE2E1F18}" type="slidenum">
              <a:rPr lang="en-US" smtClean="0"/>
              <a:t>‹#›</a:t>
            </a:fld>
            <a:endParaRPr lang="en-US"/>
          </a:p>
        </p:txBody>
      </p:sp>
    </p:spTree>
    <p:extLst>
      <p:ext uri="{BB962C8B-B14F-4D97-AF65-F5344CB8AC3E}">
        <p14:creationId xmlns:p14="http://schemas.microsoft.com/office/powerpoint/2010/main" val="3899387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EF4C250F-F43D-3CEE-6AC0-D5264F5ADA99}"/>
              </a:ext>
            </a:extLst>
          </p:cNvPr>
          <p:cNvSpPr>
            <a:spLocks noChangeArrowheads="1"/>
          </p:cNvSpPr>
          <p:nvPr/>
        </p:nvSpPr>
        <p:spPr bwMode="auto">
          <a:xfrm>
            <a:off x="0" y="0"/>
            <a:ext cx="12192000" cy="6858000"/>
          </a:xfrm>
          <a:prstGeom prst="rect">
            <a:avLst/>
          </a:prstGeom>
          <a:solidFill>
            <a:srgbClr val="0000FF"/>
          </a:solidFill>
          <a:ln w="9525">
            <a:solidFill>
              <a:schemeClr val="tx1"/>
            </a:solidFill>
            <a:miter lim="800000"/>
            <a:headEnd/>
            <a:tailEnd/>
          </a:ln>
        </p:spPr>
        <p:txBody>
          <a:bodyPr wrap="none" anchor="ctr"/>
          <a:lstStyle/>
          <a:p>
            <a:pPr>
              <a:defRPr/>
            </a:pPr>
            <a:r>
              <a:rPr lang="en-US" dirty="0">
                <a:latin typeface="Papyrus" charset="0"/>
                <a:ea typeface="ＭＳ Ｐゴシック" charset="0"/>
              </a:rPr>
              <a:t>                                   </a:t>
            </a: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sz="1600" dirty="0">
              <a:latin typeface="Papyrus" charset="0"/>
              <a:ea typeface="ＭＳ Ｐゴシック" charset="0"/>
            </a:endParaRPr>
          </a:p>
          <a:p>
            <a:pPr>
              <a:defRPr/>
            </a:pPr>
            <a:r>
              <a:rPr lang="en-US" sz="1600" dirty="0">
                <a:latin typeface="Papyrus" charset="0"/>
                <a:ea typeface="ＭＳ Ｐゴシック" charset="0"/>
              </a:rPr>
              <a:t>                    </a:t>
            </a: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lnSpc>
                <a:spcPct val="60000"/>
              </a:lnSpc>
              <a:defRPr/>
            </a:pPr>
            <a:endParaRPr lang="en-US" dirty="0">
              <a:latin typeface="Papyrus" charset="0"/>
              <a:ea typeface="ＭＳ Ｐゴシック" charset="0"/>
            </a:endParaRPr>
          </a:p>
          <a:p>
            <a:pPr>
              <a:defRPr/>
            </a:pPr>
            <a:r>
              <a:rPr lang="en-US" sz="1600" dirty="0">
                <a:latin typeface="Papyrus" charset="0"/>
                <a:ea typeface="ＭＳ Ｐゴシック" charset="0"/>
              </a:rPr>
              <a:t>      </a:t>
            </a:r>
          </a:p>
          <a:p>
            <a:pPr>
              <a:defRPr/>
            </a:pPr>
            <a:endParaRPr lang="en-US" sz="1600" dirty="0">
              <a:latin typeface="Papyrus" charset="0"/>
              <a:ea typeface="ＭＳ Ｐゴシック" charset="0"/>
            </a:endParaRPr>
          </a:p>
          <a:p>
            <a:pPr>
              <a:defRPr/>
            </a:pPr>
            <a:r>
              <a:rPr lang="en-US" sz="1600" dirty="0">
                <a:latin typeface="Papyrus" charset="0"/>
                <a:ea typeface="ＭＳ Ｐゴシック" charset="0"/>
              </a:rPr>
              <a:t>            </a:t>
            </a:r>
            <a:endParaRPr lang="en-US" dirty="0">
              <a:latin typeface="Papyrus" charset="0"/>
              <a:ea typeface="ＭＳ Ｐゴシック" charset="0"/>
            </a:endParaRPr>
          </a:p>
        </p:txBody>
      </p:sp>
      <p:pic>
        <p:nvPicPr>
          <p:cNvPr id="51202" name="Picture 5">
            <a:extLst>
              <a:ext uri="{FF2B5EF4-FFF2-40B4-BE49-F238E27FC236}">
                <a16:creationId xmlns:a16="http://schemas.microsoft.com/office/drawing/2014/main" id="{DC9A5EEF-4A16-ADED-40DE-E12EC1AA00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1" descr="the-promised-land-of-israel.jpg">
            <a:extLst>
              <a:ext uri="{FF2B5EF4-FFF2-40B4-BE49-F238E27FC236}">
                <a16:creationId xmlns:a16="http://schemas.microsoft.com/office/drawing/2014/main" id="{6BEF69E0-F5C8-1EEE-88CC-CEB20EF69B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28" y="503460"/>
            <a:ext cx="12192000" cy="566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480C9FA-84EA-0EAF-8E11-614C514C73D4}"/>
              </a:ext>
            </a:extLst>
          </p:cNvPr>
          <p:cNvSpPr txBox="1"/>
          <p:nvPr/>
        </p:nvSpPr>
        <p:spPr>
          <a:xfrm>
            <a:off x="1865110" y="235384"/>
            <a:ext cx="8684812" cy="830997"/>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400" dirty="0">
                <a:solidFill>
                  <a:schemeClr val="tx1"/>
                </a:solidFill>
              </a:rPr>
              <a:t>Ezequiel Capítulo 35- "El Tratado de Paz en el Medio Oriente“</a:t>
            </a:r>
          </a:p>
          <a:p>
            <a:pPr>
              <a:defRPr/>
            </a:pPr>
            <a:r>
              <a:rPr lang="es-BO" altLang="en-US" sz="2400" dirty="0">
                <a:solidFill>
                  <a:schemeClr val="tx1"/>
                </a:solidFill>
              </a:rPr>
              <a:t>        El Pacto Eterno de Dios concerniente a Su Tierra</a:t>
            </a:r>
            <a:endParaRPr lang="en-US" altLang="en-US" sz="2400" dirty="0">
              <a:solidFill>
                <a:schemeClr val="tx1"/>
              </a:solidFill>
            </a:endParaRPr>
          </a:p>
        </p:txBody>
      </p:sp>
      <p:sp>
        <p:nvSpPr>
          <p:cNvPr id="4" name="TextBox 3">
            <a:extLst>
              <a:ext uri="{FF2B5EF4-FFF2-40B4-BE49-F238E27FC236}">
                <a16:creationId xmlns:a16="http://schemas.microsoft.com/office/drawing/2014/main" id="{D3E539D7-AA9A-AA22-3467-E4144EE384C7}"/>
              </a:ext>
            </a:extLst>
          </p:cNvPr>
          <p:cNvSpPr txBox="1"/>
          <p:nvPr/>
        </p:nvSpPr>
        <p:spPr>
          <a:xfrm>
            <a:off x="4098952" y="6163980"/>
            <a:ext cx="4942490" cy="461665"/>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400" dirty="0">
                <a:solidFill>
                  <a:schemeClr val="tx1"/>
                </a:solidFill>
              </a:rPr>
              <a:t>Paz, Profecía y la Tierra Prometida"</a:t>
            </a:r>
            <a:endParaRPr lang="en-US" altLang="en-US" sz="2400" dirty="0">
              <a:solidFill>
                <a:schemeClr val="tx1"/>
              </a:solidFill>
            </a:endParaRPr>
          </a:p>
        </p:txBody>
      </p:sp>
    </p:spTree>
    <p:extLst>
      <p:ext uri="{BB962C8B-B14F-4D97-AF65-F5344CB8AC3E}">
        <p14:creationId xmlns:p14="http://schemas.microsoft.com/office/powerpoint/2010/main" val="305594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7FD0650E-6504-7FDE-F12B-F44D3FAC36DC}"/>
              </a:ext>
            </a:extLst>
          </p:cNvPr>
          <p:cNvSpPr>
            <a:spLocks noChangeArrowheads="1"/>
          </p:cNvSpPr>
          <p:nvPr/>
        </p:nvSpPr>
        <p:spPr bwMode="auto">
          <a:xfrm>
            <a:off x="1524000" y="0"/>
            <a:ext cx="9144000" cy="6858000"/>
          </a:xfrm>
          <a:prstGeom prst="rect">
            <a:avLst/>
          </a:prstGeom>
          <a:solidFill>
            <a:srgbClr val="FF6666"/>
          </a:solidFill>
          <a:ln w="9525">
            <a:solidFill>
              <a:schemeClr val="tx1"/>
            </a:solidFill>
            <a:miter lim="800000"/>
            <a:headEnd/>
            <a:tailEnd/>
          </a:ln>
        </p:spPr>
        <p:txBody>
          <a:bodyPr wrap="none" anchor="ctr"/>
          <a:lstStyle/>
          <a:p>
            <a:pPr>
              <a:defRPr/>
            </a:pPr>
            <a:endParaRPr lang="en-US">
              <a:latin typeface="Papyrus" charset="0"/>
              <a:ea typeface="ＭＳ Ｐゴシック" charset="0"/>
            </a:endParaRPr>
          </a:p>
        </p:txBody>
      </p:sp>
      <p:sp>
        <p:nvSpPr>
          <p:cNvPr id="3077" name="Rectangle 5">
            <a:extLst>
              <a:ext uri="{FF2B5EF4-FFF2-40B4-BE49-F238E27FC236}">
                <a16:creationId xmlns:a16="http://schemas.microsoft.com/office/drawing/2014/main" id="{6909A509-D5FF-4674-9803-9009D13349F3}"/>
              </a:ext>
            </a:extLst>
          </p:cNvPr>
          <p:cNvSpPr>
            <a:spLocks noChangeArrowheads="1"/>
          </p:cNvSpPr>
          <p:nvPr/>
        </p:nvSpPr>
        <p:spPr bwMode="auto">
          <a:xfrm>
            <a:off x="0" y="94020"/>
            <a:ext cx="12164294" cy="6858000"/>
          </a:xfrm>
          <a:prstGeom prst="rect">
            <a:avLst/>
          </a:prstGeom>
          <a:solidFill>
            <a:srgbClr val="FF6666"/>
          </a:solidFill>
          <a:ln w="9525">
            <a:solidFill>
              <a:schemeClr val="tx1"/>
            </a:solidFill>
            <a:miter lim="800000"/>
            <a:headEnd/>
            <a:tailEnd/>
          </a:ln>
        </p:spPr>
        <p:txBody>
          <a:bodyPr wrap="none" anchor="ctr"/>
          <a:lstStyle/>
          <a:p>
            <a:pPr>
              <a:defRPr/>
            </a:pPr>
            <a:endParaRPr lang="en-US">
              <a:latin typeface="Papyrus" charset="0"/>
              <a:ea typeface="ＭＳ Ｐゴシック" charset="0"/>
            </a:endParaRPr>
          </a:p>
        </p:txBody>
      </p:sp>
      <p:sp>
        <p:nvSpPr>
          <p:cNvPr id="2" name="TextBox 1">
            <a:extLst>
              <a:ext uri="{FF2B5EF4-FFF2-40B4-BE49-F238E27FC236}">
                <a16:creationId xmlns:a16="http://schemas.microsoft.com/office/drawing/2014/main" id="{1EB0361A-41AF-0047-EBD0-3F2799B77691}"/>
              </a:ext>
            </a:extLst>
          </p:cNvPr>
          <p:cNvSpPr txBox="1">
            <a:spLocks noChangeArrowheads="1"/>
          </p:cNvSpPr>
          <p:nvPr/>
        </p:nvSpPr>
        <p:spPr bwMode="auto">
          <a:xfrm>
            <a:off x="3657600" y="5410200"/>
            <a:ext cx="1143000" cy="369332"/>
          </a:xfrm>
          <a:prstGeom prst="rect">
            <a:avLst/>
          </a:prstGeom>
          <a:solidFill>
            <a:srgbClr val="FFFF66"/>
          </a:solidFill>
          <a:ln w="9525">
            <a:solidFill>
              <a:srgbClr val="B6DCDF"/>
            </a:solidFill>
            <a:miter lim="800000"/>
            <a:headEnd/>
            <a:tailEnd/>
          </a:ln>
          <a:effectLst>
            <a:outerShdw blurRad="40000" dist="20000" dir="5400000" rotWithShape="0">
              <a:srgbClr val="808080">
                <a:alpha val="37999"/>
              </a:srgbClr>
            </a:outerShdw>
          </a:effectLst>
        </p:spPr>
        <p:txBody>
          <a:bodyPr>
            <a:spAutoFit/>
          </a:bodyPr>
          <a:lstStyle/>
          <a:p>
            <a:pPr>
              <a:defRPr/>
            </a:pPr>
            <a:r>
              <a:rPr lang="en-US" dirty="0">
                <a:solidFill>
                  <a:schemeClr val="dk1"/>
                </a:solidFill>
              </a:rPr>
              <a:t>  </a:t>
            </a:r>
            <a:r>
              <a:rPr lang="en-US" sz="1600" dirty="0">
                <a:solidFill>
                  <a:schemeClr val="dk1"/>
                </a:solidFill>
              </a:rPr>
              <a:t>Edom</a:t>
            </a:r>
          </a:p>
        </p:txBody>
      </p:sp>
      <p:cxnSp>
        <p:nvCxnSpPr>
          <p:cNvPr id="66566" name="Straight Arrow Connector 3">
            <a:extLst>
              <a:ext uri="{FF2B5EF4-FFF2-40B4-BE49-F238E27FC236}">
                <a16:creationId xmlns:a16="http://schemas.microsoft.com/office/drawing/2014/main" id="{9EAAC046-EC9A-85A0-A9FD-06D5DBAEEE5A}"/>
              </a:ext>
            </a:extLst>
          </p:cNvPr>
          <p:cNvCxnSpPr>
            <a:cxnSpLocks noChangeShapeType="1"/>
          </p:cNvCxnSpPr>
          <p:nvPr/>
        </p:nvCxnSpPr>
        <p:spPr bwMode="auto">
          <a:xfrm flipV="1">
            <a:off x="4572000" y="4343400"/>
            <a:ext cx="990600" cy="914400"/>
          </a:xfrm>
          <a:prstGeom prst="straightConnector1">
            <a:avLst/>
          </a:prstGeom>
          <a:noFill/>
          <a:ln w="127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66567" name="Curved Connector 6">
            <a:extLst>
              <a:ext uri="{FF2B5EF4-FFF2-40B4-BE49-F238E27FC236}">
                <a16:creationId xmlns:a16="http://schemas.microsoft.com/office/drawing/2014/main" id="{FEFCDE24-DA24-95C0-BBE1-74B064AC9E2F}"/>
              </a:ext>
            </a:extLst>
          </p:cNvPr>
          <p:cNvCxnSpPr>
            <a:cxnSpLocks noChangeShapeType="1"/>
          </p:cNvCxnSpPr>
          <p:nvPr/>
        </p:nvCxnSpPr>
        <p:spPr bwMode="auto">
          <a:xfrm>
            <a:off x="3048000" y="6324600"/>
            <a:ext cx="2895600" cy="152400"/>
          </a:xfrm>
          <a:prstGeom prst="curved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66568" name="Curved Connector 8">
            <a:extLst>
              <a:ext uri="{FF2B5EF4-FFF2-40B4-BE49-F238E27FC236}">
                <a16:creationId xmlns:a16="http://schemas.microsoft.com/office/drawing/2014/main" id="{DF23F720-F0C8-4D47-5E85-6BE4D5ABA494}"/>
              </a:ext>
            </a:extLst>
          </p:cNvPr>
          <p:cNvCxnSpPr>
            <a:cxnSpLocks noChangeShapeType="1"/>
          </p:cNvCxnSpPr>
          <p:nvPr/>
        </p:nvCxnSpPr>
        <p:spPr bwMode="auto">
          <a:xfrm>
            <a:off x="2971800" y="6477000"/>
            <a:ext cx="3124200" cy="12700"/>
          </a:xfrm>
          <a:prstGeom prst="curvedConnector3">
            <a:avLst>
              <a:gd name="adj1" fmla="val 50000"/>
            </a:avLst>
          </a:prstGeom>
          <a:noFill/>
          <a:ln w="9525"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66569" name="Freeform 12">
            <a:extLst>
              <a:ext uri="{FF2B5EF4-FFF2-40B4-BE49-F238E27FC236}">
                <a16:creationId xmlns:a16="http://schemas.microsoft.com/office/drawing/2014/main" id="{1DDCDDB0-1ED7-D04C-A36A-6BC705A9B29E}"/>
              </a:ext>
            </a:extLst>
          </p:cNvPr>
          <p:cNvSpPr>
            <a:spLocks/>
          </p:cNvSpPr>
          <p:nvPr/>
        </p:nvSpPr>
        <p:spPr bwMode="auto">
          <a:xfrm>
            <a:off x="3095626" y="6191251"/>
            <a:ext cx="2874963" cy="333375"/>
          </a:xfrm>
          <a:custGeom>
            <a:avLst/>
            <a:gdLst>
              <a:gd name="T0" fmla="*/ 0 w 2875288"/>
              <a:gd name="T1" fmla="*/ 190500 h 333375"/>
              <a:gd name="T2" fmla="*/ 206375 w 2875288"/>
              <a:gd name="T3" fmla="*/ 222250 h 333375"/>
              <a:gd name="T4" fmla="*/ 428625 w 2875288"/>
              <a:gd name="T5" fmla="*/ 206375 h 333375"/>
              <a:gd name="T6" fmla="*/ 476250 w 2875288"/>
              <a:gd name="T7" fmla="*/ 174625 h 333375"/>
              <a:gd name="T8" fmla="*/ 555625 w 2875288"/>
              <a:gd name="T9" fmla="*/ 79375 h 333375"/>
              <a:gd name="T10" fmla="*/ 539750 w 2875288"/>
              <a:gd name="T11" fmla="*/ 15875 h 333375"/>
              <a:gd name="T12" fmla="*/ 492125 w 2875288"/>
              <a:gd name="T13" fmla="*/ 0 h 333375"/>
              <a:gd name="T14" fmla="*/ 349250 w 2875288"/>
              <a:gd name="T15" fmla="*/ 15875 h 333375"/>
              <a:gd name="T16" fmla="*/ 396875 w 2875288"/>
              <a:gd name="T17" fmla="*/ 111125 h 333375"/>
              <a:gd name="T18" fmla="*/ 412750 w 2875288"/>
              <a:gd name="T19" fmla="*/ 158750 h 333375"/>
              <a:gd name="T20" fmla="*/ 523875 w 2875288"/>
              <a:gd name="T21" fmla="*/ 285750 h 333375"/>
              <a:gd name="T22" fmla="*/ 571500 w 2875288"/>
              <a:gd name="T23" fmla="*/ 301625 h 333375"/>
              <a:gd name="T24" fmla="*/ 857250 w 2875288"/>
              <a:gd name="T25" fmla="*/ 269875 h 333375"/>
              <a:gd name="T26" fmla="*/ 904875 w 2875288"/>
              <a:gd name="T27" fmla="*/ 238125 h 333375"/>
              <a:gd name="T28" fmla="*/ 952500 w 2875288"/>
              <a:gd name="T29" fmla="*/ 47625 h 333375"/>
              <a:gd name="T30" fmla="*/ 793750 w 2875288"/>
              <a:gd name="T31" fmla="*/ 63500 h 333375"/>
              <a:gd name="T32" fmla="*/ 809625 w 2875288"/>
              <a:gd name="T33" fmla="*/ 158750 h 333375"/>
              <a:gd name="T34" fmla="*/ 841375 w 2875288"/>
              <a:gd name="T35" fmla="*/ 254000 h 333375"/>
              <a:gd name="T36" fmla="*/ 984250 w 2875288"/>
              <a:gd name="T37" fmla="*/ 333375 h 333375"/>
              <a:gd name="T38" fmla="*/ 1158875 w 2875288"/>
              <a:gd name="T39" fmla="*/ 317500 h 333375"/>
              <a:gd name="T40" fmla="*/ 1254125 w 2875288"/>
              <a:gd name="T41" fmla="*/ 285750 h 333375"/>
              <a:gd name="T42" fmla="*/ 1333500 w 2875288"/>
              <a:gd name="T43" fmla="*/ 190500 h 333375"/>
              <a:gd name="T44" fmla="*/ 1317625 w 2875288"/>
              <a:gd name="T45" fmla="*/ 79375 h 333375"/>
              <a:gd name="T46" fmla="*/ 1270000 w 2875288"/>
              <a:gd name="T47" fmla="*/ 63500 h 333375"/>
              <a:gd name="T48" fmla="*/ 1190625 w 2875288"/>
              <a:gd name="T49" fmla="*/ 79375 h 333375"/>
              <a:gd name="T50" fmla="*/ 1206500 w 2875288"/>
              <a:gd name="T51" fmla="*/ 142875 h 333375"/>
              <a:gd name="T52" fmla="*/ 1270000 w 2875288"/>
              <a:gd name="T53" fmla="*/ 222250 h 333375"/>
              <a:gd name="T54" fmla="*/ 1365250 w 2875288"/>
              <a:gd name="T55" fmla="*/ 301625 h 333375"/>
              <a:gd name="T56" fmla="*/ 1460500 w 2875288"/>
              <a:gd name="T57" fmla="*/ 317500 h 333375"/>
              <a:gd name="T58" fmla="*/ 1587500 w 2875288"/>
              <a:gd name="T59" fmla="*/ 301625 h 333375"/>
              <a:gd name="T60" fmla="*/ 1635125 w 2875288"/>
              <a:gd name="T61" fmla="*/ 269875 h 333375"/>
              <a:gd name="T62" fmla="*/ 1778000 w 2875288"/>
              <a:gd name="T63" fmla="*/ 111125 h 333375"/>
              <a:gd name="T64" fmla="*/ 1793875 w 2875288"/>
              <a:gd name="T65" fmla="*/ 63500 h 333375"/>
              <a:gd name="T66" fmla="*/ 1778000 w 2875288"/>
              <a:gd name="T67" fmla="*/ 15875 h 333375"/>
              <a:gd name="T68" fmla="*/ 1635125 w 2875288"/>
              <a:gd name="T69" fmla="*/ 47625 h 333375"/>
              <a:gd name="T70" fmla="*/ 1619250 w 2875288"/>
              <a:gd name="T71" fmla="*/ 95250 h 333375"/>
              <a:gd name="T72" fmla="*/ 1666875 w 2875288"/>
              <a:gd name="T73" fmla="*/ 206375 h 333375"/>
              <a:gd name="T74" fmla="*/ 1762125 w 2875288"/>
              <a:gd name="T75" fmla="*/ 238125 h 333375"/>
              <a:gd name="T76" fmla="*/ 1809750 w 2875288"/>
              <a:gd name="T77" fmla="*/ 254000 h 333375"/>
              <a:gd name="T78" fmla="*/ 1936750 w 2875288"/>
              <a:gd name="T79" fmla="*/ 285750 h 333375"/>
              <a:gd name="T80" fmla="*/ 2206625 w 2875288"/>
              <a:gd name="T81" fmla="*/ 238125 h 333375"/>
              <a:gd name="T82" fmla="*/ 2238375 w 2875288"/>
              <a:gd name="T83" fmla="*/ 190500 h 333375"/>
              <a:gd name="T84" fmla="*/ 2127250 w 2875288"/>
              <a:gd name="T85" fmla="*/ 47625 h 333375"/>
              <a:gd name="T86" fmla="*/ 2032000 w 2875288"/>
              <a:gd name="T87" fmla="*/ 15875 h 333375"/>
              <a:gd name="T88" fmla="*/ 2000250 w 2875288"/>
              <a:gd name="T89" fmla="*/ 63500 h 333375"/>
              <a:gd name="T90" fmla="*/ 2047875 w 2875288"/>
              <a:gd name="T91" fmla="*/ 222250 h 333375"/>
              <a:gd name="T92" fmla="*/ 2143125 w 2875288"/>
              <a:gd name="T93" fmla="*/ 254000 h 333375"/>
              <a:gd name="T94" fmla="*/ 2476500 w 2875288"/>
              <a:gd name="T95" fmla="*/ 238125 h 333375"/>
              <a:gd name="T96" fmla="*/ 2524125 w 2875288"/>
              <a:gd name="T97" fmla="*/ 222250 h 333375"/>
              <a:gd name="T98" fmla="*/ 2571750 w 2875288"/>
              <a:gd name="T99" fmla="*/ 190500 h 333375"/>
              <a:gd name="T100" fmla="*/ 2619375 w 2875288"/>
              <a:gd name="T101" fmla="*/ 95250 h 333375"/>
              <a:gd name="T102" fmla="*/ 2603500 w 2875288"/>
              <a:gd name="T103" fmla="*/ 31750 h 333375"/>
              <a:gd name="T104" fmla="*/ 2397125 w 2875288"/>
              <a:gd name="T105" fmla="*/ 47625 h 333375"/>
              <a:gd name="T106" fmla="*/ 2428875 w 2875288"/>
              <a:gd name="T107" fmla="*/ 95250 h 333375"/>
              <a:gd name="T108" fmla="*/ 2524125 w 2875288"/>
              <a:gd name="T109" fmla="*/ 158750 h 333375"/>
              <a:gd name="T110" fmla="*/ 2667000 w 2875288"/>
              <a:gd name="T111" fmla="*/ 222250 h 333375"/>
              <a:gd name="T112" fmla="*/ 2825750 w 2875288"/>
              <a:gd name="T113" fmla="*/ 206375 h 333375"/>
              <a:gd name="T114" fmla="*/ 2857500 w 2875288"/>
              <a:gd name="T115" fmla="*/ 158750 h 333375"/>
              <a:gd name="T116" fmla="*/ 2873375 w 2875288"/>
              <a:gd name="T117" fmla="*/ 15875 h 3333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5288" h="333375">
                <a:moveTo>
                  <a:pt x="0" y="190500"/>
                </a:moveTo>
                <a:cubicBezTo>
                  <a:pt x="26726" y="194954"/>
                  <a:pt x="185948" y="222250"/>
                  <a:pt x="206375" y="222250"/>
                </a:cubicBezTo>
                <a:cubicBezTo>
                  <a:pt x="280647" y="222250"/>
                  <a:pt x="354542" y="211667"/>
                  <a:pt x="428625" y="206375"/>
                </a:cubicBezTo>
                <a:cubicBezTo>
                  <a:pt x="444500" y="195792"/>
                  <a:pt x="461593" y="186839"/>
                  <a:pt x="476250" y="174625"/>
                </a:cubicBezTo>
                <a:cubicBezTo>
                  <a:pt x="522087" y="136427"/>
                  <a:pt x="524406" y="126203"/>
                  <a:pt x="555625" y="79375"/>
                </a:cubicBezTo>
                <a:cubicBezTo>
                  <a:pt x="550333" y="58208"/>
                  <a:pt x="553380" y="32912"/>
                  <a:pt x="539750" y="15875"/>
                </a:cubicBezTo>
                <a:cubicBezTo>
                  <a:pt x="529297" y="2808"/>
                  <a:pt x="508859" y="0"/>
                  <a:pt x="492125" y="0"/>
                </a:cubicBezTo>
                <a:cubicBezTo>
                  <a:pt x="444207" y="0"/>
                  <a:pt x="396875" y="10583"/>
                  <a:pt x="349250" y="15875"/>
                </a:cubicBezTo>
                <a:cubicBezTo>
                  <a:pt x="389152" y="135582"/>
                  <a:pt x="335327" y="-11972"/>
                  <a:pt x="396875" y="111125"/>
                </a:cubicBezTo>
                <a:cubicBezTo>
                  <a:pt x="404359" y="126092"/>
                  <a:pt x="404623" y="144122"/>
                  <a:pt x="412750" y="158750"/>
                </a:cubicBezTo>
                <a:cubicBezTo>
                  <a:pt x="449385" y="224692"/>
                  <a:pt x="463224" y="255425"/>
                  <a:pt x="523875" y="285750"/>
                </a:cubicBezTo>
                <a:cubicBezTo>
                  <a:pt x="538842" y="293234"/>
                  <a:pt x="555625" y="296333"/>
                  <a:pt x="571500" y="301625"/>
                </a:cubicBezTo>
                <a:cubicBezTo>
                  <a:pt x="601252" y="299642"/>
                  <a:pt x="781500" y="307750"/>
                  <a:pt x="857250" y="269875"/>
                </a:cubicBezTo>
                <a:cubicBezTo>
                  <a:pt x="874315" y="261342"/>
                  <a:pt x="889000" y="248708"/>
                  <a:pt x="904875" y="238125"/>
                </a:cubicBezTo>
                <a:cubicBezTo>
                  <a:pt x="986230" y="116093"/>
                  <a:pt x="974648" y="180515"/>
                  <a:pt x="952500" y="47625"/>
                </a:cubicBezTo>
                <a:cubicBezTo>
                  <a:pt x="899583" y="52917"/>
                  <a:pt x="835728" y="30850"/>
                  <a:pt x="793750" y="63500"/>
                </a:cubicBezTo>
                <a:cubicBezTo>
                  <a:pt x="768342" y="83261"/>
                  <a:pt x="801818" y="127523"/>
                  <a:pt x="809625" y="158750"/>
                </a:cubicBezTo>
                <a:cubicBezTo>
                  <a:pt x="817742" y="191218"/>
                  <a:pt x="813528" y="235436"/>
                  <a:pt x="841375" y="254000"/>
                </a:cubicBezTo>
                <a:cubicBezTo>
                  <a:pt x="950548" y="326782"/>
                  <a:pt x="900424" y="305433"/>
                  <a:pt x="984250" y="333375"/>
                </a:cubicBezTo>
                <a:cubicBezTo>
                  <a:pt x="1042458" y="328083"/>
                  <a:pt x="1101316" y="327657"/>
                  <a:pt x="1158875" y="317500"/>
                </a:cubicBezTo>
                <a:cubicBezTo>
                  <a:pt x="1191833" y="311684"/>
                  <a:pt x="1254125" y="285750"/>
                  <a:pt x="1254125" y="285750"/>
                </a:cubicBezTo>
                <a:cubicBezTo>
                  <a:pt x="1266117" y="273758"/>
                  <a:pt x="1331044" y="215057"/>
                  <a:pt x="1333500" y="190500"/>
                </a:cubicBezTo>
                <a:cubicBezTo>
                  <a:pt x="1337223" y="153268"/>
                  <a:pt x="1334359" y="112842"/>
                  <a:pt x="1317625" y="79375"/>
                </a:cubicBezTo>
                <a:cubicBezTo>
                  <a:pt x="1310141" y="64408"/>
                  <a:pt x="1285875" y="68792"/>
                  <a:pt x="1270000" y="63500"/>
                </a:cubicBezTo>
                <a:cubicBezTo>
                  <a:pt x="1243542" y="68792"/>
                  <a:pt x="1207481" y="58305"/>
                  <a:pt x="1190625" y="79375"/>
                </a:cubicBezTo>
                <a:cubicBezTo>
                  <a:pt x="1176995" y="96412"/>
                  <a:pt x="1200506" y="121896"/>
                  <a:pt x="1206500" y="142875"/>
                </a:cubicBezTo>
                <a:cubicBezTo>
                  <a:pt x="1227674" y="216986"/>
                  <a:pt x="1209289" y="171657"/>
                  <a:pt x="1270000" y="222250"/>
                </a:cubicBezTo>
                <a:cubicBezTo>
                  <a:pt x="1299474" y="246812"/>
                  <a:pt x="1325835" y="288487"/>
                  <a:pt x="1365250" y="301625"/>
                </a:cubicBezTo>
                <a:cubicBezTo>
                  <a:pt x="1395786" y="311804"/>
                  <a:pt x="1428750" y="312208"/>
                  <a:pt x="1460500" y="317500"/>
                </a:cubicBezTo>
                <a:cubicBezTo>
                  <a:pt x="1502833" y="312208"/>
                  <a:pt x="1546340" y="312850"/>
                  <a:pt x="1587500" y="301625"/>
                </a:cubicBezTo>
                <a:cubicBezTo>
                  <a:pt x="1605907" y="296605"/>
                  <a:pt x="1620943" y="282638"/>
                  <a:pt x="1635125" y="269875"/>
                </a:cubicBezTo>
                <a:cubicBezTo>
                  <a:pt x="1672523" y="236216"/>
                  <a:pt x="1748958" y="169209"/>
                  <a:pt x="1778000" y="111125"/>
                </a:cubicBezTo>
                <a:cubicBezTo>
                  <a:pt x="1785484" y="96158"/>
                  <a:pt x="1788583" y="79375"/>
                  <a:pt x="1793875" y="63500"/>
                </a:cubicBezTo>
                <a:cubicBezTo>
                  <a:pt x="1788583" y="47625"/>
                  <a:pt x="1794090" y="20472"/>
                  <a:pt x="1778000" y="15875"/>
                </a:cubicBezTo>
                <a:cubicBezTo>
                  <a:pt x="1747912" y="7278"/>
                  <a:pt x="1670829" y="35724"/>
                  <a:pt x="1635125" y="47625"/>
                </a:cubicBezTo>
                <a:cubicBezTo>
                  <a:pt x="1629833" y="63500"/>
                  <a:pt x="1619250" y="78516"/>
                  <a:pt x="1619250" y="95250"/>
                </a:cubicBezTo>
                <a:cubicBezTo>
                  <a:pt x="1619250" y="120567"/>
                  <a:pt x="1640951" y="190173"/>
                  <a:pt x="1666875" y="206375"/>
                </a:cubicBezTo>
                <a:cubicBezTo>
                  <a:pt x="1695255" y="224113"/>
                  <a:pt x="1730375" y="227542"/>
                  <a:pt x="1762125" y="238125"/>
                </a:cubicBezTo>
                <a:cubicBezTo>
                  <a:pt x="1778000" y="243417"/>
                  <a:pt x="1793516" y="249941"/>
                  <a:pt x="1809750" y="254000"/>
                </a:cubicBezTo>
                <a:lnTo>
                  <a:pt x="1936750" y="285750"/>
                </a:lnTo>
                <a:cubicBezTo>
                  <a:pt x="2005851" y="280435"/>
                  <a:pt x="2136592" y="296486"/>
                  <a:pt x="2206625" y="238125"/>
                </a:cubicBezTo>
                <a:cubicBezTo>
                  <a:pt x="2221282" y="225911"/>
                  <a:pt x="2227792" y="206375"/>
                  <a:pt x="2238375" y="190500"/>
                </a:cubicBezTo>
                <a:cubicBezTo>
                  <a:pt x="2220961" y="103431"/>
                  <a:pt x="2236543" y="84056"/>
                  <a:pt x="2127250" y="47625"/>
                </a:cubicBezTo>
                <a:lnTo>
                  <a:pt x="2032000" y="15875"/>
                </a:lnTo>
                <a:cubicBezTo>
                  <a:pt x="2021417" y="31750"/>
                  <a:pt x="2002148" y="44515"/>
                  <a:pt x="2000250" y="63500"/>
                </a:cubicBezTo>
                <a:cubicBezTo>
                  <a:pt x="1997586" y="90139"/>
                  <a:pt x="2006198" y="196202"/>
                  <a:pt x="2047875" y="222250"/>
                </a:cubicBezTo>
                <a:cubicBezTo>
                  <a:pt x="2076255" y="239988"/>
                  <a:pt x="2143125" y="254000"/>
                  <a:pt x="2143125" y="254000"/>
                </a:cubicBezTo>
                <a:cubicBezTo>
                  <a:pt x="2254250" y="248708"/>
                  <a:pt x="2365633" y="247364"/>
                  <a:pt x="2476500" y="238125"/>
                </a:cubicBezTo>
                <a:cubicBezTo>
                  <a:pt x="2493176" y="236735"/>
                  <a:pt x="2509158" y="229734"/>
                  <a:pt x="2524125" y="222250"/>
                </a:cubicBezTo>
                <a:cubicBezTo>
                  <a:pt x="2541190" y="213717"/>
                  <a:pt x="2555875" y="201083"/>
                  <a:pt x="2571750" y="190500"/>
                </a:cubicBezTo>
                <a:cubicBezTo>
                  <a:pt x="2587803" y="166421"/>
                  <a:pt x="2619375" y="128113"/>
                  <a:pt x="2619375" y="95250"/>
                </a:cubicBezTo>
                <a:cubicBezTo>
                  <a:pt x="2619375" y="73432"/>
                  <a:pt x="2608792" y="52917"/>
                  <a:pt x="2603500" y="31750"/>
                </a:cubicBezTo>
                <a:cubicBezTo>
                  <a:pt x="2534708" y="37042"/>
                  <a:pt x="2461966" y="24046"/>
                  <a:pt x="2397125" y="47625"/>
                </a:cubicBezTo>
                <a:cubicBezTo>
                  <a:pt x="2379194" y="54145"/>
                  <a:pt x="2414516" y="82686"/>
                  <a:pt x="2428875" y="95250"/>
                </a:cubicBezTo>
                <a:cubicBezTo>
                  <a:pt x="2457592" y="120378"/>
                  <a:pt x="2487924" y="146683"/>
                  <a:pt x="2524125" y="158750"/>
                </a:cubicBezTo>
                <a:cubicBezTo>
                  <a:pt x="2637475" y="196533"/>
                  <a:pt x="2591528" y="171936"/>
                  <a:pt x="2667000" y="222250"/>
                </a:cubicBezTo>
                <a:cubicBezTo>
                  <a:pt x="2719917" y="216958"/>
                  <a:pt x="2775298" y="223192"/>
                  <a:pt x="2825750" y="206375"/>
                </a:cubicBezTo>
                <a:cubicBezTo>
                  <a:pt x="2843850" y="200342"/>
                  <a:pt x="2848967" y="175815"/>
                  <a:pt x="2857500" y="158750"/>
                </a:cubicBezTo>
                <a:cubicBezTo>
                  <a:pt x="2883415" y="106920"/>
                  <a:pt x="2873375" y="78688"/>
                  <a:pt x="2873375" y="15875"/>
                </a:cubicBezTo>
              </a:path>
            </a:pathLst>
          </a:custGeom>
          <a:noFill/>
          <a:ln>
            <a:noFill/>
          </a:ln>
        </p:spPr>
        <p:txBody>
          <a:bodyPr/>
          <a:lstStyle/>
          <a:p>
            <a:pPr>
              <a:defRPr/>
            </a:pPr>
            <a:endParaRPr lang="en-US">
              <a:latin typeface="Papyrus" charset="0"/>
              <a:ea typeface="ＭＳ Ｐゴシック" charset="0"/>
            </a:endParaRPr>
          </a:p>
        </p:txBody>
      </p:sp>
      <p:sp>
        <p:nvSpPr>
          <p:cNvPr id="14" name="TextBox 13">
            <a:extLst>
              <a:ext uri="{FF2B5EF4-FFF2-40B4-BE49-F238E27FC236}">
                <a16:creationId xmlns:a16="http://schemas.microsoft.com/office/drawing/2014/main" id="{F795DE4C-17EB-661A-1AD7-A19E4C0FE8B1}"/>
              </a:ext>
            </a:extLst>
          </p:cNvPr>
          <p:cNvSpPr txBox="1"/>
          <p:nvPr/>
        </p:nvSpPr>
        <p:spPr>
          <a:xfrm>
            <a:off x="3886200" y="6400800"/>
            <a:ext cx="838200" cy="338138"/>
          </a:xfrm>
          <a:prstGeom prst="rect">
            <a:avLst/>
          </a:prstGeom>
          <a:noFill/>
        </p:spPr>
        <p:txBody>
          <a:bodyPr>
            <a:spAutoFit/>
          </a:bodyPr>
          <a:lstStyle/>
          <a:p>
            <a:pPr>
              <a:defRPr/>
            </a:pPr>
            <a:r>
              <a:rPr lang="en-US" sz="1600" dirty="0">
                <a:latin typeface="Avenir Book"/>
                <a:ea typeface="ＭＳ Ｐゴシック" charset="0"/>
                <a:cs typeface="Avenir Book"/>
              </a:rPr>
              <a:t>Hatred</a:t>
            </a:r>
          </a:p>
        </p:txBody>
      </p:sp>
      <p:pic>
        <p:nvPicPr>
          <p:cNvPr id="3" name="Picture 7" descr="map3">
            <a:extLst>
              <a:ext uri="{FF2B5EF4-FFF2-40B4-BE49-F238E27FC236}">
                <a16:creationId xmlns:a16="http://schemas.microsoft.com/office/drawing/2014/main" id="{B071AC0B-F686-0583-FA99-F4B904EF41D9}"/>
              </a:ext>
            </a:extLst>
          </p:cNvPr>
          <p:cNvPicPr>
            <a:picLocks noChangeAspect="1" noChangeArrowheads="1"/>
          </p:cNvPicPr>
          <p:nvPr/>
        </p:nvPicPr>
        <p:blipFill>
          <a:blip r:embed="rId3"/>
          <a:srcRect/>
          <a:stretch>
            <a:fillRect/>
          </a:stretch>
        </p:blipFill>
        <p:spPr bwMode="auto">
          <a:xfrm>
            <a:off x="-13853" y="27820"/>
            <a:ext cx="12192000" cy="6859587"/>
          </a:xfrm>
          <a:prstGeom prst="rect">
            <a:avLst/>
          </a:prstGeom>
          <a:noFill/>
          <a:ln>
            <a:noFill/>
          </a:ln>
          <a:effectLst>
            <a:outerShdw blurRad="50800" dist="38100" dir="2700000" algn="tl" rotWithShape="0">
              <a:srgbClr val="808080">
                <a:alpha val="42999"/>
              </a:srgbClr>
            </a:outerShdw>
          </a:effectLst>
        </p:spPr>
      </p:pic>
      <p:sp>
        <p:nvSpPr>
          <p:cNvPr id="6" name="TextBox 5">
            <a:extLst>
              <a:ext uri="{FF2B5EF4-FFF2-40B4-BE49-F238E27FC236}">
                <a16:creationId xmlns:a16="http://schemas.microsoft.com/office/drawing/2014/main" id="{E8AD7725-A5FA-012A-00FB-698964B1C3B3}"/>
              </a:ext>
            </a:extLst>
          </p:cNvPr>
          <p:cNvSpPr txBox="1"/>
          <p:nvPr/>
        </p:nvSpPr>
        <p:spPr>
          <a:xfrm>
            <a:off x="187035" y="169039"/>
            <a:ext cx="4613565" cy="3139321"/>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1800" dirty="0">
                <a:solidFill>
                  <a:schemeClr val="tx1"/>
                </a:solidFill>
              </a:rPr>
              <a:t>La Batalla en el Medio Oriente es simple:
Existe un odio irracional entre los linajes desde el principio... en Génesis Abraham </a:t>
            </a:r>
          </a:p>
          <a:p>
            <a:pPr>
              <a:defRPr/>
            </a:pPr>
            <a:r>
              <a:rPr lang="es-BO" altLang="en-US" sz="1800" dirty="0">
                <a:solidFill>
                  <a:schemeClr val="tx1"/>
                </a:solidFill>
              </a:rPr>
              <a:t>tuvo 2 hijos: Ismael e Isaac. Dios escogió </a:t>
            </a:r>
          </a:p>
          <a:p>
            <a:pPr>
              <a:defRPr/>
            </a:pPr>
            <a:r>
              <a:rPr lang="es-BO" altLang="en-US" sz="1800" dirty="0">
                <a:solidFill>
                  <a:schemeClr val="tx1"/>
                </a:solidFill>
              </a:rPr>
              <a:t>a Isaac como Su Partícipe de Pacto.
 Isaac tuvo 2 hijos, Esaú y Jacob
Dios escogió a Jacob como Su </a:t>
            </a:r>
          </a:p>
          <a:p>
            <a:pPr>
              <a:defRPr/>
            </a:pPr>
            <a:r>
              <a:rPr lang="es-BO" altLang="en-US" sz="1800" dirty="0">
                <a:solidFill>
                  <a:schemeClr val="tx1"/>
                </a:solidFill>
              </a:rPr>
              <a:t>compañero de Pacto.
La familia de Ismael se casó con la familia </a:t>
            </a:r>
          </a:p>
          <a:p>
            <a:pPr>
              <a:defRPr/>
            </a:pPr>
            <a:r>
              <a:rPr lang="es-BO" altLang="en-US" sz="1800" dirty="0">
                <a:solidFill>
                  <a:schemeClr val="tx1"/>
                </a:solidFill>
              </a:rPr>
              <a:t>de Esaú y el odio irracional entre linajes aumentó a lo largo de 6000 años</a:t>
            </a:r>
            <a:endParaRPr lang="en-US" altLang="en-US" sz="1800" dirty="0">
              <a:solidFill>
                <a:schemeClr val="tx1"/>
              </a:solidFill>
            </a:endParaRPr>
          </a:p>
        </p:txBody>
      </p:sp>
    </p:spTree>
    <p:extLst>
      <p:ext uri="{BB962C8B-B14F-4D97-AF65-F5344CB8AC3E}">
        <p14:creationId xmlns:p14="http://schemas.microsoft.com/office/powerpoint/2010/main" val="86937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A899E535-064D-1B76-3FD9-8C63A98BE89F}"/>
              </a:ext>
            </a:extLst>
          </p:cNvPr>
          <p:cNvSpPr>
            <a:spLocks noChangeArrowheads="1"/>
          </p:cNvSpPr>
          <p:nvPr/>
        </p:nvSpPr>
        <p:spPr bwMode="auto">
          <a:xfrm>
            <a:off x="0" y="0"/>
            <a:ext cx="12192000" cy="6951518"/>
          </a:xfrm>
          <a:prstGeom prst="rect">
            <a:avLst/>
          </a:prstGeom>
          <a:solidFill>
            <a:srgbClr val="0000FF"/>
          </a:solidFill>
          <a:ln w="9525">
            <a:solidFill>
              <a:schemeClr val="tx1"/>
            </a:solidFill>
            <a:round/>
            <a:headEnd/>
            <a:tailEnd/>
          </a:ln>
        </p:spPr>
        <p:txBody>
          <a:bodyP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3" name="TextBox 2">
            <a:extLst>
              <a:ext uri="{FF2B5EF4-FFF2-40B4-BE49-F238E27FC236}">
                <a16:creationId xmlns:a16="http://schemas.microsoft.com/office/drawing/2014/main" id="{60582B9B-C175-B36F-5074-AAD4D6E26C04}"/>
              </a:ext>
            </a:extLst>
          </p:cNvPr>
          <p:cNvSpPr txBox="1"/>
          <p:nvPr/>
        </p:nvSpPr>
        <p:spPr>
          <a:xfrm>
            <a:off x="1834055" y="284828"/>
            <a:ext cx="8523890" cy="2554545"/>
          </a:xfrm>
          <a:prstGeom prst="rect">
            <a:avLst/>
          </a:prstGeom>
          <a:no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lgn="ctr">
              <a:defRPr/>
            </a:pPr>
            <a:r>
              <a:rPr lang="es-BO" altLang="en-US" sz="3200" dirty="0">
                <a:solidFill>
                  <a:schemeClr val="bg1"/>
                </a:solidFill>
              </a:rPr>
              <a:t>Cada vez que dice "Yo soy el Señor"
¡Adonai fue sustituido por los escribas Hebreos en lugar de </a:t>
            </a:r>
            <a:r>
              <a:rPr lang="es-BO" altLang="en-US" sz="3200" dirty="0" err="1">
                <a:solidFill>
                  <a:schemeClr val="bg1"/>
                </a:solidFill>
              </a:rPr>
              <a:t>Yehovah</a:t>
            </a:r>
            <a:r>
              <a:rPr lang="es-BO" altLang="en-US" sz="3200" dirty="0">
                <a:solidFill>
                  <a:schemeClr val="bg1"/>
                </a:solidFill>
              </a:rPr>
              <a:t>!</a:t>
            </a:r>
          </a:p>
          <a:p>
            <a:pPr algn="ctr">
              <a:defRPr/>
            </a:pPr>
            <a:r>
              <a:rPr lang="en-US" altLang="en-US" sz="3200" dirty="0">
                <a:solidFill>
                  <a:schemeClr val="bg1"/>
                </a:solidFill>
              </a:rPr>
              <a:t>“</a:t>
            </a:r>
          </a:p>
          <a:p>
            <a:pPr algn="ctr">
              <a:defRPr/>
            </a:pPr>
            <a:r>
              <a:rPr lang="es-BO" altLang="ja-JP" sz="3200" i="1" dirty="0">
                <a:solidFill>
                  <a:schemeClr val="bg1"/>
                </a:solidFill>
              </a:rPr>
              <a:t>“El Gran Yo soy el que soy”</a:t>
            </a:r>
            <a:endParaRPr lang="en-US" altLang="en-US" sz="3200" dirty="0">
              <a:solidFill>
                <a:schemeClr val="bg1"/>
              </a:solidFill>
            </a:endParaRPr>
          </a:p>
        </p:txBody>
      </p:sp>
      <p:pic>
        <p:nvPicPr>
          <p:cNvPr id="2" name="Picture 1" descr="iu-12.jpeg">
            <a:extLst>
              <a:ext uri="{FF2B5EF4-FFF2-40B4-BE49-F238E27FC236}">
                <a16:creationId xmlns:a16="http://schemas.microsoft.com/office/drawing/2014/main" id="{7D424C69-9050-A92A-94AE-DFB76CE051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24200"/>
            <a:ext cx="6019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3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a:extLst>
              <a:ext uri="{FF2B5EF4-FFF2-40B4-BE49-F238E27FC236}">
                <a16:creationId xmlns:a16="http://schemas.microsoft.com/office/drawing/2014/main" id="{482C104F-D0CC-A012-D69C-04FD0FD9A0E7}"/>
              </a:ext>
            </a:extLst>
          </p:cNvPr>
          <p:cNvSpPr>
            <a:spLocks noChangeArrowheads="1"/>
          </p:cNvSpPr>
          <p:nvPr/>
        </p:nvSpPr>
        <p:spPr bwMode="auto">
          <a:xfrm>
            <a:off x="0" y="0"/>
            <a:ext cx="12292445" cy="6858000"/>
          </a:xfrm>
          <a:prstGeom prst="rect">
            <a:avLst/>
          </a:prstGeom>
          <a:solidFill>
            <a:srgbClr val="0000FF"/>
          </a:solidFill>
          <a:ln w="9525">
            <a:solidFill>
              <a:schemeClr val="tx1"/>
            </a:solidFill>
            <a:round/>
            <a:headEnd/>
            <a:tailEnd/>
          </a:ln>
        </p:spPr>
        <p:txBody>
          <a:bodyP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pic>
        <p:nvPicPr>
          <p:cNvPr id="2" name="Picture 2" descr="images-1">
            <a:extLst>
              <a:ext uri="{FF2B5EF4-FFF2-40B4-BE49-F238E27FC236}">
                <a16:creationId xmlns:a16="http://schemas.microsoft.com/office/drawing/2014/main" id="{FCFE00AD-8AC1-2088-0A6E-CE90B59DB933}"/>
              </a:ext>
            </a:extLst>
          </p:cNvPr>
          <p:cNvPicPr>
            <a:picLocks noChangeAspect="1" noChangeArrowheads="1"/>
          </p:cNvPicPr>
          <p:nvPr/>
        </p:nvPicPr>
        <p:blipFill>
          <a:blip r:embed="rId2"/>
          <a:srcRect/>
          <a:stretch>
            <a:fillRect/>
          </a:stretch>
        </p:blipFill>
        <p:spPr bwMode="auto">
          <a:xfrm>
            <a:off x="464234" y="1010789"/>
            <a:ext cx="11263532" cy="5196256"/>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6" name="TextBox 5">
            <a:extLst>
              <a:ext uri="{FF2B5EF4-FFF2-40B4-BE49-F238E27FC236}">
                <a16:creationId xmlns:a16="http://schemas.microsoft.com/office/drawing/2014/main" id="{2AF33ABC-DD8D-90E2-A401-6A1E28EE3275}"/>
              </a:ext>
            </a:extLst>
          </p:cNvPr>
          <p:cNvSpPr txBox="1"/>
          <p:nvPr/>
        </p:nvSpPr>
        <p:spPr>
          <a:xfrm>
            <a:off x="239151" y="179792"/>
            <a:ext cx="11952849" cy="1015663"/>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dirty="0">
                <a:solidFill>
                  <a:schemeClr val="tx1"/>
                </a:solidFill>
                <a:effectLst/>
              </a:rPr>
              <a:t>Su furor es contra los que lo llaman por cualquier otro nombre. En Su Montaña Sagrada, todos los   	viernes por la noche en Jerusalén, los minaretes musulmanes resuenan para adorar a Alá. </a:t>
            </a:r>
          </a:p>
          <a:p>
            <a:pPr>
              <a:defRPr/>
            </a:pPr>
            <a:r>
              <a:rPr lang="es-BO" altLang="en-US" dirty="0">
                <a:solidFill>
                  <a:schemeClr val="tx1"/>
                </a:solidFill>
                <a:effectLst/>
              </a:rPr>
              <a:t>  "</a:t>
            </a:r>
            <a:r>
              <a:rPr lang="es-BO" altLang="en-US" dirty="0" err="1">
                <a:solidFill>
                  <a:schemeClr val="tx1"/>
                </a:solidFill>
                <a:effectLst/>
              </a:rPr>
              <a:t>Allahu</a:t>
            </a:r>
            <a:r>
              <a:rPr lang="es-BO" altLang="en-US" dirty="0">
                <a:solidFill>
                  <a:schemeClr val="tx1"/>
                </a:solidFill>
                <a:effectLst/>
              </a:rPr>
              <a:t> </a:t>
            </a:r>
            <a:r>
              <a:rPr lang="es-BO" altLang="en-US" dirty="0" err="1">
                <a:solidFill>
                  <a:schemeClr val="tx1"/>
                </a:solidFill>
                <a:effectLst/>
              </a:rPr>
              <a:t>Akbar</a:t>
            </a:r>
            <a:r>
              <a:rPr lang="es-BO" altLang="en-US" dirty="0">
                <a:solidFill>
                  <a:schemeClr val="tx1"/>
                </a:solidFill>
                <a:effectLst/>
              </a:rPr>
              <a:t>" significa que Alá es más grande que Jehová. ¡ Esto es verdaderamente una blasfemia!</a:t>
            </a:r>
            <a:endParaRPr lang="en-US" altLang="en-US" dirty="0">
              <a:solidFill>
                <a:schemeClr val="tx1"/>
              </a:solidFill>
            </a:endParaRPr>
          </a:p>
        </p:txBody>
      </p:sp>
      <p:sp>
        <p:nvSpPr>
          <p:cNvPr id="3" name="TextBox 2">
            <a:extLst>
              <a:ext uri="{FF2B5EF4-FFF2-40B4-BE49-F238E27FC236}">
                <a16:creationId xmlns:a16="http://schemas.microsoft.com/office/drawing/2014/main" id="{F50CB26B-4BEC-2299-5232-A17B632C9789}"/>
              </a:ext>
            </a:extLst>
          </p:cNvPr>
          <p:cNvSpPr txBox="1"/>
          <p:nvPr/>
        </p:nvSpPr>
        <p:spPr>
          <a:xfrm>
            <a:off x="2827606" y="6132412"/>
            <a:ext cx="6302326" cy="400110"/>
          </a:xfrm>
          <a:prstGeom prst="rect">
            <a:avLst/>
          </a:prstGeom>
          <a:solidFill>
            <a:schemeClr val="bg1"/>
          </a:solidFill>
        </p:spPr>
        <p:txBody>
          <a:bodyPr wrap="square" rtlCol="0">
            <a:spAutoFit/>
          </a:bodyPr>
          <a:lstStyle/>
          <a:p>
            <a:r>
              <a:rPr lang="es-BO" altLang="en-US" sz="1800" dirty="0">
                <a:solidFill>
                  <a:schemeClr val="bg1"/>
                </a:solidFill>
              </a:rPr>
              <a:t>¡</a:t>
            </a:r>
            <a:r>
              <a:rPr lang="es-BO" altLang="en-US" sz="2000" dirty="0">
                <a:latin typeface="Avenir Book" panose="02000503020000020003" pitchFamily="2" charset="0"/>
              </a:rPr>
              <a:t>Sabrán que el nombre de Dios es Jehová, no Alá!</a:t>
            </a:r>
            <a:endParaRPr lang="en-US" altLang="en-US" sz="2000" dirty="0">
              <a:latin typeface="Avenir Book" panose="02000503020000020003" pitchFamily="2" charset="0"/>
            </a:endParaRPr>
          </a:p>
        </p:txBody>
      </p:sp>
    </p:spTree>
    <p:extLst>
      <p:ext uri="{BB962C8B-B14F-4D97-AF65-F5344CB8AC3E}">
        <p14:creationId xmlns:p14="http://schemas.microsoft.com/office/powerpoint/2010/main" val="120771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E387F8E9-DE11-09E6-5A9C-C20E59E7F26E}"/>
              </a:ext>
            </a:extLst>
          </p:cNvPr>
          <p:cNvSpPr>
            <a:spLocks noChangeArrowheads="1"/>
          </p:cNvSpPr>
          <p:nvPr/>
        </p:nvSpPr>
        <p:spPr bwMode="auto">
          <a:xfrm>
            <a:off x="0" y="0"/>
            <a:ext cx="12192000" cy="7010400"/>
          </a:xfrm>
          <a:prstGeom prst="rect">
            <a:avLst/>
          </a:prstGeom>
          <a:solidFill>
            <a:srgbClr val="0000FF"/>
          </a:solidFill>
          <a:ln w="9525">
            <a:solidFill>
              <a:schemeClr val="tx1"/>
            </a:solidFill>
            <a:round/>
            <a:headEnd/>
            <a:tailEnd/>
          </a:ln>
        </p:spPr>
        <p:txBody>
          <a:bodyP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5" name="TextBox 4">
            <a:extLst>
              <a:ext uri="{FF2B5EF4-FFF2-40B4-BE49-F238E27FC236}">
                <a16:creationId xmlns:a16="http://schemas.microsoft.com/office/drawing/2014/main" id="{275F5E61-A905-8660-8262-E09B38EA8D5F}"/>
              </a:ext>
            </a:extLst>
          </p:cNvPr>
          <p:cNvSpPr txBox="1"/>
          <p:nvPr/>
        </p:nvSpPr>
        <p:spPr>
          <a:xfrm>
            <a:off x="448541" y="7425557"/>
            <a:ext cx="11294918" cy="400110"/>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lgn="ctr">
              <a:defRPr/>
            </a:pPr>
            <a:endParaRPr lang="en-US" altLang="en-US" dirty="0">
              <a:solidFill>
                <a:schemeClr val="tx1"/>
              </a:solidFill>
            </a:endParaRPr>
          </a:p>
        </p:txBody>
      </p:sp>
      <p:pic>
        <p:nvPicPr>
          <p:cNvPr id="2" name="Picture 1" descr="images.jpeg">
            <a:extLst>
              <a:ext uri="{FF2B5EF4-FFF2-40B4-BE49-F238E27FC236}">
                <a16:creationId xmlns:a16="http://schemas.microsoft.com/office/drawing/2014/main" id="{C331EFC4-0A5A-E7CC-05B2-CADDC25B0A99}"/>
              </a:ext>
            </a:extLst>
          </p:cNvPr>
          <p:cNvPicPr>
            <a:picLocks noChangeAspect="1"/>
          </p:cNvPicPr>
          <p:nvPr/>
        </p:nvPicPr>
        <p:blipFill>
          <a:blip r:embed="rId2"/>
          <a:srcRect/>
          <a:stretch>
            <a:fillRect/>
          </a:stretch>
        </p:blipFill>
        <p:spPr bwMode="auto">
          <a:xfrm>
            <a:off x="968327" y="1632210"/>
            <a:ext cx="9945858" cy="4924431"/>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3" name="TextBox 2">
            <a:extLst>
              <a:ext uri="{FF2B5EF4-FFF2-40B4-BE49-F238E27FC236}">
                <a16:creationId xmlns:a16="http://schemas.microsoft.com/office/drawing/2014/main" id="{5F7AF689-6E7F-674D-0BD0-1ABDE4062456}"/>
              </a:ext>
            </a:extLst>
          </p:cNvPr>
          <p:cNvSpPr txBox="1"/>
          <p:nvPr/>
        </p:nvSpPr>
        <p:spPr>
          <a:xfrm>
            <a:off x="275266" y="301359"/>
            <a:ext cx="11641468" cy="1323439"/>
          </a:xfrm>
          <a:prstGeom prst="rect">
            <a:avLst/>
          </a:prstGeom>
          <a:solidFill>
            <a:schemeClr val="bg1"/>
          </a:solidFill>
        </p:spPr>
        <p:txBody>
          <a:bodyPr wrap="square" rtlCol="0">
            <a:spAutoFit/>
          </a:bodyPr>
          <a:lstStyle/>
          <a:p>
            <a:pPr>
              <a:defRPr/>
            </a:pPr>
            <a:r>
              <a:rPr lang="es-BO" altLang="ja-JP" sz="2000" dirty="0">
                <a:solidFill>
                  <a:schemeClr val="tx1"/>
                </a:solidFill>
                <a:latin typeface="Papyrus" panose="020B0602040200020303" pitchFamily="34" charset="77"/>
              </a:rPr>
              <a:t>13. Y dijo Moisés a Dios: He aquí cuando yo llegue a los hijos de Israel, y les diga: El Dios de vuestros padres me ha enviado a vosotros; si ellos me preguntaren: ¿Cuál es su nombre? ¿Qué les responderé? </a:t>
            </a:r>
          </a:p>
          <a:p>
            <a:pPr>
              <a:defRPr/>
            </a:pPr>
            <a:r>
              <a:rPr lang="es-BO" altLang="ja-JP" sz="2000" dirty="0">
                <a:solidFill>
                  <a:schemeClr val="tx1"/>
                </a:solidFill>
                <a:latin typeface="Papyrus" panose="020B0602040200020303" pitchFamily="34" charset="77"/>
              </a:rPr>
              <a:t>14  Y respondió Dios a Moisés: YO SOY EL QUE SOY. Y dijo: Así dirás a los hijos de Israel: </a:t>
            </a:r>
          </a:p>
          <a:p>
            <a:pPr>
              <a:defRPr/>
            </a:pPr>
            <a:r>
              <a:rPr lang="es-BO" altLang="ja-JP" sz="2000" dirty="0">
                <a:latin typeface="Papyrus" panose="020B0602040200020303" pitchFamily="34" charset="77"/>
              </a:rPr>
              <a:t>        </a:t>
            </a:r>
            <a:r>
              <a:rPr lang="es-BO" altLang="ja-JP" sz="2000" dirty="0">
                <a:solidFill>
                  <a:schemeClr val="tx1"/>
                </a:solidFill>
                <a:latin typeface="Papyrus" panose="020B0602040200020303" pitchFamily="34" charset="77"/>
              </a:rPr>
              <a:t>YO SOY me ha enviado a vosotros.                            </a:t>
            </a:r>
            <a:r>
              <a:rPr lang="en-US" altLang="en-US" sz="2000" dirty="0">
                <a:solidFill>
                  <a:schemeClr val="tx1"/>
                </a:solidFill>
                <a:latin typeface="Papyrus" panose="020B0602040200020303" pitchFamily="34" charset="77"/>
              </a:rPr>
              <a:t> </a:t>
            </a:r>
            <a:r>
              <a:rPr lang="en-US" altLang="en-US" sz="2000" dirty="0" err="1">
                <a:solidFill>
                  <a:schemeClr val="tx1"/>
                </a:solidFill>
                <a:latin typeface="Papyrus" panose="020B0602040200020303" pitchFamily="34" charset="77"/>
              </a:rPr>
              <a:t>Éxodo</a:t>
            </a:r>
            <a:r>
              <a:rPr lang="en-US" altLang="en-US" sz="2000" dirty="0">
                <a:solidFill>
                  <a:schemeClr val="tx1"/>
                </a:solidFill>
                <a:latin typeface="Papyrus" panose="020B0602040200020303" pitchFamily="34" charset="77"/>
              </a:rPr>
              <a:t> 3:13-14</a:t>
            </a:r>
          </a:p>
        </p:txBody>
      </p:sp>
    </p:spTree>
    <p:extLst>
      <p:ext uri="{BB962C8B-B14F-4D97-AF65-F5344CB8AC3E}">
        <p14:creationId xmlns:p14="http://schemas.microsoft.com/office/powerpoint/2010/main" val="13458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09CB6173-19C4-4C77-0792-A66D8353B115}"/>
              </a:ext>
            </a:extLst>
          </p:cNvPr>
          <p:cNvSpPr>
            <a:spLocks noChangeArrowheads="1"/>
          </p:cNvSpPr>
          <p:nvPr/>
        </p:nvSpPr>
        <p:spPr bwMode="auto">
          <a:xfrm>
            <a:off x="0" y="0"/>
            <a:ext cx="12192000" cy="73914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sp>
        <p:nvSpPr>
          <p:cNvPr id="3" name="TextBox 2">
            <a:extLst>
              <a:ext uri="{FF2B5EF4-FFF2-40B4-BE49-F238E27FC236}">
                <a16:creationId xmlns:a16="http://schemas.microsoft.com/office/drawing/2014/main" id="{CCBC298A-6521-5B09-F0B6-A3D27111EE6F}"/>
              </a:ext>
            </a:extLst>
          </p:cNvPr>
          <p:cNvSpPr txBox="1"/>
          <p:nvPr/>
        </p:nvSpPr>
        <p:spPr>
          <a:xfrm>
            <a:off x="2860964" y="616529"/>
            <a:ext cx="7242406" cy="461665"/>
          </a:xfrm>
          <a:prstGeom prst="rect">
            <a:avLst/>
          </a:prstGeom>
          <a:solidFill>
            <a:schemeClr val="bg1"/>
          </a:solidFill>
        </p:spPr>
        <p:txBody>
          <a:bodyPr wrap="square">
            <a:spAutoFit/>
          </a:bodyPr>
          <a:lstStyle/>
          <a:p>
            <a:pPr>
              <a:defRPr/>
            </a:pPr>
            <a:r>
              <a:rPr lang="es-BO" sz="2400" dirty="0">
                <a:latin typeface="Papyrus" charset="0"/>
                <a:ea typeface="ＭＳ Ｐゴシック" charset="0"/>
              </a:rPr>
              <a:t>Volver a Ezequiel Capítulo 35 – Tiempo cronológico.</a:t>
            </a:r>
            <a:endParaRPr lang="en-US" sz="2400" dirty="0">
              <a:latin typeface="Papyrus" charset="0"/>
              <a:ea typeface="ＭＳ Ｐゴシック" charset="0"/>
            </a:endParaRPr>
          </a:p>
        </p:txBody>
      </p:sp>
      <p:sp>
        <p:nvSpPr>
          <p:cNvPr id="4" name="TextBox 3">
            <a:extLst>
              <a:ext uri="{FF2B5EF4-FFF2-40B4-BE49-F238E27FC236}">
                <a16:creationId xmlns:a16="http://schemas.microsoft.com/office/drawing/2014/main" id="{39DDB301-F858-7DD2-09AE-24B43B3601D2}"/>
              </a:ext>
            </a:extLst>
          </p:cNvPr>
          <p:cNvSpPr txBox="1"/>
          <p:nvPr/>
        </p:nvSpPr>
        <p:spPr>
          <a:xfrm>
            <a:off x="1308295" y="2188420"/>
            <a:ext cx="8979365" cy="1200329"/>
          </a:xfrm>
          <a:prstGeom prst="rect">
            <a:avLst/>
          </a:prstGeom>
          <a:solidFill>
            <a:schemeClr val="bg1"/>
          </a:solidFill>
        </p:spPr>
        <p:txBody>
          <a:bodyPr wrap="square">
            <a:spAutoFit/>
          </a:bodyPr>
          <a:lstStyle>
            <a:lvl1pPr marL="457200" indent="-4572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buFontTx/>
              <a:buAutoNum type="arabicPeriod" startAt="5"/>
              <a:defRPr/>
            </a:pPr>
            <a:r>
              <a:rPr lang="es-BO" altLang="en-US" sz="2400" dirty="0">
                <a:solidFill>
                  <a:schemeClr val="tx1"/>
                </a:solidFill>
              </a:rPr>
              <a:t>Por cuanto tuviste enemistad perpetua, y derramaste la sangre de los hijos de Israel con el poder de la espada en el tiempo de su aflicción, en el tiempo extremadamente malo; </a:t>
            </a:r>
            <a:endParaRPr lang="en-US" altLang="en-US" sz="2400" dirty="0">
              <a:solidFill>
                <a:schemeClr val="tx1"/>
              </a:solidFill>
            </a:endParaRPr>
          </a:p>
        </p:txBody>
      </p:sp>
      <p:pic>
        <p:nvPicPr>
          <p:cNvPr id="2" name="Picture 4" descr="iu-10.jpeg">
            <a:extLst>
              <a:ext uri="{FF2B5EF4-FFF2-40B4-BE49-F238E27FC236}">
                <a16:creationId xmlns:a16="http://schemas.microsoft.com/office/drawing/2014/main" id="{81311070-C5B7-5E5B-5FDF-50C771A67A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9432" y="4498975"/>
            <a:ext cx="95742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23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36E9D4-3A52-5ADF-9F4B-9683D7DC0E93}"/>
              </a:ext>
            </a:extLst>
          </p:cNvPr>
          <p:cNvSpPr txBox="1"/>
          <p:nvPr/>
        </p:nvSpPr>
        <p:spPr>
          <a:xfrm>
            <a:off x="38100" y="19008"/>
            <a:ext cx="12192000" cy="6858000"/>
          </a:xfrm>
          <a:prstGeom prst="rect">
            <a:avLst/>
          </a:prstGeom>
          <a:solidFill>
            <a:srgbClr val="0000FF"/>
          </a:solidFill>
        </p:spPr>
        <p:txBody>
          <a:bodyPr wrap="square">
            <a:spAutoFit/>
          </a:bodyPr>
          <a:lstStyle/>
          <a:p>
            <a:pPr>
              <a:defRPr/>
            </a:pPr>
            <a:endParaRPr lang="en-US" dirty="0">
              <a:latin typeface="Papyrus" charset="0"/>
              <a:ea typeface="ＭＳ Ｐゴシック" charset="0"/>
            </a:endParaRPr>
          </a:p>
        </p:txBody>
      </p:sp>
      <p:sp>
        <p:nvSpPr>
          <p:cNvPr id="3" name="TextBox 2">
            <a:extLst>
              <a:ext uri="{FF2B5EF4-FFF2-40B4-BE49-F238E27FC236}">
                <a16:creationId xmlns:a16="http://schemas.microsoft.com/office/drawing/2014/main" id="{2BAFC627-25A8-389D-138A-C2945DDC43D1}"/>
              </a:ext>
            </a:extLst>
          </p:cNvPr>
          <p:cNvSpPr txBox="1"/>
          <p:nvPr/>
        </p:nvSpPr>
        <p:spPr>
          <a:xfrm>
            <a:off x="1981200" y="5715001"/>
            <a:ext cx="8305800" cy="646331"/>
          </a:xfrm>
          <a:prstGeom prst="rect">
            <a:avLst/>
          </a:prstGeom>
          <a:noFill/>
        </p:spPr>
        <p:txBody>
          <a:bodyPr>
            <a:spAutoFit/>
          </a:bodyPr>
          <a:lstStyle/>
          <a:p>
            <a:pPr>
              <a:defRPr/>
            </a:pPr>
            <a:r>
              <a:rPr lang="en-US" b="1" dirty="0">
                <a:latin typeface="Papyrus" charset="0"/>
                <a:ea typeface="ＭＳ Ｐゴシック" charset="0"/>
              </a:rPr>
              <a:t>                     King Nebuchadnezzar Burns Jerusalem   586 BC</a:t>
            </a:r>
          </a:p>
          <a:p>
            <a:pPr>
              <a:defRPr/>
            </a:pPr>
            <a:r>
              <a:rPr lang="en-US" b="1" dirty="0">
                <a:latin typeface="Papyrus" charset="0"/>
                <a:ea typeface="ＭＳ Ｐゴシック" charset="0"/>
              </a:rPr>
              <a:t>                  Babylon is the Head of Gold in Daniel Chapter 2</a:t>
            </a:r>
          </a:p>
        </p:txBody>
      </p:sp>
      <p:sp>
        <p:nvSpPr>
          <p:cNvPr id="2" name="TextBox 1">
            <a:extLst>
              <a:ext uri="{FF2B5EF4-FFF2-40B4-BE49-F238E27FC236}">
                <a16:creationId xmlns:a16="http://schemas.microsoft.com/office/drawing/2014/main" id="{4EF61569-41FF-156A-6C87-334BF0284101}"/>
              </a:ext>
            </a:extLst>
          </p:cNvPr>
          <p:cNvSpPr txBox="1"/>
          <p:nvPr/>
        </p:nvSpPr>
        <p:spPr>
          <a:xfrm>
            <a:off x="387197" y="179845"/>
            <a:ext cx="9659504" cy="1938992"/>
          </a:xfrm>
          <a:prstGeom prst="rect">
            <a:avLst/>
          </a:prstGeom>
          <a:no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400" dirty="0">
                <a:solidFill>
                  <a:schemeClr val="bg1"/>
                </a:solidFill>
              </a:rPr>
              <a:t>606 a. C. El rey Nabucodonosor pone Sitio a Jerusalén 
               Primeros cautivos llevados a Babilonia – Libro de Daniel
  587 a. C. Destrucción del 1er Templo       
 El Juicio de Dios: 70 años de desolación (profetizado por Jeremías)
            Comienza "el Tiempo de los Gentiles"</a:t>
            </a:r>
            <a:r>
              <a:rPr lang="en-US" altLang="en-US" sz="2400" b="1" dirty="0"/>
              <a:t> </a:t>
            </a:r>
          </a:p>
        </p:txBody>
      </p:sp>
      <p:pic>
        <p:nvPicPr>
          <p:cNvPr id="4" name="Picture 1" descr="images-2.jpeg">
            <a:extLst>
              <a:ext uri="{FF2B5EF4-FFF2-40B4-BE49-F238E27FC236}">
                <a16:creationId xmlns:a16="http://schemas.microsoft.com/office/drawing/2014/main" id="{CC27E69D-7008-A0BC-9ABD-7340E1868834}"/>
              </a:ext>
            </a:extLst>
          </p:cNvPr>
          <p:cNvPicPr>
            <a:picLocks noChangeAspect="1"/>
          </p:cNvPicPr>
          <p:nvPr/>
        </p:nvPicPr>
        <p:blipFill>
          <a:blip r:embed="rId2"/>
          <a:srcRect b="8714"/>
          <a:stretch>
            <a:fillRect/>
          </a:stretch>
        </p:blipFill>
        <p:spPr bwMode="auto">
          <a:xfrm>
            <a:off x="1107456" y="2118837"/>
            <a:ext cx="7505700" cy="472015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pic>
        <p:nvPicPr>
          <p:cNvPr id="6" name="Picture 4" descr="nebuimage4.jpg">
            <a:extLst>
              <a:ext uri="{FF2B5EF4-FFF2-40B4-BE49-F238E27FC236}">
                <a16:creationId xmlns:a16="http://schemas.microsoft.com/office/drawing/2014/main" id="{2CB41411-4F2A-B2FC-BCF2-4FE20DD6A9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7349" y="243998"/>
            <a:ext cx="2369633" cy="64080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764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0FFF2B34-D55E-B96E-9599-8E4EBEFF55FA}"/>
              </a:ext>
            </a:extLst>
          </p:cNvPr>
          <p:cNvSpPr>
            <a:spLocks noChangeArrowheads="1"/>
          </p:cNvSpPr>
          <p:nvPr/>
        </p:nvSpPr>
        <p:spPr bwMode="auto">
          <a:xfrm>
            <a:off x="0" y="0"/>
            <a:ext cx="12192000" cy="6837365"/>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74754" name="Picture 5">
            <a:extLst>
              <a:ext uri="{FF2B5EF4-FFF2-40B4-BE49-F238E27FC236}">
                <a16:creationId xmlns:a16="http://schemas.microsoft.com/office/drawing/2014/main" id="{1FA9FC88-4B3B-53F8-FCE5-6128B2B9B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25C31B8-23CE-05B0-A81B-124192EB265C}"/>
              </a:ext>
            </a:extLst>
          </p:cNvPr>
          <p:cNvSpPr txBox="1"/>
          <p:nvPr/>
        </p:nvSpPr>
        <p:spPr>
          <a:xfrm>
            <a:off x="654629" y="979345"/>
            <a:ext cx="11204436" cy="5262979"/>
          </a:xfrm>
          <a:prstGeom prst="rect">
            <a:avLst/>
          </a:prstGeom>
          <a:solidFill>
            <a:schemeClr val="bg1"/>
          </a:solidFill>
        </p:spPr>
        <p:txBody>
          <a:bodyPr wrap="square">
            <a:spAutoFit/>
          </a:bodyPr>
          <a:lstStyle>
            <a:lvl1pPr>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400" dirty="0">
                <a:solidFill>
                  <a:schemeClr val="tx1"/>
                </a:solidFill>
              </a:rPr>
              <a:t>Los descendientes físicos y espirituales </a:t>
            </a:r>
            <a:r>
              <a:rPr lang="es-BO" altLang="en-US" sz="2400" dirty="0">
                <a:solidFill>
                  <a:srgbClr val="FF0000"/>
                </a:solidFill>
              </a:rPr>
              <a:t>de Esaú </a:t>
            </a:r>
            <a:r>
              <a:rPr lang="es-BO" altLang="en-US" sz="2400" dirty="0">
                <a:solidFill>
                  <a:schemeClr val="tx1"/>
                </a:solidFill>
              </a:rPr>
              <a:t>(Edom) se han aprovechado</a:t>
            </a:r>
          </a:p>
          <a:p>
            <a:pPr>
              <a:defRPr/>
            </a:pPr>
            <a:r>
              <a:rPr lang="es-BO" altLang="en-US" sz="2400" dirty="0">
                <a:solidFill>
                  <a:schemeClr val="tx1"/>
                </a:solidFill>
              </a:rPr>
              <a:t>     de las desgracias de </a:t>
            </a:r>
            <a:r>
              <a:rPr lang="es-BO" altLang="en-US" sz="2400" dirty="0">
                <a:solidFill>
                  <a:srgbClr val="FF0000"/>
                </a:solidFill>
              </a:rPr>
              <a:t>los Judíos </a:t>
            </a:r>
            <a:r>
              <a:rPr lang="es-BO" altLang="en-US" sz="2400" dirty="0">
                <a:solidFill>
                  <a:schemeClr val="tx1"/>
                </a:solidFill>
              </a:rPr>
              <a:t>una y otra vez, como fue profetizado…</a:t>
            </a:r>
          </a:p>
          <a:p>
            <a:pPr algn="ctr">
              <a:defRPr/>
            </a:pPr>
            <a:r>
              <a:rPr lang="es-BO" altLang="en-US" sz="2400" dirty="0">
                <a:solidFill>
                  <a:schemeClr val="tx1"/>
                </a:solidFill>
              </a:rPr>
              <a:t>
</a:t>
            </a:r>
            <a:r>
              <a:rPr lang="es-BO" altLang="en-US" sz="2400" dirty="0">
                <a:solidFill>
                  <a:srgbClr val="FF0000"/>
                </a:solidFill>
              </a:rPr>
              <a:t>587 a.C</a:t>
            </a:r>
            <a:r>
              <a:rPr lang="es-BO" altLang="en-US" sz="2400" dirty="0">
                <a:solidFill>
                  <a:schemeClr val="tx1"/>
                </a:solidFill>
              </a:rPr>
              <a:t>.     Destrucción del 1er Templo por Nabucodonosor
</a:t>
            </a:r>
            <a:r>
              <a:rPr lang="es-BO" altLang="en-US" sz="2400" dirty="0">
                <a:solidFill>
                  <a:srgbClr val="FF0000"/>
                </a:solidFill>
              </a:rPr>
              <a:t> 70 d.C</a:t>
            </a:r>
            <a:r>
              <a:rPr lang="es-BO" altLang="en-US" sz="2400" dirty="0">
                <a:solidFill>
                  <a:schemeClr val="tx1"/>
                </a:solidFill>
              </a:rPr>
              <a:t>.     Destrucción del 2º Templo por Tito 
</a:t>
            </a:r>
            <a:r>
              <a:rPr lang="es-BO" altLang="en-US" sz="2400" dirty="0">
                <a:solidFill>
                  <a:srgbClr val="FF0000"/>
                </a:solidFill>
              </a:rPr>
              <a:t>1933 </a:t>
            </a:r>
            <a:r>
              <a:rPr lang="es-BO" altLang="en-US" sz="2400" dirty="0">
                <a:solidFill>
                  <a:schemeClr val="tx1"/>
                </a:solidFill>
              </a:rPr>
              <a:t>-  La Revuelta  Árabe/Palestina 
</a:t>
            </a:r>
            <a:r>
              <a:rPr lang="es-BO" altLang="en-US" sz="2400" dirty="0">
                <a:solidFill>
                  <a:srgbClr val="FF0000"/>
                </a:solidFill>
              </a:rPr>
              <a:t>1948</a:t>
            </a:r>
            <a:r>
              <a:rPr lang="es-BO" altLang="en-US" sz="2400" dirty="0">
                <a:solidFill>
                  <a:schemeClr val="tx1"/>
                </a:solidFill>
              </a:rPr>
              <a:t> -  El Holocausto conduce al Nacimiento del moderno Estado de Israel 
                Creación de la Propaganda Palestina 
</a:t>
            </a:r>
            <a:r>
              <a:rPr lang="es-BO" altLang="en-US" sz="2400" dirty="0">
                <a:solidFill>
                  <a:srgbClr val="FF0000"/>
                </a:solidFill>
              </a:rPr>
              <a:t>1965:   </a:t>
            </a:r>
            <a:r>
              <a:rPr lang="es-BO" altLang="en-US" sz="2400" dirty="0">
                <a:solidFill>
                  <a:schemeClr val="tx1"/>
                </a:solidFill>
              </a:rPr>
              <a:t>Organización para la Liberación de Palestina </a:t>
            </a:r>
            <a:r>
              <a:rPr lang="es-BO" altLang="en-US" sz="2400" dirty="0">
                <a:solidFill>
                  <a:srgbClr val="FF0000"/>
                </a:solidFill>
              </a:rPr>
              <a:t>PLO</a:t>
            </a:r>
            <a:r>
              <a:rPr lang="es-BO" altLang="en-US" sz="2400" dirty="0">
                <a:solidFill>
                  <a:schemeClr val="tx1"/>
                </a:solidFill>
              </a:rPr>
              <a:t>), un grupo terrorista.  
</a:t>
            </a:r>
            <a:r>
              <a:rPr lang="es-BO" altLang="en-US" sz="2400" dirty="0">
                <a:solidFill>
                  <a:srgbClr val="FF0000"/>
                </a:solidFill>
              </a:rPr>
              <a:t>1987 – 1993.    </a:t>
            </a:r>
            <a:r>
              <a:rPr lang="es-BO" altLang="en-US" sz="2400" dirty="0">
                <a:solidFill>
                  <a:schemeClr val="tx1"/>
                </a:solidFill>
              </a:rPr>
              <a:t>1ª Intifada Palestina    
</a:t>
            </a:r>
            <a:r>
              <a:rPr lang="es-BO" altLang="en-US" sz="2400" dirty="0">
                <a:solidFill>
                  <a:srgbClr val="FF0000"/>
                </a:solidFill>
              </a:rPr>
              <a:t>1993</a:t>
            </a:r>
            <a:r>
              <a:rPr lang="es-BO" altLang="en-US" sz="2400" dirty="0">
                <a:solidFill>
                  <a:schemeClr val="tx1"/>
                </a:solidFill>
              </a:rPr>
              <a:t> –  Tratado de Paz de Oslo –
</a:t>
            </a:r>
            <a:r>
              <a:rPr lang="es-BO" altLang="en-US" sz="2400" dirty="0">
                <a:solidFill>
                  <a:srgbClr val="FF0000"/>
                </a:solidFill>
              </a:rPr>
              <a:t>1994</a:t>
            </a:r>
            <a:r>
              <a:rPr lang="es-BO" altLang="en-US" sz="2400" dirty="0">
                <a:solidFill>
                  <a:schemeClr val="tx1"/>
                </a:solidFill>
              </a:rPr>
              <a:t>  Creación de la Autoridad Palestina
</a:t>
            </a:r>
            <a:r>
              <a:rPr lang="es-BO" altLang="en-US" sz="2400" dirty="0">
                <a:solidFill>
                  <a:srgbClr val="FF0000"/>
                </a:solidFill>
              </a:rPr>
              <a:t>2000-2005</a:t>
            </a:r>
            <a:r>
              <a:rPr lang="es-BO" altLang="en-US" sz="2400" dirty="0">
                <a:solidFill>
                  <a:schemeClr val="tx1"/>
                </a:solidFill>
              </a:rPr>
              <a:t>.   2ª Intifada Palestina 
</a:t>
            </a:r>
            <a:r>
              <a:rPr lang="es-BO" altLang="en-US" sz="2400" dirty="0">
                <a:solidFill>
                  <a:srgbClr val="FF0000"/>
                </a:solidFill>
              </a:rPr>
              <a:t> 10/2023 </a:t>
            </a:r>
            <a:r>
              <a:rPr lang="es-BO" altLang="en-US" sz="2400" dirty="0">
                <a:solidFill>
                  <a:schemeClr val="tx1"/>
                </a:solidFill>
              </a:rPr>
              <a:t>–  Guerra con Gaza y Islam</a:t>
            </a:r>
            <a:endParaRPr lang="en-US" altLang="en-US" sz="2400" dirty="0">
              <a:solidFill>
                <a:schemeClr val="tx1"/>
              </a:solidFill>
            </a:endParaRPr>
          </a:p>
        </p:txBody>
      </p:sp>
      <p:sp>
        <p:nvSpPr>
          <p:cNvPr id="3" name="TextBox 2">
            <a:extLst>
              <a:ext uri="{FF2B5EF4-FFF2-40B4-BE49-F238E27FC236}">
                <a16:creationId xmlns:a16="http://schemas.microsoft.com/office/drawing/2014/main" id="{E8617E2D-2E2D-8F40-2BD9-014AF9E89414}"/>
              </a:ext>
            </a:extLst>
          </p:cNvPr>
          <p:cNvSpPr txBox="1"/>
          <p:nvPr/>
        </p:nvSpPr>
        <p:spPr>
          <a:xfrm>
            <a:off x="4343400" y="373063"/>
            <a:ext cx="3048000" cy="461962"/>
          </a:xfrm>
          <a:prstGeom prst="rect">
            <a:avLst/>
          </a:prstGeom>
          <a:solidFill>
            <a:schemeClr val="bg1"/>
          </a:solidFill>
        </p:spPr>
        <p:txBody>
          <a:bodyPr>
            <a:spAutoFit/>
          </a:bodyPr>
          <a:lstStyle/>
          <a:p>
            <a:pPr>
              <a:defRPr/>
            </a:pPr>
            <a:r>
              <a:rPr lang="en-US" sz="2400" dirty="0">
                <a:latin typeface="Papyrus" charset="0"/>
                <a:ea typeface="ＭＳ Ｐゴシック" charset="0"/>
              </a:rPr>
              <a:t>   </a:t>
            </a:r>
            <a:r>
              <a:rPr lang="en-US" sz="2400" dirty="0" err="1">
                <a:solidFill>
                  <a:srgbClr val="FF0000"/>
                </a:solidFill>
                <a:latin typeface="Papyrus" charset="0"/>
                <a:ea typeface="ＭＳ Ｐゴシック" charset="0"/>
              </a:rPr>
              <a:t>Esaú</a:t>
            </a:r>
            <a:r>
              <a:rPr lang="en-US" sz="2400" dirty="0">
                <a:solidFill>
                  <a:srgbClr val="FF0000"/>
                </a:solidFill>
                <a:latin typeface="Papyrus" charset="0"/>
                <a:ea typeface="ＭＳ Ｐゴシック" charset="0"/>
              </a:rPr>
              <a:t> </a:t>
            </a:r>
            <a:r>
              <a:rPr lang="en-US" sz="2400" dirty="0" err="1">
                <a:solidFill>
                  <a:srgbClr val="FF0000"/>
                </a:solidFill>
                <a:latin typeface="Papyrus" charset="0"/>
                <a:ea typeface="ＭＳ Ｐゴシック" charset="0"/>
              </a:rPr>
              <a:t>odia</a:t>
            </a:r>
            <a:r>
              <a:rPr lang="en-US" sz="2400" dirty="0">
                <a:solidFill>
                  <a:srgbClr val="FF0000"/>
                </a:solidFill>
                <a:latin typeface="Papyrus" charset="0"/>
                <a:ea typeface="ＭＳ Ｐゴシック" charset="0"/>
              </a:rPr>
              <a:t> a Jacob</a:t>
            </a:r>
          </a:p>
        </p:txBody>
      </p:sp>
    </p:spTree>
    <p:extLst>
      <p:ext uri="{BB962C8B-B14F-4D97-AF65-F5344CB8AC3E}">
        <p14:creationId xmlns:p14="http://schemas.microsoft.com/office/powerpoint/2010/main" val="264211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52D8C9B7-AEB7-7166-4BC0-E72D9279BA50}"/>
              </a:ext>
            </a:extLst>
          </p:cNvPr>
          <p:cNvSpPr>
            <a:spLocks noChangeArrowheads="1"/>
          </p:cNvSpPr>
          <p:nvPr/>
        </p:nvSpPr>
        <p:spPr bwMode="auto">
          <a:xfrm>
            <a:off x="0" y="0"/>
            <a:ext cx="12192000" cy="68580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84994" name="Picture 5">
            <a:extLst>
              <a:ext uri="{FF2B5EF4-FFF2-40B4-BE49-F238E27FC236}">
                <a16:creationId xmlns:a16="http://schemas.microsoft.com/office/drawing/2014/main" id="{A13698D5-87CE-F244-0BE8-5D30677ECC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8A03F05-E083-6028-3777-93236EC1E824}"/>
              </a:ext>
            </a:extLst>
          </p:cNvPr>
          <p:cNvSpPr txBox="1"/>
          <p:nvPr/>
        </p:nvSpPr>
        <p:spPr>
          <a:xfrm>
            <a:off x="2743200" y="762000"/>
            <a:ext cx="7300210" cy="954107"/>
          </a:xfrm>
          <a:prstGeom prst="rect">
            <a:avLst/>
          </a:prstGeom>
          <a:solidFill>
            <a:schemeClr val="bg1"/>
          </a:solidFill>
        </p:spPr>
        <p:txBody>
          <a:bodyPr wrap="square">
            <a:spAutoFit/>
          </a:bodyPr>
          <a:lstStyle/>
          <a:p>
            <a:pPr>
              <a:defRPr/>
            </a:pPr>
            <a:r>
              <a:rPr lang="es-BO" sz="2800" dirty="0">
                <a:latin typeface="Papyrus" charset="0"/>
                <a:ea typeface="ＭＳ Ｐゴシック" charset="0"/>
              </a:rPr>
              <a:t>¿Cuándo se pueden cumplir estas profecías?            Después de 1948 y después de 1967</a:t>
            </a:r>
            <a:endParaRPr lang="en-US" sz="2800" dirty="0">
              <a:latin typeface="Papyrus" charset="0"/>
              <a:ea typeface="ＭＳ Ｐゴシック" charset="0"/>
            </a:endParaRPr>
          </a:p>
        </p:txBody>
      </p:sp>
      <p:sp>
        <p:nvSpPr>
          <p:cNvPr id="3" name="TextBox 2">
            <a:extLst>
              <a:ext uri="{FF2B5EF4-FFF2-40B4-BE49-F238E27FC236}">
                <a16:creationId xmlns:a16="http://schemas.microsoft.com/office/drawing/2014/main" id="{11A26135-3CC5-21B0-2DAB-C446D23DCDDE}"/>
              </a:ext>
            </a:extLst>
          </p:cNvPr>
          <p:cNvSpPr txBox="1"/>
          <p:nvPr/>
        </p:nvSpPr>
        <p:spPr>
          <a:xfrm>
            <a:off x="2971800" y="2590800"/>
            <a:ext cx="5943600" cy="954088"/>
          </a:xfrm>
          <a:prstGeom prst="rect">
            <a:avLst/>
          </a:prstGeom>
          <a:solidFill>
            <a:schemeClr val="bg1"/>
          </a:solidFill>
        </p:spPr>
        <p:txBody>
          <a:bodyPr>
            <a:spAutoFit/>
          </a:bodyPr>
          <a:lstStyle/>
          <a:p>
            <a:pPr>
              <a:defRPr/>
            </a:pPr>
            <a:r>
              <a:rPr lang="es-BO" sz="2800" dirty="0">
                <a:latin typeface="Papyrus" charset="0"/>
                <a:ea typeface="ＭＳ Ｐゴシック" charset="0"/>
              </a:rPr>
              <a:t>¿A quién juzgará Dios?                      Edom/Árabes/ Palestinos/Islam</a:t>
            </a:r>
            <a:endParaRPr lang="en-US" sz="2800" dirty="0">
              <a:latin typeface="Papyrus" charset="0"/>
              <a:ea typeface="ＭＳ Ｐゴシック" charset="0"/>
            </a:endParaRPr>
          </a:p>
        </p:txBody>
      </p:sp>
      <p:sp>
        <p:nvSpPr>
          <p:cNvPr id="4" name="TextBox 3">
            <a:extLst>
              <a:ext uri="{FF2B5EF4-FFF2-40B4-BE49-F238E27FC236}">
                <a16:creationId xmlns:a16="http://schemas.microsoft.com/office/drawing/2014/main" id="{F8617410-EBA4-844C-562D-5434D2D383EA}"/>
              </a:ext>
            </a:extLst>
          </p:cNvPr>
          <p:cNvSpPr txBox="1"/>
          <p:nvPr/>
        </p:nvSpPr>
        <p:spPr>
          <a:xfrm>
            <a:off x="2819400" y="4419601"/>
            <a:ext cx="6477000" cy="1384995"/>
          </a:xfrm>
          <a:prstGeom prst="rect">
            <a:avLst/>
          </a:prstGeom>
          <a:solidFill>
            <a:schemeClr val="bg1"/>
          </a:solidFill>
        </p:spPr>
        <p:txBody>
          <a:bodyPr>
            <a:spAutoFit/>
          </a:bodyPr>
          <a:lstStyle/>
          <a:p>
            <a:pPr>
              <a:defRPr/>
            </a:pPr>
            <a:r>
              <a:rPr lang="es-BO" sz="2800" dirty="0">
                <a:latin typeface="Papyrus" charset="0"/>
                <a:ea typeface="ＭＳ Ｐゴシック" charset="0"/>
              </a:rPr>
              <a:t>¿Por qué los juzgará Dios?
   Por su eterno odio a los judíos
   Porque celebran la matanza de los judíos</a:t>
            </a:r>
            <a:endParaRPr lang="en-US" sz="2400" dirty="0">
              <a:latin typeface="Papyrus" charset="0"/>
              <a:ea typeface="ＭＳ Ｐゴシック" charset="0"/>
            </a:endParaRPr>
          </a:p>
        </p:txBody>
      </p:sp>
    </p:spTree>
    <p:extLst>
      <p:ext uri="{BB962C8B-B14F-4D97-AF65-F5344CB8AC3E}">
        <p14:creationId xmlns:p14="http://schemas.microsoft.com/office/powerpoint/2010/main" val="100338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2B3234B3-10E3-585F-8389-608C800B0E48}"/>
              </a:ext>
            </a:extLst>
          </p:cNvPr>
          <p:cNvSpPr>
            <a:spLocks noChangeArrowheads="1"/>
          </p:cNvSpPr>
          <p:nvPr/>
        </p:nvSpPr>
        <p:spPr bwMode="auto">
          <a:xfrm>
            <a:off x="0" y="0"/>
            <a:ext cx="12192000" cy="6858000"/>
          </a:xfrm>
          <a:prstGeom prst="rect">
            <a:avLst/>
          </a:prstGeom>
          <a:solidFill>
            <a:srgbClr val="0000FF"/>
          </a:solidFill>
          <a:ln w="9525">
            <a:solidFill>
              <a:schemeClr val="tx1"/>
            </a:solidFill>
            <a:miter lim="800000"/>
            <a:headEnd/>
            <a:tailEnd/>
          </a:ln>
        </p:spPr>
        <p:txBody>
          <a:bodyPr wrap="none" anchor="ct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400" dirty="0">
                <a:solidFill>
                  <a:srgbClr val="FFFFFF"/>
                </a:solidFill>
                <a:effectLst/>
              </a:rPr>
              <a:t>		  "Por la Fuerza de la Espada" (</a:t>
            </a:r>
            <a:r>
              <a:rPr lang="es-BO" altLang="en-US" sz="2400" dirty="0">
                <a:solidFill>
                  <a:schemeClr val="bg1"/>
                </a:solidFill>
                <a:effectLst/>
              </a:rPr>
              <a:t>verso 5)          </a:t>
            </a:r>
            <a:r>
              <a:rPr lang="es-BO" altLang="en-US" sz="2400" dirty="0">
                <a:solidFill>
                  <a:srgbClr val="FFFFFF"/>
                </a:solidFill>
                <a:effectLst/>
              </a:rPr>
              <a:t>La Espada es el Islam</a:t>
            </a:r>
            <a:endParaRPr lang="en-US" altLang="en-US" dirty="0">
              <a:solidFill>
                <a:srgbClr val="FFFFFF"/>
              </a:solidFill>
              <a:effectLst/>
            </a:endParaRPr>
          </a:p>
          <a:p>
            <a:pPr>
              <a:lnSpc>
                <a:spcPct val="70000"/>
              </a:lnSpc>
              <a:defRPr/>
            </a:pPr>
            <a:endParaRPr lang="en-US" altLang="en-US" dirty="0">
              <a:solidFill>
                <a:srgbClr val="FFFFFF"/>
              </a:solidFill>
              <a:effectLst/>
            </a:endParaRPr>
          </a:p>
          <a:p>
            <a:pPr>
              <a:defRPr/>
            </a:pPr>
            <a:r>
              <a:rPr lang="en-US" altLang="en-US" dirty="0">
                <a:solidFill>
                  <a:srgbClr val="FFFFFF"/>
                </a:solidFill>
                <a:effectLst/>
              </a:rPr>
              <a:t>       “Esau,</a:t>
            </a:r>
            <a:r>
              <a:rPr lang="es-BO" altLang="en-US" dirty="0">
                <a:solidFill>
                  <a:srgbClr val="FFFFFF"/>
                </a:solidFill>
                <a:effectLst/>
              </a:rPr>
              <a:t>Y por tu espada vivirás, y á tu hermano servirás: y sucederá cuando te enseñorees,</a:t>
            </a:r>
          </a:p>
          <a:p>
            <a:pPr>
              <a:defRPr/>
            </a:pPr>
            <a:r>
              <a:rPr lang="es-BO" altLang="en-US" dirty="0">
                <a:solidFill>
                  <a:srgbClr val="FFFFFF"/>
                </a:solidFill>
                <a:effectLst/>
              </a:rPr>
              <a:t>                                                                                                      que descargarás su yugo de tu cerviz. </a:t>
            </a:r>
            <a:r>
              <a:rPr lang="en-US" altLang="en-US" dirty="0">
                <a:solidFill>
                  <a:srgbClr val="FFFFFF"/>
                </a:solidFill>
                <a:effectLst/>
              </a:rPr>
              <a:t>.” </a:t>
            </a:r>
            <a:r>
              <a:rPr lang="en-US" altLang="en-US" dirty="0" err="1">
                <a:solidFill>
                  <a:srgbClr val="FFFFFF"/>
                </a:solidFill>
                <a:effectLst/>
              </a:rPr>
              <a:t>Génesis</a:t>
            </a:r>
            <a:r>
              <a:rPr lang="en-US" altLang="en-US" dirty="0">
                <a:solidFill>
                  <a:srgbClr val="FFFFFF"/>
                </a:solidFill>
                <a:effectLst/>
              </a:rPr>
              <a:t> 27:40</a:t>
            </a:r>
          </a:p>
          <a:p>
            <a:pPr>
              <a:defRPr/>
            </a:pPr>
            <a:endParaRPr lang="en-US" altLang="en-US" dirty="0">
              <a:solidFill>
                <a:schemeClr val="bg1"/>
              </a:solidFill>
              <a:effectLst/>
            </a:endParaRPr>
          </a:p>
          <a:p>
            <a:pPr>
              <a:defRPr/>
            </a:pPr>
            <a:r>
              <a:rPr lang="en-US" altLang="en-US" dirty="0">
                <a:solidFill>
                  <a:srgbClr val="FFFFFF"/>
                </a:solidFill>
                <a:effectLst/>
              </a:rPr>
              <a:t>                                                                                                                                            </a:t>
            </a:r>
            <a:r>
              <a:rPr lang="en-US" altLang="en-US" dirty="0" err="1">
                <a:solidFill>
                  <a:srgbClr val="FFFFFF"/>
                </a:solidFill>
                <a:effectLst/>
              </a:rPr>
              <a:t>Génesis</a:t>
            </a:r>
            <a:r>
              <a:rPr lang="en-US" altLang="en-US" dirty="0">
                <a:solidFill>
                  <a:srgbClr val="FFFFFF"/>
                </a:solidFill>
                <a:effectLst/>
              </a:rPr>
              <a:t> 36:8</a:t>
            </a:r>
          </a:p>
          <a:p>
            <a:pPr>
              <a:defRPr/>
            </a:pPr>
            <a:endParaRPr lang="en-US" altLang="en-US" dirty="0">
              <a:solidFill>
                <a:srgbClr val="FFFFFF"/>
              </a:solidFill>
              <a:effectLst/>
            </a:endParaRPr>
          </a:p>
          <a:p>
            <a:pPr>
              <a:defRPr/>
            </a:pPr>
            <a:r>
              <a:rPr lang="en-US" altLang="en-US" dirty="0">
                <a:solidFill>
                  <a:srgbClr val="FFFFFF"/>
                </a:solidFill>
                <a:effectLst/>
              </a:rPr>
              <a:t>                                                                                                       “</a:t>
            </a:r>
            <a:r>
              <a:rPr lang="es-BO" altLang="en-US" dirty="0">
                <a:solidFill>
                  <a:srgbClr val="FFFFFF"/>
                </a:solidFill>
                <a:effectLst/>
              </a:rPr>
              <a:t>Y Esaú habitó en el monte de </a:t>
            </a:r>
            <a:r>
              <a:rPr lang="es-BO" altLang="en-US" dirty="0" err="1">
                <a:solidFill>
                  <a:srgbClr val="FFFFFF"/>
                </a:solidFill>
                <a:effectLst/>
              </a:rPr>
              <a:t>Seir</a:t>
            </a:r>
            <a:r>
              <a:rPr lang="es-BO" altLang="en-US" dirty="0">
                <a:solidFill>
                  <a:srgbClr val="FFFFFF"/>
                </a:solidFill>
                <a:effectLst/>
              </a:rPr>
              <a:t>: Esaú es Edom.</a:t>
            </a:r>
            <a:r>
              <a:rPr lang="en-US" altLang="en-US" dirty="0">
                <a:solidFill>
                  <a:srgbClr val="FFFFFF"/>
                </a:solidFill>
                <a:effectLst/>
              </a:rPr>
              <a:t>” </a:t>
            </a:r>
            <a:endParaRPr lang="en-US" altLang="en-US" sz="1600" dirty="0">
              <a:solidFill>
                <a:srgbClr val="FFFFFF"/>
              </a:solidFill>
              <a:effectLst/>
            </a:endParaRPr>
          </a:p>
          <a:p>
            <a:pPr>
              <a:defRPr/>
            </a:pPr>
            <a:r>
              <a:rPr lang="en-US" altLang="en-US" sz="1600" dirty="0">
                <a:solidFill>
                  <a:srgbClr val="FFFFFF"/>
                </a:solidFill>
                <a:effectLst/>
              </a:rPr>
              <a:t>                    </a:t>
            </a:r>
            <a:endParaRPr lang="en-US" altLang="en-US" dirty="0">
              <a:solidFill>
                <a:srgbClr val="FFFFFF"/>
              </a:solidFill>
              <a:effectLst/>
            </a:endParaRPr>
          </a:p>
          <a:p>
            <a:pPr>
              <a:lnSpc>
                <a:spcPct val="60000"/>
              </a:lnSpc>
              <a:defRPr/>
            </a:pPr>
            <a:r>
              <a:rPr lang="en-US" altLang="en-US" sz="1600" dirty="0">
                <a:solidFill>
                  <a:srgbClr val="FFFFFF"/>
                </a:solidFill>
                <a:effectLst/>
              </a:rPr>
              <a:t>   </a:t>
            </a:r>
            <a:endParaRPr lang="en-US" altLang="en-US" dirty="0">
              <a:solidFill>
                <a:srgbClr val="FFFFFF"/>
              </a:solidFill>
              <a:effectLst/>
            </a:endParaRPr>
          </a:p>
          <a:p>
            <a:pPr>
              <a:defRPr/>
            </a:pPr>
            <a:r>
              <a:rPr lang="en-US" altLang="en-US" dirty="0">
                <a:solidFill>
                  <a:srgbClr val="FFFFFF"/>
                </a:solidFill>
                <a:effectLst/>
              </a:rPr>
              <a:t>                                                                                                                                          </a:t>
            </a:r>
            <a:r>
              <a:rPr lang="en-US" altLang="en-US" dirty="0" err="1">
                <a:solidFill>
                  <a:srgbClr val="FFFFFF"/>
                </a:solidFill>
                <a:effectLst/>
              </a:rPr>
              <a:t>Apocalipsis</a:t>
            </a:r>
            <a:r>
              <a:rPr lang="en-US" altLang="en-US" dirty="0">
                <a:solidFill>
                  <a:srgbClr val="FFFFFF"/>
                </a:solidFill>
                <a:effectLst/>
              </a:rPr>
              <a:t>  13:10</a:t>
            </a:r>
          </a:p>
          <a:p>
            <a:pPr>
              <a:defRPr/>
            </a:pPr>
            <a:endParaRPr lang="en-US" altLang="en-US" dirty="0">
              <a:solidFill>
                <a:srgbClr val="FFFFFF"/>
              </a:solidFill>
              <a:effectLst/>
            </a:endParaRPr>
          </a:p>
          <a:p>
            <a:pPr>
              <a:defRPr/>
            </a:pPr>
            <a:r>
              <a:rPr lang="en-US" altLang="en-US" dirty="0">
                <a:solidFill>
                  <a:srgbClr val="FFFFFF"/>
                </a:solidFill>
                <a:effectLst/>
              </a:rPr>
              <a:t>                                                                                                               “</a:t>
            </a:r>
            <a:r>
              <a:rPr lang="es-BO" altLang="en-US" dirty="0">
                <a:solidFill>
                  <a:srgbClr val="FFFFFF"/>
                </a:solidFill>
                <a:effectLst/>
              </a:rPr>
              <a:t>El que a espada matare, a espada debe ser muerto.</a:t>
            </a:r>
            <a:r>
              <a:rPr lang="en-US" altLang="en-US" dirty="0">
                <a:solidFill>
                  <a:srgbClr val="FFFFFF"/>
                </a:solidFill>
                <a:effectLst/>
              </a:rPr>
              <a:t>” </a:t>
            </a:r>
          </a:p>
          <a:p>
            <a:pPr>
              <a:defRPr/>
            </a:pPr>
            <a:endParaRPr lang="en-US" altLang="en-US" dirty="0">
              <a:solidFill>
                <a:srgbClr val="FFFFFF"/>
              </a:solidFill>
              <a:effectLst/>
            </a:endParaRPr>
          </a:p>
          <a:p>
            <a:pPr>
              <a:defRPr/>
            </a:pPr>
            <a:r>
              <a:rPr lang="en-US" altLang="en-US" sz="1600" dirty="0">
                <a:solidFill>
                  <a:srgbClr val="FFFFFF"/>
                </a:solidFill>
                <a:effectLst/>
              </a:rPr>
              <a:t>      </a:t>
            </a:r>
          </a:p>
          <a:p>
            <a:pPr>
              <a:defRPr/>
            </a:pPr>
            <a:endParaRPr lang="en-US" altLang="en-US" sz="1600" dirty="0">
              <a:solidFill>
                <a:srgbClr val="FFFFFF"/>
              </a:solidFill>
              <a:effectLst/>
            </a:endParaRPr>
          </a:p>
          <a:p>
            <a:pPr>
              <a:defRPr/>
            </a:pPr>
            <a:r>
              <a:rPr lang="en-US" altLang="en-US" sz="1600" dirty="0">
                <a:solidFill>
                  <a:srgbClr val="FFFFFF"/>
                </a:solidFill>
                <a:effectLst/>
              </a:rPr>
              <a:t>            </a:t>
            </a:r>
            <a:endParaRPr lang="en-US" altLang="en-US" sz="1800" dirty="0"/>
          </a:p>
        </p:txBody>
      </p:sp>
      <p:pic>
        <p:nvPicPr>
          <p:cNvPr id="87042" name="Picture 5">
            <a:extLst>
              <a:ext uri="{FF2B5EF4-FFF2-40B4-BE49-F238E27FC236}">
                <a16:creationId xmlns:a16="http://schemas.microsoft.com/office/drawing/2014/main" id="{8323DB77-EC23-345F-3AFF-9D3EDC563C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jehu-2.jpg">
            <a:extLst>
              <a:ext uri="{FF2B5EF4-FFF2-40B4-BE49-F238E27FC236}">
                <a16:creationId xmlns:a16="http://schemas.microsoft.com/office/drawing/2014/main" id="{8BAE2667-B33A-C37D-7329-A381C673C9BD}"/>
              </a:ext>
            </a:extLst>
          </p:cNvPr>
          <p:cNvPicPr>
            <a:picLocks noChangeAspect="1"/>
          </p:cNvPicPr>
          <p:nvPr/>
        </p:nvPicPr>
        <p:blipFill>
          <a:blip r:embed="rId4"/>
          <a:srcRect/>
          <a:stretch>
            <a:fillRect/>
          </a:stretch>
        </p:blipFill>
        <p:spPr bwMode="auto">
          <a:xfrm>
            <a:off x="408694" y="2182144"/>
            <a:ext cx="5337499" cy="434526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Tree>
    <p:extLst>
      <p:ext uri="{BB962C8B-B14F-4D97-AF65-F5344CB8AC3E}">
        <p14:creationId xmlns:p14="http://schemas.microsoft.com/office/powerpoint/2010/main" val="4161498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54210E3B-920C-8BAC-3AB5-540D4CBD3D39}"/>
              </a:ext>
            </a:extLst>
          </p:cNvPr>
          <p:cNvSpPr>
            <a:spLocks noChangeArrowheads="1"/>
          </p:cNvSpPr>
          <p:nvPr/>
        </p:nvSpPr>
        <p:spPr bwMode="auto">
          <a:xfrm>
            <a:off x="1" y="0"/>
            <a:ext cx="12191999" cy="6858000"/>
          </a:xfrm>
          <a:prstGeom prst="rect">
            <a:avLst/>
          </a:prstGeom>
          <a:solidFill>
            <a:srgbClr val="0000FF"/>
          </a:solidFill>
          <a:ln w="9525">
            <a:solidFill>
              <a:schemeClr val="tx1"/>
            </a:solidFill>
            <a:miter lim="800000"/>
            <a:headEnd/>
            <a:tailEnd/>
          </a:ln>
        </p:spPr>
        <p:txBody>
          <a:bodyPr wrap="none" anchor="ct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pPr algn="ctr">
              <a:defRPr/>
            </a:pPr>
            <a:r>
              <a:rPr lang="en-US" altLang="en-US" dirty="0">
                <a:solidFill>
                  <a:srgbClr val="000000"/>
                </a:solidFill>
                <a:effectLst/>
              </a:rPr>
              <a:t>            </a:t>
            </a:r>
            <a:r>
              <a:rPr lang="en-US" altLang="en-US" dirty="0">
                <a:solidFill>
                  <a:srgbClr val="FFFFFF"/>
                </a:solidFill>
                <a:effectLst/>
              </a:rPr>
              <a:t>  </a:t>
            </a:r>
            <a:r>
              <a:rPr lang="en-US" altLang="en-US" sz="1600" dirty="0">
                <a:solidFill>
                  <a:srgbClr val="FFFFFF"/>
                </a:solidFill>
                <a:effectLst/>
              </a:rPr>
              <a:t>              </a:t>
            </a:r>
            <a:r>
              <a:rPr lang="en-US" altLang="en-US" dirty="0">
                <a:solidFill>
                  <a:srgbClr val="FFFFFF"/>
                </a:solidFill>
                <a:effectLst/>
              </a:rPr>
              <a:t>   </a:t>
            </a:r>
          </a:p>
          <a:p>
            <a:pPr algn="ctr">
              <a:defRPr/>
            </a:pPr>
            <a:r>
              <a:rPr lang="en-US" altLang="en-US" dirty="0">
                <a:solidFill>
                  <a:srgbClr val="FFFFFF"/>
                </a:solidFill>
                <a:effectLst/>
              </a:rPr>
              <a:t>   </a:t>
            </a:r>
            <a:r>
              <a:rPr lang="es-BO" altLang="en-US" dirty="0">
                <a:solidFill>
                  <a:srgbClr val="FFFFFF"/>
                </a:solidFill>
                <a:effectLst/>
              </a:rPr>
              <a:t>Los antiguos hijos de Esaú se convierten en:
               los Palestinos, los Árabes, los Jordanos,
                Se casan con Ismael: Arabia Saudita, los Estados del Golfo 
                       y adoptan el Islam como su religión, a Alá como su Dios
                        El odio a los JUDIOS se intensifica desde hace 6000 años.</a:t>
            </a:r>
            <a:r>
              <a:rPr lang="en-US" altLang="en-US" dirty="0">
                <a:solidFill>
                  <a:srgbClr val="FFFFFF"/>
                </a:solidFill>
                <a:effectLst/>
              </a:rPr>
              <a:t>           </a:t>
            </a:r>
          </a:p>
          <a:p>
            <a:pPr algn="ctr">
              <a:defRPr/>
            </a:pPr>
            <a:endParaRPr lang="en-US" altLang="en-US" dirty="0">
              <a:solidFill>
                <a:srgbClr val="FFFFFF"/>
              </a:solidFill>
              <a:effectLst/>
            </a:endParaRPr>
          </a:p>
          <a:p>
            <a:pPr algn="ctr">
              <a:defRPr/>
            </a:pPr>
            <a:r>
              <a:rPr lang="es-BO" altLang="en-US" dirty="0">
                <a:solidFill>
                  <a:srgbClr val="FFFFFF"/>
                </a:solidFill>
                <a:effectLst/>
              </a:rPr>
              <a:t>Hoy en día, las tribus árabes luchan entre sí, pero se unen como musulmanes
                  de común acuerdo para matar a los judíos para apoderarse de la Tierra</a:t>
            </a:r>
            <a:endParaRPr lang="en-US" altLang="en-US" dirty="0">
              <a:solidFill>
                <a:srgbClr val="FFFFFF"/>
              </a:solidFill>
              <a:effectLst/>
            </a:endParaRPr>
          </a:p>
          <a:p>
            <a:pPr algn="ctr">
              <a:defRPr/>
            </a:pPr>
            <a:r>
              <a:rPr lang="en-US" altLang="en-US" dirty="0">
                <a:solidFill>
                  <a:srgbClr val="FFFFFF"/>
                </a:solidFill>
                <a:effectLst/>
              </a:rPr>
              <a:t>                        </a:t>
            </a:r>
            <a:r>
              <a:rPr lang="es-BO" altLang="en-US" dirty="0">
                <a:solidFill>
                  <a:srgbClr val="FFFFFF"/>
                </a:solidFill>
                <a:effectLst/>
              </a:rPr>
              <a:t>La furia de Dios se derramará sobre los vecinos de Israel
         porque les encanta derramar la sangre de Su Pueblo Elegido, los Judíos.</a:t>
            </a:r>
          </a:p>
          <a:p>
            <a:pPr algn="ctr">
              <a:defRPr/>
            </a:pPr>
            <a:endParaRPr lang="en-US" altLang="en-US" dirty="0">
              <a:solidFill>
                <a:srgbClr val="FFFFFF"/>
              </a:solidFill>
              <a:effectLst/>
            </a:endParaRPr>
          </a:p>
          <a:p>
            <a:pPr algn="ctr">
              <a:defRPr/>
            </a:pPr>
            <a:r>
              <a:rPr lang="en-US" altLang="en-US" dirty="0">
                <a:solidFill>
                  <a:srgbClr val="FFFFFF"/>
                </a:solidFill>
                <a:effectLst/>
              </a:rPr>
              <a:t>              </a:t>
            </a:r>
            <a:r>
              <a:rPr lang="es-BO" altLang="en-US" dirty="0">
                <a:solidFill>
                  <a:srgbClr val="FFFFFF"/>
                </a:solidFill>
                <a:effectLst/>
              </a:rPr>
              <a:t>El Proceso de Paz en el Medio Oriente es el plan del hombre para traer la paz mundial
                         dividiendo Jerusalén y creando allí una capital Palestina
        Creyendo que los Judíos y los Palestinos vivirán uno al lado del otro en paz.
     El Plan de Dios: traer a Su Pueblo Elegido de regreso a su tierra Israel, cuya capital es Jerusalén 
      donde tienen un tiempo señalado para conocer al Mesías </a:t>
            </a:r>
            <a:r>
              <a:rPr lang="es-BO" altLang="en-US" dirty="0" err="1">
                <a:solidFill>
                  <a:srgbClr val="FFFFFF"/>
                </a:solidFill>
                <a:effectLst/>
              </a:rPr>
              <a:t>Yeshúa</a:t>
            </a:r>
            <a:r>
              <a:rPr lang="es-BO" altLang="en-US" dirty="0">
                <a:solidFill>
                  <a:srgbClr val="FFFFFF"/>
                </a:solidFill>
                <a:effectLst/>
              </a:rPr>
              <a:t> en persona</a:t>
            </a:r>
            <a:r>
              <a:rPr lang="en-US" altLang="en-US" dirty="0">
                <a:solidFill>
                  <a:srgbClr val="FFFFFF"/>
                </a:solidFill>
                <a:effectLst/>
              </a:rPr>
              <a:t>             </a:t>
            </a:r>
            <a:endParaRPr lang="en-US" altLang="en-US" dirty="0"/>
          </a:p>
        </p:txBody>
      </p:sp>
      <p:pic>
        <p:nvPicPr>
          <p:cNvPr id="89090" name="Picture 5">
            <a:extLst>
              <a:ext uri="{FF2B5EF4-FFF2-40B4-BE49-F238E27FC236}">
                <a16:creationId xmlns:a16="http://schemas.microsoft.com/office/drawing/2014/main" id="{1E1B8A01-0D3B-E6C3-EE9D-3152915A49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26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26C9F1-63F2-9F9D-22CA-D0EDF7F18DDD}"/>
              </a:ext>
            </a:extLst>
          </p:cNvPr>
          <p:cNvSpPr/>
          <p:nvPr/>
        </p:nvSpPr>
        <p:spPr>
          <a:xfrm>
            <a:off x="0" y="0"/>
            <a:ext cx="12192000" cy="6858000"/>
          </a:xfrm>
          <a:prstGeom prst="rect">
            <a:avLst/>
          </a:prstGeom>
          <a:solidFill>
            <a:srgbClr val="0000FF"/>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p>
        </p:txBody>
      </p:sp>
      <p:sp>
        <p:nvSpPr>
          <p:cNvPr id="7" name="TextBox 6">
            <a:extLst>
              <a:ext uri="{FF2B5EF4-FFF2-40B4-BE49-F238E27FC236}">
                <a16:creationId xmlns:a16="http://schemas.microsoft.com/office/drawing/2014/main" id="{1162B073-A760-063F-9400-27C1001D7166}"/>
              </a:ext>
            </a:extLst>
          </p:cNvPr>
          <p:cNvSpPr txBox="1"/>
          <p:nvPr/>
        </p:nvSpPr>
        <p:spPr>
          <a:xfrm>
            <a:off x="385539" y="5248972"/>
            <a:ext cx="11356428" cy="1384995"/>
          </a:xfrm>
          <a:prstGeom prst="rect">
            <a:avLst/>
          </a:prstGeom>
          <a:solidFill>
            <a:schemeClr val="bg1"/>
          </a:solidFill>
        </p:spPr>
        <p:txBody>
          <a:bodyPr wrap="square">
            <a:spAutoFit/>
          </a:bodyPr>
          <a:lstStyle/>
          <a:p>
            <a:pPr algn="ctr">
              <a:defRPr/>
            </a:pPr>
            <a:r>
              <a:rPr lang="es-BO" sz="2800" dirty="0">
                <a:latin typeface="Papyrus"/>
                <a:cs typeface="Papyrus"/>
              </a:rPr>
              <a:t>Mientras Israel está en  guerra y ataca agresivamente a sus Enemigos
Las Naciones del Mundo exigirán la Paz
          ¿Conducirá esto a Daniel 9:27 al falso tratado de paz?</a:t>
            </a:r>
            <a:endParaRPr lang="en-US" sz="2800" dirty="0">
              <a:latin typeface="Papyrus"/>
              <a:cs typeface="Papyrus"/>
            </a:endParaRPr>
          </a:p>
        </p:txBody>
      </p:sp>
      <p:pic>
        <p:nvPicPr>
          <p:cNvPr id="130051" name="Picture 2" descr="A person in a suit and a person in a headdress&#10;&#10;Description automatically generated">
            <a:extLst>
              <a:ext uri="{FF2B5EF4-FFF2-40B4-BE49-F238E27FC236}">
                <a16:creationId xmlns:a16="http://schemas.microsoft.com/office/drawing/2014/main" id="{60BFFB59-84D0-0ED0-C380-1377D4418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69" y="849987"/>
            <a:ext cx="6866788" cy="434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7" descr="A person in a suit and tie&#10;&#10;Description automatically generated">
            <a:extLst>
              <a:ext uri="{FF2B5EF4-FFF2-40B4-BE49-F238E27FC236}">
                <a16:creationId xmlns:a16="http://schemas.microsoft.com/office/drawing/2014/main" id="{7A36BEBB-B844-D3B0-3C93-D85902ADC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450" y="661094"/>
            <a:ext cx="3451026" cy="458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1ACC1ED-1179-DD5A-204C-9195054FA583}"/>
              </a:ext>
            </a:extLst>
          </p:cNvPr>
          <p:cNvSpPr txBox="1"/>
          <p:nvPr/>
        </p:nvSpPr>
        <p:spPr>
          <a:xfrm>
            <a:off x="500318" y="332433"/>
            <a:ext cx="11191364" cy="466006"/>
          </a:xfrm>
          <a:prstGeom prst="rect">
            <a:avLst/>
          </a:prstGeom>
          <a:solidFill>
            <a:schemeClr val="bg1"/>
          </a:solidFill>
        </p:spPr>
        <p:txBody>
          <a:bodyPr wrap="square">
            <a:spAutoFit/>
          </a:bodyPr>
          <a:lstStyle/>
          <a:p>
            <a:pPr>
              <a:defRPr/>
            </a:pPr>
            <a:r>
              <a:rPr lang="es-BO" sz="2400" dirty="0">
                <a:latin typeface="Papyrus" panose="020B0602040200020303" pitchFamily="34" charset="77"/>
              </a:rPr>
              <a:t>¿Qué Sucede Cuando los Reyes y las Naciones Ignoran el Pacto Eterno de Dios?</a:t>
            </a:r>
            <a:endParaRPr lang="en-US" sz="2400" dirty="0">
              <a:latin typeface="Papyrus" panose="020B0602040200020303" pitchFamily="34" charset="77"/>
            </a:endParaRPr>
          </a:p>
        </p:txBody>
      </p:sp>
    </p:spTree>
    <p:extLst>
      <p:ext uri="{BB962C8B-B14F-4D97-AF65-F5344CB8AC3E}">
        <p14:creationId xmlns:p14="http://schemas.microsoft.com/office/powerpoint/2010/main" val="2307543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F1CBA79B-5E2E-326C-D31C-4D1C12562B4D}"/>
              </a:ext>
            </a:extLst>
          </p:cNvPr>
          <p:cNvSpPr>
            <a:spLocks noChangeArrowheads="1"/>
          </p:cNvSpPr>
          <p:nvPr/>
        </p:nvSpPr>
        <p:spPr bwMode="auto">
          <a:xfrm>
            <a:off x="1524000" y="0"/>
            <a:ext cx="9144000" cy="6858000"/>
          </a:xfrm>
          <a:prstGeom prst="rect">
            <a:avLst/>
          </a:prstGeom>
          <a:solidFill>
            <a:srgbClr val="197DE1"/>
          </a:solidFill>
          <a:ln w="9525">
            <a:solidFill>
              <a:schemeClr val="tx1"/>
            </a:solidFill>
            <a:round/>
            <a:headEnd/>
            <a:tailEnd/>
          </a:ln>
        </p:spPr>
        <p:txBody>
          <a:bodyPr/>
          <a:lstStyle>
            <a:lvl1pPr>
              <a:defRPr sz="2000">
                <a:solidFill>
                  <a:srgbClr val="197DE1"/>
                </a:solidFill>
                <a:effectDag name="">
                  <a:cont type="tree" name="">
                    <a:effect ref="fillLine"/>
                    <a:outerShdw dist="38100" dir="13500000" algn="br">
                      <a:srgbClr val="67B3FE"/>
                    </a:outerShdw>
                  </a:cont>
                  <a:cont type="tree" name="">
                    <a:effect ref="fillLine"/>
                    <a:outerShdw dist="38100" dir="2700000" algn="tl">
                      <a:srgbClr val="0F4B86"/>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197DE1"/>
                </a:solidFill>
                <a:effectDag name="">
                  <a:cont type="tree" name="">
                    <a:effect ref="fillLine"/>
                    <a:outerShdw dist="38100" dir="13500000" algn="br">
                      <a:srgbClr val="67B3FE"/>
                    </a:outerShdw>
                  </a:cont>
                  <a:cont type="tree" name="">
                    <a:effect ref="fillLine"/>
                    <a:outerShdw dist="38100" dir="2700000" algn="tl">
                      <a:srgbClr val="0F4B86"/>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197DE1"/>
                </a:solidFill>
                <a:effectDag name="">
                  <a:cont type="tree" name="">
                    <a:effect ref="fillLine"/>
                    <a:outerShdw dist="38100" dir="13500000" algn="br">
                      <a:srgbClr val="67B3FE"/>
                    </a:outerShdw>
                  </a:cont>
                  <a:cont type="tree" name="">
                    <a:effect ref="fillLine"/>
                    <a:outerShdw dist="38100" dir="2700000" algn="tl">
                      <a:srgbClr val="0F4B86"/>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197DE1"/>
                </a:solidFill>
                <a:effectDag name="">
                  <a:cont type="tree" name="">
                    <a:effect ref="fillLine"/>
                    <a:outerShdw dist="38100" dir="13500000" algn="br">
                      <a:srgbClr val="67B3FE"/>
                    </a:outerShdw>
                  </a:cont>
                  <a:cont type="tree" name="">
                    <a:effect ref="fillLine"/>
                    <a:outerShdw dist="38100" dir="2700000" algn="tl">
                      <a:srgbClr val="0F4B86"/>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197DE1"/>
                </a:solidFill>
                <a:effectDag name="">
                  <a:cont type="tree" name="">
                    <a:effect ref="fillLine"/>
                    <a:outerShdw dist="38100" dir="13500000" algn="br">
                      <a:srgbClr val="67B3FE"/>
                    </a:outerShdw>
                  </a:cont>
                  <a:cont type="tree" name="">
                    <a:effect ref="fillLine"/>
                    <a:outerShdw dist="38100" dir="2700000" algn="tl">
                      <a:srgbClr val="0F4B86"/>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197DE1"/>
                </a:solidFill>
                <a:effectDag name="">
                  <a:cont type="tree" name="">
                    <a:effect ref="fillLine"/>
                    <a:outerShdw dist="38100" dir="13500000" algn="br">
                      <a:srgbClr val="67B3FE"/>
                    </a:outerShdw>
                  </a:cont>
                  <a:cont type="tree" name="">
                    <a:effect ref="fillLine"/>
                    <a:outerShdw dist="38100" dir="2700000" algn="tl">
                      <a:srgbClr val="0F4B86"/>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197DE1"/>
                </a:solidFill>
                <a:effectDag name="">
                  <a:cont type="tree" name="">
                    <a:effect ref="fillLine"/>
                    <a:outerShdw dist="38100" dir="13500000" algn="br">
                      <a:srgbClr val="67B3FE"/>
                    </a:outerShdw>
                  </a:cont>
                  <a:cont type="tree" name="">
                    <a:effect ref="fillLine"/>
                    <a:outerShdw dist="38100" dir="2700000" algn="tl">
                      <a:srgbClr val="0F4B86"/>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197DE1"/>
                </a:solidFill>
                <a:effectDag name="">
                  <a:cont type="tree" name="">
                    <a:effect ref="fillLine"/>
                    <a:outerShdw dist="38100" dir="13500000" algn="br">
                      <a:srgbClr val="67B3FE"/>
                    </a:outerShdw>
                  </a:cont>
                  <a:cont type="tree" name="">
                    <a:effect ref="fillLine"/>
                    <a:outerShdw dist="38100" dir="2700000" algn="tl">
                      <a:srgbClr val="0F4B86"/>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197DE1"/>
                </a:solidFill>
                <a:effectDag name="">
                  <a:cont type="tree" name="">
                    <a:effect ref="fillLine"/>
                    <a:outerShdw dist="38100" dir="13500000" algn="br">
                      <a:srgbClr val="67B3FE"/>
                    </a:outerShdw>
                  </a:cont>
                  <a:cont type="tree" name="">
                    <a:effect ref="fillLine"/>
                    <a:outerShdw dist="38100" dir="2700000" algn="tl">
                      <a:srgbClr val="0F4B86"/>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91138" name="Rectangle 4">
            <a:extLst>
              <a:ext uri="{FF2B5EF4-FFF2-40B4-BE49-F238E27FC236}">
                <a16:creationId xmlns:a16="http://schemas.microsoft.com/office/drawing/2014/main" id="{AA1BD9ED-8D2A-C7AD-AE5B-E55A1BCC996C}"/>
              </a:ext>
            </a:extLst>
          </p:cNvPr>
          <p:cNvSpPr>
            <a:spLocks noChangeArrowheads="1"/>
          </p:cNvSpPr>
          <p:nvPr/>
        </p:nvSpPr>
        <p:spPr bwMode="auto">
          <a:xfrm>
            <a:off x="0" y="25400"/>
            <a:ext cx="12192000" cy="6858000"/>
          </a:xfrm>
          <a:prstGeom prst="rect">
            <a:avLst/>
          </a:prstGeom>
          <a:solidFill>
            <a:srgbClr val="0000FF"/>
          </a:solidFill>
          <a:ln w="9525">
            <a:solidFill>
              <a:schemeClr val="tx1"/>
            </a:solidFill>
            <a:round/>
            <a:headEnd/>
            <a:tailEnd/>
          </a:ln>
        </p:spPr>
        <p:txBody>
          <a:bodyP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3" name="TextBox 2">
            <a:extLst>
              <a:ext uri="{FF2B5EF4-FFF2-40B4-BE49-F238E27FC236}">
                <a16:creationId xmlns:a16="http://schemas.microsoft.com/office/drawing/2014/main" id="{154520C2-593A-4325-CF84-8526AFF5FED6}"/>
              </a:ext>
            </a:extLst>
          </p:cNvPr>
          <p:cNvSpPr txBox="1"/>
          <p:nvPr/>
        </p:nvSpPr>
        <p:spPr>
          <a:xfrm>
            <a:off x="1213872" y="1148669"/>
            <a:ext cx="4328799" cy="3113842"/>
          </a:xfrm>
          <a:prstGeom prst="rect">
            <a:avLst/>
          </a:prstGeom>
          <a:solidFill>
            <a:schemeClr val="bg1"/>
          </a:solidFill>
        </p:spPr>
        <p:txBody>
          <a:bodyPr wrap="square">
            <a:spAutoFit/>
          </a:bodyPr>
          <a:lstStyle/>
          <a:p>
            <a:pPr>
              <a:defRPr/>
            </a:pPr>
            <a:endParaRPr lang="en-US" sz="2800" dirty="0">
              <a:latin typeface="Papyrus" charset="0"/>
              <a:ea typeface="ＭＳ Ｐゴシック" charset="0"/>
            </a:endParaRPr>
          </a:p>
          <a:p>
            <a:pPr>
              <a:defRPr/>
            </a:pPr>
            <a:r>
              <a:rPr lang="es-BO" sz="2800" dirty="0">
                <a:latin typeface="Papyrus" panose="020B0602040200020303" pitchFamily="34" charset="77"/>
                <a:ea typeface="ＭＳ Ｐゴシック" charset="0"/>
                <a:cs typeface="Lucida Handwriting"/>
              </a:rPr>
              <a:t>Cuando Dios dice
 Él extiende Su Mano
 Esto quiere decir, </a:t>
            </a:r>
          </a:p>
          <a:p>
            <a:pPr>
              <a:defRPr/>
            </a:pPr>
            <a:r>
              <a:rPr lang="es-BO" sz="2800" dirty="0">
                <a:latin typeface="Papyrus" panose="020B0602040200020303" pitchFamily="34" charset="77"/>
                <a:ea typeface="ＭＳ Ｐゴシック" charset="0"/>
                <a:cs typeface="Lucida Handwriting"/>
              </a:rPr>
              <a:t>Que Jesús  está </a:t>
            </a:r>
          </a:p>
          <a:p>
            <a:pPr>
              <a:defRPr/>
            </a:pPr>
            <a:r>
              <a:rPr lang="es-BO" sz="2800" dirty="0">
                <a:latin typeface="Papyrus" panose="020B0602040200020303" pitchFamily="34" charset="77"/>
                <a:ea typeface="ＭＳ Ｐゴシック" charset="0"/>
                <a:cs typeface="Lucida Handwriting"/>
              </a:rPr>
              <a:t> presente en la tierra
 Apunta a Su 2da Venida</a:t>
            </a:r>
            <a:endParaRPr lang="en-US" sz="2800" dirty="0">
              <a:solidFill>
                <a:srgbClr val="000000"/>
              </a:solidFill>
              <a:latin typeface="Papyrus" panose="020B0602040200020303" pitchFamily="34" charset="77"/>
              <a:ea typeface="ＭＳ Ｐゴシック" charset="0"/>
            </a:endParaRPr>
          </a:p>
        </p:txBody>
      </p:sp>
      <p:pic>
        <p:nvPicPr>
          <p:cNvPr id="2" name="Picture 1" descr="jesus-returns-at-the-battle-of-armageddon-200-sm.jpg">
            <a:extLst>
              <a:ext uri="{FF2B5EF4-FFF2-40B4-BE49-F238E27FC236}">
                <a16:creationId xmlns:a16="http://schemas.microsoft.com/office/drawing/2014/main" id="{4BA4C7D9-AC67-1CF1-C5DC-D61762FF6185}"/>
              </a:ext>
            </a:extLst>
          </p:cNvPr>
          <p:cNvPicPr>
            <a:picLocks noChangeAspect="1"/>
          </p:cNvPicPr>
          <p:nvPr/>
        </p:nvPicPr>
        <p:blipFill>
          <a:blip r:embed="rId2"/>
          <a:srcRect/>
          <a:stretch>
            <a:fillRect/>
          </a:stretch>
        </p:blipFill>
        <p:spPr bwMode="auto">
          <a:xfrm>
            <a:off x="5986022" y="25400"/>
            <a:ext cx="5554813" cy="7015459"/>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Tree>
    <p:extLst>
      <p:ext uri="{BB962C8B-B14F-4D97-AF65-F5344CB8AC3E}">
        <p14:creationId xmlns:p14="http://schemas.microsoft.com/office/powerpoint/2010/main" val="1215412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847EF7-CF80-02ED-F91C-A5934B345924}"/>
              </a:ext>
            </a:extLst>
          </p:cNvPr>
          <p:cNvSpPr txBox="1"/>
          <p:nvPr/>
        </p:nvSpPr>
        <p:spPr>
          <a:xfrm flipH="1" flipV="1">
            <a:off x="-152400" y="13978"/>
            <a:ext cx="12496800" cy="6844022"/>
          </a:xfrm>
          <a:prstGeom prst="rect">
            <a:avLst/>
          </a:prstGeom>
          <a:solidFill>
            <a:srgbClr val="0000FF"/>
          </a:solidFill>
        </p:spPr>
        <p:txBody>
          <a:bodyPr wrap="square">
            <a:spAutoFit/>
          </a:bodyPr>
          <a:lstStyle/>
          <a:p>
            <a:pPr>
              <a:defRPr/>
            </a:pPr>
            <a:endParaRPr lang="en-US" dirty="0">
              <a:latin typeface="Papyrus" charset="0"/>
              <a:ea typeface="ＭＳ Ｐゴシック" charset="0"/>
            </a:endParaRPr>
          </a:p>
        </p:txBody>
      </p:sp>
      <p:sp>
        <p:nvSpPr>
          <p:cNvPr id="3" name="TextBox 2">
            <a:extLst>
              <a:ext uri="{FF2B5EF4-FFF2-40B4-BE49-F238E27FC236}">
                <a16:creationId xmlns:a16="http://schemas.microsoft.com/office/drawing/2014/main" id="{51272D4C-AE55-8E83-C514-E4C26996E059}"/>
              </a:ext>
            </a:extLst>
          </p:cNvPr>
          <p:cNvSpPr txBox="1"/>
          <p:nvPr/>
        </p:nvSpPr>
        <p:spPr>
          <a:xfrm>
            <a:off x="0" y="376236"/>
            <a:ext cx="7010400" cy="5198346"/>
          </a:xfrm>
          <a:prstGeom prst="rect">
            <a:avLst/>
          </a:prstGeom>
          <a:solidFill>
            <a:schemeClr val="bg1"/>
          </a:solidFill>
        </p:spPr>
        <p:txBody>
          <a:bodyPr wrap="square">
            <a:spAutoFit/>
          </a:bodyP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pPr>
              <a:defRPr/>
            </a:pPr>
            <a:r>
              <a:rPr lang="en-US" altLang="en-US" sz="2400" dirty="0">
                <a:solidFill>
                  <a:srgbClr val="FF0000"/>
                </a:solidFill>
              </a:rPr>
              <a:t>6</a:t>
            </a:r>
            <a:r>
              <a:rPr lang="en-US" altLang="en-US" sz="2400" dirty="0">
                <a:solidFill>
                  <a:schemeClr val="tx1"/>
                </a:solidFill>
              </a:rPr>
              <a:t>.”</a:t>
            </a:r>
            <a:r>
              <a:rPr lang="es-BO" altLang="en-US" sz="2400" dirty="0">
                <a:solidFill>
                  <a:schemeClr val="tx1"/>
                </a:solidFill>
              </a:rPr>
              <a:t> por tanto, vivo yo, dice el Señor Dios, 
"Te prepararé para la sangre, y la sangre</a:t>
            </a:r>
          </a:p>
          <a:p>
            <a:pPr>
              <a:defRPr/>
            </a:pPr>
            <a:r>
              <a:rPr lang="es-BO" altLang="en-US" sz="2400" dirty="0">
                <a:solidFill>
                  <a:schemeClr val="tx1"/>
                </a:solidFill>
              </a:rPr>
              <a:t> te perseguirá; ya que no odiaste la sangre, </a:t>
            </a:r>
          </a:p>
          <a:p>
            <a:pPr>
              <a:defRPr/>
            </a:pPr>
            <a:r>
              <a:rPr lang="es-BO" altLang="en-US" sz="2400" dirty="0">
                <a:solidFill>
                  <a:schemeClr val="tx1"/>
                </a:solidFill>
              </a:rPr>
              <a:t>aun la sangre te perseguirá.</a:t>
            </a:r>
          </a:p>
          <a:p>
            <a:pPr>
              <a:defRPr/>
            </a:pPr>
            <a:endParaRPr lang="en-US" altLang="en-US" sz="2400" dirty="0">
              <a:solidFill>
                <a:schemeClr val="tx1"/>
              </a:solidFill>
            </a:endParaRPr>
          </a:p>
          <a:p>
            <a:pPr>
              <a:defRPr/>
            </a:pPr>
            <a:r>
              <a:rPr lang="en-US" altLang="en-US" sz="2400" dirty="0">
                <a:solidFill>
                  <a:srgbClr val="FF0000"/>
                </a:solidFill>
              </a:rPr>
              <a:t> 7</a:t>
            </a:r>
            <a:r>
              <a:rPr lang="en-US" altLang="en-US" sz="2400" dirty="0">
                <a:solidFill>
                  <a:schemeClr val="tx1"/>
                </a:solidFill>
              </a:rPr>
              <a:t>. </a:t>
            </a:r>
            <a:r>
              <a:rPr lang="es-BO" altLang="en-US" sz="2400" dirty="0">
                <a:solidFill>
                  <a:schemeClr val="tx1"/>
                </a:solidFill>
              </a:rPr>
              <a:t>Así haré que el monte </a:t>
            </a:r>
            <a:r>
              <a:rPr lang="es-BO" altLang="en-US" sz="2400" dirty="0" err="1">
                <a:solidFill>
                  <a:schemeClr val="tx1"/>
                </a:solidFill>
              </a:rPr>
              <a:t>Seir</a:t>
            </a:r>
            <a:r>
              <a:rPr lang="es-BO" altLang="en-US" sz="2400" dirty="0">
                <a:solidFill>
                  <a:schemeClr val="tx1"/>
                </a:solidFill>
              </a:rPr>
              <a:t> sea el más desolado, y cortaré de él al que se desmaya y vuelve.</a:t>
            </a:r>
          </a:p>
          <a:p>
            <a:pPr>
              <a:defRPr/>
            </a:pPr>
            <a:endParaRPr lang="en-US" altLang="en-US" sz="2400" dirty="0">
              <a:solidFill>
                <a:schemeClr val="tx1"/>
              </a:solidFill>
            </a:endParaRPr>
          </a:p>
          <a:p>
            <a:pPr>
              <a:defRPr/>
            </a:pPr>
            <a:r>
              <a:rPr lang="en-US" altLang="en-US" sz="2400" dirty="0">
                <a:solidFill>
                  <a:srgbClr val="FF0000"/>
                </a:solidFill>
              </a:rPr>
              <a:t>  8</a:t>
            </a:r>
            <a:r>
              <a:rPr lang="es-BO" altLang="en-US" sz="2400" dirty="0">
                <a:solidFill>
                  <a:schemeClr val="tx1"/>
                </a:solidFill>
              </a:rPr>
              <a:t>. Y llenaré sus montes con sus hombres muertos: en vuestros collados, y en vuestros valles, y en todos vuestros ríos, caerán los muertos a espada</a:t>
            </a:r>
            <a:r>
              <a:rPr lang="en-US" altLang="en-US" sz="2400" dirty="0">
                <a:solidFill>
                  <a:schemeClr val="tx1"/>
                </a:solidFill>
              </a:rPr>
              <a:t>. </a:t>
            </a:r>
          </a:p>
          <a:p>
            <a:pPr>
              <a:defRPr/>
            </a:pPr>
            <a:r>
              <a:rPr lang="en-US" altLang="en-US" sz="2400" dirty="0">
                <a:solidFill>
                  <a:schemeClr val="tx1"/>
                </a:solidFill>
              </a:rPr>
              <a:t> </a:t>
            </a:r>
          </a:p>
          <a:p>
            <a:pPr>
              <a:lnSpc>
                <a:spcPct val="90000"/>
              </a:lnSpc>
              <a:defRPr/>
            </a:pPr>
            <a:r>
              <a:rPr lang="en-US" altLang="en-US" sz="2400" dirty="0">
                <a:solidFill>
                  <a:srgbClr val="FF0000"/>
                </a:solidFill>
              </a:rPr>
              <a:t>9</a:t>
            </a:r>
            <a:r>
              <a:rPr lang="es-BO" altLang="en-US" sz="2400" dirty="0">
                <a:solidFill>
                  <a:schemeClr val="tx1"/>
                </a:solidFill>
              </a:rPr>
              <a:t>.   Os haré desolación perpetua, y vuestras ciudades no volverán, y sabréis  Yo soy Jehová</a:t>
            </a:r>
            <a:endParaRPr lang="en-US" altLang="en-US" sz="2400" b="1" dirty="0">
              <a:solidFill>
                <a:schemeClr val="tx1"/>
              </a:solidFill>
            </a:endParaRPr>
          </a:p>
        </p:txBody>
      </p:sp>
      <p:sp>
        <p:nvSpPr>
          <p:cNvPr id="5" name="TextBox 4">
            <a:extLst>
              <a:ext uri="{FF2B5EF4-FFF2-40B4-BE49-F238E27FC236}">
                <a16:creationId xmlns:a16="http://schemas.microsoft.com/office/drawing/2014/main" id="{657781A2-516B-0766-44D9-F07040FB4A1C}"/>
              </a:ext>
            </a:extLst>
          </p:cNvPr>
          <p:cNvSpPr txBox="1"/>
          <p:nvPr/>
        </p:nvSpPr>
        <p:spPr>
          <a:xfrm>
            <a:off x="651294" y="5899871"/>
            <a:ext cx="4530308" cy="461665"/>
          </a:xfrm>
          <a:prstGeom prst="rect">
            <a:avLst/>
          </a:prstGeom>
          <a:solidFill>
            <a:schemeClr val="bg1"/>
          </a:solidFill>
        </p:spPr>
        <p:txBody>
          <a:bodyPr wrap="square">
            <a:spAutoFit/>
          </a:bodyPr>
          <a:lstStyle/>
          <a:p>
            <a:pPr>
              <a:defRPr/>
            </a:pPr>
            <a:r>
              <a:rPr lang="es-BO" sz="2400" dirty="0">
                <a:solidFill>
                  <a:srgbClr val="FFFFFF"/>
                </a:solidFill>
                <a:latin typeface="Papyrus" charset="0"/>
                <a:ea typeface="ＭＳ Ｐゴシック" charset="0"/>
              </a:rPr>
              <a:t>¡</a:t>
            </a:r>
            <a:r>
              <a:rPr lang="es-BO" sz="2400" dirty="0">
                <a:latin typeface="Papyrus" charset="0"/>
                <a:ea typeface="ＭＳ Ｐゴシック" charset="0"/>
              </a:rPr>
              <a:t>Él no es </a:t>
            </a:r>
            <a:r>
              <a:rPr lang="es-BO" sz="2400" dirty="0" err="1">
                <a:latin typeface="Papyrus" charset="0"/>
                <a:ea typeface="ＭＳ Ｐゴシック" charset="0"/>
              </a:rPr>
              <a:t>Allah</a:t>
            </a:r>
            <a:r>
              <a:rPr lang="es-BO" sz="2400" dirty="0">
                <a:latin typeface="Papyrus" charset="0"/>
                <a:ea typeface="ＭＳ Ｐゴシック" charset="0"/>
              </a:rPr>
              <a:t>,  el dios del Islam!</a:t>
            </a:r>
            <a:endParaRPr lang="en-US" dirty="0">
              <a:latin typeface="Papyrus" charset="0"/>
              <a:ea typeface="ＭＳ Ｐゴシック" charset="0"/>
            </a:endParaRPr>
          </a:p>
        </p:txBody>
      </p:sp>
      <p:pic>
        <p:nvPicPr>
          <p:cNvPr id="4" name="Picture 3" descr="jesus-returns-at-the-battle-of-armageddon-200-sm.jpg">
            <a:extLst>
              <a:ext uri="{FF2B5EF4-FFF2-40B4-BE49-F238E27FC236}">
                <a16:creationId xmlns:a16="http://schemas.microsoft.com/office/drawing/2014/main" id="{DB615DB6-D612-CAD9-7975-1A059B14C4EA}"/>
              </a:ext>
            </a:extLst>
          </p:cNvPr>
          <p:cNvPicPr>
            <a:picLocks noChangeAspect="1"/>
          </p:cNvPicPr>
          <p:nvPr/>
        </p:nvPicPr>
        <p:blipFill>
          <a:blip r:embed="rId2"/>
          <a:srcRect/>
          <a:stretch>
            <a:fillRect/>
          </a:stretch>
        </p:blipFill>
        <p:spPr bwMode="auto">
          <a:xfrm>
            <a:off x="7065207" y="129674"/>
            <a:ext cx="5086934" cy="6598651"/>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Tree>
    <p:extLst>
      <p:ext uri="{BB962C8B-B14F-4D97-AF65-F5344CB8AC3E}">
        <p14:creationId xmlns:p14="http://schemas.microsoft.com/office/powerpoint/2010/main" val="2864649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5E1EED36-10DA-E6BA-4D05-A2C729023D3A}"/>
              </a:ext>
            </a:extLst>
          </p:cNvPr>
          <p:cNvSpPr>
            <a:spLocks noChangeArrowheads="1"/>
          </p:cNvSpPr>
          <p:nvPr/>
        </p:nvSpPr>
        <p:spPr bwMode="auto">
          <a:xfrm>
            <a:off x="0" y="0"/>
            <a:ext cx="12192000" cy="71628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93186" name="Picture 5">
            <a:extLst>
              <a:ext uri="{FF2B5EF4-FFF2-40B4-BE49-F238E27FC236}">
                <a16:creationId xmlns:a16="http://schemas.microsoft.com/office/drawing/2014/main" id="{3BFAC88E-8FB5-C709-A98D-2014444531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A91CB46-D83E-F1A5-DF9C-4DBCF7B91F6F}"/>
              </a:ext>
            </a:extLst>
          </p:cNvPr>
          <p:cNvSpPr txBox="1"/>
          <p:nvPr/>
        </p:nvSpPr>
        <p:spPr>
          <a:xfrm>
            <a:off x="126609" y="253727"/>
            <a:ext cx="11177495" cy="1785104"/>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lgn="just">
              <a:defRPr/>
            </a:pPr>
            <a:r>
              <a:rPr lang="en-US" altLang="en-US" sz="2200" b="1" dirty="0">
                <a:solidFill>
                  <a:srgbClr val="FF0000"/>
                </a:solidFill>
              </a:rPr>
              <a:t>10</a:t>
            </a:r>
            <a:r>
              <a:rPr lang="en-US" altLang="en-US" sz="2200" b="1" dirty="0">
                <a:solidFill>
                  <a:schemeClr val="tx1"/>
                </a:solidFill>
              </a:rPr>
              <a:t>  </a:t>
            </a:r>
            <a:r>
              <a:rPr lang="es-BO" altLang="en-US" sz="2200" dirty="0">
                <a:solidFill>
                  <a:schemeClr val="tx1"/>
                </a:solidFill>
              </a:rPr>
              <a:t>"Porque tú has dicho, estas 2 naciones y estos 2 </a:t>
            </a:r>
            <a:r>
              <a:rPr lang="es-BO" altLang="en-US" sz="2200" dirty="0" err="1">
                <a:solidFill>
                  <a:schemeClr val="tx1"/>
                </a:solidFill>
              </a:rPr>
              <a:t>paíse</a:t>
            </a:r>
            <a:r>
              <a:rPr lang="es-BO" altLang="en-US" sz="2200" dirty="0">
                <a:solidFill>
                  <a:schemeClr val="tx1"/>
                </a:solidFill>
              </a:rPr>
              <a:t>  (Israel y Palestina) serán míos,
             y la poseeremos; mientras que el Señor estaba allí:</a:t>
            </a:r>
            <a:endParaRPr lang="en-US" altLang="en-US" sz="2200" dirty="0">
              <a:solidFill>
                <a:schemeClr val="tx1"/>
              </a:solidFill>
            </a:endParaRPr>
          </a:p>
          <a:p>
            <a:pPr algn="just">
              <a:defRPr/>
            </a:pPr>
            <a:r>
              <a:rPr lang="en-US" altLang="en-US" sz="2200" dirty="0">
                <a:solidFill>
                  <a:srgbClr val="FF0000"/>
                </a:solidFill>
              </a:rPr>
              <a:t> </a:t>
            </a:r>
            <a:r>
              <a:rPr lang="en-US" altLang="en-US" sz="2200" b="1" dirty="0">
                <a:solidFill>
                  <a:srgbClr val="FF0000"/>
                </a:solidFill>
              </a:rPr>
              <a:t> 11</a:t>
            </a:r>
            <a:r>
              <a:rPr lang="en-US" altLang="en-US" sz="2200" b="1" dirty="0">
                <a:solidFill>
                  <a:schemeClr val="tx1"/>
                </a:solidFill>
              </a:rPr>
              <a:t>. </a:t>
            </a:r>
            <a:r>
              <a:rPr lang="es-BO" altLang="en-US" sz="2200" b="1" dirty="0">
                <a:solidFill>
                  <a:schemeClr val="tx1"/>
                </a:solidFill>
              </a:rPr>
              <a:t>Por tanto, vivo yo, dice el Señor Dios   Incluso haré de acuerdo a tu enojo y de acuerdo a tu envidia  que has usado por tu odio contra ellos;
      Y me daré a conocer entre ellos (Israel), cuando te haya juzgado".</a:t>
            </a:r>
            <a:endParaRPr lang="en-US" altLang="en-US" sz="2200" dirty="0">
              <a:solidFill>
                <a:schemeClr val="tx1"/>
              </a:solidFill>
            </a:endParaRPr>
          </a:p>
        </p:txBody>
      </p:sp>
      <p:pic>
        <p:nvPicPr>
          <p:cNvPr id="2" name="Picture 1" descr="A group of men standing in front of flags&#10;&#10;Description automatically generated">
            <a:extLst>
              <a:ext uri="{FF2B5EF4-FFF2-40B4-BE49-F238E27FC236}">
                <a16:creationId xmlns:a16="http://schemas.microsoft.com/office/drawing/2014/main" id="{136D253C-CF58-3692-5106-6581CCDE255C}"/>
              </a:ext>
            </a:extLst>
          </p:cNvPr>
          <p:cNvPicPr>
            <a:picLocks noChangeAspect="1"/>
          </p:cNvPicPr>
          <p:nvPr/>
        </p:nvPicPr>
        <p:blipFill>
          <a:blip r:embed="rId4"/>
          <a:stretch>
            <a:fillRect/>
          </a:stretch>
        </p:blipFill>
        <p:spPr>
          <a:xfrm>
            <a:off x="361071" y="2038831"/>
            <a:ext cx="7928013" cy="4957779"/>
          </a:xfrm>
          <a:prstGeom prst="rect">
            <a:avLst/>
          </a:prstGeom>
        </p:spPr>
      </p:pic>
      <p:sp>
        <p:nvSpPr>
          <p:cNvPr id="6" name="TextBox 5">
            <a:extLst>
              <a:ext uri="{FF2B5EF4-FFF2-40B4-BE49-F238E27FC236}">
                <a16:creationId xmlns:a16="http://schemas.microsoft.com/office/drawing/2014/main" id="{3483DDE6-19A1-CD93-7A77-D031BB5F288F}"/>
              </a:ext>
            </a:extLst>
          </p:cNvPr>
          <p:cNvSpPr txBox="1"/>
          <p:nvPr/>
        </p:nvSpPr>
        <p:spPr>
          <a:xfrm>
            <a:off x="8173329" y="3300941"/>
            <a:ext cx="3657600" cy="1938992"/>
          </a:xfrm>
          <a:prstGeom prst="rect">
            <a:avLst/>
          </a:prstGeom>
          <a:solidFill>
            <a:schemeClr val="bg1"/>
          </a:solidFill>
        </p:spPr>
        <p:txBody>
          <a:bodyPr wrap="square">
            <a:spAutoFit/>
          </a:bodyPr>
          <a:lstStyle/>
          <a:p>
            <a:pPr algn="ctr"/>
            <a:r>
              <a:rPr lang="es-BO" altLang="en-US" sz="2000" dirty="0">
                <a:solidFill>
                  <a:schemeClr val="tx1"/>
                </a:solidFill>
              </a:rPr>
              <a:t>¡Las montañas de Israel</a:t>
            </a:r>
          </a:p>
          <a:p>
            <a:pPr algn="ctr"/>
            <a:r>
              <a:rPr lang="es-BO" altLang="en-US" sz="2000" dirty="0">
                <a:solidFill>
                  <a:schemeClr val="tx1"/>
                </a:solidFill>
              </a:rPr>
              <a:t> rodean Cisjordania!
 Demanda de todos los acuerdos </a:t>
            </a:r>
          </a:p>
          <a:p>
            <a:pPr algn="ctr"/>
            <a:r>
              <a:rPr lang="es-BO" altLang="en-US" sz="2000" dirty="0">
                <a:solidFill>
                  <a:schemeClr val="tx1"/>
                </a:solidFill>
              </a:rPr>
              <a:t>de paz de Medio Oriente 
   Cisjordania sea entregada</a:t>
            </a:r>
          </a:p>
          <a:p>
            <a:pPr algn="ctr"/>
            <a:r>
              <a:rPr lang="es-BO" altLang="en-US" sz="2000" dirty="0">
                <a:solidFill>
                  <a:schemeClr val="tx1"/>
                </a:solidFill>
              </a:rPr>
              <a:t> a los palestinos </a:t>
            </a:r>
            <a:endParaRPr lang="en-US" sz="2000" dirty="0"/>
          </a:p>
        </p:txBody>
      </p:sp>
    </p:spTree>
    <p:extLst>
      <p:ext uri="{BB962C8B-B14F-4D97-AF65-F5344CB8AC3E}">
        <p14:creationId xmlns:p14="http://schemas.microsoft.com/office/powerpoint/2010/main" val="3569516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83756A6D-53CE-A0A5-2F6A-0481F875F43E}"/>
              </a:ext>
            </a:extLst>
          </p:cNvPr>
          <p:cNvSpPr>
            <a:spLocks noChangeArrowheads="1"/>
          </p:cNvSpPr>
          <p:nvPr/>
        </p:nvSpPr>
        <p:spPr bwMode="auto">
          <a:xfrm>
            <a:off x="-1704548" y="2865"/>
            <a:ext cx="13711311" cy="6855135"/>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95234" name="Picture 5">
            <a:extLst>
              <a:ext uri="{FF2B5EF4-FFF2-40B4-BE49-F238E27FC236}">
                <a16:creationId xmlns:a16="http://schemas.microsoft.com/office/drawing/2014/main" id="{85DE3B30-628D-3697-FD70-8A5A19433C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04D7DE6-F036-5313-16D4-BFEA358A26C2}"/>
              </a:ext>
            </a:extLst>
          </p:cNvPr>
          <p:cNvSpPr txBox="1"/>
          <p:nvPr/>
        </p:nvSpPr>
        <p:spPr>
          <a:xfrm>
            <a:off x="2171114" y="250954"/>
            <a:ext cx="4876800" cy="3816429"/>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n-US" altLang="en-US" sz="2200" dirty="0">
                <a:solidFill>
                  <a:srgbClr val="FF0000"/>
                </a:solidFill>
              </a:rPr>
              <a:t>12. </a:t>
            </a:r>
            <a:r>
              <a:rPr lang="en-US" altLang="en-US" sz="2200" dirty="0">
                <a:solidFill>
                  <a:schemeClr val="tx1"/>
                </a:solidFill>
              </a:rPr>
              <a:t>“</a:t>
            </a:r>
            <a:r>
              <a:rPr lang="es-BO" altLang="en-US" sz="2200" dirty="0">
                <a:solidFill>
                  <a:schemeClr val="tx1"/>
                </a:solidFill>
              </a:rPr>
              <a:t>Y sabréis que YO SOY el Señor,\ y que He oído todas las blasfemias </a:t>
            </a:r>
          </a:p>
          <a:p>
            <a:pPr>
              <a:defRPr/>
            </a:pPr>
            <a:r>
              <a:rPr lang="es-BO" altLang="en-US" sz="2200" dirty="0">
                <a:solidFill>
                  <a:schemeClr val="tx1"/>
                </a:solidFill>
              </a:rPr>
              <a:t>que habéis hablado contra los montes de Israel, diciendo: </a:t>
            </a:r>
          </a:p>
          <a:p>
            <a:pPr>
              <a:defRPr/>
            </a:pPr>
            <a:r>
              <a:rPr lang="es-BO" altLang="en-US" sz="2200" dirty="0">
                <a:solidFill>
                  <a:schemeClr val="tx1"/>
                </a:solidFill>
              </a:rPr>
              <a:t>Están desolados, nos son dados para que los consumamos</a:t>
            </a:r>
            <a:r>
              <a:rPr lang="en-US" altLang="en-US" sz="2200" dirty="0">
                <a:solidFill>
                  <a:schemeClr val="tx1"/>
                </a:solidFill>
              </a:rPr>
              <a:t>.   </a:t>
            </a:r>
            <a:endParaRPr lang="en-US" altLang="en-US" sz="2200" b="1" dirty="0">
              <a:solidFill>
                <a:schemeClr val="tx1"/>
              </a:solidFill>
            </a:endParaRPr>
          </a:p>
          <a:p>
            <a:pPr>
              <a:defRPr/>
            </a:pPr>
            <a:r>
              <a:rPr lang="en-US" altLang="en-US" sz="2200" b="1" dirty="0">
                <a:solidFill>
                  <a:schemeClr val="tx1"/>
                </a:solidFill>
              </a:rPr>
              <a:t> </a:t>
            </a:r>
          </a:p>
          <a:p>
            <a:pPr>
              <a:defRPr/>
            </a:pPr>
            <a:r>
              <a:rPr lang="en-US" altLang="en-US" sz="2200" dirty="0">
                <a:solidFill>
                  <a:srgbClr val="FF0000"/>
                </a:solidFill>
              </a:rPr>
              <a:t>13</a:t>
            </a:r>
            <a:r>
              <a:rPr lang="en-US" altLang="en-US" sz="2200" dirty="0">
                <a:solidFill>
                  <a:schemeClr val="tx1"/>
                </a:solidFill>
              </a:rPr>
              <a:t>. </a:t>
            </a:r>
            <a:r>
              <a:rPr lang="es-BO" altLang="en-US" sz="2200" dirty="0">
                <a:solidFill>
                  <a:schemeClr val="tx1"/>
                </a:solidFill>
              </a:rPr>
              <a:t>Así os habéis jactado contra mí con vuestra boca, y habéis multiplicado vuestras palabras </a:t>
            </a:r>
          </a:p>
          <a:p>
            <a:pPr>
              <a:defRPr/>
            </a:pPr>
            <a:r>
              <a:rPr lang="es-BO" altLang="en-US" sz="2200" dirty="0">
                <a:solidFill>
                  <a:schemeClr val="tx1"/>
                </a:solidFill>
              </a:rPr>
              <a:t>contra mí. Los he escuchado".</a:t>
            </a:r>
            <a:endParaRPr lang="en-US" altLang="en-US" sz="2200" dirty="0">
              <a:solidFill>
                <a:schemeClr val="tx1"/>
              </a:solidFill>
            </a:endParaRPr>
          </a:p>
        </p:txBody>
      </p:sp>
      <p:pic>
        <p:nvPicPr>
          <p:cNvPr id="7" name="Picture 6" descr="images-4.jpeg">
            <a:extLst>
              <a:ext uri="{FF2B5EF4-FFF2-40B4-BE49-F238E27FC236}">
                <a16:creationId xmlns:a16="http://schemas.microsoft.com/office/drawing/2014/main" id="{A3801D99-EBB2-054D-0EC2-7B97DF479BA8}"/>
              </a:ext>
            </a:extLst>
          </p:cNvPr>
          <p:cNvPicPr>
            <a:picLocks noChangeAspect="1"/>
          </p:cNvPicPr>
          <p:nvPr/>
        </p:nvPicPr>
        <p:blipFill>
          <a:blip r:embed="rId4"/>
          <a:srcRect l="14944" t="3256" r="10638" b="6866"/>
          <a:stretch>
            <a:fillRect/>
          </a:stretch>
        </p:blipFill>
        <p:spPr bwMode="auto">
          <a:xfrm>
            <a:off x="7418387" y="4762"/>
            <a:ext cx="4773613" cy="6853238"/>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8" name="TextBox 7">
            <a:extLst>
              <a:ext uri="{FF2B5EF4-FFF2-40B4-BE49-F238E27FC236}">
                <a16:creationId xmlns:a16="http://schemas.microsoft.com/office/drawing/2014/main" id="{42E924CE-5CB7-CB41-625B-57EDBCAF3E9C}"/>
              </a:ext>
            </a:extLst>
          </p:cNvPr>
          <p:cNvSpPr txBox="1"/>
          <p:nvPr/>
        </p:nvSpPr>
        <p:spPr>
          <a:xfrm>
            <a:off x="2171114" y="4586068"/>
            <a:ext cx="5062036" cy="1200329"/>
          </a:xfrm>
          <a:prstGeom prst="rect">
            <a:avLst/>
          </a:prstGeom>
          <a:solidFill>
            <a:schemeClr val="bg1"/>
          </a:solidFill>
        </p:spPr>
        <p:txBody>
          <a:bodyPr wrap="square" rtlCol="0">
            <a:spAutoFit/>
          </a:bodyPr>
          <a:lstStyle/>
          <a:p>
            <a:pPr>
              <a:defRPr/>
            </a:pPr>
            <a:r>
              <a:rPr lang="en-US" altLang="en-US" sz="1800" b="1" dirty="0">
                <a:solidFill>
                  <a:schemeClr val="tx1"/>
                </a:solidFill>
              </a:rPr>
              <a:t>The Mountains of Israel Surround the West Bank!</a:t>
            </a:r>
          </a:p>
          <a:p>
            <a:pPr>
              <a:defRPr/>
            </a:pPr>
            <a:r>
              <a:rPr lang="en-US" altLang="en-US" sz="1800" b="1" dirty="0">
                <a:solidFill>
                  <a:schemeClr val="tx1"/>
                </a:solidFill>
              </a:rPr>
              <a:t>  All Middle East Peace Treats  Demand </a:t>
            </a:r>
          </a:p>
          <a:p>
            <a:pPr>
              <a:defRPr/>
            </a:pPr>
            <a:r>
              <a:rPr lang="en-US" altLang="en-US" sz="1800" b="1" dirty="0">
                <a:solidFill>
                  <a:schemeClr val="tx1"/>
                </a:solidFill>
              </a:rPr>
              <a:t>          the West Bank be Given to the  Palestinians</a:t>
            </a:r>
          </a:p>
          <a:p>
            <a:endParaRPr lang="en-US" dirty="0"/>
          </a:p>
        </p:txBody>
      </p:sp>
    </p:spTree>
    <p:extLst>
      <p:ext uri="{BB962C8B-B14F-4D97-AF65-F5344CB8AC3E}">
        <p14:creationId xmlns:p14="http://schemas.microsoft.com/office/powerpoint/2010/main" val="233053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49D558BD-CD41-6D1F-4D1B-D83099E719AF}"/>
              </a:ext>
            </a:extLst>
          </p:cNvPr>
          <p:cNvSpPr>
            <a:spLocks noChangeArrowheads="1"/>
          </p:cNvSpPr>
          <p:nvPr/>
        </p:nvSpPr>
        <p:spPr bwMode="auto">
          <a:xfrm>
            <a:off x="0" y="8110"/>
            <a:ext cx="12192000" cy="68580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97282" name="Picture 5">
            <a:extLst>
              <a:ext uri="{FF2B5EF4-FFF2-40B4-BE49-F238E27FC236}">
                <a16:creationId xmlns:a16="http://schemas.microsoft.com/office/drawing/2014/main" id="{EE1F08C2-AC7B-D714-F4B6-C0C6167E56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ADCA04D-426B-74B7-96DB-E2019B17FEEE}"/>
              </a:ext>
            </a:extLst>
          </p:cNvPr>
          <p:cNvSpPr txBox="1"/>
          <p:nvPr/>
        </p:nvSpPr>
        <p:spPr>
          <a:xfrm>
            <a:off x="119269" y="1252538"/>
            <a:ext cx="11701669" cy="1015663"/>
          </a:xfrm>
          <a:prstGeom prst="rect">
            <a:avLst/>
          </a:prstGeom>
          <a:solidFill>
            <a:srgbClr val="C00000"/>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n-US" altLang="en-US" dirty="0">
                <a:solidFill>
                  <a:schemeClr val="bg1"/>
                </a:solidFill>
              </a:rPr>
              <a:t>   </a:t>
            </a:r>
            <a:r>
              <a:rPr lang="es-BO" altLang="en-US" dirty="0">
                <a:solidFill>
                  <a:schemeClr val="bg1"/>
                </a:solidFill>
              </a:rPr>
              <a:t>Y por una semana confirmará el pacto con muchos, y a la mitad de la semana hará cesar el sacrificio y la ofrenda. Después con la muchedumbre de las abominaciones vendrá el desolar, aun hasta una entera consumación; y lo que está determinado se derramará sobre el pueblo asolado.</a:t>
            </a:r>
            <a:r>
              <a:rPr lang="en-US" altLang="en-US" dirty="0">
                <a:solidFill>
                  <a:schemeClr val="bg1"/>
                </a:solidFill>
              </a:rPr>
              <a:t>” </a:t>
            </a:r>
          </a:p>
        </p:txBody>
      </p:sp>
      <p:sp>
        <p:nvSpPr>
          <p:cNvPr id="3" name="TextBox 2">
            <a:extLst>
              <a:ext uri="{FF2B5EF4-FFF2-40B4-BE49-F238E27FC236}">
                <a16:creationId xmlns:a16="http://schemas.microsoft.com/office/drawing/2014/main" id="{901F09A7-33D2-8EF1-9E22-050ECBA5BD7D}"/>
              </a:ext>
            </a:extLst>
          </p:cNvPr>
          <p:cNvSpPr txBox="1"/>
          <p:nvPr/>
        </p:nvSpPr>
        <p:spPr>
          <a:xfrm>
            <a:off x="742122" y="381001"/>
            <a:ext cx="10230678" cy="461665"/>
          </a:xfrm>
          <a:prstGeom prst="rect">
            <a:avLst/>
          </a:prstGeom>
          <a:solidFill>
            <a:schemeClr val="bg1"/>
          </a:solidFill>
        </p:spPr>
        <p:txBody>
          <a:bodyPr wrap="square">
            <a:spAutoFit/>
          </a:bodyPr>
          <a:lstStyle>
            <a:lvl1pPr>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400" dirty="0">
                <a:solidFill>
                  <a:schemeClr val="tx1"/>
                </a:solidFill>
              </a:rPr>
              <a:t>Un Pacto de Paz con Israel será confirmado con muchos...... Daniel 9:27</a:t>
            </a:r>
            <a:endParaRPr lang="en-US" altLang="en-US" sz="2400" dirty="0">
              <a:solidFill>
                <a:schemeClr val="tx1"/>
              </a:solidFill>
            </a:endParaRPr>
          </a:p>
        </p:txBody>
      </p:sp>
      <p:sp>
        <p:nvSpPr>
          <p:cNvPr id="4" name="TextBox 3">
            <a:extLst>
              <a:ext uri="{FF2B5EF4-FFF2-40B4-BE49-F238E27FC236}">
                <a16:creationId xmlns:a16="http://schemas.microsoft.com/office/drawing/2014/main" id="{0A4038A8-8E4E-FD77-4898-1945DBEF0B75}"/>
              </a:ext>
            </a:extLst>
          </p:cNvPr>
          <p:cNvSpPr txBox="1"/>
          <p:nvPr/>
        </p:nvSpPr>
        <p:spPr>
          <a:xfrm>
            <a:off x="435224" y="3321154"/>
            <a:ext cx="3447664" cy="2554545"/>
          </a:xfrm>
          <a:prstGeom prst="rect">
            <a:avLst/>
          </a:prstGeom>
          <a:solidFill>
            <a:schemeClr val="bg1"/>
          </a:solidFill>
        </p:spPr>
        <p:txBody>
          <a:bodyPr wrap="square">
            <a:spAutoFit/>
          </a:bodyPr>
          <a:lstStyle>
            <a:lvl1pPr>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3366FF"/>
                </a:solidFill>
                <a:effectDag name="">
                  <a:cont type="tree" name="">
                    <a:effect ref="fillLine"/>
                    <a:outerShdw dist="38100" dir="13500000" algn="br">
                      <a:srgbClr val="7799FE"/>
                    </a:outerShdw>
                  </a:cont>
                  <a:cont type="tree" name="">
                    <a:effect ref="fillLine"/>
                    <a:outerShdw dist="38100" dir="2700000" algn="tl">
                      <a:srgbClr val="1E3D98"/>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dirty="0">
                <a:solidFill>
                  <a:schemeClr val="tx1"/>
                </a:solidFill>
              </a:rPr>
              <a:t>Primero Trump, ahora los Planificadores de Paz de </a:t>
            </a:r>
            <a:r>
              <a:rPr lang="es-BO" altLang="en-US" dirty="0" err="1">
                <a:solidFill>
                  <a:schemeClr val="tx1"/>
                </a:solidFill>
              </a:rPr>
              <a:t>Biden</a:t>
            </a:r>
            <a:r>
              <a:rPr lang="es-BO" altLang="en-US" dirty="0">
                <a:solidFill>
                  <a:schemeClr val="tx1"/>
                </a:solidFill>
              </a:rPr>
              <a:t> se reúnen con cada Nación Árabe. 
</a:t>
            </a:r>
            <a:r>
              <a:rPr lang="es-BO" altLang="en-US">
                <a:solidFill>
                  <a:schemeClr val="tx1"/>
                </a:solidFill>
              </a:rPr>
              <a:t>Para </a:t>
            </a:r>
            <a:r>
              <a:rPr lang="es-BO" altLang="en-US" dirty="0">
                <a:solidFill>
                  <a:schemeClr val="tx1"/>
                </a:solidFill>
              </a:rPr>
              <a:t>conseguir que acepten el Acuerdo de Abraham ya firmado por Emiratos Árabes Unidos e Israel</a:t>
            </a:r>
            <a:r>
              <a:rPr lang="en-US" altLang="en-US" dirty="0">
                <a:solidFill>
                  <a:schemeClr val="tx1"/>
                </a:solidFill>
              </a:rPr>
              <a:t>l</a:t>
            </a:r>
          </a:p>
        </p:txBody>
      </p:sp>
      <p:pic>
        <p:nvPicPr>
          <p:cNvPr id="5" name="Picture 4" descr="iu-9.jpeg">
            <a:extLst>
              <a:ext uri="{FF2B5EF4-FFF2-40B4-BE49-F238E27FC236}">
                <a16:creationId xmlns:a16="http://schemas.microsoft.com/office/drawing/2014/main" id="{965B866B-1606-AF5F-D1DE-32FBC2333C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1038" y="2268201"/>
            <a:ext cx="7326156" cy="45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791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C38D51-A44F-5582-7FD0-D0B8DB1EEE2F}"/>
              </a:ext>
            </a:extLst>
          </p:cNvPr>
          <p:cNvSpPr txBox="1"/>
          <p:nvPr/>
        </p:nvSpPr>
        <p:spPr>
          <a:xfrm>
            <a:off x="0" y="0"/>
            <a:ext cx="12192000" cy="6924973"/>
          </a:xfrm>
          <a:prstGeom prst="rect">
            <a:avLst/>
          </a:prstGeom>
          <a:solidFill>
            <a:srgbClr val="0000FF"/>
          </a:solidFill>
        </p:spPr>
        <p:txBody>
          <a:bodyPr wrap="square">
            <a:spAutoFit/>
          </a:bodyP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pPr>
              <a:defRPr/>
            </a:pPr>
            <a:r>
              <a:rPr lang="en-US" altLang="en-US" sz="1800" b="1" dirty="0"/>
              <a:t>   </a:t>
            </a:r>
            <a:r>
              <a:rPr lang="en-US" altLang="en-US" sz="2400" b="1" dirty="0"/>
              <a:t>  </a:t>
            </a:r>
            <a:endParaRPr lang="en-US" altLang="en-US" sz="2400" b="1" dirty="0">
              <a:solidFill>
                <a:schemeClr val="bg1"/>
              </a:solidFill>
            </a:endParaRPr>
          </a:p>
          <a:p>
            <a:pPr>
              <a:defRPr/>
            </a:pPr>
            <a:r>
              <a:rPr lang="en-US" altLang="en-US" sz="2400" b="1" dirty="0">
                <a:solidFill>
                  <a:srgbClr val="FF0000"/>
                </a:solidFill>
              </a:rPr>
              <a:t>    14</a:t>
            </a:r>
            <a:r>
              <a:rPr lang="en-US" altLang="en-US" sz="2400" dirty="0">
                <a:solidFill>
                  <a:schemeClr val="bg1"/>
                </a:solidFill>
              </a:rPr>
              <a:t>.“</a:t>
            </a:r>
            <a:r>
              <a:rPr lang="es-BO" altLang="ja-JP" sz="2400" dirty="0">
                <a:solidFill>
                  <a:schemeClr val="bg1"/>
                </a:solidFill>
              </a:rPr>
              <a:t>Así dice el Señor Dios; Cuando toda la tierra se regocija.   Te dejaré desolado".
</a:t>
            </a:r>
            <a:r>
              <a:rPr lang="es-BO" altLang="ja-JP" sz="2400" dirty="0">
                <a:solidFill>
                  <a:srgbClr val="FF0000"/>
                </a:solidFill>
              </a:rPr>
              <a:t>    15</a:t>
            </a:r>
            <a:r>
              <a:rPr lang="es-BO" altLang="ja-JP" sz="2400" dirty="0">
                <a:solidFill>
                  <a:schemeClr val="bg1"/>
                </a:solidFill>
              </a:rPr>
              <a:t>. Así como os alegrasteis de la heredad de la casa de Israel,   porque estaba desolado,     	así haré con vosotros:  serás desolada; El monte </a:t>
            </a:r>
            <a:r>
              <a:rPr lang="es-BO" altLang="ja-JP" sz="2400" dirty="0" err="1">
                <a:solidFill>
                  <a:schemeClr val="bg1"/>
                </a:solidFill>
              </a:rPr>
              <a:t>Seir</a:t>
            </a:r>
            <a:r>
              <a:rPr lang="es-BO" altLang="ja-JP" sz="2400" dirty="0">
                <a:solidFill>
                  <a:schemeClr val="bg1"/>
                </a:solidFill>
              </a:rPr>
              <a:t> y todo Edom, todo: 
                          y sabrán que YO SOY Dios".</a:t>
            </a:r>
            <a:endParaRPr lang="en-US" altLang="en-US" sz="2400" b="1" dirty="0">
              <a:solidFill>
                <a:schemeClr val="bg1"/>
              </a:solidFill>
            </a:endParaRPr>
          </a:p>
          <a:p>
            <a:pPr>
              <a:defRPr/>
            </a:pPr>
            <a:endParaRPr lang="en-US" altLang="en-US" sz="2400"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endParaRPr lang="en-US" altLang="en-US" b="1" dirty="0">
              <a:solidFill>
                <a:schemeClr val="bg1"/>
              </a:solidFill>
            </a:endParaRPr>
          </a:p>
          <a:p>
            <a:pPr>
              <a:defRPr/>
            </a:pPr>
            <a:r>
              <a:rPr lang="en-US" altLang="en-US" b="1" dirty="0"/>
              <a:t>  </a:t>
            </a:r>
          </a:p>
          <a:p>
            <a:pPr>
              <a:defRPr/>
            </a:pPr>
            <a:endParaRPr lang="en-US" altLang="en-US" b="1" dirty="0"/>
          </a:p>
          <a:p>
            <a:pPr>
              <a:defRPr/>
            </a:pPr>
            <a:endParaRPr lang="en-US" altLang="en-US" b="1" dirty="0"/>
          </a:p>
        </p:txBody>
      </p:sp>
      <p:sp>
        <p:nvSpPr>
          <p:cNvPr id="2" name="TextBox 1">
            <a:extLst>
              <a:ext uri="{FF2B5EF4-FFF2-40B4-BE49-F238E27FC236}">
                <a16:creationId xmlns:a16="http://schemas.microsoft.com/office/drawing/2014/main" id="{BEEC046C-3427-09D0-E25B-8B7661BF53E0}"/>
              </a:ext>
            </a:extLst>
          </p:cNvPr>
          <p:cNvSpPr txBox="1"/>
          <p:nvPr/>
        </p:nvSpPr>
        <p:spPr>
          <a:xfrm>
            <a:off x="1670377" y="6256233"/>
            <a:ext cx="7129669" cy="461665"/>
          </a:xfrm>
          <a:prstGeom prst="rect">
            <a:avLst/>
          </a:prstGeom>
          <a:solidFill>
            <a:schemeClr val="bg1"/>
          </a:solidFill>
        </p:spPr>
        <p:txBody>
          <a:bodyPr wrap="square" rtlCol="0">
            <a:spAutoFit/>
          </a:bodyPr>
          <a:lstStyle/>
          <a:p>
            <a:r>
              <a:rPr lang="es-BO" sz="2400" dirty="0">
                <a:latin typeface="Papyrus" panose="020B0602040200020303" pitchFamily="34" charset="77"/>
              </a:rPr>
              <a:t>Conocerán que su nombre es Jehová... no Alá</a:t>
            </a:r>
            <a:endParaRPr lang="en-US" sz="2400" dirty="0">
              <a:latin typeface="Papyrus" panose="020B0602040200020303" pitchFamily="34" charset="77"/>
            </a:endParaRPr>
          </a:p>
        </p:txBody>
      </p:sp>
      <p:pic>
        <p:nvPicPr>
          <p:cNvPr id="3" name="Picture 9" descr="ccc.israel.plo.arab.leaders.jpg">
            <a:extLst>
              <a:ext uri="{FF2B5EF4-FFF2-40B4-BE49-F238E27FC236}">
                <a16:creationId xmlns:a16="http://schemas.microsoft.com/office/drawing/2014/main" id="{DA324C67-538F-BCE6-E55F-070303488B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546" y="2003239"/>
            <a:ext cx="11914910" cy="409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419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CA57757A-DAA5-D95D-7EA2-154A7C3DD1F9}"/>
              </a:ext>
            </a:extLst>
          </p:cNvPr>
          <p:cNvSpPr>
            <a:spLocks noChangeArrowheads="1"/>
          </p:cNvSpPr>
          <p:nvPr/>
        </p:nvSpPr>
        <p:spPr bwMode="auto">
          <a:xfrm>
            <a:off x="-119270" y="0"/>
            <a:ext cx="12311270" cy="71628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4" name="Picture 3" descr="images-4.jpeg">
            <a:extLst>
              <a:ext uri="{FF2B5EF4-FFF2-40B4-BE49-F238E27FC236}">
                <a16:creationId xmlns:a16="http://schemas.microsoft.com/office/drawing/2014/main" id="{6D2321F4-57DB-83C4-6D72-83AF916706BA}"/>
              </a:ext>
            </a:extLst>
          </p:cNvPr>
          <p:cNvPicPr>
            <a:picLocks noChangeAspect="1"/>
          </p:cNvPicPr>
          <p:nvPr/>
        </p:nvPicPr>
        <p:blipFill>
          <a:blip r:embed="rId3"/>
          <a:srcRect/>
          <a:stretch>
            <a:fillRect/>
          </a:stretch>
        </p:blipFill>
        <p:spPr bwMode="auto">
          <a:xfrm>
            <a:off x="8366539" y="3516243"/>
            <a:ext cx="2857500" cy="28575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pic>
        <p:nvPicPr>
          <p:cNvPr id="5" name="Picture 4" descr="images-3.jpeg">
            <a:extLst>
              <a:ext uri="{FF2B5EF4-FFF2-40B4-BE49-F238E27FC236}">
                <a16:creationId xmlns:a16="http://schemas.microsoft.com/office/drawing/2014/main" id="{84EF533A-1BE2-227F-2BA9-5486538F3561}"/>
              </a:ext>
            </a:extLst>
          </p:cNvPr>
          <p:cNvPicPr>
            <a:picLocks noChangeAspect="1"/>
          </p:cNvPicPr>
          <p:nvPr/>
        </p:nvPicPr>
        <p:blipFill>
          <a:blip r:embed="rId4"/>
          <a:srcRect/>
          <a:stretch>
            <a:fillRect/>
          </a:stretch>
        </p:blipFill>
        <p:spPr bwMode="auto">
          <a:xfrm>
            <a:off x="481911" y="308342"/>
            <a:ext cx="7118074" cy="3986197"/>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6" name="TextBox 5">
            <a:extLst>
              <a:ext uri="{FF2B5EF4-FFF2-40B4-BE49-F238E27FC236}">
                <a16:creationId xmlns:a16="http://schemas.microsoft.com/office/drawing/2014/main" id="{4D72C200-501F-7A3B-1369-234F963D6019}"/>
              </a:ext>
            </a:extLst>
          </p:cNvPr>
          <p:cNvSpPr txBox="1"/>
          <p:nvPr/>
        </p:nvSpPr>
        <p:spPr>
          <a:xfrm>
            <a:off x="1961322" y="4989443"/>
            <a:ext cx="3962400" cy="1384300"/>
          </a:xfrm>
          <a:prstGeom prst="rect">
            <a:avLst/>
          </a:prstGeom>
          <a:noFill/>
        </p:spPr>
        <p:txBody>
          <a:bodyPr>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800" dirty="0">
                <a:solidFill>
                  <a:schemeClr val="bg1"/>
                </a:solidFill>
              </a:rPr>
              <a:t>Dios cancelará el pacto de Israel con la muerte
          Isaías 28</a:t>
            </a:r>
            <a:endParaRPr lang="en-US" altLang="en-US" sz="2800" dirty="0">
              <a:solidFill>
                <a:schemeClr val="bg1"/>
              </a:solidFill>
            </a:endParaRPr>
          </a:p>
        </p:txBody>
      </p:sp>
      <p:sp>
        <p:nvSpPr>
          <p:cNvPr id="7" name="TextBox 6">
            <a:extLst>
              <a:ext uri="{FF2B5EF4-FFF2-40B4-BE49-F238E27FC236}">
                <a16:creationId xmlns:a16="http://schemas.microsoft.com/office/drawing/2014/main" id="{46D20D1A-0733-6401-7D2F-621FF11DDED7}"/>
              </a:ext>
            </a:extLst>
          </p:cNvPr>
          <p:cNvSpPr txBox="1"/>
          <p:nvPr/>
        </p:nvSpPr>
        <p:spPr>
          <a:xfrm>
            <a:off x="7760382" y="668642"/>
            <a:ext cx="3444323" cy="2308324"/>
          </a:xfrm>
          <a:prstGeom prst="rect">
            <a:avLst/>
          </a:prstGeom>
          <a:noFill/>
        </p:spPr>
        <p:txBody>
          <a:bodyPr wrap="square">
            <a:spAutoFit/>
          </a:bodyPr>
          <a:lstStyle/>
          <a:p>
            <a:pPr algn="ctr">
              <a:defRPr/>
            </a:pPr>
            <a:r>
              <a:rPr lang="es-BO" sz="3600" dirty="0">
                <a:solidFill>
                  <a:srgbClr val="FFFFFF"/>
                </a:solidFill>
                <a:latin typeface="Papyrus"/>
                <a:ea typeface="ＭＳ Ｐゴシック" charset="0"/>
                <a:cs typeface="Papyrus"/>
              </a:rPr>
              <a:t>¡El Señor Dios derrotará a los enemigos de Israel!</a:t>
            </a:r>
            <a:endParaRPr lang="en-US" sz="3600" dirty="0">
              <a:solidFill>
                <a:srgbClr val="FFFFFF"/>
              </a:solidFill>
              <a:latin typeface="Papyrus"/>
              <a:ea typeface="ＭＳ Ｐゴシック" charset="0"/>
              <a:cs typeface="Papyrus"/>
            </a:endParaRPr>
          </a:p>
        </p:txBody>
      </p:sp>
    </p:spTree>
    <p:extLst>
      <p:ext uri="{BB962C8B-B14F-4D97-AF65-F5344CB8AC3E}">
        <p14:creationId xmlns:p14="http://schemas.microsoft.com/office/powerpoint/2010/main" val="22329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a:extLst>
              <a:ext uri="{FF2B5EF4-FFF2-40B4-BE49-F238E27FC236}">
                <a16:creationId xmlns:a16="http://schemas.microsoft.com/office/drawing/2014/main" id="{FE2306C2-EB5C-4926-1EB7-3CD20B01A30C}"/>
              </a:ext>
            </a:extLst>
          </p:cNvPr>
          <p:cNvSpPr>
            <a:spLocks noChangeArrowheads="1"/>
          </p:cNvSpPr>
          <p:nvPr/>
        </p:nvSpPr>
        <p:spPr bwMode="auto">
          <a:xfrm>
            <a:off x="0" y="0"/>
            <a:ext cx="12192000" cy="6858000"/>
          </a:xfrm>
          <a:prstGeom prst="rect">
            <a:avLst/>
          </a:prstGeom>
          <a:solidFill>
            <a:srgbClr val="0000FF"/>
          </a:solidFill>
          <a:ln w="9525">
            <a:solidFill>
              <a:schemeClr val="tx1"/>
            </a:solidFill>
            <a:round/>
            <a:headEnd/>
            <a:tailEnd/>
          </a:ln>
        </p:spPr>
        <p:txBody>
          <a:bodyP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pic>
        <p:nvPicPr>
          <p:cNvPr id="75778" name="Picture 1" descr="palestine-recognition-map.png">
            <a:extLst>
              <a:ext uri="{FF2B5EF4-FFF2-40B4-BE49-F238E27FC236}">
                <a16:creationId xmlns:a16="http://schemas.microsoft.com/office/drawing/2014/main" id="{D19D3732-16EF-E6FF-B3D4-B985D2A4ACEA}"/>
              </a:ext>
            </a:extLst>
          </p:cNvPr>
          <p:cNvPicPr>
            <a:picLocks noChangeAspect="1"/>
          </p:cNvPicPr>
          <p:nvPr/>
        </p:nvPicPr>
        <p:blipFill>
          <a:blip r:embed="rId2"/>
          <a:srcRect l="3375" r="10535"/>
          <a:stretch>
            <a:fillRect/>
          </a:stretch>
        </p:blipFill>
        <p:spPr bwMode="auto">
          <a:xfrm>
            <a:off x="573197" y="1"/>
            <a:ext cx="11375198" cy="68580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3" name="TextBox 2">
            <a:extLst>
              <a:ext uri="{FF2B5EF4-FFF2-40B4-BE49-F238E27FC236}">
                <a16:creationId xmlns:a16="http://schemas.microsoft.com/office/drawing/2014/main" id="{FD21A05E-3468-E282-032F-009DCBD0ABBA}"/>
              </a:ext>
            </a:extLst>
          </p:cNvPr>
          <p:cNvSpPr txBox="1"/>
          <p:nvPr/>
        </p:nvSpPr>
        <p:spPr>
          <a:xfrm>
            <a:off x="670447" y="5535542"/>
            <a:ext cx="2451651" cy="1200329"/>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400" dirty="0">
                <a:solidFill>
                  <a:schemeClr val="tx1"/>
                </a:solidFill>
              </a:rPr>
              <a:t>Países que votan por un Estado Palestino – 2012</a:t>
            </a:r>
            <a:endParaRPr lang="en-US" altLang="en-US" sz="2400" dirty="0">
              <a:solidFill>
                <a:schemeClr val="tx1"/>
              </a:solidFill>
            </a:endParaRPr>
          </a:p>
        </p:txBody>
      </p:sp>
    </p:spTree>
    <p:extLst>
      <p:ext uri="{BB962C8B-B14F-4D97-AF65-F5344CB8AC3E}">
        <p14:creationId xmlns:p14="http://schemas.microsoft.com/office/powerpoint/2010/main" val="2812550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4A58268D-0D40-4FE7-FDB6-4DCF169E2594}"/>
              </a:ext>
            </a:extLst>
          </p:cNvPr>
          <p:cNvSpPr>
            <a:spLocks noChangeArrowheads="1"/>
          </p:cNvSpPr>
          <p:nvPr/>
        </p:nvSpPr>
        <p:spPr bwMode="auto">
          <a:xfrm>
            <a:off x="0" y="0"/>
            <a:ext cx="12192000" cy="68580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103426" name="Picture 5">
            <a:extLst>
              <a:ext uri="{FF2B5EF4-FFF2-40B4-BE49-F238E27FC236}">
                <a16:creationId xmlns:a16="http://schemas.microsoft.com/office/drawing/2014/main" id="{3B4A326E-BF67-D5C1-8350-E7C66E73B8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06-08-03-The-Mountains-of-Israel-520x353-1.jpg">
            <a:extLst>
              <a:ext uri="{FF2B5EF4-FFF2-40B4-BE49-F238E27FC236}">
                <a16:creationId xmlns:a16="http://schemas.microsoft.com/office/drawing/2014/main" id="{DAA15A78-CBE3-E190-D19B-AF16DCA7D919}"/>
              </a:ext>
            </a:extLst>
          </p:cNvPr>
          <p:cNvPicPr>
            <a:picLocks noChangeAspect="1"/>
          </p:cNvPicPr>
          <p:nvPr/>
        </p:nvPicPr>
        <p:blipFill>
          <a:blip r:embed="rId4"/>
          <a:srcRect b="2574"/>
          <a:stretch>
            <a:fillRect/>
          </a:stretch>
        </p:blipFill>
        <p:spPr bwMode="auto">
          <a:xfrm>
            <a:off x="789710" y="0"/>
            <a:ext cx="10515600" cy="68580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4" name="TextBox 3">
            <a:extLst>
              <a:ext uri="{FF2B5EF4-FFF2-40B4-BE49-F238E27FC236}">
                <a16:creationId xmlns:a16="http://schemas.microsoft.com/office/drawing/2014/main" id="{C3005EDE-2ED6-15DB-C884-8C07AAD39B56}"/>
              </a:ext>
            </a:extLst>
          </p:cNvPr>
          <p:cNvSpPr txBox="1"/>
          <p:nvPr/>
        </p:nvSpPr>
        <p:spPr>
          <a:xfrm>
            <a:off x="225286" y="5081306"/>
            <a:ext cx="3839610" cy="1323439"/>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dirty="0">
                <a:solidFill>
                  <a:schemeClr val="tx1"/>
                </a:solidFill>
              </a:rPr>
              <a:t>Las Montañas de Israel son fundamentales para su defensa
  Rodean y protegen Cisjordania
     "Judea y Samaria"</a:t>
            </a:r>
            <a:endParaRPr lang="en-US" altLang="en-US" dirty="0">
              <a:solidFill>
                <a:schemeClr val="tx1"/>
              </a:solidFill>
            </a:endParaRPr>
          </a:p>
        </p:txBody>
      </p:sp>
    </p:spTree>
    <p:extLst>
      <p:ext uri="{BB962C8B-B14F-4D97-AF65-F5344CB8AC3E}">
        <p14:creationId xmlns:p14="http://schemas.microsoft.com/office/powerpoint/2010/main" val="104513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1723ADD8-FFB9-8C01-1CA8-658B62DBB0BD}"/>
              </a:ext>
            </a:extLst>
          </p:cNvPr>
          <p:cNvSpPr>
            <a:spLocks noChangeArrowheads="1"/>
          </p:cNvSpPr>
          <p:nvPr/>
        </p:nvSpPr>
        <p:spPr bwMode="auto">
          <a:xfrm>
            <a:off x="1524000" y="0"/>
            <a:ext cx="9144000" cy="6858000"/>
          </a:xfrm>
          <a:prstGeom prst="rect">
            <a:avLst/>
          </a:prstGeom>
          <a:solidFill>
            <a:srgbClr val="FF6666"/>
          </a:solidFill>
          <a:ln w="9525">
            <a:solidFill>
              <a:schemeClr val="tx1"/>
            </a:solidFill>
            <a:miter lim="800000"/>
            <a:headEnd/>
            <a:tailEnd/>
          </a:ln>
        </p:spPr>
        <p:txBody>
          <a:bodyPr wrap="none" anchor="ctr"/>
          <a:lstStyle/>
          <a:p>
            <a:pPr>
              <a:defRPr/>
            </a:pPr>
            <a:endParaRPr lang="en-US">
              <a:latin typeface="Papyrus" charset="0"/>
              <a:ea typeface="ＭＳ Ｐゴシック" charset="0"/>
            </a:endParaRPr>
          </a:p>
        </p:txBody>
      </p:sp>
      <p:sp>
        <p:nvSpPr>
          <p:cNvPr id="105474" name="Rectangle 1">
            <a:extLst>
              <a:ext uri="{FF2B5EF4-FFF2-40B4-BE49-F238E27FC236}">
                <a16:creationId xmlns:a16="http://schemas.microsoft.com/office/drawing/2014/main" id="{A7DCB6B6-3A2E-190C-5173-9381E11AAEF6}"/>
              </a:ext>
            </a:extLst>
          </p:cNvPr>
          <p:cNvSpPr>
            <a:spLocks noChangeArrowheads="1"/>
          </p:cNvSpPr>
          <p:nvPr/>
        </p:nvSpPr>
        <p:spPr bwMode="auto">
          <a:xfrm>
            <a:off x="20638" y="17461"/>
            <a:ext cx="12192000" cy="6858000"/>
          </a:xfrm>
          <a:prstGeom prst="rect">
            <a:avLst/>
          </a:prstGeom>
          <a:solidFill>
            <a:srgbClr val="0000FF"/>
          </a:solidFill>
          <a:ln w="9525">
            <a:solidFill>
              <a:schemeClr val="tx1"/>
            </a:solidFill>
            <a:round/>
            <a:headEnd/>
            <a:tailEnd/>
          </a:ln>
        </p:spPr>
        <p:txBody>
          <a:bodyP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6149" name="Text Box 5">
            <a:extLst>
              <a:ext uri="{FF2B5EF4-FFF2-40B4-BE49-F238E27FC236}">
                <a16:creationId xmlns:a16="http://schemas.microsoft.com/office/drawing/2014/main" id="{D2E956B4-BC1F-A1B2-74A0-7706E84B79C7}"/>
              </a:ext>
            </a:extLst>
          </p:cNvPr>
          <p:cNvSpPr txBox="1">
            <a:spLocks noChangeArrowheads="1"/>
          </p:cNvSpPr>
          <p:nvPr/>
        </p:nvSpPr>
        <p:spPr bwMode="auto">
          <a:xfrm>
            <a:off x="1851095" y="150949"/>
            <a:ext cx="8657010" cy="523220"/>
          </a:xfrm>
          <a:prstGeom prst="rect">
            <a:avLst/>
          </a:prstGeom>
          <a:solidFill>
            <a:schemeClr val="bg1"/>
          </a:solidFill>
          <a:ln>
            <a:noFill/>
          </a:ln>
        </p:spPr>
        <p:txBody>
          <a:bodyPr wrap="square">
            <a:spAutoFit/>
          </a:bodyPr>
          <a:lstStyle/>
          <a:p>
            <a:pPr>
              <a:spcBef>
                <a:spcPct val="50000"/>
              </a:spcBef>
              <a:defRPr/>
            </a:pPr>
            <a:r>
              <a:rPr lang="es-ES_tradnl" sz="28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charset="0"/>
                <a:ea typeface="ＭＳ Ｐゴシック" charset="0"/>
              </a:rPr>
              <a:t>  </a:t>
            </a:r>
            <a:r>
              <a:rPr lang="pt-BR" sz="24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charset="0"/>
                <a:ea typeface="ＭＳ Ｐゴシック" charset="0"/>
              </a:rPr>
              <a:t>Monte Seir = Edom = Esaú = Jordania = Palestinos =</a:t>
            </a:r>
            <a:r>
              <a:rPr lang="es-ES_tradnl" sz="2400" dirty="0" err="1">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charset="0"/>
                <a:ea typeface="ＭＳ Ｐゴシック" charset="0"/>
              </a:rPr>
              <a:t>Arabes</a:t>
            </a:r>
            <a:endParaRPr lang="es-ES_tradnl" sz="24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pyrus" charset="0"/>
              <a:ea typeface="ＭＳ Ｐゴシック" charset="0"/>
            </a:endParaRPr>
          </a:p>
        </p:txBody>
      </p:sp>
      <p:pic>
        <p:nvPicPr>
          <p:cNvPr id="2" name="Picture 2" descr="flags-of-arabia-map1.jpg">
            <a:extLst>
              <a:ext uri="{FF2B5EF4-FFF2-40B4-BE49-F238E27FC236}">
                <a16:creationId xmlns:a16="http://schemas.microsoft.com/office/drawing/2014/main" id="{09C87F14-56D9-5EF3-D32E-6F34ADB071C1}"/>
              </a:ext>
            </a:extLst>
          </p:cNvPr>
          <p:cNvPicPr>
            <a:picLocks noChangeAspect="1"/>
          </p:cNvPicPr>
          <p:nvPr/>
        </p:nvPicPr>
        <p:blipFill>
          <a:blip r:embed="rId3"/>
          <a:srcRect/>
          <a:stretch>
            <a:fillRect/>
          </a:stretch>
        </p:blipFill>
        <p:spPr bwMode="auto">
          <a:xfrm>
            <a:off x="1137750" y="747898"/>
            <a:ext cx="10083699" cy="612756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Tree>
    <p:extLst>
      <p:ext uri="{BB962C8B-B14F-4D97-AF65-F5344CB8AC3E}">
        <p14:creationId xmlns:p14="http://schemas.microsoft.com/office/powerpoint/2010/main" val="250234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BAC0BC04-DCE8-C19D-23DD-31280B02D010}"/>
              </a:ext>
            </a:extLst>
          </p:cNvPr>
          <p:cNvSpPr>
            <a:spLocks noChangeArrowheads="1"/>
          </p:cNvSpPr>
          <p:nvPr/>
        </p:nvSpPr>
        <p:spPr bwMode="auto">
          <a:xfrm>
            <a:off x="1524000" y="0"/>
            <a:ext cx="9144000" cy="6858000"/>
          </a:xfrm>
          <a:prstGeom prst="rect">
            <a:avLst/>
          </a:prstGeom>
          <a:solidFill>
            <a:srgbClr val="FF6666"/>
          </a:solidFill>
          <a:ln w="9525">
            <a:solidFill>
              <a:schemeClr val="tx1"/>
            </a:solidFill>
            <a:miter lim="800000"/>
            <a:headEnd/>
            <a:tailEnd/>
          </a:ln>
        </p:spPr>
        <p:txBody>
          <a:bodyPr wrap="none" anchor="ctr"/>
          <a:lstStyle/>
          <a:p>
            <a:pPr>
              <a:defRPr/>
            </a:pPr>
            <a:endParaRPr lang="en-US">
              <a:latin typeface="Papyrus" charset="0"/>
              <a:ea typeface="ＭＳ Ｐゴシック" charset="0"/>
            </a:endParaRPr>
          </a:p>
        </p:txBody>
      </p:sp>
      <p:pic>
        <p:nvPicPr>
          <p:cNvPr id="53250" name="Picture 5" descr="maps-bible-archeology-edomites-2000-1400bc">
            <a:extLst>
              <a:ext uri="{FF2B5EF4-FFF2-40B4-BE49-F238E27FC236}">
                <a16:creationId xmlns:a16="http://schemas.microsoft.com/office/drawing/2014/main" id="{42F8A686-F145-85F2-AD11-9BED5D3F7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85801"/>
            <a:ext cx="2743200" cy="54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6" descr="getimage">
            <a:extLst>
              <a:ext uri="{FF2B5EF4-FFF2-40B4-BE49-F238E27FC236}">
                <a16:creationId xmlns:a16="http://schemas.microsoft.com/office/drawing/2014/main" id="{41484416-8684-68C1-39D9-B8AAC656A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5908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a:extLst>
              <a:ext uri="{FF2B5EF4-FFF2-40B4-BE49-F238E27FC236}">
                <a16:creationId xmlns:a16="http://schemas.microsoft.com/office/drawing/2014/main" id="{0582DA7D-B9DA-B569-3830-4CFB6EC5FB54}"/>
              </a:ext>
            </a:extLst>
          </p:cNvPr>
          <p:cNvSpPr>
            <a:spLocks noChangeArrowheads="1"/>
          </p:cNvSpPr>
          <p:nvPr/>
        </p:nvSpPr>
        <p:spPr bwMode="auto">
          <a:xfrm>
            <a:off x="0" y="-10318"/>
            <a:ext cx="12192000" cy="6858000"/>
          </a:xfrm>
          <a:prstGeom prst="rect">
            <a:avLst/>
          </a:prstGeom>
          <a:solidFill>
            <a:srgbClr val="0000FF"/>
          </a:solidFill>
          <a:ln w="9525">
            <a:solidFill>
              <a:schemeClr val="tx1"/>
            </a:solidFill>
            <a:miter lim="800000"/>
            <a:headEnd/>
            <a:tailEnd/>
          </a:ln>
        </p:spPr>
        <p:txBody>
          <a:bodyPr wrap="none" anchor="ctr"/>
          <a:lstStyle/>
          <a:p>
            <a:pPr>
              <a:defRPr/>
            </a:pPr>
            <a:endParaRPr lang="en-US" dirty="0">
              <a:latin typeface="Papyrus" charset="0"/>
              <a:ea typeface="ＭＳ Ｐゴシック" charset="0"/>
            </a:endParaRPr>
          </a:p>
        </p:txBody>
      </p:sp>
      <p:sp>
        <p:nvSpPr>
          <p:cNvPr id="2057" name="Text Box 9">
            <a:extLst>
              <a:ext uri="{FF2B5EF4-FFF2-40B4-BE49-F238E27FC236}">
                <a16:creationId xmlns:a16="http://schemas.microsoft.com/office/drawing/2014/main" id="{6DE0D33C-48CA-BB78-7DD1-B3B19F475F6C}"/>
              </a:ext>
            </a:extLst>
          </p:cNvPr>
          <p:cNvSpPr txBox="1">
            <a:spLocks noChangeArrowheads="1"/>
          </p:cNvSpPr>
          <p:nvPr/>
        </p:nvSpPr>
        <p:spPr bwMode="auto">
          <a:xfrm>
            <a:off x="2254641" y="406726"/>
            <a:ext cx="7270359" cy="523220"/>
          </a:xfrm>
          <a:prstGeom prst="rect">
            <a:avLst/>
          </a:prstGeom>
          <a:solidFill>
            <a:schemeClr val="bg1"/>
          </a:solidFill>
          <a:ln>
            <a:solidFill>
              <a:srgbClr val="008000"/>
            </a:solidFill>
          </a:ln>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spcBef>
                <a:spcPct val="50000"/>
              </a:spcBef>
              <a:defRPr/>
            </a:pPr>
            <a:r>
              <a:rPr lang="es-BO" altLang="en-US" sz="2800" dirty="0">
                <a:solidFill>
                  <a:schemeClr val="bg1"/>
                </a:solidFill>
              </a:rPr>
              <a:t> </a:t>
            </a:r>
            <a:r>
              <a:rPr lang="es-BO" altLang="en-US" sz="2800" dirty="0">
                <a:solidFill>
                  <a:schemeClr val="tx1"/>
                </a:solidFill>
              </a:rPr>
              <a:t>“El Juicio Venidero es por Dividir Su Tierra"</a:t>
            </a:r>
            <a:endParaRPr lang="es-ES_tradnl" altLang="en-US" sz="2800" dirty="0">
              <a:solidFill>
                <a:schemeClr val="tx1"/>
              </a:solidFill>
              <a:effectLst/>
              <a:latin typeface="Comic Sans MS" panose="030F0902030302020204" pitchFamily="66" charset="0"/>
            </a:endParaRPr>
          </a:p>
        </p:txBody>
      </p:sp>
      <p:sp>
        <p:nvSpPr>
          <p:cNvPr id="53255" name="Rectangle 1">
            <a:extLst>
              <a:ext uri="{FF2B5EF4-FFF2-40B4-BE49-F238E27FC236}">
                <a16:creationId xmlns:a16="http://schemas.microsoft.com/office/drawing/2014/main" id="{2E942156-271F-3991-E2A8-319DFE57380F}"/>
              </a:ext>
            </a:extLst>
          </p:cNvPr>
          <p:cNvSpPr>
            <a:spLocks noChangeArrowheads="1"/>
          </p:cNvSpPr>
          <p:nvPr/>
        </p:nvSpPr>
        <p:spPr bwMode="auto">
          <a:xfrm>
            <a:off x="13335000" y="1524000"/>
            <a:ext cx="152400" cy="76200"/>
          </a:xfrm>
          <a:prstGeom prst="rect">
            <a:avLst/>
          </a:prstGeom>
          <a:solidFill>
            <a:schemeClr val="accent1"/>
          </a:solidFill>
          <a:ln w="9525" algn="ctr">
            <a:solidFill>
              <a:schemeClr val="tx1"/>
            </a:solidFill>
            <a:round/>
            <a:headEnd/>
            <a:tailEnd/>
          </a:ln>
        </p:spPr>
        <p:txBody>
          <a:bodyPr/>
          <a:lstStyle>
            <a:lvl1pPr>
              <a:defRPr sz="20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pic>
        <p:nvPicPr>
          <p:cNvPr id="3" name="Picture 2" descr="iu-1.jpeg">
            <a:extLst>
              <a:ext uri="{FF2B5EF4-FFF2-40B4-BE49-F238E27FC236}">
                <a16:creationId xmlns:a16="http://schemas.microsoft.com/office/drawing/2014/main" id="{A8960620-C95A-13CD-E3AC-9DEBA7325371}"/>
              </a:ext>
            </a:extLst>
          </p:cNvPr>
          <p:cNvPicPr>
            <a:picLocks noChangeAspect="1"/>
          </p:cNvPicPr>
          <p:nvPr/>
        </p:nvPicPr>
        <p:blipFill rotWithShape="1">
          <a:blip r:embed="rId5"/>
          <a:srcRect b="9900"/>
          <a:stretch/>
        </p:blipFill>
        <p:spPr bwMode="auto">
          <a:xfrm>
            <a:off x="568387" y="917264"/>
            <a:ext cx="10642864" cy="474860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p:spPr>
      </p:pic>
      <p:sp>
        <p:nvSpPr>
          <p:cNvPr id="2060" name="Text Box 12">
            <a:extLst>
              <a:ext uri="{FF2B5EF4-FFF2-40B4-BE49-F238E27FC236}">
                <a16:creationId xmlns:a16="http://schemas.microsoft.com/office/drawing/2014/main" id="{5A52B6A4-5A70-4F9B-689E-7037A0D4A832}"/>
              </a:ext>
            </a:extLst>
          </p:cNvPr>
          <p:cNvSpPr txBox="1">
            <a:spLocks noChangeArrowheads="1"/>
          </p:cNvSpPr>
          <p:nvPr/>
        </p:nvSpPr>
        <p:spPr bwMode="auto">
          <a:xfrm>
            <a:off x="2821961" y="5676185"/>
            <a:ext cx="6135716" cy="830997"/>
          </a:xfrm>
          <a:prstGeom prst="rect">
            <a:avLst/>
          </a:prstGeom>
          <a:solidFill>
            <a:schemeClr val="bg1"/>
          </a:solidFill>
          <a:ln>
            <a:noFill/>
          </a:ln>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spcBef>
                <a:spcPct val="50000"/>
              </a:spcBef>
              <a:defRPr/>
            </a:pPr>
            <a:r>
              <a:rPr lang="es-ES_tradnl" altLang="en-US" sz="2400" dirty="0">
                <a:solidFill>
                  <a:schemeClr val="tx1"/>
                </a:solidFill>
              </a:rPr>
              <a:t>                 </a:t>
            </a:r>
            <a:r>
              <a:rPr lang="es-BO" altLang="en-US" sz="2400" dirty="0">
                <a:solidFill>
                  <a:schemeClr val="tx1"/>
                </a:solidFill>
              </a:rPr>
              <a:t>La Batalla Por Jerusalén                                      "El Acuerdo de Abraham Firmado en 2020"</a:t>
            </a:r>
            <a:endParaRPr lang="es-ES_tradnl" altLang="en-US" sz="2400" dirty="0">
              <a:solidFill>
                <a:schemeClr val="tx1"/>
              </a:solidFill>
            </a:endParaRPr>
          </a:p>
        </p:txBody>
      </p:sp>
    </p:spTree>
    <p:extLst>
      <p:ext uri="{BB962C8B-B14F-4D97-AF65-F5344CB8AC3E}">
        <p14:creationId xmlns:p14="http://schemas.microsoft.com/office/powerpoint/2010/main" val="176078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2FF920C8-A413-6446-FBFB-BC48DB8EC8FC}"/>
              </a:ext>
            </a:extLst>
          </p:cNvPr>
          <p:cNvSpPr>
            <a:spLocks noChangeArrowheads="1"/>
          </p:cNvSpPr>
          <p:nvPr/>
        </p:nvSpPr>
        <p:spPr bwMode="auto">
          <a:xfrm>
            <a:off x="0" y="0"/>
            <a:ext cx="12191999" cy="6829426"/>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109570" name="Picture 5">
            <a:extLst>
              <a:ext uri="{FF2B5EF4-FFF2-40B4-BE49-F238E27FC236}">
                <a16:creationId xmlns:a16="http://schemas.microsoft.com/office/drawing/2014/main" id="{6B26FDB9-D9E0-A2E6-6168-C73FD2166D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main-qimg-26e7a479bfc7da1540e3ee71c39703fb.png">
            <a:extLst>
              <a:ext uri="{FF2B5EF4-FFF2-40B4-BE49-F238E27FC236}">
                <a16:creationId xmlns:a16="http://schemas.microsoft.com/office/drawing/2014/main" id="{59220B36-A17E-B3FB-80E6-651F1D39B7E3}"/>
              </a:ext>
            </a:extLst>
          </p:cNvPr>
          <p:cNvPicPr>
            <a:picLocks noChangeAspect="1"/>
          </p:cNvPicPr>
          <p:nvPr/>
        </p:nvPicPr>
        <p:blipFill rotWithShape="1">
          <a:blip r:embed="rId4">
            <a:extLst>
              <a:ext uri="{28A0092B-C50C-407E-A947-70E740481C1C}">
                <a14:useLocalDpi xmlns:a14="http://schemas.microsoft.com/office/drawing/2010/main" val="0"/>
              </a:ext>
            </a:extLst>
          </a:blip>
          <a:srcRect l="3611"/>
          <a:stretch/>
        </p:blipFill>
        <p:spPr bwMode="auto">
          <a:xfrm>
            <a:off x="0" y="0"/>
            <a:ext cx="5185797" cy="682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mage121.jpg">
            <a:extLst>
              <a:ext uri="{FF2B5EF4-FFF2-40B4-BE49-F238E27FC236}">
                <a16:creationId xmlns:a16="http://schemas.microsoft.com/office/drawing/2014/main" id="{0961E5E4-CBBF-E535-BAD0-C68BCA9835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5458" y="15550"/>
            <a:ext cx="4726541" cy="684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83E77F2-1565-585B-A505-47A41C283BAA}"/>
              </a:ext>
            </a:extLst>
          </p:cNvPr>
          <p:cNvSpPr txBox="1"/>
          <p:nvPr/>
        </p:nvSpPr>
        <p:spPr>
          <a:xfrm>
            <a:off x="4988714" y="2202571"/>
            <a:ext cx="2673827" cy="1938992"/>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lgn="ctr">
              <a:defRPr/>
            </a:pPr>
            <a:r>
              <a:rPr lang="en-US" altLang="en-US" dirty="0">
                <a:solidFill>
                  <a:schemeClr val="tx1"/>
                </a:solidFill>
              </a:rPr>
              <a:t>     </a:t>
            </a:r>
            <a:r>
              <a:rPr lang="es-BO" altLang="en-US" dirty="0">
                <a:solidFill>
                  <a:schemeClr val="tx1"/>
                </a:solidFill>
              </a:rPr>
              <a:t>Las Montañas de Israel - Cisjordania </a:t>
            </a:r>
          </a:p>
          <a:p>
            <a:pPr algn="ctr">
              <a:defRPr/>
            </a:pPr>
            <a:r>
              <a:rPr lang="es-BO" altLang="en-US" dirty="0">
                <a:solidFill>
                  <a:schemeClr val="tx1"/>
                </a:solidFill>
              </a:rPr>
              <a:t>La Biblia de Judea </a:t>
            </a:r>
          </a:p>
          <a:p>
            <a:pPr algn="ctr">
              <a:defRPr/>
            </a:pPr>
            <a:r>
              <a:rPr lang="es-BO" altLang="en-US" dirty="0">
                <a:solidFill>
                  <a:schemeClr val="tx1"/>
                </a:solidFill>
              </a:rPr>
              <a:t>y Samaria
 La defensa crítica </a:t>
            </a:r>
          </a:p>
          <a:p>
            <a:pPr algn="ctr">
              <a:defRPr/>
            </a:pPr>
            <a:r>
              <a:rPr lang="es-BO" altLang="en-US" dirty="0">
                <a:solidFill>
                  <a:schemeClr val="tx1"/>
                </a:solidFill>
              </a:rPr>
              <a:t>de Israel</a:t>
            </a:r>
            <a:endParaRPr lang="en-US" altLang="en-US" dirty="0">
              <a:solidFill>
                <a:schemeClr val="tx1"/>
              </a:solidFill>
            </a:endParaRPr>
          </a:p>
        </p:txBody>
      </p:sp>
    </p:spTree>
    <p:extLst>
      <p:ext uri="{BB962C8B-B14F-4D97-AF65-F5344CB8AC3E}">
        <p14:creationId xmlns:p14="http://schemas.microsoft.com/office/powerpoint/2010/main" val="3213431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9546A7B2-9C71-DE2F-39AF-0EACAF823B31}"/>
              </a:ext>
            </a:extLst>
          </p:cNvPr>
          <p:cNvSpPr>
            <a:spLocks noChangeArrowheads="1"/>
          </p:cNvSpPr>
          <p:nvPr/>
        </p:nvSpPr>
        <p:spPr bwMode="auto">
          <a:xfrm>
            <a:off x="0" y="0"/>
            <a:ext cx="12192000" cy="6881813"/>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111618" name="Picture 5">
            <a:extLst>
              <a:ext uri="{FF2B5EF4-FFF2-40B4-BE49-F238E27FC236}">
                <a16:creationId xmlns:a16="http://schemas.microsoft.com/office/drawing/2014/main" id="{E0CDA13C-3A12-8A85-E2F9-874D06E5A5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map_deal_century_of_palestine_israel_hi_res_1.png">
            <a:extLst>
              <a:ext uri="{FF2B5EF4-FFF2-40B4-BE49-F238E27FC236}">
                <a16:creationId xmlns:a16="http://schemas.microsoft.com/office/drawing/2014/main" id="{75DBE9FA-2CDF-04B4-3918-BD4B06650B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250" y="1362"/>
            <a:ext cx="5101188" cy="692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main-qimg-8df9dd5c98d3be7bc762134eea04b066-c.jpeg">
            <a:extLst>
              <a:ext uri="{FF2B5EF4-FFF2-40B4-BE49-F238E27FC236}">
                <a16:creationId xmlns:a16="http://schemas.microsoft.com/office/drawing/2014/main" id="{9E571225-5589-C3D2-BF4C-0BA3AB2C2E71}"/>
              </a:ext>
            </a:extLst>
          </p:cNvPr>
          <p:cNvPicPr>
            <a:picLocks noChangeAspect="1"/>
          </p:cNvPicPr>
          <p:nvPr/>
        </p:nvPicPr>
        <p:blipFill>
          <a:blip r:embed="rId5">
            <a:extLst>
              <a:ext uri="{28A0092B-C50C-407E-A947-70E740481C1C}">
                <a14:useLocalDpi xmlns:a14="http://schemas.microsoft.com/office/drawing/2010/main" val="0"/>
              </a:ext>
            </a:extLst>
          </a:blip>
          <a:srcRect t="3601"/>
          <a:stretch>
            <a:fillRect/>
          </a:stretch>
        </p:blipFill>
        <p:spPr bwMode="auto">
          <a:xfrm>
            <a:off x="6096000" y="2724"/>
            <a:ext cx="5724938" cy="692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799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26C9F1-63F2-9F9D-22CA-D0EDF7F18DDD}"/>
              </a:ext>
            </a:extLst>
          </p:cNvPr>
          <p:cNvSpPr/>
          <p:nvPr/>
        </p:nvSpPr>
        <p:spPr>
          <a:xfrm>
            <a:off x="0" y="-233468"/>
            <a:ext cx="12191999" cy="7091468"/>
          </a:xfrm>
          <a:prstGeom prst="rect">
            <a:avLst/>
          </a:prstGeom>
          <a:solidFill>
            <a:srgbClr val="0000FF"/>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p>
        </p:txBody>
      </p:sp>
      <p:sp>
        <p:nvSpPr>
          <p:cNvPr id="7" name="TextBox 6">
            <a:extLst>
              <a:ext uri="{FF2B5EF4-FFF2-40B4-BE49-F238E27FC236}">
                <a16:creationId xmlns:a16="http://schemas.microsoft.com/office/drawing/2014/main" id="{1162B073-A760-063F-9400-27C1001D7166}"/>
              </a:ext>
            </a:extLst>
          </p:cNvPr>
          <p:cNvSpPr txBox="1"/>
          <p:nvPr/>
        </p:nvSpPr>
        <p:spPr>
          <a:xfrm>
            <a:off x="704622" y="5375654"/>
            <a:ext cx="10782753" cy="1077218"/>
          </a:xfrm>
          <a:prstGeom prst="rect">
            <a:avLst/>
          </a:prstGeom>
          <a:solidFill>
            <a:schemeClr val="bg1"/>
          </a:solidFill>
        </p:spPr>
        <p:txBody>
          <a:bodyPr wrap="square">
            <a:spAutoFit/>
          </a:bodyPr>
          <a:lstStyle/>
          <a:p>
            <a:r>
              <a:rPr lang="en-US" sz="2400" b="1" i="0" u="none" strike="noStrike" dirty="0">
                <a:solidFill>
                  <a:srgbClr val="FF0000"/>
                </a:solidFill>
                <a:effectLst/>
                <a:latin typeface="Avenir Book" panose="02000503020000020003" pitchFamily="2" charset="0"/>
              </a:rPr>
              <a:t>5</a:t>
            </a:r>
            <a:r>
              <a:rPr lang="en-US" sz="2000" b="1" i="0" u="none" strike="noStrike" dirty="0">
                <a:solidFill>
                  <a:srgbClr val="FF0000"/>
                </a:solidFill>
                <a:effectLst/>
                <a:latin typeface="Avenir Book" panose="02000503020000020003" pitchFamily="2" charset="0"/>
              </a:rPr>
              <a:t>.</a:t>
            </a:r>
            <a:r>
              <a:rPr lang="en-US" sz="2000" b="1" i="0" u="none" strike="noStrike" dirty="0">
                <a:solidFill>
                  <a:srgbClr val="000000"/>
                </a:solidFill>
                <a:effectLst/>
                <a:latin typeface="Avenir Book" panose="02000503020000020003" pitchFamily="2" charset="0"/>
              </a:rPr>
              <a:t>   </a:t>
            </a:r>
            <a:r>
              <a:rPr lang="es-BO" sz="2000" b="0" i="0" u="none" strike="noStrike" dirty="0">
                <a:solidFill>
                  <a:srgbClr val="000000"/>
                </a:solidFill>
                <a:effectLst/>
                <a:latin typeface="Avenir Book" panose="02000503020000020003" pitchFamily="2" charset="0"/>
              </a:rPr>
              <a:t>Ay de mí, que peregrino en Mesec, y habito entre las tiendas de Cedar!  </a:t>
            </a:r>
            <a:r>
              <a:rPr lang="en-US" sz="2000" dirty="0">
                <a:solidFill>
                  <a:srgbClr val="000000"/>
                </a:solidFill>
                <a:latin typeface="Avenir Book" panose="02000503020000020003" pitchFamily="2" charset="0"/>
              </a:rPr>
              <a:t>(Arabia </a:t>
            </a:r>
            <a:r>
              <a:rPr lang="en-US" sz="2000" dirty="0" err="1">
                <a:solidFill>
                  <a:srgbClr val="000000"/>
                </a:solidFill>
                <a:latin typeface="Avenir Book" panose="02000503020000020003" pitchFamily="2" charset="0"/>
              </a:rPr>
              <a:t>Saudita</a:t>
            </a:r>
            <a:r>
              <a:rPr lang="en-US" sz="2000" dirty="0">
                <a:solidFill>
                  <a:srgbClr val="000000"/>
                </a:solidFill>
                <a:latin typeface="Avenir Book" panose="02000503020000020003" pitchFamily="2" charset="0"/>
              </a:rPr>
              <a:t>)</a:t>
            </a:r>
            <a:endParaRPr lang="en-US" sz="2000" b="0" i="0" u="none" strike="noStrike" dirty="0">
              <a:solidFill>
                <a:srgbClr val="000000"/>
              </a:solidFill>
              <a:effectLst/>
              <a:latin typeface="Avenir Book" panose="02000503020000020003" pitchFamily="2" charset="0"/>
            </a:endParaRPr>
          </a:p>
          <a:p>
            <a:r>
              <a:rPr lang="en-US" sz="2000" b="1" i="0" u="none" strike="noStrike" dirty="0">
                <a:solidFill>
                  <a:srgbClr val="FF0000"/>
                </a:solidFill>
                <a:effectLst/>
                <a:latin typeface="Avenir Book" panose="02000503020000020003" pitchFamily="2" charset="0"/>
              </a:rPr>
              <a:t>6.</a:t>
            </a:r>
            <a:r>
              <a:rPr lang="en-US" sz="2000" b="1" i="0" u="none" strike="noStrike" baseline="30000" dirty="0">
                <a:solidFill>
                  <a:srgbClr val="000000"/>
                </a:solidFill>
                <a:effectLst/>
                <a:latin typeface="Avenir Book" panose="02000503020000020003" pitchFamily="2" charset="0"/>
              </a:rPr>
              <a:t>        </a:t>
            </a:r>
            <a:r>
              <a:rPr lang="es-BO" sz="2000" b="0" i="0" u="none" strike="noStrike" dirty="0">
                <a:solidFill>
                  <a:srgbClr val="000000"/>
                </a:solidFill>
                <a:effectLst/>
                <a:latin typeface="Avenir Book" panose="02000503020000020003" pitchFamily="2" charset="0"/>
              </a:rPr>
              <a:t>Mucho tiempo ha morado mi alma con los que aborrecen la paz.  </a:t>
            </a:r>
            <a:r>
              <a:rPr lang="en-US" sz="2000" b="0" i="0" u="none" strike="noStrike" dirty="0">
                <a:solidFill>
                  <a:srgbClr val="000000"/>
                </a:solidFill>
                <a:effectLst/>
                <a:latin typeface="Avenir Book" panose="02000503020000020003" pitchFamily="2" charset="0"/>
              </a:rPr>
              <a:t>(</a:t>
            </a:r>
            <a:r>
              <a:rPr lang="en-US" sz="2000" dirty="0" err="1">
                <a:solidFill>
                  <a:srgbClr val="000000"/>
                </a:solidFill>
                <a:latin typeface="Avenir Book" panose="02000503020000020003" pitchFamily="2" charset="0"/>
              </a:rPr>
              <a:t>Esaú</a:t>
            </a:r>
            <a:r>
              <a:rPr lang="en-US" sz="2000" dirty="0">
                <a:solidFill>
                  <a:srgbClr val="000000"/>
                </a:solidFill>
                <a:latin typeface="Avenir Book" panose="02000503020000020003" pitchFamily="2" charset="0"/>
              </a:rPr>
              <a:t>/</a:t>
            </a:r>
            <a:r>
              <a:rPr lang="en-US" sz="2000" dirty="0" err="1">
                <a:solidFill>
                  <a:srgbClr val="000000"/>
                </a:solidFill>
                <a:latin typeface="Avenir Book" panose="02000503020000020003" pitchFamily="2" charset="0"/>
              </a:rPr>
              <a:t>Árabes</a:t>
            </a:r>
            <a:r>
              <a:rPr lang="en-US" sz="2000" dirty="0">
                <a:solidFill>
                  <a:srgbClr val="000000"/>
                </a:solidFill>
                <a:latin typeface="Avenir Book" panose="02000503020000020003" pitchFamily="2" charset="0"/>
              </a:rPr>
              <a:t>/Islam</a:t>
            </a:r>
            <a:r>
              <a:rPr lang="en-US" sz="2000" b="0" i="0" u="none" strike="noStrike" dirty="0">
                <a:solidFill>
                  <a:srgbClr val="000000"/>
                </a:solidFill>
                <a:effectLst/>
                <a:latin typeface="Avenir Book" panose="02000503020000020003" pitchFamily="2" charset="0"/>
              </a:rPr>
              <a:t>)</a:t>
            </a:r>
          </a:p>
          <a:p>
            <a:r>
              <a:rPr lang="en-US" sz="2000" i="0" u="none" strike="noStrike" dirty="0">
                <a:solidFill>
                  <a:srgbClr val="FF0000"/>
                </a:solidFill>
                <a:effectLst/>
                <a:latin typeface="Avenir Book" panose="02000503020000020003" pitchFamily="2" charset="0"/>
              </a:rPr>
              <a:t>7.</a:t>
            </a:r>
            <a:r>
              <a:rPr lang="en-US" sz="2000" b="1" i="0" u="none" strike="noStrike" dirty="0">
                <a:solidFill>
                  <a:srgbClr val="FF0000"/>
                </a:solidFill>
                <a:effectLst/>
                <a:latin typeface="Avenir Book" panose="02000503020000020003" pitchFamily="2" charset="0"/>
              </a:rPr>
              <a:t> </a:t>
            </a:r>
            <a:r>
              <a:rPr lang="en-US" sz="2000" b="0" i="0" u="none" strike="noStrike" dirty="0">
                <a:solidFill>
                  <a:srgbClr val="000000"/>
                </a:solidFill>
                <a:effectLst/>
                <a:latin typeface="Avenir Book" panose="02000503020000020003" pitchFamily="2" charset="0"/>
              </a:rPr>
              <a:t>  </a:t>
            </a:r>
            <a:r>
              <a:rPr lang="es-BO" sz="2000" dirty="0">
                <a:solidFill>
                  <a:srgbClr val="000000"/>
                </a:solidFill>
                <a:latin typeface="Avenir Book" panose="02000503020000020003" pitchFamily="2" charset="0"/>
              </a:rPr>
              <a:t>Yo </a:t>
            </a:r>
            <a:r>
              <a:rPr lang="en-US" sz="2000" b="0" i="0" u="none" strike="noStrike" dirty="0">
                <a:solidFill>
                  <a:srgbClr val="000000"/>
                </a:solidFill>
                <a:effectLst/>
                <a:latin typeface="Avenir Book" panose="02000503020000020003" pitchFamily="2" charset="0"/>
              </a:rPr>
              <a:t>(Israel) </a:t>
            </a:r>
            <a:r>
              <a:rPr lang="es-BO" sz="2000" b="0" i="0" u="none" strike="noStrike" dirty="0">
                <a:solidFill>
                  <a:srgbClr val="000000"/>
                </a:solidFill>
                <a:effectLst/>
                <a:latin typeface="Avenir Book" panose="02000503020000020003" pitchFamily="2" charset="0"/>
              </a:rPr>
              <a:t>soy pacífico: Mas cuando hablo, ellos </a:t>
            </a:r>
            <a:r>
              <a:rPr lang="en-US" sz="2000" dirty="0">
                <a:solidFill>
                  <a:srgbClr val="000000"/>
                </a:solidFill>
                <a:latin typeface="Avenir Book" panose="02000503020000020003" pitchFamily="2" charset="0"/>
              </a:rPr>
              <a:t>(</a:t>
            </a:r>
            <a:r>
              <a:rPr lang="en-US" sz="2000" dirty="0" err="1">
                <a:solidFill>
                  <a:srgbClr val="000000"/>
                </a:solidFill>
                <a:latin typeface="Avenir Book" panose="02000503020000020003" pitchFamily="2" charset="0"/>
              </a:rPr>
              <a:t>Esaú</a:t>
            </a:r>
            <a:r>
              <a:rPr lang="en-US" sz="2000" dirty="0">
                <a:solidFill>
                  <a:srgbClr val="000000"/>
                </a:solidFill>
                <a:latin typeface="Avenir Book" panose="02000503020000020003" pitchFamily="2" charset="0"/>
              </a:rPr>
              <a:t>/</a:t>
            </a:r>
            <a:r>
              <a:rPr lang="en-US" sz="2000" dirty="0" err="1">
                <a:solidFill>
                  <a:srgbClr val="000000"/>
                </a:solidFill>
                <a:latin typeface="Avenir Book" panose="02000503020000020003" pitchFamily="2" charset="0"/>
              </a:rPr>
              <a:t>Árabes</a:t>
            </a:r>
            <a:r>
              <a:rPr lang="en-US" sz="2000" dirty="0">
                <a:solidFill>
                  <a:srgbClr val="000000"/>
                </a:solidFill>
                <a:latin typeface="Avenir Book" panose="02000503020000020003" pitchFamily="2" charset="0"/>
              </a:rPr>
              <a:t>/Islam) </a:t>
            </a:r>
            <a:r>
              <a:rPr lang="es-BO" sz="2000" b="0" i="0" u="none" strike="noStrike" dirty="0">
                <a:solidFill>
                  <a:srgbClr val="000000"/>
                </a:solidFill>
                <a:effectLst/>
                <a:latin typeface="Avenir Book" panose="02000503020000020003" pitchFamily="2" charset="0"/>
              </a:rPr>
              <a:t>están por la guerra. </a:t>
            </a:r>
          </a:p>
        </p:txBody>
      </p:sp>
      <p:pic>
        <p:nvPicPr>
          <p:cNvPr id="130051" name="Picture 2" descr="A person in a suit and a person in a headdress&#10;&#10;Description automatically generated">
            <a:extLst>
              <a:ext uri="{FF2B5EF4-FFF2-40B4-BE49-F238E27FC236}">
                <a16:creationId xmlns:a16="http://schemas.microsoft.com/office/drawing/2014/main" id="{60BFFB59-84D0-0ED0-C380-1377D4418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858" y="1031109"/>
            <a:ext cx="6809209" cy="431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7" descr="A person in a suit and tie&#10;&#10;Description automatically generated">
            <a:extLst>
              <a:ext uri="{FF2B5EF4-FFF2-40B4-BE49-F238E27FC236}">
                <a16:creationId xmlns:a16="http://schemas.microsoft.com/office/drawing/2014/main" id="{7A36BEBB-B844-D3B0-3C93-D85902ADC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067" y="1022225"/>
            <a:ext cx="3256111" cy="432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1ACC1ED-1179-DD5A-204C-9195054FA583}"/>
              </a:ext>
            </a:extLst>
          </p:cNvPr>
          <p:cNvSpPr txBox="1"/>
          <p:nvPr/>
        </p:nvSpPr>
        <p:spPr>
          <a:xfrm>
            <a:off x="162338" y="233468"/>
            <a:ext cx="11821844" cy="830997"/>
          </a:xfrm>
          <a:prstGeom prst="rect">
            <a:avLst/>
          </a:prstGeom>
          <a:solidFill>
            <a:schemeClr val="bg1"/>
          </a:solidFill>
        </p:spPr>
        <p:txBody>
          <a:bodyPr wrap="square">
            <a:spAutoFit/>
          </a:bodyPr>
          <a:lstStyle/>
          <a:p>
            <a:pPr>
              <a:defRPr/>
            </a:pPr>
            <a:r>
              <a:rPr lang="es-BO" sz="2400" dirty="0">
                <a:latin typeface="Papyrus" panose="020B0602040200020303" pitchFamily="34" charset="77"/>
              </a:rPr>
              <a:t>¿Qué sucede cuando los Reyes y las Naciones son indiferentes a la sabiduría de Dios? 						</a:t>
            </a:r>
            <a:r>
              <a:rPr lang="es-BO" sz="2400" dirty="0">
                <a:solidFill>
                  <a:srgbClr val="FF0000"/>
                </a:solidFill>
                <a:latin typeface="Papyrus" panose="020B0602040200020303" pitchFamily="34" charset="77"/>
              </a:rPr>
              <a:t>Salmos 120:4-6</a:t>
            </a:r>
            <a:endParaRPr lang="en-US" sz="2400" dirty="0">
              <a:solidFill>
                <a:srgbClr val="FF0000"/>
              </a:solidFill>
              <a:latin typeface="Papyrus" panose="020B0602040200020303" pitchFamily="34" charset="77"/>
            </a:endParaRPr>
          </a:p>
        </p:txBody>
      </p:sp>
    </p:spTree>
    <p:extLst>
      <p:ext uri="{BB962C8B-B14F-4D97-AF65-F5344CB8AC3E}">
        <p14:creationId xmlns:p14="http://schemas.microsoft.com/office/powerpoint/2010/main" val="2804728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EF4C250F-F43D-3CEE-6AC0-D5264F5ADA99}"/>
              </a:ext>
            </a:extLst>
          </p:cNvPr>
          <p:cNvSpPr>
            <a:spLocks noChangeArrowheads="1"/>
          </p:cNvSpPr>
          <p:nvPr/>
        </p:nvSpPr>
        <p:spPr bwMode="auto">
          <a:xfrm>
            <a:off x="0" y="0"/>
            <a:ext cx="12192000" cy="6858000"/>
          </a:xfrm>
          <a:prstGeom prst="rect">
            <a:avLst/>
          </a:prstGeom>
          <a:solidFill>
            <a:srgbClr val="0000FF"/>
          </a:solidFill>
          <a:ln w="9525">
            <a:solidFill>
              <a:schemeClr val="tx1"/>
            </a:solidFill>
            <a:miter lim="800000"/>
            <a:headEnd/>
            <a:tailEnd/>
          </a:ln>
        </p:spPr>
        <p:txBody>
          <a:bodyPr wrap="none" anchor="ctr"/>
          <a:lstStyle/>
          <a:p>
            <a:pPr>
              <a:defRPr/>
            </a:pPr>
            <a:r>
              <a:rPr lang="en-US" dirty="0">
                <a:latin typeface="Papyrus" charset="0"/>
                <a:ea typeface="ＭＳ Ｐゴシック" charset="0"/>
              </a:rPr>
              <a:t>                                   </a:t>
            </a: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sz="1600" dirty="0">
              <a:latin typeface="Papyrus" charset="0"/>
              <a:ea typeface="ＭＳ Ｐゴシック" charset="0"/>
            </a:endParaRPr>
          </a:p>
          <a:p>
            <a:pPr>
              <a:defRPr/>
            </a:pPr>
            <a:r>
              <a:rPr lang="en-US" sz="1600" dirty="0">
                <a:latin typeface="Papyrus" charset="0"/>
                <a:ea typeface="ＭＳ Ｐゴシック" charset="0"/>
              </a:rPr>
              <a:t>                    </a:t>
            </a: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defRPr/>
            </a:pPr>
            <a:endParaRPr lang="en-US" dirty="0">
              <a:latin typeface="Papyrus" charset="0"/>
              <a:ea typeface="ＭＳ Ｐゴシック" charset="0"/>
            </a:endParaRPr>
          </a:p>
          <a:p>
            <a:pPr>
              <a:lnSpc>
                <a:spcPct val="60000"/>
              </a:lnSpc>
              <a:defRPr/>
            </a:pPr>
            <a:endParaRPr lang="en-US" dirty="0">
              <a:latin typeface="Papyrus" charset="0"/>
              <a:ea typeface="ＭＳ Ｐゴシック" charset="0"/>
            </a:endParaRPr>
          </a:p>
          <a:p>
            <a:pPr>
              <a:defRPr/>
            </a:pPr>
            <a:r>
              <a:rPr lang="en-US" sz="1600" dirty="0">
                <a:latin typeface="Papyrus" charset="0"/>
                <a:ea typeface="ＭＳ Ｐゴシック" charset="0"/>
              </a:rPr>
              <a:t>      </a:t>
            </a:r>
          </a:p>
          <a:p>
            <a:pPr>
              <a:defRPr/>
            </a:pPr>
            <a:endParaRPr lang="en-US" sz="1600" dirty="0">
              <a:latin typeface="Papyrus" charset="0"/>
              <a:ea typeface="ＭＳ Ｐゴシック" charset="0"/>
            </a:endParaRPr>
          </a:p>
          <a:p>
            <a:pPr>
              <a:defRPr/>
            </a:pPr>
            <a:r>
              <a:rPr lang="en-US" sz="1600" dirty="0">
                <a:latin typeface="Papyrus" charset="0"/>
                <a:ea typeface="ＭＳ Ｐゴシック" charset="0"/>
              </a:rPr>
              <a:t>            </a:t>
            </a:r>
            <a:endParaRPr lang="en-US" dirty="0">
              <a:latin typeface="Papyrus" charset="0"/>
              <a:ea typeface="ＭＳ Ｐゴシック" charset="0"/>
            </a:endParaRPr>
          </a:p>
        </p:txBody>
      </p:sp>
      <p:pic>
        <p:nvPicPr>
          <p:cNvPr id="51202" name="Picture 5">
            <a:extLst>
              <a:ext uri="{FF2B5EF4-FFF2-40B4-BE49-F238E27FC236}">
                <a16:creationId xmlns:a16="http://schemas.microsoft.com/office/drawing/2014/main" id="{DC9A5EEF-4A16-ADED-40DE-E12EC1AA00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1" descr="the-promised-land-of-israel.jpg">
            <a:extLst>
              <a:ext uri="{FF2B5EF4-FFF2-40B4-BE49-F238E27FC236}">
                <a16:creationId xmlns:a16="http://schemas.microsoft.com/office/drawing/2014/main" id="{6BEF69E0-F5C8-1EEE-88CC-CEB20EF69B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328" y="503460"/>
            <a:ext cx="12192000" cy="566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480C9FA-84EA-0EAF-8E11-614C514C73D4}"/>
              </a:ext>
            </a:extLst>
          </p:cNvPr>
          <p:cNvSpPr txBox="1"/>
          <p:nvPr/>
        </p:nvSpPr>
        <p:spPr>
          <a:xfrm>
            <a:off x="1865110" y="235384"/>
            <a:ext cx="8684812" cy="830997"/>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400" dirty="0">
                <a:solidFill>
                  <a:schemeClr val="tx1"/>
                </a:solidFill>
              </a:rPr>
              <a:t>Ezequiel Capítulo 35- "El Tratado de Paz en el Medio Oriente“</a:t>
            </a:r>
          </a:p>
          <a:p>
            <a:pPr>
              <a:defRPr/>
            </a:pPr>
            <a:r>
              <a:rPr lang="es-BO" altLang="en-US" sz="2400" dirty="0">
                <a:solidFill>
                  <a:schemeClr val="tx1"/>
                </a:solidFill>
              </a:rPr>
              <a:t>        El Pacto Eterno de Dios concerniente a Su Tierra</a:t>
            </a:r>
            <a:endParaRPr lang="en-US" altLang="en-US" sz="2400" dirty="0">
              <a:solidFill>
                <a:schemeClr val="tx1"/>
              </a:solidFill>
            </a:endParaRPr>
          </a:p>
        </p:txBody>
      </p:sp>
      <p:sp>
        <p:nvSpPr>
          <p:cNvPr id="4" name="TextBox 3">
            <a:extLst>
              <a:ext uri="{FF2B5EF4-FFF2-40B4-BE49-F238E27FC236}">
                <a16:creationId xmlns:a16="http://schemas.microsoft.com/office/drawing/2014/main" id="{D3E539D7-AA9A-AA22-3467-E4144EE384C7}"/>
              </a:ext>
            </a:extLst>
          </p:cNvPr>
          <p:cNvSpPr txBox="1"/>
          <p:nvPr/>
        </p:nvSpPr>
        <p:spPr>
          <a:xfrm>
            <a:off x="4098952" y="6163980"/>
            <a:ext cx="4942490" cy="461665"/>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sz="2400" dirty="0">
                <a:solidFill>
                  <a:schemeClr val="tx1"/>
                </a:solidFill>
              </a:rPr>
              <a:t>Paz, Profecía y la Tierra Prometida"</a:t>
            </a:r>
            <a:endParaRPr lang="en-US" altLang="en-US" sz="2400" dirty="0">
              <a:solidFill>
                <a:schemeClr val="tx1"/>
              </a:solidFill>
            </a:endParaRPr>
          </a:p>
        </p:txBody>
      </p:sp>
    </p:spTree>
    <p:extLst>
      <p:ext uri="{BB962C8B-B14F-4D97-AF65-F5344CB8AC3E}">
        <p14:creationId xmlns:p14="http://schemas.microsoft.com/office/powerpoint/2010/main" val="161572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5B20FD24-DFB5-2B19-3455-2074BDECB4C1}"/>
              </a:ext>
            </a:extLst>
          </p:cNvPr>
          <p:cNvSpPr>
            <a:spLocks noChangeArrowheads="1"/>
          </p:cNvSpPr>
          <p:nvPr/>
        </p:nvSpPr>
        <p:spPr bwMode="auto">
          <a:xfrm>
            <a:off x="0" y="0"/>
            <a:ext cx="12192000" cy="71628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55298" name="Picture 5">
            <a:extLst>
              <a:ext uri="{FF2B5EF4-FFF2-40B4-BE49-F238E27FC236}">
                <a16:creationId xmlns:a16="http://schemas.microsoft.com/office/drawing/2014/main" id="{150859E4-62F3-D924-A0BA-72240E5844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89B0CC6-8793-8FD9-9728-686EE03FF38A}"/>
              </a:ext>
            </a:extLst>
          </p:cNvPr>
          <p:cNvSpPr txBox="1"/>
          <p:nvPr/>
        </p:nvSpPr>
        <p:spPr>
          <a:xfrm>
            <a:off x="3505200" y="533401"/>
            <a:ext cx="5486400" cy="3108543"/>
          </a:xfrm>
          <a:prstGeom prst="rect">
            <a:avLst/>
          </a:prstGeom>
          <a:solidFill>
            <a:schemeClr val="bg1"/>
          </a:solidFill>
        </p:spPr>
        <p:txBody>
          <a:bodyPr>
            <a:spAutoFit/>
          </a:bodyPr>
          <a:lstStyle/>
          <a:p>
            <a:pPr>
              <a:defRPr/>
            </a:pPr>
            <a:r>
              <a:rPr lang="en-US" sz="2800" dirty="0">
                <a:latin typeface="Papyrus"/>
                <a:ea typeface="ＭＳ Ｐゴシック" charset="0"/>
                <a:cs typeface="Papyrus"/>
              </a:rPr>
              <a:t>	Ezequiel </a:t>
            </a:r>
            <a:r>
              <a:rPr lang="en-US" sz="2800" dirty="0" err="1">
                <a:latin typeface="Papyrus"/>
                <a:ea typeface="ＭＳ Ｐゴシック" charset="0"/>
                <a:cs typeface="Papyrus"/>
              </a:rPr>
              <a:t>Capítulo</a:t>
            </a:r>
            <a:r>
              <a:rPr lang="en-US" sz="2800" dirty="0">
                <a:latin typeface="Papyrus"/>
                <a:ea typeface="ＭＳ Ｐゴシック" charset="0"/>
                <a:cs typeface="Papyrus"/>
              </a:rPr>
              <a:t> 35-36 </a:t>
            </a:r>
          </a:p>
          <a:p>
            <a:pPr>
              <a:defRPr/>
            </a:pPr>
            <a:endParaRPr lang="en-US" sz="2800" dirty="0">
              <a:latin typeface="Papyrus"/>
              <a:ea typeface="ＭＳ Ｐゴシック" charset="0"/>
              <a:cs typeface="Papyrus"/>
            </a:endParaRPr>
          </a:p>
          <a:p>
            <a:pPr>
              <a:defRPr/>
            </a:pPr>
            <a:r>
              <a:rPr lang="en-US" sz="2800" dirty="0">
                <a:latin typeface="Papyrus"/>
                <a:ea typeface="ＭＳ Ｐゴシック" charset="0"/>
                <a:cs typeface="Papyrus"/>
              </a:rPr>
              <a:t>   </a:t>
            </a:r>
            <a:r>
              <a:rPr lang="es-BO" sz="2800" dirty="0">
                <a:latin typeface="Papyrus"/>
                <a:ea typeface="ＭＳ Ｐゴシック" charset="0"/>
                <a:cs typeface="Papyrus"/>
              </a:rPr>
              <a:t>La Batalla del Fin de los Tiempos por la Tierra Prometida</a:t>
            </a:r>
            <a:endParaRPr lang="en-US" sz="2800" dirty="0">
              <a:latin typeface="Papyrus"/>
              <a:ea typeface="ＭＳ Ｐゴシック" charset="0"/>
              <a:cs typeface="Papyrus"/>
            </a:endParaRPr>
          </a:p>
          <a:p>
            <a:pPr>
              <a:defRPr/>
            </a:pPr>
            <a:r>
              <a:rPr lang="en-US" sz="2800" dirty="0">
                <a:latin typeface="Papyrus"/>
                <a:ea typeface="ＭＳ Ｐゴシック" charset="0"/>
                <a:cs typeface="Papyrus"/>
              </a:rPr>
              <a:t> </a:t>
            </a:r>
          </a:p>
          <a:p>
            <a:pPr>
              <a:defRPr/>
            </a:pPr>
            <a:r>
              <a:rPr lang="en-US" sz="2800" dirty="0">
                <a:latin typeface="Papyrus"/>
                <a:ea typeface="ＭＳ Ｐゴシック" charset="0"/>
                <a:cs typeface="Papyrus"/>
              </a:rPr>
              <a:t>   </a:t>
            </a:r>
            <a:r>
              <a:rPr lang="es-BO" sz="2800" dirty="0">
                <a:latin typeface="Papyrus"/>
                <a:ea typeface="ＭＳ Ｐゴシック" charset="0"/>
                <a:cs typeface="Papyrus"/>
              </a:rPr>
              <a:t>Es entre Jacob (los Judíos)
        y Esaú   (los </a:t>
            </a:r>
            <a:r>
              <a:rPr lang="es-BO" sz="2800" dirty="0" err="1">
                <a:latin typeface="Papyrus"/>
                <a:ea typeface="ＭＳ Ｐゴシック" charset="0"/>
                <a:cs typeface="Papyrus"/>
              </a:rPr>
              <a:t>Arabes</a:t>
            </a:r>
            <a:r>
              <a:rPr lang="es-BO" sz="2800" dirty="0">
                <a:latin typeface="Papyrus"/>
                <a:ea typeface="ＭＳ Ｐゴシック" charset="0"/>
                <a:cs typeface="Papyrus"/>
              </a:rPr>
              <a:t>) </a:t>
            </a:r>
            <a:endParaRPr lang="en-US" sz="2800" dirty="0">
              <a:latin typeface="Papyrus"/>
              <a:ea typeface="ＭＳ Ｐゴシック" charset="0"/>
              <a:cs typeface="Papyrus"/>
            </a:endParaRPr>
          </a:p>
        </p:txBody>
      </p:sp>
      <p:sp>
        <p:nvSpPr>
          <p:cNvPr id="3" name="TextBox 2">
            <a:extLst>
              <a:ext uri="{FF2B5EF4-FFF2-40B4-BE49-F238E27FC236}">
                <a16:creationId xmlns:a16="http://schemas.microsoft.com/office/drawing/2014/main" id="{4A61C656-EC0E-9B29-B783-7532D7165566}"/>
              </a:ext>
            </a:extLst>
          </p:cNvPr>
          <p:cNvSpPr txBox="1"/>
          <p:nvPr/>
        </p:nvSpPr>
        <p:spPr>
          <a:xfrm>
            <a:off x="2133600" y="4419600"/>
            <a:ext cx="7924800" cy="1938992"/>
          </a:xfrm>
          <a:prstGeom prst="rect">
            <a:avLst/>
          </a:prstGeom>
          <a:solidFill>
            <a:schemeClr val="bg1"/>
          </a:solidFill>
        </p:spPr>
        <p:txBody>
          <a:bodyPr>
            <a:spAutoFit/>
          </a:bodyPr>
          <a:lstStyle/>
          <a:p>
            <a:pPr algn="ctr">
              <a:defRPr/>
            </a:pPr>
            <a:r>
              <a:rPr lang="en-US" sz="2400" dirty="0">
                <a:latin typeface="Papyrus" charset="0"/>
                <a:ea typeface="ＭＳ Ｐゴシック" charset="0"/>
              </a:rPr>
              <a:t>               </a:t>
            </a:r>
            <a:r>
              <a:rPr lang="es-BO" sz="2400" dirty="0">
                <a:latin typeface="Papyrus" charset="0"/>
                <a:ea typeface="ＭＳ Ｐゴシック" charset="0"/>
              </a:rPr>
              <a:t>Las Escrituras profetizan que cualquier Tratado de Paz Entre Árabes y Judíos sobre la Tierra de Israel
  conducirá a la Guerra, no a la Paz</a:t>
            </a:r>
          </a:p>
          <a:p>
            <a:pPr algn="ctr">
              <a:defRPr/>
            </a:pPr>
            <a:r>
              <a:rPr lang="es-BO" sz="2400" dirty="0">
                <a:latin typeface="Papyrus" charset="0"/>
                <a:ea typeface="ＭＳ Ｐゴシック" charset="0"/>
              </a:rPr>
              <a:t>
    El Acuerdo de Paz activa el Armagedón</a:t>
            </a:r>
            <a:endParaRPr lang="en-US" sz="2400" dirty="0">
              <a:latin typeface="Papyrus" charset="0"/>
              <a:ea typeface="ＭＳ Ｐゴシック" charset="0"/>
            </a:endParaRPr>
          </a:p>
        </p:txBody>
      </p:sp>
    </p:spTree>
    <p:extLst>
      <p:ext uri="{BB962C8B-B14F-4D97-AF65-F5344CB8AC3E}">
        <p14:creationId xmlns:p14="http://schemas.microsoft.com/office/powerpoint/2010/main" val="372769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96A6B2AC-6DF5-AEB8-9939-46B91DC500F2}"/>
              </a:ext>
            </a:extLst>
          </p:cNvPr>
          <p:cNvSpPr>
            <a:spLocks noChangeArrowheads="1"/>
          </p:cNvSpPr>
          <p:nvPr/>
        </p:nvSpPr>
        <p:spPr bwMode="auto">
          <a:xfrm>
            <a:off x="0" y="0"/>
            <a:ext cx="12192000" cy="71628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sp>
        <p:nvSpPr>
          <p:cNvPr id="4" name="TextBox 3">
            <a:extLst>
              <a:ext uri="{FF2B5EF4-FFF2-40B4-BE49-F238E27FC236}">
                <a16:creationId xmlns:a16="http://schemas.microsoft.com/office/drawing/2014/main" id="{8F302B4C-223D-08FB-6BA9-78B31BCF7069}"/>
              </a:ext>
            </a:extLst>
          </p:cNvPr>
          <p:cNvSpPr txBox="1"/>
          <p:nvPr/>
        </p:nvSpPr>
        <p:spPr>
          <a:xfrm>
            <a:off x="4419600" y="685801"/>
            <a:ext cx="3886200" cy="708025"/>
          </a:xfrm>
          <a:prstGeom prst="rect">
            <a:avLst/>
          </a:prstGeom>
          <a:noFill/>
        </p:spPr>
        <p:txBody>
          <a:bodyPr>
            <a:spAutoFit/>
          </a:bodyPr>
          <a:lstStyle/>
          <a:p>
            <a:pPr>
              <a:defRPr/>
            </a:pPr>
            <a:r>
              <a:rPr lang="en-US" sz="4000" dirty="0">
                <a:solidFill>
                  <a:srgbClr val="EADA23"/>
                </a:solidFill>
                <a:latin typeface="Lucida Handwriting"/>
                <a:ea typeface="ＭＳ Ｐゴシック" charset="0"/>
                <a:cs typeface="Lucida Handwriting"/>
              </a:rPr>
              <a:t>Se llama</a:t>
            </a:r>
          </a:p>
        </p:txBody>
      </p:sp>
      <p:pic>
        <p:nvPicPr>
          <p:cNvPr id="2" name="Picture 2" descr="iu-9.jpeg">
            <a:extLst>
              <a:ext uri="{FF2B5EF4-FFF2-40B4-BE49-F238E27FC236}">
                <a16:creationId xmlns:a16="http://schemas.microsoft.com/office/drawing/2014/main" id="{8470EA61-6089-1C1D-D4A3-06E4C139D3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5579"/>
            <a:ext cx="12192000" cy="621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C3EDCE2-ECE8-BF24-EE64-3D842675FFA4}"/>
              </a:ext>
            </a:extLst>
          </p:cNvPr>
          <p:cNvSpPr txBox="1"/>
          <p:nvPr/>
        </p:nvSpPr>
        <p:spPr>
          <a:xfrm>
            <a:off x="472965" y="1604048"/>
            <a:ext cx="11246070" cy="769441"/>
          </a:xfrm>
          <a:prstGeom prst="rect">
            <a:avLst/>
          </a:prstGeom>
          <a:solidFill>
            <a:schemeClr val="accent1">
              <a:lumMod val="50000"/>
            </a:schemeClr>
          </a:solidFill>
        </p:spPr>
        <p:txBody>
          <a:bodyPr wrap="square" rtlCol="0">
            <a:spAutoFit/>
          </a:bodyPr>
          <a:lstStyle/>
          <a:p>
            <a:r>
              <a:rPr lang="es-ES" sz="4400" dirty="0">
                <a:solidFill>
                  <a:schemeClr val="bg1"/>
                </a:solidFill>
                <a:latin typeface="Lucida Handwriting" panose="03010101010101010101" pitchFamily="66" charset="77"/>
              </a:rPr>
              <a:t>El Tiempo de la Angustia de Jacob</a:t>
            </a:r>
            <a:endParaRPr lang="en-US" sz="4400" dirty="0">
              <a:solidFill>
                <a:schemeClr val="bg1"/>
              </a:solidFill>
              <a:latin typeface="Lucida Handwriting" panose="03010101010101010101" pitchFamily="66" charset="77"/>
            </a:endParaRPr>
          </a:p>
        </p:txBody>
      </p:sp>
    </p:spTree>
    <p:extLst>
      <p:ext uri="{BB962C8B-B14F-4D97-AF65-F5344CB8AC3E}">
        <p14:creationId xmlns:p14="http://schemas.microsoft.com/office/powerpoint/2010/main" val="376669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8C8C7C0E-588A-892E-2C6F-3AFD1AEB1B71}"/>
              </a:ext>
            </a:extLst>
          </p:cNvPr>
          <p:cNvSpPr>
            <a:spLocks noChangeArrowheads="1"/>
          </p:cNvSpPr>
          <p:nvPr/>
        </p:nvSpPr>
        <p:spPr bwMode="auto">
          <a:xfrm>
            <a:off x="0" y="0"/>
            <a:ext cx="12192000" cy="71628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59394" name="Picture 5">
            <a:extLst>
              <a:ext uri="{FF2B5EF4-FFF2-40B4-BE49-F238E27FC236}">
                <a16:creationId xmlns:a16="http://schemas.microsoft.com/office/drawing/2014/main" id="{3A73B23A-56DB-980C-3265-C912393E2D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63F693B-0281-7CF7-DE4E-5C4D2398DC54}"/>
              </a:ext>
            </a:extLst>
          </p:cNvPr>
          <p:cNvSpPr txBox="1"/>
          <p:nvPr/>
        </p:nvSpPr>
        <p:spPr>
          <a:xfrm>
            <a:off x="787842" y="270284"/>
            <a:ext cx="10025932" cy="707886"/>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s-BO" altLang="en-US" dirty="0">
                <a:solidFill>
                  <a:schemeClr val="tx1"/>
                </a:solidFill>
              </a:rPr>
              <a:t>"A tu descendencia doy esta tierra desde el río de Egipto hasta el gran río Éufrates“</a:t>
            </a:r>
          </a:p>
          <a:p>
            <a:pPr>
              <a:defRPr/>
            </a:pPr>
            <a:r>
              <a:rPr lang="es-BO" altLang="en-US" dirty="0">
                <a:solidFill>
                  <a:schemeClr val="tx1"/>
                </a:solidFill>
              </a:rPr>
              <a:t>                    Génesis 15:18             El pacto eterno y por siempre de Dios con Israel</a:t>
            </a:r>
            <a:endParaRPr lang="en-US" altLang="en-US" dirty="0">
              <a:solidFill>
                <a:schemeClr val="tx1"/>
              </a:solidFill>
            </a:endParaRPr>
          </a:p>
        </p:txBody>
      </p:sp>
      <p:sp>
        <p:nvSpPr>
          <p:cNvPr id="4" name="TextBox 3">
            <a:extLst>
              <a:ext uri="{FF2B5EF4-FFF2-40B4-BE49-F238E27FC236}">
                <a16:creationId xmlns:a16="http://schemas.microsoft.com/office/drawing/2014/main" id="{6D211038-4684-2DA6-3493-FE4B0D1CC2FE}"/>
              </a:ext>
            </a:extLst>
          </p:cNvPr>
          <p:cNvSpPr txBox="1"/>
          <p:nvPr/>
        </p:nvSpPr>
        <p:spPr>
          <a:xfrm>
            <a:off x="1160016" y="6457890"/>
            <a:ext cx="9653758" cy="400110"/>
          </a:xfrm>
          <a:prstGeom prst="rect">
            <a:avLst/>
          </a:prstGeom>
          <a:solidFill>
            <a:schemeClr val="bg1"/>
          </a:solidFill>
        </p:spPr>
        <p:txBody>
          <a:bodyPr wrap="square">
            <a:spAutoFit/>
          </a:bodyPr>
          <a:lstStyle/>
          <a:p>
            <a:pPr>
              <a:defRPr/>
            </a:pPr>
            <a:r>
              <a:rPr lang="en-US" sz="2000" dirty="0" err="1">
                <a:latin typeface="Papyrus" charset="0"/>
                <a:ea typeface="ＭＳ Ｐゴシック" charset="0"/>
              </a:rPr>
              <a:t>Génesis</a:t>
            </a:r>
            <a:r>
              <a:rPr lang="en-US" sz="2000" dirty="0">
                <a:latin typeface="Papyrus" charset="0"/>
                <a:ea typeface="ＭＳ Ｐゴシック" charset="0"/>
              </a:rPr>
              <a:t> 12:7;  13:15;  24:7; 26:4; </a:t>
            </a:r>
            <a:r>
              <a:rPr lang="en-US" sz="2000" dirty="0" err="1">
                <a:latin typeface="Papyrus" charset="0"/>
                <a:ea typeface="ＭＳ Ｐゴシック" charset="0"/>
              </a:rPr>
              <a:t>Deuteronomio</a:t>
            </a:r>
            <a:r>
              <a:rPr lang="en-US" sz="2000" dirty="0">
                <a:latin typeface="Papyrus" charset="0"/>
                <a:ea typeface="ＭＳ Ｐゴシック" charset="0"/>
              </a:rPr>
              <a:t> 1:8; 11:24; 34:4;  </a:t>
            </a:r>
            <a:r>
              <a:rPr lang="en-US" sz="2000" dirty="0" err="1">
                <a:latin typeface="Papyrus" charset="0"/>
                <a:ea typeface="ＭＳ Ｐゴシック" charset="0"/>
              </a:rPr>
              <a:t>Josué</a:t>
            </a:r>
            <a:r>
              <a:rPr lang="en-US" sz="2000" dirty="0">
                <a:latin typeface="Papyrus" charset="0"/>
                <a:ea typeface="ＭＳ Ｐゴシック" charset="0"/>
              </a:rPr>
              <a:t> 1:4;  </a:t>
            </a:r>
            <a:r>
              <a:rPr lang="en-US" sz="2000" dirty="0" err="1">
                <a:latin typeface="Papyrus" charset="0"/>
                <a:ea typeface="ＭＳ Ｐゴシック" charset="0"/>
              </a:rPr>
              <a:t>Isaías</a:t>
            </a:r>
            <a:r>
              <a:rPr lang="en-US" sz="2000" dirty="0">
                <a:latin typeface="Papyrus" charset="0"/>
                <a:ea typeface="ＭＳ Ｐゴシック" charset="0"/>
              </a:rPr>
              <a:t> 27:12</a:t>
            </a:r>
          </a:p>
        </p:txBody>
      </p:sp>
      <p:pic>
        <p:nvPicPr>
          <p:cNvPr id="2" name="Picture 4" descr="god-original-land-grant-of-israel-to-abraham.jpg">
            <a:extLst>
              <a:ext uri="{FF2B5EF4-FFF2-40B4-BE49-F238E27FC236}">
                <a16:creationId xmlns:a16="http://schemas.microsoft.com/office/drawing/2014/main" id="{BFB38988-CEE3-C47D-6008-EF89FC22B40F}"/>
              </a:ext>
            </a:extLst>
          </p:cNvPr>
          <p:cNvPicPr>
            <a:picLocks noChangeAspect="1"/>
          </p:cNvPicPr>
          <p:nvPr/>
        </p:nvPicPr>
        <p:blipFill rotWithShape="1">
          <a:blip r:embed="rId4">
            <a:extLst>
              <a:ext uri="{28A0092B-C50C-407E-A947-70E740481C1C}">
                <a14:useLocalDpi xmlns:a14="http://schemas.microsoft.com/office/drawing/2010/main" val="0"/>
              </a:ext>
            </a:extLst>
          </a:blip>
          <a:srcRect l="2262" r="2565" b="4177"/>
          <a:stretch/>
        </p:blipFill>
        <p:spPr bwMode="auto">
          <a:xfrm>
            <a:off x="373808" y="978170"/>
            <a:ext cx="11226174" cy="547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88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35BDF171-472A-4E30-C13D-7182E84BC2E9}"/>
              </a:ext>
            </a:extLst>
          </p:cNvPr>
          <p:cNvSpPr>
            <a:spLocks noChangeArrowheads="1"/>
          </p:cNvSpPr>
          <p:nvPr/>
        </p:nvSpPr>
        <p:spPr bwMode="auto">
          <a:xfrm>
            <a:off x="0" y="0"/>
            <a:ext cx="12192000" cy="7162800"/>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pic>
        <p:nvPicPr>
          <p:cNvPr id="61442" name="Picture 5">
            <a:extLst>
              <a:ext uri="{FF2B5EF4-FFF2-40B4-BE49-F238E27FC236}">
                <a16:creationId xmlns:a16="http://schemas.microsoft.com/office/drawing/2014/main" id="{1A04E47B-4860-32CF-0216-56C620DC7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6400" y="1371600"/>
            <a:ext cx="1385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DE56D88-2AF1-B0C2-33BF-49BB7BA4595F}"/>
              </a:ext>
            </a:extLst>
          </p:cNvPr>
          <p:cNvSpPr txBox="1"/>
          <p:nvPr/>
        </p:nvSpPr>
        <p:spPr>
          <a:xfrm>
            <a:off x="1626859" y="580578"/>
            <a:ext cx="9090682" cy="6001643"/>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n-US" altLang="en-US" sz="2400" dirty="0"/>
              <a:t>            </a:t>
            </a:r>
          </a:p>
          <a:p>
            <a:pPr>
              <a:defRPr/>
            </a:pPr>
            <a:r>
              <a:rPr lang="en-US" altLang="en-US" sz="2400" dirty="0"/>
              <a:t>           </a:t>
            </a:r>
            <a:r>
              <a:rPr lang="es-BO" altLang="en-US" sz="2400" dirty="0">
                <a:solidFill>
                  <a:schemeClr val="tx1"/>
                </a:solidFill>
              </a:rPr>
              <a:t>Ezequiel Capítulos 35-36 – Profecía Bíblica Actual</a:t>
            </a:r>
          </a:p>
          <a:p>
            <a:pPr>
              <a:defRPr/>
            </a:pPr>
            <a:r>
              <a:rPr lang="es-BO" altLang="en-US" sz="2400" dirty="0">
                <a:solidFill>
                  <a:schemeClr val="tx1"/>
                </a:solidFill>
              </a:rPr>
              <a:t>
                 Lo que DIOS dice acerca de Su Tierra del Pacto
                   Una Herencia Eterna para Israel / los Judíos</a:t>
            </a:r>
          </a:p>
          <a:p>
            <a:pPr>
              <a:defRPr/>
            </a:pPr>
            <a:r>
              <a:rPr lang="es-BO" altLang="en-US" sz="2400" dirty="0">
                <a:solidFill>
                  <a:schemeClr val="tx1"/>
                </a:solidFill>
              </a:rPr>
              <a:t>
                                     ¿A quién está hablando Dios?  
                           Edom/Monte </a:t>
            </a:r>
            <a:r>
              <a:rPr lang="es-BO" altLang="en-US" sz="2400" dirty="0" err="1">
                <a:solidFill>
                  <a:schemeClr val="tx1"/>
                </a:solidFill>
              </a:rPr>
              <a:t>Seir</a:t>
            </a:r>
            <a:r>
              <a:rPr lang="es-BO" altLang="en-US" sz="2400" dirty="0">
                <a:solidFill>
                  <a:schemeClr val="tx1"/>
                </a:solidFill>
              </a:rPr>
              <a:t>/ Los paganos/Árabes
                                      ¿ Por qué Dios los Juzgar</a:t>
            </a:r>
          </a:p>
          <a:p>
            <a:pPr>
              <a:defRPr/>
            </a:pPr>
            <a:r>
              <a:rPr lang="es-BO" altLang="en-US" sz="2400" dirty="0">
                <a:solidFill>
                  <a:schemeClr val="tx1"/>
                </a:solidFill>
              </a:rPr>
              <a:t> Por tomar la tierra que Dios dio a los Judíos/Israel como herencia 
                          </a:t>
            </a:r>
          </a:p>
          <a:p>
            <a:pPr>
              <a:defRPr/>
            </a:pPr>
            <a:r>
              <a:rPr lang="es-BO" altLang="en-US" sz="2400" dirty="0">
                <a:solidFill>
                  <a:schemeClr val="tx1"/>
                </a:solidFill>
              </a:rPr>
              <a:t>		¿ Dónde? :  “En las montañas de Israel"
                          ¿ Cuándo? :    “En la batalla de Armagedón”</a:t>
            </a:r>
          </a:p>
          <a:p>
            <a:pPr>
              <a:defRPr/>
            </a:pPr>
            <a:endParaRPr lang="en-US" altLang="en-US" sz="2400" dirty="0">
              <a:solidFill>
                <a:schemeClr val="tx1"/>
              </a:solidFill>
            </a:endParaRPr>
          </a:p>
        </p:txBody>
      </p:sp>
      <p:sp>
        <p:nvSpPr>
          <p:cNvPr id="61444" name="Down Arrow 2">
            <a:extLst>
              <a:ext uri="{FF2B5EF4-FFF2-40B4-BE49-F238E27FC236}">
                <a16:creationId xmlns:a16="http://schemas.microsoft.com/office/drawing/2014/main" id="{453E47C9-1455-ABAE-10C7-10EC37C92642}"/>
              </a:ext>
            </a:extLst>
          </p:cNvPr>
          <p:cNvSpPr>
            <a:spLocks noChangeArrowheads="1"/>
          </p:cNvSpPr>
          <p:nvPr/>
        </p:nvSpPr>
        <p:spPr bwMode="auto">
          <a:xfrm>
            <a:off x="6049617" y="2626270"/>
            <a:ext cx="228600" cy="445278"/>
          </a:xfrm>
          <a:prstGeom prst="downArrow">
            <a:avLst>
              <a:gd name="adj1" fmla="val 50000"/>
              <a:gd name="adj2" fmla="val 49997"/>
            </a:avLst>
          </a:prstGeom>
          <a:solidFill>
            <a:srgbClr val="0080FF"/>
          </a:solidFill>
          <a:ln w="9525">
            <a:solidFill>
              <a:schemeClr val="tx1"/>
            </a:solidFill>
            <a:round/>
            <a:headEnd/>
            <a:tailEnd/>
          </a:ln>
        </p:spPr>
        <p:txBody>
          <a:bodyPr/>
          <a:lstStyle>
            <a:lvl1pPr>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61445" name="Down Arrow 5">
            <a:extLst>
              <a:ext uri="{FF2B5EF4-FFF2-40B4-BE49-F238E27FC236}">
                <a16:creationId xmlns:a16="http://schemas.microsoft.com/office/drawing/2014/main" id="{41289CF1-D5F9-C8A4-A207-818926777193}"/>
              </a:ext>
            </a:extLst>
          </p:cNvPr>
          <p:cNvSpPr>
            <a:spLocks noChangeArrowheads="1"/>
          </p:cNvSpPr>
          <p:nvPr/>
        </p:nvSpPr>
        <p:spPr bwMode="auto">
          <a:xfrm>
            <a:off x="6096000" y="3833547"/>
            <a:ext cx="190500" cy="404548"/>
          </a:xfrm>
          <a:prstGeom prst="downArrow">
            <a:avLst>
              <a:gd name="adj1" fmla="val 50000"/>
              <a:gd name="adj2" fmla="val 49997"/>
            </a:avLst>
          </a:prstGeom>
          <a:solidFill>
            <a:srgbClr val="0080FF"/>
          </a:solidFill>
          <a:ln w="9525">
            <a:solidFill>
              <a:schemeClr val="tx1"/>
            </a:solidFill>
            <a:round/>
            <a:headEnd/>
            <a:tailEnd/>
          </a:ln>
        </p:spPr>
        <p:txBody>
          <a:bodyPr/>
          <a:lstStyle>
            <a:lvl1pPr>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61446" name="Down Arrow 7">
            <a:extLst>
              <a:ext uri="{FF2B5EF4-FFF2-40B4-BE49-F238E27FC236}">
                <a16:creationId xmlns:a16="http://schemas.microsoft.com/office/drawing/2014/main" id="{1CE83111-8FF8-E95A-966D-D5A01BFFA8AB}"/>
              </a:ext>
            </a:extLst>
          </p:cNvPr>
          <p:cNvSpPr>
            <a:spLocks noChangeArrowheads="1"/>
          </p:cNvSpPr>
          <p:nvPr/>
        </p:nvSpPr>
        <p:spPr bwMode="auto">
          <a:xfrm>
            <a:off x="6112565" y="5005610"/>
            <a:ext cx="228600" cy="404548"/>
          </a:xfrm>
          <a:prstGeom prst="downArrow">
            <a:avLst>
              <a:gd name="adj1" fmla="val 50000"/>
              <a:gd name="adj2" fmla="val 49997"/>
            </a:avLst>
          </a:prstGeom>
          <a:solidFill>
            <a:srgbClr val="0080FF"/>
          </a:solidFill>
          <a:ln w="9525">
            <a:solidFill>
              <a:schemeClr val="tx1"/>
            </a:solidFill>
            <a:round/>
            <a:headEnd/>
            <a:tailEnd/>
          </a:ln>
        </p:spPr>
        <p:txBody>
          <a:bodyPr/>
          <a:lstStyle>
            <a:lvl1pPr>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80FF"/>
                </a:solidFill>
                <a:effectDag name="">
                  <a:cont type="tree" name="">
                    <a:effect ref="fillLine"/>
                    <a:outerShdw dist="38100" dir="13500000" algn="br">
                      <a:srgbClr val="55AAFE"/>
                    </a:outerShdw>
                  </a:cont>
                  <a:cont type="tree" name="">
                    <a:effect ref="fillLine"/>
                    <a:outerShdw dist="38100" dir="2700000" algn="tl">
                      <a:srgbClr val="004C98"/>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Tree>
    <p:extLst>
      <p:ext uri="{BB962C8B-B14F-4D97-AF65-F5344CB8AC3E}">
        <p14:creationId xmlns:p14="http://schemas.microsoft.com/office/powerpoint/2010/main" val="310286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3570E075-6253-6AB0-A027-F4C6FCDFE02D}"/>
              </a:ext>
            </a:extLst>
          </p:cNvPr>
          <p:cNvSpPr>
            <a:spLocks noChangeArrowheads="1"/>
          </p:cNvSpPr>
          <p:nvPr/>
        </p:nvSpPr>
        <p:spPr bwMode="auto">
          <a:xfrm>
            <a:off x="0" y="0"/>
            <a:ext cx="12271664" cy="7129463"/>
          </a:xfrm>
          <a:prstGeom prst="rect">
            <a:avLst/>
          </a:prstGeom>
          <a:solidFill>
            <a:srgbClr val="0000FF"/>
          </a:solidFill>
          <a:ln w="9525">
            <a:solidFill>
              <a:schemeClr val="tx1"/>
            </a:solidFill>
            <a:miter lim="800000"/>
            <a:headEnd/>
            <a:tailEnd/>
          </a:ln>
        </p:spPr>
        <p:txBody>
          <a:bodyPr wrap="none" anchor="ctr"/>
          <a:lstStyle/>
          <a:p>
            <a:pPr>
              <a:defRPr/>
            </a:pPr>
            <a:r>
              <a:rPr lang="en-US" dirty="0">
                <a:solidFill>
                  <a:srgbClr val="000000"/>
                </a:solidFill>
                <a:latin typeface="Papyrus" charset="0"/>
                <a:ea typeface="ＭＳ Ｐゴシック" charset="0"/>
              </a:rPr>
              <a:t>                                 </a:t>
            </a:r>
            <a:r>
              <a:rPr lang="en-US" dirty="0">
                <a:solidFill>
                  <a:srgbClr val="FFFFFF"/>
                </a:solidFill>
                <a:latin typeface="Papyrus" charset="0"/>
                <a:ea typeface="ＭＳ Ｐゴシック" charset="0"/>
              </a:rPr>
              <a:t>  </a:t>
            </a: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defRPr/>
            </a:pPr>
            <a:endParaRPr lang="en-US" dirty="0">
              <a:solidFill>
                <a:srgbClr val="FFFFFF"/>
              </a:solidFill>
              <a:latin typeface="Papyrus" charset="0"/>
              <a:ea typeface="ＭＳ Ｐゴシック" charset="0"/>
            </a:endParaRPr>
          </a:p>
          <a:p>
            <a:pPr>
              <a:lnSpc>
                <a:spcPct val="60000"/>
              </a:lnSpc>
              <a:defRPr/>
            </a:pPr>
            <a:endParaRPr lang="en-US"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p>
          <a:p>
            <a:pPr>
              <a:defRPr/>
            </a:pPr>
            <a:endParaRPr lang="en-US" sz="1600" dirty="0">
              <a:solidFill>
                <a:srgbClr val="FFFFFF"/>
              </a:solidFill>
              <a:latin typeface="Papyrus" charset="0"/>
              <a:ea typeface="ＭＳ Ｐゴシック" charset="0"/>
            </a:endParaRPr>
          </a:p>
          <a:p>
            <a:pPr>
              <a:defRPr/>
            </a:pPr>
            <a:r>
              <a:rPr lang="en-US" sz="1600" dirty="0">
                <a:solidFill>
                  <a:srgbClr val="FFFFFF"/>
                </a:solidFill>
                <a:latin typeface="Papyrus" charset="0"/>
                <a:ea typeface="ＭＳ Ｐゴシック" charset="0"/>
              </a:rPr>
              <a:t>            </a:t>
            </a:r>
            <a:endParaRPr lang="en-US" dirty="0">
              <a:solidFill>
                <a:srgbClr val="FFFFFF"/>
              </a:solidFill>
              <a:latin typeface="Papyrus" charset="0"/>
              <a:ea typeface="ＭＳ Ｐゴシック" charset="0"/>
            </a:endParaRPr>
          </a:p>
        </p:txBody>
      </p:sp>
      <p:sp>
        <p:nvSpPr>
          <p:cNvPr id="6" name="TextBox 5">
            <a:extLst>
              <a:ext uri="{FF2B5EF4-FFF2-40B4-BE49-F238E27FC236}">
                <a16:creationId xmlns:a16="http://schemas.microsoft.com/office/drawing/2014/main" id="{2ACD2CA8-B388-CC26-F2AB-51AADC1A311B}"/>
              </a:ext>
            </a:extLst>
          </p:cNvPr>
          <p:cNvSpPr txBox="1"/>
          <p:nvPr/>
        </p:nvSpPr>
        <p:spPr>
          <a:xfrm>
            <a:off x="313630" y="1229872"/>
            <a:ext cx="5702857" cy="4154984"/>
          </a:xfrm>
          <a:prstGeom prst="rect">
            <a:avLst/>
          </a:prstGeom>
          <a:solidFill>
            <a:schemeClr val="bg1"/>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n-US" altLang="en-US" sz="2200" dirty="0">
                <a:solidFill>
                  <a:schemeClr val="tx1"/>
                </a:solidFill>
              </a:rPr>
              <a:t>1.</a:t>
            </a:r>
            <a:r>
              <a:rPr lang="en-US" altLang="en-US" sz="2200" b="1" dirty="0">
                <a:solidFill>
                  <a:schemeClr val="tx1"/>
                </a:solidFill>
              </a:rPr>
              <a:t>“</a:t>
            </a:r>
            <a:r>
              <a:rPr lang="es-BO" altLang="ja-JP" sz="2200" dirty="0">
                <a:solidFill>
                  <a:schemeClr val="tx1"/>
                </a:solidFill>
              </a:rPr>
              <a:t>Y vino a mí palabra de Jehová, diciendo: </a:t>
            </a:r>
            <a:endParaRPr lang="en-US" altLang="ja-JP" sz="2200" dirty="0">
              <a:solidFill>
                <a:schemeClr val="tx1"/>
              </a:solidFill>
            </a:endParaRPr>
          </a:p>
          <a:p>
            <a:pPr>
              <a:defRPr/>
            </a:pPr>
            <a:r>
              <a:rPr lang="en-US" altLang="en-US" sz="2200" dirty="0">
                <a:solidFill>
                  <a:schemeClr val="tx1"/>
                </a:solidFill>
              </a:rPr>
              <a:t>          </a:t>
            </a:r>
          </a:p>
          <a:p>
            <a:pPr>
              <a:defRPr/>
            </a:pPr>
            <a:r>
              <a:rPr lang="en-US" altLang="en-US" sz="2200" dirty="0">
                <a:solidFill>
                  <a:schemeClr val="tx1"/>
                </a:solidFill>
              </a:rPr>
              <a:t> 2.‘</a:t>
            </a:r>
            <a:r>
              <a:rPr lang="es-BO" altLang="en-US" sz="2200" dirty="0">
                <a:solidFill>
                  <a:schemeClr val="tx1"/>
                </a:solidFill>
              </a:rPr>
              <a:t>Hijo de hombre, pon tu rostro hacia el monte de </a:t>
            </a:r>
            <a:r>
              <a:rPr lang="es-BO" altLang="en-US" sz="2200" dirty="0" err="1">
                <a:solidFill>
                  <a:schemeClr val="tx1"/>
                </a:solidFill>
              </a:rPr>
              <a:t>Seir</a:t>
            </a:r>
            <a:r>
              <a:rPr lang="es-BO" altLang="en-US" sz="2200" dirty="0">
                <a:solidFill>
                  <a:schemeClr val="tx1"/>
                </a:solidFill>
              </a:rPr>
              <a:t>, y profetiza contra él, </a:t>
            </a:r>
          </a:p>
          <a:p>
            <a:pPr>
              <a:defRPr/>
            </a:pPr>
            <a:endParaRPr lang="es-BO" altLang="en-US" sz="2200" dirty="0">
              <a:solidFill>
                <a:schemeClr val="tx1"/>
              </a:solidFill>
            </a:endParaRPr>
          </a:p>
          <a:p>
            <a:pPr>
              <a:defRPr/>
            </a:pPr>
            <a:r>
              <a:rPr lang="en-US" altLang="en-US" sz="2200" dirty="0">
                <a:solidFill>
                  <a:schemeClr val="tx1"/>
                </a:solidFill>
              </a:rPr>
              <a:t> 3. </a:t>
            </a:r>
            <a:r>
              <a:rPr lang="es-BO" altLang="en-US" sz="2200" dirty="0">
                <a:solidFill>
                  <a:schemeClr val="tx1"/>
                </a:solidFill>
              </a:rPr>
              <a:t>y dile: Así dice Jehová el Señor: He aquí estoy yo contra ti, oh monte de </a:t>
            </a:r>
            <a:r>
              <a:rPr lang="es-BO" altLang="en-US" sz="2200" dirty="0" err="1">
                <a:solidFill>
                  <a:schemeClr val="tx1"/>
                </a:solidFill>
              </a:rPr>
              <a:t>Seir</a:t>
            </a:r>
            <a:r>
              <a:rPr lang="es-BO" altLang="en-US" sz="2200" dirty="0">
                <a:solidFill>
                  <a:schemeClr val="tx1"/>
                </a:solidFill>
              </a:rPr>
              <a:t>, y extenderé mi mano contra ti, y te convertiré </a:t>
            </a:r>
          </a:p>
          <a:p>
            <a:pPr>
              <a:defRPr/>
            </a:pPr>
            <a:r>
              <a:rPr lang="es-BO" altLang="en-US" sz="2200" dirty="0">
                <a:solidFill>
                  <a:schemeClr val="tx1"/>
                </a:solidFill>
              </a:rPr>
              <a:t>en desolación y en soledad. </a:t>
            </a:r>
            <a:endParaRPr lang="en-US" altLang="en-US" sz="2200" dirty="0">
              <a:solidFill>
                <a:schemeClr val="tx1"/>
              </a:solidFill>
            </a:endParaRPr>
          </a:p>
          <a:p>
            <a:pPr>
              <a:defRPr/>
            </a:pPr>
            <a:endParaRPr lang="en-US" altLang="en-US" sz="2200" dirty="0">
              <a:solidFill>
                <a:schemeClr val="tx1"/>
              </a:solidFill>
            </a:endParaRPr>
          </a:p>
          <a:p>
            <a:pPr>
              <a:defRPr/>
            </a:pPr>
            <a:r>
              <a:rPr lang="en-US" altLang="en-US" sz="2200" dirty="0">
                <a:solidFill>
                  <a:schemeClr val="tx1"/>
                </a:solidFill>
              </a:rPr>
              <a:t>4. </a:t>
            </a:r>
            <a:r>
              <a:rPr lang="es-BO" altLang="en-US" sz="2200" dirty="0">
                <a:solidFill>
                  <a:schemeClr val="tx1"/>
                </a:solidFill>
              </a:rPr>
              <a:t>A tus ciudades asolaré, y tú serás asolado; y sabrás que Yo soy Jehová. </a:t>
            </a:r>
            <a:r>
              <a:rPr lang="en-US" altLang="en-US" sz="2200" dirty="0">
                <a:solidFill>
                  <a:schemeClr val="tx1"/>
                </a:solidFill>
              </a:rPr>
              <a:t>            </a:t>
            </a:r>
          </a:p>
        </p:txBody>
      </p:sp>
      <p:sp>
        <p:nvSpPr>
          <p:cNvPr id="7" name="TextBox 6">
            <a:extLst>
              <a:ext uri="{FF2B5EF4-FFF2-40B4-BE49-F238E27FC236}">
                <a16:creationId xmlns:a16="http://schemas.microsoft.com/office/drawing/2014/main" id="{EF2CD293-980F-1DA4-3A28-4D0D1A20B370}"/>
              </a:ext>
            </a:extLst>
          </p:cNvPr>
          <p:cNvSpPr txBox="1"/>
          <p:nvPr/>
        </p:nvSpPr>
        <p:spPr>
          <a:xfrm>
            <a:off x="421335" y="5657446"/>
            <a:ext cx="5251237" cy="461665"/>
          </a:xfrm>
          <a:prstGeom prst="rect">
            <a:avLst/>
          </a:prstGeom>
          <a:solidFill>
            <a:schemeClr val="bg1"/>
          </a:solidFill>
        </p:spPr>
        <p:txBody>
          <a:bodyPr wrap="square">
            <a:spAutoFit/>
          </a:bodyPr>
          <a:lstStyle/>
          <a:p>
            <a:pPr>
              <a:defRPr/>
            </a:pPr>
            <a:r>
              <a:rPr lang="es-BO" sz="2400" b="1" dirty="0">
                <a:latin typeface="Papyrus" charset="0"/>
                <a:ea typeface="ＭＳ Ｐゴシック" charset="0"/>
              </a:rPr>
              <a:t>¿Quién y dónde está el Monte </a:t>
            </a:r>
            <a:r>
              <a:rPr lang="es-BO" sz="2400" b="1" dirty="0" err="1">
                <a:latin typeface="Papyrus" charset="0"/>
                <a:ea typeface="ＭＳ Ｐゴシック" charset="0"/>
              </a:rPr>
              <a:t>Seir</a:t>
            </a:r>
            <a:r>
              <a:rPr lang="es-BO" sz="2400" b="1" dirty="0">
                <a:latin typeface="Papyrus" charset="0"/>
                <a:ea typeface="ＭＳ Ｐゴシック" charset="0"/>
              </a:rPr>
              <a:t>?</a:t>
            </a:r>
            <a:endParaRPr lang="en-US" sz="2400" b="1" dirty="0">
              <a:latin typeface="Papyrus" charset="0"/>
              <a:ea typeface="ＭＳ Ｐゴシック" charset="0"/>
            </a:endParaRPr>
          </a:p>
        </p:txBody>
      </p:sp>
      <p:sp>
        <p:nvSpPr>
          <p:cNvPr id="2" name="TextBox 1">
            <a:extLst>
              <a:ext uri="{FF2B5EF4-FFF2-40B4-BE49-F238E27FC236}">
                <a16:creationId xmlns:a16="http://schemas.microsoft.com/office/drawing/2014/main" id="{7B2E5B71-704B-3D4C-0E2B-A6241DD544F3}"/>
              </a:ext>
            </a:extLst>
          </p:cNvPr>
          <p:cNvSpPr txBox="1"/>
          <p:nvPr/>
        </p:nvSpPr>
        <p:spPr>
          <a:xfrm>
            <a:off x="1802524" y="399945"/>
            <a:ext cx="1984664" cy="523220"/>
          </a:xfrm>
          <a:prstGeom prst="rect">
            <a:avLst/>
          </a:prstGeom>
          <a:solidFill>
            <a:schemeClr val="bg1"/>
          </a:solidFill>
        </p:spPr>
        <p:txBody>
          <a:bodyPr wrap="square">
            <a:spAutoFit/>
          </a:bodyPr>
          <a:lstStyle/>
          <a:p>
            <a:pPr>
              <a:defRPr/>
            </a:pPr>
            <a:r>
              <a:rPr lang="en-US" sz="2800" dirty="0">
                <a:latin typeface="Papyrus"/>
                <a:ea typeface="ＭＳ Ｐゴシック" charset="0"/>
                <a:cs typeface="Papyrus"/>
              </a:rPr>
              <a:t>Ezequiel 35</a:t>
            </a:r>
          </a:p>
        </p:txBody>
      </p:sp>
      <p:pic>
        <p:nvPicPr>
          <p:cNvPr id="3" name="Picture 2" descr="Psalm-83.png">
            <a:extLst>
              <a:ext uri="{FF2B5EF4-FFF2-40B4-BE49-F238E27FC236}">
                <a16:creationId xmlns:a16="http://schemas.microsoft.com/office/drawing/2014/main" id="{2B450457-11BC-C76B-0551-50C01C2031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0117" y="0"/>
            <a:ext cx="5702857" cy="712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83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a:extLst>
              <a:ext uri="{FF2B5EF4-FFF2-40B4-BE49-F238E27FC236}">
                <a16:creationId xmlns:a16="http://schemas.microsoft.com/office/drawing/2014/main" id="{78F494C5-3E70-58C5-2A7F-0932E48C10A3}"/>
              </a:ext>
            </a:extLst>
          </p:cNvPr>
          <p:cNvSpPr>
            <a:spLocks noChangeArrowheads="1"/>
          </p:cNvSpPr>
          <p:nvPr/>
        </p:nvSpPr>
        <p:spPr bwMode="auto">
          <a:xfrm>
            <a:off x="0" y="-13137"/>
            <a:ext cx="12192000" cy="6858000"/>
          </a:xfrm>
          <a:prstGeom prst="rect">
            <a:avLst/>
          </a:prstGeom>
          <a:solidFill>
            <a:srgbClr val="0000FF"/>
          </a:solidFill>
          <a:ln w="9525">
            <a:solidFill>
              <a:schemeClr val="tx1"/>
            </a:solidFill>
            <a:round/>
            <a:headEnd/>
            <a:tailEnd/>
          </a:ln>
        </p:spPr>
        <p:txBody>
          <a:bodyPr/>
          <a:lstStyle>
            <a:lvl1pPr>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0000FF"/>
                </a:solidFill>
                <a:effectDag name="">
                  <a:cont type="tree" name="">
                    <a:effect ref="fillLine"/>
                    <a:outerShdw dist="38100" dir="13500000" algn="br">
                      <a:srgbClr val="5555FE"/>
                    </a:outerShdw>
                  </a:cont>
                  <a:cont type="tree" name="">
                    <a:effect ref="fillLine"/>
                    <a:outerShdw dist="38100" dir="2700000" algn="tl">
                      <a:srgbClr val="000098"/>
                    </a:outerShdw>
                  </a:cont>
                  <a:effect ref="fillLine"/>
                </a:effectDag>
                <a:latin typeface="Papyrus" panose="020B0602040200020303" pitchFamily="34" charset="77"/>
                <a:ea typeface="ＭＳ Ｐゴシック" panose="020B0600070205080204" pitchFamily="34" charset="-128"/>
              </a:defRPr>
            </a:lvl9pPr>
          </a:lstStyle>
          <a:p>
            <a:endParaRPr lang="en-US" altLang="en-US" sz="3200">
              <a:solidFill>
                <a:schemeClr val="tx1"/>
              </a:solidFill>
              <a:effectLst/>
            </a:endParaRPr>
          </a:p>
        </p:txBody>
      </p:sp>
      <p:sp>
        <p:nvSpPr>
          <p:cNvPr id="3" name="TextBox 2">
            <a:extLst>
              <a:ext uri="{FF2B5EF4-FFF2-40B4-BE49-F238E27FC236}">
                <a16:creationId xmlns:a16="http://schemas.microsoft.com/office/drawing/2014/main" id="{5A49AA10-DAED-96E6-AA6D-E32DEE682731}"/>
              </a:ext>
            </a:extLst>
          </p:cNvPr>
          <p:cNvSpPr txBox="1"/>
          <p:nvPr/>
        </p:nvSpPr>
        <p:spPr>
          <a:xfrm>
            <a:off x="5020460" y="533401"/>
            <a:ext cx="2444646" cy="523220"/>
          </a:xfrm>
          <a:prstGeom prst="rect">
            <a:avLst/>
          </a:prstGeom>
          <a:solidFill>
            <a:schemeClr val="bg1"/>
          </a:solidFill>
        </p:spPr>
        <p:txBody>
          <a:bodyPr wrap="square">
            <a:spAutoFit/>
          </a:bodyPr>
          <a:lstStyle/>
          <a:p>
            <a:pPr>
              <a:defRPr/>
            </a:pPr>
            <a:r>
              <a:rPr lang="en-US" sz="2800" dirty="0">
                <a:latin typeface="Papyrus" charset="0"/>
                <a:ea typeface="ＭＳ Ｐゴシック" charset="0"/>
              </a:rPr>
              <a:t>  Monte Seir</a:t>
            </a:r>
          </a:p>
        </p:txBody>
      </p:sp>
      <p:sp>
        <p:nvSpPr>
          <p:cNvPr id="65539" name="Down Arrow 3">
            <a:extLst>
              <a:ext uri="{FF2B5EF4-FFF2-40B4-BE49-F238E27FC236}">
                <a16:creationId xmlns:a16="http://schemas.microsoft.com/office/drawing/2014/main" id="{37E58F1D-3D85-470B-C983-1EDD0AEC99C6}"/>
              </a:ext>
            </a:extLst>
          </p:cNvPr>
          <p:cNvSpPr>
            <a:spLocks noChangeArrowheads="1"/>
          </p:cNvSpPr>
          <p:nvPr/>
        </p:nvSpPr>
        <p:spPr bwMode="auto">
          <a:xfrm>
            <a:off x="6096000" y="1143000"/>
            <a:ext cx="304800" cy="457200"/>
          </a:xfrm>
          <a:prstGeom prst="downArrow">
            <a:avLst>
              <a:gd name="adj1" fmla="val 50000"/>
              <a:gd name="adj2" fmla="val 50000"/>
            </a:avLst>
          </a:prstGeom>
          <a:solidFill>
            <a:srgbClr val="FF6666"/>
          </a:solidFill>
          <a:ln w="9525">
            <a:solidFill>
              <a:schemeClr val="tx1"/>
            </a:solidFill>
            <a:round/>
            <a:headEnd/>
            <a:tailEnd/>
          </a:ln>
        </p:spPr>
        <p:txBody>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5" name="TextBox 4">
            <a:extLst>
              <a:ext uri="{FF2B5EF4-FFF2-40B4-BE49-F238E27FC236}">
                <a16:creationId xmlns:a16="http://schemas.microsoft.com/office/drawing/2014/main" id="{A09E6412-25F7-AA5E-7FEB-460AA7021825}"/>
              </a:ext>
            </a:extLst>
          </p:cNvPr>
          <p:cNvSpPr txBox="1"/>
          <p:nvPr/>
        </p:nvSpPr>
        <p:spPr>
          <a:xfrm>
            <a:off x="4572000" y="1676401"/>
            <a:ext cx="3733800" cy="523875"/>
          </a:xfrm>
          <a:prstGeom prst="rect">
            <a:avLst/>
          </a:prstGeom>
          <a:solidFill>
            <a:schemeClr val="bg1"/>
          </a:solidFill>
        </p:spPr>
        <p:txBody>
          <a:bodyPr>
            <a:spAutoFit/>
          </a:bodyPr>
          <a:lstStyle/>
          <a:p>
            <a:pPr>
              <a:defRPr/>
            </a:pPr>
            <a:r>
              <a:rPr lang="en-US" sz="2800" dirty="0">
                <a:solidFill>
                  <a:srgbClr val="000000"/>
                </a:solidFill>
                <a:latin typeface="Papyrus" charset="0"/>
                <a:ea typeface="ＭＳ Ｐゴシック" charset="0"/>
              </a:rPr>
              <a:t>  </a:t>
            </a:r>
            <a:r>
              <a:rPr lang="en-US" sz="2800" dirty="0">
                <a:latin typeface="Papyrus" charset="0"/>
                <a:ea typeface="ＭＳ Ｐゴシック" charset="0"/>
              </a:rPr>
              <a:t>Montaña de Edom</a:t>
            </a:r>
          </a:p>
        </p:txBody>
      </p:sp>
      <p:sp>
        <p:nvSpPr>
          <p:cNvPr id="65541" name="Down Arrow 5">
            <a:extLst>
              <a:ext uri="{FF2B5EF4-FFF2-40B4-BE49-F238E27FC236}">
                <a16:creationId xmlns:a16="http://schemas.microsoft.com/office/drawing/2014/main" id="{30F5070C-7AC1-D544-31AC-072FD53F3DCA}"/>
              </a:ext>
            </a:extLst>
          </p:cNvPr>
          <p:cNvSpPr>
            <a:spLocks noChangeArrowheads="1"/>
          </p:cNvSpPr>
          <p:nvPr/>
        </p:nvSpPr>
        <p:spPr bwMode="auto">
          <a:xfrm>
            <a:off x="6172200" y="2286000"/>
            <a:ext cx="304800" cy="609600"/>
          </a:xfrm>
          <a:prstGeom prst="downArrow">
            <a:avLst>
              <a:gd name="adj1" fmla="val 50000"/>
              <a:gd name="adj2" fmla="val 50000"/>
            </a:avLst>
          </a:prstGeom>
          <a:solidFill>
            <a:srgbClr val="FF6666"/>
          </a:solidFill>
          <a:ln w="9525">
            <a:solidFill>
              <a:schemeClr val="tx1"/>
            </a:solidFill>
            <a:round/>
            <a:headEnd/>
            <a:tailEnd/>
          </a:ln>
        </p:spPr>
        <p:txBody>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7" name="TextBox 6">
            <a:extLst>
              <a:ext uri="{FF2B5EF4-FFF2-40B4-BE49-F238E27FC236}">
                <a16:creationId xmlns:a16="http://schemas.microsoft.com/office/drawing/2014/main" id="{EED52B6C-F587-19F7-714A-68D0D6313635}"/>
              </a:ext>
            </a:extLst>
          </p:cNvPr>
          <p:cNvSpPr txBox="1"/>
          <p:nvPr/>
        </p:nvSpPr>
        <p:spPr>
          <a:xfrm>
            <a:off x="4800600" y="2971801"/>
            <a:ext cx="3429000" cy="523875"/>
          </a:xfrm>
          <a:prstGeom prst="rect">
            <a:avLst/>
          </a:prstGeom>
          <a:solidFill>
            <a:schemeClr val="bg1"/>
          </a:solidFill>
        </p:spPr>
        <p:txBody>
          <a:bodyPr>
            <a:spAutoFit/>
          </a:bodyPr>
          <a:lstStyle/>
          <a:p>
            <a:pPr>
              <a:defRPr/>
            </a:pPr>
            <a:r>
              <a:rPr lang="en-US" sz="2800" dirty="0">
                <a:solidFill>
                  <a:srgbClr val="000000"/>
                </a:solidFill>
                <a:latin typeface="Papyrus" charset="0"/>
                <a:ea typeface="ＭＳ Ｐゴシック" charset="0"/>
              </a:rPr>
              <a:t>   </a:t>
            </a:r>
            <a:r>
              <a:rPr lang="en-US" sz="2800" dirty="0">
                <a:solidFill>
                  <a:srgbClr val="FFFFFF"/>
                </a:solidFill>
                <a:latin typeface="Papyrus" charset="0"/>
                <a:ea typeface="ＭＳ Ｐゴシック" charset="0"/>
              </a:rPr>
              <a:t> </a:t>
            </a:r>
            <a:r>
              <a:rPr lang="en-US" sz="2800" dirty="0" err="1">
                <a:latin typeface="Papyrus" charset="0"/>
                <a:ea typeface="ＭＳ Ｐゴシック" charset="0"/>
              </a:rPr>
              <a:t>Reino</a:t>
            </a:r>
            <a:r>
              <a:rPr lang="en-US" sz="2800" dirty="0">
                <a:latin typeface="Papyrus" charset="0"/>
                <a:ea typeface="ＭＳ Ｐゴシック" charset="0"/>
              </a:rPr>
              <a:t> de </a:t>
            </a:r>
            <a:r>
              <a:rPr lang="en-US" sz="2800" dirty="0" err="1">
                <a:latin typeface="Papyrus" charset="0"/>
                <a:ea typeface="ＭＳ Ｐゴシック" charset="0"/>
              </a:rPr>
              <a:t>Esaú</a:t>
            </a:r>
            <a:endParaRPr lang="en-US" sz="2800" dirty="0">
              <a:latin typeface="Papyrus" charset="0"/>
              <a:ea typeface="ＭＳ Ｐゴシック" charset="0"/>
            </a:endParaRPr>
          </a:p>
        </p:txBody>
      </p:sp>
      <p:sp>
        <p:nvSpPr>
          <p:cNvPr id="8" name="TextBox 7">
            <a:extLst>
              <a:ext uri="{FF2B5EF4-FFF2-40B4-BE49-F238E27FC236}">
                <a16:creationId xmlns:a16="http://schemas.microsoft.com/office/drawing/2014/main" id="{E0801B35-B41F-F4E2-7B76-6B9463F9BFF7}"/>
              </a:ext>
            </a:extLst>
          </p:cNvPr>
          <p:cNvSpPr txBox="1"/>
          <p:nvPr/>
        </p:nvSpPr>
        <p:spPr>
          <a:xfrm>
            <a:off x="4045527" y="4038601"/>
            <a:ext cx="4709590" cy="523220"/>
          </a:xfrm>
          <a:prstGeom prst="rect">
            <a:avLst/>
          </a:prstGeom>
          <a:solidFill>
            <a:schemeClr val="bg1"/>
          </a:solidFill>
        </p:spPr>
        <p:txBody>
          <a:bodyPr wrap="square">
            <a:spAutoFit/>
          </a:bodyPr>
          <a:lstStyle/>
          <a:p>
            <a:pPr>
              <a:defRPr/>
            </a:pPr>
            <a:r>
              <a:rPr lang="en-US" sz="2800" dirty="0">
                <a:latin typeface="Papyrus" charset="0"/>
                <a:ea typeface="ＭＳ Ｐゴシック" charset="0"/>
              </a:rPr>
              <a:t>Los </a:t>
            </a:r>
            <a:r>
              <a:rPr lang="en-US" sz="2800" dirty="0" err="1">
                <a:latin typeface="Papyrus" charset="0"/>
                <a:ea typeface="ＭＳ Ｐゴシック" charset="0"/>
              </a:rPr>
              <a:t>Palestinos</a:t>
            </a:r>
            <a:r>
              <a:rPr lang="en-US" sz="2800" dirty="0">
                <a:latin typeface="Papyrus" charset="0"/>
                <a:ea typeface="ＭＳ Ｐゴシック" charset="0"/>
              </a:rPr>
              <a:t>/ Los </a:t>
            </a:r>
            <a:r>
              <a:rPr lang="en-US" sz="2800" dirty="0" err="1">
                <a:latin typeface="Papyrus" charset="0"/>
                <a:ea typeface="ＭＳ Ｐゴシック" charset="0"/>
              </a:rPr>
              <a:t>Arabes</a:t>
            </a:r>
            <a:endParaRPr lang="en-US" sz="2800" dirty="0">
              <a:latin typeface="Papyrus" charset="0"/>
              <a:ea typeface="ＭＳ Ｐゴシック" charset="0"/>
            </a:endParaRPr>
          </a:p>
        </p:txBody>
      </p:sp>
      <p:sp>
        <p:nvSpPr>
          <p:cNvPr id="65544" name="Down Arrow 8">
            <a:extLst>
              <a:ext uri="{FF2B5EF4-FFF2-40B4-BE49-F238E27FC236}">
                <a16:creationId xmlns:a16="http://schemas.microsoft.com/office/drawing/2014/main" id="{71B46EF8-3C90-2B33-0E35-A5DC2A215E8C}"/>
              </a:ext>
            </a:extLst>
          </p:cNvPr>
          <p:cNvSpPr>
            <a:spLocks noChangeArrowheads="1"/>
          </p:cNvSpPr>
          <p:nvPr/>
        </p:nvSpPr>
        <p:spPr bwMode="auto">
          <a:xfrm>
            <a:off x="6172200" y="3505200"/>
            <a:ext cx="304800" cy="457200"/>
          </a:xfrm>
          <a:prstGeom prst="downArrow">
            <a:avLst>
              <a:gd name="adj1" fmla="val 50000"/>
              <a:gd name="adj2" fmla="val 50000"/>
            </a:avLst>
          </a:prstGeom>
          <a:solidFill>
            <a:srgbClr val="FF6666"/>
          </a:solidFill>
          <a:ln w="9525">
            <a:solidFill>
              <a:schemeClr val="tx1"/>
            </a:solidFill>
            <a:round/>
            <a:headEnd/>
            <a:tailEnd/>
          </a:ln>
        </p:spPr>
        <p:txBody>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endParaRPr lang="en-US" altLang="en-US">
              <a:solidFill>
                <a:srgbClr val="000000"/>
              </a:solidFill>
              <a:effectLst/>
            </a:endParaRPr>
          </a:p>
        </p:txBody>
      </p:sp>
      <p:sp>
        <p:nvSpPr>
          <p:cNvPr id="10" name="TextBox 9">
            <a:extLst>
              <a:ext uri="{FF2B5EF4-FFF2-40B4-BE49-F238E27FC236}">
                <a16:creationId xmlns:a16="http://schemas.microsoft.com/office/drawing/2014/main" id="{BA443B0B-DACE-FA44-A851-44E252841E8D}"/>
              </a:ext>
            </a:extLst>
          </p:cNvPr>
          <p:cNvSpPr txBox="1"/>
          <p:nvPr/>
        </p:nvSpPr>
        <p:spPr>
          <a:xfrm>
            <a:off x="3164174" y="5068909"/>
            <a:ext cx="5938262" cy="400050"/>
          </a:xfrm>
          <a:prstGeom prst="rect">
            <a:avLst/>
          </a:prstGeom>
          <a:solidFill>
            <a:srgbClr val="FF6666"/>
          </a:solidFill>
        </p:spPr>
        <p:txBody>
          <a:bodyPr wrap="square">
            <a:spAutoFit/>
          </a:bodyPr>
          <a:lstStyle>
            <a:lvl1pPr>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1pPr>
            <a:lvl2pPr marL="742950" indent="-28575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2pPr>
            <a:lvl3pPr marL="11430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3pPr>
            <a:lvl4pPr marL="16002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4pPr>
            <a:lvl5pPr marL="2057400" indent="-228600">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5pPr>
            <a:lvl6pPr marL="25146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6pPr>
            <a:lvl7pPr marL="29718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7pPr>
            <a:lvl8pPr marL="34290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8pPr>
            <a:lvl9pPr marL="3886200" indent="-228600" eaLnBrk="0" fontAlgn="base" hangingPunct="0">
              <a:spcBef>
                <a:spcPct val="0"/>
              </a:spcBef>
              <a:spcAft>
                <a:spcPct val="0"/>
              </a:spcAft>
              <a:defRPr sz="2000">
                <a:solidFill>
                  <a:srgbClr val="FF6666"/>
                </a:solidFill>
                <a:effectDag name="">
                  <a:cont type="tree" name="">
                    <a:effect ref="fillLine"/>
                    <a:outerShdw dist="38100" dir="13500000" algn="br">
                      <a:srgbClr val="FE9898"/>
                    </a:outerShdw>
                  </a:cont>
                  <a:cont type="tree" name="">
                    <a:effect ref="fillLine"/>
                    <a:outerShdw dist="38100" dir="2700000" algn="tl">
                      <a:srgbClr val="983D3D"/>
                    </a:outerShdw>
                  </a:cont>
                  <a:effect ref="fillLine"/>
                </a:effectDag>
                <a:latin typeface="Papyrus" panose="020B0602040200020303" pitchFamily="34" charset="77"/>
                <a:ea typeface="ＭＳ Ｐゴシック" panose="020B0600070205080204" pitchFamily="34" charset="-128"/>
              </a:defRPr>
            </a:lvl9pPr>
          </a:lstStyle>
          <a:p>
            <a:pPr>
              <a:defRPr/>
            </a:pPr>
            <a:r>
              <a:rPr lang="en-US" altLang="en-US" dirty="0"/>
              <a:t>“</a:t>
            </a:r>
            <a:r>
              <a:rPr lang="en-US" altLang="ja-JP" dirty="0">
                <a:solidFill>
                  <a:schemeClr val="tx1"/>
                </a:solidFill>
              </a:rPr>
              <a:t>A Jacob </a:t>
            </a:r>
            <a:r>
              <a:rPr lang="en-US" altLang="ja-JP" dirty="0" err="1">
                <a:solidFill>
                  <a:schemeClr val="tx1"/>
                </a:solidFill>
              </a:rPr>
              <a:t>amé</a:t>
            </a:r>
            <a:r>
              <a:rPr lang="en-US" altLang="ja-JP" dirty="0">
                <a:solidFill>
                  <a:schemeClr val="tx1"/>
                </a:solidFill>
              </a:rPr>
              <a:t>, </a:t>
            </a:r>
            <a:r>
              <a:rPr lang="en-US" altLang="ja-JP" dirty="0" err="1">
                <a:solidFill>
                  <a:schemeClr val="tx1"/>
                </a:solidFill>
              </a:rPr>
              <a:t>pero</a:t>
            </a:r>
            <a:r>
              <a:rPr lang="en-US" altLang="ja-JP" dirty="0">
                <a:solidFill>
                  <a:schemeClr val="tx1"/>
                </a:solidFill>
              </a:rPr>
              <a:t> a </a:t>
            </a:r>
            <a:r>
              <a:rPr lang="en-US" altLang="ja-JP" dirty="0" err="1">
                <a:solidFill>
                  <a:schemeClr val="tx1"/>
                </a:solidFill>
              </a:rPr>
              <a:t>Esaú</a:t>
            </a:r>
            <a:r>
              <a:rPr lang="en-US" altLang="ja-JP" dirty="0">
                <a:solidFill>
                  <a:schemeClr val="tx1"/>
                </a:solidFill>
              </a:rPr>
              <a:t> </a:t>
            </a:r>
            <a:r>
              <a:rPr lang="en-US" altLang="ja-JP" dirty="0" err="1">
                <a:solidFill>
                  <a:schemeClr val="tx1"/>
                </a:solidFill>
              </a:rPr>
              <a:t>aborrecí</a:t>
            </a:r>
            <a:r>
              <a:rPr lang="en-US" altLang="ja-JP" dirty="0">
                <a:solidFill>
                  <a:schemeClr val="tx1"/>
                </a:solidFill>
              </a:rPr>
              <a:t>" Romanos 9:13</a:t>
            </a:r>
            <a:endParaRPr lang="en-US" altLang="en-US" dirty="0">
              <a:solidFill>
                <a:schemeClr val="tx1"/>
              </a:solidFill>
            </a:endParaRPr>
          </a:p>
        </p:txBody>
      </p:sp>
      <p:sp>
        <p:nvSpPr>
          <p:cNvPr id="11" name="TextBox 10">
            <a:extLst>
              <a:ext uri="{FF2B5EF4-FFF2-40B4-BE49-F238E27FC236}">
                <a16:creationId xmlns:a16="http://schemas.microsoft.com/office/drawing/2014/main" id="{DC2B8FB5-C2DD-7505-E489-EE85EADE5C48}"/>
              </a:ext>
            </a:extLst>
          </p:cNvPr>
          <p:cNvSpPr txBox="1"/>
          <p:nvPr/>
        </p:nvSpPr>
        <p:spPr>
          <a:xfrm>
            <a:off x="2157069" y="5753815"/>
            <a:ext cx="8037965" cy="646331"/>
          </a:xfrm>
          <a:prstGeom prst="rect">
            <a:avLst/>
          </a:prstGeom>
          <a:solidFill>
            <a:schemeClr val="bg1"/>
          </a:solidFill>
        </p:spPr>
        <p:txBody>
          <a:bodyPr wrap="square">
            <a:spAutoFit/>
          </a:bodyPr>
          <a:lstStyle/>
          <a:p>
            <a:pPr>
              <a:defRPr/>
            </a:pPr>
            <a:r>
              <a:rPr lang="es-BO" dirty="0">
                <a:latin typeface="Papyrus" charset="0"/>
                <a:ea typeface="ＭＳ Ｐゴシック" charset="0"/>
              </a:rPr>
              <a:t>Estos representan a 2 naciones que luchan entre sí. Génesis 25:23
   Dios le advirtió sobre sus 2 hijos luchando mientras estaban en su vientre</a:t>
            </a:r>
            <a:endParaRPr lang="en-US" b="1" dirty="0">
              <a:latin typeface="Papyrus" charset="0"/>
              <a:ea typeface="ＭＳ Ｐゴシック" charset="0"/>
            </a:endParaRPr>
          </a:p>
        </p:txBody>
      </p:sp>
    </p:spTree>
    <p:extLst>
      <p:ext uri="{BB962C8B-B14F-4D97-AF65-F5344CB8AC3E}">
        <p14:creationId xmlns:p14="http://schemas.microsoft.com/office/powerpoint/2010/main" val="2848966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2507</Words>
  <Application>Microsoft Macintosh PowerPoint</Application>
  <PresentationFormat>Widescreen</PresentationFormat>
  <Paragraphs>471</Paragraphs>
  <Slides>33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Avenir Book</vt:lpstr>
      <vt:lpstr>Calibri</vt:lpstr>
      <vt:lpstr>Calibri Light</vt:lpstr>
      <vt:lpstr>Comic Sans MS</vt:lpstr>
      <vt:lpstr>Lucida Handwriting</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Cathy Bentley</cp:lastModifiedBy>
  <cp:revision>18</cp:revision>
  <dcterms:modified xsi:type="dcterms:W3CDTF">2023-11-14T12:31:28Z</dcterms:modified>
</cp:coreProperties>
</file>