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76" r:id="rId2"/>
    <p:sldId id="257" r:id="rId3"/>
    <p:sldId id="271" r:id="rId4"/>
    <p:sldId id="279" r:id="rId5"/>
    <p:sldId id="273" r:id="rId6"/>
    <p:sldId id="317" r:id="rId7"/>
    <p:sldId id="280" r:id="rId8"/>
    <p:sldId id="283" r:id="rId9"/>
    <p:sldId id="277" r:id="rId10"/>
    <p:sldId id="281" r:id="rId11"/>
    <p:sldId id="322" r:id="rId12"/>
    <p:sldId id="293" r:id="rId13"/>
    <p:sldId id="308" r:id="rId14"/>
    <p:sldId id="296" r:id="rId15"/>
    <p:sldId id="320" r:id="rId16"/>
    <p:sldId id="287" r:id="rId17"/>
    <p:sldId id="288" r:id="rId18"/>
    <p:sldId id="303" r:id="rId19"/>
    <p:sldId id="297" r:id="rId20"/>
    <p:sldId id="313" r:id="rId21"/>
    <p:sldId id="262" r:id="rId22"/>
    <p:sldId id="309" r:id="rId23"/>
    <p:sldId id="284" r:id="rId24"/>
    <p:sldId id="282" r:id="rId25"/>
    <p:sldId id="265" r:id="rId26"/>
    <p:sldId id="267" r:id="rId27"/>
    <p:sldId id="266" r:id="rId28"/>
    <p:sldId id="272" r:id="rId29"/>
    <p:sldId id="268" r:id="rId30"/>
    <p:sldId id="270" r:id="rId31"/>
    <p:sldId id="304" r:id="rId32"/>
    <p:sldId id="305" r:id="rId33"/>
    <p:sldId id="314" r:id="rId34"/>
    <p:sldId id="256" r:id="rId35"/>
    <p:sldId id="278" r:id="rId36"/>
    <p:sldId id="323" r:id="rId37"/>
    <p:sldId id="324" r:id="rId38"/>
    <p:sldId id="315" r:id="rId39"/>
    <p:sldId id="286" r:id="rId40"/>
    <p:sldId id="316" r:id="rId41"/>
    <p:sldId id="319" r:id="rId42"/>
    <p:sldId id="298" r:id="rId43"/>
    <p:sldId id="325" r:id="rId44"/>
    <p:sldId id="31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2FF"/>
    <a:srgbClr val="6666FF"/>
    <a:srgbClr val="0F8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3" d="100"/>
          <a:sy n="63" d="100"/>
        </p:scale>
        <p:origin x="-186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BD0385-268F-D443-820F-76482BFA8CE5}" type="datetimeFigureOut">
              <a:rPr lang="en-US" smtClean="0"/>
              <a:t>8/23/20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192315-4A56-094E-AF04-916BB0801F92}" type="slidenum">
              <a:rPr lang="en-US" smtClean="0"/>
              <a:t>‹#›</a:t>
            </a:fld>
            <a:endParaRPr lang="en-US"/>
          </a:p>
        </p:txBody>
      </p:sp>
    </p:spTree>
    <p:extLst>
      <p:ext uri="{BB962C8B-B14F-4D97-AF65-F5344CB8AC3E}">
        <p14:creationId xmlns:p14="http://schemas.microsoft.com/office/powerpoint/2010/main" val="2760316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84AC9-D674-EF4B-BDA9-BE9A86E7E5CA}" type="slidenum">
              <a:rPr lang="en-US" smtClean="0"/>
              <a:t>26</a:t>
            </a:fld>
            <a:endParaRPr lang="en-US"/>
          </a:p>
        </p:txBody>
      </p:sp>
    </p:spTree>
    <p:extLst>
      <p:ext uri="{BB962C8B-B14F-4D97-AF65-F5344CB8AC3E}">
        <p14:creationId xmlns:p14="http://schemas.microsoft.com/office/powerpoint/2010/main" val="2118914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BD21A5-E38F-6641-BCEE-0B4CA67444D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417548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D21A5-E38F-6641-BCEE-0B4CA67444D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26835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D21A5-E38F-6641-BCEE-0B4CA67444D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116286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D21A5-E38F-6641-BCEE-0B4CA67444D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25566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BD21A5-E38F-6641-BCEE-0B4CA67444D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152648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BD21A5-E38F-6641-BCEE-0B4CA67444D8}"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109163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BD21A5-E38F-6641-BCEE-0B4CA67444D8}" type="datetimeFigureOut">
              <a:rPr lang="en-US" smtClean="0"/>
              <a:t>8/23/20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235137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BD21A5-E38F-6641-BCEE-0B4CA67444D8}" type="datetimeFigureOut">
              <a:rPr lang="en-US" smtClean="0"/>
              <a:t>8/23/20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355604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D21A5-E38F-6641-BCEE-0B4CA67444D8}" type="datetimeFigureOut">
              <a:rPr lang="en-US" smtClean="0"/>
              <a:t>8/23/20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125449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D21A5-E38F-6641-BCEE-0B4CA67444D8}"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66937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D21A5-E38F-6641-BCEE-0B4CA67444D8}"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9E2D9-7A14-094D-83FE-F6FEFB6218F6}" type="slidenum">
              <a:rPr lang="en-US" smtClean="0"/>
              <a:t>‹#›</a:t>
            </a:fld>
            <a:endParaRPr lang="en-US"/>
          </a:p>
        </p:txBody>
      </p:sp>
    </p:spTree>
    <p:extLst>
      <p:ext uri="{BB962C8B-B14F-4D97-AF65-F5344CB8AC3E}">
        <p14:creationId xmlns:p14="http://schemas.microsoft.com/office/powerpoint/2010/main" val="5125476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21A5-E38F-6641-BCEE-0B4CA67444D8}" type="datetimeFigureOut">
              <a:rPr lang="en-US" smtClean="0"/>
              <a:t>8/23/20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9E2D9-7A14-094D-83FE-F6FEFB6218F6}" type="slidenum">
              <a:rPr lang="en-US" smtClean="0"/>
              <a:t>‹#›</a:t>
            </a:fld>
            <a:endParaRPr lang="en-US"/>
          </a:p>
        </p:txBody>
      </p:sp>
    </p:spTree>
    <p:extLst>
      <p:ext uri="{BB962C8B-B14F-4D97-AF65-F5344CB8AC3E}">
        <p14:creationId xmlns:p14="http://schemas.microsoft.com/office/powerpoint/2010/main" val="186558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0.png"/><Relationship Id="rId5"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microsoft.com/office/2007/relationships/hdphoto" Target="../media/hdphoto4.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6.wdp"/><Relationship Id="rId5" Type="http://schemas.openxmlformats.org/officeDocument/2006/relationships/image" Target="../media/image20.png"/><Relationship Id="rId6"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microsoft.com/office/2007/relationships/hdphoto" Target="../media/hdphoto8.wdp"/><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0.png"/><Relationship Id="rId5" Type="http://schemas.microsoft.com/office/2007/relationships/hdphoto" Target="../media/hdphoto9.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9.wdp"/><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20.png"/><Relationship Id="rId5" Type="http://schemas.microsoft.com/office/2007/relationships/hdphoto" Target="../media/hdphoto10.wdp"/><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 Id="rId3"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4" Type="http://schemas.openxmlformats.org/officeDocument/2006/relationships/image" Target="../media/image31.png"/><Relationship Id="rId5" Type="http://schemas.microsoft.com/office/2007/relationships/hdphoto" Target="../media/hdphoto14.wdp"/><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hyperlink" Target="https://www.kingjamesbibleonline.org/1-Corinthians-9-25/" TargetMode="External"/><Relationship Id="rId4" Type="http://schemas.openxmlformats.org/officeDocument/2006/relationships/hyperlink" Target="https://www.kingjamesbibleonline.org/1-Corinthians-9-26/" TargetMode="External"/><Relationship Id="rId5" Type="http://schemas.openxmlformats.org/officeDocument/2006/relationships/hyperlink" Target="https://www.kingjamesbibleonline.org/1-Corinthians-9-27/" TargetMode="External"/><Relationship Id="rId6" Type="http://schemas.openxmlformats.org/officeDocument/2006/relationships/image" Target="../media/image34.jpg"/><Relationship Id="rId1" Type="http://schemas.openxmlformats.org/officeDocument/2006/relationships/slideLayout" Target="../slideLayouts/slideLayout1.xml"/><Relationship Id="rId2" Type="http://schemas.openxmlformats.org/officeDocument/2006/relationships/hyperlink" Target="https://www.kingjamesbibleonline.org/1-Corinthians-9-2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kingjamesbibleonline.org/1-Corinthians-9-25/" TargetMode="External"/><Relationship Id="rId4" Type="http://schemas.openxmlformats.org/officeDocument/2006/relationships/hyperlink" Target="https://www.kingjamesbibleonline.org/1-Corinthians-9-26/" TargetMode="External"/><Relationship Id="rId5" Type="http://schemas.openxmlformats.org/officeDocument/2006/relationships/hyperlink" Target="https://www.kingjamesbibleonline.org/1-Corinthians-9-27/" TargetMode="External"/><Relationship Id="rId6" Type="http://schemas.openxmlformats.org/officeDocument/2006/relationships/image" Target="../media/image35.jpg"/><Relationship Id="rId1" Type="http://schemas.openxmlformats.org/officeDocument/2006/relationships/slideLayout" Target="../slideLayouts/slideLayout1.xml"/><Relationship Id="rId2" Type="http://schemas.openxmlformats.org/officeDocument/2006/relationships/hyperlink" Target="https://www.kingjamesbibleonline.org/1-Corinthians-9-2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kingjamesbibleonline.org/1-Corinthians-9-25/" TargetMode="External"/><Relationship Id="rId4" Type="http://schemas.openxmlformats.org/officeDocument/2006/relationships/hyperlink" Target="https://www.kingjamesbibleonline.org/1-Corinthians-9-26/" TargetMode="External"/><Relationship Id="rId5" Type="http://schemas.openxmlformats.org/officeDocument/2006/relationships/hyperlink" Target="https://www.kingjamesbibleonline.org/1-Corinthians-9-27/" TargetMode="External"/><Relationship Id="rId6"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hyperlink" Target="https://www.kingjamesbibleonline.org/1-Corinthians-9-2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hyperlink" Target="https://www.kingjamesbibleonline.org/1-Corinthians-9-25/" TargetMode="External"/><Relationship Id="rId4" Type="http://schemas.openxmlformats.org/officeDocument/2006/relationships/hyperlink" Target="https://www.kingjamesbibleonline.org/1-Corinthians-9-26/" TargetMode="External"/><Relationship Id="rId5" Type="http://schemas.openxmlformats.org/officeDocument/2006/relationships/hyperlink" Target="https://www.kingjamesbibleonline.org/1-Corinthians-9-27/" TargetMode="External"/><Relationship Id="rId1" Type="http://schemas.openxmlformats.org/officeDocument/2006/relationships/slideLayout" Target="../slideLayouts/slideLayout1.xml"/><Relationship Id="rId2" Type="http://schemas.openxmlformats.org/officeDocument/2006/relationships/hyperlink" Target="https://www.kingjamesbibleonline.org/1-Corinthians-9-2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8" name="Picture 7" descr="wp-image-615209507jp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9111"/>
            <a:ext cx="9144000" cy="5365376"/>
          </a:xfrm>
          <a:prstGeom prst="rect">
            <a:avLst/>
          </a:prstGeom>
        </p:spPr>
      </p:pic>
      <p:sp>
        <p:nvSpPr>
          <p:cNvPr id="9" name="TextBox 8"/>
          <p:cNvSpPr txBox="1"/>
          <p:nvPr/>
        </p:nvSpPr>
        <p:spPr>
          <a:xfrm>
            <a:off x="796534" y="430475"/>
            <a:ext cx="7599369" cy="646331"/>
          </a:xfrm>
          <a:prstGeom prst="rect">
            <a:avLst/>
          </a:prstGeom>
          <a:noFill/>
        </p:spPr>
        <p:txBody>
          <a:bodyPr wrap="square" rtlCol="0">
            <a:spAutoFit/>
          </a:bodyPr>
          <a:lstStyle/>
          <a:p>
            <a:r>
              <a:rPr lang="en-US" sz="3600" dirty="0" smtClean="0">
                <a:latin typeface="Papyrus"/>
                <a:cs typeface="Papyrus"/>
              </a:rPr>
              <a:t>Running the Race to Win the Prize</a:t>
            </a:r>
            <a:endParaRPr lang="en-US" sz="3600" dirty="0">
              <a:latin typeface="Papyrus"/>
              <a:cs typeface="Papyrus"/>
            </a:endParaRPr>
          </a:p>
        </p:txBody>
      </p:sp>
      <p:sp>
        <p:nvSpPr>
          <p:cNvPr id="2" name="TextBox 1"/>
          <p:cNvSpPr txBox="1"/>
          <p:nvPr/>
        </p:nvSpPr>
        <p:spPr>
          <a:xfrm>
            <a:off x="2499546" y="1632617"/>
            <a:ext cx="3709002" cy="584776"/>
          </a:xfrm>
          <a:prstGeom prst="rect">
            <a:avLst/>
          </a:prstGeom>
          <a:noFill/>
        </p:spPr>
        <p:txBody>
          <a:bodyPr wrap="square" rtlCol="0">
            <a:spAutoFit/>
          </a:bodyPr>
          <a:lstStyle/>
          <a:p>
            <a:r>
              <a:rPr lang="en-US" sz="3200" dirty="0" smtClean="0">
                <a:latin typeface="Papyrus"/>
                <a:cs typeface="Papyrus"/>
              </a:rPr>
              <a:t>Living to Finish </a:t>
            </a:r>
            <a:endParaRPr lang="en-US" sz="3200" dirty="0">
              <a:latin typeface="Papyrus"/>
              <a:cs typeface="Papyrus"/>
            </a:endParaRPr>
          </a:p>
        </p:txBody>
      </p:sp>
    </p:spTree>
    <p:extLst>
      <p:ext uri="{BB962C8B-B14F-4D97-AF65-F5344CB8AC3E}">
        <p14:creationId xmlns:p14="http://schemas.microsoft.com/office/powerpoint/2010/main" val="15915353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extBox 1"/>
          <p:cNvSpPr txBox="1"/>
          <p:nvPr/>
        </p:nvSpPr>
        <p:spPr>
          <a:xfrm>
            <a:off x="645839" y="451998"/>
            <a:ext cx="7513257" cy="461665"/>
          </a:xfrm>
          <a:prstGeom prst="rect">
            <a:avLst/>
          </a:prstGeom>
          <a:noFill/>
        </p:spPr>
        <p:txBody>
          <a:bodyPr wrap="square" rtlCol="0">
            <a:spAutoFit/>
          </a:bodyPr>
          <a:lstStyle/>
          <a:p>
            <a:r>
              <a:rPr lang="en-US" sz="2400" dirty="0" smtClean="0">
                <a:latin typeface="Papyrus"/>
                <a:cs typeface="Papyrus"/>
              </a:rPr>
              <a:t>God promises Rewards for Those who Finish the Race</a:t>
            </a:r>
            <a:endParaRPr lang="en-US" sz="2400" dirty="0">
              <a:latin typeface="Papyrus"/>
              <a:cs typeface="Papyrus"/>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063617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8" name="Picture 7" descr="Trusting-in-the-Lord-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30281" cy="6933585"/>
          </a:xfrm>
          <a:prstGeom prst="rect">
            <a:avLst/>
          </a:prstGeom>
        </p:spPr>
      </p:pic>
    </p:spTree>
    <p:extLst>
      <p:ext uri="{BB962C8B-B14F-4D97-AF65-F5344CB8AC3E}">
        <p14:creationId xmlns:p14="http://schemas.microsoft.com/office/powerpoint/2010/main" val="34102252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6829"/>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3" name="Picture 2" descr="images-3.jpeg"/>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02114" y="2536957"/>
            <a:ext cx="7622983" cy="3982937"/>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images-2.jpeg"/>
          <p:cNvPicPr>
            <a:picLocks noChangeAspect="1"/>
          </p:cNvPicPr>
          <p:nvPr/>
        </p:nvPicPr>
        <p:blipFill>
          <a:blip r:embed="rId4">
            <a:extLst>
              <a:ext uri="{BEBA8EAE-BF5A-486C-A8C5-ECC9F3942E4B}">
                <a14:imgProps xmlns:a14="http://schemas.microsoft.com/office/drawing/2010/main">
                  <a14:imgLayer r:embed="rId5">
                    <a14:imgEffect>
                      <a14:backgroundRemoval t="2083" b="100000" l="763" r="100000">
                        <a14:foregroundMark x1="16031" y1="87500" x2="16031" y2="87500"/>
                        <a14:foregroundMark x1="16031" y1="87500" x2="16031" y2="87500"/>
                        <a14:foregroundMark x1="33969" y1="89063" x2="33969" y2="89063"/>
                        <a14:foregroundMark x1="39313" y1="88542" x2="39313" y2="88542"/>
                        <a14:foregroundMark x1="20611" y1="89583" x2="20611" y2="89583"/>
                        <a14:foregroundMark x1="8779" y1="89583" x2="8779" y2="89583"/>
                        <a14:foregroundMark x1="6489" y1="48438" x2="6489" y2="48438"/>
                        <a14:foregroundMark x1="8779" y1="60938" x2="8779" y2="60938"/>
                        <a14:backgroundMark x1="14122" y1="46354" x2="14122" y2="46354"/>
                      </a14:backgroundRemoval>
                    </a14:imgEffect>
                  </a14:imgLayer>
                </a14:imgProps>
              </a:ext>
              <a:ext uri="{28A0092B-C50C-407E-A947-70E740481C1C}">
                <a14:useLocalDpi xmlns:a14="http://schemas.microsoft.com/office/drawing/2010/main" val="0"/>
              </a:ext>
            </a:extLst>
          </a:blip>
          <a:stretch>
            <a:fillRect/>
          </a:stretch>
        </p:blipFill>
        <p:spPr>
          <a:xfrm>
            <a:off x="0" y="-250987"/>
            <a:ext cx="3660661" cy="2682622"/>
          </a:xfrm>
          <a:prstGeom prst="rect">
            <a:avLst/>
          </a:prstGeom>
        </p:spPr>
      </p:pic>
      <p:sp>
        <p:nvSpPr>
          <p:cNvPr id="7" name="TextBox 6"/>
          <p:cNvSpPr txBox="1"/>
          <p:nvPr/>
        </p:nvSpPr>
        <p:spPr>
          <a:xfrm>
            <a:off x="3660661" y="874337"/>
            <a:ext cx="7824559" cy="954107"/>
          </a:xfrm>
          <a:prstGeom prst="rect">
            <a:avLst/>
          </a:prstGeom>
          <a:noFill/>
        </p:spPr>
        <p:txBody>
          <a:bodyPr wrap="square" rtlCol="0">
            <a:spAutoFit/>
          </a:bodyPr>
          <a:lstStyle/>
          <a:p>
            <a:r>
              <a:rPr lang="en-US" sz="2800" dirty="0" smtClean="0">
                <a:latin typeface="Papyrus"/>
                <a:cs typeface="Papyrus"/>
              </a:rPr>
              <a:t>Let’s talk about The Bema Seat </a:t>
            </a:r>
          </a:p>
          <a:p>
            <a:r>
              <a:rPr lang="en-US" sz="2800" dirty="0">
                <a:latin typeface="Papyrus"/>
                <a:cs typeface="Papyrus"/>
              </a:rPr>
              <a:t> </a:t>
            </a:r>
            <a:r>
              <a:rPr lang="en-US" sz="2800" dirty="0" smtClean="0">
                <a:latin typeface="Papyrus"/>
                <a:cs typeface="Papyrus"/>
              </a:rPr>
              <a:t>         Rewards &amp; Believers</a:t>
            </a:r>
            <a:endParaRPr lang="en-US" sz="2800" dirty="0">
              <a:latin typeface="Papyrus"/>
              <a:cs typeface="Papyrus"/>
            </a:endParaRPr>
          </a:p>
        </p:txBody>
      </p:sp>
    </p:spTree>
    <p:extLst>
      <p:ext uri="{BB962C8B-B14F-4D97-AF65-F5344CB8AC3E}">
        <p14:creationId xmlns:p14="http://schemas.microsoft.com/office/powerpoint/2010/main" val="11753810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7" name="Picture 6" descr="who-is-jesus-chr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84" y="1835279"/>
            <a:ext cx="8095802" cy="4594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83784" y="375674"/>
            <a:ext cx="8095802" cy="150810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solidFill>
                  <a:srgbClr val="000000"/>
                </a:solidFill>
                <a:latin typeface="Papyrus"/>
                <a:cs typeface="Papyrus"/>
              </a:rPr>
              <a:t>    </a:t>
            </a:r>
            <a:r>
              <a:rPr lang="en-US" dirty="0" smtClean="0">
                <a:solidFill>
                  <a:srgbClr val="000000"/>
                </a:solidFill>
                <a:latin typeface="Papyrus"/>
                <a:cs typeface="Papyrus"/>
              </a:rPr>
              <a:t>“We are confident, I say</a:t>
            </a:r>
            <a:r>
              <a:rPr lang="en-US" dirty="0">
                <a:solidFill>
                  <a:srgbClr val="000000"/>
                </a:solidFill>
                <a:latin typeface="Papyrus"/>
                <a:cs typeface="Papyrus"/>
              </a:rPr>
              <a:t> </a:t>
            </a:r>
            <a:r>
              <a:rPr lang="en-US" dirty="0" smtClean="0">
                <a:solidFill>
                  <a:srgbClr val="000000"/>
                </a:solidFill>
                <a:latin typeface="Papyrus"/>
                <a:cs typeface="Papyrus"/>
              </a:rPr>
              <a:t>&amp; willing rather to be absent  from the body &amp; to be    present with the Lord. Wherefore we labor,  that whether present or absent, </a:t>
            </a:r>
          </a:p>
          <a:p>
            <a:r>
              <a:rPr lang="en-US" dirty="0" smtClean="0">
                <a:solidFill>
                  <a:srgbClr val="000000"/>
                </a:solidFill>
                <a:latin typeface="Papyrus"/>
                <a:cs typeface="Papyrus"/>
              </a:rPr>
              <a:t> we may be accepted by Him.  For we must all appear before </a:t>
            </a:r>
            <a:r>
              <a:rPr lang="en-US" dirty="0" smtClean="0">
                <a:solidFill>
                  <a:srgbClr val="000000"/>
                </a:solidFill>
                <a:latin typeface="Lucida Handwriting"/>
                <a:cs typeface="Lucida Handwriting"/>
              </a:rPr>
              <a:t>the</a:t>
            </a:r>
            <a:r>
              <a:rPr lang="en-US" dirty="0" smtClean="0">
                <a:solidFill>
                  <a:srgbClr val="000000"/>
                </a:solidFill>
                <a:latin typeface="Papyrus"/>
                <a:cs typeface="Papyrus"/>
              </a:rPr>
              <a:t> </a:t>
            </a:r>
            <a:r>
              <a:rPr lang="en-US" dirty="0" smtClean="0">
                <a:solidFill>
                  <a:srgbClr val="000000"/>
                </a:solidFill>
                <a:latin typeface="Lucida Handwriting"/>
                <a:cs typeface="Lucida Handwriting"/>
              </a:rPr>
              <a:t>Judgment Seat of Christ</a:t>
            </a:r>
            <a:r>
              <a:rPr lang="en-US" dirty="0" smtClean="0">
                <a:solidFill>
                  <a:srgbClr val="000000"/>
                </a:solidFill>
                <a:latin typeface="Papyrus"/>
                <a:cs typeface="Papyrus"/>
              </a:rPr>
              <a:t>,   that every one may receive the things done in his body according to that  he has done, whether it be good or bad</a:t>
            </a:r>
            <a:r>
              <a:rPr lang="en-US" dirty="0" smtClean="0">
                <a:solidFill>
                  <a:schemeClr val="tx1"/>
                </a:solidFill>
                <a:latin typeface="Papyrus"/>
                <a:cs typeface="Papyrus"/>
              </a:rPr>
              <a:t>.”   </a:t>
            </a:r>
            <a:r>
              <a:rPr lang="en-US" dirty="0" smtClean="0">
                <a:solidFill>
                  <a:srgbClr val="FF0000"/>
                </a:solidFill>
                <a:latin typeface="Papyrus"/>
                <a:cs typeface="Papyrus"/>
              </a:rPr>
              <a:t>2 Corin.5:8-10  </a:t>
            </a:r>
            <a:endParaRPr lang="en-US" dirty="0">
              <a:solidFill>
                <a:srgbClr val="FF0000"/>
              </a:solidFill>
              <a:latin typeface="Papyrus"/>
              <a:cs typeface="Papyrus"/>
            </a:endParaRPr>
          </a:p>
        </p:txBody>
      </p:sp>
    </p:spTree>
    <p:extLst>
      <p:ext uri="{BB962C8B-B14F-4D97-AF65-F5344CB8AC3E}">
        <p14:creationId xmlns:p14="http://schemas.microsoft.com/office/powerpoint/2010/main" val="1315621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832"/>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6" name="TextBox 5"/>
          <p:cNvSpPr txBox="1"/>
          <p:nvPr/>
        </p:nvSpPr>
        <p:spPr>
          <a:xfrm>
            <a:off x="201576" y="991726"/>
            <a:ext cx="8627461" cy="507831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solidFill>
                  <a:srgbClr val="000000"/>
                </a:solidFill>
                <a:latin typeface="Papyrus"/>
                <a:cs typeface="Papyrus"/>
              </a:rPr>
              <a:t>                    </a:t>
            </a:r>
            <a:r>
              <a:rPr lang="en-US" sz="2400" dirty="0" smtClean="0">
                <a:solidFill>
                  <a:srgbClr val="FF0000"/>
                </a:solidFill>
                <a:latin typeface="Papyrus"/>
                <a:cs typeface="Papyrus"/>
              </a:rPr>
              <a:t>Romans Chapter </a:t>
            </a:r>
            <a:r>
              <a:rPr lang="en-US" sz="2400" dirty="0">
                <a:solidFill>
                  <a:srgbClr val="FF0000"/>
                </a:solidFill>
                <a:latin typeface="Papyrus"/>
                <a:cs typeface="Papyrus"/>
              </a:rPr>
              <a:t>14  </a:t>
            </a:r>
            <a:r>
              <a:rPr lang="en-US" sz="2400" dirty="0" smtClean="0">
                <a:solidFill>
                  <a:srgbClr val="000000"/>
                </a:solidFill>
                <a:latin typeface="Papyrus"/>
                <a:cs typeface="Papyrus"/>
              </a:rPr>
              <a:t>Truths</a:t>
            </a:r>
          </a:p>
          <a:p>
            <a:endParaRPr lang="en-US" sz="2400" dirty="0">
              <a:solidFill>
                <a:srgbClr val="000000"/>
              </a:solidFill>
              <a:latin typeface="Papyrus"/>
              <a:cs typeface="Papyrus"/>
            </a:endParaRPr>
          </a:p>
          <a:p>
            <a:r>
              <a:rPr lang="en-US" sz="2400" dirty="0" smtClean="0">
                <a:solidFill>
                  <a:srgbClr val="000000"/>
                </a:solidFill>
                <a:latin typeface="Papyrus"/>
                <a:cs typeface="Papyrus"/>
              </a:rPr>
              <a:t>  </a:t>
            </a:r>
            <a:r>
              <a:rPr lang="en-US" sz="2400" dirty="0" smtClean="0">
                <a:solidFill>
                  <a:srgbClr val="FF0000"/>
                </a:solidFill>
                <a:latin typeface="Papyrus"/>
                <a:cs typeface="Papyrus"/>
              </a:rPr>
              <a:t> Romans 14:10</a:t>
            </a:r>
            <a:r>
              <a:rPr lang="en-US" sz="2400" dirty="0" smtClean="0">
                <a:solidFill>
                  <a:srgbClr val="000000"/>
                </a:solidFill>
                <a:latin typeface="Papyrus"/>
                <a:cs typeface="Papyrus"/>
              </a:rPr>
              <a:t>  “For </a:t>
            </a:r>
            <a:r>
              <a:rPr lang="en-US" sz="2400" dirty="0">
                <a:solidFill>
                  <a:srgbClr val="000000"/>
                </a:solidFill>
                <a:latin typeface="Papyrus"/>
                <a:cs typeface="Papyrus"/>
              </a:rPr>
              <a:t>we shall all stand </a:t>
            </a:r>
            <a:r>
              <a:rPr lang="en-US" sz="2400" dirty="0" smtClean="0">
                <a:solidFill>
                  <a:srgbClr val="000000"/>
                </a:solidFill>
                <a:latin typeface="Papyrus"/>
                <a:cs typeface="Papyrus"/>
              </a:rPr>
              <a:t>before</a:t>
            </a:r>
          </a:p>
          <a:p>
            <a:r>
              <a:rPr lang="en-US" sz="2400" dirty="0" smtClean="0">
                <a:solidFill>
                  <a:srgbClr val="000000"/>
                </a:solidFill>
                <a:latin typeface="Papyrus"/>
                <a:cs typeface="Papyrus"/>
              </a:rPr>
              <a:t>                </a:t>
            </a:r>
            <a:r>
              <a:rPr lang="en-US" sz="2000" dirty="0">
                <a:solidFill>
                  <a:srgbClr val="000000"/>
                </a:solidFill>
                <a:latin typeface="Lucida Handwriting"/>
                <a:cs typeface="Lucida Handwriting"/>
              </a:rPr>
              <a:t>the Judgment Seat of Christ.</a:t>
            </a:r>
            <a:r>
              <a:rPr lang="en-US" sz="2400" dirty="0">
                <a:solidFill>
                  <a:srgbClr val="000000"/>
                </a:solidFill>
                <a:latin typeface="Papyrus"/>
                <a:cs typeface="Papyrus"/>
              </a:rPr>
              <a:t>”</a:t>
            </a:r>
          </a:p>
          <a:p>
            <a:pPr algn="ctr"/>
            <a:endParaRPr lang="en-US" sz="2000" dirty="0" smtClean="0">
              <a:solidFill>
                <a:srgbClr val="000000"/>
              </a:solidFill>
              <a:latin typeface="Papyrus"/>
              <a:cs typeface="Papyrus"/>
            </a:endParaRPr>
          </a:p>
          <a:p>
            <a:pPr marL="285750" indent="-285750">
              <a:buFont typeface="Arial"/>
              <a:buChar char="•"/>
            </a:pPr>
            <a:r>
              <a:rPr lang="en-US" sz="2000" dirty="0" smtClean="0">
                <a:solidFill>
                  <a:srgbClr val="000000"/>
                </a:solidFill>
                <a:latin typeface="Papyrus"/>
                <a:cs typeface="Papyrus"/>
              </a:rPr>
              <a:t>Those that are weak in faith</a:t>
            </a:r>
            <a:r>
              <a:rPr lang="mr-IN" sz="2000" dirty="0" smtClean="0">
                <a:solidFill>
                  <a:srgbClr val="000000"/>
                </a:solidFill>
                <a:latin typeface="Papyrus"/>
                <a:cs typeface="Papyrus"/>
              </a:rPr>
              <a:t>…</a:t>
            </a:r>
            <a:r>
              <a:rPr lang="en-US" sz="2000" dirty="0" smtClean="0">
                <a:solidFill>
                  <a:srgbClr val="000000"/>
                </a:solidFill>
                <a:latin typeface="Papyrus"/>
                <a:cs typeface="Papyrus"/>
              </a:rPr>
              <a:t>. be merciful</a:t>
            </a:r>
          </a:p>
          <a:p>
            <a:pPr marL="285750" indent="-285750">
              <a:buFont typeface="Arial"/>
              <a:buChar char="•"/>
            </a:pPr>
            <a:r>
              <a:rPr lang="en-US" sz="2000" dirty="0" smtClean="0">
                <a:solidFill>
                  <a:srgbClr val="000000"/>
                </a:solidFill>
                <a:latin typeface="Papyrus"/>
                <a:cs typeface="Papyrus"/>
              </a:rPr>
              <a:t>Don’t judge another by what he eats or drinks</a:t>
            </a:r>
          </a:p>
          <a:p>
            <a:pPr marL="285750" indent="-285750">
              <a:buFont typeface="Arial"/>
              <a:buChar char="•"/>
            </a:pPr>
            <a:r>
              <a:rPr lang="en-US" sz="2000" dirty="0" smtClean="0">
                <a:solidFill>
                  <a:srgbClr val="000000"/>
                </a:solidFill>
                <a:latin typeface="Papyrus"/>
                <a:cs typeface="Papyrus"/>
              </a:rPr>
              <a:t>Don</a:t>
            </a:r>
            <a:r>
              <a:rPr lang="mr-IN" sz="2000" dirty="0" smtClean="0">
                <a:solidFill>
                  <a:srgbClr val="000000"/>
                </a:solidFill>
                <a:latin typeface="Papyrus"/>
                <a:cs typeface="Papyrus"/>
              </a:rPr>
              <a:t>’</a:t>
            </a:r>
            <a:r>
              <a:rPr lang="en-US" sz="2000" dirty="0" smtClean="0">
                <a:solidFill>
                  <a:srgbClr val="000000"/>
                </a:solidFill>
                <a:latin typeface="Papyrus"/>
                <a:cs typeface="Papyrus"/>
              </a:rPr>
              <a:t>t judge another on what day he worships</a:t>
            </a:r>
          </a:p>
          <a:p>
            <a:pPr marL="285750" indent="-285750">
              <a:buFont typeface="Arial"/>
              <a:buChar char="•"/>
            </a:pPr>
            <a:r>
              <a:rPr lang="en-US" sz="2000" dirty="0" smtClean="0">
                <a:solidFill>
                  <a:srgbClr val="000000"/>
                </a:solidFill>
                <a:latin typeface="Papyrus"/>
                <a:cs typeface="Papyrus"/>
              </a:rPr>
              <a:t>No Man lives unto himself - no man dies unto himself</a:t>
            </a:r>
          </a:p>
          <a:p>
            <a:pPr marL="285750" indent="-285750">
              <a:buFont typeface="Arial"/>
              <a:buChar char="•"/>
            </a:pPr>
            <a:r>
              <a:rPr lang="en-US" sz="2000" dirty="0" smtClean="0">
                <a:solidFill>
                  <a:srgbClr val="000000"/>
                </a:solidFill>
                <a:latin typeface="Papyrus"/>
                <a:cs typeface="Papyrus"/>
              </a:rPr>
              <a:t>Don</a:t>
            </a:r>
            <a:r>
              <a:rPr lang="mr-IN" sz="2000" dirty="0" smtClean="0">
                <a:solidFill>
                  <a:srgbClr val="000000"/>
                </a:solidFill>
                <a:latin typeface="Papyrus"/>
                <a:cs typeface="Papyrus"/>
              </a:rPr>
              <a:t>’</a:t>
            </a:r>
            <a:r>
              <a:rPr lang="en-US" sz="2000" dirty="0" smtClean="0">
                <a:solidFill>
                  <a:srgbClr val="000000"/>
                </a:solidFill>
                <a:latin typeface="Papyrus"/>
                <a:cs typeface="Papyrus"/>
              </a:rPr>
              <a:t>t judge your brother or have contempt for him</a:t>
            </a:r>
          </a:p>
          <a:p>
            <a:pPr algn="ctr"/>
            <a:endParaRPr lang="en-US" dirty="0" smtClean="0">
              <a:solidFill>
                <a:srgbClr val="000000"/>
              </a:solidFill>
              <a:latin typeface="Papyrus"/>
              <a:cs typeface="Papyrus"/>
            </a:endParaRPr>
          </a:p>
          <a:p>
            <a:r>
              <a:rPr lang="en-US" dirty="0" smtClean="0">
                <a:solidFill>
                  <a:srgbClr val="000000"/>
                </a:solidFill>
                <a:latin typeface="Papyrus"/>
                <a:cs typeface="Papyrus"/>
              </a:rPr>
              <a:t> </a:t>
            </a:r>
            <a:r>
              <a:rPr lang="en-US" sz="2400" dirty="0" smtClean="0">
                <a:solidFill>
                  <a:srgbClr val="000000"/>
                </a:solidFill>
                <a:latin typeface="Papyrus"/>
                <a:cs typeface="Papyrus"/>
              </a:rPr>
              <a:t> </a:t>
            </a:r>
            <a:endParaRPr lang="en-US" sz="2000" dirty="0" smtClean="0">
              <a:solidFill>
                <a:srgbClr val="000000"/>
              </a:solidFill>
              <a:latin typeface="Papyrus"/>
              <a:cs typeface="Papyrus"/>
            </a:endParaRPr>
          </a:p>
          <a:p>
            <a:r>
              <a:rPr lang="en-US" sz="2000" dirty="0">
                <a:solidFill>
                  <a:srgbClr val="000000"/>
                </a:solidFill>
                <a:latin typeface="Papyrus"/>
                <a:cs typeface="Papyrus"/>
              </a:rPr>
              <a:t> </a:t>
            </a:r>
            <a:r>
              <a:rPr lang="en-US" sz="2000" dirty="0" smtClean="0">
                <a:solidFill>
                  <a:srgbClr val="000000"/>
                </a:solidFill>
                <a:latin typeface="Papyrus"/>
                <a:cs typeface="Papyrus"/>
              </a:rPr>
              <a:t>  </a:t>
            </a:r>
            <a:r>
              <a:rPr lang="en-US" sz="2200" dirty="0" smtClean="0">
                <a:solidFill>
                  <a:srgbClr val="000000"/>
                </a:solidFill>
                <a:latin typeface="Papyrus"/>
                <a:cs typeface="Papyrus"/>
              </a:rPr>
              <a:t>“Every knee shall bow to Me - every tongue shall confess to God”</a:t>
            </a:r>
          </a:p>
          <a:p>
            <a:pPr algn="ctr"/>
            <a:endParaRPr lang="en-US" sz="2200" dirty="0">
              <a:solidFill>
                <a:srgbClr val="000000"/>
              </a:solidFill>
              <a:latin typeface="Papyrus"/>
              <a:cs typeface="Papyrus"/>
            </a:endParaRPr>
          </a:p>
          <a:p>
            <a:pPr algn="ctr"/>
            <a:r>
              <a:rPr lang="en-US" sz="2200" dirty="0" smtClean="0">
                <a:solidFill>
                  <a:srgbClr val="000000"/>
                </a:solidFill>
                <a:latin typeface="Papyrus"/>
                <a:cs typeface="Papyrus"/>
              </a:rPr>
              <a:t>“ Everyone of us shall give an account of ourselves to God”. </a:t>
            </a:r>
            <a:endParaRPr lang="en-US" sz="2200" dirty="0">
              <a:solidFill>
                <a:srgbClr val="000000"/>
              </a:solidFill>
              <a:latin typeface="Papyrus"/>
              <a:cs typeface="Papyrus"/>
            </a:endParaRPr>
          </a:p>
        </p:txBody>
      </p:sp>
      <p:pic>
        <p:nvPicPr>
          <p:cNvPr id="9" name="Picture 8" descr="d9e3adbd5b4858d064e8371c08919864-1.jpg"/>
          <p:cNvPicPr>
            <a:picLocks noChangeAspect="1"/>
          </p:cNvPicPr>
          <p:nvPr/>
        </p:nvPicPr>
        <p:blipFill>
          <a:blip r:embed="rId2">
            <a:extLst>
              <a:ext uri="{BEBA8EAE-BF5A-486C-A8C5-ECC9F3942E4B}">
                <a14:imgProps xmlns:a14="http://schemas.microsoft.com/office/drawing/2010/main">
                  <a14:imgLayer r:embed="rId3">
                    <a14:imgEffect>
                      <a14:backgroundRemoval t="543" b="89855" l="5707" r="89946">
                        <a14:foregroundMark x1="79076" y1="75000" x2="82065" y2="76449"/>
                        <a14:foregroundMark x1="81386" y1="61775" x2="82473" y2="67029"/>
                        <a14:backgroundMark x1="40625" y1="3804" x2="50272" y2="7609"/>
                        <a14:backgroundMark x1="72690" y1="3442" x2="87364" y2="50906"/>
                      </a14:backgroundRemoval>
                    </a14:imgEffect>
                  </a14:imgLayer>
                </a14:imgProps>
              </a:ext>
              <a:ext uri="{28A0092B-C50C-407E-A947-70E740481C1C}">
                <a14:useLocalDpi xmlns:a14="http://schemas.microsoft.com/office/drawing/2010/main" val="0"/>
              </a:ext>
            </a:extLst>
          </a:blip>
          <a:stretch>
            <a:fillRect/>
          </a:stretch>
        </p:blipFill>
        <p:spPr>
          <a:xfrm>
            <a:off x="3829947" y="240546"/>
            <a:ext cx="6236615" cy="4677462"/>
          </a:xfrm>
          <a:prstGeom prst="rect">
            <a:avLst/>
          </a:prstGeom>
        </p:spPr>
      </p:pic>
    </p:spTree>
    <p:extLst>
      <p:ext uri="{BB962C8B-B14F-4D97-AF65-F5344CB8AC3E}">
        <p14:creationId xmlns:p14="http://schemas.microsoft.com/office/powerpoint/2010/main" val="17273004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832"/>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7" name="Picture 6" descr="452bd34b3907cf076f2b13b88a84fb16-1080x675.jpeg"/>
          <p:cNvPicPr>
            <a:picLocks noChangeAspect="1"/>
          </p:cNvPicPr>
          <p:nvPr/>
        </p:nvPicPr>
        <p:blipFill rotWithShape="1">
          <a:blip r:embed="rId2">
            <a:extLst>
              <a:ext uri="{28A0092B-C50C-407E-A947-70E740481C1C}">
                <a14:useLocalDpi xmlns:a14="http://schemas.microsoft.com/office/drawing/2010/main" val="0"/>
              </a:ext>
            </a:extLst>
          </a:blip>
          <a:srcRect l="8850" t="9261" r="10686"/>
          <a:stretch/>
        </p:blipFill>
        <p:spPr>
          <a:xfrm>
            <a:off x="317939" y="241869"/>
            <a:ext cx="8591730" cy="5525238"/>
          </a:xfrm>
          <a:prstGeom prst="rect">
            <a:avLst/>
          </a:prstGeom>
        </p:spPr>
      </p:pic>
      <p:sp>
        <p:nvSpPr>
          <p:cNvPr id="2" name="TextBox 1"/>
          <p:cNvSpPr txBox="1"/>
          <p:nvPr/>
        </p:nvSpPr>
        <p:spPr>
          <a:xfrm>
            <a:off x="607637" y="5767107"/>
            <a:ext cx="8536363" cy="707886"/>
          </a:xfrm>
          <a:prstGeom prst="rect">
            <a:avLst/>
          </a:prstGeom>
          <a:noFill/>
        </p:spPr>
        <p:txBody>
          <a:bodyPr wrap="square" rtlCol="0">
            <a:spAutoFit/>
          </a:bodyPr>
          <a:lstStyle/>
          <a:p>
            <a:r>
              <a:rPr lang="en-US" sz="2000" dirty="0">
                <a:solidFill>
                  <a:srgbClr val="FF0000"/>
                </a:solidFill>
                <a:latin typeface="Papyrus"/>
                <a:cs typeface="Papyrus"/>
              </a:rPr>
              <a:t> </a:t>
            </a:r>
            <a:r>
              <a:rPr lang="en-US" sz="2000" dirty="0" smtClean="0">
                <a:solidFill>
                  <a:srgbClr val="FF0000"/>
                </a:solidFill>
                <a:latin typeface="Papyrus"/>
                <a:cs typeface="Papyrus"/>
              </a:rPr>
              <a:t>Romans 14:13   </a:t>
            </a:r>
            <a:r>
              <a:rPr lang="en-US" sz="2000" dirty="0" smtClean="0">
                <a:latin typeface="Papyrus"/>
                <a:cs typeface="Papyrus"/>
              </a:rPr>
              <a:t>“Let us not judge one another anymore.  Let no man</a:t>
            </a:r>
          </a:p>
          <a:p>
            <a:r>
              <a:rPr lang="en-US" sz="2000" dirty="0">
                <a:latin typeface="Papyrus"/>
                <a:cs typeface="Papyrus"/>
              </a:rPr>
              <a:t> </a:t>
            </a:r>
            <a:r>
              <a:rPr lang="en-US" sz="2000" dirty="0" smtClean="0">
                <a:latin typeface="Papyrus"/>
                <a:cs typeface="Papyrus"/>
              </a:rPr>
              <a:t>   put a stumbling block or an occasion to fall in his brother’s way.” </a:t>
            </a:r>
            <a:endParaRPr lang="en-US" sz="2000" dirty="0"/>
          </a:p>
        </p:txBody>
      </p:sp>
      <p:sp>
        <p:nvSpPr>
          <p:cNvPr id="3" name="TextBox 2"/>
          <p:cNvSpPr txBox="1"/>
          <p:nvPr/>
        </p:nvSpPr>
        <p:spPr>
          <a:xfrm>
            <a:off x="786147" y="1068256"/>
            <a:ext cx="2338284" cy="830997"/>
          </a:xfrm>
          <a:prstGeom prst="rect">
            <a:avLst/>
          </a:prstGeom>
          <a:noFill/>
        </p:spPr>
        <p:txBody>
          <a:bodyPr wrap="square" rtlCol="0">
            <a:spAutoFit/>
          </a:bodyPr>
          <a:lstStyle/>
          <a:p>
            <a:r>
              <a:rPr lang="en-US" sz="2400" dirty="0" smtClean="0">
                <a:solidFill>
                  <a:schemeClr val="bg1"/>
                </a:solidFill>
                <a:latin typeface="Papyrus"/>
                <a:cs typeface="Papyrus"/>
              </a:rPr>
              <a:t>A Stumbling Block?</a:t>
            </a:r>
            <a:endParaRPr lang="en-US" sz="2400" dirty="0">
              <a:solidFill>
                <a:schemeClr val="bg1"/>
              </a:solidFill>
              <a:latin typeface="Papyrus"/>
              <a:cs typeface="Papyrus"/>
            </a:endParaRPr>
          </a:p>
        </p:txBody>
      </p:sp>
      <p:sp>
        <p:nvSpPr>
          <p:cNvPr id="5" name="TextBox 4"/>
          <p:cNvSpPr txBox="1"/>
          <p:nvPr/>
        </p:nvSpPr>
        <p:spPr>
          <a:xfrm>
            <a:off x="6127917" y="1336138"/>
            <a:ext cx="2459230" cy="830997"/>
          </a:xfrm>
          <a:prstGeom prst="rect">
            <a:avLst/>
          </a:prstGeom>
          <a:noFill/>
        </p:spPr>
        <p:txBody>
          <a:bodyPr wrap="square" rtlCol="0">
            <a:spAutoFit/>
          </a:bodyPr>
          <a:lstStyle/>
          <a:p>
            <a:pPr algn="ctr"/>
            <a:r>
              <a:rPr lang="en-US" sz="2400" dirty="0" smtClean="0">
                <a:solidFill>
                  <a:srgbClr val="FFFFFF"/>
                </a:solidFill>
                <a:latin typeface="Papyrus"/>
                <a:cs typeface="Papyrus"/>
              </a:rPr>
              <a:t>Or a Stepping    Stone!</a:t>
            </a:r>
            <a:endParaRPr lang="en-US" sz="2400" dirty="0">
              <a:solidFill>
                <a:srgbClr val="FFFFFF"/>
              </a:solidFill>
              <a:latin typeface="Papyrus"/>
              <a:cs typeface="Papyrus"/>
            </a:endParaRPr>
          </a:p>
        </p:txBody>
      </p:sp>
    </p:spTree>
    <p:extLst>
      <p:ext uri="{BB962C8B-B14F-4D97-AF65-F5344CB8AC3E}">
        <p14:creationId xmlns:p14="http://schemas.microsoft.com/office/powerpoint/2010/main" val="34712986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2" name="TextBox 1"/>
          <p:cNvSpPr txBox="1"/>
          <p:nvPr/>
        </p:nvSpPr>
        <p:spPr>
          <a:xfrm>
            <a:off x="5464541" y="325848"/>
            <a:ext cx="3430308" cy="29238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latin typeface="Papyrus"/>
                <a:cs typeface="Papyrus"/>
              </a:rPr>
              <a:t>Jesus will examine Every Believer’s Life</a:t>
            </a:r>
          </a:p>
          <a:p>
            <a:pPr algn="ctr"/>
            <a:r>
              <a:rPr lang="en-US" sz="2400" dirty="0" smtClean="0">
                <a:latin typeface="Papyrus"/>
                <a:cs typeface="Papyrus"/>
              </a:rPr>
              <a:t> to Hand out rewards</a:t>
            </a:r>
          </a:p>
          <a:p>
            <a:pPr algn="ctr"/>
            <a:r>
              <a:rPr lang="en-US" sz="2400" dirty="0">
                <a:latin typeface="Papyrus"/>
                <a:cs typeface="Papyrus"/>
              </a:rPr>
              <a:t> </a:t>
            </a:r>
            <a:r>
              <a:rPr lang="en-US" sz="2400" dirty="0" smtClean="0">
                <a:latin typeface="Papyrus"/>
                <a:cs typeface="Papyrus"/>
              </a:rPr>
              <a:t>  for our deeds, </a:t>
            </a:r>
          </a:p>
          <a:p>
            <a:pPr algn="ctr"/>
            <a:r>
              <a:rPr lang="en-US" sz="2400" dirty="0" smtClean="0">
                <a:latin typeface="Papyrus"/>
                <a:cs typeface="Papyrus"/>
              </a:rPr>
              <a:t> for Our words, </a:t>
            </a:r>
          </a:p>
          <a:p>
            <a:pPr algn="ctr"/>
            <a:r>
              <a:rPr lang="en-US" sz="2400" dirty="0" smtClean="0">
                <a:latin typeface="Papyrus"/>
                <a:cs typeface="Papyrus"/>
              </a:rPr>
              <a:t>And Our faithfulness!</a:t>
            </a:r>
          </a:p>
          <a:p>
            <a:pPr algn="ctr"/>
            <a:endParaRPr lang="en-US" sz="2000" dirty="0">
              <a:latin typeface="Papyrus"/>
              <a:cs typeface="Papyrus"/>
            </a:endParaRPr>
          </a:p>
          <a:p>
            <a:pPr algn="ctr"/>
            <a:r>
              <a:rPr lang="en-US" sz="2000" dirty="0" smtClean="0">
                <a:latin typeface="Lucida Handwriting"/>
                <a:cs typeface="Lucida Handwriting"/>
              </a:rPr>
              <a:t>Timing is Everything!</a:t>
            </a:r>
            <a:endParaRPr lang="en-US" sz="2000" dirty="0">
              <a:latin typeface="Papyrus"/>
              <a:cs typeface="Papyrus"/>
            </a:endParaRPr>
          </a:p>
        </p:txBody>
      </p:sp>
      <p:sp>
        <p:nvSpPr>
          <p:cNvPr id="5" name="TextBox 4"/>
          <p:cNvSpPr txBox="1"/>
          <p:nvPr/>
        </p:nvSpPr>
        <p:spPr>
          <a:xfrm>
            <a:off x="5696032" y="3529372"/>
            <a:ext cx="2838679"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solidFill>
                  <a:srgbClr val="000000"/>
                </a:solidFill>
                <a:latin typeface="Papyrus"/>
                <a:cs typeface="Papyrus"/>
              </a:rPr>
              <a:t>There are 2 Judgments</a:t>
            </a:r>
          </a:p>
          <a:p>
            <a:r>
              <a:rPr lang="en-US" sz="2000" dirty="0" smtClean="0">
                <a:solidFill>
                  <a:srgbClr val="000000"/>
                </a:solidFill>
                <a:latin typeface="Papyrus"/>
                <a:cs typeface="Papyrus"/>
              </a:rPr>
              <a:t>For 2 Different Groups!</a:t>
            </a:r>
          </a:p>
        </p:txBody>
      </p:sp>
      <p:sp>
        <p:nvSpPr>
          <p:cNvPr id="6" name="TextBox 5"/>
          <p:cNvSpPr txBox="1"/>
          <p:nvPr/>
        </p:nvSpPr>
        <p:spPr>
          <a:xfrm>
            <a:off x="5677357" y="4487154"/>
            <a:ext cx="285735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solidFill>
                  <a:srgbClr val="000000"/>
                </a:solidFill>
                <a:latin typeface="Lucida Handwriting"/>
                <a:cs typeface="Lucida Handwriting"/>
              </a:rPr>
              <a:t>At 2 Different Times!</a:t>
            </a:r>
            <a:endParaRPr lang="en-US" dirty="0">
              <a:solidFill>
                <a:srgbClr val="000000"/>
              </a:solidFill>
              <a:latin typeface="Lucida Handwriting"/>
              <a:cs typeface="Lucida Handwriting"/>
            </a:endParaRPr>
          </a:p>
        </p:txBody>
      </p:sp>
      <p:pic>
        <p:nvPicPr>
          <p:cNvPr id="10" name="Picture 9"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6454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214693" y="5277451"/>
            <a:ext cx="3680156"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smtClean="0">
                <a:solidFill>
                  <a:srgbClr val="000000"/>
                </a:solidFill>
                <a:latin typeface="Lucida Handwriting"/>
                <a:cs typeface="Lucida Handwriting"/>
              </a:rPr>
              <a:t>Judgments  are linked to the 1</a:t>
            </a:r>
            <a:r>
              <a:rPr lang="en-US" sz="2000" baseline="30000" dirty="0" smtClean="0">
                <a:solidFill>
                  <a:srgbClr val="000000"/>
                </a:solidFill>
                <a:latin typeface="Lucida Handwriting"/>
                <a:cs typeface="Lucida Handwriting"/>
              </a:rPr>
              <a:t>st</a:t>
            </a:r>
            <a:r>
              <a:rPr lang="en-US" sz="2000" dirty="0" smtClean="0">
                <a:solidFill>
                  <a:srgbClr val="000000"/>
                </a:solidFill>
                <a:latin typeface="Lucida Handwriting"/>
                <a:cs typeface="Lucida Handwriting"/>
              </a:rPr>
              <a:t> and 2nd Resurrections!</a:t>
            </a:r>
            <a:endParaRPr lang="en-US" sz="2000" dirty="0">
              <a:solidFill>
                <a:srgbClr val="000000"/>
              </a:solidFill>
              <a:latin typeface="Lucida Handwriting"/>
              <a:cs typeface="Lucida Handwriting"/>
            </a:endParaRPr>
          </a:p>
        </p:txBody>
      </p:sp>
    </p:spTree>
    <p:extLst>
      <p:ext uri="{BB962C8B-B14F-4D97-AF65-F5344CB8AC3E}">
        <p14:creationId xmlns:p14="http://schemas.microsoft.com/office/powerpoint/2010/main" val="21003025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3" name="Picture 2" descr="timeline.gif"/>
          <p:cNvPicPr>
            <a:picLocks noChangeAspect="1"/>
          </p:cNvPicPr>
          <p:nvPr/>
        </p:nvPicPr>
        <p:blipFill rotWithShape="1">
          <a:blip r:embed="rId2">
            <a:extLst>
              <a:ext uri="{28A0092B-C50C-407E-A947-70E740481C1C}">
                <a14:useLocalDpi xmlns:a14="http://schemas.microsoft.com/office/drawing/2010/main" val="0"/>
              </a:ext>
            </a:extLst>
          </a:blip>
          <a:srcRect l="2633" t="11147" r="867"/>
          <a:stretch/>
        </p:blipFill>
        <p:spPr>
          <a:xfrm>
            <a:off x="0" y="1036098"/>
            <a:ext cx="9144000" cy="5821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65202" y="201988"/>
            <a:ext cx="7760683" cy="80021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latin typeface="Lucida Handwriting"/>
                <a:cs typeface="Lucida Handwriting"/>
              </a:rPr>
              <a:t>  </a:t>
            </a:r>
            <a:r>
              <a:rPr lang="en-US" sz="2200" dirty="0" smtClean="0">
                <a:latin typeface="Papyrus"/>
                <a:cs typeface="Papyrus"/>
              </a:rPr>
              <a:t>2 Different Judgments </a:t>
            </a:r>
            <a:r>
              <a:rPr lang="mr-IN" sz="2200" dirty="0" smtClean="0">
                <a:latin typeface="Papyrus"/>
                <a:cs typeface="Papyrus"/>
              </a:rPr>
              <a:t>–</a:t>
            </a:r>
            <a:r>
              <a:rPr lang="en-US" sz="2200" dirty="0" smtClean="0">
                <a:latin typeface="Papyrus"/>
                <a:cs typeface="Papyrus"/>
              </a:rPr>
              <a:t> If you are at the 1</a:t>
            </a:r>
            <a:r>
              <a:rPr lang="en-US" sz="2200" baseline="30000" dirty="0" smtClean="0">
                <a:latin typeface="Papyrus"/>
                <a:cs typeface="Papyrus"/>
              </a:rPr>
              <a:t>st</a:t>
            </a:r>
            <a:r>
              <a:rPr lang="en-US" sz="2200" dirty="0" smtClean="0">
                <a:latin typeface="Papyrus"/>
                <a:cs typeface="Papyrus"/>
              </a:rPr>
              <a:t> Judgment,    		          You will not be at the 2</a:t>
            </a:r>
            <a:r>
              <a:rPr lang="en-US" sz="2200" baseline="30000" dirty="0" smtClean="0">
                <a:latin typeface="Papyrus"/>
                <a:cs typeface="Papyrus"/>
              </a:rPr>
              <a:t>nd</a:t>
            </a:r>
            <a:r>
              <a:rPr lang="en-US" sz="2200" dirty="0" smtClean="0">
                <a:latin typeface="Papyrus"/>
                <a:cs typeface="Papyrus"/>
              </a:rPr>
              <a:t> Judgment</a:t>
            </a:r>
            <a:endParaRPr lang="en-US" sz="2200" dirty="0">
              <a:latin typeface="Papyrus"/>
              <a:cs typeface="Papyrus"/>
            </a:endParaRPr>
          </a:p>
        </p:txBody>
      </p:sp>
    </p:spTree>
    <p:extLst>
      <p:ext uri="{BB962C8B-B14F-4D97-AF65-F5344CB8AC3E}">
        <p14:creationId xmlns:p14="http://schemas.microsoft.com/office/powerpoint/2010/main" val="8932207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2" name="TextBox 1"/>
          <p:cNvSpPr txBox="1"/>
          <p:nvPr/>
        </p:nvSpPr>
        <p:spPr>
          <a:xfrm>
            <a:off x="1146298" y="298291"/>
            <a:ext cx="689764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dirty="0" smtClean="0">
                <a:latin typeface="Papyrus"/>
                <a:cs typeface="Papyrus"/>
              </a:rPr>
              <a:t>   We Get to Choose Our End Time Events! </a:t>
            </a:r>
            <a:endParaRPr lang="en-US" sz="2800" dirty="0">
              <a:latin typeface="Papyrus"/>
              <a:cs typeface="Papyrus"/>
            </a:endParaRPr>
          </a:p>
        </p:txBody>
      </p:sp>
      <p:pic>
        <p:nvPicPr>
          <p:cNvPr id="5" name="Picture 4" descr="images-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6841"/>
            <a:ext cx="3551224" cy="4534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01777" y="5714826"/>
            <a:ext cx="2358441"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latin typeface="Papyrus"/>
                <a:cs typeface="Papyrus"/>
              </a:rPr>
              <a:t>The Rapture </a:t>
            </a:r>
          </a:p>
          <a:p>
            <a:r>
              <a:rPr lang="en-US" sz="2400" dirty="0">
                <a:latin typeface="Papyrus"/>
                <a:cs typeface="Papyrus"/>
              </a:rPr>
              <a:t> </a:t>
            </a:r>
            <a:r>
              <a:rPr lang="en-US" sz="2400" dirty="0" smtClean="0">
                <a:latin typeface="Papyrus"/>
                <a:cs typeface="Papyrus"/>
              </a:rPr>
              <a:t>For Believers</a:t>
            </a:r>
            <a:endParaRPr lang="en-US" sz="2400" dirty="0">
              <a:latin typeface="Papyrus"/>
              <a:cs typeface="Papyrus"/>
            </a:endParaRPr>
          </a:p>
        </p:txBody>
      </p:sp>
      <p:sp>
        <p:nvSpPr>
          <p:cNvPr id="7" name="TextBox 6"/>
          <p:cNvSpPr txBox="1"/>
          <p:nvPr/>
        </p:nvSpPr>
        <p:spPr>
          <a:xfrm>
            <a:off x="4595121" y="5500886"/>
            <a:ext cx="415376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latin typeface="Papyrus"/>
                <a:cs typeface="Papyrus"/>
              </a:rPr>
              <a:t>The Great Tribulation</a:t>
            </a:r>
          </a:p>
          <a:p>
            <a:r>
              <a:rPr lang="en-US" sz="2400" dirty="0">
                <a:latin typeface="Papyrus"/>
                <a:cs typeface="Papyrus"/>
              </a:rPr>
              <a:t> </a:t>
            </a:r>
            <a:r>
              <a:rPr lang="en-US" sz="2400" dirty="0" smtClean="0">
                <a:latin typeface="Papyrus"/>
                <a:cs typeface="Papyrus"/>
              </a:rPr>
              <a:t>  For Unbelievers</a:t>
            </a:r>
            <a:r>
              <a:rPr lang="en-US" sz="2400" dirty="0" smtClean="0">
                <a:latin typeface="Lucida Handwriting"/>
                <a:cs typeface="Lucida Handwriting"/>
              </a:rPr>
              <a:t>-</a:t>
            </a:r>
          </a:p>
        </p:txBody>
      </p:sp>
      <p:pic>
        <p:nvPicPr>
          <p:cNvPr id="3" name="Picture 2" descr="images-3.jpeg"/>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100025" y="1349339"/>
            <a:ext cx="5043975" cy="3778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16388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2" name="Picture 1" descr="Unknown.jpeg"/>
          <p:cNvPicPr>
            <a:picLocks noChangeAspect="1"/>
          </p:cNvPicPr>
          <p:nvPr/>
        </p:nvPicPr>
        <p:blipFill rotWithShape="1">
          <a:blip r:embed="rId2">
            <a:extLst>
              <a:ext uri="{28A0092B-C50C-407E-A947-70E740481C1C}">
                <a14:useLocalDpi xmlns:a14="http://schemas.microsoft.com/office/drawing/2010/main" val="0"/>
              </a:ext>
            </a:extLst>
          </a:blip>
          <a:srcRect l="10623" b="12719"/>
          <a:stretch/>
        </p:blipFill>
        <p:spPr>
          <a:xfrm>
            <a:off x="665201" y="218508"/>
            <a:ext cx="7395618" cy="4748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327582" y="5116656"/>
            <a:ext cx="4320901"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latin typeface="Papyrus"/>
                <a:cs typeface="Papyrus"/>
              </a:rPr>
              <a:t>                  The Bema Seat</a:t>
            </a:r>
          </a:p>
          <a:p>
            <a:r>
              <a:rPr lang="en-US" sz="2000" dirty="0" smtClean="0">
                <a:latin typeface="Papyrus"/>
                <a:cs typeface="Papyrus"/>
              </a:rPr>
              <a:t>Raised Platform at Olympic Games</a:t>
            </a:r>
          </a:p>
          <a:p>
            <a:r>
              <a:rPr lang="en-US" sz="2000" dirty="0" smtClean="0">
                <a:latin typeface="Papyrus"/>
                <a:cs typeface="Papyrus"/>
              </a:rPr>
              <a:t>Victor Crowned with Garland</a:t>
            </a:r>
          </a:p>
          <a:p>
            <a:r>
              <a:rPr lang="en-US" sz="2000" dirty="0" smtClean="0">
                <a:latin typeface="Papyrus"/>
                <a:cs typeface="Papyrus"/>
              </a:rPr>
              <a:t>“Running the Race for the Prize” </a:t>
            </a:r>
          </a:p>
        </p:txBody>
      </p:sp>
      <p:pic>
        <p:nvPicPr>
          <p:cNvPr id="8" name="Picture 7" descr="greecemarathon1.jpg"/>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9143" r="100000"/>
                    </a14:imgEffect>
                  </a14:imgLayer>
                </a14:imgProps>
              </a:ext>
              <a:ext uri="{28A0092B-C50C-407E-A947-70E740481C1C}">
                <a14:useLocalDpi xmlns:a14="http://schemas.microsoft.com/office/drawing/2010/main" val="0"/>
              </a:ext>
            </a:extLst>
          </a:blip>
          <a:srcRect r="6304"/>
          <a:stretch/>
        </p:blipFill>
        <p:spPr>
          <a:xfrm>
            <a:off x="5875931" y="3342633"/>
            <a:ext cx="3268069" cy="3487978"/>
          </a:xfrm>
          <a:prstGeom prst="rect">
            <a:avLst/>
          </a:prstGeom>
        </p:spPr>
      </p:pic>
      <p:pic>
        <p:nvPicPr>
          <p:cNvPr id="10" name="Picture 9" descr="images-5.jpeg"/>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7800" y="4489412"/>
            <a:ext cx="2706958" cy="2368588"/>
          </a:xfrm>
          <a:prstGeom prst="rect">
            <a:avLst/>
          </a:prstGeom>
        </p:spPr>
      </p:pic>
    </p:spTree>
    <p:extLst>
      <p:ext uri="{BB962C8B-B14F-4D97-AF65-F5344CB8AC3E}">
        <p14:creationId xmlns:p14="http://schemas.microsoft.com/office/powerpoint/2010/main" val="22606399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extBox 4"/>
          <p:cNvSpPr txBox="1"/>
          <p:nvPr/>
        </p:nvSpPr>
        <p:spPr>
          <a:xfrm>
            <a:off x="968758" y="774854"/>
            <a:ext cx="7362562" cy="4524315"/>
          </a:xfrm>
          <a:prstGeom prst="rect">
            <a:avLst/>
          </a:prstGeom>
          <a:noFill/>
        </p:spPr>
        <p:txBody>
          <a:bodyPr wrap="square" rtlCol="0">
            <a:spAutoFit/>
          </a:bodyPr>
          <a:lstStyle/>
          <a:p>
            <a:r>
              <a:rPr lang="en-US" sz="4800" dirty="0" smtClean="0">
                <a:latin typeface="Papyrus"/>
                <a:cs typeface="Papyrus"/>
              </a:rPr>
              <a:t>  As soon as we  say,   </a:t>
            </a:r>
            <a:endParaRPr lang="en-US" sz="4800" dirty="0">
              <a:latin typeface="Papyrus"/>
              <a:cs typeface="Papyrus"/>
            </a:endParaRPr>
          </a:p>
          <a:p>
            <a:r>
              <a:rPr lang="en-US" sz="4800" dirty="0" smtClean="0">
                <a:latin typeface="Papyrus"/>
                <a:cs typeface="Papyrus"/>
              </a:rPr>
              <a:t>          </a:t>
            </a:r>
            <a:endParaRPr lang="en-US" sz="4800" dirty="0">
              <a:latin typeface="Papyrus"/>
              <a:cs typeface="Papyrus"/>
            </a:endParaRPr>
          </a:p>
          <a:p>
            <a:r>
              <a:rPr lang="en-US" sz="4800" dirty="0" smtClean="0">
                <a:latin typeface="Papyrus"/>
                <a:cs typeface="Papyrus"/>
              </a:rPr>
              <a:t>      “God,  Here am I” </a:t>
            </a:r>
          </a:p>
          <a:p>
            <a:endParaRPr lang="en-US" sz="4800" dirty="0">
              <a:latin typeface="Papyrus"/>
              <a:cs typeface="Papyrus"/>
            </a:endParaRPr>
          </a:p>
          <a:p>
            <a:r>
              <a:rPr lang="en-US" sz="4800" dirty="0" smtClean="0">
                <a:latin typeface="Papyrus"/>
                <a:cs typeface="Papyrus"/>
              </a:rPr>
              <a:t>We start running the Race the moment we get saved!</a:t>
            </a:r>
            <a:endParaRPr lang="en-US" sz="4800" dirty="0">
              <a:latin typeface="Papyrus"/>
              <a:cs typeface="Papyrus"/>
            </a:endParaRPr>
          </a:p>
        </p:txBody>
      </p:sp>
    </p:spTree>
    <p:extLst>
      <p:ext uri="{BB962C8B-B14F-4D97-AF65-F5344CB8AC3E}">
        <p14:creationId xmlns:p14="http://schemas.microsoft.com/office/powerpoint/2010/main" val="10798084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093"/>
            <a:ext cx="9144000" cy="67403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sz="2400" dirty="0">
              <a:latin typeface="Papyrus"/>
              <a:cs typeface="Papyrus"/>
            </a:endParaRPr>
          </a:p>
          <a:p>
            <a:r>
              <a:rPr lang="en-US" sz="2400" dirty="0" smtClean="0">
                <a:latin typeface="Papyrus"/>
                <a:cs typeface="Papyrus"/>
              </a:rPr>
              <a:t>                                 What about The Crowns!</a:t>
            </a:r>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a:p>
            <a:endParaRPr lang="en-US" sz="2400" dirty="0" smtClean="0">
              <a:latin typeface="Papyrus"/>
              <a:cs typeface="Papyrus"/>
            </a:endParaRPr>
          </a:p>
          <a:p>
            <a:endParaRPr lang="en-US" sz="2400" dirty="0">
              <a:latin typeface="Papyrus"/>
              <a:cs typeface="Papyrus"/>
            </a:endParaRPr>
          </a:p>
        </p:txBody>
      </p:sp>
      <p:pic>
        <p:nvPicPr>
          <p:cNvPr id="3" name="Picture 2" descr="cr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8755"/>
            <a:ext cx="9144000" cy="5389245"/>
          </a:xfrm>
          <a:prstGeom prst="rect">
            <a:avLst/>
          </a:prstGeom>
        </p:spPr>
      </p:pic>
    </p:spTree>
    <p:extLst>
      <p:ext uri="{BB962C8B-B14F-4D97-AF65-F5344CB8AC3E}">
        <p14:creationId xmlns:p14="http://schemas.microsoft.com/office/powerpoint/2010/main" val="41676780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style>
          <a:lnRef idx="1">
            <a:schemeClr val="accent1"/>
          </a:lnRef>
          <a:fillRef idx="2">
            <a:schemeClr val="accent1"/>
          </a:fillRef>
          <a:effectRef idx="1">
            <a:schemeClr val="accent1"/>
          </a:effectRef>
          <a:fontRef idx="minor">
            <a:schemeClr val="dk1"/>
          </a:fontRef>
        </p:style>
        <p:txBody>
          <a:bodyPr/>
          <a:lstStyle/>
          <a:p>
            <a:endParaRPr lang="en-US" dirty="0"/>
          </a:p>
        </p:txBody>
      </p:sp>
      <p:pic>
        <p:nvPicPr>
          <p:cNvPr id="5" name="Picture 4" descr="07.JPG"/>
          <p:cNvPicPr>
            <a:picLocks noChangeAspect="1"/>
          </p:cNvPicPr>
          <p:nvPr/>
        </p:nvPicPr>
        <p:blipFill rotWithShape="1">
          <a:blip r:embed="rId2">
            <a:extLst>
              <a:ext uri="{28A0092B-C50C-407E-A947-70E740481C1C}">
                <a14:useLocalDpi xmlns:a14="http://schemas.microsoft.com/office/drawing/2010/main" val="0"/>
              </a:ext>
            </a:extLst>
          </a:blip>
          <a:srcRect l="5239" r="7696" b="7715"/>
          <a:stretch/>
        </p:blipFill>
        <p:spPr>
          <a:xfrm>
            <a:off x="-55845" y="1"/>
            <a:ext cx="9209457" cy="6857998"/>
          </a:xfrm>
          <a:prstGeom prst="rect">
            <a:avLst/>
          </a:prstGeom>
        </p:spPr>
      </p:pic>
      <p:sp>
        <p:nvSpPr>
          <p:cNvPr id="6" name="TextBox 5"/>
          <p:cNvSpPr txBox="1"/>
          <p:nvPr/>
        </p:nvSpPr>
        <p:spPr>
          <a:xfrm>
            <a:off x="524098" y="404618"/>
            <a:ext cx="5281296" cy="1015663"/>
          </a:xfrm>
          <a:prstGeom prst="rect">
            <a:avLst/>
          </a:prstGeom>
          <a:noFill/>
        </p:spPr>
        <p:txBody>
          <a:bodyPr wrap="square" rtlCol="0">
            <a:spAutoFit/>
          </a:bodyPr>
          <a:lstStyle/>
          <a:p>
            <a:r>
              <a:rPr lang="en-US" sz="2000" dirty="0" smtClean="0">
                <a:solidFill>
                  <a:schemeClr val="bg1"/>
                </a:solidFill>
                <a:latin typeface="Papyrus"/>
                <a:cs typeface="Papyrus"/>
              </a:rPr>
              <a:t>Crowns  </a:t>
            </a:r>
            <a:r>
              <a:rPr lang="en-US" sz="2000" dirty="0" smtClean="0">
                <a:solidFill>
                  <a:srgbClr val="FF0000"/>
                </a:solidFill>
                <a:latin typeface="Papyrus"/>
                <a:cs typeface="Papyrus"/>
              </a:rPr>
              <a:t> Revelation  4:4  </a:t>
            </a:r>
          </a:p>
          <a:p>
            <a:r>
              <a:rPr lang="en-US" sz="2000" dirty="0" smtClean="0">
                <a:solidFill>
                  <a:schemeClr val="bg1"/>
                </a:solidFill>
                <a:latin typeface="Papyrus"/>
                <a:cs typeface="Papyrus"/>
              </a:rPr>
              <a:t>  24 Elders clothed in white </a:t>
            </a:r>
          </a:p>
          <a:p>
            <a:r>
              <a:rPr lang="en-US" sz="2000" dirty="0" smtClean="0">
                <a:solidFill>
                  <a:schemeClr val="bg1"/>
                </a:solidFill>
                <a:latin typeface="Papyrus"/>
                <a:cs typeface="Papyrus"/>
              </a:rPr>
              <a:t>with  gold Crowns</a:t>
            </a:r>
            <a:endParaRPr lang="en-US" sz="2000" dirty="0">
              <a:solidFill>
                <a:schemeClr val="bg1"/>
              </a:solidFill>
              <a:latin typeface="Papyrus"/>
              <a:cs typeface="Papyrus"/>
            </a:endParaRPr>
          </a:p>
        </p:txBody>
      </p:sp>
    </p:spTree>
    <p:extLst>
      <p:ext uri="{BB962C8B-B14F-4D97-AF65-F5344CB8AC3E}">
        <p14:creationId xmlns:p14="http://schemas.microsoft.com/office/powerpoint/2010/main" val="22449688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2" name="Picture 1" descr="08.JPG"/>
          <p:cNvPicPr>
            <a:picLocks noChangeAspect="1"/>
          </p:cNvPicPr>
          <p:nvPr/>
        </p:nvPicPr>
        <p:blipFill rotWithShape="1">
          <a:blip r:embed="rId2">
            <a:extLst>
              <a:ext uri="{28A0092B-C50C-407E-A947-70E740481C1C}">
                <a14:useLocalDpi xmlns:a14="http://schemas.microsoft.com/office/drawing/2010/main" val="0"/>
              </a:ext>
            </a:extLst>
          </a:blip>
          <a:srcRect l="4576" t="6739" r="27746" b="19118"/>
          <a:stretch/>
        </p:blipFill>
        <p:spPr>
          <a:xfrm>
            <a:off x="-59306" y="0"/>
            <a:ext cx="938982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100316" y="5724668"/>
            <a:ext cx="4628255" cy="646331"/>
          </a:xfrm>
          <a:prstGeom prst="rect">
            <a:avLst/>
          </a:prstGeom>
          <a:noFill/>
        </p:spPr>
        <p:txBody>
          <a:bodyPr wrap="square" rtlCol="0">
            <a:spAutoFit/>
          </a:bodyPr>
          <a:lstStyle/>
          <a:p>
            <a:r>
              <a:rPr lang="en-US" dirty="0" smtClean="0">
                <a:solidFill>
                  <a:schemeClr val="bg1"/>
                </a:solidFill>
                <a:latin typeface="Papyrus"/>
                <a:cs typeface="Papyrus"/>
              </a:rPr>
              <a:t>The 24 Elders Cast Their Crowns  </a:t>
            </a:r>
          </a:p>
          <a:p>
            <a:r>
              <a:rPr lang="en-US" dirty="0">
                <a:solidFill>
                  <a:schemeClr val="bg1"/>
                </a:solidFill>
                <a:latin typeface="Papyrus"/>
                <a:cs typeface="Papyrus"/>
              </a:rPr>
              <a:t>b</a:t>
            </a:r>
            <a:r>
              <a:rPr lang="en-US" dirty="0" smtClean="0">
                <a:solidFill>
                  <a:schemeClr val="bg1"/>
                </a:solidFill>
                <a:latin typeface="Papyrus"/>
                <a:cs typeface="Papyrus"/>
              </a:rPr>
              <a:t>efore  God Almighty</a:t>
            </a:r>
            <a:r>
              <a:rPr lang="en-US" dirty="0" smtClean="0">
                <a:solidFill>
                  <a:srgbClr val="FF0000"/>
                </a:solidFill>
                <a:latin typeface="Papyrus"/>
                <a:cs typeface="Papyrus"/>
              </a:rPr>
              <a:t>     Rev.  4:10-11</a:t>
            </a:r>
            <a:endParaRPr lang="en-US" dirty="0">
              <a:solidFill>
                <a:srgbClr val="FF0000"/>
              </a:solidFill>
              <a:latin typeface="Papyrus"/>
              <a:cs typeface="Papyrus"/>
            </a:endParaRPr>
          </a:p>
        </p:txBody>
      </p:sp>
      <p:sp>
        <p:nvSpPr>
          <p:cNvPr id="5" name="TextBox 4"/>
          <p:cNvSpPr txBox="1"/>
          <p:nvPr/>
        </p:nvSpPr>
        <p:spPr>
          <a:xfrm>
            <a:off x="732117" y="627529"/>
            <a:ext cx="7512349" cy="707886"/>
          </a:xfrm>
          <a:prstGeom prst="rect">
            <a:avLst/>
          </a:prstGeom>
          <a:noFill/>
        </p:spPr>
        <p:txBody>
          <a:bodyPr wrap="square" rtlCol="0">
            <a:spAutoFit/>
          </a:bodyPr>
          <a:lstStyle/>
          <a:p>
            <a:r>
              <a:rPr lang="en-US" dirty="0" smtClean="0">
                <a:solidFill>
                  <a:schemeClr val="bg1"/>
                </a:solidFill>
              </a:rPr>
              <a:t>“</a:t>
            </a:r>
            <a:r>
              <a:rPr lang="en-US" sz="2000" dirty="0" smtClean="0">
                <a:solidFill>
                  <a:schemeClr val="bg1"/>
                </a:solidFill>
                <a:latin typeface="Papyrus"/>
                <a:cs typeface="Papyrus"/>
              </a:rPr>
              <a:t>You are Worthy, O Lord</a:t>
            </a:r>
            <a:r>
              <a:rPr lang="mr-IN" sz="2000" dirty="0" smtClean="0">
                <a:solidFill>
                  <a:schemeClr val="bg1"/>
                </a:solidFill>
                <a:latin typeface="Papyrus"/>
                <a:cs typeface="Papyrus"/>
              </a:rPr>
              <a:t>…</a:t>
            </a:r>
            <a:r>
              <a:rPr lang="en-US" sz="2000" dirty="0" smtClean="0">
                <a:solidFill>
                  <a:schemeClr val="bg1"/>
                </a:solidFill>
                <a:latin typeface="Papyrus"/>
                <a:cs typeface="Papyrus"/>
              </a:rPr>
              <a:t>You have redeemed us by Your Blood, You have made us kings and priest to our God.”   </a:t>
            </a:r>
            <a:r>
              <a:rPr lang="en-US" sz="2000" dirty="0" smtClean="0">
                <a:solidFill>
                  <a:srgbClr val="FF0000"/>
                </a:solidFill>
                <a:latin typeface="Papyrus"/>
                <a:cs typeface="Papyrus"/>
              </a:rPr>
              <a:t>Rev. 5:9-10</a:t>
            </a:r>
            <a:endParaRPr lang="en-US" sz="2000" dirty="0">
              <a:solidFill>
                <a:srgbClr val="FF0000"/>
              </a:solidFill>
            </a:endParaRPr>
          </a:p>
        </p:txBody>
      </p:sp>
    </p:spTree>
    <p:extLst>
      <p:ext uri="{BB962C8B-B14F-4D97-AF65-F5344CB8AC3E}">
        <p14:creationId xmlns:p14="http://schemas.microsoft.com/office/powerpoint/2010/main" val="32983256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2" name="TextBox 1"/>
          <p:cNvSpPr txBox="1"/>
          <p:nvPr/>
        </p:nvSpPr>
        <p:spPr>
          <a:xfrm>
            <a:off x="1028039" y="1408988"/>
            <a:ext cx="7418003" cy="1200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tx1"/>
                </a:solidFill>
                <a:latin typeface="Papyrus"/>
                <a:cs typeface="Papyrus"/>
              </a:rPr>
              <a:t>Believers will Stand before Jesus at the Bema Seat</a:t>
            </a:r>
          </a:p>
          <a:p>
            <a:r>
              <a:rPr lang="en-US" sz="2400" dirty="0">
                <a:solidFill>
                  <a:schemeClr val="tx1"/>
                </a:solidFill>
                <a:latin typeface="Papyrus"/>
                <a:cs typeface="Papyrus"/>
              </a:rPr>
              <a:t> </a:t>
            </a:r>
            <a:r>
              <a:rPr lang="en-US" sz="2400" dirty="0" smtClean="0">
                <a:solidFill>
                  <a:schemeClr val="tx1"/>
                </a:solidFill>
                <a:latin typeface="Papyrus"/>
                <a:cs typeface="Papyrus"/>
              </a:rPr>
              <a:t>                                 to Receive Rewards</a:t>
            </a:r>
          </a:p>
          <a:p>
            <a:r>
              <a:rPr lang="en-US" sz="2400" dirty="0" smtClean="0">
                <a:solidFill>
                  <a:schemeClr val="tx1"/>
                </a:solidFill>
                <a:latin typeface="Papyrus"/>
                <a:cs typeface="Papyrus"/>
              </a:rPr>
              <a:t> </a:t>
            </a:r>
            <a:r>
              <a:rPr lang="en-US" sz="2400" dirty="0">
                <a:solidFill>
                  <a:schemeClr val="tx1"/>
                </a:solidFill>
                <a:latin typeface="Papyrus"/>
                <a:cs typeface="Papyrus"/>
              </a:rPr>
              <a:t>T</a:t>
            </a:r>
            <a:r>
              <a:rPr lang="en-US" sz="2400" dirty="0" smtClean="0">
                <a:solidFill>
                  <a:schemeClr val="tx1"/>
                </a:solidFill>
                <a:latin typeface="Papyrus"/>
                <a:cs typeface="Papyrus"/>
              </a:rPr>
              <a:t>he 1</a:t>
            </a:r>
            <a:r>
              <a:rPr lang="en-US" sz="2400" baseline="30000" dirty="0" smtClean="0">
                <a:solidFill>
                  <a:schemeClr val="tx1"/>
                </a:solidFill>
                <a:latin typeface="Papyrus"/>
                <a:cs typeface="Papyrus"/>
              </a:rPr>
              <a:t>st</a:t>
            </a:r>
            <a:r>
              <a:rPr lang="en-US" sz="2400" dirty="0" smtClean="0">
                <a:solidFill>
                  <a:schemeClr val="tx1"/>
                </a:solidFill>
                <a:latin typeface="Papyrus"/>
                <a:cs typeface="Papyrus"/>
              </a:rPr>
              <a:t> Judgment and the 1</a:t>
            </a:r>
            <a:r>
              <a:rPr lang="en-US" sz="2400" baseline="30000" dirty="0" smtClean="0">
                <a:solidFill>
                  <a:schemeClr val="tx1"/>
                </a:solidFill>
                <a:latin typeface="Papyrus"/>
                <a:cs typeface="Papyrus"/>
              </a:rPr>
              <a:t>st</a:t>
            </a:r>
            <a:r>
              <a:rPr lang="en-US" sz="2400" dirty="0" smtClean="0">
                <a:solidFill>
                  <a:schemeClr val="tx1"/>
                </a:solidFill>
                <a:latin typeface="Papyrus"/>
                <a:cs typeface="Papyrus"/>
              </a:rPr>
              <a:t> Resurrection</a:t>
            </a:r>
            <a:endParaRPr lang="en-US" sz="2400" dirty="0">
              <a:solidFill>
                <a:schemeClr val="tx1"/>
              </a:solidFill>
              <a:latin typeface="Papyrus"/>
              <a:cs typeface="Papyrus"/>
            </a:endParaRPr>
          </a:p>
        </p:txBody>
      </p:sp>
      <p:sp>
        <p:nvSpPr>
          <p:cNvPr id="3" name="TextBox 2"/>
          <p:cNvSpPr txBox="1"/>
          <p:nvPr/>
        </p:nvSpPr>
        <p:spPr>
          <a:xfrm>
            <a:off x="1350560" y="382961"/>
            <a:ext cx="7236585"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rgbClr val="000000"/>
                </a:solidFill>
                <a:latin typeface="Papyrus"/>
                <a:cs typeface="Papyrus"/>
              </a:rPr>
              <a:t>First the Rapture Happens </a:t>
            </a:r>
            <a:r>
              <a:rPr lang="mr-IN" sz="2400" dirty="0" smtClean="0">
                <a:solidFill>
                  <a:srgbClr val="000000"/>
                </a:solidFill>
                <a:latin typeface="Papyrus"/>
                <a:cs typeface="Papyrus"/>
              </a:rPr>
              <a:t>–</a:t>
            </a:r>
            <a:r>
              <a:rPr lang="en-US" sz="2400" dirty="0" smtClean="0">
                <a:solidFill>
                  <a:srgbClr val="000000"/>
                </a:solidFill>
                <a:latin typeface="Papyrus"/>
                <a:cs typeface="Papyrus"/>
              </a:rPr>
              <a:t> Believers in Heaven</a:t>
            </a:r>
            <a:endParaRPr lang="en-US" sz="2400" dirty="0">
              <a:solidFill>
                <a:srgbClr val="000000"/>
              </a:solidFill>
              <a:latin typeface="Papyrus"/>
              <a:cs typeface="Papyrus"/>
            </a:endParaRPr>
          </a:p>
        </p:txBody>
      </p:sp>
      <p:sp>
        <p:nvSpPr>
          <p:cNvPr id="7" name="TextBox 6"/>
          <p:cNvSpPr txBox="1"/>
          <p:nvPr/>
        </p:nvSpPr>
        <p:spPr>
          <a:xfrm>
            <a:off x="1763791" y="3397205"/>
            <a:ext cx="6520991"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rgbClr val="000000"/>
                </a:solidFill>
                <a:latin typeface="Papyrus"/>
                <a:cs typeface="Papyrus"/>
              </a:rPr>
              <a:t>After The Tribulation Happens on the Earth</a:t>
            </a:r>
          </a:p>
          <a:p>
            <a:r>
              <a:rPr lang="en-US" sz="2400" dirty="0" smtClean="0">
                <a:solidFill>
                  <a:srgbClr val="000000"/>
                </a:solidFill>
                <a:latin typeface="Papyrus"/>
                <a:cs typeface="Papyrus"/>
              </a:rPr>
              <a:t>                After  Jesus’ Millennial Reign</a:t>
            </a:r>
            <a:endParaRPr lang="en-US" sz="2400" dirty="0">
              <a:solidFill>
                <a:srgbClr val="000000"/>
              </a:solidFill>
              <a:latin typeface="Papyrus"/>
              <a:cs typeface="Papyrus"/>
            </a:endParaRPr>
          </a:p>
        </p:txBody>
      </p:sp>
      <p:sp>
        <p:nvSpPr>
          <p:cNvPr id="8" name="TextBox 7"/>
          <p:cNvSpPr txBox="1"/>
          <p:nvPr/>
        </p:nvSpPr>
        <p:spPr>
          <a:xfrm>
            <a:off x="362837" y="4938164"/>
            <a:ext cx="8587146" cy="1200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rgbClr val="000000"/>
                </a:solidFill>
                <a:latin typeface="Papyrus"/>
                <a:cs typeface="Papyrus"/>
              </a:rPr>
              <a:t>The Great White Throne Judgment</a:t>
            </a:r>
            <a:r>
              <a:rPr lang="mr-IN" sz="2400" dirty="0" smtClean="0">
                <a:solidFill>
                  <a:srgbClr val="000000"/>
                </a:solidFill>
                <a:latin typeface="Papyrus"/>
                <a:cs typeface="Papyrus"/>
              </a:rPr>
              <a:t>–</a:t>
            </a:r>
            <a:r>
              <a:rPr lang="en-US" sz="2400" dirty="0" smtClean="0">
                <a:solidFill>
                  <a:srgbClr val="000000"/>
                </a:solidFill>
                <a:latin typeface="Papyrus"/>
                <a:cs typeface="Papyrus"/>
              </a:rPr>
              <a:t> Revelation 20</a:t>
            </a:r>
          </a:p>
          <a:p>
            <a:r>
              <a:rPr lang="en-US" sz="2400" dirty="0" smtClean="0">
                <a:solidFill>
                  <a:srgbClr val="000000"/>
                </a:solidFill>
                <a:latin typeface="Papyrus"/>
                <a:cs typeface="Papyrus"/>
              </a:rPr>
              <a:t>Unbelievers  appear in </a:t>
            </a:r>
            <a:r>
              <a:rPr lang="en-US" sz="2400" dirty="0">
                <a:solidFill>
                  <a:srgbClr val="000000"/>
                </a:solidFill>
                <a:latin typeface="Papyrus"/>
                <a:cs typeface="Papyrus"/>
              </a:rPr>
              <a:t>t</a:t>
            </a:r>
            <a:r>
              <a:rPr lang="en-US" sz="2400" dirty="0" smtClean="0">
                <a:solidFill>
                  <a:srgbClr val="000000"/>
                </a:solidFill>
                <a:latin typeface="Papyrus"/>
                <a:cs typeface="Papyrus"/>
              </a:rPr>
              <a:t>he 2</a:t>
            </a:r>
            <a:r>
              <a:rPr lang="en-US" sz="2400" baseline="30000" dirty="0" smtClean="0">
                <a:solidFill>
                  <a:srgbClr val="000000"/>
                </a:solidFill>
                <a:latin typeface="Papyrus"/>
                <a:cs typeface="Papyrus"/>
              </a:rPr>
              <a:t>nd</a:t>
            </a:r>
            <a:r>
              <a:rPr lang="en-US" sz="2400" dirty="0" smtClean="0">
                <a:solidFill>
                  <a:srgbClr val="000000"/>
                </a:solidFill>
                <a:latin typeface="Papyrus"/>
                <a:cs typeface="Papyrus"/>
              </a:rPr>
              <a:t> Resurrection </a:t>
            </a:r>
            <a:r>
              <a:rPr lang="mr-IN" sz="2400" dirty="0" smtClean="0">
                <a:solidFill>
                  <a:srgbClr val="000000"/>
                </a:solidFill>
                <a:latin typeface="Papyrus"/>
                <a:cs typeface="Papyrus"/>
              </a:rPr>
              <a:t>–</a:t>
            </a:r>
            <a:r>
              <a:rPr lang="en-US" sz="2400" dirty="0" smtClean="0">
                <a:solidFill>
                  <a:srgbClr val="000000"/>
                </a:solidFill>
                <a:latin typeface="Papyrus"/>
                <a:cs typeface="Papyrus"/>
              </a:rPr>
              <a:t> The 2</a:t>
            </a:r>
            <a:r>
              <a:rPr lang="en-US" sz="2400" baseline="30000" dirty="0" smtClean="0">
                <a:solidFill>
                  <a:srgbClr val="000000"/>
                </a:solidFill>
                <a:latin typeface="Papyrus"/>
                <a:cs typeface="Papyrus"/>
              </a:rPr>
              <a:t>nd</a:t>
            </a:r>
            <a:r>
              <a:rPr lang="en-US" sz="2400" dirty="0" smtClean="0">
                <a:solidFill>
                  <a:srgbClr val="000000"/>
                </a:solidFill>
                <a:latin typeface="Papyrus"/>
                <a:cs typeface="Papyrus"/>
              </a:rPr>
              <a:t> Death</a:t>
            </a:r>
          </a:p>
          <a:p>
            <a:r>
              <a:rPr lang="en-US" sz="2400" dirty="0">
                <a:solidFill>
                  <a:srgbClr val="000000"/>
                </a:solidFill>
                <a:latin typeface="Papyrus"/>
                <a:cs typeface="Papyrus"/>
              </a:rPr>
              <a:t> </a:t>
            </a:r>
            <a:r>
              <a:rPr lang="en-US" sz="2400" dirty="0" smtClean="0">
                <a:solidFill>
                  <a:srgbClr val="000000"/>
                </a:solidFill>
                <a:latin typeface="Papyrus"/>
                <a:cs typeface="Papyrus"/>
              </a:rPr>
              <a:t>   </a:t>
            </a:r>
            <a:r>
              <a:rPr lang="en-US" sz="2400" dirty="0">
                <a:solidFill>
                  <a:srgbClr val="000000"/>
                </a:solidFill>
                <a:latin typeface="Papyrus"/>
                <a:cs typeface="Papyrus"/>
              </a:rPr>
              <a:t> </a:t>
            </a:r>
            <a:r>
              <a:rPr lang="en-US" sz="2400" dirty="0" smtClean="0">
                <a:solidFill>
                  <a:srgbClr val="000000"/>
                </a:solidFill>
                <a:latin typeface="Papyrus"/>
                <a:cs typeface="Papyrus"/>
              </a:rPr>
              <a:t>               Eternity without  God and Jesus</a:t>
            </a:r>
            <a:endParaRPr lang="en-US" sz="2400" dirty="0">
              <a:solidFill>
                <a:srgbClr val="000000"/>
              </a:solidFill>
              <a:latin typeface="Papyrus"/>
              <a:cs typeface="Papyrus"/>
            </a:endParaRPr>
          </a:p>
        </p:txBody>
      </p:sp>
      <p:sp>
        <p:nvSpPr>
          <p:cNvPr id="10" name="Down Arrow 9"/>
          <p:cNvSpPr/>
          <p:nvPr/>
        </p:nvSpPr>
        <p:spPr>
          <a:xfrm>
            <a:off x="4354045" y="844626"/>
            <a:ext cx="483783" cy="564362"/>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1" name="Down Arrow 10"/>
          <p:cNvSpPr/>
          <p:nvPr/>
        </p:nvSpPr>
        <p:spPr>
          <a:xfrm>
            <a:off x="4394359" y="2609316"/>
            <a:ext cx="443469" cy="512912"/>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354047" y="4250949"/>
            <a:ext cx="483781" cy="546123"/>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855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sz="2400" dirty="0">
              <a:latin typeface="Papyrus"/>
              <a:cs typeface="Papyrus"/>
            </a:endParaRPr>
          </a:p>
          <a:p>
            <a:r>
              <a:rPr lang="en-US" sz="2400" dirty="0" smtClean="0">
                <a:latin typeface="Papyrus"/>
                <a:cs typeface="Papyrus"/>
              </a:rPr>
              <a:t>  Don’t forget  We are running for the Prize!  Not only do we get</a:t>
            </a:r>
          </a:p>
          <a:p>
            <a:r>
              <a:rPr lang="en-US" sz="2400" dirty="0">
                <a:latin typeface="Papyrus"/>
                <a:cs typeface="Papyrus"/>
              </a:rPr>
              <a:t> </a:t>
            </a:r>
            <a:r>
              <a:rPr lang="en-US" sz="2400" dirty="0" smtClean="0">
                <a:latin typeface="Papyrus"/>
                <a:cs typeface="Papyrus"/>
              </a:rPr>
              <a:t>        to spend Eternity with Jesus </a:t>
            </a:r>
            <a:r>
              <a:rPr lang="mr-IN" sz="2400" dirty="0" smtClean="0">
                <a:latin typeface="Papyrus"/>
                <a:cs typeface="Papyrus"/>
              </a:rPr>
              <a:t>–</a:t>
            </a:r>
            <a:r>
              <a:rPr lang="en-US" sz="2400" dirty="0" smtClean="0">
                <a:latin typeface="Papyrus"/>
                <a:cs typeface="Papyrus"/>
              </a:rPr>
              <a:t> He has  Rewards for Us!</a:t>
            </a:r>
          </a:p>
          <a:p>
            <a:endParaRPr lang="en-US" sz="2400" dirty="0" smtClean="0">
              <a:latin typeface="Papyrus"/>
              <a:cs typeface="Papyrus"/>
            </a:endParaRPr>
          </a:p>
          <a:p>
            <a:endParaRPr lang="en-US" sz="2400" dirty="0">
              <a:latin typeface="Papyrus"/>
              <a:cs typeface="Papyrus"/>
            </a:endParaRPr>
          </a:p>
        </p:txBody>
      </p:sp>
      <p:pic>
        <p:nvPicPr>
          <p:cNvPr id="3" name="Picture 2" descr="cr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8755"/>
            <a:ext cx="9144000" cy="5389245"/>
          </a:xfrm>
          <a:prstGeom prst="rect">
            <a:avLst/>
          </a:prstGeom>
        </p:spPr>
      </p:pic>
    </p:spTree>
    <p:extLst>
      <p:ext uri="{BB962C8B-B14F-4D97-AF65-F5344CB8AC3E}">
        <p14:creationId xmlns:p14="http://schemas.microsoft.com/office/powerpoint/2010/main" val="12134424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6" name="Picture 5"/>
          <p:cNvPicPr>
            <a:picLocks noChangeAspect="1"/>
          </p:cNvPicPr>
          <p:nvPr/>
        </p:nvPicPr>
        <p:blipFill>
          <a:blip r:embed="rId2"/>
          <a:stretch>
            <a:fillRect/>
          </a:stretch>
        </p:blipFill>
        <p:spPr>
          <a:xfrm rot="16200000">
            <a:off x="461846" y="150983"/>
            <a:ext cx="2787934" cy="2993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rot="16200000">
            <a:off x="911689" y="3113847"/>
            <a:ext cx="2780476"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a:srcRect t="6974" b="5773"/>
          <a:stretch/>
        </p:blipFill>
        <p:spPr>
          <a:xfrm rot="15959937">
            <a:off x="6052783" y="3645710"/>
            <a:ext cx="2621868" cy="2889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5"/>
          <a:srcRect t="-1944" b="8838"/>
          <a:stretch/>
        </p:blipFill>
        <p:spPr>
          <a:xfrm rot="15800499">
            <a:off x="3130295" y="2121377"/>
            <a:ext cx="2688077" cy="2418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5300"/>
                    </a14:imgEffect>
                    <a14:imgEffect>
                      <a14:saturation sat="400000"/>
                    </a14:imgEffect>
                    <a14:imgEffect>
                      <a14:brightnessContrast bright="20000"/>
                    </a14:imgEffect>
                  </a14:imgLayer>
                </a14:imgProps>
              </a:ext>
            </a:extLst>
          </a:blip>
          <a:stretch>
            <a:fillRect/>
          </a:stretch>
        </p:blipFill>
        <p:spPr>
          <a:xfrm rot="16200000">
            <a:off x="5613918" y="296353"/>
            <a:ext cx="2824721" cy="3117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645151" y="1889946"/>
            <a:ext cx="2762249"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kern="1200" dirty="0" smtClean="0">
                <a:solidFill>
                  <a:schemeClr val="accent1">
                    <a:lumMod val="75000"/>
                  </a:schemeClr>
                </a:solidFill>
              </a:rPr>
              <a:t>Incorruptible Crown</a:t>
            </a:r>
            <a:endParaRPr lang="en-US" sz="2400" kern="1200" dirty="0">
              <a:solidFill>
                <a:schemeClr val="accent1">
                  <a:lumMod val="75000"/>
                </a:schemeClr>
              </a:solidFill>
            </a:endParaRPr>
          </a:p>
        </p:txBody>
      </p:sp>
      <p:sp>
        <p:nvSpPr>
          <p:cNvPr id="12" name="TextBox 11"/>
          <p:cNvSpPr txBox="1"/>
          <p:nvPr/>
        </p:nvSpPr>
        <p:spPr>
          <a:xfrm>
            <a:off x="5645151" y="2399268"/>
            <a:ext cx="24257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kern="1200" dirty="0" smtClean="0">
                <a:latin typeface="Papyrus"/>
                <a:cs typeface="Papyrus"/>
              </a:rPr>
              <a:t> </a:t>
            </a:r>
            <a:r>
              <a:rPr lang="en-US" sz="2000" kern="1200" dirty="0" smtClean="0">
                <a:solidFill>
                  <a:srgbClr val="FF0000"/>
                </a:solidFill>
                <a:latin typeface="Papyrus"/>
                <a:cs typeface="Papyrus"/>
              </a:rPr>
              <a:t>The Victor’s Crown</a:t>
            </a:r>
          </a:p>
          <a:p>
            <a:r>
              <a:rPr lang="en-US" sz="2000" kern="1200" dirty="0">
                <a:solidFill>
                  <a:srgbClr val="FF0000"/>
                </a:solidFill>
                <a:latin typeface="Papyrus"/>
                <a:cs typeface="Papyrus"/>
              </a:rPr>
              <a:t> </a:t>
            </a:r>
            <a:r>
              <a:rPr lang="en-US" sz="2000" kern="1200" dirty="0" smtClean="0">
                <a:solidFill>
                  <a:srgbClr val="FF0000"/>
                </a:solidFill>
                <a:latin typeface="Papyrus"/>
                <a:cs typeface="Papyrus"/>
              </a:rPr>
              <a:t>  1 Corinthians 9:25</a:t>
            </a:r>
            <a:endParaRPr lang="en-US" sz="2000" kern="1200" dirty="0">
              <a:latin typeface="Papyrus"/>
              <a:cs typeface="Papyrus"/>
            </a:endParaRPr>
          </a:p>
        </p:txBody>
      </p:sp>
      <p:sp>
        <p:nvSpPr>
          <p:cNvPr id="2" name="TextBox 1"/>
          <p:cNvSpPr txBox="1"/>
          <p:nvPr/>
        </p:nvSpPr>
        <p:spPr>
          <a:xfrm>
            <a:off x="3117583" y="689498"/>
            <a:ext cx="252756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latin typeface="Lucida Handwriting"/>
                <a:cs typeface="Lucida Handwriting"/>
              </a:rPr>
              <a:t>The 5 Crowns</a:t>
            </a:r>
            <a:endParaRPr lang="en-US" sz="2400" dirty="0">
              <a:latin typeface="Lucida Handwriting"/>
              <a:cs typeface="Lucida Handwriting"/>
            </a:endParaRPr>
          </a:p>
        </p:txBody>
      </p:sp>
    </p:spTree>
    <p:extLst>
      <p:ext uri="{BB962C8B-B14F-4D97-AF65-F5344CB8AC3E}">
        <p14:creationId xmlns:p14="http://schemas.microsoft.com/office/powerpoint/2010/main" val="9527956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2" name="Picture 1"/>
          <p:cNvPicPr>
            <a:picLocks noChangeAspect="1"/>
          </p:cNvPicPr>
          <p:nvPr/>
        </p:nvPicPr>
        <p:blipFill rotWithShape="1">
          <a:blip r:embed="rId3"/>
          <a:srcRect t="7120" b="5816"/>
          <a:stretch/>
        </p:blipFill>
        <p:spPr>
          <a:xfrm rot="15959937">
            <a:off x="1040438" y="300560"/>
            <a:ext cx="4297820" cy="4726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ages-5.jpe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43454" y="927138"/>
            <a:ext cx="3600546" cy="3150478"/>
          </a:xfrm>
          <a:prstGeom prst="rect">
            <a:avLst/>
          </a:prstGeom>
        </p:spPr>
      </p:pic>
      <p:sp>
        <p:nvSpPr>
          <p:cNvPr id="5" name="TextBox 4"/>
          <p:cNvSpPr txBox="1"/>
          <p:nvPr/>
        </p:nvSpPr>
        <p:spPr>
          <a:xfrm>
            <a:off x="682137" y="5097022"/>
            <a:ext cx="7872871" cy="1200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latin typeface="Papyrus"/>
                <a:cs typeface="Papyrus"/>
              </a:rPr>
              <a:t>“</a:t>
            </a:r>
            <a:r>
              <a:rPr lang="en-US" sz="2400" dirty="0" smtClean="0">
                <a:latin typeface="Papyrus"/>
                <a:cs typeface="Papyrus"/>
              </a:rPr>
              <a:t>For what is our hope, or joy or crown of rejoicing?  Are not even you in the presence of our Lord Jesus Christ at His Coming?  For YOU are our glory and joy.”</a:t>
            </a:r>
            <a:endParaRPr lang="en-US" sz="2400" dirty="0">
              <a:latin typeface="Papyrus"/>
              <a:cs typeface="Papyrus"/>
            </a:endParaRPr>
          </a:p>
        </p:txBody>
      </p:sp>
    </p:spTree>
    <p:extLst>
      <p:ext uri="{BB962C8B-B14F-4D97-AF65-F5344CB8AC3E}">
        <p14:creationId xmlns:p14="http://schemas.microsoft.com/office/powerpoint/2010/main" val="31055342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3" name="Picture 2"/>
          <p:cNvPicPr>
            <a:picLocks noChangeAspect="1"/>
          </p:cNvPicPr>
          <p:nvPr/>
        </p:nvPicPr>
        <p:blipFill rotWithShape="1">
          <a:blip r:embed="rId2"/>
          <a:srcRect t="7957" b="9463"/>
          <a:stretch/>
        </p:blipFill>
        <p:spPr>
          <a:xfrm rot="16200000">
            <a:off x="902374" y="543138"/>
            <a:ext cx="4428060" cy="3926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images-5.jpe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79886" y="970341"/>
            <a:ext cx="3627567" cy="3174121"/>
          </a:xfrm>
          <a:prstGeom prst="rect">
            <a:avLst/>
          </a:prstGeom>
        </p:spPr>
      </p:pic>
      <p:sp>
        <p:nvSpPr>
          <p:cNvPr id="5" name="TextBox 4"/>
          <p:cNvSpPr txBox="1"/>
          <p:nvPr/>
        </p:nvSpPr>
        <p:spPr>
          <a:xfrm>
            <a:off x="1721026" y="3364795"/>
            <a:ext cx="280711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dirty="0" smtClean="0"/>
              <a:t>Pastors &amp; Leaders</a:t>
            </a:r>
            <a:endParaRPr lang="en-US" sz="2800" dirty="0"/>
          </a:p>
        </p:txBody>
      </p:sp>
      <p:sp>
        <p:nvSpPr>
          <p:cNvPr id="7" name="TextBox 6"/>
          <p:cNvSpPr txBox="1"/>
          <p:nvPr/>
        </p:nvSpPr>
        <p:spPr>
          <a:xfrm>
            <a:off x="634942" y="4896482"/>
            <a:ext cx="7803103"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latin typeface="Papyrus"/>
                <a:cs typeface="Papyrus"/>
              </a:rPr>
              <a:t>“</a:t>
            </a:r>
            <a:r>
              <a:rPr lang="en-US" sz="2000" dirty="0" smtClean="0">
                <a:latin typeface="Papyrus"/>
                <a:cs typeface="Papyrus"/>
              </a:rPr>
              <a:t>Feed the flock of God which is among you, taking oversight thereof, not by constraint but willingly; not for filthy lucre, but of a ready mind; neither as being lords over God’s heritage, but being examples to the flock.  And when the chief Shepherd shall appear, you shall receive a crown of glory that does not fade away.”</a:t>
            </a:r>
            <a:endParaRPr lang="en-US" dirty="0">
              <a:latin typeface="Papyrus"/>
              <a:cs typeface="Papyrus"/>
            </a:endParaRPr>
          </a:p>
        </p:txBody>
      </p:sp>
    </p:spTree>
    <p:extLst>
      <p:ext uri="{BB962C8B-B14F-4D97-AF65-F5344CB8AC3E}">
        <p14:creationId xmlns:p14="http://schemas.microsoft.com/office/powerpoint/2010/main" val="39155243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400000"/>
                    </a14:imgEffect>
                    <a14:imgEffect>
                      <a14:brightnessContrast bright="20000"/>
                    </a14:imgEffect>
                  </a14:imgLayer>
                </a14:imgProps>
              </a:ext>
            </a:extLst>
          </a:blip>
          <a:stretch>
            <a:fillRect/>
          </a:stretch>
        </p:blipFill>
        <p:spPr>
          <a:xfrm rot="16200000">
            <a:off x="1976747" y="141493"/>
            <a:ext cx="4579383" cy="5054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373410" y="3664156"/>
            <a:ext cx="37846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latin typeface="Papyrus"/>
                <a:cs typeface="Papyrus"/>
              </a:rPr>
              <a:t> </a:t>
            </a:r>
            <a:r>
              <a:rPr lang="en-US" sz="3200" dirty="0" smtClean="0">
                <a:solidFill>
                  <a:srgbClr val="FF0000"/>
                </a:solidFill>
                <a:latin typeface="Papyrus"/>
                <a:cs typeface="Papyrus"/>
              </a:rPr>
              <a:t>The Victor’s Crown</a:t>
            </a:r>
          </a:p>
          <a:p>
            <a:r>
              <a:rPr lang="en-US" sz="3200" dirty="0">
                <a:solidFill>
                  <a:srgbClr val="FF0000"/>
                </a:solidFill>
                <a:latin typeface="Papyrus"/>
                <a:cs typeface="Papyrus"/>
              </a:rPr>
              <a:t> </a:t>
            </a:r>
            <a:r>
              <a:rPr lang="en-US" sz="3200" dirty="0" smtClean="0">
                <a:solidFill>
                  <a:srgbClr val="FF0000"/>
                </a:solidFill>
                <a:latin typeface="Papyrus"/>
                <a:cs typeface="Papyrus"/>
              </a:rPr>
              <a:t>  1 Corinthians 9:25</a:t>
            </a:r>
            <a:endParaRPr lang="en-US" sz="3200" dirty="0">
              <a:latin typeface="Papyrus"/>
              <a:cs typeface="Papyrus"/>
            </a:endParaRPr>
          </a:p>
        </p:txBody>
      </p:sp>
      <p:sp>
        <p:nvSpPr>
          <p:cNvPr id="5" name="TextBox 4"/>
          <p:cNvSpPr txBox="1"/>
          <p:nvPr/>
        </p:nvSpPr>
        <p:spPr>
          <a:xfrm>
            <a:off x="1914182" y="2921098"/>
            <a:ext cx="4597400" cy="70788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4000" dirty="0" smtClean="0">
                <a:solidFill>
                  <a:srgbClr val="000000"/>
                </a:solidFill>
              </a:rPr>
              <a:t>Incorruptible Crown</a:t>
            </a:r>
            <a:endParaRPr lang="en-US" sz="4000" dirty="0">
              <a:solidFill>
                <a:srgbClr val="000000"/>
              </a:solidFill>
            </a:endParaRPr>
          </a:p>
        </p:txBody>
      </p:sp>
      <p:pic>
        <p:nvPicPr>
          <p:cNvPr id="6" name="Picture 5" descr="images-5.jpe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06612" y="379102"/>
            <a:ext cx="2869375" cy="2510703"/>
          </a:xfrm>
          <a:prstGeom prst="rect">
            <a:avLst/>
          </a:prstGeom>
        </p:spPr>
      </p:pic>
      <p:sp>
        <p:nvSpPr>
          <p:cNvPr id="7" name="TextBox 6"/>
          <p:cNvSpPr txBox="1"/>
          <p:nvPr/>
        </p:nvSpPr>
        <p:spPr>
          <a:xfrm>
            <a:off x="551397" y="5381118"/>
            <a:ext cx="8337791" cy="1200328"/>
          </a:xfrm>
          <a:prstGeom prst="rect">
            <a:avLst/>
          </a:prstGeom>
          <a:noFill/>
        </p:spPr>
        <p:txBody>
          <a:bodyPr wrap="square" rtlCol="0">
            <a:spAutoFit/>
          </a:bodyPr>
          <a:lstStyle/>
          <a:p>
            <a:pPr algn="ctr"/>
            <a:r>
              <a:rPr lang="en-US" sz="2000" dirty="0" smtClean="0">
                <a:latin typeface="Papyrus"/>
                <a:cs typeface="Papyrus"/>
              </a:rPr>
              <a:t>“</a:t>
            </a:r>
            <a:r>
              <a:rPr lang="en-US" sz="2400" dirty="0" smtClean="0">
                <a:latin typeface="Papyrus"/>
                <a:cs typeface="Papyrus"/>
              </a:rPr>
              <a:t>Every man that strives for mastery is temperate in all things.  </a:t>
            </a:r>
          </a:p>
          <a:p>
            <a:pPr algn="ctr"/>
            <a:r>
              <a:rPr lang="en-US" sz="2400" dirty="0" smtClean="0">
                <a:latin typeface="Papyrus"/>
                <a:cs typeface="Papyrus"/>
              </a:rPr>
              <a:t>Now they do it to obtain a corruptible crown;</a:t>
            </a:r>
          </a:p>
          <a:p>
            <a:pPr algn="ctr"/>
            <a:r>
              <a:rPr lang="en-US" sz="2400" dirty="0" smtClean="0">
                <a:latin typeface="Papyrus"/>
                <a:cs typeface="Papyrus"/>
              </a:rPr>
              <a:t>But we an incorruptible crown.”  </a:t>
            </a:r>
            <a:endParaRPr lang="en-US" sz="2400" dirty="0">
              <a:latin typeface="Papyrus"/>
              <a:cs typeface="Papyrus"/>
            </a:endParaRPr>
          </a:p>
        </p:txBody>
      </p:sp>
    </p:spTree>
    <p:extLst>
      <p:ext uri="{BB962C8B-B14F-4D97-AF65-F5344CB8AC3E}">
        <p14:creationId xmlns:p14="http://schemas.microsoft.com/office/powerpoint/2010/main" val="24986797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2" name="Picture 1"/>
          <p:cNvPicPr>
            <a:picLocks noChangeAspect="1"/>
          </p:cNvPicPr>
          <p:nvPr/>
        </p:nvPicPr>
        <p:blipFill rotWithShape="1">
          <a:blip r:embed="rId2"/>
          <a:srcRect t="4270"/>
          <a:stretch/>
        </p:blipFill>
        <p:spPr>
          <a:xfrm rot="16200000">
            <a:off x="1414919" y="-159883"/>
            <a:ext cx="4314350" cy="5772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ages-5.jpe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09625" y="233961"/>
            <a:ext cx="3934375" cy="3442578"/>
          </a:xfrm>
          <a:prstGeom prst="rect">
            <a:avLst/>
          </a:prstGeom>
        </p:spPr>
      </p:pic>
      <p:sp>
        <p:nvSpPr>
          <p:cNvPr id="5" name="TextBox 4"/>
          <p:cNvSpPr txBox="1"/>
          <p:nvPr/>
        </p:nvSpPr>
        <p:spPr>
          <a:xfrm>
            <a:off x="551397" y="4996752"/>
            <a:ext cx="7452214"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latin typeface="Papyrus"/>
                <a:cs typeface="Papyrus"/>
              </a:rPr>
              <a:t>“There is laid up for me a crown of righteousness, which the Lord, the righteous Judge, shall give ME at that day: and not to me only, but to all those also who love His appearing.”</a:t>
            </a:r>
            <a:endParaRPr lang="en-US" sz="2400" dirty="0">
              <a:latin typeface="Papyrus"/>
              <a:cs typeface="Papyrus"/>
            </a:endParaRPr>
          </a:p>
        </p:txBody>
      </p:sp>
    </p:spTree>
    <p:extLst>
      <p:ext uri="{BB962C8B-B14F-4D97-AF65-F5344CB8AC3E}">
        <p14:creationId xmlns:p14="http://schemas.microsoft.com/office/powerpoint/2010/main" val="8939490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2" name="TextBox 1"/>
          <p:cNvSpPr txBox="1"/>
          <p:nvPr/>
        </p:nvSpPr>
        <p:spPr>
          <a:xfrm>
            <a:off x="355600" y="269557"/>
            <a:ext cx="66294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latin typeface="Lucida Handwriting"/>
                <a:cs typeface="Lucida Handwriting"/>
              </a:rPr>
              <a:t>We all run the race by Faith in Jesus  </a:t>
            </a:r>
            <a:endParaRPr lang="en-US" sz="2400" dirty="0">
              <a:latin typeface="Lucida Handwriting"/>
              <a:cs typeface="Lucida Handwriting"/>
            </a:endParaRPr>
          </a:p>
        </p:txBody>
      </p:sp>
      <p:pic>
        <p:nvPicPr>
          <p:cNvPr id="7" name="Picture 6" descr="finishing-line-vector-42846.jpg"/>
          <p:cNvPicPr>
            <a:picLocks noChangeAspect="1"/>
          </p:cNvPicPr>
          <p:nvPr/>
        </p:nvPicPr>
        <p:blipFill rotWithShape="1">
          <a:blip r:embed="rId2">
            <a:extLst>
              <a:ext uri="{28A0092B-C50C-407E-A947-70E740481C1C}">
                <a14:useLocalDpi xmlns:a14="http://schemas.microsoft.com/office/drawing/2010/main" val="0"/>
              </a:ext>
            </a:extLst>
          </a:blip>
          <a:srcRect b="16516"/>
          <a:stretch/>
        </p:blipFill>
        <p:spPr>
          <a:xfrm>
            <a:off x="355600" y="940720"/>
            <a:ext cx="8589655" cy="5593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628346" y="1233270"/>
            <a:ext cx="5270313" cy="1569660"/>
          </a:xfrm>
          <a:prstGeom prst="rect">
            <a:avLst/>
          </a:prstGeom>
        </p:spPr>
        <p:txBody>
          <a:bodyPr wrap="square">
            <a:spAutoFit/>
          </a:bodyPr>
          <a:lstStyle/>
          <a:p>
            <a:r>
              <a:rPr lang="en-US" sz="2400" dirty="0">
                <a:solidFill>
                  <a:srgbClr val="FF0000"/>
                </a:solidFill>
                <a:latin typeface="Papyrus"/>
                <a:cs typeface="Papyrus"/>
              </a:rPr>
              <a:t>Our Salvation is </a:t>
            </a:r>
            <a:r>
              <a:rPr lang="en-US" sz="2400" dirty="0" smtClean="0">
                <a:solidFill>
                  <a:srgbClr val="FF0000"/>
                </a:solidFill>
                <a:latin typeface="Papyrus"/>
                <a:cs typeface="Papyrus"/>
              </a:rPr>
              <a:t>the </a:t>
            </a:r>
            <a:r>
              <a:rPr lang="en-US" sz="2400" dirty="0">
                <a:solidFill>
                  <a:srgbClr val="FF0000"/>
                </a:solidFill>
                <a:latin typeface="Papyrus"/>
                <a:cs typeface="Papyrus"/>
              </a:rPr>
              <a:t>Starting </a:t>
            </a:r>
            <a:r>
              <a:rPr lang="en-US" sz="2400" dirty="0" smtClean="0">
                <a:solidFill>
                  <a:srgbClr val="FF0000"/>
                </a:solidFill>
                <a:latin typeface="Papyrus"/>
                <a:cs typeface="Papyrus"/>
              </a:rPr>
              <a:t>place</a:t>
            </a:r>
          </a:p>
          <a:p>
            <a:endParaRPr lang="en-US" sz="2400" dirty="0">
              <a:solidFill>
                <a:srgbClr val="FF0000"/>
              </a:solidFill>
              <a:latin typeface="Papyrus"/>
              <a:cs typeface="Papyrus"/>
            </a:endParaRPr>
          </a:p>
          <a:p>
            <a:r>
              <a:rPr lang="en-US" sz="2400" dirty="0" smtClean="0">
                <a:solidFill>
                  <a:srgbClr val="FF0000"/>
                </a:solidFill>
                <a:latin typeface="Papyrus"/>
                <a:cs typeface="Papyrus"/>
              </a:rPr>
              <a:t>         But it is Our Finish</a:t>
            </a:r>
          </a:p>
          <a:p>
            <a:r>
              <a:rPr lang="en-US" sz="2400" dirty="0" smtClean="0">
                <a:solidFill>
                  <a:srgbClr val="FF0000"/>
                </a:solidFill>
                <a:latin typeface="Papyrus"/>
                <a:cs typeface="Papyrus"/>
              </a:rPr>
              <a:t> </a:t>
            </a:r>
            <a:r>
              <a:rPr lang="en-US" sz="2400" dirty="0">
                <a:solidFill>
                  <a:srgbClr val="FF0000"/>
                </a:solidFill>
                <a:latin typeface="Papyrus"/>
                <a:cs typeface="Papyrus"/>
              </a:rPr>
              <a:t>that </a:t>
            </a:r>
            <a:r>
              <a:rPr lang="en-US" sz="2400" dirty="0" smtClean="0">
                <a:solidFill>
                  <a:srgbClr val="FF0000"/>
                </a:solidFill>
                <a:latin typeface="Papyrus"/>
                <a:cs typeface="Papyrus"/>
              </a:rPr>
              <a:t>Counts for </a:t>
            </a:r>
            <a:r>
              <a:rPr lang="en-US" sz="2400" dirty="0">
                <a:solidFill>
                  <a:srgbClr val="FF0000"/>
                </a:solidFill>
                <a:latin typeface="Papyrus"/>
                <a:cs typeface="Papyrus"/>
              </a:rPr>
              <a:t>Eternity!</a:t>
            </a:r>
          </a:p>
        </p:txBody>
      </p:sp>
    </p:spTree>
    <p:extLst>
      <p:ext uri="{BB962C8B-B14F-4D97-AF65-F5344CB8AC3E}">
        <p14:creationId xmlns:p14="http://schemas.microsoft.com/office/powerpoint/2010/main" val="27076172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2" name="Picture 1" descr="images-5.jpeg"/>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12123" y="499591"/>
            <a:ext cx="4031877" cy="3527892"/>
          </a:xfrm>
          <a:prstGeom prst="rect">
            <a:avLst/>
          </a:prstGeom>
        </p:spPr>
        <p:style>
          <a:lnRef idx="1">
            <a:schemeClr val="accent1"/>
          </a:lnRef>
          <a:fillRef idx="2">
            <a:schemeClr val="accent1"/>
          </a:fillRef>
          <a:effectRef idx="1">
            <a:schemeClr val="accent1"/>
          </a:effectRef>
          <a:fontRef idx="minor">
            <a:schemeClr val="dk1"/>
          </a:fontRef>
        </p:style>
      </p:pic>
      <p:sp>
        <p:nvSpPr>
          <p:cNvPr id="5" name="TextBox 4"/>
          <p:cNvSpPr txBox="1"/>
          <p:nvPr/>
        </p:nvSpPr>
        <p:spPr>
          <a:xfrm>
            <a:off x="279399" y="4835539"/>
            <a:ext cx="8442699"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latin typeface="Papyrus"/>
                <a:cs typeface="Papyrus"/>
              </a:rPr>
              <a:t>“</a:t>
            </a:r>
            <a:r>
              <a:rPr lang="en-US" sz="2400" dirty="0" smtClean="0">
                <a:latin typeface="Papyrus"/>
                <a:cs typeface="Papyrus"/>
              </a:rPr>
              <a:t>Fear none of those things which you shall suffer:  Behold the devil shall cast some of you into prison, that you may be tried: and you shall have tribulation 10 days; </a:t>
            </a:r>
          </a:p>
          <a:p>
            <a:pPr algn="ctr"/>
            <a:r>
              <a:rPr lang="en-US" sz="2400" dirty="0" smtClean="0">
                <a:latin typeface="Papyrus"/>
                <a:cs typeface="Papyrus"/>
              </a:rPr>
              <a:t>Be faithful unto death, and I will give you a crown of Life.”  </a:t>
            </a:r>
            <a:endParaRPr lang="en-US" sz="2400" dirty="0">
              <a:latin typeface="Papyrus"/>
              <a:cs typeface="Papyrus"/>
            </a:endParaRPr>
          </a:p>
        </p:txBody>
      </p:sp>
      <p:pic>
        <p:nvPicPr>
          <p:cNvPr id="3" name="Picture 2"/>
          <p:cNvPicPr>
            <a:picLocks noChangeAspect="1"/>
          </p:cNvPicPr>
          <p:nvPr/>
        </p:nvPicPr>
        <p:blipFill rotWithShape="1">
          <a:blip r:embed="rId4"/>
          <a:srcRect t="-1944" b="8838"/>
          <a:stretch/>
        </p:blipFill>
        <p:spPr>
          <a:xfrm rot="15800499">
            <a:off x="913274" y="662437"/>
            <a:ext cx="4179088" cy="3759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88685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424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2" name="TextBox 1"/>
          <p:cNvSpPr txBox="1"/>
          <p:nvPr/>
        </p:nvSpPr>
        <p:spPr>
          <a:xfrm>
            <a:off x="-1" y="0"/>
            <a:ext cx="9144001" cy="1200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latin typeface="Papyrus"/>
                <a:cs typeface="Papyrus"/>
              </a:rPr>
              <a:t>                  Believers’ Reward -  Joy of the Lord right now</a:t>
            </a:r>
          </a:p>
          <a:p>
            <a:r>
              <a:rPr lang="en-US" sz="2400" dirty="0">
                <a:latin typeface="Papyrus"/>
                <a:cs typeface="Papyrus"/>
              </a:rPr>
              <a:t> </a:t>
            </a:r>
            <a:r>
              <a:rPr lang="en-US" sz="2400" dirty="0" smtClean="0">
                <a:latin typeface="Papyrus"/>
                <a:cs typeface="Papyrus"/>
              </a:rPr>
              <a:t>                                                      The Rapture Coming Soon</a:t>
            </a:r>
          </a:p>
          <a:p>
            <a:endParaRPr lang="en-US" sz="2400" dirty="0">
              <a:latin typeface="Papyrus"/>
              <a:cs typeface="Papyrus"/>
            </a:endParaRPr>
          </a:p>
        </p:txBody>
      </p:sp>
      <p:pic>
        <p:nvPicPr>
          <p:cNvPr id="5" name="Picture 4" descr="Rapture"/>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877380"/>
            <a:ext cx="9144000" cy="5980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928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2" name="TextBox 1"/>
          <p:cNvSpPr txBox="1"/>
          <p:nvPr/>
        </p:nvSpPr>
        <p:spPr>
          <a:xfrm>
            <a:off x="911684" y="585291"/>
            <a:ext cx="7809781" cy="5681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90000"/>
              </a:lnSpc>
            </a:pPr>
            <a:endParaRPr lang="en-US" sz="2400" dirty="0">
              <a:solidFill>
                <a:srgbClr val="000000"/>
              </a:solidFill>
              <a:latin typeface="Lucida Handwriting"/>
              <a:cs typeface="Lucida Handwriting"/>
            </a:endParaRPr>
          </a:p>
          <a:p>
            <a:pPr>
              <a:lnSpc>
                <a:spcPct val="90000"/>
              </a:lnSpc>
            </a:pPr>
            <a:r>
              <a:rPr lang="en-US" sz="2400" dirty="0" smtClean="0">
                <a:solidFill>
                  <a:srgbClr val="000000"/>
                </a:solidFill>
                <a:latin typeface="Lucida Handwriting"/>
                <a:cs typeface="Lucida Handwriting"/>
              </a:rPr>
              <a:t>The Bema is the Believers’ Awards Ceremony          </a:t>
            </a:r>
            <a:r>
              <a:rPr lang="en-US" sz="2400" dirty="0">
                <a:solidFill>
                  <a:srgbClr val="000000"/>
                </a:solidFill>
                <a:latin typeface="Lucida Handwriting"/>
                <a:cs typeface="Lucida Handwriting"/>
              </a:rPr>
              <a:t> </a:t>
            </a:r>
            <a:r>
              <a:rPr lang="en-US" sz="2400" dirty="0" smtClean="0">
                <a:solidFill>
                  <a:srgbClr val="000000"/>
                </a:solidFill>
                <a:latin typeface="Lucida Handwriting"/>
                <a:cs typeface="Lucida Handwriting"/>
              </a:rPr>
              <a:t>  </a:t>
            </a:r>
            <a:r>
              <a:rPr lang="en-US" sz="2400" dirty="0">
                <a:solidFill>
                  <a:srgbClr val="000000"/>
                </a:solidFill>
                <a:latin typeface="Lucida Handwriting"/>
                <a:cs typeface="Lucida Handwriting"/>
              </a:rPr>
              <a:t> </a:t>
            </a:r>
            <a:r>
              <a:rPr lang="en-US" sz="2400" dirty="0" smtClean="0">
                <a:solidFill>
                  <a:srgbClr val="000000"/>
                </a:solidFill>
                <a:latin typeface="Lucida Handwriting"/>
                <a:cs typeface="Lucida Handwriting"/>
              </a:rPr>
              <a:t>     In Heaven!</a:t>
            </a:r>
          </a:p>
          <a:p>
            <a:pPr>
              <a:lnSpc>
                <a:spcPct val="90000"/>
              </a:lnSpc>
            </a:pPr>
            <a:endParaRPr lang="en-US" sz="2800" dirty="0">
              <a:solidFill>
                <a:srgbClr val="000000"/>
              </a:solidFill>
              <a:latin typeface="Lucida Handwriting"/>
              <a:cs typeface="Lucida Handwriting"/>
            </a:endParaRPr>
          </a:p>
          <a:p>
            <a:pPr>
              <a:lnSpc>
                <a:spcPct val="50000"/>
              </a:lnSpc>
            </a:pPr>
            <a:endParaRPr lang="en-US" sz="2800" dirty="0" smtClean="0">
              <a:solidFill>
                <a:srgbClr val="000000"/>
              </a:solidFill>
              <a:latin typeface="Lucida Handwriting"/>
              <a:cs typeface="Lucida Handwriting"/>
            </a:endParaRPr>
          </a:p>
          <a:p>
            <a:pPr>
              <a:lnSpc>
                <a:spcPct val="50000"/>
              </a:lnSpc>
            </a:pPr>
            <a:endParaRPr lang="en-US" sz="2800" dirty="0">
              <a:solidFill>
                <a:srgbClr val="000000"/>
              </a:solidFill>
              <a:latin typeface="Lucida Handwriting"/>
              <a:cs typeface="Lucida Handwriting"/>
            </a:endParaRPr>
          </a:p>
          <a:p>
            <a:pPr>
              <a:lnSpc>
                <a:spcPct val="90000"/>
              </a:lnSpc>
            </a:pPr>
            <a:r>
              <a:rPr lang="en-US" sz="2800" dirty="0" smtClean="0">
                <a:solidFill>
                  <a:srgbClr val="000000"/>
                </a:solidFill>
                <a:latin typeface="Papyrus"/>
                <a:cs typeface="Papyrus"/>
              </a:rPr>
              <a:t>Aren’t we Saved  by Grace?</a:t>
            </a:r>
          </a:p>
          <a:p>
            <a:pPr>
              <a:lnSpc>
                <a:spcPct val="90000"/>
              </a:lnSpc>
            </a:pPr>
            <a:endParaRPr lang="en-US" sz="2800" dirty="0" smtClean="0">
              <a:solidFill>
                <a:srgbClr val="000000"/>
              </a:solidFill>
              <a:latin typeface="Lucida Handwriting"/>
              <a:cs typeface="Lucida Handwriting"/>
            </a:endParaRPr>
          </a:p>
          <a:p>
            <a:pPr>
              <a:lnSpc>
                <a:spcPct val="90000"/>
              </a:lnSpc>
            </a:pPr>
            <a:endParaRPr lang="en-US" sz="2800" dirty="0">
              <a:solidFill>
                <a:srgbClr val="000000"/>
              </a:solidFill>
              <a:latin typeface="Lucida Handwriting"/>
              <a:cs typeface="Lucida Handwriting"/>
            </a:endParaRPr>
          </a:p>
          <a:p>
            <a:pPr>
              <a:lnSpc>
                <a:spcPct val="90000"/>
              </a:lnSpc>
            </a:pPr>
            <a:r>
              <a:rPr lang="en-US" sz="2800" dirty="0" smtClean="0">
                <a:solidFill>
                  <a:srgbClr val="000000"/>
                </a:solidFill>
                <a:latin typeface="Lucida Handwriting"/>
                <a:cs typeface="Lucida Handwriting"/>
              </a:rPr>
              <a:t>    </a:t>
            </a:r>
            <a:r>
              <a:rPr lang="en-US" sz="2400" dirty="0" smtClean="0">
                <a:solidFill>
                  <a:srgbClr val="000000"/>
                </a:solidFill>
                <a:latin typeface="Lucida Handwriting"/>
                <a:cs typeface="Lucida Handwriting"/>
              </a:rPr>
              <a:t>Yes, we are saved by grace </a:t>
            </a:r>
          </a:p>
          <a:p>
            <a:pPr>
              <a:lnSpc>
                <a:spcPct val="90000"/>
              </a:lnSpc>
            </a:pPr>
            <a:r>
              <a:rPr lang="en-US" sz="2400" dirty="0">
                <a:solidFill>
                  <a:srgbClr val="000000"/>
                </a:solidFill>
                <a:latin typeface="Lucida Handwriting"/>
                <a:cs typeface="Lucida Handwriting"/>
              </a:rPr>
              <a:t> </a:t>
            </a:r>
            <a:r>
              <a:rPr lang="en-US" sz="2400" dirty="0" smtClean="0">
                <a:solidFill>
                  <a:srgbClr val="000000"/>
                </a:solidFill>
                <a:latin typeface="Lucida Handwriting"/>
                <a:cs typeface="Lucida Handwriting"/>
              </a:rPr>
              <a:t>    “ unto good works”    </a:t>
            </a:r>
            <a:r>
              <a:rPr lang="en-US" sz="2400" dirty="0" smtClean="0">
                <a:solidFill>
                  <a:srgbClr val="000000"/>
                </a:solidFill>
                <a:latin typeface="Papyrus"/>
                <a:cs typeface="Papyrus"/>
              </a:rPr>
              <a:t>Eph.. 2:10</a:t>
            </a:r>
          </a:p>
          <a:p>
            <a:pPr>
              <a:lnSpc>
                <a:spcPct val="90000"/>
              </a:lnSpc>
            </a:pPr>
            <a:endParaRPr lang="en-US" sz="2000" dirty="0" smtClean="0">
              <a:solidFill>
                <a:srgbClr val="000000"/>
              </a:solidFill>
              <a:latin typeface="Lucida Handwriting"/>
              <a:cs typeface="Lucida Handwriting"/>
            </a:endParaRPr>
          </a:p>
          <a:p>
            <a:pPr>
              <a:lnSpc>
                <a:spcPct val="90000"/>
              </a:lnSpc>
            </a:pPr>
            <a:r>
              <a:rPr lang="en-US" sz="2400" dirty="0" smtClean="0">
                <a:solidFill>
                  <a:srgbClr val="000000"/>
                </a:solidFill>
                <a:latin typeface="Lucida Handwriting"/>
                <a:cs typeface="Lucida Handwriting"/>
              </a:rPr>
              <a:t>We have all been given “gifts”</a:t>
            </a:r>
          </a:p>
          <a:p>
            <a:pPr>
              <a:lnSpc>
                <a:spcPct val="90000"/>
              </a:lnSpc>
            </a:pPr>
            <a:endParaRPr lang="en-US" sz="2000" dirty="0" smtClean="0">
              <a:solidFill>
                <a:srgbClr val="000000"/>
              </a:solidFill>
              <a:latin typeface="Lucida Handwriting"/>
              <a:cs typeface="Lucida Handwriting"/>
            </a:endParaRPr>
          </a:p>
          <a:p>
            <a:pPr>
              <a:lnSpc>
                <a:spcPct val="90000"/>
              </a:lnSpc>
            </a:pPr>
            <a:r>
              <a:rPr lang="en-US" sz="2000" dirty="0">
                <a:solidFill>
                  <a:srgbClr val="000000"/>
                </a:solidFill>
                <a:latin typeface="Lucida Handwriting"/>
                <a:cs typeface="Lucida Handwriting"/>
              </a:rPr>
              <a:t> </a:t>
            </a:r>
            <a:r>
              <a:rPr lang="en-US" sz="2000" dirty="0" smtClean="0">
                <a:solidFill>
                  <a:srgbClr val="000000"/>
                </a:solidFill>
                <a:latin typeface="Lucida Handwriting"/>
                <a:cs typeface="Lucida Handwriting"/>
              </a:rPr>
              <a:t>         “</a:t>
            </a:r>
            <a:r>
              <a:rPr lang="en-US" sz="2400" dirty="0" smtClean="0">
                <a:solidFill>
                  <a:srgbClr val="000000"/>
                </a:solidFill>
                <a:latin typeface="Papyrus"/>
                <a:cs typeface="Papyrus"/>
              </a:rPr>
              <a:t>The Parable of the Talents” </a:t>
            </a:r>
          </a:p>
          <a:p>
            <a:pPr>
              <a:lnSpc>
                <a:spcPct val="90000"/>
              </a:lnSpc>
            </a:pPr>
            <a:r>
              <a:rPr lang="en-US" sz="2400" dirty="0">
                <a:solidFill>
                  <a:srgbClr val="000000"/>
                </a:solidFill>
                <a:latin typeface="Papyrus"/>
                <a:cs typeface="Papyrus"/>
              </a:rPr>
              <a:t> </a:t>
            </a:r>
            <a:r>
              <a:rPr lang="en-US" sz="2400" dirty="0" smtClean="0">
                <a:solidFill>
                  <a:srgbClr val="000000"/>
                </a:solidFill>
                <a:latin typeface="Papyrus"/>
                <a:cs typeface="Papyrus"/>
              </a:rPr>
              <a:t>                     </a:t>
            </a:r>
            <a:r>
              <a:rPr lang="en-US" sz="2400" dirty="0" smtClean="0">
                <a:solidFill>
                  <a:srgbClr val="FF0000"/>
                </a:solidFill>
                <a:latin typeface="Papyrus"/>
                <a:cs typeface="Papyrus"/>
              </a:rPr>
              <a:t>Matthew 25:14-30  </a:t>
            </a:r>
          </a:p>
          <a:p>
            <a:pPr>
              <a:lnSpc>
                <a:spcPct val="90000"/>
              </a:lnSpc>
            </a:pPr>
            <a:endParaRPr lang="en-US" sz="2400" dirty="0" smtClean="0">
              <a:solidFill>
                <a:srgbClr val="000000"/>
              </a:solidFill>
              <a:latin typeface="Papyrus"/>
              <a:cs typeface="Papyrus"/>
            </a:endParaRPr>
          </a:p>
        </p:txBody>
      </p:sp>
      <p:pic>
        <p:nvPicPr>
          <p:cNvPr id="3" name="Picture 2" descr="images-2.jpeg"/>
          <p:cNvPicPr>
            <a:picLocks noChangeAspect="1"/>
          </p:cNvPicPr>
          <p:nvPr/>
        </p:nvPicPr>
        <p:blipFill>
          <a:blip r:embed="rId2">
            <a:extLst>
              <a:ext uri="{BEBA8EAE-BF5A-486C-A8C5-ECC9F3942E4B}">
                <a14:imgProps xmlns:a14="http://schemas.microsoft.com/office/drawing/2010/main">
                  <a14:imgLayer r:embed="rId3">
                    <a14:imgEffect>
                      <a14:backgroundRemoval t="658" b="100000" l="0" r="100000">
                        <a14:foregroundMark x1="73113" y1="72368" x2="73113" y2="72368"/>
                        <a14:foregroundMark x1="56604" y1="89474" x2="56604" y2="89474"/>
                        <a14:foregroundMark x1="53774" y1="61184" x2="53774" y2="61184"/>
                        <a14:foregroundMark x1="93868" y1="23026" x2="93868" y2="23026"/>
                        <a14:backgroundMark x1="53774" y1="53289" x2="53774" y2="53289"/>
                      </a14:backgroundRemoval>
                    </a14:imgEffect>
                  </a14:imgLayer>
                </a14:imgProps>
              </a:ext>
              <a:ext uri="{28A0092B-C50C-407E-A947-70E740481C1C}">
                <a14:useLocalDpi xmlns:a14="http://schemas.microsoft.com/office/drawing/2010/main" val="0"/>
              </a:ext>
            </a:extLst>
          </a:blip>
          <a:stretch>
            <a:fillRect/>
          </a:stretch>
        </p:blipFill>
        <p:spPr>
          <a:xfrm>
            <a:off x="4785605" y="1091314"/>
            <a:ext cx="3629316" cy="2602152"/>
          </a:xfrm>
          <a:prstGeom prst="rect">
            <a:avLst/>
          </a:prstGeom>
        </p:spPr>
      </p:pic>
      <p:pic>
        <p:nvPicPr>
          <p:cNvPr id="5" name="Picture 4" descr="Parable of the Talents - Matt 25 14-30.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57283" y="3947758"/>
            <a:ext cx="3107872" cy="2866685"/>
          </a:xfrm>
          <a:prstGeom prst="rect">
            <a:avLst/>
          </a:prstGeom>
        </p:spPr>
      </p:pic>
    </p:spTree>
    <p:extLst>
      <p:ext uri="{BB962C8B-B14F-4D97-AF65-F5344CB8AC3E}">
        <p14:creationId xmlns:p14="http://schemas.microsoft.com/office/powerpoint/2010/main" val="36665807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8" name="Picture 7" descr="wp-image-615209507jp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9111"/>
            <a:ext cx="9144000" cy="5365376"/>
          </a:xfrm>
          <a:prstGeom prst="rect">
            <a:avLst/>
          </a:prstGeom>
        </p:spPr>
      </p:pic>
      <p:sp>
        <p:nvSpPr>
          <p:cNvPr id="9" name="TextBox 8"/>
          <p:cNvSpPr txBox="1"/>
          <p:nvPr/>
        </p:nvSpPr>
        <p:spPr>
          <a:xfrm>
            <a:off x="282208" y="430475"/>
            <a:ext cx="8861792" cy="584776"/>
          </a:xfrm>
          <a:prstGeom prst="rect">
            <a:avLst/>
          </a:prstGeom>
          <a:noFill/>
        </p:spPr>
        <p:txBody>
          <a:bodyPr wrap="square" rtlCol="0">
            <a:spAutoFit/>
          </a:bodyPr>
          <a:lstStyle/>
          <a:p>
            <a:r>
              <a:rPr lang="en-US" sz="3200" dirty="0" smtClean="0">
                <a:latin typeface="Papyrus"/>
                <a:cs typeface="Papyrus"/>
              </a:rPr>
              <a:t>Back to Running the Race to Win the Prize</a:t>
            </a:r>
            <a:endParaRPr lang="en-US" sz="3200" dirty="0">
              <a:latin typeface="Papyrus"/>
              <a:cs typeface="Papyrus"/>
            </a:endParaRPr>
          </a:p>
        </p:txBody>
      </p:sp>
    </p:spTree>
    <p:extLst>
      <p:ext uri="{BB962C8B-B14F-4D97-AF65-F5344CB8AC3E}">
        <p14:creationId xmlns:p14="http://schemas.microsoft.com/office/powerpoint/2010/main" val="9434840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style>
          <a:lnRef idx="1">
            <a:schemeClr val="accent1"/>
          </a:lnRef>
          <a:fillRef idx="2">
            <a:schemeClr val="accent1"/>
          </a:fillRef>
          <a:effectRef idx="1">
            <a:schemeClr val="accent1"/>
          </a:effectRef>
          <a:fontRef idx="minor">
            <a:schemeClr val="dk1"/>
          </a:fontRef>
        </p:style>
        <p:txBody>
          <a:bodyPr/>
          <a:lstStyle/>
          <a:p>
            <a:endParaRPr lang="en-US" dirty="0"/>
          </a:p>
        </p:txBody>
      </p:sp>
      <p:pic>
        <p:nvPicPr>
          <p:cNvPr id="6" name="Picture 5" descr="145163-2.fa91ecbe-ab8f-4804-9e17-f8188c9d7e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3" y="1323439"/>
            <a:ext cx="9241533" cy="5534560"/>
          </a:xfrm>
          <a:prstGeom prst="rect">
            <a:avLst/>
          </a:prstGeom>
        </p:spPr>
      </p:pic>
      <p:sp>
        <p:nvSpPr>
          <p:cNvPr id="7" name="TextBox 6"/>
          <p:cNvSpPr txBox="1"/>
          <p:nvPr/>
        </p:nvSpPr>
        <p:spPr>
          <a:xfrm>
            <a:off x="403252" y="123111"/>
            <a:ext cx="9063270" cy="1200328"/>
          </a:xfrm>
          <a:prstGeom prst="rect">
            <a:avLst/>
          </a:prstGeom>
          <a:noFill/>
        </p:spPr>
        <p:txBody>
          <a:bodyPr wrap="square" rtlCol="0">
            <a:spAutoFit/>
          </a:bodyPr>
          <a:lstStyle/>
          <a:p>
            <a:r>
              <a:rPr lang="en-US" sz="2400" dirty="0" smtClean="0">
                <a:latin typeface="Papyrus"/>
                <a:cs typeface="Papyrus"/>
              </a:rPr>
              <a:t>                  Doing Ministry Together is Better</a:t>
            </a:r>
          </a:p>
          <a:p>
            <a:r>
              <a:rPr lang="en-US" sz="2400" dirty="0">
                <a:latin typeface="Papyrus"/>
                <a:cs typeface="Papyrus"/>
              </a:rPr>
              <a:t> </a:t>
            </a:r>
            <a:r>
              <a:rPr lang="en-US" sz="2400" dirty="0" smtClean="0">
                <a:latin typeface="Papyrus"/>
                <a:cs typeface="Papyrus"/>
              </a:rPr>
              <a:t>                             Let</a:t>
            </a:r>
            <a:r>
              <a:rPr lang="mr-IN" sz="2400" dirty="0" smtClean="0">
                <a:latin typeface="Papyrus"/>
                <a:cs typeface="Papyrus"/>
              </a:rPr>
              <a:t>’</a:t>
            </a:r>
            <a:r>
              <a:rPr lang="en-US" sz="2400" dirty="0" smtClean="0">
                <a:latin typeface="Papyrus"/>
                <a:cs typeface="Papyrus"/>
              </a:rPr>
              <a:t>s Look at Relay Races </a:t>
            </a:r>
          </a:p>
          <a:p>
            <a:r>
              <a:rPr lang="en-US" sz="2400" dirty="0" smtClean="0">
                <a:latin typeface="Papyrus"/>
                <a:cs typeface="Papyrus"/>
              </a:rPr>
              <a:t>    Every Runner completes their assignment to Win as a Team.  </a:t>
            </a:r>
            <a:endParaRPr lang="en-US" sz="2400" dirty="0">
              <a:latin typeface="Papyrus"/>
              <a:cs typeface="Papyrus"/>
            </a:endParaRPr>
          </a:p>
        </p:txBody>
      </p:sp>
    </p:spTree>
    <p:extLst>
      <p:ext uri="{BB962C8B-B14F-4D97-AF65-F5344CB8AC3E}">
        <p14:creationId xmlns:p14="http://schemas.microsoft.com/office/powerpoint/2010/main" val="19869855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TextBox 3"/>
          <p:cNvSpPr txBox="1"/>
          <p:nvPr/>
        </p:nvSpPr>
        <p:spPr>
          <a:xfrm>
            <a:off x="365976" y="673451"/>
            <a:ext cx="8072984" cy="5693867"/>
          </a:xfrm>
          <a:prstGeom prst="rect">
            <a:avLst/>
          </a:prstGeom>
          <a:noFill/>
        </p:spPr>
        <p:txBody>
          <a:bodyPr wrap="square" rtlCol="0">
            <a:spAutoFit/>
          </a:bodyPr>
          <a:lstStyle/>
          <a:p>
            <a:r>
              <a:rPr lang="en-US" sz="2800" dirty="0" smtClean="0">
                <a:latin typeface="Papyrus"/>
                <a:cs typeface="Papyrus"/>
              </a:rPr>
              <a:t>In Relay Races, each runner keeps a strong focus.</a:t>
            </a:r>
          </a:p>
          <a:p>
            <a:r>
              <a:rPr lang="en-US" sz="2800" dirty="0" smtClean="0">
                <a:latin typeface="Papyrus"/>
                <a:cs typeface="Papyrus"/>
              </a:rPr>
              <a:t>They train not only for hours, but for years</a:t>
            </a:r>
            <a:r>
              <a:rPr lang="mr-IN" sz="2800" dirty="0" smtClean="0">
                <a:latin typeface="Papyrus"/>
                <a:cs typeface="Papyrus"/>
              </a:rPr>
              <a:t>…</a:t>
            </a:r>
            <a:r>
              <a:rPr lang="en-US" sz="2800" dirty="0" smtClean="0">
                <a:latin typeface="Papyrus"/>
                <a:cs typeface="Papyrus"/>
              </a:rPr>
              <a:t>.</a:t>
            </a:r>
          </a:p>
          <a:p>
            <a:endParaRPr lang="en-US" sz="2800" dirty="0">
              <a:latin typeface="Papyrus"/>
              <a:cs typeface="Papyrus"/>
            </a:endParaRPr>
          </a:p>
          <a:p>
            <a:r>
              <a:rPr lang="en-US" sz="2800" dirty="0" smtClean="0">
                <a:latin typeface="Papyrus"/>
                <a:cs typeface="Papyrus"/>
              </a:rPr>
              <a:t>                     For the BIG Race </a:t>
            </a:r>
          </a:p>
          <a:p>
            <a:endParaRPr lang="en-US" sz="2800" dirty="0" smtClean="0">
              <a:latin typeface="Papyrus"/>
              <a:cs typeface="Papyrus"/>
            </a:endParaRPr>
          </a:p>
          <a:p>
            <a:r>
              <a:rPr lang="en-US" sz="2800" dirty="0">
                <a:latin typeface="Papyrus"/>
                <a:cs typeface="Papyrus"/>
              </a:rPr>
              <a:t> </a:t>
            </a:r>
            <a:r>
              <a:rPr lang="en-US" sz="2800" dirty="0" smtClean="0">
                <a:latin typeface="Papyrus"/>
                <a:cs typeface="Papyrus"/>
              </a:rPr>
              <a:t>               #1. Everything Depends on Teamwork</a:t>
            </a:r>
          </a:p>
          <a:p>
            <a:endParaRPr lang="en-US" sz="2800" dirty="0">
              <a:latin typeface="Papyrus"/>
              <a:cs typeface="Papyrus"/>
            </a:endParaRPr>
          </a:p>
          <a:p>
            <a:r>
              <a:rPr lang="en-US" sz="2800" dirty="0" smtClean="0">
                <a:latin typeface="Papyrus"/>
                <a:cs typeface="Papyrus"/>
              </a:rPr>
              <a:t>                 #2. Get a </a:t>
            </a:r>
            <a:r>
              <a:rPr lang="en-US" sz="2800" dirty="0">
                <a:latin typeface="Papyrus"/>
                <a:cs typeface="Papyrus"/>
              </a:rPr>
              <a:t>G</a:t>
            </a:r>
            <a:r>
              <a:rPr lang="en-US" sz="2800" dirty="0" smtClean="0">
                <a:latin typeface="Papyrus"/>
                <a:cs typeface="Papyrus"/>
              </a:rPr>
              <a:t>ood Start</a:t>
            </a:r>
          </a:p>
          <a:p>
            <a:r>
              <a:rPr lang="en-US" sz="2800" dirty="0">
                <a:latin typeface="Papyrus"/>
                <a:cs typeface="Papyrus"/>
              </a:rPr>
              <a:t> </a:t>
            </a:r>
            <a:r>
              <a:rPr lang="en-US" sz="2800" dirty="0" smtClean="0">
                <a:latin typeface="Papyrus"/>
                <a:cs typeface="Papyrus"/>
              </a:rPr>
              <a:t>   </a:t>
            </a:r>
          </a:p>
          <a:p>
            <a:r>
              <a:rPr lang="en-US" sz="2800" dirty="0">
                <a:latin typeface="Papyrus"/>
                <a:cs typeface="Papyrus"/>
              </a:rPr>
              <a:t> </a:t>
            </a:r>
            <a:r>
              <a:rPr lang="en-US" sz="2800" dirty="0" smtClean="0">
                <a:latin typeface="Papyrus"/>
                <a:cs typeface="Papyrus"/>
              </a:rPr>
              <a:t>               #3.  Stay in Your </a:t>
            </a:r>
            <a:r>
              <a:rPr lang="en-US" sz="2800" dirty="0">
                <a:latin typeface="Papyrus"/>
                <a:cs typeface="Papyrus"/>
              </a:rPr>
              <a:t>L</a:t>
            </a:r>
            <a:r>
              <a:rPr lang="en-US" sz="2800" dirty="0" smtClean="0">
                <a:latin typeface="Papyrus"/>
                <a:cs typeface="Papyrus"/>
              </a:rPr>
              <a:t>ane</a:t>
            </a:r>
          </a:p>
          <a:p>
            <a:endParaRPr lang="en-US" sz="2800" dirty="0">
              <a:latin typeface="Papyrus"/>
              <a:cs typeface="Papyrus"/>
            </a:endParaRPr>
          </a:p>
          <a:p>
            <a:r>
              <a:rPr lang="en-US" sz="2800" dirty="0" smtClean="0">
                <a:latin typeface="Papyrus"/>
                <a:cs typeface="Papyrus"/>
              </a:rPr>
              <a:t>                 #4. Hand off the Baton   </a:t>
            </a:r>
          </a:p>
          <a:p>
            <a:r>
              <a:rPr lang="en-US" sz="2800" dirty="0" smtClean="0">
                <a:latin typeface="Papyrus"/>
                <a:cs typeface="Papyrus"/>
              </a:rPr>
              <a:t>       We must pass on our Faith to others    </a:t>
            </a:r>
            <a:endParaRPr lang="en-US" sz="2800" dirty="0">
              <a:latin typeface="Papyrus"/>
              <a:cs typeface="Papyrus"/>
            </a:endParaRPr>
          </a:p>
        </p:txBody>
      </p:sp>
      <p:sp>
        <p:nvSpPr>
          <p:cNvPr id="5" name="Left Arrow 4"/>
          <p:cNvSpPr/>
          <p:nvPr/>
        </p:nvSpPr>
        <p:spPr>
          <a:xfrm>
            <a:off x="6954380" y="5993879"/>
            <a:ext cx="1148984" cy="34912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5828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2" name="Picture 1" descr="fall-down-seven-times-rise-up-eigh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82" y="1171468"/>
            <a:ext cx="6853590" cy="458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26462" y="5962339"/>
            <a:ext cx="8028997" cy="707886"/>
          </a:xfrm>
          <a:prstGeom prst="rect">
            <a:avLst/>
          </a:prstGeom>
          <a:noFill/>
        </p:spPr>
        <p:txBody>
          <a:bodyPr wrap="square" rtlCol="0">
            <a:spAutoFit/>
          </a:bodyPr>
          <a:lstStyle/>
          <a:p>
            <a:r>
              <a:rPr lang="en-US" sz="2000" dirty="0" smtClean="0">
                <a:latin typeface="Papyrus"/>
                <a:cs typeface="Papyrus"/>
              </a:rPr>
              <a:t>While we are running the race of faith, sometimes we fall down</a:t>
            </a:r>
            <a:r>
              <a:rPr lang="mr-IN" sz="2000" dirty="0" smtClean="0">
                <a:latin typeface="Papyrus"/>
                <a:cs typeface="Papyrus"/>
              </a:rPr>
              <a:t>…</a:t>
            </a:r>
            <a:r>
              <a:rPr lang="en-US" sz="2000" dirty="0" smtClean="0">
                <a:latin typeface="Papyrus"/>
                <a:cs typeface="Papyrus"/>
              </a:rPr>
              <a:t>..</a:t>
            </a:r>
          </a:p>
          <a:p>
            <a:r>
              <a:rPr lang="en-US" sz="2000" dirty="0" smtClean="0">
                <a:latin typeface="Papyrus"/>
                <a:cs typeface="Papyrus"/>
              </a:rPr>
              <a:t>Praise God for those whom come to help us get back up </a:t>
            </a:r>
            <a:r>
              <a:rPr lang="mr-IN" sz="2000" dirty="0" smtClean="0">
                <a:latin typeface="Papyrus"/>
                <a:cs typeface="Papyrus"/>
              </a:rPr>
              <a:t>……</a:t>
            </a:r>
            <a:r>
              <a:rPr lang="en-US" sz="2000" dirty="0" smtClean="0">
                <a:latin typeface="Papyrus"/>
                <a:cs typeface="Papyrus"/>
              </a:rPr>
              <a:t>.</a:t>
            </a:r>
            <a:endParaRPr lang="en-US" sz="2000" dirty="0">
              <a:latin typeface="Papyrus"/>
              <a:cs typeface="Papyrus"/>
            </a:endParaRPr>
          </a:p>
        </p:txBody>
      </p:sp>
      <p:sp>
        <p:nvSpPr>
          <p:cNvPr id="7" name="TextBox 6"/>
          <p:cNvSpPr txBox="1"/>
          <p:nvPr/>
        </p:nvSpPr>
        <p:spPr>
          <a:xfrm>
            <a:off x="1007883" y="241869"/>
            <a:ext cx="6853590" cy="707886"/>
          </a:xfrm>
          <a:prstGeom prst="rect">
            <a:avLst/>
          </a:prstGeom>
          <a:noFill/>
        </p:spPr>
        <p:txBody>
          <a:bodyPr wrap="square" rtlCol="0">
            <a:spAutoFit/>
          </a:bodyPr>
          <a:lstStyle/>
          <a:p>
            <a:r>
              <a:rPr lang="en-US" sz="2000" dirty="0" smtClean="0">
                <a:latin typeface="Papyrus"/>
                <a:cs typeface="Papyrus"/>
              </a:rPr>
              <a:t>“ Though a just man  may fall 7 times, he will get back up .</a:t>
            </a:r>
          </a:p>
          <a:p>
            <a:r>
              <a:rPr lang="en-US" sz="2000" dirty="0" smtClean="0">
                <a:latin typeface="Papyrus"/>
                <a:cs typeface="Papyrus"/>
              </a:rPr>
              <a:t>  But the wicked will fall into ruin”    Proverbs 24:16 </a:t>
            </a:r>
            <a:endParaRPr lang="en-US" sz="2000" dirty="0">
              <a:latin typeface="Papyrus"/>
              <a:cs typeface="Papyrus"/>
            </a:endParaRPr>
          </a:p>
        </p:txBody>
      </p:sp>
    </p:spTree>
    <p:extLst>
      <p:ext uri="{BB962C8B-B14F-4D97-AF65-F5344CB8AC3E}">
        <p14:creationId xmlns:p14="http://schemas.microsoft.com/office/powerpoint/2010/main" val="32509443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extBox 1"/>
          <p:cNvSpPr txBox="1"/>
          <p:nvPr/>
        </p:nvSpPr>
        <p:spPr>
          <a:xfrm>
            <a:off x="1128826" y="436225"/>
            <a:ext cx="6269020" cy="1384995"/>
          </a:xfrm>
          <a:prstGeom prst="rect">
            <a:avLst/>
          </a:prstGeom>
          <a:noFill/>
        </p:spPr>
        <p:txBody>
          <a:bodyPr wrap="square" rtlCol="0">
            <a:spAutoFit/>
          </a:bodyPr>
          <a:lstStyle/>
          <a:p>
            <a:pPr algn="ctr"/>
            <a:r>
              <a:rPr lang="en-US" sz="2800" dirty="0" smtClean="0">
                <a:latin typeface="Papyrus"/>
                <a:cs typeface="Papyrus"/>
              </a:rPr>
              <a:t>Let’s look at some men and women</a:t>
            </a:r>
          </a:p>
          <a:p>
            <a:pPr algn="ctr"/>
            <a:r>
              <a:rPr lang="en-US" sz="2800" dirty="0" smtClean="0">
                <a:latin typeface="Papyrus"/>
                <a:cs typeface="Papyrus"/>
              </a:rPr>
              <a:t> in the Bible</a:t>
            </a:r>
          </a:p>
          <a:p>
            <a:pPr algn="ctr"/>
            <a:r>
              <a:rPr lang="en-US" sz="2800" dirty="0" smtClean="0">
                <a:latin typeface="Papyrus"/>
                <a:cs typeface="Papyrus"/>
              </a:rPr>
              <a:t> to see how they ran the race of Faith </a:t>
            </a:r>
            <a:endParaRPr lang="en-US" sz="2800" dirty="0">
              <a:latin typeface="Papyrus"/>
              <a:cs typeface="Papyrus"/>
            </a:endParaRPr>
          </a:p>
        </p:txBody>
      </p:sp>
      <p:pic>
        <p:nvPicPr>
          <p:cNvPr id="7" name="Picture 6" descr="open-bible-9.jpg"/>
          <p:cNvPicPr>
            <a:picLocks noChangeAspect="1"/>
          </p:cNvPicPr>
          <p:nvPr/>
        </p:nvPicPr>
        <p:blipFill>
          <a:blip r:embed="rId2">
            <a:extLst>
              <a:ext uri="{BEBA8EAE-BF5A-486C-A8C5-ECC9F3942E4B}">
                <a14:imgProps xmlns:a14="http://schemas.microsoft.com/office/drawing/2010/main">
                  <a14:imgLayer r:embed="rId3">
                    <a14:imgEffect>
                      <a14:backgroundRemoval t="1350" b="91300" l="4455" r="98637"/>
                    </a14:imgEffect>
                  </a14:imgLayer>
                </a14:imgProps>
              </a:ext>
              <a:ext uri="{28A0092B-C50C-407E-A947-70E740481C1C}">
                <a14:useLocalDpi xmlns:a14="http://schemas.microsoft.com/office/drawing/2010/main" val="0"/>
              </a:ext>
            </a:extLst>
          </a:blip>
          <a:stretch>
            <a:fillRect/>
          </a:stretch>
        </p:blipFill>
        <p:spPr>
          <a:xfrm>
            <a:off x="-538200" y="873226"/>
            <a:ext cx="9682200" cy="6437633"/>
          </a:xfrm>
          <a:prstGeom prst="rect">
            <a:avLst/>
          </a:prstGeom>
        </p:spPr>
      </p:pic>
    </p:spTree>
    <p:extLst>
      <p:ext uri="{BB962C8B-B14F-4D97-AF65-F5344CB8AC3E}">
        <p14:creationId xmlns:p14="http://schemas.microsoft.com/office/powerpoint/2010/main" val="26866930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9387" y="2212178"/>
            <a:ext cx="5326021" cy="3139321"/>
          </a:xfrm>
          <a:prstGeom prst="rect">
            <a:avLst/>
          </a:prstGeom>
        </p:spPr>
        <p:txBody>
          <a:bodyPr wrap="square">
            <a:spAutoFit/>
          </a:bodyPr>
          <a:lstStyle/>
          <a:p>
            <a:endParaRPr lang="en-US" dirty="0"/>
          </a:p>
          <a:p>
            <a:r>
              <a:rPr lang="en-US" dirty="0" smtClean="0">
                <a:hlinkClick r:id="rId2"/>
              </a:rPr>
              <a:t>24  Know </a:t>
            </a:r>
            <a:r>
              <a:rPr lang="en-US" dirty="0">
                <a:hlinkClick r:id="rId2"/>
              </a:rPr>
              <a:t>ye not that they which run in a race run all, but one receiveth the prize? So run, that ye may obtain. </a:t>
            </a:r>
            <a:r>
              <a:rPr lang="en-US" dirty="0">
                <a:hlinkClick r:id="rId3"/>
              </a:rPr>
              <a:t>25And every man that striveth for the mastery is temperate in all things. Now they </a:t>
            </a:r>
            <a:r>
              <a:rPr lang="en-US" i="1" dirty="0">
                <a:hlinkClick r:id="rId3"/>
              </a:rPr>
              <a:t>do it</a:t>
            </a:r>
            <a:r>
              <a:rPr lang="en-US" dirty="0">
                <a:hlinkClick r:id="rId3"/>
              </a:rPr>
              <a:t> to obtain a corruptible crown; but we an incorruptible. </a:t>
            </a:r>
            <a:r>
              <a:rPr lang="en-US" dirty="0">
                <a:hlinkClick r:id="rId4"/>
              </a:rPr>
              <a:t>26I therefore so run, not as uncertainly; so fight I, not as one that beateth the air: </a:t>
            </a:r>
            <a:r>
              <a:rPr lang="en-US" dirty="0">
                <a:hlinkClick r:id="rId5"/>
              </a:rPr>
              <a:t>27</a:t>
            </a:r>
            <a:r>
              <a:rPr lang="en-US" b="1" dirty="0">
                <a:hlinkClick r:id="rId5"/>
              </a:rPr>
              <a:t>But I keep under my body, and bring </a:t>
            </a:r>
            <a:r>
              <a:rPr lang="en-US" b="1" i="1" dirty="0">
                <a:hlinkClick r:id="rId5"/>
              </a:rPr>
              <a:t>it</a:t>
            </a:r>
            <a:r>
              <a:rPr lang="en-US" b="1" dirty="0">
                <a:hlinkClick r:id="rId5"/>
              </a:rPr>
              <a:t> into subjection: lest that by any means, when I have preached to others, I myself should be a castaway.</a:t>
            </a:r>
            <a:endParaRPr lang="en-US" dirty="0"/>
          </a:p>
        </p:txBody>
      </p:sp>
      <p:sp>
        <p:nvSpPr>
          <p:cNvPr id="4" name="Rectangle 3"/>
          <p:cNvSpPr/>
          <p:nvPr/>
        </p:nvSpPr>
        <p:spPr>
          <a:xfrm>
            <a:off x="0" y="0"/>
            <a:ext cx="9144000" cy="68579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nsider</a:t>
            </a:r>
            <a:endParaRPr lang="en-US" dirty="0"/>
          </a:p>
        </p:txBody>
      </p:sp>
      <p:pic>
        <p:nvPicPr>
          <p:cNvPr id="5" name="Picture 4" descr="1102016022_univ_lsr_x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22661"/>
            <a:ext cx="9144000" cy="4572000"/>
          </a:xfrm>
          <a:prstGeom prst="rect">
            <a:avLst/>
          </a:prstGeom>
        </p:spPr>
      </p:pic>
      <p:sp>
        <p:nvSpPr>
          <p:cNvPr id="6" name="TextBox 5"/>
          <p:cNvSpPr txBox="1"/>
          <p:nvPr/>
        </p:nvSpPr>
        <p:spPr>
          <a:xfrm>
            <a:off x="108346" y="6187821"/>
            <a:ext cx="8700533" cy="461665"/>
          </a:xfrm>
          <a:prstGeom prst="rect">
            <a:avLst/>
          </a:prstGeom>
          <a:noFill/>
        </p:spPr>
        <p:txBody>
          <a:bodyPr wrap="square" rtlCol="0">
            <a:spAutoFit/>
          </a:bodyPr>
          <a:lstStyle/>
          <a:p>
            <a:r>
              <a:rPr lang="en-US" sz="2400" dirty="0" smtClean="0">
                <a:solidFill>
                  <a:srgbClr val="FF0000"/>
                </a:solidFill>
                <a:latin typeface="Papyrus"/>
                <a:cs typeface="Papyrus"/>
              </a:rPr>
              <a:t>Genesis 25: 29-34   </a:t>
            </a:r>
            <a:r>
              <a:rPr lang="en-US" sz="2400" dirty="0" smtClean="0">
                <a:latin typeface="Papyrus"/>
                <a:cs typeface="Papyrus"/>
              </a:rPr>
              <a:t>Sold out for Food </a:t>
            </a:r>
            <a:r>
              <a:rPr lang="mr-IN" sz="2400" dirty="0" smtClean="0">
                <a:latin typeface="Papyrus"/>
                <a:cs typeface="Papyrus"/>
              </a:rPr>
              <a:t>–</a:t>
            </a:r>
            <a:r>
              <a:rPr lang="en-US" sz="2400" dirty="0" smtClean="0">
                <a:latin typeface="Papyrus"/>
                <a:cs typeface="Papyrus"/>
              </a:rPr>
              <a:t> Followed His Flesh</a:t>
            </a:r>
            <a:endParaRPr lang="en-US" sz="2400" dirty="0">
              <a:latin typeface="Papyrus"/>
              <a:cs typeface="Papyrus"/>
            </a:endParaRPr>
          </a:p>
        </p:txBody>
      </p:sp>
      <p:sp>
        <p:nvSpPr>
          <p:cNvPr id="9" name="TextBox 8"/>
          <p:cNvSpPr txBox="1"/>
          <p:nvPr/>
        </p:nvSpPr>
        <p:spPr>
          <a:xfrm>
            <a:off x="443467" y="222333"/>
            <a:ext cx="8365412" cy="1200328"/>
          </a:xfrm>
          <a:prstGeom prst="rect">
            <a:avLst/>
          </a:prstGeom>
          <a:noFill/>
        </p:spPr>
        <p:txBody>
          <a:bodyPr wrap="square" rtlCol="0">
            <a:spAutoFit/>
          </a:bodyPr>
          <a:lstStyle/>
          <a:p>
            <a:r>
              <a:rPr lang="en-US" sz="2400" dirty="0" smtClean="0">
                <a:latin typeface="Papyrus"/>
                <a:cs typeface="Papyrus"/>
              </a:rPr>
              <a:t>Consider Esau </a:t>
            </a:r>
            <a:r>
              <a:rPr lang="mr-IN" sz="2400" dirty="0" smtClean="0">
                <a:latin typeface="Papyrus"/>
                <a:cs typeface="Papyrus"/>
              </a:rPr>
              <a:t>–</a:t>
            </a:r>
            <a:r>
              <a:rPr lang="en-US" sz="2400" dirty="0" smtClean="0">
                <a:latin typeface="Papyrus"/>
                <a:cs typeface="Papyrus"/>
              </a:rPr>
              <a:t>  </a:t>
            </a:r>
          </a:p>
          <a:p>
            <a:r>
              <a:rPr lang="en-US" sz="2400" dirty="0" smtClean="0">
                <a:latin typeface="Papyrus"/>
                <a:cs typeface="Papyrus"/>
              </a:rPr>
              <a:t>Given the birthright of the firstborn </a:t>
            </a:r>
            <a:r>
              <a:rPr lang="mr-IN" sz="2400" dirty="0" smtClean="0">
                <a:latin typeface="Papyrus"/>
                <a:cs typeface="Papyrus"/>
              </a:rPr>
              <a:t>…</a:t>
            </a:r>
            <a:r>
              <a:rPr lang="en-US" sz="2400" dirty="0" smtClean="0">
                <a:latin typeface="Papyrus"/>
                <a:cs typeface="Papyrus"/>
              </a:rPr>
              <a:t>. privileged</a:t>
            </a:r>
          </a:p>
          <a:p>
            <a:r>
              <a:rPr lang="en-US" sz="2400" dirty="0" smtClean="0">
                <a:latin typeface="Papyrus"/>
                <a:cs typeface="Papyrus"/>
              </a:rPr>
              <a:t>    his father’s favorite</a:t>
            </a:r>
            <a:r>
              <a:rPr lang="mr-IN" sz="2400" dirty="0" smtClean="0">
                <a:latin typeface="Papyrus"/>
                <a:cs typeface="Papyrus"/>
              </a:rPr>
              <a:t>…</a:t>
            </a:r>
            <a:r>
              <a:rPr lang="en-US" sz="2400" dirty="0" smtClean="0">
                <a:latin typeface="Papyrus"/>
                <a:cs typeface="Papyrus"/>
              </a:rPr>
              <a:t>. a mighty hunter</a:t>
            </a:r>
            <a:r>
              <a:rPr lang="mr-IN" sz="2400" dirty="0" smtClean="0">
                <a:latin typeface="Papyrus"/>
                <a:cs typeface="Papyrus"/>
              </a:rPr>
              <a:t>…</a:t>
            </a:r>
            <a:r>
              <a:rPr lang="en-US" sz="2400" dirty="0" smtClean="0">
                <a:latin typeface="Papyrus"/>
                <a:cs typeface="Papyrus"/>
              </a:rPr>
              <a:t>.   </a:t>
            </a:r>
            <a:endParaRPr lang="en-US" sz="2400" dirty="0">
              <a:latin typeface="Papyrus"/>
              <a:cs typeface="Papyrus"/>
            </a:endParaRPr>
          </a:p>
        </p:txBody>
      </p:sp>
    </p:spTree>
    <p:extLst>
      <p:ext uri="{BB962C8B-B14F-4D97-AF65-F5344CB8AC3E}">
        <p14:creationId xmlns:p14="http://schemas.microsoft.com/office/powerpoint/2010/main" val="3913689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9387" y="2212178"/>
            <a:ext cx="5326021" cy="3139321"/>
          </a:xfrm>
          <a:prstGeom prst="rect">
            <a:avLst/>
          </a:prstGeom>
        </p:spPr>
        <p:txBody>
          <a:bodyPr wrap="square">
            <a:spAutoFit/>
          </a:bodyPr>
          <a:lstStyle/>
          <a:p>
            <a:endParaRPr lang="en-US" dirty="0"/>
          </a:p>
          <a:p>
            <a:r>
              <a:rPr lang="en-US" dirty="0" smtClean="0">
                <a:hlinkClick r:id="rId2"/>
              </a:rPr>
              <a:t>24  Know </a:t>
            </a:r>
            <a:r>
              <a:rPr lang="en-US" dirty="0">
                <a:hlinkClick r:id="rId2"/>
              </a:rPr>
              <a:t>ye not that they which run in a race run all, but one receiveth the prize? So run, that ye may obtain. </a:t>
            </a:r>
            <a:r>
              <a:rPr lang="en-US" dirty="0">
                <a:hlinkClick r:id="rId3"/>
              </a:rPr>
              <a:t>25And every man that striveth for the mastery is temperate in all things. Now they </a:t>
            </a:r>
            <a:r>
              <a:rPr lang="en-US" i="1" dirty="0">
                <a:hlinkClick r:id="rId3"/>
              </a:rPr>
              <a:t>do it</a:t>
            </a:r>
            <a:r>
              <a:rPr lang="en-US" dirty="0">
                <a:hlinkClick r:id="rId3"/>
              </a:rPr>
              <a:t> to obtain a corruptible crown; but we an incorruptible. </a:t>
            </a:r>
            <a:r>
              <a:rPr lang="en-US" dirty="0">
                <a:hlinkClick r:id="rId4"/>
              </a:rPr>
              <a:t>26I therefore so run, not as uncertainly; so fight I, not as one that beateth the air: </a:t>
            </a:r>
            <a:r>
              <a:rPr lang="en-US" dirty="0">
                <a:hlinkClick r:id="rId5"/>
              </a:rPr>
              <a:t>27</a:t>
            </a:r>
            <a:r>
              <a:rPr lang="en-US" b="1" dirty="0">
                <a:hlinkClick r:id="rId5"/>
              </a:rPr>
              <a:t>But I keep under my body, and bring </a:t>
            </a:r>
            <a:r>
              <a:rPr lang="en-US" b="1" i="1" dirty="0">
                <a:hlinkClick r:id="rId5"/>
              </a:rPr>
              <a:t>it</a:t>
            </a:r>
            <a:r>
              <a:rPr lang="en-US" b="1" dirty="0">
                <a:hlinkClick r:id="rId5"/>
              </a:rPr>
              <a:t> into subjection: lest that by any means, when I have preached to others, I myself should be a castaway.</a:t>
            </a:r>
            <a:endParaRPr lang="en-US" dirty="0"/>
          </a:p>
        </p:txBody>
      </p:sp>
      <p:sp>
        <p:nvSpPr>
          <p:cNvPr id="4" name="Rectangle 3"/>
          <p:cNvSpPr/>
          <p:nvPr/>
        </p:nvSpPr>
        <p:spPr>
          <a:xfrm>
            <a:off x="0" y="0"/>
            <a:ext cx="9144000" cy="68579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6" name="TextBox 5"/>
          <p:cNvSpPr txBox="1"/>
          <p:nvPr/>
        </p:nvSpPr>
        <p:spPr>
          <a:xfrm>
            <a:off x="5644134" y="302338"/>
            <a:ext cx="3499866" cy="1938992"/>
          </a:xfrm>
          <a:prstGeom prst="rect">
            <a:avLst/>
          </a:prstGeom>
          <a:noFill/>
        </p:spPr>
        <p:txBody>
          <a:bodyPr wrap="square" rtlCol="0">
            <a:spAutoFit/>
          </a:bodyPr>
          <a:lstStyle/>
          <a:p>
            <a:r>
              <a:rPr lang="en-US" sz="2400" dirty="0" smtClean="0">
                <a:latin typeface="Papyrus"/>
                <a:cs typeface="Papyrus"/>
              </a:rPr>
              <a:t> King Saul </a:t>
            </a:r>
          </a:p>
          <a:p>
            <a:r>
              <a:rPr lang="en-US" sz="2400" dirty="0" smtClean="0">
                <a:latin typeface="Papyrus"/>
                <a:cs typeface="Papyrus"/>
              </a:rPr>
              <a:t> Handsome &amp; anointed, </a:t>
            </a:r>
          </a:p>
          <a:p>
            <a:r>
              <a:rPr lang="en-US" sz="2400" dirty="0" smtClean="0">
                <a:latin typeface="Papyrus"/>
                <a:cs typeface="Papyrus"/>
              </a:rPr>
              <a:t>Not anyone like him, Commander of armies, Prophesies by the Spirit</a:t>
            </a:r>
            <a:endParaRPr lang="en-US" sz="2400" dirty="0">
              <a:latin typeface="Papyrus"/>
              <a:cs typeface="Papyrus"/>
            </a:endParaRPr>
          </a:p>
        </p:txBody>
      </p:sp>
      <p:sp>
        <p:nvSpPr>
          <p:cNvPr id="7" name="TextBox 6"/>
          <p:cNvSpPr txBox="1"/>
          <p:nvPr/>
        </p:nvSpPr>
        <p:spPr>
          <a:xfrm>
            <a:off x="5644134" y="2525986"/>
            <a:ext cx="8566989" cy="3170099"/>
          </a:xfrm>
          <a:prstGeom prst="rect">
            <a:avLst/>
          </a:prstGeom>
          <a:noFill/>
        </p:spPr>
        <p:txBody>
          <a:bodyPr wrap="square" rtlCol="0">
            <a:spAutoFit/>
          </a:bodyPr>
          <a:lstStyle/>
          <a:p>
            <a:r>
              <a:rPr lang="en-US" sz="2000" dirty="0" smtClean="0">
                <a:solidFill>
                  <a:srgbClr val="FF0000"/>
                </a:solidFill>
                <a:latin typeface="Papyrus"/>
                <a:cs typeface="Papyrus"/>
              </a:rPr>
              <a:t>1 Samuel  Chapters 9 </a:t>
            </a:r>
            <a:r>
              <a:rPr lang="mr-IN" sz="2000" dirty="0" smtClean="0">
                <a:solidFill>
                  <a:srgbClr val="FF0000"/>
                </a:solidFill>
                <a:latin typeface="Papyrus"/>
                <a:cs typeface="Papyrus"/>
              </a:rPr>
              <a:t>–</a:t>
            </a:r>
            <a:r>
              <a:rPr lang="en-US" sz="2000" dirty="0" smtClean="0">
                <a:solidFill>
                  <a:srgbClr val="FF0000"/>
                </a:solidFill>
                <a:latin typeface="Papyrus"/>
                <a:cs typeface="Papyrus"/>
              </a:rPr>
              <a:t> 31</a:t>
            </a:r>
          </a:p>
          <a:p>
            <a:r>
              <a:rPr lang="en-US" sz="2000" dirty="0" smtClean="0">
                <a:solidFill>
                  <a:srgbClr val="FF0000"/>
                </a:solidFill>
                <a:latin typeface="Papyrus"/>
                <a:cs typeface="Papyrus"/>
              </a:rPr>
              <a:t>2Samuel Chapters 1-22</a:t>
            </a:r>
          </a:p>
          <a:p>
            <a:r>
              <a:rPr lang="en-US" sz="2000" dirty="0" smtClean="0">
                <a:solidFill>
                  <a:srgbClr val="FF0000"/>
                </a:solidFill>
                <a:latin typeface="Papyrus"/>
                <a:cs typeface="Papyrus"/>
              </a:rPr>
              <a:t>1 Chronicles 8-26 </a:t>
            </a:r>
          </a:p>
          <a:p>
            <a:r>
              <a:rPr lang="en-US" sz="2000" dirty="0" smtClean="0">
                <a:solidFill>
                  <a:srgbClr val="FF0000"/>
                </a:solidFill>
                <a:latin typeface="Papyrus"/>
                <a:cs typeface="Papyrus"/>
              </a:rPr>
              <a:t> </a:t>
            </a:r>
          </a:p>
          <a:p>
            <a:r>
              <a:rPr lang="en-US" sz="2000" dirty="0" smtClean="0">
                <a:latin typeface="Papyrus"/>
                <a:cs typeface="Papyrus"/>
              </a:rPr>
              <a:t> Disobeys the Lord,</a:t>
            </a:r>
          </a:p>
          <a:p>
            <a:r>
              <a:rPr lang="en-US" sz="2000" dirty="0" smtClean="0">
                <a:latin typeface="Papyrus"/>
                <a:cs typeface="Papyrus"/>
              </a:rPr>
              <a:t> consults a witch, </a:t>
            </a:r>
          </a:p>
          <a:p>
            <a:r>
              <a:rPr lang="en-US" sz="2000" dirty="0" smtClean="0">
                <a:latin typeface="Papyrus"/>
                <a:cs typeface="Papyrus"/>
              </a:rPr>
              <a:t>  loses the anointing,</a:t>
            </a:r>
          </a:p>
          <a:p>
            <a:r>
              <a:rPr lang="en-US" sz="2000" dirty="0" smtClean="0">
                <a:latin typeface="Papyrus"/>
                <a:cs typeface="Papyrus"/>
              </a:rPr>
              <a:t> loses the Kingship,</a:t>
            </a:r>
          </a:p>
          <a:p>
            <a:r>
              <a:rPr lang="en-US" sz="2000" dirty="0" smtClean="0">
                <a:latin typeface="Papyrus"/>
                <a:cs typeface="Papyrus"/>
              </a:rPr>
              <a:t>  tries to kill David</a:t>
            </a:r>
          </a:p>
          <a:p>
            <a:r>
              <a:rPr lang="en-US" sz="2000" dirty="0" smtClean="0">
                <a:latin typeface="Papyrus"/>
                <a:cs typeface="Papyrus"/>
              </a:rPr>
              <a:t> and even his own son! </a:t>
            </a:r>
            <a:endParaRPr lang="en-US" sz="2000" dirty="0">
              <a:latin typeface="Papyrus"/>
              <a:cs typeface="Papyrus"/>
            </a:endParaRPr>
          </a:p>
        </p:txBody>
      </p:sp>
      <p:pic>
        <p:nvPicPr>
          <p:cNvPr id="2" name="Picture 1" descr="david-saul-by-swedish-artist-julius-kronberg-canvas-art-print-size-11x14-e13a611e4d0cb79635b58b4c72131c1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71" y="0"/>
            <a:ext cx="5387816" cy="6858000"/>
          </a:xfrm>
          <a:prstGeom prst="rect">
            <a:avLst/>
          </a:prstGeom>
        </p:spPr>
      </p:pic>
    </p:spTree>
    <p:extLst>
      <p:ext uri="{BB962C8B-B14F-4D97-AF65-F5344CB8AC3E}">
        <p14:creationId xmlns:p14="http://schemas.microsoft.com/office/powerpoint/2010/main" val="20934087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473615" y="670335"/>
            <a:ext cx="7900761" cy="5632312"/>
          </a:xfrm>
          <a:prstGeom prst="rect">
            <a:avLst/>
          </a:prstGeom>
          <a:noFill/>
        </p:spPr>
        <p:txBody>
          <a:bodyPr wrap="square" rtlCol="0">
            <a:spAutoFit/>
          </a:bodyPr>
          <a:lstStyle/>
          <a:p>
            <a:r>
              <a:rPr lang="en-US" sz="3600" dirty="0" smtClean="0">
                <a:latin typeface="Papyrus"/>
                <a:cs typeface="Papyrus"/>
              </a:rPr>
              <a:t>               As a Believer,</a:t>
            </a:r>
          </a:p>
          <a:p>
            <a:r>
              <a:rPr lang="en-US" sz="3600" dirty="0" smtClean="0">
                <a:latin typeface="Papyrus"/>
                <a:cs typeface="Papyrus"/>
              </a:rPr>
              <a:t>                 this race is NOT</a:t>
            </a:r>
          </a:p>
          <a:p>
            <a:r>
              <a:rPr lang="en-US" sz="3600" dirty="0">
                <a:latin typeface="Papyrus"/>
                <a:cs typeface="Papyrus"/>
              </a:rPr>
              <a:t> </a:t>
            </a:r>
            <a:r>
              <a:rPr lang="en-US" sz="3600" dirty="0" smtClean="0">
                <a:latin typeface="Papyrus"/>
                <a:cs typeface="Papyrus"/>
              </a:rPr>
              <a:t>                  a one time  event</a:t>
            </a:r>
          </a:p>
          <a:p>
            <a:endParaRPr lang="en-US" sz="3600" dirty="0">
              <a:latin typeface="Papyrus"/>
              <a:cs typeface="Papyrus"/>
            </a:endParaRPr>
          </a:p>
          <a:p>
            <a:r>
              <a:rPr lang="en-US" sz="3600" dirty="0" smtClean="0">
                <a:latin typeface="Papyrus"/>
                <a:cs typeface="Papyrus"/>
              </a:rPr>
              <a:t>This Race represents Our whole lives               		- from Start to Finish</a:t>
            </a:r>
          </a:p>
          <a:p>
            <a:endParaRPr lang="en-US" sz="3600" dirty="0">
              <a:latin typeface="Papyrus"/>
              <a:cs typeface="Papyrus"/>
            </a:endParaRPr>
          </a:p>
          <a:p>
            <a:r>
              <a:rPr lang="en-US" sz="3600" dirty="0" smtClean="0">
                <a:latin typeface="Papyrus"/>
                <a:cs typeface="Papyrus"/>
              </a:rPr>
              <a:t>                    To Win the Race</a:t>
            </a:r>
          </a:p>
          <a:p>
            <a:r>
              <a:rPr lang="en-US" sz="3600" dirty="0">
                <a:latin typeface="Papyrus"/>
                <a:cs typeface="Papyrus"/>
              </a:rPr>
              <a:t> </a:t>
            </a:r>
            <a:r>
              <a:rPr lang="en-US" sz="3600" dirty="0" smtClean="0">
                <a:latin typeface="Papyrus"/>
                <a:cs typeface="Papyrus"/>
              </a:rPr>
              <a:t>We just keep taking </a:t>
            </a:r>
            <a:r>
              <a:rPr lang="mr-IN" sz="3600" dirty="0" smtClean="0">
                <a:latin typeface="Papyrus"/>
                <a:cs typeface="Papyrus"/>
              </a:rPr>
              <a:t>…</a:t>
            </a:r>
            <a:r>
              <a:rPr lang="en-US" sz="3600" dirty="0" smtClean="0">
                <a:latin typeface="Papyrus"/>
                <a:cs typeface="Papyrus"/>
              </a:rPr>
              <a:t>the Next Step</a:t>
            </a:r>
          </a:p>
          <a:p>
            <a:endParaRPr lang="en-US" sz="3600" dirty="0">
              <a:latin typeface="Papyrus"/>
              <a:cs typeface="Papyrus"/>
            </a:endParaRPr>
          </a:p>
        </p:txBody>
      </p:sp>
    </p:spTree>
    <p:extLst>
      <p:ext uri="{BB962C8B-B14F-4D97-AF65-F5344CB8AC3E}">
        <p14:creationId xmlns:p14="http://schemas.microsoft.com/office/powerpoint/2010/main" val="26200074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9387" y="2212178"/>
            <a:ext cx="5326021" cy="3139321"/>
          </a:xfrm>
          <a:prstGeom prst="rect">
            <a:avLst/>
          </a:prstGeom>
        </p:spPr>
        <p:txBody>
          <a:bodyPr wrap="square">
            <a:spAutoFit/>
          </a:bodyPr>
          <a:lstStyle/>
          <a:p>
            <a:endParaRPr lang="en-US" dirty="0"/>
          </a:p>
          <a:p>
            <a:r>
              <a:rPr lang="en-US" dirty="0" smtClean="0">
                <a:hlinkClick r:id="rId2"/>
              </a:rPr>
              <a:t>24  Know </a:t>
            </a:r>
            <a:r>
              <a:rPr lang="en-US" dirty="0">
                <a:hlinkClick r:id="rId2"/>
              </a:rPr>
              <a:t>ye not that they which run in a race run all, but one receiveth the prize? So run, that ye may obtain. </a:t>
            </a:r>
            <a:r>
              <a:rPr lang="en-US" dirty="0">
                <a:hlinkClick r:id="rId3"/>
              </a:rPr>
              <a:t>25And every man that striveth for the mastery is temperate in all things. Now they </a:t>
            </a:r>
            <a:r>
              <a:rPr lang="en-US" i="1" dirty="0">
                <a:hlinkClick r:id="rId3"/>
              </a:rPr>
              <a:t>do it</a:t>
            </a:r>
            <a:r>
              <a:rPr lang="en-US" dirty="0">
                <a:hlinkClick r:id="rId3"/>
              </a:rPr>
              <a:t> to obtain a corruptible crown; but we an incorruptible. </a:t>
            </a:r>
            <a:r>
              <a:rPr lang="en-US" dirty="0">
                <a:hlinkClick r:id="rId4"/>
              </a:rPr>
              <a:t>26I therefore so run, not as uncertainly; so fight I, not as one that beateth the air: </a:t>
            </a:r>
            <a:r>
              <a:rPr lang="en-US" dirty="0">
                <a:hlinkClick r:id="rId5"/>
              </a:rPr>
              <a:t>27</a:t>
            </a:r>
            <a:r>
              <a:rPr lang="en-US" b="1" dirty="0">
                <a:hlinkClick r:id="rId5"/>
              </a:rPr>
              <a:t>But I keep under my body, and bring </a:t>
            </a:r>
            <a:r>
              <a:rPr lang="en-US" b="1" i="1" dirty="0">
                <a:hlinkClick r:id="rId5"/>
              </a:rPr>
              <a:t>it</a:t>
            </a:r>
            <a:r>
              <a:rPr lang="en-US" b="1" dirty="0">
                <a:hlinkClick r:id="rId5"/>
              </a:rPr>
              <a:t> into subjection: lest that by any means, when I have preached to others, I myself should be a castaway.</a:t>
            </a:r>
            <a:endParaRPr lang="en-US" dirty="0"/>
          </a:p>
        </p:txBody>
      </p:sp>
      <p:sp>
        <p:nvSpPr>
          <p:cNvPr id="4" name="Rectangle 3"/>
          <p:cNvSpPr/>
          <p:nvPr/>
        </p:nvSpPr>
        <p:spPr>
          <a:xfrm>
            <a:off x="0" y="0"/>
            <a:ext cx="9144000" cy="68579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5" name="Picture 4" descr="Israel2010-0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522814" cy="6858000"/>
          </a:xfrm>
          <a:prstGeom prst="rect">
            <a:avLst/>
          </a:prstGeom>
        </p:spPr>
      </p:pic>
      <p:sp>
        <p:nvSpPr>
          <p:cNvPr id="2" name="TextBox 1"/>
          <p:cNvSpPr txBox="1"/>
          <p:nvPr/>
        </p:nvSpPr>
        <p:spPr>
          <a:xfrm>
            <a:off x="5522814" y="688269"/>
            <a:ext cx="3427169" cy="5386089"/>
          </a:xfrm>
          <a:prstGeom prst="rect">
            <a:avLst/>
          </a:prstGeom>
          <a:noFill/>
        </p:spPr>
        <p:txBody>
          <a:bodyPr wrap="square" rtlCol="0">
            <a:spAutoFit/>
          </a:bodyPr>
          <a:lstStyle/>
          <a:p>
            <a:pPr algn="ctr"/>
            <a:r>
              <a:rPr lang="en-US" sz="2800" dirty="0" smtClean="0">
                <a:latin typeface="Papyrus"/>
                <a:cs typeface="Papyrus"/>
              </a:rPr>
              <a:t>David</a:t>
            </a:r>
          </a:p>
          <a:p>
            <a:pPr algn="ctr"/>
            <a:r>
              <a:rPr lang="en-US" sz="2800" dirty="0" smtClean="0">
                <a:latin typeface="Papyrus"/>
                <a:cs typeface="Papyrus"/>
              </a:rPr>
              <a:t>A Man after God’s Own Heart</a:t>
            </a:r>
          </a:p>
          <a:p>
            <a:pPr algn="ctr"/>
            <a:endParaRPr lang="en-US" sz="2800" dirty="0" smtClean="0">
              <a:latin typeface="Papyrus"/>
              <a:cs typeface="Papyrus"/>
            </a:endParaRPr>
          </a:p>
          <a:p>
            <a:pPr algn="ctr"/>
            <a:r>
              <a:rPr lang="en-US" sz="2000" dirty="0">
                <a:solidFill>
                  <a:srgbClr val="FF0000"/>
                </a:solidFill>
                <a:latin typeface="Papyrus"/>
                <a:cs typeface="Papyrus"/>
              </a:rPr>
              <a:t>Throughout </a:t>
            </a:r>
            <a:endParaRPr lang="en-US" sz="2000" dirty="0" smtClean="0">
              <a:solidFill>
                <a:srgbClr val="FF0000"/>
              </a:solidFill>
              <a:latin typeface="Papyrus"/>
              <a:cs typeface="Papyrus"/>
            </a:endParaRPr>
          </a:p>
          <a:p>
            <a:pPr algn="ctr"/>
            <a:r>
              <a:rPr lang="en-US" sz="2000" dirty="0" err="1" smtClean="0">
                <a:solidFill>
                  <a:srgbClr val="FF0000"/>
                </a:solidFill>
                <a:latin typeface="Papyrus"/>
                <a:cs typeface="Papyrus"/>
              </a:rPr>
              <a:t>OldTestament</a:t>
            </a:r>
            <a:endParaRPr lang="en-US" sz="2000" dirty="0" smtClean="0">
              <a:solidFill>
                <a:srgbClr val="FF0000"/>
              </a:solidFill>
              <a:latin typeface="Papyrus"/>
              <a:cs typeface="Papyrus"/>
            </a:endParaRPr>
          </a:p>
          <a:p>
            <a:pPr algn="ctr"/>
            <a:r>
              <a:rPr lang="en-US" sz="2000" dirty="0" smtClean="0">
                <a:solidFill>
                  <a:srgbClr val="FF0000"/>
                </a:solidFill>
                <a:latin typeface="Papyrus"/>
                <a:cs typeface="Papyrus"/>
              </a:rPr>
              <a:t> </a:t>
            </a:r>
            <a:r>
              <a:rPr lang="en-US" sz="2000" dirty="0">
                <a:solidFill>
                  <a:srgbClr val="FF0000"/>
                </a:solidFill>
                <a:latin typeface="Papyrus"/>
                <a:cs typeface="Papyrus"/>
              </a:rPr>
              <a:t>&amp; New Testament</a:t>
            </a:r>
          </a:p>
          <a:p>
            <a:pPr algn="ctr"/>
            <a:endParaRPr lang="en-US" sz="2800" dirty="0">
              <a:latin typeface="Papyrus"/>
              <a:cs typeface="Papyrus"/>
            </a:endParaRPr>
          </a:p>
          <a:p>
            <a:pPr algn="ctr"/>
            <a:r>
              <a:rPr lang="en-US" sz="2400" dirty="0" smtClean="0">
                <a:solidFill>
                  <a:srgbClr val="000000"/>
                </a:solidFill>
                <a:latin typeface="Papyrus"/>
                <a:cs typeface="Papyrus"/>
              </a:rPr>
              <a:t>Samuel, Saul, Goliath,  Jonathan, Uriah, Bathsheba, Solomon</a:t>
            </a:r>
          </a:p>
          <a:p>
            <a:pPr algn="ctr"/>
            <a:r>
              <a:rPr lang="mr-IN" sz="2400" dirty="0" smtClean="0">
                <a:latin typeface="Papyrus"/>
                <a:cs typeface="Papyrus"/>
              </a:rPr>
              <a:t>…</a:t>
            </a:r>
            <a:r>
              <a:rPr lang="en-US" sz="2400" dirty="0" smtClean="0">
                <a:latin typeface="Papyrus"/>
                <a:cs typeface="Papyrus"/>
              </a:rPr>
              <a:t>and so much more</a:t>
            </a:r>
          </a:p>
          <a:p>
            <a:pPr algn="ctr"/>
            <a:endParaRPr lang="en-US" sz="2400" dirty="0" smtClean="0">
              <a:latin typeface="Papyrus"/>
              <a:cs typeface="Papyrus"/>
            </a:endParaRPr>
          </a:p>
          <a:p>
            <a:pPr algn="ctr"/>
            <a:r>
              <a:rPr lang="en-US" sz="2400" dirty="0" smtClean="0">
                <a:solidFill>
                  <a:srgbClr val="FF0000"/>
                </a:solidFill>
                <a:latin typeface="Papyrus"/>
                <a:cs typeface="Papyrus"/>
              </a:rPr>
              <a:t>Psalm 51  </a:t>
            </a:r>
            <a:endParaRPr lang="en-US" sz="2400" dirty="0">
              <a:solidFill>
                <a:srgbClr val="FF0000"/>
              </a:solidFill>
              <a:latin typeface="Papyrus"/>
              <a:cs typeface="Papyrus"/>
            </a:endParaRPr>
          </a:p>
        </p:txBody>
      </p:sp>
    </p:spTree>
    <p:extLst>
      <p:ext uri="{BB962C8B-B14F-4D97-AF65-F5344CB8AC3E}">
        <p14:creationId xmlns:p14="http://schemas.microsoft.com/office/powerpoint/2010/main" val="26990372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2" name="Picture 1" descr="samson-2018-po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65" y="388133"/>
            <a:ext cx="4068016" cy="6102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817671" y="544204"/>
            <a:ext cx="3769475" cy="2308324"/>
          </a:xfrm>
          <a:prstGeom prst="rect">
            <a:avLst/>
          </a:prstGeom>
          <a:noFill/>
        </p:spPr>
        <p:txBody>
          <a:bodyPr wrap="square" rtlCol="0">
            <a:spAutoFit/>
          </a:bodyPr>
          <a:lstStyle/>
          <a:p>
            <a:pPr algn="ctr"/>
            <a:r>
              <a:rPr lang="en-US" sz="2400" dirty="0" smtClean="0">
                <a:latin typeface="Papyrus"/>
                <a:cs typeface="Papyrus"/>
              </a:rPr>
              <a:t>Chosen</a:t>
            </a:r>
          </a:p>
          <a:p>
            <a:pPr algn="ctr"/>
            <a:r>
              <a:rPr lang="en-US" sz="2400" dirty="0" smtClean="0">
                <a:latin typeface="Papyrus"/>
                <a:cs typeface="Papyrus"/>
              </a:rPr>
              <a:t>Anointed, </a:t>
            </a:r>
          </a:p>
          <a:p>
            <a:pPr algn="ctr"/>
            <a:r>
              <a:rPr lang="en-US" sz="2400" dirty="0" smtClean="0">
                <a:latin typeface="Papyrus"/>
                <a:cs typeface="Papyrus"/>
              </a:rPr>
              <a:t>Mighty Warrior</a:t>
            </a:r>
          </a:p>
          <a:p>
            <a:pPr algn="ctr"/>
            <a:r>
              <a:rPr lang="en-US" sz="2400" dirty="0" smtClean="0">
                <a:latin typeface="Papyrus"/>
                <a:cs typeface="Papyrus"/>
              </a:rPr>
              <a:t>Set Apart by God</a:t>
            </a:r>
          </a:p>
          <a:p>
            <a:pPr algn="ctr"/>
            <a:r>
              <a:rPr lang="en-US" sz="2400" dirty="0">
                <a:latin typeface="Papyrus"/>
                <a:cs typeface="Papyrus"/>
              </a:rPr>
              <a:t> </a:t>
            </a:r>
            <a:r>
              <a:rPr lang="en-US" sz="2400" dirty="0" smtClean="0">
                <a:latin typeface="Papyrus"/>
                <a:cs typeface="Papyrus"/>
              </a:rPr>
              <a:t>   from birth</a:t>
            </a:r>
          </a:p>
          <a:p>
            <a:pPr algn="ctr"/>
            <a:r>
              <a:rPr lang="en-US" sz="2400" dirty="0" smtClean="0">
                <a:latin typeface="Papyrus"/>
                <a:cs typeface="Papyrus"/>
              </a:rPr>
              <a:t>Supernatural Strength </a:t>
            </a:r>
            <a:endParaRPr lang="en-US" sz="2400" dirty="0">
              <a:latin typeface="Papyrus"/>
              <a:cs typeface="Papyrus"/>
            </a:endParaRPr>
          </a:p>
        </p:txBody>
      </p:sp>
      <p:sp>
        <p:nvSpPr>
          <p:cNvPr id="6" name="TextBox 5"/>
          <p:cNvSpPr txBox="1"/>
          <p:nvPr/>
        </p:nvSpPr>
        <p:spPr>
          <a:xfrm>
            <a:off x="4817671" y="3269743"/>
            <a:ext cx="3769475" cy="1569660"/>
          </a:xfrm>
          <a:prstGeom prst="rect">
            <a:avLst/>
          </a:prstGeom>
          <a:noFill/>
        </p:spPr>
        <p:txBody>
          <a:bodyPr wrap="square" rtlCol="0">
            <a:spAutoFit/>
          </a:bodyPr>
          <a:lstStyle/>
          <a:p>
            <a:pPr algn="ctr"/>
            <a:r>
              <a:rPr lang="en-US" dirty="0" smtClean="0"/>
              <a:t>   </a:t>
            </a:r>
            <a:r>
              <a:rPr lang="en-US" sz="2400" dirty="0" smtClean="0">
                <a:latin typeface="Papyrus"/>
                <a:cs typeface="Papyrus"/>
              </a:rPr>
              <a:t> </a:t>
            </a:r>
            <a:r>
              <a:rPr lang="en-US" sz="2400" dirty="0">
                <a:latin typeface="Papyrus"/>
                <a:cs typeface="Papyrus"/>
              </a:rPr>
              <a:t>A</a:t>
            </a:r>
            <a:r>
              <a:rPr lang="en-US" sz="2400" dirty="0" smtClean="0">
                <a:latin typeface="Papyrus"/>
                <a:cs typeface="Papyrus"/>
              </a:rPr>
              <a:t> huge  weakness</a:t>
            </a:r>
          </a:p>
          <a:p>
            <a:pPr algn="ctr"/>
            <a:r>
              <a:rPr lang="en-US" sz="2400" dirty="0">
                <a:latin typeface="Papyrus"/>
                <a:cs typeface="Papyrus"/>
              </a:rPr>
              <a:t> </a:t>
            </a:r>
            <a:r>
              <a:rPr lang="en-US" sz="2400" dirty="0" smtClean="0">
                <a:latin typeface="Papyrus"/>
                <a:cs typeface="Papyrus"/>
              </a:rPr>
              <a:t>Betrayed</a:t>
            </a:r>
          </a:p>
          <a:p>
            <a:pPr algn="ctr"/>
            <a:r>
              <a:rPr lang="en-US" sz="2400" dirty="0" smtClean="0">
                <a:latin typeface="Papyrus"/>
                <a:cs typeface="Papyrus"/>
              </a:rPr>
              <a:t>Humiliated</a:t>
            </a:r>
          </a:p>
          <a:p>
            <a:pPr algn="ctr"/>
            <a:r>
              <a:rPr lang="en-US" sz="2400" dirty="0" smtClean="0">
                <a:solidFill>
                  <a:srgbClr val="FF0000"/>
                </a:solidFill>
                <a:latin typeface="Papyrus"/>
                <a:cs typeface="Papyrus"/>
              </a:rPr>
              <a:t>Judges Chapters 13-16</a:t>
            </a:r>
          </a:p>
        </p:txBody>
      </p:sp>
      <p:sp>
        <p:nvSpPr>
          <p:cNvPr id="7" name="TextBox 6"/>
          <p:cNvSpPr txBox="1"/>
          <p:nvPr/>
        </p:nvSpPr>
        <p:spPr>
          <a:xfrm>
            <a:off x="5576101" y="5119150"/>
            <a:ext cx="3011045" cy="523220"/>
          </a:xfrm>
          <a:prstGeom prst="rect">
            <a:avLst/>
          </a:prstGeom>
          <a:noFill/>
        </p:spPr>
        <p:txBody>
          <a:bodyPr wrap="square" rtlCol="0">
            <a:spAutoFit/>
          </a:bodyPr>
          <a:lstStyle/>
          <a:p>
            <a:r>
              <a:rPr lang="en-US" sz="2800" dirty="0" smtClean="0">
                <a:latin typeface="Lucida Handwriting"/>
                <a:cs typeface="Lucida Handwriting"/>
              </a:rPr>
              <a:t>Redeemed</a:t>
            </a:r>
            <a:endParaRPr lang="en-US" sz="2800" dirty="0">
              <a:latin typeface="Lucida Handwriting"/>
              <a:cs typeface="Lucida Handwriting"/>
            </a:endParaRPr>
          </a:p>
        </p:txBody>
      </p:sp>
    </p:spTree>
    <p:extLst>
      <p:ext uri="{BB962C8B-B14F-4D97-AF65-F5344CB8AC3E}">
        <p14:creationId xmlns:p14="http://schemas.microsoft.com/office/powerpoint/2010/main" val="16022860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6" name="TextBox 5"/>
          <p:cNvSpPr txBox="1"/>
          <p:nvPr/>
        </p:nvSpPr>
        <p:spPr>
          <a:xfrm>
            <a:off x="5374526" y="584519"/>
            <a:ext cx="3212621" cy="1631216"/>
          </a:xfrm>
          <a:prstGeom prst="rect">
            <a:avLst/>
          </a:prstGeom>
          <a:noFill/>
        </p:spPr>
        <p:txBody>
          <a:bodyPr wrap="square" rtlCol="0">
            <a:spAutoFit/>
          </a:bodyPr>
          <a:lstStyle/>
          <a:p>
            <a:endParaRPr lang="en-US" sz="3200" dirty="0">
              <a:latin typeface="Papyrus"/>
              <a:cs typeface="Papyrus"/>
            </a:endParaRPr>
          </a:p>
          <a:p>
            <a:endParaRPr lang="en-US" sz="3200" dirty="0" smtClean="0">
              <a:latin typeface="Papyrus"/>
              <a:cs typeface="Papyrus"/>
            </a:endParaRPr>
          </a:p>
          <a:p>
            <a:endParaRPr lang="en-US" dirty="0">
              <a:latin typeface="Papyrus"/>
              <a:cs typeface="Papyrus"/>
            </a:endParaRPr>
          </a:p>
          <a:p>
            <a:endParaRPr lang="en-US" dirty="0">
              <a:latin typeface="Papyrus"/>
              <a:cs typeface="Papyrus"/>
            </a:endParaRPr>
          </a:p>
        </p:txBody>
      </p:sp>
      <p:pic>
        <p:nvPicPr>
          <p:cNvPr id="7" name="Picture 6" descr="Unknown-1.jpeg"/>
          <p:cNvPicPr>
            <a:picLocks noChangeAspect="1"/>
          </p:cNvPicPr>
          <p:nvPr/>
        </p:nvPicPr>
        <p:blipFill rotWithShape="1">
          <a:blip r:embed="rId2">
            <a:extLst>
              <a:ext uri="{28A0092B-C50C-407E-A947-70E740481C1C}">
                <a14:useLocalDpi xmlns:a14="http://schemas.microsoft.com/office/drawing/2010/main" val="0"/>
              </a:ext>
            </a:extLst>
          </a:blip>
          <a:srcRect t="10045" b="11179"/>
          <a:stretch/>
        </p:blipFill>
        <p:spPr>
          <a:xfrm>
            <a:off x="524099" y="382961"/>
            <a:ext cx="3791664" cy="2237289"/>
          </a:xfrm>
          <a:prstGeom prst="rect">
            <a:avLst/>
          </a:prstGeom>
        </p:spPr>
      </p:pic>
      <p:pic>
        <p:nvPicPr>
          <p:cNvPr id="2" name="Picture 1" descr="Rahabs-Window-slider-1080x48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99" y="2968271"/>
            <a:ext cx="7821155" cy="347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762239" y="382963"/>
            <a:ext cx="3514984" cy="2123658"/>
          </a:xfrm>
          <a:prstGeom prst="rect">
            <a:avLst/>
          </a:prstGeom>
          <a:noFill/>
        </p:spPr>
        <p:txBody>
          <a:bodyPr wrap="square" rtlCol="0">
            <a:spAutoFit/>
          </a:bodyPr>
          <a:lstStyle/>
          <a:p>
            <a:r>
              <a:rPr lang="en-US" sz="2800" dirty="0" smtClean="0">
                <a:latin typeface="Papyrus"/>
                <a:cs typeface="Papyrus"/>
              </a:rPr>
              <a:t>          </a:t>
            </a:r>
            <a:r>
              <a:rPr lang="en-US" sz="2400" dirty="0" smtClean="0">
                <a:latin typeface="Papyrus"/>
                <a:cs typeface="Papyrus"/>
              </a:rPr>
              <a:t> </a:t>
            </a:r>
            <a:r>
              <a:rPr lang="en-US" sz="2400" dirty="0" err="1" smtClean="0">
                <a:latin typeface="Papyrus"/>
                <a:cs typeface="Papyrus"/>
              </a:rPr>
              <a:t>Rahab</a:t>
            </a:r>
            <a:endParaRPr lang="en-US" sz="2400" dirty="0" smtClean="0">
              <a:latin typeface="Papyrus"/>
              <a:cs typeface="Papyrus"/>
            </a:endParaRPr>
          </a:p>
          <a:p>
            <a:r>
              <a:rPr lang="en-US" sz="2400" dirty="0" smtClean="0">
                <a:latin typeface="Papyrus"/>
                <a:cs typeface="Papyrus"/>
              </a:rPr>
              <a:t>Most famous harlot</a:t>
            </a:r>
          </a:p>
          <a:p>
            <a:r>
              <a:rPr lang="en-US" sz="2400" dirty="0">
                <a:latin typeface="Papyrus"/>
                <a:cs typeface="Papyrus"/>
              </a:rPr>
              <a:t> </a:t>
            </a:r>
            <a:r>
              <a:rPr lang="en-US" sz="2400" dirty="0" smtClean="0">
                <a:latin typeface="Papyrus"/>
                <a:cs typeface="Papyrus"/>
              </a:rPr>
              <a:t>        in Jericho </a:t>
            </a:r>
          </a:p>
          <a:p>
            <a:r>
              <a:rPr lang="en-US" sz="2400" dirty="0" smtClean="0">
                <a:latin typeface="Papyrus"/>
                <a:cs typeface="Papyrus"/>
              </a:rPr>
              <a:t> </a:t>
            </a:r>
            <a:r>
              <a:rPr lang="en-US" sz="2400" dirty="0" smtClean="0">
                <a:solidFill>
                  <a:srgbClr val="FF0000"/>
                </a:solidFill>
                <a:latin typeface="Papyrus"/>
                <a:cs typeface="Papyrus"/>
              </a:rPr>
              <a:t>Joshua Chapter</a:t>
            </a:r>
            <a:r>
              <a:rPr lang="en-US" sz="2800" dirty="0" smtClean="0">
                <a:solidFill>
                  <a:srgbClr val="FF0000"/>
                </a:solidFill>
                <a:latin typeface="Papyrus"/>
                <a:cs typeface="Papyrus"/>
              </a:rPr>
              <a:t> 2 </a:t>
            </a:r>
          </a:p>
          <a:p>
            <a:r>
              <a:rPr lang="en-US" sz="2400" dirty="0">
                <a:latin typeface="Papyrus"/>
                <a:cs typeface="Papyrus"/>
              </a:rPr>
              <a:t> </a:t>
            </a:r>
            <a:r>
              <a:rPr lang="en-US" sz="2400" dirty="0" smtClean="0">
                <a:latin typeface="Papyrus"/>
                <a:cs typeface="Papyrus"/>
              </a:rPr>
              <a:t> Mathew Chapter 1</a:t>
            </a:r>
            <a:endParaRPr lang="en-US" sz="2400" dirty="0">
              <a:latin typeface="Papyrus"/>
              <a:cs typeface="Papyrus"/>
            </a:endParaRPr>
          </a:p>
        </p:txBody>
      </p:sp>
    </p:spTree>
    <p:extLst>
      <p:ext uri="{BB962C8B-B14F-4D97-AF65-F5344CB8AC3E}">
        <p14:creationId xmlns:p14="http://schemas.microsoft.com/office/powerpoint/2010/main" val="30702254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6" name="TextBox 5"/>
          <p:cNvSpPr txBox="1"/>
          <p:nvPr/>
        </p:nvSpPr>
        <p:spPr>
          <a:xfrm>
            <a:off x="5374526" y="584519"/>
            <a:ext cx="3212621" cy="1631216"/>
          </a:xfrm>
          <a:prstGeom prst="rect">
            <a:avLst/>
          </a:prstGeom>
          <a:noFill/>
        </p:spPr>
        <p:txBody>
          <a:bodyPr wrap="square" rtlCol="0">
            <a:spAutoFit/>
          </a:bodyPr>
          <a:lstStyle/>
          <a:p>
            <a:endParaRPr lang="en-US" sz="3200" dirty="0">
              <a:latin typeface="Papyrus"/>
              <a:cs typeface="Papyrus"/>
            </a:endParaRPr>
          </a:p>
          <a:p>
            <a:endParaRPr lang="en-US" sz="3200" dirty="0" smtClean="0">
              <a:latin typeface="Papyrus"/>
              <a:cs typeface="Papyrus"/>
            </a:endParaRPr>
          </a:p>
          <a:p>
            <a:endParaRPr lang="en-US" dirty="0">
              <a:latin typeface="Papyrus"/>
              <a:cs typeface="Papyrus"/>
            </a:endParaRPr>
          </a:p>
          <a:p>
            <a:endParaRPr lang="en-US" dirty="0">
              <a:latin typeface="Papyrus"/>
              <a:cs typeface="Papyrus"/>
            </a:endParaRPr>
          </a:p>
        </p:txBody>
      </p:sp>
      <p:pic>
        <p:nvPicPr>
          <p:cNvPr id="3" name="Picture 2" descr="Unknow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0541"/>
            <a:ext cx="9279099" cy="5567459"/>
          </a:xfrm>
          <a:prstGeom prst="rect">
            <a:avLst/>
          </a:prstGeom>
        </p:spPr>
      </p:pic>
      <p:sp>
        <p:nvSpPr>
          <p:cNvPr id="8" name="TextBox 7"/>
          <p:cNvSpPr txBox="1"/>
          <p:nvPr/>
        </p:nvSpPr>
        <p:spPr>
          <a:xfrm>
            <a:off x="705517" y="241869"/>
            <a:ext cx="8103363" cy="830997"/>
          </a:xfrm>
          <a:prstGeom prst="rect">
            <a:avLst/>
          </a:prstGeom>
          <a:noFill/>
        </p:spPr>
        <p:txBody>
          <a:bodyPr wrap="square" rtlCol="0">
            <a:spAutoFit/>
          </a:bodyPr>
          <a:lstStyle/>
          <a:p>
            <a:r>
              <a:rPr lang="en-US" sz="2800" dirty="0" smtClean="0">
                <a:latin typeface="Lucida Handwriting"/>
                <a:cs typeface="Lucida Handwriting"/>
              </a:rPr>
              <a:t>Ruth</a:t>
            </a:r>
            <a:r>
              <a:rPr lang="en-US" sz="2000" dirty="0" smtClean="0">
                <a:latin typeface="Papyrus"/>
                <a:cs typeface="Papyrus"/>
              </a:rPr>
              <a:t> </a:t>
            </a:r>
            <a:r>
              <a:rPr lang="en-US" sz="2000" dirty="0">
                <a:latin typeface="Papyrus"/>
                <a:cs typeface="Papyrus"/>
              </a:rPr>
              <a:t> </a:t>
            </a:r>
            <a:r>
              <a:rPr lang="en-US" sz="2000" dirty="0" smtClean="0">
                <a:latin typeface="Papyrus"/>
                <a:cs typeface="Papyrus"/>
              </a:rPr>
              <a:t>-  a Moabite woman and  a </a:t>
            </a:r>
            <a:r>
              <a:rPr lang="en-US" sz="2000" dirty="0" err="1" smtClean="0">
                <a:latin typeface="Papyrus"/>
                <a:cs typeface="Papyrus"/>
              </a:rPr>
              <a:t>foreigner,leaves</a:t>
            </a:r>
            <a:r>
              <a:rPr lang="en-US" sz="2000" dirty="0" smtClean="0">
                <a:latin typeface="Papyrus"/>
                <a:cs typeface="Papyrus"/>
              </a:rPr>
              <a:t> country and family and any hope of a husband,  to follow the God of Israel  </a:t>
            </a:r>
            <a:endParaRPr lang="en-US" sz="2000" dirty="0">
              <a:latin typeface="Papyrus"/>
              <a:cs typeface="Papyrus"/>
            </a:endParaRPr>
          </a:p>
        </p:txBody>
      </p:sp>
    </p:spTree>
    <p:extLst>
      <p:ext uri="{BB962C8B-B14F-4D97-AF65-F5344CB8AC3E}">
        <p14:creationId xmlns:p14="http://schemas.microsoft.com/office/powerpoint/2010/main" val="414667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8" name="Picture 7" descr="wp-image-615209507jp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9111"/>
            <a:ext cx="9144000" cy="5365376"/>
          </a:xfrm>
          <a:prstGeom prst="rect">
            <a:avLst/>
          </a:prstGeom>
        </p:spPr>
      </p:pic>
      <p:sp>
        <p:nvSpPr>
          <p:cNvPr id="9" name="TextBox 8"/>
          <p:cNvSpPr txBox="1"/>
          <p:nvPr/>
        </p:nvSpPr>
        <p:spPr>
          <a:xfrm>
            <a:off x="796534" y="430475"/>
            <a:ext cx="7599369" cy="2308324"/>
          </a:xfrm>
          <a:prstGeom prst="rect">
            <a:avLst/>
          </a:prstGeom>
          <a:noFill/>
        </p:spPr>
        <p:txBody>
          <a:bodyPr wrap="square" rtlCol="0">
            <a:spAutoFit/>
          </a:bodyPr>
          <a:lstStyle/>
          <a:p>
            <a:r>
              <a:rPr lang="en-US" sz="3600" dirty="0" smtClean="0">
                <a:latin typeface="Papyrus"/>
                <a:cs typeface="Papyrus"/>
              </a:rPr>
              <a:t>Running the Race to Win the Prize</a:t>
            </a:r>
          </a:p>
          <a:p>
            <a:endParaRPr lang="en-US" sz="3600" dirty="0">
              <a:latin typeface="Papyrus"/>
              <a:cs typeface="Papyrus"/>
            </a:endParaRPr>
          </a:p>
          <a:p>
            <a:r>
              <a:rPr lang="en-US" sz="3600" dirty="0">
                <a:latin typeface="Papyrus"/>
                <a:cs typeface="Papyrus"/>
              </a:rPr>
              <a:t> </a:t>
            </a:r>
            <a:r>
              <a:rPr lang="en-US" sz="3600" dirty="0" smtClean="0">
                <a:latin typeface="Papyrus"/>
                <a:cs typeface="Papyrus"/>
              </a:rPr>
              <a:t>     Standing on God’s Promises</a:t>
            </a:r>
          </a:p>
          <a:p>
            <a:r>
              <a:rPr lang="en-US" sz="3600" dirty="0" smtClean="0">
                <a:latin typeface="Papyrus"/>
                <a:cs typeface="Papyrus"/>
              </a:rPr>
              <a:t>               Living to Finish  </a:t>
            </a:r>
            <a:endParaRPr lang="en-US" sz="3600" dirty="0">
              <a:latin typeface="Papyrus"/>
              <a:cs typeface="Papyrus"/>
            </a:endParaRPr>
          </a:p>
        </p:txBody>
      </p:sp>
    </p:spTree>
    <p:extLst>
      <p:ext uri="{BB962C8B-B14F-4D97-AF65-F5344CB8AC3E}">
        <p14:creationId xmlns:p14="http://schemas.microsoft.com/office/powerpoint/2010/main" val="8724644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6" name="TextBox 5"/>
          <p:cNvSpPr txBox="1"/>
          <p:nvPr/>
        </p:nvSpPr>
        <p:spPr>
          <a:xfrm>
            <a:off x="1647498" y="197234"/>
            <a:ext cx="7679424" cy="2923877"/>
          </a:xfrm>
          <a:prstGeom prst="rect">
            <a:avLst/>
          </a:prstGeom>
          <a:noFill/>
        </p:spPr>
        <p:txBody>
          <a:bodyPr wrap="square" rtlCol="0">
            <a:spAutoFit/>
          </a:bodyPr>
          <a:lstStyle/>
          <a:p>
            <a:r>
              <a:rPr lang="en-US" sz="2800" dirty="0" smtClean="0">
                <a:latin typeface="Papyrus"/>
                <a:cs typeface="Papyrus"/>
              </a:rPr>
              <a:t>The Bible has a lot to say</a:t>
            </a:r>
          </a:p>
          <a:p>
            <a:r>
              <a:rPr lang="en-US" sz="2800" dirty="0">
                <a:latin typeface="Papyrus"/>
                <a:cs typeface="Papyrus"/>
              </a:rPr>
              <a:t> </a:t>
            </a:r>
            <a:r>
              <a:rPr lang="en-US" sz="2800" dirty="0" smtClean="0">
                <a:latin typeface="Papyrus"/>
                <a:cs typeface="Papyrus"/>
              </a:rPr>
              <a:t>   about Running the Race</a:t>
            </a:r>
          </a:p>
          <a:p>
            <a:r>
              <a:rPr lang="en-US" sz="2800" dirty="0">
                <a:latin typeface="Papyrus"/>
                <a:cs typeface="Papyrus"/>
              </a:rPr>
              <a:t> </a:t>
            </a:r>
            <a:r>
              <a:rPr lang="en-US" sz="2800" dirty="0" smtClean="0">
                <a:latin typeface="Papyrus"/>
                <a:cs typeface="Papyrus"/>
              </a:rPr>
              <a:t>       It is the Race of FAITH</a:t>
            </a:r>
          </a:p>
          <a:p>
            <a:r>
              <a:rPr lang="en-US" sz="2800" dirty="0">
                <a:latin typeface="Papyrus"/>
                <a:cs typeface="Papyrus"/>
              </a:rPr>
              <a:t> </a:t>
            </a:r>
            <a:r>
              <a:rPr lang="en-US" sz="2800" dirty="0" smtClean="0">
                <a:latin typeface="Papyrus"/>
                <a:cs typeface="Papyrus"/>
              </a:rPr>
              <a:t>      </a:t>
            </a:r>
            <a:r>
              <a:rPr lang="en-US" sz="2800" dirty="0">
                <a:latin typeface="Papyrus"/>
                <a:cs typeface="Papyrus"/>
              </a:rPr>
              <a:t> </a:t>
            </a:r>
            <a:r>
              <a:rPr lang="en-US" sz="2800" dirty="0" smtClean="0">
                <a:latin typeface="Papyrus"/>
                <a:cs typeface="Papyrus"/>
              </a:rPr>
              <a:t>   Let’s Live to Finish </a:t>
            </a:r>
          </a:p>
          <a:p>
            <a:endParaRPr lang="en-US" sz="3600" dirty="0">
              <a:latin typeface="Papyrus"/>
              <a:cs typeface="Papyrus"/>
            </a:endParaRPr>
          </a:p>
          <a:p>
            <a:endParaRPr lang="en-US" sz="3600" dirty="0">
              <a:latin typeface="Papyrus"/>
              <a:cs typeface="Papyrus"/>
            </a:endParaRPr>
          </a:p>
        </p:txBody>
      </p:sp>
      <p:pic>
        <p:nvPicPr>
          <p:cNvPr id="8" name="Picture 7" descr="open-bible-9.jpg"/>
          <p:cNvPicPr>
            <a:picLocks noChangeAspect="1"/>
          </p:cNvPicPr>
          <p:nvPr/>
        </p:nvPicPr>
        <p:blipFill>
          <a:blip r:embed="rId2">
            <a:extLst>
              <a:ext uri="{BEBA8EAE-BF5A-486C-A8C5-ECC9F3942E4B}">
                <a14:imgProps xmlns:a14="http://schemas.microsoft.com/office/drawing/2010/main">
                  <a14:imgLayer r:embed="rId3">
                    <a14:imgEffect>
                      <a14:backgroundRemoval t="1350" b="91300" l="4455" r="98637"/>
                    </a14:imgEffect>
                  </a14:imgLayer>
                </a14:imgProps>
              </a:ext>
              <a:ext uri="{28A0092B-C50C-407E-A947-70E740481C1C}">
                <a14:useLocalDpi xmlns:a14="http://schemas.microsoft.com/office/drawing/2010/main" val="0"/>
              </a:ext>
            </a:extLst>
          </a:blip>
          <a:stretch>
            <a:fillRect/>
          </a:stretch>
        </p:blipFill>
        <p:spPr>
          <a:xfrm>
            <a:off x="-570469" y="1035784"/>
            <a:ext cx="8762508" cy="5826136"/>
          </a:xfrm>
          <a:prstGeom prst="rect">
            <a:avLst/>
          </a:prstGeom>
        </p:spPr>
      </p:pic>
      <p:sp>
        <p:nvSpPr>
          <p:cNvPr id="3" name="TextBox 2"/>
          <p:cNvSpPr txBox="1"/>
          <p:nvPr/>
        </p:nvSpPr>
        <p:spPr>
          <a:xfrm>
            <a:off x="5676890" y="4837384"/>
            <a:ext cx="3467110" cy="1569660"/>
          </a:xfrm>
          <a:prstGeom prst="rect">
            <a:avLst/>
          </a:prstGeom>
          <a:noFill/>
        </p:spPr>
        <p:txBody>
          <a:bodyPr wrap="square" rtlCol="0">
            <a:spAutoFit/>
          </a:bodyPr>
          <a:lstStyle/>
          <a:p>
            <a:pPr algn="ctr"/>
            <a:r>
              <a:rPr lang="en-US" sz="2400" dirty="0" smtClean="0">
                <a:latin typeface="Papyrus"/>
                <a:cs typeface="Papyrus"/>
              </a:rPr>
              <a:t>“He that endures          to the end,</a:t>
            </a:r>
          </a:p>
          <a:p>
            <a:pPr algn="ctr"/>
            <a:r>
              <a:rPr lang="en-US" sz="2400" dirty="0" smtClean="0">
                <a:latin typeface="Papyrus"/>
                <a:cs typeface="Papyrus"/>
              </a:rPr>
              <a:t> shall be saved.”</a:t>
            </a:r>
          </a:p>
          <a:p>
            <a:pPr algn="ctr"/>
            <a:r>
              <a:rPr lang="en-US" sz="2400" dirty="0" smtClean="0">
                <a:latin typeface="Papyrus"/>
                <a:cs typeface="Papyrus"/>
              </a:rPr>
              <a:t>Matthew 24:13</a:t>
            </a:r>
            <a:endParaRPr lang="en-US" sz="2400" dirty="0">
              <a:latin typeface="Papyrus"/>
              <a:cs typeface="Papyrus"/>
            </a:endParaRPr>
          </a:p>
        </p:txBody>
      </p:sp>
    </p:spTree>
    <p:extLst>
      <p:ext uri="{BB962C8B-B14F-4D97-AF65-F5344CB8AC3E}">
        <p14:creationId xmlns:p14="http://schemas.microsoft.com/office/powerpoint/2010/main" val="22444234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9387" y="2212178"/>
            <a:ext cx="5326021" cy="3139321"/>
          </a:xfrm>
          <a:prstGeom prst="rect">
            <a:avLst/>
          </a:prstGeom>
        </p:spPr>
        <p:txBody>
          <a:bodyPr wrap="square">
            <a:spAutoFit/>
          </a:bodyPr>
          <a:lstStyle/>
          <a:p>
            <a:endParaRPr lang="en-US" dirty="0"/>
          </a:p>
          <a:p>
            <a:r>
              <a:rPr lang="en-US" dirty="0" smtClean="0">
                <a:hlinkClick r:id="rId2"/>
              </a:rPr>
              <a:t>24  Know </a:t>
            </a:r>
            <a:r>
              <a:rPr lang="en-US" dirty="0">
                <a:hlinkClick r:id="rId2"/>
              </a:rPr>
              <a:t>ye not that they which run in a race run all, but one receiveth the prize? So run, that ye may obtain. </a:t>
            </a:r>
            <a:r>
              <a:rPr lang="en-US" dirty="0">
                <a:hlinkClick r:id="rId3"/>
              </a:rPr>
              <a:t>25And every man that striveth for the mastery is temperate in all things. Now they </a:t>
            </a:r>
            <a:r>
              <a:rPr lang="en-US" i="1" dirty="0">
                <a:hlinkClick r:id="rId3"/>
              </a:rPr>
              <a:t>do it</a:t>
            </a:r>
            <a:r>
              <a:rPr lang="en-US" dirty="0">
                <a:hlinkClick r:id="rId3"/>
              </a:rPr>
              <a:t> to obtain a corruptible crown; but we an incorruptible. </a:t>
            </a:r>
            <a:r>
              <a:rPr lang="en-US" dirty="0">
                <a:hlinkClick r:id="rId4"/>
              </a:rPr>
              <a:t>26I therefore so run, not as uncertainly; so fight I, not as one that beateth the air: </a:t>
            </a:r>
            <a:r>
              <a:rPr lang="en-US" dirty="0">
                <a:hlinkClick r:id="rId5"/>
              </a:rPr>
              <a:t>27</a:t>
            </a:r>
            <a:r>
              <a:rPr lang="en-US" b="1" dirty="0">
                <a:hlinkClick r:id="rId5"/>
              </a:rPr>
              <a:t>But I keep under my body, and bring </a:t>
            </a:r>
            <a:r>
              <a:rPr lang="en-US" b="1" i="1" dirty="0">
                <a:hlinkClick r:id="rId5"/>
              </a:rPr>
              <a:t>it</a:t>
            </a:r>
            <a:r>
              <a:rPr lang="en-US" b="1" dirty="0">
                <a:hlinkClick r:id="rId5"/>
              </a:rPr>
              <a:t> into subjection: lest that by any means, when I have preached to others, I myself should be a castaway.</a:t>
            </a:r>
            <a:endParaRPr lang="en-US" dirty="0"/>
          </a:p>
        </p:txBody>
      </p:sp>
      <p:sp>
        <p:nvSpPr>
          <p:cNvPr id="4" name="Rectangle 3"/>
          <p:cNvSpPr/>
          <p:nvPr/>
        </p:nvSpPr>
        <p:spPr>
          <a:xfrm>
            <a:off x="0" y="0"/>
            <a:ext cx="9144000" cy="68579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TextBox 4"/>
          <p:cNvSpPr txBox="1"/>
          <p:nvPr/>
        </p:nvSpPr>
        <p:spPr>
          <a:xfrm>
            <a:off x="280992" y="914528"/>
            <a:ext cx="9073359" cy="4462760"/>
          </a:xfrm>
          <a:prstGeom prst="rect">
            <a:avLst/>
          </a:prstGeom>
          <a:noFill/>
        </p:spPr>
        <p:txBody>
          <a:bodyPr wrap="square" rtlCol="0">
            <a:spAutoFit/>
          </a:bodyPr>
          <a:lstStyle/>
          <a:p>
            <a:endParaRPr lang="en-US" kern="1200" dirty="0" smtClean="0">
              <a:latin typeface="Papyrus"/>
              <a:cs typeface="Papyrus"/>
            </a:endParaRPr>
          </a:p>
          <a:p>
            <a:endParaRPr lang="en-US" dirty="0">
              <a:latin typeface="Papyrus"/>
              <a:cs typeface="Papyrus"/>
            </a:endParaRPr>
          </a:p>
          <a:p>
            <a:r>
              <a:rPr lang="en-US" sz="2400" dirty="0" smtClean="0">
                <a:solidFill>
                  <a:srgbClr val="000000"/>
                </a:solidFill>
                <a:latin typeface="Papyrus"/>
                <a:cs typeface="Papyrus"/>
              </a:rPr>
              <a:t>                                             </a:t>
            </a:r>
            <a:r>
              <a:rPr lang="en-US" sz="2400" dirty="0" smtClean="0">
                <a:solidFill>
                  <a:srgbClr val="FF0000"/>
                </a:solidFill>
                <a:latin typeface="Papyrus"/>
                <a:cs typeface="Papyrus"/>
              </a:rPr>
              <a:t> Hebrews </a:t>
            </a:r>
            <a:r>
              <a:rPr lang="en-US" sz="2400" dirty="0">
                <a:solidFill>
                  <a:srgbClr val="FF0000"/>
                </a:solidFill>
                <a:latin typeface="Papyrus"/>
                <a:cs typeface="Papyrus"/>
              </a:rPr>
              <a:t>12:1-</a:t>
            </a:r>
            <a:r>
              <a:rPr lang="en-US" sz="2400" dirty="0" smtClean="0">
                <a:solidFill>
                  <a:srgbClr val="FF0000"/>
                </a:solidFill>
                <a:latin typeface="Papyrus"/>
                <a:cs typeface="Papyrus"/>
              </a:rPr>
              <a:t>2</a:t>
            </a:r>
            <a:endParaRPr lang="en-US" sz="2400" kern="1200" dirty="0" smtClean="0">
              <a:solidFill>
                <a:srgbClr val="FF0000"/>
              </a:solidFill>
              <a:latin typeface="Papyrus"/>
              <a:cs typeface="Papyrus"/>
            </a:endParaRPr>
          </a:p>
          <a:p>
            <a:r>
              <a:rPr lang="en-US" sz="2800" kern="1200" dirty="0" smtClean="0">
                <a:solidFill>
                  <a:srgbClr val="000000"/>
                </a:solidFill>
                <a:latin typeface="Papyrus"/>
                <a:cs typeface="Papyrus"/>
              </a:rPr>
              <a:t>Wherefore </a:t>
            </a:r>
            <a:r>
              <a:rPr lang="en-US" sz="2800" kern="1200" dirty="0">
                <a:solidFill>
                  <a:srgbClr val="000000"/>
                </a:solidFill>
                <a:latin typeface="Papyrus"/>
                <a:cs typeface="Papyrus"/>
              </a:rPr>
              <a:t>seeing that we also </a:t>
            </a:r>
            <a:r>
              <a:rPr lang="en-US" sz="2800" kern="1200" dirty="0" smtClean="0">
                <a:solidFill>
                  <a:srgbClr val="000000"/>
                </a:solidFill>
                <a:latin typeface="Papyrus"/>
                <a:cs typeface="Papyrus"/>
              </a:rPr>
              <a:t>are </a:t>
            </a:r>
            <a:r>
              <a:rPr lang="en-US" sz="2800" kern="1200" dirty="0">
                <a:solidFill>
                  <a:srgbClr val="000000"/>
                </a:solidFill>
                <a:latin typeface="Papyrus"/>
                <a:cs typeface="Papyrus"/>
              </a:rPr>
              <a:t>compassed </a:t>
            </a:r>
            <a:r>
              <a:rPr lang="en-US" sz="2800" kern="1200" dirty="0" smtClean="0">
                <a:solidFill>
                  <a:srgbClr val="000000"/>
                </a:solidFill>
                <a:latin typeface="Papyrus"/>
                <a:cs typeface="Papyrus"/>
              </a:rPr>
              <a:t>about</a:t>
            </a:r>
          </a:p>
          <a:p>
            <a:r>
              <a:rPr lang="en-US" sz="2800" kern="1200" dirty="0" smtClean="0">
                <a:solidFill>
                  <a:srgbClr val="000000"/>
                </a:solidFill>
                <a:latin typeface="Papyrus"/>
                <a:cs typeface="Papyrus"/>
              </a:rPr>
              <a:t>             </a:t>
            </a:r>
            <a:r>
              <a:rPr lang="en-US" sz="2800" kern="1200" dirty="0">
                <a:solidFill>
                  <a:srgbClr val="000000"/>
                </a:solidFill>
                <a:latin typeface="Papyrus"/>
                <a:cs typeface="Papyrus"/>
              </a:rPr>
              <a:t>with so great a cloud of witnesses,</a:t>
            </a:r>
          </a:p>
          <a:p>
            <a:r>
              <a:rPr lang="en-US" sz="2800" kern="1200" dirty="0" smtClean="0">
                <a:solidFill>
                  <a:srgbClr val="000000"/>
                </a:solidFill>
                <a:latin typeface="Papyrus"/>
                <a:cs typeface="Papyrus"/>
              </a:rPr>
              <a:t>               </a:t>
            </a:r>
            <a:r>
              <a:rPr lang="en-US" sz="2800" kern="1200" dirty="0">
                <a:solidFill>
                  <a:srgbClr val="000000"/>
                </a:solidFill>
                <a:latin typeface="Papyrus"/>
                <a:cs typeface="Papyrus"/>
              </a:rPr>
              <a:t>Let us lay aside every </a:t>
            </a:r>
            <a:r>
              <a:rPr lang="en-US" sz="2800" kern="1200" dirty="0" smtClean="0">
                <a:solidFill>
                  <a:srgbClr val="000000"/>
                </a:solidFill>
                <a:latin typeface="Papyrus"/>
                <a:cs typeface="Papyrus"/>
              </a:rPr>
              <a:t>weight</a:t>
            </a:r>
          </a:p>
          <a:p>
            <a:r>
              <a:rPr lang="en-US" sz="2800" kern="1200" dirty="0" smtClean="0">
                <a:solidFill>
                  <a:srgbClr val="000000"/>
                </a:solidFill>
                <a:latin typeface="Papyrus"/>
                <a:cs typeface="Papyrus"/>
              </a:rPr>
              <a:t>         and </a:t>
            </a:r>
            <a:r>
              <a:rPr lang="en-US" sz="2800" kern="1200" dirty="0">
                <a:solidFill>
                  <a:srgbClr val="000000"/>
                </a:solidFill>
                <a:latin typeface="Papyrus"/>
                <a:cs typeface="Papyrus"/>
              </a:rPr>
              <a:t>the sin that does so easily </a:t>
            </a:r>
            <a:r>
              <a:rPr lang="en-US" sz="2800" dirty="0" smtClean="0">
                <a:solidFill>
                  <a:srgbClr val="000000"/>
                </a:solidFill>
                <a:latin typeface="Papyrus"/>
                <a:cs typeface="Papyrus"/>
              </a:rPr>
              <a:t>overtake</a:t>
            </a:r>
            <a:r>
              <a:rPr lang="en-US" sz="2800" kern="1200" dirty="0" smtClean="0">
                <a:solidFill>
                  <a:srgbClr val="000000"/>
                </a:solidFill>
                <a:latin typeface="Papyrus"/>
                <a:cs typeface="Papyrus"/>
              </a:rPr>
              <a:t> </a:t>
            </a:r>
            <a:r>
              <a:rPr lang="en-US" sz="2800" kern="1200" dirty="0">
                <a:solidFill>
                  <a:srgbClr val="000000"/>
                </a:solidFill>
                <a:latin typeface="Papyrus"/>
                <a:cs typeface="Papyrus"/>
              </a:rPr>
              <a:t>us</a:t>
            </a:r>
          </a:p>
          <a:p>
            <a:r>
              <a:rPr lang="en-US" sz="2800" kern="1200" dirty="0">
                <a:solidFill>
                  <a:srgbClr val="000000"/>
                </a:solidFill>
                <a:latin typeface="Papyrus"/>
                <a:cs typeface="Papyrus"/>
              </a:rPr>
              <a:t> </a:t>
            </a:r>
            <a:r>
              <a:rPr lang="en-US" sz="2800" kern="1200" dirty="0" smtClean="0">
                <a:solidFill>
                  <a:srgbClr val="000000"/>
                </a:solidFill>
                <a:latin typeface="Papyrus"/>
                <a:cs typeface="Papyrus"/>
              </a:rPr>
              <a:t>            Let </a:t>
            </a:r>
            <a:r>
              <a:rPr lang="en-US" sz="2800" kern="1200" dirty="0">
                <a:solidFill>
                  <a:srgbClr val="000000"/>
                </a:solidFill>
                <a:latin typeface="Papyrus"/>
                <a:cs typeface="Papyrus"/>
              </a:rPr>
              <a:t>us run with endurance  the </a:t>
            </a:r>
            <a:r>
              <a:rPr lang="en-US" sz="2800" kern="1200" dirty="0" smtClean="0">
                <a:solidFill>
                  <a:srgbClr val="000000"/>
                </a:solidFill>
                <a:latin typeface="Papyrus"/>
                <a:cs typeface="Papyrus"/>
              </a:rPr>
              <a:t>race</a:t>
            </a:r>
          </a:p>
          <a:p>
            <a:r>
              <a:rPr lang="en-US" sz="2800" kern="1200" dirty="0" smtClean="0">
                <a:solidFill>
                  <a:srgbClr val="000000"/>
                </a:solidFill>
                <a:latin typeface="Papyrus"/>
                <a:cs typeface="Papyrus"/>
              </a:rPr>
              <a:t>                               that </a:t>
            </a:r>
            <a:r>
              <a:rPr lang="en-US" sz="2800" kern="1200" dirty="0">
                <a:solidFill>
                  <a:srgbClr val="000000"/>
                </a:solidFill>
                <a:latin typeface="Papyrus"/>
                <a:cs typeface="Papyrus"/>
              </a:rPr>
              <a:t>is set before us,</a:t>
            </a:r>
          </a:p>
          <a:p>
            <a:r>
              <a:rPr lang="en-US" sz="2800" kern="1200" dirty="0">
                <a:solidFill>
                  <a:srgbClr val="000000"/>
                </a:solidFill>
                <a:latin typeface="Papyrus"/>
                <a:cs typeface="Papyrus"/>
              </a:rPr>
              <a:t> </a:t>
            </a:r>
            <a:r>
              <a:rPr lang="en-US" sz="2800" kern="1200" dirty="0" smtClean="0">
                <a:solidFill>
                  <a:srgbClr val="000000"/>
                </a:solidFill>
                <a:latin typeface="Papyrus"/>
                <a:cs typeface="Papyrus"/>
              </a:rPr>
              <a:t>                   Looking </a:t>
            </a:r>
            <a:r>
              <a:rPr lang="en-US" sz="2800" kern="1200" dirty="0">
                <a:solidFill>
                  <a:srgbClr val="000000"/>
                </a:solidFill>
                <a:latin typeface="Papyrus"/>
                <a:cs typeface="Papyrus"/>
              </a:rPr>
              <a:t>unto </a:t>
            </a:r>
            <a:r>
              <a:rPr lang="en-US" sz="2800" kern="1200" dirty="0" smtClean="0">
                <a:solidFill>
                  <a:srgbClr val="000000"/>
                </a:solidFill>
                <a:latin typeface="Papyrus"/>
                <a:cs typeface="Papyrus"/>
              </a:rPr>
              <a:t>Jesus</a:t>
            </a:r>
          </a:p>
          <a:p>
            <a:r>
              <a:rPr lang="en-US" sz="2800" kern="1200" dirty="0" smtClean="0">
                <a:solidFill>
                  <a:srgbClr val="000000"/>
                </a:solidFill>
                <a:latin typeface="Papyrus"/>
                <a:cs typeface="Papyrus"/>
              </a:rPr>
              <a:t>             the </a:t>
            </a:r>
            <a:r>
              <a:rPr lang="en-US" sz="2800" kern="1200" dirty="0">
                <a:solidFill>
                  <a:srgbClr val="000000"/>
                </a:solidFill>
                <a:latin typeface="Papyrus"/>
                <a:cs typeface="Papyrus"/>
              </a:rPr>
              <a:t>Author and Finisher of our faith</a:t>
            </a:r>
            <a:r>
              <a:rPr lang="en-US" sz="2800" kern="1200" dirty="0" smtClean="0">
                <a:solidFill>
                  <a:srgbClr val="000000"/>
                </a:solidFill>
                <a:latin typeface="Papyrus"/>
                <a:cs typeface="Papyrus"/>
              </a:rPr>
              <a:t>”</a:t>
            </a:r>
            <a:endParaRPr lang="en-US" sz="2800" kern="1200" dirty="0"/>
          </a:p>
        </p:txBody>
      </p:sp>
    </p:spTree>
    <p:extLst>
      <p:ext uri="{BB962C8B-B14F-4D97-AF65-F5344CB8AC3E}">
        <p14:creationId xmlns:p14="http://schemas.microsoft.com/office/powerpoint/2010/main" val="2230148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376740" y="3641766"/>
            <a:ext cx="8099894" cy="31700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000" kern="1200" dirty="0" smtClean="0">
                <a:latin typeface="Papyrus"/>
                <a:cs typeface="Papyrus"/>
              </a:rPr>
              <a:t>“</a:t>
            </a:r>
            <a:r>
              <a:rPr lang="en-US" sz="2000" kern="1200" dirty="0" smtClean="0">
                <a:solidFill>
                  <a:srgbClr val="000000"/>
                </a:solidFill>
                <a:latin typeface="Papyrus"/>
                <a:cs typeface="Papyrus"/>
              </a:rPr>
              <a:t>Wherefore seeing that we also </a:t>
            </a:r>
          </a:p>
          <a:p>
            <a:pPr algn="ctr"/>
            <a:r>
              <a:rPr lang="en-US" sz="2000" kern="1200" dirty="0" smtClean="0">
                <a:solidFill>
                  <a:srgbClr val="000000"/>
                </a:solidFill>
                <a:latin typeface="Papyrus"/>
                <a:cs typeface="Papyrus"/>
              </a:rPr>
              <a:t>are compassed about with so great a cloud of witnesses,</a:t>
            </a:r>
          </a:p>
          <a:p>
            <a:pPr algn="ctr"/>
            <a:r>
              <a:rPr lang="en-US" sz="2000" kern="1200" dirty="0" smtClean="0">
                <a:solidFill>
                  <a:srgbClr val="000000"/>
                </a:solidFill>
                <a:latin typeface="Papyrus"/>
                <a:cs typeface="Papyrus"/>
              </a:rPr>
              <a:t> </a:t>
            </a:r>
            <a:r>
              <a:rPr lang="en-US" sz="2000" dirty="0">
                <a:solidFill>
                  <a:srgbClr val="000000"/>
                </a:solidFill>
                <a:latin typeface="Papyrus"/>
                <a:cs typeface="Papyrus"/>
              </a:rPr>
              <a:t>L</a:t>
            </a:r>
            <a:r>
              <a:rPr lang="en-US" sz="2000" kern="1200" dirty="0" smtClean="0">
                <a:solidFill>
                  <a:srgbClr val="000000"/>
                </a:solidFill>
                <a:latin typeface="Papyrus"/>
                <a:cs typeface="Papyrus"/>
              </a:rPr>
              <a:t>et us lay aside every weight</a:t>
            </a:r>
          </a:p>
          <a:p>
            <a:pPr algn="ctr"/>
            <a:r>
              <a:rPr lang="en-US" sz="2000" kern="1200" dirty="0" smtClean="0">
                <a:solidFill>
                  <a:srgbClr val="000000"/>
                </a:solidFill>
                <a:latin typeface="Papyrus"/>
                <a:cs typeface="Papyrus"/>
              </a:rPr>
              <a:t> and the sin that does so easily beset us</a:t>
            </a:r>
          </a:p>
          <a:p>
            <a:pPr algn="ctr"/>
            <a:r>
              <a:rPr lang="en-US" sz="2000" kern="1200" dirty="0" smtClean="0">
                <a:solidFill>
                  <a:srgbClr val="000000"/>
                </a:solidFill>
                <a:latin typeface="Papyrus"/>
                <a:cs typeface="Papyrus"/>
              </a:rPr>
              <a:t> </a:t>
            </a:r>
            <a:r>
              <a:rPr lang="en-US" sz="2000" dirty="0">
                <a:solidFill>
                  <a:srgbClr val="000000"/>
                </a:solidFill>
                <a:latin typeface="Papyrus"/>
                <a:cs typeface="Papyrus"/>
              </a:rPr>
              <a:t>L</a:t>
            </a:r>
            <a:r>
              <a:rPr lang="en-US" sz="2000" kern="1200" dirty="0" smtClean="0">
                <a:solidFill>
                  <a:srgbClr val="000000"/>
                </a:solidFill>
                <a:latin typeface="Papyrus"/>
                <a:cs typeface="Papyrus"/>
              </a:rPr>
              <a:t>et us run with endurance  the race</a:t>
            </a:r>
          </a:p>
          <a:p>
            <a:pPr algn="ctr"/>
            <a:r>
              <a:rPr lang="en-US" sz="2000" dirty="0">
                <a:solidFill>
                  <a:srgbClr val="000000"/>
                </a:solidFill>
                <a:latin typeface="Papyrus"/>
                <a:cs typeface="Papyrus"/>
              </a:rPr>
              <a:t> </a:t>
            </a:r>
            <a:r>
              <a:rPr lang="en-US" sz="2000" dirty="0" smtClean="0">
                <a:solidFill>
                  <a:srgbClr val="000000"/>
                </a:solidFill>
                <a:latin typeface="Papyrus"/>
                <a:cs typeface="Papyrus"/>
              </a:rPr>
              <a:t>   </a:t>
            </a:r>
            <a:r>
              <a:rPr lang="en-US" sz="2000" kern="1200" dirty="0" smtClean="0">
                <a:solidFill>
                  <a:srgbClr val="000000"/>
                </a:solidFill>
                <a:latin typeface="Papyrus"/>
                <a:cs typeface="Papyrus"/>
              </a:rPr>
              <a:t> that is set before us,</a:t>
            </a:r>
          </a:p>
          <a:p>
            <a:pPr algn="ctr"/>
            <a:r>
              <a:rPr lang="en-US" sz="2000" kern="1200" dirty="0" smtClean="0">
                <a:solidFill>
                  <a:srgbClr val="000000"/>
                </a:solidFill>
                <a:latin typeface="Papyrus"/>
                <a:cs typeface="Papyrus"/>
              </a:rPr>
              <a:t> </a:t>
            </a:r>
            <a:r>
              <a:rPr lang="en-US" sz="2000" dirty="0">
                <a:solidFill>
                  <a:srgbClr val="000000"/>
                </a:solidFill>
                <a:latin typeface="Papyrus"/>
                <a:cs typeface="Papyrus"/>
              </a:rPr>
              <a:t>L</a:t>
            </a:r>
            <a:r>
              <a:rPr lang="en-US" sz="2000" kern="1200" dirty="0" smtClean="0">
                <a:solidFill>
                  <a:srgbClr val="000000"/>
                </a:solidFill>
                <a:latin typeface="Papyrus"/>
                <a:cs typeface="Papyrus"/>
              </a:rPr>
              <a:t>ooking unto Jesus,</a:t>
            </a:r>
          </a:p>
          <a:p>
            <a:pPr algn="ctr"/>
            <a:r>
              <a:rPr lang="en-US" sz="2000" kern="1200" dirty="0" smtClean="0">
                <a:solidFill>
                  <a:srgbClr val="000000"/>
                </a:solidFill>
                <a:latin typeface="Papyrus"/>
                <a:cs typeface="Papyrus"/>
              </a:rPr>
              <a:t>  the Author and </a:t>
            </a:r>
            <a:r>
              <a:rPr lang="en-US" sz="2000" dirty="0" smtClean="0">
                <a:solidFill>
                  <a:srgbClr val="000000"/>
                </a:solidFill>
                <a:latin typeface="Papyrus"/>
                <a:cs typeface="Papyrus"/>
              </a:rPr>
              <a:t>F</a:t>
            </a:r>
            <a:r>
              <a:rPr lang="en-US" sz="2000" kern="1200" dirty="0" smtClean="0">
                <a:solidFill>
                  <a:srgbClr val="000000"/>
                </a:solidFill>
                <a:latin typeface="Papyrus"/>
                <a:cs typeface="Papyrus"/>
              </a:rPr>
              <a:t>inisher of our faith”</a:t>
            </a:r>
          </a:p>
          <a:p>
            <a:pPr algn="ctr"/>
            <a:endParaRPr lang="en-US" sz="2000" kern="1200" dirty="0" smtClean="0">
              <a:solidFill>
                <a:srgbClr val="000000"/>
              </a:solidFill>
              <a:latin typeface="Papyrus"/>
              <a:cs typeface="Papyrus"/>
            </a:endParaRPr>
          </a:p>
          <a:p>
            <a:r>
              <a:rPr lang="en-US" sz="2000" kern="1200" dirty="0" smtClean="0">
                <a:solidFill>
                  <a:srgbClr val="000000"/>
                </a:solidFill>
                <a:latin typeface="Papyrus"/>
                <a:cs typeface="Papyrus"/>
              </a:rPr>
              <a:t>                                                Hebrews 12:1-2</a:t>
            </a:r>
            <a:endParaRPr lang="en-US" sz="2000" kern="1200" dirty="0">
              <a:solidFill>
                <a:srgbClr val="000000"/>
              </a:solidFill>
              <a:latin typeface="Papyrus"/>
              <a:cs typeface="Papyrus"/>
            </a:endParaRPr>
          </a:p>
        </p:txBody>
      </p:sp>
      <p:pic>
        <p:nvPicPr>
          <p:cNvPr id="5" name="Picture 4" descr="cloud-of-witnes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09572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sp>
        <p:nvSpPr>
          <p:cNvPr id="2" name="TextBox 1"/>
          <p:cNvSpPr txBox="1"/>
          <p:nvPr/>
        </p:nvSpPr>
        <p:spPr>
          <a:xfrm>
            <a:off x="397096" y="340126"/>
            <a:ext cx="7642425" cy="1661993"/>
          </a:xfrm>
          <a:prstGeom prst="rect">
            <a:avLst/>
          </a:prstGeom>
          <a:noFill/>
        </p:spPr>
        <p:txBody>
          <a:bodyPr wrap="square" rtlCol="0">
            <a:spAutoFit/>
          </a:bodyPr>
          <a:lstStyle/>
          <a:p>
            <a:r>
              <a:rPr lang="en-US" sz="2800" dirty="0" smtClean="0">
                <a:latin typeface="Papyrus"/>
                <a:cs typeface="Papyrus"/>
              </a:rPr>
              <a:t>We have a whole cheering section of saints</a:t>
            </a:r>
          </a:p>
          <a:p>
            <a:r>
              <a:rPr lang="en-US" sz="2800" dirty="0">
                <a:latin typeface="Papyrus"/>
                <a:cs typeface="Papyrus"/>
              </a:rPr>
              <a:t> </a:t>
            </a:r>
            <a:r>
              <a:rPr lang="en-US" sz="2800" dirty="0" smtClean="0">
                <a:latin typeface="Papyrus"/>
                <a:cs typeface="Papyrus"/>
              </a:rPr>
              <a:t>         who have gone before us                                        			The Hall of Faith in Hebrews 11 </a:t>
            </a:r>
            <a:endParaRPr lang="en-US" dirty="0" smtClean="0"/>
          </a:p>
          <a:p>
            <a:r>
              <a:rPr lang="en-US" dirty="0" smtClean="0"/>
              <a:t>.</a:t>
            </a:r>
            <a:endParaRPr lang="en-US" dirty="0"/>
          </a:p>
        </p:txBody>
      </p:sp>
      <p:pic>
        <p:nvPicPr>
          <p:cNvPr id="3" name="Picture 2" descr="Racing-for-beginners-hero.jpg"/>
          <p:cNvPicPr>
            <a:picLocks noChangeAspect="1"/>
          </p:cNvPicPr>
          <p:nvPr/>
        </p:nvPicPr>
        <p:blipFill rotWithShape="1">
          <a:blip r:embed="rId2">
            <a:extLst>
              <a:ext uri="{28A0092B-C50C-407E-A947-70E740481C1C}">
                <a14:useLocalDpi xmlns:a14="http://schemas.microsoft.com/office/drawing/2010/main" val="0"/>
              </a:ext>
            </a:extLst>
          </a:blip>
          <a:srcRect r="7710"/>
          <a:stretch/>
        </p:blipFill>
        <p:spPr>
          <a:xfrm>
            <a:off x="0" y="2002119"/>
            <a:ext cx="9144000" cy="3096233"/>
          </a:xfrm>
          <a:prstGeom prst="rect">
            <a:avLst/>
          </a:prstGeom>
        </p:spPr>
      </p:pic>
      <p:sp>
        <p:nvSpPr>
          <p:cNvPr id="5" name="TextBox 4"/>
          <p:cNvSpPr txBox="1"/>
          <p:nvPr/>
        </p:nvSpPr>
        <p:spPr>
          <a:xfrm>
            <a:off x="538200" y="5452052"/>
            <a:ext cx="7900760" cy="830997"/>
          </a:xfrm>
          <a:prstGeom prst="rect">
            <a:avLst/>
          </a:prstGeom>
          <a:noFill/>
        </p:spPr>
        <p:txBody>
          <a:bodyPr wrap="square" rtlCol="0">
            <a:spAutoFit/>
          </a:bodyPr>
          <a:lstStyle/>
          <a:p>
            <a:r>
              <a:rPr lang="en-US" sz="2400" dirty="0" smtClean="0">
                <a:latin typeface="Papyrus"/>
                <a:cs typeface="Papyrus"/>
              </a:rPr>
              <a:t>We have a Loving Church Family and Pastors </a:t>
            </a:r>
          </a:p>
          <a:p>
            <a:r>
              <a:rPr lang="en-US" sz="2400" dirty="0" smtClean="0">
                <a:latin typeface="Papyrus"/>
                <a:cs typeface="Papyrus"/>
              </a:rPr>
              <a:t> who are coaching us through right now Life’s challenges </a:t>
            </a:r>
            <a:endParaRPr lang="en-US" sz="2400" dirty="0">
              <a:latin typeface="Papyrus"/>
              <a:cs typeface="Papyrus"/>
            </a:endParaRPr>
          </a:p>
        </p:txBody>
      </p:sp>
    </p:spTree>
    <p:extLst>
      <p:ext uri="{BB962C8B-B14F-4D97-AF65-F5344CB8AC3E}">
        <p14:creationId xmlns:p14="http://schemas.microsoft.com/office/powerpoint/2010/main" val="37729003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3073"/>
            <a:ext cx="9144000" cy="6858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a:p>
        </p:txBody>
      </p:sp>
      <p:pic>
        <p:nvPicPr>
          <p:cNvPr id="6" name="Picture 5"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25" y="463583"/>
            <a:ext cx="4689363" cy="5825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341769" y="494712"/>
            <a:ext cx="3592333"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2400" dirty="0" smtClean="0">
              <a:solidFill>
                <a:srgbClr val="000000"/>
              </a:solidFill>
              <a:latin typeface="Papyrus"/>
              <a:cs typeface="Papyrus"/>
            </a:endParaRPr>
          </a:p>
          <a:p>
            <a:pPr algn="ctr"/>
            <a:r>
              <a:rPr lang="en-US" sz="2400" dirty="0" smtClean="0">
                <a:solidFill>
                  <a:srgbClr val="FF0000"/>
                </a:solidFill>
                <a:latin typeface="Papyrus"/>
                <a:cs typeface="Papyrus"/>
              </a:rPr>
              <a:t>1 Corinthians 9:24-25</a:t>
            </a:r>
          </a:p>
          <a:p>
            <a:pPr algn="ctr"/>
            <a:endParaRPr lang="en-US" sz="2400" dirty="0" smtClean="0">
              <a:solidFill>
                <a:srgbClr val="000000"/>
              </a:solidFill>
              <a:latin typeface="Papyrus"/>
              <a:cs typeface="Papyrus"/>
            </a:endParaRPr>
          </a:p>
          <a:p>
            <a:pPr algn="ctr"/>
            <a:r>
              <a:rPr lang="en-US" sz="2200" dirty="0" smtClean="0">
                <a:solidFill>
                  <a:srgbClr val="000000"/>
                </a:solidFill>
                <a:latin typeface="Papyrus"/>
                <a:cs typeface="Papyrus"/>
              </a:rPr>
              <a:t>“Know you not that they which run in a race all run, but one receives the prize? </a:t>
            </a:r>
          </a:p>
          <a:p>
            <a:pPr algn="ctr"/>
            <a:endParaRPr lang="en-US" sz="2200" dirty="0" smtClean="0">
              <a:solidFill>
                <a:srgbClr val="000000"/>
              </a:solidFill>
              <a:latin typeface="Papyrus"/>
              <a:cs typeface="Papyrus"/>
            </a:endParaRPr>
          </a:p>
          <a:p>
            <a:pPr algn="ctr"/>
            <a:r>
              <a:rPr lang="en-US" sz="2200" dirty="0" smtClean="0">
                <a:solidFill>
                  <a:srgbClr val="000000"/>
                </a:solidFill>
                <a:latin typeface="Papyrus"/>
                <a:cs typeface="Papyrus"/>
              </a:rPr>
              <a:t>So run, that you may obtain.  And every man that strives for the mastery is self-controlled in all things. </a:t>
            </a:r>
          </a:p>
          <a:p>
            <a:pPr algn="ctr"/>
            <a:endParaRPr lang="en-US" sz="2200" dirty="0">
              <a:solidFill>
                <a:srgbClr val="000000"/>
              </a:solidFill>
              <a:latin typeface="Papyrus"/>
              <a:cs typeface="Papyrus"/>
            </a:endParaRPr>
          </a:p>
          <a:p>
            <a:pPr algn="ctr"/>
            <a:r>
              <a:rPr lang="en-US" sz="2200" dirty="0" smtClean="0">
                <a:solidFill>
                  <a:srgbClr val="000000"/>
                </a:solidFill>
                <a:latin typeface="Papyrus"/>
                <a:cs typeface="Papyrus"/>
              </a:rPr>
              <a:t> Now they do it to obtain a corruptible crown, but we an incorruptible </a:t>
            </a:r>
            <a:r>
              <a:rPr lang="en-US" sz="2200" b="1" dirty="0" smtClean="0">
                <a:solidFill>
                  <a:srgbClr val="000000"/>
                </a:solidFill>
                <a:latin typeface="Papyrus"/>
                <a:cs typeface="Papyrus"/>
              </a:rPr>
              <a:t>crown </a:t>
            </a:r>
            <a:r>
              <a:rPr lang="en-US" sz="2200" dirty="0" smtClean="0">
                <a:solidFill>
                  <a:srgbClr val="000000"/>
                </a:solidFill>
                <a:latin typeface="Papyrus"/>
                <a:cs typeface="Papyrus"/>
              </a:rPr>
              <a:t>.”</a:t>
            </a:r>
          </a:p>
        </p:txBody>
      </p:sp>
    </p:spTree>
    <p:extLst>
      <p:ext uri="{BB962C8B-B14F-4D97-AF65-F5344CB8AC3E}">
        <p14:creationId xmlns:p14="http://schemas.microsoft.com/office/powerpoint/2010/main" val="16074741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828</TotalTime>
  <Words>2089</Words>
  <Application>Microsoft Macintosh PowerPoint</Application>
  <PresentationFormat>On-screen Show (4:3)</PresentationFormat>
  <Paragraphs>260</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108</cp:revision>
  <dcterms:created xsi:type="dcterms:W3CDTF">2019-03-13T11:06:02Z</dcterms:created>
  <dcterms:modified xsi:type="dcterms:W3CDTF">2020-08-23T19:30:58Z</dcterms:modified>
</cp:coreProperties>
</file>