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sldIdLst>
    <p:sldId id="355" r:id="rId2"/>
    <p:sldId id="256" r:id="rId3"/>
    <p:sldId id="348" r:id="rId4"/>
    <p:sldId id="301" r:id="rId5"/>
    <p:sldId id="360" r:id="rId6"/>
    <p:sldId id="361" r:id="rId7"/>
    <p:sldId id="362" r:id="rId8"/>
    <p:sldId id="363" r:id="rId9"/>
    <p:sldId id="331" r:id="rId10"/>
    <p:sldId id="364" r:id="rId11"/>
    <p:sldId id="365" r:id="rId12"/>
    <p:sldId id="354" r:id="rId13"/>
    <p:sldId id="276" r:id="rId14"/>
    <p:sldId id="335" r:id="rId15"/>
    <p:sldId id="332" r:id="rId16"/>
    <p:sldId id="349" r:id="rId17"/>
    <p:sldId id="350" r:id="rId18"/>
    <p:sldId id="304" r:id="rId19"/>
    <p:sldId id="257" r:id="rId20"/>
    <p:sldId id="271" r:id="rId21"/>
    <p:sldId id="263" r:id="rId22"/>
    <p:sldId id="352" r:id="rId23"/>
    <p:sldId id="270" r:id="rId24"/>
    <p:sldId id="358" r:id="rId25"/>
    <p:sldId id="259" r:id="rId26"/>
    <p:sldId id="351" r:id="rId27"/>
    <p:sldId id="296" r:id="rId28"/>
    <p:sldId id="262" r:id="rId29"/>
    <p:sldId id="356" r:id="rId30"/>
    <p:sldId id="357" r:id="rId31"/>
    <p:sldId id="306" r:id="rId32"/>
    <p:sldId id="359" r:id="rId33"/>
    <p:sldId id="307" r:id="rId34"/>
    <p:sldId id="260" r:id="rId35"/>
    <p:sldId id="504" r:id="rId36"/>
    <p:sldId id="505" r:id="rId37"/>
    <p:sldId id="258" r:id="rId38"/>
    <p:sldId id="366" r:id="rId39"/>
    <p:sldId id="367" r:id="rId40"/>
    <p:sldId id="338" r:id="rId41"/>
    <p:sldId id="393" r:id="rId42"/>
    <p:sldId id="294" r:id="rId43"/>
    <p:sldId id="295" r:id="rId44"/>
    <p:sldId id="298" r:id="rId45"/>
    <p:sldId id="299" r:id="rId46"/>
    <p:sldId id="467" r:id="rId47"/>
    <p:sldId id="461" r:id="rId48"/>
    <p:sldId id="465" r:id="rId49"/>
    <p:sldId id="500" r:id="rId50"/>
    <p:sldId id="273" r:id="rId51"/>
    <p:sldId id="272" r:id="rId52"/>
    <p:sldId id="460" r:id="rId53"/>
    <p:sldId id="302" r:id="rId54"/>
    <p:sldId id="261" r:id="rId55"/>
    <p:sldId id="368" r:id="rId56"/>
    <p:sldId id="300" r:id="rId57"/>
    <p:sldId id="369" r:id="rId58"/>
    <p:sldId id="297" r:id="rId59"/>
    <p:sldId id="501" r:id="rId60"/>
    <p:sldId id="463" r:id="rId61"/>
    <p:sldId id="290" r:id="rId62"/>
    <p:sldId id="398" r:id="rId63"/>
    <p:sldId id="267" r:id="rId64"/>
    <p:sldId id="312" r:id="rId65"/>
    <p:sldId id="469" r:id="rId66"/>
    <p:sldId id="266" r:id="rId67"/>
    <p:sldId id="503" r:id="rId68"/>
    <p:sldId id="493" r:id="rId69"/>
    <p:sldId id="275" r:id="rId70"/>
    <p:sldId id="507" r:id="rId71"/>
    <p:sldId id="496" r:id="rId72"/>
    <p:sldId id="520" r:id="rId73"/>
    <p:sldId id="459" r:id="rId74"/>
    <p:sldId id="494" r:id="rId75"/>
    <p:sldId id="497" r:id="rId76"/>
    <p:sldId id="499" r:id="rId77"/>
    <p:sldId id="495" r:id="rId78"/>
    <p:sldId id="491" r:id="rId79"/>
    <p:sldId id="492" r:id="rId80"/>
    <p:sldId id="498" r:id="rId81"/>
    <p:sldId id="268" r:id="rId82"/>
    <p:sldId id="519" r:id="rId83"/>
    <p:sldId id="508" r:id="rId84"/>
    <p:sldId id="475" r:id="rId85"/>
    <p:sldId id="347" r:id="rId86"/>
    <p:sldId id="509" r:id="rId87"/>
    <p:sldId id="515" r:id="rId88"/>
    <p:sldId id="516" r:id="rId89"/>
    <p:sldId id="482" r:id="rId90"/>
    <p:sldId id="514" r:id="rId91"/>
    <p:sldId id="506" r:id="rId92"/>
    <p:sldId id="455" r:id="rId93"/>
    <p:sldId id="518" r:id="rId94"/>
    <p:sldId id="517" r:id="rId95"/>
    <p:sldId id="483" r:id="rId96"/>
    <p:sldId id="269" r:id="rId97"/>
    <p:sldId id="470" r:id="rId98"/>
    <p:sldId id="488" r:id="rId99"/>
    <p:sldId id="472" r:id="rId100"/>
    <p:sldId id="487" r:id="rId101"/>
    <p:sldId id="486" r:id="rId102"/>
    <p:sldId id="489" r:id="rId103"/>
    <p:sldId id="490" r:id="rId104"/>
    <p:sldId id="264"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171"/>
    <p:restoredTop sz="96181"/>
  </p:normalViewPr>
  <p:slideViewPr>
    <p:cSldViewPr snapToGrid="0">
      <p:cViewPr varScale="1">
        <p:scale>
          <a:sx n="95" d="100"/>
          <a:sy n="95" d="100"/>
        </p:scale>
        <p:origin x="208" y="800"/>
      </p:cViewPr>
      <p:guideLst/>
    </p:cSldViewPr>
  </p:slideViewPr>
  <p:notesTextViewPr>
    <p:cViewPr>
      <p:scale>
        <a:sx n="1" d="1"/>
        <a:sy n="1" d="1"/>
      </p:scale>
      <p:origin x="0" y="0"/>
    </p:cViewPr>
  </p:notesTextViewPr>
  <p:sorterViewPr>
    <p:cViewPr>
      <p:scale>
        <a:sx n="133" d="100"/>
        <a:sy n="13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9890E-BC2A-0540-BBAD-C6D87B197361}" type="datetimeFigureOut">
              <a:rPr lang="en-US" smtClean="0"/>
              <a:t>12/9/23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8AD71D-C7EB-DF4A-A24A-27A4FD0CBC60}" type="slidenum">
              <a:rPr lang="en-US" smtClean="0"/>
              <a:t>‹#›</a:t>
            </a:fld>
            <a:endParaRPr lang="en-US"/>
          </a:p>
        </p:txBody>
      </p:sp>
    </p:spTree>
    <p:extLst>
      <p:ext uri="{BB962C8B-B14F-4D97-AF65-F5344CB8AC3E}">
        <p14:creationId xmlns:p14="http://schemas.microsoft.com/office/powerpoint/2010/main" val="3364913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AD71D-C7EB-DF4A-A24A-27A4FD0CBC60}" type="slidenum">
              <a:rPr lang="en-US" smtClean="0"/>
              <a:t>3</a:t>
            </a:fld>
            <a:endParaRPr lang="en-US"/>
          </a:p>
        </p:txBody>
      </p:sp>
    </p:spTree>
    <p:extLst>
      <p:ext uri="{BB962C8B-B14F-4D97-AF65-F5344CB8AC3E}">
        <p14:creationId xmlns:p14="http://schemas.microsoft.com/office/powerpoint/2010/main" val="988976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AD71D-C7EB-DF4A-A24A-27A4FD0CBC60}" type="slidenum">
              <a:rPr lang="en-US" smtClean="0"/>
              <a:t>61</a:t>
            </a:fld>
            <a:endParaRPr lang="en-US"/>
          </a:p>
        </p:txBody>
      </p:sp>
    </p:spTree>
    <p:extLst>
      <p:ext uri="{BB962C8B-B14F-4D97-AF65-F5344CB8AC3E}">
        <p14:creationId xmlns:p14="http://schemas.microsoft.com/office/powerpoint/2010/main" val="1815825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D8E7FE29-C468-10F5-4B0B-25931B4ED44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30FDAEAC-7069-9940-B62C-0D6BAC8B2F88}" type="slidenum">
              <a:rPr lang="es-ES_tradnl" altLang="en-US" smtClean="0">
                <a:latin typeface="Arial" panose="020B0604020202020204" pitchFamily="34" charset="0"/>
              </a:rPr>
              <a:pPr/>
              <a:t>64</a:t>
            </a:fld>
            <a:endParaRPr lang="es-ES_tradnl" altLang="en-US">
              <a:latin typeface="Arial" panose="020B0604020202020204" pitchFamily="34" charset="0"/>
            </a:endParaRPr>
          </a:p>
        </p:txBody>
      </p:sp>
      <p:sp>
        <p:nvSpPr>
          <p:cNvPr id="202754" name="Rectangle 2">
            <a:extLst>
              <a:ext uri="{FF2B5EF4-FFF2-40B4-BE49-F238E27FC236}">
                <a16:creationId xmlns:a16="http://schemas.microsoft.com/office/drawing/2014/main" id="{D46BA74E-46B9-4158-B87E-7D9999C8BC44}"/>
              </a:ext>
            </a:extLst>
          </p:cNvPr>
          <p:cNvSpPr>
            <a:spLocks noGrp="1" noRot="1" noChangeAspect="1" noChangeArrowheads="1" noTextEdit="1"/>
          </p:cNvSpPr>
          <p:nvPr>
            <p:ph type="sldImg"/>
          </p:nvPr>
        </p:nvSpPr>
        <p:spPr>
          <a:ln/>
        </p:spPr>
      </p:sp>
      <p:sp>
        <p:nvSpPr>
          <p:cNvPr id="202755" name="Rectangle 3">
            <a:extLst>
              <a:ext uri="{FF2B5EF4-FFF2-40B4-BE49-F238E27FC236}">
                <a16:creationId xmlns:a16="http://schemas.microsoft.com/office/drawing/2014/main" id="{102EAEF6-B5F8-E6D6-F5D8-AEAC67EF5B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7DAA78BA-6859-7E42-538C-5CDB9C789D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004B13DD-1168-3D44-94FF-0E07F9257558}" type="slidenum">
              <a:rPr lang="es-ES_tradnl" altLang="en-US" smtClean="0">
                <a:latin typeface="Arial" panose="020B0604020202020204" pitchFamily="34" charset="0"/>
              </a:rPr>
              <a:pPr/>
              <a:t>65</a:t>
            </a:fld>
            <a:endParaRPr lang="es-ES_tradnl" altLang="en-US">
              <a:latin typeface="Arial" panose="020B0604020202020204" pitchFamily="34" charset="0"/>
            </a:endParaRPr>
          </a:p>
        </p:txBody>
      </p:sp>
      <p:sp>
        <p:nvSpPr>
          <p:cNvPr id="200706" name="Rectangle 2">
            <a:extLst>
              <a:ext uri="{FF2B5EF4-FFF2-40B4-BE49-F238E27FC236}">
                <a16:creationId xmlns:a16="http://schemas.microsoft.com/office/drawing/2014/main" id="{A4191D56-CDF0-BE5B-AEC3-05E33BEEF9EF}"/>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C7FF6ABE-57D2-DDBC-2522-B39EE0859B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341693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7FA4C7AB-3D03-99F7-B173-586F5CAE48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E76735C0-08DE-A742-A975-9D9182E369FD}" type="slidenum">
              <a:rPr lang="es-ES_tradnl" altLang="en-US" smtClean="0">
                <a:latin typeface="Arial" panose="020B0604020202020204" pitchFamily="34" charset="0"/>
              </a:rPr>
              <a:pPr/>
              <a:t>73</a:t>
            </a:fld>
            <a:endParaRPr lang="es-ES_tradnl" altLang="en-US">
              <a:latin typeface="Arial" panose="020B0604020202020204" pitchFamily="34" charset="0"/>
            </a:endParaRPr>
          </a:p>
        </p:txBody>
      </p:sp>
      <p:sp>
        <p:nvSpPr>
          <p:cNvPr id="215042" name="Rectangle 2">
            <a:extLst>
              <a:ext uri="{FF2B5EF4-FFF2-40B4-BE49-F238E27FC236}">
                <a16:creationId xmlns:a16="http://schemas.microsoft.com/office/drawing/2014/main" id="{5EDE86B2-C311-86F8-0CF5-039E516B726C}"/>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42950127-AD7B-A08F-F614-16B2E88911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2775859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3CFE389-DF1B-BD49-A464-8B7C3DF685AC}" type="slidenum">
              <a:rPr lang="es-ES_tradnl" smtClean="0"/>
              <a:pPr>
                <a:defRPr/>
              </a:pPr>
              <a:t>83</a:t>
            </a:fld>
            <a:endParaRPr lang="es-ES_tradnl"/>
          </a:p>
        </p:txBody>
      </p:sp>
    </p:spTree>
    <p:extLst>
      <p:ext uri="{BB962C8B-B14F-4D97-AF65-F5344CB8AC3E}">
        <p14:creationId xmlns:p14="http://schemas.microsoft.com/office/powerpoint/2010/main" val="1491992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90</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944206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lvl1pPr>
              <a:defRPr sz="2400">
                <a:solidFill>
                  <a:schemeClr val="tx1"/>
                </a:solidFill>
                <a:latin typeface="Georgia Italic" charset="0"/>
                <a:ea typeface="ＭＳ Ｐゴシック" charset="0"/>
                <a:cs typeface="ＭＳ Ｐゴシック" charset="0"/>
              </a:defRPr>
            </a:lvl1pPr>
            <a:lvl2pPr marL="742950" indent="-285750">
              <a:defRPr sz="2400">
                <a:solidFill>
                  <a:schemeClr val="tx1"/>
                </a:solidFill>
                <a:latin typeface="Georgia Italic" charset="0"/>
                <a:ea typeface="ＭＳ Ｐゴシック" charset="0"/>
              </a:defRPr>
            </a:lvl2pPr>
            <a:lvl3pPr marL="1143000" indent="-228600">
              <a:defRPr sz="2400">
                <a:solidFill>
                  <a:schemeClr val="tx1"/>
                </a:solidFill>
                <a:latin typeface="Georgia Italic" charset="0"/>
                <a:ea typeface="ＭＳ Ｐゴシック" charset="0"/>
              </a:defRPr>
            </a:lvl3pPr>
            <a:lvl4pPr marL="1600200" indent="-228600">
              <a:defRPr sz="2400">
                <a:solidFill>
                  <a:schemeClr val="tx1"/>
                </a:solidFill>
                <a:latin typeface="Georgia Italic" charset="0"/>
                <a:ea typeface="ＭＳ Ｐゴシック" charset="0"/>
              </a:defRPr>
            </a:lvl4pPr>
            <a:lvl5pPr marL="2057400" indent="-228600">
              <a:defRPr sz="2400">
                <a:solidFill>
                  <a:schemeClr val="tx1"/>
                </a:solidFill>
                <a:latin typeface="Georgia Italic" charset="0"/>
                <a:ea typeface="ＭＳ Ｐゴシック" charset="0"/>
              </a:defRPr>
            </a:lvl5pPr>
            <a:lvl6pPr marL="2514600" indent="-228600" eaLnBrk="0" fontAlgn="base" hangingPunct="0">
              <a:spcBef>
                <a:spcPct val="0"/>
              </a:spcBef>
              <a:spcAft>
                <a:spcPct val="0"/>
              </a:spcAft>
              <a:defRPr sz="2400">
                <a:solidFill>
                  <a:schemeClr val="tx1"/>
                </a:solidFill>
                <a:latin typeface="Georgia Italic" charset="0"/>
                <a:ea typeface="ＭＳ Ｐゴシック" charset="0"/>
              </a:defRPr>
            </a:lvl6pPr>
            <a:lvl7pPr marL="2971800" indent="-228600" eaLnBrk="0" fontAlgn="base" hangingPunct="0">
              <a:spcBef>
                <a:spcPct val="0"/>
              </a:spcBef>
              <a:spcAft>
                <a:spcPct val="0"/>
              </a:spcAft>
              <a:defRPr sz="2400">
                <a:solidFill>
                  <a:schemeClr val="tx1"/>
                </a:solidFill>
                <a:latin typeface="Georgia Italic" charset="0"/>
                <a:ea typeface="ＭＳ Ｐゴシック" charset="0"/>
              </a:defRPr>
            </a:lvl7pPr>
            <a:lvl8pPr marL="3429000" indent="-228600" eaLnBrk="0" fontAlgn="base" hangingPunct="0">
              <a:spcBef>
                <a:spcPct val="0"/>
              </a:spcBef>
              <a:spcAft>
                <a:spcPct val="0"/>
              </a:spcAft>
              <a:defRPr sz="2400">
                <a:solidFill>
                  <a:schemeClr val="tx1"/>
                </a:solidFill>
                <a:latin typeface="Georgia Italic" charset="0"/>
                <a:ea typeface="ＭＳ Ｐゴシック" charset="0"/>
              </a:defRPr>
            </a:lvl8pPr>
            <a:lvl9pPr marL="3886200" indent="-228600" eaLnBrk="0" fontAlgn="base" hangingPunct="0">
              <a:spcBef>
                <a:spcPct val="0"/>
              </a:spcBef>
              <a:spcAft>
                <a:spcPct val="0"/>
              </a:spcAft>
              <a:defRPr sz="2400">
                <a:solidFill>
                  <a:schemeClr val="tx1"/>
                </a:solidFill>
                <a:latin typeface="Georgia Italic" charset="0"/>
                <a:ea typeface="ＭＳ Ｐゴシック" charset="0"/>
              </a:defRPr>
            </a:lvl9pPr>
          </a:lstStyle>
          <a:p>
            <a:fld id="{87659BBF-4D2E-3648-8D14-667CFC93D2E6}" type="slidenum">
              <a:rPr lang="en-US" sz="1200">
                <a:latin typeface="Arial" charset="0"/>
              </a:rPr>
              <a:pPr/>
              <a:t>94</a:t>
            </a:fld>
            <a:endParaRPr lang="en-US" sz="1200">
              <a:latin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a:noFill/>
        </p:spPr>
        <p:txBody>
          <a:bodyPr/>
          <a:lstStyle/>
          <a:p>
            <a:pPr eaLnBrk="1" hangingPunct="1"/>
            <a:endParaRPr lang="es-ES_tradnl"/>
          </a:p>
        </p:txBody>
      </p:sp>
    </p:spTree>
    <p:extLst>
      <p:ext uri="{BB962C8B-B14F-4D97-AF65-F5344CB8AC3E}">
        <p14:creationId xmlns:p14="http://schemas.microsoft.com/office/powerpoint/2010/main" val="1515172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E6E1EF3A-B334-654A-983D-70A6A4446F47}" type="slidenum">
              <a:rPr lang="es-ES_tradnl">
                <a:latin typeface="Arial" charset="0"/>
              </a:rPr>
              <a:pPr/>
              <a:t>97</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103289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13CA2A1-ABE5-1DB0-34CB-7944A19D67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B82AD88D-AD00-F44F-81C0-229ECC1577AE}" type="slidenum">
              <a:rPr lang="es-ES_tradnl" altLang="en-US" smtClean="0">
                <a:latin typeface="Arial" panose="020B0604020202020204" pitchFamily="34" charset="0"/>
              </a:rPr>
              <a:pPr/>
              <a:t>101</a:t>
            </a:fld>
            <a:endParaRPr lang="es-ES_tradnl" altLang="en-US">
              <a:latin typeface="Arial" panose="020B0604020202020204" pitchFamily="34" charset="0"/>
            </a:endParaRPr>
          </a:p>
        </p:txBody>
      </p:sp>
      <p:sp>
        <p:nvSpPr>
          <p:cNvPr id="16386" name="Rectangle 2">
            <a:extLst>
              <a:ext uri="{FF2B5EF4-FFF2-40B4-BE49-F238E27FC236}">
                <a16:creationId xmlns:a16="http://schemas.microsoft.com/office/drawing/2014/main" id="{B4D37AC9-B0CE-2629-7BFE-23AEA9682C8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DA3F7768-9D2C-C412-0FF8-7BB3085FF5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37722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8AD71D-C7EB-DF4A-A24A-27A4FD0CBC60}" type="slidenum">
              <a:rPr lang="en-US" smtClean="0"/>
              <a:t>8</a:t>
            </a:fld>
            <a:endParaRPr lang="en-US"/>
          </a:p>
        </p:txBody>
      </p:sp>
    </p:spTree>
    <p:extLst>
      <p:ext uri="{BB962C8B-B14F-4D97-AF65-F5344CB8AC3E}">
        <p14:creationId xmlns:p14="http://schemas.microsoft.com/office/powerpoint/2010/main" val="247629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D9BF5DCB-E64F-384D-A10D-D9BC78500129}" type="slidenum">
              <a:rPr lang="es-ES_tradnl" smtClean="0"/>
              <a:t>18</a:t>
            </a:fld>
            <a:endParaRPr lang="es-ES_tradnl"/>
          </a:p>
        </p:txBody>
      </p:sp>
    </p:spTree>
    <p:extLst>
      <p:ext uri="{BB962C8B-B14F-4D97-AF65-F5344CB8AC3E}">
        <p14:creationId xmlns:p14="http://schemas.microsoft.com/office/powerpoint/2010/main" val="288936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08722C-D811-3C45-A302-66DB97A08BC0}" type="slidenum">
              <a:rPr lang="en-US" smtClean="0"/>
              <a:t>39</a:t>
            </a:fld>
            <a:endParaRPr lang="en-US"/>
          </a:p>
        </p:txBody>
      </p:sp>
    </p:spTree>
    <p:extLst>
      <p:ext uri="{BB962C8B-B14F-4D97-AF65-F5344CB8AC3E}">
        <p14:creationId xmlns:p14="http://schemas.microsoft.com/office/powerpoint/2010/main" val="2871404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7EFF0FE0-72F2-B5B9-FA71-25ACB1ED3E7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4FC1C88D-5831-3047-8342-A48AF714AC76}" type="slidenum">
              <a:rPr lang="es-ES_tradnl" altLang="en-US" smtClean="0">
                <a:latin typeface="Arial" panose="020B0604020202020204" pitchFamily="34" charset="0"/>
              </a:rPr>
              <a:pPr/>
              <a:t>52</a:t>
            </a:fld>
            <a:endParaRPr lang="es-ES_tradnl" altLang="en-US">
              <a:latin typeface="Arial" panose="020B0604020202020204" pitchFamily="34" charset="0"/>
            </a:endParaRPr>
          </a:p>
        </p:txBody>
      </p:sp>
      <p:sp>
        <p:nvSpPr>
          <p:cNvPr id="94210" name="Rectangle 2">
            <a:extLst>
              <a:ext uri="{FF2B5EF4-FFF2-40B4-BE49-F238E27FC236}">
                <a16:creationId xmlns:a16="http://schemas.microsoft.com/office/drawing/2014/main" id="{6DAA24F4-6A73-73C0-AF5A-2102B6967B52}"/>
              </a:ext>
            </a:extLst>
          </p:cNvPr>
          <p:cNvSpPr>
            <a:spLocks noGrp="1" noRot="1" noChangeAspect="1" noChangeArrowheads="1" noTextEdit="1"/>
          </p:cNvSpPr>
          <p:nvPr>
            <p:ph type="sldImg"/>
          </p:nvPr>
        </p:nvSpPr>
        <p:spPr>
          <a:solidFill>
            <a:srgbClr val="FFFFFF"/>
          </a:solidFill>
          <a:ln/>
        </p:spPr>
      </p:sp>
      <p:sp>
        <p:nvSpPr>
          <p:cNvPr id="94211" name="Rectangle 3">
            <a:extLst>
              <a:ext uri="{FF2B5EF4-FFF2-40B4-BE49-F238E27FC236}">
                <a16:creationId xmlns:a16="http://schemas.microsoft.com/office/drawing/2014/main" id="{A41A6AAC-8A39-1A5A-308E-596CEA9018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Arial" panose="020B0604020202020204" pitchFamily="34" charset="0"/>
                <a:ea typeface="ヒラギノ角ゴ Pro W3" panose="020B0300000000000000" pitchFamily="34" charset="-128"/>
              </a:rPr>
              <a:t>This is an ancient carving of Molech. Abram lived in Iraq, and the people around him served this god. As you can see, it is the moon god. It is the same symbol on top of every mosque. The same god of Genesis</a:t>
            </a:r>
          </a:p>
        </p:txBody>
      </p:sp>
    </p:spTree>
    <p:extLst>
      <p:ext uri="{BB962C8B-B14F-4D97-AF65-F5344CB8AC3E}">
        <p14:creationId xmlns:p14="http://schemas.microsoft.com/office/powerpoint/2010/main" val="113977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34C10428-500A-8143-9D3B-3240EE8F47C5}" type="slidenum">
              <a:rPr lang="es-ES_tradnl">
                <a:latin typeface="Arial" charset="0"/>
              </a:rPr>
              <a:pPr/>
              <a:t>53</a:t>
            </a:fld>
            <a:endParaRPr lang="es-ES_tradnl">
              <a:latin typeface="Arial" charset="0"/>
            </a:endParaRPr>
          </a:p>
        </p:txBody>
      </p:sp>
      <p:sp>
        <p:nvSpPr>
          <p:cNvPr id="236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4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8905D932-E55C-064F-B7B4-976C11B5D38C}" type="slidenum">
              <a:rPr lang="es-ES_tradnl">
                <a:latin typeface="Arial" charset="0"/>
              </a:rPr>
              <a:pPr/>
              <a:t>56</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745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702B3964-12F7-DF40-B4B4-054CBC8DAC4C}" type="slidenum">
              <a:rPr lang="es-ES_tradnl">
                <a:latin typeface="Arial" charset="0"/>
              </a:rPr>
              <a:pPr/>
              <a:t>57</a:t>
            </a:fld>
            <a:endParaRPr lang="es-ES_tradnl">
              <a:latin typeface="Arial" charset="0"/>
            </a:endParaRPr>
          </a:p>
        </p:txBody>
      </p:sp>
      <p:sp>
        <p:nvSpPr>
          <p:cNvPr id="1894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5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1459996D-23C3-E4BE-8EE7-B6E03D95E9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FF5CD81F-EFB0-7646-B3BF-579E88D2CF78}" type="slidenum">
              <a:rPr lang="es-ES_tradnl" altLang="en-US" smtClean="0">
                <a:latin typeface="Arial" panose="020B0604020202020204" pitchFamily="34" charset="0"/>
              </a:rPr>
              <a:pPr/>
              <a:t>60</a:t>
            </a:fld>
            <a:endParaRPr lang="es-ES_tradnl" altLang="en-US">
              <a:latin typeface="Arial" panose="020B0604020202020204" pitchFamily="34" charset="0"/>
            </a:endParaRPr>
          </a:p>
        </p:txBody>
      </p:sp>
      <p:sp>
        <p:nvSpPr>
          <p:cNvPr id="197634" name="Rectangle 2">
            <a:extLst>
              <a:ext uri="{FF2B5EF4-FFF2-40B4-BE49-F238E27FC236}">
                <a16:creationId xmlns:a16="http://schemas.microsoft.com/office/drawing/2014/main" id="{92524CA6-AECD-E628-7466-0CF55B9708EB}"/>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4BD8C4F4-6F41-506C-CAB2-85EF6F7572A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extLst>
      <p:ext uri="{BB962C8B-B14F-4D97-AF65-F5344CB8AC3E}">
        <p14:creationId xmlns:p14="http://schemas.microsoft.com/office/powerpoint/2010/main" val="1018898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4245-2DD9-6DAB-BED6-B5C054575E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26A14C-0ECA-1D51-0135-8469B1874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0DE1EB-5FF7-133D-6DE0-A4C4AD4E4741}"/>
              </a:ext>
            </a:extLst>
          </p:cNvPr>
          <p:cNvSpPr>
            <a:spLocks noGrp="1"/>
          </p:cNvSpPr>
          <p:nvPr>
            <p:ph type="dt" sz="half" idx="10"/>
          </p:nvPr>
        </p:nvSpPr>
        <p:spPr/>
        <p:txBody>
          <a:bodyPr/>
          <a:lstStyle/>
          <a:p>
            <a:fld id="{C328A28F-CE87-D14D-812A-4315ABE0DEDC}" type="datetimeFigureOut">
              <a:rPr lang="en-US" smtClean="0"/>
              <a:t>12/9/23</a:t>
            </a:fld>
            <a:endParaRPr lang="en-US"/>
          </a:p>
        </p:txBody>
      </p:sp>
      <p:sp>
        <p:nvSpPr>
          <p:cNvPr id="5" name="Footer Placeholder 4">
            <a:extLst>
              <a:ext uri="{FF2B5EF4-FFF2-40B4-BE49-F238E27FC236}">
                <a16:creationId xmlns:a16="http://schemas.microsoft.com/office/drawing/2014/main" id="{87CE9916-F1F2-EA76-C785-9C22D9A81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EAD15-9311-79F6-4CAB-4DC299CE04D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564917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28B2C-CC27-6CCA-C572-0C396E5C05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CC8395-DFDA-0F16-E14E-65ABB178B2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8ECDF-E47A-5E50-5FDE-FFD1116F3ECF}"/>
              </a:ext>
            </a:extLst>
          </p:cNvPr>
          <p:cNvSpPr>
            <a:spLocks noGrp="1"/>
          </p:cNvSpPr>
          <p:nvPr>
            <p:ph type="dt" sz="half" idx="10"/>
          </p:nvPr>
        </p:nvSpPr>
        <p:spPr/>
        <p:txBody>
          <a:bodyPr/>
          <a:lstStyle/>
          <a:p>
            <a:fld id="{C328A28F-CE87-D14D-812A-4315ABE0DEDC}" type="datetimeFigureOut">
              <a:rPr lang="en-US" smtClean="0"/>
              <a:t>12/9/23</a:t>
            </a:fld>
            <a:endParaRPr lang="en-US"/>
          </a:p>
        </p:txBody>
      </p:sp>
      <p:sp>
        <p:nvSpPr>
          <p:cNvPr id="5" name="Footer Placeholder 4">
            <a:extLst>
              <a:ext uri="{FF2B5EF4-FFF2-40B4-BE49-F238E27FC236}">
                <a16:creationId xmlns:a16="http://schemas.microsoft.com/office/drawing/2014/main" id="{3BAD1C8B-AC53-37BE-551A-14B65416B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8FC75E-C118-D01E-F4CF-D48A06670C58}"/>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348656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1E7486-54BF-8B51-0950-D780305C44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E9866A-741C-89CA-5BAA-EE0376E465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EB7C9-D277-0B93-79A7-FEAEB86744EE}"/>
              </a:ext>
            </a:extLst>
          </p:cNvPr>
          <p:cNvSpPr>
            <a:spLocks noGrp="1"/>
          </p:cNvSpPr>
          <p:nvPr>
            <p:ph type="dt" sz="half" idx="10"/>
          </p:nvPr>
        </p:nvSpPr>
        <p:spPr/>
        <p:txBody>
          <a:bodyPr/>
          <a:lstStyle/>
          <a:p>
            <a:fld id="{C328A28F-CE87-D14D-812A-4315ABE0DEDC}" type="datetimeFigureOut">
              <a:rPr lang="en-US" smtClean="0"/>
              <a:t>12/9/23</a:t>
            </a:fld>
            <a:endParaRPr lang="en-US"/>
          </a:p>
        </p:txBody>
      </p:sp>
      <p:sp>
        <p:nvSpPr>
          <p:cNvPr id="5" name="Footer Placeholder 4">
            <a:extLst>
              <a:ext uri="{FF2B5EF4-FFF2-40B4-BE49-F238E27FC236}">
                <a16:creationId xmlns:a16="http://schemas.microsoft.com/office/drawing/2014/main" id="{77706233-F2E9-2C8A-62E3-85065A0F1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D3B4CD-02F0-8493-140E-8CE207C0BEDA}"/>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4981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3" name="Rectangle 4">
            <a:extLst>
              <a:ext uri="{FF2B5EF4-FFF2-40B4-BE49-F238E27FC236}">
                <a16:creationId xmlns:a16="http://schemas.microsoft.com/office/drawing/2014/main" id="{7676161C-CBF2-BF62-3306-8ECF51D0E705}"/>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a:extLst>
              <a:ext uri="{FF2B5EF4-FFF2-40B4-BE49-F238E27FC236}">
                <a16:creationId xmlns:a16="http://schemas.microsoft.com/office/drawing/2014/main" id="{F8351EFD-2413-7A9C-761E-50564A955CAF}"/>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a:extLst>
              <a:ext uri="{FF2B5EF4-FFF2-40B4-BE49-F238E27FC236}">
                <a16:creationId xmlns:a16="http://schemas.microsoft.com/office/drawing/2014/main" id="{A4C6FA51-C806-1691-7CB8-FCE9D06AD6B8}"/>
              </a:ext>
            </a:extLst>
          </p:cNvPr>
          <p:cNvSpPr>
            <a:spLocks noGrp="1" noChangeArrowheads="1"/>
          </p:cNvSpPr>
          <p:nvPr>
            <p:ph type="sldNum" sz="quarter" idx="12"/>
          </p:nvPr>
        </p:nvSpPr>
        <p:spPr>
          <a:ln/>
        </p:spPr>
        <p:txBody>
          <a:bodyPr/>
          <a:lstStyle>
            <a:lvl1pPr>
              <a:defRPr/>
            </a:lvl1pPr>
          </a:lstStyle>
          <a:p>
            <a:pPr>
              <a:defRPr/>
            </a:pPr>
            <a:fld id="{C58FB124-3375-3241-9379-9CEDD756B9D8}" type="slidenum">
              <a:rPr lang="es-ES_tradnl" altLang="en-US"/>
              <a:pPr>
                <a:defRPr/>
              </a:pPr>
              <a:t>‹#›</a:t>
            </a:fld>
            <a:endParaRPr lang="es-ES_tradnl" altLang="en-US"/>
          </a:p>
        </p:txBody>
      </p:sp>
    </p:spTree>
    <p:extLst>
      <p:ext uri="{BB962C8B-B14F-4D97-AF65-F5344CB8AC3E}">
        <p14:creationId xmlns:p14="http://schemas.microsoft.com/office/powerpoint/2010/main" val="1191208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B7A2-D6AC-6926-10A1-5E5B7D137A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AB0C81-87CB-E25D-FDEC-10E57327E9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B80D7-421A-1599-4A3D-C7F7A3933D80}"/>
              </a:ext>
            </a:extLst>
          </p:cNvPr>
          <p:cNvSpPr>
            <a:spLocks noGrp="1"/>
          </p:cNvSpPr>
          <p:nvPr>
            <p:ph type="dt" sz="half" idx="10"/>
          </p:nvPr>
        </p:nvSpPr>
        <p:spPr/>
        <p:txBody>
          <a:bodyPr/>
          <a:lstStyle/>
          <a:p>
            <a:fld id="{C328A28F-CE87-D14D-812A-4315ABE0DEDC}" type="datetimeFigureOut">
              <a:rPr lang="en-US" smtClean="0"/>
              <a:t>12/9/23</a:t>
            </a:fld>
            <a:endParaRPr lang="en-US"/>
          </a:p>
        </p:txBody>
      </p:sp>
      <p:sp>
        <p:nvSpPr>
          <p:cNvPr id="5" name="Footer Placeholder 4">
            <a:extLst>
              <a:ext uri="{FF2B5EF4-FFF2-40B4-BE49-F238E27FC236}">
                <a16:creationId xmlns:a16="http://schemas.microsoft.com/office/drawing/2014/main" id="{7648D851-9773-C5E2-AF2D-FBDA24022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0AAE0-9096-FB1E-AD41-D3180E3FACF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318404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EC5F-93CB-664B-96B1-24387EF9A1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DE63D7-7135-BA72-83B6-F6259939F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6E1FAB-091C-06F3-AEEB-3B15E95DE02B}"/>
              </a:ext>
            </a:extLst>
          </p:cNvPr>
          <p:cNvSpPr>
            <a:spLocks noGrp="1"/>
          </p:cNvSpPr>
          <p:nvPr>
            <p:ph type="dt" sz="half" idx="10"/>
          </p:nvPr>
        </p:nvSpPr>
        <p:spPr/>
        <p:txBody>
          <a:bodyPr/>
          <a:lstStyle/>
          <a:p>
            <a:fld id="{C328A28F-CE87-D14D-812A-4315ABE0DEDC}" type="datetimeFigureOut">
              <a:rPr lang="en-US" smtClean="0"/>
              <a:t>12/9/23</a:t>
            </a:fld>
            <a:endParaRPr lang="en-US"/>
          </a:p>
        </p:txBody>
      </p:sp>
      <p:sp>
        <p:nvSpPr>
          <p:cNvPr id="5" name="Footer Placeholder 4">
            <a:extLst>
              <a:ext uri="{FF2B5EF4-FFF2-40B4-BE49-F238E27FC236}">
                <a16:creationId xmlns:a16="http://schemas.microsoft.com/office/drawing/2014/main" id="{E47FDF2D-A3D7-C0C1-081C-66852D271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85759-2A3A-4778-B191-7490ED74BCA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44495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C3D9-6D44-B3E1-C1C9-1A1B0ECA2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23430-52FE-54B2-42AE-12F59C91D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D6F204-C51A-EAF9-D514-B003F3532C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618221-D6BD-A4AA-09E1-F4DB751E007A}"/>
              </a:ext>
            </a:extLst>
          </p:cNvPr>
          <p:cNvSpPr>
            <a:spLocks noGrp="1"/>
          </p:cNvSpPr>
          <p:nvPr>
            <p:ph type="dt" sz="half" idx="10"/>
          </p:nvPr>
        </p:nvSpPr>
        <p:spPr/>
        <p:txBody>
          <a:bodyPr/>
          <a:lstStyle/>
          <a:p>
            <a:fld id="{C328A28F-CE87-D14D-812A-4315ABE0DEDC}" type="datetimeFigureOut">
              <a:rPr lang="en-US" smtClean="0"/>
              <a:t>12/9/23</a:t>
            </a:fld>
            <a:endParaRPr lang="en-US"/>
          </a:p>
        </p:txBody>
      </p:sp>
      <p:sp>
        <p:nvSpPr>
          <p:cNvPr id="6" name="Footer Placeholder 5">
            <a:extLst>
              <a:ext uri="{FF2B5EF4-FFF2-40B4-BE49-F238E27FC236}">
                <a16:creationId xmlns:a16="http://schemas.microsoft.com/office/drawing/2014/main" id="{546A5D54-44BF-515C-1815-CFDAFC541B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8DD44-3AB2-797D-8F38-1BF606D5AC3E}"/>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1261382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6141-F634-D1B7-135D-04BE2345E7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259805-758E-E230-F866-D88A05D64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DD7F45-4177-7D2F-5923-55C494E83A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C615C2-382D-1ECD-61BB-2059ED95D5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F0390D-312B-1943-8DE0-FE649FA8F8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CB20B6-1909-1590-92D2-6167DCB00EEB}"/>
              </a:ext>
            </a:extLst>
          </p:cNvPr>
          <p:cNvSpPr>
            <a:spLocks noGrp="1"/>
          </p:cNvSpPr>
          <p:nvPr>
            <p:ph type="dt" sz="half" idx="10"/>
          </p:nvPr>
        </p:nvSpPr>
        <p:spPr/>
        <p:txBody>
          <a:bodyPr/>
          <a:lstStyle/>
          <a:p>
            <a:fld id="{C328A28F-CE87-D14D-812A-4315ABE0DEDC}" type="datetimeFigureOut">
              <a:rPr lang="en-US" smtClean="0"/>
              <a:t>12/9/23</a:t>
            </a:fld>
            <a:endParaRPr lang="en-US"/>
          </a:p>
        </p:txBody>
      </p:sp>
      <p:sp>
        <p:nvSpPr>
          <p:cNvPr id="8" name="Footer Placeholder 7">
            <a:extLst>
              <a:ext uri="{FF2B5EF4-FFF2-40B4-BE49-F238E27FC236}">
                <a16:creationId xmlns:a16="http://schemas.microsoft.com/office/drawing/2014/main" id="{1C7739AC-8C4B-D1CD-AC52-93305748A9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D74BCC-E86F-41AE-C874-A779AC18CA83}"/>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3278210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97A96-BDC4-E967-86E1-2BA65BA3EC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12933-93B2-250E-8806-CB9DCE400B1F}"/>
              </a:ext>
            </a:extLst>
          </p:cNvPr>
          <p:cNvSpPr>
            <a:spLocks noGrp="1"/>
          </p:cNvSpPr>
          <p:nvPr>
            <p:ph type="dt" sz="half" idx="10"/>
          </p:nvPr>
        </p:nvSpPr>
        <p:spPr/>
        <p:txBody>
          <a:bodyPr/>
          <a:lstStyle/>
          <a:p>
            <a:fld id="{C328A28F-CE87-D14D-812A-4315ABE0DEDC}" type="datetimeFigureOut">
              <a:rPr lang="en-US" smtClean="0"/>
              <a:t>12/9/23</a:t>
            </a:fld>
            <a:endParaRPr lang="en-US"/>
          </a:p>
        </p:txBody>
      </p:sp>
      <p:sp>
        <p:nvSpPr>
          <p:cNvPr id="4" name="Footer Placeholder 3">
            <a:extLst>
              <a:ext uri="{FF2B5EF4-FFF2-40B4-BE49-F238E27FC236}">
                <a16:creationId xmlns:a16="http://schemas.microsoft.com/office/drawing/2014/main" id="{D37D73B9-DC90-EAB7-2014-B5882EE6C9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5D4159-156A-C468-5584-DAE1FE577095}"/>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390147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74F2D-F42F-E2A8-F40D-B52328E76528}"/>
              </a:ext>
            </a:extLst>
          </p:cNvPr>
          <p:cNvSpPr>
            <a:spLocks noGrp="1"/>
          </p:cNvSpPr>
          <p:nvPr>
            <p:ph type="dt" sz="half" idx="10"/>
          </p:nvPr>
        </p:nvSpPr>
        <p:spPr/>
        <p:txBody>
          <a:bodyPr/>
          <a:lstStyle/>
          <a:p>
            <a:fld id="{C328A28F-CE87-D14D-812A-4315ABE0DEDC}" type="datetimeFigureOut">
              <a:rPr lang="en-US" smtClean="0"/>
              <a:t>12/9/23</a:t>
            </a:fld>
            <a:endParaRPr lang="en-US"/>
          </a:p>
        </p:txBody>
      </p:sp>
      <p:sp>
        <p:nvSpPr>
          <p:cNvPr id="3" name="Footer Placeholder 2">
            <a:extLst>
              <a:ext uri="{FF2B5EF4-FFF2-40B4-BE49-F238E27FC236}">
                <a16:creationId xmlns:a16="http://schemas.microsoft.com/office/drawing/2014/main" id="{C848234F-B810-1DB3-03D3-C9DC2E0F2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1407B7-A67D-4E13-B9FE-B2FE9CF012DF}"/>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248419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0893-1BBC-808A-BA8A-2F71BB2FA3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0ED045-48E3-C988-ED39-B1B44F75CE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CE4798-B66A-7650-1A02-705803866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42D414-D94F-F5DE-6BDF-39A3677A2328}"/>
              </a:ext>
            </a:extLst>
          </p:cNvPr>
          <p:cNvSpPr>
            <a:spLocks noGrp="1"/>
          </p:cNvSpPr>
          <p:nvPr>
            <p:ph type="dt" sz="half" idx="10"/>
          </p:nvPr>
        </p:nvSpPr>
        <p:spPr/>
        <p:txBody>
          <a:bodyPr/>
          <a:lstStyle/>
          <a:p>
            <a:fld id="{C328A28F-CE87-D14D-812A-4315ABE0DEDC}" type="datetimeFigureOut">
              <a:rPr lang="en-US" smtClean="0"/>
              <a:t>12/9/23</a:t>
            </a:fld>
            <a:endParaRPr lang="en-US"/>
          </a:p>
        </p:txBody>
      </p:sp>
      <p:sp>
        <p:nvSpPr>
          <p:cNvPr id="6" name="Footer Placeholder 5">
            <a:extLst>
              <a:ext uri="{FF2B5EF4-FFF2-40B4-BE49-F238E27FC236}">
                <a16:creationId xmlns:a16="http://schemas.microsoft.com/office/drawing/2014/main" id="{309073C3-12A0-245C-D260-233A8C42C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800450-FF4B-B296-5F81-794B5DA8C03A}"/>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495183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AD0E-11EC-079B-9BE3-CC278EC24D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8AD957-D511-0875-AF95-54BD85B78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B07A4A7-8F89-22AD-AF66-83BFF56FA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EA856C-C858-DD37-0BB2-D2EEF49E7919}"/>
              </a:ext>
            </a:extLst>
          </p:cNvPr>
          <p:cNvSpPr>
            <a:spLocks noGrp="1"/>
          </p:cNvSpPr>
          <p:nvPr>
            <p:ph type="dt" sz="half" idx="10"/>
          </p:nvPr>
        </p:nvSpPr>
        <p:spPr/>
        <p:txBody>
          <a:bodyPr/>
          <a:lstStyle/>
          <a:p>
            <a:fld id="{C328A28F-CE87-D14D-812A-4315ABE0DEDC}" type="datetimeFigureOut">
              <a:rPr lang="en-US" smtClean="0"/>
              <a:t>12/9/23</a:t>
            </a:fld>
            <a:endParaRPr lang="en-US"/>
          </a:p>
        </p:txBody>
      </p:sp>
      <p:sp>
        <p:nvSpPr>
          <p:cNvPr id="6" name="Footer Placeholder 5">
            <a:extLst>
              <a:ext uri="{FF2B5EF4-FFF2-40B4-BE49-F238E27FC236}">
                <a16:creationId xmlns:a16="http://schemas.microsoft.com/office/drawing/2014/main" id="{244EC737-8EF6-5A2A-A1DC-590E3E7DAC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A1FF0-CC1B-71D4-09FC-0AE17047E991}"/>
              </a:ext>
            </a:extLst>
          </p:cNvPr>
          <p:cNvSpPr>
            <a:spLocks noGrp="1"/>
          </p:cNvSpPr>
          <p:nvPr>
            <p:ph type="sldNum" sz="quarter" idx="12"/>
          </p:nvPr>
        </p:nvSpPr>
        <p:spPr/>
        <p:txBody>
          <a:bodyPr/>
          <a:lstStyle/>
          <a:p>
            <a:fld id="{FC0E794B-27F0-F049-94D4-7AA0AE3E9493}" type="slidenum">
              <a:rPr lang="en-US" smtClean="0"/>
              <a:t>‹#›</a:t>
            </a:fld>
            <a:endParaRPr lang="en-US"/>
          </a:p>
        </p:txBody>
      </p:sp>
    </p:spTree>
    <p:extLst>
      <p:ext uri="{BB962C8B-B14F-4D97-AF65-F5344CB8AC3E}">
        <p14:creationId xmlns:p14="http://schemas.microsoft.com/office/powerpoint/2010/main" val="2255835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CE1032-3647-C6B3-0CDA-A7D0D47C65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2F60C8-BE1B-6C28-A212-B3BE13B1C4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AAD43-7A48-BCD2-12EC-9F058DCDD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8A28F-CE87-D14D-812A-4315ABE0DEDC}" type="datetimeFigureOut">
              <a:rPr lang="en-US" smtClean="0"/>
              <a:t>12/9/23</a:t>
            </a:fld>
            <a:endParaRPr lang="en-US"/>
          </a:p>
        </p:txBody>
      </p:sp>
      <p:sp>
        <p:nvSpPr>
          <p:cNvPr id="5" name="Footer Placeholder 4">
            <a:extLst>
              <a:ext uri="{FF2B5EF4-FFF2-40B4-BE49-F238E27FC236}">
                <a16:creationId xmlns:a16="http://schemas.microsoft.com/office/drawing/2014/main" id="{6C27BD0E-CE7D-43FF-47C1-71F318635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BC8D09-9E87-3727-BCC6-404145F099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794B-27F0-F049-94D4-7AA0AE3E9493}" type="slidenum">
              <a:rPr lang="en-US" smtClean="0"/>
              <a:t>‹#›</a:t>
            </a:fld>
            <a:endParaRPr lang="en-US"/>
          </a:p>
        </p:txBody>
      </p:sp>
    </p:spTree>
    <p:extLst>
      <p:ext uri="{BB962C8B-B14F-4D97-AF65-F5344CB8AC3E}">
        <p14:creationId xmlns:p14="http://schemas.microsoft.com/office/powerpoint/2010/main" val="2249554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1.wdp"/></Relationships>
</file>

<file path=ppt/slides/_rels/slide10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6.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5.jpg"/><Relationship Id="rId5" Type="http://schemas.microsoft.com/office/2007/relationships/hdphoto" Target="../media/hdphoto5.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 Id="rId4" Type="http://schemas.microsoft.com/office/2007/relationships/hdphoto" Target="../media/hdphoto7.wdp"/></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0.wdp"/></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2.xml"/><Relationship Id="rId4" Type="http://schemas.microsoft.com/office/2007/relationships/hdphoto" Target="../media/hdphoto11.wdp"/></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biblia.com/bible/esv/1%20Cor%2015.21%E2%80%9323" TargetMode="External"/><Relationship Id="rId2" Type="http://schemas.openxmlformats.org/officeDocument/2006/relationships/hyperlink" Target="https://biblia.com/bible/esv/1%20Thess%204.13%E2%80%9318" TargetMode="External"/><Relationship Id="rId1" Type="http://schemas.openxmlformats.org/officeDocument/2006/relationships/slideLayout" Target="../slideLayouts/slideLayout1.xml"/><Relationship Id="rId6" Type="http://schemas.openxmlformats.org/officeDocument/2006/relationships/hyperlink" Target="https://biblia.com/bible/esv/Dan%2012.2" TargetMode="External"/><Relationship Id="rId5" Type="http://schemas.openxmlformats.org/officeDocument/2006/relationships/hyperlink" Target="https://biblia.com/bible/esv/Rev%2020.4%E2%80%936" TargetMode="External"/><Relationship Id="rId4" Type="http://schemas.openxmlformats.org/officeDocument/2006/relationships/hyperlink" Target="https://biblia.com/bible/esv/1%20Corinthians%2015.51%E2%80%9353"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biblehub.com/1_kings/4-20.htm" TargetMode="External"/><Relationship Id="rId2" Type="http://schemas.openxmlformats.org/officeDocument/2006/relationships/hyperlink" Target="https://biblehub.com/hebrews/11-12.htm" TargetMode="Externa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hyperlink" Target="https://sarata.com/bible/chapter/Samuel-2.17.html#17:11" TargetMode="External"/><Relationship Id="rId4" Type="http://schemas.openxmlformats.org/officeDocument/2006/relationships/hyperlink" Target="https://sarata.com/bible/chapter/Genesis.32.html#32:12"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hyperlink" Target="https://bible.knowing-jesus.com/Luke/22/29" TargetMode="External"/><Relationship Id="rId2" Type="http://schemas.openxmlformats.org/officeDocument/2006/relationships/hyperlink" Target="https://bible.knowing-jesus.com/Matthew/19/28" TargetMode="Externa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bible.knowing-jesus.com/Isaiah/2/2" TargetMode="External"/><Relationship Id="rId2" Type="http://schemas.openxmlformats.org/officeDocument/2006/relationships/hyperlink" Target="https://bible.knowing-jesus.com/Micah/4/1"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hyperlink" Target="https://bible.knowing-jesus.com/Zechariah/14/16" TargetMode="External"/><Relationship Id="rId2" Type="http://schemas.openxmlformats.org/officeDocument/2006/relationships/hyperlink" Target="https://bible.knowing-jesus.com/Isaiah/65/25" TargetMode="External"/><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 Id="rId6" Type="http://schemas.microsoft.com/office/2007/relationships/hdphoto" Target="../media/hdphoto15.wdp"/><Relationship Id="rId5" Type="http://schemas.microsoft.com/office/2007/relationships/hdphoto" Target="../media/hdphoto14.wdp"/><Relationship Id="rId4" Type="http://schemas.microsoft.com/office/2007/relationships/hdphoto" Target="../media/hdphoto13.wdp"/></Relationships>
</file>

<file path=ppt/slides/_rels/slide8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9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18.wdp"/></Relationships>
</file>

<file path=ppt/slides/_rels/slide9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3600" dirty="0">
              <a:latin typeface="Papyrus" panose="020B0602040200020303" pitchFamily="34" charset="77"/>
            </a:endParaRPr>
          </a:p>
        </p:txBody>
      </p:sp>
      <p:pic>
        <p:nvPicPr>
          <p:cNvPr id="6" name="Picture 5" descr="A landscape with trees and a city in the background&#10;&#10;Description automatically generated">
            <a:extLst>
              <a:ext uri="{FF2B5EF4-FFF2-40B4-BE49-F238E27FC236}">
                <a16:creationId xmlns:a16="http://schemas.microsoft.com/office/drawing/2014/main" id="{FFB30502-AE32-CBF5-B986-AC43F627FE70}"/>
              </a:ext>
            </a:extLst>
          </p:cNvPr>
          <p:cNvPicPr>
            <a:picLocks noChangeAspect="1"/>
          </p:cNvPicPr>
          <p:nvPr/>
        </p:nvPicPr>
        <p:blipFill>
          <a:blip r:embed="rId2"/>
          <a:stretch>
            <a:fillRect/>
          </a:stretch>
        </p:blipFill>
        <p:spPr>
          <a:xfrm>
            <a:off x="766008" y="333735"/>
            <a:ext cx="10515264" cy="6134645"/>
          </a:xfrm>
          <a:prstGeom prst="rect">
            <a:avLst/>
          </a:prstGeom>
        </p:spPr>
      </p:pic>
      <p:sp>
        <p:nvSpPr>
          <p:cNvPr id="3" name="TextBox 2">
            <a:extLst>
              <a:ext uri="{FF2B5EF4-FFF2-40B4-BE49-F238E27FC236}">
                <a16:creationId xmlns:a16="http://schemas.microsoft.com/office/drawing/2014/main" id="{DE524D03-0591-C382-C2E4-201706CC7F53}"/>
              </a:ext>
            </a:extLst>
          </p:cNvPr>
          <p:cNvSpPr txBox="1"/>
          <p:nvPr/>
        </p:nvSpPr>
        <p:spPr>
          <a:xfrm>
            <a:off x="2859744" y="6210500"/>
            <a:ext cx="6327792" cy="461665"/>
          </a:xfrm>
          <a:prstGeom prst="rect">
            <a:avLst/>
          </a:prstGeom>
          <a:solidFill>
            <a:srgbClr val="00B0F0"/>
          </a:solidFill>
        </p:spPr>
        <p:txBody>
          <a:bodyPr wrap="square" rtlCol="0">
            <a:spAutoFit/>
          </a:bodyPr>
          <a:lstStyle/>
          <a:p>
            <a:r>
              <a:rPr lang="en-US" sz="2400" dirty="0">
                <a:latin typeface="Papyrus" panose="020B0602040200020303" pitchFamily="34" charset="77"/>
              </a:rPr>
              <a:t>To Whosoever  who Has, More will be Given!</a:t>
            </a:r>
          </a:p>
        </p:txBody>
      </p:sp>
      <p:sp>
        <p:nvSpPr>
          <p:cNvPr id="2" name="TextBox 1">
            <a:extLst>
              <a:ext uri="{FF2B5EF4-FFF2-40B4-BE49-F238E27FC236}">
                <a16:creationId xmlns:a16="http://schemas.microsoft.com/office/drawing/2014/main" id="{11CCCA81-1DA0-FCF7-685C-9FF032748634}"/>
              </a:ext>
            </a:extLst>
          </p:cNvPr>
          <p:cNvSpPr txBox="1"/>
          <p:nvPr/>
        </p:nvSpPr>
        <p:spPr>
          <a:xfrm>
            <a:off x="3800818" y="158787"/>
            <a:ext cx="4186409" cy="461665"/>
          </a:xfrm>
          <a:prstGeom prst="rect">
            <a:avLst/>
          </a:prstGeom>
          <a:solidFill>
            <a:srgbClr val="00B0F0"/>
          </a:solidFill>
        </p:spPr>
        <p:txBody>
          <a:bodyPr wrap="square" rtlCol="0">
            <a:spAutoFit/>
          </a:bodyPr>
          <a:lstStyle/>
          <a:p>
            <a:r>
              <a:rPr lang="en-US" sz="2400" dirty="0">
                <a:latin typeface="Papyrus" panose="020B0602040200020303" pitchFamily="34" charset="77"/>
              </a:rPr>
              <a:t>“The Revelation Generation” </a:t>
            </a:r>
          </a:p>
        </p:txBody>
      </p:sp>
    </p:spTree>
    <p:extLst>
      <p:ext uri="{BB962C8B-B14F-4D97-AF65-F5344CB8AC3E}">
        <p14:creationId xmlns:p14="http://schemas.microsoft.com/office/powerpoint/2010/main" val="2410489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C0E2D-7F75-AD41-0207-D2F3EE2FBA97}"/>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007411" y="2423889"/>
            <a:ext cx="3526118" cy="3785652"/>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_tradnl" sz="2000" dirty="0" err="1">
                <a:solidFill>
                  <a:schemeClr val="bg1"/>
                </a:solidFill>
                <a:latin typeface="Papyrus"/>
                <a:cs typeface="Papyrus"/>
              </a:rPr>
              <a:t>Only</a:t>
            </a:r>
            <a:r>
              <a:rPr lang="es-ES_tradnl" sz="2000" dirty="0">
                <a:solidFill>
                  <a:schemeClr val="bg1"/>
                </a:solidFill>
                <a:latin typeface="Papyrus"/>
                <a:cs typeface="Papyrus"/>
              </a:rPr>
              <a:t> </a:t>
            </a:r>
            <a:r>
              <a:rPr lang="es-ES_tradnl" sz="2000" dirty="0" err="1">
                <a:solidFill>
                  <a:schemeClr val="bg1"/>
                </a:solidFill>
                <a:latin typeface="Papyrus"/>
                <a:cs typeface="Papyrus"/>
              </a:rPr>
              <a:t>on</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Holiest</a:t>
            </a:r>
            <a:r>
              <a:rPr lang="es-ES_tradnl" sz="2000" dirty="0">
                <a:solidFill>
                  <a:schemeClr val="bg1"/>
                </a:solidFill>
                <a:latin typeface="Papyrus"/>
                <a:cs typeface="Papyrus"/>
              </a:rPr>
              <a:t> Day</a:t>
            </a:r>
          </a:p>
          <a:p>
            <a:pPr algn="ctr"/>
            <a:r>
              <a:rPr lang="es-ES_tradnl" sz="2000" dirty="0">
                <a:solidFill>
                  <a:schemeClr val="bg1"/>
                </a:solidFill>
                <a:latin typeface="Papyrus"/>
                <a:cs typeface="Papyrus"/>
              </a:rPr>
              <a:t> - </a:t>
            </a:r>
            <a:r>
              <a:rPr lang="es-ES_tradnl" sz="2000" dirty="0" err="1">
                <a:solidFill>
                  <a:schemeClr val="bg1"/>
                </a:solidFill>
                <a:latin typeface="Papyrus"/>
                <a:cs typeface="Papyrus"/>
              </a:rPr>
              <a:t>The</a:t>
            </a:r>
            <a:r>
              <a:rPr lang="es-ES_tradnl" sz="2000" dirty="0">
                <a:solidFill>
                  <a:schemeClr val="bg1"/>
                </a:solidFill>
                <a:latin typeface="Papyrus"/>
                <a:cs typeface="Papyrus"/>
              </a:rPr>
              <a:t> Day of </a:t>
            </a:r>
            <a:r>
              <a:rPr lang="es-ES_tradnl" sz="2000" dirty="0" err="1">
                <a:solidFill>
                  <a:schemeClr val="bg1"/>
                </a:solidFill>
                <a:latin typeface="Papyrus"/>
                <a:cs typeface="Papyrus"/>
              </a:rPr>
              <a:t>Atonement</a:t>
            </a:r>
            <a:r>
              <a:rPr lang="es-ES_tradnl" sz="2000" dirty="0">
                <a:solidFill>
                  <a:schemeClr val="bg1"/>
                </a:solidFill>
                <a:latin typeface="Papyrus"/>
                <a:cs typeface="Papyrus"/>
              </a:rPr>
              <a:t> </a:t>
            </a:r>
            <a:r>
              <a:rPr lang="mr-IN" sz="2000" dirty="0">
                <a:solidFill>
                  <a:schemeClr val="bg1"/>
                </a:solidFill>
                <a:latin typeface="Papyrus"/>
                <a:cs typeface="Papyrus"/>
              </a:rPr>
              <a:t>–</a:t>
            </a:r>
            <a:endParaRPr lang="en-US" sz="2000" dirty="0">
              <a:solidFill>
                <a:schemeClr val="bg1"/>
              </a:solidFill>
              <a:latin typeface="Papyrus"/>
              <a:cs typeface="Papyrus"/>
            </a:endParaRPr>
          </a:p>
          <a:p>
            <a:pPr algn="ctr"/>
            <a:endParaRPr lang="en-US" sz="2000" dirty="0">
              <a:solidFill>
                <a:schemeClr val="bg1"/>
              </a:solidFill>
              <a:latin typeface="Papyrus"/>
              <a:cs typeface="Papyrus"/>
            </a:endParaRPr>
          </a:p>
          <a:p>
            <a:pPr algn="ctr"/>
            <a:r>
              <a:rPr lang="es-ES_tradnl" sz="2000" dirty="0" err="1">
                <a:solidFill>
                  <a:schemeClr val="bg1"/>
                </a:solidFill>
                <a:latin typeface="Papyrus"/>
                <a:cs typeface="Papyrus"/>
              </a:rPr>
              <a:t>Only</a:t>
            </a:r>
            <a:r>
              <a:rPr lang="es-ES_tradnl" sz="2000" dirty="0">
                <a:solidFill>
                  <a:schemeClr val="bg1"/>
                </a:solidFill>
                <a:latin typeface="Papyrus"/>
                <a:cs typeface="Papyrus"/>
              </a:rPr>
              <a:t> in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Holiest</a:t>
            </a:r>
            <a:r>
              <a:rPr lang="es-ES_tradnl" sz="2000" dirty="0">
                <a:solidFill>
                  <a:schemeClr val="bg1"/>
                </a:solidFill>
                <a:latin typeface="Papyrus"/>
                <a:cs typeface="Papyrus"/>
              </a:rPr>
              <a:t> City</a:t>
            </a:r>
          </a:p>
          <a:p>
            <a:pPr algn="ctr"/>
            <a:r>
              <a:rPr lang="es-ES_tradnl" sz="2000" dirty="0">
                <a:solidFill>
                  <a:schemeClr val="bg1"/>
                </a:solidFill>
                <a:latin typeface="Papyrus"/>
                <a:cs typeface="Papyrus"/>
              </a:rPr>
              <a:t>  -In </a:t>
            </a:r>
            <a:r>
              <a:rPr lang="es-ES_tradnl" sz="2000" dirty="0" err="1">
                <a:solidFill>
                  <a:schemeClr val="bg1"/>
                </a:solidFill>
                <a:latin typeface="Papyrus"/>
                <a:cs typeface="Papyrus"/>
              </a:rPr>
              <a:t>Jerusalem</a:t>
            </a:r>
            <a:r>
              <a:rPr lang="es-ES_tradnl" sz="2000" dirty="0">
                <a:solidFill>
                  <a:schemeClr val="bg1"/>
                </a:solidFill>
                <a:latin typeface="Papyrus"/>
                <a:cs typeface="Papyrus"/>
              </a:rPr>
              <a:t> </a:t>
            </a:r>
            <a:r>
              <a:rPr lang="mr-IN" sz="2000" dirty="0">
                <a:solidFill>
                  <a:schemeClr val="bg1"/>
                </a:solidFill>
                <a:latin typeface="Papyrus"/>
                <a:cs typeface="Papyrus"/>
              </a:rPr>
              <a:t>–</a:t>
            </a:r>
            <a:r>
              <a:rPr lang="es-ES_tradnl" sz="2000" dirty="0">
                <a:solidFill>
                  <a:schemeClr val="bg1"/>
                </a:solidFill>
                <a:latin typeface="Papyrus"/>
                <a:cs typeface="Papyrus"/>
              </a:rPr>
              <a:t> </a:t>
            </a:r>
          </a:p>
          <a:p>
            <a:pPr algn="ctr"/>
            <a:endParaRPr lang="es-ES_tradnl" sz="2000" dirty="0">
              <a:solidFill>
                <a:schemeClr val="bg1"/>
              </a:solidFill>
              <a:latin typeface="Papyrus"/>
              <a:cs typeface="Papyrus"/>
            </a:endParaRPr>
          </a:p>
          <a:p>
            <a:pPr algn="ctr"/>
            <a:r>
              <a:rPr lang="es-ES_tradnl" sz="2000" dirty="0" err="1">
                <a:solidFill>
                  <a:schemeClr val="bg1"/>
                </a:solidFill>
                <a:latin typeface="Papyrus"/>
                <a:cs typeface="Papyrus"/>
              </a:rPr>
              <a:t>Only</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holiest</a:t>
            </a:r>
            <a:r>
              <a:rPr lang="es-ES_tradnl" sz="2000" dirty="0">
                <a:solidFill>
                  <a:schemeClr val="bg1"/>
                </a:solidFill>
                <a:latin typeface="Papyrus"/>
                <a:cs typeface="Papyrus"/>
              </a:rPr>
              <a:t> </a:t>
            </a:r>
            <a:r>
              <a:rPr lang="es-ES_tradnl" sz="2000" dirty="0" err="1">
                <a:solidFill>
                  <a:schemeClr val="bg1"/>
                </a:solidFill>
                <a:latin typeface="Papyrus"/>
                <a:cs typeface="Papyrus"/>
              </a:rPr>
              <a:t>man</a:t>
            </a:r>
            <a:endParaRPr lang="es-ES_tradnl" sz="2000" dirty="0">
              <a:solidFill>
                <a:schemeClr val="bg1"/>
              </a:solidFill>
              <a:latin typeface="Papyrus"/>
              <a:cs typeface="Papyrus"/>
            </a:endParaRPr>
          </a:p>
          <a:p>
            <a:pPr algn="ctr"/>
            <a:r>
              <a:rPr lang="es-ES_tradnl" sz="2000" dirty="0">
                <a:solidFill>
                  <a:schemeClr val="bg1"/>
                </a:solidFill>
                <a:latin typeface="Papyrus"/>
                <a:cs typeface="Papyrus"/>
              </a:rPr>
              <a:t>  - </a:t>
            </a:r>
            <a:r>
              <a:rPr lang="es-ES_tradnl" sz="2000" dirty="0" err="1">
                <a:solidFill>
                  <a:schemeClr val="bg1"/>
                </a:solidFill>
                <a:latin typeface="Papyrus"/>
                <a:cs typeface="Papyrus"/>
              </a:rPr>
              <a:t>the</a:t>
            </a:r>
            <a:r>
              <a:rPr lang="es-ES_tradnl" sz="2000" dirty="0">
                <a:solidFill>
                  <a:schemeClr val="bg1"/>
                </a:solidFill>
                <a:latin typeface="Papyrus"/>
                <a:cs typeface="Papyrus"/>
              </a:rPr>
              <a:t> High </a:t>
            </a:r>
            <a:r>
              <a:rPr lang="es-ES_tradnl" sz="2000" dirty="0" err="1">
                <a:solidFill>
                  <a:schemeClr val="bg1"/>
                </a:solidFill>
                <a:latin typeface="Papyrus"/>
                <a:cs typeface="Papyrus"/>
              </a:rPr>
              <a:t>Priest</a:t>
            </a:r>
            <a:r>
              <a:rPr lang="es-ES_tradnl" sz="2000" dirty="0">
                <a:solidFill>
                  <a:schemeClr val="bg1"/>
                </a:solidFill>
                <a:latin typeface="Papyrus"/>
                <a:cs typeface="Papyrus"/>
              </a:rPr>
              <a:t> of Israel </a:t>
            </a:r>
            <a:r>
              <a:rPr lang="mr-IN" sz="2000" dirty="0">
                <a:solidFill>
                  <a:schemeClr val="bg1"/>
                </a:solidFill>
                <a:latin typeface="Papyrus"/>
                <a:cs typeface="Papyrus"/>
              </a:rPr>
              <a:t>–</a:t>
            </a:r>
            <a:endParaRPr lang="en-US" sz="2000" dirty="0">
              <a:solidFill>
                <a:schemeClr val="bg1"/>
              </a:solidFill>
              <a:latin typeface="Papyrus"/>
              <a:cs typeface="Papyrus"/>
            </a:endParaRPr>
          </a:p>
          <a:p>
            <a:pPr algn="ctr"/>
            <a:endParaRPr lang="es-ES_tradnl" sz="2000" dirty="0">
              <a:solidFill>
                <a:schemeClr val="bg1"/>
              </a:solidFill>
              <a:latin typeface="Papyrus"/>
              <a:cs typeface="Papyrus"/>
            </a:endParaRPr>
          </a:p>
          <a:p>
            <a:pPr algn="ctr"/>
            <a:r>
              <a:rPr lang="es-ES_tradnl" sz="2000" dirty="0">
                <a:solidFill>
                  <a:schemeClr val="bg1"/>
                </a:solidFill>
                <a:latin typeface="Papyrus"/>
                <a:cs typeface="Papyrus"/>
              </a:rPr>
              <a:t>Can </a:t>
            </a:r>
            <a:r>
              <a:rPr lang="es-ES_tradnl" sz="2000" dirty="0" err="1">
                <a:solidFill>
                  <a:schemeClr val="bg1"/>
                </a:solidFill>
                <a:latin typeface="Papyrus"/>
                <a:cs typeface="Papyrus"/>
              </a:rPr>
              <a:t>enter</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Holiest</a:t>
            </a:r>
            <a:r>
              <a:rPr lang="es-ES_tradnl" sz="2000" dirty="0">
                <a:solidFill>
                  <a:schemeClr val="bg1"/>
                </a:solidFill>
                <a:latin typeface="Papyrus"/>
                <a:cs typeface="Papyrus"/>
              </a:rPr>
              <a:t> Place</a:t>
            </a:r>
          </a:p>
          <a:p>
            <a:pPr algn="ctr"/>
            <a:r>
              <a:rPr lang="es-ES_tradnl" sz="2000" dirty="0">
                <a:solidFill>
                  <a:schemeClr val="bg1"/>
                </a:solidFill>
                <a:latin typeface="Papyrus"/>
                <a:cs typeface="Papyrus"/>
              </a:rPr>
              <a:t>  </a:t>
            </a:r>
            <a:r>
              <a:rPr lang="es-ES_tradnl" sz="2000" dirty="0" err="1">
                <a:solidFill>
                  <a:schemeClr val="bg1"/>
                </a:solidFill>
                <a:latin typeface="Papyrus"/>
                <a:cs typeface="Papyrus"/>
              </a:rPr>
              <a:t>To</a:t>
            </a:r>
            <a:r>
              <a:rPr lang="es-ES_tradnl" sz="2000" dirty="0">
                <a:solidFill>
                  <a:schemeClr val="bg1"/>
                </a:solidFill>
                <a:latin typeface="Papyrus"/>
                <a:cs typeface="Papyrus"/>
              </a:rPr>
              <a:t> </a:t>
            </a:r>
            <a:r>
              <a:rPr lang="es-ES_tradnl" sz="2000" dirty="0" err="1">
                <a:solidFill>
                  <a:schemeClr val="bg1"/>
                </a:solidFill>
                <a:latin typeface="Papyrus"/>
                <a:cs typeface="Papyrus"/>
              </a:rPr>
              <a:t>meet</a:t>
            </a:r>
            <a:r>
              <a:rPr lang="es-ES_tradnl" sz="2000" dirty="0">
                <a:solidFill>
                  <a:schemeClr val="bg1"/>
                </a:solidFill>
                <a:latin typeface="Papyrus"/>
                <a:cs typeface="Papyrus"/>
              </a:rPr>
              <a:t> </a:t>
            </a:r>
            <a:r>
              <a:rPr lang="es-ES_tradnl" sz="2000" dirty="0" err="1">
                <a:solidFill>
                  <a:schemeClr val="bg1"/>
                </a:solidFill>
                <a:latin typeface="Papyrus"/>
                <a:cs typeface="Papyrus"/>
              </a:rPr>
              <a:t>with</a:t>
            </a:r>
            <a:r>
              <a:rPr lang="es-ES_tradnl" sz="2000" dirty="0">
                <a:solidFill>
                  <a:schemeClr val="bg1"/>
                </a:solidFill>
                <a:latin typeface="Papyrus"/>
                <a:cs typeface="Papyrus"/>
              </a:rPr>
              <a:t> </a:t>
            </a:r>
            <a:r>
              <a:rPr lang="es-ES_tradnl" sz="2000" dirty="0" err="1">
                <a:solidFill>
                  <a:schemeClr val="bg1"/>
                </a:solidFill>
                <a:latin typeface="Papyrus"/>
                <a:cs typeface="Papyrus"/>
              </a:rPr>
              <a:t>God</a:t>
            </a:r>
            <a:endParaRPr lang="es-ES_tradnl" sz="2000" dirty="0">
              <a:solidFill>
                <a:schemeClr val="bg1"/>
              </a:solidFill>
              <a:latin typeface="Papyrus"/>
              <a:cs typeface="Papyrus"/>
            </a:endParaRPr>
          </a:p>
          <a:p>
            <a:pPr algn="ctr"/>
            <a:r>
              <a:rPr lang="es-ES_tradnl" sz="2000" dirty="0">
                <a:solidFill>
                  <a:schemeClr val="bg1"/>
                </a:solidFill>
                <a:latin typeface="Papyrus"/>
                <a:cs typeface="Papyrus"/>
              </a:rPr>
              <a:t>“</a:t>
            </a:r>
            <a:r>
              <a:rPr lang="es-ES_tradnl" sz="2000" dirty="0" err="1">
                <a:solidFill>
                  <a:schemeClr val="bg1"/>
                </a:solidFill>
                <a:latin typeface="Papyrus"/>
                <a:cs typeface="Papyrus"/>
              </a:rPr>
              <a:t>Face-to-Face</a:t>
            </a:r>
            <a:r>
              <a:rPr lang="es-ES_tradnl" sz="2000" dirty="0">
                <a:solidFill>
                  <a:schemeClr val="bg1"/>
                </a:solidFill>
                <a:latin typeface="Papyrus"/>
                <a:cs typeface="Papyrus"/>
              </a:rPr>
              <a:t>”</a:t>
            </a:r>
          </a:p>
        </p:txBody>
      </p:sp>
      <p:pic>
        <p:nvPicPr>
          <p:cNvPr id="7" name="Picture 6" descr="images-6.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6649" y="205965"/>
            <a:ext cx="5375102" cy="6446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248400" y="648459"/>
            <a:ext cx="5655733" cy="1323439"/>
          </a:xfrm>
          <a:prstGeom prst="rect">
            <a:avLst/>
          </a:prstGeom>
          <a:no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dirty="0">
                <a:solidFill>
                  <a:schemeClr val="bg1"/>
                </a:solidFill>
                <a:latin typeface="Papyrus"/>
                <a:cs typeface="Papyrus"/>
              </a:rPr>
              <a:t>The Next Place we see these Cherubim</a:t>
            </a:r>
          </a:p>
          <a:p>
            <a:r>
              <a:rPr lang="en-US" sz="2000" dirty="0">
                <a:solidFill>
                  <a:schemeClr val="bg1"/>
                </a:solidFill>
                <a:latin typeface="Papyrus"/>
                <a:cs typeface="Papyrus"/>
              </a:rPr>
              <a:t>               Guarding God’s Presence </a:t>
            </a:r>
          </a:p>
          <a:p>
            <a:r>
              <a:rPr lang="en-US" sz="2000" dirty="0">
                <a:solidFill>
                  <a:schemeClr val="bg1"/>
                </a:solidFill>
                <a:latin typeface="Papyrus"/>
                <a:cs typeface="Papyrus"/>
              </a:rPr>
              <a:t>Will be the Holy Temple  n Jerusalem</a:t>
            </a:r>
          </a:p>
          <a:p>
            <a:r>
              <a:rPr lang="en-US" sz="2000" dirty="0">
                <a:solidFill>
                  <a:schemeClr val="bg1"/>
                </a:solidFill>
                <a:latin typeface="Papyrus"/>
                <a:cs typeface="Papyrus"/>
              </a:rPr>
              <a:t>Behind the Veil  &amp; atop the Ark of the Covenant</a:t>
            </a:r>
          </a:p>
        </p:txBody>
      </p:sp>
    </p:spTree>
    <p:extLst>
      <p:ext uri="{BB962C8B-B14F-4D97-AF65-F5344CB8AC3E}">
        <p14:creationId xmlns:p14="http://schemas.microsoft.com/office/powerpoint/2010/main" val="1907259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937DA9-668E-0DB7-BF7F-D67FA1FE4135}"/>
              </a:ext>
            </a:extLst>
          </p:cNvPr>
          <p:cNvSpPr/>
          <p:nvPr/>
        </p:nvSpPr>
        <p:spPr>
          <a:xfrm>
            <a:off x="0" y="0"/>
            <a:ext cx="12286445"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9512CAF-BF16-596E-9F80-105ADA93AE13}"/>
              </a:ext>
            </a:extLst>
          </p:cNvPr>
          <p:cNvSpPr txBox="1"/>
          <p:nvPr/>
        </p:nvSpPr>
        <p:spPr>
          <a:xfrm>
            <a:off x="326061" y="336292"/>
            <a:ext cx="9569053" cy="5940088"/>
          </a:xfrm>
          <a:prstGeom prst="rect">
            <a:avLst/>
          </a:prstGeom>
          <a:solidFill>
            <a:schemeClr val="bg1"/>
          </a:solidFill>
        </p:spPr>
        <p:txBody>
          <a:bodyPr wrap="square" rtlCol="0">
            <a:spAutoFit/>
          </a:bodyPr>
          <a:lstStyle/>
          <a:p>
            <a:pPr algn="l"/>
            <a:r>
              <a:rPr lang="en-US" b="1" i="0" u="none" strike="noStrike" dirty="0">
                <a:solidFill>
                  <a:srgbClr val="000000"/>
                </a:solidFill>
                <a:effectLst/>
                <a:latin typeface="system-ui"/>
              </a:rPr>
              <a:t> </a:t>
            </a:r>
            <a:r>
              <a:rPr lang="en-US" sz="2000" b="1" i="0" u="none" strike="noStrike" baseline="30000" dirty="0">
                <a:solidFill>
                  <a:srgbClr val="000000"/>
                </a:solidFill>
                <a:effectLst/>
                <a:latin typeface="Avenir Book" panose="02000503020000020003" pitchFamily="2" charset="0"/>
              </a:rPr>
              <a:t>1. </a:t>
            </a:r>
            <a:r>
              <a:rPr lang="en-US" sz="2000" b="0" i="0" u="none" strike="noStrike" dirty="0">
                <a:solidFill>
                  <a:srgbClr val="000000"/>
                </a:solidFill>
                <a:effectLst/>
                <a:latin typeface="Avenir Book" panose="02000503020000020003" pitchFamily="2" charset="0"/>
              </a:rPr>
              <a:t>And unto the angel of </a:t>
            </a:r>
            <a:r>
              <a:rPr lang="en-US" sz="2000" b="1" i="1" u="sng" strike="noStrike" dirty="0">
                <a:solidFill>
                  <a:srgbClr val="000000"/>
                </a:solidFill>
                <a:effectLst/>
                <a:latin typeface="Papyrus" panose="020B0602040200020303" pitchFamily="34" charset="77"/>
              </a:rPr>
              <a:t>the Church in Sardis  </a:t>
            </a:r>
            <a:r>
              <a:rPr lang="en-US" sz="2000" b="0" i="0" u="none" strike="noStrike" dirty="0">
                <a:solidFill>
                  <a:srgbClr val="000000"/>
                </a:solidFill>
                <a:effectLst/>
                <a:latin typeface="Papyrus" panose="020B0602040200020303" pitchFamily="34" charset="77"/>
              </a:rPr>
              <a:t>write</a:t>
            </a:r>
            <a:r>
              <a:rPr lang="en-US" sz="2000" b="0" i="0" u="none" strike="noStrike" dirty="0">
                <a:solidFill>
                  <a:srgbClr val="000000"/>
                </a:solidFill>
                <a:effectLst/>
                <a:latin typeface="Avenir Book" panose="02000503020000020003" pitchFamily="2" charset="0"/>
              </a:rPr>
              <a:t>; These things says</a:t>
            </a:r>
          </a:p>
          <a:p>
            <a:pPr algn="l"/>
            <a:r>
              <a:rPr lang="en-US" sz="2000" b="0" i="0" u="none" strike="noStrike" dirty="0">
                <a:solidFill>
                  <a:srgbClr val="000000"/>
                </a:solidFill>
                <a:effectLst/>
                <a:latin typeface="Avenir Book" panose="02000503020000020003" pitchFamily="2" charset="0"/>
              </a:rPr>
              <a:t>    He that has the 7 Spirits of God, and the 7 stars; I know thy works, </a:t>
            </a:r>
          </a:p>
          <a:p>
            <a:pPr algn="l"/>
            <a:r>
              <a:rPr lang="en-US" sz="2000" b="0" i="0" u="none" strike="noStrike" dirty="0">
                <a:solidFill>
                  <a:srgbClr val="000000"/>
                </a:solidFill>
                <a:effectLst/>
                <a:latin typeface="Avenir Book" panose="02000503020000020003" pitchFamily="2" charset="0"/>
              </a:rPr>
              <a:t>     that you have a name that  you live, and are dead.</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2 </a:t>
            </a:r>
            <a:r>
              <a:rPr lang="en-US" sz="2000" b="0" i="0" u="none" strike="noStrike" dirty="0">
                <a:solidFill>
                  <a:srgbClr val="000000"/>
                </a:solidFill>
                <a:effectLst/>
                <a:latin typeface="Avenir Book" panose="02000503020000020003" pitchFamily="2" charset="0"/>
              </a:rPr>
              <a:t>Be watchful, and strengthen the things which remain, that are ready to die:                                       	for I have not found your works perfect before God.</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3 </a:t>
            </a:r>
            <a:r>
              <a:rPr lang="en-US" sz="2000" b="0" i="0" u="none" strike="noStrike" dirty="0">
                <a:solidFill>
                  <a:srgbClr val="000000"/>
                </a:solidFill>
                <a:effectLst/>
                <a:latin typeface="Avenir Book" panose="02000503020000020003" pitchFamily="2" charset="0"/>
              </a:rPr>
              <a:t>Remember therefore how you have received and heard,</a:t>
            </a:r>
          </a:p>
          <a:p>
            <a:pPr algn="l"/>
            <a:r>
              <a:rPr lang="en-US" sz="2000" b="0" i="0" u="none" strike="noStrike" dirty="0">
                <a:solidFill>
                  <a:srgbClr val="000000"/>
                </a:solidFill>
                <a:effectLst/>
                <a:latin typeface="Avenir Book" panose="02000503020000020003" pitchFamily="2" charset="0"/>
              </a:rPr>
              <a:t>  and hold fast, and repent</a:t>
            </a:r>
            <a:r>
              <a:rPr lang="en-US" sz="2000" dirty="0">
                <a:solidFill>
                  <a:srgbClr val="000000"/>
                </a:solidFill>
                <a:latin typeface="Avenir Book" panose="02000503020000020003" pitchFamily="2" charset="0"/>
              </a:rPr>
              <a:t>.</a:t>
            </a:r>
            <a:r>
              <a:rPr lang="en-US" sz="2000" b="0" i="0" u="none" strike="noStrike" dirty="0">
                <a:solidFill>
                  <a:srgbClr val="000000"/>
                </a:solidFill>
                <a:effectLst/>
                <a:latin typeface="Avenir Book" panose="02000503020000020003" pitchFamily="2" charset="0"/>
              </a:rPr>
              <a:t> If therefore </a:t>
            </a:r>
            <a:r>
              <a:rPr lang="en-US" sz="2000" dirty="0">
                <a:solidFill>
                  <a:srgbClr val="000000"/>
                </a:solidFill>
                <a:latin typeface="Avenir Book" panose="02000503020000020003" pitchFamily="2" charset="0"/>
              </a:rPr>
              <a:t>y</a:t>
            </a:r>
            <a:r>
              <a:rPr lang="en-US" sz="2000" b="0" i="0" u="none" strike="noStrike" dirty="0">
                <a:solidFill>
                  <a:srgbClr val="000000"/>
                </a:solidFill>
                <a:effectLst/>
                <a:latin typeface="Avenir Book" panose="02000503020000020003" pitchFamily="2" charset="0"/>
              </a:rPr>
              <a:t>ou shalt not watch, </a:t>
            </a:r>
          </a:p>
          <a:p>
            <a:pPr algn="l"/>
            <a:r>
              <a:rPr lang="en-US" sz="2000" b="0" i="0" u="none" strike="noStrike" dirty="0">
                <a:solidFill>
                  <a:srgbClr val="000000"/>
                </a:solidFill>
                <a:effectLst/>
                <a:latin typeface="Avenir Book" panose="02000503020000020003" pitchFamily="2" charset="0"/>
              </a:rPr>
              <a:t>I will come on you as a thief, </a:t>
            </a:r>
            <a:r>
              <a:rPr lang="en-US" sz="2000" dirty="0">
                <a:solidFill>
                  <a:srgbClr val="000000"/>
                </a:solidFill>
                <a:latin typeface="Avenir Book" panose="02000503020000020003" pitchFamily="2" charset="0"/>
              </a:rPr>
              <a:t>&amp;</a:t>
            </a:r>
            <a:r>
              <a:rPr lang="en-US" sz="2000" b="0" i="0" u="none" strike="noStrike" dirty="0">
                <a:solidFill>
                  <a:srgbClr val="000000"/>
                </a:solidFill>
                <a:effectLst/>
                <a:latin typeface="Avenir Book" panose="02000503020000020003" pitchFamily="2" charset="0"/>
              </a:rPr>
              <a:t> you shalt not know what hour I will come upon you.</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4</a:t>
            </a:r>
            <a:r>
              <a:rPr lang="en-US" sz="2000" i="0" u="none" strike="noStrike" baseline="30000" dirty="0">
                <a:solidFill>
                  <a:srgbClr val="000000"/>
                </a:solidFill>
                <a:effectLst/>
                <a:latin typeface="Avenir Book" panose="02000503020000020003" pitchFamily="2" charset="0"/>
              </a:rPr>
              <a:t> </a:t>
            </a:r>
            <a:r>
              <a:rPr lang="en-US" sz="2000" i="0" u="none" strike="noStrike" dirty="0">
                <a:solidFill>
                  <a:srgbClr val="000000"/>
                </a:solidFill>
                <a:effectLst/>
                <a:latin typeface="Avenir Book" panose="02000503020000020003" pitchFamily="2" charset="0"/>
              </a:rPr>
              <a:t>You </a:t>
            </a:r>
            <a:r>
              <a:rPr lang="en-US" sz="2000" b="0" i="0" u="none" strike="noStrike" dirty="0">
                <a:solidFill>
                  <a:srgbClr val="000000"/>
                </a:solidFill>
                <a:effectLst/>
                <a:latin typeface="Avenir Book" panose="02000503020000020003" pitchFamily="2" charset="0"/>
              </a:rPr>
              <a:t>hast a few names even in Sardis which have not defiled their garments;                                     	and they shall walk with Me in white: for they are worthy.</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5 </a:t>
            </a:r>
            <a:r>
              <a:rPr lang="en-US" sz="2000" b="0" i="0" u="none" strike="noStrike" dirty="0">
                <a:solidFill>
                  <a:srgbClr val="000000"/>
                </a:solidFill>
                <a:effectLst/>
                <a:latin typeface="Avenir Book" panose="02000503020000020003" pitchFamily="2" charset="0"/>
              </a:rPr>
              <a:t>He that overcomes, the same shall be clothed in white raiment;</a:t>
            </a:r>
          </a:p>
          <a:p>
            <a:pPr algn="l"/>
            <a:r>
              <a:rPr lang="en-US" sz="2000" b="0" i="0" u="none" strike="noStrike" dirty="0">
                <a:solidFill>
                  <a:srgbClr val="000000"/>
                </a:solidFill>
                <a:effectLst/>
                <a:latin typeface="Avenir Book" panose="02000503020000020003" pitchFamily="2" charset="0"/>
              </a:rPr>
              <a:t> 	and I will not blot out his name out of the Book of Life, </a:t>
            </a:r>
          </a:p>
          <a:p>
            <a:pPr algn="l"/>
            <a:r>
              <a:rPr lang="en-US" sz="2000" b="0" i="0" u="none" strike="noStrike" dirty="0">
                <a:solidFill>
                  <a:srgbClr val="000000"/>
                </a:solidFill>
                <a:effectLst/>
                <a:latin typeface="Avenir Book" panose="02000503020000020003" pitchFamily="2" charset="0"/>
              </a:rPr>
              <a:t>but I will confess his name before my Father, and before His angels.</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6 </a:t>
            </a:r>
            <a:r>
              <a:rPr lang="en-US" sz="2000" b="0" i="0" u="none" strike="noStrike" dirty="0">
                <a:solidFill>
                  <a:srgbClr val="000000"/>
                </a:solidFill>
                <a:effectLst/>
                <a:latin typeface="Avenir Book" panose="02000503020000020003" pitchFamily="2" charset="0"/>
              </a:rPr>
              <a:t>He that has an ear, let him hear what the Spirit says unto the Churches.</a:t>
            </a:r>
          </a:p>
        </p:txBody>
      </p:sp>
      <p:pic>
        <p:nvPicPr>
          <p:cNvPr id="5" name="Picture 4" descr="f5d4093427fb09ee2012d438f528cc5f.jpg">
            <a:extLst>
              <a:ext uri="{FF2B5EF4-FFF2-40B4-BE49-F238E27FC236}">
                <a16:creationId xmlns:a16="http://schemas.microsoft.com/office/drawing/2014/main" id="{8EB3ED22-A8B6-3C3F-8F7B-2465DDA3D909}"/>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848587" y="-6608"/>
            <a:ext cx="4058966" cy="625730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6238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a:extLst>
              <a:ext uri="{FF2B5EF4-FFF2-40B4-BE49-F238E27FC236}">
                <a16:creationId xmlns:a16="http://schemas.microsoft.com/office/drawing/2014/main" id="{2AADCC6B-27B7-6CB4-E561-00081397FF30}"/>
              </a:ext>
            </a:extLst>
          </p:cNvPr>
          <p:cNvSpPr>
            <a:spLocks noChangeArrowheads="1"/>
          </p:cNvSpPr>
          <p:nvPr/>
        </p:nvSpPr>
        <p:spPr bwMode="auto">
          <a:xfrm>
            <a:off x="0" y="-40074"/>
            <a:ext cx="12192000" cy="6858000"/>
          </a:xfrm>
          <a:prstGeom prst="rect">
            <a:avLst/>
          </a:prstGeom>
          <a:solidFill>
            <a:srgbClr val="00B0F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sp>
        <p:nvSpPr>
          <p:cNvPr id="2" name="TextBox 1">
            <a:extLst>
              <a:ext uri="{FF2B5EF4-FFF2-40B4-BE49-F238E27FC236}">
                <a16:creationId xmlns:a16="http://schemas.microsoft.com/office/drawing/2014/main" id="{EA329EE5-1A9D-9DEA-10E3-72D1FB4C943D}"/>
              </a:ext>
            </a:extLst>
          </p:cNvPr>
          <p:cNvSpPr txBox="1"/>
          <p:nvPr/>
        </p:nvSpPr>
        <p:spPr>
          <a:xfrm>
            <a:off x="384815" y="769669"/>
            <a:ext cx="8003628" cy="5580993"/>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13B719BD-E221-44E3-935F-FDD57C70788F}"/>
              </a:ext>
            </a:extLst>
          </p:cNvPr>
          <p:cNvSpPr txBox="1"/>
          <p:nvPr/>
        </p:nvSpPr>
        <p:spPr>
          <a:xfrm>
            <a:off x="703940" y="1136649"/>
            <a:ext cx="7882759" cy="5447645"/>
          </a:xfrm>
          <a:prstGeom prst="rect">
            <a:avLst/>
          </a:prstGeom>
          <a:noFill/>
        </p:spPr>
        <p:txBody>
          <a:bodyPr wrap="square" rtlCol="0">
            <a:spAutoFit/>
          </a:bodyPr>
          <a:lstStyle/>
          <a:p>
            <a:pPr algn="l"/>
            <a:r>
              <a:rPr lang="en-US" sz="2200" b="1" i="0" u="none" strike="noStrike" baseline="30000" dirty="0">
                <a:solidFill>
                  <a:srgbClr val="000000"/>
                </a:solidFill>
                <a:effectLst/>
                <a:latin typeface="Papyrus" panose="020B0602040200020303" pitchFamily="34" charset="77"/>
              </a:rPr>
              <a:t>22 </a:t>
            </a:r>
            <a:r>
              <a:rPr lang="en-US" sz="2200" b="0" i="0" u="none" strike="noStrike" dirty="0">
                <a:solidFill>
                  <a:srgbClr val="000000"/>
                </a:solidFill>
                <a:effectLst/>
                <a:latin typeface="Papyrus" panose="020B0602040200020303" pitchFamily="34" charset="77"/>
              </a:rPr>
              <a:t>Behold, I will cast her into a bed, and them </a:t>
            </a:r>
          </a:p>
          <a:p>
            <a:pPr algn="l"/>
            <a:r>
              <a:rPr lang="en-US" sz="2200" b="0" i="0" u="none" strike="noStrike" dirty="0">
                <a:solidFill>
                  <a:srgbClr val="000000"/>
                </a:solidFill>
                <a:effectLst/>
                <a:latin typeface="Papyrus" panose="020B0602040200020303" pitchFamily="34" charset="77"/>
              </a:rPr>
              <a:t> that commit adultery with her into great tribulation, </a:t>
            </a:r>
          </a:p>
          <a:p>
            <a:pPr algn="l"/>
            <a:r>
              <a:rPr lang="en-US" sz="2200" b="0" i="0" u="none" strike="noStrike" dirty="0">
                <a:solidFill>
                  <a:srgbClr val="000000"/>
                </a:solidFill>
                <a:effectLst/>
                <a:latin typeface="Papyrus" panose="020B0602040200020303" pitchFamily="34" charset="77"/>
              </a:rPr>
              <a:t>except they repent of their deeds.</a:t>
            </a:r>
          </a:p>
          <a:p>
            <a:pPr algn="l"/>
            <a:endParaRPr lang="en-US" sz="2200" b="0" i="0" u="none" strike="noStrike" dirty="0">
              <a:solidFill>
                <a:srgbClr val="000000"/>
              </a:solidFill>
              <a:effectLst/>
              <a:latin typeface="Papyrus" panose="020B0602040200020303" pitchFamily="34" charset="77"/>
            </a:endParaRPr>
          </a:p>
          <a:p>
            <a:pPr algn="l"/>
            <a:r>
              <a:rPr lang="en-US" sz="2200" b="1" i="0" u="none" strike="noStrike" baseline="30000" dirty="0">
                <a:solidFill>
                  <a:srgbClr val="000000"/>
                </a:solidFill>
                <a:effectLst/>
                <a:latin typeface="Papyrus" panose="020B0602040200020303" pitchFamily="34" charset="77"/>
              </a:rPr>
              <a:t>23 </a:t>
            </a:r>
            <a:r>
              <a:rPr lang="en-US" sz="2200" b="0" i="0" u="none" strike="noStrike" dirty="0">
                <a:solidFill>
                  <a:srgbClr val="000000"/>
                </a:solidFill>
                <a:effectLst/>
                <a:latin typeface="Papyrus" panose="020B0602040200020303" pitchFamily="34" charset="77"/>
              </a:rPr>
              <a:t>And I will kill her children with death; </a:t>
            </a:r>
          </a:p>
          <a:p>
            <a:pPr algn="l"/>
            <a:r>
              <a:rPr lang="en-US" sz="2200" b="0" i="0" u="none" strike="noStrike" dirty="0">
                <a:solidFill>
                  <a:srgbClr val="000000"/>
                </a:solidFill>
                <a:effectLst/>
                <a:latin typeface="Papyrus" panose="020B0602040200020303" pitchFamily="34" charset="77"/>
              </a:rPr>
              <a:t>and all the churches shall know </a:t>
            </a:r>
          </a:p>
          <a:p>
            <a:pPr algn="l"/>
            <a:r>
              <a:rPr lang="en-US" sz="2200" b="0" i="0" u="none" strike="noStrike" dirty="0">
                <a:solidFill>
                  <a:srgbClr val="000000"/>
                </a:solidFill>
                <a:effectLst/>
                <a:latin typeface="Papyrus" panose="020B0602040200020303" pitchFamily="34" charset="77"/>
              </a:rPr>
              <a:t>that I am he which searches the reins and hearts: </a:t>
            </a:r>
          </a:p>
          <a:p>
            <a:pPr algn="l"/>
            <a:r>
              <a:rPr lang="en-US" sz="2200" b="0" i="0" u="none" strike="noStrike" dirty="0">
                <a:solidFill>
                  <a:srgbClr val="000000"/>
                </a:solidFill>
                <a:effectLst/>
                <a:latin typeface="Papyrus" panose="020B0602040200020303" pitchFamily="34" charset="77"/>
              </a:rPr>
              <a:t>and I will give unto every one of you according to your works.</a:t>
            </a:r>
          </a:p>
          <a:p>
            <a:pPr algn="l"/>
            <a:endParaRPr lang="en-US" sz="2200" b="0" i="0" u="none" strike="noStrike" dirty="0">
              <a:solidFill>
                <a:srgbClr val="000000"/>
              </a:solidFill>
              <a:effectLst/>
              <a:latin typeface="Papyrus" panose="020B0602040200020303" pitchFamily="34" charset="77"/>
            </a:endParaRPr>
          </a:p>
          <a:p>
            <a:pPr algn="l"/>
            <a:r>
              <a:rPr lang="en-US" sz="2200" b="1" i="0" u="none" strike="noStrike" baseline="30000" dirty="0">
                <a:solidFill>
                  <a:srgbClr val="000000"/>
                </a:solidFill>
                <a:effectLst/>
                <a:latin typeface="Papyrus" panose="020B0602040200020303" pitchFamily="34" charset="77"/>
              </a:rPr>
              <a:t>24 </a:t>
            </a:r>
            <a:r>
              <a:rPr lang="en-US" sz="2200" b="0" i="0" u="none" strike="noStrike" dirty="0">
                <a:solidFill>
                  <a:srgbClr val="000000"/>
                </a:solidFill>
                <a:effectLst/>
                <a:latin typeface="Papyrus" panose="020B0602040200020303" pitchFamily="34" charset="77"/>
              </a:rPr>
              <a:t>But unto you I say, and unto the rest in Thyatira, </a:t>
            </a:r>
          </a:p>
          <a:p>
            <a:pPr algn="l"/>
            <a:r>
              <a:rPr lang="en-US" sz="2200" b="0" i="0" u="none" strike="noStrike" dirty="0">
                <a:solidFill>
                  <a:srgbClr val="000000"/>
                </a:solidFill>
                <a:effectLst/>
                <a:latin typeface="Papyrus" panose="020B0602040200020303" pitchFamily="34" charset="77"/>
              </a:rPr>
              <a:t>as many as have not this doctrine,</a:t>
            </a:r>
          </a:p>
          <a:p>
            <a:pPr algn="l"/>
            <a:r>
              <a:rPr lang="en-US" sz="2200" b="0" i="0" u="none" strike="noStrike" dirty="0">
                <a:solidFill>
                  <a:srgbClr val="000000"/>
                </a:solidFill>
                <a:effectLst/>
                <a:latin typeface="Papyrus" panose="020B0602040200020303" pitchFamily="34" charset="77"/>
              </a:rPr>
              <a:t> and which have not known the depths of Satan, </a:t>
            </a:r>
          </a:p>
          <a:p>
            <a:pPr algn="l"/>
            <a:r>
              <a:rPr lang="en-US" sz="2200" b="0" i="0" u="none" strike="noStrike" dirty="0">
                <a:solidFill>
                  <a:srgbClr val="000000"/>
                </a:solidFill>
                <a:effectLst/>
                <a:latin typeface="Papyrus" panose="020B0602040200020303" pitchFamily="34" charset="77"/>
              </a:rPr>
              <a:t>as they speak; I will put upon you none other burden.</a:t>
            </a:r>
          </a:p>
          <a:p>
            <a:pPr algn="l"/>
            <a:endParaRPr lang="en-US" sz="2200" b="0" i="0" u="none" strike="noStrike" dirty="0">
              <a:solidFill>
                <a:srgbClr val="000000"/>
              </a:solidFill>
              <a:effectLst/>
              <a:latin typeface="Papyrus" panose="020B0602040200020303" pitchFamily="34" charset="77"/>
            </a:endParaRPr>
          </a:p>
          <a:p>
            <a:pPr algn="l"/>
            <a:r>
              <a:rPr lang="en-US" sz="2200" b="1" i="0" u="none" strike="noStrike" baseline="30000" dirty="0">
                <a:solidFill>
                  <a:srgbClr val="000000"/>
                </a:solidFill>
                <a:effectLst/>
                <a:latin typeface="Papyrus" panose="020B0602040200020303" pitchFamily="34" charset="77"/>
              </a:rPr>
              <a:t>25 </a:t>
            </a:r>
            <a:r>
              <a:rPr lang="en-US" sz="2200" b="0" i="0" u="none" strike="noStrike" dirty="0">
                <a:solidFill>
                  <a:srgbClr val="000000"/>
                </a:solidFill>
                <a:effectLst/>
                <a:latin typeface="Papyrus" panose="020B0602040200020303" pitchFamily="34" charset="77"/>
              </a:rPr>
              <a:t>But that which ye have already hold fast till I come.</a:t>
            </a:r>
          </a:p>
          <a:p>
            <a:endParaRPr lang="en-US" dirty="0"/>
          </a:p>
        </p:txBody>
      </p:sp>
      <p:pic>
        <p:nvPicPr>
          <p:cNvPr id="4" name="Picture 3" descr="f5d4093427fb09ee2012d438f528cc5f.jpg">
            <a:extLst>
              <a:ext uri="{FF2B5EF4-FFF2-40B4-BE49-F238E27FC236}">
                <a16:creationId xmlns:a16="http://schemas.microsoft.com/office/drawing/2014/main" id="{14FAD7D4-8753-B78B-447C-B517D48740E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005497" y="-247257"/>
            <a:ext cx="4583016" cy="70651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B785B3F-F84E-F336-BB19-8942983F8F97}"/>
              </a:ext>
            </a:extLst>
          </p:cNvPr>
          <p:cNvSpPr txBox="1"/>
          <p:nvPr/>
        </p:nvSpPr>
        <p:spPr>
          <a:xfrm>
            <a:off x="1449659" y="273706"/>
            <a:ext cx="5887843" cy="461665"/>
          </a:xfrm>
          <a:prstGeom prst="rect">
            <a:avLst/>
          </a:prstGeom>
          <a:noFill/>
        </p:spPr>
        <p:txBody>
          <a:bodyPr wrap="square" rtlCol="0">
            <a:spAutoFit/>
          </a:bodyPr>
          <a:lstStyle/>
          <a:p>
            <a:r>
              <a:rPr lang="en-US" sz="2400" dirty="0">
                <a:latin typeface="Lucida Handwriting" panose="03010101010101010101" pitchFamily="66" charset="77"/>
              </a:rPr>
              <a:t>Jesus to Church of Thyatira </a:t>
            </a:r>
          </a:p>
        </p:txBody>
      </p:sp>
    </p:spTree>
    <p:extLst>
      <p:ext uri="{BB962C8B-B14F-4D97-AF65-F5344CB8AC3E}">
        <p14:creationId xmlns:p14="http://schemas.microsoft.com/office/powerpoint/2010/main" val="28084711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F3DDE5-AFC0-17E0-ADC6-B5D11FD592BC}"/>
              </a:ext>
            </a:extLst>
          </p:cNvPr>
          <p:cNvSpPr/>
          <p:nvPr/>
        </p:nvSpPr>
        <p:spPr>
          <a:xfrm>
            <a:off x="0" y="0"/>
            <a:ext cx="12283806" cy="6858000"/>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B6F7D6-C770-68BA-DE9D-46D91B283915}"/>
              </a:ext>
            </a:extLst>
          </p:cNvPr>
          <p:cNvSpPr txBox="1"/>
          <p:nvPr/>
        </p:nvSpPr>
        <p:spPr>
          <a:xfrm>
            <a:off x="265589" y="705177"/>
            <a:ext cx="8549799" cy="5447645"/>
          </a:xfrm>
          <a:prstGeom prst="rect">
            <a:avLst/>
          </a:prstGeom>
          <a:solidFill>
            <a:schemeClr val="bg1"/>
          </a:solidFill>
        </p:spPr>
        <p:txBody>
          <a:bodyPr wrap="square" rtlCol="0">
            <a:spAutoFit/>
          </a:bodyPr>
          <a:lstStyle/>
          <a:p>
            <a:pPr algn="l"/>
            <a:endParaRPr lang="en-US" b="1" i="0" u="none" strike="noStrike" baseline="30000" dirty="0">
              <a:solidFill>
                <a:srgbClr val="000000"/>
              </a:solidFill>
              <a:effectLst/>
              <a:latin typeface="system-ui"/>
            </a:endParaRPr>
          </a:p>
          <a:p>
            <a:pPr algn="l"/>
            <a:r>
              <a:rPr lang="en-US" sz="2400" baseline="30000" dirty="0">
                <a:solidFill>
                  <a:srgbClr val="000000"/>
                </a:solidFill>
                <a:latin typeface="Papyrus" panose="020B0602040200020303" pitchFamily="34" charset="77"/>
              </a:rPr>
              <a:t>14</a:t>
            </a:r>
            <a:r>
              <a:rPr lang="en-US" sz="2400" b="1" i="0" u="none" strike="noStrike" baseline="30000" dirty="0">
                <a:solidFill>
                  <a:srgbClr val="000000"/>
                </a:solidFill>
                <a:effectLst/>
                <a:latin typeface="Papyrus" panose="020B0602040200020303" pitchFamily="34" charset="77"/>
              </a:rPr>
              <a:t> </a:t>
            </a:r>
            <a:r>
              <a:rPr lang="en-US" sz="2400" b="0" i="0" u="none" strike="noStrike" dirty="0">
                <a:solidFill>
                  <a:srgbClr val="000000"/>
                </a:solidFill>
                <a:effectLst/>
                <a:latin typeface="Papyrus" panose="020B0602040200020303" pitchFamily="34" charset="77"/>
              </a:rPr>
              <a:t>And unto the angel of the Church </a:t>
            </a:r>
            <a:r>
              <a:rPr lang="en-US" sz="2400" b="1" i="1" u="sng" strike="noStrike" dirty="0">
                <a:effectLst/>
                <a:latin typeface="Papyrus" panose="020B0602040200020303" pitchFamily="34" charset="77"/>
              </a:rPr>
              <a:t>of the Laodiceans </a:t>
            </a:r>
            <a:r>
              <a:rPr lang="en-US" sz="2400" b="0" i="0" u="none" strike="noStrike" dirty="0">
                <a:solidFill>
                  <a:srgbClr val="000000"/>
                </a:solidFill>
                <a:effectLst/>
                <a:latin typeface="Papyrus" panose="020B0602040200020303" pitchFamily="34" charset="77"/>
              </a:rPr>
              <a:t>write; </a:t>
            </a:r>
          </a:p>
          <a:p>
            <a:pPr algn="l"/>
            <a:r>
              <a:rPr lang="en-US" sz="2400" b="0" i="0" u="none" strike="noStrike" dirty="0">
                <a:solidFill>
                  <a:srgbClr val="000000"/>
                </a:solidFill>
                <a:effectLst/>
                <a:latin typeface="Papyrus" panose="020B0602040200020303" pitchFamily="34" charset="77"/>
              </a:rPr>
              <a:t> </a:t>
            </a:r>
            <a:r>
              <a:rPr lang="en-US" sz="2400" dirty="0">
                <a:solidFill>
                  <a:srgbClr val="000000"/>
                </a:solidFill>
                <a:latin typeface="Papyrus" panose="020B0602040200020303" pitchFamily="34" charset="77"/>
              </a:rPr>
              <a:t> </a:t>
            </a:r>
            <a:r>
              <a:rPr lang="en-US" sz="2400" b="0" i="0" u="none" strike="noStrike" dirty="0">
                <a:solidFill>
                  <a:srgbClr val="000000"/>
                </a:solidFill>
                <a:effectLst/>
                <a:latin typeface="Papyrus" panose="020B0602040200020303" pitchFamily="34" charset="77"/>
              </a:rPr>
              <a:t>These things says the Amen, the faithful and true witness, </a:t>
            </a:r>
          </a:p>
          <a:p>
            <a:pPr algn="l"/>
            <a:r>
              <a:rPr lang="en-US" sz="2400" b="0" i="0" u="none" strike="noStrike" dirty="0">
                <a:solidFill>
                  <a:srgbClr val="000000"/>
                </a:solidFill>
                <a:effectLst/>
                <a:latin typeface="Papyrus" panose="020B0602040200020303" pitchFamily="34" charset="77"/>
              </a:rPr>
              <a:t>   the beginning of the creation of God;</a:t>
            </a:r>
          </a:p>
          <a:p>
            <a:pPr algn="l"/>
            <a:endParaRPr lang="en-US" sz="2400" b="0" i="0" u="none" strike="noStrike" dirty="0">
              <a:solidFill>
                <a:srgbClr val="000000"/>
              </a:solidFill>
              <a:effectLst/>
              <a:latin typeface="Papyrus" panose="020B0602040200020303" pitchFamily="34" charset="77"/>
            </a:endParaRPr>
          </a:p>
          <a:p>
            <a:pPr algn="l"/>
            <a:r>
              <a:rPr lang="en-US" sz="2400" b="1" i="0" u="none" strike="noStrike" baseline="30000" dirty="0">
                <a:solidFill>
                  <a:srgbClr val="000000"/>
                </a:solidFill>
                <a:effectLst/>
                <a:latin typeface="Papyrus" panose="020B0602040200020303" pitchFamily="34" charset="77"/>
              </a:rPr>
              <a:t>15 </a:t>
            </a:r>
            <a:r>
              <a:rPr lang="en-US" sz="2400" b="0" i="0" u="none" strike="noStrike" dirty="0">
                <a:solidFill>
                  <a:srgbClr val="000000"/>
                </a:solidFill>
                <a:effectLst/>
                <a:latin typeface="Papyrus" panose="020B0602040200020303" pitchFamily="34" charset="77"/>
              </a:rPr>
              <a:t>I know your works, that you are neither cold nor hot:</a:t>
            </a:r>
          </a:p>
          <a:p>
            <a:pPr algn="l"/>
            <a:r>
              <a:rPr lang="en-US" sz="2400" b="0" i="0" u="none" strike="noStrike" dirty="0">
                <a:solidFill>
                  <a:srgbClr val="000000"/>
                </a:solidFill>
                <a:effectLst/>
                <a:latin typeface="Papyrus" panose="020B0602040200020303" pitchFamily="34" charset="77"/>
              </a:rPr>
              <a:t> I would </a:t>
            </a:r>
            <a:r>
              <a:rPr lang="en-US" sz="2400" dirty="0">
                <a:solidFill>
                  <a:srgbClr val="000000"/>
                </a:solidFill>
                <a:latin typeface="Papyrus" panose="020B0602040200020303" pitchFamily="34" charset="77"/>
              </a:rPr>
              <a:t>y</a:t>
            </a:r>
            <a:r>
              <a:rPr lang="en-US" sz="2400" b="0" i="0" u="none" strike="noStrike" dirty="0">
                <a:solidFill>
                  <a:srgbClr val="000000"/>
                </a:solidFill>
                <a:effectLst/>
                <a:latin typeface="Papyrus" panose="020B0602040200020303" pitchFamily="34" charset="77"/>
              </a:rPr>
              <a:t>ou were cold or hot.</a:t>
            </a:r>
          </a:p>
          <a:p>
            <a:pPr algn="l"/>
            <a:endParaRPr lang="en-US" sz="2400" b="0" i="0" u="none" strike="noStrike" dirty="0">
              <a:solidFill>
                <a:srgbClr val="000000"/>
              </a:solidFill>
              <a:effectLst/>
              <a:latin typeface="Papyrus" panose="020B0602040200020303" pitchFamily="34" charset="77"/>
            </a:endParaRPr>
          </a:p>
          <a:p>
            <a:pPr algn="l"/>
            <a:r>
              <a:rPr lang="en-US" sz="2400" b="1" i="0" u="none" strike="noStrike" baseline="30000" dirty="0">
                <a:solidFill>
                  <a:srgbClr val="000000"/>
                </a:solidFill>
                <a:effectLst/>
                <a:latin typeface="Papyrus" panose="020B0602040200020303" pitchFamily="34" charset="77"/>
              </a:rPr>
              <a:t>16 </a:t>
            </a:r>
            <a:r>
              <a:rPr lang="en-US" sz="2400" b="0" i="0" u="none" strike="noStrike" dirty="0">
                <a:solidFill>
                  <a:srgbClr val="000000"/>
                </a:solidFill>
                <a:effectLst/>
                <a:latin typeface="Papyrus" panose="020B0602040200020303" pitchFamily="34" charset="77"/>
              </a:rPr>
              <a:t>So then because you are lukewarm, </a:t>
            </a:r>
          </a:p>
          <a:p>
            <a:pPr algn="l"/>
            <a:r>
              <a:rPr lang="en-US" sz="2400" b="0" i="0" u="none" strike="noStrike" dirty="0">
                <a:solidFill>
                  <a:srgbClr val="000000"/>
                </a:solidFill>
                <a:effectLst/>
                <a:latin typeface="Papyrus" panose="020B0602040200020303" pitchFamily="34" charset="77"/>
              </a:rPr>
              <a:t>    and neither cold nor hot,  I will spue you out of My mouth.</a:t>
            </a:r>
          </a:p>
          <a:p>
            <a:pPr algn="l"/>
            <a:endParaRPr lang="en-US" sz="2400" b="0" i="0" u="none" strike="noStrike" dirty="0">
              <a:solidFill>
                <a:srgbClr val="000000"/>
              </a:solidFill>
              <a:effectLst/>
              <a:latin typeface="Papyrus" panose="020B0602040200020303" pitchFamily="34" charset="77"/>
            </a:endParaRPr>
          </a:p>
          <a:p>
            <a:pPr algn="l"/>
            <a:r>
              <a:rPr lang="en-US" sz="2400" b="1" i="0" u="none" strike="noStrike" baseline="30000" dirty="0">
                <a:solidFill>
                  <a:srgbClr val="000000"/>
                </a:solidFill>
                <a:effectLst/>
                <a:latin typeface="Papyrus" panose="020B0602040200020303" pitchFamily="34" charset="77"/>
              </a:rPr>
              <a:t>17 </a:t>
            </a:r>
            <a:r>
              <a:rPr lang="en-US" sz="2400" b="0" i="0" u="none" strike="noStrike" dirty="0">
                <a:solidFill>
                  <a:srgbClr val="000000"/>
                </a:solidFill>
                <a:effectLst/>
                <a:latin typeface="Papyrus" panose="020B0602040200020303" pitchFamily="34" charset="77"/>
              </a:rPr>
              <a:t>Because you say, I am rich, and increased with goods,</a:t>
            </a:r>
          </a:p>
          <a:p>
            <a:pPr algn="l"/>
            <a:r>
              <a:rPr lang="en-US" sz="2400" b="0" i="0" u="none" strike="noStrike" dirty="0">
                <a:solidFill>
                  <a:srgbClr val="000000"/>
                </a:solidFill>
                <a:effectLst/>
                <a:latin typeface="Papyrus" panose="020B0602040200020303" pitchFamily="34" charset="77"/>
              </a:rPr>
              <a:t>    and have need of nothing; </a:t>
            </a:r>
          </a:p>
          <a:p>
            <a:pPr algn="l"/>
            <a:r>
              <a:rPr lang="en-US" sz="2400" b="0" i="0" u="none" strike="noStrike" dirty="0">
                <a:solidFill>
                  <a:srgbClr val="000000"/>
                </a:solidFill>
                <a:effectLst/>
                <a:latin typeface="Papyrus" panose="020B0602040200020303" pitchFamily="34" charset="77"/>
              </a:rPr>
              <a:t>    and know not that you are wretched,</a:t>
            </a:r>
          </a:p>
          <a:p>
            <a:pPr algn="l"/>
            <a:r>
              <a:rPr lang="en-US" sz="2400" b="0" i="0" u="none" strike="noStrike" dirty="0">
                <a:solidFill>
                  <a:srgbClr val="000000"/>
                </a:solidFill>
                <a:effectLst/>
                <a:latin typeface="Papyrus" panose="020B0602040200020303" pitchFamily="34" charset="77"/>
              </a:rPr>
              <a:t>    and miserable, and poor, and blind, and naked:</a:t>
            </a:r>
          </a:p>
        </p:txBody>
      </p:sp>
      <p:pic>
        <p:nvPicPr>
          <p:cNvPr id="4" name="Picture 3" descr="f5d4093427fb09ee2012d438f528cc5f.jpg">
            <a:extLst>
              <a:ext uri="{FF2B5EF4-FFF2-40B4-BE49-F238E27FC236}">
                <a16:creationId xmlns:a16="http://schemas.microsoft.com/office/drawing/2014/main" id="{4AEBA2C7-BA84-FC10-ADB0-92FD024895C5}"/>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7637" y1="92830" x2="80169" y2="96352"/>
                        <a14:foregroundMark x1="83122" y1="96352" x2="84599" y2="98994"/>
                        <a14:backgroundMark x1="54430" y1="97862" x2="54430"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776996" y="296001"/>
            <a:ext cx="3415004" cy="6265996"/>
          </a:xfrm>
          <a:prstGeom prst="rect">
            <a:avLst/>
          </a:prstGeom>
          <a:solidFill>
            <a:srgbClr val="00B0F0"/>
          </a:solid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90111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F3DDE5-AFC0-17E0-ADC6-B5D11FD592BC}"/>
              </a:ext>
            </a:extLst>
          </p:cNvPr>
          <p:cNvSpPr/>
          <p:nvPr/>
        </p:nvSpPr>
        <p:spPr>
          <a:xfrm>
            <a:off x="-91806" y="-13771"/>
            <a:ext cx="12283806" cy="6858000"/>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FE65AAE-F1BB-D24C-BB09-292E810C2863}"/>
              </a:ext>
            </a:extLst>
          </p:cNvPr>
          <p:cNvSpPr/>
          <p:nvPr/>
        </p:nvSpPr>
        <p:spPr>
          <a:xfrm>
            <a:off x="377072" y="376944"/>
            <a:ext cx="8636299" cy="60873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endParaRPr lang="en-US" b="1" baseline="30000" dirty="0">
              <a:solidFill>
                <a:srgbClr val="000000"/>
              </a:solidFill>
              <a:latin typeface="Papyrus" panose="020B0602040200020303" pitchFamily="34" charset="77"/>
            </a:endParaRPr>
          </a:p>
          <a:p>
            <a:pPr algn="l"/>
            <a:r>
              <a:rPr lang="en-US" sz="1800" b="1" i="0" u="none" strike="noStrike" baseline="30000" dirty="0">
                <a:solidFill>
                  <a:srgbClr val="000000"/>
                </a:solidFill>
                <a:effectLst/>
                <a:latin typeface="Papyrus" panose="020B0602040200020303" pitchFamily="34" charset="77"/>
              </a:rPr>
              <a:t>18 </a:t>
            </a:r>
            <a:r>
              <a:rPr lang="en-US" sz="2000" b="0" i="0" u="none" strike="noStrike" dirty="0">
                <a:solidFill>
                  <a:srgbClr val="000000"/>
                </a:solidFill>
                <a:effectLst/>
                <a:latin typeface="Papyrus" panose="020B0602040200020303" pitchFamily="34" charset="77"/>
              </a:rPr>
              <a:t>I counsel you to buy of Me gold tried in the fire, </a:t>
            </a:r>
          </a:p>
          <a:p>
            <a:pPr algn="l"/>
            <a:r>
              <a:rPr lang="en-US" sz="2000" b="0" i="0" u="none" strike="noStrike" dirty="0">
                <a:solidFill>
                  <a:srgbClr val="000000"/>
                </a:solidFill>
                <a:effectLst/>
                <a:latin typeface="Papyrus" panose="020B0602040200020303" pitchFamily="34" charset="77"/>
              </a:rPr>
              <a:t>   that </a:t>
            </a:r>
            <a:r>
              <a:rPr lang="en-US" sz="2000" dirty="0">
                <a:solidFill>
                  <a:srgbClr val="000000"/>
                </a:solidFill>
                <a:latin typeface="Papyrus" panose="020B0602040200020303" pitchFamily="34" charset="77"/>
              </a:rPr>
              <a:t> y</a:t>
            </a:r>
            <a:r>
              <a:rPr lang="en-US" sz="2000" b="0" i="0" u="none" strike="noStrike" dirty="0">
                <a:solidFill>
                  <a:srgbClr val="000000"/>
                </a:solidFill>
                <a:effectLst/>
                <a:latin typeface="Papyrus" panose="020B0602040200020303" pitchFamily="34" charset="77"/>
              </a:rPr>
              <a:t>ou may be rich; and white raiment that you may be clothed, </a:t>
            </a:r>
          </a:p>
          <a:p>
            <a:pPr algn="l"/>
            <a:r>
              <a:rPr lang="en-US" sz="2000" dirty="0">
                <a:solidFill>
                  <a:srgbClr val="000000"/>
                </a:solidFill>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and that the shame of your nakedness does not appear; </a:t>
            </a:r>
          </a:p>
          <a:p>
            <a:pPr algn="l"/>
            <a:r>
              <a:rPr lang="en-US" sz="2000" b="0" i="0" u="none" strike="noStrike" dirty="0">
                <a:solidFill>
                  <a:srgbClr val="000000"/>
                </a:solidFill>
                <a:effectLst/>
                <a:latin typeface="Papyrus" panose="020B0602040200020303" pitchFamily="34" charset="77"/>
              </a:rPr>
              <a:t>   and anoint your eyes with eye salve, that you may see.</a:t>
            </a:r>
          </a:p>
          <a:p>
            <a:pPr algn="l"/>
            <a:endParaRPr lang="en-US" b="1" i="0" u="none" strike="noStrike" baseline="30000"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19  </a:t>
            </a:r>
            <a:r>
              <a:rPr lang="en-US" sz="2000" b="0" i="0" u="none" strike="noStrike" dirty="0">
                <a:solidFill>
                  <a:srgbClr val="000000"/>
                </a:solidFill>
                <a:effectLst/>
                <a:latin typeface="Papyrus" panose="020B0602040200020303" pitchFamily="34" charset="77"/>
              </a:rPr>
              <a:t>As many as I love, I rebuke and chasten: </a:t>
            </a:r>
          </a:p>
          <a:p>
            <a:pPr algn="l"/>
            <a:r>
              <a:rPr lang="en-US" sz="2000" b="0" i="0" u="none" strike="noStrike" dirty="0">
                <a:solidFill>
                  <a:srgbClr val="000000"/>
                </a:solidFill>
                <a:effectLst/>
                <a:latin typeface="Papyrus" panose="020B0602040200020303" pitchFamily="34" charset="77"/>
              </a:rPr>
              <a:t>     be zealous therefore, and repent.</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20 </a:t>
            </a:r>
            <a:r>
              <a:rPr lang="en-US" sz="2000" b="0" i="0" u="none" strike="noStrike" dirty="0">
                <a:solidFill>
                  <a:srgbClr val="000000"/>
                </a:solidFill>
                <a:effectLst/>
                <a:latin typeface="Papyrus" panose="020B0602040200020303" pitchFamily="34" charset="77"/>
              </a:rPr>
              <a:t>Behold, I stand at the door, and knock:</a:t>
            </a:r>
          </a:p>
          <a:p>
            <a:pPr algn="l"/>
            <a:r>
              <a:rPr lang="en-US" sz="2000" b="0" i="0" u="none" strike="noStrike" dirty="0">
                <a:solidFill>
                  <a:srgbClr val="000000"/>
                </a:solidFill>
                <a:effectLst/>
                <a:latin typeface="Papyrus" panose="020B0602040200020303" pitchFamily="34" charset="77"/>
              </a:rPr>
              <a:t>      if any man hear My voice, and open the door,</a:t>
            </a:r>
          </a:p>
          <a:p>
            <a:pPr algn="l"/>
            <a:r>
              <a:rPr lang="en-US" sz="2000" b="0" i="0" u="none" strike="noStrike" dirty="0">
                <a:solidFill>
                  <a:srgbClr val="000000"/>
                </a:solidFill>
                <a:effectLst/>
                <a:latin typeface="Papyrus" panose="020B0602040200020303" pitchFamily="34" charset="77"/>
              </a:rPr>
              <a:t>     I will come in to him, I and will sup with him, and he with Me.</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21 </a:t>
            </a:r>
            <a:r>
              <a:rPr lang="en-US" sz="2000" b="0" i="0" u="none" strike="noStrike" dirty="0">
                <a:solidFill>
                  <a:srgbClr val="000000"/>
                </a:solidFill>
                <a:effectLst/>
                <a:latin typeface="Papyrus" panose="020B0602040200020303" pitchFamily="34" charset="77"/>
              </a:rPr>
              <a:t>To him that overcomes </a:t>
            </a:r>
          </a:p>
          <a:p>
            <a:pPr algn="l"/>
            <a:r>
              <a:rPr lang="en-US" sz="2000" b="0" i="0" u="none" strike="noStrike" dirty="0">
                <a:solidFill>
                  <a:srgbClr val="000000"/>
                </a:solidFill>
                <a:effectLst/>
                <a:latin typeface="Papyrus" panose="020B0602040200020303" pitchFamily="34" charset="77"/>
              </a:rPr>
              <a:t>   will I grant to sit with Me in My throne, </a:t>
            </a:r>
          </a:p>
          <a:p>
            <a:pPr algn="l"/>
            <a:r>
              <a:rPr lang="en-US" sz="2000" b="0" i="0" u="none" strike="noStrike" dirty="0">
                <a:solidFill>
                  <a:srgbClr val="000000"/>
                </a:solidFill>
                <a:effectLst/>
                <a:latin typeface="Papyrus" panose="020B0602040200020303" pitchFamily="34" charset="77"/>
              </a:rPr>
              <a:t>    even as I also overcame,</a:t>
            </a:r>
          </a:p>
          <a:p>
            <a:pPr algn="l"/>
            <a:r>
              <a:rPr lang="en-US" sz="2000" dirty="0">
                <a:solidFill>
                  <a:srgbClr val="000000"/>
                </a:solidFill>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and am set down with My Father in His throne.</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22 </a:t>
            </a:r>
            <a:r>
              <a:rPr lang="en-US" sz="2000" b="0" i="0" u="none" strike="noStrike" dirty="0">
                <a:solidFill>
                  <a:srgbClr val="000000"/>
                </a:solidFill>
                <a:effectLst/>
                <a:latin typeface="Papyrus" panose="020B0602040200020303" pitchFamily="34" charset="77"/>
              </a:rPr>
              <a:t>He that has an ear, </a:t>
            </a:r>
          </a:p>
          <a:p>
            <a:pPr algn="l"/>
            <a:r>
              <a:rPr lang="en-US" sz="2000" b="0" i="0" u="none" strike="noStrike" dirty="0">
                <a:solidFill>
                  <a:srgbClr val="000000"/>
                </a:solidFill>
                <a:effectLst/>
                <a:latin typeface="Papyrus" panose="020B0602040200020303" pitchFamily="34" charset="77"/>
              </a:rPr>
              <a:t>   let him hear what the Spirit says unto the Churches.</a:t>
            </a:r>
          </a:p>
        </p:txBody>
      </p:sp>
      <p:pic>
        <p:nvPicPr>
          <p:cNvPr id="4" name="Picture 3" descr="f5d4093427fb09ee2012d438f528cc5f.jpg">
            <a:extLst>
              <a:ext uri="{FF2B5EF4-FFF2-40B4-BE49-F238E27FC236}">
                <a16:creationId xmlns:a16="http://schemas.microsoft.com/office/drawing/2014/main" id="{D4AFCAD3-000E-E68C-23E6-29DED832EA83}"/>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168937" y="13771"/>
            <a:ext cx="4170020" cy="6858001"/>
          </a:xfrm>
          <a:prstGeom prst="rect">
            <a:avLst/>
          </a:prstGeom>
          <a:solidFill>
            <a:srgbClr val="00B0F0"/>
          </a:solidFill>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29761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3600" dirty="0">
              <a:latin typeface="Papyrus" panose="020B0602040200020303" pitchFamily="34" charset="77"/>
            </a:endParaRPr>
          </a:p>
        </p:txBody>
      </p:sp>
      <p:pic>
        <p:nvPicPr>
          <p:cNvPr id="6" name="Picture 5" descr="A landscape with trees and a city in the background&#10;&#10;Description automatically generated">
            <a:extLst>
              <a:ext uri="{FF2B5EF4-FFF2-40B4-BE49-F238E27FC236}">
                <a16:creationId xmlns:a16="http://schemas.microsoft.com/office/drawing/2014/main" id="{FFB30502-AE32-CBF5-B986-AC43F627FE70}"/>
              </a:ext>
            </a:extLst>
          </p:cNvPr>
          <p:cNvPicPr>
            <a:picLocks noChangeAspect="1"/>
          </p:cNvPicPr>
          <p:nvPr/>
        </p:nvPicPr>
        <p:blipFill>
          <a:blip r:embed="rId2"/>
          <a:stretch>
            <a:fillRect/>
          </a:stretch>
        </p:blipFill>
        <p:spPr>
          <a:xfrm>
            <a:off x="636390" y="214672"/>
            <a:ext cx="10515264" cy="6134645"/>
          </a:xfrm>
          <a:prstGeom prst="rect">
            <a:avLst/>
          </a:prstGeom>
        </p:spPr>
      </p:pic>
      <p:sp>
        <p:nvSpPr>
          <p:cNvPr id="3" name="TextBox 2">
            <a:extLst>
              <a:ext uri="{FF2B5EF4-FFF2-40B4-BE49-F238E27FC236}">
                <a16:creationId xmlns:a16="http://schemas.microsoft.com/office/drawing/2014/main" id="{DE524D03-0591-C382-C2E4-201706CC7F53}"/>
              </a:ext>
            </a:extLst>
          </p:cNvPr>
          <p:cNvSpPr txBox="1"/>
          <p:nvPr/>
        </p:nvSpPr>
        <p:spPr>
          <a:xfrm>
            <a:off x="3668615" y="6181663"/>
            <a:ext cx="5585552" cy="461665"/>
          </a:xfrm>
          <a:prstGeom prst="rect">
            <a:avLst/>
          </a:prstGeom>
          <a:solidFill>
            <a:srgbClr val="00B0F0"/>
          </a:solidFill>
        </p:spPr>
        <p:txBody>
          <a:bodyPr wrap="square" rtlCol="0">
            <a:spAutoFit/>
          </a:bodyPr>
          <a:lstStyle/>
          <a:p>
            <a:r>
              <a:rPr lang="en-US" sz="2400" dirty="0">
                <a:latin typeface="Papyrus" panose="020B0602040200020303" pitchFamily="34" charset="77"/>
              </a:rPr>
              <a:t>To Whosoever Has, More will be Given!</a:t>
            </a:r>
          </a:p>
        </p:txBody>
      </p:sp>
      <p:sp>
        <p:nvSpPr>
          <p:cNvPr id="2" name="TextBox 1">
            <a:extLst>
              <a:ext uri="{FF2B5EF4-FFF2-40B4-BE49-F238E27FC236}">
                <a16:creationId xmlns:a16="http://schemas.microsoft.com/office/drawing/2014/main" id="{11CCCA81-1DA0-FCF7-685C-9FF032748634}"/>
              </a:ext>
            </a:extLst>
          </p:cNvPr>
          <p:cNvSpPr txBox="1"/>
          <p:nvPr/>
        </p:nvSpPr>
        <p:spPr>
          <a:xfrm>
            <a:off x="3800818" y="158787"/>
            <a:ext cx="4186409" cy="461665"/>
          </a:xfrm>
          <a:prstGeom prst="rect">
            <a:avLst/>
          </a:prstGeom>
          <a:solidFill>
            <a:srgbClr val="00B0F0"/>
          </a:solidFill>
        </p:spPr>
        <p:txBody>
          <a:bodyPr wrap="square" rtlCol="0">
            <a:spAutoFit/>
          </a:bodyPr>
          <a:lstStyle/>
          <a:p>
            <a:r>
              <a:rPr lang="en-US" sz="2400" dirty="0">
                <a:latin typeface="Papyrus" panose="020B0602040200020303" pitchFamily="34" charset="77"/>
              </a:rPr>
              <a:t>“The Revelation Generation” </a:t>
            </a:r>
          </a:p>
        </p:txBody>
      </p:sp>
    </p:spTree>
    <p:extLst>
      <p:ext uri="{BB962C8B-B14F-4D97-AF65-F5344CB8AC3E}">
        <p14:creationId xmlns:p14="http://schemas.microsoft.com/office/powerpoint/2010/main" val="212016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96AE54-7F0B-8AEC-8AAE-E5C69BFE1AA0}"/>
              </a:ext>
            </a:extLst>
          </p:cNvPr>
          <p:cNvSpPr/>
          <p:nvPr/>
        </p:nvSpPr>
        <p:spPr>
          <a:xfrm>
            <a:off x="-1" y="0"/>
            <a:ext cx="12310533"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00667" y="219381"/>
            <a:ext cx="11193863" cy="830997"/>
          </a:xfrm>
          <a:prstGeom prst="rect">
            <a:avLst/>
          </a:prstGeom>
          <a:noFill/>
        </p:spPr>
        <p:style>
          <a:lnRef idx="0">
            <a:schemeClr val="accent2"/>
          </a:lnRef>
          <a:fillRef idx="3">
            <a:schemeClr val="accent2"/>
          </a:fillRef>
          <a:effectRef idx="3">
            <a:schemeClr val="accent2"/>
          </a:effectRef>
          <a:fontRef idx="minor">
            <a:schemeClr val="lt1"/>
          </a:fontRef>
        </p:style>
        <p:txBody>
          <a:bodyPr wrap="square">
            <a:spAutoFit/>
          </a:bodyPr>
          <a:lstStyle/>
          <a:p>
            <a:r>
              <a:rPr lang="es-ES_tradnl" dirty="0">
                <a:solidFill>
                  <a:schemeClr val="tx1"/>
                </a:solidFill>
                <a:latin typeface="Papyrus"/>
                <a:cs typeface="Papyrus"/>
              </a:rPr>
              <a:t>                      </a:t>
            </a:r>
            <a:r>
              <a:rPr lang="es-ES_tradnl" sz="2400" dirty="0" err="1">
                <a:solidFill>
                  <a:schemeClr val="bg1"/>
                </a:solidFill>
                <a:latin typeface="Papyrus"/>
                <a:cs typeface="Papyrus"/>
              </a:rPr>
              <a:t>Notice</a:t>
            </a:r>
            <a:r>
              <a:rPr lang="es-ES_tradnl" sz="2400" dirty="0">
                <a:solidFill>
                  <a:schemeClr val="bg1"/>
                </a:solidFill>
                <a:latin typeface="Papyrus"/>
                <a:cs typeface="Papyrus"/>
              </a:rPr>
              <a:t> </a:t>
            </a:r>
            <a:r>
              <a:rPr lang="es-ES_tradnl" sz="2400" dirty="0" err="1">
                <a:solidFill>
                  <a:schemeClr val="bg1"/>
                </a:solidFill>
                <a:latin typeface="Papyrus"/>
                <a:cs typeface="Papyrus"/>
              </a:rPr>
              <a:t>the</a:t>
            </a:r>
            <a:r>
              <a:rPr lang="es-ES_tradnl" sz="2400" dirty="0">
                <a:solidFill>
                  <a:schemeClr val="bg1"/>
                </a:solidFill>
                <a:latin typeface="Papyrus"/>
                <a:cs typeface="Papyrus"/>
              </a:rPr>
              <a:t> 2 </a:t>
            </a:r>
            <a:r>
              <a:rPr lang="es-ES_tradnl" sz="2400" dirty="0" err="1">
                <a:solidFill>
                  <a:schemeClr val="bg1"/>
                </a:solidFill>
                <a:latin typeface="Papyrus"/>
                <a:cs typeface="Papyrus"/>
              </a:rPr>
              <a:t>Cherubim</a:t>
            </a:r>
            <a:r>
              <a:rPr lang="es-ES_tradnl" sz="2400" dirty="0">
                <a:solidFill>
                  <a:schemeClr val="bg1"/>
                </a:solidFill>
                <a:latin typeface="Papyrus"/>
                <a:cs typeface="Papyrus"/>
              </a:rPr>
              <a:t> </a:t>
            </a:r>
            <a:r>
              <a:rPr lang="es-ES_tradnl" sz="2400" dirty="0" err="1">
                <a:solidFill>
                  <a:schemeClr val="bg1"/>
                </a:solidFill>
                <a:latin typeface="Papyrus"/>
                <a:cs typeface="Papyrus"/>
              </a:rPr>
              <a:t>on</a:t>
            </a:r>
            <a:r>
              <a:rPr lang="es-ES_tradnl" sz="2400" dirty="0">
                <a:solidFill>
                  <a:schemeClr val="bg1"/>
                </a:solidFill>
                <a:latin typeface="Papyrus"/>
                <a:cs typeface="Papyrus"/>
              </a:rPr>
              <a:t> </a:t>
            </a:r>
            <a:r>
              <a:rPr lang="es-ES_tradnl" sz="2400" dirty="0" err="1">
                <a:solidFill>
                  <a:schemeClr val="bg1"/>
                </a:solidFill>
                <a:latin typeface="Papyrus"/>
                <a:cs typeface="Papyrus"/>
              </a:rPr>
              <a:t>the</a:t>
            </a:r>
            <a:r>
              <a:rPr lang="es-ES_tradnl" sz="2400" dirty="0">
                <a:solidFill>
                  <a:schemeClr val="bg1"/>
                </a:solidFill>
                <a:latin typeface="Papyrus"/>
                <a:cs typeface="Papyrus"/>
              </a:rPr>
              <a:t> </a:t>
            </a:r>
            <a:r>
              <a:rPr lang="es-ES_tradnl" sz="2400" dirty="0" err="1">
                <a:solidFill>
                  <a:schemeClr val="bg1"/>
                </a:solidFill>
                <a:latin typeface="Papyrus"/>
                <a:cs typeface="Papyrus"/>
              </a:rPr>
              <a:t>Veil</a:t>
            </a:r>
            <a:r>
              <a:rPr lang="es-ES_tradnl" sz="2400" dirty="0">
                <a:solidFill>
                  <a:schemeClr val="bg1"/>
                </a:solidFill>
                <a:latin typeface="Papyrus"/>
                <a:cs typeface="Papyrus"/>
              </a:rPr>
              <a:t> </a:t>
            </a:r>
            <a:r>
              <a:rPr lang="es-ES_tradnl" sz="2400" dirty="0" err="1">
                <a:solidFill>
                  <a:schemeClr val="bg1"/>
                </a:solidFill>
                <a:latin typeface="Papyrus"/>
                <a:cs typeface="Papyrus"/>
              </a:rPr>
              <a:t>guarding</a:t>
            </a:r>
            <a:r>
              <a:rPr lang="es-ES_tradnl" sz="2400" dirty="0">
                <a:solidFill>
                  <a:schemeClr val="bg1"/>
                </a:solidFill>
                <a:latin typeface="Papyrus"/>
                <a:cs typeface="Papyrus"/>
              </a:rPr>
              <a:t> </a:t>
            </a:r>
            <a:r>
              <a:rPr lang="es-ES_tradnl" sz="2400" dirty="0" err="1">
                <a:solidFill>
                  <a:schemeClr val="bg1"/>
                </a:solidFill>
                <a:latin typeface="Papyrus"/>
                <a:cs typeface="Papyrus"/>
              </a:rPr>
              <a:t>the</a:t>
            </a:r>
            <a:r>
              <a:rPr lang="es-ES_tradnl" sz="2400" dirty="0">
                <a:solidFill>
                  <a:schemeClr val="bg1"/>
                </a:solidFill>
                <a:latin typeface="Papyrus"/>
                <a:cs typeface="Papyrus"/>
              </a:rPr>
              <a:t> H</a:t>
            </a:r>
            <a:r>
              <a:rPr lang="en-US" sz="2400" dirty="0">
                <a:solidFill>
                  <a:schemeClr val="bg1"/>
                </a:solidFill>
                <a:latin typeface="Papyrus"/>
                <a:cs typeface="Papyrus"/>
              </a:rPr>
              <a:t>o</a:t>
            </a:r>
            <a:r>
              <a:rPr lang="es-ES_tradnl" sz="2400" dirty="0" err="1">
                <a:solidFill>
                  <a:schemeClr val="bg1"/>
                </a:solidFill>
                <a:latin typeface="Papyrus"/>
                <a:cs typeface="Papyrus"/>
              </a:rPr>
              <a:t>ly</a:t>
            </a:r>
            <a:r>
              <a:rPr lang="es-ES_tradnl" sz="2400" dirty="0">
                <a:solidFill>
                  <a:schemeClr val="bg1"/>
                </a:solidFill>
                <a:latin typeface="Papyrus"/>
                <a:cs typeface="Papyrus"/>
              </a:rPr>
              <a:t> Place   </a:t>
            </a:r>
          </a:p>
          <a:p>
            <a:r>
              <a:rPr lang="es-ES_tradnl" sz="2400" dirty="0">
                <a:solidFill>
                  <a:schemeClr val="bg1"/>
                </a:solidFill>
                <a:latin typeface="Papyrus"/>
                <a:cs typeface="Papyrus"/>
              </a:rPr>
              <a:t> Just </a:t>
            </a:r>
            <a:r>
              <a:rPr lang="es-ES_tradnl" sz="2400" dirty="0" err="1">
                <a:solidFill>
                  <a:schemeClr val="bg1"/>
                </a:solidFill>
                <a:latin typeface="Papyrus"/>
                <a:cs typeface="Papyrus"/>
              </a:rPr>
              <a:t>like</a:t>
            </a:r>
            <a:r>
              <a:rPr lang="es-ES_tradnl" sz="2400" dirty="0">
                <a:solidFill>
                  <a:schemeClr val="bg1"/>
                </a:solidFill>
                <a:latin typeface="Papyrus"/>
                <a:cs typeface="Papyrus"/>
              </a:rPr>
              <a:t> in </a:t>
            </a:r>
            <a:r>
              <a:rPr lang="es-ES_tradnl" sz="2400" dirty="0" err="1">
                <a:solidFill>
                  <a:schemeClr val="bg1"/>
                </a:solidFill>
                <a:latin typeface="Papyrus"/>
                <a:cs typeface="Papyrus"/>
              </a:rPr>
              <a:t>the</a:t>
            </a:r>
            <a:r>
              <a:rPr lang="es-ES_tradnl" sz="2400" dirty="0">
                <a:solidFill>
                  <a:schemeClr val="bg1"/>
                </a:solidFill>
                <a:latin typeface="Papyrus"/>
                <a:cs typeface="Papyrus"/>
              </a:rPr>
              <a:t> Garden of </a:t>
            </a:r>
            <a:r>
              <a:rPr lang="es-ES_tradnl" sz="2400" dirty="0" err="1">
                <a:solidFill>
                  <a:schemeClr val="bg1"/>
                </a:solidFill>
                <a:latin typeface="Papyrus"/>
                <a:cs typeface="Papyrus"/>
              </a:rPr>
              <a:t>Eden</a:t>
            </a:r>
            <a:r>
              <a:rPr lang="es-ES_tradnl" sz="2400" dirty="0">
                <a:solidFill>
                  <a:schemeClr val="bg1"/>
                </a:solidFill>
                <a:latin typeface="Papyrus"/>
                <a:cs typeface="Papyrus"/>
              </a:rPr>
              <a:t>. </a:t>
            </a:r>
            <a:r>
              <a:rPr lang="en-US" sz="2400" dirty="0">
                <a:solidFill>
                  <a:schemeClr val="bg1"/>
                </a:solidFill>
                <a:latin typeface="Papyrus"/>
                <a:cs typeface="Papyrus"/>
              </a:rPr>
              <a:t>…..They are protecting the Presence of God!</a:t>
            </a:r>
            <a:endParaRPr lang="es-ES_tradnl" sz="2400" dirty="0">
              <a:solidFill>
                <a:schemeClr val="bg1"/>
              </a:solidFill>
              <a:latin typeface="Papyrus"/>
              <a:cs typeface="Papyrus"/>
            </a:endParaRPr>
          </a:p>
        </p:txBody>
      </p:sp>
      <p:cxnSp>
        <p:nvCxnSpPr>
          <p:cNvPr id="5" name="Straight Arrow Connector 4"/>
          <p:cNvCxnSpPr/>
          <p:nvPr/>
        </p:nvCxnSpPr>
        <p:spPr>
          <a:xfrm>
            <a:off x="6836543" y="1301123"/>
            <a:ext cx="433677" cy="40272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A gold bird with red curtains&#10;&#10;Description automatically generated">
            <a:extLst>
              <a:ext uri="{FF2B5EF4-FFF2-40B4-BE49-F238E27FC236}">
                <a16:creationId xmlns:a16="http://schemas.microsoft.com/office/drawing/2014/main" id="{429860AF-1849-C9E5-18D7-B5E9B4EA868A}"/>
              </a:ext>
            </a:extLst>
          </p:cNvPr>
          <p:cNvPicPr>
            <a:picLocks noChangeAspect="1"/>
          </p:cNvPicPr>
          <p:nvPr/>
        </p:nvPicPr>
        <p:blipFill>
          <a:blip r:embed="rId2"/>
          <a:stretch>
            <a:fillRect/>
          </a:stretch>
        </p:blipFill>
        <p:spPr>
          <a:xfrm>
            <a:off x="1337733" y="1015900"/>
            <a:ext cx="9753600" cy="5739889"/>
          </a:xfrm>
          <a:prstGeom prst="rect">
            <a:avLst/>
          </a:prstGeom>
        </p:spPr>
      </p:pic>
    </p:spTree>
    <p:extLst>
      <p:ext uri="{BB962C8B-B14F-4D97-AF65-F5344CB8AC3E}">
        <p14:creationId xmlns:p14="http://schemas.microsoft.com/office/powerpoint/2010/main" val="3676944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marL="342900" indent="-342900" algn="ctr">
              <a:buFont typeface="+mj-lt"/>
              <a:buAutoNum type="arabicPeriod"/>
            </a:pPr>
            <a:endParaRPr lang="en-US" dirty="0"/>
          </a:p>
        </p:txBody>
      </p:sp>
      <p:sp>
        <p:nvSpPr>
          <p:cNvPr id="7" name="TextBox 6">
            <a:extLst>
              <a:ext uri="{FF2B5EF4-FFF2-40B4-BE49-F238E27FC236}">
                <a16:creationId xmlns:a16="http://schemas.microsoft.com/office/drawing/2014/main" id="{E4422683-689F-5E58-75D8-FBD02FDA5AA5}"/>
              </a:ext>
            </a:extLst>
          </p:cNvPr>
          <p:cNvSpPr txBox="1"/>
          <p:nvPr/>
        </p:nvSpPr>
        <p:spPr>
          <a:xfrm>
            <a:off x="2384633" y="2362200"/>
            <a:ext cx="6804095" cy="1569660"/>
          </a:xfrm>
          <a:prstGeom prst="rect">
            <a:avLst/>
          </a:prstGeom>
          <a:solidFill>
            <a:srgbClr val="00B0F0"/>
          </a:solidFill>
        </p:spPr>
        <p:txBody>
          <a:bodyPr wrap="square" rtlCol="0">
            <a:spAutoFit/>
          </a:bodyPr>
          <a:lstStyle/>
          <a:p>
            <a:pPr algn="ctr"/>
            <a:r>
              <a:rPr lang="en-US" sz="2400" dirty="0">
                <a:latin typeface="Papyrus" panose="020B0602040200020303" pitchFamily="34" charset="77"/>
              </a:rPr>
              <a:t> </a:t>
            </a:r>
          </a:p>
          <a:p>
            <a:pPr algn="ctr"/>
            <a:r>
              <a:rPr lang="en-US" sz="2400" dirty="0">
                <a:latin typeface="Papyrus" panose="020B0602040200020303" pitchFamily="34" charset="77"/>
              </a:rPr>
              <a:t>The Discovery of the City of Adam </a:t>
            </a:r>
          </a:p>
          <a:p>
            <a:pPr algn="ctr"/>
            <a:r>
              <a:rPr lang="en-US" sz="2400" dirty="0">
                <a:latin typeface="Papyrus" panose="020B0602040200020303" pitchFamily="34" charset="77"/>
              </a:rPr>
              <a:t>Across the Jordan from Jerusalem </a:t>
            </a:r>
          </a:p>
          <a:p>
            <a:pPr algn="ctr"/>
            <a:r>
              <a:rPr lang="en-US" sz="2400" dirty="0">
                <a:latin typeface="Papyrus" panose="020B0602040200020303" pitchFamily="34" charset="77"/>
              </a:rPr>
              <a:t>Close to Jericho </a:t>
            </a:r>
          </a:p>
        </p:txBody>
      </p:sp>
    </p:spTree>
    <p:extLst>
      <p:ext uri="{BB962C8B-B14F-4D97-AF65-F5344CB8AC3E}">
        <p14:creationId xmlns:p14="http://schemas.microsoft.com/office/powerpoint/2010/main" val="682250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5287EA-05FF-6207-7031-D15B5523F14E}"/>
              </a:ext>
            </a:extLst>
          </p:cNvPr>
          <p:cNvSpPr/>
          <p:nvPr/>
        </p:nvSpPr>
        <p:spPr>
          <a:xfrm>
            <a:off x="-47503" y="0"/>
            <a:ext cx="12287003"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latin typeface="Papyrus"/>
                <a:cs typeface="Papyrus"/>
              </a:rPr>
              <a:t>The Book of Joshua Chapter 3: 14-16</a:t>
            </a:r>
          </a:p>
        </p:txBody>
      </p:sp>
      <p:sp>
        <p:nvSpPr>
          <p:cNvPr id="7" name="TextBox 6"/>
          <p:cNvSpPr txBox="1"/>
          <p:nvPr/>
        </p:nvSpPr>
        <p:spPr>
          <a:xfrm>
            <a:off x="265215" y="4923763"/>
            <a:ext cx="11661569" cy="1708160"/>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100" dirty="0">
                <a:solidFill>
                  <a:schemeClr val="tx1"/>
                </a:solidFill>
                <a:latin typeface="Papyrus"/>
                <a:cs typeface="Papyrus"/>
              </a:rPr>
              <a:t>“And it came to pass, when the people removed from their tents, to pass over Jordan, and the priests bearing the Ark of the Covenant before the people; And as they that bare the ark were come unto Jordan, and the feet of the priests that bare the ark were dipped in the brim  water, </a:t>
            </a:r>
          </a:p>
          <a:p>
            <a:pPr algn="ctr"/>
            <a:r>
              <a:rPr lang="en-US" sz="2100" dirty="0">
                <a:solidFill>
                  <a:schemeClr val="tx1"/>
                </a:solidFill>
                <a:latin typeface="Papyrus"/>
                <a:cs typeface="Papyrus"/>
              </a:rPr>
              <a:t>(for Jordan overflowed its banks all the time of harvest,) That the waters which came down from above stood and rose up upon a heap very far from </a:t>
            </a:r>
            <a:r>
              <a:rPr lang="en-US" sz="2100" dirty="0">
                <a:solidFill>
                  <a:schemeClr val="bg1"/>
                </a:solidFill>
                <a:latin typeface="Papyrus"/>
                <a:cs typeface="Papyrus"/>
              </a:rPr>
              <a:t>the city </a:t>
            </a:r>
            <a:r>
              <a:rPr lang="en-US" sz="2100" b="1" dirty="0">
                <a:solidFill>
                  <a:schemeClr val="bg1"/>
                </a:solidFill>
                <a:latin typeface="Papyrus"/>
                <a:cs typeface="Papyrus"/>
              </a:rPr>
              <a:t>Adam</a:t>
            </a:r>
            <a:r>
              <a:rPr lang="en-US" sz="2100" dirty="0">
                <a:solidFill>
                  <a:schemeClr val="tx1"/>
                </a:solidFill>
                <a:latin typeface="Papyrus"/>
                <a:cs typeface="Papyrus"/>
              </a:rPr>
              <a:t>, that is beside </a:t>
            </a:r>
            <a:r>
              <a:rPr lang="en-US" sz="2100" dirty="0" err="1">
                <a:solidFill>
                  <a:schemeClr val="tx1"/>
                </a:solidFill>
                <a:latin typeface="Papyrus"/>
                <a:cs typeface="Papyrus"/>
              </a:rPr>
              <a:t>Zaretan</a:t>
            </a:r>
            <a:r>
              <a:rPr lang="en-US" sz="2100" dirty="0">
                <a:solidFill>
                  <a:schemeClr val="tx1"/>
                </a:solidFill>
                <a:latin typeface="Papyrus"/>
                <a:cs typeface="Papyrus"/>
              </a:rPr>
              <a:t>”</a:t>
            </a:r>
          </a:p>
        </p:txBody>
      </p:sp>
      <p:pic>
        <p:nvPicPr>
          <p:cNvPr id="5" name="Picture 4" descr="Unknown.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784" y="237769"/>
            <a:ext cx="6658809" cy="4471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7123380" y="1132177"/>
            <a:ext cx="4466937" cy="3339376"/>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100" dirty="0">
                <a:solidFill>
                  <a:schemeClr val="tx1"/>
                </a:solidFill>
                <a:latin typeface="Papyrus"/>
                <a:cs typeface="Papyrus"/>
              </a:rPr>
              <a:t>" And it shall come to pass,</a:t>
            </a:r>
          </a:p>
          <a:p>
            <a:pPr algn="ctr"/>
            <a:r>
              <a:rPr lang="en-US" sz="2100" dirty="0">
                <a:solidFill>
                  <a:schemeClr val="tx1"/>
                </a:solidFill>
                <a:latin typeface="Papyrus"/>
                <a:cs typeface="Papyrus"/>
              </a:rPr>
              <a:t> as soon as the soles of the feet </a:t>
            </a:r>
          </a:p>
          <a:p>
            <a:pPr algn="ctr"/>
            <a:r>
              <a:rPr lang="en-US" sz="2100" dirty="0">
                <a:solidFill>
                  <a:schemeClr val="tx1"/>
                </a:solidFill>
                <a:latin typeface="Papyrus"/>
                <a:cs typeface="Papyrus"/>
              </a:rPr>
              <a:t>of the priests that bear</a:t>
            </a:r>
          </a:p>
          <a:p>
            <a:pPr algn="ctr"/>
            <a:r>
              <a:rPr lang="en-US" sz="2100" dirty="0">
                <a:solidFill>
                  <a:schemeClr val="tx1"/>
                </a:solidFill>
                <a:latin typeface="Papyrus"/>
                <a:cs typeface="Papyrus"/>
              </a:rPr>
              <a:t> the ark of the LORD, </a:t>
            </a:r>
          </a:p>
          <a:p>
            <a:pPr algn="ctr"/>
            <a:r>
              <a:rPr lang="en-US" sz="2100" dirty="0">
                <a:solidFill>
                  <a:schemeClr val="tx1"/>
                </a:solidFill>
                <a:latin typeface="Papyrus"/>
                <a:cs typeface="Papyrus"/>
              </a:rPr>
              <a:t>the LORD of all the earth, </a:t>
            </a:r>
          </a:p>
          <a:p>
            <a:pPr algn="ctr"/>
            <a:r>
              <a:rPr lang="en-US" sz="2100" dirty="0">
                <a:solidFill>
                  <a:schemeClr val="tx1"/>
                </a:solidFill>
                <a:latin typeface="Papyrus"/>
                <a:cs typeface="Papyrus"/>
              </a:rPr>
              <a:t>shall rest in the waters of Jordan,</a:t>
            </a:r>
          </a:p>
          <a:p>
            <a:pPr algn="ctr"/>
            <a:r>
              <a:rPr lang="en-US" sz="2100" dirty="0">
                <a:solidFill>
                  <a:schemeClr val="tx1"/>
                </a:solidFill>
                <a:latin typeface="Papyrus"/>
                <a:cs typeface="Papyrus"/>
              </a:rPr>
              <a:t> that the waters of Jordan shall be </a:t>
            </a:r>
          </a:p>
          <a:p>
            <a:pPr algn="ctr"/>
            <a:r>
              <a:rPr lang="en-US" sz="2100" dirty="0">
                <a:solidFill>
                  <a:schemeClr val="tx1"/>
                </a:solidFill>
                <a:latin typeface="Papyrus"/>
                <a:cs typeface="Papyrus"/>
              </a:rPr>
              <a:t>cut off from the waters </a:t>
            </a:r>
          </a:p>
          <a:p>
            <a:pPr algn="ctr"/>
            <a:r>
              <a:rPr lang="en-US" sz="2100" dirty="0">
                <a:solidFill>
                  <a:schemeClr val="tx1"/>
                </a:solidFill>
                <a:latin typeface="Papyrus"/>
                <a:cs typeface="Papyrus"/>
              </a:rPr>
              <a:t>that come down from above; </a:t>
            </a:r>
          </a:p>
          <a:p>
            <a:pPr algn="ctr"/>
            <a:r>
              <a:rPr lang="en-US" sz="2100" dirty="0">
                <a:solidFill>
                  <a:schemeClr val="tx1"/>
                </a:solidFill>
                <a:latin typeface="Papyrus"/>
                <a:cs typeface="Papyrus"/>
              </a:rPr>
              <a:t>and they shall stand upon a heap</a:t>
            </a:r>
            <a:r>
              <a:rPr lang="en-US" sz="2200" dirty="0">
                <a:solidFill>
                  <a:schemeClr val="tx1"/>
                </a:solidFill>
                <a:latin typeface="Papyrus"/>
                <a:cs typeface="Papyrus"/>
              </a:rPr>
              <a:t>. </a:t>
            </a:r>
            <a:endParaRPr lang="en-US" sz="2200" dirty="0"/>
          </a:p>
        </p:txBody>
      </p:sp>
      <p:sp>
        <p:nvSpPr>
          <p:cNvPr id="6" name="TextBox 5">
            <a:extLst>
              <a:ext uri="{FF2B5EF4-FFF2-40B4-BE49-F238E27FC236}">
                <a16:creationId xmlns:a16="http://schemas.microsoft.com/office/drawing/2014/main" id="{24249E17-B86A-57D3-A5F8-B6EAA3B5EBD5}"/>
              </a:ext>
            </a:extLst>
          </p:cNvPr>
          <p:cNvSpPr txBox="1"/>
          <p:nvPr/>
        </p:nvSpPr>
        <p:spPr>
          <a:xfrm>
            <a:off x="8389727" y="346948"/>
            <a:ext cx="2336568" cy="461665"/>
          </a:xfrm>
          <a:prstGeom prst="rect">
            <a:avLst/>
          </a:prstGeom>
          <a:solidFill>
            <a:schemeClr val="accent6"/>
          </a:solidFill>
        </p:spPr>
        <p:txBody>
          <a:bodyPr wrap="square" rtlCol="0">
            <a:spAutoFit/>
          </a:bodyPr>
          <a:lstStyle/>
          <a:p>
            <a:r>
              <a:rPr lang="en-US" sz="2400" dirty="0">
                <a:solidFill>
                  <a:schemeClr val="bg1"/>
                </a:solidFill>
                <a:latin typeface="Papyrus"/>
                <a:cs typeface="Papyrus"/>
              </a:rPr>
              <a:t>Joshua  3: 14-16</a:t>
            </a:r>
          </a:p>
        </p:txBody>
      </p:sp>
    </p:spTree>
    <p:extLst>
      <p:ext uri="{BB962C8B-B14F-4D97-AF65-F5344CB8AC3E}">
        <p14:creationId xmlns:p14="http://schemas.microsoft.com/office/powerpoint/2010/main" val="2646871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F94E15-BEE1-14EF-3ABA-41B343E4D039}"/>
              </a:ext>
            </a:extLst>
          </p:cNvPr>
          <p:cNvSpPr/>
          <p:nvPr/>
        </p:nvSpPr>
        <p:spPr>
          <a:xfrm>
            <a:off x="0" y="646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42405" y="5776638"/>
            <a:ext cx="9579777" cy="769441"/>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000" dirty="0">
                <a:solidFill>
                  <a:schemeClr val="tx1"/>
                </a:solidFill>
                <a:latin typeface="Papyrus"/>
                <a:cs typeface="Papyrus"/>
              </a:rPr>
              <a:t> “</a:t>
            </a:r>
            <a:r>
              <a:rPr lang="en-US" sz="2200" dirty="0">
                <a:solidFill>
                  <a:schemeClr val="tx1"/>
                </a:solidFill>
                <a:latin typeface="Papyrus"/>
                <a:cs typeface="Papyrus"/>
              </a:rPr>
              <a:t>The waters which came down from above stood and rose up upon a heap </a:t>
            </a:r>
          </a:p>
          <a:p>
            <a:r>
              <a:rPr lang="en-US" sz="2200" dirty="0">
                <a:solidFill>
                  <a:schemeClr val="tx1"/>
                </a:solidFill>
                <a:latin typeface="Papyrus"/>
                <a:cs typeface="Papyrus"/>
              </a:rPr>
              <a:t>very far from the city of Adam, which is beside </a:t>
            </a:r>
            <a:r>
              <a:rPr lang="en-US" sz="2200" dirty="0" err="1">
                <a:solidFill>
                  <a:schemeClr val="tx1"/>
                </a:solidFill>
                <a:latin typeface="Papyrus"/>
                <a:cs typeface="Papyrus"/>
              </a:rPr>
              <a:t>Zaretan</a:t>
            </a:r>
            <a:r>
              <a:rPr lang="en-US" sz="2200" dirty="0">
                <a:solidFill>
                  <a:schemeClr val="tx1"/>
                </a:solidFill>
                <a:latin typeface="Papyrus"/>
                <a:cs typeface="Papyrus"/>
              </a:rPr>
              <a:t>.”       </a:t>
            </a:r>
            <a:r>
              <a:rPr lang="en-US" sz="2200" dirty="0">
                <a:solidFill>
                  <a:schemeClr val="bg1"/>
                </a:solidFill>
                <a:latin typeface="Papyrus"/>
                <a:cs typeface="Papyrus"/>
              </a:rPr>
              <a:t>Joshua 3:16</a:t>
            </a:r>
          </a:p>
        </p:txBody>
      </p:sp>
      <p:pic>
        <p:nvPicPr>
          <p:cNvPr id="10" name="Picture 9" descr="judges3.jpg"/>
          <p:cNvPicPr>
            <a:picLocks noChangeAspect="1"/>
          </p:cNvPicPr>
          <p:nvPr/>
        </p:nvPicPr>
        <p:blipFill rotWithShape="1">
          <a:blip r:embed="rId2" cstate="hqprint">
            <a:extLst>
              <a:ext uri="{28A0092B-C50C-407E-A947-70E740481C1C}">
                <a14:useLocalDpi xmlns:a14="http://schemas.microsoft.com/office/drawing/2010/main"/>
              </a:ext>
            </a:extLst>
          </a:blip>
          <a:srcRect b="-684"/>
          <a:stretch/>
        </p:blipFill>
        <p:spPr>
          <a:xfrm>
            <a:off x="86560" y="325953"/>
            <a:ext cx="6853758" cy="5230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dam4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99660" y="1336393"/>
            <a:ext cx="5132997" cy="3885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7347512" y="377399"/>
            <a:ext cx="4650372" cy="738664"/>
          </a:xfrm>
          <a:prstGeom prst="rect">
            <a:avLst/>
          </a:prstGeom>
          <a:solidFill>
            <a:srgbClr val="00B0F0"/>
          </a:solidFill>
        </p:spPr>
        <p:txBody>
          <a:bodyPr wrap="square" rtlCol="0">
            <a:spAutoFit/>
          </a:bodyPr>
          <a:lstStyle/>
          <a:p>
            <a:r>
              <a:rPr lang="en-US" sz="2200" dirty="0">
                <a:solidFill>
                  <a:schemeClr val="bg1"/>
                </a:solidFill>
                <a:latin typeface="Papyrus"/>
                <a:cs typeface="Papyrus"/>
              </a:rPr>
              <a:t>The City of Adam </a:t>
            </a:r>
            <a:r>
              <a:rPr lang="en-US" sz="2000" dirty="0">
                <a:latin typeface="Papyrus"/>
                <a:cs typeface="Papyrus"/>
              </a:rPr>
              <a:t>is 6,000 years old      	Tel </a:t>
            </a:r>
            <a:r>
              <a:rPr lang="en-US" sz="2000" dirty="0" err="1">
                <a:latin typeface="Papyrus"/>
                <a:cs typeface="Papyrus"/>
              </a:rPr>
              <a:t>Damieh</a:t>
            </a:r>
            <a:r>
              <a:rPr lang="en-US" sz="2000" dirty="0">
                <a:latin typeface="Papyrus"/>
                <a:cs typeface="Papyrus"/>
              </a:rPr>
              <a:t>  in Jordan! </a:t>
            </a:r>
          </a:p>
        </p:txBody>
      </p:sp>
    </p:spTree>
    <p:extLst>
      <p:ext uri="{BB962C8B-B14F-4D97-AF65-F5344CB8AC3E}">
        <p14:creationId xmlns:p14="http://schemas.microsoft.com/office/powerpoint/2010/main" val="987476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610EF-D7D4-4B6C-5E51-4D38DFA2A6EA}"/>
              </a:ext>
            </a:extLst>
          </p:cNvPr>
          <p:cNvSpPr/>
          <p:nvPr/>
        </p:nvSpPr>
        <p:spPr>
          <a:xfrm>
            <a:off x="0" y="36474"/>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25665" y="1673729"/>
            <a:ext cx="5932715" cy="1569660"/>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_tradnl" sz="3200" dirty="0" err="1">
                <a:solidFill>
                  <a:schemeClr val="tx1"/>
                </a:solidFill>
                <a:latin typeface="Papyrus"/>
                <a:cs typeface="Papyrus"/>
              </a:rPr>
              <a:t>Any</a:t>
            </a:r>
            <a:r>
              <a:rPr lang="es-ES_tradnl" sz="3200" dirty="0">
                <a:solidFill>
                  <a:schemeClr val="tx1"/>
                </a:solidFill>
                <a:latin typeface="Papyrus"/>
                <a:cs typeface="Papyrus"/>
              </a:rPr>
              <a:t> More  </a:t>
            </a:r>
            <a:r>
              <a:rPr lang="es-ES_tradnl" sz="3200" dirty="0" err="1">
                <a:solidFill>
                  <a:schemeClr val="tx1"/>
                </a:solidFill>
                <a:latin typeface="Papyrus"/>
                <a:cs typeface="Papyrus"/>
              </a:rPr>
              <a:t>Clues</a:t>
            </a:r>
            <a:r>
              <a:rPr lang="es-ES_tradnl" sz="3200" dirty="0">
                <a:solidFill>
                  <a:schemeClr val="tx1"/>
                </a:solidFill>
                <a:latin typeface="Papyrus"/>
                <a:cs typeface="Papyrus"/>
              </a:rPr>
              <a:t> in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Bible</a:t>
            </a:r>
            <a:r>
              <a:rPr lang="es-ES_tradnl" sz="3200" dirty="0">
                <a:solidFill>
                  <a:schemeClr val="tx1"/>
                </a:solidFill>
                <a:latin typeface="Papyrus"/>
                <a:cs typeface="Papyrus"/>
              </a:rPr>
              <a:t> </a:t>
            </a:r>
          </a:p>
          <a:p>
            <a:pPr algn="ctr"/>
            <a:r>
              <a:rPr lang="es-ES_tradnl" sz="3200" dirty="0" err="1">
                <a:solidFill>
                  <a:schemeClr val="tx1"/>
                </a:solidFill>
                <a:latin typeface="Papyrus"/>
                <a:cs typeface="Papyrus"/>
              </a:rPr>
              <a:t>that</a:t>
            </a:r>
            <a:r>
              <a:rPr lang="es-ES_tradnl" sz="3200" dirty="0">
                <a:solidFill>
                  <a:schemeClr val="tx1"/>
                </a:solidFill>
                <a:latin typeface="Papyrus"/>
                <a:cs typeface="Papyrus"/>
              </a:rPr>
              <a:t> </a:t>
            </a:r>
            <a:r>
              <a:rPr lang="es-ES_tradnl" sz="3200" dirty="0" err="1">
                <a:solidFill>
                  <a:schemeClr val="tx1"/>
                </a:solidFill>
                <a:latin typeface="Papyrus"/>
                <a:cs typeface="Papyrus"/>
              </a:rPr>
              <a:t>Jerusalem</a:t>
            </a:r>
            <a:r>
              <a:rPr lang="es-ES_tradnl" sz="3200" dirty="0">
                <a:solidFill>
                  <a:schemeClr val="tx1"/>
                </a:solidFill>
                <a:latin typeface="Papyrus"/>
                <a:cs typeface="Papyrus"/>
              </a:rPr>
              <a:t> </a:t>
            </a:r>
            <a:r>
              <a:rPr lang="es-ES_tradnl" sz="3200" dirty="0" err="1">
                <a:solidFill>
                  <a:schemeClr val="tx1"/>
                </a:solidFill>
                <a:latin typeface="Papyrus"/>
                <a:cs typeface="Papyrus"/>
              </a:rPr>
              <a:t>is</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Center </a:t>
            </a:r>
          </a:p>
          <a:p>
            <a:pPr algn="ctr"/>
            <a:r>
              <a:rPr lang="es-ES_tradnl" sz="3200" dirty="0">
                <a:solidFill>
                  <a:schemeClr val="tx1"/>
                </a:solidFill>
                <a:latin typeface="Papyrus"/>
                <a:cs typeface="Papyrus"/>
              </a:rPr>
              <a:t>of </a:t>
            </a:r>
            <a:r>
              <a:rPr lang="es-ES_tradnl" sz="3200" dirty="0" err="1">
                <a:solidFill>
                  <a:schemeClr val="tx1"/>
                </a:solidFill>
                <a:latin typeface="Papyrus"/>
                <a:cs typeface="Papyrus"/>
              </a:rPr>
              <a:t>the</a:t>
            </a:r>
            <a:r>
              <a:rPr lang="es-ES_tradnl" sz="3200" dirty="0">
                <a:solidFill>
                  <a:schemeClr val="tx1"/>
                </a:solidFill>
                <a:latin typeface="Papyrus"/>
                <a:cs typeface="Papyrus"/>
              </a:rPr>
              <a:t> Garden of </a:t>
            </a:r>
            <a:r>
              <a:rPr lang="es-ES_tradnl" sz="3200" dirty="0" err="1">
                <a:solidFill>
                  <a:schemeClr val="tx1"/>
                </a:solidFill>
                <a:latin typeface="Papyrus"/>
                <a:cs typeface="Papyrus"/>
              </a:rPr>
              <a:t>Eden</a:t>
            </a:r>
            <a:r>
              <a:rPr lang="es-ES_tradnl" sz="3200" dirty="0">
                <a:solidFill>
                  <a:schemeClr val="tx1"/>
                </a:solidFill>
                <a:latin typeface="Papyrus"/>
                <a:cs typeface="Papyrus"/>
              </a:rPr>
              <a:t>?</a:t>
            </a:r>
          </a:p>
        </p:txBody>
      </p:sp>
      <p:sp>
        <p:nvSpPr>
          <p:cNvPr id="2" name="TextBox 1"/>
          <p:cNvSpPr txBox="1"/>
          <p:nvPr/>
        </p:nvSpPr>
        <p:spPr>
          <a:xfrm>
            <a:off x="1953193" y="3921018"/>
            <a:ext cx="6205187" cy="523220"/>
          </a:xfrm>
          <a:prstGeom prst="rect">
            <a:avLst/>
          </a:prstGeom>
          <a:solidFill>
            <a:srgbClr val="00B0F0"/>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S_tradnl" sz="2800" dirty="0" err="1">
                <a:latin typeface="Papyrus"/>
                <a:cs typeface="Papyrus"/>
              </a:rPr>
              <a:t>What</a:t>
            </a:r>
            <a:r>
              <a:rPr lang="es-ES_tradnl" sz="2800" dirty="0">
                <a:latin typeface="Papyrus"/>
                <a:cs typeface="Papyrus"/>
              </a:rPr>
              <a:t> </a:t>
            </a:r>
            <a:r>
              <a:rPr lang="es-ES_tradnl" sz="2800" dirty="0" err="1">
                <a:latin typeface="Papyrus"/>
                <a:cs typeface="Papyrus"/>
              </a:rPr>
              <a:t>about</a:t>
            </a:r>
            <a:r>
              <a:rPr lang="es-ES_tradnl" sz="2800" dirty="0">
                <a:latin typeface="Papyrus"/>
                <a:cs typeface="Papyrus"/>
              </a:rPr>
              <a:t> </a:t>
            </a:r>
            <a:r>
              <a:rPr lang="es-ES_tradnl" sz="2800" dirty="0" err="1">
                <a:latin typeface="Papyrus"/>
                <a:cs typeface="Papyrus"/>
              </a:rPr>
              <a:t>the</a:t>
            </a:r>
            <a:r>
              <a:rPr lang="es-ES_tradnl" sz="2800" dirty="0">
                <a:latin typeface="Papyrus"/>
                <a:cs typeface="Papyrus"/>
              </a:rPr>
              <a:t> 4 </a:t>
            </a:r>
            <a:r>
              <a:rPr lang="es-ES_tradnl" sz="2800" dirty="0" err="1">
                <a:latin typeface="Papyrus"/>
                <a:cs typeface="Papyrus"/>
              </a:rPr>
              <a:t>Rivers</a:t>
            </a:r>
            <a:r>
              <a:rPr lang="es-ES_tradnl" sz="2800" dirty="0">
                <a:latin typeface="Papyrus"/>
                <a:cs typeface="Papyrus"/>
              </a:rPr>
              <a:t> in </a:t>
            </a:r>
            <a:r>
              <a:rPr lang="es-ES_tradnl" sz="2800" dirty="0" err="1">
                <a:latin typeface="Papyrus"/>
                <a:cs typeface="Papyrus"/>
              </a:rPr>
              <a:t>Genensis</a:t>
            </a:r>
            <a:r>
              <a:rPr lang="es-ES_tradnl" sz="2800" dirty="0">
                <a:latin typeface="Papyrus"/>
                <a:cs typeface="Papyrus"/>
              </a:rPr>
              <a:t> ?</a:t>
            </a:r>
          </a:p>
        </p:txBody>
      </p:sp>
    </p:spTree>
    <p:extLst>
      <p:ext uri="{BB962C8B-B14F-4D97-AF65-F5344CB8AC3E}">
        <p14:creationId xmlns:p14="http://schemas.microsoft.com/office/powerpoint/2010/main" val="1239882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50494B-03F9-C7E2-D34B-24FAAEB82A26}"/>
              </a:ext>
            </a:extLst>
          </p:cNvPr>
          <p:cNvSpPr/>
          <p:nvPr/>
        </p:nvSpPr>
        <p:spPr>
          <a:xfrm>
            <a:off x="0" y="0"/>
            <a:ext cx="12290961"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4167" y="274172"/>
            <a:ext cx="11109366" cy="707886"/>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_tradnl" sz="2000" dirty="0">
                <a:solidFill>
                  <a:schemeClr val="tx1"/>
                </a:solidFill>
                <a:latin typeface="Papyrus"/>
                <a:cs typeface="Papyrus"/>
              </a:rPr>
              <a:t>“And a </a:t>
            </a:r>
            <a:r>
              <a:rPr lang="es-ES_tradnl" sz="2000" dirty="0" err="1">
                <a:solidFill>
                  <a:schemeClr val="tx1"/>
                </a:solidFill>
                <a:latin typeface="Papyrus"/>
                <a:cs typeface="Papyrus"/>
              </a:rPr>
              <a:t>River</a:t>
            </a:r>
            <a:r>
              <a:rPr lang="es-ES_tradnl" sz="2000" dirty="0">
                <a:solidFill>
                  <a:schemeClr val="tx1"/>
                </a:solidFill>
                <a:latin typeface="Papyrus"/>
                <a:cs typeface="Papyrus"/>
              </a:rPr>
              <a:t> </a:t>
            </a:r>
            <a:r>
              <a:rPr lang="es-ES_tradnl" sz="2000" dirty="0" err="1">
                <a:solidFill>
                  <a:schemeClr val="tx1"/>
                </a:solidFill>
                <a:latin typeface="Papyrus"/>
                <a:cs typeface="Papyrus"/>
              </a:rPr>
              <a:t>ran</a:t>
            </a:r>
            <a:r>
              <a:rPr lang="es-ES_tradnl" sz="2000" dirty="0">
                <a:solidFill>
                  <a:schemeClr val="tx1"/>
                </a:solidFill>
                <a:latin typeface="Papyrus"/>
                <a:cs typeface="Papyrus"/>
              </a:rPr>
              <a:t> </a:t>
            </a:r>
            <a:r>
              <a:rPr lang="es-ES_tradnl" sz="2000" dirty="0" err="1">
                <a:solidFill>
                  <a:schemeClr val="tx1"/>
                </a:solidFill>
                <a:latin typeface="Papyrus"/>
                <a:cs typeface="Papyrus"/>
              </a:rPr>
              <a:t>out</a:t>
            </a:r>
            <a:r>
              <a:rPr lang="es-ES_tradnl" sz="2000" dirty="0">
                <a:solidFill>
                  <a:schemeClr val="tx1"/>
                </a:solidFill>
                <a:latin typeface="Papyrus"/>
                <a:cs typeface="Papyrus"/>
              </a:rPr>
              <a:t> of </a:t>
            </a:r>
            <a:r>
              <a:rPr lang="es-ES_tradnl" sz="2000" dirty="0" err="1">
                <a:solidFill>
                  <a:schemeClr val="tx1"/>
                </a:solidFill>
                <a:latin typeface="Papyrus"/>
                <a:cs typeface="Papyrus"/>
              </a:rPr>
              <a:t>Eden</a:t>
            </a:r>
            <a:r>
              <a:rPr lang="es-ES_tradnl" sz="2000" dirty="0">
                <a:solidFill>
                  <a:schemeClr val="tx1"/>
                </a:solidFill>
                <a:latin typeface="Papyrus"/>
                <a:cs typeface="Papyrus"/>
              </a:rPr>
              <a:t> </a:t>
            </a:r>
            <a:r>
              <a:rPr lang="es-ES_tradnl" sz="2000" dirty="0" err="1">
                <a:solidFill>
                  <a:schemeClr val="tx1"/>
                </a:solidFill>
                <a:latin typeface="Papyrus"/>
                <a:cs typeface="Papyrus"/>
              </a:rPr>
              <a:t>to</a:t>
            </a:r>
            <a:r>
              <a:rPr lang="es-ES_tradnl" sz="2000" dirty="0">
                <a:solidFill>
                  <a:schemeClr val="tx1"/>
                </a:solidFill>
                <a:latin typeface="Papyrus"/>
                <a:cs typeface="Papyrus"/>
              </a:rPr>
              <a:t> </a:t>
            </a:r>
            <a:r>
              <a:rPr lang="es-ES_tradnl" sz="2000" dirty="0" err="1">
                <a:solidFill>
                  <a:schemeClr val="tx1"/>
                </a:solidFill>
                <a:latin typeface="Papyrus"/>
                <a:cs typeface="Papyrus"/>
              </a:rPr>
              <a:t>water</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Garden, and </a:t>
            </a:r>
            <a:r>
              <a:rPr lang="es-ES_tradnl" sz="2000" dirty="0" err="1">
                <a:solidFill>
                  <a:schemeClr val="tx1"/>
                </a:solidFill>
                <a:latin typeface="Papyrus"/>
                <a:cs typeface="Papyrus"/>
              </a:rPr>
              <a:t>from</a:t>
            </a:r>
            <a:r>
              <a:rPr lang="es-ES_tradnl" sz="2000" dirty="0">
                <a:solidFill>
                  <a:schemeClr val="tx1"/>
                </a:solidFill>
                <a:latin typeface="Papyrus"/>
                <a:cs typeface="Papyrus"/>
              </a:rPr>
              <a:t> </a:t>
            </a:r>
            <a:r>
              <a:rPr lang="es-ES_tradnl" sz="2000" dirty="0" err="1">
                <a:solidFill>
                  <a:schemeClr val="tx1"/>
                </a:solidFill>
                <a:latin typeface="Papyrus"/>
                <a:cs typeface="Papyrus"/>
              </a:rPr>
              <a:t>thence</a:t>
            </a:r>
            <a:r>
              <a:rPr lang="es-ES_tradnl" sz="2000" dirty="0">
                <a:solidFill>
                  <a:schemeClr val="tx1"/>
                </a:solidFill>
                <a:latin typeface="Papyrus"/>
                <a:cs typeface="Papyrus"/>
              </a:rPr>
              <a:t> </a:t>
            </a:r>
            <a:r>
              <a:rPr lang="es-ES_tradnl" sz="2000" dirty="0" err="1">
                <a:solidFill>
                  <a:schemeClr val="tx1"/>
                </a:solidFill>
                <a:latin typeface="Papyrus"/>
                <a:cs typeface="Papyrus"/>
              </a:rPr>
              <a:t>it</a:t>
            </a:r>
            <a:r>
              <a:rPr lang="es-ES_tradnl" sz="2000" dirty="0">
                <a:solidFill>
                  <a:schemeClr val="tx1"/>
                </a:solidFill>
                <a:latin typeface="Papyrus"/>
                <a:cs typeface="Papyrus"/>
              </a:rPr>
              <a:t> </a:t>
            </a:r>
            <a:r>
              <a:rPr lang="es-ES_tradnl" sz="2000" dirty="0" err="1">
                <a:solidFill>
                  <a:schemeClr val="tx1"/>
                </a:solidFill>
                <a:latin typeface="Papyrus"/>
                <a:cs typeface="Papyrus"/>
              </a:rPr>
              <a:t>parted</a:t>
            </a:r>
            <a:r>
              <a:rPr lang="en-US" sz="2000" dirty="0">
                <a:solidFill>
                  <a:schemeClr val="tx1"/>
                </a:solidFill>
                <a:latin typeface="Papyrus"/>
                <a:cs typeface="Papyrus"/>
              </a:rPr>
              <a:t> becoming 4 heads: the  </a:t>
            </a:r>
            <a:r>
              <a:rPr lang="en-US" sz="2000" dirty="0" err="1">
                <a:solidFill>
                  <a:schemeClr val="tx1"/>
                </a:solidFill>
                <a:latin typeface="Papyrus"/>
                <a:cs typeface="Papyrus"/>
              </a:rPr>
              <a:t>Pison</a:t>
            </a:r>
            <a:r>
              <a:rPr lang="en-US" sz="2000" dirty="0">
                <a:solidFill>
                  <a:schemeClr val="tx1"/>
                </a:solidFill>
                <a:latin typeface="Papyrus"/>
                <a:cs typeface="Papyrus"/>
              </a:rPr>
              <a:t>, the </a:t>
            </a:r>
            <a:r>
              <a:rPr lang="en-US" sz="2000" dirty="0" err="1">
                <a:solidFill>
                  <a:schemeClr val="tx1"/>
                </a:solidFill>
                <a:latin typeface="Papyrus"/>
                <a:cs typeface="Papyrus"/>
              </a:rPr>
              <a:t>Gihon</a:t>
            </a:r>
            <a:r>
              <a:rPr lang="en-US" sz="2000" dirty="0">
                <a:solidFill>
                  <a:schemeClr val="tx1"/>
                </a:solidFill>
                <a:latin typeface="Papyrus"/>
                <a:cs typeface="Papyrus"/>
              </a:rPr>
              <a:t>,  the </a:t>
            </a:r>
            <a:r>
              <a:rPr lang="en-US" sz="2000" dirty="0" err="1">
                <a:solidFill>
                  <a:schemeClr val="tx1"/>
                </a:solidFill>
                <a:latin typeface="Papyrus"/>
                <a:cs typeface="Papyrus"/>
              </a:rPr>
              <a:t>Hidekel</a:t>
            </a:r>
            <a:r>
              <a:rPr lang="en-US" sz="2000" dirty="0">
                <a:solidFill>
                  <a:schemeClr val="tx1"/>
                </a:solidFill>
                <a:latin typeface="Papyrus"/>
                <a:cs typeface="Papyrus"/>
              </a:rPr>
              <a:t> and the Euphrates”  2:1-14  </a:t>
            </a:r>
            <a:endParaRPr lang="es-ES_tradnl" sz="2000" dirty="0">
              <a:solidFill>
                <a:schemeClr val="tx1"/>
              </a:solidFill>
              <a:latin typeface="Papyrus"/>
              <a:cs typeface="Papyrus"/>
            </a:endParaRPr>
          </a:p>
        </p:txBody>
      </p:sp>
      <p:sp>
        <p:nvSpPr>
          <p:cNvPr id="2" name="TextBox 1"/>
          <p:cNvSpPr txBox="1"/>
          <p:nvPr/>
        </p:nvSpPr>
        <p:spPr>
          <a:xfrm>
            <a:off x="8109213" y="1570658"/>
            <a:ext cx="4224333" cy="5016758"/>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s-ES_tradnl" sz="2000" dirty="0">
              <a:solidFill>
                <a:schemeClr val="tx1"/>
              </a:solidFill>
              <a:latin typeface="Papyrus"/>
              <a:cs typeface="Papyrus"/>
            </a:endParaRPr>
          </a:p>
          <a:p>
            <a:pPr algn="ctr"/>
            <a:r>
              <a:rPr lang="es-ES_tradnl" sz="2000" dirty="0" err="1">
                <a:solidFill>
                  <a:schemeClr val="tx1"/>
                </a:solidFill>
                <a:latin typeface="Papyrus"/>
                <a:cs typeface="Papyrus"/>
              </a:rPr>
              <a:t>The</a:t>
            </a:r>
            <a:r>
              <a:rPr lang="es-ES_tradnl" sz="2000" dirty="0">
                <a:solidFill>
                  <a:schemeClr val="tx1"/>
                </a:solidFill>
                <a:latin typeface="Papyrus"/>
                <a:cs typeface="Papyrus"/>
              </a:rPr>
              <a:t> Tigris and </a:t>
            </a:r>
            <a:r>
              <a:rPr lang="es-ES_tradnl" sz="2000" dirty="0" err="1">
                <a:solidFill>
                  <a:schemeClr val="tx1"/>
                </a:solidFill>
                <a:latin typeface="Papyrus"/>
                <a:cs typeface="Papyrus"/>
              </a:rPr>
              <a:t>Euphrates</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frame</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Mesoptamia</a:t>
            </a:r>
            <a:r>
              <a:rPr lang="es-ES_tradnl" sz="2000" dirty="0">
                <a:solidFill>
                  <a:schemeClr val="tx1"/>
                </a:solidFill>
                <a:latin typeface="Papyrus"/>
                <a:cs typeface="Papyrus"/>
              </a:rPr>
              <a:t> </a:t>
            </a:r>
            <a:r>
              <a:rPr lang="es-ES_tradnl" sz="2000" dirty="0" err="1">
                <a:solidFill>
                  <a:schemeClr val="tx1"/>
                </a:solidFill>
                <a:latin typeface="Papyrus"/>
                <a:cs typeface="Papyrus"/>
              </a:rPr>
              <a:t>Area</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while</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Pison</a:t>
            </a:r>
            <a:r>
              <a:rPr lang="es-ES_tradnl" sz="2000" dirty="0">
                <a:solidFill>
                  <a:schemeClr val="tx1"/>
                </a:solidFill>
                <a:latin typeface="Papyrus"/>
                <a:cs typeface="Papyrus"/>
              </a:rPr>
              <a:t> and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Gihon</a:t>
            </a:r>
            <a:r>
              <a:rPr lang="es-ES_tradnl" sz="2000" dirty="0">
                <a:solidFill>
                  <a:schemeClr val="tx1"/>
                </a:solidFill>
                <a:latin typeface="Papyrus"/>
                <a:cs typeface="Papyrus"/>
              </a:rPr>
              <a:t> </a:t>
            </a:r>
          </a:p>
          <a:p>
            <a:pPr algn="ctr"/>
            <a:r>
              <a:rPr lang="es-ES_tradnl" sz="2000" dirty="0">
                <a:solidFill>
                  <a:schemeClr val="tx1"/>
                </a:solidFill>
                <a:latin typeface="Papyrus"/>
                <a:cs typeface="Papyrus"/>
              </a:rPr>
              <a:t>are </a:t>
            </a:r>
            <a:r>
              <a:rPr lang="es-ES_tradnl" sz="2000" dirty="0" err="1">
                <a:solidFill>
                  <a:schemeClr val="tx1"/>
                </a:solidFill>
                <a:latin typeface="Papyrus"/>
                <a:cs typeface="Papyrus"/>
              </a:rPr>
              <a:t>now</a:t>
            </a:r>
            <a:r>
              <a:rPr lang="es-ES_tradnl" sz="2000" dirty="0">
                <a:solidFill>
                  <a:schemeClr val="tx1"/>
                </a:solidFill>
                <a:latin typeface="Papyrus"/>
                <a:cs typeface="Papyrus"/>
              </a:rPr>
              <a:t> </a:t>
            </a:r>
            <a:r>
              <a:rPr lang="es-ES_tradnl" sz="2000" dirty="0" err="1">
                <a:solidFill>
                  <a:schemeClr val="tx1"/>
                </a:solidFill>
                <a:latin typeface="Papyrus"/>
                <a:cs typeface="Papyrus"/>
              </a:rPr>
              <a:t>subterranean</a:t>
            </a:r>
            <a:r>
              <a:rPr lang="es-ES_tradnl" sz="2000" dirty="0">
                <a:solidFill>
                  <a:schemeClr val="tx1"/>
                </a:solidFill>
                <a:latin typeface="Papyrus"/>
                <a:cs typeface="Papyrus"/>
              </a:rPr>
              <a:t> </a:t>
            </a:r>
            <a:r>
              <a:rPr lang="es-ES_tradnl" sz="2000" dirty="0" err="1">
                <a:solidFill>
                  <a:schemeClr val="tx1"/>
                </a:solidFill>
                <a:latin typeface="Papyrus"/>
                <a:cs typeface="Papyrus"/>
              </a:rPr>
              <a:t>rivers</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all</a:t>
            </a:r>
            <a:r>
              <a:rPr lang="es-ES_tradnl" sz="2000" dirty="0">
                <a:solidFill>
                  <a:schemeClr val="tx1"/>
                </a:solidFill>
                <a:latin typeface="Papyrus"/>
                <a:cs typeface="Papyrus"/>
              </a:rPr>
              <a:t> </a:t>
            </a:r>
            <a:r>
              <a:rPr lang="es-ES_tradnl" sz="2000" dirty="0" err="1">
                <a:solidFill>
                  <a:schemeClr val="tx1"/>
                </a:solidFill>
                <a:latin typeface="Papyrus"/>
                <a:cs typeface="Papyrus"/>
              </a:rPr>
              <a:t>originating</a:t>
            </a:r>
            <a:r>
              <a:rPr lang="es-ES_tradnl" sz="2000" dirty="0">
                <a:solidFill>
                  <a:schemeClr val="tx1"/>
                </a:solidFill>
                <a:latin typeface="Papyrus"/>
                <a:cs typeface="Papyrus"/>
              </a:rPr>
              <a:t> </a:t>
            </a:r>
            <a:r>
              <a:rPr lang="es-ES_tradnl" sz="2000" dirty="0" err="1">
                <a:solidFill>
                  <a:schemeClr val="tx1"/>
                </a:solidFill>
                <a:latin typeface="Papyrus"/>
                <a:cs typeface="Papyrus"/>
              </a:rPr>
              <a:t>from</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The</a:t>
            </a:r>
            <a:r>
              <a:rPr lang="es-ES_tradnl" sz="2000" dirty="0">
                <a:solidFill>
                  <a:schemeClr val="tx1"/>
                </a:solidFill>
                <a:latin typeface="Papyrus"/>
                <a:cs typeface="Papyrus"/>
              </a:rPr>
              <a:t> Garden of </a:t>
            </a:r>
            <a:r>
              <a:rPr lang="es-ES_tradnl" sz="2000" dirty="0" err="1">
                <a:solidFill>
                  <a:schemeClr val="tx1"/>
                </a:solidFill>
                <a:latin typeface="Papyrus"/>
                <a:cs typeface="Papyrus"/>
              </a:rPr>
              <a:t>Eden</a:t>
            </a:r>
            <a:r>
              <a:rPr lang="es-ES_tradnl" sz="2000" dirty="0">
                <a:solidFill>
                  <a:schemeClr val="tx1"/>
                </a:solidFill>
                <a:latin typeface="Papyrus"/>
                <a:cs typeface="Papyrus"/>
              </a:rPr>
              <a:t>. </a:t>
            </a:r>
          </a:p>
          <a:p>
            <a:pPr algn="ctr"/>
            <a:endParaRPr lang="es-ES_tradnl" sz="2000" dirty="0">
              <a:solidFill>
                <a:schemeClr val="tx1"/>
              </a:solidFill>
              <a:latin typeface="Papyrus"/>
              <a:cs typeface="Papyrus"/>
            </a:endParaRPr>
          </a:p>
          <a:p>
            <a:pPr algn="ctr"/>
            <a:r>
              <a:rPr lang="es-ES_tradnl" sz="2000" dirty="0">
                <a:solidFill>
                  <a:schemeClr val="tx1"/>
                </a:solidFill>
                <a:latin typeface="Papyrus"/>
                <a:cs typeface="Papyrus"/>
              </a:rPr>
              <a:t> </a:t>
            </a:r>
            <a:r>
              <a:rPr lang="es-ES_tradnl" sz="2000" dirty="0" err="1">
                <a:solidFill>
                  <a:schemeClr val="tx1"/>
                </a:solidFill>
                <a:latin typeface="Papyrus"/>
                <a:cs typeface="Papyrus"/>
              </a:rPr>
              <a:t>Ezekiel</a:t>
            </a:r>
            <a:r>
              <a:rPr lang="es-ES_tradnl" sz="2000" dirty="0">
                <a:solidFill>
                  <a:schemeClr val="tx1"/>
                </a:solidFill>
                <a:latin typeface="Papyrus"/>
                <a:cs typeface="Papyrus"/>
              </a:rPr>
              <a:t> 47:1-12 describes</a:t>
            </a:r>
          </a:p>
          <a:p>
            <a:pPr algn="ct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supernatural </a:t>
            </a:r>
            <a:r>
              <a:rPr lang="es-ES_tradnl" sz="2000" dirty="0" err="1">
                <a:solidFill>
                  <a:schemeClr val="tx1"/>
                </a:solidFill>
                <a:latin typeface="Papyrus"/>
                <a:cs typeface="Papyrus"/>
              </a:rPr>
              <a:t>River</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that</a:t>
            </a:r>
            <a:r>
              <a:rPr lang="es-ES_tradnl" sz="2000" dirty="0">
                <a:solidFill>
                  <a:schemeClr val="tx1"/>
                </a:solidFill>
                <a:latin typeface="Papyrus"/>
                <a:cs typeface="Papyrus"/>
              </a:rPr>
              <a:t> </a:t>
            </a:r>
            <a:r>
              <a:rPr lang="es-ES_tradnl" sz="2000" dirty="0" err="1">
                <a:solidFill>
                  <a:schemeClr val="tx1"/>
                </a:solidFill>
                <a:latin typeface="Papyrus"/>
                <a:cs typeface="Papyrus"/>
              </a:rPr>
              <a:t>will</a:t>
            </a:r>
            <a:r>
              <a:rPr lang="es-ES_tradnl" sz="2000" dirty="0">
                <a:solidFill>
                  <a:schemeClr val="tx1"/>
                </a:solidFill>
                <a:latin typeface="Papyrus"/>
                <a:cs typeface="Papyrus"/>
              </a:rPr>
              <a:t> </a:t>
            </a:r>
            <a:r>
              <a:rPr lang="es-ES_tradnl" sz="2000" dirty="0" err="1">
                <a:solidFill>
                  <a:schemeClr val="tx1"/>
                </a:solidFill>
                <a:latin typeface="Papyrus"/>
                <a:cs typeface="Papyrus"/>
              </a:rPr>
              <a:t>flow</a:t>
            </a:r>
            <a:r>
              <a:rPr lang="es-ES_tradnl" sz="2000" dirty="0">
                <a:solidFill>
                  <a:schemeClr val="tx1"/>
                </a:solidFill>
                <a:latin typeface="Papyrus"/>
                <a:cs typeface="Papyrus"/>
              </a:rPr>
              <a:t> </a:t>
            </a:r>
            <a:r>
              <a:rPr lang="es-ES_tradnl" sz="2000" dirty="0" err="1">
                <a:solidFill>
                  <a:schemeClr val="tx1"/>
                </a:solidFill>
                <a:latin typeface="Papyrus"/>
                <a:cs typeface="Papyrus"/>
              </a:rPr>
              <a:t>from</a:t>
            </a:r>
            <a:r>
              <a:rPr lang="es-ES_tradnl" sz="2000" dirty="0">
                <a:solidFill>
                  <a:schemeClr val="tx1"/>
                </a:solidFill>
                <a:latin typeface="Papyrus"/>
                <a:cs typeface="Papyrus"/>
              </a:rPr>
              <a:t> </a:t>
            </a:r>
          </a:p>
          <a:p>
            <a:pPr algn="ctr"/>
            <a:r>
              <a:rPr lang="es-ES_tradnl" sz="2000" dirty="0" err="1">
                <a:solidFill>
                  <a:schemeClr val="tx1"/>
                </a:solidFill>
                <a:latin typeface="Papyrus"/>
                <a:cs typeface="Papyrus"/>
              </a:rPr>
              <a:t>the</a:t>
            </a:r>
            <a:r>
              <a:rPr lang="es-ES_tradnl" sz="2000" dirty="0">
                <a:solidFill>
                  <a:schemeClr val="tx1"/>
                </a:solidFill>
                <a:latin typeface="Papyrus"/>
                <a:cs typeface="Papyrus"/>
              </a:rPr>
              <a:t> Temple </a:t>
            </a:r>
            <a:r>
              <a:rPr lang="es-ES_tradnl" sz="2000" dirty="0" err="1">
                <a:solidFill>
                  <a:schemeClr val="tx1"/>
                </a:solidFill>
                <a:latin typeface="Papyrus"/>
                <a:cs typeface="Papyrus"/>
              </a:rPr>
              <a:t>of</a:t>
            </a:r>
            <a:r>
              <a:rPr lang="es-ES_tradnl" sz="2000" dirty="0">
                <a:solidFill>
                  <a:schemeClr val="tx1"/>
                </a:solidFill>
                <a:latin typeface="Papyrus"/>
                <a:cs typeface="Papyrus"/>
              </a:rPr>
              <a:t> </a:t>
            </a:r>
            <a:r>
              <a:rPr lang="es-ES_tradnl" sz="2000" dirty="0" err="1">
                <a:solidFill>
                  <a:schemeClr val="tx1"/>
                </a:solidFill>
                <a:latin typeface="Papyrus"/>
                <a:cs typeface="Papyrus"/>
              </a:rPr>
              <a:t>God</a:t>
            </a:r>
            <a:endParaRPr lang="es-ES_tradnl" sz="2000" dirty="0">
              <a:solidFill>
                <a:schemeClr val="tx1"/>
              </a:solidFill>
              <a:latin typeface="Papyrus"/>
              <a:cs typeface="Papyrus"/>
            </a:endParaRPr>
          </a:p>
          <a:p>
            <a:pPr algn="ctr"/>
            <a:r>
              <a:rPr lang="es-ES_tradnl" sz="2000" dirty="0">
                <a:solidFill>
                  <a:schemeClr val="tx1"/>
                </a:solidFill>
                <a:latin typeface="Papyrus"/>
                <a:cs typeface="Papyrus"/>
              </a:rPr>
              <a:t> and </a:t>
            </a:r>
            <a:r>
              <a:rPr lang="es-ES_tradnl" sz="2000" dirty="0" err="1">
                <a:solidFill>
                  <a:schemeClr val="tx1"/>
                </a:solidFill>
                <a:latin typeface="Papyrus"/>
                <a:cs typeface="Papyrus"/>
              </a:rPr>
              <a:t>heal</a:t>
            </a:r>
            <a:r>
              <a:rPr lang="es-ES_tradnl" sz="2000" dirty="0">
                <a:solidFill>
                  <a:schemeClr val="tx1"/>
                </a:solidFill>
                <a:latin typeface="Papyrus"/>
                <a:cs typeface="Papyrus"/>
              </a:rPr>
              <a:t>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land</a:t>
            </a:r>
            <a:r>
              <a:rPr lang="es-ES_tradnl" sz="2000" dirty="0">
                <a:solidFill>
                  <a:schemeClr val="tx1"/>
                </a:solidFill>
                <a:latin typeface="Papyrus"/>
                <a:cs typeface="Papyrus"/>
              </a:rPr>
              <a:t> of Israel.   </a:t>
            </a:r>
          </a:p>
          <a:p>
            <a:pPr algn="ctr"/>
            <a:endParaRPr lang="es-ES_tradnl" sz="2000" dirty="0">
              <a:solidFill>
                <a:schemeClr val="tx1"/>
              </a:solidFill>
              <a:latin typeface="Papyrus"/>
              <a:cs typeface="Papyrus"/>
            </a:endParaRPr>
          </a:p>
          <a:p>
            <a:pPr algn="ctr"/>
            <a:r>
              <a:rPr lang="es-ES_tradnl" sz="2000" dirty="0">
                <a:solidFill>
                  <a:schemeClr val="tx1"/>
                </a:solidFill>
                <a:latin typeface="Papyrus"/>
                <a:cs typeface="Papyrus"/>
              </a:rPr>
              <a:t> </a:t>
            </a:r>
            <a:r>
              <a:rPr lang="es-ES_tradnl" sz="2000" dirty="0" err="1">
                <a:solidFill>
                  <a:schemeClr val="tx1"/>
                </a:solidFill>
                <a:latin typeface="Papyrus"/>
                <a:cs typeface="Papyrus"/>
              </a:rPr>
              <a:t>Revelation</a:t>
            </a:r>
            <a:r>
              <a:rPr lang="es-ES_tradnl" sz="2000" dirty="0">
                <a:solidFill>
                  <a:schemeClr val="tx1"/>
                </a:solidFill>
                <a:latin typeface="Papyrus"/>
                <a:cs typeface="Papyrus"/>
              </a:rPr>
              <a:t> 22:1-2 </a:t>
            </a:r>
          </a:p>
          <a:p>
            <a:pPr algn="ctr"/>
            <a:r>
              <a:rPr lang="es-ES_tradnl" sz="2000" dirty="0">
                <a:solidFill>
                  <a:schemeClr val="tx1"/>
                </a:solidFill>
                <a:latin typeface="Papyrus"/>
                <a:cs typeface="Papyrus"/>
              </a:rPr>
              <a:t>   declares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same</a:t>
            </a:r>
            <a:r>
              <a:rPr lang="es-ES_tradnl" sz="2000" dirty="0">
                <a:solidFill>
                  <a:schemeClr val="tx1"/>
                </a:solidFill>
                <a:latin typeface="Papyrus"/>
                <a:cs typeface="Papyrus"/>
              </a:rPr>
              <a:t>! </a:t>
            </a:r>
          </a:p>
        </p:txBody>
      </p:sp>
      <p:pic>
        <p:nvPicPr>
          <p:cNvPr id="6" name="Picture 5" descr="meregionmapriverovertrac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89505"/>
            <a:ext cx="7823891" cy="55943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9896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87624E-C9D8-D30C-643F-7592E1A07DAD}"/>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67293" y="3428999"/>
            <a:ext cx="3760765" cy="2800767"/>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ES_tradnl" sz="2000" b="1" dirty="0">
                <a:latin typeface="Papyrus"/>
                <a:cs typeface="Papyrus"/>
              </a:rPr>
              <a:t>“</a:t>
            </a:r>
            <a:r>
              <a:rPr lang="es-ES_tradnl" sz="2200" dirty="0">
                <a:latin typeface="Papyrus"/>
                <a:cs typeface="Papyrus"/>
              </a:rPr>
              <a:t>In </a:t>
            </a: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same</a:t>
            </a:r>
            <a:r>
              <a:rPr lang="es-ES_tradnl" sz="2200" dirty="0">
                <a:latin typeface="Papyrus"/>
                <a:cs typeface="Papyrus"/>
              </a:rPr>
              <a:t> </a:t>
            </a:r>
            <a:r>
              <a:rPr lang="es-ES_tradnl" sz="2200" dirty="0" err="1">
                <a:latin typeface="Papyrus"/>
                <a:cs typeface="Papyrus"/>
              </a:rPr>
              <a:t>day</a:t>
            </a: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LORD</a:t>
            </a:r>
          </a:p>
          <a:p>
            <a:pPr algn="ctr"/>
            <a:r>
              <a:rPr lang="es-ES_tradnl" sz="2200" dirty="0">
                <a:latin typeface="Papyrus"/>
                <a:cs typeface="Papyrus"/>
              </a:rPr>
              <a:t> </a:t>
            </a:r>
            <a:r>
              <a:rPr lang="es-ES_tradnl" sz="2200" dirty="0" err="1">
                <a:latin typeface="Papyrus"/>
                <a:cs typeface="Papyrus"/>
              </a:rPr>
              <a:t>made</a:t>
            </a:r>
            <a:r>
              <a:rPr lang="es-ES_tradnl" sz="2200" dirty="0">
                <a:latin typeface="Papyrus"/>
                <a:cs typeface="Papyrus"/>
              </a:rPr>
              <a:t> a </a:t>
            </a:r>
            <a:r>
              <a:rPr lang="es-ES_tradnl" sz="2200" dirty="0" err="1">
                <a:latin typeface="Papyrus"/>
                <a:cs typeface="Papyrus"/>
              </a:rPr>
              <a:t>covenant</a:t>
            </a:r>
            <a:endParaRPr lang="es-ES_tradnl" sz="2200" dirty="0">
              <a:latin typeface="Papyrus"/>
              <a:cs typeface="Papyrus"/>
            </a:endParaRPr>
          </a:p>
          <a:p>
            <a:pPr algn="ctr"/>
            <a:r>
              <a:rPr lang="es-ES_tradnl" sz="2200" dirty="0">
                <a:latin typeface="Papyrus"/>
                <a:cs typeface="Papyrus"/>
              </a:rPr>
              <a:t> </a:t>
            </a:r>
            <a:r>
              <a:rPr lang="es-ES_tradnl" sz="2200" dirty="0" err="1">
                <a:latin typeface="Papyrus"/>
                <a:cs typeface="Papyrus"/>
              </a:rPr>
              <a:t>with</a:t>
            </a:r>
            <a:r>
              <a:rPr lang="es-ES_tradnl" sz="2200" dirty="0">
                <a:latin typeface="Papyrus"/>
                <a:cs typeface="Papyrus"/>
              </a:rPr>
              <a:t> Abram, </a:t>
            </a:r>
            <a:r>
              <a:rPr lang="es-ES_tradnl" sz="2200" dirty="0" err="1">
                <a:latin typeface="Papyrus"/>
                <a:cs typeface="Papyrus"/>
              </a:rPr>
              <a:t>saying</a:t>
            </a:r>
            <a:r>
              <a:rPr lang="es-ES_tradnl" sz="2200" dirty="0">
                <a:latin typeface="Papyrus"/>
                <a:cs typeface="Papyrus"/>
              </a:rPr>
              <a:t> ‘</a:t>
            </a:r>
          </a:p>
          <a:p>
            <a:pPr algn="ctr"/>
            <a:r>
              <a:rPr lang="es-ES_tradnl" sz="2200" dirty="0">
                <a:latin typeface="Papyrus"/>
                <a:cs typeface="Papyrus"/>
              </a:rPr>
              <a:t>Unto </a:t>
            </a:r>
            <a:r>
              <a:rPr lang="es-ES_tradnl" sz="2200" dirty="0" err="1">
                <a:latin typeface="Papyrus"/>
                <a:cs typeface="Papyrus"/>
              </a:rPr>
              <a:t>your</a:t>
            </a:r>
            <a:r>
              <a:rPr lang="es-ES_tradnl" sz="2200" dirty="0">
                <a:latin typeface="Papyrus"/>
                <a:cs typeface="Papyrus"/>
              </a:rPr>
              <a:t> </a:t>
            </a:r>
            <a:r>
              <a:rPr lang="es-ES_tradnl" sz="2200" dirty="0" err="1">
                <a:latin typeface="Papyrus"/>
                <a:cs typeface="Papyrus"/>
              </a:rPr>
              <a:t>seed</a:t>
            </a:r>
            <a:endParaRPr lang="es-ES_tradnl" sz="2200" dirty="0">
              <a:latin typeface="Papyrus"/>
              <a:cs typeface="Papyrus"/>
            </a:endParaRPr>
          </a:p>
          <a:p>
            <a:pPr algn="ctr"/>
            <a:r>
              <a:rPr lang="es-ES_tradnl" sz="2200" dirty="0">
                <a:latin typeface="Papyrus"/>
                <a:cs typeface="Papyrus"/>
              </a:rPr>
              <a:t> </a:t>
            </a:r>
            <a:r>
              <a:rPr lang="es-ES_tradnl" sz="2200" dirty="0" err="1">
                <a:latin typeface="Papyrus"/>
                <a:cs typeface="Papyrus"/>
              </a:rPr>
              <a:t>have</a:t>
            </a:r>
            <a:r>
              <a:rPr lang="es-ES_tradnl" sz="2200" dirty="0">
                <a:latin typeface="Papyrus"/>
                <a:cs typeface="Papyrus"/>
              </a:rPr>
              <a:t> I </a:t>
            </a:r>
            <a:r>
              <a:rPr lang="es-ES_tradnl" sz="2200" dirty="0" err="1">
                <a:latin typeface="Papyrus"/>
                <a:cs typeface="Papyrus"/>
              </a:rPr>
              <a:t>given</a:t>
            </a:r>
            <a:r>
              <a:rPr lang="es-ES_tradnl" sz="2200" dirty="0">
                <a:latin typeface="Papyrus"/>
                <a:cs typeface="Papyrus"/>
              </a:rPr>
              <a:t> </a:t>
            </a:r>
            <a:r>
              <a:rPr lang="es-ES_tradnl" sz="2200" dirty="0" err="1">
                <a:latin typeface="Papyrus"/>
                <a:cs typeface="Papyrus"/>
              </a:rPr>
              <a:t>this</a:t>
            </a:r>
            <a:r>
              <a:rPr lang="es-ES_tradnl" sz="2200" dirty="0">
                <a:latin typeface="Papyrus"/>
                <a:cs typeface="Papyrus"/>
              </a:rPr>
              <a:t> </a:t>
            </a:r>
            <a:r>
              <a:rPr lang="es-ES_tradnl" sz="2200" dirty="0" err="1">
                <a:latin typeface="Papyrus"/>
                <a:cs typeface="Papyrus"/>
              </a:rPr>
              <a:t>Land</a:t>
            </a:r>
            <a:r>
              <a:rPr lang="es-ES_tradnl" sz="2200" dirty="0">
                <a:latin typeface="Papyrus"/>
                <a:cs typeface="Papyrus"/>
              </a:rPr>
              <a:t>,</a:t>
            </a:r>
          </a:p>
          <a:p>
            <a:pPr algn="ctr"/>
            <a:r>
              <a:rPr lang="es-ES_tradnl" sz="2200" dirty="0">
                <a:latin typeface="Papyrus"/>
                <a:cs typeface="Papyrus"/>
              </a:rPr>
              <a:t> </a:t>
            </a:r>
            <a:r>
              <a:rPr lang="es-ES_tradnl" sz="2200" dirty="0" err="1">
                <a:latin typeface="Papyrus"/>
                <a:cs typeface="Papyrus"/>
              </a:rPr>
              <a:t>from</a:t>
            </a: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River</a:t>
            </a:r>
            <a:r>
              <a:rPr lang="es-ES_tradnl" sz="2200" dirty="0">
                <a:latin typeface="Papyrus"/>
                <a:cs typeface="Papyrus"/>
              </a:rPr>
              <a:t> </a:t>
            </a:r>
            <a:r>
              <a:rPr lang="es-ES_tradnl" sz="2200" dirty="0" err="1">
                <a:latin typeface="Papyrus"/>
                <a:cs typeface="Papyrus"/>
              </a:rPr>
              <a:t>of</a:t>
            </a:r>
            <a:r>
              <a:rPr lang="es-ES_tradnl" sz="2200" dirty="0">
                <a:latin typeface="Papyrus"/>
                <a:cs typeface="Papyrus"/>
              </a:rPr>
              <a:t> </a:t>
            </a:r>
            <a:r>
              <a:rPr lang="es-ES_tradnl" sz="2200" dirty="0" err="1">
                <a:latin typeface="Papyrus"/>
                <a:cs typeface="Papyrus"/>
              </a:rPr>
              <a:t>Egypt</a:t>
            </a:r>
            <a:endParaRPr lang="es-ES_tradnl" sz="2200" dirty="0">
              <a:latin typeface="Papyrus"/>
              <a:cs typeface="Papyrus"/>
            </a:endParaRPr>
          </a:p>
          <a:p>
            <a:pPr algn="ctr"/>
            <a:r>
              <a:rPr lang="es-ES_tradnl" sz="2200" dirty="0">
                <a:latin typeface="Papyrus"/>
                <a:cs typeface="Papyrus"/>
              </a:rPr>
              <a:t>  unto </a:t>
            </a: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great</a:t>
            </a:r>
            <a:r>
              <a:rPr lang="es-ES_tradnl" sz="2200" dirty="0">
                <a:latin typeface="Papyrus"/>
                <a:cs typeface="Papyrus"/>
              </a:rPr>
              <a:t> </a:t>
            </a:r>
            <a:r>
              <a:rPr lang="es-ES_tradnl" sz="2200" dirty="0" err="1">
                <a:latin typeface="Papyrus"/>
                <a:cs typeface="Papyrus"/>
              </a:rPr>
              <a:t>river</a:t>
            </a:r>
            <a:r>
              <a:rPr lang="es-ES_tradnl" sz="2200" dirty="0">
                <a:latin typeface="Papyrus"/>
                <a:cs typeface="Papyrus"/>
              </a:rPr>
              <a:t>,</a:t>
            </a:r>
          </a:p>
          <a:p>
            <a:pPr algn="ct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Euprates</a:t>
            </a:r>
            <a:r>
              <a:rPr lang="es-ES_tradnl" sz="2200" dirty="0">
                <a:latin typeface="Papyrus"/>
                <a:cs typeface="Papyrus"/>
              </a:rPr>
              <a:t>.”</a:t>
            </a:r>
          </a:p>
        </p:txBody>
      </p:sp>
      <p:sp>
        <p:nvSpPr>
          <p:cNvPr id="7" name="TextBox 6"/>
          <p:cNvSpPr txBox="1"/>
          <p:nvPr/>
        </p:nvSpPr>
        <p:spPr>
          <a:xfrm>
            <a:off x="8527839" y="692236"/>
            <a:ext cx="3439674" cy="1015663"/>
          </a:xfrm>
          <a:prstGeom prst="rect">
            <a:avLst/>
          </a:prstGeom>
          <a:solidFill>
            <a:srgbClr val="00B0F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a:solidFill>
                  <a:schemeClr val="tx1"/>
                </a:solidFill>
                <a:latin typeface="Papyrus"/>
                <a:cs typeface="Papyrus"/>
              </a:rPr>
              <a:t> The Eternal Land Covenant God Cut with Abram  </a:t>
            </a:r>
          </a:p>
          <a:p>
            <a:pPr algn="ctr"/>
            <a:r>
              <a:rPr lang="en-US" sz="2000" dirty="0">
                <a:solidFill>
                  <a:schemeClr val="tx1"/>
                </a:solidFill>
                <a:latin typeface="Papyrus"/>
                <a:cs typeface="Papyrus"/>
              </a:rPr>
              <a:t>Genesis 15:18</a:t>
            </a:r>
          </a:p>
        </p:txBody>
      </p:sp>
      <p:pic>
        <p:nvPicPr>
          <p:cNvPr id="6" name="Picture 5" descr="map MIDDLE EAST Greater Israe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4487" y="465109"/>
            <a:ext cx="8093622" cy="6392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6230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AEDC5D-B06F-F808-20E2-C92886D8A291}"/>
              </a:ext>
            </a:extLst>
          </p:cNvPr>
          <p:cNvSpPr/>
          <p:nvPr/>
        </p:nvSpPr>
        <p:spPr>
          <a:xfrm>
            <a:off x="0" y="0"/>
            <a:ext cx="12192000"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8769" y="220483"/>
            <a:ext cx="10794462" cy="430887"/>
          </a:xfrm>
          <a:prstGeom prst="rect">
            <a:avLst/>
          </a:prstGeom>
          <a:solidFill>
            <a:srgbClr val="00B0F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ES_tradnl" sz="2200" dirty="0" err="1">
                <a:solidFill>
                  <a:srgbClr val="000000"/>
                </a:solidFill>
                <a:latin typeface="Papyrus"/>
                <a:cs typeface="Papyrus"/>
              </a:rPr>
              <a:t>These</a:t>
            </a:r>
            <a:r>
              <a:rPr lang="es-ES_tradnl" sz="2200" dirty="0">
                <a:solidFill>
                  <a:srgbClr val="000000"/>
                </a:solidFill>
                <a:latin typeface="Papyrus"/>
                <a:cs typeface="Papyrus"/>
              </a:rPr>
              <a:t> </a:t>
            </a:r>
            <a:r>
              <a:rPr lang="es-ES_tradnl" sz="2200" dirty="0" err="1">
                <a:solidFill>
                  <a:srgbClr val="000000"/>
                </a:solidFill>
                <a:latin typeface="Papyrus"/>
                <a:cs typeface="Papyrus"/>
              </a:rPr>
              <a:t>Same</a:t>
            </a:r>
            <a:r>
              <a:rPr lang="es-ES_tradnl" sz="2200" dirty="0">
                <a:solidFill>
                  <a:srgbClr val="000000"/>
                </a:solidFill>
                <a:latin typeface="Papyrus"/>
                <a:cs typeface="Papyrus"/>
              </a:rPr>
              <a:t>  </a:t>
            </a:r>
            <a:r>
              <a:rPr lang="es-ES_tradnl" sz="2200" dirty="0" err="1">
                <a:solidFill>
                  <a:srgbClr val="000000"/>
                </a:solidFill>
                <a:latin typeface="Papyrus"/>
                <a:cs typeface="Papyrus"/>
              </a:rPr>
              <a:t>Rivers</a:t>
            </a:r>
            <a:r>
              <a:rPr lang="es-ES_tradnl" sz="2200" dirty="0">
                <a:solidFill>
                  <a:srgbClr val="000000"/>
                </a:solidFill>
                <a:latin typeface="Papyrus"/>
                <a:cs typeface="Papyrus"/>
              </a:rPr>
              <a:t>  </a:t>
            </a:r>
            <a:r>
              <a:rPr lang="es-ES_tradnl" sz="2200" dirty="0" err="1">
                <a:solidFill>
                  <a:srgbClr val="000000"/>
                </a:solidFill>
                <a:latin typeface="Papyrus"/>
                <a:cs typeface="Papyrus"/>
              </a:rPr>
              <a:t>also</a:t>
            </a:r>
            <a:r>
              <a:rPr lang="es-ES_tradnl" sz="2200" dirty="0">
                <a:solidFill>
                  <a:srgbClr val="000000"/>
                </a:solidFill>
                <a:latin typeface="Papyrus"/>
                <a:cs typeface="Papyrus"/>
              </a:rPr>
              <a:t> Mark </a:t>
            </a:r>
            <a:r>
              <a:rPr lang="es-ES_tradnl" sz="2200" dirty="0" err="1">
                <a:solidFill>
                  <a:srgbClr val="000000"/>
                </a:solidFill>
                <a:latin typeface="Papyrus"/>
                <a:cs typeface="Papyrus"/>
              </a:rPr>
              <a:t>the</a:t>
            </a:r>
            <a:r>
              <a:rPr lang="es-ES_tradnl" sz="2200" dirty="0">
                <a:solidFill>
                  <a:srgbClr val="000000"/>
                </a:solidFill>
                <a:latin typeface="Papyrus"/>
                <a:cs typeface="Papyrus"/>
              </a:rPr>
              <a:t> </a:t>
            </a:r>
            <a:r>
              <a:rPr lang="es-ES_tradnl" sz="2200" dirty="0" err="1">
                <a:solidFill>
                  <a:srgbClr val="000000"/>
                </a:solidFill>
                <a:latin typeface="Papyrus"/>
                <a:cs typeface="Papyrus"/>
              </a:rPr>
              <a:t>Boundaries</a:t>
            </a:r>
            <a:r>
              <a:rPr lang="es-ES_tradnl" sz="2200" dirty="0">
                <a:solidFill>
                  <a:srgbClr val="000000"/>
                </a:solidFill>
                <a:latin typeface="Papyrus"/>
                <a:cs typeface="Papyrus"/>
              </a:rPr>
              <a:t> of  New </a:t>
            </a:r>
            <a:r>
              <a:rPr lang="es-ES_tradnl" sz="2200" dirty="0" err="1">
                <a:solidFill>
                  <a:srgbClr val="000000"/>
                </a:solidFill>
                <a:latin typeface="Papyrus"/>
                <a:cs typeface="Papyrus"/>
              </a:rPr>
              <a:t>Jerusalem</a:t>
            </a:r>
            <a:r>
              <a:rPr lang="es-ES_tradnl" sz="2200" dirty="0">
                <a:solidFill>
                  <a:srgbClr val="000000"/>
                </a:solidFill>
                <a:latin typeface="Papyrus"/>
                <a:cs typeface="Papyrus"/>
              </a:rPr>
              <a:t> </a:t>
            </a:r>
            <a:r>
              <a:rPr lang="en-US" sz="2200" dirty="0">
                <a:solidFill>
                  <a:srgbClr val="000000"/>
                </a:solidFill>
                <a:latin typeface="Papyrus"/>
                <a:cs typeface="Papyrus"/>
              </a:rPr>
              <a:t>–</a:t>
            </a:r>
            <a:r>
              <a:rPr lang="es-ES_tradnl" sz="2200" dirty="0">
                <a:solidFill>
                  <a:srgbClr val="000000"/>
                </a:solidFill>
                <a:latin typeface="Papyrus"/>
                <a:cs typeface="Papyrus"/>
              </a:rPr>
              <a:t> </a:t>
            </a:r>
            <a:r>
              <a:rPr lang="es-ES_tradnl" sz="2200" dirty="0" err="1">
                <a:solidFill>
                  <a:srgbClr val="000000"/>
                </a:solidFill>
                <a:latin typeface="Papyrus"/>
                <a:cs typeface="Papyrus"/>
              </a:rPr>
              <a:t>Revelation</a:t>
            </a:r>
            <a:r>
              <a:rPr lang="es-ES_tradnl" sz="2200" dirty="0">
                <a:solidFill>
                  <a:srgbClr val="000000"/>
                </a:solidFill>
                <a:latin typeface="Papyrus"/>
                <a:cs typeface="Papyrus"/>
              </a:rPr>
              <a:t> 21:16 </a:t>
            </a:r>
          </a:p>
        </p:txBody>
      </p:sp>
      <p:sp>
        <p:nvSpPr>
          <p:cNvPr id="6" name="TextBox 5"/>
          <p:cNvSpPr txBox="1"/>
          <p:nvPr/>
        </p:nvSpPr>
        <p:spPr>
          <a:xfrm>
            <a:off x="264043" y="6009839"/>
            <a:ext cx="11663914" cy="646331"/>
          </a:xfrm>
          <a:prstGeom prst="rect">
            <a:avLst/>
          </a:prstGeom>
          <a:solidFill>
            <a:srgbClr val="00B0F0"/>
          </a:solidFill>
          <a:ln>
            <a:solidFill>
              <a:srgbClr val="FF0000"/>
            </a:solidFill>
          </a:ln>
        </p:spPr>
        <p:style>
          <a:lnRef idx="1">
            <a:schemeClr val="accent4"/>
          </a:lnRef>
          <a:fillRef idx="3">
            <a:schemeClr val="accent4"/>
          </a:fillRef>
          <a:effectRef idx="2">
            <a:schemeClr val="accent4"/>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solidFill>
                  <a:srgbClr val="000000"/>
                </a:solidFill>
                <a:latin typeface="Papyrus"/>
                <a:cs typeface="Papyrus"/>
              </a:rPr>
              <a:t>“</a:t>
            </a:r>
            <a:r>
              <a:rPr lang="en-US" dirty="0">
                <a:solidFill>
                  <a:schemeClr val="tx1"/>
                </a:solidFill>
                <a:latin typeface="Papyrus"/>
                <a:cs typeface="Papyrus"/>
              </a:rPr>
              <a:t>And the city lies foursquare,  the length is as large as the breadth: and he measured the City with the reed, 12,000 furlongs.  The length and the breadth and the height of it are equal.”         </a:t>
            </a:r>
            <a:r>
              <a:rPr lang="en-US" b="1" dirty="0">
                <a:solidFill>
                  <a:srgbClr val="FF0000"/>
                </a:solidFill>
                <a:latin typeface="Papyrus"/>
                <a:cs typeface="Papyrus"/>
              </a:rPr>
              <a:t>1500 miles x 1500 miles x 1500 miles</a:t>
            </a:r>
            <a:r>
              <a:rPr lang="en-US" dirty="0">
                <a:solidFill>
                  <a:schemeClr val="tx1"/>
                </a:solidFill>
                <a:latin typeface="Papyrus"/>
                <a:cs typeface="Papyrus"/>
              </a:rPr>
              <a:t>!</a:t>
            </a:r>
          </a:p>
        </p:txBody>
      </p:sp>
      <p:pic>
        <p:nvPicPr>
          <p:cNvPr id="3" name="Picture 2" descr="Ziah-17-from-the-river-to-the-river-greater-israel-dre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8631" y="619681"/>
            <a:ext cx="9534738" cy="5390158"/>
          </a:xfrm>
          <a:prstGeom prst="rect">
            <a:avLst/>
          </a:prstGeom>
          <a:solidFill>
            <a:srgbClr val="00B0F0"/>
          </a:solidFill>
        </p:spPr>
      </p:pic>
      <p:cxnSp>
        <p:nvCxnSpPr>
          <p:cNvPr id="8" name="Straight Arrow Connector 7"/>
          <p:cNvCxnSpPr/>
          <p:nvPr/>
        </p:nvCxnSpPr>
        <p:spPr>
          <a:xfrm flipH="1">
            <a:off x="5827060" y="1882589"/>
            <a:ext cx="2450353" cy="331694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5-Point Star 1"/>
          <p:cNvSpPr/>
          <p:nvPr/>
        </p:nvSpPr>
        <p:spPr>
          <a:xfrm>
            <a:off x="4691390" y="2269219"/>
            <a:ext cx="325258" cy="232344"/>
          </a:xfrm>
          <a:prstGeom prst="star5">
            <a:avLst/>
          </a:prstGeom>
          <a:solidFill>
            <a:srgbClr val="FF0000"/>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761175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dirty="0">
                <a:latin typeface="Papyrus" panose="020B0602040200020303" pitchFamily="34" charset="77"/>
              </a:rPr>
              <a:t>l</a:t>
            </a:r>
          </a:p>
        </p:txBody>
      </p:sp>
      <p:sp>
        <p:nvSpPr>
          <p:cNvPr id="3" name="TextBox 2">
            <a:extLst>
              <a:ext uri="{FF2B5EF4-FFF2-40B4-BE49-F238E27FC236}">
                <a16:creationId xmlns:a16="http://schemas.microsoft.com/office/drawing/2014/main" id="{A682EC95-B139-05A8-A6E4-1FDA4C243DF9}"/>
              </a:ext>
            </a:extLst>
          </p:cNvPr>
          <p:cNvSpPr txBox="1"/>
          <p:nvPr/>
        </p:nvSpPr>
        <p:spPr>
          <a:xfrm>
            <a:off x="1735798" y="650747"/>
            <a:ext cx="8286975" cy="461665"/>
          </a:xfrm>
          <a:prstGeom prst="rect">
            <a:avLst/>
          </a:prstGeom>
          <a:solidFill>
            <a:srgbClr val="00B0F0"/>
          </a:solidFill>
        </p:spPr>
        <p:txBody>
          <a:bodyPr wrap="square" rtlCol="0">
            <a:spAutoFit/>
          </a:bodyPr>
          <a:lstStyle/>
          <a:p>
            <a:r>
              <a:rPr lang="en-US" sz="2400" dirty="0">
                <a:latin typeface="Papyrus" panose="020B0602040200020303" pitchFamily="34" charset="77"/>
              </a:rPr>
              <a:t>#2. Israel’s Beginning Enemies are Israel’s End Time Enemies</a:t>
            </a:r>
          </a:p>
        </p:txBody>
      </p:sp>
      <p:sp>
        <p:nvSpPr>
          <p:cNvPr id="7" name="TextBox 6">
            <a:extLst>
              <a:ext uri="{FF2B5EF4-FFF2-40B4-BE49-F238E27FC236}">
                <a16:creationId xmlns:a16="http://schemas.microsoft.com/office/drawing/2014/main" id="{D3E1D9B1-0245-9A33-AE36-1CAE255E8687}"/>
              </a:ext>
            </a:extLst>
          </p:cNvPr>
          <p:cNvSpPr txBox="1"/>
          <p:nvPr/>
        </p:nvSpPr>
        <p:spPr>
          <a:xfrm>
            <a:off x="1735799" y="1472540"/>
            <a:ext cx="8193975" cy="4524315"/>
          </a:xfrm>
          <a:prstGeom prst="rect">
            <a:avLst/>
          </a:prstGeom>
          <a:solidFill>
            <a:srgbClr val="00B0F0"/>
          </a:solidFill>
        </p:spPr>
        <p:txBody>
          <a:bodyPr wrap="square" rtlCol="0">
            <a:spAutoFit/>
          </a:bodyPr>
          <a:lstStyle/>
          <a:p>
            <a:endParaRPr lang="en-US" sz="2400" dirty="0">
              <a:latin typeface="Papyrus" panose="020B0602040200020303" pitchFamily="34" charset="77"/>
            </a:endParaRPr>
          </a:p>
          <a:p>
            <a:pPr algn="ctr"/>
            <a:r>
              <a:rPr lang="en-US" sz="2400" dirty="0">
                <a:latin typeface="Papyrus" panose="020B0602040200020303" pitchFamily="34" charset="77"/>
              </a:rPr>
              <a:t>God’s Election,  Covenants, &amp; Blessing</a:t>
            </a:r>
          </a:p>
          <a:p>
            <a:pPr algn="ctr"/>
            <a:r>
              <a:rPr lang="en-US" sz="2400" dirty="0">
                <a:latin typeface="Papyrus" panose="020B0602040200020303" pitchFamily="34" charset="77"/>
              </a:rPr>
              <a:t>Is the Root of a 6000 year old Hatred </a:t>
            </a:r>
          </a:p>
          <a:p>
            <a:pPr algn="ctr"/>
            <a:r>
              <a:rPr lang="en-US" sz="2400" dirty="0">
                <a:latin typeface="Papyrus" panose="020B0602040200020303" pitchFamily="34" charset="77"/>
              </a:rPr>
              <a:t>That Began in Genesis </a:t>
            </a:r>
          </a:p>
          <a:p>
            <a:pPr algn="ctr"/>
            <a:r>
              <a:rPr lang="en-US" sz="2400" dirty="0">
                <a:latin typeface="Papyrus" panose="020B0602040200020303" pitchFamily="34" charset="77"/>
              </a:rPr>
              <a:t>And Continues until this Day </a:t>
            </a:r>
          </a:p>
          <a:p>
            <a:pPr algn="ctr"/>
            <a:endParaRPr lang="en-US" sz="2400" dirty="0">
              <a:latin typeface="Papyrus" panose="020B0602040200020303" pitchFamily="34" charset="77"/>
            </a:endParaRPr>
          </a:p>
          <a:p>
            <a:pPr algn="ctr"/>
            <a:r>
              <a:rPr lang="en-US" sz="2400" dirty="0">
                <a:latin typeface="Papyrus" panose="020B0602040200020303" pitchFamily="34" charset="77"/>
              </a:rPr>
              <a:t>  God gave a Land Covenant &amp; Spiritual Inheritance </a:t>
            </a:r>
          </a:p>
          <a:p>
            <a:pPr algn="ctr"/>
            <a:r>
              <a:rPr lang="en-US" sz="2400" dirty="0">
                <a:latin typeface="Papyrus" panose="020B0602040200020303" pitchFamily="34" charset="77"/>
              </a:rPr>
              <a:t>to Abraham, Isaac, &amp; Jacob – To Israel, To the Jews</a:t>
            </a:r>
          </a:p>
          <a:p>
            <a:pPr algn="ctr"/>
            <a:endParaRPr lang="en-US" sz="2400" dirty="0">
              <a:latin typeface="Papyrus" panose="020B0602040200020303" pitchFamily="34" charset="77"/>
            </a:endParaRPr>
          </a:p>
          <a:p>
            <a:pPr algn="ctr"/>
            <a:r>
              <a:rPr lang="en-US" sz="2400" dirty="0">
                <a:latin typeface="Papyrus" panose="020B0602040200020303" pitchFamily="34" charset="77"/>
              </a:rPr>
              <a:t>      The Descendants of Ishmael hate the seed of Isaac</a:t>
            </a:r>
          </a:p>
          <a:p>
            <a:pPr algn="ctr"/>
            <a:r>
              <a:rPr lang="en-US" sz="2400" dirty="0">
                <a:latin typeface="Papyrus" panose="020B0602040200020303" pitchFamily="34" charset="77"/>
              </a:rPr>
              <a:t>      The Descendants of Esau hates  the seed of Jacob</a:t>
            </a:r>
          </a:p>
          <a:p>
            <a:endParaRPr lang="en-US" sz="2400" dirty="0">
              <a:latin typeface="Papyrus" panose="020B0602040200020303" pitchFamily="34" charset="77"/>
            </a:endParaRPr>
          </a:p>
        </p:txBody>
      </p:sp>
    </p:spTree>
    <p:extLst>
      <p:ext uri="{BB962C8B-B14F-4D97-AF65-F5344CB8AC3E}">
        <p14:creationId xmlns:p14="http://schemas.microsoft.com/office/powerpoint/2010/main" val="91578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20106"/>
            <a:ext cx="12283807" cy="6858000"/>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marL="342900" indent="-342900" algn="ctr">
              <a:buFont typeface="+mj-lt"/>
              <a:buAutoNum type="arabicPeriod"/>
            </a:pPr>
            <a:endParaRPr lang="en-US" dirty="0"/>
          </a:p>
        </p:txBody>
      </p:sp>
      <p:pic>
        <p:nvPicPr>
          <p:cNvPr id="2" name="Picture 1" descr="A landscape with trees and a city in the background&#10;&#10;Description automatically generated">
            <a:extLst>
              <a:ext uri="{FF2B5EF4-FFF2-40B4-BE49-F238E27FC236}">
                <a16:creationId xmlns:a16="http://schemas.microsoft.com/office/drawing/2014/main" id="{C7F3C53A-9B3E-D12B-2C75-BBE8A26BD8A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583267" y="1441426"/>
            <a:ext cx="9025466" cy="4998177"/>
          </a:xfrm>
          <a:prstGeom prst="rect">
            <a:avLst/>
          </a:prstGeom>
        </p:spPr>
      </p:pic>
      <p:sp>
        <p:nvSpPr>
          <p:cNvPr id="5" name="TextBox 4">
            <a:extLst>
              <a:ext uri="{FF2B5EF4-FFF2-40B4-BE49-F238E27FC236}">
                <a16:creationId xmlns:a16="http://schemas.microsoft.com/office/drawing/2014/main" id="{05CA826D-8A1B-3AE0-B149-A3F8A5F7F3CD}"/>
              </a:ext>
            </a:extLst>
          </p:cNvPr>
          <p:cNvSpPr txBox="1"/>
          <p:nvPr/>
        </p:nvSpPr>
        <p:spPr>
          <a:xfrm>
            <a:off x="2624666" y="861314"/>
            <a:ext cx="7546554" cy="830997"/>
          </a:xfrm>
          <a:prstGeom prst="rect">
            <a:avLst/>
          </a:prstGeom>
          <a:solidFill>
            <a:srgbClr val="00B0F0"/>
          </a:solidFill>
        </p:spPr>
        <p:txBody>
          <a:bodyPr wrap="square" rtlCol="0">
            <a:spAutoFit/>
          </a:bodyPr>
          <a:lstStyle/>
          <a:p>
            <a:r>
              <a:rPr lang="en-US" sz="2400" dirty="0">
                <a:latin typeface="Papyrus" panose="020B0602040200020303" pitchFamily="34" charset="77"/>
              </a:rPr>
              <a:t>#1. Jerusalem is the Center of the Garden of Eden</a:t>
            </a:r>
          </a:p>
          <a:p>
            <a:r>
              <a:rPr lang="en-US" sz="2400" dirty="0">
                <a:latin typeface="Papyrus" panose="020B0602040200020303" pitchFamily="34" charset="77"/>
              </a:rPr>
              <a:t>                                    It all Starts in Genesis </a:t>
            </a:r>
          </a:p>
        </p:txBody>
      </p:sp>
    </p:spTree>
    <p:extLst>
      <p:ext uri="{BB962C8B-B14F-4D97-AF65-F5344CB8AC3E}">
        <p14:creationId xmlns:p14="http://schemas.microsoft.com/office/powerpoint/2010/main" val="249246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3" name="Picture 2" descr="A diagram of the names of the lord and the lord&#10;&#10;Description automatically generated">
            <a:extLst>
              <a:ext uri="{FF2B5EF4-FFF2-40B4-BE49-F238E27FC236}">
                <a16:creationId xmlns:a16="http://schemas.microsoft.com/office/drawing/2014/main" id="{A6958B66-EEDD-D392-E2AA-604F5A05EF6C}"/>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p:blipFill>
        <p:spPr>
          <a:xfrm>
            <a:off x="578951" y="256894"/>
            <a:ext cx="10579587" cy="6344212"/>
          </a:xfrm>
          <a:prstGeom prst="rect">
            <a:avLst/>
          </a:prstGeom>
        </p:spPr>
      </p:pic>
      <p:sp>
        <p:nvSpPr>
          <p:cNvPr id="5" name="TextBox 4">
            <a:extLst>
              <a:ext uri="{FF2B5EF4-FFF2-40B4-BE49-F238E27FC236}">
                <a16:creationId xmlns:a16="http://schemas.microsoft.com/office/drawing/2014/main" id="{A0B1B31F-F709-40D6-CA54-A0631B1FBDED}"/>
              </a:ext>
            </a:extLst>
          </p:cNvPr>
          <p:cNvSpPr txBox="1"/>
          <p:nvPr/>
        </p:nvSpPr>
        <p:spPr>
          <a:xfrm>
            <a:off x="1943595" y="3607130"/>
            <a:ext cx="1013361" cy="2677656"/>
          </a:xfrm>
          <a:prstGeom prst="rect">
            <a:avLst/>
          </a:prstGeom>
          <a:noFill/>
        </p:spPr>
        <p:txBody>
          <a:bodyPr wrap="square" rtlCol="0">
            <a:spAutoFit/>
          </a:bodyPr>
          <a:lstStyle/>
          <a:p>
            <a:r>
              <a:rPr lang="en-US" sz="1400" b="0" i="0" u="none" strike="noStrike" dirty="0">
                <a:solidFill>
                  <a:srgbClr val="FF0000"/>
                </a:solidFill>
                <a:effectLst/>
                <a:latin typeface="arial" panose="020B0604020202020204" pitchFamily="34" charset="0"/>
              </a:rPr>
              <a:t>Reuben · Simeon · · </a:t>
            </a:r>
          </a:p>
          <a:p>
            <a:r>
              <a:rPr lang="en-US" sz="1400" dirty="0">
                <a:solidFill>
                  <a:srgbClr val="FF0000"/>
                </a:solidFill>
                <a:latin typeface="arial" panose="020B0604020202020204" pitchFamily="34" charset="0"/>
              </a:rPr>
              <a:t>Levi Judah </a:t>
            </a:r>
            <a:r>
              <a:rPr lang="en-US" sz="1400" b="0" i="0" u="none" strike="noStrike" dirty="0">
                <a:solidFill>
                  <a:srgbClr val="FF0000"/>
                </a:solidFill>
                <a:effectLst/>
                <a:latin typeface="arial" panose="020B0604020202020204" pitchFamily="34" charset="0"/>
              </a:rPr>
              <a:t>·</a:t>
            </a:r>
          </a:p>
          <a:p>
            <a:r>
              <a:rPr lang="en-US" sz="1400" b="0" i="0" u="none" strike="noStrike" dirty="0">
                <a:solidFill>
                  <a:srgbClr val="FF0000"/>
                </a:solidFill>
                <a:effectLst/>
                <a:latin typeface="arial" panose="020B0604020202020204" pitchFamily="34" charset="0"/>
              </a:rPr>
              <a:t>Dan · Naphtali · Gad · </a:t>
            </a:r>
          </a:p>
          <a:p>
            <a:r>
              <a:rPr lang="en-US" sz="1400" b="0" i="0" u="none" strike="noStrike" dirty="0">
                <a:solidFill>
                  <a:srgbClr val="FF0000"/>
                </a:solidFill>
                <a:effectLst/>
                <a:latin typeface="arial" panose="020B0604020202020204" pitchFamily="34" charset="0"/>
              </a:rPr>
              <a:t>Asher · </a:t>
            </a:r>
            <a:r>
              <a:rPr lang="en-US" sz="1400" dirty="0">
                <a:solidFill>
                  <a:srgbClr val="FF0000"/>
                </a:solidFill>
                <a:latin typeface="arial" panose="020B0604020202020204" pitchFamily="34" charset="0"/>
              </a:rPr>
              <a:t>Issachar</a:t>
            </a:r>
          </a:p>
          <a:p>
            <a:r>
              <a:rPr lang="en-US" sz="1400" dirty="0">
                <a:solidFill>
                  <a:srgbClr val="FF0000"/>
                </a:solidFill>
                <a:latin typeface="arial" panose="020B0604020202020204" pitchFamily="34" charset="0"/>
              </a:rPr>
              <a:t>Z</a:t>
            </a:r>
            <a:r>
              <a:rPr lang="en-US" sz="1400" b="0" i="0" u="none" strike="noStrike" dirty="0">
                <a:solidFill>
                  <a:srgbClr val="FF0000"/>
                </a:solidFill>
                <a:effectLst/>
                <a:latin typeface="arial" panose="020B0604020202020204" pitchFamily="34" charset="0"/>
              </a:rPr>
              <a:t>ebulon </a:t>
            </a:r>
          </a:p>
          <a:p>
            <a:r>
              <a:rPr lang="en-US" sz="1400" dirty="0">
                <a:solidFill>
                  <a:srgbClr val="FF0000"/>
                </a:solidFill>
                <a:latin typeface="arial" panose="020B0604020202020204" pitchFamily="34" charset="0"/>
              </a:rPr>
              <a:t>Joseph</a:t>
            </a:r>
            <a:r>
              <a:rPr lang="en-US" sz="1400" b="0" i="0" u="none" strike="noStrike" dirty="0">
                <a:solidFill>
                  <a:srgbClr val="FF0000"/>
                </a:solidFill>
                <a:effectLst/>
                <a:latin typeface="arial" panose="020B0604020202020204" pitchFamily="34" charset="0"/>
              </a:rPr>
              <a:t> Benjamin</a:t>
            </a:r>
            <a:endParaRPr lang="en-US" sz="1400" dirty="0">
              <a:solidFill>
                <a:srgbClr val="FF0000"/>
              </a:solidFill>
            </a:endParaRPr>
          </a:p>
        </p:txBody>
      </p:sp>
      <p:sp>
        <p:nvSpPr>
          <p:cNvPr id="6" name="TextBox 5">
            <a:extLst>
              <a:ext uri="{FF2B5EF4-FFF2-40B4-BE49-F238E27FC236}">
                <a16:creationId xmlns:a16="http://schemas.microsoft.com/office/drawing/2014/main" id="{72A79FDF-E52D-87DD-16A2-C13E8AF89A11}"/>
              </a:ext>
            </a:extLst>
          </p:cNvPr>
          <p:cNvSpPr txBox="1"/>
          <p:nvPr/>
        </p:nvSpPr>
        <p:spPr>
          <a:xfrm>
            <a:off x="700645" y="4251366"/>
            <a:ext cx="1171958" cy="523220"/>
          </a:xfrm>
          <a:prstGeom prst="rect">
            <a:avLst/>
          </a:prstGeom>
          <a:noFill/>
        </p:spPr>
        <p:txBody>
          <a:bodyPr wrap="square" rtlCol="0">
            <a:spAutoFit/>
          </a:bodyPr>
          <a:lstStyle/>
          <a:p>
            <a:r>
              <a:rPr lang="en-US" sz="2800" dirty="0">
                <a:solidFill>
                  <a:schemeClr val="bg1"/>
                </a:solidFill>
              </a:rPr>
              <a:t>“Jews”</a:t>
            </a:r>
          </a:p>
        </p:txBody>
      </p:sp>
    </p:spTree>
    <p:extLst>
      <p:ext uri="{BB962C8B-B14F-4D97-AF65-F5344CB8AC3E}">
        <p14:creationId xmlns:p14="http://schemas.microsoft.com/office/powerpoint/2010/main" val="2325265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E2793D5-CC00-107D-DEC5-F5657B87A3ED}"/>
              </a:ext>
            </a:extLst>
          </p:cNvPr>
          <p:cNvSpPr txBox="1"/>
          <p:nvPr/>
        </p:nvSpPr>
        <p:spPr>
          <a:xfrm>
            <a:off x="517795" y="255004"/>
            <a:ext cx="8736376" cy="461665"/>
          </a:xfrm>
          <a:prstGeom prst="rect">
            <a:avLst/>
          </a:prstGeom>
          <a:solidFill>
            <a:srgbClr val="00B0F0"/>
          </a:solidFill>
        </p:spPr>
        <p:txBody>
          <a:bodyPr wrap="square" rtlCol="0">
            <a:spAutoFit/>
          </a:bodyPr>
          <a:lstStyle/>
          <a:p>
            <a:r>
              <a:rPr lang="en-US" sz="2400" dirty="0">
                <a:latin typeface="Papyrus" panose="020B0602040200020303" pitchFamily="34" charset="77"/>
              </a:rPr>
              <a:t> #3 -The</a:t>
            </a:r>
            <a:r>
              <a:rPr lang="en-US" sz="2200" dirty="0">
                <a:latin typeface="Papyrus" panose="020B0602040200020303" pitchFamily="34" charset="77"/>
              </a:rPr>
              <a:t> Mountain of God was in  Midian /Saudi Arabia….not Egypt</a:t>
            </a:r>
          </a:p>
        </p:txBody>
      </p:sp>
      <p:pic>
        <p:nvPicPr>
          <p:cNvPr id="5" name="Picture 4" descr="A map of the bible&#10;&#10;Description automatically generated">
            <a:extLst>
              <a:ext uri="{FF2B5EF4-FFF2-40B4-BE49-F238E27FC236}">
                <a16:creationId xmlns:a16="http://schemas.microsoft.com/office/drawing/2014/main" id="{BA1211C4-A8C5-A193-A184-23874068C6C4}"/>
              </a:ext>
            </a:extLst>
          </p:cNvPr>
          <p:cNvPicPr>
            <a:picLocks noChangeAspect="1"/>
          </p:cNvPicPr>
          <p:nvPr/>
        </p:nvPicPr>
        <p:blipFill>
          <a:blip r:embed="rId2"/>
          <a:stretch>
            <a:fillRect/>
          </a:stretch>
        </p:blipFill>
        <p:spPr>
          <a:xfrm>
            <a:off x="517795" y="716669"/>
            <a:ext cx="8736376" cy="5921095"/>
          </a:xfrm>
          <a:prstGeom prst="rect">
            <a:avLst/>
          </a:prstGeom>
        </p:spPr>
      </p:pic>
      <p:pic>
        <p:nvPicPr>
          <p:cNvPr id="11" name="Picture 10" descr="A person in a robe holding a sword in a desert&#10;&#10;Description automatically generated">
            <a:extLst>
              <a:ext uri="{FF2B5EF4-FFF2-40B4-BE49-F238E27FC236}">
                <a16:creationId xmlns:a16="http://schemas.microsoft.com/office/drawing/2014/main" id="{67985F6C-3D67-C458-12F2-53898F06BE0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8240" b="98502" l="9390" r="96714">
                        <a14:foregroundMark x1="9155" y1="98876" x2="18779" y2="87828"/>
                        <a14:foregroundMark x1="18779" y1="87828" x2="33099" y2="85768"/>
                        <a14:foregroundMark x1="33099" y1="85768" x2="46009" y2="92135"/>
                        <a14:foregroundMark x1="46009" y1="92135" x2="74883" y2="97378"/>
                        <a14:foregroundMark x1="74883" y1="97378" x2="63850" y2="89326"/>
                        <a14:foregroundMark x1="63850" y1="89326" x2="49296" y2="88764"/>
                        <a14:foregroundMark x1="49296" y1="88764" x2="20423" y2="98689"/>
                        <a14:foregroundMark x1="20423" y1="98689" x2="18779" y2="97191"/>
                        <a14:foregroundMark x1="29812" y1="8989" x2="38498" y2="8240"/>
                        <a14:foregroundMark x1="95305" y1="28464" x2="96714" y2="32584"/>
                        <a14:foregroundMark x1="25117" y1="19101" x2="29812" y2="33708"/>
                        <a14:foregroundMark x1="13615" y1="55056" x2="9624" y2="97940"/>
                      </a14:backgroundRemoval>
                    </a14:imgEffect>
                  </a14:imgLayer>
                </a14:imgProps>
              </a:ext>
              <a:ext uri="{28A0092B-C50C-407E-A947-70E740481C1C}">
                <a14:useLocalDpi xmlns:a14="http://schemas.microsoft.com/office/drawing/2010/main"/>
              </a:ext>
            </a:extLst>
          </a:blip>
          <a:srcRect/>
          <a:stretch/>
        </p:blipFill>
        <p:spPr>
          <a:xfrm>
            <a:off x="8753158" y="1314450"/>
            <a:ext cx="3271838" cy="4431121"/>
          </a:xfrm>
          <a:prstGeom prst="rect">
            <a:avLst/>
          </a:prstGeom>
        </p:spPr>
      </p:pic>
    </p:spTree>
    <p:extLst>
      <p:ext uri="{BB962C8B-B14F-4D97-AF65-F5344CB8AC3E}">
        <p14:creationId xmlns:p14="http://schemas.microsoft.com/office/powerpoint/2010/main" val="356034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5F1EBE5-FD4A-F693-7CD4-1A5BA5CB6D81}"/>
              </a:ext>
            </a:extLst>
          </p:cNvPr>
          <p:cNvSpPr txBox="1"/>
          <p:nvPr/>
        </p:nvSpPr>
        <p:spPr>
          <a:xfrm>
            <a:off x="5686425" y="766643"/>
            <a:ext cx="6400800" cy="5632311"/>
          </a:xfrm>
          <a:prstGeom prst="rect">
            <a:avLst/>
          </a:prstGeom>
          <a:solidFill>
            <a:srgbClr val="00B0F0"/>
          </a:solidFill>
        </p:spPr>
        <p:txBody>
          <a:bodyPr wrap="square" rtlCol="0">
            <a:spAutoFit/>
          </a:bodyPr>
          <a:lstStyle/>
          <a:p>
            <a:pPr algn="l"/>
            <a:r>
              <a:rPr lang="en-US" sz="2000" b="0" i="0" u="none" strike="noStrike" dirty="0">
                <a:solidFill>
                  <a:srgbClr val="000000"/>
                </a:solidFill>
                <a:effectLst/>
                <a:latin typeface="Papyrus" panose="020B0602040200020303" pitchFamily="34" charset="77"/>
              </a:rPr>
              <a:t>    Exodus Chapter 3   Moses &amp; The Burning Bush </a:t>
            </a:r>
          </a:p>
          <a:p>
            <a:pPr algn="l"/>
            <a:endParaRPr lang="en-US" sz="2000" dirty="0">
              <a:solidFill>
                <a:srgbClr val="000000"/>
              </a:solidFill>
              <a:latin typeface="Avenir Book" panose="02000503020000020003" pitchFamily="2" charset="0"/>
            </a:endParaRPr>
          </a:p>
          <a:p>
            <a:pPr algn="l"/>
            <a:r>
              <a:rPr lang="en-US" sz="2000" b="0" i="0" u="none" strike="noStrike" dirty="0">
                <a:solidFill>
                  <a:srgbClr val="000000"/>
                </a:solidFill>
                <a:effectLst/>
                <a:latin typeface="Avenir Book" panose="02000503020000020003" pitchFamily="2" charset="0"/>
              </a:rPr>
              <a:t>1. Now Moses kept the flock of Jethro his father-in-law,   the priest of Midian: and he led the flock to the backside of the desert, and came to the Mt. of God,  even to Horeb.</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2 </a:t>
            </a:r>
            <a:r>
              <a:rPr lang="en-US" sz="2000" b="0" i="0" u="none" strike="noStrike" dirty="0">
                <a:solidFill>
                  <a:srgbClr val="000000"/>
                </a:solidFill>
                <a:effectLst/>
                <a:latin typeface="Avenir Book" panose="02000503020000020003" pitchFamily="2" charset="0"/>
              </a:rPr>
              <a:t>And the Angel of the Lord appeared to him in a flame of fire out of the midst of a bush: and he looked, and, behold, the bush burned with fire,</a:t>
            </a:r>
          </a:p>
          <a:p>
            <a:pPr algn="l"/>
            <a:r>
              <a:rPr lang="en-US" sz="2000" b="0" i="0" u="none" strike="noStrike" dirty="0">
                <a:solidFill>
                  <a:srgbClr val="000000"/>
                </a:solidFill>
                <a:effectLst/>
                <a:latin typeface="Avenir Book" panose="02000503020000020003" pitchFamily="2" charset="0"/>
              </a:rPr>
              <a:t> and the bush was not consumed.</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3 </a:t>
            </a:r>
            <a:r>
              <a:rPr lang="en-US" sz="2000" b="0" i="0" u="none" strike="noStrike" dirty="0">
                <a:solidFill>
                  <a:srgbClr val="000000"/>
                </a:solidFill>
                <a:effectLst/>
                <a:latin typeface="Avenir Book" panose="02000503020000020003" pitchFamily="2" charset="0"/>
              </a:rPr>
              <a:t>And Moses said, I will now turn aside, </a:t>
            </a:r>
          </a:p>
          <a:p>
            <a:pPr algn="l"/>
            <a:r>
              <a:rPr lang="en-US" sz="2000" b="0" i="0" u="none" strike="noStrike" dirty="0">
                <a:solidFill>
                  <a:srgbClr val="000000"/>
                </a:solidFill>
                <a:effectLst/>
                <a:latin typeface="Avenir Book" panose="02000503020000020003" pitchFamily="2" charset="0"/>
              </a:rPr>
              <a:t>  and see this great sight,  why the bush is not burnt.</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4 </a:t>
            </a:r>
            <a:r>
              <a:rPr lang="en-US" sz="2000" b="0" i="0" u="none" strike="noStrike" dirty="0">
                <a:solidFill>
                  <a:srgbClr val="000000"/>
                </a:solidFill>
                <a:effectLst/>
                <a:latin typeface="Avenir Book" panose="02000503020000020003" pitchFamily="2" charset="0"/>
              </a:rPr>
              <a:t>And when the Lord saw that he turned aside to see, God called unto him out of the midst of the bush,</a:t>
            </a:r>
          </a:p>
          <a:p>
            <a:pPr algn="l"/>
            <a:r>
              <a:rPr lang="en-US" sz="2000" b="0" i="0" u="none" strike="noStrike" dirty="0">
                <a:solidFill>
                  <a:srgbClr val="000000"/>
                </a:solidFill>
                <a:effectLst/>
                <a:latin typeface="Avenir Book" panose="02000503020000020003" pitchFamily="2" charset="0"/>
              </a:rPr>
              <a:t> and said, Moses, Moses. And he said, Here am I.</a:t>
            </a:r>
          </a:p>
        </p:txBody>
      </p:sp>
      <p:pic>
        <p:nvPicPr>
          <p:cNvPr id="6" name="Picture 5" descr="A person kneeling in front of a burning tree&#10;&#10;Description automatically generated">
            <a:extLst>
              <a:ext uri="{FF2B5EF4-FFF2-40B4-BE49-F238E27FC236}">
                <a16:creationId xmlns:a16="http://schemas.microsoft.com/office/drawing/2014/main" id="{EA311035-6C1A-FF7D-B13E-AB64264B714F}"/>
              </a:ext>
            </a:extLst>
          </p:cNvPr>
          <p:cNvPicPr>
            <a:picLocks noChangeAspect="1"/>
          </p:cNvPicPr>
          <p:nvPr/>
        </p:nvPicPr>
        <p:blipFill>
          <a:blip r:embed="rId2"/>
          <a:stretch>
            <a:fillRect/>
          </a:stretch>
        </p:blipFill>
        <p:spPr>
          <a:xfrm>
            <a:off x="387219" y="638056"/>
            <a:ext cx="5299206" cy="5632310"/>
          </a:xfrm>
          <a:prstGeom prst="rect">
            <a:avLst/>
          </a:prstGeom>
        </p:spPr>
      </p:pic>
    </p:spTree>
    <p:extLst>
      <p:ext uri="{BB962C8B-B14F-4D97-AF65-F5344CB8AC3E}">
        <p14:creationId xmlns:p14="http://schemas.microsoft.com/office/powerpoint/2010/main" val="3137389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50F4A99-0FBE-3601-5F75-1E4D9C0024A6}"/>
              </a:ext>
            </a:extLst>
          </p:cNvPr>
          <p:cNvSpPr txBox="1"/>
          <p:nvPr/>
        </p:nvSpPr>
        <p:spPr>
          <a:xfrm>
            <a:off x="419099" y="3580354"/>
            <a:ext cx="8810625" cy="3170099"/>
          </a:xfrm>
          <a:prstGeom prst="rect">
            <a:avLst/>
          </a:prstGeom>
          <a:noFill/>
        </p:spPr>
        <p:txBody>
          <a:bodyPr wrap="square" rtlCol="0">
            <a:spAutoFit/>
          </a:bodyPr>
          <a:lstStyle/>
          <a:p>
            <a:pPr algn="l"/>
            <a:r>
              <a:rPr lang="en-US" sz="2000" b="1" i="0" u="none" strike="noStrike" baseline="30000" dirty="0">
                <a:solidFill>
                  <a:srgbClr val="000000"/>
                </a:solidFill>
                <a:effectLst/>
                <a:latin typeface="Avenir Book" panose="02000503020000020003" pitchFamily="2" charset="0"/>
              </a:rPr>
              <a:t>10 </a:t>
            </a:r>
            <a:r>
              <a:rPr lang="en-US" sz="2000" b="0" i="0" u="none" strike="noStrike" dirty="0">
                <a:solidFill>
                  <a:srgbClr val="000000"/>
                </a:solidFill>
                <a:effectLst/>
                <a:latin typeface="Avenir Book" panose="02000503020000020003" pitchFamily="2" charset="0"/>
              </a:rPr>
              <a:t>Come now therefore, and I will send you to Pharaoh, </a:t>
            </a:r>
          </a:p>
          <a:p>
            <a:pPr algn="l"/>
            <a:r>
              <a:rPr lang="en-US" sz="2000" b="0" i="0" u="none" strike="noStrike" dirty="0">
                <a:solidFill>
                  <a:srgbClr val="000000"/>
                </a:solidFill>
                <a:effectLst/>
                <a:latin typeface="Avenir Book" panose="02000503020000020003" pitchFamily="2" charset="0"/>
              </a:rPr>
              <a:t>that </a:t>
            </a:r>
            <a:r>
              <a:rPr lang="en-US" sz="2000" dirty="0">
                <a:solidFill>
                  <a:srgbClr val="000000"/>
                </a:solidFill>
                <a:latin typeface="Avenir Book" panose="02000503020000020003" pitchFamily="2" charset="0"/>
              </a:rPr>
              <a:t>y</a:t>
            </a:r>
            <a:r>
              <a:rPr lang="en-US" sz="2000" b="0" i="0" u="none" strike="noStrike" dirty="0">
                <a:solidFill>
                  <a:srgbClr val="000000"/>
                </a:solidFill>
                <a:effectLst/>
                <a:latin typeface="Avenir Book" panose="02000503020000020003" pitchFamily="2" charset="0"/>
              </a:rPr>
              <a:t>ou may bring forth My people the children of Israel out of Egypt.</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11 </a:t>
            </a:r>
            <a:r>
              <a:rPr lang="en-US" sz="2000" b="0" i="0" u="none" strike="noStrike" dirty="0">
                <a:solidFill>
                  <a:srgbClr val="000000"/>
                </a:solidFill>
                <a:effectLst/>
                <a:latin typeface="Avenir Book" panose="02000503020000020003" pitchFamily="2" charset="0"/>
              </a:rPr>
              <a:t>And Moses said to God, Who am I, that I should go to Pharaoh,                        </a:t>
            </a:r>
          </a:p>
          <a:p>
            <a:pPr algn="l"/>
            <a:r>
              <a:rPr lang="en-US" sz="2000" b="0" i="0" u="none" strike="noStrike" dirty="0">
                <a:solidFill>
                  <a:srgbClr val="000000"/>
                </a:solidFill>
                <a:effectLst/>
                <a:latin typeface="Avenir Book" panose="02000503020000020003" pitchFamily="2" charset="0"/>
              </a:rPr>
              <a:t> and that I should bring forth  the children of Israel out of Egypt? </a:t>
            </a:r>
          </a:p>
          <a:p>
            <a:pPr algn="l"/>
            <a:endParaRPr lang="en-US" sz="2000" b="0" i="0" u="none" strike="noStrike" dirty="0">
              <a:solidFill>
                <a:srgbClr val="000000"/>
              </a:solidFill>
              <a:effectLst/>
              <a:latin typeface="Avenir Book" panose="02000503020000020003" pitchFamily="2" charset="0"/>
            </a:endParaRPr>
          </a:p>
          <a:p>
            <a:pPr algn="l"/>
            <a:r>
              <a:rPr lang="en-US" sz="2000" b="1" i="0" u="none" strike="noStrike" baseline="30000" dirty="0">
                <a:solidFill>
                  <a:srgbClr val="000000"/>
                </a:solidFill>
                <a:effectLst/>
                <a:latin typeface="Avenir Book" panose="02000503020000020003" pitchFamily="2" charset="0"/>
              </a:rPr>
              <a:t>12 </a:t>
            </a:r>
            <a:r>
              <a:rPr lang="en-US" sz="2000" b="0" i="0" u="none" strike="noStrike" dirty="0">
                <a:solidFill>
                  <a:srgbClr val="000000"/>
                </a:solidFill>
                <a:effectLst/>
                <a:latin typeface="Avenir Book" panose="02000503020000020003" pitchFamily="2" charset="0"/>
              </a:rPr>
              <a:t>And He said, Certainly I will be with you; and this shall be a token to you, </a:t>
            </a:r>
          </a:p>
          <a:p>
            <a:pPr algn="l"/>
            <a:r>
              <a:rPr lang="en-US" sz="2000" b="0" i="0" u="none" strike="noStrike" dirty="0">
                <a:solidFill>
                  <a:srgbClr val="000000"/>
                </a:solidFill>
                <a:effectLst/>
                <a:latin typeface="Avenir Book" panose="02000503020000020003" pitchFamily="2" charset="0"/>
              </a:rPr>
              <a:t>that I have sent you: When you have brought forth the people out of Egypt, </a:t>
            </a:r>
          </a:p>
          <a:p>
            <a:pPr algn="l"/>
            <a:r>
              <a:rPr lang="en-US" sz="2000" b="0" i="0" u="none" strike="noStrike" dirty="0">
                <a:solidFill>
                  <a:srgbClr val="000000"/>
                </a:solidFill>
                <a:effectLst/>
                <a:latin typeface="Avenir Book" panose="02000503020000020003" pitchFamily="2" charset="0"/>
              </a:rPr>
              <a:t>You shall serve God upon </a:t>
            </a:r>
            <a:r>
              <a:rPr lang="en-US" sz="2000" b="0" i="1" u="none" strike="noStrike" dirty="0">
                <a:solidFill>
                  <a:srgbClr val="000000"/>
                </a:solidFill>
                <a:effectLst/>
                <a:latin typeface="Avenir Book" panose="02000503020000020003" pitchFamily="2" charset="0"/>
              </a:rPr>
              <a:t>this mountain.</a:t>
            </a:r>
          </a:p>
          <a:p>
            <a:endParaRPr lang="en-US" sz="2000" dirty="0">
              <a:latin typeface="Avenir Book" panose="02000503020000020003" pitchFamily="2" charset="0"/>
            </a:endParaRPr>
          </a:p>
        </p:txBody>
      </p:sp>
      <p:pic>
        <p:nvPicPr>
          <p:cNvPr id="8" name="Picture 7" descr="A mountain with clouds in the sky&#10;&#10;Description automatically generated">
            <a:extLst>
              <a:ext uri="{FF2B5EF4-FFF2-40B4-BE49-F238E27FC236}">
                <a16:creationId xmlns:a16="http://schemas.microsoft.com/office/drawing/2014/main" id="{D8368D63-C0FD-D47D-68CB-3720949358C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04862" y="293367"/>
            <a:ext cx="7324726" cy="3135633"/>
          </a:xfrm>
          <a:prstGeom prst="rect">
            <a:avLst/>
          </a:prstGeom>
        </p:spPr>
      </p:pic>
      <p:pic>
        <p:nvPicPr>
          <p:cNvPr id="11" name="Picture 10" descr="A person in a garment holding a stick&#10;&#10;Description automatically generated">
            <a:extLst>
              <a:ext uri="{FF2B5EF4-FFF2-40B4-BE49-F238E27FC236}">
                <a16:creationId xmlns:a16="http://schemas.microsoft.com/office/drawing/2014/main" id="{9A57BFBE-B0B9-2B29-DD13-201D24F12E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20162" y="293367"/>
            <a:ext cx="3038475" cy="4886931"/>
          </a:xfrm>
          <a:prstGeom prst="rect">
            <a:avLst/>
          </a:prstGeom>
        </p:spPr>
      </p:pic>
    </p:spTree>
    <p:extLst>
      <p:ext uri="{BB962C8B-B14F-4D97-AF65-F5344CB8AC3E}">
        <p14:creationId xmlns:p14="http://schemas.microsoft.com/office/powerpoint/2010/main" val="1098870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2FCC1B6-88B3-3029-7913-566479291036}"/>
              </a:ext>
            </a:extLst>
          </p:cNvPr>
          <p:cNvSpPr txBox="1"/>
          <p:nvPr/>
        </p:nvSpPr>
        <p:spPr>
          <a:xfrm>
            <a:off x="220136" y="2134784"/>
            <a:ext cx="6447365" cy="3416320"/>
          </a:xfrm>
          <a:prstGeom prst="rect">
            <a:avLst/>
          </a:prstGeom>
          <a:solidFill>
            <a:srgbClr val="00B0F0"/>
          </a:solidFill>
        </p:spPr>
        <p:txBody>
          <a:bodyPr wrap="square" rtlCol="0">
            <a:spAutoFit/>
          </a:bodyPr>
          <a:lstStyle/>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a:p>
            <a:pPr algn="ctr"/>
            <a:endParaRPr lang="es-ES_tradnl" sz="2400" dirty="0">
              <a:latin typeface="Papyrus" panose="020B0602040200020303" pitchFamily="34" charset="77"/>
              <a:cs typeface="Noteworthy Light"/>
            </a:endParaRPr>
          </a:p>
        </p:txBody>
      </p:sp>
      <p:sp>
        <p:nvSpPr>
          <p:cNvPr id="6" name="TextBox 5">
            <a:extLst>
              <a:ext uri="{FF2B5EF4-FFF2-40B4-BE49-F238E27FC236}">
                <a16:creationId xmlns:a16="http://schemas.microsoft.com/office/drawing/2014/main" id="{C151D566-DF5C-4824-A442-1028554E7A78}"/>
              </a:ext>
            </a:extLst>
          </p:cNvPr>
          <p:cNvSpPr txBox="1"/>
          <p:nvPr/>
        </p:nvSpPr>
        <p:spPr>
          <a:xfrm>
            <a:off x="413544" y="2288672"/>
            <a:ext cx="6565900" cy="3970318"/>
          </a:xfrm>
          <a:prstGeom prst="rect">
            <a:avLst/>
          </a:prstGeom>
          <a:noFill/>
        </p:spPr>
        <p:txBody>
          <a:bodyPr wrap="square">
            <a:spAutoFit/>
          </a:bodyPr>
          <a:lstStyle/>
          <a:p>
            <a:pPr algn="ctr"/>
            <a:r>
              <a:rPr lang="es-ES_tradnl" sz="2400" dirty="0">
                <a:latin typeface="Noteworthy Light"/>
                <a:cs typeface="Noteworthy Light"/>
              </a:rPr>
              <a:t>“</a:t>
            </a:r>
            <a:r>
              <a:rPr lang="es-ES_tradnl" sz="2800" dirty="0" err="1">
                <a:latin typeface="Avenir Book" panose="02000503020000020003" pitchFamily="2" charset="0"/>
                <a:cs typeface="Noteworthy Light"/>
              </a:rPr>
              <a:t>For</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this</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Hagar</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is</a:t>
            </a:r>
            <a:r>
              <a:rPr lang="es-ES_tradnl" sz="2800" dirty="0">
                <a:latin typeface="Avenir Book" panose="02000503020000020003" pitchFamily="2" charset="0"/>
                <a:cs typeface="Noteworthy Light"/>
              </a:rPr>
              <a:t> Mt. </a:t>
            </a:r>
            <a:r>
              <a:rPr lang="es-ES_tradnl" sz="2800" dirty="0" err="1">
                <a:latin typeface="Avenir Book" panose="02000503020000020003" pitchFamily="2" charset="0"/>
                <a:cs typeface="Noteworthy Light"/>
              </a:rPr>
              <a:t>Sinai</a:t>
            </a:r>
            <a:r>
              <a:rPr lang="es-ES_tradnl" sz="2800" dirty="0">
                <a:latin typeface="Avenir Book" panose="02000503020000020003" pitchFamily="2" charset="0"/>
                <a:cs typeface="Noteworthy Light"/>
              </a:rPr>
              <a:t> in Arabia,</a:t>
            </a:r>
          </a:p>
          <a:p>
            <a:pPr algn="ctr"/>
            <a:r>
              <a:rPr lang="es-ES_tradnl" sz="2800" dirty="0">
                <a:latin typeface="Avenir Book" panose="02000503020000020003" pitchFamily="2" charset="0"/>
                <a:cs typeface="Noteworthy Light"/>
              </a:rPr>
              <a:t> and </a:t>
            </a:r>
            <a:r>
              <a:rPr lang="es-ES_tradnl" sz="2800" dirty="0" err="1">
                <a:latin typeface="Avenir Book" panose="02000503020000020003" pitchFamily="2" charset="0"/>
                <a:cs typeface="Noteworthy Light"/>
              </a:rPr>
              <a:t>answers</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to</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Jerusalem</a:t>
            </a:r>
            <a:r>
              <a:rPr lang="es-ES_tradnl" sz="2800" dirty="0">
                <a:latin typeface="Avenir Book" panose="02000503020000020003" pitchFamily="2" charset="0"/>
                <a:cs typeface="Noteworthy Light"/>
              </a:rPr>
              <a:t> </a:t>
            </a:r>
          </a:p>
          <a:p>
            <a:pPr algn="ctr"/>
            <a:r>
              <a:rPr lang="es-ES_tradnl" sz="2800" dirty="0" err="1">
                <a:latin typeface="Avenir Book" panose="02000503020000020003" pitchFamily="2" charset="0"/>
                <a:cs typeface="Noteworthy Light"/>
              </a:rPr>
              <a:t>which</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now</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is</a:t>
            </a:r>
            <a:r>
              <a:rPr lang="es-ES_tradnl" sz="2800" dirty="0">
                <a:latin typeface="Avenir Book" panose="02000503020000020003" pitchFamily="2" charset="0"/>
                <a:cs typeface="Noteworthy Light"/>
              </a:rPr>
              <a:t>,</a:t>
            </a:r>
          </a:p>
          <a:p>
            <a:pPr algn="ctr"/>
            <a:r>
              <a:rPr lang="es-ES_tradnl" sz="2800" dirty="0">
                <a:latin typeface="Avenir Book" panose="02000503020000020003" pitchFamily="2" charset="0"/>
                <a:cs typeface="Noteworthy Light"/>
              </a:rPr>
              <a:t>and </a:t>
            </a:r>
            <a:r>
              <a:rPr lang="es-ES_tradnl" sz="2800" dirty="0" err="1">
                <a:latin typeface="Avenir Book" panose="02000503020000020003" pitchFamily="2" charset="0"/>
                <a:cs typeface="Noteworthy Light"/>
              </a:rPr>
              <a:t>is</a:t>
            </a:r>
            <a:r>
              <a:rPr lang="es-ES_tradnl" sz="2800" dirty="0">
                <a:latin typeface="Avenir Book" panose="02000503020000020003" pitchFamily="2" charset="0"/>
                <a:cs typeface="Noteworthy Light"/>
              </a:rPr>
              <a:t> in bondage  </a:t>
            </a:r>
          </a:p>
          <a:p>
            <a:pPr algn="ctr"/>
            <a:r>
              <a:rPr lang="es-ES_tradnl" sz="2800" dirty="0" err="1">
                <a:latin typeface="Avenir Book" panose="02000503020000020003" pitchFamily="2" charset="0"/>
                <a:cs typeface="Noteworthy Light"/>
              </a:rPr>
              <a:t>with</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her</a:t>
            </a:r>
            <a:r>
              <a:rPr lang="es-ES_tradnl" sz="2800" dirty="0">
                <a:latin typeface="Avenir Book" panose="02000503020000020003" pitchFamily="2" charset="0"/>
                <a:cs typeface="Noteworthy Light"/>
              </a:rPr>
              <a:t> </a:t>
            </a:r>
            <a:r>
              <a:rPr lang="es-ES_tradnl" sz="2800" dirty="0" err="1">
                <a:latin typeface="Avenir Book" panose="02000503020000020003" pitchFamily="2" charset="0"/>
                <a:cs typeface="Noteworthy Light"/>
              </a:rPr>
              <a:t>children</a:t>
            </a:r>
            <a:r>
              <a:rPr lang="es-ES_tradnl" sz="2800" dirty="0">
                <a:latin typeface="Avenir Book" panose="02000503020000020003" pitchFamily="2" charset="0"/>
                <a:cs typeface="Noteworthy Light"/>
              </a:rPr>
              <a:t>”</a:t>
            </a:r>
          </a:p>
          <a:p>
            <a:pPr algn="ctr"/>
            <a:endParaRPr lang="es-ES_tradnl" sz="2800" dirty="0">
              <a:latin typeface="Avenir Book" panose="02000503020000020003" pitchFamily="2" charset="0"/>
              <a:cs typeface="Noteworthy Light"/>
            </a:endParaRPr>
          </a:p>
          <a:p>
            <a:pPr algn="ctr"/>
            <a:r>
              <a:rPr lang="es-ES_tradnl" sz="2800" dirty="0" err="1">
                <a:latin typeface="Avenir Book" panose="02000503020000020003" pitchFamily="2" charset="0"/>
                <a:cs typeface="Noteworthy Light"/>
              </a:rPr>
              <a:t>Galatians</a:t>
            </a:r>
            <a:r>
              <a:rPr lang="es-ES_tradnl" sz="2800" dirty="0">
                <a:latin typeface="Avenir Book" panose="02000503020000020003" pitchFamily="2" charset="0"/>
                <a:cs typeface="Noteworthy Light"/>
              </a:rPr>
              <a:t> 4:25</a:t>
            </a:r>
          </a:p>
          <a:p>
            <a:pPr algn="ctr"/>
            <a:r>
              <a:rPr lang="es-ES_tradnl" sz="2800" dirty="0">
                <a:latin typeface="Avenir Book" panose="02000503020000020003" pitchFamily="2" charset="0"/>
                <a:cs typeface="Noteworthy Light"/>
              </a:rPr>
              <a:t> </a:t>
            </a:r>
          </a:p>
          <a:p>
            <a:pPr algn="ctr"/>
            <a:r>
              <a:rPr lang="es-ES_tradnl" sz="2800" dirty="0">
                <a:latin typeface="Avenir Book" panose="02000503020000020003" pitchFamily="2" charset="0"/>
                <a:cs typeface="Noteworthy Light"/>
              </a:rPr>
              <a:t>	</a:t>
            </a:r>
          </a:p>
        </p:txBody>
      </p:sp>
      <p:pic>
        <p:nvPicPr>
          <p:cNvPr id="8" name="Picture 7" descr="A person writing on a paper&#10;&#10;Description automatically generated">
            <a:extLst>
              <a:ext uri="{FF2B5EF4-FFF2-40B4-BE49-F238E27FC236}">
                <a16:creationId xmlns:a16="http://schemas.microsoft.com/office/drawing/2014/main" id="{3396DDC2-CA15-0143-061B-0B57B02A094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8833" l="3131" r="97606">
                        <a14:foregroundMark x1="58564" y1="15167" x2="69613" y2="19000"/>
                        <a14:foregroundMark x1="69613" y1="19000" x2="74770" y2="28667"/>
                        <a14:foregroundMark x1="74770" y1="28667" x2="76243" y2="39333"/>
                        <a14:foregroundMark x1="76243" y1="39333" x2="65009" y2="35167"/>
                        <a14:foregroundMark x1="65009" y1="35167" x2="61694" y2="24667"/>
                        <a14:foregroundMark x1="61694" y1="24667" x2="61878" y2="17333"/>
                        <a14:foregroundMark x1="58564" y1="15500" x2="70166" y2="16167"/>
                        <a14:foregroundMark x1="70166" y1="16167" x2="58748" y2="12833"/>
                        <a14:foregroundMark x1="58748" y1="12833" x2="70350" y2="14333"/>
                        <a14:foregroundMark x1="70350" y1="14333" x2="77164" y2="22833"/>
                        <a14:foregroundMark x1="77164" y1="22833" x2="74586" y2="15833"/>
                        <a14:foregroundMark x1="95028" y1="39167" x2="90976" y2="75667"/>
                        <a14:foregroundMark x1="90976" y1="75667" x2="86188" y2="87000"/>
                        <a14:foregroundMark x1="86188" y1="87000" x2="74217" y2="92667"/>
                        <a14:foregroundMark x1="74217" y1="92667" x2="10681" y2="91833"/>
                        <a14:foregroundMark x1="10681" y1="91833" x2="3867" y2="78333"/>
                        <a14:foregroundMark x1="3867" y1="78333" x2="4788" y2="54833"/>
                        <a14:foregroundMark x1="4788" y1="54833" x2="10129" y2="45333"/>
                        <a14:foregroundMark x1="10129" y1="45333" x2="6814" y2="43333"/>
                        <a14:foregroundMark x1="737" y1="49167" x2="1105" y2="85167"/>
                        <a14:foregroundMark x1="1105" y1="85167" x2="4788" y2="45500"/>
                        <a14:foregroundMark x1="4788" y1="45500" x2="4788" y2="45833"/>
                        <a14:foregroundMark x1="86924" y1="35500" x2="95028" y2="59000"/>
                        <a14:foregroundMark x1="95028" y1="59000" x2="93370" y2="74000"/>
                        <a14:foregroundMark x1="55985" y1="60333" x2="46225" y2="60667"/>
                        <a14:foregroundMark x1="96317" y1="37333" x2="99263" y2="92333"/>
                        <a14:foregroundMark x1="99263" y1="92333" x2="89319" y2="98167"/>
                        <a14:foregroundMark x1="89319" y1="98167" x2="13260" y2="95000"/>
                        <a14:foregroundMark x1="13260" y1="95000" x2="12891" y2="95167"/>
                        <a14:foregroundMark x1="1105" y1="85833" x2="1473" y2="96500"/>
                        <a14:foregroundMark x1="1473" y1="96500" x2="13076" y2="97167"/>
                        <a14:foregroundMark x1="13076" y1="97167" x2="25414" y2="96667"/>
                        <a14:foregroundMark x1="25414" y1="96667" x2="57643" y2="97333"/>
                        <a14:foregroundMark x1="3131" y1="40333" x2="7551" y2="41000"/>
                        <a14:foregroundMark x1="31492" y1="47333" x2="40884" y2="53667"/>
                        <a14:foregroundMark x1="40884" y1="53667" x2="40884" y2="53667"/>
                        <a14:foregroundMark x1="97606" y1="95500" x2="97606" y2="98833"/>
                      </a14:backgroundRemoval>
                    </a14:imgEffect>
                  </a14:imgLayer>
                </a14:imgProps>
              </a:ext>
            </a:extLst>
          </a:blip>
          <a:stretch>
            <a:fillRect/>
          </a:stretch>
        </p:blipFill>
        <p:spPr>
          <a:xfrm>
            <a:off x="6667501" y="-236874"/>
            <a:ext cx="5468935" cy="6054172"/>
          </a:xfrm>
          <a:prstGeom prst="rect">
            <a:avLst/>
          </a:prstGeom>
        </p:spPr>
      </p:pic>
      <p:sp>
        <p:nvSpPr>
          <p:cNvPr id="10" name="TextBox 9">
            <a:extLst>
              <a:ext uri="{FF2B5EF4-FFF2-40B4-BE49-F238E27FC236}">
                <a16:creationId xmlns:a16="http://schemas.microsoft.com/office/drawing/2014/main" id="{BC2E4E53-2C42-8596-3102-37BDF7D02CF2}"/>
              </a:ext>
            </a:extLst>
          </p:cNvPr>
          <p:cNvSpPr txBox="1"/>
          <p:nvPr/>
        </p:nvSpPr>
        <p:spPr>
          <a:xfrm>
            <a:off x="1219200" y="976038"/>
            <a:ext cx="6925733" cy="523220"/>
          </a:xfrm>
          <a:prstGeom prst="rect">
            <a:avLst/>
          </a:prstGeom>
          <a:noFill/>
        </p:spPr>
        <p:txBody>
          <a:bodyPr wrap="square" rtlCol="0">
            <a:spAutoFit/>
          </a:bodyPr>
          <a:lstStyle/>
          <a:p>
            <a:r>
              <a:rPr lang="en-US" sz="2800" dirty="0">
                <a:latin typeface="Lucida Handwriting" panose="03010101010101010101" pitchFamily="66" charset="77"/>
              </a:rPr>
              <a:t>According to Paul the Apostle </a:t>
            </a:r>
          </a:p>
        </p:txBody>
      </p:sp>
    </p:spTree>
    <p:extLst>
      <p:ext uri="{BB962C8B-B14F-4D97-AF65-F5344CB8AC3E}">
        <p14:creationId xmlns:p14="http://schemas.microsoft.com/office/powerpoint/2010/main" val="1458882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5A1E94A-EF78-4BA3-7EDC-C38764CE3554}"/>
              </a:ext>
            </a:extLst>
          </p:cNvPr>
          <p:cNvSpPr txBox="1"/>
          <p:nvPr/>
        </p:nvSpPr>
        <p:spPr>
          <a:xfrm>
            <a:off x="2844272" y="2323962"/>
            <a:ext cx="6993993" cy="1569660"/>
          </a:xfrm>
          <a:prstGeom prst="rect">
            <a:avLst/>
          </a:prstGeom>
          <a:solidFill>
            <a:srgbClr val="00B0F0"/>
          </a:solidFill>
        </p:spPr>
        <p:txBody>
          <a:bodyPr wrap="square" rtlCol="0">
            <a:spAutoFit/>
          </a:bodyPr>
          <a:lstStyle/>
          <a:p>
            <a:pPr algn="ctr"/>
            <a:endParaRPr lang="en-US" sz="2400" dirty="0">
              <a:latin typeface="Papyrus" panose="020B0602040200020303" pitchFamily="34" charset="77"/>
            </a:endParaRPr>
          </a:p>
          <a:p>
            <a:pPr algn="ctr"/>
            <a:r>
              <a:rPr lang="en-US" sz="2400" dirty="0">
                <a:latin typeface="Papyrus" panose="020B0602040200020303" pitchFamily="34" charset="77"/>
              </a:rPr>
              <a:t>#4. The Real Crossing of the Red Sea</a:t>
            </a:r>
          </a:p>
          <a:p>
            <a:pPr algn="ctr"/>
            <a:r>
              <a:rPr lang="en-US" sz="2400" dirty="0">
                <a:latin typeface="Papyrus" panose="020B0602040200020303" pitchFamily="34" charset="77"/>
              </a:rPr>
              <a:t>Proves where the Real Mountain of God Is</a:t>
            </a:r>
          </a:p>
          <a:p>
            <a:pPr algn="ctr"/>
            <a:r>
              <a:rPr lang="en-US" sz="2400" dirty="0">
                <a:latin typeface="Papyrus" panose="020B0602040200020303" pitchFamily="34" charset="77"/>
              </a:rPr>
              <a:t>  </a:t>
            </a:r>
          </a:p>
        </p:txBody>
      </p:sp>
    </p:spTree>
    <p:extLst>
      <p:ext uri="{BB962C8B-B14F-4D97-AF65-F5344CB8AC3E}">
        <p14:creationId xmlns:p14="http://schemas.microsoft.com/office/powerpoint/2010/main" val="1426149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152400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s-ES_tradnl" sz="2000" dirty="0"/>
          </a:p>
        </p:txBody>
      </p:sp>
      <p:sp>
        <p:nvSpPr>
          <p:cNvPr id="3" name="Rectangle 2">
            <a:extLst>
              <a:ext uri="{FF2B5EF4-FFF2-40B4-BE49-F238E27FC236}">
                <a16:creationId xmlns:a16="http://schemas.microsoft.com/office/drawing/2014/main" id="{BCCA872C-7021-68E9-3746-0FA4889A035C}"/>
              </a:ext>
            </a:extLst>
          </p:cNvPr>
          <p:cNvSpPr/>
          <p:nvPr/>
        </p:nvSpPr>
        <p:spPr>
          <a:xfrm>
            <a:off x="0" y="-25131"/>
            <a:ext cx="12192000"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mages-15.jpe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78695" y="4541478"/>
            <a:ext cx="2012236" cy="1994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7.jpe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45526" y="2057208"/>
            <a:ext cx="2964478" cy="2260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ages-16.jpe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11984" y="2507952"/>
            <a:ext cx="2359339" cy="1754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Unknown-1.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3425" y="76738"/>
            <a:ext cx="3381679" cy="2228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Real_MtSinai-tb-459293.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43450" y="4622676"/>
            <a:ext cx="1467183" cy="1973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3842253" y="288341"/>
            <a:ext cx="3961632" cy="1631216"/>
          </a:xfrm>
          <a:prstGeom prst="rect">
            <a:avLst/>
          </a:prstGeom>
          <a:noFill/>
        </p:spPr>
        <p:txBody>
          <a:bodyPr wrap="square" rtlCol="0">
            <a:spAutoFit/>
          </a:bodyPr>
          <a:lstStyle/>
          <a:p>
            <a:r>
              <a:rPr lang="es-ES_tradnl" sz="2000" dirty="0">
                <a:latin typeface="Noteworthy Light"/>
                <a:cs typeface="Noteworthy Light"/>
              </a:rPr>
              <a:t>“</a:t>
            </a:r>
            <a:r>
              <a:rPr lang="es-ES_tradnl" sz="2000" dirty="0" err="1">
                <a:solidFill>
                  <a:schemeClr val="bg1"/>
                </a:solidFill>
                <a:latin typeface="Avenir Book" panose="02000503020000020003" pitchFamily="2" charset="0"/>
                <a:cs typeface="Noteworthy Light"/>
              </a:rPr>
              <a:t>For</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this</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Hagar</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is</a:t>
            </a:r>
            <a:r>
              <a:rPr lang="es-ES_tradnl" sz="2000" dirty="0">
                <a:solidFill>
                  <a:schemeClr val="bg1"/>
                </a:solidFill>
                <a:latin typeface="Avenir Book" panose="02000503020000020003" pitchFamily="2" charset="0"/>
                <a:cs typeface="Noteworthy Light"/>
              </a:rPr>
              <a:t> Mt. </a:t>
            </a:r>
            <a:r>
              <a:rPr lang="es-ES_tradnl" sz="2000" dirty="0" err="1">
                <a:solidFill>
                  <a:schemeClr val="bg1"/>
                </a:solidFill>
                <a:latin typeface="Avenir Book" panose="02000503020000020003" pitchFamily="2" charset="0"/>
                <a:cs typeface="Noteworthy Light"/>
              </a:rPr>
              <a:t>Sinai</a:t>
            </a:r>
            <a:r>
              <a:rPr lang="es-ES_tradnl" sz="2000" dirty="0">
                <a:solidFill>
                  <a:schemeClr val="bg1"/>
                </a:solidFill>
                <a:latin typeface="Avenir Book" panose="02000503020000020003" pitchFamily="2" charset="0"/>
                <a:cs typeface="Noteworthy Light"/>
              </a:rPr>
              <a:t> in </a:t>
            </a:r>
          </a:p>
          <a:p>
            <a:r>
              <a:rPr lang="es-ES_tradnl" sz="2000" dirty="0">
                <a:solidFill>
                  <a:schemeClr val="bg1"/>
                </a:solidFill>
                <a:latin typeface="Avenir Book" panose="02000503020000020003" pitchFamily="2" charset="0"/>
                <a:cs typeface="Noteworthy Light"/>
              </a:rPr>
              <a:t>Arabia, and </a:t>
            </a:r>
            <a:r>
              <a:rPr lang="es-ES_tradnl" sz="2000" dirty="0" err="1">
                <a:solidFill>
                  <a:schemeClr val="bg1"/>
                </a:solidFill>
                <a:latin typeface="Avenir Book" panose="02000503020000020003" pitchFamily="2" charset="0"/>
                <a:cs typeface="Noteworthy Light"/>
              </a:rPr>
              <a:t>answers</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to</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Jerusalem</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which</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now</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is,and</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is</a:t>
            </a:r>
            <a:r>
              <a:rPr lang="es-ES_tradnl" sz="2000" dirty="0">
                <a:solidFill>
                  <a:schemeClr val="bg1"/>
                </a:solidFill>
                <a:latin typeface="Avenir Book" panose="02000503020000020003" pitchFamily="2" charset="0"/>
                <a:cs typeface="Noteworthy Light"/>
              </a:rPr>
              <a:t> </a:t>
            </a:r>
          </a:p>
          <a:p>
            <a:r>
              <a:rPr lang="es-ES_tradnl" sz="2000" dirty="0">
                <a:solidFill>
                  <a:schemeClr val="bg1"/>
                </a:solidFill>
                <a:latin typeface="Avenir Book" panose="02000503020000020003" pitchFamily="2" charset="0"/>
                <a:cs typeface="Noteworthy Light"/>
              </a:rPr>
              <a:t>in bondage  </a:t>
            </a:r>
            <a:r>
              <a:rPr lang="es-ES_tradnl" sz="2000" dirty="0" err="1">
                <a:solidFill>
                  <a:schemeClr val="bg1"/>
                </a:solidFill>
                <a:latin typeface="Avenir Book" panose="02000503020000020003" pitchFamily="2" charset="0"/>
                <a:cs typeface="Noteworthy Light"/>
              </a:rPr>
              <a:t>with</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her</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Avenir Book" panose="02000503020000020003" pitchFamily="2" charset="0"/>
                <a:cs typeface="Noteworthy Light"/>
              </a:rPr>
              <a:t>children</a:t>
            </a:r>
            <a:r>
              <a:rPr lang="es-ES_tradnl" sz="2000" dirty="0">
                <a:solidFill>
                  <a:schemeClr val="bg1"/>
                </a:solidFill>
                <a:latin typeface="Avenir Book" panose="02000503020000020003" pitchFamily="2" charset="0"/>
                <a:cs typeface="Noteworthy Light"/>
              </a:rPr>
              <a:t>” 	</a:t>
            </a:r>
            <a:r>
              <a:rPr lang="es-ES_tradnl" sz="2000" dirty="0" err="1">
                <a:solidFill>
                  <a:schemeClr val="bg1"/>
                </a:solidFill>
                <a:latin typeface="Papyrus" panose="020B0602040200020303" pitchFamily="34" charset="77"/>
                <a:cs typeface="Noteworthy Light"/>
              </a:rPr>
              <a:t>Galatians</a:t>
            </a:r>
            <a:r>
              <a:rPr lang="es-ES_tradnl" sz="2000" dirty="0">
                <a:solidFill>
                  <a:schemeClr val="bg1"/>
                </a:solidFill>
                <a:latin typeface="Papyrus" panose="020B0602040200020303" pitchFamily="34" charset="77"/>
                <a:cs typeface="Noteworthy Light"/>
              </a:rPr>
              <a:t> 4:25</a:t>
            </a:r>
          </a:p>
        </p:txBody>
      </p:sp>
      <p:sp>
        <p:nvSpPr>
          <p:cNvPr id="2" name="TextBox 1"/>
          <p:cNvSpPr txBox="1"/>
          <p:nvPr/>
        </p:nvSpPr>
        <p:spPr>
          <a:xfrm>
            <a:off x="8465667" y="328759"/>
            <a:ext cx="2702509" cy="400110"/>
          </a:xfrm>
          <a:prstGeom prst="rect">
            <a:avLst/>
          </a:prstGeom>
          <a:noFill/>
        </p:spPr>
        <p:txBody>
          <a:bodyPr wrap="square" rtlCol="0">
            <a:spAutoFit/>
          </a:bodyPr>
          <a:lstStyle/>
          <a:p>
            <a:r>
              <a:rPr lang="es-ES_tradnl" sz="2000" b="1" dirty="0" err="1">
                <a:solidFill>
                  <a:schemeClr val="bg1"/>
                </a:solidFill>
                <a:latin typeface="Lucida Handwriting"/>
                <a:cs typeface="Lucida Handwriting"/>
              </a:rPr>
              <a:t>Recent</a:t>
            </a:r>
            <a:r>
              <a:rPr lang="es-ES_tradnl" sz="2000" b="1" dirty="0">
                <a:solidFill>
                  <a:schemeClr val="bg1"/>
                </a:solidFill>
                <a:latin typeface="Lucida Handwriting"/>
                <a:cs typeface="Lucida Handwriting"/>
              </a:rPr>
              <a:t> </a:t>
            </a:r>
            <a:r>
              <a:rPr lang="es-ES_tradnl" sz="2000" b="1" dirty="0" err="1">
                <a:solidFill>
                  <a:schemeClr val="bg1"/>
                </a:solidFill>
                <a:latin typeface="Lucida Handwriting"/>
                <a:cs typeface="Lucida Handwriting"/>
              </a:rPr>
              <a:t>Discovery</a:t>
            </a:r>
            <a:endParaRPr lang="es-ES_tradnl" sz="2000" b="1" dirty="0">
              <a:solidFill>
                <a:schemeClr val="bg1"/>
              </a:solidFill>
              <a:latin typeface="Lucida Handwriting"/>
              <a:cs typeface="Lucida Handwriting"/>
            </a:endParaRPr>
          </a:p>
        </p:txBody>
      </p:sp>
      <p:pic>
        <p:nvPicPr>
          <p:cNvPr id="6" name="Picture 5" descr="076.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4002" y="4549528"/>
            <a:ext cx="2511586" cy="2119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exmap.gi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66012" y="1082759"/>
            <a:ext cx="4301821" cy="5547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9437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6CA994-43C6-F043-7007-AB2CB1517745}"/>
              </a:ext>
            </a:extLst>
          </p:cNvPr>
          <p:cNvSpPr/>
          <p:nvPr/>
        </p:nvSpPr>
        <p:spPr>
          <a:xfrm>
            <a:off x="47501" y="15932"/>
            <a:ext cx="12096997"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pic>
        <p:nvPicPr>
          <p:cNvPr id="3" name="Picture 2" descr="Sinai-Sat-text-9.jpg"/>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a:off x="340235" y="186033"/>
            <a:ext cx="6029100" cy="41483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eafloor.jpg.w560h280.jpg"/>
          <p:cNvPicPr>
            <a:picLocks noChangeAspect="1"/>
          </p:cNvPicPr>
          <p:nvPr/>
        </p:nvPicPr>
        <p:blipFill>
          <a:blip r:embed="rId4">
            <a:extLst>
              <a:ext uri="{BEBA8EAE-BF5A-486C-A8C5-ECC9F3942E4B}">
                <a14:imgProps xmlns:a14="http://schemas.microsoft.com/office/drawing/2010/main">
                  <a14:imgLayer r:embed="rId5">
                    <a14:imgEffect>
                      <a14:backgroundRemoval t="4286" b="99286" l="0" r="100000"/>
                    </a14:imgEffect>
                  </a14:imgLayer>
                </a14:imgProps>
              </a:ext>
              <a:ext uri="{28A0092B-C50C-407E-A947-70E740481C1C}">
                <a14:useLocalDpi xmlns:a14="http://schemas.microsoft.com/office/drawing/2010/main"/>
              </a:ext>
            </a:extLst>
          </a:blip>
          <a:stretch>
            <a:fillRect/>
          </a:stretch>
        </p:blipFill>
        <p:spPr>
          <a:xfrm>
            <a:off x="6662069" y="4098484"/>
            <a:ext cx="5388778" cy="2694389"/>
          </a:xfrm>
          <a:prstGeom prst="rect">
            <a:avLst/>
          </a:prstGeom>
          <a:ln>
            <a:noFill/>
          </a:ln>
          <a:effectLst>
            <a:outerShdw blurRad="292100" dist="139700" dir="2700000" algn="tl" rotWithShape="0">
              <a:srgbClr val="333333">
                <a:alpha val="65000"/>
              </a:srgbClr>
            </a:outerShdw>
          </a:effectLst>
        </p:spPr>
      </p:pic>
      <p:pic>
        <p:nvPicPr>
          <p:cNvPr id="8" name="Picture 7" descr="NuweibaBeach2.jpg.w560h355.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792957" y="4567198"/>
            <a:ext cx="3736975" cy="222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3257" name="TextBox 9"/>
          <p:cNvSpPr txBox="1">
            <a:spLocks noChangeArrowheads="1"/>
          </p:cNvSpPr>
          <p:nvPr/>
        </p:nvSpPr>
        <p:spPr bwMode="auto">
          <a:xfrm>
            <a:off x="4741333" y="-1159960"/>
            <a:ext cx="3617556" cy="1077218"/>
          </a:xfrm>
          <a:prstGeom prst="rect">
            <a:avLst/>
          </a:prstGeom>
          <a:solidFill>
            <a:schemeClr val="accent6"/>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dirty="0">
                <a:latin typeface="Noteworthy Light"/>
                <a:cs typeface="Noteworthy Light"/>
              </a:rPr>
              <a:t> </a:t>
            </a:r>
            <a:r>
              <a:rPr lang="es-ES_tradnl" sz="2000" dirty="0" err="1">
                <a:solidFill>
                  <a:schemeClr val="bg1"/>
                </a:solidFill>
                <a:latin typeface="Papyrus"/>
                <a:cs typeface="Papyrus"/>
              </a:rPr>
              <a:t>God</a:t>
            </a:r>
            <a:r>
              <a:rPr lang="es-ES_tradnl" sz="2000" dirty="0">
                <a:solidFill>
                  <a:schemeClr val="bg1"/>
                </a:solidFill>
                <a:latin typeface="Papyrus"/>
                <a:cs typeface="Papyrus"/>
              </a:rPr>
              <a:t> </a:t>
            </a:r>
            <a:r>
              <a:rPr lang="es-ES_tradnl" sz="2000" dirty="0" err="1">
                <a:solidFill>
                  <a:schemeClr val="bg1"/>
                </a:solidFill>
                <a:latin typeface="Papyrus"/>
                <a:cs typeface="Papyrus"/>
              </a:rPr>
              <a:t>carries</a:t>
            </a:r>
            <a:r>
              <a:rPr lang="es-ES_tradnl" sz="2000" dirty="0">
                <a:solidFill>
                  <a:schemeClr val="bg1"/>
                </a:solidFill>
                <a:latin typeface="Papyrus"/>
                <a:cs typeface="Papyrus"/>
              </a:rPr>
              <a:t> </a:t>
            </a:r>
            <a:r>
              <a:rPr lang="es-ES_tradnl" sz="2000" dirty="0" err="1">
                <a:solidFill>
                  <a:schemeClr val="bg1"/>
                </a:solidFill>
                <a:latin typeface="Papyrus"/>
                <a:cs typeface="Papyrus"/>
              </a:rPr>
              <a:t>way</a:t>
            </a:r>
            <a:r>
              <a:rPr lang="es-ES_tradnl" sz="2000" dirty="0">
                <a:solidFill>
                  <a:schemeClr val="bg1"/>
                </a:solidFill>
                <a:latin typeface="Papyrus"/>
                <a:cs typeface="Papyrus"/>
              </a:rPr>
              <a:t>  </a:t>
            </a:r>
            <a:r>
              <a:rPr lang="es-ES_tradnl" sz="2000" dirty="0" err="1">
                <a:solidFill>
                  <a:schemeClr val="bg1"/>
                </a:solidFill>
                <a:latin typeface="Papyrus"/>
                <a:cs typeface="Papyrus"/>
              </a:rPr>
              <a:t>oIsrael</a:t>
            </a:r>
            <a:r>
              <a:rPr lang="es-ES_tradnl" sz="2000" dirty="0">
                <a:solidFill>
                  <a:schemeClr val="bg1"/>
                </a:solidFill>
                <a:latin typeface="Papyrus"/>
                <a:cs typeface="Papyrus"/>
              </a:rPr>
              <a:t> </a:t>
            </a:r>
            <a:r>
              <a:rPr lang="es-ES_tradnl" sz="2000" dirty="0" err="1">
                <a:solidFill>
                  <a:schemeClr val="bg1"/>
                </a:solidFill>
                <a:latin typeface="Papyrus"/>
                <a:cs typeface="Papyrus"/>
              </a:rPr>
              <a:t>on</a:t>
            </a:r>
            <a:r>
              <a:rPr lang="es-ES_tradnl" sz="2000" dirty="0">
                <a:solidFill>
                  <a:schemeClr val="bg1"/>
                </a:solidFill>
                <a:latin typeface="Papyrus"/>
                <a:cs typeface="Papyrus"/>
              </a:rPr>
              <a:t>  </a:t>
            </a:r>
            <a:r>
              <a:rPr lang="es-ES_tradnl" sz="2000" dirty="0" err="1">
                <a:solidFill>
                  <a:schemeClr val="bg1"/>
                </a:solidFill>
                <a:latin typeface="Papyrus"/>
                <a:cs typeface="Papyrus"/>
              </a:rPr>
              <a:t>Eagle’s</a:t>
            </a:r>
            <a:r>
              <a:rPr lang="es-ES_tradnl" sz="2000" dirty="0">
                <a:solidFill>
                  <a:schemeClr val="bg1"/>
                </a:solidFill>
                <a:latin typeface="Papyrus"/>
                <a:cs typeface="Papyrus"/>
              </a:rPr>
              <a:t> </a:t>
            </a:r>
            <a:r>
              <a:rPr lang="es-ES_tradnl" sz="2000" dirty="0" err="1">
                <a:solidFill>
                  <a:schemeClr val="bg1"/>
                </a:solidFill>
                <a:latin typeface="Papyrus"/>
                <a:cs typeface="Papyrus"/>
              </a:rPr>
              <a:t>Wings</a:t>
            </a:r>
            <a:r>
              <a:rPr lang="es-ES_tradnl" sz="2000" dirty="0">
                <a:solidFill>
                  <a:schemeClr val="bg1"/>
                </a:solidFill>
                <a:latin typeface="Papyrus"/>
                <a:cs typeface="Papyrus"/>
              </a:rPr>
              <a:t> </a:t>
            </a:r>
            <a:r>
              <a:rPr lang="es-ES_tradnl" sz="2000" dirty="0" err="1">
                <a:solidFill>
                  <a:schemeClr val="bg1"/>
                </a:solidFill>
                <a:latin typeface="Papyrus"/>
                <a:cs typeface="Papyrus"/>
              </a:rPr>
              <a:t>when</a:t>
            </a:r>
            <a:r>
              <a:rPr lang="es-ES_tradnl" sz="2000" dirty="0">
                <a:solidFill>
                  <a:schemeClr val="bg1"/>
                </a:solidFill>
                <a:latin typeface="Papyrus"/>
                <a:cs typeface="Papyrus"/>
              </a:rPr>
              <a:t> </a:t>
            </a:r>
            <a:r>
              <a:rPr lang="es-ES_tradnl" sz="2000" dirty="0" err="1">
                <a:solidFill>
                  <a:schemeClr val="bg1"/>
                </a:solidFill>
                <a:latin typeface="Papyrus"/>
                <a:cs typeface="Papyrus"/>
              </a:rPr>
              <a:t>there</a:t>
            </a:r>
            <a:r>
              <a:rPr lang="es-ES_tradnl" sz="2000" dirty="0">
                <a:solidFill>
                  <a:schemeClr val="bg1"/>
                </a:solidFill>
                <a:latin typeface="Papyrus"/>
                <a:cs typeface="Papyrus"/>
              </a:rPr>
              <a:t> </a:t>
            </a:r>
            <a:r>
              <a:rPr lang="es-ES_tradnl" sz="2000" dirty="0" err="1">
                <a:solidFill>
                  <a:schemeClr val="bg1"/>
                </a:solidFill>
                <a:latin typeface="Papyrus"/>
                <a:cs typeface="Papyrus"/>
              </a:rPr>
              <a:t>is</a:t>
            </a:r>
            <a:r>
              <a:rPr lang="es-ES_tradnl" sz="2000" dirty="0">
                <a:solidFill>
                  <a:schemeClr val="bg1"/>
                </a:solidFill>
                <a:latin typeface="Papyrus"/>
                <a:cs typeface="Papyrus"/>
              </a:rPr>
              <a:t> no </a:t>
            </a:r>
            <a:r>
              <a:rPr lang="es-ES_tradnl" sz="2000" dirty="0" err="1">
                <a:solidFill>
                  <a:schemeClr val="bg1"/>
                </a:solidFill>
                <a:latin typeface="Papyrus"/>
                <a:cs typeface="Papyrus"/>
              </a:rPr>
              <a:t>other</a:t>
            </a:r>
            <a:r>
              <a:rPr lang="es-ES_tradnl" sz="2000" dirty="0">
                <a:solidFill>
                  <a:schemeClr val="bg1"/>
                </a:solidFill>
                <a:latin typeface="Papyrus"/>
                <a:cs typeface="Papyrus"/>
              </a:rPr>
              <a:t> f escape</a:t>
            </a:r>
          </a:p>
        </p:txBody>
      </p:sp>
      <p:pic>
        <p:nvPicPr>
          <p:cNvPr id="2" name="Picture 1" descr="th-2.jpe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489" y="153470"/>
            <a:ext cx="4253937" cy="3807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8524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1F344D-FDAB-DFA0-8350-903557C542FA}"/>
              </a:ext>
            </a:extLst>
          </p:cNvPr>
          <p:cNvSpPr txBox="1"/>
          <p:nvPr/>
        </p:nvSpPr>
        <p:spPr>
          <a:xfrm>
            <a:off x="2773922" y="2771934"/>
            <a:ext cx="6844211" cy="954107"/>
          </a:xfrm>
          <a:prstGeom prst="rect">
            <a:avLst/>
          </a:prstGeom>
          <a:solidFill>
            <a:srgbClr val="00B0F0"/>
          </a:solidFill>
        </p:spPr>
        <p:txBody>
          <a:bodyPr wrap="square" rtlCol="0">
            <a:spAutoFit/>
          </a:bodyPr>
          <a:lstStyle/>
          <a:p>
            <a:r>
              <a:rPr lang="en-US" sz="2400" dirty="0">
                <a:latin typeface="Papyrus" panose="020B0602040200020303" pitchFamily="34" charset="77"/>
              </a:rPr>
              <a:t> #</a:t>
            </a:r>
            <a:r>
              <a:rPr lang="en-US" sz="2800" dirty="0">
                <a:latin typeface="Papyrus" panose="020B0602040200020303" pitchFamily="34" charset="77"/>
              </a:rPr>
              <a:t>5. The Leader of the Gog/Magog Battle</a:t>
            </a:r>
          </a:p>
          <a:p>
            <a:r>
              <a:rPr lang="en-US" sz="2800" dirty="0">
                <a:latin typeface="Papyrus" panose="020B0602040200020303" pitchFamily="34" charset="77"/>
              </a:rPr>
              <a:t> 		is </a:t>
            </a:r>
            <a:r>
              <a:rPr lang="en-US" sz="2800" dirty="0">
                <a:latin typeface="Lucida Handwriting" panose="03010101010101010101" pitchFamily="66" charset="77"/>
              </a:rPr>
              <a:t>Turkey</a:t>
            </a:r>
            <a:r>
              <a:rPr lang="en-US" sz="2800" dirty="0">
                <a:latin typeface="Papyrus" panose="020B0602040200020303" pitchFamily="34" charset="77"/>
              </a:rPr>
              <a:t>  not Russia</a:t>
            </a:r>
          </a:p>
        </p:txBody>
      </p:sp>
    </p:spTree>
    <p:extLst>
      <p:ext uri="{BB962C8B-B14F-4D97-AF65-F5344CB8AC3E}">
        <p14:creationId xmlns:p14="http://schemas.microsoft.com/office/powerpoint/2010/main" val="1114221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02C362-12E7-5C97-30F2-80F1CB54C786}"/>
              </a:ext>
            </a:extLst>
          </p:cNvPr>
          <p:cNvSpPr/>
          <p:nvPr/>
        </p:nvSpPr>
        <p:spPr>
          <a:xfrm>
            <a:off x="-1" y="28482"/>
            <a:ext cx="12192000" cy="6829518"/>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 y="370465"/>
            <a:ext cx="11870266" cy="1015663"/>
          </a:xfrm>
          <a:prstGeom prst="rect">
            <a:avLst/>
          </a:prstGeom>
          <a:solidFill>
            <a:schemeClr val="tx1"/>
          </a:solidFill>
          <a:ln>
            <a:solidFill>
              <a:srgbClr val="30B625"/>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000" dirty="0">
                <a:solidFill>
                  <a:schemeClr val="bg1"/>
                </a:solidFill>
                <a:latin typeface="Comic Sans MS"/>
                <a:cs typeface="Comic Sans MS"/>
              </a:rPr>
              <a:t>38:1-2 “And the voice of the Lord came to me, saying, Son of man, set your face against Gog, </a:t>
            </a:r>
          </a:p>
          <a:p>
            <a:pPr algn="ctr"/>
            <a:r>
              <a:rPr lang="en-US" sz="2000" dirty="0">
                <a:solidFill>
                  <a:schemeClr val="bg1"/>
                </a:solidFill>
                <a:latin typeface="Comic Sans MS"/>
                <a:cs typeface="Comic Sans MS"/>
              </a:rPr>
              <a:t>the land of Magog, the chief prince of </a:t>
            </a:r>
            <a:r>
              <a:rPr lang="en-US" sz="2000" dirty="0" err="1">
                <a:solidFill>
                  <a:schemeClr val="bg1"/>
                </a:solidFill>
                <a:latin typeface="Comic Sans MS"/>
                <a:cs typeface="Comic Sans MS"/>
              </a:rPr>
              <a:t>Meshech</a:t>
            </a:r>
            <a:r>
              <a:rPr lang="en-US" sz="2000" dirty="0">
                <a:solidFill>
                  <a:schemeClr val="bg1"/>
                </a:solidFill>
                <a:latin typeface="Comic Sans MS"/>
                <a:cs typeface="Comic Sans MS"/>
              </a:rPr>
              <a:t> &amp; Tubal, and prophesy against him.  </a:t>
            </a:r>
          </a:p>
          <a:p>
            <a:pPr algn="ctr"/>
            <a:r>
              <a:rPr lang="en-US" sz="2000" dirty="0">
                <a:solidFill>
                  <a:schemeClr val="bg1"/>
                </a:solidFill>
                <a:latin typeface="Comic Sans MS"/>
                <a:cs typeface="Comic Sans MS"/>
              </a:rPr>
              <a:t>And say, ‘I am against you, O Gog, chief prince of </a:t>
            </a:r>
            <a:r>
              <a:rPr lang="en-US" sz="2000" dirty="0" err="1">
                <a:solidFill>
                  <a:schemeClr val="bg1"/>
                </a:solidFill>
                <a:latin typeface="Comic Sans MS"/>
                <a:cs typeface="Comic Sans MS"/>
              </a:rPr>
              <a:t>Meshech</a:t>
            </a:r>
            <a:r>
              <a:rPr lang="en-US" sz="2000" dirty="0">
                <a:solidFill>
                  <a:schemeClr val="bg1"/>
                </a:solidFill>
                <a:latin typeface="Comic Sans MS"/>
                <a:cs typeface="Comic Sans MS"/>
              </a:rPr>
              <a:t> &amp; Tubal.’ </a:t>
            </a:r>
          </a:p>
        </p:txBody>
      </p:sp>
      <p:pic>
        <p:nvPicPr>
          <p:cNvPr id="3" name="Picture 2" descr="TableNation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7693" y="1674812"/>
            <a:ext cx="11200173" cy="4779929"/>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309349" y="1479169"/>
            <a:ext cx="7197012"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dirty="0">
                <a:solidFill>
                  <a:srgbClr val="00D502"/>
                </a:solidFill>
                <a:latin typeface="Chalkduster"/>
                <a:cs typeface="Chalkduster"/>
              </a:rPr>
              <a:t>Who is </a:t>
            </a:r>
            <a:r>
              <a:rPr lang="en-US" sz="2800" dirty="0">
                <a:solidFill>
                  <a:srgbClr val="FF6600"/>
                </a:solidFill>
                <a:latin typeface="Chalkduster"/>
                <a:cs typeface="Chalkduster"/>
              </a:rPr>
              <a:t>Gog</a:t>
            </a:r>
            <a:r>
              <a:rPr lang="en-US" sz="2800" dirty="0">
                <a:solidFill>
                  <a:srgbClr val="00D502"/>
                </a:solidFill>
                <a:latin typeface="Chalkduster"/>
                <a:cs typeface="Chalkduster"/>
              </a:rPr>
              <a:t>?      Where is </a:t>
            </a:r>
            <a:r>
              <a:rPr lang="en-US" sz="2800" dirty="0" err="1">
                <a:solidFill>
                  <a:srgbClr val="FF6600"/>
                </a:solidFill>
                <a:latin typeface="Chalkduster"/>
                <a:cs typeface="Chalkduster"/>
              </a:rPr>
              <a:t>Magog</a:t>
            </a:r>
            <a:r>
              <a:rPr lang="en-US" sz="2800" dirty="0">
                <a:solidFill>
                  <a:srgbClr val="00D502"/>
                </a:solidFill>
                <a:latin typeface="Chalkduster"/>
                <a:cs typeface="Chalkduster"/>
              </a:rPr>
              <a:t>?</a:t>
            </a:r>
          </a:p>
        </p:txBody>
      </p:sp>
      <p:sp>
        <p:nvSpPr>
          <p:cNvPr id="8" name="Freeform 7"/>
          <p:cNvSpPr/>
          <p:nvPr/>
        </p:nvSpPr>
        <p:spPr>
          <a:xfrm>
            <a:off x="2046915" y="3099873"/>
            <a:ext cx="2783469" cy="1755349"/>
          </a:xfrm>
          <a:custGeom>
            <a:avLst/>
            <a:gdLst>
              <a:gd name="connsiteX0" fmla="*/ 1120531 w 2783469"/>
              <a:gd name="connsiteY0" fmla="*/ 149391 h 1755349"/>
              <a:gd name="connsiteX1" fmla="*/ 1120531 w 2783469"/>
              <a:gd name="connsiteY1" fmla="*/ 149391 h 1755349"/>
              <a:gd name="connsiteX2" fmla="*/ 317484 w 2783469"/>
              <a:gd name="connsiteY2" fmla="*/ 205413 h 1755349"/>
              <a:gd name="connsiteX3" fmla="*/ 205431 w 2783469"/>
              <a:gd name="connsiteY3" fmla="*/ 242761 h 1755349"/>
              <a:gd name="connsiteX4" fmla="*/ 149405 w 2783469"/>
              <a:gd name="connsiteY4" fmla="*/ 280109 h 1755349"/>
              <a:gd name="connsiteX5" fmla="*/ 56027 w 2783469"/>
              <a:gd name="connsiteY5" fmla="*/ 298783 h 1755349"/>
              <a:gd name="connsiteX6" fmla="*/ 18676 w 2783469"/>
              <a:gd name="connsiteY6" fmla="*/ 485522 h 1755349"/>
              <a:gd name="connsiteX7" fmla="*/ 0 w 2783469"/>
              <a:gd name="connsiteY7" fmla="*/ 578892 h 1755349"/>
              <a:gd name="connsiteX8" fmla="*/ 18676 w 2783469"/>
              <a:gd name="connsiteY8" fmla="*/ 746957 h 1755349"/>
              <a:gd name="connsiteX9" fmla="*/ 130729 w 2783469"/>
              <a:gd name="connsiteY9" fmla="*/ 859001 h 1755349"/>
              <a:gd name="connsiteX10" fmla="*/ 168080 w 2783469"/>
              <a:gd name="connsiteY10" fmla="*/ 915022 h 1755349"/>
              <a:gd name="connsiteX11" fmla="*/ 280133 w 2783469"/>
              <a:gd name="connsiteY11" fmla="*/ 1008392 h 1755349"/>
              <a:gd name="connsiteX12" fmla="*/ 354835 w 2783469"/>
              <a:gd name="connsiteY12" fmla="*/ 1101762 h 1755349"/>
              <a:gd name="connsiteX13" fmla="*/ 392186 w 2783469"/>
              <a:gd name="connsiteY13" fmla="*/ 1157784 h 1755349"/>
              <a:gd name="connsiteX14" fmla="*/ 466888 w 2783469"/>
              <a:gd name="connsiteY14" fmla="*/ 1232479 h 1755349"/>
              <a:gd name="connsiteX15" fmla="*/ 522915 w 2783469"/>
              <a:gd name="connsiteY15" fmla="*/ 1269827 h 1755349"/>
              <a:gd name="connsiteX16" fmla="*/ 690995 w 2783469"/>
              <a:gd name="connsiteY16" fmla="*/ 1344523 h 1755349"/>
              <a:gd name="connsiteX17" fmla="*/ 747021 w 2783469"/>
              <a:gd name="connsiteY17" fmla="*/ 1363197 h 1755349"/>
              <a:gd name="connsiteX18" fmla="*/ 1008478 w 2783469"/>
              <a:gd name="connsiteY18" fmla="*/ 1456566 h 1755349"/>
              <a:gd name="connsiteX19" fmla="*/ 1083180 w 2783469"/>
              <a:gd name="connsiteY19" fmla="*/ 1512588 h 1755349"/>
              <a:gd name="connsiteX20" fmla="*/ 1157883 w 2783469"/>
              <a:gd name="connsiteY20" fmla="*/ 1531262 h 1755349"/>
              <a:gd name="connsiteX21" fmla="*/ 1232585 w 2783469"/>
              <a:gd name="connsiteY21" fmla="*/ 1568610 h 1755349"/>
              <a:gd name="connsiteX22" fmla="*/ 1381989 w 2783469"/>
              <a:gd name="connsiteY22" fmla="*/ 1605958 h 1755349"/>
              <a:gd name="connsiteX23" fmla="*/ 1512717 w 2783469"/>
              <a:gd name="connsiteY23" fmla="*/ 1643306 h 1755349"/>
              <a:gd name="connsiteX24" fmla="*/ 1643446 w 2783469"/>
              <a:gd name="connsiteY24" fmla="*/ 1680654 h 1755349"/>
              <a:gd name="connsiteX25" fmla="*/ 1755499 w 2783469"/>
              <a:gd name="connsiteY25" fmla="*/ 1699327 h 1755349"/>
              <a:gd name="connsiteX26" fmla="*/ 1830201 w 2783469"/>
              <a:gd name="connsiteY26" fmla="*/ 1718001 h 1755349"/>
              <a:gd name="connsiteX27" fmla="*/ 2072983 w 2783469"/>
              <a:gd name="connsiteY27" fmla="*/ 1755349 h 1755349"/>
              <a:gd name="connsiteX28" fmla="*/ 2763977 w 2783469"/>
              <a:gd name="connsiteY28" fmla="*/ 1736675 h 1755349"/>
              <a:gd name="connsiteX29" fmla="*/ 2782653 w 2783469"/>
              <a:gd name="connsiteY29" fmla="*/ 1661980 h 1755349"/>
              <a:gd name="connsiteX30" fmla="*/ 2763977 w 2783469"/>
              <a:gd name="connsiteY30" fmla="*/ 952370 h 1755349"/>
              <a:gd name="connsiteX31" fmla="*/ 2707950 w 2783469"/>
              <a:gd name="connsiteY31" fmla="*/ 896349 h 1755349"/>
              <a:gd name="connsiteX32" fmla="*/ 2670599 w 2783469"/>
              <a:gd name="connsiteY32" fmla="*/ 840327 h 1755349"/>
              <a:gd name="connsiteX33" fmla="*/ 2521195 w 2783469"/>
              <a:gd name="connsiteY33" fmla="*/ 690935 h 1755349"/>
              <a:gd name="connsiteX34" fmla="*/ 2409142 w 2783469"/>
              <a:gd name="connsiteY34" fmla="*/ 597566 h 1755349"/>
              <a:gd name="connsiteX35" fmla="*/ 2353116 w 2783469"/>
              <a:gd name="connsiteY35" fmla="*/ 578892 h 1755349"/>
              <a:gd name="connsiteX36" fmla="*/ 2259738 w 2783469"/>
              <a:gd name="connsiteY36" fmla="*/ 504196 h 1755349"/>
              <a:gd name="connsiteX37" fmla="*/ 2203711 w 2783469"/>
              <a:gd name="connsiteY37" fmla="*/ 448174 h 1755349"/>
              <a:gd name="connsiteX38" fmla="*/ 2091658 w 2783469"/>
              <a:gd name="connsiteY38" fmla="*/ 373479 h 1755349"/>
              <a:gd name="connsiteX39" fmla="*/ 1979605 w 2783469"/>
              <a:gd name="connsiteY39" fmla="*/ 261435 h 1755349"/>
              <a:gd name="connsiteX40" fmla="*/ 1923579 w 2783469"/>
              <a:gd name="connsiteY40" fmla="*/ 186739 h 1755349"/>
              <a:gd name="connsiteX41" fmla="*/ 1886228 w 2783469"/>
              <a:gd name="connsiteY41" fmla="*/ 130718 h 1755349"/>
              <a:gd name="connsiteX42" fmla="*/ 1830201 w 2783469"/>
              <a:gd name="connsiteY42" fmla="*/ 93370 h 1755349"/>
              <a:gd name="connsiteX43" fmla="*/ 1774175 w 2783469"/>
              <a:gd name="connsiteY43" fmla="*/ 37348 h 1755349"/>
              <a:gd name="connsiteX44" fmla="*/ 1662121 w 2783469"/>
              <a:gd name="connsiteY44" fmla="*/ 0 h 1755349"/>
              <a:gd name="connsiteX45" fmla="*/ 1232585 w 2783469"/>
              <a:gd name="connsiteY45" fmla="*/ 56022 h 1755349"/>
              <a:gd name="connsiteX46" fmla="*/ 1176558 w 2783469"/>
              <a:gd name="connsiteY46" fmla="*/ 74696 h 1755349"/>
              <a:gd name="connsiteX47" fmla="*/ 1045829 w 2783469"/>
              <a:gd name="connsiteY47" fmla="*/ 149391 h 1755349"/>
              <a:gd name="connsiteX48" fmla="*/ 989803 w 2783469"/>
              <a:gd name="connsiteY48" fmla="*/ 168065 h 1755349"/>
              <a:gd name="connsiteX49" fmla="*/ 1008478 w 2783469"/>
              <a:gd name="connsiteY49" fmla="*/ 168065 h 1755349"/>
              <a:gd name="connsiteX50" fmla="*/ 1008478 w 2783469"/>
              <a:gd name="connsiteY50" fmla="*/ 168065 h 1755349"/>
              <a:gd name="connsiteX51" fmla="*/ 1008478 w 2783469"/>
              <a:gd name="connsiteY51" fmla="*/ 168065 h 175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83469" h="1755349">
                <a:moveTo>
                  <a:pt x="1120531" y="149391"/>
                </a:moveTo>
                <a:lnTo>
                  <a:pt x="1120531" y="149391"/>
                </a:lnTo>
                <a:cubicBezTo>
                  <a:pt x="391726" y="188783"/>
                  <a:pt x="657067" y="148820"/>
                  <a:pt x="317484" y="205413"/>
                </a:cubicBezTo>
                <a:cubicBezTo>
                  <a:pt x="280133" y="217862"/>
                  <a:pt x="238190" y="220923"/>
                  <a:pt x="205431" y="242761"/>
                </a:cubicBezTo>
                <a:cubicBezTo>
                  <a:pt x="186756" y="255210"/>
                  <a:pt x="170421" y="272229"/>
                  <a:pt x="149405" y="280109"/>
                </a:cubicBezTo>
                <a:cubicBezTo>
                  <a:pt x="119683" y="291254"/>
                  <a:pt x="87153" y="292558"/>
                  <a:pt x="56027" y="298783"/>
                </a:cubicBezTo>
                <a:lnTo>
                  <a:pt x="18676" y="485522"/>
                </a:lnTo>
                <a:lnTo>
                  <a:pt x="0" y="578892"/>
                </a:lnTo>
                <a:cubicBezTo>
                  <a:pt x="6225" y="634914"/>
                  <a:pt x="5004" y="692274"/>
                  <a:pt x="18676" y="746957"/>
                </a:cubicBezTo>
                <a:cubicBezTo>
                  <a:pt x="33347" y="805635"/>
                  <a:pt x="93468" y="821743"/>
                  <a:pt x="130729" y="859001"/>
                </a:cubicBezTo>
                <a:cubicBezTo>
                  <a:pt x="146600" y="874870"/>
                  <a:pt x="153711" y="897781"/>
                  <a:pt x="168080" y="915022"/>
                </a:cubicBezTo>
                <a:cubicBezTo>
                  <a:pt x="213016" y="968941"/>
                  <a:pt x="225045" y="971669"/>
                  <a:pt x="280133" y="1008392"/>
                </a:cubicBezTo>
                <a:cubicBezTo>
                  <a:pt x="316491" y="1117455"/>
                  <a:pt x="270362" y="1017296"/>
                  <a:pt x="354835" y="1101762"/>
                </a:cubicBezTo>
                <a:cubicBezTo>
                  <a:pt x="370706" y="1117632"/>
                  <a:pt x="377579" y="1140744"/>
                  <a:pt x="392186" y="1157784"/>
                </a:cubicBezTo>
                <a:cubicBezTo>
                  <a:pt x="415104" y="1184519"/>
                  <a:pt x="440151" y="1209564"/>
                  <a:pt x="466888" y="1232479"/>
                </a:cubicBezTo>
                <a:cubicBezTo>
                  <a:pt x="483930" y="1247085"/>
                  <a:pt x="503427" y="1258692"/>
                  <a:pt x="522915" y="1269827"/>
                </a:cubicBezTo>
                <a:cubicBezTo>
                  <a:pt x="576934" y="1300692"/>
                  <a:pt x="632781" y="1322695"/>
                  <a:pt x="690995" y="1344523"/>
                </a:cubicBezTo>
                <a:cubicBezTo>
                  <a:pt x="709427" y="1351435"/>
                  <a:pt x="728648" y="1356131"/>
                  <a:pt x="747021" y="1363197"/>
                </a:cubicBezTo>
                <a:cubicBezTo>
                  <a:pt x="981672" y="1453439"/>
                  <a:pt x="859519" y="1419329"/>
                  <a:pt x="1008478" y="1456566"/>
                </a:cubicBezTo>
                <a:cubicBezTo>
                  <a:pt x="1033379" y="1475240"/>
                  <a:pt x="1055341" y="1498669"/>
                  <a:pt x="1083180" y="1512588"/>
                </a:cubicBezTo>
                <a:cubicBezTo>
                  <a:pt x="1106138" y="1524066"/>
                  <a:pt x="1133850" y="1522250"/>
                  <a:pt x="1157883" y="1531262"/>
                </a:cubicBezTo>
                <a:cubicBezTo>
                  <a:pt x="1183950" y="1541036"/>
                  <a:pt x="1206174" y="1559807"/>
                  <a:pt x="1232585" y="1568610"/>
                </a:cubicBezTo>
                <a:cubicBezTo>
                  <a:pt x="1281285" y="1584842"/>
                  <a:pt x="1333289" y="1589726"/>
                  <a:pt x="1381989" y="1605958"/>
                </a:cubicBezTo>
                <a:cubicBezTo>
                  <a:pt x="1516314" y="1650730"/>
                  <a:pt x="1348576" y="1596412"/>
                  <a:pt x="1512717" y="1643306"/>
                </a:cubicBezTo>
                <a:cubicBezTo>
                  <a:pt x="1595775" y="1667035"/>
                  <a:pt x="1546150" y="1661197"/>
                  <a:pt x="1643446" y="1680654"/>
                </a:cubicBezTo>
                <a:cubicBezTo>
                  <a:pt x="1680577" y="1688079"/>
                  <a:pt x="1718368" y="1691902"/>
                  <a:pt x="1755499" y="1699327"/>
                </a:cubicBezTo>
                <a:cubicBezTo>
                  <a:pt x="1780668" y="1704360"/>
                  <a:pt x="1805032" y="1712968"/>
                  <a:pt x="1830201" y="1718001"/>
                </a:cubicBezTo>
                <a:cubicBezTo>
                  <a:pt x="1894982" y="1730956"/>
                  <a:pt x="2010196" y="1746380"/>
                  <a:pt x="2072983" y="1755349"/>
                </a:cubicBezTo>
                <a:lnTo>
                  <a:pt x="2763977" y="1736675"/>
                </a:lnTo>
                <a:cubicBezTo>
                  <a:pt x="2789423" y="1733327"/>
                  <a:pt x="2782653" y="1687645"/>
                  <a:pt x="2782653" y="1661980"/>
                </a:cubicBezTo>
                <a:cubicBezTo>
                  <a:pt x="2782653" y="1425361"/>
                  <a:pt x="2786955" y="1187870"/>
                  <a:pt x="2763977" y="952370"/>
                </a:cubicBezTo>
                <a:cubicBezTo>
                  <a:pt x="2761412" y="926085"/>
                  <a:pt x="2724858" y="916637"/>
                  <a:pt x="2707950" y="896349"/>
                </a:cubicBezTo>
                <a:cubicBezTo>
                  <a:pt x="2693581" y="879108"/>
                  <a:pt x="2685697" y="856934"/>
                  <a:pt x="2670599" y="840327"/>
                </a:cubicBezTo>
                <a:cubicBezTo>
                  <a:pt x="2623223" y="788217"/>
                  <a:pt x="2570996" y="740732"/>
                  <a:pt x="2521195" y="690935"/>
                </a:cubicBezTo>
                <a:cubicBezTo>
                  <a:pt x="2479891" y="649635"/>
                  <a:pt x="2461143" y="623565"/>
                  <a:pt x="2409142" y="597566"/>
                </a:cubicBezTo>
                <a:cubicBezTo>
                  <a:pt x="2391535" y="588763"/>
                  <a:pt x="2371791" y="585117"/>
                  <a:pt x="2353116" y="578892"/>
                </a:cubicBezTo>
                <a:cubicBezTo>
                  <a:pt x="2269584" y="453604"/>
                  <a:pt x="2367985" y="576354"/>
                  <a:pt x="2259738" y="504196"/>
                </a:cubicBezTo>
                <a:cubicBezTo>
                  <a:pt x="2237763" y="489547"/>
                  <a:pt x="2224559" y="464387"/>
                  <a:pt x="2203711" y="448174"/>
                </a:cubicBezTo>
                <a:cubicBezTo>
                  <a:pt x="2168277" y="420616"/>
                  <a:pt x="2123401" y="405219"/>
                  <a:pt x="2091658" y="373479"/>
                </a:cubicBezTo>
                <a:cubicBezTo>
                  <a:pt x="2054307" y="336131"/>
                  <a:pt x="2011299" y="303690"/>
                  <a:pt x="1979605" y="261435"/>
                </a:cubicBezTo>
                <a:cubicBezTo>
                  <a:pt x="1960930" y="236536"/>
                  <a:pt x="1941671" y="212065"/>
                  <a:pt x="1923579" y="186739"/>
                </a:cubicBezTo>
                <a:cubicBezTo>
                  <a:pt x="1910533" y="168476"/>
                  <a:pt x="1902099" y="146587"/>
                  <a:pt x="1886228" y="130718"/>
                </a:cubicBezTo>
                <a:cubicBezTo>
                  <a:pt x="1870356" y="114848"/>
                  <a:pt x="1847444" y="107738"/>
                  <a:pt x="1830201" y="93370"/>
                </a:cubicBezTo>
                <a:cubicBezTo>
                  <a:pt x="1809912" y="76464"/>
                  <a:pt x="1797262" y="50173"/>
                  <a:pt x="1774175" y="37348"/>
                </a:cubicBezTo>
                <a:cubicBezTo>
                  <a:pt x="1739758" y="18229"/>
                  <a:pt x="1662121" y="0"/>
                  <a:pt x="1662121" y="0"/>
                </a:cubicBezTo>
                <a:cubicBezTo>
                  <a:pt x="1305333" y="20986"/>
                  <a:pt x="1445210" y="-14847"/>
                  <a:pt x="1232585" y="56022"/>
                </a:cubicBezTo>
                <a:cubicBezTo>
                  <a:pt x="1213909" y="62247"/>
                  <a:pt x="1192938" y="63777"/>
                  <a:pt x="1176558" y="74696"/>
                </a:cubicBezTo>
                <a:cubicBezTo>
                  <a:pt x="1120288" y="112206"/>
                  <a:pt x="1112176" y="120959"/>
                  <a:pt x="1045829" y="149391"/>
                </a:cubicBezTo>
                <a:cubicBezTo>
                  <a:pt x="1027735" y="157145"/>
                  <a:pt x="1007410" y="159262"/>
                  <a:pt x="989803" y="168065"/>
                </a:cubicBezTo>
                <a:cubicBezTo>
                  <a:pt x="984235" y="170849"/>
                  <a:pt x="1002253" y="168065"/>
                  <a:pt x="1008478" y="168065"/>
                </a:cubicBezTo>
                <a:lnTo>
                  <a:pt x="1008478" y="168065"/>
                </a:lnTo>
                <a:lnTo>
                  <a:pt x="1008478" y="168065"/>
                </a:ln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1038733" y="5952706"/>
            <a:ext cx="4386580" cy="40011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a:solidFill>
                  <a:schemeClr val="bg1"/>
                </a:solidFill>
                <a:latin typeface="Comic Sans MS"/>
                <a:cs typeface="Comic Sans MS"/>
              </a:rPr>
              <a:t>Genesis 10  “The Table of Nations”</a:t>
            </a:r>
          </a:p>
        </p:txBody>
      </p:sp>
    </p:spTree>
    <p:extLst>
      <p:ext uri="{BB962C8B-B14F-4D97-AF65-F5344CB8AC3E}">
        <p14:creationId xmlns:p14="http://schemas.microsoft.com/office/powerpoint/2010/main" val="3467170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C6DAEF-18E0-DBD2-7079-587BE51BE646}"/>
              </a:ext>
            </a:extLst>
          </p:cNvPr>
          <p:cNvSpPr/>
          <p:nvPr/>
        </p:nvSpPr>
        <p:spPr>
          <a:xfrm>
            <a:off x="0" y="14283"/>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58571" y="1164345"/>
            <a:ext cx="8732762" cy="1077218"/>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Exact</a:t>
            </a:r>
            <a:r>
              <a:rPr lang="es-ES_tradnl" sz="3200" dirty="0">
                <a:solidFill>
                  <a:schemeClr val="tx1"/>
                </a:solidFill>
                <a:latin typeface="Papyrus"/>
                <a:cs typeface="Papyrus"/>
              </a:rPr>
              <a:t> Place Adam </a:t>
            </a:r>
            <a:r>
              <a:rPr lang="es-ES_tradnl" sz="3200" dirty="0" err="1">
                <a:solidFill>
                  <a:schemeClr val="tx1"/>
                </a:solidFill>
                <a:latin typeface="Papyrus"/>
                <a:cs typeface="Papyrus"/>
              </a:rPr>
              <a:t>Lost</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Battle</a:t>
            </a:r>
            <a:r>
              <a:rPr lang="es-ES_tradnl" sz="3200" dirty="0">
                <a:solidFill>
                  <a:schemeClr val="tx1"/>
                </a:solidFill>
                <a:latin typeface="Papyrus"/>
                <a:cs typeface="Papyrus"/>
              </a:rPr>
              <a:t>            and </a:t>
            </a:r>
            <a:r>
              <a:rPr lang="es-ES_tradnl" sz="3200" dirty="0" err="1">
                <a:solidFill>
                  <a:schemeClr val="tx1"/>
                </a:solidFill>
                <a:latin typeface="Papyrus"/>
                <a:cs typeface="Papyrus"/>
              </a:rPr>
              <a:t>His</a:t>
            </a:r>
            <a:r>
              <a:rPr lang="es-ES_tradnl" sz="3200" dirty="0">
                <a:solidFill>
                  <a:schemeClr val="tx1"/>
                </a:solidFill>
                <a:latin typeface="Papyrus"/>
                <a:cs typeface="Papyrus"/>
              </a:rPr>
              <a:t> </a:t>
            </a:r>
            <a:r>
              <a:rPr lang="es-ES_tradnl" sz="3200" dirty="0" err="1">
                <a:solidFill>
                  <a:schemeClr val="tx1"/>
                </a:solidFill>
                <a:latin typeface="Papyrus"/>
                <a:cs typeface="Papyrus"/>
              </a:rPr>
              <a:t>Fellowship</a:t>
            </a:r>
            <a:r>
              <a:rPr lang="es-ES_tradnl" sz="3200" dirty="0">
                <a:solidFill>
                  <a:schemeClr val="tx1"/>
                </a:solidFill>
                <a:latin typeface="Papyrus"/>
                <a:cs typeface="Papyrus"/>
              </a:rPr>
              <a:t> </a:t>
            </a:r>
            <a:r>
              <a:rPr lang="es-ES_tradnl" sz="3200" dirty="0" err="1">
                <a:solidFill>
                  <a:schemeClr val="tx1"/>
                </a:solidFill>
                <a:latin typeface="Papyrus"/>
                <a:cs typeface="Papyrus"/>
              </a:rPr>
              <a:t>with</a:t>
            </a:r>
            <a:r>
              <a:rPr lang="es-ES_tradnl" sz="3200" dirty="0">
                <a:solidFill>
                  <a:schemeClr val="tx1"/>
                </a:solidFill>
                <a:latin typeface="Papyrus"/>
                <a:cs typeface="Papyrus"/>
              </a:rPr>
              <a:t> </a:t>
            </a:r>
            <a:r>
              <a:rPr lang="es-ES_tradnl" sz="3200" dirty="0" err="1">
                <a:solidFill>
                  <a:schemeClr val="tx1"/>
                </a:solidFill>
                <a:latin typeface="Papyrus"/>
                <a:cs typeface="Papyrus"/>
              </a:rPr>
              <a:t>God</a:t>
            </a:r>
            <a:r>
              <a:rPr lang="es-ES_tradnl" sz="3200" dirty="0">
                <a:solidFill>
                  <a:schemeClr val="tx1"/>
                </a:solidFill>
                <a:latin typeface="Papyrus"/>
                <a:cs typeface="Papyrus"/>
              </a:rPr>
              <a:t>  in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Beginning</a:t>
            </a:r>
            <a:endParaRPr lang="es-ES_tradnl" sz="3200" dirty="0">
              <a:solidFill>
                <a:schemeClr val="tx1"/>
              </a:solidFill>
              <a:latin typeface="Papyrus"/>
              <a:cs typeface="Papyrus"/>
            </a:endParaRPr>
          </a:p>
        </p:txBody>
      </p:sp>
      <p:sp>
        <p:nvSpPr>
          <p:cNvPr id="6" name="Down Arrow 5"/>
          <p:cNvSpPr/>
          <p:nvPr/>
        </p:nvSpPr>
        <p:spPr>
          <a:xfrm>
            <a:off x="5724071" y="2191157"/>
            <a:ext cx="743858" cy="1785132"/>
          </a:xfrm>
          <a:prstGeom prst="downArrow">
            <a:avLst/>
          </a:prstGeom>
          <a:solidFill>
            <a:schemeClr val="tx1"/>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a:p>
        </p:txBody>
      </p:sp>
      <p:sp>
        <p:nvSpPr>
          <p:cNvPr id="7" name="TextBox 6"/>
          <p:cNvSpPr txBox="1"/>
          <p:nvPr/>
        </p:nvSpPr>
        <p:spPr>
          <a:xfrm>
            <a:off x="1548796" y="4057911"/>
            <a:ext cx="9838265" cy="2062103"/>
          </a:xfrm>
          <a:prstGeom prst="rect">
            <a:avLst/>
          </a:prstGeom>
          <a:solidFill>
            <a:srgbClr val="00B0F0"/>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s-ES_tradnl" sz="3200" dirty="0" err="1">
                <a:solidFill>
                  <a:schemeClr val="tx1"/>
                </a:solidFill>
                <a:latin typeface="Papyrus"/>
                <a:cs typeface="Papyrus"/>
              </a:rPr>
              <a:t>Is</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Same</a:t>
            </a:r>
            <a:r>
              <a:rPr lang="es-ES_tradnl" sz="3200" dirty="0">
                <a:solidFill>
                  <a:schemeClr val="tx1"/>
                </a:solidFill>
                <a:latin typeface="Papyrus"/>
                <a:cs typeface="Papyrus"/>
              </a:rPr>
              <a:t> Place </a:t>
            </a:r>
            <a:r>
              <a:rPr lang="es-ES_tradnl" sz="3200" dirty="0" err="1">
                <a:solidFill>
                  <a:schemeClr val="tx1"/>
                </a:solidFill>
                <a:latin typeface="Papyrus"/>
                <a:cs typeface="Papyrus"/>
              </a:rPr>
              <a:t>Jesus</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2nd Adam  Will </a:t>
            </a:r>
            <a:r>
              <a:rPr lang="es-ES_tradnl" sz="3200" dirty="0" err="1">
                <a:solidFill>
                  <a:schemeClr val="tx1"/>
                </a:solidFill>
                <a:latin typeface="Papyrus"/>
                <a:cs typeface="Papyrus"/>
              </a:rPr>
              <a:t>Restore</a:t>
            </a:r>
            <a:r>
              <a:rPr lang="es-ES_tradnl" sz="3200" dirty="0">
                <a:solidFill>
                  <a:schemeClr val="tx1"/>
                </a:solidFill>
                <a:latin typeface="Papyrus"/>
                <a:cs typeface="Papyrus"/>
              </a:rPr>
              <a:t> He </a:t>
            </a:r>
            <a:r>
              <a:rPr lang="es-ES_tradnl" sz="3200" dirty="0" err="1">
                <a:solidFill>
                  <a:schemeClr val="tx1"/>
                </a:solidFill>
                <a:latin typeface="Papyrus"/>
                <a:cs typeface="Papyrus"/>
              </a:rPr>
              <a:t>will</a:t>
            </a:r>
            <a:r>
              <a:rPr lang="es-ES_tradnl" sz="3200" dirty="0">
                <a:solidFill>
                  <a:schemeClr val="tx1"/>
                </a:solidFill>
                <a:latin typeface="Papyrus"/>
                <a:cs typeface="Papyrus"/>
              </a:rPr>
              <a:t> </a:t>
            </a:r>
            <a:r>
              <a:rPr lang="es-ES_tradnl" sz="3200" dirty="0" err="1">
                <a:solidFill>
                  <a:schemeClr val="tx1"/>
                </a:solidFill>
                <a:latin typeface="Papyrus"/>
                <a:cs typeface="Papyrus"/>
              </a:rPr>
              <a:t>Defeat</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Enemy</a:t>
            </a:r>
            <a:r>
              <a:rPr lang="es-ES_tradnl" sz="3200" dirty="0">
                <a:solidFill>
                  <a:schemeClr val="tx1"/>
                </a:solidFill>
                <a:latin typeface="Papyrus"/>
                <a:cs typeface="Papyrus"/>
              </a:rPr>
              <a:t> </a:t>
            </a:r>
            <a:r>
              <a:rPr lang="es-ES_tradnl" sz="3200" dirty="0" err="1">
                <a:solidFill>
                  <a:schemeClr val="tx1"/>
                </a:solidFill>
                <a:latin typeface="Papyrus"/>
                <a:cs typeface="Papyrus"/>
              </a:rPr>
              <a:t>Forever</a:t>
            </a:r>
            <a:r>
              <a:rPr lang="es-ES_tradnl" sz="3200" dirty="0">
                <a:solidFill>
                  <a:schemeClr val="tx1"/>
                </a:solidFill>
                <a:latin typeface="Papyrus"/>
                <a:cs typeface="Papyrus"/>
              </a:rPr>
              <a:t> </a:t>
            </a:r>
          </a:p>
          <a:p>
            <a:pPr algn="ctr"/>
            <a:r>
              <a:rPr lang="es-ES_tradnl" sz="3200" dirty="0">
                <a:solidFill>
                  <a:schemeClr val="tx1"/>
                </a:solidFill>
                <a:latin typeface="Papyrus"/>
                <a:cs typeface="Papyrus"/>
              </a:rPr>
              <a:t> and </a:t>
            </a:r>
            <a:r>
              <a:rPr lang="es-ES_tradnl" sz="3200" dirty="0" err="1">
                <a:solidFill>
                  <a:schemeClr val="tx1"/>
                </a:solidFill>
                <a:latin typeface="Papyrus"/>
                <a:cs typeface="Papyrus"/>
              </a:rPr>
              <a:t>Restore</a:t>
            </a:r>
            <a:r>
              <a:rPr lang="es-ES_tradnl" sz="3200" dirty="0">
                <a:solidFill>
                  <a:schemeClr val="tx1"/>
                </a:solidFill>
                <a:latin typeface="Papyrus"/>
                <a:cs typeface="Papyrus"/>
              </a:rPr>
              <a:t> </a:t>
            </a:r>
            <a:r>
              <a:rPr lang="es-ES_tradnl" sz="3200" dirty="0" err="1">
                <a:solidFill>
                  <a:schemeClr val="tx1"/>
                </a:solidFill>
                <a:latin typeface="Papyrus"/>
                <a:cs typeface="Papyrus"/>
              </a:rPr>
              <a:t>All</a:t>
            </a:r>
            <a:r>
              <a:rPr lang="es-ES_tradnl" sz="3200" dirty="0">
                <a:solidFill>
                  <a:schemeClr val="tx1"/>
                </a:solidFill>
                <a:latin typeface="Papyrus"/>
                <a:cs typeface="Papyrus"/>
              </a:rPr>
              <a:t> </a:t>
            </a:r>
            <a:r>
              <a:rPr lang="es-ES_tradnl" sz="3200" dirty="0" err="1">
                <a:solidFill>
                  <a:schemeClr val="tx1"/>
                </a:solidFill>
                <a:latin typeface="Papyrus"/>
                <a:cs typeface="Papyrus"/>
              </a:rPr>
              <a:t>Fellowship</a:t>
            </a:r>
            <a:r>
              <a:rPr lang="es-ES_tradnl" sz="3200" dirty="0">
                <a:solidFill>
                  <a:schemeClr val="tx1"/>
                </a:solidFill>
                <a:latin typeface="Papyrus"/>
                <a:cs typeface="Papyrus"/>
              </a:rPr>
              <a:t> </a:t>
            </a:r>
            <a:r>
              <a:rPr lang="es-ES_tradnl" sz="3200" dirty="0" err="1">
                <a:solidFill>
                  <a:schemeClr val="tx1"/>
                </a:solidFill>
                <a:latin typeface="Papyrus"/>
                <a:cs typeface="Papyrus"/>
              </a:rPr>
              <a:t>To</a:t>
            </a:r>
            <a:r>
              <a:rPr lang="es-ES_tradnl" sz="3200" dirty="0">
                <a:solidFill>
                  <a:schemeClr val="tx1"/>
                </a:solidFill>
                <a:latin typeface="Papyrus"/>
                <a:cs typeface="Papyrus"/>
              </a:rPr>
              <a:t> </a:t>
            </a:r>
            <a:r>
              <a:rPr lang="es-ES_tradnl" sz="3200" dirty="0" err="1">
                <a:solidFill>
                  <a:schemeClr val="tx1"/>
                </a:solidFill>
                <a:latin typeface="Papyrus"/>
                <a:cs typeface="Papyrus"/>
              </a:rPr>
              <a:t>God</a:t>
            </a:r>
            <a:r>
              <a:rPr lang="es-ES_tradnl" sz="3200" dirty="0">
                <a:solidFill>
                  <a:schemeClr val="tx1"/>
                </a:solidFill>
                <a:latin typeface="Papyrus"/>
                <a:cs typeface="Papyrus"/>
              </a:rPr>
              <a:t>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End</a:t>
            </a:r>
            <a:r>
              <a:rPr lang="es-ES_tradnl" sz="3200" dirty="0">
                <a:solidFill>
                  <a:schemeClr val="tx1"/>
                </a:solidFill>
                <a:latin typeface="Papyrus"/>
                <a:cs typeface="Papyrus"/>
              </a:rPr>
              <a:t> </a:t>
            </a:r>
          </a:p>
          <a:p>
            <a:pPr algn="ctr"/>
            <a:r>
              <a:rPr lang="es-ES_tradnl" sz="3200" dirty="0" err="1">
                <a:solidFill>
                  <a:schemeClr val="tx1"/>
                </a:solidFill>
                <a:latin typeface="Papyrus"/>
                <a:cs typeface="Papyrus"/>
              </a:rPr>
              <a:t>When</a:t>
            </a:r>
            <a:r>
              <a:rPr lang="es-ES_tradnl" sz="3200" dirty="0">
                <a:solidFill>
                  <a:schemeClr val="tx1"/>
                </a:solidFill>
                <a:latin typeface="Papyrus"/>
                <a:cs typeface="Papyrus"/>
              </a:rPr>
              <a:t> He </a:t>
            </a:r>
            <a:r>
              <a:rPr lang="es-ES_tradnl" sz="3200" dirty="0" err="1">
                <a:solidFill>
                  <a:schemeClr val="tx1"/>
                </a:solidFill>
                <a:latin typeface="Papyrus"/>
                <a:cs typeface="Papyrus"/>
              </a:rPr>
              <a:t>Returns</a:t>
            </a:r>
            <a:r>
              <a:rPr lang="es-ES_tradnl" sz="3200" dirty="0">
                <a:solidFill>
                  <a:schemeClr val="tx1"/>
                </a:solidFill>
                <a:latin typeface="Papyrus"/>
                <a:cs typeface="Papyrus"/>
              </a:rPr>
              <a:t> </a:t>
            </a:r>
            <a:r>
              <a:rPr lang="es-ES_tradnl" sz="3200" dirty="0" err="1">
                <a:solidFill>
                  <a:schemeClr val="tx1"/>
                </a:solidFill>
                <a:latin typeface="Papyrus"/>
                <a:cs typeface="Papyrus"/>
              </a:rPr>
              <a:t>to</a:t>
            </a:r>
            <a:r>
              <a:rPr lang="es-ES_tradnl" sz="3200" dirty="0">
                <a:solidFill>
                  <a:schemeClr val="tx1"/>
                </a:solidFill>
                <a:latin typeface="Papyrus"/>
                <a:cs typeface="Papyrus"/>
              </a:rPr>
              <a:t>  </a:t>
            </a:r>
            <a:r>
              <a:rPr lang="es-ES_tradnl" sz="3200" dirty="0" err="1">
                <a:solidFill>
                  <a:schemeClr val="tx1"/>
                </a:solidFill>
                <a:latin typeface="Papyrus"/>
                <a:cs typeface="Papyrus"/>
              </a:rPr>
              <a:t>Defeat</a:t>
            </a:r>
            <a:r>
              <a:rPr lang="es-ES_tradnl" sz="3200" dirty="0">
                <a:solidFill>
                  <a:schemeClr val="tx1"/>
                </a:solidFill>
                <a:latin typeface="Papyrus"/>
                <a:cs typeface="Papyrus"/>
              </a:rPr>
              <a:t> </a:t>
            </a:r>
            <a:r>
              <a:rPr lang="es-ES_tradnl" sz="3200" dirty="0" err="1">
                <a:solidFill>
                  <a:schemeClr val="tx1"/>
                </a:solidFill>
                <a:latin typeface="Papyrus"/>
                <a:cs typeface="Papyrus"/>
              </a:rPr>
              <a:t>the</a:t>
            </a:r>
            <a:r>
              <a:rPr lang="es-ES_tradnl" sz="3200" dirty="0">
                <a:solidFill>
                  <a:schemeClr val="tx1"/>
                </a:solidFill>
                <a:latin typeface="Papyrus"/>
                <a:cs typeface="Papyrus"/>
              </a:rPr>
              <a:t> </a:t>
            </a:r>
            <a:r>
              <a:rPr lang="es-ES_tradnl" sz="3200" dirty="0" err="1">
                <a:solidFill>
                  <a:schemeClr val="tx1"/>
                </a:solidFill>
                <a:latin typeface="Papyrus"/>
                <a:cs typeface="Papyrus"/>
              </a:rPr>
              <a:t>Enemy</a:t>
            </a:r>
            <a:r>
              <a:rPr lang="es-ES_tradnl" sz="3200" dirty="0">
                <a:solidFill>
                  <a:schemeClr val="tx1"/>
                </a:solidFill>
                <a:latin typeface="Papyrus"/>
                <a:cs typeface="Papyrus"/>
              </a:rPr>
              <a:t> </a:t>
            </a:r>
            <a:r>
              <a:rPr lang="es-ES_tradnl" sz="3200" dirty="0" err="1">
                <a:solidFill>
                  <a:schemeClr val="tx1"/>
                </a:solidFill>
                <a:latin typeface="Papyrus"/>
                <a:cs typeface="Papyrus"/>
              </a:rPr>
              <a:t>Forever</a:t>
            </a:r>
            <a:r>
              <a:rPr lang="es-ES_tradnl" sz="3200" dirty="0">
                <a:solidFill>
                  <a:schemeClr val="tx1"/>
                </a:solidFill>
                <a:latin typeface="Papyrus"/>
                <a:cs typeface="Papyrus"/>
              </a:rPr>
              <a:t> 	</a:t>
            </a:r>
          </a:p>
        </p:txBody>
      </p:sp>
      <p:sp>
        <p:nvSpPr>
          <p:cNvPr id="2" name="TextBox 1"/>
          <p:cNvSpPr txBox="1"/>
          <p:nvPr/>
        </p:nvSpPr>
        <p:spPr>
          <a:xfrm>
            <a:off x="3884706" y="358588"/>
            <a:ext cx="3077882" cy="523220"/>
          </a:xfrm>
          <a:prstGeom prst="rect">
            <a:avLst/>
          </a:prstGeom>
          <a:noFill/>
        </p:spPr>
        <p:txBody>
          <a:bodyPr wrap="square" rtlCol="0">
            <a:spAutoFit/>
          </a:bodyPr>
          <a:lstStyle/>
          <a:p>
            <a:r>
              <a:rPr lang="en-US" sz="2800" dirty="0">
                <a:latin typeface="Lucida Handwriting"/>
                <a:cs typeface="Lucida Handwriting"/>
              </a:rPr>
              <a:t>What if</a:t>
            </a:r>
            <a:r>
              <a:rPr lang="mr-IN" sz="2800" dirty="0">
                <a:latin typeface="Lucida Handwriting"/>
                <a:cs typeface="Lucida Handwriting"/>
              </a:rPr>
              <a:t>……</a:t>
            </a:r>
            <a:endParaRPr lang="en-US" sz="2800" dirty="0">
              <a:latin typeface="Lucida Handwriting"/>
              <a:cs typeface="Lucida Handwriting"/>
            </a:endParaRPr>
          </a:p>
        </p:txBody>
      </p:sp>
    </p:spTree>
    <p:extLst>
      <p:ext uri="{BB962C8B-B14F-4D97-AF65-F5344CB8AC3E}">
        <p14:creationId xmlns:p14="http://schemas.microsoft.com/office/powerpoint/2010/main" val="3392877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E2655C-3FEC-7600-3DB5-D545D7904787}"/>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39232" y="97866"/>
            <a:ext cx="4956768" cy="40011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dirty="0"/>
              <a:t>Turkey  is the Land of Gog, </a:t>
            </a:r>
            <a:r>
              <a:rPr lang="en-US" sz="2000" dirty="0" err="1"/>
              <a:t>Meschek</a:t>
            </a:r>
            <a:r>
              <a:rPr lang="en-US" sz="2000" dirty="0"/>
              <a:t> &amp; Tubal</a:t>
            </a:r>
          </a:p>
        </p:txBody>
      </p:sp>
      <p:pic>
        <p:nvPicPr>
          <p:cNvPr id="5" name="Picture 4" descr="table-of-nations.jpg"/>
          <p:cNvPicPr>
            <a:picLocks noChangeAspect="1"/>
          </p:cNvPicPr>
          <p:nvPr/>
        </p:nvPicPr>
        <p:blipFill>
          <a:blip r:embed="rId2">
            <a:extLst>
              <a:ext uri="{BEBA8EAE-BF5A-486C-A8C5-ECC9F3942E4B}">
                <a14:imgProps xmlns:a14="http://schemas.microsoft.com/office/drawing/2010/main">
                  <a14:imgLayer r:embed="rId3">
                    <a14:imgEffect>
                      <a14:backgroundRemoval t="1880" b="100000" l="1893" r="100000">
                        <a14:foregroundMark x1="92255" y1="5388" x2="86231" y2="19048"/>
                        <a14:foregroundMark x1="80551" y1="5639" x2="89931" y2="16040"/>
                        <a14:foregroundMark x1="96127" y1="8271" x2="96127" y2="21053"/>
                        <a14:foregroundMark x1="29088" y1="59273" x2="29088" y2="59273"/>
                        <a14:foregroundMark x1="26076" y1="58020" x2="31756" y2="61028"/>
                        <a14:foregroundMark x1="7057" y1="9649" x2="3184" y2="11278"/>
                      </a14:backgroundRemoval>
                    </a14:imgEffect>
                  </a14:imgLayer>
                </a14:imgProps>
              </a:ext>
              <a:ext uri="{28A0092B-C50C-407E-A947-70E740481C1C}">
                <a14:useLocalDpi xmlns:a14="http://schemas.microsoft.com/office/drawing/2010/main"/>
              </a:ext>
            </a:extLst>
          </a:blip>
          <a:stretch>
            <a:fillRect/>
          </a:stretch>
        </p:blipFill>
        <p:spPr>
          <a:xfrm>
            <a:off x="338666" y="-46432"/>
            <a:ext cx="11430001" cy="6950864"/>
          </a:xfrm>
          <a:prstGeom prst="rect">
            <a:avLst/>
          </a:prstGeom>
        </p:spPr>
      </p:pic>
    </p:spTree>
    <p:extLst>
      <p:ext uri="{BB962C8B-B14F-4D97-AF65-F5344CB8AC3E}">
        <p14:creationId xmlns:p14="http://schemas.microsoft.com/office/powerpoint/2010/main" val="461659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972AFB-25F5-FCBC-F17F-738CA31D5F77}"/>
              </a:ext>
            </a:extLst>
          </p:cNvPr>
          <p:cNvSpPr/>
          <p:nvPr/>
        </p:nvSpPr>
        <p:spPr>
          <a:xfrm>
            <a:off x="1" y="0"/>
            <a:ext cx="12192000"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908546" y="744334"/>
            <a:ext cx="6809321" cy="2062103"/>
          </a:xfrm>
          <a:prstGeom prst="rect">
            <a:avLst/>
          </a:prstGeom>
          <a:solidFill>
            <a:schemeClr val="accent6"/>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n-US" sz="2400" dirty="0">
                <a:solidFill>
                  <a:srgbClr val="FF0000"/>
                </a:solidFill>
                <a:latin typeface="Chalkduster"/>
                <a:cs typeface="Chalkduster"/>
              </a:rPr>
              <a:t>GOG</a:t>
            </a:r>
            <a:r>
              <a:rPr lang="en-US" sz="2400" dirty="0">
                <a:solidFill>
                  <a:schemeClr val="tx1"/>
                </a:solidFill>
                <a:latin typeface="Comic Sans MS"/>
                <a:cs typeface="Comic Sans MS"/>
              </a:rPr>
              <a:t> is a Hebrew name…</a:t>
            </a:r>
            <a:r>
              <a:rPr lang="en-US" sz="2400" dirty="0" err="1">
                <a:solidFill>
                  <a:schemeClr val="tx1"/>
                </a:solidFill>
                <a:latin typeface="Comic Sans MS"/>
                <a:cs typeface="Comic Sans MS"/>
              </a:rPr>
              <a:t>Gimel</a:t>
            </a:r>
            <a:r>
              <a:rPr lang="en-US" sz="2400" dirty="0">
                <a:solidFill>
                  <a:schemeClr val="tx1"/>
                </a:solidFill>
                <a:latin typeface="Comic Sans MS"/>
                <a:cs typeface="Comic Sans MS"/>
              </a:rPr>
              <a:t> </a:t>
            </a:r>
            <a:r>
              <a:rPr lang="en-US" sz="2400" dirty="0" err="1">
                <a:solidFill>
                  <a:schemeClr val="tx1"/>
                </a:solidFill>
                <a:latin typeface="Comic Sans MS"/>
                <a:cs typeface="Comic Sans MS"/>
              </a:rPr>
              <a:t>Vav</a:t>
            </a:r>
            <a:r>
              <a:rPr lang="en-US" sz="2400" dirty="0">
                <a:solidFill>
                  <a:schemeClr val="tx1"/>
                </a:solidFill>
                <a:latin typeface="Comic Sans MS"/>
                <a:cs typeface="Comic Sans MS"/>
              </a:rPr>
              <a:t> </a:t>
            </a:r>
            <a:r>
              <a:rPr lang="en-US" sz="2400" dirty="0" err="1">
                <a:solidFill>
                  <a:schemeClr val="tx1"/>
                </a:solidFill>
                <a:latin typeface="Comic Sans MS"/>
                <a:cs typeface="Comic Sans MS"/>
              </a:rPr>
              <a:t>Gimel</a:t>
            </a:r>
            <a:endParaRPr lang="en-US" sz="2400" dirty="0">
              <a:solidFill>
                <a:schemeClr val="tx1"/>
              </a:solidFill>
              <a:latin typeface="Comic Sans MS"/>
              <a:cs typeface="Comic Sans MS"/>
            </a:endParaRPr>
          </a:p>
          <a:p>
            <a:r>
              <a:rPr lang="en-US" sz="2400" dirty="0">
                <a:solidFill>
                  <a:schemeClr val="tx1"/>
                </a:solidFill>
                <a:latin typeface="Comic Sans MS"/>
                <a:cs typeface="Comic Sans MS"/>
              </a:rPr>
              <a:t>        </a:t>
            </a:r>
            <a:r>
              <a:rPr lang="en-US" sz="2000" dirty="0">
                <a:solidFill>
                  <a:schemeClr val="tx1"/>
                </a:solidFill>
                <a:latin typeface="Comic Sans MS"/>
                <a:cs typeface="Comic Sans MS"/>
              </a:rPr>
              <a:t>meaning “The most proud of the proud”</a:t>
            </a:r>
          </a:p>
          <a:p>
            <a:r>
              <a:rPr lang="en-US" sz="2000" dirty="0">
                <a:solidFill>
                  <a:schemeClr val="tx1"/>
                </a:solidFill>
                <a:latin typeface="Comic Sans MS"/>
                <a:cs typeface="Comic Sans MS"/>
              </a:rPr>
              <a:t>          translated “mountain”</a:t>
            </a:r>
            <a:endParaRPr lang="en-US" sz="2000" dirty="0">
              <a:solidFill>
                <a:schemeClr val="tx1"/>
              </a:solidFill>
              <a:latin typeface="Chalkduster"/>
              <a:cs typeface="Chalkduster"/>
            </a:endParaRPr>
          </a:p>
          <a:p>
            <a:r>
              <a:rPr lang="en-US" sz="2000" dirty="0">
                <a:solidFill>
                  <a:schemeClr val="tx1"/>
                </a:solidFill>
                <a:latin typeface="Chalkduster"/>
                <a:cs typeface="Chalkduster"/>
              </a:rPr>
              <a:t>      </a:t>
            </a:r>
            <a:r>
              <a:rPr lang="en-US" sz="2000" dirty="0">
                <a:solidFill>
                  <a:schemeClr val="tx1"/>
                </a:solidFill>
                <a:latin typeface="Comic Sans MS"/>
                <a:cs typeface="Comic Sans MS"/>
              </a:rPr>
              <a:t>is a strong prince over Turkey, not Russia</a:t>
            </a:r>
          </a:p>
          <a:p>
            <a:r>
              <a:rPr lang="en-US" sz="2000" dirty="0">
                <a:solidFill>
                  <a:srgbClr val="FF0000"/>
                </a:solidFill>
                <a:latin typeface="Chalkduster"/>
                <a:cs typeface="Chalkduster"/>
              </a:rPr>
              <a:t>GOG</a:t>
            </a:r>
            <a:r>
              <a:rPr lang="en-US" sz="2000" dirty="0">
                <a:solidFill>
                  <a:schemeClr val="tx1"/>
                </a:solidFill>
                <a:latin typeface="Comic Sans MS"/>
                <a:cs typeface="Comic Sans MS"/>
              </a:rPr>
              <a:t> in Sumerian language means “darkness”</a:t>
            </a:r>
            <a:br>
              <a:rPr lang="en-US" sz="2000" dirty="0">
                <a:solidFill>
                  <a:schemeClr val="tx1"/>
                </a:solidFill>
                <a:latin typeface="Comic Sans MS"/>
                <a:cs typeface="Comic Sans MS"/>
              </a:rPr>
            </a:br>
            <a:r>
              <a:rPr lang="en-US" sz="2000" dirty="0">
                <a:solidFill>
                  <a:schemeClr val="tx1"/>
                </a:solidFill>
                <a:latin typeface="Comic Sans MS"/>
                <a:cs typeface="Comic Sans MS"/>
              </a:rPr>
              <a:t>  Turkey (Pergamum) is where </a:t>
            </a:r>
            <a:r>
              <a:rPr lang="en-US" sz="2000" dirty="0" err="1">
                <a:solidFill>
                  <a:schemeClr val="tx1"/>
                </a:solidFill>
                <a:latin typeface="Comic Sans MS"/>
                <a:cs typeface="Comic Sans MS"/>
              </a:rPr>
              <a:t>satan’s</a:t>
            </a:r>
            <a:r>
              <a:rPr lang="en-US" sz="2000" dirty="0">
                <a:solidFill>
                  <a:schemeClr val="tx1"/>
                </a:solidFill>
                <a:latin typeface="Comic Sans MS"/>
                <a:cs typeface="Comic Sans MS"/>
              </a:rPr>
              <a:t> throne is located!</a:t>
            </a:r>
          </a:p>
        </p:txBody>
      </p:sp>
      <p:pic>
        <p:nvPicPr>
          <p:cNvPr id="3" name="Picture 2" descr="clip_image008_thum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625" y="3537417"/>
            <a:ext cx="4496105" cy="3198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og and Magog.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6624" y="121773"/>
            <a:ext cx="4496105" cy="3307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274065" y="3763526"/>
            <a:ext cx="6155935" cy="2246769"/>
          </a:xfrm>
          <a:prstGeom prst="rect">
            <a:avLst/>
          </a:prstGeom>
          <a:solidFill>
            <a:schemeClr val="accent6"/>
          </a:solidFill>
        </p:spPr>
        <p:txBody>
          <a:bodyPr wrap="square" rtlCol="0">
            <a:spAutoFit/>
          </a:bodyPr>
          <a:lstStyle/>
          <a:p>
            <a:r>
              <a:rPr lang="en-US" sz="2000" dirty="0">
                <a:latin typeface="Comic Sans MS"/>
                <a:cs typeface="Comic Sans MS"/>
              </a:rPr>
              <a:t>     Revelation 2:13   (Letter to </a:t>
            </a:r>
            <a:r>
              <a:rPr lang="en-US" sz="2000" dirty="0">
                <a:solidFill>
                  <a:srgbClr val="FF0000"/>
                </a:solidFill>
                <a:latin typeface="Comic Sans MS"/>
                <a:cs typeface="Comic Sans MS"/>
              </a:rPr>
              <a:t>Pergamum</a:t>
            </a:r>
            <a:r>
              <a:rPr lang="en-US" sz="2000" dirty="0">
                <a:latin typeface="Comic Sans MS"/>
                <a:cs typeface="Comic Sans MS"/>
              </a:rPr>
              <a:t>) </a:t>
            </a:r>
          </a:p>
          <a:p>
            <a:endParaRPr lang="en-US" sz="2000" dirty="0">
              <a:latin typeface="Comic Sans MS"/>
              <a:cs typeface="Comic Sans MS"/>
            </a:endParaRPr>
          </a:p>
          <a:p>
            <a:r>
              <a:rPr lang="en-US" sz="2000" dirty="0">
                <a:latin typeface="Comic Sans MS"/>
                <a:cs typeface="Comic Sans MS"/>
              </a:rPr>
              <a:t> “I know your works and where you dwell, </a:t>
            </a:r>
          </a:p>
          <a:p>
            <a:r>
              <a:rPr lang="en-US" sz="2000" dirty="0">
                <a:latin typeface="Comic Sans MS"/>
                <a:cs typeface="Comic Sans MS"/>
              </a:rPr>
              <a:t>Even </a:t>
            </a:r>
            <a:r>
              <a:rPr lang="en-US" sz="2000" dirty="0">
                <a:solidFill>
                  <a:srgbClr val="FF0000"/>
                </a:solidFill>
                <a:latin typeface="Comic Sans MS"/>
                <a:cs typeface="Comic Sans MS"/>
              </a:rPr>
              <a:t>where</a:t>
            </a:r>
            <a:r>
              <a:rPr lang="en-US" sz="2000" dirty="0">
                <a:latin typeface="Comic Sans MS"/>
                <a:cs typeface="Comic Sans MS"/>
              </a:rPr>
              <a:t> </a:t>
            </a:r>
            <a:r>
              <a:rPr lang="en-US" sz="2000" dirty="0" err="1">
                <a:solidFill>
                  <a:srgbClr val="FF0000"/>
                </a:solidFill>
                <a:latin typeface="Comic Sans MS"/>
                <a:cs typeface="Comic Sans MS"/>
              </a:rPr>
              <a:t>satan’s</a:t>
            </a:r>
            <a:r>
              <a:rPr lang="en-US" sz="2000" dirty="0">
                <a:solidFill>
                  <a:srgbClr val="FF0000"/>
                </a:solidFill>
                <a:latin typeface="Comic Sans MS"/>
                <a:cs typeface="Comic Sans MS"/>
              </a:rPr>
              <a:t> throne </a:t>
            </a:r>
            <a:r>
              <a:rPr lang="en-US" sz="2000" dirty="0">
                <a:latin typeface="Comic Sans MS"/>
                <a:cs typeface="Comic Sans MS"/>
              </a:rPr>
              <a:t>is: </a:t>
            </a:r>
          </a:p>
          <a:p>
            <a:r>
              <a:rPr lang="en-US" sz="2000" dirty="0">
                <a:latin typeface="Comic Sans MS"/>
                <a:cs typeface="Comic Sans MS"/>
              </a:rPr>
              <a:t>And you hold fast My name, even in those days wherein Antipas was My faithful martyr, </a:t>
            </a:r>
          </a:p>
          <a:p>
            <a:r>
              <a:rPr lang="en-US" sz="2000" dirty="0">
                <a:latin typeface="Comic Sans MS"/>
                <a:cs typeface="Comic Sans MS"/>
              </a:rPr>
              <a:t>who was  slain among you, </a:t>
            </a:r>
            <a:r>
              <a:rPr lang="en-US" sz="2000" dirty="0">
                <a:solidFill>
                  <a:srgbClr val="FF0000"/>
                </a:solidFill>
                <a:latin typeface="Comic Sans MS"/>
                <a:cs typeface="Comic Sans MS"/>
              </a:rPr>
              <a:t>where </a:t>
            </a:r>
            <a:r>
              <a:rPr lang="en-US" sz="2000" dirty="0" err="1">
                <a:solidFill>
                  <a:srgbClr val="FF0000"/>
                </a:solidFill>
                <a:latin typeface="Comic Sans MS"/>
                <a:cs typeface="Comic Sans MS"/>
              </a:rPr>
              <a:t>satan</a:t>
            </a:r>
            <a:r>
              <a:rPr lang="en-US" sz="2000" dirty="0">
                <a:solidFill>
                  <a:srgbClr val="FF0000"/>
                </a:solidFill>
                <a:latin typeface="Comic Sans MS"/>
                <a:cs typeface="Comic Sans MS"/>
              </a:rPr>
              <a:t> dwells</a:t>
            </a:r>
            <a:r>
              <a:rPr lang="en-US" sz="2000" dirty="0">
                <a:latin typeface="Comic Sans MS"/>
                <a:cs typeface="Comic Sans MS"/>
              </a:rPr>
              <a:t>.” </a:t>
            </a:r>
          </a:p>
        </p:txBody>
      </p:sp>
    </p:spTree>
    <p:extLst>
      <p:ext uri="{BB962C8B-B14F-4D97-AF65-F5344CB8AC3E}">
        <p14:creationId xmlns:p14="http://schemas.microsoft.com/office/powerpoint/2010/main" val="1024157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0141F-032D-1CD7-774F-B50EC5033644}"/>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46667" y="481376"/>
            <a:ext cx="10735733" cy="5755422"/>
          </a:xfrm>
          <a:prstGeom prst="rect">
            <a:avLst/>
          </a:prstGeom>
          <a:solidFill>
            <a:srgbClr val="00B0F0"/>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n-US" sz="4000" dirty="0">
                <a:solidFill>
                  <a:srgbClr val="FF0000"/>
                </a:solidFill>
                <a:latin typeface="Comic Sans MS"/>
                <a:cs typeface="Comic Sans MS"/>
              </a:rPr>
              <a:t>         Rosh</a:t>
            </a:r>
            <a:r>
              <a:rPr lang="en-US" sz="2800" dirty="0">
                <a:solidFill>
                  <a:srgbClr val="FF0000"/>
                </a:solidFill>
                <a:latin typeface="Comic Sans MS"/>
                <a:cs typeface="Comic Sans MS"/>
              </a:rPr>
              <a:t> </a:t>
            </a:r>
            <a:r>
              <a:rPr lang="en-US" sz="2800" dirty="0">
                <a:solidFill>
                  <a:schemeClr val="tx1"/>
                </a:solidFill>
                <a:latin typeface="Comic Sans MS"/>
                <a:cs typeface="Comic Sans MS"/>
              </a:rPr>
              <a:t>= Head, Chief, Top, in Hebrew</a:t>
            </a:r>
          </a:p>
          <a:p>
            <a:r>
              <a:rPr lang="en-US" sz="2800" dirty="0">
                <a:solidFill>
                  <a:schemeClr val="tx1"/>
                </a:solidFill>
                <a:latin typeface="Comic Sans MS"/>
                <a:cs typeface="Comic Sans MS"/>
              </a:rPr>
              <a:t>                         a Noun or an Adjective</a:t>
            </a:r>
          </a:p>
          <a:p>
            <a:endParaRPr lang="en-US" sz="2800" dirty="0">
              <a:solidFill>
                <a:srgbClr val="FFFF00"/>
              </a:solidFill>
              <a:latin typeface="Comic Sans MS"/>
              <a:cs typeface="Comic Sans MS"/>
            </a:endParaRPr>
          </a:p>
          <a:p>
            <a:r>
              <a:rPr lang="en-US" sz="2800" dirty="0">
                <a:solidFill>
                  <a:schemeClr val="tx1"/>
                </a:solidFill>
                <a:latin typeface="Comic Sans MS"/>
                <a:cs typeface="Comic Sans MS"/>
              </a:rPr>
              <a:t>        NO WHERE ELSE in the Bible is it </a:t>
            </a:r>
          </a:p>
          <a:p>
            <a:r>
              <a:rPr lang="en-US" sz="2800" dirty="0">
                <a:solidFill>
                  <a:schemeClr val="tx1"/>
                </a:solidFill>
                <a:latin typeface="Comic Sans MS"/>
                <a:cs typeface="Comic Sans MS"/>
              </a:rPr>
              <a:t>                    used as a place called Russia</a:t>
            </a:r>
          </a:p>
          <a:p>
            <a:r>
              <a:rPr lang="en-US" sz="2800" dirty="0">
                <a:solidFill>
                  <a:srgbClr val="FFFF00"/>
                </a:solidFill>
                <a:latin typeface="Comic Sans MS"/>
                <a:cs typeface="Comic Sans MS"/>
              </a:rPr>
              <a:t>  </a:t>
            </a:r>
          </a:p>
          <a:p>
            <a:r>
              <a:rPr lang="en-US" sz="2800" dirty="0">
                <a:solidFill>
                  <a:schemeClr val="tx1"/>
                </a:solidFill>
                <a:latin typeface="Comic Sans MS"/>
                <a:cs typeface="Comic Sans MS"/>
              </a:rPr>
              <a:t>        Chief Prince = Chief Principality</a:t>
            </a:r>
            <a:r>
              <a:rPr lang="en-US" sz="2800" dirty="0">
                <a:solidFill>
                  <a:srgbClr val="FFFF00"/>
                </a:solidFill>
                <a:latin typeface="Comic Sans MS"/>
                <a:cs typeface="Comic Sans MS"/>
              </a:rPr>
              <a:t>                </a:t>
            </a:r>
            <a:r>
              <a:rPr lang="en-US" sz="2000" dirty="0">
                <a:solidFill>
                  <a:srgbClr val="FF0000"/>
                </a:solidFill>
                <a:latin typeface="Lucida Handwriting" panose="03010101010101010101" pitchFamily="66" charset="77"/>
                <a:cs typeface="Comic Sans MS"/>
              </a:rPr>
              <a:t>Ephesians 6:12</a:t>
            </a:r>
          </a:p>
          <a:p>
            <a:r>
              <a:rPr lang="en-US" sz="2800" dirty="0">
                <a:solidFill>
                  <a:srgbClr val="FF0000"/>
                </a:solidFill>
                <a:latin typeface="Comic Sans MS"/>
                <a:cs typeface="Comic Sans MS"/>
              </a:rPr>
              <a:t>     Gog &amp; Magog War </a:t>
            </a:r>
            <a:r>
              <a:rPr lang="en-US" sz="2800" dirty="0">
                <a:solidFill>
                  <a:schemeClr val="tx1"/>
                </a:solidFill>
                <a:latin typeface="Comic Sans MS"/>
                <a:cs typeface="Comic Sans MS"/>
              </a:rPr>
              <a:t>happens before </a:t>
            </a:r>
            <a:r>
              <a:rPr lang="en-US" sz="2800" dirty="0" err="1">
                <a:solidFill>
                  <a:schemeClr val="tx1"/>
                </a:solidFill>
                <a:latin typeface="Comic Sans MS"/>
                <a:cs typeface="Comic Sans MS"/>
              </a:rPr>
              <a:t>Millenium</a:t>
            </a:r>
            <a:endParaRPr lang="en-US" sz="2800" dirty="0">
              <a:solidFill>
                <a:schemeClr val="tx1"/>
              </a:solidFill>
              <a:latin typeface="Comic Sans MS"/>
              <a:cs typeface="Comic Sans MS"/>
            </a:endParaRPr>
          </a:p>
          <a:p>
            <a:r>
              <a:rPr lang="en-US" sz="2800" dirty="0">
                <a:solidFill>
                  <a:schemeClr val="tx1"/>
                </a:solidFill>
                <a:latin typeface="Comic Sans MS"/>
                <a:cs typeface="Comic Sans MS"/>
              </a:rPr>
              <a:t>     Satan is bound the 1000 years in the Pit</a:t>
            </a:r>
            <a:r>
              <a:rPr lang="en-US" sz="2800" dirty="0">
                <a:solidFill>
                  <a:srgbClr val="FFFF00"/>
                </a:solidFill>
                <a:latin typeface="Comic Sans MS"/>
                <a:cs typeface="Comic Sans MS"/>
              </a:rPr>
              <a:t>        </a:t>
            </a:r>
            <a:r>
              <a:rPr lang="en-US" sz="2000" dirty="0">
                <a:solidFill>
                  <a:srgbClr val="FF0000"/>
                </a:solidFill>
                <a:latin typeface="Lucida Handwriting" panose="03010101010101010101" pitchFamily="66" charset="77"/>
                <a:cs typeface="Comic Sans MS"/>
              </a:rPr>
              <a:t>Revelation 20:3</a:t>
            </a:r>
          </a:p>
          <a:p>
            <a:r>
              <a:rPr lang="en-US" sz="2800" dirty="0">
                <a:solidFill>
                  <a:srgbClr val="FFFF00"/>
                </a:solidFill>
                <a:latin typeface="Comic Sans MS"/>
                <a:cs typeface="Comic Sans MS"/>
              </a:rPr>
              <a:t>       </a:t>
            </a:r>
          </a:p>
          <a:p>
            <a:r>
              <a:rPr lang="en-US" sz="2800" dirty="0">
                <a:solidFill>
                  <a:schemeClr val="tx1"/>
                </a:solidFill>
                <a:latin typeface="Comic Sans MS"/>
                <a:cs typeface="Comic Sans MS"/>
              </a:rPr>
              <a:t>    At end of 1000 years, Satan is loosed           </a:t>
            </a:r>
            <a:r>
              <a:rPr lang="en-US" dirty="0">
                <a:solidFill>
                  <a:srgbClr val="FF0000"/>
                </a:solidFill>
                <a:latin typeface="Lucida Handwriting" panose="03010101010101010101" pitchFamily="66" charset="77"/>
                <a:cs typeface="Comic Sans MS"/>
              </a:rPr>
              <a:t>Revelation 20:7</a:t>
            </a:r>
          </a:p>
          <a:p>
            <a:r>
              <a:rPr lang="en-US" sz="2800" dirty="0">
                <a:solidFill>
                  <a:schemeClr val="tx1"/>
                </a:solidFill>
                <a:latin typeface="Comic Sans MS"/>
                <a:cs typeface="Comic Sans MS"/>
              </a:rPr>
              <a:t>     Gog &amp; Magog gather nations to battle</a:t>
            </a:r>
            <a:r>
              <a:rPr lang="en-US" sz="2800" dirty="0">
                <a:solidFill>
                  <a:srgbClr val="FF0000"/>
                </a:solidFill>
                <a:latin typeface="Comic Sans MS"/>
                <a:cs typeface="Comic Sans MS"/>
              </a:rPr>
              <a:t>            </a:t>
            </a:r>
            <a:r>
              <a:rPr lang="en-US" sz="2000" dirty="0">
                <a:solidFill>
                  <a:srgbClr val="FF0000"/>
                </a:solidFill>
                <a:latin typeface="Lucida Handwriting" panose="03010101010101010101" pitchFamily="66" charset="77"/>
                <a:cs typeface="Comic Sans MS"/>
              </a:rPr>
              <a:t>Revelation 20:8</a:t>
            </a:r>
          </a:p>
          <a:p>
            <a:endParaRPr lang="en-US" sz="2000" dirty="0">
              <a:solidFill>
                <a:srgbClr val="FF0000"/>
              </a:solidFill>
              <a:latin typeface="Lucida Handwriting" panose="03010101010101010101" pitchFamily="66" charset="77"/>
              <a:cs typeface="Comic Sans MS"/>
            </a:endParaRPr>
          </a:p>
        </p:txBody>
      </p:sp>
    </p:spTree>
    <p:extLst>
      <p:ext uri="{BB962C8B-B14F-4D97-AF65-F5344CB8AC3E}">
        <p14:creationId xmlns:p14="http://schemas.microsoft.com/office/powerpoint/2010/main" val="3380832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64A968-9312-1142-DACC-FDC47B5AB78A}"/>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300149" y="1043731"/>
            <a:ext cx="6984644" cy="4770537"/>
          </a:xfrm>
          <a:prstGeom prst="rect">
            <a:avLst/>
          </a:prstGeom>
          <a:solidFill>
            <a:srgbClr val="00B0F0"/>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dirty="0">
                <a:solidFill>
                  <a:srgbClr val="FFFF00"/>
                </a:solidFill>
                <a:latin typeface="Comic Sans MS"/>
                <a:cs typeface="Comic Sans MS"/>
              </a:rPr>
              <a:t>  </a:t>
            </a:r>
          </a:p>
          <a:p>
            <a:r>
              <a:rPr lang="en-US" sz="3200" dirty="0">
                <a:solidFill>
                  <a:srgbClr val="FFFF00"/>
                </a:solidFill>
                <a:latin typeface="Comic Sans MS"/>
                <a:cs typeface="Comic Sans MS"/>
              </a:rPr>
              <a:t> </a:t>
            </a:r>
            <a:r>
              <a:rPr lang="en-US" sz="2800" dirty="0">
                <a:solidFill>
                  <a:schemeClr val="tx1"/>
                </a:solidFill>
                <a:latin typeface="Comic Sans MS"/>
                <a:cs typeface="Comic Sans MS"/>
              </a:rPr>
              <a:t>The Chief Principality is Highest Power</a:t>
            </a:r>
          </a:p>
          <a:p>
            <a:r>
              <a:rPr lang="en-US" sz="2800" dirty="0">
                <a:solidFill>
                  <a:schemeClr val="tx1"/>
                </a:solidFill>
                <a:latin typeface="Comic Sans MS"/>
                <a:cs typeface="Comic Sans MS"/>
              </a:rPr>
              <a:t>   Ruler of Darkness of this World</a:t>
            </a:r>
          </a:p>
          <a:p>
            <a:r>
              <a:rPr lang="en-US" sz="2800" dirty="0">
                <a:solidFill>
                  <a:schemeClr val="tx1"/>
                </a:solidFill>
                <a:latin typeface="Comic Sans MS"/>
                <a:cs typeface="Comic Sans MS"/>
              </a:rPr>
              <a:t>   Spiritual Wickedness in High Places</a:t>
            </a:r>
          </a:p>
          <a:p>
            <a:r>
              <a:rPr lang="en-US" sz="2800" dirty="0">
                <a:solidFill>
                  <a:schemeClr val="tx1"/>
                </a:solidFill>
                <a:latin typeface="Comic Sans MS"/>
                <a:cs typeface="Comic Sans MS"/>
              </a:rPr>
              <a:t>                    </a:t>
            </a:r>
            <a:r>
              <a:rPr lang="en-US" sz="2000" dirty="0">
                <a:solidFill>
                  <a:srgbClr val="FF0000"/>
                </a:solidFill>
                <a:latin typeface="Lucida Handwriting" panose="03010101010101010101" pitchFamily="66" charset="77"/>
                <a:cs typeface="Comic Sans MS"/>
              </a:rPr>
              <a:t>Ephesians 6:12 </a:t>
            </a:r>
          </a:p>
          <a:p>
            <a:endParaRPr lang="en-US" sz="2800" dirty="0">
              <a:solidFill>
                <a:schemeClr val="tx1"/>
              </a:solidFill>
              <a:latin typeface="Comic Sans MS"/>
              <a:cs typeface="Comic Sans MS"/>
            </a:endParaRPr>
          </a:p>
          <a:p>
            <a:endParaRPr lang="en-US" sz="2800" dirty="0">
              <a:solidFill>
                <a:srgbClr val="FFFF00"/>
              </a:solidFill>
              <a:latin typeface="Comic Sans MS"/>
              <a:cs typeface="Comic Sans MS"/>
            </a:endParaRPr>
          </a:p>
          <a:p>
            <a:r>
              <a:rPr lang="en-US" sz="3600" dirty="0">
                <a:solidFill>
                  <a:srgbClr val="FF0000"/>
                </a:solidFill>
                <a:latin typeface="Chalkduster"/>
                <a:cs typeface="Chalkduster"/>
              </a:rPr>
              <a:t>GOG</a:t>
            </a:r>
            <a:r>
              <a:rPr lang="en-US" sz="3600" dirty="0">
                <a:solidFill>
                  <a:srgbClr val="00D502"/>
                </a:solidFill>
                <a:latin typeface="Chalkduster"/>
                <a:cs typeface="Chalkduster"/>
              </a:rPr>
              <a:t> </a:t>
            </a:r>
            <a:r>
              <a:rPr lang="en-US" sz="3600" dirty="0">
                <a:solidFill>
                  <a:schemeClr val="tx1"/>
                </a:solidFill>
                <a:latin typeface="Chalkduster"/>
                <a:cs typeface="Chalkduster"/>
              </a:rPr>
              <a:t>is a demonic spirit</a:t>
            </a:r>
          </a:p>
          <a:p>
            <a:r>
              <a:rPr lang="en-US" sz="3600" dirty="0">
                <a:solidFill>
                  <a:schemeClr val="tx1"/>
                </a:solidFill>
                <a:latin typeface="Chalkduster"/>
                <a:cs typeface="Chalkduster"/>
              </a:rPr>
              <a:t>     that inhabits men</a:t>
            </a:r>
          </a:p>
          <a:p>
            <a:r>
              <a:rPr lang="en-US" sz="2800" dirty="0">
                <a:solidFill>
                  <a:schemeClr val="tx1"/>
                </a:solidFill>
                <a:latin typeface="Comic Sans MS"/>
                <a:cs typeface="Comic Sans MS"/>
              </a:rPr>
              <a:t>   </a:t>
            </a:r>
          </a:p>
        </p:txBody>
      </p:sp>
    </p:spTree>
    <p:extLst>
      <p:ext uri="{BB962C8B-B14F-4D97-AF65-F5344CB8AC3E}">
        <p14:creationId xmlns:p14="http://schemas.microsoft.com/office/powerpoint/2010/main" val="3544555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F2787D-F62A-D487-A991-ED831E8616BE}"/>
              </a:ext>
            </a:extLst>
          </p:cNvPr>
          <p:cNvSpPr txBox="1"/>
          <p:nvPr/>
        </p:nvSpPr>
        <p:spPr>
          <a:xfrm>
            <a:off x="2637458" y="2014434"/>
            <a:ext cx="7599845" cy="3108543"/>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a:p>
            <a:r>
              <a:rPr lang="en-US" sz="2800" dirty="0">
                <a:latin typeface="Papyrus" panose="020B0602040200020303" pitchFamily="34" charset="77"/>
              </a:rPr>
              <a:t>6. The Battle of Gog/Magog is Armageddon</a:t>
            </a:r>
          </a:p>
          <a:p>
            <a:r>
              <a:rPr lang="en-US" sz="2800" dirty="0">
                <a:latin typeface="Papyrus" panose="020B0602040200020303" pitchFamily="34" charset="77"/>
              </a:rPr>
              <a:t>                      19 Parallel Events </a:t>
            </a:r>
          </a:p>
          <a:p>
            <a:endParaRPr lang="en-US" sz="2800" dirty="0">
              <a:latin typeface="Papyrus" panose="020B0602040200020303" pitchFamily="34" charset="77"/>
            </a:endParaRPr>
          </a:p>
          <a:p>
            <a:r>
              <a:rPr lang="en-US" sz="2800" dirty="0">
                <a:latin typeface="Papyrus" panose="020B0602040200020303" pitchFamily="34" charset="77"/>
              </a:rPr>
              <a:t>     It is NOT a Pretribulation Event</a:t>
            </a:r>
          </a:p>
          <a:p>
            <a:r>
              <a:rPr lang="en-US" sz="2800" dirty="0">
                <a:latin typeface="Papyrus" panose="020B0602040200020303" pitchFamily="34" charset="77"/>
              </a:rPr>
              <a:t>             It is the Main Event</a:t>
            </a:r>
          </a:p>
          <a:p>
            <a:endParaRPr lang="en-US" sz="2800" dirty="0">
              <a:latin typeface="Papyrus" panose="020B0602040200020303" pitchFamily="34" charset="77"/>
            </a:endParaRPr>
          </a:p>
        </p:txBody>
      </p:sp>
    </p:spTree>
    <p:extLst>
      <p:ext uri="{BB962C8B-B14F-4D97-AF65-F5344CB8AC3E}">
        <p14:creationId xmlns:p14="http://schemas.microsoft.com/office/powerpoint/2010/main" val="2471486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F2787D-F62A-D487-A991-ED831E8616BE}"/>
              </a:ext>
            </a:extLst>
          </p:cNvPr>
          <p:cNvSpPr txBox="1"/>
          <p:nvPr/>
        </p:nvSpPr>
        <p:spPr>
          <a:xfrm>
            <a:off x="519793" y="522514"/>
            <a:ext cx="11152414" cy="5940088"/>
          </a:xfrm>
          <a:prstGeom prst="rect">
            <a:avLst/>
          </a:prstGeom>
          <a:solidFill>
            <a:schemeClr val="bg1"/>
          </a:solidFill>
        </p:spPr>
        <p:txBody>
          <a:bodyPr wrap="square" rtlCol="0">
            <a:spAutoFit/>
          </a:bodyPr>
          <a:lstStyle/>
          <a:p>
            <a:r>
              <a:rPr lang="en-US" sz="2000" dirty="0">
                <a:latin typeface="Papyrus" panose="020B0602040200020303" pitchFamily="34" charset="77"/>
              </a:rPr>
              <a:t>#1. God calls Gog “the Prophesied One”     Ezekiel 38:17</a:t>
            </a:r>
          </a:p>
          <a:p>
            <a:endParaRPr lang="en-US" sz="2000" dirty="0">
              <a:latin typeface="Papyrus" panose="020B0602040200020303" pitchFamily="34" charset="77"/>
            </a:endParaRPr>
          </a:p>
          <a:p>
            <a:r>
              <a:rPr lang="en-US" sz="2000" dirty="0">
                <a:latin typeface="Papyrus" panose="020B0602040200020303" pitchFamily="34" charset="77"/>
              </a:rPr>
              <a:t>#2. Jesus Christ will be present on Earth. Ezekiel 38:20;    Revelation 19:11-15</a:t>
            </a:r>
          </a:p>
          <a:p>
            <a:endParaRPr lang="en-US" sz="2000" dirty="0">
              <a:latin typeface="Papyrus" panose="020B0602040200020303" pitchFamily="34" charset="77"/>
            </a:endParaRPr>
          </a:p>
          <a:p>
            <a:r>
              <a:rPr lang="en-US" sz="2000" dirty="0">
                <a:latin typeface="Papyrus" panose="020B0602040200020303" pitchFamily="34" charset="77"/>
              </a:rPr>
              <a:t>#3  God gathers the Birds of the Air to Dine on the Wicked -  Ezekiel 39:4; 17-20;  Rev. 19:17-21</a:t>
            </a:r>
          </a:p>
          <a:p>
            <a:endParaRPr lang="en-US" sz="2000" dirty="0">
              <a:latin typeface="Papyrus" panose="020B0602040200020303" pitchFamily="34" charset="77"/>
            </a:endParaRPr>
          </a:p>
          <a:p>
            <a:r>
              <a:rPr lang="en-US" sz="2000" dirty="0">
                <a:latin typeface="Papyrus" panose="020B0602040200020303" pitchFamily="34" charset="77"/>
              </a:rPr>
              <a:t>#4. Great Hailstones Fall at End of Both Battles -    Ezekiel 38:22;   Revelation 16:21</a:t>
            </a:r>
          </a:p>
          <a:p>
            <a:endParaRPr lang="en-US" sz="2000" dirty="0">
              <a:latin typeface="Papyrus" panose="020B0602040200020303" pitchFamily="34" charset="77"/>
            </a:endParaRPr>
          </a:p>
          <a:p>
            <a:r>
              <a:rPr lang="en-US" sz="2000" dirty="0">
                <a:latin typeface="Papyrus" panose="020B0602040200020303" pitchFamily="34" charset="77"/>
              </a:rPr>
              <a:t>#5. In Both Battles, the Armies are confused and Attack each other – </a:t>
            </a:r>
            <a:r>
              <a:rPr lang="en-US" sz="2000" dirty="0" err="1">
                <a:latin typeface="Papyrus" panose="020B0602040200020303" pitchFamily="34" charset="77"/>
              </a:rPr>
              <a:t>Ezek</a:t>
            </a:r>
            <a:r>
              <a:rPr lang="en-US" sz="2000" dirty="0">
                <a:latin typeface="Papyrus" panose="020B0602040200020303" pitchFamily="34" charset="77"/>
              </a:rPr>
              <a:t> 38:21; Zechariah 14:13</a:t>
            </a:r>
          </a:p>
          <a:p>
            <a:endParaRPr lang="en-US" sz="2000" dirty="0">
              <a:latin typeface="Papyrus" panose="020B0602040200020303" pitchFamily="34" charset="77"/>
            </a:endParaRPr>
          </a:p>
          <a:p>
            <a:r>
              <a:rPr lang="en-US" sz="2000" dirty="0">
                <a:latin typeface="Papyrus" panose="020B0602040200020303" pitchFamily="34" charset="77"/>
              </a:rPr>
              <a:t>#6. A Great Earthquake will Shake the Land – Ezekiel 38:18-20, Rev 16:18-19  </a:t>
            </a:r>
          </a:p>
          <a:p>
            <a:endParaRPr lang="en-US" sz="2000" dirty="0">
              <a:latin typeface="Papyrus" panose="020B0602040200020303" pitchFamily="34" charset="77"/>
            </a:endParaRPr>
          </a:p>
          <a:p>
            <a:r>
              <a:rPr lang="en-US" sz="2000" dirty="0">
                <a:latin typeface="Papyrus" panose="020B0602040200020303" pitchFamily="34" charset="77"/>
              </a:rPr>
              <a:t>#7. Israel shall know their God and their Messiah after Gog/Magog Battle –Ezekiel 39:22, 28-29</a:t>
            </a:r>
          </a:p>
          <a:p>
            <a:endParaRPr lang="en-US" sz="2000" dirty="0">
              <a:latin typeface="Papyrus" panose="020B0602040200020303" pitchFamily="34" charset="77"/>
            </a:endParaRPr>
          </a:p>
          <a:p>
            <a:r>
              <a:rPr lang="en-US" sz="2000" dirty="0">
                <a:latin typeface="Papyrus" panose="020B0602040200020303" pitchFamily="34" charset="77"/>
              </a:rPr>
              <a:t>#8. The King of the North - The Anti-Christ  - Ezekiel 38:15; Ezekiel  39:2; Daniel 11:40; Joel 2:20</a:t>
            </a:r>
          </a:p>
          <a:p>
            <a:endParaRPr lang="en-US" sz="2000" dirty="0">
              <a:latin typeface="Papyrus" panose="020B0602040200020303" pitchFamily="34" charset="77"/>
            </a:endParaRPr>
          </a:p>
          <a:p>
            <a:r>
              <a:rPr lang="en-US" sz="2000" dirty="0">
                <a:latin typeface="Papyrus" panose="020B0602040200020303" pitchFamily="34" charset="77"/>
              </a:rPr>
              <a:t>#9 The Anti Christ is also called the Assyrian – Micah 5:5-6; Isaiah 10:5,12, 24-25; Isaiah 30:31</a:t>
            </a:r>
          </a:p>
          <a:p>
            <a:endParaRPr lang="en-US" sz="2000" dirty="0">
              <a:latin typeface="Papyrus" panose="020B0602040200020303" pitchFamily="34" charset="77"/>
            </a:endParaRPr>
          </a:p>
          <a:p>
            <a:r>
              <a:rPr lang="en-US" sz="2000" dirty="0">
                <a:latin typeface="Papyrus" panose="020B0602040200020303" pitchFamily="34" charset="77"/>
              </a:rPr>
              <a:t>#10.  Both Gog and Anti Christ come at time of Israel’s security – Ezekiel 38:11; Daniel 11:24</a:t>
            </a:r>
          </a:p>
        </p:txBody>
      </p:sp>
    </p:spTree>
    <p:extLst>
      <p:ext uri="{BB962C8B-B14F-4D97-AF65-F5344CB8AC3E}">
        <p14:creationId xmlns:p14="http://schemas.microsoft.com/office/powerpoint/2010/main" val="1093468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9F2787D-F62A-D487-A991-ED831E8616BE}"/>
              </a:ext>
            </a:extLst>
          </p:cNvPr>
          <p:cNvSpPr txBox="1"/>
          <p:nvPr/>
        </p:nvSpPr>
        <p:spPr>
          <a:xfrm>
            <a:off x="401607" y="305068"/>
            <a:ext cx="11388785" cy="6247864"/>
          </a:xfrm>
          <a:prstGeom prst="rect">
            <a:avLst/>
          </a:prstGeom>
          <a:solidFill>
            <a:schemeClr val="bg1"/>
          </a:solidFill>
        </p:spPr>
        <p:txBody>
          <a:bodyPr wrap="square" rtlCol="0">
            <a:spAutoFit/>
          </a:bodyPr>
          <a:lstStyle/>
          <a:p>
            <a:endParaRPr lang="en-US" sz="2000" dirty="0">
              <a:latin typeface="Papyrus" panose="020B0602040200020303" pitchFamily="34" charset="77"/>
            </a:endParaRPr>
          </a:p>
          <a:p>
            <a:r>
              <a:rPr lang="en-US" sz="2000" dirty="0">
                <a:latin typeface="Papyrus" panose="020B0602040200020303" pitchFamily="34" charset="77"/>
              </a:rPr>
              <a:t>#11. Both Gog and Anti-Christ share same Alliance of Nations – Ezekiel 38:5-6; Daniel 11:43</a:t>
            </a:r>
          </a:p>
          <a:p>
            <a:endParaRPr lang="en-US" sz="2000" dirty="0">
              <a:latin typeface="Papyrus" panose="020B0602040200020303" pitchFamily="34" charset="77"/>
            </a:endParaRPr>
          </a:p>
          <a:p>
            <a:r>
              <a:rPr lang="en-US" sz="2000" dirty="0">
                <a:latin typeface="Papyrus" panose="020B0602040200020303" pitchFamily="34" charset="77"/>
              </a:rPr>
              <a:t>#12. Both Gog and Anti-Christ come to take spoil and plunder -  </a:t>
            </a:r>
            <a:r>
              <a:rPr lang="en-US" sz="2000" dirty="0" err="1">
                <a:latin typeface="Papyrus" panose="020B0602040200020303" pitchFamily="34" charset="77"/>
              </a:rPr>
              <a:t>Ezek</a:t>
            </a:r>
            <a:r>
              <a:rPr lang="en-US" sz="2000" dirty="0">
                <a:latin typeface="Papyrus" panose="020B0602040200020303" pitchFamily="34" charset="77"/>
              </a:rPr>
              <a:t> 38:10-13; Dan. 11:24; Isa. 10:5-7</a:t>
            </a:r>
          </a:p>
          <a:p>
            <a:endParaRPr lang="en-US" sz="2000" dirty="0">
              <a:latin typeface="Papyrus" panose="020B0602040200020303" pitchFamily="34" charset="77"/>
            </a:endParaRPr>
          </a:p>
          <a:p>
            <a:r>
              <a:rPr lang="en-US" sz="2000" dirty="0">
                <a:latin typeface="Papyrus" panose="020B0602040200020303" pitchFamily="34" charset="77"/>
              </a:rPr>
              <a:t>#13 Both Gog and Anti-Christ destroyed at End of Battle – Ezekiel 39:11; Daniel 7:11</a:t>
            </a:r>
          </a:p>
          <a:p>
            <a:endParaRPr lang="en-US" sz="2000" dirty="0">
              <a:latin typeface="Papyrus" panose="020B0602040200020303" pitchFamily="34" charset="77"/>
            </a:endParaRPr>
          </a:p>
          <a:p>
            <a:r>
              <a:rPr lang="en-US" sz="2000" dirty="0">
                <a:latin typeface="Papyrus" panose="020B0602040200020303" pitchFamily="34" charset="77"/>
              </a:rPr>
              <a:t>#14. Christ is physically Present in Israel at End of both Battles -  Ezekiel 38:20; Ezekiel 39:21;</a:t>
            </a:r>
          </a:p>
          <a:p>
            <a:endParaRPr lang="en-US" sz="2000" dirty="0">
              <a:latin typeface="Papyrus" panose="020B0602040200020303" pitchFamily="34" charset="77"/>
            </a:endParaRPr>
          </a:p>
          <a:p>
            <a:r>
              <a:rPr lang="en-US" sz="2000" dirty="0">
                <a:latin typeface="Papyrus" panose="020B0602040200020303" pitchFamily="34" charset="77"/>
              </a:rPr>
              <a:t>                                                     Zechariah 12:10; Zechariah 14:3-4; Revelation 1:6; Revelation 17:4</a:t>
            </a:r>
          </a:p>
          <a:p>
            <a:r>
              <a:rPr lang="en-US" sz="2000" dirty="0">
                <a:latin typeface="Papyrus" panose="020B0602040200020303" pitchFamily="34" charset="77"/>
              </a:rPr>
              <a:t> </a:t>
            </a:r>
          </a:p>
          <a:p>
            <a:r>
              <a:rPr lang="en-US" sz="2000" dirty="0">
                <a:latin typeface="Papyrus" panose="020B0602040200020303" pitchFamily="34" charset="77"/>
              </a:rPr>
              <a:t>#15. God’s Name will no Longer be Profaned  - Ezekiel 38:23; Ezekiel 39:7-8; 22;  Revelation 21:3; 22:4</a:t>
            </a:r>
          </a:p>
          <a:p>
            <a:endParaRPr lang="en-US" sz="2000" dirty="0">
              <a:latin typeface="Papyrus" panose="020B0602040200020303" pitchFamily="34" charset="77"/>
            </a:endParaRPr>
          </a:p>
          <a:p>
            <a:r>
              <a:rPr lang="en-US" sz="2000" dirty="0">
                <a:latin typeface="Papyrus" panose="020B0602040200020303" pitchFamily="34" charset="77"/>
              </a:rPr>
              <a:t>#16. God’s Spirit is Poured out on Israel after Both Battles – Ezekiel 39:29; Zechariah 12:10</a:t>
            </a:r>
          </a:p>
          <a:p>
            <a:endParaRPr lang="en-US" sz="2000" dirty="0">
              <a:latin typeface="Papyrus" panose="020B0602040200020303" pitchFamily="34" charset="77"/>
            </a:endParaRPr>
          </a:p>
          <a:p>
            <a:r>
              <a:rPr lang="en-US" sz="2000" dirty="0">
                <a:latin typeface="Papyrus" panose="020B0602040200020303" pitchFamily="34" charset="77"/>
              </a:rPr>
              <a:t>#17. The Weapons of War are Destroyed after Both Battles – Ezekiel 39:9; Isaiah 2:4</a:t>
            </a:r>
          </a:p>
          <a:p>
            <a:endParaRPr lang="en-US" sz="2000" dirty="0">
              <a:latin typeface="Papyrus" panose="020B0602040200020303" pitchFamily="34" charset="77"/>
            </a:endParaRPr>
          </a:p>
          <a:p>
            <a:r>
              <a:rPr lang="en-US" sz="2000" dirty="0">
                <a:latin typeface="Papyrus" panose="020B0602040200020303" pitchFamily="34" charset="77"/>
              </a:rPr>
              <a:t>#18. God says, ‘It is Done’ After Both Battles – Ezekiel 39:8; Revelation 16:17</a:t>
            </a:r>
          </a:p>
          <a:p>
            <a:endParaRPr lang="en-US" sz="2000" dirty="0">
              <a:latin typeface="Papyrus" panose="020B0602040200020303" pitchFamily="34" charset="77"/>
            </a:endParaRPr>
          </a:p>
          <a:p>
            <a:r>
              <a:rPr lang="en-US" sz="2000" dirty="0">
                <a:latin typeface="Papyrus" panose="020B0602040200020303" pitchFamily="34" charset="77"/>
              </a:rPr>
              <a:t>#19. The Stench of the </a:t>
            </a:r>
            <a:r>
              <a:rPr lang="en-US" sz="2000" dirty="0" err="1">
                <a:latin typeface="Papyrus" panose="020B0602040200020303" pitchFamily="34" charset="77"/>
              </a:rPr>
              <a:t>Carcases</a:t>
            </a:r>
            <a:r>
              <a:rPr lang="en-US" sz="2000" dirty="0">
                <a:latin typeface="Papyrus" panose="020B0602040200020303" pitchFamily="34" charset="77"/>
              </a:rPr>
              <a:t> after Both Battles -  Ezekiel 39:11; Isaiah 34:3; Joel 2:20</a:t>
            </a:r>
          </a:p>
        </p:txBody>
      </p:sp>
    </p:spTree>
    <p:extLst>
      <p:ext uri="{BB962C8B-B14F-4D97-AF65-F5344CB8AC3E}">
        <p14:creationId xmlns:p14="http://schemas.microsoft.com/office/powerpoint/2010/main" val="4161418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14AF7AD-4A33-8927-BCF3-CE967617F670}"/>
              </a:ext>
            </a:extLst>
          </p:cNvPr>
          <p:cNvSpPr txBox="1"/>
          <p:nvPr/>
        </p:nvSpPr>
        <p:spPr>
          <a:xfrm>
            <a:off x="2033547" y="1807594"/>
            <a:ext cx="8124905" cy="1384995"/>
          </a:xfrm>
          <a:prstGeom prst="rect">
            <a:avLst/>
          </a:prstGeom>
          <a:solidFill>
            <a:srgbClr val="00B0F0"/>
          </a:solidFill>
        </p:spPr>
        <p:txBody>
          <a:bodyPr wrap="square" rtlCol="0">
            <a:spAutoFit/>
          </a:bodyPr>
          <a:lstStyle/>
          <a:p>
            <a:r>
              <a:rPr lang="en-US" sz="2400" dirty="0">
                <a:latin typeface="Papyrus" panose="020B0602040200020303" pitchFamily="34" charset="77"/>
              </a:rPr>
              <a:t>#7. </a:t>
            </a:r>
            <a:r>
              <a:rPr lang="en-US" sz="2800" dirty="0">
                <a:latin typeface="Papyrus" panose="020B0602040200020303" pitchFamily="34" charset="77"/>
              </a:rPr>
              <a:t>The Bible reveals an Islamic Anti-Christ </a:t>
            </a:r>
          </a:p>
          <a:p>
            <a:r>
              <a:rPr lang="en-US" sz="2800" dirty="0">
                <a:latin typeface="Papyrus" panose="020B0602040200020303" pitchFamily="34" charset="77"/>
              </a:rPr>
              <a:t>        </a:t>
            </a:r>
            <a:r>
              <a:rPr lang="en-US" sz="2800" dirty="0">
                <a:latin typeface="Lucida Handwriting" panose="03010101010101010101" pitchFamily="66" charset="77"/>
              </a:rPr>
              <a:t> </a:t>
            </a:r>
            <a:r>
              <a:rPr lang="en-US" sz="2800" dirty="0">
                <a:latin typeface="Papyrus" panose="020B0602040200020303" pitchFamily="34" charset="77"/>
              </a:rPr>
              <a:t>not  a European Anti-Christ</a:t>
            </a:r>
          </a:p>
          <a:p>
            <a:r>
              <a:rPr lang="en-US" sz="2800" dirty="0">
                <a:latin typeface="Papyrus" panose="020B0602040200020303" pitchFamily="34" charset="77"/>
              </a:rPr>
              <a:t>         The Final Beast  Is from the Middle East  </a:t>
            </a:r>
          </a:p>
        </p:txBody>
      </p:sp>
    </p:spTree>
    <p:extLst>
      <p:ext uri="{BB962C8B-B14F-4D97-AF65-F5344CB8AC3E}">
        <p14:creationId xmlns:p14="http://schemas.microsoft.com/office/powerpoint/2010/main" val="665818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E5BD9B-A581-D20F-6472-4EAC2EB3F5C0}"/>
              </a:ext>
            </a:extLst>
          </p:cNvPr>
          <p:cNvSpPr/>
          <p:nvPr/>
        </p:nvSpPr>
        <p:spPr>
          <a:xfrm>
            <a:off x="0" y="-28520"/>
            <a:ext cx="12192000" cy="6906840"/>
          </a:xfrm>
          <a:prstGeom prst="rect">
            <a:avLst/>
          </a:prstGeom>
          <a:solidFill>
            <a:schemeClr val="accent5"/>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723967" y="916520"/>
            <a:ext cx="2226732" cy="5016758"/>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a:solidFill>
                  <a:schemeClr val="tx1"/>
                </a:solidFill>
                <a:latin typeface="Papyrus"/>
                <a:cs typeface="Papyrus"/>
              </a:rPr>
              <a:t>Revelation 13:1</a:t>
            </a:r>
          </a:p>
          <a:p>
            <a:endParaRPr lang="en-US" sz="2000" dirty="0">
              <a:solidFill>
                <a:srgbClr val="FF0000"/>
              </a:solidFill>
              <a:latin typeface="Papyrus"/>
              <a:cs typeface="Papyrus"/>
            </a:endParaRPr>
          </a:p>
          <a:p>
            <a:r>
              <a:rPr lang="en-US" sz="2000" dirty="0">
                <a:solidFill>
                  <a:srgbClr val="FF0000"/>
                </a:solidFill>
                <a:latin typeface="Papyrus"/>
                <a:cs typeface="Papyrus"/>
              </a:rPr>
              <a:t> </a:t>
            </a:r>
            <a:r>
              <a:rPr lang="en-US" sz="2000" dirty="0">
                <a:latin typeface="Papyrus"/>
                <a:cs typeface="Papyrus"/>
              </a:rPr>
              <a:t>“And I stood on the sand of the sea and </a:t>
            </a:r>
            <a:r>
              <a:rPr lang="en-US" sz="2000" dirty="0">
                <a:solidFill>
                  <a:schemeClr val="tx1"/>
                </a:solidFill>
                <a:latin typeface="Papyrus"/>
                <a:cs typeface="Papyrus"/>
              </a:rPr>
              <a:t>saw a beast</a:t>
            </a:r>
            <a:r>
              <a:rPr lang="en-US" sz="2000" dirty="0">
                <a:solidFill>
                  <a:srgbClr val="FF0000"/>
                </a:solidFill>
                <a:latin typeface="Papyrus"/>
                <a:cs typeface="Papyrus"/>
              </a:rPr>
              <a:t>  </a:t>
            </a:r>
            <a:r>
              <a:rPr lang="en-US" sz="2000" dirty="0">
                <a:latin typeface="Papyrus"/>
                <a:cs typeface="Papyrus"/>
              </a:rPr>
              <a:t>rise up </a:t>
            </a:r>
          </a:p>
          <a:p>
            <a:r>
              <a:rPr lang="en-US" sz="2000" dirty="0">
                <a:latin typeface="Papyrus"/>
                <a:cs typeface="Papyrus"/>
              </a:rPr>
              <a:t>out of the sea,</a:t>
            </a:r>
          </a:p>
          <a:p>
            <a:r>
              <a:rPr lang="en-US" sz="2000" dirty="0">
                <a:latin typeface="Papyrus"/>
                <a:cs typeface="Papyrus"/>
              </a:rPr>
              <a:t> having  7 heads</a:t>
            </a:r>
          </a:p>
          <a:p>
            <a:r>
              <a:rPr lang="en-US" sz="2000" dirty="0">
                <a:latin typeface="Papyrus"/>
                <a:cs typeface="Papyrus"/>
              </a:rPr>
              <a:t> and 10 horns, </a:t>
            </a:r>
          </a:p>
          <a:p>
            <a:r>
              <a:rPr lang="en-US" sz="2000" dirty="0">
                <a:latin typeface="Papyrus"/>
                <a:cs typeface="Papyrus"/>
              </a:rPr>
              <a:t>and upon his horns 10 crowns, </a:t>
            </a:r>
          </a:p>
          <a:p>
            <a:r>
              <a:rPr lang="en-US" sz="2000" dirty="0">
                <a:latin typeface="Papyrus"/>
                <a:cs typeface="Papyrus"/>
              </a:rPr>
              <a:t>&amp; upon his heads </a:t>
            </a:r>
          </a:p>
          <a:p>
            <a:r>
              <a:rPr lang="en-US" sz="2000" dirty="0">
                <a:latin typeface="Papyrus"/>
                <a:cs typeface="Papyrus"/>
              </a:rPr>
              <a:t>the name </a:t>
            </a:r>
          </a:p>
          <a:p>
            <a:r>
              <a:rPr lang="en-US" sz="2000" dirty="0">
                <a:latin typeface="Papyrus"/>
                <a:cs typeface="Papyrus"/>
              </a:rPr>
              <a:t>of blasphemy</a:t>
            </a:r>
            <a:r>
              <a:rPr lang="en-US" sz="2000" dirty="0">
                <a:solidFill>
                  <a:srgbClr val="FFFF00"/>
                </a:solidFill>
                <a:latin typeface="Papyrus"/>
                <a:cs typeface="Papyrus"/>
              </a:rPr>
              <a:t>.</a:t>
            </a:r>
            <a:r>
              <a:rPr lang="en-US" sz="2000" dirty="0">
                <a:latin typeface="Papyrus"/>
                <a:cs typeface="Papyrus"/>
              </a:rPr>
              <a:t>”</a:t>
            </a:r>
            <a:r>
              <a:rPr lang="en-US" sz="2000" dirty="0">
                <a:solidFill>
                  <a:srgbClr val="FFFF00"/>
                </a:solidFill>
                <a:latin typeface="Papyrus"/>
                <a:cs typeface="Papyrus"/>
              </a:rPr>
              <a:t>  </a:t>
            </a:r>
          </a:p>
          <a:p>
            <a:endParaRPr lang="en-US" sz="2000" dirty="0">
              <a:solidFill>
                <a:srgbClr val="FFFF00"/>
              </a:solidFill>
              <a:latin typeface="Papyrus"/>
              <a:cs typeface="Papyrus"/>
            </a:endParaRPr>
          </a:p>
          <a:p>
            <a:r>
              <a:rPr lang="en-US" sz="2000" dirty="0">
                <a:solidFill>
                  <a:srgbClr val="FFFF00"/>
                </a:solidFill>
                <a:latin typeface="Papyrus"/>
                <a:cs typeface="Papyrus"/>
              </a:rPr>
              <a:t>   </a:t>
            </a:r>
            <a:endParaRPr lang="en-US" sz="2000" dirty="0">
              <a:solidFill>
                <a:srgbClr val="FF0000"/>
              </a:solidFill>
              <a:latin typeface="Papyrus"/>
              <a:cs typeface="Papyrus"/>
            </a:endParaRPr>
          </a:p>
        </p:txBody>
      </p:sp>
      <p:pic>
        <p:nvPicPr>
          <p:cNvPr id="2" name="Picture 1" descr="25.TIF"/>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80565"/>
            <a:ext cx="9482667" cy="6688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7829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1999" cy="6858000"/>
          </a:xfrm>
          <a:prstGeom prst="rect">
            <a:avLst/>
          </a:prstGeom>
          <a:solidFill>
            <a:schemeClr val="accent6"/>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dirty="0"/>
          </a:p>
        </p:txBody>
      </p:sp>
      <p:sp>
        <p:nvSpPr>
          <p:cNvPr id="2" name="TextBox 1"/>
          <p:cNvSpPr txBox="1"/>
          <p:nvPr/>
        </p:nvSpPr>
        <p:spPr>
          <a:xfrm>
            <a:off x="0" y="370018"/>
            <a:ext cx="12191999" cy="707886"/>
          </a:xfrm>
          <a:prstGeom prst="rect">
            <a:avLst/>
          </a:prstGeom>
          <a:solidFill>
            <a:schemeClr val="accent5"/>
          </a:solidFill>
        </p:spPr>
        <p:txBody>
          <a:bodyPr wrap="square" rtlCol="0">
            <a:spAutoFit/>
          </a:bodyPr>
          <a:lstStyle/>
          <a:p>
            <a:r>
              <a:rPr lang="en-US" sz="2000" dirty="0">
                <a:solidFill>
                  <a:srgbClr val="FF0000"/>
                </a:solidFill>
              </a:rPr>
              <a:t>   2</a:t>
            </a:r>
            <a:r>
              <a:rPr lang="en-US" sz="2000" dirty="0">
                <a:solidFill>
                  <a:srgbClr val="FFFFFF"/>
                </a:solidFill>
                <a:latin typeface="Papyrus"/>
                <a:cs typeface="Papyrus"/>
              </a:rPr>
              <a:t>. </a:t>
            </a:r>
            <a:r>
              <a:rPr lang="en-US" sz="2000" dirty="0">
                <a:latin typeface="Papyrus"/>
                <a:cs typeface="Papyrus"/>
              </a:rPr>
              <a:t>“And the beast which I saw was like a </a:t>
            </a:r>
            <a:r>
              <a:rPr lang="en-US" sz="2000" dirty="0">
                <a:solidFill>
                  <a:srgbClr val="FF0000"/>
                </a:solidFill>
                <a:latin typeface="Papyrus"/>
                <a:cs typeface="Papyrus"/>
              </a:rPr>
              <a:t>leopard</a:t>
            </a:r>
            <a:r>
              <a:rPr lang="en-US" sz="2000" dirty="0">
                <a:latin typeface="Papyrus"/>
                <a:cs typeface="Papyrus"/>
              </a:rPr>
              <a:t> &amp; his feet were as the feet of a </a:t>
            </a:r>
            <a:r>
              <a:rPr lang="en-US" sz="2000" dirty="0">
                <a:solidFill>
                  <a:srgbClr val="FF0000"/>
                </a:solidFill>
                <a:latin typeface="Papyrus"/>
                <a:cs typeface="Papyrus"/>
              </a:rPr>
              <a:t>bear</a:t>
            </a:r>
            <a:r>
              <a:rPr lang="en-US" sz="2000" dirty="0">
                <a:latin typeface="Papyrus"/>
                <a:cs typeface="Papyrus"/>
              </a:rPr>
              <a:t>,  &amp; his mouth</a:t>
            </a:r>
          </a:p>
          <a:p>
            <a:r>
              <a:rPr lang="en-US" sz="2000" dirty="0">
                <a:latin typeface="Papyrus"/>
                <a:cs typeface="Papyrus"/>
              </a:rPr>
              <a:t>        as the mouth of a</a:t>
            </a:r>
            <a:r>
              <a:rPr lang="en-US" sz="2000" dirty="0">
                <a:solidFill>
                  <a:srgbClr val="FF0000"/>
                </a:solidFill>
                <a:latin typeface="Papyrus"/>
                <a:cs typeface="Papyrus"/>
              </a:rPr>
              <a:t> lion</a:t>
            </a:r>
            <a:r>
              <a:rPr lang="en-US" sz="2000" dirty="0">
                <a:latin typeface="Papyrus"/>
                <a:cs typeface="Papyrus"/>
              </a:rPr>
              <a:t>:   &amp;  the dragon gave him his power  &amp; his throne and great authority.”</a:t>
            </a:r>
          </a:p>
        </p:txBody>
      </p:sp>
      <p:pic>
        <p:nvPicPr>
          <p:cNvPr id="3" name="Picture 2" descr="apocalipsis_salon_4bestias1.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198981"/>
            <a:ext cx="12192000" cy="5489687"/>
          </a:xfrm>
          <a:prstGeom prst="rect">
            <a:avLst/>
          </a:prstGeom>
        </p:spPr>
      </p:pic>
      <p:sp>
        <p:nvSpPr>
          <p:cNvPr id="11" name="TextBox 10"/>
          <p:cNvSpPr txBox="1"/>
          <p:nvPr/>
        </p:nvSpPr>
        <p:spPr>
          <a:xfrm>
            <a:off x="2620719" y="1524347"/>
            <a:ext cx="6950559" cy="400110"/>
          </a:xfrm>
          <a:prstGeom prst="rect">
            <a:avLst/>
          </a:prstGeom>
          <a:solidFill>
            <a:schemeClr val="accent5"/>
          </a:solidFill>
        </p:spPr>
        <p:txBody>
          <a:bodyPr wrap="square" rtlCol="0">
            <a:spAutoFit/>
          </a:bodyPr>
          <a:lstStyle/>
          <a:p>
            <a:r>
              <a:rPr lang="en-US" sz="2000" dirty="0">
                <a:solidFill>
                  <a:schemeClr val="bg1"/>
                </a:solidFill>
                <a:latin typeface="Comic Sans MS"/>
                <a:cs typeface="Comic Sans MS"/>
              </a:rPr>
              <a:t>  Daniel Chapter 7 Defines  the Anti-Christ Kingdom</a:t>
            </a:r>
          </a:p>
        </p:txBody>
      </p:sp>
      <p:sp>
        <p:nvSpPr>
          <p:cNvPr id="7" name="TextBox 6"/>
          <p:cNvSpPr txBox="1"/>
          <p:nvPr/>
        </p:nvSpPr>
        <p:spPr>
          <a:xfrm>
            <a:off x="1299919" y="3244334"/>
            <a:ext cx="1320800" cy="369332"/>
          </a:xfrm>
          <a:prstGeom prst="rect">
            <a:avLst/>
          </a:prstGeom>
          <a:noFill/>
        </p:spPr>
        <p:txBody>
          <a:bodyPr wrap="square" rtlCol="0">
            <a:spAutoFit/>
          </a:bodyPr>
          <a:lstStyle/>
          <a:p>
            <a:r>
              <a:rPr lang="en-US" dirty="0">
                <a:solidFill>
                  <a:srgbClr val="FF0000"/>
                </a:solidFill>
                <a:latin typeface="Comic Sans MS"/>
                <a:cs typeface="Comic Sans MS"/>
              </a:rPr>
              <a:t>Babylon</a:t>
            </a:r>
          </a:p>
        </p:txBody>
      </p:sp>
      <p:sp>
        <p:nvSpPr>
          <p:cNvPr id="8" name="TextBox 7"/>
          <p:cNvSpPr txBox="1"/>
          <p:nvPr/>
        </p:nvSpPr>
        <p:spPr>
          <a:xfrm>
            <a:off x="3737757" y="3413954"/>
            <a:ext cx="1666240" cy="369332"/>
          </a:xfrm>
          <a:prstGeom prst="rect">
            <a:avLst/>
          </a:prstGeom>
          <a:noFill/>
        </p:spPr>
        <p:txBody>
          <a:bodyPr wrap="square" rtlCol="0">
            <a:spAutoFit/>
          </a:bodyPr>
          <a:lstStyle/>
          <a:p>
            <a:r>
              <a:rPr lang="en-US" dirty="0">
                <a:solidFill>
                  <a:srgbClr val="FF0000"/>
                </a:solidFill>
                <a:latin typeface="Comic Sans MS"/>
                <a:cs typeface="Comic Sans MS"/>
              </a:rPr>
              <a:t>Medes/Persia</a:t>
            </a:r>
          </a:p>
        </p:txBody>
      </p:sp>
      <p:sp>
        <p:nvSpPr>
          <p:cNvPr id="9" name="TextBox 8"/>
          <p:cNvSpPr txBox="1"/>
          <p:nvPr/>
        </p:nvSpPr>
        <p:spPr>
          <a:xfrm>
            <a:off x="6788005" y="3177966"/>
            <a:ext cx="1825576" cy="369332"/>
          </a:xfrm>
          <a:prstGeom prst="rect">
            <a:avLst/>
          </a:prstGeom>
          <a:noFill/>
        </p:spPr>
        <p:txBody>
          <a:bodyPr wrap="square" rtlCol="0">
            <a:spAutoFit/>
          </a:bodyPr>
          <a:lstStyle/>
          <a:p>
            <a:r>
              <a:rPr lang="en-US" dirty="0">
                <a:solidFill>
                  <a:srgbClr val="FF0000"/>
                </a:solidFill>
                <a:latin typeface="Comic Sans MS"/>
                <a:cs typeface="Comic Sans MS"/>
              </a:rPr>
              <a:t>Greece</a:t>
            </a:r>
          </a:p>
        </p:txBody>
      </p:sp>
      <p:sp>
        <p:nvSpPr>
          <p:cNvPr id="10" name="TextBox 9"/>
          <p:cNvSpPr txBox="1"/>
          <p:nvPr/>
        </p:nvSpPr>
        <p:spPr>
          <a:xfrm>
            <a:off x="8651392" y="3147188"/>
            <a:ext cx="2388545" cy="369332"/>
          </a:xfrm>
          <a:prstGeom prst="rect">
            <a:avLst/>
          </a:prstGeom>
          <a:noFill/>
        </p:spPr>
        <p:txBody>
          <a:bodyPr wrap="square" rtlCol="0">
            <a:spAutoFit/>
          </a:bodyPr>
          <a:lstStyle/>
          <a:p>
            <a:r>
              <a:rPr lang="en-US" dirty="0">
                <a:solidFill>
                  <a:srgbClr val="FF0000"/>
                </a:solidFill>
                <a:latin typeface="Comic Sans MS"/>
                <a:cs typeface="Comic Sans MS"/>
              </a:rPr>
              <a:t>Fierce Final Beast</a:t>
            </a:r>
          </a:p>
        </p:txBody>
      </p:sp>
    </p:spTree>
    <p:extLst>
      <p:ext uri="{BB962C8B-B14F-4D97-AF65-F5344CB8AC3E}">
        <p14:creationId xmlns:p14="http://schemas.microsoft.com/office/powerpoint/2010/main" val="3843224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761DC1-7B08-A8B2-484A-9796D4DF961D}"/>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dam-and-Eve-walk-with-Go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5334" y="257680"/>
            <a:ext cx="9584266" cy="6342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773438" y="565161"/>
            <a:ext cx="6675362" cy="1323439"/>
          </a:xfrm>
          <a:prstGeom prst="rect">
            <a:avLst/>
          </a:prstGeom>
          <a:no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s-ES_tradnl" sz="2000" dirty="0">
                <a:solidFill>
                  <a:schemeClr val="bg1"/>
                </a:solidFill>
                <a:latin typeface="Papyrus"/>
                <a:cs typeface="Papyrus"/>
              </a:rPr>
              <a:t>    In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Beginning</a:t>
            </a:r>
            <a:r>
              <a:rPr lang="es-ES_tradnl" sz="2000" dirty="0">
                <a:solidFill>
                  <a:schemeClr val="bg1"/>
                </a:solidFill>
                <a:latin typeface="Papyrus"/>
                <a:cs typeface="Papyrus"/>
              </a:rPr>
              <a:t>, </a:t>
            </a:r>
            <a:r>
              <a:rPr lang="es-ES_tradnl" sz="2000" dirty="0" err="1">
                <a:solidFill>
                  <a:schemeClr val="bg1"/>
                </a:solidFill>
                <a:latin typeface="Papyrus"/>
                <a:cs typeface="Papyrus"/>
              </a:rPr>
              <a:t>everything</a:t>
            </a:r>
            <a:r>
              <a:rPr lang="es-ES_tradnl" sz="2000" dirty="0">
                <a:solidFill>
                  <a:schemeClr val="bg1"/>
                </a:solidFill>
                <a:latin typeface="Papyrus"/>
                <a:cs typeface="Papyrus"/>
              </a:rPr>
              <a:t> in </a:t>
            </a:r>
            <a:r>
              <a:rPr lang="es-ES_tradnl" sz="2000" dirty="0" err="1">
                <a:solidFill>
                  <a:schemeClr val="bg1"/>
                </a:solidFill>
                <a:latin typeface="Papyrus"/>
                <a:cs typeface="Papyrus"/>
              </a:rPr>
              <a:t>the</a:t>
            </a:r>
            <a:r>
              <a:rPr lang="es-ES_tradnl" sz="2000" dirty="0">
                <a:solidFill>
                  <a:schemeClr val="bg1"/>
                </a:solidFill>
                <a:latin typeface="Papyrus"/>
                <a:cs typeface="Papyrus"/>
              </a:rPr>
              <a:t> Garden </a:t>
            </a:r>
            <a:r>
              <a:rPr lang="es-ES_tradnl" sz="2000" dirty="0" err="1">
                <a:solidFill>
                  <a:schemeClr val="bg1"/>
                </a:solidFill>
                <a:latin typeface="Papyrus"/>
                <a:cs typeface="Papyrus"/>
              </a:rPr>
              <a:t>was</a:t>
            </a:r>
            <a:r>
              <a:rPr lang="es-ES_tradnl" sz="2000" dirty="0">
                <a:solidFill>
                  <a:schemeClr val="bg1"/>
                </a:solidFill>
                <a:latin typeface="Papyrus"/>
                <a:cs typeface="Papyrus"/>
              </a:rPr>
              <a:t> </a:t>
            </a:r>
            <a:r>
              <a:rPr lang="es-ES_tradnl" sz="2000" dirty="0" err="1">
                <a:solidFill>
                  <a:schemeClr val="bg1"/>
                </a:solidFill>
                <a:latin typeface="Papyrus"/>
                <a:cs typeface="Papyrus"/>
              </a:rPr>
              <a:t>Perfect</a:t>
            </a:r>
            <a:r>
              <a:rPr lang="es-ES_tradnl" sz="2000" dirty="0">
                <a:solidFill>
                  <a:schemeClr val="bg1"/>
                </a:solidFill>
                <a:latin typeface="Papyrus"/>
                <a:cs typeface="Papyrus"/>
              </a:rPr>
              <a:t>.  </a:t>
            </a:r>
          </a:p>
          <a:p>
            <a:pPr algn="ctr"/>
            <a:r>
              <a:rPr lang="es-ES_tradnl" sz="2000" dirty="0" err="1">
                <a:solidFill>
                  <a:schemeClr val="bg1"/>
                </a:solidFill>
                <a:latin typeface="Papyrus"/>
                <a:cs typeface="Papyrus"/>
              </a:rPr>
              <a:t>God</a:t>
            </a:r>
            <a:r>
              <a:rPr lang="es-ES_tradnl" sz="2000" dirty="0">
                <a:solidFill>
                  <a:schemeClr val="bg1"/>
                </a:solidFill>
                <a:latin typeface="Papyrus"/>
                <a:cs typeface="Papyrus"/>
              </a:rPr>
              <a:t> </a:t>
            </a:r>
            <a:r>
              <a:rPr lang="es-ES_tradnl" sz="2000" dirty="0" err="1">
                <a:solidFill>
                  <a:schemeClr val="bg1"/>
                </a:solidFill>
                <a:latin typeface="Papyrus"/>
                <a:cs typeface="Papyrus"/>
              </a:rPr>
              <a:t>created</a:t>
            </a:r>
            <a:r>
              <a:rPr lang="es-ES_tradnl" sz="2000" dirty="0">
                <a:solidFill>
                  <a:schemeClr val="bg1"/>
                </a:solidFill>
                <a:latin typeface="Papyrus"/>
                <a:cs typeface="Papyrus"/>
              </a:rPr>
              <a:t> and </a:t>
            </a:r>
            <a:r>
              <a:rPr lang="es-ES_tradnl" sz="2000" dirty="0" err="1">
                <a:solidFill>
                  <a:schemeClr val="bg1"/>
                </a:solidFill>
                <a:latin typeface="Papyrus"/>
                <a:cs typeface="Papyrus"/>
              </a:rPr>
              <a:t>blessed</a:t>
            </a:r>
            <a:r>
              <a:rPr lang="es-ES_tradnl" sz="2000" dirty="0">
                <a:solidFill>
                  <a:schemeClr val="bg1"/>
                </a:solidFill>
                <a:latin typeface="Papyrus"/>
                <a:cs typeface="Papyrus"/>
              </a:rPr>
              <a:t> Adam and Eve</a:t>
            </a:r>
          </a:p>
          <a:p>
            <a:pPr algn="ctr"/>
            <a:r>
              <a:rPr lang="es-ES_tradnl" sz="2000" dirty="0">
                <a:solidFill>
                  <a:schemeClr val="bg1"/>
                </a:solidFill>
                <a:latin typeface="Papyrus"/>
                <a:cs typeface="Papyrus"/>
              </a:rPr>
              <a:t> He </a:t>
            </a:r>
            <a:r>
              <a:rPr lang="es-ES_tradnl" sz="2000" dirty="0" err="1">
                <a:solidFill>
                  <a:schemeClr val="bg1"/>
                </a:solidFill>
                <a:latin typeface="Papyrus"/>
                <a:cs typeface="Papyrus"/>
              </a:rPr>
              <a:t>gave</a:t>
            </a:r>
            <a:r>
              <a:rPr lang="es-ES_tradnl" sz="2000" dirty="0">
                <a:solidFill>
                  <a:schemeClr val="bg1"/>
                </a:solidFill>
                <a:latin typeface="Papyrus"/>
                <a:cs typeface="Papyrus"/>
              </a:rPr>
              <a:t> </a:t>
            </a:r>
            <a:r>
              <a:rPr lang="es-ES_tradnl" sz="2000" dirty="0" err="1">
                <a:solidFill>
                  <a:schemeClr val="bg1"/>
                </a:solidFill>
                <a:latin typeface="Papyrus"/>
                <a:cs typeface="Papyrus"/>
              </a:rPr>
              <a:t>them</a:t>
            </a:r>
            <a:r>
              <a:rPr lang="es-ES_tradnl" sz="2000" dirty="0">
                <a:solidFill>
                  <a:schemeClr val="bg1"/>
                </a:solidFill>
                <a:latin typeface="Papyrus"/>
                <a:cs typeface="Papyrus"/>
              </a:rPr>
              <a:t> </a:t>
            </a:r>
            <a:r>
              <a:rPr lang="es-ES_tradnl" sz="2000" dirty="0" err="1">
                <a:solidFill>
                  <a:schemeClr val="bg1"/>
                </a:solidFill>
                <a:latin typeface="Papyrus"/>
                <a:cs typeface="Papyrus"/>
              </a:rPr>
              <a:t>dominion</a:t>
            </a:r>
            <a:r>
              <a:rPr lang="es-ES_tradnl" sz="2000" dirty="0">
                <a:solidFill>
                  <a:schemeClr val="bg1"/>
                </a:solidFill>
                <a:latin typeface="Papyrus"/>
                <a:cs typeface="Papyrus"/>
              </a:rPr>
              <a:t> </a:t>
            </a:r>
            <a:r>
              <a:rPr lang="es-ES_tradnl" sz="2000" dirty="0" err="1">
                <a:solidFill>
                  <a:schemeClr val="bg1"/>
                </a:solidFill>
                <a:latin typeface="Papyrus"/>
                <a:cs typeface="Papyrus"/>
              </a:rPr>
              <a:t>over</a:t>
            </a:r>
            <a:r>
              <a:rPr lang="es-ES_tradnl" sz="2000" dirty="0">
                <a:solidFill>
                  <a:schemeClr val="bg1"/>
                </a:solidFill>
                <a:latin typeface="Papyrus"/>
                <a:cs typeface="Papyrus"/>
              </a:rPr>
              <a:t> </a:t>
            </a:r>
            <a:r>
              <a:rPr lang="es-ES_tradnl" sz="2000" dirty="0" err="1">
                <a:solidFill>
                  <a:schemeClr val="bg1"/>
                </a:solidFill>
                <a:latin typeface="Papyrus"/>
                <a:cs typeface="Papyrus"/>
              </a:rPr>
              <a:t>all</a:t>
            </a:r>
            <a:r>
              <a:rPr lang="es-ES_tradnl" sz="2000" dirty="0">
                <a:solidFill>
                  <a:schemeClr val="bg1"/>
                </a:solidFill>
                <a:latin typeface="Papyrus"/>
                <a:cs typeface="Papyrus"/>
              </a:rPr>
              <a:t> </a:t>
            </a:r>
            <a:r>
              <a:rPr lang="es-ES_tradnl" sz="2000" dirty="0" err="1">
                <a:solidFill>
                  <a:schemeClr val="bg1"/>
                </a:solidFill>
                <a:latin typeface="Papyrus"/>
                <a:cs typeface="Papyrus"/>
              </a:rPr>
              <a:t>His</a:t>
            </a:r>
            <a:r>
              <a:rPr lang="es-ES_tradnl" sz="2000" dirty="0">
                <a:solidFill>
                  <a:schemeClr val="bg1"/>
                </a:solidFill>
                <a:latin typeface="Papyrus"/>
                <a:cs typeface="Papyrus"/>
              </a:rPr>
              <a:t> </a:t>
            </a:r>
            <a:r>
              <a:rPr lang="es-ES_tradnl" sz="2000" dirty="0" err="1">
                <a:solidFill>
                  <a:schemeClr val="bg1"/>
                </a:solidFill>
                <a:latin typeface="Papyrus"/>
                <a:cs typeface="Papyrus"/>
              </a:rPr>
              <a:t>Creation</a:t>
            </a:r>
            <a:r>
              <a:rPr lang="es-ES_tradnl" sz="2000" dirty="0">
                <a:solidFill>
                  <a:schemeClr val="bg1"/>
                </a:solidFill>
                <a:latin typeface="Papyrus"/>
                <a:cs typeface="Papyrus"/>
              </a:rPr>
              <a:t>.</a:t>
            </a:r>
          </a:p>
          <a:p>
            <a:pPr algn="ctr"/>
            <a:r>
              <a:rPr lang="es-ES_tradnl" sz="2000" dirty="0">
                <a:solidFill>
                  <a:schemeClr val="bg1"/>
                </a:solidFill>
                <a:latin typeface="Papyrus"/>
                <a:cs typeface="Papyrus"/>
              </a:rPr>
              <a:t>   Genesis 1:28       No Sin, No </a:t>
            </a:r>
            <a:r>
              <a:rPr lang="es-ES_tradnl" sz="2000" dirty="0" err="1">
                <a:solidFill>
                  <a:schemeClr val="bg1"/>
                </a:solidFill>
                <a:latin typeface="Papyrus"/>
                <a:cs typeface="Papyrus"/>
              </a:rPr>
              <a:t>Sickness</a:t>
            </a:r>
            <a:r>
              <a:rPr lang="es-ES_tradnl" sz="2000" dirty="0">
                <a:solidFill>
                  <a:schemeClr val="bg1"/>
                </a:solidFill>
                <a:latin typeface="Papyrus"/>
                <a:cs typeface="Papyrus"/>
              </a:rPr>
              <a:t>, No </a:t>
            </a:r>
            <a:r>
              <a:rPr lang="es-ES_tradnl" sz="2000" dirty="0" err="1">
                <a:solidFill>
                  <a:schemeClr val="bg1"/>
                </a:solidFill>
                <a:latin typeface="Papyrus"/>
                <a:cs typeface="Papyrus"/>
              </a:rPr>
              <a:t>Separation</a:t>
            </a:r>
            <a:r>
              <a:rPr lang="es-ES_tradnl" sz="2000" dirty="0">
                <a:solidFill>
                  <a:schemeClr val="bg1"/>
                </a:solidFill>
                <a:latin typeface="Papyrus"/>
                <a:cs typeface="Papyrus"/>
              </a:rPr>
              <a:t>!</a:t>
            </a:r>
          </a:p>
        </p:txBody>
      </p:sp>
    </p:spTree>
    <p:extLst>
      <p:ext uri="{BB962C8B-B14F-4D97-AF65-F5344CB8AC3E}">
        <p14:creationId xmlns:p14="http://schemas.microsoft.com/office/powerpoint/2010/main" val="4109980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6F6761-D285-3125-FD09-85C740182000}"/>
              </a:ext>
            </a:extLst>
          </p:cNvPr>
          <p:cNvSpPr/>
          <p:nvPr/>
        </p:nvSpPr>
        <p:spPr>
          <a:xfrm>
            <a:off x="0" y="19157"/>
            <a:ext cx="12192000" cy="6838843"/>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4Beast Comparative Char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2267" y="-87957"/>
            <a:ext cx="10109199" cy="692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590684" y="-1862"/>
            <a:ext cx="5683380" cy="461665"/>
          </a:xfrm>
          <a:prstGeom prst="rect">
            <a:avLst/>
          </a:prstGeom>
          <a:solidFill>
            <a:schemeClr val="accent5"/>
          </a:solidFill>
        </p:spPr>
        <p:txBody>
          <a:bodyPr wrap="square" rtlCol="0">
            <a:spAutoFit/>
          </a:bodyPr>
          <a:lstStyle/>
          <a:p>
            <a:r>
              <a:rPr lang="en-US" sz="2400" dirty="0">
                <a:latin typeface="Papyrus"/>
                <a:cs typeface="Papyrus"/>
              </a:rPr>
              <a:t>Comparing Daniel  2, Daniel 7 &amp;  Daniel 8</a:t>
            </a:r>
          </a:p>
        </p:txBody>
      </p:sp>
    </p:spTree>
    <p:extLst>
      <p:ext uri="{BB962C8B-B14F-4D97-AF65-F5344CB8AC3E}">
        <p14:creationId xmlns:p14="http://schemas.microsoft.com/office/powerpoint/2010/main" val="2285650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4C5197-C84F-38FC-6C1A-55337AE78986}"/>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017" name="Picture 7" descr="470721_4166753889832_1589094619_o.jpg">
            <a:extLst>
              <a:ext uri="{FF2B5EF4-FFF2-40B4-BE49-F238E27FC236}">
                <a16:creationId xmlns:a16="http://schemas.microsoft.com/office/drawing/2014/main" id="{0994211D-A9D7-8EDC-489F-53E6CB001CE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57835" y="0"/>
            <a:ext cx="96101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Box 1">
            <a:extLst>
              <a:ext uri="{FF2B5EF4-FFF2-40B4-BE49-F238E27FC236}">
                <a16:creationId xmlns:a16="http://schemas.microsoft.com/office/drawing/2014/main" id="{6C2A961F-E548-0F88-3481-EB59FC0D676C}"/>
              </a:ext>
            </a:extLst>
          </p:cNvPr>
          <p:cNvSpPr txBox="1">
            <a:spLocks noChangeArrowheads="1"/>
          </p:cNvSpPr>
          <p:nvPr/>
        </p:nvSpPr>
        <p:spPr bwMode="auto">
          <a:xfrm>
            <a:off x="7086600" y="1905001"/>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chemeClr val="bg1"/>
                </a:solidFill>
                <a:latin typeface="Arial Rounded MT Bold" panose="020F0704030504030204" pitchFamily="34" charset="77"/>
              </a:rPr>
              <a:t>The  4 Beasts are the Same 4 Kingdoms as:</a:t>
            </a:r>
          </a:p>
        </p:txBody>
      </p:sp>
      <p:sp>
        <p:nvSpPr>
          <p:cNvPr id="2" name="TextBox 1">
            <a:extLst>
              <a:ext uri="{FF2B5EF4-FFF2-40B4-BE49-F238E27FC236}">
                <a16:creationId xmlns:a16="http://schemas.microsoft.com/office/drawing/2014/main" id="{52DF022D-BF78-1BBA-0F36-86961E71F831}"/>
              </a:ext>
            </a:extLst>
          </p:cNvPr>
          <p:cNvSpPr txBox="1"/>
          <p:nvPr/>
        </p:nvSpPr>
        <p:spPr>
          <a:xfrm>
            <a:off x="2438400" y="5181600"/>
            <a:ext cx="1600200" cy="584200"/>
          </a:xfrm>
          <a:prstGeom prst="rect">
            <a:avLst/>
          </a:prstGeom>
          <a:solidFill>
            <a:srgbClr val="000090"/>
          </a:solidFill>
        </p:spPr>
        <p:txBody>
          <a:bodyPr>
            <a:spAutoFit/>
          </a:bodyPr>
          <a:lstStyle/>
          <a:p>
            <a:pPr>
              <a:defRPr/>
            </a:pPr>
            <a:r>
              <a:rPr lang="en-US" sz="1600" dirty="0">
                <a:solidFill>
                  <a:srgbClr val="FFFF00"/>
                </a:solidFill>
                <a:latin typeface="+mj-lt"/>
                <a:ea typeface="ヒラギノ角ゴ Pro W3" charset="0"/>
              </a:rPr>
              <a:t>Anti-Christ</a:t>
            </a:r>
          </a:p>
          <a:p>
            <a:pPr>
              <a:defRPr/>
            </a:pPr>
            <a:r>
              <a:rPr lang="en-US" sz="1600" dirty="0">
                <a:solidFill>
                  <a:srgbClr val="FFFF00"/>
                </a:solidFill>
                <a:latin typeface="+mj-lt"/>
                <a:ea typeface="ヒラギノ角ゴ Pro W3" charset="0"/>
              </a:rPr>
              <a:t> Kingdom</a:t>
            </a:r>
          </a:p>
        </p:txBody>
      </p:sp>
      <p:sp>
        <p:nvSpPr>
          <p:cNvPr id="4" name="TextBox 3">
            <a:extLst>
              <a:ext uri="{FF2B5EF4-FFF2-40B4-BE49-F238E27FC236}">
                <a16:creationId xmlns:a16="http://schemas.microsoft.com/office/drawing/2014/main" id="{F9A38E6C-C848-95BD-3098-05EB9C9C98DE}"/>
              </a:ext>
            </a:extLst>
          </p:cNvPr>
          <p:cNvSpPr txBox="1"/>
          <p:nvPr/>
        </p:nvSpPr>
        <p:spPr>
          <a:xfrm>
            <a:off x="7010400" y="3981271"/>
            <a:ext cx="2946400" cy="1200329"/>
          </a:xfrm>
          <a:prstGeom prst="rect">
            <a:avLst/>
          </a:prstGeom>
          <a:noFill/>
        </p:spPr>
        <p:txBody>
          <a:bodyPr wrap="square" rtlCol="0">
            <a:spAutoFit/>
          </a:bodyPr>
          <a:lstStyle/>
          <a:p>
            <a:pPr algn="ctr"/>
            <a:endParaRPr lang="en-US" sz="1800" dirty="0">
              <a:latin typeface="Papyrus"/>
              <a:cs typeface="Papyrus"/>
            </a:endParaRPr>
          </a:p>
          <a:p>
            <a:pPr algn="ctr"/>
            <a:r>
              <a:rPr lang="en-US" sz="1800" dirty="0">
                <a:solidFill>
                  <a:schemeClr val="bg1"/>
                </a:solidFill>
                <a:latin typeface="Papyrus"/>
                <a:cs typeface="Papyrus"/>
              </a:rPr>
              <a:t>Modern Bible Maps</a:t>
            </a:r>
          </a:p>
          <a:p>
            <a:pPr algn="ctr"/>
            <a:r>
              <a:rPr lang="en-US" sz="1800" dirty="0">
                <a:solidFill>
                  <a:schemeClr val="bg1"/>
                </a:solidFill>
                <a:latin typeface="Papyrus"/>
                <a:cs typeface="Papyrus"/>
              </a:rPr>
              <a:t>  Look into the Future </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524000" y="4764"/>
            <a:ext cx="9144000" cy="909637"/>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dirty="0">
                <a:solidFill>
                  <a:schemeClr val="accent4">
                    <a:lumMod val="60000"/>
                    <a:lumOff val="40000"/>
                  </a:schemeClr>
                </a:solidFill>
                <a:effectLst>
                  <a:outerShdw blurRad="38100" dist="38100" dir="2700000" algn="tl">
                    <a:srgbClr val="000000"/>
                  </a:outerShdw>
                </a:effectLst>
                <a:latin typeface="Papyrus" charset="0"/>
              </a:rPr>
              <a:t>Babylonian Empire</a:t>
            </a:r>
          </a:p>
        </p:txBody>
      </p:sp>
      <p:sp>
        <p:nvSpPr>
          <p:cNvPr id="2057" name="Rectangle 9"/>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Rectangle 1">
            <a:extLst>
              <a:ext uri="{FF2B5EF4-FFF2-40B4-BE49-F238E27FC236}">
                <a16:creationId xmlns:a16="http://schemas.microsoft.com/office/drawing/2014/main" id="{DEDBD1E1-A781-6CA3-A86E-69084C0AF8FD}"/>
              </a:ext>
            </a:extLst>
          </p:cNvPr>
          <p:cNvSpPr/>
          <p:nvPr/>
        </p:nvSpPr>
        <p:spPr>
          <a:xfrm>
            <a:off x="0" y="0"/>
            <a:ext cx="12192000" cy="6869114"/>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851" name="Picture 12" descr="Babylonian Empire copy"/>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849843" y="70643"/>
            <a:ext cx="10529357" cy="6716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64840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09FCC8-0231-CD41-3455-23F201C531BB}"/>
              </a:ext>
            </a:extLst>
          </p:cNvPr>
          <p:cNvSpPr/>
          <p:nvPr/>
        </p:nvSpPr>
        <p:spPr>
          <a:xfrm>
            <a:off x="1"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1524000" y="0"/>
            <a:ext cx="9144000" cy="838200"/>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b="1" dirty="0">
                <a:solidFill>
                  <a:srgbClr val="FFFF00"/>
                </a:solidFill>
                <a:effectLst>
                  <a:outerShdw blurRad="38100" dist="38100" dir="2700000" algn="tl">
                    <a:srgbClr val="000000"/>
                  </a:outerShdw>
                </a:effectLst>
                <a:latin typeface="Papyrus" charset="0"/>
              </a:rPr>
              <a:t>Persian</a:t>
            </a:r>
            <a:r>
              <a:rPr lang="en-US" sz="3600" b="1" dirty="0">
                <a:solidFill>
                  <a:srgbClr val="FF0000"/>
                </a:solidFill>
                <a:effectLst>
                  <a:outerShdw blurRad="38100" dist="38100" dir="2700000" algn="tl">
                    <a:srgbClr val="000000"/>
                  </a:outerShdw>
                </a:effectLst>
                <a:latin typeface="Papyrus" charset="0"/>
              </a:rPr>
              <a:t> </a:t>
            </a:r>
            <a:r>
              <a:rPr lang="en-US" sz="3600" b="1" dirty="0">
                <a:solidFill>
                  <a:srgbClr val="FFFF00"/>
                </a:solidFill>
                <a:effectLst>
                  <a:outerShdw blurRad="38100" dist="38100" dir="2700000" algn="tl">
                    <a:srgbClr val="000000"/>
                  </a:outerShdw>
                </a:effectLst>
                <a:latin typeface="Papyrus" charset="0"/>
              </a:rPr>
              <a:t>Empire</a:t>
            </a:r>
          </a:p>
        </p:txBody>
      </p:sp>
      <p:sp>
        <p:nvSpPr>
          <p:cNvPr id="7171" name="Rectangle 3"/>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79875" name="Picture 4" descr="Persian Empire cop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9131" y="0"/>
            <a:ext cx="107694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16818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0" y="0"/>
            <a:ext cx="9144000" cy="838200"/>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dirty="0">
                <a:solidFill>
                  <a:srgbClr val="FFCC66"/>
                </a:solidFill>
                <a:effectLst>
                  <a:outerShdw blurRad="38100" dist="38100" dir="2700000" algn="tl">
                    <a:srgbClr val="000000"/>
                  </a:outerShdw>
                </a:effectLst>
                <a:latin typeface="Papyrus" charset="0"/>
              </a:rPr>
              <a:t>Greek Empire</a:t>
            </a:r>
          </a:p>
        </p:txBody>
      </p:sp>
      <p:sp>
        <p:nvSpPr>
          <p:cNvPr id="4100" name="Rectangle 4"/>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Rectangle 1">
            <a:extLst>
              <a:ext uri="{FF2B5EF4-FFF2-40B4-BE49-F238E27FC236}">
                <a16:creationId xmlns:a16="http://schemas.microsoft.com/office/drawing/2014/main" id="{9474E95B-4FFA-7693-D26B-9300BF839886}"/>
              </a:ext>
            </a:extLst>
          </p:cNvPr>
          <p:cNvSpPr/>
          <p:nvPr/>
        </p:nvSpPr>
        <p:spPr>
          <a:xfrm>
            <a:off x="0" y="0"/>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899" name="Picture 7" descr="Greek Empire copy"/>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99247" y="0"/>
            <a:ext cx="1095487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578581"/>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0" y="0"/>
            <a:ext cx="9144000" cy="792162"/>
          </a:xfrm>
          <a:solidFill>
            <a:srgbClr val="3366FF"/>
          </a:solidFill>
        </p:spPr>
        <p:style>
          <a:lnRef idx="2">
            <a:schemeClr val="dk1">
              <a:shade val="50000"/>
            </a:schemeClr>
          </a:lnRef>
          <a:fillRef idx="1">
            <a:schemeClr val="dk1"/>
          </a:fillRef>
          <a:effectRef idx="0">
            <a:schemeClr val="dk1"/>
          </a:effectRef>
          <a:fontRef idx="minor">
            <a:schemeClr val="lt1"/>
          </a:fontRef>
        </p:style>
        <p:txBody>
          <a:bodyPr/>
          <a:lstStyle/>
          <a:p>
            <a:pPr>
              <a:defRPr/>
            </a:pPr>
            <a:r>
              <a:rPr lang="en-US" sz="3600" b="1" dirty="0">
                <a:solidFill>
                  <a:srgbClr val="00B701"/>
                </a:solidFill>
                <a:effectLst>
                  <a:outerShdw blurRad="38100" dist="38100" dir="2700000" algn="tl">
                    <a:srgbClr val="000000"/>
                  </a:outerShdw>
                </a:effectLst>
                <a:latin typeface="Papyrus" charset="0"/>
              </a:rPr>
              <a:t>Roman Empire</a:t>
            </a:r>
          </a:p>
        </p:txBody>
      </p:sp>
      <p:sp>
        <p:nvSpPr>
          <p:cNvPr id="5123" name="Rectangle 3"/>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 name="Rectangle 1">
            <a:extLst>
              <a:ext uri="{FF2B5EF4-FFF2-40B4-BE49-F238E27FC236}">
                <a16:creationId xmlns:a16="http://schemas.microsoft.com/office/drawing/2014/main" id="{4981866B-D14A-AF75-ECE6-68D141C017D0}"/>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23" name="Picture 5" descr="Roman Empire copy"/>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48267" y="0"/>
            <a:ext cx="1056606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52210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3C5793-577A-FEBE-3E2C-DA63C2C9FA04}"/>
              </a:ext>
            </a:extLst>
          </p:cNvPr>
          <p:cNvSpPr/>
          <p:nvPr/>
        </p:nvSpPr>
        <p:spPr>
          <a:xfrm>
            <a:off x="-230372" y="0"/>
            <a:ext cx="12422372" cy="6858000"/>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anchor="ctr"/>
          <a:lstStyle/>
          <a:p>
            <a:pPr algn="ctr">
              <a:defRPr/>
            </a:pPr>
            <a:endParaRPr lang="en-US"/>
          </a:p>
        </p:txBody>
      </p:sp>
      <p:sp>
        <p:nvSpPr>
          <p:cNvPr id="5" name="TextBox 4">
            <a:extLst>
              <a:ext uri="{FF2B5EF4-FFF2-40B4-BE49-F238E27FC236}">
                <a16:creationId xmlns:a16="http://schemas.microsoft.com/office/drawing/2014/main" id="{4649A01F-B6B2-BBAB-CC5E-565FD4DC81F5}"/>
              </a:ext>
            </a:extLst>
          </p:cNvPr>
          <p:cNvSpPr txBox="1"/>
          <p:nvPr/>
        </p:nvSpPr>
        <p:spPr>
          <a:xfrm>
            <a:off x="6550026" y="3429000"/>
            <a:ext cx="4535487" cy="830262"/>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US" sz="2400" dirty="0">
                <a:solidFill>
                  <a:srgbClr val="FFFFFF"/>
                </a:solidFill>
                <a:latin typeface="Comic Sans MS"/>
                <a:cs typeface="Comic Sans MS"/>
              </a:rPr>
              <a:t>In Bible Prophecy</a:t>
            </a:r>
          </a:p>
          <a:p>
            <a:pPr>
              <a:defRPr/>
            </a:pPr>
            <a:r>
              <a:rPr lang="en-US" sz="2400" dirty="0">
                <a:solidFill>
                  <a:srgbClr val="FFFFFF"/>
                </a:solidFill>
                <a:latin typeface="Comic Sans MS"/>
                <a:cs typeface="Comic Sans MS"/>
              </a:rPr>
              <a:t>Kingdoms = Heads = Mountains</a:t>
            </a:r>
          </a:p>
        </p:txBody>
      </p:sp>
      <p:pic>
        <p:nvPicPr>
          <p:cNvPr id="181253" name="Picture 5" descr="whore_riding_beast2.jpg">
            <a:extLst>
              <a:ext uri="{FF2B5EF4-FFF2-40B4-BE49-F238E27FC236}">
                <a16:creationId xmlns:a16="http://schemas.microsoft.com/office/drawing/2014/main" id="{98DE01D3-B2FA-D8B3-6C2A-CF4293DFD17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0372" y="0"/>
            <a:ext cx="6624647" cy="678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9D852F3-449E-675F-11E0-34FB43E68C58}"/>
              </a:ext>
            </a:extLst>
          </p:cNvPr>
          <p:cNvSpPr txBox="1"/>
          <p:nvPr/>
        </p:nvSpPr>
        <p:spPr>
          <a:xfrm>
            <a:off x="6132513" y="661986"/>
            <a:ext cx="4953000" cy="163195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US" sz="2000" dirty="0">
                <a:solidFill>
                  <a:srgbClr val="FFFFFF"/>
                </a:solidFill>
                <a:latin typeface="Comic Sans MS"/>
                <a:cs typeface="Comic Sans MS"/>
              </a:rPr>
              <a:t>Woman riding the Beast with 7 Heads</a:t>
            </a:r>
          </a:p>
          <a:p>
            <a:pPr>
              <a:defRPr/>
            </a:pPr>
            <a:r>
              <a:rPr lang="en-US" sz="2000" dirty="0">
                <a:solidFill>
                  <a:srgbClr val="FFFFFF"/>
                </a:solidFill>
                <a:latin typeface="Comic Sans MS"/>
                <a:cs typeface="Comic Sans MS"/>
              </a:rPr>
              <a:t>   </a:t>
            </a:r>
          </a:p>
          <a:p>
            <a:pPr>
              <a:defRPr/>
            </a:pPr>
            <a:r>
              <a:rPr lang="en-US" sz="2000" dirty="0">
                <a:solidFill>
                  <a:srgbClr val="FFFFFF"/>
                </a:solidFill>
                <a:latin typeface="Comic Sans MS"/>
                <a:cs typeface="Comic Sans MS"/>
              </a:rPr>
              <a:t> Mystery Babylon, the Great Harlot</a:t>
            </a:r>
          </a:p>
          <a:p>
            <a:pPr>
              <a:defRPr/>
            </a:pPr>
            <a:endParaRPr lang="en-US" sz="2000" dirty="0">
              <a:solidFill>
                <a:srgbClr val="FFFFFF"/>
              </a:solidFill>
              <a:latin typeface="Comic Sans MS"/>
              <a:cs typeface="Comic Sans MS"/>
            </a:endParaRPr>
          </a:p>
          <a:p>
            <a:pPr>
              <a:defRPr/>
            </a:pPr>
            <a:r>
              <a:rPr lang="en-US" sz="2000" dirty="0">
                <a:solidFill>
                  <a:srgbClr val="FFFFFF"/>
                </a:solidFill>
                <a:latin typeface="Comic Sans MS"/>
                <a:cs typeface="Comic Sans MS"/>
              </a:rPr>
              <a:t>  False Religion Controlling 7 Kingdoms</a:t>
            </a:r>
          </a:p>
        </p:txBody>
      </p:sp>
      <p:sp>
        <p:nvSpPr>
          <p:cNvPr id="181255" name="TextBox 1">
            <a:extLst>
              <a:ext uri="{FF2B5EF4-FFF2-40B4-BE49-F238E27FC236}">
                <a16:creationId xmlns:a16="http://schemas.microsoft.com/office/drawing/2014/main" id="{038C54E1-C9B3-9274-D9F9-0EFC73AB36FE}"/>
              </a:ext>
            </a:extLst>
          </p:cNvPr>
          <p:cNvSpPr txBox="1">
            <a:spLocks noChangeArrowheads="1"/>
          </p:cNvSpPr>
          <p:nvPr/>
        </p:nvSpPr>
        <p:spPr bwMode="auto">
          <a:xfrm>
            <a:off x="6759047" y="5164138"/>
            <a:ext cx="4535487" cy="460375"/>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400" dirty="0">
                <a:solidFill>
                  <a:srgbClr val="FFFFFF"/>
                </a:solidFill>
                <a:latin typeface="Lucida Handwriting" panose="03010101010101010101" pitchFamily="66" charset="77"/>
              </a:rPr>
              <a:t>Kingdoms  are Empires</a:t>
            </a:r>
          </a:p>
        </p:txBody>
      </p:sp>
    </p:spTree>
    <p:extLst>
      <p:ext uri="{BB962C8B-B14F-4D97-AF65-F5344CB8AC3E}">
        <p14:creationId xmlns:p14="http://schemas.microsoft.com/office/powerpoint/2010/main" val="1428598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6a00d83534afe169e20120a624a9e7970b-800wi.jpg">
            <a:extLst>
              <a:ext uri="{FF2B5EF4-FFF2-40B4-BE49-F238E27FC236}">
                <a16:creationId xmlns:a16="http://schemas.microsoft.com/office/drawing/2014/main" id="{D1C2DF05-4BD0-BC84-6BA3-01F4CDDC0E62}"/>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34634" y="39370"/>
            <a:ext cx="12122732" cy="521208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7" name="TextBox 6">
            <a:extLst>
              <a:ext uri="{FF2B5EF4-FFF2-40B4-BE49-F238E27FC236}">
                <a16:creationId xmlns:a16="http://schemas.microsoft.com/office/drawing/2014/main" id="{88AABC72-CFB6-1B83-FC99-373EC195AE5B}"/>
              </a:ext>
            </a:extLst>
          </p:cNvPr>
          <p:cNvSpPr txBox="1"/>
          <p:nvPr/>
        </p:nvSpPr>
        <p:spPr>
          <a:xfrm>
            <a:off x="63500" y="5251450"/>
            <a:ext cx="12192000" cy="1569660"/>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wrap="square">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lgn="ctr">
              <a:defRPr/>
            </a:pPr>
            <a:endParaRPr lang="en-US" altLang="en-US" dirty="0">
              <a:solidFill>
                <a:srgbClr val="FFFFFF"/>
              </a:solidFill>
              <a:latin typeface="Comic Sans MS" panose="030F0902030302020204" pitchFamily="66" charset="0"/>
            </a:endParaRPr>
          </a:p>
          <a:p>
            <a:pPr>
              <a:defRPr/>
            </a:pPr>
            <a:r>
              <a:rPr lang="en-US" altLang="en-US" dirty="0">
                <a:solidFill>
                  <a:srgbClr val="FFFFFF"/>
                </a:solidFill>
                <a:latin typeface="Comic Sans MS" panose="030F0902030302020204" pitchFamily="66" charset="0"/>
              </a:rPr>
              <a:t>“</a:t>
            </a:r>
            <a:r>
              <a:rPr lang="en-US" altLang="ja-JP" sz="2000" dirty="0">
                <a:solidFill>
                  <a:srgbClr val="FFFFFF"/>
                </a:solidFill>
                <a:latin typeface="Papyrus" panose="020B0602040200020303" pitchFamily="34" charset="77"/>
              </a:rPr>
              <a:t>And here is the mind that has wisdom:  The 7 heads are 7 mountains, on which the woman  sits.  And there are 7 kings: 5 are fallen and one is, and the other is not yet come &amp; when he comes, he must continue a short space.  And the beast that was and is not,  even he is the 8</a:t>
            </a:r>
            <a:r>
              <a:rPr lang="en-US" altLang="ja-JP" sz="2000" baseline="30000" dirty="0">
                <a:solidFill>
                  <a:srgbClr val="FFFFFF"/>
                </a:solidFill>
                <a:latin typeface="Papyrus" panose="020B0602040200020303" pitchFamily="34" charset="77"/>
              </a:rPr>
              <a:t>th </a:t>
            </a:r>
            <a:r>
              <a:rPr lang="en-US" altLang="ja-JP" sz="2000" dirty="0">
                <a:solidFill>
                  <a:srgbClr val="FFFFFF"/>
                </a:solidFill>
                <a:latin typeface="Papyrus" panose="020B0602040200020303" pitchFamily="34" charset="77"/>
              </a:rPr>
              <a:t> &amp; is of the 7 and goes into perdition</a:t>
            </a:r>
            <a:r>
              <a:rPr lang="en-US" altLang="ja-JP" dirty="0">
                <a:latin typeface="Comic Sans MS" panose="030F0902030302020204" pitchFamily="66" charset="0"/>
              </a:rPr>
              <a:t>.  </a:t>
            </a:r>
          </a:p>
          <a:p>
            <a:pPr algn="ctr">
              <a:defRPr/>
            </a:pPr>
            <a:r>
              <a:rPr lang="en-US" altLang="en-US" sz="2000" dirty="0">
                <a:latin typeface="Papyrus" panose="020B0602040200020303" pitchFamily="34" charset="77"/>
              </a:rPr>
              <a:t>Revelation 17:14 describes the 8</a:t>
            </a:r>
            <a:r>
              <a:rPr lang="en-US" altLang="en-US" sz="2000" baseline="30000" dirty="0">
                <a:latin typeface="Papyrus" panose="020B0602040200020303" pitchFamily="34" charset="77"/>
              </a:rPr>
              <a:t>th</a:t>
            </a:r>
            <a:r>
              <a:rPr lang="en-US" altLang="en-US" sz="2000" dirty="0">
                <a:latin typeface="Papyrus" panose="020B0602040200020303" pitchFamily="34" charset="77"/>
              </a:rPr>
              <a:t>  Mt. as the Anti-Christ!</a:t>
            </a:r>
            <a:r>
              <a:rPr lang="en-US" altLang="en-US" sz="2400" dirty="0"/>
              <a:t>!</a:t>
            </a:r>
          </a:p>
        </p:txBody>
      </p:sp>
      <p:sp>
        <p:nvSpPr>
          <p:cNvPr id="4" name="TextBox 3">
            <a:extLst>
              <a:ext uri="{FF2B5EF4-FFF2-40B4-BE49-F238E27FC236}">
                <a16:creationId xmlns:a16="http://schemas.microsoft.com/office/drawing/2014/main" id="{1864C31C-C2BA-EF6D-C31E-C173E9AAFE19}"/>
              </a:ext>
            </a:extLst>
          </p:cNvPr>
          <p:cNvSpPr txBox="1"/>
          <p:nvPr/>
        </p:nvSpPr>
        <p:spPr>
          <a:xfrm>
            <a:off x="1380331" y="458975"/>
            <a:ext cx="9113837" cy="708025"/>
          </a:xfrm>
          <a:prstGeom prst="rect">
            <a:avLst/>
          </a:prstGeom>
          <a:solidFill>
            <a:schemeClr val="accent5"/>
          </a:solidFill>
        </p:spPr>
        <p:style>
          <a:lnRef idx="2">
            <a:schemeClr val="dk1">
              <a:shade val="50000"/>
            </a:schemeClr>
          </a:lnRef>
          <a:fillRef idx="1">
            <a:schemeClr val="dk1"/>
          </a:fillRef>
          <a:effectRef idx="0">
            <a:schemeClr val="dk1"/>
          </a:effectRef>
          <a:fontRef idx="minor">
            <a:schemeClr val="lt1"/>
          </a:fontRef>
        </p:style>
        <p:txBody>
          <a:bodyPr>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defRPr/>
            </a:pPr>
            <a:r>
              <a:rPr lang="en-US" altLang="en-US" sz="2000" dirty="0">
                <a:latin typeface="Papyrus" panose="020B0602040200020303" pitchFamily="34" charset="77"/>
              </a:rPr>
              <a:t>Revelation 13:3  </a:t>
            </a:r>
            <a:r>
              <a:rPr lang="en-US" altLang="en-US" sz="2000" dirty="0">
                <a:solidFill>
                  <a:schemeClr val="bg1"/>
                </a:solidFill>
                <a:latin typeface="Papyrus" panose="020B0602040200020303" pitchFamily="34" charset="77"/>
              </a:rPr>
              <a:t>“ And I saw one of his heads as it were wounded to death,</a:t>
            </a:r>
          </a:p>
          <a:p>
            <a:pPr>
              <a:defRPr/>
            </a:pPr>
            <a:r>
              <a:rPr lang="en-US" altLang="en-US" sz="2000" dirty="0">
                <a:solidFill>
                  <a:schemeClr val="bg1"/>
                </a:solidFill>
                <a:latin typeface="Papyrus" panose="020B0602040200020303" pitchFamily="34" charset="77"/>
              </a:rPr>
              <a:t> &amp; his deadly wound was healed: &amp; all the world wondered after the beast.”</a:t>
            </a:r>
            <a:endParaRPr lang="en-US" altLang="en-US" sz="2400" dirty="0">
              <a:solidFill>
                <a:schemeClr val="bg1"/>
              </a:solidFill>
              <a:latin typeface="Papyrus" panose="020B0602040200020303" pitchFamily="34" charset="77"/>
            </a:endParaRPr>
          </a:p>
        </p:txBody>
      </p:sp>
      <p:sp>
        <p:nvSpPr>
          <p:cNvPr id="182278" name="TextBox 1">
            <a:extLst>
              <a:ext uri="{FF2B5EF4-FFF2-40B4-BE49-F238E27FC236}">
                <a16:creationId xmlns:a16="http://schemas.microsoft.com/office/drawing/2014/main" id="{AFEE2932-98AD-FB2A-9B10-99A61E3EA352}"/>
              </a:ext>
            </a:extLst>
          </p:cNvPr>
          <p:cNvSpPr txBox="1">
            <a:spLocks noChangeArrowheads="1"/>
          </p:cNvSpPr>
          <p:nvPr/>
        </p:nvSpPr>
        <p:spPr bwMode="auto">
          <a:xfrm>
            <a:off x="821803" y="2076450"/>
            <a:ext cx="301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rgbClr val="800000"/>
                </a:solidFill>
                <a:latin typeface="Abadi MT Condensed Extra Bold" panose="020B0306030101010103" pitchFamily="34" charset="77"/>
              </a:rPr>
              <a:t>1</a:t>
            </a:r>
          </a:p>
        </p:txBody>
      </p:sp>
      <p:sp>
        <p:nvSpPr>
          <p:cNvPr id="182279" name="TextBox 2">
            <a:extLst>
              <a:ext uri="{FF2B5EF4-FFF2-40B4-BE49-F238E27FC236}">
                <a16:creationId xmlns:a16="http://schemas.microsoft.com/office/drawing/2014/main" id="{216EEF65-7965-8150-C8CA-1B0A5C6DEA3B}"/>
              </a:ext>
            </a:extLst>
          </p:cNvPr>
          <p:cNvSpPr txBox="1">
            <a:spLocks noChangeArrowheads="1"/>
          </p:cNvSpPr>
          <p:nvPr/>
        </p:nvSpPr>
        <p:spPr bwMode="auto">
          <a:xfrm>
            <a:off x="1793293" y="2357699"/>
            <a:ext cx="523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rgbClr val="800000"/>
                </a:solidFill>
                <a:latin typeface="Abadi MT Condensed Extra Bold" panose="020B0306030101010103" pitchFamily="34" charset="77"/>
              </a:rPr>
              <a:t>2</a:t>
            </a:r>
          </a:p>
        </p:txBody>
      </p:sp>
      <p:sp>
        <p:nvSpPr>
          <p:cNvPr id="182280" name="TextBox 7">
            <a:extLst>
              <a:ext uri="{FF2B5EF4-FFF2-40B4-BE49-F238E27FC236}">
                <a16:creationId xmlns:a16="http://schemas.microsoft.com/office/drawing/2014/main" id="{A5A35902-F7E4-D40E-442D-ECEDA5C5D2A8}"/>
              </a:ext>
            </a:extLst>
          </p:cNvPr>
          <p:cNvSpPr txBox="1">
            <a:spLocks noChangeArrowheads="1"/>
          </p:cNvSpPr>
          <p:nvPr/>
        </p:nvSpPr>
        <p:spPr bwMode="auto">
          <a:xfrm>
            <a:off x="3375698" y="2725914"/>
            <a:ext cx="324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400" dirty="0">
                <a:solidFill>
                  <a:srgbClr val="C00000"/>
                </a:solidFill>
                <a:latin typeface="Abadi MT Condensed Extra Bold" panose="020B0306030101010103" pitchFamily="34" charset="77"/>
              </a:rPr>
              <a:t>3</a:t>
            </a:r>
          </a:p>
        </p:txBody>
      </p:sp>
      <p:sp>
        <p:nvSpPr>
          <p:cNvPr id="182281" name="TextBox 9">
            <a:extLst>
              <a:ext uri="{FF2B5EF4-FFF2-40B4-BE49-F238E27FC236}">
                <a16:creationId xmlns:a16="http://schemas.microsoft.com/office/drawing/2014/main" id="{77A1EAE1-34E9-D7DE-016F-16107A0048F8}"/>
              </a:ext>
            </a:extLst>
          </p:cNvPr>
          <p:cNvSpPr txBox="1">
            <a:spLocks noChangeArrowheads="1"/>
          </p:cNvSpPr>
          <p:nvPr/>
        </p:nvSpPr>
        <p:spPr bwMode="auto">
          <a:xfrm>
            <a:off x="5429531" y="2583950"/>
            <a:ext cx="31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4</a:t>
            </a:r>
          </a:p>
        </p:txBody>
      </p:sp>
      <p:sp>
        <p:nvSpPr>
          <p:cNvPr id="182282" name="TextBox 10">
            <a:extLst>
              <a:ext uri="{FF2B5EF4-FFF2-40B4-BE49-F238E27FC236}">
                <a16:creationId xmlns:a16="http://schemas.microsoft.com/office/drawing/2014/main" id="{383B24D5-D999-15EE-32D4-1684E8FF7F64}"/>
              </a:ext>
            </a:extLst>
          </p:cNvPr>
          <p:cNvSpPr txBox="1">
            <a:spLocks noChangeArrowheads="1"/>
          </p:cNvSpPr>
          <p:nvPr/>
        </p:nvSpPr>
        <p:spPr bwMode="auto">
          <a:xfrm>
            <a:off x="6840291" y="2199501"/>
            <a:ext cx="31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5</a:t>
            </a:r>
          </a:p>
        </p:txBody>
      </p:sp>
      <p:sp>
        <p:nvSpPr>
          <p:cNvPr id="182283" name="TextBox 11">
            <a:extLst>
              <a:ext uri="{FF2B5EF4-FFF2-40B4-BE49-F238E27FC236}">
                <a16:creationId xmlns:a16="http://schemas.microsoft.com/office/drawing/2014/main" id="{4E1062A0-3FCB-CC8B-5E40-4B7F1FF184DC}"/>
              </a:ext>
            </a:extLst>
          </p:cNvPr>
          <p:cNvSpPr txBox="1">
            <a:spLocks noChangeArrowheads="1"/>
          </p:cNvSpPr>
          <p:nvPr/>
        </p:nvSpPr>
        <p:spPr bwMode="auto">
          <a:xfrm>
            <a:off x="9067940" y="2725914"/>
            <a:ext cx="3175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6</a:t>
            </a:r>
          </a:p>
        </p:txBody>
      </p:sp>
      <p:sp>
        <p:nvSpPr>
          <p:cNvPr id="182284" name="TextBox 12">
            <a:extLst>
              <a:ext uri="{FF2B5EF4-FFF2-40B4-BE49-F238E27FC236}">
                <a16:creationId xmlns:a16="http://schemas.microsoft.com/office/drawing/2014/main" id="{AB4915D9-DDE4-04C6-2F3C-C235BBB23E6F}"/>
              </a:ext>
            </a:extLst>
          </p:cNvPr>
          <p:cNvSpPr txBox="1">
            <a:spLocks noChangeArrowheads="1"/>
          </p:cNvSpPr>
          <p:nvPr/>
        </p:nvSpPr>
        <p:spPr bwMode="auto">
          <a:xfrm>
            <a:off x="9957739" y="1985545"/>
            <a:ext cx="238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b="1" dirty="0">
                <a:solidFill>
                  <a:srgbClr val="C00000"/>
                </a:solidFill>
                <a:latin typeface="Abadi MT Condensed Extra Bold" panose="020B0306030101010103" pitchFamily="34" charset="77"/>
              </a:rPr>
              <a:t>7</a:t>
            </a:r>
          </a:p>
        </p:txBody>
      </p:sp>
      <p:sp>
        <p:nvSpPr>
          <p:cNvPr id="182285" name="TextBox 1">
            <a:extLst>
              <a:ext uri="{FF2B5EF4-FFF2-40B4-BE49-F238E27FC236}">
                <a16:creationId xmlns:a16="http://schemas.microsoft.com/office/drawing/2014/main" id="{BE5E8783-573A-8BC2-EC52-80F2FDFC8646}"/>
              </a:ext>
            </a:extLst>
          </p:cNvPr>
          <p:cNvSpPr txBox="1">
            <a:spLocks noChangeArrowheads="1"/>
          </p:cNvSpPr>
          <p:nvPr/>
        </p:nvSpPr>
        <p:spPr bwMode="auto">
          <a:xfrm>
            <a:off x="10195864" y="1845617"/>
            <a:ext cx="13668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solidFill>
                  <a:srgbClr val="AD0101"/>
                </a:solidFill>
                <a:latin typeface="Comic Sans MS" panose="030F0902030302020204" pitchFamily="66" charset="0"/>
              </a:rPr>
              <a:t> </a:t>
            </a:r>
            <a:r>
              <a:rPr lang="en-US" altLang="en-US" sz="2400" dirty="0">
                <a:solidFill>
                  <a:srgbClr val="AD0101"/>
                </a:solidFill>
                <a:latin typeface="Comic Sans MS" panose="030F0902030302020204" pitchFamily="66" charset="0"/>
              </a:rPr>
              <a:t>Islam</a:t>
            </a:r>
          </a:p>
        </p:txBody>
      </p:sp>
    </p:spTree>
    <p:extLst>
      <p:ext uri="{BB962C8B-B14F-4D97-AF65-F5344CB8AC3E}">
        <p14:creationId xmlns:p14="http://schemas.microsoft.com/office/powerpoint/2010/main" val="24126130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B941B0-BA26-EBD2-E5F4-42FCA30A37AD}"/>
              </a:ext>
            </a:extLst>
          </p:cNvPr>
          <p:cNvSpPr/>
          <p:nvPr/>
        </p:nvSpPr>
        <p:spPr>
          <a:xfrm>
            <a:off x="0" y="0"/>
            <a:ext cx="12192000" cy="6858000"/>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anchor="ctr"/>
          <a:lstStyle/>
          <a:p>
            <a:pPr algn="ctr">
              <a:defRPr/>
            </a:pPr>
            <a:endParaRPr lang="en-US" sz="2000" dirty="0">
              <a:latin typeface="Lucida Handwriting"/>
              <a:cs typeface="Lucida Handwriting"/>
            </a:endParaRPr>
          </a:p>
        </p:txBody>
      </p:sp>
      <p:pic>
        <p:nvPicPr>
          <p:cNvPr id="2" name="Picture 1" descr="images-9.jpeg">
            <a:extLst>
              <a:ext uri="{FF2B5EF4-FFF2-40B4-BE49-F238E27FC236}">
                <a16:creationId xmlns:a16="http://schemas.microsoft.com/office/drawing/2014/main" id="{25B321CE-8801-EEE2-9669-DE8C30833742}"/>
              </a:ext>
            </a:extLst>
          </p:cNvPr>
          <p:cNvPicPr>
            <a:picLocks noChangeAspect="1"/>
          </p:cNvPicPr>
          <p:nvPr/>
        </p:nvPicPr>
        <p:blipFill>
          <a:blip r:embed="rId2"/>
          <a:srcRect/>
          <a:stretch>
            <a:fillRect/>
          </a:stretch>
        </p:blipFill>
        <p:spPr bwMode="auto">
          <a:xfrm>
            <a:off x="457200" y="239911"/>
            <a:ext cx="2225930" cy="3055939"/>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3" name="Picture 2" descr="images-10.jpeg">
            <a:extLst>
              <a:ext uri="{FF2B5EF4-FFF2-40B4-BE49-F238E27FC236}">
                <a16:creationId xmlns:a16="http://schemas.microsoft.com/office/drawing/2014/main" id="{65ADBF85-EF8F-7526-D46E-8A64DD3D332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54565" y="3477683"/>
            <a:ext cx="2697162" cy="316388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7" name="TextBox 6">
            <a:extLst>
              <a:ext uri="{FF2B5EF4-FFF2-40B4-BE49-F238E27FC236}">
                <a16:creationId xmlns:a16="http://schemas.microsoft.com/office/drawing/2014/main" id="{D2F92E13-8048-F165-5EF1-90801121DEBF}"/>
              </a:ext>
            </a:extLst>
          </p:cNvPr>
          <p:cNvSpPr txBox="1"/>
          <p:nvPr/>
        </p:nvSpPr>
        <p:spPr>
          <a:xfrm>
            <a:off x="3394529" y="948454"/>
            <a:ext cx="3643310" cy="156966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defRPr/>
            </a:pPr>
            <a:r>
              <a:rPr lang="en-US" sz="2400" dirty="0">
                <a:solidFill>
                  <a:srgbClr val="FFFFFF"/>
                </a:solidFill>
                <a:latin typeface="Papyrus"/>
                <a:cs typeface="Papyrus"/>
              </a:rPr>
              <a:t>Ottoman Turkish Empire surrenders Jerusalem </a:t>
            </a:r>
          </a:p>
          <a:p>
            <a:pPr>
              <a:defRPr/>
            </a:pPr>
            <a:r>
              <a:rPr lang="en-US" sz="2400" dirty="0">
                <a:solidFill>
                  <a:srgbClr val="FFFFFF"/>
                </a:solidFill>
                <a:latin typeface="Papyrus"/>
                <a:cs typeface="Papyrus"/>
              </a:rPr>
              <a:t>to Gen. Allenby </a:t>
            </a:r>
            <a:r>
              <a:rPr lang="en-US" sz="2400" dirty="0">
                <a:solidFill>
                  <a:srgbClr val="FF0000"/>
                </a:solidFill>
                <a:latin typeface="Papyrus"/>
                <a:cs typeface="Papyrus"/>
              </a:rPr>
              <a:t>1917</a:t>
            </a:r>
            <a:r>
              <a:rPr lang="en-US" sz="2400" dirty="0">
                <a:solidFill>
                  <a:srgbClr val="FFFFFF"/>
                </a:solidFill>
                <a:latin typeface="Papyrus"/>
                <a:cs typeface="Papyrus"/>
              </a:rPr>
              <a:t> </a:t>
            </a:r>
          </a:p>
          <a:p>
            <a:pPr>
              <a:defRPr/>
            </a:pPr>
            <a:r>
              <a:rPr lang="en-US" sz="2400" dirty="0">
                <a:solidFill>
                  <a:srgbClr val="FFFFFF"/>
                </a:solidFill>
                <a:latin typeface="Papyrus"/>
                <a:cs typeface="Papyrus"/>
              </a:rPr>
              <a:t>after 400 years of rule</a:t>
            </a:r>
          </a:p>
        </p:txBody>
      </p:sp>
      <p:sp>
        <p:nvSpPr>
          <p:cNvPr id="8" name="TextBox 7">
            <a:extLst>
              <a:ext uri="{FF2B5EF4-FFF2-40B4-BE49-F238E27FC236}">
                <a16:creationId xmlns:a16="http://schemas.microsoft.com/office/drawing/2014/main" id="{397C07E2-3D2B-30C0-D237-40D7DE86B2CD}"/>
              </a:ext>
            </a:extLst>
          </p:cNvPr>
          <p:cNvSpPr txBox="1"/>
          <p:nvPr/>
        </p:nvSpPr>
        <p:spPr>
          <a:xfrm>
            <a:off x="3709246" y="5059626"/>
            <a:ext cx="3929522" cy="144655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lgn="ctr">
              <a:defRPr/>
            </a:pPr>
            <a:r>
              <a:rPr lang="en-US" altLang="en-US" sz="2200" dirty="0">
                <a:solidFill>
                  <a:srgbClr val="FFFFFF"/>
                </a:solidFill>
                <a:latin typeface="Papyrus" panose="020B0602040200020303" pitchFamily="34" charset="77"/>
              </a:rPr>
              <a:t>Islam suffers a “mortal  head</a:t>
            </a:r>
          </a:p>
          <a:p>
            <a:pPr algn="ctr">
              <a:defRPr/>
            </a:pPr>
            <a:r>
              <a:rPr lang="en-US" altLang="en-US" sz="2200" dirty="0">
                <a:solidFill>
                  <a:srgbClr val="FFFFFF"/>
                </a:solidFill>
                <a:latin typeface="Papyrus" panose="020B0602040200020303" pitchFamily="34" charset="77"/>
              </a:rPr>
              <a:t>Wound that must be healed”</a:t>
            </a:r>
          </a:p>
          <a:p>
            <a:pPr algn="ctr">
              <a:defRPr/>
            </a:pPr>
            <a:r>
              <a:rPr lang="en-US" altLang="en-US" sz="2200" dirty="0">
                <a:solidFill>
                  <a:srgbClr val="FFFFFF"/>
                </a:solidFill>
                <a:latin typeface="Papyrus" panose="020B0602040200020303" pitchFamily="34" charset="77"/>
              </a:rPr>
              <a:t> as the World power </a:t>
            </a:r>
            <a:r>
              <a:rPr lang="en-US" altLang="en-US" sz="2200" dirty="0">
                <a:solidFill>
                  <a:srgbClr val="FF0000"/>
                </a:solidFill>
                <a:latin typeface="Papyrus" panose="020B0602040200020303" pitchFamily="34" charset="77"/>
              </a:rPr>
              <a:t>in 1924</a:t>
            </a:r>
          </a:p>
          <a:p>
            <a:pPr algn="ctr">
              <a:defRPr/>
            </a:pPr>
            <a:r>
              <a:rPr lang="en-US" altLang="en-US" sz="2200" dirty="0">
                <a:solidFill>
                  <a:srgbClr val="FFFFFF"/>
                </a:solidFill>
                <a:latin typeface="Papyrus" panose="020B0602040200020303" pitchFamily="34" charset="77"/>
              </a:rPr>
              <a:t>At the hands of the Christians</a:t>
            </a:r>
          </a:p>
        </p:txBody>
      </p:sp>
      <p:pic>
        <p:nvPicPr>
          <p:cNvPr id="5" name="Picture 4" descr="images-11.jpeg">
            <a:extLst>
              <a:ext uri="{FF2B5EF4-FFF2-40B4-BE49-F238E27FC236}">
                <a16:creationId xmlns:a16="http://schemas.microsoft.com/office/drawing/2014/main" id="{ACDE218F-2454-91A6-C3A7-D2109D8C449F}"/>
              </a:ext>
            </a:extLst>
          </p:cNvPr>
          <p:cNvPicPr>
            <a:picLocks noChangeAspect="1"/>
          </p:cNvPicPr>
          <p:nvPr/>
        </p:nvPicPr>
        <p:blipFill>
          <a:blip r:embed="rId4"/>
          <a:srcRect/>
          <a:stretch>
            <a:fillRect/>
          </a:stretch>
        </p:blipFill>
        <p:spPr bwMode="auto">
          <a:xfrm>
            <a:off x="7907866" y="3295850"/>
            <a:ext cx="3471334" cy="3527551"/>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6" name="Picture 5" descr="Unknown-6.jpeg">
            <a:extLst>
              <a:ext uri="{FF2B5EF4-FFF2-40B4-BE49-F238E27FC236}">
                <a16:creationId xmlns:a16="http://schemas.microsoft.com/office/drawing/2014/main" id="{1BD0B54A-0256-E7A8-FF81-C62997145748}"/>
              </a:ext>
            </a:extLst>
          </p:cNvPr>
          <p:cNvPicPr>
            <a:picLocks noChangeAspect="1"/>
          </p:cNvPicPr>
          <p:nvPr/>
        </p:nvPicPr>
        <p:blipFill>
          <a:blip r:embed="rId5"/>
          <a:srcRect/>
          <a:stretch>
            <a:fillRect/>
          </a:stretch>
        </p:blipFill>
        <p:spPr bwMode="auto">
          <a:xfrm>
            <a:off x="7428813" y="0"/>
            <a:ext cx="4136126" cy="309880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83306" name="TextBox 8">
            <a:extLst>
              <a:ext uri="{FF2B5EF4-FFF2-40B4-BE49-F238E27FC236}">
                <a16:creationId xmlns:a16="http://schemas.microsoft.com/office/drawing/2014/main" id="{D6E0DE10-9EB1-59FB-564F-247D37D628C5}"/>
              </a:ext>
            </a:extLst>
          </p:cNvPr>
          <p:cNvSpPr txBox="1">
            <a:spLocks noChangeArrowheads="1"/>
          </p:cNvSpPr>
          <p:nvPr/>
        </p:nvSpPr>
        <p:spPr bwMode="auto">
          <a:xfrm>
            <a:off x="4300539" y="358775"/>
            <a:ext cx="2346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200">
                <a:solidFill>
                  <a:srgbClr val="FF0000"/>
                </a:solidFill>
                <a:latin typeface="Lucida Handwriting" panose="03010101010101010101" pitchFamily="66" charset="77"/>
              </a:rPr>
              <a:t>World War 1</a:t>
            </a:r>
          </a:p>
        </p:txBody>
      </p:sp>
      <p:sp>
        <p:nvSpPr>
          <p:cNvPr id="9" name="TextBox 8">
            <a:extLst>
              <a:ext uri="{FF2B5EF4-FFF2-40B4-BE49-F238E27FC236}">
                <a16:creationId xmlns:a16="http://schemas.microsoft.com/office/drawing/2014/main" id="{7CA818F4-5109-33E2-A5AC-EB8F4C397D40}"/>
              </a:ext>
            </a:extLst>
          </p:cNvPr>
          <p:cNvSpPr txBox="1"/>
          <p:nvPr/>
        </p:nvSpPr>
        <p:spPr>
          <a:xfrm>
            <a:off x="3589867" y="2878667"/>
            <a:ext cx="3211885" cy="1569660"/>
          </a:xfrm>
          <a:prstGeom prst="rect">
            <a:avLst/>
          </a:prstGeom>
          <a:solidFill>
            <a:schemeClr val="tx1"/>
          </a:solidFill>
        </p:spPr>
        <p:txBody>
          <a:bodyPr wrap="square" rtlCol="0">
            <a:spAutoFit/>
          </a:bodyPr>
          <a:lstStyle/>
          <a:p>
            <a:r>
              <a:rPr lang="en-US" sz="2400" dirty="0">
                <a:solidFill>
                  <a:schemeClr val="bg1"/>
                </a:solidFill>
                <a:latin typeface="Papyrus" panose="020B0602040200020303" pitchFamily="34" charset="77"/>
              </a:rPr>
              <a:t>The Allied Christian victors divided up the Ottoman Empire between themselves</a:t>
            </a:r>
          </a:p>
        </p:txBody>
      </p:sp>
    </p:spTree>
    <p:extLst>
      <p:ext uri="{BB962C8B-B14F-4D97-AF65-F5344CB8AC3E}">
        <p14:creationId xmlns:p14="http://schemas.microsoft.com/office/powerpoint/2010/main" val="1945977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B941B0-BA26-EBD2-E5F4-42FCA30A37AD}"/>
              </a:ext>
            </a:extLst>
          </p:cNvPr>
          <p:cNvSpPr/>
          <p:nvPr/>
        </p:nvSpPr>
        <p:spPr>
          <a:xfrm>
            <a:off x="0" y="0"/>
            <a:ext cx="12192000" cy="6858000"/>
          </a:xfrm>
          <a:prstGeom prst="rect">
            <a:avLst/>
          </a:prstGeom>
          <a:solidFill>
            <a:schemeClr val="accent5"/>
          </a:solidFill>
        </p:spPr>
        <p:style>
          <a:lnRef idx="0">
            <a:schemeClr val="dk1"/>
          </a:lnRef>
          <a:fillRef idx="3">
            <a:schemeClr val="dk1"/>
          </a:fillRef>
          <a:effectRef idx="3">
            <a:schemeClr val="dk1"/>
          </a:effectRef>
          <a:fontRef idx="minor">
            <a:schemeClr val="lt1"/>
          </a:fontRef>
        </p:style>
        <p:txBody>
          <a:bodyPr anchor="ctr"/>
          <a:lstStyle/>
          <a:p>
            <a:pPr algn="ctr">
              <a:defRPr/>
            </a:pPr>
            <a:endParaRPr lang="en-US" sz="2000" dirty="0">
              <a:latin typeface="Lucida Handwriting"/>
              <a:cs typeface="Lucida Handwriting"/>
            </a:endParaRPr>
          </a:p>
        </p:txBody>
      </p:sp>
      <p:pic>
        <p:nvPicPr>
          <p:cNvPr id="11" name="Picture 10" descr="A map of the ottoman empire&#10;&#10;Description automatically generated">
            <a:extLst>
              <a:ext uri="{FF2B5EF4-FFF2-40B4-BE49-F238E27FC236}">
                <a16:creationId xmlns:a16="http://schemas.microsoft.com/office/drawing/2014/main" id="{B57074D1-A534-1F4B-2EAD-5E8BA90D8DBD}"/>
              </a:ext>
            </a:extLst>
          </p:cNvPr>
          <p:cNvPicPr>
            <a:picLocks noChangeAspect="1"/>
          </p:cNvPicPr>
          <p:nvPr/>
        </p:nvPicPr>
        <p:blipFill>
          <a:blip r:embed="rId2"/>
          <a:stretch>
            <a:fillRect/>
          </a:stretch>
        </p:blipFill>
        <p:spPr>
          <a:xfrm>
            <a:off x="1012371" y="26381"/>
            <a:ext cx="9862458" cy="6831619"/>
          </a:xfrm>
          <a:prstGeom prst="rect">
            <a:avLst/>
          </a:prstGeom>
        </p:spPr>
      </p:pic>
      <p:pic>
        <p:nvPicPr>
          <p:cNvPr id="15" name="Picture 14" descr="A person in red garment holding a flag&#10;&#10;Description automatically generated">
            <a:extLst>
              <a:ext uri="{FF2B5EF4-FFF2-40B4-BE49-F238E27FC236}">
                <a16:creationId xmlns:a16="http://schemas.microsoft.com/office/drawing/2014/main" id="{C1BB49E8-1547-B1A2-EC1B-1FA1431FEBB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68829" y="3287209"/>
            <a:ext cx="2088748" cy="2088748"/>
          </a:xfrm>
          <a:prstGeom prst="rect">
            <a:avLst/>
          </a:prstGeom>
        </p:spPr>
      </p:pic>
    </p:spTree>
    <p:extLst>
      <p:ext uri="{BB962C8B-B14F-4D97-AF65-F5344CB8AC3E}">
        <p14:creationId xmlns:p14="http://schemas.microsoft.com/office/powerpoint/2010/main" val="712770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751556" y="3263131"/>
            <a:ext cx="1989649"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Tree</a:t>
            </a:r>
            <a:r>
              <a:rPr lang="es-ES_tradnl" sz="2000" dirty="0">
                <a:solidFill>
                  <a:schemeClr val="tx1"/>
                </a:solidFill>
                <a:latin typeface="Papyrus"/>
                <a:cs typeface="Papyrus"/>
              </a:rPr>
              <a:t> of </a:t>
            </a:r>
            <a:r>
              <a:rPr lang="es-ES_tradnl" sz="2000" dirty="0" err="1">
                <a:solidFill>
                  <a:schemeClr val="tx1"/>
                </a:solidFill>
                <a:latin typeface="Papyrus"/>
                <a:cs typeface="Papyrus"/>
              </a:rPr>
              <a:t>Life</a:t>
            </a:r>
            <a:endParaRPr lang="es-ES_tradnl" sz="2000" dirty="0">
              <a:solidFill>
                <a:schemeClr val="tx1"/>
              </a:solidFill>
              <a:latin typeface="Papyrus"/>
              <a:cs typeface="Papyrus"/>
            </a:endParaRPr>
          </a:p>
        </p:txBody>
      </p:sp>
      <p:sp>
        <p:nvSpPr>
          <p:cNvPr id="13" name="TextBox 12"/>
          <p:cNvSpPr txBox="1"/>
          <p:nvPr/>
        </p:nvSpPr>
        <p:spPr>
          <a:xfrm>
            <a:off x="2279386" y="3148085"/>
            <a:ext cx="2949843"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_tradnl" dirty="0" err="1">
                <a:solidFill>
                  <a:schemeClr val="tx1"/>
                </a:solidFill>
                <a:latin typeface="Papyrus"/>
                <a:cs typeface="Papyrus"/>
              </a:rPr>
              <a:t>The</a:t>
            </a:r>
            <a:r>
              <a:rPr lang="es-ES_tradnl" dirty="0">
                <a:solidFill>
                  <a:schemeClr val="tx1"/>
                </a:solidFill>
                <a:latin typeface="Papyrus"/>
                <a:cs typeface="Papyrus"/>
              </a:rPr>
              <a:t> </a:t>
            </a:r>
            <a:r>
              <a:rPr lang="es-ES_tradnl" dirty="0" err="1">
                <a:solidFill>
                  <a:schemeClr val="tx1"/>
                </a:solidFill>
                <a:latin typeface="Papyrus"/>
                <a:cs typeface="Papyrus"/>
              </a:rPr>
              <a:t>Tree</a:t>
            </a:r>
            <a:r>
              <a:rPr lang="es-ES_tradnl" dirty="0">
                <a:solidFill>
                  <a:schemeClr val="tx1"/>
                </a:solidFill>
                <a:latin typeface="Papyrus"/>
                <a:cs typeface="Papyrus"/>
              </a:rPr>
              <a:t> of </a:t>
            </a:r>
            <a:r>
              <a:rPr lang="es-ES_tradnl" dirty="0" err="1">
                <a:solidFill>
                  <a:schemeClr val="tx1"/>
                </a:solidFill>
                <a:latin typeface="Papyrus"/>
                <a:cs typeface="Papyrus"/>
              </a:rPr>
              <a:t>the</a:t>
            </a:r>
            <a:r>
              <a:rPr lang="es-ES_tradnl" dirty="0">
                <a:solidFill>
                  <a:schemeClr val="tx1"/>
                </a:solidFill>
                <a:latin typeface="Papyrus"/>
                <a:cs typeface="Papyrus"/>
              </a:rPr>
              <a:t> </a:t>
            </a:r>
            <a:r>
              <a:rPr lang="es-ES_tradnl" dirty="0" err="1">
                <a:solidFill>
                  <a:schemeClr val="tx1"/>
                </a:solidFill>
                <a:latin typeface="Papyrus"/>
                <a:cs typeface="Papyrus"/>
              </a:rPr>
              <a:t>Knowledge</a:t>
            </a:r>
            <a:r>
              <a:rPr lang="es-ES_tradnl" dirty="0">
                <a:solidFill>
                  <a:schemeClr val="tx1"/>
                </a:solidFill>
                <a:latin typeface="Papyrus"/>
                <a:cs typeface="Papyrus"/>
              </a:rPr>
              <a:t> of </a:t>
            </a:r>
            <a:r>
              <a:rPr lang="es-ES_tradnl" dirty="0" err="1">
                <a:solidFill>
                  <a:schemeClr val="tx1"/>
                </a:solidFill>
                <a:latin typeface="Papyrus"/>
                <a:cs typeface="Papyrus"/>
              </a:rPr>
              <a:t>Good</a:t>
            </a:r>
            <a:r>
              <a:rPr lang="es-ES_tradnl" dirty="0">
                <a:solidFill>
                  <a:schemeClr val="tx1"/>
                </a:solidFill>
                <a:latin typeface="Papyrus"/>
                <a:cs typeface="Papyrus"/>
              </a:rPr>
              <a:t> and </a:t>
            </a:r>
            <a:r>
              <a:rPr lang="es-ES_tradnl" dirty="0" err="1">
                <a:solidFill>
                  <a:schemeClr val="tx1"/>
                </a:solidFill>
                <a:latin typeface="Papyrus"/>
                <a:cs typeface="Papyrus"/>
              </a:rPr>
              <a:t>Evil</a:t>
            </a:r>
            <a:endParaRPr lang="es-ES_tradnl" dirty="0">
              <a:solidFill>
                <a:schemeClr val="tx1"/>
              </a:solidFill>
              <a:latin typeface="Papyrus"/>
              <a:cs typeface="Papyrus"/>
            </a:endParaRPr>
          </a:p>
        </p:txBody>
      </p:sp>
      <p:sp>
        <p:nvSpPr>
          <p:cNvPr id="3" name="Rectangle 2">
            <a:extLst>
              <a:ext uri="{FF2B5EF4-FFF2-40B4-BE49-F238E27FC236}">
                <a16:creationId xmlns:a16="http://schemas.microsoft.com/office/drawing/2014/main" id="{B3342367-E3C8-E6D3-A317-AC3B06F86235}"/>
              </a:ext>
            </a:extLst>
          </p:cNvPr>
          <p:cNvSpPr/>
          <p:nvPr/>
        </p:nvSpPr>
        <p:spPr>
          <a:xfrm>
            <a:off x="0" y="-118533"/>
            <a:ext cx="12192000" cy="697653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mages-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7783" y="0"/>
            <a:ext cx="10305738"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p:cNvSpPr txBox="1"/>
          <p:nvPr/>
        </p:nvSpPr>
        <p:spPr>
          <a:xfrm>
            <a:off x="2501640" y="642535"/>
            <a:ext cx="6939582" cy="461665"/>
          </a:xfrm>
          <a:prstGeom prst="rect">
            <a:avLst/>
          </a:prstGeom>
          <a:solidFill>
            <a:schemeClr val="accent5"/>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S_tradnl" sz="2400" dirty="0" err="1">
                <a:solidFill>
                  <a:schemeClr val="tx1"/>
                </a:solidFill>
                <a:latin typeface="Papyrus"/>
                <a:cs typeface="Papyrus"/>
              </a:rPr>
              <a:t>God</a:t>
            </a:r>
            <a:r>
              <a:rPr lang="es-ES_tradnl" sz="2400" dirty="0">
                <a:solidFill>
                  <a:schemeClr val="tx1"/>
                </a:solidFill>
                <a:latin typeface="Papyrus"/>
                <a:cs typeface="Papyrus"/>
              </a:rPr>
              <a:t> </a:t>
            </a:r>
            <a:r>
              <a:rPr lang="es-ES_tradnl" sz="2400" dirty="0" err="1">
                <a:solidFill>
                  <a:schemeClr val="tx1"/>
                </a:solidFill>
                <a:latin typeface="Papyrus"/>
                <a:cs typeface="Papyrus"/>
              </a:rPr>
              <a:t>told</a:t>
            </a:r>
            <a:r>
              <a:rPr lang="es-ES_tradnl" sz="2400" dirty="0">
                <a:solidFill>
                  <a:schemeClr val="tx1"/>
                </a:solidFill>
                <a:latin typeface="Papyrus"/>
                <a:cs typeface="Papyrus"/>
              </a:rPr>
              <a:t> </a:t>
            </a:r>
            <a:r>
              <a:rPr lang="es-ES_tradnl" sz="2400" dirty="0" err="1">
                <a:solidFill>
                  <a:schemeClr val="tx1"/>
                </a:solidFill>
                <a:latin typeface="Papyrus"/>
                <a:cs typeface="Papyrus"/>
              </a:rPr>
              <a:t>them</a:t>
            </a:r>
            <a:r>
              <a:rPr lang="es-ES_tradnl" sz="2400" dirty="0">
                <a:solidFill>
                  <a:schemeClr val="tx1"/>
                </a:solidFill>
                <a:latin typeface="Papyrus"/>
                <a:cs typeface="Papyrus"/>
              </a:rPr>
              <a:t> </a:t>
            </a:r>
            <a:r>
              <a:rPr lang="es-ES_tradnl" sz="2400" dirty="0" err="1">
                <a:solidFill>
                  <a:schemeClr val="tx1"/>
                </a:solidFill>
                <a:latin typeface="Papyrus"/>
                <a:cs typeface="Papyrus"/>
              </a:rPr>
              <a:t>of</a:t>
            </a:r>
            <a:r>
              <a:rPr lang="es-ES_tradnl" sz="2400" dirty="0">
                <a:solidFill>
                  <a:schemeClr val="tx1"/>
                </a:solidFill>
                <a:latin typeface="Papyrus"/>
                <a:cs typeface="Papyrus"/>
              </a:rPr>
              <a:t> 2 </a:t>
            </a:r>
            <a:r>
              <a:rPr lang="es-ES_tradnl" sz="2400" dirty="0" err="1">
                <a:solidFill>
                  <a:schemeClr val="tx1"/>
                </a:solidFill>
                <a:latin typeface="Papyrus"/>
                <a:cs typeface="Papyrus"/>
              </a:rPr>
              <a:t>Specisl</a:t>
            </a:r>
            <a:r>
              <a:rPr lang="es-ES_tradnl" sz="2400" dirty="0">
                <a:solidFill>
                  <a:schemeClr val="tx1"/>
                </a:solidFill>
                <a:latin typeface="Papyrus"/>
                <a:cs typeface="Papyrus"/>
              </a:rPr>
              <a:t> </a:t>
            </a:r>
            <a:r>
              <a:rPr lang="es-ES_tradnl" sz="2400" dirty="0" err="1">
                <a:solidFill>
                  <a:schemeClr val="tx1"/>
                </a:solidFill>
                <a:latin typeface="Papyrus"/>
                <a:cs typeface="Papyrus"/>
              </a:rPr>
              <a:t>Trees</a:t>
            </a:r>
            <a:r>
              <a:rPr lang="es-ES_tradnl" sz="2400" dirty="0">
                <a:solidFill>
                  <a:schemeClr val="tx1"/>
                </a:solidFill>
                <a:latin typeface="Papyrus"/>
                <a:cs typeface="Papyrus"/>
              </a:rPr>
              <a:t> in </a:t>
            </a:r>
            <a:r>
              <a:rPr lang="es-ES_tradnl" sz="2400" dirty="0" err="1">
                <a:solidFill>
                  <a:schemeClr val="tx1"/>
                </a:solidFill>
                <a:latin typeface="Papyrus"/>
                <a:cs typeface="Papyrus"/>
              </a:rPr>
              <a:t>the</a:t>
            </a:r>
            <a:r>
              <a:rPr lang="es-ES_tradnl" sz="2400" dirty="0">
                <a:solidFill>
                  <a:schemeClr val="tx1"/>
                </a:solidFill>
                <a:latin typeface="Papyrus"/>
                <a:cs typeface="Papyrus"/>
              </a:rPr>
              <a:t> Garden</a:t>
            </a:r>
          </a:p>
        </p:txBody>
      </p:sp>
      <p:sp>
        <p:nvSpPr>
          <p:cNvPr id="8" name="TextBox 7"/>
          <p:cNvSpPr txBox="1"/>
          <p:nvPr/>
        </p:nvSpPr>
        <p:spPr>
          <a:xfrm>
            <a:off x="254000" y="5349865"/>
            <a:ext cx="11684000" cy="70788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s-ES_tradnl" sz="2000" dirty="0">
                <a:solidFill>
                  <a:schemeClr val="tx1"/>
                </a:solidFill>
                <a:latin typeface="Papyrus"/>
                <a:cs typeface="Papyrus"/>
              </a:rPr>
              <a:t>“Adam, of </a:t>
            </a:r>
            <a:r>
              <a:rPr lang="es-ES_tradnl" sz="2000" dirty="0" err="1">
                <a:solidFill>
                  <a:schemeClr val="tx1"/>
                </a:solidFill>
                <a:latin typeface="Papyrus"/>
                <a:cs typeface="Papyrus"/>
              </a:rPr>
              <a:t>every</a:t>
            </a:r>
            <a:r>
              <a:rPr lang="es-ES_tradnl" sz="2000" dirty="0">
                <a:solidFill>
                  <a:schemeClr val="tx1"/>
                </a:solidFill>
                <a:latin typeface="Papyrus"/>
                <a:cs typeface="Papyrus"/>
              </a:rPr>
              <a:t> </a:t>
            </a:r>
            <a:r>
              <a:rPr lang="es-ES_tradnl" sz="2000" dirty="0" err="1">
                <a:solidFill>
                  <a:schemeClr val="tx1"/>
                </a:solidFill>
                <a:latin typeface="Papyrus"/>
                <a:cs typeface="Papyrus"/>
              </a:rPr>
              <a:t>tree</a:t>
            </a:r>
            <a:r>
              <a:rPr lang="es-ES_tradnl" sz="2000" dirty="0">
                <a:solidFill>
                  <a:schemeClr val="tx1"/>
                </a:solidFill>
                <a:latin typeface="Papyrus"/>
                <a:cs typeface="Papyrus"/>
              </a:rPr>
              <a:t> of </a:t>
            </a:r>
            <a:r>
              <a:rPr lang="es-ES_tradnl" sz="2000" dirty="0" err="1">
                <a:solidFill>
                  <a:schemeClr val="tx1"/>
                </a:solidFill>
                <a:latin typeface="Papyrus"/>
                <a:cs typeface="Papyrus"/>
              </a:rPr>
              <a:t>the</a:t>
            </a:r>
            <a:r>
              <a:rPr lang="es-ES_tradnl" sz="2000" dirty="0">
                <a:solidFill>
                  <a:schemeClr val="tx1"/>
                </a:solidFill>
                <a:latin typeface="Papyrus"/>
                <a:cs typeface="Papyrus"/>
              </a:rPr>
              <a:t> Garden, </a:t>
            </a:r>
            <a:r>
              <a:rPr lang="es-ES_tradnl" sz="2000" dirty="0" err="1">
                <a:solidFill>
                  <a:schemeClr val="tx1"/>
                </a:solidFill>
                <a:latin typeface="Papyrus"/>
                <a:cs typeface="Papyrus"/>
              </a:rPr>
              <a:t>you</a:t>
            </a:r>
            <a:r>
              <a:rPr lang="es-ES_tradnl" sz="2000" dirty="0">
                <a:solidFill>
                  <a:schemeClr val="tx1"/>
                </a:solidFill>
                <a:latin typeface="Papyrus"/>
                <a:cs typeface="Papyrus"/>
              </a:rPr>
              <a:t> </a:t>
            </a:r>
            <a:r>
              <a:rPr lang="es-ES_tradnl" sz="2000" dirty="0" err="1">
                <a:solidFill>
                  <a:schemeClr val="tx1"/>
                </a:solidFill>
                <a:latin typeface="Papyrus"/>
                <a:cs typeface="Papyrus"/>
              </a:rPr>
              <a:t>may</a:t>
            </a:r>
            <a:r>
              <a:rPr lang="es-ES_tradnl" sz="2000" dirty="0">
                <a:solidFill>
                  <a:schemeClr val="tx1"/>
                </a:solidFill>
                <a:latin typeface="Papyrus"/>
                <a:cs typeface="Papyrus"/>
              </a:rPr>
              <a:t> </a:t>
            </a:r>
            <a:r>
              <a:rPr lang="es-ES_tradnl" sz="2000" dirty="0" err="1">
                <a:solidFill>
                  <a:schemeClr val="tx1"/>
                </a:solidFill>
                <a:latin typeface="Papyrus"/>
                <a:cs typeface="Papyrus"/>
              </a:rPr>
              <a:t>freely</a:t>
            </a:r>
            <a:r>
              <a:rPr lang="es-ES_tradnl" sz="2000" dirty="0">
                <a:solidFill>
                  <a:schemeClr val="tx1"/>
                </a:solidFill>
                <a:latin typeface="Papyrus"/>
                <a:cs typeface="Papyrus"/>
              </a:rPr>
              <a:t> </a:t>
            </a:r>
            <a:r>
              <a:rPr lang="es-ES_tradnl" sz="2000" dirty="0" err="1">
                <a:solidFill>
                  <a:schemeClr val="tx1"/>
                </a:solidFill>
                <a:latin typeface="Papyrus"/>
                <a:cs typeface="Papyrus"/>
              </a:rPr>
              <a:t>eat</a:t>
            </a:r>
            <a:r>
              <a:rPr lang="es-ES_tradnl" sz="2000" dirty="0">
                <a:solidFill>
                  <a:schemeClr val="tx1"/>
                </a:solidFill>
                <a:latin typeface="Papyrus"/>
                <a:cs typeface="Papyrus"/>
              </a:rPr>
              <a:t>, BUT of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Tree</a:t>
            </a:r>
            <a:r>
              <a:rPr lang="es-ES_tradnl" sz="2000" dirty="0">
                <a:solidFill>
                  <a:schemeClr val="tx1"/>
                </a:solidFill>
                <a:latin typeface="Papyrus"/>
                <a:cs typeface="Papyrus"/>
              </a:rPr>
              <a:t> of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Knowledge</a:t>
            </a:r>
            <a:r>
              <a:rPr lang="es-ES_tradnl" sz="2000" dirty="0">
                <a:solidFill>
                  <a:schemeClr val="tx1"/>
                </a:solidFill>
                <a:latin typeface="Papyrus"/>
                <a:cs typeface="Papyrus"/>
              </a:rPr>
              <a:t> of </a:t>
            </a:r>
            <a:r>
              <a:rPr lang="es-ES_tradnl" sz="2000" dirty="0" err="1">
                <a:solidFill>
                  <a:schemeClr val="tx1"/>
                </a:solidFill>
                <a:latin typeface="Papyrus"/>
                <a:cs typeface="Papyrus"/>
              </a:rPr>
              <a:t>Good</a:t>
            </a:r>
            <a:r>
              <a:rPr lang="es-ES_tradnl" sz="2000" dirty="0">
                <a:solidFill>
                  <a:schemeClr val="tx1"/>
                </a:solidFill>
                <a:latin typeface="Papyrus"/>
                <a:cs typeface="Papyrus"/>
              </a:rPr>
              <a:t> and </a:t>
            </a:r>
            <a:r>
              <a:rPr lang="es-ES_tradnl" sz="2000" dirty="0" err="1">
                <a:solidFill>
                  <a:schemeClr val="tx1"/>
                </a:solidFill>
                <a:latin typeface="Papyrus"/>
                <a:cs typeface="Papyrus"/>
              </a:rPr>
              <a:t>Evil</a:t>
            </a:r>
            <a:r>
              <a:rPr lang="es-ES_tradnl" sz="2000" dirty="0">
                <a:solidFill>
                  <a:schemeClr val="tx1"/>
                </a:solidFill>
                <a:latin typeface="Papyrus"/>
                <a:cs typeface="Papyrus"/>
              </a:rPr>
              <a:t>, </a:t>
            </a:r>
            <a:r>
              <a:rPr lang="es-ES_tradnl" sz="2000" dirty="0" err="1">
                <a:solidFill>
                  <a:schemeClr val="tx1"/>
                </a:solidFill>
                <a:latin typeface="Papyrus"/>
                <a:cs typeface="Papyrus"/>
              </a:rPr>
              <a:t>you</a:t>
            </a:r>
            <a:r>
              <a:rPr lang="es-ES_tradnl" sz="2000" dirty="0">
                <a:solidFill>
                  <a:schemeClr val="tx1"/>
                </a:solidFill>
                <a:latin typeface="Papyrus"/>
                <a:cs typeface="Papyrus"/>
              </a:rPr>
              <a:t> </a:t>
            </a:r>
            <a:r>
              <a:rPr lang="es-ES_tradnl" sz="2000" dirty="0" err="1">
                <a:solidFill>
                  <a:schemeClr val="tx1"/>
                </a:solidFill>
                <a:latin typeface="Papyrus"/>
                <a:cs typeface="Papyrus"/>
              </a:rPr>
              <a:t>shall</a:t>
            </a:r>
            <a:r>
              <a:rPr lang="es-ES_tradnl" sz="2000" dirty="0">
                <a:solidFill>
                  <a:schemeClr val="tx1"/>
                </a:solidFill>
                <a:latin typeface="Papyrus"/>
                <a:cs typeface="Papyrus"/>
              </a:rPr>
              <a:t> NOT </a:t>
            </a:r>
            <a:r>
              <a:rPr lang="es-ES_tradnl" sz="2000" dirty="0" err="1">
                <a:solidFill>
                  <a:schemeClr val="tx1"/>
                </a:solidFill>
                <a:latin typeface="Papyrus"/>
                <a:cs typeface="Papyrus"/>
              </a:rPr>
              <a:t>eat</a:t>
            </a:r>
            <a:r>
              <a:rPr lang="es-ES_tradnl" sz="2000" dirty="0">
                <a:solidFill>
                  <a:schemeClr val="tx1"/>
                </a:solidFill>
                <a:latin typeface="Papyrus"/>
                <a:cs typeface="Papyrus"/>
              </a:rPr>
              <a:t> of </a:t>
            </a:r>
            <a:r>
              <a:rPr lang="es-ES_tradnl" sz="2000" dirty="0" err="1">
                <a:solidFill>
                  <a:schemeClr val="tx1"/>
                </a:solidFill>
                <a:latin typeface="Papyrus"/>
                <a:cs typeface="Papyrus"/>
              </a:rPr>
              <a:t>it</a:t>
            </a:r>
            <a:r>
              <a:rPr lang="es-ES_tradnl" sz="2000" dirty="0">
                <a:solidFill>
                  <a:schemeClr val="tx1"/>
                </a:solidFill>
                <a:latin typeface="Papyrus"/>
                <a:cs typeface="Papyrus"/>
              </a:rPr>
              <a:t>: </a:t>
            </a:r>
            <a:r>
              <a:rPr lang="es-ES_tradnl" sz="2000" dirty="0" err="1">
                <a:solidFill>
                  <a:schemeClr val="tx1"/>
                </a:solidFill>
                <a:latin typeface="Papyrus"/>
                <a:cs typeface="Papyrus"/>
              </a:rPr>
              <a:t>for</a:t>
            </a:r>
            <a:r>
              <a:rPr lang="es-ES_tradnl" sz="2000" dirty="0">
                <a:solidFill>
                  <a:schemeClr val="tx1"/>
                </a:solidFill>
                <a:latin typeface="Papyrus"/>
                <a:cs typeface="Papyrus"/>
              </a:rPr>
              <a:t> in </a:t>
            </a:r>
            <a:r>
              <a:rPr lang="es-ES_tradnl" sz="2000" dirty="0" err="1">
                <a:solidFill>
                  <a:schemeClr val="tx1"/>
                </a:solidFill>
                <a:latin typeface="Papyrus"/>
                <a:cs typeface="Papyrus"/>
              </a:rPr>
              <a:t>the</a:t>
            </a:r>
            <a:r>
              <a:rPr lang="es-ES_tradnl" sz="2000" dirty="0">
                <a:solidFill>
                  <a:schemeClr val="tx1"/>
                </a:solidFill>
                <a:latin typeface="Papyrus"/>
                <a:cs typeface="Papyrus"/>
              </a:rPr>
              <a:t> </a:t>
            </a:r>
            <a:r>
              <a:rPr lang="es-ES_tradnl" sz="2000" dirty="0" err="1">
                <a:solidFill>
                  <a:schemeClr val="tx1"/>
                </a:solidFill>
                <a:latin typeface="Papyrus"/>
                <a:cs typeface="Papyrus"/>
              </a:rPr>
              <a:t>day</a:t>
            </a:r>
            <a:r>
              <a:rPr lang="es-ES_tradnl" sz="2000" dirty="0">
                <a:solidFill>
                  <a:schemeClr val="tx1"/>
                </a:solidFill>
                <a:latin typeface="Papyrus"/>
                <a:cs typeface="Papyrus"/>
              </a:rPr>
              <a:t> </a:t>
            </a:r>
            <a:r>
              <a:rPr lang="es-ES_tradnl" sz="2000" dirty="0" err="1">
                <a:solidFill>
                  <a:schemeClr val="tx1"/>
                </a:solidFill>
                <a:latin typeface="Papyrus"/>
                <a:cs typeface="Papyrus"/>
              </a:rPr>
              <a:t>that</a:t>
            </a:r>
            <a:r>
              <a:rPr lang="es-ES_tradnl" sz="2000" dirty="0">
                <a:solidFill>
                  <a:schemeClr val="tx1"/>
                </a:solidFill>
                <a:latin typeface="Papyrus"/>
                <a:cs typeface="Papyrus"/>
              </a:rPr>
              <a:t> </a:t>
            </a:r>
            <a:r>
              <a:rPr lang="es-ES_tradnl" sz="2000" dirty="0" err="1">
                <a:solidFill>
                  <a:schemeClr val="tx1"/>
                </a:solidFill>
                <a:latin typeface="Papyrus"/>
                <a:cs typeface="Papyrus"/>
              </a:rPr>
              <a:t>you</a:t>
            </a:r>
            <a:r>
              <a:rPr lang="es-ES_tradnl" sz="2000" dirty="0">
                <a:solidFill>
                  <a:schemeClr val="tx1"/>
                </a:solidFill>
                <a:latin typeface="Papyrus"/>
                <a:cs typeface="Papyrus"/>
              </a:rPr>
              <a:t> </a:t>
            </a:r>
            <a:r>
              <a:rPr lang="es-ES_tradnl" sz="2000" dirty="0" err="1">
                <a:solidFill>
                  <a:schemeClr val="tx1"/>
                </a:solidFill>
                <a:latin typeface="Papyrus"/>
                <a:cs typeface="Papyrus"/>
              </a:rPr>
              <a:t>eat</a:t>
            </a:r>
            <a:r>
              <a:rPr lang="es-ES_tradnl" sz="2000" dirty="0">
                <a:solidFill>
                  <a:schemeClr val="tx1"/>
                </a:solidFill>
                <a:latin typeface="Papyrus"/>
                <a:cs typeface="Papyrus"/>
              </a:rPr>
              <a:t> of </a:t>
            </a:r>
            <a:r>
              <a:rPr lang="es-ES_tradnl" sz="2000" dirty="0" err="1">
                <a:solidFill>
                  <a:schemeClr val="tx1"/>
                </a:solidFill>
                <a:latin typeface="Papyrus"/>
                <a:cs typeface="Papyrus"/>
              </a:rPr>
              <a:t>it</a:t>
            </a:r>
            <a:r>
              <a:rPr lang="es-ES_tradnl" sz="2000" dirty="0">
                <a:solidFill>
                  <a:schemeClr val="tx1"/>
                </a:solidFill>
                <a:latin typeface="Papyrus"/>
                <a:cs typeface="Papyrus"/>
              </a:rPr>
              <a:t>, </a:t>
            </a:r>
            <a:r>
              <a:rPr lang="es-ES_tradnl" sz="2000" dirty="0" err="1">
                <a:solidFill>
                  <a:schemeClr val="tx1"/>
                </a:solidFill>
                <a:latin typeface="Papyrus"/>
                <a:cs typeface="Papyrus"/>
              </a:rPr>
              <a:t>you</a:t>
            </a:r>
            <a:r>
              <a:rPr lang="es-ES_tradnl" sz="2000" dirty="0">
                <a:solidFill>
                  <a:schemeClr val="tx1"/>
                </a:solidFill>
                <a:latin typeface="Papyrus"/>
                <a:cs typeface="Papyrus"/>
              </a:rPr>
              <a:t> </a:t>
            </a:r>
            <a:r>
              <a:rPr lang="es-ES_tradnl" sz="2000" dirty="0" err="1">
                <a:solidFill>
                  <a:schemeClr val="tx1"/>
                </a:solidFill>
                <a:latin typeface="Papyrus"/>
                <a:cs typeface="Papyrus"/>
              </a:rPr>
              <a:t>shall</a:t>
            </a:r>
            <a:r>
              <a:rPr lang="es-ES_tradnl" sz="2000" dirty="0">
                <a:solidFill>
                  <a:schemeClr val="tx1"/>
                </a:solidFill>
                <a:latin typeface="Papyrus"/>
                <a:cs typeface="Papyrus"/>
              </a:rPr>
              <a:t> </a:t>
            </a:r>
            <a:r>
              <a:rPr lang="es-ES_tradnl" sz="2000" dirty="0" err="1">
                <a:solidFill>
                  <a:schemeClr val="tx1"/>
                </a:solidFill>
                <a:latin typeface="Papyrus"/>
                <a:cs typeface="Papyrus"/>
              </a:rPr>
              <a:t>surely</a:t>
            </a:r>
            <a:r>
              <a:rPr lang="es-ES_tradnl" sz="2000" dirty="0">
                <a:solidFill>
                  <a:schemeClr val="tx1"/>
                </a:solidFill>
                <a:latin typeface="Papyrus"/>
                <a:cs typeface="Papyrus"/>
              </a:rPr>
              <a:t> die.” </a:t>
            </a:r>
            <a:r>
              <a:rPr lang="es-ES_tradnl" sz="2000" dirty="0" err="1">
                <a:solidFill>
                  <a:schemeClr val="tx1"/>
                </a:solidFill>
                <a:latin typeface="Papyrus"/>
                <a:cs typeface="Papyrus"/>
              </a:rPr>
              <a:t>Genesis</a:t>
            </a:r>
            <a:r>
              <a:rPr lang="es-ES_tradnl" sz="2000" dirty="0">
                <a:solidFill>
                  <a:schemeClr val="tx1"/>
                </a:solidFill>
                <a:latin typeface="Papyrus"/>
                <a:cs typeface="Papyrus"/>
              </a:rPr>
              <a:t> 2 :16-17</a:t>
            </a:r>
          </a:p>
        </p:txBody>
      </p:sp>
    </p:spTree>
    <p:extLst>
      <p:ext uri="{BB962C8B-B14F-4D97-AF65-F5344CB8AC3E}">
        <p14:creationId xmlns:p14="http://schemas.microsoft.com/office/powerpoint/2010/main" val="2562072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28C51C0-4D73-8230-23B5-D9097BB9D476}"/>
              </a:ext>
            </a:extLst>
          </p:cNvPr>
          <p:cNvSpPr txBox="1"/>
          <p:nvPr/>
        </p:nvSpPr>
        <p:spPr>
          <a:xfrm>
            <a:off x="537890" y="298174"/>
            <a:ext cx="11208026" cy="1477328"/>
          </a:xfrm>
          <a:prstGeom prst="rect">
            <a:avLst/>
          </a:prstGeom>
          <a:noFill/>
        </p:spPr>
        <p:txBody>
          <a:bodyPr wrap="square" rtlCol="0">
            <a:spAutoFit/>
          </a:bodyPr>
          <a:lstStyle/>
          <a:p>
            <a:r>
              <a:rPr lang="es-ES_tradnl" altLang="ja-JP" sz="1600" b="1" dirty="0" err="1">
                <a:solidFill>
                  <a:schemeClr val="bg1"/>
                </a:solidFill>
                <a:latin typeface="Papyrus" panose="020B0602040200020303" pitchFamily="34" charset="77"/>
              </a:rPr>
              <a:t>Revelation</a:t>
            </a:r>
            <a:r>
              <a:rPr lang="es-ES_tradnl" altLang="ja-JP" sz="1600" b="1" dirty="0">
                <a:solidFill>
                  <a:schemeClr val="bg1"/>
                </a:solidFill>
                <a:latin typeface="Papyrus" panose="020B0602040200020303" pitchFamily="34" charset="77"/>
              </a:rPr>
              <a:t> 17:1-3   </a:t>
            </a:r>
            <a:r>
              <a:rPr lang="ja-JP" altLang="es-ES_tradnl" sz="1600" b="1">
                <a:solidFill>
                  <a:schemeClr val="bg1"/>
                </a:solidFill>
                <a:latin typeface="Papyrus" panose="020B0602040200020303" pitchFamily="34" charset="77"/>
              </a:rPr>
              <a:t>“</a:t>
            </a:r>
            <a:r>
              <a:rPr lang="es-ES_tradnl" altLang="ja-JP" sz="1800" dirty="0">
                <a:solidFill>
                  <a:schemeClr val="bg1"/>
                </a:solidFill>
                <a:latin typeface="Papyrus" panose="020B0602040200020303" pitchFamily="34" charset="77"/>
              </a:rPr>
              <a:t>Come </a:t>
            </a:r>
            <a:r>
              <a:rPr lang="es-ES_tradnl" altLang="ja-JP" sz="1800" dirty="0" err="1">
                <a:solidFill>
                  <a:schemeClr val="bg1"/>
                </a:solidFill>
                <a:latin typeface="Papyrus" panose="020B0602040200020303" pitchFamily="34" charset="77"/>
              </a:rPr>
              <a:t>hither</a:t>
            </a:r>
            <a:r>
              <a:rPr lang="es-ES_tradnl" altLang="ja-JP" sz="1800" dirty="0">
                <a:solidFill>
                  <a:schemeClr val="bg1"/>
                </a:solidFill>
                <a:latin typeface="Papyrus" panose="020B0602040200020303" pitchFamily="34" charset="77"/>
              </a:rPr>
              <a:t>, &amp;  I </a:t>
            </a:r>
            <a:r>
              <a:rPr lang="es-ES_tradnl" altLang="ja-JP" sz="1800" dirty="0" err="1">
                <a:solidFill>
                  <a:schemeClr val="bg1"/>
                </a:solidFill>
                <a:latin typeface="Papyrus" panose="020B0602040200020303" pitchFamily="34" charset="77"/>
              </a:rPr>
              <a:t>will</a:t>
            </a:r>
            <a:r>
              <a:rPr lang="es-ES_tradnl" altLang="ja-JP" sz="1800" dirty="0">
                <a:solidFill>
                  <a:schemeClr val="bg1"/>
                </a:solidFill>
                <a:latin typeface="Papyrus" panose="020B0602040200020303" pitchFamily="34" charset="77"/>
              </a:rPr>
              <a:t> show </a:t>
            </a:r>
            <a:r>
              <a:rPr lang="es-ES_tradnl" altLang="ja-JP" sz="1800" dirty="0" err="1">
                <a:solidFill>
                  <a:schemeClr val="bg1"/>
                </a:solidFill>
                <a:latin typeface="Papyrus" panose="020B0602040200020303" pitchFamily="34" charset="77"/>
              </a:rPr>
              <a:t>you</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judgment</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of</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great</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whore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that</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sits</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on</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many</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waters</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with</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whom</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kings</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of</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earth</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have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committed</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fornication</a:t>
            </a:r>
            <a:r>
              <a:rPr lang="es-ES_tradnl" altLang="ja-JP" sz="1800" dirty="0">
                <a:solidFill>
                  <a:schemeClr val="bg1"/>
                </a:solidFill>
                <a:latin typeface="Papyrus" panose="020B0602040200020303" pitchFamily="34" charset="77"/>
              </a:rPr>
              <a:t>, &amp;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inhabitants</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of</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earth</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have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been</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made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drunk</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with</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wine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of</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her</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fornication</a:t>
            </a:r>
            <a:r>
              <a:rPr lang="es-ES_tradnl" altLang="ja-JP" sz="1800" dirty="0">
                <a:solidFill>
                  <a:schemeClr val="bg1"/>
                </a:solidFill>
                <a:latin typeface="Papyrus" panose="020B0602040200020303" pitchFamily="34" charset="77"/>
              </a:rPr>
              <a:t>.  And he </a:t>
            </a:r>
            <a:r>
              <a:rPr lang="es-ES_tradnl" altLang="ja-JP" sz="1800" dirty="0" err="1">
                <a:solidFill>
                  <a:schemeClr val="bg1"/>
                </a:solidFill>
                <a:latin typeface="Papyrus" panose="020B0602040200020303" pitchFamily="34" charset="77"/>
              </a:rPr>
              <a:t>carried</a:t>
            </a:r>
            <a:r>
              <a:rPr lang="es-ES_tradnl" altLang="ja-JP" sz="1800" dirty="0">
                <a:solidFill>
                  <a:schemeClr val="bg1"/>
                </a:solidFill>
                <a:latin typeface="Papyrus" panose="020B0602040200020303" pitchFamily="34" charset="77"/>
              </a:rPr>
              <a:t> me </a:t>
            </a:r>
            <a:r>
              <a:rPr lang="es-ES_tradnl" altLang="ja-JP" sz="1800" dirty="0" err="1">
                <a:solidFill>
                  <a:schemeClr val="bg1"/>
                </a:solidFill>
                <a:latin typeface="Papyrus" panose="020B0602040200020303" pitchFamily="34" charset="77"/>
              </a:rPr>
              <a:t>away</a:t>
            </a:r>
            <a:r>
              <a:rPr lang="es-ES_tradnl" altLang="ja-JP" sz="1800" dirty="0">
                <a:solidFill>
                  <a:schemeClr val="bg1"/>
                </a:solidFill>
                <a:latin typeface="Papyrus" panose="020B0602040200020303" pitchFamily="34" charset="77"/>
              </a:rPr>
              <a:t> in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Spirit</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into</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wilderness</a:t>
            </a:r>
            <a:r>
              <a:rPr lang="es-ES_tradnl" altLang="ja-JP" sz="1800" dirty="0">
                <a:solidFill>
                  <a:schemeClr val="bg1"/>
                </a:solidFill>
                <a:latin typeface="Papyrus" panose="020B0602040200020303" pitchFamily="34" charset="77"/>
              </a:rPr>
              <a:t> ( </a:t>
            </a:r>
            <a:r>
              <a:rPr lang="es-ES_tradnl" altLang="ja-JP" sz="1800" dirty="0" err="1">
                <a:solidFill>
                  <a:schemeClr val="bg1"/>
                </a:solidFill>
                <a:latin typeface="Papyrus" panose="020B0602040200020303" pitchFamily="34" charset="77"/>
              </a:rPr>
              <a:t>desert</a:t>
            </a:r>
            <a:r>
              <a:rPr lang="es-ES_tradnl" altLang="ja-JP" sz="1800" dirty="0">
                <a:solidFill>
                  <a:schemeClr val="bg1"/>
                </a:solidFill>
                <a:latin typeface="Papyrus" panose="020B0602040200020303" pitchFamily="34" charset="77"/>
              </a:rPr>
              <a:t>).   I </a:t>
            </a:r>
            <a:r>
              <a:rPr lang="es-ES_tradnl" altLang="ja-JP" sz="1800" dirty="0" err="1">
                <a:solidFill>
                  <a:schemeClr val="bg1"/>
                </a:solidFill>
                <a:latin typeface="Papyrus" panose="020B0602040200020303" pitchFamily="34" charset="77"/>
              </a:rPr>
              <a:t>saw</a:t>
            </a:r>
            <a:r>
              <a:rPr lang="es-ES_tradnl" altLang="ja-JP" sz="1800" dirty="0">
                <a:solidFill>
                  <a:schemeClr val="bg1"/>
                </a:solidFill>
                <a:latin typeface="Papyrus" panose="020B0602040200020303" pitchFamily="34" charset="77"/>
              </a:rPr>
              <a:t> a </a:t>
            </a:r>
            <a:r>
              <a:rPr lang="es-ES_tradnl" altLang="ja-JP" sz="1800" dirty="0" err="1">
                <a:solidFill>
                  <a:schemeClr val="bg1"/>
                </a:solidFill>
                <a:latin typeface="Papyrus" panose="020B0602040200020303" pitchFamily="34" charset="77"/>
              </a:rPr>
              <a:t>woman</a:t>
            </a:r>
            <a:r>
              <a:rPr lang="es-ES_tradnl" altLang="ja-JP" sz="1800" dirty="0">
                <a:solidFill>
                  <a:schemeClr val="bg1"/>
                </a:solidFill>
                <a:latin typeface="Papyrus" panose="020B0602040200020303" pitchFamily="34" charset="77"/>
              </a:rPr>
              <a:t> (Islam) </a:t>
            </a:r>
            <a:r>
              <a:rPr lang="es-ES_tradnl" altLang="ja-JP" sz="1800" dirty="0" err="1">
                <a:solidFill>
                  <a:schemeClr val="bg1"/>
                </a:solidFill>
                <a:latin typeface="Papyrus" panose="020B0602040200020303" pitchFamily="34" charset="77"/>
              </a:rPr>
              <a:t>sitting</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upon</a:t>
            </a:r>
            <a:r>
              <a:rPr lang="es-ES_tradnl" altLang="ja-JP" sz="1800" dirty="0">
                <a:solidFill>
                  <a:schemeClr val="bg1"/>
                </a:solidFill>
                <a:latin typeface="Papyrus" panose="020B0602040200020303" pitchFamily="34" charset="77"/>
              </a:rPr>
              <a:t> a red -</a:t>
            </a:r>
            <a:r>
              <a:rPr lang="es-ES_tradnl" altLang="ja-JP" sz="1800" dirty="0" err="1">
                <a:solidFill>
                  <a:schemeClr val="bg1"/>
                </a:solidFill>
                <a:latin typeface="Papyrus" panose="020B0602040200020303" pitchFamily="34" charset="77"/>
              </a:rPr>
              <a:t>colored</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beast</a:t>
            </a:r>
            <a:r>
              <a:rPr lang="es-ES_tradnl" altLang="ja-JP" sz="1800" dirty="0">
                <a:solidFill>
                  <a:schemeClr val="bg1"/>
                </a:solidFill>
                <a:latin typeface="Papyrus" panose="020B0602040200020303" pitchFamily="34" charset="77"/>
              </a:rPr>
              <a:t>. </a:t>
            </a:r>
            <a:r>
              <a:rPr lang="ja-JP" altLang="es-ES_tradnl" sz="1800">
                <a:solidFill>
                  <a:schemeClr val="bg1"/>
                </a:solidFill>
                <a:latin typeface="Papyrus" panose="020B0602040200020303" pitchFamily="34" charset="77"/>
              </a:rPr>
              <a:t>”</a:t>
            </a:r>
            <a:r>
              <a:rPr lang="es-ES_tradnl" altLang="ja-JP" sz="1800" dirty="0">
                <a:solidFill>
                  <a:schemeClr val="bg1"/>
                </a:solidFill>
                <a:latin typeface="Papyrus" panose="020B0602040200020303" pitchFamily="34" charset="77"/>
              </a:rPr>
              <a:t>   </a:t>
            </a:r>
            <a:r>
              <a:rPr lang="es-ES_tradnl" altLang="ja-JP" sz="1800" dirty="0" err="1">
                <a:latin typeface="Papyrus" panose="020B0602040200020303" pitchFamily="34" charset="77"/>
              </a:rPr>
              <a:t>Revelation</a:t>
            </a:r>
            <a:r>
              <a:rPr lang="es-ES_tradnl" altLang="ja-JP" sz="1800" dirty="0">
                <a:latin typeface="Papyrus" panose="020B0602040200020303" pitchFamily="34" charset="77"/>
              </a:rPr>
              <a:t> 17:1-3   </a:t>
            </a:r>
          </a:p>
          <a:p>
            <a:endParaRPr lang="en-US" dirty="0"/>
          </a:p>
        </p:txBody>
      </p:sp>
      <p:pic>
        <p:nvPicPr>
          <p:cNvPr id="5" name="Picture 5" descr="1746911">
            <a:extLst>
              <a:ext uri="{FF2B5EF4-FFF2-40B4-BE49-F238E27FC236}">
                <a16:creationId xmlns:a16="http://schemas.microsoft.com/office/drawing/2014/main" id="{73F7FE9E-CBEC-31B9-1F5E-31BBCBB7A0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9684" y="1470053"/>
            <a:ext cx="10262757" cy="538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E0A367B-4542-A09D-5D34-7EFB3BF25516}"/>
              </a:ext>
            </a:extLst>
          </p:cNvPr>
          <p:cNvSpPr txBox="1"/>
          <p:nvPr/>
        </p:nvSpPr>
        <p:spPr>
          <a:xfrm>
            <a:off x="8233593" y="5920420"/>
            <a:ext cx="2412724" cy="639406"/>
          </a:xfrm>
          <a:prstGeom prst="rect">
            <a:avLst/>
          </a:prstGeom>
          <a:noFill/>
        </p:spPr>
        <p:txBody>
          <a:bodyPr wrap="square">
            <a:spAutoFit/>
          </a:bodyPr>
          <a:lstStyle/>
          <a:p>
            <a:pPr>
              <a:lnSpc>
                <a:spcPct val="70000"/>
              </a:lnSpc>
              <a:spcBef>
                <a:spcPct val="50000"/>
              </a:spcBef>
              <a:buFontTx/>
              <a:buNone/>
            </a:pPr>
            <a:r>
              <a:rPr lang="es-ES_tradnl" altLang="ja-JP" sz="1800" dirty="0" err="1">
                <a:solidFill>
                  <a:schemeClr val="bg1"/>
                </a:solidFill>
                <a:latin typeface="Papyrus" panose="020B0602040200020303" pitchFamily="34" charset="77"/>
              </a:rPr>
              <a:t>Saudia</a:t>
            </a:r>
            <a:r>
              <a:rPr lang="es-ES_tradnl" altLang="ja-JP" sz="1800" dirty="0">
                <a:solidFill>
                  <a:schemeClr val="bg1"/>
                </a:solidFill>
                <a:latin typeface="Papyrus" panose="020B0602040200020303" pitchFamily="34" charset="77"/>
              </a:rPr>
              <a:t> Arabia </a:t>
            </a:r>
            <a:r>
              <a:rPr lang="es-ES_tradnl" altLang="ja-JP" sz="1800" dirty="0" err="1">
                <a:solidFill>
                  <a:schemeClr val="bg1"/>
                </a:solidFill>
                <a:latin typeface="Papyrus" panose="020B0602040200020303" pitchFamily="34" charset="77"/>
              </a:rPr>
              <a:t>is</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a:t>
            </a:r>
          </a:p>
          <a:p>
            <a:pPr>
              <a:lnSpc>
                <a:spcPct val="70000"/>
              </a:lnSpc>
              <a:spcBef>
                <a:spcPct val="50000"/>
              </a:spcBef>
              <a:buFontTx/>
              <a:buNone/>
            </a:pPr>
            <a:r>
              <a:rPr lang="es-ES_tradnl" altLang="ja-JP" sz="1800" dirty="0" err="1">
                <a:solidFill>
                  <a:schemeClr val="bg1"/>
                </a:solidFill>
                <a:latin typeface="Papyrus" panose="020B0602040200020303" pitchFamily="34" charset="77"/>
              </a:rPr>
              <a:t>desert</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of</a:t>
            </a:r>
            <a:r>
              <a:rPr lang="es-ES_tradnl" altLang="ja-JP" sz="1800" dirty="0">
                <a:solidFill>
                  <a:schemeClr val="bg1"/>
                </a:solidFill>
                <a:latin typeface="Papyrus" panose="020B0602040200020303" pitchFamily="34" charset="77"/>
              </a:rPr>
              <a:t> </a:t>
            </a:r>
            <a:r>
              <a:rPr lang="es-ES_tradnl" altLang="ja-JP" sz="1800" dirty="0" err="1">
                <a:solidFill>
                  <a:schemeClr val="bg1"/>
                </a:solidFill>
                <a:latin typeface="Papyrus" panose="020B0602040200020303" pitchFamily="34" charset="77"/>
              </a:rPr>
              <a:t>the</a:t>
            </a:r>
            <a:r>
              <a:rPr lang="es-ES_tradnl" altLang="ja-JP" sz="1800" dirty="0">
                <a:solidFill>
                  <a:schemeClr val="bg1"/>
                </a:solidFill>
                <a:latin typeface="Papyrus" panose="020B0602040200020303" pitchFamily="34" charset="77"/>
              </a:rPr>
              <a:t> seas!</a:t>
            </a:r>
          </a:p>
        </p:txBody>
      </p:sp>
    </p:spTree>
    <p:extLst>
      <p:ext uri="{BB962C8B-B14F-4D97-AF65-F5344CB8AC3E}">
        <p14:creationId xmlns:p14="http://schemas.microsoft.com/office/powerpoint/2010/main" val="1843858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3473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pic>
        <p:nvPicPr>
          <p:cNvPr id="2" name="Picture 8" descr="capt">
            <a:extLst>
              <a:ext uri="{FF2B5EF4-FFF2-40B4-BE49-F238E27FC236}">
                <a16:creationId xmlns:a16="http://schemas.microsoft.com/office/drawing/2014/main" id="{00816AFF-587D-0794-364B-01CC34089F7D}"/>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14770" y="1542819"/>
            <a:ext cx="3323432" cy="358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user427801_pic17384_1228855064">
            <a:extLst>
              <a:ext uri="{FF2B5EF4-FFF2-40B4-BE49-F238E27FC236}">
                <a16:creationId xmlns:a16="http://schemas.microsoft.com/office/drawing/2014/main" id="{193CFAF7-12B1-89B6-5C13-D40D21317A9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998305" y="1087294"/>
            <a:ext cx="5309032" cy="4282262"/>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6" name="TextBox 5">
            <a:extLst>
              <a:ext uri="{FF2B5EF4-FFF2-40B4-BE49-F238E27FC236}">
                <a16:creationId xmlns:a16="http://schemas.microsoft.com/office/drawing/2014/main" id="{2AFCF004-4100-C654-9886-B9973AA459F1}"/>
              </a:ext>
            </a:extLst>
          </p:cNvPr>
          <p:cNvSpPr txBox="1"/>
          <p:nvPr/>
        </p:nvSpPr>
        <p:spPr>
          <a:xfrm>
            <a:off x="1016037" y="406348"/>
            <a:ext cx="2720897" cy="646331"/>
          </a:xfrm>
          <a:prstGeom prst="rect">
            <a:avLst/>
          </a:prstGeom>
          <a:solidFill>
            <a:schemeClr val="accent6">
              <a:lumMod val="75000"/>
            </a:schemeClr>
          </a:solidFill>
        </p:spPr>
        <p:txBody>
          <a:bodyPr wrap="square" rtlCol="0">
            <a:spAutoFit/>
          </a:bodyPr>
          <a:lstStyle/>
          <a:p>
            <a:r>
              <a:rPr lang="es-ES_tradnl" altLang="en-US" sz="1800" dirty="0" err="1">
                <a:solidFill>
                  <a:schemeClr val="bg1"/>
                </a:solidFill>
                <a:latin typeface="Papyrus" panose="020B0602040200020303" pitchFamily="34" charset="77"/>
              </a:rPr>
              <a:t>Muslim</a:t>
            </a:r>
            <a:r>
              <a:rPr lang="es-ES_tradnl" altLang="en-US" sz="1800" dirty="0">
                <a:solidFill>
                  <a:schemeClr val="bg1"/>
                </a:solidFill>
                <a:latin typeface="Papyrus" panose="020B0602040200020303" pitchFamily="34" charset="77"/>
              </a:rPr>
              <a:t> </a:t>
            </a:r>
            <a:r>
              <a:rPr lang="es-ES_tradnl" altLang="en-US" sz="1800" dirty="0" err="1">
                <a:solidFill>
                  <a:schemeClr val="bg1"/>
                </a:solidFill>
                <a:latin typeface="Papyrus" panose="020B0602040200020303" pitchFamily="34" charset="77"/>
              </a:rPr>
              <a:t>Woman</a:t>
            </a:r>
            <a:r>
              <a:rPr lang="es-ES_tradnl" altLang="en-US" sz="1800" dirty="0">
                <a:solidFill>
                  <a:schemeClr val="bg1"/>
                </a:solidFill>
                <a:latin typeface="Papyrus" panose="020B0602040200020303" pitchFamily="34" charset="77"/>
              </a:rPr>
              <a:t> in  Burka</a:t>
            </a:r>
          </a:p>
          <a:p>
            <a:r>
              <a:rPr lang="es-ES_tradnl" dirty="0" err="1">
                <a:solidFill>
                  <a:schemeClr val="bg1"/>
                </a:solidFill>
                <a:latin typeface="Papyrus" panose="020B0602040200020303" pitchFamily="34" charset="77"/>
              </a:rPr>
              <a:t>Writing</a:t>
            </a:r>
            <a:r>
              <a:rPr lang="es-ES_tradnl" dirty="0">
                <a:solidFill>
                  <a:schemeClr val="bg1"/>
                </a:solidFill>
                <a:latin typeface="Papyrus" panose="020B0602040200020303" pitchFamily="34" charset="77"/>
              </a:rPr>
              <a:t> </a:t>
            </a:r>
            <a:r>
              <a:rPr lang="es-ES_tradnl" dirty="0" err="1">
                <a:solidFill>
                  <a:schemeClr val="bg1"/>
                </a:solidFill>
                <a:latin typeface="Papyrus" panose="020B0602040200020303" pitchFamily="34" charset="77"/>
              </a:rPr>
              <a:t>on</a:t>
            </a:r>
            <a:r>
              <a:rPr lang="es-ES_tradnl" dirty="0">
                <a:solidFill>
                  <a:schemeClr val="bg1"/>
                </a:solidFill>
                <a:latin typeface="Papyrus" panose="020B0602040200020303" pitchFamily="34" charset="77"/>
              </a:rPr>
              <a:t> </a:t>
            </a:r>
            <a:r>
              <a:rPr lang="es-ES_tradnl" dirty="0" err="1">
                <a:solidFill>
                  <a:schemeClr val="bg1"/>
                </a:solidFill>
                <a:latin typeface="Papyrus" panose="020B0602040200020303" pitchFamily="34" charset="77"/>
              </a:rPr>
              <a:t>her</a:t>
            </a:r>
            <a:r>
              <a:rPr lang="es-ES_tradnl" dirty="0">
                <a:solidFill>
                  <a:schemeClr val="bg1"/>
                </a:solidFill>
                <a:latin typeface="Papyrus" panose="020B0602040200020303" pitchFamily="34" charset="77"/>
              </a:rPr>
              <a:t> </a:t>
            </a:r>
            <a:r>
              <a:rPr lang="es-ES_tradnl" dirty="0" err="1">
                <a:solidFill>
                  <a:schemeClr val="bg1"/>
                </a:solidFill>
                <a:latin typeface="Papyrus" panose="020B0602040200020303" pitchFamily="34" charset="77"/>
              </a:rPr>
              <a:t>forehead</a:t>
            </a:r>
            <a:endParaRPr lang="en-US" dirty="0"/>
          </a:p>
        </p:txBody>
      </p:sp>
      <p:sp>
        <p:nvSpPr>
          <p:cNvPr id="7" name="TextBox 6">
            <a:extLst>
              <a:ext uri="{FF2B5EF4-FFF2-40B4-BE49-F238E27FC236}">
                <a16:creationId xmlns:a16="http://schemas.microsoft.com/office/drawing/2014/main" id="{9281D545-8D3B-8644-9922-EE9B93FA6AC8}"/>
              </a:ext>
            </a:extLst>
          </p:cNvPr>
          <p:cNvSpPr txBox="1"/>
          <p:nvPr/>
        </p:nvSpPr>
        <p:spPr>
          <a:xfrm>
            <a:off x="6176633" y="266060"/>
            <a:ext cx="4711087" cy="677108"/>
          </a:xfrm>
          <a:prstGeom prst="rect">
            <a:avLst/>
          </a:prstGeom>
          <a:solidFill>
            <a:schemeClr val="accent6">
              <a:lumMod val="75000"/>
            </a:schemeClr>
          </a:solidFill>
        </p:spPr>
        <p:txBody>
          <a:bodyPr wrap="square" rtlCol="0">
            <a:spAutoFit/>
          </a:bodyPr>
          <a:lstStyle/>
          <a:p>
            <a:r>
              <a:rPr lang="es-ES_tradnl" altLang="en-US" sz="1800" dirty="0" err="1">
                <a:solidFill>
                  <a:srgbClr val="FFFFFF"/>
                </a:solidFill>
                <a:latin typeface="Papyrus" panose="020B0602040200020303" pitchFamily="34" charset="77"/>
              </a:rPr>
              <a:t>The</a:t>
            </a:r>
            <a:r>
              <a:rPr lang="es-ES_tradnl" altLang="en-US" sz="1800" dirty="0">
                <a:solidFill>
                  <a:srgbClr val="FFFFFF"/>
                </a:solidFill>
                <a:latin typeface="Papyrus" panose="020B0602040200020303" pitchFamily="34" charset="77"/>
              </a:rPr>
              <a:t> </a:t>
            </a:r>
            <a:r>
              <a:rPr lang="es-ES_tradnl" altLang="en-US" sz="1800" dirty="0" err="1">
                <a:solidFill>
                  <a:srgbClr val="FFFFFF"/>
                </a:solidFill>
                <a:latin typeface="Papyrus" panose="020B0602040200020303" pitchFamily="34" charset="77"/>
              </a:rPr>
              <a:t>Kaabah</a:t>
            </a:r>
            <a:r>
              <a:rPr lang="es-ES_tradnl" altLang="en-US" sz="1800" dirty="0">
                <a:solidFill>
                  <a:srgbClr val="FFFFFF"/>
                </a:solidFill>
                <a:latin typeface="Papyrus" panose="020B0602040200020303" pitchFamily="34" charset="77"/>
              </a:rPr>
              <a:t> In </a:t>
            </a:r>
            <a:r>
              <a:rPr lang="es-ES_tradnl" altLang="en-US" sz="1800" dirty="0" err="1">
                <a:solidFill>
                  <a:srgbClr val="FFFFFF"/>
                </a:solidFill>
                <a:latin typeface="Papyrus" panose="020B0602040200020303" pitchFamily="34" charset="77"/>
              </a:rPr>
              <a:t>Makkah</a:t>
            </a:r>
            <a:r>
              <a:rPr lang="es-ES_tradnl" altLang="en-US" sz="1800" dirty="0">
                <a:solidFill>
                  <a:srgbClr val="FFFFFF"/>
                </a:solidFill>
                <a:latin typeface="Papyrus" panose="020B0602040200020303" pitchFamily="34" charset="77"/>
              </a:rPr>
              <a:t> - </a:t>
            </a:r>
            <a:r>
              <a:rPr lang="es-ES_tradnl" altLang="en-US" sz="1800" dirty="0" err="1">
                <a:solidFill>
                  <a:srgbClr val="FFFFFF"/>
                </a:solidFill>
                <a:latin typeface="Papyrus" panose="020B0602040200020303" pitchFamily="34" charset="77"/>
              </a:rPr>
              <a:t>The</a:t>
            </a:r>
            <a:r>
              <a:rPr lang="es-ES_tradnl" altLang="en-US" sz="1800" dirty="0">
                <a:solidFill>
                  <a:srgbClr val="FFFFFF"/>
                </a:solidFill>
                <a:latin typeface="Papyrus" panose="020B0602040200020303" pitchFamily="34" charset="77"/>
              </a:rPr>
              <a:t> Black Stone</a:t>
            </a:r>
          </a:p>
          <a:p>
            <a:r>
              <a:rPr lang="en-US" sz="2000" dirty="0">
                <a:solidFill>
                  <a:schemeClr val="bg1"/>
                </a:solidFill>
                <a:latin typeface="Papyrus" panose="020B0602040200020303" pitchFamily="34" charset="77"/>
              </a:rPr>
              <a:t>Dressed &amp; Worshipped like a Woman</a:t>
            </a:r>
          </a:p>
        </p:txBody>
      </p:sp>
      <p:sp>
        <p:nvSpPr>
          <p:cNvPr id="8" name="TextBox 7">
            <a:extLst>
              <a:ext uri="{FF2B5EF4-FFF2-40B4-BE49-F238E27FC236}">
                <a16:creationId xmlns:a16="http://schemas.microsoft.com/office/drawing/2014/main" id="{B2A8F155-CBDB-1BF1-B3D3-2CD0F3814BC0}"/>
              </a:ext>
            </a:extLst>
          </p:cNvPr>
          <p:cNvSpPr txBox="1"/>
          <p:nvPr/>
        </p:nvSpPr>
        <p:spPr>
          <a:xfrm>
            <a:off x="374749" y="5614625"/>
            <a:ext cx="11603767" cy="707886"/>
          </a:xfrm>
          <a:prstGeom prst="rect">
            <a:avLst/>
          </a:prstGeom>
          <a:solidFill>
            <a:schemeClr val="accent6">
              <a:lumMod val="75000"/>
            </a:schemeClr>
          </a:solidFill>
        </p:spPr>
        <p:txBody>
          <a:bodyPr wrap="square" rtlCol="0">
            <a:spAutoFit/>
          </a:bodyPr>
          <a:lstStyle/>
          <a:p>
            <a:r>
              <a:rPr lang="en-US" altLang="ja-JP" sz="2000" dirty="0">
                <a:solidFill>
                  <a:srgbClr val="FFFFFF"/>
                </a:solidFill>
                <a:latin typeface="Papyrus" panose="020B0602040200020303" pitchFamily="34" charset="77"/>
              </a:rPr>
              <a:t>Rev. 17:6 </a:t>
            </a:r>
            <a:r>
              <a:rPr lang="ja-JP" altLang="es-ES_tradnl" sz="2000">
                <a:solidFill>
                  <a:srgbClr val="FFFFFF"/>
                </a:solidFill>
                <a:latin typeface="Papyrus" panose="020B0602040200020303" pitchFamily="34" charset="77"/>
              </a:rPr>
              <a:t>“</a:t>
            </a:r>
            <a:r>
              <a:rPr lang="es-ES_tradnl" altLang="ja-JP" sz="2000" dirty="0" err="1">
                <a:solidFill>
                  <a:srgbClr val="FFFFFF"/>
                </a:solidFill>
                <a:latin typeface="Papyrus" panose="020B0602040200020303" pitchFamily="34" charset="77"/>
              </a:rPr>
              <a:t>Upon</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her</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forehead</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was</a:t>
            </a:r>
            <a:r>
              <a:rPr lang="es-ES_tradnl" altLang="ja-JP" sz="2000" dirty="0">
                <a:solidFill>
                  <a:srgbClr val="FFFFFF"/>
                </a:solidFill>
                <a:latin typeface="Papyrus" panose="020B0602040200020303" pitchFamily="34" charset="77"/>
              </a:rPr>
              <a:t> a </a:t>
            </a:r>
            <a:r>
              <a:rPr lang="es-ES_tradnl" altLang="ja-JP" sz="2000" dirty="0" err="1">
                <a:solidFill>
                  <a:srgbClr val="FFFFFF"/>
                </a:solidFill>
                <a:latin typeface="Papyrus" panose="020B0602040200020303" pitchFamily="34" charset="77"/>
              </a:rPr>
              <a:t>name</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written</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Mystery</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Babylon</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the</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great</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the</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mother</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of</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harlots</a:t>
            </a:r>
            <a:r>
              <a:rPr lang="es-ES_tradnl" altLang="ja-JP" sz="2000" dirty="0">
                <a:solidFill>
                  <a:srgbClr val="FFFFFF"/>
                </a:solidFill>
                <a:latin typeface="Papyrus" panose="020B0602040200020303" pitchFamily="34" charset="77"/>
              </a:rPr>
              <a:t> </a:t>
            </a:r>
          </a:p>
          <a:p>
            <a:r>
              <a:rPr lang="es-ES_tradnl" altLang="ja-JP" sz="2000" dirty="0">
                <a:solidFill>
                  <a:srgbClr val="FFFFFF"/>
                </a:solidFill>
                <a:latin typeface="Papyrus" panose="020B0602040200020303" pitchFamily="34" charset="77"/>
              </a:rPr>
              <a:t>and </a:t>
            </a:r>
            <a:r>
              <a:rPr lang="es-ES_tradnl" altLang="ja-JP" sz="2000" dirty="0" err="1">
                <a:solidFill>
                  <a:srgbClr val="FFFFFF"/>
                </a:solidFill>
                <a:latin typeface="Papyrus" panose="020B0602040200020303" pitchFamily="34" charset="77"/>
              </a:rPr>
              <a:t>abominations</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of</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the</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earth</a:t>
            </a:r>
            <a:r>
              <a:rPr lang="es-ES_tradnl" altLang="ja-JP" sz="2000" dirty="0">
                <a:solidFill>
                  <a:srgbClr val="FFFFFF"/>
                </a:solidFill>
                <a:latin typeface="Papyrus" panose="020B0602040200020303" pitchFamily="34" charset="77"/>
              </a:rPr>
              <a:t>. And </a:t>
            </a:r>
            <a:r>
              <a:rPr lang="es-ES_tradnl" altLang="ja-JP" sz="2000" dirty="0" err="1">
                <a:solidFill>
                  <a:srgbClr val="FFFFFF"/>
                </a:solidFill>
                <a:latin typeface="Papyrus" panose="020B0602040200020303" pitchFamily="34" charset="77"/>
              </a:rPr>
              <a:t>when</a:t>
            </a:r>
            <a:r>
              <a:rPr lang="es-ES_tradnl" altLang="ja-JP" sz="2000" dirty="0">
                <a:solidFill>
                  <a:srgbClr val="FFFFFF"/>
                </a:solidFill>
                <a:latin typeface="Papyrus" panose="020B0602040200020303" pitchFamily="34" charset="77"/>
              </a:rPr>
              <a:t> I </a:t>
            </a:r>
            <a:r>
              <a:rPr lang="es-ES_tradnl" altLang="ja-JP" sz="2000" dirty="0" err="1">
                <a:solidFill>
                  <a:srgbClr val="FFFFFF"/>
                </a:solidFill>
                <a:latin typeface="Papyrus" panose="020B0602040200020303" pitchFamily="34" charset="77"/>
              </a:rPr>
              <a:t>saw</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her</a:t>
            </a:r>
            <a:r>
              <a:rPr lang="es-ES_tradnl" altLang="ja-JP" sz="2000" dirty="0">
                <a:solidFill>
                  <a:srgbClr val="FFFFFF"/>
                </a:solidFill>
                <a:latin typeface="Papyrus" panose="020B0602040200020303" pitchFamily="34" charset="77"/>
              </a:rPr>
              <a:t>, I  </a:t>
            </a:r>
            <a:r>
              <a:rPr lang="es-ES_tradnl" altLang="ja-JP" sz="2000" dirty="0" err="1">
                <a:solidFill>
                  <a:srgbClr val="FFFFFF"/>
                </a:solidFill>
                <a:latin typeface="Papyrus" panose="020B0602040200020303" pitchFamily="34" charset="77"/>
              </a:rPr>
              <a:t>wondered</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with</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great</a:t>
            </a:r>
            <a:r>
              <a:rPr lang="es-ES_tradnl" altLang="ja-JP" sz="2000" dirty="0">
                <a:solidFill>
                  <a:srgbClr val="FFFFFF"/>
                </a:solidFill>
                <a:latin typeface="Papyrus" panose="020B0602040200020303" pitchFamily="34" charset="77"/>
              </a:rPr>
              <a:t> </a:t>
            </a:r>
            <a:r>
              <a:rPr lang="es-ES_tradnl" altLang="ja-JP" sz="2000" dirty="0" err="1">
                <a:solidFill>
                  <a:srgbClr val="FFFFFF"/>
                </a:solidFill>
                <a:latin typeface="Papyrus" panose="020B0602040200020303" pitchFamily="34" charset="77"/>
              </a:rPr>
              <a:t>admiration</a:t>
            </a:r>
            <a:r>
              <a:rPr lang="es-ES_tradnl" altLang="ja-JP" sz="2000" dirty="0">
                <a:solidFill>
                  <a:srgbClr val="FFFFFF"/>
                </a:solidFill>
                <a:latin typeface="Papyrus" panose="020B0602040200020303" pitchFamily="34" charset="77"/>
              </a:rPr>
              <a:t> (terror).</a:t>
            </a:r>
            <a:r>
              <a:rPr lang="ja-JP" altLang="es-ES_tradnl" sz="2000">
                <a:solidFill>
                  <a:srgbClr val="FFFFFF"/>
                </a:solidFill>
                <a:latin typeface="Papyrus" panose="020B0602040200020303" pitchFamily="34" charset="77"/>
              </a:rPr>
              <a:t>”</a:t>
            </a:r>
            <a:endParaRPr lang="es-ES_tradnl" altLang="en-US" sz="2000" dirty="0">
              <a:solidFill>
                <a:srgbClr val="FFFFFF"/>
              </a:solidFill>
              <a:latin typeface="Papyrus" panose="020B0602040200020303" pitchFamily="34" charset="77"/>
            </a:endParaRPr>
          </a:p>
        </p:txBody>
      </p:sp>
    </p:spTree>
    <p:extLst>
      <p:ext uri="{BB962C8B-B14F-4D97-AF65-F5344CB8AC3E}">
        <p14:creationId xmlns:p14="http://schemas.microsoft.com/office/powerpoint/2010/main" val="3472859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EE921DE9-A6D5-ED19-58ED-6B3C90C46F8B}"/>
              </a:ext>
            </a:extLst>
          </p:cNvPr>
          <p:cNvSpPr>
            <a:spLocks noChangeArrowheads="1"/>
          </p:cNvSpPr>
          <p:nvPr/>
        </p:nvSpPr>
        <p:spPr bwMode="auto">
          <a:xfrm>
            <a:off x="0" y="0"/>
            <a:ext cx="12191999" cy="7096125"/>
          </a:xfrm>
          <a:prstGeom prst="rect">
            <a:avLst/>
          </a:prstGeom>
          <a:solidFill>
            <a:schemeClr val="accent5"/>
          </a:solidFill>
          <a:ln>
            <a:noFill/>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endParaRPr lang="en-US" altLang="en-US" sz="2400" dirty="0">
              <a:ea typeface="ＭＳ Ｐゴシック" panose="020B0600070205080204" pitchFamily="34" charset="-128"/>
            </a:endParaRPr>
          </a:p>
        </p:txBody>
      </p:sp>
      <p:sp>
        <p:nvSpPr>
          <p:cNvPr id="93186" name="Rectangle 4">
            <a:extLst>
              <a:ext uri="{FF2B5EF4-FFF2-40B4-BE49-F238E27FC236}">
                <a16:creationId xmlns:a16="http://schemas.microsoft.com/office/drawing/2014/main" id="{F019EC53-E0A0-A329-1917-A3B8D00B53E8}"/>
              </a:ext>
            </a:extLst>
          </p:cNvPr>
          <p:cNvSpPr>
            <a:spLocks noChangeArrowheads="1"/>
          </p:cNvSpPr>
          <p:nvPr/>
        </p:nvSpPr>
        <p:spPr bwMode="auto">
          <a:xfrm>
            <a:off x="13027025" y="334803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ea typeface="ＭＳ Ｐゴシック" panose="020B0600070205080204" pitchFamily="34" charset="-128"/>
            </a:endParaRPr>
          </a:p>
        </p:txBody>
      </p:sp>
      <p:pic>
        <p:nvPicPr>
          <p:cNvPr id="93187" name="Picture 6" descr="images-2">
            <a:extLst>
              <a:ext uri="{FF2B5EF4-FFF2-40B4-BE49-F238E27FC236}">
                <a16:creationId xmlns:a16="http://schemas.microsoft.com/office/drawing/2014/main" id="{4C3AA41F-4DA1-4BD1-874A-68AF859E43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5294" y="297761"/>
            <a:ext cx="2819400" cy="1852613"/>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3188" name="Text Box 7">
            <a:extLst>
              <a:ext uri="{FF2B5EF4-FFF2-40B4-BE49-F238E27FC236}">
                <a16:creationId xmlns:a16="http://schemas.microsoft.com/office/drawing/2014/main" id="{E17C5DFC-3B40-5EA1-EA2F-A6F81279CAA1}"/>
              </a:ext>
            </a:extLst>
          </p:cNvPr>
          <p:cNvSpPr txBox="1">
            <a:spLocks noChangeArrowheads="1"/>
          </p:cNvSpPr>
          <p:nvPr/>
        </p:nvSpPr>
        <p:spPr bwMode="auto">
          <a:xfrm>
            <a:off x="514880" y="2407070"/>
            <a:ext cx="4800600" cy="433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r>
              <a:rPr lang="es-ES_tradnl" altLang="en-US" sz="2400" dirty="0">
                <a:latin typeface="Comic Sans MS" panose="030F0902030302020204" pitchFamily="66" charset="0"/>
              </a:rPr>
              <a:t>Gen. 12:1-3 “</a:t>
            </a:r>
            <a:r>
              <a:rPr lang="es-ES_tradnl" altLang="en-US" sz="2400" dirty="0" err="1">
                <a:latin typeface="Comic Sans MS" panose="030F0902030302020204" pitchFamily="66" charset="0"/>
              </a:rPr>
              <a:t>God</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said</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to</a:t>
            </a:r>
            <a:r>
              <a:rPr lang="es-ES_tradnl" altLang="en-US" sz="2400" dirty="0">
                <a:latin typeface="Comic Sans MS" panose="030F0902030302020204" pitchFamily="66" charset="0"/>
              </a:rPr>
              <a:t> Abram.</a:t>
            </a:r>
          </a:p>
          <a:p>
            <a:pPr>
              <a:spcBef>
                <a:spcPct val="50000"/>
              </a:spcBef>
              <a:buFontTx/>
              <a:buNone/>
            </a:pPr>
            <a:r>
              <a:rPr lang="es-ES_tradnl" altLang="en-US" sz="2400" dirty="0">
                <a:latin typeface="Comic Sans MS" panose="030F0902030302020204" pitchFamily="66" charset="0"/>
              </a:rPr>
              <a:t> </a:t>
            </a:r>
            <a:r>
              <a:rPr lang="ja-JP" altLang="es-ES_tradnl" sz="2400">
                <a:latin typeface="Comic Sans MS" panose="030F0902030302020204" pitchFamily="66" charset="0"/>
              </a:rPr>
              <a:t>“</a:t>
            </a:r>
            <a:r>
              <a:rPr lang="es-ES_tradnl" altLang="ja-JP" sz="2400" dirty="0" err="1">
                <a:latin typeface="Comic Sans MS" panose="030F0902030302020204" pitchFamily="66" charset="0"/>
              </a:rPr>
              <a:t>Get</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out</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of</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your</a:t>
            </a:r>
            <a:r>
              <a:rPr lang="es-ES_tradnl" altLang="ja-JP" sz="2400" dirty="0">
                <a:latin typeface="Comic Sans MS" panose="030F0902030302020204" pitchFamily="66" charset="0"/>
              </a:rPr>
              <a:t> country, and </a:t>
            </a:r>
            <a:r>
              <a:rPr lang="es-ES_tradnl" altLang="ja-JP" sz="2400" dirty="0" err="1">
                <a:latin typeface="Comic Sans MS" panose="030F0902030302020204" pitchFamily="66" charset="0"/>
              </a:rPr>
              <a:t>from</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your</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kindred</a:t>
            </a:r>
            <a:r>
              <a:rPr lang="es-ES_tradnl" altLang="ja-JP" sz="2400" dirty="0">
                <a:latin typeface="Comic Sans MS" panose="030F0902030302020204" pitchFamily="66" charset="0"/>
              </a:rPr>
              <a:t>, and </a:t>
            </a:r>
            <a:r>
              <a:rPr lang="es-ES_tradnl" altLang="ja-JP" sz="2400" dirty="0" err="1">
                <a:latin typeface="Comic Sans MS" panose="030F0902030302020204" pitchFamily="66" charset="0"/>
              </a:rPr>
              <a:t>from</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your</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father</a:t>
            </a:r>
            <a:r>
              <a:rPr lang="ja-JP" altLang="es-ES_tradnl" sz="2400">
                <a:latin typeface="Comic Sans MS" panose="030F0902030302020204" pitchFamily="66" charset="0"/>
              </a:rPr>
              <a:t>’</a:t>
            </a:r>
            <a:r>
              <a:rPr lang="es-ES_tradnl" altLang="ja-JP" sz="2400" dirty="0">
                <a:latin typeface="Comic Sans MS" panose="030F0902030302020204" pitchFamily="66" charset="0"/>
              </a:rPr>
              <a:t>s </a:t>
            </a:r>
            <a:r>
              <a:rPr lang="es-ES_tradnl" altLang="ja-JP" sz="2400" dirty="0" err="1">
                <a:latin typeface="Comic Sans MS" panose="030F0902030302020204" pitchFamily="66" charset="0"/>
              </a:rPr>
              <a:t>house</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to</a:t>
            </a:r>
            <a:r>
              <a:rPr lang="es-ES_tradnl" altLang="ja-JP" sz="2400" dirty="0">
                <a:latin typeface="Comic Sans MS" panose="030F0902030302020204" pitchFamily="66" charset="0"/>
              </a:rPr>
              <a:t> a </a:t>
            </a:r>
            <a:r>
              <a:rPr lang="es-ES_tradnl" altLang="ja-JP" sz="2400" dirty="0" err="1">
                <a:latin typeface="Comic Sans MS" panose="030F0902030302020204" pitchFamily="66" charset="0"/>
              </a:rPr>
              <a:t>land</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that</a:t>
            </a:r>
            <a:r>
              <a:rPr lang="es-ES_tradnl" altLang="ja-JP" sz="2400" dirty="0">
                <a:latin typeface="Comic Sans MS" panose="030F0902030302020204" pitchFamily="66" charset="0"/>
              </a:rPr>
              <a:t> I </a:t>
            </a:r>
            <a:r>
              <a:rPr lang="es-ES_tradnl" altLang="ja-JP" sz="2400" dirty="0" err="1">
                <a:latin typeface="Comic Sans MS" panose="030F0902030302020204" pitchFamily="66" charset="0"/>
              </a:rPr>
              <a:t>will</a:t>
            </a:r>
            <a:r>
              <a:rPr lang="es-ES_tradnl" altLang="ja-JP" sz="2400" dirty="0">
                <a:latin typeface="Comic Sans MS" panose="030F0902030302020204" pitchFamily="66" charset="0"/>
              </a:rPr>
              <a:t> show </a:t>
            </a:r>
            <a:r>
              <a:rPr lang="es-ES_tradnl" altLang="ja-JP" sz="2400" dirty="0" err="1">
                <a:latin typeface="Comic Sans MS" panose="030F0902030302020204" pitchFamily="66" charset="0"/>
              </a:rPr>
              <a:t>you</a:t>
            </a:r>
            <a:r>
              <a:rPr lang="es-ES_tradnl" altLang="ja-JP" sz="2400" dirty="0">
                <a:latin typeface="Comic Sans MS" panose="030F0902030302020204" pitchFamily="66" charset="0"/>
              </a:rPr>
              <a:t>. </a:t>
            </a:r>
          </a:p>
          <a:p>
            <a:pPr>
              <a:spcBef>
                <a:spcPct val="50000"/>
              </a:spcBef>
              <a:buFontTx/>
              <a:buNone/>
            </a:pPr>
            <a:r>
              <a:rPr lang="es-ES_tradnl" altLang="ja-JP" sz="2400" dirty="0">
                <a:latin typeface="Comic Sans MS" panose="030F0902030302020204" pitchFamily="66" charset="0"/>
              </a:rPr>
              <a:t> And I </a:t>
            </a:r>
            <a:r>
              <a:rPr lang="es-ES_tradnl" altLang="ja-JP" sz="2400" dirty="0" err="1">
                <a:latin typeface="Comic Sans MS" panose="030F0902030302020204" pitchFamily="66" charset="0"/>
              </a:rPr>
              <a:t>will</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make</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a:t>
            </a:r>
            <a:r>
              <a:rPr lang="es-ES_tradnl" altLang="ja-JP" sz="2400" dirty="0">
                <a:latin typeface="Comic Sans MS" panose="030F0902030302020204" pitchFamily="66" charset="0"/>
              </a:rPr>
              <a:t> a </a:t>
            </a:r>
            <a:r>
              <a:rPr lang="es-ES_tradnl" altLang="ja-JP" sz="2400" dirty="0" err="1">
                <a:latin typeface="Comic Sans MS" panose="030F0902030302020204" pitchFamily="66" charset="0"/>
              </a:rPr>
              <a:t>great</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nation</a:t>
            </a:r>
            <a:r>
              <a:rPr lang="es-ES_tradnl" altLang="ja-JP" sz="2400" dirty="0">
                <a:latin typeface="Comic Sans MS" panose="030F0902030302020204" pitchFamily="66" charset="0"/>
              </a:rPr>
              <a:t> &amp;  </a:t>
            </a:r>
            <a:r>
              <a:rPr lang="es-ES_tradnl" altLang="ja-JP" sz="2400" dirty="0" err="1">
                <a:latin typeface="Comic Sans MS" panose="030F0902030302020204" pitchFamily="66" charset="0"/>
              </a:rPr>
              <a:t>bless</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you</a:t>
            </a:r>
            <a:r>
              <a:rPr lang="es-ES_tradnl" altLang="ja-JP" sz="2400" dirty="0">
                <a:latin typeface="Comic Sans MS" panose="030F0902030302020204" pitchFamily="66" charset="0"/>
              </a:rPr>
              <a:t>  &amp; </a:t>
            </a:r>
            <a:r>
              <a:rPr lang="es-ES_tradnl" altLang="ja-JP" sz="2400" dirty="0" err="1">
                <a:latin typeface="Comic Sans MS" panose="030F0902030302020204" pitchFamily="66" charset="0"/>
              </a:rPr>
              <a:t>you</a:t>
            </a:r>
            <a:r>
              <a:rPr lang="es-ES_tradnl" altLang="ja-JP" sz="2400" dirty="0">
                <a:latin typeface="Comic Sans MS" panose="030F0902030302020204" pitchFamily="66" charset="0"/>
              </a:rPr>
              <a:t>  </a:t>
            </a:r>
            <a:r>
              <a:rPr lang="es-ES_tradnl" altLang="ja-JP" sz="2400" dirty="0" err="1">
                <a:latin typeface="Comic Sans MS" panose="030F0902030302020204" pitchFamily="66" charset="0"/>
              </a:rPr>
              <a:t>shall</a:t>
            </a:r>
            <a:r>
              <a:rPr lang="es-ES_tradnl" altLang="ja-JP" sz="2400" dirty="0">
                <a:latin typeface="Comic Sans MS" panose="030F0902030302020204" pitchFamily="66" charset="0"/>
              </a:rPr>
              <a:t>  be a </a:t>
            </a:r>
            <a:r>
              <a:rPr lang="es-ES_tradnl" altLang="ja-JP" sz="2400" dirty="0" err="1">
                <a:latin typeface="Comic Sans MS" panose="030F0902030302020204" pitchFamily="66" charset="0"/>
              </a:rPr>
              <a:t>blessing</a:t>
            </a:r>
            <a:r>
              <a:rPr lang="es-ES_tradnl" altLang="ja-JP" sz="2400" dirty="0">
                <a:latin typeface="Comic Sans MS" panose="030F0902030302020204" pitchFamily="66" charset="0"/>
              </a:rPr>
              <a:t>.  </a:t>
            </a:r>
          </a:p>
          <a:p>
            <a:pPr>
              <a:spcBef>
                <a:spcPct val="50000"/>
              </a:spcBef>
              <a:buFontTx/>
              <a:buNone/>
            </a:pPr>
            <a:r>
              <a:rPr lang="es-ES_tradnl" altLang="en-US" sz="2400" dirty="0">
                <a:latin typeface="Comic Sans MS" panose="030F0902030302020204" pitchFamily="66" charset="0"/>
              </a:rPr>
              <a:t>I </a:t>
            </a:r>
            <a:r>
              <a:rPr lang="es-ES_tradnl" altLang="en-US" sz="2400" dirty="0" err="1">
                <a:latin typeface="Comic Sans MS" panose="030F0902030302020204" pitchFamily="66" charset="0"/>
              </a:rPr>
              <a:t>will</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bless</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those</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that</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bless</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you</a:t>
            </a:r>
            <a:r>
              <a:rPr lang="es-ES_tradnl" altLang="en-US" sz="2400" dirty="0">
                <a:latin typeface="Comic Sans MS" panose="030F0902030302020204" pitchFamily="66" charset="0"/>
              </a:rPr>
              <a:t> and curse </a:t>
            </a:r>
            <a:r>
              <a:rPr lang="es-ES_tradnl" altLang="en-US" sz="2400" dirty="0" err="1">
                <a:latin typeface="Comic Sans MS" panose="030F0902030302020204" pitchFamily="66" charset="0"/>
              </a:rPr>
              <a:t>him</a:t>
            </a:r>
            <a:r>
              <a:rPr lang="es-ES_tradnl" altLang="en-US" sz="2400" dirty="0">
                <a:latin typeface="Comic Sans MS" panose="030F0902030302020204" pitchFamily="66" charset="0"/>
              </a:rPr>
              <a:t> </a:t>
            </a:r>
            <a:r>
              <a:rPr lang="es-ES_tradnl" altLang="en-US" sz="2400" dirty="0" err="1">
                <a:latin typeface="Comic Sans MS" panose="030F0902030302020204" pitchFamily="66" charset="0"/>
              </a:rPr>
              <a:t>that</a:t>
            </a:r>
            <a:r>
              <a:rPr lang="es-ES_tradnl" altLang="en-US" sz="2400" dirty="0">
                <a:latin typeface="Comic Sans MS" panose="030F0902030302020204" pitchFamily="66" charset="0"/>
              </a:rPr>
              <a:t> curses </a:t>
            </a:r>
            <a:r>
              <a:rPr lang="es-ES_tradnl" altLang="en-US" sz="2400" dirty="0" err="1">
                <a:latin typeface="Comic Sans MS" panose="030F0902030302020204" pitchFamily="66" charset="0"/>
              </a:rPr>
              <a:t>you</a:t>
            </a:r>
            <a:r>
              <a:rPr lang="ja-JP" altLang="es-ES_tradnl" sz="2400">
                <a:latin typeface="Comic Sans MS" panose="030F0902030302020204" pitchFamily="66" charset="0"/>
              </a:rPr>
              <a:t>“</a:t>
            </a:r>
            <a:r>
              <a:rPr lang="es-ES_tradnl" altLang="ja-JP" sz="2400" dirty="0">
                <a:latin typeface="Comic Sans MS" panose="030F0902030302020204" pitchFamily="66" charset="0"/>
              </a:rPr>
              <a:t> </a:t>
            </a:r>
          </a:p>
        </p:txBody>
      </p:sp>
      <p:pic>
        <p:nvPicPr>
          <p:cNvPr id="93189" name="Picture 2" descr="15063189217_8d578664a9_b.jpg">
            <a:extLst>
              <a:ext uri="{FF2B5EF4-FFF2-40B4-BE49-F238E27FC236}">
                <a16:creationId xmlns:a16="http://schemas.microsoft.com/office/drawing/2014/main" id="{8E18A6EA-102C-0DF5-E9DF-F38F073F076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32993" y="0"/>
            <a:ext cx="5811307" cy="707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094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0" y="0"/>
            <a:ext cx="12192000" cy="6858000"/>
          </a:xfrm>
          <a:prstGeom prst="rect">
            <a:avLst/>
          </a:prstGeom>
          <a:solidFill>
            <a:schemeClr val="accent6"/>
          </a:solidFill>
          <a:ln>
            <a:headEnd/>
            <a:tailEnd/>
          </a:ln>
        </p:spPr>
        <p:style>
          <a:lnRef idx="0">
            <a:schemeClr val="dk1"/>
          </a:lnRef>
          <a:fillRef idx="3">
            <a:schemeClr val="dk1"/>
          </a:fillRef>
          <a:effectRef idx="3">
            <a:schemeClr val="dk1"/>
          </a:effectRef>
          <a:fontRef idx="minor">
            <a:schemeClr val="lt1"/>
          </a:fontRef>
        </p:style>
        <p:txBody>
          <a:bodyPr wrap="none" anchor="ctr"/>
          <a:lstStyle/>
          <a:p>
            <a:endParaRPr lang="en-US" dirty="0"/>
          </a:p>
        </p:txBody>
      </p:sp>
      <p:sp>
        <p:nvSpPr>
          <p:cNvPr id="162818" name="Rectangle 5"/>
          <p:cNvSpPr>
            <a:spLocks noChangeArrowheads="1"/>
          </p:cNvSpPr>
          <p:nvPr/>
        </p:nvSpPr>
        <p:spPr bwMode="auto">
          <a:xfrm>
            <a:off x="4563540" y="163860"/>
            <a:ext cx="7772400" cy="66941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endParaRPr lang="es-ES_tradnl" sz="900" dirty="0">
              <a:solidFill>
                <a:srgbClr val="000000"/>
              </a:solidFill>
              <a:latin typeface="Trebuchet MS" charset="0"/>
            </a:endParaRPr>
          </a:p>
          <a:p>
            <a:r>
              <a:rPr lang="es-ES_tradnl" sz="2000" dirty="0" err="1">
                <a:solidFill>
                  <a:srgbClr val="FF0000"/>
                </a:solidFill>
                <a:latin typeface="Trebuchet MS" charset="0"/>
              </a:rPr>
              <a:t>Therefore</a:t>
            </a:r>
            <a:r>
              <a:rPr lang="es-ES_tradnl" sz="2000" dirty="0">
                <a:solidFill>
                  <a:srgbClr val="FF0000"/>
                </a:solidFill>
                <a:latin typeface="Trebuchet MS" charset="0"/>
              </a:rPr>
              <a:t> has </a:t>
            </a:r>
            <a:r>
              <a:rPr lang="es-ES_tradnl" sz="2000" dirty="0" err="1">
                <a:solidFill>
                  <a:srgbClr val="FF0000"/>
                </a:solidFill>
                <a:latin typeface="Trebuchet MS" charset="0"/>
              </a:rPr>
              <a:t>the</a:t>
            </a:r>
            <a:r>
              <a:rPr lang="es-ES_tradnl" sz="2000" dirty="0">
                <a:solidFill>
                  <a:srgbClr val="FF0000"/>
                </a:solidFill>
                <a:latin typeface="Trebuchet MS" charset="0"/>
              </a:rPr>
              <a:t> curse         h423	             </a:t>
            </a:r>
            <a:r>
              <a:rPr lang="es-ES_tradnl" sz="2000" dirty="0" err="1">
                <a:solidFill>
                  <a:srgbClr val="FF0000"/>
                </a:solidFill>
                <a:latin typeface="Trebuchet MS" charset="0"/>
              </a:rPr>
              <a:t>אלה</a:t>
            </a:r>
            <a:r>
              <a:rPr lang="es-ES_tradnl" sz="2000" dirty="0">
                <a:solidFill>
                  <a:srgbClr val="FF0000"/>
                </a:solidFill>
                <a:latin typeface="Trebuchet MS Italic" charset="0"/>
              </a:rPr>
              <a:t>         '</a:t>
            </a:r>
            <a:r>
              <a:rPr lang="es-ES_tradnl" sz="2000" dirty="0" err="1">
                <a:solidFill>
                  <a:srgbClr val="FF0000"/>
                </a:solidFill>
                <a:latin typeface="Trebuchet MS Italic" charset="0"/>
              </a:rPr>
              <a:t>ala</a:t>
            </a:r>
            <a:r>
              <a:rPr lang="es-ES_tradnl" sz="2000" dirty="0" err="1">
                <a:solidFill>
                  <a:srgbClr val="FF0000"/>
                </a:solidFill>
                <a:latin typeface="Trebuchet MS" charset="0"/>
              </a:rPr>
              <a:t>h</a:t>
            </a:r>
            <a:endParaRPr lang="es-ES_tradnl" sz="2000" dirty="0">
              <a:solidFill>
                <a:srgbClr val="FF0000"/>
              </a:solidFill>
              <a:latin typeface="Trebuchet MS" charset="0"/>
            </a:endParaRPr>
          </a:p>
          <a:p>
            <a:r>
              <a:rPr lang="es-ES_tradnl" sz="2000" dirty="0">
                <a:latin typeface="Trebuchet MS" charset="0"/>
              </a:rPr>
              <a:t>	                </a:t>
            </a:r>
          </a:p>
          <a:p>
            <a:r>
              <a:rPr lang="es-ES_tradnl" sz="2000" dirty="0">
                <a:latin typeface="Trebuchet MS" charset="0"/>
              </a:rPr>
              <a:t> </a:t>
            </a:r>
            <a:r>
              <a:rPr lang="es-ES_tradnl" sz="2000" dirty="0" err="1">
                <a:latin typeface="Trebuchet MS" charset="0"/>
              </a:rPr>
              <a:t>devoured</a:t>
            </a:r>
            <a:r>
              <a:rPr lang="es-ES_tradnl" sz="2000" dirty="0">
                <a:latin typeface="Trebuchet MS" charset="0"/>
              </a:rPr>
              <a:t>	                   h398</a:t>
            </a:r>
            <a:r>
              <a:rPr lang="es-ES_tradnl" sz="2000" dirty="0">
                <a:latin typeface="Times New Roman Bold" charset="0"/>
              </a:rPr>
              <a:t>	               </a:t>
            </a:r>
            <a:r>
              <a:rPr lang="es-ES_tradnl" sz="2000" dirty="0" err="1">
                <a:latin typeface="Times New Roman Bold" charset="0"/>
              </a:rPr>
              <a:t>אכל</a:t>
            </a:r>
            <a:r>
              <a:rPr lang="es-ES_tradnl" sz="2000" dirty="0">
                <a:latin typeface="Times New Roman Bold" charset="0"/>
              </a:rPr>
              <a:t>          '</a:t>
            </a:r>
            <a:r>
              <a:rPr lang="es-ES_tradnl" sz="2000" dirty="0" err="1">
                <a:latin typeface="Times New Roman Bold" charset="0"/>
              </a:rPr>
              <a:t>ak</a:t>
            </a:r>
            <a:r>
              <a:rPr lang="es-ES_tradnl" sz="2000" dirty="0" err="1">
                <a:latin typeface="Trebuchet MS" charset="0"/>
              </a:rPr>
              <a:t>al</a:t>
            </a:r>
            <a:endParaRPr lang="es-ES_tradnl" sz="2000" dirty="0">
              <a:latin typeface="Trebuchet MS" charset="0"/>
            </a:endParaRPr>
          </a:p>
          <a:p>
            <a:r>
              <a:rPr lang="es-ES_tradnl" sz="2000" dirty="0">
                <a:latin typeface="Trebuchet MS" charset="0"/>
              </a:rPr>
              <a:t>	</a:t>
            </a:r>
          </a:p>
          <a:p>
            <a:r>
              <a:rPr lang="es-ES_tradnl" sz="2000" dirty="0" err="1">
                <a:latin typeface="Trebuchet MS" charset="0"/>
              </a:rPr>
              <a:t>the</a:t>
            </a:r>
            <a:r>
              <a:rPr lang="es-ES_tradnl" sz="2000" dirty="0">
                <a:latin typeface="Trebuchet MS" charset="0"/>
              </a:rPr>
              <a:t> </a:t>
            </a:r>
            <a:r>
              <a:rPr lang="es-ES_tradnl" sz="2000" dirty="0" err="1">
                <a:latin typeface="Trebuchet MS" charset="0"/>
              </a:rPr>
              <a:t>earth</a:t>
            </a:r>
            <a:r>
              <a:rPr lang="es-ES_tradnl" sz="2000" dirty="0">
                <a:latin typeface="Trebuchet MS" charset="0"/>
              </a:rPr>
              <a:t>,                               h77</a:t>
            </a:r>
            <a:r>
              <a:rPr lang="es-ES_tradnl" sz="2000" dirty="0">
                <a:latin typeface="Times New Roman Bold" charset="0"/>
              </a:rPr>
              <a:t>6	              </a:t>
            </a:r>
            <a:r>
              <a:rPr lang="es-ES_tradnl" sz="2000" dirty="0" err="1">
                <a:latin typeface="Arial" charset="0"/>
              </a:rPr>
              <a:t>ארץ</a:t>
            </a:r>
            <a:r>
              <a:rPr lang="es-ES_tradnl" sz="2000" dirty="0">
                <a:latin typeface="Arial" charset="0"/>
              </a:rPr>
              <a:t>           '</a:t>
            </a:r>
            <a:r>
              <a:rPr lang="es-ES_tradnl" sz="2000" dirty="0" err="1">
                <a:latin typeface="Arial" charset="0"/>
              </a:rPr>
              <a:t>er</a:t>
            </a:r>
            <a:r>
              <a:rPr lang="es-ES_tradnl" sz="2000" dirty="0" err="1">
                <a:latin typeface="Trebuchet MS" charset="0"/>
              </a:rPr>
              <a:t>ets</a:t>
            </a:r>
            <a:r>
              <a:rPr lang="es-ES_tradnl" sz="2000" dirty="0">
                <a:latin typeface="Trebuchet MS" charset="0"/>
              </a:rPr>
              <a:t>	</a:t>
            </a:r>
          </a:p>
          <a:p>
            <a:endParaRPr lang="es-ES_tradnl" sz="2000" dirty="0">
              <a:latin typeface="Trebuchet MS" charset="0"/>
            </a:endParaRPr>
          </a:p>
          <a:p>
            <a:r>
              <a:rPr lang="es-ES_tradnl" sz="2000" dirty="0">
                <a:latin typeface="Trebuchet MS" charset="0"/>
              </a:rPr>
              <a:t> and </a:t>
            </a:r>
            <a:r>
              <a:rPr lang="es-ES_tradnl" sz="2000" dirty="0" err="1">
                <a:latin typeface="Trebuchet MS" charset="0"/>
              </a:rPr>
              <a:t>they</a:t>
            </a:r>
            <a:r>
              <a:rPr lang="es-ES_tradnl" sz="2000" dirty="0">
                <a:latin typeface="Trebuchet MS" charset="0"/>
              </a:rPr>
              <a:t> </a:t>
            </a:r>
            <a:r>
              <a:rPr lang="es-ES_tradnl" sz="2000" dirty="0" err="1">
                <a:latin typeface="Trebuchet MS" charset="0"/>
              </a:rPr>
              <a:t>that</a:t>
            </a:r>
            <a:r>
              <a:rPr lang="es-ES_tradnl" sz="2000" dirty="0">
                <a:latin typeface="Trebuchet MS" charset="0"/>
              </a:rPr>
              <a:t> </a:t>
            </a:r>
            <a:r>
              <a:rPr lang="es-ES_tradnl" sz="2000" dirty="0" err="1">
                <a:latin typeface="Trebuchet MS" charset="0"/>
              </a:rPr>
              <a:t>dwell</a:t>
            </a:r>
            <a:r>
              <a:rPr lang="es-ES_tradnl" sz="2000" dirty="0">
                <a:latin typeface="Trebuchet MS" charset="0"/>
              </a:rPr>
              <a:t>             h34</a:t>
            </a:r>
            <a:r>
              <a:rPr lang="es-ES_tradnl" sz="2000" dirty="0">
                <a:latin typeface="Times New Roman Bold" charset="0"/>
              </a:rPr>
              <a:t>27	</a:t>
            </a:r>
            <a:r>
              <a:rPr lang="es-ES_tradnl" sz="2000" dirty="0">
                <a:latin typeface="Trebuchet MS" charset="0"/>
              </a:rPr>
              <a:t>          </a:t>
            </a:r>
            <a:r>
              <a:rPr lang="es-ES_tradnl" sz="2000" dirty="0" err="1">
                <a:latin typeface="Arial" charset="0"/>
              </a:rPr>
              <a:t>ישב</a:t>
            </a:r>
            <a:r>
              <a:rPr lang="es-ES_tradnl" sz="2000" dirty="0">
                <a:latin typeface="Arial" charset="0"/>
              </a:rPr>
              <a:t>        </a:t>
            </a:r>
            <a:r>
              <a:rPr lang="es-ES_tradnl" sz="2000" dirty="0" err="1">
                <a:latin typeface="Arial" charset="0"/>
              </a:rPr>
              <a:t>ya</a:t>
            </a:r>
            <a:r>
              <a:rPr lang="es-ES_tradnl" sz="2000" dirty="0" err="1">
                <a:latin typeface="Trebuchet MS" charset="0"/>
              </a:rPr>
              <a:t>shab</a:t>
            </a:r>
            <a:r>
              <a:rPr lang="es-ES_tradnl" sz="2000" dirty="0">
                <a:latin typeface="Trebuchet MS" charset="0"/>
              </a:rPr>
              <a:t>	</a:t>
            </a:r>
          </a:p>
          <a:p>
            <a:endParaRPr lang="es-ES_tradnl" sz="2000" dirty="0">
              <a:latin typeface="Trebuchet MS" charset="0"/>
            </a:endParaRPr>
          </a:p>
          <a:p>
            <a:r>
              <a:rPr lang="es-ES_tradnl" sz="2000" dirty="0" err="1">
                <a:latin typeface="Trebuchet MS" charset="0"/>
              </a:rPr>
              <a:t>therein</a:t>
            </a:r>
            <a:r>
              <a:rPr lang="es-ES_tradnl" sz="2000" dirty="0">
                <a:latin typeface="Trebuchet MS" charset="0"/>
              </a:rPr>
              <a:t> are </a:t>
            </a:r>
            <a:r>
              <a:rPr lang="es-ES_tradnl" sz="2000" dirty="0" err="1">
                <a:latin typeface="Trebuchet MS" charset="0"/>
              </a:rPr>
              <a:t>desolate</a:t>
            </a:r>
            <a:r>
              <a:rPr lang="es-ES_tradnl" sz="2000" dirty="0">
                <a:latin typeface="Trebuchet MS" charset="0"/>
              </a:rPr>
              <a:t>:            h</a:t>
            </a:r>
            <a:r>
              <a:rPr lang="es-ES_tradnl" sz="2000" dirty="0">
                <a:latin typeface="Times New Roman Bold" charset="0"/>
              </a:rPr>
              <a:t>816</a:t>
            </a:r>
            <a:r>
              <a:rPr lang="es-ES_tradnl" sz="2000" dirty="0">
                <a:latin typeface="Trebuchet MS" charset="0"/>
              </a:rPr>
              <a:t>	          </a:t>
            </a:r>
            <a:r>
              <a:rPr lang="es-ES_tradnl" sz="2000" dirty="0" err="1">
                <a:latin typeface="Trebuchet MS" charset="0"/>
              </a:rPr>
              <a:t>אשם</a:t>
            </a:r>
            <a:r>
              <a:rPr lang="es-ES_tradnl" sz="2000" dirty="0">
                <a:latin typeface="Trebuchet MS" charset="0"/>
              </a:rPr>
              <a:t>        '</a:t>
            </a:r>
            <a:r>
              <a:rPr lang="es-ES_tradnl" sz="2000" dirty="0" err="1">
                <a:latin typeface="Trebuchet MS" charset="0"/>
              </a:rPr>
              <a:t>asham</a:t>
            </a:r>
            <a:r>
              <a:rPr lang="es-ES_tradnl" sz="2000" dirty="0">
                <a:latin typeface="Trebuchet MS" charset="0"/>
              </a:rPr>
              <a:t>	</a:t>
            </a:r>
          </a:p>
          <a:p>
            <a:endParaRPr lang="es-ES_tradnl" sz="2000" dirty="0">
              <a:latin typeface="Trebuchet MS" charset="0"/>
            </a:endParaRPr>
          </a:p>
          <a:p>
            <a:r>
              <a:rPr lang="es-ES_tradnl" sz="2000" dirty="0" err="1">
                <a:latin typeface="Trebuchet MS" charset="0"/>
              </a:rPr>
              <a:t>therefore</a:t>
            </a:r>
            <a:r>
              <a:rPr lang="es-ES_tradnl" sz="2000" dirty="0">
                <a:latin typeface="Trebuchet MS" charset="0"/>
              </a:rPr>
              <a:t> </a:t>
            </a:r>
            <a:r>
              <a:rPr lang="es-ES_tradnl" sz="2000" dirty="0" err="1">
                <a:latin typeface="Trebuchet MS" charset="0"/>
              </a:rPr>
              <a:t>the</a:t>
            </a:r>
            <a:r>
              <a:rPr lang="es-ES_tradnl" sz="2000" dirty="0">
                <a:latin typeface="Trebuchet MS" charset="0"/>
              </a:rPr>
              <a:t> </a:t>
            </a:r>
            <a:r>
              <a:rPr lang="es-ES_tradnl" sz="2000" dirty="0" err="1">
                <a:latin typeface="Trebuchet MS" charset="0"/>
              </a:rPr>
              <a:t>inhabitants</a:t>
            </a:r>
            <a:r>
              <a:rPr lang="es-ES_tradnl" sz="2000" dirty="0">
                <a:latin typeface="Trebuchet MS" charset="0"/>
              </a:rPr>
              <a:t>      h</a:t>
            </a:r>
            <a:r>
              <a:rPr lang="es-ES_tradnl" sz="2000" dirty="0">
                <a:latin typeface="Times New Roman Bold" charset="0"/>
              </a:rPr>
              <a:t>342</a:t>
            </a:r>
            <a:r>
              <a:rPr lang="es-ES_tradnl" sz="2000" dirty="0">
                <a:latin typeface="Trebuchet MS" charset="0"/>
              </a:rPr>
              <a:t>7</a:t>
            </a:r>
            <a:r>
              <a:rPr lang="es-ES_tradnl" sz="2000" dirty="0">
                <a:latin typeface="Trebuchet MS Italic" charset="0"/>
              </a:rPr>
              <a:t>            </a:t>
            </a:r>
            <a:r>
              <a:rPr lang="es-ES_tradnl" sz="2000" dirty="0" err="1">
                <a:latin typeface="Trebuchet MS Italic" charset="0"/>
              </a:rPr>
              <a:t>ישב</a:t>
            </a:r>
            <a:r>
              <a:rPr lang="es-ES_tradnl" sz="2000" dirty="0">
                <a:latin typeface="Trebuchet MS Italic" charset="0"/>
              </a:rPr>
              <a:t>        </a:t>
            </a:r>
            <a:r>
              <a:rPr lang="es-ES_tradnl" sz="2000" dirty="0" err="1">
                <a:latin typeface="Trebuchet MS" charset="0"/>
              </a:rPr>
              <a:t>yashab</a:t>
            </a:r>
            <a:r>
              <a:rPr lang="es-ES_tradnl" sz="2000" dirty="0">
                <a:latin typeface="Trebuchet MS" charset="0"/>
              </a:rPr>
              <a:t>	</a:t>
            </a:r>
          </a:p>
          <a:p>
            <a:endParaRPr lang="es-ES_tradnl" sz="2000" dirty="0">
              <a:latin typeface="Trebuchet MS" charset="0"/>
            </a:endParaRPr>
          </a:p>
          <a:p>
            <a:r>
              <a:rPr lang="es-ES_tradnl" sz="2000" dirty="0">
                <a:latin typeface="Trebuchet MS" charset="0"/>
              </a:rPr>
              <a:t>of </a:t>
            </a:r>
            <a:r>
              <a:rPr lang="es-ES_tradnl" sz="2000" dirty="0" err="1">
                <a:latin typeface="Trebuchet MS" charset="0"/>
              </a:rPr>
              <a:t>the</a:t>
            </a:r>
            <a:r>
              <a:rPr lang="es-ES_tradnl" sz="2000" dirty="0">
                <a:latin typeface="Trebuchet MS" charset="0"/>
              </a:rPr>
              <a:t> </a:t>
            </a:r>
            <a:r>
              <a:rPr lang="es-ES_tradnl" sz="2000" dirty="0" err="1">
                <a:latin typeface="Trebuchet MS" charset="0"/>
              </a:rPr>
              <a:t>earth</a:t>
            </a:r>
            <a:r>
              <a:rPr lang="es-ES_tradnl" sz="2000" dirty="0">
                <a:latin typeface="Trebuchet MS" charset="0"/>
              </a:rPr>
              <a:t>                            </a:t>
            </a:r>
            <a:r>
              <a:rPr lang="es-ES_tradnl" sz="2000" dirty="0">
                <a:latin typeface="Times New Roman Bold" charset="0"/>
              </a:rPr>
              <a:t>h7</a:t>
            </a:r>
            <a:r>
              <a:rPr lang="es-ES_tradnl" sz="2000" dirty="0">
                <a:latin typeface="Trebuchet MS" charset="0"/>
              </a:rPr>
              <a:t>7</a:t>
            </a:r>
            <a:r>
              <a:rPr lang="es-ES_tradnl" sz="2000" dirty="0">
                <a:latin typeface="Trebuchet MS Italic" charset="0"/>
              </a:rPr>
              <a:t>6              </a:t>
            </a:r>
            <a:r>
              <a:rPr lang="es-ES_tradnl" sz="2000" dirty="0" err="1">
                <a:latin typeface="Trebuchet MS Italic" charset="0"/>
              </a:rPr>
              <a:t>ארץ</a:t>
            </a:r>
            <a:r>
              <a:rPr lang="es-ES_tradnl" sz="2000" dirty="0">
                <a:latin typeface="Trebuchet MS" charset="0"/>
              </a:rPr>
              <a:t>         '</a:t>
            </a:r>
            <a:r>
              <a:rPr lang="es-ES_tradnl" sz="2000" dirty="0" err="1">
                <a:latin typeface="Trebuchet MS" charset="0"/>
              </a:rPr>
              <a:t>erets</a:t>
            </a:r>
            <a:r>
              <a:rPr lang="es-ES_tradnl" sz="2000" dirty="0">
                <a:latin typeface="Trebuchet MS" charset="0"/>
              </a:rPr>
              <a:t>	</a:t>
            </a:r>
          </a:p>
          <a:p>
            <a:r>
              <a:rPr lang="es-ES_tradnl" sz="2000" dirty="0">
                <a:latin typeface="Trebuchet MS" charset="0"/>
              </a:rPr>
              <a:t> </a:t>
            </a:r>
          </a:p>
          <a:p>
            <a:r>
              <a:rPr lang="es-ES_tradnl" sz="2000" dirty="0">
                <a:latin typeface="Trebuchet MS" charset="0"/>
              </a:rPr>
              <a:t>are </a:t>
            </a:r>
            <a:r>
              <a:rPr lang="es-ES_tradnl" sz="2000" dirty="0" err="1">
                <a:latin typeface="Trebuchet MS" charset="0"/>
              </a:rPr>
              <a:t>burned</a:t>
            </a:r>
            <a:r>
              <a:rPr lang="es-ES_tradnl" sz="2000" dirty="0">
                <a:latin typeface="Trebuchet MS" charset="0"/>
              </a:rPr>
              <a:t>,                            </a:t>
            </a:r>
            <a:r>
              <a:rPr lang="es-ES_tradnl" sz="2000" dirty="0">
                <a:latin typeface="Times New Roman Bold" charset="0"/>
              </a:rPr>
              <a:t>h2</a:t>
            </a:r>
            <a:r>
              <a:rPr lang="es-ES_tradnl" sz="2000" dirty="0">
                <a:latin typeface="Trebuchet MS" charset="0"/>
              </a:rPr>
              <a:t>7</a:t>
            </a:r>
            <a:r>
              <a:rPr lang="es-ES_tradnl" sz="2000" dirty="0">
                <a:latin typeface="Trebuchet MS Italic" charset="0"/>
              </a:rPr>
              <a:t>8              </a:t>
            </a:r>
            <a:r>
              <a:rPr lang="es-ES_tradnl" sz="2000" dirty="0" err="1">
                <a:latin typeface="Trebuchet MS Italic" charset="0"/>
              </a:rPr>
              <a:t>חר</a:t>
            </a:r>
            <a:r>
              <a:rPr lang="es-ES_tradnl" sz="2000" dirty="0">
                <a:latin typeface="Trebuchet MS Italic" charset="0"/>
              </a:rPr>
              <a:t>  </a:t>
            </a:r>
            <a:r>
              <a:rPr lang="es-ES_tradnl" sz="2000" dirty="0">
                <a:latin typeface="Trebuchet MS" charset="0"/>
              </a:rPr>
              <a:t>      </a:t>
            </a:r>
            <a:r>
              <a:rPr lang="es-ES_tradnl" sz="2000" dirty="0" err="1">
                <a:latin typeface="Trebuchet MS" charset="0"/>
              </a:rPr>
              <a:t>charar</a:t>
            </a:r>
            <a:r>
              <a:rPr lang="es-ES_tradnl" sz="2000" dirty="0">
                <a:latin typeface="Trebuchet MS" charset="0"/>
              </a:rPr>
              <a:t>	</a:t>
            </a:r>
          </a:p>
          <a:p>
            <a:endParaRPr lang="es-ES_tradnl" sz="2000" dirty="0">
              <a:latin typeface="Trebuchet MS" charset="0"/>
            </a:endParaRPr>
          </a:p>
          <a:p>
            <a:r>
              <a:rPr lang="es-ES_tradnl" sz="2000" dirty="0">
                <a:latin typeface="Trebuchet MS" charset="0"/>
              </a:rPr>
              <a:t>and </a:t>
            </a:r>
            <a:r>
              <a:rPr lang="es-ES_tradnl" sz="2000" dirty="0" err="1">
                <a:latin typeface="Trebuchet MS" charset="0"/>
              </a:rPr>
              <a:t>few</a:t>
            </a:r>
            <a:r>
              <a:rPr lang="es-ES_tradnl" sz="2000" dirty="0">
                <a:latin typeface="Times New Roman Bold" charset="0"/>
              </a:rPr>
              <a:t>                   </a:t>
            </a:r>
            <a:r>
              <a:rPr lang="es-ES_tradnl" sz="2000" dirty="0">
                <a:latin typeface="Trebuchet MS Italic" charset="0"/>
              </a:rPr>
              <a:t>                                        </a:t>
            </a:r>
            <a:r>
              <a:rPr lang="es-ES_tradnl" sz="2000" dirty="0" err="1">
                <a:latin typeface="Trebuchet MS Italic" charset="0"/>
              </a:rPr>
              <a:t>מזער</a:t>
            </a:r>
            <a:r>
              <a:rPr lang="es-ES_tradnl" sz="2000" dirty="0">
                <a:latin typeface="Trebuchet MS Italic" charset="0"/>
              </a:rPr>
              <a:t>  </a:t>
            </a:r>
            <a:r>
              <a:rPr lang="es-ES_tradnl" sz="2000" dirty="0">
                <a:latin typeface="Trebuchet MS" charset="0"/>
              </a:rPr>
              <a:t>       </a:t>
            </a:r>
            <a:r>
              <a:rPr lang="es-ES_tradnl" sz="2000" dirty="0" err="1">
                <a:latin typeface="Trebuchet MS" charset="0"/>
              </a:rPr>
              <a:t>miz`ar</a:t>
            </a:r>
            <a:r>
              <a:rPr lang="es-ES_tradnl" sz="2000" dirty="0">
                <a:latin typeface="Trebuchet MS" charset="0"/>
              </a:rPr>
              <a:t>	</a:t>
            </a:r>
          </a:p>
          <a:p>
            <a:r>
              <a:rPr lang="es-ES_tradnl" sz="2000" dirty="0">
                <a:latin typeface="Trebuchet MS" charset="0"/>
              </a:rPr>
              <a:t> </a:t>
            </a:r>
          </a:p>
          <a:p>
            <a:r>
              <a:rPr lang="es-ES_tradnl" sz="2000" dirty="0" err="1">
                <a:latin typeface="Trebuchet MS" charset="0"/>
              </a:rPr>
              <a:t>me</a:t>
            </a:r>
            <a:r>
              <a:rPr lang="es-ES_tradnl" sz="2000" dirty="0" err="1">
                <a:latin typeface="Times New Roman Bold" charset="0"/>
              </a:rPr>
              <a:t>n</a:t>
            </a:r>
            <a:r>
              <a:rPr lang="es-ES_tradnl" sz="2000" dirty="0">
                <a:latin typeface="Times New Roman Bold" charset="0"/>
              </a:rPr>
              <a:t>	                                     </a:t>
            </a:r>
            <a:r>
              <a:rPr lang="es-ES_tradnl" sz="2000" dirty="0">
                <a:latin typeface="Trebuchet MS" charset="0"/>
              </a:rPr>
              <a:t>h</a:t>
            </a:r>
            <a:r>
              <a:rPr lang="es-ES_tradnl" sz="2000" dirty="0">
                <a:latin typeface="Trebuchet MS Italic" charset="0"/>
              </a:rPr>
              <a:t>582                </a:t>
            </a:r>
            <a:r>
              <a:rPr lang="es-ES_tradnl" sz="2000" dirty="0" err="1">
                <a:latin typeface="Trebuchet MS Italic" charset="0"/>
              </a:rPr>
              <a:t>אנוש</a:t>
            </a:r>
            <a:r>
              <a:rPr lang="es-ES_tradnl" sz="2000" dirty="0">
                <a:latin typeface="Trebuchet MS" charset="0"/>
              </a:rPr>
              <a:t>     '</a:t>
            </a:r>
            <a:r>
              <a:rPr lang="es-ES_tradnl" sz="2000" dirty="0" err="1">
                <a:latin typeface="Trebuchet MS" charset="0"/>
              </a:rPr>
              <a:t>enowsh</a:t>
            </a:r>
            <a:r>
              <a:rPr lang="es-ES_tradnl" sz="2000" dirty="0">
                <a:latin typeface="Trebuchet MS" charset="0"/>
              </a:rPr>
              <a:t>	</a:t>
            </a:r>
          </a:p>
          <a:p>
            <a:r>
              <a:rPr lang="es-ES_tradnl" sz="2000" dirty="0">
                <a:latin typeface="Trebuchet MS" charset="0"/>
              </a:rPr>
              <a:t>    </a:t>
            </a:r>
          </a:p>
          <a:p>
            <a:r>
              <a:rPr lang="es-ES_tradnl" sz="2000" dirty="0" err="1">
                <a:latin typeface="Trebuchet MS" charset="0"/>
              </a:rPr>
              <a:t>left</a:t>
            </a:r>
            <a:r>
              <a:rPr lang="es-ES_tradnl" sz="2000" dirty="0">
                <a:latin typeface="Times New Roman Bold" charset="0"/>
              </a:rPr>
              <a:t>.                                              </a:t>
            </a:r>
            <a:r>
              <a:rPr lang="es-ES_tradnl" sz="2000" dirty="0">
                <a:latin typeface="Trebuchet MS Italic" charset="0"/>
              </a:rPr>
              <a:t>H760                 </a:t>
            </a:r>
            <a:r>
              <a:rPr lang="es-ES_tradnl" sz="2000" dirty="0" err="1">
                <a:latin typeface="Arial" charset="0"/>
              </a:rPr>
              <a:t>שאר</a:t>
            </a:r>
            <a:endParaRPr lang="es-ES_tradnl" sz="2000" dirty="0">
              <a:latin typeface="Arial" charset="0"/>
            </a:endParaRPr>
          </a:p>
        </p:txBody>
      </p:sp>
      <p:sp>
        <p:nvSpPr>
          <p:cNvPr id="162819" name="Text Box 6"/>
          <p:cNvSpPr txBox="1">
            <a:spLocks noChangeArrowheads="1"/>
          </p:cNvSpPr>
          <p:nvPr/>
        </p:nvSpPr>
        <p:spPr bwMode="auto">
          <a:xfrm>
            <a:off x="359011" y="268796"/>
            <a:ext cx="3632200" cy="2400657"/>
          </a:xfrm>
          <a:prstGeom prst="rect">
            <a:avLst/>
          </a:prstGeom>
          <a:solidFill>
            <a:schemeClr val="accent6">
              <a:lumMod val="75000"/>
            </a:schemeClr>
          </a:solid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lgn="ctr">
              <a:spcBef>
                <a:spcPct val="50000"/>
              </a:spcBef>
            </a:pPr>
            <a:r>
              <a:rPr lang="es-ES_tradnl" sz="2000" dirty="0">
                <a:latin typeface="Papyrus" charset="0"/>
              </a:rPr>
              <a:t> </a:t>
            </a:r>
            <a:r>
              <a:rPr lang="es-ES_tradnl" sz="2000" dirty="0" err="1">
                <a:solidFill>
                  <a:schemeClr val="bg1"/>
                </a:solidFill>
                <a:latin typeface="Papyrus" charset="0"/>
              </a:rPr>
              <a:t>Isaiah</a:t>
            </a:r>
            <a:r>
              <a:rPr lang="es-ES_tradnl" sz="2000" dirty="0">
                <a:solidFill>
                  <a:schemeClr val="bg1"/>
                </a:solidFill>
                <a:latin typeface="Papyrus" charset="0"/>
              </a:rPr>
              <a:t> 24:6                        Describes </a:t>
            </a:r>
            <a:r>
              <a:rPr lang="es-ES_tradnl" sz="2000" dirty="0" err="1">
                <a:solidFill>
                  <a:schemeClr val="bg1"/>
                </a:solidFill>
                <a:latin typeface="Papyrus" charset="0"/>
              </a:rPr>
              <a:t>Armageddon</a:t>
            </a:r>
            <a:r>
              <a:rPr lang="es-ES_tradnl" sz="2000" dirty="0">
                <a:solidFill>
                  <a:schemeClr val="bg1"/>
                </a:solidFill>
                <a:latin typeface="Papyrus" charset="0"/>
              </a:rPr>
              <a:t>  </a:t>
            </a:r>
          </a:p>
          <a:p>
            <a:pPr algn="ctr">
              <a:spcBef>
                <a:spcPct val="50000"/>
              </a:spcBef>
            </a:pPr>
            <a:r>
              <a:rPr lang="es-ES_tradnl" sz="2000" dirty="0">
                <a:solidFill>
                  <a:schemeClr val="bg1"/>
                </a:solidFill>
                <a:latin typeface="Papyrus" charset="0"/>
              </a:rPr>
              <a:t>  </a:t>
            </a:r>
            <a:r>
              <a:rPr lang="es-ES_tradnl" sz="2000" dirty="0" err="1">
                <a:solidFill>
                  <a:schemeClr val="bg1"/>
                </a:solidFill>
                <a:latin typeface="Papyrus" charset="0"/>
              </a:rPr>
              <a:t>The</a:t>
            </a:r>
            <a:r>
              <a:rPr lang="es-ES_tradnl" sz="2000" dirty="0">
                <a:solidFill>
                  <a:schemeClr val="bg1"/>
                </a:solidFill>
                <a:latin typeface="Papyrus" charset="0"/>
              </a:rPr>
              <a:t>  Curse </a:t>
            </a:r>
            <a:r>
              <a:rPr lang="es-ES_tradnl" sz="2000" dirty="0" err="1">
                <a:solidFill>
                  <a:schemeClr val="bg1"/>
                </a:solidFill>
                <a:latin typeface="Papyrus" charset="0"/>
              </a:rPr>
              <a:t>that</a:t>
            </a:r>
            <a:r>
              <a:rPr lang="es-ES_tradnl" sz="2000" dirty="0">
                <a:solidFill>
                  <a:schemeClr val="bg1"/>
                </a:solidFill>
                <a:latin typeface="Papyrus" charset="0"/>
              </a:rPr>
              <a:t> </a:t>
            </a:r>
            <a:r>
              <a:rPr lang="es-ES_tradnl" sz="2000" dirty="0" err="1">
                <a:solidFill>
                  <a:schemeClr val="bg1"/>
                </a:solidFill>
                <a:latin typeface="Papyrus" charset="0"/>
              </a:rPr>
              <a:t>is</a:t>
            </a:r>
            <a:r>
              <a:rPr lang="es-ES_tradnl" sz="2000" dirty="0">
                <a:solidFill>
                  <a:schemeClr val="bg1"/>
                </a:solidFill>
                <a:latin typeface="Papyrus" charset="0"/>
              </a:rPr>
              <a:t> </a:t>
            </a:r>
            <a:r>
              <a:rPr lang="es-ES_tradnl" sz="2000" dirty="0" err="1">
                <a:solidFill>
                  <a:schemeClr val="bg1"/>
                </a:solidFill>
                <a:latin typeface="Papyrus" charset="0"/>
              </a:rPr>
              <a:t>Coming</a:t>
            </a:r>
            <a:endParaRPr lang="es-ES_tradnl" sz="2000" dirty="0">
              <a:solidFill>
                <a:schemeClr val="bg1"/>
              </a:solidFill>
              <a:latin typeface="Papyrus" charset="0"/>
            </a:endParaRPr>
          </a:p>
          <a:p>
            <a:pPr algn="ctr">
              <a:spcBef>
                <a:spcPct val="50000"/>
              </a:spcBef>
            </a:pPr>
            <a:r>
              <a:rPr lang="es-ES_tradnl" sz="2000" dirty="0">
                <a:solidFill>
                  <a:schemeClr val="bg1"/>
                </a:solidFill>
                <a:latin typeface="Papyrus" charset="0"/>
              </a:rPr>
              <a:t> in </a:t>
            </a:r>
            <a:r>
              <a:rPr lang="es-ES_tradnl" sz="2000" dirty="0" err="1">
                <a:solidFill>
                  <a:schemeClr val="bg1"/>
                </a:solidFill>
                <a:latin typeface="Papyrus" charset="0"/>
              </a:rPr>
              <a:t>the</a:t>
            </a:r>
            <a:r>
              <a:rPr lang="es-ES_tradnl" sz="2000" dirty="0">
                <a:solidFill>
                  <a:schemeClr val="bg1"/>
                </a:solidFill>
                <a:latin typeface="Papyrus" charset="0"/>
              </a:rPr>
              <a:t> </a:t>
            </a:r>
            <a:r>
              <a:rPr lang="es-ES_tradnl" sz="2000" dirty="0" err="1">
                <a:solidFill>
                  <a:schemeClr val="bg1"/>
                </a:solidFill>
                <a:latin typeface="Papyrus" charset="0"/>
              </a:rPr>
              <a:t>End</a:t>
            </a:r>
            <a:r>
              <a:rPr lang="es-ES_tradnl" sz="2000" dirty="0">
                <a:solidFill>
                  <a:schemeClr val="bg1"/>
                </a:solidFill>
                <a:latin typeface="Papyrus" charset="0"/>
              </a:rPr>
              <a:t> Times  </a:t>
            </a:r>
            <a:r>
              <a:rPr lang="es-ES_tradnl" sz="2000" dirty="0" err="1">
                <a:solidFill>
                  <a:schemeClr val="bg1"/>
                </a:solidFill>
                <a:latin typeface="Papyrus" charset="0"/>
              </a:rPr>
              <a:t>is</a:t>
            </a:r>
            <a:r>
              <a:rPr lang="es-ES_tradnl" sz="2000" dirty="0">
                <a:solidFill>
                  <a:schemeClr val="bg1"/>
                </a:solidFill>
                <a:latin typeface="Papyrus" charset="0"/>
              </a:rPr>
              <a:t>  </a:t>
            </a:r>
            <a:r>
              <a:rPr lang="es-ES_tradnl" sz="2000" b="1" dirty="0">
                <a:solidFill>
                  <a:schemeClr val="bg1"/>
                </a:solidFill>
                <a:latin typeface="Papyrus" charset="0"/>
              </a:rPr>
              <a:t>ALLAH</a:t>
            </a:r>
          </a:p>
          <a:p>
            <a:pPr algn="ctr">
              <a:spcBef>
                <a:spcPct val="50000"/>
              </a:spcBef>
            </a:pPr>
            <a:r>
              <a:rPr lang="es-ES_tradnl" sz="2000" b="1" dirty="0">
                <a:solidFill>
                  <a:schemeClr val="bg1"/>
                </a:solidFill>
                <a:latin typeface="Papyrus" charset="0"/>
              </a:rPr>
              <a:t>Islam </a:t>
            </a:r>
            <a:r>
              <a:rPr lang="es-ES_tradnl" sz="2000" b="1" dirty="0" err="1">
                <a:solidFill>
                  <a:schemeClr val="bg1"/>
                </a:solidFill>
                <a:latin typeface="Papyrus" charset="0"/>
              </a:rPr>
              <a:t>is</a:t>
            </a:r>
            <a:r>
              <a:rPr lang="es-ES_tradnl" sz="2000" b="1" dirty="0">
                <a:solidFill>
                  <a:schemeClr val="bg1"/>
                </a:solidFill>
                <a:latin typeface="Papyrus" charset="0"/>
              </a:rPr>
              <a:t> </a:t>
            </a:r>
            <a:r>
              <a:rPr lang="es-ES_tradnl" sz="2000" b="1" dirty="0" err="1">
                <a:solidFill>
                  <a:schemeClr val="bg1"/>
                </a:solidFill>
                <a:latin typeface="Papyrus" charset="0"/>
              </a:rPr>
              <a:t>the</a:t>
            </a:r>
            <a:r>
              <a:rPr lang="es-ES_tradnl" sz="2000" b="1" dirty="0">
                <a:solidFill>
                  <a:schemeClr val="bg1"/>
                </a:solidFill>
                <a:latin typeface="Papyrus" charset="0"/>
              </a:rPr>
              <a:t> </a:t>
            </a:r>
            <a:r>
              <a:rPr lang="es-ES_tradnl" sz="2000" b="1" dirty="0" err="1">
                <a:solidFill>
                  <a:schemeClr val="bg1"/>
                </a:solidFill>
                <a:latin typeface="Papyrus" charset="0"/>
              </a:rPr>
              <a:t>Harlot</a:t>
            </a:r>
            <a:r>
              <a:rPr lang="es-ES_tradnl" sz="2000" b="1" dirty="0">
                <a:solidFill>
                  <a:schemeClr val="bg1"/>
                </a:solidFill>
                <a:latin typeface="Papyrus" charset="0"/>
              </a:rPr>
              <a:t> </a:t>
            </a:r>
            <a:r>
              <a:rPr lang="es-ES_tradnl" sz="2000" b="1" dirty="0" err="1">
                <a:solidFill>
                  <a:schemeClr val="bg1"/>
                </a:solidFill>
                <a:latin typeface="Papyrus" charset="0"/>
              </a:rPr>
              <a:t>Religion</a:t>
            </a:r>
            <a:r>
              <a:rPr lang="es-ES_tradnl" sz="2000" b="1" dirty="0">
                <a:solidFill>
                  <a:schemeClr val="bg1"/>
                </a:solidFill>
                <a:latin typeface="Papyrus" charset="0"/>
              </a:rPr>
              <a:t>   and </a:t>
            </a:r>
            <a:r>
              <a:rPr lang="es-ES_tradnl" sz="2000" b="1" dirty="0" err="1">
                <a:solidFill>
                  <a:schemeClr val="bg1"/>
                </a:solidFill>
                <a:latin typeface="Papyrus" charset="0"/>
              </a:rPr>
              <a:t>Government</a:t>
            </a:r>
            <a:r>
              <a:rPr lang="es-ES_tradnl" sz="2000" b="1" dirty="0">
                <a:solidFill>
                  <a:schemeClr val="bg1"/>
                </a:solidFill>
              </a:rPr>
              <a:t>   and </a:t>
            </a:r>
            <a:r>
              <a:rPr lang="es-ES_tradnl" sz="2000" b="1" dirty="0" err="1">
                <a:solidFill>
                  <a:schemeClr val="bg1"/>
                </a:solidFill>
              </a:rPr>
              <a:t>Finance</a:t>
            </a:r>
            <a:r>
              <a:rPr lang="es-ES_tradnl" sz="2000" b="1" dirty="0">
                <a:solidFill>
                  <a:schemeClr val="bg1"/>
                </a:solidFill>
              </a:rPr>
              <a:t>     </a:t>
            </a:r>
            <a:r>
              <a:rPr lang="es-ES_tradnl" sz="2000" dirty="0">
                <a:solidFill>
                  <a:schemeClr val="bg1"/>
                </a:solidFill>
              </a:rPr>
              <a:t> </a:t>
            </a:r>
          </a:p>
        </p:txBody>
      </p:sp>
      <p:sp>
        <p:nvSpPr>
          <p:cNvPr id="2" name="TextBox 1">
            <a:extLst>
              <a:ext uri="{FF2B5EF4-FFF2-40B4-BE49-F238E27FC236}">
                <a16:creationId xmlns:a16="http://schemas.microsoft.com/office/drawing/2014/main" id="{D354397D-8DD2-403E-18D2-C5BDF10E5652}"/>
              </a:ext>
            </a:extLst>
          </p:cNvPr>
          <p:cNvSpPr txBox="1"/>
          <p:nvPr/>
        </p:nvSpPr>
        <p:spPr>
          <a:xfrm>
            <a:off x="546410" y="3289610"/>
            <a:ext cx="2988527" cy="3233853"/>
          </a:xfrm>
          <a:prstGeom prst="rect">
            <a:avLst/>
          </a:prstGeom>
          <a:noFill/>
        </p:spPr>
        <p:txBody>
          <a:bodyPr wrap="square" rtlCol="0">
            <a:spAutoFit/>
          </a:bodyPr>
          <a:lstStyle/>
          <a:p>
            <a:endParaRPr lang="en-US" dirty="0"/>
          </a:p>
        </p:txBody>
      </p:sp>
      <p:pic>
        <p:nvPicPr>
          <p:cNvPr id="3" name="Picture 2" descr="jihad.jpg">
            <a:extLst>
              <a:ext uri="{FF2B5EF4-FFF2-40B4-BE49-F238E27FC236}">
                <a16:creationId xmlns:a16="http://schemas.microsoft.com/office/drawing/2014/main" id="{DB5A61B6-784E-AE5A-4FF1-24F03E04AE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9011" y="2723411"/>
            <a:ext cx="3632200" cy="3865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1079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D218261-C721-AF08-2EA7-72E9C968EBCB}"/>
              </a:ext>
            </a:extLst>
          </p:cNvPr>
          <p:cNvSpPr txBox="1"/>
          <p:nvPr/>
        </p:nvSpPr>
        <p:spPr>
          <a:xfrm>
            <a:off x="1574799" y="445011"/>
            <a:ext cx="8775701" cy="3539430"/>
          </a:xfrm>
          <a:prstGeom prst="rect">
            <a:avLst/>
          </a:prstGeom>
          <a:solidFill>
            <a:schemeClr val="accent5"/>
          </a:solidFill>
        </p:spPr>
        <p:txBody>
          <a:bodyPr wrap="square" rtlCol="0">
            <a:spAutoFit/>
          </a:bodyPr>
          <a:lstStyle/>
          <a:p>
            <a:pPr lvl="3"/>
            <a:r>
              <a:rPr lang="en-US" sz="2800" dirty="0">
                <a:latin typeface="Papyrus" panose="020B0602040200020303" pitchFamily="34" charset="77"/>
              </a:rPr>
              <a:t>#8 The Mark of the Beast </a:t>
            </a:r>
          </a:p>
          <a:p>
            <a:pPr lvl="3"/>
            <a:r>
              <a:rPr lang="en-US" sz="2800" dirty="0">
                <a:latin typeface="Papyrus" panose="020B0602040200020303" pitchFamily="34" charset="77"/>
              </a:rPr>
              <a:t>   Is a Badge of Loyalty to a </a:t>
            </a:r>
            <a:r>
              <a:rPr lang="en-US" sz="2400" dirty="0">
                <a:latin typeface="Lucida Handwriting" panose="03010101010101010101" pitchFamily="66" charset="77"/>
              </a:rPr>
              <a:t>Harlot  Religion</a:t>
            </a:r>
          </a:p>
          <a:p>
            <a:endParaRPr lang="en-US" sz="2800" dirty="0">
              <a:latin typeface="Papyrus" panose="020B0602040200020303" pitchFamily="34" charset="77"/>
            </a:endParaRPr>
          </a:p>
          <a:p>
            <a:pPr lvl="2"/>
            <a:r>
              <a:rPr lang="en-US" sz="2800" dirty="0">
                <a:latin typeface="Papyrus" panose="020B0602040200020303" pitchFamily="34" charset="77"/>
              </a:rPr>
              <a:t>     Not a Chip</a:t>
            </a:r>
          </a:p>
          <a:p>
            <a:pPr lvl="2"/>
            <a:r>
              <a:rPr lang="en-US" sz="2800" dirty="0">
                <a:latin typeface="Papyrus" panose="020B0602040200020303" pitchFamily="34" charset="77"/>
              </a:rPr>
              <a:t>     Not a www computer code </a:t>
            </a:r>
          </a:p>
          <a:p>
            <a:pPr lvl="2"/>
            <a:r>
              <a:rPr lang="en-US" sz="2800" dirty="0">
                <a:latin typeface="Papyrus" panose="020B0602040200020303" pitchFamily="34" charset="77"/>
              </a:rPr>
              <a:t>     Not Artificial Intelligence</a:t>
            </a:r>
          </a:p>
          <a:p>
            <a:pPr lvl="2"/>
            <a:r>
              <a:rPr lang="en-US" sz="2800" dirty="0">
                <a:latin typeface="Papyrus" panose="020B0602040200020303" pitchFamily="34" charset="77"/>
              </a:rPr>
              <a:t>     Not Scanning or Banking code</a:t>
            </a:r>
          </a:p>
          <a:p>
            <a:r>
              <a:rPr lang="en-US" sz="2800" dirty="0">
                <a:latin typeface="Papyrus" panose="020B0602040200020303" pitchFamily="34" charset="77"/>
              </a:rPr>
              <a:t>                Not Covid vaccine</a:t>
            </a:r>
          </a:p>
        </p:txBody>
      </p:sp>
      <p:pic>
        <p:nvPicPr>
          <p:cNvPr id="7" name="Picture 6" descr="A person holding a flag on a horse&#10;&#10;Description automatically generated">
            <a:extLst>
              <a:ext uri="{FF2B5EF4-FFF2-40B4-BE49-F238E27FC236}">
                <a16:creationId xmlns:a16="http://schemas.microsoft.com/office/drawing/2014/main" id="{89E80FCC-9F86-9A9C-AF29-0954BC248297}"/>
              </a:ext>
            </a:extLst>
          </p:cNvPr>
          <p:cNvPicPr>
            <a:picLocks noChangeAspect="1"/>
          </p:cNvPicPr>
          <p:nvPr/>
        </p:nvPicPr>
        <p:blipFill>
          <a:blip r:embed="rId2"/>
          <a:stretch>
            <a:fillRect/>
          </a:stretch>
        </p:blipFill>
        <p:spPr>
          <a:xfrm>
            <a:off x="8185136" y="2541317"/>
            <a:ext cx="3376883" cy="3376883"/>
          </a:xfrm>
          <a:prstGeom prst="rect">
            <a:avLst/>
          </a:prstGeom>
        </p:spPr>
      </p:pic>
      <p:pic>
        <p:nvPicPr>
          <p:cNvPr id="9" name="Picture 8" descr="Holy Quran.jpg">
            <a:extLst>
              <a:ext uri="{FF2B5EF4-FFF2-40B4-BE49-F238E27FC236}">
                <a16:creationId xmlns:a16="http://schemas.microsoft.com/office/drawing/2014/main" id="{FB69C038-36A5-EED9-DD38-114CA952C58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100000" l="0" r="100000"/>
                    </a14:imgEffect>
                  </a14:imgLayer>
                </a14:imgProps>
              </a:ext>
              <a:ext uri="{28A0092B-C50C-407E-A947-70E740481C1C}">
                <a14:useLocalDpi xmlns:a14="http://schemas.microsoft.com/office/drawing/2010/main"/>
              </a:ext>
            </a:extLst>
          </a:blip>
          <a:stretch>
            <a:fillRect/>
          </a:stretch>
        </p:blipFill>
        <p:spPr>
          <a:xfrm>
            <a:off x="253999" y="3129126"/>
            <a:ext cx="3579497" cy="3376884"/>
          </a:xfrm>
          <a:prstGeom prst="rect">
            <a:avLst/>
          </a:prstGeom>
        </p:spPr>
      </p:pic>
    </p:spTree>
    <p:extLst>
      <p:ext uri="{BB962C8B-B14F-4D97-AF65-F5344CB8AC3E}">
        <p14:creationId xmlns:p14="http://schemas.microsoft.com/office/powerpoint/2010/main" val="3679085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078861"/>
          </a:xfrm>
          <a:prstGeom prst="rect">
            <a:avLst/>
          </a:prstGeom>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sz="2000" dirty="0">
              <a:latin typeface="Papyrus"/>
              <a:cs typeface="Papyrus"/>
            </a:endParaRPr>
          </a:p>
          <a:p>
            <a:endParaRPr lang="en-US" sz="2000" dirty="0">
              <a:latin typeface="Papyrus"/>
              <a:cs typeface="Papyrus"/>
            </a:endParaRPr>
          </a:p>
          <a:p>
            <a:endParaRPr lang="en-US" sz="2000" dirty="0">
              <a:latin typeface="Papyrus"/>
              <a:cs typeface="Papyrus"/>
            </a:endParaRPr>
          </a:p>
          <a:p>
            <a:r>
              <a:rPr lang="en-US" sz="2000" dirty="0">
                <a:latin typeface="Papyrus"/>
                <a:cs typeface="Papyrus"/>
              </a:rPr>
              <a:t>        </a:t>
            </a:r>
            <a:r>
              <a:rPr lang="en-US" sz="2200" dirty="0">
                <a:latin typeface="Papyrus"/>
                <a:cs typeface="Papyrus"/>
              </a:rPr>
              <a:t>11.   “And I behold another beast coming up out of the earth;</a:t>
            </a:r>
          </a:p>
          <a:p>
            <a:r>
              <a:rPr lang="en-US" sz="2200" dirty="0">
                <a:latin typeface="Papyrus"/>
                <a:cs typeface="Papyrus"/>
              </a:rPr>
              <a:t>        and he had 2 horns like a lamb, and he spoke as a dragon. </a:t>
            </a:r>
          </a:p>
          <a:p>
            <a:endParaRPr lang="en-US" sz="2200" dirty="0">
              <a:latin typeface="Papyrus"/>
              <a:cs typeface="Papyrus"/>
            </a:endParaRPr>
          </a:p>
          <a:p>
            <a:r>
              <a:rPr lang="en-US" sz="2200" dirty="0">
                <a:latin typeface="Papyrus"/>
                <a:cs typeface="Papyrus"/>
              </a:rPr>
              <a:t>          12. And he exercises all the power of the 1</a:t>
            </a:r>
            <a:r>
              <a:rPr lang="en-US" sz="2200" baseline="30000" dirty="0">
                <a:latin typeface="Papyrus"/>
                <a:cs typeface="Papyrus"/>
              </a:rPr>
              <a:t>st</a:t>
            </a:r>
            <a:r>
              <a:rPr lang="en-US" sz="2200" dirty="0">
                <a:latin typeface="Papyrus"/>
                <a:cs typeface="Papyrus"/>
              </a:rPr>
              <a:t> beast,</a:t>
            </a:r>
          </a:p>
          <a:p>
            <a:r>
              <a:rPr lang="en-US" sz="2200" dirty="0">
                <a:latin typeface="Papyrus"/>
                <a:cs typeface="Papyrus"/>
              </a:rPr>
              <a:t>               whose deadly wound was healed.</a:t>
            </a:r>
          </a:p>
          <a:p>
            <a:endParaRPr lang="en-US" sz="2200" dirty="0">
              <a:latin typeface="Papyrus"/>
              <a:cs typeface="Papyrus"/>
            </a:endParaRPr>
          </a:p>
          <a:p>
            <a:r>
              <a:rPr lang="en-US" sz="2200" dirty="0">
                <a:latin typeface="Papyrus"/>
                <a:cs typeface="Papyrus"/>
              </a:rPr>
              <a:t>        13. And he does great wonders, so that he makes fire come down </a:t>
            </a:r>
          </a:p>
          <a:p>
            <a:r>
              <a:rPr lang="en-US" sz="2200" dirty="0">
                <a:latin typeface="Papyrus"/>
                <a:cs typeface="Papyrus"/>
              </a:rPr>
              <a:t>          from heaven in the earth in the sight of men.</a:t>
            </a:r>
          </a:p>
          <a:p>
            <a:endParaRPr lang="en-US" sz="2200" dirty="0">
              <a:latin typeface="Papyrus"/>
              <a:cs typeface="Papyrus"/>
            </a:endParaRPr>
          </a:p>
          <a:p>
            <a:r>
              <a:rPr lang="en-US" sz="2200" dirty="0">
                <a:latin typeface="Papyrus"/>
                <a:cs typeface="Papyrus"/>
              </a:rPr>
              <a:t>      14. And deceives them that dwell on the earth, by the means of those miracles</a:t>
            </a:r>
          </a:p>
          <a:p>
            <a:r>
              <a:rPr lang="en-US" sz="2200" dirty="0">
                <a:latin typeface="Papyrus"/>
                <a:cs typeface="Papyrus"/>
              </a:rPr>
              <a:t>      which he had power to do in the sight of the beast: </a:t>
            </a:r>
          </a:p>
          <a:p>
            <a:r>
              <a:rPr lang="en-US" sz="2200" dirty="0">
                <a:latin typeface="Papyrus"/>
                <a:cs typeface="Papyrus"/>
              </a:rPr>
              <a:t>      saying to them that dwell on the earth, that they should make an image to the beast, </a:t>
            </a:r>
          </a:p>
          <a:p>
            <a:r>
              <a:rPr lang="en-US" sz="2200" dirty="0">
                <a:latin typeface="Papyrus"/>
                <a:cs typeface="Papyrus"/>
              </a:rPr>
              <a:t>      which had the wound by a sword and did live.</a:t>
            </a:r>
          </a:p>
          <a:p>
            <a:endParaRPr lang="en-US" sz="2200" dirty="0">
              <a:latin typeface="Papyrus"/>
              <a:cs typeface="Papyrus"/>
            </a:endParaRPr>
          </a:p>
          <a:p>
            <a:r>
              <a:rPr lang="en-US" sz="2200" dirty="0">
                <a:latin typeface="Papyrus"/>
                <a:cs typeface="Papyrus"/>
              </a:rPr>
              <a:t>       15.  And he had power to give life to the image of the beast, </a:t>
            </a:r>
          </a:p>
          <a:p>
            <a:r>
              <a:rPr lang="en-US" sz="2200" dirty="0">
                <a:latin typeface="Papyrus"/>
                <a:cs typeface="Papyrus"/>
              </a:rPr>
              <a:t>      that the image of the beast should both speak , </a:t>
            </a:r>
          </a:p>
          <a:p>
            <a:r>
              <a:rPr lang="en-US" sz="2200" dirty="0">
                <a:latin typeface="Papyrus"/>
                <a:cs typeface="Papyrus"/>
              </a:rPr>
              <a:t>         and cause that as many as wound not worship the  image of the beast should be killed.</a:t>
            </a:r>
          </a:p>
          <a:p>
            <a:endParaRPr lang="en-US" sz="2000" dirty="0">
              <a:latin typeface="Papyrus"/>
              <a:cs typeface="Papyrus"/>
            </a:endParaRPr>
          </a:p>
        </p:txBody>
      </p:sp>
      <p:sp>
        <p:nvSpPr>
          <p:cNvPr id="4" name="TextBox 3"/>
          <p:cNvSpPr txBox="1"/>
          <p:nvPr/>
        </p:nvSpPr>
        <p:spPr>
          <a:xfrm>
            <a:off x="1546609" y="263191"/>
            <a:ext cx="6569437" cy="461665"/>
          </a:xfrm>
          <a:prstGeom prst="rect">
            <a:avLst/>
          </a:prstGeom>
          <a:solidFill>
            <a:srgbClr val="00B0F0"/>
          </a:solidFill>
        </p:spPr>
        <p:txBody>
          <a:bodyPr wrap="square" rtlCol="0">
            <a:spAutoFit/>
          </a:bodyPr>
          <a:lstStyle/>
          <a:p>
            <a:r>
              <a:rPr lang="en-US" sz="2400" dirty="0">
                <a:solidFill>
                  <a:srgbClr val="FFFFFF"/>
                </a:solidFill>
                <a:latin typeface="Papyrus"/>
                <a:cs typeface="Papyrus"/>
              </a:rPr>
              <a:t>“The False  Prophet”     Revelation 13:11-15</a:t>
            </a:r>
          </a:p>
        </p:txBody>
      </p:sp>
      <p:cxnSp>
        <p:nvCxnSpPr>
          <p:cNvPr id="5" name="Straight Arrow Connector 4"/>
          <p:cNvCxnSpPr/>
          <p:nvPr/>
        </p:nvCxnSpPr>
        <p:spPr>
          <a:xfrm flipH="1">
            <a:off x="6626128" y="2373041"/>
            <a:ext cx="1715144" cy="1"/>
          </a:xfrm>
          <a:prstGeom prst="straightConnector1">
            <a:avLst/>
          </a:prstGeom>
          <a:ln>
            <a:solidFill>
              <a:srgbClr val="3366FF"/>
            </a:solidFill>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82312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5"/>
          <p:cNvSpPr>
            <a:spLocks noChangeArrowheads="1"/>
          </p:cNvSpPr>
          <p:nvPr/>
        </p:nvSpPr>
        <p:spPr bwMode="auto">
          <a:xfrm>
            <a:off x="1" y="0"/>
            <a:ext cx="12191998" cy="6857999"/>
          </a:xfrm>
          <a:prstGeom prst="rect">
            <a:avLst/>
          </a:prstGeom>
          <a:solidFill>
            <a:schemeClr val="accent6"/>
          </a:solidFill>
          <a:ln>
            <a:headEnd/>
            <a:tailEnd/>
          </a:ln>
        </p:spPr>
        <p:style>
          <a:lnRef idx="0">
            <a:schemeClr val="dk1"/>
          </a:lnRef>
          <a:fillRef idx="3">
            <a:schemeClr val="dk1"/>
          </a:fillRef>
          <a:effectRef idx="3">
            <a:schemeClr val="dk1"/>
          </a:effectRef>
          <a:fontRef idx="minor">
            <a:schemeClr val="lt1"/>
          </a:fontRef>
        </p:style>
        <p:txBody>
          <a:bodyPr wrap="none" anchor="ctr"/>
          <a:lstStyle/>
          <a:p>
            <a:endParaRPr lang="en-US"/>
          </a:p>
        </p:txBody>
      </p:sp>
      <p:pic>
        <p:nvPicPr>
          <p:cNvPr id="146434" name="Picture 2" descr="images-3.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8021" y="2435684"/>
            <a:ext cx="6491853" cy="3589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mark-of-the-beast2.jpg"/>
          <p:cNvPicPr>
            <a:picLocks noChangeAspect="1"/>
          </p:cNvPicPr>
          <p:nvPr/>
        </p:nvPicPr>
        <p:blipFill rotWithShape="1">
          <a:blip r:embed="rId4" cstate="hqprint">
            <a:extLst>
              <a:ext uri="{BEBA8EAE-BF5A-486C-A8C5-ECC9F3942E4B}">
                <a14:imgProps xmlns:a14="http://schemas.microsoft.com/office/drawing/2010/main">
                  <a14:imgLayer r:embed="rId5">
                    <a14:imgEffect>
                      <a14:colorTemperature colorTemp="5300"/>
                    </a14:imgEffect>
                    <a14:imgEffect>
                      <a14:brightnessContrast bright="40000"/>
                    </a14:imgEffect>
                  </a14:imgLayer>
                </a14:imgProps>
              </a:ext>
              <a:ext uri="{28A0092B-C50C-407E-A947-70E740481C1C}">
                <a14:useLocalDpi xmlns:a14="http://schemas.microsoft.com/office/drawing/2010/main"/>
              </a:ext>
            </a:extLst>
          </a:blip>
          <a:srcRect/>
          <a:stretch/>
        </p:blipFill>
        <p:spPr>
          <a:xfrm>
            <a:off x="587845" y="2291625"/>
            <a:ext cx="5210176" cy="4501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6436" name="TextBox 4"/>
          <p:cNvSpPr txBox="1">
            <a:spLocks noChangeArrowheads="1"/>
          </p:cNvSpPr>
          <p:nvPr/>
        </p:nvSpPr>
        <p:spPr bwMode="auto">
          <a:xfrm>
            <a:off x="287867" y="352633"/>
            <a:ext cx="11514666" cy="1938992"/>
          </a:xfrm>
          <a:prstGeom prst="rect">
            <a:avLst/>
          </a:prstGeom>
          <a:ln/>
        </p:spPr>
        <p:style>
          <a:lnRef idx="3">
            <a:schemeClr val="lt1"/>
          </a:lnRef>
          <a:fillRef idx="1">
            <a:schemeClr val="dk1"/>
          </a:fillRef>
          <a:effectRef idx="1">
            <a:schemeClr val="dk1"/>
          </a:effectRef>
          <a:fontRef idx="minor">
            <a:schemeClr val="lt1"/>
          </a:fontRef>
        </p:style>
        <p:txBody>
          <a:bodyPr wrap="square">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r>
              <a:rPr lang="en-US" sz="2000" dirty="0">
                <a:solidFill>
                  <a:schemeClr val="bg1"/>
                </a:solidFill>
                <a:latin typeface="Papyrus" charset="0"/>
                <a:cs typeface="Papyrus" charset="0"/>
              </a:rPr>
              <a:t>Rev. 13:16-18 “And he causes all both small and great, rich and poor, free and bond, to receive a mark on their right arm or on their forehead – that no man might buy or sell unless he had that mark, or the name of the beast or the number of his name.</a:t>
            </a:r>
          </a:p>
          <a:p>
            <a:endParaRPr lang="en-US" sz="2000" dirty="0">
              <a:solidFill>
                <a:schemeClr val="bg1"/>
              </a:solidFill>
              <a:latin typeface="Papyrus" charset="0"/>
              <a:cs typeface="Papyrus" charset="0"/>
            </a:endParaRPr>
          </a:p>
          <a:p>
            <a:r>
              <a:rPr lang="en-US" sz="2000" dirty="0">
                <a:solidFill>
                  <a:schemeClr val="bg1"/>
                </a:solidFill>
                <a:latin typeface="Papyrus" charset="0"/>
                <a:cs typeface="Papyrus" charset="0"/>
              </a:rPr>
              <a:t>Here is wisdom. Let him that has understanding count the number of the beast for it is the number of a man and his number is 666.”              	</a:t>
            </a:r>
            <a:endParaRPr lang="en-US" sz="1600" dirty="0">
              <a:solidFill>
                <a:schemeClr val="bg1"/>
              </a:solidFill>
              <a:latin typeface="Papyrus" charset="0"/>
              <a:cs typeface="Papyrus" charset="0"/>
            </a:endParaRPr>
          </a:p>
        </p:txBody>
      </p:sp>
    </p:spTree>
    <p:extLst>
      <p:ext uri="{BB962C8B-B14F-4D97-AF65-F5344CB8AC3E}">
        <p14:creationId xmlns:p14="http://schemas.microsoft.com/office/powerpoint/2010/main" val="1904829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4"/>
          <p:cNvSpPr>
            <a:spLocks noChangeArrowheads="1"/>
          </p:cNvSpPr>
          <p:nvPr/>
        </p:nvSpPr>
        <p:spPr bwMode="auto">
          <a:xfrm>
            <a:off x="4724400" y="0"/>
            <a:ext cx="59436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144389" name="Rectangle 6"/>
          <p:cNvSpPr>
            <a:spLocks noChangeArrowheads="1"/>
          </p:cNvSpPr>
          <p:nvPr/>
        </p:nvSpPr>
        <p:spPr bwMode="auto">
          <a:xfrm>
            <a:off x="1524000" y="0"/>
            <a:ext cx="609600" cy="35814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144390" name="Text Box 7"/>
          <p:cNvSpPr txBox="1">
            <a:spLocks noChangeArrowheads="1"/>
          </p:cNvSpPr>
          <p:nvPr/>
        </p:nvSpPr>
        <p:spPr bwMode="auto">
          <a:xfrm>
            <a:off x="5715000" y="304800"/>
            <a:ext cx="419100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endParaRPr lang="en-US" sz="1600">
              <a:solidFill>
                <a:schemeClr val="bg1"/>
              </a:solidFill>
              <a:latin typeface="Arial" charset="0"/>
              <a:ea typeface="ＭＳ Ｐゴシック" charset="0"/>
              <a:cs typeface="ＭＳ Ｐゴシック" charset="0"/>
            </a:endParaRPr>
          </a:p>
        </p:txBody>
      </p:sp>
      <p:sp>
        <p:nvSpPr>
          <p:cNvPr id="144394" name="Rectangle 11"/>
          <p:cNvSpPr>
            <a:spLocks noChangeArrowheads="1"/>
          </p:cNvSpPr>
          <p:nvPr/>
        </p:nvSpPr>
        <p:spPr bwMode="auto">
          <a:xfrm>
            <a:off x="1524000" y="3124200"/>
            <a:ext cx="914400" cy="37338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endParaRPr lang="en-US" sz="1600">
              <a:latin typeface="Arial" charset="0"/>
              <a:ea typeface="ＭＳ Ｐゴシック" charset="0"/>
              <a:cs typeface="ＭＳ Ｐゴシック" charset="0"/>
            </a:endParaRPr>
          </a:p>
        </p:txBody>
      </p:sp>
      <p:sp>
        <p:nvSpPr>
          <p:cNvPr id="144398" name="Text Box 15"/>
          <p:cNvSpPr txBox="1">
            <a:spLocks noChangeArrowheads="1"/>
          </p:cNvSpPr>
          <p:nvPr/>
        </p:nvSpPr>
        <p:spPr bwMode="auto">
          <a:xfrm>
            <a:off x="2438400" y="5715000"/>
            <a:ext cx="1524000" cy="336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endParaRPr lang="en-US" sz="1600">
              <a:latin typeface="Arial" charset="0"/>
              <a:ea typeface="ＭＳ Ｐゴシック" charset="0"/>
              <a:cs typeface="ＭＳ Ｐゴシック" charset="0"/>
            </a:endParaRPr>
          </a:p>
        </p:txBody>
      </p:sp>
      <p:sp>
        <p:nvSpPr>
          <p:cNvPr id="144400" name="Rectangle 17"/>
          <p:cNvSpPr>
            <a:spLocks noChangeArrowheads="1"/>
          </p:cNvSpPr>
          <p:nvPr/>
        </p:nvSpPr>
        <p:spPr bwMode="auto">
          <a:xfrm>
            <a:off x="2133600" y="0"/>
            <a:ext cx="2590800" cy="3048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144401" name="Rectangle 18"/>
          <p:cNvSpPr>
            <a:spLocks noChangeArrowheads="1"/>
          </p:cNvSpPr>
          <p:nvPr/>
        </p:nvSpPr>
        <p:spPr bwMode="auto">
          <a:xfrm>
            <a:off x="4343400" y="6553200"/>
            <a:ext cx="533400" cy="3048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 name="Rectangle 1"/>
          <p:cNvSpPr/>
          <p:nvPr/>
        </p:nvSpPr>
        <p:spPr>
          <a:xfrm>
            <a:off x="0" y="0"/>
            <a:ext cx="12192000" cy="6858000"/>
          </a:xfrm>
          <a:prstGeom prst="rect">
            <a:avLst/>
          </a:prstGeom>
          <a:solidFill>
            <a:schemeClr val="accent6"/>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44391" name="Text Box 8"/>
          <p:cNvSpPr txBox="1">
            <a:spLocks noChangeArrowheads="1"/>
          </p:cNvSpPr>
          <p:nvPr/>
        </p:nvSpPr>
        <p:spPr bwMode="auto">
          <a:xfrm>
            <a:off x="533400" y="348926"/>
            <a:ext cx="7246061" cy="16312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r>
              <a:rPr lang="en-US" sz="2000" dirty="0">
                <a:solidFill>
                  <a:schemeClr val="bg1"/>
                </a:solidFill>
                <a:latin typeface="Comic Sans MS"/>
                <a:ea typeface="ＭＳ Ｐゴシック" charset="0"/>
                <a:cs typeface="Comic Sans MS"/>
              </a:rPr>
              <a:t>God revealed to John these symbols to record for us in the Book of Revelation as the mark for the coming Anti-Christ. Assumed to be the Greek alphabet letters Chi, Xi and Stigma  - they  also have numerical values. Bible scholars added these together  =  666.  </a:t>
            </a:r>
          </a:p>
        </p:txBody>
      </p:sp>
      <p:pic>
        <p:nvPicPr>
          <p:cNvPr id="3" name="Picture 2" descr="Unknown-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5120" y="2096852"/>
            <a:ext cx="6943728" cy="4569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descr="muslim allah watch-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99448" y="4480320"/>
            <a:ext cx="3216819" cy="2278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36" name="Picture 35" descr="th-3.jpeg"/>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441780" y="55420"/>
            <a:ext cx="3216820" cy="4326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Unknown.jpe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90826" y="946149"/>
            <a:ext cx="3167774" cy="1841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a:cxnSpLocks/>
          </p:cNvCxnSpPr>
          <p:nvPr/>
        </p:nvCxnSpPr>
        <p:spPr>
          <a:xfrm>
            <a:off x="2608344" y="4480320"/>
            <a:ext cx="6613715" cy="140295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flipV="1">
            <a:off x="4191000" y="1592916"/>
            <a:ext cx="5242932" cy="19778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50239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9" descr="BluSeen"/>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21" b="98319" l="1333" r="100000"/>
                    </a14:imgEffect>
                  </a14:imgLayer>
                </a14:imgProps>
              </a:ext>
              <a:ext uri="{28A0092B-C50C-407E-A947-70E740481C1C}">
                <a14:useLocalDpi xmlns:a14="http://schemas.microsoft.com/office/drawing/2010/main"/>
              </a:ext>
            </a:extLst>
          </a:blip>
          <a:srcRect/>
          <a:stretch>
            <a:fillRect/>
          </a:stretch>
        </p:blipFill>
        <p:spPr bwMode="auto">
          <a:xfrm rot="5400000">
            <a:off x="9312731" y="3943758"/>
            <a:ext cx="923910" cy="89902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271DC39-BCCE-0085-666D-9DC0BD7E59A4}"/>
              </a:ext>
            </a:extLst>
          </p:cNvPr>
          <p:cNvSpPr/>
          <p:nvPr/>
        </p:nvSpPr>
        <p:spPr>
          <a:xfrm>
            <a:off x="0" y="0"/>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1399489883247.jp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6533" y="0"/>
            <a:ext cx="105156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615508" y="6534836"/>
            <a:ext cx="1758093" cy="323165"/>
          </a:xfrm>
          <a:prstGeom prst="rect">
            <a:avLst/>
          </a:prstGeom>
          <a:noFill/>
        </p:spPr>
        <p:txBody>
          <a:bodyPr wrap="square" rtlCol="0">
            <a:spAutoFit/>
          </a:bodyPr>
          <a:lstStyle/>
          <a:p>
            <a:r>
              <a:rPr lang="en-US" sz="1500" dirty="0">
                <a:latin typeface="Avenir Light"/>
                <a:cs typeface="Avenir Light"/>
              </a:rPr>
              <a:t> and  on the arm</a:t>
            </a:r>
          </a:p>
        </p:txBody>
      </p:sp>
      <p:sp>
        <p:nvSpPr>
          <p:cNvPr id="11" name="TextBox 10"/>
          <p:cNvSpPr txBox="1"/>
          <p:nvPr/>
        </p:nvSpPr>
        <p:spPr>
          <a:xfrm>
            <a:off x="4044413" y="1187206"/>
            <a:ext cx="1662121"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latin typeface="Comic Sans MS"/>
                <a:cs typeface="Comic Sans MS"/>
              </a:rPr>
              <a:t>The Symbol </a:t>
            </a:r>
          </a:p>
          <a:p>
            <a:r>
              <a:rPr lang="en-US" sz="2000" dirty="0">
                <a:latin typeface="Comic Sans MS"/>
                <a:cs typeface="Comic Sans MS"/>
              </a:rPr>
              <a:t>for Allah</a:t>
            </a:r>
          </a:p>
        </p:txBody>
      </p:sp>
      <p:sp>
        <p:nvSpPr>
          <p:cNvPr id="15" name="TextBox 14"/>
          <p:cNvSpPr txBox="1"/>
          <p:nvPr/>
        </p:nvSpPr>
        <p:spPr>
          <a:xfrm>
            <a:off x="6246311" y="1187206"/>
            <a:ext cx="2369197"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Comic Sans MS"/>
                <a:cs typeface="Comic Sans MS"/>
              </a:rPr>
              <a:t>Symbol for  Muhammed</a:t>
            </a:r>
          </a:p>
        </p:txBody>
      </p:sp>
      <p:pic>
        <p:nvPicPr>
          <p:cNvPr id="16" name="Picture 15" descr="images-4.jpe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0049" y="1895092"/>
            <a:ext cx="9663283" cy="3872679"/>
          </a:xfrm>
          <a:prstGeom prst="rect">
            <a:avLst/>
          </a:prstGeom>
        </p:spPr>
      </p:pic>
      <p:sp>
        <p:nvSpPr>
          <p:cNvPr id="17" name="TextBox 16"/>
          <p:cNvSpPr txBox="1"/>
          <p:nvPr/>
        </p:nvSpPr>
        <p:spPr>
          <a:xfrm>
            <a:off x="8466103" y="4855224"/>
            <a:ext cx="1461881"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latin typeface="Comic Sans MS"/>
                <a:cs typeface="Comic Sans MS"/>
              </a:rPr>
              <a:t>Symbol for </a:t>
            </a:r>
            <a:r>
              <a:rPr lang="en-US" dirty="0" err="1">
                <a:latin typeface="Comic Sans MS"/>
                <a:cs typeface="Comic Sans MS"/>
              </a:rPr>
              <a:t>Muhammed</a:t>
            </a:r>
            <a:endParaRPr lang="en-US" dirty="0">
              <a:latin typeface="Comic Sans MS"/>
              <a:cs typeface="Comic Sans MS"/>
            </a:endParaRPr>
          </a:p>
        </p:txBody>
      </p:sp>
    </p:spTree>
    <p:extLst>
      <p:ext uri="{BB962C8B-B14F-4D97-AF65-F5344CB8AC3E}">
        <p14:creationId xmlns:p14="http://schemas.microsoft.com/office/powerpoint/2010/main" val="3556306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91807"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BDFD218-FBA8-80DC-CBEB-74555BCBAB67}"/>
              </a:ext>
            </a:extLst>
          </p:cNvPr>
          <p:cNvSpPr/>
          <p:nvPr/>
        </p:nvSpPr>
        <p:spPr>
          <a:xfrm>
            <a:off x="2062480" y="1747520"/>
            <a:ext cx="7650480" cy="138176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Papyrus" panose="020B0602040200020303" pitchFamily="34" charset="77"/>
              </a:rPr>
              <a:t>Jesus’ 2nd Coming as Victorious King</a:t>
            </a:r>
          </a:p>
          <a:p>
            <a:r>
              <a:rPr lang="en-US" sz="2800" dirty="0">
                <a:solidFill>
                  <a:schemeClr val="tx1"/>
                </a:solidFill>
                <a:latin typeface="Papyrus" panose="020B0602040200020303" pitchFamily="34" charset="77"/>
              </a:rPr>
              <a:t>Revelation Chapter 19 tells Us When</a:t>
            </a:r>
          </a:p>
          <a:p>
            <a:r>
              <a:rPr lang="en-US" sz="2800" dirty="0">
                <a:solidFill>
                  <a:schemeClr val="tx1"/>
                </a:solidFill>
                <a:latin typeface="Papyrus" panose="020B0602040200020303" pitchFamily="34" charset="77"/>
              </a:rPr>
              <a:t> The Prophet Isaiah Tells us Who, Where, Why</a:t>
            </a:r>
          </a:p>
        </p:txBody>
      </p:sp>
    </p:spTree>
    <p:extLst>
      <p:ext uri="{BB962C8B-B14F-4D97-AF65-F5344CB8AC3E}">
        <p14:creationId xmlns:p14="http://schemas.microsoft.com/office/powerpoint/2010/main" val="1645546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B20E8B-6DFF-21D9-898F-B0A9A4829056}"/>
              </a:ext>
            </a:extLst>
          </p:cNvPr>
          <p:cNvSpPr/>
          <p:nvPr/>
        </p:nvSpPr>
        <p:spPr>
          <a:xfrm>
            <a:off x="0" y="1"/>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s-7.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2203" y="0"/>
            <a:ext cx="5513130" cy="6878143"/>
          </a:xfrm>
          <a:prstGeom prst="rect">
            <a:avLst/>
          </a:prstGeom>
        </p:spPr>
      </p:pic>
      <p:sp>
        <p:nvSpPr>
          <p:cNvPr id="5" name="TextBox 4"/>
          <p:cNvSpPr txBox="1"/>
          <p:nvPr/>
        </p:nvSpPr>
        <p:spPr>
          <a:xfrm>
            <a:off x="6782566" y="944531"/>
            <a:ext cx="4986101" cy="5016758"/>
          </a:xfrm>
          <a:prstGeom prst="rect">
            <a:avLst/>
          </a:prstGeom>
          <a:solidFill>
            <a:schemeClr val="accent5"/>
          </a:solidFill>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endParaRPr lang="es-ES_tradnl" sz="2000" dirty="0">
              <a:solidFill>
                <a:schemeClr val="tx1"/>
              </a:solidFill>
              <a:latin typeface="Papyrus"/>
              <a:cs typeface="Papyrus"/>
            </a:endParaRPr>
          </a:p>
          <a:p>
            <a:pPr algn="ctr"/>
            <a:r>
              <a:rPr lang="es-ES_tradnl" sz="2000" dirty="0">
                <a:solidFill>
                  <a:schemeClr val="tx1"/>
                </a:solidFill>
                <a:latin typeface="Lucida Handwriting" panose="03010101010101010101" pitchFamily="66" charset="77"/>
                <a:cs typeface="Papyrus"/>
              </a:rPr>
              <a:t>Genesis  3:6-7</a:t>
            </a:r>
          </a:p>
          <a:p>
            <a:pPr algn="ctr"/>
            <a:endParaRPr lang="es-ES_tradnl" sz="2000" dirty="0">
              <a:solidFill>
                <a:schemeClr val="tx1"/>
              </a:solidFill>
              <a:latin typeface="Papyrus"/>
              <a:cs typeface="Papyrus"/>
            </a:endParaRPr>
          </a:p>
          <a:p>
            <a:pPr algn="ctr"/>
            <a:r>
              <a:rPr lang="es-ES_tradnl" sz="2000" dirty="0">
                <a:solidFill>
                  <a:schemeClr val="bg1"/>
                </a:solidFill>
                <a:latin typeface="Papyrus"/>
                <a:cs typeface="Papyrus"/>
              </a:rPr>
              <a:t>“And </a:t>
            </a:r>
            <a:r>
              <a:rPr lang="es-ES_tradnl" sz="2000" dirty="0" err="1">
                <a:solidFill>
                  <a:schemeClr val="bg1"/>
                </a:solidFill>
                <a:latin typeface="Papyrus"/>
                <a:cs typeface="Papyrus"/>
              </a:rPr>
              <a:t>when</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woman</a:t>
            </a:r>
            <a:r>
              <a:rPr lang="es-ES_tradnl" sz="2000" dirty="0">
                <a:solidFill>
                  <a:schemeClr val="bg1"/>
                </a:solidFill>
                <a:latin typeface="Papyrus"/>
                <a:cs typeface="Papyrus"/>
              </a:rPr>
              <a:t> </a:t>
            </a:r>
            <a:r>
              <a:rPr lang="es-ES_tradnl" sz="2000" dirty="0" err="1">
                <a:solidFill>
                  <a:schemeClr val="bg1"/>
                </a:solidFill>
                <a:latin typeface="Papyrus"/>
                <a:cs typeface="Papyrus"/>
              </a:rPr>
              <a:t>saw</a:t>
            </a:r>
            <a:r>
              <a:rPr lang="es-ES_tradnl" sz="2000" dirty="0">
                <a:solidFill>
                  <a:schemeClr val="bg1"/>
                </a:solidFill>
                <a:latin typeface="Papyrus"/>
                <a:cs typeface="Papyrus"/>
              </a:rPr>
              <a:t> </a:t>
            </a:r>
            <a:r>
              <a:rPr lang="es-ES_tradnl" sz="2000" dirty="0" err="1">
                <a:solidFill>
                  <a:schemeClr val="bg1"/>
                </a:solidFill>
                <a:latin typeface="Papyrus"/>
                <a:cs typeface="Papyrus"/>
              </a:rPr>
              <a:t>that</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tree</a:t>
            </a:r>
            <a:r>
              <a:rPr lang="es-ES_tradnl" sz="2000" dirty="0">
                <a:solidFill>
                  <a:schemeClr val="bg1"/>
                </a:solidFill>
                <a:latin typeface="Papyrus"/>
                <a:cs typeface="Papyrus"/>
              </a:rPr>
              <a:t> </a:t>
            </a:r>
            <a:r>
              <a:rPr lang="es-ES_tradnl" sz="2000" dirty="0" err="1">
                <a:solidFill>
                  <a:schemeClr val="bg1"/>
                </a:solidFill>
                <a:latin typeface="Papyrus"/>
                <a:cs typeface="Papyrus"/>
              </a:rPr>
              <a:t>was</a:t>
            </a:r>
            <a:r>
              <a:rPr lang="es-ES_tradnl" sz="2000" dirty="0">
                <a:solidFill>
                  <a:schemeClr val="bg1"/>
                </a:solidFill>
                <a:latin typeface="Papyrus"/>
                <a:cs typeface="Papyrus"/>
              </a:rPr>
              <a:t> </a:t>
            </a:r>
            <a:r>
              <a:rPr lang="es-ES_tradnl" sz="2000" dirty="0" err="1">
                <a:solidFill>
                  <a:schemeClr val="bg1"/>
                </a:solidFill>
                <a:latin typeface="Papyrus"/>
                <a:cs typeface="Papyrus"/>
              </a:rPr>
              <a:t>good</a:t>
            </a:r>
            <a:r>
              <a:rPr lang="es-ES_tradnl" sz="2000" dirty="0">
                <a:solidFill>
                  <a:schemeClr val="bg1"/>
                </a:solidFill>
                <a:latin typeface="Papyrus"/>
                <a:cs typeface="Papyrus"/>
              </a:rPr>
              <a:t> </a:t>
            </a:r>
            <a:r>
              <a:rPr lang="es-ES_tradnl" sz="2000" dirty="0" err="1">
                <a:solidFill>
                  <a:schemeClr val="bg1"/>
                </a:solidFill>
                <a:latin typeface="Papyrus"/>
                <a:cs typeface="Papyrus"/>
              </a:rPr>
              <a:t>for</a:t>
            </a:r>
            <a:r>
              <a:rPr lang="es-ES_tradnl" sz="2000" dirty="0">
                <a:solidFill>
                  <a:schemeClr val="bg1"/>
                </a:solidFill>
                <a:latin typeface="Papyrus"/>
                <a:cs typeface="Papyrus"/>
              </a:rPr>
              <a:t> </a:t>
            </a:r>
            <a:r>
              <a:rPr lang="es-ES_tradnl" sz="2000" dirty="0" err="1">
                <a:solidFill>
                  <a:schemeClr val="bg1"/>
                </a:solidFill>
                <a:latin typeface="Papyrus"/>
                <a:cs typeface="Papyrus"/>
              </a:rPr>
              <a:t>food</a:t>
            </a:r>
            <a:r>
              <a:rPr lang="es-ES_tradnl" sz="2000" dirty="0">
                <a:solidFill>
                  <a:schemeClr val="bg1"/>
                </a:solidFill>
                <a:latin typeface="Papyrus"/>
                <a:cs typeface="Papyrus"/>
              </a:rPr>
              <a:t>, and </a:t>
            </a:r>
            <a:r>
              <a:rPr lang="es-ES_tradnl" sz="2000" dirty="0" err="1">
                <a:solidFill>
                  <a:schemeClr val="bg1"/>
                </a:solidFill>
                <a:latin typeface="Papyrus"/>
                <a:cs typeface="Papyrus"/>
              </a:rPr>
              <a:t>that</a:t>
            </a:r>
            <a:r>
              <a:rPr lang="es-ES_tradnl" sz="2000" dirty="0">
                <a:solidFill>
                  <a:schemeClr val="bg1"/>
                </a:solidFill>
                <a:latin typeface="Papyrus"/>
                <a:cs typeface="Papyrus"/>
              </a:rPr>
              <a:t> </a:t>
            </a:r>
            <a:r>
              <a:rPr lang="es-ES_tradnl" sz="2000" dirty="0" err="1">
                <a:solidFill>
                  <a:schemeClr val="bg1"/>
                </a:solidFill>
                <a:latin typeface="Papyrus"/>
                <a:cs typeface="Papyrus"/>
              </a:rPr>
              <a:t>it</a:t>
            </a:r>
            <a:r>
              <a:rPr lang="es-ES_tradnl" sz="2000" dirty="0">
                <a:solidFill>
                  <a:schemeClr val="bg1"/>
                </a:solidFill>
                <a:latin typeface="Papyrus"/>
                <a:cs typeface="Papyrus"/>
              </a:rPr>
              <a:t> </a:t>
            </a:r>
            <a:r>
              <a:rPr lang="es-ES_tradnl" sz="2000" dirty="0" err="1">
                <a:solidFill>
                  <a:schemeClr val="bg1"/>
                </a:solidFill>
                <a:latin typeface="Papyrus"/>
                <a:cs typeface="Papyrus"/>
              </a:rPr>
              <a:t>was</a:t>
            </a:r>
            <a:r>
              <a:rPr lang="es-ES_tradnl" sz="2000" dirty="0">
                <a:solidFill>
                  <a:schemeClr val="bg1"/>
                </a:solidFill>
                <a:latin typeface="Papyrus"/>
                <a:cs typeface="Papyrus"/>
              </a:rPr>
              <a:t> </a:t>
            </a:r>
            <a:r>
              <a:rPr lang="es-ES_tradnl" sz="2000" dirty="0" err="1">
                <a:solidFill>
                  <a:schemeClr val="bg1"/>
                </a:solidFill>
                <a:latin typeface="Papyrus"/>
                <a:cs typeface="Papyrus"/>
              </a:rPr>
              <a:t>pleasant</a:t>
            </a:r>
            <a:r>
              <a:rPr lang="es-ES_tradnl" sz="2000" dirty="0">
                <a:solidFill>
                  <a:schemeClr val="bg1"/>
                </a:solidFill>
                <a:latin typeface="Papyrus"/>
                <a:cs typeface="Papyrus"/>
              </a:rPr>
              <a:t> </a:t>
            </a:r>
            <a:r>
              <a:rPr lang="es-ES_tradnl" sz="2000" dirty="0" err="1">
                <a:solidFill>
                  <a:schemeClr val="bg1"/>
                </a:solidFill>
                <a:latin typeface="Papyrus"/>
                <a:cs typeface="Papyrus"/>
              </a:rPr>
              <a:t>to</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eyes</a:t>
            </a:r>
            <a:r>
              <a:rPr lang="es-ES_tradnl" sz="2000" dirty="0">
                <a:solidFill>
                  <a:schemeClr val="bg1"/>
                </a:solidFill>
                <a:latin typeface="Papyrus"/>
                <a:cs typeface="Papyrus"/>
              </a:rPr>
              <a:t>, and a </a:t>
            </a:r>
            <a:r>
              <a:rPr lang="es-ES_tradnl" sz="2000" dirty="0" err="1">
                <a:solidFill>
                  <a:schemeClr val="bg1"/>
                </a:solidFill>
                <a:latin typeface="Papyrus"/>
                <a:cs typeface="Papyrus"/>
              </a:rPr>
              <a:t>tree</a:t>
            </a:r>
            <a:r>
              <a:rPr lang="es-ES_tradnl" sz="2000" dirty="0">
                <a:solidFill>
                  <a:schemeClr val="bg1"/>
                </a:solidFill>
                <a:latin typeface="Papyrus"/>
                <a:cs typeface="Papyrus"/>
              </a:rPr>
              <a:t> </a:t>
            </a:r>
            <a:r>
              <a:rPr lang="es-ES_tradnl" sz="2000" dirty="0" err="1">
                <a:solidFill>
                  <a:schemeClr val="bg1"/>
                </a:solidFill>
                <a:latin typeface="Papyrus"/>
                <a:cs typeface="Papyrus"/>
              </a:rPr>
              <a:t>to</a:t>
            </a:r>
            <a:r>
              <a:rPr lang="es-ES_tradnl" sz="2000" dirty="0">
                <a:solidFill>
                  <a:schemeClr val="bg1"/>
                </a:solidFill>
                <a:latin typeface="Papyrus"/>
                <a:cs typeface="Papyrus"/>
              </a:rPr>
              <a:t> be </a:t>
            </a:r>
            <a:r>
              <a:rPr lang="es-ES_tradnl" sz="2000" dirty="0" err="1">
                <a:solidFill>
                  <a:schemeClr val="bg1"/>
                </a:solidFill>
                <a:latin typeface="Papyrus"/>
                <a:cs typeface="Papyrus"/>
              </a:rPr>
              <a:t>desired</a:t>
            </a:r>
            <a:r>
              <a:rPr lang="es-ES_tradnl" sz="2000" dirty="0">
                <a:solidFill>
                  <a:schemeClr val="bg1"/>
                </a:solidFill>
                <a:latin typeface="Papyrus"/>
                <a:cs typeface="Papyrus"/>
              </a:rPr>
              <a:t> </a:t>
            </a:r>
            <a:r>
              <a:rPr lang="es-ES_tradnl" sz="2000" dirty="0" err="1">
                <a:solidFill>
                  <a:schemeClr val="bg1"/>
                </a:solidFill>
                <a:latin typeface="Papyrus"/>
                <a:cs typeface="Papyrus"/>
              </a:rPr>
              <a:t>to</a:t>
            </a:r>
            <a:r>
              <a:rPr lang="es-ES_tradnl" sz="2000" dirty="0">
                <a:solidFill>
                  <a:schemeClr val="bg1"/>
                </a:solidFill>
                <a:latin typeface="Papyrus"/>
                <a:cs typeface="Papyrus"/>
              </a:rPr>
              <a:t> </a:t>
            </a:r>
            <a:r>
              <a:rPr lang="es-ES_tradnl" sz="2000" dirty="0" err="1">
                <a:solidFill>
                  <a:schemeClr val="bg1"/>
                </a:solidFill>
                <a:latin typeface="Papyrus"/>
                <a:cs typeface="Papyrus"/>
              </a:rPr>
              <a:t>make</a:t>
            </a:r>
            <a:r>
              <a:rPr lang="es-ES_tradnl" sz="2000" dirty="0">
                <a:solidFill>
                  <a:schemeClr val="bg1"/>
                </a:solidFill>
                <a:latin typeface="Papyrus"/>
                <a:cs typeface="Papyrus"/>
              </a:rPr>
              <a:t> </a:t>
            </a:r>
            <a:r>
              <a:rPr lang="es-ES_tradnl" sz="2000" dirty="0" err="1">
                <a:solidFill>
                  <a:schemeClr val="bg1"/>
                </a:solidFill>
                <a:latin typeface="Papyrus"/>
                <a:cs typeface="Papyrus"/>
              </a:rPr>
              <a:t>one</a:t>
            </a:r>
            <a:r>
              <a:rPr lang="es-ES_tradnl" sz="2000" dirty="0">
                <a:solidFill>
                  <a:schemeClr val="bg1"/>
                </a:solidFill>
                <a:latin typeface="Papyrus"/>
                <a:cs typeface="Papyrus"/>
              </a:rPr>
              <a:t> </a:t>
            </a:r>
            <a:r>
              <a:rPr lang="es-ES_tradnl" sz="2000" dirty="0" err="1">
                <a:solidFill>
                  <a:schemeClr val="bg1"/>
                </a:solidFill>
                <a:latin typeface="Papyrus"/>
                <a:cs typeface="Papyrus"/>
              </a:rPr>
              <a:t>wise</a:t>
            </a:r>
            <a:r>
              <a:rPr lang="es-ES_tradnl" sz="2000" dirty="0">
                <a:solidFill>
                  <a:schemeClr val="bg1"/>
                </a:solidFill>
                <a:latin typeface="Papyrus"/>
                <a:cs typeface="Papyrus"/>
              </a:rPr>
              <a:t>, </a:t>
            </a:r>
            <a:r>
              <a:rPr lang="es-ES_tradnl" sz="2000" dirty="0" err="1">
                <a:solidFill>
                  <a:schemeClr val="bg1"/>
                </a:solidFill>
                <a:latin typeface="Papyrus"/>
                <a:cs typeface="Papyrus"/>
              </a:rPr>
              <a:t>she</a:t>
            </a:r>
            <a:r>
              <a:rPr lang="es-ES_tradnl" sz="2000" dirty="0">
                <a:solidFill>
                  <a:schemeClr val="bg1"/>
                </a:solidFill>
                <a:latin typeface="Papyrus"/>
                <a:cs typeface="Papyrus"/>
              </a:rPr>
              <a:t> </a:t>
            </a:r>
            <a:r>
              <a:rPr lang="es-ES_tradnl" sz="2000" dirty="0" err="1">
                <a:solidFill>
                  <a:schemeClr val="bg1"/>
                </a:solidFill>
                <a:latin typeface="Papyrus"/>
                <a:cs typeface="Papyrus"/>
              </a:rPr>
              <a:t>took</a:t>
            </a:r>
            <a:r>
              <a:rPr lang="es-ES_tradnl" sz="2000" dirty="0">
                <a:solidFill>
                  <a:schemeClr val="bg1"/>
                </a:solidFill>
                <a:latin typeface="Papyrus"/>
                <a:cs typeface="Papyrus"/>
              </a:rPr>
              <a:t> fo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fruit</a:t>
            </a:r>
            <a:r>
              <a:rPr lang="es-ES_tradnl" sz="2000" dirty="0">
                <a:solidFill>
                  <a:schemeClr val="bg1"/>
                </a:solidFill>
                <a:latin typeface="Papyrus"/>
                <a:cs typeface="Papyrus"/>
              </a:rPr>
              <a:t> and </a:t>
            </a:r>
            <a:r>
              <a:rPr lang="es-ES_tradnl" sz="2000" dirty="0" err="1">
                <a:solidFill>
                  <a:schemeClr val="bg1"/>
                </a:solidFill>
                <a:latin typeface="Papyrus"/>
                <a:cs typeface="Papyrus"/>
              </a:rPr>
              <a:t>did</a:t>
            </a:r>
            <a:r>
              <a:rPr lang="es-ES_tradnl" sz="2000" dirty="0">
                <a:solidFill>
                  <a:schemeClr val="bg1"/>
                </a:solidFill>
                <a:latin typeface="Papyrus"/>
                <a:cs typeface="Papyrus"/>
              </a:rPr>
              <a:t> </a:t>
            </a:r>
            <a:r>
              <a:rPr lang="es-ES_tradnl" sz="2000" dirty="0" err="1">
                <a:solidFill>
                  <a:schemeClr val="bg1"/>
                </a:solidFill>
                <a:latin typeface="Papyrus"/>
                <a:cs typeface="Papyrus"/>
              </a:rPr>
              <a:t>eat</a:t>
            </a:r>
            <a:r>
              <a:rPr lang="es-ES_tradnl" sz="2000" dirty="0">
                <a:solidFill>
                  <a:schemeClr val="bg1"/>
                </a:solidFill>
                <a:latin typeface="Papyrus"/>
                <a:cs typeface="Papyrus"/>
              </a:rPr>
              <a:t>, and </a:t>
            </a:r>
            <a:r>
              <a:rPr lang="es-ES_tradnl" sz="2000" dirty="0" err="1">
                <a:solidFill>
                  <a:schemeClr val="bg1"/>
                </a:solidFill>
                <a:latin typeface="Papyrus"/>
                <a:cs typeface="Papyrus"/>
              </a:rPr>
              <a:t>gave</a:t>
            </a:r>
            <a:r>
              <a:rPr lang="es-ES_tradnl" sz="2000" dirty="0">
                <a:solidFill>
                  <a:schemeClr val="bg1"/>
                </a:solidFill>
                <a:latin typeface="Papyrus"/>
                <a:cs typeface="Papyrus"/>
              </a:rPr>
              <a:t> </a:t>
            </a:r>
            <a:r>
              <a:rPr lang="es-ES_tradnl" sz="2000" dirty="0" err="1">
                <a:solidFill>
                  <a:schemeClr val="bg1"/>
                </a:solidFill>
                <a:latin typeface="Papyrus"/>
                <a:cs typeface="Papyrus"/>
              </a:rPr>
              <a:t>also</a:t>
            </a:r>
            <a:r>
              <a:rPr lang="es-ES_tradnl" sz="2000" dirty="0">
                <a:solidFill>
                  <a:schemeClr val="bg1"/>
                </a:solidFill>
                <a:latin typeface="Papyrus"/>
                <a:cs typeface="Papyrus"/>
              </a:rPr>
              <a:t> </a:t>
            </a:r>
            <a:r>
              <a:rPr lang="es-ES_tradnl" sz="2000" dirty="0" err="1">
                <a:solidFill>
                  <a:schemeClr val="bg1"/>
                </a:solidFill>
                <a:latin typeface="Papyrus"/>
                <a:cs typeface="Papyrus"/>
              </a:rPr>
              <a:t>to</a:t>
            </a:r>
            <a:r>
              <a:rPr lang="es-ES_tradnl" sz="2000" dirty="0">
                <a:solidFill>
                  <a:schemeClr val="bg1"/>
                </a:solidFill>
                <a:latin typeface="Papyrus"/>
                <a:cs typeface="Papyrus"/>
              </a:rPr>
              <a:t> </a:t>
            </a:r>
            <a:r>
              <a:rPr lang="es-ES_tradnl" sz="2000" dirty="0" err="1">
                <a:solidFill>
                  <a:schemeClr val="bg1"/>
                </a:solidFill>
                <a:latin typeface="Papyrus"/>
                <a:cs typeface="Papyrus"/>
              </a:rPr>
              <a:t>her</a:t>
            </a:r>
            <a:r>
              <a:rPr lang="es-ES_tradnl" sz="2000" dirty="0">
                <a:solidFill>
                  <a:schemeClr val="bg1"/>
                </a:solidFill>
                <a:latin typeface="Papyrus"/>
                <a:cs typeface="Papyrus"/>
              </a:rPr>
              <a:t> </a:t>
            </a:r>
            <a:r>
              <a:rPr lang="es-ES_tradnl" sz="2000" dirty="0" err="1">
                <a:solidFill>
                  <a:schemeClr val="bg1"/>
                </a:solidFill>
                <a:latin typeface="Papyrus"/>
                <a:cs typeface="Papyrus"/>
              </a:rPr>
              <a:t>husband</a:t>
            </a:r>
            <a:r>
              <a:rPr lang="es-ES_tradnl" sz="2000" dirty="0">
                <a:solidFill>
                  <a:schemeClr val="bg1"/>
                </a:solidFill>
                <a:latin typeface="Papyrus"/>
                <a:cs typeface="Papyrus"/>
              </a:rPr>
              <a:t> </a:t>
            </a:r>
            <a:r>
              <a:rPr lang="es-ES_tradnl" sz="2000" dirty="0" err="1">
                <a:solidFill>
                  <a:schemeClr val="bg1"/>
                </a:solidFill>
                <a:latin typeface="Papyrus"/>
                <a:cs typeface="Papyrus"/>
              </a:rPr>
              <a:t>with</a:t>
            </a:r>
            <a:endParaRPr lang="es-ES_tradnl" sz="2000" dirty="0">
              <a:solidFill>
                <a:schemeClr val="bg1"/>
              </a:solidFill>
              <a:latin typeface="Papyrus"/>
              <a:cs typeface="Papyrus"/>
            </a:endParaRPr>
          </a:p>
          <a:p>
            <a:pPr algn="ctr"/>
            <a:r>
              <a:rPr lang="es-ES_tradnl" sz="2000" dirty="0" err="1">
                <a:solidFill>
                  <a:schemeClr val="bg1"/>
                </a:solidFill>
                <a:latin typeface="Papyrus"/>
                <a:cs typeface="Papyrus"/>
              </a:rPr>
              <a:t>her</a:t>
            </a:r>
            <a:r>
              <a:rPr lang="es-ES_tradnl" sz="2000" dirty="0">
                <a:solidFill>
                  <a:schemeClr val="bg1"/>
                </a:solidFill>
                <a:latin typeface="Papyrus"/>
                <a:cs typeface="Papyrus"/>
              </a:rPr>
              <a:t>; and he </a:t>
            </a:r>
            <a:r>
              <a:rPr lang="es-ES_tradnl" sz="2000" dirty="0" err="1">
                <a:solidFill>
                  <a:schemeClr val="bg1"/>
                </a:solidFill>
                <a:latin typeface="Papyrus"/>
                <a:cs typeface="Papyrus"/>
              </a:rPr>
              <a:t>did</a:t>
            </a:r>
            <a:r>
              <a:rPr lang="es-ES_tradnl" sz="2000" dirty="0">
                <a:solidFill>
                  <a:schemeClr val="bg1"/>
                </a:solidFill>
                <a:latin typeface="Papyrus"/>
                <a:cs typeface="Papyrus"/>
              </a:rPr>
              <a:t> </a:t>
            </a:r>
            <a:r>
              <a:rPr lang="es-ES_tradnl" sz="2000" dirty="0" err="1">
                <a:solidFill>
                  <a:schemeClr val="bg1"/>
                </a:solidFill>
                <a:latin typeface="Papyrus"/>
                <a:cs typeface="Papyrus"/>
              </a:rPr>
              <a:t>eat</a:t>
            </a:r>
            <a:r>
              <a:rPr lang="es-ES_tradnl" sz="2000" dirty="0">
                <a:solidFill>
                  <a:schemeClr val="bg1"/>
                </a:solidFill>
                <a:latin typeface="Papyrus"/>
                <a:cs typeface="Papyrus"/>
              </a:rPr>
              <a:t>.   </a:t>
            </a:r>
          </a:p>
          <a:p>
            <a:pPr algn="ctr"/>
            <a:endParaRPr lang="es-ES_tradnl" sz="2000" dirty="0">
              <a:solidFill>
                <a:schemeClr val="tx1"/>
              </a:solidFill>
              <a:latin typeface="Papyrus"/>
              <a:cs typeface="Papyrus"/>
            </a:endParaRPr>
          </a:p>
          <a:p>
            <a:pPr algn="ctr"/>
            <a:endParaRPr lang="es-ES_tradnl" sz="2000" dirty="0">
              <a:solidFill>
                <a:schemeClr val="tx1"/>
              </a:solidFill>
              <a:latin typeface="Papyrus"/>
              <a:cs typeface="Papyrus"/>
            </a:endParaRPr>
          </a:p>
          <a:p>
            <a:pPr algn="ctr"/>
            <a:r>
              <a:rPr lang="es-ES_tradnl" sz="2000" dirty="0">
                <a:solidFill>
                  <a:schemeClr val="bg1"/>
                </a:solidFill>
                <a:latin typeface="Papyrus"/>
                <a:cs typeface="Papyrus"/>
              </a:rPr>
              <a:t>“And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eyes</a:t>
            </a:r>
            <a:r>
              <a:rPr lang="es-ES_tradnl" sz="2000" dirty="0">
                <a:solidFill>
                  <a:schemeClr val="bg1"/>
                </a:solidFill>
                <a:latin typeface="Papyrus"/>
                <a:cs typeface="Papyrus"/>
              </a:rPr>
              <a:t> of </a:t>
            </a:r>
            <a:r>
              <a:rPr lang="es-ES_tradnl" sz="2000" dirty="0" err="1">
                <a:solidFill>
                  <a:schemeClr val="bg1"/>
                </a:solidFill>
                <a:latin typeface="Papyrus"/>
                <a:cs typeface="Papyrus"/>
              </a:rPr>
              <a:t>them</a:t>
            </a:r>
            <a:r>
              <a:rPr lang="es-ES_tradnl" sz="2000" dirty="0">
                <a:solidFill>
                  <a:schemeClr val="bg1"/>
                </a:solidFill>
                <a:latin typeface="Papyrus"/>
                <a:cs typeface="Papyrus"/>
              </a:rPr>
              <a:t> </a:t>
            </a:r>
            <a:r>
              <a:rPr lang="es-ES_tradnl" sz="2000" dirty="0" err="1">
                <a:solidFill>
                  <a:schemeClr val="bg1"/>
                </a:solidFill>
                <a:latin typeface="Papyrus"/>
                <a:cs typeface="Papyrus"/>
              </a:rPr>
              <a:t>both</a:t>
            </a:r>
            <a:r>
              <a:rPr lang="es-ES_tradnl" sz="2000" dirty="0">
                <a:solidFill>
                  <a:schemeClr val="bg1"/>
                </a:solidFill>
                <a:latin typeface="Papyrus"/>
                <a:cs typeface="Papyrus"/>
              </a:rPr>
              <a:t> </a:t>
            </a:r>
            <a:r>
              <a:rPr lang="es-ES_tradnl" sz="2000" dirty="0" err="1">
                <a:solidFill>
                  <a:schemeClr val="bg1"/>
                </a:solidFill>
                <a:latin typeface="Papyrus"/>
                <a:cs typeface="Papyrus"/>
              </a:rPr>
              <a:t>were</a:t>
            </a:r>
            <a:r>
              <a:rPr lang="es-ES_tradnl" sz="2000" dirty="0">
                <a:solidFill>
                  <a:schemeClr val="bg1"/>
                </a:solidFill>
                <a:latin typeface="Papyrus"/>
                <a:cs typeface="Papyrus"/>
              </a:rPr>
              <a:t> </a:t>
            </a:r>
            <a:r>
              <a:rPr lang="es-ES_tradnl" sz="2000" dirty="0" err="1">
                <a:solidFill>
                  <a:schemeClr val="bg1"/>
                </a:solidFill>
                <a:latin typeface="Papyrus"/>
                <a:cs typeface="Papyrus"/>
              </a:rPr>
              <a:t>opened</a:t>
            </a:r>
            <a:r>
              <a:rPr lang="es-ES_tradnl" sz="2000" dirty="0">
                <a:solidFill>
                  <a:schemeClr val="bg1"/>
                </a:solidFill>
                <a:latin typeface="Papyrus"/>
                <a:cs typeface="Papyrus"/>
              </a:rPr>
              <a:t>, and </a:t>
            </a:r>
            <a:r>
              <a:rPr lang="es-ES_tradnl" sz="2000" dirty="0" err="1">
                <a:solidFill>
                  <a:schemeClr val="bg1"/>
                </a:solidFill>
                <a:latin typeface="Papyrus"/>
                <a:cs typeface="Papyrus"/>
              </a:rPr>
              <a:t>they</a:t>
            </a:r>
            <a:r>
              <a:rPr lang="es-ES_tradnl" sz="2000" dirty="0">
                <a:solidFill>
                  <a:schemeClr val="bg1"/>
                </a:solidFill>
                <a:latin typeface="Papyrus"/>
                <a:cs typeface="Papyrus"/>
              </a:rPr>
              <a:t> </a:t>
            </a:r>
            <a:r>
              <a:rPr lang="es-ES_tradnl" sz="2000" dirty="0" err="1">
                <a:solidFill>
                  <a:schemeClr val="bg1"/>
                </a:solidFill>
                <a:latin typeface="Papyrus"/>
                <a:cs typeface="Papyrus"/>
              </a:rPr>
              <a:t>knew</a:t>
            </a:r>
            <a:r>
              <a:rPr lang="es-ES_tradnl" sz="2000" dirty="0">
                <a:solidFill>
                  <a:schemeClr val="bg1"/>
                </a:solidFill>
                <a:latin typeface="Papyrus"/>
                <a:cs typeface="Papyrus"/>
              </a:rPr>
              <a:t> </a:t>
            </a:r>
            <a:r>
              <a:rPr lang="es-ES_tradnl" sz="2000" dirty="0" err="1">
                <a:solidFill>
                  <a:schemeClr val="bg1"/>
                </a:solidFill>
                <a:latin typeface="Papyrus"/>
                <a:cs typeface="Papyrus"/>
              </a:rPr>
              <a:t>that</a:t>
            </a:r>
            <a:r>
              <a:rPr lang="es-ES_tradnl" sz="2000" dirty="0">
                <a:solidFill>
                  <a:schemeClr val="bg1"/>
                </a:solidFill>
                <a:latin typeface="Papyrus"/>
                <a:cs typeface="Papyrus"/>
              </a:rPr>
              <a:t> </a:t>
            </a:r>
            <a:r>
              <a:rPr lang="es-ES_tradnl" sz="2000" dirty="0" err="1">
                <a:solidFill>
                  <a:schemeClr val="bg1"/>
                </a:solidFill>
                <a:latin typeface="Papyrus"/>
                <a:cs typeface="Papyrus"/>
              </a:rPr>
              <a:t>they</a:t>
            </a:r>
            <a:r>
              <a:rPr lang="es-ES_tradnl" sz="2000" dirty="0">
                <a:solidFill>
                  <a:schemeClr val="bg1"/>
                </a:solidFill>
                <a:latin typeface="Papyrus"/>
                <a:cs typeface="Papyrus"/>
              </a:rPr>
              <a:t> </a:t>
            </a:r>
            <a:r>
              <a:rPr lang="es-ES_tradnl" sz="2000" dirty="0" err="1">
                <a:solidFill>
                  <a:schemeClr val="bg1"/>
                </a:solidFill>
                <a:latin typeface="Papyrus"/>
                <a:cs typeface="Papyrus"/>
              </a:rPr>
              <a:t>were</a:t>
            </a:r>
            <a:r>
              <a:rPr lang="es-ES_tradnl" sz="2000" dirty="0">
                <a:solidFill>
                  <a:schemeClr val="bg1"/>
                </a:solidFill>
                <a:latin typeface="Papyrus"/>
                <a:cs typeface="Papyrus"/>
              </a:rPr>
              <a:t> </a:t>
            </a:r>
            <a:r>
              <a:rPr lang="es-ES_tradnl" sz="2000" dirty="0" err="1">
                <a:solidFill>
                  <a:schemeClr val="bg1"/>
                </a:solidFill>
                <a:latin typeface="Papyrus"/>
                <a:cs typeface="Papyrus"/>
              </a:rPr>
              <a:t>naked</a:t>
            </a:r>
            <a:r>
              <a:rPr lang="es-ES_tradnl" sz="2000" dirty="0">
                <a:solidFill>
                  <a:schemeClr val="bg1"/>
                </a:solidFill>
                <a:latin typeface="Papyrus"/>
                <a:cs typeface="Papyrus"/>
              </a:rPr>
              <a:t>, </a:t>
            </a:r>
          </a:p>
          <a:p>
            <a:pPr algn="ctr"/>
            <a:r>
              <a:rPr lang="es-ES_tradnl" sz="2000" dirty="0">
                <a:solidFill>
                  <a:schemeClr val="bg1"/>
                </a:solidFill>
                <a:latin typeface="Papyrus"/>
                <a:cs typeface="Papyrus"/>
              </a:rPr>
              <a:t>and </a:t>
            </a:r>
            <a:r>
              <a:rPr lang="es-ES_tradnl" sz="2000" dirty="0" err="1">
                <a:solidFill>
                  <a:schemeClr val="bg1"/>
                </a:solidFill>
                <a:latin typeface="Papyrus"/>
                <a:cs typeface="Papyrus"/>
              </a:rPr>
              <a:t>they</a:t>
            </a:r>
            <a:r>
              <a:rPr lang="es-ES_tradnl" sz="2000" dirty="0">
                <a:solidFill>
                  <a:schemeClr val="bg1"/>
                </a:solidFill>
                <a:latin typeface="Papyrus"/>
                <a:cs typeface="Papyrus"/>
              </a:rPr>
              <a:t> </a:t>
            </a:r>
            <a:r>
              <a:rPr lang="es-ES_tradnl" sz="2000" dirty="0" err="1">
                <a:solidFill>
                  <a:schemeClr val="bg1"/>
                </a:solidFill>
                <a:latin typeface="Papyrus"/>
                <a:cs typeface="Papyrus"/>
              </a:rPr>
              <a:t>sewed</a:t>
            </a:r>
            <a:r>
              <a:rPr lang="es-ES_tradnl" sz="2000" dirty="0">
                <a:solidFill>
                  <a:schemeClr val="bg1"/>
                </a:solidFill>
                <a:latin typeface="Papyrus"/>
                <a:cs typeface="Papyrus"/>
              </a:rPr>
              <a:t> </a:t>
            </a:r>
            <a:r>
              <a:rPr lang="es-ES_tradnl" sz="2000" dirty="0" err="1">
                <a:solidFill>
                  <a:schemeClr val="bg1"/>
                </a:solidFill>
                <a:latin typeface="Papyrus"/>
                <a:cs typeface="Papyrus"/>
              </a:rPr>
              <a:t>fig</a:t>
            </a:r>
            <a:r>
              <a:rPr lang="es-ES_tradnl" sz="2000" dirty="0">
                <a:solidFill>
                  <a:schemeClr val="bg1"/>
                </a:solidFill>
                <a:latin typeface="Papyrus"/>
                <a:cs typeface="Papyrus"/>
              </a:rPr>
              <a:t> </a:t>
            </a:r>
            <a:r>
              <a:rPr lang="es-ES_tradnl" sz="2000" dirty="0" err="1">
                <a:solidFill>
                  <a:schemeClr val="bg1"/>
                </a:solidFill>
                <a:latin typeface="Papyrus"/>
                <a:cs typeface="Papyrus"/>
              </a:rPr>
              <a:t>leaves</a:t>
            </a:r>
            <a:r>
              <a:rPr lang="es-ES_tradnl" sz="2000" dirty="0">
                <a:solidFill>
                  <a:schemeClr val="bg1"/>
                </a:solidFill>
                <a:latin typeface="Papyrus"/>
                <a:cs typeface="Papyrus"/>
              </a:rPr>
              <a:t> </a:t>
            </a:r>
            <a:r>
              <a:rPr lang="es-ES_tradnl" sz="2000" dirty="0" err="1">
                <a:solidFill>
                  <a:schemeClr val="bg1"/>
                </a:solidFill>
                <a:latin typeface="Papyrus"/>
                <a:cs typeface="Papyrus"/>
              </a:rPr>
              <a:t>together</a:t>
            </a:r>
            <a:r>
              <a:rPr lang="es-ES_tradnl" sz="2000" dirty="0">
                <a:solidFill>
                  <a:schemeClr val="bg1"/>
                </a:solidFill>
                <a:latin typeface="Papyrus"/>
                <a:cs typeface="Papyrus"/>
              </a:rPr>
              <a:t>, </a:t>
            </a:r>
          </a:p>
          <a:p>
            <a:pPr algn="ctr"/>
            <a:r>
              <a:rPr lang="es-ES_tradnl" sz="2000" dirty="0">
                <a:solidFill>
                  <a:schemeClr val="bg1"/>
                </a:solidFill>
                <a:latin typeface="Papyrus"/>
                <a:cs typeface="Papyrus"/>
              </a:rPr>
              <a:t>and  </a:t>
            </a:r>
            <a:r>
              <a:rPr lang="es-ES_tradnl" sz="2000" dirty="0" err="1">
                <a:solidFill>
                  <a:schemeClr val="bg1"/>
                </a:solidFill>
                <a:latin typeface="Papyrus"/>
                <a:cs typeface="Papyrus"/>
              </a:rPr>
              <a:t>made</a:t>
            </a:r>
            <a:r>
              <a:rPr lang="es-ES_tradnl" sz="2000" dirty="0">
                <a:solidFill>
                  <a:schemeClr val="bg1"/>
                </a:solidFill>
                <a:latin typeface="Papyrus"/>
                <a:cs typeface="Papyrus"/>
              </a:rPr>
              <a:t> </a:t>
            </a:r>
            <a:r>
              <a:rPr lang="es-ES_tradnl" sz="2000" dirty="0" err="1">
                <a:solidFill>
                  <a:schemeClr val="bg1"/>
                </a:solidFill>
                <a:latin typeface="Papyrus"/>
                <a:cs typeface="Papyrus"/>
              </a:rPr>
              <a:t>themselves</a:t>
            </a:r>
            <a:r>
              <a:rPr lang="es-ES_tradnl" sz="2000" dirty="0">
                <a:solidFill>
                  <a:schemeClr val="bg1"/>
                </a:solidFill>
                <a:latin typeface="Papyrus"/>
                <a:cs typeface="Papyrus"/>
              </a:rPr>
              <a:t> </a:t>
            </a:r>
            <a:r>
              <a:rPr lang="es-ES_tradnl" sz="2000" dirty="0" err="1">
                <a:solidFill>
                  <a:schemeClr val="bg1"/>
                </a:solidFill>
                <a:latin typeface="Papyrus"/>
                <a:cs typeface="Papyrus"/>
              </a:rPr>
              <a:t>aprons</a:t>
            </a:r>
            <a:r>
              <a:rPr lang="es-ES_tradnl" sz="2000" dirty="0">
                <a:solidFill>
                  <a:schemeClr val="bg1"/>
                </a:solidFill>
                <a:latin typeface="Papyrus"/>
                <a:cs typeface="Papyrus"/>
              </a:rPr>
              <a:t>.” </a:t>
            </a:r>
          </a:p>
        </p:txBody>
      </p:sp>
    </p:spTree>
    <p:extLst>
      <p:ext uri="{BB962C8B-B14F-4D97-AF65-F5344CB8AC3E}">
        <p14:creationId xmlns:p14="http://schemas.microsoft.com/office/powerpoint/2010/main" val="18559678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C06BEB-647F-92A4-976A-9E6D2063ACED}"/>
              </a:ext>
            </a:extLst>
          </p:cNvPr>
          <p:cNvSpPr/>
          <p:nvPr/>
        </p:nvSpPr>
        <p:spPr>
          <a:xfrm>
            <a:off x="0" y="0"/>
            <a:ext cx="12192000" cy="6945313"/>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6610" name="Picture 3" descr="29">
            <a:extLst>
              <a:ext uri="{FF2B5EF4-FFF2-40B4-BE49-F238E27FC236}">
                <a16:creationId xmlns:a16="http://schemas.microsoft.com/office/drawing/2014/main" id="{25C325F1-D863-7601-4FB7-9A281265D209}"/>
              </a:ext>
            </a:extLst>
          </p:cNvPr>
          <p:cNvPicPr>
            <a:picLocks noGrp="1" noChangeAspect="1" noChangeArrowheads="1"/>
          </p:cNvPicPr>
          <p:nvPr>
            <p:ph/>
          </p:nvPr>
        </p:nvPicPr>
        <p:blipFill rotWithShape="1">
          <a:blip r:embed="rId3" cstate="hqprint">
            <a:extLst>
              <a:ext uri="{28A0092B-C50C-407E-A947-70E740481C1C}">
                <a14:useLocalDpi xmlns:a14="http://schemas.microsoft.com/office/drawing/2010/main"/>
              </a:ext>
            </a:extLst>
          </a:blip>
          <a:srcRect/>
          <a:stretch/>
        </p:blipFill>
        <p:spPr>
          <a:xfrm>
            <a:off x="645218" y="0"/>
            <a:ext cx="5450782" cy="6945313"/>
          </a:xfrm>
        </p:spPr>
      </p:pic>
      <p:sp>
        <p:nvSpPr>
          <p:cNvPr id="168964" name="Text Box 4">
            <a:extLst>
              <a:ext uri="{FF2B5EF4-FFF2-40B4-BE49-F238E27FC236}">
                <a16:creationId xmlns:a16="http://schemas.microsoft.com/office/drawing/2014/main" id="{64A8922C-82D8-7FDE-0746-0A5518E9CA92}"/>
              </a:ext>
            </a:extLst>
          </p:cNvPr>
          <p:cNvSpPr txBox="1">
            <a:spLocks noChangeArrowheads="1"/>
          </p:cNvSpPr>
          <p:nvPr/>
        </p:nvSpPr>
        <p:spPr bwMode="auto">
          <a:xfrm>
            <a:off x="7031566" y="379501"/>
            <a:ext cx="3970867" cy="6186309"/>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spcBef>
                <a:spcPct val="50000"/>
              </a:spcBef>
              <a:defRPr/>
            </a:pPr>
            <a:endParaRPr lang="es-ES_tradnl" sz="2400" dirty="0">
              <a:latin typeface="Papyrus" charset="0"/>
            </a:endParaRPr>
          </a:p>
          <a:p>
            <a:pPr algn="ctr">
              <a:spcBef>
                <a:spcPct val="50000"/>
              </a:spcBef>
              <a:defRPr/>
            </a:pPr>
            <a:r>
              <a:rPr lang="es-ES_tradnl" sz="2400" dirty="0" err="1">
                <a:latin typeface="Lucida Handwriting" panose="03010101010101010101" pitchFamily="66" charset="77"/>
              </a:rPr>
              <a:t>Revelation</a:t>
            </a:r>
            <a:r>
              <a:rPr lang="es-ES_tradnl" sz="2400" dirty="0">
                <a:latin typeface="Lucida Handwriting" panose="03010101010101010101" pitchFamily="66" charset="77"/>
              </a:rPr>
              <a:t> 19:11-16 </a:t>
            </a:r>
          </a:p>
          <a:p>
            <a:pPr algn="ctr">
              <a:spcBef>
                <a:spcPct val="50000"/>
              </a:spcBef>
              <a:defRPr/>
            </a:pPr>
            <a:r>
              <a:rPr lang="es-ES_tradnl" sz="2400" dirty="0">
                <a:latin typeface="Papyrus" charset="0"/>
              </a:rPr>
              <a:t>King of Kings</a:t>
            </a:r>
          </a:p>
          <a:p>
            <a:pPr algn="ctr">
              <a:spcBef>
                <a:spcPct val="50000"/>
              </a:spcBef>
              <a:defRPr/>
            </a:pPr>
            <a:r>
              <a:rPr lang="es-ES_tradnl" sz="2400" dirty="0">
                <a:latin typeface="Papyrus" charset="0"/>
              </a:rPr>
              <a:t> Lord of </a:t>
            </a:r>
            <a:r>
              <a:rPr lang="es-ES_tradnl" sz="2400" dirty="0" err="1">
                <a:latin typeface="Papyrus" charset="0"/>
              </a:rPr>
              <a:t>Glory</a:t>
            </a:r>
            <a:endParaRPr lang="es-ES_tradnl" sz="2400" dirty="0">
              <a:latin typeface="Papyrus" charset="0"/>
            </a:endParaRPr>
          </a:p>
          <a:p>
            <a:pPr algn="ctr">
              <a:spcBef>
                <a:spcPct val="50000"/>
              </a:spcBef>
              <a:defRPr/>
            </a:pPr>
            <a:r>
              <a:rPr lang="es-ES_tradnl" sz="2400" dirty="0" err="1">
                <a:latin typeface="Papyrus" charset="0"/>
              </a:rPr>
              <a:t>Avenger</a:t>
            </a:r>
            <a:r>
              <a:rPr lang="es-ES_tradnl" sz="2400" dirty="0">
                <a:latin typeface="Papyrus" charset="0"/>
              </a:rPr>
              <a:t> of </a:t>
            </a:r>
            <a:r>
              <a:rPr lang="es-ES_tradnl" sz="2400" dirty="0" err="1">
                <a:latin typeface="Papyrus" charset="0"/>
              </a:rPr>
              <a:t>Blood</a:t>
            </a:r>
            <a:endParaRPr lang="es-ES_tradnl" sz="2400" dirty="0">
              <a:latin typeface="Papyrus" charset="0"/>
            </a:endParaRPr>
          </a:p>
          <a:p>
            <a:pPr algn="ctr">
              <a:spcBef>
                <a:spcPct val="50000"/>
              </a:spcBef>
              <a:defRPr/>
            </a:pPr>
            <a:r>
              <a:rPr lang="es-ES_tradnl" sz="2400" dirty="0">
                <a:latin typeface="Papyrus" charset="0"/>
              </a:rPr>
              <a:t>  He  Comes </a:t>
            </a:r>
            <a:r>
              <a:rPr lang="es-ES_tradnl" sz="2400" dirty="0" err="1">
                <a:latin typeface="Papyrus" charset="0"/>
              </a:rPr>
              <a:t>to</a:t>
            </a:r>
            <a:r>
              <a:rPr lang="es-ES_tradnl" sz="2400" dirty="0">
                <a:latin typeface="Papyrus" charset="0"/>
              </a:rPr>
              <a:t> </a:t>
            </a:r>
            <a:r>
              <a:rPr lang="es-ES_tradnl" sz="2400" dirty="0" err="1">
                <a:latin typeface="Papyrus" charset="0"/>
              </a:rPr>
              <a:t>Make</a:t>
            </a:r>
            <a:r>
              <a:rPr lang="es-ES_tradnl" sz="2400" dirty="0">
                <a:latin typeface="Papyrus" charset="0"/>
              </a:rPr>
              <a:t>     </a:t>
            </a:r>
            <a:r>
              <a:rPr lang="es-ES_tradnl" sz="2400" dirty="0" err="1">
                <a:latin typeface="Papyrus" charset="0"/>
              </a:rPr>
              <a:t>War</a:t>
            </a:r>
            <a:r>
              <a:rPr lang="es-ES_tradnl" sz="2400" dirty="0">
                <a:latin typeface="Papyrus" charset="0"/>
              </a:rPr>
              <a:t> </a:t>
            </a:r>
            <a:r>
              <a:rPr lang="es-ES_tradnl" sz="2400" dirty="0" err="1">
                <a:latin typeface="Papyrus" charset="0"/>
              </a:rPr>
              <a:t>with</a:t>
            </a:r>
            <a:r>
              <a:rPr lang="es-ES_tradnl" sz="2400" dirty="0">
                <a:latin typeface="Papyrus" charset="0"/>
              </a:rPr>
              <a:t> </a:t>
            </a:r>
            <a:r>
              <a:rPr lang="es-ES_tradnl" sz="2400" dirty="0" err="1">
                <a:latin typeface="Papyrus" charset="0"/>
              </a:rPr>
              <a:t>His</a:t>
            </a:r>
            <a:r>
              <a:rPr lang="es-ES_tradnl" sz="2400" dirty="0">
                <a:latin typeface="Papyrus" charset="0"/>
              </a:rPr>
              <a:t> </a:t>
            </a:r>
            <a:r>
              <a:rPr lang="es-ES_tradnl" sz="2400" dirty="0" err="1">
                <a:latin typeface="Papyrus" charset="0"/>
              </a:rPr>
              <a:t>Enemies</a:t>
            </a:r>
            <a:endParaRPr lang="es-ES_tradnl" sz="2400" dirty="0">
              <a:latin typeface="Papyrus" charset="0"/>
            </a:endParaRPr>
          </a:p>
          <a:p>
            <a:pPr algn="ctr">
              <a:spcBef>
                <a:spcPct val="50000"/>
              </a:spcBef>
              <a:defRPr/>
            </a:pPr>
            <a:r>
              <a:rPr lang="es-ES_tradnl" sz="2400" dirty="0">
                <a:latin typeface="Papyrus" charset="0"/>
              </a:rPr>
              <a:t>He  </a:t>
            </a:r>
            <a:r>
              <a:rPr lang="es-ES_tradnl" sz="2400" dirty="0" err="1">
                <a:latin typeface="Papyrus" charset="0"/>
              </a:rPr>
              <a:t>defends</a:t>
            </a:r>
            <a:r>
              <a:rPr lang="es-ES_tradnl" sz="2400" dirty="0">
                <a:latin typeface="Papyrus" charset="0"/>
              </a:rPr>
              <a:t> Israel</a:t>
            </a:r>
          </a:p>
          <a:p>
            <a:pPr algn="ctr">
              <a:spcBef>
                <a:spcPct val="50000"/>
              </a:spcBef>
              <a:defRPr/>
            </a:pPr>
            <a:r>
              <a:rPr lang="es-ES_tradnl" sz="2400" dirty="0" err="1">
                <a:solidFill>
                  <a:srgbClr val="FF0000"/>
                </a:solidFill>
                <a:latin typeface="Papyrus" charset="0"/>
              </a:rPr>
              <a:t>Blood</a:t>
            </a:r>
            <a:r>
              <a:rPr lang="es-ES_tradnl" sz="2400" dirty="0">
                <a:solidFill>
                  <a:schemeClr val="bg1"/>
                </a:solidFill>
                <a:latin typeface="Papyrus" charset="0"/>
              </a:rPr>
              <a:t> </a:t>
            </a:r>
            <a:r>
              <a:rPr lang="es-ES_tradnl" sz="2400" dirty="0" err="1">
                <a:solidFill>
                  <a:schemeClr val="bg1"/>
                </a:solidFill>
                <a:latin typeface="Papyrus" charset="0"/>
              </a:rPr>
              <a:t>on</a:t>
            </a:r>
            <a:r>
              <a:rPr lang="es-ES_tradnl" sz="2400" dirty="0">
                <a:solidFill>
                  <a:schemeClr val="bg1"/>
                </a:solidFill>
                <a:latin typeface="Papyrus" charset="0"/>
              </a:rPr>
              <a:t> </a:t>
            </a:r>
            <a:r>
              <a:rPr lang="es-ES_tradnl" sz="2400" dirty="0" err="1">
                <a:solidFill>
                  <a:schemeClr val="bg1"/>
                </a:solidFill>
                <a:latin typeface="Papyrus" charset="0"/>
              </a:rPr>
              <a:t>His</a:t>
            </a:r>
            <a:r>
              <a:rPr lang="es-ES_tradnl" sz="2400" dirty="0">
                <a:solidFill>
                  <a:schemeClr val="bg1"/>
                </a:solidFill>
                <a:latin typeface="Papyrus" charset="0"/>
              </a:rPr>
              <a:t> </a:t>
            </a:r>
            <a:r>
              <a:rPr lang="es-ES_tradnl" sz="2400" dirty="0" err="1">
                <a:solidFill>
                  <a:schemeClr val="bg1"/>
                </a:solidFill>
                <a:latin typeface="Papyrus" charset="0"/>
              </a:rPr>
              <a:t>Garments</a:t>
            </a:r>
            <a:endParaRPr lang="es-ES_tradnl" sz="2400" dirty="0">
              <a:solidFill>
                <a:schemeClr val="bg1"/>
              </a:solidFill>
              <a:latin typeface="Papyrus" charset="0"/>
            </a:endParaRPr>
          </a:p>
          <a:p>
            <a:pPr algn="ctr">
              <a:spcBef>
                <a:spcPct val="50000"/>
              </a:spcBef>
              <a:defRPr/>
            </a:pPr>
            <a:r>
              <a:rPr lang="es-ES_tradnl" sz="2400" dirty="0">
                <a:latin typeface="Papyrus" charset="0"/>
              </a:rPr>
              <a:t>     </a:t>
            </a:r>
            <a:r>
              <a:rPr lang="es-ES_tradnl" sz="2400" dirty="0" err="1">
                <a:solidFill>
                  <a:srgbClr val="FF0000"/>
                </a:solidFill>
                <a:latin typeface="Papyrus" charset="0"/>
              </a:rPr>
              <a:t>Isaiah</a:t>
            </a:r>
            <a:r>
              <a:rPr lang="es-ES_tradnl" sz="2400" dirty="0">
                <a:solidFill>
                  <a:srgbClr val="FF0000"/>
                </a:solidFill>
                <a:latin typeface="Papyrus" charset="0"/>
              </a:rPr>
              <a:t> 63</a:t>
            </a:r>
            <a:endParaRPr lang="es-ES_tradnl" sz="2400" dirty="0">
              <a:latin typeface="Papyrus" charset="0"/>
            </a:endParaRPr>
          </a:p>
          <a:p>
            <a:pPr algn="ctr">
              <a:spcBef>
                <a:spcPct val="50000"/>
              </a:spcBef>
              <a:defRPr/>
            </a:pPr>
            <a:r>
              <a:rPr lang="es-ES_tradnl" sz="2400" dirty="0" err="1">
                <a:latin typeface="Papyrus" charset="0"/>
              </a:rPr>
              <a:t>The</a:t>
            </a:r>
            <a:r>
              <a:rPr lang="es-ES_tradnl" sz="2400" dirty="0">
                <a:latin typeface="Papyrus" charset="0"/>
              </a:rPr>
              <a:t> </a:t>
            </a:r>
            <a:r>
              <a:rPr lang="es-ES_tradnl" sz="2400" dirty="0" err="1">
                <a:latin typeface="Papyrus" charset="0"/>
              </a:rPr>
              <a:t>Army</a:t>
            </a:r>
            <a:r>
              <a:rPr lang="es-ES_tradnl" sz="2400" dirty="0">
                <a:latin typeface="Papyrus" charset="0"/>
              </a:rPr>
              <a:t> of </a:t>
            </a:r>
            <a:r>
              <a:rPr lang="es-ES_tradnl" sz="2400" dirty="0" err="1">
                <a:latin typeface="Papyrus" charset="0"/>
              </a:rPr>
              <a:t>God</a:t>
            </a:r>
            <a:r>
              <a:rPr lang="es-ES_tradnl" sz="2400" dirty="0">
                <a:latin typeface="Papyrus" charset="0"/>
              </a:rPr>
              <a:t> </a:t>
            </a:r>
            <a:r>
              <a:rPr lang="es-ES_tradnl" sz="2400" dirty="0" err="1">
                <a:latin typeface="Papyrus" charset="0"/>
              </a:rPr>
              <a:t>is</a:t>
            </a:r>
            <a:r>
              <a:rPr lang="es-ES_tradnl" sz="2400" dirty="0">
                <a:latin typeface="Papyrus" charset="0"/>
              </a:rPr>
              <a:t> </a:t>
            </a:r>
            <a:r>
              <a:rPr lang="es-ES_tradnl" sz="2400" dirty="0" err="1">
                <a:latin typeface="Papyrus" charset="0"/>
              </a:rPr>
              <a:t>Coming</a:t>
            </a:r>
            <a:r>
              <a:rPr lang="es-ES_tradnl" sz="2400" dirty="0">
                <a:latin typeface="Papyrus" charset="0"/>
              </a:rPr>
              <a:t> </a:t>
            </a:r>
            <a:r>
              <a:rPr lang="es-ES_tradnl" sz="2400" dirty="0" err="1">
                <a:latin typeface="Papyrus" charset="0"/>
              </a:rPr>
              <a:t>with</a:t>
            </a:r>
            <a:r>
              <a:rPr lang="es-ES_tradnl" sz="2400" dirty="0">
                <a:latin typeface="Papyrus" charset="0"/>
              </a:rPr>
              <a:t> </a:t>
            </a:r>
            <a:r>
              <a:rPr lang="es-ES_tradnl" sz="2400" dirty="0" err="1">
                <a:latin typeface="Papyrus" charset="0"/>
              </a:rPr>
              <a:t>Him</a:t>
            </a:r>
            <a:endParaRPr lang="es-ES_tradnl" sz="2400" dirty="0">
              <a:latin typeface="Papyrus" charset="0"/>
            </a:endParaRPr>
          </a:p>
        </p:txBody>
      </p:sp>
    </p:spTree>
    <p:extLst>
      <p:ext uri="{BB962C8B-B14F-4D97-AF65-F5344CB8AC3E}">
        <p14:creationId xmlns:p14="http://schemas.microsoft.com/office/powerpoint/2010/main" val="2091531391"/>
      </p:ext>
    </p:extLst>
  </p:cSld>
  <p:clrMapOvr>
    <a:masterClrMapping/>
  </p:clrMapOvr>
  <p:transition spd="slow">
    <p:pull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508D2C-1539-D5A2-7976-DC8AF7794DA1}"/>
              </a:ext>
            </a:extLst>
          </p:cNvPr>
          <p:cNvSpPr/>
          <p:nvPr/>
        </p:nvSpPr>
        <p:spPr>
          <a:xfrm>
            <a:off x="0" y="-1"/>
            <a:ext cx="121920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umblr_lw295eHiAN1r87o8lo1_1280-1.jpg"/>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90925" y1="84615" x2="99031" y2="97215"/>
                        <a14:backgroundMark x1="94626" y1="9416" x2="95066" y2="35942"/>
                      </a14:backgroundRemoval>
                    </a14:imgEffect>
                  </a14:imgLayer>
                </a14:imgProps>
              </a:ext>
              <a:ext uri="{28A0092B-C50C-407E-A947-70E740481C1C}">
                <a14:useLocalDpi xmlns:a14="http://schemas.microsoft.com/office/drawing/2010/main"/>
              </a:ext>
            </a:extLst>
          </a:blip>
          <a:stretch>
            <a:fillRect/>
          </a:stretch>
        </p:blipFill>
        <p:spPr>
          <a:xfrm>
            <a:off x="1393902" y="0"/>
            <a:ext cx="10798098" cy="6858000"/>
          </a:xfrm>
          <a:prstGeom prst="rect">
            <a:avLst/>
          </a:prstGeom>
        </p:spPr>
      </p:pic>
      <p:sp>
        <p:nvSpPr>
          <p:cNvPr id="6" name="TextBox 5"/>
          <p:cNvSpPr txBox="1"/>
          <p:nvPr/>
        </p:nvSpPr>
        <p:spPr>
          <a:xfrm>
            <a:off x="245328" y="415018"/>
            <a:ext cx="5575609" cy="3754874"/>
          </a:xfrm>
          <a:prstGeom prst="rect">
            <a:avLst/>
          </a:prstGeom>
          <a:noFill/>
        </p:spPr>
        <p:txBody>
          <a:bodyPr wrap="square" rtlCol="0">
            <a:spAutoFit/>
          </a:bodyPr>
          <a:lstStyle/>
          <a:p>
            <a:r>
              <a:rPr lang="en-US" dirty="0">
                <a:latin typeface="Papyrus"/>
                <a:cs typeface="Papyrus"/>
              </a:rPr>
              <a:t>“</a:t>
            </a:r>
            <a:r>
              <a:rPr lang="en-US" sz="2000" dirty="0">
                <a:latin typeface="Papyrus"/>
                <a:cs typeface="Papyrus"/>
              </a:rPr>
              <a:t>And I saw heaven open, and behold a white horse, and He that sat upon him was called faithful &amp; true</a:t>
            </a:r>
          </a:p>
          <a:p>
            <a:r>
              <a:rPr lang="en-US" sz="2000" dirty="0">
                <a:latin typeface="Papyrus"/>
                <a:cs typeface="Papyrus"/>
              </a:rPr>
              <a:t>And in righteousness He does judge and make </a:t>
            </a:r>
            <a:r>
              <a:rPr lang="en-US" sz="2000" dirty="0" err="1">
                <a:latin typeface="Papyrus"/>
                <a:cs typeface="Papyrus"/>
              </a:rPr>
              <a:t>war.His</a:t>
            </a:r>
            <a:r>
              <a:rPr lang="en-US" sz="2000" dirty="0">
                <a:latin typeface="Papyrus"/>
                <a:cs typeface="Papyrus"/>
              </a:rPr>
              <a:t> eyes were as a flame of fire, </a:t>
            </a:r>
          </a:p>
          <a:p>
            <a:r>
              <a:rPr lang="en-US" sz="2000" dirty="0">
                <a:latin typeface="Papyrus"/>
                <a:cs typeface="Papyrus"/>
              </a:rPr>
              <a:t>&amp; on His head were many crowns; </a:t>
            </a:r>
          </a:p>
          <a:p>
            <a:r>
              <a:rPr lang="en-US" sz="2000" dirty="0">
                <a:latin typeface="Papyrus"/>
                <a:cs typeface="Papyrus"/>
              </a:rPr>
              <a:t>&amp;He had a name written that</a:t>
            </a:r>
          </a:p>
          <a:p>
            <a:r>
              <a:rPr lang="en-US" sz="2000" dirty="0">
                <a:latin typeface="Papyrus"/>
                <a:cs typeface="Papyrus"/>
              </a:rPr>
              <a:t> no man knew, but He himself.</a:t>
            </a:r>
          </a:p>
          <a:p>
            <a:r>
              <a:rPr lang="en-US" sz="2000" dirty="0">
                <a:latin typeface="Papyrus"/>
                <a:cs typeface="Papyrus"/>
              </a:rPr>
              <a:t>And He was clothed in a vesture dipped </a:t>
            </a:r>
          </a:p>
          <a:p>
            <a:r>
              <a:rPr lang="en-US" sz="2000" dirty="0">
                <a:latin typeface="Papyrus"/>
                <a:cs typeface="Papyrus"/>
              </a:rPr>
              <a:t>In blood: and His Name is called </a:t>
            </a:r>
          </a:p>
          <a:p>
            <a:r>
              <a:rPr lang="en-US" sz="2000" dirty="0">
                <a:latin typeface="Papyrus"/>
                <a:cs typeface="Papyrus"/>
              </a:rPr>
              <a:t>The Word of God”</a:t>
            </a:r>
            <a:r>
              <a:rPr lang="en-US" dirty="0">
                <a:latin typeface="Papyrus"/>
                <a:cs typeface="Papyrus"/>
              </a:rPr>
              <a:t>       </a:t>
            </a:r>
            <a:r>
              <a:rPr lang="en-US" sz="2000" b="1" dirty="0">
                <a:latin typeface="Papyrus"/>
                <a:cs typeface="Papyrus"/>
              </a:rPr>
              <a:t> </a:t>
            </a:r>
            <a:r>
              <a:rPr lang="en-US" sz="2000" b="1" dirty="0">
                <a:solidFill>
                  <a:srgbClr val="FFFFFF"/>
                </a:solidFill>
                <a:latin typeface="Papyrus"/>
                <a:cs typeface="Papyrus"/>
              </a:rPr>
              <a:t>Revelation 19:11-13</a:t>
            </a:r>
            <a:endParaRPr lang="en-US" sz="2000" b="1" dirty="0">
              <a:latin typeface="Papyrus"/>
              <a:cs typeface="Papyrus"/>
            </a:endParaRPr>
          </a:p>
          <a:p>
            <a:r>
              <a:rPr lang="en-US" dirty="0">
                <a:latin typeface="Papyrus"/>
                <a:cs typeface="Papyrus"/>
              </a:rPr>
              <a:t> </a:t>
            </a:r>
          </a:p>
        </p:txBody>
      </p:sp>
    </p:spTree>
    <p:extLst>
      <p:ext uri="{BB962C8B-B14F-4D97-AF65-F5344CB8AC3E}">
        <p14:creationId xmlns:p14="http://schemas.microsoft.com/office/powerpoint/2010/main" val="1262291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a:extLst>
              <a:ext uri="{FF2B5EF4-FFF2-40B4-BE49-F238E27FC236}">
                <a16:creationId xmlns:a16="http://schemas.microsoft.com/office/drawing/2014/main" id="{AF86D30E-8B98-D992-3E02-DC8B35C5F906}"/>
              </a:ext>
            </a:extLst>
          </p:cNvPr>
          <p:cNvSpPr>
            <a:spLocks noChangeArrowheads="1"/>
          </p:cNvSpPr>
          <p:nvPr/>
        </p:nvSpPr>
        <p:spPr bwMode="auto">
          <a:xfrm>
            <a:off x="0" y="0"/>
            <a:ext cx="12192000" cy="6858000"/>
          </a:xfrm>
          <a:prstGeom prst="rect">
            <a:avLst/>
          </a:prstGeom>
          <a:solidFill>
            <a:schemeClr val="accent5"/>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2400">
              <a:solidFill>
                <a:srgbClr val="000000"/>
              </a:solidFill>
              <a:latin typeface="Papyrus Condensed" panose="020B0602040200020303" pitchFamily="34" charset="77"/>
            </a:endParaRPr>
          </a:p>
        </p:txBody>
      </p:sp>
      <p:pic>
        <p:nvPicPr>
          <p:cNvPr id="4" name="Picture 3" descr="images-4.jpeg">
            <a:extLst>
              <a:ext uri="{FF2B5EF4-FFF2-40B4-BE49-F238E27FC236}">
                <a16:creationId xmlns:a16="http://schemas.microsoft.com/office/drawing/2014/main" id="{5470DAEF-EF6F-73E2-2EE8-5CC10E8018B1}"/>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9371276" y="1224869"/>
            <a:ext cx="2085447" cy="282257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98659" name="TextBox 4">
            <a:extLst>
              <a:ext uri="{FF2B5EF4-FFF2-40B4-BE49-F238E27FC236}">
                <a16:creationId xmlns:a16="http://schemas.microsoft.com/office/drawing/2014/main" id="{A24A8469-D4EE-B3AE-B19C-7014A836D36D}"/>
              </a:ext>
            </a:extLst>
          </p:cNvPr>
          <p:cNvSpPr txBox="1">
            <a:spLocks noChangeArrowheads="1"/>
          </p:cNvSpPr>
          <p:nvPr/>
        </p:nvSpPr>
        <p:spPr bwMode="auto">
          <a:xfrm>
            <a:off x="643467" y="857626"/>
            <a:ext cx="11548533" cy="5970865"/>
          </a:xfrm>
          <a:prstGeom prst="rect">
            <a:avLst/>
          </a:prstGeom>
          <a:solidFill>
            <a:schemeClr val="accent5"/>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000" dirty="0">
                <a:latin typeface="Papyrus" panose="020B0602040200020303" pitchFamily="34" charset="77"/>
              </a:rPr>
              <a:t>Who is this who comes from Edom, with dyed garments from </a:t>
            </a:r>
            <a:r>
              <a:rPr lang="en-US" altLang="en-US" sz="2000" dirty="0" err="1">
                <a:latin typeface="Papyrus" panose="020B0602040200020303" pitchFamily="34" charset="77"/>
              </a:rPr>
              <a:t>Bozrah</a:t>
            </a:r>
            <a:r>
              <a:rPr lang="en-US" altLang="en-US" sz="2000" dirty="0">
                <a:latin typeface="Papyrus" panose="020B0602040200020303" pitchFamily="34" charset="77"/>
              </a:rPr>
              <a:t>?  </a:t>
            </a:r>
          </a:p>
          <a:p>
            <a:pPr>
              <a:spcBef>
                <a:spcPct val="0"/>
              </a:spcBef>
              <a:buFontTx/>
              <a:buNone/>
            </a:pPr>
            <a:r>
              <a:rPr lang="en-US" altLang="en-US" sz="2000" dirty="0">
                <a:latin typeface="Papyrus" panose="020B0602040200020303" pitchFamily="34" charset="77"/>
              </a:rPr>
              <a:t>Who is glorious in His apparel, travelling in the greatness of His strength</a:t>
            </a:r>
            <a:r>
              <a:rPr lang="en-US" altLang="en-US" sz="2000" dirty="0">
                <a:solidFill>
                  <a:schemeClr val="bg1"/>
                </a:solidFill>
                <a:latin typeface="Papyrus" panose="020B0602040200020303" pitchFamily="34" charset="77"/>
              </a:rPr>
              <a:t>?</a:t>
            </a:r>
          </a:p>
          <a:p>
            <a:pPr>
              <a:lnSpc>
                <a:spcPct val="70000"/>
              </a:lnSpc>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solidFill>
                  <a:srgbClr val="CC0202"/>
                </a:solidFill>
                <a:latin typeface="Papyrus" panose="020B0602040200020303" pitchFamily="34" charset="77"/>
              </a:rPr>
              <a:t>I that speak in righteousness, mighty to save.</a:t>
            </a:r>
          </a:p>
          <a:p>
            <a:pPr>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Why are You red in your apparel &amp; your garments,</a:t>
            </a:r>
          </a:p>
          <a:p>
            <a:pPr>
              <a:spcBef>
                <a:spcPct val="0"/>
              </a:spcBef>
              <a:buFontTx/>
              <a:buNone/>
            </a:pPr>
            <a:r>
              <a:rPr lang="en-US" altLang="en-US" sz="2000" dirty="0">
                <a:latin typeface="Papyrus" panose="020B0602040200020303" pitchFamily="34" charset="77"/>
              </a:rPr>
              <a:t> like him that treads in the </a:t>
            </a:r>
            <a:r>
              <a:rPr lang="en-US" altLang="en-US" sz="2000" dirty="0" err="1">
                <a:latin typeface="Papyrus" panose="020B0602040200020303" pitchFamily="34" charset="77"/>
              </a:rPr>
              <a:t>winefat</a:t>
            </a:r>
            <a:r>
              <a:rPr lang="en-US" altLang="en-US" sz="2000" dirty="0">
                <a:latin typeface="Papyrus" panose="020B0602040200020303" pitchFamily="34" charset="77"/>
              </a:rPr>
              <a:t>?</a:t>
            </a:r>
          </a:p>
          <a:p>
            <a:pPr>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a:t>
            </a:r>
            <a:r>
              <a:rPr lang="en-US" altLang="ja-JP" sz="2000" dirty="0">
                <a:solidFill>
                  <a:srgbClr val="CC0202"/>
                </a:solidFill>
                <a:latin typeface="Papyrus" panose="020B0602040200020303" pitchFamily="34" charset="77"/>
              </a:rPr>
              <a:t>I have trodden the winepress alone; &amp; of the people</a:t>
            </a:r>
          </a:p>
          <a:p>
            <a:pPr>
              <a:spcBef>
                <a:spcPct val="0"/>
              </a:spcBef>
              <a:buFontTx/>
              <a:buNone/>
            </a:pPr>
            <a:r>
              <a:rPr lang="en-US" altLang="en-US" sz="2000" dirty="0">
                <a:solidFill>
                  <a:srgbClr val="CC0202"/>
                </a:solidFill>
                <a:latin typeface="Papyrus" panose="020B0602040200020303" pitchFamily="34" charset="77"/>
              </a:rPr>
              <a:t> there was none with Me: for I will treat them in My</a:t>
            </a:r>
          </a:p>
          <a:p>
            <a:pPr>
              <a:spcBef>
                <a:spcPct val="0"/>
              </a:spcBef>
              <a:buFontTx/>
              <a:buNone/>
            </a:pPr>
            <a:r>
              <a:rPr lang="en-US" altLang="en-US" sz="2000" dirty="0">
                <a:solidFill>
                  <a:srgbClr val="CC0202"/>
                </a:solidFill>
                <a:latin typeface="Papyrus" panose="020B0602040200020303" pitchFamily="34" charset="77"/>
              </a:rPr>
              <a:t> anger &amp; trample them in My fury; &amp; their blood shall</a:t>
            </a:r>
          </a:p>
          <a:p>
            <a:pPr>
              <a:spcBef>
                <a:spcPct val="0"/>
              </a:spcBef>
              <a:buFontTx/>
              <a:buNone/>
            </a:pPr>
            <a:endParaRPr lang="en-US" altLang="en-US" sz="2000" dirty="0">
              <a:solidFill>
                <a:srgbClr val="CC0202"/>
              </a:solidFill>
              <a:latin typeface="Papyrus" panose="020B0602040200020303" pitchFamily="34" charset="77"/>
            </a:endParaRPr>
          </a:p>
          <a:p>
            <a:pPr>
              <a:spcBef>
                <a:spcPct val="0"/>
              </a:spcBef>
              <a:buFontTx/>
              <a:buNone/>
            </a:pPr>
            <a:r>
              <a:rPr lang="en-US" altLang="en-US" sz="2000" dirty="0">
                <a:solidFill>
                  <a:srgbClr val="CC0202"/>
                </a:solidFill>
                <a:latin typeface="Papyrus" panose="020B0602040200020303" pitchFamily="34" charset="77"/>
              </a:rPr>
              <a:t> be upon My garments, &amp; I will stain all My raiment.</a:t>
            </a:r>
          </a:p>
          <a:p>
            <a:pPr>
              <a:lnSpc>
                <a:spcPct val="70000"/>
              </a:lnSpc>
              <a:spcBef>
                <a:spcPct val="0"/>
              </a:spcBef>
              <a:buFontTx/>
              <a:buNone/>
            </a:pPr>
            <a:endParaRPr lang="en-US" altLang="en-US" sz="2000" dirty="0">
              <a:solidFill>
                <a:srgbClr val="CC0202"/>
              </a:solidFill>
              <a:latin typeface="Papyrus" panose="020B0602040200020303" pitchFamily="34" charset="77"/>
            </a:endParaRPr>
          </a:p>
          <a:p>
            <a:pPr>
              <a:spcBef>
                <a:spcPct val="0"/>
              </a:spcBef>
              <a:buFontTx/>
              <a:buNone/>
            </a:pPr>
            <a:r>
              <a:rPr lang="en-US" altLang="en-US" sz="2000" dirty="0">
                <a:solidFill>
                  <a:srgbClr val="CC0202"/>
                </a:solidFill>
                <a:latin typeface="Papyrus" panose="020B0602040200020303" pitchFamily="34" charset="77"/>
              </a:rPr>
              <a:t>“For the Day of Vengeance is in My heart, &amp; the year of My redeemed is come.  </a:t>
            </a:r>
          </a:p>
          <a:p>
            <a:pPr>
              <a:spcBef>
                <a:spcPct val="0"/>
              </a:spcBef>
              <a:buFontTx/>
              <a:buNone/>
            </a:pPr>
            <a:r>
              <a:rPr lang="en-US" altLang="en-US" sz="2000" dirty="0">
                <a:solidFill>
                  <a:srgbClr val="CC0202"/>
                </a:solidFill>
                <a:latin typeface="Papyrus" panose="020B0602040200020303" pitchFamily="34" charset="77"/>
              </a:rPr>
              <a:t>And I  looked &amp; there was none to help; &amp; I wondered that there was none to uphold; </a:t>
            </a:r>
          </a:p>
          <a:p>
            <a:pPr>
              <a:spcBef>
                <a:spcPct val="0"/>
              </a:spcBef>
              <a:buFontTx/>
              <a:buNone/>
            </a:pPr>
            <a:r>
              <a:rPr lang="en-US" altLang="en-US" sz="2000" dirty="0">
                <a:solidFill>
                  <a:srgbClr val="CC0202"/>
                </a:solidFill>
                <a:latin typeface="Papyrus" panose="020B0602040200020303" pitchFamily="34" charset="77"/>
              </a:rPr>
              <a:t>therefor My own right arm brought salvation to Me; and My fury, it upheld me. </a:t>
            </a:r>
          </a:p>
          <a:p>
            <a:pPr>
              <a:lnSpc>
                <a:spcPct val="70000"/>
              </a:lnSpc>
              <a:spcBef>
                <a:spcPct val="0"/>
              </a:spcBef>
              <a:buFontTx/>
              <a:buNone/>
            </a:pPr>
            <a:endParaRPr lang="en-US" altLang="en-US" sz="2000" dirty="0">
              <a:solidFill>
                <a:srgbClr val="CC0202"/>
              </a:solidFill>
              <a:latin typeface="Papyrus" panose="020B0602040200020303" pitchFamily="34" charset="77"/>
            </a:endParaRPr>
          </a:p>
          <a:p>
            <a:pPr>
              <a:spcBef>
                <a:spcPct val="0"/>
              </a:spcBef>
              <a:buFontTx/>
              <a:buNone/>
            </a:pPr>
            <a:r>
              <a:rPr lang="en-US" altLang="en-US" sz="2000" dirty="0">
                <a:solidFill>
                  <a:srgbClr val="CC0202"/>
                </a:solidFill>
                <a:latin typeface="Papyrus" panose="020B0602040200020303" pitchFamily="34" charset="77"/>
              </a:rPr>
              <a:t>And I will tread down the people in My anger &amp; make them drunk in My fury; </a:t>
            </a:r>
          </a:p>
          <a:p>
            <a:pPr>
              <a:spcBef>
                <a:spcPct val="0"/>
              </a:spcBef>
              <a:buFontTx/>
              <a:buNone/>
            </a:pPr>
            <a:r>
              <a:rPr lang="en-US" altLang="en-US" sz="2000" dirty="0">
                <a:solidFill>
                  <a:srgbClr val="CC0202"/>
                </a:solidFill>
                <a:latin typeface="Papyrus" panose="020B0602040200020303" pitchFamily="34" charset="77"/>
              </a:rPr>
              <a:t>and I will bring their strength down to the earth.”</a:t>
            </a:r>
          </a:p>
        </p:txBody>
      </p:sp>
      <p:sp>
        <p:nvSpPr>
          <p:cNvPr id="6" name="TextBox 5">
            <a:extLst>
              <a:ext uri="{FF2B5EF4-FFF2-40B4-BE49-F238E27FC236}">
                <a16:creationId xmlns:a16="http://schemas.microsoft.com/office/drawing/2014/main" id="{11325944-AAD6-EF38-CEAD-DC96FCEFEFC3}"/>
              </a:ext>
            </a:extLst>
          </p:cNvPr>
          <p:cNvSpPr txBox="1"/>
          <p:nvPr/>
        </p:nvSpPr>
        <p:spPr>
          <a:xfrm>
            <a:off x="2900804" y="268451"/>
            <a:ext cx="1676400" cy="400050"/>
          </a:xfrm>
          <a:prstGeom prst="rect">
            <a:avLst/>
          </a:prstGeom>
          <a:solidFill>
            <a:schemeClr val="bg1">
              <a:lumMod val="95000"/>
            </a:schemeClr>
          </a:solidFill>
        </p:spPr>
        <p:style>
          <a:lnRef idx="2">
            <a:schemeClr val="dk1">
              <a:shade val="50000"/>
            </a:schemeClr>
          </a:lnRef>
          <a:fillRef idx="1">
            <a:schemeClr val="dk1"/>
          </a:fillRef>
          <a:effectRef idx="0">
            <a:schemeClr val="dk1"/>
          </a:effectRef>
          <a:fontRef idx="minor">
            <a:schemeClr val="lt1"/>
          </a:fontRef>
        </p:style>
        <p:txBody>
          <a:bodyPr>
            <a:spAutoFit/>
          </a:bodyPr>
          <a:lstStyle/>
          <a:p>
            <a:pPr>
              <a:defRPr/>
            </a:pPr>
            <a:r>
              <a:rPr lang="en-US" sz="2000" b="1" dirty="0">
                <a:solidFill>
                  <a:schemeClr val="tx1"/>
                </a:solidFill>
                <a:latin typeface="Papyrus"/>
                <a:cs typeface="Papyrus"/>
              </a:rPr>
              <a:t>Isaiah 63:1-6</a:t>
            </a:r>
          </a:p>
        </p:txBody>
      </p:sp>
      <p:pic>
        <p:nvPicPr>
          <p:cNvPr id="2" name="Picture 1" descr="tumblr_lw295eHiAN1r87o8lo1_1280-1.jpg">
            <a:extLst>
              <a:ext uri="{FF2B5EF4-FFF2-40B4-BE49-F238E27FC236}">
                <a16:creationId xmlns:a16="http://schemas.microsoft.com/office/drawing/2014/main" id="{A49C8DD3-89D6-E48C-0E96-3C86770F9DB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0" b="100000" l="0" r="100000">
                        <a14:foregroundMark x1="86727" y1="84615" x2="98582" y2="97215"/>
                        <a14:backgroundMark x1="92139" y1="9416" x2="92784" y2="35942"/>
                        <a14:backgroundMark x1="1675" y1="55305" x2="27835" y2="94032"/>
                        <a14:backgroundMark x1="27835" y1="94032" x2="17268" y2="94960"/>
                        <a14:backgroundMark x1="0" y1="85146" x2="17139" y2="94828"/>
                      </a14:backgroundRemoval>
                    </a14:imgEffect>
                  </a14:imgLayer>
                </a14:imgProps>
              </a:ext>
              <a:ext uri="{28A0092B-C50C-407E-A947-70E740481C1C}">
                <a14:useLocalDpi xmlns:a14="http://schemas.microsoft.com/office/drawing/2010/main"/>
              </a:ext>
            </a:extLst>
          </a:blip>
          <a:srcRect/>
          <a:stretch/>
        </p:blipFill>
        <p:spPr>
          <a:xfrm>
            <a:off x="8315537" y="668501"/>
            <a:ext cx="3539731" cy="3995948"/>
          </a:xfrm>
          <a:prstGeom prst="rect">
            <a:avLst/>
          </a:prstGeom>
          <a:solidFill>
            <a:schemeClr val="accent5"/>
          </a:solid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064E5ED-A005-E042-06CD-C5F1DBF8BB20}"/>
              </a:ext>
            </a:extLst>
          </p:cNvPr>
          <p:cNvSpPr txBox="1"/>
          <p:nvPr/>
        </p:nvSpPr>
        <p:spPr>
          <a:xfrm>
            <a:off x="1927952" y="1861850"/>
            <a:ext cx="8692308" cy="3108543"/>
          </a:xfrm>
          <a:prstGeom prst="rect">
            <a:avLst/>
          </a:prstGeom>
          <a:solidFill>
            <a:srgbClr val="00B0F0"/>
          </a:solidFill>
        </p:spPr>
        <p:txBody>
          <a:bodyPr wrap="square" rtlCol="0">
            <a:spAutoFit/>
          </a:bodyPr>
          <a:lstStyle/>
          <a:p>
            <a:r>
              <a:rPr lang="en-US" sz="2800" dirty="0">
                <a:latin typeface="Papyrus" panose="020B0602040200020303" pitchFamily="34" charset="77"/>
              </a:rPr>
              <a:t>#9. The Importance of Understanding Edom – </a:t>
            </a:r>
          </a:p>
          <a:p>
            <a:r>
              <a:rPr lang="en-US" sz="2800" dirty="0">
                <a:latin typeface="Papyrus" panose="020B0602040200020303" pitchFamily="34" charset="77"/>
              </a:rPr>
              <a:t>	God’s Judgment of Edom in End Times</a:t>
            </a:r>
          </a:p>
          <a:p>
            <a:r>
              <a:rPr lang="en-US" sz="2800" dirty="0">
                <a:latin typeface="Papyrus" panose="020B0602040200020303" pitchFamily="34" charset="77"/>
              </a:rPr>
              <a:t>   		 Edom is Esau</a:t>
            </a:r>
          </a:p>
          <a:p>
            <a:r>
              <a:rPr lang="en-US" sz="2800" dirty="0">
                <a:latin typeface="Papyrus" panose="020B0602040200020303" pitchFamily="34" charset="77"/>
              </a:rPr>
              <a:t>   		 Isaiah 63:1-6 </a:t>
            </a:r>
          </a:p>
          <a:p>
            <a:r>
              <a:rPr lang="en-US" sz="2800" dirty="0">
                <a:latin typeface="Papyrus" panose="020B0602040200020303" pitchFamily="34" charset="77"/>
              </a:rPr>
              <a:t>    		Isaiah 34:1-8 </a:t>
            </a:r>
          </a:p>
          <a:p>
            <a:r>
              <a:rPr lang="en-US" sz="2800" dirty="0">
                <a:latin typeface="Papyrus" panose="020B0602040200020303" pitchFamily="34" charset="77"/>
              </a:rPr>
              <a:t>    		Obadiah</a:t>
            </a:r>
          </a:p>
          <a:p>
            <a:r>
              <a:rPr lang="en-US" sz="2800" dirty="0">
                <a:latin typeface="Papyrus" panose="020B0602040200020303" pitchFamily="34" charset="77"/>
              </a:rPr>
              <a:t>    		Romans 9 </a:t>
            </a:r>
          </a:p>
        </p:txBody>
      </p:sp>
    </p:spTree>
    <p:extLst>
      <p:ext uri="{BB962C8B-B14F-4D97-AF65-F5344CB8AC3E}">
        <p14:creationId xmlns:p14="http://schemas.microsoft.com/office/powerpoint/2010/main" val="35765195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9">
            <a:extLst>
              <a:ext uri="{FF2B5EF4-FFF2-40B4-BE49-F238E27FC236}">
                <a16:creationId xmlns:a16="http://schemas.microsoft.com/office/drawing/2014/main" id="{9A9B5B53-2A15-46A3-FB2D-4302305F9304}"/>
              </a:ext>
            </a:extLst>
          </p:cNvPr>
          <p:cNvSpPr>
            <a:spLocks noChangeArrowheads="1"/>
          </p:cNvSpPr>
          <p:nvPr/>
        </p:nvSpPr>
        <p:spPr bwMode="auto">
          <a:xfrm>
            <a:off x="0" y="33336"/>
            <a:ext cx="12192000" cy="6824664"/>
          </a:xfrm>
          <a:prstGeom prst="rect">
            <a:avLst/>
          </a:prstGeom>
          <a:solidFill>
            <a:schemeClr val="accent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sp>
        <p:nvSpPr>
          <p:cNvPr id="201732" name="Text Box 5">
            <a:extLst>
              <a:ext uri="{FF2B5EF4-FFF2-40B4-BE49-F238E27FC236}">
                <a16:creationId xmlns:a16="http://schemas.microsoft.com/office/drawing/2014/main" id="{B6BF553A-6838-6418-CEEF-F6E8B1AEEA94}"/>
              </a:ext>
            </a:extLst>
          </p:cNvPr>
          <p:cNvSpPr txBox="1">
            <a:spLocks noChangeArrowheads="1"/>
          </p:cNvSpPr>
          <p:nvPr/>
        </p:nvSpPr>
        <p:spPr bwMode="auto">
          <a:xfrm>
            <a:off x="3200400" y="4572000"/>
            <a:ext cx="68580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endParaRPr lang="en-US" altLang="en-US" sz="1200">
              <a:latin typeface="Papyrus Condensed" panose="020B0602040200020303" pitchFamily="34" charset="77"/>
            </a:endParaRPr>
          </a:p>
        </p:txBody>
      </p:sp>
      <p:sp>
        <p:nvSpPr>
          <p:cNvPr id="201734" name="Rectangle 8">
            <a:extLst>
              <a:ext uri="{FF2B5EF4-FFF2-40B4-BE49-F238E27FC236}">
                <a16:creationId xmlns:a16="http://schemas.microsoft.com/office/drawing/2014/main" id="{4C9A944B-75F5-B6EA-3EFE-F57CF776EC9D}"/>
              </a:ext>
            </a:extLst>
          </p:cNvPr>
          <p:cNvSpPr>
            <a:spLocks noChangeArrowheads="1"/>
          </p:cNvSpPr>
          <p:nvPr/>
        </p:nvSpPr>
        <p:spPr bwMode="auto">
          <a:xfrm flipV="1">
            <a:off x="1524000" y="-152400"/>
            <a:ext cx="76200" cy="152400"/>
          </a:xfrm>
          <a:prstGeom prst="rect">
            <a:avLst/>
          </a:prstGeom>
          <a:solidFill>
            <a:schemeClr val="accent1"/>
          </a:solidFill>
          <a:ln w="9525">
            <a:solidFill>
              <a:schemeClr val="tx1"/>
            </a:solidFill>
            <a:miter lim="800000"/>
            <a:headEnd/>
            <a:tailEnd/>
          </a:ln>
        </p:spPr>
        <p:txBody>
          <a:bodyPr rot="10800000"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lgn="ctr">
              <a:spcBef>
                <a:spcPct val="0"/>
              </a:spcBef>
              <a:buFontTx/>
              <a:buNone/>
            </a:pPr>
            <a:endParaRPr lang="en-US" altLang="en-US" sz="1200">
              <a:latin typeface="Papyrus Condensed" panose="020B0602040200020303" pitchFamily="34" charset="77"/>
            </a:endParaRPr>
          </a:p>
        </p:txBody>
      </p:sp>
      <p:sp>
        <p:nvSpPr>
          <p:cNvPr id="201735" name="Text Box 10">
            <a:extLst>
              <a:ext uri="{FF2B5EF4-FFF2-40B4-BE49-F238E27FC236}">
                <a16:creationId xmlns:a16="http://schemas.microsoft.com/office/drawing/2014/main" id="{F7316C4B-8A1D-39C6-E54E-7C9535862393}"/>
              </a:ext>
            </a:extLst>
          </p:cNvPr>
          <p:cNvSpPr txBox="1">
            <a:spLocks noChangeArrowheads="1"/>
          </p:cNvSpPr>
          <p:nvPr/>
        </p:nvSpPr>
        <p:spPr bwMode="auto">
          <a:xfrm>
            <a:off x="533400" y="306347"/>
            <a:ext cx="12192000" cy="6740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r>
              <a:rPr lang="es-ES_tradnl" altLang="en-US" sz="2000" dirty="0">
                <a:solidFill>
                  <a:schemeClr val="bg1"/>
                </a:solidFill>
                <a:latin typeface="Papyrus" panose="020B0602040200020303" pitchFamily="34" charset="77"/>
              </a:rPr>
              <a:t>			</a:t>
            </a:r>
            <a:r>
              <a:rPr lang="es-ES_tradnl" altLang="en-US" sz="2000" dirty="0" err="1">
                <a:solidFill>
                  <a:schemeClr val="bg1"/>
                </a:solidFill>
                <a:latin typeface="Papyrus" panose="020B0602040200020303" pitchFamily="34" charset="77"/>
              </a:rPr>
              <a:t>Isaiah</a:t>
            </a:r>
            <a:r>
              <a:rPr lang="es-ES_tradnl" altLang="en-US" sz="2000" dirty="0">
                <a:solidFill>
                  <a:schemeClr val="bg1"/>
                </a:solidFill>
                <a:latin typeface="Papyrus" panose="020B0602040200020303" pitchFamily="34" charset="77"/>
              </a:rPr>
              <a:t> 34:1-7 – </a:t>
            </a:r>
            <a:r>
              <a:rPr lang="es-ES_tradnl" altLang="en-US" sz="2000" dirty="0" err="1">
                <a:solidFill>
                  <a:schemeClr val="bg1"/>
                </a:solidFill>
                <a:latin typeface="Papyrus" panose="020B0602040200020303" pitchFamily="34" charset="77"/>
              </a:rPr>
              <a:t>God’s</a:t>
            </a:r>
            <a:r>
              <a:rPr lang="es-ES_tradnl" altLang="en-US" sz="2000" dirty="0">
                <a:solidFill>
                  <a:schemeClr val="bg1"/>
                </a:solidFill>
                <a:latin typeface="Papyrus" panose="020B0602040200020303" pitchFamily="34" charset="77"/>
              </a:rPr>
              <a:t> </a:t>
            </a:r>
            <a:r>
              <a:rPr lang="es-ES_tradnl" altLang="en-US" sz="2000" dirty="0" err="1">
                <a:solidFill>
                  <a:schemeClr val="bg1"/>
                </a:solidFill>
                <a:latin typeface="Papyrus" panose="020B0602040200020303" pitchFamily="34" charset="77"/>
              </a:rPr>
              <a:t>Anger</a:t>
            </a:r>
            <a:r>
              <a:rPr lang="es-ES_tradnl" altLang="en-US" sz="2000" dirty="0">
                <a:solidFill>
                  <a:schemeClr val="bg1"/>
                </a:solidFill>
                <a:latin typeface="Papyrus" panose="020B0602040200020303" pitchFamily="34" charset="77"/>
              </a:rPr>
              <a:t> </a:t>
            </a:r>
            <a:r>
              <a:rPr lang="es-ES_tradnl" altLang="en-US" sz="2000" dirty="0" err="1">
                <a:solidFill>
                  <a:schemeClr val="bg1"/>
                </a:solidFill>
                <a:latin typeface="Papyrus" panose="020B0602040200020303" pitchFamily="34" charset="77"/>
              </a:rPr>
              <a:t>with</a:t>
            </a:r>
            <a:r>
              <a:rPr lang="es-ES_tradnl" altLang="en-US" sz="2000" dirty="0">
                <a:solidFill>
                  <a:schemeClr val="bg1"/>
                </a:solidFill>
                <a:latin typeface="Papyrus" panose="020B0602040200020303" pitchFamily="34" charset="77"/>
              </a:rPr>
              <a:t> </a:t>
            </a:r>
            <a:r>
              <a:rPr lang="es-ES_tradnl" altLang="en-US" sz="2000" dirty="0">
                <a:solidFill>
                  <a:srgbClr val="FF0000"/>
                </a:solidFill>
                <a:latin typeface="Papyrus" panose="020B0602040200020303" pitchFamily="34" charset="77"/>
              </a:rPr>
              <a:t>Edom </a:t>
            </a:r>
          </a:p>
          <a:p>
            <a:pPr>
              <a:spcBef>
                <a:spcPct val="50000"/>
              </a:spcBef>
              <a:buFontTx/>
              <a:buNone/>
            </a:pPr>
            <a:endParaRPr lang="es-ES_tradnl" altLang="en-US" sz="2000" dirty="0">
              <a:solidFill>
                <a:srgbClr val="FF0000"/>
              </a:solidFill>
              <a:latin typeface="Papyrus" panose="020B0602040200020303" pitchFamily="34" charset="77"/>
            </a:endParaRPr>
          </a:p>
          <a:p>
            <a:pPr>
              <a:buNone/>
            </a:pPr>
            <a:r>
              <a:rPr lang="en-US" sz="2000" b="0" i="0" u="none" strike="noStrike" baseline="30000" dirty="0">
                <a:solidFill>
                  <a:srgbClr val="000000"/>
                </a:solidFill>
                <a:effectLst/>
                <a:latin typeface="Papyrus" panose="020B0602040200020303" pitchFamily="34" charset="77"/>
              </a:rPr>
              <a:t>1</a:t>
            </a:r>
            <a:r>
              <a:rPr lang="en-US" sz="2000" b="0" i="0" u="none" strike="noStrike" dirty="0">
                <a:solidFill>
                  <a:srgbClr val="000000"/>
                </a:solidFill>
                <a:effectLst/>
                <a:latin typeface="Papyrus" panose="020B0602040200020303" pitchFamily="34" charset="77"/>
              </a:rPr>
              <a:t>Come near, ye nations, to hear; and hearken, ye people: let the earth hear,                                                          and all that is therein; the world, and all things that come forth of it.</a:t>
            </a:r>
          </a:p>
          <a:p>
            <a:pPr algn="l">
              <a:buNone/>
            </a:pPr>
            <a:r>
              <a:rPr lang="en-US" sz="2000" b="1" i="0" u="none" strike="noStrike" baseline="30000" dirty="0">
                <a:solidFill>
                  <a:srgbClr val="000000"/>
                </a:solidFill>
                <a:effectLst/>
                <a:latin typeface="Papyrus" panose="020B0602040200020303" pitchFamily="34" charset="77"/>
              </a:rPr>
              <a:t>2 </a:t>
            </a:r>
            <a:r>
              <a:rPr lang="en-US" sz="2000" b="0" i="0" u="none" strike="noStrike" dirty="0">
                <a:solidFill>
                  <a:srgbClr val="000000"/>
                </a:solidFill>
                <a:effectLst/>
                <a:latin typeface="Papyrus" panose="020B0602040200020303" pitchFamily="34" charset="77"/>
              </a:rPr>
              <a:t>For the indignation of the Lord is upon all nations, and his fury upon all their armies:                                           he hath utterly destroyed them, he hath delivered them to the slaughter.</a:t>
            </a:r>
          </a:p>
          <a:p>
            <a:pPr algn="l">
              <a:buNone/>
            </a:pPr>
            <a:r>
              <a:rPr lang="en-US" sz="2000" b="1" i="0" u="none" strike="noStrike" baseline="30000" dirty="0">
                <a:solidFill>
                  <a:srgbClr val="000000"/>
                </a:solidFill>
                <a:effectLst/>
                <a:latin typeface="Papyrus" panose="020B0602040200020303" pitchFamily="34" charset="77"/>
              </a:rPr>
              <a:t>3 </a:t>
            </a:r>
            <a:r>
              <a:rPr lang="en-US" sz="2000" b="0" i="0" u="none" strike="noStrike" dirty="0">
                <a:solidFill>
                  <a:srgbClr val="000000"/>
                </a:solidFill>
                <a:effectLst/>
                <a:latin typeface="Papyrus" panose="020B0602040200020303" pitchFamily="34" charset="77"/>
              </a:rPr>
              <a:t>Their slain also shall be cast out, and their stink shall come up out of their </a:t>
            </a:r>
            <a:r>
              <a:rPr lang="en-US" sz="2000" b="0" i="0" u="none" strike="noStrike" dirty="0" err="1">
                <a:solidFill>
                  <a:srgbClr val="000000"/>
                </a:solidFill>
                <a:effectLst/>
                <a:latin typeface="Papyrus" panose="020B0602040200020303" pitchFamily="34" charset="77"/>
              </a:rPr>
              <a:t>carcases</a:t>
            </a:r>
            <a:r>
              <a:rPr lang="en-US" sz="2000" b="0" i="0" u="none" strike="noStrike" dirty="0">
                <a:solidFill>
                  <a:srgbClr val="000000"/>
                </a:solidFill>
                <a:effectLst/>
                <a:latin typeface="Papyrus" panose="020B0602040200020303" pitchFamily="34" charset="77"/>
              </a:rPr>
              <a:t>,                                         and the mountains shall be melted with their blood.</a:t>
            </a:r>
          </a:p>
          <a:p>
            <a:pPr algn="l">
              <a:buNone/>
            </a:pPr>
            <a:r>
              <a:rPr lang="en-US" sz="2000" b="1" i="0" u="none" strike="noStrike" baseline="30000" dirty="0">
                <a:solidFill>
                  <a:srgbClr val="000000"/>
                </a:solidFill>
                <a:effectLst/>
                <a:latin typeface="Papyrus" panose="020B0602040200020303" pitchFamily="34" charset="77"/>
              </a:rPr>
              <a:t>4 </a:t>
            </a:r>
            <a:r>
              <a:rPr lang="en-US" sz="2000" b="0" i="0" u="none" strike="noStrike" dirty="0">
                <a:solidFill>
                  <a:srgbClr val="000000"/>
                </a:solidFill>
                <a:effectLst/>
                <a:latin typeface="Papyrus" panose="020B0602040200020303" pitchFamily="34" charset="77"/>
              </a:rPr>
              <a:t>And all the host of heaven shall be dissolved, and the heavens shall be rolled together as a scroll:                          and all their host shall fall down, as the leaf falls off from the vine, and as a falling fig from the fig tree.</a:t>
            </a:r>
          </a:p>
          <a:p>
            <a:pPr algn="l">
              <a:buNone/>
            </a:pPr>
            <a:r>
              <a:rPr lang="en-US" sz="2000" b="1" i="0" u="none" strike="noStrike" baseline="30000" dirty="0">
                <a:solidFill>
                  <a:srgbClr val="000000"/>
                </a:solidFill>
                <a:effectLst/>
                <a:latin typeface="Papyrus" panose="020B0602040200020303" pitchFamily="34" charset="77"/>
              </a:rPr>
              <a:t>5 </a:t>
            </a:r>
            <a:r>
              <a:rPr lang="en-US" sz="2000" b="0" i="0" u="none" strike="noStrike" dirty="0">
                <a:solidFill>
                  <a:srgbClr val="000000"/>
                </a:solidFill>
                <a:effectLst/>
                <a:latin typeface="Papyrus" panose="020B0602040200020303" pitchFamily="34" charset="77"/>
              </a:rPr>
              <a:t>For My sword shall be bathed in heaven: behold, it shall come down upon </a:t>
            </a:r>
            <a:r>
              <a:rPr lang="en-US" sz="2000" b="0" i="0" u="none" strike="noStrike" dirty="0" err="1">
                <a:solidFill>
                  <a:srgbClr val="FF0000"/>
                </a:solidFill>
                <a:effectLst/>
                <a:latin typeface="Papyrus" panose="020B0602040200020303" pitchFamily="34" charset="77"/>
              </a:rPr>
              <a:t>Idumea</a:t>
            </a:r>
            <a:r>
              <a:rPr lang="en-US" sz="2000" b="0" i="0" u="none" strike="noStrike" dirty="0">
                <a:solidFill>
                  <a:srgbClr val="FF0000"/>
                </a:solidFill>
                <a:effectLst/>
                <a:latin typeface="Papyrus" panose="020B0602040200020303" pitchFamily="34" charset="77"/>
              </a:rPr>
              <a:t>,</a:t>
            </a:r>
            <a:r>
              <a:rPr lang="en-US" sz="2000" b="0" i="0" u="none" strike="noStrike" dirty="0">
                <a:solidFill>
                  <a:srgbClr val="000000"/>
                </a:solidFill>
                <a:effectLst/>
                <a:latin typeface="Papyrus" panose="020B0602040200020303" pitchFamily="34" charset="77"/>
              </a:rPr>
              <a:t>                                              and upon the people of My curse, to judgment.</a:t>
            </a:r>
          </a:p>
          <a:p>
            <a:pPr algn="l">
              <a:buNone/>
            </a:pPr>
            <a:r>
              <a:rPr lang="en-US" sz="2000" b="1" i="0" u="none" strike="noStrike" baseline="30000" dirty="0">
                <a:solidFill>
                  <a:srgbClr val="000000"/>
                </a:solidFill>
                <a:effectLst/>
                <a:latin typeface="Papyrus" panose="020B0602040200020303" pitchFamily="34" charset="77"/>
              </a:rPr>
              <a:t>6 </a:t>
            </a:r>
            <a:r>
              <a:rPr lang="en-US" sz="2000" b="0" i="0" u="none" strike="noStrike" dirty="0">
                <a:solidFill>
                  <a:srgbClr val="000000"/>
                </a:solidFill>
                <a:effectLst/>
                <a:latin typeface="Papyrus" panose="020B0602040200020303" pitchFamily="34" charset="77"/>
              </a:rPr>
              <a:t>The sword of the Lord is filled with blood, it is made fat with fatness,                                                                         and with the blood of lambs and goats, with the fat of the kidneys of rams:                                                                                                                     for the Lord hath a sacrifice in </a:t>
            </a:r>
            <a:r>
              <a:rPr lang="en-US" sz="2000" b="0" i="0" u="none" strike="noStrike" dirty="0" err="1">
                <a:solidFill>
                  <a:srgbClr val="000000"/>
                </a:solidFill>
                <a:effectLst/>
                <a:latin typeface="Papyrus" panose="020B0602040200020303" pitchFamily="34" charset="77"/>
              </a:rPr>
              <a:t>Bozrah</a:t>
            </a:r>
            <a:r>
              <a:rPr lang="en-US" sz="2000" b="0" i="0" u="none" strike="noStrike" dirty="0">
                <a:solidFill>
                  <a:srgbClr val="000000"/>
                </a:solidFill>
                <a:effectLst/>
                <a:latin typeface="Papyrus" panose="020B0602040200020303" pitchFamily="34" charset="77"/>
              </a:rPr>
              <a:t>, and a great slaughter in the land of </a:t>
            </a:r>
            <a:r>
              <a:rPr lang="en-US" sz="2000" b="0" i="0" u="none" strike="noStrike" dirty="0" err="1">
                <a:solidFill>
                  <a:srgbClr val="FF0000"/>
                </a:solidFill>
                <a:effectLst/>
                <a:latin typeface="Papyrus" panose="020B0602040200020303" pitchFamily="34" charset="77"/>
              </a:rPr>
              <a:t>Idumea</a:t>
            </a:r>
            <a:r>
              <a:rPr lang="en-US" sz="2000" b="0" i="0" u="none" strike="noStrike" dirty="0">
                <a:solidFill>
                  <a:srgbClr val="FF0000"/>
                </a:solidFill>
                <a:effectLst/>
                <a:latin typeface="Papyrus" panose="020B0602040200020303" pitchFamily="34" charset="77"/>
              </a:rPr>
              <a:t>.</a:t>
            </a:r>
          </a:p>
          <a:p>
            <a:pPr algn="l">
              <a:buNone/>
            </a:pPr>
            <a:r>
              <a:rPr lang="en-US" sz="2000" b="1" i="0" u="none" strike="noStrike" baseline="30000" dirty="0">
                <a:solidFill>
                  <a:srgbClr val="000000"/>
                </a:solidFill>
                <a:effectLst/>
                <a:latin typeface="Papyrus" panose="020B0602040200020303" pitchFamily="34" charset="77"/>
              </a:rPr>
              <a:t>7 </a:t>
            </a:r>
            <a:r>
              <a:rPr lang="en-US" sz="2000" b="0" i="0" u="none" strike="noStrike" dirty="0">
                <a:solidFill>
                  <a:srgbClr val="000000"/>
                </a:solidFill>
                <a:effectLst/>
                <a:latin typeface="Papyrus" panose="020B0602040200020303" pitchFamily="34" charset="77"/>
              </a:rPr>
              <a:t>And the unicorns shall come down with them, and the bullocks with the bulls;                                                        and their land shall be soaked with blood, and their dust made fat with fatness.</a:t>
            </a:r>
          </a:p>
          <a:p>
            <a:pPr algn="l">
              <a:buNone/>
            </a:pPr>
            <a:r>
              <a:rPr lang="en-US" sz="2000" b="1" i="0" u="none" strike="noStrike" baseline="30000" dirty="0">
                <a:solidFill>
                  <a:srgbClr val="000000"/>
                </a:solidFill>
                <a:effectLst/>
                <a:latin typeface="Papyrus" panose="020B0602040200020303" pitchFamily="34" charset="77"/>
              </a:rPr>
              <a:t>8 </a:t>
            </a:r>
            <a:r>
              <a:rPr lang="en-US" sz="2000" b="0" i="0" u="none" strike="noStrike" dirty="0">
                <a:solidFill>
                  <a:srgbClr val="000000"/>
                </a:solidFill>
                <a:effectLst/>
                <a:latin typeface="Papyrus" panose="020B0602040200020303" pitchFamily="34" charset="77"/>
              </a:rPr>
              <a:t>For it is the Day of the Lord's vengeance, and the year of recompences for the controversy of Zion.</a:t>
            </a:r>
          </a:p>
          <a:p>
            <a:pPr>
              <a:spcBef>
                <a:spcPct val="50000"/>
              </a:spcBef>
              <a:buFontTx/>
              <a:buNone/>
            </a:pPr>
            <a:endParaRPr lang="es-ES_tradnl" altLang="en-US" sz="2000" dirty="0">
              <a:solidFill>
                <a:schemeClr val="bg1"/>
              </a:solidFill>
              <a:latin typeface="Papyrus" panose="020B0602040200020303" pitchFamily="34" charset="77"/>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6">
            <a:extLst>
              <a:ext uri="{FF2B5EF4-FFF2-40B4-BE49-F238E27FC236}">
                <a16:creationId xmlns:a16="http://schemas.microsoft.com/office/drawing/2014/main" id="{519B787F-4A36-4C4C-9A91-7EF26B7AF2E7}"/>
              </a:ext>
            </a:extLst>
          </p:cNvPr>
          <p:cNvSpPr>
            <a:spLocks noChangeArrowheads="1"/>
          </p:cNvSpPr>
          <p:nvPr/>
        </p:nvSpPr>
        <p:spPr bwMode="auto">
          <a:xfrm>
            <a:off x="1" y="0"/>
            <a:ext cx="12310532" cy="6858000"/>
          </a:xfrm>
          <a:prstGeom prst="rect">
            <a:avLst/>
          </a:prstGeom>
          <a:solidFill>
            <a:schemeClr val="accent5"/>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sp>
        <p:nvSpPr>
          <p:cNvPr id="199682" name="Rectangle 2">
            <a:extLst>
              <a:ext uri="{FF2B5EF4-FFF2-40B4-BE49-F238E27FC236}">
                <a16:creationId xmlns:a16="http://schemas.microsoft.com/office/drawing/2014/main" id="{AB4F193E-5CB0-0891-5710-59365CE74EEF}"/>
              </a:ext>
            </a:extLst>
          </p:cNvPr>
          <p:cNvSpPr>
            <a:spLocks noGrp="1" noChangeArrowheads="1"/>
          </p:cNvSpPr>
          <p:nvPr>
            <p:ph type="ctrTitle"/>
          </p:nvPr>
        </p:nvSpPr>
        <p:spPr>
          <a:xfrm>
            <a:off x="2209800" y="2286000"/>
            <a:ext cx="7772400" cy="1143000"/>
          </a:xfrm>
        </p:spPr>
        <p:txBody>
          <a:bodyPr/>
          <a:lstStyle/>
          <a:p>
            <a:pPr eaLnBrk="1" hangingPunct="1"/>
            <a:endParaRPr lang="en-US" altLang="en-US"/>
          </a:p>
        </p:txBody>
      </p:sp>
      <p:sp>
        <p:nvSpPr>
          <p:cNvPr id="199683" name="Rectangle 3">
            <a:extLst>
              <a:ext uri="{FF2B5EF4-FFF2-40B4-BE49-F238E27FC236}">
                <a16:creationId xmlns:a16="http://schemas.microsoft.com/office/drawing/2014/main" id="{92171698-30B9-8C98-7EDB-1531458D25A1}"/>
              </a:ext>
            </a:extLst>
          </p:cNvPr>
          <p:cNvSpPr>
            <a:spLocks noGrp="1" noChangeArrowheads="1"/>
          </p:cNvSpPr>
          <p:nvPr>
            <p:ph type="subTitle" idx="1"/>
          </p:nvPr>
        </p:nvSpPr>
        <p:spPr/>
        <p:txBody>
          <a:bodyPr/>
          <a:lstStyle/>
          <a:p>
            <a:pPr eaLnBrk="1" hangingPunct="1"/>
            <a:endParaRPr lang="en-US" altLang="en-US" dirty="0"/>
          </a:p>
        </p:txBody>
      </p:sp>
      <p:pic>
        <p:nvPicPr>
          <p:cNvPr id="134148" name="Picture 4" descr="animal_offerings">
            <a:extLst>
              <a:ext uri="{FF2B5EF4-FFF2-40B4-BE49-F238E27FC236}">
                <a16:creationId xmlns:a16="http://schemas.microsoft.com/office/drawing/2014/main" id="{451160DD-2F18-4F65-3834-6078FEEF6377}"/>
              </a:ext>
            </a:extLst>
          </p:cNvPr>
          <p:cNvPicPr>
            <a:picLocks noChangeAspect="1" noChangeArrowheads="1"/>
          </p:cNvPicPr>
          <p:nvPr/>
        </p:nvPicPr>
        <p:blipFill>
          <a:blip r:embed="rId3"/>
          <a:srcRect/>
          <a:stretch>
            <a:fillRect/>
          </a:stretch>
        </p:blipFill>
        <p:spPr bwMode="auto">
          <a:xfrm>
            <a:off x="1236133" y="1302775"/>
            <a:ext cx="9491134" cy="5521021"/>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99685" name="Text Box 7">
            <a:extLst>
              <a:ext uri="{FF2B5EF4-FFF2-40B4-BE49-F238E27FC236}">
                <a16:creationId xmlns:a16="http://schemas.microsoft.com/office/drawing/2014/main" id="{34DCB117-0E65-75D3-55A5-68AE2C22A379}"/>
              </a:ext>
            </a:extLst>
          </p:cNvPr>
          <p:cNvSpPr txBox="1">
            <a:spLocks noChangeArrowheads="1"/>
          </p:cNvSpPr>
          <p:nvPr/>
        </p:nvSpPr>
        <p:spPr bwMode="auto">
          <a:xfrm>
            <a:off x="220133" y="228601"/>
            <a:ext cx="11785600" cy="1015663"/>
          </a:xfrm>
          <a:prstGeom prst="rect">
            <a:avLst/>
          </a:prstGeom>
          <a:solidFill>
            <a:schemeClr val="accent5"/>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50000"/>
              </a:spcBef>
              <a:buFontTx/>
              <a:buNone/>
            </a:pPr>
            <a:r>
              <a:rPr lang="ja-JP" altLang="es-ES_tradnl" sz="1600">
                <a:latin typeface="Papyrus Condensed" panose="020B0602040200020303" pitchFamily="34" charset="77"/>
              </a:rPr>
              <a:t>“</a:t>
            </a:r>
            <a:r>
              <a:rPr lang="es-ES_tradnl" altLang="ja-JP" sz="2000" dirty="0" err="1">
                <a:solidFill>
                  <a:srgbClr val="FF0000"/>
                </a:solidFill>
                <a:latin typeface="Papyrus" panose="020B0602040200020303" pitchFamily="34" charset="77"/>
              </a:rPr>
              <a:t>Isaiah</a:t>
            </a:r>
            <a:r>
              <a:rPr lang="es-ES_tradnl" altLang="ja-JP" sz="2000" dirty="0">
                <a:solidFill>
                  <a:srgbClr val="FF0000"/>
                </a:solidFill>
                <a:latin typeface="Papyrus" panose="020B0602040200020303" pitchFamily="34" charset="77"/>
              </a:rPr>
              <a:t> 34: 6   </a:t>
            </a:r>
            <a:r>
              <a:rPr lang="ja-JP" altLang="es-ES_tradnl" sz="2000">
                <a:solidFill>
                  <a:schemeClr val="bg1"/>
                </a:solidFill>
                <a:latin typeface="Papyrus" panose="020B0602040200020303" pitchFamily="34" charset="77"/>
              </a:rPr>
              <a:t>”</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sword</a:t>
            </a:r>
            <a:r>
              <a:rPr lang="es-ES_tradnl" altLang="ja-JP" sz="2000" dirty="0">
                <a:solidFill>
                  <a:schemeClr val="bg1"/>
                </a:solidFill>
                <a:latin typeface="Comic Sans MS" panose="030F0902030302020204" pitchFamily="66" charset="0"/>
              </a:rPr>
              <a:t> </a:t>
            </a:r>
            <a:r>
              <a:rPr lang="es-ES_tradnl" altLang="ja-JP" sz="1800" dirty="0" err="1">
                <a:solidFill>
                  <a:schemeClr val="bg1"/>
                </a:solidFill>
                <a:latin typeface="Comic Sans MS" panose="030F0902030302020204" pitchFamily="66" charset="0"/>
              </a:rPr>
              <a:t>of</a:t>
            </a:r>
            <a:r>
              <a:rPr lang="es-ES_tradnl" altLang="ja-JP" sz="1800" dirty="0">
                <a:solidFill>
                  <a:schemeClr val="bg1"/>
                </a:solidFill>
                <a:latin typeface="Comic Sans MS" panose="030F0902030302020204" pitchFamily="66" charset="0"/>
              </a:rPr>
              <a:t> </a:t>
            </a:r>
            <a:r>
              <a:rPr lang="es-ES_tradnl" altLang="ja-JP" sz="1800" dirty="0" err="1">
                <a:solidFill>
                  <a:schemeClr val="bg1"/>
                </a:solidFill>
                <a:latin typeface="Comic Sans MS" panose="030F0902030302020204" pitchFamily="66" charset="0"/>
              </a:rPr>
              <a:t>the</a:t>
            </a:r>
            <a:r>
              <a:rPr lang="es-ES_tradnl" altLang="ja-JP" sz="1800" dirty="0">
                <a:solidFill>
                  <a:schemeClr val="bg1"/>
                </a:solidFill>
                <a:latin typeface="Comic Sans MS" panose="030F0902030302020204" pitchFamily="66" charset="0"/>
              </a:rPr>
              <a:t> L</a:t>
            </a:r>
            <a:r>
              <a:rPr lang="es-ES_tradnl" altLang="ja-JP" sz="2000" dirty="0">
                <a:solidFill>
                  <a:schemeClr val="bg1"/>
                </a:solidFill>
                <a:latin typeface="Comic Sans MS" panose="030F0902030302020204" pitchFamily="66" charset="0"/>
              </a:rPr>
              <a:t>ord </a:t>
            </a:r>
            <a:r>
              <a:rPr lang="es-ES_tradnl" altLang="ja-JP" sz="2000" dirty="0" err="1">
                <a:solidFill>
                  <a:schemeClr val="bg1"/>
                </a:solidFill>
                <a:latin typeface="Comic Sans MS" panose="030F0902030302020204" pitchFamily="66" charset="0"/>
              </a:rPr>
              <a:t>is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filled</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with</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blood</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it</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is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made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fat</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with</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fatness</a:t>
            </a:r>
            <a:r>
              <a:rPr lang="es-ES_tradnl" altLang="ja-JP" sz="2000" dirty="0">
                <a:solidFill>
                  <a:schemeClr val="bg1"/>
                </a:solidFill>
                <a:latin typeface="Comic Sans MS" panose="030F0902030302020204" pitchFamily="66" charset="0"/>
              </a:rPr>
              <a:t>, &amp; </a:t>
            </a:r>
            <a:r>
              <a:rPr lang="es-ES_tradnl" altLang="ja-JP" sz="2000" dirty="0" err="1">
                <a:solidFill>
                  <a:schemeClr val="bg1"/>
                </a:solidFill>
                <a:latin typeface="Comic Sans MS" panose="030F0902030302020204" pitchFamily="66" charset="0"/>
              </a:rPr>
              <a:t>with</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blood</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of</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lambs</a:t>
            </a:r>
            <a:r>
              <a:rPr lang="es-ES_tradnl" altLang="ja-JP" sz="2000" dirty="0">
                <a:solidFill>
                  <a:schemeClr val="bg1"/>
                </a:solidFill>
                <a:latin typeface="Comic Sans MS" panose="030F0902030302020204" pitchFamily="66" charset="0"/>
              </a:rPr>
              <a:t> and </a:t>
            </a:r>
            <a:r>
              <a:rPr lang="es-ES_tradnl" altLang="ja-JP" sz="2000" dirty="0" err="1">
                <a:solidFill>
                  <a:schemeClr val="bg1"/>
                </a:solidFill>
                <a:latin typeface="Comic Sans MS" panose="030F0902030302020204" pitchFamily="66" charset="0"/>
              </a:rPr>
              <a:t>goats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with</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fat</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of</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ram’s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kidneys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for</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Lord has  a </a:t>
            </a:r>
            <a:r>
              <a:rPr lang="es-ES_tradnl" altLang="ja-JP" sz="2000" dirty="0" err="1">
                <a:solidFill>
                  <a:schemeClr val="bg1"/>
                </a:solidFill>
                <a:latin typeface="Comic Sans MS" panose="030F0902030302020204" pitchFamily="66" charset="0"/>
              </a:rPr>
              <a:t>sacrifice</a:t>
            </a:r>
            <a:r>
              <a:rPr lang="es-ES_tradnl" altLang="ja-JP" sz="2000" dirty="0">
                <a:solidFill>
                  <a:schemeClr val="bg1"/>
                </a:solidFill>
                <a:latin typeface="Comic Sans MS" panose="030F0902030302020204" pitchFamily="66" charset="0"/>
              </a:rPr>
              <a:t> in </a:t>
            </a:r>
            <a:r>
              <a:rPr lang="es-ES_tradnl" altLang="ja-JP" sz="2000" dirty="0" err="1">
                <a:solidFill>
                  <a:schemeClr val="bg1"/>
                </a:solidFill>
                <a:latin typeface="Comic Sans MS" panose="030F0902030302020204" pitchFamily="66" charset="0"/>
              </a:rPr>
              <a:t>Bozrah</a:t>
            </a:r>
            <a:r>
              <a:rPr lang="es-ES_tradnl" altLang="ja-JP" sz="2000" dirty="0">
                <a:solidFill>
                  <a:schemeClr val="bg1"/>
                </a:solidFill>
                <a:latin typeface="Comic Sans MS" panose="030F0902030302020204" pitchFamily="66" charset="0"/>
              </a:rPr>
              <a:t>, &amp; a </a:t>
            </a:r>
            <a:r>
              <a:rPr lang="es-ES_tradnl" altLang="ja-JP" sz="2000" dirty="0" err="1">
                <a:solidFill>
                  <a:schemeClr val="bg1"/>
                </a:solidFill>
                <a:latin typeface="Comic Sans MS" panose="030F0902030302020204" pitchFamily="66" charset="0"/>
              </a:rPr>
              <a:t>great</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slaughter</a:t>
            </a:r>
            <a:r>
              <a:rPr lang="es-ES_tradnl" altLang="ja-JP" sz="2000" dirty="0">
                <a:solidFill>
                  <a:schemeClr val="bg1"/>
                </a:solidFill>
                <a:latin typeface="Comic Sans MS" panose="030F0902030302020204" pitchFamily="66" charset="0"/>
              </a:rPr>
              <a:t> in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land</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of</a:t>
            </a:r>
            <a:r>
              <a:rPr lang="es-ES_tradnl" altLang="ja-JP" sz="2000" dirty="0">
                <a:solidFill>
                  <a:schemeClr val="bg1"/>
                </a:solidFill>
                <a:latin typeface="Comic Sans MS" panose="030F0902030302020204" pitchFamily="66" charset="0"/>
              </a:rPr>
              <a:t> Edom.  </a:t>
            </a:r>
            <a:r>
              <a:rPr lang="es-ES_tradnl" altLang="ja-JP" sz="2000" dirty="0" err="1">
                <a:solidFill>
                  <a:schemeClr val="bg1"/>
                </a:solidFill>
                <a:latin typeface="Comic Sans MS" panose="030F0902030302020204" pitchFamily="66" charset="0"/>
              </a:rPr>
              <a:t>For</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it</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is</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Day </a:t>
            </a:r>
            <a:r>
              <a:rPr lang="es-ES_tradnl" altLang="ja-JP" sz="2000" dirty="0" err="1">
                <a:solidFill>
                  <a:schemeClr val="bg1"/>
                </a:solidFill>
                <a:latin typeface="Comic Sans MS" panose="030F0902030302020204" pitchFamily="66" charset="0"/>
              </a:rPr>
              <a:t>of</a:t>
            </a:r>
            <a:r>
              <a:rPr lang="es-ES_tradnl" altLang="ja-JP" sz="2000" dirty="0">
                <a:solidFill>
                  <a:schemeClr val="bg1"/>
                </a:solidFill>
                <a:latin typeface="Comic Sans MS" panose="030F0902030302020204" pitchFamily="66" charset="0"/>
              </a:rPr>
              <a:t> </a:t>
            </a:r>
            <a:r>
              <a:rPr lang="es-ES_tradnl" altLang="ja-JP" sz="2000" dirty="0" err="1">
                <a:solidFill>
                  <a:schemeClr val="bg1"/>
                </a:solidFill>
                <a:latin typeface="Comic Sans MS" panose="030F0902030302020204" pitchFamily="66" charset="0"/>
              </a:rPr>
              <a:t>the</a:t>
            </a:r>
            <a:r>
              <a:rPr lang="es-ES_tradnl" altLang="ja-JP" sz="2000" dirty="0">
                <a:solidFill>
                  <a:schemeClr val="bg1"/>
                </a:solidFill>
                <a:latin typeface="Comic Sans MS" panose="030F0902030302020204" pitchFamily="66" charset="0"/>
              </a:rPr>
              <a:t> Lord</a:t>
            </a:r>
            <a:r>
              <a:rPr lang="ja-JP" altLang="es-ES_tradnl" sz="2000">
                <a:solidFill>
                  <a:schemeClr val="bg1"/>
                </a:solidFill>
                <a:latin typeface="Comic Sans MS" panose="030F0902030302020204" pitchFamily="66" charset="0"/>
              </a:rPr>
              <a:t>’</a:t>
            </a:r>
            <a:r>
              <a:rPr lang="es-ES_tradnl" altLang="ja-JP" sz="2000" dirty="0">
                <a:solidFill>
                  <a:schemeClr val="bg1"/>
                </a:solidFill>
                <a:latin typeface="Comic Sans MS" panose="030F0902030302020204" pitchFamily="66" charset="0"/>
              </a:rPr>
              <a:t>s </a:t>
            </a:r>
            <a:r>
              <a:rPr lang="es-ES_tradnl" altLang="ja-JP" sz="2000" dirty="0" err="1">
                <a:solidFill>
                  <a:schemeClr val="bg1"/>
                </a:solidFill>
                <a:latin typeface="Comic Sans MS" panose="030F0902030302020204" pitchFamily="66" charset="0"/>
              </a:rPr>
              <a:t>Vengeance</a:t>
            </a:r>
            <a:r>
              <a:rPr lang="ja-JP" altLang="es-ES_tradnl" sz="2000" b="1">
                <a:solidFill>
                  <a:schemeClr val="bg1"/>
                </a:solidFill>
                <a:latin typeface="Comic Sans MS" panose="030F0902030302020204" pitchFamily="66" charset="0"/>
              </a:rPr>
              <a:t>”</a:t>
            </a:r>
            <a:endParaRPr lang="es-ES_tradnl" altLang="en-US" sz="2000" dirty="0">
              <a:solidFill>
                <a:schemeClr val="bg1"/>
              </a:solidFill>
              <a:latin typeface="Comic Sans MS" panose="030F0902030302020204" pitchFamily="66" charset="0"/>
            </a:endParaRPr>
          </a:p>
        </p:txBody>
      </p:sp>
    </p:spTree>
    <p:extLst>
      <p:ext uri="{BB962C8B-B14F-4D97-AF65-F5344CB8AC3E}">
        <p14:creationId xmlns:p14="http://schemas.microsoft.com/office/powerpoint/2010/main" val="17568935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2546423" y="1029592"/>
            <a:ext cx="7890906" cy="3539430"/>
          </a:xfrm>
          <a:prstGeom prst="rect">
            <a:avLst/>
          </a:prstGeom>
          <a:solidFill>
            <a:srgbClr val="00B0F0"/>
          </a:solidFill>
        </p:spPr>
        <p:txBody>
          <a:bodyPr wrap="square" rtlCol="0">
            <a:spAutoFit/>
          </a:bodyPr>
          <a:lstStyle/>
          <a:p>
            <a:r>
              <a:rPr lang="en-US" sz="2800" dirty="0">
                <a:latin typeface="Papyrus" panose="020B0602040200020303" pitchFamily="34" charset="77"/>
              </a:rPr>
              <a:t>#10. The Release of Satan after the Millennium </a:t>
            </a:r>
          </a:p>
          <a:p>
            <a:r>
              <a:rPr lang="en-US" sz="2800" dirty="0">
                <a:latin typeface="Papyrus" panose="020B0602040200020303" pitchFamily="34" charset="77"/>
              </a:rPr>
              <a:t> 		 Revelation 20</a:t>
            </a:r>
          </a:p>
          <a:p>
            <a:endParaRPr lang="en-US" sz="2800" dirty="0">
              <a:latin typeface="Papyrus" panose="020B0602040200020303" pitchFamily="34" charset="77"/>
            </a:endParaRPr>
          </a:p>
          <a:p>
            <a:pPr algn="ctr"/>
            <a:r>
              <a:rPr lang="en-US" sz="2800" dirty="0">
                <a:latin typeface="Papyrus" panose="020B0602040200020303" pitchFamily="34" charset="77"/>
              </a:rPr>
              <a:t>There will a difference in the roles played  by Israel &amp; the Church during the Millennium </a:t>
            </a:r>
          </a:p>
          <a:p>
            <a:pPr algn="ctr"/>
            <a:endParaRPr lang="en-US" sz="2800" dirty="0">
              <a:latin typeface="Papyrus" panose="020B0602040200020303" pitchFamily="34" charset="77"/>
            </a:endParaRPr>
          </a:p>
          <a:p>
            <a:pPr algn="ctr"/>
            <a:r>
              <a:rPr lang="en-US" sz="2800" dirty="0">
                <a:latin typeface="Papyrus" panose="020B0602040200020303" pitchFamily="34" charset="77"/>
              </a:rPr>
              <a:t>Satan is released to deceive Israel, </a:t>
            </a:r>
          </a:p>
          <a:p>
            <a:pPr algn="ctr"/>
            <a:r>
              <a:rPr lang="en-US" sz="2800" dirty="0">
                <a:latin typeface="Papyrus" panose="020B0602040200020303" pitchFamily="34" charset="77"/>
              </a:rPr>
              <a:t>   not the Glorified Saints</a:t>
            </a:r>
          </a:p>
        </p:txBody>
      </p:sp>
    </p:spTree>
    <p:extLst>
      <p:ext uri="{BB962C8B-B14F-4D97-AF65-F5344CB8AC3E}">
        <p14:creationId xmlns:p14="http://schemas.microsoft.com/office/powerpoint/2010/main" val="3192980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381956" y="381409"/>
            <a:ext cx="6562853" cy="6124754"/>
          </a:xfrm>
          <a:prstGeom prst="rect">
            <a:avLst/>
          </a:prstGeom>
          <a:solidFill>
            <a:srgbClr val="00B0F0"/>
          </a:solidFill>
        </p:spPr>
        <p:txBody>
          <a:bodyPr wrap="square" rtlCol="0">
            <a:spAutoFit/>
          </a:bodyPr>
          <a:lstStyle/>
          <a:p>
            <a:pPr algn="l"/>
            <a:r>
              <a:rPr lang="en-US" sz="2000" dirty="0">
                <a:solidFill>
                  <a:srgbClr val="000000"/>
                </a:solidFill>
                <a:latin typeface="Papyrus" panose="020B0602040200020303" pitchFamily="34" charset="77"/>
              </a:rPr>
              <a:t>      Revelation 20 – Christ’s Millennial Reign</a:t>
            </a:r>
          </a:p>
          <a:p>
            <a:pPr algn="l"/>
            <a:endParaRPr lang="en-US" baseline="30000" dirty="0">
              <a:solidFill>
                <a:srgbClr val="000000"/>
              </a:solidFill>
              <a:latin typeface="Avenir Book" panose="02000503020000020003" pitchFamily="2" charset="0"/>
            </a:endParaRPr>
          </a:p>
          <a:p>
            <a:pPr algn="l"/>
            <a:r>
              <a:rPr lang="en-US" baseline="30000" dirty="0">
                <a:solidFill>
                  <a:srgbClr val="000000"/>
                </a:solidFill>
                <a:latin typeface="Avenir Book" panose="02000503020000020003" pitchFamily="2" charset="0"/>
              </a:rPr>
              <a:t>1</a:t>
            </a:r>
            <a:r>
              <a:rPr lang="en-US" i="0" u="none" strike="noStrike" dirty="0">
                <a:solidFill>
                  <a:srgbClr val="000000"/>
                </a:solidFill>
                <a:effectLst/>
                <a:latin typeface="Avenir Book" panose="02000503020000020003" pitchFamily="2" charset="0"/>
              </a:rPr>
              <a:t> And I saw an angel come down from heaven, having the key of the bottomless pit and a great chain in his hand.</a:t>
            </a:r>
          </a:p>
          <a:p>
            <a:pPr algn="l"/>
            <a:r>
              <a:rPr lang="en-US" i="0" u="none" strike="noStrike" baseline="30000" dirty="0">
                <a:solidFill>
                  <a:srgbClr val="000000"/>
                </a:solidFill>
                <a:effectLst/>
                <a:latin typeface="Avenir Book" panose="02000503020000020003" pitchFamily="2" charset="0"/>
              </a:rPr>
              <a:t>2 </a:t>
            </a:r>
            <a:r>
              <a:rPr lang="en-US" i="0" u="none" strike="noStrike" dirty="0">
                <a:solidFill>
                  <a:srgbClr val="000000"/>
                </a:solidFill>
                <a:effectLst/>
                <a:latin typeface="Avenir Book" panose="02000503020000020003" pitchFamily="2" charset="0"/>
              </a:rPr>
              <a:t>And he laid hold on the dragon, that old serpent, </a:t>
            </a:r>
          </a:p>
          <a:p>
            <a:pPr algn="l"/>
            <a:r>
              <a:rPr lang="en-US" i="0" u="none" strike="noStrike" dirty="0">
                <a:solidFill>
                  <a:srgbClr val="000000"/>
                </a:solidFill>
                <a:effectLst/>
                <a:latin typeface="Avenir Book" panose="02000503020000020003" pitchFamily="2" charset="0"/>
              </a:rPr>
              <a:t>which is the Devil, and Satan, and bound him 1000 years,</a:t>
            </a:r>
          </a:p>
          <a:p>
            <a:pPr algn="l"/>
            <a:r>
              <a:rPr lang="en-US" i="0" u="none" strike="noStrike" baseline="30000" dirty="0">
                <a:solidFill>
                  <a:srgbClr val="000000"/>
                </a:solidFill>
                <a:effectLst/>
                <a:latin typeface="Avenir Book" panose="02000503020000020003" pitchFamily="2" charset="0"/>
              </a:rPr>
              <a:t>3 </a:t>
            </a:r>
            <a:r>
              <a:rPr lang="en-US" i="0" u="none" strike="noStrike" dirty="0">
                <a:solidFill>
                  <a:srgbClr val="000000"/>
                </a:solidFill>
                <a:effectLst/>
                <a:latin typeface="Avenir Book" panose="02000503020000020003" pitchFamily="2" charset="0"/>
              </a:rPr>
              <a:t>And cast him into the bottomless pit, and shut him up, </a:t>
            </a:r>
          </a:p>
          <a:p>
            <a:pPr algn="l"/>
            <a:r>
              <a:rPr lang="en-US" i="0" u="none" strike="noStrike" dirty="0">
                <a:solidFill>
                  <a:srgbClr val="000000"/>
                </a:solidFill>
                <a:effectLst/>
                <a:latin typeface="Avenir Book" panose="02000503020000020003" pitchFamily="2" charset="0"/>
              </a:rPr>
              <a:t>and set a seal upon him, that he should deceive the nations </a:t>
            </a:r>
          </a:p>
          <a:p>
            <a:pPr algn="l"/>
            <a:r>
              <a:rPr lang="en-US" i="0" u="none" strike="noStrike" dirty="0">
                <a:solidFill>
                  <a:srgbClr val="000000"/>
                </a:solidFill>
                <a:effectLst/>
                <a:latin typeface="Avenir Book" panose="02000503020000020003" pitchFamily="2" charset="0"/>
              </a:rPr>
              <a:t>no more, till the 1000 years should be fulfilled: </a:t>
            </a:r>
          </a:p>
          <a:p>
            <a:pPr algn="l"/>
            <a:r>
              <a:rPr lang="en-US" i="0" u="none" strike="noStrike" dirty="0">
                <a:solidFill>
                  <a:srgbClr val="000000"/>
                </a:solidFill>
                <a:effectLst/>
                <a:latin typeface="Avenir Book" panose="02000503020000020003" pitchFamily="2" charset="0"/>
              </a:rPr>
              <a:t>and after that he must be loosed a little season.</a:t>
            </a:r>
          </a:p>
          <a:p>
            <a:pPr algn="l"/>
            <a:endParaRPr lang="en-US" i="0" u="none" strike="noStrike" dirty="0">
              <a:solidFill>
                <a:srgbClr val="000000"/>
              </a:solidFill>
              <a:effectLst/>
              <a:latin typeface="Avenir Book" panose="02000503020000020003" pitchFamily="2" charset="0"/>
            </a:endParaRPr>
          </a:p>
          <a:p>
            <a:pPr algn="l"/>
            <a:r>
              <a:rPr lang="en-US" i="0" u="none" strike="noStrike" baseline="30000" dirty="0">
                <a:solidFill>
                  <a:srgbClr val="000000"/>
                </a:solidFill>
                <a:effectLst/>
                <a:latin typeface="Avenir Book" panose="02000503020000020003" pitchFamily="2" charset="0"/>
              </a:rPr>
              <a:t>4 </a:t>
            </a:r>
            <a:r>
              <a:rPr lang="en-US" i="0" u="none" strike="noStrike" dirty="0">
                <a:solidFill>
                  <a:srgbClr val="000000"/>
                </a:solidFill>
                <a:effectLst/>
                <a:latin typeface="Avenir Book" panose="02000503020000020003" pitchFamily="2" charset="0"/>
              </a:rPr>
              <a:t>And I saw thrones, and they sat upon them, and judgment was given unto them: and I saw the souls of them that were beheaded for the witness of Jesus, and for the Word of God, and which had not worshipped the beast, neither his image, neither had received his mark upon their foreheads, or in their hands; and they lived and reigned with Christ 1000 years.</a:t>
            </a:r>
          </a:p>
          <a:p>
            <a:pPr algn="l"/>
            <a:r>
              <a:rPr lang="en-US" i="0" u="none" strike="noStrike" baseline="30000" dirty="0">
                <a:solidFill>
                  <a:srgbClr val="000000"/>
                </a:solidFill>
                <a:effectLst/>
                <a:latin typeface="Avenir Book" panose="02000503020000020003" pitchFamily="2" charset="0"/>
              </a:rPr>
              <a:t>5 </a:t>
            </a:r>
            <a:r>
              <a:rPr lang="en-US" i="0" u="none" strike="noStrike" dirty="0">
                <a:solidFill>
                  <a:srgbClr val="000000"/>
                </a:solidFill>
                <a:effectLst/>
                <a:latin typeface="Avenir Book" panose="02000503020000020003" pitchFamily="2" charset="0"/>
              </a:rPr>
              <a:t>But the rest of the dead lived not again until the 1000 years were finished. This is the 1st </a:t>
            </a:r>
            <a:r>
              <a:rPr lang="en-US" dirty="0">
                <a:solidFill>
                  <a:srgbClr val="000000"/>
                </a:solidFill>
                <a:latin typeface="Avenir Book" panose="02000503020000020003" pitchFamily="2" charset="0"/>
              </a:rPr>
              <a:t>R</a:t>
            </a:r>
            <a:r>
              <a:rPr lang="en-US" i="0" u="none" strike="noStrike" dirty="0">
                <a:solidFill>
                  <a:srgbClr val="000000"/>
                </a:solidFill>
                <a:effectLst/>
                <a:latin typeface="Avenir Book" panose="02000503020000020003" pitchFamily="2" charset="0"/>
              </a:rPr>
              <a:t>esurrection.</a:t>
            </a:r>
          </a:p>
          <a:p>
            <a:pPr algn="l"/>
            <a:r>
              <a:rPr lang="en-US" i="0" u="none" strike="noStrike" baseline="30000" dirty="0">
                <a:solidFill>
                  <a:srgbClr val="000000"/>
                </a:solidFill>
                <a:effectLst/>
                <a:latin typeface="Avenir Book" panose="02000503020000020003" pitchFamily="2" charset="0"/>
              </a:rPr>
              <a:t>6 </a:t>
            </a:r>
            <a:r>
              <a:rPr lang="en-US" i="0" u="none" strike="noStrike" dirty="0">
                <a:solidFill>
                  <a:srgbClr val="000000"/>
                </a:solidFill>
                <a:effectLst/>
                <a:latin typeface="Avenir Book" panose="02000503020000020003" pitchFamily="2" charset="0"/>
              </a:rPr>
              <a:t>Blessed and holy is he that has part in the 1st </a:t>
            </a:r>
            <a:r>
              <a:rPr lang="en-US" dirty="0">
                <a:solidFill>
                  <a:srgbClr val="000000"/>
                </a:solidFill>
                <a:latin typeface="Avenir Book" panose="02000503020000020003" pitchFamily="2" charset="0"/>
              </a:rPr>
              <a:t>R</a:t>
            </a:r>
            <a:r>
              <a:rPr lang="en-US" i="0" u="none" strike="noStrike" dirty="0">
                <a:solidFill>
                  <a:srgbClr val="000000"/>
                </a:solidFill>
                <a:effectLst/>
                <a:latin typeface="Avenir Book" panose="02000503020000020003" pitchFamily="2" charset="0"/>
              </a:rPr>
              <a:t>esurrection: on such the 2nd death has no power, but they shall be priests of God and of Christ, and shall reign with Him </a:t>
            </a:r>
            <a:r>
              <a:rPr lang="en-US" dirty="0">
                <a:solidFill>
                  <a:srgbClr val="000000"/>
                </a:solidFill>
                <a:latin typeface="Avenir Book" panose="02000503020000020003" pitchFamily="2" charset="0"/>
              </a:rPr>
              <a:t>1000</a:t>
            </a:r>
            <a:r>
              <a:rPr lang="en-US" i="0" u="none" strike="noStrike" dirty="0">
                <a:solidFill>
                  <a:srgbClr val="000000"/>
                </a:solidFill>
                <a:effectLst/>
                <a:latin typeface="Avenir Book" panose="02000503020000020003" pitchFamily="2" charset="0"/>
              </a:rPr>
              <a:t>  years.</a:t>
            </a:r>
          </a:p>
        </p:txBody>
      </p:sp>
      <p:pic>
        <p:nvPicPr>
          <p:cNvPr id="5" name="Picture 4" descr="An angel with wings coming out of a chest&#10;&#10;Description automatically generated">
            <a:extLst>
              <a:ext uri="{FF2B5EF4-FFF2-40B4-BE49-F238E27FC236}">
                <a16:creationId xmlns:a16="http://schemas.microsoft.com/office/drawing/2014/main" id="{D6051EE1-165E-CDE6-796D-81546D853C2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489842" y="175918"/>
            <a:ext cx="4508500" cy="6506163"/>
          </a:xfrm>
          <a:prstGeom prst="rect">
            <a:avLst/>
          </a:prstGeom>
        </p:spPr>
      </p:pic>
    </p:spTree>
    <p:extLst>
      <p:ext uri="{BB962C8B-B14F-4D97-AF65-F5344CB8AC3E}">
        <p14:creationId xmlns:p14="http://schemas.microsoft.com/office/powerpoint/2010/main" val="27659180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15534"/>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3" name="Picture 2" descr="A diagram of a cross&#10;&#10;Description automatically generated">
            <a:extLst>
              <a:ext uri="{FF2B5EF4-FFF2-40B4-BE49-F238E27FC236}">
                <a16:creationId xmlns:a16="http://schemas.microsoft.com/office/drawing/2014/main" id="{85D74CDA-C554-8A8B-0B58-69989F9F73B2}"/>
              </a:ext>
            </a:extLst>
          </p:cNvPr>
          <p:cNvPicPr>
            <a:picLocks noChangeAspect="1"/>
          </p:cNvPicPr>
          <p:nvPr/>
        </p:nvPicPr>
        <p:blipFill>
          <a:blip r:embed="rId2"/>
          <a:stretch>
            <a:fillRect/>
          </a:stretch>
        </p:blipFill>
        <p:spPr>
          <a:xfrm>
            <a:off x="364300" y="-326572"/>
            <a:ext cx="5287715" cy="7200105"/>
          </a:xfrm>
          <a:prstGeom prst="rect">
            <a:avLst/>
          </a:prstGeom>
        </p:spPr>
      </p:pic>
      <p:sp>
        <p:nvSpPr>
          <p:cNvPr id="5" name="TextBox 4">
            <a:extLst>
              <a:ext uri="{FF2B5EF4-FFF2-40B4-BE49-F238E27FC236}">
                <a16:creationId xmlns:a16="http://schemas.microsoft.com/office/drawing/2014/main" id="{F1AAC9E3-3E8D-EF13-6C7A-3685F091933D}"/>
              </a:ext>
            </a:extLst>
          </p:cNvPr>
          <p:cNvSpPr txBox="1"/>
          <p:nvPr/>
        </p:nvSpPr>
        <p:spPr>
          <a:xfrm>
            <a:off x="6430809" y="237602"/>
            <a:ext cx="5492214" cy="1200329"/>
          </a:xfrm>
          <a:prstGeom prst="rect">
            <a:avLst/>
          </a:prstGeom>
          <a:noFill/>
        </p:spPr>
        <p:txBody>
          <a:bodyPr wrap="square" rtlCol="0">
            <a:spAutoFit/>
          </a:bodyPr>
          <a:lstStyle/>
          <a:p>
            <a:r>
              <a:rPr lang="en-US" sz="2400" dirty="0">
                <a:latin typeface="Papyrus" panose="020B0602040200020303" pitchFamily="34" charset="77"/>
              </a:rPr>
              <a:t>Different Views of the Millennium</a:t>
            </a:r>
          </a:p>
          <a:p>
            <a:r>
              <a:rPr lang="en-US" sz="2400" dirty="0">
                <a:latin typeface="Papyrus" panose="020B0602040200020303" pitchFamily="34" charset="77"/>
              </a:rPr>
              <a:t>         Among Churches </a:t>
            </a:r>
          </a:p>
          <a:p>
            <a:r>
              <a:rPr lang="en-US" sz="2400" dirty="0">
                <a:latin typeface="Papyrus" panose="020B0602040200020303" pitchFamily="34" charset="77"/>
              </a:rPr>
              <a:t>Challenge Truth About End Time</a:t>
            </a:r>
          </a:p>
        </p:txBody>
      </p:sp>
      <p:sp>
        <p:nvSpPr>
          <p:cNvPr id="6" name="TextBox 5">
            <a:extLst>
              <a:ext uri="{FF2B5EF4-FFF2-40B4-BE49-F238E27FC236}">
                <a16:creationId xmlns:a16="http://schemas.microsoft.com/office/drawing/2014/main" id="{0050F467-0C94-0223-3C87-37D9F882B558}"/>
              </a:ext>
            </a:extLst>
          </p:cNvPr>
          <p:cNvSpPr txBox="1"/>
          <p:nvPr/>
        </p:nvSpPr>
        <p:spPr>
          <a:xfrm>
            <a:off x="7249886" y="3278777"/>
            <a:ext cx="4049485" cy="369332"/>
          </a:xfrm>
          <a:prstGeom prst="rect">
            <a:avLst/>
          </a:prstGeom>
          <a:noFill/>
        </p:spPr>
        <p:txBody>
          <a:bodyPr wrap="square" rtlCol="0">
            <a:spAutoFit/>
          </a:bodyPr>
          <a:lstStyle/>
          <a:p>
            <a:endParaRPr lang="en-US" dirty="0">
              <a:latin typeface="Papyrus" panose="020B0602040200020303" pitchFamily="34" charset="77"/>
            </a:endParaRPr>
          </a:p>
        </p:txBody>
      </p:sp>
      <p:sp>
        <p:nvSpPr>
          <p:cNvPr id="7" name="TextBox 6">
            <a:extLst>
              <a:ext uri="{FF2B5EF4-FFF2-40B4-BE49-F238E27FC236}">
                <a16:creationId xmlns:a16="http://schemas.microsoft.com/office/drawing/2014/main" id="{5636C72B-4BF0-00EB-A7C9-B00279F462F3}"/>
              </a:ext>
            </a:extLst>
          </p:cNvPr>
          <p:cNvSpPr txBox="1"/>
          <p:nvPr/>
        </p:nvSpPr>
        <p:spPr>
          <a:xfrm>
            <a:off x="5830648" y="1345474"/>
            <a:ext cx="6274526" cy="5355312"/>
          </a:xfrm>
          <a:prstGeom prst="rect">
            <a:avLst/>
          </a:prstGeom>
          <a:solidFill>
            <a:schemeClr val="bg1"/>
          </a:solidFill>
        </p:spPr>
        <p:txBody>
          <a:bodyPr wrap="square" rtlCol="0">
            <a:spAutoFit/>
          </a:bodyPr>
          <a:lstStyle/>
          <a:p>
            <a:r>
              <a:rPr lang="en-US" dirty="0"/>
              <a:t>#1. Jesus comes after Tribulation to set up 1,000 year reign</a:t>
            </a:r>
          </a:p>
          <a:p>
            <a:r>
              <a:rPr lang="en-US" dirty="0"/>
              <a:t>Church is present during Tribulation, no Rapture</a:t>
            </a:r>
          </a:p>
          <a:p>
            <a:r>
              <a:rPr lang="en-US" dirty="0"/>
              <a:t>#2. Rapture of Church happens before Tribulation. Jesus returns with Church after  the Battle of Armageddon. Then He begins His 1000 reign.  The True Church is not present during Tribulation. God has 2 distinct and separate  plans:  one for Israel and one for The Church. </a:t>
            </a:r>
          </a:p>
          <a:p>
            <a:r>
              <a:rPr lang="en-US" dirty="0"/>
              <a:t>#3. Most Churches today believe they are in the Millennium now as the Church Age which extends to the 2</a:t>
            </a:r>
            <a:r>
              <a:rPr lang="en-US" baseline="30000" dirty="0"/>
              <a:t>nd</a:t>
            </a:r>
            <a:r>
              <a:rPr lang="en-US" dirty="0"/>
              <a:t> Coming: no Anti-Christ, no Rapture Tribulation, no future Israel as a modern nation.  Partners with </a:t>
            </a:r>
            <a:r>
              <a:rPr lang="en-US" dirty="0" err="1"/>
              <a:t>preterism</a:t>
            </a:r>
            <a:r>
              <a:rPr lang="en-US" dirty="0"/>
              <a:t> – Book of Revelation fulfilled in 70AD.  Final Church Age – World wide Revival.  Gospel must be successfully spread over whole earth by Church.  Jesus can only return when Church has conquered all.  “Dominion Now – Bethel – Joel’s Army – NAR </a:t>
            </a:r>
          </a:p>
          <a:p>
            <a:r>
              <a:rPr lang="en-US" dirty="0"/>
              <a:t>#4. Promoted by Augustine in 3</a:t>
            </a:r>
            <a:r>
              <a:rPr lang="en-US" baseline="30000" dirty="0"/>
              <a:t>rd</a:t>
            </a:r>
            <a:r>
              <a:rPr lang="en-US" dirty="0"/>
              <a:t> Century  - all symbolic – NO Millennium. JESUS is reigning in our hearts now. OT prophesies are fulfilled only by the Church. Replacement Theology – Christian Left Wing – Social Justice </a:t>
            </a:r>
          </a:p>
        </p:txBody>
      </p:sp>
    </p:spTree>
    <p:extLst>
      <p:ext uri="{BB962C8B-B14F-4D97-AF65-F5344CB8AC3E}">
        <p14:creationId xmlns:p14="http://schemas.microsoft.com/office/powerpoint/2010/main" val="2087301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5" name="Picture 4" descr="A diagram of the creation of the bible&#10;&#10;Description automatically generated">
            <a:extLst>
              <a:ext uri="{FF2B5EF4-FFF2-40B4-BE49-F238E27FC236}">
                <a16:creationId xmlns:a16="http://schemas.microsoft.com/office/drawing/2014/main" id="{05F3E2DD-43C8-A86B-DDFB-2E357EB490A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70363" y="298048"/>
            <a:ext cx="10811435" cy="6261904"/>
          </a:xfrm>
          <a:prstGeom prst="rect">
            <a:avLst/>
          </a:prstGeom>
        </p:spPr>
      </p:pic>
      <p:sp>
        <p:nvSpPr>
          <p:cNvPr id="6" name="TextBox 5">
            <a:extLst>
              <a:ext uri="{FF2B5EF4-FFF2-40B4-BE49-F238E27FC236}">
                <a16:creationId xmlns:a16="http://schemas.microsoft.com/office/drawing/2014/main" id="{A8E08F84-35CC-B57D-7F47-EB2888E7653C}"/>
              </a:ext>
            </a:extLst>
          </p:cNvPr>
          <p:cNvSpPr txBox="1"/>
          <p:nvPr/>
        </p:nvSpPr>
        <p:spPr>
          <a:xfrm>
            <a:off x="1018572" y="1944547"/>
            <a:ext cx="787078" cy="338554"/>
          </a:xfrm>
          <a:prstGeom prst="rect">
            <a:avLst/>
          </a:prstGeom>
          <a:solidFill>
            <a:schemeClr val="bg1"/>
          </a:solidFill>
        </p:spPr>
        <p:txBody>
          <a:bodyPr wrap="square" rtlCol="0">
            <a:spAutoFit/>
          </a:bodyPr>
          <a:lstStyle/>
          <a:p>
            <a:r>
              <a:rPr lang="en-US" sz="1600" dirty="0">
                <a:solidFill>
                  <a:srgbClr val="C00000"/>
                </a:solidFill>
              </a:rPr>
              <a:t>30 AD</a:t>
            </a:r>
          </a:p>
        </p:txBody>
      </p:sp>
      <p:sp>
        <p:nvSpPr>
          <p:cNvPr id="7" name="TextBox 6">
            <a:extLst>
              <a:ext uri="{FF2B5EF4-FFF2-40B4-BE49-F238E27FC236}">
                <a16:creationId xmlns:a16="http://schemas.microsoft.com/office/drawing/2014/main" id="{C40B7539-5417-27BC-C377-52D45B283E14}"/>
              </a:ext>
            </a:extLst>
          </p:cNvPr>
          <p:cNvSpPr txBox="1"/>
          <p:nvPr/>
        </p:nvSpPr>
        <p:spPr>
          <a:xfrm>
            <a:off x="3900668" y="2313879"/>
            <a:ext cx="775504" cy="523220"/>
          </a:xfrm>
          <a:prstGeom prst="rect">
            <a:avLst/>
          </a:prstGeom>
          <a:solidFill>
            <a:schemeClr val="bg1"/>
          </a:solidFill>
        </p:spPr>
        <p:txBody>
          <a:bodyPr wrap="square" rtlCol="0">
            <a:spAutoFit/>
          </a:bodyPr>
          <a:lstStyle/>
          <a:p>
            <a:r>
              <a:rPr lang="en-US" sz="1400" b="1" dirty="0">
                <a:solidFill>
                  <a:srgbClr val="C00000"/>
                </a:solidFill>
              </a:rPr>
              <a:t>Church Rapture</a:t>
            </a:r>
          </a:p>
        </p:txBody>
      </p:sp>
      <p:sp>
        <p:nvSpPr>
          <p:cNvPr id="8" name="TextBox 7">
            <a:extLst>
              <a:ext uri="{FF2B5EF4-FFF2-40B4-BE49-F238E27FC236}">
                <a16:creationId xmlns:a16="http://schemas.microsoft.com/office/drawing/2014/main" id="{06A85E35-6756-40FC-E22D-9F2B567CEEDF}"/>
              </a:ext>
            </a:extLst>
          </p:cNvPr>
          <p:cNvSpPr txBox="1"/>
          <p:nvPr/>
        </p:nvSpPr>
        <p:spPr>
          <a:xfrm>
            <a:off x="4838219" y="2594687"/>
            <a:ext cx="937550" cy="523220"/>
          </a:xfrm>
          <a:prstGeom prst="rect">
            <a:avLst/>
          </a:prstGeom>
          <a:solidFill>
            <a:schemeClr val="bg1"/>
          </a:solidFill>
        </p:spPr>
        <p:txBody>
          <a:bodyPr wrap="square" rtlCol="0">
            <a:spAutoFit/>
          </a:bodyPr>
          <a:lstStyle/>
          <a:p>
            <a:r>
              <a:rPr lang="en-US" sz="1400" b="1" dirty="0">
                <a:solidFill>
                  <a:srgbClr val="C00000"/>
                </a:solidFill>
              </a:rPr>
              <a:t>Jesus’ 2</a:t>
            </a:r>
            <a:r>
              <a:rPr lang="en-US" sz="1400" b="1" baseline="30000" dirty="0">
                <a:solidFill>
                  <a:srgbClr val="C00000"/>
                </a:solidFill>
              </a:rPr>
              <a:t>nd</a:t>
            </a:r>
            <a:r>
              <a:rPr lang="en-US" sz="1400" b="1" dirty="0">
                <a:solidFill>
                  <a:srgbClr val="C00000"/>
                </a:solidFill>
              </a:rPr>
              <a:t> Coming </a:t>
            </a:r>
          </a:p>
        </p:txBody>
      </p:sp>
      <p:sp>
        <p:nvSpPr>
          <p:cNvPr id="9" name="TextBox 8">
            <a:extLst>
              <a:ext uri="{FF2B5EF4-FFF2-40B4-BE49-F238E27FC236}">
                <a16:creationId xmlns:a16="http://schemas.microsoft.com/office/drawing/2014/main" id="{6F2BD39F-0C23-932A-86C1-A5DC47052739}"/>
              </a:ext>
            </a:extLst>
          </p:cNvPr>
          <p:cNvSpPr txBox="1"/>
          <p:nvPr/>
        </p:nvSpPr>
        <p:spPr>
          <a:xfrm>
            <a:off x="6585995" y="1975324"/>
            <a:ext cx="1909823" cy="307777"/>
          </a:xfrm>
          <a:prstGeom prst="rect">
            <a:avLst/>
          </a:prstGeom>
          <a:noFill/>
        </p:spPr>
        <p:txBody>
          <a:bodyPr wrap="square" rtlCol="0">
            <a:spAutoFit/>
          </a:bodyPr>
          <a:lstStyle/>
          <a:p>
            <a:r>
              <a:rPr lang="en-US" sz="1400" b="1" dirty="0">
                <a:solidFill>
                  <a:srgbClr val="C00000"/>
                </a:solidFill>
              </a:rPr>
              <a:t>Jesus’ 1000 Year Reign</a:t>
            </a:r>
          </a:p>
        </p:txBody>
      </p:sp>
      <p:sp>
        <p:nvSpPr>
          <p:cNvPr id="10" name="TextBox 9">
            <a:extLst>
              <a:ext uri="{FF2B5EF4-FFF2-40B4-BE49-F238E27FC236}">
                <a16:creationId xmlns:a16="http://schemas.microsoft.com/office/drawing/2014/main" id="{6C2F534A-D373-87AB-E464-4D7C98F55254}"/>
              </a:ext>
            </a:extLst>
          </p:cNvPr>
          <p:cNvSpPr txBox="1"/>
          <p:nvPr/>
        </p:nvSpPr>
        <p:spPr>
          <a:xfrm>
            <a:off x="9150042" y="1944547"/>
            <a:ext cx="1477532" cy="1384995"/>
          </a:xfrm>
          <a:prstGeom prst="rect">
            <a:avLst/>
          </a:prstGeom>
          <a:noFill/>
        </p:spPr>
        <p:txBody>
          <a:bodyPr wrap="square" rtlCol="0">
            <a:spAutoFit/>
          </a:bodyPr>
          <a:lstStyle/>
          <a:p>
            <a:r>
              <a:rPr lang="en-US" sz="1400" b="1" dirty="0">
                <a:solidFill>
                  <a:srgbClr val="C00000"/>
                </a:solidFill>
              </a:rPr>
              <a:t>New Heaven, New Earth in New Jerusalem, </a:t>
            </a:r>
          </a:p>
          <a:p>
            <a:r>
              <a:rPr lang="en-US" sz="1400" b="1" dirty="0">
                <a:solidFill>
                  <a:srgbClr val="C00000"/>
                </a:solidFill>
              </a:rPr>
              <a:t>Our Eternity with God and Jesus</a:t>
            </a:r>
          </a:p>
          <a:p>
            <a:endParaRPr lang="en-US" sz="1400" dirty="0">
              <a:solidFill>
                <a:srgbClr val="C00000"/>
              </a:solidFill>
            </a:endParaRPr>
          </a:p>
        </p:txBody>
      </p:sp>
    </p:spTree>
    <p:extLst>
      <p:ext uri="{BB962C8B-B14F-4D97-AF65-F5344CB8AC3E}">
        <p14:creationId xmlns:p14="http://schemas.microsoft.com/office/powerpoint/2010/main" val="1672261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3190" y="4821313"/>
            <a:ext cx="3504525" cy="1477328"/>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rgbClr val="000000"/>
                </a:solidFill>
                <a:latin typeface="Papyrus"/>
                <a:cs typeface="Papyrus"/>
              </a:rPr>
              <a:t>  </a:t>
            </a:r>
          </a:p>
          <a:p>
            <a:pPr algn="ctr"/>
            <a:r>
              <a:rPr lang="en-US" dirty="0">
                <a:solidFill>
                  <a:srgbClr val="000000"/>
                </a:solidFill>
                <a:latin typeface="Papyrus"/>
                <a:cs typeface="Papyrus"/>
              </a:rPr>
              <a:t>Just as Adam and Eve were in great agony after experiencing the consequences of sin - Separated from God’s Presence!</a:t>
            </a:r>
          </a:p>
        </p:txBody>
      </p:sp>
      <p:sp>
        <p:nvSpPr>
          <p:cNvPr id="2" name="Rectangle 1">
            <a:extLst>
              <a:ext uri="{FF2B5EF4-FFF2-40B4-BE49-F238E27FC236}">
                <a16:creationId xmlns:a16="http://schemas.microsoft.com/office/drawing/2014/main" id="{4E1F1B56-C62B-446D-4B4B-6EEA963CC0F2}"/>
              </a:ext>
            </a:extLst>
          </p:cNvPr>
          <p:cNvSpPr/>
          <p:nvPr/>
        </p:nvSpPr>
        <p:spPr>
          <a:xfrm>
            <a:off x="13304" y="0"/>
            <a:ext cx="12238042"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s-1.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1056332"/>
            <a:ext cx="5932509" cy="4890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images-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04" y="187619"/>
            <a:ext cx="5227563" cy="55047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ight Arrow 7"/>
          <p:cNvSpPr/>
          <p:nvPr/>
        </p:nvSpPr>
        <p:spPr>
          <a:xfrm>
            <a:off x="4622800" y="3501570"/>
            <a:ext cx="2455333" cy="707886"/>
          </a:xfrm>
          <a:prstGeom prst="rightArrow">
            <a:avLst/>
          </a:prstGeom>
          <a:solidFill>
            <a:schemeClr val="accent5"/>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dirty="0"/>
          </a:p>
        </p:txBody>
      </p:sp>
      <p:sp>
        <p:nvSpPr>
          <p:cNvPr id="9" name="TextBox 8"/>
          <p:cNvSpPr txBox="1"/>
          <p:nvPr/>
        </p:nvSpPr>
        <p:spPr>
          <a:xfrm>
            <a:off x="386327" y="5687229"/>
            <a:ext cx="5855292" cy="707886"/>
          </a:xfrm>
          <a:prstGeom prst="rect">
            <a:avLst/>
          </a:prstGeom>
          <a:solidFill>
            <a:schemeClr val="accent5"/>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s-ES_tradnl" sz="2000" dirty="0">
                <a:solidFill>
                  <a:schemeClr val="bg1"/>
                </a:solidFill>
                <a:latin typeface="Papyrus"/>
                <a:cs typeface="Papyrus"/>
              </a:rPr>
              <a:t> Adam and Eve </a:t>
            </a:r>
            <a:r>
              <a:rPr lang="es-ES_tradnl" sz="2000" dirty="0" err="1">
                <a:solidFill>
                  <a:schemeClr val="bg1"/>
                </a:solidFill>
                <a:latin typeface="Papyrus"/>
                <a:cs typeface="Papyrus"/>
              </a:rPr>
              <a:t>were</a:t>
            </a:r>
            <a:r>
              <a:rPr lang="es-ES_tradnl" sz="2000" dirty="0">
                <a:solidFill>
                  <a:schemeClr val="bg1"/>
                </a:solidFill>
                <a:latin typeface="Papyrus"/>
                <a:cs typeface="Papyrus"/>
              </a:rPr>
              <a:t>  full </a:t>
            </a:r>
            <a:r>
              <a:rPr lang="es-ES_tradnl" sz="2000" dirty="0" err="1">
                <a:solidFill>
                  <a:schemeClr val="bg1"/>
                </a:solidFill>
                <a:latin typeface="Papyrus"/>
                <a:cs typeface="Papyrus"/>
              </a:rPr>
              <a:t>of</a:t>
            </a:r>
            <a:r>
              <a:rPr lang="es-ES_tradnl" sz="2000" dirty="0">
                <a:solidFill>
                  <a:schemeClr val="bg1"/>
                </a:solidFill>
                <a:latin typeface="Papyrus"/>
                <a:cs typeface="Papyrus"/>
              </a:rPr>
              <a:t> </a:t>
            </a:r>
            <a:r>
              <a:rPr lang="es-ES_tradnl" sz="2000" dirty="0" err="1">
                <a:solidFill>
                  <a:schemeClr val="bg1"/>
                </a:solidFill>
                <a:latin typeface="Papyrus"/>
                <a:cs typeface="Papyrus"/>
              </a:rPr>
              <a:t>grief</a:t>
            </a:r>
            <a:r>
              <a:rPr lang="es-ES_tradnl" sz="2000" dirty="0">
                <a:solidFill>
                  <a:schemeClr val="bg1"/>
                </a:solidFill>
                <a:latin typeface="Papyrus"/>
                <a:cs typeface="Papyrus"/>
              </a:rPr>
              <a:t>   </a:t>
            </a:r>
            <a:r>
              <a:rPr lang="es-ES_tradnl" sz="2000" dirty="0" err="1">
                <a:solidFill>
                  <a:schemeClr val="bg1"/>
                </a:solidFill>
                <a:latin typeface="Papyrus"/>
                <a:cs typeface="Papyrus"/>
              </a:rPr>
              <a:t>when</a:t>
            </a:r>
            <a:r>
              <a:rPr lang="es-ES_tradnl" sz="2000" dirty="0">
                <a:solidFill>
                  <a:schemeClr val="bg1"/>
                </a:solidFill>
                <a:latin typeface="Papyrus"/>
                <a:cs typeface="Papyrus"/>
              </a:rPr>
              <a:t> </a:t>
            </a:r>
            <a:r>
              <a:rPr lang="es-ES_tradnl" sz="2000" dirty="0" err="1">
                <a:solidFill>
                  <a:schemeClr val="bg1"/>
                </a:solidFill>
                <a:latin typeface="Papyrus"/>
                <a:cs typeface="Papyrus"/>
              </a:rPr>
              <a:t>they</a:t>
            </a:r>
            <a:r>
              <a:rPr lang="es-ES_tradnl" sz="2000" dirty="0">
                <a:solidFill>
                  <a:schemeClr val="bg1"/>
                </a:solidFill>
                <a:latin typeface="Papyrus"/>
                <a:cs typeface="Papyrus"/>
              </a:rPr>
              <a:t> </a:t>
            </a:r>
            <a:r>
              <a:rPr lang="es-ES_tradnl" sz="2000" dirty="0" err="1">
                <a:solidFill>
                  <a:schemeClr val="bg1"/>
                </a:solidFill>
                <a:latin typeface="Papyrus"/>
                <a:cs typeface="Papyrus"/>
              </a:rPr>
              <a:t>were</a:t>
            </a:r>
            <a:r>
              <a:rPr lang="es-ES_tradnl" sz="2000" dirty="0">
                <a:solidFill>
                  <a:schemeClr val="bg1"/>
                </a:solidFill>
                <a:latin typeface="Papyrus"/>
                <a:cs typeface="Papyrus"/>
              </a:rPr>
              <a:t> </a:t>
            </a:r>
            <a:r>
              <a:rPr lang="es-ES_tradnl" sz="2000" dirty="0" err="1">
                <a:solidFill>
                  <a:schemeClr val="bg1"/>
                </a:solidFill>
                <a:latin typeface="Papyrus"/>
                <a:cs typeface="Papyrus"/>
              </a:rPr>
              <a:t>evicted</a:t>
            </a:r>
            <a:r>
              <a:rPr lang="es-ES_tradnl" sz="2000" dirty="0">
                <a:solidFill>
                  <a:schemeClr val="bg1"/>
                </a:solidFill>
                <a:latin typeface="Papyrus"/>
                <a:cs typeface="Papyrus"/>
              </a:rPr>
              <a:t> </a:t>
            </a:r>
            <a:r>
              <a:rPr lang="es-ES_tradnl" sz="2000" dirty="0" err="1">
                <a:solidFill>
                  <a:schemeClr val="bg1"/>
                </a:solidFill>
                <a:latin typeface="Papyrus"/>
                <a:cs typeface="Papyrus"/>
              </a:rPr>
              <a:t>from</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Garden </a:t>
            </a:r>
            <a:r>
              <a:rPr lang="es-ES_tradnl" sz="2000" dirty="0" err="1">
                <a:solidFill>
                  <a:schemeClr val="bg1"/>
                </a:solidFill>
                <a:latin typeface="Papyrus"/>
                <a:cs typeface="Papyrus"/>
              </a:rPr>
              <a:t>because</a:t>
            </a:r>
            <a:r>
              <a:rPr lang="es-ES_tradnl" sz="2000" dirty="0">
                <a:solidFill>
                  <a:schemeClr val="bg1"/>
                </a:solidFill>
                <a:latin typeface="Papyrus"/>
                <a:cs typeface="Papyrus"/>
              </a:rPr>
              <a:t> </a:t>
            </a:r>
            <a:r>
              <a:rPr lang="es-ES_tradnl" sz="2000" dirty="0" err="1">
                <a:solidFill>
                  <a:schemeClr val="bg1"/>
                </a:solidFill>
                <a:latin typeface="Papyrus"/>
                <a:cs typeface="Papyrus"/>
              </a:rPr>
              <a:t>of</a:t>
            </a:r>
            <a:r>
              <a:rPr lang="es-ES_tradnl" sz="2000" dirty="0">
                <a:solidFill>
                  <a:schemeClr val="bg1"/>
                </a:solidFill>
                <a:latin typeface="Papyrus"/>
                <a:cs typeface="Papyrus"/>
              </a:rPr>
              <a:t> sin </a:t>
            </a:r>
          </a:p>
        </p:txBody>
      </p:sp>
      <p:sp>
        <p:nvSpPr>
          <p:cNvPr id="6" name="TextBox 5"/>
          <p:cNvSpPr txBox="1"/>
          <p:nvPr/>
        </p:nvSpPr>
        <p:spPr>
          <a:xfrm>
            <a:off x="7369343" y="5718006"/>
            <a:ext cx="4659166" cy="646331"/>
          </a:xfrm>
          <a:prstGeom prst="rect">
            <a:avLst/>
          </a:prstGeom>
          <a:solidFill>
            <a:schemeClr val="accent5"/>
          </a:solidFill>
        </p:spPr>
        <p:style>
          <a:lnRef idx="0">
            <a:schemeClr val="accent2"/>
          </a:lnRef>
          <a:fillRef idx="3">
            <a:schemeClr val="accent2"/>
          </a:fillRef>
          <a:effectRef idx="3">
            <a:schemeClr val="accent2"/>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a:solidFill>
                  <a:schemeClr val="bg1"/>
                </a:solidFill>
                <a:latin typeface="Papyrus"/>
                <a:cs typeface="Papyrus"/>
              </a:rPr>
              <a:t>So Jesus  was full of grief in    over the great price He would soon pay for all our sins.               </a:t>
            </a:r>
          </a:p>
        </p:txBody>
      </p:sp>
      <p:sp>
        <p:nvSpPr>
          <p:cNvPr id="3" name="TextBox 2">
            <a:extLst>
              <a:ext uri="{FF2B5EF4-FFF2-40B4-BE49-F238E27FC236}">
                <a16:creationId xmlns:a16="http://schemas.microsoft.com/office/drawing/2014/main" id="{BD8C7C2D-5ED7-3019-17E1-2DB7A603AA3B}"/>
              </a:ext>
            </a:extLst>
          </p:cNvPr>
          <p:cNvSpPr txBox="1"/>
          <p:nvPr/>
        </p:nvSpPr>
        <p:spPr>
          <a:xfrm>
            <a:off x="5080001" y="462885"/>
            <a:ext cx="6197600" cy="400110"/>
          </a:xfrm>
          <a:prstGeom prst="rect">
            <a:avLst/>
          </a:prstGeom>
          <a:solidFill>
            <a:schemeClr val="accent5"/>
          </a:solidFill>
        </p:spPr>
        <p:txBody>
          <a:bodyPr wrap="square" rtlCol="0">
            <a:spAutoFit/>
          </a:bodyPr>
          <a:lstStyle/>
          <a:p>
            <a:r>
              <a:rPr lang="en-US" sz="2000" dirty="0">
                <a:solidFill>
                  <a:schemeClr val="bg1"/>
                </a:solidFill>
                <a:latin typeface="Papyrus" panose="020B0602040200020303" pitchFamily="34" charset="77"/>
              </a:rPr>
              <a:t>What if…..both events take place in the same Garden</a:t>
            </a:r>
          </a:p>
        </p:txBody>
      </p:sp>
    </p:spTree>
    <p:extLst>
      <p:ext uri="{BB962C8B-B14F-4D97-AF65-F5344CB8AC3E}">
        <p14:creationId xmlns:p14="http://schemas.microsoft.com/office/powerpoint/2010/main" val="4186910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 name="Picture 1" descr="timeline.gif">
            <a:extLst>
              <a:ext uri="{FF2B5EF4-FFF2-40B4-BE49-F238E27FC236}">
                <a16:creationId xmlns:a16="http://schemas.microsoft.com/office/drawing/2014/main" id="{A0562238-A9E4-FE11-C13B-3A90845318D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36600" y="233230"/>
            <a:ext cx="11042489" cy="639154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extLst>
      <p:ext uri="{BB962C8B-B14F-4D97-AF65-F5344CB8AC3E}">
        <p14:creationId xmlns:p14="http://schemas.microsoft.com/office/powerpoint/2010/main" val="18155730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2546422" y="1029591"/>
            <a:ext cx="7935723" cy="933023"/>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p:txBody>
      </p:sp>
      <p:sp>
        <p:nvSpPr>
          <p:cNvPr id="3" name="TextBox 2">
            <a:extLst>
              <a:ext uri="{FF2B5EF4-FFF2-40B4-BE49-F238E27FC236}">
                <a16:creationId xmlns:a16="http://schemas.microsoft.com/office/drawing/2014/main" id="{932E6E52-34F6-AA11-D302-2B112B5C7386}"/>
              </a:ext>
            </a:extLst>
          </p:cNvPr>
          <p:cNvSpPr txBox="1"/>
          <p:nvPr/>
        </p:nvSpPr>
        <p:spPr>
          <a:xfrm>
            <a:off x="577444" y="428178"/>
            <a:ext cx="11614556" cy="5632311"/>
          </a:xfrm>
          <a:prstGeom prst="rect">
            <a:avLst/>
          </a:prstGeom>
          <a:noFill/>
        </p:spPr>
        <p:txBody>
          <a:bodyPr wrap="square" rtlCol="0">
            <a:spAutoFit/>
          </a:bodyPr>
          <a:lstStyle/>
          <a:p>
            <a:r>
              <a:rPr lang="en-US" sz="2400" b="0" i="0" u="none" strike="noStrike" dirty="0">
                <a:solidFill>
                  <a:srgbClr val="323232"/>
                </a:solidFill>
                <a:effectLst/>
                <a:latin typeface="Avenir Book" panose="02000503020000020003" pitchFamily="2" charset="0"/>
              </a:rPr>
              <a:t>God will establish a Kingdom here on earth that Jesus will rule for 1000 years. </a:t>
            </a:r>
          </a:p>
          <a:p>
            <a:r>
              <a:rPr lang="en-US" sz="2400" dirty="0">
                <a:solidFill>
                  <a:srgbClr val="323232"/>
                </a:solidFill>
                <a:latin typeface="Avenir Book" panose="02000503020000020003" pitchFamily="2" charset="0"/>
              </a:rPr>
              <a:t>                  The Millennial K</a:t>
            </a:r>
            <a:r>
              <a:rPr lang="en-US" sz="2400" b="0" i="0" u="none" strike="noStrike" dirty="0">
                <a:solidFill>
                  <a:srgbClr val="323232"/>
                </a:solidFill>
                <a:effectLst/>
                <a:latin typeface="Avenir Book" panose="02000503020000020003" pitchFamily="2" charset="0"/>
              </a:rPr>
              <a:t>ingdom has 2 groups of inhabitants:</a:t>
            </a:r>
          </a:p>
          <a:p>
            <a:endParaRPr lang="en-US" sz="2400" b="0" i="0" u="none" strike="noStrike" dirty="0">
              <a:solidFill>
                <a:srgbClr val="323232"/>
              </a:solidFill>
              <a:effectLst/>
              <a:latin typeface="Avenir Book" panose="02000503020000020003" pitchFamily="2" charset="0"/>
            </a:endParaRPr>
          </a:p>
          <a:p>
            <a:r>
              <a:rPr lang="en-US" sz="2400" b="0" i="0" u="none" strike="noStrike" dirty="0">
                <a:solidFill>
                  <a:srgbClr val="323232"/>
                </a:solidFill>
                <a:effectLst/>
                <a:latin typeface="Avenir Book" panose="02000503020000020003" pitchFamily="2" charset="0"/>
              </a:rPr>
              <a:t> #1. Glorified Believers raptured prior to the Tribulation. They can’t be deceived </a:t>
            </a:r>
          </a:p>
          <a:p>
            <a:r>
              <a:rPr lang="en-US" sz="2400" dirty="0">
                <a:solidFill>
                  <a:srgbClr val="323232"/>
                </a:solidFill>
                <a:latin typeface="Avenir Book" panose="02000503020000020003" pitchFamily="2" charset="0"/>
              </a:rPr>
              <a:t>           </a:t>
            </a:r>
            <a:r>
              <a:rPr lang="en-US" sz="2400" b="0" i="0" u="none" strike="noStrike" dirty="0">
                <a:solidFill>
                  <a:srgbClr val="323232"/>
                </a:solidFill>
                <a:effectLst/>
                <a:latin typeface="Avenir Book" panose="02000503020000020003" pitchFamily="2" charset="0"/>
              </a:rPr>
              <a:t>by </a:t>
            </a:r>
            <a:r>
              <a:rPr lang="en-US" sz="2400" b="0" i="0" u="none" strike="noStrike" dirty="0" err="1">
                <a:solidFill>
                  <a:srgbClr val="323232"/>
                </a:solidFill>
                <a:effectLst/>
                <a:latin typeface="Avenir Book" panose="02000503020000020003" pitchFamily="2" charset="0"/>
              </a:rPr>
              <a:t>satan</a:t>
            </a:r>
            <a:r>
              <a:rPr lang="en-US" sz="2400" b="0" i="0" u="none" strike="noStrike" dirty="0">
                <a:solidFill>
                  <a:srgbClr val="323232"/>
                </a:solidFill>
                <a:effectLst/>
                <a:latin typeface="Avenir Book" panose="02000503020000020003" pitchFamily="2" charset="0"/>
              </a:rPr>
              <a:t>. They do not marry or have children.</a:t>
            </a:r>
          </a:p>
          <a:p>
            <a:endParaRPr lang="en-US" sz="2400" b="0" i="0" u="none" strike="noStrike" dirty="0">
              <a:solidFill>
                <a:srgbClr val="323232"/>
              </a:solidFill>
              <a:effectLst/>
              <a:latin typeface="Avenir Book" panose="02000503020000020003" pitchFamily="2" charset="0"/>
            </a:endParaRPr>
          </a:p>
          <a:p>
            <a:r>
              <a:rPr lang="en-US" sz="2200" dirty="0">
                <a:solidFill>
                  <a:srgbClr val="081C2A"/>
                </a:solidFill>
                <a:latin typeface="Avenir Book" panose="02000503020000020003" pitchFamily="2" charset="0"/>
              </a:rPr>
              <a:t>        T</a:t>
            </a:r>
            <a:r>
              <a:rPr lang="en-US" sz="2200" b="0" i="0" u="none" strike="noStrike" dirty="0">
                <a:solidFill>
                  <a:srgbClr val="081C2A"/>
                </a:solidFill>
                <a:effectLst/>
                <a:latin typeface="Avenir Book" panose="02000503020000020003" pitchFamily="2" charset="0"/>
              </a:rPr>
              <a:t>he Church, whose bodies were either resurrected or changed at the Rapture </a:t>
            </a:r>
            <a:r>
              <a:rPr lang="en-US" sz="2400" b="0" i="0" u="none" strike="noStrike" dirty="0">
                <a:solidFill>
                  <a:srgbClr val="081C2A"/>
                </a:solidFill>
                <a:effectLst/>
                <a:latin typeface="Papyrus" panose="020B0602040200020303" pitchFamily="34" charset="77"/>
              </a:rPr>
              <a:t>	</a:t>
            </a:r>
            <a:endParaRPr lang="en-US" sz="2400" b="0" i="0" dirty="0">
              <a:solidFill>
                <a:schemeClr val="bg1"/>
              </a:solidFill>
              <a:effectLst/>
              <a:latin typeface="Papyrus" panose="020B0602040200020303" pitchFamily="34" charset="77"/>
            </a:endParaRPr>
          </a:p>
          <a:p>
            <a:r>
              <a:rPr lang="en-US" sz="2400" u="none" strike="noStrike" dirty="0">
                <a:solidFill>
                  <a:schemeClr val="bg1"/>
                </a:solidFill>
                <a:latin typeface="Papyrus" panose="020B0602040200020303" pitchFamily="34" charset="77"/>
              </a:rPr>
              <a:t>	</a:t>
            </a:r>
            <a:r>
              <a:rPr lang="en-US" sz="2400" u="sng" strike="noStrike" dirty="0">
                <a:solidFill>
                  <a:schemeClr val="bg1"/>
                </a:solidFill>
                <a:latin typeface="Papyrus" panose="020B0602040200020303" pitchFamily="34" charset="77"/>
              </a:rPr>
              <a:t>1 </a:t>
            </a:r>
            <a:r>
              <a:rPr lang="en-US" sz="2400" b="0" i="0" u="sng" dirty="0">
                <a:solidFill>
                  <a:schemeClr val="bg1"/>
                </a:solidFill>
                <a:effectLst/>
                <a:latin typeface="Papyrus" panose="020B0602040200020303" pitchFamily="34" charset="77"/>
                <a:hlinkClick r:id="rId2">
                  <a:extLst>
                    <a:ext uri="{A12FA001-AC4F-418D-AE19-62706E023703}">
                      <ahyp:hlinkClr xmlns:ahyp="http://schemas.microsoft.com/office/drawing/2018/hyperlinkcolor" val="tx"/>
                    </a:ext>
                  </a:extLst>
                </a:hlinkClick>
              </a:rPr>
              <a:t>Thessalonians </a:t>
            </a:r>
            <a:r>
              <a:rPr lang="en-US" sz="2400" b="0" i="0" dirty="0">
                <a:solidFill>
                  <a:schemeClr val="bg1"/>
                </a:solidFill>
                <a:effectLst/>
                <a:latin typeface="Papyrus" panose="020B0602040200020303" pitchFamily="34" charset="77"/>
                <a:hlinkClick r:id="rId2">
                  <a:extLst>
                    <a:ext uri="{A12FA001-AC4F-418D-AE19-62706E023703}">
                      <ahyp:hlinkClr xmlns:ahyp="http://schemas.microsoft.com/office/drawing/2018/hyperlinkcolor" val="tx"/>
                    </a:ext>
                  </a:extLst>
                </a:hlinkClick>
              </a:rPr>
              <a:t>4:13–18</a:t>
            </a:r>
            <a:r>
              <a:rPr lang="en-US" sz="2400" b="0" i="0" strike="noStrike" dirty="0">
                <a:solidFill>
                  <a:schemeClr val="bg1"/>
                </a:solidFill>
                <a:effectLst/>
                <a:latin typeface="Papyrus" panose="020B0602040200020303" pitchFamily="34" charset="77"/>
              </a:rPr>
              <a:t>; </a:t>
            </a:r>
            <a:r>
              <a:rPr lang="en-US" sz="2400" b="0" i="0" dirty="0">
                <a:solidFill>
                  <a:schemeClr val="bg1"/>
                </a:solidFill>
                <a:effectLst/>
                <a:latin typeface="Papyrus" panose="020B0602040200020303" pitchFamily="34" charset="77"/>
                <a:hlinkClick r:id="rId3">
                  <a:extLst>
                    <a:ext uri="{A12FA001-AC4F-418D-AE19-62706E023703}">
                      <ahyp:hlinkClr xmlns:ahyp="http://schemas.microsoft.com/office/drawing/2018/hyperlinkcolor" val="tx"/>
                    </a:ext>
                  </a:extLst>
                </a:hlinkClick>
              </a:rPr>
              <a:t>1 Corinthians 15:21–23</a:t>
            </a:r>
            <a:r>
              <a:rPr lang="en-US" sz="2400" b="0" i="0" strike="noStrike" dirty="0">
                <a:solidFill>
                  <a:schemeClr val="bg1"/>
                </a:solidFill>
                <a:effectLst/>
                <a:latin typeface="Papyrus" panose="020B0602040200020303" pitchFamily="34" charset="77"/>
              </a:rPr>
              <a:t>,  </a:t>
            </a:r>
            <a:r>
              <a:rPr lang="en-US" sz="2400" b="0" i="0" dirty="0">
                <a:solidFill>
                  <a:schemeClr val="bg1"/>
                </a:solidFill>
                <a:effectLst/>
                <a:latin typeface="Papyrus" panose="020B0602040200020303" pitchFamily="34" charset="77"/>
                <a:hlinkClick r:id="rId4">
                  <a:extLst>
                    <a:ext uri="{A12FA001-AC4F-418D-AE19-62706E023703}">
                      <ahyp:hlinkClr xmlns:ahyp="http://schemas.microsoft.com/office/drawing/2018/hyperlinkcolor" val="tx"/>
                    </a:ext>
                  </a:extLst>
                </a:hlinkClick>
              </a:rPr>
              <a:t>51–53</a:t>
            </a:r>
            <a:r>
              <a:rPr lang="en-US" sz="2400" b="0" i="0" strike="noStrike" dirty="0">
                <a:solidFill>
                  <a:schemeClr val="bg1"/>
                </a:solidFill>
                <a:effectLst/>
                <a:latin typeface="Papyrus" panose="020B0602040200020303" pitchFamily="34" charset="77"/>
              </a:rPr>
              <a:t>;</a:t>
            </a:r>
            <a:endParaRPr lang="en-US" sz="2400" u="none" strike="noStrike" dirty="0">
              <a:solidFill>
                <a:schemeClr val="bg1"/>
              </a:solidFill>
              <a:latin typeface="Papyrus" panose="020B0602040200020303" pitchFamily="34" charset="77"/>
            </a:endParaRPr>
          </a:p>
          <a:p>
            <a:endParaRPr lang="en-US" sz="2400" b="0" i="0" u="none" strike="noStrike" dirty="0">
              <a:solidFill>
                <a:srgbClr val="081C2A"/>
              </a:solidFill>
              <a:effectLst/>
              <a:latin typeface="Papyrus" panose="020B0602040200020303" pitchFamily="34" charset="77"/>
            </a:endParaRPr>
          </a:p>
          <a:p>
            <a:r>
              <a:rPr lang="en-US" sz="2400" b="0" i="0" u="none" strike="noStrike" dirty="0">
                <a:solidFill>
                  <a:srgbClr val="081C2A"/>
                </a:solidFill>
                <a:effectLst/>
                <a:latin typeface="Papyrus" panose="020B0602040200020303" pitchFamily="34" charset="77"/>
              </a:rPr>
              <a:t>         </a:t>
            </a:r>
            <a:r>
              <a:rPr lang="en-US" sz="2200" dirty="0">
                <a:solidFill>
                  <a:srgbClr val="081C2A"/>
                </a:solidFill>
                <a:latin typeface="Avenir Book" panose="02000503020000020003" pitchFamily="2" charset="0"/>
              </a:rPr>
              <a:t>T</a:t>
            </a:r>
            <a:r>
              <a:rPr lang="en-US" sz="2200" b="0" i="0" u="none" strike="noStrike" dirty="0">
                <a:solidFill>
                  <a:srgbClr val="081C2A"/>
                </a:solidFill>
                <a:effectLst/>
                <a:latin typeface="Avenir Book" panose="02000503020000020003" pitchFamily="2" charset="0"/>
              </a:rPr>
              <a:t>ribulation martyrs   </a:t>
            </a:r>
            <a:r>
              <a:rPr lang="en-US" sz="2400" b="0" i="0" dirty="0">
                <a:solidFill>
                  <a:schemeClr val="bg1"/>
                </a:solidFill>
                <a:effectLst/>
                <a:latin typeface="Avenir Book" panose="02000503020000020003" pitchFamily="2" charset="0"/>
                <a:hlinkClick r:id="rId5">
                  <a:extLst>
                    <a:ext uri="{A12FA001-AC4F-418D-AE19-62706E023703}">
                      <ahyp:hlinkClr xmlns:ahyp="http://schemas.microsoft.com/office/drawing/2018/hyperlinkcolor" val="tx"/>
                    </a:ext>
                  </a:extLst>
                </a:hlinkClick>
              </a:rPr>
              <a:t>Revelation 20:4–6</a:t>
            </a:r>
            <a:endParaRPr lang="en-US" sz="2400" b="0" i="0" u="none" strike="noStrike" dirty="0">
              <a:solidFill>
                <a:srgbClr val="081C2A"/>
              </a:solidFill>
              <a:effectLst/>
              <a:latin typeface="Avenir Book" panose="02000503020000020003" pitchFamily="2" charset="0"/>
            </a:endParaRPr>
          </a:p>
          <a:p>
            <a:endParaRPr lang="en-US" sz="2400" b="0" i="0" u="none" strike="noStrike" dirty="0">
              <a:solidFill>
                <a:srgbClr val="081C2A"/>
              </a:solidFill>
              <a:effectLst/>
              <a:latin typeface="Avenir Book" panose="02000503020000020003" pitchFamily="2" charset="0"/>
            </a:endParaRPr>
          </a:p>
          <a:p>
            <a:r>
              <a:rPr lang="en-US" sz="2400" dirty="0">
                <a:solidFill>
                  <a:srgbClr val="081C2A"/>
                </a:solidFill>
                <a:latin typeface="Avenir Book" panose="02000503020000020003" pitchFamily="2" charset="0"/>
              </a:rPr>
              <a:t>        </a:t>
            </a:r>
            <a:r>
              <a:rPr lang="en-US" sz="2200" b="0" i="0" u="none" strike="noStrike" dirty="0">
                <a:solidFill>
                  <a:srgbClr val="081C2A"/>
                </a:solidFill>
                <a:effectLst/>
                <a:latin typeface="Avenir Book" panose="02000503020000020003" pitchFamily="2" charset="0"/>
              </a:rPr>
              <a:t>Old Testament saints </a:t>
            </a:r>
            <a:r>
              <a:rPr lang="en-US" sz="2200" dirty="0">
                <a:solidFill>
                  <a:srgbClr val="081C2A"/>
                </a:solidFill>
                <a:latin typeface="Avenir Book" panose="02000503020000020003" pitchFamily="2" charset="0"/>
              </a:rPr>
              <a:t>are also resurrected </a:t>
            </a:r>
            <a:r>
              <a:rPr lang="en-US" sz="2400" b="0" i="0" dirty="0">
                <a:solidFill>
                  <a:schemeClr val="bg1"/>
                </a:solidFill>
                <a:effectLst/>
                <a:latin typeface="Papyrus" panose="020B0602040200020303" pitchFamily="34" charset="77"/>
                <a:hlinkClick r:id="rId6">
                  <a:extLst>
                    <a:ext uri="{A12FA001-AC4F-418D-AE19-62706E023703}">
                      <ahyp:hlinkClr xmlns:ahyp="http://schemas.microsoft.com/office/drawing/2018/hyperlinkcolor" val="tx"/>
                    </a:ext>
                  </a:extLst>
                </a:hlinkClick>
              </a:rPr>
              <a:t>Daniel 12:2</a:t>
            </a:r>
            <a:endParaRPr lang="en-US" sz="2400" b="0" i="0" dirty="0">
              <a:solidFill>
                <a:schemeClr val="bg1"/>
              </a:solidFill>
              <a:effectLst/>
              <a:latin typeface="Papyrus" panose="020B0602040200020303" pitchFamily="34" charset="77"/>
            </a:endParaRPr>
          </a:p>
          <a:p>
            <a:endParaRPr lang="en-US" sz="2400" dirty="0">
              <a:solidFill>
                <a:schemeClr val="bg1"/>
              </a:solidFill>
              <a:latin typeface="Papyrus" panose="020B0602040200020303" pitchFamily="34" charset="77"/>
            </a:endParaRPr>
          </a:p>
          <a:p>
            <a:r>
              <a:rPr lang="en-US" sz="2200" b="0" i="0" u="none" strike="noStrike" dirty="0">
                <a:effectLst/>
                <a:latin typeface="Papyrus" panose="020B0602040200020303" pitchFamily="34" charset="77"/>
              </a:rPr>
              <a:t>#2</a:t>
            </a:r>
            <a:r>
              <a:rPr lang="en-US" sz="2200" b="0" i="0" u="none" strike="noStrike" dirty="0">
                <a:effectLst/>
                <a:latin typeface="Avenir Book" panose="02000503020000020003" pitchFamily="2" charset="0"/>
              </a:rPr>
              <a:t>.   </a:t>
            </a:r>
            <a:r>
              <a:rPr lang="en-US" sz="2400" b="0" i="0" u="none" strike="noStrike" dirty="0">
                <a:effectLst/>
                <a:latin typeface="Avenir Book" panose="02000503020000020003" pitchFamily="2" charset="0"/>
              </a:rPr>
              <a:t>People with mortal bodies who survive the Tribulation. They marry and have 	children. </a:t>
            </a:r>
            <a:r>
              <a:rPr lang="en-US" sz="2400" dirty="0">
                <a:latin typeface="Avenir Book" panose="02000503020000020003" pitchFamily="2" charset="0"/>
              </a:rPr>
              <a:t>They are capable of being deceived by </a:t>
            </a:r>
            <a:r>
              <a:rPr lang="en-US" sz="2400" dirty="0" err="1">
                <a:latin typeface="Avenir Book" panose="02000503020000020003" pitchFamily="2" charset="0"/>
              </a:rPr>
              <a:t>satan</a:t>
            </a:r>
            <a:r>
              <a:rPr lang="en-US" sz="2400" dirty="0">
                <a:latin typeface="Avenir Book" panose="02000503020000020003" pitchFamily="2" charset="0"/>
              </a:rPr>
              <a:t>. </a:t>
            </a:r>
            <a:endParaRPr lang="en-US" sz="2400" b="0" i="0" u="none" strike="noStrike" dirty="0">
              <a:effectLst/>
              <a:latin typeface="Avenir Book" panose="02000503020000020003" pitchFamily="2" charset="0"/>
            </a:endParaRPr>
          </a:p>
        </p:txBody>
      </p:sp>
    </p:spTree>
    <p:extLst>
      <p:ext uri="{BB962C8B-B14F-4D97-AF65-F5344CB8AC3E}">
        <p14:creationId xmlns:p14="http://schemas.microsoft.com/office/powerpoint/2010/main" val="18939409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Box 4">
            <a:extLst>
              <a:ext uri="{FF2B5EF4-FFF2-40B4-BE49-F238E27FC236}">
                <a16:creationId xmlns:a16="http://schemas.microsoft.com/office/drawing/2014/main" id="{FBDFF1DD-5F6B-608D-E203-6E157F4A7BEC}"/>
              </a:ext>
            </a:extLst>
          </p:cNvPr>
          <p:cNvSpPr txBox="1">
            <a:spLocks noChangeArrowheads="1"/>
          </p:cNvSpPr>
          <p:nvPr/>
        </p:nvSpPr>
        <p:spPr bwMode="auto">
          <a:xfrm>
            <a:off x="17860" y="0"/>
            <a:ext cx="12180093" cy="7663636"/>
          </a:xfrm>
          <a:prstGeom prst="rect">
            <a:avLst/>
          </a:prstGeom>
          <a:solidFill>
            <a:srgbClr val="00B0F0"/>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200" dirty="0">
                <a:latin typeface="Papyrus" panose="020B0602040200020303" pitchFamily="34" charset="77"/>
              </a:rPr>
              <a:t>
</a:t>
            </a:r>
          </a:p>
          <a:p>
            <a:pPr>
              <a:spcBef>
                <a:spcPct val="0"/>
              </a:spcBef>
              <a:buFontTx/>
              <a:buNone/>
            </a:pPr>
            <a:endParaRPr lang="en-US" altLang="en-US" sz="1200" dirty="0">
              <a:latin typeface="Papyrus" panose="020B0602040200020303" pitchFamily="34" charset="77"/>
            </a:endParaRPr>
          </a:p>
          <a:p>
            <a:pPr>
              <a:spcBef>
                <a:spcPct val="0"/>
              </a:spcBef>
              <a:buFontTx/>
              <a:buNone/>
            </a:pPr>
            <a:endParaRPr lang="en-US" altLang="en-US" sz="1200" dirty="0">
              <a:solidFill>
                <a:schemeClr val="bg1"/>
              </a:solidFill>
              <a:latin typeface="Papyrus" panose="020B0602040200020303" pitchFamily="34" charset="77"/>
            </a:endParaRPr>
          </a:p>
          <a:p>
            <a:pPr>
              <a:spcBef>
                <a:spcPct val="0"/>
              </a:spcBef>
              <a:buNone/>
            </a:pPr>
            <a:r>
              <a:rPr lang="en-US" altLang="en-US" sz="2000" dirty="0">
                <a:latin typeface="Papyrus" panose="020B0602040200020303" pitchFamily="34" charset="77"/>
              </a:rPr>
              <a:t>  1.  </a:t>
            </a:r>
            <a:r>
              <a:rPr lang="en-US" altLang="en-US" sz="2000" u="sng" dirty="0">
                <a:latin typeface="Papyrus" panose="020B0602040200020303" pitchFamily="34" charset="77"/>
              </a:rPr>
              <a:t>Jesus Christ</a:t>
            </a:r>
            <a:r>
              <a:rPr lang="en-US" altLang="en-US" sz="2000" dirty="0">
                <a:latin typeface="Papyrus" panose="020B0602040200020303" pitchFamily="34" charset="77"/>
              </a:rPr>
              <a:t>, as the first fruits-      1 Corinthians 15: 20 &amp; 23</a:t>
            </a:r>
          </a:p>
          <a:p>
            <a:pPr marL="457200" indent="-457200">
              <a:spcBef>
                <a:spcPct val="0"/>
              </a:spcBef>
              <a:buFontTx/>
              <a:buAutoNum type="arabicPeriod"/>
            </a:pPr>
            <a:endParaRPr lang="en-US" altLang="en-US" sz="2000" dirty="0">
              <a:solidFill>
                <a:schemeClr val="bg1"/>
              </a:solidFill>
              <a:latin typeface="Papyrus" panose="020B0602040200020303" pitchFamily="34" charset="77"/>
            </a:endParaRPr>
          </a:p>
          <a:p>
            <a:pPr>
              <a:spcBef>
                <a:spcPct val="0"/>
              </a:spcBef>
              <a:buFontTx/>
              <a:buNone/>
            </a:pPr>
            <a:r>
              <a:rPr lang="en-US" altLang="en-US" sz="2000" dirty="0">
                <a:solidFill>
                  <a:schemeClr val="bg1"/>
                </a:solidFill>
                <a:latin typeface="Papyrus" panose="020B0602040200020303" pitchFamily="34" charset="77"/>
              </a:rPr>
              <a:t> </a:t>
            </a:r>
            <a:r>
              <a:rPr lang="en-US" altLang="en-US" sz="2000" dirty="0">
                <a:latin typeface="Papyrus" panose="020B0602040200020303" pitchFamily="34" charset="77"/>
              </a:rPr>
              <a:t>2. </a:t>
            </a:r>
            <a:r>
              <a:rPr lang="en-US" altLang="en-US" sz="2000" u="sng" dirty="0">
                <a:latin typeface="Papyrus" panose="020B0602040200020303" pitchFamily="34" charset="77"/>
              </a:rPr>
              <a:t>Certain OT saints</a:t>
            </a:r>
            <a:r>
              <a:rPr lang="en-US" altLang="en-US" sz="2000" dirty="0">
                <a:latin typeface="Papyrus" panose="020B0602040200020303" pitchFamily="34" charset="77"/>
              </a:rPr>
              <a:t>  came out of their tombs when </a:t>
            </a:r>
          </a:p>
          <a:p>
            <a:pPr>
              <a:spcBef>
                <a:spcPct val="0"/>
              </a:spcBef>
              <a:buFontTx/>
              <a:buNone/>
            </a:pPr>
            <a:r>
              <a:rPr lang="en-US" altLang="en-US" sz="2000" dirty="0">
                <a:latin typeface="Papyrus" panose="020B0602040200020303" pitchFamily="34" charset="77"/>
              </a:rPr>
              <a:t>     Jesus was resurrected &amp; were seen by many –</a:t>
            </a:r>
          </a:p>
          <a:p>
            <a:pPr>
              <a:spcBef>
                <a:spcPct val="0"/>
              </a:spcBef>
              <a:buFontTx/>
              <a:buNone/>
            </a:pPr>
            <a:r>
              <a:rPr lang="en-US" altLang="en-US" sz="2000" dirty="0">
                <a:latin typeface="Papyrus" panose="020B0602040200020303" pitchFamily="34" charset="77"/>
              </a:rPr>
              <a:t>                 Matthew.27:50-53</a:t>
            </a:r>
          </a:p>
          <a:p>
            <a:pPr>
              <a:lnSpc>
                <a:spcPct val="80000"/>
              </a:lnSpc>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3. </a:t>
            </a:r>
            <a:r>
              <a:rPr lang="en-US" altLang="en-US" sz="2000" u="sng" dirty="0">
                <a:latin typeface="Papyrus" panose="020B0602040200020303" pitchFamily="34" charset="77"/>
              </a:rPr>
              <a:t>The Rapture of Church</a:t>
            </a:r>
            <a:r>
              <a:rPr lang="en-US" altLang="en-US" sz="2000" dirty="0">
                <a:latin typeface="Papyrus" panose="020B0602040200020303" pitchFamily="34" charset="77"/>
              </a:rPr>
              <a:t> – Pre-Tribulation</a:t>
            </a:r>
          </a:p>
          <a:p>
            <a:pPr>
              <a:spcBef>
                <a:spcPct val="0"/>
              </a:spcBef>
              <a:buFontTx/>
              <a:buNone/>
            </a:pPr>
            <a:r>
              <a:rPr lang="en-US" altLang="en-US" sz="2000" dirty="0">
                <a:latin typeface="Papyrus" panose="020B0602040200020303" pitchFamily="34" charset="77"/>
              </a:rPr>
              <a:t>      1 Corinthians. 15:52,</a:t>
            </a:r>
          </a:p>
          <a:p>
            <a:pPr>
              <a:spcBef>
                <a:spcPct val="0"/>
              </a:spcBef>
              <a:buFontTx/>
              <a:buNone/>
            </a:pPr>
            <a:r>
              <a:rPr lang="en-US" altLang="en-US" sz="2000" dirty="0">
                <a:latin typeface="Papyrus" panose="020B0602040200020303" pitchFamily="34" charset="77"/>
              </a:rPr>
              <a:t>       I Thess. 4:13-18</a:t>
            </a:r>
          </a:p>
          <a:p>
            <a:pPr>
              <a:lnSpc>
                <a:spcPct val="80000"/>
              </a:lnSpc>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4. </a:t>
            </a:r>
            <a:r>
              <a:rPr lang="en-US" altLang="en-US" sz="2000" u="sng" dirty="0">
                <a:latin typeface="Papyrus" panose="020B0602040200020303" pitchFamily="34" charset="77"/>
              </a:rPr>
              <a:t>The 2 Mighty Witnesses  - </a:t>
            </a:r>
            <a:r>
              <a:rPr lang="en-US" altLang="en-US" sz="2000" u="sng" dirty="0" err="1">
                <a:latin typeface="Papyrus" panose="020B0602040200020303" pitchFamily="34" charset="77"/>
              </a:rPr>
              <a:t>Revelatioj</a:t>
            </a:r>
            <a:r>
              <a:rPr lang="en-US" altLang="en-US" sz="2000" u="sng" dirty="0">
                <a:latin typeface="Papyrus" panose="020B0602040200020303" pitchFamily="34" charset="77"/>
              </a:rPr>
              <a:t> 11:8</a:t>
            </a:r>
          </a:p>
          <a:p>
            <a:pPr>
              <a:spcBef>
                <a:spcPct val="0"/>
              </a:spcBef>
              <a:buFontTx/>
              <a:buNone/>
            </a:pPr>
            <a:r>
              <a:rPr lang="en-US" altLang="en-US" sz="2000" dirty="0">
                <a:latin typeface="Papyrus" panose="020B0602040200020303" pitchFamily="34" charset="77"/>
              </a:rPr>
              <a:t>    During the Tribulation –</a:t>
            </a:r>
          </a:p>
          <a:p>
            <a:pPr>
              <a:lnSpc>
                <a:spcPct val="80000"/>
              </a:lnSpc>
              <a:spcBef>
                <a:spcPct val="0"/>
              </a:spcBef>
              <a:buFontTx/>
              <a:buNone/>
            </a:pPr>
            <a:endParaRPr lang="en-US" altLang="en-US" sz="2000" dirty="0">
              <a:latin typeface="Papyrus" panose="020B0602040200020303" pitchFamily="34" charset="77"/>
            </a:endParaRPr>
          </a:p>
          <a:p>
            <a:pPr>
              <a:lnSpc>
                <a:spcPct val="80000"/>
              </a:lnSpc>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5. </a:t>
            </a:r>
            <a:r>
              <a:rPr lang="en-US" altLang="en-US" sz="2000" u="sng" dirty="0">
                <a:latin typeface="Papyrus" panose="020B0602040200020303" pitchFamily="34" charset="77"/>
              </a:rPr>
              <a:t>The 144,000 </a:t>
            </a:r>
            <a:r>
              <a:rPr lang="en-US" altLang="en-US" sz="2000" dirty="0">
                <a:latin typeface="Papyrus" panose="020B0602040200020303" pitchFamily="34" charset="77"/>
              </a:rPr>
              <a:t>in </a:t>
            </a:r>
            <a:r>
              <a:rPr lang="en-US" altLang="en-US" sz="2000" dirty="0" err="1">
                <a:latin typeface="Papyrus" panose="020B0602040200020303" pitchFamily="34" charset="77"/>
              </a:rPr>
              <a:t>Heaven’sThrone</a:t>
            </a:r>
            <a:r>
              <a:rPr lang="en-US" altLang="en-US" sz="2000" dirty="0">
                <a:latin typeface="Papyrus" panose="020B0602040200020303" pitchFamily="34" charset="77"/>
              </a:rPr>
              <a:t> Room – Rev. 14:1-5</a:t>
            </a:r>
          </a:p>
          <a:p>
            <a:pPr>
              <a:spcBef>
                <a:spcPct val="0"/>
              </a:spcBef>
              <a:buFontTx/>
              <a:buNone/>
            </a:pPr>
            <a:endParaRPr lang="en-US" altLang="en-US" sz="2000" dirty="0">
              <a:latin typeface="Papyrus" panose="020B0602040200020303" pitchFamily="34" charset="77"/>
            </a:endParaRPr>
          </a:p>
          <a:p>
            <a:pPr>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6. </a:t>
            </a:r>
            <a:r>
              <a:rPr lang="en-US" altLang="en-US" sz="2000" u="sng" dirty="0">
                <a:latin typeface="Papyrus" panose="020B0602040200020303" pitchFamily="34" charset="77"/>
              </a:rPr>
              <a:t>The Tribulation Saints</a:t>
            </a:r>
            <a:r>
              <a:rPr lang="en-US" altLang="en-US" sz="2000" dirty="0">
                <a:latin typeface="Papyrus" panose="020B0602040200020303" pitchFamily="34" charset="77"/>
              </a:rPr>
              <a:t> wave palm branches</a:t>
            </a:r>
          </a:p>
          <a:p>
            <a:pPr>
              <a:spcBef>
                <a:spcPct val="0"/>
              </a:spcBef>
              <a:buFontTx/>
              <a:buNone/>
            </a:pPr>
            <a:r>
              <a:rPr lang="en-US" altLang="en-US" sz="2000" dirty="0">
                <a:latin typeface="Papyrus" panose="020B0602040200020303" pitchFamily="34" charset="77"/>
              </a:rPr>
              <a:t>    Rev. 20:4-6 Reign with Christ during Millennium – </a:t>
            </a:r>
          </a:p>
          <a:p>
            <a:pPr>
              <a:spcBef>
                <a:spcPct val="0"/>
              </a:spcBef>
              <a:buFontTx/>
              <a:buNone/>
            </a:pPr>
            <a:endParaRPr lang="en-US" altLang="en-US" sz="2000" dirty="0">
              <a:latin typeface="Papyrus" panose="020B0602040200020303" pitchFamily="34" charset="77"/>
            </a:endParaRPr>
          </a:p>
          <a:p>
            <a:pPr>
              <a:spcBef>
                <a:spcPct val="0"/>
              </a:spcBef>
              <a:buFontTx/>
              <a:buNone/>
            </a:pPr>
            <a:endParaRPr lang="en-US" altLang="en-US" sz="2000" dirty="0">
              <a:latin typeface="Papyrus" panose="020B0602040200020303" pitchFamily="34" charset="77"/>
            </a:endParaRPr>
          </a:p>
          <a:p>
            <a:pPr>
              <a:spcBef>
                <a:spcPct val="0"/>
              </a:spcBef>
              <a:buFontTx/>
              <a:buNone/>
            </a:pPr>
            <a:r>
              <a:rPr lang="en-US" altLang="en-US" sz="2000" dirty="0">
                <a:latin typeface="Papyrus" panose="020B0602040200020303" pitchFamily="34" charset="77"/>
              </a:rPr>
              <a:t>7. </a:t>
            </a:r>
            <a:r>
              <a:rPr lang="en-US" altLang="en-US" sz="2000" u="sng" dirty="0">
                <a:latin typeface="Papyrus" panose="020B0602040200020303" pitchFamily="34" charset="77"/>
              </a:rPr>
              <a:t>Old Testament Saints </a:t>
            </a:r>
            <a:r>
              <a:rPr lang="en-US" altLang="en-US" sz="2000" dirty="0">
                <a:latin typeface="Papyrus" panose="020B0602040200020303" pitchFamily="34" charset="77"/>
              </a:rPr>
              <a:t>- Part of 1</a:t>
            </a:r>
            <a:r>
              <a:rPr lang="en-US" altLang="en-US" sz="2000" baseline="30000" dirty="0">
                <a:latin typeface="Papyrus" panose="020B0602040200020303" pitchFamily="34" charset="77"/>
              </a:rPr>
              <a:t>st</a:t>
            </a:r>
            <a:r>
              <a:rPr lang="en-US" altLang="en-US" sz="2000" dirty="0">
                <a:latin typeface="Papyrus" panose="020B0602040200020303" pitchFamily="34" charset="77"/>
              </a:rPr>
              <a:t> Resurrection </a:t>
            </a:r>
          </a:p>
          <a:p>
            <a:pPr>
              <a:spcBef>
                <a:spcPct val="0"/>
              </a:spcBef>
              <a:buFontTx/>
              <a:buNone/>
            </a:pPr>
            <a:r>
              <a:rPr lang="en-US" altLang="en-US" sz="2000" dirty="0">
                <a:latin typeface="Papyrus" panose="020B0602040200020303" pitchFamily="34" charset="77"/>
              </a:rPr>
              <a:t>     </a:t>
            </a:r>
          </a:p>
        </p:txBody>
      </p:sp>
      <p:pic>
        <p:nvPicPr>
          <p:cNvPr id="230403" name="Picture 6" descr="images-6.jpeg">
            <a:extLst>
              <a:ext uri="{FF2B5EF4-FFF2-40B4-BE49-F238E27FC236}">
                <a16:creationId xmlns:a16="http://schemas.microsoft.com/office/drawing/2014/main" id="{5290D5E0-36F5-F2C2-2E3C-D15B304343A5}"/>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128203" y="3387513"/>
            <a:ext cx="205422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s-3.jpeg">
            <a:extLst>
              <a:ext uri="{FF2B5EF4-FFF2-40B4-BE49-F238E27FC236}">
                <a16:creationId xmlns:a16="http://schemas.microsoft.com/office/drawing/2014/main" id="{34B1A9BD-AC1E-B5E9-202F-CDA129538518}"/>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598694" y="4135440"/>
            <a:ext cx="1947862" cy="14573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0" name="Picture 9" descr="images-8.jpeg">
            <a:extLst>
              <a:ext uri="{FF2B5EF4-FFF2-40B4-BE49-F238E27FC236}">
                <a16:creationId xmlns:a16="http://schemas.microsoft.com/office/drawing/2014/main" id="{10FCA69B-0C55-91AB-149B-4FAC85CFBBA9}"/>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350522" y="2261835"/>
            <a:ext cx="1958975" cy="1317625"/>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2" name="Picture 11" descr="images-10.jpeg">
            <a:extLst>
              <a:ext uri="{FF2B5EF4-FFF2-40B4-BE49-F238E27FC236}">
                <a16:creationId xmlns:a16="http://schemas.microsoft.com/office/drawing/2014/main" id="{4BD2C5F8-A9B2-CDF3-CB57-BF5304F01E7B}"/>
              </a:ext>
            </a:extLst>
          </p:cNvPr>
          <p:cNvPicPr>
            <a:picLocks noChangeAspect="1"/>
          </p:cNvPicPr>
          <p:nvPr/>
        </p:nvPicPr>
        <p:blipFill>
          <a:blip r:embed="rId5"/>
          <a:srcRect/>
          <a:stretch>
            <a:fillRect/>
          </a:stretch>
        </p:blipFill>
        <p:spPr bwMode="auto">
          <a:xfrm>
            <a:off x="6247210" y="5357698"/>
            <a:ext cx="2082800" cy="134778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pic>
        <p:nvPicPr>
          <p:cNvPr id="13" name="Picture 12" descr="images-6.jpeg">
            <a:extLst>
              <a:ext uri="{FF2B5EF4-FFF2-40B4-BE49-F238E27FC236}">
                <a16:creationId xmlns:a16="http://schemas.microsoft.com/office/drawing/2014/main" id="{4FF83624-612F-6D13-3E99-8D3A5A146C4E}"/>
              </a:ext>
            </a:extLst>
          </p:cNvPr>
          <p:cNvPicPr>
            <a:picLocks noChangeAspect="1"/>
          </p:cNvPicPr>
          <p:nvPr/>
        </p:nvPicPr>
        <p:blipFill>
          <a:blip r:embed="rId6"/>
          <a:srcRect/>
          <a:stretch>
            <a:fillRect/>
          </a:stretch>
        </p:blipFill>
        <p:spPr bwMode="auto">
          <a:xfrm>
            <a:off x="9815512" y="261656"/>
            <a:ext cx="1462087" cy="1462088"/>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
        <p:nvSpPr>
          <p:cNvPr id="17" name="Right Arrow 16">
            <a:extLst>
              <a:ext uri="{FF2B5EF4-FFF2-40B4-BE49-F238E27FC236}">
                <a16:creationId xmlns:a16="http://schemas.microsoft.com/office/drawing/2014/main" id="{B06A0F86-85BF-A83B-9AF2-F9333566DB4D}"/>
              </a:ext>
            </a:extLst>
          </p:cNvPr>
          <p:cNvSpPr>
            <a:spLocks noChangeArrowheads="1"/>
          </p:cNvSpPr>
          <p:nvPr/>
        </p:nvSpPr>
        <p:spPr bwMode="auto">
          <a:xfrm>
            <a:off x="7251701" y="804349"/>
            <a:ext cx="2372915" cy="188351"/>
          </a:xfrm>
          <a:prstGeom prst="rightArrow">
            <a:avLst>
              <a:gd name="adj1" fmla="val 50000"/>
              <a:gd name="adj2" fmla="val 50000"/>
            </a:avLst>
          </a:prstGeom>
          <a:solidFill>
            <a:srgbClr val="660066"/>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8" name="Right Arrow 17">
            <a:extLst>
              <a:ext uri="{FF2B5EF4-FFF2-40B4-BE49-F238E27FC236}">
                <a16:creationId xmlns:a16="http://schemas.microsoft.com/office/drawing/2014/main" id="{1C996CD8-175B-F1E0-6FB0-3FAAEE3A8829}"/>
              </a:ext>
            </a:extLst>
          </p:cNvPr>
          <p:cNvSpPr>
            <a:spLocks noChangeArrowheads="1"/>
          </p:cNvSpPr>
          <p:nvPr/>
        </p:nvSpPr>
        <p:spPr bwMode="auto">
          <a:xfrm>
            <a:off x="4964114" y="2619376"/>
            <a:ext cx="2287587" cy="214313"/>
          </a:xfrm>
          <a:prstGeom prst="rightArrow">
            <a:avLst>
              <a:gd name="adj1" fmla="val 50000"/>
              <a:gd name="adj2" fmla="val 50010"/>
            </a:avLst>
          </a:prstGeom>
          <a:solidFill>
            <a:srgbClr val="666666"/>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sp>
        <p:nvSpPr>
          <p:cNvPr id="19" name="Right Arrow 18">
            <a:extLst>
              <a:ext uri="{FF2B5EF4-FFF2-40B4-BE49-F238E27FC236}">
                <a16:creationId xmlns:a16="http://schemas.microsoft.com/office/drawing/2014/main" id="{F0462701-E8DA-7EFF-A15C-83B9D268B823}"/>
              </a:ext>
            </a:extLst>
          </p:cNvPr>
          <p:cNvSpPr>
            <a:spLocks noChangeArrowheads="1"/>
          </p:cNvSpPr>
          <p:nvPr/>
        </p:nvSpPr>
        <p:spPr bwMode="auto">
          <a:xfrm>
            <a:off x="5855494" y="1801019"/>
            <a:ext cx="1150937" cy="215900"/>
          </a:xfrm>
          <a:prstGeom prst="rightArrow">
            <a:avLst>
              <a:gd name="adj1" fmla="val 50000"/>
              <a:gd name="adj2" fmla="val 50002"/>
            </a:avLst>
          </a:prstGeom>
          <a:solidFill>
            <a:srgbClr val="222268"/>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endParaRPr>
          </a:p>
        </p:txBody>
      </p:sp>
      <p:cxnSp>
        <p:nvCxnSpPr>
          <p:cNvPr id="21" name="Straight Connector 20">
            <a:extLst>
              <a:ext uri="{FF2B5EF4-FFF2-40B4-BE49-F238E27FC236}">
                <a16:creationId xmlns:a16="http://schemas.microsoft.com/office/drawing/2014/main" id="{022E326D-5440-FF12-50B5-260127A3B9B5}"/>
              </a:ext>
            </a:extLst>
          </p:cNvPr>
          <p:cNvCxnSpPr>
            <a:cxnSpLocks noChangeShapeType="1"/>
          </p:cNvCxnSpPr>
          <p:nvPr/>
        </p:nvCxnSpPr>
        <p:spPr bwMode="auto">
          <a:xfrm>
            <a:off x="6334737" y="4864102"/>
            <a:ext cx="2031569" cy="0"/>
          </a:xfrm>
          <a:prstGeom prst="line">
            <a:avLst/>
          </a:prstGeom>
          <a:noFill/>
          <a:ln w="76200">
            <a:solidFill>
              <a:srgbClr val="9134C7"/>
            </a:solidFill>
            <a:round/>
            <a:headEnd/>
            <a:tailEnd/>
          </a:ln>
          <a:effectLst>
            <a:outerShdw blurRad="40000" dist="20000" dir="5400000" rotWithShape="0">
              <a:srgbClr val="808080">
                <a:alpha val="37999"/>
              </a:srgbClr>
            </a:outerShdw>
          </a:effectLst>
        </p:spPr>
      </p:cxnSp>
      <p:sp>
        <p:nvSpPr>
          <p:cNvPr id="230412" name="TextBox 1">
            <a:extLst>
              <a:ext uri="{FF2B5EF4-FFF2-40B4-BE49-F238E27FC236}">
                <a16:creationId xmlns:a16="http://schemas.microsoft.com/office/drawing/2014/main" id="{108AEE93-B378-ABF0-0F5E-F3C7C7FEBD0A}"/>
              </a:ext>
            </a:extLst>
          </p:cNvPr>
          <p:cNvSpPr txBox="1">
            <a:spLocks noChangeArrowheads="1"/>
          </p:cNvSpPr>
          <p:nvPr/>
        </p:nvSpPr>
        <p:spPr bwMode="auto">
          <a:xfrm>
            <a:off x="2878932" y="234156"/>
            <a:ext cx="4800600" cy="430213"/>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2200" dirty="0">
                <a:latin typeface="Papyrus" panose="020B0602040200020303" pitchFamily="34" charset="77"/>
              </a:rPr>
              <a:t>1</a:t>
            </a:r>
            <a:r>
              <a:rPr lang="en-US" altLang="en-US" sz="2200" baseline="30000" dirty="0">
                <a:latin typeface="Papyrus" panose="020B0602040200020303" pitchFamily="34" charset="77"/>
              </a:rPr>
              <a:t>st</a:t>
            </a:r>
            <a:r>
              <a:rPr lang="en-US" altLang="en-US" sz="2200" dirty="0">
                <a:latin typeface="Papyrus" panose="020B0602040200020303" pitchFamily="34" charset="77"/>
              </a:rPr>
              <a:t>  Resurrection has Several Stages</a:t>
            </a:r>
          </a:p>
        </p:txBody>
      </p:sp>
    </p:spTree>
    <p:extLst>
      <p:ext uri="{BB962C8B-B14F-4D97-AF65-F5344CB8AC3E}">
        <p14:creationId xmlns:p14="http://schemas.microsoft.com/office/powerpoint/2010/main" val="2226524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a:extLst>
              <a:ext uri="{FF2B5EF4-FFF2-40B4-BE49-F238E27FC236}">
                <a16:creationId xmlns:a16="http://schemas.microsoft.com/office/drawing/2014/main" id="{9261496C-7A9A-D9FA-607A-BEBC79E3FECF}"/>
              </a:ext>
            </a:extLst>
          </p:cNvPr>
          <p:cNvSpPr>
            <a:spLocks noGrp="1" noChangeArrowheads="1"/>
          </p:cNvSpPr>
          <p:nvPr>
            <p:ph type="title"/>
          </p:nvPr>
        </p:nvSpPr>
        <p:spPr/>
        <p:txBody>
          <a:bodyPr/>
          <a:lstStyle/>
          <a:p>
            <a:pPr eaLnBrk="1" hangingPunct="1"/>
            <a:endParaRPr lang="en-US" altLang="en-US"/>
          </a:p>
        </p:txBody>
      </p:sp>
      <p:sp>
        <p:nvSpPr>
          <p:cNvPr id="214018" name="Rectangle 3">
            <a:extLst>
              <a:ext uri="{FF2B5EF4-FFF2-40B4-BE49-F238E27FC236}">
                <a16:creationId xmlns:a16="http://schemas.microsoft.com/office/drawing/2014/main" id="{6185AD75-65F2-CC1D-0D92-25573EF874F3}"/>
              </a:ext>
            </a:extLst>
          </p:cNvPr>
          <p:cNvSpPr>
            <a:spLocks noGrp="1" noChangeArrowheads="1"/>
          </p:cNvSpPr>
          <p:nvPr>
            <p:ph type="body" idx="1"/>
          </p:nvPr>
        </p:nvSpPr>
        <p:spPr/>
        <p:txBody>
          <a:bodyPr/>
          <a:lstStyle/>
          <a:p>
            <a:pPr eaLnBrk="1" hangingPunct="1"/>
            <a:endParaRPr lang="en-US" altLang="en-US" dirty="0"/>
          </a:p>
        </p:txBody>
      </p:sp>
      <p:sp>
        <p:nvSpPr>
          <p:cNvPr id="214019" name="Picture 4" descr="33">
            <a:extLst>
              <a:ext uri="{FF2B5EF4-FFF2-40B4-BE49-F238E27FC236}">
                <a16:creationId xmlns:a16="http://schemas.microsoft.com/office/drawing/2014/main" id="{D60B4703-7A1E-DE8F-7D4E-8472C3330AE4}"/>
              </a:ext>
            </a:extLst>
          </p:cNvPr>
          <p:cNvSpPr>
            <a:spLocks noChangeAspect="1" noChangeArrowheads="1"/>
          </p:cNvSpPr>
          <p:nvPr/>
        </p:nvSpPr>
        <p:spPr bwMode="auto">
          <a:xfrm>
            <a:off x="609600" y="-571500"/>
            <a:ext cx="109728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endParaRPr lang="en-US" altLang="en-US" sz="1200">
              <a:latin typeface="Papyrus Condensed" panose="020B0602040200020303" pitchFamily="34" charset="77"/>
            </a:endParaRPr>
          </a:p>
        </p:txBody>
      </p:sp>
      <p:pic>
        <p:nvPicPr>
          <p:cNvPr id="214020" name="Picture 1" descr="33.JPG">
            <a:extLst>
              <a:ext uri="{FF2B5EF4-FFF2-40B4-BE49-F238E27FC236}">
                <a16:creationId xmlns:a16="http://schemas.microsoft.com/office/drawing/2014/main" id="{6EB655A8-B896-AB40-D833-7D576EFA088E}"/>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0" y="-60325"/>
            <a:ext cx="123063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TextBox 2">
            <a:extLst>
              <a:ext uri="{FF2B5EF4-FFF2-40B4-BE49-F238E27FC236}">
                <a16:creationId xmlns:a16="http://schemas.microsoft.com/office/drawing/2014/main" id="{FA7771B9-1E36-9A76-21D9-58757ECECC58}"/>
              </a:ext>
            </a:extLst>
          </p:cNvPr>
          <p:cNvSpPr txBox="1">
            <a:spLocks noChangeArrowheads="1"/>
          </p:cNvSpPr>
          <p:nvPr/>
        </p:nvSpPr>
        <p:spPr bwMode="auto">
          <a:xfrm>
            <a:off x="0" y="5467242"/>
            <a:ext cx="1219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800" dirty="0">
                <a:latin typeface="Papyrus" panose="020B0602040200020303" pitchFamily="34" charset="77"/>
              </a:rPr>
              <a:t>“</a:t>
            </a:r>
            <a:r>
              <a:rPr lang="en-US" altLang="en-US" sz="2000" dirty="0">
                <a:latin typeface="Papyrus" panose="020B0602040200020303" pitchFamily="34" charset="77"/>
              </a:rPr>
              <a:t>After  the 1000 years, </a:t>
            </a:r>
            <a:r>
              <a:rPr lang="en-US" altLang="en-US" sz="2000" dirty="0" err="1">
                <a:latin typeface="Papyrus" panose="020B0602040200020303" pitchFamily="34" charset="77"/>
              </a:rPr>
              <a:t>satan</a:t>
            </a:r>
            <a:r>
              <a:rPr lang="en-US" altLang="en-US" sz="2000" dirty="0">
                <a:latin typeface="Papyrus" panose="020B0602040200020303" pitchFamily="34" charset="77"/>
              </a:rPr>
              <a:t> will be loosed out of his prison,&amp; shall go out to deceive the nations that are in the 4 quarters of the earth, Gog &amp; Magog, to gather them together to battle: </a:t>
            </a:r>
            <a:r>
              <a:rPr lang="en-US" altLang="en-US" sz="2000" i="1" dirty="0">
                <a:latin typeface="Papyrus" panose="020B0602040200020303" pitchFamily="34" charset="77"/>
              </a:rPr>
              <a:t>their number is as the sand of the sea.  </a:t>
            </a:r>
            <a:r>
              <a:rPr lang="en-US" altLang="en-US" sz="2000" dirty="0">
                <a:latin typeface="Papyrus" panose="020B0602040200020303" pitchFamily="34" charset="77"/>
              </a:rPr>
              <a:t>They go up on the breadth of the earth and surround the camp of the saints &amp; the beloved city.  Fire comes down from God out of heaven and devours them.”  </a:t>
            </a:r>
          </a:p>
        </p:txBody>
      </p:sp>
      <p:sp>
        <p:nvSpPr>
          <p:cNvPr id="214022" name="TextBox 3">
            <a:extLst>
              <a:ext uri="{FF2B5EF4-FFF2-40B4-BE49-F238E27FC236}">
                <a16:creationId xmlns:a16="http://schemas.microsoft.com/office/drawing/2014/main" id="{D421B8CA-F938-AAD6-C958-5B0362D79892}"/>
              </a:ext>
            </a:extLst>
          </p:cNvPr>
          <p:cNvSpPr txBox="1">
            <a:spLocks noChangeArrowheads="1"/>
          </p:cNvSpPr>
          <p:nvPr/>
        </p:nvSpPr>
        <p:spPr bwMode="auto">
          <a:xfrm>
            <a:off x="838199" y="511760"/>
            <a:ext cx="2245659" cy="584775"/>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chemeClr val="tx1"/>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chemeClr val="tx1"/>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anose="020B0300000000000000" pitchFamily="34" charset="-128"/>
              </a:defRPr>
            </a:lvl9pPr>
          </a:lstStyle>
          <a:p>
            <a:pPr>
              <a:spcBef>
                <a:spcPct val="0"/>
              </a:spcBef>
              <a:buFontTx/>
              <a:buNone/>
            </a:pPr>
            <a:r>
              <a:rPr lang="en-US" altLang="en-US" sz="1600" dirty="0">
                <a:latin typeface="Papyrus" panose="020B0602040200020303" pitchFamily="34" charset="77"/>
              </a:rPr>
              <a:t>Revelation 20:7-9</a:t>
            </a:r>
          </a:p>
          <a:p>
            <a:pPr>
              <a:spcBef>
                <a:spcPct val="0"/>
              </a:spcBef>
              <a:buFontTx/>
              <a:buNone/>
            </a:pPr>
            <a:r>
              <a:rPr lang="en-US" altLang="en-US" sz="1600" dirty="0">
                <a:latin typeface="Papyrus" panose="020B0602040200020303" pitchFamily="34" charset="77"/>
              </a:rPr>
              <a:t>Israel in the Millennium</a:t>
            </a:r>
          </a:p>
        </p:txBody>
      </p:sp>
    </p:spTree>
    <p:extLst>
      <p:ext uri="{BB962C8B-B14F-4D97-AF65-F5344CB8AC3E}">
        <p14:creationId xmlns:p14="http://schemas.microsoft.com/office/powerpoint/2010/main" val="2183486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20C37FA-F4A0-A0CE-C803-72F1B58A4994}"/>
              </a:ext>
            </a:extLst>
          </p:cNvPr>
          <p:cNvSpPr txBox="1"/>
          <p:nvPr/>
        </p:nvSpPr>
        <p:spPr>
          <a:xfrm>
            <a:off x="556890" y="466165"/>
            <a:ext cx="7009321" cy="954107"/>
          </a:xfrm>
          <a:prstGeom prst="rect">
            <a:avLst/>
          </a:prstGeom>
          <a:solidFill>
            <a:schemeClr val="bg1"/>
          </a:solidFill>
        </p:spPr>
        <p:txBody>
          <a:bodyPr wrap="square" rtlCol="0">
            <a:spAutoFit/>
          </a:bodyPr>
          <a:lstStyle/>
          <a:p>
            <a:r>
              <a:rPr lang="en-US" sz="2000" dirty="0">
                <a:latin typeface="Avenir Book" panose="02000503020000020003" pitchFamily="2" charset="0"/>
              </a:rPr>
              <a:t>   “</a:t>
            </a:r>
            <a:r>
              <a:rPr lang="en-US" sz="2800" dirty="0">
                <a:latin typeface="Papyrus" panose="020B0602040200020303" pitchFamily="34" charset="77"/>
              </a:rPr>
              <a:t>Their number is as the sand of the sea..”</a:t>
            </a:r>
          </a:p>
          <a:p>
            <a:r>
              <a:rPr lang="en-US" sz="2800" dirty="0">
                <a:latin typeface="Papyrus" panose="020B0602040200020303" pitchFamily="34" charset="77"/>
              </a:rPr>
              <a:t>          </a:t>
            </a:r>
            <a:r>
              <a:rPr lang="en-US" sz="2800" dirty="0">
                <a:solidFill>
                  <a:srgbClr val="00B0F0"/>
                </a:solidFill>
                <a:latin typeface="Lucida Handwriting" panose="03010101010101010101" pitchFamily="66" charset="77"/>
              </a:rPr>
              <a:t>The Israelites </a:t>
            </a:r>
          </a:p>
        </p:txBody>
      </p:sp>
      <p:sp>
        <p:nvSpPr>
          <p:cNvPr id="3" name="TextBox 2">
            <a:extLst>
              <a:ext uri="{FF2B5EF4-FFF2-40B4-BE49-F238E27FC236}">
                <a16:creationId xmlns:a16="http://schemas.microsoft.com/office/drawing/2014/main" id="{0C2F6C2E-A9D5-35DE-C8F8-2A27864A90E4}"/>
              </a:ext>
            </a:extLst>
          </p:cNvPr>
          <p:cNvSpPr txBox="1"/>
          <p:nvPr/>
        </p:nvSpPr>
        <p:spPr>
          <a:xfrm>
            <a:off x="556890" y="5861002"/>
            <a:ext cx="9644945" cy="646331"/>
          </a:xfrm>
          <a:prstGeom prst="rect">
            <a:avLst/>
          </a:prstGeom>
          <a:solidFill>
            <a:schemeClr val="bg1"/>
          </a:solidFill>
        </p:spPr>
        <p:txBody>
          <a:bodyPr wrap="square" rtlCol="0">
            <a:spAutoFit/>
          </a:bodyPr>
          <a:lstStyle/>
          <a:p>
            <a:r>
              <a:rPr lang="en-US" b="1" i="0" u="none" strike="noStrike" dirty="0">
                <a:solidFill>
                  <a:srgbClr val="008AE6"/>
                </a:solidFill>
                <a:effectLst/>
                <a:latin typeface="Roboto" panose="02000000000000000000" pitchFamily="2" charset="0"/>
                <a:hlinkClick r:id="rId2"/>
              </a:rPr>
              <a:t>Hebrews 11:12</a:t>
            </a:r>
            <a:r>
              <a:rPr lang="en-US" b="1" i="0" u="none" strike="noStrike" dirty="0">
                <a:solidFill>
                  <a:srgbClr val="008AE6"/>
                </a:solidFill>
                <a:effectLst/>
                <a:latin typeface="Roboto" panose="02000000000000000000" pitchFamily="2" charset="0"/>
              </a:rPr>
              <a:t>.” </a:t>
            </a:r>
            <a:r>
              <a:rPr lang="en-US" b="0" i="0" u="none" strike="noStrike" dirty="0">
                <a:solidFill>
                  <a:srgbClr val="001320"/>
                </a:solidFill>
                <a:effectLst/>
                <a:latin typeface="Roboto" panose="02000000000000000000" pitchFamily="2" charset="0"/>
              </a:rPr>
              <a:t>And so from one man, and he as good as dead, came descendants </a:t>
            </a:r>
          </a:p>
          <a:p>
            <a:r>
              <a:rPr lang="en-US" dirty="0">
                <a:solidFill>
                  <a:srgbClr val="001320"/>
                </a:solidFill>
                <a:latin typeface="Roboto" panose="02000000000000000000" pitchFamily="2" charset="0"/>
              </a:rPr>
              <a:t>                 </a:t>
            </a:r>
            <a:r>
              <a:rPr lang="en-US" b="0" i="0" u="none" strike="noStrike" dirty="0">
                <a:solidFill>
                  <a:srgbClr val="001320"/>
                </a:solidFill>
                <a:effectLst/>
                <a:latin typeface="Roboto" panose="02000000000000000000" pitchFamily="2" charset="0"/>
              </a:rPr>
              <a:t>as numerous as the stars in the sky and as countless as the sand on the seashore.”</a:t>
            </a:r>
            <a:endParaRPr lang="en-US" dirty="0"/>
          </a:p>
        </p:txBody>
      </p:sp>
      <p:sp>
        <p:nvSpPr>
          <p:cNvPr id="5" name="TextBox 4">
            <a:extLst>
              <a:ext uri="{FF2B5EF4-FFF2-40B4-BE49-F238E27FC236}">
                <a16:creationId xmlns:a16="http://schemas.microsoft.com/office/drawing/2014/main" id="{96455B6E-090C-F92C-5FED-04B7186EFC84}"/>
              </a:ext>
            </a:extLst>
          </p:cNvPr>
          <p:cNvSpPr txBox="1"/>
          <p:nvPr/>
        </p:nvSpPr>
        <p:spPr>
          <a:xfrm>
            <a:off x="556890" y="4864004"/>
            <a:ext cx="8999486" cy="646331"/>
          </a:xfrm>
          <a:prstGeom prst="rect">
            <a:avLst/>
          </a:prstGeom>
          <a:solidFill>
            <a:schemeClr val="bg1"/>
          </a:solidFill>
        </p:spPr>
        <p:txBody>
          <a:bodyPr wrap="square" rtlCol="0">
            <a:spAutoFit/>
          </a:bodyPr>
          <a:lstStyle/>
          <a:p>
            <a:pPr algn="just"/>
            <a:r>
              <a:rPr lang="en-US" b="1" i="0" u="none" strike="noStrike" dirty="0">
                <a:solidFill>
                  <a:srgbClr val="008AE6"/>
                </a:solidFill>
                <a:effectLst/>
                <a:latin typeface="Roboto" panose="02000000000000000000" pitchFamily="2" charset="0"/>
                <a:hlinkClick r:id="rId3"/>
              </a:rPr>
              <a:t>1Kings 4:20</a:t>
            </a:r>
            <a:r>
              <a:rPr lang="en-US" dirty="0">
                <a:solidFill>
                  <a:srgbClr val="001320"/>
                </a:solidFill>
                <a:latin typeface="Roboto" panose="02000000000000000000" pitchFamily="2" charset="0"/>
              </a:rPr>
              <a:t> </a:t>
            </a:r>
            <a:r>
              <a:rPr lang="en-US" b="0" i="0" u="none" strike="noStrike" dirty="0">
                <a:solidFill>
                  <a:srgbClr val="001320"/>
                </a:solidFill>
                <a:effectLst/>
                <a:latin typeface="Roboto" panose="02000000000000000000" pitchFamily="2" charset="0"/>
              </a:rPr>
              <a:t>Judah and Israel </a:t>
            </a:r>
            <a:r>
              <a:rPr lang="en-US" b="0" i="1" u="none" strike="noStrike" dirty="0">
                <a:solidFill>
                  <a:srgbClr val="001320"/>
                </a:solidFill>
                <a:effectLst/>
                <a:latin typeface="Roboto" panose="02000000000000000000" pitchFamily="2" charset="0"/>
              </a:rPr>
              <a:t>were</a:t>
            </a:r>
            <a:r>
              <a:rPr lang="en-US" b="0" i="0" u="none" strike="noStrike" dirty="0">
                <a:solidFill>
                  <a:srgbClr val="001320"/>
                </a:solidFill>
                <a:effectLst/>
                <a:latin typeface="Roboto" panose="02000000000000000000" pitchFamily="2" charset="0"/>
              </a:rPr>
              <a:t> many, as the sand which </a:t>
            </a:r>
            <a:r>
              <a:rPr lang="en-US" b="0" i="1" u="none" strike="noStrike" dirty="0">
                <a:solidFill>
                  <a:srgbClr val="001320"/>
                </a:solidFill>
                <a:effectLst/>
                <a:latin typeface="Roboto" panose="02000000000000000000" pitchFamily="2" charset="0"/>
              </a:rPr>
              <a:t>is</a:t>
            </a:r>
            <a:r>
              <a:rPr lang="en-US" b="0" i="0" u="none" strike="noStrike" dirty="0">
                <a:solidFill>
                  <a:srgbClr val="001320"/>
                </a:solidFill>
                <a:effectLst/>
                <a:latin typeface="Roboto" panose="02000000000000000000" pitchFamily="2" charset="0"/>
              </a:rPr>
              <a:t> by the sea in multitude, </a:t>
            </a:r>
          </a:p>
          <a:p>
            <a:pPr algn="just"/>
            <a:r>
              <a:rPr lang="en-US" dirty="0">
                <a:solidFill>
                  <a:srgbClr val="001320"/>
                </a:solidFill>
                <a:latin typeface="Roboto" panose="02000000000000000000" pitchFamily="2" charset="0"/>
              </a:rPr>
              <a:t>                      </a:t>
            </a:r>
            <a:r>
              <a:rPr lang="en-US" b="0" i="0" u="none" strike="noStrike" dirty="0">
                <a:solidFill>
                  <a:srgbClr val="001320"/>
                </a:solidFill>
                <a:effectLst/>
                <a:latin typeface="Roboto" panose="02000000000000000000" pitchFamily="2" charset="0"/>
              </a:rPr>
              <a:t>eating and drinking, and making merry.</a:t>
            </a:r>
          </a:p>
        </p:txBody>
      </p:sp>
      <p:sp>
        <p:nvSpPr>
          <p:cNvPr id="6" name="TextBox 5">
            <a:extLst>
              <a:ext uri="{FF2B5EF4-FFF2-40B4-BE49-F238E27FC236}">
                <a16:creationId xmlns:a16="http://schemas.microsoft.com/office/drawing/2014/main" id="{DC8A261F-49E2-EC3A-EF40-0667B2530EBD}"/>
              </a:ext>
            </a:extLst>
          </p:cNvPr>
          <p:cNvSpPr txBox="1"/>
          <p:nvPr/>
        </p:nvSpPr>
        <p:spPr>
          <a:xfrm>
            <a:off x="403412" y="1754123"/>
            <a:ext cx="11385176" cy="646331"/>
          </a:xfrm>
          <a:prstGeom prst="rect">
            <a:avLst/>
          </a:prstGeom>
          <a:solidFill>
            <a:schemeClr val="bg1"/>
          </a:solidFill>
        </p:spPr>
        <p:txBody>
          <a:bodyPr wrap="square" rtlCol="0">
            <a:spAutoFit/>
          </a:bodyPr>
          <a:lstStyle/>
          <a:p>
            <a:pPr algn="l"/>
            <a:r>
              <a:rPr lang="en-US" b="1" i="0" u="sng" strike="noStrike" dirty="0">
                <a:solidFill>
                  <a:schemeClr val="accent1"/>
                </a:solidFill>
                <a:effectLst/>
                <a:latin typeface="Quicksand"/>
              </a:rPr>
              <a:t>Genesis 22:17 </a:t>
            </a:r>
            <a:r>
              <a:rPr lang="en-US" b="0" i="0" u="none" strike="noStrike" dirty="0">
                <a:solidFill>
                  <a:srgbClr val="333333"/>
                </a:solidFill>
                <a:effectLst/>
                <a:latin typeface="Helvetica Neue" panose="02000503000000020004" pitchFamily="2" charset="0"/>
              </a:rPr>
              <a:t>That in blessing I will bless thee, and in multiplying I will multiply thy seed as the stars of the heaven, and as the sand which [is] upon the sea shore; and thy seed shall possess the gate of his enemies; </a:t>
            </a:r>
            <a:endParaRPr lang="en-US" dirty="0"/>
          </a:p>
        </p:txBody>
      </p:sp>
      <p:sp>
        <p:nvSpPr>
          <p:cNvPr id="7" name="TextBox 6">
            <a:extLst>
              <a:ext uri="{FF2B5EF4-FFF2-40B4-BE49-F238E27FC236}">
                <a16:creationId xmlns:a16="http://schemas.microsoft.com/office/drawing/2014/main" id="{8A497097-E83A-1EAC-471E-39CA9B355F7D}"/>
              </a:ext>
            </a:extLst>
          </p:cNvPr>
          <p:cNvSpPr txBox="1"/>
          <p:nvPr/>
        </p:nvSpPr>
        <p:spPr>
          <a:xfrm>
            <a:off x="556890" y="2743200"/>
            <a:ext cx="10308334" cy="646331"/>
          </a:xfrm>
          <a:prstGeom prst="rect">
            <a:avLst/>
          </a:prstGeom>
          <a:solidFill>
            <a:schemeClr val="bg1"/>
          </a:solidFill>
        </p:spPr>
        <p:txBody>
          <a:bodyPr wrap="square" rtlCol="0">
            <a:spAutoFit/>
          </a:bodyPr>
          <a:lstStyle/>
          <a:p>
            <a:pPr marL="0" marR="0">
              <a:spcBef>
                <a:spcPts val="1500"/>
              </a:spcBef>
              <a:spcAft>
                <a:spcPts val="750"/>
              </a:spcAft>
            </a:pPr>
            <a:r>
              <a:rPr lang="en-US" sz="1800" b="1" dirty="0">
                <a:solidFill>
                  <a:srgbClr val="337AB7"/>
                </a:solidFill>
                <a:effectLst/>
                <a:latin typeface="Avenir Book" panose="02000503020000020003" pitchFamily="2" charset="0"/>
                <a:ea typeface="Times New Roman" panose="02020603050405020304" pitchFamily="18" charset="0"/>
                <a:cs typeface="Arial" panose="020B0604020202020204" pitchFamily="34" charset="0"/>
                <a:hlinkClick r:id="rId4"/>
              </a:rPr>
              <a:t>Genesis 32:12</a:t>
            </a:r>
            <a:r>
              <a:rPr lang="en-US" sz="1800" b="1" dirty="0">
                <a:solidFill>
                  <a:srgbClr val="333333"/>
                </a:solidFill>
                <a:effectLst/>
                <a:latin typeface="Avenir Book" panose="02000503020000020003" pitchFamily="2" charset="0"/>
                <a:ea typeface="Times New Roman" panose="02020603050405020304" pitchFamily="18" charset="0"/>
                <a:cs typeface="Arial" panose="020B0604020202020204" pitchFamily="34" charset="0"/>
              </a:rPr>
              <a:t> </a:t>
            </a:r>
            <a:r>
              <a:rPr lang="en-US" sz="1800" dirty="0">
                <a:solidFill>
                  <a:srgbClr val="333333"/>
                </a:solidFill>
                <a:effectLst/>
                <a:latin typeface="Avenir Book" panose="02000503020000020003" pitchFamily="2" charset="0"/>
                <a:ea typeface="Times New Roman" panose="02020603050405020304" pitchFamily="18" charset="0"/>
                <a:cs typeface="Times New Roman" panose="02020603050405020304" pitchFamily="18" charset="0"/>
              </a:rPr>
              <a:t>And you said, I will surely do you good, and make your seed as the sand of the sea,             which cannot be numbered for multitude.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2B3A669-19D3-21D1-EE54-38D14BBB9227}"/>
              </a:ext>
            </a:extLst>
          </p:cNvPr>
          <p:cNvSpPr txBox="1"/>
          <p:nvPr/>
        </p:nvSpPr>
        <p:spPr>
          <a:xfrm>
            <a:off x="556890" y="3665102"/>
            <a:ext cx="8515392" cy="923330"/>
          </a:xfrm>
          <a:prstGeom prst="rect">
            <a:avLst/>
          </a:prstGeom>
          <a:solidFill>
            <a:schemeClr val="bg1"/>
          </a:solidFill>
        </p:spPr>
        <p:txBody>
          <a:bodyPr wrap="square" rtlCol="0">
            <a:spAutoFit/>
          </a:bodyPr>
          <a:lstStyle/>
          <a:p>
            <a:r>
              <a:rPr lang="en-US" sz="1800" b="0" u="sng" dirty="0">
                <a:solidFill>
                  <a:srgbClr val="337AB7"/>
                </a:solidFill>
                <a:effectLst/>
                <a:latin typeface="Avenir Book" panose="02000503020000020003" pitchFamily="2" charset="0"/>
                <a:ea typeface="Times New Roman" panose="02020603050405020304" pitchFamily="18" charset="0"/>
                <a:cs typeface="Arial" panose="020B0604020202020204" pitchFamily="34" charset="0"/>
                <a:hlinkClick r:id="rId5"/>
              </a:rPr>
              <a:t>Samuel-2 17:11</a:t>
            </a:r>
            <a:r>
              <a:rPr lang="en-US" sz="1800" b="0" u="sng" dirty="0">
                <a:solidFill>
                  <a:srgbClr val="337AB7"/>
                </a:solidFill>
                <a:effectLst/>
                <a:latin typeface="Avenir Book" panose="02000503020000020003" pitchFamily="2" charset="0"/>
                <a:ea typeface="Times New Roman" panose="02020603050405020304" pitchFamily="18" charset="0"/>
                <a:cs typeface="Arial" panose="020B0604020202020204" pitchFamily="34" charset="0"/>
              </a:rPr>
              <a:t> </a:t>
            </a:r>
            <a:r>
              <a:rPr lang="en-US" sz="1800" b="0" dirty="0">
                <a:solidFill>
                  <a:srgbClr val="333333"/>
                </a:solidFill>
                <a:effectLst/>
                <a:latin typeface="Avenir Book" panose="02000503020000020003" pitchFamily="2" charset="0"/>
                <a:ea typeface="Times New Roman" panose="02020603050405020304" pitchFamily="18" charset="0"/>
              </a:rPr>
              <a:t>Therefore I counsel that all Israel be generally gathered unto you,                                     from Dan even to Beersheba, as the sand that [is] by the sea for multitude;                                                       and that you go to battle in your own person</a:t>
            </a:r>
            <a:endParaRPr lang="en-US" sz="1800" b="1" dirty="0">
              <a:effectLst/>
              <a:latin typeface="Times New Roman" panose="02020603050405020304" pitchFamily="18" charset="0"/>
              <a:ea typeface="Times New Roman" panose="02020603050405020304" pitchFamily="18" charset="0"/>
            </a:endParaRPr>
          </a:p>
        </p:txBody>
      </p:sp>
      <p:pic>
        <p:nvPicPr>
          <p:cNvPr id="12" name="Picture 11" descr="A flag with a star on it&#10;&#10;Description automatically generated">
            <a:extLst>
              <a:ext uri="{FF2B5EF4-FFF2-40B4-BE49-F238E27FC236}">
                <a16:creationId xmlns:a16="http://schemas.microsoft.com/office/drawing/2014/main" id="{BAE545D6-264B-06EA-0009-55620BC52618}"/>
              </a:ext>
            </a:extLst>
          </p:cNvPr>
          <p:cNvPicPr>
            <a:picLocks noChangeAspect="1"/>
          </p:cNvPicPr>
          <p:nvPr/>
        </p:nvPicPr>
        <p:blipFill>
          <a:blip r:embed="rId6"/>
          <a:stretch>
            <a:fillRect/>
          </a:stretch>
        </p:blipFill>
        <p:spPr>
          <a:xfrm>
            <a:off x="8352484" y="159105"/>
            <a:ext cx="2407784" cy="1348359"/>
          </a:xfrm>
          <a:prstGeom prst="rect">
            <a:avLst/>
          </a:prstGeom>
        </p:spPr>
      </p:pic>
    </p:spTree>
    <p:extLst>
      <p:ext uri="{BB962C8B-B14F-4D97-AF65-F5344CB8AC3E}">
        <p14:creationId xmlns:p14="http://schemas.microsoft.com/office/powerpoint/2010/main" val="1809879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1959003" y="536717"/>
            <a:ext cx="8474714" cy="954107"/>
          </a:xfrm>
          <a:prstGeom prst="rect">
            <a:avLst/>
          </a:prstGeom>
          <a:solidFill>
            <a:srgbClr val="00B0F0"/>
          </a:solidFill>
        </p:spPr>
        <p:txBody>
          <a:bodyPr wrap="square" rtlCol="0">
            <a:spAutoFit/>
          </a:bodyPr>
          <a:lstStyle/>
          <a:p>
            <a:pPr algn="ctr"/>
            <a:r>
              <a:rPr lang="en-US" sz="2800" dirty="0">
                <a:latin typeface="Papyrus" panose="020B0602040200020303" pitchFamily="34" charset="77"/>
              </a:rPr>
              <a:t>The Church  (Glorified Bodies) Rules &amp; Reigns </a:t>
            </a:r>
          </a:p>
          <a:p>
            <a:pPr algn="ctr"/>
            <a:r>
              <a:rPr lang="en-US" sz="2800" dirty="0">
                <a:latin typeface="Papyrus" panose="020B0602040200020303" pitchFamily="34" charset="77"/>
              </a:rPr>
              <a:t>with Christ during the Millennium </a:t>
            </a:r>
          </a:p>
        </p:txBody>
      </p:sp>
      <p:sp>
        <p:nvSpPr>
          <p:cNvPr id="3" name="TextBox 2">
            <a:extLst>
              <a:ext uri="{FF2B5EF4-FFF2-40B4-BE49-F238E27FC236}">
                <a16:creationId xmlns:a16="http://schemas.microsoft.com/office/drawing/2014/main" id="{E5D2F00F-506B-3FE8-0114-09C269552887}"/>
              </a:ext>
            </a:extLst>
          </p:cNvPr>
          <p:cNvSpPr txBox="1"/>
          <p:nvPr/>
        </p:nvSpPr>
        <p:spPr>
          <a:xfrm>
            <a:off x="174703" y="1733464"/>
            <a:ext cx="11842594" cy="1323439"/>
          </a:xfrm>
          <a:prstGeom prst="rect">
            <a:avLst/>
          </a:prstGeom>
          <a:solidFill>
            <a:srgbClr val="00B0F0"/>
          </a:solidFill>
        </p:spPr>
        <p:txBody>
          <a:bodyPr wrap="square" rtlCol="0">
            <a:spAutoFit/>
          </a:bodyPr>
          <a:lstStyle/>
          <a:p>
            <a:pPr algn="l"/>
            <a:r>
              <a:rPr lang="en-US" sz="2000" b="1" i="0" u="none" strike="noStrike" dirty="0">
                <a:solidFill>
                  <a:srgbClr val="000000"/>
                </a:solidFill>
                <a:effectLst/>
                <a:latin typeface="system-ui"/>
              </a:rPr>
              <a:t>Revelation 5:8  ”</a:t>
            </a:r>
            <a:r>
              <a:rPr lang="en-US" sz="2000" b="0" i="0" u="none" strike="noStrike" dirty="0">
                <a:solidFill>
                  <a:srgbClr val="000000"/>
                </a:solidFill>
                <a:effectLst/>
                <a:latin typeface="system-ui"/>
              </a:rPr>
              <a:t>And when he had taken the book, the </a:t>
            </a:r>
            <a:r>
              <a:rPr lang="en-US" sz="2000" dirty="0">
                <a:solidFill>
                  <a:srgbClr val="000000"/>
                </a:solidFill>
                <a:latin typeface="system-ui"/>
              </a:rPr>
              <a:t>4</a:t>
            </a:r>
            <a:r>
              <a:rPr lang="en-US" sz="2000" b="0" i="0" u="none" strike="noStrike" dirty="0">
                <a:solidFill>
                  <a:srgbClr val="000000"/>
                </a:solidFill>
                <a:effectLst/>
                <a:latin typeface="system-ui"/>
              </a:rPr>
              <a:t> beasts and 24 elders fell down before the Lamb, having every one of them harps, and golden vials full of odors, which are the prayers of saints.</a:t>
            </a:r>
          </a:p>
          <a:p>
            <a:pPr algn="l"/>
            <a:r>
              <a:rPr lang="en-US" sz="2000" b="1" i="0" u="none" strike="noStrike" baseline="30000" dirty="0">
                <a:solidFill>
                  <a:srgbClr val="000000"/>
                </a:solidFill>
                <a:effectLst/>
                <a:latin typeface="system-ui"/>
              </a:rPr>
              <a:t>9 </a:t>
            </a:r>
            <a:r>
              <a:rPr lang="en-US" sz="2000" b="0" i="0" u="none" strike="noStrike" dirty="0">
                <a:solidFill>
                  <a:srgbClr val="000000"/>
                </a:solidFill>
                <a:effectLst/>
                <a:latin typeface="system-ui"/>
              </a:rPr>
              <a:t>And they sung a new song, saying, You are worthy to take the book, and to open the seals thereof: for You were  slain, and have redeemed us to God by Your blood out of every kindred, and tongue, and people, and nation”</a:t>
            </a:r>
          </a:p>
        </p:txBody>
      </p:sp>
      <p:sp>
        <p:nvSpPr>
          <p:cNvPr id="6" name="TextBox 5">
            <a:extLst>
              <a:ext uri="{FF2B5EF4-FFF2-40B4-BE49-F238E27FC236}">
                <a16:creationId xmlns:a16="http://schemas.microsoft.com/office/drawing/2014/main" id="{54F72226-FA86-A609-E0EA-6A8F5EDA7500}"/>
              </a:ext>
            </a:extLst>
          </p:cNvPr>
          <p:cNvSpPr txBox="1"/>
          <p:nvPr/>
        </p:nvSpPr>
        <p:spPr>
          <a:xfrm>
            <a:off x="78059" y="3429000"/>
            <a:ext cx="12035881" cy="1938992"/>
          </a:xfrm>
          <a:prstGeom prst="rect">
            <a:avLst/>
          </a:prstGeom>
          <a:solidFill>
            <a:srgbClr val="00B0F0"/>
          </a:solidFill>
        </p:spPr>
        <p:txBody>
          <a:bodyPr wrap="square" rtlCol="0">
            <a:spAutoFit/>
          </a:bodyPr>
          <a:lstStyle/>
          <a:p>
            <a:pPr algn="l"/>
            <a:r>
              <a:rPr lang="en-US" sz="2000" b="1" dirty="0">
                <a:solidFill>
                  <a:srgbClr val="000000"/>
                </a:solidFill>
                <a:latin typeface="system-ui"/>
              </a:rPr>
              <a:t>Rev. </a:t>
            </a:r>
            <a:r>
              <a:rPr lang="en-US" sz="2000" b="1" i="0" u="none" strike="noStrike" dirty="0">
                <a:solidFill>
                  <a:srgbClr val="000000"/>
                </a:solidFill>
                <a:effectLst/>
                <a:latin typeface="system-ui"/>
              </a:rPr>
              <a:t>20:4  “</a:t>
            </a:r>
            <a:r>
              <a:rPr lang="en-US" sz="2000" b="1" i="0" u="none" strike="noStrike" baseline="30000" dirty="0">
                <a:solidFill>
                  <a:srgbClr val="000000"/>
                </a:solidFill>
                <a:effectLst/>
                <a:latin typeface="system-ui"/>
              </a:rPr>
              <a:t> </a:t>
            </a:r>
            <a:r>
              <a:rPr lang="en-US" sz="2000" b="0" i="0" u="none" strike="noStrike" dirty="0">
                <a:solidFill>
                  <a:srgbClr val="000000"/>
                </a:solidFill>
                <a:effectLst/>
                <a:latin typeface="system-ui"/>
              </a:rPr>
              <a:t>And I saw thrones, and they sat upon them, and judgment was given unto them: and I saw the souls of them that were beheaded for the witness of Jesus, and for the Word of God, and which had not worshipped the beast, neither his image, nor had received his mark upon their foreheads, or in their hands; and they lived and reigned with Christ 1000  years. </a:t>
            </a:r>
            <a:r>
              <a:rPr lang="en-US" sz="2000" b="1" i="0" u="none" strike="noStrike" baseline="30000" dirty="0">
                <a:solidFill>
                  <a:srgbClr val="000000"/>
                </a:solidFill>
                <a:effectLst/>
                <a:latin typeface="system-ui"/>
              </a:rPr>
              <a:t>5 </a:t>
            </a:r>
            <a:r>
              <a:rPr lang="en-US" sz="2000" b="0" i="0" u="none" strike="noStrike" dirty="0">
                <a:solidFill>
                  <a:srgbClr val="000000"/>
                </a:solidFill>
                <a:effectLst/>
                <a:latin typeface="system-ui"/>
              </a:rPr>
              <a:t>But the rest of the dead lived not again until the 1000 years were finished. This is the 1</a:t>
            </a:r>
            <a:r>
              <a:rPr lang="en-US" sz="2000" b="0" i="0" u="none" strike="noStrike" baseline="30000" dirty="0">
                <a:solidFill>
                  <a:srgbClr val="000000"/>
                </a:solidFill>
                <a:effectLst/>
                <a:latin typeface="system-ui"/>
              </a:rPr>
              <a:t>st</a:t>
            </a:r>
            <a:r>
              <a:rPr lang="en-US" sz="2000" b="0" i="0" u="none" strike="noStrike" dirty="0">
                <a:solidFill>
                  <a:srgbClr val="000000"/>
                </a:solidFill>
                <a:effectLst/>
                <a:latin typeface="system-ui"/>
              </a:rPr>
              <a:t>  Resurrection. </a:t>
            </a:r>
            <a:r>
              <a:rPr lang="en-US" sz="2000" b="1" i="0" u="none" strike="noStrike" baseline="30000" dirty="0">
                <a:solidFill>
                  <a:srgbClr val="000000"/>
                </a:solidFill>
                <a:effectLst/>
                <a:latin typeface="system-ui"/>
              </a:rPr>
              <a:t>6 </a:t>
            </a:r>
            <a:r>
              <a:rPr lang="en-US" sz="2000" b="0" i="0" u="none" strike="noStrike" dirty="0">
                <a:solidFill>
                  <a:srgbClr val="000000"/>
                </a:solidFill>
                <a:effectLst/>
                <a:latin typeface="system-ui"/>
              </a:rPr>
              <a:t>Blessed and holy is he that has part in the </a:t>
            </a:r>
            <a:r>
              <a:rPr lang="en-US" sz="2000" dirty="0">
                <a:solidFill>
                  <a:srgbClr val="000000"/>
                </a:solidFill>
                <a:latin typeface="system-ui"/>
              </a:rPr>
              <a:t>1</a:t>
            </a:r>
            <a:r>
              <a:rPr lang="en-US" sz="2000" baseline="30000" dirty="0">
                <a:solidFill>
                  <a:srgbClr val="000000"/>
                </a:solidFill>
                <a:latin typeface="system-ui"/>
              </a:rPr>
              <a:t>st</a:t>
            </a:r>
            <a:r>
              <a:rPr lang="en-US" sz="2000" dirty="0">
                <a:solidFill>
                  <a:srgbClr val="000000"/>
                </a:solidFill>
                <a:latin typeface="system-ui"/>
              </a:rPr>
              <a:t> </a:t>
            </a:r>
            <a:r>
              <a:rPr lang="en-US" sz="2000" b="0" i="0" u="none" strike="noStrike" dirty="0">
                <a:solidFill>
                  <a:srgbClr val="000000"/>
                </a:solidFill>
                <a:effectLst/>
                <a:latin typeface="system-ui"/>
              </a:rPr>
              <a:t>Resurrection: on such the 2nd death has no power, but they shall be priests of God and of Christ, and shall reign with Him </a:t>
            </a:r>
            <a:r>
              <a:rPr lang="en-US" sz="2000" dirty="0">
                <a:solidFill>
                  <a:srgbClr val="000000"/>
                </a:solidFill>
                <a:latin typeface="system-ui"/>
              </a:rPr>
              <a:t>1000 </a:t>
            </a:r>
            <a:r>
              <a:rPr lang="en-US" sz="2000" b="0" i="0" u="none" strike="noStrike" dirty="0">
                <a:solidFill>
                  <a:srgbClr val="000000"/>
                </a:solidFill>
                <a:effectLst/>
                <a:latin typeface="system-ui"/>
              </a:rPr>
              <a:t>years.</a:t>
            </a:r>
          </a:p>
        </p:txBody>
      </p:sp>
      <p:sp>
        <p:nvSpPr>
          <p:cNvPr id="7" name="TextBox 6">
            <a:extLst>
              <a:ext uri="{FF2B5EF4-FFF2-40B4-BE49-F238E27FC236}">
                <a16:creationId xmlns:a16="http://schemas.microsoft.com/office/drawing/2014/main" id="{4AC8601A-B7C7-ED3C-3623-31C3C00A559D}"/>
              </a:ext>
            </a:extLst>
          </p:cNvPr>
          <p:cNvSpPr txBox="1"/>
          <p:nvPr/>
        </p:nvSpPr>
        <p:spPr>
          <a:xfrm>
            <a:off x="780585" y="5778017"/>
            <a:ext cx="11236712" cy="707886"/>
          </a:xfrm>
          <a:prstGeom prst="rect">
            <a:avLst/>
          </a:prstGeom>
          <a:solidFill>
            <a:srgbClr val="00B0F0"/>
          </a:solidFill>
        </p:spPr>
        <p:txBody>
          <a:bodyPr wrap="square" rtlCol="0">
            <a:spAutoFit/>
          </a:bodyPr>
          <a:lstStyle/>
          <a:p>
            <a:pPr algn="l"/>
            <a:r>
              <a:rPr lang="en-US" sz="2000" b="1" dirty="0">
                <a:solidFill>
                  <a:srgbClr val="000000"/>
                </a:solidFill>
                <a:latin typeface="system-ui"/>
              </a:rPr>
              <a:t>2 Timothy 2:11-12 “</a:t>
            </a:r>
            <a:r>
              <a:rPr lang="en-US" sz="2000" b="1" i="0" u="none" strike="noStrike" baseline="30000" dirty="0">
                <a:solidFill>
                  <a:srgbClr val="000000"/>
                </a:solidFill>
                <a:effectLst/>
                <a:latin typeface="system-ui"/>
              </a:rPr>
              <a:t> </a:t>
            </a:r>
            <a:r>
              <a:rPr lang="en-US" sz="2000" b="0" i="0" u="none" strike="noStrike" dirty="0">
                <a:solidFill>
                  <a:srgbClr val="000000"/>
                </a:solidFill>
                <a:effectLst/>
                <a:latin typeface="system-ui"/>
              </a:rPr>
              <a:t>It is a faithful saying: For if we be dead with Him, we shall also live with Him:</a:t>
            </a:r>
          </a:p>
          <a:p>
            <a:pPr algn="l"/>
            <a:r>
              <a:rPr lang="en-US" sz="2000" b="1" i="0" u="none" strike="noStrike" baseline="30000" dirty="0">
                <a:solidFill>
                  <a:srgbClr val="000000"/>
                </a:solidFill>
                <a:effectLst/>
                <a:latin typeface="system-ui"/>
              </a:rPr>
              <a:t>1</a:t>
            </a:r>
            <a:r>
              <a:rPr lang="en-US" sz="2000" b="0" i="0" u="none" strike="noStrike" dirty="0">
                <a:solidFill>
                  <a:srgbClr val="000000"/>
                </a:solidFill>
                <a:effectLst/>
                <a:latin typeface="system-ui"/>
              </a:rPr>
              <a:t>If we suffer, we shall also reign with Him: if we deny Him,  He also will deny us:</a:t>
            </a:r>
          </a:p>
        </p:txBody>
      </p:sp>
    </p:spTree>
    <p:extLst>
      <p:ext uri="{BB962C8B-B14F-4D97-AF65-F5344CB8AC3E}">
        <p14:creationId xmlns:p14="http://schemas.microsoft.com/office/powerpoint/2010/main" val="31916510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15534"/>
            <a:ext cx="12283807" cy="6858000"/>
          </a:xfrm>
          <a:prstGeom prst="rect">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8F62FF2-8E3E-87CF-653A-EDF64EF43D0C}"/>
              </a:ext>
            </a:extLst>
          </p:cNvPr>
          <p:cNvSpPr txBox="1"/>
          <p:nvPr/>
        </p:nvSpPr>
        <p:spPr>
          <a:xfrm>
            <a:off x="681317" y="376518"/>
            <a:ext cx="10632141" cy="1200329"/>
          </a:xfrm>
          <a:prstGeom prst="rect">
            <a:avLst/>
          </a:prstGeom>
          <a:solidFill>
            <a:srgbClr val="00B0F0"/>
          </a:solidFill>
        </p:spPr>
        <p:txBody>
          <a:bodyPr wrap="square" rtlCol="0">
            <a:spAutoFit/>
          </a:bodyPr>
          <a:lstStyle/>
          <a:p>
            <a:pPr algn="l"/>
            <a:endParaRPr lang="en-US" b="1" i="0" u="none" strike="noStrike" baseline="30000" dirty="0">
              <a:solidFill>
                <a:srgbClr val="000000"/>
              </a:solidFill>
              <a:effectLst/>
              <a:latin typeface="system-ui"/>
            </a:endParaRPr>
          </a:p>
          <a:p>
            <a:pPr algn="l"/>
            <a:r>
              <a:rPr lang="en-US" sz="2000" b="1" u="sng" dirty="0">
                <a:latin typeface="Avenir Book" panose="02000503020000020003" pitchFamily="2" charset="0"/>
              </a:rPr>
              <a:t>1</a:t>
            </a:r>
            <a:r>
              <a:rPr lang="en-US" sz="2000" b="1" u="sng" baseline="30000" dirty="0">
                <a:latin typeface="Avenir Book" panose="02000503020000020003" pitchFamily="2" charset="0"/>
              </a:rPr>
              <a:t>st</a:t>
            </a:r>
            <a:r>
              <a:rPr lang="en-US" sz="2000" b="1" u="sng" dirty="0">
                <a:latin typeface="Avenir Book" panose="02000503020000020003" pitchFamily="2" charset="0"/>
              </a:rPr>
              <a:t> Corinthians 6:2-3 </a:t>
            </a:r>
            <a:r>
              <a:rPr lang="en-US" sz="2000" b="1" i="0" u="sng" strike="noStrike" baseline="30000" dirty="0">
                <a:effectLst/>
                <a:latin typeface="Avenir Book" panose="02000503020000020003" pitchFamily="2" charset="0"/>
              </a:rPr>
              <a:t> </a:t>
            </a:r>
            <a:r>
              <a:rPr lang="en-US" sz="2000" b="1" i="0" u="none" strike="noStrike" baseline="30000" dirty="0">
                <a:solidFill>
                  <a:srgbClr val="000000"/>
                </a:solidFill>
                <a:effectLst/>
                <a:latin typeface="Avenir Book" panose="02000503020000020003" pitchFamily="2" charset="0"/>
              </a:rPr>
              <a:t>”</a:t>
            </a:r>
            <a:r>
              <a:rPr lang="en-US" sz="2000" b="0" i="0" u="none" strike="noStrike" dirty="0">
                <a:solidFill>
                  <a:srgbClr val="000000"/>
                </a:solidFill>
                <a:effectLst/>
                <a:latin typeface="Avenir Book" panose="02000503020000020003" pitchFamily="2" charset="0"/>
              </a:rPr>
              <a:t>Do ye not know that the saints shall judge the world? </a:t>
            </a:r>
          </a:p>
          <a:p>
            <a:pPr algn="l"/>
            <a:r>
              <a:rPr lang="en-US" sz="2000" b="0" i="0" u="none" strike="noStrike" dirty="0">
                <a:solidFill>
                  <a:srgbClr val="000000"/>
                </a:solidFill>
                <a:effectLst/>
                <a:latin typeface="Avenir Book" panose="02000503020000020003" pitchFamily="2" charset="0"/>
              </a:rPr>
              <a:t>and if the world shall be judged by you, are you unworthy to judge the smallest matters?</a:t>
            </a:r>
          </a:p>
          <a:p>
            <a:pPr algn="l"/>
            <a:r>
              <a:rPr lang="en-US" sz="2000" b="1" i="0" u="none" strike="noStrike" baseline="30000" dirty="0">
                <a:solidFill>
                  <a:srgbClr val="000000"/>
                </a:solidFill>
                <a:effectLst/>
                <a:latin typeface="Avenir Book" panose="02000503020000020003" pitchFamily="2" charset="0"/>
              </a:rPr>
              <a:t>3 </a:t>
            </a:r>
            <a:r>
              <a:rPr lang="en-US" sz="2000" b="0" i="0" u="none" strike="noStrike" dirty="0">
                <a:solidFill>
                  <a:srgbClr val="000000"/>
                </a:solidFill>
                <a:effectLst/>
                <a:latin typeface="Avenir Book" panose="02000503020000020003" pitchFamily="2" charset="0"/>
              </a:rPr>
              <a:t>Know you not that we shall judge angels? How much more things that pertain to this life?</a:t>
            </a:r>
          </a:p>
        </p:txBody>
      </p:sp>
      <p:sp>
        <p:nvSpPr>
          <p:cNvPr id="3" name="TextBox 2">
            <a:extLst>
              <a:ext uri="{FF2B5EF4-FFF2-40B4-BE49-F238E27FC236}">
                <a16:creationId xmlns:a16="http://schemas.microsoft.com/office/drawing/2014/main" id="{D82071D8-631C-21F1-009A-29A6278990B6}"/>
              </a:ext>
            </a:extLst>
          </p:cNvPr>
          <p:cNvSpPr txBox="1"/>
          <p:nvPr/>
        </p:nvSpPr>
        <p:spPr>
          <a:xfrm>
            <a:off x="681317" y="2277035"/>
            <a:ext cx="11187954" cy="1015663"/>
          </a:xfrm>
          <a:prstGeom prst="rect">
            <a:avLst/>
          </a:prstGeom>
          <a:solidFill>
            <a:srgbClr val="00B0F0"/>
          </a:solidFill>
        </p:spPr>
        <p:txBody>
          <a:bodyPr wrap="square" rtlCol="0">
            <a:spAutoFit/>
          </a:bodyPr>
          <a:lstStyle/>
          <a:p>
            <a:pPr algn="l" fontAlgn="base"/>
            <a:r>
              <a:rPr lang="en-US" i="0" u="none" strike="noStrike" dirty="0">
                <a:effectLst/>
                <a:latin typeface="Open Sans" panose="020B0606030504020204" pitchFamily="34" charset="0"/>
                <a:hlinkClick r:id="rId2">
                  <a:extLst>
                    <a:ext uri="{A12FA001-AC4F-418D-AE19-62706E023703}">
                      <ahyp:hlinkClr xmlns:ahyp="http://schemas.microsoft.com/office/drawing/2018/hyperlinkcolor" val="tx"/>
                    </a:ext>
                  </a:extLst>
                </a:hlinkClick>
              </a:rPr>
              <a:t>Matthew 19:28</a:t>
            </a:r>
            <a:r>
              <a:rPr lang="en-US" i="0" u="none" strike="noStrike" dirty="0">
                <a:effectLst/>
                <a:latin typeface="Museo"/>
              </a:rPr>
              <a:t> </a:t>
            </a:r>
            <a:r>
              <a:rPr lang="en-US" dirty="0">
                <a:latin typeface="Museo"/>
              </a:rPr>
              <a:t> </a:t>
            </a:r>
            <a:r>
              <a:rPr lang="en-US" sz="2000" dirty="0">
                <a:solidFill>
                  <a:srgbClr val="8A7C3C"/>
                </a:solidFill>
                <a:latin typeface="Avenir Book" panose="02000503020000020003" pitchFamily="2" charset="0"/>
              </a:rPr>
              <a:t>“</a:t>
            </a:r>
            <a:r>
              <a:rPr lang="en-US" sz="2000" b="0" i="0" u="none" strike="noStrike" dirty="0">
                <a:solidFill>
                  <a:srgbClr val="23221F"/>
                </a:solidFill>
                <a:effectLst/>
                <a:latin typeface="Avenir Book" panose="02000503020000020003" pitchFamily="2" charset="0"/>
              </a:rPr>
              <a:t>And Jesus said to them, “Truly I say to you, that you who have followed Me, </a:t>
            </a:r>
          </a:p>
          <a:p>
            <a:pPr algn="l" fontAlgn="base"/>
            <a:r>
              <a:rPr lang="en-US" sz="2000" b="0" i="0" u="none" strike="noStrike" dirty="0">
                <a:solidFill>
                  <a:srgbClr val="23221F"/>
                </a:solidFill>
                <a:effectLst/>
                <a:latin typeface="Avenir Book" panose="02000503020000020003" pitchFamily="2" charset="0"/>
              </a:rPr>
              <a:t>		in the regeneration when the Son of Man will sit on His glorious throne, </a:t>
            </a:r>
            <a:endParaRPr lang="en-US" sz="2000" dirty="0">
              <a:solidFill>
                <a:srgbClr val="23221F"/>
              </a:solidFill>
              <a:latin typeface="Avenir Book" panose="02000503020000020003" pitchFamily="2" charset="0"/>
            </a:endParaRPr>
          </a:p>
          <a:p>
            <a:pPr algn="l" fontAlgn="base"/>
            <a:r>
              <a:rPr lang="en-US" sz="2000" b="0" i="0" u="none" strike="noStrike" dirty="0">
                <a:solidFill>
                  <a:srgbClr val="23221F"/>
                </a:solidFill>
                <a:effectLst/>
                <a:latin typeface="Avenir Book" panose="02000503020000020003" pitchFamily="2" charset="0"/>
              </a:rPr>
              <a:t>		you also shall sit upon 12 thrones, judging the 12 tribes of Israel.”</a:t>
            </a:r>
          </a:p>
        </p:txBody>
      </p:sp>
      <p:sp>
        <p:nvSpPr>
          <p:cNvPr id="5" name="TextBox 4">
            <a:extLst>
              <a:ext uri="{FF2B5EF4-FFF2-40B4-BE49-F238E27FC236}">
                <a16:creationId xmlns:a16="http://schemas.microsoft.com/office/drawing/2014/main" id="{D0232BF5-F75E-49B2-DA98-7E43987199F9}"/>
              </a:ext>
            </a:extLst>
          </p:cNvPr>
          <p:cNvSpPr txBox="1"/>
          <p:nvPr/>
        </p:nvSpPr>
        <p:spPr>
          <a:xfrm>
            <a:off x="681316" y="4390618"/>
            <a:ext cx="10869981" cy="677108"/>
          </a:xfrm>
          <a:prstGeom prst="rect">
            <a:avLst/>
          </a:prstGeom>
          <a:solidFill>
            <a:srgbClr val="00B0F0"/>
          </a:solidFill>
        </p:spPr>
        <p:txBody>
          <a:bodyPr wrap="square" rtlCol="0">
            <a:spAutoFit/>
          </a:bodyPr>
          <a:lstStyle/>
          <a:p>
            <a:pPr algn="l" fontAlgn="base"/>
            <a:r>
              <a:rPr lang="en-US"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Luke 22:29-30</a:t>
            </a:r>
            <a:r>
              <a:rPr lang="en-US" dirty="0">
                <a:latin typeface="Museo"/>
              </a:rPr>
              <a:t>  </a:t>
            </a:r>
            <a:r>
              <a:rPr lang="en-US" dirty="0">
                <a:solidFill>
                  <a:srgbClr val="55544C"/>
                </a:solidFill>
                <a:latin typeface="Museo"/>
              </a:rPr>
              <a:t>“</a:t>
            </a:r>
            <a:r>
              <a:rPr lang="en-US" sz="2000" dirty="0">
                <a:solidFill>
                  <a:srgbClr val="23221F"/>
                </a:solidFill>
                <a:latin typeface="Avenir Book" panose="02000503020000020003" pitchFamily="2" charset="0"/>
              </a:rPr>
              <a:t>A</a:t>
            </a:r>
            <a:r>
              <a:rPr lang="en-US" sz="2000" b="0" i="0" u="none" strike="noStrike" dirty="0">
                <a:solidFill>
                  <a:srgbClr val="23221F"/>
                </a:solidFill>
                <a:effectLst/>
                <a:latin typeface="Avenir Book" panose="02000503020000020003" pitchFamily="2" charset="0"/>
              </a:rPr>
              <a:t>nd just as My Father has granted Me a kingdom, I grant you that you may eat </a:t>
            </a:r>
          </a:p>
          <a:p>
            <a:pPr algn="l" fontAlgn="base"/>
            <a:r>
              <a:rPr lang="en-US" b="0" i="0" u="none" strike="noStrike" dirty="0">
                <a:solidFill>
                  <a:srgbClr val="23221F"/>
                </a:solidFill>
                <a:effectLst/>
                <a:latin typeface="Open Sans" panose="020B0606030504020204" pitchFamily="34" charset="0"/>
              </a:rPr>
              <a:t>and drink at My table in My kingdom, and you will sit on thrones judging the 12 tribes of Israel.</a:t>
            </a:r>
          </a:p>
        </p:txBody>
      </p:sp>
      <p:sp>
        <p:nvSpPr>
          <p:cNvPr id="6" name="TextBox 5">
            <a:extLst>
              <a:ext uri="{FF2B5EF4-FFF2-40B4-BE49-F238E27FC236}">
                <a16:creationId xmlns:a16="http://schemas.microsoft.com/office/drawing/2014/main" id="{71BC1BB7-6E62-DBCA-5CA2-13837B354BD0}"/>
              </a:ext>
            </a:extLst>
          </p:cNvPr>
          <p:cNvSpPr txBox="1"/>
          <p:nvPr/>
        </p:nvSpPr>
        <p:spPr>
          <a:xfrm>
            <a:off x="466531" y="5672379"/>
            <a:ext cx="11817276" cy="400110"/>
          </a:xfrm>
          <a:prstGeom prst="rect">
            <a:avLst/>
          </a:prstGeom>
          <a:solidFill>
            <a:srgbClr val="00B0F0"/>
          </a:solidFill>
        </p:spPr>
        <p:txBody>
          <a:bodyPr wrap="square" rtlCol="0">
            <a:spAutoFit/>
          </a:bodyPr>
          <a:lstStyle/>
          <a:p>
            <a:pPr algn="l"/>
            <a:r>
              <a:rPr lang="en-US" sz="2000" i="0" u="sng" strike="noStrike" dirty="0">
                <a:effectLst/>
                <a:latin typeface="Avenir Book" panose="02000503020000020003" pitchFamily="2" charset="0"/>
              </a:rPr>
              <a:t>Colossians </a:t>
            </a:r>
            <a:r>
              <a:rPr lang="en-US" sz="2000" u="sng" dirty="0">
                <a:latin typeface="system-ui"/>
              </a:rPr>
              <a:t>3:4 </a:t>
            </a:r>
            <a:r>
              <a:rPr lang="en-US" i="0" u="sng" strike="noStrike" dirty="0">
                <a:effectLst/>
                <a:latin typeface="system-ui"/>
              </a:rPr>
              <a:t> </a:t>
            </a:r>
            <a:r>
              <a:rPr lang="en-US" b="1" i="0" u="none" strike="noStrike" dirty="0">
                <a:solidFill>
                  <a:srgbClr val="000000"/>
                </a:solidFill>
                <a:effectLst/>
                <a:latin typeface="system-ui"/>
              </a:rPr>
              <a:t>”</a:t>
            </a:r>
            <a:r>
              <a:rPr lang="en-US" sz="2000" b="0" i="0" u="none" strike="noStrike" dirty="0">
                <a:solidFill>
                  <a:srgbClr val="000000"/>
                </a:solidFill>
                <a:effectLst/>
                <a:latin typeface="Avenir Book" panose="02000503020000020003" pitchFamily="2" charset="0"/>
              </a:rPr>
              <a:t>When Christ, who is our life, shall appear, then shall you also appear with Him in glory.</a:t>
            </a:r>
          </a:p>
        </p:txBody>
      </p:sp>
    </p:spTree>
    <p:extLst>
      <p:ext uri="{BB962C8B-B14F-4D97-AF65-F5344CB8AC3E}">
        <p14:creationId xmlns:p14="http://schemas.microsoft.com/office/powerpoint/2010/main" val="35592288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8F2EC1-BD90-2494-6A5D-8D55BB803074}"/>
              </a:ext>
            </a:extLst>
          </p:cNvPr>
          <p:cNvSpPr txBox="1"/>
          <p:nvPr/>
        </p:nvSpPr>
        <p:spPr>
          <a:xfrm>
            <a:off x="2417836" y="643829"/>
            <a:ext cx="7890906" cy="523220"/>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p:txBody>
      </p:sp>
      <p:sp>
        <p:nvSpPr>
          <p:cNvPr id="6" name="TextBox 5">
            <a:extLst>
              <a:ext uri="{FF2B5EF4-FFF2-40B4-BE49-F238E27FC236}">
                <a16:creationId xmlns:a16="http://schemas.microsoft.com/office/drawing/2014/main" id="{B3DF7C27-1EDD-9BC3-6506-95C185F30802}"/>
              </a:ext>
            </a:extLst>
          </p:cNvPr>
          <p:cNvSpPr txBox="1"/>
          <p:nvPr/>
        </p:nvSpPr>
        <p:spPr>
          <a:xfrm>
            <a:off x="7946813" y="924800"/>
            <a:ext cx="4086116" cy="5016758"/>
          </a:xfrm>
          <a:prstGeom prst="rect">
            <a:avLst/>
          </a:prstGeom>
          <a:noFill/>
        </p:spPr>
        <p:txBody>
          <a:bodyPr wrap="square" rtlCol="0">
            <a:spAutoFit/>
          </a:bodyPr>
          <a:lstStyle/>
          <a:p>
            <a:r>
              <a:rPr lang="en-US" sz="2000" dirty="0">
                <a:latin typeface="Papyrus" panose="020B0602040200020303" pitchFamily="34" charset="77"/>
              </a:rPr>
              <a:t>Israel and Jerusalem are God’s focus during the Millennium</a:t>
            </a:r>
          </a:p>
          <a:p>
            <a:endParaRPr lang="en-US" sz="2000" dirty="0">
              <a:latin typeface="Papyrus" panose="020B0602040200020303" pitchFamily="34" charset="77"/>
            </a:endParaRPr>
          </a:p>
          <a:p>
            <a:r>
              <a:rPr lang="en-US" sz="2000" dirty="0">
                <a:latin typeface="Papyrus" panose="020B0602040200020303" pitchFamily="34" charset="77"/>
              </a:rPr>
              <a:t>God’s Covenant Promises to Israel  come to Fulfillment during  the Millennium. </a:t>
            </a:r>
          </a:p>
          <a:p>
            <a:endParaRPr lang="en-US" sz="2000" dirty="0">
              <a:latin typeface="Papyrus" panose="020B0602040200020303" pitchFamily="34" charset="77"/>
            </a:endParaRPr>
          </a:p>
          <a:p>
            <a:endParaRPr lang="en-US" sz="2000" dirty="0">
              <a:latin typeface="Papyrus" panose="020B0602040200020303" pitchFamily="34" charset="77"/>
            </a:endParaRPr>
          </a:p>
          <a:p>
            <a:r>
              <a:rPr lang="en-US" sz="2000" dirty="0">
                <a:latin typeface="Papyrus" panose="020B0602040200020303" pitchFamily="34" charset="77"/>
              </a:rPr>
              <a:t>Jesus, Son of David, will be worshipped as King on David’s throne in  an expanded Millennial Temple.(Ezekiel Chapters  40-48)</a:t>
            </a:r>
          </a:p>
          <a:p>
            <a:endParaRPr lang="en-US" sz="2000" dirty="0">
              <a:latin typeface="Papyrus" panose="020B0602040200020303" pitchFamily="34" charset="77"/>
            </a:endParaRPr>
          </a:p>
          <a:p>
            <a:r>
              <a:rPr lang="en-US" sz="2000" dirty="0">
                <a:latin typeface="Papyrus" panose="020B0602040200020303" pitchFamily="34" charset="77"/>
              </a:rPr>
              <a:t> All nations will come up for the Feast of Tabernacles: and there will be animal sacrifices. </a:t>
            </a:r>
          </a:p>
        </p:txBody>
      </p:sp>
      <p:pic>
        <p:nvPicPr>
          <p:cNvPr id="8" name="Picture 7" descr="A group of people standing around a building&#10;&#10;Description automatically generated">
            <a:extLst>
              <a:ext uri="{FF2B5EF4-FFF2-40B4-BE49-F238E27FC236}">
                <a16:creationId xmlns:a16="http://schemas.microsoft.com/office/drawing/2014/main" id="{D43F283F-F908-7C42-F011-CD3A12FAAFA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28866" y="192472"/>
            <a:ext cx="7467069" cy="6473056"/>
          </a:xfrm>
          <a:prstGeom prst="rect">
            <a:avLst/>
          </a:prstGeom>
        </p:spPr>
      </p:pic>
    </p:spTree>
    <p:extLst>
      <p:ext uri="{BB962C8B-B14F-4D97-AF65-F5344CB8AC3E}">
        <p14:creationId xmlns:p14="http://schemas.microsoft.com/office/powerpoint/2010/main" val="20787560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551534F-8E44-B47B-309C-B23A5A698612}"/>
              </a:ext>
            </a:extLst>
          </p:cNvPr>
          <p:cNvSpPr txBox="1"/>
          <p:nvPr/>
        </p:nvSpPr>
        <p:spPr>
          <a:xfrm>
            <a:off x="328748" y="1071154"/>
            <a:ext cx="11534503" cy="5324535"/>
          </a:xfrm>
          <a:prstGeom prst="rect">
            <a:avLst/>
          </a:prstGeom>
          <a:solidFill>
            <a:schemeClr val="bg1"/>
          </a:solidFill>
        </p:spPr>
        <p:txBody>
          <a:bodyPr wrap="square" rtlCol="0">
            <a:spAutoFit/>
          </a:bodyPr>
          <a:lstStyle/>
          <a:p>
            <a:pPr algn="l"/>
            <a:r>
              <a:rPr lang="en-US" baseline="30000" dirty="0">
                <a:solidFill>
                  <a:srgbClr val="000000"/>
                </a:solidFill>
                <a:latin typeface="Avenir Book" panose="02000503020000020003" pitchFamily="2" charset="0"/>
              </a:rPr>
              <a:t>1</a:t>
            </a:r>
            <a:r>
              <a:rPr lang="en-US" i="0" u="none" strike="noStrike" dirty="0">
                <a:solidFill>
                  <a:srgbClr val="000000"/>
                </a:solidFill>
                <a:effectLst/>
                <a:latin typeface="Avenir Book" panose="02000503020000020003" pitchFamily="2" charset="0"/>
              </a:rPr>
              <a:t> </a:t>
            </a:r>
            <a:r>
              <a:rPr lang="en-US" sz="2000" i="0" u="none" strike="noStrike" dirty="0">
                <a:solidFill>
                  <a:srgbClr val="000000"/>
                </a:solidFill>
                <a:effectLst/>
                <a:latin typeface="Avenir Book" panose="02000503020000020003" pitchFamily="2" charset="0"/>
              </a:rPr>
              <a:t>And there shall come forth a rod out of the stem of Jesse, and a Branch shall grow out of His roots:</a:t>
            </a:r>
          </a:p>
          <a:p>
            <a:pPr algn="l"/>
            <a:r>
              <a:rPr lang="en-US" sz="2000" i="0" u="none" strike="noStrike" baseline="30000" dirty="0">
                <a:solidFill>
                  <a:srgbClr val="000000"/>
                </a:solidFill>
                <a:effectLst/>
                <a:latin typeface="Avenir Book" panose="02000503020000020003" pitchFamily="2" charset="0"/>
              </a:rPr>
              <a:t>2 </a:t>
            </a:r>
            <a:r>
              <a:rPr lang="en-US" sz="2000" i="0" u="none" strike="noStrike" dirty="0">
                <a:solidFill>
                  <a:srgbClr val="000000"/>
                </a:solidFill>
                <a:effectLst/>
                <a:latin typeface="Avenir Book" panose="02000503020000020003" pitchFamily="2" charset="0"/>
              </a:rPr>
              <a:t>And the Spirit of the Lord shall rest upon Him, the Spirit of wisdom and understanding,                    	the Spirit of counsel and might, the Spirit of knowledge and of the fear of the Lord;</a:t>
            </a:r>
          </a:p>
          <a:p>
            <a:pPr algn="l"/>
            <a:r>
              <a:rPr lang="en-US" sz="2000" i="0" u="none" strike="noStrike" baseline="30000" dirty="0">
                <a:solidFill>
                  <a:srgbClr val="000000"/>
                </a:solidFill>
                <a:effectLst/>
                <a:latin typeface="Avenir Book" panose="02000503020000020003" pitchFamily="2" charset="0"/>
              </a:rPr>
              <a:t>3 </a:t>
            </a:r>
            <a:r>
              <a:rPr lang="en-US" sz="2000" i="0" u="none" strike="noStrike" dirty="0">
                <a:solidFill>
                  <a:srgbClr val="000000"/>
                </a:solidFill>
                <a:effectLst/>
                <a:latin typeface="Avenir Book" panose="02000503020000020003" pitchFamily="2" charset="0"/>
              </a:rPr>
              <a:t>And shall make Him of quick understanding in the fear of the Lord:                                                  and </a:t>
            </a:r>
            <a:r>
              <a:rPr lang="en-US" sz="2000" dirty="0">
                <a:solidFill>
                  <a:srgbClr val="000000"/>
                </a:solidFill>
                <a:latin typeface="Avenir Book" panose="02000503020000020003" pitchFamily="2" charset="0"/>
              </a:rPr>
              <a:t>H</a:t>
            </a:r>
            <a:r>
              <a:rPr lang="en-US" sz="2000" i="0" u="none" strike="noStrike" dirty="0">
                <a:solidFill>
                  <a:srgbClr val="000000"/>
                </a:solidFill>
                <a:effectLst/>
                <a:latin typeface="Avenir Book" panose="02000503020000020003" pitchFamily="2" charset="0"/>
              </a:rPr>
              <a:t>e shall not judge after the sight of His eyes, neither reprove after the hearing of His ears:</a:t>
            </a:r>
          </a:p>
          <a:p>
            <a:pPr algn="l"/>
            <a:r>
              <a:rPr lang="en-US" sz="2000" i="0" u="none" strike="noStrike" baseline="30000" dirty="0">
                <a:solidFill>
                  <a:srgbClr val="000000"/>
                </a:solidFill>
                <a:effectLst/>
                <a:latin typeface="Avenir Book" panose="02000503020000020003" pitchFamily="2" charset="0"/>
              </a:rPr>
              <a:t>4 </a:t>
            </a:r>
            <a:r>
              <a:rPr lang="en-US" sz="2000" i="0" u="none" strike="noStrike" dirty="0">
                <a:solidFill>
                  <a:srgbClr val="000000"/>
                </a:solidFill>
                <a:effectLst/>
                <a:latin typeface="Avenir Book" panose="02000503020000020003" pitchFamily="2" charset="0"/>
              </a:rPr>
              <a:t>But with righteousness shall He judge the poor, and reprove with equity for the meek of the earth: 	and He shall smite the earth: with the rod of His mouth,                                                                      	and with the breath of His lips shall He slay the wicked.</a:t>
            </a:r>
          </a:p>
          <a:p>
            <a:pPr algn="l"/>
            <a:r>
              <a:rPr lang="en-US" sz="2000" i="0" u="none" strike="noStrike" baseline="30000" dirty="0">
                <a:solidFill>
                  <a:srgbClr val="000000"/>
                </a:solidFill>
                <a:effectLst/>
                <a:latin typeface="Avenir Book" panose="02000503020000020003" pitchFamily="2" charset="0"/>
              </a:rPr>
              <a:t>5 </a:t>
            </a:r>
            <a:r>
              <a:rPr lang="en-US" sz="2000" i="0" u="none" strike="noStrike" dirty="0">
                <a:solidFill>
                  <a:srgbClr val="000000"/>
                </a:solidFill>
                <a:effectLst/>
                <a:latin typeface="Avenir Book" panose="02000503020000020003" pitchFamily="2" charset="0"/>
              </a:rPr>
              <a:t>And righteousness shall be the girdle of His loins, and faithfulness the girdle of His reins.</a:t>
            </a:r>
          </a:p>
          <a:p>
            <a:pPr algn="l"/>
            <a:r>
              <a:rPr lang="en-US" sz="2000" i="0" u="none" strike="noStrike" baseline="30000" dirty="0">
                <a:solidFill>
                  <a:srgbClr val="000000"/>
                </a:solidFill>
                <a:effectLst/>
                <a:latin typeface="Avenir Book" panose="02000503020000020003" pitchFamily="2" charset="0"/>
              </a:rPr>
              <a:t>6 </a:t>
            </a:r>
            <a:r>
              <a:rPr lang="en-US" sz="2000" i="0" u="none" strike="noStrike" dirty="0">
                <a:solidFill>
                  <a:srgbClr val="000000"/>
                </a:solidFill>
                <a:effectLst/>
                <a:latin typeface="Avenir Book" panose="02000503020000020003" pitchFamily="2" charset="0"/>
              </a:rPr>
              <a:t>The wolf also shall dwell with the lamb, and the leopard shall lie down with the kid; </a:t>
            </a:r>
          </a:p>
          <a:p>
            <a:pPr algn="l"/>
            <a:r>
              <a:rPr lang="en-US" sz="2000" i="0" u="none" strike="noStrike" dirty="0">
                <a:solidFill>
                  <a:srgbClr val="000000"/>
                </a:solidFill>
                <a:effectLst/>
                <a:latin typeface="Avenir Book" panose="02000503020000020003" pitchFamily="2" charset="0"/>
              </a:rPr>
              <a:t>	and the calf and the young lion and the fatling together; and a little child shall lead them.</a:t>
            </a:r>
          </a:p>
          <a:p>
            <a:pPr algn="l"/>
            <a:r>
              <a:rPr lang="en-US" sz="2000" i="0" u="none" strike="noStrike" baseline="30000" dirty="0">
                <a:solidFill>
                  <a:srgbClr val="000000"/>
                </a:solidFill>
                <a:effectLst/>
                <a:latin typeface="Avenir Book" panose="02000503020000020003" pitchFamily="2" charset="0"/>
              </a:rPr>
              <a:t>7 </a:t>
            </a:r>
            <a:r>
              <a:rPr lang="en-US" sz="2000" i="0" u="none" strike="noStrike" dirty="0">
                <a:solidFill>
                  <a:srgbClr val="000000"/>
                </a:solidFill>
                <a:effectLst/>
                <a:latin typeface="Avenir Book" panose="02000503020000020003" pitchFamily="2" charset="0"/>
              </a:rPr>
              <a:t>And the cow and the bear shall feed; their young ones shall lie down together: </a:t>
            </a:r>
          </a:p>
          <a:p>
            <a:pPr algn="l"/>
            <a:r>
              <a:rPr lang="en-US" sz="2000" i="0" u="none" strike="noStrike" dirty="0">
                <a:solidFill>
                  <a:srgbClr val="000000"/>
                </a:solidFill>
                <a:effectLst/>
                <a:latin typeface="Avenir Book" panose="02000503020000020003" pitchFamily="2" charset="0"/>
              </a:rPr>
              <a:t>	and the lion shall eat straw like the ox.</a:t>
            </a:r>
          </a:p>
          <a:p>
            <a:pPr algn="l"/>
            <a:r>
              <a:rPr lang="en-US" sz="2000" i="0" u="none" strike="noStrike" baseline="30000" dirty="0">
                <a:solidFill>
                  <a:srgbClr val="000000"/>
                </a:solidFill>
                <a:effectLst/>
                <a:latin typeface="Avenir Book" panose="02000503020000020003" pitchFamily="2" charset="0"/>
              </a:rPr>
              <a:t>8 </a:t>
            </a:r>
            <a:r>
              <a:rPr lang="en-US" sz="2000" i="0" u="none" strike="noStrike" dirty="0">
                <a:solidFill>
                  <a:srgbClr val="000000"/>
                </a:solidFill>
                <a:effectLst/>
                <a:latin typeface="Avenir Book" panose="02000503020000020003" pitchFamily="2" charset="0"/>
              </a:rPr>
              <a:t>And the sucking child shall play on the hole of the asp,</a:t>
            </a:r>
          </a:p>
          <a:p>
            <a:pPr algn="l"/>
            <a:r>
              <a:rPr lang="en-US" sz="2000" i="0" u="none" strike="noStrike" dirty="0">
                <a:solidFill>
                  <a:srgbClr val="000000"/>
                </a:solidFill>
                <a:effectLst/>
                <a:latin typeface="Avenir Book" panose="02000503020000020003" pitchFamily="2" charset="0"/>
              </a:rPr>
              <a:t> 	and the weaned child shall put his hand on the cockatrice' den.</a:t>
            </a:r>
          </a:p>
          <a:p>
            <a:pPr algn="l"/>
            <a:r>
              <a:rPr lang="en-US" sz="2000" i="0" u="none" strike="noStrike" baseline="30000" dirty="0">
                <a:solidFill>
                  <a:srgbClr val="000000"/>
                </a:solidFill>
                <a:effectLst/>
                <a:latin typeface="Avenir Book" panose="02000503020000020003" pitchFamily="2" charset="0"/>
              </a:rPr>
              <a:t>9 </a:t>
            </a:r>
            <a:r>
              <a:rPr lang="en-US" sz="2000" i="0" u="none" strike="noStrike" dirty="0">
                <a:solidFill>
                  <a:srgbClr val="000000"/>
                </a:solidFill>
                <a:effectLst/>
                <a:latin typeface="Avenir Book" panose="02000503020000020003" pitchFamily="2" charset="0"/>
              </a:rPr>
              <a:t>They shall not hurt nor destroy in all My holy mountain:</a:t>
            </a:r>
          </a:p>
          <a:p>
            <a:pPr algn="l"/>
            <a:r>
              <a:rPr lang="en-US" sz="2000" i="0" u="none" strike="noStrike" dirty="0">
                <a:solidFill>
                  <a:srgbClr val="000000"/>
                </a:solidFill>
                <a:effectLst/>
                <a:latin typeface="Avenir Book" panose="02000503020000020003" pitchFamily="2" charset="0"/>
              </a:rPr>
              <a:t> 	for the earth shall be full of the knowledge of the Lord, as the waters cover the sea.</a:t>
            </a:r>
          </a:p>
        </p:txBody>
      </p:sp>
      <p:sp>
        <p:nvSpPr>
          <p:cNvPr id="3" name="TextBox 2">
            <a:extLst>
              <a:ext uri="{FF2B5EF4-FFF2-40B4-BE49-F238E27FC236}">
                <a16:creationId xmlns:a16="http://schemas.microsoft.com/office/drawing/2014/main" id="{F14998E1-1234-E7F5-CB6A-DBA3E601E69E}"/>
              </a:ext>
            </a:extLst>
          </p:cNvPr>
          <p:cNvSpPr txBox="1"/>
          <p:nvPr/>
        </p:nvSpPr>
        <p:spPr>
          <a:xfrm>
            <a:off x="1416424" y="373711"/>
            <a:ext cx="7022182" cy="461665"/>
          </a:xfrm>
          <a:prstGeom prst="rect">
            <a:avLst/>
          </a:prstGeom>
          <a:noFill/>
        </p:spPr>
        <p:txBody>
          <a:bodyPr wrap="square" rtlCol="0">
            <a:spAutoFit/>
          </a:bodyPr>
          <a:lstStyle/>
          <a:p>
            <a:r>
              <a:rPr lang="en-US" sz="2400" dirty="0">
                <a:solidFill>
                  <a:schemeClr val="bg1"/>
                </a:solidFill>
                <a:latin typeface="Lucida Handwriting" panose="03010101010101010101" pitchFamily="66" charset="77"/>
              </a:rPr>
              <a:t>Isaiah 11 – Messiah’s Millennial Reign </a:t>
            </a:r>
          </a:p>
        </p:txBody>
      </p:sp>
    </p:spTree>
    <p:extLst>
      <p:ext uri="{BB962C8B-B14F-4D97-AF65-F5344CB8AC3E}">
        <p14:creationId xmlns:p14="http://schemas.microsoft.com/office/powerpoint/2010/main" val="4289182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085459C-E2E3-1252-0CC9-F6009ED87136}"/>
              </a:ext>
            </a:extLst>
          </p:cNvPr>
          <p:cNvSpPr txBox="1"/>
          <p:nvPr/>
        </p:nvSpPr>
        <p:spPr>
          <a:xfrm>
            <a:off x="304800" y="430306"/>
            <a:ext cx="11331388" cy="2862322"/>
          </a:xfrm>
          <a:prstGeom prst="rect">
            <a:avLst/>
          </a:prstGeom>
          <a:solidFill>
            <a:schemeClr val="bg1"/>
          </a:solidFill>
        </p:spPr>
        <p:txBody>
          <a:bodyPr wrap="square" rtlCol="0">
            <a:spAutoFit/>
          </a:bodyPr>
          <a:lstStyle/>
          <a:p>
            <a:pPr algn="l"/>
            <a:r>
              <a:rPr lang="en-US" sz="2000" b="1" u="none" strike="noStrike" dirty="0">
                <a:solidFill>
                  <a:srgbClr val="39547F"/>
                </a:solidFill>
                <a:effectLst/>
                <a:latin typeface="Avenir Book" panose="02000503020000020003" pitchFamily="2" charset="0"/>
                <a:hlinkClick r:id="rId2"/>
              </a:rPr>
              <a:t>Micah 4:1-3</a:t>
            </a:r>
            <a:r>
              <a:rPr lang="en-US" sz="2000" b="1" u="none" strike="noStrike" dirty="0">
                <a:solidFill>
                  <a:srgbClr val="39547F"/>
                </a:solidFill>
                <a:effectLst/>
                <a:latin typeface="Avenir Book" panose="02000503020000020003" pitchFamily="2" charset="0"/>
              </a:rPr>
              <a:t>. </a:t>
            </a:r>
            <a:r>
              <a:rPr lang="en-US" sz="2000" u="none" strike="noStrike" baseline="30000" dirty="0">
                <a:solidFill>
                  <a:srgbClr val="39547F"/>
                </a:solidFill>
                <a:effectLst/>
                <a:latin typeface="Avenir Book" panose="02000503020000020003" pitchFamily="2" charset="0"/>
              </a:rPr>
              <a:t>1</a:t>
            </a:r>
            <a:r>
              <a:rPr lang="en-US" sz="2000" b="0" i="0" u="none" strike="noStrike" dirty="0">
                <a:solidFill>
                  <a:srgbClr val="000000"/>
                </a:solidFill>
                <a:effectLst/>
                <a:latin typeface="Avenir Book" panose="02000503020000020003" pitchFamily="2" charset="0"/>
              </a:rPr>
              <a:t>But in the last days it shall come to pass, that the Mountain of the House of the Lord shall be established in the top of the mountains, and it shall be exalted above the hills; and people shall flow unto it.</a:t>
            </a:r>
          </a:p>
          <a:p>
            <a:pPr algn="l"/>
            <a:r>
              <a:rPr lang="en-US" sz="2000" b="1" i="0" u="none" strike="noStrike" baseline="30000" dirty="0">
                <a:solidFill>
                  <a:srgbClr val="000000"/>
                </a:solidFill>
                <a:effectLst/>
                <a:latin typeface="Avenir Book" panose="02000503020000020003" pitchFamily="2" charset="0"/>
              </a:rPr>
              <a:t>2 </a:t>
            </a:r>
            <a:r>
              <a:rPr lang="en-US" sz="2000" b="0" i="0" u="none" strike="noStrike" dirty="0">
                <a:solidFill>
                  <a:srgbClr val="000000"/>
                </a:solidFill>
                <a:effectLst/>
                <a:latin typeface="Avenir Book" panose="02000503020000020003" pitchFamily="2" charset="0"/>
              </a:rPr>
              <a:t>And many nations shall come, and say, Come, and let us go up to the mountain of the Lord, and to the House of the God of Jacob; and He will teach us of His ways, and we will walk in His paths: for the Law shall go forth of Zion, and the Word of the Lord from Jerusalem.</a:t>
            </a:r>
          </a:p>
          <a:p>
            <a:pPr algn="l"/>
            <a:r>
              <a:rPr lang="en-US" sz="2000" b="1" i="0" u="none" strike="noStrike" baseline="30000" dirty="0">
                <a:solidFill>
                  <a:srgbClr val="000000"/>
                </a:solidFill>
                <a:effectLst/>
                <a:latin typeface="Avenir Book" panose="02000503020000020003" pitchFamily="2" charset="0"/>
              </a:rPr>
              <a:t>3 </a:t>
            </a:r>
            <a:r>
              <a:rPr lang="en-US" sz="2000" b="0" i="0" u="none" strike="noStrike" dirty="0">
                <a:solidFill>
                  <a:srgbClr val="000000"/>
                </a:solidFill>
                <a:effectLst/>
                <a:latin typeface="Avenir Book" panose="02000503020000020003" pitchFamily="2" charset="0"/>
              </a:rPr>
              <a:t>And He shall judge among many people, and rebuke strong nations afar off; and they shall beat their swords into plowshares, and their spears into pruninghooks: nation shall not </a:t>
            </a:r>
            <a:r>
              <a:rPr lang="en-US" sz="2000" b="0" i="0" u="none" strike="noStrike" dirty="0" err="1">
                <a:solidFill>
                  <a:srgbClr val="000000"/>
                </a:solidFill>
                <a:effectLst/>
                <a:latin typeface="Avenir Book" panose="02000503020000020003" pitchFamily="2" charset="0"/>
              </a:rPr>
              <a:t>liftup</a:t>
            </a:r>
            <a:r>
              <a:rPr lang="en-US" sz="2000" b="0" i="0" u="none" strike="noStrike" dirty="0">
                <a:solidFill>
                  <a:srgbClr val="000000"/>
                </a:solidFill>
                <a:effectLst/>
                <a:latin typeface="Avenir Book" panose="02000503020000020003" pitchFamily="2" charset="0"/>
              </a:rPr>
              <a:t> a sword against nation, neither shall they learn war anymore.</a:t>
            </a:r>
          </a:p>
        </p:txBody>
      </p:sp>
      <p:sp>
        <p:nvSpPr>
          <p:cNvPr id="3" name="TextBox 2">
            <a:extLst>
              <a:ext uri="{FF2B5EF4-FFF2-40B4-BE49-F238E27FC236}">
                <a16:creationId xmlns:a16="http://schemas.microsoft.com/office/drawing/2014/main" id="{B302D90D-5D53-AE47-CC1F-25753263FCE4}"/>
              </a:ext>
            </a:extLst>
          </p:cNvPr>
          <p:cNvSpPr txBox="1"/>
          <p:nvPr/>
        </p:nvSpPr>
        <p:spPr>
          <a:xfrm>
            <a:off x="304800" y="3766589"/>
            <a:ext cx="11633200" cy="2554545"/>
          </a:xfrm>
          <a:prstGeom prst="rect">
            <a:avLst/>
          </a:prstGeom>
          <a:solidFill>
            <a:schemeClr val="bg1"/>
          </a:solidFill>
        </p:spPr>
        <p:txBody>
          <a:bodyPr wrap="square" rtlCol="0">
            <a:spAutoFit/>
          </a:bodyPr>
          <a:lstStyle/>
          <a:p>
            <a:pPr algn="l"/>
            <a:r>
              <a:rPr lang="en-US" sz="1800" b="1" i="0" u="none" strike="noStrike" dirty="0">
                <a:solidFill>
                  <a:srgbClr val="39547F"/>
                </a:solidFill>
                <a:effectLst/>
                <a:latin typeface="Avenir Book" panose="02000503020000020003" pitchFamily="2" charset="0"/>
                <a:hlinkClick r:id="rId3"/>
              </a:rPr>
              <a:t>Isaiah </a:t>
            </a:r>
            <a:r>
              <a:rPr lang="en-US" sz="2000" b="1" i="0" u="none" strike="noStrike" dirty="0">
                <a:solidFill>
                  <a:srgbClr val="39547F"/>
                </a:solidFill>
                <a:effectLst/>
                <a:latin typeface="Avenir Book" panose="02000503020000020003" pitchFamily="2" charset="0"/>
                <a:hlinkClick r:id="rId3"/>
              </a:rPr>
              <a:t>2:2-4</a:t>
            </a:r>
            <a:r>
              <a:rPr lang="en-US" sz="2000" b="1" i="0" u="none" strike="noStrike" baseline="30000" dirty="0">
                <a:solidFill>
                  <a:srgbClr val="000000"/>
                </a:solidFill>
                <a:effectLst/>
                <a:latin typeface="Avenir Book" panose="02000503020000020003" pitchFamily="2" charset="0"/>
              </a:rPr>
              <a:t>  </a:t>
            </a:r>
            <a:r>
              <a:rPr lang="en-US" sz="2000" b="0" i="0" u="none" strike="noStrike" dirty="0">
                <a:solidFill>
                  <a:srgbClr val="000000"/>
                </a:solidFill>
                <a:effectLst/>
                <a:latin typeface="Avenir Book" panose="02000503020000020003" pitchFamily="2" charset="0"/>
              </a:rPr>
              <a:t>And it shall come to pass in the last days, that the mountain of the Lord’s House shall be established in the top of the mountains, and shall be exalted above the hills; and all nations shall flow unto it.</a:t>
            </a:r>
            <a:r>
              <a:rPr lang="en-US" sz="2000" b="1" i="0" u="none" strike="noStrike" baseline="30000" dirty="0">
                <a:solidFill>
                  <a:srgbClr val="000000"/>
                </a:solidFill>
                <a:effectLst/>
                <a:latin typeface="Avenir Book" panose="02000503020000020003" pitchFamily="2" charset="0"/>
              </a:rPr>
              <a:t>3 </a:t>
            </a:r>
            <a:r>
              <a:rPr lang="en-US" sz="2000" b="0" i="0" u="none" strike="noStrike" dirty="0">
                <a:solidFill>
                  <a:srgbClr val="000000"/>
                </a:solidFill>
                <a:effectLst/>
                <a:latin typeface="Avenir Book" panose="02000503020000020003" pitchFamily="2" charset="0"/>
              </a:rPr>
              <a:t>And many people shall go and say, Come, and let us go up to the Mountain of the Lord,</a:t>
            </a:r>
          </a:p>
          <a:p>
            <a:pPr algn="l"/>
            <a:r>
              <a:rPr lang="en-US" sz="2000" b="0" i="0" u="none" strike="noStrike" dirty="0">
                <a:solidFill>
                  <a:srgbClr val="000000"/>
                </a:solidFill>
                <a:effectLst/>
                <a:latin typeface="Avenir Book" panose="02000503020000020003" pitchFamily="2" charset="0"/>
              </a:rPr>
              <a:t> to the House of the God of Jacob; and He will teach us of His ways, and we will walk in His paths: </a:t>
            </a:r>
          </a:p>
          <a:p>
            <a:pPr algn="l"/>
            <a:r>
              <a:rPr lang="en-US" sz="2000" b="0" i="0" u="none" strike="noStrike" dirty="0">
                <a:solidFill>
                  <a:srgbClr val="000000"/>
                </a:solidFill>
                <a:effectLst/>
                <a:latin typeface="Avenir Book" panose="02000503020000020003" pitchFamily="2" charset="0"/>
              </a:rPr>
              <a:t>for out of Zion shall go forth the Law, and the Word of the Lord from Jerusalem.</a:t>
            </a:r>
          </a:p>
          <a:p>
            <a:pPr algn="l"/>
            <a:r>
              <a:rPr lang="en-US" sz="2000" b="1" i="0" u="none" strike="noStrike" baseline="30000" dirty="0">
                <a:solidFill>
                  <a:srgbClr val="000000"/>
                </a:solidFill>
                <a:effectLst/>
                <a:latin typeface="Avenir Book" panose="02000503020000020003" pitchFamily="2" charset="0"/>
              </a:rPr>
              <a:t>4 </a:t>
            </a:r>
            <a:r>
              <a:rPr lang="en-US" sz="2000" b="0" i="0" u="none" strike="noStrike" dirty="0">
                <a:solidFill>
                  <a:srgbClr val="000000"/>
                </a:solidFill>
                <a:effectLst/>
                <a:latin typeface="Avenir Book" panose="02000503020000020003" pitchFamily="2" charset="0"/>
              </a:rPr>
              <a:t>And He shall judge among the nations, and shall rebuke many people: and they shall beat their swords into plowshares, and their spears into pruninghooks: nation shall not lift up sword against nation, neither shall they learn war anymore.</a:t>
            </a:r>
          </a:p>
        </p:txBody>
      </p:sp>
      <p:sp>
        <p:nvSpPr>
          <p:cNvPr id="5" name="TextBox 4">
            <a:extLst>
              <a:ext uri="{FF2B5EF4-FFF2-40B4-BE49-F238E27FC236}">
                <a16:creationId xmlns:a16="http://schemas.microsoft.com/office/drawing/2014/main" id="{E3E6D7D6-A829-04ED-062B-164EE7308B47}"/>
              </a:ext>
            </a:extLst>
          </p:cNvPr>
          <p:cNvSpPr txBox="1"/>
          <p:nvPr/>
        </p:nvSpPr>
        <p:spPr>
          <a:xfrm>
            <a:off x="3209366" y="3304924"/>
            <a:ext cx="4464422" cy="461665"/>
          </a:xfrm>
          <a:prstGeom prst="rect">
            <a:avLst/>
          </a:prstGeom>
          <a:noFill/>
        </p:spPr>
        <p:txBody>
          <a:bodyPr wrap="square" rtlCol="0">
            <a:spAutoFit/>
          </a:bodyPr>
          <a:lstStyle/>
          <a:p>
            <a:r>
              <a:rPr lang="en-US" sz="2400" dirty="0">
                <a:solidFill>
                  <a:schemeClr val="bg1"/>
                </a:solidFill>
                <a:latin typeface="Lucida Handwriting" panose="03010101010101010101" pitchFamily="66" charset="77"/>
              </a:rPr>
              <a:t>Jesus’ Millennial Reign</a:t>
            </a:r>
          </a:p>
        </p:txBody>
      </p:sp>
    </p:spTree>
    <p:extLst>
      <p:ext uri="{BB962C8B-B14F-4D97-AF65-F5344CB8AC3E}">
        <p14:creationId xmlns:p14="http://schemas.microsoft.com/office/powerpoint/2010/main" val="977811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A9640B-CA28-5C3D-CBD5-C88DE708760D}"/>
              </a:ext>
            </a:extLst>
          </p:cNvPr>
          <p:cNvSpPr/>
          <p:nvPr/>
        </p:nvSpPr>
        <p:spPr>
          <a:xfrm>
            <a:off x="0" y="6891"/>
            <a:ext cx="12192000" cy="6858000"/>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22533" y="285545"/>
            <a:ext cx="5175251" cy="1015663"/>
          </a:xfrm>
          <a:prstGeom prst="rect">
            <a:avLst/>
          </a:prstGeom>
          <a:solidFill>
            <a:schemeClr val="accent5"/>
          </a:solidFill>
        </p:spPr>
        <p:style>
          <a:lnRef idx="0">
            <a:schemeClr val="accent4"/>
          </a:lnRef>
          <a:fillRef idx="3">
            <a:schemeClr val="accent4"/>
          </a:fillRef>
          <a:effectRef idx="3">
            <a:schemeClr val="accent4"/>
          </a:effectRef>
          <a:fontRef idx="minor">
            <a:schemeClr val="lt1"/>
          </a:fontRef>
        </p:style>
        <p:txBody>
          <a:bodyPr wrap="square" rtlCol="0">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000" dirty="0">
                <a:solidFill>
                  <a:schemeClr val="bg1"/>
                </a:solidFill>
                <a:latin typeface="Papyrus"/>
                <a:cs typeface="Papyrus"/>
              </a:rPr>
              <a:t>Is the very same  the very Garden</a:t>
            </a:r>
          </a:p>
          <a:p>
            <a:pPr algn="ctr"/>
            <a:r>
              <a:rPr lang="en-US" sz="2000" dirty="0">
                <a:solidFill>
                  <a:schemeClr val="bg1"/>
                </a:solidFill>
                <a:latin typeface="Papyrus"/>
                <a:cs typeface="Papyrus"/>
              </a:rPr>
              <a:t> God fellowshipped with Adam  and Eve</a:t>
            </a:r>
          </a:p>
          <a:p>
            <a:pPr algn="ctr"/>
            <a:r>
              <a:rPr lang="en-US" sz="2000" dirty="0">
                <a:solidFill>
                  <a:schemeClr val="bg1"/>
                </a:solidFill>
                <a:latin typeface="Papyrus"/>
                <a:cs typeface="Papyrus"/>
              </a:rPr>
              <a:t>In the cool of the day </a:t>
            </a:r>
          </a:p>
        </p:txBody>
      </p:sp>
      <p:pic>
        <p:nvPicPr>
          <p:cNvPr id="9" name="Picture 8">
            <a:extLst>
              <a:ext uri="{FF2B5EF4-FFF2-40B4-BE49-F238E27FC236}">
                <a16:creationId xmlns:a16="http://schemas.microsoft.com/office/drawing/2014/main" id="{6969EE3B-DB8E-1EBF-77A0-A04E44A490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3990" y="1522302"/>
            <a:ext cx="5175252" cy="4867200"/>
          </a:xfrm>
          <a:prstGeom prst="rect">
            <a:avLst/>
          </a:prstGeom>
        </p:spPr>
      </p:pic>
      <p:sp>
        <p:nvSpPr>
          <p:cNvPr id="10" name="TextBox 9">
            <a:extLst>
              <a:ext uri="{FF2B5EF4-FFF2-40B4-BE49-F238E27FC236}">
                <a16:creationId xmlns:a16="http://schemas.microsoft.com/office/drawing/2014/main" id="{174FA63C-9601-8937-956D-F3C8E92F47D2}"/>
              </a:ext>
            </a:extLst>
          </p:cNvPr>
          <p:cNvSpPr txBox="1"/>
          <p:nvPr/>
        </p:nvSpPr>
        <p:spPr>
          <a:xfrm>
            <a:off x="413990" y="439433"/>
            <a:ext cx="5175252" cy="707886"/>
          </a:xfrm>
          <a:prstGeom prst="rect">
            <a:avLst/>
          </a:prstGeom>
          <a:solidFill>
            <a:schemeClr val="accent5"/>
          </a:solidFill>
        </p:spPr>
        <p:txBody>
          <a:bodyPr wrap="square" rtlCol="0">
            <a:spAutoFit/>
          </a:bodyPr>
          <a:lstStyle/>
          <a:p>
            <a:pPr algn="ctr"/>
            <a:r>
              <a:rPr lang="en-US" sz="2000" dirty="0">
                <a:solidFill>
                  <a:schemeClr val="bg1"/>
                </a:solidFill>
                <a:latin typeface="Papyrus" panose="020B0602040200020303" pitchFamily="34" charset="77"/>
              </a:rPr>
              <a:t>What if   Garden Jesus so often fellowshipped with His Father </a:t>
            </a:r>
          </a:p>
        </p:txBody>
      </p:sp>
      <p:pic>
        <p:nvPicPr>
          <p:cNvPr id="12" name="Picture 11" descr="A painting of a person and a lion&#10;&#10;Description automatically generated">
            <a:extLst>
              <a:ext uri="{FF2B5EF4-FFF2-40B4-BE49-F238E27FC236}">
                <a16:creationId xmlns:a16="http://schemas.microsoft.com/office/drawing/2014/main" id="{65CBAE2C-00DB-DC1B-0127-F2977811B1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052"/>
          <a:stretch/>
        </p:blipFill>
        <p:spPr>
          <a:xfrm>
            <a:off x="6942666" y="1800365"/>
            <a:ext cx="4734984" cy="4565369"/>
          </a:xfrm>
          <a:prstGeom prst="rect">
            <a:avLst/>
          </a:prstGeom>
        </p:spPr>
      </p:pic>
      <p:sp>
        <p:nvSpPr>
          <p:cNvPr id="8" name="Right Arrow 7"/>
          <p:cNvSpPr/>
          <p:nvPr/>
        </p:nvSpPr>
        <p:spPr>
          <a:xfrm>
            <a:off x="4752462" y="5422622"/>
            <a:ext cx="1905931" cy="373442"/>
          </a:xfrm>
          <a:prstGeom prst="rightArrow">
            <a:avLst/>
          </a:prstGeom>
          <a:solidFill>
            <a:schemeClr val="accent5"/>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_tradnl" dirty="0">
              <a:solidFill>
                <a:schemeClr val="tx1"/>
              </a:solidFill>
            </a:endParaRPr>
          </a:p>
        </p:txBody>
      </p:sp>
    </p:spTree>
    <p:extLst>
      <p:ext uri="{BB962C8B-B14F-4D97-AF65-F5344CB8AC3E}">
        <p14:creationId xmlns:p14="http://schemas.microsoft.com/office/powerpoint/2010/main" val="26898629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0D8121-F5B3-5232-373C-AA056F93E515}"/>
              </a:ext>
            </a:extLst>
          </p:cNvPr>
          <p:cNvSpPr txBox="1"/>
          <p:nvPr/>
        </p:nvSpPr>
        <p:spPr>
          <a:xfrm>
            <a:off x="769944" y="1490008"/>
            <a:ext cx="5326056" cy="1631216"/>
          </a:xfrm>
          <a:prstGeom prst="rect">
            <a:avLst/>
          </a:prstGeom>
          <a:solidFill>
            <a:schemeClr val="bg1"/>
          </a:solidFill>
        </p:spPr>
        <p:txBody>
          <a:bodyPr wrap="square" rtlCol="0">
            <a:spAutoFit/>
          </a:bodyPr>
          <a:lstStyle/>
          <a:p>
            <a:pPr algn="l" fontAlgn="base"/>
            <a:r>
              <a:rPr lang="en-US" sz="2000" b="1" i="0" u="none" strike="noStrike" dirty="0">
                <a:solidFill>
                  <a:schemeClr val="accent1"/>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Isaiah 65:25</a:t>
            </a:r>
            <a:r>
              <a:rPr lang="en-US" sz="2000" dirty="0">
                <a:solidFill>
                  <a:srgbClr val="00B0F0"/>
                </a:solidFill>
                <a:latin typeface="Museo"/>
              </a:rPr>
              <a:t>. </a:t>
            </a:r>
            <a:r>
              <a:rPr lang="en-US" sz="2000" dirty="0">
                <a:latin typeface="Avenir Book" panose="02000503020000020003" pitchFamily="2" charset="0"/>
              </a:rPr>
              <a:t>“T</a:t>
            </a:r>
            <a:r>
              <a:rPr lang="en-US" sz="2000" b="0" i="0" u="none" strike="noStrike" dirty="0">
                <a:effectLst/>
                <a:latin typeface="Avenir Book" panose="02000503020000020003" pitchFamily="2" charset="0"/>
              </a:rPr>
              <a:t>he wolf and the lamb will graze together, and the lion will eat straw like the ox; and dust will be the serpent’s food. </a:t>
            </a:r>
          </a:p>
          <a:p>
            <a:pPr algn="l" fontAlgn="base"/>
            <a:r>
              <a:rPr lang="en-US" sz="2000" b="0" i="0" u="none" strike="noStrike" dirty="0">
                <a:effectLst/>
                <a:latin typeface="Avenir Book" panose="02000503020000020003" pitchFamily="2" charset="0"/>
              </a:rPr>
              <a:t>They will do no evil or harm in all My </a:t>
            </a:r>
            <a:r>
              <a:rPr lang="en-US" sz="2000" dirty="0">
                <a:solidFill>
                  <a:srgbClr val="23221F"/>
                </a:solidFill>
                <a:latin typeface="Avenir Book" panose="02000503020000020003" pitchFamily="2" charset="0"/>
              </a:rPr>
              <a:t>H</a:t>
            </a:r>
            <a:r>
              <a:rPr lang="en-US" sz="2000" b="0" i="0" u="none" strike="noStrike" dirty="0">
                <a:solidFill>
                  <a:srgbClr val="23221F"/>
                </a:solidFill>
                <a:effectLst/>
                <a:latin typeface="Avenir Book" panose="02000503020000020003" pitchFamily="2" charset="0"/>
              </a:rPr>
              <a:t>oly Mountain,” says the Lord.</a:t>
            </a:r>
          </a:p>
        </p:txBody>
      </p:sp>
      <p:sp>
        <p:nvSpPr>
          <p:cNvPr id="6" name="TextBox 5">
            <a:extLst>
              <a:ext uri="{FF2B5EF4-FFF2-40B4-BE49-F238E27FC236}">
                <a16:creationId xmlns:a16="http://schemas.microsoft.com/office/drawing/2014/main" id="{C9F0502E-9267-2935-0BEA-6C6AC0392E4B}"/>
              </a:ext>
            </a:extLst>
          </p:cNvPr>
          <p:cNvSpPr txBox="1"/>
          <p:nvPr/>
        </p:nvSpPr>
        <p:spPr>
          <a:xfrm>
            <a:off x="449314" y="4452631"/>
            <a:ext cx="11385177" cy="1938992"/>
          </a:xfrm>
          <a:prstGeom prst="rect">
            <a:avLst/>
          </a:prstGeom>
          <a:solidFill>
            <a:schemeClr val="bg1"/>
          </a:solidFill>
        </p:spPr>
        <p:txBody>
          <a:bodyPr wrap="square" rtlCol="0">
            <a:spAutoFit/>
          </a:bodyPr>
          <a:lstStyle/>
          <a:p>
            <a:pPr algn="l" fontAlgn="base"/>
            <a:r>
              <a:rPr lang="en-US" b="1" i="0" u="none" strike="noStrike" dirty="0">
                <a:solidFill>
                  <a:srgbClr val="39547F"/>
                </a:solidFill>
                <a:effectLst/>
                <a:latin typeface="Open Sans" panose="020B0606030504020204" pitchFamily="34" charset="0"/>
                <a:hlinkClick r:id="rId3"/>
              </a:rPr>
              <a:t>Zechariah 14:16-21</a:t>
            </a:r>
            <a:r>
              <a:rPr lang="en-US" b="1" i="0" u="none" strike="noStrike" dirty="0">
                <a:solidFill>
                  <a:srgbClr val="39547F"/>
                </a:solidFill>
                <a:effectLst/>
                <a:latin typeface="Open Sans" panose="020B0606030504020204" pitchFamily="34" charset="0"/>
              </a:rPr>
              <a:t> </a:t>
            </a:r>
            <a:r>
              <a:rPr lang="en-US" dirty="0">
                <a:solidFill>
                  <a:srgbClr val="55544C"/>
                </a:solidFill>
                <a:latin typeface="Museo"/>
              </a:rPr>
              <a:t> “</a:t>
            </a:r>
            <a:r>
              <a:rPr lang="en-US" sz="2000" dirty="0">
                <a:solidFill>
                  <a:srgbClr val="55544C"/>
                </a:solidFill>
                <a:latin typeface="Avenir Book" panose="02000503020000020003" pitchFamily="2" charset="0"/>
              </a:rPr>
              <a:t>T</a:t>
            </a:r>
            <a:r>
              <a:rPr lang="en-US" sz="2000" b="0" i="0" u="none" strike="noStrike" dirty="0">
                <a:solidFill>
                  <a:srgbClr val="23221F"/>
                </a:solidFill>
                <a:effectLst/>
                <a:latin typeface="Avenir Book" panose="02000503020000020003" pitchFamily="2" charset="0"/>
              </a:rPr>
              <a:t>hen it will come about that any who are left of all the nations that went against Jerusalem will go up from year to year to worship the King, the Lord of hosts, and to celebrate the Feast of Booths. And it will be that whichever of the families of the earth does not go up to Jerusalem to worship the King, the Lord of hosts, there will be no rain on them. If the family of Egypt does not go up or enter, then no rain will fall on them; it will be the plague with which the Lord smites the nations who do not go up to celebrate the Feast of </a:t>
            </a:r>
            <a:r>
              <a:rPr lang="en-US" sz="2000" dirty="0">
                <a:solidFill>
                  <a:srgbClr val="23221F"/>
                </a:solidFill>
                <a:latin typeface="Avenir Book" panose="02000503020000020003" pitchFamily="2" charset="0"/>
              </a:rPr>
              <a:t>Tabernacles</a:t>
            </a:r>
            <a:r>
              <a:rPr lang="en-US" sz="2000" b="0" i="0" u="none" strike="noStrike" dirty="0">
                <a:solidFill>
                  <a:srgbClr val="23221F"/>
                </a:solidFill>
                <a:effectLst/>
                <a:latin typeface="Avenir Book" panose="02000503020000020003" pitchFamily="2" charset="0"/>
              </a:rPr>
              <a:t>.”</a:t>
            </a:r>
          </a:p>
        </p:txBody>
      </p:sp>
      <p:pic>
        <p:nvPicPr>
          <p:cNvPr id="8" name="Picture 7" descr="A wolf and a lamb lying next to each other&#10;&#10;Description automatically generated">
            <a:extLst>
              <a:ext uri="{FF2B5EF4-FFF2-40B4-BE49-F238E27FC236}">
                <a16:creationId xmlns:a16="http://schemas.microsoft.com/office/drawing/2014/main" id="{46F462B5-3D91-C27A-A9C9-8B7A6CFB29C6}"/>
              </a:ext>
            </a:extLst>
          </p:cNvPr>
          <p:cNvPicPr>
            <a:picLocks noChangeAspect="1"/>
          </p:cNvPicPr>
          <p:nvPr/>
        </p:nvPicPr>
        <p:blipFill>
          <a:blip r:embed="rId4"/>
          <a:stretch>
            <a:fillRect/>
          </a:stretch>
        </p:blipFill>
        <p:spPr>
          <a:xfrm>
            <a:off x="6545314" y="393211"/>
            <a:ext cx="4499934" cy="3731652"/>
          </a:xfrm>
          <a:prstGeom prst="rect">
            <a:avLst/>
          </a:prstGeom>
        </p:spPr>
      </p:pic>
      <p:sp>
        <p:nvSpPr>
          <p:cNvPr id="9" name="TextBox 8">
            <a:extLst>
              <a:ext uri="{FF2B5EF4-FFF2-40B4-BE49-F238E27FC236}">
                <a16:creationId xmlns:a16="http://schemas.microsoft.com/office/drawing/2014/main" id="{204A7F2D-972E-A52A-D26E-9D3E78ADD457}"/>
              </a:ext>
            </a:extLst>
          </p:cNvPr>
          <p:cNvSpPr txBox="1"/>
          <p:nvPr/>
        </p:nvSpPr>
        <p:spPr>
          <a:xfrm>
            <a:off x="449314" y="466377"/>
            <a:ext cx="6136821" cy="461665"/>
          </a:xfrm>
          <a:prstGeom prst="rect">
            <a:avLst/>
          </a:prstGeom>
          <a:noFill/>
        </p:spPr>
        <p:txBody>
          <a:bodyPr wrap="square" rtlCol="0">
            <a:spAutoFit/>
          </a:bodyPr>
          <a:lstStyle/>
          <a:p>
            <a:r>
              <a:rPr lang="en-US" sz="2400" dirty="0">
                <a:solidFill>
                  <a:schemeClr val="bg1"/>
                </a:solidFill>
                <a:latin typeface="Lucida Handwriting" panose="03010101010101010101" pitchFamily="66" charset="77"/>
              </a:rPr>
              <a:t>Israel in the Millennium  </a:t>
            </a:r>
          </a:p>
        </p:txBody>
      </p:sp>
    </p:spTree>
    <p:extLst>
      <p:ext uri="{BB962C8B-B14F-4D97-AF65-F5344CB8AC3E}">
        <p14:creationId xmlns:p14="http://schemas.microsoft.com/office/powerpoint/2010/main" val="3526385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13606"/>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1E03-40AA-AFE7-8DF3-7BDB4CEC47EE}"/>
              </a:ext>
            </a:extLst>
          </p:cNvPr>
          <p:cNvSpPr txBox="1"/>
          <p:nvPr/>
        </p:nvSpPr>
        <p:spPr>
          <a:xfrm>
            <a:off x="1363873" y="2488499"/>
            <a:ext cx="8279556" cy="954107"/>
          </a:xfrm>
          <a:prstGeom prst="rect">
            <a:avLst/>
          </a:prstGeom>
          <a:solidFill>
            <a:srgbClr val="00B0F0"/>
          </a:solidFill>
        </p:spPr>
        <p:txBody>
          <a:bodyPr wrap="square" rtlCol="0">
            <a:spAutoFit/>
          </a:bodyPr>
          <a:lstStyle/>
          <a:p>
            <a:r>
              <a:rPr lang="en-US" sz="2800" dirty="0">
                <a:latin typeface="Papyrus" panose="020B0602040200020303" pitchFamily="34" charset="77"/>
              </a:rPr>
              <a:t>                 #11.   The  7 Feasts of the Lord  </a:t>
            </a:r>
          </a:p>
          <a:p>
            <a:r>
              <a:rPr lang="en-US" sz="2800" dirty="0">
                <a:latin typeface="Papyrus" panose="020B0602040200020303" pitchFamily="34" charset="77"/>
              </a:rPr>
              <a:t> The Prophetic Pattern of Jesus 1</a:t>
            </a:r>
            <a:r>
              <a:rPr lang="en-US" sz="2800" baseline="30000" dirty="0">
                <a:latin typeface="Papyrus" panose="020B0602040200020303" pitchFamily="34" charset="77"/>
              </a:rPr>
              <a:t>st</a:t>
            </a:r>
            <a:r>
              <a:rPr lang="en-US" sz="2800" dirty="0">
                <a:latin typeface="Papyrus" panose="020B0602040200020303" pitchFamily="34" charset="77"/>
              </a:rPr>
              <a:t> and 2</a:t>
            </a:r>
            <a:r>
              <a:rPr lang="en-US" sz="2800" baseline="30000" dirty="0">
                <a:latin typeface="Papyrus" panose="020B0602040200020303" pitchFamily="34" charset="77"/>
              </a:rPr>
              <a:t>nd</a:t>
            </a:r>
            <a:r>
              <a:rPr lang="en-US" sz="2800" dirty="0">
                <a:latin typeface="Papyrus" panose="020B0602040200020303" pitchFamily="34" charset="77"/>
              </a:rPr>
              <a:t> Coming </a:t>
            </a:r>
          </a:p>
        </p:txBody>
      </p:sp>
    </p:spTree>
    <p:extLst>
      <p:ext uri="{BB962C8B-B14F-4D97-AF65-F5344CB8AC3E}">
        <p14:creationId xmlns:p14="http://schemas.microsoft.com/office/powerpoint/2010/main" val="1381067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431843"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dirty="0"/>
              <a:t> </a:t>
            </a:r>
          </a:p>
        </p:txBody>
      </p:sp>
      <p:pic>
        <p:nvPicPr>
          <p:cNvPr id="2" name="Picture 1" descr="menorah-of-feas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14782" y="0"/>
            <a:ext cx="9037130" cy="6764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32628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a:t>x</a:t>
            </a:r>
            <a:endParaRPr lang="es-ES_tradnl" dirty="0"/>
          </a:p>
        </p:txBody>
      </p:sp>
      <p:sp>
        <p:nvSpPr>
          <p:cNvPr id="14338" name="Rectangle 3"/>
          <p:cNvSpPr txBox="1">
            <a:spLocks noChangeArrowheads="1"/>
          </p:cNvSpPr>
          <p:nvPr/>
        </p:nvSpPr>
        <p:spPr bwMode="auto">
          <a:xfrm>
            <a:off x="7065109" y="690272"/>
            <a:ext cx="4597239" cy="1752600"/>
          </a:xfrm>
          <a:prstGeom prst="rect">
            <a:avLst/>
          </a:prstGeom>
          <a:solidFill>
            <a:schemeClr val="accent5"/>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20000"/>
              </a:spcBef>
            </a:pPr>
            <a:r>
              <a:rPr lang="en-US" sz="3200" dirty="0">
                <a:latin typeface="Capitals" charset="0"/>
              </a:rPr>
              <a:t>  </a:t>
            </a:r>
            <a:r>
              <a:rPr lang="en-US" sz="2800" dirty="0">
                <a:solidFill>
                  <a:schemeClr val="bg1"/>
                </a:solidFill>
                <a:latin typeface="Papyrus" panose="020B0602040200020303" pitchFamily="34" charset="77"/>
                <a:cs typeface="Lucida Handwriting"/>
              </a:rPr>
              <a:t>God’s</a:t>
            </a:r>
            <a:r>
              <a:rPr lang="en-US" altLang="ja-JP" sz="2800" dirty="0">
                <a:solidFill>
                  <a:schemeClr val="bg1"/>
                </a:solidFill>
                <a:latin typeface="Papyrus" panose="020B0602040200020303" pitchFamily="34" charset="77"/>
                <a:cs typeface="Lucida Handwriting"/>
              </a:rPr>
              <a:t> Appointed </a:t>
            </a:r>
            <a:r>
              <a:rPr lang="en-US" sz="2800" dirty="0">
                <a:solidFill>
                  <a:schemeClr val="bg1"/>
                </a:solidFill>
                <a:latin typeface="Papyrus" panose="020B0602040200020303" pitchFamily="34" charset="77"/>
                <a:cs typeface="Lucida Handwriting"/>
              </a:rPr>
              <a:t>Times</a:t>
            </a:r>
          </a:p>
        </p:txBody>
      </p:sp>
      <p:sp>
        <p:nvSpPr>
          <p:cNvPr id="14339" name="Text Box 7"/>
          <p:cNvSpPr txBox="1">
            <a:spLocks noChangeArrowheads="1"/>
          </p:cNvSpPr>
          <p:nvPr/>
        </p:nvSpPr>
        <p:spPr bwMode="auto">
          <a:xfrm>
            <a:off x="7065109" y="1485327"/>
            <a:ext cx="4808177" cy="2862322"/>
          </a:xfrm>
          <a:prstGeom prst="rect">
            <a:avLst/>
          </a:prstGeom>
          <a:solidFill>
            <a:schemeClr val="bg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50000"/>
              </a:spcBef>
            </a:pPr>
            <a:r>
              <a:rPr lang="en-US" sz="2000" dirty="0">
                <a:latin typeface="Papyrus" charset="0"/>
                <a:cs typeface="Papyrus" charset="0"/>
              </a:rPr>
              <a:t>                       </a:t>
            </a:r>
            <a:r>
              <a:rPr lang="en-US" dirty="0">
                <a:latin typeface="Papyrus" charset="0"/>
                <a:cs typeface="Papyrus" charset="0"/>
              </a:rPr>
              <a:t>Genesis 1:14</a:t>
            </a:r>
          </a:p>
          <a:p>
            <a:pPr eaLnBrk="1" hangingPunct="1">
              <a:spcBef>
                <a:spcPct val="50000"/>
              </a:spcBef>
            </a:pPr>
            <a:r>
              <a:rPr lang="ja-JP" altLang="en-US">
                <a:latin typeface="Papyrus" charset="0"/>
                <a:cs typeface="Papyrus" charset="0"/>
              </a:rPr>
              <a:t>“</a:t>
            </a:r>
            <a:r>
              <a:rPr lang="en-US" altLang="ja-JP" dirty="0">
                <a:latin typeface="Papyrus" charset="0"/>
                <a:cs typeface="Papyrus" charset="0"/>
              </a:rPr>
              <a:t>And God said Let there be light                  in the firmament of the heaven                    to divide the day from the night                    … and let them be for </a:t>
            </a:r>
            <a:r>
              <a:rPr lang="en-US" altLang="ja-JP" u="sng" dirty="0">
                <a:latin typeface="Papyrus" charset="0"/>
                <a:cs typeface="Papyrus" charset="0"/>
              </a:rPr>
              <a:t>signs</a:t>
            </a:r>
            <a:r>
              <a:rPr lang="en-US" altLang="ja-JP" dirty="0">
                <a:latin typeface="Papyrus" charset="0"/>
                <a:cs typeface="Papyrus" charset="0"/>
              </a:rPr>
              <a:t>                                and for</a:t>
            </a:r>
            <a:r>
              <a:rPr lang="en-US" altLang="ja-JP" u="sng" dirty="0">
                <a:latin typeface="Papyrus" charset="0"/>
                <a:cs typeface="Papyrus" charset="0"/>
              </a:rPr>
              <a:t> </a:t>
            </a:r>
            <a:r>
              <a:rPr lang="en-US" altLang="ja-JP" u="sng" dirty="0">
                <a:solidFill>
                  <a:srgbClr val="FF0000"/>
                </a:solidFill>
                <a:latin typeface="Papyrus" charset="0"/>
                <a:cs typeface="Papyrus" charset="0"/>
              </a:rPr>
              <a:t>seasons</a:t>
            </a:r>
            <a:r>
              <a:rPr lang="en-US" altLang="ja-JP" u="sng" dirty="0">
                <a:latin typeface="Papyrus" charset="0"/>
                <a:cs typeface="Papyrus" charset="0"/>
              </a:rPr>
              <a:t>,</a:t>
            </a:r>
            <a:r>
              <a:rPr lang="en-US" altLang="ja-JP" dirty="0">
                <a:latin typeface="Papyrus" charset="0"/>
                <a:cs typeface="Papyrus" charset="0"/>
              </a:rPr>
              <a:t> and for </a:t>
            </a:r>
            <a:r>
              <a:rPr lang="en-US" altLang="ja-JP" u="sng" dirty="0">
                <a:latin typeface="Papyrus" charset="0"/>
                <a:cs typeface="Papyrus" charset="0"/>
              </a:rPr>
              <a:t>days</a:t>
            </a:r>
            <a:r>
              <a:rPr lang="en-US" altLang="ja-JP" dirty="0">
                <a:latin typeface="Papyrus" charset="0"/>
                <a:cs typeface="Papyrus" charset="0"/>
              </a:rPr>
              <a:t>,                            and for </a:t>
            </a:r>
            <a:r>
              <a:rPr lang="en-US" altLang="ja-JP" u="sng" dirty="0">
                <a:latin typeface="Papyrus" charset="0"/>
                <a:cs typeface="Papyrus" charset="0"/>
              </a:rPr>
              <a:t>year</a:t>
            </a:r>
            <a:r>
              <a:rPr lang="en-US" altLang="ja-JP" dirty="0">
                <a:latin typeface="Papyrus" charset="0"/>
                <a:cs typeface="Papyrus" charset="0"/>
              </a:rPr>
              <a:t>s</a:t>
            </a:r>
            <a:r>
              <a:rPr lang="en-US" altLang="ja-JP" dirty="0">
                <a:latin typeface="Arial" charset="0"/>
              </a:rPr>
              <a:t>.</a:t>
            </a:r>
            <a:r>
              <a:rPr lang="ja-JP" altLang="en-US">
                <a:latin typeface="Arial" charset="0"/>
              </a:rPr>
              <a:t>”</a:t>
            </a:r>
            <a:endParaRPr lang="en-US" dirty="0">
              <a:latin typeface="Arial" charset="0"/>
            </a:endParaRPr>
          </a:p>
        </p:txBody>
      </p:sp>
      <p:pic>
        <p:nvPicPr>
          <p:cNvPr id="9" name="Picture 8" descr="Jesus is coming 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0859" y="0"/>
            <a:ext cx="608553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14341" name="TextBox 2"/>
          <p:cNvSpPr txBox="1">
            <a:spLocks noChangeArrowheads="1"/>
          </p:cNvSpPr>
          <p:nvPr/>
        </p:nvSpPr>
        <p:spPr bwMode="auto">
          <a:xfrm>
            <a:off x="7807978" y="5110550"/>
            <a:ext cx="3111500" cy="800219"/>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dirty="0" err="1">
                <a:solidFill>
                  <a:srgbClr val="FF0000"/>
                </a:solidFill>
                <a:latin typeface="Papyrus" panose="020B0602040200020303" pitchFamily="34" charset="77"/>
                <a:cs typeface="Lucida Handwriting"/>
              </a:rPr>
              <a:t>Seasons</a:t>
            </a:r>
            <a:r>
              <a:rPr lang="es-ES_tradnl" dirty="0">
                <a:solidFill>
                  <a:srgbClr val="FF0000"/>
                </a:solidFill>
                <a:latin typeface="Papyrus" panose="020B0602040200020303" pitchFamily="34" charset="77"/>
                <a:cs typeface="Lucida Handwriting"/>
              </a:rPr>
              <a:t> – </a:t>
            </a:r>
            <a:r>
              <a:rPr lang="es-ES_tradnl" dirty="0" err="1">
                <a:solidFill>
                  <a:srgbClr val="FF0000"/>
                </a:solidFill>
                <a:latin typeface="Papyrus" panose="020B0602040200020303" pitchFamily="34" charset="77"/>
                <a:cs typeface="Lucida Handwriting"/>
              </a:rPr>
              <a:t>Moedim</a:t>
            </a:r>
            <a:endParaRPr lang="es-ES_tradnl" dirty="0">
              <a:solidFill>
                <a:srgbClr val="FF0000"/>
              </a:solidFill>
              <a:latin typeface="Papyrus" panose="020B0602040200020303" pitchFamily="34" charset="77"/>
              <a:cs typeface="Lucida Handwriting"/>
            </a:endParaRPr>
          </a:p>
          <a:p>
            <a:pPr eaLnBrk="1" hangingPunct="1"/>
            <a:r>
              <a:rPr lang="es-ES_tradnl" sz="2200" dirty="0" err="1">
                <a:solidFill>
                  <a:srgbClr val="FF0000"/>
                </a:solidFill>
                <a:latin typeface="Papyrus" panose="020B0602040200020303" pitchFamily="34" charset="77"/>
                <a:cs typeface="Lucida Handwriting"/>
              </a:rPr>
              <a:t>The</a:t>
            </a:r>
            <a:r>
              <a:rPr lang="es-ES_tradnl" sz="2200" dirty="0">
                <a:solidFill>
                  <a:srgbClr val="FF0000"/>
                </a:solidFill>
                <a:latin typeface="Papyrus" panose="020B0602040200020303" pitchFamily="34" charset="77"/>
                <a:cs typeface="Lucida Handwriting"/>
              </a:rPr>
              <a:t> </a:t>
            </a:r>
            <a:r>
              <a:rPr lang="es-ES_tradnl" sz="2200" dirty="0" err="1">
                <a:solidFill>
                  <a:srgbClr val="FF0000"/>
                </a:solidFill>
                <a:latin typeface="Papyrus" panose="020B0602040200020303" pitchFamily="34" charset="77"/>
                <a:cs typeface="Lucida Handwriting"/>
              </a:rPr>
              <a:t>Feasts</a:t>
            </a:r>
            <a:r>
              <a:rPr lang="es-ES_tradnl" sz="2200" dirty="0">
                <a:solidFill>
                  <a:srgbClr val="FF0000"/>
                </a:solidFill>
                <a:latin typeface="Papyrus" panose="020B0602040200020303" pitchFamily="34" charset="77"/>
                <a:cs typeface="Lucida Handwriting"/>
              </a:rPr>
              <a:t> of </a:t>
            </a:r>
            <a:r>
              <a:rPr lang="es-ES_tradnl" sz="2200" dirty="0" err="1">
                <a:solidFill>
                  <a:srgbClr val="FF0000"/>
                </a:solidFill>
                <a:latin typeface="Papyrus" panose="020B0602040200020303" pitchFamily="34" charset="77"/>
                <a:cs typeface="Lucida Handwriting"/>
              </a:rPr>
              <a:t>the</a:t>
            </a:r>
            <a:r>
              <a:rPr lang="es-ES_tradnl" sz="2200" dirty="0">
                <a:solidFill>
                  <a:srgbClr val="FF0000"/>
                </a:solidFill>
                <a:latin typeface="Papyrus" panose="020B0602040200020303" pitchFamily="34" charset="77"/>
                <a:cs typeface="Lucida Handwriting"/>
              </a:rPr>
              <a:t> Lord</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hangingPunct="1"/>
            <a:endParaRPr lang="es-ES_tradnl">
              <a:latin typeface="Calibri" charset="0"/>
            </a:endParaRPr>
          </a:p>
        </p:txBody>
      </p:sp>
      <p:sp>
        <p:nvSpPr>
          <p:cNvPr id="51202" name="Content Placeholder 2"/>
          <p:cNvSpPr>
            <a:spLocks noGrp="1"/>
          </p:cNvSpPr>
          <p:nvPr>
            <p:ph idx="1"/>
          </p:nvPr>
        </p:nvSpPr>
        <p:spPr/>
        <p:txBody>
          <a:bodyPr/>
          <a:lstStyle/>
          <a:p>
            <a:pPr eaLnBrk="1" hangingPunct="1"/>
            <a:endParaRPr lang="es-ES_tradnl">
              <a:latin typeface="Calibri" charset="0"/>
            </a:endParaRPr>
          </a:p>
        </p:txBody>
      </p:sp>
      <p:sp>
        <p:nvSpPr>
          <p:cNvPr id="6" name="Rectangle 3"/>
          <p:cNvSpPr txBox="1">
            <a:spLocks noChangeArrowheads="1"/>
          </p:cNvSpPr>
          <p:nvPr/>
        </p:nvSpPr>
        <p:spPr>
          <a:xfrm>
            <a:off x="0" y="0"/>
            <a:ext cx="12192000" cy="6858000"/>
          </a:xfrm>
          <a:prstGeom prst="rect">
            <a:avLst/>
          </a:prstGeom>
          <a:solidFill>
            <a:srgbClr val="00B0F0"/>
          </a:solidFill>
        </p:spPr>
        <p:style>
          <a:lnRef idx="0">
            <a:schemeClr val="accent1"/>
          </a:lnRef>
          <a:fillRef idx="3">
            <a:schemeClr val="accent1"/>
          </a:fillRef>
          <a:effectRef idx="3">
            <a:schemeClr val="accent1"/>
          </a:effectRef>
          <a:fontRef idx="minor">
            <a:schemeClr val="lt1"/>
          </a:fontRef>
        </p:style>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60000"/>
              </a:lnSpc>
              <a:buNone/>
              <a:defRPr/>
            </a:pPr>
            <a:r>
              <a:rPr lang="en-US" sz="2800" dirty="0">
                <a:latin typeface="Arial" charset="0"/>
                <a:ea typeface="ＭＳ Ｐゴシック" charset="0"/>
                <a:cs typeface="ＭＳ Ｐゴシック" charset="0"/>
              </a:rPr>
              <a:t>                                                     </a:t>
            </a:r>
          </a:p>
          <a:p>
            <a:pPr algn="ctr">
              <a:lnSpc>
                <a:spcPct val="60000"/>
              </a:lnSpc>
              <a:buNone/>
              <a:defRPr/>
            </a:pPr>
            <a:r>
              <a:rPr lang="en-US" sz="2800" dirty="0">
                <a:latin typeface="Arial" charset="0"/>
                <a:ea typeface="ＭＳ Ｐゴシック" charset="0"/>
                <a:cs typeface="ＭＳ Ｐゴシック" charset="0"/>
              </a:rPr>
              <a:t>                                                      </a:t>
            </a:r>
          </a:p>
          <a:p>
            <a:pPr algn="ctr">
              <a:lnSpc>
                <a:spcPct val="60000"/>
              </a:lnSpc>
              <a:buNone/>
              <a:defRPr/>
            </a:pPr>
            <a:endParaRPr lang="en-US" sz="2800" dirty="0">
              <a:latin typeface="Arial" charset="0"/>
              <a:ea typeface="ＭＳ Ｐゴシック" charset="0"/>
              <a:cs typeface="ＭＳ Ｐゴシック" charset="0"/>
            </a:endParaRPr>
          </a:p>
          <a:p>
            <a:pPr algn="ctr">
              <a:lnSpc>
                <a:spcPct val="60000"/>
              </a:lnSpc>
              <a:buNone/>
              <a:defRPr/>
            </a:pPr>
            <a:r>
              <a:rPr lang="en-US" sz="2800" dirty="0">
                <a:latin typeface="Arial" charset="0"/>
                <a:ea typeface="ＭＳ Ｐゴシック" charset="0"/>
                <a:cs typeface="ＭＳ Ｐゴシック" charset="0"/>
              </a:rPr>
              <a:t> </a:t>
            </a:r>
            <a:endParaRPr lang="en-US" b="1" dirty="0">
              <a:solidFill>
                <a:srgbClr val="000000"/>
              </a:solidFill>
              <a:latin typeface="Papyrus"/>
              <a:ea typeface="ＭＳ Ｐゴシック" charset="0"/>
              <a:cs typeface="Papyrus"/>
            </a:endParaRPr>
          </a:p>
          <a:p>
            <a:pPr algn="ctr">
              <a:lnSpc>
                <a:spcPct val="60000"/>
              </a:lnSpc>
              <a:buNone/>
              <a:defRPr/>
            </a:pPr>
            <a:endParaRPr lang="en-US" b="1" dirty="0">
              <a:solidFill>
                <a:srgbClr val="000000"/>
              </a:solidFill>
              <a:latin typeface="Papyrus"/>
              <a:ea typeface="ＭＳ Ｐゴシック" charset="0"/>
              <a:cs typeface="Papyrus"/>
            </a:endParaRPr>
          </a:p>
          <a:p>
            <a:pPr algn="ctr">
              <a:lnSpc>
                <a:spcPct val="60000"/>
              </a:lnSpc>
              <a:buNone/>
              <a:defRPr/>
            </a:pPr>
            <a:r>
              <a:rPr lang="en-US" b="1" dirty="0">
                <a:solidFill>
                  <a:srgbClr val="000000"/>
                </a:solidFill>
                <a:latin typeface="Papyrus"/>
                <a:ea typeface="ＭＳ Ｐゴシック" charset="0"/>
                <a:cs typeface="Papyrus"/>
              </a:rPr>
              <a:t>                                                     </a:t>
            </a:r>
            <a:r>
              <a:rPr lang="en-US" sz="2000" dirty="0">
                <a:solidFill>
                  <a:srgbClr val="FF0000"/>
                </a:solidFill>
                <a:latin typeface="Lucida Handwriting"/>
                <a:ea typeface="ＭＳ Ｐゴシック" charset="0"/>
                <a:cs typeface="Lucida Handwriting"/>
              </a:rPr>
              <a:t>The  Lamb of God</a:t>
            </a:r>
          </a:p>
          <a:p>
            <a:pPr algn="ctr">
              <a:lnSpc>
                <a:spcPct val="60000"/>
              </a:lnSpc>
              <a:buNone/>
              <a:defRPr/>
            </a:pPr>
            <a:r>
              <a:rPr lang="en-US" sz="2800" b="1" dirty="0">
                <a:solidFill>
                  <a:srgbClr val="000000"/>
                </a:solidFill>
                <a:latin typeface="Papyrus"/>
                <a:ea typeface="ＭＳ Ｐゴシック" charset="0"/>
                <a:cs typeface="Papyrus"/>
              </a:rPr>
              <a:t>                                                                3 Spring Festivals</a:t>
            </a:r>
          </a:p>
          <a:p>
            <a:pPr algn="ctr">
              <a:lnSpc>
                <a:spcPct val="60000"/>
              </a:lnSpc>
              <a:buNone/>
              <a:defRPr/>
            </a:pPr>
            <a:endParaRPr lang="en-US" sz="2800" b="1" dirty="0">
              <a:solidFill>
                <a:srgbClr val="000000"/>
              </a:solidFill>
              <a:latin typeface="Papyrus"/>
              <a:ea typeface="ＭＳ Ｐゴシック" charset="0"/>
              <a:cs typeface="Papyrus"/>
            </a:endParaRPr>
          </a:p>
          <a:p>
            <a:pPr algn="ctr">
              <a:lnSpc>
                <a:spcPct val="60000"/>
              </a:lnSpc>
              <a:buNone/>
              <a:defRPr/>
            </a:pPr>
            <a:endParaRPr lang="en-US" dirty="0">
              <a:solidFill>
                <a:srgbClr val="000000"/>
              </a:solidFill>
              <a:latin typeface="Georgia Italic" charset="0"/>
              <a:ea typeface="ＭＳ Ｐゴシック" charset="0"/>
              <a:cs typeface="ＭＳ Ｐゴシック" charset="0"/>
            </a:endParaRPr>
          </a:p>
          <a:p>
            <a:pPr algn="ctr">
              <a:lnSpc>
                <a:spcPct val="60000"/>
              </a:lnSpc>
              <a:buNone/>
              <a:defRPr/>
            </a:pPr>
            <a:r>
              <a:rPr lang="en-US" dirty="0">
                <a:solidFill>
                  <a:srgbClr val="000000"/>
                </a:solidFill>
                <a:latin typeface="Georgia Italic" charset="0"/>
                <a:ea typeface="ＭＳ Ｐゴシック" charset="0"/>
                <a:cs typeface="ＭＳ Ｐゴシック" charset="0"/>
              </a:rPr>
              <a:t>                                                     </a:t>
            </a:r>
            <a:r>
              <a:rPr lang="en-US" sz="2800" b="1" dirty="0">
                <a:solidFill>
                  <a:srgbClr val="000000"/>
                </a:solidFill>
                <a:latin typeface="Papyrus"/>
                <a:ea typeface="ＭＳ Ｐゴシック" charset="0"/>
                <a:cs typeface="Papyrus"/>
              </a:rPr>
              <a:t>Feast of Pentecost</a:t>
            </a:r>
            <a:endParaRPr lang="en-US" b="1" dirty="0">
              <a:solidFill>
                <a:srgbClr val="000000"/>
              </a:solidFill>
              <a:latin typeface="Papyrus"/>
              <a:ea typeface="ＭＳ Ｐゴシック" charset="0"/>
              <a:cs typeface="Papyrus"/>
            </a:endParaRPr>
          </a:p>
          <a:p>
            <a:pPr algn="ctr">
              <a:lnSpc>
                <a:spcPct val="60000"/>
              </a:lnSpc>
              <a:buNone/>
              <a:defRPr/>
            </a:pPr>
            <a:r>
              <a:rPr lang="en-US" sz="2800" b="1" dirty="0">
                <a:solidFill>
                  <a:srgbClr val="000000"/>
                </a:solidFill>
                <a:latin typeface="Papyrus"/>
                <a:ea typeface="ＭＳ Ｐゴシック" charset="0"/>
                <a:cs typeface="Papyrus"/>
              </a:rPr>
              <a:t>                                                        </a:t>
            </a:r>
          </a:p>
          <a:p>
            <a:pPr algn="ctr">
              <a:lnSpc>
                <a:spcPct val="60000"/>
              </a:lnSpc>
              <a:buNone/>
              <a:defRPr/>
            </a:pPr>
            <a:r>
              <a:rPr lang="en-US" sz="2800" b="1" dirty="0">
                <a:solidFill>
                  <a:srgbClr val="000000"/>
                </a:solidFill>
                <a:latin typeface="Papyrus"/>
                <a:ea typeface="ＭＳ Ｐゴシック" charset="0"/>
                <a:cs typeface="Papyrus"/>
              </a:rPr>
              <a:t>                                                            </a:t>
            </a:r>
            <a:r>
              <a:rPr lang="en-US" sz="1800" b="1" dirty="0">
                <a:solidFill>
                  <a:srgbClr val="000000"/>
                </a:solidFill>
                <a:latin typeface="Papyrus"/>
                <a:ea typeface="ＭＳ Ｐゴシック" charset="0"/>
                <a:cs typeface="Papyrus"/>
              </a:rPr>
              <a:t>May/June – I Day</a:t>
            </a:r>
            <a:endParaRPr lang="en-US" sz="1800" dirty="0">
              <a:solidFill>
                <a:srgbClr val="000000"/>
              </a:solidFill>
              <a:latin typeface="Georgia Italic" charset="0"/>
              <a:ea typeface="ＭＳ Ｐゴシック" charset="0"/>
              <a:cs typeface="ＭＳ Ｐゴシック" charset="0"/>
            </a:endParaRPr>
          </a:p>
          <a:p>
            <a:pPr algn="ctr">
              <a:lnSpc>
                <a:spcPct val="60000"/>
              </a:lnSpc>
              <a:buNone/>
              <a:defRPr/>
            </a:pPr>
            <a:r>
              <a:rPr lang="en-US" sz="2800" b="1" dirty="0">
                <a:solidFill>
                  <a:srgbClr val="000000"/>
                </a:solidFill>
                <a:latin typeface="Papyrus"/>
                <a:ea typeface="ＭＳ Ｐゴシック" charset="0"/>
                <a:cs typeface="Papyrus"/>
              </a:rPr>
              <a:t>                                                                         </a:t>
            </a:r>
            <a:endParaRPr lang="en-US" b="1" dirty="0">
              <a:solidFill>
                <a:srgbClr val="000000"/>
              </a:solidFill>
              <a:latin typeface="Papyrus"/>
              <a:ea typeface="ＭＳ Ｐゴシック" charset="0"/>
              <a:cs typeface="Papyrus"/>
            </a:endParaRPr>
          </a:p>
        </p:txBody>
      </p:sp>
      <p:pic>
        <p:nvPicPr>
          <p:cNvPr id="5" name="Picture 4" descr="lion-lamb-bi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7534" y="38217"/>
            <a:ext cx="5454455" cy="6819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956039" y="3618958"/>
            <a:ext cx="3607556" cy="400110"/>
          </a:xfrm>
          <a:prstGeom prst="rect">
            <a:avLst/>
          </a:prstGeom>
          <a:noFill/>
        </p:spPr>
        <p:txBody>
          <a:bodyPr wrap="square" rtlCol="0">
            <a:spAutoFit/>
          </a:bodyPr>
          <a:lstStyle/>
          <a:p>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Holy</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Spirit</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Power</a:t>
            </a:r>
            <a:r>
              <a:rPr lang="es-ES_tradnl" sz="2000" dirty="0">
                <a:solidFill>
                  <a:srgbClr val="FF0000"/>
                </a:solidFill>
                <a:latin typeface="Lucida Handwriting"/>
                <a:cs typeface="Lucida Handwriting"/>
              </a:rPr>
              <a:t> </a:t>
            </a:r>
          </a:p>
        </p:txBody>
      </p:sp>
      <p:sp>
        <p:nvSpPr>
          <p:cNvPr id="3" name="TextBox 2"/>
          <p:cNvSpPr txBox="1"/>
          <p:nvPr/>
        </p:nvSpPr>
        <p:spPr>
          <a:xfrm>
            <a:off x="6603703" y="4873644"/>
            <a:ext cx="3665172" cy="1255728"/>
          </a:xfrm>
          <a:prstGeom prst="rect">
            <a:avLst/>
          </a:prstGeom>
          <a:noFill/>
        </p:spPr>
        <p:txBody>
          <a:bodyPr wrap="square" rtlCol="0">
            <a:spAutoFit/>
          </a:bodyPr>
          <a:lstStyle/>
          <a:p>
            <a:pPr algn="ctr">
              <a:lnSpc>
                <a:spcPct val="60000"/>
              </a:lnSpc>
              <a:defRPr/>
            </a:pPr>
            <a:r>
              <a:rPr lang="en-US" sz="2400" b="1" dirty="0">
                <a:solidFill>
                  <a:srgbClr val="000000"/>
                </a:solidFill>
                <a:latin typeface="Papyrus"/>
                <a:cs typeface="Papyrus"/>
              </a:rPr>
              <a:t>2nd  Coming</a:t>
            </a:r>
          </a:p>
          <a:p>
            <a:pPr algn="ctr">
              <a:lnSpc>
                <a:spcPct val="60000"/>
              </a:lnSpc>
              <a:defRPr/>
            </a:pPr>
            <a:r>
              <a:rPr lang="en-US" sz="2000" b="1" dirty="0">
                <a:solidFill>
                  <a:srgbClr val="FF0000"/>
                </a:solidFill>
                <a:latin typeface="Lucida Handwriting"/>
                <a:cs typeface="Lucida Handwriting"/>
              </a:rPr>
              <a:t>                                                                                     </a:t>
            </a:r>
            <a:r>
              <a:rPr lang="en-US" sz="2000" dirty="0">
                <a:solidFill>
                  <a:srgbClr val="FF0000"/>
                </a:solidFill>
                <a:latin typeface="Lucida Handwriting"/>
                <a:cs typeface="Lucida Handwriting"/>
              </a:rPr>
              <a:t>The Lion of Judah</a:t>
            </a:r>
          </a:p>
          <a:p>
            <a:pPr algn="ctr">
              <a:lnSpc>
                <a:spcPct val="60000"/>
              </a:lnSpc>
              <a:defRPr/>
            </a:pPr>
            <a:r>
              <a:rPr lang="en-US" b="1" dirty="0">
                <a:solidFill>
                  <a:srgbClr val="000000"/>
                </a:solidFill>
                <a:latin typeface="Papyrus"/>
                <a:cs typeface="Papyrus"/>
              </a:rPr>
              <a:t>                                                                           </a:t>
            </a:r>
            <a:r>
              <a:rPr lang="en-US" sz="2400" b="1" dirty="0">
                <a:solidFill>
                  <a:srgbClr val="000000"/>
                </a:solidFill>
                <a:latin typeface="Papyrus"/>
                <a:cs typeface="Papyrus"/>
              </a:rPr>
              <a:t>3 Fall Festivals   </a:t>
            </a:r>
          </a:p>
          <a:p>
            <a:pPr>
              <a:lnSpc>
                <a:spcPct val="60000"/>
              </a:lnSpc>
            </a:pPr>
            <a:endParaRPr lang="es-ES_tradnl" dirty="0"/>
          </a:p>
        </p:txBody>
      </p:sp>
      <p:sp>
        <p:nvSpPr>
          <p:cNvPr id="7" name="TextBox 6"/>
          <p:cNvSpPr txBox="1"/>
          <p:nvPr/>
        </p:nvSpPr>
        <p:spPr>
          <a:xfrm>
            <a:off x="7511921" y="2538063"/>
            <a:ext cx="3051675" cy="369332"/>
          </a:xfrm>
          <a:prstGeom prst="rect">
            <a:avLst/>
          </a:prstGeom>
          <a:noFill/>
        </p:spPr>
        <p:txBody>
          <a:bodyPr wrap="square" rtlCol="0">
            <a:spAutoFit/>
          </a:bodyPr>
          <a:lstStyle/>
          <a:p>
            <a:r>
              <a:rPr lang="es-ES_tradnl" dirty="0" err="1">
                <a:latin typeface="Papyrus"/>
                <a:cs typeface="Papyrus"/>
              </a:rPr>
              <a:t>September</a:t>
            </a:r>
            <a:r>
              <a:rPr lang="es-ES_tradnl" dirty="0">
                <a:latin typeface="Papyrus"/>
                <a:cs typeface="Papyrus"/>
              </a:rPr>
              <a:t>/</a:t>
            </a:r>
            <a:r>
              <a:rPr lang="es-ES_tradnl" dirty="0" err="1">
                <a:latin typeface="Papyrus"/>
                <a:cs typeface="Papyrus"/>
              </a:rPr>
              <a:t>October</a:t>
            </a:r>
            <a:endParaRPr lang="es-ES_tradnl" dirty="0">
              <a:latin typeface="Papyrus"/>
              <a:cs typeface="Papyrus"/>
            </a:endParaRPr>
          </a:p>
        </p:txBody>
      </p:sp>
      <p:sp>
        <p:nvSpPr>
          <p:cNvPr id="8" name="TextBox 7"/>
          <p:cNvSpPr txBox="1"/>
          <p:nvPr/>
        </p:nvSpPr>
        <p:spPr>
          <a:xfrm>
            <a:off x="6603704" y="310306"/>
            <a:ext cx="4515773" cy="1560427"/>
          </a:xfrm>
          <a:prstGeom prst="rect">
            <a:avLst/>
          </a:prstGeom>
          <a:noFill/>
        </p:spPr>
        <p:txBody>
          <a:bodyPr wrap="square" rtlCol="0">
            <a:spAutoFit/>
          </a:bodyPr>
          <a:lstStyle/>
          <a:p>
            <a:r>
              <a:rPr lang="es-ES_tradnl" sz="2400" dirty="0" err="1">
                <a:solidFill>
                  <a:srgbClr val="FF0000"/>
                </a:solidFill>
                <a:latin typeface="Lucida Handwriting"/>
                <a:cs typeface="Lucida Handwriting"/>
              </a:rPr>
              <a:t>God’s</a:t>
            </a:r>
            <a:r>
              <a:rPr lang="es-ES_tradnl" sz="2400" dirty="0">
                <a:solidFill>
                  <a:srgbClr val="FF0000"/>
                </a:solidFill>
                <a:latin typeface="Lucida Handwriting"/>
                <a:cs typeface="Lucida Handwriting"/>
              </a:rPr>
              <a:t> </a:t>
            </a:r>
            <a:r>
              <a:rPr lang="es-ES_tradnl" sz="2400" dirty="0" err="1">
                <a:solidFill>
                  <a:srgbClr val="FF0000"/>
                </a:solidFill>
                <a:latin typeface="Lucida Handwriting"/>
                <a:cs typeface="Lucida Handwriting"/>
              </a:rPr>
              <a:t>Appointed</a:t>
            </a:r>
            <a:r>
              <a:rPr lang="es-ES_tradnl" sz="2400" dirty="0">
                <a:solidFill>
                  <a:srgbClr val="FF0000"/>
                </a:solidFill>
                <a:latin typeface="Lucida Handwriting"/>
                <a:cs typeface="Lucida Handwriting"/>
              </a:rPr>
              <a:t> Times</a:t>
            </a:r>
          </a:p>
          <a:p>
            <a:pPr>
              <a:lnSpc>
                <a:spcPct val="70000"/>
              </a:lnSpc>
            </a:pPr>
            <a:endParaRPr lang="es-ES_tradnl" sz="3600" dirty="0">
              <a:solidFill>
                <a:srgbClr val="FF0000"/>
              </a:solidFill>
              <a:latin typeface="Cracked"/>
              <a:cs typeface="Cracked"/>
            </a:endParaRPr>
          </a:p>
          <a:p>
            <a:pPr>
              <a:lnSpc>
                <a:spcPct val="70000"/>
              </a:lnSpc>
            </a:pPr>
            <a:endParaRPr lang="es-ES_tradnl" sz="3600" b="1" dirty="0">
              <a:solidFill>
                <a:srgbClr val="FF0000"/>
              </a:solidFill>
              <a:latin typeface="Cracked"/>
              <a:cs typeface="Cracked"/>
            </a:endParaRPr>
          </a:p>
          <a:p>
            <a:pPr>
              <a:lnSpc>
                <a:spcPct val="70000"/>
              </a:lnSpc>
            </a:pPr>
            <a:r>
              <a:rPr lang="es-ES_tradnl" sz="2800" b="1" dirty="0">
                <a:solidFill>
                  <a:srgbClr val="000000"/>
                </a:solidFill>
                <a:latin typeface="Papyrus"/>
                <a:cs typeface="Papyrus"/>
              </a:rPr>
              <a:t>             1st </a:t>
            </a:r>
            <a:r>
              <a:rPr lang="es-ES_tradnl" sz="2800" b="1" dirty="0" err="1">
                <a:solidFill>
                  <a:srgbClr val="000000"/>
                </a:solidFill>
                <a:latin typeface="Papyrus"/>
                <a:cs typeface="Papyrus"/>
              </a:rPr>
              <a:t>Coming</a:t>
            </a:r>
            <a:r>
              <a:rPr lang="es-ES_tradnl" sz="2800" b="1" dirty="0">
                <a:solidFill>
                  <a:srgbClr val="000000"/>
                </a:solidFill>
                <a:latin typeface="Papyrus"/>
                <a:cs typeface="Papyrus"/>
              </a:rPr>
              <a:t> </a:t>
            </a:r>
            <a:endParaRPr lang="es-ES_tradnl" sz="2800" b="1" dirty="0">
              <a:solidFill>
                <a:srgbClr val="FF0000"/>
              </a:solidFill>
              <a:latin typeface="Cracked"/>
              <a:cs typeface="Cracked"/>
            </a:endParaRPr>
          </a:p>
        </p:txBody>
      </p:sp>
      <p:sp>
        <p:nvSpPr>
          <p:cNvPr id="9" name="TextBox 8"/>
          <p:cNvSpPr txBox="1"/>
          <p:nvPr/>
        </p:nvSpPr>
        <p:spPr>
          <a:xfrm>
            <a:off x="7271579" y="5898690"/>
            <a:ext cx="2698880" cy="369332"/>
          </a:xfrm>
          <a:prstGeom prst="rect">
            <a:avLst/>
          </a:prstGeom>
          <a:noFill/>
        </p:spPr>
        <p:txBody>
          <a:bodyPr wrap="square" rtlCol="0">
            <a:spAutoFit/>
          </a:bodyPr>
          <a:lstStyle/>
          <a:p>
            <a:r>
              <a:rPr lang="es-ES_tradnl" dirty="0" err="1">
                <a:latin typeface="Papyrus"/>
                <a:cs typeface="Papyrus"/>
              </a:rPr>
              <a:t>September</a:t>
            </a:r>
            <a:r>
              <a:rPr lang="es-ES_tradnl" dirty="0">
                <a:latin typeface="Papyrus"/>
                <a:cs typeface="Papyrus"/>
              </a:rPr>
              <a:t>/</a:t>
            </a:r>
            <a:r>
              <a:rPr lang="es-ES_tradnl" dirty="0" err="1">
                <a:latin typeface="Papyrus"/>
                <a:cs typeface="Papyrus"/>
              </a:rPr>
              <a:t>October</a:t>
            </a:r>
            <a:r>
              <a:rPr lang="es-ES_tradnl" dirty="0">
                <a:latin typeface="Papyrus"/>
                <a:cs typeface="Papyrus"/>
              </a:rPr>
              <a:t>    </a:t>
            </a:r>
          </a:p>
        </p:txBody>
      </p:sp>
      <p:sp>
        <p:nvSpPr>
          <p:cNvPr id="13" name="TextBox 12"/>
          <p:cNvSpPr txBox="1"/>
          <p:nvPr/>
        </p:nvSpPr>
        <p:spPr>
          <a:xfrm>
            <a:off x="7511920" y="750315"/>
            <a:ext cx="2533508" cy="369332"/>
          </a:xfrm>
          <a:prstGeom prst="rect">
            <a:avLst/>
          </a:prstGeom>
          <a:noFill/>
        </p:spPr>
        <p:txBody>
          <a:bodyPr wrap="square" rtlCol="0">
            <a:spAutoFit/>
          </a:bodyPr>
          <a:lstStyle/>
          <a:p>
            <a:r>
              <a:rPr lang="es-ES_tradnl" dirty="0" err="1">
                <a:latin typeface="Papyrus"/>
                <a:cs typeface="Papyrus"/>
              </a:rPr>
              <a:t>Leviticus</a:t>
            </a:r>
            <a:r>
              <a:rPr lang="es-ES_tradnl" dirty="0">
                <a:latin typeface="Papyrus"/>
                <a:cs typeface="Papyrus"/>
              </a:rPr>
              <a:t> 23</a:t>
            </a:r>
          </a:p>
        </p:txBody>
      </p:sp>
    </p:spTree>
    <p:extLst>
      <p:ext uri="{BB962C8B-B14F-4D97-AF65-F5344CB8AC3E}">
        <p14:creationId xmlns:p14="http://schemas.microsoft.com/office/powerpoint/2010/main" val="29328370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_tradnl" dirty="0"/>
              <a:t>&gt;</a:t>
            </a:r>
          </a:p>
        </p:txBody>
      </p:sp>
      <p:sp>
        <p:nvSpPr>
          <p:cNvPr id="18435" name="TextBox 8"/>
          <p:cNvSpPr txBox="1">
            <a:spLocks noChangeArrowheads="1"/>
          </p:cNvSpPr>
          <p:nvPr/>
        </p:nvSpPr>
        <p:spPr bwMode="auto">
          <a:xfrm>
            <a:off x="6433664" y="1201587"/>
            <a:ext cx="444737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tabLst>
                <a:tab pos="3598863" algn="l"/>
              </a:tabLst>
              <a:defRPr sz="2400">
                <a:solidFill>
                  <a:schemeClr val="tx1"/>
                </a:solidFill>
                <a:latin typeface="Calibri" charset="0"/>
                <a:ea typeface="ＭＳ Ｐゴシック" charset="0"/>
                <a:cs typeface="ＭＳ Ｐゴシック" charset="0"/>
              </a:defRPr>
            </a:lvl1pPr>
            <a:lvl2pPr marL="742950" indent="-285750" eaLnBrk="0" hangingPunct="0">
              <a:tabLst>
                <a:tab pos="3598863" algn="l"/>
              </a:tabLst>
              <a:defRPr sz="2400">
                <a:solidFill>
                  <a:schemeClr val="tx1"/>
                </a:solidFill>
                <a:latin typeface="Calibri" charset="0"/>
                <a:ea typeface="ＭＳ Ｐゴシック" charset="0"/>
              </a:defRPr>
            </a:lvl2pPr>
            <a:lvl3pPr marL="1143000" indent="-228600" eaLnBrk="0" hangingPunct="0">
              <a:tabLst>
                <a:tab pos="3598863" algn="l"/>
              </a:tabLst>
              <a:defRPr sz="2400">
                <a:solidFill>
                  <a:schemeClr val="tx1"/>
                </a:solidFill>
                <a:latin typeface="Calibri" charset="0"/>
                <a:ea typeface="ＭＳ Ｐゴシック" charset="0"/>
              </a:defRPr>
            </a:lvl3pPr>
            <a:lvl4pPr marL="1600200" indent="-228600" eaLnBrk="0" hangingPunct="0">
              <a:tabLst>
                <a:tab pos="3598863" algn="l"/>
              </a:tabLst>
              <a:defRPr sz="2400">
                <a:solidFill>
                  <a:schemeClr val="tx1"/>
                </a:solidFill>
                <a:latin typeface="Calibri" charset="0"/>
                <a:ea typeface="ＭＳ Ｐゴシック" charset="0"/>
              </a:defRPr>
            </a:lvl4pPr>
            <a:lvl5pPr marL="2057400" indent="-228600" eaLnBrk="0" hangingPunct="0">
              <a:tabLst>
                <a:tab pos="3598863" algn="l"/>
              </a:tabLst>
              <a:defRPr sz="2400">
                <a:solidFill>
                  <a:schemeClr val="tx1"/>
                </a:solidFill>
                <a:latin typeface="Calibri" charset="0"/>
                <a:ea typeface="ＭＳ Ｐゴシック" charset="0"/>
              </a:defRPr>
            </a:lvl5pPr>
            <a:lvl6pPr marL="25146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6pPr>
            <a:lvl7pPr marL="29718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7pPr>
            <a:lvl8pPr marL="34290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8pPr>
            <a:lvl9pPr marL="3886200" indent="-228600" eaLnBrk="0" fontAlgn="base" hangingPunct="0">
              <a:spcBef>
                <a:spcPct val="0"/>
              </a:spcBef>
              <a:spcAft>
                <a:spcPct val="0"/>
              </a:spcAft>
              <a:tabLst>
                <a:tab pos="3598863" algn="l"/>
              </a:tabLst>
              <a:defRPr sz="2400">
                <a:solidFill>
                  <a:schemeClr val="tx1"/>
                </a:solidFill>
                <a:latin typeface="Calibri" charset="0"/>
                <a:ea typeface="ＭＳ Ｐゴシック" charset="0"/>
              </a:defRPr>
            </a:lvl9pPr>
          </a:lstStyle>
          <a:p>
            <a:pPr eaLnBrk="1" hangingPunct="1"/>
            <a:r>
              <a:rPr lang="es-ES_tradnl" sz="2800" b="1" dirty="0">
                <a:solidFill>
                  <a:srgbClr val="FF0000"/>
                </a:solidFill>
                <a:latin typeface="Cracked" charset="0"/>
                <a:cs typeface="Cracked" charset="0"/>
              </a:rPr>
              <a:t>  </a:t>
            </a:r>
            <a:r>
              <a:rPr lang="es-ES_tradnl" sz="2000" b="1" dirty="0">
                <a:solidFill>
                  <a:srgbClr val="FF0000"/>
                </a:solidFill>
                <a:latin typeface="Cracked" charset="0"/>
                <a:cs typeface="Cracked" charset="0"/>
              </a:rPr>
              <a:t> </a:t>
            </a:r>
            <a:r>
              <a:rPr lang="es-ES_tradnl" sz="2000" b="1" dirty="0">
                <a:solidFill>
                  <a:srgbClr val="FF0000"/>
                </a:solidFill>
                <a:latin typeface="Lucida Handwriting"/>
                <a:cs typeface="Lucida Handwriting"/>
              </a:rPr>
              <a:t>1</a:t>
            </a:r>
            <a:r>
              <a:rPr lang="es-ES_tradnl" sz="2000" b="1" dirty="0">
                <a:solidFill>
                  <a:srgbClr val="FF0000"/>
                </a:solidFill>
                <a:latin typeface="Cracked" charset="0"/>
                <a:cs typeface="Cracked" charset="0"/>
              </a:rPr>
              <a:t>. </a:t>
            </a:r>
            <a:r>
              <a:rPr lang="es-ES_tradnl" b="1" dirty="0" err="1">
                <a:latin typeface="Papyrus" charset="0"/>
                <a:cs typeface="Papyrus" charset="0"/>
              </a:rPr>
              <a:t>Passove</a:t>
            </a:r>
            <a:r>
              <a:rPr lang="es-ES_tradnl" sz="2800" b="1" dirty="0" err="1">
                <a:latin typeface="Papyrus" charset="0"/>
                <a:cs typeface="Papyrus" charset="0"/>
              </a:rPr>
              <a:t>r</a:t>
            </a:r>
            <a:r>
              <a:rPr lang="es-ES_tradnl" sz="2800" b="1" dirty="0">
                <a:latin typeface="Papyrus" charset="0"/>
                <a:cs typeface="Papyrus" charset="0"/>
              </a:rPr>
              <a:t> -</a:t>
            </a:r>
            <a:r>
              <a:rPr lang="es-ES_tradnl" sz="2800" b="1" dirty="0">
                <a:latin typeface="Cracked"/>
                <a:cs typeface="Cracked"/>
              </a:rPr>
              <a:t> </a:t>
            </a:r>
            <a:r>
              <a:rPr lang="es-ES_tradnl" sz="2000" b="1" dirty="0" err="1">
                <a:solidFill>
                  <a:srgbClr val="FF0000"/>
                </a:solidFill>
                <a:latin typeface="Lucida Handwriting"/>
                <a:cs typeface="Lucida Handwriting"/>
              </a:rPr>
              <a:t>C</a:t>
            </a:r>
            <a:r>
              <a:rPr lang="es-ES_tradnl" sz="2000" dirty="0" err="1">
                <a:solidFill>
                  <a:srgbClr val="FF0000"/>
                </a:solidFill>
                <a:latin typeface="Lucida Handwriting"/>
                <a:cs typeface="Lucida Handwriting"/>
              </a:rPr>
              <a:t>rucifixion</a:t>
            </a:r>
            <a:r>
              <a:rPr lang="es-ES_tradnl" sz="2800" b="1" dirty="0">
                <a:latin typeface="Papyrus" charset="0"/>
                <a:cs typeface="Papyrus" charset="0"/>
              </a:rPr>
              <a:t>                 </a:t>
            </a:r>
            <a:r>
              <a:rPr lang="es-ES_tradnl" sz="2000" b="1" dirty="0">
                <a:solidFill>
                  <a:srgbClr val="FF0000"/>
                </a:solidFill>
                <a:latin typeface="Lucida Handwriting"/>
                <a:cs typeface="Lucida Handwriting"/>
              </a:rPr>
              <a:t>2. </a:t>
            </a:r>
            <a:r>
              <a:rPr lang="es-ES_tradnl" b="1" dirty="0" err="1">
                <a:latin typeface="Papyrus" charset="0"/>
                <a:cs typeface="Papyrus" charset="0"/>
              </a:rPr>
              <a:t>Unleavened</a:t>
            </a:r>
            <a:r>
              <a:rPr lang="es-ES_tradnl" b="1" dirty="0">
                <a:latin typeface="Papyrus" charset="0"/>
                <a:cs typeface="Papyrus" charset="0"/>
              </a:rPr>
              <a:t> Bread </a:t>
            </a:r>
            <a:r>
              <a:rPr lang="en-US" sz="2800" b="1" dirty="0">
                <a:latin typeface="Papyrus" charset="0"/>
                <a:cs typeface="Papyrus" charset="0"/>
              </a:rPr>
              <a:t>-</a:t>
            </a:r>
            <a:r>
              <a:rPr lang="es-ES_tradnl" sz="2000" dirty="0" err="1">
                <a:solidFill>
                  <a:srgbClr val="FF0000"/>
                </a:solidFill>
                <a:latin typeface="Lucida Handwriting"/>
                <a:cs typeface="Lucida Handwriting"/>
              </a:rPr>
              <a:t>Burial</a:t>
            </a:r>
            <a:endParaRPr lang="es-ES_tradnl" sz="2000" dirty="0">
              <a:latin typeface="Lucida Handwriting"/>
              <a:cs typeface="Lucida Handwriting"/>
            </a:endParaRPr>
          </a:p>
          <a:p>
            <a:pPr eaLnBrk="1" hangingPunct="1"/>
            <a:r>
              <a:rPr lang="es-ES_tradnl" sz="2800" b="1" dirty="0">
                <a:solidFill>
                  <a:srgbClr val="FF0000"/>
                </a:solidFill>
                <a:latin typeface="Cracked" charset="0"/>
                <a:cs typeface="Cracked" charset="0"/>
              </a:rPr>
              <a:t> </a:t>
            </a:r>
            <a:r>
              <a:rPr lang="es-ES_tradnl" sz="2000" b="1" dirty="0">
                <a:solidFill>
                  <a:srgbClr val="FF0000"/>
                </a:solidFill>
                <a:latin typeface="Lucida Handwriting"/>
                <a:cs typeface="Lucida Handwriting"/>
              </a:rPr>
              <a:t>3</a:t>
            </a:r>
            <a:r>
              <a:rPr lang="es-ES_tradnl" sz="2800" b="1" dirty="0">
                <a:solidFill>
                  <a:srgbClr val="FF0000"/>
                </a:solidFill>
                <a:latin typeface="Cracked" charset="0"/>
                <a:cs typeface="Cracked" charset="0"/>
              </a:rPr>
              <a:t>. </a:t>
            </a:r>
            <a:r>
              <a:rPr lang="es-ES_tradnl" b="1" dirty="0" err="1">
                <a:latin typeface="Papyrus" charset="0"/>
                <a:cs typeface="Papyrus" charset="0"/>
              </a:rPr>
              <a:t>First</a:t>
            </a:r>
            <a:r>
              <a:rPr lang="es-ES_tradnl" b="1" dirty="0">
                <a:latin typeface="Papyrus" charset="0"/>
                <a:cs typeface="Papyrus" charset="0"/>
              </a:rPr>
              <a:t> </a:t>
            </a:r>
            <a:r>
              <a:rPr lang="es-ES_tradnl" b="1" dirty="0" err="1">
                <a:latin typeface="Papyrus" charset="0"/>
                <a:cs typeface="Papyrus" charset="0"/>
              </a:rPr>
              <a:t>Fruits</a:t>
            </a:r>
            <a:r>
              <a:rPr lang="es-ES_tradnl" b="1" dirty="0">
                <a:latin typeface="Papyrus" charset="0"/>
                <a:cs typeface="Papyrus" charset="0"/>
              </a:rPr>
              <a:t> </a:t>
            </a:r>
            <a:r>
              <a:rPr lang="es-ES_tradnl" sz="2800" b="1" dirty="0">
                <a:solidFill>
                  <a:srgbClr val="FF0000"/>
                </a:solidFill>
                <a:latin typeface="Cracked"/>
                <a:cs typeface="Papyrus" charset="0"/>
              </a:rPr>
              <a:t>- </a:t>
            </a:r>
            <a:r>
              <a:rPr lang="es-ES_tradnl" sz="2000" dirty="0" err="1">
                <a:solidFill>
                  <a:srgbClr val="FF0000"/>
                </a:solidFill>
                <a:latin typeface="Lucida Handwriting"/>
                <a:cs typeface="Lucida Handwriting"/>
              </a:rPr>
              <a:t>Resurrection</a:t>
            </a:r>
            <a:r>
              <a:rPr lang="es-ES_tradnl" sz="2000" dirty="0">
                <a:solidFill>
                  <a:srgbClr val="FF0000"/>
                </a:solidFill>
                <a:latin typeface="Lucida Handwriting"/>
                <a:cs typeface="Lucida Handwriting"/>
              </a:rPr>
              <a:t> </a:t>
            </a:r>
            <a:r>
              <a:rPr lang="es-ES_tradnl" sz="2800" dirty="0">
                <a:solidFill>
                  <a:srgbClr val="FF0000"/>
                </a:solidFill>
                <a:latin typeface="Cracked"/>
                <a:cs typeface="Papyrus" charset="0"/>
              </a:rPr>
              <a:t>  </a:t>
            </a:r>
          </a:p>
        </p:txBody>
      </p:sp>
      <p:sp>
        <p:nvSpPr>
          <p:cNvPr id="18436" name="TextBox 9"/>
          <p:cNvSpPr txBox="1">
            <a:spLocks noChangeArrowheads="1"/>
          </p:cNvSpPr>
          <p:nvPr/>
        </p:nvSpPr>
        <p:spPr bwMode="auto">
          <a:xfrm>
            <a:off x="6084992" y="3454424"/>
            <a:ext cx="24832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_tradnl" sz="2000" b="1" dirty="0">
                <a:solidFill>
                  <a:srgbClr val="FF0000"/>
                </a:solidFill>
                <a:latin typeface="Lucida Handwriting"/>
                <a:cs typeface="Lucida Handwriting"/>
              </a:rPr>
              <a:t>    4. </a:t>
            </a:r>
            <a:r>
              <a:rPr lang="es-ES_tradnl" b="1" dirty="0" err="1">
                <a:latin typeface="Papyrus" charset="0"/>
                <a:cs typeface="Papyrus" charset="0"/>
              </a:rPr>
              <a:t>Pentecost</a:t>
            </a:r>
            <a:endParaRPr lang="es-ES_tradnl" b="1" dirty="0">
              <a:latin typeface="Papyrus" charset="0"/>
              <a:cs typeface="Papyrus" charset="0"/>
            </a:endParaRPr>
          </a:p>
        </p:txBody>
      </p:sp>
      <p:sp>
        <p:nvSpPr>
          <p:cNvPr id="18437" name="TextBox 10"/>
          <p:cNvSpPr txBox="1">
            <a:spLocks noChangeArrowheads="1"/>
          </p:cNvSpPr>
          <p:nvPr/>
        </p:nvSpPr>
        <p:spPr bwMode="auto">
          <a:xfrm>
            <a:off x="6529388" y="5006573"/>
            <a:ext cx="2963862"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_tradnl" sz="2000" b="1" dirty="0">
                <a:solidFill>
                  <a:srgbClr val="FF0000"/>
                </a:solidFill>
                <a:latin typeface="Lucida Handwriting"/>
                <a:cs typeface="Lucida Handwriting"/>
              </a:rPr>
              <a:t>5</a:t>
            </a:r>
            <a:r>
              <a:rPr lang="es-ES_tradnl" sz="2800" b="1" dirty="0">
                <a:solidFill>
                  <a:srgbClr val="FF0000"/>
                </a:solidFill>
                <a:latin typeface="Cracked" charset="0"/>
                <a:cs typeface="Cracked" charset="0"/>
              </a:rPr>
              <a:t>. </a:t>
            </a:r>
            <a:r>
              <a:rPr lang="es-ES_tradnl" b="1" dirty="0" err="1">
                <a:latin typeface="Papyrus" charset="0"/>
                <a:cs typeface="Papyrus" charset="0"/>
              </a:rPr>
              <a:t>Trumpets</a:t>
            </a:r>
            <a:endParaRPr lang="es-ES_tradnl" b="1" dirty="0">
              <a:latin typeface="Papyrus" charset="0"/>
              <a:cs typeface="Papyrus" charset="0"/>
            </a:endParaRPr>
          </a:p>
          <a:p>
            <a:pPr algn="ctr" eaLnBrk="1" hangingPunct="1"/>
            <a:r>
              <a:rPr lang="es-ES_tradnl" sz="2000" b="1" dirty="0">
                <a:solidFill>
                  <a:srgbClr val="FF0000"/>
                </a:solidFill>
                <a:latin typeface="Lucida Handwriting"/>
                <a:cs typeface="Lucida Handwriting"/>
              </a:rPr>
              <a:t>6. </a:t>
            </a:r>
            <a:r>
              <a:rPr lang="es-ES_tradnl" b="1" dirty="0" err="1">
                <a:latin typeface="Papyrus" charset="0"/>
                <a:cs typeface="Papyrus" charset="0"/>
              </a:rPr>
              <a:t>Atonement</a:t>
            </a:r>
            <a:endParaRPr lang="es-ES_tradnl" b="1" dirty="0">
              <a:latin typeface="Papyrus" charset="0"/>
              <a:cs typeface="Papyrus" charset="0"/>
            </a:endParaRPr>
          </a:p>
          <a:p>
            <a:pPr algn="ctr" eaLnBrk="1" hangingPunct="1"/>
            <a:r>
              <a:rPr lang="es-ES_tradnl" sz="2000" b="1" dirty="0">
                <a:solidFill>
                  <a:srgbClr val="FF0000"/>
                </a:solidFill>
                <a:latin typeface="Lucida Handwriting"/>
                <a:cs typeface="Lucida Handwriting"/>
              </a:rPr>
              <a:t>7</a:t>
            </a:r>
            <a:r>
              <a:rPr lang="es-ES_tradnl" b="1" dirty="0">
                <a:solidFill>
                  <a:srgbClr val="FF0000"/>
                </a:solidFill>
                <a:latin typeface="Cracked" charset="0"/>
                <a:cs typeface="Cracked" charset="0"/>
              </a:rPr>
              <a:t>. </a:t>
            </a:r>
            <a:r>
              <a:rPr lang="es-ES_tradnl" b="1" dirty="0" err="1">
                <a:latin typeface="Papyrus" charset="0"/>
                <a:cs typeface="Papyrus" charset="0"/>
              </a:rPr>
              <a:t>Tabernacle</a:t>
            </a:r>
            <a:r>
              <a:rPr lang="es-ES_tradnl" sz="2800" b="1" dirty="0" err="1">
                <a:latin typeface="Papyrus" charset="0"/>
                <a:cs typeface="Papyrus" charset="0"/>
              </a:rPr>
              <a:t>s</a:t>
            </a:r>
            <a:endParaRPr lang="es-ES_tradnl" sz="2800" b="1" dirty="0">
              <a:latin typeface="Papyrus" charset="0"/>
              <a:cs typeface="Papyrus" charset="0"/>
            </a:endParaRPr>
          </a:p>
        </p:txBody>
      </p:sp>
      <p:sp>
        <p:nvSpPr>
          <p:cNvPr id="18438" name="TextBox 6"/>
          <p:cNvSpPr txBox="1">
            <a:spLocks noChangeArrowheads="1"/>
          </p:cNvSpPr>
          <p:nvPr/>
        </p:nvSpPr>
        <p:spPr bwMode="auto">
          <a:xfrm>
            <a:off x="6529388" y="514996"/>
            <a:ext cx="46435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dirty="0" err="1">
                <a:solidFill>
                  <a:srgbClr val="FF0000"/>
                </a:solidFill>
                <a:latin typeface="Lucida Handwriting"/>
                <a:cs typeface="Lucida Handwriting"/>
              </a:rPr>
              <a:t>Jesus</a:t>
            </a:r>
            <a:r>
              <a:rPr lang="es-ES_tradnl" dirty="0">
                <a:solidFill>
                  <a:srgbClr val="FF0000"/>
                </a:solidFill>
                <a:latin typeface="Lucida Handwriting"/>
                <a:cs typeface="Lucida Handwriting"/>
              </a:rPr>
              <a:t> </a:t>
            </a:r>
            <a:r>
              <a:rPr lang="es-ES_tradnl" dirty="0" err="1">
                <a:solidFill>
                  <a:srgbClr val="FF0000"/>
                </a:solidFill>
                <a:latin typeface="Lucida Handwriting"/>
                <a:cs typeface="Lucida Handwriting"/>
              </a:rPr>
              <a:t>is</a:t>
            </a:r>
            <a:r>
              <a:rPr lang="es-ES_tradnl" dirty="0">
                <a:solidFill>
                  <a:srgbClr val="FF0000"/>
                </a:solidFill>
                <a:latin typeface="Lucida Handwriting"/>
                <a:cs typeface="Lucida Handwriting"/>
              </a:rPr>
              <a:t> </a:t>
            </a:r>
            <a:r>
              <a:rPr lang="es-ES_tradnl" dirty="0" err="1">
                <a:solidFill>
                  <a:srgbClr val="FF0000"/>
                </a:solidFill>
                <a:latin typeface="Lucida Handwriting"/>
                <a:cs typeface="Lucida Handwriting"/>
              </a:rPr>
              <a:t>Always</a:t>
            </a:r>
            <a:r>
              <a:rPr lang="es-ES_tradnl" dirty="0">
                <a:solidFill>
                  <a:srgbClr val="FF0000"/>
                </a:solidFill>
                <a:latin typeface="Lucida Handwriting"/>
                <a:cs typeface="Lucida Handwriting"/>
              </a:rPr>
              <a:t> </a:t>
            </a:r>
            <a:r>
              <a:rPr lang="es-ES_tradnl" dirty="0" err="1">
                <a:solidFill>
                  <a:srgbClr val="FF0000"/>
                </a:solidFill>
                <a:latin typeface="Lucida Handwriting"/>
                <a:cs typeface="Lucida Handwriting"/>
              </a:rPr>
              <a:t>on</a:t>
            </a:r>
            <a:r>
              <a:rPr lang="es-ES_tradnl" dirty="0">
                <a:solidFill>
                  <a:srgbClr val="FF0000"/>
                </a:solidFill>
                <a:latin typeface="Lucida Handwriting"/>
                <a:cs typeface="Lucida Handwriting"/>
              </a:rPr>
              <a:t> Tim</a:t>
            </a:r>
            <a:r>
              <a:rPr lang="es-ES_tradnl" b="1" dirty="0">
                <a:solidFill>
                  <a:srgbClr val="FF0000"/>
                </a:solidFill>
                <a:latin typeface="Lucida Handwriting"/>
                <a:cs typeface="Lucida Handwriting"/>
              </a:rPr>
              <a:t>e</a:t>
            </a:r>
          </a:p>
        </p:txBody>
      </p:sp>
      <p:sp>
        <p:nvSpPr>
          <p:cNvPr id="18442" name="TextBox 18"/>
          <p:cNvSpPr txBox="1">
            <a:spLocks noChangeArrowheads="1"/>
          </p:cNvSpPr>
          <p:nvPr/>
        </p:nvSpPr>
        <p:spPr bwMode="auto">
          <a:xfrm>
            <a:off x="7980681" y="2823992"/>
            <a:ext cx="13386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2000" dirty="0">
                <a:solidFill>
                  <a:srgbClr val="FF0000"/>
                </a:solidFill>
                <a:latin typeface="Lucida Handwriting"/>
                <a:cs typeface="Lucida Handwriting"/>
              </a:rPr>
              <a:t>50 </a:t>
            </a:r>
            <a:r>
              <a:rPr lang="es-ES_tradnl" sz="2000" dirty="0" err="1">
                <a:solidFill>
                  <a:srgbClr val="FF0000"/>
                </a:solidFill>
                <a:latin typeface="Lucida Handwriting"/>
                <a:cs typeface="Lucida Handwriting"/>
              </a:rPr>
              <a:t>Days</a:t>
            </a:r>
            <a:r>
              <a:rPr lang="es-ES_tradnl" sz="2000" dirty="0">
                <a:solidFill>
                  <a:srgbClr val="FF0000"/>
                </a:solidFill>
                <a:latin typeface="Lucida Handwriting"/>
                <a:cs typeface="Lucida Handwriting"/>
              </a:rPr>
              <a:t> </a:t>
            </a:r>
          </a:p>
        </p:txBody>
      </p:sp>
      <p:sp>
        <p:nvSpPr>
          <p:cNvPr id="22" name="Up-Down Arrow 21"/>
          <p:cNvSpPr/>
          <p:nvPr/>
        </p:nvSpPr>
        <p:spPr>
          <a:xfrm>
            <a:off x="7680643" y="2516548"/>
            <a:ext cx="300038" cy="982454"/>
          </a:xfrm>
          <a:prstGeom prst="upDownArrow">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solidFill>
                <a:srgbClr val="FF0000"/>
              </a:solidFill>
            </a:endParaRPr>
          </a:p>
        </p:txBody>
      </p:sp>
      <p:sp>
        <p:nvSpPr>
          <p:cNvPr id="2" name="TextBox 1"/>
          <p:cNvSpPr txBox="1"/>
          <p:nvPr/>
        </p:nvSpPr>
        <p:spPr>
          <a:xfrm>
            <a:off x="8422445" y="3454423"/>
            <a:ext cx="2483291" cy="707886"/>
          </a:xfrm>
          <a:prstGeom prst="rect">
            <a:avLst/>
          </a:prstGeom>
          <a:noFill/>
        </p:spPr>
        <p:txBody>
          <a:bodyPr wrap="square" rtlCol="0">
            <a:spAutoFit/>
          </a:bodyPr>
          <a:lstStyle/>
          <a:p>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Holy</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Ghost</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Baptism</a:t>
            </a:r>
            <a:endParaRPr lang="es-ES_tradnl" sz="2000" dirty="0">
              <a:solidFill>
                <a:srgbClr val="FF0000"/>
              </a:solidFill>
              <a:latin typeface="Lucida Handwriting"/>
              <a:cs typeface="Lucida Handwriting"/>
            </a:endParaRPr>
          </a:p>
        </p:txBody>
      </p:sp>
      <p:sp>
        <p:nvSpPr>
          <p:cNvPr id="5" name="TextBox 4"/>
          <p:cNvSpPr txBox="1"/>
          <p:nvPr/>
        </p:nvSpPr>
        <p:spPr>
          <a:xfrm>
            <a:off x="9105578" y="5067983"/>
            <a:ext cx="2614899" cy="1323439"/>
          </a:xfrm>
          <a:prstGeom prst="rect">
            <a:avLst/>
          </a:prstGeom>
          <a:noFill/>
        </p:spPr>
        <p:txBody>
          <a:bodyPr wrap="square" rtlCol="0">
            <a:spAutoFit/>
          </a:bodyPr>
          <a:lstStyle/>
          <a:p>
            <a:r>
              <a:rPr lang="es-ES_tradnl" sz="2000" dirty="0" err="1">
                <a:solidFill>
                  <a:srgbClr val="FF0000"/>
                </a:solidFill>
                <a:latin typeface="Lucida Handwriting"/>
                <a:cs typeface="Lucida Handwriting"/>
              </a:rPr>
              <a:t>Rapture</a:t>
            </a:r>
            <a:endParaRPr lang="es-ES_tradnl" sz="2000" dirty="0">
              <a:solidFill>
                <a:srgbClr val="FF0000"/>
              </a:solidFill>
              <a:latin typeface="Lucida Handwriting"/>
              <a:cs typeface="Lucida Handwriting"/>
            </a:endParaRPr>
          </a:p>
          <a:p>
            <a:r>
              <a:rPr lang="es-ES_tradnl" sz="2000" dirty="0" err="1">
                <a:solidFill>
                  <a:srgbClr val="FF0000"/>
                </a:solidFill>
                <a:latin typeface="Lucida Handwriting"/>
                <a:cs typeface="Lucida Handwriting"/>
              </a:rPr>
              <a:t>Tribulation</a:t>
            </a:r>
            <a:endParaRPr lang="es-ES_tradnl" sz="2000" dirty="0">
              <a:solidFill>
                <a:srgbClr val="FF0000"/>
              </a:solidFill>
              <a:latin typeface="Lucida Handwriting"/>
              <a:cs typeface="Lucida Handwriting"/>
            </a:endParaRPr>
          </a:p>
          <a:p>
            <a:endParaRPr lang="es-ES_tradnl" sz="2000" dirty="0">
              <a:solidFill>
                <a:srgbClr val="FF0000"/>
              </a:solidFill>
              <a:latin typeface="Lucida Handwriting"/>
              <a:cs typeface="Lucida Handwriting"/>
            </a:endParaRPr>
          </a:p>
          <a:p>
            <a:r>
              <a:rPr lang="es-ES_tradnl" sz="2000" dirty="0" err="1">
                <a:solidFill>
                  <a:srgbClr val="FF0000"/>
                </a:solidFill>
                <a:latin typeface="Lucida Handwriting"/>
                <a:cs typeface="Lucida Handwriting"/>
              </a:rPr>
              <a:t>Reign</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of</a:t>
            </a:r>
            <a:r>
              <a:rPr lang="es-ES_tradnl" sz="2000" dirty="0">
                <a:solidFill>
                  <a:srgbClr val="FF0000"/>
                </a:solidFill>
                <a:latin typeface="Lucida Handwriting"/>
                <a:cs typeface="Lucida Handwriting"/>
              </a:rPr>
              <a:t> </a:t>
            </a:r>
            <a:r>
              <a:rPr lang="es-ES_tradnl" sz="2000" dirty="0" err="1">
                <a:solidFill>
                  <a:srgbClr val="FF0000"/>
                </a:solidFill>
                <a:latin typeface="Lucida Handwriting"/>
                <a:cs typeface="Lucida Handwriting"/>
              </a:rPr>
              <a:t>Messiah</a:t>
            </a:r>
            <a:r>
              <a:rPr lang="es-ES_tradnl" sz="2000" dirty="0">
                <a:solidFill>
                  <a:srgbClr val="FF0000"/>
                </a:solidFill>
                <a:latin typeface="Lucida Handwriting"/>
                <a:cs typeface="Lucida Handwriting"/>
              </a:rPr>
              <a:t> </a:t>
            </a:r>
          </a:p>
        </p:txBody>
      </p:sp>
      <p:pic>
        <p:nvPicPr>
          <p:cNvPr id="3" name="Picture 2" descr="images-1.jpeg"/>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83839" y="1201586"/>
            <a:ext cx="388004" cy="388004"/>
          </a:xfrm>
          <a:prstGeom prst="rect">
            <a:avLst/>
          </a:prstGeom>
        </p:spPr>
      </p:pic>
      <p:pic>
        <p:nvPicPr>
          <p:cNvPr id="9" name="Picture 8" descr="images-1.jpeg"/>
          <p:cNvPicPr>
            <a:picLocks noChangeAspect="1"/>
          </p:cNvPicPr>
          <p:nvPr/>
        </p:nvPicPr>
        <p:blipFill>
          <a:blip r:embed="rId2">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1361" y="2199376"/>
            <a:ext cx="410783" cy="410783"/>
          </a:xfrm>
          <a:prstGeom prst="rect">
            <a:avLst/>
          </a:prstGeom>
        </p:spPr>
      </p:pic>
      <p:pic>
        <p:nvPicPr>
          <p:cNvPr id="11" name="Picture 10" descr="images-1.jpeg"/>
          <p:cNvPicPr>
            <a:picLocks noChangeAspect="1"/>
          </p:cNvPicPr>
          <p:nvPr/>
        </p:nvPicPr>
        <p:blipFill>
          <a:blip r:embed="rId2">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61061" y="1589591"/>
            <a:ext cx="410783" cy="219503"/>
          </a:xfrm>
          <a:prstGeom prst="rect">
            <a:avLst/>
          </a:prstGeom>
        </p:spPr>
      </p:pic>
      <p:pic>
        <p:nvPicPr>
          <p:cNvPr id="12" name="Picture 11" descr="images-1.jpeg"/>
          <p:cNvPicPr>
            <a:picLocks noChangeAspect="1"/>
          </p:cNvPicPr>
          <p:nvPr/>
        </p:nvPicPr>
        <p:blipFill>
          <a:blip r:embed="rId2">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226753" y="3454424"/>
            <a:ext cx="372551" cy="372551"/>
          </a:xfrm>
          <a:prstGeom prst="rect">
            <a:avLst/>
          </a:prstGeom>
        </p:spPr>
      </p:pic>
      <p:pic>
        <p:nvPicPr>
          <p:cNvPr id="14" name="Picture 13" descr="images.jpeg"/>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18443" y="82632"/>
            <a:ext cx="5439894" cy="6832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22173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15252"/>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1E03-40AA-AFE7-8DF3-7BDB4CEC47EE}"/>
              </a:ext>
            </a:extLst>
          </p:cNvPr>
          <p:cNvSpPr txBox="1"/>
          <p:nvPr/>
        </p:nvSpPr>
        <p:spPr>
          <a:xfrm>
            <a:off x="1071980" y="217014"/>
            <a:ext cx="9189619" cy="2154436"/>
          </a:xfrm>
          <a:prstGeom prst="rect">
            <a:avLst/>
          </a:prstGeom>
          <a:solidFill>
            <a:srgbClr val="00B0F0"/>
          </a:solidFill>
        </p:spPr>
        <p:txBody>
          <a:bodyPr wrap="square" rtlCol="0">
            <a:spAutoFit/>
          </a:bodyPr>
          <a:lstStyle/>
          <a:p>
            <a:pPr algn="ctr"/>
            <a:r>
              <a:rPr lang="en-US" sz="2400" dirty="0">
                <a:latin typeface="Papyrus" panose="020B0602040200020303" pitchFamily="34" charset="77"/>
              </a:rPr>
              <a:t> Prophecy  in  Proverbs 7 </a:t>
            </a:r>
          </a:p>
          <a:p>
            <a:pPr algn="l"/>
            <a:r>
              <a:rPr lang="en-US" sz="2200" b="1" i="0" u="none" strike="noStrike" baseline="30000" dirty="0">
                <a:solidFill>
                  <a:srgbClr val="000000"/>
                </a:solidFill>
                <a:effectLst/>
                <a:latin typeface="Avenir Book" panose="02000503020000020003" pitchFamily="2" charset="0"/>
              </a:rPr>
              <a:t>19 </a:t>
            </a:r>
            <a:r>
              <a:rPr lang="en-US" sz="2200" b="0" i="0" u="none" strike="noStrike" dirty="0">
                <a:solidFill>
                  <a:srgbClr val="000000"/>
                </a:solidFill>
                <a:effectLst/>
                <a:latin typeface="Avenir Book" panose="02000503020000020003" pitchFamily="2" charset="0"/>
              </a:rPr>
              <a:t>For the goodman is not at home, He is gone a long journey</a:t>
            </a:r>
          </a:p>
          <a:p>
            <a:pPr algn="l"/>
            <a:r>
              <a:rPr lang="en-US" sz="2200" b="0" i="0" u="none" strike="noStrike" dirty="0">
                <a:solidFill>
                  <a:srgbClr val="000000"/>
                </a:solidFill>
                <a:effectLst/>
                <a:latin typeface="Papyrus" panose="020B0602040200020303" pitchFamily="34" charset="77"/>
              </a:rPr>
              <a:t>               Jesus is the Goodman </a:t>
            </a:r>
          </a:p>
          <a:p>
            <a:pPr algn="l"/>
            <a:r>
              <a:rPr lang="en-US" sz="2200" dirty="0">
                <a:solidFill>
                  <a:srgbClr val="000000"/>
                </a:solidFill>
                <a:latin typeface="Papyrus" panose="020B0602040200020303" pitchFamily="34" charset="77"/>
              </a:rPr>
              <a:t>             He has been gone for 2000 years</a:t>
            </a:r>
            <a:endParaRPr lang="en-US" sz="2200" b="0" i="0" u="none" strike="noStrike" dirty="0">
              <a:solidFill>
                <a:srgbClr val="000000"/>
              </a:solidFill>
              <a:effectLst/>
              <a:latin typeface="Papyrus" panose="020B0602040200020303" pitchFamily="34" charset="77"/>
            </a:endParaRPr>
          </a:p>
          <a:p>
            <a:pPr algn="l"/>
            <a:r>
              <a:rPr lang="en-US" sz="2200" b="1" i="0" u="none" strike="noStrike" baseline="30000" dirty="0">
                <a:solidFill>
                  <a:srgbClr val="000000"/>
                </a:solidFill>
                <a:effectLst/>
                <a:latin typeface="Avenir Book" panose="02000503020000020003" pitchFamily="2" charset="0"/>
              </a:rPr>
              <a:t>20 </a:t>
            </a:r>
            <a:r>
              <a:rPr lang="en-US" sz="2200" b="0" i="0" u="none" strike="noStrike" dirty="0">
                <a:solidFill>
                  <a:srgbClr val="000000"/>
                </a:solidFill>
                <a:effectLst/>
                <a:latin typeface="Avenir Book" panose="02000503020000020003" pitchFamily="2" charset="0"/>
              </a:rPr>
              <a:t>He has taken a bag of money with Him, </a:t>
            </a:r>
          </a:p>
          <a:p>
            <a:pPr algn="l"/>
            <a:r>
              <a:rPr lang="en-US" sz="2200" dirty="0">
                <a:solidFill>
                  <a:srgbClr val="000000"/>
                </a:solidFill>
                <a:latin typeface="Avenir Book" panose="02000503020000020003" pitchFamily="2" charset="0"/>
              </a:rPr>
              <a:t>   </a:t>
            </a:r>
            <a:r>
              <a:rPr lang="en-US" sz="2200" b="0" i="0" u="none" strike="noStrike" dirty="0">
                <a:solidFill>
                  <a:srgbClr val="000000"/>
                </a:solidFill>
                <a:effectLst/>
                <a:latin typeface="Avenir Book" panose="02000503020000020003" pitchFamily="2" charset="0"/>
              </a:rPr>
              <a:t>and will come home at the day appointed. (</a:t>
            </a:r>
            <a:r>
              <a:rPr lang="en-US" sz="2200" b="0" i="0" u="none" strike="noStrike" dirty="0">
                <a:solidFill>
                  <a:srgbClr val="000000"/>
                </a:solidFill>
                <a:effectLst/>
                <a:latin typeface="Papyrus" panose="020B0602040200020303" pitchFamily="34" charset="77"/>
              </a:rPr>
              <a:t>Yom </a:t>
            </a:r>
            <a:r>
              <a:rPr lang="en-US" sz="2200" b="0" i="0" u="none" strike="noStrike" dirty="0" err="1">
                <a:solidFill>
                  <a:srgbClr val="000000"/>
                </a:solidFill>
                <a:effectLst/>
                <a:latin typeface="Papyrus" panose="020B0602040200020303" pitchFamily="34" charset="77"/>
              </a:rPr>
              <a:t>Keseh</a:t>
            </a:r>
            <a:r>
              <a:rPr lang="en-US" sz="2200" dirty="0">
                <a:solidFill>
                  <a:srgbClr val="000000"/>
                </a:solidFill>
                <a:latin typeface="Papyrus" panose="020B0602040200020303" pitchFamily="34" charset="77"/>
              </a:rPr>
              <a:t>) </a:t>
            </a:r>
            <a:endParaRPr lang="en-US" sz="2200" b="0" i="0" u="none" strike="noStrike" dirty="0">
              <a:solidFill>
                <a:srgbClr val="000000"/>
              </a:solidFill>
              <a:effectLst/>
              <a:latin typeface="Papyrus" panose="020B0602040200020303" pitchFamily="34" charset="77"/>
            </a:endParaRPr>
          </a:p>
        </p:txBody>
      </p:sp>
      <p:pic>
        <p:nvPicPr>
          <p:cNvPr id="7" name="Picture 6" descr="f5d4093427fb09ee2012d438f528cc5f.jpg">
            <a:extLst>
              <a:ext uri="{FF2B5EF4-FFF2-40B4-BE49-F238E27FC236}">
                <a16:creationId xmlns:a16="http://schemas.microsoft.com/office/drawing/2014/main" id="{F6BA8E88-2CDD-3359-E83F-DB107B14EE7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469258" y="60062"/>
            <a:ext cx="4411856" cy="680132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84E388DC-5560-F96F-8155-74E9A6FF4812}"/>
              </a:ext>
            </a:extLst>
          </p:cNvPr>
          <p:cNvSpPr txBox="1"/>
          <p:nvPr/>
        </p:nvSpPr>
        <p:spPr>
          <a:xfrm>
            <a:off x="1342438" y="4490002"/>
            <a:ext cx="7357061" cy="1785104"/>
          </a:xfrm>
          <a:prstGeom prst="rect">
            <a:avLst/>
          </a:prstGeom>
          <a:solidFill>
            <a:srgbClr val="00B0F0"/>
          </a:solidFill>
        </p:spPr>
        <p:txBody>
          <a:bodyPr wrap="square" rtlCol="0">
            <a:spAutoFit/>
          </a:bodyPr>
          <a:lstStyle/>
          <a:p>
            <a:r>
              <a:rPr lang="en-US" sz="2200" dirty="0">
                <a:latin typeface="Papyrus" panose="020B0602040200020303" pitchFamily="34" charset="77"/>
              </a:rPr>
              <a:t>Yom </a:t>
            </a:r>
            <a:r>
              <a:rPr lang="en-US" sz="2200" dirty="0" err="1">
                <a:latin typeface="Papyrus" panose="020B0602040200020303" pitchFamily="34" charset="77"/>
              </a:rPr>
              <a:t>Keseh</a:t>
            </a:r>
            <a:r>
              <a:rPr lang="en-US" sz="2200" dirty="0">
                <a:latin typeface="Papyrus" panose="020B0602040200020303" pitchFamily="34" charset="77"/>
              </a:rPr>
              <a:t> –  The Feast of Trumpets  -  “The Hidden Day”   </a:t>
            </a:r>
          </a:p>
          <a:p>
            <a:r>
              <a:rPr lang="en-US" sz="2200" dirty="0">
                <a:latin typeface="Papyrus" panose="020B0602040200020303" pitchFamily="34" charset="77"/>
              </a:rPr>
              <a:t>“No Man Knows the Day or the Hour” </a:t>
            </a:r>
          </a:p>
          <a:p>
            <a:endParaRPr lang="en-US" sz="2200" dirty="0">
              <a:latin typeface="Papyrus" panose="020B0602040200020303" pitchFamily="34" charset="77"/>
            </a:endParaRPr>
          </a:p>
          <a:p>
            <a:r>
              <a:rPr lang="en-US" sz="2200" dirty="0">
                <a:latin typeface="Papyrus" panose="020B0602040200020303" pitchFamily="34" charset="77"/>
              </a:rPr>
              <a:t> </a:t>
            </a:r>
            <a:r>
              <a:rPr lang="en-US" sz="2200" u="none" strike="noStrike" dirty="0">
                <a:effectLst/>
                <a:latin typeface="Papyrus" panose="020B0602040200020303" pitchFamily="34" charset="77"/>
              </a:rPr>
              <a:t>Matt 24:36  “But of that day and hour knows no man,</a:t>
            </a:r>
          </a:p>
          <a:p>
            <a:r>
              <a:rPr lang="en-US" sz="2200" u="none" strike="noStrike" dirty="0">
                <a:effectLst/>
                <a:latin typeface="Papyrus" panose="020B0602040200020303" pitchFamily="34" charset="77"/>
              </a:rPr>
              <a:t> no, not the angels of heaven, but My Father only.”</a:t>
            </a:r>
            <a:endParaRPr lang="en-US" sz="2200" dirty="0">
              <a:latin typeface="Papyrus" panose="020B0602040200020303" pitchFamily="34" charset="77"/>
            </a:endParaRPr>
          </a:p>
        </p:txBody>
      </p:sp>
    </p:spTree>
    <p:extLst>
      <p:ext uri="{BB962C8B-B14F-4D97-AF65-F5344CB8AC3E}">
        <p14:creationId xmlns:p14="http://schemas.microsoft.com/office/powerpoint/2010/main" val="135307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0777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dirty="0"/>
          </a:p>
        </p:txBody>
      </p:sp>
      <p:pic>
        <p:nvPicPr>
          <p:cNvPr id="10" name="Picture 9" descr="images-18.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6179" y="33015"/>
            <a:ext cx="9680541" cy="6824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7831" name="TextBox 12"/>
          <p:cNvSpPr txBox="1">
            <a:spLocks noChangeArrowheads="1"/>
          </p:cNvSpPr>
          <p:nvPr/>
        </p:nvSpPr>
        <p:spPr bwMode="auto">
          <a:xfrm>
            <a:off x="1266503" y="319155"/>
            <a:ext cx="6133652"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sz="3200" dirty="0">
                <a:solidFill>
                  <a:schemeClr val="bg1">
                    <a:lumMod val="95000"/>
                  </a:schemeClr>
                </a:solidFill>
                <a:latin typeface="Cracked" charset="0"/>
                <a:cs typeface="Cracked" charset="0"/>
              </a:rPr>
              <a:t>“</a:t>
            </a:r>
            <a:r>
              <a:rPr lang="es-ES_tradnl" sz="2800" dirty="0" err="1">
                <a:solidFill>
                  <a:schemeClr val="bg1">
                    <a:lumMod val="95000"/>
                  </a:schemeClr>
                </a:solidFill>
                <a:latin typeface="Papyrus"/>
                <a:cs typeface="Papyrus"/>
              </a:rPr>
              <a:t>The</a:t>
            </a:r>
            <a:r>
              <a:rPr lang="es-ES_tradnl" sz="2800" dirty="0">
                <a:solidFill>
                  <a:schemeClr val="bg1">
                    <a:lumMod val="95000"/>
                  </a:schemeClr>
                </a:solidFill>
                <a:latin typeface="Papyrus"/>
                <a:cs typeface="Papyrus"/>
              </a:rPr>
              <a:t> Day No </a:t>
            </a:r>
            <a:r>
              <a:rPr lang="es-ES_tradnl" sz="2800" dirty="0" err="1">
                <a:solidFill>
                  <a:schemeClr val="bg1">
                    <a:lumMod val="95000"/>
                  </a:schemeClr>
                </a:solidFill>
                <a:latin typeface="Papyrus"/>
                <a:cs typeface="Papyrus"/>
              </a:rPr>
              <a:t>Man</a:t>
            </a:r>
            <a:r>
              <a:rPr lang="es-ES_tradnl" sz="2800" dirty="0">
                <a:solidFill>
                  <a:schemeClr val="bg1">
                    <a:lumMod val="95000"/>
                  </a:schemeClr>
                </a:solidFill>
                <a:latin typeface="Papyrus"/>
                <a:cs typeface="Papyrus"/>
              </a:rPr>
              <a:t> </a:t>
            </a:r>
            <a:r>
              <a:rPr lang="es-ES_tradnl" sz="2800" dirty="0" err="1">
                <a:solidFill>
                  <a:schemeClr val="bg1">
                    <a:lumMod val="95000"/>
                  </a:schemeClr>
                </a:solidFill>
                <a:latin typeface="Papyrus"/>
                <a:cs typeface="Papyrus"/>
              </a:rPr>
              <a:t>Knows</a:t>
            </a:r>
            <a:r>
              <a:rPr lang="es-ES_tradnl" sz="2800" dirty="0">
                <a:solidFill>
                  <a:schemeClr val="bg1">
                    <a:lumMod val="95000"/>
                  </a:schemeClr>
                </a:solidFill>
                <a:latin typeface="Papyrus"/>
                <a:cs typeface="Papyrus"/>
              </a:rPr>
              <a:t> </a:t>
            </a:r>
            <a:r>
              <a:rPr lang="es-ES_tradnl" sz="2800" dirty="0" err="1">
                <a:solidFill>
                  <a:schemeClr val="bg1">
                    <a:lumMod val="95000"/>
                  </a:schemeClr>
                </a:solidFill>
                <a:latin typeface="Papyrus"/>
                <a:cs typeface="Papyrus"/>
              </a:rPr>
              <a:t>the</a:t>
            </a:r>
            <a:r>
              <a:rPr lang="es-ES_tradnl" sz="2800" dirty="0">
                <a:solidFill>
                  <a:schemeClr val="bg1">
                    <a:lumMod val="95000"/>
                  </a:schemeClr>
                </a:solidFill>
                <a:latin typeface="Papyrus"/>
                <a:cs typeface="Papyrus"/>
              </a:rPr>
              <a:t> </a:t>
            </a:r>
            <a:r>
              <a:rPr lang="es-ES_tradnl" sz="2800" dirty="0" err="1">
                <a:solidFill>
                  <a:schemeClr val="bg1">
                    <a:lumMod val="95000"/>
                  </a:schemeClr>
                </a:solidFill>
                <a:latin typeface="Papyrus"/>
                <a:cs typeface="Papyrus"/>
              </a:rPr>
              <a:t>Hour</a:t>
            </a:r>
            <a:r>
              <a:rPr lang="es-ES_tradnl" sz="2800" dirty="0">
                <a:solidFill>
                  <a:schemeClr val="bg1">
                    <a:lumMod val="95000"/>
                  </a:schemeClr>
                </a:solidFill>
                <a:latin typeface="Papyrus"/>
                <a:cs typeface="Papyrus"/>
              </a:rPr>
              <a:t>”</a:t>
            </a:r>
          </a:p>
          <a:p>
            <a:pPr eaLnBrk="1" hangingPunct="1"/>
            <a:r>
              <a:rPr lang="es-ES_tradnl" sz="3200" dirty="0">
                <a:solidFill>
                  <a:schemeClr val="bg1">
                    <a:lumMod val="95000"/>
                  </a:schemeClr>
                </a:solidFill>
                <a:latin typeface="Cracked" charset="0"/>
                <a:cs typeface="Cracked" charset="0"/>
              </a:rPr>
              <a:t>  </a:t>
            </a:r>
            <a:r>
              <a:rPr lang="es-ES_tradnl" sz="2800" dirty="0" err="1">
                <a:solidFill>
                  <a:schemeClr val="bg1">
                    <a:lumMod val="95000"/>
                  </a:schemeClr>
                </a:solidFill>
                <a:latin typeface="Lucida Handwriting"/>
                <a:cs typeface="Lucida Handwriting"/>
              </a:rPr>
              <a:t>is</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the</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Feast</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of</a:t>
            </a:r>
            <a:r>
              <a:rPr lang="es-ES_tradnl" sz="2800" dirty="0">
                <a:solidFill>
                  <a:schemeClr val="bg1">
                    <a:lumMod val="95000"/>
                  </a:schemeClr>
                </a:solidFill>
                <a:latin typeface="Lucida Handwriting"/>
                <a:cs typeface="Lucida Handwriting"/>
              </a:rPr>
              <a:t> </a:t>
            </a:r>
            <a:r>
              <a:rPr lang="es-ES_tradnl" sz="2800" dirty="0" err="1">
                <a:solidFill>
                  <a:schemeClr val="bg1">
                    <a:lumMod val="95000"/>
                  </a:schemeClr>
                </a:solidFill>
                <a:latin typeface="Lucida Handwriting"/>
                <a:cs typeface="Lucida Handwriting"/>
              </a:rPr>
              <a:t>Trumpets</a:t>
            </a:r>
            <a:endParaRPr lang="es-ES_tradnl" sz="2800" dirty="0">
              <a:solidFill>
                <a:schemeClr val="bg1">
                  <a:lumMod val="95000"/>
                </a:schemeClr>
              </a:solidFill>
              <a:latin typeface="Lucida Handwriting"/>
              <a:cs typeface="Lucida Handwriting"/>
            </a:endParaRPr>
          </a:p>
        </p:txBody>
      </p:sp>
      <p:sp>
        <p:nvSpPr>
          <p:cNvPr id="2" name="TextBox 1"/>
          <p:cNvSpPr txBox="1"/>
          <p:nvPr/>
        </p:nvSpPr>
        <p:spPr>
          <a:xfrm>
            <a:off x="7799034" y="3968663"/>
            <a:ext cx="3122234" cy="3200877"/>
          </a:xfrm>
          <a:prstGeom prst="rect">
            <a:avLst/>
          </a:prstGeom>
          <a:noFill/>
        </p:spPr>
        <p:txBody>
          <a:bodyPr wrap="square" rtlCol="0">
            <a:spAutoFit/>
          </a:bodyPr>
          <a:lstStyle/>
          <a:p>
            <a:r>
              <a:rPr lang="es-ES_tradnl" dirty="0" err="1">
                <a:solidFill>
                  <a:schemeClr val="bg1">
                    <a:lumMod val="95000"/>
                  </a:schemeClr>
                </a:solidFill>
                <a:latin typeface="Lucida Handwriting"/>
                <a:cs typeface="Lucida Handwriting"/>
              </a:rPr>
              <a:t>Luke</a:t>
            </a:r>
            <a:r>
              <a:rPr lang="es-ES_tradnl" dirty="0">
                <a:solidFill>
                  <a:schemeClr val="bg1">
                    <a:lumMod val="95000"/>
                  </a:schemeClr>
                </a:solidFill>
                <a:latin typeface="Lucida Handwriting"/>
                <a:cs typeface="Lucida Handwriting"/>
              </a:rPr>
              <a:t> 12:37-41</a:t>
            </a:r>
          </a:p>
          <a:p>
            <a:r>
              <a:rPr lang="es-ES_tradnl" dirty="0" err="1">
                <a:solidFill>
                  <a:schemeClr val="bg1">
                    <a:lumMod val="95000"/>
                  </a:schemeClr>
                </a:solidFill>
                <a:latin typeface="Lucida Handwriting"/>
                <a:cs typeface="Lucida Handwriting"/>
              </a:rPr>
              <a:t>Luke</a:t>
            </a:r>
            <a:r>
              <a:rPr lang="es-ES_tradnl" dirty="0">
                <a:solidFill>
                  <a:schemeClr val="bg1">
                    <a:lumMod val="95000"/>
                  </a:schemeClr>
                </a:solidFill>
                <a:latin typeface="Lucida Handwriting"/>
                <a:cs typeface="Lucida Handwriting"/>
              </a:rPr>
              <a:t> 12:42</a:t>
            </a:r>
          </a:p>
          <a:p>
            <a:r>
              <a:rPr lang="es-ES_tradnl" dirty="0">
                <a:solidFill>
                  <a:schemeClr val="bg1">
                    <a:lumMod val="95000"/>
                  </a:schemeClr>
                </a:solidFill>
                <a:latin typeface="Lucida Handwriting"/>
                <a:cs typeface="Lucida Handwriting"/>
              </a:rPr>
              <a:t>Matthew 25:8-13</a:t>
            </a:r>
          </a:p>
          <a:p>
            <a:r>
              <a:rPr lang="es-ES_tradnl" dirty="0">
                <a:solidFill>
                  <a:schemeClr val="bg1">
                    <a:lumMod val="95000"/>
                  </a:schemeClr>
                </a:solidFill>
                <a:latin typeface="Lucida Handwriting"/>
                <a:cs typeface="Lucida Handwriting"/>
              </a:rPr>
              <a:t>Matthew 24:44</a:t>
            </a:r>
          </a:p>
          <a:p>
            <a:r>
              <a:rPr lang="es-ES_tradnl" dirty="0">
                <a:solidFill>
                  <a:schemeClr val="bg1">
                    <a:lumMod val="95000"/>
                  </a:schemeClr>
                </a:solidFill>
                <a:latin typeface="Lucida Handwriting"/>
                <a:cs typeface="Lucida Handwriting"/>
              </a:rPr>
              <a:t>Matthew 24:50</a:t>
            </a:r>
          </a:p>
          <a:p>
            <a:r>
              <a:rPr lang="en-US" dirty="0">
                <a:solidFill>
                  <a:schemeClr val="bg1">
                    <a:lumMod val="95000"/>
                  </a:schemeClr>
                </a:solidFill>
                <a:latin typeface="Lucida Handwriting"/>
                <a:cs typeface="Lucida Handwriting"/>
              </a:rPr>
              <a:t>I</a:t>
            </a:r>
            <a:r>
              <a:rPr lang="es-ES_tradnl" dirty="0">
                <a:solidFill>
                  <a:schemeClr val="bg1">
                    <a:lumMod val="95000"/>
                  </a:schemeClr>
                </a:solidFill>
                <a:latin typeface="Lucida Handwriting"/>
                <a:cs typeface="Lucida Handwriting"/>
              </a:rPr>
              <a:t> Thess.5:1-5</a:t>
            </a:r>
          </a:p>
          <a:p>
            <a:r>
              <a:rPr lang="es-ES_tradnl" dirty="0" err="1">
                <a:solidFill>
                  <a:schemeClr val="bg1">
                    <a:lumMod val="95000"/>
                  </a:schemeClr>
                </a:solidFill>
                <a:latin typeface="Lucida Handwriting"/>
                <a:cs typeface="Lucida Handwriting"/>
              </a:rPr>
              <a:t>Acts</a:t>
            </a:r>
            <a:r>
              <a:rPr lang="es-ES_tradnl" dirty="0">
                <a:solidFill>
                  <a:schemeClr val="bg1">
                    <a:lumMod val="95000"/>
                  </a:schemeClr>
                </a:solidFill>
                <a:latin typeface="Lucida Handwriting"/>
                <a:cs typeface="Lucida Handwriting"/>
              </a:rPr>
              <a:t> 1:7-8</a:t>
            </a:r>
          </a:p>
          <a:p>
            <a:r>
              <a:rPr lang="es-ES_tradnl" dirty="0">
                <a:solidFill>
                  <a:schemeClr val="bg1">
                    <a:lumMod val="95000"/>
                  </a:schemeClr>
                </a:solidFill>
                <a:latin typeface="Lucida Handwriting"/>
                <a:cs typeface="Lucida Handwriting"/>
              </a:rPr>
              <a:t>Mark 13:32-37</a:t>
            </a:r>
          </a:p>
          <a:p>
            <a:r>
              <a:rPr lang="es-ES_tradnl" dirty="0" err="1">
                <a:solidFill>
                  <a:schemeClr val="bg1">
                    <a:lumMod val="95000"/>
                  </a:schemeClr>
                </a:solidFill>
                <a:latin typeface="Lucida Handwriting"/>
                <a:cs typeface="Lucida Handwriting"/>
              </a:rPr>
              <a:t>Revelation</a:t>
            </a:r>
            <a:r>
              <a:rPr lang="es-ES_tradnl" dirty="0">
                <a:solidFill>
                  <a:schemeClr val="bg1">
                    <a:lumMod val="95000"/>
                  </a:schemeClr>
                </a:solidFill>
                <a:latin typeface="Lucida Handwriting"/>
                <a:cs typeface="Lucida Handwriting"/>
              </a:rPr>
              <a:t>  3:1-3 </a:t>
            </a:r>
          </a:p>
          <a:p>
            <a:endParaRPr lang="es-ES_tradnl" sz="2000" dirty="0">
              <a:solidFill>
                <a:schemeClr val="bg1">
                  <a:lumMod val="95000"/>
                </a:schemeClr>
              </a:solidFill>
              <a:latin typeface="Lucida Handwriting"/>
              <a:cs typeface="Lucida Handwriting"/>
            </a:endParaRPr>
          </a:p>
          <a:p>
            <a:endParaRPr lang="es-ES_tradnl" sz="2000" dirty="0">
              <a:solidFill>
                <a:srgbClr val="FF0000"/>
              </a:solidFill>
              <a:latin typeface="Lucida Handwriting"/>
              <a:cs typeface="Lucida Handwriting"/>
            </a:endParaRPr>
          </a:p>
        </p:txBody>
      </p:sp>
    </p:spTree>
    <p:extLst>
      <p:ext uri="{BB962C8B-B14F-4D97-AF65-F5344CB8AC3E}">
        <p14:creationId xmlns:p14="http://schemas.microsoft.com/office/powerpoint/2010/main" val="1507951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357100" cy="706315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sp>
        <p:nvSpPr>
          <p:cNvPr id="2" name="TextBox 1"/>
          <p:cNvSpPr txBox="1"/>
          <p:nvPr/>
        </p:nvSpPr>
        <p:spPr>
          <a:xfrm>
            <a:off x="193007" y="344263"/>
            <a:ext cx="5709986" cy="6278642"/>
          </a:xfrm>
          <a:prstGeom prst="rect">
            <a:avLst/>
          </a:prstGeom>
          <a:solidFill>
            <a:schemeClr val="bg1"/>
          </a:solidFill>
        </p:spPr>
        <p:txBody>
          <a:bodyPr wrap="square" rtlCol="0">
            <a:spAutoFit/>
          </a:bodyPr>
          <a:lstStyle/>
          <a:p>
            <a:r>
              <a:rPr lang="es-ES_tradnl" sz="2000" dirty="0" err="1">
                <a:latin typeface="Lucida Handwriting"/>
                <a:cs typeface="Lucida Handwriting"/>
              </a:rPr>
              <a:t>The</a:t>
            </a:r>
            <a:r>
              <a:rPr lang="es-ES_tradnl" sz="2000" dirty="0">
                <a:latin typeface="Lucida Handwriting"/>
                <a:cs typeface="Lucida Handwriting"/>
              </a:rPr>
              <a:t> </a:t>
            </a:r>
            <a:r>
              <a:rPr lang="es-ES_tradnl" sz="2000" dirty="0" err="1">
                <a:latin typeface="Lucida Handwriting"/>
                <a:cs typeface="Lucida Handwriting"/>
              </a:rPr>
              <a:t>Feast</a:t>
            </a:r>
            <a:r>
              <a:rPr lang="es-ES_tradnl" sz="2000" dirty="0">
                <a:latin typeface="Lucida Handwriting"/>
                <a:cs typeface="Lucida Handwriting"/>
              </a:rPr>
              <a:t> </a:t>
            </a:r>
            <a:r>
              <a:rPr lang="es-ES_tradnl" sz="2000" dirty="0" err="1">
                <a:latin typeface="Lucida Handwriting"/>
                <a:cs typeface="Lucida Handwriting"/>
              </a:rPr>
              <a:t>of</a:t>
            </a:r>
            <a:r>
              <a:rPr lang="es-ES_tradnl" sz="2000" dirty="0">
                <a:latin typeface="Lucida Handwriting"/>
                <a:cs typeface="Lucida Handwriting"/>
              </a:rPr>
              <a:t> </a:t>
            </a:r>
            <a:r>
              <a:rPr lang="es-ES_tradnl" sz="2000" dirty="0" err="1">
                <a:latin typeface="Lucida Handwriting"/>
                <a:cs typeface="Lucida Handwriting"/>
              </a:rPr>
              <a:t>Trumpets</a:t>
            </a:r>
            <a:r>
              <a:rPr lang="es-ES_tradnl" sz="2000" dirty="0">
                <a:latin typeface="Lucida Handwriting"/>
                <a:cs typeface="Lucida Handwriting"/>
              </a:rPr>
              <a:t> – So </a:t>
            </a:r>
            <a:r>
              <a:rPr lang="es-ES_tradnl" sz="2000" dirty="0" err="1">
                <a:latin typeface="Lucida Handwriting"/>
                <a:cs typeface="Lucida Handwriting"/>
              </a:rPr>
              <a:t>Many</a:t>
            </a:r>
            <a:r>
              <a:rPr lang="es-ES_tradnl" sz="2000" dirty="0">
                <a:latin typeface="Lucida Handwriting"/>
                <a:cs typeface="Lucida Handwriting"/>
              </a:rPr>
              <a:t> </a:t>
            </a:r>
            <a:r>
              <a:rPr lang="es-ES_tradnl" sz="2000" dirty="0" err="1">
                <a:latin typeface="Lucida Handwriting"/>
                <a:cs typeface="Lucida Handwriting"/>
              </a:rPr>
              <a:t>Clues</a:t>
            </a:r>
            <a:endParaRPr lang="es-ES_tradnl" sz="2000" dirty="0">
              <a:latin typeface="Lucida Handwriting"/>
              <a:cs typeface="Lucida Handwriting"/>
            </a:endParaRPr>
          </a:p>
          <a:p>
            <a:endParaRPr lang="es-ES_tradnl" sz="2000" dirty="0">
              <a:latin typeface="Lucida Handwriting"/>
              <a:cs typeface="Lucida Handwriting"/>
            </a:endParaRPr>
          </a:p>
          <a:p>
            <a:r>
              <a:rPr lang="es-ES_tradnl" sz="2600" dirty="0">
                <a:latin typeface="Lucida Handwriting"/>
                <a:cs typeface="Lucida Handwriting"/>
              </a:rPr>
              <a:t>        </a:t>
            </a:r>
            <a:r>
              <a:rPr lang="es-ES_tradnl" sz="2400" dirty="0">
                <a:latin typeface="Papyrus" panose="020B0602040200020303" pitchFamily="34" charset="77"/>
                <a:cs typeface="Lucida Handwriting"/>
              </a:rPr>
              <a:t>“</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Last</a:t>
            </a:r>
            <a:r>
              <a:rPr lang="es-ES_tradnl" sz="2400" dirty="0">
                <a:latin typeface="Papyrus" panose="020B0602040200020303" pitchFamily="34" charset="77"/>
                <a:cs typeface="Lucida Handwriting"/>
              </a:rPr>
              <a:t> Trump”</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Hidden</a:t>
            </a:r>
            <a:r>
              <a:rPr lang="es-ES_tradnl" sz="2400" dirty="0">
                <a:latin typeface="Papyrus" panose="020B0602040200020303" pitchFamily="34" charset="77"/>
                <a:cs typeface="Lucida Handwriting"/>
              </a:rPr>
              <a:t> Day”</a:t>
            </a:r>
          </a:p>
          <a:p>
            <a:r>
              <a:rPr lang="es-ES_tradnl" sz="2400" dirty="0">
                <a:latin typeface="Papyrus" panose="020B0602040200020303" pitchFamily="34" charset="77"/>
                <a:cs typeface="Lucida Handwriting"/>
              </a:rPr>
              <a:t>    </a:t>
            </a:r>
          </a:p>
          <a:p>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Day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Judgment</a:t>
            </a:r>
            <a:r>
              <a:rPr lang="es-ES_tradnl" sz="2400" dirty="0">
                <a:latin typeface="Papyrus" panose="020B0602040200020303" pitchFamily="34" charset="77"/>
                <a:cs typeface="Lucida Handwriting"/>
              </a:rPr>
              <a:t>”</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Time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Jacob’s</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Trouble</a:t>
            </a:r>
            <a:r>
              <a:rPr lang="es-ES_tradnl" sz="2400" dirty="0">
                <a:latin typeface="Papyrus" panose="020B0602040200020303" pitchFamily="34" charset="77"/>
                <a:cs typeface="Lucida Handwriting"/>
              </a:rPr>
              <a:t>”</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BirthPangs</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Messiah</a:t>
            </a:r>
            <a:r>
              <a:rPr lang="es-ES_tradnl" sz="2400" dirty="0">
                <a:latin typeface="Papyrus" panose="020B0602040200020303" pitchFamily="34" charset="77"/>
                <a:cs typeface="Lucida Handwriting"/>
              </a:rPr>
              <a:t>”</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Day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Remembrance</a:t>
            </a:r>
            <a:r>
              <a:rPr lang="es-ES_tradnl" sz="2400" dirty="0">
                <a:latin typeface="Papyrus" panose="020B0602040200020303" pitchFamily="34" charset="77"/>
                <a:cs typeface="Lucida Handwriting"/>
              </a:rPr>
              <a:t>”</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Marriage</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Messiah</a:t>
            </a:r>
            <a:r>
              <a:rPr lang="es-ES_tradnl" sz="2400" dirty="0">
                <a:latin typeface="Papyrus" panose="020B0602040200020303" pitchFamily="34" charset="77"/>
                <a:cs typeface="Lucida Handwriting"/>
              </a:rPr>
              <a:t>”</a:t>
            </a:r>
          </a:p>
          <a:p>
            <a:endParaRPr lang="es-ES_tradnl" sz="2400" dirty="0">
              <a:latin typeface="Papyrus" panose="020B0602040200020303" pitchFamily="34" charset="77"/>
              <a:cs typeface="Lucida Handwriting"/>
            </a:endParaRPr>
          </a:p>
          <a:p>
            <a:r>
              <a:rPr lang="es-ES_tradnl" sz="2400" dirty="0">
                <a:latin typeface="Papyrus" panose="020B0602040200020303" pitchFamily="34" charset="77"/>
                <a:cs typeface="Lucida Handwriting"/>
              </a:rPr>
              <a:t>     “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Coronation</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of</a:t>
            </a:r>
            <a:r>
              <a:rPr lang="es-ES_tradnl" sz="2400" dirty="0">
                <a:latin typeface="Papyrus" panose="020B0602040200020303" pitchFamily="34" charset="77"/>
                <a:cs typeface="Lucida Handwriting"/>
              </a:rPr>
              <a:t> </a:t>
            </a:r>
            <a:r>
              <a:rPr lang="es-ES_tradnl" sz="2400" dirty="0" err="1">
                <a:latin typeface="Papyrus" panose="020B0602040200020303" pitchFamily="34" charset="77"/>
                <a:cs typeface="Lucida Handwriting"/>
              </a:rPr>
              <a:t>the</a:t>
            </a:r>
            <a:r>
              <a:rPr lang="es-ES_tradnl" sz="2400" dirty="0">
                <a:latin typeface="Papyrus" panose="020B0602040200020303" pitchFamily="34" charset="77"/>
                <a:cs typeface="Lucida Handwriting"/>
              </a:rPr>
              <a:t> King”</a:t>
            </a:r>
          </a:p>
        </p:txBody>
      </p:sp>
      <p:pic>
        <p:nvPicPr>
          <p:cNvPr id="3" name="Picture 2" descr="images-1.jpeg">
            <a:extLst>
              <a:ext uri="{FF2B5EF4-FFF2-40B4-BE49-F238E27FC236}">
                <a16:creationId xmlns:a16="http://schemas.microsoft.com/office/drawing/2014/main" id="{8595AAD4-21F7-1650-1069-7D94D6DDF2F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902993" y="392255"/>
            <a:ext cx="6162667" cy="6182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474890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pic>
        <p:nvPicPr>
          <p:cNvPr id="8" name="Picture 7" descr="images-12.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613" y="204457"/>
            <a:ext cx="6307035" cy="6449086"/>
          </a:xfrm>
          <a:prstGeom prst="rect">
            <a:avLst/>
          </a:prstGeom>
        </p:spPr>
      </p:pic>
      <p:sp>
        <p:nvSpPr>
          <p:cNvPr id="9" name="TextBox 8"/>
          <p:cNvSpPr txBox="1"/>
          <p:nvPr/>
        </p:nvSpPr>
        <p:spPr>
          <a:xfrm>
            <a:off x="6725687" y="744690"/>
            <a:ext cx="5219700" cy="910438"/>
          </a:xfrm>
          <a:prstGeom prst="rect">
            <a:avLst/>
          </a:prstGeom>
          <a:solidFill>
            <a:schemeClr val="bg1"/>
          </a:solidFill>
        </p:spPr>
        <p:txBody>
          <a:bodyPr wrap="square" rtlCol="0">
            <a:spAutoFit/>
          </a:bodyPr>
          <a:lstStyle/>
          <a:p>
            <a:r>
              <a:rPr lang="es-ES_tradnl" sz="2800" dirty="0">
                <a:latin typeface="Lucida Handwriting"/>
                <a:cs typeface="Lucida Handwriting"/>
              </a:rPr>
              <a:t>“</a:t>
            </a:r>
            <a:r>
              <a:rPr lang="es-ES_tradnl" sz="2400" dirty="0">
                <a:latin typeface="Lucida Handwriting"/>
                <a:cs typeface="Lucida Handwriting"/>
              </a:rPr>
              <a:t>In a </a:t>
            </a:r>
            <a:r>
              <a:rPr lang="es-ES_tradnl" sz="2400" dirty="0" err="1">
                <a:latin typeface="Lucida Handwriting"/>
                <a:cs typeface="Lucida Handwriting"/>
              </a:rPr>
              <a:t>moment</a:t>
            </a:r>
            <a:r>
              <a:rPr lang="es-ES_tradnl" sz="2400" dirty="0">
                <a:latin typeface="Lucida Handwriting"/>
                <a:cs typeface="Lucida Handwriting"/>
              </a:rPr>
              <a:t>, </a:t>
            </a:r>
          </a:p>
          <a:p>
            <a:r>
              <a:rPr lang="es-ES_tradnl" sz="2400" dirty="0">
                <a:latin typeface="Lucida Handwriting"/>
                <a:cs typeface="Lucida Handwriting"/>
              </a:rPr>
              <a:t>in </a:t>
            </a:r>
            <a:r>
              <a:rPr lang="es-ES_tradnl" sz="2400" dirty="0" err="1">
                <a:latin typeface="Lucida Handwriting"/>
                <a:cs typeface="Lucida Handwriting"/>
              </a:rPr>
              <a:t>the</a:t>
            </a:r>
            <a:r>
              <a:rPr lang="es-ES_tradnl" sz="2400" dirty="0">
                <a:latin typeface="Lucida Handwriting"/>
                <a:cs typeface="Lucida Handwriting"/>
              </a:rPr>
              <a:t> </a:t>
            </a:r>
            <a:r>
              <a:rPr lang="es-ES_tradnl" sz="2400" dirty="0" err="1">
                <a:latin typeface="Lucida Handwriting"/>
                <a:cs typeface="Lucida Handwriting"/>
              </a:rPr>
              <a:t>Twinkling</a:t>
            </a:r>
            <a:r>
              <a:rPr lang="es-ES_tradnl" sz="2400" dirty="0">
                <a:latin typeface="Lucida Handwriting"/>
                <a:cs typeface="Lucida Handwriting"/>
              </a:rPr>
              <a:t> of </a:t>
            </a:r>
            <a:r>
              <a:rPr lang="es-ES_tradnl" sz="2400" dirty="0" err="1">
                <a:latin typeface="Lucida Handwriting"/>
                <a:cs typeface="Lucida Handwriting"/>
              </a:rPr>
              <a:t>an</a:t>
            </a:r>
            <a:r>
              <a:rPr lang="es-ES_tradnl" sz="2400" dirty="0">
                <a:latin typeface="Lucida Handwriting"/>
                <a:cs typeface="Lucida Handwriting"/>
              </a:rPr>
              <a:t> </a:t>
            </a:r>
            <a:r>
              <a:rPr lang="es-ES_tradnl" sz="2400" dirty="0" err="1">
                <a:latin typeface="Lucida Handwriting"/>
                <a:cs typeface="Lucida Handwriting"/>
              </a:rPr>
              <a:t>eye</a:t>
            </a:r>
            <a:r>
              <a:rPr lang="es-ES_tradnl" sz="2400" dirty="0">
                <a:latin typeface="Lucida Handwriting"/>
                <a:cs typeface="Lucida Handwriting"/>
              </a:rPr>
              <a:t>”</a:t>
            </a:r>
          </a:p>
        </p:txBody>
      </p:sp>
      <p:sp>
        <p:nvSpPr>
          <p:cNvPr id="10" name="TextBox 9"/>
          <p:cNvSpPr txBox="1"/>
          <p:nvPr/>
        </p:nvSpPr>
        <p:spPr>
          <a:xfrm>
            <a:off x="6809513" y="2718719"/>
            <a:ext cx="5219700" cy="3816429"/>
          </a:xfrm>
          <a:prstGeom prst="rect">
            <a:avLst/>
          </a:prstGeom>
          <a:solidFill>
            <a:schemeClr val="bg1"/>
          </a:solidFill>
        </p:spPr>
        <p:txBody>
          <a:bodyPr wrap="square" rtlCol="0">
            <a:spAutoFit/>
          </a:bodyPr>
          <a:lstStyle/>
          <a:p>
            <a:pPr algn="ctr"/>
            <a:r>
              <a:rPr lang="es-ES_tradnl" sz="2200" dirty="0" err="1">
                <a:latin typeface="Papyrus"/>
                <a:cs typeface="Papyrus"/>
              </a:rPr>
              <a:t>When</a:t>
            </a: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moon</a:t>
            </a:r>
            <a:r>
              <a:rPr lang="es-ES_tradnl" sz="2200" dirty="0">
                <a:latin typeface="Papyrus"/>
                <a:cs typeface="Papyrus"/>
              </a:rPr>
              <a:t> </a:t>
            </a:r>
            <a:r>
              <a:rPr lang="es-ES_tradnl" sz="2200" dirty="0" err="1">
                <a:latin typeface="Papyrus"/>
                <a:cs typeface="Papyrus"/>
              </a:rPr>
              <a:t>is</a:t>
            </a:r>
            <a:r>
              <a:rPr lang="es-ES_tradnl" sz="2200" dirty="0">
                <a:latin typeface="Papyrus"/>
                <a:cs typeface="Papyrus"/>
              </a:rPr>
              <a:t> in </a:t>
            </a:r>
            <a:r>
              <a:rPr lang="es-ES_tradnl" sz="2200" dirty="0" err="1">
                <a:latin typeface="Papyrus"/>
                <a:cs typeface="Papyrus"/>
              </a:rPr>
              <a:t>conjunction</a:t>
            </a:r>
            <a:r>
              <a:rPr lang="es-ES_tradnl" sz="2200" dirty="0">
                <a:latin typeface="Papyrus"/>
                <a:cs typeface="Papyrus"/>
              </a:rPr>
              <a:t>  </a:t>
            </a:r>
          </a:p>
          <a:p>
            <a:pPr algn="ctr"/>
            <a:r>
              <a:rPr lang="es-ES_tradnl" sz="2200" dirty="0" err="1">
                <a:latin typeface="Papyrus"/>
                <a:cs typeface="Papyrus"/>
              </a:rPr>
              <a:t>called</a:t>
            </a:r>
            <a:r>
              <a:rPr lang="es-ES_tradnl" sz="2200" dirty="0">
                <a:latin typeface="Papyrus"/>
                <a:cs typeface="Papyrus"/>
              </a:rPr>
              <a:t> </a:t>
            </a:r>
            <a:r>
              <a:rPr lang="es-ES_tradnl" sz="2200" dirty="0" err="1">
                <a:latin typeface="Papyrus"/>
                <a:cs typeface="Papyrus"/>
              </a:rPr>
              <a:t>the</a:t>
            </a:r>
            <a:r>
              <a:rPr lang="es-ES_tradnl" sz="2200" dirty="0">
                <a:latin typeface="Papyrus"/>
                <a:cs typeface="Papyrus"/>
              </a:rPr>
              <a:t> new </a:t>
            </a:r>
            <a:r>
              <a:rPr lang="es-ES_tradnl" sz="2200" dirty="0" err="1">
                <a:latin typeface="Papyrus"/>
                <a:cs typeface="Papyrus"/>
              </a:rPr>
              <a:t>moon</a:t>
            </a:r>
            <a:r>
              <a:rPr lang="es-ES_tradnl" sz="2200" dirty="0">
                <a:latin typeface="Papyrus"/>
                <a:cs typeface="Papyrus"/>
              </a:rPr>
              <a:t>, </a:t>
            </a:r>
          </a:p>
          <a:p>
            <a:pPr algn="ctr"/>
            <a:r>
              <a:rPr lang="es-ES_tradnl" sz="2200" dirty="0" err="1">
                <a:latin typeface="Papyrus"/>
                <a:cs typeface="Papyrus"/>
              </a:rPr>
              <a:t>the</a:t>
            </a:r>
            <a:r>
              <a:rPr lang="es-ES_tradnl" sz="2200" dirty="0">
                <a:latin typeface="Papyrus"/>
                <a:cs typeface="Papyrus"/>
              </a:rPr>
              <a:t> </a:t>
            </a:r>
            <a:r>
              <a:rPr lang="es-ES_tradnl" sz="2200" dirty="0" err="1">
                <a:latin typeface="Papyrus"/>
                <a:cs typeface="Papyrus"/>
              </a:rPr>
              <a:t>sky</a:t>
            </a:r>
            <a:r>
              <a:rPr lang="es-ES_tradnl" sz="2200" dirty="0">
                <a:latin typeface="Papyrus"/>
                <a:cs typeface="Papyrus"/>
              </a:rPr>
              <a:t> </a:t>
            </a:r>
            <a:r>
              <a:rPr lang="es-ES_tradnl" sz="2200" dirty="0" err="1">
                <a:latin typeface="Papyrus"/>
                <a:cs typeface="Papyrus"/>
              </a:rPr>
              <a:t>is</a:t>
            </a:r>
            <a:r>
              <a:rPr lang="es-ES_tradnl" sz="2200" dirty="0">
                <a:latin typeface="Papyrus"/>
                <a:cs typeface="Papyrus"/>
              </a:rPr>
              <a:t> </a:t>
            </a:r>
            <a:r>
              <a:rPr lang="es-ES_tradnl" sz="2200" dirty="0" err="1">
                <a:latin typeface="Papyrus"/>
                <a:cs typeface="Papyrus"/>
              </a:rPr>
              <a:t>black</a:t>
            </a:r>
            <a:r>
              <a:rPr lang="es-ES_tradnl" sz="2200" dirty="0">
                <a:latin typeface="Papyrus"/>
                <a:cs typeface="Papyrus"/>
              </a:rPr>
              <a:t> </a:t>
            </a:r>
            <a:r>
              <a:rPr lang="es-ES_tradnl" sz="2200" dirty="0" err="1">
                <a:latin typeface="Papyrus"/>
                <a:cs typeface="Papyrus"/>
              </a:rPr>
              <a:t>for</a:t>
            </a:r>
            <a:r>
              <a:rPr lang="es-ES_tradnl" sz="2200" dirty="0">
                <a:latin typeface="Papyrus"/>
                <a:cs typeface="Papyrus"/>
              </a:rPr>
              <a:t> </a:t>
            </a:r>
            <a:r>
              <a:rPr lang="es-ES_tradnl" sz="2200" dirty="0" err="1">
                <a:latin typeface="Papyrus"/>
                <a:cs typeface="Papyrus"/>
              </a:rPr>
              <a:t>several</a:t>
            </a:r>
            <a:r>
              <a:rPr lang="es-ES_tradnl" sz="2200" dirty="0">
                <a:latin typeface="Papyrus"/>
                <a:cs typeface="Papyrus"/>
              </a:rPr>
              <a:t> </a:t>
            </a:r>
            <a:r>
              <a:rPr lang="es-ES_tradnl" sz="2200" dirty="0" err="1">
                <a:latin typeface="Papyrus"/>
                <a:cs typeface="Papyrus"/>
              </a:rPr>
              <a:t>days</a:t>
            </a:r>
            <a:r>
              <a:rPr lang="en-US" sz="2200" dirty="0">
                <a:latin typeface="Papyrus"/>
                <a:cs typeface="Papyrus"/>
              </a:rPr>
              <a:t>… </a:t>
            </a:r>
          </a:p>
          <a:p>
            <a:pPr algn="ctr"/>
            <a:r>
              <a:rPr lang="en-US" sz="2200" dirty="0">
                <a:latin typeface="Papyrus"/>
                <a:cs typeface="Papyrus"/>
              </a:rPr>
              <a:t>The Moon Blinks and closes its eye…</a:t>
            </a:r>
          </a:p>
          <a:p>
            <a:endParaRPr lang="en-US" sz="2200" dirty="0">
              <a:latin typeface="Papyrus"/>
              <a:cs typeface="Papyrus"/>
            </a:endParaRPr>
          </a:p>
          <a:p>
            <a:r>
              <a:rPr lang="en-US" sz="2200" dirty="0">
                <a:latin typeface="Papyrus"/>
                <a:cs typeface="Papyrus"/>
              </a:rPr>
              <a:t>No one actually knew the time the first sliver of the new moon would reappear</a:t>
            </a:r>
          </a:p>
          <a:p>
            <a:endParaRPr lang="en-US" sz="2200" dirty="0">
              <a:latin typeface="Papyrus"/>
              <a:cs typeface="Papyrus"/>
            </a:endParaRPr>
          </a:p>
          <a:p>
            <a:pPr algn="ctr"/>
            <a:r>
              <a:rPr lang="en-US" sz="2200" dirty="0">
                <a:latin typeface="Papyrus"/>
                <a:cs typeface="Papyrus"/>
              </a:rPr>
              <a:t> The Feast of Trumpets</a:t>
            </a:r>
          </a:p>
          <a:p>
            <a:pPr algn="ctr"/>
            <a:r>
              <a:rPr lang="en-US" sz="2200" dirty="0">
                <a:latin typeface="Papyrus"/>
                <a:cs typeface="Papyrus"/>
              </a:rPr>
              <a:t> has always been known as</a:t>
            </a:r>
          </a:p>
          <a:p>
            <a:pPr algn="ctr"/>
            <a:r>
              <a:rPr lang="en-US" sz="2200" dirty="0">
                <a:latin typeface="Papyrus"/>
                <a:cs typeface="Papyrus"/>
              </a:rPr>
              <a:t>  “No Man Knows the Day or the Hour”</a:t>
            </a:r>
            <a:endParaRPr lang="es-ES_tradnl" sz="2200" dirty="0">
              <a:latin typeface="Papyrus"/>
              <a:cs typeface="Papyrus"/>
            </a:endParaRPr>
          </a:p>
        </p:txBody>
      </p:sp>
    </p:spTree>
    <p:extLst>
      <p:ext uri="{BB962C8B-B14F-4D97-AF65-F5344CB8AC3E}">
        <p14:creationId xmlns:p14="http://schemas.microsoft.com/office/powerpoint/2010/main" val="883645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E3D6A3-33CC-27E1-C48C-3789A35B8103}"/>
              </a:ext>
            </a:extLst>
          </p:cNvPr>
          <p:cNvSpPr/>
          <p:nvPr/>
        </p:nvSpPr>
        <p:spPr>
          <a:xfrm>
            <a:off x="0" y="0"/>
            <a:ext cx="12344400" cy="685800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s-6.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2977" y="202817"/>
            <a:ext cx="4871730" cy="6452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6096000" y="1011538"/>
            <a:ext cx="5230316" cy="3046988"/>
          </a:xfrm>
          <a:prstGeom prst="rect">
            <a:avLst/>
          </a:prstGeom>
          <a:solidFill>
            <a:schemeClr val="accent6"/>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endParaRPr lang="es-ES_tradnl" sz="2400" dirty="0">
              <a:solidFill>
                <a:schemeClr val="tx1"/>
              </a:solidFill>
              <a:latin typeface="Papyrus"/>
              <a:cs typeface="Papyrus"/>
            </a:endParaRPr>
          </a:p>
          <a:p>
            <a:pPr algn="ctr"/>
            <a:r>
              <a:rPr lang="es-ES_tradnl" sz="2400" dirty="0">
                <a:solidFill>
                  <a:schemeClr val="tx1"/>
                </a:solidFill>
                <a:latin typeface="Papyrus"/>
                <a:cs typeface="Papyrus"/>
              </a:rPr>
              <a:t>“So He </a:t>
            </a:r>
            <a:r>
              <a:rPr lang="es-ES_tradnl" sz="2400" dirty="0" err="1">
                <a:solidFill>
                  <a:schemeClr val="tx1"/>
                </a:solidFill>
                <a:latin typeface="Papyrus"/>
                <a:cs typeface="Papyrus"/>
              </a:rPr>
              <a:t>drove</a:t>
            </a:r>
            <a:r>
              <a:rPr lang="es-ES_tradnl" sz="2400" dirty="0">
                <a:solidFill>
                  <a:schemeClr val="tx1"/>
                </a:solidFill>
                <a:latin typeface="Papyrus"/>
                <a:cs typeface="Papyrus"/>
              </a:rPr>
              <a:t> </a:t>
            </a:r>
            <a:r>
              <a:rPr lang="es-ES_tradnl" sz="2400" dirty="0" err="1">
                <a:solidFill>
                  <a:schemeClr val="tx1"/>
                </a:solidFill>
                <a:latin typeface="Papyrus"/>
                <a:cs typeface="Papyrus"/>
              </a:rPr>
              <a:t>out</a:t>
            </a:r>
            <a:r>
              <a:rPr lang="es-ES_tradnl" sz="2400" dirty="0">
                <a:solidFill>
                  <a:schemeClr val="tx1"/>
                </a:solidFill>
                <a:latin typeface="Papyrus"/>
                <a:cs typeface="Papyrus"/>
              </a:rPr>
              <a:t> </a:t>
            </a:r>
            <a:r>
              <a:rPr lang="es-ES_tradnl" sz="2400" dirty="0" err="1">
                <a:solidFill>
                  <a:schemeClr val="tx1"/>
                </a:solidFill>
                <a:latin typeface="Papyrus"/>
                <a:cs typeface="Papyrus"/>
              </a:rPr>
              <a:t>the</a:t>
            </a:r>
            <a:r>
              <a:rPr lang="es-ES_tradnl" sz="2400" dirty="0">
                <a:solidFill>
                  <a:schemeClr val="tx1"/>
                </a:solidFill>
                <a:latin typeface="Papyrus"/>
                <a:cs typeface="Papyrus"/>
              </a:rPr>
              <a:t> </a:t>
            </a:r>
            <a:r>
              <a:rPr lang="es-ES_tradnl" sz="2400" dirty="0" err="1">
                <a:solidFill>
                  <a:schemeClr val="tx1"/>
                </a:solidFill>
                <a:latin typeface="Papyrus"/>
                <a:cs typeface="Papyrus"/>
              </a:rPr>
              <a:t>man</a:t>
            </a:r>
            <a:r>
              <a:rPr lang="es-ES_tradnl" sz="2400" dirty="0">
                <a:solidFill>
                  <a:schemeClr val="tx1"/>
                </a:solidFill>
                <a:latin typeface="Papyrus"/>
                <a:cs typeface="Papyrus"/>
              </a:rPr>
              <a:t>; </a:t>
            </a:r>
          </a:p>
          <a:p>
            <a:pPr algn="ctr"/>
            <a:r>
              <a:rPr lang="es-ES_tradnl" sz="2400" dirty="0">
                <a:solidFill>
                  <a:schemeClr val="tx1"/>
                </a:solidFill>
                <a:latin typeface="Papyrus"/>
                <a:cs typeface="Papyrus"/>
              </a:rPr>
              <a:t>and He placed </a:t>
            </a:r>
            <a:r>
              <a:rPr lang="es-ES_tradnl" sz="2400" dirty="0" err="1">
                <a:solidFill>
                  <a:schemeClr val="tx1"/>
                </a:solidFill>
                <a:latin typeface="Papyrus"/>
                <a:cs typeface="Papyrus"/>
              </a:rPr>
              <a:t>Cherubim</a:t>
            </a:r>
            <a:r>
              <a:rPr lang="es-ES_tradnl" sz="2400" dirty="0">
                <a:solidFill>
                  <a:schemeClr val="tx1"/>
                </a:solidFill>
                <a:latin typeface="Papyrus"/>
                <a:cs typeface="Papyrus"/>
              </a:rPr>
              <a:t> </a:t>
            </a:r>
          </a:p>
          <a:p>
            <a:pPr algn="ctr"/>
            <a:r>
              <a:rPr lang="es-ES_tradnl" sz="2400" dirty="0">
                <a:solidFill>
                  <a:schemeClr val="tx1"/>
                </a:solidFill>
                <a:latin typeface="Papyrus"/>
                <a:cs typeface="Papyrus"/>
              </a:rPr>
              <a:t>at </a:t>
            </a:r>
            <a:r>
              <a:rPr lang="es-ES_tradnl" sz="2400" dirty="0" err="1">
                <a:solidFill>
                  <a:schemeClr val="tx1"/>
                </a:solidFill>
                <a:latin typeface="Papyrus"/>
                <a:cs typeface="Papyrus"/>
              </a:rPr>
              <a:t>the</a:t>
            </a:r>
            <a:r>
              <a:rPr lang="es-ES_tradnl" sz="2400" dirty="0">
                <a:solidFill>
                  <a:schemeClr val="tx1"/>
                </a:solidFill>
                <a:latin typeface="Papyrus"/>
                <a:cs typeface="Papyrus"/>
              </a:rPr>
              <a:t> </a:t>
            </a:r>
            <a:r>
              <a:rPr lang="es-ES_tradnl" sz="2400" dirty="0" err="1">
                <a:solidFill>
                  <a:schemeClr val="tx1"/>
                </a:solidFill>
                <a:latin typeface="Papyrus"/>
                <a:cs typeface="Papyrus"/>
              </a:rPr>
              <a:t>east</a:t>
            </a:r>
            <a:r>
              <a:rPr lang="es-ES_tradnl" sz="2400" dirty="0">
                <a:solidFill>
                  <a:schemeClr val="tx1"/>
                </a:solidFill>
                <a:latin typeface="Papyrus"/>
                <a:cs typeface="Papyrus"/>
              </a:rPr>
              <a:t> of </a:t>
            </a:r>
            <a:r>
              <a:rPr lang="es-ES_tradnl" sz="2400" dirty="0" err="1">
                <a:solidFill>
                  <a:schemeClr val="tx1"/>
                </a:solidFill>
                <a:latin typeface="Papyrus"/>
                <a:cs typeface="Papyrus"/>
              </a:rPr>
              <a:t>the</a:t>
            </a:r>
            <a:r>
              <a:rPr lang="es-ES_tradnl" sz="2400" dirty="0">
                <a:solidFill>
                  <a:schemeClr val="tx1"/>
                </a:solidFill>
                <a:latin typeface="Papyrus"/>
                <a:cs typeface="Papyrus"/>
              </a:rPr>
              <a:t> Garden of </a:t>
            </a:r>
            <a:r>
              <a:rPr lang="es-ES_tradnl" sz="2400" dirty="0" err="1">
                <a:solidFill>
                  <a:schemeClr val="tx1"/>
                </a:solidFill>
                <a:latin typeface="Papyrus"/>
                <a:cs typeface="Papyrus"/>
              </a:rPr>
              <a:t>Eden</a:t>
            </a:r>
            <a:r>
              <a:rPr lang="es-ES_tradnl" sz="2400" dirty="0">
                <a:solidFill>
                  <a:schemeClr val="tx1"/>
                </a:solidFill>
                <a:latin typeface="Papyrus"/>
                <a:cs typeface="Papyrus"/>
              </a:rPr>
              <a:t>, </a:t>
            </a:r>
          </a:p>
          <a:p>
            <a:pPr algn="ctr"/>
            <a:r>
              <a:rPr lang="es-ES_tradnl" sz="2400" dirty="0">
                <a:solidFill>
                  <a:schemeClr val="tx1"/>
                </a:solidFill>
                <a:latin typeface="Papyrus"/>
                <a:cs typeface="Papyrus"/>
              </a:rPr>
              <a:t>and a </a:t>
            </a:r>
            <a:r>
              <a:rPr lang="es-ES_tradnl" sz="2400" dirty="0" err="1">
                <a:solidFill>
                  <a:schemeClr val="tx1"/>
                </a:solidFill>
                <a:latin typeface="Papyrus"/>
                <a:cs typeface="Papyrus"/>
              </a:rPr>
              <a:t>flaming</a:t>
            </a:r>
            <a:r>
              <a:rPr lang="es-ES_tradnl" sz="2400" dirty="0">
                <a:solidFill>
                  <a:schemeClr val="tx1"/>
                </a:solidFill>
                <a:latin typeface="Papyrus"/>
                <a:cs typeface="Papyrus"/>
              </a:rPr>
              <a:t> </a:t>
            </a:r>
            <a:r>
              <a:rPr lang="es-ES_tradnl" sz="2400" dirty="0" err="1">
                <a:solidFill>
                  <a:schemeClr val="tx1"/>
                </a:solidFill>
                <a:latin typeface="Papyrus"/>
                <a:cs typeface="Papyrus"/>
              </a:rPr>
              <a:t>sword</a:t>
            </a:r>
            <a:endParaRPr lang="es-ES_tradnl" sz="2400" dirty="0">
              <a:solidFill>
                <a:schemeClr val="tx1"/>
              </a:solidFill>
              <a:latin typeface="Papyrus"/>
              <a:cs typeface="Papyrus"/>
            </a:endParaRPr>
          </a:p>
          <a:p>
            <a:pPr algn="ctr"/>
            <a:r>
              <a:rPr lang="es-ES_tradnl" sz="2400" dirty="0">
                <a:solidFill>
                  <a:schemeClr val="tx1"/>
                </a:solidFill>
                <a:latin typeface="Papyrus"/>
                <a:cs typeface="Papyrus"/>
              </a:rPr>
              <a:t> </a:t>
            </a:r>
            <a:r>
              <a:rPr lang="es-ES_tradnl" sz="2400" dirty="0" err="1">
                <a:solidFill>
                  <a:schemeClr val="tx1"/>
                </a:solidFill>
                <a:latin typeface="Papyrus"/>
                <a:cs typeface="Papyrus"/>
              </a:rPr>
              <a:t>which</a:t>
            </a:r>
            <a:r>
              <a:rPr lang="es-ES_tradnl" sz="2400" dirty="0">
                <a:solidFill>
                  <a:schemeClr val="tx1"/>
                </a:solidFill>
                <a:latin typeface="Papyrus"/>
                <a:cs typeface="Papyrus"/>
              </a:rPr>
              <a:t> </a:t>
            </a:r>
            <a:r>
              <a:rPr lang="es-ES_tradnl" sz="2400" dirty="0" err="1">
                <a:solidFill>
                  <a:schemeClr val="tx1"/>
                </a:solidFill>
                <a:latin typeface="Papyrus"/>
                <a:cs typeface="Papyrus"/>
              </a:rPr>
              <a:t>turned</a:t>
            </a:r>
            <a:r>
              <a:rPr lang="es-ES_tradnl" sz="2400" dirty="0">
                <a:solidFill>
                  <a:schemeClr val="tx1"/>
                </a:solidFill>
                <a:latin typeface="Papyrus"/>
                <a:cs typeface="Papyrus"/>
              </a:rPr>
              <a:t> </a:t>
            </a:r>
            <a:r>
              <a:rPr lang="es-ES_tradnl" sz="2400" dirty="0" err="1">
                <a:solidFill>
                  <a:schemeClr val="tx1"/>
                </a:solidFill>
                <a:latin typeface="Papyrus"/>
                <a:cs typeface="Papyrus"/>
              </a:rPr>
              <a:t>every</a:t>
            </a:r>
            <a:r>
              <a:rPr lang="es-ES_tradnl" sz="2400" dirty="0">
                <a:solidFill>
                  <a:schemeClr val="tx1"/>
                </a:solidFill>
                <a:latin typeface="Papyrus"/>
                <a:cs typeface="Papyrus"/>
              </a:rPr>
              <a:t> </a:t>
            </a:r>
            <a:r>
              <a:rPr lang="es-ES_tradnl" sz="2400" dirty="0" err="1">
                <a:solidFill>
                  <a:schemeClr val="tx1"/>
                </a:solidFill>
                <a:latin typeface="Papyrus"/>
                <a:cs typeface="Papyrus"/>
              </a:rPr>
              <a:t>way</a:t>
            </a:r>
            <a:r>
              <a:rPr lang="es-ES_tradnl" sz="2400" dirty="0">
                <a:solidFill>
                  <a:schemeClr val="tx1"/>
                </a:solidFill>
                <a:latin typeface="Papyrus"/>
                <a:cs typeface="Papyrus"/>
              </a:rPr>
              <a:t> ,</a:t>
            </a:r>
          </a:p>
          <a:p>
            <a:pPr algn="ctr"/>
            <a:r>
              <a:rPr lang="es-ES_tradnl" sz="2400" dirty="0">
                <a:solidFill>
                  <a:schemeClr val="tx1"/>
                </a:solidFill>
                <a:latin typeface="Papyrus"/>
                <a:cs typeface="Papyrus"/>
              </a:rPr>
              <a:t> </a:t>
            </a:r>
            <a:r>
              <a:rPr lang="es-ES_tradnl" sz="2400" dirty="0" err="1">
                <a:solidFill>
                  <a:schemeClr val="tx1"/>
                </a:solidFill>
                <a:latin typeface="Papyrus"/>
                <a:cs typeface="Papyrus"/>
              </a:rPr>
              <a:t>to</a:t>
            </a:r>
            <a:r>
              <a:rPr lang="es-ES_tradnl" sz="2400" dirty="0">
                <a:solidFill>
                  <a:schemeClr val="tx1"/>
                </a:solidFill>
                <a:latin typeface="Papyrus"/>
                <a:cs typeface="Papyrus"/>
              </a:rPr>
              <a:t> </a:t>
            </a:r>
            <a:r>
              <a:rPr lang="es-ES_tradnl" sz="2400" dirty="0" err="1">
                <a:solidFill>
                  <a:schemeClr val="tx1"/>
                </a:solidFill>
                <a:latin typeface="Papyrus"/>
                <a:cs typeface="Papyrus"/>
              </a:rPr>
              <a:t>keep</a:t>
            </a:r>
            <a:r>
              <a:rPr lang="es-ES_tradnl" sz="2400" dirty="0">
                <a:solidFill>
                  <a:schemeClr val="tx1"/>
                </a:solidFill>
                <a:latin typeface="Papyrus"/>
                <a:cs typeface="Papyrus"/>
              </a:rPr>
              <a:t> </a:t>
            </a:r>
            <a:r>
              <a:rPr lang="es-ES_tradnl" sz="2400" dirty="0" err="1">
                <a:solidFill>
                  <a:schemeClr val="tx1"/>
                </a:solidFill>
                <a:latin typeface="Papyrus"/>
                <a:cs typeface="Papyrus"/>
              </a:rPr>
              <a:t>the</a:t>
            </a:r>
            <a:r>
              <a:rPr lang="es-ES_tradnl" sz="2400" dirty="0">
                <a:solidFill>
                  <a:schemeClr val="tx1"/>
                </a:solidFill>
                <a:latin typeface="Papyrus"/>
                <a:cs typeface="Papyrus"/>
              </a:rPr>
              <a:t> </a:t>
            </a:r>
            <a:r>
              <a:rPr lang="es-ES_tradnl" sz="2400" dirty="0" err="1">
                <a:solidFill>
                  <a:schemeClr val="tx1"/>
                </a:solidFill>
                <a:latin typeface="Papyrus"/>
                <a:cs typeface="Papyrus"/>
              </a:rPr>
              <a:t>way</a:t>
            </a:r>
            <a:r>
              <a:rPr lang="es-ES_tradnl" sz="2400" dirty="0">
                <a:solidFill>
                  <a:schemeClr val="tx1"/>
                </a:solidFill>
                <a:latin typeface="Papyrus"/>
                <a:cs typeface="Papyrus"/>
              </a:rPr>
              <a:t> of </a:t>
            </a:r>
            <a:r>
              <a:rPr lang="es-ES_tradnl" sz="2400" dirty="0" err="1">
                <a:solidFill>
                  <a:schemeClr val="tx1"/>
                </a:solidFill>
                <a:latin typeface="Papyrus"/>
                <a:cs typeface="Papyrus"/>
              </a:rPr>
              <a:t>theTree</a:t>
            </a:r>
            <a:r>
              <a:rPr lang="es-ES_tradnl" sz="2400" dirty="0">
                <a:solidFill>
                  <a:schemeClr val="tx1"/>
                </a:solidFill>
                <a:latin typeface="Papyrus"/>
                <a:cs typeface="Papyrus"/>
              </a:rPr>
              <a:t> of </a:t>
            </a:r>
            <a:r>
              <a:rPr lang="es-ES_tradnl" sz="2400" dirty="0" err="1">
                <a:solidFill>
                  <a:schemeClr val="tx1"/>
                </a:solidFill>
                <a:latin typeface="Papyrus"/>
                <a:cs typeface="Papyrus"/>
              </a:rPr>
              <a:t>Life</a:t>
            </a:r>
            <a:r>
              <a:rPr lang="es-ES_tradnl" sz="2400" dirty="0">
                <a:solidFill>
                  <a:schemeClr val="tx1"/>
                </a:solidFill>
                <a:latin typeface="Papyrus"/>
                <a:cs typeface="Papyrus"/>
              </a:rPr>
              <a:t>   Genesis 3:23</a:t>
            </a:r>
          </a:p>
        </p:txBody>
      </p:sp>
      <p:sp>
        <p:nvSpPr>
          <p:cNvPr id="3" name="TextBox 2"/>
          <p:cNvSpPr txBox="1"/>
          <p:nvPr/>
        </p:nvSpPr>
        <p:spPr>
          <a:xfrm>
            <a:off x="6006353" y="4168588"/>
            <a:ext cx="184666" cy="369332"/>
          </a:xfrm>
          <a:prstGeom prst="rect">
            <a:avLst/>
          </a:prstGeom>
          <a:noFill/>
        </p:spPr>
        <p:txBody>
          <a:bodyPr wrap="none" rtlCol="0">
            <a:spAutoFit/>
          </a:bodyPr>
          <a:lstStyle/>
          <a:p>
            <a:endParaRPr lang="en-US"/>
          </a:p>
        </p:txBody>
      </p:sp>
      <p:sp>
        <p:nvSpPr>
          <p:cNvPr id="6" name="TextBox 5"/>
          <p:cNvSpPr txBox="1"/>
          <p:nvPr/>
        </p:nvSpPr>
        <p:spPr>
          <a:xfrm>
            <a:off x="6096000" y="4647982"/>
            <a:ext cx="5193161" cy="954107"/>
          </a:xfrm>
          <a:prstGeom prst="rect">
            <a:avLst/>
          </a:prstGeom>
          <a:noFill/>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Lucida Handwriting"/>
                <a:cs typeface="Lucida Handwriting"/>
              </a:rPr>
              <a:t>The Cherubim guard</a:t>
            </a:r>
          </a:p>
          <a:p>
            <a:r>
              <a:rPr lang="en-US" sz="2800" dirty="0">
                <a:latin typeface="Lucida Handwriting"/>
                <a:cs typeface="Lucida Handwriting"/>
              </a:rPr>
              <a:t>the Presence Of God</a:t>
            </a:r>
          </a:p>
        </p:txBody>
      </p:sp>
    </p:spTree>
    <p:extLst>
      <p:ext uri="{BB962C8B-B14F-4D97-AF65-F5344CB8AC3E}">
        <p14:creationId xmlns:p14="http://schemas.microsoft.com/office/powerpoint/2010/main" val="10749057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2" name="TextBox 1"/>
          <p:cNvSpPr txBox="1"/>
          <p:nvPr/>
        </p:nvSpPr>
        <p:spPr>
          <a:xfrm>
            <a:off x="5291394" y="4089510"/>
            <a:ext cx="3315305" cy="369332"/>
          </a:xfrm>
          <a:prstGeom prst="rect">
            <a:avLst/>
          </a:prstGeom>
          <a:noFill/>
        </p:spPr>
        <p:txBody>
          <a:bodyPr wrap="square" rtlCol="0">
            <a:spAutoFit/>
          </a:bodyPr>
          <a:lstStyle/>
          <a:p>
            <a:endParaRPr lang="en-US" dirty="0"/>
          </a:p>
        </p:txBody>
      </p:sp>
      <p:sp>
        <p:nvSpPr>
          <p:cNvPr id="3" name="TextBox 2"/>
          <p:cNvSpPr txBox="1"/>
          <p:nvPr/>
        </p:nvSpPr>
        <p:spPr>
          <a:xfrm>
            <a:off x="883212" y="175136"/>
            <a:ext cx="10236732" cy="1015663"/>
          </a:xfrm>
          <a:prstGeom prst="rect">
            <a:avLst/>
          </a:prstGeom>
          <a:solidFill>
            <a:schemeClr val="accent1"/>
          </a:solidFill>
        </p:spPr>
        <p:txBody>
          <a:bodyPr wrap="square" rtlCol="0">
            <a:spAutoFit/>
          </a:bodyPr>
          <a:lstStyle/>
          <a:p>
            <a:r>
              <a:rPr lang="en-US" sz="2000" dirty="0">
                <a:solidFill>
                  <a:schemeClr val="bg1"/>
                </a:solidFill>
                <a:latin typeface="Papyrus"/>
                <a:cs typeface="Papyrus"/>
              </a:rPr>
              <a:t>“</a:t>
            </a:r>
            <a:r>
              <a:rPr lang="en-US" sz="2000" b="1" dirty="0">
                <a:solidFill>
                  <a:schemeClr val="bg1"/>
                </a:solidFill>
                <a:latin typeface="Papyrus"/>
                <a:cs typeface="Papyrus"/>
              </a:rPr>
              <a:t>1 Corinthians 15:51-52</a:t>
            </a:r>
            <a:r>
              <a:rPr lang="en-US" sz="2000" dirty="0">
                <a:solidFill>
                  <a:schemeClr val="bg1"/>
                </a:solidFill>
                <a:latin typeface="Papyrus"/>
                <a:cs typeface="Papyrus"/>
              </a:rPr>
              <a:t>”Behold, I show you a mystery: we shall not all sleep, but we shall all be changed.  In a moment, in the twinkling of an eye, </a:t>
            </a:r>
            <a:r>
              <a:rPr lang="en-US" sz="2000" i="1" dirty="0">
                <a:solidFill>
                  <a:schemeClr val="bg1"/>
                </a:solidFill>
                <a:latin typeface="Papyrus"/>
                <a:cs typeface="Papyrus"/>
              </a:rPr>
              <a:t>at the last trump</a:t>
            </a:r>
            <a:r>
              <a:rPr lang="en-US" sz="2000" dirty="0">
                <a:solidFill>
                  <a:schemeClr val="bg1"/>
                </a:solidFill>
                <a:latin typeface="Papyrus"/>
                <a:cs typeface="Papyrus"/>
              </a:rPr>
              <a:t>: For the trumpet shall sound, and the dead in Christ shall be raised incorruptible, and we shall be changed</a:t>
            </a:r>
            <a:r>
              <a:rPr lang="en-US" sz="2000" dirty="0">
                <a:latin typeface="Papyrus"/>
                <a:cs typeface="Papyrus"/>
              </a:rPr>
              <a:t>”</a:t>
            </a:r>
            <a:endParaRPr lang="en-US" sz="2000" b="1" dirty="0">
              <a:solidFill>
                <a:srgbClr val="FF0000"/>
              </a:solidFill>
              <a:latin typeface="Papyrus"/>
              <a:cs typeface="Papyrus"/>
            </a:endParaRPr>
          </a:p>
        </p:txBody>
      </p:sp>
      <p:pic>
        <p:nvPicPr>
          <p:cNvPr id="8" name="Picture 7" descr="398238_10150928111907355_799722627_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9129" y="1190799"/>
            <a:ext cx="10236732" cy="5667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4422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411E03-40AA-AFE7-8DF3-7BDB4CEC47EE}"/>
              </a:ext>
            </a:extLst>
          </p:cNvPr>
          <p:cNvSpPr txBox="1"/>
          <p:nvPr/>
        </p:nvSpPr>
        <p:spPr>
          <a:xfrm>
            <a:off x="2324515" y="1443841"/>
            <a:ext cx="7634776" cy="3970318"/>
          </a:xfrm>
          <a:prstGeom prst="rect">
            <a:avLst/>
          </a:prstGeom>
          <a:solidFill>
            <a:srgbClr val="00B0F0"/>
          </a:solidFill>
        </p:spPr>
        <p:txBody>
          <a:bodyPr wrap="square" rtlCol="0">
            <a:spAutoFit/>
          </a:bodyPr>
          <a:lstStyle/>
          <a:p>
            <a:pPr algn="ctr"/>
            <a:endParaRPr lang="en-US" sz="2800" dirty="0">
              <a:latin typeface="Papyrus" panose="020B0602040200020303" pitchFamily="34" charset="77"/>
            </a:endParaRPr>
          </a:p>
          <a:p>
            <a:pPr algn="ctr"/>
            <a:r>
              <a:rPr lang="en-US" sz="2800" dirty="0">
                <a:latin typeface="Papyrus" panose="020B0602040200020303" pitchFamily="34" charset="77"/>
              </a:rPr>
              <a:t> The Book of Revelation points to</a:t>
            </a:r>
          </a:p>
          <a:p>
            <a:pPr algn="ctr"/>
            <a:r>
              <a:rPr lang="en-US" sz="2800" dirty="0">
                <a:latin typeface="Papyrus" panose="020B0602040200020303" pitchFamily="34" charset="77"/>
              </a:rPr>
              <a:t> The Tribulation  as a Yom Kippur Service </a:t>
            </a:r>
          </a:p>
          <a:p>
            <a:pPr algn="ctr"/>
            <a:endParaRPr lang="en-US" sz="2800" dirty="0">
              <a:latin typeface="Papyrus" panose="020B0602040200020303" pitchFamily="34" charset="77"/>
            </a:endParaRPr>
          </a:p>
          <a:p>
            <a:pPr algn="ctr"/>
            <a:r>
              <a:rPr lang="en-US" sz="2800" dirty="0">
                <a:latin typeface="Papyrus" panose="020B0602040200020303" pitchFamily="34" charset="77"/>
              </a:rPr>
              <a:t>Jesus is Officiating as High Priest </a:t>
            </a:r>
          </a:p>
          <a:p>
            <a:pPr algn="ctr"/>
            <a:r>
              <a:rPr lang="en-US" sz="2800" dirty="0">
                <a:latin typeface="Papyrus" panose="020B0602040200020303" pitchFamily="34" charset="77"/>
              </a:rPr>
              <a:t>To Redeem the Nation of Israel</a:t>
            </a:r>
          </a:p>
          <a:p>
            <a:pPr algn="ctr"/>
            <a:endParaRPr lang="en-US" sz="2800" dirty="0">
              <a:latin typeface="Papyrus" panose="020B0602040200020303" pitchFamily="34" charset="77"/>
            </a:endParaRPr>
          </a:p>
          <a:p>
            <a:r>
              <a:rPr lang="en-US" sz="2800" dirty="0">
                <a:latin typeface="Papyrus" panose="020B0602040200020303" pitchFamily="34" charset="77"/>
              </a:rPr>
              <a:t>           This is the time of Jacob’s Trouble </a:t>
            </a:r>
          </a:p>
          <a:p>
            <a:r>
              <a:rPr lang="en-US" sz="2800" dirty="0">
                <a:latin typeface="Papyrus" panose="020B0602040200020303" pitchFamily="34" charset="77"/>
              </a:rPr>
              <a:t>The Tribulation is not Intended for the Church</a:t>
            </a:r>
          </a:p>
        </p:txBody>
      </p:sp>
    </p:spTree>
    <p:extLst>
      <p:ext uri="{BB962C8B-B14F-4D97-AF65-F5344CB8AC3E}">
        <p14:creationId xmlns:p14="http://schemas.microsoft.com/office/powerpoint/2010/main" val="16439798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5" name="Picture 4" descr="05.JPG"/>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p:blipFill>
        <p:spPr>
          <a:xfrm>
            <a:off x="516195" y="348312"/>
            <a:ext cx="5429903" cy="6509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images-1.jpeg"/>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12383" y="287543"/>
            <a:ext cx="5095631" cy="6570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3930296" y="204540"/>
            <a:ext cx="5678399" cy="923330"/>
          </a:xfrm>
          <a:prstGeom prst="rect">
            <a:avLst/>
          </a:prstGeom>
          <a:solidFill>
            <a:schemeClr val="bg1"/>
          </a:solidFill>
        </p:spPr>
        <p:txBody>
          <a:bodyPr wrap="square" rtlCol="0">
            <a:spAutoFit/>
          </a:bodyPr>
          <a:lstStyle/>
          <a:p>
            <a:r>
              <a:rPr lang="es-ES_tradnl" dirty="0">
                <a:latin typeface="Papyrus"/>
                <a:cs typeface="Papyrus"/>
              </a:rPr>
              <a:t>‘And in </a:t>
            </a:r>
            <a:r>
              <a:rPr lang="es-ES_tradnl" dirty="0" err="1">
                <a:latin typeface="Papyrus"/>
                <a:cs typeface="Papyrus"/>
              </a:rPr>
              <a:t>the</a:t>
            </a:r>
            <a:r>
              <a:rPr lang="es-ES_tradnl" dirty="0">
                <a:latin typeface="Papyrus"/>
                <a:cs typeface="Papyrus"/>
              </a:rPr>
              <a:t> </a:t>
            </a:r>
            <a:r>
              <a:rPr lang="es-ES_tradnl" dirty="0" err="1">
                <a:latin typeface="Papyrus"/>
                <a:cs typeface="Papyrus"/>
              </a:rPr>
              <a:t>midst</a:t>
            </a:r>
            <a:r>
              <a:rPr lang="es-ES_tradnl" dirty="0">
                <a:latin typeface="Papyrus"/>
                <a:cs typeface="Papyrus"/>
              </a:rPr>
              <a:t> of </a:t>
            </a:r>
            <a:r>
              <a:rPr lang="es-ES_tradnl" dirty="0" err="1">
                <a:latin typeface="Papyrus"/>
                <a:cs typeface="Papyrus"/>
              </a:rPr>
              <a:t>the</a:t>
            </a:r>
            <a:r>
              <a:rPr lang="es-ES_tradnl" dirty="0">
                <a:latin typeface="Papyrus"/>
                <a:cs typeface="Papyrus"/>
              </a:rPr>
              <a:t> 7 </a:t>
            </a:r>
            <a:r>
              <a:rPr lang="es-ES_tradnl" dirty="0" err="1">
                <a:latin typeface="Papyrus"/>
                <a:cs typeface="Papyrus"/>
              </a:rPr>
              <a:t>candlesticks</a:t>
            </a:r>
            <a:r>
              <a:rPr lang="es-ES_tradnl" dirty="0">
                <a:latin typeface="Papyrus"/>
                <a:cs typeface="Papyrus"/>
              </a:rPr>
              <a:t> </a:t>
            </a:r>
            <a:r>
              <a:rPr lang="es-ES_tradnl" dirty="0" err="1">
                <a:latin typeface="Papyrus"/>
                <a:cs typeface="Papyrus"/>
              </a:rPr>
              <a:t>one</a:t>
            </a:r>
            <a:r>
              <a:rPr lang="es-ES_tradnl" dirty="0">
                <a:latin typeface="Papyrus"/>
                <a:cs typeface="Papyrus"/>
              </a:rPr>
              <a:t> </a:t>
            </a:r>
            <a:r>
              <a:rPr lang="es-ES_tradnl" dirty="0" err="1">
                <a:latin typeface="Papyrus"/>
                <a:cs typeface="Papyrus"/>
              </a:rPr>
              <a:t>like</a:t>
            </a:r>
            <a:r>
              <a:rPr lang="es-ES_tradnl" dirty="0">
                <a:latin typeface="Papyrus"/>
                <a:cs typeface="Papyrus"/>
              </a:rPr>
              <a:t> </a:t>
            </a:r>
            <a:r>
              <a:rPr lang="es-ES_tradnl" dirty="0" err="1">
                <a:latin typeface="Papyrus"/>
                <a:cs typeface="Papyrus"/>
              </a:rPr>
              <a:t>the</a:t>
            </a:r>
            <a:r>
              <a:rPr lang="es-ES_tradnl" dirty="0">
                <a:latin typeface="Papyrus"/>
                <a:cs typeface="Papyrus"/>
              </a:rPr>
              <a:t> Son of </a:t>
            </a:r>
            <a:r>
              <a:rPr lang="es-ES_tradnl" dirty="0" err="1">
                <a:latin typeface="Papyrus"/>
                <a:cs typeface="Papyrus"/>
              </a:rPr>
              <a:t>man</a:t>
            </a:r>
            <a:r>
              <a:rPr lang="es-ES_tradnl" dirty="0">
                <a:latin typeface="Papyrus"/>
                <a:cs typeface="Papyrus"/>
              </a:rPr>
              <a:t>, </a:t>
            </a:r>
            <a:r>
              <a:rPr lang="es-ES_tradnl" dirty="0" err="1">
                <a:latin typeface="Papyrus"/>
                <a:cs typeface="Papyrus"/>
              </a:rPr>
              <a:t>clothed</a:t>
            </a:r>
            <a:r>
              <a:rPr lang="es-ES_tradnl" dirty="0">
                <a:latin typeface="Papyrus"/>
                <a:cs typeface="Papyrus"/>
              </a:rPr>
              <a:t> </a:t>
            </a:r>
            <a:r>
              <a:rPr lang="es-ES_tradnl" dirty="0" err="1">
                <a:latin typeface="Papyrus"/>
                <a:cs typeface="Papyrus"/>
              </a:rPr>
              <a:t>with</a:t>
            </a:r>
            <a:r>
              <a:rPr lang="es-ES_tradnl" dirty="0">
                <a:latin typeface="Papyrus"/>
                <a:cs typeface="Papyrus"/>
              </a:rPr>
              <a:t> a </a:t>
            </a:r>
            <a:r>
              <a:rPr lang="es-ES_tradnl" dirty="0" err="1">
                <a:latin typeface="Papyrus"/>
                <a:cs typeface="Papyrus"/>
              </a:rPr>
              <a:t>garment</a:t>
            </a:r>
            <a:r>
              <a:rPr lang="es-ES_tradnl" dirty="0">
                <a:latin typeface="Papyrus"/>
                <a:cs typeface="Papyrus"/>
              </a:rPr>
              <a:t> </a:t>
            </a:r>
            <a:r>
              <a:rPr lang="es-ES_tradnl" dirty="0" err="1">
                <a:latin typeface="Papyrus"/>
                <a:cs typeface="Papyrus"/>
              </a:rPr>
              <a:t>down</a:t>
            </a:r>
            <a:r>
              <a:rPr lang="es-ES_tradnl" dirty="0">
                <a:latin typeface="Papyrus"/>
                <a:cs typeface="Papyrus"/>
              </a:rPr>
              <a:t> </a:t>
            </a:r>
            <a:r>
              <a:rPr lang="es-ES_tradnl" dirty="0" err="1">
                <a:latin typeface="Papyrus"/>
                <a:cs typeface="Papyrus"/>
              </a:rPr>
              <a:t>to</a:t>
            </a:r>
            <a:r>
              <a:rPr lang="es-ES_tradnl" dirty="0">
                <a:latin typeface="Papyrus"/>
                <a:cs typeface="Papyrus"/>
              </a:rPr>
              <a:t> </a:t>
            </a:r>
            <a:r>
              <a:rPr lang="es-ES_tradnl" dirty="0" err="1">
                <a:latin typeface="Papyrus"/>
                <a:cs typeface="Papyrus"/>
              </a:rPr>
              <a:t>the</a:t>
            </a:r>
            <a:r>
              <a:rPr lang="es-ES_tradnl" dirty="0">
                <a:latin typeface="Papyrus"/>
                <a:cs typeface="Papyrus"/>
              </a:rPr>
              <a:t> </a:t>
            </a:r>
            <a:r>
              <a:rPr lang="es-ES_tradnl" dirty="0" err="1">
                <a:latin typeface="Papyrus"/>
                <a:cs typeface="Papyrus"/>
              </a:rPr>
              <a:t>foot</a:t>
            </a:r>
            <a:r>
              <a:rPr lang="es-ES_tradnl" dirty="0">
                <a:latin typeface="Papyrus"/>
                <a:cs typeface="Papyrus"/>
              </a:rPr>
              <a:t>, </a:t>
            </a:r>
            <a:r>
              <a:rPr lang="es-ES_tradnl" dirty="0" err="1">
                <a:latin typeface="Papyrus"/>
                <a:cs typeface="Papyrus"/>
              </a:rPr>
              <a:t>girt</a:t>
            </a:r>
            <a:r>
              <a:rPr lang="es-ES_tradnl" dirty="0">
                <a:latin typeface="Papyrus"/>
                <a:cs typeface="Papyrus"/>
              </a:rPr>
              <a:t> </a:t>
            </a:r>
            <a:r>
              <a:rPr lang="es-ES_tradnl" dirty="0" err="1">
                <a:latin typeface="Papyrus"/>
                <a:cs typeface="Papyrus"/>
              </a:rPr>
              <a:t>about</a:t>
            </a:r>
            <a:r>
              <a:rPr lang="es-ES_tradnl" dirty="0">
                <a:latin typeface="Papyrus"/>
                <a:cs typeface="Papyrus"/>
              </a:rPr>
              <a:t> </a:t>
            </a:r>
            <a:r>
              <a:rPr lang="es-ES_tradnl" dirty="0" err="1">
                <a:latin typeface="Papyrus"/>
                <a:cs typeface="Papyrus"/>
              </a:rPr>
              <a:t>the</a:t>
            </a:r>
            <a:r>
              <a:rPr lang="es-ES_tradnl" dirty="0">
                <a:latin typeface="Papyrus"/>
                <a:cs typeface="Papyrus"/>
              </a:rPr>
              <a:t> </a:t>
            </a:r>
            <a:r>
              <a:rPr lang="es-ES_tradnl" dirty="0" err="1">
                <a:latin typeface="Papyrus"/>
                <a:cs typeface="Papyrus"/>
              </a:rPr>
              <a:t>paps</a:t>
            </a:r>
            <a:r>
              <a:rPr lang="es-ES_tradnl" dirty="0">
                <a:latin typeface="Papyrus"/>
                <a:cs typeface="Papyrus"/>
              </a:rPr>
              <a:t> </a:t>
            </a:r>
            <a:r>
              <a:rPr lang="es-ES_tradnl" dirty="0" err="1">
                <a:latin typeface="Papyrus"/>
                <a:cs typeface="Papyrus"/>
              </a:rPr>
              <a:t>with</a:t>
            </a:r>
            <a:r>
              <a:rPr lang="es-ES_tradnl" dirty="0">
                <a:latin typeface="Papyrus"/>
                <a:cs typeface="Papyrus"/>
              </a:rPr>
              <a:t>  </a:t>
            </a:r>
            <a:r>
              <a:rPr lang="es-ES_tradnl" dirty="0" err="1">
                <a:latin typeface="Papyrus"/>
                <a:cs typeface="Papyrus"/>
              </a:rPr>
              <a:t>golden</a:t>
            </a:r>
            <a:r>
              <a:rPr lang="es-ES_tradnl" dirty="0">
                <a:latin typeface="Papyrus"/>
                <a:cs typeface="Papyrus"/>
              </a:rPr>
              <a:t> </a:t>
            </a:r>
            <a:r>
              <a:rPr lang="es-ES_tradnl" dirty="0" err="1">
                <a:latin typeface="Papyrus"/>
                <a:cs typeface="Papyrus"/>
              </a:rPr>
              <a:t>girdle</a:t>
            </a:r>
            <a:r>
              <a:rPr lang="es-ES_tradnl" dirty="0">
                <a:latin typeface="Papyrus"/>
                <a:cs typeface="Papyrus"/>
              </a:rPr>
              <a:t>”  </a:t>
            </a:r>
            <a:r>
              <a:rPr lang="es-ES_tradnl" dirty="0" err="1">
                <a:solidFill>
                  <a:srgbClr val="FF0000"/>
                </a:solidFill>
                <a:latin typeface="Papyrus"/>
                <a:cs typeface="Papyrus"/>
              </a:rPr>
              <a:t>Revelation</a:t>
            </a:r>
            <a:r>
              <a:rPr lang="es-ES_tradnl" dirty="0">
                <a:solidFill>
                  <a:srgbClr val="FF0000"/>
                </a:solidFill>
                <a:latin typeface="Papyrus"/>
                <a:cs typeface="Papyrus"/>
              </a:rPr>
              <a:t> 1:13</a:t>
            </a:r>
          </a:p>
        </p:txBody>
      </p:sp>
    </p:spTree>
    <p:extLst>
      <p:ext uri="{BB962C8B-B14F-4D97-AF65-F5344CB8AC3E}">
        <p14:creationId xmlns:p14="http://schemas.microsoft.com/office/powerpoint/2010/main" val="28405710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p>
        </p:txBody>
      </p:sp>
      <p:pic>
        <p:nvPicPr>
          <p:cNvPr id="2" name="Picture 1" descr="between_curtains.jp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60263" y="98988"/>
            <a:ext cx="5031265" cy="6759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5659744" y="686711"/>
            <a:ext cx="6181614" cy="5484578"/>
          </a:xfrm>
          <a:prstGeom prst="rect">
            <a:avLst/>
          </a:prstGeom>
          <a:noFill/>
        </p:spPr>
        <p:txBody>
          <a:bodyPr wrap="square" rtlCol="0">
            <a:spAutoFit/>
          </a:bodyPr>
          <a:lstStyle/>
          <a:p>
            <a:r>
              <a:rPr lang="es-ES_tradnl" sz="2400" dirty="0" err="1">
                <a:latin typeface="Papyrus"/>
                <a:cs typeface="Papyrus"/>
              </a:rPr>
              <a:t>Now</a:t>
            </a:r>
            <a:r>
              <a:rPr lang="es-ES_tradnl" sz="2400" dirty="0">
                <a:latin typeface="Papyrus"/>
                <a:cs typeface="Papyrus"/>
              </a:rPr>
              <a:t> </a:t>
            </a:r>
            <a:r>
              <a:rPr lang="es-ES_tradnl" sz="2400" dirty="0" err="1">
                <a:latin typeface="Papyrus"/>
                <a:cs typeface="Papyrus"/>
              </a:rPr>
              <a:t>with</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Incense</a:t>
            </a:r>
            <a:r>
              <a:rPr lang="es-ES_tradnl" sz="2400" dirty="0">
                <a:latin typeface="Papyrus"/>
                <a:cs typeface="Papyrus"/>
              </a:rPr>
              <a:t> </a:t>
            </a:r>
            <a:r>
              <a:rPr lang="es-ES_tradnl" sz="2400" dirty="0" err="1">
                <a:latin typeface="Papyrus"/>
                <a:cs typeface="Papyrus"/>
              </a:rPr>
              <a:t>from</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Golden Altar and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blood</a:t>
            </a:r>
            <a:r>
              <a:rPr lang="es-ES_tradnl" sz="2400" dirty="0">
                <a:latin typeface="Papyrus"/>
                <a:cs typeface="Papyrus"/>
              </a:rPr>
              <a:t> </a:t>
            </a:r>
            <a:r>
              <a:rPr lang="es-ES_tradnl" sz="2400" dirty="0" err="1">
                <a:latin typeface="Papyrus"/>
                <a:cs typeface="Papyrus"/>
              </a:rPr>
              <a:t>of</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sacrifice</a:t>
            </a:r>
            <a:r>
              <a:rPr lang="es-ES_tradnl" sz="2400" dirty="0">
                <a:latin typeface="Papyrus"/>
                <a:cs typeface="Papyrus"/>
              </a:rPr>
              <a:t> He </a:t>
            </a:r>
            <a:r>
              <a:rPr lang="es-ES_tradnl" sz="2400" dirty="0" err="1">
                <a:latin typeface="Papyrus"/>
                <a:cs typeface="Papyrus"/>
              </a:rPr>
              <a:t>begins</a:t>
            </a:r>
            <a:endParaRPr lang="es-ES_tradnl" sz="2400" dirty="0">
              <a:latin typeface="Papyrus"/>
              <a:cs typeface="Papyrus"/>
            </a:endParaRPr>
          </a:p>
          <a:p>
            <a:r>
              <a:rPr lang="es-ES_tradnl" sz="2400" dirty="0">
                <a:latin typeface="Papyrus"/>
                <a:cs typeface="Papyrus"/>
              </a:rPr>
              <a:t>                  “</a:t>
            </a:r>
            <a:r>
              <a:rPr lang="es-ES_tradnl" sz="2400" dirty="0" err="1">
                <a:solidFill>
                  <a:srgbClr val="FF0000"/>
                </a:solidFill>
                <a:latin typeface="Lucida Handwriting"/>
                <a:cs typeface="Lucida Handwriting"/>
              </a:rPr>
              <a:t>The</a:t>
            </a:r>
            <a:r>
              <a:rPr lang="es-ES_tradnl" sz="2400" dirty="0">
                <a:solidFill>
                  <a:srgbClr val="FF0000"/>
                </a:solidFill>
                <a:latin typeface="Lucida Handwriting"/>
                <a:cs typeface="Lucida Handwriting"/>
              </a:rPr>
              <a:t> </a:t>
            </a:r>
            <a:r>
              <a:rPr lang="es-ES_tradnl" sz="2400" dirty="0" err="1">
                <a:solidFill>
                  <a:srgbClr val="FF0000"/>
                </a:solidFill>
                <a:latin typeface="Lucida Handwriting"/>
                <a:cs typeface="Lucida Handwriting"/>
              </a:rPr>
              <a:t>Walk</a:t>
            </a:r>
            <a:r>
              <a:rPr lang="es-ES_tradnl" sz="2400" dirty="0">
                <a:latin typeface="Papyrus"/>
                <a:cs typeface="Papyrus"/>
              </a:rPr>
              <a:t>”</a:t>
            </a:r>
          </a:p>
          <a:p>
            <a:pPr>
              <a:lnSpc>
                <a:spcPct val="80000"/>
              </a:lnSpc>
            </a:pPr>
            <a:endParaRPr lang="es-ES_tradnl" sz="2400" dirty="0">
              <a:latin typeface="Papyrus"/>
              <a:cs typeface="Papyrus"/>
            </a:endParaRPr>
          </a:p>
          <a:p>
            <a:r>
              <a:rPr lang="es-ES_tradnl" sz="2400" dirty="0">
                <a:latin typeface="Papyrus"/>
                <a:cs typeface="Papyrus"/>
              </a:rPr>
              <a:t>No </a:t>
            </a:r>
            <a:r>
              <a:rPr lang="es-ES_tradnl" sz="2400" dirty="0" err="1">
                <a:latin typeface="Papyrus"/>
                <a:cs typeface="Papyrus"/>
              </a:rPr>
              <a:t>one</a:t>
            </a:r>
            <a:r>
              <a:rPr lang="es-ES_tradnl" sz="2400" dirty="0">
                <a:latin typeface="Papyrus"/>
                <a:cs typeface="Papyrus"/>
              </a:rPr>
              <a:t> can </a:t>
            </a:r>
            <a:r>
              <a:rPr lang="es-ES_tradnl" sz="2400" dirty="0" err="1">
                <a:latin typeface="Papyrus"/>
                <a:cs typeface="Papyrus"/>
              </a:rPr>
              <a:t>touch</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High </a:t>
            </a:r>
            <a:r>
              <a:rPr lang="es-ES_tradnl" sz="2400" dirty="0" err="1">
                <a:latin typeface="Papyrus"/>
                <a:cs typeface="Papyrus"/>
              </a:rPr>
              <a:t>Priest</a:t>
            </a:r>
            <a:r>
              <a:rPr lang="es-ES_tradnl" sz="2400" dirty="0">
                <a:latin typeface="Papyrus"/>
                <a:cs typeface="Papyrus"/>
              </a:rPr>
              <a:t>  </a:t>
            </a:r>
            <a:r>
              <a:rPr lang="es-ES_tradnl" sz="2400" dirty="0" err="1">
                <a:latin typeface="Papyrus"/>
                <a:cs typeface="Papyrus"/>
              </a:rPr>
              <a:t>until</a:t>
            </a:r>
            <a:r>
              <a:rPr lang="es-ES_tradnl" sz="2400" dirty="0">
                <a:latin typeface="Papyrus"/>
                <a:cs typeface="Papyrus"/>
              </a:rPr>
              <a:t> </a:t>
            </a:r>
          </a:p>
          <a:p>
            <a:r>
              <a:rPr lang="es-ES_tradnl" sz="2400" dirty="0">
                <a:latin typeface="Papyrus"/>
                <a:cs typeface="Papyrus"/>
              </a:rPr>
              <a:t>after  </a:t>
            </a:r>
            <a:r>
              <a:rPr lang="es-ES_tradnl" sz="2400" dirty="0" err="1">
                <a:latin typeface="Papyrus"/>
                <a:cs typeface="Papyrus"/>
              </a:rPr>
              <a:t>sprinkles</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blood</a:t>
            </a:r>
            <a:r>
              <a:rPr lang="es-ES_tradnl" sz="2400" dirty="0">
                <a:latin typeface="Papyrus"/>
                <a:cs typeface="Papyrus"/>
              </a:rPr>
              <a:t> </a:t>
            </a:r>
            <a:r>
              <a:rPr lang="es-ES_tradnl" sz="2400" dirty="0" err="1">
                <a:latin typeface="Papyrus"/>
                <a:cs typeface="Papyrus"/>
              </a:rPr>
              <a:t>on</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Mercy</a:t>
            </a:r>
            <a:r>
              <a:rPr lang="es-ES_tradnl" sz="2400" dirty="0">
                <a:latin typeface="Papyrus"/>
                <a:cs typeface="Papyrus"/>
              </a:rPr>
              <a:t> </a:t>
            </a:r>
            <a:r>
              <a:rPr lang="es-ES_tradnl" sz="2400" dirty="0" err="1">
                <a:latin typeface="Papyrus"/>
                <a:cs typeface="Papyrus"/>
              </a:rPr>
              <a:t>Seat</a:t>
            </a:r>
            <a:r>
              <a:rPr lang="es-ES_tradnl" sz="2400" dirty="0">
                <a:latin typeface="Papyrus"/>
                <a:cs typeface="Papyrus"/>
              </a:rPr>
              <a:t> </a:t>
            </a:r>
            <a:r>
              <a:rPr lang="es-ES_tradnl" sz="2400" dirty="0" err="1">
                <a:latin typeface="Papyrus"/>
                <a:cs typeface="Papyrus"/>
              </a:rPr>
              <a:t>behind</a:t>
            </a:r>
            <a:r>
              <a:rPr lang="es-ES_tradnl" sz="2400" dirty="0">
                <a:latin typeface="Papyrus"/>
                <a:cs typeface="Papyrus"/>
              </a:rPr>
              <a:t> </a:t>
            </a:r>
            <a:r>
              <a:rPr lang="es-ES_tradnl" sz="2400" dirty="0" err="1">
                <a:latin typeface="Papyrus"/>
                <a:cs typeface="Papyrus"/>
              </a:rPr>
              <a:t>the</a:t>
            </a:r>
            <a:r>
              <a:rPr lang="es-ES_tradnl" sz="2400" dirty="0">
                <a:latin typeface="Papyrus"/>
                <a:cs typeface="Papyrus"/>
              </a:rPr>
              <a:t> </a:t>
            </a:r>
            <a:r>
              <a:rPr lang="es-ES_tradnl" sz="2400" dirty="0" err="1">
                <a:latin typeface="Papyrus"/>
                <a:cs typeface="Papyrus"/>
              </a:rPr>
              <a:t>Veil</a:t>
            </a:r>
            <a:r>
              <a:rPr lang="es-ES_tradnl" sz="2400" dirty="0">
                <a:latin typeface="Papyrus"/>
                <a:cs typeface="Papyrus"/>
              </a:rPr>
              <a:t>.</a:t>
            </a:r>
          </a:p>
          <a:p>
            <a:endParaRPr lang="es-ES_tradnl" sz="2400" dirty="0">
              <a:latin typeface="Papyrus"/>
              <a:cs typeface="Papyrus"/>
            </a:endParaRPr>
          </a:p>
          <a:p>
            <a:r>
              <a:rPr lang="es-ES_tradnl" sz="2400" dirty="0">
                <a:solidFill>
                  <a:schemeClr val="bg1"/>
                </a:solidFill>
                <a:latin typeface="Lucida Calligraphy"/>
                <a:cs typeface="Lucida Calligraphy"/>
              </a:rPr>
              <a:t>“</a:t>
            </a:r>
            <a:r>
              <a:rPr lang="es-ES_tradnl" sz="2000" dirty="0">
                <a:solidFill>
                  <a:schemeClr val="bg1"/>
                </a:solidFill>
                <a:latin typeface="Papyrus"/>
                <a:cs typeface="Papyrus"/>
              </a:rPr>
              <a:t>I </a:t>
            </a:r>
            <a:r>
              <a:rPr lang="es-ES_tradnl" sz="2000" dirty="0" err="1">
                <a:solidFill>
                  <a:schemeClr val="bg1"/>
                </a:solidFill>
                <a:latin typeface="Papyrus"/>
                <a:cs typeface="Papyrus"/>
              </a:rPr>
              <a:t>will</a:t>
            </a:r>
            <a:r>
              <a:rPr lang="es-ES_tradnl" sz="2000" dirty="0">
                <a:solidFill>
                  <a:schemeClr val="bg1"/>
                </a:solidFill>
                <a:latin typeface="Papyrus"/>
                <a:cs typeface="Papyrus"/>
              </a:rPr>
              <a:t> </a:t>
            </a:r>
            <a:r>
              <a:rPr lang="es-ES_tradnl" sz="2000" dirty="0" err="1">
                <a:solidFill>
                  <a:schemeClr val="bg1"/>
                </a:solidFill>
                <a:latin typeface="Papyrus"/>
                <a:cs typeface="Papyrus"/>
              </a:rPr>
              <a:t>meet</a:t>
            </a:r>
            <a:r>
              <a:rPr lang="es-ES_tradnl" sz="2000" dirty="0">
                <a:solidFill>
                  <a:schemeClr val="bg1"/>
                </a:solidFill>
                <a:latin typeface="Papyrus"/>
                <a:cs typeface="Papyrus"/>
              </a:rPr>
              <a:t> </a:t>
            </a:r>
            <a:r>
              <a:rPr lang="es-ES_tradnl" sz="2000" dirty="0" err="1">
                <a:solidFill>
                  <a:schemeClr val="bg1"/>
                </a:solidFill>
                <a:latin typeface="Papyrus"/>
                <a:cs typeface="Papyrus"/>
              </a:rPr>
              <a:t>with</a:t>
            </a:r>
            <a:r>
              <a:rPr lang="es-ES_tradnl" sz="2000" dirty="0">
                <a:solidFill>
                  <a:schemeClr val="bg1"/>
                </a:solidFill>
                <a:latin typeface="Papyrus"/>
                <a:cs typeface="Papyrus"/>
              </a:rPr>
              <a:t> </a:t>
            </a:r>
            <a:r>
              <a:rPr lang="es-ES_tradnl" sz="2000" dirty="0" err="1">
                <a:solidFill>
                  <a:schemeClr val="bg1"/>
                </a:solidFill>
                <a:latin typeface="Papyrus"/>
                <a:cs typeface="Papyrus"/>
              </a:rPr>
              <a:t>you</a:t>
            </a:r>
            <a:r>
              <a:rPr lang="es-ES_tradnl" sz="2000" dirty="0">
                <a:solidFill>
                  <a:schemeClr val="bg1"/>
                </a:solidFill>
                <a:latin typeface="Papyrus"/>
                <a:cs typeface="Papyrus"/>
              </a:rPr>
              <a:t> </a:t>
            </a:r>
            <a:r>
              <a:rPr lang="es-ES_tradnl" sz="2000" dirty="0" err="1">
                <a:solidFill>
                  <a:schemeClr val="bg1"/>
                </a:solidFill>
                <a:latin typeface="Papyrus"/>
                <a:cs typeface="Papyrus"/>
              </a:rPr>
              <a:t>between</a:t>
            </a:r>
            <a:r>
              <a:rPr lang="es-ES_tradnl" sz="2000" dirty="0">
                <a:solidFill>
                  <a:schemeClr val="bg1"/>
                </a:solidFill>
                <a:latin typeface="Papyrus"/>
                <a:cs typeface="Papyrus"/>
              </a:rPr>
              <a:t> </a:t>
            </a:r>
            <a:r>
              <a:rPr lang="es-ES_tradnl" sz="2000" dirty="0" err="1">
                <a:solidFill>
                  <a:schemeClr val="bg1"/>
                </a:solidFill>
                <a:latin typeface="Papyrus"/>
                <a:cs typeface="Papyrus"/>
              </a:rPr>
              <a:t>the</a:t>
            </a:r>
            <a:r>
              <a:rPr lang="es-ES_tradnl" sz="2000" dirty="0">
                <a:solidFill>
                  <a:schemeClr val="bg1"/>
                </a:solidFill>
                <a:latin typeface="Papyrus"/>
                <a:cs typeface="Papyrus"/>
              </a:rPr>
              <a:t> </a:t>
            </a:r>
            <a:r>
              <a:rPr lang="es-ES_tradnl" sz="2000" dirty="0" err="1">
                <a:solidFill>
                  <a:schemeClr val="bg1"/>
                </a:solidFill>
                <a:latin typeface="Papyrus"/>
                <a:cs typeface="Papyrus"/>
              </a:rPr>
              <a:t>cherubim</a:t>
            </a:r>
            <a:r>
              <a:rPr lang="es-ES_tradnl" sz="2000" dirty="0">
                <a:solidFill>
                  <a:schemeClr val="bg1"/>
                </a:solidFill>
                <a:latin typeface="Papyrus"/>
                <a:cs typeface="Papyrus"/>
              </a:rPr>
              <a:t>”</a:t>
            </a:r>
          </a:p>
          <a:p>
            <a:pPr algn="ctr">
              <a:lnSpc>
                <a:spcPct val="80000"/>
              </a:lnSpc>
            </a:pPr>
            <a:endParaRPr lang="es-ES_tradnl" sz="2400" dirty="0">
              <a:latin typeface="Papyrus"/>
              <a:cs typeface="Papyrus"/>
            </a:endParaRPr>
          </a:p>
          <a:p>
            <a:r>
              <a:rPr lang="es-ES_tradnl" sz="2400" dirty="0">
                <a:solidFill>
                  <a:srgbClr val="FF0000"/>
                </a:solidFill>
                <a:latin typeface="Papyrus"/>
                <a:cs typeface="Papyrus"/>
              </a:rPr>
              <a:t>                “</a:t>
            </a:r>
            <a:r>
              <a:rPr lang="es-ES_tradnl" sz="2400" dirty="0" err="1">
                <a:solidFill>
                  <a:srgbClr val="FF0000"/>
                </a:solidFill>
                <a:latin typeface="Lucida Handwriting"/>
                <a:cs typeface="Lucida Handwriting"/>
              </a:rPr>
              <a:t>Touch</a:t>
            </a:r>
            <a:r>
              <a:rPr lang="es-ES_tradnl" sz="2400" dirty="0">
                <a:solidFill>
                  <a:srgbClr val="FF0000"/>
                </a:solidFill>
                <a:latin typeface="Lucida Handwriting"/>
                <a:cs typeface="Lucida Handwriting"/>
              </a:rPr>
              <a:t> Me </a:t>
            </a:r>
            <a:r>
              <a:rPr lang="es-ES_tradnl" sz="2400" dirty="0" err="1">
                <a:solidFill>
                  <a:srgbClr val="FF0000"/>
                </a:solidFill>
                <a:latin typeface="Lucida Handwriting"/>
                <a:cs typeface="Lucida Handwriting"/>
              </a:rPr>
              <a:t>Not</a:t>
            </a:r>
            <a:r>
              <a:rPr lang="es-ES_tradnl" sz="2400" dirty="0">
                <a:solidFill>
                  <a:srgbClr val="FF0000"/>
                </a:solidFill>
                <a:latin typeface="Lucida Handwriting"/>
                <a:cs typeface="Lucida Handwriting"/>
              </a:rPr>
              <a:t>”</a:t>
            </a:r>
          </a:p>
          <a:p>
            <a:endParaRPr lang="es-ES_tradnl" sz="2400" dirty="0">
              <a:solidFill>
                <a:srgbClr val="FF0000"/>
              </a:solidFill>
              <a:latin typeface="Lucida Handwriting"/>
              <a:cs typeface="Lucida Handwriting"/>
            </a:endParaRPr>
          </a:p>
          <a:p>
            <a:r>
              <a:rPr lang="es-ES_tradnl" sz="2400" dirty="0">
                <a:solidFill>
                  <a:srgbClr val="000000"/>
                </a:solidFill>
                <a:latin typeface="Papyrus"/>
                <a:cs typeface="Papyrus"/>
              </a:rPr>
              <a:t>“And </a:t>
            </a:r>
            <a:r>
              <a:rPr lang="es-ES_tradnl" sz="2400" dirty="0" err="1">
                <a:solidFill>
                  <a:srgbClr val="000000"/>
                </a:solidFill>
                <a:latin typeface="Papyrus"/>
                <a:cs typeface="Papyrus"/>
              </a:rPr>
              <a:t>when</a:t>
            </a:r>
            <a:r>
              <a:rPr lang="es-ES_tradnl" sz="2400" dirty="0">
                <a:solidFill>
                  <a:srgbClr val="000000"/>
                </a:solidFill>
                <a:latin typeface="Papyrus"/>
                <a:cs typeface="Papyrus"/>
              </a:rPr>
              <a:t> He </a:t>
            </a:r>
            <a:r>
              <a:rPr lang="es-ES_tradnl" sz="2400" dirty="0" err="1">
                <a:solidFill>
                  <a:srgbClr val="000000"/>
                </a:solidFill>
                <a:latin typeface="Papyrus"/>
                <a:cs typeface="Papyrus"/>
              </a:rPr>
              <a:t>had</a:t>
            </a:r>
            <a:r>
              <a:rPr lang="es-ES_tradnl" sz="2400" dirty="0">
                <a:solidFill>
                  <a:srgbClr val="000000"/>
                </a:solidFill>
                <a:latin typeface="Papyrus"/>
                <a:cs typeface="Papyrus"/>
              </a:rPr>
              <a:t> </a:t>
            </a:r>
            <a:r>
              <a:rPr lang="es-ES_tradnl" sz="2400" dirty="0" err="1">
                <a:solidFill>
                  <a:srgbClr val="000000"/>
                </a:solidFill>
                <a:latin typeface="Papyrus"/>
                <a:cs typeface="Papyrus"/>
              </a:rPr>
              <a:t>opened</a:t>
            </a:r>
            <a:r>
              <a:rPr lang="es-ES_tradnl" sz="2400" dirty="0">
                <a:solidFill>
                  <a:srgbClr val="000000"/>
                </a:solidFill>
                <a:latin typeface="Papyrus"/>
                <a:cs typeface="Papyrus"/>
              </a:rPr>
              <a:t> </a:t>
            </a:r>
            <a:r>
              <a:rPr lang="es-ES_tradnl" sz="2400" dirty="0" err="1">
                <a:solidFill>
                  <a:srgbClr val="000000"/>
                </a:solidFill>
                <a:latin typeface="Papyrus"/>
                <a:cs typeface="Papyrus"/>
              </a:rPr>
              <a:t>the</a:t>
            </a:r>
            <a:r>
              <a:rPr lang="es-ES_tradnl" sz="2400" dirty="0">
                <a:solidFill>
                  <a:srgbClr val="000000"/>
                </a:solidFill>
                <a:latin typeface="Papyrus"/>
                <a:cs typeface="Papyrus"/>
              </a:rPr>
              <a:t> 7th </a:t>
            </a:r>
            <a:r>
              <a:rPr lang="es-ES_tradnl" sz="2400" dirty="0" err="1">
                <a:solidFill>
                  <a:srgbClr val="000000"/>
                </a:solidFill>
                <a:latin typeface="Papyrus"/>
                <a:cs typeface="Papyrus"/>
              </a:rPr>
              <a:t>seal</a:t>
            </a:r>
            <a:endParaRPr lang="es-ES_tradnl" sz="2400" dirty="0">
              <a:solidFill>
                <a:srgbClr val="000000"/>
              </a:solidFill>
              <a:latin typeface="Papyrus"/>
              <a:cs typeface="Papyrus"/>
            </a:endParaRPr>
          </a:p>
          <a:p>
            <a:r>
              <a:rPr lang="es-ES_tradnl" sz="2400" dirty="0">
                <a:solidFill>
                  <a:srgbClr val="000000"/>
                </a:solidFill>
                <a:latin typeface="Papyrus"/>
                <a:cs typeface="Papyrus"/>
              </a:rPr>
              <a:t> </a:t>
            </a:r>
            <a:r>
              <a:rPr lang="es-ES_tradnl" sz="2400" dirty="0" err="1">
                <a:solidFill>
                  <a:srgbClr val="000000"/>
                </a:solidFill>
                <a:latin typeface="Papyrus"/>
                <a:cs typeface="Papyrus"/>
              </a:rPr>
              <a:t>there</a:t>
            </a:r>
            <a:r>
              <a:rPr lang="es-ES_tradnl" sz="2400" dirty="0">
                <a:solidFill>
                  <a:srgbClr val="000000"/>
                </a:solidFill>
                <a:latin typeface="Papyrus"/>
                <a:cs typeface="Papyrus"/>
              </a:rPr>
              <a:t> </a:t>
            </a:r>
            <a:r>
              <a:rPr lang="es-ES_tradnl" sz="2400" dirty="0" err="1">
                <a:solidFill>
                  <a:srgbClr val="000000"/>
                </a:solidFill>
                <a:latin typeface="Papyrus"/>
                <a:cs typeface="Papyrus"/>
              </a:rPr>
              <a:t>was</a:t>
            </a:r>
            <a:r>
              <a:rPr lang="es-ES_tradnl" sz="2400" dirty="0">
                <a:solidFill>
                  <a:srgbClr val="000000"/>
                </a:solidFill>
                <a:latin typeface="Papyrus"/>
                <a:cs typeface="Papyrus"/>
              </a:rPr>
              <a:t> </a:t>
            </a:r>
            <a:r>
              <a:rPr lang="es-ES_tradnl" sz="2400" dirty="0" err="1">
                <a:solidFill>
                  <a:srgbClr val="000000"/>
                </a:solidFill>
                <a:latin typeface="Papyrus"/>
                <a:cs typeface="Papyrus"/>
              </a:rPr>
              <a:t>silence</a:t>
            </a:r>
            <a:r>
              <a:rPr lang="es-ES_tradnl" sz="2400" dirty="0">
                <a:solidFill>
                  <a:srgbClr val="000000"/>
                </a:solidFill>
                <a:latin typeface="Papyrus"/>
                <a:cs typeface="Papyrus"/>
              </a:rPr>
              <a:t> in </a:t>
            </a:r>
            <a:r>
              <a:rPr lang="es-ES_tradnl" sz="2400" dirty="0" err="1">
                <a:solidFill>
                  <a:srgbClr val="000000"/>
                </a:solidFill>
                <a:latin typeface="Papyrus"/>
                <a:cs typeface="Papyrus"/>
              </a:rPr>
              <a:t>heaven</a:t>
            </a:r>
            <a:r>
              <a:rPr lang="es-ES_tradnl" sz="2400" dirty="0">
                <a:solidFill>
                  <a:srgbClr val="000000"/>
                </a:solidFill>
                <a:latin typeface="Papyrus"/>
                <a:cs typeface="Papyrus"/>
              </a:rPr>
              <a:t> </a:t>
            </a:r>
            <a:r>
              <a:rPr lang="es-ES_tradnl" sz="2400" dirty="0" err="1">
                <a:solidFill>
                  <a:srgbClr val="000000"/>
                </a:solidFill>
                <a:latin typeface="Papyrus"/>
                <a:cs typeface="Papyrus"/>
              </a:rPr>
              <a:t>about</a:t>
            </a:r>
            <a:r>
              <a:rPr lang="es-ES_tradnl" sz="2400" dirty="0">
                <a:solidFill>
                  <a:srgbClr val="000000"/>
                </a:solidFill>
                <a:latin typeface="Papyrus"/>
                <a:cs typeface="Papyrus"/>
              </a:rPr>
              <a:t> </a:t>
            </a:r>
            <a:r>
              <a:rPr lang="es-ES_tradnl" sz="2400" dirty="0" err="1">
                <a:solidFill>
                  <a:srgbClr val="000000"/>
                </a:solidFill>
                <a:latin typeface="Papyrus"/>
                <a:cs typeface="Papyrus"/>
              </a:rPr>
              <a:t>the</a:t>
            </a:r>
            <a:r>
              <a:rPr lang="es-ES_tradnl" sz="2400" dirty="0">
                <a:solidFill>
                  <a:srgbClr val="000000"/>
                </a:solidFill>
                <a:latin typeface="Papyrus"/>
                <a:cs typeface="Papyrus"/>
              </a:rPr>
              <a:t> </a:t>
            </a:r>
          </a:p>
          <a:p>
            <a:r>
              <a:rPr lang="es-ES_tradnl" sz="2400" dirty="0" err="1">
                <a:solidFill>
                  <a:srgbClr val="000000"/>
                </a:solidFill>
                <a:latin typeface="Papyrus"/>
                <a:cs typeface="Papyrus"/>
              </a:rPr>
              <a:t>space</a:t>
            </a:r>
            <a:r>
              <a:rPr lang="es-ES_tradnl" sz="2400" dirty="0">
                <a:solidFill>
                  <a:srgbClr val="000000"/>
                </a:solidFill>
                <a:latin typeface="Papyrus"/>
                <a:cs typeface="Papyrus"/>
              </a:rPr>
              <a:t> </a:t>
            </a:r>
            <a:r>
              <a:rPr lang="es-ES_tradnl" sz="2400" dirty="0" err="1">
                <a:solidFill>
                  <a:srgbClr val="000000"/>
                </a:solidFill>
                <a:latin typeface="Papyrus"/>
                <a:cs typeface="Papyrus"/>
              </a:rPr>
              <a:t>of</a:t>
            </a:r>
            <a:r>
              <a:rPr lang="es-ES_tradnl" sz="2400" dirty="0">
                <a:solidFill>
                  <a:srgbClr val="000000"/>
                </a:solidFill>
                <a:latin typeface="Papyrus"/>
                <a:cs typeface="Papyrus"/>
              </a:rPr>
              <a:t> </a:t>
            </a:r>
            <a:r>
              <a:rPr lang="es-ES_tradnl" sz="2400" dirty="0" err="1">
                <a:solidFill>
                  <a:srgbClr val="000000"/>
                </a:solidFill>
                <a:latin typeface="Papyrus"/>
                <a:cs typeface="Papyrus"/>
              </a:rPr>
              <a:t>half</a:t>
            </a:r>
            <a:r>
              <a:rPr lang="es-ES_tradnl" sz="2400" dirty="0">
                <a:solidFill>
                  <a:srgbClr val="000000"/>
                </a:solidFill>
                <a:latin typeface="Papyrus"/>
                <a:cs typeface="Papyrus"/>
              </a:rPr>
              <a:t> </a:t>
            </a:r>
            <a:r>
              <a:rPr lang="es-ES_tradnl" sz="2400" dirty="0" err="1">
                <a:solidFill>
                  <a:srgbClr val="000000"/>
                </a:solidFill>
                <a:latin typeface="Papyrus"/>
                <a:cs typeface="Papyrus"/>
              </a:rPr>
              <a:t>an</a:t>
            </a:r>
            <a:r>
              <a:rPr lang="es-ES_tradnl" sz="2400" dirty="0">
                <a:solidFill>
                  <a:srgbClr val="000000"/>
                </a:solidFill>
                <a:latin typeface="Papyrus"/>
                <a:cs typeface="Papyrus"/>
              </a:rPr>
              <a:t> </a:t>
            </a:r>
            <a:r>
              <a:rPr lang="es-ES_tradnl" sz="2400" dirty="0" err="1">
                <a:solidFill>
                  <a:srgbClr val="000000"/>
                </a:solidFill>
                <a:latin typeface="Papyrus"/>
                <a:cs typeface="Papyrus"/>
              </a:rPr>
              <a:t>hour</a:t>
            </a:r>
            <a:r>
              <a:rPr lang="es-ES_tradnl" sz="2200" dirty="0">
                <a:solidFill>
                  <a:srgbClr val="000000"/>
                </a:solidFill>
                <a:latin typeface="Papyrus"/>
                <a:cs typeface="Papyrus"/>
              </a:rPr>
              <a:t>.”       </a:t>
            </a:r>
            <a:r>
              <a:rPr lang="es-ES_tradnl" sz="2200" dirty="0">
                <a:solidFill>
                  <a:srgbClr val="FF0000"/>
                </a:solidFill>
                <a:latin typeface="Papyrus"/>
                <a:cs typeface="Papyrus"/>
              </a:rPr>
              <a:t>R</a:t>
            </a:r>
            <a:r>
              <a:rPr lang="en-US" sz="2200" dirty="0">
                <a:solidFill>
                  <a:srgbClr val="FF0000"/>
                </a:solidFill>
                <a:latin typeface="Papyrus"/>
                <a:cs typeface="Papyrus"/>
              </a:rPr>
              <a:t>e</a:t>
            </a:r>
            <a:r>
              <a:rPr lang="es-ES_tradnl" sz="2200" dirty="0" err="1">
                <a:solidFill>
                  <a:srgbClr val="FF0000"/>
                </a:solidFill>
                <a:latin typeface="Papyrus"/>
                <a:cs typeface="Papyrus"/>
              </a:rPr>
              <a:t>velation</a:t>
            </a:r>
            <a:r>
              <a:rPr lang="es-ES_tradnl" sz="2200" dirty="0">
                <a:solidFill>
                  <a:srgbClr val="FF0000"/>
                </a:solidFill>
                <a:latin typeface="Papyrus"/>
                <a:cs typeface="Papyrus"/>
              </a:rPr>
              <a:t> 8:1  </a:t>
            </a:r>
          </a:p>
        </p:txBody>
      </p:sp>
    </p:spTree>
    <p:extLst>
      <p:ext uri="{BB962C8B-B14F-4D97-AF65-F5344CB8AC3E}">
        <p14:creationId xmlns:p14="http://schemas.microsoft.com/office/powerpoint/2010/main" val="881270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63" y="11271"/>
            <a:ext cx="12306925" cy="684672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106499" name="Picture 4" descr="blood_ark"/>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88349" y="193722"/>
            <a:ext cx="8465738" cy="6426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9055426" y="1490007"/>
            <a:ext cx="3035277" cy="3877985"/>
          </a:xfrm>
          <a:prstGeom prst="rect">
            <a:avLst/>
          </a:prstGeom>
          <a:solidFill>
            <a:schemeClr val="bg1"/>
          </a:solidFill>
        </p:spPr>
        <p:txBody>
          <a:bodyPr wrap="square" rtlCol="0">
            <a:spAutoFit/>
          </a:bodyPr>
          <a:lstStyle/>
          <a:p>
            <a:r>
              <a:rPr lang="es-ES_tradnl" sz="2400" dirty="0">
                <a:solidFill>
                  <a:srgbClr val="FF0000"/>
                </a:solidFill>
                <a:latin typeface="Papyrus" panose="020B0602040200020303" pitchFamily="34" charset="77"/>
                <a:cs typeface="Papyrus Condensed"/>
              </a:rPr>
              <a:t>  </a:t>
            </a:r>
            <a:r>
              <a:rPr lang="es-ES_tradnl" sz="2400" dirty="0" err="1">
                <a:solidFill>
                  <a:srgbClr val="FF0000"/>
                </a:solidFill>
                <a:latin typeface="Papyrus" panose="020B0602040200020303" pitchFamily="34" charset="77"/>
                <a:cs typeface="Papyrus Condensed"/>
              </a:rPr>
              <a:t>Leviticus</a:t>
            </a:r>
            <a:r>
              <a:rPr lang="es-ES_tradnl" sz="2400" dirty="0">
                <a:solidFill>
                  <a:srgbClr val="FF0000"/>
                </a:solidFill>
                <a:latin typeface="Papyrus" panose="020B0602040200020303" pitchFamily="34" charset="77"/>
                <a:cs typeface="Papyrus Condensed"/>
              </a:rPr>
              <a:t> 16:14, 15</a:t>
            </a:r>
          </a:p>
          <a:p>
            <a:endParaRPr lang="es-ES_tradnl" sz="2400" dirty="0">
              <a:solidFill>
                <a:schemeClr val="bg1"/>
              </a:solidFill>
              <a:latin typeface="Papyrus" panose="020B0602040200020303" pitchFamily="34" charset="77"/>
              <a:cs typeface="Papyrus Condensed"/>
            </a:endParaRPr>
          </a:p>
          <a:p>
            <a:r>
              <a:rPr lang="es-ES_tradnl" dirty="0">
                <a:latin typeface="Papyrus" panose="020B0602040200020303" pitchFamily="34" charset="77"/>
              </a:rPr>
              <a:t>“</a:t>
            </a:r>
            <a:r>
              <a:rPr lang="es-ES_tradnl" sz="2200" dirty="0">
                <a:latin typeface="Papyrus" panose="020B0602040200020303" pitchFamily="34" charset="77"/>
                <a:cs typeface="Papyrus Condensed"/>
              </a:rPr>
              <a:t>And he </a:t>
            </a:r>
            <a:r>
              <a:rPr lang="es-ES_tradnl" sz="2200" dirty="0" err="1">
                <a:latin typeface="Papyrus" panose="020B0602040200020303" pitchFamily="34" charset="77"/>
                <a:cs typeface="Papyrus Condensed"/>
              </a:rPr>
              <a:t>shall</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take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the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blood</a:t>
            </a:r>
            <a:r>
              <a:rPr lang="es-ES_tradnl" sz="2200" dirty="0">
                <a:latin typeface="Papyrus" panose="020B0602040200020303" pitchFamily="34" charset="77"/>
                <a:cs typeface="Papyrus Condensed"/>
              </a:rPr>
              <a:t> of </a:t>
            </a:r>
            <a:r>
              <a:rPr lang="es-ES_tradnl" sz="2200" dirty="0" err="1">
                <a:latin typeface="Papyrus" panose="020B0602040200020303" pitchFamily="34" charset="77"/>
                <a:cs typeface="Papyrus Condensed"/>
              </a:rPr>
              <a:t>the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sacrifice</a:t>
            </a:r>
            <a:r>
              <a:rPr lang="es-ES_tradnl" sz="2200" dirty="0">
                <a:latin typeface="Papyrus" panose="020B0602040200020303" pitchFamily="34" charset="77"/>
                <a:cs typeface="Papyrus Condensed"/>
              </a:rPr>
              <a:t> and </a:t>
            </a:r>
            <a:r>
              <a:rPr lang="es-ES_tradnl" sz="2200" dirty="0" err="1">
                <a:latin typeface="Papyrus" panose="020B0602040200020303" pitchFamily="34" charset="77"/>
                <a:cs typeface="Papyrus Condensed"/>
              </a:rPr>
              <a:t>sprinkle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it</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with</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his</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finger</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upon</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the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Mercy</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Seat</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eastward</a:t>
            </a:r>
            <a:r>
              <a:rPr lang="es-ES_tradnl" sz="2200" dirty="0">
                <a:latin typeface="Papyrus" panose="020B0602040200020303" pitchFamily="34" charset="77"/>
                <a:cs typeface="Papyrus Condensed"/>
              </a:rPr>
              <a:t>; </a:t>
            </a:r>
          </a:p>
          <a:p>
            <a:endParaRPr lang="es-ES_tradnl" sz="2200" dirty="0">
              <a:latin typeface="Papyrus" panose="020B0602040200020303" pitchFamily="34" charset="77"/>
              <a:cs typeface="Papyrus Condensed"/>
            </a:endParaRPr>
          </a:p>
          <a:p>
            <a:r>
              <a:rPr lang="es-ES_tradnl" sz="2200" dirty="0">
                <a:latin typeface="Papyrus" panose="020B0602040200020303" pitchFamily="34" charset="77"/>
                <a:cs typeface="Papyrus Condensed"/>
              </a:rPr>
              <a:t>and </a:t>
            </a:r>
            <a:r>
              <a:rPr lang="es-ES_tradnl" sz="2200" dirty="0" err="1">
                <a:latin typeface="Papyrus" panose="020B0602040200020303" pitchFamily="34" charset="77"/>
                <a:cs typeface="Papyrus Condensed"/>
              </a:rPr>
              <a:t>before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the</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Mercy</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Seat</a:t>
            </a:r>
            <a:r>
              <a:rPr lang="es-ES_tradnl" sz="2200" dirty="0">
                <a:latin typeface="Papyrus" panose="020B0602040200020303" pitchFamily="34" charset="77"/>
                <a:cs typeface="Papyrus Condensed"/>
              </a:rPr>
              <a:t> </a:t>
            </a:r>
            <a:r>
              <a:rPr lang="es-ES_tradnl" sz="2200" dirty="0" err="1">
                <a:latin typeface="Papyrus" panose="020B0602040200020303" pitchFamily="34" charset="77"/>
                <a:cs typeface="Papyrus Condensed"/>
              </a:rPr>
              <a:t>shall</a:t>
            </a:r>
            <a:r>
              <a:rPr lang="es-ES_tradnl" sz="2200" dirty="0">
                <a:latin typeface="Papyrus" panose="020B0602040200020303" pitchFamily="34" charset="77"/>
                <a:cs typeface="Papyrus Condensed"/>
              </a:rPr>
              <a:t> he </a:t>
            </a:r>
            <a:r>
              <a:rPr lang="es-ES_tradnl" sz="2200" dirty="0" err="1">
                <a:latin typeface="Papyrus" panose="020B0602040200020303" pitchFamily="34" charset="77"/>
                <a:cs typeface="Papyrus Condensed"/>
              </a:rPr>
              <a:t>sprinkle</a:t>
            </a:r>
            <a:r>
              <a:rPr lang="es-ES_tradnl" sz="2200" dirty="0">
                <a:latin typeface="Papyrus" panose="020B0602040200020303" pitchFamily="34" charset="77"/>
                <a:cs typeface="Papyrus Condensed"/>
              </a:rPr>
              <a:t> </a:t>
            </a:r>
            <a:r>
              <a:rPr lang="es-ES_tradnl" sz="2200" dirty="0" err="1">
                <a:solidFill>
                  <a:srgbClr val="FF0000"/>
                </a:solidFill>
                <a:latin typeface="Papyrus" panose="020B0602040200020303" pitchFamily="34" charset="77"/>
                <a:cs typeface="Papyrus Condensed"/>
              </a:rPr>
              <a:t>the</a:t>
            </a:r>
            <a:r>
              <a:rPr lang="es-ES_tradnl" sz="2200" dirty="0">
                <a:solidFill>
                  <a:srgbClr val="FF0000"/>
                </a:solidFill>
                <a:latin typeface="Papyrus" panose="020B0602040200020303" pitchFamily="34" charset="77"/>
                <a:cs typeface="Papyrus Condensed"/>
              </a:rPr>
              <a:t> </a:t>
            </a:r>
            <a:r>
              <a:rPr lang="es-ES_tradnl" sz="2200" dirty="0" err="1">
                <a:solidFill>
                  <a:srgbClr val="FF0000"/>
                </a:solidFill>
                <a:latin typeface="Papyrus" panose="020B0602040200020303" pitchFamily="34" charset="77"/>
                <a:cs typeface="Papyrus Condensed"/>
              </a:rPr>
              <a:t>blood</a:t>
            </a:r>
            <a:r>
              <a:rPr lang="es-ES_tradnl" sz="2200" dirty="0">
                <a:solidFill>
                  <a:srgbClr val="FF0000"/>
                </a:solidFill>
                <a:latin typeface="Papyrus" panose="020B0602040200020303" pitchFamily="34" charset="77"/>
                <a:cs typeface="Papyrus Condensed"/>
              </a:rPr>
              <a:t> 7 times</a:t>
            </a:r>
            <a:r>
              <a:rPr lang="es-ES_tradnl" sz="2200" dirty="0">
                <a:latin typeface="Papyrus" panose="020B0602040200020303" pitchFamily="34" charset="77"/>
                <a:cs typeface="Papyrus Condensed"/>
              </a:rPr>
              <a:t>.” </a:t>
            </a:r>
          </a:p>
        </p:txBody>
      </p:sp>
      <p:sp>
        <p:nvSpPr>
          <p:cNvPr id="4" name="TextBox 3"/>
          <p:cNvSpPr txBox="1"/>
          <p:nvPr/>
        </p:nvSpPr>
        <p:spPr>
          <a:xfrm>
            <a:off x="188349" y="236228"/>
            <a:ext cx="5965113" cy="461665"/>
          </a:xfrm>
          <a:prstGeom prst="rect">
            <a:avLst/>
          </a:prstGeom>
          <a:noFill/>
        </p:spPr>
        <p:txBody>
          <a:bodyPr wrap="square" rtlCol="0">
            <a:spAutoFit/>
          </a:bodyPr>
          <a:lstStyle/>
          <a:p>
            <a:r>
              <a:rPr lang="es-ES_tradnl" sz="2400" dirty="0" err="1">
                <a:solidFill>
                  <a:schemeClr val="bg1"/>
                </a:solidFill>
                <a:latin typeface="Lucida Handwriting"/>
                <a:cs typeface="Lucida Handwriting"/>
              </a:rPr>
              <a:t>Sprinkle</a:t>
            </a:r>
            <a:r>
              <a:rPr lang="es-ES_tradnl" sz="2400" dirty="0">
                <a:solidFill>
                  <a:schemeClr val="bg1"/>
                </a:solidFill>
                <a:latin typeface="Lucida Handwriting"/>
                <a:cs typeface="Lucida Handwriting"/>
              </a:rPr>
              <a:t> </a:t>
            </a:r>
            <a:r>
              <a:rPr lang="es-ES_tradnl" sz="2400" dirty="0" err="1">
                <a:solidFill>
                  <a:schemeClr val="bg1"/>
                </a:solidFill>
                <a:latin typeface="Lucida Handwriting"/>
                <a:cs typeface="Lucida Handwriting"/>
              </a:rPr>
              <a:t>the</a:t>
            </a:r>
            <a:r>
              <a:rPr lang="es-ES_tradnl" sz="2400" dirty="0">
                <a:solidFill>
                  <a:schemeClr val="bg1"/>
                </a:solidFill>
                <a:latin typeface="Lucida Handwriting"/>
                <a:cs typeface="Lucida Handwriting"/>
              </a:rPr>
              <a:t> </a:t>
            </a:r>
            <a:r>
              <a:rPr lang="es-ES_tradnl" sz="2400" dirty="0" err="1">
                <a:solidFill>
                  <a:schemeClr val="bg1"/>
                </a:solidFill>
                <a:latin typeface="Lucida Handwriting"/>
                <a:cs typeface="Lucida Handwriting"/>
              </a:rPr>
              <a:t>Blood</a:t>
            </a:r>
            <a:r>
              <a:rPr lang="es-ES_tradnl" sz="2400" dirty="0">
                <a:solidFill>
                  <a:schemeClr val="bg1"/>
                </a:solidFill>
                <a:latin typeface="Lucida Handwriting"/>
                <a:cs typeface="Lucida Handwriting"/>
              </a:rPr>
              <a:t> 7x </a:t>
            </a:r>
            <a:r>
              <a:rPr lang="es-ES_tradnl" sz="2400" dirty="0" err="1">
                <a:solidFill>
                  <a:schemeClr val="bg1"/>
                </a:solidFill>
                <a:latin typeface="Lucida Handwriting"/>
                <a:cs typeface="Lucida Handwriting"/>
              </a:rPr>
              <a:t>down</a:t>
            </a:r>
            <a:endParaRPr lang="es-ES_tradnl" sz="2400" dirty="0">
              <a:solidFill>
                <a:schemeClr val="bg1"/>
              </a:solidFill>
              <a:latin typeface="Lucida Handwriting"/>
              <a:cs typeface="Lucida Handwriting"/>
            </a:endParaRPr>
          </a:p>
        </p:txBody>
      </p:sp>
    </p:spTree>
    <p:extLst>
      <p:ext uri="{BB962C8B-B14F-4D97-AF65-F5344CB8AC3E}">
        <p14:creationId xmlns:p14="http://schemas.microsoft.com/office/powerpoint/2010/main" val="11935722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0" y="0"/>
            <a:ext cx="12192000" cy="6858000"/>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sz="3600" dirty="0">
              <a:latin typeface="Cracked"/>
              <a:cs typeface="Cracked"/>
            </a:endParaRPr>
          </a:p>
        </p:txBody>
      </p:sp>
      <p:pic>
        <p:nvPicPr>
          <p:cNvPr id="6" name="Picture 5" descr="blood_incense.jp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5637" y="336915"/>
            <a:ext cx="6923759" cy="5293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1524001" y="-64834"/>
            <a:ext cx="9034533" cy="369332"/>
          </a:xfrm>
          <a:prstGeom prst="rect">
            <a:avLst/>
          </a:prstGeom>
          <a:noFill/>
        </p:spPr>
        <p:txBody>
          <a:bodyPr wrap="square" rtlCol="0">
            <a:spAutoFit/>
          </a:bodyPr>
          <a:lstStyle/>
          <a:p>
            <a:r>
              <a:rPr lang="es-ES_tradnl" dirty="0"/>
              <a:t>“</a:t>
            </a:r>
            <a:endParaRPr lang="es-ES_tradnl" b="1" dirty="0">
              <a:solidFill>
                <a:srgbClr val="FF0000"/>
              </a:solidFill>
            </a:endParaRPr>
          </a:p>
        </p:txBody>
      </p:sp>
      <p:sp>
        <p:nvSpPr>
          <p:cNvPr id="3" name="TextBox 2"/>
          <p:cNvSpPr txBox="1"/>
          <p:nvPr/>
        </p:nvSpPr>
        <p:spPr>
          <a:xfrm>
            <a:off x="890058" y="5899411"/>
            <a:ext cx="11071451" cy="769441"/>
          </a:xfrm>
          <a:prstGeom prst="rect">
            <a:avLst/>
          </a:prstGeom>
          <a:noFill/>
        </p:spPr>
        <p:txBody>
          <a:bodyPr wrap="square" rtlCol="0">
            <a:spAutoFit/>
          </a:bodyPr>
          <a:lstStyle/>
          <a:p>
            <a:r>
              <a:rPr lang="es-ES_tradnl" sz="2400" dirty="0">
                <a:solidFill>
                  <a:srgbClr val="000000"/>
                </a:solidFill>
                <a:latin typeface="Papyrus"/>
                <a:cs typeface="Papyrus"/>
              </a:rPr>
              <a:t>In </a:t>
            </a:r>
            <a:r>
              <a:rPr lang="es-ES_tradnl" sz="2400" dirty="0" err="1">
                <a:solidFill>
                  <a:srgbClr val="000000"/>
                </a:solidFill>
                <a:latin typeface="Papyrus"/>
                <a:cs typeface="Papyrus"/>
              </a:rPr>
              <a:t>Revelation</a:t>
            </a:r>
            <a:r>
              <a:rPr lang="es-ES_tradnl" sz="2400" dirty="0">
                <a:solidFill>
                  <a:srgbClr val="000000"/>
                </a:solidFill>
                <a:latin typeface="Papyrus"/>
                <a:cs typeface="Papyrus"/>
              </a:rPr>
              <a:t> </a:t>
            </a:r>
            <a:r>
              <a:rPr lang="es-ES_tradnl" sz="2400" dirty="0" err="1">
                <a:solidFill>
                  <a:srgbClr val="000000"/>
                </a:solidFill>
                <a:latin typeface="Papyrus"/>
                <a:cs typeface="Papyrus"/>
              </a:rPr>
              <a:t>Jesus</a:t>
            </a:r>
            <a:r>
              <a:rPr lang="es-ES_tradnl" sz="2400" dirty="0">
                <a:solidFill>
                  <a:srgbClr val="000000"/>
                </a:solidFill>
                <a:latin typeface="Papyrus"/>
                <a:cs typeface="Papyrus"/>
              </a:rPr>
              <a:t> </a:t>
            </a:r>
            <a:r>
              <a:rPr lang="es-ES_tradnl" sz="2400" dirty="0" err="1">
                <a:solidFill>
                  <a:srgbClr val="000000"/>
                </a:solidFill>
                <a:latin typeface="Papyrus"/>
                <a:cs typeface="Papyrus"/>
              </a:rPr>
              <a:t>is</a:t>
            </a:r>
            <a:r>
              <a:rPr lang="es-ES_tradnl" sz="2400" dirty="0">
                <a:solidFill>
                  <a:srgbClr val="000000"/>
                </a:solidFill>
                <a:latin typeface="Papyrus"/>
                <a:cs typeface="Papyrus"/>
              </a:rPr>
              <a:t> </a:t>
            </a:r>
            <a:r>
              <a:rPr lang="es-ES_tradnl" sz="2400" dirty="0" err="1">
                <a:solidFill>
                  <a:srgbClr val="000000"/>
                </a:solidFill>
                <a:latin typeface="Papyrus"/>
                <a:cs typeface="Papyrus"/>
              </a:rPr>
              <a:t>Conducting</a:t>
            </a:r>
            <a:r>
              <a:rPr lang="es-ES_tradnl" sz="2400" dirty="0">
                <a:solidFill>
                  <a:srgbClr val="000000"/>
                </a:solidFill>
                <a:latin typeface="Papyrus"/>
                <a:cs typeface="Papyrus"/>
              </a:rPr>
              <a:t>  </a:t>
            </a:r>
            <a:r>
              <a:rPr lang="es-ES_tradnl" sz="2400" dirty="0" err="1">
                <a:solidFill>
                  <a:srgbClr val="000000"/>
                </a:solidFill>
                <a:latin typeface="Papyrus"/>
                <a:cs typeface="Papyrus"/>
              </a:rPr>
              <a:t>the</a:t>
            </a:r>
            <a:r>
              <a:rPr lang="es-ES_tradnl" sz="2400" dirty="0">
                <a:solidFill>
                  <a:srgbClr val="000000"/>
                </a:solidFill>
                <a:latin typeface="Papyrus"/>
                <a:cs typeface="Papyrus"/>
              </a:rPr>
              <a:t> Temple </a:t>
            </a:r>
            <a:r>
              <a:rPr lang="es-ES_tradnl" sz="2400" dirty="0" err="1">
                <a:solidFill>
                  <a:srgbClr val="000000"/>
                </a:solidFill>
                <a:latin typeface="Papyrus"/>
                <a:cs typeface="Papyrus"/>
              </a:rPr>
              <a:t>Service</a:t>
            </a:r>
            <a:r>
              <a:rPr lang="es-ES_tradnl" sz="2400" dirty="0">
                <a:solidFill>
                  <a:srgbClr val="000000"/>
                </a:solidFill>
                <a:latin typeface="Papyrus"/>
                <a:cs typeface="Papyrus"/>
              </a:rPr>
              <a:t> </a:t>
            </a:r>
            <a:r>
              <a:rPr lang="es-ES_tradnl" sz="2400" dirty="0" err="1">
                <a:solidFill>
                  <a:srgbClr val="000000"/>
                </a:solidFill>
                <a:latin typeface="Papyrus"/>
                <a:cs typeface="Papyrus"/>
              </a:rPr>
              <a:t>on</a:t>
            </a:r>
            <a:r>
              <a:rPr lang="es-ES_tradnl" sz="2400" dirty="0">
                <a:solidFill>
                  <a:srgbClr val="000000"/>
                </a:solidFill>
                <a:latin typeface="Papyrus"/>
                <a:cs typeface="Papyrus"/>
              </a:rPr>
              <a:t> Yom Kippur!</a:t>
            </a:r>
            <a:r>
              <a:rPr lang="es-ES_tradnl" sz="2400" dirty="0">
                <a:solidFill>
                  <a:srgbClr val="FF0000"/>
                </a:solidFill>
                <a:latin typeface="Papyrus"/>
                <a:cs typeface="Papyrus"/>
              </a:rPr>
              <a:t> </a:t>
            </a:r>
          </a:p>
          <a:p>
            <a:r>
              <a:rPr lang="es-ES_tradnl" sz="2000" dirty="0">
                <a:solidFill>
                  <a:srgbClr val="FF0000"/>
                </a:solidFill>
                <a:latin typeface="Lucida Handwriting"/>
                <a:cs typeface="Lucida Handwriting"/>
              </a:rPr>
              <a:t>                            </a:t>
            </a:r>
            <a:r>
              <a:rPr lang="es-ES_tradnl" sz="2000" dirty="0" err="1">
                <a:solidFill>
                  <a:schemeClr val="bg1"/>
                </a:solidFill>
                <a:latin typeface="Lucida Handwriting"/>
                <a:cs typeface="Lucida Handwriting"/>
              </a:rPr>
              <a:t>For</a:t>
            </a:r>
            <a:r>
              <a:rPr lang="es-ES_tradnl" sz="2000" dirty="0">
                <a:solidFill>
                  <a:schemeClr val="bg1"/>
                </a:solidFill>
                <a:latin typeface="Lucida Handwriting"/>
                <a:cs typeface="Lucida Handwriting"/>
              </a:rPr>
              <a:t> </a:t>
            </a:r>
            <a:r>
              <a:rPr lang="en-US" sz="2000" dirty="0">
                <a:solidFill>
                  <a:schemeClr val="bg1"/>
                </a:solidFill>
                <a:latin typeface="Lucida Handwriting"/>
                <a:cs typeface="Lucida Handwriting"/>
              </a:rPr>
              <a:t>Israel’s Redemption as a Nation</a:t>
            </a:r>
          </a:p>
        </p:txBody>
      </p:sp>
      <p:sp>
        <p:nvSpPr>
          <p:cNvPr id="8" name="TextBox 7"/>
          <p:cNvSpPr txBox="1"/>
          <p:nvPr/>
        </p:nvSpPr>
        <p:spPr>
          <a:xfrm>
            <a:off x="1756302" y="6701269"/>
            <a:ext cx="8170829" cy="369332"/>
          </a:xfrm>
          <a:prstGeom prst="rect">
            <a:avLst/>
          </a:prstGeom>
          <a:noFill/>
        </p:spPr>
        <p:txBody>
          <a:bodyPr wrap="square" rtlCol="0">
            <a:spAutoFit/>
          </a:bodyPr>
          <a:lstStyle/>
          <a:p>
            <a:endParaRPr lang="es-ES_tradnl" dirty="0"/>
          </a:p>
        </p:txBody>
      </p:sp>
      <p:sp>
        <p:nvSpPr>
          <p:cNvPr id="9" name="TextBox 8"/>
          <p:cNvSpPr txBox="1"/>
          <p:nvPr/>
        </p:nvSpPr>
        <p:spPr>
          <a:xfrm>
            <a:off x="7164796" y="302827"/>
            <a:ext cx="4871803" cy="5293757"/>
          </a:xfrm>
          <a:prstGeom prst="rect">
            <a:avLst/>
          </a:prstGeom>
          <a:solidFill>
            <a:schemeClr val="bg1"/>
          </a:solidFill>
        </p:spPr>
        <p:txBody>
          <a:bodyPr wrap="square" rtlCol="0">
            <a:spAutoFit/>
          </a:bodyPr>
          <a:lstStyle/>
          <a:p>
            <a:r>
              <a:rPr lang="es-ES_tradnl" sz="2200" dirty="0">
                <a:latin typeface="Papyrus" panose="020B0602040200020303" pitchFamily="34" charset="77"/>
              </a:rPr>
              <a:t>                </a:t>
            </a:r>
            <a:r>
              <a:rPr lang="es-ES_tradnl" sz="2200" b="1" dirty="0" err="1">
                <a:solidFill>
                  <a:srgbClr val="FF0000"/>
                </a:solidFill>
                <a:latin typeface="Papyrus" panose="020B0602040200020303" pitchFamily="34" charset="77"/>
              </a:rPr>
              <a:t>Revelation</a:t>
            </a:r>
            <a:r>
              <a:rPr lang="es-ES_tradnl" sz="2200" b="1" dirty="0">
                <a:solidFill>
                  <a:srgbClr val="FF0000"/>
                </a:solidFill>
                <a:latin typeface="Papyrus" panose="020B0602040200020303" pitchFamily="34" charset="77"/>
              </a:rPr>
              <a:t> 8:3-4</a:t>
            </a:r>
          </a:p>
          <a:p>
            <a:endParaRPr lang="es-ES_tradnl" dirty="0"/>
          </a:p>
          <a:p>
            <a:pPr algn="ctr"/>
            <a:r>
              <a:rPr lang="es-ES_tradnl" dirty="0"/>
              <a:t>“</a:t>
            </a:r>
            <a:r>
              <a:rPr lang="es-ES_tradnl" sz="2000" dirty="0">
                <a:latin typeface="Papyrus"/>
                <a:cs typeface="Papyrus"/>
              </a:rPr>
              <a:t>And </a:t>
            </a:r>
            <a:r>
              <a:rPr lang="es-ES_tradnl" sz="2000" dirty="0" err="1">
                <a:latin typeface="Papyrus"/>
                <a:cs typeface="Papyrus"/>
              </a:rPr>
              <a:t>another</a:t>
            </a:r>
            <a:r>
              <a:rPr lang="es-ES_tradnl" sz="2000" dirty="0">
                <a:latin typeface="Papyrus"/>
                <a:cs typeface="Papyrus"/>
              </a:rPr>
              <a:t> </a:t>
            </a:r>
            <a:r>
              <a:rPr lang="es-ES_tradnl" sz="2000" dirty="0" err="1">
                <a:latin typeface="Papyrus"/>
                <a:cs typeface="Papyrus"/>
              </a:rPr>
              <a:t>angel</a:t>
            </a:r>
            <a:r>
              <a:rPr lang="es-ES_tradnl" sz="2000" dirty="0">
                <a:latin typeface="Papyrus"/>
                <a:cs typeface="Papyrus"/>
              </a:rPr>
              <a:t> </a:t>
            </a:r>
            <a:r>
              <a:rPr lang="es-ES_tradnl" sz="2000" dirty="0" err="1">
                <a:latin typeface="Papyrus"/>
                <a:cs typeface="Papyrus"/>
              </a:rPr>
              <a:t>came</a:t>
            </a:r>
            <a:r>
              <a:rPr lang="es-ES_tradnl" sz="2000" dirty="0">
                <a:latin typeface="Papyrus"/>
                <a:cs typeface="Papyrus"/>
              </a:rPr>
              <a:t> </a:t>
            </a:r>
            <a:r>
              <a:rPr lang="es-ES_tradnl" sz="2000" dirty="0" err="1">
                <a:latin typeface="Papyrus"/>
                <a:cs typeface="Papyrus"/>
              </a:rPr>
              <a:t>amd</a:t>
            </a:r>
            <a:r>
              <a:rPr lang="es-ES_tradnl" sz="2000" dirty="0">
                <a:latin typeface="Papyrus"/>
                <a:cs typeface="Papyrus"/>
              </a:rPr>
              <a:t> </a:t>
            </a:r>
            <a:r>
              <a:rPr lang="es-ES_tradnl" sz="2000" dirty="0" err="1">
                <a:latin typeface="Papyrus"/>
                <a:cs typeface="Papyrus"/>
              </a:rPr>
              <a:t>stood</a:t>
            </a:r>
            <a:r>
              <a:rPr lang="es-ES_tradnl" sz="2000" dirty="0">
                <a:latin typeface="Papyrus"/>
                <a:cs typeface="Papyrus"/>
              </a:rPr>
              <a:t> at </a:t>
            </a:r>
            <a:r>
              <a:rPr lang="es-ES_tradnl" sz="2000" dirty="0" err="1">
                <a:latin typeface="Papyrus"/>
                <a:cs typeface="Papyrus"/>
              </a:rPr>
              <a:t>the</a:t>
            </a:r>
            <a:r>
              <a:rPr lang="es-ES_tradnl" sz="2000" dirty="0">
                <a:latin typeface="Papyrus"/>
                <a:cs typeface="Papyrus"/>
              </a:rPr>
              <a:t> altar, </a:t>
            </a:r>
            <a:r>
              <a:rPr lang="es-ES_tradnl" sz="2000" dirty="0" err="1">
                <a:latin typeface="Papyrus"/>
                <a:cs typeface="Papyrus"/>
              </a:rPr>
              <a:t>having</a:t>
            </a:r>
            <a:r>
              <a:rPr lang="es-ES_tradnl" sz="2000" dirty="0">
                <a:latin typeface="Papyrus"/>
                <a:cs typeface="Papyrus"/>
              </a:rPr>
              <a:t> a </a:t>
            </a:r>
            <a:r>
              <a:rPr lang="es-ES_tradnl" sz="2000" dirty="0" err="1">
                <a:latin typeface="Papyrus"/>
                <a:cs typeface="Papyrus"/>
              </a:rPr>
              <a:t>golden</a:t>
            </a:r>
            <a:r>
              <a:rPr lang="es-ES_tradnl" sz="2000" dirty="0">
                <a:latin typeface="Papyrus"/>
                <a:cs typeface="Papyrus"/>
              </a:rPr>
              <a:t> </a:t>
            </a:r>
            <a:r>
              <a:rPr lang="es-ES_tradnl" sz="2000" dirty="0" err="1">
                <a:latin typeface="Papyrus"/>
                <a:cs typeface="Papyrus"/>
              </a:rPr>
              <a:t>censer</a:t>
            </a:r>
            <a:r>
              <a:rPr lang="es-ES_tradnl" sz="2000" dirty="0">
                <a:latin typeface="Papyrus"/>
                <a:cs typeface="Papyrus"/>
              </a:rPr>
              <a:t>; and </a:t>
            </a:r>
            <a:r>
              <a:rPr lang="es-ES_tradnl" sz="2000" dirty="0" err="1">
                <a:latin typeface="Papyrus"/>
                <a:cs typeface="Papyrus"/>
              </a:rPr>
              <a:t>there</a:t>
            </a:r>
            <a:r>
              <a:rPr lang="es-ES_tradnl" sz="2000" dirty="0">
                <a:latin typeface="Papyrus"/>
                <a:cs typeface="Papyrus"/>
              </a:rPr>
              <a:t> </a:t>
            </a:r>
            <a:r>
              <a:rPr lang="es-ES_tradnl" sz="2000" dirty="0" err="1">
                <a:latin typeface="Papyrus"/>
                <a:cs typeface="Papyrus"/>
              </a:rPr>
              <a:t>was</a:t>
            </a:r>
            <a:r>
              <a:rPr lang="es-ES_tradnl" sz="2000" dirty="0">
                <a:latin typeface="Papyrus"/>
                <a:cs typeface="Papyrus"/>
              </a:rPr>
              <a:t> </a:t>
            </a:r>
            <a:r>
              <a:rPr lang="es-ES_tradnl" sz="2000" dirty="0" err="1">
                <a:latin typeface="Papyrus"/>
                <a:cs typeface="Papyrus"/>
              </a:rPr>
              <a:t>given</a:t>
            </a:r>
            <a:r>
              <a:rPr lang="es-ES_tradnl" sz="2000" dirty="0">
                <a:latin typeface="Papyrus"/>
                <a:cs typeface="Papyrus"/>
              </a:rPr>
              <a:t> </a:t>
            </a:r>
            <a:r>
              <a:rPr lang="es-ES_tradnl" sz="2000" dirty="0" err="1">
                <a:latin typeface="Papyrus"/>
                <a:cs typeface="Papyrus"/>
              </a:rPr>
              <a:t>to</a:t>
            </a:r>
            <a:r>
              <a:rPr lang="es-ES_tradnl" sz="2000" dirty="0">
                <a:latin typeface="Papyrus"/>
                <a:cs typeface="Papyrus"/>
              </a:rPr>
              <a:t> </a:t>
            </a:r>
            <a:r>
              <a:rPr lang="es-ES_tradnl" sz="2000" dirty="0" err="1">
                <a:latin typeface="Papyrus"/>
                <a:cs typeface="Papyrus"/>
              </a:rPr>
              <a:t>him</a:t>
            </a:r>
            <a:r>
              <a:rPr lang="es-ES_tradnl" sz="2000" dirty="0">
                <a:latin typeface="Papyrus"/>
                <a:cs typeface="Papyrus"/>
              </a:rPr>
              <a:t> </a:t>
            </a:r>
            <a:r>
              <a:rPr lang="es-ES_tradnl" sz="2000" dirty="0" err="1">
                <a:latin typeface="Papyrus"/>
                <a:cs typeface="Papyrus"/>
              </a:rPr>
              <a:t>much</a:t>
            </a:r>
            <a:r>
              <a:rPr lang="es-ES_tradnl" sz="2000" dirty="0">
                <a:latin typeface="Papyrus"/>
                <a:cs typeface="Papyrus"/>
              </a:rPr>
              <a:t> </a:t>
            </a:r>
            <a:r>
              <a:rPr lang="es-ES_tradnl" sz="2000" dirty="0" err="1">
                <a:latin typeface="Papyrus"/>
                <a:cs typeface="Papyrus"/>
              </a:rPr>
              <a:t>incense</a:t>
            </a:r>
            <a:r>
              <a:rPr lang="es-ES_tradnl" sz="2000" dirty="0">
                <a:latin typeface="Papyrus"/>
                <a:cs typeface="Papyrus"/>
              </a:rPr>
              <a:t>, </a:t>
            </a:r>
          </a:p>
          <a:p>
            <a:pPr algn="ctr"/>
            <a:r>
              <a:rPr lang="es-ES_tradnl" sz="2000" dirty="0" err="1">
                <a:latin typeface="Papyrus"/>
                <a:cs typeface="Papyrus"/>
              </a:rPr>
              <a:t>that</a:t>
            </a:r>
            <a:r>
              <a:rPr lang="es-ES_tradnl" sz="2000" dirty="0">
                <a:latin typeface="Papyrus"/>
                <a:cs typeface="Papyrus"/>
              </a:rPr>
              <a:t> he </a:t>
            </a:r>
            <a:r>
              <a:rPr lang="es-ES_tradnl" sz="2000" dirty="0" err="1">
                <a:latin typeface="Papyrus"/>
                <a:cs typeface="Papyrus"/>
              </a:rPr>
              <a:t>should</a:t>
            </a:r>
            <a:r>
              <a:rPr lang="es-ES_tradnl" sz="2000" dirty="0">
                <a:latin typeface="Papyrus"/>
                <a:cs typeface="Papyrus"/>
              </a:rPr>
              <a:t> </a:t>
            </a:r>
            <a:r>
              <a:rPr lang="es-ES_tradnl" sz="2000" dirty="0" err="1">
                <a:latin typeface="Papyrus"/>
                <a:cs typeface="Papyrus"/>
              </a:rPr>
              <a:t>offer</a:t>
            </a:r>
            <a:r>
              <a:rPr lang="es-ES_tradnl" sz="2000" dirty="0">
                <a:latin typeface="Papyrus"/>
                <a:cs typeface="Papyrus"/>
              </a:rPr>
              <a:t> </a:t>
            </a:r>
            <a:r>
              <a:rPr lang="es-ES_tradnl" sz="2000" dirty="0" err="1">
                <a:latin typeface="Papyrus"/>
                <a:cs typeface="Papyrus"/>
              </a:rPr>
              <a:t>it</a:t>
            </a:r>
            <a:r>
              <a:rPr lang="es-ES_tradnl" sz="2000" dirty="0">
                <a:latin typeface="Papyrus"/>
                <a:cs typeface="Papyrus"/>
              </a:rPr>
              <a:t> </a:t>
            </a:r>
            <a:r>
              <a:rPr lang="es-ES_tradnl" sz="2000" dirty="0" err="1">
                <a:latin typeface="Papyrus"/>
                <a:cs typeface="Papyrus"/>
              </a:rPr>
              <a:t>with</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prayers</a:t>
            </a:r>
            <a:r>
              <a:rPr lang="es-ES_tradnl" sz="2000" dirty="0">
                <a:latin typeface="Papyrus"/>
                <a:cs typeface="Papyrus"/>
              </a:rPr>
              <a:t> </a:t>
            </a:r>
          </a:p>
          <a:p>
            <a:pPr algn="ctr"/>
            <a:r>
              <a:rPr lang="es-ES_tradnl" sz="2000" dirty="0" err="1">
                <a:latin typeface="Papyrus"/>
                <a:cs typeface="Papyrus"/>
              </a:rPr>
              <a:t>of</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saints</a:t>
            </a:r>
            <a:r>
              <a:rPr lang="es-ES_tradnl" sz="2000" dirty="0">
                <a:latin typeface="Papyrus"/>
                <a:cs typeface="Papyrus"/>
              </a:rPr>
              <a:t> </a:t>
            </a:r>
            <a:r>
              <a:rPr lang="en-US" sz="2000" dirty="0">
                <a:latin typeface="Papyrus"/>
                <a:cs typeface="Papyrus"/>
              </a:rPr>
              <a:t>upon</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golden</a:t>
            </a:r>
            <a:r>
              <a:rPr lang="es-ES_tradnl" sz="2000" dirty="0">
                <a:latin typeface="Papyrus"/>
                <a:cs typeface="Papyrus"/>
              </a:rPr>
              <a:t> altar </a:t>
            </a:r>
          </a:p>
          <a:p>
            <a:pPr algn="ctr"/>
            <a:r>
              <a:rPr lang="es-ES_tradnl" sz="2000" dirty="0" err="1">
                <a:latin typeface="Papyrus"/>
                <a:cs typeface="Papyrus"/>
              </a:rPr>
              <a:t>which</a:t>
            </a:r>
            <a:r>
              <a:rPr lang="es-ES_tradnl" sz="2000" dirty="0">
                <a:latin typeface="Papyrus"/>
                <a:cs typeface="Papyrus"/>
              </a:rPr>
              <a:t> </a:t>
            </a:r>
            <a:r>
              <a:rPr lang="es-ES_tradnl" sz="2000" dirty="0" err="1">
                <a:latin typeface="Papyrus"/>
                <a:cs typeface="Papyrus"/>
              </a:rPr>
              <a:t>was</a:t>
            </a:r>
            <a:r>
              <a:rPr lang="es-ES_tradnl" sz="2000" dirty="0">
                <a:latin typeface="Papyrus"/>
                <a:cs typeface="Papyrus"/>
              </a:rPr>
              <a:t> </a:t>
            </a:r>
            <a:r>
              <a:rPr lang="es-ES_tradnl" sz="2000" dirty="0" err="1">
                <a:latin typeface="Papyrus"/>
                <a:cs typeface="Papyrus"/>
              </a:rPr>
              <a:t>before</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throne</a:t>
            </a:r>
            <a:r>
              <a:rPr lang="es-ES_tradnl" sz="2000" dirty="0">
                <a:latin typeface="Papyrus"/>
                <a:cs typeface="Papyrus"/>
              </a:rPr>
              <a:t>.  </a:t>
            </a:r>
          </a:p>
          <a:p>
            <a:pPr algn="ctr"/>
            <a:endParaRPr lang="es-ES_tradnl" sz="2000" dirty="0">
              <a:latin typeface="Papyrus"/>
              <a:cs typeface="Papyrus"/>
            </a:endParaRPr>
          </a:p>
          <a:p>
            <a:pPr algn="ctr"/>
            <a:r>
              <a:rPr lang="es-ES_tradnl" sz="2000" dirty="0">
                <a:latin typeface="Papyrus"/>
                <a:cs typeface="Papyrus"/>
              </a:rPr>
              <a:t>And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smoke</a:t>
            </a:r>
            <a:r>
              <a:rPr lang="es-ES_tradnl" sz="2000" dirty="0">
                <a:latin typeface="Papyrus"/>
                <a:cs typeface="Papyrus"/>
              </a:rPr>
              <a:t> of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incense</a:t>
            </a:r>
            <a:r>
              <a:rPr lang="es-ES_tradnl" sz="2000" dirty="0">
                <a:latin typeface="Papyrus"/>
                <a:cs typeface="Papyrus"/>
              </a:rPr>
              <a:t>, </a:t>
            </a:r>
            <a:r>
              <a:rPr lang="es-ES_tradnl" sz="2000" dirty="0" err="1">
                <a:latin typeface="Papyrus"/>
                <a:cs typeface="Papyrus"/>
              </a:rPr>
              <a:t>which</a:t>
            </a:r>
            <a:r>
              <a:rPr lang="es-ES_tradnl" sz="2000" dirty="0">
                <a:latin typeface="Papyrus"/>
                <a:cs typeface="Papyrus"/>
              </a:rPr>
              <a:t> </a:t>
            </a:r>
            <a:r>
              <a:rPr lang="es-ES_tradnl" sz="2000" dirty="0" err="1">
                <a:latin typeface="Papyrus"/>
                <a:cs typeface="Papyrus"/>
              </a:rPr>
              <a:t>came</a:t>
            </a:r>
            <a:r>
              <a:rPr lang="es-ES_tradnl" sz="2000" dirty="0">
                <a:latin typeface="Papyrus"/>
                <a:cs typeface="Papyrus"/>
              </a:rPr>
              <a:t> </a:t>
            </a:r>
            <a:r>
              <a:rPr lang="es-ES_tradnl" sz="2000" dirty="0" err="1">
                <a:latin typeface="Papyrus"/>
                <a:cs typeface="Papyrus"/>
              </a:rPr>
              <a:t>with</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prayers</a:t>
            </a:r>
            <a:r>
              <a:rPr lang="es-ES_tradnl" sz="2000" dirty="0">
                <a:latin typeface="Papyrus"/>
                <a:cs typeface="Papyrus"/>
              </a:rPr>
              <a:t> of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saints</a:t>
            </a:r>
            <a:r>
              <a:rPr lang="es-ES_tradnl" sz="2000" dirty="0">
                <a:latin typeface="Papyrus"/>
                <a:cs typeface="Papyrus"/>
              </a:rPr>
              <a:t>, ascended up </a:t>
            </a:r>
            <a:r>
              <a:rPr lang="es-ES_tradnl" sz="2000" dirty="0" err="1">
                <a:latin typeface="Papyrus"/>
                <a:cs typeface="Papyrus"/>
              </a:rPr>
              <a:t>before</a:t>
            </a:r>
            <a:r>
              <a:rPr lang="es-ES_tradnl" sz="2000" dirty="0">
                <a:latin typeface="Papyrus"/>
                <a:cs typeface="Papyrus"/>
              </a:rPr>
              <a:t> </a:t>
            </a:r>
            <a:r>
              <a:rPr lang="es-ES_tradnl" sz="2000" dirty="0" err="1">
                <a:latin typeface="Papyrus"/>
                <a:cs typeface="Papyrus"/>
              </a:rPr>
              <a:t>God</a:t>
            </a:r>
            <a:r>
              <a:rPr lang="es-ES_tradnl" sz="2000" dirty="0">
                <a:latin typeface="Papyrus"/>
                <a:cs typeface="Papyrus"/>
              </a:rPr>
              <a:t> </a:t>
            </a:r>
            <a:r>
              <a:rPr lang="es-ES_tradnl" sz="2000" dirty="0" err="1">
                <a:latin typeface="Papyrus"/>
                <a:cs typeface="Papyrus"/>
              </a:rPr>
              <a:t>out</a:t>
            </a:r>
            <a:r>
              <a:rPr lang="es-ES_tradnl" sz="2000" dirty="0">
                <a:latin typeface="Papyrus"/>
                <a:cs typeface="Papyrus"/>
              </a:rPr>
              <a:t> of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angel’s</a:t>
            </a:r>
            <a:r>
              <a:rPr lang="es-ES_tradnl" sz="2000" dirty="0">
                <a:latin typeface="Papyrus"/>
                <a:cs typeface="Papyrus"/>
              </a:rPr>
              <a:t> </a:t>
            </a:r>
            <a:r>
              <a:rPr lang="es-ES_tradnl" sz="2000" dirty="0" err="1">
                <a:latin typeface="Papyrus"/>
                <a:cs typeface="Papyrus"/>
              </a:rPr>
              <a:t>hand</a:t>
            </a:r>
            <a:r>
              <a:rPr lang="es-ES_tradnl" sz="2000" dirty="0">
                <a:latin typeface="Papyrus"/>
                <a:cs typeface="Papyrus"/>
              </a:rPr>
              <a:t>. And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angel</a:t>
            </a:r>
            <a:r>
              <a:rPr lang="es-ES_tradnl" sz="2000" dirty="0">
                <a:latin typeface="Papyrus"/>
                <a:cs typeface="Papyrus"/>
              </a:rPr>
              <a:t> </a:t>
            </a:r>
            <a:r>
              <a:rPr lang="es-ES_tradnl" sz="2000" dirty="0" err="1">
                <a:latin typeface="Papyrus"/>
                <a:cs typeface="Papyrus"/>
              </a:rPr>
              <a:t>took</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censer</a:t>
            </a:r>
            <a:r>
              <a:rPr lang="es-ES_tradnl" sz="2000" dirty="0">
                <a:latin typeface="Papyrus"/>
                <a:cs typeface="Papyrus"/>
              </a:rPr>
              <a:t>, and </a:t>
            </a:r>
            <a:r>
              <a:rPr lang="es-ES_tradnl" sz="2000" dirty="0" err="1">
                <a:latin typeface="Papyrus"/>
                <a:cs typeface="Papyrus"/>
              </a:rPr>
              <a:t>filled</a:t>
            </a:r>
            <a:r>
              <a:rPr lang="es-ES_tradnl" sz="2000" dirty="0">
                <a:latin typeface="Papyrus"/>
                <a:cs typeface="Papyrus"/>
              </a:rPr>
              <a:t> </a:t>
            </a:r>
            <a:r>
              <a:rPr lang="es-ES_tradnl" sz="2000" dirty="0" err="1">
                <a:latin typeface="Papyrus"/>
                <a:cs typeface="Papyrus"/>
              </a:rPr>
              <a:t>it</a:t>
            </a:r>
            <a:r>
              <a:rPr lang="es-ES_tradnl" sz="2000" dirty="0">
                <a:latin typeface="Papyrus"/>
                <a:cs typeface="Papyrus"/>
              </a:rPr>
              <a:t> </a:t>
            </a:r>
            <a:r>
              <a:rPr lang="es-ES_tradnl" sz="2000" dirty="0" err="1">
                <a:latin typeface="Papyrus"/>
                <a:cs typeface="Papyrus"/>
              </a:rPr>
              <a:t>with</a:t>
            </a:r>
            <a:r>
              <a:rPr lang="es-ES_tradnl" sz="2000" dirty="0">
                <a:latin typeface="Papyrus"/>
                <a:cs typeface="Papyrus"/>
              </a:rPr>
              <a:t> </a:t>
            </a:r>
            <a:r>
              <a:rPr lang="es-ES_tradnl" sz="2000" dirty="0" err="1">
                <a:latin typeface="Papyrus"/>
                <a:cs typeface="Papyrus"/>
              </a:rPr>
              <a:t>fire</a:t>
            </a:r>
            <a:r>
              <a:rPr lang="es-ES_tradnl" sz="2000" dirty="0">
                <a:latin typeface="Papyrus"/>
                <a:cs typeface="Papyrus"/>
              </a:rPr>
              <a:t>, and </a:t>
            </a:r>
            <a:r>
              <a:rPr lang="es-ES_tradnl" sz="2000" dirty="0" err="1">
                <a:latin typeface="Papyrus"/>
                <a:cs typeface="Papyrus"/>
              </a:rPr>
              <a:t>cast</a:t>
            </a:r>
            <a:endParaRPr lang="es-ES_tradnl" sz="2000" dirty="0">
              <a:latin typeface="Papyrus"/>
              <a:cs typeface="Papyrus"/>
            </a:endParaRPr>
          </a:p>
          <a:p>
            <a:pPr algn="ctr"/>
            <a:r>
              <a:rPr lang="es-ES_tradnl" sz="2000" dirty="0">
                <a:latin typeface="Papyrus"/>
                <a:cs typeface="Papyrus"/>
              </a:rPr>
              <a:t> </a:t>
            </a:r>
            <a:r>
              <a:rPr lang="es-ES_tradnl" sz="2000" dirty="0" err="1">
                <a:latin typeface="Papyrus"/>
                <a:cs typeface="Papyrus"/>
              </a:rPr>
              <a:t>it</a:t>
            </a:r>
            <a:r>
              <a:rPr lang="es-ES_tradnl" sz="2000" dirty="0">
                <a:latin typeface="Papyrus"/>
                <a:cs typeface="Papyrus"/>
              </a:rPr>
              <a:t> </a:t>
            </a:r>
            <a:r>
              <a:rPr lang="es-ES_tradnl" sz="2000" dirty="0" err="1">
                <a:latin typeface="Papyrus"/>
                <a:cs typeface="Papyrus"/>
              </a:rPr>
              <a:t>to</a:t>
            </a:r>
            <a:r>
              <a:rPr lang="es-ES_tradnl" sz="2000" dirty="0">
                <a:latin typeface="Papyrus"/>
                <a:cs typeface="Papyrus"/>
              </a:rPr>
              <a:t> </a:t>
            </a:r>
            <a:r>
              <a:rPr lang="es-ES_tradnl" sz="2000" dirty="0" err="1">
                <a:latin typeface="Papyrus"/>
                <a:cs typeface="Papyrus"/>
              </a:rPr>
              <a:t>the</a:t>
            </a:r>
            <a:r>
              <a:rPr lang="es-ES_tradnl" sz="2000" dirty="0">
                <a:latin typeface="Papyrus"/>
                <a:cs typeface="Papyrus"/>
              </a:rPr>
              <a:t> </a:t>
            </a:r>
            <a:r>
              <a:rPr lang="es-ES_tradnl" sz="2000" dirty="0" err="1">
                <a:latin typeface="Papyrus"/>
                <a:cs typeface="Papyrus"/>
              </a:rPr>
              <a:t>earth</a:t>
            </a:r>
            <a:r>
              <a:rPr lang="es-ES_tradnl" sz="2000" dirty="0">
                <a:latin typeface="Papyrus"/>
                <a:cs typeface="Papyrus"/>
              </a:rPr>
              <a:t>: </a:t>
            </a:r>
            <a:r>
              <a:rPr lang="es-ES_tradnl" sz="2000" dirty="0" err="1">
                <a:latin typeface="Papyrus"/>
                <a:cs typeface="Papyrus"/>
              </a:rPr>
              <a:t>there</a:t>
            </a:r>
            <a:r>
              <a:rPr lang="es-ES_tradnl" sz="2000" dirty="0">
                <a:latin typeface="Papyrus"/>
                <a:cs typeface="Papyrus"/>
              </a:rPr>
              <a:t> </a:t>
            </a:r>
            <a:r>
              <a:rPr lang="es-ES_tradnl" sz="2000" dirty="0" err="1">
                <a:latin typeface="Papyrus"/>
                <a:cs typeface="Papyrus"/>
              </a:rPr>
              <a:t>were</a:t>
            </a:r>
            <a:r>
              <a:rPr lang="es-ES_tradnl" sz="2000" dirty="0">
                <a:latin typeface="Papyrus"/>
                <a:cs typeface="Papyrus"/>
              </a:rPr>
              <a:t> </a:t>
            </a:r>
            <a:r>
              <a:rPr lang="es-ES_tradnl" sz="2000" dirty="0" err="1">
                <a:latin typeface="Papyrus"/>
                <a:cs typeface="Papyrus"/>
              </a:rPr>
              <a:t>voices</a:t>
            </a:r>
            <a:r>
              <a:rPr lang="es-ES_tradnl" sz="2000" dirty="0">
                <a:latin typeface="Papyrus"/>
                <a:cs typeface="Papyrus"/>
              </a:rPr>
              <a:t> and </a:t>
            </a:r>
            <a:r>
              <a:rPr lang="es-ES_tradnl" sz="2000" dirty="0" err="1">
                <a:latin typeface="Papyrus"/>
                <a:cs typeface="Papyrus"/>
              </a:rPr>
              <a:t>thunderings</a:t>
            </a:r>
            <a:r>
              <a:rPr lang="es-ES_tradnl" sz="2000" dirty="0">
                <a:latin typeface="Papyrus"/>
                <a:cs typeface="Papyrus"/>
              </a:rPr>
              <a:t> and </a:t>
            </a:r>
            <a:r>
              <a:rPr lang="es-ES_tradnl" sz="2000" dirty="0" err="1">
                <a:latin typeface="Papyrus"/>
                <a:cs typeface="Papyrus"/>
              </a:rPr>
              <a:t>lightnings</a:t>
            </a:r>
            <a:r>
              <a:rPr lang="es-ES_tradnl" sz="2000" dirty="0">
                <a:latin typeface="Papyrus"/>
                <a:cs typeface="Papyrus"/>
              </a:rPr>
              <a:t>, </a:t>
            </a:r>
          </a:p>
          <a:p>
            <a:pPr algn="ctr"/>
            <a:r>
              <a:rPr lang="es-ES_tradnl" sz="2000" dirty="0">
                <a:latin typeface="Papyrus"/>
                <a:cs typeface="Papyrus"/>
              </a:rPr>
              <a:t>and </a:t>
            </a:r>
            <a:r>
              <a:rPr lang="es-ES_tradnl" sz="2000" dirty="0" err="1">
                <a:latin typeface="Papyrus"/>
                <a:cs typeface="Papyrus"/>
              </a:rPr>
              <a:t>an</a:t>
            </a:r>
            <a:r>
              <a:rPr lang="es-ES_tradnl" sz="2000" dirty="0">
                <a:latin typeface="Papyrus"/>
                <a:cs typeface="Papyrus"/>
              </a:rPr>
              <a:t> </a:t>
            </a:r>
            <a:r>
              <a:rPr lang="es-ES_tradnl" sz="2000" dirty="0" err="1">
                <a:latin typeface="Papyrus"/>
                <a:cs typeface="Papyrus"/>
              </a:rPr>
              <a:t>earthquake</a:t>
            </a:r>
            <a:r>
              <a:rPr lang="es-ES_tradnl" sz="2000" dirty="0">
                <a:latin typeface="Papyrus"/>
                <a:cs typeface="Papyrus"/>
              </a:rPr>
              <a:t>.”</a:t>
            </a:r>
            <a:endParaRPr lang="es-ES_tradnl" sz="2000" dirty="0"/>
          </a:p>
        </p:txBody>
      </p:sp>
    </p:spTree>
    <p:extLst>
      <p:ext uri="{BB962C8B-B14F-4D97-AF65-F5344CB8AC3E}">
        <p14:creationId xmlns:p14="http://schemas.microsoft.com/office/powerpoint/2010/main" val="38315194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3D6B77-42E6-8CAD-6717-E4F5C1C695E0}"/>
              </a:ext>
            </a:extLst>
          </p:cNvPr>
          <p:cNvSpPr/>
          <p:nvPr/>
        </p:nvSpPr>
        <p:spPr>
          <a:xfrm>
            <a:off x="0" y="0"/>
            <a:ext cx="12283807"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6A1CC0-477B-1CA4-81BF-98BC9FC50C5E}"/>
              </a:ext>
            </a:extLst>
          </p:cNvPr>
          <p:cNvSpPr txBox="1"/>
          <p:nvPr/>
        </p:nvSpPr>
        <p:spPr>
          <a:xfrm>
            <a:off x="1984375" y="438281"/>
            <a:ext cx="8223250" cy="5755422"/>
          </a:xfrm>
          <a:prstGeom prst="rect">
            <a:avLst/>
          </a:prstGeom>
          <a:solidFill>
            <a:srgbClr val="00B0F0"/>
          </a:solidFill>
        </p:spPr>
        <p:txBody>
          <a:bodyPr wrap="square" rtlCol="0">
            <a:spAutoFit/>
          </a:bodyPr>
          <a:lstStyle/>
          <a:p>
            <a:endParaRPr lang="en-US" sz="2800" dirty="0">
              <a:latin typeface="Papyrus" panose="020B0602040200020303" pitchFamily="34" charset="77"/>
            </a:endParaRPr>
          </a:p>
          <a:p>
            <a:r>
              <a:rPr lang="en-US" sz="2800" dirty="0">
                <a:latin typeface="Papyrus" panose="020B0602040200020303" pitchFamily="34" charset="77"/>
              </a:rPr>
              <a:t>  #</a:t>
            </a:r>
            <a:r>
              <a:rPr lang="en-US" sz="2400" dirty="0">
                <a:latin typeface="Papyrus" panose="020B0602040200020303" pitchFamily="34" charset="77"/>
              </a:rPr>
              <a:t>12    Is Everyone in ‘the Church’ Raptured </a:t>
            </a:r>
          </a:p>
          <a:p>
            <a:r>
              <a:rPr lang="en-US" sz="2400" dirty="0">
                <a:latin typeface="Papyrus" panose="020B0602040200020303" pitchFamily="34" charset="77"/>
              </a:rPr>
              <a:t>             		Before the Tribulation? </a:t>
            </a: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n-US" sz="2400" dirty="0">
                <a:latin typeface="Papyrus" panose="020B0602040200020303" pitchFamily="34" charset="77"/>
              </a:rPr>
              <a:t> </a:t>
            </a: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endParaRPr lang="en-US" sz="2400" dirty="0">
              <a:latin typeface="Papyrus" panose="020B0602040200020303" pitchFamily="34" charset="77"/>
            </a:endParaRPr>
          </a:p>
          <a:p>
            <a:r>
              <a:rPr lang="en-US" sz="2400" dirty="0">
                <a:latin typeface="Papyrus" panose="020B0602040200020303" pitchFamily="34" charset="77"/>
              </a:rPr>
              <a:t>             Not According Jesus’ Warning to:</a:t>
            </a:r>
          </a:p>
          <a:p>
            <a:r>
              <a:rPr lang="en-US" sz="2400" dirty="0">
                <a:latin typeface="Papyrus" panose="020B0602040200020303" pitchFamily="34" charset="77"/>
              </a:rPr>
              <a:t>  5 out of the 7 Churches in the Book of Revelation </a:t>
            </a:r>
          </a:p>
        </p:txBody>
      </p:sp>
      <p:pic>
        <p:nvPicPr>
          <p:cNvPr id="5" name="Picture 4" descr="A group of people in the sky&#10;&#10;Description automatically generated">
            <a:extLst>
              <a:ext uri="{FF2B5EF4-FFF2-40B4-BE49-F238E27FC236}">
                <a16:creationId xmlns:a16="http://schemas.microsoft.com/office/drawing/2014/main" id="{8D7EDB64-9F3C-AACD-9301-55326460D45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890157" y="1788625"/>
            <a:ext cx="5682344" cy="3280750"/>
          </a:xfrm>
          <a:prstGeom prst="rect">
            <a:avLst/>
          </a:prstGeom>
        </p:spPr>
      </p:pic>
    </p:spTree>
    <p:extLst>
      <p:ext uri="{BB962C8B-B14F-4D97-AF65-F5344CB8AC3E}">
        <p14:creationId xmlns:p14="http://schemas.microsoft.com/office/powerpoint/2010/main" val="16674602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p:cNvSpPr>
            <a:spLocks noChangeArrowheads="1"/>
          </p:cNvSpPr>
          <p:nvPr/>
        </p:nvSpPr>
        <p:spPr bwMode="auto">
          <a:xfrm>
            <a:off x="0" y="0"/>
            <a:ext cx="12192000" cy="6858000"/>
          </a:xfrm>
          <a:prstGeom prst="rect">
            <a:avLst/>
          </a:prstGeom>
          <a:solidFill>
            <a:schemeClr val="accent6"/>
          </a:solidFill>
          <a:ln w="9525">
            <a:solidFill>
              <a:schemeClr val="tx1"/>
            </a:solidFill>
            <a:miter lim="800000"/>
            <a:headEnd/>
            <a:tailEnd/>
          </a:ln>
        </p:spPr>
        <p:txBody>
          <a:bodyPr wrap="none" anchor="ctr"/>
          <a:lstStyle/>
          <a:p>
            <a:endParaRPr lang="en-US"/>
          </a:p>
        </p:txBody>
      </p:sp>
      <p:sp>
        <p:nvSpPr>
          <p:cNvPr id="4" name="TextBox 3"/>
          <p:cNvSpPr txBox="1"/>
          <p:nvPr/>
        </p:nvSpPr>
        <p:spPr>
          <a:xfrm>
            <a:off x="459332" y="747994"/>
            <a:ext cx="7068875" cy="55092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endParaRPr lang="en-US" sz="3200" dirty="0">
              <a:solidFill>
                <a:srgbClr val="FFFFFF"/>
              </a:solidFill>
              <a:latin typeface="Papyrus"/>
              <a:cs typeface="Papyrus"/>
            </a:endParaRPr>
          </a:p>
          <a:p>
            <a:r>
              <a:rPr lang="en-US" sz="3200" dirty="0">
                <a:solidFill>
                  <a:srgbClr val="FFFFFF"/>
                </a:solidFill>
                <a:latin typeface="Papyrus"/>
                <a:cs typeface="Papyrus"/>
              </a:rPr>
              <a:t>The</a:t>
            </a:r>
            <a:r>
              <a:rPr lang="en-US" sz="3200" dirty="0">
                <a:solidFill>
                  <a:srgbClr val="000000"/>
                </a:solidFill>
                <a:latin typeface="Papyrus"/>
                <a:cs typeface="Papyrus"/>
              </a:rPr>
              <a:t>  </a:t>
            </a:r>
            <a:r>
              <a:rPr lang="en-US" sz="3200" dirty="0">
                <a:solidFill>
                  <a:srgbClr val="FFFFFF"/>
                </a:solidFill>
                <a:latin typeface="Papyrus"/>
                <a:cs typeface="Papyrus"/>
              </a:rPr>
              <a:t>Rapture is </a:t>
            </a:r>
            <a:r>
              <a:rPr lang="en-US" sz="3200" dirty="0">
                <a:solidFill>
                  <a:schemeClr val="bg1"/>
                </a:solidFill>
                <a:latin typeface="Papyrus"/>
                <a:cs typeface="Papyrus"/>
              </a:rPr>
              <a:t>The Father’s Reward </a:t>
            </a:r>
          </a:p>
          <a:p>
            <a:r>
              <a:rPr lang="en-US" sz="3200" dirty="0">
                <a:solidFill>
                  <a:schemeClr val="bg1"/>
                </a:solidFill>
                <a:latin typeface="Papyrus"/>
                <a:cs typeface="Papyrus"/>
              </a:rPr>
              <a:t>     For the  Remnant   </a:t>
            </a:r>
          </a:p>
          <a:p>
            <a:r>
              <a:rPr lang="en-US" sz="3200" dirty="0">
                <a:solidFill>
                  <a:schemeClr val="bg1"/>
                </a:solidFill>
                <a:latin typeface="Papyrus"/>
                <a:cs typeface="Papyrus"/>
              </a:rPr>
              <a:t>           The Keys are those who repent </a:t>
            </a:r>
          </a:p>
          <a:p>
            <a:endParaRPr lang="en-US" sz="3200" dirty="0">
              <a:solidFill>
                <a:schemeClr val="bg1"/>
              </a:solidFill>
              <a:latin typeface="Papyrus"/>
              <a:cs typeface="Papyrus"/>
            </a:endParaRPr>
          </a:p>
          <a:p>
            <a:r>
              <a:rPr lang="en-US" sz="3200" dirty="0">
                <a:solidFill>
                  <a:schemeClr val="bg1"/>
                </a:solidFill>
                <a:latin typeface="Papyrus"/>
                <a:cs typeface="Papyrus"/>
              </a:rPr>
              <a:t>			 For Faithfulness</a:t>
            </a:r>
          </a:p>
          <a:p>
            <a:r>
              <a:rPr lang="en-US" sz="3200" dirty="0">
                <a:solidFill>
                  <a:schemeClr val="bg1"/>
                </a:solidFill>
                <a:latin typeface="Papyrus"/>
                <a:cs typeface="Papyrus"/>
              </a:rPr>
              <a:t>                       	 For Righteousness			           For Readiness</a:t>
            </a:r>
          </a:p>
          <a:p>
            <a:endParaRPr lang="en-US" sz="3200" dirty="0">
              <a:solidFill>
                <a:schemeClr val="bg1"/>
              </a:solidFill>
              <a:latin typeface="Papyrus"/>
              <a:cs typeface="Papyrus"/>
            </a:endParaRPr>
          </a:p>
          <a:p>
            <a:endParaRPr lang="en-US" sz="3200" dirty="0">
              <a:solidFill>
                <a:schemeClr val="bg1"/>
              </a:solidFill>
              <a:latin typeface="Papyrus"/>
              <a:cs typeface="Papyrus"/>
            </a:endParaRPr>
          </a:p>
          <a:p>
            <a:endParaRPr lang="en-US" sz="3200" dirty="0">
              <a:solidFill>
                <a:schemeClr val="bg1"/>
              </a:solidFill>
              <a:latin typeface="Papyrus"/>
              <a:cs typeface="Papyrus"/>
            </a:endParaRPr>
          </a:p>
        </p:txBody>
      </p:sp>
      <p:pic>
        <p:nvPicPr>
          <p:cNvPr id="5" name="Picture 4" descr="3keys3001.jpg"/>
          <p:cNvPicPr>
            <a:picLocks noChangeAspect="1"/>
          </p:cNvPicPr>
          <p:nvPr/>
        </p:nvPicPr>
        <p:blipFill>
          <a:blip r:embed="rId3">
            <a:extLst>
              <a:ext uri="{BEBA8EAE-BF5A-486C-A8C5-ECC9F3942E4B}">
                <a14:imgProps xmlns:a14="http://schemas.microsoft.com/office/drawing/2010/main">
                  <a14:imgLayer r:embed="rId4">
                    <a14:imgEffect>
                      <a14:backgroundRemoval t="0" b="99111" l="0" r="99667"/>
                    </a14:imgEffect>
                  </a14:imgLayer>
                </a14:imgProps>
              </a:ext>
              <a:ext uri="{28A0092B-C50C-407E-A947-70E740481C1C}">
                <a14:useLocalDpi xmlns:a14="http://schemas.microsoft.com/office/drawing/2010/main"/>
              </a:ext>
            </a:extLst>
          </a:blip>
          <a:stretch>
            <a:fillRect/>
          </a:stretch>
        </p:blipFill>
        <p:spPr>
          <a:xfrm>
            <a:off x="635000" y="3502594"/>
            <a:ext cx="3559474" cy="2669606"/>
          </a:xfrm>
          <a:prstGeom prst="rect">
            <a:avLst/>
          </a:prstGeom>
        </p:spPr>
      </p:pic>
      <p:sp>
        <p:nvSpPr>
          <p:cNvPr id="2" name="TextBox 1">
            <a:extLst>
              <a:ext uri="{FF2B5EF4-FFF2-40B4-BE49-F238E27FC236}">
                <a16:creationId xmlns:a16="http://schemas.microsoft.com/office/drawing/2014/main" id="{88C888FE-92D0-C145-CE10-03D953FF26CE}"/>
              </a:ext>
            </a:extLst>
          </p:cNvPr>
          <p:cNvSpPr txBox="1"/>
          <p:nvPr/>
        </p:nvSpPr>
        <p:spPr>
          <a:xfrm>
            <a:off x="7837323" y="1228396"/>
            <a:ext cx="4045561" cy="4770537"/>
          </a:xfrm>
          <a:prstGeom prst="rect">
            <a:avLst/>
          </a:prstGeom>
          <a:solidFill>
            <a:schemeClr val="tx1"/>
          </a:solidFill>
        </p:spPr>
        <p:txBody>
          <a:bodyPr wrap="square" rtlCol="0">
            <a:spAutoFit/>
          </a:bodyPr>
          <a:lstStyle/>
          <a:p>
            <a:r>
              <a:rPr lang="en-US" sz="2400" dirty="0">
                <a:solidFill>
                  <a:schemeClr val="bg1"/>
                </a:solidFill>
                <a:latin typeface="Papyrus" panose="020B0602040200020303" pitchFamily="34" charset="77"/>
              </a:rPr>
              <a:t>         </a:t>
            </a:r>
          </a:p>
          <a:p>
            <a:r>
              <a:rPr lang="en-US" sz="2400" dirty="0">
                <a:solidFill>
                  <a:schemeClr val="bg1"/>
                </a:solidFill>
                <a:latin typeface="Papyrus" panose="020B0602040200020303" pitchFamily="34" charset="77"/>
              </a:rPr>
              <a:t>           Not so for:</a:t>
            </a:r>
          </a:p>
          <a:p>
            <a:endParaRPr lang="en-US" sz="2400" dirty="0">
              <a:solidFill>
                <a:schemeClr val="bg1"/>
              </a:solidFill>
              <a:latin typeface="Papyrus" panose="020B0602040200020303" pitchFamily="34" charset="77"/>
            </a:endParaRPr>
          </a:p>
          <a:p>
            <a:pPr algn="ctr"/>
            <a:r>
              <a:rPr lang="en-US" sz="2400" dirty="0">
                <a:solidFill>
                  <a:schemeClr val="bg1"/>
                </a:solidFill>
                <a:latin typeface="Papyrus" panose="020B0602040200020303" pitchFamily="34" charset="77"/>
              </a:rPr>
              <a:t>The Laodicean Church</a:t>
            </a:r>
          </a:p>
          <a:p>
            <a:pPr algn="ctr"/>
            <a:r>
              <a:rPr lang="en-US" sz="2400" dirty="0">
                <a:solidFill>
                  <a:schemeClr val="bg1"/>
                </a:solidFill>
                <a:latin typeface="Papyrus" panose="020B0602040200020303" pitchFamily="34" charset="77"/>
              </a:rPr>
              <a:t>The Lukewarm Church</a:t>
            </a:r>
          </a:p>
          <a:p>
            <a:pPr algn="ctr"/>
            <a:r>
              <a:rPr lang="en-US" sz="2400" dirty="0">
                <a:solidFill>
                  <a:schemeClr val="bg1"/>
                </a:solidFill>
                <a:latin typeface="Papyrus" panose="020B0602040200020303" pitchFamily="34" charset="77"/>
              </a:rPr>
              <a:t>The Loose Living Church</a:t>
            </a:r>
          </a:p>
          <a:p>
            <a:pPr algn="ctr"/>
            <a:r>
              <a:rPr lang="en-US" sz="2400" dirty="0">
                <a:solidFill>
                  <a:schemeClr val="bg1"/>
                </a:solidFill>
                <a:latin typeface="Papyrus" panose="020B0602040200020303" pitchFamily="34" charset="77"/>
              </a:rPr>
              <a:t>The Dead Church</a:t>
            </a:r>
          </a:p>
          <a:p>
            <a:pPr algn="ctr"/>
            <a:r>
              <a:rPr lang="en-US" sz="2400" dirty="0">
                <a:solidFill>
                  <a:schemeClr val="bg1"/>
                </a:solidFill>
                <a:latin typeface="Papyrus" panose="020B0602040200020303" pitchFamily="34" charset="77"/>
              </a:rPr>
              <a:t>The Woke Church</a:t>
            </a:r>
          </a:p>
          <a:p>
            <a:pPr algn="ctr"/>
            <a:r>
              <a:rPr lang="en-US" sz="2400" dirty="0">
                <a:solidFill>
                  <a:schemeClr val="bg1"/>
                </a:solidFill>
                <a:latin typeface="Papyrus" panose="020B0602040200020303" pitchFamily="34" charset="77"/>
              </a:rPr>
              <a:t>The Compromised Church</a:t>
            </a:r>
          </a:p>
          <a:p>
            <a:endParaRPr lang="en-US" sz="2400" dirty="0">
              <a:solidFill>
                <a:schemeClr val="bg1"/>
              </a:solidFill>
              <a:latin typeface="Papyrus" panose="020B0602040200020303" pitchFamily="34" charset="77"/>
            </a:endParaRPr>
          </a:p>
          <a:p>
            <a:pPr algn="ctr"/>
            <a:r>
              <a:rPr lang="en-US" sz="2000" dirty="0">
                <a:solidFill>
                  <a:schemeClr val="bg1"/>
                </a:solidFill>
                <a:latin typeface="Papyrus" panose="020B0602040200020303" pitchFamily="34" charset="77"/>
              </a:rPr>
              <a:t>“Those who accept Anything</a:t>
            </a:r>
          </a:p>
          <a:p>
            <a:pPr algn="ctr"/>
            <a:r>
              <a:rPr lang="en-US" sz="2000" dirty="0">
                <a:solidFill>
                  <a:schemeClr val="bg1"/>
                </a:solidFill>
                <a:latin typeface="Papyrus" panose="020B0602040200020303" pitchFamily="34" charset="77"/>
              </a:rPr>
              <a:t> Will Stand for nothing’</a:t>
            </a:r>
          </a:p>
          <a:p>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32826209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06D8459-8A54-D7AC-8A10-08C6BCD045E8}"/>
              </a:ext>
            </a:extLst>
          </p:cNvPr>
          <p:cNvSpPr txBox="1"/>
          <p:nvPr/>
        </p:nvSpPr>
        <p:spPr>
          <a:xfrm>
            <a:off x="404192" y="1304299"/>
            <a:ext cx="9157251" cy="5170647"/>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CC9E9672-2C93-59FB-5FEC-0D30C684C21C}"/>
              </a:ext>
            </a:extLst>
          </p:cNvPr>
          <p:cNvSpPr txBox="1"/>
          <p:nvPr/>
        </p:nvSpPr>
        <p:spPr>
          <a:xfrm>
            <a:off x="662609" y="1627292"/>
            <a:ext cx="8898834" cy="5170646"/>
          </a:xfrm>
          <a:prstGeom prst="rect">
            <a:avLst/>
          </a:prstGeom>
          <a:noFill/>
        </p:spPr>
        <p:txBody>
          <a:bodyPr wrap="square">
            <a:spAutoFit/>
          </a:bodyPr>
          <a:lstStyle/>
          <a:p>
            <a:pPr algn="l"/>
            <a:r>
              <a:rPr lang="en-US" sz="1800" i="0" u="none" strike="noStrike" baseline="30000" dirty="0">
                <a:solidFill>
                  <a:srgbClr val="000000"/>
                </a:solidFill>
                <a:effectLst/>
                <a:latin typeface="Papyrus" panose="020B0602040200020303" pitchFamily="34" charset="77"/>
              </a:rPr>
              <a:t> </a:t>
            </a:r>
            <a:r>
              <a:rPr lang="en-US" sz="2200" i="0" u="none" strike="noStrike" dirty="0">
                <a:solidFill>
                  <a:srgbClr val="000000"/>
                </a:solidFill>
                <a:effectLst/>
                <a:latin typeface="Papyrus" panose="020B0602040200020303" pitchFamily="34" charset="77"/>
              </a:rPr>
              <a:t>6 Nevertheless I have somewhat against </a:t>
            </a:r>
            <a:r>
              <a:rPr lang="en-US" sz="2200" dirty="0">
                <a:solidFill>
                  <a:srgbClr val="000000"/>
                </a:solidFill>
                <a:latin typeface="Papyrus" panose="020B0602040200020303" pitchFamily="34" charset="77"/>
              </a:rPr>
              <a:t>you</a:t>
            </a:r>
            <a:r>
              <a:rPr lang="en-US" sz="2200" i="0" u="none" strike="noStrike" dirty="0">
                <a:solidFill>
                  <a:srgbClr val="000000"/>
                </a:solidFill>
                <a:effectLst/>
                <a:latin typeface="Papyrus" panose="020B0602040200020303" pitchFamily="34" charset="77"/>
              </a:rPr>
              <a:t>, </a:t>
            </a:r>
          </a:p>
          <a:p>
            <a:pPr algn="l"/>
            <a:r>
              <a:rPr lang="en-US" sz="2200" dirty="0">
                <a:solidFill>
                  <a:srgbClr val="000000"/>
                </a:solidFill>
                <a:latin typeface="Papyrus" panose="020B0602040200020303" pitchFamily="34" charset="77"/>
              </a:rPr>
              <a:t>       </a:t>
            </a:r>
            <a:r>
              <a:rPr lang="en-US" sz="2200" i="0" u="none" strike="noStrike" dirty="0">
                <a:solidFill>
                  <a:srgbClr val="000000"/>
                </a:solidFill>
                <a:effectLst/>
                <a:latin typeface="Papyrus" panose="020B0602040200020303" pitchFamily="34" charset="77"/>
              </a:rPr>
              <a:t>because you hast left </a:t>
            </a:r>
            <a:r>
              <a:rPr lang="en-US" sz="2200" dirty="0">
                <a:solidFill>
                  <a:srgbClr val="000000"/>
                </a:solidFill>
                <a:latin typeface="Papyrus" panose="020B0602040200020303" pitchFamily="34" charset="77"/>
              </a:rPr>
              <a:t>your</a:t>
            </a:r>
            <a:r>
              <a:rPr lang="en-US" sz="2200" i="0" u="none" strike="noStrike" dirty="0">
                <a:solidFill>
                  <a:srgbClr val="000000"/>
                </a:solidFill>
                <a:effectLst/>
                <a:latin typeface="Papyrus" panose="020B0602040200020303" pitchFamily="34" charset="77"/>
              </a:rPr>
              <a:t> first love.</a:t>
            </a:r>
          </a:p>
          <a:p>
            <a:pPr algn="l"/>
            <a:endParaRPr lang="en-US" sz="2200" i="0" u="none" strike="noStrike" dirty="0">
              <a:solidFill>
                <a:srgbClr val="000000"/>
              </a:solidFill>
              <a:effectLst/>
              <a:latin typeface="Papyrus" panose="020B0602040200020303" pitchFamily="34" charset="77"/>
            </a:endParaRPr>
          </a:p>
          <a:p>
            <a:pPr algn="l"/>
            <a:r>
              <a:rPr lang="en-US" sz="2200" i="0" u="none" strike="noStrike" baseline="30000" dirty="0">
                <a:solidFill>
                  <a:srgbClr val="000000"/>
                </a:solidFill>
                <a:effectLst/>
                <a:latin typeface="Papyrus" panose="020B0602040200020303" pitchFamily="34" charset="77"/>
              </a:rPr>
              <a:t>5 </a:t>
            </a:r>
            <a:r>
              <a:rPr lang="en-US" sz="2200" i="0" u="none" strike="noStrike" dirty="0">
                <a:solidFill>
                  <a:srgbClr val="000000"/>
                </a:solidFill>
                <a:effectLst/>
                <a:latin typeface="Papyrus" panose="020B0602040200020303" pitchFamily="34" charset="77"/>
              </a:rPr>
              <a:t>Remember therefore from whence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are fallen, and repent, </a:t>
            </a:r>
          </a:p>
          <a:p>
            <a:pPr algn="l"/>
            <a:r>
              <a:rPr lang="en-US" sz="2200" i="0" u="none" strike="noStrike" dirty="0">
                <a:solidFill>
                  <a:srgbClr val="000000"/>
                </a:solidFill>
                <a:effectLst/>
                <a:latin typeface="Papyrus" panose="020B0602040200020303" pitchFamily="34" charset="77"/>
              </a:rPr>
              <a:t>      and do the first works; or else I will come unto </a:t>
            </a:r>
            <a:r>
              <a:rPr lang="en-US" sz="2200" dirty="0">
                <a:solidFill>
                  <a:srgbClr val="000000"/>
                </a:solidFill>
                <a:latin typeface="Papyrus" panose="020B0602040200020303" pitchFamily="34" charset="77"/>
              </a:rPr>
              <a:t>you</a:t>
            </a:r>
            <a:r>
              <a:rPr lang="en-US" sz="2200" i="0" u="none" strike="noStrike" dirty="0">
                <a:solidFill>
                  <a:srgbClr val="000000"/>
                </a:solidFill>
                <a:effectLst/>
                <a:latin typeface="Papyrus" panose="020B0602040200020303" pitchFamily="34" charset="77"/>
              </a:rPr>
              <a:t> quickly, </a:t>
            </a:r>
          </a:p>
          <a:p>
            <a:pPr algn="l"/>
            <a:r>
              <a:rPr lang="en-US" sz="2200" i="0" u="none" strike="noStrike" dirty="0">
                <a:solidFill>
                  <a:srgbClr val="000000"/>
                </a:solidFill>
                <a:effectLst/>
                <a:latin typeface="Papyrus" panose="020B0602040200020303" pitchFamily="34" charset="77"/>
              </a:rPr>
              <a:t>      and will remove </a:t>
            </a:r>
            <a:r>
              <a:rPr lang="en-US" sz="2200" dirty="0">
                <a:solidFill>
                  <a:srgbClr val="000000"/>
                </a:solidFill>
                <a:latin typeface="Papyrus" panose="020B0602040200020303" pitchFamily="34" charset="77"/>
              </a:rPr>
              <a:t>your</a:t>
            </a:r>
            <a:r>
              <a:rPr lang="en-US" sz="2200" i="0" u="none" strike="noStrike" dirty="0">
                <a:solidFill>
                  <a:srgbClr val="000000"/>
                </a:solidFill>
                <a:effectLst/>
                <a:latin typeface="Papyrus" panose="020B0602040200020303" pitchFamily="34" charset="77"/>
              </a:rPr>
              <a:t> candlestick out of </a:t>
            </a:r>
            <a:r>
              <a:rPr lang="en-US" sz="2200" dirty="0">
                <a:solidFill>
                  <a:srgbClr val="000000"/>
                </a:solidFill>
                <a:latin typeface="Papyrus" panose="020B0602040200020303" pitchFamily="34" charset="77"/>
              </a:rPr>
              <a:t>his</a:t>
            </a:r>
            <a:r>
              <a:rPr lang="en-US" sz="2200" i="0" u="none" strike="noStrike" dirty="0">
                <a:solidFill>
                  <a:srgbClr val="000000"/>
                </a:solidFill>
                <a:effectLst/>
                <a:latin typeface="Papyrus" panose="020B0602040200020303" pitchFamily="34" charset="77"/>
              </a:rPr>
              <a:t> place, </a:t>
            </a:r>
          </a:p>
          <a:p>
            <a:pPr algn="l"/>
            <a:r>
              <a:rPr lang="en-US" sz="2200" i="0" u="none" strike="noStrike" dirty="0">
                <a:solidFill>
                  <a:srgbClr val="000000"/>
                </a:solidFill>
                <a:effectLst/>
                <a:latin typeface="Papyrus" panose="020B0602040200020303" pitchFamily="34" charset="77"/>
              </a:rPr>
              <a:t>     except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repent.</a:t>
            </a:r>
          </a:p>
          <a:p>
            <a:pPr algn="l"/>
            <a:endParaRPr lang="en-US" sz="2200" i="0" u="none" strike="noStrike" dirty="0">
              <a:solidFill>
                <a:srgbClr val="000000"/>
              </a:solidFill>
              <a:effectLst/>
              <a:latin typeface="Papyrus" panose="020B0602040200020303" pitchFamily="34" charset="77"/>
            </a:endParaRPr>
          </a:p>
          <a:p>
            <a:pPr algn="l"/>
            <a:r>
              <a:rPr lang="en-US" sz="2200" i="0" u="none" strike="noStrike" baseline="30000" dirty="0">
                <a:solidFill>
                  <a:srgbClr val="000000"/>
                </a:solidFill>
                <a:effectLst/>
                <a:latin typeface="Papyrus" panose="020B0602040200020303" pitchFamily="34" charset="77"/>
              </a:rPr>
              <a:t>6 </a:t>
            </a:r>
            <a:r>
              <a:rPr lang="en-US" sz="2200" i="0" u="none" strike="noStrike" dirty="0">
                <a:solidFill>
                  <a:srgbClr val="000000"/>
                </a:solidFill>
                <a:effectLst/>
                <a:latin typeface="Papyrus" panose="020B0602040200020303" pitchFamily="34" charset="77"/>
              </a:rPr>
              <a:t>But this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have, that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hate the deeds of the </a:t>
            </a:r>
            <a:r>
              <a:rPr lang="en-US" sz="2200" i="0" u="none" strike="noStrike" dirty="0" err="1">
                <a:solidFill>
                  <a:srgbClr val="000000"/>
                </a:solidFill>
                <a:effectLst/>
                <a:latin typeface="Papyrus" panose="020B0602040200020303" pitchFamily="34" charset="77"/>
              </a:rPr>
              <a:t>Nicolaitanes</a:t>
            </a:r>
            <a:endParaRPr lang="en-US" sz="2200" i="0" u="none" strike="noStrike" dirty="0">
              <a:solidFill>
                <a:srgbClr val="000000"/>
              </a:solidFill>
              <a:effectLst/>
              <a:latin typeface="Papyrus" panose="020B0602040200020303" pitchFamily="34" charset="77"/>
            </a:endParaRPr>
          </a:p>
          <a:p>
            <a:pPr algn="l"/>
            <a:r>
              <a:rPr lang="en-US" sz="2200" i="0" u="none" strike="noStrike" dirty="0">
                <a:solidFill>
                  <a:srgbClr val="000000"/>
                </a:solidFill>
                <a:effectLst/>
                <a:latin typeface="Papyrus" panose="020B0602040200020303" pitchFamily="34" charset="77"/>
              </a:rPr>
              <a:t>         which I also hate.</a:t>
            </a:r>
          </a:p>
          <a:p>
            <a:pPr algn="l"/>
            <a:endParaRPr lang="en-US" sz="2200" i="0" u="none" strike="noStrike" dirty="0">
              <a:solidFill>
                <a:srgbClr val="000000"/>
              </a:solidFill>
              <a:effectLst/>
              <a:latin typeface="Papyrus" panose="020B0602040200020303" pitchFamily="34" charset="77"/>
            </a:endParaRPr>
          </a:p>
          <a:p>
            <a:pPr algn="l"/>
            <a:r>
              <a:rPr lang="en-US" sz="2200" i="0" u="none" strike="noStrike" baseline="30000" dirty="0">
                <a:solidFill>
                  <a:srgbClr val="000000"/>
                </a:solidFill>
                <a:effectLst/>
                <a:latin typeface="Papyrus" panose="020B0602040200020303" pitchFamily="34" charset="77"/>
              </a:rPr>
              <a:t>7 </a:t>
            </a:r>
            <a:r>
              <a:rPr lang="en-US" sz="2200" i="0" u="none" strike="noStrike" dirty="0">
                <a:solidFill>
                  <a:srgbClr val="000000"/>
                </a:solidFill>
                <a:effectLst/>
                <a:latin typeface="Papyrus" panose="020B0602040200020303" pitchFamily="34" charset="77"/>
              </a:rPr>
              <a:t>He that has an ear, let him hear what the Spirit says to the Churches       	To him that overcomes will I give to eat of the tree of life, </a:t>
            </a:r>
          </a:p>
          <a:p>
            <a:pPr algn="l"/>
            <a:r>
              <a:rPr lang="en-US" sz="2200" i="0" u="none" strike="noStrike" dirty="0">
                <a:solidFill>
                  <a:srgbClr val="000000"/>
                </a:solidFill>
                <a:effectLst/>
                <a:latin typeface="Papyrus" panose="020B0602040200020303" pitchFamily="34" charset="77"/>
              </a:rPr>
              <a:t>               which is in the midst of the paradise of God.</a:t>
            </a:r>
            <a:br>
              <a:rPr lang="en-US" sz="2200" dirty="0">
                <a:latin typeface="Papyrus" panose="020B0602040200020303" pitchFamily="34" charset="77"/>
              </a:rPr>
            </a:br>
            <a:r>
              <a:rPr lang="en-US" sz="2200" dirty="0">
                <a:latin typeface="Papyrus" panose="020B0602040200020303" pitchFamily="34" charset="77"/>
              </a:rPr>
              <a:t>     </a:t>
            </a:r>
          </a:p>
        </p:txBody>
      </p:sp>
      <p:pic>
        <p:nvPicPr>
          <p:cNvPr id="5" name="Picture 4" descr="f5d4093427fb09ee2012d438f528cc5f.jpg">
            <a:extLst>
              <a:ext uri="{FF2B5EF4-FFF2-40B4-BE49-F238E27FC236}">
                <a16:creationId xmlns:a16="http://schemas.microsoft.com/office/drawing/2014/main" id="{310D08E7-1E0F-5B9A-9034-F040BF1CA0EE}"/>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469258" y="60062"/>
            <a:ext cx="4411856" cy="680132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F7F3F3B2-5E50-7A61-02CC-DB6B20F70CBB}"/>
              </a:ext>
            </a:extLst>
          </p:cNvPr>
          <p:cNvSpPr txBox="1"/>
          <p:nvPr/>
        </p:nvSpPr>
        <p:spPr>
          <a:xfrm>
            <a:off x="1304693" y="479502"/>
            <a:ext cx="7627434" cy="461665"/>
          </a:xfrm>
          <a:prstGeom prst="rect">
            <a:avLst/>
          </a:prstGeom>
          <a:noFill/>
        </p:spPr>
        <p:txBody>
          <a:bodyPr wrap="square" rtlCol="0">
            <a:spAutoFit/>
          </a:bodyPr>
          <a:lstStyle/>
          <a:p>
            <a:r>
              <a:rPr lang="en-US" sz="2400" dirty="0">
                <a:latin typeface="Lucida Handwriting" panose="03010101010101010101" pitchFamily="66" charset="77"/>
              </a:rPr>
              <a:t>Jesus’ Warning to the Church of Ephesus </a:t>
            </a:r>
          </a:p>
        </p:txBody>
      </p:sp>
    </p:spTree>
    <p:extLst>
      <p:ext uri="{BB962C8B-B14F-4D97-AF65-F5344CB8AC3E}">
        <p14:creationId xmlns:p14="http://schemas.microsoft.com/office/powerpoint/2010/main" val="20933391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58EFF5-E6F0-1F29-EF73-9B71AED443A0}"/>
              </a:ext>
            </a:extLst>
          </p:cNvPr>
          <p:cNvSpPr/>
          <p:nvPr/>
        </p:nvSpPr>
        <p:spPr>
          <a:xfrm>
            <a:off x="0" y="26770"/>
            <a:ext cx="12284765" cy="6858000"/>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f5d4093427fb09ee2012d438f528cc5f.jpg">
            <a:extLst>
              <a:ext uri="{FF2B5EF4-FFF2-40B4-BE49-F238E27FC236}">
                <a16:creationId xmlns:a16="http://schemas.microsoft.com/office/drawing/2014/main" id="{7AD4C255-FA8C-5FF3-57E4-0B4339BCA708}"/>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100000" l="0" r="100000">
                        <a14:foregroundMark x1="70035" y1="92830" x2="72163" y2="96352"/>
                        <a14:foregroundMark x1="74645" y1="96352" x2="75887" y2="98994"/>
                        <a14:backgroundMark x1="50532" y1="97862" x2="50532" y2="97862"/>
                      </a14:backgroundRemoval>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608984" y="0"/>
            <a:ext cx="4583016" cy="70651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27D42BD4-870B-BD2B-B7AC-113DC4AE7A41}"/>
              </a:ext>
            </a:extLst>
          </p:cNvPr>
          <p:cNvSpPr txBox="1"/>
          <p:nvPr/>
        </p:nvSpPr>
        <p:spPr>
          <a:xfrm>
            <a:off x="651641" y="732083"/>
            <a:ext cx="6884276" cy="5715001"/>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7FDD5D72-B0EB-CC14-F3DE-5CB16A943A06}"/>
              </a:ext>
            </a:extLst>
          </p:cNvPr>
          <p:cNvSpPr txBox="1"/>
          <p:nvPr/>
        </p:nvSpPr>
        <p:spPr>
          <a:xfrm>
            <a:off x="806669" y="911239"/>
            <a:ext cx="6729248" cy="5632311"/>
          </a:xfrm>
          <a:prstGeom prst="rect">
            <a:avLst/>
          </a:prstGeom>
          <a:noFill/>
        </p:spPr>
        <p:txBody>
          <a:bodyPr wrap="square">
            <a:spAutoFit/>
          </a:bodyPr>
          <a:lstStyle/>
          <a:p>
            <a:pPr algn="l"/>
            <a:r>
              <a:rPr lang="en-US" sz="2000" b="1" i="0" u="none" strike="noStrike" baseline="30000" dirty="0">
                <a:solidFill>
                  <a:srgbClr val="000000"/>
                </a:solidFill>
                <a:effectLst/>
                <a:latin typeface="Papyrus" panose="020B0602040200020303" pitchFamily="34" charset="77"/>
              </a:rPr>
              <a:t>14</a:t>
            </a:r>
            <a:r>
              <a:rPr lang="en-US" sz="2400" b="1" i="0" u="none" strike="noStrike" baseline="30000" dirty="0">
                <a:solidFill>
                  <a:srgbClr val="000000"/>
                </a:solidFill>
                <a:effectLst/>
                <a:latin typeface="Papyrus" panose="020B0602040200020303" pitchFamily="34" charset="77"/>
              </a:rPr>
              <a:t> </a:t>
            </a:r>
            <a:r>
              <a:rPr lang="en-US" sz="2400" b="0" i="0" u="none" strike="noStrike" dirty="0">
                <a:solidFill>
                  <a:srgbClr val="000000"/>
                </a:solidFill>
                <a:effectLst/>
                <a:latin typeface="Papyrus" panose="020B0602040200020303" pitchFamily="34" charset="77"/>
              </a:rPr>
              <a:t>But I have a few things against </a:t>
            </a:r>
            <a:r>
              <a:rPr lang="en-US" sz="2400" dirty="0">
                <a:solidFill>
                  <a:srgbClr val="000000"/>
                </a:solidFill>
                <a:latin typeface="Papyrus" panose="020B0602040200020303" pitchFamily="34" charset="77"/>
              </a:rPr>
              <a:t>you</a:t>
            </a:r>
            <a:r>
              <a:rPr lang="en-US" sz="2400" b="0" i="0" u="none" strike="noStrike" dirty="0">
                <a:solidFill>
                  <a:srgbClr val="000000"/>
                </a:solidFill>
                <a:effectLst/>
                <a:latin typeface="Papyrus" panose="020B0602040200020303" pitchFamily="34" charset="77"/>
              </a:rPr>
              <a:t>,</a:t>
            </a:r>
          </a:p>
          <a:p>
            <a:pPr algn="l"/>
            <a:r>
              <a:rPr lang="en-US" sz="2400" b="0" i="0" u="none" strike="noStrike" dirty="0">
                <a:solidFill>
                  <a:srgbClr val="000000"/>
                </a:solidFill>
                <a:effectLst/>
                <a:latin typeface="Papyrus" panose="020B0602040200020303" pitchFamily="34" charset="77"/>
              </a:rPr>
              <a:t>   because you hast there them that</a:t>
            </a:r>
          </a:p>
          <a:p>
            <a:pPr algn="l"/>
            <a:r>
              <a:rPr lang="en-US" sz="2400" b="0" i="0" u="none" strike="noStrike" dirty="0">
                <a:solidFill>
                  <a:srgbClr val="000000"/>
                </a:solidFill>
                <a:effectLst/>
                <a:latin typeface="Papyrus" panose="020B0602040200020303" pitchFamily="34" charset="77"/>
              </a:rPr>
              <a:t>   hold the doctrine of Balaam, </a:t>
            </a:r>
          </a:p>
          <a:p>
            <a:pPr algn="l"/>
            <a:r>
              <a:rPr lang="en-US" sz="2400" b="0" i="0" u="none" strike="noStrike" dirty="0">
                <a:solidFill>
                  <a:srgbClr val="000000"/>
                </a:solidFill>
                <a:effectLst/>
                <a:latin typeface="Papyrus" panose="020B0602040200020303" pitchFamily="34" charset="77"/>
              </a:rPr>
              <a:t>  who taught </a:t>
            </a:r>
            <a:r>
              <a:rPr lang="en-US" sz="2400" b="0" i="0" u="none" strike="noStrike" dirty="0" err="1">
                <a:solidFill>
                  <a:srgbClr val="000000"/>
                </a:solidFill>
                <a:effectLst/>
                <a:latin typeface="Papyrus" panose="020B0602040200020303" pitchFamily="34" charset="77"/>
              </a:rPr>
              <a:t>Balak</a:t>
            </a:r>
            <a:r>
              <a:rPr lang="en-US" sz="2400" b="0" i="0" u="none" strike="noStrike" dirty="0">
                <a:solidFill>
                  <a:srgbClr val="000000"/>
                </a:solidFill>
                <a:effectLst/>
                <a:latin typeface="Papyrus" panose="020B0602040200020303" pitchFamily="34" charset="77"/>
              </a:rPr>
              <a:t> to cast a stumbling block </a:t>
            </a:r>
          </a:p>
          <a:p>
            <a:pPr algn="l"/>
            <a:r>
              <a:rPr lang="en-US" sz="2400" b="0" i="0" u="none" strike="noStrike" dirty="0">
                <a:solidFill>
                  <a:srgbClr val="000000"/>
                </a:solidFill>
                <a:effectLst/>
                <a:latin typeface="Papyrus" panose="020B0602040200020303" pitchFamily="34" charset="77"/>
              </a:rPr>
              <a:t>  before the children of Israel,</a:t>
            </a:r>
          </a:p>
          <a:p>
            <a:pPr algn="l"/>
            <a:r>
              <a:rPr lang="en-US" sz="2400" b="0" i="0" u="none" strike="noStrike" dirty="0">
                <a:solidFill>
                  <a:srgbClr val="000000"/>
                </a:solidFill>
                <a:effectLst/>
                <a:latin typeface="Papyrus" panose="020B0602040200020303" pitchFamily="34" charset="77"/>
              </a:rPr>
              <a:t>   to eat things sacrificed unto idols, </a:t>
            </a:r>
          </a:p>
          <a:p>
            <a:pPr algn="l"/>
            <a:r>
              <a:rPr lang="en-US" sz="2400" b="0" i="0" u="none" strike="noStrike" dirty="0">
                <a:solidFill>
                  <a:srgbClr val="000000"/>
                </a:solidFill>
                <a:effectLst/>
                <a:latin typeface="Papyrus" panose="020B0602040200020303" pitchFamily="34" charset="77"/>
              </a:rPr>
              <a:t>  and to commit fornication.</a:t>
            </a:r>
          </a:p>
          <a:p>
            <a:pPr algn="l"/>
            <a:endParaRPr lang="en-US" sz="2400" b="0" i="0" u="none" strike="noStrike" dirty="0">
              <a:solidFill>
                <a:srgbClr val="000000"/>
              </a:solidFill>
              <a:effectLst/>
              <a:latin typeface="Papyrus" panose="020B0602040200020303" pitchFamily="34" charset="77"/>
            </a:endParaRPr>
          </a:p>
          <a:p>
            <a:pPr algn="l"/>
            <a:r>
              <a:rPr lang="en-US" sz="2400" b="1" i="0" u="none" strike="noStrike" baseline="30000" dirty="0">
                <a:solidFill>
                  <a:srgbClr val="000000"/>
                </a:solidFill>
                <a:effectLst/>
                <a:latin typeface="Papyrus" panose="020B0602040200020303" pitchFamily="34" charset="77"/>
              </a:rPr>
              <a:t>15 </a:t>
            </a:r>
            <a:r>
              <a:rPr lang="en-US" sz="2400" b="0" i="0" u="none" strike="noStrike" dirty="0">
                <a:solidFill>
                  <a:srgbClr val="000000"/>
                </a:solidFill>
                <a:effectLst/>
                <a:latin typeface="Papyrus" panose="020B0602040200020303" pitchFamily="34" charset="77"/>
              </a:rPr>
              <a:t>So have you also them that hold </a:t>
            </a:r>
          </a:p>
          <a:p>
            <a:pPr algn="l"/>
            <a:r>
              <a:rPr lang="en-US" sz="2400" b="0" i="0" u="none" strike="noStrike" dirty="0">
                <a:solidFill>
                  <a:srgbClr val="000000"/>
                </a:solidFill>
                <a:effectLst/>
                <a:latin typeface="Papyrus" panose="020B0602040200020303" pitchFamily="34" charset="77"/>
              </a:rPr>
              <a:t>    the doctrine of the </a:t>
            </a:r>
            <a:r>
              <a:rPr lang="en-US" sz="2400" b="0" i="0" u="none" strike="noStrike" dirty="0" err="1">
                <a:solidFill>
                  <a:srgbClr val="000000"/>
                </a:solidFill>
                <a:effectLst/>
                <a:latin typeface="Papyrus" panose="020B0602040200020303" pitchFamily="34" charset="77"/>
              </a:rPr>
              <a:t>Nicolaitanes</a:t>
            </a:r>
            <a:r>
              <a:rPr lang="en-US" sz="2400" b="0" i="0" u="none" strike="noStrike" dirty="0">
                <a:solidFill>
                  <a:srgbClr val="000000"/>
                </a:solidFill>
                <a:effectLst/>
                <a:latin typeface="Papyrus" panose="020B0602040200020303" pitchFamily="34" charset="77"/>
              </a:rPr>
              <a:t>, </a:t>
            </a:r>
          </a:p>
          <a:p>
            <a:pPr algn="l"/>
            <a:r>
              <a:rPr lang="en-US" sz="2400" b="0" i="0" u="none" strike="noStrike" dirty="0">
                <a:solidFill>
                  <a:srgbClr val="000000"/>
                </a:solidFill>
                <a:effectLst/>
                <a:latin typeface="Papyrus" panose="020B0602040200020303" pitchFamily="34" charset="77"/>
              </a:rPr>
              <a:t>    which thing I hate.</a:t>
            </a:r>
          </a:p>
          <a:p>
            <a:pPr algn="l"/>
            <a:endParaRPr lang="en-US" sz="2400" b="0" i="0" u="none" strike="noStrike" dirty="0">
              <a:solidFill>
                <a:srgbClr val="000000"/>
              </a:solidFill>
              <a:effectLst/>
              <a:latin typeface="Papyrus" panose="020B0602040200020303" pitchFamily="34" charset="77"/>
            </a:endParaRPr>
          </a:p>
          <a:p>
            <a:pPr algn="l"/>
            <a:r>
              <a:rPr lang="en-US" sz="2400" b="1" i="0" u="none" strike="noStrike" baseline="30000" dirty="0">
                <a:solidFill>
                  <a:srgbClr val="000000"/>
                </a:solidFill>
                <a:effectLst/>
                <a:latin typeface="Papyrus" panose="020B0602040200020303" pitchFamily="34" charset="77"/>
              </a:rPr>
              <a:t>16 </a:t>
            </a:r>
            <a:r>
              <a:rPr lang="en-US" sz="2400" b="0" i="0" u="none" strike="noStrike" dirty="0">
                <a:solidFill>
                  <a:srgbClr val="000000"/>
                </a:solidFill>
                <a:effectLst/>
                <a:latin typeface="Papyrus" panose="020B0602040200020303" pitchFamily="34" charset="77"/>
              </a:rPr>
              <a:t>Repent; or else I will come unto </a:t>
            </a:r>
            <a:r>
              <a:rPr lang="en-US" sz="2400" dirty="0">
                <a:solidFill>
                  <a:srgbClr val="000000"/>
                </a:solidFill>
                <a:latin typeface="Papyrus" panose="020B0602040200020303" pitchFamily="34" charset="77"/>
              </a:rPr>
              <a:t>you</a:t>
            </a:r>
            <a:r>
              <a:rPr lang="en-US" sz="2400" b="0" i="0" u="none" strike="noStrike" dirty="0">
                <a:solidFill>
                  <a:srgbClr val="000000"/>
                </a:solidFill>
                <a:effectLst/>
                <a:latin typeface="Papyrus" panose="020B0602040200020303" pitchFamily="34" charset="77"/>
              </a:rPr>
              <a:t> quickly, </a:t>
            </a:r>
          </a:p>
          <a:p>
            <a:pPr algn="l"/>
            <a:r>
              <a:rPr lang="en-US" sz="2400" b="0" i="0" u="none" strike="noStrike" dirty="0">
                <a:solidFill>
                  <a:srgbClr val="000000"/>
                </a:solidFill>
                <a:effectLst/>
                <a:latin typeface="Papyrus" panose="020B0602040200020303" pitchFamily="34" charset="77"/>
              </a:rPr>
              <a:t>     and will fight against them</a:t>
            </a:r>
          </a:p>
          <a:p>
            <a:pPr algn="l"/>
            <a:r>
              <a:rPr lang="en-US" sz="2400" b="0" i="0" u="none" strike="noStrike" dirty="0">
                <a:solidFill>
                  <a:srgbClr val="000000"/>
                </a:solidFill>
                <a:effectLst/>
                <a:latin typeface="Papyrus" panose="020B0602040200020303" pitchFamily="34" charset="77"/>
              </a:rPr>
              <a:t>     with the sword of My mouth.</a:t>
            </a:r>
          </a:p>
        </p:txBody>
      </p:sp>
      <p:sp>
        <p:nvSpPr>
          <p:cNvPr id="5" name="TextBox 4">
            <a:extLst>
              <a:ext uri="{FF2B5EF4-FFF2-40B4-BE49-F238E27FC236}">
                <a16:creationId xmlns:a16="http://schemas.microsoft.com/office/drawing/2014/main" id="{ACD8B16C-079E-8611-BF28-7A679C0BC0EE}"/>
              </a:ext>
            </a:extLst>
          </p:cNvPr>
          <p:cNvSpPr txBox="1"/>
          <p:nvPr/>
        </p:nvSpPr>
        <p:spPr>
          <a:xfrm>
            <a:off x="940595" y="270418"/>
            <a:ext cx="6461395" cy="461665"/>
          </a:xfrm>
          <a:prstGeom prst="rect">
            <a:avLst/>
          </a:prstGeom>
          <a:noFill/>
        </p:spPr>
        <p:txBody>
          <a:bodyPr wrap="square" rtlCol="0">
            <a:spAutoFit/>
          </a:bodyPr>
          <a:lstStyle/>
          <a:p>
            <a:r>
              <a:rPr lang="en-US" sz="2400" dirty="0">
                <a:latin typeface="Lucida Handwriting" panose="03010101010101010101" pitchFamily="66" charset="77"/>
              </a:rPr>
              <a:t>Jesus to the Church of Pergamum</a:t>
            </a:r>
          </a:p>
        </p:txBody>
      </p:sp>
    </p:spTree>
    <p:extLst>
      <p:ext uri="{BB962C8B-B14F-4D97-AF65-F5344CB8AC3E}">
        <p14:creationId xmlns:p14="http://schemas.microsoft.com/office/powerpoint/2010/main" val="38599759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elation Generation" id="{11265BE4-F65C-CE46-B89E-C3AA3A275F44}" vid="{BE75CF71-1A15-1340-A39B-BAFFB2AE58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507</TotalTime>
  <Words>8583</Words>
  <Application>Microsoft Macintosh PowerPoint</Application>
  <PresentationFormat>Widescreen</PresentationFormat>
  <Paragraphs>905</Paragraphs>
  <Slides>104</Slides>
  <Notes>18</Notes>
  <HiddenSlides>0</HiddenSlides>
  <MMClips>0</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104</vt:i4>
      </vt:variant>
    </vt:vector>
  </HeadingPairs>
  <TitlesOfParts>
    <vt:vector size="133" baseType="lpstr">
      <vt:lpstr>Abadi MT Condensed Extra Bold</vt:lpstr>
      <vt:lpstr>arial</vt:lpstr>
      <vt:lpstr>arial</vt:lpstr>
      <vt:lpstr>Arial Rounded MT Bold</vt:lpstr>
      <vt:lpstr>Avenir Book</vt:lpstr>
      <vt:lpstr>Avenir Light</vt:lpstr>
      <vt:lpstr>Calibri</vt:lpstr>
      <vt:lpstr>Calibri Light</vt:lpstr>
      <vt:lpstr>Capitals</vt:lpstr>
      <vt:lpstr>Chalkduster</vt:lpstr>
      <vt:lpstr>Comic Sans MS</vt:lpstr>
      <vt:lpstr>Cracked</vt:lpstr>
      <vt:lpstr>Georgia Italic</vt:lpstr>
      <vt:lpstr>Helvetica Neue</vt:lpstr>
      <vt:lpstr>Lucida Calligraphy</vt:lpstr>
      <vt:lpstr>Lucida Handwriting</vt:lpstr>
      <vt:lpstr>Museo</vt:lpstr>
      <vt:lpstr>Noteworthy Light</vt:lpstr>
      <vt:lpstr>Open Sans</vt:lpstr>
      <vt:lpstr>Papyrus</vt:lpstr>
      <vt:lpstr>Papyrus Condensed</vt:lpstr>
      <vt:lpstr>Quicksand</vt:lpstr>
      <vt:lpstr>Roboto</vt:lpstr>
      <vt:lpstr>system-ui</vt:lpstr>
      <vt:lpstr>Times New Roman</vt:lpstr>
      <vt:lpstr>Times New Roman Bold</vt:lpstr>
      <vt:lpstr>Trebuchet MS</vt:lpstr>
      <vt:lpstr>Trebuchet MS Italic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Babylonian Empire</vt:lpstr>
      <vt:lpstr>Persian Empire</vt:lpstr>
      <vt:lpstr>Greek Empire</vt:lpstr>
      <vt:lpstr>Roman Empire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Sarai Cruz</cp:lastModifiedBy>
  <cp:revision>36</cp:revision>
  <dcterms:created xsi:type="dcterms:W3CDTF">2023-08-02T17:31:49Z</dcterms:created>
  <dcterms:modified xsi:type="dcterms:W3CDTF">2023-12-09T13:31:33Z</dcterms:modified>
</cp:coreProperties>
</file>