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473" r:id="rId3"/>
    <p:sldId id="488" r:id="rId4"/>
    <p:sldId id="533" r:id="rId5"/>
    <p:sldId id="305" r:id="rId6"/>
    <p:sldId id="471" r:id="rId7"/>
    <p:sldId id="304" r:id="rId8"/>
    <p:sldId id="483" r:id="rId9"/>
    <p:sldId id="532" r:id="rId10"/>
    <p:sldId id="260" r:id="rId11"/>
    <p:sldId id="479" r:id="rId12"/>
    <p:sldId id="307" r:id="rId13"/>
    <p:sldId id="306" r:id="rId14"/>
    <p:sldId id="496" r:id="rId15"/>
    <p:sldId id="487" r:id="rId16"/>
    <p:sldId id="481" r:id="rId17"/>
    <p:sldId id="308" r:id="rId18"/>
    <p:sldId id="502" r:id="rId19"/>
    <p:sldId id="509" r:id="rId20"/>
    <p:sldId id="500" r:id="rId21"/>
    <p:sldId id="472" r:id="rId22"/>
    <p:sldId id="505" r:id="rId23"/>
    <p:sldId id="269" r:id="rId24"/>
    <p:sldId id="506" r:id="rId25"/>
    <p:sldId id="470" r:id="rId26"/>
    <p:sldId id="406" r:id="rId27"/>
    <p:sldId id="511" r:id="rId28"/>
    <p:sldId id="499" r:id="rId29"/>
    <p:sldId id="475" r:id="rId30"/>
    <p:sldId id="478" r:id="rId31"/>
    <p:sldId id="512" r:id="rId32"/>
    <p:sldId id="484" r:id="rId33"/>
    <p:sldId id="477" r:id="rId34"/>
    <p:sldId id="272" r:id="rId35"/>
    <p:sldId id="338" r:id="rId36"/>
    <p:sldId id="339" r:id="rId37"/>
    <p:sldId id="340" r:id="rId38"/>
    <p:sldId id="343" r:id="rId39"/>
    <p:sldId id="336" r:id="rId40"/>
    <p:sldId id="486" r:id="rId41"/>
    <p:sldId id="489" r:id="rId42"/>
    <p:sldId id="357" r:id="rId43"/>
    <p:sldId id="358" r:id="rId44"/>
    <p:sldId id="485" r:id="rId45"/>
    <p:sldId id="535" r:id="rId46"/>
    <p:sldId id="521" r:id="rId47"/>
    <p:sldId id="501" r:id="rId48"/>
    <p:sldId id="522" r:id="rId49"/>
    <p:sldId id="526" r:id="rId50"/>
    <p:sldId id="527" r:id="rId51"/>
    <p:sldId id="516" r:id="rId52"/>
    <p:sldId id="528" r:id="rId53"/>
    <p:sldId id="515" r:id="rId54"/>
    <p:sldId id="525" r:id="rId55"/>
    <p:sldId id="523" r:id="rId56"/>
    <p:sldId id="482" r:id="rId57"/>
    <p:sldId id="257" r:id="rId58"/>
    <p:sldId id="289" r:id="rId59"/>
    <p:sldId id="495" r:id="rId60"/>
    <p:sldId id="503" r:id="rId61"/>
    <p:sldId id="529" r:id="rId62"/>
    <p:sldId id="492" r:id="rId63"/>
    <p:sldId id="480" r:id="rId64"/>
    <p:sldId id="490" r:id="rId65"/>
    <p:sldId id="498" r:id="rId66"/>
    <p:sldId id="491" r:id="rId67"/>
    <p:sldId id="494" r:id="rId68"/>
    <p:sldId id="493" r:id="rId69"/>
    <p:sldId id="531" r:id="rId70"/>
    <p:sldId id="504" r:id="rId71"/>
    <p:sldId id="538" r:id="rId72"/>
    <p:sldId id="534" r:id="rId73"/>
    <p:sldId id="51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68"/>
    <p:restoredTop sz="96159"/>
  </p:normalViewPr>
  <p:slideViewPr>
    <p:cSldViewPr snapToGrid="0">
      <p:cViewPr varScale="1">
        <p:scale>
          <a:sx n="61" d="100"/>
          <a:sy n="61" d="100"/>
        </p:scale>
        <p:origin x="248" y="155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E96D7-9A39-3640-8764-AE602B0E353C}" type="datetimeFigureOut">
              <a:rPr lang="en-US" smtClean="0"/>
              <a:t>8/23/23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01371-A3DC-E84B-B0FD-64A6AD60F7BE}" type="slidenum">
              <a:rPr lang="en-US" smtClean="0"/>
              <a:t>‹#›</a:t>
            </a:fld>
            <a:endParaRPr lang="en-US"/>
          </a:p>
        </p:txBody>
      </p:sp>
    </p:spTree>
    <p:extLst>
      <p:ext uri="{BB962C8B-B14F-4D97-AF65-F5344CB8AC3E}">
        <p14:creationId xmlns:p14="http://schemas.microsoft.com/office/powerpoint/2010/main" val="1010384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266027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15</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20643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16</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656672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17</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45286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18</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52339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20</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9165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13CA2A1-ABE5-1DB0-34CB-7944A19D67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B82AD88D-AD00-F44F-81C0-229ECC1577AE}" type="slidenum">
              <a:rPr lang="es-ES_tradnl" altLang="en-US" smtClean="0">
                <a:latin typeface="Arial" panose="020B0604020202020204" pitchFamily="34" charset="0"/>
              </a:rPr>
              <a:pPr/>
              <a:t>22</a:t>
            </a:fld>
            <a:endParaRPr lang="es-ES_tradnl" altLang="en-US">
              <a:latin typeface="Arial" panose="020B0604020202020204" pitchFamily="34" charset="0"/>
            </a:endParaRPr>
          </a:p>
        </p:txBody>
      </p:sp>
      <p:sp>
        <p:nvSpPr>
          <p:cNvPr id="16386" name="Rectangle 2">
            <a:extLst>
              <a:ext uri="{FF2B5EF4-FFF2-40B4-BE49-F238E27FC236}">
                <a16:creationId xmlns:a16="http://schemas.microsoft.com/office/drawing/2014/main" id="{B4D37AC9-B0CE-2629-7BFE-23AEA9682C8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DA3F7768-9D2C-C412-0FF8-7BB3085FF5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85402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25</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103289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E8D3FAF6-6621-8165-9DC7-BD90C90D30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62493A0E-E4E7-2E46-B595-0EEE856EC006}" type="slidenum">
              <a:rPr lang="es-ES_tradnl" altLang="en-US" smtClean="0">
                <a:latin typeface="Arial" panose="020B0604020202020204" pitchFamily="34" charset="0"/>
              </a:rPr>
              <a:pPr/>
              <a:t>26</a:t>
            </a:fld>
            <a:endParaRPr lang="es-ES_tradnl" altLang="en-US">
              <a:latin typeface="Arial" panose="020B0604020202020204" pitchFamily="34" charset="0"/>
            </a:endParaRPr>
          </a:p>
        </p:txBody>
      </p:sp>
      <p:sp>
        <p:nvSpPr>
          <p:cNvPr id="59394" name="Rectangle 2">
            <a:extLst>
              <a:ext uri="{FF2B5EF4-FFF2-40B4-BE49-F238E27FC236}">
                <a16:creationId xmlns:a16="http://schemas.microsoft.com/office/drawing/2014/main" id="{9B617396-0926-6B33-3B73-5FCF09FE612A}"/>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3685FAE7-A12A-7539-0E10-59B1F52A3B0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27</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08050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28</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17668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4</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09431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29</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38201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30</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36807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31</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85146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32</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41910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33</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363127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490E80C-61E6-5D43-BDD8-8E5010DF4710}" type="slidenum">
              <a:rPr lang="en-US" sz="1200">
                <a:latin typeface="Arial" charset="0"/>
              </a:rPr>
              <a:pPr eaLnBrk="1" fontAlgn="base" hangingPunct="1">
                <a:spcBef>
                  <a:spcPct val="0"/>
                </a:spcBef>
                <a:spcAft>
                  <a:spcPct val="0"/>
                </a:spcAft>
              </a:pPr>
              <a:t>37</a:t>
            </a:fld>
            <a:endParaRPr lang="en-US" sz="1200">
              <a:latin typeface="Arial" charset="0"/>
            </a:endParaRPr>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s-ES_tradn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41</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51176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B7F45545-54BE-836A-43C3-3DD82061E8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73F6E251-A28E-C144-99FB-376A4E5C1CCC}" type="slidenum">
              <a:rPr lang="es-ES_tradnl" altLang="en-US" smtClean="0">
                <a:latin typeface="Arial" panose="020B0604020202020204" pitchFamily="34" charset="0"/>
              </a:rPr>
              <a:pPr/>
              <a:t>44</a:t>
            </a:fld>
            <a:endParaRPr lang="es-ES_tradnl" altLang="en-US">
              <a:latin typeface="Arial" panose="020B0604020202020204" pitchFamily="34" charset="0"/>
            </a:endParaRPr>
          </a:p>
        </p:txBody>
      </p:sp>
      <p:sp>
        <p:nvSpPr>
          <p:cNvPr id="178178" name="Rectangle 2">
            <a:extLst>
              <a:ext uri="{FF2B5EF4-FFF2-40B4-BE49-F238E27FC236}">
                <a16:creationId xmlns:a16="http://schemas.microsoft.com/office/drawing/2014/main" id="{064D47B9-4E49-E59E-70C6-48BE8E6A6BD4}"/>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2754D3E1-1BDD-FDAA-21A2-A41105E157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930069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45</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109591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47</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47505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5</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440547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49</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93731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52</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863792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56</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555943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58</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59</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043027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60</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243260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61</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999857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62</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29961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63</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43170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64</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07473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861734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66</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830032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67</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753467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68</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63466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69</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455010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70</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93799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71</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51465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72</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16598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7</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863993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9</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26527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12</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311440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13</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21840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14</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30201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95D3-4F7E-6490-B2C2-A7A0D74FC6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93544-AAE0-E290-12A0-0F8A034C46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304820-513A-DF11-0DE3-AB0EFA12DD51}"/>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5" name="Footer Placeholder 4">
            <a:extLst>
              <a:ext uri="{FF2B5EF4-FFF2-40B4-BE49-F238E27FC236}">
                <a16:creationId xmlns:a16="http://schemas.microsoft.com/office/drawing/2014/main" id="{0DE274E0-F98F-74DA-B755-39A817AC3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08D47-7468-4A64-F79E-A6FA4FB5470F}"/>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1453939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DA32B-84BD-E100-351F-E07ACCF9BA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94ED6-C303-7FF6-A7D8-61A0BA8E6D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F3254-94AB-183F-784F-61054020580B}"/>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5" name="Footer Placeholder 4">
            <a:extLst>
              <a:ext uri="{FF2B5EF4-FFF2-40B4-BE49-F238E27FC236}">
                <a16:creationId xmlns:a16="http://schemas.microsoft.com/office/drawing/2014/main" id="{DAF95D4D-C56A-1D87-B86B-7C7615DA0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642A1-840D-F431-8058-E1CB367FA9D3}"/>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170072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EE4950-F8CB-38EC-F23C-37E3D8B042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164115-CFDA-48C0-6F1C-9B672A09E4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22466-74BA-DB5C-6C3C-59538F543C7F}"/>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5" name="Footer Placeholder 4">
            <a:extLst>
              <a:ext uri="{FF2B5EF4-FFF2-40B4-BE49-F238E27FC236}">
                <a16:creationId xmlns:a16="http://schemas.microsoft.com/office/drawing/2014/main" id="{83B57046-1716-F982-9990-9445F9AD4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D7DAE-0ED4-EE97-C2AD-949F93C8B705}"/>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39045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B8F0-487E-9B0B-8071-B69319C12A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D44750-FB76-2F92-D226-35AAFA53B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C45B5-4496-EE3F-2BF9-34029EC0A3F5}"/>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5" name="Footer Placeholder 4">
            <a:extLst>
              <a:ext uri="{FF2B5EF4-FFF2-40B4-BE49-F238E27FC236}">
                <a16:creationId xmlns:a16="http://schemas.microsoft.com/office/drawing/2014/main" id="{A98B9B72-2702-8A2F-40F8-C07C2FAC7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F1799-ACDA-C4DB-A29A-A3BD7702B9E5}"/>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24028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4111-AD46-788D-23E6-78B46A957A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B93F6F-DECE-385C-3CDD-358C28309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C74441-B251-9505-227A-8795CFEDD7E1}"/>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5" name="Footer Placeholder 4">
            <a:extLst>
              <a:ext uri="{FF2B5EF4-FFF2-40B4-BE49-F238E27FC236}">
                <a16:creationId xmlns:a16="http://schemas.microsoft.com/office/drawing/2014/main" id="{0C285442-5A91-E047-64B7-296128457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98528-4EA0-D1A0-9D16-9216D417B2D6}"/>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193965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9089-3E4A-9E6F-D937-667C70FBA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5D506A-B01B-6142-B5BF-B0E42334C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7B9BF-AF58-5209-0BEE-6F45589DAF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8A0084-3799-B8A2-99EE-62C38DE3AE62}"/>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6" name="Footer Placeholder 5">
            <a:extLst>
              <a:ext uri="{FF2B5EF4-FFF2-40B4-BE49-F238E27FC236}">
                <a16:creationId xmlns:a16="http://schemas.microsoft.com/office/drawing/2014/main" id="{A1F8CFB5-EC97-8332-2405-A4C2B6EB3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4A9A4-6628-4436-55A4-259B9A51407E}"/>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791903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02E1-5BB6-8B64-73FF-80365E70F7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11706D-2087-EECE-487B-FEAD8AFE18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C1E785-FA2C-0027-AC80-4719C3B90F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C84B1D-8F23-5AD3-7A98-E0BD8F6B1C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30BC5-14FA-0BFA-6763-A96A9AEF8D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1E652A-FEAB-FD8B-24B6-8E2DFC988CB4}"/>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8" name="Footer Placeholder 7">
            <a:extLst>
              <a:ext uri="{FF2B5EF4-FFF2-40B4-BE49-F238E27FC236}">
                <a16:creationId xmlns:a16="http://schemas.microsoft.com/office/drawing/2014/main" id="{60044831-0F3F-D464-A2E9-6437FA7CAD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A5AD6D-6049-B190-BF7B-C89481A3B314}"/>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961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7EB0-87A0-FDEF-C356-584199C159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CACD3-6AC0-B282-9E88-B5B034B09964}"/>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4" name="Footer Placeholder 3">
            <a:extLst>
              <a:ext uri="{FF2B5EF4-FFF2-40B4-BE49-F238E27FC236}">
                <a16:creationId xmlns:a16="http://schemas.microsoft.com/office/drawing/2014/main" id="{BA134758-8F65-0029-D980-EA97A085FA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14485B-0C54-4B8B-80DB-0551CB96D65F}"/>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3721256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5F136-FB0E-6204-4A85-3D64A4BE8490}"/>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3" name="Footer Placeholder 2">
            <a:extLst>
              <a:ext uri="{FF2B5EF4-FFF2-40B4-BE49-F238E27FC236}">
                <a16:creationId xmlns:a16="http://schemas.microsoft.com/office/drawing/2014/main" id="{B28569BE-B135-EEA3-5EB9-3707DBC258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DCA77D-2CD0-2774-0BB8-B0B32243AE83}"/>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102523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BDDB-A945-FD61-52EF-85C709093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507B23-9EA3-ADF7-3104-A6EDE679D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A8B21-76A0-9ED5-FACB-1FE4B5016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282777-C8FF-6956-B646-4931B8943431}"/>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6" name="Footer Placeholder 5">
            <a:extLst>
              <a:ext uri="{FF2B5EF4-FFF2-40B4-BE49-F238E27FC236}">
                <a16:creationId xmlns:a16="http://schemas.microsoft.com/office/drawing/2014/main" id="{A1E2CAAA-5595-4178-B132-0947BA3291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AAF452-A554-68ED-A5FB-8835063A5D35}"/>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59091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595B5-CC9E-B31B-9082-A4980D694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E6340C-1D69-C24E-D630-B9137085C9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265F9E-751B-011E-358A-8F315FFA2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D3809-9983-0E76-A23E-21CA0C48533D}"/>
              </a:ext>
            </a:extLst>
          </p:cNvPr>
          <p:cNvSpPr>
            <a:spLocks noGrp="1"/>
          </p:cNvSpPr>
          <p:nvPr>
            <p:ph type="dt" sz="half" idx="10"/>
          </p:nvPr>
        </p:nvSpPr>
        <p:spPr/>
        <p:txBody>
          <a:bodyPr/>
          <a:lstStyle/>
          <a:p>
            <a:fld id="{92BD9238-DE57-2246-9E9A-6F58C70ED46A}" type="datetimeFigureOut">
              <a:rPr lang="en-US" smtClean="0"/>
              <a:t>8/23/23</a:t>
            </a:fld>
            <a:endParaRPr lang="en-US"/>
          </a:p>
        </p:txBody>
      </p:sp>
      <p:sp>
        <p:nvSpPr>
          <p:cNvPr id="6" name="Footer Placeholder 5">
            <a:extLst>
              <a:ext uri="{FF2B5EF4-FFF2-40B4-BE49-F238E27FC236}">
                <a16:creationId xmlns:a16="http://schemas.microsoft.com/office/drawing/2014/main" id="{312499CC-8EDD-3374-2137-3974A4BD65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B8779-9ECC-8285-0182-A08A5B084B2F}"/>
              </a:ext>
            </a:extLst>
          </p:cNvPr>
          <p:cNvSpPr>
            <a:spLocks noGrp="1"/>
          </p:cNvSpPr>
          <p:nvPr>
            <p:ph type="sldNum" sz="quarter" idx="12"/>
          </p:nvPr>
        </p:nvSpPr>
        <p:spPr/>
        <p:txBody>
          <a:bodyPr/>
          <a:lstStyle/>
          <a:p>
            <a:fld id="{7D730176-EC27-2741-B147-17FADF2830D8}" type="slidenum">
              <a:rPr lang="en-US" smtClean="0"/>
              <a:t>‹#›</a:t>
            </a:fld>
            <a:endParaRPr lang="en-US"/>
          </a:p>
        </p:txBody>
      </p:sp>
    </p:spTree>
    <p:extLst>
      <p:ext uri="{BB962C8B-B14F-4D97-AF65-F5344CB8AC3E}">
        <p14:creationId xmlns:p14="http://schemas.microsoft.com/office/powerpoint/2010/main" val="282050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90D3B4-F563-0559-CEF8-68630BD47E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143169-5899-F3C3-77C1-C6220F4F37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2E6CA-B011-0377-F21D-2E0A76BFFD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D9238-DE57-2246-9E9A-6F58C70ED46A}" type="datetimeFigureOut">
              <a:rPr lang="en-US" smtClean="0"/>
              <a:t>8/23/23</a:t>
            </a:fld>
            <a:endParaRPr lang="en-US"/>
          </a:p>
        </p:txBody>
      </p:sp>
      <p:sp>
        <p:nvSpPr>
          <p:cNvPr id="5" name="Footer Placeholder 4">
            <a:extLst>
              <a:ext uri="{FF2B5EF4-FFF2-40B4-BE49-F238E27FC236}">
                <a16:creationId xmlns:a16="http://schemas.microsoft.com/office/drawing/2014/main" id="{5DEB83E7-FE01-9CF8-3008-A968CBC67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A5EF6-6A65-B114-21E8-8D41A5E951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30176-EC27-2741-B147-17FADF2830D8}" type="slidenum">
              <a:rPr lang="en-US" smtClean="0"/>
              <a:t>‹#›</a:t>
            </a:fld>
            <a:endParaRPr lang="en-US"/>
          </a:p>
        </p:txBody>
      </p:sp>
    </p:spTree>
    <p:extLst>
      <p:ext uri="{BB962C8B-B14F-4D97-AF65-F5344CB8AC3E}">
        <p14:creationId xmlns:p14="http://schemas.microsoft.com/office/powerpoint/2010/main" val="1212735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on a cliff&#10;&#10;Description automatically generated">
            <a:extLst>
              <a:ext uri="{FF2B5EF4-FFF2-40B4-BE49-F238E27FC236}">
                <a16:creationId xmlns:a16="http://schemas.microsoft.com/office/drawing/2014/main" id="{9E690BCB-9B10-E6D1-45BD-E5F0DF76E55C}"/>
              </a:ext>
            </a:extLst>
          </p:cNvPr>
          <p:cNvPicPr>
            <a:picLocks noChangeAspect="1"/>
          </p:cNvPicPr>
          <p:nvPr/>
        </p:nvPicPr>
        <p:blipFill rotWithShape="1">
          <a:blip r:embed="rId2"/>
          <a:srcRect l="3570" r="4656" b="10380"/>
          <a:stretch/>
        </p:blipFill>
        <p:spPr>
          <a:xfrm>
            <a:off x="0" y="325821"/>
            <a:ext cx="12224256" cy="6190593"/>
          </a:xfrm>
          <a:prstGeom prst="rect">
            <a:avLst/>
          </a:prstGeom>
        </p:spPr>
      </p:pic>
      <p:sp>
        <p:nvSpPr>
          <p:cNvPr id="2" name="TextBox 1">
            <a:extLst>
              <a:ext uri="{FF2B5EF4-FFF2-40B4-BE49-F238E27FC236}">
                <a16:creationId xmlns:a16="http://schemas.microsoft.com/office/drawing/2014/main" id="{4986F08C-56C1-1AC2-3B9A-33FF00C0D93B}"/>
              </a:ext>
            </a:extLst>
          </p:cNvPr>
          <p:cNvSpPr txBox="1"/>
          <p:nvPr/>
        </p:nvSpPr>
        <p:spPr>
          <a:xfrm>
            <a:off x="2816772" y="1954925"/>
            <a:ext cx="3111062" cy="830997"/>
          </a:xfrm>
          <a:prstGeom prst="rect">
            <a:avLst/>
          </a:prstGeom>
          <a:noFill/>
        </p:spPr>
        <p:txBody>
          <a:bodyPr wrap="square" rtlCol="0">
            <a:spAutoFit/>
          </a:bodyPr>
          <a:lstStyle/>
          <a:p>
            <a:r>
              <a:rPr lang="en-US" sz="4800" dirty="0">
                <a:latin typeface="Papyrus" panose="020B0602040200020303" pitchFamily="34" charset="77"/>
              </a:rPr>
              <a:t>Revealing</a:t>
            </a:r>
          </a:p>
        </p:txBody>
      </p:sp>
    </p:spTree>
    <p:extLst>
      <p:ext uri="{BB962C8B-B14F-4D97-AF65-F5344CB8AC3E}">
        <p14:creationId xmlns:p14="http://schemas.microsoft.com/office/powerpoint/2010/main" val="2024148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book&#10;&#10;Description automatically generated">
            <a:extLst>
              <a:ext uri="{FF2B5EF4-FFF2-40B4-BE49-F238E27FC236}">
                <a16:creationId xmlns:a16="http://schemas.microsoft.com/office/drawing/2014/main" id="{4F718272-4F77-9D9A-BECF-FE7FBCF21A2B}"/>
              </a:ext>
            </a:extLst>
          </p:cNvPr>
          <p:cNvPicPr>
            <a:picLocks noChangeAspect="1"/>
          </p:cNvPicPr>
          <p:nvPr/>
        </p:nvPicPr>
        <p:blipFill rotWithShape="1">
          <a:blip r:embed="rId2"/>
          <a:srcRect t="6957"/>
          <a:stretch/>
        </p:blipFill>
        <p:spPr>
          <a:xfrm>
            <a:off x="1223403" y="0"/>
            <a:ext cx="9901004" cy="6858000"/>
          </a:xfrm>
          <a:prstGeom prst="rect">
            <a:avLst/>
          </a:prstGeom>
        </p:spPr>
      </p:pic>
      <p:sp>
        <p:nvSpPr>
          <p:cNvPr id="2" name="TextBox 1">
            <a:extLst>
              <a:ext uri="{FF2B5EF4-FFF2-40B4-BE49-F238E27FC236}">
                <a16:creationId xmlns:a16="http://schemas.microsoft.com/office/drawing/2014/main" id="{5EFF188E-68EC-17B7-35F3-88A4A4A3A552}"/>
              </a:ext>
            </a:extLst>
          </p:cNvPr>
          <p:cNvSpPr txBox="1"/>
          <p:nvPr/>
        </p:nvSpPr>
        <p:spPr>
          <a:xfrm>
            <a:off x="8061435" y="1203206"/>
            <a:ext cx="3857296" cy="830997"/>
          </a:xfrm>
          <a:prstGeom prst="rect">
            <a:avLst/>
          </a:prstGeom>
          <a:solidFill>
            <a:srgbClr val="002060"/>
          </a:solidFill>
        </p:spPr>
        <p:txBody>
          <a:bodyPr wrap="square" rtlCol="0">
            <a:spAutoFit/>
          </a:bodyPr>
          <a:lstStyle/>
          <a:p>
            <a:r>
              <a:rPr lang="en-US" sz="2400" dirty="0">
                <a:solidFill>
                  <a:schemeClr val="bg1"/>
                </a:solidFill>
                <a:latin typeface="Papyrus" panose="020B0602040200020303" pitchFamily="34" charset="77"/>
              </a:rPr>
              <a:t>        All of our Clues   </a:t>
            </a:r>
          </a:p>
          <a:p>
            <a:r>
              <a:rPr lang="en-US" sz="2400" dirty="0">
                <a:solidFill>
                  <a:schemeClr val="bg1"/>
                </a:solidFill>
                <a:latin typeface="Papyrus" panose="020B0602040200020303" pitchFamily="34" charset="77"/>
              </a:rPr>
              <a:t> Come from  the Scriptures</a:t>
            </a:r>
          </a:p>
        </p:txBody>
      </p:sp>
    </p:spTree>
    <p:extLst>
      <p:ext uri="{BB962C8B-B14F-4D97-AF65-F5344CB8AC3E}">
        <p14:creationId xmlns:p14="http://schemas.microsoft.com/office/powerpoint/2010/main" val="2203427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a:extLst>
              <a:ext uri="{FF2B5EF4-FFF2-40B4-BE49-F238E27FC236}">
                <a16:creationId xmlns:a16="http://schemas.microsoft.com/office/drawing/2014/main" id="{6BCDEF92-2BB9-11A3-B7A2-14AF5FD4082F}"/>
              </a:ext>
            </a:extLst>
          </p:cNvPr>
          <p:cNvSpPr>
            <a:spLocks noChangeArrowheads="1"/>
          </p:cNvSpPr>
          <p:nvPr/>
        </p:nvSpPr>
        <p:spPr bwMode="auto">
          <a:xfrm>
            <a:off x="-579950" y="0"/>
            <a:ext cx="13060354" cy="6990521"/>
          </a:xfrm>
          <a:prstGeom prst="rect">
            <a:avLst/>
          </a:prstGeom>
          <a:solidFill>
            <a:schemeClr val="accent5"/>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pic>
        <p:nvPicPr>
          <p:cNvPr id="3" name="Picture 2" descr="A person with a beard&#10;&#10;Description automatically generated with medium confidence">
            <a:extLst>
              <a:ext uri="{FF2B5EF4-FFF2-40B4-BE49-F238E27FC236}">
                <a16:creationId xmlns:a16="http://schemas.microsoft.com/office/drawing/2014/main" id="{55386806-3F5F-961C-5450-5987E51C1989}"/>
              </a:ext>
            </a:extLst>
          </p:cNvPr>
          <p:cNvPicPr>
            <a:picLocks noChangeAspect="1"/>
          </p:cNvPicPr>
          <p:nvPr/>
        </p:nvPicPr>
        <p:blipFill rotWithShape="1">
          <a:blip r:embed="rId2"/>
          <a:srcRect l="7199" r="13084"/>
          <a:stretch/>
        </p:blipFill>
        <p:spPr>
          <a:xfrm>
            <a:off x="301932" y="2906250"/>
            <a:ext cx="4996836" cy="3785651"/>
          </a:xfrm>
          <a:prstGeom prst="rect">
            <a:avLst/>
          </a:prstGeom>
        </p:spPr>
      </p:pic>
      <p:sp>
        <p:nvSpPr>
          <p:cNvPr id="4" name="TextBox 3">
            <a:extLst>
              <a:ext uri="{FF2B5EF4-FFF2-40B4-BE49-F238E27FC236}">
                <a16:creationId xmlns:a16="http://schemas.microsoft.com/office/drawing/2014/main" id="{A77D2BD1-47CF-9B0A-321D-354C94943E0C}"/>
              </a:ext>
            </a:extLst>
          </p:cNvPr>
          <p:cNvSpPr txBox="1"/>
          <p:nvPr/>
        </p:nvSpPr>
        <p:spPr>
          <a:xfrm>
            <a:off x="5632174" y="2906250"/>
            <a:ext cx="6257894" cy="3785652"/>
          </a:xfrm>
          <a:prstGeom prst="rect">
            <a:avLst/>
          </a:prstGeom>
          <a:solidFill>
            <a:schemeClr val="bg1"/>
          </a:solidFill>
        </p:spPr>
        <p:txBody>
          <a:bodyPr wrap="square" rtlCol="0">
            <a:spAutoFit/>
          </a:bodyPr>
          <a:lstStyle/>
          <a:p>
            <a:r>
              <a:rPr lang="en-US" dirty="0">
                <a:solidFill>
                  <a:srgbClr val="FF0000"/>
                </a:solidFill>
                <a:latin typeface="Papyrus" panose="020B0602040200020303" pitchFamily="34" charset="77"/>
              </a:rPr>
              <a:t>		</a:t>
            </a:r>
            <a:r>
              <a:rPr lang="en-US" sz="2400" dirty="0">
                <a:solidFill>
                  <a:srgbClr val="FF0000"/>
                </a:solidFill>
                <a:latin typeface="Papyrus" panose="020B0602040200020303" pitchFamily="34" charset="77"/>
              </a:rPr>
              <a:t>John 14:1-3</a:t>
            </a:r>
          </a:p>
          <a:p>
            <a:pPr algn="ctr"/>
            <a:r>
              <a:rPr lang="en-US" sz="2400" dirty="0">
                <a:latin typeface="Papyrus" panose="020B0602040200020303" pitchFamily="34" charset="77"/>
              </a:rPr>
              <a:t>“Let not your heart be troubled: </a:t>
            </a:r>
          </a:p>
          <a:p>
            <a:pPr algn="ctr"/>
            <a:r>
              <a:rPr lang="en-US" sz="2400" dirty="0">
                <a:latin typeface="Papyrus" panose="020B0602040200020303" pitchFamily="34" charset="77"/>
              </a:rPr>
              <a:t>you believe in God, believe also in Me.</a:t>
            </a:r>
          </a:p>
          <a:p>
            <a:pPr algn="ctr"/>
            <a:r>
              <a:rPr lang="en-US" sz="2400" dirty="0">
                <a:latin typeface="Papyrus" panose="020B0602040200020303" pitchFamily="34" charset="77"/>
              </a:rPr>
              <a:t>In My Father’s house are many mansions: </a:t>
            </a:r>
            <a:br>
              <a:rPr lang="en-US" sz="2400" dirty="0">
                <a:latin typeface="Papyrus" panose="020B0602040200020303" pitchFamily="34" charset="77"/>
              </a:rPr>
            </a:br>
            <a:r>
              <a:rPr lang="en-US" sz="2400" dirty="0">
                <a:latin typeface="Papyrus" panose="020B0602040200020303" pitchFamily="34" charset="77"/>
              </a:rPr>
              <a:t>If it were not so, I would have told you.</a:t>
            </a:r>
          </a:p>
          <a:p>
            <a:pPr algn="ctr"/>
            <a:endParaRPr lang="en-US" sz="2400" dirty="0">
              <a:latin typeface="Papyrus" panose="020B0602040200020303" pitchFamily="34" charset="77"/>
            </a:endParaRPr>
          </a:p>
          <a:p>
            <a:pPr algn="ctr"/>
            <a:r>
              <a:rPr lang="en-US" sz="2400" dirty="0">
                <a:latin typeface="Papyrus" panose="020B0602040200020303" pitchFamily="34" charset="77"/>
              </a:rPr>
              <a:t>I go there to prepare a place for you.</a:t>
            </a:r>
          </a:p>
          <a:p>
            <a:pPr algn="ctr"/>
            <a:r>
              <a:rPr lang="en-US" sz="2400" dirty="0">
                <a:latin typeface="Papyrus" panose="020B0602040200020303" pitchFamily="34" charset="77"/>
              </a:rPr>
              <a:t>And if I go to prepare a place for you,</a:t>
            </a:r>
          </a:p>
          <a:p>
            <a:pPr algn="ctr"/>
            <a:r>
              <a:rPr lang="en-US" sz="2400" dirty="0">
                <a:latin typeface="Papyrus" panose="020B0602040200020303" pitchFamily="34" charset="77"/>
              </a:rPr>
              <a:t> I will come again and receive you unto Myself</a:t>
            </a:r>
          </a:p>
          <a:p>
            <a:pPr algn="ctr"/>
            <a:r>
              <a:rPr lang="en-US" sz="2400" dirty="0">
                <a:latin typeface="Papyrus" panose="020B0602040200020303" pitchFamily="34" charset="77"/>
              </a:rPr>
              <a:t> that where I am, there you may be also.”</a:t>
            </a:r>
          </a:p>
        </p:txBody>
      </p:sp>
      <p:sp>
        <p:nvSpPr>
          <p:cNvPr id="2" name="TextBox 1">
            <a:extLst>
              <a:ext uri="{FF2B5EF4-FFF2-40B4-BE49-F238E27FC236}">
                <a16:creationId xmlns:a16="http://schemas.microsoft.com/office/drawing/2014/main" id="{25D980E0-C49A-8867-8A46-AB7155E3B253}"/>
              </a:ext>
            </a:extLst>
          </p:cNvPr>
          <p:cNvSpPr txBox="1"/>
          <p:nvPr/>
        </p:nvSpPr>
        <p:spPr>
          <a:xfrm>
            <a:off x="1100138" y="299307"/>
            <a:ext cx="9276629" cy="2308324"/>
          </a:xfrm>
          <a:prstGeom prst="rect">
            <a:avLst/>
          </a:prstGeom>
          <a:solidFill>
            <a:schemeClr val="accent5">
              <a:lumMod val="75000"/>
            </a:schemeClr>
          </a:solidFill>
        </p:spPr>
        <p:txBody>
          <a:bodyPr wrap="square" rtlCol="0">
            <a:spAutoFit/>
          </a:bodyPr>
          <a:lstStyle/>
          <a:p>
            <a:r>
              <a:rPr lang="en-US" sz="2400" dirty="0">
                <a:solidFill>
                  <a:schemeClr val="bg1"/>
                </a:solidFill>
                <a:latin typeface="Papyrus" panose="020B0602040200020303" pitchFamily="34" charset="77"/>
              </a:rPr>
              <a:t>Where does Jesus first refer to the Rapture in the Scriptures? </a:t>
            </a:r>
          </a:p>
          <a:p>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During the Last Supper, the Passover, Jesus teaches His own about His soon departure and the Rapture to come! </a:t>
            </a:r>
          </a:p>
          <a:p>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He only reveals this </a:t>
            </a:r>
            <a:r>
              <a:rPr lang="en-US" sz="2400" i="1" dirty="0">
                <a:solidFill>
                  <a:schemeClr val="bg1"/>
                </a:solidFill>
                <a:latin typeface="Papyrus" panose="020B0602040200020303" pitchFamily="34" charset="77"/>
              </a:rPr>
              <a:t>after Judas has departed  </a:t>
            </a:r>
            <a:r>
              <a:rPr lang="en-US" sz="2400" dirty="0">
                <a:solidFill>
                  <a:schemeClr val="bg1"/>
                </a:solidFill>
                <a:latin typeface="Papyrus" panose="020B0602040200020303" pitchFamily="34" charset="77"/>
              </a:rPr>
              <a:t>to betray Him.</a:t>
            </a:r>
          </a:p>
        </p:txBody>
      </p:sp>
    </p:spTree>
    <p:extLst>
      <p:ext uri="{BB962C8B-B14F-4D97-AF65-F5344CB8AC3E}">
        <p14:creationId xmlns:p14="http://schemas.microsoft.com/office/powerpoint/2010/main" val="968127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sp>
        <p:nvSpPr>
          <p:cNvPr id="3" name="TextBox 2"/>
          <p:cNvSpPr txBox="1"/>
          <p:nvPr/>
        </p:nvSpPr>
        <p:spPr>
          <a:xfrm>
            <a:off x="883212" y="175136"/>
            <a:ext cx="10236732" cy="1015663"/>
          </a:xfrm>
          <a:prstGeom prst="rect">
            <a:avLst/>
          </a:prstGeom>
          <a:solidFill>
            <a:schemeClr val="accent1"/>
          </a:solidFill>
        </p:spPr>
        <p:txBody>
          <a:bodyPr wrap="square" rtlCol="0">
            <a:spAutoFit/>
          </a:bodyPr>
          <a:lstStyle/>
          <a:p>
            <a:r>
              <a:rPr lang="en-US" sz="2000" dirty="0">
                <a:solidFill>
                  <a:schemeClr val="bg1"/>
                </a:solidFill>
                <a:latin typeface="Papyrus"/>
                <a:cs typeface="Papyrus"/>
              </a:rPr>
              <a:t>“</a:t>
            </a:r>
            <a:r>
              <a:rPr lang="en-US" sz="2000" b="1" dirty="0">
                <a:solidFill>
                  <a:schemeClr val="bg1"/>
                </a:solidFill>
                <a:latin typeface="Papyrus"/>
                <a:cs typeface="Papyrus"/>
              </a:rPr>
              <a:t>1 Corinthians 15:51-52</a:t>
            </a:r>
            <a:r>
              <a:rPr lang="en-US" sz="2000" dirty="0">
                <a:solidFill>
                  <a:schemeClr val="bg1"/>
                </a:solidFill>
                <a:latin typeface="Papyrus"/>
                <a:cs typeface="Papyrus"/>
              </a:rPr>
              <a:t>”Behold, I show you a mystery: we shall not all sleep, but we shall all be changed.  In a moment, in the twinkling of an eye, at the last trump: For the trumpet shall sound, and the dead in Christ shall be raised incorruptible, and we shall be changed</a:t>
            </a:r>
            <a:r>
              <a:rPr lang="en-US" sz="2000" dirty="0">
                <a:latin typeface="Papyrus"/>
                <a:cs typeface="Papyrus"/>
              </a:rPr>
              <a:t>”</a:t>
            </a:r>
            <a:endParaRPr lang="en-US" sz="2000" b="1" dirty="0">
              <a:solidFill>
                <a:srgbClr val="FF0000"/>
              </a:solidFill>
              <a:latin typeface="Papyrus"/>
              <a:cs typeface="Papyrus"/>
            </a:endParaRPr>
          </a:p>
        </p:txBody>
      </p:sp>
      <p:pic>
        <p:nvPicPr>
          <p:cNvPr id="8" name="Picture 7" descr="398238_10150928111907355_799722627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29" y="1190799"/>
            <a:ext cx="10236732" cy="5667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118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sp>
        <p:nvSpPr>
          <p:cNvPr id="3" name="TextBox 2"/>
          <p:cNvSpPr txBox="1"/>
          <p:nvPr/>
        </p:nvSpPr>
        <p:spPr>
          <a:xfrm>
            <a:off x="1109841" y="192565"/>
            <a:ext cx="9120979" cy="6247864"/>
          </a:xfrm>
          <a:prstGeom prst="rect">
            <a:avLst/>
          </a:prstGeom>
          <a:solidFill>
            <a:srgbClr val="002060"/>
          </a:solidFill>
        </p:spPr>
        <p:txBody>
          <a:bodyPr wrap="square" rtlCol="0">
            <a:spAutoFit/>
          </a:bodyPr>
          <a:lstStyle/>
          <a:p>
            <a:r>
              <a:rPr lang="en-US" sz="2000" dirty="0">
                <a:solidFill>
                  <a:srgbClr val="0000FF"/>
                </a:solidFill>
                <a:latin typeface="Papyrus"/>
                <a:cs typeface="Papyrus"/>
              </a:rPr>
              <a:t>1</a:t>
            </a:r>
            <a:r>
              <a:rPr lang="en-US" sz="2000" dirty="0">
                <a:solidFill>
                  <a:schemeClr val="bg1"/>
                </a:solidFill>
                <a:latin typeface="Papyrus"/>
                <a:cs typeface="Papyrus"/>
              </a:rPr>
              <a:t>         Thessalonians 4:14-18 </a:t>
            </a:r>
            <a:r>
              <a:rPr lang="en-US" sz="2000" dirty="0">
                <a:solidFill>
                  <a:schemeClr val="bg1"/>
                </a:solidFill>
                <a:latin typeface="Lucida Handwriting"/>
                <a:cs typeface="Lucida Handwriting"/>
              </a:rPr>
              <a:t>            Rapture /</a:t>
            </a:r>
            <a:r>
              <a:rPr lang="en-US" sz="2000" dirty="0" err="1">
                <a:solidFill>
                  <a:srgbClr val="00B0F0"/>
                </a:solidFill>
                <a:latin typeface="Lucida Handwriting"/>
                <a:cs typeface="Lucida Handwriting"/>
              </a:rPr>
              <a:t>Harpazo</a:t>
            </a:r>
            <a:endParaRPr lang="en-US" sz="2000" dirty="0">
              <a:solidFill>
                <a:srgbClr val="00B0F0"/>
              </a:solidFill>
              <a:latin typeface="Lucida Handwriting"/>
              <a:cs typeface="Lucida Handwriting"/>
            </a:endParaRPr>
          </a:p>
          <a:p>
            <a:endParaRPr lang="en-US" sz="2000" dirty="0">
              <a:solidFill>
                <a:srgbClr val="0000FF"/>
              </a:solidFill>
              <a:latin typeface="Papyrus"/>
              <a:cs typeface="Papyrus"/>
            </a:endParaRPr>
          </a:p>
          <a:p>
            <a:r>
              <a:rPr lang="en-US" dirty="0"/>
              <a:t>“  </a:t>
            </a:r>
            <a:r>
              <a:rPr lang="en-US" sz="2000" dirty="0">
                <a:solidFill>
                  <a:schemeClr val="bg1"/>
                </a:solidFill>
                <a:latin typeface="Papyrus"/>
                <a:cs typeface="Papyrus"/>
              </a:rPr>
              <a:t>For if we believe that Jesus died and rose again, </a:t>
            </a:r>
          </a:p>
          <a:p>
            <a:r>
              <a:rPr lang="en-US" sz="2000" dirty="0">
                <a:solidFill>
                  <a:schemeClr val="bg1"/>
                </a:solidFill>
                <a:latin typeface="Papyrus"/>
                <a:cs typeface="Papyrus"/>
              </a:rPr>
              <a:t>  even so them also which sleep in Jesus will God bring with him. </a:t>
            </a:r>
          </a:p>
          <a:p>
            <a:endParaRPr lang="en-US" sz="2000" dirty="0">
              <a:solidFill>
                <a:schemeClr val="bg1"/>
              </a:solidFill>
              <a:latin typeface="Papyrus"/>
              <a:cs typeface="Papyrus"/>
            </a:endParaRPr>
          </a:p>
          <a:p>
            <a:r>
              <a:rPr lang="en-US" sz="2000" dirty="0">
                <a:solidFill>
                  <a:schemeClr val="bg1"/>
                </a:solidFill>
                <a:latin typeface="Papyrus"/>
                <a:cs typeface="Papyrus"/>
              </a:rPr>
              <a:t>   For this we say unto you by the word of the Lord, </a:t>
            </a:r>
          </a:p>
          <a:p>
            <a:r>
              <a:rPr lang="en-US" sz="2000" dirty="0">
                <a:solidFill>
                  <a:schemeClr val="bg1"/>
                </a:solidFill>
                <a:latin typeface="Papyrus"/>
                <a:cs typeface="Papyrus"/>
              </a:rPr>
              <a:t>   that we which are alive and remain unto the coming of the Lord</a:t>
            </a:r>
          </a:p>
          <a:p>
            <a:r>
              <a:rPr lang="en-US" sz="2000" dirty="0">
                <a:solidFill>
                  <a:schemeClr val="bg1"/>
                </a:solidFill>
                <a:latin typeface="Papyrus"/>
                <a:cs typeface="Papyrus"/>
              </a:rPr>
              <a:t>     shall not prevent them which are asleep.</a:t>
            </a:r>
          </a:p>
          <a:p>
            <a:endParaRPr lang="en-US" sz="2000" dirty="0">
              <a:solidFill>
                <a:schemeClr val="bg1"/>
              </a:solidFill>
              <a:latin typeface="Papyrus"/>
              <a:cs typeface="Papyrus"/>
            </a:endParaRPr>
          </a:p>
          <a:p>
            <a:r>
              <a:rPr lang="en-US" sz="2000" dirty="0">
                <a:solidFill>
                  <a:schemeClr val="bg1"/>
                </a:solidFill>
                <a:latin typeface="Papyrus"/>
                <a:cs typeface="Papyrus"/>
              </a:rPr>
              <a:t>    For the Lord himself shall descend from heaven with a shout,</a:t>
            </a:r>
          </a:p>
          <a:p>
            <a:r>
              <a:rPr lang="en-US" sz="2000" dirty="0">
                <a:solidFill>
                  <a:schemeClr val="bg1"/>
                </a:solidFill>
                <a:latin typeface="Papyrus"/>
                <a:cs typeface="Papyrus"/>
              </a:rPr>
              <a:t>    with the voice of the archangel,</a:t>
            </a:r>
          </a:p>
          <a:p>
            <a:r>
              <a:rPr lang="en-US" sz="2000" dirty="0">
                <a:solidFill>
                  <a:schemeClr val="bg1"/>
                </a:solidFill>
                <a:latin typeface="Papyrus"/>
                <a:cs typeface="Papyrus"/>
              </a:rPr>
              <a:t>     and with the trump of God:</a:t>
            </a:r>
          </a:p>
          <a:p>
            <a:r>
              <a:rPr lang="en-US" sz="2000" dirty="0">
                <a:solidFill>
                  <a:schemeClr val="bg1"/>
                </a:solidFill>
                <a:latin typeface="Papyrus"/>
                <a:cs typeface="Papyrus"/>
              </a:rPr>
              <a:t>     and the dead in Christ shall rise first: </a:t>
            </a:r>
          </a:p>
          <a:p>
            <a:endParaRPr lang="en-US" sz="2000" dirty="0">
              <a:solidFill>
                <a:schemeClr val="bg1"/>
              </a:solidFill>
              <a:latin typeface="Papyrus"/>
              <a:cs typeface="Papyrus"/>
            </a:endParaRPr>
          </a:p>
          <a:p>
            <a:r>
              <a:rPr lang="en-US" sz="2000" dirty="0">
                <a:solidFill>
                  <a:schemeClr val="bg1"/>
                </a:solidFill>
                <a:latin typeface="Papyrus"/>
                <a:cs typeface="Papyrus"/>
              </a:rPr>
              <a:t>   Then we which are alive &amp; remain </a:t>
            </a:r>
            <a:r>
              <a:rPr lang="en-US" sz="2000" dirty="0">
                <a:solidFill>
                  <a:srgbClr val="00B0F0"/>
                </a:solidFill>
                <a:latin typeface="Papyrus"/>
                <a:cs typeface="Papyrus"/>
              </a:rPr>
              <a:t>shall be caught up</a:t>
            </a:r>
          </a:p>
          <a:p>
            <a:r>
              <a:rPr lang="en-US" sz="2000" dirty="0">
                <a:solidFill>
                  <a:schemeClr val="bg1"/>
                </a:solidFill>
                <a:latin typeface="Papyrus"/>
                <a:cs typeface="Papyrus"/>
              </a:rPr>
              <a:t>    together with them in the clouds,</a:t>
            </a:r>
          </a:p>
          <a:p>
            <a:r>
              <a:rPr lang="en-US" sz="2000" dirty="0">
                <a:solidFill>
                  <a:schemeClr val="bg1"/>
                </a:solidFill>
                <a:latin typeface="Papyrus"/>
                <a:cs typeface="Papyrus"/>
              </a:rPr>
              <a:t>    to meet the Lord in the air:</a:t>
            </a:r>
          </a:p>
          <a:p>
            <a:r>
              <a:rPr lang="en-US" sz="2000" dirty="0">
                <a:solidFill>
                  <a:schemeClr val="bg1"/>
                </a:solidFill>
                <a:latin typeface="Papyrus"/>
                <a:cs typeface="Papyrus"/>
              </a:rPr>
              <a:t>     and so shall we ever be with the Lord. </a:t>
            </a:r>
          </a:p>
          <a:p>
            <a:endParaRPr lang="en-US" sz="2000" dirty="0">
              <a:solidFill>
                <a:schemeClr val="bg1"/>
              </a:solidFill>
              <a:latin typeface="Papyrus"/>
              <a:cs typeface="Papyrus"/>
            </a:endParaRPr>
          </a:p>
          <a:p>
            <a:r>
              <a:rPr lang="en-US" sz="2000" dirty="0">
                <a:solidFill>
                  <a:schemeClr val="bg1"/>
                </a:solidFill>
                <a:latin typeface="Papyrus"/>
                <a:cs typeface="Papyrus"/>
              </a:rPr>
              <a:t>     Wherefore comfort one another with these words.” –       </a:t>
            </a:r>
          </a:p>
        </p:txBody>
      </p:sp>
      <p:pic>
        <p:nvPicPr>
          <p:cNvPr id="4" name="Picture 3" descr="images-5.jpeg"/>
          <p:cNvPicPr>
            <a:picLocks noChangeAspect="1"/>
          </p:cNvPicPr>
          <p:nvPr/>
        </p:nvPicPr>
        <p:blipFill>
          <a:blip r:embed="rId3">
            <a:extLst>
              <a:ext uri="{BEBA8EAE-BF5A-486C-A8C5-ECC9F3942E4B}">
                <a14:imgProps xmlns:a14="http://schemas.microsoft.com/office/drawing/2010/main">
                  <a14:imgLayer r:embed="rId4">
                    <a14:imgEffect>
                      <a14:backgroundRemoval t="0" b="98454" l="0" r="100000">
                        <a14:foregroundMark x1="89231" y1="71649" x2="89231" y2="83505"/>
                      </a14:backgroundRemoval>
                    </a14:imgEffect>
                  </a14:imgLayer>
                </a14:imgProps>
              </a:ext>
              <a:ext uri="{28A0092B-C50C-407E-A947-70E740481C1C}">
                <a14:useLocalDpi xmlns:a14="http://schemas.microsoft.com/office/drawing/2010/main"/>
              </a:ext>
            </a:extLst>
          </a:blip>
          <a:stretch>
            <a:fillRect/>
          </a:stretch>
        </p:blipFill>
        <p:spPr>
          <a:xfrm>
            <a:off x="6426107" y="2053179"/>
            <a:ext cx="5318203" cy="4811326"/>
          </a:xfrm>
          <a:prstGeom prst="rect">
            <a:avLst/>
          </a:prstGeom>
        </p:spPr>
      </p:pic>
    </p:spTree>
    <p:extLst>
      <p:ext uri="{BB962C8B-B14F-4D97-AF65-F5344CB8AC3E}">
        <p14:creationId xmlns:p14="http://schemas.microsoft.com/office/powerpoint/2010/main" val="2604847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35464"/>
            <a:ext cx="12192000"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pic>
        <p:nvPicPr>
          <p:cNvPr id="1026" name="Picture 2" descr="Unchecked Copy Box">
            <a:extLst>
              <a:ext uri="{FF2B5EF4-FFF2-40B4-BE49-F238E27FC236}">
                <a16:creationId xmlns:a16="http://schemas.microsoft.com/office/drawing/2014/main" id="{A4760BE5-C226-6D60-50FE-57F10D63A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777875"/>
            <a:ext cx="114300" cy="139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E1C93B-B721-2934-7066-CD4CA33E258A}"/>
              </a:ext>
            </a:extLst>
          </p:cNvPr>
          <p:cNvSpPr txBox="1"/>
          <p:nvPr/>
        </p:nvSpPr>
        <p:spPr>
          <a:xfrm>
            <a:off x="2161938" y="380765"/>
            <a:ext cx="8003628" cy="801731"/>
          </a:xfrm>
          <a:prstGeom prst="rect">
            <a:avLst/>
          </a:prstGeom>
          <a:solidFill>
            <a:srgbClr val="00206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763AA700-2988-A17B-C1B4-F50E8253DDE4}"/>
              </a:ext>
            </a:extLst>
          </p:cNvPr>
          <p:cNvSpPr txBox="1"/>
          <p:nvPr/>
        </p:nvSpPr>
        <p:spPr>
          <a:xfrm>
            <a:off x="2553448" y="604191"/>
            <a:ext cx="7612117" cy="461665"/>
          </a:xfrm>
          <a:prstGeom prst="rect">
            <a:avLst/>
          </a:prstGeom>
          <a:noFill/>
        </p:spPr>
        <p:txBody>
          <a:bodyPr wrap="square" rtlCol="0">
            <a:spAutoFit/>
          </a:bodyPr>
          <a:lstStyle/>
          <a:p>
            <a:r>
              <a:rPr lang="en-US" sz="2400" dirty="0">
                <a:solidFill>
                  <a:schemeClr val="bg1"/>
                </a:solidFill>
                <a:latin typeface="Papyrus" panose="020B0602040200020303" pitchFamily="34" charset="77"/>
              </a:rPr>
              <a:t>Other Verses  with </a:t>
            </a:r>
            <a:r>
              <a:rPr lang="en-US" sz="2400" dirty="0" err="1">
                <a:solidFill>
                  <a:srgbClr val="00B0F0"/>
                </a:solidFill>
                <a:latin typeface="Papyrus" panose="020B0602040200020303" pitchFamily="34" charset="77"/>
              </a:rPr>
              <a:t>Harpazo</a:t>
            </a:r>
            <a:r>
              <a:rPr lang="en-US" sz="2400" dirty="0">
                <a:solidFill>
                  <a:srgbClr val="00B0F0"/>
                </a:solidFill>
                <a:latin typeface="Papyrus" panose="020B0602040200020303" pitchFamily="34" charset="77"/>
              </a:rPr>
              <a:t>  </a:t>
            </a:r>
            <a:r>
              <a:rPr lang="en-US" sz="2400" dirty="0">
                <a:solidFill>
                  <a:schemeClr val="bg1"/>
                </a:solidFill>
                <a:latin typeface="Papyrus" panose="020B0602040200020303" pitchFamily="34" charset="77"/>
              </a:rPr>
              <a:t>- “The Snatching Away”</a:t>
            </a:r>
            <a:endParaRPr lang="en-US" sz="2400" dirty="0">
              <a:solidFill>
                <a:srgbClr val="00B0F0"/>
              </a:solidFill>
              <a:latin typeface="Papyrus" panose="020B0602040200020303" pitchFamily="34" charset="77"/>
            </a:endParaRPr>
          </a:p>
        </p:txBody>
      </p:sp>
      <p:sp>
        <p:nvSpPr>
          <p:cNvPr id="9" name="TextBox 8">
            <a:extLst>
              <a:ext uri="{FF2B5EF4-FFF2-40B4-BE49-F238E27FC236}">
                <a16:creationId xmlns:a16="http://schemas.microsoft.com/office/drawing/2014/main" id="{7DE99CB1-09C0-0ABE-09F8-36741EB74E2D}"/>
              </a:ext>
            </a:extLst>
          </p:cNvPr>
          <p:cNvSpPr txBox="1"/>
          <p:nvPr/>
        </p:nvSpPr>
        <p:spPr>
          <a:xfrm>
            <a:off x="465612" y="1706209"/>
            <a:ext cx="11396279" cy="707886"/>
          </a:xfrm>
          <a:prstGeom prst="rect">
            <a:avLst/>
          </a:prstGeom>
          <a:solidFill>
            <a:srgbClr val="002060"/>
          </a:solidFill>
        </p:spPr>
        <p:txBody>
          <a:bodyPr wrap="square" rtlCol="0">
            <a:spAutoFit/>
          </a:bodyPr>
          <a:lstStyle/>
          <a:p>
            <a:r>
              <a:rPr lang="en-US" sz="2000" dirty="0">
                <a:solidFill>
                  <a:srgbClr val="00B0F0"/>
                </a:solidFill>
                <a:latin typeface="Papyrus" panose="020B0602040200020303" pitchFamily="34" charset="77"/>
              </a:rPr>
              <a:t>Acts 8:39  </a:t>
            </a:r>
            <a:r>
              <a:rPr lang="en-US" sz="2000" dirty="0">
                <a:solidFill>
                  <a:schemeClr val="bg1"/>
                </a:solidFill>
                <a:latin typeface="Papyrus" panose="020B0602040200020303" pitchFamily="34" charset="77"/>
              </a:rPr>
              <a:t>“And when they had come up out of the water,  The Spirit of the Lord </a:t>
            </a:r>
            <a:r>
              <a:rPr lang="en-US" sz="2000" dirty="0">
                <a:solidFill>
                  <a:srgbClr val="00B0F0"/>
                </a:solidFill>
                <a:latin typeface="Papyrus" panose="020B0602040200020303" pitchFamily="34" charset="77"/>
              </a:rPr>
              <a:t>caught away </a:t>
            </a:r>
            <a:r>
              <a:rPr lang="en-US" sz="2000" dirty="0">
                <a:solidFill>
                  <a:schemeClr val="bg1"/>
                </a:solidFill>
                <a:latin typeface="Papyrus" panose="020B0602040200020303" pitchFamily="34" charset="77"/>
              </a:rPr>
              <a:t>Phillip, 	that the eunuch saw him no more,  and he went away rejoicing.'</a:t>
            </a:r>
          </a:p>
        </p:txBody>
      </p:sp>
      <p:sp>
        <p:nvSpPr>
          <p:cNvPr id="10" name="TextBox 9">
            <a:extLst>
              <a:ext uri="{FF2B5EF4-FFF2-40B4-BE49-F238E27FC236}">
                <a16:creationId xmlns:a16="http://schemas.microsoft.com/office/drawing/2014/main" id="{20617E4A-40DD-896A-DC58-6837B2BA46F6}"/>
              </a:ext>
            </a:extLst>
          </p:cNvPr>
          <p:cNvSpPr txBox="1"/>
          <p:nvPr/>
        </p:nvSpPr>
        <p:spPr>
          <a:xfrm>
            <a:off x="692150" y="3110521"/>
            <a:ext cx="11321174" cy="707886"/>
          </a:xfrm>
          <a:prstGeom prst="rect">
            <a:avLst/>
          </a:prstGeom>
          <a:solidFill>
            <a:srgbClr val="002060"/>
          </a:solidFill>
        </p:spPr>
        <p:txBody>
          <a:bodyPr wrap="square" rtlCol="0">
            <a:spAutoFit/>
          </a:bodyPr>
          <a:lstStyle/>
          <a:p>
            <a:r>
              <a:rPr lang="en-US" sz="2000" dirty="0">
                <a:solidFill>
                  <a:srgbClr val="00B0F0"/>
                </a:solidFill>
              </a:rPr>
              <a:t>1 </a:t>
            </a:r>
            <a:r>
              <a:rPr lang="en-US" sz="2000" dirty="0">
                <a:solidFill>
                  <a:srgbClr val="00B0F0"/>
                </a:solidFill>
                <a:latin typeface="Papyrus" panose="020B0602040200020303" pitchFamily="34" charset="77"/>
              </a:rPr>
              <a:t> Corinthians 12:2    </a:t>
            </a:r>
            <a:r>
              <a:rPr lang="en-US" sz="2000" dirty="0">
                <a:solidFill>
                  <a:schemeClr val="bg1"/>
                </a:solidFill>
                <a:latin typeface="Papyrus" panose="020B0602040200020303" pitchFamily="34" charset="77"/>
              </a:rPr>
              <a:t>“ I know a man  in Christ above 14 years ago, whether in the body I can not tell,</a:t>
            </a:r>
          </a:p>
          <a:p>
            <a:r>
              <a:rPr lang="en-US" sz="2000" dirty="0">
                <a:solidFill>
                  <a:schemeClr val="bg1"/>
                </a:solidFill>
                <a:latin typeface="Papyrus" panose="020B0602040200020303" pitchFamily="34" charset="77"/>
              </a:rPr>
              <a:t>     or  whether out of the body, I can not tell, God knows:  such a one </a:t>
            </a:r>
            <a:r>
              <a:rPr lang="en-US" sz="2000" dirty="0">
                <a:solidFill>
                  <a:srgbClr val="00B0F0"/>
                </a:solidFill>
                <a:latin typeface="Papyrus" panose="020B0602040200020303" pitchFamily="34" charset="77"/>
              </a:rPr>
              <a:t>caught up </a:t>
            </a:r>
            <a:r>
              <a:rPr lang="en-US" sz="2000" dirty="0">
                <a:solidFill>
                  <a:schemeClr val="bg1"/>
                </a:solidFill>
                <a:latin typeface="Papyrus" panose="020B0602040200020303" pitchFamily="34" charset="77"/>
              </a:rPr>
              <a:t>to the 3</a:t>
            </a:r>
            <a:r>
              <a:rPr lang="en-US" sz="2000" baseline="30000" dirty="0">
                <a:solidFill>
                  <a:schemeClr val="bg1"/>
                </a:solidFill>
                <a:latin typeface="Papyrus" panose="020B0602040200020303" pitchFamily="34" charset="77"/>
              </a:rPr>
              <a:t>rdm </a:t>
            </a:r>
            <a:r>
              <a:rPr lang="en-US" sz="2000" dirty="0">
                <a:solidFill>
                  <a:schemeClr val="bg1"/>
                </a:solidFill>
                <a:latin typeface="Papyrus" panose="020B0602040200020303" pitchFamily="34" charset="77"/>
              </a:rPr>
              <a:t>Heaven. </a:t>
            </a:r>
            <a:endParaRPr lang="en-US" sz="2000" dirty="0"/>
          </a:p>
        </p:txBody>
      </p:sp>
      <p:sp>
        <p:nvSpPr>
          <p:cNvPr id="12" name="TextBox 11">
            <a:extLst>
              <a:ext uri="{FF2B5EF4-FFF2-40B4-BE49-F238E27FC236}">
                <a16:creationId xmlns:a16="http://schemas.microsoft.com/office/drawing/2014/main" id="{873BC099-E305-64E3-0989-F62F12059375}"/>
              </a:ext>
            </a:extLst>
          </p:cNvPr>
          <p:cNvSpPr txBox="1"/>
          <p:nvPr/>
        </p:nvSpPr>
        <p:spPr>
          <a:xfrm>
            <a:off x="692150" y="4204138"/>
            <a:ext cx="10638002" cy="707886"/>
          </a:xfrm>
          <a:prstGeom prst="rect">
            <a:avLst/>
          </a:prstGeom>
          <a:solidFill>
            <a:srgbClr val="002060"/>
          </a:solidFill>
        </p:spPr>
        <p:txBody>
          <a:bodyPr wrap="square" rtlCol="0">
            <a:spAutoFit/>
          </a:bodyPr>
          <a:lstStyle/>
          <a:p>
            <a:r>
              <a:rPr lang="en-US" sz="2000" dirty="0">
                <a:solidFill>
                  <a:srgbClr val="00B0F0"/>
                </a:solidFill>
                <a:latin typeface="Papyrus" panose="020B0602040200020303" pitchFamily="34" charset="77"/>
              </a:rPr>
              <a:t>1 Corinthians 12:4   </a:t>
            </a:r>
            <a:r>
              <a:rPr lang="en-US" sz="2000" dirty="0">
                <a:solidFill>
                  <a:schemeClr val="bg1"/>
                </a:solidFill>
                <a:latin typeface="Papyrus" panose="020B0602040200020303" pitchFamily="34" charset="77"/>
              </a:rPr>
              <a:t>“How that he </a:t>
            </a:r>
            <a:r>
              <a:rPr lang="en-US" sz="2000" dirty="0">
                <a:solidFill>
                  <a:srgbClr val="00B0F0"/>
                </a:solidFill>
                <a:latin typeface="Papyrus" panose="020B0602040200020303" pitchFamily="34" charset="77"/>
              </a:rPr>
              <a:t>was caught up </a:t>
            </a:r>
            <a:r>
              <a:rPr lang="en-US" sz="2000" dirty="0">
                <a:solidFill>
                  <a:schemeClr val="bg1"/>
                </a:solidFill>
                <a:latin typeface="Papyrus" panose="020B0602040200020303" pitchFamily="34" charset="77"/>
              </a:rPr>
              <a:t>to paradise and heard unspeakable words,</a:t>
            </a:r>
          </a:p>
          <a:p>
            <a:r>
              <a:rPr lang="en-US" sz="2000" dirty="0">
                <a:solidFill>
                  <a:schemeClr val="bg1"/>
                </a:solidFill>
                <a:latin typeface="Papyrus" panose="020B0602040200020303" pitchFamily="34" charset="77"/>
              </a:rPr>
              <a:t>                                      which is not lawful for man to utter.”</a:t>
            </a:r>
          </a:p>
        </p:txBody>
      </p:sp>
      <p:sp>
        <p:nvSpPr>
          <p:cNvPr id="13" name="TextBox 12">
            <a:extLst>
              <a:ext uri="{FF2B5EF4-FFF2-40B4-BE49-F238E27FC236}">
                <a16:creationId xmlns:a16="http://schemas.microsoft.com/office/drawing/2014/main" id="{80200714-9419-7B60-3013-CE2354463EF0}"/>
              </a:ext>
            </a:extLst>
          </p:cNvPr>
          <p:cNvSpPr txBox="1"/>
          <p:nvPr/>
        </p:nvSpPr>
        <p:spPr>
          <a:xfrm>
            <a:off x="407148" y="5596883"/>
            <a:ext cx="11396279" cy="707886"/>
          </a:xfrm>
          <a:prstGeom prst="rect">
            <a:avLst/>
          </a:prstGeom>
          <a:solidFill>
            <a:srgbClr val="002060"/>
          </a:solidFill>
        </p:spPr>
        <p:txBody>
          <a:bodyPr wrap="square" rtlCol="0">
            <a:spAutoFit/>
          </a:bodyPr>
          <a:lstStyle/>
          <a:p>
            <a:r>
              <a:rPr lang="en-US" sz="2000" dirty="0">
                <a:solidFill>
                  <a:srgbClr val="00B0F0"/>
                </a:solidFill>
                <a:latin typeface="Papyrus" panose="020B0602040200020303" pitchFamily="34" charset="77"/>
              </a:rPr>
              <a:t>Revelation 12:5</a:t>
            </a:r>
            <a:r>
              <a:rPr lang="en-US" sz="2000" dirty="0">
                <a:solidFill>
                  <a:schemeClr val="bg1"/>
                </a:solidFill>
                <a:latin typeface="Papyrus" panose="020B0602040200020303" pitchFamily="34" charset="77"/>
              </a:rPr>
              <a:t>. “And she brought forth a man child, who is to rule all the nations  with a rod of iron,</a:t>
            </a:r>
          </a:p>
          <a:p>
            <a:r>
              <a:rPr lang="en-US" sz="2000" dirty="0">
                <a:solidFill>
                  <a:schemeClr val="bg1"/>
                </a:solidFill>
                <a:latin typeface="Papyrus" panose="020B0602040200020303" pitchFamily="34" charset="77"/>
              </a:rPr>
              <a:t>    and her child </a:t>
            </a:r>
            <a:r>
              <a:rPr lang="en-US" sz="2000" dirty="0">
                <a:solidFill>
                  <a:srgbClr val="00B0F0"/>
                </a:solidFill>
                <a:latin typeface="Papyrus" panose="020B0602040200020303" pitchFamily="34" charset="77"/>
              </a:rPr>
              <a:t>was caught up</a:t>
            </a:r>
            <a:r>
              <a:rPr lang="en-US" sz="2000" dirty="0">
                <a:solidFill>
                  <a:schemeClr val="bg1"/>
                </a:solidFill>
                <a:latin typeface="Papyrus" panose="020B0602040200020303" pitchFamily="34" charset="77"/>
              </a:rPr>
              <a:t> to God and unto His Throne.  </a:t>
            </a:r>
          </a:p>
        </p:txBody>
      </p:sp>
    </p:spTree>
    <p:extLst>
      <p:ext uri="{BB962C8B-B14F-4D97-AF65-F5344CB8AC3E}">
        <p14:creationId xmlns:p14="http://schemas.microsoft.com/office/powerpoint/2010/main" val="2441116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6EFDD795-FCE8-A952-A89A-C33B5122FAD9}"/>
              </a:ext>
            </a:extLst>
          </p:cNvPr>
          <p:cNvSpPr txBox="1"/>
          <p:nvPr/>
        </p:nvSpPr>
        <p:spPr>
          <a:xfrm>
            <a:off x="1340295" y="1012954"/>
            <a:ext cx="9022905" cy="4832092"/>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Clues to the Timing of Rapture/ 1</a:t>
            </a:r>
            <a:r>
              <a:rPr lang="en-US" sz="2800" baseline="30000" dirty="0">
                <a:solidFill>
                  <a:schemeClr val="bg1"/>
                </a:solidFill>
                <a:latin typeface="Papyrus" panose="020B0602040200020303" pitchFamily="34" charset="77"/>
              </a:rPr>
              <a:t>st</a:t>
            </a:r>
            <a:r>
              <a:rPr lang="en-US" sz="2800" dirty="0">
                <a:solidFill>
                  <a:schemeClr val="bg1"/>
                </a:solidFill>
                <a:latin typeface="Papyrus" panose="020B0602040200020303" pitchFamily="34" charset="77"/>
              </a:rPr>
              <a:t> Resurrection</a:t>
            </a:r>
          </a:p>
          <a:p>
            <a:r>
              <a:rPr lang="en-US" sz="2800" dirty="0">
                <a:solidFill>
                  <a:schemeClr val="bg1"/>
                </a:solidFill>
                <a:latin typeface="Papyrus" panose="020B0602040200020303" pitchFamily="34" charset="77"/>
              </a:rPr>
              <a:t>              Progression  of the Book of Revelation </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Chapter 2-3      The 7 Letters to the 7 Churches</a:t>
            </a:r>
          </a:p>
          <a:p>
            <a:r>
              <a:rPr lang="en-US" sz="2800" dirty="0">
                <a:solidFill>
                  <a:schemeClr val="bg1"/>
                </a:solidFill>
                <a:latin typeface="Papyrus" panose="020B0602040200020303" pitchFamily="34" charset="77"/>
              </a:rPr>
              <a:t>   Chapter 4:1             The Open Door</a:t>
            </a:r>
          </a:p>
          <a:p>
            <a:r>
              <a:rPr lang="en-US" sz="2800" dirty="0">
                <a:solidFill>
                  <a:schemeClr val="bg1"/>
                </a:solidFill>
                <a:latin typeface="Papyrus" panose="020B0602040200020303" pitchFamily="34" charset="77"/>
              </a:rPr>
              <a:t>   Chapter 5                 The 24 Elders </a:t>
            </a:r>
          </a:p>
          <a:p>
            <a:r>
              <a:rPr lang="en-US" sz="2800" dirty="0">
                <a:solidFill>
                  <a:schemeClr val="bg1"/>
                </a:solidFill>
                <a:latin typeface="Papyrus" panose="020B0602040200020303" pitchFamily="34" charset="77"/>
              </a:rPr>
              <a:t>   Chapter 11:11-12        The 2 Mighty Witnesses</a:t>
            </a:r>
          </a:p>
          <a:p>
            <a:r>
              <a:rPr lang="en-US" sz="2800" dirty="0">
                <a:solidFill>
                  <a:schemeClr val="bg1"/>
                </a:solidFill>
                <a:latin typeface="Papyrus" panose="020B0602040200020303" pitchFamily="34" charset="77"/>
              </a:rPr>
              <a:t>   Chapter 14:1             The Tribulation Saints</a:t>
            </a:r>
          </a:p>
          <a:p>
            <a:r>
              <a:rPr lang="en-US" sz="2800" dirty="0">
                <a:solidFill>
                  <a:schemeClr val="bg1"/>
                </a:solidFill>
                <a:latin typeface="Papyrus" panose="020B0602040200020303" pitchFamily="34" charset="77"/>
              </a:rPr>
              <a:t>   Chapter 14:14-20    The Last Reaping</a:t>
            </a:r>
          </a:p>
          <a:p>
            <a:endParaRPr lang="en-US" sz="28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2462737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43C4E5C8-F945-5F39-0CFF-1E8F808C7046}"/>
              </a:ext>
            </a:extLst>
          </p:cNvPr>
          <p:cNvSpPr txBox="1"/>
          <p:nvPr/>
        </p:nvSpPr>
        <p:spPr>
          <a:xfrm>
            <a:off x="384314" y="437322"/>
            <a:ext cx="11118573" cy="2431435"/>
          </a:xfrm>
          <a:prstGeom prst="rect">
            <a:avLst/>
          </a:prstGeom>
          <a:solidFill>
            <a:srgbClr val="002060"/>
          </a:solidFill>
        </p:spPr>
        <p:txBody>
          <a:bodyPr wrap="square" rtlCol="0">
            <a:spAutoFit/>
          </a:bodyPr>
          <a:lstStyle/>
          <a:p>
            <a:pPr>
              <a:spcBef>
                <a:spcPct val="0"/>
              </a:spcBef>
              <a:buFontTx/>
              <a:buNone/>
            </a:pPr>
            <a:endParaRPr lang="en-US" altLang="en-US" sz="2200" dirty="0">
              <a:solidFill>
                <a:schemeClr val="bg1"/>
              </a:solidFill>
              <a:latin typeface="Avenir Book" panose="02000503020000020003" pitchFamily="2" charset="0"/>
            </a:endParaRPr>
          </a:p>
          <a:p>
            <a:pPr>
              <a:spcBef>
                <a:spcPct val="0"/>
              </a:spcBef>
              <a:buFontTx/>
              <a:buNone/>
            </a:pPr>
            <a:r>
              <a:rPr lang="en-US" altLang="en-US" sz="2200" dirty="0">
                <a:solidFill>
                  <a:schemeClr val="bg1"/>
                </a:solidFill>
                <a:latin typeface="Papyrus" panose="020B0602040200020303" pitchFamily="34" charset="77"/>
              </a:rPr>
              <a:t>     The Church of Philadelphia    </a:t>
            </a:r>
            <a:r>
              <a:rPr lang="en-US" altLang="en-US" sz="2200" dirty="0">
                <a:solidFill>
                  <a:schemeClr val="bg1"/>
                </a:solidFill>
                <a:latin typeface="Avenir Book" panose="02000503020000020003" pitchFamily="2" charset="0"/>
              </a:rPr>
              <a:t>“</a:t>
            </a:r>
            <a:r>
              <a:rPr lang="en-US" altLang="ja-JP" sz="2200" dirty="0">
                <a:solidFill>
                  <a:schemeClr val="bg1"/>
                </a:solidFill>
                <a:latin typeface="Papyrus" panose="020B0602040200020303" pitchFamily="34" charset="77"/>
              </a:rPr>
              <a:t>The Lover of the Brethren</a:t>
            </a:r>
            <a:r>
              <a:rPr lang="en-US" altLang="en-US" sz="2200" dirty="0">
                <a:solidFill>
                  <a:schemeClr val="bg1"/>
                </a:solidFill>
                <a:latin typeface="Avenir Book" panose="02000503020000020003" pitchFamily="2" charset="0"/>
              </a:rPr>
              <a:t>”           </a:t>
            </a:r>
            <a:r>
              <a:rPr lang="en-US" altLang="en-US" sz="2200" dirty="0">
                <a:solidFill>
                  <a:srgbClr val="00B0F0"/>
                </a:solidFill>
                <a:latin typeface="Papyrus" panose="020B0602040200020303" pitchFamily="34" charset="77"/>
              </a:rPr>
              <a:t>Revelation 3:10</a:t>
            </a:r>
            <a:endParaRPr lang="en-US" altLang="ja-JP" sz="2200" dirty="0">
              <a:solidFill>
                <a:srgbClr val="00B0F0"/>
              </a:solidFill>
              <a:latin typeface="Papyrus" panose="020B0602040200020303" pitchFamily="34" charset="77"/>
            </a:endParaRPr>
          </a:p>
          <a:p>
            <a:pPr>
              <a:spcBef>
                <a:spcPct val="0"/>
              </a:spcBef>
              <a:buFontTx/>
              <a:buNone/>
            </a:pPr>
            <a:endParaRPr lang="en-US" altLang="en-US" sz="2200" dirty="0">
              <a:solidFill>
                <a:schemeClr val="bg1"/>
              </a:solidFill>
              <a:latin typeface="Avenir Book" panose="02000503020000020003" pitchFamily="2" charset="0"/>
            </a:endParaRPr>
          </a:p>
          <a:p>
            <a:pPr>
              <a:spcBef>
                <a:spcPct val="0"/>
              </a:spcBef>
              <a:buFontTx/>
              <a:buNone/>
            </a:pPr>
            <a:r>
              <a:rPr lang="en-US" altLang="en-US" sz="2200" dirty="0">
                <a:solidFill>
                  <a:schemeClr val="bg1"/>
                </a:solidFill>
                <a:latin typeface="Avenir Book" panose="02000503020000020003" pitchFamily="2" charset="0"/>
              </a:rPr>
              <a:t>“Because you have kept the word of my patience, I also will keep you from (</a:t>
            </a:r>
            <a:r>
              <a:rPr lang="en-US" altLang="en-US" sz="2200" dirty="0">
                <a:solidFill>
                  <a:schemeClr val="accent1">
                    <a:lumMod val="60000"/>
                    <a:lumOff val="40000"/>
                  </a:schemeClr>
                </a:solidFill>
                <a:latin typeface="Avenir Book" panose="02000503020000020003" pitchFamily="2" charset="0"/>
              </a:rPr>
              <a:t>ek- out of</a:t>
            </a:r>
            <a:r>
              <a:rPr lang="en-US" altLang="en-US" sz="2200" dirty="0">
                <a:solidFill>
                  <a:schemeClr val="bg1"/>
                </a:solidFill>
                <a:latin typeface="Avenir Book" panose="02000503020000020003" pitchFamily="2" charset="0"/>
              </a:rPr>
              <a:t>)  the hour ( </a:t>
            </a:r>
            <a:r>
              <a:rPr lang="en-US" altLang="en-US" sz="2200" dirty="0">
                <a:solidFill>
                  <a:srgbClr val="00B0F0"/>
                </a:solidFill>
                <a:latin typeface="Avenir Book" panose="02000503020000020003" pitchFamily="2" charset="0"/>
              </a:rPr>
              <a:t>the entire age </a:t>
            </a:r>
            <a:r>
              <a:rPr lang="en-US" altLang="en-US" sz="2200" dirty="0">
                <a:solidFill>
                  <a:schemeClr val="bg1"/>
                </a:solidFill>
                <a:latin typeface="Avenir Book" panose="02000503020000020003" pitchFamily="2" charset="0"/>
              </a:rPr>
              <a:t>) of temptation (</a:t>
            </a:r>
            <a:r>
              <a:rPr lang="en-US" altLang="en-US" sz="2200" dirty="0">
                <a:solidFill>
                  <a:schemeClr val="accent1">
                    <a:lumMod val="60000"/>
                    <a:lumOff val="40000"/>
                  </a:schemeClr>
                </a:solidFill>
                <a:latin typeface="Avenir Book" panose="02000503020000020003" pitchFamily="2" charset="0"/>
              </a:rPr>
              <a:t>T</a:t>
            </a:r>
            <a:r>
              <a:rPr lang="en-US" altLang="en-US" sz="2200" dirty="0">
                <a:solidFill>
                  <a:srgbClr val="00B0F0"/>
                </a:solidFill>
                <a:latin typeface="Avenir Book" panose="02000503020000020003" pitchFamily="2" charset="0"/>
              </a:rPr>
              <a:t>ribulation</a:t>
            </a:r>
            <a:r>
              <a:rPr lang="en-US" altLang="en-US" sz="2200" dirty="0">
                <a:solidFill>
                  <a:schemeClr val="bg1"/>
                </a:solidFill>
                <a:latin typeface="Avenir Book" panose="02000503020000020003" pitchFamily="2" charset="0"/>
              </a:rPr>
              <a:t>), which shall come upon all the world, to try them </a:t>
            </a:r>
            <a:r>
              <a:rPr lang="en-US" altLang="en-US" sz="2200" i="1" u="sng" dirty="0">
                <a:solidFill>
                  <a:schemeClr val="bg1"/>
                </a:solidFill>
                <a:latin typeface="Avenir Book" panose="02000503020000020003" pitchFamily="2" charset="0"/>
              </a:rPr>
              <a:t>that dwell upon the earth</a:t>
            </a:r>
            <a:r>
              <a:rPr lang="en-US" altLang="en-US" sz="2200" dirty="0">
                <a:solidFill>
                  <a:schemeClr val="bg1"/>
                </a:solidFill>
                <a:latin typeface="Avenir Book" panose="02000503020000020003" pitchFamily="2" charset="0"/>
              </a:rPr>
              <a:t>.”      </a:t>
            </a:r>
            <a:r>
              <a:rPr lang="en-US" altLang="en-US" sz="2200" i="1" dirty="0">
                <a:solidFill>
                  <a:srgbClr val="00B0F0"/>
                </a:solidFill>
                <a:latin typeface="Avenir Book" panose="02000503020000020003" pitchFamily="2" charset="0"/>
              </a:rPr>
              <a:t>Earth dwellers – lovers of the world</a:t>
            </a:r>
          </a:p>
          <a:p>
            <a:pPr>
              <a:spcBef>
                <a:spcPct val="0"/>
              </a:spcBef>
              <a:buFontTx/>
              <a:buNone/>
            </a:pPr>
            <a:endParaRPr lang="en-US" altLang="en-US" sz="2000" dirty="0">
              <a:solidFill>
                <a:schemeClr val="accent1">
                  <a:lumMod val="60000"/>
                  <a:lumOff val="40000"/>
                </a:schemeClr>
              </a:solidFill>
              <a:latin typeface="Comic Sans MS" panose="030F0902030302020204" pitchFamily="66" charset="0"/>
            </a:endParaRPr>
          </a:p>
        </p:txBody>
      </p:sp>
      <p:pic>
        <p:nvPicPr>
          <p:cNvPr id="4" name="Picture 3" descr="A person with a beard&#10;&#10;Description automatically generated with medium confidence">
            <a:extLst>
              <a:ext uri="{FF2B5EF4-FFF2-40B4-BE49-F238E27FC236}">
                <a16:creationId xmlns:a16="http://schemas.microsoft.com/office/drawing/2014/main" id="{ACD0E505-E9B5-D09E-4C9E-7D1EFE102ABF}"/>
              </a:ext>
            </a:extLst>
          </p:cNvPr>
          <p:cNvPicPr>
            <a:picLocks noChangeAspect="1"/>
          </p:cNvPicPr>
          <p:nvPr/>
        </p:nvPicPr>
        <p:blipFill rotWithShape="1">
          <a:blip r:embed="rId3"/>
          <a:srcRect l="7199" r="13084"/>
          <a:stretch/>
        </p:blipFill>
        <p:spPr>
          <a:xfrm>
            <a:off x="487462" y="2868757"/>
            <a:ext cx="4996836" cy="3785651"/>
          </a:xfrm>
          <a:prstGeom prst="rect">
            <a:avLst/>
          </a:prstGeom>
        </p:spPr>
      </p:pic>
      <p:pic>
        <p:nvPicPr>
          <p:cNvPr id="5" name="Picture 4" descr="A picture containing text, tree, outdoor, building&#10;&#10;Description automatically generated">
            <a:extLst>
              <a:ext uri="{FF2B5EF4-FFF2-40B4-BE49-F238E27FC236}">
                <a16:creationId xmlns:a16="http://schemas.microsoft.com/office/drawing/2014/main" id="{BB1D1C0C-C47F-CA7E-DC63-AF711A918011}"/>
              </a:ext>
            </a:extLst>
          </p:cNvPr>
          <p:cNvPicPr>
            <a:picLocks noChangeAspect="1"/>
          </p:cNvPicPr>
          <p:nvPr/>
        </p:nvPicPr>
        <p:blipFill>
          <a:blip r:embed="rId4"/>
          <a:stretch>
            <a:fillRect/>
          </a:stretch>
        </p:blipFill>
        <p:spPr>
          <a:xfrm>
            <a:off x="6095999" y="2905029"/>
            <a:ext cx="5406888" cy="3749379"/>
          </a:xfrm>
          <a:prstGeom prst="rect">
            <a:avLst/>
          </a:prstGeom>
        </p:spPr>
      </p:pic>
    </p:spTree>
    <p:extLst>
      <p:ext uri="{BB962C8B-B14F-4D97-AF65-F5344CB8AC3E}">
        <p14:creationId xmlns:p14="http://schemas.microsoft.com/office/powerpoint/2010/main" val="1770011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pic>
        <p:nvPicPr>
          <p:cNvPr id="5" name="Picture 4" descr="the-rapture-comes-before-the-tribulation-now-the-end-begin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2566" y="294161"/>
            <a:ext cx="9858703" cy="6269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1951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6" name="TextBox 5">
            <a:extLst>
              <a:ext uri="{FF2B5EF4-FFF2-40B4-BE49-F238E27FC236}">
                <a16:creationId xmlns:a16="http://schemas.microsoft.com/office/drawing/2014/main" id="{EE623CEE-2398-B0C2-FBA1-00D67F1D9606}"/>
              </a:ext>
            </a:extLst>
          </p:cNvPr>
          <p:cNvSpPr txBox="1"/>
          <p:nvPr/>
        </p:nvSpPr>
        <p:spPr>
          <a:xfrm>
            <a:off x="1763011" y="3811012"/>
            <a:ext cx="7640823" cy="3046988"/>
          </a:xfrm>
          <a:prstGeom prst="rect">
            <a:avLst/>
          </a:prstGeom>
          <a:solidFill>
            <a:srgbClr val="002060"/>
          </a:solidFill>
        </p:spPr>
        <p:txBody>
          <a:bodyPr wrap="square" rtlCol="0">
            <a:spAutoFit/>
          </a:bodyPr>
          <a:lstStyle/>
          <a:p>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Chapter 1         John ‘s Vision of the End Times</a:t>
            </a:r>
          </a:p>
          <a:p>
            <a:r>
              <a:rPr lang="en-US" sz="2400" dirty="0">
                <a:solidFill>
                  <a:schemeClr val="bg1"/>
                </a:solidFill>
                <a:latin typeface="Papyrus" panose="020B0602040200020303" pitchFamily="34" charset="77"/>
              </a:rPr>
              <a:t>     Chapters 2-3     Church is Mentioned 19 x</a:t>
            </a:r>
          </a:p>
          <a:p>
            <a:r>
              <a:rPr lang="en-US" sz="2400" dirty="0">
                <a:solidFill>
                  <a:schemeClr val="bg1"/>
                </a:solidFill>
                <a:latin typeface="Papyrus" panose="020B0602040200020303" pitchFamily="34" charset="77"/>
              </a:rPr>
              <a:t>     Chapters 4-5     Throne Room </a:t>
            </a:r>
          </a:p>
          <a:p>
            <a:r>
              <a:rPr lang="en-US" sz="2400" dirty="0">
                <a:solidFill>
                  <a:schemeClr val="bg1"/>
                </a:solidFill>
                <a:latin typeface="Papyrus" panose="020B0602040200020303" pitchFamily="34" charset="77"/>
              </a:rPr>
              <a:t>    Chapter 6-19    Tribulation, No Mention of Church</a:t>
            </a:r>
          </a:p>
          <a:p>
            <a:r>
              <a:rPr lang="en-US" sz="2400" dirty="0">
                <a:solidFill>
                  <a:schemeClr val="bg1"/>
                </a:solidFill>
                <a:latin typeface="Papyrus" panose="020B0602040200020303" pitchFamily="34" charset="77"/>
              </a:rPr>
              <a:t>    Chapter 20         Jesus’ Millennial Reign</a:t>
            </a:r>
          </a:p>
          <a:p>
            <a:r>
              <a:rPr lang="en-US" sz="2400" dirty="0">
                <a:solidFill>
                  <a:schemeClr val="bg1"/>
                </a:solidFill>
                <a:latin typeface="Papyrus" panose="020B0602040200020303" pitchFamily="34" charset="77"/>
              </a:rPr>
              <a:t>    Chapter 21-22      Eternity – New Heaven, New Earth</a:t>
            </a:r>
          </a:p>
          <a:p>
            <a:r>
              <a:rPr lang="en-US" sz="2400" dirty="0">
                <a:solidFill>
                  <a:schemeClr val="bg1"/>
                </a:solidFill>
                <a:latin typeface="Papyrus" panose="020B0602040200020303" pitchFamily="34" charset="77"/>
              </a:rPr>
              <a:t> </a:t>
            </a:r>
          </a:p>
        </p:txBody>
      </p:sp>
      <p:pic>
        <p:nvPicPr>
          <p:cNvPr id="13" name="Picture 12" descr="A person writing on a piece of paper&#10;&#10;Description automatically generated">
            <a:extLst>
              <a:ext uri="{FF2B5EF4-FFF2-40B4-BE49-F238E27FC236}">
                <a16:creationId xmlns:a16="http://schemas.microsoft.com/office/drawing/2014/main" id="{3A627549-2C08-23A0-718F-59BC6253AC2C}"/>
              </a:ext>
            </a:extLst>
          </p:cNvPr>
          <p:cNvPicPr>
            <a:picLocks noChangeAspect="1"/>
          </p:cNvPicPr>
          <p:nvPr/>
        </p:nvPicPr>
        <p:blipFill>
          <a:blip r:embed="rId3"/>
          <a:stretch>
            <a:fillRect/>
          </a:stretch>
        </p:blipFill>
        <p:spPr>
          <a:xfrm>
            <a:off x="563749" y="231637"/>
            <a:ext cx="5019674" cy="3346449"/>
          </a:xfrm>
          <a:prstGeom prst="rect">
            <a:avLst/>
          </a:prstGeom>
        </p:spPr>
      </p:pic>
      <p:pic>
        <p:nvPicPr>
          <p:cNvPr id="15" name="Picture 14" descr="A blue sky with clouds and sun rays&#10;&#10;Description automatically generated">
            <a:extLst>
              <a:ext uri="{FF2B5EF4-FFF2-40B4-BE49-F238E27FC236}">
                <a16:creationId xmlns:a16="http://schemas.microsoft.com/office/drawing/2014/main" id="{A8D57B01-9C14-E41E-DCC3-EF07A6A52E60}"/>
              </a:ext>
            </a:extLst>
          </p:cNvPr>
          <p:cNvPicPr>
            <a:picLocks noChangeAspect="1"/>
          </p:cNvPicPr>
          <p:nvPr/>
        </p:nvPicPr>
        <p:blipFill>
          <a:blip r:embed="rId4"/>
          <a:stretch>
            <a:fillRect/>
          </a:stretch>
        </p:blipFill>
        <p:spPr>
          <a:xfrm>
            <a:off x="6567488" y="269672"/>
            <a:ext cx="5019674" cy="3337757"/>
          </a:xfrm>
          <a:prstGeom prst="rect">
            <a:avLst/>
          </a:prstGeom>
        </p:spPr>
      </p:pic>
    </p:spTree>
    <p:extLst>
      <p:ext uri="{BB962C8B-B14F-4D97-AF65-F5344CB8AC3E}">
        <p14:creationId xmlns:p14="http://schemas.microsoft.com/office/powerpoint/2010/main" val="412476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chemeClr val="accent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6A1CC0-477B-1CA4-81BF-98BC9FC50C5E}"/>
              </a:ext>
            </a:extLst>
          </p:cNvPr>
          <p:cNvSpPr txBox="1"/>
          <p:nvPr/>
        </p:nvSpPr>
        <p:spPr>
          <a:xfrm>
            <a:off x="1024758" y="366623"/>
            <a:ext cx="10142483" cy="6124754"/>
          </a:xfrm>
          <a:prstGeom prst="rect">
            <a:avLst/>
          </a:prstGeom>
          <a:solidFill>
            <a:srgbClr val="002060"/>
          </a:solidFill>
        </p:spPr>
        <p:txBody>
          <a:bodyPr wrap="square" rtlCol="0">
            <a:spAutoFit/>
          </a:bodyPr>
          <a:lstStyle/>
          <a:p>
            <a:endParaRPr lang="en-US" sz="2800" dirty="0">
              <a:latin typeface="Papyrus" panose="020B0602040200020303" pitchFamily="34" charset="77"/>
            </a:endParaRPr>
          </a:p>
          <a:p>
            <a:r>
              <a:rPr lang="en-US" sz="2800" dirty="0">
                <a:latin typeface="Papyrus" panose="020B0602040200020303" pitchFamily="34" charset="77"/>
              </a:rPr>
              <a:t>  </a:t>
            </a:r>
            <a:r>
              <a:rPr lang="en-US" sz="2400" dirty="0">
                <a:solidFill>
                  <a:schemeClr val="bg1"/>
                </a:solidFill>
                <a:latin typeface="Papyrus" panose="020B0602040200020303" pitchFamily="34" charset="77"/>
              </a:rPr>
              <a:t>    Is Everyone in ‘the Church’  Raptured   Before the Tribulation?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latin typeface="Papyrus" panose="020B0602040200020303" pitchFamily="34" charset="77"/>
              </a:rPr>
              <a:t>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solidFill>
                  <a:schemeClr val="bg1"/>
                </a:solidFill>
                <a:latin typeface="Papyrus" panose="020B0602040200020303" pitchFamily="34" charset="77"/>
              </a:rPr>
              <a:t>                              Not According Jesus’ Warning :</a:t>
            </a:r>
          </a:p>
          <a:p>
            <a:r>
              <a:rPr lang="en-US" sz="2400" dirty="0">
                <a:solidFill>
                  <a:schemeClr val="bg1"/>
                </a:solidFill>
                <a:latin typeface="Papyrus" panose="020B0602040200020303" pitchFamily="34" charset="77"/>
              </a:rPr>
              <a:t>  	    To 5 of the 7 Churches in the Book of Revelation </a:t>
            </a:r>
          </a:p>
        </p:txBody>
      </p:sp>
      <p:pic>
        <p:nvPicPr>
          <p:cNvPr id="5" name="Picture 4" descr="A group of people in the sky&#10;&#10;Description automatically generated">
            <a:extLst>
              <a:ext uri="{FF2B5EF4-FFF2-40B4-BE49-F238E27FC236}">
                <a16:creationId xmlns:a16="http://schemas.microsoft.com/office/drawing/2014/main" id="{8D7EDB64-9F3C-AACD-9301-55326460D454}"/>
              </a:ext>
            </a:extLst>
          </p:cNvPr>
          <p:cNvPicPr>
            <a:picLocks noChangeAspect="1"/>
          </p:cNvPicPr>
          <p:nvPr/>
        </p:nvPicPr>
        <p:blipFill rotWithShape="1">
          <a:blip r:embed="rId2"/>
          <a:srcRect b="22795"/>
          <a:stretch/>
        </p:blipFill>
        <p:spPr>
          <a:xfrm>
            <a:off x="2114968" y="1283896"/>
            <a:ext cx="7151415" cy="4128931"/>
          </a:xfrm>
          <a:prstGeom prst="rect">
            <a:avLst/>
          </a:prstGeom>
        </p:spPr>
      </p:pic>
    </p:spTree>
    <p:extLst>
      <p:ext uri="{BB962C8B-B14F-4D97-AF65-F5344CB8AC3E}">
        <p14:creationId xmlns:p14="http://schemas.microsoft.com/office/powerpoint/2010/main" val="3872895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7224524-FF1A-EF21-B79A-BF98934F3C89}"/>
              </a:ext>
            </a:extLst>
          </p:cNvPr>
          <p:cNvSpPr txBox="1"/>
          <p:nvPr/>
        </p:nvSpPr>
        <p:spPr>
          <a:xfrm>
            <a:off x="1208690" y="428178"/>
            <a:ext cx="9480331" cy="6001643"/>
          </a:xfrm>
          <a:prstGeom prst="rect">
            <a:avLst/>
          </a:prstGeom>
          <a:solidFill>
            <a:srgbClr val="002060"/>
          </a:solidFill>
        </p:spPr>
        <p:txBody>
          <a:bodyPr wrap="square" rtlCol="0">
            <a:spAutoFit/>
          </a:bodyPr>
          <a:lstStyle/>
          <a:p>
            <a:r>
              <a:rPr lang="en-US" sz="3200" dirty="0">
                <a:solidFill>
                  <a:schemeClr val="bg1"/>
                </a:solidFill>
                <a:latin typeface="Papyrus" panose="020B0602040200020303" pitchFamily="34" charset="77"/>
              </a:rPr>
              <a:t>              Teaching About the Coming Rapture </a:t>
            </a:r>
          </a:p>
          <a:p>
            <a:r>
              <a:rPr lang="en-US" sz="3200" dirty="0">
                <a:solidFill>
                  <a:schemeClr val="bg1"/>
                </a:solidFill>
                <a:latin typeface="Papyrus" panose="020B0602040200020303" pitchFamily="34" charset="77"/>
              </a:rPr>
              <a:t>          Causes Discussion, Dissension,  &amp;  Debate</a:t>
            </a:r>
          </a:p>
          <a:p>
            <a:endParaRPr lang="en-US" sz="3200" dirty="0">
              <a:solidFill>
                <a:schemeClr val="bg1"/>
              </a:solidFill>
              <a:latin typeface="Papyrus" panose="020B0602040200020303" pitchFamily="34" charset="77"/>
            </a:endParaRPr>
          </a:p>
          <a:p>
            <a:r>
              <a:rPr lang="en-US" sz="3200" dirty="0">
                <a:solidFill>
                  <a:schemeClr val="bg1"/>
                </a:solidFill>
                <a:latin typeface="Papyrus" panose="020B0602040200020303" pitchFamily="34" charset="77"/>
              </a:rPr>
              <a:t>  The Rapture  is God’s Removal  of His People </a:t>
            </a:r>
          </a:p>
          <a:p>
            <a:r>
              <a:rPr lang="en-US" sz="3200" dirty="0">
                <a:solidFill>
                  <a:schemeClr val="bg1"/>
                </a:solidFill>
                <a:latin typeface="Papyrus" panose="020B0602040200020303" pitchFamily="34" charset="77"/>
              </a:rPr>
              <a:t>                from  Earth to Heaven </a:t>
            </a:r>
          </a:p>
          <a:p>
            <a:r>
              <a:rPr lang="en-US" sz="3200" dirty="0">
                <a:solidFill>
                  <a:schemeClr val="bg1"/>
                </a:solidFill>
                <a:latin typeface="Papyrus" panose="020B0602040200020303" pitchFamily="34" charset="77"/>
              </a:rPr>
              <a:t>                  In their Glorified Bodies</a:t>
            </a:r>
          </a:p>
          <a:p>
            <a:r>
              <a:rPr lang="en-US" sz="3200" dirty="0">
                <a:solidFill>
                  <a:schemeClr val="bg1"/>
                </a:solidFill>
                <a:latin typeface="Papyrus" panose="020B0602040200020303" pitchFamily="34" charset="77"/>
              </a:rPr>
              <a:t>                  At the End of the  Church Age</a:t>
            </a:r>
          </a:p>
          <a:p>
            <a:endParaRPr lang="en-US" sz="3200" dirty="0">
              <a:solidFill>
                <a:schemeClr val="bg1"/>
              </a:solidFill>
              <a:latin typeface="Papyrus" panose="020B0602040200020303" pitchFamily="34" charset="77"/>
            </a:endParaRPr>
          </a:p>
          <a:p>
            <a:r>
              <a:rPr lang="en-US" sz="3200" dirty="0">
                <a:solidFill>
                  <a:schemeClr val="bg1"/>
                </a:solidFill>
                <a:latin typeface="Papyrus" panose="020B0602040200020303" pitchFamily="34" charset="77"/>
              </a:rPr>
              <a:t>   Some  are Resurrected from the Grave</a:t>
            </a:r>
          </a:p>
          <a:p>
            <a:r>
              <a:rPr lang="en-US" sz="3200" dirty="0">
                <a:solidFill>
                  <a:schemeClr val="bg1"/>
                </a:solidFill>
                <a:latin typeface="Papyrus" panose="020B0602040200020303" pitchFamily="34" charset="77"/>
              </a:rPr>
              <a:t>                and Some are Resurrected  while Alive</a:t>
            </a:r>
          </a:p>
          <a:p>
            <a:r>
              <a:rPr lang="en-US" sz="3200" dirty="0">
                <a:solidFill>
                  <a:schemeClr val="bg1"/>
                </a:solidFill>
                <a:latin typeface="Papyrus" panose="020B0602040200020303" pitchFamily="34" charset="77"/>
              </a:rPr>
              <a:t> </a:t>
            </a:r>
          </a:p>
          <a:p>
            <a:r>
              <a:rPr lang="en-US" sz="3200" dirty="0">
                <a:solidFill>
                  <a:schemeClr val="bg1"/>
                </a:solidFill>
                <a:latin typeface="Papyrus" panose="020B0602040200020303" pitchFamily="34" charset="77"/>
              </a:rPr>
              <a:t>       “ The Snatching Away of the Saints”</a:t>
            </a:r>
          </a:p>
        </p:txBody>
      </p:sp>
    </p:spTree>
    <p:extLst>
      <p:ext uri="{BB962C8B-B14F-4D97-AF65-F5344CB8AC3E}">
        <p14:creationId xmlns:p14="http://schemas.microsoft.com/office/powerpoint/2010/main" val="3478568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4" name="Picture 3" descr="An old stone building with columns and arches&#10;&#10;Description automatically generated">
            <a:extLst>
              <a:ext uri="{FF2B5EF4-FFF2-40B4-BE49-F238E27FC236}">
                <a16:creationId xmlns:a16="http://schemas.microsoft.com/office/drawing/2014/main" id="{C49B0A5D-529B-3D4A-B919-195219B47A9A}"/>
              </a:ext>
            </a:extLst>
          </p:cNvPr>
          <p:cNvPicPr>
            <a:picLocks noChangeAspect="1"/>
          </p:cNvPicPr>
          <p:nvPr/>
        </p:nvPicPr>
        <p:blipFill rotWithShape="1">
          <a:blip r:embed="rId3"/>
          <a:srcRect l="18716" t="2481" r="9245" b="7458"/>
          <a:stretch/>
        </p:blipFill>
        <p:spPr>
          <a:xfrm>
            <a:off x="331688" y="439340"/>
            <a:ext cx="7288312" cy="5979319"/>
          </a:xfrm>
          <a:prstGeom prst="rect">
            <a:avLst/>
          </a:prstGeom>
        </p:spPr>
      </p:pic>
      <p:sp>
        <p:nvSpPr>
          <p:cNvPr id="6" name="TextBox 5">
            <a:extLst>
              <a:ext uri="{FF2B5EF4-FFF2-40B4-BE49-F238E27FC236}">
                <a16:creationId xmlns:a16="http://schemas.microsoft.com/office/drawing/2014/main" id="{35885260-FF35-3663-D14E-DE8AAF8BCC52}"/>
              </a:ext>
            </a:extLst>
          </p:cNvPr>
          <p:cNvSpPr txBox="1"/>
          <p:nvPr/>
        </p:nvSpPr>
        <p:spPr>
          <a:xfrm>
            <a:off x="7620000" y="462437"/>
            <a:ext cx="4414837" cy="892552"/>
          </a:xfrm>
          <a:prstGeom prst="rect">
            <a:avLst/>
          </a:prstGeom>
          <a:solidFill>
            <a:schemeClr val="accent5"/>
          </a:solidFill>
        </p:spPr>
        <p:txBody>
          <a:bodyPr wrap="square" rtlCol="0">
            <a:spAutoFit/>
          </a:bodyPr>
          <a:lstStyle/>
          <a:p>
            <a:r>
              <a:rPr lang="en-US" sz="2600" dirty="0">
                <a:solidFill>
                  <a:schemeClr val="bg1"/>
                </a:solidFill>
                <a:latin typeface="Lucida Handwriting" panose="03010101010101010101" pitchFamily="66" charset="77"/>
              </a:rPr>
              <a:t>The Church of Ephesus</a:t>
            </a:r>
          </a:p>
          <a:p>
            <a:endParaRPr lang="en-US" sz="2600" dirty="0">
              <a:solidFill>
                <a:schemeClr val="bg1"/>
              </a:solidFill>
              <a:latin typeface="Lucida Handwriting" panose="03010101010101010101" pitchFamily="66" charset="77"/>
            </a:endParaRPr>
          </a:p>
        </p:txBody>
      </p:sp>
      <p:sp>
        <p:nvSpPr>
          <p:cNvPr id="5" name="TextBox 4">
            <a:extLst>
              <a:ext uri="{FF2B5EF4-FFF2-40B4-BE49-F238E27FC236}">
                <a16:creationId xmlns:a16="http://schemas.microsoft.com/office/drawing/2014/main" id="{AF24C97D-8621-2B11-0D03-6BE582D889E2}"/>
              </a:ext>
            </a:extLst>
          </p:cNvPr>
          <p:cNvSpPr txBox="1"/>
          <p:nvPr/>
        </p:nvSpPr>
        <p:spPr>
          <a:xfrm>
            <a:off x="7620000" y="1240691"/>
            <a:ext cx="4572000" cy="5139869"/>
          </a:xfrm>
          <a:prstGeom prst="rect">
            <a:avLst/>
          </a:prstGeom>
          <a:solidFill>
            <a:schemeClr val="bg1"/>
          </a:solidFill>
        </p:spPr>
        <p:txBody>
          <a:bodyPr wrap="square" rtlCol="0">
            <a:spAutoFit/>
          </a:bodyPr>
          <a:lstStyle/>
          <a:p>
            <a:pPr algn="l"/>
            <a:r>
              <a:rPr lang="en-US" sz="2400" i="0" u="none" strike="noStrike" dirty="0">
                <a:solidFill>
                  <a:srgbClr val="000000"/>
                </a:solidFill>
                <a:effectLst/>
                <a:latin typeface="Papyrus" panose="020B0602040200020303" pitchFamily="34" charset="77"/>
              </a:rPr>
              <a:t>	Revelation 2:1-6 </a:t>
            </a:r>
          </a:p>
          <a:p>
            <a:pPr algn="l"/>
            <a:endParaRPr lang="en-US" sz="2400" b="1" i="0" u="none" strike="noStrike" baseline="30000" dirty="0">
              <a:solidFill>
                <a:srgbClr val="000000"/>
              </a:solidFill>
              <a:effectLst/>
              <a:latin typeface="Papyrus" panose="020B0602040200020303" pitchFamily="34" charset="77"/>
            </a:endParaRPr>
          </a:p>
          <a:p>
            <a:pPr algn="ctr"/>
            <a:r>
              <a:rPr lang="en-US" sz="2400" b="1" i="0" u="none" strike="noStrike" baseline="30000" dirty="0">
                <a:solidFill>
                  <a:srgbClr val="000000"/>
                </a:solidFill>
                <a:effectLst/>
                <a:latin typeface="Papyrus" panose="020B0602040200020303" pitchFamily="34" charset="77"/>
              </a:rPr>
              <a:t>4 </a:t>
            </a:r>
            <a:r>
              <a:rPr lang="en-US" sz="2400" b="0" i="0" u="none" strike="noStrike" dirty="0">
                <a:solidFill>
                  <a:srgbClr val="000000"/>
                </a:solidFill>
                <a:effectLst/>
                <a:latin typeface="Papyrus" panose="020B0602040200020303" pitchFamily="34" charset="77"/>
              </a:rPr>
              <a:t>Nevertheless I have somewhat against you, because </a:t>
            </a:r>
            <a:r>
              <a:rPr lang="en-US" sz="2400" dirty="0">
                <a:solidFill>
                  <a:srgbClr val="000000"/>
                </a:solidFill>
                <a:latin typeface="Papyrus" panose="020B0602040200020303" pitchFamily="34" charset="77"/>
              </a:rPr>
              <a:t>y</a:t>
            </a:r>
            <a:r>
              <a:rPr lang="en-US" sz="2400" b="0" i="0" u="none" strike="noStrike" dirty="0">
                <a:solidFill>
                  <a:srgbClr val="000000"/>
                </a:solidFill>
                <a:effectLst/>
                <a:latin typeface="Papyrus" panose="020B0602040200020303" pitchFamily="34" charset="77"/>
              </a:rPr>
              <a:t>ou</a:t>
            </a:r>
          </a:p>
          <a:p>
            <a:pPr algn="ctr"/>
            <a:r>
              <a:rPr lang="en-US" sz="2400" b="0" i="0" u="none" strike="noStrike" dirty="0">
                <a:solidFill>
                  <a:srgbClr val="000000"/>
                </a:solidFill>
                <a:effectLst/>
                <a:latin typeface="Papyrus" panose="020B0602040200020303" pitchFamily="34" charset="77"/>
              </a:rPr>
              <a:t> have left your first love</a:t>
            </a:r>
          </a:p>
          <a:p>
            <a:pPr algn="ctr"/>
            <a:r>
              <a:rPr lang="en-US" sz="2400" b="0" i="0" u="none" strike="noStrike" dirty="0">
                <a:solidFill>
                  <a:srgbClr val="000000"/>
                </a:solidFill>
                <a:effectLst/>
                <a:latin typeface="Papyrus" panose="020B0602040200020303" pitchFamily="34" charset="77"/>
              </a:rPr>
              <a:t>.</a:t>
            </a:r>
          </a:p>
          <a:p>
            <a:r>
              <a:rPr lang="en-US" sz="2400" b="1" i="0" u="none" strike="noStrike" baseline="30000" dirty="0">
                <a:solidFill>
                  <a:srgbClr val="000000"/>
                </a:solidFill>
                <a:effectLst/>
                <a:latin typeface="Papyrus" panose="020B0602040200020303" pitchFamily="34" charset="77"/>
              </a:rPr>
              <a:t>5   </a:t>
            </a:r>
            <a:r>
              <a:rPr lang="en-US" sz="2400" b="0" i="0" u="none" strike="noStrike" dirty="0">
                <a:solidFill>
                  <a:srgbClr val="000000"/>
                </a:solidFill>
                <a:effectLst/>
                <a:latin typeface="Papyrus" panose="020B0602040200020303" pitchFamily="34" charset="77"/>
              </a:rPr>
              <a:t>Remember therefore from   	whence </a:t>
            </a:r>
            <a:r>
              <a:rPr lang="en-US" sz="2400" dirty="0">
                <a:solidFill>
                  <a:srgbClr val="000000"/>
                </a:solidFill>
                <a:latin typeface="Papyrus" panose="020B0602040200020303" pitchFamily="34" charset="77"/>
              </a:rPr>
              <a:t>y</a:t>
            </a:r>
            <a:r>
              <a:rPr lang="en-US" sz="2400" b="0" i="0" u="none" strike="noStrike" dirty="0">
                <a:solidFill>
                  <a:srgbClr val="000000"/>
                </a:solidFill>
                <a:effectLst/>
                <a:latin typeface="Papyrus" panose="020B0602040200020303" pitchFamily="34" charset="77"/>
              </a:rPr>
              <a:t>ou are fallen</a:t>
            </a:r>
          </a:p>
          <a:p>
            <a:pPr algn="ctr"/>
            <a:r>
              <a:rPr lang="en-US" sz="2400" b="0" i="0" u="none" strike="noStrike" dirty="0">
                <a:solidFill>
                  <a:srgbClr val="000000"/>
                </a:solidFill>
                <a:effectLst/>
                <a:latin typeface="Papyrus" panose="020B0602040200020303" pitchFamily="34" charset="77"/>
              </a:rPr>
              <a:t>and repent, </a:t>
            </a:r>
          </a:p>
          <a:p>
            <a:pPr algn="ctr"/>
            <a:r>
              <a:rPr lang="en-US" sz="2400" b="0" i="0" u="none" strike="noStrike" dirty="0">
                <a:solidFill>
                  <a:srgbClr val="000000"/>
                </a:solidFill>
                <a:effectLst/>
                <a:latin typeface="Papyrus" panose="020B0602040200020303" pitchFamily="34" charset="77"/>
              </a:rPr>
              <a:t>and do the first works; </a:t>
            </a:r>
          </a:p>
          <a:p>
            <a:pPr algn="ctr"/>
            <a:r>
              <a:rPr lang="en-US" sz="2400" b="0" i="0" u="none" strike="noStrike" dirty="0">
                <a:solidFill>
                  <a:srgbClr val="000000"/>
                </a:solidFill>
                <a:effectLst/>
                <a:latin typeface="Papyrus" panose="020B0602040200020303" pitchFamily="34" charset="77"/>
              </a:rPr>
              <a:t>or else I will come to you quickly, </a:t>
            </a:r>
          </a:p>
          <a:p>
            <a:pPr algn="ctr"/>
            <a:r>
              <a:rPr lang="en-US" sz="2400" b="0" i="0" u="none" strike="noStrike" dirty="0">
                <a:solidFill>
                  <a:srgbClr val="000000"/>
                </a:solidFill>
                <a:effectLst/>
                <a:latin typeface="Papyrus" panose="020B0602040200020303" pitchFamily="34" charset="77"/>
              </a:rPr>
              <a:t>and will remove your candlestick out of his place,</a:t>
            </a:r>
          </a:p>
          <a:p>
            <a:pPr algn="ctr"/>
            <a:r>
              <a:rPr lang="en-US" sz="2400" b="0" i="0" u="none" strike="noStrike" dirty="0">
                <a:solidFill>
                  <a:srgbClr val="000000"/>
                </a:solidFill>
                <a:effectLst/>
                <a:latin typeface="Papyrus" panose="020B0602040200020303" pitchFamily="34" charset="77"/>
              </a:rPr>
              <a:t> except you repent.</a:t>
            </a:r>
          </a:p>
        </p:txBody>
      </p:sp>
    </p:spTree>
    <p:extLst>
      <p:ext uri="{BB962C8B-B14F-4D97-AF65-F5344CB8AC3E}">
        <p14:creationId xmlns:p14="http://schemas.microsoft.com/office/powerpoint/2010/main" val="921381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58EFF5-E6F0-1F29-EF73-9B71AED443A0}"/>
              </a:ext>
            </a:extLst>
          </p:cNvPr>
          <p:cNvSpPr/>
          <p:nvPr/>
        </p:nvSpPr>
        <p:spPr>
          <a:xfrm>
            <a:off x="0" y="0"/>
            <a:ext cx="12284765"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loud, sky, painting, drawing&#10;&#10;Description automatically generated">
            <a:extLst>
              <a:ext uri="{FF2B5EF4-FFF2-40B4-BE49-F238E27FC236}">
                <a16:creationId xmlns:a16="http://schemas.microsoft.com/office/drawing/2014/main" id="{E2BF7D28-FE99-E5E2-40F1-E2AFF2D1AA8F}"/>
              </a:ext>
            </a:extLst>
          </p:cNvPr>
          <p:cNvPicPr>
            <a:picLocks noChangeAspect="1"/>
          </p:cNvPicPr>
          <p:nvPr/>
        </p:nvPicPr>
        <p:blipFill>
          <a:blip r:embed="rId2"/>
          <a:stretch>
            <a:fillRect/>
          </a:stretch>
        </p:blipFill>
        <p:spPr>
          <a:xfrm>
            <a:off x="816769" y="38427"/>
            <a:ext cx="10558462" cy="5417652"/>
          </a:xfrm>
          <a:prstGeom prst="rect">
            <a:avLst/>
          </a:prstGeom>
        </p:spPr>
      </p:pic>
      <p:sp>
        <p:nvSpPr>
          <p:cNvPr id="2" name="TextBox 1">
            <a:extLst>
              <a:ext uri="{FF2B5EF4-FFF2-40B4-BE49-F238E27FC236}">
                <a16:creationId xmlns:a16="http://schemas.microsoft.com/office/drawing/2014/main" id="{CDD30557-4AC4-4C8F-B4B6-FC400D3449A5}"/>
              </a:ext>
            </a:extLst>
          </p:cNvPr>
          <p:cNvSpPr txBox="1"/>
          <p:nvPr/>
        </p:nvSpPr>
        <p:spPr>
          <a:xfrm>
            <a:off x="405461" y="5141754"/>
            <a:ext cx="11473841" cy="1200329"/>
          </a:xfrm>
          <a:prstGeom prst="rect">
            <a:avLst/>
          </a:prstGeom>
          <a:solidFill>
            <a:schemeClr val="bg1"/>
          </a:solidFill>
        </p:spPr>
        <p:txBody>
          <a:bodyPr wrap="square" rtlCol="0">
            <a:spAutoFit/>
          </a:bodyPr>
          <a:lstStyle/>
          <a:p>
            <a:pPr algn="l"/>
            <a:r>
              <a:rPr lang="en-US" sz="1600" b="1" i="0" u="none" strike="noStrike" baseline="30000" dirty="0">
                <a:solidFill>
                  <a:srgbClr val="000000"/>
                </a:solidFill>
                <a:effectLst/>
                <a:latin typeface="Papyrus" panose="020B0602040200020303" pitchFamily="34" charset="77"/>
              </a:rPr>
              <a:t>14</a:t>
            </a:r>
            <a:r>
              <a:rPr lang="en-US" sz="1800" b="1" i="0" u="none" strike="noStrike" baseline="30000" dirty="0">
                <a:solidFill>
                  <a:srgbClr val="000000"/>
                </a:solidFill>
                <a:effectLst/>
                <a:latin typeface="Papyrus" panose="020B0602040200020303" pitchFamily="34" charset="77"/>
              </a:rPr>
              <a:t> </a:t>
            </a:r>
            <a:r>
              <a:rPr lang="en-US" sz="1800" b="0" i="0" u="none" strike="noStrike" dirty="0">
                <a:solidFill>
                  <a:srgbClr val="000000"/>
                </a:solidFill>
                <a:effectLst/>
                <a:latin typeface="Papyrus" panose="020B0602040200020303" pitchFamily="34" charset="77"/>
              </a:rPr>
              <a:t>But I have a few things against </a:t>
            </a:r>
            <a:r>
              <a:rPr lang="en-US" sz="1800" dirty="0">
                <a:solidFill>
                  <a:srgbClr val="000000"/>
                </a:solidFill>
                <a:latin typeface="Papyrus" panose="020B0602040200020303" pitchFamily="34" charset="77"/>
              </a:rPr>
              <a:t>you</a:t>
            </a:r>
            <a:r>
              <a:rPr lang="en-US" sz="1800" b="0" i="0" u="none" strike="noStrike" dirty="0">
                <a:solidFill>
                  <a:srgbClr val="000000"/>
                </a:solidFill>
                <a:effectLst/>
                <a:latin typeface="Papyrus" panose="020B0602040200020303" pitchFamily="34" charset="77"/>
              </a:rPr>
              <a:t>, because you hast there them that hold the doctrine of Balaam, </a:t>
            </a:r>
          </a:p>
          <a:p>
            <a:pPr algn="l"/>
            <a:r>
              <a:rPr lang="en-US" sz="1800" b="0" i="0" u="none" strike="noStrike" dirty="0">
                <a:solidFill>
                  <a:srgbClr val="000000"/>
                </a:solidFill>
                <a:effectLst/>
                <a:latin typeface="Papyrus" panose="020B0602040200020303" pitchFamily="34" charset="77"/>
              </a:rPr>
              <a:t>   who taught </a:t>
            </a:r>
            <a:r>
              <a:rPr lang="en-US" sz="1800" b="0" i="0" u="none" strike="noStrike" dirty="0" err="1">
                <a:solidFill>
                  <a:srgbClr val="000000"/>
                </a:solidFill>
                <a:effectLst/>
                <a:latin typeface="Papyrus" panose="020B0602040200020303" pitchFamily="34" charset="77"/>
              </a:rPr>
              <a:t>Balak</a:t>
            </a:r>
            <a:r>
              <a:rPr lang="en-US" sz="1800" b="0" i="0" u="none" strike="noStrike" dirty="0">
                <a:solidFill>
                  <a:srgbClr val="000000"/>
                </a:solidFill>
                <a:effectLst/>
                <a:latin typeface="Papyrus" panose="020B0602040200020303" pitchFamily="34" charset="77"/>
              </a:rPr>
              <a:t> to cast a stumbling block before the children of Israel,  to eat things sacrificed unto idols, </a:t>
            </a:r>
          </a:p>
          <a:p>
            <a:pPr algn="l"/>
            <a:r>
              <a:rPr lang="en-US" sz="1800" b="0" i="0" u="none" strike="noStrike" dirty="0">
                <a:solidFill>
                  <a:srgbClr val="000000"/>
                </a:solidFill>
                <a:effectLst/>
                <a:latin typeface="Papyrus" panose="020B0602040200020303" pitchFamily="34" charset="77"/>
              </a:rPr>
              <a:t>  and to commit fornication. </a:t>
            </a:r>
            <a:r>
              <a:rPr lang="en-US" baseline="30000" dirty="0">
                <a:solidFill>
                  <a:srgbClr val="000000"/>
                </a:solidFill>
                <a:latin typeface="Papyrus" panose="020B0602040200020303" pitchFamily="34" charset="77"/>
              </a:rPr>
              <a:t>1</a:t>
            </a:r>
            <a:r>
              <a:rPr lang="en-US" sz="1800" b="1" i="0" u="none" strike="noStrike" baseline="30000" dirty="0">
                <a:solidFill>
                  <a:srgbClr val="000000"/>
                </a:solidFill>
                <a:effectLst/>
                <a:latin typeface="Papyrus" panose="020B0602040200020303" pitchFamily="34" charset="77"/>
              </a:rPr>
              <a:t>5 </a:t>
            </a:r>
            <a:r>
              <a:rPr lang="en-US" sz="1800" b="0" i="0" u="none" strike="noStrike" dirty="0">
                <a:solidFill>
                  <a:srgbClr val="000000"/>
                </a:solidFill>
                <a:effectLst/>
                <a:latin typeface="Papyrus" panose="020B0602040200020303" pitchFamily="34" charset="77"/>
              </a:rPr>
              <a:t>So have you also them that hold  the doctrine of the </a:t>
            </a:r>
            <a:r>
              <a:rPr lang="en-US" sz="1800" b="0" i="0" u="none" strike="noStrike" dirty="0" err="1">
                <a:solidFill>
                  <a:srgbClr val="000000"/>
                </a:solidFill>
                <a:effectLst/>
                <a:latin typeface="Papyrus" panose="020B0602040200020303" pitchFamily="34" charset="77"/>
              </a:rPr>
              <a:t>Nicolaitanes</a:t>
            </a:r>
            <a:r>
              <a:rPr lang="en-US" sz="1800" b="0" i="0" u="none" strike="noStrike" dirty="0">
                <a:solidFill>
                  <a:srgbClr val="000000"/>
                </a:solidFill>
                <a:effectLst/>
                <a:latin typeface="Papyrus" panose="020B0602040200020303" pitchFamily="34" charset="77"/>
              </a:rPr>
              <a:t>, which thing </a:t>
            </a:r>
          </a:p>
          <a:p>
            <a:pPr algn="l"/>
            <a:r>
              <a:rPr lang="en-US" sz="1800" b="0" i="0" u="none" strike="noStrike" dirty="0">
                <a:solidFill>
                  <a:srgbClr val="000000"/>
                </a:solidFill>
                <a:effectLst/>
                <a:latin typeface="Papyrus" panose="020B0602040200020303" pitchFamily="34" charset="77"/>
              </a:rPr>
              <a:t>I hate.</a:t>
            </a:r>
            <a:r>
              <a:rPr lang="en-US" sz="1800" b="1" i="0" u="none" strike="noStrike" baseline="30000" dirty="0">
                <a:solidFill>
                  <a:srgbClr val="000000"/>
                </a:solidFill>
                <a:effectLst/>
                <a:latin typeface="Papyrus" panose="020B0602040200020303" pitchFamily="34" charset="77"/>
              </a:rPr>
              <a:t>16 </a:t>
            </a:r>
            <a:r>
              <a:rPr lang="en-US" sz="1800" b="0" i="0" u="none" strike="noStrike" dirty="0">
                <a:solidFill>
                  <a:srgbClr val="000000"/>
                </a:solidFill>
                <a:effectLst/>
                <a:latin typeface="Papyrus" panose="020B0602040200020303" pitchFamily="34" charset="77"/>
              </a:rPr>
              <a:t>Repent; or else I will come unto </a:t>
            </a:r>
            <a:r>
              <a:rPr lang="en-US" sz="1800" dirty="0">
                <a:solidFill>
                  <a:srgbClr val="000000"/>
                </a:solidFill>
                <a:latin typeface="Papyrus" panose="020B0602040200020303" pitchFamily="34" charset="77"/>
              </a:rPr>
              <a:t>you</a:t>
            </a:r>
            <a:r>
              <a:rPr lang="en-US" sz="1800" b="0" i="0" u="none" strike="noStrike" dirty="0">
                <a:solidFill>
                  <a:srgbClr val="000000"/>
                </a:solidFill>
                <a:effectLst/>
                <a:latin typeface="Papyrus" panose="020B0602040200020303" pitchFamily="34" charset="77"/>
              </a:rPr>
              <a:t> quickly, and will fight against them  with the sword of My mouth.</a:t>
            </a:r>
            <a:endParaRPr lang="en-US" dirty="0"/>
          </a:p>
        </p:txBody>
      </p:sp>
      <p:sp>
        <p:nvSpPr>
          <p:cNvPr id="6" name="TextBox 5">
            <a:extLst>
              <a:ext uri="{FF2B5EF4-FFF2-40B4-BE49-F238E27FC236}">
                <a16:creationId xmlns:a16="http://schemas.microsoft.com/office/drawing/2014/main" id="{C1103ED9-EF1D-4D24-4E53-309461514CE2}"/>
              </a:ext>
            </a:extLst>
          </p:cNvPr>
          <p:cNvSpPr txBox="1"/>
          <p:nvPr/>
        </p:nvSpPr>
        <p:spPr>
          <a:xfrm>
            <a:off x="5287031" y="817146"/>
            <a:ext cx="5043487" cy="1077218"/>
          </a:xfrm>
          <a:prstGeom prst="rect">
            <a:avLst/>
          </a:prstGeom>
          <a:noFill/>
        </p:spPr>
        <p:txBody>
          <a:bodyPr wrap="square" rtlCol="0">
            <a:spAutoFit/>
          </a:bodyPr>
          <a:lstStyle/>
          <a:p>
            <a:r>
              <a:rPr lang="en-US" sz="3200" b="1" dirty="0">
                <a:latin typeface="Papyrus" panose="020B0602040200020303" pitchFamily="34" charset="77"/>
              </a:rPr>
              <a:t>The Church of Pergamum</a:t>
            </a:r>
          </a:p>
          <a:p>
            <a:r>
              <a:rPr lang="en-US" sz="3200" b="1" dirty="0">
                <a:latin typeface="Papyrus" panose="020B0602040200020303" pitchFamily="34" charset="77"/>
              </a:rPr>
              <a:t>	      </a:t>
            </a:r>
            <a:r>
              <a:rPr lang="en-US" sz="2000" b="1" dirty="0">
                <a:latin typeface="Papyrus" panose="020B0602040200020303" pitchFamily="34" charset="77"/>
              </a:rPr>
              <a:t>Revelation 2</a:t>
            </a:r>
            <a:endParaRPr lang="en-US" sz="3200" b="1" dirty="0">
              <a:latin typeface="Papyrus" panose="020B0602040200020303" pitchFamily="34" charset="77"/>
            </a:endParaRPr>
          </a:p>
        </p:txBody>
      </p:sp>
    </p:spTree>
    <p:extLst>
      <p:ext uri="{BB962C8B-B14F-4D97-AF65-F5344CB8AC3E}">
        <p14:creationId xmlns:p14="http://schemas.microsoft.com/office/powerpoint/2010/main" val="1760828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a:extLst>
              <a:ext uri="{FF2B5EF4-FFF2-40B4-BE49-F238E27FC236}">
                <a16:creationId xmlns:a16="http://schemas.microsoft.com/office/drawing/2014/main" id="{2AADCC6B-27B7-6CB4-E561-00081397FF30}"/>
              </a:ext>
            </a:extLst>
          </p:cNvPr>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pic>
        <p:nvPicPr>
          <p:cNvPr id="5" name="Picture 4" descr="A picture containing grass, outdoor, building, several&#10;&#10;Description automatically generated">
            <a:extLst>
              <a:ext uri="{FF2B5EF4-FFF2-40B4-BE49-F238E27FC236}">
                <a16:creationId xmlns:a16="http://schemas.microsoft.com/office/drawing/2014/main" id="{6F444AE2-F094-F8D8-E566-962E959A6489}"/>
              </a:ext>
            </a:extLst>
          </p:cNvPr>
          <p:cNvPicPr>
            <a:picLocks noChangeAspect="1"/>
          </p:cNvPicPr>
          <p:nvPr/>
        </p:nvPicPr>
        <p:blipFill>
          <a:blip r:embed="rId3"/>
          <a:stretch>
            <a:fillRect/>
          </a:stretch>
        </p:blipFill>
        <p:spPr>
          <a:xfrm>
            <a:off x="1474441" y="0"/>
            <a:ext cx="9214580" cy="5380370"/>
          </a:xfrm>
          <a:prstGeom prst="rect">
            <a:avLst/>
          </a:prstGeom>
        </p:spPr>
      </p:pic>
      <p:sp>
        <p:nvSpPr>
          <p:cNvPr id="2" name="TextBox 1">
            <a:extLst>
              <a:ext uri="{FF2B5EF4-FFF2-40B4-BE49-F238E27FC236}">
                <a16:creationId xmlns:a16="http://schemas.microsoft.com/office/drawing/2014/main" id="{A833A479-E108-5228-95E5-1AE9F9AE994C}"/>
              </a:ext>
            </a:extLst>
          </p:cNvPr>
          <p:cNvSpPr txBox="1"/>
          <p:nvPr/>
        </p:nvSpPr>
        <p:spPr>
          <a:xfrm>
            <a:off x="157655" y="5029490"/>
            <a:ext cx="12192000" cy="1554272"/>
          </a:xfrm>
          <a:prstGeom prst="rect">
            <a:avLst/>
          </a:prstGeom>
          <a:solidFill>
            <a:schemeClr val="bg1"/>
          </a:solidFill>
        </p:spPr>
        <p:txBody>
          <a:bodyPr wrap="square" rtlCol="0">
            <a:spAutoFit/>
          </a:bodyPr>
          <a:lstStyle/>
          <a:p>
            <a:pPr algn="l"/>
            <a:r>
              <a:rPr lang="en-US" sz="1900" i="0" u="none" strike="noStrike" dirty="0">
                <a:solidFill>
                  <a:srgbClr val="000000"/>
                </a:solidFill>
                <a:effectLst/>
                <a:latin typeface="Papyrus" panose="020B0602040200020303" pitchFamily="34" charset="77"/>
              </a:rPr>
              <a:t>Rev. 2: 21 </a:t>
            </a:r>
            <a:r>
              <a:rPr lang="en-US" sz="1900" b="1" i="0" u="none" strike="noStrike" dirty="0">
                <a:solidFill>
                  <a:srgbClr val="000000"/>
                </a:solidFill>
                <a:effectLst/>
                <a:latin typeface="Papyrus" panose="020B0602040200020303" pitchFamily="34" charset="77"/>
              </a:rPr>
              <a:t> ”</a:t>
            </a:r>
            <a:r>
              <a:rPr lang="en-US" sz="1900" b="0" i="0" u="none" strike="noStrike" dirty="0">
                <a:solidFill>
                  <a:srgbClr val="000000"/>
                </a:solidFill>
                <a:effectLst/>
                <a:latin typeface="Papyrus" panose="020B0602040200020303" pitchFamily="34" charset="77"/>
              </a:rPr>
              <a:t>Notwithstanding I have a few things against you because </a:t>
            </a:r>
            <a:r>
              <a:rPr lang="en-US" sz="1900" dirty="0">
                <a:solidFill>
                  <a:srgbClr val="000000"/>
                </a:solidFill>
                <a:latin typeface="Papyrus" panose="020B0602040200020303" pitchFamily="34" charset="77"/>
              </a:rPr>
              <a:t>y</a:t>
            </a:r>
            <a:r>
              <a:rPr lang="en-US" sz="1900" b="0" i="0" u="none" strike="noStrike" dirty="0">
                <a:solidFill>
                  <a:srgbClr val="000000"/>
                </a:solidFill>
                <a:effectLst/>
                <a:latin typeface="Papyrus" panose="020B0602040200020303" pitchFamily="34" charset="77"/>
              </a:rPr>
              <a:t>ou suffer that woman Jezebel,  which calls herself a prophetess, to teach  and to seduce My servants to commit fornication and to eat things sacrificed unto idols.</a:t>
            </a:r>
            <a:r>
              <a:rPr lang="en-US" sz="1900" b="1" i="0" u="none" strike="noStrike" baseline="30000" dirty="0">
                <a:solidFill>
                  <a:srgbClr val="000000"/>
                </a:solidFill>
                <a:effectLst/>
                <a:latin typeface="Papyrus" panose="020B0602040200020303" pitchFamily="34" charset="77"/>
              </a:rPr>
              <a:t>22 </a:t>
            </a:r>
            <a:r>
              <a:rPr lang="en-US" sz="1900" b="0" i="0" u="none" strike="noStrike" dirty="0">
                <a:solidFill>
                  <a:srgbClr val="000000"/>
                </a:solidFill>
                <a:effectLst/>
                <a:latin typeface="Papyrus" panose="020B0602040200020303" pitchFamily="34" charset="77"/>
              </a:rPr>
              <a:t>Behold, I will cast her into a bed, and them that commit adultery with her into great tribulation, except they repent of their deeds.</a:t>
            </a:r>
            <a:r>
              <a:rPr lang="en-US" sz="1900" b="1" i="0" u="none" strike="noStrike" baseline="30000" dirty="0">
                <a:solidFill>
                  <a:srgbClr val="000000"/>
                </a:solidFill>
                <a:effectLst/>
                <a:latin typeface="Papyrus" panose="020B0602040200020303" pitchFamily="34" charset="77"/>
              </a:rPr>
              <a:t>23 </a:t>
            </a:r>
            <a:r>
              <a:rPr lang="en-US" sz="1900" b="0" i="0" u="none" strike="noStrike" dirty="0">
                <a:solidFill>
                  <a:srgbClr val="000000"/>
                </a:solidFill>
                <a:effectLst/>
                <a:latin typeface="Papyrus" panose="020B0602040200020303" pitchFamily="34" charset="77"/>
              </a:rPr>
              <a:t>And I will kill her children with death; and all the churches shall know that </a:t>
            </a:r>
          </a:p>
          <a:p>
            <a:pPr algn="l"/>
            <a:r>
              <a:rPr lang="en-US" sz="1900" b="0" i="0" u="none" strike="noStrike" dirty="0">
                <a:solidFill>
                  <a:srgbClr val="000000"/>
                </a:solidFill>
                <a:effectLst/>
                <a:latin typeface="Papyrus" panose="020B0602040200020303" pitchFamily="34" charset="77"/>
              </a:rPr>
              <a:t>I am he which searches the reins and hearts: and I will give unto every one of you according to your works</a:t>
            </a:r>
            <a:r>
              <a:rPr lang="en-US" sz="1900" dirty="0">
                <a:solidFill>
                  <a:srgbClr val="000000"/>
                </a:solidFill>
                <a:latin typeface="Papyrus" panose="020B0602040200020303" pitchFamily="34" charset="77"/>
              </a:rPr>
              <a:t>”</a:t>
            </a:r>
            <a:r>
              <a:rPr lang="en-US" sz="1900" b="0" i="0" u="none" strike="noStrike" dirty="0">
                <a:solidFill>
                  <a:srgbClr val="000000"/>
                </a:solidFill>
                <a:effectLst/>
                <a:latin typeface="Papyrus" panose="020B0602040200020303" pitchFamily="34" charset="77"/>
              </a:rPr>
              <a:t> </a:t>
            </a:r>
          </a:p>
        </p:txBody>
      </p:sp>
    </p:spTree>
    <p:extLst>
      <p:ext uri="{BB962C8B-B14F-4D97-AF65-F5344CB8AC3E}">
        <p14:creationId xmlns:p14="http://schemas.microsoft.com/office/powerpoint/2010/main" val="304364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937DA9-668E-0DB7-BF7F-D67FA1FE4135}"/>
              </a:ext>
            </a:extLst>
          </p:cNvPr>
          <p:cNvSpPr/>
          <p:nvPr/>
        </p:nvSpPr>
        <p:spPr>
          <a:xfrm>
            <a:off x="0" y="0"/>
            <a:ext cx="12286445"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grass, building, outdoor&#10;&#10;Description automatically generated">
            <a:extLst>
              <a:ext uri="{FF2B5EF4-FFF2-40B4-BE49-F238E27FC236}">
                <a16:creationId xmlns:a16="http://schemas.microsoft.com/office/drawing/2014/main" id="{22BADC5A-B58A-D018-BDB2-7B0A97BB8F4A}"/>
              </a:ext>
            </a:extLst>
          </p:cNvPr>
          <p:cNvPicPr>
            <a:picLocks noChangeAspect="1"/>
          </p:cNvPicPr>
          <p:nvPr/>
        </p:nvPicPr>
        <p:blipFill>
          <a:blip r:embed="rId2"/>
          <a:stretch>
            <a:fillRect/>
          </a:stretch>
        </p:blipFill>
        <p:spPr>
          <a:xfrm>
            <a:off x="207318" y="614198"/>
            <a:ext cx="6950227" cy="5597416"/>
          </a:xfrm>
          <a:prstGeom prst="rect">
            <a:avLst/>
          </a:prstGeom>
        </p:spPr>
      </p:pic>
      <p:sp>
        <p:nvSpPr>
          <p:cNvPr id="2" name="TextBox 1">
            <a:extLst>
              <a:ext uri="{FF2B5EF4-FFF2-40B4-BE49-F238E27FC236}">
                <a16:creationId xmlns:a16="http://schemas.microsoft.com/office/drawing/2014/main" id="{2BAD7E91-165A-74B2-CE21-CC1293904086}"/>
              </a:ext>
            </a:extLst>
          </p:cNvPr>
          <p:cNvSpPr txBox="1"/>
          <p:nvPr/>
        </p:nvSpPr>
        <p:spPr>
          <a:xfrm>
            <a:off x="7241629" y="604426"/>
            <a:ext cx="4906784" cy="5724644"/>
          </a:xfrm>
          <a:prstGeom prst="rect">
            <a:avLst/>
          </a:prstGeom>
          <a:solidFill>
            <a:schemeClr val="bg1"/>
          </a:solidFill>
        </p:spPr>
        <p:txBody>
          <a:bodyPr wrap="square" rtlCol="0">
            <a:spAutoFit/>
          </a:bodyPr>
          <a:lstStyle/>
          <a:p>
            <a:pPr algn="l"/>
            <a:endParaRPr lang="en-US" baseline="30000" dirty="0">
              <a:solidFill>
                <a:srgbClr val="000000"/>
              </a:solidFill>
              <a:latin typeface="Avenir Book" panose="02000503020000020003" pitchFamily="2" charset="0"/>
            </a:endParaRPr>
          </a:p>
          <a:p>
            <a:pPr algn="l"/>
            <a:r>
              <a:rPr lang="en-US" dirty="0">
                <a:solidFill>
                  <a:srgbClr val="000000"/>
                </a:solidFill>
                <a:latin typeface="Papyrus" panose="020B0602040200020303" pitchFamily="34" charset="77"/>
              </a:rPr>
              <a:t>                      Revelation 3:1-5</a:t>
            </a:r>
          </a:p>
          <a:p>
            <a:pPr algn="l"/>
            <a:r>
              <a:rPr lang="en-US" baseline="30000" dirty="0">
                <a:solidFill>
                  <a:srgbClr val="000000"/>
                </a:solidFill>
                <a:latin typeface="Avenir Book" panose="02000503020000020003" pitchFamily="2" charset="0"/>
              </a:rPr>
              <a:t>2 </a:t>
            </a:r>
            <a:r>
              <a:rPr lang="en-US" sz="1800" i="0" u="none" strike="noStrike" dirty="0">
                <a:solidFill>
                  <a:srgbClr val="000000"/>
                </a:solidFill>
                <a:effectLst/>
                <a:latin typeface="Avenir Book" panose="02000503020000020003" pitchFamily="2" charset="0"/>
              </a:rPr>
              <a:t>Be</a:t>
            </a:r>
            <a:r>
              <a:rPr lang="en-US" sz="1800" b="0" i="0" u="none" strike="noStrike" dirty="0">
                <a:solidFill>
                  <a:srgbClr val="000000"/>
                </a:solidFill>
                <a:effectLst/>
                <a:latin typeface="Avenir Book" panose="02000503020000020003" pitchFamily="2" charset="0"/>
              </a:rPr>
              <a:t> watchful, and strengthen the things which remain, that are ready to die: for I have not found your works perfect before God. </a:t>
            </a:r>
          </a:p>
          <a:p>
            <a:pPr algn="l"/>
            <a:endParaRPr lang="en-US" sz="1800" b="0" i="0" u="none" strike="noStrike" dirty="0">
              <a:solidFill>
                <a:srgbClr val="000000"/>
              </a:solidFill>
              <a:effectLst/>
              <a:latin typeface="Avenir Book" panose="02000503020000020003" pitchFamily="2" charset="0"/>
            </a:endParaRPr>
          </a:p>
          <a:p>
            <a:pPr algn="l"/>
            <a:r>
              <a:rPr lang="en-US" sz="1800" b="1" i="0" u="none" strike="noStrike" baseline="30000" dirty="0">
                <a:solidFill>
                  <a:srgbClr val="000000"/>
                </a:solidFill>
                <a:effectLst/>
                <a:latin typeface="Avenir Book" panose="02000503020000020003" pitchFamily="2" charset="0"/>
              </a:rPr>
              <a:t>3 </a:t>
            </a:r>
            <a:r>
              <a:rPr lang="en-US" sz="1800" b="0" i="0" u="none" strike="noStrike" dirty="0">
                <a:solidFill>
                  <a:srgbClr val="000000"/>
                </a:solidFill>
                <a:effectLst/>
                <a:latin typeface="Avenir Book" panose="02000503020000020003" pitchFamily="2" charset="0"/>
              </a:rPr>
              <a:t>Remember therefore how you have received and heard, and hold fast, and repent If therefore </a:t>
            </a:r>
            <a:r>
              <a:rPr lang="en-US" sz="1800" dirty="0">
                <a:solidFill>
                  <a:srgbClr val="000000"/>
                </a:solidFill>
                <a:latin typeface="Avenir Book" panose="02000503020000020003" pitchFamily="2" charset="0"/>
              </a:rPr>
              <a:t>y</a:t>
            </a:r>
            <a:r>
              <a:rPr lang="en-US" sz="1800" b="0" i="0" u="none" strike="noStrike" dirty="0">
                <a:solidFill>
                  <a:srgbClr val="000000"/>
                </a:solidFill>
                <a:effectLst/>
                <a:latin typeface="Avenir Book" panose="02000503020000020003" pitchFamily="2" charset="0"/>
              </a:rPr>
              <a:t>ou shall not watch, </a:t>
            </a:r>
          </a:p>
          <a:p>
            <a:pPr algn="l"/>
            <a:r>
              <a:rPr lang="en-US" sz="1800" b="0" i="0" u="none" strike="noStrike" dirty="0">
                <a:solidFill>
                  <a:srgbClr val="000000"/>
                </a:solidFill>
                <a:effectLst/>
                <a:latin typeface="Avenir Book" panose="02000503020000020003" pitchFamily="2" charset="0"/>
              </a:rPr>
              <a:t>I will come on you as a thief, and you shall not know what hour I will come upon you.</a:t>
            </a:r>
          </a:p>
          <a:p>
            <a:pPr algn="l"/>
            <a:endParaRPr lang="en-US" sz="1800" b="0" i="0" u="none" strike="noStrike" dirty="0">
              <a:solidFill>
                <a:srgbClr val="000000"/>
              </a:solidFill>
              <a:effectLst/>
              <a:latin typeface="Avenir Book" panose="02000503020000020003" pitchFamily="2" charset="0"/>
            </a:endParaRPr>
          </a:p>
          <a:p>
            <a:pPr algn="l"/>
            <a:r>
              <a:rPr lang="en-US" b="1" i="0" u="none" strike="noStrike" baseline="30000" dirty="0">
                <a:solidFill>
                  <a:srgbClr val="000000"/>
                </a:solidFill>
                <a:effectLst/>
                <a:latin typeface="Avenir Book" panose="02000503020000020003" pitchFamily="2" charset="0"/>
              </a:rPr>
              <a:t> </a:t>
            </a:r>
            <a:r>
              <a:rPr lang="en-US" i="0" u="none" strike="noStrike" dirty="0">
                <a:solidFill>
                  <a:srgbClr val="000000"/>
                </a:solidFill>
                <a:effectLst/>
                <a:latin typeface="Avenir Book" panose="02000503020000020003" pitchFamily="2" charset="0"/>
              </a:rPr>
              <a:t>Y</a:t>
            </a:r>
            <a:r>
              <a:rPr lang="en-US" sz="1800" i="0" u="none" strike="noStrike" dirty="0">
                <a:solidFill>
                  <a:srgbClr val="000000"/>
                </a:solidFill>
                <a:effectLst/>
                <a:latin typeface="Avenir Book" panose="02000503020000020003" pitchFamily="2" charset="0"/>
              </a:rPr>
              <a:t>ou</a:t>
            </a:r>
            <a:r>
              <a:rPr lang="en-US" sz="1800" b="0" i="0" u="none" strike="noStrike" dirty="0">
                <a:solidFill>
                  <a:srgbClr val="000000"/>
                </a:solidFill>
                <a:effectLst/>
                <a:latin typeface="Avenir Book" panose="02000503020000020003" pitchFamily="2" charset="0"/>
              </a:rPr>
              <a:t> have a few names even in Sardis which have not defiled their garments; they shall walk with Me in white: for they are worthy.</a:t>
            </a:r>
          </a:p>
          <a:p>
            <a:pPr algn="l"/>
            <a:r>
              <a:rPr lang="en-US" sz="1800" b="1" i="0" u="none" strike="noStrike" baseline="30000" dirty="0">
                <a:solidFill>
                  <a:srgbClr val="000000"/>
                </a:solidFill>
                <a:effectLst/>
                <a:latin typeface="Avenir Book" panose="02000503020000020003" pitchFamily="2" charset="0"/>
              </a:rPr>
              <a:t> </a:t>
            </a:r>
          </a:p>
          <a:p>
            <a:pPr algn="l"/>
            <a:r>
              <a:rPr lang="en-US" sz="1800" b="0" i="0" u="none" strike="noStrike" baseline="30000" dirty="0">
                <a:solidFill>
                  <a:srgbClr val="000000"/>
                </a:solidFill>
                <a:effectLst/>
                <a:latin typeface="Avenir Book" panose="02000503020000020003" pitchFamily="2" charset="0"/>
              </a:rPr>
              <a:t>5</a:t>
            </a:r>
            <a:r>
              <a:rPr lang="en-US" sz="1800" b="0" i="0" u="none" strike="noStrike" dirty="0">
                <a:solidFill>
                  <a:srgbClr val="000000"/>
                </a:solidFill>
                <a:effectLst/>
                <a:latin typeface="Avenir Book" panose="02000503020000020003" pitchFamily="2" charset="0"/>
              </a:rPr>
              <a:t>He that overcomes, the same shall be clothed in white raiment; and I will not blot out his name out of The Book of Life, </a:t>
            </a:r>
          </a:p>
          <a:p>
            <a:pPr algn="l"/>
            <a:r>
              <a:rPr lang="en-US" sz="1800" b="0" i="0" u="none" strike="noStrike" dirty="0">
                <a:solidFill>
                  <a:srgbClr val="000000"/>
                </a:solidFill>
                <a:effectLst/>
                <a:latin typeface="Avenir Book" panose="02000503020000020003" pitchFamily="2" charset="0"/>
              </a:rPr>
              <a:t>but I will confess his name before My Father, and before His angels.</a:t>
            </a:r>
          </a:p>
        </p:txBody>
      </p:sp>
    </p:spTree>
    <p:extLst>
      <p:ext uri="{BB962C8B-B14F-4D97-AF65-F5344CB8AC3E}">
        <p14:creationId xmlns:p14="http://schemas.microsoft.com/office/powerpoint/2010/main" val="1210888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3DDE5-AFC0-17E0-ADC6-B5D11FD592BC}"/>
              </a:ext>
            </a:extLst>
          </p:cNvPr>
          <p:cNvSpPr/>
          <p:nvPr/>
        </p:nvSpPr>
        <p:spPr>
          <a:xfrm>
            <a:off x="0" y="0"/>
            <a:ext cx="12283806" cy="6858000"/>
          </a:xfrm>
          <a:prstGeom prst="rect">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 name="Picture 2" descr="A picture containing sky, outdoor, building, ruin&#10;&#10;Description automatically generated">
            <a:extLst>
              <a:ext uri="{FF2B5EF4-FFF2-40B4-BE49-F238E27FC236}">
                <a16:creationId xmlns:a16="http://schemas.microsoft.com/office/drawing/2014/main" id="{B66F3A6F-99CE-4D36-A36F-BB55084E1DC9}"/>
              </a:ext>
            </a:extLst>
          </p:cNvPr>
          <p:cNvPicPr>
            <a:picLocks noChangeAspect="1"/>
          </p:cNvPicPr>
          <p:nvPr/>
        </p:nvPicPr>
        <p:blipFill>
          <a:blip r:embed="rId2"/>
          <a:stretch>
            <a:fillRect/>
          </a:stretch>
        </p:blipFill>
        <p:spPr>
          <a:xfrm>
            <a:off x="-10264" y="1210967"/>
            <a:ext cx="7196877" cy="5421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7E0937FE-2589-8AE4-015D-61D4EFE77A7D}"/>
              </a:ext>
            </a:extLst>
          </p:cNvPr>
          <p:cNvSpPr txBox="1"/>
          <p:nvPr/>
        </p:nvSpPr>
        <p:spPr>
          <a:xfrm>
            <a:off x="937467" y="225099"/>
            <a:ext cx="4979623" cy="1446550"/>
          </a:xfrm>
          <a:prstGeom prst="rect">
            <a:avLst/>
          </a:prstGeom>
          <a:noFill/>
        </p:spPr>
        <p:txBody>
          <a:bodyPr wrap="square" rtlCol="0">
            <a:spAutoFit/>
          </a:bodyPr>
          <a:lstStyle/>
          <a:p>
            <a:r>
              <a:rPr lang="en-US" sz="2800" dirty="0">
                <a:solidFill>
                  <a:schemeClr val="bg1"/>
                </a:solidFill>
                <a:latin typeface="Papyrus" panose="020B0602040200020303" pitchFamily="34" charset="77"/>
              </a:rPr>
              <a:t>The Church of Laodicea        	</a:t>
            </a:r>
            <a:r>
              <a:rPr lang="en-US" sz="2400" dirty="0">
                <a:solidFill>
                  <a:schemeClr val="bg1"/>
                </a:solidFill>
                <a:latin typeface="Papyrus" panose="020B0602040200020303" pitchFamily="34" charset="77"/>
              </a:rPr>
              <a:t>Revelation 3:16-19</a:t>
            </a:r>
          </a:p>
          <a:p>
            <a:r>
              <a:rPr lang="en-US" sz="3200" dirty="0">
                <a:solidFill>
                  <a:schemeClr val="bg1"/>
                </a:solidFill>
                <a:latin typeface="Papyrus" panose="020B0602040200020303" pitchFamily="34" charset="77"/>
              </a:rPr>
              <a:t>  </a:t>
            </a:r>
          </a:p>
        </p:txBody>
      </p:sp>
      <p:sp>
        <p:nvSpPr>
          <p:cNvPr id="5" name="TextBox 4">
            <a:extLst>
              <a:ext uri="{FF2B5EF4-FFF2-40B4-BE49-F238E27FC236}">
                <a16:creationId xmlns:a16="http://schemas.microsoft.com/office/drawing/2014/main" id="{18DDACCA-5F23-9580-75D8-A7F900A3483E}"/>
              </a:ext>
            </a:extLst>
          </p:cNvPr>
          <p:cNvSpPr txBox="1"/>
          <p:nvPr/>
        </p:nvSpPr>
        <p:spPr>
          <a:xfrm>
            <a:off x="7359767" y="508147"/>
            <a:ext cx="4750884" cy="6124754"/>
          </a:xfrm>
          <a:prstGeom prst="rect">
            <a:avLst/>
          </a:prstGeom>
          <a:solidFill>
            <a:schemeClr val="bg1"/>
          </a:solidFill>
        </p:spPr>
        <p:txBody>
          <a:bodyPr wrap="square" rtlCol="0">
            <a:spAutoFit/>
          </a:bodyPr>
          <a:lstStyle/>
          <a:p>
            <a:endParaRPr lang="en-US" b="1" baseline="30000" dirty="0">
              <a:solidFill>
                <a:srgbClr val="000000"/>
              </a:solidFill>
              <a:latin typeface="Papyrus" panose="020B0602040200020303" pitchFamily="34" charset="77"/>
            </a:endParaRPr>
          </a:p>
          <a:p>
            <a:pPr algn="ctr"/>
            <a:r>
              <a:rPr lang="en-US" sz="2000" b="1" i="0" u="none" strike="noStrike" baseline="30000" dirty="0">
                <a:solidFill>
                  <a:srgbClr val="000000"/>
                </a:solidFill>
                <a:effectLst/>
                <a:latin typeface="Papyrus" panose="020B0602040200020303" pitchFamily="34" charset="77"/>
              </a:rPr>
              <a:t>16 </a:t>
            </a:r>
            <a:r>
              <a:rPr lang="en-US" sz="2000" b="0" i="0" u="none" strike="noStrike" dirty="0">
                <a:solidFill>
                  <a:srgbClr val="000000"/>
                </a:solidFill>
                <a:effectLst/>
                <a:latin typeface="Papyrus" panose="020B0602040200020303" pitchFamily="34" charset="77"/>
              </a:rPr>
              <a:t>So then because you are lukewarm, and neither cold nor hot,  </a:t>
            </a:r>
          </a:p>
          <a:p>
            <a:pPr algn="ctr"/>
            <a:r>
              <a:rPr lang="en-US" sz="2000" b="0" i="0" u="none" strike="noStrike" dirty="0">
                <a:solidFill>
                  <a:srgbClr val="000000"/>
                </a:solidFill>
                <a:effectLst/>
                <a:latin typeface="Papyrus" panose="020B0602040200020303" pitchFamily="34" charset="77"/>
              </a:rPr>
              <a:t>I will spue you out of My mouth</a:t>
            </a:r>
          </a:p>
          <a:p>
            <a:pPr algn="ctr"/>
            <a:endParaRPr lang="en-US" sz="2000" b="0" i="0" u="none" strike="noStrike" dirty="0">
              <a:solidFill>
                <a:srgbClr val="000000"/>
              </a:solidFill>
              <a:effectLst/>
              <a:latin typeface="Papyrus" panose="020B0602040200020303" pitchFamily="34" charset="77"/>
            </a:endParaRPr>
          </a:p>
          <a:p>
            <a:pPr algn="ctr"/>
            <a:r>
              <a:rPr lang="en-US" sz="2000" b="0" i="0" u="none" strike="noStrike" dirty="0">
                <a:solidFill>
                  <a:srgbClr val="000000"/>
                </a:solidFill>
                <a:effectLst/>
                <a:latin typeface="Papyrus" panose="020B0602040200020303" pitchFamily="34" charset="77"/>
              </a:rPr>
              <a:t> </a:t>
            </a:r>
            <a:r>
              <a:rPr lang="en-US" sz="2000" b="1" i="0" u="none" strike="noStrike" baseline="30000" dirty="0">
                <a:solidFill>
                  <a:srgbClr val="000000"/>
                </a:solidFill>
                <a:effectLst/>
                <a:latin typeface="Papyrus" panose="020B0602040200020303" pitchFamily="34" charset="77"/>
              </a:rPr>
              <a:t>17 </a:t>
            </a:r>
            <a:r>
              <a:rPr lang="en-US" sz="2000" b="0" i="0" u="none" strike="noStrike" dirty="0">
                <a:solidFill>
                  <a:srgbClr val="000000"/>
                </a:solidFill>
                <a:effectLst/>
                <a:latin typeface="Papyrus" panose="020B0602040200020303" pitchFamily="34" charset="77"/>
              </a:rPr>
              <a:t>Because you say, I am rich,  increased with goods,</a:t>
            </a:r>
            <a:r>
              <a:rPr lang="en-US" sz="2000" dirty="0">
                <a:solidFill>
                  <a:srgbClr val="000000"/>
                </a:solidFill>
                <a:latin typeface="Papyrus" panose="020B0602040200020303" pitchFamily="34" charset="77"/>
              </a:rPr>
              <a:t> have</a:t>
            </a:r>
            <a:r>
              <a:rPr lang="en-US" sz="2000" b="0" i="0" u="none" strike="noStrike" dirty="0">
                <a:solidFill>
                  <a:srgbClr val="000000"/>
                </a:solidFill>
                <a:effectLst/>
                <a:latin typeface="Papyrus" panose="020B0602040200020303" pitchFamily="34" charset="77"/>
              </a:rPr>
              <a:t> need of nothing; and know not that you are wretched, and miserable,  poor, and  blind, and naked:</a:t>
            </a:r>
          </a:p>
          <a:p>
            <a:pPr algn="ctr"/>
            <a:endParaRPr lang="en-US" sz="2000" dirty="0">
              <a:solidFill>
                <a:srgbClr val="000000"/>
              </a:solidFill>
              <a:latin typeface="Papyrus" panose="020B0602040200020303" pitchFamily="34" charset="77"/>
            </a:endParaRPr>
          </a:p>
          <a:p>
            <a:pPr algn="ctr"/>
            <a:r>
              <a:rPr lang="en-US" sz="2000" b="1" i="0" u="none" strike="noStrike" baseline="30000" dirty="0">
                <a:solidFill>
                  <a:srgbClr val="000000"/>
                </a:solidFill>
                <a:effectLst/>
                <a:latin typeface="Papyrus" panose="020B0602040200020303" pitchFamily="34" charset="77"/>
              </a:rPr>
              <a:t>1 </a:t>
            </a:r>
            <a:r>
              <a:rPr lang="en-US" sz="2000" b="0" i="0" u="none" strike="noStrike" dirty="0">
                <a:solidFill>
                  <a:srgbClr val="000000"/>
                </a:solidFill>
                <a:effectLst/>
                <a:latin typeface="Papyrus" panose="020B0602040200020303" pitchFamily="34" charset="77"/>
              </a:rPr>
              <a:t>I counsel you to buy of Me gold tried in the fire,  that </a:t>
            </a:r>
            <a:r>
              <a:rPr lang="en-US" sz="2000" dirty="0">
                <a:solidFill>
                  <a:srgbClr val="000000"/>
                </a:solidFill>
                <a:latin typeface="Papyrus" panose="020B0602040200020303" pitchFamily="34" charset="77"/>
              </a:rPr>
              <a:t> y</a:t>
            </a:r>
            <a:r>
              <a:rPr lang="en-US" sz="2000" b="0" i="0" u="none" strike="noStrike" dirty="0">
                <a:solidFill>
                  <a:srgbClr val="000000"/>
                </a:solidFill>
                <a:effectLst/>
                <a:latin typeface="Papyrus" panose="020B0602040200020303" pitchFamily="34" charset="77"/>
              </a:rPr>
              <a:t>ou may be rich; and white raiment that you may be clothed and that the shame of your nakedness does not appear; and anoint your eyes </a:t>
            </a:r>
          </a:p>
          <a:p>
            <a:pPr algn="ctr"/>
            <a:r>
              <a:rPr lang="en-US" sz="2000" b="0" i="0" u="none" strike="noStrike" dirty="0">
                <a:solidFill>
                  <a:srgbClr val="000000"/>
                </a:solidFill>
                <a:effectLst/>
                <a:latin typeface="Papyrus" panose="020B0602040200020303" pitchFamily="34" charset="77"/>
              </a:rPr>
              <a:t>with eye salve, that you may see</a:t>
            </a:r>
          </a:p>
          <a:p>
            <a:pPr algn="ctr"/>
            <a:endParaRPr lang="en-US" sz="2000" b="0" i="0" u="none" strike="noStrike" dirty="0">
              <a:solidFill>
                <a:srgbClr val="000000"/>
              </a:solidFill>
              <a:effectLst/>
              <a:latin typeface="Papyrus" panose="020B0602040200020303" pitchFamily="34" charset="77"/>
            </a:endParaRPr>
          </a:p>
          <a:p>
            <a:r>
              <a:rPr lang="en-US" sz="2000" b="0" i="0" u="none" strike="noStrike" dirty="0">
                <a:solidFill>
                  <a:srgbClr val="000000"/>
                </a:solidFill>
                <a:effectLst/>
                <a:latin typeface="Papyrus" panose="020B0602040200020303" pitchFamily="34" charset="77"/>
              </a:rPr>
              <a:t>.</a:t>
            </a:r>
            <a:r>
              <a:rPr lang="en-US" sz="2000" b="1" i="0" u="none" strike="noStrike" baseline="30000" dirty="0">
                <a:solidFill>
                  <a:srgbClr val="000000"/>
                </a:solidFill>
                <a:effectLst/>
                <a:latin typeface="Papyrus" panose="020B0602040200020303" pitchFamily="34" charset="77"/>
              </a:rPr>
              <a:t>9  </a:t>
            </a:r>
            <a:r>
              <a:rPr lang="en-US" sz="2000" b="0" i="0" u="none" strike="noStrike" dirty="0">
                <a:solidFill>
                  <a:srgbClr val="000000"/>
                </a:solidFill>
                <a:effectLst/>
                <a:latin typeface="Papyrus" panose="020B0602040200020303" pitchFamily="34" charset="77"/>
              </a:rPr>
              <a:t>As many as I love, I rebuke &amp; chasten:  be zealous therefore, </a:t>
            </a:r>
            <a:r>
              <a:rPr lang="en-US" sz="2000" dirty="0">
                <a:solidFill>
                  <a:srgbClr val="000000"/>
                </a:solidFill>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a:t>
            </a:r>
            <a:r>
              <a:rPr lang="en-US" sz="2000" b="0" i="0" u="none" strike="noStrike" dirty="0">
                <a:effectLst/>
                <a:latin typeface="Lucida Handwriting" panose="03010101010101010101" pitchFamily="66" charset="77"/>
              </a:rPr>
              <a:t>repent.</a:t>
            </a:r>
          </a:p>
          <a:p>
            <a:endParaRPr lang="en-US" sz="2000" dirty="0"/>
          </a:p>
        </p:txBody>
      </p:sp>
    </p:spTree>
    <p:extLst>
      <p:ext uri="{BB962C8B-B14F-4D97-AF65-F5344CB8AC3E}">
        <p14:creationId xmlns:p14="http://schemas.microsoft.com/office/powerpoint/2010/main" val="3978989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4" name="TextBox 3"/>
          <p:cNvSpPr txBox="1"/>
          <p:nvPr/>
        </p:nvSpPr>
        <p:spPr>
          <a:xfrm>
            <a:off x="459332" y="674400"/>
            <a:ext cx="7068875" cy="5509200"/>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3200" dirty="0">
              <a:solidFill>
                <a:srgbClr val="FFFFFF"/>
              </a:solidFill>
              <a:latin typeface="Papyrus"/>
              <a:cs typeface="Papyrus"/>
            </a:endParaRPr>
          </a:p>
          <a:p>
            <a:r>
              <a:rPr lang="en-US" sz="3200" dirty="0">
                <a:solidFill>
                  <a:srgbClr val="FFFFFF"/>
                </a:solidFill>
                <a:latin typeface="Papyrus"/>
                <a:cs typeface="Papyrus"/>
              </a:rPr>
              <a:t>The</a:t>
            </a:r>
            <a:r>
              <a:rPr lang="en-US" sz="3200" dirty="0">
                <a:solidFill>
                  <a:srgbClr val="000000"/>
                </a:solidFill>
                <a:latin typeface="Papyrus"/>
                <a:cs typeface="Papyrus"/>
              </a:rPr>
              <a:t>  </a:t>
            </a:r>
            <a:r>
              <a:rPr lang="en-US" sz="3200" dirty="0">
                <a:solidFill>
                  <a:srgbClr val="FFFFFF"/>
                </a:solidFill>
                <a:latin typeface="Papyrus"/>
                <a:cs typeface="Papyrus"/>
              </a:rPr>
              <a:t>Rapture is </a:t>
            </a:r>
            <a:r>
              <a:rPr lang="en-US" sz="3200" dirty="0">
                <a:solidFill>
                  <a:schemeClr val="bg1"/>
                </a:solidFill>
                <a:latin typeface="Papyrus"/>
                <a:cs typeface="Papyrus"/>
              </a:rPr>
              <a:t>The Father’s Reward </a:t>
            </a:r>
          </a:p>
          <a:p>
            <a:r>
              <a:rPr lang="en-US" sz="3200" dirty="0">
                <a:solidFill>
                  <a:schemeClr val="bg1"/>
                </a:solidFill>
                <a:latin typeface="Papyrus"/>
                <a:cs typeface="Papyrus"/>
              </a:rPr>
              <a:t>  	For  the Remnant </a:t>
            </a:r>
          </a:p>
          <a:p>
            <a:r>
              <a:rPr lang="en-US" sz="3200" dirty="0">
                <a:solidFill>
                  <a:schemeClr val="bg1"/>
                </a:solidFill>
                <a:latin typeface="Papyrus"/>
                <a:cs typeface="Papyrus"/>
              </a:rPr>
              <a:t>      The Keys are those who Repent</a:t>
            </a:r>
          </a:p>
          <a:p>
            <a:r>
              <a:rPr lang="en-US" sz="3200" dirty="0">
                <a:solidFill>
                  <a:schemeClr val="bg1"/>
                </a:solidFill>
                <a:latin typeface="Papyrus"/>
                <a:cs typeface="Papyrus"/>
              </a:rPr>
              <a:t>  </a:t>
            </a:r>
          </a:p>
          <a:p>
            <a:r>
              <a:rPr lang="en-US" sz="3200" dirty="0">
                <a:solidFill>
                  <a:schemeClr val="bg1"/>
                </a:solidFill>
                <a:latin typeface="Papyrus"/>
                <a:cs typeface="Papyrus"/>
              </a:rPr>
              <a:t>                         </a:t>
            </a:r>
          </a:p>
          <a:p>
            <a:r>
              <a:rPr lang="en-US" sz="3200" dirty="0">
                <a:solidFill>
                  <a:schemeClr val="bg1"/>
                </a:solidFill>
                <a:latin typeface="Papyrus"/>
                <a:cs typeface="Papyrus"/>
              </a:rPr>
              <a:t> 			 for Faithfulness</a:t>
            </a:r>
          </a:p>
          <a:p>
            <a:r>
              <a:rPr lang="en-US" sz="3200" dirty="0">
                <a:solidFill>
                  <a:schemeClr val="bg1"/>
                </a:solidFill>
                <a:latin typeface="Papyrus"/>
                <a:cs typeface="Papyrus"/>
              </a:rPr>
              <a:t>                       	     for Readiness</a:t>
            </a:r>
          </a:p>
          <a:p>
            <a:r>
              <a:rPr lang="en-US" sz="3200" dirty="0">
                <a:solidFill>
                  <a:schemeClr val="bg1"/>
                </a:solidFill>
                <a:latin typeface="Papyrus"/>
                <a:cs typeface="Papyrus"/>
              </a:rPr>
              <a:t>                       	  for Righteousness</a:t>
            </a:r>
          </a:p>
          <a:p>
            <a:r>
              <a:rPr lang="en-US" sz="3200" dirty="0">
                <a:solidFill>
                  <a:schemeClr val="bg1"/>
                </a:solidFill>
                <a:latin typeface="Papyrus"/>
                <a:cs typeface="Papyrus"/>
              </a:rPr>
              <a:t> </a:t>
            </a:r>
          </a:p>
          <a:p>
            <a:r>
              <a:rPr lang="en-US" sz="3200" dirty="0">
                <a:solidFill>
                  <a:schemeClr val="bg1"/>
                </a:solidFill>
                <a:latin typeface="Papyrus"/>
                <a:cs typeface="Papyrus"/>
              </a:rPr>
              <a:t>						</a:t>
            </a:r>
          </a:p>
        </p:txBody>
      </p:sp>
      <p:pic>
        <p:nvPicPr>
          <p:cNvPr id="5" name="Picture 4" descr="3keys3001.jpg"/>
          <p:cNvPicPr>
            <a:picLocks noChangeAspect="1"/>
          </p:cNvPicPr>
          <p:nvPr/>
        </p:nvPicPr>
        <p:blipFill>
          <a:blip r:embed="rId3">
            <a:extLst>
              <a:ext uri="{BEBA8EAE-BF5A-486C-A8C5-ECC9F3942E4B}">
                <a14:imgProps xmlns:a14="http://schemas.microsoft.com/office/drawing/2010/main">
                  <a14:imgLayer r:embed="rId4">
                    <a14:imgEffect>
                      <a14:backgroundRemoval t="0" b="99111" l="0" r="99667"/>
                    </a14:imgEffect>
                  </a14:imgLayer>
                </a14:imgProps>
              </a:ext>
              <a:ext uri="{28A0092B-C50C-407E-A947-70E740481C1C}">
                <a14:useLocalDpi xmlns:a14="http://schemas.microsoft.com/office/drawing/2010/main" val="0"/>
              </a:ext>
            </a:extLst>
          </a:blip>
          <a:stretch>
            <a:fillRect/>
          </a:stretch>
        </p:blipFill>
        <p:spPr>
          <a:xfrm>
            <a:off x="309116" y="3018548"/>
            <a:ext cx="3559474" cy="2669606"/>
          </a:xfrm>
          <a:prstGeom prst="rect">
            <a:avLst/>
          </a:prstGeom>
        </p:spPr>
      </p:pic>
      <p:sp>
        <p:nvSpPr>
          <p:cNvPr id="2" name="TextBox 1">
            <a:extLst>
              <a:ext uri="{FF2B5EF4-FFF2-40B4-BE49-F238E27FC236}">
                <a16:creationId xmlns:a16="http://schemas.microsoft.com/office/drawing/2014/main" id="{88C888FE-92D0-C145-CE10-03D953FF26CE}"/>
              </a:ext>
            </a:extLst>
          </p:cNvPr>
          <p:cNvSpPr txBox="1"/>
          <p:nvPr/>
        </p:nvSpPr>
        <p:spPr>
          <a:xfrm>
            <a:off x="7837323" y="1043731"/>
            <a:ext cx="4045561" cy="4770537"/>
          </a:xfrm>
          <a:prstGeom prst="rect">
            <a:avLst/>
          </a:prstGeom>
          <a:solidFill>
            <a:srgbClr val="002060"/>
          </a:solidFill>
        </p:spPr>
        <p:txBody>
          <a:bodyPr wrap="square" rtlCol="0">
            <a:spAutoFit/>
          </a:bodyPr>
          <a:lstStyle/>
          <a:p>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Not so for:</a:t>
            </a:r>
          </a:p>
          <a:p>
            <a:endParaRPr lang="en-US" sz="2400" dirty="0">
              <a:solidFill>
                <a:schemeClr val="bg1"/>
              </a:solidFill>
              <a:latin typeface="Papyrus" panose="020B0602040200020303" pitchFamily="34" charset="77"/>
            </a:endParaRPr>
          </a:p>
          <a:p>
            <a:pPr algn="ctr"/>
            <a:r>
              <a:rPr lang="en-US" sz="2400" dirty="0">
                <a:solidFill>
                  <a:schemeClr val="bg1"/>
                </a:solidFill>
                <a:latin typeface="Papyrus" panose="020B0602040200020303" pitchFamily="34" charset="77"/>
              </a:rPr>
              <a:t>The Laodicean Church</a:t>
            </a:r>
          </a:p>
          <a:p>
            <a:pPr algn="ctr"/>
            <a:r>
              <a:rPr lang="en-US" sz="2400" dirty="0">
                <a:solidFill>
                  <a:schemeClr val="bg1"/>
                </a:solidFill>
                <a:latin typeface="Papyrus" panose="020B0602040200020303" pitchFamily="34" charset="77"/>
              </a:rPr>
              <a:t>The Lukewarm Church</a:t>
            </a:r>
          </a:p>
          <a:p>
            <a:pPr algn="ctr"/>
            <a:r>
              <a:rPr lang="en-US" sz="2400" dirty="0">
                <a:solidFill>
                  <a:schemeClr val="bg1"/>
                </a:solidFill>
                <a:latin typeface="Papyrus" panose="020B0602040200020303" pitchFamily="34" charset="77"/>
              </a:rPr>
              <a:t>The Loose Living Church</a:t>
            </a:r>
          </a:p>
          <a:p>
            <a:pPr algn="ctr"/>
            <a:r>
              <a:rPr lang="en-US" sz="2400" dirty="0">
                <a:solidFill>
                  <a:schemeClr val="bg1"/>
                </a:solidFill>
                <a:latin typeface="Papyrus" panose="020B0602040200020303" pitchFamily="34" charset="77"/>
              </a:rPr>
              <a:t>The Dead Church</a:t>
            </a:r>
          </a:p>
          <a:p>
            <a:pPr algn="ctr"/>
            <a:r>
              <a:rPr lang="en-US" sz="2400" dirty="0">
                <a:solidFill>
                  <a:schemeClr val="bg1"/>
                </a:solidFill>
                <a:latin typeface="Papyrus" panose="020B0602040200020303" pitchFamily="34" charset="77"/>
              </a:rPr>
              <a:t>The Woke Church</a:t>
            </a:r>
          </a:p>
          <a:p>
            <a:pPr algn="ctr"/>
            <a:r>
              <a:rPr lang="en-US" sz="2400" dirty="0">
                <a:solidFill>
                  <a:schemeClr val="bg1"/>
                </a:solidFill>
                <a:latin typeface="Papyrus" panose="020B0602040200020303" pitchFamily="34" charset="77"/>
              </a:rPr>
              <a:t>The Compromised Church</a:t>
            </a:r>
          </a:p>
          <a:p>
            <a:endParaRPr lang="en-US" sz="2400" dirty="0">
              <a:solidFill>
                <a:schemeClr val="bg1"/>
              </a:solidFill>
              <a:latin typeface="Papyrus" panose="020B0602040200020303" pitchFamily="34" charset="77"/>
            </a:endParaRPr>
          </a:p>
          <a:p>
            <a:pPr algn="ctr"/>
            <a:r>
              <a:rPr lang="en-US" sz="2000" dirty="0">
                <a:solidFill>
                  <a:schemeClr val="bg1"/>
                </a:solidFill>
                <a:latin typeface="Papyrus" panose="020B0602040200020303" pitchFamily="34" charset="77"/>
              </a:rPr>
              <a:t>“Those who accept Anything</a:t>
            </a:r>
          </a:p>
          <a:p>
            <a:pPr algn="ctr"/>
            <a:r>
              <a:rPr lang="en-US" sz="2000" dirty="0">
                <a:solidFill>
                  <a:schemeClr val="bg1"/>
                </a:solidFill>
                <a:latin typeface="Papyrus" panose="020B0602040200020303" pitchFamily="34" charset="77"/>
              </a:rPr>
              <a:t> Will Stand for nothing’</a:t>
            </a:r>
          </a:p>
          <a:p>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282620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06">
            <a:extLst>
              <a:ext uri="{FF2B5EF4-FFF2-40B4-BE49-F238E27FC236}">
                <a16:creationId xmlns:a16="http://schemas.microsoft.com/office/drawing/2014/main" id="{D760E97D-79B5-4D8C-148F-2E4693C7A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50"/>
          <a:stretch>
            <a:fillRect/>
          </a:stretch>
        </p:blipFill>
        <p:spPr bwMode="auto">
          <a:xfrm>
            <a:off x="-16565" y="0"/>
            <a:ext cx="5492454" cy="692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a:extLst>
              <a:ext uri="{FF2B5EF4-FFF2-40B4-BE49-F238E27FC236}">
                <a16:creationId xmlns:a16="http://schemas.microsoft.com/office/drawing/2014/main" id="{250EF3C1-0B65-99F1-BE98-FEE0E3B9CAE3}"/>
              </a:ext>
            </a:extLst>
          </p:cNvPr>
          <p:cNvSpPr txBox="1">
            <a:spLocks noChangeArrowheads="1"/>
          </p:cNvSpPr>
          <p:nvPr/>
        </p:nvSpPr>
        <p:spPr bwMode="auto">
          <a:xfrm>
            <a:off x="6553200" y="152400"/>
            <a:ext cx="411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endParaRPr lang="en-US" altLang="en-US" sz="2400"/>
          </a:p>
        </p:txBody>
      </p:sp>
      <p:sp>
        <p:nvSpPr>
          <p:cNvPr id="58374" name="Text Box 7">
            <a:extLst>
              <a:ext uri="{FF2B5EF4-FFF2-40B4-BE49-F238E27FC236}">
                <a16:creationId xmlns:a16="http://schemas.microsoft.com/office/drawing/2014/main" id="{64015EDD-8747-62FA-CBF5-D65AA7EB3E7B}"/>
              </a:ext>
            </a:extLst>
          </p:cNvPr>
          <p:cNvSpPr txBox="1">
            <a:spLocks noChangeArrowheads="1"/>
          </p:cNvSpPr>
          <p:nvPr/>
        </p:nvSpPr>
        <p:spPr bwMode="auto">
          <a:xfrm>
            <a:off x="5475889" y="0"/>
            <a:ext cx="6716111" cy="6989606"/>
          </a:xfrm>
          <a:prstGeom prst="rect">
            <a:avLst/>
          </a:prstGeom>
          <a:solidFill>
            <a:srgbClr val="00206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50000"/>
              </a:spcBef>
              <a:buFontTx/>
              <a:buNone/>
            </a:pPr>
            <a:endParaRPr lang="es-ES_tradnl" altLang="en-US" sz="2400" dirty="0">
              <a:latin typeface="Papyrus" panose="020B0602040200020303" pitchFamily="34" charset="77"/>
            </a:endParaRPr>
          </a:p>
          <a:p>
            <a:pPr algn="ctr">
              <a:lnSpc>
                <a:spcPct val="70000"/>
              </a:lnSpc>
              <a:spcBef>
                <a:spcPct val="50000"/>
              </a:spcBef>
              <a:buFontTx/>
              <a:buNone/>
            </a:pPr>
            <a:r>
              <a:rPr lang="es-ES_tradnl" altLang="en-US" sz="2400" dirty="0">
                <a:latin typeface="Papyrus" panose="020B0602040200020303" pitchFamily="34" charset="77"/>
              </a:rPr>
              <a:t> </a:t>
            </a:r>
            <a:r>
              <a:rPr lang="es-ES_tradnl" altLang="en-US" sz="2400" dirty="0">
                <a:solidFill>
                  <a:schemeClr val="bg1"/>
                </a:solidFill>
                <a:latin typeface="Papyrus" panose="020B0602040200020303" pitchFamily="34" charset="77"/>
              </a:rPr>
              <a:t> </a:t>
            </a:r>
            <a:r>
              <a:rPr lang="es-ES_tradnl" altLang="en-US" sz="2400" dirty="0" err="1">
                <a:solidFill>
                  <a:schemeClr val="bg1"/>
                </a:solidFill>
                <a:latin typeface="Papyrus" panose="020B0602040200020303" pitchFamily="34" charset="77"/>
              </a:rPr>
              <a:t>Revelation</a:t>
            </a:r>
            <a:r>
              <a:rPr lang="es-ES_tradnl" altLang="en-US" sz="2400" dirty="0">
                <a:solidFill>
                  <a:schemeClr val="bg1"/>
                </a:solidFill>
                <a:latin typeface="Papyrus" panose="020B0602040200020303" pitchFamily="34" charset="77"/>
              </a:rPr>
              <a:t> </a:t>
            </a:r>
            <a:r>
              <a:rPr lang="es-ES_tradnl" altLang="en-US" sz="2400" dirty="0" err="1">
                <a:solidFill>
                  <a:schemeClr val="bg1"/>
                </a:solidFill>
                <a:latin typeface="Papyrus" panose="020B0602040200020303" pitchFamily="34" charset="77"/>
              </a:rPr>
              <a:t>Chapter</a:t>
            </a:r>
            <a:r>
              <a:rPr lang="es-ES_tradnl" altLang="en-US" sz="2400" dirty="0">
                <a:solidFill>
                  <a:schemeClr val="bg1"/>
                </a:solidFill>
                <a:latin typeface="Papyrus" panose="020B0602040200020303" pitchFamily="34" charset="77"/>
              </a:rPr>
              <a:t> 4</a:t>
            </a:r>
          </a:p>
          <a:p>
            <a:pPr algn="ctr">
              <a:lnSpc>
                <a:spcPct val="70000"/>
              </a:lnSpc>
              <a:spcBef>
                <a:spcPct val="50000"/>
              </a:spcBef>
              <a:buFontTx/>
              <a:buNone/>
            </a:pPr>
            <a:r>
              <a:rPr lang="es-ES_tradnl" altLang="en-US" sz="2400" dirty="0">
                <a:solidFill>
                  <a:schemeClr val="bg1"/>
                </a:solidFill>
                <a:latin typeface="Papyrus" panose="020B0602040200020303" pitchFamily="34" charset="77"/>
              </a:rPr>
              <a:t>(John </a:t>
            </a:r>
            <a:r>
              <a:rPr lang="es-ES_tradnl" altLang="en-US" sz="2400" dirty="0" err="1">
                <a:solidFill>
                  <a:schemeClr val="bg1"/>
                </a:solidFill>
                <a:latin typeface="Papyrus" panose="020B0602040200020303" pitchFamily="34" charset="77"/>
              </a:rPr>
              <a:t>is</a:t>
            </a:r>
            <a:r>
              <a:rPr lang="es-ES_tradnl" altLang="en-US" sz="2400" dirty="0">
                <a:solidFill>
                  <a:schemeClr val="bg1"/>
                </a:solidFill>
                <a:latin typeface="Papyrus" panose="020B0602040200020303" pitchFamily="34" charset="77"/>
              </a:rPr>
              <a:t> </a:t>
            </a:r>
            <a:r>
              <a:rPr lang="es-ES_tradnl" altLang="en-US" sz="2400" dirty="0" err="1">
                <a:solidFill>
                  <a:schemeClr val="bg1"/>
                </a:solidFill>
                <a:latin typeface="Papyrus" panose="020B0602040200020303" pitchFamily="34" charset="77"/>
              </a:rPr>
              <a:t>taken</a:t>
            </a:r>
            <a:r>
              <a:rPr lang="es-ES_tradnl" altLang="en-US" sz="2400" dirty="0">
                <a:solidFill>
                  <a:schemeClr val="bg1"/>
                </a:solidFill>
                <a:latin typeface="Papyrus" panose="020B0602040200020303" pitchFamily="34" charset="77"/>
              </a:rPr>
              <a:t> up </a:t>
            </a:r>
            <a:r>
              <a:rPr lang="es-ES_tradnl" altLang="en-US" sz="2400" dirty="0" err="1">
                <a:solidFill>
                  <a:schemeClr val="bg1"/>
                </a:solidFill>
                <a:latin typeface="Papyrus" panose="020B0602040200020303" pitchFamily="34" charset="77"/>
              </a:rPr>
              <a:t>to</a:t>
            </a:r>
            <a:r>
              <a:rPr lang="es-ES_tradnl" altLang="en-US" sz="2400" dirty="0">
                <a:solidFill>
                  <a:schemeClr val="bg1"/>
                </a:solidFill>
                <a:latin typeface="Papyrus" panose="020B0602040200020303" pitchFamily="34" charset="77"/>
              </a:rPr>
              <a:t> </a:t>
            </a:r>
            <a:r>
              <a:rPr lang="es-ES_tradnl" altLang="en-US" sz="2400" dirty="0" err="1">
                <a:solidFill>
                  <a:schemeClr val="bg1"/>
                </a:solidFill>
                <a:latin typeface="Papyrus" panose="020B0602040200020303" pitchFamily="34" charset="77"/>
              </a:rPr>
              <a:t>see</a:t>
            </a:r>
            <a:r>
              <a:rPr lang="es-ES_tradnl" altLang="en-US" sz="2400" dirty="0">
                <a:solidFill>
                  <a:schemeClr val="bg1"/>
                </a:solidFill>
                <a:latin typeface="Papyrus" panose="020B0602040200020303" pitchFamily="34" charset="77"/>
              </a:rPr>
              <a:t> </a:t>
            </a:r>
            <a:r>
              <a:rPr lang="es-ES_tradnl" altLang="en-US" sz="2400" dirty="0" err="1">
                <a:solidFill>
                  <a:schemeClr val="bg1"/>
                </a:solidFill>
                <a:latin typeface="Papyrus" panose="020B0602040200020303" pitchFamily="34" charset="77"/>
              </a:rPr>
              <a:t>the</a:t>
            </a:r>
            <a:r>
              <a:rPr lang="es-ES_tradnl" altLang="en-US" sz="2400" dirty="0">
                <a:solidFill>
                  <a:schemeClr val="bg1"/>
                </a:solidFill>
                <a:latin typeface="Papyrus" panose="020B0602040200020303" pitchFamily="34" charset="77"/>
              </a:rPr>
              <a:t> </a:t>
            </a:r>
            <a:r>
              <a:rPr lang="es-ES_tradnl" altLang="en-US" sz="2400" dirty="0" err="1">
                <a:solidFill>
                  <a:schemeClr val="bg1"/>
                </a:solidFill>
                <a:latin typeface="Papyrus" panose="020B0602040200020303" pitchFamily="34" charset="77"/>
              </a:rPr>
              <a:t>Throne</a:t>
            </a:r>
            <a:r>
              <a:rPr lang="es-ES_tradnl" altLang="en-US" sz="2400" dirty="0">
                <a:solidFill>
                  <a:schemeClr val="bg1"/>
                </a:solidFill>
                <a:latin typeface="Papyrus" panose="020B0602040200020303" pitchFamily="34" charset="77"/>
              </a:rPr>
              <a:t> </a:t>
            </a:r>
            <a:r>
              <a:rPr lang="es-ES_tradnl" altLang="en-US" sz="2400" dirty="0" err="1">
                <a:solidFill>
                  <a:schemeClr val="bg1"/>
                </a:solidFill>
                <a:latin typeface="Papyrus" panose="020B0602040200020303" pitchFamily="34" charset="77"/>
              </a:rPr>
              <a:t>Room</a:t>
            </a:r>
            <a:r>
              <a:rPr lang="es-ES_tradnl" altLang="en-US" sz="2400" dirty="0">
                <a:solidFill>
                  <a:schemeClr val="bg1"/>
                </a:solidFill>
                <a:latin typeface="Papyrus" panose="020B0602040200020303" pitchFamily="34" charset="77"/>
              </a:rPr>
              <a:t>)</a:t>
            </a:r>
          </a:p>
          <a:p>
            <a:pPr algn="ctr">
              <a:lnSpc>
                <a:spcPct val="70000"/>
              </a:lnSpc>
              <a:spcBef>
                <a:spcPct val="50000"/>
              </a:spcBef>
              <a:buFontTx/>
              <a:buNone/>
            </a:pPr>
            <a:r>
              <a:rPr lang="es-ES_tradnl" altLang="en-US" sz="2400" dirty="0">
                <a:solidFill>
                  <a:schemeClr val="bg1"/>
                </a:solidFill>
                <a:latin typeface="Papyrus" panose="020B0602040200020303" pitchFamily="34" charset="77"/>
              </a:rPr>
              <a:t> </a:t>
            </a:r>
            <a:endParaRPr lang="es-ES_tradnl" altLang="en-US" sz="2800" dirty="0">
              <a:solidFill>
                <a:schemeClr val="bg1"/>
              </a:solidFill>
              <a:latin typeface="Papyrus" panose="020B0602040200020303" pitchFamily="34" charset="77"/>
            </a:endParaRPr>
          </a:p>
          <a:p>
            <a:pPr algn="ctr">
              <a:buNone/>
            </a:pPr>
            <a:r>
              <a:rPr lang="en-US" sz="2000" b="1" i="0" u="none" strike="noStrike" dirty="0">
                <a:solidFill>
                  <a:schemeClr val="bg1"/>
                </a:solidFill>
                <a:effectLst/>
                <a:latin typeface="system-ui"/>
              </a:rPr>
              <a:t> </a:t>
            </a:r>
            <a:r>
              <a:rPr lang="en-US" sz="2400" i="0" u="none" strike="noStrike" baseline="30000" dirty="0">
                <a:solidFill>
                  <a:schemeClr val="bg1"/>
                </a:solidFill>
                <a:effectLst/>
                <a:latin typeface="system-ui"/>
              </a:rPr>
              <a:t>1</a:t>
            </a:r>
            <a:r>
              <a:rPr lang="en-US" sz="2400" b="0" i="0" u="none" strike="noStrike" dirty="0">
                <a:solidFill>
                  <a:schemeClr val="bg1"/>
                </a:solidFill>
                <a:effectLst/>
                <a:latin typeface="Papyrus" panose="020B0602040200020303" pitchFamily="34" charset="77"/>
              </a:rPr>
              <a:t>After this I looked, and, behold,                                         a door was opened in heaven:                                          and the first voice which I heard was                                 as it were of a trumpet talking with me;                           which said, Come up hither,                                               and I will shew you things                                                which must be hereafter.</a:t>
            </a:r>
          </a:p>
          <a:p>
            <a:pPr algn="ctr">
              <a:buNone/>
            </a:pPr>
            <a:endParaRPr lang="en-US" sz="2400" b="0" i="0" u="none" strike="noStrike" dirty="0">
              <a:solidFill>
                <a:schemeClr val="bg1"/>
              </a:solidFill>
              <a:effectLst/>
              <a:latin typeface="Papyrus" panose="020B0602040200020303" pitchFamily="34" charset="77"/>
            </a:endParaRPr>
          </a:p>
          <a:p>
            <a:pPr algn="ctr"/>
            <a:r>
              <a:rPr lang="en-US" sz="2400" b="1" i="0" u="none" strike="noStrike" baseline="30000" dirty="0">
                <a:solidFill>
                  <a:schemeClr val="bg1"/>
                </a:solidFill>
                <a:effectLst/>
                <a:latin typeface="Papyrus" panose="020B0602040200020303" pitchFamily="34" charset="77"/>
              </a:rPr>
              <a:t>2 </a:t>
            </a:r>
            <a:r>
              <a:rPr lang="en-US" sz="2400" b="0" i="0" u="none" strike="noStrike" dirty="0">
                <a:solidFill>
                  <a:schemeClr val="bg1"/>
                </a:solidFill>
                <a:effectLst/>
                <a:latin typeface="Papyrus" panose="020B0602040200020303" pitchFamily="34" charset="77"/>
              </a:rPr>
              <a:t>And immediately I was in the spirit:                                 and, behold, a throne was set in heaven,                                  and one sat on the throne.</a:t>
            </a:r>
          </a:p>
          <a:p>
            <a:pPr algn="ctr">
              <a:lnSpc>
                <a:spcPct val="70000"/>
              </a:lnSpc>
              <a:spcBef>
                <a:spcPct val="50000"/>
              </a:spcBef>
              <a:buFontTx/>
              <a:buNone/>
            </a:pPr>
            <a:r>
              <a:rPr lang="es-ES_tradnl" altLang="en-US" sz="2400" dirty="0">
                <a:solidFill>
                  <a:schemeClr val="bg1"/>
                </a:solidFill>
                <a:latin typeface="Papyrus" panose="020B0602040200020303" pitchFamily="34" charset="77"/>
              </a:rPr>
              <a:t>     </a:t>
            </a:r>
          </a:p>
          <a:p>
            <a:pPr algn="ctr">
              <a:lnSpc>
                <a:spcPct val="70000"/>
              </a:lnSpc>
              <a:spcBef>
                <a:spcPct val="50000"/>
              </a:spcBef>
              <a:buFontTx/>
              <a:buNone/>
            </a:pPr>
            <a:r>
              <a:rPr lang="es-ES_tradnl" altLang="en-US" sz="2400" dirty="0">
                <a:solidFill>
                  <a:schemeClr val="bg1"/>
                </a:solidFill>
                <a:latin typeface="Papyrus" panose="020B0602040200020303" pitchFamily="34" charset="77"/>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11338"/>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5" name="Picture 4" descr="A group of people in the sky&#10;&#10;Description automatically generated">
            <a:extLst>
              <a:ext uri="{FF2B5EF4-FFF2-40B4-BE49-F238E27FC236}">
                <a16:creationId xmlns:a16="http://schemas.microsoft.com/office/drawing/2014/main" id="{BFDEB52A-8FC1-9A6F-7180-3A39C9A0AE6B}"/>
              </a:ext>
            </a:extLst>
          </p:cNvPr>
          <p:cNvPicPr>
            <a:picLocks noChangeAspect="1"/>
          </p:cNvPicPr>
          <p:nvPr/>
        </p:nvPicPr>
        <p:blipFill rotWithShape="1">
          <a:blip r:embed="rId3"/>
          <a:srcRect t="3506" b="19508"/>
          <a:stretch/>
        </p:blipFill>
        <p:spPr>
          <a:xfrm>
            <a:off x="6236569" y="379973"/>
            <a:ext cx="5496933" cy="3656639"/>
          </a:xfrm>
          <a:prstGeom prst="rect">
            <a:avLst/>
          </a:prstGeom>
        </p:spPr>
      </p:pic>
      <p:pic>
        <p:nvPicPr>
          <p:cNvPr id="8" name="Picture 7" descr="A church with a steeple and a sunset&#10;&#10;Description automatically generated">
            <a:extLst>
              <a:ext uri="{FF2B5EF4-FFF2-40B4-BE49-F238E27FC236}">
                <a16:creationId xmlns:a16="http://schemas.microsoft.com/office/drawing/2014/main" id="{F7269E75-C2BF-5E52-06D8-6CEDB89B49BB}"/>
              </a:ext>
            </a:extLst>
          </p:cNvPr>
          <p:cNvPicPr>
            <a:picLocks noChangeAspect="1"/>
          </p:cNvPicPr>
          <p:nvPr/>
        </p:nvPicPr>
        <p:blipFill>
          <a:blip r:embed="rId4"/>
          <a:stretch>
            <a:fillRect/>
          </a:stretch>
        </p:blipFill>
        <p:spPr>
          <a:xfrm>
            <a:off x="288717" y="297283"/>
            <a:ext cx="5497288" cy="3651483"/>
          </a:xfrm>
          <a:prstGeom prst="rect">
            <a:avLst/>
          </a:prstGeom>
        </p:spPr>
      </p:pic>
      <p:sp>
        <p:nvSpPr>
          <p:cNvPr id="9" name="TextBox 8">
            <a:extLst>
              <a:ext uri="{FF2B5EF4-FFF2-40B4-BE49-F238E27FC236}">
                <a16:creationId xmlns:a16="http://schemas.microsoft.com/office/drawing/2014/main" id="{37E8CDC5-BF26-11FE-82EF-25265B5BF2D1}"/>
              </a:ext>
            </a:extLst>
          </p:cNvPr>
          <p:cNvSpPr txBox="1"/>
          <p:nvPr/>
        </p:nvSpPr>
        <p:spPr>
          <a:xfrm>
            <a:off x="3794845" y="711425"/>
            <a:ext cx="3762377" cy="523220"/>
          </a:xfrm>
          <a:prstGeom prst="rect">
            <a:avLst/>
          </a:prstGeom>
          <a:solidFill>
            <a:srgbClr val="002060"/>
          </a:solidFill>
        </p:spPr>
        <p:txBody>
          <a:bodyPr wrap="square" rtlCol="0">
            <a:spAutoFit/>
          </a:bodyPr>
          <a:lstStyle/>
          <a:p>
            <a:r>
              <a:rPr lang="en-US" sz="2800" dirty="0">
                <a:solidFill>
                  <a:schemeClr val="bg1"/>
                </a:solidFill>
                <a:latin typeface="Lucida Handwriting" panose="03010101010101010101" pitchFamily="66" charset="77"/>
              </a:rPr>
              <a:t>“</a:t>
            </a:r>
            <a:r>
              <a:rPr lang="en-US" sz="2400" dirty="0">
                <a:solidFill>
                  <a:schemeClr val="bg1"/>
                </a:solidFill>
                <a:latin typeface="Lucida Handwriting" panose="03010101010101010101" pitchFamily="66" charset="77"/>
              </a:rPr>
              <a:t>Come up Hither”</a:t>
            </a:r>
            <a:endParaRPr lang="en-US" sz="2400" dirty="0"/>
          </a:p>
        </p:txBody>
      </p:sp>
      <p:sp>
        <p:nvSpPr>
          <p:cNvPr id="2" name="TextBox 1">
            <a:extLst>
              <a:ext uri="{FF2B5EF4-FFF2-40B4-BE49-F238E27FC236}">
                <a16:creationId xmlns:a16="http://schemas.microsoft.com/office/drawing/2014/main" id="{C2499FBA-2A3C-4433-0A31-AF348FA1BCF4}"/>
              </a:ext>
            </a:extLst>
          </p:cNvPr>
          <p:cNvSpPr txBox="1"/>
          <p:nvPr/>
        </p:nvSpPr>
        <p:spPr>
          <a:xfrm>
            <a:off x="1728863" y="4317401"/>
            <a:ext cx="9015412" cy="2308324"/>
          </a:xfrm>
          <a:prstGeom prst="rect">
            <a:avLst/>
          </a:prstGeom>
          <a:solidFill>
            <a:srgbClr val="002060"/>
          </a:solidFill>
        </p:spPr>
        <p:txBody>
          <a:bodyPr wrap="square" rtlCol="0">
            <a:spAutoFit/>
          </a:bodyPr>
          <a:lstStyle/>
          <a:p>
            <a:endParaRPr lang="en-US" sz="2400" dirty="0">
              <a:solidFill>
                <a:schemeClr val="bg1"/>
              </a:solidFill>
              <a:latin typeface="Papyrus" panose="020B0602040200020303" pitchFamily="34" charset="77"/>
            </a:endParaRPr>
          </a:p>
          <a:p>
            <a:pPr algn="ctr"/>
            <a:r>
              <a:rPr lang="en-US" sz="2400" dirty="0">
                <a:solidFill>
                  <a:schemeClr val="bg1"/>
                </a:solidFill>
                <a:latin typeface="Papyrus" panose="020B0602040200020303" pitchFamily="34" charset="77"/>
              </a:rPr>
              <a:t>Whenever  we read “Come Up Hither”  </a:t>
            </a:r>
          </a:p>
          <a:p>
            <a:pPr algn="ctr"/>
            <a:r>
              <a:rPr lang="en-US" sz="2400" dirty="0">
                <a:solidFill>
                  <a:schemeClr val="bg1"/>
                </a:solidFill>
                <a:latin typeface="Papyrus" panose="020B0602040200020303" pitchFamily="34" charset="77"/>
              </a:rPr>
              <a:t>   Someone is getting Raptured!  </a:t>
            </a:r>
          </a:p>
          <a:p>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Revelation Chapter 4 – The Church before the Tribulation</a:t>
            </a:r>
          </a:p>
          <a:p>
            <a:r>
              <a:rPr lang="en-US" sz="2400" dirty="0" err="1">
                <a:solidFill>
                  <a:schemeClr val="bg1"/>
                </a:solidFill>
                <a:latin typeface="Papyrus" panose="020B0602040200020303" pitchFamily="34" charset="77"/>
              </a:rPr>
              <a:t>Revelaton</a:t>
            </a:r>
            <a:r>
              <a:rPr lang="en-US" sz="2400" dirty="0">
                <a:solidFill>
                  <a:schemeClr val="bg1"/>
                </a:solidFill>
                <a:latin typeface="Papyrus" panose="020B0602040200020303" pitchFamily="34" charset="77"/>
              </a:rPr>
              <a:t> Chapter 11 – The 2 Mighty Witnesses  during Tribulation</a:t>
            </a:r>
            <a:endParaRPr lang="en-US" sz="2400" dirty="0">
              <a:latin typeface="Papyrus" panose="020B0602040200020303" pitchFamily="34" charset="77"/>
            </a:endParaRPr>
          </a:p>
        </p:txBody>
      </p:sp>
    </p:spTree>
    <p:extLst>
      <p:ext uri="{BB962C8B-B14F-4D97-AF65-F5344CB8AC3E}">
        <p14:creationId xmlns:p14="http://schemas.microsoft.com/office/powerpoint/2010/main" val="3920415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AF43CFA8-A74D-90CE-631A-B7165667D45C}"/>
              </a:ext>
            </a:extLst>
          </p:cNvPr>
          <p:cNvSpPr txBox="1"/>
          <p:nvPr/>
        </p:nvSpPr>
        <p:spPr>
          <a:xfrm>
            <a:off x="1558302" y="474345"/>
            <a:ext cx="8842997" cy="2585323"/>
          </a:xfrm>
          <a:prstGeom prst="rect">
            <a:avLst/>
          </a:prstGeom>
          <a:solidFill>
            <a:srgbClr val="002060"/>
          </a:solidFill>
        </p:spPr>
        <p:txBody>
          <a:bodyPr wrap="square" rtlCol="0">
            <a:spAutoFit/>
          </a:bodyPr>
          <a:lstStyle/>
          <a:p>
            <a:r>
              <a:rPr lang="en-US" dirty="0">
                <a:solidFill>
                  <a:schemeClr val="bg1"/>
                </a:solidFill>
                <a:latin typeface="Papyrus" panose="020B0602040200020303" pitchFamily="34" charset="77"/>
              </a:rPr>
              <a:t>      </a:t>
            </a:r>
          </a:p>
          <a:p>
            <a:pPr algn="ctr"/>
            <a:r>
              <a:rPr lang="en-US" sz="2400" dirty="0">
                <a:solidFill>
                  <a:schemeClr val="bg1"/>
                </a:solidFill>
                <a:latin typeface="Papyrus" panose="020B0602040200020303" pitchFamily="34" charset="77"/>
              </a:rPr>
              <a:t>      Revelation Chapter 5 -  We Meet the 24 Elders </a:t>
            </a:r>
          </a:p>
          <a:p>
            <a:pPr algn="ctr"/>
            <a:r>
              <a:rPr lang="en-US" sz="2400" dirty="0">
                <a:solidFill>
                  <a:schemeClr val="bg1"/>
                </a:solidFill>
                <a:latin typeface="Papyrus" panose="020B0602040200020303" pitchFamily="34" charset="77"/>
              </a:rPr>
              <a:t>Seated on Thrones,</a:t>
            </a:r>
          </a:p>
          <a:p>
            <a:pPr algn="ctr"/>
            <a:r>
              <a:rPr lang="en-US" sz="2400" dirty="0">
                <a:solidFill>
                  <a:schemeClr val="bg1"/>
                </a:solidFill>
                <a:latin typeface="Papyrus" panose="020B0602040200020303" pitchFamily="34" charset="77"/>
              </a:rPr>
              <a:t> Dressed in White with Overcomer’s Crowns</a:t>
            </a:r>
          </a:p>
          <a:p>
            <a:pPr algn="ctr"/>
            <a:endParaRPr lang="en-US" sz="2400" dirty="0">
              <a:solidFill>
                <a:schemeClr val="bg1"/>
              </a:solidFill>
              <a:latin typeface="Papyrus" panose="020B0602040200020303" pitchFamily="34" charset="77"/>
            </a:endParaRPr>
          </a:p>
          <a:p>
            <a:pPr algn="ctr"/>
            <a:r>
              <a:rPr lang="en-US" sz="2400" dirty="0">
                <a:solidFill>
                  <a:schemeClr val="bg1"/>
                </a:solidFill>
                <a:latin typeface="Papyrus" panose="020B0602040200020303" pitchFamily="34" charset="77"/>
              </a:rPr>
              <a:t>    They Sing the song of the Redeemed</a:t>
            </a:r>
          </a:p>
          <a:p>
            <a:pPr algn="ctr"/>
            <a:r>
              <a:rPr lang="en-US" sz="2400" dirty="0">
                <a:solidFill>
                  <a:schemeClr val="bg1"/>
                </a:solidFill>
                <a:latin typeface="Papyrus" panose="020B0602040200020303" pitchFamily="34" charset="77"/>
              </a:rPr>
              <a:t>  In Heaven Before the Tribulation Starts </a:t>
            </a:r>
          </a:p>
        </p:txBody>
      </p:sp>
      <p:sp>
        <p:nvSpPr>
          <p:cNvPr id="3" name="TextBox 2">
            <a:extLst>
              <a:ext uri="{FF2B5EF4-FFF2-40B4-BE49-F238E27FC236}">
                <a16:creationId xmlns:a16="http://schemas.microsoft.com/office/drawing/2014/main" id="{1BCEE15D-78A4-A7F8-30B7-0FC90B673B52}"/>
              </a:ext>
            </a:extLst>
          </p:cNvPr>
          <p:cNvSpPr txBox="1"/>
          <p:nvPr/>
        </p:nvSpPr>
        <p:spPr>
          <a:xfrm>
            <a:off x="407193" y="3412510"/>
            <a:ext cx="11377611" cy="3170099"/>
          </a:xfrm>
          <a:prstGeom prst="rect">
            <a:avLst/>
          </a:prstGeom>
          <a:solidFill>
            <a:schemeClr val="bg1"/>
          </a:solidFill>
        </p:spPr>
        <p:txBody>
          <a:bodyPr wrap="square" rtlCol="0">
            <a:spAutoFit/>
          </a:bodyPr>
          <a:lstStyle/>
          <a:p>
            <a:r>
              <a:rPr lang="en-US" sz="2000" baseline="30000" dirty="0">
                <a:latin typeface="Papyrus" panose="020B0602040200020303" pitchFamily="34" charset="77"/>
              </a:rPr>
              <a:t>7.</a:t>
            </a:r>
            <a:r>
              <a:rPr lang="en-US" sz="2000" i="0" u="none" strike="noStrike" baseline="30000" dirty="0">
                <a:effectLst/>
                <a:latin typeface="Papyrus" panose="020B0602040200020303" pitchFamily="34" charset="77"/>
              </a:rPr>
              <a:t> </a:t>
            </a:r>
            <a:r>
              <a:rPr lang="en-US" sz="2000" b="0" i="0" u="none" strike="noStrike" dirty="0">
                <a:effectLst/>
                <a:latin typeface="Papyrus" panose="020B0602040200020303" pitchFamily="34" charset="77"/>
              </a:rPr>
              <a:t>And the Lamb  came and took the book out of the right hand of Him that sat upon the throne </a:t>
            </a:r>
          </a:p>
          <a:p>
            <a:endParaRPr lang="en-US" sz="2000" b="0" i="0" u="none" strike="noStrike" dirty="0">
              <a:effectLst/>
              <a:latin typeface="Papyrus" panose="020B0602040200020303" pitchFamily="34" charset="77"/>
            </a:endParaRPr>
          </a:p>
          <a:p>
            <a:r>
              <a:rPr lang="en-US" sz="2000" b="1" i="0" u="none" strike="noStrike" baseline="30000" dirty="0">
                <a:effectLst/>
                <a:latin typeface="Papyrus" panose="020B0602040200020303" pitchFamily="34" charset="77"/>
              </a:rPr>
              <a:t>8 </a:t>
            </a:r>
            <a:r>
              <a:rPr lang="en-US" sz="2000" b="0" i="0" u="none" strike="noStrike" dirty="0">
                <a:effectLst/>
                <a:latin typeface="Papyrus" panose="020B0602040200020303" pitchFamily="34" charset="77"/>
              </a:rPr>
              <a:t>And when He had taken the book, the 4 beasts and 24 elders fell down before the Lamb,  having every one of them harps, and golden vials full of odors, which are the prayers of saints</a:t>
            </a:r>
          </a:p>
          <a:p>
            <a:endParaRPr lang="en-US" sz="2000" b="0" i="0" u="none" strike="noStrike" dirty="0">
              <a:effectLst/>
              <a:latin typeface="Papyrus" panose="020B0602040200020303" pitchFamily="34" charset="77"/>
            </a:endParaRPr>
          </a:p>
          <a:p>
            <a:r>
              <a:rPr lang="en-US" sz="2000" b="0" i="0" u="none" strike="noStrike" dirty="0">
                <a:effectLst/>
                <a:latin typeface="Papyrus" panose="020B0602040200020303" pitchFamily="34" charset="77"/>
              </a:rPr>
              <a:t>.</a:t>
            </a:r>
            <a:r>
              <a:rPr lang="en-US" sz="2000" b="1" i="0" u="none" strike="noStrike" baseline="30000" dirty="0">
                <a:effectLst/>
                <a:latin typeface="Papyrus" panose="020B0602040200020303" pitchFamily="34" charset="77"/>
              </a:rPr>
              <a:t>9 </a:t>
            </a:r>
            <a:r>
              <a:rPr lang="en-US" sz="2000" b="0" i="0" u="none" strike="noStrike" dirty="0">
                <a:effectLst/>
                <a:latin typeface="Papyrus" panose="020B0602040200020303" pitchFamily="34" charset="77"/>
              </a:rPr>
              <a:t>And they sung a new song, saying, You are worthy to take the book, and to open the seals thereof: for You were slain, and have redeemed us to God by </a:t>
            </a:r>
            <a:r>
              <a:rPr lang="en-US" sz="2000" dirty="0">
                <a:latin typeface="Papyrus" panose="020B0602040200020303" pitchFamily="34" charset="77"/>
              </a:rPr>
              <a:t> Yo</a:t>
            </a:r>
            <a:r>
              <a:rPr lang="en-US" sz="2000" b="0" i="0" u="none" strike="noStrike" dirty="0">
                <a:effectLst/>
                <a:latin typeface="Papyrus" panose="020B0602040200020303" pitchFamily="34" charset="77"/>
              </a:rPr>
              <a:t>ur blood  out of every kindred, tongue, people and nation.</a:t>
            </a:r>
          </a:p>
          <a:p>
            <a:endParaRPr lang="en-US" sz="2000" b="0" i="0" u="none" strike="noStrike" dirty="0">
              <a:effectLst/>
              <a:latin typeface="Papyrus" panose="020B0602040200020303" pitchFamily="34" charset="77"/>
            </a:endParaRPr>
          </a:p>
          <a:p>
            <a:r>
              <a:rPr lang="en-US" sz="2000" b="1" i="0" u="none" strike="noStrike" baseline="30000" dirty="0">
                <a:effectLst/>
                <a:latin typeface="Papyrus" panose="020B0602040200020303" pitchFamily="34" charset="77"/>
              </a:rPr>
              <a:t>10 </a:t>
            </a:r>
            <a:r>
              <a:rPr lang="en-US" sz="2000" b="0" i="0" u="none" strike="noStrike" dirty="0">
                <a:effectLst/>
                <a:latin typeface="Papyrus" panose="020B0602040200020303" pitchFamily="34" charset="77"/>
              </a:rPr>
              <a:t>And have made us to our God kings and priests:  we shall reign on the earth.</a:t>
            </a:r>
            <a:endParaRPr lang="en-US" sz="2000" dirty="0"/>
          </a:p>
        </p:txBody>
      </p:sp>
    </p:spTree>
    <p:extLst>
      <p:ext uri="{BB962C8B-B14F-4D97-AF65-F5344CB8AC3E}">
        <p14:creationId xmlns:p14="http://schemas.microsoft.com/office/powerpoint/2010/main" val="1018119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7" name="Picture 6" descr="A group of men kneeling in a row&#10;&#10;Description automatically generated">
            <a:extLst>
              <a:ext uri="{FF2B5EF4-FFF2-40B4-BE49-F238E27FC236}">
                <a16:creationId xmlns:a16="http://schemas.microsoft.com/office/drawing/2014/main" id="{D4B7BC2F-116D-87B6-5D99-3FC8C74EF50E}"/>
              </a:ext>
            </a:extLst>
          </p:cNvPr>
          <p:cNvPicPr>
            <a:picLocks noChangeAspect="1"/>
          </p:cNvPicPr>
          <p:nvPr/>
        </p:nvPicPr>
        <p:blipFill rotWithShape="1">
          <a:blip r:embed="rId3"/>
          <a:srcRect t="9714" b="7271"/>
          <a:stretch/>
        </p:blipFill>
        <p:spPr>
          <a:xfrm>
            <a:off x="1" y="-213818"/>
            <a:ext cx="12191998" cy="7285636"/>
          </a:xfrm>
          <a:prstGeom prst="rect">
            <a:avLst/>
          </a:prstGeom>
        </p:spPr>
      </p:pic>
    </p:spTree>
    <p:extLst>
      <p:ext uri="{BB962C8B-B14F-4D97-AF65-F5344CB8AC3E}">
        <p14:creationId xmlns:p14="http://schemas.microsoft.com/office/powerpoint/2010/main" val="1708296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a:extLst>
              <a:ext uri="{FF2B5EF4-FFF2-40B4-BE49-F238E27FC236}">
                <a16:creationId xmlns:a16="http://schemas.microsoft.com/office/drawing/2014/main" id="{D0785FE1-D10B-7616-325D-6F78B0E81D01}"/>
              </a:ext>
            </a:extLst>
          </p:cNvPr>
          <p:cNvSpPr>
            <a:spLocks noChangeArrowheads="1"/>
          </p:cNvSpPr>
          <p:nvPr/>
        </p:nvSpPr>
        <p:spPr bwMode="auto">
          <a:xfrm>
            <a:off x="0" y="0"/>
            <a:ext cx="12351026" cy="6858000"/>
          </a:xfrm>
          <a:prstGeom prst="rect">
            <a:avLst/>
          </a:prstGeom>
          <a:solidFill>
            <a:schemeClr val="accent5"/>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pic>
        <p:nvPicPr>
          <p:cNvPr id="5" name="Picture 4" descr="timeline.gif">
            <a:extLst>
              <a:ext uri="{FF2B5EF4-FFF2-40B4-BE49-F238E27FC236}">
                <a16:creationId xmlns:a16="http://schemas.microsoft.com/office/drawing/2014/main" id="{5167D070-3FCE-5A0E-F6F0-3269000F81B5}"/>
              </a:ext>
            </a:extLst>
          </p:cNvPr>
          <p:cNvPicPr>
            <a:picLocks noChangeAspect="1"/>
          </p:cNvPicPr>
          <p:nvPr/>
        </p:nvPicPr>
        <p:blipFill>
          <a:blip r:embed="rId2"/>
          <a:srcRect t="12605" b="3519"/>
          <a:stretch>
            <a:fillRect/>
          </a:stretch>
        </p:blipFill>
        <p:spPr bwMode="auto">
          <a:xfrm>
            <a:off x="0" y="430925"/>
            <a:ext cx="12285455" cy="612753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extLst>
      <p:ext uri="{BB962C8B-B14F-4D97-AF65-F5344CB8AC3E}">
        <p14:creationId xmlns:p14="http://schemas.microsoft.com/office/powerpoint/2010/main" val="2164443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4" name="Picture 3" descr="A group of angels sitting around a table&#10;&#10;Description automatically generated">
            <a:extLst>
              <a:ext uri="{FF2B5EF4-FFF2-40B4-BE49-F238E27FC236}">
                <a16:creationId xmlns:a16="http://schemas.microsoft.com/office/drawing/2014/main" id="{F23041CA-0188-B967-C5FD-A04E75D5D3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t="5544" b="5518"/>
          <a:stretch/>
        </p:blipFill>
        <p:spPr>
          <a:xfrm>
            <a:off x="1" y="-195980"/>
            <a:ext cx="12191998" cy="7053980"/>
          </a:xfrm>
          <a:prstGeom prst="rect">
            <a:avLst/>
          </a:prstGeom>
        </p:spPr>
      </p:pic>
    </p:spTree>
    <p:extLst>
      <p:ext uri="{BB962C8B-B14F-4D97-AF65-F5344CB8AC3E}">
        <p14:creationId xmlns:p14="http://schemas.microsoft.com/office/powerpoint/2010/main" val="1893051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4" name="Picture 3" descr="A painting of people in the sky&#10;&#10;Description automatically generated">
            <a:extLst>
              <a:ext uri="{FF2B5EF4-FFF2-40B4-BE49-F238E27FC236}">
                <a16:creationId xmlns:a16="http://schemas.microsoft.com/office/drawing/2014/main" id="{17B3D389-9722-8CD8-7610-7F9E448CF04E}"/>
              </a:ext>
            </a:extLst>
          </p:cNvPr>
          <p:cNvPicPr>
            <a:picLocks noChangeAspect="1"/>
          </p:cNvPicPr>
          <p:nvPr/>
        </p:nvPicPr>
        <p:blipFill rotWithShape="1">
          <a:blip r:embed="rId3"/>
          <a:srcRect l="16682" t="249" r="21369" b="5459"/>
          <a:stretch/>
        </p:blipFill>
        <p:spPr>
          <a:xfrm>
            <a:off x="-6189" y="0"/>
            <a:ext cx="6102188" cy="6869338"/>
          </a:xfrm>
          <a:prstGeom prst="rect">
            <a:avLst/>
          </a:prstGeom>
        </p:spPr>
      </p:pic>
      <p:sp>
        <p:nvSpPr>
          <p:cNvPr id="6" name="TextBox 5">
            <a:extLst>
              <a:ext uri="{FF2B5EF4-FFF2-40B4-BE49-F238E27FC236}">
                <a16:creationId xmlns:a16="http://schemas.microsoft.com/office/drawing/2014/main" id="{CE3DC68A-F2C6-996D-ED4A-5B7635141F13}"/>
              </a:ext>
            </a:extLst>
          </p:cNvPr>
          <p:cNvSpPr txBox="1"/>
          <p:nvPr/>
        </p:nvSpPr>
        <p:spPr>
          <a:xfrm>
            <a:off x="6224130" y="48587"/>
            <a:ext cx="5839738" cy="6760825"/>
          </a:xfrm>
          <a:prstGeom prst="rect">
            <a:avLst/>
          </a:prstGeom>
          <a:solidFill>
            <a:schemeClr val="bg1"/>
          </a:solidFill>
        </p:spPr>
        <p:txBody>
          <a:bodyPr wrap="square" rtlCol="0">
            <a:spAutoFit/>
          </a:bodyPr>
          <a:lstStyle/>
          <a:p>
            <a:pPr algn="l"/>
            <a:endParaRPr lang="en-US" sz="2000" i="0" u="none" strike="noStrike" baseline="30000" dirty="0">
              <a:solidFill>
                <a:srgbClr val="000000"/>
              </a:solidFill>
              <a:effectLst/>
              <a:latin typeface="system-ui"/>
            </a:endParaRPr>
          </a:p>
          <a:p>
            <a:pPr algn="l"/>
            <a:r>
              <a:rPr lang="en-US" sz="2000" i="0" u="none" strike="noStrike" baseline="30000" dirty="0">
                <a:solidFill>
                  <a:srgbClr val="000000"/>
                </a:solidFill>
                <a:effectLst/>
                <a:latin typeface="system-ui"/>
              </a:rPr>
              <a:t>7 </a:t>
            </a:r>
            <a:r>
              <a:rPr lang="en-US" sz="2000" i="0" u="none" strike="noStrike" dirty="0">
                <a:solidFill>
                  <a:srgbClr val="000000"/>
                </a:solidFill>
                <a:effectLst/>
                <a:latin typeface="system-ui"/>
              </a:rPr>
              <a:t> And when they shall have finished their testimony, the beast that ascends out of the bottomless pit shall make war against them, and shall overcome them, and kill them.</a:t>
            </a:r>
            <a:r>
              <a:rPr lang="en-US" sz="2000" i="0" u="none" strike="noStrike" baseline="30000" dirty="0">
                <a:solidFill>
                  <a:srgbClr val="000000"/>
                </a:solidFill>
                <a:effectLst/>
                <a:latin typeface="system-ui"/>
              </a:rPr>
              <a:t>8 </a:t>
            </a:r>
            <a:r>
              <a:rPr lang="en-US" sz="2000" i="0" u="none" strike="noStrike" dirty="0">
                <a:solidFill>
                  <a:srgbClr val="000000"/>
                </a:solidFill>
                <a:effectLst/>
                <a:latin typeface="system-ui"/>
              </a:rPr>
              <a:t>And their dead bodies shall lie in the street of the great city, which spiritually is called Sodom and Egypt, where also our Lord was crucified.</a:t>
            </a:r>
          </a:p>
          <a:p>
            <a:pPr algn="l"/>
            <a:endParaRPr lang="en-US" sz="2000" i="0" u="none" strike="noStrike" dirty="0">
              <a:solidFill>
                <a:srgbClr val="000000"/>
              </a:solidFill>
              <a:effectLst/>
              <a:latin typeface="system-ui"/>
            </a:endParaRPr>
          </a:p>
          <a:p>
            <a:pPr algn="l"/>
            <a:r>
              <a:rPr lang="en-US" sz="2000" i="0" u="none" strike="noStrike" baseline="30000" dirty="0">
                <a:solidFill>
                  <a:srgbClr val="000000"/>
                </a:solidFill>
                <a:effectLst/>
                <a:latin typeface="system-ui"/>
              </a:rPr>
              <a:t>9 </a:t>
            </a:r>
            <a:r>
              <a:rPr lang="en-US" sz="2000" i="0" u="none" strike="noStrike" dirty="0">
                <a:solidFill>
                  <a:srgbClr val="000000"/>
                </a:solidFill>
                <a:effectLst/>
                <a:latin typeface="system-ui"/>
              </a:rPr>
              <a:t>And they of the people and kindreds and tongues and nations shall see their dead bodies 3 ½ days and shall not suffer their dead bodies to be put in graves.</a:t>
            </a:r>
            <a:r>
              <a:rPr lang="en-US" sz="2000" i="0" u="none" strike="noStrike" baseline="30000" dirty="0">
                <a:solidFill>
                  <a:srgbClr val="000000"/>
                </a:solidFill>
                <a:effectLst/>
                <a:latin typeface="system-ui"/>
              </a:rPr>
              <a:t>10 </a:t>
            </a:r>
            <a:r>
              <a:rPr lang="en-US" sz="2000" i="0" u="none" strike="noStrike" dirty="0">
                <a:solidFill>
                  <a:srgbClr val="000000"/>
                </a:solidFill>
                <a:effectLst/>
                <a:latin typeface="system-ui"/>
              </a:rPr>
              <a:t>And they that dwell upon the earth shall rejoice over them, and make merry, and shall send gifts one to another; because these two prophets tormented them that dwelt on the earth.</a:t>
            </a:r>
          </a:p>
          <a:p>
            <a:pPr algn="l"/>
            <a:endParaRPr lang="en-US" sz="2000" i="0" u="none" strike="noStrike" dirty="0">
              <a:solidFill>
                <a:srgbClr val="000000"/>
              </a:solidFill>
              <a:effectLst/>
              <a:latin typeface="system-ui"/>
            </a:endParaRPr>
          </a:p>
          <a:p>
            <a:pPr algn="l"/>
            <a:r>
              <a:rPr lang="en-US" sz="2000" i="0" u="none" strike="noStrike" baseline="30000" dirty="0">
                <a:solidFill>
                  <a:srgbClr val="000000"/>
                </a:solidFill>
                <a:effectLst/>
                <a:latin typeface="system-ui"/>
              </a:rPr>
              <a:t>11 </a:t>
            </a:r>
            <a:r>
              <a:rPr lang="en-US" sz="2000" i="0" u="none" strike="noStrike" dirty="0">
                <a:solidFill>
                  <a:srgbClr val="000000"/>
                </a:solidFill>
                <a:effectLst/>
                <a:latin typeface="system-ui"/>
              </a:rPr>
              <a:t>And after 3 ½ days the </a:t>
            </a:r>
            <a:r>
              <a:rPr lang="en-US" sz="2000" dirty="0">
                <a:solidFill>
                  <a:srgbClr val="000000"/>
                </a:solidFill>
                <a:latin typeface="system-ui"/>
              </a:rPr>
              <a:t>S</a:t>
            </a:r>
            <a:r>
              <a:rPr lang="en-US" sz="2000" i="0" u="none" strike="noStrike" dirty="0">
                <a:solidFill>
                  <a:srgbClr val="000000"/>
                </a:solidFill>
                <a:effectLst/>
                <a:latin typeface="system-ui"/>
              </a:rPr>
              <a:t>pirit of life from God entered into them, and they stood upon their feet;  great fear fell upon them which saw them.</a:t>
            </a:r>
            <a:r>
              <a:rPr lang="en-US" sz="2000" i="0" u="none" strike="noStrike" baseline="30000" dirty="0">
                <a:solidFill>
                  <a:srgbClr val="000000"/>
                </a:solidFill>
                <a:effectLst/>
                <a:latin typeface="system-ui"/>
              </a:rPr>
              <a:t>12 </a:t>
            </a:r>
            <a:r>
              <a:rPr lang="en-US" sz="2000" i="0" u="none" strike="noStrike" dirty="0">
                <a:solidFill>
                  <a:srgbClr val="000000"/>
                </a:solidFill>
                <a:effectLst/>
                <a:latin typeface="system-ui"/>
              </a:rPr>
              <a:t>And they heard a great voice from heaven saying to them, </a:t>
            </a:r>
            <a:r>
              <a:rPr lang="en-US" sz="2000" i="0" u="none" strike="noStrike" dirty="0">
                <a:solidFill>
                  <a:srgbClr val="002060"/>
                </a:solidFill>
                <a:effectLst/>
                <a:latin typeface="Lucida Handwriting" panose="03010101010101010101" pitchFamily="66" charset="77"/>
              </a:rPr>
              <a:t>Come up hither</a:t>
            </a:r>
            <a:r>
              <a:rPr lang="en-US" sz="2000" i="0" u="none" strike="noStrike" dirty="0">
                <a:solidFill>
                  <a:srgbClr val="000000"/>
                </a:solidFill>
                <a:effectLst/>
                <a:latin typeface="Lucida Handwriting" panose="03010101010101010101" pitchFamily="66" charset="77"/>
              </a:rPr>
              <a:t>. </a:t>
            </a:r>
            <a:r>
              <a:rPr lang="en-US" sz="2000" i="0" u="none" strike="noStrike" dirty="0">
                <a:solidFill>
                  <a:srgbClr val="000000"/>
                </a:solidFill>
                <a:effectLst/>
                <a:latin typeface="system-ui"/>
              </a:rPr>
              <a:t>And they ascended up to heaven in a cloud;  their enemies beheld them.</a:t>
            </a:r>
          </a:p>
        </p:txBody>
      </p:sp>
      <p:sp>
        <p:nvSpPr>
          <p:cNvPr id="7" name="TextBox 6">
            <a:extLst>
              <a:ext uri="{FF2B5EF4-FFF2-40B4-BE49-F238E27FC236}">
                <a16:creationId xmlns:a16="http://schemas.microsoft.com/office/drawing/2014/main" id="{9B4ACBF8-07CF-9645-DD0F-BE53372C87D9}"/>
              </a:ext>
            </a:extLst>
          </p:cNvPr>
          <p:cNvSpPr txBox="1"/>
          <p:nvPr/>
        </p:nvSpPr>
        <p:spPr>
          <a:xfrm>
            <a:off x="849519" y="321227"/>
            <a:ext cx="4924425" cy="830997"/>
          </a:xfrm>
          <a:prstGeom prst="rect">
            <a:avLst/>
          </a:prstGeom>
          <a:solidFill>
            <a:schemeClr val="bg1"/>
          </a:solidFill>
        </p:spPr>
        <p:txBody>
          <a:bodyPr wrap="square" rtlCol="0">
            <a:spAutoFit/>
          </a:bodyPr>
          <a:lstStyle/>
          <a:p>
            <a:r>
              <a:rPr lang="en-US" sz="2400" dirty="0">
                <a:solidFill>
                  <a:schemeClr val="bg1"/>
                </a:solidFill>
                <a:latin typeface="Papyrus" panose="020B0602040200020303" pitchFamily="34" charset="77"/>
              </a:rPr>
              <a:t> </a:t>
            </a:r>
            <a:r>
              <a:rPr lang="en-US" sz="2400" dirty="0">
                <a:latin typeface="Papyrus" panose="020B0602040200020303" pitchFamily="34" charset="77"/>
              </a:rPr>
              <a:t>Revelation 11   “2 Mighty Witnesses”</a:t>
            </a:r>
          </a:p>
          <a:p>
            <a:r>
              <a:rPr lang="en-US" sz="2400" dirty="0">
                <a:latin typeface="Papyrus" panose="020B0602040200020303" pitchFamily="34" charset="77"/>
              </a:rPr>
              <a:t>     Mid Tribulation Rapture </a:t>
            </a:r>
          </a:p>
        </p:txBody>
      </p:sp>
    </p:spTree>
    <p:extLst>
      <p:ext uri="{BB962C8B-B14F-4D97-AF65-F5344CB8AC3E}">
        <p14:creationId xmlns:p14="http://schemas.microsoft.com/office/powerpoint/2010/main" val="942766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D13449BC-EDDF-BCA6-E00A-F8DCDA37CA6E}"/>
              </a:ext>
            </a:extLst>
          </p:cNvPr>
          <p:cNvSpPr txBox="1"/>
          <p:nvPr/>
        </p:nvSpPr>
        <p:spPr>
          <a:xfrm>
            <a:off x="862763" y="620001"/>
            <a:ext cx="8865704" cy="4832092"/>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Discussion  over the Timing of the Rapture</a:t>
            </a:r>
          </a:p>
          <a:p>
            <a:r>
              <a:rPr lang="en-US" sz="2800" dirty="0">
                <a:solidFill>
                  <a:schemeClr val="bg1"/>
                </a:solidFill>
                <a:latin typeface="Papyrus" panose="020B0602040200020303" pitchFamily="34" charset="77"/>
              </a:rPr>
              <a:t>          What if all the Positions are True?</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Prophetic Pattern  - The 3 Harvest Cycles in Israel </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 Pre-Tribulation Rapture Found in Revelation 4-5</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 Mid -Tribulation Rapture  Found Revelation 11</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A  End Tribulation Rapture found in Revelation  14</a:t>
            </a:r>
          </a:p>
        </p:txBody>
      </p:sp>
      <p:pic>
        <p:nvPicPr>
          <p:cNvPr id="4" name="Picture 3" descr="images-5.jpeg">
            <a:extLst>
              <a:ext uri="{FF2B5EF4-FFF2-40B4-BE49-F238E27FC236}">
                <a16:creationId xmlns:a16="http://schemas.microsoft.com/office/drawing/2014/main" id="{3A9356EA-3159-91CA-0C71-45DF689C24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454" l="0" r="100000">
                        <a14:foregroundMark x1="89231" y1="71649" x2="89231" y2="83505"/>
                      </a14:backgroundRemoval>
                    </a14:imgEffect>
                  </a14:imgLayer>
                </a14:imgProps>
              </a:ext>
              <a:ext uri="{28A0092B-C50C-407E-A947-70E740481C1C}">
                <a14:useLocalDpi xmlns:a14="http://schemas.microsoft.com/office/drawing/2010/main"/>
              </a:ext>
            </a:extLst>
          </a:blip>
          <a:stretch>
            <a:fillRect/>
          </a:stretch>
        </p:blipFill>
        <p:spPr>
          <a:xfrm>
            <a:off x="7882759" y="2393067"/>
            <a:ext cx="4477406" cy="4464933"/>
          </a:xfrm>
          <a:prstGeom prst="rect">
            <a:avLst/>
          </a:prstGeom>
        </p:spPr>
      </p:pic>
    </p:spTree>
    <p:extLst>
      <p:ext uri="{BB962C8B-B14F-4D97-AF65-F5344CB8AC3E}">
        <p14:creationId xmlns:p14="http://schemas.microsoft.com/office/powerpoint/2010/main" val="2763357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F05743E4-3CA7-A637-A829-2623765FBF07}"/>
              </a:ext>
            </a:extLst>
          </p:cNvPr>
          <p:cNvSpPr txBox="1"/>
          <p:nvPr/>
        </p:nvSpPr>
        <p:spPr>
          <a:xfrm>
            <a:off x="1157289" y="0"/>
            <a:ext cx="9523966" cy="1754326"/>
          </a:xfrm>
          <a:prstGeom prst="rect">
            <a:avLst/>
          </a:prstGeom>
          <a:solidFill>
            <a:srgbClr val="002060"/>
          </a:solidFill>
        </p:spPr>
        <p:txBody>
          <a:bodyPr wrap="square" rtlCol="0">
            <a:spAutoFit/>
          </a:bodyPr>
          <a:lstStyle/>
          <a:p>
            <a:endParaRPr lang="en-US" sz="2400" dirty="0">
              <a:solidFill>
                <a:schemeClr val="bg1"/>
              </a:solidFill>
              <a:latin typeface="Papyrus" panose="020B0602040200020303" pitchFamily="34" charset="77"/>
            </a:endParaRPr>
          </a:p>
          <a:p>
            <a:r>
              <a:rPr lang="en-US" sz="2400" dirty="0">
                <a:solidFill>
                  <a:schemeClr val="bg1"/>
                </a:solidFill>
                <a:latin typeface="Papyrus" panose="020B0602040200020303" pitchFamily="34" charset="77"/>
              </a:rPr>
              <a:t>  </a:t>
            </a:r>
            <a:r>
              <a:rPr lang="en-US" sz="2800" dirty="0">
                <a:solidFill>
                  <a:schemeClr val="bg1"/>
                </a:solidFill>
                <a:latin typeface="Papyrus" panose="020B0602040200020303" pitchFamily="34" charset="77"/>
              </a:rPr>
              <a:t> Israel’s Agricultural Cycles are a  Resurrection Pattern</a:t>
            </a:r>
          </a:p>
          <a:p>
            <a:r>
              <a:rPr lang="en-US" sz="2800" dirty="0">
                <a:solidFill>
                  <a:schemeClr val="bg1"/>
                </a:solidFill>
                <a:latin typeface="Papyrus" panose="020B0602040200020303" pitchFamily="34" charset="77"/>
              </a:rPr>
              <a:t>                      Linked to the Feasts of the Lord</a:t>
            </a:r>
          </a:p>
          <a:p>
            <a:endParaRPr lang="en-US" sz="2800" dirty="0">
              <a:solidFill>
                <a:schemeClr val="bg1"/>
              </a:solidFill>
              <a:latin typeface="Papyrus" panose="020B0602040200020303" pitchFamily="34" charset="77"/>
            </a:endParaRPr>
          </a:p>
        </p:txBody>
      </p:sp>
      <p:sp>
        <p:nvSpPr>
          <p:cNvPr id="4" name="TextBox 3">
            <a:extLst>
              <a:ext uri="{FF2B5EF4-FFF2-40B4-BE49-F238E27FC236}">
                <a16:creationId xmlns:a16="http://schemas.microsoft.com/office/drawing/2014/main" id="{A383B427-DCAF-E490-6B48-5C612A90ED45}"/>
              </a:ext>
            </a:extLst>
          </p:cNvPr>
          <p:cNvSpPr txBox="1"/>
          <p:nvPr/>
        </p:nvSpPr>
        <p:spPr>
          <a:xfrm>
            <a:off x="1110903" y="4706632"/>
            <a:ext cx="9570352" cy="2054386"/>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Spring Feasts          Summer Feast             Fall Feasts</a:t>
            </a:r>
          </a:p>
          <a:p>
            <a:r>
              <a:rPr lang="en-US" sz="2800" dirty="0">
                <a:solidFill>
                  <a:schemeClr val="bg1"/>
                </a:solidFill>
                <a:latin typeface="Papyrus" panose="020B0602040200020303" pitchFamily="34" charset="77"/>
              </a:rPr>
              <a:t>    </a:t>
            </a:r>
            <a:r>
              <a:rPr lang="en-US" sz="2000" dirty="0">
                <a:solidFill>
                  <a:schemeClr val="bg1"/>
                </a:solidFill>
                <a:latin typeface="Papyrus" panose="020B0602040200020303" pitchFamily="34" charset="77"/>
              </a:rPr>
              <a:t>Passover</a:t>
            </a:r>
            <a:r>
              <a:rPr lang="en-US" sz="2800" dirty="0">
                <a:solidFill>
                  <a:schemeClr val="bg1"/>
                </a:solidFill>
                <a:latin typeface="Papyrus" panose="020B0602040200020303" pitchFamily="34" charset="77"/>
              </a:rPr>
              <a:t>                         </a:t>
            </a:r>
            <a:r>
              <a:rPr lang="en-US" sz="2000" dirty="0">
                <a:solidFill>
                  <a:schemeClr val="bg1"/>
                </a:solidFill>
                <a:latin typeface="Papyrus" panose="020B0602040200020303" pitchFamily="34" charset="77"/>
              </a:rPr>
              <a:t>Pentecost                                      Trumpets</a:t>
            </a:r>
          </a:p>
          <a:p>
            <a:r>
              <a:rPr lang="en-US" sz="2000" dirty="0">
                <a:solidFill>
                  <a:schemeClr val="bg1"/>
                </a:solidFill>
                <a:latin typeface="Papyrus" panose="020B0602040200020303" pitchFamily="34" charset="77"/>
              </a:rPr>
              <a:t>      Unleavened   Bread                                                                       Atonement</a:t>
            </a:r>
          </a:p>
          <a:p>
            <a:r>
              <a:rPr lang="en-US" sz="2000" dirty="0">
                <a:solidFill>
                  <a:schemeClr val="bg1"/>
                </a:solidFill>
                <a:latin typeface="Papyrus" panose="020B0602040200020303" pitchFamily="34" charset="77"/>
              </a:rPr>
              <a:t>      First Fruits	                                                                                   Tabernacles</a:t>
            </a:r>
          </a:p>
        </p:txBody>
      </p:sp>
      <p:pic>
        <p:nvPicPr>
          <p:cNvPr id="3" name="Picture 2" descr="Unknown-2.jpeg">
            <a:extLst>
              <a:ext uri="{FF2B5EF4-FFF2-40B4-BE49-F238E27FC236}">
                <a16:creationId xmlns:a16="http://schemas.microsoft.com/office/drawing/2014/main" id="{C70A86FB-9510-6213-CB44-67822D3012E1}"/>
              </a:ext>
            </a:extLst>
          </p:cNvPr>
          <p:cNvPicPr>
            <a:picLocks noChangeAspect="1"/>
          </p:cNvPicPr>
          <p:nvPr/>
        </p:nvPicPr>
        <p:blipFill rotWithShape="1">
          <a:blip r:embed="rId3">
            <a:extLst>
              <a:ext uri="{28A0092B-C50C-407E-A947-70E740481C1C}">
                <a14:useLocalDpi xmlns:a14="http://schemas.microsoft.com/office/drawing/2010/main" val="0"/>
              </a:ext>
            </a:extLst>
          </a:blip>
          <a:srcRect b="7057"/>
          <a:stretch/>
        </p:blipFill>
        <p:spPr>
          <a:xfrm>
            <a:off x="1157289" y="1564700"/>
            <a:ext cx="9431194" cy="3388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8343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4083"/>
            <a:ext cx="12192000" cy="694208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End-time-harvest-by-Chr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963" y="-140041"/>
            <a:ext cx="5138517" cy="6967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917" y="0"/>
            <a:ext cx="5677646" cy="2080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989916" y="2151727"/>
            <a:ext cx="5677647" cy="2523768"/>
          </a:xfrm>
          <a:prstGeom prst="rect">
            <a:avLst/>
          </a:prstGeom>
          <a:solidFill>
            <a:srgbClr val="002060"/>
          </a:solidFill>
        </p:spPr>
        <p:txBody>
          <a:bodyPr wrap="square" rtlCol="0">
            <a:spAutoFit/>
          </a:bodyPr>
          <a:lstStyle/>
          <a:p>
            <a:r>
              <a:rPr lang="en-US" sz="2000" dirty="0">
                <a:solidFill>
                  <a:schemeClr val="bg1"/>
                </a:solidFill>
                <a:latin typeface="Papyrus"/>
                <a:cs typeface="Papyrus"/>
              </a:rPr>
              <a:t>        </a:t>
            </a:r>
          </a:p>
          <a:p>
            <a:r>
              <a:rPr lang="en-US" sz="2800" dirty="0">
                <a:solidFill>
                  <a:schemeClr val="bg1"/>
                </a:solidFill>
                <a:latin typeface="Papyrus"/>
                <a:cs typeface="Papyrus"/>
              </a:rPr>
              <a:t>  Israel’s. 3 Main Harvest Cycles </a:t>
            </a:r>
          </a:p>
          <a:p>
            <a:endParaRPr lang="en-US" sz="2200" dirty="0">
              <a:solidFill>
                <a:schemeClr val="bg1"/>
              </a:solidFill>
              <a:latin typeface="Papyrus"/>
              <a:cs typeface="Papyrus"/>
            </a:endParaRPr>
          </a:p>
          <a:p>
            <a:r>
              <a:rPr lang="en-US" sz="2200" dirty="0">
                <a:solidFill>
                  <a:schemeClr val="bg1"/>
                </a:solidFill>
                <a:latin typeface="Papyrus"/>
                <a:cs typeface="Papyrus"/>
              </a:rPr>
              <a:t>     Barley -        Pre-Tribulation Rapture</a:t>
            </a:r>
          </a:p>
          <a:p>
            <a:r>
              <a:rPr lang="en-US" sz="2200" dirty="0">
                <a:solidFill>
                  <a:schemeClr val="bg1"/>
                </a:solidFill>
                <a:latin typeface="Papyrus"/>
                <a:cs typeface="Papyrus"/>
              </a:rPr>
              <a:t>     Wheat -         Mid-Tribulation Rapture</a:t>
            </a:r>
          </a:p>
          <a:p>
            <a:r>
              <a:rPr lang="en-US" sz="2200" dirty="0">
                <a:solidFill>
                  <a:schemeClr val="bg1"/>
                </a:solidFill>
                <a:latin typeface="Papyrus"/>
                <a:cs typeface="Papyrus"/>
              </a:rPr>
              <a:t>      Grapes -       End-Tribulation Rapture</a:t>
            </a:r>
          </a:p>
          <a:p>
            <a:r>
              <a:rPr lang="en-US" sz="2200" dirty="0">
                <a:solidFill>
                  <a:schemeClr val="bg1"/>
                </a:solidFill>
                <a:latin typeface="Papyrus"/>
                <a:cs typeface="Papyrus"/>
              </a:rPr>
              <a:t>   </a:t>
            </a:r>
          </a:p>
        </p:txBody>
      </p:sp>
      <p:pic>
        <p:nvPicPr>
          <p:cNvPr id="7" name="Picture 6" descr="Unknown-2.jpeg"/>
          <p:cNvPicPr>
            <a:picLocks noChangeAspect="1"/>
          </p:cNvPicPr>
          <p:nvPr/>
        </p:nvPicPr>
        <p:blipFill rotWithShape="1">
          <a:blip r:embed="rId4">
            <a:extLst>
              <a:ext uri="{28A0092B-C50C-407E-A947-70E740481C1C}">
                <a14:useLocalDpi xmlns:a14="http://schemas.microsoft.com/office/drawing/2010/main" val="0"/>
              </a:ext>
            </a:extLst>
          </a:blip>
          <a:srcRect b="7057"/>
          <a:stretch/>
        </p:blipFill>
        <p:spPr>
          <a:xfrm>
            <a:off x="6008265" y="4643960"/>
            <a:ext cx="5659298" cy="2122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3748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3" name="TextBox 2"/>
          <p:cNvSpPr txBox="1"/>
          <p:nvPr/>
        </p:nvSpPr>
        <p:spPr>
          <a:xfrm>
            <a:off x="7301949" y="1007165"/>
            <a:ext cx="4590843" cy="4093428"/>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lvl="1" algn="ctr"/>
            <a:endParaRPr lang="en-US" sz="2000" dirty="0">
              <a:solidFill>
                <a:schemeClr val="bg1"/>
              </a:solidFill>
              <a:latin typeface="Papyrus"/>
              <a:cs typeface="Papyrus"/>
            </a:endParaRPr>
          </a:p>
          <a:p>
            <a:pPr lvl="1" algn="ctr"/>
            <a:r>
              <a:rPr lang="en-US" sz="2000" dirty="0">
                <a:solidFill>
                  <a:schemeClr val="bg1"/>
                </a:solidFill>
                <a:latin typeface="Papyrus"/>
                <a:cs typeface="Papyrus"/>
              </a:rPr>
              <a:t>The Barley Harvest is First!</a:t>
            </a:r>
          </a:p>
          <a:p>
            <a:pPr lvl="1" algn="ctr"/>
            <a:r>
              <a:rPr lang="en-US" sz="2000" dirty="0">
                <a:solidFill>
                  <a:schemeClr val="bg1"/>
                </a:solidFill>
                <a:latin typeface="Papyrus"/>
                <a:cs typeface="Papyrus"/>
              </a:rPr>
              <a:t>Happens in Spring (March)</a:t>
            </a:r>
          </a:p>
          <a:p>
            <a:pPr lvl="1" algn="ctr"/>
            <a:endParaRPr lang="en-US" sz="2000" dirty="0">
              <a:solidFill>
                <a:schemeClr val="bg1"/>
              </a:solidFill>
              <a:latin typeface="Papyrus"/>
              <a:cs typeface="Papyrus"/>
            </a:endParaRPr>
          </a:p>
          <a:p>
            <a:pPr lvl="1" algn="ctr"/>
            <a:r>
              <a:rPr lang="en-US" sz="2000" dirty="0">
                <a:solidFill>
                  <a:schemeClr val="bg1"/>
                </a:solidFill>
                <a:latin typeface="Papyrus"/>
                <a:cs typeface="Papyrus"/>
              </a:rPr>
              <a:t> Barley is  a soft Grain, </a:t>
            </a:r>
          </a:p>
          <a:p>
            <a:pPr lvl="1" algn="ctr"/>
            <a:r>
              <a:rPr lang="en-US" sz="2000" dirty="0">
                <a:solidFill>
                  <a:schemeClr val="bg1"/>
                </a:solidFill>
                <a:latin typeface="Papyrus"/>
                <a:cs typeface="Papyrus"/>
              </a:rPr>
              <a:t>first cut with a Scythe </a:t>
            </a:r>
          </a:p>
          <a:p>
            <a:pPr lvl="1" algn="ctr"/>
            <a:r>
              <a:rPr lang="en-US" sz="2000" dirty="0">
                <a:solidFill>
                  <a:schemeClr val="bg1"/>
                </a:solidFill>
                <a:latin typeface="Papyrus"/>
                <a:cs typeface="Papyrus"/>
              </a:rPr>
              <a:t>then winnowed with a Fork.</a:t>
            </a:r>
          </a:p>
          <a:p>
            <a:pPr lvl="1" algn="ctr"/>
            <a:r>
              <a:rPr lang="en-US" sz="2000" dirty="0">
                <a:solidFill>
                  <a:schemeClr val="bg1"/>
                </a:solidFill>
                <a:latin typeface="Papyrus"/>
                <a:cs typeface="Papyrus"/>
              </a:rPr>
              <a:t> When it is thrown up in the air,</a:t>
            </a:r>
          </a:p>
          <a:p>
            <a:pPr lvl="1" algn="ctr"/>
            <a:r>
              <a:rPr lang="en-US" sz="2000" dirty="0">
                <a:solidFill>
                  <a:schemeClr val="bg1"/>
                </a:solidFill>
                <a:latin typeface="Papyrus"/>
                <a:cs typeface="Papyrus"/>
              </a:rPr>
              <a:t> the wind separates </a:t>
            </a:r>
          </a:p>
          <a:p>
            <a:pPr lvl="1" algn="ctr"/>
            <a:r>
              <a:rPr lang="en-US" sz="2000" dirty="0">
                <a:solidFill>
                  <a:schemeClr val="bg1"/>
                </a:solidFill>
                <a:latin typeface="Papyrus"/>
                <a:cs typeface="Papyrus"/>
              </a:rPr>
              <a:t>the grain from the chaff! </a:t>
            </a:r>
          </a:p>
          <a:p>
            <a:pPr lvl="1" algn="ctr"/>
            <a:endParaRPr lang="en-US" sz="2000" dirty="0">
              <a:solidFill>
                <a:schemeClr val="bg1"/>
              </a:solidFill>
              <a:latin typeface="Papyrus"/>
              <a:cs typeface="Papyrus"/>
            </a:endParaRPr>
          </a:p>
          <a:p>
            <a:pPr lvl="1" algn="ctr"/>
            <a:r>
              <a:rPr lang="en-US" sz="2000" dirty="0">
                <a:solidFill>
                  <a:schemeClr val="bg1"/>
                </a:solidFill>
                <a:latin typeface="Papyrus"/>
                <a:cs typeface="Papyrus"/>
              </a:rPr>
              <a:t>Sounds like a Rapture of Believers</a:t>
            </a:r>
          </a:p>
          <a:p>
            <a:pPr lvl="1" algn="ctr"/>
            <a:r>
              <a:rPr lang="en-US" sz="2000" dirty="0">
                <a:solidFill>
                  <a:schemeClr val="bg1"/>
                </a:solidFill>
                <a:latin typeface="Papyrus"/>
                <a:cs typeface="Papyrus"/>
              </a:rPr>
              <a:t>    </a:t>
            </a:r>
          </a:p>
        </p:txBody>
      </p:sp>
      <p:pic>
        <p:nvPicPr>
          <p:cNvPr id="8" name="Picture 7"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460" y="2826416"/>
            <a:ext cx="2524553" cy="1413750"/>
          </a:xfrm>
          <a:prstGeom prst="rect">
            <a:avLst/>
          </a:prstGeom>
        </p:spPr>
      </p:pic>
      <p:pic>
        <p:nvPicPr>
          <p:cNvPr id="6" name="Picture 5" descr="LQ0A9461-copy.jpg"/>
          <p:cNvPicPr>
            <a:picLocks noChangeAspect="1"/>
          </p:cNvPicPr>
          <p:nvPr/>
        </p:nvPicPr>
        <p:blipFill rotWithShape="1">
          <a:blip r:embed="rId3">
            <a:extLst>
              <a:ext uri="{28A0092B-C50C-407E-A947-70E740481C1C}">
                <a14:useLocalDpi xmlns:a14="http://schemas.microsoft.com/office/drawing/2010/main" val="0"/>
              </a:ext>
            </a:extLst>
          </a:blip>
          <a:srcRect l="-2367" r="6898"/>
          <a:stretch/>
        </p:blipFill>
        <p:spPr>
          <a:xfrm>
            <a:off x="-185530" y="1007165"/>
            <a:ext cx="7487480" cy="5353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Wheat-Harv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590" y="509387"/>
            <a:ext cx="2353575" cy="1492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Unknown-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945" y="4982168"/>
            <a:ext cx="4553924" cy="1378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1392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73572"/>
            <a:ext cx="12192000" cy="693157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s-ES_tradnl" dirty="0">
              <a:latin typeface="Papyrus" charset="0"/>
              <a:cs typeface="Papyrus" charset="0"/>
            </a:endParaRPr>
          </a:p>
        </p:txBody>
      </p:sp>
      <p:pic>
        <p:nvPicPr>
          <p:cNvPr id="3" name="Picture 2" descr="Wheat Harvest.jpg"/>
          <p:cNvPicPr>
            <a:picLocks noChangeAspect="1"/>
          </p:cNvPicPr>
          <p:nvPr/>
        </p:nvPicPr>
        <p:blipFill rotWithShape="1">
          <a:blip r:embed="rId2">
            <a:extLst>
              <a:ext uri="{28A0092B-C50C-407E-A947-70E740481C1C}">
                <a14:useLocalDpi xmlns:a14="http://schemas.microsoft.com/office/drawing/2010/main" val="0"/>
              </a:ext>
            </a:extLst>
          </a:blip>
          <a:srcRect b="4215"/>
          <a:stretch/>
        </p:blipFill>
        <p:spPr>
          <a:xfrm>
            <a:off x="450574" y="7463"/>
            <a:ext cx="7622795" cy="6850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8411960" y="349048"/>
            <a:ext cx="3441449" cy="2677656"/>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es-ES_tradnl" sz="2400" dirty="0">
              <a:solidFill>
                <a:schemeClr val="bg1"/>
              </a:solidFill>
              <a:latin typeface="Papyrus"/>
              <a:cs typeface="Papyrus"/>
            </a:endParaRPr>
          </a:p>
          <a:p>
            <a:pPr algn="ctr"/>
            <a:r>
              <a:rPr lang="es-ES_tradnl" sz="2400" dirty="0" err="1">
                <a:solidFill>
                  <a:schemeClr val="bg1"/>
                </a:solidFill>
                <a:latin typeface="Papyrus"/>
                <a:cs typeface="Papyrus"/>
              </a:rPr>
              <a:t>Israel’s</a:t>
            </a:r>
            <a:r>
              <a:rPr lang="es-ES_tradnl" sz="2400" dirty="0">
                <a:solidFill>
                  <a:schemeClr val="bg1"/>
                </a:solidFill>
                <a:latin typeface="Papyrus"/>
                <a:cs typeface="Papyrus"/>
              </a:rPr>
              <a:t>  </a:t>
            </a:r>
            <a:r>
              <a:rPr lang="es-ES_tradnl" sz="2400" dirty="0" err="1">
                <a:solidFill>
                  <a:schemeClr val="bg1"/>
                </a:solidFill>
                <a:latin typeface="Papyrus"/>
                <a:cs typeface="Papyrus"/>
              </a:rPr>
              <a:t>Middle</a:t>
            </a:r>
            <a:r>
              <a:rPr lang="es-ES_tradnl" sz="2400" dirty="0">
                <a:solidFill>
                  <a:schemeClr val="bg1"/>
                </a:solidFill>
                <a:latin typeface="Papyrus"/>
                <a:cs typeface="Papyrus"/>
              </a:rPr>
              <a:t>  </a:t>
            </a:r>
            <a:r>
              <a:rPr lang="es-ES_tradnl" sz="2400" dirty="0" err="1">
                <a:solidFill>
                  <a:schemeClr val="bg1"/>
                </a:solidFill>
                <a:latin typeface="Papyrus"/>
                <a:cs typeface="Papyrus"/>
              </a:rPr>
              <a:t>Harvest</a:t>
            </a:r>
            <a:r>
              <a:rPr lang="es-ES_tradnl" sz="2400" dirty="0">
                <a:solidFill>
                  <a:schemeClr val="bg1"/>
                </a:solidFill>
                <a:latin typeface="Papyrus"/>
                <a:cs typeface="Papyrus"/>
              </a:rPr>
              <a:t> </a:t>
            </a:r>
          </a:p>
          <a:p>
            <a:pPr algn="ctr"/>
            <a:r>
              <a:rPr lang="es-ES_tradnl" sz="2400" dirty="0" err="1">
                <a:solidFill>
                  <a:schemeClr val="bg1"/>
                </a:solidFill>
                <a:latin typeface="Papyrus"/>
                <a:cs typeface="Papyrus"/>
              </a:rPr>
              <a:t>Around</a:t>
            </a:r>
            <a:r>
              <a:rPr lang="es-ES_tradnl" sz="2400" dirty="0">
                <a:solidFill>
                  <a:schemeClr val="bg1"/>
                </a:solidFill>
                <a:latin typeface="Papyrus"/>
                <a:cs typeface="Papyrus"/>
              </a:rPr>
              <a:t> </a:t>
            </a:r>
            <a:r>
              <a:rPr lang="es-ES_tradnl" sz="2400" dirty="0" err="1">
                <a:solidFill>
                  <a:schemeClr val="bg1"/>
                </a:solidFill>
                <a:latin typeface="Papyrus"/>
                <a:cs typeface="Papyrus"/>
              </a:rPr>
              <a:t>Pentecost</a:t>
            </a:r>
            <a:endParaRPr lang="es-ES_tradnl" sz="2400" dirty="0">
              <a:solidFill>
                <a:schemeClr val="bg1"/>
              </a:solidFill>
              <a:latin typeface="Papyrus"/>
              <a:cs typeface="Papyrus"/>
            </a:endParaRPr>
          </a:p>
          <a:p>
            <a:pPr algn="ctr"/>
            <a:endParaRPr lang="es-ES_tradnl" sz="2400" dirty="0">
              <a:solidFill>
                <a:schemeClr val="bg1"/>
              </a:solidFill>
              <a:latin typeface="Papyrus"/>
              <a:cs typeface="Papyrus"/>
            </a:endParaRPr>
          </a:p>
          <a:p>
            <a:pPr algn="ctr"/>
            <a:r>
              <a:rPr lang="es-ES_tradnl" sz="2400" dirty="0">
                <a:solidFill>
                  <a:schemeClr val="bg1"/>
                </a:solidFill>
                <a:latin typeface="Papyrus"/>
                <a:cs typeface="Papyrus"/>
              </a:rPr>
              <a:t>  </a:t>
            </a:r>
            <a:r>
              <a:rPr lang="es-ES_tradnl" sz="2400" dirty="0" err="1">
                <a:solidFill>
                  <a:schemeClr val="bg1"/>
                </a:solidFill>
                <a:latin typeface="Papyrus"/>
                <a:cs typeface="Papyrus"/>
              </a:rPr>
              <a:t>Wheat</a:t>
            </a:r>
            <a:r>
              <a:rPr lang="es-ES_tradnl" sz="2400" dirty="0">
                <a:solidFill>
                  <a:schemeClr val="bg1"/>
                </a:solidFill>
                <a:latin typeface="Papyrus"/>
                <a:cs typeface="Papyrus"/>
              </a:rPr>
              <a:t> </a:t>
            </a:r>
            <a:r>
              <a:rPr lang="es-ES_tradnl" sz="2400" dirty="0" err="1">
                <a:solidFill>
                  <a:schemeClr val="bg1"/>
                </a:solidFill>
                <a:latin typeface="Papyrus"/>
                <a:cs typeface="Papyrus"/>
              </a:rPr>
              <a:t>is</a:t>
            </a:r>
            <a:r>
              <a:rPr lang="es-ES_tradnl" sz="2400" dirty="0">
                <a:solidFill>
                  <a:schemeClr val="bg1"/>
                </a:solidFill>
                <a:latin typeface="Papyrus"/>
                <a:cs typeface="Papyrus"/>
              </a:rPr>
              <a:t> </a:t>
            </a:r>
            <a:r>
              <a:rPr lang="es-ES_tradnl" sz="2400" dirty="0" err="1">
                <a:solidFill>
                  <a:schemeClr val="bg1"/>
                </a:solidFill>
                <a:latin typeface="Papyrus"/>
                <a:cs typeface="Papyrus"/>
              </a:rPr>
              <a:t>threshed</a:t>
            </a:r>
            <a:r>
              <a:rPr lang="es-ES_tradnl" sz="2400" dirty="0">
                <a:solidFill>
                  <a:schemeClr val="bg1"/>
                </a:solidFill>
                <a:latin typeface="Papyrus"/>
                <a:cs typeface="Papyrus"/>
              </a:rPr>
              <a:t>   </a:t>
            </a:r>
            <a:r>
              <a:rPr lang="es-ES_tradnl" sz="2400" dirty="0" err="1">
                <a:solidFill>
                  <a:schemeClr val="bg1"/>
                </a:solidFill>
                <a:latin typeface="Papyrus"/>
                <a:cs typeface="Papyrus"/>
              </a:rPr>
              <a:t>with</a:t>
            </a:r>
            <a:r>
              <a:rPr lang="es-ES_tradnl" sz="2400" dirty="0">
                <a:solidFill>
                  <a:schemeClr val="bg1"/>
                </a:solidFill>
                <a:latin typeface="Papyrus"/>
                <a:cs typeface="Papyrus"/>
              </a:rPr>
              <a:t>  a </a:t>
            </a:r>
            <a:r>
              <a:rPr lang="es-ES_tradnl" sz="2400" dirty="0" err="1">
                <a:solidFill>
                  <a:schemeClr val="bg1"/>
                </a:solidFill>
                <a:latin typeface="Papyrus"/>
                <a:cs typeface="Papyrus"/>
              </a:rPr>
              <a:t>Tribulum</a:t>
            </a:r>
            <a:endParaRPr lang="es-ES_tradnl" sz="2400" dirty="0">
              <a:solidFill>
                <a:schemeClr val="bg1"/>
              </a:solidFill>
              <a:latin typeface="Papyrus"/>
              <a:cs typeface="Papyrus"/>
            </a:endParaRPr>
          </a:p>
          <a:p>
            <a:pPr algn="ctr"/>
            <a:endParaRPr lang="es-ES_tradnl" sz="2400" dirty="0">
              <a:solidFill>
                <a:schemeClr val="bg1"/>
              </a:solidFill>
              <a:latin typeface="Papyrus"/>
              <a:cs typeface="Papyrus"/>
            </a:endParaRPr>
          </a:p>
        </p:txBody>
      </p:sp>
      <p:pic>
        <p:nvPicPr>
          <p:cNvPr id="8" name="Picture 7" descr="51scCtqXMBL._SL500_AC_SS350_.jpg"/>
          <p:cNvPicPr>
            <a:picLocks noChangeAspect="1"/>
          </p:cNvPicPr>
          <p:nvPr/>
        </p:nvPicPr>
        <p:blipFill>
          <a:blip r:embed="rId3">
            <a:extLst>
              <a:ext uri="{BEBA8EAE-BF5A-486C-A8C5-ECC9F3942E4B}">
                <a14:imgProps xmlns:a14="http://schemas.microsoft.com/office/drawing/2010/main">
                  <a14:imgLayer r:embed="rId4">
                    <a14:imgEffect>
                      <a14:backgroundRemoval t="10000" b="100000" l="5429" r="90000"/>
                    </a14:imgEffect>
                  </a14:imgLayer>
                </a14:imgProps>
              </a:ext>
              <a:ext uri="{28A0092B-C50C-407E-A947-70E740481C1C}">
                <a14:useLocalDpi xmlns:a14="http://schemas.microsoft.com/office/drawing/2010/main" val="0"/>
              </a:ext>
            </a:extLst>
          </a:blip>
          <a:stretch>
            <a:fillRect/>
          </a:stretch>
        </p:blipFill>
        <p:spPr>
          <a:xfrm>
            <a:off x="7972231" y="2292291"/>
            <a:ext cx="4320905" cy="4320905"/>
          </a:xfrm>
          <a:prstGeom prst="rect">
            <a:avLst/>
          </a:prstGeom>
        </p:spPr>
      </p:pic>
    </p:spTree>
    <p:extLst>
      <p:ext uri="{BB962C8B-B14F-4D97-AF65-F5344CB8AC3E}">
        <p14:creationId xmlns:p14="http://schemas.microsoft.com/office/powerpoint/2010/main" val="25392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973069"/>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ES_tradnl"/>
          </a:p>
        </p:txBody>
      </p:sp>
      <p:sp>
        <p:nvSpPr>
          <p:cNvPr id="60418" name="Rectangle 3"/>
          <p:cNvSpPr>
            <a:spLocks noGrp="1" noChangeArrowheads="1"/>
          </p:cNvSpPr>
          <p:nvPr>
            <p:ph type="body" idx="1"/>
          </p:nvPr>
        </p:nvSpPr>
        <p:spPr>
          <a:xfrm>
            <a:off x="5810044" y="100911"/>
            <a:ext cx="6131305" cy="4236623"/>
          </a:xfrm>
          <a:solidFill>
            <a:srgbClr val="002060"/>
          </a:solidFill>
        </p:spPr>
        <p:txBody>
          <a:bodyPr/>
          <a:lstStyle/>
          <a:p>
            <a:pPr algn="ctr" eaLnBrk="1" hangingPunct="1">
              <a:lnSpc>
                <a:spcPct val="80000"/>
              </a:lnSpc>
              <a:buFontTx/>
              <a:buNone/>
              <a:defRPr/>
            </a:pPr>
            <a:endParaRPr lang="en-US" sz="2400" dirty="0">
              <a:solidFill>
                <a:schemeClr val="bg1"/>
              </a:solidFill>
              <a:latin typeface="Papyrus" charset="0"/>
              <a:cs typeface="Papyrus" charset="0"/>
            </a:endParaRPr>
          </a:p>
          <a:p>
            <a:pPr eaLnBrk="1" hangingPunct="1">
              <a:lnSpc>
                <a:spcPct val="80000"/>
              </a:lnSpc>
              <a:buFontTx/>
              <a:buNone/>
              <a:defRPr/>
            </a:pPr>
            <a:r>
              <a:rPr lang="en-US" sz="2400" dirty="0">
                <a:solidFill>
                  <a:schemeClr val="bg1"/>
                </a:solidFill>
                <a:latin typeface="Papyrus" charset="0"/>
                <a:cs typeface="Papyrus" charset="0"/>
              </a:rPr>
              <a:t>The steps for harvesting wheat are different than barley. Because it has a hard outer stalk that must be crushed to release the grain,  it is laid on a threshing floor where a special sled with blades underneath is pulled over the wheat.  </a:t>
            </a:r>
          </a:p>
          <a:p>
            <a:pPr eaLnBrk="1" hangingPunct="1">
              <a:lnSpc>
                <a:spcPct val="80000"/>
              </a:lnSpc>
              <a:buFontTx/>
              <a:buNone/>
              <a:defRPr/>
            </a:pPr>
            <a:r>
              <a:rPr lang="en-US" sz="2400" dirty="0">
                <a:solidFill>
                  <a:schemeClr val="bg1"/>
                </a:solidFill>
                <a:latin typeface="Papyrus" charset="0"/>
                <a:cs typeface="Papyrus" charset="0"/>
              </a:rPr>
              <a:t>Then the grain is winnowed with a fork and the chaff is separated from the wheat. The grain is gathered into the barn and the chaff is burned in the fire.  What a picture of the hard-hearted people who will go into the Tribulation</a:t>
            </a:r>
            <a:endParaRPr lang="en-US" sz="2400" dirty="0">
              <a:solidFill>
                <a:schemeClr val="bg1"/>
              </a:solidFill>
              <a:latin typeface="Georgia Italic" charset="0"/>
            </a:endParaRPr>
          </a:p>
        </p:txBody>
      </p:sp>
      <p:sp>
        <p:nvSpPr>
          <p:cNvPr id="58371" name="TextBox 5"/>
          <p:cNvSpPr txBox="1">
            <a:spLocks noChangeArrowheads="1"/>
          </p:cNvSpPr>
          <p:nvPr/>
        </p:nvSpPr>
        <p:spPr bwMode="auto">
          <a:xfrm>
            <a:off x="9502776" y="96838"/>
            <a:ext cx="33702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1800"/>
              <a:t>  </a:t>
            </a:r>
          </a:p>
        </p:txBody>
      </p:sp>
      <p:pic>
        <p:nvPicPr>
          <p:cNvPr id="4" name="Picture 3" descr="End-time-harvest-by-Chri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20" y="0"/>
            <a:ext cx="5281674" cy="6973069"/>
          </a:xfrm>
          <a:prstGeom prst="rect">
            <a:avLst/>
          </a:prstGeom>
        </p:spPr>
      </p:pic>
      <p:pic>
        <p:nvPicPr>
          <p:cNvPr id="2" name="Picture 1" descr="IMG_4191_master.jpg"/>
          <p:cNvPicPr>
            <a:picLocks noChangeAspect="1"/>
          </p:cNvPicPr>
          <p:nvPr/>
        </p:nvPicPr>
        <p:blipFill>
          <a:blip r:embed="rId4">
            <a:extLst>
              <a:ext uri="{BEBA8EAE-BF5A-486C-A8C5-ECC9F3942E4B}">
                <a14:imgProps xmlns:a14="http://schemas.microsoft.com/office/drawing/2010/main">
                  <a14:imgLayer r:embed="rId5">
                    <a14:imgEffect>
                      <a14:backgroundRemoval t="1649" b="98438" l="7813" r="95443"/>
                    </a14:imgEffect>
                  </a14:imgLayer>
                </a14:imgProps>
              </a:ext>
              <a:ext uri="{28A0092B-C50C-407E-A947-70E740481C1C}">
                <a14:useLocalDpi xmlns:a14="http://schemas.microsoft.com/office/drawing/2010/main" val="0"/>
              </a:ext>
            </a:extLst>
          </a:blip>
          <a:stretch>
            <a:fillRect/>
          </a:stretch>
        </p:blipFill>
        <p:spPr>
          <a:xfrm rot="5400000">
            <a:off x="7337646" y="3530675"/>
            <a:ext cx="2831385" cy="4247079"/>
          </a:xfrm>
          <a:prstGeom prst="rect">
            <a:avLst/>
          </a:prstGeom>
        </p:spPr>
      </p:pic>
    </p:spTree>
    <p:extLst>
      <p:ext uri="{BB962C8B-B14F-4D97-AF65-F5344CB8AC3E}">
        <p14:creationId xmlns:p14="http://schemas.microsoft.com/office/powerpoint/2010/main" val="276898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311270" cy="676523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4" name="Picture 3" descr="10168049_603355436421898_1534569671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078" y="265044"/>
            <a:ext cx="10323737" cy="6308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93917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4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3" name="Picture 2" descr="Grape Harves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99" y="622853"/>
            <a:ext cx="10881706" cy="6216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139686" y="332950"/>
            <a:ext cx="9382539" cy="707886"/>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a:solidFill>
                  <a:schemeClr val="bg1"/>
                </a:solidFill>
                <a:latin typeface="Papyrus"/>
                <a:cs typeface="Papyrus"/>
              </a:rPr>
              <a:t>The grape Harvest is at the final harvest - usually around Yom Kippur</a:t>
            </a:r>
          </a:p>
          <a:p>
            <a:r>
              <a:rPr lang="en-US" sz="2000" dirty="0">
                <a:solidFill>
                  <a:schemeClr val="bg1"/>
                </a:solidFill>
                <a:latin typeface="Papyrus"/>
                <a:cs typeface="Papyrus"/>
              </a:rPr>
              <a:t>The grapes are trampled in a wine vat  until the grape juice (the blood ) runs out! </a:t>
            </a:r>
          </a:p>
        </p:txBody>
      </p:sp>
      <p:pic>
        <p:nvPicPr>
          <p:cNvPr id="4" name="Picture 3" descr="Bikurim-or-Bikkurim-Basket-of-grapes.jpg"/>
          <p:cNvPicPr>
            <a:picLocks noChangeAspect="1"/>
          </p:cNvPicPr>
          <p:nvPr/>
        </p:nvPicPr>
        <p:blipFill>
          <a:blip r:embed="rId3">
            <a:extLst>
              <a:ext uri="{BEBA8EAE-BF5A-486C-A8C5-ECC9F3942E4B}">
                <a14:imgProps xmlns:a14="http://schemas.microsoft.com/office/drawing/2010/main">
                  <a14:imgLayer r:embed="rId4">
                    <a14:imgEffect>
                      <a14:backgroundRemoval t="9840" b="89894" l="10000" r="95000">
                        <a14:backgroundMark x1="34722" y1="37766" x2="34722" y2="37766"/>
                      </a14:backgroundRemoval>
                    </a14:imgEffect>
                  </a14:imgLayer>
                </a14:imgProps>
              </a:ext>
              <a:ext uri="{28A0092B-C50C-407E-A947-70E740481C1C}">
                <a14:useLocalDpi xmlns:a14="http://schemas.microsoft.com/office/drawing/2010/main" val="0"/>
              </a:ext>
            </a:extLst>
          </a:blip>
          <a:stretch>
            <a:fillRect/>
          </a:stretch>
        </p:blipFill>
        <p:spPr>
          <a:xfrm>
            <a:off x="8815800" y="3052677"/>
            <a:ext cx="3047046" cy="3182470"/>
          </a:xfrm>
          <a:prstGeom prst="rect">
            <a:avLst/>
          </a:prstGeom>
        </p:spPr>
      </p:pic>
    </p:spTree>
    <p:extLst>
      <p:ext uri="{BB962C8B-B14F-4D97-AF65-F5344CB8AC3E}">
        <p14:creationId xmlns:p14="http://schemas.microsoft.com/office/powerpoint/2010/main" val="3387125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5399C4AB-6822-6907-E25F-F706AF7FD6C1}"/>
              </a:ext>
            </a:extLst>
          </p:cNvPr>
          <p:cNvSpPr txBox="1"/>
          <p:nvPr/>
        </p:nvSpPr>
        <p:spPr>
          <a:xfrm>
            <a:off x="202096" y="0"/>
            <a:ext cx="11787808" cy="6771084"/>
          </a:xfrm>
          <a:prstGeom prst="rect">
            <a:avLst/>
          </a:prstGeom>
          <a:solidFill>
            <a:srgbClr val="002060"/>
          </a:solidFill>
        </p:spPr>
        <p:txBody>
          <a:bodyPr wrap="square" rtlCol="0">
            <a:spAutoFit/>
          </a:bodyPr>
          <a:lstStyle/>
          <a:p>
            <a:r>
              <a:rPr lang="en-US" sz="800" b="0" i="0" u="none" strike="noStrike" dirty="0">
                <a:solidFill>
                  <a:srgbClr val="111111"/>
                </a:solidFill>
                <a:effectLst/>
                <a:latin typeface="Source Sans Pro" panose="020B0503030403020204" pitchFamily="34" charset="0"/>
              </a:rPr>
              <a:t>The rapture of the church is not an incidental but a fundamental doctrine of the New Testament. It is the greatest hope that Christ gave to the church. The biblical writers speak of it as a blessed hope (Tit 2:13), a </a:t>
            </a:r>
            <a:r>
              <a:rPr lang="en-US" sz="800" b="0" i="0" u="none" strike="noStrike" dirty="0" err="1">
                <a:solidFill>
                  <a:srgbClr val="111111"/>
                </a:solidFill>
                <a:effectLst/>
                <a:latin typeface="Source Sans Pro" panose="020B0503030403020204" pitchFamily="34" charset="0"/>
              </a:rPr>
              <a:t>purifyin</a:t>
            </a:r>
            <a:endParaRPr lang="en-US" sz="800" b="0" i="0" u="none" strike="noStrike" dirty="0">
              <a:solidFill>
                <a:srgbClr val="111111"/>
              </a:solidFill>
              <a:effectLst/>
              <a:latin typeface="Source Sans Pro" panose="020B0503030403020204" pitchFamily="34" charset="0"/>
            </a:endParaRPr>
          </a:p>
          <a:p>
            <a:r>
              <a:rPr lang="en-US" sz="2400" b="0" i="0" u="none" strike="noStrike" dirty="0">
                <a:solidFill>
                  <a:srgbClr val="00B0F0"/>
                </a:solidFill>
                <a:effectLst/>
                <a:latin typeface="Avenir Book" panose="02000503020000020003" pitchFamily="2" charset="0"/>
              </a:rPr>
              <a:t>       </a:t>
            </a:r>
            <a:r>
              <a:rPr lang="en-US" sz="2200" b="0" i="0" u="none" strike="noStrike" dirty="0">
                <a:solidFill>
                  <a:srgbClr val="00B0F0"/>
                </a:solidFill>
                <a:effectLst/>
                <a:latin typeface="Papyrus" panose="020B0602040200020303" pitchFamily="34" charset="77"/>
              </a:rPr>
              <a:t>The Rapture of the Church </a:t>
            </a:r>
            <a:r>
              <a:rPr lang="en-US" sz="2200" b="0" i="0" u="none" strike="noStrike" dirty="0">
                <a:solidFill>
                  <a:schemeClr val="bg1"/>
                </a:solidFill>
                <a:effectLst/>
                <a:latin typeface="Avenir Book" panose="02000503020000020003" pitchFamily="2" charset="0"/>
              </a:rPr>
              <a:t>is a fundamental </a:t>
            </a:r>
            <a:r>
              <a:rPr lang="en-US" sz="2200" b="0" i="0" u="none" strike="noStrike" dirty="0">
                <a:solidFill>
                  <a:srgbClr val="00B0F0"/>
                </a:solidFill>
                <a:effectLst/>
                <a:latin typeface="Papyrus" panose="020B0602040200020303" pitchFamily="34" charset="77"/>
              </a:rPr>
              <a:t>Hope</a:t>
            </a:r>
            <a:r>
              <a:rPr lang="en-US" sz="2200" b="0" i="0" u="none" strike="noStrike" dirty="0">
                <a:solidFill>
                  <a:schemeClr val="bg1"/>
                </a:solidFill>
                <a:effectLst/>
                <a:latin typeface="Avenir Book" panose="02000503020000020003" pitchFamily="2" charset="0"/>
              </a:rPr>
              <a:t> of  New Testament Believers</a:t>
            </a:r>
          </a:p>
          <a:p>
            <a:endParaRPr lang="en-US" sz="2200" dirty="0">
              <a:solidFill>
                <a:schemeClr val="bg1"/>
              </a:solidFill>
              <a:latin typeface="Avenir Book" panose="02000503020000020003" pitchFamily="2" charset="0"/>
            </a:endParaRPr>
          </a:p>
          <a:p>
            <a:pPr marL="342900" indent="-342900">
              <a:buFont typeface="Arial" panose="020B0604020202020204" pitchFamily="34" charset="0"/>
              <a:buChar char="•"/>
            </a:pPr>
            <a:r>
              <a:rPr lang="en-US" sz="2000" dirty="0">
                <a:solidFill>
                  <a:srgbClr val="00B0F0"/>
                </a:solidFill>
                <a:latin typeface="Papyrus" panose="020B0602040200020303" pitchFamily="34" charset="77"/>
              </a:rPr>
              <a:t>A</a:t>
            </a:r>
            <a:r>
              <a:rPr lang="en-US" sz="2000" b="0" i="0" u="none" strike="noStrike" dirty="0">
                <a:solidFill>
                  <a:srgbClr val="00B0F0"/>
                </a:solidFill>
                <a:effectLst/>
                <a:latin typeface="Papyrus" panose="020B0602040200020303" pitchFamily="34" charset="77"/>
              </a:rPr>
              <a:t> Blessed </a:t>
            </a:r>
            <a:r>
              <a:rPr lang="en-US" sz="2000" dirty="0">
                <a:solidFill>
                  <a:srgbClr val="00B0F0"/>
                </a:solidFill>
                <a:latin typeface="Papyrus" panose="020B0602040200020303" pitchFamily="34" charset="77"/>
              </a:rPr>
              <a:t>H</a:t>
            </a:r>
            <a:r>
              <a:rPr lang="en-US" sz="2000" b="0" i="0" u="none" strike="noStrike" dirty="0">
                <a:solidFill>
                  <a:srgbClr val="00B0F0"/>
                </a:solidFill>
                <a:effectLst/>
                <a:latin typeface="Papyrus" panose="020B0602040200020303" pitchFamily="34" charset="77"/>
              </a:rPr>
              <a:t>ope (Titus 2:13</a:t>
            </a:r>
            <a:r>
              <a:rPr lang="en-US" sz="2000" b="0" i="0" u="none" strike="noStrike" dirty="0">
                <a:solidFill>
                  <a:srgbClr val="00B0F0"/>
                </a:solidFill>
                <a:effectLst/>
                <a:latin typeface="Avenir Book" panose="02000503020000020003" pitchFamily="2" charset="0"/>
              </a:rPr>
              <a:t>)    </a:t>
            </a:r>
            <a:r>
              <a:rPr lang="en-US" sz="2000" b="0" i="0" u="none" strike="noStrike" dirty="0">
                <a:solidFill>
                  <a:schemeClr val="bg1"/>
                </a:solidFill>
                <a:effectLst/>
                <a:latin typeface="Avenir Book" panose="02000503020000020003" pitchFamily="2" charset="0"/>
              </a:rPr>
              <a:t>“ Looking for that blessed hope, and the glorious appearing</a:t>
            </a:r>
          </a:p>
          <a:p>
            <a:r>
              <a:rPr lang="en-US" sz="2000" b="0" i="0" u="none" strike="noStrike" dirty="0">
                <a:solidFill>
                  <a:schemeClr val="bg1"/>
                </a:solidFill>
                <a:effectLst/>
                <a:latin typeface="Avenir Book" panose="02000503020000020003" pitchFamily="2" charset="0"/>
              </a:rPr>
              <a:t> 					of the great God and our Savior Jesus Christ”</a:t>
            </a:r>
          </a:p>
          <a:p>
            <a:endParaRPr lang="en-US" sz="2000" b="0" i="0" u="none" strike="noStrike" dirty="0">
              <a:solidFill>
                <a:schemeClr val="bg1"/>
              </a:solidFill>
              <a:effectLst/>
              <a:latin typeface="Avenir Book" panose="02000503020000020003" pitchFamily="2" charset="0"/>
            </a:endParaRPr>
          </a:p>
          <a:p>
            <a:pPr marL="342900" indent="-342900">
              <a:buFont typeface="Arial" panose="020B0604020202020204" pitchFamily="34" charset="0"/>
              <a:buChar char="•"/>
            </a:pPr>
            <a:r>
              <a:rPr lang="en-US" sz="2000" dirty="0">
                <a:solidFill>
                  <a:srgbClr val="00B0F0"/>
                </a:solidFill>
                <a:latin typeface="Papyrus" panose="020B0602040200020303" pitchFamily="34" charset="77"/>
              </a:rPr>
              <a:t>A Purifying Hope (1 John 3:2-3) </a:t>
            </a:r>
            <a:r>
              <a:rPr lang="en-US" sz="2000" dirty="0">
                <a:solidFill>
                  <a:schemeClr val="bg1"/>
                </a:solidFill>
                <a:latin typeface="Avenir Book" panose="02000503020000020003" pitchFamily="2" charset="0"/>
              </a:rPr>
              <a:t>”Beloved, now are we the sons of God, and it does not yet appear what we shall be: but we know that when He shall appear, we shall be like Him, for we shall see</a:t>
            </a:r>
          </a:p>
          <a:p>
            <a:r>
              <a:rPr lang="en-US" sz="2000" dirty="0">
                <a:solidFill>
                  <a:schemeClr val="bg1"/>
                </a:solidFill>
                <a:latin typeface="Avenir Book" panose="02000503020000020003" pitchFamily="2" charset="0"/>
              </a:rPr>
              <a:t>      Him as He is. And every man that has this hope in him purifies himself, even as He is pure”</a:t>
            </a:r>
            <a:endParaRPr lang="en-US" sz="2000" b="0" i="0" u="none" strike="noStrike" dirty="0">
              <a:solidFill>
                <a:srgbClr val="00B0F0"/>
              </a:solidFill>
              <a:effectLst/>
              <a:latin typeface="Papyrus" panose="020B0602040200020303" pitchFamily="34" charset="77"/>
            </a:endParaRPr>
          </a:p>
          <a:p>
            <a:pPr marL="342900" indent="-342900">
              <a:buFont typeface="Arial" panose="020B0604020202020204" pitchFamily="34" charset="0"/>
              <a:buChar char="•"/>
            </a:pPr>
            <a:endParaRPr lang="en-US" sz="2000" b="0" i="0" u="none" strike="noStrike" dirty="0">
              <a:solidFill>
                <a:schemeClr val="bg1"/>
              </a:solidFill>
              <a:effectLst/>
              <a:latin typeface="Avenir Book" panose="02000503020000020003" pitchFamily="2" charset="0"/>
            </a:endParaRPr>
          </a:p>
          <a:p>
            <a:pPr marL="342900" indent="-342900">
              <a:buFont typeface="Arial" panose="020B0604020202020204" pitchFamily="34" charset="0"/>
              <a:buChar char="•"/>
            </a:pPr>
            <a:r>
              <a:rPr lang="en-US" sz="2000" dirty="0">
                <a:solidFill>
                  <a:srgbClr val="00B0F0"/>
                </a:solidFill>
                <a:latin typeface="Papyrus" panose="020B0602040200020303" pitchFamily="34" charset="77"/>
              </a:rPr>
              <a:t>A </a:t>
            </a:r>
            <a:r>
              <a:rPr lang="en-US" sz="2000" b="0" i="0" u="none" strike="noStrike" dirty="0">
                <a:solidFill>
                  <a:srgbClr val="00B0F0"/>
                </a:solidFill>
                <a:effectLst/>
                <a:latin typeface="Papyrus" panose="020B0602040200020303" pitchFamily="34" charset="77"/>
              </a:rPr>
              <a:t> </a:t>
            </a:r>
            <a:r>
              <a:rPr lang="en-US" sz="2000" dirty="0">
                <a:solidFill>
                  <a:srgbClr val="00B0F0"/>
                </a:solidFill>
                <a:latin typeface="Papyrus" panose="020B0602040200020303" pitchFamily="34" charset="77"/>
              </a:rPr>
              <a:t>Comforting H</a:t>
            </a:r>
            <a:r>
              <a:rPr lang="en-US" sz="2000" b="0" i="0" u="none" strike="noStrike" dirty="0">
                <a:solidFill>
                  <a:srgbClr val="00B0F0"/>
                </a:solidFill>
                <a:effectLst/>
                <a:latin typeface="Papyrus" panose="020B0602040200020303" pitchFamily="34" charset="77"/>
              </a:rPr>
              <a:t>ope (1 </a:t>
            </a:r>
            <a:r>
              <a:rPr lang="en-US" sz="2000" b="0" i="0" u="none" strike="noStrike" dirty="0" err="1">
                <a:solidFill>
                  <a:srgbClr val="00B0F0"/>
                </a:solidFill>
                <a:effectLst/>
                <a:latin typeface="Papyrus" panose="020B0602040200020303" pitchFamily="34" charset="77"/>
              </a:rPr>
              <a:t>Thess</a:t>
            </a:r>
            <a:r>
              <a:rPr lang="en-US" sz="2000" b="0" i="0" u="none" strike="noStrike" dirty="0">
                <a:solidFill>
                  <a:srgbClr val="00B0F0"/>
                </a:solidFill>
                <a:effectLst/>
                <a:latin typeface="Papyrus" panose="020B0602040200020303" pitchFamily="34" charset="77"/>
              </a:rPr>
              <a:t> 4:16-18) </a:t>
            </a:r>
            <a:r>
              <a:rPr lang="en-US" sz="2000" b="0" i="0" u="none" strike="noStrike" dirty="0">
                <a:solidFill>
                  <a:schemeClr val="bg1"/>
                </a:solidFill>
                <a:effectLst/>
                <a:latin typeface="Avenir Book" panose="02000503020000020003" pitchFamily="2" charset="0"/>
              </a:rPr>
              <a:t>“ For the Lord Himself shall descend with a shout, with the voice of the archangel, and with th</a:t>
            </a:r>
            <a:r>
              <a:rPr lang="en-US" sz="2000" dirty="0">
                <a:solidFill>
                  <a:schemeClr val="bg1"/>
                </a:solidFill>
                <a:latin typeface="Avenir Book" panose="02000503020000020003" pitchFamily="2" charset="0"/>
              </a:rPr>
              <a:t>e trump of God: and the dead in Christ shall rise first, then we which remain, shall be caught up together with them in the clouds, to meet the Lord in the air: and so shall we ever be with the Lord. Wherefore comfort one another with these words.”</a:t>
            </a:r>
          </a:p>
          <a:p>
            <a:pPr marL="342900" indent="-342900">
              <a:buFont typeface="Arial" panose="020B0604020202020204" pitchFamily="34" charset="0"/>
              <a:buChar char="•"/>
            </a:pPr>
            <a:endParaRPr lang="en-US" sz="2000" b="0" i="0" u="none" strike="noStrike" dirty="0">
              <a:solidFill>
                <a:schemeClr val="bg1"/>
              </a:solidFill>
              <a:effectLst/>
              <a:latin typeface="Avenir Book" panose="02000503020000020003" pitchFamily="2" charset="0"/>
            </a:endParaRPr>
          </a:p>
          <a:p>
            <a:pPr marL="342900" indent="-342900">
              <a:buFont typeface="Arial" panose="020B0604020202020204" pitchFamily="34" charset="0"/>
              <a:buChar char="•"/>
            </a:pPr>
            <a:r>
              <a:rPr lang="en-US" sz="2000" dirty="0">
                <a:solidFill>
                  <a:srgbClr val="00B0F0"/>
                </a:solidFill>
                <a:latin typeface="Papyrus" panose="020B0602040200020303" pitchFamily="34" charset="77"/>
              </a:rPr>
              <a:t>A Confirming Hope  (1 Corinthians 1:7-8</a:t>
            </a:r>
            <a:r>
              <a:rPr lang="en-US" sz="2000" dirty="0">
                <a:solidFill>
                  <a:srgbClr val="00B0F0"/>
                </a:solidFill>
                <a:latin typeface="Avenir Book" panose="02000503020000020003" pitchFamily="2" charset="0"/>
              </a:rPr>
              <a:t>) </a:t>
            </a:r>
            <a:r>
              <a:rPr lang="en-US" sz="2000" dirty="0">
                <a:solidFill>
                  <a:schemeClr val="bg1"/>
                </a:solidFill>
                <a:latin typeface="Avenir Book" panose="02000503020000020003" pitchFamily="2" charset="0"/>
              </a:rPr>
              <a:t>“So that you come behind in no gift;                              	waiting for the coming of our Lord Jesus Christ” Who shall also confirm you unto the end,                   	that you may be blameless in the Day of our Lord Jesus Christ.”</a:t>
            </a:r>
            <a:endParaRPr lang="en-US" sz="2000" b="0" i="0" u="none" strike="noStrike" dirty="0">
              <a:solidFill>
                <a:schemeClr val="bg1"/>
              </a:solidFill>
              <a:effectLst/>
              <a:latin typeface="Avenir Book" panose="02000503020000020003" pitchFamily="2" charset="0"/>
            </a:endParaRPr>
          </a:p>
          <a:p>
            <a:r>
              <a:rPr lang="en-US" sz="2000" b="0" i="0" u="none" strike="noStrike" dirty="0">
                <a:solidFill>
                  <a:srgbClr val="00B0F0"/>
                </a:solidFill>
                <a:effectLst/>
                <a:latin typeface="Papyrus" panose="020B0602040200020303" pitchFamily="34" charset="77"/>
              </a:rPr>
              <a:t> </a:t>
            </a:r>
            <a:r>
              <a:rPr lang="en-US" sz="2000" b="0" i="0" u="none" strike="noStrike" dirty="0">
                <a:solidFill>
                  <a:schemeClr val="bg1"/>
                </a:solidFill>
                <a:effectLst/>
                <a:latin typeface="Avenir Book" panose="02000503020000020003" pitchFamily="2" charset="0"/>
              </a:rPr>
              <a:t> </a:t>
            </a:r>
          </a:p>
          <a:p>
            <a:pPr marL="342900" indent="-342900">
              <a:buFont typeface="Arial" panose="020B0604020202020204" pitchFamily="34" charset="0"/>
              <a:buChar char="•"/>
            </a:pPr>
            <a:r>
              <a:rPr lang="en-US" sz="2000" dirty="0">
                <a:solidFill>
                  <a:srgbClr val="00B0F0"/>
                </a:solidFill>
                <a:latin typeface="Papyrus" panose="020B0602040200020303" pitchFamily="34" charset="77"/>
              </a:rPr>
              <a:t>A</a:t>
            </a:r>
            <a:r>
              <a:rPr lang="en-US" sz="2000" b="0" i="0" u="none" strike="noStrike" dirty="0">
                <a:solidFill>
                  <a:srgbClr val="00B0F0"/>
                </a:solidFill>
                <a:effectLst/>
                <a:latin typeface="Papyrus" panose="020B0602040200020303" pitchFamily="34" charset="77"/>
              </a:rPr>
              <a:t> Sure </a:t>
            </a:r>
            <a:r>
              <a:rPr lang="en-US" sz="2000" dirty="0">
                <a:solidFill>
                  <a:srgbClr val="00B0F0"/>
                </a:solidFill>
                <a:latin typeface="Papyrus" panose="020B0602040200020303" pitchFamily="34" charset="77"/>
              </a:rPr>
              <a:t>H</a:t>
            </a:r>
            <a:r>
              <a:rPr lang="en-US" sz="2000" b="0" i="0" u="none" strike="noStrike" dirty="0">
                <a:solidFill>
                  <a:srgbClr val="00B0F0"/>
                </a:solidFill>
                <a:effectLst/>
                <a:latin typeface="Papyrus" panose="020B0602040200020303" pitchFamily="34" charset="77"/>
              </a:rPr>
              <a:t>ope (2 Pet. 1:19) </a:t>
            </a:r>
            <a:r>
              <a:rPr lang="en-US" sz="2000" dirty="0">
                <a:solidFill>
                  <a:schemeClr val="bg1"/>
                </a:solidFill>
                <a:latin typeface="Papyrus" panose="020B0602040200020303" pitchFamily="34" charset="77"/>
              </a:rPr>
              <a:t>“</a:t>
            </a:r>
            <a:r>
              <a:rPr lang="en-US" sz="2000" b="0" i="0" u="none" strike="noStrike" dirty="0">
                <a:solidFill>
                  <a:schemeClr val="bg1"/>
                </a:solidFill>
                <a:effectLst/>
                <a:latin typeface="Avenir Book" panose="02000503020000020003" pitchFamily="2" charset="0"/>
              </a:rPr>
              <a:t>We also have a more sure word of prophecy; </a:t>
            </a:r>
          </a:p>
          <a:p>
            <a:r>
              <a:rPr lang="en-US" sz="2000" dirty="0">
                <a:solidFill>
                  <a:schemeClr val="bg1"/>
                </a:solidFill>
                <a:latin typeface="Avenir Book" panose="02000503020000020003" pitchFamily="2" charset="0"/>
              </a:rPr>
              <a:t>                   </a:t>
            </a:r>
            <a:r>
              <a:rPr lang="en-US" sz="2000" b="0" i="0" u="none" strike="noStrike" dirty="0">
                <a:solidFill>
                  <a:schemeClr val="bg1"/>
                </a:solidFill>
                <a:effectLst/>
                <a:latin typeface="Avenir Book" panose="02000503020000020003" pitchFamily="2" charset="0"/>
              </a:rPr>
              <a:t>whereunto you do well that you take heed, as unto a light that shines in a dark place, </a:t>
            </a:r>
          </a:p>
          <a:p>
            <a:r>
              <a:rPr lang="en-US" sz="2000" dirty="0">
                <a:solidFill>
                  <a:schemeClr val="bg1"/>
                </a:solidFill>
                <a:latin typeface="Avenir Book" panose="02000503020000020003" pitchFamily="2" charset="0"/>
              </a:rPr>
              <a:t>                    </a:t>
            </a:r>
            <a:r>
              <a:rPr lang="en-US" sz="2000" b="0" i="0" u="none" strike="noStrike" dirty="0">
                <a:solidFill>
                  <a:schemeClr val="bg1"/>
                </a:solidFill>
                <a:effectLst/>
                <a:latin typeface="Avenir Book" panose="02000503020000020003" pitchFamily="2" charset="0"/>
              </a:rPr>
              <a:t>until the day dawn, and the day star arise in your hearts. </a:t>
            </a:r>
            <a:endParaRPr lang="en-US" sz="20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8378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2A206D-B8BF-115C-888C-B942C21AEB3B}"/>
              </a:ext>
            </a:extLst>
          </p:cNvPr>
          <p:cNvSpPr/>
          <p:nvPr/>
        </p:nvSpPr>
        <p:spPr>
          <a:xfrm>
            <a:off x="0" y="-1"/>
            <a:ext cx="12192000"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033" name="Picture 10" descr="images-3.jpeg">
            <a:extLst>
              <a:ext uri="{FF2B5EF4-FFF2-40B4-BE49-F238E27FC236}">
                <a16:creationId xmlns:a16="http://schemas.microsoft.com/office/drawing/2014/main" id="{E2A694C3-67C3-55BF-5EE8-663A75F3AA18}"/>
              </a:ext>
            </a:extLst>
          </p:cNvPr>
          <p:cNvPicPr>
            <a:picLocks noChangeAspect="1"/>
          </p:cNvPicPr>
          <p:nvPr/>
        </p:nvPicPr>
        <p:blipFill rotWithShape="1">
          <a:blip r:embed="rId2">
            <a:extLst>
              <a:ext uri="{28A0092B-C50C-407E-A947-70E740481C1C}">
                <a14:useLocalDpi xmlns:a14="http://schemas.microsoft.com/office/drawing/2010/main" val="0"/>
              </a:ext>
            </a:extLst>
          </a:blip>
          <a:srcRect t="7103" b="10172"/>
          <a:stretch/>
        </p:blipFill>
        <p:spPr bwMode="auto">
          <a:xfrm>
            <a:off x="3429175" y="51744"/>
            <a:ext cx="8762825" cy="675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Box 8">
            <a:extLst>
              <a:ext uri="{FF2B5EF4-FFF2-40B4-BE49-F238E27FC236}">
                <a16:creationId xmlns:a16="http://schemas.microsoft.com/office/drawing/2014/main" id="{35D7FFF7-22E3-B71F-5D2F-0C655180A73A}"/>
              </a:ext>
            </a:extLst>
          </p:cNvPr>
          <p:cNvSpPr txBox="1">
            <a:spLocks noChangeArrowheads="1"/>
          </p:cNvSpPr>
          <p:nvPr/>
        </p:nvSpPr>
        <p:spPr bwMode="auto">
          <a:xfrm>
            <a:off x="424971" y="1569394"/>
            <a:ext cx="5449715" cy="4401205"/>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2000" b="1" dirty="0">
                <a:latin typeface="Papyrus" panose="020B0602040200020303" pitchFamily="34" charset="77"/>
              </a:rPr>
              <a:t>“</a:t>
            </a:r>
            <a:r>
              <a:rPr lang="en-US" altLang="ja-JP" sz="2000" dirty="0">
                <a:latin typeface="Papyrus" panose="020B0602040200020303" pitchFamily="34" charset="77"/>
              </a:rPr>
              <a:t>And I looked and behold a white cloud,</a:t>
            </a:r>
          </a:p>
          <a:p>
            <a:pPr algn="ctr">
              <a:spcBef>
                <a:spcPct val="0"/>
              </a:spcBef>
              <a:buFontTx/>
              <a:buNone/>
            </a:pPr>
            <a:r>
              <a:rPr lang="en-US" altLang="ja-JP" sz="2000" dirty="0">
                <a:latin typeface="Papyrus" panose="020B0602040200020303" pitchFamily="34" charset="77"/>
              </a:rPr>
              <a:t> &amp; upon the cloud one sat like the Son of man,   having on His head a golden crown,</a:t>
            </a:r>
          </a:p>
          <a:p>
            <a:pPr algn="ctr">
              <a:spcBef>
                <a:spcPct val="0"/>
              </a:spcBef>
              <a:buFontTx/>
              <a:buNone/>
            </a:pPr>
            <a:r>
              <a:rPr lang="en-US" altLang="ja-JP" sz="2000" dirty="0">
                <a:latin typeface="Papyrus" panose="020B0602040200020303" pitchFamily="34" charset="77"/>
              </a:rPr>
              <a:t> and in His hand a sharp sickle.</a:t>
            </a:r>
            <a:r>
              <a:rPr lang="en-US" altLang="en-US" sz="2000" dirty="0">
                <a:latin typeface="Papyrus" panose="020B0602040200020303" pitchFamily="34" charset="77"/>
              </a:rPr>
              <a:t>”</a:t>
            </a:r>
            <a:endParaRPr lang="en-US" altLang="ja-JP" sz="2000" dirty="0">
              <a:latin typeface="Papyrus" panose="020B0602040200020303" pitchFamily="34" charset="77"/>
            </a:endParaRPr>
          </a:p>
          <a:p>
            <a:pPr algn="ctr">
              <a:spcBef>
                <a:spcPct val="0"/>
              </a:spcBef>
              <a:buFontTx/>
              <a:buNone/>
            </a:pPr>
            <a:endParaRPr lang="en-US" altLang="en-US" sz="2000" dirty="0">
              <a:latin typeface="Papyrus" panose="020B0602040200020303" pitchFamily="34" charset="77"/>
            </a:endParaRPr>
          </a:p>
          <a:p>
            <a:pPr algn="ctr">
              <a:spcBef>
                <a:spcPct val="0"/>
              </a:spcBef>
              <a:buFontTx/>
              <a:buNone/>
            </a:pPr>
            <a:r>
              <a:rPr lang="en-US" altLang="en-US" sz="2000" dirty="0">
                <a:latin typeface="Papyrus" panose="020B0602040200020303" pitchFamily="34" charset="77"/>
              </a:rPr>
              <a:t>And another angel came out of the Temple, crying with a loud voice to him that sat </a:t>
            </a:r>
          </a:p>
          <a:p>
            <a:pPr algn="ctr">
              <a:spcBef>
                <a:spcPct val="0"/>
              </a:spcBef>
              <a:buFontTx/>
              <a:buNone/>
            </a:pPr>
            <a:r>
              <a:rPr lang="en-US" altLang="en-US" sz="2000" dirty="0">
                <a:latin typeface="Papyrus" panose="020B0602040200020303" pitchFamily="34" charset="77"/>
              </a:rPr>
              <a:t>on the cloud, ‘thrust in your sickle and reap,</a:t>
            </a:r>
          </a:p>
          <a:p>
            <a:pPr algn="ctr">
              <a:spcBef>
                <a:spcPct val="0"/>
              </a:spcBef>
              <a:buFontTx/>
              <a:buNone/>
            </a:pPr>
            <a:r>
              <a:rPr lang="en-US" altLang="en-US" sz="2000" dirty="0">
                <a:latin typeface="Papyrus" panose="020B0602040200020303" pitchFamily="34" charset="77"/>
              </a:rPr>
              <a:t> for the time is come for You to reap: </a:t>
            </a:r>
          </a:p>
          <a:p>
            <a:pPr algn="ctr">
              <a:spcBef>
                <a:spcPct val="0"/>
              </a:spcBef>
              <a:buFontTx/>
              <a:buNone/>
            </a:pPr>
            <a:r>
              <a:rPr lang="en-US" altLang="en-US" sz="2000" dirty="0">
                <a:latin typeface="Papyrus" panose="020B0602040200020303" pitchFamily="34" charset="77"/>
              </a:rPr>
              <a:t>for the harvest of the earth is ripe.”</a:t>
            </a:r>
          </a:p>
          <a:p>
            <a:pPr algn="ctr">
              <a:spcBef>
                <a:spcPct val="0"/>
              </a:spcBef>
              <a:buFontTx/>
              <a:buNone/>
            </a:pPr>
            <a:endParaRPr lang="en-US" altLang="en-US" sz="2000" dirty="0">
              <a:latin typeface="Papyrus" panose="020B0602040200020303" pitchFamily="34" charset="77"/>
            </a:endParaRPr>
          </a:p>
          <a:p>
            <a:pPr algn="ctr">
              <a:spcBef>
                <a:spcPct val="0"/>
              </a:spcBef>
              <a:buFontTx/>
              <a:buNone/>
            </a:pPr>
            <a:r>
              <a:rPr lang="en-US" altLang="en-US" sz="2000" dirty="0">
                <a:latin typeface="Papyrus" panose="020B0602040200020303" pitchFamily="34" charset="77"/>
              </a:rPr>
              <a:t>And He that sat on the cloud </a:t>
            </a:r>
          </a:p>
          <a:p>
            <a:pPr algn="ctr">
              <a:spcBef>
                <a:spcPct val="0"/>
              </a:spcBef>
              <a:buFontTx/>
              <a:buNone/>
            </a:pPr>
            <a:r>
              <a:rPr lang="en-US" altLang="en-US" sz="2000" dirty="0">
                <a:latin typeface="Papyrus" panose="020B0602040200020303" pitchFamily="34" charset="77"/>
              </a:rPr>
              <a:t>thrust in his sickle on the earth; </a:t>
            </a:r>
          </a:p>
          <a:p>
            <a:pPr algn="ctr">
              <a:spcBef>
                <a:spcPct val="0"/>
              </a:spcBef>
              <a:buFontTx/>
              <a:buNone/>
            </a:pPr>
            <a:r>
              <a:rPr lang="en-US" altLang="en-US" sz="2000" dirty="0">
                <a:latin typeface="Papyrus" panose="020B0602040200020303" pitchFamily="34" charset="77"/>
              </a:rPr>
              <a:t>and the earth was reaped.”</a:t>
            </a:r>
          </a:p>
        </p:txBody>
      </p:sp>
      <p:sp>
        <p:nvSpPr>
          <p:cNvPr id="172035" name="TextBox 9">
            <a:extLst>
              <a:ext uri="{FF2B5EF4-FFF2-40B4-BE49-F238E27FC236}">
                <a16:creationId xmlns:a16="http://schemas.microsoft.com/office/drawing/2014/main" id="{4B101213-C8A9-53B1-6E7E-E6D912C1D890}"/>
              </a:ext>
            </a:extLst>
          </p:cNvPr>
          <p:cNvSpPr txBox="1">
            <a:spLocks noChangeArrowheads="1"/>
          </p:cNvSpPr>
          <p:nvPr/>
        </p:nvSpPr>
        <p:spPr bwMode="auto">
          <a:xfrm>
            <a:off x="203659" y="342110"/>
            <a:ext cx="5892341" cy="400110"/>
          </a:xfrm>
          <a:prstGeom prst="rect">
            <a:avLst/>
          </a:prstGeom>
          <a:solidFill>
            <a:schemeClr val="accent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chemeClr val="bg1"/>
                </a:solidFill>
                <a:latin typeface="Papyrus" panose="020B0602040200020303" pitchFamily="34" charset="77"/>
              </a:rPr>
              <a:t>Revelation 14: 14-16 - Jesus  First Reaps a Harvest</a:t>
            </a:r>
          </a:p>
        </p:txBody>
      </p:sp>
      <p:pic>
        <p:nvPicPr>
          <p:cNvPr id="172036" name="Picture 11" descr="sickle.jpg">
            <a:extLst>
              <a:ext uri="{FF2B5EF4-FFF2-40B4-BE49-F238E27FC236}">
                <a16:creationId xmlns:a16="http://schemas.microsoft.com/office/drawing/2014/main" id="{14737045-6ADE-F962-D3EA-642B68B2E6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2851" y="754457"/>
            <a:ext cx="4617058" cy="588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780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CAB88D10-5C76-F9B5-BCC7-EAA7D2AD598A}"/>
              </a:ext>
            </a:extLst>
          </p:cNvPr>
          <p:cNvSpPr txBox="1"/>
          <p:nvPr/>
        </p:nvSpPr>
        <p:spPr>
          <a:xfrm>
            <a:off x="743212" y="427683"/>
            <a:ext cx="4452730" cy="5940088"/>
          </a:xfrm>
          <a:prstGeom prst="rect">
            <a:avLst/>
          </a:prstGeom>
          <a:solidFill>
            <a:schemeClr val="bg1"/>
          </a:solidFill>
        </p:spPr>
        <p:txBody>
          <a:bodyPr wrap="square" rtlCol="0">
            <a:spAutoFit/>
          </a:bodyPr>
          <a:lstStyle/>
          <a:p>
            <a:r>
              <a:rPr lang="en-US" sz="2000" dirty="0">
                <a:latin typeface="Papyrus" panose="020B0602040200020303" pitchFamily="34" charset="77"/>
              </a:rPr>
              <a:t>         Revelation 14:18-20</a:t>
            </a:r>
          </a:p>
          <a:p>
            <a:r>
              <a:rPr lang="en-US" sz="2000" dirty="0">
                <a:latin typeface="Papyrus" panose="020B0602040200020303" pitchFamily="34" charset="77"/>
              </a:rPr>
              <a:t>18. “And yet another angel came out           of the Temple which is in heaven,</a:t>
            </a:r>
          </a:p>
          <a:p>
            <a:r>
              <a:rPr lang="en-US" sz="2000" dirty="0">
                <a:latin typeface="Papyrus" panose="020B0602040200020303" pitchFamily="34" charset="77"/>
              </a:rPr>
              <a:t> he also having a sharp sickle</a:t>
            </a:r>
          </a:p>
          <a:p>
            <a:r>
              <a:rPr lang="en-US" sz="2000" dirty="0">
                <a:latin typeface="Papyrus" panose="020B0602040200020303" pitchFamily="34" charset="77"/>
              </a:rPr>
              <a:t> </a:t>
            </a:r>
          </a:p>
          <a:p>
            <a:r>
              <a:rPr lang="en-US" sz="2000" dirty="0">
                <a:latin typeface="Papyrus" panose="020B0602040200020303" pitchFamily="34" charset="77"/>
              </a:rPr>
              <a:t>19. And another angel came out from the altar, which had power over fire; </a:t>
            </a:r>
          </a:p>
          <a:p>
            <a:r>
              <a:rPr lang="en-US" sz="2000" dirty="0">
                <a:latin typeface="Papyrus" panose="020B0602040200020303" pitchFamily="34" charset="77"/>
              </a:rPr>
              <a:t>    and cried with a loud voice to him  that had the sharp sickle, saying</a:t>
            </a:r>
          </a:p>
          <a:p>
            <a:endParaRPr lang="en-US" sz="2000" dirty="0">
              <a:latin typeface="Papyrus" panose="020B0602040200020303" pitchFamily="34" charset="77"/>
            </a:endParaRPr>
          </a:p>
          <a:p>
            <a:r>
              <a:rPr lang="en-US" sz="2000" dirty="0">
                <a:latin typeface="Papyrus" panose="020B0602040200020303" pitchFamily="34" charset="77"/>
              </a:rPr>
              <a:t>  Thrust in your sharp sickle and gather the clusters of the vine of the</a:t>
            </a:r>
          </a:p>
          <a:p>
            <a:r>
              <a:rPr lang="en-US" sz="2000" dirty="0">
                <a:latin typeface="Papyrus" panose="020B0602040200020303" pitchFamily="34" charset="77"/>
              </a:rPr>
              <a:t> earth: for her grapes are truly ripe. </a:t>
            </a:r>
          </a:p>
          <a:p>
            <a:endParaRPr lang="en-US" sz="2000" dirty="0">
              <a:latin typeface="Papyrus" panose="020B0602040200020303" pitchFamily="34" charset="77"/>
            </a:endParaRPr>
          </a:p>
          <a:p>
            <a:r>
              <a:rPr lang="en-US" sz="2000" dirty="0">
                <a:latin typeface="Papyrus" panose="020B0602040200020303" pitchFamily="34" charset="77"/>
              </a:rPr>
              <a:t>20. And the angel thrust in his sickle 	into the earth, </a:t>
            </a:r>
          </a:p>
          <a:p>
            <a:r>
              <a:rPr lang="en-US" sz="2000" dirty="0">
                <a:latin typeface="Papyrus" panose="020B0602040200020303" pitchFamily="34" charset="77"/>
              </a:rPr>
              <a:t>  and gathered the vine of the earth,</a:t>
            </a:r>
          </a:p>
          <a:p>
            <a:r>
              <a:rPr lang="en-US" sz="2000" dirty="0">
                <a:latin typeface="Papyrus" panose="020B0602040200020303" pitchFamily="34" charset="77"/>
              </a:rPr>
              <a:t> and cast it into the great winepress     of the wrath of Almighty God.”</a:t>
            </a:r>
          </a:p>
        </p:txBody>
      </p:sp>
      <p:pic>
        <p:nvPicPr>
          <p:cNvPr id="4" name="Picture 3" descr="A person in a white robe holding a scythe&#10;&#10;Description automatically generated">
            <a:extLst>
              <a:ext uri="{FF2B5EF4-FFF2-40B4-BE49-F238E27FC236}">
                <a16:creationId xmlns:a16="http://schemas.microsoft.com/office/drawing/2014/main" id="{70525128-1D9F-12EC-DE79-DF6A56C6A29E}"/>
              </a:ext>
            </a:extLst>
          </p:cNvPr>
          <p:cNvPicPr>
            <a:picLocks noChangeAspect="1"/>
          </p:cNvPicPr>
          <p:nvPr/>
        </p:nvPicPr>
        <p:blipFill>
          <a:blip r:embed="rId3"/>
          <a:stretch>
            <a:fillRect/>
          </a:stretch>
        </p:blipFill>
        <p:spPr>
          <a:xfrm>
            <a:off x="6305898" y="-62545"/>
            <a:ext cx="5340264" cy="6920545"/>
          </a:xfrm>
          <a:prstGeom prst="rect">
            <a:avLst/>
          </a:prstGeom>
        </p:spPr>
      </p:pic>
      <p:sp>
        <p:nvSpPr>
          <p:cNvPr id="5" name="TextBox 4">
            <a:extLst>
              <a:ext uri="{FF2B5EF4-FFF2-40B4-BE49-F238E27FC236}">
                <a16:creationId xmlns:a16="http://schemas.microsoft.com/office/drawing/2014/main" id="{72D45424-D05F-826C-A55C-4BBDA46038D4}"/>
              </a:ext>
            </a:extLst>
          </p:cNvPr>
          <p:cNvSpPr txBox="1"/>
          <p:nvPr/>
        </p:nvSpPr>
        <p:spPr>
          <a:xfrm>
            <a:off x="7077655" y="243511"/>
            <a:ext cx="4371133" cy="400110"/>
          </a:xfrm>
          <a:prstGeom prst="rect">
            <a:avLst/>
          </a:prstGeom>
          <a:noFill/>
        </p:spPr>
        <p:txBody>
          <a:bodyPr wrap="square" rtlCol="0">
            <a:spAutoFit/>
          </a:bodyPr>
          <a:lstStyle/>
          <a:p>
            <a:r>
              <a:rPr lang="en-US" sz="2000" dirty="0">
                <a:solidFill>
                  <a:schemeClr val="bg1"/>
                </a:solidFill>
                <a:latin typeface="Papyrus" panose="020B0602040200020303" pitchFamily="34" charset="77"/>
              </a:rPr>
              <a:t>Another Angel Reaps a  2</a:t>
            </a:r>
            <a:r>
              <a:rPr lang="en-US" sz="2000" baseline="30000" dirty="0">
                <a:solidFill>
                  <a:schemeClr val="bg1"/>
                </a:solidFill>
                <a:latin typeface="Papyrus" panose="020B0602040200020303" pitchFamily="34" charset="77"/>
              </a:rPr>
              <a:t>nd</a:t>
            </a:r>
            <a:r>
              <a:rPr lang="en-US" sz="2000" dirty="0">
                <a:solidFill>
                  <a:schemeClr val="bg1"/>
                </a:solidFill>
                <a:latin typeface="Papyrus" panose="020B0602040200020303" pitchFamily="34" charset="77"/>
              </a:rPr>
              <a:t> Harvest</a:t>
            </a:r>
          </a:p>
        </p:txBody>
      </p:sp>
    </p:spTree>
    <p:extLst>
      <p:ext uri="{BB962C8B-B14F-4D97-AF65-F5344CB8AC3E}">
        <p14:creationId xmlns:p14="http://schemas.microsoft.com/office/powerpoint/2010/main" val="401391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sp>
        <p:nvSpPr>
          <p:cNvPr id="5" name="TextBox 4"/>
          <p:cNvSpPr txBox="1"/>
          <p:nvPr/>
        </p:nvSpPr>
        <p:spPr>
          <a:xfrm>
            <a:off x="597718" y="203430"/>
            <a:ext cx="10693134" cy="1015663"/>
          </a:xfrm>
          <a:prstGeom prst="rect">
            <a:avLst/>
          </a:prstGeom>
          <a:solidFill>
            <a:schemeClr val="bg1"/>
          </a:solidFill>
        </p:spPr>
        <p:txBody>
          <a:bodyPr wrap="square" rtlCol="0">
            <a:spAutoFit/>
          </a:bodyPr>
          <a:lstStyle/>
          <a:p>
            <a:r>
              <a:rPr lang="en-US" sz="2000" dirty="0">
                <a:solidFill>
                  <a:srgbClr val="FF0000"/>
                </a:solidFill>
                <a:latin typeface="Papyrus"/>
                <a:cs typeface="Papyrus"/>
              </a:rPr>
              <a:t>Revelation 14:19  </a:t>
            </a:r>
            <a:r>
              <a:rPr lang="en-US" sz="2000" dirty="0">
                <a:latin typeface="Papyrus"/>
                <a:cs typeface="Papyrus"/>
              </a:rPr>
              <a:t>“And the angel thrust in his sickle into the earth, and gathered the vine of the earth, and cast it into the great winepress of the wrath of God.   20. And the winepress was trodden without the City, and blood came out of the winepress even to the horses’ bridles</a:t>
            </a:r>
            <a:r>
              <a:rPr lang="mr-IN" sz="2000" dirty="0">
                <a:latin typeface="Papyrus"/>
                <a:cs typeface="Papyrus"/>
              </a:rPr>
              <a:t>…</a:t>
            </a:r>
            <a:r>
              <a:rPr lang="en-US" sz="2000" dirty="0">
                <a:latin typeface="Papyrus"/>
                <a:cs typeface="Papyrus"/>
              </a:rPr>
              <a:t>.”</a:t>
            </a:r>
          </a:p>
        </p:txBody>
      </p:sp>
      <p:pic>
        <p:nvPicPr>
          <p:cNvPr id="6" name="Picture 5" descr="blood-as-high-as-a-horses-bridal-harvest-sickle-reap-revelation-14-grape-harvest-wr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77" y="1212901"/>
            <a:ext cx="10465357" cy="5651292"/>
          </a:xfrm>
          <a:prstGeom prst="rect">
            <a:avLst/>
          </a:prstGeom>
        </p:spPr>
      </p:pic>
    </p:spTree>
    <p:extLst>
      <p:ext uri="{BB962C8B-B14F-4D97-AF65-F5344CB8AC3E}">
        <p14:creationId xmlns:p14="http://schemas.microsoft.com/office/powerpoint/2010/main" val="4159808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_tradnl"/>
          </a:p>
        </p:txBody>
      </p:sp>
      <p:pic>
        <p:nvPicPr>
          <p:cNvPr id="6" name="Picture 5" descr="creation-swap-cross-thorns-michael-bernico-17823-1thess59.jpg"/>
          <p:cNvPicPr>
            <a:picLocks noChangeAspect="1"/>
          </p:cNvPicPr>
          <p:nvPr/>
        </p:nvPicPr>
        <p:blipFill rotWithShape="1">
          <a:blip r:embed="rId2">
            <a:extLst>
              <a:ext uri="{28A0092B-C50C-407E-A947-70E740481C1C}">
                <a14:useLocalDpi xmlns:a14="http://schemas.microsoft.com/office/drawing/2010/main" val="0"/>
              </a:ext>
            </a:extLst>
          </a:blip>
          <a:srcRect b="5010"/>
          <a:stretch/>
        </p:blipFill>
        <p:spPr>
          <a:xfrm>
            <a:off x="309861" y="818321"/>
            <a:ext cx="11325548" cy="6056244"/>
          </a:xfrm>
          <a:prstGeom prst="rect">
            <a:avLst/>
          </a:prstGeom>
        </p:spPr>
      </p:pic>
      <p:sp>
        <p:nvSpPr>
          <p:cNvPr id="3" name="TextBox 2">
            <a:extLst>
              <a:ext uri="{FF2B5EF4-FFF2-40B4-BE49-F238E27FC236}">
                <a16:creationId xmlns:a16="http://schemas.microsoft.com/office/drawing/2014/main" id="{1E74D6C9-F752-17C7-B6E5-D2DAF19B09A5}"/>
              </a:ext>
            </a:extLst>
          </p:cNvPr>
          <p:cNvSpPr txBox="1"/>
          <p:nvPr/>
        </p:nvSpPr>
        <p:spPr>
          <a:xfrm>
            <a:off x="309861" y="251791"/>
            <a:ext cx="11325548" cy="584775"/>
          </a:xfrm>
          <a:prstGeom prst="rect">
            <a:avLst/>
          </a:prstGeom>
          <a:solidFill>
            <a:schemeClr val="tx1"/>
          </a:solidFill>
        </p:spPr>
        <p:txBody>
          <a:bodyPr wrap="square" rtlCol="0">
            <a:spAutoFit/>
          </a:bodyPr>
          <a:lstStyle/>
          <a:p>
            <a:r>
              <a:rPr lang="en-US" sz="3200" dirty="0">
                <a:solidFill>
                  <a:schemeClr val="bg1"/>
                </a:solidFill>
                <a:latin typeface="Papyrus" panose="020B0602040200020303" pitchFamily="34" charset="77"/>
              </a:rPr>
              <a:t>        We believe in a Pre-Tribulation Rapture for true </a:t>
            </a:r>
          </a:p>
        </p:txBody>
      </p:sp>
    </p:spTree>
    <p:extLst>
      <p:ext uri="{BB962C8B-B14F-4D97-AF65-F5344CB8AC3E}">
        <p14:creationId xmlns:p14="http://schemas.microsoft.com/office/powerpoint/2010/main" val="1096980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5">
            <a:extLst>
              <a:ext uri="{FF2B5EF4-FFF2-40B4-BE49-F238E27FC236}">
                <a16:creationId xmlns:a16="http://schemas.microsoft.com/office/drawing/2014/main" id="{08405B51-8523-874E-3732-F93BD50DC9E2}"/>
              </a:ext>
            </a:extLst>
          </p:cNvPr>
          <p:cNvSpPr>
            <a:spLocks noChangeArrowheads="1"/>
          </p:cNvSpPr>
          <p:nvPr/>
        </p:nvSpPr>
        <p:spPr bwMode="auto">
          <a:xfrm>
            <a:off x="0" y="7938"/>
            <a:ext cx="12192000" cy="6850061"/>
          </a:xfrm>
          <a:prstGeom prst="rect">
            <a:avLst/>
          </a:prstGeom>
          <a:solidFill>
            <a:schemeClr val="accent5"/>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177156" name="Rectangle 9">
            <a:extLst>
              <a:ext uri="{FF2B5EF4-FFF2-40B4-BE49-F238E27FC236}">
                <a16:creationId xmlns:a16="http://schemas.microsoft.com/office/drawing/2014/main" id="{110D5C20-FFD1-8DD5-FCAE-A8AB25A611DB}"/>
              </a:ext>
            </a:extLst>
          </p:cNvPr>
          <p:cNvSpPr>
            <a:spLocks noChangeArrowheads="1"/>
          </p:cNvSpPr>
          <p:nvPr/>
        </p:nvSpPr>
        <p:spPr bwMode="auto">
          <a:xfrm>
            <a:off x="197665" y="4431432"/>
            <a:ext cx="11376643" cy="2413316"/>
          </a:xfrm>
          <a:prstGeom prst="rect">
            <a:avLst/>
          </a:prstGeom>
          <a:solidFill>
            <a:schemeClr val="accent5"/>
          </a:solidFill>
          <a:ln w="9525">
            <a:solidFill>
              <a:srgbClr val="3366FF"/>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endParaRPr lang="en-US" altLang="en-US" sz="2000" dirty="0">
              <a:solidFill>
                <a:schemeClr val="bg1"/>
              </a:solidFill>
              <a:latin typeface="Papyrus" panose="020B0602040200020303" pitchFamily="34" charset="77"/>
            </a:endParaRPr>
          </a:p>
          <a:p>
            <a:pPr algn="ctr">
              <a:spcBef>
                <a:spcPct val="0"/>
              </a:spcBef>
              <a:buFontTx/>
              <a:buNone/>
            </a:pPr>
            <a:r>
              <a:rPr lang="en-US" altLang="en-US" sz="2000" dirty="0">
                <a:solidFill>
                  <a:schemeClr val="bg1"/>
                </a:solidFill>
                <a:latin typeface="Papyrus" panose="020B0602040200020303" pitchFamily="34" charset="77"/>
              </a:rPr>
              <a:t>144,00 - Another Resurrection -  Revelation 14:1-3</a:t>
            </a:r>
          </a:p>
          <a:p>
            <a:pPr>
              <a:spcBef>
                <a:spcPct val="0"/>
              </a:spcBef>
              <a:buFontTx/>
              <a:buNone/>
            </a:pPr>
            <a:r>
              <a:rPr lang="en-US" altLang="en-US" sz="2000" dirty="0">
                <a:solidFill>
                  <a:schemeClr val="bg1"/>
                </a:solidFill>
                <a:latin typeface="Papyrus" panose="020B0602040200020303" pitchFamily="34" charset="77"/>
              </a:rPr>
              <a:t>    ”And I looked, and lo, a Lamb stood on Mt. Zion, and with Him, 144,000 having His Father’s Name      	written in their foreheads. And I heard a Voice from Heaven, as the </a:t>
            </a:r>
            <a:r>
              <a:rPr lang="en-US" altLang="en-US" sz="2000" dirty="0" err="1">
                <a:solidFill>
                  <a:schemeClr val="bg1"/>
                </a:solidFill>
                <a:latin typeface="Papyrus" panose="020B0602040200020303" pitchFamily="34" charset="77"/>
              </a:rPr>
              <a:t>voise</a:t>
            </a:r>
            <a:r>
              <a:rPr lang="en-US" altLang="en-US" sz="2000" dirty="0">
                <a:solidFill>
                  <a:schemeClr val="bg1"/>
                </a:solidFill>
                <a:latin typeface="Papyrus" panose="020B0602040200020303" pitchFamily="34" charset="77"/>
              </a:rPr>
              <a:t> of many waters, 	and as a Voice of great thunder: and I heard the voice of harpers harping with their harps. And they suant as it were a new song before the throne and before the 4 beasts and the 24 elders: 	and no man could learn that song  but the 144,00 which were redeemed from the earth</a:t>
            </a:r>
          </a:p>
        </p:txBody>
      </p:sp>
      <p:pic>
        <p:nvPicPr>
          <p:cNvPr id="177154" name="Picture 7" descr="maxresdefault-1.jpg">
            <a:extLst>
              <a:ext uri="{FF2B5EF4-FFF2-40B4-BE49-F238E27FC236}">
                <a16:creationId xmlns:a16="http://schemas.microsoft.com/office/drawing/2014/main" id="{7888341E-6926-E68F-4742-8AE283D75164}"/>
              </a:ext>
            </a:extLst>
          </p:cNvPr>
          <p:cNvPicPr>
            <a:picLocks noChangeAspect="1"/>
          </p:cNvPicPr>
          <p:nvPr/>
        </p:nvPicPr>
        <p:blipFill>
          <a:blip r:embed="rId3">
            <a:extLst>
              <a:ext uri="{28A0092B-C50C-407E-A947-70E740481C1C}">
                <a14:useLocalDpi xmlns:a14="http://schemas.microsoft.com/office/drawing/2010/main" val="0"/>
              </a:ext>
            </a:extLst>
          </a:blip>
          <a:srcRect l="16974" t="39345"/>
          <a:stretch>
            <a:fillRect/>
          </a:stretch>
        </p:blipFill>
        <p:spPr bwMode="auto">
          <a:xfrm>
            <a:off x="331304" y="7938"/>
            <a:ext cx="11052313" cy="4631688"/>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003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3" name="Picture 2" descr="A group of people in white robes&#10;&#10;Description automatically generated">
            <a:extLst>
              <a:ext uri="{FF2B5EF4-FFF2-40B4-BE49-F238E27FC236}">
                <a16:creationId xmlns:a16="http://schemas.microsoft.com/office/drawing/2014/main" id="{F3B36243-CBC3-22F2-54CD-B63AECAC2547}"/>
              </a:ext>
            </a:extLst>
          </p:cNvPr>
          <p:cNvPicPr>
            <a:picLocks noChangeAspect="1"/>
          </p:cNvPicPr>
          <p:nvPr/>
        </p:nvPicPr>
        <p:blipFill rotWithShape="1">
          <a:blip r:embed="rId3"/>
          <a:srcRect b="5473"/>
          <a:stretch/>
        </p:blipFill>
        <p:spPr>
          <a:xfrm>
            <a:off x="344556" y="37990"/>
            <a:ext cx="11304104" cy="5335264"/>
          </a:xfrm>
          <a:prstGeom prst="rect">
            <a:avLst/>
          </a:prstGeom>
        </p:spPr>
      </p:pic>
      <p:sp>
        <p:nvSpPr>
          <p:cNvPr id="4" name="TextBox 3">
            <a:extLst>
              <a:ext uri="{FF2B5EF4-FFF2-40B4-BE49-F238E27FC236}">
                <a16:creationId xmlns:a16="http://schemas.microsoft.com/office/drawing/2014/main" id="{6E82618F-B8DB-F09F-0A9B-DA6268367E32}"/>
              </a:ext>
            </a:extLst>
          </p:cNvPr>
          <p:cNvSpPr txBox="1"/>
          <p:nvPr/>
        </p:nvSpPr>
        <p:spPr>
          <a:xfrm>
            <a:off x="742119" y="5434912"/>
            <a:ext cx="11449879" cy="1323439"/>
          </a:xfrm>
          <a:prstGeom prst="rect">
            <a:avLst/>
          </a:prstGeom>
          <a:noFill/>
        </p:spPr>
        <p:txBody>
          <a:bodyPr wrap="square" rtlCol="0">
            <a:spAutoFit/>
          </a:bodyPr>
          <a:lstStyle/>
          <a:p>
            <a:r>
              <a:rPr lang="en-US" sz="2000" b="1" i="0" u="none" strike="noStrike" baseline="30000" dirty="0">
                <a:solidFill>
                  <a:srgbClr val="000000"/>
                </a:solidFill>
                <a:effectLst/>
                <a:latin typeface="Avenir Book" panose="02000503020000020003" pitchFamily="2" charset="0"/>
              </a:rPr>
              <a:t>4 </a:t>
            </a:r>
            <a:r>
              <a:rPr lang="en-US" sz="2000" b="0" i="0" u="none" strike="noStrike" dirty="0">
                <a:solidFill>
                  <a:srgbClr val="000000"/>
                </a:solidFill>
                <a:effectLst/>
                <a:latin typeface="Avenir Book" panose="02000503020000020003" pitchFamily="2" charset="0"/>
              </a:rPr>
              <a:t>And I saw thrones, and they sat upon them, and judgment was given unto them: and I saw the souls of them that were beheaded for the witness of Jesus, and for the Word of God, and which had not worshipped the beast, neither his image, neither had received his mark upon their foreheads, or in their hands; and they lived and reigned with Christ 1000 years.</a:t>
            </a:r>
            <a:endParaRPr lang="en-US" sz="2000" dirty="0">
              <a:latin typeface="Avenir Book" panose="02000503020000020003" pitchFamily="2" charset="0"/>
            </a:endParaRPr>
          </a:p>
        </p:txBody>
      </p:sp>
      <p:sp>
        <p:nvSpPr>
          <p:cNvPr id="5" name="TextBox 4">
            <a:extLst>
              <a:ext uri="{FF2B5EF4-FFF2-40B4-BE49-F238E27FC236}">
                <a16:creationId xmlns:a16="http://schemas.microsoft.com/office/drawing/2014/main" id="{811C332F-6883-9C00-D4CD-0DD5726237AE}"/>
              </a:ext>
            </a:extLst>
          </p:cNvPr>
          <p:cNvSpPr txBox="1"/>
          <p:nvPr/>
        </p:nvSpPr>
        <p:spPr>
          <a:xfrm>
            <a:off x="2226366" y="132522"/>
            <a:ext cx="7272128" cy="461665"/>
          </a:xfrm>
          <a:prstGeom prst="rect">
            <a:avLst/>
          </a:prstGeom>
          <a:noFill/>
        </p:spPr>
        <p:txBody>
          <a:bodyPr wrap="square" rtlCol="0">
            <a:spAutoFit/>
          </a:bodyPr>
          <a:lstStyle/>
          <a:p>
            <a:r>
              <a:rPr lang="en-US" sz="2400" dirty="0">
                <a:latin typeface="Papyrus" panose="020B0602040200020303" pitchFamily="34" charset="77"/>
              </a:rPr>
              <a:t>Revelation 20:4  - Tribulation Saints Resurrected</a:t>
            </a:r>
            <a:endParaRPr lang="en-US" sz="2400" dirty="0"/>
          </a:p>
        </p:txBody>
      </p:sp>
    </p:spTree>
    <p:extLst>
      <p:ext uri="{BB962C8B-B14F-4D97-AF65-F5344CB8AC3E}">
        <p14:creationId xmlns:p14="http://schemas.microsoft.com/office/powerpoint/2010/main" val="474341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Box 4">
            <a:extLst>
              <a:ext uri="{FF2B5EF4-FFF2-40B4-BE49-F238E27FC236}">
                <a16:creationId xmlns:a16="http://schemas.microsoft.com/office/drawing/2014/main" id="{FBDFF1DD-5F6B-608D-E203-6E157F4A7BEC}"/>
              </a:ext>
            </a:extLst>
          </p:cNvPr>
          <p:cNvSpPr txBox="1">
            <a:spLocks noChangeArrowheads="1"/>
          </p:cNvSpPr>
          <p:nvPr/>
        </p:nvSpPr>
        <p:spPr bwMode="auto">
          <a:xfrm>
            <a:off x="0" y="0"/>
            <a:ext cx="12192000" cy="6831496"/>
          </a:xfrm>
          <a:prstGeom prst="rect">
            <a:avLst/>
          </a:prstGeom>
          <a:solidFill>
            <a:schemeClr val="accent5"/>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200" dirty="0">
                <a:latin typeface="Papyrus" panose="020B0602040200020303" pitchFamily="34" charset="77"/>
              </a:rPr>
              <a:t>
</a:t>
            </a:r>
          </a:p>
          <a:p>
            <a:pPr>
              <a:spcBef>
                <a:spcPct val="0"/>
              </a:spcBef>
              <a:buFontTx/>
              <a:buNone/>
            </a:pPr>
            <a:endParaRPr lang="en-US" altLang="en-US" sz="1200" dirty="0">
              <a:solidFill>
                <a:schemeClr val="bg1"/>
              </a:solidFill>
              <a:latin typeface="Papyrus" panose="020B0602040200020303" pitchFamily="34" charset="77"/>
            </a:endParaRPr>
          </a:p>
          <a:p>
            <a:pPr>
              <a:spcBef>
                <a:spcPct val="0"/>
              </a:spcBef>
              <a:buNone/>
            </a:pPr>
            <a:r>
              <a:rPr lang="en-US" altLang="en-US" sz="2000" dirty="0">
                <a:solidFill>
                  <a:schemeClr val="bg1"/>
                </a:solidFill>
                <a:latin typeface="Papyrus" panose="020B0602040200020303" pitchFamily="34" charset="77"/>
              </a:rPr>
              <a:t>      1.  </a:t>
            </a:r>
            <a:r>
              <a:rPr lang="en-US" altLang="en-US" sz="2000" u="sng" dirty="0">
                <a:solidFill>
                  <a:schemeClr val="bg1"/>
                </a:solidFill>
                <a:latin typeface="Papyrus" panose="020B0602040200020303" pitchFamily="34" charset="77"/>
              </a:rPr>
              <a:t>Jesus Christ</a:t>
            </a:r>
            <a:r>
              <a:rPr lang="en-US" altLang="en-US" sz="2000" dirty="0">
                <a:solidFill>
                  <a:schemeClr val="bg1"/>
                </a:solidFill>
                <a:latin typeface="Papyrus" panose="020B0602040200020303" pitchFamily="34" charset="77"/>
              </a:rPr>
              <a:t>, as the first fruits-      1 Corinthians 15: 20 &amp; 23</a:t>
            </a:r>
          </a:p>
          <a:p>
            <a:pPr marL="457200" indent="-457200">
              <a:spcBef>
                <a:spcPct val="0"/>
              </a:spcBef>
              <a:buFontTx/>
              <a:buAutoNum type="arabicPeriod"/>
            </a:pPr>
            <a:endParaRPr lang="en-US" altLang="en-US" sz="2000" dirty="0">
              <a:solidFill>
                <a:schemeClr val="bg1"/>
              </a:solidFill>
              <a:latin typeface="Papyrus" panose="020B0602040200020303" pitchFamily="34" charset="77"/>
            </a:endParaRPr>
          </a:p>
          <a:p>
            <a:pPr>
              <a:spcBef>
                <a:spcPct val="0"/>
              </a:spcBef>
              <a:buFontTx/>
              <a:buNone/>
            </a:pPr>
            <a:r>
              <a:rPr lang="en-US" altLang="en-US" sz="2000" dirty="0">
                <a:solidFill>
                  <a:schemeClr val="bg1"/>
                </a:solidFill>
                <a:latin typeface="Papyrus" panose="020B0602040200020303" pitchFamily="34" charset="77"/>
              </a:rPr>
              <a:t>        2. </a:t>
            </a:r>
            <a:r>
              <a:rPr lang="en-US" altLang="en-US" sz="2000" u="sng" dirty="0">
                <a:solidFill>
                  <a:schemeClr val="bg1"/>
                </a:solidFill>
                <a:latin typeface="Papyrus" panose="020B0602040200020303" pitchFamily="34" charset="77"/>
              </a:rPr>
              <a:t>Certain OT saints</a:t>
            </a:r>
            <a:r>
              <a:rPr lang="en-US" altLang="en-US" sz="2000" dirty="0">
                <a:solidFill>
                  <a:schemeClr val="bg1"/>
                </a:solidFill>
                <a:latin typeface="Papyrus" panose="020B0602040200020303" pitchFamily="34" charset="77"/>
              </a:rPr>
              <a:t>  came out of their tombs when </a:t>
            </a:r>
          </a:p>
          <a:p>
            <a:pPr>
              <a:spcBef>
                <a:spcPct val="0"/>
              </a:spcBef>
              <a:buFontTx/>
              <a:buNone/>
            </a:pPr>
            <a:r>
              <a:rPr lang="en-US" altLang="en-US" sz="2000" dirty="0">
                <a:solidFill>
                  <a:schemeClr val="bg1"/>
                </a:solidFill>
                <a:latin typeface="Papyrus" panose="020B0602040200020303" pitchFamily="34" charset="77"/>
              </a:rPr>
              <a:t>          Jesus was resurrected &amp; were seen by many –</a:t>
            </a:r>
          </a:p>
          <a:p>
            <a:pPr>
              <a:spcBef>
                <a:spcPct val="0"/>
              </a:spcBef>
              <a:buFontTx/>
              <a:buNone/>
            </a:pPr>
            <a:r>
              <a:rPr lang="en-US" altLang="en-US" sz="2000" dirty="0">
                <a:solidFill>
                  <a:schemeClr val="bg1"/>
                </a:solidFill>
                <a:latin typeface="Papyrus" panose="020B0602040200020303" pitchFamily="34" charset="77"/>
              </a:rPr>
              <a:t>                 Matthew.27:50-53</a:t>
            </a:r>
          </a:p>
          <a:p>
            <a:pPr>
              <a:lnSpc>
                <a:spcPct val="80000"/>
              </a:lnSpc>
              <a:spcBef>
                <a:spcPct val="0"/>
              </a:spcBef>
              <a:buFontTx/>
              <a:buNone/>
            </a:pPr>
            <a:endParaRPr lang="en-US" altLang="en-US" sz="2000" dirty="0">
              <a:solidFill>
                <a:schemeClr val="bg1"/>
              </a:solidFill>
              <a:latin typeface="Papyrus" panose="020B0602040200020303" pitchFamily="34" charset="77"/>
            </a:endParaRPr>
          </a:p>
          <a:p>
            <a:pPr>
              <a:spcBef>
                <a:spcPct val="0"/>
              </a:spcBef>
              <a:buFontTx/>
              <a:buNone/>
            </a:pPr>
            <a:r>
              <a:rPr lang="en-US" altLang="en-US" sz="2000" dirty="0">
                <a:solidFill>
                  <a:schemeClr val="bg1"/>
                </a:solidFill>
                <a:latin typeface="Papyrus" panose="020B0602040200020303" pitchFamily="34" charset="77"/>
              </a:rPr>
              <a:t>       3. </a:t>
            </a:r>
            <a:r>
              <a:rPr lang="en-US" altLang="en-US" sz="2000" u="sng" dirty="0">
                <a:solidFill>
                  <a:schemeClr val="bg1"/>
                </a:solidFill>
                <a:latin typeface="Papyrus" panose="020B0602040200020303" pitchFamily="34" charset="77"/>
              </a:rPr>
              <a:t>The Rapture of Church</a:t>
            </a:r>
            <a:r>
              <a:rPr lang="en-US" altLang="en-US" sz="2000" dirty="0">
                <a:solidFill>
                  <a:schemeClr val="bg1"/>
                </a:solidFill>
                <a:latin typeface="Papyrus" panose="020B0602040200020303" pitchFamily="34" charset="77"/>
              </a:rPr>
              <a:t> – Pre-Tribulation</a:t>
            </a:r>
          </a:p>
          <a:p>
            <a:pPr>
              <a:spcBef>
                <a:spcPct val="0"/>
              </a:spcBef>
              <a:buFontTx/>
              <a:buNone/>
            </a:pPr>
            <a:r>
              <a:rPr lang="en-US" altLang="en-US" sz="2000" dirty="0">
                <a:solidFill>
                  <a:schemeClr val="bg1"/>
                </a:solidFill>
                <a:latin typeface="Papyrus" panose="020B0602040200020303" pitchFamily="34" charset="77"/>
              </a:rPr>
              <a:t>                 1 Corinthians. 15:52,</a:t>
            </a:r>
          </a:p>
          <a:p>
            <a:pPr>
              <a:spcBef>
                <a:spcPct val="0"/>
              </a:spcBef>
              <a:buFontTx/>
              <a:buNone/>
            </a:pPr>
            <a:r>
              <a:rPr lang="en-US" altLang="en-US" sz="2000" dirty="0">
                <a:solidFill>
                  <a:schemeClr val="bg1"/>
                </a:solidFill>
                <a:latin typeface="Papyrus" panose="020B0602040200020303" pitchFamily="34" charset="77"/>
              </a:rPr>
              <a:t>                     I Thess. 4:13-18</a:t>
            </a:r>
          </a:p>
          <a:p>
            <a:pPr>
              <a:lnSpc>
                <a:spcPct val="80000"/>
              </a:lnSpc>
              <a:spcBef>
                <a:spcPct val="0"/>
              </a:spcBef>
              <a:buFontTx/>
              <a:buNone/>
            </a:pPr>
            <a:endParaRPr lang="en-US" altLang="en-US" sz="2000" dirty="0">
              <a:solidFill>
                <a:schemeClr val="bg1"/>
              </a:solidFill>
              <a:latin typeface="Papyrus" panose="020B0602040200020303" pitchFamily="34" charset="77"/>
            </a:endParaRPr>
          </a:p>
          <a:p>
            <a:pPr>
              <a:spcBef>
                <a:spcPct val="0"/>
              </a:spcBef>
              <a:buFontTx/>
              <a:buNone/>
            </a:pPr>
            <a:r>
              <a:rPr lang="en-US" altLang="en-US" sz="2000" dirty="0">
                <a:solidFill>
                  <a:schemeClr val="bg1"/>
                </a:solidFill>
                <a:latin typeface="Papyrus" panose="020B0602040200020303" pitchFamily="34" charset="77"/>
              </a:rPr>
              <a:t>        4. </a:t>
            </a:r>
            <a:r>
              <a:rPr lang="en-US" altLang="en-US" sz="2000" u="sng" dirty="0">
                <a:solidFill>
                  <a:schemeClr val="bg1"/>
                </a:solidFill>
                <a:latin typeface="Papyrus" panose="020B0602040200020303" pitchFamily="34" charset="77"/>
              </a:rPr>
              <a:t>The 2 Mighty Witnesses  - Revelation  11:8</a:t>
            </a:r>
          </a:p>
          <a:p>
            <a:pPr>
              <a:spcBef>
                <a:spcPct val="0"/>
              </a:spcBef>
              <a:buFontTx/>
              <a:buNone/>
            </a:pPr>
            <a:r>
              <a:rPr lang="en-US" altLang="en-US" sz="2000" dirty="0">
                <a:solidFill>
                  <a:schemeClr val="bg1"/>
                </a:solidFill>
                <a:latin typeface="Papyrus" panose="020B0602040200020303" pitchFamily="34" charset="77"/>
              </a:rPr>
              <a:t>                 During the Tribulation –</a:t>
            </a:r>
          </a:p>
          <a:p>
            <a:pPr>
              <a:lnSpc>
                <a:spcPct val="80000"/>
              </a:lnSpc>
              <a:spcBef>
                <a:spcPct val="0"/>
              </a:spcBef>
              <a:buFontTx/>
              <a:buNone/>
            </a:pPr>
            <a:endParaRPr lang="en-US" altLang="en-US" sz="2000" dirty="0">
              <a:solidFill>
                <a:schemeClr val="bg1"/>
              </a:solidFill>
              <a:latin typeface="Papyrus" panose="020B0602040200020303" pitchFamily="34" charset="77"/>
            </a:endParaRPr>
          </a:p>
          <a:p>
            <a:pPr>
              <a:spcBef>
                <a:spcPct val="0"/>
              </a:spcBef>
              <a:buFontTx/>
              <a:buNone/>
            </a:pPr>
            <a:r>
              <a:rPr lang="en-US" altLang="en-US" sz="2000" dirty="0">
                <a:solidFill>
                  <a:schemeClr val="bg1"/>
                </a:solidFill>
                <a:latin typeface="Papyrus" panose="020B0602040200020303" pitchFamily="34" charset="77"/>
              </a:rPr>
              <a:t>            5. </a:t>
            </a:r>
            <a:r>
              <a:rPr lang="en-US" altLang="en-US" sz="2000" u="sng" dirty="0">
                <a:solidFill>
                  <a:schemeClr val="bg1"/>
                </a:solidFill>
                <a:latin typeface="Papyrus" panose="020B0602040200020303" pitchFamily="34" charset="77"/>
              </a:rPr>
              <a:t>The 144,000 </a:t>
            </a:r>
            <a:r>
              <a:rPr lang="en-US" altLang="en-US" sz="2000" dirty="0">
                <a:solidFill>
                  <a:schemeClr val="bg1"/>
                </a:solidFill>
                <a:latin typeface="Papyrus" panose="020B0602040200020303" pitchFamily="34" charset="77"/>
              </a:rPr>
              <a:t>in </a:t>
            </a:r>
            <a:r>
              <a:rPr lang="en-US" altLang="en-US" sz="2000" dirty="0" err="1">
                <a:solidFill>
                  <a:schemeClr val="bg1"/>
                </a:solidFill>
                <a:latin typeface="Papyrus" panose="020B0602040200020303" pitchFamily="34" charset="77"/>
              </a:rPr>
              <a:t>Heaven’sThrone</a:t>
            </a:r>
            <a:r>
              <a:rPr lang="en-US" altLang="en-US" sz="2000" dirty="0">
                <a:solidFill>
                  <a:schemeClr val="bg1"/>
                </a:solidFill>
                <a:latin typeface="Papyrus" panose="020B0602040200020303" pitchFamily="34" charset="77"/>
              </a:rPr>
              <a:t> Room – Rev. 14:1-5</a:t>
            </a:r>
          </a:p>
          <a:p>
            <a:pPr>
              <a:spcBef>
                <a:spcPct val="0"/>
              </a:spcBef>
              <a:buFontTx/>
              <a:buNone/>
            </a:pPr>
            <a:endParaRPr lang="en-US" altLang="en-US" sz="2000" dirty="0">
              <a:solidFill>
                <a:schemeClr val="bg1"/>
              </a:solidFill>
              <a:latin typeface="Papyrus" panose="020B0602040200020303" pitchFamily="34" charset="77"/>
            </a:endParaRPr>
          </a:p>
          <a:p>
            <a:pPr>
              <a:spcBef>
                <a:spcPct val="0"/>
              </a:spcBef>
              <a:buFontTx/>
              <a:buNone/>
            </a:pPr>
            <a:endParaRPr lang="en-US" altLang="en-US" sz="2000" dirty="0">
              <a:solidFill>
                <a:schemeClr val="bg1"/>
              </a:solidFill>
              <a:latin typeface="Papyrus" panose="020B0602040200020303" pitchFamily="34" charset="77"/>
            </a:endParaRPr>
          </a:p>
          <a:p>
            <a:pPr>
              <a:spcBef>
                <a:spcPct val="0"/>
              </a:spcBef>
              <a:buFontTx/>
              <a:buNone/>
            </a:pPr>
            <a:r>
              <a:rPr lang="en-US" altLang="en-US" sz="2000" dirty="0">
                <a:solidFill>
                  <a:schemeClr val="bg1"/>
                </a:solidFill>
                <a:latin typeface="Papyrus" panose="020B0602040200020303" pitchFamily="34" charset="77"/>
              </a:rPr>
              <a:t>       6. . </a:t>
            </a:r>
            <a:r>
              <a:rPr lang="en-US" altLang="en-US" sz="2000" u="sng" dirty="0">
                <a:solidFill>
                  <a:schemeClr val="bg1"/>
                </a:solidFill>
                <a:latin typeface="Papyrus" panose="020B0602040200020303" pitchFamily="34" charset="77"/>
              </a:rPr>
              <a:t>The Tribulation Saints</a:t>
            </a:r>
            <a:r>
              <a:rPr lang="en-US" altLang="en-US" sz="2000" dirty="0">
                <a:solidFill>
                  <a:schemeClr val="bg1"/>
                </a:solidFill>
                <a:latin typeface="Papyrus" panose="020B0602040200020303" pitchFamily="34" charset="77"/>
              </a:rPr>
              <a:t> wave palm branches</a:t>
            </a:r>
          </a:p>
          <a:p>
            <a:pPr>
              <a:spcBef>
                <a:spcPct val="0"/>
              </a:spcBef>
              <a:buFontTx/>
              <a:buNone/>
            </a:pPr>
            <a:r>
              <a:rPr lang="en-US" altLang="en-US" sz="2000" dirty="0">
                <a:solidFill>
                  <a:schemeClr val="bg1"/>
                </a:solidFill>
                <a:latin typeface="Papyrus" panose="020B0602040200020303" pitchFamily="34" charset="77"/>
              </a:rPr>
              <a:t>              Rev. 20:4-6 Reign with Christ during Millennium – </a:t>
            </a:r>
          </a:p>
          <a:p>
            <a:pPr>
              <a:spcBef>
                <a:spcPct val="0"/>
              </a:spcBef>
              <a:buFontTx/>
              <a:buNone/>
            </a:pPr>
            <a:endParaRPr lang="en-US" altLang="en-US" sz="2000" dirty="0">
              <a:solidFill>
                <a:schemeClr val="bg1"/>
              </a:solidFill>
              <a:latin typeface="Papyrus" panose="020B0602040200020303" pitchFamily="34" charset="77"/>
            </a:endParaRPr>
          </a:p>
          <a:p>
            <a:pPr>
              <a:spcBef>
                <a:spcPct val="0"/>
              </a:spcBef>
              <a:buFontTx/>
              <a:buNone/>
            </a:pPr>
            <a:r>
              <a:rPr lang="en-US" altLang="en-US" sz="2000" dirty="0">
                <a:solidFill>
                  <a:schemeClr val="bg1"/>
                </a:solidFill>
                <a:latin typeface="Papyrus" panose="020B0602040200020303" pitchFamily="34" charset="77"/>
              </a:rPr>
              <a:t>                 7. </a:t>
            </a:r>
            <a:r>
              <a:rPr lang="en-US" altLang="en-US" sz="2000" u="sng" dirty="0">
                <a:solidFill>
                  <a:schemeClr val="bg1"/>
                </a:solidFill>
                <a:latin typeface="Papyrus" panose="020B0602040200020303" pitchFamily="34" charset="77"/>
              </a:rPr>
              <a:t>Old Testament Saints </a:t>
            </a:r>
            <a:r>
              <a:rPr lang="en-US" altLang="en-US" sz="2000" dirty="0">
                <a:solidFill>
                  <a:schemeClr val="bg1"/>
                </a:solidFill>
                <a:latin typeface="Papyrus" panose="020B0602040200020303" pitchFamily="34" charset="77"/>
              </a:rPr>
              <a:t>- Part of 1</a:t>
            </a:r>
            <a:r>
              <a:rPr lang="en-US" altLang="en-US" sz="2000" baseline="30000" dirty="0">
                <a:solidFill>
                  <a:schemeClr val="bg1"/>
                </a:solidFill>
                <a:latin typeface="Papyrus" panose="020B0602040200020303" pitchFamily="34" charset="77"/>
              </a:rPr>
              <a:t>st</a:t>
            </a:r>
            <a:r>
              <a:rPr lang="en-US" altLang="en-US" sz="2000" dirty="0">
                <a:solidFill>
                  <a:schemeClr val="bg1"/>
                </a:solidFill>
                <a:latin typeface="Papyrus" panose="020B0602040200020303" pitchFamily="34" charset="77"/>
              </a:rPr>
              <a:t> Resurrection </a:t>
            </a:r>
          </a:p>
        </p:txBody>
      </p:sp>
      <p:pic>
        <p:nvPicPr>
          <p:cNvPr id="230403" name="Picture 6" descr="images-6.jpeg">
            <a:extLst>
              <a:ext uri="{FF2B5EF4-FFF2-40B4-BE49-F238E27FC236}">
                <a16:creationId xmlns:a16="http://schemas.microsoft.com/office/drawing/2014/main" id="{5290D5E0-36F5-F2C2-2E3C-D15B304343A5}"/>
              </a:ext>
            </a:extLst>
          </p:cNvPr>
          <p:cNvPicPr>
            <a:picLocks noChangeAspect="1"/>
          </p:cNvPicPr>
          <p:nvPr/>
        </p:nvPicPr>
        <p:blipFill>
          <a:blip r:embed="rId2">
            <a:extLst>
              <a:ext uri="{28A0092B-C50C-407E-A947-70E740481C1C}">
                <a14:useLocalDpi xmlns:a14="http://schemas.microsoft.com/office/drawing/2010/main" val="0"/>
              </a:ext>
            </a:extLst>
          </a:blip>
          <a:srcRect b="15512"/>
          <a:stretch>
            <a:fillRect/>
          </a:stretch>
        </p:blipFill>
        <p:spPr bwMode="auto">
          <a:xfrm>
            <a:off x="5691739" y="2869336"/>
            <a:ext cx="20542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3.jpeg">
            <a:extLst>
              <a:ext uri="{FF2B5EF4-FFF2-40B4-BE49-F238E27FC236}">
                <a16:creationId xmlns:a16="http://schemas.microsoft.com/office/drawing/2014/main" id="{34B1A9BD-AC1E-B5E9-202F-CDA129538518}"/>
              </a:ext>
            </a:extLst>
          </p:cNvPr>
          <p:cNvPicPr>
            <a:picLocks noChangeAspect="1"/>
          </p:cNvPicPr>
          <p:nvPr/>
        </p:nvPicPr>
        <p:blipFill>
          <a:blip r:embed="rId3"/>
          <a:srcRect r="18851" b="7396"/>
          <a:stretch>
            <a:fillRect/>
          </a:stretch>
        </p:blipFill>
        <p:spPr bwMode="auto">
          <a:xfrm>
            <a:off x="9621354" y="3429001"/>
            <a:ext cx="2136150" cy="1598196"/>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0" name="Picture 9" descr="images-8.jpeg">
            <a:extLst>
              <a:ext uri="{FF2B5EF4-FFF2-40B4-BE49-F238E27FC236}">
                <a16:creationId xmlns:a16="http://schemas.microsoft.com/office/drawing/2014/main" id="{10FCA69B-0C55-91AB-149B-4FAC85CFBBA9}"/>
              </a:ext>
            </a:extLst>
          </p:cNvPr>
          <p:cNvPicPr>
            <a:picLocks noChangeAspect="1"/>
          </p:cNvPicPr>
          <p:nvPr/>
        </p:nvPicPr>
        <p:blipFill>
          <a:blip r:embed="rId4"/>
          <a:srcRect b="10245"/>
          <a:stretch>
            <a:fillRect/>
          </a:stretch>
        </p:blipFill>
        <p:spPr bwMode="auto">
          <a:xfrm>
            <a:off x="7975005" y="1807294"/>
            <a:ext cx="1958975" cy="13176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2" name="Picture 11" descr="images-10.jpeg">
            <a:extLst>
              <a:ext uri="{FF2B5EF4-FFF2-40B4-BE49-F238E27FC236}">
                <a16:creationId xmlns:a16="http://schemas.microsoft.com/office/drawing/2014/main" id="{4BD2C5F8-A9B2-CDF3-CB57-BF5304F01E7B}"/>
              </a:ext>
            </a:extLst>
          </p:cNvPr>
          <p:cNvPicPr>
            <a:picLocks noChangeAspect="1"/>
          </p:cNvPicPr>
          <p:nvPr/>
        </p:nvPicPr>
        <p:blipFill>
          <a:blip r:embed="rId5"/>
          <a:srcRect/>
          <a:stretch>
            <a:fillRect/>
          </a:stretch>
        </p:blipFill>
        <p:spPr bwMode="auto">
          <a:xfrm>
            <a:off x="6718851" y="4827397"/>
            <a:ext cx="2082800" cy="134778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3" name="Picture 12" descr="images-6.jpeg">
            <a:extLst>
              <a:ext uri="{FF2B5EF4-FFF2-40B4-BE49-F238E27FC236}">
                <a16:creationId xmlns:a16="http://schemas.microsoft.com/office/drawing/2014/main" id="{4FF83624-612F-6D13-3E99-8D3A5A146C4E}"/>
              </a:ext>
            </a:extLst>
          </p:cNvPr>
          <p:cNvPicPr>
            <a:picLocks noChangeAspect="1"/>
          </p:cNvPicPr>
          <p:nvPr/>
        </p:nvPicPr>
        <p:blipFill>
          <a:blip r:embed="rId6"/>
          <a:srcRect/>
          <a:stretch>
            <a:fillRect/>
          </a:stretch>
        </p:blipFill>
        <p:spPr bwMode="auto">
          <a:xfrm>
            <a:off x="10011862" y="207830"/>
            <a:ext cx="1462087" cy="146208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7" name="Right Arrow 16">
            <a:extLst>
              <a:ext uri="{FF2B5EF4-FFF2-40B4-BE49-F238E27FC236}">
                <a16:creationId xmlns:a16="http://schemas.microsoft.com/office/drawing/2014/main" id="{B06A0F86-85BF-A83B-9AF2-F9333566DB4D}"/>
              </a:ext>
            </a:extLst>
          </p:cNvPr>
          <p:cNvSpPr>
            <a:spLocks noChangeArrowheads="1"/>
          </p:cNvSpPr>
          <p:nvPr/>
        </p:nvSpPr>
        <p:spPr bwMode="auto">
          <a:xfrm>
            <a:off x="7561065" y="816991"/>
            <a:ext cx="2372915" cy="188351"/>
          </a:xfrm>
          <a:prstGeom prst="rightArrow">
            <a:avLst>
              <a:gd name="adj1" fmla="val 50000"/>
              <a:gd name="adj2" fmla="val 50000"/>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230412" name="TextBox 1">
            <a:extLst>
              <a:ext uri="{FF2B5EF4-FFF2-40B4-BE49-F238E27FC236}">
                <a16:creationId xmlns:a16="http://schemas.microsoft.com/office/drawing/2014/main" id="{108AEE93-B378-ABF0-0F5E-F3C7C7FEBD0A}"/>
              </a:ext>
            </a:extLst>
          </p:cNvPr>
          <p:cNvSpPr txBox="1">
            <a:spLocks noChangeArrowheads="1"/>
          </p:cNvSpPr>
          <p:nvPr/>
        </p:nvSpPr>
        <p:spPr bwMode="auto">
          <a:xfrm>
            <a:off x="3540522" y="26504"/>
            <a:ext cx="4205442" cy="400110"/>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latin typeface="Papyrus" panose="020B0602040200020303" pitchFamily="34" charset="77"/>
              </a:rPr>
              <a:t>1</a:t>
            </a:r>
            <a:r>
              <a:rPr lang="en-US" altLang="en-US" sz="2000" baseline="30000" dirty="0">
                <a:latin typeface="Papyrus" panose="020B0602040200020303" pitchFamily="34" charset="77"/>
              </a:rPr>
              <a:t>st</a:t>
            </a:r>
            <a:r>
              <a:rPr lang="en-US" altLang="en-US" sz="2000" dirty="0">
                <a:latin typeface="Papyrus" panose="020B0602040200020303" pitchFamily="34" charset="77"/>
              </a:rPr>
              <a:t>  Resurrection has Several Stages</a:t>
            </a:r>
          </a:p>
        </p:txBody>
      </p:sp>
      <p:sp>
        <p:nvSpPr>
          <p:cNvPr id="3" name="Right Arrow 2">
            <a:extLst>
              <a:ext uri="{FF2B5EF4-FFF2-40B4-BE49-F238E27FC236}">
                <a16:creationId xmlns:a16="http://schemas.microsoft.com/office/drawing/2014/main" id="{B9883475-14EB-9EF7-8EC5-3D28CC39C2E9}"/>
              </a:ext>
            </a:extLst>
          </p:cNvPr>
          <p:cNvSpPr>
            <a:spLocks noChangeArrowheads="1"/>
          </p:cNvSpPr>
          <p:nvPr/>
        </p:nvSpPr>
        <p:spPr bwMode="auto">
          <a:xfrm>
            <a:off x="5487569" y="2218850"/>
            <a:ext cx="2372915" cy="188351"/>
          </a:xfrm>
          <a:prstGeom prst="rightArrow">
            <a:avLst>
              <a:gd name="adj1" fmla="val 50000"/>
              <a:gd name="adj2" fmla="val 50000"/>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4" name="Right Arrow 3">
            <a:extLst>
              <a:ext uri="{FF2B5EF4-FFF2-40B4-BE49-F238E27FC236}">
                <a16:creationId xmlns:a16="http://schemas.microsoft.com/office/drawing/2014/main" id="{91C9ECA7-717E-C6E1-0A1F-E4E351308573}"/>
              </a:ext>
            </a:extLst>
          </p:cNvPr>
          <p:cNvSpPr>
            <a:spLocks noChangeArrowheads="1"/>
          </p:cNvSpPr>
          <p:nvPr/>
        </p:nvSpPr>
        <p:spPr bwMode="auto">
          <a:xfrm>
            <a:off x="7089413" y="4356624"/>
            <a:ext cx="2372915" cy="188351"/>
          </a:xfrm>
          <a:prstGeom prst="rightArrow">
            <a:avLst>
              <a:gd name="adj1" fmla="val 50000"/>
              <a:gd name="adj2" fmla="val 50000"/>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Tree>
    <p:extLst>
      <p:ext uri="{BB962C8B-B14F-4D97-AF65-F5344CB8AC3E}">
        <p14:creationId xmlns:p14="http://schemas.microsoft.com/office/powerpoint/2010/main" val="3401957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BEBA3EB8-CBCF-BD37-F650-91FE7F18D6C7}"/>
              </a:ext>
            </a:extLst>
          </p:cNvPr>
          <p:cNvSpPr txBox="1"/>
          <p:nvPr/>
        </p:nvSpPr>
        <p:spPr>
          <a:xfrm>
            <a:off x="1080895" y="1613118"/>
            <a:ext cx="8004313" cy="1815882"/>
          </a:xfrm>
          <a:prstGeom prst="rect">
            <a:avLst/>
          </a:prstGeom>
          <a:solidFill>
            <a:srgbClr val="002060"/>
          </a:solidFill>
        </p:spPr>
        <p:txBody>
          <a:bodyPr wrap="square" rtlCol="0">
            <a:spAutoFit/>
          </a:bodyPr>
          <a:lstStyle/>
          <a:p>
            <a:r>
              <a:rPr lang="en-US" sz="2800" dirty="0">
                <a:solidFill>
                  <a:schemeClr val="bg1"/>
                </a:solidFill>
                <a:latin typeface="Papyrus" panose="020B0602040200020303" pitchFamily="34" charset="77"/>
              </a:rPr>
              <a:t>    </a:t>
            </a:r>
          </a:p>
          <a:p>
            <a:r>
              <a:rPr lang="en-US" sz="2800" dirty="0">
                <a:solidFill>
                  <a:schemeClr val="bg1"/>
                </a:solidFill>
                <a:latin typeface="Papyrus" panose="020B0602040200020303" pitchFamily="34" charset="77"/>
              </a:rPr>
              <a:t>  Wonderful Treasure  in the Feasts of the Lord </a:t>
            </a:r>
          </a:p>
          <a:p>
            <a:r>
              <a:rPr lang="en-US" sz="2800" dirty="0">
                <a:solidFill>
                  <a:schemeClr val="bg1"/>
                </a:solidFill>
                <a:latin typeface="Papyrus" panose="020B0602040200020303" pitchFamily="34" charset="77"/>
              </a:rPr>
              <a:t>       The Trumpet Sound Points to the Rapture </a:t>
            </a:r>
          </a:p>
          <a:p>
            <a:endParaRPr lang="en-US" sz="2800" dirty="0">
              <a:solidFill>
                <a:schemeClr val="bg1"/>
              </a:solidFill>
              <a:latin typeface="Papyrus" panose="020B0602040200020303" pitchFamily="34" charset="77"/>
            </a:endParaRPr>
          </a:p>
        </p:txBody>
      </p:sp>
      <p:pic>
        <p:nvPicPr>
          <p:cNvPr id="4" name="Picture 3" descr="images-5.jpeg">
            <a:extLst>
              <a:ext uri="{FF2B5EF4-FFF2-40B4-BE49-F238E27FC236}">
                <a16:creationId xmlns:a16="http://schemas.microsoft.com/office/drawing/2014/main" id="{A0EC6829-C9E1-3D1B-A6F2-3F2DCC7C54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454" l="0" r="100000">
                        <a14:foregroundMark x1="89231" y1="71649" x2="89231" y2="83505"/>
                      </a14:backgroundRemoval>
                    </a14:imgEffect>
                  </a14:imgLayer>
                </a14:imgProps>
              </a:ext>
              <a:ext uri="{28A0092B-C50C-407E-A947-70E740481C1C}">
                <a14:useLocalDpi xmlns:a14="http://schemas.microsoft.com/office/drawing/2010/main"/>
              </a:ext>
            </a:extLst>
          </a:blip>
          <a:stretch>
            <a:fillRect/>
          </a:stretch>
        </p:blipFill>
        <p:spPr>
          <a:xfrm>
            <a:off x="6873797" y="1814640"/>
            <a:ext cx="5318203" cy="5043360"/>
          </a:xfrm>
          <a:prstGeom prst="rect">
            <a:avLst/>
          </a:prstGeom>
        </p:spPr>
      </p:pic>
    </p:spTree>
    <p:extLst>
      <p:ext uri="{BB962C8B-B14F-4D97-AF65-F5344CB8AC3E}">
        <p14:creationId xmlns:p14="http://schemas.microsoft.com/office/powerpoint/2010/main" val="63054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431843" cy="6858000"/>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 </a:t>
            </a:r>
          </a:p>
        </p:txBody>
      </p:sp>
      <p:pic>
        <p:nvPicPr>
          <p:cNvPr id="2" name="Picture 1" descr="menorah-of-fea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124" y="0"/>
            <a:ext cx="9066248" cy="6786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67F52468-5455-8359-71D6-F6CEE2487A7B}"/>
              </a:ext>
            </a:extLst>
          </p:cNvPr>
          <p:cNvSpPr txBox="1"/>
          <p:nvPr/>
        </p:nvSpPr>
        <p:spPr>
          <a:xfrm>
            <a:off x="7273159" y="4109543"/>
            <a:ext cx="3268717" cy="1569660"/>
          </a:xfrm>
          <a:prstGeom prst="rect">
            <a:avLst/>
          </a:prstGeom>
          <a:solidFill>
            <a:schemeClr val="bg1"/>
          </a:solidFill>
        </p:spPr>
        <p:txBody>
          <a:bodyPr wrap="square" rtlCol="0">
            <a:spAutoFit/>
          </a:bodyPr>
          <a:lstStyle/>
          <a:p>
            <a:pPr algn="ctr"/>
            <a:r>
              <a:rPr lang="en-US" sz="2400" dirty="0">
                <a:latin typeface="Papyrus" panose="020B0602040200020303" pitchFamily="34" charset="77"/>
              </a:rPr>
              <a:t>The Feast of Trumpets</a:t>
            </a:r>
          </a:p>
          <a:p>
            <a:pPr algn="ctr"/>
            <a:r>
              <a:rPr lang="en-US" sz="2400" dirty="0">
                <a:latin typeface="Papyrus" panose="020B0602040200020303" pitchFamily="34" charset="77"/>
              </a:rPr>
              <a:t> is a Prophetic Picture </a:t>
            </a:r>
          </a:p>
          <a:p>
            <a:pPr algn="ctr"/>
            <a:r>
              <a:rPr lang="en-US" sz="2400" dirty="0">
                <a:latin typeface="Papyrus" panose="020B0602040200020303" pitchFamily="34" charset="77"/>
              </a:rPr>
              <a:t>of the Rapture</a:t>
            </a:r>
          </a:p>
          <a:p>
            <a:pPr algn="ctr"/>
            <a:r>
              <a:rPr lang="en-US" sz="2400" dirty="0">
                <a:latin typeface="Papyrus" panose="020B0602040200020303" pitchFamily="34" charset="77"/>
              </a:rPr>
              <a:t> before </a:t>
            </a:r>
            <a:r>
              <a:rPr lang="en-US" sz="2400" dirty="0" err="1">
                <a:latin typeface="Papyrus" panose="020B0602040200020303" pitchFamily="34" charset="77"/>
              </a:rPr>
              <a:t>theTribulation</a:t>
            </a:r>
            <a:endParaRPr lang="en-US" sz="2400" dirty="0">
              <a:latin typeface="Papyrus" panose="020B0602040200020303" pitchFamily="34" charset="77"/>
            </a:endParaRPr>
          </a:p>
        </p:txBody>
      </p:sp>
    </p:spTree>
    <p:extLst>
      <p:ext uri="{BB962C8B-B14F-4D97-AF65-F5344CB8AC3E}">
        <p14:creationId xmlns:p14="http://schemas.microsoft.com/office/powerpoint/2010/main" val="3546326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sp>
        <p:nvSpPr>
          <p:cNvPr id="3" name="TextBox 2"/>
          <p:cNvSpPr txBox="1"/>
          <p:nvPr/>
        </p:nvSpPr>
        <p:spPr>
          <a:xfrm>
            <a:off x="799129" y="175136"/>
            <a:ext cx="10236732" cy="1015663"/>
          </a:xfrm>
          <a:prstGeom prst="rect">
            <a:avLst/>
          </a:prstGeom>
          <a:solidFill>
            <a:schemeClr val="accent1"/>
          </a:solidFill>
        </p:spPr>
        <p:txBody>
          <a:bodyPr wrap="square" rtlCol="0">
            <a:spAutoFit/>
          </a:bodyPr>
          <a:lstStyle/>
          <a:p>
            <a:r>
              <a:rPr lang="en-US" sz="2000" dirty="0">
                <a:solidFill>
                  <a:schemeClr val="bg1"/>
                </a:solidFill>
                <a:latin typeface="Papyrus"/>
                <a:cs typeface="Papyrus"/>
              </a:rPr>
              <a:t>“</a:t>
            </a:r>
            <a:r>
              <a:rPr lang="en-US" sz="2000" b="1" dirty="0">
                <a:solidFill>
                  <a:schemeClr val="bg1"/>
                </a:solidFill>
                <a:latin typeface="Papyrus"/>
                <a:cs typeface="Papyrus"/>
              </a:rPr>
              <a:t>1 Corinthians 15:51-52</a:t>
            </a:r>
            <a:r>
              <a:rPr lang="en-US" sz="2000" dirty="0">
                <a:solidFill>
                  <a:schemeClr val="bg1"/>
                </a:solidFill>
                <a:latin typeface="Papyrus"/>
                <a:cs typeface="Papyrus"/>
              </a:rPr>
              <a:t>”Behold, I show you a mystery: we shall not all sleep, but we shall all be changed.  In a moment, in the twinkling of an eye, </a:t>
            </a:r>
            <a:r>
              <a:rPr lang="en-US" sz="2000" i="1" dirty="0">
                <a:solidFill>
                  <a:schemeClr val="bg1"/>
                </a:solidFill>
                <a:latin typeface="Papyrus"/>
                <a:cs typeface="Papyrus"/>
              </a:rPr>
              <a:t>at the last trump</a:t>
            </a:r>
            <a:r>
              <a:rPr lang="en-US" sz="2000" dirty="0">
                <a:solidFill>
                  <a:schemeClr val="bg1"/>
                </a:solidFill>
                <a:latin typeface="Papyrus"/>
                <a:cs typeface="Papyrus"/>
              </a:rPr>
              <a:t>: For the trumpet shall sound, and the dead in Christ shall be raised incorruptible, and we shall be changed</a:t>
            </a:r>
            <a:r>
              <a:rPr lang="en-US" sz="2000" dirty="0">
                <a:latin typeface="Papyrus"/>
                <a:cs typeface="Papyrus"/>
              </a:rPr>
              <a:t>”</a:t>
            </a:r>
            <a:endParaRPr lang="en-US" sz="2000" b="1" dirty="0">
              <a:solidFill>
                <a:srgbClr val="FF0000"/>
              </a:solidFill>
              <a:latin typeface="Papyrus"/>
              <a:cs typeface="Papyrus"/>
            </a:endParaRPr>
          </a:p>
        </p:txBody>
      </p:sp>
      <p:pic>
        <p:nvPicPr>
          <p:cNvPr id="8" name="Picture 7" descr="398238_10150928111907355_799722627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29" y="1190799"/>
            <a:ext cx="10236732" cy="5667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0640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5399C4AB-6822-6907-E25F-F706AF7FD6C1}"/>
              </a:ext>
            </a:extLst>
          </p:cNvPr>
          <p:cNvSpPr txBox="1"/>
          <p:nvPr/>
        </p:nvSpPr>
        <p:spPr>
          <a:xfrm>
            <a:off x="1264753" y="1215335"/>
            <a:ext cx="9981315" cy="4770537"/>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Raptures/Resurrections  by Prophecy &amp; By Pattern </a:t>
            </a:r>
          </a:p>
          <a:p>
            <a:r>
              <a:rPr lang="en-US" sz="2800" dirty="0">
                <a:solidFill>
                  <a:schemeClr val="bg1"/>
                </a:solidFill>
                <a:latin typeface="Papyrus" panose="020B0602040200020303" pitchFamily="34" charset="77"/>
              </a:rPr>
              <a:t>	         are found from Genesis to Revelation</a:t>
            </a:r>
          </a:p>
          <a:p>
            <a:pPr algn="ctr"/>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Old Testament Hebrew  “ </a:t>
            </a:r>
            <a:r>
              <a:rPr lang="en-US" sz="2800" dirty="0" err="1">
                <a:solidFill>
                  <a:schemeClr val="bg1"/>
                </a:solidFill>
                <a:latin typeface="Papyrus" panose="020B0602040200020303" pitchFamily="34" charset="77"/>
              </a:rPr>
              <a:t>Natzal</a:t>
            </a:r>
            <a:r>
              <a:rPr lang="en-US" sz="2800" dirty="0">
                <a:solidFill>
                  <a:schemeClr val="bg1"/>
                </a:solidFill>
                <a:latin typeface="Papyrus" panose="020B0602040200020303" pitchFamily="34" charset="77"/>
              </a:rPr>
              <a:t>”</a:t>
            </a:r>
          </a:p>
          <a:p>
            <a:pPr algn="ctr"/>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Latin  Translation         “</a:t>
            </a:r>
            <a:r>
              <a:rPr lang="en-US" sz="2800" dirty="0" err="1">
                <a:solidFill>
                  <a:schemeClr val="bg1"/>
                </a:solidFill>
                <a:latin typeface="Papyrus" panose="020B0602040200020303" pitchFamily="34" charset="77"/>
              </a:rPr>
              <a:t>Rapto</a:t>
            </a:r>
            <a:r>
              <a:rPr lang="en-US" sz="2800" dirty="0">
                <a:solidFill>
                  <a:schemeClr val="bg1"/>
                </a:solidFill>
                <a:latin typeface="Papyrus" panose="020B0602040200020303" pitchFamily="34" charset="77"/>
              </a:rPr>
              <a:t>/ </a:t>
            </a:r>
            <a:r>
              <a:rPr lang="en-US" sz="2800" dirty="0" err="1">
                <a:solidFill>
                  <a:schemeClr val="bg1"/>
                </a:solidFill>
                <a:latin typeface="Papyrus" panose="020B0602040200020303" pitchFamily="34" charset="77"/>
              </a:rPr>
              <a:t>Rapiemur</a:t>
            </a:r>
            <a:r>
              <a:rPr lang="en-US" sz="2800" dirty="0">
                <a:solidFill>
                  <a:schemeClr val="bg1"/>
                </a:solidFill>
                <a:latin typeface="Papyrus" panose="020B0602040200020303" pitchFamily="34" charset="77"/>
              </a:rPr>
              <a:t>”</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Greek New Testament         “ </a:t>
            </a:r>
            <a:r>
              <a:rPr lang="en-US" sz="2800" dirty="0" err="1">
                <a:solidFill>
                  <a:schemeClr val="bg1"/>
                </a:solidFill>
                <a:latin typeface="Papyrus" panose="020B0602040200020303" pitchFamily="34" charset="77"/>
              </a:rPr>
              <a:t>Harpazo</a:t>
            </a:r>
            <a:r>
              <a:rPr lang="en-US" sz="2800" dirty="0">
                <a:solidFill>
                  <a:schemeClr val="bg1"/>
                </a:solidFill>
                <a:latin typeface="Papyrus" panose="020B0602040200020303" pitchFamily="34" charset="77"/>
              </a:rPr>
              <a:t>”</a:t>
            </a:r>
          </a:p>
          <a:p>
            <a:r>
              <a:rPr lang="en-US" sz="2800" dirty="0">
                <a:solidFill>
                  <a:schemeClr val="bg1"/>
                </a:solidFill>
                <a:latin typeface="Papyrus" panose="020B0602040200020303" pitchFamily="34" charset="77"/>
              </a:rPr>
              <a:t>                                                       “The Catching Away”</a:t>
            </a:r>
          </a:p>
          <a:p>
            <a:pPr algn="ctr"/>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4169957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p>
        </p:txBody>
      </p:sp>
      <p:pic>
        <p:nvPicPr>
          <p:cNvPr id="2" name="Picture 1" descr="three_cohanim.jpg"/>
          <p:cNvPicPr>
            <a:picLocks noChangeAspect="1"/>
          </p:cNvPicPr>
          <p:nvPr/>
        </p:nvPicPr>
        <p:blipFill rotWithShape="1">
          <a:blip r:embed="rId2">
            <a:extLst>
              <a:ext uri="{28A0092B-C50C-407E-A947-70E740481C1C}">
                <a14:useLocalDpi xmlns:a14="http://schemas.microsoft.com/office/drawing/2010/main" val="0"/>
              </a:ext>
            </a:extLst>
          </a:blip>
          <a:srcRect l="-1183" t="-7106" r="1603" b="13724"/>
          <a:stretch/>
        </p:blipFill>
        <p:spPr>
          <a:xfrm>
            <a:off x="-114299" y="0"/>
            <a:ext cx="12191999" cy="6876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3494" name="TextBox 2"/>
          <p:cNvSpPr txBox="1">
            <a:spLocks noChangeArrowheads="1"/>
          </p:cNvSpPr>
          <p:nvPr/>
        </p:nvSpPr>
        <p:spPr bwMode="auto">
          <a:xfrm>
            <a:off x="514351" y="257907"/>
            <a:ext cx="9015412" cy="70788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2000" dirty="0" err="1">
                <a:latin typeface="Papyrus" panose="020B0602040200020303" pitchFamily="34" charset="77"/>
                <a:cs typeface="Lucida Handwriting"/>
              </a:rPr>
              <a:t>On</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the</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Feast</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of</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Trumpets</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Priests</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blow</a:t>
            </a:r>
            <a:r>
              <a:rPr lang="es-ES_tradnl" sz="2000" dirty="0">
                <a:latin typeface="Papyrus" panose="020B0602040200020303" pitchFamily="34" charset="77"/>
                <a:cs typeface="Lucida Handwriting"/>
              </a:rPr>
              <a:t> a </a:t>
            </a:r>
            <a:r>
              <a:rPr lang="es-ES_tradnl" sz="2000" dirty="0" err="1">
                <a:latin typeface="Papyrus" panose="020B0602040200020303" pitchFamily="34" charset="77"/>
                <a:cs typeface="Lucida Handwriting"/>
              </a:rPr>
              <a:t>special</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pattern</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of</a:t>
            </a:r>
            <a:r>
              <a:rPr lang="es-ES_tradnl" sz="2000" dirty="0">
                <a:latin typeface="Papyrus" panose="020B0602040200020303" pitchFamily="34" charset="77"/>
                <a:cs typeface="Lucida Handwriting"/>
              </a:rPr>
              <a:t>  99 </a:t>
            </a:r>
            <a:r>
              <a:rPr lang="es-ES_tradnl" sz="2000" dirty="0" err="1">
                <a:latin typeface="Papyrus" panose="020B0602040200020303" pitchFamily="34" charset="77"/>
                <a:cs typeface="Lucida Handwriting"/>
              </a:rPr>
              <a:t>Sounds</a:t>
            </a:r>
            <a:endParaRPr lang="es-ES_tradnl" sz="2000" dirty="0">
              <a:latin typeface="Papyrus" panose="020B0602040200020303" pitchFamily="34" charset="77"/>
              <a:cs typeface="Lucida Handwriting"/>
            </a:endParaRPr>
          </a:p>
          <a:p>
            <a:pPr eaLnBrk="1" hangingPunct="1"/>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The</a:t>
            </a:r>
            <a:r>
              <a:rPr lang="es-ES_tradnl" sz="2000" dirty="0">
                <a:latin typeface="Papyrus" panose="020B0602040200020303" pitchFamily="34" charset="77"/>
                <a:cs typeface="Lucida Handwriting"/>
              </a:rPr>
              <a:t> 100th </a:t>
            </a:r>
            <a:r>
              <a:rPr lang="es-ES_tradnl" sz="2000" dirty="0" err="1">
                <a:latin typeface="Papyrus" panose="020B0602040200020303" pitchFamily="34" charset="77"/>
                <a:cs typeface="Lucida Handwriting"/>
              </a:rPr>
              <a:t>Last</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Sound</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is</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the</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longest</a:t>
            </a:r>
            <a:r>
              <a:rPr lang="es-ES_tradnl" sz="2000" dirty="0" err="1">
                <a:solidFill>
                  <a:srgbClr val="FF0000"/>
                </a:solidFill>
                <a:latin typeface="Papyrus" panose="020B0602040200020303" pitchFamily="34" charset="77"/>
                <a:cs typeface="Lucida Handwriting"/>
              </a:rPr>
              <a:t>“the</a:t>
            </a:r>
            <a:r>
              <a:rPr lang="es-ES_tradnl" sz="2000" dirty="0">
                <a:solidFill>
                  <a:srgbClr val="FF0000"/>
                </a:solidFill>
                <a:latin typeface="Papyrus" panose="020B0602040200020303" pitchFamily="34" charset="77"/>
                <a:cs typeface="Lucida Handwriting"/>
              </a:rPr>
              <a:t> </a:t>
            </a:r>
            <a:r>
              <a:rPr lang="es-ES_tradnl" sz="2000" dirty="0" err="1">
                <a:solidFill>
                  <a:srgbClr val="FF0000"/>
                </a:solidFill>
                <a:latin typeface="Papyrus" panose="020B0602040200020303" pitchFamily="34" charset="77"/>
                <a:cs typeface="Lucida Handwriting"/>
              </a:rPr>
              <a:t>Last</a:t>
            </a:r>
            <a:r>
              <a:rPr lang="es-ES_tradnl" sz="2000" dirty="0">
                <a:solidFill>
                  <a:srgbClr val="FF0000"/>
                </a:solidFill>
                <a:latin typeface="Papyrus" panose="020B0602040200020303" pitchFamily="34" charset="77"/>
                <a:cs typeface="Lucida Handwriting"/>
              </a:rPr>
              <a:t> </a:t>
            </a:r>
            <a:r>
              <a:rPr lang="es-ES_tradnl" sz="2000" dirty="0" err="1">
                <a:solidFill>
                  <a:srgbClr val="FF0000"/>
                </a:solidFill>
                <a:latin typeface="Papyrus" panose="020B0602040200020303" pitchFamily="34" charset="77"/>
                <a:cs typeface="Lucida Handwriting"/>
              </a:rPr>
              <a:t>Trumpet</a:t>
            </a:r>
            <a:r>
              <a:rPr lang="es-ES_tradnl" sz="2000" dirty="0">
                <a:latin typeface="Papyrus" panose="020B0602040200020303" pitchFamily="34" charset="77"/>
                <a:cs typeface="Lucida Handwriting"/>
              </a:rPr>
              <a:t>-  </a:t>
            </a:r>
            <a:r>
              <a:rPr lang="es-ES_tradnl" sz="2000" dirty="0" err="1">
                <a:latin typeface="Papyrus" panose="020B0602040200020303" pitchFamily="34" charset="77"/>
                <a:cs typeface="Lucida Handwriting"/>
              </a:rPr>
              <a:t>Tekiah</a:t>
            </a:r>
            <a:r>
              <a:rPr lang="es-ES_tradnl" sz="2000" dirty="0">
                <a:latin typeface="Papyrus" panose="020B0602040200020303" pitchFamily="34" charset="77"/>
                <a:cs typeface="Lucida Handwriting"/>
              </a:rPr>
              <a:t> Ha </a:t>
            </a:r>
            <a:r>
              <a:rPr lang="es-ES_tradnl" sz="2000" dirty="0" err="1">
                <a:latin typeface="Papyrus" panose="020B0602040200020303" pitchFamily="34" charset="77"/>
                <a:cs typeface="Lucida Handwriting"/>
              </a:rPr>
              <a:t>Gadol</a:t>
            </a:r>
            <a:r>
              <a:rPr lang="es-ES_tradnl" sz="2000" dirty="0">
                <a:latin typeface="Papyrus" panose="020B0602040200020303" pitchFamily="34" charset="77"/>
                <a:cs typeface="Lucida Handwriting"/>
              </a:rPr>
              <a:t>” </a:t>
            </a:r>
          </a:p>
        </p:txBody>
      </p:sp>
    </p:spTree>
    <p:extLst>
      <p:ext uri="{BB962C8B-B14F-4D97-AF65-F5344CB8AC3E}">
        <p14:creationId xmlns:p14="http://schemas.microsoft.com/office/powerpoint/2010/main" val="3609963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357100" cy="7063154"/>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sp>
        <p:nvSpPr>
          <p:cNvPr id="2" name="TextBox 1"/>
          <p:cNvSpPr txBox="1"/>
          <p:nvPr/>
        </p:nvSpPr>
        <p:spPr>
          <a:xfrm>
            <a:off x="193007" y="269145"/>
            <a:ext cx="5709986" cy="6524863"/>
          </a:xfrm>
          <a:prstGeom prst="rect">
            <a:avLst/>
          </a:prstGeom>
          <a:solidFill>
            <a:schemeClr val="bg1"/>
          </a:solidFill>
        </p:spPr>
        <p:txBody>
          <a:bodyPr wrap="square" rtlCol="0">
            <a:spAutoFit/>
          </a:bodyPr>
          <a:lstStyle/>
          <a:p>
            <a:r>
              <a:rPr lang="es-ES_tradnl" sz="2000" dirty="0" err="1">
                <a:latin typeface="Lucida Handwriting"/>
                <a:cs typeface="Lucida Handwriting"/>
              </a:rPr>
              <a:t>The</a:t>
            </a:r>
            <a:r>
              <a:rPr lang="es-ES_tradnl" sz="2000" dirty="0">
                <a:latin typeface="Lucida Handwriting"/>
                <a:cs typeface="Lucida Handwriting"/>
              </a:rPr>
              <a:t> </a:t>
            </a:r>
            <a:r>
              <a:rPr lang="es-ES_tradnl" sz="2000" dirty="0" err="1">
                <a:latin typeface="Lucida Handwriting"/>
                <a:cs typeface="Lucida Handwriting"/>
              </a:rPr>
              <a:t>Feast</a:t>
            </a:r>
            <a:r>
              <a:rPr lang="es-ES_tradnl" sz="2000" dirty="0">
                <a:latin typeface="Lucida Handwriting"/>
                <a:cs typeface="Lucida Handwriting"/>
              </a:rPr>
              <a:t> </a:t>
            </a:r>
            <a:r>
              <a:rPr lang="es-ES_tradnl" sz="2000" dirty="0" err="1">
                <a:latin typeface="Lucida Handwriting"/>
                <a:cs typeface="Lucida Handwriting"/>
              </a:rPr>
              <a:t>of</a:t>
            </a:r>
            <a:r>
              <a:rPr lang="es-ES_tradnl" sz="2000" dirty="0">
                <a:latin typeface="Lucida Handwriting"/>
                <a:cs typeface="Lucida Handwriting"/>
              </a:rPr>
              <a:t> </a:t>
            </a:r>
            <a:r>
              <a:rPr lang="es-ES_tradnl" sz="2000" dirty="0" err="1">
                <a:latin typeface="Lucida Handwriting"/>
                <a:cs typeface="Lucida Handwriting"/>
              </a:rPr>
              <a:t>Trumpets</a:t>
            </a:r>
            <a:r>
              <a:rPr lang="es-ES_tradnl" sz="2000" dirty="0">
                <a:latin typeface="Lucida Handwriting"/>
                <a:cs typeface="Lucida Handwriting"/>
              </a:rPr>
              <a:t> – So </a:t>
            </a:r>
            <a:r>
              <a:rPr lang="es-ES_tradnl" sz="2000" dirty="0" err="1">
                <a:latin typeface="Lucida Handwriting"/>
                <a:cs typeface="Lucida Handwriting"/>
              </a:rPr>
              <a:t>Many</a:t>
            </a:r>
            <a:r>
              <a:rPr lang="es-ES_tradnl" sz="2000" dirty="0">
                <a:latin typeface="Lucida Handwriting"/>
                <a:cs typeface="Lucida Handwriting"/>
              </a:rPr>
              <a:t> </a:t>
            </a:r>
            <a:r>
              <a:rPr lang="es-ES_tradnl" sz="2000" dirty="0" err="1">
                <a:latin typeface="Lucida Handwriting"/>
                <a:cs typeface="Lucida Handwriting"/>
              </a:rPr>
              <a:t>Clues</a:t>
            </a:r>
            <a:endParaRPr lang="es-ES_tradnl" sz="2000" dirty="0">
              <a:latin typeface="Lucida Handwriting"/>
              <a:cs typeface="Lucida Handwriting"/>
            </a:endParaRPr>
          </a:p>
          <a:p>
            <a:endParaRPr lang="es-ES_tradnl" sz="2000" dirty="0">
              <a:latin typeface="Lucida Handwriting"/>
              <a:cs typeface="Lucida Handwriting"/>
            </a:endParaRPr>
          </a:p>
          <a:p>
            <a:r>
              <a:rPr lang="es-ES_tradnl" sz="2600" dirty="0">
                <a:latin typeface="Lucida Handwriting"/>
                <a:cs typeface="Lucida Handwriting"/>
              </a:rPr>
              <a:t>        </a:t>
            </a:r>
            <a:r>
              <a:rPr lang="es-ES_tradnl" sz="2200" dirty="0">
                <a:latin typeface="Papyrus" panose="020B0602040200020303" pitchFamily="34" charset="77"/>
                <a:cs typeface="Lucida Handwriting"/>
              </a:rPr>
              <a:t>“</a:t>
            </a:r>
            <a:r>
              <a:rPr lang="es-ES_tradnl" sz="2200" dirty="0" err="1">
                <a:latin typeface="Papyrus" panose="020B0602040200020303" pitchFamily="34" charset="77"/>
                <a:cs typeface="Lucida Handwriting"/>
              </a:rPr>
              <a:t>The</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Last</a:t>
            </a:r>
            <a:r>
              <a:rPr lang="es-ES_tradnl" sz="2200" dirty="0">
                <a:latin typeface="Papyrus" panose="020B0602040200020303" pitchFamily="34" charset="77"/>
                <a:cs typeface="Lucida Handwriting"/>
              </a:rPr>
              <a:t> Trump”</a:t>
            </a:r>
          </a:p>
          <a:p>
            <a:endParaRPr lang="es-ES_tradnl" sz="2200" dirty="0">
              <a:latin typeface="Papyrus" panose="020B0602040200020303" pitchFamily="34" charset="77"/>
              <a:cs typeface="Lucida Handwriting"/>
            </a:endParaRPr>
          </a:p>
          <a:p>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The</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Hidden</a:t>
            </a:r>
            <a:r>
              <a:rPr lang="es-ES_tradnl" sz="2200" dirty="0">
                <a:latin typeface="Papyrus" panose="020B0602040200020303" pitchFamily="34" charset="77"/>
                <a:cs typeface="Lucida Handwriting"/>
              </a:rPr>
              <a:t> Day”</a:t>
            </a:r>
          </a:p>
          <a:p>
            <a:endParaRPr lang="es-ES_tradnl" sz="2200" dirty="0">
              <a:latin typeface="Papyrus" panose="020B0602040200020303" pitchFamily="34" charset="77"/>
              <a:cs typeface="Lucida Handwriting"/>
            </a:endParaRPr>
          </a:p>
          <a:p>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The</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Twinkling</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of</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an</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Eye</a:t>
            </a:r>
            <a:r>
              <a:rPr lang="es-ES_tradnl" sz="2200" dirty="0">
                <a:latin typeface="Papyrus" panose="020B0602040200020303" pitchFamily="34" charset="77"/>
                <a:cs typeface="Lucida Handwriting"/>
              </a:rPr>
              <a:t> </a:t>
            </a:r>
          </a:p>
          <a:p>
            <a:r>
              <a:rPr lang="es-ES_tradnl" sz="2200" dirty="0">
                <a:latin typeface="Papyrus" panose="020B0602040200020303" pitchFamily="34" charset="77"/>
                <a:cs typeface="Lucida Handwriting"/>
              </a:rPr>
              <a:t>    </a:t>
            </a:r>
          </a:p>
          <a:p>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The</a:t>
            </a:r>
            <a:r>
              <a:rPr lang="es-ES_tradnl" sz="2200" dirty="0">
                <a:latin typeface="Papyrus" panose="020B0602040200020303" pitchFamily="34" charset="77"/>
                <a:cs typeface="Lucida Handwriting"/>
              </a:rPr>
              <a:t> Day </a:t>
            </a:r>
            <a:r>
              <a:rPr lang="es-ES_tradnl" sz="2200" dirty="0" err="1">
                <a:latin typeface="Papyrus" panose="020B0602040200020303" pitchFamily="34" charset="77"/>
                <a:cs typeface="Lucida Handwriting"/>
              </a:rPr>
              <a:t>of</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Judgment</a:t>
            </a:r>
            <a:r>
              <a:rPr lang="es-ES_tradnl" sz="2200" dirty="0">
                <a:latin typeface="Papyrus" panose="020B0602040200020303" pitchFamily="34" charset="77"/>
                <a:cs typeface="Lucida Handwriting"/>
              </a:rPr>
              <a:t>”</a:t>
            </a:r>
          </a:p>
          <a:p>
            <a:endParaRPr lang="es-ES_tradnl" sz="2200" dirty="0">
              <a:latin typeface="Papyrus" panose="020B0602040200020303" pitchFamily="34" charset="77"/>
              <a:cs typeface="Lucida Handwriting"/>
            </a:endParaRPr>
          </a:p>
          <a:p>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The</a:t>
            </a:r>
            <a:r>
              <a:rPr lang="es-ES_tradnl" sz="2200" dirty="0">
                <a:latin typeface="Papyrus" panose="020B0602040200020303" pitchFamily="34" charset="77"/>
                <a:cs typeface="Lucida Handwriting"/>
              </a:rPr>
              <a:t> Time </a:t>
            </a:r>
            <a:r>
              <a:rPr lang="es-ES_tradnl" sz="2200" dirty="0" err="1">
                <a:latin typeface="Papyrus" panose="020B0602040200020303" pitchFamily="34" charset="77"/>
                <a:cs typeface="Lucida Handwriting"/>
              </a:rPr>
              <a:t>of</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Jacob’s</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Trouble</a:t>
            </a:r>
            <a:r>
              <a:rPr lang="es-ES_tradnl" sz="2200" dirty="0">
                <a:latin typeface="Papyrus" panose="020B0602040200020303" pitchFamily="34" charset="77"/>
                <a:cs typeface="Lucida Handwriting"/>
              </a:rPr>
              <a:t>”</a:t>
            </a:r>
          </a:p>
          <a:p>
            <a:endParaRPr lang="es-ES_tradnl" sz="2200" dirty="0">
              <a:latin typeface="Papyrus" panose="020B0602040200020303" pitchFamily="34" charset="77"/>
              <a:cs typeface="Lucida Handwriting"/>
            </a:endParaRPr>
          </a:p>
          <a:p>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The</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BirthPangs</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of</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Messiah</a:t>
            </a:r>
            <a:r>
              <a:rPr lang="es-ES_tradnl" sz="2200" dirty="0">
                <a:latin typeface="Papyrus" panose="020B0602040200020303" pitchFamily="34" charset="77"/>
                <a:cs typeface="Lucida Handwriting"/>
              </a:rPr>
              <a:t>”</a:t>
            </a:r>
          </a:p>
          <a:p>
            <a:endParaRPr lang="es-ES_tradnl" sz="2200" dirty="0">
              <a:latin typeface="Papyrus" panose="020B0602040200020303" pitchFamily="34" charset="77"/>
              <a:cs typeface="Lucida Handwriting"/>
            </a:endParaRPr>
          </a:p>
          <a:p>
            <a:r>
              <a:rPr lang="es-ES_tradnl" sz="2200" dirty="0">
                <a:latin typeface="Papyrus" panose="020B0602040200020303" pitchFamily="34" charset="77"/>
                <a:cs typeface="Lucida Handwriting"/>
              </a:rPr>
              <a:t>     “ </a:t>
            </a:r>
            <a:r>
              <a:rPr lang="es-ES_tradnl" sz="2200" dirty="0" err="1">
                <a:latin typeface="Papyrus" panose="020B0602040200020303" pitchFamily="34" charset="77"/>
                <a:cs typeface="Lucida Handwriting"/>
              </a:rPr>
              <a:t>The</a:t>
            </a:r>
            <a:r>
              <a:rPr lang="es-ES_tradnl" sz="2200" dirty="0">
                <a:latin typeface="Papyrus" panose="020B0602040200020303" pitchFamily="34" charset="77"/>
                <a:cs typeface="Lucida Handwriting"/>
              </a:rPr>
              <a:t> Day </a:t>
            </a:r>
            <a:r>
              <a:rPr lang="es-ES_tradnl" sz="2200" dirty="0" err="1">
                <a:latin typeface="Papyrus" panose="020B0602040200020303" pitchFamily="34" charset="77"/>
                <a:cs typeface="Lucida Handwriting"/>
              </a:rPr>
              <a:t>of</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Remembrance</a:t>
            </a:r>
            <a:r>
              <a:rPr lang="es-ES_tradnl" sz="2200" dirty="0">
                <a:latin typeface="Papyrus" panose="020B0602040200020303" pitchFamily="34" charset="77"/>
                <a:cs typeface="Lucida Handwriting"/>
              </a:rPr>
              <a:t>”</a:t>
            </a:r>
          </a:p>
          <a:p>
            <a:endParaRPr lang="es-ES_tradnl" sz="2200" dirty="0">
              <a:latin typeface="Papyrus" panose="020B0602040200020303" pitchFamily="34" charset="77"/>
              <a:cs typeface="Lucida Handwriting"/>
            </a:endParaRPr>
          </a:p>
          <a:p>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Marriage</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of</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Messiah</a:t>
            </a:r>
            <a:r>
              <a:rPr lang="es-ES_tradnl" sz="2200" dirty="0">
                <a:latin typeface="Papyrus" panose="020B0602040200020303" pitchFamily="34" charset="77"/>
                <a:cs typeface="Lucida Handwriting"/>
              </a:rPr>
              <a:t>”</a:t>
            </a:r>
          </a:p>
          <a:p>
            <a:endParaRPr lang="es-ES_tradnl" sz="2200" dirty="0">
              <a:latin typeface="Papyrus" panose="020B0602040200020303" pitchFamily="34" charset="77"/>
              <a:cs typeface="Lucida Handwriting"/>
            </a:endParaRPr>
          </a:p>
          <a:p>
            <a:r>
              <a:rPr lang="es-ES_tradnl" sz="2200" dirty="0">
                <a:latin typeface="Papyrus" panose="020B0602040200020303" pitchFamily="34" charset="77"/>
                <a:cs typeface="Lucida Handwriting"/>
              </a:rPr>
              <a:t>     “ </a:t>
            </a:r>
            <a:r>
              <a:rPr lang="es-ES_tradnl" sz="2200" dirty="0" err="1">
                <a:latin typeface="Papyrus" panose="020B0602040200020303" pitchFamily="34" charset="77"/>
                <a:cs typeface="Lucida Handwriting"/>
              </a:rPr>
              <a:t>The</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Coronation</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of</a:t>
            </a:r>
            <a:r>
              <a:rPr lang="es-ES_tradnl" sz="2200" dirty="0">
                <a:latin typeface="Papyrus" panose="020B0602040200020303" pitchFamily="34" charset="77"/>
                <a:cs typeface="Lucida Handwriting"/>
              </a:rPr>
              <a:t> </a:t>
            </a:r>
            <a:r>
              <a:rPr lang="es-ES_tradnl" sz="2200" dirty="0" err="1">
                <a:latin typeface="Papyrus" panose="020B0602040200020303" pitchFamily="34" charset="77"/>
                <a:cs typeface="Lucida Handwriting"/>
              </a:rPr>
              <a:t>the</a:t>
            </a:r>
            <a:r>
              <a:rPr lang="es-ES_tradnl" sz="2200" dirty="0">
                <a:latin typeface="Papyrus" panose="020B0602040200020303" pitchFamily="34" charset="77"/>
                <a:cs typeface="Lucida Handwriting"/>
              </a:rPr>
              <a:t> King”</a:t>
            </a:r>
          </a:p>
        </p:txBody>
      </p:sp>
      <p:pic>
        <p:nvPicPr>
          <p:cNvPr id="3" name="Picture 2" descr="images-1.jpeg">
            <a:extLst>
              <a:ext uri="{FF2B5EF4-FFF2-40B4-BE49-F238E27FC236}">
                <a16:creationId xmlns:a16="http://schemas.microsoft.com/office/drawing/2014/main" id="{8595AAD4-21F7-1650-1069-7D94D6DDF2FE}"/>
              </a:ext>
            </a:extLst>
          </p:cNvPr>
          <p:cNvPicPr>
            <a:picLocks noChangeAspect="1"/>
          </p:cNvPicPr>
          <p:nvPr/>
        </p:nvPicPr>
        <p:blipFill rotWithShape="1">
          <a:blip r:embed="rId2">
            <a:extLst>
              <a:ext uri="{28A0092B-C50C-407E-A947-70E740481C1C}">
                <a14:useLocalDpi xmlns:a14="http://schemas.microsoft.com/office/drawing/2010/main" val="0"/>
              </a:ext>
            </a:extLst>
          </a:blip>
          <a:srcRect b="2882"/>
          <a:stretch/>
        </p:blipFill>
        <p:spPr>
          <a:xfrm>
            <a:off x="5902993" y="328263"/>
            <a:ext cx="6162667" cy="6465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7489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dirty="0"/>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sp>
        <p:nvSpPr>
          <p:cNvPr id="3" name="TextBox 2"/>
          <p:cNvSpPr txBox="1"/>
          <p:nvPr/>
        </p:nvSpPr>
        <p:spPr>
          <a:xfrm>
            <a:off x="1109841" y="192565"/>
            <a:ext cx="9120979" cy="6247864"/>
          </a:xfrm>
          <a:prstGeom prst="rect">
            <a:avLst/>
          </a:prstGeom>
          <a:solidFill>
            <a:srgbClr val="002060"/>
          </a:solidFill>
        </p:spPr>
        <p:txBody>
          <a:bodyPr wrap="square" rtlCol="0">
            <a:spAutoFit/>
          </a:bodyPr>
          <a:lstStyle/>
          <a:p>
            <a:r>
              <a:rPr lang="en-US" sz="2000" dirty="0">
                <a:solidFill>
                  <a:srgbClr val="0000FF"/>
                </a:solidFill>
                <a:latin typeface="Papyrus"/>
                <a:cs typeface="Papyrus"/>
              </a:rPr>
              <a:t>1</a:t>
            </a:r>
            <a:r>
              <a:rPr lang="en-US" sz="2000" dirty="0">
                <a:solidFill>
                  <a:schemeClr val="bg1"/>
                </a:solidFill>
                <a:latin typeface="Papyrus"/>
                <a:cs typeface="Papyrus"/>
              </a:rPr>
              <a:t>         Thessalonians 4:14-18 </a:t>
            </a:r>
            <a:r>
              <a:rPr lang="en-US" sz="2000" dirty="0">
                <a:solidFill>
                  <a:schemeClr val="bg1"/>
                </a:solidFill>
                <a:latin typeface="Lucida Handwriting"/>
                <a:cs typeface="Lucida Handwriting"/>
              </a:rPr>
              <a:t>            Rapture /</a:t>
            </a:r>
            <a:r>
              <a:rPr lang="en-US" sz="2000" dirty="0" err="1">
                <a:solidFill>
                  <a:srgbClr val="00B0F0"/>
                </a:solidFill>
                <a:latin typeface="Lucida Handwriting"/>
                <a:cs typeface="Lucida Handwriting"/>
              </a:rPr>
              <a:t>Harpazo</a:t>
            </a:r>
            <a:endParaRPr lang="en-US" sz="2000" dirty="0">
              <a:solidFill>
                <a:srgbClr val="00B0F0"/>
              </a:solidFill>
              <a:latin typeface="Lucida Handwriting"/>
              <a:cs typeface="Lucida Handwriting"/>
            </a:endParaRPr>
          </a:p>
          <a:p>
            <a:endParaRPr lang="en-US" sz="2000" dirty="0">
              <a:solidFill>
                <a:srgbClr val="0000FF"/>
              </a:solidFill>
              <a:latin typeface="Papyrus"/>
              <a:cs typeface="Papyrus"/>
            </a:endParaRPr>
          </a:p>
          <a:p>
            <a:r>
              <a:rPr lang="en-US" dirty="0"/>
              <a:t>“  </a:t>
            </a:r>
            <a:r>
              <a:rPr lang="en-US" sz="2000" dirty="0">
                <a:solidFill>
                  <a:schemeClr val="bg1"/>
                </a:solidFill>
                <a:latin typeface="Papyrus"/>
                <a:cs typeface="Papyrus"/>
              </a:rPr>
              <a:t>For if we believe that Jesus died and rose again, </a:t>
            </a:r>
          </a:p>
          <a:p>
            <a:r>
              <a:rPr lang="en-US" sz="2000" dirty="0">
                <a:solidFill>
                  <a:schemeClr val="bg1"/>
                </a:solidFill>
                <a:latin typeface="Papyrus"/>
                <a:cs typeface="Papyrus"/>
              </a:rPr>
              <a:t>  even so them also which sleep in Jesus will God bring with him. </a:t>
            </a:r>
          </a:p>
          <a:p>
            <a:endParaRPr lang="en-US" sz="2000" dirty="0">
              <a:solidFill>
                <a:schemeClr val="bg1"/>
              </a:solidFill>
              <a:latin typeface="Papyrus"/>
              <a:cs typeface="Papyrus"/>
            </a:endParaRPr>
          </a:p>
          <a:p>
            <a:r>
              <a:rPr lang="en-US" sz="2000" dirty="0">
                <a:solidFill>
                  <a:schemeClr val="bg1"/>
                </a:solidFill>
                <a:latin typeface="Papyrus"/>
                <a:cs typeface="Papyrus"/>
              </a:rPr>
              <a:t>   For this we say unto you by the word of the Lord, </a:t>
            </a:r>
          </a:p>
          <a:p>
            <a:r>
              <a:rPr lang="en-US" sz="2000" dirty="0">
                <a:solidFill>
                  <a:schemeClr val="bg1"/>
                </a:solidFill>
                <a:latin typeface="Papyrus"/>
                <a:cs typeface="Papyrus"/>
              </a:rPr>
              <a:t>   that we which are alive and remain unto the coming of the Lord</a:t>
            </a:r>
          </a:p>
          <a:p>
            <a:r>
              <a:rPr lang="en-US" sz="2000" dirty="0">
                <a:solidFill>
                  <a:schemeClr val="bg1"/>
                </a:solidFill>
                <a:latin typeface="Papyrus"/>
                <a:cs typeface="Papyrus"/>
              </a:rPr>
              <a:t>     shall not prevent them which are asleep.</a:t>
            </a:r>
          </a:p>
          <a:p>
            <a:endParaRPr lang="en-US" sz="2000" dirty="0">
              <a:solidFill>
                <a:schemeClr val="bg1"/>
              </a:solidFill>
              <a:latin typeface="Papyrus"/>
              <a:cs typeface="Papyrus"/>
            </a:endParaRPr>
          </a:p>
          <a:p>
            <a:r>
              <a:rPr lang="en-US" sz="2000" dirty="0">
                <a:solidFill>
                  <a:schemeClr val="bg1"/>
                </a:solidFill>
                <a:latin typeface="Papyrus"/>
                <a:cs typeface="Papyrus"/>
              </a:rPr>
              <a:t>    For the Lord himself shall descend from heaven with a shout,</a:t>
            </a:r>
          </a:p>
          <a:p>
            <a:r>
              <a:rPr lang="en-US" sz="2000" dirty="0">
                <a:solidFill>
                  <a:schemeClr val="bg1"/>
                </a:solidFill>
                <a:latin typeface="Papyrus"/>
                <a:cs typeface="Papyrus"/>
              </a:rPr>
              <a:t>    with the voice of the archangel,</a:t>
            </a:r>
          </a:p>
          <a:p>
            <a:r>
              <a:rPr lang="en-US" sz="2000" dirty="0">
                <a:solidFill>
                  <a:schemeClr val="bg1"/>
                </a:solidFill>
                <a:latin typeface="Papyrus"/>
                <a:cs typeface="Papyrus"/>
              </a:rPr>
              <a:t>     and with </a:t>
            </a:r>
            <a:r>
              <a:rPr lang="en-US" sz="2000" dirty="0">
                <a:solidFill>
                  <a:srgbClr val="00B0F0"/>
                </a:solidFill>
                <a:latin typeface="Papyrus"/>
                <a:cs typeface="Papyrus"/>
              </a:rPr>
              <a:t>the trump of God</a:t>
            </a:r>
            <a:r>
              <a:rPr lang="en-US" sz="2000" dirty="0">
                <a:solidFill>
                  <a:schemeClr val="bg1"/>
                </a:solidFill>
                <a:latin typeface="Papyrus"/>
                <a:cs typeface="Papyrus"/>
              </a:rPr>
              <a:t>:</a:t>
            </a:r>
          </a:p>
          <a:p>
            <a:r>
              <a:rPr lang="en-US" sz="2000" dirty="0">
                <a:solidFill>
                  <a:schemeClr val="bg1"/>
                </a:solidFill>
                <a:latin typeface="Papyrus"/>
                <a:cs typeface="Papyrus"/>
              </a:rPr>
              <a:t>     and the dead in Christ shall rise first: </a:t>
            </a:r>
          </a:p>
          <a:p>
            <a:endParaRPr lang="en-US" sz="2000" dirty="0">
              <a:solidFill>
                <a:schemeClr val="bg1"/>
              </a:solidFill>
              <a:latin typeface="Papyrus"/>
              <a:cs typeface="Papyrus"/>
            </a:endParaRPr>
          </a:p>
          <a:p>
            <a:r>
              <a:rPr lang="en-US" sz="2000" dirty="0">
                <a:solidFill>
                  <a:schemeClr val="bg1"/>
                </a:solidFill>
                <a:latin typeface="Papyrus"/>
                <a:cs typeface="Papyrus"/>
              </a:rPr>
              <a:t>   Then we which are alive &amp; remain </a:t>
            </a:r>
            <a:r>
              <a:rPr lang="en-US" sz="2000" dirty="0">
                <a:solidFill>
                  <a:srgbClr val="00B0F0"/>
                </a:solidFill>
                <a:latin typeface="Papyrus"/>
                <a:cs typeface="Papyrus"/>
              </a:rPr>
              <a:t>shall be caught up</a:t>
            </a:r>
          </a:p>
          <a:p>
            <a:r>
              <a:rPr lang="en-US" sz="2000" dirty="0">
                <a:solidFill>
                  <a:schemeClr val="bg1"/>
                </a:solidFill>
                <a:latin typeface="Papyrus"/>
                <a:cs typeface="Papyrus"/>
              </a:rPr>
              <a:t>    together with them in the clouds,</a:t>
            </a:r>
          </a:p>
          <a:p>
            <a:r>
              <a:rPr lang="en-US" sz="2000" dirty="0">
                <a:solidFill>
                  <a:schemeClr val="bg1"/>
                </a:solidFill>
                <a:latin typeface="Papyrus"/>
                <a:cs typeface="Papyrus"/>
              </a:rPr>
              <a:t>    to meet the Lord in the air:</a:t>
            </a:r>
          </a:p>
          <a:p>
            <a:r>
              <a:rPr lang="en-US" sz="2000" dirty="0">
                <a:solidFill>
                  <a:schemeClr val="bg1"/>
                </a:solidFill>
                <a:latin typeface="Papyrus"/>
                <a:cs typeface="Papyrus"/>
              </a:rPr>
              <a:t>     and so shall we ever be with the Lord. </a:t>
            </a:r>
          </a:p>
          <a:p>
            <a:endParaRPr lang="en-US" sz="2000" dirty="0">
              <a:solidFill>
                <a:schemeClr val="bg1"/>
              </a:solidFill>
              <a:latin typeface="Papyrus"/>
              <a:cs typeface="Papyrus"/>
            </a:endParaRPr>
          </a:p>
          <a:p>
            <a:r>
              <a:rPr lang="en-US" sz="2000" dirty="0">
                <a:solidFill>
                  <a:schemeClr val="bg1"/>
                </a:solidFill>
                <a:latin typeface="Papyrus"/>
                <a:cs typeface="Papyrus"/>
              </a:rPr>
              <a:t>     Wherefore comfort one another with these words.” –       </a:t>
            </a:r>
          </a:p>
        </p:txBody>
      </p:sp>
      <p:pic>
        <p:nvPicPr>
          <p:cNvPr id="4" name="Picture 3" descr="images-5.jpeg"/>
          <p:cNvPicPr>
            <a:picLocks noChangeAspect="1"/>
          </p:cNvPicPr>
          <p:nvPr/>
        </p:nvPicPr>
        <p:blipFill>
          <a:blip r:embed="rId3">
            <a:extLst>
              <a:ext uri="{BEBA8EAE-BF5A-486C-A8C5-ECC9F3942E4B}">
                <a14:imgProps xmlns:a14="http://schemas.microsoft.com/office/drawing/2010/main">
                  <a14:imgLayer r:embed="rId4">
                    <a14:imgEffect>
                      <a14:backgroundRemoval t="0" b="98454" l="0" r="100000">
                        <a14:foregroundMark x1="89231" y1="71649" x2="89231" y2="83505"/>
                      </a14:backgroundRemoval>
                    </a14:imgEffect>
                  </a14:imgLayer>
                </a14:imgProps>
              </a:ext>
              <a:ext uri="{28A0092B-C50C-407E-A947-70E740481C1C}">
                <a14:useLocalDpi xmlns:a14="http://schemas.microsoft.com/office/drawing/2010/main"/>
              </a:ext>
            </a:extLst>
          </a:blip>
          <a:stretch>
            <a:fillRect/>
          </a:stretch>
        </p:blipFill>
        <p:spPr>
          <a:xfrm>
            <a:off x="6426107" y="2053179"/>
            <a:ext cx="5318203" cy="4811326"/>
          </a:xfrm>
          <a:prstGeom prst="rect">
            <a:avLst/>
          </a:prstGeom>
        </p:spPr>
      </p:pic>
    </p:spTree>
    <p:extLst>
      <p:ext uri="{BB962C8B-B14F-4D97-AF65-F5344CB8AC3E}">
        <p14:creationId xmlns:p14="http://schemas.microsoft.com/office/powerpoint/2010/main" val="1589720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33015"/>
            <a:ext cx="12192000" cy="6841492"/>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pic>
        <p:nvPicPr>
          <p:cNvPr id="10" name="Picture 9" descr="images-1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179" y="33015"/>
            <a:ext cx="9680541" cy="6824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7831" name="TextBox 12"/>
          <p:cNvSpPr txBox="1">
            <a:spLocks noChangeArrowheads="1"/>
          </p:cNvSpPr>
          <p:nvPr/>
        </p:nvSpPr>
        <p:spPr bwMode="auto">
          <a:xfrm>
            <a:off x="1266503" y="319155"/>
            <a:ext cx="613365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3200" dirty="0">
                <a:solidFill>
                  <a:schemeClr val="bg1">
                    <a:lumMod val="95000"/>
                  </a:schemeClr>
                </a:solidFill>
                <a:latin typeface="Cracked" charset="0"/>
                <a:cs typeface="Cracked" charset="0"/>
              </a:rPr>
              <a:t>“</a:t>
            </a:r>
            <a:r>
              <a:rPr lang="es-ES_tradnl" sz="2800" dirty="0" err="1">
                <a:solidFill>
                  <a:schemeClr val="bg1">
                    <a:lumMod val="95000"/>
                  </a:schemeClr>
                </a:solidFill>
                <a:latin typeface="Papyrus"/>
                <a:cs typeface="Papyrus"/>
              </a:rPr>
              <a:t>The</a:t>
            </a:r>
            <a:r>
              <a:rPr lang="es-ES_tradnl" sz="2800" dirty="0">
                <a:solidFill>
                  <a:schemeClr val="bg1">
                    <a:lumMod val="95000"/>
                  </a:schemeClr>
                </a:solidFill>
                <a:latin typeface="Papyrus"/>
                <a:cs typeface="Papyrus"/>
              </a:rPr>
              <a:t> Day No </a:t>
            </a:r>
            <a:r>
              <a:rPr lang="es-ES_tradnl" sz="2800" dirty="0" err="1">
                <a:solidFill>
                  <a:schemeClr val="bg1">
                    <a:lumMod val="95000"/>
                  </a:schemeClr>
                </a:solidFill>
                <a:latin typeface="Papyrus"/>
                <a:cs typeface="Papyrus"/>
              </a:rPr>
              <a:t>Man</a:t>
            </a:r>
            <a:r>
              <a:rPr lang="es-ES_tradnl" sz="2800" dirty="0">
                <a:solidFill>
                  <a:schemeClr val="bg1">
                    <a:lumMod val="95000"/>
                  </a:schemeClr>
                </a:solidFill>
                <a:latin typeface="Papyrus"/>
                <a:cs typeface="Papyrus"/>
              </a:rPr>
              <a:t> </a:t>
            </a:r>
            <a:r>
              <a:rPr lang="es-ES_tradnl" sz="2800" dirty="0" err="1">
                <a:solidFill>
                  <a:schemeClr val="bg1">
                    <a:lumMod val="95000"/>
                  </a:schemeClr>
                </a:solidFill>
                <a:latin typeface="Papyrus"/>
                <a:cs typeface="Papyrus"/>
              </a:rPr>
              <a:t>Knows</a:t>
            </a:r>
            <a:r>
              <a:rPr lang="es-ES_tradnl" sz="2800" dirty="0">
                <a:solidFill>
                  <a:schemeClr val="bg1">
                    <a:lumMod val="95000"/>
                  </a:schemeClr>
                </a:solidFill>
                <a:latin typeface="Papyrus"/>
                <a:cs typeface="Papyrus"/>
              </a:rPr>
              <a:t> </a:t>
            </a:r>
            <a:r>
              <a:rPr lang="es-ES_tradnl" sz="2800" dirty="0" err="1">
                <a:solidFill>
                  <a:schemeClr val="bg1">
                    <a:lumMod val="95000"/>
                  </a:schemeClr>
                </a:solidFill>
                <a:latin typeface="Papyrus"/>
                <a:cs typeface="Papyrus"/>
              </a:rPr>
              <a:t>the</a:t>
            </a:r>
            <a:r>
              <a:rPr lang="es-ES_tradnl" sz="2800" dirty="0">
                <a:solidFill>
                  <a:schemeClr val="bg1">
                    <a:lumMod val="95000"/>
                  </a:schemeClr>
                </a:solidFill>
                <a:latin typeface="Papyrus"/>
                <a:cs typeface="Papyrus"/>
              </a:rPr>
              <a:t> </a:t>
            </a:r>
            <a:r>
              <a:rPr lang="es-ES_tradnl" sz="2800" dirty="0" err="1">
                <a:solidFill>
                  <a:schemeClr val="bg1">
                    <a:lumMod val="95000"/>
                  </a:schemeClr>
                </a:solidFill>
                <a:latin typeface="Papyrus"/>
                <a:cs typeface="Papyrus"/>
              </a:rPr>
              <a:t>Hour</a:t>
            </a:r>
            <a:r>
              <a:rPr lang="es-ES_tradnl" sz="2800" dirty="0">
                <a:solidFill>
                  <a:schemeClr val="bg1">
                    <a:lumMod val="95000"/>
                  </a:schemeClr>
                </a:solidFill>
                <a:latin typeface="Papyrus"/>
                <a:cs typeface="Papyrus"/>
              </a:rPr>
              <a:t>”</a:t>
            </a:r>
          </a:p>
          <a:p>
            <a:pPr eaLnBrk="1" hangingPunct="1"/>
            <a:r>
              <a:rPr lang="es-ES_tradnl" sz="3200" dirty="0">
                <a:solidFill>
                  <a:schemeClr val="bg1">
                    <a:lumMod val="95000"/>
                  </a:schemeClr>
                </a:solidFill>
                <a:latin typeface="Cracked" charset="0"/>
                <a:cs typeface="Cracked" charset="0"/>
              </a:rPr>
              <a:t>  </a:t>
            </a:r>
            <a:r>
              <a:rPr lang="es-ES_tradnl" sz="2800" dirty="0" err="1">
                <a:solidFill>
                  <a:schemeClr val="bg1">
                    <a:lumMod val="95000"/>
                  </a:schemeClr>
                </a:solidFill>
                <a:latin typeface="Lucida Handwriting"/>
                <a:cs typeface="Lucida Handwriting"/>
              </a:rPr>
              <a:t>is</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the</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Feast</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of</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Trumpets</a:t>
            </a:r>
            <a:endParaRPr lang="es-ES_tradnl" sz="2800" dirty="0">
              <a:solidFill>
                <a:schemeClr val="bg1">
                  <a:lumMod val="95000"/>
                </a:schemeClr>
              </a:solidFill>
              <a:latin typeface="Lucida Handwriting"/>
              <a:cs typeface="Lucida Handwriting"/>
            </a:endParaRPr>
          </a:p>
        </p:txBody>
      </p:sp>
      <p:sp>
        <p:nvSpPr>
          <p:cNvPr id="2" name="TextBox 1"/>
          <p:cNvSpPr txBox="1"/>
          <p:nvPr/>
        </p:nvSpPr>
        <p:spPr>
          <a:xfrm>
            <a:off x="7799034" y="3968663"/>
            <a:ext cx="3122234" cy="3200877"/>
          </a:xfrm>
          <a:prstGeom prst="rect">
            <a:avLst/>
          </a:prstGeom>
          <a:noFill/>
        </p:spPr>
        <p:txBody>
          <a:bodyPr wrap="square" rtlCol="0">
            <a:spAutoFit/>
          </a:bodyPr>
          <a:lstStyle/>
          <a:p>
            <a:r>
              <a:rPr lang="es-ES_tradnl" dirty="0" err="1">
                <a:solidFill>
                  <a:schemeClr val="bg1">
                    <a:lumMod val="95000"/>
                  </a:schemeClr>
                </a:solidFill>
                <a:latin typeface="Lucida Handwriting"/>
                <a:cs typeface="Lucida Handwriting"/>
              </a:rPr>
              <a:t>Luke</a:t>
            </a:r>
            <a:r>
              <a:rPr lang="es-ES_tradnl" dirty="0">
                <a:solidFill>
                  <a:schemeClr val="bg1">
                    <a:lumMod val="95000"/>
                  </a:schemeClr>
                </a:solidFill>
                <a:latin typeface="Lucida Handwriting"/>
                <a:cs typeface="Lucida Handwriting"/>
              </a:rPr>
              <a:t> 12:37-41</a:t>
            </a:r>
          </a:p>
          <a:p>
            <a:r>
              <a:rPr lang="es-ES_tradnl" dirty="0" err="1">
                <a:solidFill>
                  <a:schemeClr val="bg1">
                    <a:lumMod val="95000"/>
                  </a:schemeClr>
                </a:solidFill>
                <a:latin typeface="Lucida Handwriting"/>
                <a:cs typeface="Lucida Handwriting"/>
              </a:rPr>
              <a:t>Luke</a:t>
            </a:r>
            <a:r>
              <a:rPr lang="es-ES_tradnl" dirty="0">
                <a:solidFill>
                  <a:schemeClr val="bg1">
                    <a:lumMod val="95000"/>
                  </a:schemeClr>
                </a:solidFill>
                <a:latin typeface="Lucida Handwriting"/>
                <a:cs typeface="Lucida Handwriting"/>
              </a:rPr>
              <a:t> 12:42</a:t>
            </a:r>
          </a:p>
          <a:p>
            <a:r>
              <a:rPr lang="es-ES_tradnl" dirty="0">
                <a:solidFill>
                  <a:schemeClr val="bg1">
                    <a:lumMod val="95000"/>
                  </a:schemeClr>
                </a:solidFill>
                <a:latin typeface="Lucida Handwriting"/>
                <a:cs typeface="Lucida Handwriting"/>
              </a:rPr>
              <a:t>Matthew 25:8-13</a:t>
            </a:r>
          </a:p>
          <a:p>
            <a:r>
              <a:rPr lang="es-ES_tradnl" dirty="0">
                <a:solidFill>
                  <a:schemeClr val="bg1">
                    <a:lumMod val="95000"/>
                  </a:schemeClr>
                </a:solidFill>
                <a:latin typeface="Lucida Handwriting"/>
                <a:cs typeface="Lucida Handwriting"/>
              </a:rPr>
              <a:t>Matthew 24:44</a:t>
            </a:r>
          </a:p>
          <a:p>
            <a:r>
              <a:rPr lang="es-ES_tradnl" dirty="0">
                <a:solidFill>
                  <a:schemeClr val="bg1">
                    <a:lumMod val="95000"/>
                  </a:schemeClr>
                </a:solidFill>
                <a:latin typeface="Lucida Handwriting"/>
                <a:cs typeface="Lucida Handwriting"/>
              </a:rPr>
              <a:t>Matthew 24:50</a:t>
            </a:r>
          </a:p>
          <a:p>
            <a:r>
              <a:rPr lang="en-US" dirty="0">
                <a:solidFill>
                  <a:schemeClr val="bg1">
                    <a:lumMod val="95000"/>
                  </a:schemeClr>
                </a:solidFill>
                <a:latin typeface="Lucida Handwriting"/>
                <a:cs typeface="Lucida Handwriting"/>
              </a:rPr>
              <a:t>I</a:t>
            </a:r>
            <a:r>
              <a:rPr lang="es-ES_tradnl" dirty="0">
                <a:solidFill>
                  <a:schemeClr val="bg1">
                    <a:lumMod val="95000"/>
                  </a:schemeClr>
                </a:solidFill>
                <a:latin typeface="Lucida Handwriting"/>
                <a:cs typeface="Lucida Handwriting"/>
              </a:rPr>
              <a:t> Thess.5:1-5</a:t>
            </a:r>
          </a:p>
          <a:p>
            <a:r>
              <a:rPr lang="es-ES_tradnl" dirty="0" err="1">
                <a:solidFill>
                  <a:schemeClr val="bg1">
                    <a:lumMod val="95000"/>
                  </a:schemeClr>
                </a:solidFill>
                <a:latin typeface="Lucida Handwriting"/>
                <a:cs typeface="Lucida Handwriting"/>
              </a:rPr>
              <a:t>Acts</a:t>
            </a:r>
            <a:r>
              <a:rPr lang="es-ES_tradnl" dirty="0">
                <a:solidFill>
                  <a:schemeClr val="bg1">
                    <a:lumMod val="95000"/>
                  </a:schemeClr>
                </a:solidFill>
                <a:latin typeface="Lucida Handwriting"/>
                <a:cs typeface="Lucida Handwriting"/>
              </a:rPr>
              <a:t> 1:7-8</a:t>
            </a:r>
          </a:p>
          <a:p>
            <a:r>
              <a:rPr lang="es-ES_tradnl" dirty="0">
                <a:solidFill>
                  <a:schemeClr val="bg1">
                    <a:lumMod val="95000"/>
                  </a:schemeClr>
                </a:solidFill>
                <a:latin typeface="Lucida Handwriting"/>
                <a:cs typeface="Lucida Handwriting"/>
              </a:rPr>
              <a:t>Mark 13:32-37</a:t>
            </a:r>
          </a:p>
          <a:p>
            <a:r>
              <a:rPr lang="es-ES_tradnl" dirty="0" err="1">
                <a:solidFill>
                  <a:schemeClr val="bg1">
                    <a:lumMod val="95000"/>
                  </a:schemeClr>
                </a:solidFill>
                <a:latin typeface="Lucida Handwriting"/>
                <a:cs typeface="Lucida Handwriting"/>
              </a:rPr>
              <a:t>Revelation</a:t>
            </a:r>
            <a:r>
              <a:rPr lang="es-ES_tradnl" dirty="0">
                <a:solidFill>
                  <a:schemeClr val="bg1">
                    <a:lumMod val="95000"/>
                  </a:schemeClr>
                </a:solidFill>
                <a:latin typeface="Lucida Handwriting"/>
                <a:cs typeface="Lucida Handwriting"/>
              </a:rPr>
              <a:t>  3:1-3 </a:t>
            </a:r>
          </a:p>
          <a:p>
            <a:endParaRPr lang="es-ES_tradnl" sz="2000" dirty="0">
              <a:solidFill>
                <a:schemeClr val="bg1">
                  <a:lumMod val="95000"/>
                </a:schemeClr>
              </a:solidFill>
              <a:latin typeface="Lucida Handwriting"/>
              <a:cs typeface="Lucida Handwriting"/>
            </a:endParaRPr>
          </a:p>
          <a:p>
            <a:endParaRPr lang="es-ES_tradnl" sz="2000" dirty="0">
              <a:solidFill>
                <a:srgbClr val="FF0000"/>
              </a:solidFill>
              <a:latin typeface="Lucida Handwriting"/>
              <a:cs typeface="Lucida Handwriting"/>
            </a:endParaRPr>
          </a:p>
        </p:txBody>
      </p:sp>
    </p:spTree>
    <p:extLst>
      <p:ext uri="{BB962C8B-B14F-4D97-AF65-F5344CB8AC3E}">
        <p14:creationId xmlns:p14="http://schemas.microsoft.com/office/powerpoint/2010/main" val="150795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chemeClr val="accent5"/>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pic>
        <p:nvPicPr>
          <p:cNvPr id="8" name="Picture 7" descr="images-1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13" y="204457"/>
            <a:ext cx="6307035" cy="6449086"/>
          </a:xfrm>
          <a:prstGeom prst="rect">
            <a:avLst/>
          </a:prstGeom>
        </p:spPr>
      </p:pic>
      <p:sp>
        <p:nvSpPr>
          <p:cNvPr id="9" name="TextBox 8"/>
          <p:cNvSpPr txBox="1"/>
          <p:nvPr/>
        </p:nvSpPr>
        <p:spPr>
          <a:xfrm>
            <a:off x="6725687" y="744690"/>
            <a:ext cx="5219700" cy="910438"/>
          </a:xfrm>
          <a:prstGeom prst="rect">
            <a:avLst/>
          </a:prstGeom>
          <a:solidFill>
            <a:schemeClr val="bg1"/>
          </a:solidFill>
        </p:spPr>
        <p:txBody>
          <a:bodyPr wrap="square" rtlCol="0">
            <a:spAutoFit/>
          </a:bodyPr>
          <a:lstStyle/>
          <a:p>
            <a:r>
              <a:rPr lang="es-ES_tradnl" sz="2800" dirty="0">
                <a:latin typeface="Lucida Handwriting"/>
                <a:cs typeface="Lucida Handwriting"/>
              </a:rPr>
              <a:t>“</a:t>
            </a:r>
            <a:r>
              <a:rPr lang="es-ES_tradnl" sz="2400" dirty="0">
                <a:latin typeface="Lucida Handwriting"/>
                <a:cs typeface="Lucida Handwriting"/>
              </a:rPr>
              <a:t>In a </a:t>
            </a:r>
            <a:r>
              <a:rPr lang="es-ES_tradnl" sz="2400" dirty="0" err="1">
                <a:latin typeface="Lucida Handwriting"/>
                <a:cs typeface="Lucida Handwriting"/>
              </a:rPr>
              <a:t>moment</a:t>
            </a:r>
            <a:r>
              <a:rPr lang="es-ES_tradnl" sz="2400" dirty="0">
                <a:latin typeface="Lucida Handwriting"/>
                <a:cs typeface="Lucida Handwriting"/>
              </a:rPr>
              <a:t>, </a:t>
            </a:r>
          </a:p>
          <a:p>
            <a:r>
              <a:rPr lang="es-ES_tradnl" sz="2400" dirty="0">
                <a:latin typeface="Lucida Handwriting"/>
                <a:cs typeface="Lucida Handwriting"/>
              </a:rPr>
              <a:t>in </a:t>
            </a:r>
            <a:r>
              <a:rPr lang="es-ES_tradnl" sz="2400" dirty="0" err="1">
                <a:latin typeface="Lucida Handwriting"/>
                <a:cs typeface="Lucida Handwriting"/>
              </a:rPr>
              <a:t>the</a:t>
            </a:r>
            <a:r>
              <a:rPr lang="es-ES_tradnl" sz="2400" dirty="0">
                <a:latin typeface="Lucida Handwriting"/>
                <a:cs typeface="Lucida Handwriting"/>
              </a:rPr>
              <a:t> </a:t>
            </a:r>
            <a:r>
              <a:rPr lang="es-ES_tradnl" sz="2400" dirty="0" err="1">
                <a:latin typeface="Lucida Handwriting"/>
                <a:cs typeface="Lucida Handwriting"/>
              </a:rPr>
              <a:t>Twinkling</a:t>
            </a:r>
            <a:r>
              <a:rPr lang="es-ES_tradnl" sz="2400" dirty="0">
                <a:latin typeface="Lucida Handwriting"/>
                <a:cs typeface="Lucida Handwriting"/>
              </a:rPr>
              <a:t> of </a:t>
            </a:r>
            <a:r>
              <a:rPr lang="es-ES_tradnl" sz="2400" dirty="0" err="1">
                <a:latin typeface="Lucida Handwriting"/>
                <a:cs typeface="Lucida Handwriting"/>
              </a:rPr>
              <a:t>an</a:t>
            </a:r>
            <a:r>
              <a:rPr lang="es-ES_tradnl" sz="2400" dirty="0">
                <a:latin typeface="Lucida Handwriting"/>
                <a:cs typeface="Lucida Handwriting"/>
              </a:rPr>
              <a:t> </a:t>
            </a:r>
            <a:r>
              <a:rPr lang="es-ES_tradnl" sz="2400" dirty="0" err="1">
                <a:latin typeface="Lucida Handwriting"/>
                <a:cs typeface="Lucida Handwriting"/>
              </a:rPr>
              <a:t>eye</a:t>
            </a:r>
            <a:r>
              <a:rPr lang="es-ES_tradnl" sz="2400" dirty="0">
                <a:latin typeface="Lucida Handwriting"/>
                <a:cs typeface="Lucida Handwriting"/>
              </a:rPr>
              <a:t>”</a:t>
            </a:r>
          </a:p>
        </p:txBody>
      </p:sp>
      <p:sp>
        <p:nvSpPr>
          <p:cNvPr id="10" name="TextBox 9"/>
          <p:cNvSpPr txBox="1"/>
          <p:nvPr/>
        </p:nvSpPr>
        <p:spPr>
          <a:xfrm>
            <a:off x="6809513" y="2718719"/>
            <a:ext cx="5219700" cy="3816429"/>
          </a:xfrm>
          <a:prstGeom prst="rect">
            <a:avLst/>
          </a:prstGeom>
          <a:solidFill>
            <a:schemeClr val="bg1"/>
          </a:solidFill>
        </p:spPr>
        <p:txBody>
          <a:bodyPr wrap="square" rtlCol="0">
            <a:spAutoFit/>
          </a:bodyPr>
          <a:lstStyle/>
          <a:p>
            <a:pPr algn="ctr"/>
            <a:r>
              <a:rPr lang="es-ES_tradnl" sz="2200" dirty="0" err="1">
                <a:latin typeface="Papyrus"/>
                <a:cs typeface="Papyrus"/>
              </a:rPr>
              <a:t>When</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moon</a:t>
            </a:r>
            <a:r>
              <a:rPr lang="es-ES_tradnl" sz="2200" dirty="0">
                <a:latin typeface="Papyrus"/>
                <a:cs typeface="Papyrus"/>
              </a:rPr>
              <a:t> </a:t>
            </a:r>
            <a:r>
              <a:rPr lang="es-ES_tradnl" sz="2200" dirty="0" err="1">
                <a:latin typeface="Papyrus"/>
                <a:cs typeface="Papyrus"/>
              </a:rPr>
              <a:t>is</a:t>
            </a:r>
            <a:r>
              <a:rPr lang="es-ES_tradnl" sz="2200" dirty="0">
                <a:latin typeface="Papyrus"/>
                <a:cs typeface="Papyrus"/>
              </a:rPr>
              <a:t> in </a:t>
            </a:r>
            <a:r>
              <a:rPr lang="es-ES_tradnl" sz="2200" dirty="0" err="1">
                <a:latin typeface="Papyrus"/>
                <a:cs typeface="Papyrus"/>
              </a:rPr>
              <a:t>conjunction</a:t>
            </a:r>
            <a:r>
              <a:rPr lang="es-ES_tradnl" sz="2200" dirty="0">
                <a:latin typeface="Papyrus"/>
                <a:cs typeface="Papyrus"/>
              </a:rPr>
              <a:t>  </a:t>
            </a:r>
          </a:p>
          <a:p>
            <a:pPr algn="ctr"/>
            <a:r>
              <a:rPr lang="es-ES_tradnl" sz="2200" dirty="0" err="1">
                <a:latin typeface="Papyrus"/>
                <a:cs typeface="Papyrus"/>
              </a:rPr>
              <a:t>called</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new </a:t>
            </a:r>
            <a:r>
              <a:rPr lang="es-ES_tradnl" sz="2200" dirty="0" err="1">
                <a:latin typeface="Papyrus"/>
                <a:cs typeface="Papyrus"/>
              </a:rPr>
              <a:t>moon</a:t>
            </a:r>
            <a:r>
              <a:rPr lang="es-ES_tradnl" sz="2200" dirty="0">
                <a:latin typeface="Papyrus"/>
                <a:cs typeface="Papyrus"/>
              </a:rPr>
              <a:t>, </a:t>
            </a:r>
          </a:p>
          <a:p>
            <a:pPr algn="ct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sky</a:t>
            </a:r>
            <a:r>
              <a:rPr lang="es-ES_tradnl" sz="2200" dirty="0">
                <a:latin typeface="Papyrus"/>
                <a:cs typeface="Papyrus"/>
              </a:rPr>
              <a:t> </a:t>
            </a:r>
            <a:r>
              <a:rPr lang="es-ES_tradnl" sz="2200" dirty="0" err="1">
                <a:latin typeface="Papyrus"/>
                <a:cs typeface="Papyrus"/>
              </a:rPr>
              <a:t>is</a:t>
            </a:r>
            <a:r>
              <a:rPr lang="es-ES_tradnl" sz="2200" dirty="0">
                <a:latin typeface="Papyrus"/>
                <a:cs typeface="Papyrus"/>
              </a:rPr>
              <a:t> </a:t>
            </a:r>
            <a:r>
              <a:rPr lang="es-ES_tradnl" sz="2200" dirty="0" err="1">
                <a:latin typeface="Papyrus"/>
                <a:cs typeface="Papyrus"/>
              </a:rPr>
              <a:t>black</a:t>
            </a:r>
            <a:r>
              <a:rPr lang="es-ES_tradnl" sz="2200" dirty="0">
                <a:latin typeface="Papyrus"/>
                <a:cs typeface="Papyrus"/>
              </a:rPr>
              <a:t> </a:t>
            </a:r>
            <a:r>
              <a:rPr lang="es-ES_tradnl" sz="2200" dirty="0" err="1">
                <a:latin typeface="Papyrus"/>
                <a:cs typeface="Papyrus"/>
              </a:rPr>
              <a:t>for</a:t>
            </a:r>
            <a:r>
              <a:rPr lang="es-ES_tradnl" sz="2200" dirty="0">
                <a:latin typeface="Papyrus"/>
                <a:cs typeface="Papyrus"/>
              </a:rPr>
              <a:t> </a:t>
            </a:r>
            <a:r>
              <a:rPr lang="es-ES_tradnl" sz="2200" dirty="0" err="1">
                <a:latin typeface="Papyrus"/>
                <a:cs typeface="Papyrus"/>
              </a:rPr>
              <a:t>several</a:t>
            </a:r>
            <a:r>
              <a:rPr lang="es-ES_tradnl" sz="2200" dirty="0">
                <a:latin typeface="Papyrus"/>
                <a:cs typeface="Papyrus"/>
              </a:rPr>
              <a:t> </a:t>
            </a:r>
            <a:r>
              <a:rPr lang="es-ES_tradnl" sz="2200" dirty="0" err="1">
                <a:latin typeface="Papyrus"/>
                <a:cs typeface="Papyrus"/>
              </a:rPr>
              <a:t>days</a:t>
            </a:r>
            <a:r>
              <a:rPr lang="en-US" sz="2200" dirty="0">
                <a:latin typeface="Papyrus"/>
                <a:cs typeface="Papyrus"/>
              </a:rPr>
              <a:t>… </a:t>
            </a:r>
          </a:p>
          <a:p>
            <a:pPr algn="ctr"/>
            <a:r>
              <a:rPr lang="en-US" sz="2200" dirty="0">
                <a:latin typeface="Papyrus"/>
                <a:cs typeface="Papyrus"/>
              </a:rPr>
              <a:t>The Moon Blinks and closes its eye…</a:t>
            </a:r>
          </a:p>
          <a:p>
            <a:endParaRPr lang="en-US" sz="2200" dirty="0">
              <a:latin typeface="Papyrus"/>
              <a:cs typeface="Papyrus"/>
            </a:endParaRPr>
          </a:p>
          <a:p>
            <a:r>
              <a:rPr lang="en-US" sz="2200" dirty="0">
                <a:latin typeface="Papyrus"/>
                <a:cs typeface="Papyrus"/>
              </a:rPr>
              <a:t>No one actually knew the time the first sliver of the new moon would reappear</a:t>
            </a:r>
          </a:p>
          <a:p>
            <a:endParaRPr lang="en-US" sz="2200" dirty="0">
              <a:latin typeface="Papyrus"/>
              <a:cs typeface="Papyrus"/>
            </a:endParaRPr>
          </a:p>
          <a:p>
            <a:pPr algn="ctr"/>
            <a:r>
              <a:rPr lang="en-US" sz="2200" dirty="0">
                <a:latin typeface="Papyrus"/>
                <a:cs typeface="Papyrus"/>
              </a:rPr>
              <a:t> The Feast of Trumpets</a:t>
            </a:r>
          </a:p>
          <a:p>
            <a:pPr algn="ctr"/>
            <a:r>
              <a:rPr lang="en-US" sz="2200" dirty="0">
                <a:latin typeface="Papyrus"/>
                <a:cs typeface="Papyrus"/>
              </a:rPr>
              <a:t> has always been known as</a:t>
            </a:r>
          </a:p>
          <a:p>
            <a:pPr algn="ctr"/>
            <a:r>
              <a:rPr lang="en-US" sz="2200" dirty="0">
                <a:latin typeface="Papyrus"/>
                <a:cs typeface="Papyrus"/>
              </a:rPr>
              <a:t>  “No Man Knows the Day or the Hour”</a:t>
            </a:r>
            <a:endParaRPr lang="es-ES_tradnl" sz="2200" dirty="0">
              <a:latin typeface="Papyrus"/>
              <a:cs typeface="Papyrus"/>
            </a:endParaRPr>
          </a:p>
        </p:txBody>
      </p:sp>
    </p:spTree>
    <p:extLst>
      <p:ext uri="{BB962C8B-B14F-4D97-AF65-F5344CB8AC3E}">
        <p14:creationId xmlns:p14="http://schemas.microsoft.com/office/powerpoint/2010/main" val="1571067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39922"/>
            <a:ext cx="12283807" cy="6858000"/>
          </a:xfrm>
          <a:prstGeom prst="rect">
            <a:avLst/>
          </a:prstGeom>
          <a:solidFill>
            <a:schemeClr val="accent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1029118" y="566678"/>
            <a:ext cx="9189619" cy="2862322"/>
          </a:xfrm>
          <a:prstGeom prst="rect">
            <a:avLst/>
          </a:prstGeom>
          <a:solidFill>
            <a:srgbClr val="002060"/>
          </a:solidFill>
        </p:spPr>
        <p:txBody>
          <a:bodyPr wrap="square" rtlCol="0">
            <a:spAutoFit/>
          </a:bodyPr>
          <a:lstStyle/>
          <a:p>
            <a:pPr algn="ctr"/>
            <a:r>
              <a:rPr lang="en-US" sz="2400" dirty="0">
                <a:solidFill>
                  <a:schemeClr val="bg1"/>
                </a:solidFill>
                <a:latin typeface="Papyrus" panose="020B0602040200020303" pitchFamily="34" charset="77"/>
              </a:rPr>
              <a:t> Prophecy  in  Proverbs 7 </a:t>
            </a:r>
          </a:p>
          <a:p>
            <a:pPr algn="ctr"/>
            <a:endParaRPr lang="en-US" sz="2400" dirty="0">
              <a:solidFill>
                <a:schemeClr val="bg1"/>
              </a:solidFill>
              <a:latin typeface="Papyrus" panose="020B0602040200020303" pitchFamily="34" charset="77"/>
            </a:endParaRPr>
          </a:p>
          <a:p>
            <a:pPr algn="l"/>
            <a:r>
              <a:rPr lang="en-US" sz="2200" b="1" i="0" u="none" strike="noStrike" baseline="30000" dirty="0">
                <a:solidFill>
                  <a:schemeClr val="bg1"/>
                </a:solidFill>
                <a:effectLst/>
                <a:latin typeface="Avenir Book" panose="02000503020000020003" pitchFamily="2" charset="0"/>
              </a:rPr>
              <a:t>19 </a:t>
            </a:r>
            <a:r>
              <a:rPr lang="en-US" sz="2200" b="0" i="0" u="none" strike="noStrike" dirty="0">
                <a:solidFill>
                  <a:schemeClr val="bg1"/>
                </a:solidFill>
                <a:effectLst/>
                <a:latin typeface="Avenir Book" panose="02000503020000020003" pitchFamily="2" charset="0"/>
              </a:rPr>
              <a:t>For the goodman is not at home, He is gone a long journey</a:t>
            </a:r>
          </a:p>
          <a:p>
            <a:pPr algn="l"/>
            <a:r>
              <a:rPr lang="en-US" sz="2200" b="0" i="0" u="none" strike="noStrike" dirty="0">
                <a:solidFill>
                  <a:schemeClr val="bg1"/>
                </a:solidFill>
                <a:effectLst/>
                <a:latin typeface="Papyrus" panose="020B0602040200020303" pitchFamily="34" charset="77"/>
              </a:rPr>
              <a:t>               Jesus is the Goodman </a:t>
            </a:r>
          </a:p>
          <a:p>
            <a:pPr algn="l"/>
            <a:r>
              <a:rPr lang="en-US" sz="2200" dirty="0">
                <a:solidFill>
                  <a:schemeClr val="bg1"/>
                </a:solidFill>
                <a:latin typeface="Papyrus" panose="020B0602040200020303" pitchFamily="34" charset="77"/>
              </a:rPr>
              <a:t>             He has been gone for 2000 years</a:t>
            </a:r>
            <a:endParaRPr lang="en-US" sz="2200" b="0" i="0" u="none" strike="noStrike" dirty="0">
              <a:solidFill>
                <a:schemeClr val="bg1"/>
              </a:solidFill>
              <a:effectLst/>
              <a:latin typeface="Papyrus" panose="020B0602040200020303" pitchFamily="34" charset="77"/>
            </a:endParaRPr>
          </a:p>
          <a:p>
            <a:pPr algn="l"/>
            <a:r>
              <a:rPr lang="en-US" sz="2200" b="1" i="0" u="none" strike="noStrike" baseline="30000" dirty="0">
                <a:solidFill>
                  <a:schemeClr val="bg1"/>
                </a:solidFill>
                <a:effectLst/>
                <a:latin typeface="Avenir Book" panose="02000503020000020003" pitchFamily="2" charset="0"/>
              </a:rPr>
              <a:t>20 </a:t>
            </a:r>
            <a:r>
              <a:rPr lang="en-US" sz="2200" b="0" i="0" u="none" strike="noStrike" dirty="0">
                <a:solidFill>
                  <a:schemeClr val="bg1"/>
                </a:solidFill>
                <a:effectLst/>
                <a:latin typeface="Avenir Book" panose="02000503020000020003" pitchFamily="2" charset="0"/>
              </a:rPr>
              <a:t>He has taken a bag of money with Him, </a:t>
            </a:r>
          </a:p>
          <a:p>
            <a:pPr algn="l"/>
            <a:r>
              <a:rPr lang="en-US" sz="2200" dirty="0">
                <a:solidFill>
                  <a:schemeClr val="bg1"/>
                </a:solidFill>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and will come home at the day appointed. (</a:t>
            </a:r>
            <a:r>
              <a:rPr lang="en-US" sz="2200" b="0" i="0" u="none" strike="noStrike" dirty="0">
                <a:solidFill>
                  <a:schemeClr val="bg1"/>
                </a:solidFill>
                <a:effectLst/>
                <a:latin typeface="Papyrus" panose="020B0602040200020303" pitchFamily="34" charset="77"/>
              </a:rPr>
              <a:t>Yom </a:t>
            </a:r>
            <a:r>
              <a:rPr lang="en-US" sz="2200" b="0" i="0" u="none" strike="noStrike" dirty="0" err="1">
                <a:solidFill>
                  <a:schemeClr val="bg1"/>
                </a:solidFill>
                <a:effectLst/>
                <a:latin typeface="Papyrus" panose="020B0602040200020303" pitchFamily="34" charset="77"/>
              </a:rPr>
              <a:t>Keseh</a:t>
            </a:r>
            <a:r>
              <a:rPr lang="en-US" sz="2200" dirty="0">
                <a:solidFill>
                  <a:schemeClr val="bg1"/>
                </a:solidFill>
                <a:latin typeface="Papyrus" panose="020B0602040200020303" pitchFamily="34" charset="77"/>
              </a:rPr>
              <a:t>) </a:t>
            </a:r>
          </a:p>
          <a:p>
            <a:pPr algn="l"/>
            <a:endParaRPr lang="en-US" sz="2200" b="0" i="0" u="none" strike="noStrike" dirty="0">
              <a:solidFill>
                <a:srgbClr val="000000"/>
              </a:solidFill>
              <a:effectLst/>
              <a:latin typeface="Papyrus" panose="020B0602040200020303" pitchFamily="34" charset="77"/>
            </a:endParaRPr>
          </a:p>
        </p:txBody>
      </p:sp>
      <p:pic>
        <p:nvPicPr>
          <p:cNvPr id="7" name="Picture 6" descr="f5d4093427fb09ee2012d438f528cc5f.jpg">
            <a:extLst>
              <a:ext uri="{FF2B5EF4-FFF2-40B4-BE49-F238E27FC236}">
                <a16:creationId xmlns:a16="http://schemas.microsoft.com/office/drawing/2014/main" id="{F6BA8E88-2CDD-3359-E83F-DB107B14E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0000" r="100000">
                        <a14:foregroundMark x1="82396" y1="76875" x2="83646" y2="79792"/>
                        <a14:foregroundMark x1="85104" y1="79792" x2="85833" y2="81979"/>
                        <a14:backgroundMark x1="70938" y1="81042" x2="70938" y2="8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41221" b="17149"/>
          <a:stretch/>
        </p:blipFill>
        <p:spPr>
          <a:xfrm>
            <a:off x="8469258" y="60062"/>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4E388DC-5560-F96F-8155-74E9A6FF4812}"/>
              </a:ext>
            </a:extLst>
          </p:cNvPr>
          <p:cNvSpPr txBox="1"/>
          <p:nvPr/>
        </p:nvSpPr>
        <p:spPr>
          <a:xfrm>
            <a:off x="1599612" y="3914086"/>
            <a:ext cx="7615825" cy="2462213"/>
          </a:xfrm>
          <a:prstGeom prst="rect">
            <a:avLst/>
          </a:prstGeom>
          <a:solidFill>
            <a:srgbClr val="002060"/>
          </a:solidFill>
        </p:spPr>
        <p:txBody>
          <a:bodyPr wrap="square" rtlCol="0">
            <a:spAutoFit/>
          </a:bodyPr>
          <a:lstStyle/>
          <a:p>
            <a:endParaRPr lang="en-US" sz="2200" dirty="0">
              <a:solidFill>
                <a:schemeClr val="bg1"/>
              </a:solidFill>
              <a:latin typeface="Papyrus" panose="020B0602040200020303" pitchFamily="34" charset="77"/>
            </a:endParaRPr>
          </a:p>
          <a:p>
            <a:r>
              <a:rPr lang="en-US" sz="2200" dirty="0">
                <a:solidFill>
                  <a:schemeClr val="bg1"/>
                </a:solidFill>
                <a:latin typeface="Papyrus" panose="020B0602040200020303" pitchFamily="34" charset="77"/>
              </a:rPr>
              <a:t>  Yom </a:t>
            </a:r>
            <a:r>
              <a:rPr lang="en-US" sz="2200" dirty="0" err="1">
                <a:solidFill>
                  <a:schemeClr val="bg1"/>
                </a:solidFill>
                <a:latin typeface="Papyrus" panose="020B0602040200020303" pitchFamily="34" charset="77"/>
              </a:rPr>
              <a:t>Keseh</a:t>
            </a:r>
            <a:r>
              <a:rPr lang="en-US" sz="2200" dirty="0">
                <a:solidFill>
                  <a:schemeClr val="bg1"/>
                </a:solidFill>
                <a:latin typeface="Papyrus" panose="020B0602040200020303" pitchFamily="34" charset="77"/>
              </a:rPr>
              <a:t> –  The Feast of Trumpets  -  “The Hidden Day”   </a:t>
            </a:r>
          </a:p>
          <a:p>
            <a:r>
              <a:rPr lang="en-US" sz="2200" dirty="0">
                <a:solidFill>
                  <a:schemeClr val="bg1"/>
                </a:solidFill>
                <a:latin typeface="Papyrus" panose="020B0602040200020303" pitchFamily="34" charset="77"/>
              </a:rPr>
              <a:t>“No Man Knows the Day or the Hour” </a:t>
            </a:r>
          </a:p>
          <a:p>
            <a:endParaRPr lang="en-US" sz="2200" dirty="0">
              <a:solidFill>
                <a:schemeClr val="bg1"/>
              </a:solidFill>
              <a:latin typeface="Papyrus" panose="020B0602040200020303" pitchFamily="34" charset="77"/>
            </a:endParaRPr>
          </a:p>
          <a:p>
            <a:r>
              <a:rPr lang="en-US" sz="2200" dirty="0">
                <a:solidFill>
                  <a:schemeClr val="bg1"/>
                </a:solidFill>
                <a:latin typeface="Papyrus" panose="020B0602040200020303" pitchFamily="34" charset="77"/>
              </a:rPr>
              <a:t>   </a:t>
            </a:r>
            <a:r>
              <a:rPr lang="en-US" sz="2200" u="none" strike="noStrike" dirty="0">
                <a:solidFill>
                  <a:schemeClr val="bg1"/>
                </a:solidFill>
                <a:effectLst/>
                <a:latin typeface="Papyrus" panose="020B0602040200020303" pitchFamily="34" charset="77"/>
              </a:rPr>
              <a:t>Matt 24:36  “But of that day and hour knows no man,</a:t>
            </a:r>
          </a:p>
          <a:p>
            <a:r>
              <a:rPr lang="en-US" sz="2200" u="none" strike="noStrike" dirty="0">
                <a:solidFill>
                  <a:schemeClr val="bg1"/>
                </a:solidFill>
                <a:effectLst/>
                <a:latin typeface="Papyrus" panose="020B0602040200020303" pitchFamily="34" charset="77"/>
              </a:rPr>
              <a:t>   no, not the angels of heaven, but My Father only.”</a:t>
            </a:r>
          </a:p>
          <a:p>
            <a:endParaRPr lang="en-US" sz="2200" dirty="0">
              <a:latin typeface="Papyrus" panose="020B0602040200020303" pitchFamily="34" charset="77"/>
            </a:endParaRPr>
          </a:p>
        </p:txBody>
      </p:sp>
    </p:spTree>
    <p:extLst>
      <p:ext uri="{BB962C8B-B14F-4D97-AF65-F5344CB8AC3E}">
        <p14:creationId xmlns:p14="http://schemas.microsoft.com/office/powerpoint/2010/main" val="4176730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C757B1D6-A9A6-FE64-4C6A-9AF36CCDA0C4}"/>
              </a:ext>
            </a:extLst>
          </p:cNvPr>
          <p:cNvSpPr txBox="1"/>
          <p:nvPr/>
        </p:nvSpPr>
        <p:spPr>
          <a:xfrm>
            <a:off x="1066799" y="2027583"/>
            <a:ext cx="10058400" cy="3108543"/>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Prophetic Patterns of Rapture/Resurrections</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In the Old Testament </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                 Starts in Genesis  with Enoch &amp; Noah</a:t>
            </a:r>
          </a:p>
          <a:p>
            <a:endParaRPr lang="en-US" sz="28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4206246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inting of a person in a robe&#10;&#10;Description automatically generated">
            <a:extLst>
              <a:ext uri="{FF2B5EF4-FFF2-40B4-BE49-F238E27FC236}">
                <a16:creationId xmlns:a16="http://schemas.microsoft.com/office/drawing/2014/main" id="{70D4FEC5-DA89-07A3-931F-E60CDCCF759C}"/>
              </a:ext>
            </a:extLst>
          </p:cNvPr>
          <p:cNvPicPr>
            <a:picLocks noChangeAspect="1"/>
          </p:cNvPicPr>
          <p:nvPr/>
        </p:nvPicPr>
        <p:blipFill>
          <a:blip r:embed="rId2"/>
          <a:stretch>
            <a:fillRect/>
          </a:stretch>
        </p:blipFill>
        <p:spPr>
          <a:xfrm>
            <a:off x="7858540" y="233755"/>
            <a:ext cx="4108173" cy="6390490"/>
          </a:xfrm>
          <a:prstGeom prst="rect">
            <a:avLst/>
          </a:prstGeom>
        </p:spPr>
      </p:pic>
      <p:sp>
        <p:nvSpPr>
          <p:cNvPr id="7" name="TextBox 6">
            <a:extLst>
              <a:ext uri="{FF2B5EF4-FFF2-40B4-BE49-F238E27FC236}">
                <a16:creationId xmlns:a16="http://schemas.microsoft.com/office/drawing/2014/main" id="{267FB9A8-A08A-9844-DD36-30E781207FF2}"/>
              </a:ext>
            </a:extLst>
          </p:cNvPr>
          <p:cNvSpPr txBox="1"/>
          <p:nvPr/>
        </p:nvSpPr>
        <p:spPr>
          <a:xfrm>
            <a:off x="344557" y="2205875"/>
            <a:ext cx="7407966" cy="3929281"/>
          </a:xfrm>
          <a:prstGeom prst="rect">
            <a:avLst/>
          </a:prstGeom>
          <a:solidFill>
            <a:srgbClr val="0070C0"/>
          </a:solidFill>
        </p:spPr>
        <p:txBody>
          <a:bodyPr wrap="square" rtlCol="0">
            <a:spAutoFit/>
          </a:bodyPr>
          <a:lstStyle/>
          <a:p>
            <a:pPr algn="l"/>
            <a:endParaRPr lang="en-US" sz="2200" b="1" i="0" u="none" strike="noStrike" baseline="30000" dirty="0">
              <a:solidFill>
                <a:schemeClr val="bg1"/>
              </a:solidFill>
              <a:effectLst/>
              <a:latin typeface="Papyrus" panose="020B0602040200020303" pitchFamily="34" charset="77"/>
            </a:endParaRPr>
          </a:p>
          <a:p>
            <a:pPr algn="l"/>
            <a:r>
              <a:rPr lang="en-US" sz="2200" dirty="0">
                <a:solidFill>
                  <a:schemeClr val="bg1"/>
                </a:solidFill>
                <a:latin typeface="Papyrus" panose="020B0602040200020303" pitchFamily="34" charset="77"/>
              </a:rPr>
              <a:t>                               Genesis Chapter 5 </a:t>
            </a:r>
          </a:p>
          <a:p>
            <a:pPr algn="l"/>
            <a:endParaRPr lang="en-US" sz="2200" b="1" i="0" u="none" strike="noStrike" baseline="30000" dirty="0">
              <a:solidFill>
                <a:schemeClr val="bg1"/>
              </a:solidFill>
              <a:effectLst/>
              <a:latin typeface="Papyrus" panose="020B0602040200020303" pitchFamily="34" charset="77"/>
            </a:endParaRPr>
          </a:p>
          <a:p>
            <a:pPr algn="l"/>
            <a:r>
              <a:rPr lang="en-US" sz="2200" b="1" i="0" u="none" strike="noStrike" baseline="30000" dirty="0">
                <a:solidFill>
                  <a:schemeClr val="bg1"/>
                </a:solidFill>
                <a:effectLst/>
                <a:latin typeface="Papyrus" panose="020B0602040200020303" pitchFamily="34" charset="77"/>
              </a:rPr>
              <a:t>21 </a:t>
            </a:r>
            <a:r>
              <a:rPr lang="en-US" sz="2200" b="0" i="0" u="none" strike="noStrike" dirty="0">
                <a:solidFill>
                  <a:schemeClr val="bg1"/>
                </a:solidFill>
                <a:effectLst/>
                <a:latin typeface="Papyrus" panose="020B0602040200020303" pitchFamily="34" charset="77"/>
              </a:rPr>
              <a:t>And Enoch lived 65 years, and begat Methuselah:</a:t>
            </a:r>
          </a:p>
          <a:p>
            <a:pPr algn="l"/>
            <a:endParaRPr lang="en-US" sz="2200" b="0" i="0" u="none" strike="noStrike" dirty="0">
              <a:solidFill>
                <a:schemeClr val="bg1"/>
              </a:solidFill>
              <a:effectLst/>
              <a:latin typeface="Papyrus" panose="020B0602040200020303" pitchFamily="34" charset="77"/>
            </a:endParaRPr>
          </a:p>
          <a:p>
            <a:pPr algn="l"/>
            <a:r>
              <a:rPr lang="en-US" sz="2200" b="1" i="0" u="none" strike="noStrike" baseline="30000" dirty="0">
                <a:solidFill>
                  <a:schemeClr val="bg1"/>
                </a:solidFill>
                <a:effectLst/>
                <a:latin typeface="Papyrus" panose="020B0602040200020303" pitchFamily="34" charset="77"/>
              </a:rPr>
              <a:t>22 </a:t>
            </a:r>
            <a:r>
              <a:rPr lang="en-US" sz="2200" b="0" i="0" u="none" strike="noStrike" dirty="0">
                <a:solidFill>
                  <a:schemeClr val="bg1"/>
                </a:solidFill>
                <a:effectLst/>
                <a:latin typeface="Papyrus" panose="020B0602040200020303" pitchFamily="34" charset="77"/>
              </a:rPr>
              <a:t>And Enoch walked with God after he begat Methuselah 	300 years, and begat sons and daughters:</a:t>
            </a:r>
          </a:p>
          <a:p>
            <a:pPr algn="l"/>
            <a:endParaRPr lang="en-US" sz="2200" b="0" i="0" u="none" strike="noStrike" dirty="0">
              <a:solidFill>
                <a:schemeClr val="bg1"/>
              </a:solidFill>
              <a:effectLst/>
              <a:latin typeface="Papyrus" panose="020B0602040200020303" pitchFamily="34" charset="77"/>
            </a:endParaRPr>
          </a:p>
          <a:p>
            <a:pPr algn="l"/>
            <a:r>
              <a:rPr lang="en-US" sz="2200" b="1" i="0" u="none" strike="noStrike" baseline="30000" dirty="0">
                <a:solidFill>
                  <a:schemeClr val="bg1"/>
                </a:solidFill>
                <a:effectLst/>
                <a:latin typeface="Papyrus" panose="020B0602040200020303" pitchFamily="34" charset="77"/>
              </a:rPr>
              <a:t>23 </a:t>
            </a:r>
            <a:r>
              <a:rPr lang="en-US" sz="2200" b="0" i="0" u="none" strike="noStrike" dirty="0">
                <a:solidFill>
                  <a:schemeClr val="bg1"/>
                </a:solidFill>
                <a:effectLst/>
                <a:latin typeface="Papyrus" panose="020B0602040200020303" pitchFamily="34" charset="77"/>
              </a:rPr>
              <a:t>And all the days of Enoch were 365 years:</a:t>
            </a:r>
          </a:p>
          <a:p>
            <a:pPr algn="l"/>
            <a:endParaRPr lang="en-US" sz="2200" b="0" i="0" u="none" strike="noStrike" dirty="0">
              <a:solidFill>
                <a:schemeClr val="bg1"/>
              </a:solidFill>
              <a:effectLst/>
              <a:latin typeface="Papyrus" panose="020B0602040200020303" pitchFamily="34" charset="77"/>
            </a:endParaRPr>
          </a:p>
          <a:p>
            <a:pPr algn="l"/>
            <a:r>
              <a:rPr lang="en-US" sz="2200" b="1" i="0" u="none" strike="noStrike" baseline="30000" dirty="0">
                <a:solidFill>
                  <a:schemeClr val="bg1"/>
                </a:solidFill>
                <a:effectLst/>
                <a:latin typeface="Papyrus" panose="020B0602040200020303" pitchFamily="34" charset="77"/>
              </a:rPr>
              <a:t>24 </a:t>
            </a:r>
            <a:r>
              <a:rPr lang="en-US" sz="2200" b="0" i="0" u="none" strike="noStrike" dirty="0">
                <a:solidFill>
                  <a:schemeClr val="bg1"/>
                </a:solidFill>
                <a:effectLst/>
                <a:latin typeface="Papyrus" panose="020B0602040200020303" pitchFamily="34" charset="77"/>
              </a:rPr>
              <a:t>And Enoch walked with God: </a:t>
            </a:r>
          </a:p>
          <a:p>
            <a:pPr algn="l"/>
            <a:r>
              <a:rPr lang="en-US" sz="2200" b="0" i="0" u="none" strike="noStrike" dirty="0">
                <a:solidFill>
                  <a:schemeClr val="bg1"/>
                </a:solidFill>
                <a:effectLst/>
                <a:latin typeface="Papyrus" panose="020B0602040200020303" pitchFamily="34" charset="77"/>
              </a:rPr>
              <a:t>    and he was not; for God took him.</a:t>
            </a:r>
          </a:p>
        </p:txBody>
      </p:sp>
      <p:sp>
        <p:nvSpPr>
          <p:cNvPr id="8" name="TextBox 7">
            <a:extLst>
              <a:ext uri="{FF2B5EF4-FFF2-40B4-BE49-F238E27FC236}">
                <a16:creationId xmlns:a16="http://schemas.microsoft.com/office/drawing/2014/main" id="{56D514F2-4A11-12D5-7251-1B78510AA23B}"/>
              </a:ext>
            </a:extLst>
          </p:cNvPr>
          <p:cNvSpPr txBox="1"/>
          <p:nvPr/>
        </p:nvSpPr>
        <p:spPr>
          <a:xfrm>
            <a:off x="583095" y="722844"/>
            <a:ext cx="6467061" cy="954107"/>
          </a:xfrm>
          <a:prstGeom prst="rect">
            <a:avLst/>
          </a:prstGeom>
          <a:solidFill>
            <a:srgbClr val="002060"/>
          </a:solidFill>
        </p:spPr>
        <p:txBody>
          <a:bodyPr wrap="square" rtlCol="0">
            <a:spAutoFit/>
          </a:bodyPr>
          <a:lstStyle/>
          <a:p>
            <a:r>
              <a:rPr lang="en-US" sz="2800" dirty="0">
                <a:solidFill>
                  <a:schemeClr val="bg1"/>
                </a:solidFill>
                <a:latin typeface="Papyrus" panose="020B0602040200020303" pitchFamily="34" charset="77"/>
              </a:rPr>
              <a:t>God Removed Enoch Supernaturally  </a:t>
            </a:r>
          </a:p>
          <a:p>
            <a:r>
              <a:rPr lang="en-US" sz="2800" dirty="0">
                <a:solidFill>
                  <a:schemeClr val="bg1"/>
                </a:solidFill>
                <a:latin typeface="Papyrus" panose="020B0602040200020303" pitchFamily="34" charset="77"/>
              </a:rPr>
              <a:t>         Before Judgment of the Flood</a:t>
            </a:r>
          </a:p>
        </p:txBody>
      </p:sp>
    </p:spTree>
    <p:extLst>
      <p:ext uri="{BB962C8B-B14F-4D97-AF65-F5344CB8AC3E}">
        <p14:creationId xmlns:p14="http://schemas.microsoft.com/office/powerpoint/2010/main" val="4028533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pic>
        <p:nvPicPr>
          <p:cNvPr id="4" name="Picture 3" descr="A boat in the rain&#10;&#10;Description automatically generated">
            <a:extLst>
              <a:ext uri="{FF2B5EF4-FFF2-40B4-BE49-F238E27FC236}">
                <a16:creationId xmlns:a16="http://schemas.microsoft.com/office/drawing/2014/main" id="{F4A1FE26-001B-3B61-BB69-08445B6BCCB1}"/>
              </a:ext>
            </a:extLst>
          </p:cNvPr>
          <p:cNvPicPr>
            <a:picLocks noChangeAspect="1"/>
          </p:cNvPicPr>
          <p:nvPr/>
        </p:nvPicPr>
        <p:blipFill rotWithShape="1">
          <a:blip r:embed="rId3"/>
          <a:srcRect t="-5351" r="82" b="1128"/>
          <a:stretch/>
        </p:blipFill>
        <p:spPr>
          <a:xfrm>
            <a:off x="0" y="512555"/>
            <a:ext cx="12192000" cy="6358647"/>
          </a:xfrm>
          <a:prstGeom prst="rect">
            <a:avLst/>
          </a:prstGeom>
        </p:spPr>
      </p:pic>
      <p:sp>
        <p:nvSpPr>
          <p:cNvPr id="3" name="TextBox 2">
            <a:extLst>
              <a:ext uri="{FF2B5EF4-FFF2-40B4-BE49-F238E27FC236}">
                <a16:creationId xmlns:a16="http://schemas.microsoft.com/office/drawing/2014/main" id="{A7A2C654-24FA-0D69-4493-773013C48DE5}"/>
              </a:ext>
            </a:extLst>
          </p:cNvPr>
          <p:cNvSpPr txBox="1"/>
          <p:nvPr/>
        </p:nvSpPr>
        <p:spPr>
          <a:xfrm>
            <a:off x="667952" y="281722"/>
            <a:ext cx="10856095" cy="461665"/>
          </a:xfrm>
          <a:prstGeom prst="rect">
            <a:avLst/>
          </a:prstGeom>
          <a:solidFill>
            <a:srgbClr val="002060"/>
          </a:solidFill>
        </p:spPr>
        <p:txBody>
          <a:bodyPr wrap="square" rtlCol="0">
            <a:spAutoFit/>
          </a:bodyPr>
          <a:lstStyle/>
          <a:p>
            <a:r>
              <a:rPr lang="en-US" sz="2400" dirty="0">
                <a:solidFill>
                  <a:schemeClr val="bg1"/>
                </a:solidFill>
                <a:latin typeface="Papyrus" panose="020B0602040200020303" pitchFamily="34" charset="77"/>
              </a:rPr>
              <a:t>Only Noah &amp; His Family  were Saved in the Ark </a:t>
            </a:r>
            <a:r>
              <a:rPr lang="en-US" sz="2400" i="1" dirty="0">
                <a:solidFill>
                  <a:schemeClr val="bg1"/>
                </a:solidFill>
                <a:latin typeface="Papyrus" panose="020B0602040200020303" pitchFamily="34" charset="77"/>
              </a:rPr>
              <a:t>t</a:t>
            </a:r>
            <a:r>
              <a:rPr lang="en-US" sz="2000" i="1" dirty="0">
                <a:solidFill>
                  <a:schemeClr val="bg1"/>
                </a:solidFill>
                <a:latin typeface="Lucida Handwriting" panose="03010101010101010101" pitchFamily="66" charset="77"/>
              </a:rPr>
              <a:t>hrough</a:t>
            </a:r>
            <a:r>
              <a:rPr lang="en-US" sz="2400" dirty="0">
                <a:solidFill>
                  <a:schemeClr val="bg1"/>
                </a:solidFill>
                <a:latin typeface="Papyrus" panose="020B0602040200020303" pitchFamily="34" charset="77"/>
              </a:rPr>
              <a:t>   the Time of the Flood</a:t>
            </a:r>
          </a:p>
        </p:txBody>
      </p:sp>
    </p:spTree>
    <p:extLst>
      <p:ext uri="{BB962C8B-B14F-4D97-AF65-F5344CB8AC3E}">
        <p14:creationId xmlns:p14="http://schemas.microsoft.com/office/powerpoint/2010/main" val="1656481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93100D24-15A1-DE96-670E-05A02EDEA469}"/>
              </a:ext>
            </a:extLst>
          </p:cNvPr>
          <p:cNvSpPr txBox="1"/>
          <p:nvPr/>
        </p:nvSpPr>
        <p:spPr>
          <a:xfrm>
            <a:off x="748747" y="609599"/>
            <a:ext cx="10694504" cy="4678204"/>
          </a:xfrm>
          <a:prstGeom prst="rect">
            <a:avLst/>
          </a:prstGeom>
          <a:solidFill>
            <a:srgbClr val="002060"/>
          </a:solidFill>
        </p:spPr>
        <p:txBody>
          <a:bodyPr wrap="square" rtlCol="0">
            <a:spAutoFit/>
          </a:bodyPr>
          <a:lstStyle/>
          <a:p>
            <a:endParaRPr lang="en-US" sz="2000" i="0" u="none" strike="noStrike" dirty="0">
              <a:solidFill>
                <a:schemeClr val="bg1"/>
              </a:solidFill>
              <a:effectLst/>
              <a:latin typeface="Papyrus" panose="020B0602040200020303" pitchFamily="34" charset="77"/>
            </a:endParaRPr>
          </a:p>
          <a:p>
            <a:r>
              <a:rPr lang="en-US" sz="2000" dirty="0">
                <a:solidFill>
                  <a:schemeClr val="bg1"/>
                </a:solidFill>
                <a:latin typeface="Papyrus" panose="020B0602040200020303" pitchFamily="34" charset="77"/>
              </a:rPr>
              <a:t>                                                                     Luke 17:26-30</a:t>
            </a:r>
          </a:p>
          <a:p>
            <a:endParaRPr lang="en-US" sz="2000" dirty="0">
              <a:solidFill>
                <a:schemeClr val="bg1"/>
              </a:solidFill>
              <a:latin typeface="Papyrus" panose="020B0602040200020303" pitchFamily="34" charset="77"/>
            </a:endParaRPr>
          </a:p>
          <a:p>
            <a:r>
              <a:rPr lang="en-US" sz="2000" b="1" baseline="30000" dirty="0">
                <a:solidFill>
                  <a:schemeClr val="bg1"/>
                </a:solidFill>
                <a:latin typeface="Avenir Book" panose="02000503020000020003" pitchFamily="2" charset="0"/>
              </a:rPr>
              <a:t>   </a:t>
            </a:r>
            <a:r>
              <a:rPr lang="en-US" sz="2000" b="1" i="0" u="none" strike="noStrike" baseline="30000" dirty="0">
                <a:solidFill>
                  <a:schemeClr val="bg1"/>
                </a:solidFill>
                <a:effectLst/>
                <a:latin typeface="Avenir Book" panose="02000503020000020003" pitchFamily="2" charset="0"/>
              </a:rPr>
              <a:t>26 </a:t>
            </a:r>
            <a:r>
              <a:rPr lang="en-US" sz="2000" b="0" i="0" u="none" strike="noStrike" dirty="0">
                <a:solidFill>
                  <a:schemeClr val="bg1"/>
                </a:solidFill>
                <a:effectLst/>
                <a:latin typeface="Avenir Book" panose="02000503020000020003" pitchFamily="2" charset="0"/>
              </a:rPr>
              <a:t>And as it was in the days of Noah, so shall it be also in the days of the Son of man.</a:t>
            </a:r>
          </a:p>
          <a:p>
            <a:endParaRPr lang="en-US" sz="2000" b="0" i="0" u="none" strike="noStrike" dirty="0">
              <a:solidFill>
                <a:schemeClr val="bg1"/>
              </a:solidFill>
              <a:effectLst/>
              <a:latin typeface="Avenir Book" panose="02000503020000020003" pitchFamily="2" charset="0"/>
            </a:endParaRPr>
          </a:p>
          <a:p>
            <a:r>
              <a:rPr lang="en-US" sz="2000" b="1" i="0" u="none" strike="noStrike" baseline="30000" dirty="0">
                <a:solidFill>
                  <a:schemeClr val="bg1"/>
                </a:solidFill>
                <a:effectLst/>
                <a:latin typeface="Avenir Book" panose="02000503020000020003" pitchFamily="2" charset="0"/>
              </a:rPr>
              <a:t>   27 </a:t>
            </a:r>
            <a:r>
              <a:rPr lang="en-US" sz="2000" b="0" i="0" u="none" strike="noStrike" dirty="0">
                <a:solidFill>
                  <a:schemeClr val="bg1"/>
                </a:solidFill>
                <a:effectLst/>
                <a:latin typeface="Avenir Book" panose="02000503020000020003" pitchFamily="2" charset="0"/>
              </a:rPr>
              <a:t>They did eat, they drank, they married wives, they were given in marriage, until the day     	that Noah entered into the ark, and the flood came, and destroyed them all.</a:t>
            </a:r>
          </a:p>
          <a:p>
            <a:endParaRPr lang="en-US" sz="2000" b="0" i="0" u="none" strike="noStrike" dirty="0">
              <a:solidFill>
                <a:schemeClr val="bg1"/>
              </a:solidFill>
              <a:effectLst/>
              <a:latin typeface="Avenir Book" panose="02000503020000020003" pitchFamily="2" charset="0"/>
            </a:endParaRPr>
          </a:p>
          <a:p>
            <a:r>
              <a:rPr lang="en-US" sz="2000" b="1" i="0" u="none" strike="noStrike" baseline="30000" dirty="0">
                <a:solidFill>
                  <a:schemeClr val="bg1"/>
                </a:solidFill>
                <a:effectLst/>
                <a:latin typeface="Avenir Book" panose="02000503020000020003" pitchFamily="2" charset="0"/>
              </a:rPr>
              <a:t>   28 </a:t>
            </a:r>
            <a:r>
              <a:rPr lang="en-US" sz="2000" b="0" i="0" u="none" strike="noStrike" dirty="0">
                <a:solidFill>
                  <a:schemeClr val="bg1"/>
                </a:solidFill>
                <a:effectLst/>
                <a:latin typeface="Avenir Book" panose="02000503020000020003" pitchFamily="2" charset="0"/>
              </a:rPr>
              <a:t>Likewise also as it was in the days of Lot; they did eat, they drank, they bought, </a:t>
            </a:r>
          </a:p>
          <a:p>
            <a:r>
              <a:rPr lang="en-US" sz="2000" b="0" i="0" u="none" strike="noStrike" dirty="0">
                <a:solidFill>
                  <a:schemeClr val="bg1"/>
                </a:solidFill>
                <a:effectLst/>
                <a:latin typeface="Avenir Book" panose="02000503020000020003" pitchFamily="2" charset="0"/>
              </a:rPr>
              <a:t>            they sold, they planted, they built;</a:t>
            </a:r>
          </a:p>
          <a:p>
            <a:r>
              <a:rPr lang="en-US" sz="2000" b="1" i="0" u="none" strike="noStrike" baseline="30000" dirty="0">
                <a:solidFill>
                  <a:schemeClr val="bg1"/>
                </a:solidFill>
                <a:effectLst/>
                <a:latin typeface="Avenir Book" panose="02000503020000020003" pitchFamily="2" charset="0"/>
              </a:rPr>
              <a:t>   29 </a:t>
            </a:r>
            <a:r>
              <a:rPr lang="en-US" sz="2000" b="0" i="0" u="none" strike="noStrike" dirty="0">
                <a:solidFill>
                  <a:schemeClr val="bg1"/>
                </a:solidFill>
                <a:effectLst/>
                <a:latin typeface="Avenir Book" panose="02000503020000020003" pitchFamily="2" charset="0"/>
              </a:rPr>
              <a:t>But the same day that Lot went out of Sodom it rained fire and brimstone from heaven,    	and destroyed them all.</a:t>
            </a:r>
          </a:p>
          <a:p>
            <a:endParaRPr lang="en-US" sz="2000" b="0" i="0" u="none" strike="noStrike" dirty="0">
              <a:solidFill>
                <a:schemeClr val="bg1"/>
              </a:solidFill>
              <a:effectLst/>
              <a:latin typeface="Avenir Book" panose="02000503020000020003" pitchFamily="2" charset="0"/>
            </a:endParaRPr>
          </a:p>
          <a:p>
            <a:r>
              <a:rPr lang="en-US" sz="2000" b="1" baseline="30000" dirty="0">
                <a:solidFill>
                  <a:schemeClr val="bg1"/>
                </a:solidFill>
                <a:latin typeface="Avenir Book" panose="02000503020000020003" pitchFamily="2" charset="0"/>
              </a:rPr>
              <a:t>     </a:t>
            </a:r>
            <a:r>
              <a:rPr lang="en-US" sz="2000" b="1" i="0" u="none" strike="noStrike" baseline="30000" dirty="0">
                <a:solidFill>
                  <a:schemeClr val="bg1"/>
                </a:solidFill>
                <a:effectLst/>
                <a:latin typeface="Avenir Book" panose="02000503020000020003" pitchFamily="2" charset="0"/>
              </a:rPr>
              <a:t>30 </a:t>
            </a:r>
            <a:r>
              <a:rPr lang="en-US" sz="2000" b="0" i="0" u="none" strike="noStrike" dirty="0">
                <a:solidFill>
                  <a:schemeClr val="bg1"/>
                </a:solidFill>
                <a:effectLst/>
                <a:latin typeface="Avenir Book" panose="02000503020000020003" pitchFamily="2" charset="0"/>
              </a:rPr>
              <a:t>Even thus shall it be in the day when the Son of man is revealed.</a:t>
            </a:r>
          </a:p>
          <a:p>
            <a:endParaRPr lang="en-US" dirty="0">
              <a:solidFill>
                <a:schemeClr val="bg1"/>
              </a:solidFill>
            </a:endParaRPr>
          </a:p>
        </p:txBody>
      </p:sp>
    </p:spTree>
    <p:extLst>
      <p:ext uri="{BB962C8B-B14F-4D97-AF65-F5344CB8AC3E}">
        <p14:creationId xmlns:p14="http://schemas.microsoft.com/office/powerpoint/2010/main" val="3504648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6EFDD795-FCE8-A952-A89A-C33B5122FAD9}"/>
              </a:ext>
            </a:extLst>
          </p:cNvPr>
          <p:cNvSpPr txBox="1"/>
          <p:nvPr/>
        </p:nvSpPr>
        <p:spPr>
          <a:xfrm>
            <a:off x="1145626" y="272115"/>
            <a:ext cx="9694652" cy="6327468"/>
          </a:xfrm>
          <a:prstGeom prst="rect">
            <a:avLst/>
          </a:prstGeom>
          <a:solidFill>
            <a:schemeClr val="accent1">
              <a:lumMod val="75000"/>
            </a:schemeClr>
          </a:solidFill>
        </p:spPr>
        <p:txBody>
          <a:bodyPr wrap="square" rtlCol="0">
            <a:spAutoFit/>
          </a:bodyPr>
          <a:lstStyle/>
          <a:p>
            <a:endParaRPr lang="en-US"/>
          </a:p>
        </p:txBody>
      </p:sp>
      <p:sp>
        <p:nvSpPr>
          <p:cNvPr id="3" name="TextBox 2">
            <a:extLst>
              <a:ext uri="{FF2B5EF4-FFF2-40B4-BE49-F238E27FC236}">
                <a16:creationId xmlns:a16="http://schemas.microsoft.com/office/drawing/2014/main" id="{330AF568-C66B-15C2-1457-A82581A019C4}"/>
              </a:ext>
            </a:extLst>
          </p:cNvPr>
          <p:cNvSpPr txBox="1"/>
          <p:nvPr/>
        </p:nvSpPr>
        <p:spPr>
          <a:xfrm>
            <a:off x="2035126" y="615085"/>
            <a:ext cx="8805152" cy="1815882"/>
          </a:xfrm>
          <a:prstGeom prst="rect">
            <a:avLst/>
          </a:prstGeom>
          <a:noFill/>
        </p:spPr>
        <p:txBody>
          <a:bodyPr wrap="square" rtlCol="0">
            <a:spAutoFit/>
          </a:bodyPr>
          <a:lstStyle/>
          <a:p>
            <a:r>
              <a:rPr lang="en-US" sz="2800" dirty="0">
                <a:solidFill>
                  <a:schemeClr val="bg1"/>
                </a:solidFill>
                <a:latin typeface="Papyrus" panose="020B0602040200020303" pitchFamily="34" charset="77"/>
              </a:rPr>
              <a:t>The Future Rapture /Resurrection is Clearly Taught</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What about the Timing?   When Will it Happen?</a:t>
            </a:r>
          </a:p>
          <a:p>
            <a:endParaRPr lang="en-US" sz="2800" dirty="0">
              <a:solidFill>
                <a:schemeClr val="bg1"/>
              </a:solidFill>
              <a:latin typeface="Papyrus" panose="020B0602040200020303" pitchFamily="34" charset="77"/>
            </a:endParaRPr>
          </a:p>
        </p:txBody>
      </p:sp>
      <p:pic>
        <p:nvPicPr>
          <p:cNvPr id="5" name="Picture 4" descr="A group of people in the clouds&#10;&#10;Description automatically generated">
            <a:extLst>
              <a:ext uri="{FF2B5EF4-FFF2-40B4-BE49-F238E27FC236}">
                <a16:creationId xmlns:a16="http://schemas.microsoft.com/office/drawing/2014/main" id="{E4AFD309-D98E-F02B-6C0F-1317470BB282}"/>
              </a:ext>
            </a:extLst>
          </p:cNvPr>
          <p:cNvPicPr>
            <a:picLocks noChangeAspect="1"/>
          </p:cNvPicPr>
          <p:nvPr/>
        </p:nvPicPr>
        <p:blipFill>
          <a:blip r:embed="rId3"/>
          <a:stretch>
            <a:fillRect/>
          </a:stretch>
        </p:blipFill>
        <p:spPr>
          <a:xfrm>
            <a:off x="2739676" y="2142742"/>
            <a:ext cx="6174959" cy="4100173"/>
          </a:xfrm>
          <a:prstGeom prst="rect">
            <a:avLst/>
          </a:prstGeom>
        </p:spPr>
      </p:pic>
    </p:spTree>
    <p:extLst>
      <p:ext uri="{BB962C8B-B14F-4D97-AF65-F5344CB8AC3E}">
        <p14:creationId xmlns:p14="http://schemas.microsoft.com/office/powerpoint/2010/main" val="2212648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3" name="Picture 2" descr="A group of people running away from a fire&#10;&#10;Description automatically generated">
            <a:extLst>
              <a:ext uri="{FF2B5EF4-FFF2-40B4-BE49-F238E27FC236}">
                <a16:creationId xmlns:a16="http://schemas.microsoft.com/office/drawing/2014/main" id="{9325E65E-165B-15BD-A75D-69C1E6A1ED22}"/>
              </a:ext>
            </a:extLst>
          </p:cNvPr>
          <p:cNvPicPr>
            <a:picLocks noChangeAspect="1"/>
          </p:cNvPicPr>
          <p:nvPr/>
        </p:nvPicPr>
        <p:blipFill rotWithShape="1">
          <a:blip r:embed="rId3"/>
          <a:srcRect l="11255"/>
          <a:stretch/>
        </p:blipFill>
        <p:spPr>
          <a:xfrm>
            <a:off x="163594" y="867984"/>
            <a:ext cx="7732418" cy="5672577"/>
          </a:xfrm>
          <a:prstGeom prst="rect">
            <a:avLst/>
          </a:prstGeom>
        </p:spPr>
      </p:pic>
      <p:sp>
        <p:nvSpPr>
          <p:cNvPr id="2" name="TextBox 1">
            <a:extLst>
              <a:ext uri="{FF2B5EF4-FFF2-40B4-BE49-F238E27FC236}">
                <a16:creationId xmlns:a16="http://schemas.microsoft.com/office/drawing/2014/main" id="{558850B3-CEB6-3027-0A13-E27F975FB537}"/>
              </a:ext>
            </a:extLst>
          </p:cNvPr>
          <p:cNvSpPr txBox="1"/>
          <p:nvPr/>
        </p:nvSpPr>
        <p:spPr>
          <a:xfrm>
            <a:off x="7997004" y="882457"/>
            <a:ext cx="4031402" cy="3354765"/>
          </a:xfrm>
          <a:prstGeom prst="rect">
            <a:avLst/>
          </a:prstGeom>
          <a:solidFill>
            <a:srgbClr val="002060"/>
          </a:solidFill>
        </p:spPr>
        <p:txBody>
          <a:bodyPr wrap="square" rtlCol="0">
            <a:spAutoFit/>
          </a:bodyPr>
          <a:lstStyle/>
          <a:p>
            <a:pPr algn="l"/>
            <a:endParaRPr lang="en-US" b="1" baseline="30000" dirty="0">
              <a:solidFill>
                <a:schemeClr val="bg1"/>
              </a:solidFill>
              <a:latin typeface="system-ui"/>
            </a:endParaRPr>
          </a:p>
          <a:p>
            <a:pPr algn="l"/>
            <a:r>
              <a:rPr lang="en-US" sz="2000" dirty="0">
                <a:solidFill>
                  <a:schemeClr val="bg1"/>
                </a:solidFill>
                <a:latin typeface="Avenir Book" panose="02000503020000020003" pitchFamily="2" charset="0"/>
              </a:rPr>
              <a:t>        Genesis 19:12-13</a:t>
            </a:r>
          </a:p>
          <a:p>
            <a:pPr algn="l"/>
            <a:r>
              <a:rPr lang="en-US" baseline="30000" dirty="0">
                <a:solidFill>
                  <a:schemeClr val="bg1"/>
                </a:solidFill>
                <a:latin typeface="Avenir Book" panose="02000503020000020003" pitchFamily="2" charset="0"/>
              </a:rPr>
              <a:t>12</a:t>
            </a:r>
            <a:r>
              <a:rPr lang="en-US" dirty="0">
                <a:solidFill>
                  <a:schemeClr val="bg1"/>
                </a:solidFill>
                <a:latin typeface="Avenir Book" panose="02000503020000020003" pitchFamily="2" charset="0"/>
              </a:rPr>
              <a:t> And the men said to Lot, Have</a:t>
            </a:r>
          </a:p>
          <a:p>
            <a:pPr algn="l"/>
            <a:r>
              <a:rPr lang="en-US" dirty="0">
                <a:solidFill>
                  <a:schemeClr val="bg1"/>
                </a:solidFill>
                <a:latin typeface="Avenir Book" panose="02000503020000020003" pitchFamily="2" charset="0"/>
              </a:rPr>
              <a:t> you here any besides? Son in law, </a:t>
            </a:r>
          </a:p>
          <a:p>
            <a:pPr algn="l"/>
            <a:r>
              <a:rPr lang="en-US" dirty="0">
                <a:solidFill>
                  <a:schemeClr val="bg1"/>
                </a:solidFill>
                <a:latin typeface="Avenir Book" panose="02000503020000020003" pitchFamily="2" charset="0"/>
              </a:rPr>
              <a:t>and your sons, and your daughters, </a:t>
            </a:r>
          </a:p>
          <a:p>
            <a:pPr algn="l"/>
            <a:r>
              <a:rPr lang="en-US" dirty="0">
                <a:solidFill>
                  <a:schemeClr val="bg1"/>
                </a:solidFill>
                <a:latin typeface="Avenir Book" panose="02000503020000020003" pitchFamily="2" charset="0"/>
              </a:rPr>
              <a:t>and whatsoever you have in the city,</a:t>
            </a:r>
          </a:p>
          <a:p>
            <a:pPr algn="l"/>
            <a:r>
              <a:rPr lang="en-US" dirty="0">
                <a:solidFill>
                  <a:schemeClr val="bg1"/>
                </a:solidFill>
                <a:latin typeface="Avenir Book" panose="02000503020000020003" pitchFamily="2" charset="0"/>
              </a:rPr>
              <a:t> bring them out of this place:</a:t>
            </a:r>
          </a:p>
          <a:p>
            <a:pPr algn="l"/>
            <a:endParaRPr lang="en-US" dirty="0">
              <a:solidFill>
                <a:schemeClr val="bg1"/>
              </a:solidFill>
              <a:latin typeface="Avenir Book" panose="02000503020000020003" pitchFamily="2" charset="0"/>
            </a:endParaRPr>
          </a:p>
          <a:p>
            <a:r>
              <a:rPr lang="en-US" b="1" baseline="30000" dirty="0">
                <a:solidFill>
                  <a:schemeClr val="bg1"/>
                </a:solidFill>
                <a:latin typeface="Avenir Book" panose="02000503020000020003" pitchFamily="2" charset="0"/>
              </a:rPr>
              <a:t>13 </a:t>
            </a:r>
            <a:r>
              <a:rPr lang="en-US" dirty="0">
                <a:solidFill>
                  <a:schemeClr val="bg1"/>
                </a:solidFill>
                <a:latin typeface="Avenir Book" panose="02000503020000020003" pitchFamily="2" charset="0"/>
              </a:rPr>
              <a:t>For we will destroy this place, because the cry of them is waxen great before the face of the Lord; and the Lord has sent us to destroy it.</a:t>
            </a:r>
          </a:p>
        </p:txBody>
      </p:sp>
      <p:sp>
        <p:nvSpPr>
          <p:cNvPr id="6" name="TextBox 5">
            <a:extLst>
              <a:ext uri="{FF2B5EF4-FFF2-40B4-BE49-F238E27FC236}">
                <a16:creationId xmlns:a16="http://schemas.microsoft.com/office/drawing/2014/main" id="{E084EDA1-2B4A-D2FA-2D22-4D04DA46C983}"/>
              </a:ext>
            </a:extLst>
          </p:cNvPr>
          <p:cNvSpPr txBox="1"/>
          <p:nvPr/>
        </p:nvSpPr>
        <p:spPr>
          <a:xfrm>
            <a:off x="7896011" y="4601569"/>
            <a:ext cx="4233387" cy="1938992"/>
          </a:xfrm>
          <a:prstGeom prst="rect">
            <a:avLst/>
          </a:prstGeom>
          <a:solidFill>
            <a:srgbClr val="002060"/>
          </a:solidFill>
        </p:spPr>
        <p:txBody>
          <a:bodyPr wrap="square" rtlCol="0">
            <a:spAutoFit/>
          </a:bodyPr>
          <a:lstStyle/>
          <a:p>
            <a:pPr algn="l"/>
            <a:endParaRPr lang="en-US" sz="2000" b="0" i="0" u="none" strike="noStrike" dirty="0">
              <a:solidFill>
                <a:schemeClr val="bg1"/>
              </a:solidFill>
              <a:effectLst/>
              <a:latin typeface="system-ui"/>
            </a:endParaRPr>
          </a:p>
          <a:p>
            <a:pPr algn="ctr"/>
            <a:r>
              <a:rPr lang="en-US" sz="2000" b="1" i="0" u="none" strike="noStrike" baseline="30000" dirty="0">
                <a:solidFill>
                  <a:schemeClr val="bg1"/>
                </a:solidFill>
                <a:effectLst/>
                <a:latin typeface="system-ui"/>
              </a:rPr>
              <a:t>  22 </a:t>
            </a:r>
            <a:r>
              <a:rPr lang="en-US" sz="2000" b="0" i="0" u="none" strike="noStrike" dirty="0">
                <a:solidFill>
                  <a:schemeClr val="bg1"/>
                </a:solidFill>
                <a:effectLst/>
                <a:latin typeface="system-ui"/>
              </a:rPr>
              <a:t>Haste, escape thither; for I can’t do    anything till you be come thither. Therefore the name of the city </a:t>
            </a:r>
          </a:p>
          <a:p>
            <a:pPr algn="ctr"/>
            <a:r>
              <a:rPr lang="en-US" sz="2000" b="0" i="0" u="none" strike="noStrike" dirty="0">
                <a:solidFill>
                  <a:schemeClr val="bg1"/>
                </a:solidFill>
                <a:effectLst/>
                <a:latin typeface="system-ui"/>
              </a:rPr>
              <a:t>was called </a:t>
            </a:r>
            <a:r>
              <a:rPr lang="en-US" sz="2000" b="0" i="0" u="none" strike="noStrike" dirty="0" err="1">
                <a:solidFill>
                  <a:schemeClr val="bg1"/>
                </a:solidFill>
                <a:effectLst/>
                <a:latin typeface="system-ui"/>
              </a:rPr>
              <a:t>Zoar</a:t>
            </a:r>
            <a:r>
              <a:rPr lang="en-US" sz="2000" b="0" i="0" u="none" strike="noStrike" dirty="0">
                <a:solidFill>
                  <a:schemeClr val="bg1"/>
                </a:solidFill>
                <a:effectLst/>
                <a:latin typeface="system-ui"/>
              </a:rPr>
              <a:t>.</a:t>
            </a:r>
          </a:p>
          <a:p>
            <a:pPr algn="ctr"/>
            <a:endParaRPr lang="en-US" sz="2000" b="0" i="0" u="none" strike="noStrike" dirty="0">
              <a:solidFill>
                <a:schemeClr val="bg1"/>
              </a:solidFill>
              <a:effectLst/>
              <a:latin typeface="system-ui"/>
            </a:endParaRPr>
          </a:p>
        </p:txBody>
      </p:sp>
      <p:sp>
        <p:nvSpPr>
          <p:cNvPr id="7" name="TextBox 6">
            <a:extLst>
              <a:ext uri="{FF2B5EF4-FFF2-40B4-BE49-F238E27FC236}">
                <a16:creationId xmlns:a16="http://schemas.microsoft.com/office/drawing/2014/main" id="{EF4C3AD9-6898-69BA-398D-584DB89DD7AB}"/>
              </a:ext>
            </a:extLst>
          </p:cNvPr>
          <p:cNvSpPr txBox="1"/>
          <p:nvPr/>
        </p:nvSpPr>
        <p:spPr>
          <a:xfrm>
            <a:off x="768625" y="339081"/>
            <a:ext cx="11259781" cy="430887"/>
          </a:xfrm>
          <a:prstGeom prst="rect">
            <a:avLst/>
          </a:prstGeom>
          <a:solidFill>
            <a:schemeClr val="bg1"/>
          </a:solidFill>
        </p:spPr>
        <p:txBody>
          <a:bodyPr wrap="square" rtlCol="0">
            <a:spAutoFit/>
          </a:bodyPr>
          <a:lstStyle/>
          <a:p>
            <a:r>
              <a:rPr lang="en-US" sz="2200" dirty="0">
                <a:latin typeface="Papyrus" panose="020B0602040200020303" pitchFamily="34" charset="77"/>
              </a:rPr>
              <a:t>The Angel told Lot God would not destroy the City until Lot &amp; His Family were Removed </a:t>
            </a:r>
          </a:p>
        </p:txBody>
      </p:sp>
    </p:spTree>
    <p:extLst>
      <p:ext uri="{BB962C8B-B14F-4D97-AF65-F5344CB8AC3E}">
        <p14:creationId xmlns:p14="http://schemas.microsoft.com/office/powerpoint/2010/main" val="2969660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3" name="Picture 2" descr="A painting of a person kneeling in a desert&#10;&#10;Description automatically generated">
            <a:extLst>
              <a:ext uri="{FF2B5EF4-FFF2-40B4-BE49-F238E27FC236}">
                <a16:creationId xmlns:a16="http://schemas.microsoft.com/office/drawing/2014/main" id="{4D9F9487-F894-8DAF-8D1B-C39FA213513A}"/>
              </a:ext>
            </a:extLst>
          </p:cNvPr>
          <p:cNvPicPr>
            <a:picLocks noChangeAspect="1"/>
          </p:cNvPicPr>
          <p:nvPr/>
        </p:nvPicPr>
        <p:blipFill rotWithShape="1">
          <a:blip r:embed="rId3"/>
          <a:srcRect l="54927"/>
          <a:stretch/>
        </p:blipFill>
        <p:spPr>
          <a:xfrm>
            <a:off x="451942" y="-40487"/>
            <a:ext cx="5034457" cy="6884316"/>
          </a:xfrm>
          <a:prstGeom prst="rect">
            <a:avLst/>
          </a:prstGeom>
        </p:spPr>
      </p:pic>
      <p:sp>
        <p:nvSpPr>
          <p:cNvPr id="4" name="TextBox 3">
            <a:extLst>
              <a:ext uri="{FF2B5EF4-FFF2-40B4-BE49-F238E27FC236}">
                <a16:creationId xmlns:a16="http://schemas.microsoft.com/office/drawing/2014/main" id="{BFFD1683-4763-A322-F817-031A34DB9472}"/>
              </a:ext>
            </a:extLst>
          </p:cNvPr>
          <p:cNvSpPr txBox="1"/>
          <p:nvPr/>
        </p:nvSpPr>
        <p:spPr>
          <a:xfrm>
            <a:off x="5713056" y="874643"/>
            <a:ext cx="6134387" cy="4934684"/>
          </a:xfrm>
          <a:prstGeom prst="rect">
            <a:avLst/>
          </a:prstGeom>
          <a:solidFill>
            <a:srgbClr val="002060"/>
          </a:solidFill>
        </p:spPr>
        <p:txBody>
          <a:bodyPr wrap="square" rtlCol="0">
            <a:spAutoFit/>
          </a:bodyPr>
          <a:lstStyle/>
          <a:p>
            <a:r>
              <a:rPr lang="en-US" sz="2000" baseline="30000" dirty="0">
                <a:solidFill>
                  <a:schemeClr val="bg1"/>
                </a:solidFill>
                <a:latin typeface="Avenir Book" panose="02000503020000020003" pitchFamily="2" charset="0"/>
              </a:rPr>
              <a:t>                </a:t>
            </a:r>
          </a:p>
          <a:p>
            <a:endParaRPr lang="en-US" sz="2000" baseline="30000" dirty="0">
              <a:solidFill>
                <a:schemeClr val="bg1"/>
              </a:solidFill>
              <a:latin typeface="Avenir Book" panose="02000503020000020003" pitchFamily="2" charset="0"/>
            </a:endParaRPr>
          </a:p>
          <a:p>
            <a:r>
              <a:rPr lang="en-US" sz="2000">
                <a:solidFill>
                  <a:schemeClr val="bg1"/>
                </a:solidFill>
                <a:latin typeface="Papyrus" panose="020B0602040200020303" pitchFamily="34" charset="77"/>
              </a:rPr>
              <a:t>       </a:t>
            </a:r>
            <a:r>
              <a:rPr lang="en-US" sz="2400" dirty="0">
                <a:solidFill>
                  <a:schemeClr val="bg1"/>
                </a:solidFill>
                <a:latin typeface="Papyrus" panose="020B0602040200020303" pitchFamily="34" charset="77"/>
              </a:rPr>
              <a:t>God Caught  Elijah Up to Heaven</a:t>
            </a:r>
          </a:p>
          <a:p>
            <a:r>
              <a:rPr lang="en-US" sz="2400" baseline="30000" dirty="0">
                <a:solidFill>
                  <a:schemeClr val="bg1"/>
                </a:solidFill>
                <a:latin typeface="Avenir Book" panose="02000503020000020003" pitchFamily="2" charset="0"/>
              </a:rPr>
              <a:t>                        </a:t>
            </a:r>
            <a:r>
              <a:rPr lang="en-US" sz="2400" dirty="0">
                <a:solidFill>
                  <a:schemeClr val="bg1"/>
                </a:solidFill>
                <a:latin typeface="Papyrus" panose="020B0602040200020303" pitchFamily="34" charset="77"/>
              </a:rPr>
              <a:t>2 Kings Chapter 22</a:t>
            </a:r>
            <a:endParaRPr lang="en-US" sz="2400" baseline="30000" dirty="0">
              <a:solidFill>
                <a:schemeClr val="bg1"/>
              </a:solidFill>
              <a:latin typeface="Papyrus" panose="020B0602040200020303" pitchFamily="34" charset="77"/>
            </a:endParaRPr>
          </a:p>
          <a:p>
            <a:endParaRPr lang="en-US" sz="2000" i="0" u="none" strike="noStrike" dirty="0">
              <a:solidFill>
                <a:schemeClr val="bg1"/>
              </a:solidFill>
              <a:effectLst/>
              <a:latin typeface="Avenir Book" panose="02000503020000020003" pitchFamily="2" charset="0"/>
            </a:endParaRPr>
          </a:p>
          <a:p>
            <a:r>
              <a:rPr lang="en-US" sz="2000" b="1" i="0" u="none" strike="noStrike" baseline="30000" dirty="0">
                <a:solidFill>
                  <a:srgbClr val="000000"/>
                </a:solidFill>
                <a:effectLst/>
                <a:latin typeface="system-ui"/>
              </a:rPr>
              <a:t> </a:t>
            </a:r>
            <a:r>
              <a:rPr lang="en-US" sz="2000" b="1" i="0" u="none" strike="noStrike" baseline="30000" dirty="0">
                <a:solidFill>
                  <a:schemeClr val="bg1"/>
                </a:solidFill>
                <a:effectLst/>
                <a:latin typeface="Avenir Book" panose="02000503020000020003" pitchFamily="2" charset="0"/>
              </a:rPr>
              <a:t>11 </a:t>
            </a:r>
            <a:r>
              <a:rPr lang="en-US" sz="2000" b="0" i="0" u="none" strike="noStrike" dirty="0">
                <a:solidFill>
                  <a:schemeClr val="bg1"/>
                </a:solidFill>
                <a:effectLst/>
                <a:latin typeface="Avenir Book" panose="02000503020000020003" pitchFamily="2" charset="0"/>
              </a:rPr>
              <a:t>And it came to pass, as they still went on, and talked, that, behold, there appeared a chariot of fire, and horses of fire, and parted them both asunder; </a:t>
            </a:r>
          </a:p>
          <a:p>
            <a:r>
              <a:rPr lang="en-US" sz="2000" b="0" i="0" u="none" strike="noStrike" dirty="0">
                <a:solidFill>
                  <a:schemeClr val="bg1"/>
                </a:solidFill>
                <a:effectLst/>
                <a:latin typeface="Avenir Book" panose="02000503020000020003" pitchFamily="2" charset="0"/>
              </a:rPr>
              <a:t>and Elijah went up by a whirlwind into heaven.</a:t>
            </a:r>
          </a:p>
          <a:p>
            <a:endParaRPr lang="en-US" sz="2000" b="0" i="0" u="none" strike="noStrike" dirty="0">
              <a:solidFill>
                <a:schemeClr val="bg1"/>
              </a:solidFill>
              <a:effectLst/>
              <a:latin typeface="Avenir Book" panose="02000503020000020003" pitchFamily="2" charset="0"/>
            </a:endParaRPr>
          </a:p>
          <a:p>
            <a:pPr algn="l"/>
            <a:r>
              <a:rPr lang="en-US" sz="2000" b="1" i="0" u="none" strike="noStrike" baseline="30000" dirty="0">
                <a:solidFill>
                  <a:schemeClr val="bg1"/>
                </a:solidFill>
                <a:effectLst/>
                <a:latin typeface="Avenir Book" panose="02000503020000020003" pitchFamily="2" charset="0"/>
              </a:rPr>
              <a:t>12 </a:t>
            </a:r>
            <a:r>
              <a:rPr lang="en-US" sz="2000" b="0" i="0" u="none" strike="noStrike" dirty="0">
                <a:solidFill>
                  <a:schemeClr val="bg1"/>
                </a:solidFill>
                <a:effectLst/>
                <a:latin typeface="Avenir Book" panose="02000503020000020003" pitchFamily="2" charset="0"/>
              </a:rPr>
              <a:t>And Elisha saw it, and he cried, My father, my father, the chariot of Israel, and the horsemen thereof. And he saw him no more: and he took hold of his own clothes, and rent them in 2 pieces.</a:t>
            </a:r>
          </a:p>
          <a:p>
            <a:br>
              <a:rPr lang="en-US" sz="2000" dirty="0">
                <a:solidFill>
                  <a:schemeClr val="bg1"/>
                </a:solidFill>
                <a:latin typeface="Avenir Book" panose="02000503020000020003" pitchFamily="2" charset="0"/>
              </a:rPr>
            </a:br>
            <a:endParaRPr lang="en-US" sz="20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9929195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1563756" y="2056467"/>
            <a:ext cx="8574155" cy="2246769"/>
          </a:xfrm>
          <a:prstGeom prst="rect">
            <a:avLst/>
          </a:prstGeom>
          <a:solidFill>
            <a:srgbClr val="002060"/>
          </a:solidFill>
        </p:spPr>
        <p:txBody>
          <a:bodyPr wrap="square" rtlCol="0">
            <a:spAutoFit/>
          </a:bodyPr>
          <a:lstStyle/>
          <a:p>
            <a:pPr algn="ctr"/>
            <a:endParaRPr lang="en-US" sz="2800" dirty="0">
              <a:solidFill>
                <a:schemeClr val="bg1"/>
              </a:solidFill>
              <a:latin typeface="Papyrus" panose="020B0602040200020303" pitchFamily="34" charset="77"/>
            </a:endParaRPr>
          </a:p>
          <a:p>
            <a:pPr algn="ctr"/>
            <a:r>
              <a:rPr lang="en-US" sz="2800" dirty="0">
                <a:solidFill>
                  <a:schemeClr val="bg1"/>
                </a:solidFill>
                <a:latin typeface="Papyrus" panose="020B0602040200020303" pitchFamily="34" charset="77"/>
              </a:rPr>
              <a:t>Scriptures from the Old Testament</a:t>
            </a:r>
          </a:p>
          <a:p>
            <a:pPr algn="ctr"/>
            <a:r>
              <a:rPr lang="en-US" sz="2800" dirty="0">
                <a:solidFill>
                  <a:schemeClr val="bg1"/>
                </a:solidFill>
                <a:latin typeface="Papyrus" panose="020B0602040200020303" pitchFamily="34" charset="77"/>
              </a:rPr>
              <a:t>“Hidden in Day of Trouble”</a:t>
            </a:r>
          </a:p>
          <a:p>
            <a:pPr algn="ctr"/>
            <a:r>
              <a:rPr lang="en-US" sz="2800" dirty="0">
                <a:solidFill>
                  <a:schemeClr val="bg1"/>
                </a:solidFill>
                <a:latin typeface="Papyrus" panose="020B0602040200020303" pitchFamily="34" charset="77"/>
              </a:rPr>
              <a:t>        “Protected During the Day of God’s Wrath”</a:t>
            </a:r>
          </a:p>
          <a:p>
            <a:pPr algn="ctr"/>
            <a:r>
              <a:rPr lang="en-US" sz="2800" dirty="0">
                <a:solidFill>
                  <a:schemeClr val="bg1"/>
                </a:solidFill>
                <a:latin typeface="Papyrus" panose="020B0602040200020303" pitchFamily="34" charset="77"/>
              </a:rPr>
              <a:t> </a:t>
            </a:r>
          </a:p>
        </p:txBody>
      </p:sp>
    </p:spTree>
    <p:extLst>
      <p:ext uri="{BB962C8B-B14F-4D97-AF65-F5344CB8AC3E}">
        <p14:creationId xmlns:p14="http://schemas.microsoft.com/office/powerpoint/2010/main" val="2114643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755374" y="428178"/>
            <a:ext cx="9369287" cy="6001643"/>
          </a:xfrm>
          <a:prstGeom prst="rect">
            <a:avLst/>
          </a:prstGeom>
          <a:solidFill>
            <a:srgbClr val="002060"/>
          </a:solidFill>
        </p:spPr>
        <p:txBody>
          <a:bodyPr wrap="square" rtlCol="0">
            <a:spAutoFit/>
          </a:bodyPr>
          <a:lstStyle/>
          <a:p>
            <a:r>
              <a:rPr lang="en-US" sz="2400" b="0" i="0" u="none" strike="noStrike" dirty="0">
                <a:solidFill>
                  <a:schemeClr val="bg1"/>
                </a:solidFill>
                <a:effectLst/>
                <a:latin typeface="Papyrus" panose="020B0602040200020303" pitchFamily="34" charset="77"/>
              </a:rPr>
              <a:t>                                   </a:t>
            </a:r>
          </a:p>
          <a:p>
            <a:r>
              <a:rPr lang="en-US" sz="2400" dirty="0">
                <a:solidFill>
                  <a:schemeClr val="bg1"/>
                </a:solidFill>
                <a:latin typeface="Papyrus" panose="020B0602040200020303" pitchFamily="34" charset="77"/>
              </a:rPr>
              <a:t>			</a:t>
            </a:r>
            <a:r>
              <a:rPr lang="en-US" sz="2400" b="0" i="0" u="none" strike="noStrike" dirty="0">
                <a:solidFill>
                  <a:schemeClr val="bg1"/>
                </a:solidFill>
                <a:effectLst/>
                <a:latin typeface="Papyrus" panose="020B0602040200020303" pitchFamily="34" charset="77"/>
              </a:rPr>
              <a:t> </a:t>
            </a:r>
            <a:r>
              <a:rPr lang="en-US" sz="2400" b="0" i="0" u="none" strike="noStrike" dirty="0">
                <a:solidFill>
                  <a:srgbClr val="00B0F0"/>
                </a:solidFill>
                <a:effectLst/>
                <a:latin typeface="Papyrus" panose="020B0602040200020303" pitchFamily="34" charset="77"/>
              </a:rPr>
              <a:t>Isaiah 26:19-21</a:t>
            </a:r>
          </a:p>
          <a:p>
            <a:pPr algn="ctr"/>
            <a:br>
              <a:rPr lang="en-US" sz="2400" dirty="0">
                <a:solidFill>
                  <a:schemeClr val="bg1"/>
                </a:solidFill>
                <a:latin typeface="Papyrus" panose="020B0602040200020303" pitchFamily="34" charset="77"/>
              </a:rPr>
            </a:br>
            <a:r>
              <a:rPr lang="en-US" sz="2400" b="0" i="0" u="none" strike="noStrike" dirty="0">
                <a:solidFill>
                  <a:schemeClr val="bg1"/>
                </a:solidFill>
                <a:effectLst/>
                <a:latin typeface="Papyrus" panose="020B0602040200020303" pitchFamily="34" charset="77"/>
              </a:rPr>
              <a:t>“Your dead shall live; Together with my dead body they shall arise. Awake and sing, you who dwell in dust; </a:t>
            </a:r>
          </a:p>
          <a:p>
            <a:pPr algn="ctr"/>
            <a:r>
              <a:rPr lang="en-US" sz="2400" b="0" i="0" u="none" strike="noStrike" dirty="0">
                <a:solidFill>
                  <a:schemeClr val="bg1"/>
                </a:solidFill>
                <a:effectLst/>
                <a:latin typeface="Papyrus" panose="020B0602040200020303" pitchFamily="34" charset="77"/>
              </a:rPr>
              <a:t>For your dew is like the dew of herbs, </a:t>
            </a:r>
          </a:p>
          <a:p>
            <a:pPr algn="ctr"/>
            <a:r>
              <a:rPr lang="en-US" sz="2400" b="0" i="0" u="none" strike="noStrike" dirty="0">
                <a:solidFill>
                  <a:schemeClr val="bg1"/>
                </a:solidFill>
                <a:effectLst/>
                <a:latin typeface="Papyrus" panose="020B0602040200020303" pitchFamily="34" charset="77"/>
              </a:rPr>
              <a:t>And </a:t>
            </a:r>
            <a:r>
              <a:rPr lang="en-US" sz="2400" b="1" i="0" u="none" strike="noStrike" dirty="0">
                <a:solidFill>
                  <a:schemeClr val="bg1"/>
                </a:solidFill>
                <a:effectLst/>
                <a:latin typeface="Papyrus" panose="020B0602040200020303" pitchFamily="34" charset="77"/>
              </a:rPr>
              <a:t>the earth shall cast out the dead.</a:t>
            </a:r>
          </a:p>
          <a:p>
            <a:pPr algn="ctr"/>
            <a:r>
              <a:rPr lang="en-US" sz="2400" b="1" i="0" u="none" strike="noStrike" dirty="0">
                <a:solidFill>
                  <a:schemeClr val="bg1"/>
                </a:solidFill>
                <a:effectLst/>
                <a:latin typeface="Papyrus" panose="020B0602040200020303" pitchFamily="34" charset="77"/>
              </a:rPr>
              <a:t>Come, my people, enter your chambers,</a:t>
            </a:r>
          </a:p>
          <a:p>
            <a:pPr algn="ctr"/>
            <a:r>
              <a:rPr lang="en-US" sz="2400" b="1" i="0" u="none" strike="noStrike" dirty="0">
                <a:solidFill>
                  <a:schemeClr val="bg1"/>
                </a:solidFill>
                <a:effectLst/>
                <a:latin typeface="Papyrus" panose="020B0602040200020303" pitchFamily="34" charset="77"/>
              </a:rPr>
              <a:t> and shut your doors behind you; </a:t>
            </a:r>
          </a:p>
          <a:p>
            <a:pPr algn="ctr"/>
            <a:r>
              <a:rPr lang="en-US" sz="2400" b="1" i="0" u="none" strike="noStrike" dirty="0">
                <a:solidFill>
                  <a:schemeClr val="bg1"/>
                </a:solidFill>
                <a:effectLst/>
                <a:latin typeface="Papyrus" panose="020B0602040200020303" pitchFamily="34" charset="77"/>
              </a:rPr>
              <a:t>Hide yourself, as it were, for a little moment,</a:t>
            </a:r>
          </a:p>
          <a:p>
            <a:pPr algn="ctr"/>
            <a:r>
              <a:rPr lang="en-US" sz="2400" b="1" i="0" u="none" strike="noStrike" dirty="0">
                <a:solidFill>
                  <a:schemeClr val="bg1"/>
                </a:solidFill>
                <a:effectLst/>
                <a:latin typeface="Papyrus" panose="020B0602040200020303" pitchFamily="34" charset="77"/>
              </a:rPr>
              <a:t> until the indignation is past.</a:t>
            </a:r>
          </a:p>
          <a:p>
            <a:pPr algn="ctr"/>
            <a:r>
              <a:rPr lang="en-US" sz="2400" b="0" i="0" u="none" strike="noStrike" dirty="0">
                <a:solidFill>
                  <a:schemeClr val="bg1"/>
                </a:solidFill>
                <a:effectLst/>
                <a:latin typeface="Papyrus" panose="020B0602040200020303" pitchFamily="34" charset="77"/>
              </a:rPr>
              <a:t> For behold, the Lord comes out of His place</a:t>
            </a:r>
          </a:p>
          <a:p>
            <a:pPr algn="ctr"/>
            <a:r>
              <a:rPr lang="en-US" sz="2400" b="0" i="0" u="none" strike="noStrike" dirty="0">
                <a:solidFill>
                  <a:schemeClr val="bg1"/>
                </a:solidFill>
                <a:effectLst/>
                <a:latin typeface="Papyrus" panose="020B0602040200020303" pitchFamily="34" charset="77"/>
              </a:rPr>
              <a:t> to punish the inhabitants of the earth for their iniquity; </a:t>
            </a:r>
          </a:p>
          <a:p>
            <a:pPr algn="ctr"/>
            <a:r>
              <a:rPr lang="en-US" sz="2400" b="0" i="0" u="none" strike="noStrike" dirty="0">
                <a:solidFill>
                  <a:schemeClr val="bg1"/>
                </a:solidFill>
                <a:effectLst/>
                <a:latin typeface="Papyrus" panose="020B0602040200020303" pitchFamily="34" charset="77"/>
              </a:rPr>
              <a:t>The earth will also disclose her blood</a:t>
            </a:r>
          </a:p>
          <a:p>
            <a:pPr algn="ctr"/>
            <a:r>
              <a:rPr lang="en-US" sz="2400" b="0" i="0" u="none" strike="noStrike" dirty="0">
                <a:solidFill>
                  <a:schemeClr val="bg1"/>
                </a:solidFill>
                <a:effectLst/>
                <a:latin typeface="Papyrus" panose="020B0602040200020303" pitchFamily="34" charset="77"/>
              </a:rPr>
              <a:t> And shall no more cover her slain.”</a:t>
            </a:r>
          </a:p>
          <a:p>
            <a:pPr algn="ctr"/>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726009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4983249-FB0B-712C-D9D8-59247B1FECA8}"/>
              </a:ext>
            </a:extLst>
          </p:cNvPr>
          <p:cNvSpPr txBox="1"/>
          <p:nvPr/>
        </p:nvSpPr>
        <p:spPr>
          <a:xfrm>
            <a:off x="918740" y="520511"/>
            <a:ext cx="10354518" cy="5816977"/>
          </a:xfrm>
          <a:prstGeom prst="rect">
            <a:avLst/>
          </a:prstGeom>
          <a:solidFill>
            <a:srgbClr val="002060"/>
          </a:solidFill>
        </p:spPr>
        <p:txBody>
          <a:bodyPr wrap="square" rtlCol="0">
            <a:spAutoFit/>
          </a:bodyPr>
          <a:lstStyle/>
          <a:p>
            <a:pPr algn="l"/>
            <a:r>
              <a:rPr lang="en-US" sz="2000" b="0" i="0" u="none" strike="noStrike" dirty="0">
                <a:solidFill>
                  <a:schemeClr val="bg1"/>
                </a:solidFill>
                <a:effectLst/>
                <a:latin typeface="Papyrus" panose="020B0602040200020303" pitchFamily="34" charset="77"/>
              </a:rPr>
              <a:t>                 </a:t>
            </a:r>
          </a:p>
          <a:p>
            <a:pPr algn="l"/>
            <a:r>
              <a:rPr lang="en-US" sz="2000" b="0" i="0" u="none" strike="noStrike" dirty="0">
                <a:solidFill>
                  <a:schemeClr val="bg1"/>
                </a:solidFill>
                <a:effectLst/>
                <a:latin typeface="Papyrus" panose="020B0602040200020303" pitchFamily="34" charset="77"/>
              </a:rPr>
              <a:t>                                   	</a:t>
            </a:r>
            <a:r>
              <a:rPr lang="en-US" sz="2200" b="0" i="0" u="none" strike="noStrike" dirty="0">
                <a:solidFill>
                  <a:srgbClr val="00B0F0"/>
                </a:solidFill>
                <a:effectLst/>
                <a:latin typeface="Papyrus" panose="020B0602040200020303" pitchFamily="34" charset="77"/>
              </a:rPr>
              <a:t>Zephaniah 2:3</a:t>
            </a:r>
            <a:br>
              <a:rPr lang="en-US" sz="2000" b="0" i="0" u="none" strike="noStrike" dirty="0">
                <a:solidFill>
                  <a:schemeClr val="bg1"/>
                </a:solidFill>
                <a:effectLst/>
                <a:latin typeface="Papyrus" panose="020B0602040200020303" pitchFamily="34" charset="77"/>
              </a:rPr>
            </a:br>
            <a:r>
              <a:rPr lang="en-US" sz="2000" b="0" i="0" u="none" strike="noStrike" dirty="0">
                <a:solidFill>
                  <a:schemeClr val="bg1"/>
                </a:solidFill>
                <a:effectLst/>
                <a:latin typeface="Papyrus" panose="020B0602040200020303" pitchFamily="34" charset="77"/>
              </a:rPr>
              <a:t>	 </a:t>
            </a:r>
            <a:r>
              <a:rPr lang="en-US" sz="2200" b="0" i="0" u="none" strike="noStrike" dirty="0">
                <a:solidFill>
                  <a:schemeClr val="bg1"/>
                </a:solidFill>
                <a:effectLst/>
                <a:latin typeface="Papyrus" panose="020B0602040200020303" pitchFamily="34" charset="77"/>
              </a:rPr>
              <a:t>“Seek the Lord, all you meek of the earth, Who have upheld His justice.</a:t>
            </a:r>
          </a:p>
          <a:p>
            <a:pPr algn="l"/>
            <a:r>
              <a:rPr lang="en-US" sz="2200" b="0" i="0" u="none" strike="noStrike" dirty="0">
                <a:solidFill>
                  <a:schemeClr val="bg1"/>
                </a:solidFill>
                <a:effectLst/>
                <a:latin typeface="Papyrus" panose="020B0602040200020303" pitchFamily="34" charset="77"/>
              </a:rPr>
              <a:t> 		Seek righteousness, seek humility.</a:t>
            </a:r>
          </a:p>
          <a:p>
            <a:pPr algn="l"/>
            <a:r>
              <a:rPr lang="en-US" sz="2200" b="0" i="0" u="none" strike="noStrike" dirty="0">
                <a:solidFill>
                  <a:schemeClr val="bg1"/>
                </a:solidFill>
                <a:effectLst/>
                <a:latin typeface="Papyrus" panose="020B0602040200020303" pitchFamily="34" charset="77"/>
              </a:rPr>
              <a:t>	 It may be that </a:t>
            </a:r>
            <a:r>
              <a:rPr lang="en-US" sz="2200" b="1" i="0" u="none" strike="noStrike" dirty="0">
                <a:solidFill>
                  <a:schemeClr val="bg1"/>
                </a:solidFill>
                <a:effectLst/>
                <a:latin typeface="Papyrus" panose="020B0602040200020303" pitchFamily="34" charset="77"/>
              </a:rPr>
              <a:t>you will be hidden in the day of the Lord’s anger.”</a:t>
            </a:r>
          </a:p>
          <a:p>
            <a:pPr algn="l"/>
            <a:endParaRPr lang="en-US" sz="2200" b="1" dirty="0">
              <a:solidFill>
                <a:schemeClr val="bg1"/>
              </a:solidFill>
              <a:latin typeface="Papyrus" panose="020B0602040200020303" pitchFamily="34" charset="77"/>
            </a:endParaRPr>
          </a:p>
          <a:p>
            <a:pPr algn="l"/>
            <a:endParaRPr lang="en-US" sz="2200" b="0" i="0" u="none" strike="noStrike" dirty="0">
              <a:solidFill>
                <a:schemeClr val="bg1"/>
              </a:solidFill>
              <a:effectLst/>
              <a:latin typeface="Papyrus" panose="020B0602040200020303" pitchFamily="34" charset="77"/>
            </a:endParaRPr>
          </a:p>
          <a:p>
            <a:r>
              <a:rPr lang="en-US" sz="2200" b="0" i="0" u="none" strike="noStrike" dirty="0">
                <a:solidFill>
                  <a:schemeClr val="bg1"/>
                </a:solidFill>
                <a:effectLst/>
                <a:latin typeface="Papyrus" panose="020B0602040200020303" pitchFamily="34" charset="77"/>
              </a:rPr>
              <a:t>                                          </a:t>
            </a:r>
            <a:r>
              <a:rPr lang="en-US" sz="2200" b="0" i="0" u="none" strike="noStrike" dirty="0">
                <a:solidFill>
                  <a:srgbClr val="00B0F0"/>
                </a:solidFill>
                <a:effectLst/>
                <a:latin typeface="Papyrus" panose="020B0602040200020303" pitchFamily="34" charset="77"/>
              </a:rPr>
              <a:t>Psalm 27:5</a:t>
            </a:r>
            <a:br>
              <a:rPr lang="en-US" sz="2200" dirty="0">
                <a:solidFill>
                  <a:schemeClr val="bg1"/>
                </a:solidFill>
                <a:latin typeface="Papyrus" panose="020B0602040200020303" pitchFamily="34" charset="77"/>
              </a:rPr>
            </a:br>
            <a:r>
              <a:rPr lang="en-US" sz="2200" dirty="0">
                <a:solidFill>
                  <a:schemeClr val="bg1"/>
                </a:solidFill>
                <a:latin typeface="Papyrus" panose="020B0602040200020303" pitchFamily="34" charset="77"/>
              </a:rPr>
              <a:t>	</a:t>
            </a:r>
            <a:r>
              <a:rPr lang="en-US" sz="2200" b="0" i="0" u="none" strike="noStrike" dirty="0">
                <a:solidFill>
                  <a:schemeClr val="bg1"/>
                </a:solidFill>
                <a:effectLst/>
                <a:latin typeface="Papyrus" panose="020B0602040200020303" pitchFamily="34" charset="77"/>
              </a:rPr>
              <a:t>“For </a:t>
            </a:r>
            <a:r>
              <a:rPr lang="en-US" sz="2200" b="1" i="0" u="none" strike="noStrike" dirty="0">
                <a:solidFill>
                  <a:schemeClr val="bg1"/>
                </a:solidFill>
                <a:effectLst/>
                <a:latin typeface="Papyrus" panose="020B0602040200020303" pitchFamily="34" charset="77"/>
              </a:rPr>
              <a:t>in the time of trouble He shall hide me </a:t>
            </a:r>
            <a:r>
              <a:rPr lang="en-US" sz="2200" b="0" i="0" u="none" strike="noStrike" dirty="0">
                <a:solidFill>
                  <a:schemeClr val="bg1"/>
                </a:solidFill>
                <a:effectLst/>
                <a:latin typeface="Papyrus" panose="020B0602040200020303" pitchFamily="34" charset="77"/>
              </a:rPr>
              <a:t>in His pavilion;</a:t>
            </a:r>
          </a:p>
          <a:p>
            <a:r>
              <a:rPr lang="en-US" sz="2200" b="0" i="0" u="none" strike="noStrike" dirty="0">
                <a:solidFill>
                  <a:schemeClr val="bg1"/>
                </a:solidFill>
                <a:effectLst/>
                <a:latin typeface="Papyrus" panose="020B0602040200020303" pitchFamily="34" charset="77"/>
              </a:rPr>
              <a:t> 	  In the secret place of His </a:t>
            </a:r>
            <a:r>
              <a:rPr lang="en-US" sz="2200" dirty="0">
                <a:solidFill>
                  <a:schemeClr val="bg1"/>
                </a:solidFill>
                <a:latin typeface="Papyrus" panose="020B0602040200020303" pitchFamily="34" charset="77"/>
              </a:rPr>
              <a:t>T</a:t>
            </a:r>
            <a:r>
              <a:rPr lang="en-US" sz="2200" b="0" i="0" u="none" strike="noStrike" dirty="0">
                <a:solidFill>
                  <a:schemeClr val="bg1"/>
                </a:solidFill>
                <a:effectLst/>
                <a:latin typeface="Papyrus" panose="020B0602040200020303" pitchFamily="34" charset="77"/>
              </a:rPr>
              <a:t>abernacle He shall hide me; </a:t>
            </a:r>
          </a:p>
          <a:p>
            <a:r>
              <a:rPr lang="en-US" sz="2200" b="0" i="0" u="none" strike="noStrike" dirty="0">
                <a:solidFill>
                  <a:schemeClr val="bg1"/>
                </a:solidFill>
                <a:effectLst/>
                <a:latin typeface="Papyrus" panose="020B0602040200020303" pitchFamily="34" charset="77"/>
              </a:rPr>
              <a:t>	         He shall set me high upon a rock.”</a:t>
            </a:r>
          </a:p>
          <a:p>
            <a:endParaRPr lang="en-US" sz="2200" dirty="0">
              <a:solidFill>
                <a:schemeClr val="bg1"/>
              </a:solidFill>
              <a:latin typeface="Papyrus" panose="020B0602040200020303" pitchFamily="34" charset="77"/>
            </a:endParaRPr>
          </a:p>
          <a:p>
            <a:pPr algn="l"/>
            <a:r>
              <a:rPr lang="en-US" sz="2200" b="0" i="0" u="none" strike="noStrike" dirty="0">
                <a:solidFill>
                  <a:srgbClr val="00B0F0"/>
                </a:solidFill>
                <a:effectLst/>
                <a:latin typeface="Papyrus" panose="020B0602040200020303" pitchFamily="34" charset="77"/>
              </a:rPr>
              <a:t>                                            Psalm 57:1</a:t>
            </a:r>
            <a:br>
              <a:rPr lang="en-US" sz="2200" b="0" i="0" u="none" strike="noStrike" dirty="0">
                <a:solidFill>
                  <a:schemeClr val="bg1"/>
                </a:solidFill>
                <a:effectLst/>
                <a:latin typeface="Papyrus" panose="020B0602040200020303" pitchFamily="34" charset="77"/>
              </a:rPr>
            </a:br>
            <a:r>
              <a:rPr lang="en-US" sz="2200" b="0" i="0" u="none" strike="noStrike" dirty="0">
                <a:solidFill>
                  <a:schemeClr val="bg1"/>
                </a:solidFill>
                <a:effectLst/>
                <a:latin typeface="Papyrus" panose="020B0602040200020303" pitchFamily="34" charset="77"/>
              </a:rPr>
              <a:t>	“Be merciful to me, O God, be merciful to me! For my soul trusts in You; </a:t>
            </a:r>
          </a:p>
          <a:p>
            <a:pPr algn="l"/>
            <a:r>
              <a:rPr lang="en-US" sz="2200" b="0" i="0" u="none" strike="noStrike" dirty="0">
                <a:solidFill>
                  <a:schemeClr val="bg1"/>
                </a:solidFill>
                <a:effectLst/>
                <a:latin typeface="Papyrus" panose="020B0602040200020303" pitchFamily="34" charset="77"/>
              </a:rPr>
              <a:t>	    And </a:t>
            </a:r>
            <a:r>
              <a:rPr lang="en-US" sz="2200" b="1" i="0" u="none" strike="noStrike" dirty="0">
                <a:solidFill>
                  <a:schemeClr val="bg1"/>
                </a:solidFill>
                <a:effectLst/>
                <a:latin typeface="Papyrus" panose="020B0602040200020303" pitchFamily="34" charset="77"/>
              </a:rPr>
              <a:t>in the shadow of Your wings I will make my refuge, </a:t>
            </a:r>
          </a:p>
          <a:p>
            <a:pPr algn="l"/>
            <a:r>
              <a:rPr lang="en-US" sz="2200" b="1" i="0" u="none" strike="noStrike" dirty="0">
                <a:solidFill>
                  <a:schemeClr val="bg1"/>
                </a:solidFill>
                <a:effectLst/>
                <a:latin typeface="Papyrus" panose="020B0602040200020303" pitchFamily="34" charset="77"/>
              </a:rPr>
              <a:t>	             until these calamities have passed by.”</a:t>
            </a:r>
          </a:p>
          <a:p>
            <a:pPr algn="l"/>
            <a:endParaRPr lang="en-US" sz="2200" b="0" i="0" u="none" strike="noStrike" dirty="0">
              <a:solidFill>
                <a:schemeClr val="bg1"/>
              </a:solidFill>
              <a:effectLst/>
              <a:latin typeface="Papyrus" panose="020B0602040200020303" pitchFamily="34" charset="77"/>
            </a:endParaRPr>
          </a:p>
        </p:txBody>
      </p:sp>
    </p:spTree>
    <p:extLst>
      <p:ext uri="{BB962C8B-B14F-4D97-AF65-F5344CB8AC3E}">
        <p14:creationId xmlns:p14="http://schemas.microsoft.com/office/powerpoint/2010/main" val="3510189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a:p>
        </p:txBody>
      </p:sp>
      <p:pic>
        <p:nvPicPr>
          <p:cNvPr id="7" name="Picture 6"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130" y="0"/>
            <a:ext cx="1030573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852705" y="1147828"/>
            <a:ext cx="8486588" cy="1015663"/>
          </a:xfrm>
          <a:prstGeom prst="rect">
            <a:avLst/>
          </a:prstGeom>
          <a:noFill/>
        </p:spPr>
        <p:txBody>
          <a:bodyPr wrap="square" rtlCol="0">
            <a:spAutoFit/>
          </a:bodyPr>
          <a:lstStyle/>
          <a:p>
            <a:r>
              <a:rPr lang="es-ES_tradnl" sz="2800" dirty="0">
                <a:solidFill>
                  <a:srgbClr val="FFFF00"/>
                </a:solidFill>
                <a:latin typeface="Papyrus"/>
                <a:cs typeface="Papyrus"/>
              </a:rPr>
              <a:t> </a:t>
            </a:r>
            <a:r>
              <a:rPr lang="es-ES_tradnl" sz="2800" dirty="0">
                <a:solidFill>
                  <a:schemeClr val="bg1"/>
                </a:solidFill>
                <a:latin typeface="Papyrus"/>
                <a:cs typeface="Papyrus"/>
              </a:rPr>
              <a:t>“</a:t>
            </a:r>
            <a:r>
              <a:rPr lang="es-ES_tradnl" sz="2800" dirty="0" err="1">
                <a:solidFill>
                  <a:schemeClr val="bg1"/>
                </a:solidFill>
                <a:latin typeface="Papyrus"/>
                <a:cs typeface="Papyrus"/>
              </a:rPr>
              <a:t>Prophecy</a:t>
            </a:r>
            <a:r>
              <a:rPr lang="es-ES_tradnl" sz="2800" dirty="0">
                <a:solidFill>
                  <a:schemeClr val="bg1"/>
                </a:solidFill>
                <a:latin typeface="Papyrus"/>
                <a:cs typeface="Papyrus"/>
              </a:rPr>
              <a:t>, </a:t>
            </a:r>
            <a:r>
              <a:rPr lang="es-ES_tradnl" sz="2800" dirty="0" err="1">
                <a:solidFill>
                  <a:schemeClr val="bg1"/>
                </a:solidFill>
                <a:latin typeface="Papyrus"/>
                <a:cs typeface="Papyrus"/>
              </a:rPr>
              <a:t>Protection</a:t>
            </a:r>
            <a:r>
              <a:rPr lang="es-ES_tradnl" sz="2800" dirty="0">
                <a:solidFill>
                  <a:schemeClr val="bg1"/>
                </a:solidFill>
                <a:latin typeface="Papyrus"/>
                <a:cs typeface="Papyrus"/>
              </a:rPr>
              <a:t> &amp; </a:t>
            </a:r>
            <a:r>
              <a:rPr lang="es-ES_tradnl" sz="2800" dirty="0" err="1">
                <a:solidFill>
                  <a:schemeClr val="bg1"/>
                </a:solidFill>
                <a:latin typeface="Papyrus"/>
                <a:cs typeface="Papyrus"/>
              </a:rPr>
              <a:t>The</a:t>
            </a:r>
            <a:r>
              <a:rPr lang="es-ES_tradnl" sz="2800" dirty="0">
                <a:solidFill>
                  <a:schemeClr val="bg1"/>
                </a:solidFill>
                <a:latin typeface="Papyrus"/>
                <a:cs typeface="Papyrus"/>
              </a:rPr>
              <a:t>  </a:t>
            </a:r>
            <a:r>
              <a:rPr lang="es-ES_tradnl" sz="2800" dirty="0" err="1">
                <a:solidFill>
                  <a:schemeClr val="bg1"/>
                </a:solidFill>
                <a:latin typeface="Papyrus"/>
                <a:cs typeface="Papyrus"/>
              </a:rPr>
              <a:t>Presence</a:t>
            </a:r>
            <a:r>
              <a:rPr lang="es-ES_tradnl" sz="2800" dirty="0">
                <a:solidFill>
                  <a:schemeClr val="bg1"/>
                </a:solidFill>
                <a:latin typeface="Papyrus"/>
                <a:cs typeface="Papyrus"/>
              </a:rPr>
              <a:t> of </a:t>
            </a:r>
            <a:r>
              <a:rPr lang="es-ES_tradnl" sz="2800" dirty="0" err="1">
                <a:solidFill>
                  <a:schemeClr val="bg1"/>
                </a:solidFill>
                <a:latin typeface="Papyrus"/>
                <a:cs typeface="Papyrus"/>
              </a:rPr>
              <a:t>God</a:t>
            </a:r>
            <a:r>
              <a:rPr lang="es-ES_tradnl" sz="2800" dirty="0">
                <a:solidFill>
                  <a:schemeClr val="bg1"/>
                </a:solidFill>
                <a:latin typeface="Papyrus"/>
                <a:cs typeface="Papyrus"/>
              </a:rPr>
              <a:t>”</a:t>
            </a:r>
          </a:p>
          <a:p>
            <a:r>
              <a:rPr lang="es-ES_tradnl" sz="2800" dirty="0">
                <a:solidFill>
                  <a:schemeClr val="bg1"/>
                </a:solidFill>
                <a:latin typeface="Papyrus"/>
                <a:cs typeface="Papyrus"/>
              </a:rPr>
              <a:t>         </a:t>
            </a:r>
            <a:r>
              <a:rPr lang="es-ES_tradnl" sz="3200" dirty="0">
                <a:solidFill>
                  <a:schemeClr val="bg1"/>
                </a:solidFill>
                <a:latin typeface="Papyrus"/>
                <a:cs typeface="Papyrus"/>
              </a:rPr>
              <a:t> </a:t>
            </a:r>
            <a:r>
              <a:rPr lang="es-ES_tradnl" sz="2800" dirty="0" err="1">
                <a:solidFill>
                  <a:schemeClr val="bg1"/>
                </a:solidFill>
                <a:latin typeface="Papyrus"/>
                <a:cs typeface="Papyrus"/>
              </a:rPr>
              <a:t>Psalm</a:t>
            </a:r>
            <a:r>
              <a:rPr lang="es-ES_tradnl" sz="2800" dirty="0">
                <a:solidFill>
                  <a:schemeClr val="bg1"/>
                </a:solidFill>
                <a:latin typeface="Papyrus"/>
                <a:cs typeface="Papyrus"/>
              </a:rPr>
              <a:t> 91 – </a:t>
            </a:r>
            <a:r>
              <a:rPr lang="es-ES_tradnl" sz="2800" dirty="0" err="1">
                <a:solidFill>
                  <a:schemeClr val="bg1"/>
                </a:solidFill>
                <a:latin typeface="Papyrus"/>
                <a:cs typeface="Papyrus"/>
              </a:rPr>
              <a:t>The</a:t>
            </a:r>
            <a:r>
              <a:rPr lang="es-ES_tradnl" sz="2800" dirty="0">
                <a:solidFill>
                  <a:schemeClr val="bg1"/>
                </a:solidFill>
                <a:latin typeface="Papyrus"/>
                <a:cs typeface="Papyrus"/>
              </a:rPr>
              <a:t> </a:t>
            </a:r>
            <a:r>
              <a:rPr lang="es-ES_tradnl" sz="2800" dirty="0" err="1">
                <a:solidFill>
                  <a:schemeClr val="bg1"/>
                </a:solidFill>
                <a:latin typeface="Papyrus"/>
                <a:cs typeface="Papyrus"/>
              </a:rPr>
              <a:t>Rapture</a:t>
            </a:r>
            <a:r>
              <a:rPr lang="es-ES_tradnl" sz="2800" dirty="0">
                <a:solidFill>
                  <a:schemeClr val="bg1"/>
                </a:solidFill>
                <a:latin typeface="Papyrus"/>
                <a:cs typeface="Papyrus"/>
              </a:rPr>
              <a:t> &amp; </a:t>
            </a:r>
            <a:r>
              <a:rPr lang="es-ES_tradnl" sz="2800" dirty="0" err="1">
                <a:solidFill>
                  <a:schemeClr val="bg1"/>
                </a:solidFill>
                <a:latin typeface="Papyrus"/>
                <a:cs typeface="Papyrus"/>
              </a:rPr>
              <a:t>The</a:t>
            </a:r>
            <a:r>
              <a:rPr lang="es-ES_tradnl" sz="2800" dirty="0">
                <a:solidFill>
                  <a:schemeClr val="bg1"/>
                </a:solidFill>
                <a:latin typeface="Papyrus"/>
                <a:cs typeface="Papyrus"/>
              </a:rPr>
              <a:t> </a:t>
            </a:r>
            <a:r>
              <a:rPr lang="es-ES_tradnl" sz="2800" dirty="0" err="1">
                <a:solidFill>
                  <a:schemeClr val="bg1"/>
                </a:solidFill>
                <a:latin typeface="Papyrus"/>
                <a:cs typeface="Papyrus"/>
              </a:rPr>
              <a:t>Tribulation</a:t>
            </a:r>
            <a:endParaRPr lang="es-ES_tradnl" sz="2800" dirty="0">
              <a:solidFill>
                <a:schemeClr val="bg1"/>
              </a:solidFill>
              <a:latin typeface="Papyrus"/>
              <a:cs typeface="Papyrus"/>
            </a:endParaRPr>
          </a:p>
        </p:txBody>
      </p:sp>
      <p:sp>
        <p:nvSpPr>
          <p:cNvPr id="2" name="TextBox 1"/>
          <p:cNvSpPr txBox="1"/>
          <p:nvPr/>
        </p:nvSpPr>
        <p:spPr>
          <a:xfrm>
            <a:off x="2423628" y="419461"/>
            <a:ext cx="6279747" cy="523220"/>
          </a:xfrm>
          <a:prstGeom prst="rect">
            <a:avLst/>
          </a:prstGeom>
          <a:noFill/>
        </p:spPr>
        <p:txBody>
          <a:bodyPr wrap="square" rtlCol="0">
            <a:spAutoFit/>
          </a:bodyPr>
          <a:lstStyle/>
          <a:p>
            <a:r>
              <a:rPr lang="en-US" sz="2800" dirty="0">
                <a:solidFill>
                  <a:schemeClr val="bg1"/>
                </a:solidFill>
                <a:latin typeface="Lucida Handwriting"/>
                <a:cs typeface="Lucida Handwriting"/>
              </a:rPr>
              <a:t>How Great is the Father’s Love</a:t>
            </a:r>
          </a:p>
        </p:txBody>
      </p:sp>
      <p:sp>
        <p:nvSpPr>
          <p:cNvPr id="3" name="TextBox 2">
            <a:extLst>
              <a:ext uri="{FF2B5EF4-FFF2-40B4-BE49-F238E27FC236}">
                <a16:creationId xmlns:a16="http://schemas.microsoft.com/office/drawing/2014/main" id="{9694F8D2-F49E-8824-08C4-02B128B07B1C}"/>
              </a:ext>
            </a:extLst>
          </p:cNvPr>
          <p:cNvSpPr txBox="1"/>
          <p:nvPr/>
        </p:nvSpPr>
        <p:spPr>
          <a:xfrm>
            <a:off x="3731419" y="6188202"/>
            <a:ext cx="4729162" cy="338554"/>
          </a:xfrm>
          <a:prstGeom prst="rect">
            <a:avLst/>
          </a:prstGeom>
          <a:noFill/>
        </p:spPr>
        <p:txBody>
          <a:bodyPr wrap="square" rtlCol="0">
            <a:spAutoFit/>
          </a:bodyPr>
          <a:lstStyle/>
          <a:p>
            <a:r>
              <a:rPr lang="en-US" sz="1600" dirty="0">
                <a:solidFill>
                  <a:schemeClr val="bg1"/>
                </a:solidFill>
                <a:latin typeface="Papyrus" panose="020B0602040200020303" pitchFamily="34" charset="77"/>
              </a:rPr>
              <a:t>    Cathy Bentley -  </a:t>
            </a:r>
            <a:r>
              <a:rPr lang="en-US" sz="1600" dirty="0" err="1">
                <a:solidFill>
                  <a:schemeClr val="bg1"/>
                </a:solidFill>
                <a:latin typeface="Papyrus" panose="020B0602040200020303" pitchFamily="34" charset="77"/>
              </a:rPr>
              <a:t>www.connectedtotheword.org</a:t>
            </a:r>
            <a:endParaRPr lang="en-US" sz="16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7620565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993227" y="181957"/>
            <a:ext cx="9948042" cy="6494085"/>
          </a:xfrm>
          <a:prstGeom prst="rect">
            <a:avLst/>
          </a:prstGeom>
          <a:solidFill>
            <a:srgbClr val="002060"/>
          </a:solidFill>
        </p:spPr>
        <p:txBody>
          <a:bodyPr wrap="square" rtlCol="0">
            <a:spAutoFit/>
          </a:bodyPr>
          <a:lstStyle/>
          <a:p>
            <a:pPr algn="l"/>
            <a:r>
              <a:rPr lang="en-US" sz="2000" b="1" dirty="0">
                <a:solidFill>
                  <a:schemeClr val="bg1"/>
                </a:solidFill>
                <a:latin typeface="Papyrus" panose="020B0602040200020303" pitchFamily="34" charset="77"/>
              </a:rPr>
              <a:t>			</a:t>
            </a:r>
          </a:p>
          <a:p>
            <a:pPr algn="l"/>
            <a:r>
              <a:rPr lang="en-US" sz="2200" b="1" dirty="0">
                <a:solidFill>
                  <a:schemeClr val="bg1"/>
                </a:solidFill>
                <a:latin typeface="Papyrus" panose="020B0602040200020303" pitchFamily="34" charset="77"/>
              </a:rPr>
              <a:t>                   Psalm 91 – The Rapture / </a:t>
            </a:r>
            <a:r>
              <a:rPr lang="en-US" sz="2200" b="1" dirty="0" err="1">
                <a:solidFill>
                  <a:srgbClr val="00B0F0"/>
                </a:solidFill>
                <a:latin typeface="Papyrus" panose="020B0602040200020303" pitchFamily="34" charset="77"/>
              </a:rPr>
              <a:t>Natzal</a:t>
            </a:r>
            <a:endParaRPr lang="en-US" sz="2200" b="1" dirty="0">
              <a:solidFill>
                <a:srgbClr val="00B0F0"/>
              </a:solidFill>
              <a:latin typeface="Papyrus" panose="020B0602040200020303" pitchFamily="34" charset="77"/>
            </a:endParaRPr>
          </a:p>
          <a:p>
            <a:pPr algn="l"/>
            <a:r>
              <a:rPr lang="en-US" sz="2200" b="1" baseline="30000" dirty="0">
                <a:solidFill>
                  <a:schemeClr val="bg1"/>
                </a:solidFill>
                <a:latin typeface="Papyrus" panose="020B0602040200020303" pitchFamily="34" charset="77"/>
              </a:rPr>
              <a:t>1</a:t>
            </a:r>
            <a:r>
              <a:rPr lang="en-US" sz="2200" b="1" i="0" u="none" strike="noStrike" dirty="0">
                <a:solidFill>
                  <a:schemeClr val="bg1"/>
                </a:solidFill>
                <a:effectLst/>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He that dwells in the secret place of the most High  </a:t>
            </a:r>
          </a:p>
          <a:p>
            <a:pPr algn="l"/>
            <a:r>
              <a:rPr lang="en-US" sz="2200" dirty="0">
                <a:solidFill>
                  <a:schemeClr val="bg1"/>
                </a:solidFill>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shall abide under the shadow of the Almighty.</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2  </a:t>
            </a:r>
            <a:r>
              <a:rPr lang="en-US" sz="2200" b="0" i="0" u="none" strike="noStrike" dirty="0">
                <a:solidFill>
                  <a:schemeClr val="bg1"/>
                </a:solidFill>
                <a:effectLst/>
                <a:latin typeface="Avenir Book" panose="02000503020000020003" pitchFamily="2" charset="0"/>
              </a:rPr>
              <a:t>I will say of the Lord, He is my refuge and my fortress: </a:t>
            </a:r>
          </a:p>
          <a:p>
            <a:pPr algn="l"/>
            <a:r>
              <a:rPr lang="en-US" sz="2200" dirty="0">
                <a:solidFill>
                  <a:schemeClr val="bg1"/>
                </a:solidFill>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my God; in Him will I trust.</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3  </a:t>
            </a:r>
            <a:r>
              <a:rPr lang="en-US" sz="2200" b="0" i="0" u="none" strike="noStrike" dirty="0">
                <a:solidFill>
                  <a:schemeClr val="bg1"/>
                </a:solidFill>
                <a:effectLst/>
                <a:latin typeface="Avenir Book" panose="02000503020000020003" pitchFamily="2" charset="0"/>
              </a:rPr>
              <a:t>Surely He </a:t>
            </a:r>
            <a:r>
              <a:rPr lang="en-US" sz="2200" b="0" i="0" u="none" strike="noStrike" dirty="0">
                <a:solidFill>
                  <a:srgbClr val="00B0F0"/>
                </a:solidFill>
                <a:effectLst/>
                <a:latin typeface="Avenir Book" panose="02000503020000020003" pitchFamily="2" charset="0"/>
              </a:rPr>
              <a:t>shall deliver </a:t>
            </a:r>
            <a:r>
              <a:rPr lang="en-US" sz="2200" dirty="0">
                <a:solidFill>
                  <a:schemeClr val="bg1"/>
                </a:solidFill>
                <a:latin typeface="Avenir Book" panose="02000503020000020003" pitchFamily="2" charset="0"/>
              </a:rPr>
              <a:t>you</a:t>
            </a:r>
            <a:r>
              <a:rPr lang="en-US" sz="2200" b="0" i="0" u="none" strike="noStrike" dirty="0">
                <a:solidFill>
                  <a:schemeClr val="bg1"/>
                </a:solidFill>
                <a:effectLst/>
                <a:latin typeface="Avenir Book" panose="02000503020000020003" pitchFamily="2" charset="0"/>
              </a:rPr>
              <a:t> from the snare of the fowler, </a:t>
            </a:r>
          </a:p>
          <a:p>
            <a:pPr algn="l"/>
            <a:r>
              <a:rPr lang="en-US" sz="2200" dirty="0">
                <a:solidFill>
                  <a:schemeClr val="bg1"/>
                </a:solidFill>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and from the noisome pestilence.</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4  </a:t>
            </a:r>
            <a:r>
              <a:rPr lang="en-US" sz="2200" b="0" i="0" u="none" strike="noStrike" dirty="0">
                <a:solidFill>
                  <a:schemeClr val="bg1"/>
                </a:solidFill>
                <a:effectLst/>
                <a:latin typeface="Avenir Book" panose="02000503020000020003" pitchFamily="2" charset="0"/>
              </a:rPr>
              <a:t>He shall cover </a:t>
            </a:r>
            <a:r>
              <a:rPr lang="en-US" sz="2200" dirty="0">
                <a:solidFill>
                  <a:schemeClr val="bg1"/>
                </a:solidFill>
                <a:latin typeface="Avenir Book" panose="02000503020000020003" pitchFamily="2" charset="0"/>
              </a:rPr>
              <a:t>you</a:t>
            </a:r>
            <a:r>
              <a:rPr lang="en-US" sz="2200" b="0" i="0" u="none" strike="noStrike" dirty="0">
                <a:solidFill>
                  <a:schemeClr val="bg1"/>
                </a:solidFill>
                <a:effectLst/>
                <a:latin typeface="Avenir Book" panose="02000503020000020003" pitchFamily="2" charset="0"/>
              </a:rPr>
              <a:t> with His feathers, and under His wings shall </a:t>
            </a:r>
            <a:r>
              <a:rPr lang="en-US" sz="2200" dirty="0">
                <a:solidFill>
                  <a:schemeClr val="bg1"/>
                </a:solidFill>
                <a:latin typeface="Avenir Book" panose="02000503020000020003" pitchFamily="2" charset="0"/>
              </a:rPr>
              <a:t>y</a:t>
            </a:r>
            <a:r>
              <a:rPr lang="en-US" sz="2200" b="0" i="0" u="none" strike="noStrike" dirty="0">
                <a:solidFill>
                  <a:schemeClr val="bg1"/>
                </a:solidFill>
                <a:effectLst/>
                <a:latin typeface="Avenir Book" panose="02000503020000020003" pitchFamily="2" charset="0"/>
              </a:rPr>
              <a:t>ou trust:</a:t>
            </a:r>
          </a:p>
          <a:p>
            <a:pPr algn="l"/>
            <a:r>
              <a:rPr lang="en-US" sz="2200" dirty="0">
                <a:solidFill>
                  <a:schemeClr val="bg1"/>
                </a:solidFill>
                <a:latin typeface="Avenir Book" panose="02000503020000020003" pitchFamily="2" charset="0"/>
              </a:rPr>
              <a:t>     H</a:t>
            </a:r>
            <a:r>
              <a:rPr lang="en-US" sz="2200" b="0" i="0" u="none" strike="noStrike" dirty="0">
                <a:solidFill>
                  <a:schemeClr val="bg1"/>
                </a:solidFill>
                <a:effectLst/>
                <a:latin typeface="Avenir Book" panose="02000503020000020003" pitchFamily="2" charset="0"/>
              </a:rPr>
              <a:t>is truth shall be </a:t>
            </a:r>
            <a:r>
              <a:rPr lang="en-US" sz="2200" dirty="0">
                <a:solidFill>
                  <a:schemeClr val="bg1"/>
                </a:solidFill>
                <a:latin typeface="Avenir Book" panose="02000503020000020003" pitchFamily="2" charset="0"/>
              </a:rPr>
              <a:t>your</a:t>
            </a:r>
            <a:r>
              <a:rPr lang="en-US" sz="2200" b="0" i="0" u="none" strike="noStrike" dirty="0">
                <a:solidFill>
                  <a:schemeClr val="bg1"/>
                </a:solidFill>
                <a:effectLst/>
                <a:latin typeface="Avenir Book" panose="02000503020000020003" pitchFamily="2" charset="0"/>
              </a:rPr>
              <a:t> shield and buckler.</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5   </a:t>
            </a:r>
            <a:r>
              <a:rPr lang="en-US" sz="2200" i="0" u="none" strike="noStrike" dirty="0">
                <a:solidFill>
                  <a:schemeClr val="bg1"/>
                </a:solidFill>
                <a:effectLst/>
                <a:latin typeface="Avenir Book" panose="02000503020000020003" pitchFamily="2" charset="0"/>
              </a:rPr>
              <a:t>Y</a:t>
            </a:r>
            <a:r>
              <a:rPr lang="en-US" sz="2200" b="0" i="0" u="none" strike="noStrike" dirty="0">
                <a:solidFill>
                  <a:schemeClr val="bg1"/>
                </a:solidFill>
                <a:effectLst/>
                <a:latin typeface="Avenir Book" panose="02000503020000020003" pitchFamily="2" charset="0"/>
              </a:rPr>
              <a:t>ou shalt not be afraid for the terror by night;</a:t>
            </a:r>
          </a:p>
          <a:p>
            <a:pPr algn="l"/>
            <a:r>
              <a:rPr lang="en-US" sz="2200" b="0" i="0" u="none" strike="noStrike" dirty="0">
                <a:solidFill>
                  <a:schemeClr val="bg1"/>
                </a:solidFill>
                <a:effectLst/>
                <a:latin typeface="Avenir Book" panose="02000503020000020003" pitchFamily="2" charset="0"/>
              </a:rPr>
              <a:t>       nor for the arrow that flies by day;</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6  </a:t>
            </a:r>
            <a:r>
              <a:rPr lang="en-US" sz="2200" b="0" i="0" u="none" strike="noStrike" dirty="0">
                <a:solidFill>
                  <a:schemeClr val="bg1"/>
                </a:solidFill>
                <a:effectLst/>
                <a:latin typeface="Avenir Book" panose="02000503020000020003" pitchFamily="2" charset="0"/>
              </a:rPr>
              <a:t>Nor for the pestilence that walks in darkness; </a:t>
            </a:r>
          </a:p>
          <a:p>
            <a:pPr algn="l"/>
            <a:r>
              <a:rPr lang="en-US" sz="2200" dirty="0">
                <a:solidFill>
                  <a:schemeClr val="bg1"/>
                </a:solidFill>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nor for the destruction that wastes at noonday.</a:t>
            </a:r>
          </a:p>
        </p:txBody>
      </p:sp>
    </p:spTree>
    <p:extLst>
      <p:ext uri="{BB962C8B-B14F-4D97-AF65-F5344CB8AC3E}">
        <p14:creationId xmlns:p14="http://schemas.microsoft.com/office/powerpoint/2010/main" val="36326136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430923" y="555772"/>
            <a:ext cx="11046373" cy="5634821"/>
          </a:xfrm>
          <a:prstGeom prst="rect">
            <a:avLst/>
          </a:prstGeom>
          <a:solidFill>
            <a:srgbClr val="002060"/>
          </a:solidFill>
        </p:spPr>
        <p:txBody>
          <a:bodyPr wrap="square" rtlCol="0">
            <a:spAutoFit/>
          </a:bodyPr>
          <a:lstStyle/>
          <a:p>
            <a:endParaRPr lang="en-US" sz="2400" dirty="0">
              <a:solidFill>
                <a:schemeClr val="bg1"/>
              </a:solidFill>
              <a:latin typeface="Papyrus" panose="020B0602040200020303" pitchFamily="34" charset="77"/>
            </a:endParaRPr>
          </a:p>
        </p:txBody>
      </p:sp>
      <p:sp>
        <p:nvSpPr>
          <p:cNvPr id="4" name="TextBox 3">
            <a:extLst>
              <a:ext uri="{FF2B5EF4-FFF2-40B4-BE49-F238E27FC236}">
                <a16:creationId xmlns:a16="http://schemas.microsoft.com/office/drawing/2014/main" id="{1001EAFD-088D-1BFA-800A-17071BB7EC63}"/>
              </a:ext>
            </a:extLst>
          </p:cNvPr>
          <p:cNvSpPr txBox="1"/>
          <p:nvPr/>
        </p:nvSpPr>
        <p:spPr>
          <a:xfrm>
            <a:off x="714703" y="674400"/>
            <a:ext cx="10762593" cy="5509200"/>
          </a:xfrm>
          <a:prstGeom prst="rect">
            <a:avLst/>
          </a:prstGeom>
          <a:noFill/>
        </p:spPr>
        <p:txBody>
          <a:bodyPr wrap="square">
            <a:spAutoFit/>
          </a:bodyPr>
          <a:lstStyle/>
          <a:p>
            <a:pPr algn="l"/>
            <a:r>
              <a:rPr lang="en-US" sz="2200" b="1" i="0" u="none" strike="noStrike" baseline="30000" dirty="0">
                <a:solidFill>
                  <a:schemeClr val="bg1"/>
                </a:solidFill>
                <a:effectLst/>
                <a:latin typeface="Avenir Book" panose="02000503020000020003" pitchFamily="2" charset="0"/>
              </a:rPr>
              <a:t>7  </a:t>
            </a:r>
            <a:r>
              <a:rPr lang="en-US" sz="2200" b="1" i="0" u="none" strike="noStrike" dirty="0">
                <a:solidFill>
                  <a:schemeClr val="bg1"/>
                </a:solidFill>
                <a:effectLst/>
                <a:latin typeface="Avenir Book" panose="02000503020000020003" pitchFamily="2" charset="0"/>
              </a:rPr>
              <a:t>A 1000</a:t>
            </a:r>
            <a:r>
              <a:rPr lang="en-US" sz="2200" b="0" i="0" u="none" strike="noStrike" dirty="0">
                <a:solidFill>
                  <a:schemeClr val="bg1"/>
                </a:solidFill>
                <a:effectLst/>
                <a:latin typeface="Avenir Book" panose="02000503020000020003" pitchFamily="2" charset="0"/>
              </a:rPr>
              <a:t> shall fall at thy side, and 10,000 at your right hand; </a:t>
            </a:r>
          </a:p>
          <a:p>
            <a:pPr algn="l"/>
            <a:r>
              <a:rPr lang="en-US" sz="2200" dirty="0">
                <a:solidFill>
                  <a:schemeClr val="bg1"/>
                </a:solidFill>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but it shall not come nigh you.</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8  </a:t>
            </a:r>
            <a:r>
              <a:rPr lang="en-US" sz="2200" b="0" i="0" u="none" strike="noStrike" dirty="0">
                <a:solidFill>
                  <a:schemeClr val="bg1"/>
                </a:solidFill>
                <a:effectLst/>
                <a:latin typeface="Avenir Book" panose="02000503020000020003" pitchFamily="2" charset="0"/>
              </a:rPr>
              <a:t>Only with your eyes shalt </a:t>
            </a:r>
            <a:r>
              <a:rPr lang="en-US" sz="2200" dirty="0">
                <a:solidFill>
                  <a:schemeClr val="bg1"/>
                </a:solidFill>
                <a:latin typeface="Avenir Book" panose="02000503020000020003" pitchFamily="2" charset="0"/>
              </a:rPr>
              <a:t>y</a:t>
            </a:r>
            <a:r>
              <a:rPr lang="en-US" sz="2200" b="0" i="0" u="none" strike="noStrike" dirty="0">
                <a:solidFill>
                  <a:schemeClr val="bg1"/>
                </a:solidFill>
                <a:effectLst/>
                <a:latin typeface="Avenir Book" panose="02000503020000020003" pitchFamily="2" charset="0"/>
              </a:rPr>
              <a:t>ou behold and see the reward of the wicked.</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9  </a:t>
            </a:r>
            <a:r>
              <a:rPr lang="en-US" sz="2200" b="0" i="0" u="none" strike="noStrike" dirty="0">
                <a:solidFill>
                  <a:schemeClr val="bg1"/>
                </a:solidFill>
                <a:effectLst/>
                <a:latin typeface="Avenir Book" panose="02000503020000020003" pitchFamily="2" charset="0"/>
              </a:rPr>
              <a:t>Because you have made the Lord, which is my refuge, </a:t>
            </a:r>
          </a:p>
          <a:p>
            <a:pPr algn="l"/>
            <a:r>
              <a:rPr lang="en-US" sz="2200" dirty="0">
                <a:solidFill>
                  <a:schemeClr val="bg1"/>
                </a:solidFill>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even the most High, your habitation;</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10  </a:t>
            </a:r>
            <a:r>
              <a:rPr lang="en-US" sz="2200" b="0" i="0" u="none" strike="noStrike" dirty="0">
                <a:solidFill>
                  <a:schemeClr val="bg1"/>
                </a:solidFill>
                <a:effectLst/>
                <a:latin typeface="Avenir Book" panose="02000503020000020003" pitchFamily="2" charset="0"/>
              </a:rPr>
              <a:t>There shall no evil befall you, neither shall any plague come nigh your dwelling.</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11  </a:t>
            </a:r>
            <a:r>
              <a:rPr lang="en-US" sz="2200" b="0" i="0" u="none" strike="noStrike" dirty="0">
                <a:solidFill>
                  <a:schemeClr val="bg1"/>
                </a:solidFill>
                <a:effectLst/>
                <a:latin typeface="Avenir Book" panose="02000503020000020003" pitchFamily="2" charset="0"/>
              </a:rPr>
              <a:t>For He shall give His angels charge over you, to keep </a:t>
            </a:r>
            <a:r>
              <a:rPr lang="en-US" sz="2200" dirty="0">
                <a:solidFill>
                  <a:schemeClr val="bg1"/>
                </a:solidFill>
                <a:latin typeface="Avenir Book" panose="02000503020000020003" pitchFamily="2" charset="0"/>
              </a:rPr>
              <a:t>you</a:t>
            </a:r>
            <a:r>
              <a:rPr lang="en-US" sz="2200" b="0" i="0" u="none" strike="noStrike" dirty="0">
                <a:solidFill>
                  <a:schemeClr val="bg1"/>
                </a:solidFill>
                <a:effectLst/>
                <a:latin typeface="Avenir Book" panose="02000503020000020003" pitchFamily="2" charset="0"/>
              </a:rPr>
              <a:t> in all your ways.</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12  </a:t>
            </a:r>
            <a:r>
              <a:rPr lang="en-US" sz="2200" b="0" i="0" u="none" strike="noStrike" dirty="0">
                <a:solidFill>
                  <a:schemeClr val="bg1"/>
                </a:solidFill>
                <a:effectLst/>
                <a:latin typeface="Avenir Book" panose="02000503020000020003" pitchFamily="2" charset="0"/>
              </a:rPr>
              <a:t>They shall bear you up in their hands, lest you dash your foot against a stone.</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13  </a:t>
            </a:r>
            <a:r>
              <a:rPr lang="en-US" sz="2200" b="1" dirty="0">
                <a:solidFill>
                  <a:schemeClr val="bg1"/>
                </a:solidFill>
                <a:latin typeface="Avenir Book" panose="02000503020000020003" pitchFamily="2" charset="0"/>
              </a:rPr>
              <a:t>Y</a:t>
            </a:r>
            <a:r>
              <a:rPr lang="en-US" sz="2200" b="0" i="0" u="none" strike="noStrike" dirty="0">
                <a:solidFill>
                  <a:schemeClr val="bg1"/>
                </a:solidFill>
                <a:effectLst/>
                <a:latin typeface="Avenir Book" panose="02000503020000020003" pitchFamily="2" charset="0"/>
              </a:rPr>
              <a:t>ou shall  tread upon the lion and adder: </a:t>
            </a:r>
          </a:p>
          <a:p>
            <a:pPr algn="l"/>
            <a:r>
              <a:rPr lang="en-US" sz="2200" dirty="0">
                <a:solidFill>
                  <a:schemeClr val="bg1"/>
                </a:solidFill>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the young lion and the dragon shall </a:t>
            </a:r>
            <a:r>
              <a:rPr lang="en-US" sz="2200" dirty="0">
                <a:solidFill>
                  <a:schemeClr val="bg1"/>
                </a:solidFill>
                <a:latin typeface="Avenir Book" panose="02000503020000020003" pitchFamily="2" charset="0"/>
              </a:rPr>
              <a:t>y</a:t>
            </a:r>
            <a:r>
              <a:rPr lang="en-US" sz="2200" b="0" i="0" u="none" strike="noStrike" dirty="0">
                <a:solidFill>
                  <a:schemeClr val="bg1"/>
                </a:solidFill>
                <a:effectLst/>
                <a:latin typeface="Avenir Book" panose="02000503020000020003" pitchFamily="2" charset="0"/>
              </a:rPr>
              <a:t>ou trample under feet.</a:t>
            </a:r>
          </a:p>
        </p:txBody>
      </p:sp>
    </p:spTree>
    <p:extLst>
      <p:ext uri="{BB962C8B-B14F-4D97-AF65-F5344CB8AC3E}">
        <p14:creationId xmlns:p14="http://schemas.microsoft.com/office/powerpoint/2010/main" val="991156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BFF7C0C5-2EDD-18B1-8E9A-944BD044D813}"/>
              </a:ext>
            </a:extLst>
          </p:cNvPr>
          <p:cNvSpPr txBox="1"/>
          <p:nvPr/>
        </p:nvSpPr>
        <p:spPr>
          <a:xfrm>
            <a:off x="1018817" y="280470"/>
            <a:ext cx="10154364" cy="3611245"/>
          </a:xfrm>
          <a:prstGeom prst="rect">
            <a:avLst/>
          </a:prstGeom>
          <a:solidFill>
            <a:srgbClr val="002060"/>
          </a:solidFill>
        </p:spPr>
        <p:txBody>
          <a:bodyPr wrap="square" rtlCol="0">
            <a:spAutoFit/>
          </a:bodyPr>
          <a:lstStyle/>
          <a:p>
            <a:pPr algn="l"/>
            <a:endParaRPr lang="en-US" sz="2400" b="1" i="0" u="none" strike="noStrike" baseline="30000" dirty="0">
              <a:solidFill>
                <a:schemeClr val="bg1"/>
              </a:solidFill>
              <a:effectLst/>
              <a:latin typeface="Avenir Book" panose="02000503020000020003" pitchFamily="2" charset="0"/>
            </a:endParaRPr>
          </a:p>
          <a:p>
            <a:pPr algn="l"/>
            <a:r>
              <a:rPr lang="en-US" sz="2200" dirty="0">
                <a:solidFill>
                  <a:schemeClr val="bg1"/>
                </a:solidFill>
                <a:latin typeface="Papyrus" panose="020B0602040200020303" pitchFamily="34" charset="77"/>
              </a:rPr>
              <a:t>                           </a:t>
            </a:r>
            <a:r>
              <a:rPr lang="en-US" sz="2200" dirty="0">
                <a:solidFill>
                  <a:srgbClr val="00B0F0"/>
                </a:solidFill>
                <a:latin typeface="Papyrus" panose="020B0602040200020303" pitchFamily="34" charset="77"/>
              </a:rPr>
              <a:t>Psalm 91 –  </a:t>
            </a:r>
            <a:r>
              <a:rPr lang="en-US" sz="2200" dirty="0">
                <a:solidFill>
                  <a:schemeClr val="bg1"/>
                </a:solidFill>
                <a:latin typeface="Papyrus" panose="020B0602040200020303" pitchFamily="34" charset="77"/>
              </a:rPr>
              <a:t>The Rapture </a:t>
            </a:r>
            <a:r>
              <a:rPr lang="en-US" sz="2200" dirty="0">
                <a:solidFill>
                  <a:srgbClr val="00B0F0"/>
                </a:solidFill>
                <a:latin typeface="Papyrus" panose="020B0602040200020303" pitchFamily="34" charset="77"/>
              </a:rPr>
              <a:t>/ The </a:t>
            </a:r>
            <a:r>
              <a:rPr lang="en-US" sz="2200" dirty="0" err="1">
                <a:solidFill>
                  <a:srgbClr val="00B0F0"/>
                </a:solidFill>
                <a:latin typeface="Papyrus" panose="020B0602040200020303" pitchFamily="34" charset="77"/>
              </a:rPr>
              <a:t>Natzal</a:t>
            </a:r>
            <a:endParaRPr lang="en-US" sz="2200" dirty="0">
              <a:solidFill>
                <a:srgbClr val="00B0F0"/>
              </a:solidFill>
              <a:latin typeface="Papyrus" panose="020B0602040200020303" pitchFamily="34" charset="77"/>
            </a:endParaRPr>
          </a:p>
          <a:p>
            <a:pPr algn="l"/>
            <a:endParaRPr lang="en-US" sz="2200" b="1" i="0" u="none" strike="noStrike" baseline="30000"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14  </a:t>
            </a:r>
            <a:r>
              <a:rPr lang="en-US" sz="2200" b="0" i="0" u="none" strike="noStrike" dirty="0">
                <a:solidFill>
                  <a:schemeClr val="bg1"/>
                </a:solidFill>
                <a:effectLst/>
                <a:latin typeface="Avenir Book" panose="02000503020000020003" pitchFamily="2" charset="0"/>
              </a:rPr>
              <a:t>Because He has set His love upon me, therefore will I deliver him: </a:t>
            </a:r>
          </a:p>
          <a:p>
            <a:pPr algn="l"/>
            <a:r>
              <a:rPr lang="en-US" sz="2200" b="0" i="0" u="none" strike="noStrike" dirty="0">
                <a:solidFill>
                  <a:schemeClr val="bg1"/>
                </a:solidFill>
                <a:effectLst/>
                <a:latin typeface="Avenir Book" panose="02000503020000020003" pitchFamily="2" charset="0"/>
              </a:rPr>
              <a:t>	I will set him on high, because he has known My </a:t>
            </a:r>
            <a:r>
              <a:rPr lang="en-US" sz="2200" dirty="0">
                <a:solidFill>
                  <a:schemeClr val="bg1"/>
                </a:solidFill>
                <a:latin typeface="Avenir Book" panose="02000503020000020003" pitchFamily="2" charset="0"/>
              </a:rPr>
              <a:t>N</a:t>
            </a:r>
            <a:r>
              <a:rPr lang="en-US" sz="2200" b="0" i="0" u="none" strike="noStrike" dirty="0">
                <a:solidFill>
                  <a:schemeClr val="bg1"/>
                </a:solidFill>
                <a:effectLst/>
                <a:latin typeface="Avenir Book" panose="02000503020000020003" pitchFamily="2" charset="0"/>
              </a:rPr>
              <a:t>ame.</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15  </a:t>
            </a:r>
            <a:r>
              <a:rPr lang="en-US" sz="2200" b="0" i="0" u="none" strike="noStrike" dirty="0">
                <a:solidFill>
                  <a:schemeClr val="bg1"/>
                </a:solidFill>
                <a:effectLst/>
                <a:latin typeface="Avenir Book" panose="02000503020000020003" pitchFamily="2" charset="0"/>
              </a:rPr>
              <a:t>He shall call upon me, and I will answer him: </a:t>
            </a:r>
          </a:p>
          <a:p>
            <a:pPr algn="l"/>
            <a:r>
              <a:rPr lang="en-US" sz="2200" dirty="0">
                <a:solidFill>
                  <a:schemeClr val="bg1"/>
                </a:solidFill>
                <a:latin typeface="Avenir Book" panose="02000503020000020003" pitchFamily="2" charset="0"/>
              </a:rPr>
              <a:t>    </a:t>
            </a:r>
            <a:r>
              <a:rPr lang="en-US" sz="2200" b="0" i="0" u="none" strike="noStrike" dirty="0">
                <a:solidFill>
                  <a:schemeClr val="bg1"/>
                </a:solidFill>
                <a:effectLst/>
                <a:latin typeface="Avenir Book" panose="02000503020000020003" pitchFamily="2" charset="0"/>
              </a:rPr>
              <a:t>I will be with him in trouble; I will deliver him, and honor him.</a:t>
            </a:r>
          </a:p>
          <a:p>
            <a:pPr algn="l"/>
            <a:endParaRPr lang="en-US" sz="2200" b="0" i="0" u="none" strike="noStrike" dirty="0">
              <a:solidFill>
                <a:schemeClr val="bg1"/>
              </a:solidFill>
              <a:effectLst/>
              <a:latin typeface="Avenir Book" panose="02000503020000020003" pitchFamily="2" charset="0"/>
            </a:endParaRPr>
          </a:p>
          <a:p>
            <a:pPr algn="l"/>
            <a:r>
              <a:rPr lang="en-US" sz="2200" b="1" i="0" u="none" strike="noStrike" baseline="30000" dirty="0">
                <a:solidFill>
                  <a:schemeClr val="bg1"/>
                </a:solidFill>
                <a:effectLst/>
                <a:latin typeface="Avenir Book" panose="02000503020000020003" pitchFamily="2" charset="0"/>
              </a:rPr>
              <a:t>16  </a:t>
            </a:r>
            <a:r>
              <a:rPr lang="en-US" sz="2200" b="0" i="0" u="none" strike="noStrike" dirty="0">
                <a:solidFill>
                  <a:schemeClr val="bg1"/>
                </a:solidFill>
                <a:effectLst/>
                <a:latin typeface="Avenir Book" panose="02000503020000020003" pitchFamily="2" charset="0"/>
              </a:rPr>
              <a:t>With long life will I satisfy him, and show him My Salvation</a:t>
            </a:r>
            <a:r>
              <a:rPr lang="en-US" sz="2200" dirty="0">
                <a:solidFill>
                  <a:schemeClr val="bg1"/>
                </a:solidFill>
                <a:latin typeface="Avenir Book" panose="02000503020000020003" pitchFamily="2" charset="0"/>
              </a:rPr>
              <a:t> (</a:t>
            </a:r>
            <a:r>
              <a:rPr lang="en-US" sz="2200" dirty="0">
                <a:solidFill>
                  <a:srgbClr val="00B0F0"/>
                </a:solidFill>
                <a:latin typeface="Avenir Book" panose="02000503020000020003" pitchFamily="2" charset="0"/>
              </a:rPr>
              <a:t>My Jesus </a:t>
            </a:r>
            <a:r>
              <a:rPr lang="en-US" sz="2200" dirty="0">
                <a:solidFill>
                  <a:schemeClr val="bg1"/>
                </a:solidFill>
                <a:latin typeface="Avenir Book" panose="02000503020000020003" pitchFamily="2" charset="0"/>
              </a:rPr>
              <a:t>)</a:t>
            </a:r>
          </a:p>
          <a:p>
            <a:pPr algn="l"/>
            <a:endParaRPr lang="en-US" sz="2200" b="0" i="0" u="none" strike="noStrike" dirty="0">
              <a:solidFill>
                <a:schemeClr val="bg1"/>
              </a:solidFill>
              <a:effectLst/>
              <a:latin typeface="Avenir Book" panose="02000503020000020003" pitchFamily="2" charset="0"/>
            </a:endParaRPr>
          </a:p>
        </p:txBody>
      </p:sp>
      <p:pic>
        <p:nvPicPr>
          <p:cNvPr id="4" name="Picture 3" descr="A person with a beard&#10;&#10;Description automatically generated with medium confidence">
            <a:extLst>
              <a:ext uri="{FF2B5EF4-FFF2-40B4-BE49-F238E27FC236}">
                <a16:creationId xmlns:a16="http://schemas.microsoft.com/office/drawing/2014/main" id="{B386EF2E-8576-0644-F7C5-4F267A94DC73}"/>
              </a:ext>
            </a:extLst>
          </p:cNvPr>
          <p:cNvPicPr>
            <a:picLocks noChangeAspect="1"/>
          </p:cNvPicPr>
          <p:nvPr/>
        </p:nvPicPr>
        <p:blipFill rotWithShape="1">
          <a:blip r:embed="rId3"/>
          <a:srcRect l="7199" r="13084"/>
          <a:stretch/>
        </p:blipFill>
        <p:spPr>
          <a:xfrm>
            <a:off x="3476055" y="3790173"/>
            <a:ext cx="4049351" cy="3067827"/>
          </a:xfrm>
          <a:prstGeom prst="rect">
            <a:avLst/>
          </a:prstGeom>
        </p:spPr>
      </p:pic>
    </p:spTree>
    <p:extLst>
      <p:ext uri="{BB962C8B-B14F-4D97-AF65-F5344CB8AC3E}">
        <p14:creationId xmlns:p14="http://schemas.microsoft.com/office/powerpoint/2010/main" val="109925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181584"/>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621AE20A-5331-363F-8C04-F3AF50CAFE65}"/>
              </a:ext>
            </a:extLst>
          </p:cNvPr>
          <p:cNvSpPr txBox="1"/>
          <p:nvPr/>
        </p:nvSpPr>
        <p:spPr>
          <a:xfrm>
            <a:off x="6956122" y="1139868"/>
            <a:ext cx="3347319" cy="1077218"/>
          </a:xfrm>
          <a:prstGeom prst="rect">
            <a:avLst/>
          </a:prstGeom>
          <a:solidFill>
            <a:srgbClr val="002060"/>
          </a:solidFill>
        </p:spPr>
        <p:txBody>
          <a:bodyPr wrap="square" rtlCol="0">
            <a:spAutoFit/>
          </a:bodyPr>
          <a:lstStyle/>
          <a:p>
            <a:r>
              <a:rPr lang="en-US" sz="3200" dirty="0">
                <a:solidFill>
                  <a:schemeClr val="bg1"/>
                </a:solidFill>
                <a:latin typeface="Papyrus" panose="020B0602040200020303" pitchFamily="34" charset="77"/>
              </a:rPr>
              <a:t>  The Wedding  </a:t>
            </a:r>
          </a:p>
          <a:p>
            <a:r>
              <a:rPr lang="en-US" sz="3200" dirty="0">
                <a:solidFill>
                  <a:schemeClr val="bg1"/>
                </a:solidFill>
                <a:latin typeface="Papyrus" panose="020B0602040200020303" pitchFamily="34" charset="77"/>
              </a:rPr>
              <a:t>Before the Wrath</a:t>
            </a:r>
          </a:p>
        </p:txBody>
      </p:sp>
      <p:pic>
        <p:nvPicPr>
          <p:cNvPr id="4" name="Picture 3" descr="A bride and groom under a flower arch&#10;&#10;Description automatically generated">
            <a:extLst>
              <a:ext uri="{FF2B5EF4-FFF2-40B4-BE49-F238E27FC236}">
                <a16:creationId xmlns:a16="http://schemas.microsoft.com/office/drawing/2014/main" id="{FCCCF660-2AA9-AB0B-8C5E-6BD39BA6B183}"/>
              </a:ext>
            </a:extLst>
          </p:cNvPr>
          <p:cNvPicPr>
            <a:picLocks noChangeAspect="1"/>
          </p:cNvPicPr>
          <p:nvPr/>
        </p:nvPicPr>
        <p:blipFill>
          <a:blip r:embed="rId3"/>
          <a:stretch>
            <a:fillRect/>
          </a:stretch>
        </p:blipFill>
        <p:spPr>
          <a:xfrm>
            <a:off x="584233" y="-90792"/>
            <a:ext cx="5338286" cy="6676416"/>
          </a:xfrm>
          <a:prstGeom prst="rect">
            <a:avLst/>
          </a:prstGeom>
        </p:spPr>
      </p:pic>
      <p:sp>
        <p:nvSpPr>
          <p:cNvPr id="5" name="TextBox 4">
            <a:extLst>
              <a:ext uri="{FF2B5EF4-FFF2-40B4-BE49-F238E27FC236}">
                <a16:creationId xmlns:a16="http://schemas.microsoft.com/office/drawing/2014/main" id="{2864EEBA-478C-FA97-632E-62969FE1CC65}"/>
              </a:ext>
            </a:extLst>
          </p:cNvPr>
          <p:cNvSpPr txBox="1"/>
          <p:nvPr/>
        </p:nvSpPr>
        <p:spPr>
          <a:xfrm>
            <a:off x="6408004" y="3538538"/>
            <a:ext cx="5298510" cy="1815882"/>
          </a:xfrm>
          <a:prstGeom prst="rect">
            <a:avLst/>
          </a:prstGeom>
          <a:solidFill>
            <a:srgbClr val="002060"/>
          </a:solidFill>
        </p:spPr>
        <p:txBody>
          <a:bodyPr wrap="square" rtlCol="0">
            <a:spAutoFit/>
          </a:bodyPr>
          <a:lstStyle/>
          <a:p>
            <a:endParaRPr lang="en-US" sz="2800" dirty="0">
              <a:solidFill>
                <a:schemeClr val="bg1"/>
              </a:solidFill>
              <a:latin typeface="Papyrus" panose="020B0602040200020303" pitchFamily="34" charset="77"/>
            </a:endParaRPr>
          </a:p>
          <a:p>
            <a:pPr algn="ctr"/>
            <a:r>
              <a:rPr lang="en-US" sz="2800" dirty="0">
                <a:solidFill>
                  <a:schemeClr val="bg1"/>
                </a:solidFill>
                <a:latin typeface="Papyrus" panose="020B0602040200020303" pitchFamily="34" charset="77"/>
              </a:rPr>
              <a:t>The Ancient Jewish Wedding </a:t>
            </a:r>
          </a:p>
          <a:p>
            <a:pPr algn="ctr"/>
            <a:r>
              <a:rPr lang="en-US" sz="2800" dirty="0">
                <a:solidFill>
                  <a:schemeClr val="bg1"/>
                </a:solidFill>
                <a:latin typeface="Papyrus" panose="020B0602040200020303" pitchFamily="34" charset="77"/>
              </a:rPr>
              <a:t> A Picture of the Rapture</a:t>
            </a:r>
          </a:p>
          <a:p>
            <a:endParaRPr lang="en-US" sz="2800" dirty="0"/>
          </a:p>
        </p:txBody>
      </p:sp>
    </p:spTree>
    <p:extLst>
      <p:ext uri="{BB962C8B-B14F-4D97-AF65-F5344CB8AC3E}">
        <p14:creationId xmlns:p14="http://schemas.microsoft.com/office/powerpoint/2010/main" val="863226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0"/>
            <a:ext cx="12286593"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pic>
        <p:nvPicPr>
          <p:cNvPr id="3" name="Picture 2" descr="rapture-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1548" y="609601"/>
            <a:ext cx="11608904" cy="5906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672419" y="188359"/>
            <a:ext cx="8594304" cy="523220"/>
          </a:xfrm>
          <a:prstGeom prst="rect">
            <a:avLst/>
          </a:prstGeom>
          <a:solidFill>
            <a:srgbClr val="002060"/>
          </a:solidFill>
        </p:spPr>
        <p:txBody>
          <a:bodyPr wrap="square" rtlCol="0">
            <a:spAutoFit/>
          </a:bodyPr>
          <a:lstStyle/>
          <a:p>
            <a:r>
              <a:rPr lang="en-US" sz="2800" b="1" dirty="0">
                <a:solidFill>
                  <a:schemeClr val="bg1"/>
                </a:solidFill>
                <a:latin typeface="Papyrus"/>
                <a:cs typeface="Papyrus"/>
              </a:rPr>
              <a:t>Presenting the Father’s Great Love for the Church</a:t>
            </a:r>
          </a:p>
        </p:txBody>
      </p:sp>
      <p:sp>
        <p:nvSpPr>
          <p:cNvPr id="4" name="TextBox 3">
            <a:extLst>
              <a:ext uri="{FF2B5EF4-FFF2-40B4-BE49-F238E27FC236}">
                <a16:creationId xmlns:a16="http://schemas.microsoft.com/office/drawing/2014/main" id="{725863E1-8D01-946A-D87A-DF26437D424B}"/>
              </a:ext>
            </a:extLst>
          </p:cNvPr>
          <p:cNvSpPr txBox="1"/>
          <p:nvPr/>
        </p:nvSpPr>
        <p:spPr>
          <a:xfrm>
            <a:off x="2238095" y="3761089"/>
            <a:ext cx="7063559" cy="1200329"/>
          </a:xfrm>
          <a:prstGeom prst="rect">
            <a:avLst/>
          </a:prstGeom>
          <a:noFill/>
        </p:spPr>
        <p:txBody>
          <a:bodyPr wrap="square" rtlCol="0">
            <a:spAutoFit/>
          </a:bodyPr>
          <a:lstStyle/>
          <a:p>
            <a:r>
              <a:rPr lang="en-US" sz="3600" dirty="0">
                <a:solidFill>
                  <a:schemeClr val="bg1"/>
                </a:solidFill>
                <a:latin typeface="Comic Sans MS" panose="030F0902030302020204" pitchFamily="66" charset="0"/>
              </a:rPr>
              <a:t>Removed </a:t>
            </a:r>
          </a:p>
          <a:p>
            <a:r>
              <a:rPr lang="en-US" sz="3600" dirty="0">
                <a:solidFill>
                  <a:schemeClr val="bg1"/>
                </a:solidFill>
                <a:latin typeface="Comic Sans MS" panose="030F0902030302020204" pitchFamily="66" charset="0"/>
              </a:rPr>
              <a:t>Before the Tribulation</a:t>
            </a:r>
          </a:p>
        </p:txBody>
      </p:sp>
    </p:spTree>
    <p:extLst>
      <p:ext uri="{BB962C8B-B14F-4D97-AF65-F5344CB8AC3E}">
        <p14:creationId xmlns:p14="http://schemas.microsoft.com/office/powerpoint/2010/main" val="1082976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3799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198EB0F0-C942-285E-1821-953821804F9C}"/>
              </a:ext>
            </a:extLst>
          </p:cNvPr>
          <p:cNvSpPr txBox="1"/>
          <p:nvPr/>
        </p:nvSpPr>
        <p:spPr>
          <a:xfrm>
            <a:off x="1311055" y="267078"/>
            <a:ext cx="9569885" cy="5940088"/>
          </a:xfrm>
          <a:prstGeom prst="rect">
            <a:avLst/>
          </a:prstGeom>
          <a:solidFill>
            <a:srgbClr val="002060"/>
          </a:solidFill>
        </p:spPr>
        <p:txBody>
          <a:bodyPr wrap="square" rtlCol="0">
            <a:spAutoFit/>
          </a:bodyPr>
          <a:lstStyle/>
          <a:p>
            <a:r>
              <a:rPr lang="en-US" sz="2000" dirty="0">
                <a:solidFill>
                  <a:schemeClr val="bg1"/>
                </a:solidFill>
                <a:latin typeface="Papyrus" panose="020B0602040200020303" pitchFamily="34" charset="77"/>
              </a:rPr>
              <a:t>                                                The Ancient Jewish Wedding </a:t>
            </a:r>
          </a:p>
          <a:p>
            <a:endParaRPr lang="en-US" sz="2000" dirty="0">
              <a:solidFill>
                <a:schemeClr val="bg1"/>
              </a:solidFill>
              <a:latin typeface="Papyrus" panose="020B0602040200020303" pitchFamily="34" charset="77"/>
            </a:endParaRPr>
          </a:p>
          <a:p>
            <a:pPr marL="457200" indent="-457200">
              <a:buAutoNum type="arabicPeriod"/>
            </a:pPr>
            <a:r>
              <a:rPr lang="en-US" sz="2000" dirty="0">
                <a:solidFill>
                  <a:schemeClr val="bg1"/>
                </a:solidFill>
                <a:latin typeface="Papyrus" panose="020B0602040200020303" pitchFamily="34" charset="77"/>
              </a:rPr>
              <a:t>The Father Picks the Bride for His Son</a:t>
            </a:r>
          </a:p>
          <a:p>
            <a:pPr marL="457200" indent="-457200">
              <a:buAutoNum type="arabicPeriod"/>
            </a:pPr>
            <a:endParaRPr lang="en-US" sz="2000" dirty="0">
              <a:solidFill>
                <a:schemeClr val="bg1"/>
              </a:solidFill>
              <a:latin typeface="Papyrus" panose="020B0602040200020303" pitchFamily="34" charset="77"/>
            </a:endParaRPr>
          </a:p>
          <a:p>
            <a:pPr marL="457200" indent="-457200">
              <a:buAutoNum type="arabicPeriod"/>
            </a:pPr>
            <a:r>
              <a:rPr lang="en-US" sz="2000" dirty="0">
                <a:solidFill>
                  <a:schemeClr val="bg1"/>
                </a:solidFill>
                <a:latin typeface="Papyrus" panose="020B0602040200020303" pitchFamily="34" charset="77"/>
              </a:rPr>
              <a:t> A Marriage Broker /Helper is Called to Negotiate</a:t>
            </a:r>
          </a:p>
          <a:p>
            <a:pPr marL="457200" indent="-457200">
              <a:buAutoNum type="arabicPeriod"/>
            </a:pPr>
            <a:endParaRPr lang="en-US" sz="2000" dirty="0">
              <a:solidFill>
                <a:schemeClr val="bg1"/>
              </a:solidFill>
              <a:latin typeface="Papyrus" panose="020B0602040200020303" pitchFamily="34" charset="77"/>
            </a:endParaRPr>
          </a:p>
          <a:p>
            <a:pPr marL="457200" indent="-457200">
              <a:buAutoNum type="arabicPeriod"/>
            </a:pPr>
            <a:r>
              <a:rPr lang="en-US" sz="2000" dirty="0">
                <a:solidFill>
                  <a:schemeClr val="bg1"/>
                </a:solidFill>
                <a:latin typeface="Papyrus" panose="020B0602040200020303" pitchFamily="34" charset="77"/>
              </a:rPr>
              <a:t>Since the Bride will leave her family and move into the Father’s House, </a:t>
            </a:r>
          </a:p>
          <a:p>
            <a:r>
              <a:rPr lang="en-US" sz="2000" dirty="0">
                <a:solidFill>
                  <a:schemeClr val="bg1"/>
                </a:solidFill>
                <a:latin typeface="Papyrus" panose="020B0602040200020303" pitchFamily="34" charset="77"/>
              </a:rPr>
              <a:t>           a Bridal Price will be offered for her</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4. A Written Contract will be offered with all the legal terms – The Ketubah</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5. There are 2 parts to the Marriage: The Betrothal &amp; The Chuppah</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6. The Bride must Consent to the  legal terms Ketubah</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7. Gifts are given  and  a Covenant Cup is drunk,</a:t>
            </a:r>
          </a:p>
          <a:p>
            <a:r>
              <a:rPr lang="en-US" sz="2000" dirty="0">
                <a:solidFill>
                  <a:schemeClr val="bg1"/>
                </a:solidFill>
                <a:latin typeface="Papyrus" panose="020B0602040200020303" pitchFamily="34" charset="77"/>
              </a:rPr>
              <a:t> </a:t>
            </a:r>
          </a:p>
          <a:p>
            <a:r>
              <a:rPr lang="en-US" sz="2000" dirty="0">
                <a:solidFill>
                  <a:schemeClr val="bg1"/>
                </a:solidFill>
                <a:latin typeface="Papyrus" panose="020B0602040200020303" pitchFamily="34" charset="77"/>
              </a:rPr>
              <a:t>8. The Bridegroom returns to His Father’s House to prepare  the Bridal Chamber</a:t>
            </a:r>
          </a:p>
          <a:p>
            <a:pPr marL="457200" indent="-457200">
              <a:buAutoNum type="arabicPeriod"/>
            </a:pPr>
            <a:endParaRPr lang="en-US" sz="20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18479960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3799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198EB0F0-C942-285E-1821-953821804F9C}"/>
              </a:ext>
            </a:extLst>
          </p:cNvPr>
          <p:cNvSpPr txBox="1"/>
          <p:nvPr/>
        </p:nvSpPr>
        <p:spPr>
          <a:xfrm>
            <a:off x="1311055" y="179395"/>
            <a:ext cx="9569885" cy="6247864"/>
          </a:xfrm>
          <a:prstGeom prst="rect">
            <a:avLst/>
          </a:prstGeom>
          <a:solidFill>
            <a:srgbClr val="002060"/>
          </a:solidFill>
        </p:spPr>
        <p:txBody>
          <a:bodyPr wrap="square" rtlCol="0">
            <a:spAutoFit/>
          </a:bodyPr>
          <a:lstStyle/>
          <a:p>
            <a:r>
              <a:rPr lang="en-US" sz="2000" dirty="0">
                <a:solidFill>
                  <a:schemeClr val="bg1"/>
                </a:solidFill>
                <a:latin typeface="Papyrus" panose="020B0602040200020303" pitchFamily="34" charset="77"/>
              </a:rPr>
              <a:t>                                            </a:t>
            </a:r>
          </a:p>
          <a:p>
            <a:r>
              <a:rPr lang="en-US" sz="2000" dirty="0">
                <a:solidFill>
                  <a:schemeClr val="bg1"/>
                </a:solidFill>
                <a:latin typeface="Papyrus" panose="020B0602040200020303" pitchFamily="34" charset="77"/>
              </a:rPr>
              <a:t>9. The Bride separates  and goes into the Mikveh</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10. She Anoints herself in preparation for the  formal wedding</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11. The Father decides it is Time and a Trumpet is blown </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12. The Groom,  dressed as a King leaves to get His bride</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13. The Bride hears the Trumpet, dresses in her wedding clothes, and takes a lamp</a:t>
            </a:r>
          </a:p>
          <a:p>
            <a:r>
              <a:rPr lang="en-US" sz="2000" dirty="0">
                <a:solidFill>
                  <a:schemeClr val="bg1"/>
                </a:solidFill>
                <a:latin typeface="Papyrus" panose="020B0602040200020303" pitchFamily="34" charset="77"/>
              </a:rPr>
              <a:t>       She goes to meet the Bridegroom</a:t>
            </a:r>
          </a:p>
          <a:p>
            <a:r>
              <a:rPr lang="en-US" sz="2000" dirty="0">
                <a:solidFill>
                  <a:schemeClr val="bg1"/>
                </a:solidFill>
                <a:latin typeface="Papyrus" panose="020B0602040200020303" pitchFamily="34" charset="77"/>
              </a:rPr>
              <a:t>14. Together they enter into the Father’s House with the invited guests</a:t>
            </a:r>
          </a:p>
          <a:p>
            <a:r>
              <a:rPr lang="en-US" sz="2000" dirty="0">
                <a:solidFill>
                  <a:schemeClr val="bg1"/>
                </a:solidFill>
                <a:latin typeface="Papyrus" panose="020B0602040200020303" pitchFamily="34" charset="77"/>
              </a:rPr>
              <a:t>       The Door is shut</a:t>
            </a:r>
          </a:p>
          <a:p>
            <a:r>
              <a:rPr lang="en-US" sz="2000" dirty="0">
                <a:solidFill>
                  <a:schemeClr val="bg1"/>
                </a:solidFill>
                <a:latin typeface="Papyrus" panose="020B0602040200020303" pitchFamily="34" charset="77"/>
              </a:rPr>
              <a:t>15. The Formal Wedding takes place under the Chuppah</a:t>
            </a:r>
          </a:p>
          <a:p>
            <a:r>
              <a:rPr lang="en-US" sz="2000" dirty="0">
                <a:solidFill>
                  <a:schemeClr val="bg1"/>
                </a:solidFill>
                <a:latin typeface="Papyrus" panose="020B0602040200020303" pitchFamily="34" charset="77"/>
              </a:rPr>
              <a:t> </a:t>
            </a:r>
          </a:p>
          <a:p>
            <a:r>
              <a:rPr lang="en-US" sz="2000" dirty="0">
                <a:solidFill>
                  <a:schemeClr val="bg1"/>
                </a:solidFill>
                <a:latin typeface="Papyrus" panose="020B0602040200020303" pitchFamily="34" charset="77"/>
              </a:rPr>
              <a:t>16. They retire to the Bridal Chamber to consummate the wedding</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17. The Wedding   feast lasts 7 days</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18. The Groom comes out to introduce His Wife, and they live together forever</a:t>
            </a:r>
          </a:p>
        </p:txBody>
      </p:sp>
    </p:spTree>
    <p:extLst>
      <p:ext uri="{BB962C8B-B14F-4D97-AF65-F5344CB8AC3E}">
        <p14:creationId xmlns:p14="http://schemas.microsoft.com/office/powerpoint/2010/main" val="40930856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1" y="-3799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pic>
        <p:nvPicPr>
          <p:cNvPr id="5" name="Picture 4" descr="A painting of two people&#10;&#10;Description automatically generated">
            <a:extLst>
              <a:ext uri="{FF2B5EF4-FFF2-40B4-BE49-F238E27FC236}">
                <a16:creationId xmlns:a16="http://schemas.microsoft.com/office/drawing/2014/main" id="{B51427E9-A01B-E0BA-2EF4-715BF7308EBF}"/>
              </a:ext>
            </a:extLst>
          </p:cNvPr>
          <p:cNvPicPr>
            <a:picLocks noChangeAspect="1"/>
          </p:cNvPicPr>
          <p:nvPr/>
        </p:nvPicPr>
        <p:blipFill rotWithShape="1">
          <a:blip r:embed="rId3"/>
          <a:srcRect b="13728"/>
          <a:stretch/>
        </p:blipFill>
        <p:spPr>
          <a:xfrm>
            <a:off x="1" y="157172"/>
            <a:ext cx="12191999" cy="6180997"/>
          </a:xfrm>
          <a:prstGeom prst="rect">
            <a:avLst/>
          </a:prstGeom>
        </p:spPr>
      </p:pic>
    </p:spTree>
    <p:extLst>
      <p:ext uri="{BB962C8B-B14F-4D97-AF65-F5344CB8AC3E}">
        <p14:creationId xmlns:p14="http://schemas.microsoft.com/office/powerpoint/2010/main" val="33166968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2E50E-2016-50BB-E7B1-12FB9543D83F}"/>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on a cliff&#10;&#10;Description automatically generated">
            <a:extLst>
              <a:ext uri="{FF2B5EF4-FFF2-40B4-BE49-F238E27FC236}">
                <a16:creationId xmlns:a16="http://schemas.microsoft.com/office/drawing/2014/main" id="{9E690BCB-9B10-E6D1-45BD-E5F0DF76E55C}"/>
              </a:ext>
            </a:extLst>
          </p:cNvPr>
          <p:cNvPicPr>
            <a:picLocks noChangeAspect="1"/>
          </p:cNvPicPr>
          <p:nvPr/>
        </p:nvPicPr>
        <p:blipFill rotWithShape="1">
          <a:blip r:embed="rId2"/>
          <a:srcRect l="3570" r="4656" b="10380"/>
          <a:stretch/>
        </p:blipFill>
        <p:spPr>
          <a:xfrm>
            <a:off x="0" y="490330"/>
            <a:ext cx="12192000" cy="5989983"/>
          </a:xfrm>
          <a:prstGeom prst="rect">
            <a:avLst/>
          </a:prstGeom>
        </p:spPr>
      </p:pic>
      <p:sp>
        <p:nvSpPr>
          <p:cNvPr id="2" name="TextBox 1">
            <a:extLst>
              <a:ext uri="{FF2B5EF4-FFF2-40B4-BE49-F238E27FC236}">
                <a16:creationId xmlns:a16="http://schemas.microsoft.com/office/drawing/2014/main" id="{1B190FDF-5A26-84C1-C466-6E1EC1A022F3}"/>
              </a:ext>
            </a:extLst>
          </p:cNvPr>
          <p:cNvSpPr txBox="1"/>
          <p:nvPr/>
        </p:nvSpPr>
        <p:spPr>
          <a:xfrm>
            <a:off x="3140766" y="2014331"/>
            <a:ext cx="2809460" cy="830997"/>
          </a:xfrm>
          <a:prstGeom prst="rect">
            <a:avLst/>
          </a:prstGeom>
          <a:noFill/>
        </p:spPr>
        <p:txBody>
          <a:bodyPr wrap="square" rtlCol="0">
            <a:spAutoFit/>
          </a:bodyPr>
          <a:lstStyle/>
          <a:p>
            <a:r>
              <a:rPr lang="en-US" sz="4800" dirty="0">
                <a:latin typeface="Papyrus" panose="020B0602040200020303" pitchFamily="34" charset="77"/>
              </a:rPr>
              <a:t>Revealing</a:t>
            </a:r>
          </a:p>
        </p:txBody>
      </p:sp>
    </p:spTree>
    <p:extLst>
      <p:ext uri="{BB962C8B-B14F-4D97-AF65-F5344CB8AC3E}">
        <p14:creationId xmlns:p14="http://schemas.microsoft.com/office/powerpoint/2010/main" val="224767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a:extLst>
              <a:ext uri="{FF2B5EF4-FFF2-40B4-BE49-F238E27FC236}">
                <a16:creationId xmlns:a16="http://schemas.microsoft.com/office/drawing/2014/main" id="{D0785FE1-D10B-7616-325D-6F78B0E81D01}"/>
              </a:ext>
            </a:extLst>
          </p:cNvPr>
          <p:cNvSpPr>
            <a:spLocks noChangeArrowheads="1"/>
          </p:cNvSpPr>
          <p:nvPr/>
        </p:nvSpPr>
        <p:spPr bwMode="auto">
          <a:xfrm>
            <a:off x="-159026" y="0"/>
            <a:ext cx="12351026" cy="6858000"/>
          </a:xfrm>
          <a:prstGeom prst="rect">
            <a:avLst/>
          </a:prstGeom>
          <a:solidFill>
            <a:schemeClr val="accent5"/>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pic>
        <p:nvPicPr>
          <p:cNvPr id="8" name="Picture 7" descr="rapture and second coming contrasted.jpg">
            <a:extLst>
              <a:ext uri="{FF2B5EF4-FFF2-40B4-BE49-F238E27FC236}">
                <a16:creationId xmlns:a16="http://schemas.microsoft.com/office/drawing/2014/main" id="{7CB76A06-27D0-6D5A-0817-5EADB45F934C}"/>
              </a:ext>
            </a:extLst>
          </p:cNvPr>
          <p:cNvPicPr>
            <a:picLocks noChangeAspect="1"/>
          </p:cNvPicPr>
          <p:nvPr/>
        </p:nvPicPr>
        <p:blipFill rotWithShape="1">
          <a:blip r:embed="rId2"/>
          <a:srcRect l="11721" r="6621" b="9315"/>
          <a:stretch/>
        </p:blipFill>
        <p:spPr bwMode="auto">
          <a:xfrm>
            <a:off x="-159026" y="281151"/>
            <a:ext cx="12351026" cy="629569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4" name="Picture 3" descr="A person in a white robe&#10;&#10;Description automatically generated">
            <a:extLst>
              <a:ext uri="{FF2B5EF4-FFF2-40B4-BE49-F238E27FC236}">
                <a16:creationId xmlns:a16="http://schemas.microsoft.com/office/drawing/2014/main" id="{0AFB055D-F308-9D09-0EB0-42D9C8B49C5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brightnessContrast bright="40000" contrast="-40000"/>
                    </a14:imgEffect>
                  </a14:imgLayer>
                </a14:imgProps>
              </a:ext>
            </a:extLst>
          </a:blip>
          <a:stretch>
            <a:fillRect/>
          </a:stretch>
        </p:blipFill>
        <p:spPr>
          <a:xfrm>
            <a:off x="4027694" y="2159916"/>
            <a:ext cx="2589712" cy="4147929"/>
          </a:xfrm>
          <a:prstGeom prst="rect">
            <a:avLst/>
          </a:prstGeom>
        </p:spPr>
      </p:pic>
    </p:spTree>
    <p:extLst>
      <p:ext uri="{BB962C8B-B14F-4D97-AF65-F5344CB8AC3E}">
        <p14:creationId xmlns:p14="http://schemas.microsoft.com/office/powerpoint/2010/main" val="239617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1999" cy="6858000"/>
          </a:xfrm>
          <a:prstGeom prst="rect">
            <a:avLst/>
          </a:prstGeom>
          <a:solidFill>
            <a:schemeClr val="accent5"/>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6EFDD795-FCE8-A952-A89A-C33B5122FAD9}"/>
              </a:ext>
            </a:extLst>
          </p:cNvPr>
          <p:cNvSpPr txBox="1"/>
          <p:nvPr/>
        </p:nvSpPr>
        <p:spPr>
          <a:xfrm>
            <a:off x="1516687" y="205853"/>
            <a:ext cx="9707904" cy="6141937"/>
          </a:xfrm>
          <a:prstGeom prst="rect">
            <a:avLst/>
          </a:prstGeom>
          <a:solidFill>
            <a:srgbClr val="002060"/>
          </a:solidFill>
        </p:spPr>
        <p:txBody>
          <a:bodyPr wrap="square" rtlCol="0">
            <a:spAutoFit/>
          </a:bodyPr>
          <a:lstStyle/>
          <a:p>
            <a:pPr marL="342900" indent="-342900">
              <a:buFont typeface="+mj-lt"/>
              <a:buAutoNum type="arabicPeriod"/>
            </a:pPr>
            <a:endParaRPr lang="en-US"/>
          </a:p>
        </p:txBody>
      </p:sp>
      <p:sp>
        <p:nvSpPr>
          <p:cNvPr id="3" name="TextBox 2">
            <a:extLst>
              <a:ext uri="{FF2B5EF4-FFF2-40B4-BE49-F238E27FC236}">
                <a16:creationId xmlns:a16="http://schemas.microsoft.com/office/drawing/2014/main" id="{330AF568-C66B-15C2-1457-A82581A019C4}"/>
              </a:ext>
            </a:extLst>
          </p:cNvPr>
          <p:cNvSpPr txBox="1"/>
          <p:nvPr/>
        </p:nvSpPr>
        <p:spPr>
          <a:xfrm>
            <a:off x="3107634" y="429888"/>
            <a:ext cx="7434469" cy="6555641"/>
          </a:xfrm>
          <a:prstGeom prst="rect">
            <a:avLst/>
          </a:prstGeom>
          <a:noFill/>
        </p:spPr>
        <p:txBody>
          <a:bodyPr wrap="square" rtlCol="0">
            <a:spAutoFit/>
          </a:bodyPr>
          <a:lstStyle/>
          <a:p>
            <a:r>
              <a:rPr lang="en-US" sz="2800" dirty="0">
                <a:solidFill>
                  <a:schemeClr val="bg1"/>
                </a:solidFill>
                <a:latin typeface="Papyrus" panose="020B0602040200020303" pitchFamily="34" charset="77"/>
              </a:rPr>
              <a:t>	The Rapture Debate</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#1.  No Rapture Mentioned in Bible</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#2.  Future Literal Pre-Tribulation Rapture</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#3. Mid Tribulation Rapture</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#4. Pre-Wrath Rapture – End of Tribulation </a:t>
            </a:r>
          </a:p>
          <a:p>
            <a:endParaRPr lang="en-US" sz="2800" dirty="0">
              <a:solidFill>
                <a:schemeClr val="bg1"/>
              </a:solidFill>
              <a:latin typeface="Papyrus" panose="020B0602040200020303" pitchFamily="34" charset="77"/>
            </a:endParaRPr>
          </a:p>
          <a:p>
            <a:r>
              <a:rPr lang="en-US" sz="2800" dirty="0">
                <a:solidFill>
                  <a:schemeClr val="bg1"/>
                </a:solidFill>
                <a:latin typeface="Papyrus" panose="020B0602040200020303" pitchFamily="34" charset="77"/>
              </a:rPr>
              <a:t>#5. Post Tribulation Rapture</a:t>
            </a:r>
          </a:p>
          <a:p>
            <a:r>
              <a:rPr lang="en-US" sz="2800" dirty="0">
                <a:solidFill>
                  <a:schemeClr val="bg1"/>
                </a:solidFill>
                <a:latin typeface="Papyrus" panose="020B0602040200020303" pitchFamily="34" charset="77"/>
              </a:rPr>
              <a:t> </a:t>
            </a:r>
          </a:p>
          <a:p>
            <a:r>
              <a:rPr lang="en-US" sz="2800" dirty="0">
                <a:solidFill>
                  <a:schemeClr val="bg1"/>
                </a:solidFill>
                <a:latin typeface="Papyrus" panose="020B0602040200020303" pitchFamily="34" charset="77"/>
              </a:rPr>
              <a:t>#6.  Partial Rapture – Not everyone is going</a:t>
            </a:r>
          </a:p>
          <a:p>
            <a:endParaRPr lang="en-US" sz="2800" dirty="0">
              <a:solidFill>
                <a:schemeClr val="bg1"/>
              </a:solidFill>
              <a:latin typeface="Papyrus" panose="020B0602040200020303" pitchFamily="34" charset="77"/>
            </a:endParaRPr>
          </a:p>
          <a:p>
            <a:endParaRPr lang="en-US" sz="28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150008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TotalTime>
  <Words>5521</Words>
  <Application>Microsoft Macintosh PowerPoint</Application>
  <PresentationFormat>Widescreen</PresentationFormat>
  <Paragraphs>663</Paragraphs>
  <Slides>73</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73</vt:i4>
      </vt:variant>
    </vt:vector>
  </HeadingPairs>
  <TitlesOfParts>
    <vt:vector size="86" baseType="lpstr">
      <vt:lpstr>Arial</vt:lpstr>
      <vt:lpstr>Avenir Book</vt:lpstr>
      <vt:lpstr>Calibri</vt:lpstr>
      <vt:lpstr>Calibri Light</vt:lpstr>
      <vt:lpstr>Comic Sans MS</vt:lpstr>
      <vt:lpstr>Cracked</vt:lpstr>
      <vt:lpstr>Georgia Italic</vt:lpstr>
      <vt:lpstr>Lucida Handwriting</vt:lpstr>
      <vt:lpstr>Papyrus</vt:lpstr>
      <vt:lpstr>Papyrus Condensed</vt:lpstr>
      <vt:lpstr>Source Sans Pro</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Sarai Cruz</cp:lastModifiedBy>
  <cp:revision>127</cp:revision>
  <dcterms:created xsi:type="dcterms:W3CDTF">2023-08-03T18:13:56Z</dcterms:created>
  <dcterms:modified xsi:type="dcterms:W3CDTF">2023-08-24T01:16:17Z</dcterms:modified>
</cp:coreProperties>
</file>