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6" r:id="rId2"/>
    <p:sldId id="277" r:id="rId3"/>
    <p:sldId id="278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40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67B30-8849-574E-8F8B-AB4CDEEA7EE9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7E438-573E-2043-BBB8-C71E2788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3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2A04-260C-104F-819D-9FF9C1B8D0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2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1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4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1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2FD4B-4EB5-F246-A615-264938EA5BC6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5A3A-DE63-4C49-A106-E1EDE65A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microsoft.com/office/2007/relationships/hdphoto" Target="../media/hdphoto2.wdp"/><Relationship Id="rId6" Type="http://schemas.openxmlformats.org/officeDocument/2006/relationships/image" Target="../media/image10.png"/><Relationship Id="rId7" Type="http://schemas.microsoft.com/office/2007/relationships/hdphoto" Target="../media/hdphoto3.wdp"/><Relationship Id="rId8" Type="http://schemas.openxmlformats.org/officeDocument/2006/relationships/image" Target="../media/image11.png"/><Relationship Id="rId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8948" y="1026447"/>
            <a:ext cx="2351436" cy="16927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apyrus"/>
                <a:cs typeface="Papyrus"/>
              </a:rPr>
              <a:t>“</a:t>
            </a:r>
            <a:r>
              <a:rPr lang="en-US" sz="2800" dirty="0" smtClean="0">
                <a:solidFill>
                  <a:schemeClr val="bg1"/>
                </a:solidFill>
                <a:latin typeface="Papyrus"/>
                <a:cs typeface="Papyrus"/>
              </a:rPr>
              <a:t>Waiting  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pyrus"/>
                <a:cs typeface="Papyrus"/>
              </a:rPr>
              <a:t>  the </a:t>
            </a:r>
            <a:r>
              <a:rPr lang="en-US" sz="28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Lord</a:t>
            </a:r>
            <a:r>
              <a:rPr lang="en-US" sz="24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”</a:t>
            </a:r>
          </a:p>
          <a:p>
            <a:endParaRPr lang="en-US" sz="2400" dirty="0">
              <a:solidFill>
                <a:schemeClr val="bg1"/>
              </a:solidFill>
              <a:latin typeface="Lucida Handwriting"/>
              <a:cs typeface="Lucida Handwriting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   </a:t>
            </a:r>
            <a:r>
              <a:rPr lang="en-US" sz="2400" dirty="0" smtClean="0">
                <a:solidFill>
                  <a:schemeClr val="bg1"/>
                </a:solidFill>
                <a:latin typeface="Papyrus"/>
                <a:cs typeface="Papyrus"/>
              </a:rPr>
              <a:t>Psalm 40:1</a:t>
            </a:r>
            <a:endParaRPr lang="en-US" sz="24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257" y="3912728"/>
            <a:ext cx="2214127" cy="2369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Papyrus"/>
                <a:cs typeface="Papyrus"/>
              </a:rPr>
              <a:t>  </a:t>
            </a:r>
            <a:r>
              <a:rPr lang="en-US" sz="2800" dirty="0" smtClean="0">
                <a:solidFill>
                  <a:srgbClr val="FFCC66"/>
                </a:solidFill>
                <a:latin typeface="Papyrus"/>
                <a:cs typeface="Papyrus"/>
              </a:rPr>
              <a:t>Preparation</a:t>
            </a:r>
          </a:p>
          <a:p>
            <a:r>
              <a:rPr lang="en-US" sz="2800" dirty="0" smtClean="0">
                <a:solidFill>
                  <a:srgbClr val="FFCC66"/>
                </a:solidFill>
                <a:latin typeface="Papyrus"/>
                <a:cs typeface="Papyrus"/>
              </a:rPr>
              <a:t>Dedication</a:t>
            </a:r>
          </a:p>
          <a:p>
            <a:r>
              <a:rPr lang="en-US" sz="2800" dirty="0" smtClean="0">
                <a:solidFill>
                  <a:srgbClr val="FFCC66"/>
                </a:solidFill>
                <a:latin typeface="Papyrus"/>
                <a:cs typeface="Papyrus"/>
              </a:rPr>
              <a:t>Inspiration</a:t>
            </a:r>
          </a:p>
          <a:p>
            <a:endParaRPr lang="en-US" sz="32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pic>
        <p:nvPicPr>
          <p:cNvPr id="6" name="Picture 5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89" y="357165"/>
            <a:ext cx="5794253" cy="6095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39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483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1" y="921913"/>
            <a:ext cx="8297422" cy="5510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31599" y="116880"/>
            <a:ext cx="6125021" cy="1200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Papyrus"/>
                <a:cs typeface="Papyrus"/>
              </a:rPr>
              <a:t>Our Words Have Power in the Spirit Realm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Papyrus"/>
                <a:cs typeface="Papyrus"/>
              </a:rPr>
              <a:t>When Our Praise Goes up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Papyrus"/>
                <a:cs typeface="Papyrus"/>
              </a:rPr>
              <a:t>  The Glory Comes Down</a:t>
            </a:r>
          </a:p>
        </p:txBody>
      </p:sp>
    </p:spTree>
    <p:extLst>
      <p:ext uri="{BB962C8B-B14F-4D97-AF65-F5344CB8AC3E}">
        <p14:creationId xmlns:p14="http://schemas.microsoft.com/office/powerpoint/2010/main" val="211633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2543" y="634899"/>
            <a:ext cx="759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5214" y="1789049"/>
            <a:ext cx="3591556" cy="44627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6. “That </a:t>
            </a:r>
            <a:r>
              <a:rPr lang="en-US" sz="2200" i="1" dirty="0">
                <a:solidFill>
                  <a:srgbClr val="000000"/>
                </a:solidFill>
                <a:latin typeface="Papyrus"/>
                <a:cs typeface="Papyrus"/>
              </a:rPr>
              <a:t>the generation to </a:t>
            </a:r>
            <a:r>
              <a:rPr lang="en-US" sz="2200" i="1" dirty="0" smtClean="0">
                <a:solidFill>
                  <a:srgbClr val="000000"/>
                </a:solidFill>
                <a:latin typeface="Papyrus"/>
                <a:cs typeface="Papyrus"/>
              </a:rPr>
              <a:t>come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might know them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even the children </a:t>
            </a:r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which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should be born; </a:t>
            </a:r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who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should arise &amp;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declare them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to their children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: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Papyrus"/>
                <a:cs typeface="Papyrus"/>
              </a:rPr>
              <a:t>7.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That they might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set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their hope in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God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&amp;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not forget </a:t>
            </a:r>
            <a:endParaRPr lang="en-US" sz="20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works of God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,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keeping His Commandments</a:t>
            </a:r>
          </a:p>
        </p:txBody>
      </p:sp>
      <p:pic>
        <p:nvPicPr>
          <p:cNvPr id="8" name="Picture 7" descr="12100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9" r="12517"/>
          <a:stretch/>
        </p:blipFill>
        <p:spPr>
          <a:xfrm>
            <a:off x="4355141" y="245511"/>
            <a:ext cx="4542176" cy="6187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8000" y="449385"/>
            <a:ext cx="343877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Tell our children</a:t>
            </a:r>
          </a:p>
          <a:p>
            <a:r>
              <a:rPr lang="en-US" sz="2400" dirty="0">
                <a:solidFill>
                  <a:srgbClr val="FFFFFF"/>
                </a:solidFill>
                <a:latin typeface="Lucida Handwriting"/>
                <a:cs typeface="Lucida Handwriting"/>
              </a:rPr>
              <a:t>h</a:t>
            </a:r>
            <a:r>
              <a:rPr lang="en-US" sz="24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ow </a:t>
            </a:r>
            <a:r>
              <a:rPr lang="en-US" sz="2400" dirty="0">
                <a:solidFill>
                  <a:srgbClr val="FFFFFF"/>
                </a:solidFill>
                <a:latin typeface="Lucida Handwriting"/>
                <a:cs typeface="Lucida Handwriting"/>
              </a:rPr>
              <a:t>g</a:t>
            </a:r>
            <a:r>
              <a:rPr lang="en-US" sz="24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ood He is!</a:t>
            </a:r>
            <a:endParaRPr lang="en-US" sz="2400" dirty="0">
              <a:solidFill>
                <a:srgbClr val="FFFFFF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06862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pple Chancery"/>
                <a:cs typeface="Apple Chancery"/>
              </a:rPr>
              <a:t>                  </a:t>
            </a:r>
            <a:endParaRPr lang="en-US" sz="4000" dirty="0">
              <a:latin typeface="Apple Chancery"/>
              <a:cs typeface="Apple Chancery"/>
            </a:endParaRPr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" b="100000" l="0" r="98723">
                        <a14:foregroundMark x1="63830" y1="78505" x2="63830" y2="78505"/>
                        <a14:foregroundMark x1="73191" y1="54206" x2="73191" y2="54206"/>
                        <a14:foregroundMark x1="73191" y1="54206" x2="73191" y2="54206"/>
                        <a14:foregroundMark x1="16596" y1="64019" x2="16596" y2="64019"/>
                        <a14:foregroundMark x1="22128" y1="92056" x2="22128" y2="92056"/>
                        <a14:foregroundMark x1="6383" y1="65888" x2="6383" y2="65888"/>
                        <a14:backgroundMark x1="41702" y1="81776" x2="41702" y2="81776"/>
                        <a14:backgroundMark x1="51064" y1="85514" x2="51064" y2="85514"/>
                        <a14:backgroundMark x1="43404" y1="85981" x2="43404" y2="85981"/>
                        <a14:backgroundMark x1="48936" y1="74766" x2="48936" y2="74766"/>
                        <a14:backgroundMark x1="77447" y1="88785" x2="77447" y2="88785"/>
                        <a14:backgroundMark x1="75319" y1="76636" x2="75319" y2="76636"/>
                        <a14:backgroundMark x1="83830" y1="82710" x2="83830" y2="82710"/>
                        <a14:backgroundMark x1="86383" y1="88785" x2="86383" y2="88785"/>
                        <a14:backgroundMark x1="5957" y1="54206" x2="5957" y2="54206"/>
                        <a14:backgroundMark x1="2553" y1="82710" x2="2553" y2="82710"/>
                        <a14:backgroundMark x1="10213" y1="87850" x2="10213" y2="87850"/>
                        <a14:backgroundMark x1="52340" y1="58411" x2="52340" y2="58411"/>
                        <a14:backgroundMark x1="14043" y1="57944" x2="14043" y2="57944"/>
                        <a14:backgroundMark x1="2553" y1="63084" x2="2553" y2="63084"/>
                        <a14:backgroundMark x1="9362" y1="71963" x2="9362" y2="71963"/>
                        <a14:backgroundMark x1="17872" y1="82710" x2="17872" y2="82710"/>
                        <a14:backgroundMark x1="22553" y1="78972" x2="15745" y2="85981"/>
                        <a14:backgroundMark x1="12766" y1="92056" x2="12766" y2="92056"/>
                        <a14:backgroundMark x1="10213" y1="95327" x2="10213" y2="95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75" y="0"/>
            <a:ext cx="3477092" cy="3166373"/>
          </a:xfrm>
          <a:prstGeom prst="rect">
            <a:avLst/>
          </a:prstGeom>
        </p:spPr>
      </p:pic>
      <p:pic>
        <p:nvPicPr>
          <p:cNvPr id="7" name="Picture 6" descr="images-7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1" b="95636" l="32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59"/>
          <a:stretch/>
        </p:blipFill>
        <p:spPr>
          <a:xfrm>
            <a:off x="5763316" y="3166373"/>
            <a:ext cx="3714129" cy="3715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941" y="368091"/>
            <a:ext cx="215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Lucida Handwriting"/>
                <a:cs typeface="Lucida Handwriting"/>
              </a:rPr>
              <a:t>David, the Lion Killer</a:t>
            </a:r>
            <a:endParaRPr lang="en-US" sz="2000" dirty="0">
              <a:solidFill>
                <a:srgbClr val="800000"/>
              </a:solidFill>
              <a:latin typeface="Lucida Handwriting"/>
              <a:cs typeface="Lucida Handwriting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3837" y="4768159"/>
            <a:ext cx="2206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Lucida Handwriting"/>
                <a:cs typeface="Lucida Handwriting"/>
              </a:rPr>
              <a:t>David, the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Lucida Handwriting"/>
                <a:cs typeface="Lucida Handwriting"/>
              </a:rPr>
              <a:t> Giant Killer</a:t>
            </a:r>
            <a:endParaRPr lang="en-US" sz="2000" dirty="0">
              <a:solidFill>
                <a:srgbClr val="800000"/>
              </a:solidFill>
              <a:latin typeface="Lucida Handwriting"/>
              <a:cs typeface="Lucida Handwriting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6636" y="6018292"/>
            <a:ext cx="273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Lucida Handwriting"/>
                <a:cs typeface="Lucida Handwriting"/>
              </a:rPr>
              <a:t>David, the demon chaser</a:t>
            </a:r>
            <a:endParaRPr lang="en-US" sz="2000" dirty="0">
              <a:solidFill>
                <a:srgbClr val="800000"/>
              </a:solidFill>
              <a:latin typeface="Lucida Handwriting"/>
              <a:cs typeface="Lucida Handwriting"/>
            </a:endParaRPr>
          </a:p>
        </p:txBody>
      </p:sp>
      <p:pic>
        <p:nvPicPr>
          <p:cNvPr id="3" name="Picture 2" descr="images-2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57" l="0" r="96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2148"/>
            <a:ext cx="3819777" cy="3402490"/>
          </a:xfrm>
          <a:prstGeom prst="rect">
            <a:avLst/>
          </a:prstGeom>
        </p:spPr>
      </p:pic>
      <p:pic>
        <p:nvPicPr>
          <p:cNvPr id="5" name="Picture 4" descr="images-4.jpe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5" b="99425" l="0" r="100000">
                        <a14:foregroundMark x1="15385" y1="29885" x2="15385" y2="29885"/>
                        <a14:foregroundMark x1="14530" y1="37356" x2="14530" y2="37356"/>
                        <a14:foregroundMark x1="16239" y1="13218" x2="16239" y2="13218"/>
                        <a14:foregroundMark x1="23077" y1="20115" x2="23077" y2="20115"/>
                        <a14:foregroundMark x1="23077" y1="20115" x2="23077" y2="20115"/>
                        <a14:foregroundMark x1="20513" y1="91379" x2="20513" y2="91379"/>
                        <a14:foregroundMark x1="35897" y1="6322" x2="31624" y2="12069"/>
                        <a14:backgroundMark x1="5128" y1="31034" x2="5128" y2="31034"/>
                        <a14:backgroundMark x1="5983" y1="38506" x2="5983" y2="38506"/>
                        <a14:backgroundMark x1="6838" y1="90230" x2="6838" y2="90230"/>
                        <a14:backgroundMark x1="6838" y1="57471" x2="6838" y2="57471"/>
                        <a14:backgroundMark x1="8547" y1="60345" x2="8547" y2="60345"/>
                        <a14:backgroundMark x1="6838" y1="50575" x2="6838" y2="50575"/>
                        <a14:backgroundMark x1="5983" y1="43678" x2="5983" y2="43678"/>
                        <a14:backgroundMark x1="78632" y1="18391" x2="78632" y2="18391"/>
                        <a14:backgroundMark x1="78632" y1="18391" x2="78632" y2="18391"/>
                        <a14:backgroundMark x1="11111" y1="87931" x2="11111" y2="87931"/>
                        <a14:backgroundMark x1="5983" y1="70690" x2="5983" y2="70690"/>
                        <a14:backgroundMark x1="8547" y1="63793" x2="8547" y2="63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8" y="90333"/>
            <a:ext cx="2448217" cy="34318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91913" y="496923"/>
            <a:ext cx="1836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Lucida Handwriting"/>
                <a:cs typeface="Lucida Handwriting"/>
              </a:rPr>
              <a:t>David, 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Lucida Handwriting"/>
                <a:cs typeface="Lucida Handwriting"/>
              </a:rPr>
              <a:t>the Blood Covenant Partner</a:t>
            </a:r>
            <a:endParaRPr lang="en-US" sz="2000" dirty="0">
              <a:solidFill>
                <a:srgbClr val="800000"/>
              </a:solidFill>
              <a:latin typeface="Lucida Handwriting"/>
              <a:cs typeface="Lucida Handwriting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2924" y="3445136"/>
            <a:ext cx="3198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Praise will Help You</a:t>
            </a:r>
          </a:p>
          <a:p>
            <a:r>
              <a:rPr lang="en-US" sz="2400" dirty="0" smtClean="0">
                <a:latin typeface="Papyrus"/>
                <a:cs typeface="Papyrus"/>
              </a:rPr>
              <a:t> </a:t>
            </a:r>
            <a:r>
              <a:rPr lang="en-US" sz="2400" dirty="0">
                <a:latin typeface="Papyrus"/>
                <a:cs typeface="Papyrus"/>
              </a:rPr>
              <a:t>D</a:t>
            </a:r>
            <a:r>
              <a:rPr lang="en-US" sz="2400" dirty="0" smtClean="0">
                <a:latin typeface="Papyrus"/>
                <a:cs typeface="Papyrus"/>
              </a:rPr>
              <a:t>ance like David did!</a:t>
            </a:r>
            <a:endParaRPr lang="en-US" sz="24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61707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90" y="1456227"/>
            <a:ext cx="4596460" cy="3850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4506" y="332153"/>
            <a:ext cx="697718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apyrus"/>
                <a:cs typeface="Papyrus"/>
              </a:rPr>
              <a:t>Praise will help you Lead Like Deborah did!</a:t>
            </a:r>
            <a:endParaRPr lang="en-US" sz="28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4" y="1938170"/>
            <a:ext cx="3636211" cy="3140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89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6461" y="918308"/>
            <a:ext cx="51776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Stood against the Enemy             Rebuilt the Wall</a:t>
            </a:r>
            <a:endParaRPr lang="en-US" dirty="0">
              <a:latin typeface="Papyrus"/>
              <a:cs typeface="Papyrus"/>
            </a:endParaRPr>
          </a:p>
        </p:txBody>
      </p:sp>
      <p:pic>
        <p:nvPicPr>
          <p:cNvPr id="3" name="Picture 2" descr="neh 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7" y="366935"/>
            <a:ext cx="8191560" cy="6143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78000" y="937847"/>
            <a:ext cx="66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apyrus"/>
                <a:cs typeface="Papyrus"/>
              </a:rPr>
              <a:t>When You take back                             Don’t let Anyone </a:t>
            </a:r>
          </a:p>
          <a:p>
            <a:r>
              <a:rPr lang="en-US" sz="2000" b="1" dirty="0" smtClean="0">
                <a:latin typeface="Papyrus"/>
                <a:cs typeface="Papyrus"/>
              </a:rPr>
              <a:t>     the enemy stole                                   Steal Your Praise!</a:t>
            </a:r>
          </a:p>
          <a:p>
            <a:r>
              <a:rPr lang="en-US" sz="2000" b="1" dirty="0">
                <a:latin typeface="Papyrus"/>
                <a:cs typeface="Papyrus"/>
              </a:rPr>
              <a:t> </a:t>
            </a:r>
            <a:r>
              <a:rPr lang="en-US" sz="2000" b="1" dirty="0" smtClean="0">
                <a:latin typeface="Papyrus"/>
                <a:cs typeface="Papyrus"/>
              </a:rPr>
              <a:t> And Rebuild your Life</a:t>
            </a:r>
            <a:endParaRPr lang="en-US" sz="2000" b="1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8510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90308" y="937846"/>
            <a:ext cx="3653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   When Your Walls  </a:t>
            </a:r>
          </a:p>
          <a:p>
            <a:r>
              <a:rPr lang="en-US" sz="2400" dirty="0" smtClean="0">
                <a:latin typeface="Papyrus"/>
                <a:cs typeface="Papyrus"/>
              </a:rPr>
              <a:t>   Come Tumbling Down </a:t>
            </a:r>
          </a:p>
          <a:p>
            <a:r>
              <a:rPr lang="en-US" sz="2400" dirty="0">
                <a:latin typeface="Papyrus"/>
                <a:cs typeface="Papyrus"/>
              </a:rPr>
              <a:t> </a:t>
            </a:r>
            <a:r>
              <a:rPr lang="en-US" sz="2400" dirty="0" smtClean="0">
                <a:latin typeface="Papyrus"/>
                <a:cs typeface="Papyrus"/>
              </a:rPr>
              <a:t>              and </a:t>
            </a:r>
          </a:p>
          <a:p>
            <a:r>
              <a:rPr lang="en-US" sz="2400" dirty="0" smtClean="0">
                <a:latin typeface="Papyrus"/>
                <a:cs typeface="Papyrus"/>
              </a:rPr>
              <a:t>God Defeats the Enemy</a:t>
            </a:r>
          </a:p>
          <a:p>
            <a:endParaRPr lang="en-US" sz="2400" dirty="0">
              <a:latin typeface="Papyrus"/>
              <a:cs typeface="Papyrus"/>
            </a:endParaRPr>
          </a:p>
          <a:p>
            <a:r>
              <a:rPr lang="en-US" sz="2400" dirty="0" smtClean="0">
                <a:latin typeface="Papyrus"/>
                <a:cs typeface="Papyrus"/>
              </a:rPr>
              <a:t>   “Your Jericho Moment”</a:t>
            </a:r>
          </a:p>
          <a:p>
            <a:endParaRPr lang="en-US" sz="2400" dirty="0">
              <a:latin typeface="Papyrus"/>
              <a:cs typeface="Papyrus"/>
            </a:endParaRPr>
          </a:p>
          <a:p>
            <a:r>
              <a:rPr lang="en-US" sz="2400" dirty="0" smtClean="0">
                <a:latin typeface="Papyrus"/>
                <a:cs typeface="Papyrus"/>
              </a:rPr>
              <a:t>   No one can stop you             	from Praising Jesus</a:t>
            </a:r>
            <a:endParaRPr lang="en-US" sz="2400" dirty="0">
              <a:latin typeface="Papyrus"/>
              <a:cs typeface="Papyrus"/>
            </a:endParaRPr>
          </a:p>
        </p:txBody>
      </p:sp>
      <p:pic>
        <p:nvPicPr>
          <p:cNvPr id="6" name="Picture 5" descr="joshu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8" y="272806"/>
            <a:ext cx="5200650" cy="644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65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6" y="287660"/>
            <a:ext cx="3776296" cy="2827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 4.37.42 P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77" y="287660"/>
            <a:ext cx="2835519" cy="2835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2" y="3558442"/>
            <a:ext cx="3772814" cy="2888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2_lame-man-hea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6" y="3440719"/>
            <a:ext cx="3198174" cy="3006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78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2108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t="3399" r="14771" b="4325"/>
          <a:stretch/>
        </p:blipFill>
        <p:spPr>
          <a:xfrm>
            <a:off x="312615" y="254000"/>
            <a:ext cx="4767385" cy="6252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70769" y="1230923"/>
            <a:ext cx="3301999" cy="31085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When Your Prodigal Son Comes Home </a:t>
            </a:r>
          </a:p>
          <a:p>
            <a:endParaRPr lang="en-US" sz="28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Don’t let Anyone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    Stop you from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Praising the Lord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For His Goodness1</a:t>
            </a:r>
            <a:endParaRPr lang="en-US" sz="28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19182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42" y="1612288"/>
            <a:ext cx="6741672" cy="456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9808" y="791208"/>
            <a:ext cx="872245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Papyrus"/>
                <a:cs typeface="Papyrus"/>
              </a:rPr>
              <a:t>Like Paul and Silas, Praising God sets us FREE from bondage!</a:t>
            </a:r>
            <a:endParaRPr lang="en-US" sz="24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93615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387" y="2773773"/>
            <a:ext cx="8233552" cy="584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Talk About God’s Goodness in Every Church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54" y="3733932"/>
            <a:ext cx="5106377" cy="2869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86" y="520701"/>
            <a:ext cx="403860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41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5352" y="583477"/>
            <a:ext cx="7861008" cy="5632310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Psalm 40:1  “ I waited patiently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           for the Lord.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   He inclined unto me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     and heard my cry.”</a:t>
            </a:r>
          </a:p>
          <a:p>
            <a:endParaRPr lang="en-US" sz="2400" dirty="0">
              <a:solidFill>
                <a:schemeClr val="tx1"/>
              </a:solidFill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2.  He brought me up also </a:t>
            </a: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    out of a horrible pit</a:t>
            </a: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 and set my feet upon a rock</a:t>
            </a: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  and established my goings</a:t>
            </a: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</a:t>
            </a: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3. And He has put a new song</a:t>
            </a: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        in my mouth</a:t>
            </a: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 even praise to our God</a:t>
            </a: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Many shall see it and fear</a:t>
            </a: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and shall trust in the Lord.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2407" y="926699"/>
            <a:ext cx="2574567" cy="120032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Preparation - </a:t>
            </a:r>
          </a:p>
          <a:p>
            <a:r>
              <a:rPr lang="en-US" sz="2400" dirty="0" smtClean="0">
                <a:latin typeface="Papyrus"/>
                <a:cs typeface="Papyrus"/>
              </a:rPr>
              <a:t>    is </a:t>
            </a:r>
            <a:r>
              <a:rPr lang="en-US" sz="2400" dirty="0" smtClean="0">
                <a:solidFill>
                  <a:srgbClr val="FAC090"/>
                </a:solidFill>
                <a:latin typeface="Papyrus"/>
                <a:cs typeface="Papyrus"/>
              </a:rPr>
              <a:t>Word</a:t>
            </a:r>
            <a:r>
              <a:rPr lang="en-US" sz="2400" dirty="0" smtClean="0">
                <a:latin typeface="Papyrus"/>
                <a:cs typeface="Papyrus"/>
              </a:rPr>
              <a:t> Time</a:t>
            </a:r>
          </a:p>
          <a:p>
            <a:r>
              <a:rPr lang="en-US" sz="2400" dirty="0" smtClean="0">
                <a:latin typeface="Papyrus"/>
                <a:cs typeface="Papyrus"/>
              </a:rPr>
              <a:t>  is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apyrus"/>
                <a:cs typeface="Papyrus"/>
              </a:rPr>
              <a:t>Prayer </a:t>
            </a:r>
            <a:r>
              <a:rPr lang="en-US" sz="2400" dirty="0" smtClean="0">
                <a:latin typeface="Papyrus"/>
                <a:cs typeface="Papyrus"/>
              </a:rPr>
              <a:t>Time</a:t>
            </a:r>
            <a:endParaRPr lang="en-US" sz="2400" dirty="0">
              <a:latin typeface="Papyrus"/>
              <a:cs typeface="Papyru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9126" y="2669468"/>
            <a:ext cx="3046036" cy="1200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Dedication –</a:t>
            </a:r>
          </a:p>
          <a:p>
            <a:r>
              <a:rPr lang="en-US" sz="2400" dirty="0" smtClean="0">
                <a:latin typeface="Papyrus"/>
                <a:cs typeface="Papyrus"/>
              </a:rPr>
              <a:t>Radical </a:t>
            </a:r>
            <a:r>
              <a:rPr lang="en-US" sz="2400" dirty="0" smtClean="0">
                <a:solidFill>
                  <a:srgbClr val="FAC090"/>
                </a:solidFill>
                <a:latin typeface="Papyrus"/>
                <a:cs typeface="Papyrus"/>
              </a:rPr>
              <a:t>Salvation </a:t>
            </a:r>
            <a:r>
              <a:rPr lang="en-US" sz="2400" dirty="0" smtClean="0">
                <a:solidFill>
                  <a:schemeClr val="bg1"/>
                </a:solidFill>
                <a:latin typeface="Papyrus"/>
                <a:cs typeface="Papyrus"/>
              </a:rPr>
              <a:t>to</a:t>
            </a:r>
            <a:endParaRPr lang="en-US" sz="2400" dirty="0">
              <a:solidFill>
                <a:schemeClr val="bg1"/>
              </a:solidFill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rgbClr val="FFCC66"/>
                </a:solidFill>
                <a:latin typeface="Papyrus"/>
                <a:cs typeface="Papyrus"/>
              </a:rPr>
              <a:t> </a:t>
            </a:r>
            <a:r>
              <a:rPr lang="en-US" sz="2400" dirty="0">
                <a:solidFill>
                  <a:srgbClr val="FFCC66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FFCC66"/>
                </a:solidFill>
                <a:latin typeface="Papyrus"/>
                <a:cs typeface="Papyrus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  <a:latin typeface="Papyrus"/>
                <a:cs typeface="Papyrus"/>
              </a:rPr>
              <a:t>The</a:t>
            </a:r>
            <a:r>
              <a:rPr lang="en-US" sz="2400" dirty="0" smtClean="0">
                <a:solidFill>
                  <a:srgbClr val="FFCC66"/>
                </a:solidFill>
                <a:latin typeface="Papyrus"/>
                <a:cs typeface="Papyrus"/>
              </a:rPr>
              <a:t> Call of God”</a:t>
            </a:r>
            <a:endParaRPr lang="en-US" sz="2400" dirty="0">
              <a:solidFill>
                <a:srgbClr val="FFCC66"/>
              </a:solidFill>
              <a:latin typeface="Papyrus"/>
              <a:cs typeface="Papyru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407" y="4640031"/>
            <a:ext cx="3036244" cy="1200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Inspiration –</a:t>
            </a:r>
          </a:p>
          <a:p>
            <a:r>
              <a:rPr lang="en-US" sz="2400" dirty="0">
                <a:latin typeface="Papyrus"/>
                <a:cs typeface="Papyrus"/>
              </a:rPr>
              <a:t> </a:t>
            </a:r>
            <a:r>
              <a:rPr lang="en-US" sz="2400" dirty="0" smtClean="0">
                <a:latin typeface="Papyrus"/>
                <a:cs typeface="Papyrus"/>
              </a:rPr>
              <a:t>    </a:t>
            </a:r>
            <a:r>
              <a:rPr lang="en-US" sz="2400" dirty="0" smtClean="0">
                <a:solidFill>
                  <a:srgbClr val="FAC090"/>
                </a:solidFill>
                <a:latin typeface="Papyrus"/>
                <a:cs typeface="Papyrus"/>
              </a:rPr>
              <a:t>Worship Him </a:t>
            </a:r>
          </a:p>
          <a:p>
            <a:r>
              <a:rPr lang="en-US" sz="2400" dirty="0">
                <a:solidFill>
                  <a:srgbClr val="FAC090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FAC090"/>
                </a:solidFill>
                <a:latin typeface="Papyrus"/>
                <a:cs typeface="Papyrus"/>
              </a:rPr>
              <a:t>     with  your Life</a:t>
            </a:r>
          </a:p>
        </p:txBody>
      </p:sp>
    </p:spTree>
    <p:extLst>
      <p:ext uri="{BB962C8B-B14F-4D97-AF65-F5344CB8AC3E}">
        <p14:creationId xmlns:p14="http://schemas.microsoft.com/office/powerpoint/2010/main" val="405847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EJ Live Streaming _ Feast of Tabernacles (4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4" y="1555573"/>
            <a:ext cx="8529229" cy="4599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4769" y="644769"/>
            <a:ext cx="781538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Tell the Whole World About His Wonderful Works</a:t>
            </a:r>
            <a:endParaRPr lang="en-US" sz="28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81556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9077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pple Chancery"/>
                <a:cs typeface="Apple Chancery"/>
              </a:rPr>
              <a:t>                  </a:t>
            </a:r>
            <a:endParaRPr lang="en-US" sz="4000" dirty="0">
              <a:latin typeface="Apple Chancery"/>
              <a:cs typeface="Apple Chancery"/>
            </a:endParaRPr>
          </a:p>
        </p:txBody>
      </p:sp>
      <p:pic>
        <p:nvPicPr>
          <p:cNvPr id="4" name="Picture 3" descr="comfor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r="11019"/>
          <a:stretch/>
        </p:blipFill>
        <p:spPr>
          <a:xfrm>
            <a:off x="576319" y="405927"/>
            <a:ext cx="4540734" cy="6021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588000" y="2227384"/>
            <a:ext cx="3126154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The Baptism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Of the Holy Spirit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 Will Raise your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  Praise Level</a:t>
            </a:r>
            <a:endParaRPr lang="en-US" sz="28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8798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b="1432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37471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s-2 copy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6"/>
          <a:stretch/>
        </p:blipFill>
        <p:spPr>
          <a:xfrm>
            <a:off x="457200" y="883148"/>
            <a:ext cx="3496409" cy="5447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34568" y="887065"/>
            <a:ext cx="4416355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Papyrus"/>
                <a:cs typeface="Papyrus"/>
              </a:rPr>
              <a:t>God has </a:t>
            </a:r>
            <a:r>
              <a:rPr lang="en-US" sz="2600" dirty="0">
                <a:solidFill>
                  <a:srgbClr val="000000"/>
                </a:solidFill>
                <a:latin typeface="Lucida Handwriting"/>
                <a:cs typeface="Lucida Handwriting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ppointed</a:t>
            </a:r>
            <a:r>
              <a:rPr lang="en-US" sz="2600" dirty="0" smtClean="0">
                <a:solidFill>
                  <a:srgbClr val="000000"/>
                </a:solidFill>
                <a:latin typeface="Papyrus"/>
                <a:cs typeface="Papyrus"/>
              </a:rPr>
              <a:t>  Us</a:t>
            </a:r>
          </a:p>
          <a:p>
            <a:r>
              <a:rPr lang="en-US" sz="26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The End Time Generation</a:t>
            </a:r>
          </a:p>
          <a:p>
            <a:endParaRPr lang="en-US" sz="2600" dirty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Papyrus"/>
                <a:cs typeface="Papyrus"/>
              </a:rPr>
              <a:t>       and </a:t>
            </a:r>
            <a:r>
              <a:rPr lang="en-US" sz="24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Anointed Us</a:t>
            </a:r>
          </a:p>
          <a:p>
            <a:r>
              <a:rPr lang="en-US" sz="2400" dirty="0">
                <a:solidFill>
                  <a:srgbClr val="000000"/>
                </a:solidFill>
                <a:latin typeface="Lucida Handwriting"/>
                <a:cs typeface="Lucida Handwriting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with Holy Ghost Power</a:t>
            </a:r>
          </a:p>
          <a:p>
            <a:endParaRPr lang="en-US" sz="2800" dirty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For a Last Great Work</a:t>
            </a:r>
          </a:p>
          <a:p>
            <a:r>
              <a:rPr lang="en-US" sz="28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        </a:t>
            </a:r>
            <a:r>
              <a:rPr lang="en-US" sz="24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by His Spirit</a:t>
            </a:r>
          </a:p>
        </p:txBody>
      </p:sp>
    </p:spTree>
    <p:extLst>
      <p:ext uri="{BB962C8B-B14F-4D97-AF65-F5344CB8AC3E}">
        <p14:creationId xmlns:p14="http://schemas.microsoft.com/office/powerpoint/2010/main" val="105087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pyrus"/>
                <a:cs typeface="Papyrus"/>
              </a:rPr>
              <a:t>                                      </a:t>
            </a:r>
            <a:endParaRPr lang="en-US" dirty="0">
              <a:latin typeface="Papyrus"/>
              <a:cs typeface="Papyrus"/>
            </a:endParaRPr>
          </a:p>
        </p:txBody>
      </p:sp>
      <p:pic>
        <p:nvPicPr>
          <p:cNvPr id="2" name="Picture 1" descr="th-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>
          <a:xfrm>
            <a:off x="225898" y="2893978"/>
            <a:ext cx="4833831" cy="3524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2668" y="852290"/>
            <a:ext cx="3386090" cy="15081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“</a:t>
            </a:r>
            <a:r>
              <a:rPr lang="en-US" sz="30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The End Time </a:t>
            </a:r>
          </a:p>
          <a:p>
            <a:r>
              <a:rPr lang="en-US" sz="30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 Anointing </a:t>
            </a:r>
            <a:endParaRPr lang="en-US" sz="3000" dirty="0">
              <a:solidFill>
                <a:srgbClr val="000000"/>
              </a:solidFill>
              <a:latin typeface="Lucida Handwriting"/>
              <a:cs typeface="Lucida Handwriting"/>
            </a:endParaRPr>
          </a:p>
          <a:p>
            <a:r>
              <a:rPr lang="en-US" sz="30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       Is For Me”</a:t>
            </a:r>
          </a:p>
        </p:txBody>
      </p:sp>
      <p:pic>
        <p:nvPicPr>
          <p:cNvPr id="5" name="Picture 4" descr="th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4"/>
          <a:stretch/>
        </p:blipFill>
        <p:spPr>
          <a:xfrm>
            <a:off x="4142154" y="403048"/>
            <a:ext cx="4481378" cy="2991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0" y="4370694"/>
            <a:ext cx="3583907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I’m Raising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My Praise Level</a:t>
            </a:r>
          </a:p>
        </p:txBody>
      </p:sp>
    </p:spTree>
    <p:extLst>
      <p:ext uri="{BB962C8B-B14F-4D97-AF65-F5344CB8AC3E}">
        <p14:creationId xmlns:p14="http://schemas.microsoft.com/office/powerpoint/2010/main" val="357535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15881"/>
            <a:ext cx="8448697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         </a:t>
            </a:r>
            <a:endParaRPr lang="en-US" sz="3200" dirty="0">
              <a:solidFill>
                <a:srgbClr val="000000"/>
              </a:solidFill>
              <a:latin typeface="Lucida Handwriting"/>
              <a:cs typeface="Lucida Handwriting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The Bible declares there will be  “</a:t>
            </a:r>
            <a:r>
              <a:rPr lang="en-US" sz="28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a Generation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”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that will see  “</a:t>
            </a:r>
            <a:r>
              <a:rPr lang="en-US" sz="2800" dirty="0" smtClean="0">
                <a:solidFill>
                  <a:schemeClr val="tx1"/>
                </a:solidFill>
                <a:latin typeface="Papyrus"/>
                <a:cs typeface="Papyrus"/>
              </a:rPr>
              <a:t>the signs of the times”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right before </a:t>
            </a:r>
            <a:r>
              <a:rPr lang="en-US" sz="28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Jesus returns 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in Power &amp; Glory.</a:t>
            </a:r>
            <a:endParaRPr lang="en-US" sz="4000" dirty="0" smtClean="0">
              <a:solidFill>
                <a:srgbClr val="000000"/>
              </a:solidFill>
              <a:latin typeface="Lucida Handwriting"/>
              <a:cs typeface="Lucida Handwriting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3683" y="3371194"/>
            <a:ext cx="6382838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Papyrus"/>
                <a:cs typeface="Papyrus"/>
              </a:rPr>
              <a:t> </a:t>
            </a:r>
            <a:r>
              <a:rPr lang="en-US" sz="2800" dirty="0" smtClean="0">
                <a:latin typeface="Papyrus"/>
                <a:cs typeface="Papyrus"/>
              </a:rPr>
              <a:t>Known as…. “</a:t>
            </a:r>
            <a:r>
              <a:rPr lang="en-US" sz="2800" dirty="0" smtClean="0">
                <a:solidFill>
                  <a:srgbClr val="FFCC66"/>
                </a:solidFill>
                <a:latin typeface="Lucida Handwriting"/>
                <a:cs typeface="Lucida Handwriting"/>
              </a:rPr>
              <a:t>This Generation</a:t>
            </a:r>
            <a:r>
              <a:rPr lang="en-US" sz="2800" dirty="0" smtClean="0">
                <a:latin typeface="Lucida Handwriting"/>
                <a:cs typeface="Lucida Handwriting"/>
              </a:rPr>
              <a:t>”</a:t>
            </a:r>
          </a:p>
          <a:p>
            <a:endParaRPr lang="en-US" sz="2800" dirty="0" smtClean="0">
              <a:latin typeface="Lucida Handwriting"/>
              <a:cs typeface="Lucida Handwriting"/>
            </a:endParaRPr>
          </a:p>
          <a:p>
            <a:r>
              <a:rPr lang="en-US" sz="2800" dirty="0">
                <a:latin typeface="Lucida Handwriting"/>
                <a:cs typeface="Lucida Handwriting"/>
              </a:rPr>
              <a:t> </a:t>
            </a:r>
            <a:r>
              <a:rPr lang="en-US" sz="2800" dirty="0" smtClean="0">
                <a:latin typeface="Lucida Handwriting"/>
                <a:cs typeface="Lucida Handwriting"/>
              </a:rPr>
              <a:t>      </a:t>
            </a:r>
            <a:r>
              <a:rPr lang="en-US" sz="2800" dirty="0" smtClean="0">
                <a:latin typeface="Papyrus"/>
                <a:cs typeface="Papyrus"/>
              </a:rPr>
              <a:t>   God wants to  use </a:t>
            </a:r>
            <a:r>
              <a:rPr lang="en-US" sz="2800" dirty="0" smtClean="0">
                <a:solidFill>
                  <a:srgbClr val="FFCC66"/>
                </a:solidFill>
                <a:latin typeface="Papyrus"/>
                <a:cs typeface="Papyrus"/>
              </a:rPr>
              <a:t>Me</a:t>
            </a:r>
            <a:r>
              <a:rPr lang="en-US" sz="2800" dirty="0" smtClean="0">
                <a:latin typeface="Papyrus"/>
                <a:cs typeface="Papyrus"/>
              </a:rPr>
              <a:t> &amp; </a:t>
            </a:r>
            <a:r>
              <a:rPr lang="en-US" sz="2800" dirty="0" smtClean="0">
                <a:solidFill>
                  <a:srgbClr val="FFCC66"/>
                </a:solidFill>
                <a:latin typeface="Lucida Handwriting"/>
                <a:cs typeface="Lucida Handwriting"/>
              </a:rPr>
              <a:t>YOU</a:t>
            </a:r>
            <a:r>
              <a:rPr lang="en-US" sz="2800" dirty="0" smtClean="0">
                <a:latin typeface="Lucida Handwriting"/>
                <a:cs typeface="Lucida Handwriting"/>
              </a:rPr>
              <a:t> </a:t>
            </a:r>
            <a:endParaRPr lang="en-US" sz="2800" dirty="0"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83080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15881"/>
            <a:ext cx="8448697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         </a:t>
            </a:r>
            <a:endParaRPr lang="en-US" sz="3200" dirty="0">
              <a:solidFill>
                <a:srgbClr val="000000"/>
              </a:solidFill>
              <a:latin typeface="Lucida Handwriting"/>
              <a:cs typeface="Lucida Handwriting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The Bible declares there will be  “</a:t>
            </a:r>
            <a:r>
              <a:rPr lang="en-US" sz="28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a Generation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”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that will see  “</a:t>
            </a:r>
            <a:r>
              <a:rPr lang="en-US" sz="2800" dirty="0" smtClean="0">
                <a:solidFill>
                  <a:schemeClr val="tx1"/>
                </a:solidFill>
                <a:latin typeface="Papyrus"/>
                <a:cs typeface="Papyrus"/>
              </a:rPr>
              <a:t>the signs of the times”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right before </a:t>
            </a:r>
            <a:r>
              <a:rPr lang="en-US" sz="28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Jesus returns 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in Power &amp; Glory.</a:t>
            </a:r>
            <a:endParaRPr lang="en-US" sz="4000" dirty="0" smtClean="0">
              <a:solidFill>
                <a:srgbClr val="000000"/>
              </a:solidFill>
              <a:latin typeface="Lucida Handwriting"/>
              <a:cs typeface="Lucida Handwriting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3683" y="3371194"/>
            <a:ext cx="6382838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Papyrus"/>
                <a:cs typeface="Papyrus"/>
              </a:rPr>
              <a:t> </a:t>
            </a:r>
            <a:r>
              <a:rPr lang="en-US" sz="2800" dirty="0" smtClean="0">
                <a:latin typeface="Papyrus"/>
                <a:cs typeface="Papyrus"/>
              </a:rPr>
              <a:t>Known as…. “</a:t>
            </a:r>
            <a:r>
              <a:rPr lang="en-US" sz="2800" dirty="0" smtClean="0">
                <a:solidFill>
                  <a:srgbClr val="FFCC66"/>
                </a:solidFill>
                <a:latin typeface="Lucida Handwriting"/>
                <a:cs typeface="Lucida Handwriting"/>
              </a:rPr>
              <a:t>This Generation</a:t>
            </a:r>
            <a:r>
              <a:rPr lang="en-US" sz="2800" dirty="0" smtClean="0">
                <a:latin typeface="Lucida Handwriting"/>
                <a:cs typeface="Lucida Handwriting"/>
              </a:rPr>
              <a:t>”</a:t>
            </a:r>
          </a:p>
          <a:p>
            <a:endParaRPr lang="en-US" sz="2800" dirty="0" smtClean="0">
              <a:latin typeface="Lucida Handwriting"/>
              <a:cs typeface="Lucida Handwriting"/>
            </a:endParaRPr>
          </a:p>
          <a:p>
            <a:r>
              <a:rPr lang="en-US" sz="2800" dirty="0">
                <a:latin typeface="Lucida Handwriting"/>
                <a:cs typeface="Lucida Handwriting"/>
              </a:rPr>
              <a:t> </a:t>
            </a:r>
            <a:r>
              <a:rPr lang="en-US" sz="2800" dirty="0" smtClean="0">
                <a:latin typeface="Lucida Handwriting"/>
                <a:cs typeface="Lucida Handwriting"/>
              </a:rPr>
              <a:t>      </a:t>
            </a:r>
            <a:r>
              <a:rPr lang="en-US" sz="2800" dirty="0" smtClean="0">
                <a:latin typeface="Papyrus"/>
                <a:cs typeface="Papyrus"/>
              </a:rPr>
              <a:t>   God wants to  use </a:t>
            </a:r>
            <a:r>
              <a:rPr lang="en-US" sz="2800" dirty="0" smtClean="0">
                <a:solidFill>
                  <a:srgbClr val="FFCC66"/>
                </a:solidFill>
                <a:latin typeface="Papyrus"/>
                <a:cs typeface="Papyrus"/>
              </a:rPr>
              <a:t>Me</a:t>
            </a:r>
            <a:r>
              <a:rPr lang="en-US" sz="2800" dirty="0" smtClean="0">
                <a:latin typeface="Papyrus"/>
                <a:cs typeface="Papyrus"/>
              </a:rPr>
              <a:t> &amp; </a:t>
            </a:r>
            <a:r>
              <a:rPr lang="en-US" sz="2800" dirty="0" smtClean="0">
                <a:solidFill>
                  <a:srgbClr val="FFCC66"/>
                </a:solidFill>
                <a:latin typeface="Lucida Handwriting"/>
                <a:cs typeface="Lucida Handwriting"/>
              </a:rPr>
              <a:t>YOU</a:t>
            </a:r>
            <a:r>
              <a:rPr lang="en-US" sz="2800" dirty="0" smtClean="0">
                <a:latin typeface="Lucida Handwriting"/>
                <a:cs typeface="Lucida Handwriting"/>
              </a:rPr>
              <a:t> </a:t>
            </a:r>
            <a:endParaRPr lang="en-US" sz="2800" dirty="0"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14695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pyrus"/>
                <a:cs typeface="Papyrus"/>
              </a:rPr>
              <a:t>                                      </a:t>
            </a:r>
            <a:endParaRPr lang="en-US" dirty="0">
              <a:latin typeface="Papyrus"/>
              <a:cs typeface="Papyrus"/>
            </a:endParaRPr>
          </a:p>
        </p:txBody>
      </p:sp>
      <p:pic>
        <p:nvPicPr>
          <p:cNvPr id="2" name="Picture 1" descr="th-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>
          <a:xfrm>
            <a:off x="225898" y="2893978"/>
            <a:ext cx="4833831" cy="3524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2668" y="852290"/>
            <a:ext cx="3386090" cy="10464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“</a:t>
            </a:r>
            <a:r>
              <a:rPr lang="en-US" sz="30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The End Time </a:t>
            </a:r>
          </a:p>
          <a:p>
            <a:r>
              <a:rPr lang="en-US" sz="30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 Anointing”</a:t>
            </a:r>
          </a:p>
        </p:txBody>
      </p:sp>
      <p:pic>
        <p:nvPicPr>
          <p:cNvPr id="5" name="Picture 4" descr="th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4"/>
          <a:stretch/>
        </p:blipFill>
        <p:spPr>
          <a:xfrm>
            <a:off x="4142154" y="403048"/>
            <a:ext cx="4481378" cy="2991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0" y="3647771"/>
            <a:ext cx="3583907" cy="2246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Papyrus"/>
                <a:cs typeface="Papyrus"/>
              </a:rPr>
              <a:t>Just for Us</a:t>
            </a:r>
            <a:r>
              <a:rPr lang="en-US" sz="32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…….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  “</a:t>
            </a:r>
            <a:r>
              <a:rPr lang="en-US" sz="28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The End time     	Generation”</a:t>
            </a:r>
            <a:r>
              <a:rPr lang="en-US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Papyrus"/>
                <a:cs typeface="Papyrus"/>
              </a:rPr>
              <a:t>                  </a:t>
            </a:r>
            <a:r>
              <a:rPr lang="en-US" sz="2000" dirty="0" smtClean="0">
                <a:solidFill>
                  <a:schemeClr val="bg1"/>
                </a:solidFill>
                <a:latin typeface="Papyrus"/>
                <a:cs typeface="Papyrus"/>
              </a:rPr>
              <a:t>Part 3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Papyrus"/>
                <a:cs typeface="Papyrus"/>
              </a:rPr>
              <a:t>“Raise Your Praise Level</a:t>
            </a:r>
            <a:r>
              <a:rPr lang="en-US" sz="2400" dirty="0" smtClean="0">
                <a:solidFill>
                  <a:srgbClr val="FF0000"/>
                </a:solidFill>
                <a:latin typeface="Papyrus"/>
                <a:cs typeface="Papyrus"/>
              </a:rPr>
              <a:t>”</a:t>
            </a:r>
            <a:endParaRPr lang="en-US" sz="2400" dirty="0" smtClean="0">
              <a:solidFill>
                <a:schemeClr val="tx1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236397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pyrus"/>
                <a:cs typeface="Papyrus"/>
              </a:rPr>
              <a:t>                                      </a:t>
            </a:r>
            <a:endParaRPr lang="en-US" dirty="0">
              <a:latin typeface="Papyrus"/>
              <a:cs typeface="Papyrus"/>
            </a:endParaRPr>
          </a:p>
        </p:txBody>
      </p:sp>
      <p:pic>
        <p:nvPicPr>
          <p:cNvPr id="2" name="Picture 1" descr="images-17 6.13.40 P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8"/>
          <a:stretch/>
        </p:blipFill>
        <p:spPr>
          <a:xfrm>
            <a:off x="343277" y="183828"/>
            <a:ext cx="4669424" cy="6433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97261" y="4145075"/>
            <a:ext cx="3224837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“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This generation shall not pass, till all these things  be fulfilled” </a:t>
            </a:r>
          </a:p>
          <a:p>
            <a:r>
              <a:rPr lang="en-US" sz="2400" dirty="0">
                <a:solidFill>
                  <a:schemeClr val="tx1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apyrus"/>
                <a:cs typeface="Papyrus"/>
              </a:rPr>
              <a:t>           </a:t>
            </a:r>
            <a:r>
              <a:rPr lang="en-US" sz="1600" dirty="0" smtClean="0">
                <a:solidFill>
                  <a:schemeClr val="tx1"/>
                </a:solidFill>
                <a:latin typeface="Papyrus"/>
                <a:cs typeface="Papyrus"/>
              </a:rPr>
              <a:t>Matthew 24:34</a:t>
            </a:r>
            <a:endParaRPr lang="en-US" sz="24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9916" y="334231"/>
            <a:ext cx="3646739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Jesus gave special instructions to those who will witness the signs immediately before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the Tribulation!</a:t>
            </a:r>
            <a:endParaRPr lang="en-US" sz="24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0298" y="2951560"/>
            <a:ext cx="349635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”</a:t>
            </a:r>
            <a:r>
              <a:rPr lang="en-US" sz="2400" dirty="0" smtClean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Papyrus"/>
                <a:cs typeface="Papyrus"/>
              </a:rPr>
              <a:t>“Ha </a:t>
            </a:r>
            <a:r>
              <a:rPr lang="en-US" sz="2400" dirty="0" err="1">
                <a:solidFill>
                  <a:srgbClr val="FFFFFF"/>
                </a:solidFill>
                <a:latin typeface="Papyrus"/>
                <a:cs typeface="Papyrus"/>
              </a:rPr>
              <a:t>Dor</a:t>
            </a:r>
            <a:r>
              <a:rPr lang="en-US" sz="2400" dirty="0">
                <a:solidFill>
                  <a:srgbClr val="FFFFFF"/>
                </a:solidFill>
                <a:latin typeface="Papyrus"/>
                <a:cs typeface="Papyrus"/>
              </a:rPr>
              <a:t> Ha </a:t>
            </a:r>
            <a:r>
              <a:rPr lang="en-US" sz="2400" dirty="0" err="1">
                <a:solidFill>
                  <a:srgbClr val="FFFFFF"/>
                </a:solidFill>
                <a:latin typeface="Papyrus"/>
                <a:cs typeface="Papyrus"/>
              </a:rPr>
              <a:t>Acharon</a:t>
            </a:r>
            <a:endParaRPr lang="en-US" sz="24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29570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0372" y="680789"/>
            <a:ext cx="6780540" cy="54476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      </a:t>
            </a:r>
            <a:r>
              <a:rPr lang="en-US" sz="32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The 3 Decrees</a:t>
            </a:r>
          </a:p>
          <a:p>
            <a:endParaRPr lang="en-US" sz="2800" dirty="0">
              <a:solidFill>
                <a:srgbClr val="FFFFFF"/>
              </a:solidFill>
              <a:latin typeface="Lucida Handwriting"/>
              <a:cs typeface="Lucida Handwriting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FFFF"/>
                </a:solidFill>
                <a:latin typeface="Papyrus"/>
                <a:cs typeface="Papyrus"/>
              </a:rPr>
              <a:t>Understand God’s Plan</a:t>
            </a:r>
          </a:p>
          <a:p>
            <a:r>
              <a:rPr lang="en-US" sz="32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Papyrus"/>
                <a:cs typeface="Papyrus"/>
              </a:rPr>
              <a:t>     for Jerusalem, for the Jews, </a:t>
            </a:r>
          </a:p>
          <a:p>
            <a:r>
              <a:rPr lang="en-US" sz="32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Papyrus"/>
                <a:cs typeface="Papyrus"/>
              </a:rPr>
              <a:t>     and for the Land of Israel </a:t>
            </a:r>
          </a:p>
          <a:p>
            <a:endParaRPr lang="en-US" sz="3200" dirty="0">
              <a:solidFill>
                <a:srgbClr val="FFFFFF"/>
              </a:solidFill>
              <a:latin typeface="Papyrus"/>
              <a:cs typeface="Papyrus"/>
            </a:endParaRPr>
          </a:p>
          <a:p>
            <a:pPr marL="514350" indent="-514350">
              <a:buAutoNum type="arabicPeriod" startAt="2"/>
            </a:pPr>
            <a:r>
              <a:rPr lang="en-US" sz="3200" dirty="0" smtClean="0">
                <a:solidFill>
                  <a:srgbClr val="FFFFFF"/>
                </a:solidFill>
                <a:latin typeface="Papyrus"/>
                <a:cs typeface="Papyrus"/>
              </a:rPr>
              <a:t>Apostasy is Coming!   </a:t>
            </a:r>
          </a:p>
          <a:p>
            <a:r>
              <a:rPr lang="en-US" sz="32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Papyrus"/>
                <a:cs typeface="Papyrus"/>
              </a:rPr>
              <a:t>            Take Heed!</a:t>
            </a:r>
          </a:p>
          <a:p>
            <a:endParaRPr lang="en-US" sz="3200" dirty="0">
              <a:solidFill>
                <a:srgbClr val="FFFFFF"/>
              </a:solidFill>
              <a:latin typeface="Papyrus"/>
              <a:cs typeface="Papyrus"/>
            </a:endParaRPr>
          </a:p>
          <a:p>
            <a:pPr marL="514350" indent="-514350">
              <a:buAutoNum type="arabicPeriod" startAt="3"/>
            </a:pPr>
            <a:r>
              <a:rPr lang="en-US" sz="3200" dirty="0" smtClean="0">
                <a:solidFill>
                  <a:srgbClr val="FFFFFF"/>
                </a:solidFill>
                <a:latin typeface="Papyrus"/>
                <a:cs typeface="Papyrus"/>
              </a:rPr>
              <a:t>Praise God for His Goodness</a:t>
            </a:r>
          </a:p>
          <a:p>
            <a:endParaRPr lang="en-US" sz="32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sp>
        <p:nvSpPr>
          <p:cNvPr id="3" name="Left Arrow 2"/>
          <p:cNvSpPr/>
          <p:nvPr/>
        </p:nvSpPr>
        <p:spPr>
          <a:xfrm flipV="1">
            <a:off x="6872725" y="5124103"/>
            <a:ext cx="1536374" cy="364019"/>
          </a:xfrm>
          <a:prstGeom prst="leftArrow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3880" y="491687"/>
            <a:ext cx="8754784" cy="59400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Papyrus"/>
                <a:cs typeface="Papyrus"/>
              </a:rPr>
              <a:t>       </a:t>
            </a:r>
            <a:r>
              <a:rPr lang="en-US" sz="2400" dirty="0" smtClean="0">
                <a:solidFill>
                  <a:srgbClr val="FFFFFF"/>
                </a:solidFill>
                <a:latin typeface="Papyrus"/>
                <a:cs typeface="Papyrus"/>
              </a:rPr>
              <a:t>   Psalm 78:4,6  </a:t>
            </a:r>
            <a:r>
              <a:rPr lang="en-US" sz="2400" i="1" dirty="0" smtClean="0">
                <a:solidFill>
                  <a:srgbClr val="FFFFFF"/>
                </a:solidFill>
                <a:latin typeface="Papyrus"/>
                <a:cs typeface="Papyrus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  <a:latin typeface="Papyrus"/>
                <a:cs typeface="Papyrus"/>
              </a:rPr>
              <a:t>That His People Might Praise His Works”</a:t>
            </a:r>
          </a:p>
          <a:p>
            <a:endParaRPr lang="en-US" sz="2400" b="1" dirty="0" smtClean="0">
              <a:solidFill>
                <a:srgbClr val="FFFFFF"/>
              </a:solidFill>
              <a:latin typeface="Papyrus"/>
              <a:cs typeface="Papyrus"/>
            </a:endParaRPr>
          </a:p>
          <a:p>
            <a:r>
              <a:rPr lang="en-US" sz="2400" b="1" dirty="0" smtClean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      1 .</a:t>
            </a:r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Give ear, my people, to My Law:</a:t>
            </a:r>
          </a:p>
          <a:p>
            <a:r>
              <a:rPr lang="en-US" sz="22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              incline your ears to My words.</a:t>
            </a:r>
          </a:p>
          <a:p>
            <a:r>
              <a:rPr lang="en-US" sz="2200" b="1" dirty="0" smtClean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          2. </a:t>
            </a:r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I will open My mouth in a parable:</a:t>
            </a:r>
          </a:p>
          <a:p>
            <a:r>
              <a:rPr lang="en-US" sz="22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                 I will utter dark sayings of old: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           </a:t>
            </a:r>
            <a:r>
              <a:rPr lang="en-US" sz="2200" b="1" dirty="0" smtClean="0">
                <a:solidFill>
                  <a:srgbClr val="FFFFFF"/>
                </a:solidFill>
                <a:latin typeface="Papyrus"/>
                <a:cs typeface="Papyrus"/>
              </a:rPr>
              <a:t>3. </a:t>
            </a:r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Which we have heard and known,</a:t>
            </a:r>
          </a:p>
          <a:p>
            <a:r>
              <a:rPr lang="en-US" sz="22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                 and our fathers have told us.</a:t>
            </a:r>
          </a:p>
          <a:p>
            <a:endParaRPr lang="en-US" sz="2200" dirty="0" smtClean="0">
              <a:solidFill>
                <a:srgbClr val="FFFFFF"/>
              </a:solidFill>
              <a:latin typeface="Papyrus"/>
              <a:cs typeface="Papyrus"/>
            </a:endParaRPr>
          </a:p>
          <a:p>
            <a:r>
              <a:rPr lang="en-US" sz="2200" b="1" dirty="0" smtClean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4. </a:t>
            </a:r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We will not hide them from our children,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                showing the generation to come </a:t>
            </a:r>
          </a:p>
          <a:p>
            <a:r>
              <a:rPr lang="en-US" sz="2200" i="1" dirty="0" smtClean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      </a:t>
            </a:r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the praises of the Lord &amp; His strength 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 &amp; His wonderful works that He has done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.</a:t>
            </a:r>
          </a:p>
          <a:p>
            <a:r>
              <a:rPr lang="en-US" sz="2200" b="1" dirty="0" smtClean="0">
                <a:solidFill>
                  <a:srgbClr val="FFFFFF"/>
                </a:solidFill>
                <a:latin typeface="Papyrus"/>
                <a:cs typeface="Papyrus"/>
              </a:rPr>
              <a:t>                 5. </a:t>
            </a:r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For He established a testimony in Jacob 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and appointed a Law in Israel,  which He commanded our fathers,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Papyrus"/>
                <a:cs typeface="Papyrus"/>
              </a:rPr>
              <a:t> that they should make them  known to their children</a:t>
            </a:r>
            <a:r>
              <a:rPr lang="en-US" sz="2200" dirty="0" smtClean="0">
                <a:latin typeface="Papyrus"/>
                <a:cs typeface="Papyrus"/>
              </a:rPr>
              <a:t>:</a:t>
            </a:r>
          </a:p>
        </p:txBody>
      </p:sp>
      <p:pic>
        <p:nvPicPr>
          <p:cNvPr id="8" name="Picture 7" descr="oa_under_his_wing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r="12018"/>
          <a:stretch/>
        </p:blipFill>
        <p:spPr>
          <a:xfrm>
            <a:off x="452994" y="1108822"/>
            <a:ext cx="2997726" cy="4074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09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5197" y="346763"/>
            <a:ext cx="667579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Papyrus"/>
                <a:cs typeface="Papyrus"/>
              </a:rPr>
              <a:t> Praise Activates the Anointing</a:t>
            </a:r>
          </a:p>
        </p:txBody>
      </p:sp>
      <p:pic>
        <p:nvPicPr>
          <p:cNvPr id="5" name="Picture 4" descr="th-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>
          <a:xfrm>
            <a:off x="1311043" y="1474637"/>
            <a:ext cx="6780540" cy="4943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8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763</Words>
  <Application>Microsoft Macintosh PowerPoint</Application>
  <PresentationFormat>On-screen Show (4:3)</PresentationFormat>
  <Paragraphs>156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Bentley</dc:creator>
  <cp:lastModifiedBy>Cathy Bentley</cp:lastModifiedBy>
  <cp:revision>2</cp:revision>
  <dcterms:created xsi:type="dcterms:W3CDTF">2016-07-11T17:16:21Z</dcterms:created>
  <dcterms:modified xsi:type="dcterms:W3CDTF">2016-08-02T13:08:11Z</dcterms:modified>
</cp:coreProperties>
</file>