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1" r:id="rId2"/>
    <p:sldId id="315" r:id="rId3"/>
    <p:sldId id="335" r:id="rId4"/>
    <p:sldId id="257" r:id="rId5"/>
    <p:sldId id="336" r:id="rId6"/>
    <p:sldId id="297" r:id="rId7"/>
    <p:sldId id="298" r:id="rId8"/>
    <p:sldId id="338" r:id="rId9"/>
    <p:sldId id="345" r:id="rId10"/>
    <p:sldId id="285" r:id="rId11"/>
    <p:sldId id="339" r:id="rId12"/>
    <p:sldId id="347" r:id="rId13"/>
    <p:sldId id="295" r:id="rId14"/>
    <p:sldId id="349" r:id="rId15"/>
    <p:sldId id="340" r:id="rId16"/>
    <p:sldId id="314" r:id="rId17"/>
    <p:sldId id="281" r:id="rId18"/>
    <p:sldId id="334" r:id="rId19"/>
    <p:sldId id="256" r:id="rId20"/>
    <p:sldId id="313" r:id="rId21"/>
    <p:sldId id="310" r:id="rId22"/>
    <p:sldId id="342" r:id="rId23"/>
    <p:sldId id="343" r:id="rId24"/>
    <p:sldId id="316" r:id="rId25"/>
    <p:sldId id="337" r:id="rId26"/>
    <p:sldId id="293" r:id="rId27"/>
    <p:sldId id="284" r:id="rId28"/>
    <p:sldId id="260" r:id="rId29"/>
    <p:sldId id="346" r:id="rId30"/>
    <p:sldId id="350" r:id="rId31"/>
    <p:sldId id="352" r:id="rId32"/>
    <p:sldId id="351" r:id="rId33"/>
    <p:sldId id="353" r:id="rId34"/>
    <p:sldId id="270" r:id="rId35"/>
    <p:sldId id="305" r:id="rId36"/>
    <p:sldId id="294" r:id="rId37"/>
    <p:sldId id="348" r:id="rId38"/>
    <p:sldId id="312" r:id="rId39"/>
    <p:sldId id="299" r:id="rId40"/>
    <p:sldId id="354" r:id="rId41"/>
    <p:sldId id="3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B6"/>
    <a:srgbClr val="FF93E7"/>
    <a:srgbClr val="FF9300"/>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648"/>
  </p:normalViewPr>
  <p:slideViewPr>
    <p:cSldViewPr snapToGrid="0" snapToObjects="1">
      <p:cViewPr varScale="1">
        <p:scale>
          <a:sx n="117" d="100"/>
          <a:sy n="117" d="100"/>
        </p:scale>
        <p:origin x="39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7E7EA-833B-4946-B57B-A562D5431B6E}"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78453-BA79-734C-8699-7B1056DB8CB5}" type="slidenum">
              <a:rPr lang="en-US" smtClean="0"/>
              <a:t>‹#›</a:t>
            </a:fld>
            <a:endParaRPr lang="en-US"/>
          </a:p>
        </p:txBody>
      </p:sp>
    </p:spTree>
    <p:extLst>
      <p:ext uri="{BB962C8B-B14F-4D97-AF65-F5344CB8AC3E}">
        <p14:creationId xmlns:p14="http://schemas.microsoft.com/office/powerpoint/2010/main" val="181546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722C-D811-3C45-A302-66DB97A08BC0}" type="slidenum">
              <a:rPr lang="en-US" smtClean="0"/>
              <a:t>7</a:t>
            </a:fld>
            <a:endParaRPr lang="en-US"/>
          </a:p>
        </p:txBody>
      </p:sp>
    </p:spTree>
    <p:extLst>
      <p:ext uri="{BB962C8B-B14F-4D97-AF65-F5344CB8AC3E}">
        <p14:creationId xmlns:p14="http://schemas.microsoft.com/office/powerpoint/2010/main" val="32364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5B29EEC-230E-0C6B-A3D3-81EE5D6A4C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200">
                <a:solidFill>
                  <a:schemeClr val="tx1"/>
                </a:solidFill>
                <a:latin typeface="Papyrus Condensed" panose="020B0602040200020303" pitchFamily="34" charset="77"/>
                <a:ea typeface="ヒラギノ角ゴ Pro W3" panose="020B0300000000000000" pitchFamily="34" charset="-128"/>
              </a:defRPr>
            </a:lvl1pPr>
            <a:lvl2pPr marL="742950" indent="-285750">
              <a:defRPr sz="1200">
                <a:solidFill>
                  <a:schemeClr val="tx1"/>
                </a:solidFill>
                <a:latin typeface="Papyrus Condensed" panose="020B0602040200020303" pitchFamily="34" charset="77"/>
                <a:ea typeface="ヒラギノ角ゴ Pro W3" panose="020B0300000000000000" pitchFamily="34" charset="-128"/>
              </a:defRPr>
            </a:lvl2pPr>
            <a:lvl3pPr marL="1143000" indent="-228600">
              <a:defRPr sz="1200">
                <a:solidFill>
                  <a:schemeClr val="tx1"/>
                </a:solidFill>
                <a:latin typeface="Papyrus Condensed" panose="020B0602040200020303" pitchFamily="34" charset="77"/>
                <a:ea typeface="ヒラギノ角ゴ Pro W3" panose="020B0300000000000000" pitchFamily="34" charset="-128"/>
              </a:defRPr>
            </a:lvl3pPr>
            <a:lvl4pPr marL="1600200" indent="-228600">
              <a:defRPr sz="1200">
                <a:solidFill>
                  <a:schemeClr val="tx1"/>
                </a:solidFill>
                <a:latin typeface="Papyrus Condensed" panose="020B0602040200020303" pitchFamily="34" charset="77"/>
                <a:ea typeface="ヒラギノ角ゴ Pro W3" panose="020B0300000000000000" pitchFamily="34" charset="-128"/>
              </a:defRPr>
            </a:lvl4pPr>
            <a:lvl5pPr marL="2057400" indent="-228600">
              <a:defRPr sz="1200">
                <a:solidFill>
                  <a:schemeClr val="tx1"/>
                </a:solidFill>
                <a:latin typeface="Papyrus Condensed" panose="020B0602040200020303" pitchFamily="34" charset="77"/>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9pPr>
          </a:lstStyle>
          <a:p>
            <a:fld id="{FB047784-7D95-9B46-8355-C690710238C3}" type="slidenum">
              <a:rPr lang="es-ES_tradnl" altLang="en-US" smtClean="0">
                <a:latin typeface="Arial" panose="020B0604020202020204" pitchFamily="34" charset="0"/>
              </a:rPr>
              <a:pPr/>
              <a:t>17</a:t>
            </a:fld>
            <a:endParaRPr lang="es-ES_tradnl" altLang="en-US">
              <a:latin typeface="Arial" panose="020B0604020202020204" pitchFamily="34" charset="0"/>
            </a:endParaRPr>
          </a:p>
        </p:txBody>
      </p:sp>
      <p:sp>
        <p:nvSpPr>
          <p:cNvPr id="175106" name="Rectangle 2">
            <a:extLst>
              <a:ext uri="{FF2B5EF4-FFF2-40B4-BE49-F238E27FC236}">
                <a16:creationId xmlns:a16="http://schemas.microsoft.com/office/drawing/2014/main" id="{D2075A14-3038-C029-1955-4954098F70E5}"/>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8A870811-9E27-2994-5D89-153E0312E2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a:extLst>
              <a:ext uri="{FF2B5EF4-FFF2-40B4-BE49-F238E27FC236}">
                <a16:creationId xmlns:a16="http://schemas.microsoft.com/office/drawing/2014/main" id="{84AB89BF-E9D6-6641-F108-9DDC8C8F26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200">
                <a:solidFill>
                  <a:schemeClr val="tx1"/>
                </a:solidFill>
                <a:latin typeface="Papyrus Condensed" panose="020B0602040200020303" pitchFamily="34" charset="77"/>
                <a:ea typeface="ヒラギノ角ゴ Pro W3" panose="020B0300000000000000" pitchFamily="34" charset="-128"/>
              </a:defRPr>
            </a:lvl1pPr>
            <a:lvl2pPr marL="742950" indent="-285750">
              <a:defRPr sz="1200">
                <a:solidFill>
                  <a:schemeClr val="tx1"/>
                </a:solidFill>
                <a:latin typeface="Papyrus Condensed" panose="020B0602040200020303" pitchFamily="34" charset="77"/>
                <a:ea typeface="ヒラギノ角ゴ Pro W3" panose="020B0300000000000000" pitchFamily="34" charset="-128"/>
              </a:defRPr>
            </a:lvl2pPr>
            <a:lvl3pPr marL="1143000" indent="-228600">
              <a:defRPr sz="1200">
                <a:solidFill>
                  <a:schemeClr val="tx1"/>
                </a:solidFill>
                <a:latin typeface="Papyrus Condensed" panose="020B0602040200020303" pitchFamily="34" charset="77"/>
                <a:ea typeface="ヒラギノ角ゴ Pro W3" panose="020B0300000000000000" pitchFamily="34" charset="-128"/>
              </a:defRPr>
            </a:lvl3pPr>
            <a:lvl4pPr marL="1600200" indent="-228600">
              <a:defRPr sz="1200">
                <a:solidFill>
                  <a:schemeClr val="tx1"/>
                </a:solidFill>
                <a:latin typeface="Papyrus Condensed" panose="020B0602040200020303" pitchFamily="34" charset="77"/>
                <a:ea typeface="ヒラギノ角ゴ Pro W3" panose="020B0300000000000000" pitchFamily="34" charset="-128"/>
              </a:defRPr>
            </a:lvl4pPr>
            <a:lvl5pPr marL="2057400" indent="-228600">
              <a:defRPr sz="1200">
                <a:solidFill>
                  <a:schemeClr val="tx1"/>
                </a:solidFill>
                <a:latin typeface="Papyrus Condensed" panose="020B0602040200020303" pitchFamily="34" charset="77"/>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9pPr>
          </a:lstStyle>
          <a:p>
            <a:fld id="{DA772E4E-10A0-8F47-A8EE-7D2B2EFF173B}" type="slidenum">
              <a:rPr lang="es-ES_tradnl" altLang="en-US" smtClean="0">
                <a:latin typeface="Arial" panose="020B0604020202020204" pitchFamily="34" charset="0"/>
              </a:rPr>
              <a:pPr/>
              <a:t>18</a:t>
            </a:fld>
            <a:endParaRPr lang="es-ES_tradnl" altLang="en-US">
              <a:latin typeface="Arial" panose="020B0604020202020204" pitchFamily="34" charset="0"/>
            </a:endParaRPr>
          </a:p>
        </p:txBody>
      </p:sp>
      <p:sp>
        <p:nvSpPr>
          <p:cNvPr id="184322" name="Rectangle 2">
            <a:extLst>
              <a:ext uri="{FF2B5EF4-FFF2-40B4-BE49-F238E27FC236}">
                <a16:creationId xmlns:a16="http://schemas.microsoft.com/office/drawing/2014/main" id="{EEF1B6A6-D676-DC5E-4EF9-CE5AAAA69651}"/>
              </a:ext>
            </a:extLst>
          </p:cNvPr>
          <p:cNvSpPr>
            <a:spLocks noGrp="1" noRot="1" noChangeAspect="1" noChangeArrowheads="1" noTextEdit="1"/>
          </p:cNvSpPr>
          <p:nvPr>
            <p:ph type="sldImg"/>
          </p:nvPr>
        </p:nvSpPr>
        <p:spPr>
          <a:solidFill>
            <a:srgbClr val="FFFFFF"/>
          </a:solidFill>
          <a:ln/>
        </p:spPr>
      </p:sp>
      <p:sp>
        <p:nvSpPr>
          <p:cNvPr id="184323" name="Rectangle 3">
            <a:extLst>
              <a:ext uri="{FF2B5EF4-FFF2-40B4-BE49-F238E27FC236}">
                <a16:creationId xmlns:a16="http://schemas.microsoft.com/office/drawing/2014/main" id="{84563DDE-DD7A-2E33-CEAC-7DA2B3DC366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DAF21-1F57-E14F-9EF4-7C745E23DBF5}" type="slidenum">
              <a:rPr lang="en-US"/>
              <a:pPr/>
              <a:t>26</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646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0425-2F56-E84C-AC17-F1AC38C2D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0F0999-A043-B282-2F1B-CB7CA6EB1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BAD79F-22E2-3807-9735-35B2FF5E9253}"/>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DDF27C03-CFBD-5F7F-B607-76934729F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F3DFE-8B79-F298-3BE2-C4F19C1AD19D}"/>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99061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228E-AA39-9E3C-0B04-A12E673AAF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0C8A9-0627-B42B-17FB-B91F06280D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CE0BE-C17B-D65E-D506-A05E4A1E5063}"/>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09F5A8B8-80D7-3C74-D9B5-1D5C580DB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5BA9E-5EC6-D25A-EE03-7F5065463751}"/>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5271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65647-5759-F25F-50A1-17A816A351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E9B51-45AB-FBC3-374D-2D4989FF2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47C58-4C62-87D0-06BD-D2E9491B6680}"/>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F599400D-9F02-6E72-3BFF-647E1A363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6842F-EE5C-8C4B-AE1C-A290D07ABA1F}"/>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134779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E8DC-289C-7CF0-6070-3FBD06D0D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DDC6A-BDE7-47D7-B0C9-36034D53C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EFC69-8040-C3C4-6585-CF2DE078F8E4}"/>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F093B172-DD11-3BE5-747D-A0DC12877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8755F-A69D-DF37-F62E-C71F390380E0}"/>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20454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425B-288A-43CF-6967-9EABD9BB15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1DE7EF-D590-7652-5B53-5CA0A494F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E43194-68E0-1A1E-9319-A072138FA632}"/>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6CF881D4-62ED-5E4A-477F-596217438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D64AF-C5F4-1676-6228-8FD30A601635}"/>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367864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57CE-7543-AC23-ABB6-F2F900084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77D19-3150-D04B-BFF2-7C721F75C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EB140-A52F-BA00-284D-8126338EE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48DE81-22C2-10C4-9781-38EDA1E2B04F}"/>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6" name="Footer Placeholder 5">
            <a:extLst>
              <a:ext uri="{FF2B5EF4-FFF2-40B4-BE49-F238E27FC236}">
                <a16:creationId xmlns:a16="http://schemas.microsoft.com/office/drawing/2014/main" id="{AB68CAA7-FABC-5697-4E01-9ED9466D1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61356-84D3-F0C6-69E2-0CE06821127C}"/>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91579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21BB-CF7D-D1AC-3ADB-213A7366F3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77232-F07E-3AF1-2954-559B25094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14925-31BE-228F-A6D5-880C7AE9D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F2461-B643-908B-EEF4-0942C6C0B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A34CD-EC17-0C8B-E232-BE06CA788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BAF3D1-58D8-0D25-4D47-C2E48B84F11E}"/>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8" name="Footer Placeholder 7">
            <a:extLst>
              <a:ext uri="{FF2B5EF4-FFF2-40B4-BE49-F238E27FC236}">
                <a16:creationId xmlns:a16="http://schemas.microsoft.com/office/drawing/2014/main" id="{64EFF08F-E136-5219-840A-79D02AE8B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925B8F-5205-BE62-6CAD-A3C417D44BE6}"/>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6397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DC64-63B2-1C59-F833-699036452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F6A57-C471-4AE7-64B6-79B21427655F}"/>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4" name="Footer Placeholder 3">
            <a:extLst>
              <a:ext uri="{FF2B5EF4-FFF2-40B4-BE49-F238E27FC236}">
                <a16:creationId xmlns:a16="http://schemas.microsoft.com/office/drawing/2014/main" id="{95361B32-AEF8-593D-6CD4-FD144F14D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C4F4A7-93C0-50BE-B09D-0BB9B1245CB4}"/>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219892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74413-89F9-2E6C-C349-37EF31377D3F}"/>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3" name="Footer Placeholder 2">
            <a:extLst>
              <a:ext uri="{FF2B5EF4-FFF2-40B4-BE49-F238E27FC236}">
                <a16:creationId xmlns:a16="http://schemas.microsoft.com/office/drawing/2014/main" id="{A5F63620-8A40-4235-F39D-EE7A83FD7A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101435-19F7-2BBD-280E-4A1CAE3D2E79}"/>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254175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17F5-E9C4-54F3-9054-C58F74E18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11512-F67F-32A7-5236-124E2EB34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33A77-34FA-79E2-2E18-55C4E58A7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1A477-7AAF-CDEE-B7DB-C29F29579E15}"/>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6" name="Footer Placeholder 5">
            <a:extLst>
              <a:ext uri="{FF2B5EF4-FFF2-40B4-BE49-F238E27FC236}">
                <a16:creationId xmlns:a16="http://schemas.microsoft.com/office/drawing/2014/main" id="{35E9D6EA-67C0-D91C-0491-183FE9965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5B3FE-3C61-11EC-8AA5-E5E9518BE653}"/>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29137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9B82-6A15-A955-73F5-F22FE860A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F2DD8-8271-D218-908A-3A60C6588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7646A-F0E9-3B03-B1AD-CE2AEE173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7BA26-165C-8A6C-16D6-87A6225DAB37}"/>
              </a:ext>
            </a:extLst>
          </p:cNvPr>
          <p:cNvSpPr>
            <a:spLocks noGrp="1"/>
          </p:cNvSpPr>
          <p:nvPr>
            <p:ph type="dt" sz="half" idx="10"/>
          </p:nvPr>
        </p:nvSpPr>
        <p:spPr/>
        <p:txBody>
          <a:bodyPr/>
          <a:lstStyle/>
          <a:p>
            <a:fld id="{55E9DC5A-4E3D-C047-855A-83E026F829BA}" type="datetimeFigureOut">
              <a:rPr lang="en-US" smtClean="0"/>
              <a:t>8/23/23</a:t>
            </a:fld>
            <a:endParaRPr lang="en-US"/>
          </a:p>
        </p:txBody>
      </p:sp>
      <p:sp>
        <p:nvSpPr>
          <p:cNvPr id="6" name="Footer Placeholder 5">
            <a:extLst>
              <a:ext uri="{FF2B5EF4-FFF2-40B4-BE49-F238E27FC236}">
                <a16:creationId xmlns:a16="http://schemas.microsoft.com/office/drawing/2014/main" id="{4806B750-A3A2-D273-8721-5128048D1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BE993-E9A3-DC77-EBAD-5772C86A3C15}"/>
              </a:ext>
            </a:extLst>
          </p:cNvPr>
          <p:cNvSpPr>
            <a:spLocks noGrp="1"/>
          </p:cNvSpPr>
          <p:nvPr>
            <p:ph type="sldNum" sz="quarter" idx="12"/>
          </p:nvPr>
        </p:nvSpPr>
        <p:spPr/>
        <p:txBody>
          <a:bodyPr/>
          <a:lstStyle/>
          <a:p>
            <a:fld id="{A12B1AC3-8232-AF4E-8087-D550AE7EF72A}" type="slidenum">
              <a:rPr lang="en-US" smtClean="0"/>
              <a:t>‹#›</a:t>
            </a:fld>
            <a:endParaRPr lang="en-US"/>
          </a:p>
        </p:txBody>
      </p:sp>
    </p:spTree>
    <p:extLst>
      <p:ext uri="{BB962C8B-B14F-4D97-AF65-F5344CB8AC3E}">
        <p14:creationId xmlns:p14="http://schemas.microsoft.com/office/powerpoint/2010/main" val="65693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BCE193-A45F-016E-A7BA-19E329F5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9F08A-67BB-34FE-8614-ED1E4BDCF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6D30E-710F-161B-AF51-15A2159FE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DC5A-4E3D-C047-855A-83E026F829BA}" type="datetimeFigureOut">
              <a:rPr lang="en-US" smtClean="0"/>
              <a:t>8/23/23</a:t>
            </a:fld>
            <a:endParaRPr lang="en-US"/>
          </a:p>
        </p:txBody>
      </p:sp>
      <p:sp>
        <p:nvSpPr>
          <p:cNvPr id="5" name="Footer Placeholder 4">
            <a:extLst>
              <a:ext uri="{FF2B5EF4-FFF2-40B4-BE49-F238E27FC236}">
                <a16:creationId xmlns:a16="http://schemas.microsoft.com/office/drawing/2014/main" id="{B9834CD7-C7B8-1592-95C4-AB67F98F1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B71E3-8306-56E1-89A1-9B1812DD9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B1AC3-8232-AF4E-8087-D550AE7EF72A}" type="slidenum">
              <a:rPr lang="en-US" smtClean="0"/>
              <a:t>‹#›</a:t>
            </a:fld>
            <a:endParaRPr lang="en-US"/>
          </a:p>
        </p:txBody>
      </p:sp>
    </p:spTree>
    <p:extLst>
      <p:ext uri="{BB962C8B-B14F-4D97-AF65-F5344CB8AC3E}">
        <p14:creationId xmlns:p14="http://schemas.microsoft.com/office/powerpoint/2010/main" val="10230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snow, mountain, sky, nature&#10;&#10;Description automatically generated">
            <a:extLst>
              <a:ext uri="{FF2B5EF4-FFF2-40B4-BE49-F238E27FC236}">
                <a16:creationId xmlns:a16="http://schemas.microsoft.com/office/drawing/2014/main" id="{2123DA39-D016-2488-5AAA-40FB8F5D04E2}"/>
              </a:ext>
            </a:extLst>
          </p:cNvPr>
          <p:cNvPicPr>
            <a:picLocks noChangeAspect="1"/>
          </p:cNvPicPr>
          <p:nvPr/>
        </p:nvPicPr>
        <p:blipFill>
          <a:blip r:embed="rId2"/>
          <a:stretch>
            <a:fillRect/>
          </a:stretch>
        </p:blipFill>
        <p:spPr>
          <a:xfrm>
            <a:off x="1099058" y="1502669"/>
            <a:ext cx="9638284" cy="4715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52F9B73-71B0-B2F8-1528-FC9967C4E9E8}"/>
              </a:ext>
            </a:extLst>
          </p:cNvPr>
          <p:cNvSpPr txBox="1"/>
          <p:nvPr/>
        </p:nvSpPr>
        <p:spPr>
          <a:xfrm>
            <a:off x="1964245" y="425451"/>
            <a:ext cx="8263509" cy="1077218"/>
          </a:xfrm>
          <a:prstGeom prst="rect">
            <a:avLst/>
          </a:prstGeom>
          <a:noFill/>
        </p:spPr>
        <p:txBody>
          <a:bodyPr wrap="square" rtlCol="0">
            <a:spAutoFit/>
          </a:bodyPr>
          <a:lstStyle/>
          <a:p>
            <a:r>
              <a:rPr lang="en-US" sz="3200" dirty="0">
                <a:latin typeface="Papyrus" panose="020B0602040200020303" pitchFamily="34" charset="77"/>
              </a:rPr>
              <a:t>Key Words to Understanding Bible Prophecy</a:t>
            </a:r>
          </a:p>
          <a:p>
            <a:r>
              <a:rPr lang="en-US" sz="3200" dirty="0">
                <a:latin typeface="Papyrus" panose="020B0602040200020303" pitchFamily="34" charset="77"/>
              </a:rPr>
              <a:t>         Mountains = Kingdoms = Heads</a:t>
            </a:r>
          </a:p>
        </p:txBody>
      </p:sp>
    </p:spTree>
    <p:extLst>
      <p:ext uri="{BB962C8B-B14F-4D97-AF65-F5344CB8AC3E}">
        <p14:creationId xmlns:p14="http://schemas.microsoft.com/office/powerpoint/2010/main" val="329064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20EB87-7FEC-795C-A9BF-78B615741117}"/>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line&#10;&#10;Description automatically generated">
            <a:extLst>
              <a:ext uri="{FF2B5EF4-FFF2-40B4-BE49-F238E27FC236}">
                <a16:creationId xmlns:a16="http://schemas.microsoft.com/office/drawing/2014/main" id="{7F7A4CB6-9250-507B-3DC8-DDEBB88AE7B5}"/>
              </a:ext>
            </a:extLst>
          </p:cNvPr>
          <p:cNvPicPr>
            <a:picLocks noChangeAspect="1"/>
          </p:cNvPicPr>
          <p:nvPr/>
        </p:nvPicPr>
        <p:blipFill rotWithShape="1">
          <a:blip r:embed="rId2"/>
          <a:srcRect l="6624" t="-7362" r="7299" b="7362"/>
          <a:stretch/>
        </p:blipFill>
        <p:spPr>
          <a:xfrm>
            <a:off x="1143000" y="-582131"/>
            <a:ext cx="9906000" cy="7529031"/>
          </a:xfrm>
          <a:prstGeom prst="rect">
            <a:avLst/>
          </a:prstGeom>
        </p:spPr>
      </p:pic>
    </p:spTree>
    <p:extLst>
      <p:ext uri="{BB962C8B-B14F-4D97-AF65-F5344CB8AC3E}">
        <p14:creationId xmlns:p14="http://schemas.microsoft.com/office/powerpoint/2010/main" val="166009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3A485-909A-B628-67E5-CB9CF885602B}"/>
              </a:ext>
            </a:extLst>
          </p:cNvPr>
          <p:cNvSpPr txBox="1"/>
          <p:nvPr/>
        </p:nvSpPr>
        <p:spPr>
          <a:xfrm>
            <a:off x="1714500" y="492205"/>
            <a:ext cx="8001000" cy="2308324"/>
          </a:xfrm>
          <a:prstGeom prst="rect">
            <a:avLst/>
          </a:prstGeom>
          <a:solidFill>
            <a:schemeClr val="accent4">
              <a:lumMod val="40000"/>
              <a:lumOff val="60000"/>
            </a:schemeClr>
          </a:solidFill>
        </p:spPr>
        <p:txBody>
          <a:bodyPr wrap="square" rtlCol="0">
            <a:spAutoFit/>
          </a:bodyPr>
          <a:lstStyle/>
          <a:p>
            <a:endParaRPr lang="en-US" sz="2400" dirty="0">
              <a:latin typeface="Papyrus" panose="020B0602040200020303" pitchFamily="34" charset="77"/>
            </a:endParaRPr>
          </a:p>
          <a:p>
            <a:r>
              <a:rPr lang="en-US" sz="2400" dirty="0">
                <a:latin typeface="Papyrus" panose="020B0602040200020303" pitchFamily="34" charset="77"/>
              </a:rPr>
              <a:t>    To Overturn these Popular Teachings of End Times  </a:t>
            </a:r>
          </a:p>
          <a:p>
            <a:r>
              <a:rPr lang="en-US" sz="2400" dirty="0">
                <a:latin typeface="Papyrus" panose="020B0602040200020303" pitchFamily="34" charset="77"/>
              </a:rPr>
              <a:t>             </a:t>
            </a:r>
            <a:r>
              <a:rPr lang="en-US" sz="2400" dirty="0">
                <a:solidFill>
                  <a:srgbClr val="FF0000"/>
                </a:solidFill>
                <a:latin typeface="Lucida Handwriting" panose="03010101010101010101" pitchFamily="66" charset="77"/>
              </a:rPr>
              <a:t>No</a:t>
            </a:r>
            <a:r>
              <a:rPr lang="en-US" sz="2400" dirty="0">
                <a:latin typeface="Papyrus" panose="020B0602040200020303" pitchFamily="34" charset="77"/>
              </a:rPr>
              <a:t>  “The Revived Roman Empire”</a:t>
            </a:r>
          </a:p>
          <a:p>
            <a:r>
              <a:rPr lang="en-US" sz="2400" dirty="0">
                <a:latin typeface="Papyrus" panose="020B0602040200020303" pitchFamily="34" charset="77"/>
              </a:rPr>
              <a:t>       </a:t>
            </a:r>
            <a:r>
              <a:rPr lang="en-US" sz="2400" dirty="0">
                <a:solidFill>
                  <a:srgbClr val="FF0000"/>
                </a:solidFill>
                <a:latin typeface="Lucida Handwriting" panose="03010101010101010101" pitchFamily="66" charset="77"/>
              </a:rPr>
              <a:t>No</a:t>
            </a:r>
            <a:r>
              <a:rPr lang="en-US" sz="2400" dirty="0">
                <a:latin typeface="Papyrus" panose="020B0602040200020303" pitchFamily="34" charset="77"/>
              </a:rPr>
              <a:t>   “The Coming European Anti-Christ” </a:t>
            </a:r>
          </a:p>
          <a:p>
            <a:r>
              <a:rPr lang="en-US" sz="2400" dirty="0">
                <a:latin typeface="Papyrus" panose="020B0602040200020303" pitchFamily="34" charset="77"/>
              </a:rPr>
              <a:t>          </a:t>
            </a:r>
            <a:r>
              <a:rPr lang="en-US" sz="2400" dirty="0">
                <a:solidFill>
                  <a:srgbClr val="FF0000"/>
                </a:solidFill>
                <a:latin typeface="Lucida Handwriting" panose="03010101010101010101" pitchFamily="66" charset="77"/>
              </a:rPr>
              <a:t>No</a:t>
            </a:r>
            <a:r>
              <a:rPr lang="en-US" sz="2400" dirty="0">
                <a:latin typeface="Papyrus" panose="020B0602040200020303" pitchFamily="34" charset="77"/>
              </a:rPr>
              <a:t>    “The Pope as the False Prophet”</a:t>
            </a:r>
          </a:p>
          <a:p>
            <a:r>
              <a:rPr lang="en-US" sz="2400" dirty="0">
                <a:latin typeface="Papyrus" panose="020B0602040200020303" pitchFamily="34" charset="77"/>
              </a:rPr>
              <a:t>          </a:t>
            </a:r>
            <a:r>
              <a:rPr lang="en-US" sz="2400" dirty="0">
                <a:solidFill>
                  <a:srgbClr val="FF0000"/>
                </a:solidFill>
                <a:latin typeface="Lucida Handwriting" panose="03010101010101010101" pitchFamily="66" charset="77"/>
              </a:rPr>
              <a:t>No</a:t>
            </a:r>
            <a:r>
              <a:rPr lang="en-US" sz="2400" dirty="0">
                <a:latin typeface="Papyrus" panose="020B0602040200020303" pitchFamily="34" charset="77"/>
              </a:rPr>
              <a:t>  “The Coming One World Government”</a:t>
            </a:r>
          </a:p>
        </p:txBody>
      </p:sp>
      <p:sp>
        <p:nvSpPr>
          <p:cNvPr id="3" name="TextBox 2">
            <a:extLst>
              <a:ext uri="{FF2B5EF4-FFF2-40B4-BE49-F238E27FC236}">
                <a16:creationId xmlns:a16="http://schemas.microsoft.com/office/drawing/2014/main" id="{744DB941-335B-22D9-5D6B-1BA2D3AF3B43}"/>
              </a:ext>
            </a:extLst>
          </p:cNvPr>
          <p:cNvSpPr txBox="1"/>
          <p:nvPr/>
        </p:nvSpPr>
        <p:spPr>
          <a:xfrm>
            <a:off x="3022600" y="3292734"/>
            <a:ext cx="5207000" cy="2585323"/>
          </a:xfrm>
          <a:prstGeom prst="rect">
            <a:avLst/>
          </a:prstGeom>
          <a:solidFill>
            <a:schemeClr val="accent4">
              <a:lumMod val="40000"/>
              <a:lumOff val="60000"/>
            </a:schemeClr>
          </a:solidFill>
        </p:spPr>
        <p:txBody>
          <a:bodyPr wrap="square" rtlCol="0">
            <a:spAutoFit/>
          </a:bodyPr>
          <a:lstStyle/>
          <a:p>
            <a:pPr algn="ctr"/>
            <a:endParaRPr lang="en-US" dirty="0">
              <a:latin typeface="Papyrus"/>
              <a:cs typeface="Papyrus"/>
            </a:endParaRPr>
          </a:p>
          <a:p>
            <a:pPr algn="ctr"/>
            <a:r>
              <a:rPr lang="en-US" sz="2400" dirty="0">
                <a:latin typeface="Papyrus"/>
                <a:cs typeface="Papyrus"/>
              </a:rPr>
              <a:t>Modern Bible Maps</a:t>
            </a:r>
          </a:p>
          <a:p>
            <a:pPr algn="ctr"/>
            <a:r>
              <a:rPr lang="en-US" sz="2400" dirty="0">
                <a:latin typeface="Papyrus"/>
                <a:cs typeface="Papyrus"/>
              </a:rPr>
              <a:t>  Look into the Future </a:t>
            </a:r>
          </a:p>
          <a:p>
            <a:pPr algn="ctr"/>
            <a:r>
              <a:rPr lang="en-US" sz="2400" dirty="0">
                <a:latin typeface="Papyrus"/>
                <a:cs typeface="Papyrus"/>
              </a:rPr>
              <a:t>&amp; </a:t>
            </a:r>
          </a:p>
          <a:p>
            <a:pPr algn="ctr"/>
            <a:r>
              <a:rPr lang="en-US" sz="2400" dirty="0">
                <a:latin typeface="Papyrus"/>
                <a:cs typeface="Papyrus"/>
              </a:rPr>
              <a:t>Clearly Identify these Kingdoms</a:t>
            </a:r>
          </a:p>
          <a:p>
            <a:pPr algn="ctr"/>
            <a:r>
              <a:rPr lang="en-US" sz="2400" dirty="0">
                <a:latin typeface="Papyrus"/>
                <a:cs typeface="Papyrus"/>
              </a:rPr>
              <a:t> as </a:t>
            </a:r>
            <a:r>
              <a:rPr lang="en-US" sz="2400" dirty="0">
                <a:solidFill>
                  <a:srgbClr val="00B050"/>
                </a:solidFill>
                <a:latin typeface="Papyrus"/>
                <a:cs typeface="Papyrus"/>
              </a:rPr>
              <a:t>An Islamic Anti-Christ </a:t>
            </a:r>
          </a:p>
          <a:p>
            <a:pPr algn="ctr"/>
            <a:r>
              <a:rPr lang="en-US" sz="2400" dirty="0">
                <a:latin typeface="Papyrus"/>
                <a:cs typeface="Papyrus"/>
              </a:rPr>
              <a:t>Called “</a:t>
            </a:r>
            <a:r>
              <a:rPr lang="en-US" sz="2400" dirty="0">
                <a:solidFill>
                  <a:srgbClr val="00B050"/>
                </a:solidFill>
                <a:latin typeface="Papyrus"/>
                <a:cs typeface="Papyrus"/>
              </a:rPr>
              <a:t>The Middle East Beast</a:t>
            </a:r>
            <a:r>
              <a:rPr lang="en-US" sz="2400" dirty="0">
                <a:latin typeface="Papyrus"/>
                <a:cs typeface="Papyrus"/>
              </a:rPr>
              <a:t>”  </a:t>
            </a:r>
          </a:p>
        </p:txBody>
      </p:sp>
    </p:spTree>
    <p:extLst>
      <p:ext uri="{BB962C8B-B14F-4D97-AF65-F5344CB8AC3E}">
        <p14:creationId xmlns:p14="http://schemas.microsoft.com/office/powerpoint/2010/main" val="259006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4764"/>
            <a:ext cx="9144000" cy="909637"/>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dirty="0">
                <a:solidFill>
                  <a:schemeClr val="accent4">
                    <a:lumMod val="60000"/>
                    <a:lumOff val="40000"/>
                  </a:schemeClr>
                </a:solidFill>
                <a:effectLst>
                  <a:outerShdw blurRad="38100" dist="38100" dir="2700000" algn="tl">
                    <a:srgbClr val="000000"/>
                  </a:outerShdw>
                </a:effectLst>
                <a:latin typeface="Papyrus" charset="0"/>
              </a:rPr>
              <a:t>Babylonian Empire</a:t>
            </a:r>
          </a:p>
        </p:txBody>
      </p:sp>
      <p:sp>
        <p:nvSpPr>
          <p:cNvPr id="2057" name="Rectangle 9"/>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1A9179C6-16C7-FFCC-BBF7-C7F59FC81672}"/>
              </a:ext>
            </a:extLst>
          </p:cNvPr>
          <p:cNvSpPr/>
          <p:nvPr/>
        </p:nvSpPr>
        <p:spPr>
          <a:xfrm>
            <a:off x="0" y="0"/>
            <a:ext cx="12344400" cy="6869114"/>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1" name="Picture 12" descr="Babylonian Empire copy"/>
          <p:cNvPicPr>
            <a:picLocks noChangeAspect="1" noChangeArrowheads="1"/>
          </p:cNvPicPr>
          <p:nvPr/>
        </p:nvPicPr>
        <p:blipFill>
          <a:blip r:embed="rId2">
            <a:extLst>
              <a:ext uri="{28A0092B-C50C-407E-A947-70E740481C1C}">
                <a14:useLocalDpi xmlns:a14="http://schemas.microsoft.com/office/drawing/2010/main" val="0"/>
              </a:ext>
            </a:extLst>
          </a:blip>
          <a:srcRect l="926"/>
          <a:stretch>
            <a:fillRect/>
          </a:stretch>
        </p:blipFill>
        <p:spPr bwMode="auto">
          <a:xfrm>
            <a:off x="910094" y="0"/>
            <a:ext cx="10411254" cy="6869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A picture containing text, cat&#10;&#10;Description automatically generated">
            <a:extLst>
              <a:ext uri="{FF2B5EF4-FFF2-40B4-BE49-F238E27FC236}">
                <a16:creationId xmlns:a16="http://schemas.microsoft.com/office/drawing/2014/main" id="{DF845918-C2BD-CB98-C1C6-E86CBE18A4BA}"/>
              </a:ext>
            </a:extLst>
          </p:cNvPr>
          <p:cNvPicPr>
            <a:picLocks noChangeAspect="1"/>
          </p:cNvPicPr>
          <p:nvPr/>
        </p:nvPicPr>
        <p:blipFill rotWithShape="1">
          <a:blip r:embed="rId3"/>
          <a:srcRect r="75167"/>
          <a:stretch/>
        </p:blipFill>
        <p:spPr>
          <a:xfrm>
            <a:off x="9034662" y="914401"/>
            <a:ext cx="1005648" cy="1306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993756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0"/>
            <a:ext cx="9144000" cy="838200"/>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b="1" dirty="0">
                <a:solidFill>
                  <a:srgbClr val="FFFF00"/>
                </a:solidFill>
                <a:effectLst>
                  <a:outerShdw blurRad="38100" dist="38100" dir="2700000" algn="tl">
                    <a:srgbClr val="000000"/>
                  </a:outerShdw>
                </a:effectLst>
                <a:latin typeface="Papyrus" charset="0"/>
              </a:rPr>
              <a:t>Persian</a:t>
            </a:r>
            <a:r>
              <a:rPr lang="en-US" sz="3600" b="1" dirty="0">
                <a:solidFill>
                  <a:srgbClr val="FF0000"/>
                </a:solidFill>
                <a:effectLst>
                  <a:outerShdw blurRad="38100" dist="38100" dir="2700000" algn="tl">
                    <a:srgbClr val="000000"/>
                  </a:outerShdw>
                </a:effectLst>
                <a:latin typeface="Papyrus" charset="0"/>
              </a:rPr>
              <a:t> </a:t>
            </a:r>
            <a:r>
              <a:rPr lang="en-US" sz="3600" b="1" dirty="0">
                <a:solidFill>
                  <a:srgbClr val="FFFF00"/>
                </a:solidFill>
                <a:effectLst>
                  <a:outerShdw blurRad="38100" dist="38100" dir="2700000" algn="tl">
                    <a:srgbClr val="000000"/>
                  </a:outerShdw>
                </a:effectLst>
                <a:latin typeface="Papyrus" charset="0"/>
              </a:rPr>
              <a:t>Empire</a:t>
            </a:r>
          </a:p>
        </p:txBody>
      </p:sp>
      <p:sp>
        <p:nvSpPr>
          <p:cNvPr id="7171" name="Rectangle 3"/>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3919BF8F-BBB2-1B9F-583F-4963979A7AA2}"/>
              </a:ext>
            </a:extLst>
          </p:cNvPr>
          <p:cNvSpPr/>
          <p:nvPr/>
        </p:nvSpPr>
        <p:spPr>
          <a:xfrm>
            <a:off x="0" y="0"/>
            <a:ext cx="12192000" cy="70151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5" name="Picture 4" descr="Persian Empire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78" y="65880"/>
            <a:ext cx="10565844" cy="701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 picture containing text, cat&#10;&#10;Description automatically generated">
            <a:extLst>
              <a:ext uri="{FF2B5EF4-FFF2-40B4-BE49-F238E27FC236}">
                <a16:creationId xmlns:a16="http://schemas.microsoft.com/office/drawing/2014/main" id="{B7B48542-21B9-863B-D544-990CAA237855}"/>
              </a:ext>
            </a:extLst>
          </p:cNvPr>
          <p:cNvPicPr>
            <a:picLocks noChangeAspect="1"/>
          </p:cNvPicPr>
          <p:nvPr/>
        </p:nvPicPr>
        <p:blipFill rotWithShape="1">
          <a:blip r:embed="rId3"/>
          <a:srcRect l="27103" t="32692" r="53939"/>
          <a:stretch/>
        </p:blipFill>
        <p:spPr>
          <a:xfrm>
            <a:off x="8622522" y="833437"/>
            <a:ext cx="979888" cy="1122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45275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9144000" cy="838200"/>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dirty="0">
                <a:solidFill>
                  <a:srgbClr val="FFCC66"/>
                </a:solidFill>
                <a:effectLst>
                  <a:outerShdw blurRad="38100" dist="38100" dir="2700000" algn="tl">
                    <a:srgbClr val="000000"/>
                  </a:outerShdw>
                </a:effectLst>
                <a:latin typeface="Papyrus" charset="0"/>
              </a:rPr>
              <a:t>Greek Empire</a:t>
            </a:r>
          </a:p>
        </p:txBody>
      </p:sp>
      <p:sp>
        <p:nvSpPr>
          <p:cNvPr id="4100" name="Rectangle 4"/>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3E376A75-4644-CD6B-F9D2-14F96F0AC090}"/>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899" name="Picture 7" descr="Greek Empire copy"/>
          <p:cNvPicPr>
            <a:picLocks noChangeAspect="1" noChangeArrowheads="1"/>
          </p:cNvPicPr>
          <p:nvPr/>
        </p:nvPicPr>
        <p:blipFill>
          <a:blip r:embed="rId2">
            <a:extLst>
              <a:ext uri="{28A0092B-C50C-407E-A947-70E740481C1C}">
                <a14:useLocalDpi xmlns:a14="http://schemas.microsoft.com/office/drawing/2010/main" val="0"/>
              </a:ext>
            </a:extLst>
          </a:blip>
          <a:srcRect l="917"/>
          <a:stretch>
            <a:fillRect/>
          </a:stretch>
        </p:blipFill>
        <p:spPr bwMode="auto">
          <a:xfrm>
            <a:off x="856652" y="-50007"/>
            <a:ext cx="10478696"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picture containing text, cat&#10;&#10;Description automatically generated">
            <a:extLst>
              <a:ext uri="{FF2B5EF4-FFF2-40B4-BE49-F238E27FC236}">
                <a16:creationId xmlns:a16="http://schemas.microsoft.com/office/drawing/2014/main" id="{F3FD9874-2CD3-61AE-D286-FB015094CFC7}"/>
              </a:ext>
            </a:extLst>
          </p:cNvPr>
          <p:cNvPicPr>
            <a:picLocks noChangeAspect="1"/>
          </p:cNvPicPr>
          <p:nvPr/>
        </p:nvPicPr>
        <p:blipFill rotWithShape="1">
          <a:blip r:embed="rId3"/>
          <a:srcRect l="45660" r="30975"/>
          <a:stretch/>
        </p:blipFill>
        <p:spPr>
          <a:xfrm>
            <a:off x="8941692" y="622301"/>
            <a:ext cx="1407188" cy="1943099"/>
          </a:xfrm>
          <a:prstGeom prst="rect">
            <a:avLst/>
          </a:prstGeom>
        </p:spPr>
      </p:pic>
    </p:spTree>
    <p:extLst>
      <p:ext uri="{BB962C8B-B14F-4D97-AF65-F5344CB8AC3E}">
        <p14:creationId xmlns:p14="http://schemas.microsoft.com/office/powerpoint/2010/main" val="362528477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0C7727-6214-337B-0D59-8A1443FEB2C8}"/>
              </a:ext>
            </a:extLst>
          </p:cNvPr>
          <p:cNvSpPr txBox="1"/>
          <p:nvPr/>
        </p:nvSpPr>
        <p:spPr>
          <a:xfrm>
            <a:off x="1351722" y="384312"/>
            <a:ext cx="8521147" cy="6247864"/>
          </a:xfrm>
          <a:prstGeom prst="rect">
            <a:avLst/>
          </a:prstGeom>
          <a:solidFill>
            <a:schemeClr val="accent4">
              <a:lumMod val="40000"/>
              <a:lumOff val="60000"/>
            </a:schemeClr>
          </a:solidFill>
        </p:spPr>
        <p:txBody>
          <a:bodyPr wrap="square" rtlCol="0">
            <a:spAutoFit/>
          </a:bodyPr>
          <a:lstStyle/>
          <a:p>
            <a:r>
              <a:rPr lang="en-US" sz="3600" dirty="0">
                <a:latin typeface="Papyrus" panose="020B0602040200020303" pitchFamily="34" charset="77"/>
              </a:rPr>
              <a:t>            </a:t>
            </a:r>
            <a:r>
              <a:rPr lang="en-US" sz="2800" dirty="0">
                <a:latin typeface="Papyrus" panose="020B0602040200020303" pitchFamily="34" charset="77"/>
              </a:rPr>
              <a:t>Let’s Go to Revelation Chapter 17-18</a:t>
            </a:r>
          </a:p>
          <a:p>
            <a:r>
              <a:rPr lang="en-US" sz="2800" dirty="0">
                <a:latin typeface="Papyrus" panose="020B0602040200020303" pitchFamily="34" charset="77"/>
              </a:rPr>
              <a:t>     To Identify the Harlot Who Rides the Beast    </a:t>
            </a:r>
          </a:p>
          <a:p>
            <a:r>
              <a:rPr lang="en-US" sz="2800" dirty="0">
                <a:latin typeface="Papyrus" panose="020B0602040200020303" pitchFamily="34" charset="77"/>
              </a:rPr>
              <a:t>                Seated on 7 Mountains</a:t>
            </a:r>
          </a:p>
          <a:p>
            <a:endParaRPr lang="en-US" sz="28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r>
              <a:rPr lang="en-US" sz="3600" dirty="0">
                <a:latin typeface="Papyrus" panose="020B0602040200020303" pitchFamily="34" charset="77"/>
              </a:rPr>
              <a:t>             </a:t>
            </a:r>
            <a:r>
              <a:rPr lang="en-US" sz="2800" dirty="0">
                <a:latin typeface="Papyrus" panose="020B0602040200020303" pitchFamily="34" charset="77"/>
              </a:rPr>
              <a:t>Mystery Babylon is a false Religion</a:t>
            </a:r>
          </a:p>
          <a:p>
            <a:r>
              <a:rPr lang="en-US" sz="2800" dirty="0">
                <a:latin typeface="Papyrus" panose="020B0602040200020303" pitchFamily="34" charset="77"/>
              </a:rPr>
              <a:t>            Who is given power over nations by Satan</a:t>
            </a:r>
          </a:p>
        </p:txBody>
      </p:sp>
      <p:pic>
        <p:nvPicPr>
          <p:cNvPr id="5" name="Picture 4">
            <a:extLst>
              <a:ext uri="{FF2B5EF4-FFF2-40B4-BE49-F238E27FC236}">
                <a16:creationId xmlns:a16="http://schemas.microsoft.com/office/drawing/2014/main" id="{37D164E9-7FA8-1BD4-2A35-C6A7DB40039E}"/>
              </a:ext>
            </a:extLst>
          </p:cNvPr>
          <p:cNvPicPr>
            <a:picLocks noChangeAspect="1"/>
          </p:cNvPicPr>
          <p:nvPr/>
        </p:nvPicPr>
        <p:blipFill>
          <a:blip r:embed="rId2"/>
          <a:stretch>
            <a:fillRect/>
          </a:stretch>
        </p:blipFill>
        <p:spPr>
          <a:xfrm>
            <a:off x="2319131" y="2068627"/>
            <a:ext cx="5650153" cy="3117641"/>
          </a:xfrm>
          <a:prstGeom prst="rect">
            <a:avLst/>
          </a:prstGeom>
          <a:solidFill>
            <a:schemeClr val="accent4">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23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C8E148-F525-CAEB-FD34-26DB8EF3AE4A}"/>
              </a:ext>
            </a:extLst>
          </p:cNvPr>
          <p:cNvPicPr>
            <a:picLocks noChangeAspect="1"/>
          </p:cNvPicPr>
          <p:nvPr/>
        </p:nvPicPr>
        <p:blipFill rotWithShape="1">
          <a:blip r:embed="rId2"/>
          <a:srcRect l="1420" r="1634" b="2523"/>
          <a:stretch/>
        </p:blipFill>
        <p:spPr>
          <a:xfrm>
            <a:off x="0" y="938928"/>
            <a:ext cx="12192000" cy="4980144"/>
          </a:xfrm>
          <a:prstGeom prst="rect">
            <a:avLst/>
          </a:prstGeom>
        </p:spPr>
      </p:pic>
      <p:sp>
        <p:nvSpPr>
          <p:cNvPr id="5" name="TextBox 4">
            <a:extLst>
              <a:ext uri="{FF2B5EF4-FFF2-40B4-BE49-F238E27FC236}">
                <a16:creationId xmlns:a16="http://schemas.microsoft.com/office/drawing/2014/main" id="{E7569665-F15F-BB4E-5A05-8D9195C3FA25}"/>
              </a:ext>
            </a:extLst>
          </p:cNvPr>
          <p:cNvSpPr txBox="1"/>
          <p:nvPr/>
        </p:nvSpPr>
        <p:spPr>
          <a:xfrm>
            <a:off x="2217285" y="284798"/>
            <a:ext cx="6992030" cy="461665"/>
          </a:xfrm>
          <a:prstGeom prst="rect">
            <a:avLst/>
          </a:prstGeom>
          <a:solidFill>
            <a:schemeClr val="accent4">
              <a:lumMod val="40000"/>
              <a:lumOff val="60000"/>
            </a:schemeClr>
          </a:solidFill>
        </p:spPr>
        <p:txBody>
          <a:bodyPr wrap="square" rtlCol="0">
            <a:spAutoFit/>
          </a:bodyPr>
          <a:lstStyle/>
          <a:p>
            <a:r>
              <a:rPr lang="en-US" sz="2400" dirty="0">
                <a:latin typeface="Papyrus" panose="020B0602040200020303" pitchFamily="34" charset="77"/>
              </a:rPr>
              <a:t>The Trumpet Judgments  Point to Timing of Events</a:t>
            </a:r>
          </a:p>
        </p:txBody>
      </p:sp>
      <p:sp>
        <p:nvSpPr>
          <p:cNvPr id="2" name="TextBox 1">
            <a:extLst>
              <a:ext uri="{FF2B5EF4-FFF2-40B4-BE49-F238E27FC236}">
                <a16:creationId xmlns:a16="http://schemas.microsoft.com/office/drawing/2014/main" id="{8C79FD03-C1B1-00E4-6BD7-A96904A00D6A}"/>
              </a:ext>
            </a:extLst>
          </p:cNvPr>
          <p:cNvSpPr txBox="1"/>
          <p:nvPr/>
        </p:nvSpPr>
        <p:spPr>
          <a:xfrm>
            <a:off x="903514" y="6203870"/>
            <a:ext cx="10384972" cy="369332"/>
          </a:xfrm>
          <a:prstGeom prst="rect">
            <a:avLst/>
          </a:prstGeom>
          <a:solidFill>
            <a:schemeClr val="accent4">
              <a:lumMod val="40000"/>
              <a:lumOff val="60000"/>
            </a:schemeClr>
          </a:solidFill>
        </p:spPr>
        <p:txBody>
          <a:bodyPr wrap="square" rtlCol="0">
            <a:spAutoFit/>
          </a:bodyPr>
          <a:lstStyle/>
          <a:p>
            <a:r>
              <a:rPr lang="en-US" dirty="0">
                <a:latin typeface="Papyrus" panose="020B0602040200020303" pitchFamily="34" charset="77"/>
              </a:rPr>
              <a:t>Revelation Chapters 17 -18   Revealing the Identity of Mystery Babylon – A End Time False Religion</a:t>
            </a:r>
            <a:endParaRPr lang="en-US" dirty="0"/>
          </a:p>
        </p:txBody>
      </p:sp>
    </p:spTree>
    <p:extLst>
      <p:ext uri="{BB962C8B-B14F-4D97-AF65-F5344CB8AC3E}">
        <p14:creationId xmlns:p14="http://schemas.microsoft.com/office/powerpoint/2010/main" val="193092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3057D-20BB-D1B0-E389-AC4B7886DB77}"/>
              </a:ext>
            </a:extLst>
          </p:cNvPr>
          <p:cNvSpPr/>
          <p:nvPr/>
        </p:nvSpPr>
        <p:spPr>
          <a:xfrm>
            <a:off x="0" y="0"/>
            <a:ext cx="12192000" cy="68579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083" name="Picture 4" descr="26">
            <a:extLst>
              <a:ext uri="{FF2B5EF4-FFF2-40B4-BE49-F238E27FC236}">
                <a16:creationId xmlns:a16="http://schemas.microsoft.com/office/drawing/2014/main" id="{80876ACE-7830-5D3D-B0E1-9827C35C9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2" t="6167" r="7110" b="11344"/>
          <a:stretch/>
        </p:blipFill>
        <p:spPr bwMode="auto">
          <a:xfrm>
            <a:off x="4470399" y="196246"/>
            <a:ext cx="7441939" cy="6465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6996BB-4CCD-FDD7-F9B3-57E741ED4900}"/>
              </a:ext>
            </a:extLst>
          </p:cNvPr>
          <p:cNvSpPr txBox="1"/>
          <p:nvPr/>
        </p:nvSpPr>
        <p:spPr>
          <a:xfrm>
            <a:off x="155025" y="905975"/>
            <a:ext cx="4024313" cy="4678204"/>
          </a:xfrm>
          <a:prstGeom prst="rect">
            <a:avLst/>
          </a:prstGeom>
          <a:solidFill>
            <a:schemeClr val="accent4">
              <a:lumMod val="40000"/>
              <a:lumOff val="60000"/>
            </a:schemeClr>
          </a:solidFill>
        </p:spPr>
        <p:txBody>
          <a:bodyPr wrap="square" rtlCol="0">
            <a:spAutoFit/>
          </a:bodyPr>
          <a:lstStyle/>
          <a:p>
            <a:r>
              <a:rPr lang="en-US" sz="2000" dirty="0">
                <a:latin typeface="Papyrus" panose="020B0602040200020303" pitchFamily="34" charset="77"/>
              </a:rPr>
              <a:t>Revelation 17 – Mystery Babylon</a:t>
            </a:r>
          </a:p>
          <a:p>
            <a:endParaRPr lang="en-US" dirty="0">
              <a:latin typeface="Papyrus" panose="020B0602040200020303" pitchFamily="34" charset="77"/>
            </a:endParaRPr>
          </a:p>
          <a:p>
            <a:r>
              <a:rPr lang="en-US" dirty="0">
                <a:latin typeface="Papyrus" panose="020B0602040200020303" pitchFamily="34" charset="77"/>
              </a:rPr>
              <a:t>1. </a:t>
            </a:r>
            <a:r>
              <a:rPr lang="en-US" sz="2000" dirty="0">
                <a:latin typeface="Papyrus" panose="020B0602040200020303" pitchFamily="34" charset="77"/>
              </a:rPr>
              <a:t>And there came one of the 7 angels which had the 7 bowls and talked with me, saying,</a:t>
            </a:r>
          </a:p>
          <a:p>
            <a:endParaRPr lang="en-US" sz="2000" dirty="0">
              <a:latin typeface="Papyrus" panose="020B0602040200020303" pitchFamily="34" charset="77"/>
            </a:endParaRPr>
          </a:p>
          <a:p>
            <a:r>
              <a:rPr lang="en-US" sz="2000" dirty="0">
                <a:latin typeface="Papyrus" panose="020B0602040200020303" pitchFamily="34" charset="77"/>
              </a:rPr>
              <a:t> “Come hither and I will show you the judgment of the great whore that sits on many waters.</a:t>
            </a:r>
          </a:p>
          <a:p>
            <a:endParaRPr lang="en-US" sz="2000" dirty="0">
              <a:latin typeface="Papyrus" panose="020B0602040200020303" pitchFamily="34" charset="77"/>
            </a:endParaRPr>
          </a:p>
          <a:p>
            <a:r>
              <a:rPr lang="en-US" sz="2000" dirty="0">
                <a:latin typeface="Papyrus" panose="020B0602040200020303" pitchFamily="34" charset="77"/>
              </a:rPr>
              <a:t>2. With whom the kings of the earth have committed fornication, and the inhabitants of the earth have been made drunk with the wine of her fornication.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a:extLst>
              <a:ext uri="{FF2B5EF4-FFF2-40B4-BE49-F238E27FC236}">
                <a16:creationId xmlns:a16="http://schemas.microsoft.com/office/drawing/2014/main" id="{10C2F757-FCCC-A867-7A22-A5D403BEB069}"/>
              </a:ext>
            </a:extLst>
          </p:cNvPr>
          <p:cNvSpPr>
            <a:spLocks noChangeArrowheads="1"/>
          </p:cNvSpPr>
          <p:nvPr/>
        </p:nvSpPr>
        <p:spPr bwMode="auto">
          <a:xfrm>
            <a:off x="1524000" y="0"/>
            <a:ext cx="9144000" cy="2057400"/>
          </a:xfrm>
          <a:prstGeom prst="rect">
            <a:avLst/>
          </a:prstGeom>
          <a:solidFill>
            <a:srgbClr val="D7E88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1200">
              <a:latin typeface="Papyrus Condensed" panose="020B0602040200020303" pitchFamily="34" charset="77"/>
            </a:endParaRPr>
          </a:p>
        </p:txBody>
      </p:sp>
      <p:sp>
        <p:nvSpPr>
          <p:cNvPr id="183298" name="Rectangle 3">
            <a:extLst>
              <a:ext uri="{FF2B5EF4-FFF2-40B4-BE49-F238E27FC236}">
                <a16:creationId xmlns:a16="http://schemas.microsoft.com/office/drawing/2014/main" id="{B77A3533-FBE5-F254-8942-9F1A1FD12B4F}"/>
              </a:ext>
            </a:extLst>
          </p:cNvPr>
          <p:cNvSpPr>
            <a:spLocks noGrp="1" noChangeArrowheads="1"/>
          </p:cNvSpPr>
          <p:nvPr>
            <p:ph type="ctrTitle"/>
          </p:nvPr>
        </p:nvSpPr>
        <p:spPr>
          <a:xfrm>
            <a:off x="2209800" y="2286000"/>
            <a:ext cx="7772400" cy="1143000"/>
          </a:xfrm>
        </p:spPr>
        <p:txBody>
          <a:bodyPr/>
          <a:lstStyle/>
          <a:p>
            <a:pPr eaLnBrk="1" hangingPunct="1"/>
            <a:endParaRPr lang="en-US" altLang="en-US"/>
          </a:p>
        </p:txBody>
      </p:sp>
      <p:sp>
        <p:nvSpPr>
          <p:cNvPr id="183299" name="Rectangle 4">
            <a:extLst>
              <a:ext uri="{FF2B5EF4-FFF2-40B4-BE49-F238E27FC236}">
                <a16:creationId xmlns:a16="http://schemas.microsoft.com/office/drawing/2014/main" id="{F4E0859D-23F9-166A-296A-1083D3842589}"/>
              </a:ext>
            </a:extLst>
          </p:cNvPr>
          <p:cNvSpPr>
            <a:spLocks noGrp="1" noChangeArrowheads="1"/>
          </p:cNvSpPr>
          <p:nvPr>
            <p:ph type="subTitle" idx="1"/>
          </p:nvPr>
        </p:nvSpPr>
        <p:spPr/>
        <p:txBody>
          <a:bodyPr/>
          <a:lstStyle/>
          <a:p>
            <a:pPr eaLnBrk="1" hangingPunct="1"/>
            <a:endParaRPr lang="en-US" altLang="en-US"/>
          </a:p>
        </p:txBody>
      </p:sp>
      <p:sp>
        <p:nvSpPr>
          <p:cNvPr id="3" name="Rectangle 2">
            <a:extLst>
              <a:ext uri="{FF2B5EF4-FFF2-40B4-BE49-F238E27FC236}">
                <a16:creationId xmlns:a16="http://schemas.microsoft.com/office/drawing/2014/main" id="{9E36DA55-8FA3-3EC6-906C-EB558B4D42AE}"/>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300" name="Picture 5" descr="1746911">
            <a:extLst>
              <a:ext uri="{FF2B5EF4-FFF2-40B4-BE49-F238E27FC236}">
                <a16:creationId xmlns:a16="http://schemas.microsoft.com/office/drawing/2014/main" id="{CC7A2D8C-244F-7F1E-0F11-1786B8BF0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845463"/>
            <a:ext cx="11601449" cy="58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1" name="Text Box 6">
            <a:extLst>
              <a:ext uri="{FF2B5EF4-FFF2-40B4-BE49-F238E27FC236}">
                <a16:creationId xmlns:a16="http://schemas.microsoft.com/office/drawing/2014/main" id="{DA2EFB0E-B1B4-1812-E566-B1AF0EB34F42}"/>
              </a:ext>
            </a:extLst>
          </p:cNvPr>
          <p:cNvSpPr txBox="1">
            <a:spLocks noChangeArrowheads="1"/>
          </p:cNvSpPr>
          <p:nvPr/>
        </p:nvSpPr>
        <p:spPr bwMode="auto">
          <a:xfrm>
            <a:off x="295275" y="170200"/>
            <a:ext cx="11601450" cy="969496"/>
          </a:xfrm>
          <a:prstGeom prst="rect">
            <a:avLst/>
          </a:prstGeom>
          <a:solidFill>
            <a:schemeClr val="accent1">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50000"/>
              </a:spcBef>
              <a:buFontTx/>
              <a:buNone/>
            </a:pPr>
            <a:r>
              <a:rPr lang="es-ES_tradnl" altLang="ja-JP" sz="1900" b="1" dirty="0">
                <a:latin typeface="Papyrus" panose="020B0602040200020303" pitchFamily="34" charset="77"/>
              </a:rPr>
              <a:t>     </a:t>
            </a:r>
            <a:r>
              <a:rPr lang="ja-JP" altLang="es-ES_tradnl" sz="1900" b="1">
                <a:latin typeface="Papyrus" panose="020B0602040200020303" pitchFamily="34" charset="77"/>
              </a:rPr>
              <a:t>“</a:t>
            </a:r>
            <a:r>
              <a:rPr lang="es-ES_tradnl" altLang="ja-JP" sz="1900" dirty="0">
                <a:latin typeface="Papyrus" panose="020B0602040200020303" pitchFamily="34" charset="77"/>
              </a:rPr>
              <a:t>Come </a:t>
            </a:r>
            <a:r>
              <a:rPr lang="es-ES_tradnl" altLang="ja-JP" sz="1900" dirty="0" err="1">
                <a:latin typeface="Papyrus" panose="020B0602040200020303" pitchFamily="34" charset="77"/>
              </a:rPr>
              <a:t>hither</a:t>
            </a:r>
            <a:r>
              <a:rPr lang="es-ES_tradnl" altLang="ja-JP" sz="1900" dirty="0">
                <a:latin typeface="Papyrus" panose="020B0602040200020303" pitchFamily="34" charset="77"/>
              </a:rPr>
              <a:t>, and  I </a:t>
            </a:r>
            <a:r>
              <a:rPr lang="es-ES_tradnl" altLang="ja-JP" sz="1900" dirty="0" err="1">
                <a:latin typeface="Papyrus" panose="020B0602040200020303" pitchFamily="34" charset="77"/>
              </a:rPr>
              <a:t>will</a:t>
            </a:r>
            <a:r>
              <a:rPr lang="es-ES_tradnl" altLang="ja-JP" sz="1900" dirty="0">
                <a:latin typeface="Papyrus" panose="020B0602040200020303" pitchFamily="34" charset="77"/>
              </a:rPr>
              <a:t> show </a:t>
            </a:r>
            <a:r>
              <a:rPr lang="es-ES_tradnl" altLang="ja-JP" sz="1900" dirty="0" err="1">
                <a:latin typeface="Papyrus" panose="020B0602040200020303" pitchFamily="34" charset="77"/>
              </a:rPr>
              <a:t>you</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judgment</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of</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great</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whore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that</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sits</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on</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many</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waters</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with</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whom</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kings</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of</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earth</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have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committed</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fornication</a:t>
            </a:r>
            <a:r>
              <a:rPr lang="es-ES_tradnl" altLang="ja-JP" sz="1900" dirty="0">
                <a:latin typeface="Papyrus" panose="020B0602040200020303" pitchFamily="34" charset="77"/>
              </a:rPr>
              <a:t>, and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inhabitants</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of</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earth</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have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been</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made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drunk</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with</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wine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of</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her</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fornication</a:t>
            </a:r>
            <a:r>
              <a:rPr lang="es-ES_tradnl" altLang="ja-JP" sz="1900" dirty="0">
                <a:latin typeface="Papyrus" panose="020B0602040200020303" pitchFamily="34" charset="77"/>
              </a:rPr>
              <a:t>.  And he </a:t>
            </a:r>
            <a:r>
              <a:rPr lang="es-ES_tradnl" altLang="ja-JP" sz="1900" dirty="0" err="1">
                <a:latin typeface="Papyrus" panose="020B0602040200020303" pitchFamily="34" charset="77"/>
              </a:rPr>
              <a:t>carried</a:t>
            </a:r>
            <a:r>
              <a:rPr lang="es-ES_tradnl" altLang="ja-JP" sz="1900" dirty="0">
                <a:latin typeface="Papyrus" panose="020B0602040200020303" pitchFamily="34" charset="77"/>
              </a:rPr>
              <a:t> me </a:t>
            </a:r>
            <a:r>
              <a:rPr lang="es-ES_tradnl" altLang="ja-JP" sz="1900" dirty="0" err="1">
                <a:latin typeface="Papyrus" panose="020B0602040200020303" pitchFamily="34" charset="77"/>
              </a:rPr>
              <a:t>away</a:t>
            </a:r>
            <a:r>
              <a:rPr lang="es-ES_tradnl" altLang="ja-JP" sz="1900" dirty="0">
                <a:latin typeface="Papyrus" panose="020B0602040200020303" pitchFamily="34" charset="77"/>
              </a:rPr>
              <a:t> in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Spirit</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into</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the</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wilderness</a:t>
            </a:r>
            <a:r>
              <a:rPr lang="es-ES_tradnl" altLang="ja-JP" sz="1900" dirty="0">
                <a:latin typeface="Papyrus" panose="020B0602040200020303" pitchFamily="34" charset="77"/>
              </a:rPr>
              <a:t>.  (</a:t>
            </a:r>
            <a:r>
              <a:rPr lang="es-ES_tradnl" altLang="ja-JP" sz="1900" dirty="0" err="1">
                <a:latin typeface="Papyrus" panose="020B0602040200020303" pitchFamily="34" charset="77"/>
              </a:rPr>
              <a:t>desert</a:t>
            </a:r>
            <a:r>
              <a:rPr lang="es-ES_tradnl" altLang="ja-JP" sz="1900" dirty="0">
                <a:latin typeface="Papyrus" panose="020B0602040200020303" pitchFamily="34" charset="77"/>
              </a:rPr>
              <a:t>)</a:t>
            </a:r>
          </a:p>
        </p:txBody>
      </p:sp>
      <p:sp>
        <p:nvSpPr>
          <p:cNvPr id="4" name="TextBox 3">
            <a:extLst>
              <a:ext uri="{FF2B5EF4-FFF2-40B4-BE49-F238E27FC236}">
                <a16:creationId xmlns:a16="http://schemas.microsoft.com/office/drawing/2014/main" id="{52D02C9F-E4BC-C6FD-00DC-F76923A212B3}"/>
              </a:ext>
            </a:extLst>
          </p:cNvPr>
          <p:cNvSpPr txBox="1"/>
          <p:nvPr/>
        </p:nvSpPr>
        <p:spPr>
          <a:xfrm>
            <a:off x="8886825" y="5257800"/>
            <a:ext cx="2428875" cy="646331"/>
          </a:xfrm>
          <a:prstGeom prst="rect">
            <a:avLst/>
          </a:prstGeom>
          <a:noFill/>
        </p:spPr>
        <p:txBody>
          <a:bodyPr wrap="square" rtlCol="0">
            <a:spAutoFit/>
          </a:bodyPr>
          <a:lstStyle/>
          <a:p>
            <a:r>
              <a:rPr lang="en-US" dirty="0">
                <a:solidFill>
                  <a:schemeClr val="bg1"/>
                </a:solidFill>
                <a:latin typeface="Papyrus" panose="020B0602040200020303" pitchFamily="34" charset="77"/>
              </a:rPr>
              <a:t>   Saudi Arabia is </a:t>
            </a:r>
          </a:p>
          <a:p>
            <a:r>
              <a:rPr lang="en-US" dirty="0">
                <a:solidFill>
                  <a:schemeClr val="bg1"/>
                </a:solidFill>
                <a:latin typeface="Papyrus" panose="020B0602040200020303" pitchFamily="34" charset="77"/>
              </a:rPr>
              <a:t>the desert of the seas</a:t>
            </a:r>
          </a:p>
        </p:txBody>
      </p:sp>
    </p:spTree>
  </p:cSld>
  <p:clrMapOvr>
    <a:masterClrMapping/>
  </p:clrMapOvr>
  <p:transition spd="slow" advClick="0" advTm="2608">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48984B-1E0A-C901-A161-7EBC4C8A5C7D}"/>
              </a:ext>
            </a:extLst>
          </p:cNvPr>
          <p:cNvSpPr txBox="1"/>
          <p:nvPr/>
        </p:nvSpPr>
        <p:spPr>
          <a:xfrm>
            <a:off x="442913" y="400050"/>
            <a:ext cx="6200775" cy="5632311"/>
          </a:xfrm>
          <a:prstGeom prst="rect">
            <a:avLst/>
          </a:prstGeom>
          <a:solidFill>
            <a:schemeClr val="accent4">
              <a:lumMod val="40000"/>
              <a:lumOff val="60000"/>
            </a:schemeClr>
          </a:solidFill>
        </p:spPr>
        <p:txBody>
          <a:bodyPr wrap="square" rtlCol="0">
            <a:spAutoFit/>
          </a:bodyPr>
          <a:lstStyle/>
          <a:p>
            <a:r>
              <a:rPr lang="en-US" sz="2000" dirty="0">
                <a:latin typeface="Papyrus" panose="020B0602040200020303" pitchFamily="34" charset="77"/>
              </a:rPr>
              <a:t>3. “And he carried me away in the Spirit into the wilderness (desert): and I saw a woman sit upon a scarlet colored beast, full of names of blasphemy, having 7 heads and 10 horns.</a:t>
            </a:r>
          </a:p>
          <a:p>
            <a:endParaRPr lang="en-US" sz="2000" dirty="0">
              <a:latin typeface="Papyrus" panose="020B0602040200020303" pitchFamily="34" charset="77"/>
            </a:endParaRPr>
          </a:p>
          <a:p>
            <a:r>
              <a:rPr lang="en-US" sz="2000" dirty="0">
                <a:latin typeface="Papyrus" panose="020B0602040200020303" pitchFamily="34" charset="77"/>
              </a:rPr>
              <a:t> 4. And the woman was was arrayed in purple and scarlet color, and decked with gold and precious stones and pearls, having a golden cup in her hand full of the abominations and filthiness of her fornication.” </a:t>
            </a:r>
          </a:p>
          <a:p>
            <a:endParaRPr lang="en-US" sz="2000" dirty="0">
              <a:latin typeface="Papyrus" panose="020B0602040200020303" pitchFamily="34" charset="77"/>
            </a:endParaRPr>
          </a:p>
          <a:p>
            <a:r>
              <a:rPr lang="en-US" sz="2000" dirty="0">
                <a:latin typeface="Papyrus" panose="020B0602040200020303" pitchFamily="34" charset="77"/>
              </a:rPr>
              <a:t>5. And upon her head was a name written, Mystery Babylon the Great, the mother of Harlots and Abominations of the Earth.</a:t>
            </a:r>
          </a:p>
          <a:p>
            <a:endParaRPr lang="en-US" sz="2000" dirty="0">
              <a:latin typeface="Papyrus" panose="020B0602040200020303" pitchFamily="34" charset="77"/>
            </a:endParaRPr>
          </a:p>
          <a:p>
            <a:r>
              <a:rPr lang="en-US" sz="2000" dirty="0">
                <a:latin typeface="Papyrus" panose="020B0602040200020303" pitchFamily="34" charset="77"/>
              </a:rPr>
              <a:t>6. And  saw the woman was drunken with the blood of the saints, and with the martyrs of Jesus: and when </a:t>
            </a:r>
          </a:p>
          <a:p>
            <a:r>
              <a:rPr lang="en-US" sz="2000" dirty="0">
                <a:latin typeface="Papyrus" panose="020B0602040200020303" pitchFamily="34" charset="77"/>
              </a:rPr>
              <a:t>I saw her I wondered greatly.”</a:t>
            </a:r>
          </a:p>
        </p:txBody>
      </p:sp>
      <p:pic>
        <p:nvPicPr>
          <p:cNvPr id="10" name="Picture 9" descr="whore_riding_beast2.jpg">
            <a:extLst>
              <a:ext uri="{FF2B5EF4-FFF2-40B4-BE49-F238E27FC236}">
                <a16:creationId xmlns:a16="http://schemas.microsoft.com/office/drawing/2014/main" id="{0ACB9D20-48E9-B697-1667-84636ACBE5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00" b="99600" l="4303" r="95287">
                        <a14:backgroundMark x1="12910" y1="61200" x2="20082" y2="77000"/>
                        <a14:backgroundMark x1="32582" y1="77400" x2="37705" y2="80000"/>
                      </a14:backgroundRemoval>
                    </a14:imgEffect>
                  </a14:imgLayer>
                </a14:imgProps>
              </a:ext>
              <a:ext uri="{28A0092B-C50C-407E-A947-70E740481C1C}">
                <a14:useLocalDpi xmlns:a14="http://schemas.microsoft.com/office/drawing/2010/main" val="0"/>
              </a:ext>
            </a:extLst>
          </a:blip>
          <a:stretch>
            <a:fillRect/>
          </a:stretch>
        </p:blipFill>
        <p:spPr>
          <a:xfrm>
            <a:off x="6150539" y="333989"/>
            <a:ext cx="6041461" cy="6190021"/>
          </a:xfrm>
          <a:prstGeom prst="rect">
            <a:avLst/>
          </a:prstGeom>
        </p:spPr>
      </p:pic>
    </p:spTree>
    <p:extLst>
      <p:ext uri="{BB962C8B-B14F-4D97-AF65-F5344CB8AC3E}">
        <p14:creationId xmlns:p14="http://schemas.microsoft.com/office/powerpoint/2010/main" val="194472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011B83-01DD-99D2-E0DE-1BEDA8F117A9}"/>
              </a:ext>
            </a:extLst>
          </p:cNvPr>
          <p:cNvSpPr txBox="1"/>
          <p:nvPr/>
        </p:nvSpPr>
        <p:spPr>
          <a:xfrm>
            <a:off x="283029" y="1115396"/>
            <a:ext cx="11691257" cy="2082621"/>
          </a:xfrm>
          <a:prstGeom prst="rect">
            <a:avLst/>
          </a:prstGeom>
          <a:noFill/>
        </p:spPr>
        <p:txBody>
          <a:bodyPr wrap="square" rtlCol="0">
            <a:spAutoFit/>
          </a:bodyPr>
          <a:lstStyle/>
          <a:p>
            <a:endParaRPr lang="en-US" sz="2000" b="1" baseline="30000" dirty="0">
              <a:latin typeface="Papyrus" panose="020B0602040200020303" pitchFamily="34" charset="77"/>
            </a:endParaRPr>
          </a:p>
          <a:p>
            <a:r>
              <a:rPr lang="en-US" dirty="0">
                <a:latin typeface="Lucida Handwriting" panose="03010101010101010101" pitchFamily="66" charset="77"/>
              </a:rPr>
              <a:t>         </a:t>
            </a:r>
            <a:r>
              <a:rPr lang="en-US" dirty="0">
                <a:latin typeface="Comic Sans MS" panose="030F0902030302020204" pitchFamily="66" charset="0"/>
              </a:rPr>
              <a:t>Isaiah Chapter 2:2   “God’s Kingdom will Rule over all over Kingdoms”</a:t>
            </a:r>
          </a:p>
          <a:p>
            <a:endParaRPr lang="en-US" sz="2000" dirty="0">
              <a:latin typeface="Lucida Handwriting" panose="03010101010101010101" pitchFamily="66" charset="77"/>
            </a:endParaRPr>
          </a:p>
          <a:p>
            <a:r>
              <a:rPr lang="en-US" sz="2000" b="1" baseline="30000" dirty="0">
                <a:latin typeface="Papyrus" panose="020B0602040200020303" pitchFamily="34" charset="77"/>
              </a:rPr>
              <a:t>2 “ </a:t>
            </a:r>
            <a:r>
              <a:rPr lang="en-US" sz="2000" dirty="0">
                <a:latin typeface="Papyrus" panose="020B0602040200020303" pitchFamily="34" charset="77"/>
              </a:rPr>
              <a:t>And it shall come to pass in the last days, that the mountain of the Lord's house shall be established in the top </a:t>
            </a:r>
            <a:r>
              <a:rPr lang="en-US" sz="2000" i="1" dirty="0">
                <a:latin typeface="Papyrus" panose="020B0602040200020303" pitchFamily="34" charset="77"/>
              </a:rPr>
              <a:t>of the mountains</a:t>
            </a:r>
            <a:r>
              <a:rPr lang="en-US" sz="2000" dirty="0">
                <a:latin typeface="Papyrus" panose="020B0602040200020303" pitchFamily="34" charset="77"/>
              </a:rPr>
              <a:t>,  and shall be exalted above the hills; and all nations shall flow unto it.”  </a:t>
            </a:r>
          </a:p>
          <a:p>
            <a:r>
              <a:rPr lang="en-US" sz="2000" dirty="0">
                <a:latin typeface="Papyrus" panose="020B0602040200020303" pitchFamily="34" charset="77"/>
              </a:rPr>
              <a:t>                                               </a:t>
            </a:r>
            <a:r>
              <a:rPr lang="en-US" dirty="0">
                <a:latin typeface="Comic Sans MS" panose="030F0902030302020204" pitchFamily="66" charset="0"/>
              </a:rPr>
              <a:t>Mountain = Kingdom/Empire</a:t>
            </a:r>
          </a:p>
          <a:p>
            <a:r>
              <a:rPr lang="en-US" dirty="0">
                <a:latin typeface="Comic Sans MS" panose="030F0902030302020204" pitchFamily="66" charset="0"/>
              </a:rPr>
              <a:t>                                  Hills = Smaller Countries/Nations</a:t>
            </a:r>
            <a:endParaRPr lang="en-US" dirty="0">
              <a:latin typeface="Papyrus" panose="020B0602040200020303" pitchFamily="34" charset="77"/>
            </a:endParaRPr>
          </a:p>
        </p:txBody>
      </p:sp>
      <p:sp>
        <p:nvSpPr>
          <p:cNvPr id="3" name="TextBox 2">
            <a:extLst>
              <a:ext uri="{FF2B5EF4-FFF2-40B4-BE49-F238E27FC236}">
                <a16:creationId xmlns:a16="http://schemas.microsoft.com/office/drawing/2014/main" id="{B8424287-4D46-07DD-DC0B-8B9E78AC07E9}"/>
              </a:ext>
            </a:extLst>
          </p:cNvPr>
          <p:cNvSpPr txBox="1"/>
          <p:nvPr/>
        </p:nvSpPr>
        <p:spPr>
          <a:xfrm>
            <a:off x="2111829" y="469065"/>
            <a:ext cx="7478486" cy="646331"/>
          </a:xfrm>
          <a:prstGeom prst="rect">
            <a:avLst/>
          </a:prstGeom>
          <a:solidFill>
            <a:schemeClr val="accent4">
              <a:lumMod val="40000"/>
              <a:lumOff val="60000"/>
            </a:schemeClr>
          </a:solidFill>
        </p:spPr>
        <p:txBody>
          <a:bodyPr wrap="square" rtlCol="0">
            <a:spAutoFit/>
          </a:bodyPr>
          <a:lstStyle/>
          <a:p>
            <a:r>
              <a:rPr lang="en-US" dirty="0">
                <a:latin typeface="Papyrus" panose="020B0602040200020303" pitchFamily="34" charset="77"/>
              </a:rPr>
              <a:t>            The Book of Revelation Gives Timing of Events  </a:t>
            </a:r>
          </a:p>
          <a:p>
            <a:r>
              <a:rPr lang="en-US" dirty="0">
                <a:latin typeface="Papyrus" panose="020B0602040200020303" pitchFamily="34" charset="77"/>
              </a:rPr>
              <a:t>Old Testament Parallel Verses Give Details:  Who, Where, Why, and How</a:t>
            </a:r>
          </a:p>
        </p:txBody>
      </p:sp>
      <p:sp>
        <p:nvSpPr>
          <p:cNvPr id="5" name="TextBox 4">
            <a:extLst>
              <a:ext uri="{FF2B5EF4-FFF2-40B4-BE49-F238E27FC236}">
                <a16:creationId xmlns:a16="http://schemas.microsoft.com/office/drawing/2014/main" id="{0CDC28F6-2EEF-F5E7-DE10-60840651DF5D}"/>
              </a:ext>
            </a:extLst>
          </p:cNvPr>
          <p:cNvSpPr txBox="1"/>
          <p:nvPr/>
        </p:nvSpPr>
        <p:spPr>
          <a:xfrm>
            <a:off x="478972" y="3993143"/>
            <a:ext cx="10526486" cy="707886"/>
          </a:xfrm>
          <a:prstGeom prst="rect">
            <a:avLst/>
          </a:prstGeom>
          <a:noFill/>
        </p:spPr>
        <p:txBody>
          <a:bodyPr wrap="square" rtlCol="0">
            <a:spAutoFit/>
          </a:bodyPr>
          <a:lstStyle/>
          <a:p>
            <a:r>
              <a:rPr lang="en-US" sz="2000" b="1" baseline="30000" dirty="0">
                <a:latin typeface="Papyrus" panose="020B0602040200020303" pitchFamily="34" charset="77"/>
              </a:rPr>
              <a:t>6 ”</a:t>
            </a:r>
            <a:r>
              <a:rPr lang="en-US" sz="2000" dirty="0">
                <a:latin typeface="Papyrus" panose="020B0602040200020303" pitchFamily="34" charset="77"/>
              </a:rPr>
              <a:t>My sheep wandered through </a:t>
            </a:r>
            <a:r>
              <a:rPr lang="en-US" sz="2000" i="1" dirty="0">
                <a:latin typeface="Papyrus" panose="020B0602040200020303" pitchFamily="34" charset="77"/>
              </a:rPr>
              <a:t>all the mountains</a:t>
            </a:r>
            <a:r>
              <a:rPr lang="en-US" sz="2000" dirty="0">
                <a:latin typeface="Papyrus" panose="020B0602040200020303" pitchFamily="34" charset="77"/>
              </a:rPr>
              <a:t>, and </a:t>
            </a:r>
            <a:r>
              <a:rPr lang="en-US" sz="2000" i="1" dirty="0">
                <a:latin typeface="Papyrus" panose="020B0602040200020303" pitchFamily="34" charset="77"/>
              </a:rPr>
              <a:t>upon every high hill</a:t>
            </a:r>
            <a:r>
              <a:rPr lang="en-US" sz="2000" dirty="0">
                <a:latin typeface="Papyrus" panose="020B0602040200020303" pitchFamily="34" charset="77"/>
              </a:rPr>
              <a:t>: yea, my flock </a:t>
            </a:r>
          </a:p>
          <a:p>
            <a:r>
              <a:rPr lang="en-US" sz="2000" dirty="0">
                <a:latin typeface="Papyrus" panose="020B0602040200020303" pitchFamily="34" charset="77"/>
              </a:rPr>
              <a:t>was scattered upon all the face of the earth, and none did search or seek after them.”</a:t>
            </a:r>
          </a:p>
        </p:txBody>
      </p:sp>
      <p:sp>
        <p:nvSpPr>
          <p:cNvPr id="6" name="TextBox 5">
            <a:extLst>
              <a:ext uri="{FF2B5EF4-FFF2-40B4-BE49-F238E27FC236}">
                <a16:creationId xmlns:a16="http://schemas.microsoft.com/office/drawing/2014/main" id="{D8B314DF-8C39-0B9D-4A3C-CBBA3EB819AE}"/>
              </a:ext>
            </a:extLst>
          </p:cNvPr>
          <p:cNvSpPr txBox="1"/>
          <p:nvPr/>
        </p:nvSpPr>
        <p:spPr>
          <a:xfrm>
            <a:off x="1077687" y="3536572"/>
            <a:ext cx="8654142" cy="369332"/>
          </a:xfrm>
          <a:prstGeom prst="rect">
            <a:avLst/>
          </a:prstGeom>
          <a:solidFill>
            <a:schemeClr val="accent6">
              <a:lumMod val="60000"/>
              <a:lumOff val="40000"/>
            </a:schemeClr>
          </a:solidFill>
        </p:spPr>
        <p:txBody>
          <a:bodyPr wrap="square" rtlCol="0">
            <a:spAutoFit/>
          </a:bodyPr>
          <a:lstStyle/>
          <a:p>
            <a:r>
              <a:rPr lang="en-US" dirty="0">
                <a:latin typeface="Comic Sans MS" panose="030F0902030302020204" pitchFamily="66" charset="0"/>
              </a:rPr>
              <a:t>Ezekiel 34:6   The Jews were Scattered over every kingdom, into every nation.</a:t>
            </a:r>
          </a:p>
        </p:txBody>
      </p:sp>
      <p:sp>
        <p:nvSpPr>
          <p:cNvPr id="7" name="TextBox 6">
            <a:extLst>
              <a:ext uri="{FF2B5EF4-FFF2-40B4-BE49-F238E27FC236}">
                <a16:creationId xmlns:a16="http://schemas.microsoft.com/office/drawing/2014/main" id="{C933601C-EF6A-5FA1-F6D7-72A327AB6DB4}"/>
              </a:ext>
            </a:extLst>
          </p:cNvPr>
          <p:cNvSpPr txBox="1"/>
          <p:nvPr/>
        </p:nvSpPr>
        <p:spPr>
          <a:xfrm>
            <a:off x="2095502" y="5068168"/>
            <a:ext cx="6335485" cy="369332"/>
          </a:xfrm>
          <a:prstGeom prst="rect">
            <a:avLst/>
          </a:prstGeom>
          <a:solidFill>
            <a:schemeClr val="accent2">
              <a:lumMod val="60000"/>
              <a:lumOff val="40000"/>
            </a:schemeClr>
          </a:solidFill>
        </p:spPr>
        <p:txBody>
          <a:bodyPr wrap="square" rtlCol="0">
            <a:spAutoFit/>
          </a:bodyPr>
          <a:lstStyle/>
          <a:p>
            <a:r>
              <a:rPr lang="en-US" dirty="0">
                <a:latin typeface="Comic Sans MS" panose="030F0902030302020204" pitchFamily="66" charset="0"/>
              </a:rPr>
              <a:t>Jeremiah 51:25  “God will destroy the Babylonian Empire”</a:t>
            </a:r>
          </a:p>
        </p:txBody>
      </p:sp>
      <p:sp>
        <p:nvSpPr>
          <p:cNvPr id="10" name="TextBox 9">
            <a:extLst>
              <a:ext uri="{FF2B5EF4-FFF2-40B4-BE49-F238E27FC236}">
                <a16:creationId xmlns:a16="http://schemas.microsoft.com/office/drawing/2014/main" id="{327E9462-8F75-5C65-F89E-7A3428298F5D}"/>
              </a:ext>
            </a:extLst>
          </p:cNvPr>
          <p:cNvSpPr txBox="1"/>
          <p:nvPr/>
        </p:nvSpPr>
        <p:spPr>
          <a:xfrm>
            <a:off x="283029" y="5540830"/>
            <a:ext cx="11495314" cy="707886"/>
          </a:xfrm>
          <a:prstGeom prst="rect">
            <a:avLst/>
          </a:prstGeom>
          <a:noFill/>
        </p:spPr>
        <p:txBody>
          <a:bodyPr wrap="square" rtlCol="0">
            <a:spAutoFit/>
          </a:bodyPr>
          <a:lstStyle/>
          <a:p>
            <a:r>
              <a:rPr lang="en-US" sz="2000" b="1" baseline="30000" dirty="0">
                <a:latin typeface="Papyrus" panose="020B0602040200020303" pitchFamily="34" charset="77"/>
              </a:rPr>
              <a:t>25 </a:t>
            </a:r>
            <a:r>
              <a:rPr lang="en-US" sz="2000" dirty="0">
                <a:latin typeface="Papyrus" panose="020B0602040200020303" pitchFamily="34" charset="77"/>
              </a:rPr>
              <a:t>Behold, I am against you, </a:t>
            </a:r>
            <a:r>
              <a:rPr lang="en-US" sz="2000" i="1" dirty="0">
                <a:latin typeface="Papyrus" panose="020B0602040200020303" pitchFamily="34" charset="77"/>
              </a:rPr>
              <a:t>O destroying mountain</a:t>
            </a:r>
            <a:r>
              <a:rPr lang="en-US" sz="2000" dirty="0">
                <a:latin typeface="Papyrus" panose="020B0602040200020303" pitchFamily="34" charset="77"/>
              </a:rPr>
              <a:t>, says the Lord, which destroy all the earth:  I will stretch out My hand upon you, and roll you down from the rocks, &amp; will make you </a:t>
            </a:r>
            <a:r>
              <a:rPr lang="en-US" sz="2000" i="1" u="sng" dirty="0">
                <a:latin typeface="Papyrus" panose="020B0602040200020303" pitchFamily="34" charset="77"/>
              </a:rPr>
              <a:t>a burnt mountain</a:t>
            </a:r>
            <a:r>
              <a:rPr lang="en-US" sz="2000" dirty="0">
                <a:latin typeface="Papyrus" panose="020B0602040200020303" pitchFamily="34" charset="77"/>
              </a:rPr>
              <a:t>.”</a:t>
            </a:r>
          </a:p>
        </p:txBody>
      </p:sp>
    </p:spTree>
    <p:extLst>
      <p:ext uri="{BB962C8B-B14F-4D97-AF65-F5344CB8AC3E}">
        <p14:creationId xmlns:p14="http://schemas.microsoft.com/office/powerpoint/2010/main" val="202229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1EA080-FB39-D7B7-F76E-06B8EA928B01}"/>
              </a:ext>
            </a:extLst>
          </p:cNvPr>
          <p:cNvSpPr/>
          <p:nvPr/>
        </p:nvSpPr>
        <p:spPr>
          <a:xfrm>
            <a:off x="0" y="-61350"/>
            <a:ext cx="12131651" cy="6980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442099" y="3467862"/>
            <a:ext cx="4535463" cy="830997"/>
          </a:xfrm>
          <a:prstGeom prst="rect">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solidFill>
                  <a:schemeClr val="tx1"/>
                </a:solidFill>
                <a:latin typeface="Comic Sans MS"/>
                <a:cs typeface="Comic Sans MS"/>
              </a:rPr>
              <a:t>           In Bible Prophecy</a:t>
            </a:r>
          </a:p>
          <a:p>
            <a:r>
              <a:rPr lang="en-US" sz="2400" dirty="0">
                <a:solidFill>
                  <a:schemeClr val="tx1"/>
                </a:solidFill>
                <a:latin typeface="Comic Sans MS"/>
                <a:cs typeface="Comic Sans MS"/>
              </a:rPr>
              <a:t>Kingdoms = Heads = Mountains</a:t>
            </a:r>
          </a:p>
        </p:txBody>
      </p:sp>
      <p:pic>
        <p:nvPicPr>
          <p:cNvPr id="6" name="Picture 5" descr="whore_riding_beast2.jpg"/>
          <p:cNvPicPr>
            <a:picLocks noChangeAspect="1"/>
          </p:cNvPicPr>
          <p:nvPr/>
        </p:nvPicPr>
        <p:blipFill>
          <a:blip r:embed="rId2">
            <a:extLst>
              <a:ext uri="{BEBA8EAE-BF5A-486C-A8C5-ECC9F3942E4B}">
                <a14:imgProps xmlns:a14="http://schemas.microsoft.com/office/drawing/2010/main">
                  <a14:imgLayer r:embed="rId3">
                    <a14:imgEffect>
                      <a14:backgroundRemoval t="1800" b="99600" l="4303" r="95287">
                        <a14:backgroundMark x1="12910" y1="61200" x2="20082" y2="77000"/>
                        <a14:backgroundMark x1="32582" y1="77400" x2="37705" y2="80000"/>
                      </a14:backgroundRemoval>
                    </a14:imgEffect>
                  </a14:imgLayer>
                </a14:imgProps>
              </a:ext>
              <a:ext uri="{28A0092B-C50C-407E-A947-70E740481C1C}">
                <a14:useLocalDpi xmlns:a14="http://schemas.microsoft.com/office/drawing/2010/main" val="0"/>
              </a:ext>
            </a:extLst>
          </a:blip>
          <a:stretch>
            <a:fillRect/>
          </a:stretch>
        </p:blipFill>
        <p:spPr>
          <a:xfrm>
            <a:off x="-145462" y="545280"/>
            <a:ext cx="6041461" cy="6190021"/>
          </a:xfrm>
          <a:prstGeom prst="rect">
            <a:avLst/>
          </a:prstGeom>
        </p:spPr>
      </p:pic>
      <p:sp>
        <p:nvSpPr>
          <p:cNvPr id="7" name="TextBox 6"/>
          <p:cNvSpPr txBox="1"/>
          <p:nvPr/>
        </p:nvSpPr>
        <p:spPr>
          <a:xfrm>
            <a:off x="5379868" y="539391"/>
            <a:ext cx="6226916" cy="2308324"/>
          </a:xfrm>
          <a:prstGeom prst="rect">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solidFill>
                  <a:schemeClr val="tx1"/>
                </a:solidFill>
                <a:latin typeface="Comic Sans MS"/>
                <a:cs typeface="Comic Sans MS"/>
              </a:rPr>
              <a:t>Woman riding the Beast with 7 Heads</a:t>
            </a:r>
          </a:p>
          <a:p>
            <a:r>
              <a:rPr lang="en-US" sz="2400" dirty="0">
                <a:solidFill>
                  <a:schemeClr val="tx1"/>
                </a:solidFill>
                <a:latin typeface="Comic Sans MS"/>
                <a:cs typeface="Comic Sans MS"/>
              </a:rPr>
              <a:t>In Bible Prophecy,  A Woman = A Religion</a:t>
            </a:r>
          </a:p>
          <a:p>
            <a:r>
              <a:rPr lang="en-US" sz="2400" dirty="0">
                <a:solidFill>
                  <a:schemeClr val="tx1"/>
                </a:solidFill>
                <a:latin typeface="Comic Sans MS"/>
                <a:cs typeface="Comic Sans MS"/>
              </a:rPr>
              <a:t>     A Pure Bride or a Wicked Harlot </a:t>
            </a:r>
          </a:p>
          <a:p>
            <a:endParaRPr lang="en-US" sz="2400" dirty="0">
              <a:solidFill>
                <a:schemeClr val="tx1"/>
              </a:solidFill>
              <a:latin typeface="Comic Sans MS"/>
              <a:cs typeface="Comic Sans MS"/>
            </a:endParaRPr>
          </a:p>
          <a:p>
            <a:r>
              <a:rPr lang="en-US" sz="2400" dirty="0">
                <a:solidFill>
                  <a:schemeClr val="tx1"/>
                </a:solidFill>
                <a:latin typeface="Comic Sans MS"/>
                <a:cs typeface="Comic Sans MS"/>
              </a:rPr>
              <a:t>    Mystery Babylon is the Great Harlot</a:t>
            </a:r>
          </a:p>
          <a:p>
            <a:r>
              <a:rPr lang="en-US" sz="2400" dirty="0">
                <a:solidFill>
                  <a:schemeClr val="tx1"/>
                </a:solidFill>
                <a:latin typeface="Comic Sans MS"/>
                <a:cs typeface="Comic Sans MS"/>
              </a:rPr>
              <a:t> A False Religion Controlling 7 Kingdoms</a:t>
            </a:r>
          </a:p>
        </p:txBody>
      </p:sp>
      <p:sp>
        <p:nvSpPr>
          <p:cNvPr id="8" name="TextBox 7">
            <a:extLst>
              <a:ext uri="{FF2B5EF4-FFF2-40B4-BE49-F238E27FC236}">
                <a16:creationId xmlns:a16="http://schemas.microsoft.com/office/drawing/2014/main" id="{D575FC91-84AA-3032-76F1-2731613AB69F}"/>
              </a:ext>
            </a:extLst>
          </p:cNvPr>
          <p:cNvSpPr txBox="1"/>
          <p:nvPr/>
        </p:nvSpPr>
        <p:spPr>
          <a:xfrm>
            <a:off x="6958040" y="5351486"/>
            <a:ext cx="4256060" cy="1200329"/>
          </a:xfrm>
          <a:prstGeom prst="rect">
            <a:avLst/>
          </a:prstGeom>
          <a:solidFill>
            <a:schemeClr val="accent4">
              <a:lumMod val="40000"/>
              <a:lumOff val="60000"/>
            </a:schemeClr>
          </a:solidFill>
        </p:spPr>
        <p:txBody>
          <a:bodyPr wrap="square" rtlCol="0">
            <a:spAutoFit/>
          </a:bodyPr>
          <a:lstStyle/>
          <a:p>
            <a:r>
              <a:rPr lang="en-US" sz="2000" dirty="0">
                <a:latin typeface="Comic Sans MS" panose="030F0902030302020204" pitchFamily="66" charset="0"/>
              </a:rPr>
              <a:t>   </a:t>
            </a:r>
            <a:r>
              <a:rPr lang="en-US" sz="2400" dirty="0">
                <a:latin typeface="Comic Sans MS" panose="030F0902030302020204" pitchFamily="66" charset="0"/>
              </a:rPr>
              <a:t>7 Heads = 7 Empires</a:t>
            </a:r>
          </a:p>
          <a:p>
            <a:r>
              <a:rPr lang="en-US" sz="2400" dirty="0">
                <a:latin typeface="Comic Sans MS" panose="030F0902030302020204" pitchFamily="66" charset="0"/>
              </a:rPr>
              <a:t>10 Horns = 10 Future Rulers</a:t>
            </a:r>
          </a:p>
          <a:p>
            <a:r>
              <a:rPr lang="en-US" sz="2400" dirty="0">
                <a:latin typeface="Comic Sans MS" panose="030F0902030302020204" pitchFamily="66" charset="0"/>
              </a:rPr>
              <a:t>   Little Horn = Anti-Christ </a:t>
            </a:r>
          </a:p>
        </p:txBody>
      </p:sp>
    </p:spTree>
    <p:extLst>
      <p:ext uri="{BB962C8B-B14F-4D97-AF65-F5344CB8AC3E}">
        <p14:creationId xmlns:p14="http://schemas.microsoft.com/office/powerpoint/2010/main" val="149124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5A4C-27D2-3830-104D-571C79CF9808}"/>
              </a:ext>
            </a:extLst>
          </p:cNvPr>
          <p:cNvSpPr/>
          <p:nvPr/>
        </p:nvSpPr>
        <p:spPr>
          <a:xfrm>
            <a:off x="29426"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6a00d83534afe169e20120a624a9e7970b-800wi.jpg"/>
          <p:cNvPicPr>
            <a:picLocks noChangeAspect="1"/>
          </p:cNvPicPr>
          <p:nvPr/>
        </p:nvPicPr>
        <p:blipFill rotWithShape="1">
          <a:blip r:embed="rId2">
            <a:extLst>
              <a:ext uri="{28A0092B-C50C-407E-A947-70E740481C1C}">
                <a14:useLocalDpi xmlns:a14="http://schemas.microsoft.com/office/drawing/2010/main" val="0"/>
              </a:ext>
            </a:extLst>
          </a:blip>
          <a:srcRect t="35121"/>
          <a:stretch/>
        </p:blipFill>
        <p:spPr>
          <a:xfrm>
            <a:off x="300038" y="1216902"/>
            <a:ext cx="11415712" cy="366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27737" y="5094825"/>
            <a:ext cx="12034837" cy="166199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endParaRPr lang="en-US" dirty="0">
              <a:latin typeface="Comic Sans MS"/>
              <a:cs typeface="Comic Sans MS"/>
            </a:endParaRPr>
          </a:p>
          <a:p>
            <a:pPr>
              <a:defRPr/>
            </a:pPr>
            <a:r>
              <a:rPr lang="en-US" dirty="0">
                <a:latin typeface="Comic Sans MS"/>
                <a:cs typeface="Comic Sans MS"/>
              </a:rPr>
              <a:t>“</a:t>
            </a:r>
            <a:r>
              <a:rPr lang="en-US" sz="2000" dirty="0">
                <a:latin typeface="Papyrus"/>
                <a:cs typeface="Papyrus"/>
              </a:rPr>
              <a:t>And here is the mind that has wisdom:  The 7 heads are </a:t>
            </a:r>
            <a:r>
              <a:rPr lang="en-US" sz="2000" i="1" dirty="0">
                <a:latin typeface="Papyrus"/>
                <a:cs typeface="Papyrus"/>
              </a:rPr>
              <a:t>7 mountains</a:t>
            </a:r>
            <a:r>
              <a:rPr lang="en-US" sz="2000" dirty="0">
                <a:latin typeface="Papyrus"/>
                <a:cs typeface="Papyrus"/>
              </a:rPr>
              <a:t>, on which the woman  sits.  And there are 7 kings: 5 are fallen and one is, and the other is not yet come &amp; when he comes, he must continue a short space.  And the beast that was and is not, even he is the 8</a:t>
            </a:r>
            <a:r>
              <a:rPr lang="en-US" sz="2000" baseline="30000" dirty="0">
                <a:latin typeface="Papyrus"/>
                <a:cs typeface="Papyrus"/>
              </a:rPr>
              <a:t>th </a:t>
            </a:r>
            <a:r>
              <a:rPr lang="en-US" sz="2000" dirty="0">
                <a:latin typeface="Papyrus"/>
                <a:cs typeface="Papyrus"/>
              </a:rPr>
              <a:t> and is of the 7 and goes into perdition</a:t>
            </a:r>
            <a:r>
              <a:rPr lang="en-US" sz="2000" dirty="0">
                <a:solidFill>
                  <a:schemeClr val="tx1"/>
                </a:solidFill>
                <a:latin typeface="Comic Sans MS"/>
                <a:cs typeface="Comic Sans MS"/>
              </a:rPr>
              <a:t>.  </a:t>
            </a:r>
          </a:p>
          <a:p>
            <a:pPr algn="ctr">
              <a:defRPr/>
            </a:pPr>
            <a:r>
              <a:rPr lang="en-US" sz="2000" dirty="0">
                <a:solidFill>
                  <a:srgbClr val="FF0000"/>
                </a:solidFill>
                <a:latin typeface="Papyrus"/>
                <a:cs typeface="Papyrus"/>
              </a:rPr>
              <a:t>Revelation 17:14 describes the 8</a:t>
            </a:r>
            <a:r>
              <a:rPr lang="en-US" sz="2000" baseline="30000" dirty="0">
                <a:solidFill>
                  <a:srgbClr val="FF0000"/>
                </a:solidFill>
                <a:latin typeface="Papyrus"/>
                <a:cs typeface="Papyrus"/>
              </a:rPr>
              <a:t>th</a:t>
            </a:r>
            <a:r>
              <a:rPr lang="en-US" sz="2000" dirty="0">
                <a:solidFill>
                  <a:srgbClr val="FF0000"/>
                </a:solidFill>
                <a:latin typeface="Papyrus"/>
                <a:cs typeface="Papyrus"/>
              </a:rPr>
              <a:t>  Mountain as the Anti-Christ Kingdom</a:t>
            </a:r>
            <a:endParaRPr lang="en-US" sz="2000" dirty="0">
              <a:solidFill>
                <a:srgbClr val="FF0000"/>
              </a:solidFill>
              <a:latin typeface="Papyrus Condensed"/>
              <a:cs typeface="Papyrus Condensed"/>
            </a:endParaRPr>
          </a:p>
        </p:txBody>
      </p:sp>
      <p:sp>
        <p:nvSpPr>
          <p:cNvPr id="4" name="TextBox 3"/>
          <p:cNvSpPr txBox="1"/>
          <p:nvPr/>
        </p:nvSpPr>
        <p:spPr>
          <a:xfrm>
            <a:off x="1939189" y="247468"/>
            <a:ext cx="9114574" cy="76944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2400" dirty="0">
                <a:solidFill>
                  <a:srgbClr val="FF0000"/>
                </a:solidFill>
                <a:latin typeface="Papyrus"/>
                <a:cs typeface="Papyrus"/>
              </a:rPr>
              <a:t>Revelation</a:t>
            </a:r>
            <a:r>
              <a:rPr lang="en-US" sz="2000" dirty="0">
                <a:solidFill>
                  <a:srgbClr val="FF0000"/>
                </a:solidFill>
                <a:latin typeface="Papyrus"/>
                <a:cs typeface="Papyrus"/>
              </a:rPr>
              <a:t> 13:3  </a:t>
            </a:r>
            <a:r>
              <a:rPr lang="en-US" sz="2000" dirty="0">
                <a:solidFill>
                  <a:schemeClr val="bg1"/>
                </a:solidFill>
                <a:latin typeface="Papyrus"/>
                <a:cs typeface="Papyrus"/>
              </a:rPr>
              <a:t>“ And I saw one of </a:t>
            </a:r>
            <a:r>
              <a:rPr lang="en-US" sz="2000" i="1" dirty="0">
                <a:solidFill>
                  <a:schemeClr val="bg1"/>
                </a:solidFill>
                <a:latin typeface="Papyrus"/>
                <a:cs typeface="Papyrus"/>
              </a:rPr>
              <a:t>his heads </a:t>
            </a:r>
            <a:r>
              <a:rPr lang="en-US" sz="2000" dirty="0">
                <a:solidFill>
                  <a:schemeClr val="bg1"/>
                </a:solidFill>
                <a:latin typeface="Papyrus"/>
                <a:cs typeface="Papyrus"/>
              </a:rPr>
              <a:t>as it were wounded to death,</a:t>
            </a:r>
          </a:p>
          <a:p>
            <a:pPr>
              <a:defRPr/>
            </a:pPr>
            <a:r>
              <a:rPr lang="en-US" sz="2000" dirty="0">
                <a:solidFill>
                  <a:schemeClr val="bg1"/>
                </a:solidFill>
                <a:latin typeface="Papyrus"/>
                <a:cs typeface="Papyrus"/>
              </a:rPr>
              <a:t> and his deadly wound was healed: and all the world wondered after the beast.</a:t>
            </a:r>
            <a:endParaRPr lang="en-US" sz="2400" dirty="0">
              <a:solidFill>
                <a:schemeClr val="bg1"/>
              </a:solidFill>
              <a:latin typeface="Papyrus"/>
              <a:cs typeface="Papyrus"/>
            </a:endParaRPr>
          </a:p>
        </p:txBody>
      </p:sp>
      <p:sp>
        <p:nvSpPr>
          <p:cNvPr id="155654" name="TextBox 1"/>
          <p:cNvSpPr txBox="1">
            <a:spLocks noChangeArrowheads="1"/>
          </p:cNvSpPr>
          <p:nvPr/>
        </p:nvSpPr>
        <p:spPr bwMode="auto">
          <a:xfrm>
            <a:off x="2381250" y="2571750"/>
            <a:ext cx="317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sz="2000">
                <a:solidFill>
                  <a:srgbClr val="800000"/>
                </a:solidFill>
                <a:latin typeface="Abadi MT Condensed Extra Bold" charset="0"/>
                <a:cs typeface="Abadi MT Condensed Extra Bold" charset="0"/>
              </a:rPr>
              <a:t>1</a:t>
            </a:r>
          </a:p>
        </p:txBody>
      </p:sp>
      <p:sp>
        <p:nvSpPr>
          <p:cNvPr id="155655" name="TextBox 2"/>
          <p:cNvSpPr txBox="1">
            <a:spLocks noChangeArrowheads="1"/>
          </p:cNvSpPr>
          <p:nvPr/>
        </p:nvSpPr>
        <p:spPr bwMode="auto">
          <a:xfrm>
            <a:off x="3603626" y="2771775"/>
            <a:ext cx="3016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sz="2000">
                <a:solidFill>
                  <a:srgbClr val="800000"/>
                </a:solidFill>
                <a:latin typeface="Abadi MT Condensed Extra Bold" charset="0"/>
                <a:cs typeface="Abadi MT Condensed Extra Bold" charset="0"/>
              </a:rPr>
              <a:t>2</a:t>
            </a:r>
          </a:p>
        </p:txBody>
      </p:sp>
      <p:sp>
        <p:nvSpPr>
          <p:cNvPr id="155656" name="TextBox 7"/>
          <p:cNvSpPr txBox="1">
            <a:spLocks noChangeArrowheads="1"/>
          </p:cNvSpPr>
          <p:nvPr/>
        </p:nvSpPr>
        <p:spPr bwMode="auto">
          <a:xfrm>
            <a:off x="4413250" y="2987676"/>
            <a:ext cx="2857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a:solidFill>
                  <a:srgbClr val="800000"/>
                </a:solidFill>
                <a:latin typeface="Abadi MT Condensed Extra Bold" charset="0"/>
                <a:cs typeface="Abadi MT Condensed Extra Bold" charset="0"/>
              </a:rPr>
              <a:t>3</a:t>
            </a:r>
          </a:p>
        </p:txBody>
      </p:sp>
      <p:sp>
        <p:nvSpPr>
          <p:cNvPr id="155657" name="TextBox 9"/>
          <p:cNvSpPr txBox="1">
            <a:spLocks noChangeArrowheads="1"/>
          </p:cNvSpPr>
          <p:nvPr/>
        </p:nvSpPr>
        <p:spPr bwMode="auto">
          <a:xfrm>
            <a:off x="5937250" y="3246439"/>
            <a:ext cx="2222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a:solidFill>
                  <a:srgbClr val="800000"/>
                </a:solidFill>
                <a:latin typeface="Abadi MT Condensed Extra Bold" charset="0"/>
                <a:cs typeface="Abadi MT Condensed Extra Bold" charset="0"/>
              </a:rPr>
              <a:t>4</a:t>
            </a:r>
          </a:p>
        </p:txBody>
      </p:sp>
      <p:sp>
        <p:nvSpPr>
          <p:cNvPr id="155658" name="TextBox 10"/>
          <p:cNvSpPr txBox="1">
            <a:spLocks noChangeArrowheads="1"/>
          </p:cNvSpPr>
          <p:nvPr/>
        </p:nvSpPr>
        <p:spPr bwMode="auto">
          <a:xfrm>
            <a:off x="7161213" y="3430589"/>
            <a:ext cx="22066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a:solidFill>
                  <a:srgbClr val="800000"/>
                </a:solidFill>
                <a:latin typeface="Abadi MT Condensed Extra Bold" charset="0"/>
                <a:cs typeface="Abadi MT Condensed Extra Bold" charset="0"/>
              </a:rPr>
              <a:t>5</a:t>
            </a:r>
          </a:p>
        </p:txBody>
      </p:sp>
      <p:sp>
        <p:nvSpPr>
          <p:cNvPr id="155659" name="TextBox 11"/>
          <p:cNvSpPr txBox="1">
            <a:spLocks noChangeArrowheads="1"/>
          </p:cNvSpPr>
          <p:nvPr/>
        </p:nvSpPr>
        <p:spPr bwMode="auto">
          <a:xfrm>
            <a:off x="8334375" y="3430589"/>
            <a:ext cx="3175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a:solidFill>
                  <a:srgbClr val="800000"/>
                </a:solidFill>
                <a:latin typeface="Abadi MT Condensed Extra Bold" charset="0"/>
                <a:cs typeface="Abadi MT Condensed Extra Bold" charset="0"/>
              </a:rPr>
              <a:t>6</a:t>
            </a:r>
          </a:p>
        </p:txBody>
      </p:sp>
      <p:sp>
        <p:nvSpPr>
          <p:cNvPr id="155660" name="TextBox 12"/>
          <p:cNvSpPr txBox="1">
            <a:spLocks noChangeArrowheads="1"/>
          </p:cNvSpPr>
          <p:nvPr/>
        </p:nvSpPr>
        <p:spPr bwMode="auto">
          <a:xfrm>
            <a:off x="9429751" y="3616326"/>
            <a:ext cx="238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r>
              <a:rPr lang="en-US">
                <a:solidFill>
                  <a:srgbClr val="800000"/>
                </a:solidFill>
                <a:latin typeface="Abadi MT Condensed Extra Bold" charset="0"/>
                <a:cs typeface="Abadi MT Condensed Extra Bold" charset="0"/>
              </a:rPr>
              <a:t>7</a:t>
            </a:r>
          </a:p>
        </p:txBody>
      </p:sp>
      <p:sp>
        <p:nvSpPr>
          <p:cNvPr id="2" name="TextBox 1"/>
          <p:cNvSpPr txBox="1"/>
          <p:nvPr/>
        </p:nvSpPr>
        <p:spPr>
          <a:xfrm>
            <a:off x="10077451" y="1575981"/>
            <a:ext cx="1128827" cy="461665"/>
          </a:xfrm>
          <a:prstGeom prst="rect">
            <a:avLst/>
          </a:prstGeom>
          <a:noFill/>
        </p:spPr>
        <p:txBody>
          <a:bodyPr wrap="square" rtlCol="0">
            <a:spAutoFit/>
          </a:bodyPr>
          <a:lstStyle/>
          <a:p>
            <a:r>
              <a:rPr lang="en-US" sz="2000" dirty="0">
                <a:solidFill>
                  <a:srgbClr val="AD0101"/>
                </a:solidFill>
                <a:latin typeface="Comic Sans MS"/>
                <a:cs typeface="Comic Sans MS"/>
              </a:rPr>
              <a:t> </a:t>
            </a:r>
            <a:r>
              <a:rPr lang="en-US" sz="2400" dirty="0">
                <a:solidFill>
                  <a:srgbClr val="AD0101"/>
                </a:solidFill>
                <a:latin typeface="Comic Sans MS"/>
                <a:cs typeface="Comic Sans MS"/>
              </a:rPr>
              <a:t>Islam</a:t>
            </a:r>
          </a:p>
        </p:txBody>
      </p:sp>
    </p:spTree>
    <p:extLst>
      <p:ext uri="{BB962C8B-B14F-4D97-AF65-F5344CB8AC3E}">
        <p14:creationId xmlns:p14="http://schemas.microsoft.com/office/powerpoint/2010/main" val="271125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ver of a book&#10;&#10;Description automatically generated with low confidence">
            <a:extLst>
              <a:ext uri="{FF2B5EF4-FFF2-40B4-BE49-F238E27FC236}">
                <a16:creationId xmlns:a16="http://schemas.microsoft.com/office/drawing/2014/main" id="{D5542D1A-1ECA-2F61-E371-02186A8B3109}"/>
              </a:ext>
            </a:extLst>
          </p:cNvPr>
          <p:cNvPicPr>
            <a:picLocks noChangeAspect="1"/>
          </p:cNvPicPr>
          <p:nvPr/>
        </p:nvPicPr>
        <p:blipFill rotWithShape="1">
          <a:blip r:embed="rId2"/>
          <a:srcRect b="10756"/>
          <a:stretch/>
        </p:blipFill>
        <p:spPr>
          <a:xfrm>
            <a:off x="207264" y="136975"/>
            <a:ext cx="5626608" cy="6584049"/>
          </a:xfrm>
          <a:prstGeom prst="rect">
            <a:avLst/>
          </a:prstGeom>
        </p:spPr>
      </p:pic>
      <p:sp>
        <p:nvSpPr>
          <p:cNvPr id="5" name="TextBox 4">
            <a:extLst>
              <a:ext uri="{FF2B5EF4-FFF2-40B4-BE49-F238E27FC236}">
                <a16:creationId xmlns:a16="http://schemas.microsoft.com/office/drawing/2014/main" id="{C5595321-7DA9-A874-F290-7D28D3689909}"/>
              </a:ext>
            </a:extLst>
          </p:cNvPr>
          <p:cNvSpPr txBox="1"/>
          <p:nvPr/>
        </p:nvSpPr>
        <p:spPr>
          <a:xfrm>
            <a:off x="6358130" y="938784"/>
            <a:ext cx="5102350" cy="4154984"/>
          </a:xfrm>
          <a:prstGeom prst="rect">
            <a:avLst/>
          </a:prstGeom>
          <a:solidFill>
            <a:schemeClr val="accent4">
              <a:lumMod val="40000"/>
              <a:lumOff val="60000"/>
            </a:schemeClr>
          </a:solidFill>
        </p:spPr>
        <p:txBody>
          <a:bodyPr wrap="square" rtlCol="0">
            <a:spAutoFit/>
          </a:bodyPr>
          <a:lstStyle/>
          <a:p>
            <a:endParaRPr lang="en-US" sz="2400" dirty="0">
              <a:latin typeface="Papyrus" panose="020B0602040200020303" pitchFamily="34" charset="77"/>
            </a:endParaRPr>
          </a:p>
          <a:p>
            <a:r>
              <a:rPr lang="en-US" sz="2400" dirty="0">
                <a:latin typeface="Papyrus" panose="020B0602040200020303" pitchFamily="34" charset="77"/>
              </a:rPr>
              <a:t>   Each Book Reveals the Other</a:t>
            </a:r>
          </a:p>
          <a:p>
            <a:endParaRPr lang="en-US" sz="2400" dirty="0">
              <a:latin typeface="Papyrus" panose="020B0602040200020303" pitchFamily="34" charset="77"/>
            </a:endParaRPr>
          </a:p>
          <a:p>
            <a:r>
              <a:rPr lang="en-US" sz="2400" dirty="0">
                <a:latin typeface="Papyrus" panose="020B0602040200020303" pitchFamily="34" charset="77"/>
              </a:rPr>
              <a:t> The Book of Revelation is Open</a:t>
            </a:r>
          </a:p>
          <a:p>
            <a:endParaRPr lang="en-US" sz="2400" dirty="0">
              <a:latin typeface="Papyrus" panose="020B0602040200020303" pitchFamily="34" charset="77"/>
            </a:endParaRPr>
          </a:p>
          <a:p>
            <a:r>
              <a:rPr lang="en-US" sz="2400" dirty="0">
                <a:latin typeface="Papyrus" panose="020B0602040200020303" pitchFamily="34" charset="77"/>
              </a:rPr>
              <a:t>   The Book of Daniel is Sealed </a:t>
            </a:r>
          </a:p>
          <a:p>
            <a:r>
              <a:rPr lang="en-US" sz="2400" dirty="0">
                <a:latin typeface="Papyrus" panose="020B0602040200020303" pitchFamily="34" charset="77"/>
              </a:rPr>
              <a:t>             until the End Times</a:t>
            </a:r>
          </a:p>
          <a:p>
            <a:endParaRPr lang="en-US" sz="2400" dirty="0">
              <a:latin typeface="Papyrus" panose="020B0602040200020303" pitchFamily="34" charset="77"/>
            </a:endParaRPr>
          </a:p>
          <a:p>
            <a:r>
              <a:rPr lang="en-US" sz="2400" dirty="0">
                <a:latin typeface="Papyrus" panose="020B0602040200020303" pitchFamily="34" charset="77"/>
              </a:rPr>
              <a:t>The Closer we are to Jesus’ Return</a:t>
            </a:r>
          </a:p>
          <a:p>
            <a:r>
              <a:rPr lang="en-US" sz="2400" dirty="0">
                <a:latin typeface="Papyrus" panose="020B0602040200020303" pitchFamily="34" charset="77"/>
              </a:rPr>
              <a:t>The More God will Reveal &amp; Unseal</a:t>
            </a:r>
          </a:p>
          <a:p>
            <a:endParaRPr lang="en-US" sz="2400" dirty="0">
              <a:latin typeface="Papyrus" panose="020B0602040200020303" pitchFamily="34" charset="77"/>
            </a:endParaRPr>
          </a:p>
        </p:txBody>
      </p:sp>
    </p:spTree>
    <p:extLst>
      <p:ext uri="{BB962C8B-B14F-4D97-AF65-F5344CB8AC3E}">
        <p14:creationId xmlns:p14="http://schemas.microsoft.com/office/powerpoint/2010/main" val="280323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507A8F-61B7-A372-AAA3-DB9391CBBBED}"/>
              </a:ext>
            </a:extLst>
          </p:cNvPr>
          <p:cNvSpPr txBox="1"/>
          <p:nvPr/>
        </p:nvSpPr>
        <p:spPr>
          <a:xfrm>
            <a:off x="600456" y="966787"/>
            <a:ext cx="9715500" cy="5262979"/>
          </a:xfrm>
          <a:prstGeom prst="rect">
            <a:avLst/>
          </a:prstGeom>
          <a:solidFill>
            <a:schemeClr val="accent4">
              <a:lumMod val="40000"/>
              <a:lumOff val="60000"/>
            </a:schemeClr>
          </a:solidFill>
        </p:spPr>
        <p:txBody>
          <a:bodyPr wrap="square" rtlCol="0">
            <a:spAutoFit/>
          </a:bodyPr>
          <a:lstStyle/>
          <a:p>
            <a:r>
              <a:rPr lang="en-US" sz="2400" dirty="0">
                <a:latin typeface="Papyrus" panose="020B0602040200020303" pitchFamily="34" charset="77"/>
              </a:rPr>
              <a:t>         </a:t>
            </a:r>
          </a:p>
          <a:p>
            <a:r>
              <a:rPr lang="en-US" sz="2400" dirty="0">
                <a:latin typeface="Papyrus" panose="020B0602040200020303" pitchFamily="34" charset="77"/>
              </a:rPr>
              <a:t>          </a:t>
            </a:r>
            <a:r>
              <a:rPr lang="en-US" sz="2200" dirty="0">
                <a:latin typeface="Papyrus" panose="020B0602040200020303" pitchFamily="34" charset="77"/>
              </a:rPr>
              <a:t>Daniel Chapter 2 – God gives Nebuchadnezzar a Dream</a:t>
            </a:r>
          </a:p>
          <a:p>
            <a:endParaRPr lang="en-US" sz="2200" dirty="0">
              <a:latin typeface="Papyrus" panose="020B0602040200020303" pitchFamily="34" charset="77"/>
            </a:endParaRPr>
          </a:p>
          <a:p>
            <a:r>
              <a:rPr lang="en-US" sz="2200" dirty="0">
                <a:latin typeface="Papyrus" panose="020B0602040200020303" pitchFamily="34" charset="77"/>
              </a:rPr>
              <a:t>     King Nebuchadnezzar had a troubling dream of a great Statue</a:t>
            </a:r>
          </a:p>
          <a:p>
            <a:r>
              <a:rPr lang="en-US" sz="2200" dirty="0">
                <a:latin typeface="Papyrus" panose="020B0602040200020303" pitchFamily="34" charset="77"/>
              </a:rPr>
              <a:t>           Only Daniel can interpret the dream with God’s help</a:t>
            </a:r>
          </a:p>
          <a:p>
            <a:endParaRPr lang="en-US" sz="2200" dirty="0">
              <a:latin typeface="Papyrus" panose="020B0602040200020303" pitchFamily="34" charset="77"/>
            </a:endParaRPr>
          </a:p>
          <a:p>
            <a:r>
              <a:rPr lang="en-US" sz="2200" dirty="0">
                <a:latin typeface="Papyrus" panose="020B0602040200020303" pitchFamily="34" charset="77"/>
              </a:rPr>
              <a:t>   The dream describes Coming World Empires in exact order</a:t>
            </a:r>
          </a:p>
          <a:p>
            <a:endParaRPr lang="en-US" sz="2200" dirty="0">
              <a:latin typeface="Papyrus" panose="020B0602040200020303" pitchFamily="34" charset="77"/>
            </a:endParaRPr>
          </a:p>
          <a:p>
            <a:r>
              <a:rPr lang="en-US" sz="2200" dirty="0">
                <a:latin typeface="Papyrus" panose="020B0602040200020303" pitchFamily="34" charset="77"/>
              </a:rPr>
              <a:t>  World history has proven the Accuracy of Daniel’s interpretation</a:t>
            </a:r>
          </a:p>
          <a:p>
            <a:endParaRPr lang="en-US" sz="2200" dirty="0">
              <a:latin typeface="Papyrus" panose="020B0602040200020303" pitchFamily="34" charset="77"/>
            </a:endParaRPr>
          </a:p>
          <a:p>
            <a:r>
              <a:rPr lang="en-US" sz="2200" dirty="0">
                <a:latin typeface="Papyrus" panose="020B0602040200020303" pitchFamily="34" charset="77"/>
              </a:rPr>
              <a:t>      Daniel Chapter 7 – God gives Daniel a Dream of Beast Empires</a:t>
            </a:r>
          </a:p>
          <a:p>
            <a:r>
              <a:rPr lang="en-US" sz="2200" dirty="0">
                <a:latin typeface="Papyrus" panose="020B0602040200020303" pitchFamily="34" charset="77"/>
              </a:rPr>
              <a:t>                     These Empires have Existed in the Past</a:t>
            </a:r>
          </a:p>
          <a:p>
            <a:r>
              <a:rPr lang="en-US" sz="2200" dirty="0">
                <a:latin typeface="Papyrus" panose="020B0602040200020303" pitchFamily="34" charset="77"/>
              </a:rPr>
              <a:t> </a:t>
            </a:r>
          </a:p>
          <a:p>
            <a:r>
              <a:rPr lang="en-US" sz="2200" dirty="0">
                <a:latin typeface="Papyrus" panose="020B0602040200020303" pitchFamily="34" charset="77"/>
              </a:rPr>
              <a:t>      They will Re-emerge as One – The final Anti-Christ Kingdom</a:t>
            </a:r>
          </a:p>
          <a:p>
            <a:endParaRPr lang="en-US" sz="2400" dirty="0">
              <a:latin typeface="Papyrus" panose="020B0602040200020303" pitchFamily="34" charset="77"/>
            </a:endParaRPr>
          </a:p>
        </p:txBody>
      </p:sp>
      <p:pic>
        <p:nvPicPr>
          <p:cNvPr id="7" name="Picture 6" descr="Text&#10;&#10;Description automatically generated">
            <a:extLst>
              <a:ext uri="{FF2B5EF4-FFF2-40B4-BE49-F238E27FC236}">
                <a16:creationId xmlns:a16="http://schemas.microsoft.com/office/drawing/2014/main" id="{E5FF8563-F7ED-9F1D-EF76-6B0E10EE40C2}"/>
              </a:ext>
            </a:extLst>
          </p:cNvPr>
          <p:cNvPicPr>
            <a:picLocks noChangeAspect="1"/>
          </p:cNvPicPr>
          <p:nvPr/>
        </p:nvPicPr>
        <p:blipFill rotWithShape="1">
          <a:blip r:embed="rId2"/>
          <a:srcRect l="22993" t="23257" r="25861" b="26223"/>
          <a:stretch/>
        </p:blipFill>
        <p:spPr>
          <a:xfrm>
            <a:off x="9029824" y="1326796"/>
            <a:ext cx="2782700" cy="4183987"/>
          </a:xfrm>
          <a:prstGeom prst="rect">
            <a:avLst/>
          </a:prstGeom>
        </p:spPr>
      </p:pic>
    </p:spTree>
    <p:extLst>
      <p:ext uri="{BB962C8B-B14F-4D97-AF65-F5344CB8AC3E}">
        <p14:creationId xmlns:p14="http://schemas.microsoft.com/office/powerpoint/2010/main" val="1321000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98ADFA-F4E9-0A99-D2C9-712CB8976ED5}"/>
              </a:ext>
            </a:extLst>
          </p:cNvPr>
          <p:cNvSpPr txBox="1"/>
          <p:nvPr/>
        </p:nvSpPr>
        <p:spPr>
          <a:xfrm>
            <a:off x="171678" y="2716624"/>
            <a:ext cx="11620044" cy="3970318"/>
          </a:xfrm>
          <a:prstGeom prst="rect">
            <a:avLst/>
          </a:prstGeom>
          <a:solidFill>
            <a:schemeClr val="accent4">
              <a:lumMod val="40000"/>
              <a:lumOff val="60000"/>
            </a:schemeClr>
          </a:solidFill>
        </p:spPr>
        <p:txBody>
          <a:bodyPr wrap="square" rtlCol="0">
            <a:spAutoFit/>
          </a:bodyPr>
          <a:lstStyle/>
          <a:p>
            <a:r>
              <a:rPr lang="en-US" dirty="0">
                <a:latin typeface="Papyrus" panose="020B0602040200020303" pitchFamily="34" charset="77"/>
              </a:rPr>
              <a:t>31. You, O King, saw and behold a great image. This great image whose</a:t>
            </a:r>
          </a:p>
          <a:p>
            <a:r>
              <a:rPr lang="en-US" dirty="0">
                <a:latin typeface="Papyrus" panose="020B0602040200020303" pitchFamily="34" charset="77"/>
              </a:rPr>
              <a:t>     brightness was excellent stood before you:  the form thereof was terrible. </a:t>
            </a:r>
          </a:p>
          <a:p>
            <a:endParaRPr lang="en-US" dirty="0">
              <a:latin typeface="Papyrus" panose="020B0602040200020303" pitchFamily="34" charset="77"/>
            </a:endParaRPr>
          </a:p>
          <a:p>
            <a:r>
              <a:rPr lang="en-US" dirty="0">
                <a:latin typeface="Papyrus" panose="020B0602040200020303" pitchFamily="34" charset="77"/>
              </a:rPr>
              <a:t>32.This image’s head was of a fine gold, his breast and arms of silver, </a:t>
            </a:r>
          </a:p>
          <a:p>
            <a:r>
              <a:rPr lang="en-US" dirty="0">
                <a:latin typeface="Papyrus" panose="020B0602040200020303" pitchFamily="34" charset="77"/>
              </a:rPr>
              <a:t>        his belly and his thighs of brass,</a:t>
            </a:r>
          </a:p>
          <a:p>
            <a:r>
              <a:rPr lang="en-US" dirty="0">
                <a:latin typeface="Papyrus" panose="020B0602040200020303" pitchFamily="34" charset="77"/>
              </a:rPr>
              <a:t>33. His legs of iron, his feet part of iron and part of clay.”</a:t>
            </a:r>
          </a:p>
          <a:p>
            <a:endParaRPr lang="en-US" dirty="0">
              <a:latin typeface="Papyrus" panose="020B0602040200020303" pitchFamily="34" charset="77"/>
            </a:endParaRPr>
          </a:p>
          <a:p>
            <a:r>
              <a:rPr lang="en-US" dirty="0">
                <a:latin typeface="Papyrus" panose="020B0602040200020303" pitchFamily="34" charset="77"/>
              </a:rPr>
              <a:t>34. You saw until a stone that cut out without hands, which smote the image</a:t>
            </a:r>
          </a:p>
          <a:p>
            <a:r>
              <a:rPr lang="en-US" dirty="0">
                <a:latin typeface="Papyrus" panose="020B0602040200020303" pitchFamily="34" charset="77"/>
              </a:rPr>
              <a:t>     upon his feet that were of iron and clay, and broke them into pieces. </a:t>
            </a:r>
          </a:p>
          <a:p>
            <a:endParaRPr lang="en-US" dirty="0">
              <a:latin typeface="Papyrus" panose="020B0602040200020303" pitchFamily="34" charset="77"/>
            </a:endParaRPr>
          </a:p>
          <a:p>
            <a:r>
              <a:rPr lang="en-US" dirty="0">
                <a:latin typeface="Papyrus" panose="020B0602040200020303" pitchFamily="34" charset="77"/>
              </a:rPr>
              <a:t>35. Then was the iron, the clay, the brass, the silver, and the gold </a:t>
            </a:r>
          </a:p>
          <a:p>
            <a:r>
              <a:rPr lang="en-US" dirty="0">
                <a:latin typeface="Papyrus" panose="020B0602040200020303" pitchFamily="34" charset="77"/>
              </a:rPr>
              <a:t>    broken to pieces together, and became like the chaff of the summer </a:t>
            </a:r>
          </a:p>
          <a:p>
            <a:r>
              <a:rPr lang="en-US" dirty="0">
                <a:latin typeface="Papyrus" panose="020B0602040200020303" pitchFamily="34" charset="77"/>
              </a:rPr>
              <a:t>   threshing floors; and the wind carried  them away: and the stone that</a:t>
            </a:r>
          </a:p>
          <a:p>
            <a:r>
              <a:rPr lang="en-US" dirty="0">
                <a:latin typeface="Papyrus" panose="020B0602040200020303" pitchFamily="34" charset="77"/>
              </a:rPr>
              <a:t>  smote the image became a great Kingdom and filled the whole earth.</a:t>
            </a:r>
          </a:p>
        </p:txBody>
      </p:sp>
      <p:pic>
        <p:nvPicPr>
          <p:cNvPr id="9" name="Picture 8" descr="Diagram&#10;&#10;Description automatically generated">
            <a:extLst>
              <a:ext uri="{FF2B5EF4-FFF2-40B4-BE49-F238E27FC236}">
                <a16:creationId xmlns:a16="http://schemas.microsoft.com/office/drawing/2014/main" id="{16A728CA-43FC-E00F-E687-4936E55AE7DA}"/>
              </a:ext>
            </a:extLst>
          </p:cNvPr>
          <p:cNvPicPr>
            <a:picLocks noChangeAspect="1"/>
          </p:cNvPicPr>
          <p:nvPr/>
        </p:nvPicPr>
        <p:blipFill>
          <a:blip r:embed="rId2"/>
          <a:stretch>
            <a:fillRect/>
          </a:stretch>
        </p:blipFill>
        <p:spPr>
          <a:xfrm>
            <a:off x="8043582" y="276884"/>
            <a:ext cx="3622933" cy="6040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icture containing person&#10;&#10;Description automatically generated">
            <a:extLst>
              <a:ext uri="{FF2B5EF4-FFF2-40B4-BE49-F238E27FC236}">
                <a16:creationId xmlns:a16="http://schemas.microsoft.com/office/drawing/2014/main" id="{BE13C7CB-239E-C2BD-3905-C53417A94D1F}"/>
              </a:ext>
            </a:extLst>
          </p:cNvPr>
          <p:cNvPicPr>
            <a:picLocks noChangeAspect="1"/>
          </p:cNvPicPr>
          <p:nvPr/>
        </p:nvPicPr>
        <p:blipFill>
          <a:blip r:embed="rId3"/>
          <a:stretch>
            <a:fillRect/>
          </a:stretch>
        </p:blipFill>
        <p:spPr>
          <a:xfrm>
            <a:off x="1473200" y="216432"/>
            <a:ext cx="4622800" cy="2298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39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1"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6F80E7-0984-1C5B-E027-FCAD2291EF9F}"/>
              </a:ext>
            </a:extLst>
          </p:cNvPr>
          <p:cNvSpPr txBox="1"/>
          <p:nvPr/>
        </p:nvSpPr>
        <p:spPr>
          <a:xfrm>
            <a:off x="5580930" y="989042"/>
            <a:ext cx="6135539" cy="4431983"/>
          </a:xfrm>
          <a:prstGeom prst="rect">
            <a:avLst/>
          </a:prstGeom>
          <a:solidFill>
            <a:schemeClr val="accent4">
              <a:lumMod val="40000"/>
              <a:lumOff val="60000"/>
            </a:schemeClr>
          </a:solidFill>
        </p:spPr>
        <p:txBody>
          <a:bodyPr wrap="square" rtlCol="0">
            <a:spAutoFit/>
          </a:bodyPr>
          <a:lstStyle/>
          <a:p>
            <a:endParaRPr lang="en-US" baseline="30000" dirty="0">
              <a:latin typeface="Papyrus" panose="020B0602040200020303" pitchFamily="34" charset="77"/>
            </a:endParaRPr>
          </a:p>
          <a:p>
            <a:r>
              <a:rPr lang="en-US" baseline="30000" dirty="0">
                <a:latin typeface="Papyrus" panose="020B0602040200020303" pitchFamily="34" charset="77"/>
              </a:rPr>
              <a:t>37  “</a:t>
            </a:r>
            <a:r>
              <a:rPr lang="en-US" dirty="0">
                <a:latin typeface="Papyrus" panose="020B0602040200020303" pitchFamily="34" charset="77"/>
              </a:rPr>
              <a:t>You, O king, are a king of kings: for the God of heaven has given you a kingdom, power, &amp; strength, &amp; glory.</a:t>
            </a:r>
          </a:p>
          <a:p>
            <a:endParaRPr lang="en-US" dirty="0">
              <a:latin typeface="Papyrus" panose="020B0602040200020303" pitchFamily="34" charset="77"/>
            </a:endParaRPr>
          </a:p>
          <a:p>
            <a:r>
              <a:rPr lang="en-US" baseline="30000" dirty="0">
                <a:latin typeface="Papyrus" panose="020B0602040200020303" pitchFamily="34" charset="77"/>
              </a:rPr>
              <a:t>38 </a:t>
            </a:r>
            <a:r>
              <a:rPr lang="en-US" dirty="0">
                <a:latin typeface="Papyrus" panose="020B0602040200020303" pitchFamily="34" charset="77"/>
              </a:rPr>
              <a:t>And wheresoever the children of men dwell, the beasts of 	the field &amp; the fowls of the heaven has He given  </a:t>
            </a:r>
          </a:p>
          <a:p>
            <a:r>
              <a:rPr lang="en-US" dirty="0">
                <a:latin typeface="Papyrus" panose="020B0602040200020303" pitchFamily="34" charset="77"/>
              </a:rPr>
              <a:t>      into your hand, and has made you ruler over them all.         	You are </a:t>
            </a:r>
            <a:r>
              <a:rPr lang="en-US" i="1" u="sng" dirty="0">
                <a:latin typeface="Papyrus" panose="020B0602040200020303" pitchFamily="34" charset="77"/>
              </a:rPr>
              <a:t>this head of gold</a:t>
            </a:r>
            <a:r>
              <a:rPr lang="en-US" dirty="0">
                <a:latin typeface="Papyrus" panose="020B0602040200020303" pitchFamily="34" charset="77"/>
              </a:rPr>
              <a:t>.</a:t>
            </a:r>
          </a:p>
          <a:p>
            <a:endParaRPr lang="en-US" dirty="0">
              <a:latin typeface="Papyrus" panose="020B0602040200020303" pitchFamily="34" charset="77"/>
            </a:endParaRPr>
          </a:p>
          <a:p>
            <a:r>
              <a:rPr lang="en-US" baseline="30000" dirty="0">
                <a:latin typeface="Papyrus" panose="020B0602040200020303" pitchFamily="34" charset="77"/>
              </a:rPr>
              <a:t>39 </a:t>
            </a:r>
            <a:r>
              <a:rPr lang="en-US" dirty="0">
                <a:latin typeface="Papyrus" panose="020B0602040200020303" pitchFamily="34" charset="77"/>
              </a:rPr>
              <a:t>And after you shall arise another kingdom inferior to  	you, and another 3rd kingdom of brass,                                     	which shall bear rule over all the earth.</a:t>
            </a:r>
          </a:p>
          <a:p>
            <a:endParaRPr lang="en-US" dirty="0">
              <a:latin typeface="Papyrus" panose="020B0602040200020303" pitchFamily="34" charset="77"/>
            </a:endParaRPr>
          </a:p>
          <a:p>
            <a:r>
              <a:rPr lang="en-US" baseline="30000" dirty="0">
                <a:latin typeface="Papyrus" panose="020B0602040200020303" pitchFamily="34" charset="77"/>
              </a:rPr>
              <a:t>40 </a:t>
            </a:r>
            <a:r>
              <a:rPr lang="en-US" dirty="0">
                <a:latin typeface="Papyrus" panose="020B0602040200020303" pitchFamily="34" charset="77"/>
              </a:rPr>
              <a:t>And the 4th Kingdom shall be strong as iron: forasmuch       as iron breaks in pieces &amp; subdues all things: and as iron</a:t>
            </a:r>
          </a:p>
          <a:p>
            <a:r>
              <a:rPr lang="en-US" dirty="0">
                <a:latin typeface="Papyrus" panose="020B0602040200020303" pitchFamily="34" charset="77"/>
              </a:rPr>
              <a:t>    that breaks all these, shall it break in pieces and bruise.</a:t>
            </a:r>
          </a:p>
        </p:txBody>
      </p:sp>
      <p:pic>
        <p:nvPicPr>
          <p:cNvPr id="7" name="Picture 6" descr="A picture containing person&#10;&#10;Description automatically generated">
            <a:extLst>
              <a:ext uri="{FF2B5EF4-FFF2-40B4-BE49-F238E27FC236}">
                <a16:creationId xmlns:a16="http://schemas.microsoft.com/office/drawing/2014/main" id="{2196E115-38D6-5809-81FC-B4E5E332C707}"/>
              </a:ext>
            </a:extLst>
          </p:cNvPr>
          <p:cNvPicPr>
            <a:picLocks noChangeAspect="1"/>
          </p:cNvPicPr>
          <p:nvPr/>
        </p:nvPicPr>
        <p:blipFill>
          <a:blip r:embed="rId2"/>
          <a:stretch>
            <a:fillRect/>
          </a:stretch>
        </p:blipFill>
        <p:spPr>
          <a:xfrm>
            <a:off x="266700" y="199313"/>
            <a:ext cx="4838700" cy="6459374"/>
          </a:xfrm>
          <a:prstGeom prst="rect">
            <a:avLst/>
          </a:prstGeom>
        </p:spPr>
      </p:pic>
    </p:spTree>
    <p:extLst>
      <p:ext uri="{BB962C8B-B14F-4D97-AF65-F5344CB8AC3E}">
        <p14:creationId xmlns:p14="http://schemas.microsoft.com/office/powerpoint/2010/main" val="151086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E3BB1-0CEB-00D5-523A-DD4CE099E558}"/>
              </a:ext>
            </a:extLst>
          </p:cNvPr>
          <p:cNvSpPr/>
          <p:nvPr/>
        </p:nvSpPr>
        <p:spPr>
          <a:xfrm>
            <a:off x="1" y="0"/>
            <a:ext cx="12192000" cy="69865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99" name="Rectangle 3"/>
          <p:cNvSpPr>
            <a:spLocks noGrp="1" noChangeArrowheads="1"/>
          </p:cNvSpPr>
          <p:nvPr>
            <p:ph type="body" idx="1"/>
          </p:nvPr>
        </p:nvSpPr>
        <p:spPr>
          <a:xfrm>
            <a:off x="144915" y="1025609"/>
            <a:ext cx="11902169" cy="3388774"/>
          </a:xfrm>
          <a:solidFill>
            <a:schemeClr val="accent4">
              <a:lumMod val="40000"/>
              <a:lumOff val="60000"/>
            </a:schemeClr>
          </a:solidFill>
          <a:ln>
            <a:solidFill>
              <a:srgbClr val="AD0101"/>
            </a:solidFill>
          </a:ln>
        </p:spPr>
        <p:txBody>
          <a:bodyPr>
            <a:noAutofit/>
          </a:bodyPr>
          <a:lstStyle/>
          <a:p>
            <a:pPr marL="0" indent="0">
              <a:buNone/>
            </a:pPr>
            <a:endParaRPr lang="en-US" sz="2000" dirty="0">
              <a:latin typeface="Papyrus"/>
              <a:cs typeface="Papyrus"/>
            </a:endParaRPr>
          </a:p>
          <a:p>
            <a:pPr marL="0" indent="0">
              <a:buNone/>
            </a:pPr>
            <a:r>
              <a:rPr lang="en-US" sz="2000" dirty="0">
                <a:latin typeface="Papyrus"/>
                <a:cs typeface="Papyrus"/>
              </a:rPr>
              <a:t>41.  Whereas you saw the feet &amp; toes, part of potters' clay, &amp; part of iron, the kingdom shall be divided;</a:t>
            </a:r>
          </a:p>
          <a:p>
            <a:pPr marL="0" indent="0">
              <a:buNone/>
            </a:pPr>
            <a:r>
              <a:rPr lang="en-US" sz="2000" dirty="0">
                <a:latin typeface="Papyrus"/>
                <a:cs typeface="Papyrus"/>
              </a:rPr>
              <a:t> but there shall be in it of the strength of the iron, forasmuch as you saw the  iron  mixed with miry clay.</a:t>
            </a:r>
          </a:p>
          <a:p>
            <a:pPr marL="0" indent="0">
              <a:buNone/>
            </a:pPr>
            <a:r>
              <a:rPr lang="en-US" sz="2000" dirty="0">
                <a:latin typeface="Papyrus"/>
                <a:cs typeface="Papyrus"/>
              </a:rPr>
              <a:t> 42.  And as the toes of the feet were part of iron, and part of clay,</a:t>
            </a:r>
          </a:p>
          <a:p>
            <a:pPr marL="0" indent="0">
              <a:buNone/>
            </a:pPr>
            <a:r>
              <a:rPr lang="en-US" sz="2000" dirty="0">
                <a:latin typeface="Papyrus"/>
                <a:cs typeface="Papyrus"/>
              </a:rPr>
              <a:t> so the kingdom shall be partly strong, and partly broken.</a:t>
            </a:r>
          </a:p>
          <a:p>
            <a:pPr marL="0" indent="0">
              <a:buNone/>
            </a:pPr>
            <a:r>
              <a:rPr lang="en-US" sz="2000" dirty="0">
                <a:latin typeface="Papyrus"/>
                <a:cs typeface="Papyrus"/>
              </a:rPr>
              <a:t>43. And whereas you saw iron mixed </a:t>
            </a:r>
          </a:p>
          <a:p>
            <a:pPr marL="0" indent="0">
              <a:buNone/>
            </a:pPr>
            <a:r>
              <a:rPr lang="en-US" sz="2000" dirty="0">
                <a:latin typeface="Papyrus"/>
                <a:cs typeface="Papyrus"/>
              </a:rPr>
              <a:t>with miry clay, they shall mingle     themselves with the seed of men:</a:t>
            </a:r>
          </a:p>
          <a:p>
            <a:pPr marL="0" indent="0">
              <a:buNone/>
            </a:pPr>
            <a:r>
              <a:rPr lang="en-US" sz="2000" dirty="0">
                <a:latin typeface="Papyrus"/>
                <a:cs typeface="Papyrus"/>
              </a:rPr>
              <a:t> but they shall not cleave one to another  even as iron is not mixed with clay.</a:t>
            </a:r>
          </a:p>
        </p:txBody>
      </p:sp>
      <p:sp>
        <p:nvSpPr>
          <p:cNvPr id="55301" name="Text Box 5"/>
          <p:cNvSpPr txBox="1">
            <a:spLocks noChangeArrowheads="1"/>
          </p:cNvSpPr>
          <p:nvPr/>
        </p:nvSpPr>
        <p:spPr bwMode="auto">
          <a:xfrm>
            <a:off x="3327336" y="265949"/>
            <a:ext cx="6768727" cy="40011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spcBef>
                <a:spcPct val="50000"/>
              </a:spcBef>
            </a:pPr>
            <a:r>
              <a:rPr lang="en-US" sz="2000" dirty="0">
                <a:latin typeface="Papyrus"/>
                <a:cs typeface="Papyrus"/>
              </a:rPr>
              <a:t>Identify the 10 Toes = The 10 Kingdoms of </a:t>
            </a:r>
            <a:r>
              <a:rPr lang="en-US" sz="2000" dirty="0">
                <a:solidFill>
                  <a:schemeClr val="bg1"/>
                </a:solidFill>
                <a:latin typeface="Comic Sans MS"/>
                <a:cs typeface="Comic Sans MS"/>
              </a:rPr>
              <a:t>the Anti-Christ</a:t>
            </a:r>
          </a:p>
        </p:txBody>
      </p:sp>
      <p:sp>
        <p:nvSpPr>
          <p:cNvPr id="55302" name="Rectangle 6"/>
          <p:cNvSpPr>
            <a:spLocks noChangeArrowheads="1"/>
          </p:cNvSpPr>
          <p:nvPr/>
        </p:nvSpPr>
        <p:spPr bwMode="auto">
          <a:xfrm>
            <a:off x="6887807" y="3850614"/>
            <a:ext cx="681701" cy="304800"/>
          </a:xfrm>
          <a:prstGeom prst="rect">
            <a:avLst/>
          </a:prstGeom>
          <a:noFill/>
          <a:ln w="38100">
            <a:solidFill>
              <a:srgbClr val="AD0101"/>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pPr algn="ctr"/>
            <a:endParaRPr lang="en-US"/>
          </a:p>
        </p:txBody>
      </p:sp>
      <p:sp>
        <p:nvSpPr>
          <p:cNvPr id="55303" name="Rectangle 7"/>
          <p:cNvSpPr>
            <a:spLocks noChangeArrowheads="1"/>
          </p:cNvSpPr>
          <p:nvPr/>
        </p:nvSpPr>
        <p:spPr bwMode="auto">
          <a:xfrm>
            <a:off x="9327138" y="1814857"/>
            <a:ext cx="680025" cy="333123"/>
          </a:xfrm>
          <a:prstGeom prst="rect">
            <a:avLst/>
          </a:prstGeom>
          <a:noFill/>
          <a:ln w="38100">
            <a:solidFill>
              <a:srgbClr val="AD0101"/>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pPr algn="ctr"/>
            <a:endParaRPr lang="en-US"/>
          </a:p>
        </p:txBody>
      </p:sp>
      <p:sp>
        <p:nvSpPr>
          <p:cNvPr id="55304" name="Rectangle 8"/>
          <p:cNvSpPr>
            <a:spLocks noChangeArrowheads="1"/>
          </p:cNvSpPr>
          <p:nvPr/>
        </p:nvSpPr>
        <p:spPr bwMode="auto">
          <a:xfrm>
            <a:off x="3609710" y="2953434"/>
            <a:ext cx="838200" cy="304800"/>
          </a:xfrm>
          <a:prstGeom prst="rect">
            <a:avLst/>
          </a:prstGeom>
          <a:noFill/>
          <a:ln w="38100">
            <a:solidFill>
              <a:srgbClr val="AD0101"/>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pPr algn="ctr"/>
            <a:endParaRPr lang="en-US"/>
          </a:p>
        </p:txBody>
      </p:sp>
      <p:sp>
        <p:nvSpPr>
          <p:cNvPr id="55305" name="Rectangle 9"/>
          <p:cNvSpPr>
            <a:spLocks noChangeArrowheads="1"/>
          </p:cNvSpPr>
          <p:nvPr/>
        </p:nvSpPr>
        <p:spPr bwMode="auto">
          <a:xfrm>
            <a:off x="2958931" y="3430429"/>
            <a:ext cx="838200" cy="304800"/>
          </a:xfrm>
          <a:prstGeom prst="rect">
            <a:avLst/>
          </a:prstGeom>
          <a:noFill/>
          <a:ln w="38100">
            <a:solidFill>
              <a:srgbClr val="AD0101"/>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pPr algn="ctr"/>
            <a:endParaRPr lang="en-US"/>
          </a:p>
        </p:txBody>
      </p:sp>
      <p:sp>
        <p:nvSpPr>
          <p:cNvPr id="3" name="TextBox 2"/>
          <p:cNvSpPr txBox="1"/>
          <p:nvPr/>
        </p:nvSpPr>
        <p:spPr>
          <a:xfrm>
            <a:off x="1115589" y="4633270"/>
            <a:ext cx="5772218" cy="2134430"/>
          </a:xfrm>
          <a:prstGeom prst="rect">
            <a:avLst/>
          </a:prstGeom>
          <a:solidFill>
            <a:schemeClr val="tx1"/>
          </a:solidFill>
        </p:spPr>
        <p:txBody>
          <a:bodyPr wrap="square" rtlCol="0">
            <a:spAutoFit/>
          </a:bodyPr>
          <a:lstStyle/>
          <a:p>
            <a:r>
              <a:rPr lang="en-US" dirty="0">
                <a:solidFill>
                  <a:srgbClr val="AD0101"/>
                </a:solidFill>
                <a:latin typeface="Comic Sans MS"/>
                <a:cs typeface="Comic Sans MS"/>
              </a:rPr>
              <a:t> </a:t>
            </a:r>
            <a:endParaRPr lang="en-US" dirty="0">
              <a:solidFill>
                <a:schemeClr val="bg1"/>
              </a:solidFill>
              <a:latin typeface="Comic Sans MS"/>
              <a:cs typeface="Comic Sans MS"/>
            </a:endParaRPr>
          </a:p>
          <a:p>
            <a:r>
              <a:rPr lang="en-US" dirty="0">
                <a:solidFill>
                  <a:schemeClr val="bg1"/>
                </a:solidFill>
                <a:latin typeface="Comic Sans MS"/>
                <a:cs typeface="Comic Sans MS"/>
              </a:rPr>
              <a:t>    </a:t>
            </a:r>
            <a:r>
              <a:rPr lang="en-US" sz="2000" dirty="0">
                <a:solidFill>
                  <a:schemeClr val="bg1"/>
                </a:solidFill>
                <a:latin typeface="Comic Sans MS"/>
                <a:cs typeface="Comic Sans MS"/>
              </a:rPr>
              <a:t>“Mixed and Mingle” in Hebrew give Identity</a:t>
            </a:r>
          </a:p>
          <a:p>
            <a:r>
              <a:rPr lang="en-US" sz="2000" dirty="0">
                <a:solidFill>
                  <a:schemeClr val="bg1"/>
                </a:solidFill>
                <a:latin typeface="Comic Sans MS"/>
                <a:cs typeface="Comic Sans MS"/>
              </a:rPr>
              <a:t>Used 4x to describe this Anti-Christ Kingdom</a:t>
            </a:r>
          </a:p>
          <a:p>
            <a:r>
              <a:rPr lang="en-US" sz="2000" dirty="0">
                <a:solidFill>
                  <a:schemeClr val="bg1"/>
                </a:solidFill>
                <a:latin typeface="Comic Sans MS"/>
                <a:cs typeface="Comic Sans MS"/>
              </a:rPr>
              <a:t>   that will mix with mankind but not cleave</a:t>
            </a:r>
          </a:p>
          <a:p>
            <a:pPr>
              <a:lnSpc>
                <a:spcPct val="90000"/>
              </a:lnSpc>
              <a:buFontTx/>
              <a:buNone/>
            </a:pPr>
            <a:r>
              <a:rPr lang="en-US" sz="3200" dirty="0">
                <a:solidFill>
                  <a:schemeClr val="bg1"/>
                </a:solidFill>
                <a:latin typeface="Papyrus"/>
                <a:cs typeface="Papyrus"/>
              </a:rPr>
              <a:t>      </a:t>
            </a:r>
            <a:r>
              <a:rPr lang="en-US" sz="3200" dirty="0">
                <a:solidFill>
                  <a:srgbClr val="92D050"/>
                </a:solidFill>
                <a:latin typeface="Papyrus"/>
                <a:cs typeface="Papyrus"/>
              </a:rPr>
              <a:t>“</a:t>
            </a:r>
            <a:r>
              <a:rPr lang="en-US" sz="2800" dirty="0">
                <a:solidFill>
                  <a:srgbClr val="92D050"/>
                </a:solidFill>
                <a:latin typeface="Papyrus"/>
                <a:cs typeface="Papyrus"/>
              </a:rPr>
              <a:t>Mix, Mixed, and Mingle</a:t>
            </a:r>
            <a:r>
              <a:rPr lang="en-US" sz="3200" dirty="0">
                <a:solidFill>
                  <a:srgbClr val="92D050"/>
                </a:solidFill>
                <a:latin typeface="Papyrus"/>
                <a:cs typeface="Papyrus"/>
              </a:rPr>
              <a:t>”</a:t>
            </a:r>
            <a:endParaRPr lang="en-US" dirty="0">
              <a:solidFill>
                <a:srgbClr val="92D050"/>
              </a:solidFill>
            </a:endParaRPr>
          </a:p>
          <a:p>
            <a:pPr>
              <a:lnSpc>
                <a:spcPct val="90000"/>
              </a:lnSpc>
              <a:buFontTx/>
              <a:buNone/>
            </a:pPr>
            <a:r>
              <a:rPr lang="en-US" sz="2800" dirty="0">
                <a:solidFill>
                  <a:schemeClr val="bg1"/>
                </a:solidFill>
                <a:latin typeface="Bradley Hand ITC TT-Bold" charset="0"/>
              </a:rPr>
              <a:t>         </a:t>
            </a:r>
            <a:r>
              <a:rPr lang="en-US" dirty="0">
                <a:solidFill>
                  <a:schemeClr val="bg1"/>
                </a:solidFill>
                <a:latin typeface="Papyrus"/>
                <a:cs typeface="Papyrus"/>
              </a:rPr>
              <a:t>#6151 </a:t>
            </a:r>
            <a:r>
              <a:rPr lang="en-US" dirty="0" err="1">
                <a:solidFill>
                  <a:schemeClr val="bg1"/>
                </a:solidFill>
                <a:latin typeface="Papyrus"/>
                <a:cs typeface="Papyrus"/>
              </a:rPr>
              <a:t>Strongs</a:t>
            </a:r>
            <a:r>
              <a:rPr lang="en-US" dirty="0">
                <a:solidFill>
                  <a:schemeClr val="bg1"/>
                </a:solidFill>
                <a:latin typeface="Papyrus"/>
                <a:cs typeface="Papyrus"/>
              </a:rPr>
              <a:t>  = </a:t>
            </a:r>
            <a:r>
              <a:rPr lang="en-US" sz="2800" dirty="0">
                <a:solidFill>
                  <a:srgbClr val="92D050"/>
                </a:solidFill>
                <a:latin typeface="Papyrus"/>
                <a:cs typeface="Papyrus"/>
              </a:rPr>
              <a:t>Arab</a:t>
            </a:r>
          </a:p>
        </p:txBody>
      </p:sp>
      <p:sp>
        <p:nvSpPr>
          <p:cNvPr id="4" name="TextBox 3"/>
          <p:cNvSpPr txBox="1"/>
          <p:nvPr/>
        </p:nvSpPr>
        <p:spPr>
          <a:xfrm>
            <a:off x="685801" y="265949"/>
            <a:ext cx="233224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latin typeface="Papyrus"/>
                <a:cs typeface="Papyrus"/>
              </a:rPr>
              <a:t>Daniel Chapter  2</a:t>
            </a:r>
          </a:p>
        </p:txBody>
      </p:sp>
      <p:pic>
        <p:nvPicPr>
          <p:cNvPr id="6" name="Picture 5" descr="Feet and 10 Toes.jpg"/>
          <p:cNvPicPr>
            <a:picLocks noChangeAspect="1"/>
          </p:cNvPicPr>
          <p:nvPr/>
        </p:nvPicPr>
        <p:blipFill>
          <a:blip r:embed="rId3">
            <a:extLst>
              <a:ext uri="{BEBA8EAE-BF5A-486C-A8C5-ECC9F3942E4B}">
                <a14:imgProps xmlns:a14="http://schemas.microsoft.com/office/drawing/2010/main">
                  <a14:imgLayer r:embed="rId4">
                    <a14:imgEffect>
                      <a14:backgroundRemoval t="0" b="89730" l="0" r="89879">
                        <a14:foregroundMark x1="82996" y1="50270" x2="82186" y2="56216"/>
                        <a14:foregroundMark x1="73684" y1="64324" x2="52632" y2="81622"/>
                        <a14:foregroundMark x1="52632" y1="81622" x2="38057" y2="81622"/>
                        <a14:foregroundMark x1="42510" y1="31351" x2="20648" y2="55676"/>
                        <a14:foregroundMark x1="42915" y1="53514" x2="27530" y2="65946"/>
                        <a14:backgroundMark x1="40486" y1="9730" x2="0" y2="38919"/>
                        <a14:backgroundMark x1="43725" y1="6486" x2="10931" y2="7027"/>
                        <a14:backgroundMark x1="40486" y1="60541" x2="30769" y2="69730"/>
                        <a14:backgroundMark x1="38057" y1="32432" x2="19838" y2="51892"/>
                        <a14:backgroundMark x1="65992" y1="6486" x2="65992" y2="15676"/>
                      </a14:backgroundRemoval>
                    </a14:imgEffect>
                  </a14:imgLayer>
                </a14:imgProps>
              </a:ext>
              <a:ext uri="{28A0092B-C50C-407E-A947-70E740481C1C}">
                <a14:useLocalDpi xmlns:a14="http://schemas.microsoft.com/office/drawing/2010/main" val="0"/>
              </a:ext>
            </a:extLst>
          </a:blip>
          <a:stretch>
            <a:fillRect/>
          </a:stretch>
        </p:blipFill>
        <p:spPr>
          <a:xfrm>
            <a:off x="7228658" y="2567448"/>
            <a:ext cx="5035801" cy="5444749"/>
          </a:xfrm>
          <a:prstGeom prst="rect">
            <a:avLst/>
          </a:prstGeom>
        </p:spPr>
      </p:pic>
    </p:spTree>
    <p:extLst>
      <p:ext uri="{BB962C8B-B14F-4D97-AF65-F5344CB8AC3E}">
        <p14:creationId xmlns:p14="http://schemas.microsoft.com/office/powerpoint/2010/main" val="192395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fade">
                                      <p:cBhvr>
                                        <p:cTn id="7" dur="500"/>
                                        <p:tgtEl>
                                          <p:spTgt spid="5529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9">
                                            <p:txEl>
                                              <p:pRg st="2" end="2"/>
                                            </p:txEl>
                                          </p:spTgt>
                                        </p:tgtEl>
                                        <p:attrNameLst>
                                          <p:attrName>style.visibility</p:attrName>
                                        </p:attrNameLst>
                                      </p:cBhvr>
                                      <p:to>
                                        <p:strVal val="visible"/>
                                      </p:to>
                                    </p:set>
                                    <p:animEffect transition="in" filter="fade">
                                      <p:cBhvr>
                                        <p:cTn id="10" dur="500"/>
                                        <p:tgtEl>
                                          <p:spTgt spid="5529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animEffect transition="in" filter="fade">
                                      <p:cBhvr>
                                        <p:cTn id="13" dur="500"/>
                                        <p:tgtEl>
                                          <p:spTgt spid="5529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299">
                                            <p:txEl>
                                              <p:pRg st="4" end="4"/>
                                            </p:txEl>
                                          </p:spTgt>
                                        </p:tgtEl>
                                        <p:attrNameLst>
                                          <p:attrName>style.visibility</p:attrName>
                                        </p:attrNameLst>
                                      </p:cBhvr>
                                      <p:to>
                                        <p:strVal val="visible"/>
                                      </p:to>
                                    </p:set>
                                    <p:animEffect transition="in" filter="fade">
                                      <p:cBhvr>
                                        <p:cTn id="16" dur="500"/>
                                        <p:tgtEl>
                                          <p:spTgt spid="5529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Effect transition="in" filter="fade">
                                      <p:cBhvr>
                                        <p:cTn id="19" dur="500"/>
                                        <p:tgtEl>
                                          <p:spTgt spid="55299">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299">
                                            <p:txEl>
                                              <p:pRg st="6" end="6"/>
                                            </p:txEl>
                                          </p:spTgt>
                                        </p:tgtEl>
                                        <p:attrNameLst>
                                          <p:attrName>style.visibility</p:attrName>
                                        </p:attrNameLst>
                                      </p:cBhvr>
                                      <p:to>
                                        <p:strVal val="visible"/>
                                      </p:to>
                                    </p:set>
                                    <p:animEffect transition="in" filter="fade">
                                      <p:cBhvr>
                                        <p:cTn id="22" dur="500"/>
                                        <p:tgtEl>
                                          <p:spTgt spid="5529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299">
                                            <p:txEl>
                                              <p:pRg st="7" end="7"/>
                                            </p:txEl>
                                          </p:spTgt>
                                        </p:tgtEl>
                                        <p:attrNameLst>
                                          <p:attrName>style.visibility</p:attrName>
                                        </p:attrNameLst>
                                      </p:cBhvr>
                                      <p:to>
                                        <p:strVal val="visible"/>
                                      </p:to>
                                    </p:set>
                                    <p:animEffect transition="in" filter="fade">
                                      <p:cBhvr>
                                        <p:cTn id="25" dur="500"/>
                                        <p:tgtEl>
                                          <p:spTgt spid="55299">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530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530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530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P spid="55302" grpId="0" animBg="1"/>
      <p:bldP spid="55303" grpId="0" animBg="1"/>
      <p:bldP spid="55304" grpId="0" animBg="1"/>
      <p:bldP spid="553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AE1D0-DEF2-3DE2-2CFD-27467CF5DBA6}"/>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s-1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93" y="287549"/>
            <a:ext cx="5288963" cy="4835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73843" y="5558287"/>
            <a:ext cx="10825957" cy="1015663"/>
          </a:xfrm>
          <a:prstGeom prst="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latin typeface="Papyrus"/>
                <a:cs typeface="Papyrus"/>
              </a:rPr>
              <a:t>Daniel 2:44  “And in the days of these Kings shall the God of Heaven set up a Kingdom,                                          	which shall never be destroyed: and the Kingdom shall not be left to other people,                                      	but it shall break in pieces and consume all these kingdoms, and it shall stand forever.</a:t>
            </a:r>
          </a:p>
        </p:txBody>
      </p:sp>
      <p:pic>
        <p:nvPicPr>
          <p:cNvPr id="8" name="Picture 7" descr="1658.jpg">
            <a:extLst>
              <a:ext uri="{FF2B5EF4-FFF2-40B4-BE49-F238E27FC236}">
                <a16:creationId xmlns:a16="http://schemas.microsoft.com/office/drawing/2014/main" id="{4DE75630-0943-1290-EF19-21A145B575A8}"/>
              </a:ext>
            </a:extLst>
          </p:cNvPr>
          <p:cNvPicPr>
            <a:picLocks noChangeAspect="1"/>
          </p:cNvPicPr>
          <p:nvPr/>
        </p:nvPicPr>
        <p:blipFill rotWithShape="1">
          <a:blip r:embed="rId3">
            <a:extLst>
              <a:ext uri="{28A0092B-C50C-407E-A947-70E740481C1C}">
                <a14:useLocalDpi xmlns:a14="http://schemas.microsoft.com/office/drawing/2010/main" val="0"/>
              </a:ext>
            </a:extLst>
          </a:blip>
          <a:srcRect l="28389" r="12587"/>
          <a:stretch/>
        </p:blipFill>
        <p:spPr>
          <a:xfrm>
            <a:off x="989347" y="91633"/>
            <a:ext cx="4111585" cy="5227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93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6CEEBB-7D12-D075-0F6B-60ECAD2970A5}"/>
              </a:ext>
            </a:extLst>
          </p:cNvPr>
          <p:cNvSpPr txBox="1"/>
          <p:nvPr/>
        </p:nvSpPr>
        <p:spPr>
          <a:xfrm>
            <a:off x="342902" y="326827"/>
            <a:ext cx="11115674" cy="1569660"/>
          </a:xfrm>
          <a:prstGeom prst="rect">
            <a:avLst/>
          </a:prstGeom>
          <a:solidFill>
            <a:schemeClr val="accent4">
              <a:lumMod val="40000"/>
              <a:lumOff val="60000"/>
            </a:schemeClr>
          </a:solidFill>
        </p:spPr>
        <p:txBody>
          <a:bodyPr wrap="square" rtlCol="0">
            <a:spAutoFit/>
          </a:bodyPr>
          <a:lstStyle/>
          <a:p>
            <a:r>
              <a:rPr lang="en-US" sz="2400" dirty="0">
                <a:latin typeface="Papyrus"/>
                <a:cs typeface="Papyrus"/>
              </a:rPr>
              <a:t>45. “Fore as much as you saw that </a:t>
            </a:r>
            <a:r>
              <a:rPr lang="en-US" sz="2400" i="1" u="sng" dirty="0">
                <a:latin typeface="Papyrus"/>
                <a:cs typeface="Papyrus"/>
              </a:rPr>
              <a:t>the stone was cut out of the Mountain </a:t>
            </a:r>
            <a:r>
              <a:rPr lang="en-US" sz="2400" dirty="0">
                <a:latin typeface="Papyrus"/>
                <a:cs typeface="Papyrus"/>
              </a:rPr>
              <a:t>without hands, and that it broke in pieces the iron, the brass, the clay, the silver,                  and the gold; the great God has made known to the King what shall come to pass hereafter.”    46. The dream is certain: the interpretation thereof is sure.”</a:t>
            </a:r>
          </a:p>
        </p:txBody>
      </p:sp>
      <p:pic>
        <p:nvPicPr>
          <p:cNvPr id="6" name="Picture 5" descr="A person standing on a rock&#10;&#10;Description automatically generated with medium confidence">
            <a:extLst>
              <a:ext uri="{FF2B5EF4-FFF2-40B4-BE49-F238E27FC236}">
                <a16:creationId xmlns:a16="http://schemas.microsoft.com/office/drawing/2014/main" id="{7883ADC5-345B-C326-FEE7-81E836DDC681}"/>
              </a:ext>
            </a:extLst>
          </p:cNvPr>
          <p:cNvPicPr>
            <a:picLocks noChangeAspect="1"/>
          </p:cNvPicPr>
          <p:nvPr/>
        </p:nvPicPr>
        <p:blipFill>
          <a:blip r:embed="rId2"/>
          <a:stretch>
            <a:fillRect/>
          </a:stretch>
        </p:blipFill>
        <p:spPr>
          <a:xfrm>
            <a:off x="341458" y="2056909"/>
            <a:ext cx="7153299" cy="4474264"/>
          </a:xfrm>
          <a:prstGeom prst="rect">
            <a:avLst/>
          </a:prstGeom>
        </p:spPr>
      </p:pic>
      <p:sp>
        <p:nvSpPr>
          <p:cNvPr id="11" name="TextBox 10">
            <a:extLst>
              <a:ext uri="{FF2B5EF4-FFF2-40B4-BE49-F238E27FC236}">
                <a16:creationId xmlns:a16="http://schemas.microsoft.com/office/drawing/2014/main" id="{F9F39756-14E3-4551-DC50-D29B553AA8B1}"/>
              </a:ext>
            </a:extLst>
          </p:cNvPr>
          <p:cNvSpPr txBox="1"/>
          <p:nvPr/>
        </p:nvSpPr>
        <p:spPr>
          <a:xfrm>
            <a:off x="7578579" y="2359269"/>
            <a:ext cx="4271963" cy="4154984"/>
          </a:xfrm>
          <a:prstGeom prst="rect">
            <a:avLst/>
          </a:prstGeom>
          <a:noFill/>
        </p:spPr>
        <p:txBody>
          <a:bodyPr wrap="square" rtlCol="0">
            <a:spAutoFit/>
          </a:bodyPr>
          <a:lstStyle/>
          <a:p>
            <a:r>
              <a:rPr lang="en-US" sz="2400" dirty="0">
                <a:latin typeface="Papyrus" panose="020B0602040200020303" pitchFamily="34" charset="77"/>
              </a:rPr>
              <a:t>The Mountain that crushes              all the beast Kingdoms is       </a:t>
            </a:r>
            <a:r>
              <a:rPr lang="en-US" sz="2400" dirty="0">
                <a:latin typeface="Lucida Handwriting" panose="03010101010101010101" pitchFamily="66" charset="77"/>
              </a:rPr>
              <a:t>The Kingdom of God</a:t>
            </a:r>
          </a:p>
          <a:p>
            <a:endParaRPr lang="en-US" sz="2400" dirty="0">
              <a:latin typeface="Lucida Handwriting" panose="03010101010101010101" pitchFamily="66" charset="77"/>
            </a:endParaRPr>
          </a:p>
          <a:p>
            <a:r>
              <a:rPr lang="en-US" sz="2400" dirty="0">
                <a:latin typeface="Papyrus" panose="020B0602040200020303" pitchFamily="34" charset="77"/>
              </a:rPr>
              <a:t>The Stone Cut without Hands</a:t>
            </a:r>
          </a:p>
          <a:p>
            <a:r>
              <a:rPr lang="en-US" sz="2400" dirty="0">
                <a:latin typeface="Lucida Handwriting" panose="03010101010101010101" pitchFamily="66" charset="77"/>
              </a:rPr>
              <a:t>        is Jesus Christ </a:t>
            </a:r>
          </a:p>
          <a:p>
            <a:endParaRPr lang="en-US" sz="2400" dirty="0">
              <a:latin typeface="Lucida Handwriting" panose="03010101010101010101" pitchFamily="66" charset="77"/>
            </a:endParaRPr>
          </a:p>
          <a:p>
            <a:r>
              <a:rPr lang="en-US" sz="2400" dirty="0">
                <a:latin typeface="Lucida Handwriting" panose="03010101010101010101" pitchFamily="66" charset="77"/>
              </a:rPr>
              <a:t>        Jesus  </a:t>
            </a:r>
            <a:r>
              <a:rPr lang="en-US" sz="2400" dirty="0">
                <a:latin typeface="Papyrus" panose="020B0602040200020303" pitchFamily="34" charset="77"/>
              </a:rPr>
              <a:t>will reign </a:t>
            </a:r>
          </a:p>
          <a:p>
            <a:r>
              <a:rPr lang="en-US" sz="2400" dirty="0">
                <a:latin typeface="Papyrus" panose="020B0602040200020303" pitchFamily="34" charset="77"/>
              </a:rPr>
              <a:t>        at the End of the Age</a:t>
            </a:r>
          </a:p>
          <a:p>
            <a:r>
              <a:rPr lang="en-US" sz="2400" dirty="0">
                <a:latin typeface="Papyrus" panose="020B0602040200020303" pitchFamily="34" charset="77"/>
              </a:rPr>
              <a:t>     And </a:t>
            </a:r>
            <a:r>
              <a:rPr lang="en-US" sz="2400" dirty="0">
                <a:latin typeface="Lucida Handwriting" panose="03010101010101010101" pitchFamily="66" charset="77"/>
              </a:rPr>
              <a:t>God ‘s Kingdom </a:t>
            </a:r>
          </a:p>
          <a:p>
            <a:r>
              <a:rPr lang="en-US" sz="2400" dirty="0">
                <a:latin typeface="Papyrus" panose="020B0602040200020303" pitchFamily="34" charset="77"/>
              </a:rPr>
              <a:t>      will be established forever</a:t>
            </a:r>
          </a:p>
        </p:txBody>
      </p:sp>
    </p:spTree>
    <p:extLst>
      <p:ext uri="{BB962C8B-B14F-4D97-AF65-F5344CB8AC3E}">
        <p14:creationId xmlns:p14="http://schemas.microsoft.com/office/powerpoint/2010/main" val="100466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81B0A7-F256-1772-EB02-D5AFFF7CF4D3}"/>
              </a:ext>
            </a:extLst>
          </p:cNvPr>
          <p:cNvSpPr txBox="1"/>
          <p:nvPr/>
        </p:nvSpPr>
        <p:spPr>
          <a:xfrm>
            <a:off x="1673601" y="299563"/>
            <a:ext cx="6286500" cy="400110"/>
          </a:xfrm>
          <a:prstGeom prst="rect">
            <a:avLst/>
          </a:prstGeom>
          <a:solidFill>
            <a:schemeClr val="accent4">
              <a:lumMod val="40000"/>
              <a:lumOff val="60000"/>
            </a:schemeClr>
          </a:solidFill>
        </p:spPr>
        <p:txBody>
          <a:bodyPr wrap="square" rtlCol="0">
            <a:spAutoFit/>
          </a:bodyPr>
          <a:lstStyle/>
          <a:p>
            <a:r>
              <a:rPr lang="en-US" sz="2000" dirty="0">
                <a:latin typeface="Papyrus" panose="020B0602040200020303" pitchFamily="34" charset="77"/>
              </a:rPr>
              <a:t>Daniel’s Vision in Chapter 7 – Coming Beast Empires</a:t>
            </a:r>
          </a:p>
        </p:txBody>
      </p:sp>
      <p:sp>
        <p:nvSpPr>
          <p:cNvPr id="3" name="TextBox 2">
            <a:extLst>
              <a:ext uri="{FF2B5EF4-FFF2-40B4-BE49-F238E27FC236}">
                <a16:creationId xmlns:a16="http://schemas.microsoft.com/office/drawing/2014/main" id="{64697D2C-E7CE-BC4F-66BE-9C70C205F9A3}"/>
              </a:ext>
            </a:extLst>
          </p:cNvPr>
          <p:cNvSpPr txBox="1"/>
          <p:nvPr/>
        </p:nvSpPr>
        <p:spPr>
          <a:xfrm>
            <a:off x="349250" y="787400"/>
            <a:ext cx="11493500" cy="5909310"/>
          </a:xfrm>
          <a:prstGeom prst="rect">
            <a:avLst/>
          </a:prstGeom>
          <a:noFill/>
        </p:spPr>
        <p:txBody>
          <a:bodyPr wrap="square" rtlCol="0">
            <a:spAutoFit/>
          </a:bodyPr>
          <a:lstStyle/>
          <a:p>
            <a:r>
              <a:rPr lang="en-US" b="1" dirty="0"/>
              <a:t> </a:t>
            </a:r>
            <a:r>
              <a:rPr lang="en-US" baseline="30000" dirty="0">
                <a:latin typeface="Avenir Book" panose="02000503020000020003" pitchFamily="2" charset="0"/>
              </a:rPr>
              <a:t>I </a:t>
            </a:r>
            <a:r>
              <a:rPr lang="en-US" dirty="0">
                <a:latin typeface="Avenir Book" panose="02000503020000020003" pitchFamily="2" charset="0"/>
              </a:rPr>
              <a:t>1n the 1</a:t>
            </a:r>
            <a:r>
              <a:rPr lang="en-US" baseline="30000" dirty="0">
                <a:latin typeface="Avenir Book" panose="02000503020000020003" pitchFamily="2" charset="0"/>
              </a:rPr>
              <a:t>st</a:t>
            </a:r>
            <a:r>
              <a:rPr lang="en-US" dirty="0">
                <a:latin typeface="Avenir Book" panose="02000503020000020003" pitchFamily="2" charset="0"/>
              </a:rPr>
              <a:t> year of Belshazzar King of Babylon Daniel had a dream and visions </a:t>
            </a:r>
          </a:p>
          <a:p>
            <a:r>
              <a:rPr lang="en-US" dirty="0">
                <a:latin typeface="Avenir Book" panose="02000503020000020003" pitchFamily="2" charset="0"/>
              </a:rPr>
              <a:t>of his head upon his bed :then he wrote the dream and told the sum of the matters.</a:t>
            </a:r>
          </a:p>
          <a:p>
            <a:endParaRPr lang="en-US" dirty="0">
              <a:latin typeface="Avenir Book" panose="02000503020000020003" pitchFamily="2" charset="0"/>
            </a:endParaRPr>
          </a:p>
          <a:p>
            <a:r>
              <a:rPr lang="en-US" b="1" baseline="30000" dirty="0">
                <a:latin typeface="Avenir Book" panose="02000503020000020003" pitchFamily="2" charset="0"/>
              </a:rPr>
              <a:t>2 </a:t>
            </a:r>
            <a:r>
              <a:rPr lang="en-US" dirty="0">
                <a:latin typeface="Avenir Book" panose="02000503020000020003" pitchFamily="2" charset="0"/>
              </a:rPr>
              <a:t>Daniel spoke and said, I saw in my vision by night, and, behold,                                                                          the 4 winds of the heaven strove upon the great sea (gentile nations/Mediterranean) </a:t>
            </a:r>
          </a:p>
          <a:p>
            <a:endParaRPr lang="en-US" dirty="0">
              <a:latin typeface="Avenir Book" panose="02000503020000020003" pitchFamily="2" charset="0"/>
            </a:endParaRPr>
          </a:p>
          <a:p>
            <a:r>
              <a:rPr lang="en-US" b="1" baseline="30000" dirty="0">
                <a:latin typeface="Avenir Book" panose="02000503020000020003" pitchFamily="2" charset="0"/>
              </a:rPr>
              <a:t>3 </a:t>
            </a:r>
            <a:r>
              <a:rPr lang="en-US" dirty="0">
                <a:latin typeface="Avenir Book" panose="02000503020000020003" pitchFamily="2" charset="0"/>
              </a:rPr>
              <a:t>And 4 great beasts came up from the sea, diverse one from another.</a:t>
            </a:r>
          </a:p>
          <a:p>
            <a:endParaRPr lang="en-US" dirty="0">
              <a:latin typeface="Avenir Book" panose="02000503020000020003" pitchFamily="2" charset="0"/>
            </a:endParaRPr>
          </a:p>
          <a:p>
            <a:r>
              <a:rPr lang="en-US" b="1" baseline="30000" dirty="0">
                <a:latin typeface="Avenir Book" panose="02000503020000020003" pitchFamily="2" charset="0"/>
              </a:rPr>
              <a:t>4 </a:t>
            </a:r>
            <a:r>
              <a:rPr lang="en-US" dirty="0">
                <a:latin typeface="Avenir Book" panose="02000503020000020003" pitchFamily="2" charset="0"/>
              </a:rPr>
              <a:t>The 1st was like a lion &amp; had eagle's wings: I beheld till the wings thereof were plucked, and it was                       	lifted up from the earth, and made stand upon the feet as a man, and a man's heart was given to it.</a:t>
            </a:r>
          </a:p>
          <a:p>
            <a:endParaRPr lang="en-US" dirty="0">
              <a:latin typeface="Avenir Book" panose="02000503020000020003" pitchFamily="2" charset="0"/>
            </a:endParaRPr>
          </a:p>
          <a:p>
            <a:r>
              <a:rPr lang="en-US" b="1" baseline="30000" dirty="0">
                <a:latin typeface="Avenir Book" panose="02000503020000020003" pitchFamily="2" charset="0"/>
              </a:rPr>
              <a:t>5 </a:t>
            </a:r>
            <a:r>
              <a:rPr lang="en-US" dirty="0">
                <a:latin typeface="Avenir Book" panose="02000503020000020003" pitchFamily="2" charset="0"/>
              </a:rPr>
              <a:t>And behold another beast, a 2nd like to a bear, and it raised up itself on one side, and it had 3 ribs </a:t>
            </a:r>
          </a:p>
          <a:p>
            <a:r>
              <a:rPr lang="en-US" dirty="0">
                <a:latin typeface="Avenir Book" panose="02000503020000020003" pitchFamily="2" charset="0"/>
              </a:rPr>
              <a:t>     in the mouth of it between the teeth of it:  they said thus unto it, Arise, devour much flesh.</a:t>
            </a:r>
          </a:p>
          <a:p>
            <a:endParaRPr lang="en-US" dirty="0">
              <a:latin typeface="Avenir Book" panose="02000503020000020003" pitchFamily="2" charset="0"/>
            </a:endParaRPr>
          </a:p>
          <a:p>
            <a:r>
              <a:rPr lang="en-US" b="1" baseline="30000" dirty="0">
                <a:latin typeface="Avenir Book" panose="02000503020000020003" pitchFamily="2" charset="0"/>
              </a:rPr>
              <a:t>6 </a:t>
            </a:r>
            <a:r>
              <a:rPr lang="en-US" dirty="0">
                <a:latin typeface="Avenir Book" panose="02000503020000020003" pitchFamily="2" charset="0"/>
              </a:rPr>
              <a:t>After this I beheld, and lo another like a leopard, which had upon the back of it 4 wings of a fowl;                       	the beast had also 4 heads; and dominion was given to it.</a:t>
            </a:r>
          </a:p>
          <a:p>
            <a:endParaRPr lang="en-US" dirty="0">
              <a:latin typeface="Avenir Book" panose="02000503020000020003" pitchFamily="2" charset="0"/>
            </a:endParaRPr>
          </a:p>
          <a:p>
            <a:r>
              <a:rPr lang="en-US" b="1" baseline="30000" dirty="0">
                <a:latin typeface="Avenir Book" panose="02000503020000020003" pitchFamily="2" charset="0"/>
              </a:rPr>
              <a:t>7 </a:t>
            </a:r>
            <a:r>
              <a:rPr lang="en-US" dirty="0">
                <a:latin typeface="Avenir Book" panose="02000503020000020003" pitchFamily="2" charset="0"/>
              </a:rPr>
              <a:t>After this I saw in the night visions, and behold a 4th beast, dreadful and terrible, and strong exceedingly;    and it had great iron teeth: it devoured and broke in pieces, and stamped the residue with the feet of it: </a:t>
            </a:r>
          </a:p>
          <a:p>
            <a:r>
              <a:rPr lang="en-US" dirty="0">
                <a:latin typeface="Avenir Book" panose="02000503020000020003" pitchFamily="2" charset="0"/>
              </a:rPr>
              <a:t>    and it was diverse from all the beasts that were before it; and it had 10 horns.</a:t>
            </a:r>
          </a:p>
          <a:p>
            <a:endParaRPr lang="en-US" dirty="0"/>
          </a:p>
        </p:txBody>
      </p:sp>
      <p:pic>
        <p:nvPicPr>
          <p:cNvPr id="8" name="Picture 7" descr="Text&#10;&#10;Description automatically generated">
            <a:extLst>
              <a:ext uri="{FF2B5EF4-FFF2-40B4-BE49-F238E27FC236}">
                <a16:creationId xmlns:a16="http://schemas.microsoft.com/office/drawing/2014/main" id="{67452335-13B1-28BC-0697-4F0E6DDF4A1F}"/>
              </a:ext>
            </a:extLst>
          </p:cNvPr>
          <p:cNvPicPr>
            <a:picLocks noChangeAspect="1"/>
          </p:cNvPicPr>
          <p:nvPr/>
        </p:nvPicPr>
        <p:blipFill rotWithShape="1">
          <a:blip r:embed="rId2"/>
          <a:srcRect l="27921" t="26526" r="32280" b="44796"/>
          <a:stretch/>
        </p:blipFill>
        <p:spPr>
          <a:xfrm>
            <a:off x="9284452" y="241300"/>
            <a:ext cx="2285756" cy="2507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645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C1C7DD-4F1B-F5E7-868F-A556F92E7860}"/>
              </a:ext>
            </a:extLst>
          </p:cNvPr>
          <p:cNvSpPr txBox="1"/>
          <p:nvPr/>
        </p:nvSpPr>
        <p:spPr>
          <a:xfrm>
            <a:off x="424543" y="1023682"/>
            <a:ext cx="10602686" cy="2246769"/>
          </a:xfrm>
          <a:prstGeom prst="rect">
            <a:avLst/>
          </a:prstGeom>
          <a:noFill/>
        </p:spPr>
        <p:txBody>
          <a:bodyPr wrap="square" rtlCol="0">
            <a:spAutoFit/>
          </a:bodyPr>
          <a:lstStyle/>
          <a:p>
            <a:r>
              <a:rPr lang="en-US" b="1" dirty="0"/>
              <a:t> </a:t>
            </a:r>
            <a:r>
              <a:rPr lang="en-US" baseline="30000" dirty="0"/>
              <a:t>1 “</a:t>
            </a:r>
            <a:r>
              <a:rPr lang="en-US" sz="2000" dirty="0">
                <a:latin typeface="Papyrus" panose="020B0602040200020303" pitchFamily="34" charset="77"/>
              </a:rPr>
              <a:t>God is our refuge and strength, a very present help in trouble. </a:t>
            </a:r>
            <a:r>
              <a:rPr lang="en-US" sz="2000" baseline="30000" dirty="0">
                <a:latin typeface="Papyrus" panose="020B0602040200020303" pitchFamily="34" charset="77"/>
              </a:rPr>
              <a:t>2 </a:t>
            </a:r>
            <a:r>
              <a:rPr lang="en-US" sz="2000" dirty="0">
                <a:latin typeface="Papyrus" panose="020B0602040200020303" pitchFamily="34" charset="77"/>
              </a:rPr>
              <a:t>Therefore will not we fear, though the earth be removed, and though </a:t>
            </a:r>
            <a:r>
              <a:rPr lang="en-US" sz="2000" i="1" u="sng" dirty="0">
                <a:latin typeface="Papyrus" panose="020B0602040200020303" pitchFamily="34" charset="77"/>
              </a:rPr>
              <a:t>the mountains </a:t>
            </a:r>
            <a:r>
              <a:rPr lang="en-US" sz="2000" dirty="0">
                <a:latin typeface="Papyrus" panose="020B0602040200020303" pitchFamily="34" charset="77"/>
              </a:rPr>
              <a:t>be carried into the midst of the sea;</a:t>
            </a:r>
          </a:p>
          <a:p>
            <a:endParaRPr lang="en-US" sz="2000" dirty="0">
              <a:latin typeface="Papyrus" panose="020B0602040200020303" pitchFamily="34" charset="77"/>
            </a:endParaRPr>
          </a:p>
          <a:p>
            <a:r>
              <a:rPr lang="en-US" sz="2000" baseline="30000" dirty="0">
                <a:latin typeface="Papyrus" panose="020B0602040200020303" pitchFamily="34" charset="77"/>
              </a:rPr>
              <a:t>3  </a:t>
            </a:r>
            <a:r>
              <a:rPr lang="en-US" sz="2000" dirty="0">
                <a:latin typeface="Papyrus" panose="020B0602040200020303" pitchFamily="34" charset="77"/>
              </a:rPr>
              <a:t>Though the waters thereof roar and be troubled, though </a:t>
            </a:r>
            <a:r>
              <a:rPr lang="en-US" sz="2000" i="1" u="sng" dirty="0">
                <a:latin typeface="Papyrus" panose="020B0602040200020303" pitchFamily="34" charset="77"/>
              </a:rPr>
              <a:t>the mountains </a:t>
            </a:r>
            <a:r>
              <a:rPr lang="en-US" sz="2000" dirty="0">
                <a:latin typeface="Papyrus" panose="020B0602040200020303" pitchFamily="34" charset="77"/>
              </a:rPr>
              <a:t>shake with the swelling thereof. .. (</a:t>
            </a:r>
            <a:r>
              <a:rPr lang="en-US" dirty="0">
                <a:latin typeface="Comic Sans MS" panose="030F0902030302020204" pitchFamily="66" charset="0"/>
              </a:rPr>
              <a:t>The heathen people roar</a:t>
            </a:r>
            <a:r>
              <a:rPr lang="en-US" sz="2000" dirty="0">
                <a:latin typeface="Papyrus" panose="020B0602040200020303" pitchFamily="34" charset="77"/>
              </a:rPr>
              <a:t>, </a:t>
            </a:r>
            <a:r>
              <a:rPr lang="en-US" sz="2000" dirty="0">
                <a:latin typeface="Comic Sans MS" panose="030F0902030302020204" pitchFamily="66" charset="0"/>
              </a:rPr>
              <a:t>t</a:t>
            </a:r>
            <a:r>
              <a:rPr lang="en-US" dirty="0">
                <a:latin typeface="Comic Sans MS" panose="030F0902030302020204" pitchFamily="66" charset="0"/>
              </a:rPr>
              <a:t>he Nations rage, the Kingdoms are destroyed )</a:t>
            </a:r>
          </a:p>
          <a:p>
            <a:endParaRPr lang="en-US" sz="2000" dirty="0">
              <a:latin typeface="Papyrus" panose="020B0602040200020303" pitchFamily="34" charset="77"/>
            </a:endParaRPr>
          </a:p>
          <a:p>
            <a:r>
              <a:rPr lang="en-US" sz="2000" baseline="30000" dirty="0">
                <a:latin typeface="Papyrus" panose="020B0602040200020303" pitchFamily="34" charset="77"/>
              </a:rPr>
              <a:t>6  </a:t>
            </a:r>
            <a:r>
              <a:rPr lang="en-US" sz="2000" dirty="0">
                <a:latin typeface="Papyrus" panose="020B0602040200020303" pitchFamily="34" charset="77"/>
              </a:rPr>
              <a:t>The heathen raged, </a:t>
            </a:r>
            <a:r>
              <a:rPr lang="en-US" sz="2000" i="1" u="sng" dirty="0">
                <a:latin typeface="Papyrus" panose="020B0602040200020303" pitchFamily="34" charset="77"/>
              </a:rPr>
              <a:t>the kingdoms </a:t>
            </a:r>
            <a:r>
              <a:rPr lang="en-US" sz="2000" dirty="0">
                <a:latin typeface="Papyrus" panose="020B0602040200020303" pitchFamily="34" charset="77"/>
              </a:rPr>
              <a:t>were moved: He uttered His voice, the earth melted</a:t>
            </a:r>
            <a:r>
              <a:rPr lang="en-US" dirty="0"/>
              <a:t>.”</a:t>
            </a:r>
            <a:endParaRPr lang="en-US" sz="2000" dirty="0">
              <a:latin typeface="Papyrus" panose="020B0602040200020303" pitchFamily="34" charset="77"/>
            </a:endParaRPr>
          </a:p>
        </p:txBody>
      </p:sp>
      <p:sp>
        <p:nvSpPr>
          <p:cNvPr id="3" name="TextBox 2">
            <a:extLst>
              <a:ext uri="{FF2B5EF4-FFF2-40B4-BE49-F238E27FC236}">
                <a16:creationId xmlns:a16="http://schemas.microsoft.com/office/drawing/2014/main" id="{1ED8D86B-4C74-51B9-9D04-15856526BE21}"/>
              </a:ext>
            </a:extLst>
          </p:cNvPr>
          <p:cNvSpPr txBox="1"/>
          <p:nvPr/>
        </p:nvSpPr>
        <p:spPr>
          <a:xfrm>
            <a:off x="1001483" y="481559"/>
            <a:ext cx="9100459" cy="369332"/>
          </a:xfrm>
          <a:prstGeom prst="rect">
            <a:avLst/>
          </a:prstGeom>
          <a:solidFill>
            <a:schemeClr val="accent4">
              <a:lumMod val="40000"/>
              <a:lumOff val="60000"/>
            </a:schemeClr>
          </a:solidFill>
        </p:spPr>
        <p:txBody>
          <a:bodyPr wrap="square" rtlCol="0">
            <a:spAutoFit/>
          </a:bodyPr>
          <a:lstStyle/>
          <a:p>
            <a:r>
              <a:rPr lang="en-US" dirty="0">
                <a:latin typeface="Comic Sans MS" panose="030F0902030302020204" pitchFamily="66" charset="0"/>
              </a:rPr>
              <a:t>Psalm 46:1-3;6  “God will Judge the Nations, the Kingdoms, and all Unsaved People  </a:t>
            </a:r>
          </a:p>
        </p:txBody>
      </p:sp>
      <p:sp>
        <p:nvSpPr>
          <p:cNvPr id="5" name="TextBox 4">
            <a:extLst>
              <a:ext uri="{FF2B5EF4-FFF2-40B4-BE49-F238E27FC236}">
                <a16:creationId xmlns:a16="http://schemas.microsoft.com/office/drawing/2014/main" id="{E02B68D4-2DB1-88AE-C7B9-41D954134C1B}"/>
              </a:ext>
            </a:extLst>
          </p:cNvPr>
          <p:cNvSpPr txBox="1"/>
          <p:nvPr/>
        </p:nvSpPr>
        <p:spPr>
          <a:xfrm>
            <a:off x="424543" y="4284056"/>
            <a:ext cx="11136086" cy="2246769"/>
          </a:xfrm>
          <a:prstGeom prst="rect">
            <a:avLst/>
          </a:prstGeom>
          <a:noFill/>
        </p:spPr>
        <p:txBody>
          <a:bodyPr wrap="square" rtlCol="0">
            <a:spAutoFit/>
          </a:bodyPr>
          <a:lstStyle/>
          <a:p>
            <a:r>
              <a:rPr lang="en-US" sz="2000" baseline="30000" dirty="0">
                <a:latin typeface="Papyrus" panose="020B0602040200020303" pitchFamily="34" charset="77"/>
              </a:rPr>
              <a:t>34   “</a:t>
            </a:r>
            <a:r>
              <a:rPr lang="en-US" sz="2000" dirty="0">
                <a:latin typeface="Papyrus" panose="020B0602040200020303" pitchFamily="34" charset="77"/>
              </a:rPr>
              <a:t>You saw until  a stone was cut out without hands, which smote the image upon his feet that were of iron and clay, and broke them to pieces.</a:t>
            </a:r>
          </a:p>
          <a:p>
            <a:endParaRPr lang="en-US" sz="2000" dirty="0">
              <a:latin typeface="Papyrus" panose="020B0602040200020303" pitchFamily="34" charset="77"/>
            </a:endParaRPr>
          </a:p>
          <a:p>
            <a:r>
              <a:rPr lang="en-US" sz="2000" baseline="30000" dirty="0">
                <a:latin typeface="Papyrus" panose="020B0602040200020303" pitchFamily="34" charset="77"/>
              </a:rPr>
              <a:t>35 </a:t>
            </a:r>
            <a:r>
              <a:rPr lang="en-US" sz="2000" dirty="0">
                <a:latin typeface="Papyrus" panose="020B0602040200020303" pitchFamily="34" charset="77"/>
              </a:rPr>
              <a:t>Then was the iron, the clay, the brass, the silver, and the gold, broken to pieces together,           and became like the chaff of the summer threshing floors; and the wind carried them away,                     that no place was found for them: and the stone that smote the image </a:t>
            </a:r>
            <a:r>
              <a:rPr lang="en-US" sz="2000" i="1" u="sng" dirty="0">
                <a:latin typeface="Papyrus" panose="020B0602040200020303" pitchFamily="34" charset="77"/>
              </a:rPr>
              <a:t>became a great mountain</a:t>
            </a:r>
            <a:r>
              <a:rPr lang="en-US" sz="2000" dirty="0">
                <a:latin typeface="Papyrus" panose="020B0602040200020303" pitchFamily="34" charset="77"/>
              </a:rPr>
              <a:t>,                 and filled the whole earth.  (</a:t>
            </a:r>
            <a:r>
              <a:rPr lang="en-US" dirty="0">
                <a:latin typeface="Comic Sans MS" panose="030F0902030302020204" pitchFamily="66" charset="0"/>
              </a:rPr>
              <a:t>Jesus is the stone, the great mountain is His future Kingdom on earth) </a:t>
            </a:r>
            <a:endParaRPr lang="en-US" dirty="0">
              <a:latin typeface="Papyrus" panose="020B0602040200020303" pitchFamily="34" charset="77"/>
            </a:endParaRPr>
          </a:p>
        </p:txBody>
      </p:sp>
      <p:sp>
        <p:nvSpPr>
          <p:cNvPr id="6" name="TextBox 5">
            <a:extLst>
              <a:ext uri="{FF2B5EF4-FFF2-40B4-BE49-F238E27FC236}">
                <a16:creationId xmlns:a16="http://schemas.microsoft.com/office/drawing/2014/main" id="{43B3146B-0195-7FA5-DA27-86953BF44C1E}"/>
              </a:ext>
            </a:extLst>
          </p:cNvPr>
          <p:cNvSpPr txBox="1"/>
          <p:nvPr/>
        </p:nvSpPr>
        <p:spPr>
          <a:xfrm>
            <a:off x="424543" y="3685522"/>
            <a:ext cx="10482942" cy="369332"/>
          </a:xfrm>
          <a:prstGeom prst="rect">
            <a:avLst/>
          </a:prstGeom>
          <a:solidFill>
            <a:schemeClr val="accent2">
              <a:lumMod val="60000"/>
              <a:lumOff val="40000"/>
            </a:schemeClr>
          </a:solidFill>
        </p:spPr>
        <p:txBody>
          <a:bodyPr wrap="square" rtlCol="0">
            <a:spAutoFit/>
          </a:bodyPr>
          <a:lstStyle/>
          <a:p>
            <a:r>
              <a:rPr lang="en-US" dirty="0">
                <a:latin typeface="Comic Sans MS" panose="030F0902030302020204" pitchFamily="66" charset="0"/>
              </a:rPr>
              <a:t>Daniel 2:34-35     “Jesus will Return to Set up His Kingdom &amp; Destroy Forever these Kingdoms </a:t>
            </a:r>
          </a:p>
        </p:txBody>
      </p:sp>
    </p:spTree>
    <p:extLst>
      <p:ext uri="{BB962C8B-B14F-4D97-AF65-F5344CB8AC3E}">
        <p14:creationId xmlns:p14="http://schemas.microsoft.com/office/powerpoint/2010/main" val="240761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olorful, several&#10;&#10;Description automatically generated">
            <a:extLst>
              <a:ext uri="{FF2B5EF4-FFF2-40B4-BE49-F238E27FC236}">
                <a16:creationId xmlns:a16="http://schemas.microsoft.com/office/drawing/2014/main" id="{640C4EF6-F4BB-2A16-0F44-06D4A655ED87}"/>
              </a:ext>
            </a:extLst>
          </p:cNvPr>
          <p:cNvPicPr>
            <a:picLocks noChangeAspect="1"/>
          </p:cNvPicPr>
          <p:nvPr/>
        </p:nvPicPr>
        <p:blipFill>
          <a:blip r:embed="rId2"/>
          <a:stretch>
            <a:fillRect/>
          </a:stretch>
        </p:blipFill>
        <p:spPr>
          <a:xfrm>
            <a:off x="6350" y="1415113"/>
            <a:ext cx="12192000" cy="5046921"/>
          </a:xfrm>
          <a:prstGeom prst="rect">
            <a:avLst/>
          </a:prstGeom>
        </p:spPr>
      </p:pic>
      <p:sp>
        <p:nvSpPr>
          <p:cNvPr id="6" name="TextBox 5">
            <a:extLst>
              <a:ext uri="{FF2B5EF4-FFF2-40B4-BE49-F238E27FC236}">
                <a16:creationId xmlns:a16="http://schemas.microsoft.com/office/drawing/2014/main" id="{0D6124C1-29D8-2756-C7B3-18B2A737254E}"/>
              </a:ext>
            </a:extLst>
          </p:cNvPr>
          <p:cNvSpPr txBox="1"/>
          <p:nvPr/>
        </p:nvSpPr>
        <p:spPr>
          <a:xfrm>
            <a:off x="977900" y="222481"/>
            <a:ext cx="10248900" cy="646331"/>
          </a:xfrm>
          <a:prstGeom prst="rect">
            <a:avLst/>
          </a:prstGeom>
          <a:solidFill>
            <a:schemeClr val="accent4">
              <a:lumMod val="40000"/>
              <a:lumOff val="60000"/>
            </a:schemeClr>
          </a:solidFill>
        </p:spPr>
        <p:txBody>
          <a:bodyPr wrap="square" rtlCol="0">
            <a:spAutoFit/>
          </a:bodyPr>
          <a:lstStyle/>
          <a:p>
            <a:r>
              <a:rPr lang="en-US" dirty="0">
                <a:latin typeface="Papyrus" panose="020B0602040200020303" pitchFamily="34" charset="77"/>
              </a:rPr>
              <a:t>The Great Sea = Gentile Nations/ The Mediterranean Sea        4 Beasts rising from Sea = 4 metals </a:t>
            </a:r>
          </a:p>
          <a:p>
            <a:r>
              <a:rPr lang="en-US" dirty="0">
                <a:latin typeface="Papyrus" panose="020B0602040200020303" pitchFamily="34" charset="77"/>
              </a:rPr>
              <a:t>10 Horns = Power, 10 Future Rulers          The Little Horn = A/C   </a:t>
            </a:r>
          </a:p>
        </p:txBody>
      </p:sp>
      <p:sp>
        <p:nvSpPr>
          <p:cNvPr id="7" name="TextBox 6">
            <a:extLst>
              <a:ext uri="{FF2B5EF4-FFF2-40B4-BE49-F238E27FC236}">
                <a16:creationId xmlns:a16="http://schemas.microsoft.com/office/drawing/2014/main" id="{F1E44E81-38AF-51DC-319C-2FF3C3E255AA}"/>
              </a:ext>
            </a:extLst>
          </p:cNvPr>
          <p:cNvSpPr txBox="1"/>
          <p:nvPr/>
        </p:nvSpPr>
        <p:spPr>
          <a:xfrm>
            <a:off x="977900" y="3059668"/>
            <a:ext cx="1371600" cy="369332"/>
          </a:xfrm>
          <a:prstGeom prst="rect">
            <a:avLst/>
          </a:prstGeom>
          <a:noFill/>
        </p:spPr>
        <p:txBody>
          <a:bodyPr wrap="square" rtlCol="0">
            <a:spAutoFit/>
          </a:bodyPr>
          <a:lstStyle/>
          <a:p>
            <a:r>
              <a:rPr lang="en-US" dirty="0">
                <a:solidFill>
                  <a:srgbClr val="FF0000"/>
                </a:solidFill>
              </a:rPr>
              <a:t>Babylon</a:t>
            </a:r>
          </a:p>
        </p:txBody>
      </p:sp>
      <p:sp>
        <p:nvSpPr>
          <p:cNvPr id="8" name="TextBox 7">
            <a:extLst>
              <a:ext uri="{FF2B5EF4-FFF2-40B4-BE49-F238E27FC236}">
                <a16:creationId xmlns:a16="http://schemas.microsoft.com/office/drawing/2014/main" id="{7BC2455B-F98B-D35B-CB64-6DD67658EC31}"/>
              </a:ext>
            </a:extLst>
          </p:cNvPr>
          <p:cNvSpPr txBox="1"/>
          <p:nvPr/>
        </p:nvSpPr>
        <p:spPr>
          <a:xfrm>
            <a:off x="3619500" y="3059668"/>
            <a:ext cx="1498600" cy="369332"/>
          </a:xfrm>
          <a:prstGeom prst="rect">
            <a:avLst/>
          </a:prstGeom>
          <a:noFill/>
        </p:spPr>
        <p:txBody>
          <a:bodyPr wrap="square" rtlCol="0">
            <a:spAutoFit/>
          </a:bodyPr>
          <a:lstStyle/>
          <a:p>
            <a:r>
              <a:rPr lang="en-US" b="1" dirty="0">
                <a:solidFill>
                  <a:srgbClr val="FF0000"/>
                </a:solidFill>
                <a:latin typeface="Avenir Book" panose="02000503020000020003" pitchFamily="2" charset="0"/>
              </a:rPr>
              <a:t>  Persia</a:t>
            </a:r>
          </a:p>
        </p:txBody>
      </p:sp>
      <p:sp>
        <p:nvSpPr>
          <p:cNvPr id="9" name="TextBox 8">
            <a:extLst>
              <a:ext uri="{FF2B5EF4-FFF2-40B4-BE49-F238E27FC236}">
                <a16:creationId xmlns:a16="http://schemas.microsoft.com/office/drawing/2014/main" id="{5831D71B-35D8-CF58-9DF2-23FFAFAF4D22}"/>
              </a:ext>
            </a:extLst>
          </p:cNvPr>
          <p:cNvSpPr txBox="1"/>
          <p:nvPr/>
        </p:nvSpPr>
        <p:spPr>
          <a:xfrm>
            <a:off x="6642100" y="3059668"/>
            <a:ext cx="1409700" cy="369332"/>
          </a:xfrm>
          <a:prstGeom prst="rect">
            <a:avLst/>
          </a:prstGeom>
          <a:noFill/>
        </p:spPr>
        <p:txBody>
          <a:bodyPr wrap="square" rtlCol="0">
            <a:spAutoFit/>
          </a:bodyPr>
          <a:lstStyle/>
          <a:p>
            <a:r>
              <a:rPr lang="en-US" b="1" dirty="0">
                <a:solidFill>
                  <a:srgbClr val="FF0000"/>
                </a:solidFill>
                <a:latin typeface="Avenir Book" panose="02000503020000020003" pitchFamily="2" charset="0"/>
              </a:rPr>
              <a:t>Greece</a:t>
            </a:r>
          </a:p>
        </p:txBody>
      </p:sp>
      <p:sp>
        <p:nvSpPr>
          <p:cNvPr id="10" name="TextBox 9">
            <a:extLst>
              <a:ext uri="{FF2B5EF4-FFF2-40B4-BE49-F238E27FC236}">
                <a16:creationId xmlns:a16="http://schemas.microsoft.com/office/drawing/2014/main" id="{015F48DE-32AB-ABA2-8212-6091686C6EEE}"/>
              </a:ext>
            </a:extLst>
          </p:cNvPr>
          <p:cNvSpPr txBox="1"/>
          <p:nvPr/>
        </p:nvSpPr>
        <p:spPr>
          <a:xfrm>
            <a:off x="9918700" y="2875002"/>
            <a:ext cx="1409700" cy="369332"/>
          </a:xfrm>
          <a:prstGeom prst="rect">
            <a:avLst/>
          </a:prstGeom>
          <a:noFill/>
        </p:spPr>
        <p:txBody>
          <a:bodyPr wrap="square" rtlCol="0">
            <a:spAutoFit/>
          </a:bodyPr>
          <a:lstStyle/>
          <a:p>
            <a:r>
              <a:rPr lang="en-US" b="1" dirty="0">
                <a:solidFill>
                  <a:srgbClr val="FF0000"/>
                </a:solidFill>
                <a:latin typeface="Avenir Book" panose="02000503020000020003" pitchFamily="2" charset="0"/>
              </a:rPr>
              <a:t>Final Beast</a:t>
            </a:r>
          </a:p>
        </p:txBody>
      </p:sp>
    </p:spTree>
    <p:extLst>
      <p:ext uri="{BB962C8B-B14F-4D97-AF65-F5344CB8AC3E}">
        <p14:creationId xmlns:p14="http://schemas.microsoft.com/office/powerpoint/2010/main" val="6699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FA08E4-D7E6-81D0-FB46-B3DEAF478D87}"/>
              </a:ext>
            </a:extLst>
          </p:cNvPr>
          <p:cNvSpPr txBox="1"/>
          <p:nvPr/>
        </p:nvSpPr>
        <p:spPr>
          <a:xfrm>
            <a:off x="215900" y="201437"/>
            <a:ext cx="11645900" cy="6832640"/>
          </a:xfrm>
          <a:prstGeom prst="rect">
            <a:avLst/>
          </a:prstGeom>
          <a:noFill/>
        </p:spPr>
        <p:txBody>
          <a:bodyPr wrap="square" rtlCol="0">
            <a:spAutoFit/>
          </a:bodyPr>
          <a:lstStyle/>
          <a:p>
            <a:r>
              <a:rPr lang="en-US" sz="2000" baseline="30000" dirty="0">
                <a:latin typeface="Avenir Book" panose="02000503020000020003" pitchFamily="2" charset="0"/>
              </a:rPr>
              <a:t>8 </a:t>
            </a:r>
            <a:r>
              <a:rPr lang="en-US" sz="2000" dirty="0">
                <a:latin typeface="Avenir Book" panose="02000503020000020003" pitchFamily="2" charset="0"/>
              </a:rPr>
              <a:t>I considered the horns, and, behold, there came up among them another little horn,  </a:t>
            </a:r>
          </a:p>
          <a:p>
            <a:r>
              <a:rPr lang="en-US" sz="2000" dirty="0">
                <a:latin typeface="Avenir Book" panose="02000503020000020003" pitchFamily="2" charset="0"/>
              </a:rPr>
              <a:t>    before whom there were 3 of the first horns plucked up by the roots: and behold,</a:t>
            </a:r>
          </a:p>
          <a:p>
            <a:r>
              <a:rPr lang="en-US" sz="2000" dirty="0">
                <a:latin typeface="Avenir Book" panose="02000503020000020003" pitchFamily="2" charset="0"/>
              </a:rPr>
              <a:t>    in this horn were eyes like the eyes of man, and a mouth speaking great things.</a:t>
            </a:r>
          </a:p>
          <a:p>
            <a:endParaRPr lang="en-US" sz="2000" dirty="0">
              <a:latin typeface="Avenir Book" panose="02000503020000020003" pitchFamily="2" charset="0"/>
            </a:endParaRPr>
          </a:p>
          <a:p>
            <a:r>
              <a:rPr lang="en-US" sz="2000" baseline="30000" dirty="0">
                <a:latin typeface="Avenir Book" panose="02000503020000020003" pitchFamily="2" charset="0"/>
              </a:rPr>
              <a:t>9 </a:t>
            </a:r>
            <a:r>
              <a:rPr lang="en-US" sz="2000" dirty="0">
                <a:latin typeface="Avenir Book" panose="02000503020000020003" pitchFamily="2" charset="0"/>
              </a:rPr>
              <a:t>I beheld till the thrones were cast down, and the Ancient of days did sit, \                            whose garment was white as snow, and the hair of His head like the pure wool:                                                            His throne was like the fiery flame, and His wheels as burning fire.</a:t>
            </a:r>
          </a:p>
          <a:p>
            <a:endParaRPr lang="en-US" sz="2000" dirty="0">
              <a:latin typeface="Avenir Book" panose="02000503020000020003" pitchFamily="2" charset="0"/>
            </a:endParaRPr>
          </a:p>
          <a:p>
            <a:r>
              <a:rPr lang="en-US" sz="2000" baseline="30000" dirty="0">
                <a:latin typeface="Avenir Book" panose="02000503020000020003" pitchFamily="2" charset="0"/>
              </a:rPr>
              <a:t>10 </a:t>
            </a:r>
            <a:r>
              <a:rPr lang="en-US" sz="2000" dirty="0">
                <a:latin typeface="Avenir Book" panose="02000503020000020003" pitchFamily="2" charset="0"/>
              </a:rPr>
              <a:t>A fiery stream issued and came forth from before Him: thousand thousands ministered unto Him, and 10,000 x 10,000 stood before Him: the judgment was set &amp; the books were opened. (</a:t>
            </a:r>
            <a:r>
              <a:rPr lang="en-US" sz="2000" dirty="0">
                <a:solidFill>
                  <a:srgbClr val="FF0000"/>
                </a:solidFill>
                <a:latin typeface="Avenir Book" panose="02000503020000020003" pitchFamily="2" charset="0"/>
              </a:rPr>
              <a:t>Rev. 20</a:t>
            </a:r>
            <a:r>
              <a:rPr lang="en-US" sz="2000" dirty="0">
                <a:latin typeface="Avenir Book" panose="02000503020000020003" pitchFamily="2" charset="0"/>
              </a:rPr>
              <a:t>)</a:t>
            </a:r>
          </a:p>
          <a:p>
            <a:endParaRPr lang="en-US" sz="2000" dirty="0">
              <a:latin typeface="Avenir Book" panose="02000503020000020003" pitchFamily="2" charset="0"/>
            </a:endParaRPr>
          </a:p>
          <a:p>
            <a:r>
              <a:rPr lang="en-US" sz="2000" baseline="30000" dirty="0">
                <a:latin typeface="Avenir Book" panose="02000503020000020003" pitchFamily="2" charset="0"/>
              </a:rPr>
              <a:t>11 </a:t>
            </a:r>
            <a:r>
              <a:rPr lang="en-US" sz="2000" dirty="0">
                <a:latin typeface="Avenir Book" panose="02000503020000020003" pitchFamily="2" charset="0"/>
              </a:rPr>
              <a:t>I beheld then because of the voice of the great words which the horn spoke:                                       I beheld even till the beast was slain &amp; his body destroyed, &amp; given to the burning flame.</a:t>
            </a:r>
          </a:p>
          <a:p>
            <a:r>
              <a:rPr lang="en-US" sz="2000" baseline="30000" dirty="0">
                <a:latin typeface="Avenir Book" panose="02000503020000020003" pitchFamily="2" charset="0"/>
              </a:rPr>
              <a:t>12 </a:t>
            </a:r>
            <a:r>
              <a:rPr lang="en-US" sz="2000" dirty="0">
                <a:latin typeface="Avenir Book" panose="02000503020000020003" pitchFamily="2" charset="0"/>
              </a:rPr>
              <a:t>As concerning the rest of the beasts, they had their dominion taken away:                                 </a:t>
            </a:r>
          </a:p>
          <a:p>
            <a:r>
              <a:rPr lang="en-US" sz="2000" dirty="0">
                <a:latin typeface="Avenir Book" panose="02000503020000020003" pitchFamily="2" charset="0"/>
              </a:rPr>
              <a:t> 	yet their lives were prolonged for a season and time.</a:t>
            </a:r>
          </a:p>
          <a:p>
            <a:endParaRPr lang="en-US" sz="2000" dirty="0">
              <a:latin typeface="Avenir Book" panose="02000503020000020003" pitchFamily="2" charset="0"/>
            </a:endParaRPr>
          </a:p>
          <a:p>
            <a:r>
              <a:rPr lang="en-US" sz="2000" baseline="30000" dirty="0">
                <a:latin typeface="Avenir Book" panose="02000503020000020003" pitchFamily="2" charset="0"/>
              </a:rPr>
              <a:t>13 </a:t>
            </a:r>
            <a:r>
              <a:rPr lang="en-US" sz="2000" dirty="0">
                <a:latin typeface="Avenir Book" panose="02000503020000020003" pitchFamily="2" charset="0"/>
              </a:rPr>
              <a:t>I saw in the night visions, and behold, one like the Son of man came with the clouds of 	heaven, and came to the Ancient of days, and they brought him near before Him.</a:t>
            </a:r>
          </a:p>
          <a:p>
            <a:r>
              <a:rPr lang="en-US" sz="2000" baseline="30000" dirty="0">
                <a:latin typeface="Avenir Book" panose="02000503020000020003" pitchFamily="2" charset="0"/>
              </a:rPr>
              <a:t>14 </a:t>
            </a:r>
            <a:r>
              <a:rPr lang="en-US" sz="2000" dirty="0">
                <a:latin typeface="Avenir Book" panose="02000503020000020003" pitchFamily="2" charset="0"/>
              </a:rPr>
              <a:t>And there was given him dominion, and glory, and a kingdom, that all people, nations, </a:t>
            </a:r>
          </a:p>
          <a:p>
            <a:r>
              <a:rPr lang="en-US" sz="2000" dirty="0">
                <a:latin typeface="Avenir Book" panose="02000503020000020003" pitchFamily="2" charset="0"/>
              </a:rPr>
              <a:t>       and languages, should serve him: His dominion is an everlasting dominion, </a:t>
            </a:r>
          </a:p>
          <a:p>
            <a:r>
              <a:rPr lang="en-US" sz="2000" dirty="0">
                <a:latin typeface="Avenir Book" panose="02000503020000020003" pitchFamily="2" charset="0"/>
              </a:rPr>
              <a:t>      which shall not pass away, and His kingdom that which shall not be destroyed.</a:t>
            </a:r>
          </a:p>
          <a:p>
            <a:endParaRPr lang="en-US" dirty="0"/>
          </a:p>
        </p:txBody>
      </p:sp>
      <p:pic>
        <p:nvPicPr>
          <p:cNvPr id="5" name="Picture 4" descr="Text&#10;&#10;Description automatically generated">
            <a:extLst>
              <a:ext uri="{FF2B5EF4-FFF2-40B4-BE49-F238E27FC236}">
                <a16:creationId xmlns:a16="http://schemas.microsoft.com/office/drawing/2014/main" id="{A865D027-43FB-F536-140A-3AFE3FE3AAC8}"/>
              </a:ext>
            </a:extLst>
          </p:cNvPr>
          <p:cNvPicPr>
            <a:picLocks noChangeAspect="1"/>
          </p:cNvPicPr>
          <p:nvPr/>
        </p:nvPicPr>
        <p:blipFill rotWithShape="1">
          <a:blip r:embed="rId2"/>
          <a:srcRect l="15311" b="14186"/>
          <a:stretch/>
        </p:blipFill>
        <p:spPr>
          <a:xfrm>
            <a:off x="9461500" y="1169868"/>
            <a:ext cx="2514600" cy="1382832"/>
          </a:xfrm>
          <a:prstGeom prst="rect">
            <a:avLst/>
          </a:prstGeom>
        </p:spPr>
      </p:pic>
      <p:sp>
        <p:nvSpPr>
          <p:cNvPr id="6" name="TextBox 5">
            <a:extLst>
              <a:ext uri="{FF2B5EF4-FFF2-40B4-BE49-F238E27FC236}">
                <a16:creationId xmlns:a16="http://schemas.microsoft.com/office/drawing/2014/main" id="{8AACC318-175B-B8EB-1DD2-C19D5C4393E1}"/>
              </a:ext>
            </a:extLst>
          </p:cNvPr>
          <p:cNvSpPr txBox="1"/>
          <p:nvPr/>
        </p:nvSpPr>
        <p:spPr>
          <a:xfrm>
            <a:off x="10388600" y="1263332"/>
            <a:ext cx="1473200" cy="523220"/>
          </a:xfrm>
          <a:prstGeom prst="rect">
            <a:avLst/>
          </a:prstGeom>
          <a:noFill/>
        </p:spPr>
        <p:txBody>
          <a:bodyPr wrap="square" rtlCol="0">
            <a:spAutoFit/>
          </a:bodyPr>
          <a:lstStyle/>
          <a:p>
            <a:r>
              <a:rPr lang="en-US" sz="1400" dirty="0">
                <a:solidFill>
                  <a:schemeClr val="bg1"/>
                </a:solidFill>
              </a:rPr>
              <a:t>Little Horn </a:t>
            </a:r>
          </a:p>
          <a:p>
            <a:r>
              <a:rPr lang="en-US" sz="1400" dirty="0">
                <a:solidFill>
                  <a:schemeClr val="bg1"/>
                </a:solidFill>
              </a:rPr>
              <a:t>Anti-Christ</a:t>
            </a:r>
          </a:p>
        </p:txBody>
      </p:sp>
    </p:spTree>
    <p:extLst>
      <p:ext uri="{BB962C8B-B14F-4D97-AF65-F5344CB8AC3E}">
        <p14:creationId xmlns:p14="http://schemas.microsoft.com/office/powerpoint/2010/main" val="53104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503B8C-4133-51F8-6C55-B4B1332FF6AA}"/>
              </a:ext>
            </a:extLst>
          </p:cNvPr>
          <p:cNvSpPr txBox="1"/>
          <p:nvPr/>
        </p:nvSpPr>
        <p:spPr>
          <a:xfrm>
            <a:off x="317500" y="165100"/>
            <a:ext cx="11353800" cy="7037824"/>
          </a:xfrm>
          <a:prstGeom prst="rect">
            <a:avLst/>
          </a:prstGeom>
          <a:noFill/>
        </p:spPr>
        <p:txBody>
          <a:bodyPr wrap="square" rtlCol="0">
            <a:spAutoFit/>
          </a:bodyPr>
          <a:lstStyle/>
          <a:p>
            <a:r>
              <a:rPr lang="en-US" sz="2000" baseline="30000" dirty="0">
                <a:latin typeface="Avenir Book" panose="02000503020000020003" pitchFamily="2" charset="0"/>
              </a:rPr>
              <a:t>15 </a:t>
            </a:r>
            <a:r>
              <a:rPr lang="en-US" sz="2000" dirty="0">
                <a:latin typeface="Avenir Book" panose="02000503020000020003" pitchFamily="2" charset="0"/>
              </a:rPr>
              <a:t>I Daniel was grieved in my spirit in the midst of my body, &amp; the visions of my head troubled me.</a:t>
            </a:r>
          </a:p>
          <a:p>
            <a:endParaRPr lang="en-US" sz="2000" dirty="0">
              <a:latin typeface="Avenir Book" panose="02000503020000020003" pitchFamily="2" charset="0"/>
            </a:endParaRPr>
          </a:p>
          <a:p>
            <a:r>
              <a:rPr lang="en-US" sz="2000" baseline="30000" dirty="0">
                <a:latin typeface="Avenir Book" panose="02000503020000020003" pitchFamily="2" charset="0"/>
              </a:rPr>
              <a:t>16 </a:t>
            </a:r>
            <a:r>
              <a:rPr lang="en-US" sz="2000" dirty="0">
                <a:latin typeface="Avenir Book" panose="02000503020000020003" pitchFamily="2" charset="0"/>
              </a:rPr>
              <a:t>I came near to one of them that stood by, and asked him the truth of all this.                                 	So he told me, and made me know the interpretation of the things.</a:t>
            </a:r>
          </a:p>
          <a:p>
            <a:endParaRPr lang="en-US" sz="2000" dirty="0">
              <a:latin typeface="Avenir Book" panose="02000503020000020003" pitchFamily="2" charset="0"/>
            </a:endParaRPr>
          </a:p>
          <a:p>
            <a:r>
              <a:rPr lang="en-US" sz="2000" baseline="30000" dirty="0">
                <a:latin typeface="Avenir Book" panose="02000503020000020003" pitchFamily="2" charset="0"/>
              </a:rPr>
              <a:t>17 </a:t>
            </a:r>
            <a:r>
              <a:rPr lang="en-US" sz="2000" dirty="0">
                <a:latin typeface="Avenir Book" panose="02000503020000020003" pitchFamily="2" charset="0"/>
              </a:rPr>
              <a:t>These great beasts, which are 4 kings that shall arise out of the earth.</a:t>
            </a:r>
          </a:p>
          <a:p>
            <a:endParaRPr lang="en-US" sz="2000" dirty="0">
              <a:latin typeface="Avenir Book" panose="02000503020000020003" pitchFamily="2" charset="0"/>
            </a:endParaRPr>
          </a:p>
          <a:p>
            <a:r>
              <a:rPr lang="en-US" sz="2000" baseline="30000" dirty="0">
                <a:latin typeface="Avenir Book" panose="02000503020000020003" pitchFamily="2" charset="0"/>
              </a:rPr>
              <a:t>18 </a:t>
            </a:r>
            <a:r>
              <a:rPr lang="en-US" sz="2000" dirty="0">
                <a:latin typeface="Avenir Book" panose="02000503020000020003" pitchFamily="2" charset="0"/>
              </a:rPr>
              <a:t>But the saints of the most High shall take the kingdom,                                                                         and possess the kingdom for ever, even for ever and ever.</a:t>
            </a:r>
          </a:p>
          <a:p>
            <a:endParaRPr lang="en-US" sz="2000" dirty="0">
              <a:latin typeface="Avenir Book" panose="02000503020000020003" pitchFamily="2" charset="0"/>
            </a:endParaRPr>
          </a:p>
          <a:p>
            <a:r>
              <a:rPr lang="en-US" sz="2000" baseline="30000" dirty="0">
                <a:latin typeface="Avenir Book" panose="02000503020000020003" pitchFamily="2" charset="0"/>
              </a:rPr>
              <a:t>19 </a:t>
            </a:r>
            <a:r>
              <a:rPr lang="en-US" sz="2000" dirty="0">
                <a:latin typeface="Avenir Book" panose="02000503020000020003" pitchFamily="2" charset="0"/>
              </a:rPr>
              <a:t>Then I would know the truth of the 4th beast, which was diverse from all the others, </a:t>
            </a:r>
          </a:p>
          <a:p>
            <a:r>
              <a:rPr lang="en-US" sz="2000" dirty="0">
                <a:latin typeface="Avenir Book" panose="02000503020000020003" pitchFamily="2" charset="0"/>
              </a:rPr>
              <a:t>     exceeding dreadful, whose teeth were of iron and his nails of brass; </a:t>
            </a:r>
          </a:p>
          <a:p>
            <a:r>
              <a:rPr lang="en-US" sz="2000" dirty="0">
                <a:latin typeface="Avenir Book" panose="02000503020000020003" pitchFamily="2" charset="0"/>
              </a:rPr>
              <a:t> which devoured, broke in pieces, and stamped the residue with his feet;</a:t>
            </a:r>
          </a:p>
          <a:p>
            <a:endParaRPr lang="en-US" sz="2000" dirty="0">
              <a:latin typeface="Avenir Book" panose="02000503020000020003" pitchFamily="2" charset="0"/>
            </a:endParaRPr>
          </a:p>
          <a:p>
            <a:r>
              <a:rPr lang="en-US" sz="2000" baseline="30000" dirty="0">
                <a:latin typeface="Avenir Book" panose="02000503020000020003" pitchFamily="2" charset="0"/>
              </a:rPr>
              <a:t>20 </a:t>
            </a:r>
            <a:r>
              <a:rPr lang="en-US" sz="2000" dirty="0">
                <a:latin typeface="Avenir Book" panose="02000503020000020003" pitchFamily="2" charset="0"/>
              </a:rPr>
              <a:t>And of the 10 horns that were in his head, &amp; of the other which came up, &amp; before whom 3 fell;    even of that horn that had eyes &amp; a mouth that spoke very great things,                                           whose look was more stout than his fellows.</a:t>
            </a:r>
            <a:r>
              <a:rPr lang="en-US" sz="2000" baseline="30000" dirty="0">
                <a:latin typeface="Avenir Book" panose="02000503020000020003" pitchFamily="2" charset="0"/>
              </a:rPr>
              <a:t>21 </a:t>
            </a:r>
            <a:r>
              <a:rPr lang="en-US" sz="2000" dirty="0">
                <a:latin typeface="Avenir Book" panose="02000503020000020003" pitchFamily="2" charset="0"/>
              </a:rPr>
              <a:t>I beheld and the same horn</a:t>
            </a:r>
          </a:p>
          <a:p>
            <a:r>
              <a:rPr lang="en-US" sz="2000" dirty="0">
                <a:latin typeface="Avenir Book" panose="02000503020000020003" pitchFamily="2" charset="0"/>
              </a:rPr>
              <a:t> made war with the saints, and prevailed against them;</a:t>
            </a:r>
          </a:p>
          <a:p>
            <a:endParaRPr lang="en-US" sz="2000" dirty="0">
              <a:latin typeface="Avenir Book" panose="02000503020000020003" pitchFamily="2" charset="0"/>
            </a:endParaRPr>
          </a:p>
          <a:p>
            <a:r>
              <a:rPr lang="en-US" sz="2000" baseline="30000" dirty="0">
                <a:latin typeface="Avenir Book" panose="02000503020000020003" pitchFamily="2" charset="0"/>
              </a:rPr>
              <a:t>22 </a:t>
            </a:r>
            <a:r>
              <a:rPr lang="en-US" sz="2000" dirty="0">
                <a:latin typeface="Avenir Book" panose="02000503020000020003" pitchFamily="2" charset="0"/>
              </a:rPr>
              <a:t>Until the Ancient of days came, and judgment was given to the saints of the most High; </a:t>
            </a:r>
          </a:p>
          <a:p>
            <a:r>
              <a:rPr lang="en-US" sz="2000" dirty="0">
                <a:latin typeface="Avenir Book" panose="02000503020000020003" pitchFamily="2" charset="0"/>
              </a:rPr>
              <a:t>       and the time came that the saints possessed the kingdom.</a:t>
            </a:r>
          </a:p>
          <a:p>
            <a:endParaRPr lang="en-US" dirty="0"/>
          </a:p>
        </p:txBody>
      </p:sp>
      <p:pic>
        <p:nvPicPr>
          <p:cNvPr id="7" name="Picture 6" descr="A picture containing text&#10;&#10;Description automatically generated">
            <a:extLst>
              <a:ext uri="{FF2B5EF4-FFF2-40B4-BE49-F238E27FC236}">
                <a16:creationId xmlns:a16="http://schemas.microsoft.com/office/drawing/2014/main" id="{F16AFDB3-5DC6-C958-AF23-34130C660138}"/>
              </a:ext>
            </a:extLst>
          </p:cNvPr>
          <p:cNvPicPr>
            <a:picLocks noChangeAspect="1"/>
          </p:cNvPicPr>
          <p:nvPr/>
        </p:nvPicPr>
        <p:blipFill rotWithShape="1">
          <a:blip r:embed="rId2"/>
          <a:srcRect t="30769"/>
          <a:stretch/>
        </p:blipFill>
        <p:spPr>
          <a:xfrm>
            <a:off x="8493196" y="1546501"/>
            <a:ext cx="3381304" cy="1653899"/>
          </a:xfrm>
          <a:prstGeom prst="rect">
            <a:avLst/>
          </a:prstGeom>
        </p:spPr>
      </p:pic>
      <p:pic>
        <p:nvPicPr>
          <p:cNvPr id="9" name="Picture 8" descr="Text&#10;&#10;Description automatically generated">
            <a:extLst>
              <a:ext uri="{FF2B5EF4-FFF2-40B4-BE49-F238E27FC236}">
                <a16:creationId xmlns:a16="http://schemas.microsoft.com/office/drawing/2014/main" id="{56CE3B60-DAB6-51A9-5709-87EC03A0224D}"/>
              </a:ext>
            </a:extLst>
          </p:cNvPr>
          <p:cNvPicPr>
            <a:picLocks noChangeAspect="1"/>
          </p:cNvPicPr>
          <p:nvPr/>
        </p:nvPicPr>
        <p:blipFill rotWithShape="1">
          <a:blip r:embed="rId3"/>
          <a:srcRect l="19221" b="15688"/>
          <a:stretch/>
        </p:blipFill>
        <p:spPr>
          <a:xfrm>
            <a:off x="9055100" y="4810400"/>
            <a:ext cx="2036798" cy="1153747"/>
          </a:xfrm>
          <a:prstGeom prst="rect">
            <a:avLst/>
          </a:prstGeom>
        </p:spPr>
      </p:pic>
    </p:spTree>
    <p:extLst>
      <p:ext uri="{BB962C8B-B14F-4D97-AF65-F5344CB8AC3E}">
        <p14:creationId xmlns:p14="http://schemas.microsoft.com/office/powerpoint/2010/main" val="835277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2D6483-7FCD-6341-FBD9-0EDA2DD54225}"/>
              </a:ext>
            </a:extLst>
          </p:cNvPr>
          <p:cNvSpPr txBox="1"/>
          <p:nvPr/>
        </p:nvSpPr>
        <p:spPr>
          <a:xfrm>
            <a:off x="565150" y="782121"/>
            <a:ext cx="11061700" cy="5293757"/>
          </a:xfrm>
          <a:prstGeom prst="rect">
            <a:avLst/>
          </a:prstGeom>
          <a:noFill/>
        </p:spPr>
        <p:txBody>
          <a:bodyPr wrap="square" rtlCol="0">
            <a:spAutoFit/>
          </a:bodyPr>
          <a:lstStyle/>
          <a:p>
            <a:r>
              <a:rPr lang="en-US" sz="2000" baseline="30000" dirty="0">
                <a:latin typeface="Avenir Book" panose="02000503020000020003" pitchFamily="2" charset="0"/>
              </a:rPr>
              <a:t>23 </a:t>
            </a:r>
            <a:r>
              <a:rPr lang="en-US" sz="2000" dirty="0">
                <a:latin typeface="Avenir Book" panose="02000503020000020003" pitchFamily="2" charset="0"/>
              </a:rPr>
              <a:t>Thus he said, The 4</a:t>
            </a:r>
            <a:r>
              <a:rPr lang="en-US" sz="2000" baseline="30000" dirty="0">
                <a:latin typeface="Avenir Book" panose="02000503020000020003" pitchFamily="2" charset="0"/>
              </a:rPr>
              <a:t>th</a:t>
            </a:r>
            <a:r>
              <a:rPr lang="en-US" sz="2000" dirty="0">
                <a:latin typeface="Avenir Book" panose="02000503020000020003" pitchFamily="2" charset="0"/>
              </a:rPr>
              <a:t> beast shall be the 4th kingdom upon earth, which shall be diverse from all kingdoms, and shall devour the whole earth, and shall tread it down, and break it in pieces.</a:t>
            </a:r>
          </a:p>
          <a:p>
            <a:endParaRPr lang="en-US" sz="2000" dirty="0">
              <a:latin typeface="Avenir Book" panose="02000503020000020003" pitchFamily="2" charset="0"/>
            </a:endParaRPr>
          </a:p>
          <a:p>
            <a:r>
              <a:rPr lang="en-US" sz="2000" baseline="30000" dirty="0">
                <a:latin typeface="Avenir Book" panose="02000503020000020003" pitchFamily="2" charset="0"/>
              </a:rPr>
              <a:t>24 </a:t>
            </a:r>
            <a:r>
              <a:rPr lang="en-US" sz="2000" dirty="0">
                <a:latin typeface="Avenir Book" panose="02000503020000020003" pitchFamily="2" charset="0"/>
              </a:rPr>
              <a:t>And the 10 horns out of this kingdom are 10 kings that shall arise:  another shall rise after them; and he shall be diverse from the first, and he shall subdue 3 kings.</a:t>
            </a:r>
          </a:p>
          <a:p>
            <a:endParaRPr lang="en-US" sz="2000" dirty="0">
              <a:latin typeface="Avenir Book" panose="02000503020000020003" pitchFamily="2" charset="0"/>
            </a:endParaRPr>
          </a:p>
          <a:p>
            <a:r>
              <a:rPr lang="en-US" sz="2000" baseline="30000" dirty="0">
                <a:latin typeface="Avenir Book" panose="02000503020000020003" pitchFamily="2" charset="0"/>
              </a:rPr>
              <a:t>25 </a:t>
            </a:r>
            <a:r>
              <a:rPr lang="en-US" sz="2000" dirty="0">
                <a:latin typeface="Avenir Book" panose="02000503020000020003" pitchFamily="2" charset="0"/>
              </a:rPr>
              <a:t>And he shall speak great words against the most High, and shall wear out the saints </a:t>
            </a:r>
          </a:p>
          <a:p>
            <a:r>
              <a:rPr lang="en-US" sz="2000" dirty="0">
                <a:latin typeface="Avenir Book" panose="02000503020000020003" pitchFamily="2" charset="0"/>
              </a:rPr>
              <a:t>of the most High, and think to change times and laws: they shall be given into his hand </a:t>
            </a:r>
          </a:p>
          <a:p>
            <a:r>
              <a:rPr lang="en-US" sz="2000" dirty="0">
                <a:latin typeface="Avenir Book" panose="02000503020000020003" pitchFamily="2" charset="0"/>
              </a:rPr>
              <a:t>until a time and times and the dividing of time.   ( 3 ½ Years – Half of the 7 year Tribulation)</a:t>
            </a:r>
          </a:p>
          <a:p>
            <a:endParaRPr lang="en-US" sz="2000" dirty="0">
              <a:latin typeface="Avenir Book" panose="02000503020000020003" pitchFamily="2" charset="0"/>
            </a:endParaRPr>
          </a:p>
          <a:p>
            <a:r>
              <a:rPr lang="en-US" sz="2000" baseline="30000" dirty="0">
                <a:latin typeface="Avenir Book" panose="02000503020000020003" pitchFamily="2" charset="0"/>
              </a:rPr>
              <a:t>26 </a:t>
            </a:r>
            <a:r>
              <a:rPr lang="en-US" sz="2000" dirty="0">
                <a:latin typeface="Avenir Book" panose="02000503020000020003" pitchFamily="2" charset="0"/>
              </a:rPr>
              <a:t>But the judgment shall sit, and they shall take away his dominion, </a:t>
            </a:r>
          </a:p>
          <a:p>
            <a:r>
              <a:rPr lang="en-US" sz="2000" dirty="0">
                <a:latin typeface="Avenir Book" panose="02000503020000020003" pitchFamily="2" charset="0"/>
              </a:rPr>
              <a:t>       to consume and to destroy it unto the end.</a:t>
            </a:r>
          </a:p>
          <a:p>
            <a:endParaRPr lang="en-US" sz="2000" dirty="0">
              <a:latin typeface="Avenir Book" panose="02000503020000020003" pitchFamily="2" charset="0"/>
            </a:endParaRPr>
          </a:p>
          <a:p>
            <a:r>
              <a:rPr lang="en-US" sz="2000" baseline="30000" dirty="0">
                <a:latin typeface="Avenir Book" panose="02000503020000020003" pitchFamily="2" charset="0"/>
              </a:rPr>
              <a:t>27 </a:t>
            </a:r>
            <a:r>
              <a:rPr lang="en-US" sz="2000" dirty="0">
                <a:latin typeface="Avenir Book" panose="02000503020000020003" pitchFamily="2" charset="0"/>
              </a:rPr>
              <a:t>And the kingdom and dominion, and the greatness of the kingdom under the whole heaven, shall be given to the people of the saints of the Most High, whose kingdom is an everlasting kingdom, and all dominions shall serve and obey him.</a:t>
            </a:r>
          </a:p>
          <a:p>
            <a:endParaRPr lang="en-US" dirty="0"/>
          </a:p>
        </p:txBody>
      </p:sp>
    </p:spTree>
    <p:extLst>
      <p:ext uri="{BB962C8B-B14F-4D97-AF65-F5344CB8AC3E}">
        <p14:creationId xmlns:p14="http://schemas.microsoft.com/office/powerpoint/2010/main" val="31171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1090"/>
            <a:ext cx="9144000"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599AA16-75D6-D55C-80D8-FD299B467E34}"/>
              </a:ext>
            </a:extLst>
          </p:cNvPr>
          <p:cNvSpPr/>
          <p:nvPr/>
        </p:nvSpPr>
        <p:spPr>
          <a:xfrm>
            <a:off x="0" y="-141090"/>
            <a:ext cx="12192000" cy="6999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13199" y="246860"/>
            <a:ext cx="5059562" cy="1384995"/>
          </a:xfrm>
          <a:prstGeom prst="rect">
            <a:avLst/>
          </a:prstGeom>
          <a:solidFill>
            <a:srgbClr val="3366FF"/>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latin typeface="Papyrus"/>
                <a:cs typeface="Papyrus"/>
              </a:rPr>
              <a:t>The Wild Beast Kingdoms</a:t>
            </a:r>
          </a:p>
          <a:p>
            <a:r>
              <a:rPr lang="en-US" sz="2800" dirty="0">
                <a:latin typeface="Papyrus"/>
                <a:cs typeface="Papyrus"/>
              </a:rPr>
              <a:t>     In Daniel Chapter 7</a:t>
            </a:r>
          </a:p>
          <a:p>
            <a:r>
              <a:rPr lang="en-US" sz="2800" dirty="0">
                <a:latin typeface="Papyrus"/>
                <a:cs typeface="Papyrus"/>
              </a:rPr>
              <a:t>       All Point to ISLAM</a:t>
            </a:r>
          </a:p>
        </p:txBody>
      </p:sp>
      <p:pic>
        <p:nvPicPr>
          <p:cNvPr id="9" name="Picture 8" descr="images.jpeg"/>
          <p:cNvPicPr>
            <a:picLocks noChangeAspect="1"/>
          </p:cNvPicPr>
          <p:nvPr/>
        </p:nvPicPr>
        <p:blipFill>
          <a:blip r:embed="rId2">
            <a:extLst>
              <a:ext uri="{BEBA8EAE-BF5A-486C-A8C5-ECC9F3942E4B}">
                <a14:imgProps xmlns:a14="http://schemas.microsoft.com/office/drawing/2010/main">
                  <a14:imgLayer r:embed="rId3">
                    <a14:imgEffect>
                      <a14:backgroundRemoval t="2804" b="100000" l="0" r="100000">
                        <a14:backgroundMark x1="74153" y1="22897" x2="74153" y2="69626"/>
                        <a14:backgroundMark x1="66102" y1="63551" x2="79661" y2="79907"/>
                        <a14:backgroundMark x1="62712" y1="70093" x2="76271" y2="78972"/>
                        <a14:backgroundMark x1="36017" y1="24299" x2="37288" y2="82243"/>
                      </a14:backgroundRemoval>
                    </a14:imgEffect>
                  </a14:imgLayer>
                </a14:imgProps>
              </a:ext>
              <a:ext uri="{28A0092B-C50C-407E-A947-70E740481C1C}">
                <a14:useLocalDpi xmlns:a14="http://schemas.microsoft.com/office/drawing/2010/main" val="0"/>
              </a:ext>
            </a:extLst>
          </a:blip>
          <a:stretch>
            <a:fillRect/>
          </a:stretch>
        </p:blipFill>
        <p:spPr>
          <a:xfrm>
            <a:off x="7637272" y="3506740"/>
            <a:ext cx="3695781" cy="3351260"/>
          </a:xfrm>
          <a:prstGeom prst="rect">
            <a:avLst/>
          </a:prstGeom>
        </p:spPr>
      </p:pic>
      <p:sp>
        <p:nvSpPr>
          <p:cNvPr id="8" name="TextBox 7"/>
          <p:cNvSpPr txBox="1"/>
          <p:nvPr/>
        </p:nvSpPr>
        <p:spPr>
          <a:xfrm>
            <a:off x="5762626" y="2229073"/>
            <a:ext cx="6429374" cy="16927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latin typeface="Papyrus"/>
                <a:cs typeface="Papyrus"/>
              </a:rPr>
              <a:t>        Look Again</a:t>
            </a:r>
            <a:r>
              <a:rPr lang="en-US" sz="2400" dirty="0">
                <a:latin typeface="Papyrus"/>
                <a:cs typeface="Papyrus"/>
              </a:rPr>
              <a:t> at Daniel Chapter 2</a:t>
            </a:r>
          </a:p>
          <a:p>
            <a:r>
              <a:rPr lang="en-US" sz="2400" dirty="0">
                <a:latin typeface="Papyrus"/>
                <a:cs typeface="Papyrus"/>
              </a:rPr>
              <a:t> The Metal  Statue  =   Same Beast Kingdom</a:t>
            </a:r>
          </a:p>
          <a:p>
            <a:r>
              <a:rPr lang="en-US" sz="2400" dirty="0">
                <a:latin typeface="Papyrus"/>
                <a:cs typeface="Papyrus"/>
              </a:rPr>
              <a:t> Focus on the Feet and Toes – Final Kingdom</a:t>
            </a:r>
          </a:p>
          <a:p>
            <a:r>
              <a:rPr lang="en-US" sz="2800" dirty="0">
                <a:latin typeface="Papyrus"/>
                <a:cs typeface="Papyrus"/>
              </a:rPr>
              <a:t> </a:t>
            </a:r>
            <a:r>
              <a:rPr lang="en-US" sz="2400" dirty="0">
                <a:latin typeface="Papyrus"/>
                <a:cs typeface="Papyrus"/>
              </a:rPr>
              <a:t>10 Toes  =  10 Future Kings under Anti-Christ</a:t>
            </a:r>
          </a:p>
        </p:txBody>
      </p:sp>
      <p:pic>
        <p:nvPicPr>
          <p:cNvPr id="6" name="Picture 5" descr="Diagram&#10;&#10;Description automatically generated">
            <a:extLst>
              <a:ext uri="{FF2B5EF4-FFF2-40B4-BE49-F238E27FC236}">
                <a16:creationId xmlns:a16="http://schemas.microsoft.com/office/drawing/2014/main" id="{6CCDAE05-D735-2A82-C817-5C6B43C17BD2}"/>
              </a:ext>
            </a:extLst>
          </p:cNvPr>
          <p:cNvPicPr>
            <a:picLocks noChangeAspect="1"/>
          </p:cNvPicPr>
          <p:nvPr/>
        </p:nvPicPr>
        <p:blipFill>
          <a:blip r:embed="rId4"/>
          <a:stretch>
            <a:fillRect/>
          </a:stretch>
        </p:blipFill>
        <p:spPr>
          <a:xfrm>
            <a:off x="419238" y="-141091"/>
            <a:ext cx="4238627" cy="6999089"/>
          </a:xfrm>
          <a:prstGeom prst="rect">
            <a:avLst/>
          </a:prstGeom>
        </p:spPr>
      </p:pic>
    </p:spTree>
    <p:extLst>
      <p:ext uri="{BB962C8B-B14F-4D97-AF65-F5344CB8AC3E}">
        <p14:creationId xmlns:p14="http://schemas.microsoft.com/office/powerpoint/2010/main" val="1023114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3E07B-7BC7-16C8-66A8-3DC5D7EA637B}"/>
              </a:ext>
            </a:extLst>
          </p:cNvPr>
          <p:cNvSpPr/>
          <p:nvPr/>
        </p:nvSpPr>
        <p:spPr>
          <a:xfrm>
            <a:off x="0" y="-43979"/>
            <a:ext cx="12192000" cy="692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4Beast Comparative Ch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67" y="-43979"/>
            <a:ext cx="9953625" cy="692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960810" y="0"/>
            <a:ext cx="5683380" cy="461665"/>
          </a:xfrm>
          <a:prstGeom prst="rect">
            <a:avLst/>
          </a:prstGeom>
          <a:solidFill>
            <a:srgbClr val="3366FF"/>
          </a:solidFill>
        </p:spPr>
        <p:txBody>
          <a:bodyPr wrap="square" rtlCol="0">
            <a:spAutoFit/>
          </a:bodyPr>
          <a:lstStyle/>
          <a:p>
            <a:r>
              <a:rPr lang="en-US" sz="2400" dirty="0">
                <a:latin typeface="Papyrus"/>
                <a:cs typeface="Papyrus"/>
              </a:rPr>
              <a:t>Comparing Daniel  2, Daniel 7 &amp;  Daniel 8</a:t>
            </a:r>
          </a:p>
        </p:txBody>
      </p:sp>
      <p:pic>
        <p:nvPicPr>
          <p:cNvPr id="6" name="Picture 5" descr="Diagram&#10;&#10;Description automatically generated">
            <a:extLst>
              <a:ext uri="{FF2B5EF4-FFF2-40B4-BE49-F238E27FC236}">
                <a16:creationId xmlns:a16="http://schemas.microsoft.com/office/drawing/2014/main" id="{A819BB19-FBAD-01D4-FD4D-036547D11904}"/>
              </a:ext>
            </a:extLst>
          </p:cNvPr>
          <p:cNvPicPr>
            <a:picLocks noChangeAspect="1"/>
          </p:cNvPicPr>
          <p:nvPr/>
        </p:nvPicPr>
        <p:blipFill>
          <a:blip r:embed="rId3"/>
          <a:stretch>
            <a:fillRect/>
          </a:stretch>
        </p:blipFill>
        <p:spPr>
          <a:xfrm>
            <a:off x="714375" y="-80124"/>
            <a:ext cx="4238627" cy="6999089"/>
          </a:xfrm>
          <a:prstGeom prst="rect">
            <a:avLst/>
          </a:prstGeom>
        </p:spPr>
      </p:pic>
    </p:spTree>
    <p:extLst>
      <p:ext uri="{BB962C8B-B14F-4D97-AF65-F5344CB8AC3E}">
        <p14:creationId xmlns:p14="http://schemas.microsoft.com/office/powerpoint/2010/main" val="1756188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4764"/>
            <a:ext cx="9144000" cy="909637"/>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dirty="0">
                <a:solidFill>
                  <a:schemeClr val="accent4">
                    <a:lumMod val="60000"/>
                    <a:lumOff val="40000"/>
                  </a:schemeClr>
                </a:solidFill>
                <a:effectLst>
                  <a:outerShdw blurRad="38100" dist="38100" dir="2700000" algn="tl">
                    <a:srgbClr val="000000"/>
                  </a:outerShdw>
                </a:effectLst>
                <a:latin typeface="Papyrus" charset="0"/>
              </a:rPr>
              <a:t>Babylonian Empire</a:t>
            </a:r>
          </a:p>
        </p:txBody>
      </p:sp>
      <p:sp>
        <p:nvSpPr>
          <p:cNvPr id="2057" name="Rectangle 9"/>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1A9179C6-16C7-FFCC-BBF7-C7F59FC81672}"/>
              </a:ext>
            </a:extLst>
          </p:cNvPr>
          <p:cNvSpPr/>
          <p:nvPr/>
        </p:nvSpPr>
        <p:spPr>
          <a:xfrm>
            <a:off x="0" y="0"/>
            <a:ext cx="12344400" cy="6869114"/>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1" name="Picture 12" descr="Babylonian Empire copy"/>
          <p:cNvPicPr>
            <a:picLocks noChangeAspect="1" noChangeArrowheads="1"/>
          </p:cNvPicPr>
          <p:nvPr/>
        </p:nvPicPr>
        <p:blipFill>
          <a:blip r:embed="rId2">
            <a:extLst>
              <a:ext uri="{28A0092B-C50C-407E-A947-70E740481C1C}">
                <a14:useLocalDpi xmlns:a14="http://schemas.microsoft.com/office/drawing/2010/main" val="0"/>
              </a:ext>
            </a:extLst>
          </a:blip>
          <a:srcRect l="926"/>
          <a:stretch>
            <a:fillRect/>
          </a:stretch>
        </p:blipFill>
        <p:spPr bwMode="auto">
          <a:xfrm>
            <a:off x="785385" y="0"/>
            <a:ext cx="10411254" cy="6869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88571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0"/>
            <a:ext cx="9144000" cy="838200"/>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b="1" dirty="0">
                <a:solidFill>
                  <a:srgbClr val="FFFF00"/>
                </a:solidFill>
                <a:effectLst>
                  <a:outerShdw blurRad="38100" dist="38100" dir="2700000" algn="tl">
                    <a:srgbClr val="000000"/>
                  </a:outerShdw>
                </a:effectLst>
                <a:latin typeface="Papyrus" charset="0"/>
              </a:rPr>
              <a:t>Persian</a:t>
            </a:r>
            <a:r>
              <a:rPr lang="en-US" sz="3600" b="1" dirty="0">
                <a:solidFill>
                  <a:srgbClr val="FF0000"/>
                </a:solidFill>
                <a:effectLst>
                  <a:outerShdw blurRad="38100" dist="38100" dir="2700000" algn="tl">
                    <a:srgbClr val="000000"/>
                  </a:outerShdw>
                </a:effectLst>
                <a:latin typeface="Papyrus" charset="0"/>
              </a:rPr>
              <a:t> </a:t>
            </a:r>
            <a:r>
              <a:rPr lang="en-US" sz="3600" b="1" dirty="0">
                <a:solidFill>
                  <a:srgbClr val="FFFF00"/>
                </a:solidFill>
                <a:effectLst>
                  <a:outerShdw blurRad="38100" dist="38100" dir="2700000" algn="tl">
                    <a:srgbClr val="000000"/>
                  </a:outerShdw>
                </a:effectLst>
                <a:latin typeface="Papyrus" charset="0"/>
              </a:rPr>
              <a:t>Empire</a:t>
            </a:r>
          </a:p>
        </p:txBody>
      </p:sp>
      <p:sp>
        <p:nvSpPr>
          <p:cNvPr id="7171" name="Rectangle 3"/>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3919BF8F-BBB2-1B9F-583F-4963979A7AA2}"/>
              </a:ext>
            </a:extLst>
          </p:cNvPr>
          <p:cNvSpPr/>
          <p:nvPr/>
        </p:nvSpPr>
        <p:spPr>
          <a:xfrm>
            <a:off x="0" y="0"/>
            <a:ext cx="12192000" cy="70151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5" name="Picture 4" descr="Persian Empire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49" y="-52389"/>
            <a:ext cx="10565844" cy="701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988614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9144000" cy="838200"/>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dirty="0">
                <a:solidFill>
                  <a:srgbClr val="FFCC66"/>
                </a:solidFill>
                <a:effectLst>
                  <a:outerShdw blurRad="38100" dist="38100" dir="2700000" algn="tl">
                    <a:srgbClr val="000000"/>
                  </a:outerShdw>
                </a:effectLst>
                <a:latin typeface="Papyrus" charset="0"/>
              </a:rPr>
              <a:t>Greek Empire</a:t>
            </a:r>
          </a:p>
        </p:txBody>
      </p:sp>
      <p:sp>
        <p:nvSpPr>
          <p:cNvPr id="4100" name="Rectangle 4"/>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3E376A75-4644-CD6B-F9D2-14F96F0AC090}"/>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899" name="Picture 7" descr="Greek Empire copy"/>
          <p:cNvPicPr>
            <a:picLocks noChangeAspect="1" noChangeArrowheads="1"/>
          </p:cNvPicPr>
          <p:nvPr/>
        </p:nvPicPr>
        <p:blipFill>
          <a:blip r:embed="rId2">
            <a:extLst>
              <a:ext uri="{28A0092B-C50C-407E-A947-70E740481C1C}">
                <a14:useLocalDpi xmlns:a14="http://schemas.microsoft.com/office/drawing/2010/main" val="0"/>
              </a:ext>
            </a:extLst>
          </a:blip>
          <a:srcRect l="917"/>
          <a:stretch>
            <a:fillRect/>
          </a:stretch>
        </p:blipFill>
        <p:spPr bwMode="auto">
          <a:xfrm>
            <a:off x="856652" y="-50007"/>
            <a:ext cx="10478696"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3928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792162"/>
          </a:xfrm>
          <a:solidFill>
            <a:srgbClr val="3366FF"/>
          </a:solidFill>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b="1" dirty="0">
                <a:solidFill>
                  <a:srgbClr val="00B701"/>
                </a:solidFill>
                <a:effectLst>
                  <a:outerShdw blurRad="38100" dist="38100" dir="2700000" algn="tl">
                    <a:srgbClr val="000000"/>
                  </a:outerShdw>
                </a:effectLst>
                <a:latin typeface="Papyrus" charset="0"/>
              </a:rPr>
              <a:t>Roman Empire</a:t>
            </a:r>
          </a:p>
        </p:txBody>
      </p:sp>
      <p:sp>
        <p:nvSpPr>
          <p:cNvPr id="5123" name="Rectangle 3"/>
          <p:cNvSpPr>
            <a:spLocks noChangeArrowheads="1"/>
          </p:cNvSpPr>
          <p:nvPr/>
        </p:nvSpPr>
        <p:spPr bwMode="auto">
          <a:xfrm>
            <a:off x="1981200" y="1143000"/>
            <a:ext cx="8382000" cy="55626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 name="Rectangle 1">
            <a:extLst>
              <a:ext uri="{FF2B5EF4-FFF2-40B4-BE49-F238E27FC236}">
                <a16:creationId xmlns:a16="http://schemas.microsoft.com/office/drawing/2014/main" id="{EFB42940-D4F1-4D2F-11F0-901E550CADAE}"/>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3" name="Picture 5" descr="Roman Empire copy"/>
          <p:cNvPicPr>
            <a:picLocks noChangeAspect="1" noChangeArrowheads="1"/>
          </p:cNvPicPr>
          <p:nvPr/>
        </p:nvPicPr>
        <p:blipFill>
          <a:blip r:embed="rId2">
            <a:extLst>
              <a:ext uri="{28A0092B-C50C-407E-A947-70E740481C1C}">
                <a14:useLocalDpi xmlns:a14="http://schemas.microsoft.com/office/drawing/2010/main" val="0"/>
              </a:ext>
            </a:extLst>
          </a:blip>
          <a:srcRect t="1385"/>
          <a:stretch>
            <a:fillRect/>
          </a:stretch>
        </p:blipFill>
        <p:spPr bwMode="auto">
          <a:xfrm>
            <a:off x="965498" y="65680"/>
            <a:ext cx="10261003" cy="6792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109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13252"/>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ECFECB-03B6-F348-A320-6E8047A539CB}"/>
              </a:ext>
            </a:extLst>
          </p:cNvPr>
          <p:cNvSpPr txBox="1"/>
          <p:nvPr/>
        </p:nvSpPr>
        <p:spPr>
          <a:xfrm>
            <a:off x="728867" y="873539"/>
            <a:ext cx="5181603" cy="5078313"/>
          </a:xfrm>
          <a:prstGeom prst="rect">
            <a:avLst/>
          </a:prstGeom>
          <a:solidFill>
            <a:schemeClr val="accent4">
              <a:lumMod val="40000"/>
              <a:lumOff val="60000"/>
            </a:schemeClr>
          </a:solidFill>
        </p:spPr>
        <p:txBody>
          <a:bodyPr wrap="square" rtlCol="0">
            <a:spAutoFit/>
          </a:bodyPr>
          <a:lstStyle/>
          <a:p>
            <a:r>
              <a:rPr lang="en-US" sz="2800" dirty="0">
                <a:latin typeface="Papyrus" panose="020B0602040200020303" pitchFamily="34" charset="77"/>
              </a:rPr>
              <a:t>        “</a:t>
            </a:r>
            <a:r>
              <a:rPr lang="en-US" sz="2400" dirty="0">
                <a:latin typeface="Papyrus" panose="020B0602040200020303" pitchFamily="34" charset="77"/>
              </a:rPr>
              <a:t>Mountains as Kingdoms”</a:t>
            </a:r>
          </a:p>
          <a:p>
            <a:r>
              <a:rPr lang="en-US" sz="2800" dirty="0">
                <a:latin typeface="Papyrus" panose="020B0602040200020303" pitchFamily="34" charset="77"/>
              </a:rPr>
              <a:t>This </a:t>
            </a:r>
            <a:r>
              <a:rPr lang="en-US" sz="2400" dirty="0">
                <a:latin typeface="Papyrus" panose="020B0602040200020303" pitchFamily="34" charset="77"/>
              </a:rPr>
              <a:t>Key  Unlocks Bible Prophecy</a:t>
            </a:r>
          </a:p>
          <a:p>
            <a:r>
              <a:rPr lang="en-US" sz="2400" dirty="0">
                <a:latin typeface="Papyrus" panose="020B0602040200020303" pitchFamily="34" charset="77"/>
              </a:rPr>
              <a:t>  Connects Daniel &amp; Revelation</a:t>
            </a:r>
            <a:br>
              <a:rPr lang="en-US" sz="2400" dirty="0">
                <a:latin typeface="Papyrus" panose="020B0602040200020303" pitchFamily="34" charset="77"/>
              </a:rPr>
            </a:br>
            <a:endParaRPr lang="en-US" sz="2800" dirty="0">
              <a:latin typeface="Papyrus" panose="020B0602040200020303" pitchFamily="34" charset="77"/>
            </a:endParaRPr>
          </a:p>
          <a:p>
            <a:r>
              <a:rPr lang="en-US" sz="2400" dirty="0">
                <a:latin typeface="Papyrus" panose="020B0602040200020303" pitchFamily="34" charset="77"/>
              </a:rPr>
              <a:t>        The Book of Revelation</a:t>
            </a:r>
          </a:p>
          <a:p>
            <a:r>
              <a:rPr lang="en-US" sz="2400" dirty="0">
                <a:latin typeface="Papyrus" panose="020B0602040200020303" pitchFamily="34" charset="77"/>
              </a:rPr>
              <a:t>                    Chapter 13</a:t>
            </a:r>
          </a:p>
          <a:p>
            <a:r>
              <a:rPr lang="en-US" sz="2400" dirty="0">
                <a:latin typeface="Papyrus" panose="020B0602040200020303" pitchFamily="34" charset="77"/>
              </a:rPr>
              <a:t> The Beast Coming out of the Sea</a:t>
            </a:r>
          </a:p>
          <a:p>
            <a:r>
              <a:rPr lang="en-US" sz="2400" dirty="0">
                <a:latin typeface="Papyrus" panose="020B0602040200020303" pitchFamily="34" charset="77"/>
              </a:rPr>
              <a:t>                 </a:t>
            </a:r>
          </a:p>
          <a:p>
            <a:endParaRPr lang="en-US" sz="2400" dirty="0">
              <a:latin typeface="Papyrus" panose="020B0602040200020303" pitchFamily="34" charset="77"/>
            </a:endParaRPr>
          </a:p>
          <a:p>
            <a:r>
              <a:rPr lang="en-US" sz="2400" dirty="0">
                <a:latin typeface="Papyrus" panose="020B0602040200020303" pitchFamily="34" charset="77"/>
              </a:rPr>
              <a:t>              The Book of Daniel</a:t>
            </a:r>
          </a:p>
          <a:p>
            <a:r>
              <a:rPr lang="en-US" sz="2400" dirty="0">
                <a:latin typeface="Papyrus" panose="020B0602040200020303" pitchFamily="34" charset="77"/>
              </a:rPr>
              <a:t>        Chapters 2  -</a:t>
            </a:r>
            <a:r>
              <a:rPr lang="en-US" sz="2000" dirty="0">
                <a:latin typeface="Papyrus" panose="020B0602040200020303" pitchFamily="34" charset="77"/>
              </a:rPr>
              <a:t> </a:t>
            </a:r>
            <a:r>
              <a:rPr lang="en-US" sz="2400" dirty="0">
                <a:latin typeface="Papyrus" panose="020B0602040200020303" pitchFamily="34" charset="77"/>
              </a:rPr>
              <a:t>The Metal Statue</a:t>
            </a:r>
          </a:p>
          <a:p>
            <a:r>
              <a:rPr lang="en-US" sz="2400" dirty="0">
                <a:latin typeface="Papyrus" panose="020B0602040200020303" pitchFamily="34" charset="77"/>
              </a:rPr>
              <a:t>                Chapters 7 &amp; 8  </a:t>
            </a:r>
          </a:p>
          <a:p>
            <a:r>
              <a:rPr lang="en-US" sz="2400" dirty="0">
                <a:latin typeface="Papyrus" panose="020B0602040200020303" pitchFamily="34" charset="77"/>
              </a:rPr>
              <a:t>  The 4 Beasts Rising out of the Sea</a:t>
            </a:r>
          </a:p>
        </p:txBody>
      </p:sp>
      <p:pic>
        <p:nvPicPr>
          <p:cNvPr id="13" name="Picture 12" descr="A picture containing text, book&#10;&#10;Description automatically generated">
            <a:extLst>
              <a:ext uri="{FF2B5EF4-FFF2-40B4-BE49-F238E27FC236}">
                <a16:creationId xmlns:a16="http://schemas.microsoft.com/office/drawing/2014/main" id="{D4C9B544-87FF-1A69-740B-DDF169804F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 b="98800" l="10000" r="92200">
                        <a14:foregroundMark x1="14400" y1="2400" x2="20800" y2="78000"/>
                        <a14:foregroundMark x1="20800" y1="78000" x2="18400" y2="87400"/>
                        <a14:foregroundMark x1="18400" y1="87400" x2="17400" y2="88400"/>
                        <a14:foregroundMark x1="15200" y1="14600" x2="14200" y2="91200"/>
                        <a14:foregroundMark x1="18800" y1="4200" x2="83800" y2="4400"/>
                        <a14:foregroundMark x1="83800" y1="4400" x2="89445" y2="40608"/>
                        <a14:foregroundMark x1="85215" y1="57294" x2="84200" y2="56000"/>
                        <a14:foregroundMark x1="84200" y1="56000" x2="81600" y2="48000"/>
                        <a14:foregroundMark x1="81600" y1="48000" x2="85094" y2="60780"/>
                        <a14:foregroundMark x1="79800" y1="77600" x2="79800" y2="67000"/>
                        <a14:foregroundMark x1="16000" y1="2400" x2="68800" y2="8600"/>
                        <a14:foregroundMark x1="68800" y1="8600" x2="84400" y2="14600"/>
                        <a14:foregroundMark x1="84400" y1="14600" x2="85800" y2="20800"/>
                        <a14:foregroundMark x1="85200" y1="4000" x2="24800" y2="400"/>
                        <a14:foregroundMark x1="88200" y1="4800" x2="79000" y2="6600"/>
                        <a14:foregroundMark x1="79000" y1="6600" x2="35800" y2="20400"/>
                        <a14:foregroundMark x1="35800" y1="20400" x2="27600" y2="21000"/>
                        <a14:foregroundMark x1="27600" y1="21000" x2="19400" y2="19000"/>
                        <a14:foregroundMark x1="19400" y1="19000" x2="25600" y2="12800"/>
                        <a14:foregroundMark x1="25600" y1="12800" x2="38200" y2="12400"/>
                        <a14:foregroundMark x1="38200" y1="12400" x2="71800" y2="14400"/>
                        <a14:foregroundMark x1="71800" y1="14400" x2="77200" y2="16200"/>
                        <a14:foregroundMark x1="16800" y1="7600" x2="69000" y2="10800"/>
                        <a14:foregroundMark x1="48000" y1="22000" x2="83000" y2="13600"/>
                        <a14:foregroundMark x1="83000" y1="13600" x2="76600" y2="22600"/>
                        <a14:foregroundMark x1="76600" y1="22600" x2="60600" y2="14800"/>
                        <a14:foregroundMark x1="77400" y1="1800" x2="86000" y2="2600"/>
                        <a14:foregroundMark x1="86000" y1="2600" x2="89000" y2="10400"/>
                        <a14:foregroundMark x1="89000" y1="10400" x2="88800" y2="15000"/>
                        <a14:foregroundMark x1="85600" y1="1800" x2="90000" y2="10600"/>
                        <a14:foregroundMark x1="90000" y1="10600" x2="89400" y2="21200"/>
                        <a14:foregroundMark x1="12800" y1="45200" x2="8800" y2="94600"/>
                        <a14:foregroundMark x1="8800" y1="94600" x2="15800" y2="99400"/>
                        <a14:foregroundMark x1="15800" y1="99400" x2="54800" y2="91400"/>
                        <a14:foregroundMark x1="54800" y1="91400" x2="72200" y2="96000"/>
                        <a14:foregroundMark x1="72200" y1="96000" x2="80200" y2="93400"/>
                        <a14:foregroundMark x1="80200" y1="93400" x2="78600" y2="85200"/>
                        <a14:foregroundMark x1="78600" y1="85200" x2="71800" y2="74000"/>
                        <a14:foregroundMark x1="71800" y1="74000" x2="71000" y2="68200"/>
                        <a14:foregroundMark x1="9800" y1="98600" x2="47600" y2="98800"/>
                        <a14:foregroundMark x1="47600" y1="98800" x2="68400" y2="98000"/>
                        <a14:foregroundMark x1="68400" y1="98000" x2="76800" y2="98800"/>
                        <a14:foregroundMark x1="76800" y1="98800" x2="83600" y2="93400"/>
                        <a14:foregroundMark x1="83600" y1="93400" x2="83600" y2="87800"/>
                        <a14:foregroundMark x1="18600" y1="9800" x2="17200" y2="17400"/>
                        <a14:foregroundMark x1="88400" y1="38800" x2="87600" y2="60800"/>
                        <a14:backgroundMark x1="88980" y1="60850" x2="88200" y2="74400"/>
                        <a14:backgroundMark x1="92600" y1="63400" x2="89600" y2="77600"/>
                        <a14:backgroundMark x1="88496" y1="60833" x2="88400" y2="63600"/>
                      </a14:backgroundRemoval>
                    </a14:imgEffect>
                  </a14:imgLayer>
                </a14:imgProps>
              </a:ext>
            </a:extLst>
          </a:blip>
          <a:stretch>
            <a:fillRect/>
          </a:stretch>
        </p:blipFill>
        <p:spPr>
          <a:xfrm>
            <a:off x="5788714" y="-506344"/>
            <a:ext cx="6858983" cy="7364344"/>
          </a:xfrm>
          <a:prstGeom prst="rect">
            <a:avLst/>
          </a:prstGeom>
        </p:spPr>
      </p:pic>
    </p:spTree>
    <p:extLst>
      <p:ext uri="{BB962C8B-B14F-4D97-AF65-F5344CB8AC3E}">
        <p14:creationId xmlns:p14="http://schemas.microsoft.com/office/powerpoint/2010/main" val="4118559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33972"/>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D45241-B63B-5C2D-4999-28EF154878B9}"/>
              </a:ext>
            </a:extLst>
          </p:cNvPr>
          <p:cNvSpPr txBox="1"/>
          <p:nvPr/>
        </p:nvSpPr>
        <p:spPr>
          <a:xfrm>
            <a:off x="2438400" y="432813"/>
            <a:ext cx="6388100" cy="830997"/>
          </a:xfrm>
          <a:prstGeom prst="rect">
            <a:avLst/>
          </a:prstGeom>
          <a:solidFill>
            <a:schemeClr val="accent4">
              <a:lumMod val="60000"/>
              <a:lumOff val="40000"/>
            </a:schemeClr>
          </a:solidFill>
        </p:spPr>
        <p:txBody>
          <a:bodyPr wrap="square" rtlCol="0">
            <a:spAutoFit/>
          </a:bodyPr>
          <a:lstStyle/>
          <a:p>
            <a:r>
              <a:rPr lang="en-US" sz="2400" dirty="0">
                <a:latin typeface="Papyrus" panose="020B0602040200020303" pitchFamily="34" charset="77"/>
              </a:rPr>
              <a:t>So many great </a:t>
            </a:r>
            <a:r>
              <a:rPr lang="en-US" sz="2400" i="1" dirty="0">
                <a:latin typeface="Papyrus" panose="020B0602040200020303" pitchFamily="34" charset="77"/>
              </a:rPr>
              <a:t>Mountain Verses  </a:t>
            </a:r>
            <a:r>
              <a:rPr lang="en-US" sz="2400" dirty="0">
                <a:latin typeface="Papyrus" panose="020B0602040200020303" pitchFamily="34" charset="77"/>
              </a:rPr>
              <a:t>for Believers  </a:t>
            </a:r>
          </a:p>
          <a:p>
            <a:r>
              <a:rPr lang="en-US" sz="2400" dirty="0">
                <a:latin typeface="Papyrus" panose="020B0602040200020303" pitchFamily="34" charset="77"/>
              </a:rPr>
              <a:t>       The Good News of </a:t>
            </a:r>
            <a:r>
              <a:rPr lang="en-US" sz="2400" i="1" dirty="0">
                <a:latin typeface="Papyrus" panose="020B0602040200020303" pitchFamily="34" charset="77"/>
              </a:rPr>
              <a:t>God’s Kingdom</a:t>
            </a:r>
          </a:p>
        </p:txBody>
      </p:sp>
      <p:sp>
        <p:nvSpPr>
          <p:cNvPr id="3" name="TextBox 2">
            <a:extLst>
              <a:ext uri="{FF2B5EF4-FFF2-40B4-BE49-F238E27FC236}">
                <a16:creationId xmlns:a16="http://schemas.microsoft.com/office/drawing/2014/main" id="{29C5EE57-042A-C81F-3C5C-70479B8E4FC0}"/>
              </a:ext>
            </a:extLst>
          </p:cNvPr>
          <p:cNvSpPr txBox="1"/>
          <p:nvPr/>
        </p:nvSpPr>
        <p:spPr>
          <a:xfrm>
            <a:off x="406400" y="1739374"/>
            <a:ext cx="11290300" cy="646331"/>
          </a:xfrm>
          <a:prstGeom prst="rect">
            <a:avLst/>
          </a:prstGeom>
          <a:solidFill>
            <a:schemeClr val="accent6">
              <a:lumMod val="60000"/>
              <a:lumOff val="40000"/>
            </a:schemeClr>
          </a:solidFill>
        </p:spPr>
        <p:txBody>
          <a:bodyPr wrap="square" rtlCol="0">
            <a:spAutoFit/>
          </a:bodyPr>
          <a:lstStyle/>
          <a:p>
            <a:r>
              <a:rPr lang="en-US" dirty="0">
                <a:latin typeface="Papyrus" panose="020B0602040200020303" pitchFamily="34" charset="77"/>
              </a:rPr>
              <a:t>Micah 4:1 “But in the Last Days it shall come to pass, the Mountain of the Lord shall be established in the top of </a:t>
            </a:r>
            <a:r>
              <a:rPr lang="en-US" i="1" dirty="0">
                <a:latin typeface="Papyrus" panose="020B0602040200020303" pitchFamily="34" charset="77"/>
              </a:rPr>
              <a:t>the mountains</a:t>
            </a:r>
            <a:r>
              <a:rPr lang="en-US" dirty="0">
                <a:latin typeface="Papyrus" panose="020B0602040200020303" pitchFamily="34" charset="77"/>
              </a:rPr>
              <a:t>, and it shall be exalted above the hills, and people shall flow to it. </a:t>
            </a:r>
          </a:p>
        </p:txBody>
      </p:sp>
      <p:sp>
        <p:nvSpPr>
          <p:cNvPr id="5" name="TextBox 4">
            <a:extLst>
              <a:ext uri="{FF2B5EF4-FFF2-40B4-BE49-F238E27FC236}">
                <a16:creationId xmlns:a16="http://schemas.microsoft.com/office/drawing/2014/main" id="{25EA8F41-42F6-AE1F-D11B-34FA96532908}"/>
              </a:ext>
            </a:extLst>
          </p:cNvPr>
          <p:cNvSpPr txBox="1"/>
          <p:nvPr/>
        </p:nvSpPr>
        <p:spPr>
          <a:xfrm>
            <a:off x="292100" y="2861269"/>
            <a:ext cx="11226800" cy="646331"/>
          </a:xfrm>
          <a:prstGeom prst="rect">
            <a:avLst/>
          </a:prstGeom>
          <a:solidFill>
            <a:schemeClr val="accent2">
              <a:lumMod val="60000"/>
              <a:lumOff val="40000"/>
            </a:schemeClr>
          </a:solidFill>
        </p:spPr>
        <p:txBody>
          <a:bodyPr wrap="square" rtlCol="0">
            <a:spAutoFit/>
          </a:bodyPr>
          <a:lstStyle/>
          <a:p>
            <a:r>
              <a:rPr lang="en-US" dirty="0">
                <a:latin typeface="Papyrus" panose="020B0602040200020303" pitchFamily="34" charset="77"/>
              </a:rPr>
              <a:t>Isaiah 52:7 “How beautiful </a:t>
            </a:r>
            <a:r>
              <a:rPr lang="en-US" i="1" dirty="0">
                <a:latin typeface="Papyrus" panose="020B0602040200020303" pitchFamily="34" charset="77"/>
              </a:rPr>
              <a:t>upon the mountains </a:t>
            </a:r>
            <a:r>
              <a:rPr lang="en-US" dirty="0">
                <a:latin typeface="Papyrus" panose="020B0602040200020303" pitchFamily="34" charset="77"/>
              </a:rPr>
              <a:t>are the feet of him that brings good tidings, that publishes peace; that brings good tidings of good things, that publishes salvation; that says to Zion, Thy God reigns!”</a:t>
            </a:r>
          </a:p>
        </p:txBody>
      </p:sp>
      <p:sp>
        <p:nvSpPr>
          <p:cNvPr id="7" name="TextBox 6">
            <a:extLst>
              <a:ext uri="{FF2B5EF4-FFF2-40B4-BE49-F238E27FC236}">
                <a16:creationId xmlns:a16="http://schemas.microsoft.com/office/drawing/2014/main" id="{666E548E-841C-582B-69D9-03E8E1A664F8}"/>
              </a:ext>
            </a:extLst>
          </p:cNvPr>
          <p:cNvSpPr txBox="1"/>
          <p:nvPr/>
        </p:nvSpPr>
        <p:spPr>
          <a:xfrm>
            <a:off x="419100" y="4083902"/>
            <a:ext cx="11099800" cy="646331"/>
          </a:xfrm>
          <a:prstGeom prst="rect">
            <a:avLst/>
          </a:prstGeom>
          <a:solidFill>
            <a:schemeClr val="accent4">
              <a:lumMod val="60000"/>
              <a:lumOff val="40000"/>
            </a:schemeClr>
          </a:solidFill>
        </p:spPr>
        <p:txBody>
          <a:bodyPr wrap="square" rtlCol="0">
            <a:spAutoFit/>
          </a:bodyPr>
          <a:lstStyle/>
          <a:p>
            <a:r>
              <a:rPr lang="en-US" dirty="0">
                <a:latin typeface="Papyrus" panose="020B0602040200020303" pitchFamily="34" charset="77"/>
              </a:rPr>
              <a:t>Isaiah 55:12 “For you shall go out with joy and be led forth with peace: </a:t>
            </a:r>
            <a:r>
              <a:rPr lang="en-US" i="1" dirty="0">
                <a:latin typeface="Papyrus" panose="020B0602040200020303" pitchFamily="34" charset="77"/>
              </a:rPr>
              <a:t>the mountains and the hills </a:t>
            </a:r>
            <a:r>
              <a:rPr lang="en-US" dirty="0">
                <a:latin typeface="Papyrus" panose="020B0602040200020303" pitchFamily="34" charset="77"/>
              </a:rPr>
              <a:t>shall break forth before You into singing, and all the trees of the field will clap their hands."</a:t>
            </a:r>
          </a:p>
        </p:txBody>
      </p:sp>
      <p:sp>
        <p:nvSpPr>
          <p:cNvPr id="8" name="TextBox 7">
            <a:extLst>
              <a:ext uri="{FF2B5EF4-FFF2-40B4-BE49-F238E27FC236}">
                <a16:creationId xmlns:a16="http://schemas.microsoft.com/office/drawing/2014/main" id="{8E56FFF1-D9D9-D2B0-4A6C-75790B0A2A48}"/>
              </a:ext>
            </a:extLst>
          </p:cNvPr>
          <p:cNvSpPr txBox="1"/>
          <p:nvPr/>
        </p:nvSpPr>
        <p:spPr>
          <a:xfrm>
            <a:off x="419100" y="5383768"/>
            <a:ext cx="11125200" cy="923330"/>
          </a:xfrm>
          <a:prstGeom prst="rect">
            <a:avLst/>
          </a:prstGeom>
          <a:solidFill>
            <a:schemeClr val="accent6">
              <a:lumMod val="60000"/>
              <a:lumOff val="40000"/>
            </a:schemeClr>
          </a:solidFill>
        </p:spPr>
        <p:txBody>
          <a:bodyPr wrap="square" rtlCol="0">
            <a:spAutoFit/>
          </a:bodyPr>
          <a:lstStyle/>
          <a:p>
            <a:r>
              <a:rPr lang="en-US" dirty="0">
                <a:latin typeface="Papyrus" panose="020B0602040200020303" pitchFamily="34" charset="77"/>
              </a:rPr>
              <a:t>Mark 11:23. “ For verily I say to you, that whosoever shall say </a:t>
            </a:r>
            <a:r>
              <a:rPr lang="en-US" i="1" dirty="0">
                <a:latin typeface="Papyrus" panose="020B0602040200020303" pitchFamily="34" charset="77"/>
              </a:rPr>
              <a:t>to this mountain</a:t>
            </a:r>
            <a:r>
              <a:rPr lang="en-US" dirty="0">
                <a:latin typeface="Papyrus" panose="020B0602040200020303" pitchFamily="34" charset="77"/>
              </a:rPr>
              <a:t>, be thou removed and be cast into the sea; and shall not doubt in his heart, but shall believe that those things which he says shall come to pass, He shall have whatsoever he says.”</a:t>
            </a:r>
          </a:p>
        </p:txBody>
      </p:sp>
    </p:spTree>
    <p:extLst>
      <p:ext uri="{BB962C8B-B14F-4D97-AF65-F5344CB8AC3E}">
        <p14:creationId xmlns:p14="http://schemas.microsoft.com/office/powerpoint/2010/main" val="3366992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snow, mountain, sky, nature&#10;&#10;Description automatically generated">
            <a:extLst>
              <a:ext uri="{FF2B5EF4-FFF2-40B4-BE49-F238E27FC236}">
                <a16:creationId xmlns:a16="http://schemas.microsoft.com/office/drawing/2014/main" id="{2123DA39-D016-2488-5AAA-40FB8F5D04E2}"/>
              </a:ext>
            </a:extLst>
          </p:cNvPr>
          <p:cNvPicPr>
            <a:picLocks noChangeAspect="1"/>
          </p:cNvPicPr>
          <p:nvPr/>
        </p:nvPicPr>
        <p:blipFill>
          <a:blip r:embed="rId2"/>
          <a:stretch>
            <a:fillRect/>
          </a:stretch>
        </p:blipFill>
        <p:spPr>
          <a:xfrm>
            <a:off x="1099058" y="1502669"/>
            <a:ext cx="9638284" cy="4715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52F9B73-71B0-B2F8-1528-FC9967C4E9E8}"/>
              </a:ext>
            </a:extLst>
          </p:cNvPr>
          <p:cNvSpPr txBox="1"/>
          <p:nvPr/>
        </p:nvSpPr>
        <p:spPr>
          <a:xfrm>
            <a:off x="1964245" y="425451"/>
            <a:ext cx="8263509" cy="1077218"/>
          </a:xfrm>
          <a:prstGeom prst="rect">
            <a:avLst/>
          </a:prstGeom>
          <a:noFill/>
        </p:spPr>
        <p:txBody>
          <a:bodyPr wrap="square" rtlCol="0">
            <a:spAutoFit/>
          </a:bodyPr>
          <a:lstStyle/>
          <a:p>
            <a:r>
              <a:rPr lang="en-US" sz="3200" dirty="0">
                <a:latin typeface="Papyrus" panose="020B0602040200020303" pitchFamily="34" charset="77"/>
              </a:rPr>
              <a:t>Key Words to Understanding Bible Prophecy</a:t>
            </a:r>
          </a:p>
          <a:p>
            <a:r>
              <a:rPr lang="en-US" sz="3200" dirty="0">
                <a:latin typeface="Papyrus" panose="020B0602040200020303" pitchFamily="34" charset="77"/>
              </a:rPr>
              <a:t>         Mountains = Kingdoms = Heads</a:t>
            </a:r>
          </a:p>
        </p:txBody>
      </p:sp>
    </p:spTree>
    <p:extLst>
      <p:ext uri="{BB962C8B-B14F-4D97-AF65-F5344CB8AC3E}">
        <p14:creationId xmlns:p14="http://schemas.microsoft.com/office/powerpoint/2010/main" val="233793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0C7727-6214-337B-0D59-8A1443FEB2C8}"/>
              </a:ext>
            </a:extLst>
          </p:cNvPr>
          <p:cNvSpPr txBox="1"/>
          <p:nvPr/>
        </p:nvSpPr>
        <p:spPr>
          <a:xfrm>
            <a:off x="1351722" y="384312"/>
            <a:ext cx="8521147" cy="5386090"/>
          </a:xfrm>
          <a:prstGeom prst="rect">
            <a:avLst/>
          </a:prstGeom>
          <a:solidFill>
            <a:schemeClr val="accent4">
              <a:lumMod val="40000"/>
              <a:lumOff val="60000"/>
            </a:schemeClr>
          </a:solidFill>
        </p:spPr>
        <p:txBody>
          <a:bodyPr wrap="square" rtlCol="0">
            <a:spAutoFit/>
          </a:bodyPr>
          <a:lstStyle/>
          <a:p>
            <a:r>
              <a:rPr lang="en-US" sz="3600" dirty="0">
                <a:latin typeface="Papyrus" panose="020B0602040200020303" pitchFamily="34" charset="77"/>
              </a:rPr>
              <a:t>            </a:t>
            </a:r>
            <a:r>
              <a:rPr lang="en-US" sz="2800" dirty="0">
                <a:latin typeface="Papyrus" panose="020B0602040200020303" pitchFamily="34" charset="77"/>
              </a:rPr>
              <a:t>Let’s Start in Revelation Chapter 13</a:t>
            </a:r>
          </a:p>
          <a:p>
            <a:r>
              <a:rPr lang="en-US" sz="2800" dirty="0">
                <a:latin typeface="Papyrus" panose="020B0602040200020303" pitchFamily="34" charset="77"/>
              </a:rPr>
              <a:t>        “The Beast who Rises up out of the Sea”    </a:t>
            </a:r>
          </a:p>
          <a:p>
            <a:r>
              <a:rPr lang="en-US" sz="2800" dirty="0">
                <a:latin typeface="Papyrus" panose="020B0602040200020303" pitchFamily="34" charset="77"/>
              </a:rPr>
              <a:t>       The Coming Coalition of Anti-Christ Nations</a:t>
            </a: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a:p>
            <a:endParaRPr lang="en-US" sz="3600" dirty="0">
              <a:latin typeface="Papyrus" panose="020B0602040200020303" pitchFamily="34" charset="77"/>
            </a:endParaRPr>
          </a:p>
        </p:txBody>
      </p:sp>
      <p:pic>
        <p:nvPicPr>
          <p:cNvPr id="5" name="Picture 4">
            <a:extLst>
              <a:ext uri="{FF2B5EF4-FFF2-40B4-BE49-F238E27FC236}">
                <a16:creationId xmlns:a16="http://schemas.microsoft.com/office/drawing/2014/main" id="{37D164E9-7FA8-1BD4-2A35-C6A7DB40039E}"/>
              </a:ext>
            </a:extLst>
          </p:cNvPr>
          <p:cNvPicPr>
            <a:picLocks noChangeAspect="1"/>
          </p:cNvPicPr>
          <p:nvPr/>
        </p:nvPicPr>
        <p:blipFill>
          <a:blip r:embed="rId2"/>
          <a:stretch>
            <a:fillRect/>
          </a:stretch>
        </p:blipFill>
        <p:spPr>
          <a:xfrm>
            <a:off x="2557205" y="2068627"/>
            <a:ext cx="5650153" cy="3117641"/>
          </a:xfrm>
          <a:prstGeom prst="rect">
            <a:avLst/>
          </a:prstGeom>
          <a:solidFill>
            <a:schemeClr val="accent4">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498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0320"/>
            <a:ext cx="9144000"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2FDBD8-129F-289E-F8DC-5A793AE62CD8}"/>
              </a:ext>
            </a:extLst>
          </p:cNvPr>
          <p:cNvSpPr/>
          <p:nvPr/>
        </p:nvSpPr>
        <p:spPr>
          <a:xfrm>
            <a:off x="0" y="16345"/>
            <a:ext cx="12192000" cy="6948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7163" y="66212"/>
            <a:ext cx="11930062" cy="707886"/>
          </a:xfrm>
          <a:prstGeom prst="rect">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a:solidFill>
                  <a:srgbClr val="FF0000"/>
                </a:solidFill>
                <a:latin typeface="Papyrus"/>
                <a:cs typeface="Papyrus"/>
              </a:rPr>
              <a:t> Revelation 13:1  </a:t>
            </a:r>
            <a:r>
              <a:rPr lang="en-US" sz="2000" dirty="0">
                <a:solidFill>
                  <a:schemeClr val="tx1"/>
                </a:solidFill>
                <a:latin typeface="Papyrus"/>
                <a:cs typeface="Papyrus"/>
              </a:rPr>
              <a:t>“And I stood on the sand of the sea and saw a beast  rise up out of the sea,  </a:t>
            </a:r>
          </a:p>
          <a:p>
            <a:r>
              <a:rPr lang="en-US" sz="2000" dirty="0">
                <a:solidFill>
                  <a:schemeClr val="tx1"/>
                </a:solidFill>
                <a:latin typeface="Papyrus"/>
                <a:cs typeface="Papyrus"/>
              </a:rPr>
              <a:t>having  </a:t>
            </a:r>
            <a:r>
              <a:rPr lang="en-US" sz="2000" i="1" u="sng" dirty="0">
                <a:solidFill>
                  <a:schemeClr val="tx1"/>
                </a:solidFill>
                <a:latin typeface="Papyrus"/>
                <a:cs typeface="Papyrus"/>
              </a:rPr>
              <a:t>7 heads </a:t>
            </a:r>
            <a:r>
              <a:rPr lang="en-US" sz="2000" dirty="0">
                <a:solidFill>
                  <a:schemeClr val="tx1"/>
                </a:solidFill>
                <a:latin typeface="Papyrus"/>
                <a:cs typeface="Papyrus"/>
              </a:rPr>
              <a:t>&amp; 10 horns, and upon his horns 10 crowns, &amp; upon </a:t>
            </a:r>
            <a:r>
              <a:rPr lang="en-US" sz="2000" i="1" u="sng" dirty="0">
                <a:solidFill>
                  <a:schemeClr val="tx1"/>
                </a:solidFill>
                <a:latin typeface="Papyrus"/>
                <a:cs typeface="Papyrus"/>
              </a:rPr>
              <a:t>his heads </a:t>
            </a:r>
            <a:r>
              <a:rPr lang="en-US" sz="2000" dirty="0">
                <a:solidFill>
                  <a:schemeClr val="tx1"/>
                </a:solidFill>
                <a:latin typeface="Papyrus"/>
                <a:cs typeface="Papyrus"/>
              </a:rPr>
              <a:t>the name of blasphemy.”</a:t>
            </a:r>
            <a:endParaRPr lang="en-US" sz="2000" b="1" dirty="0">
              <a:solidFill>
                <a:srgbClr val="FF0000"/>
              </a:solidFill>
              <a:latin typeface="Papyrus"/>
              <a:cs typeface="Papyrus"/>
            </a:endParaRPr>
          </a:p>
        </p:txBody>
      </p:sp>
      <p:pic>
        <p:nvPicPr>
          <p:cNvPr id="2" name="Picture 1" descr="25.TIF"/>
          <p:cNvPicPr>
            <a:picLocks noChangeAspect="1"/>
          </p:cNvPicPr>
          <p:nvPr/>
        </p:nvPicPr>
        <p:blipFill rotWithShape="1">
          <a:blip r:embed="rId2">
            <a:extLst>
              <a:ext uri="{28A0092B-C50C-407E-A947-70E740481C1C}">
                <a14:useLocalDpi xmlns:a14="http://schemas.microsoft.com/office/drawing/2010/main" val="0"/>
              </a:ext>
            </a:extLst>
          </a:blip>
          <a:srcRect r="6280" b="6431"/>
          <a:stretch/>
        </p:blipFill>
        <p:spPr>
          <a:xfrm>
            <a:off x="1206403" y="854818"/>
            <a:ext cx="9296497" cy="5942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924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BC0518-9202-359F-B213-A13E22DB7B39}"/>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7188" y="370019"/>
            <a:ext cx="11834812" cy="707886"/>
          </a:xfrm>
          <a:prstGeom prst="rect">
            <a:avLst/>
          </a:prstGeom>
          <a:solidFill>
            <a:schemeClr val="accent4">
              <a:lumMod val="40000"/>
              <a:lumOff val="60000"/>
            </a:schemeClr>
          </a:solidFill>
        </p:spPr>
        <p:txBody>
          <a:bodyPr wrap="square" rtlCol="0">
            <a:spAutoFit/>
          </a:bodyPr>
          <a:lstStyle/>
          <a:p>
            <a:r>
              <a:rPr lang="en-US" dirty="0"/>
              <a:t>2</a:t>
            </a:r>
            <a:r>
              <a:rPr lang="en-US" dirty="0">
                <a:latin typeface="Papyrus"/>
                <a:cs typeface="Papyrus"/>
              </a:rPr>
              <a:t>. “</a:t>
            </a:r>
            <a:r>
              <a:rPr lang="en-US" sz="2000" dirty="0">
                <a:latin typeface="Papyrus"/>
                <a:cs typeface="Papyrus"/>
              </a:rPr>
              <a:t>And </a:t>
            </a:r>
            <a:r>
              <a:rPr lang="en-US" sz="2000" i="1" u="sng" dirty="0">
                <a:latin typeface="Papyrus"/>
                <a:cs typeface="Papyrus"/>
              </a:rPr>
              <a:t>the beast  </a:t>
            </a:r>
            <a:r>
              <a:rPr lang="en-US" sz="2000" dirty="0">
                <a:latin typeface="Papyrus"/>
                <a:cs typeface="Papyrus"/>
              </a:rPr>
              <a:t>which I saw was </a:t>
            </a:r>
            <a:r>
              <a:rPr lang="en-US" sz="2000" i="1" u="sng" dirty="0">
                <a:latin typeface="Papyrus"/>
                <a:cs typeface="Papyrus"/>
              </a:rPr>
              <a:t>like a leopard </a:t>
            </a:r>
            <a:r>
              <a:rPr lang="en-US" sz="2000" dirty="0">
                <a:latin typeface="Papyrus"/>
                <a:cs typeface="Papyrus"/>
              </a:rPr>
              <a:t>&amp; his feet were as the feet </a:t>
            </a:r>
            <a:r>
              <a:rPr lang="en-US" sz="2000" i="1" u="sng" dirty="0">
                <a:latin typeface="Papyrus"/>
                <a:cs typeface="Papyrus"/>
              </a:rPr>
              <a:t>of a bear</a:t>
            </a:r>
            <a:r>
              <a:rPr lang="en-US" sz="2000" dirty="0">
                <a:latin typeface="Papyrus"/>
                <a:cs typeface="Papyrus"/>
              </a:rPr>
              <a:t>,  </a:t>
            </a:r>
          </a:p>
          <a:p>
            <a:r>
              <a:rPr lang="en-US" sz="2000" dirty="0">
                <a:latin typeface="Papyrus"/>
                <a:cs typeface="Papyrus"/>
              </a:rPr>
              <a:t>&amp; his mouth as the mouth </a:t>
            </a:r>
            <a:r>
              <a:rPr lang="en-US" sz="2000" i="1" u="sng" dirty="0">
                <a:latin typeface="Papyrus"/>
                <a:cs typeface="Papyrus"/>
              </a:rPr>
              <a:t>of a lion</a:t>
            </a:r>
            <a:r>
              <a:rPr lang="en-US" sz="2000" b="1" i="1" dirty="0">
                <a:latin typeface="Papyrus"/>
                <a:cs typeface="Papyrus"/>
              </a:rPr>
              <a:t>:  </a:t>
            </a:r>
            <a:r>
              <a:rPr lang="en-US" sz="2000" dirty="0">
                <a:latin typeface="Papyrus"/>
                <a:cs typeface="Papyrus"/>
              </a:rPr>
              <a:t>&amp; the dragon gave him his power &amp; his throne and great authority</a:t>
            </a:r>
            <a:r>
              <a:rPr lang="en-US" sz="2000" dirty="0">
                <a:solidFill>
                  <a:schemeClr val="bg1"/>
                </a:solidFill>
                <a:latin typeface="Papyrus"/>
                <a:cs typeface="Papyrus"/>
              </a:rPr>
              <a:t>.”</a:t>
            </a:r>
          </a:p>
        </p:txBody>
      </p:sp>
      <p:sp>
        <p:nvSpPr>
          <p:cNvPr id="11" name="TextBox 10"/>
          <p:cNvSpPr txBox="1"/>
          <p:nvPr/>
        </p:nvSpPr>
        <p:spPr>
          <a:xfrm>
            <a:off x="1904170" y="1247869"/>
            <a:ext cx="7458075" cy="400110"/>
          </a:xfrm>
          <a:prstGeom prst="rect">
            <a:avLst/>
          </a:prstGeom>
          <a:noFill/>
        </p:spPr>
        <p:txBody>
          <a:bodyPr wrap="square" rtlCol="0">
            <a:spAutoFit/>
          </a:bodyPr>
          <a:lstStyle/>
          <a:p>
            <a:r>
              <a:rPr lang="en-US" sz="2000" dirty="0">
                <a:solidFill>
                  <a:schemeClr val="bg1"/>
                </a:solidFill>
                <a:latin typeface="Comic Sans MS"/>
                <a:cs typeface="Comic Sans MS"/>
              </a:rPr>
              <a:t>  </a:t>
            </a:r>
            <a:endParaRPr lang="en-US" sz="2000" dirty="0">
              <a:latin typeface="Comic Sans MS"/>
              <a:cs typeface="Comic Sans MS"/>
            </a:endParaRPr>
          </a:p>
        </p:txBody>
      </p:sp>
      <p:pic>
        <p:nvPicPr>
          <p:cNvPr id="12" name="Picture 11" descr="A picture containing text, colorful, several&#10;&#10;Description automatically generated">
            <a:extLst>
              <a:ext uri="{FF2B5EF4-FFF2-40B4-BE49-F238E27FC236}">
                <a16:creationId xmlns:a16="http://schemas.microsoft.com/office/drawing/2014/main" id="{3C117459-1F2E-4CC2-05BA-C9D17578B261}"/>
              </a:ext>
            </a:extLst>
          </p:cNvPr>
          <p:cNvPicPr>
            <a:picLocks noChangeAspect="1"/>
          </p:cNvPicPr>
          <p:nvPr/>
        </p:nvPicPr>
        <p:blipFill>
          <a:blip r:embed="rId3"/>
          <a:stretch>
            <a:fillRect/>
          </a:stretch>
        </p:blipFill>
        <p:spPr>
          <a:xfrm>
            <a:off x="0" y="1444492"/>
            <a:ext cx="12192000" cy="5046921"/>
          </a:xfrm>
          <a:prstGeom prst="rect">
            <a:avLst/>
          </a:prstGeom>
        </p:spPr>
      </p:pic>
      <p:sp>
        <p:nvSpPr>
          <p:cNvPr id="7" name="TextBox 6"/>
          <p:cNvSpPr txBox="1"/>
          <p:nvPr/>
        </p:nvSpPr>
        <p:spPr>
          <a:xfrm>
            <a:off x="1243770" y="3126614"/>
            <a:ext cx="1320800" cy="369332"/>
          </a:xfrm>
          <a:prstGeom prst="rect">
            <a:avLst/>
          </a:prstGeom>
          <a:noFill/>
        </p:spPr>
        <p:txBody>
          <a:bodyPr wrap="square" rtlCol="0">
            <a:spAutoFit/>
          </a:bodyPr>
          <a:lstStyle/>
          <a:p>
            <a:r>
              <a:rPr lang="en-US" dirty="0">
                <a:solidFill>
                  <a:srgbClr val="FF0000"/>
                </a:solidFill>
                <a:latin typeface="Comic Sans MS"/>
                <a:cs typeface="Comic Sans MS"/>
              </a:rPr>
              <a:t>Babylon</a:t>
            </a:r>
          </a:p>
        </p:txBody>
      </p:sp>
      <p:sp>
        <p:nvSpPr>
          <p:cNvPr id="8" name="TextBox 7"/>
          <p:cNvSpPr txBox="1"/>
          <p:nvPr/>
        </p:nvSpPr>
        <p:spPr>
          <a:xfrm>
            <a:off x="3808340" y="3088205"/>
            <a:ext cx="1666240" cy="369332"/>
          </a:xfrm>
          <a:prstGeom prst="rect">
            <a:avLst/>
          </a:prstGeom>
          <a:noFill/>
        </p:spPr>
        <p:txBody>
          <a:bodyPr wrap="square" rtlCol="0">
            <a:spAutoFit/>
          </a:bodyPr>
          <a:lstStyle/>
          <a:p>
            <a:r>
              <a:rPr lang="en-US" dirty="0">
                <a:solidFill>
                  <a:srgbClr val="FF0000"/>
                </a:solidFill>
                <a:latin typeface="Comic Sans MS"/>
                <a:cs typeface="Comic Sans MS"/>
              </a:rPr>
              <a:t>Medes/Persia</a:t>
            </a:r>
          </a:p>
        </p:txBody>
      </p:sp>
      <p:sp>
        <p:nvSpPr>
          <p:cNvPr id="9" name="TextBox 8"/>
          <p:cNvSpPr txBox="1"/>
          <p:nvPr/>
        </p:nvSpPr>
        <p:spPr>
          <a:xfrm>
            <a:off x="6780142" y="3045988"/>
            <a:ext cx="1825576" cy="369332"/>
          </a:xfrm>
          <a:prstGeom prst="rect">
            <a:avLst/>
          </a:prstGeom>
          <a:noFill/>
        </p:spPr>
        <p:txBody>
          <a:bodyPr wrap="square" rtlCol="0">
            <a:spAutoFit/>
          </a:bodyPr>
          <a:lstStyle/>
          <a:p>
            <a:r>
              <a:rPr lang="en-US" dirty="0">
                <a:solidFill>
                  <a:srgbClr val="FF0000"/>
                </a:solidFill>
                <a:latin typeface="Comic Sans MS"/>
                <a:cs typeface="Comic Sans MS"/>
              </a:rPr>
              <a:t>Greece</a:t>
            </a:r>
          </a:p>
        </p:txBody>
      </p:sp>
      <p:sp>
        <p:nvSpPr>
          <p:cNvPr id="10" name="TextBox 9"/>
          <p:cNvSpPr txBox="1"/>
          <p:nvPr/>
        </p:nvSpPr>
        <p:spPr>
          <a:xfrm>
            <a:off x="9231068" y="2952636"/>
            <a:ext cx="2388545" cy="369332"/>
          </a:xfrm>
          <a:prstGeom prst="rect">
            <a:avLst/>
          </a:prstGeom>
          <a:noFill/>
        </p:spPr>
        <p:txBody>
          <a:bodyPr wrap="square" rtlCol="0">
            <a:spAutoFit/>
          </a:bodyPr>
          <a:lstStyle/>
          <a:p>
            <a:r>
              <a:rPr lang="en-US" dirty="0">
                <a:solidFill>
                  <a:srgbClr val="FF0000"/>
                </a:solidFill>
                <a:latin typeface="Comic Sans MS"/>
                <a:cs typeface="Comic Sans MS"/>
              </a:rPr>
              <a:t>Fierce Final Beast</a:t>
            </a:r>
          </a:p>
        </p:txBody>
      </p:sp>
    </p:spTree>
    <p:extLst>
      <p:ext uri="{BB962C8B-B14F-4D97-AF65-F5344CB8AC3E}">
        <p14:creationId xmlns:p14="http://schemas.microsoft.com/office/powerpoint/2010/main" val="167212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D9317F-95B5-813E-BD49-6EFF38578117}"/>
              </a:ext>
            </a:extLst>
          </p:cNvPr>
          <p:cNvSpPr txBox="1"/>
          <p:nvPr/>
        </p:nvSpPr>
        <p:spPr>
          <a:xfrm>
            <a:off x="736600" y="368300"/>
            <a:ext cx="10312400" cy="5837495"/>
          </a:xfrm>
          <a:prstGeom prst="rect">
            <a:avLst/>
          </a:prstGeom>
          <a:solidFill>
            <a:schemeClr val="accent4">
              <a:lumMod val="40000"/>
              <a:lumOff val="60000"/>
            </a:schemeClr>
          </a:solidFill>
        </p:spPr>
        <p:txBody>
          <a:bodyPr wrap="square" rtlCol="0">
            <a:spAutoFit/>
          </a:bodyPr>
          <a:lstStyle/>
          <a:p>
            <a:endParaRPr lang="en-US" sz="2000" baseline="30000" dirty="0">
              <a:latin typeface="Papyrus" panose="020B0602040200020303" pitchFamily="34" charset="77"/>
            </a:endParaRPr>
          </a:p>
          <a:p>
            <a:r>
              <a:rPr lang="en-US" sz="2000" baseline="30000" dirty="0">
                <a:latin typeface="Papyrus" panose="020B0602040200020303" pitchFamily="34" charset="77"/>
              </a:rPr>
              <a:t>3 </a:t>
            </a:r>
            <a:r>
              <a:rPr lang="en-US" sz="2000" dirty="0">
                <a:latin typeface="Papyrus" panose="020B0602040200020303" pitchFamily="34" charset="77"/>
              </a:rPr>
              <a:t>And I saw one of </a:t>
            </a:r>
            <a:r>
              <a:rPr lang="en-US" sz="2000" i="1" u="sng" dirty="0">
                <a:latin typeface="Papyrus" panose="020B0602040200020303" pitchFamily="34" charset="77"/>
              </a:rPr>
              <a:t>his heads </a:t>
            </a:r>
            <a:r>
              <a:rPr lang="en-US" sz="2000" dirty="0">
                <a:latin typeface="Papyrus" panose="020B0602040200020303" pitchFamily="34" charset="77"/>
              </a:rPr>
              <a:t>as it were wounded to death;       (</a:t>
            </a:r>
            <a:r>
              <a:rPr lang="en-US" sz="2000" dirty="0">
                <a:latin typeface="Comic Sans MS" panose="030F0902030302020204" pitchFamily="66" charset="0"/>
              </a:rPr>
              <a:t>Head = Kingdom</a:t>
            </a:r>
            <a:r>
              <a:rPr lang="en-US" sz="2000" dirty="0">
                <a:latin typeface="Papyrus" panose="020B0602040200020303" pitchFamily="34" charset="77"/>
              </a:rPr>
              <a:t>)                                                          and his deadly wound was healed: and all the world wondered after the beast.</a:t>
            </a:r>
          </a:p>
          <a:p>
            <a:endParaRPr lang="en-US" sz="2000" dirty="0">
              <a:latin typeface="Papyrus" panose="020B0602040200020303" pitchFamily="34" charset="77"/>
            </a:endParaRPr>
          </a:p>
          <a:p>
            <a:r>
              <a:rPr lang="en-US" sz="2000" baseline="30000" dirty="0">
                <a:latin typeface="Papyrus" panose="020B0602040200020303" pitchFamily="34" charset="77"/>
              </a:rPr>
              <a:t>4 </a:t>
            </a:r>
            <a:r>
              <a:rPr lang="en-US" sz="2000" dirty="0">
                <a:latin typeface="Papyrus" panose="020B0602040200020303" pitchFamily="34" charset="77"/>
              </a:rPr>
              <a:t>And they worshipped the dragon which gave power unto the beast: and they worshipped the beast, saying, Who is like unto the beast? Who is able to make war with him?</a:t>
            </a:r>
          </a:p>
          <a:p>
            <a:endParaRPr lang="en-US" sz="2000" dirty="0">
              <a:latin typeface="Papyrus" panose="020B0602040200020303" pitchFamily="34" charset="77"/>
            </a:endParaRPr>
          </a:p>
          <a:p>
            <a:r>
              <a:rPr lang="en-US" sz="2000" baseline="30000" dirty="0">
                <a:latin typeface="Papyrus" panose="020B0602040200020303" pitchFamily="34" charset="77"/>
              </a:rPr>
              <a:t>5 </a:t>
            </a:r>
            <a:r>
              <a:rPr lang="en-US" sz="2000" dirty="0">
                <a:latin typeface="Papyrus" panose="020B0602040200020303" pitchFamily="34" charset="77"/>
              </a:rPr>
              <a:t>And there was given unto him a mouth speaking great things and blasphemies;                     and power was given unto him to continue 42months. </a:t>
            </a:r>
          </a:p>
          <a:p>
            <a:endParaRPr lang="en-US" sz="2000" dirty="0">
              <a:latin typeface="Papyrus" panose="020B0602040200020303" pitchFamily="34" charset="77"/>
            </a:endParaRPr>
          </a:p>
          <a:p>
            <a:r>
              <a:rPr lang="en-US" sz="2000" baseline="30000" dirty="0">
                <a:latin typeface="Papyrus" panose="020B0602040200020303" pitchFamily="34" charset="77"/>
              </a:rPr>
              <a:t>6 </a:t>
            </a:r>
            <a:r>
              <a:rPr lang="en-US" sz="2000" dirty="0">
                <a:latin typeface="Papyrus" panose="020B0602040200020303" pitchFamily="34" charset="77"/>
              </a:rPr>
              <a:t>And he opened his mouth in blasphemy against God, to blaspheme His name,                     and His Tabernacle, and them that dwell in heaven.</a:t>
            </a:r>
          </a:p>
          <a:p>
            <a:endParaRPr lang="en-US" sz="2000" dirty="0">
              <a:latin typeface="Papyrus" panose="020B0602040200020303" pitchFamily="34" charset="77"/>
            </a:endParaRPr>
          </a:p>
          <a:p>
            <a:r>
              <a:rPr lang="en-US" sz="2000" baseline="30000" dirty="0">
                <a:latin typeface="Papyrus" panose="020B0602040200020303" pitchFamily="34" charset="77"/>
              </a:rPr>
              <a:t>7 </a:t>
            </a:r>
            <a:r>
              <a:rPr lang="en-US" sz="2000" dirty="0">
                <a:latin typeface="Papyrus" panose="020B0602040200020303" pitchFamily="34" charset="77"/>
              </a:rPr>
              <a:t>And it was given unto him to make war with the saints, and to overcome them:                       and power was given him over all kindreds, and tongues, and nations.</a:t>
            </a:r>
          </a:p>
          <a:p>
            <a:endParaRPr lang="en-US" sz="2000" dirty="0">
              <a:latin typeface="Papyrus" panose="020B0602040200020303" pitchFamily="34" charset="77"/>
            </a:endParaRPr>
          </a:p>
          <a:p>
            <a:r>
              <a:rPr lang="en-US" sz="2000" baseline="30000" dirty="0">
                <a:latin typeface="Papyrus" panose="020B0602040200020303" pitchFamily="34" charset="77"/>
              </a:rPr>
              <a:t>8 </a:t>
            </a:r>
            <a:r>
              <a:rPr lang="en-US" sz="2000" dirty="0">
                <a:latin typeface="Papyrus" panose="020B0602040200020303" pitchFamily="34" charset="77"/>
              </a:rPr>
              <a:t>And all that dwell upon the earth shall worship him, whose names are not written in               the Book of Life of the Lamb that was slain from the foundation of the world.</a:t>
            </a:r>
          </a:p>
          <a:p>
            <a:endParaRPr lang="en-US" sz="2000" dirty="0">
              <a:latin typeface="Papyrus" panose="020B0602040200020303" pitchFamily="34" charset="77"/>
            </a:endParaRPr>
          </a:p>
        </p:txBody>
      </p:sp>
    </p:spTree>
    <p:extLst>
      <p:ext uri="{BB962C8B-B14F-4D97-AF65-F5344CB8AC3E}">
        <p14:creationId xmlns:p14="http://schemas.microsoft.com/office/powerpoint/2010/main" val="421984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11F20-47D1-4091-3FBA-D5197F92AE18}"/>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F55731-1C0E-9FBC-1358-2955F157AD72}"/>
              </a:ext>
            </a:extLst>
          </p:cNvPr>
          <p:cNvSpPr txBox="1"/>
          <p:nvPr/>
        </p:nvSpPr>
        <p:spPr>
          <a:xfrm>
            <a:off x="2460625" y="356612"/>
            <a:ext cx="7270750" cy="3046988"/>
          </a:xfrm>
          <a:prstGeom prst="rect">
            <a:avLst/>
          </a:prstGeom>
          <a:solidFill>
            <a:schemeClr val="accent4">
              <a:lumMod val="40000"/>
              <a:lumOff val="60000"/>
            </a:schemeClr>
          </a:solidFill>
        </p:spPr>
        <p:txBody>
          <a:bodyPr wrap="square" rtlCol="0">
            <a:spAutoFit/>
          </a:bodyPr>
          <a:lstStyle/>
          <a:p>
            <a:endParaRPr lang="en-US" sz="2400" dirty="0">
              <a:latin typeface="Papyrus" panose="020B0602040200020303" pitchFamily="34" charset="77"/>
            </a:endParaRPr>
          </a:p>
          <a:p>
            <a:r>
              <a:rPr lang="en-US" sz="2400" dirty="0">
                <a:latin typeface="Papyrus" panose="020B0602040200020303" pitchFamily="34" charset="77"/>
              </a:rPr>
              <a:t>    All we have to do is Identify Prophetic Symbols</a:t>
            </a:r>
          </a:p>
          <a:p>
            <a:r>
              <a:rPr lang="en-US" sz="2400" dirty="0">
                <a:latin typeface="Papyrus" panose="020B0602040200020303" pitchFamily="34" charset="77"/>
              </a:rPr>
              <a:t> </a:t>
            </a:r>
          </a:p>
          <a:p>
            <a:r>
              <a:rPr lang="en-US" sz="2400" dirty="0">
                <a:latin typeface="Papyrus" panose="020B0602040200020303" pitchFamily="34" charset="77"/>
              </a:rPr>
              <a:t>           Who/ What is the Bear?</a:t>
            </a:r>
          </a:p>
          <a:p>
            <a:r>
              <a:rPr lang="en-US" sz="2400" dirty="0">
                <a:latin typeface="Papyrus" panose="020B0602040200020303" pitchFamily="34" charset="77"/>
              </a:rPr>
              <a:t>          Who/ What is the Lion ?</a:t>
            </a:r>
          </a:p>
          <a:p>
            <a:r>
              <a:rPr lang="en-US" sz="2400" dirty="0">
                <a:latin typeface="Papyrus" panose="020B0602040200020303" pitchFamily="34" charset="77"/>
              </a:rPr>
              <a:t>         Who/What is the Leopard?</a:t>
            </a:r>
          </a:p>
          <a:p>
            <a:endParaRPr lang="en-US" sz="2400" dirty="0">
              <a:latin typeface="Papyrus" panose="020B0602040200020303" pitchFamily="34" charset="77"/>
            </a:endParaRPr>
          </a:p>
          <a:p>
            <a:r>
              <a:rPr lang="en-US" sz="2400" dirty="0">
                <a:latin typeface="Papyrus" panose="020B0602040200020303" pitchFamily="34" charset="77"/>
              </a:rPr>
              <a:t> Daniel Chapter 7 describes these Beast Empires </a:t>
            </a:r>
          </a:p>
        </p:txBody>
      </p:sp>
      <p:pic>
        <p:nvPicPr>
          <p:cNvPr id="5" name="Picture 4" descr="A picture containing text, cat&#10;&#10;Description automatically generated">
            <a:extLst>
              <a:ext uri="{FF2B5EF4-FFF2-40B4-BE49-F238E27FC236}">
                <a16:creationId xmlns:a16="http://schemas.microsoft.com/office/drawing/2014/main" id="{CA66DB72-CF3C-0A97-75CA-47EC2C61E608}"/>
              </a:ext>
            </a:extLst>
          </p:cNvPr>
          <p:cNvPicPr>
            <a:picLocks noChangeAspect="1"/>
          </p:cNvPicPr>
          <p:nvPr/>
        </p:nvPicPr>
        <p:blipFill>
          <a:blip r:embed="rId2"/>
          <a:stretch>
            <a:fillRect/>
          </a:stretch>
        </p:blipFill>
        <p:spPr>
          <a:xfrm>
            <a:off x="952500" y="3454401"/>
            <a:ext cx="9512300" cy="3068913"/>
          </a:xfrm>
          <a:prstGeom prst="rect">
            <a:avLst/>
          </a:prstGeom>
        </p:spPr>
      </p:pic>
      <p:sp>
        <p:nvSpPr>
          <p:cNvPr id="7" name="TextBox 6">
            <a:extLst>
              <a:ext uri="{FF2B5EF4-FFF2-40B4-BE49-F238E27FC236}">
                <a16:creationId xmlns:a16="http://schemas.microsoft.com/office/drawing/2014/main" id="{87ABCB5A-C3E3-FCF9-2B30-CFE194E68A11}"/>
              </a:ext>
            </a:extLst>
          </p:cNvPr>
          <p:cNvSpPr txBox="1"/>
          <p:nvPr/>
        </p:nvSpPr>
        <p:spPr>
          <a:xfrm>
            <a:off x="7747000" y="6019800"/>
            <a:ext cx="1219200" cy="369332"/>
          </a:xfrm>
          <a:prstGeom prst="rect">
            <a:avLst/>
          </a:prstGeom>
          <a:solidFill>
            <a:schemeClr val="accent4">
              <a:lumMod val="40000"/>
              <a:lumOff val="60000"/>
            </a:schemeClr>
          </a:solidFill>
        </p:spPr>
        <p:txBody>
          <a:bodyPr wrap="square" rtlCol="0">
            <a:spAutoFit/>
          </a:bodyPr>
          <a:lstStyle/>
          <a:p>
            <a:r>
              <a:rPr lang="en-US" dirty="0"/>
              <a:t>Final Beast</a:t>
            </a:r>
          </a:p>
        </p:txBody>
      </p:sp>
    </p:spTree>
    <p:extLst>
      <p:ext uri="{BB962C8B-B14F-4D97-AF65-F5344CB8AC3E}">
        <p14:creationId xmlns:p14="http://schemas.microsoft.com/office/powerpoint/2010/main" val="340151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3733</Words>
  <Application>Microsoft Macintosh PowerPoint</Application>
  <PresentationFormat>Widescreen</PresentationFormat>
  <Paragraphs>316</Paragraphs>
  <Slides>41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Abadi MT Condensed Extra Bold</vt:lpstr>
      <vt:lpstr>Arial</vt:lpstr>
      <vt:lpstr>Avenir Book</vt:lpstr>
      <vt:lpstr>Bradley Hand ITC TT-Bold</vt:lpstr>
      <vt:lpstr>Calibri</vt:lpstr>
      <vt:lpstr>Calibri Light</vt:lpstr>
      <vt:lpstr>Comic Sans MS</vt:lpstr>
      <vt:lpstr>Lucida Handwriting</vt:lpstr>
      <vt:lpstr>Papyrus</vt:lpstr>
      <vt:lpstr>Papyrus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Babylonian Empire</vt:lpstr>
      <vt:lpstr>Persian Empire</vt:lpstr>
      <vt:lpstr>Greek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Babylonian Empire</vt:lpstr>
      <vt:lpstr>Persian Empire</vt:lpstr>
      <vt:lpstr>Greek Empire</vt:lpstr>
      <vt:lpstr>Roman Empire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Bentley</dc:creator>
  <cp:lastModifiedBy>Sarai Cruz</cp:lastModifiedBy>
  <cp:revision>34</cp:revision>
  <dcterms:created xsi:type="dcterms:W3CDTF">2022-06-06T22:40:41Z</dcterms:created>
  <dcterms:modified xsi:type="dcterms:W3CDTF">2023-08-24T02:50:33Z</dcterms:modified>
</cp:coreProperties>
</file>