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260" r:id="rId5"/>
    <p:sldId id="261" r:id="rId6"/>
    <p:sldId id="262" r:id="rId7"/>
    <p:sldId id="264" r:id="rId8"/>
    <p:sldId id="265" r:id="rId9"/>
    <p:sldId id="266" r:id="rId10"/>
    <p:sldId id="270" r:id="rId11"/>
    <p:sldId id="263" r:id="rId12"/>
    <p:sldId id="268" r:id="rId13"/>
    <p:sldId id="267" r:id="rId14"/>
    <p:sldId id="257"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B65"/>
    <a:srgbClr val="D2CD5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8413" autoAdjust="0"/>
  </p:normalViewPr>
  <p:slideViewPr>
    <p:cSldViewPr snapToGrid="0" snapToObjects="1">
      <p:cViewPr>
        <p:scale>
          <a:sx n="76" d="100"/>
          <a:sy n="76" d="100"/>
        </p:scale>
        <p:origin x="-1496" y="-4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B5BCCD-A961-EE4B-B81A-70A706850AE3}" type="datetimeFigureOut">
              <a:rPr lang="en-US" smtClean="0"/>
              <a:t>8/23/20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D4647D-DE4F-7F40-946B-885D7CB27900}" type="slidenum">
              <a:rPr lang="en-US" smtClean="0"/>
              <a:t>‹#›</a:t>
            </a:fld>
            <a:endParaRPr lang="en-US"/>
          </a:p>
        </p:txBody>
      </p:sp>
    </p:spTree>
    <p:extLst>
      <p:ext uri="{BB962C8B-B14F-4D97-AF65-F5344CB8AC3E}">
        <p14:creationId xmlns:p14="http://schemas.microsoft.com/office/powerpoint/2010/main" val="4109593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B5BCCD-A961-EE4B-B81A-70A706850AE3}" type="datetimeFigureOut">
              <a:rPr lang="en-US" smtClean="0"/>
              <a:t>8/23/20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D4647D-DE4F-7F40-946B-885D7CB27900}" type="slidenum">
              <a:rPr lang="en-US" smtClean="0"/>
              <a:t>‹#›</a:t>
            </a:fld>
            <a:endParaRPr lang="en-US"/>
          </a:p>
        </p:txBody>
      </p:sp>
    </p:spTree>
    <p:extLst>
      <p:ext uri="{BB962C8B-B14F-4D97-AF65-F5344CB8AC3E}">
        <p14:creationId xmlns:p14="http://schemas.microsoft.com/office/powerpoint/2010/main" val="334622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B5BCCD-A961-EE4B-B81A-70A706850AE3}" type="datetimeFigureOut">
              <a:rPr lang="en-US" smtClean="0"/>
              <a:t>8/23/20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D4647D-DE4F-7F40-946B-885D7CB27900}" type="slidenum">
              <a:rPr lang="en-US" smtClean="0"/>
              <a:t>‹#›</a:t>
            </a:fld>
            <a:endParaRPr lang="en-US"/>
          </a:p>
        </p:txBody>
      </p:sp>
    </p:spTree>
    <p:extLst>
      <p:ext uri="{BB962C8B-B14F-4D97-AF65-F5344CB8AC3E}">
        <p14:creationId xmlns:p14="http://schemas.microsoft.com/office/powerpoint/2010/main" val="1076705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B5BCCD-A961-EE4B-B81A-70A706850AE3}" type="datetimeFigureOut">
              <a:rPr lang="en-US" smtClean="0"/>
              <a:t>8/23/20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D4647D-DE4F-7F40-946B-885D7CB27900}" type="slidenum">
              <a:rPr lang="en-US" smtClean="0"/>
              <a:t>‹#›</a:t>
            </a:fld>
            <a:endParaRPr lang="en-US"/>
          </a:p>
        </p:txBody>
      </p:sp>
    </p:spTree>
    <p:extLst>
      <p:ext uri="{BB962C8B-B14F-4D97-AF65-F5344CB8AC3E}">
        <p14:creationId xmlns:p14="http://schemas.microsoft.com/office/powerpoint/2010/main" val="4135334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5BCCD-A961-EE4B-B81A-70A706850AE3}" type="datetimeFigureOut">
              <a:rPr lang="en-US" smtClean="0"/>
              <a:t>8/23/20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D4647D-DE4F-7F40-946B-885D7CB27900}" type="slidenum">
              <a:rPr lang="en-US" smtClean="0"/>
              <a:t>‹#›</a:t>
            </a:fld>
            <a:endParaRPr lang="en-US"/>
          </a:p>
        </p:txBody>
      </p:sp>
    </p:spTree>
    <p:extLst>
      <p:ext uri="{BB962C8B-B14F-4D97-AF65-F5344CB8AC3E}">
        <p14:creationId xmlns:p14="http://schemas.microsoft.com/office/powerpoint/2010/main" val="3138773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B5BCCD-A961-EE4B-B81A-70A706850AE3}" type="datetimeFigureOut">
              <a:rPr lang="en-US" smtClean="0"/>
              <a:t>8/23/20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D4647D-DE4F-7F40-946B-885D7CB27900}" type="slidenum">
              <a:rPr lang="en-US" smtClean="0"/>
              <a:t>‹#›</a:t>
            </a:fld>
            <a:endParaRPr lang="en-US"/>
          </a:p>
        </p:txBody>
      </p:sp>
    </p:spTree>
    <p:extLst>
      <p:ext uri="{BB962C8B-B14F-4D97-AF65-F5344CB8AC3E}">
        <p14:creationId xmlns:p14="http://schemas.microsoft.com/office/powerpoint/2010/main" val="160538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B5BCCD-A961-EE4B-B81A-70A706850AE3}" type="datetimeFigureOut">
              <a:rPr lang="en-US" smtClean="0"/>
              <a:t>8/23/20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D4647D-DE4F-7F40-946B-885D7CB27900}" type="slidenum">
              <a:rPr lang="en-US" smtClean="0"/>
              <a:t>‹#›</a:t>
            </a:fld>
            <a:endParaRPr lang="en-US"/>
          </a:p>
        </p:txBody>
      </p:sp>
    </p:spTree>
    <p:extLst>
      <p:ext uri="{BB962C8B-B14F-4D97-AF65-F5344CB8AC3E}">
        <p14:creationId xmlns:p14="http://schemas.microsoft.com/office/powerpoint/2010/main" val="137947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B5BCCD-A961-EE4B-B81A-70A706850AE3}" type="datetimeFigureOut">
              <a:rPr lang="en-US" smtClean="0"/>
              <a:t>8/23/20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D4647D-DE4F-7F40-946B-885D7CB27900}" type="slidenum">
              <a:rPr lang="en-US" smtClean="0"/>
              <a:t>‹#›</a:t>
            </a:fld>
            <a:endParaRPr lang="en-US"/>
          </a:p>
        </p:txBody>
      </p:sp>
    </p:spTree>
    <p:extLst>
      <p:ext uri="{BB962C8B-B14F-4D97-AF65-F5344CB8AC3E}">
        <p14:creationId xmlns:p14="http://schemas.microsoft.com/office/powerpoint/2010/main" val="1580387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5BCCD-A961-EE4B-B81A-70A706850AE3}" type="datetimeFigureOut">
              <a:rPr lang="en-US" smtClean="0"/>
              <a:t>8/23/20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D4647D-DE4F-7F40-946B-885D7CB27900}" type="slidenum">
              <a:rPr lang="en-US" smtClean="0"/>
              <a:t>‹#›</a:t>
            </a:fld>
            <a:endParaRPr lang="en-US"/>
          </a:p>
        </p:txBody>
      </p:sp>
    </p:spTree>
    <p:extLst>
      <p:ext uri="{BB962C8B-B14F-4D97-AF65-F5344CB8AC3E}">
        <p14:creationId xmlns:p14="http://schemas.microsoft.com/office/powerpoint/2010/main" val="682012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5BCCD-A961-EE4B-B81A-70A706850AE3}" type="datetimeFigureOut">
              <a:rPr lang="en-US" smtClean="0"/>
              <a:t>8/23/20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D4647D-DE4F-7F40-946B-885D7CB27900}" type="slidenum">
              <a:rPr lang="en-US" smtClean="0"/>
              <a:t>‹#›</a:t>
            </a:fld>
            <a:endParaRPr lang="en-US"/>
          </a:p>
        </p:txBody>
      </p:sp>
    </p:spTree>
    <p:extLst>
      <p:ext uri="{BB962C8B-B14F-4D97-AF65-F5344CB8AC3E}">
        <p14:creationId xmlns:p14="http://schemas.microsoft.com/office/powerpoint/2010/main" val="1930574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5BCCD-A961-EE4B-B81A-70A706850AE3}" type="datetimeFigureOut">
              <a:rPr lang="en-US" smtClean="0"/>
              <a:t>8/23/20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D4647D-DE4F-7F40-946B-885D7CB27900}" type="slidenum">
              <a:rPr lang="en-US" smtClean="0"/>
              <a:t>‹#›</a:t>
            </a:fld>
            <a:endParaRPr lang="en-US"/>
          </a:p>
        </p:txBody>
      </p:sp>
    </p:spTree>
    <p:extLst>
      <p:ext uri="{BB962C8B-B14F-4D97-AF65-F5344CB8AC3E}">
        <p14:creationId xmlns:p14="http://schemas.microsoft.com/office/powerpoint/2010/main" val="249735013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5BCCD-A961-EE4B-B81A-70A706850AE3}" type="datetimeFigureOut">
              <a:rPr lang="en-US" smtClean="0"/>
              <a:t>8/23/20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D4647D-DE4F-7F40-946B-885D7CB27900}" type="slidenum">
              <a:rPr lang="en-US" smtClean="0"/>
              <a:t>‹#›</a:t>
            </a:fld>
            <a:endParaRPr lang="en-US"/>
          </a:p>
        </p:txBody>
      </p:sp>
    </p:spTree>
    <p:extLst>
      <p:ext uri="{BB962C8B-B14F-4D97-AF65-F5344CB8AC3E}">
        <p14:creationId xmlns:p14="http://schemas.microsoft.com/office/powerpoint/2010/main" val="961085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12" name="Picture 11" descr="freeman3-940x615.jpg"/>
          <p:cNvPicPr>
            <a:picLocks noChangeAspect="1"/>
          </p:cNvPicPr>
          <p:nvPr/>
        </p:nvPicPr>
        <p:blipFill rotWithShape="1">
          <a:blip r:embed="rId2">
            <a:extLst>
              <a:ext uri="{28A0092B-C50C-407E-A947-70E740481C1C}">
                <a14:useLocalDpi xmlns:a14="http://schemas.microsoft.com/office/drawing/2010/main" val="0"/>
              </a:ext>
            </a:extLst>
          </a:blip>
          <a:srcRect l="4542" r="3035"/>
          <a:stretch/>
        </p:blipFill>
        <p:spPr>
          <a:xfrm>
            <a:off x="438974" y="639651"/>
            <a:ext cx="8314184" cy="58855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1048335" y="1001266"/>
            <a:ext cx="7527349" cy="58477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3200" dirty="0" smtClean="0">
                <a:solidFill>
                  <a:srgbClr val="FFFF00"/>
                </a:solidFill>
                <a:latin typeface="Papyrus"/>
                <a:cs typeface="Papyrus"/>
              </a:rPr>
              <a:t>Jesus Is Better –  </a:t>
            </a:r>
            <a:r>
              <a:rPr lang="en-US" sz="3200" dirty="0" smtClean="0">
                <a:solidFill>
                  <a:srgbClr val="FFFFFF"/>
                </a:solidFill>
                <a:latin typeface="Papyrus"/>
                <a:cs typeface="Papyrus"/>
              </a:rPr>
              <a:t>“The New Birth”</a:t>
            </a:r>
            <a:endParaRPr lang="en-US" sz="3200" dirty="0">
              <a:solidFill>
                <a:srgbClr val="FFFFFF"/>
              </a:solidFill>
              <a:latin typeface="Papyrus"/>
              <a:cs typeface="Papyrus"/>
            </a:endParaRPr>
          </a:p>
        </p:txBody>
      </p:sp>
    </p:spTree>
    <p:extLst>
      <p:ext uri="{BB962C8B-B14F-4D97-AF65-F5344CB8AC3E}">
        <p14:creationId xmlns:p14="http://schemas.microsoft.com/office/powerpoint/2010/main" val="345521391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563"/>
            <a:ext cx="9144000" cy="685800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a:p>
        </p:txBody>
      </p:sp>
      <p:pic>
        <p:nvPicPr>
          <p:cNvPr id="6" name="Picture 5" descr="th-4.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4825" y="943486"/>
            <a:ext cx="3685611" cy="36856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0" y="5029046"/>
            <a:ext cx="8676148" cy="163121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000" dirty="0" smtClean="0">
                <a:latin typeface="Papyrus"/>
                <a:cs typeface="Papyrus"/>
              </a:rPr>
              <a:t>“And Ananias went his way and entered the house and put his hands on him and said, brother Saul, the Lord, even Jesus that appeared to you in the way as you came,  sent me to you, that you may receive your sight, and be filled with the Holy Ghost. And immediately </a:t>
            </a:r>
            <a:r>
              <a:rPr lang="en-US" sz="2000" smtClean="0">
                <a:latin typeface="Papyrus"/>
                <a:cs typeface="Papyrus"/>
              </a:rPr>
              <a:t>there fell </a:t>
            </a:r>
            <a:r>
              <a:rPr lang="en-US" sz="2000" dirty="0" smtClean="0">
                <a:latin typeface="Papyrus"/>
                <a:cs typeface="Papyrus"/>
              </a:rPr>
              <a:t>from his eyes as it had been scales and he received sight forthwith, </a:t>
            </a:r>
            <a:r>
              <a:rPr lang="en-US" sz="2000" smtClean="0">
                <a:latin typeface="Papyrus"/>
                <a:cs typeface="Papyrus"/>
              </a:rPr>
              <a:t>arose and </a:t>
            </a:r>
            <a:r>
              <a:rPr lang="en-US" sz="2000" dirty="0" smtClean="0">
                <a:latin typeface="Papyrus"/>
                <a:cs typeface="Papyrus"/>
              </a:rPr>
              <a:t>was baptized.” </a:t>
            </a:r>
            <a:r>
              <a:rPr lang="en-US" sz="1600" dirty="0" smtClean="0">
                <a:latin typeface="Papyrus"/>
                <a:cs typeface="Papyrus"/>
              </a:rPr>
              <a:t> 9:17-18</a:t>
            </a:r>
            <a:endParaRPr lang="en-US" sz="2000" dirty="0">
              <a:latin typeface="Papyrus"/>
              <a:cs typeface="Papyrus"/>
            </a:endParaRPr>
          </a:p>
        </p:txBody>
      </p:sp>
      <p:pic>
        <p:nvPicPr>
          <p:cNvPr id="10" name="Picture 9" descr="th-1.jpeg"/>
          <p:cNvPicPr>
            <a:picLocks noChangeAspect="1"/>
          </p:cNvPicPr>
          <p:nvPr/>
        </p:nvPicPr>
        <p:blipFill rotWithShape="1">
          <a:blip r:embed="rId3">
            <a:extLst>
              <a:ext uri="{28A0092B-C50C-407E-A947-70E740481C1C}">
                <a14:useLocalDpi xmlns:a14="http://schemas.microsoft.com/office/drawing/2010/main" val="0"/>
              </a:ext>
            </a:extLst>
          </a:blip>
          <a:srcRect l="14902" r="21127" b="6831"/>
          <a:stretch/>
        </p:blipFill>
        <p:spPr>
          <a:xfrm>
            <a:off x="384308" y="943486"/>
            <a:ext cx="4511430" cy="38381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1871409" y="374584"/>
            <a:ext cx="3867735" cy="76944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000" dirty="0" smtClean="0">
                <a:solidFill>
                  <a:srgbClr val="FFFF00"/>
                </a:solidFill>
                <a:latin typeface="Comic Sans MS"/>
                <a:cs typeface="Comic Sans MS"/>
              </a:rPr>
              <a:t>#</a:t>
            </a:r>
            <a:r>
              <a:rPr lang="en-US" sz="2400" dirty="0" smtClean="0">
                <a:solidFill>
                  <a:srgbClr val="FFFF00"/>
                </a:solidFill>
                <a:latin typeface="Comic Sans MS"/>
                <a:cs typeface="Comic Sans MS"/>
              </a:rPr>
              <a:t>2</a:t>
            </a:r>
            <a:r>
              <a:rPr lang="en-US" dirty="0" smtClean="0">
                <a:latin typeface="Comic Sans MS"/>
                <a:cs typeface="Comic Sans MS"/>
              </a:rPr>
              <a:t>.  </a:t>
            </a:r>
            <a:r>
              <a:rPr lang="en-US" sz="2000" dirty="0" smtClean="0">
                <a:latin typeface="Papyrus"/>
                <a:cs typeface="Papyrus"/>
              </a:rPr>
              <a:t>Saul on Damascus Road</a:t>
            </a:r>
          </a:p>
          <a:p>
            <a:r>
              <a:rPr lang="en-US" sz="2000" dirty="0" smtClean="0">
                <a:latin typeface="Papyrus"/>
                <a:cs typeface="Papyrus"/>
              </a:rPr>
              <a:t>         </a:t>
            </a:r>
            <a:r>
              <a:rPr lang="en-US" sz="2000" dirty="0" smtClean="0">
                <a:solidFill>
                  <a:srgbClr val="FFFF00"/>
                </a:solidFill>
                <a:latin typeface="Papyrus"/>
                <a:cs typeface="Papyrus"/>
              </a:rPr>
              <a:t> Acts Chapter 9     </a:t>
            </a:r>
            <a:endParaRPr lang="en-US" sz="2000" dirty="0">
              <a:solidFill>
                <a:srgbClr val="FFFF00"/>
              </a:solidFill>
              <a:latin typeface="Papyrus"/>
              <a:cs typeface="Papyrus"/>
            </a:endParaRPr>
          </a:p>
        </p:txBody>
      </p:sp>
    </p:spTree>
    <p:extLst>
      <p:ext uri="{BB962C8B-B14F-4D97-AF65-F5344CB8AC3E}">
        <p14:creationId xmlns:p14="http://schemas.microsoft.com/office/powerpoint/2010/main" val="38555026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3422"/>
            <a:ext cx="9144000" cy="6858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5" name="Picture 4" descr="168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5981" y="1052827"/>
            <a:ext cx="5127960" cy="52880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568106" y="217249"/>
            <a:ext cx="7585886"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000" dirty="0" smtClean="0">
                <a:solidFill>
                  <a:srgbClr val="FFFF00"/>
                </a:solidFill>
                <a:latin typeface="Comic Sans MS"/>
                <a:cs typeface="Comic Sans MS"/>
              </a:rPr>
              <a:t>#</a:t>
            </a:r>
            <a:r>
              <a:rPr lang="en-US" sz="2400" dirty="0" smtClean="0">
                <a:solidFill>
                  <a:srgbClr val="FFFF00"/>
                </a:solidFill>
                <a:latin typeface="Comic Sans MS"/>
                <a:cs typeface="Comic Sans MS"/>
              </a:rPr>
              <a:t>3    </a:t>
            </a:r>
            <a:r>
              <a:rPr lang="en-US" sz="2000" dirty="0" smtClean="0">
                <a:latin typeface="Papyrus"/>
                <a:cs typeface="Papyrus"/>
              </a:rPr>
              <a:t>Peter preaches  to House of Cornelius  - </a:t>
            </a:r>
            <a:r>
              <a:rPr lang="en-US" sz="2000" dirty="0" smtClean="0">
                <a:solidFill>
                  <a:srgbClr val="FFFF00"/>
                </a:solidFill>
                <a:latin typeface="Papyrus"/>
                <a:cs typeface="Papyrus"/>
              </a:rPr>
              <a:t>Acts Chapter 10 </a:t>
            </a:r>
            <a:endParaRPr lang="en-US" sz="2000" dirty="0">
              <a:solidFill>
                <a:srgbClr val="FFFF00"/>
              </a:solidFill>
              <a:latin typeface="Papyrus"/>
              <a:cs typeface="Papyrus"/>
            </a:endParaRPr>
          </a:p>
        </p:txBody>
      </p:sp>
      <p:sp>
        <p:nvSpPr>
          <p:cNvPr id="7" name="TextBox 6"/>
          <p:cNvSpPr txBox="1"/>
          <p:nvPr/>
        </p:nvSpPr>
        <p:spPr>
          <a:xfrm>
            <a:off x="150382" y="1347428"/>
            <a:ext cx="3224836" cy="480131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dirty="0" smtClean="0">
                <a:latin typeface="Papyrus"/>
                <a:cs typeface="Papyrus"/>
              </a:rPr>
              <a:t>  “When Peter spoke these words, the Holy Ghost fell on all them which heard the Word.  And  they of the circumcision were astonished, as many as came with Peter, because that on the Gentiles was poured out the gift of the Holy Ghost. For they heard them speak with other tongues.&amp; magnify God. Then answered Peter, </a:t>
            </a:r>
          </a:p>
          <a:p>
            <a:pPr algn="ctr"/>
            <a:r>
              <a:rPr lang="en-US" dirty="0" smtClean="0">
                <a:latin typeface="Papyrus"/>
                <a:cs typeface="Papyrus"/>
              </a:rPr>
              <a:t>‘Can any man forbid water, that these should not be baptized, which have received the Holy Ghost as we did? </a:t>
            </a:r>
            <a:endParaRPr lang="en-US" dirty="0">
              <a:latin typeface="Papyrus"/>
              <a:cs typeface="Papyrus"/>
            </a:endParaRPr>
          </a:p>
          <a:p>
            <a:pPr algn="ctr"/>
            <a:r>
              <a:rPr lang="en-US" dirty="0" smtClean="0">
                <a:latin typeface="Papyrus"/>
                <a:cs typeface="Papyrus"/>
              </a:rPr>
              <a:t>     Acts 10”44-47</a:t>
            </a:r>
            <a:endParaRPr lang="en-US" dirty="0">
              <a:latin typeface="Papyrus"/>
              <a:cs typeface="Papyrus"/>
            </a:endParaRPr>
          </a:p>
        </p:txBody>
      </p:sp>
    </p:spTree>
    <p:extLst>
      <p:ext uri="{BB962C8B-B14F-4D97-AF65-F5344CB8AC3E}">
        <p14:creationId xmlns:p14="http://schemas.microsoft.com/office/powerpoint/2010/main" val="181595932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2" name="Picture 1" descr="philip-with-ethiopian-eunuch4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3822" y="326654"/>
            <a:ext cx="5981821" cy="45910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300763" y="1091455"/>
            <a:ext cx="2239006" cy="163121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000" dirty="0" smtClean="0">
                <a:latin typeface="Papyrus"/>
                <a:cs typeface="Papyrus"/>
              </a:rPr>
              <a:t>Phillip preaches           JESUS to the</a:t>
            </a:r>
          </a:p>
          <a:p>
            <a:pPr algn="ctr"/>
            <a:r>
              <a:rPr lang="en-US" sz="2000" dirty="0" smtClean="0">
                <a:latin typeface="Papyrus"/>
                <a:cs typeface="Papyrus"/>
              </a:rPr>
              <a:t> Ethiopian eunuch</a:t>
            </a:r>
          </a:p>
          <a:p>
            <a:pPr algn="ctr"/>
            <a:r>
              <a:rPr lang="en-US" sz="2000" dirty="0" smtClean="0">
                <a:latin typeface="Papyrus"/>
                <a:cs typeface="Papyrus"/>
              </a:rPr>
              <a:t> From Isaiah 53</a:t>
            </a:r>
          </a:p>
          <a:p>
            <a:pPr algn="ctr"/>
            <a:r>
              <a:rPr lang="en-US" sz="2000" dirty="0" smtClean="0">
                <a:solidFill>
                  <a:srgbClr val="FFFF00"/>
                </a:solidFill>
                <a:latin typeface="Papyrus"/>
                <a:cs typeface="Papyrus"/>
              </a:rPr>
              <a:t>Acts 8:35-38     </a:t>
            </a:r>
            <a:endParaRPr lang="en-US" sz="2000" dirty="0">
              <a:solidFill>
                <a:srgbClr val="FFFF00"/>
              </a:solidFill>
              <a:latin typeface="Papyrus"/>
              <a:cs typeface="Papyrus"/>
            </a:endParaRPr>
          </a:p>
        </p:txBody>
      </p:sp>
      <p:sp>
        <p:nvSpPr>
          <p:cNvPr id="6" name="TextBox 5"/>
          <p:cNvSpPr txBox="1"/>
          <p:nvPr/>
        </p:nvSpPr>
        <p:spPr>
          <a:xfrm>
            <a:off x="167090" y="5117757"/>
            <a:ext cx="8788934" cy="1477328"/>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smtClean="0">
                <a:latin typeface="Papyrus"/>
                <a:cs typeface="Papyrus"/>
              </a:rPr>
              <a:t>“Then Phillip opened his mouth and began at that same Scripture and PREACHED  to him JESUS. And as they went  o their way, they came to a certain water: and the eunuch said, ‘See, here is water, what does hinder me to be BAPTIZED? Phillip said</a:t>
            </a:r>
          </a:p>
          <a:p>
            <a:r>
              <a:rPr lang="en-US" dirty="0" smtClean="0">
                <a:latin typeface="Papyrus"/>
                <a:cs typeface="Papyrus"/>
              </a:rPr>
              <a:t> ‘If you believe with all your heart, you </a:t>
            </a:r>
            <a:r>
              <a:rPr lang="en-US" dirty="0" smtClean="0">
                <a:latin typeface="Papyrus"/>
                <a:cs typeface="Papyrus"/>
              </a:rPr>
              <a:t>may</a:t>
            </a:r>
            <a:r>
              <a:rPr lang="en-US" dirty="0" smtClean="0">
                <a:latin typeface="Papyrus"/>
                <a:cs typeface="Papyrus"/>
              </a:rPr>
              <a:t>.’   </a:t>
            </a:r>
            <a:r>
              <a:rPr lang="en-US" dirty="0">
                <a:latin typeface="Papyrus"/>
                <a:cs typeface="Papyrus"/>
              </a:rPr>
              <a:t>H</a:t>
            </a:r>
            <a:r>
              <a:rPr lang="en-US" dirty="0" smtClean="0">
                <a:latin typeface="Papyrus"/>
                <a:cs typeface="Papyrus"/>
              </a:rPr>
              <a:t>e answered and said, I BELIEVE that Jesus Christ is the Son of God.’     (Phillip baptized him right then)     Acts 8:35-38</a:t>
            </a:r>
            <a:endParaRPr lang="en-US" dirty="0">
              <a:latin typeface="Papyrus"/>
              <a:cs typeface="Papyrus"/>
            </a:endParaRPr>
          </a:p>
        </p:txBody>
      </p:sp>
    </p:spTree>
    <p:extLst>
      <p:ext uri="{BB962C8B-B14F-4D97-AF65-F5344CB8AC3E}">
        <p14:creationId xmlns:p14="http://schemas.microsoft.com/office/powerpoint/2010/main" val="95570056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2" name="Picture 1" descr="paul-and-silas-in-pris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016" y="535609"/>
            <a:ext cx="8347745" cy="47285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634942" y="350943"/>
            <a:ext cx="7535759"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smtClean="0">
                <a:solidFill>
                  <a:srgbClr val="FFFF00"/>
                </a:solidFill>
                <a:latin typeface="Papyrus"/>
                <a:cs typeface="Papyrus"/>
              </a:rPr>
              <a:t>Acts 16 :16-33       </a:t>
            </a:r>
            <a:r>
              <a:rPr lang="en-US" dirty="0" smtClean="0">
                <a:solidFill>
                  <a:schemeClr val="bg1"/>
                </a:solidFill>
                <a:latin typeface="Papyrus"/>
                <a:cs typeface="Papyrus"/>
              </a:rPr>
              <a:t>New Birth </a:t>
            </a:r>
            <a:r>
              <a:rPr lang="en-US" dirty="0">
                <a:solidFill>
                  <a:schemeClr val="bg1"/>
                </a:solidFill>
                <a:latin typeface="Papyrus"/>
                <a:cs typeface="Papyrus"/>
              </a:rPr>
              <a:t> </a:t>
            </a:r>
            <a:r>
              <a:rPr lang="en-US" dirty="0" smtClean="0">
                <a:solidFill>
                  <a:schemeClr val="bg1"/>
                </a:solidFill>
                <a:latin typeface="Papyrus"/>
                <a:cs typeface="Papyrus"/>
              </a:rPr>
              <a:t>for the the  prison guard and his family </a:t>
            </a:r>
            <a:endParaRPr lang="en-US" dirty="0">
              <a:solidFill>
                <a:schemeClr val="bg1"/>
              </a:solidFill>
              <a:latin typeface="Papyrus"/>
              <a:cs typeface="Papyrus"/>
            </a:endParaRPr>
          </a:p>
        </p:txBody>
      </p:sp>
      <p:sp>
        <p:nvSpPr>
          <p:cNvPr id="5" name="TextBox 4"/>
          <p:cNvSpPr txBox="1"/>
          <p:nvPr/>
        </p:nvSpPr>
        <p:spPr>
          <a:xfrm>
            <a:off x="116964" y="5481386"/>
            <a:ext cx="8631797" cy="120032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smtClean="0">
                <a:latin typeface="Papyrus"/>
                <a:cs typeface="Papyrus"/>
              </a:rPr>
              <a:t>The prison guard fell down before Paul and Silas and said, ‘Sirs, what must I do </a:t>
            </a:r>
          </a:p>
          <a:p>
            <a:r>
              <a:rPr lang="en-US" dirty="0" smtClean="0">
                <a:latin typeface="Papyrus"/>
                <a:cs typeface="Papyrus"/>
              </a:rPr>
              <a:t>  to be saved? And they said, BELIEVE on the Lord Jesus Christ, and you shall be saved and all your household. And they spoke to him the Word of the Lord, and to all his house.”       Straightway he was BAPTIZED, he and all his house.”  </a:t>
            </a:r>
            <a:endParaRPr lang="en-US" dirty="0">
              <a:latin typeface="Papyrus"/>
              <a:cs typeface="Papyrus"/>
            </a:endParaRPr>
          </a:p>
        </p:txBody>
      </p:sp>
    </p:spTree>
    <p:extLst>
      <p:ext uri="{BB962C8B-B14F-4D97-AF65-F5344CB8AC3E}">
        <p14:creationId xmlns:p14="http://schemas.microsoft.com/office/powerpoint/2010/main" val="26311473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 name="TextBox 7"/>
          <p:cNvSpPr txBox="1"/>
          <p:nvPr/>
        </p:nvSpPr>
        <p:spPr>
          <a:xfrm>
            <a:off x="1419220" y="679107"/>
            <a:ext cx="6921802" cy="58477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800" dirty="0" smtClean="0">
                <a:latin typeface="Papyrus"/>
                <a:cs typeface="Papyrus"/>
              </a:rPr>
              <a:t>“</a:t>
            </a:r>
            <a:r>
              <a:rPr lang="en-US" sz="3200" dirty="0" smtClean="0">
                <a:latin typeface="Papyrus"/>
                <a:cs typeface="Papyrus"/>
              </a:rPr>
              <a:t>True Discipleship &amp; </a:t>
            </a:r>
            <a:r>
              <a:rPr lang="en-US" sz="3200" dirty="0" smtClean="0">
                <a:solidFill>
                  <a:srgbClr val="FFFF00"/>
                </a:solidFill>
                <a:latin typeface="Papyrus"/>
                <a:cs typeface="Papyrus"/>
              </a:rPr>
              <a:t>The New Birth</a:t>
            </a:r>
            <a:r>
              <a:rPr lang="en-US" sz="3200" dirty="0" smtClean="0">
                <a:latin typeface="Papyrus"/>
                <a:cs typeface="Papyrus"/>
              </a:rPr>
              <a:t>”</a:t>
            </a:r>
            <a:endParaRPr lang="en-US" sz="3200" dirty="0">
              <a:latin typeface="Papyrus"/>
              <a:cs typeface="Papyrus"/>
            </a:endParaRPr>
          </a:p>
        </p:txBody>
      </p:sp>
      <p:pic>
        <p:nvPicPr>
          <p:cNvPr id="10" name="Picture 9" descr="images-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5880"/>
            <a:ext cx="9144000" cy="40309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470832" y="5904684"/>
            <a:ext cx="8402728" cy="584776"/>
          </a:xfrm>
          <a:prstGeom prst="rect">
            <a:avLst/>
          </a:prstGeom>
          <a:noFill/>
        </p:spPr>
        <p:txBody>
          <a:bodyPr wrap="square" rtlCol="0">
            <a:spAutoFit/>
          </a:bodyPr>
          <a:lstStyle/>
          <a:p>
            <a:r>
              <a:rPr lang="en-US" sz="3200" dirty="0" smtClean="0">
                <a:latin typeface="Papyrus"/>
                <a:cs typeface="Papyrus"/>
              </a:rPr>
              <a:t>R</a:t>
            </a:r>
            <a:r>
              <a:rPr lang="en-US" sz="2400" dirty="0" smtClean="0">
                <a:solidFill>
                  <a:srgbClr val="FFFF00"/>
                </a:solidFill>
                <a:latin typeface="Papyrus"/>
                <a:cs typeface="Papyrus"/>
              </a:rPr>
              <a:t>epent</a:t>
            </a:r>
            <a:r>
              <a:rPr lang="en-US" sz="2400" dirty="0" smtClean="0">
                <a:latin typeface="Papyrus"/>
                <a:cs typeface="Papyrus"/>
              </a:rPr>
              <a:t>…. </a:t>
            </a:r>
            <a:r>
              <a:rPr lang="en-US" sz="3200" b="1" dirty="0" smtClean="0">
                <a:latin typeface="Papyrus"/>
                <a:cs typeface="Papyrus"/>
              </a:rPr>
              <a:t>B</a:t>
            </a:r>
            <a:r>
              <a:rPr lang="en-US" sz="2400" b="1" dirty="0" smtClean="0">
                <a:solidFill>
                  <a:srgbClr val="FFFF00"/>
                </a:solidFill>
                <a:latin typeface="Papyrus"/>
                <a:cs typeface="Papyrus"/>
              </a:rPr>
              <a:t>elieve</a:t>
            </a:r>
            <a:r>
              <a:rPr lang="en-US" sz="2400" dirty="0" smtClean="0">
                <a:latin typeface="Papyrus"/>
                <a:cs typeface="Papyrus"/>
              </a:rPr>
              <a:t>...</a:t>
            </a:r>
            <a:r>
              <a:rPr lang="en-US" sz="2400" dirty="0" smtClean="0">
                <a:solidFill>
                  <a:srgbClr val="FFFF00"/>
                </a:solidFill>
                <a:latin typeface="Papyrus"/>
                <a:cs typeface="Papyrus"/>
              </a:rPr>
              <a:t>Be</a:t>
            </a:r>
            <a:r>
              <a:rPr lang="en-US" sz="2400" dirty="0" smtClean="0">
                <a:latin typeface="Papyrus"/>
                <a:cs typeface="Papyrus"/>
              </a:rPr>
              <a:t> </a:t>
            </a:r>
            <a:r>
              <a:rPr lang="en-US" sz="3200" dirty="0" smtClean="0">
                <a:solidFill>
                  <a:srgbClr val="000000"/>
                </a:solidFill>
                <a:latin typeface="Papyrus"/>
                <a:cs typeface="Papyrus"/>
              </a:rPr>
              <a:t>B</a:t>
            </a:r>
            <a:r>
              <a:rPr lang="en-US" sz="2400" dirty="0" smtClean="0">
                <a:solidFill>
                  <a:srgbClr val="FFFF00"/>
                </a:solidFill>
                <a:latin typeface="Papyrus"/>
                <a:cs typeface="Papyrus"/>
              </a:rPr>
              <a:t>aptized</a:t>
            </a:r>
            <a:r>
              <a:rPr lang="en-US" sz="2400" dirty="0" smtClean="0">
                <a:latin typeface="Papyrus"/>
                <a:cs typeface="Papyrus"/>
              </a:rPr>
              <a:t>… </a:t>
            </a:r>
            <a:r>
              <a:rPr lang="en-US" sz="3200" b="1" dirty="0" smtClean="0">
                <a:latin typeface="Papyrus"/>
                <a:cs typeface="Papyrus"/>
              </a:rPr>
              <a:t>R</a:t>
            </a:r>
            <a:r>
              <a:rPr lang="en-US" sz="2400" dirty="0" smtClean="0">
                <a:solidFill>
                  <a:srgbClr val="FFFF00"/>
                </a:solidFill>
                <a:latin typeface="Papyrus"/>
                <a:cs typeface="Papyrus"/>
              </a:rPr>
              <a:t>eceive the Holy Ghost</a:t>
            </a:r>
            <a:endParaRPr lang="en-US" sz="2400" dirty="0">
              <a:solidFill>
                <a:srgbClr val="FFFF00"/>
              </a:solidFill>
              <a:latin typeface="Papyrus"/>
              <a:cs typeface="Papyrus"/>
            </a:endParaRPr>
          </a:p>
        </p:txBody>
      </p:sp>
    </p:spTree>
    <p:extLst>
      <p:ext uri="{BB962C8B-B14F-4D97-AF65-F5344CB8AC3E}">
        <p14:creationId xmlns:p14="http://schemas.microsoft.com/office/powerpoint/2010/main" val="45240007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TextBox 2"/>
          <p:cNvSpPr txBox="1"/>
          <p:nvPr/>
        </p:nvSpPr>
        <p:spPr>
          <a:xfrm>
            <a:off x="929044" y="4647978"/>
            <a:ext cx="7270377" cy="193899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000" dirty="0" smtClean="0">
                <a:solidFill>
                  <a:srgbClr val="FFFF00"/>
                </a:solidFill>
                <a:latin typeface="Comic Sans MS"/>
                <a:cs typeface="Comic Sans MS"/>
              </a:rPr>
              <a:t>                            Hebrews 6:1-2 </a:t>
            </a:r>
          </a:p>
          <a:p>
            <a:r>
              <a:rPr lang="en-US" sz="2000" dirty="0" smtClean="0">
                <a:solidFill>
                  <a:srgbClr val="FFFF00"/>
                </a:solidFill>
                <a:latin typeface="Comic Sans MS"/>
                <a:cs typeface="Comic Sans MS"/>
              </a:rPr>
              <a:t> </a:t>
            </a:r>
            <a:r>
              <a:rPr lang="en-US" sz="2000" dirty="0" smtClean="0">
                <a:latin typeface="Comic Sans MS"/>
                <a:cs typeface="Comic Sans MS"/>
              </a:rPr>
              <a:t>“</a:t>
            </a:r>
            <a:r>
              <a:rPr lang="en-US" sz="2000" b="1" dirty="0" smtClean="0">
                <a:latin typeface="Papyrus"/>
                <a:cs typeface="Papyrus"/>
              </a:rPr>
              <a:t>Therefore leaving the principles of the doctrine of Christ,</a:t>
            </a:r>
          </a:p>
          <a:p>
            <a:r>
              <a:rPr lang="en-US" sz="2000" b="1" dirty="0" smtClean="0">
                <a:latin typeface="Papyrus"/>
                <a:cs typeface="Papyrus"/>
              </a:rPr>
              <a:t> let us go on to perfection; not laying again the foundation of </a:t>
            </a:r>
          </a:p>
          <a:p>
            <a:r>
              <a:rPr lang="en-US" sz="2000" b="1" dirty="0">
                <a:latin typeface="Papyrus"/>
                <a:cs typeface="Papyrus"/>
              </a:rPr>
              <a:t> </a:t>
            </a:r>
            <a:r>
              <a:rPr lang="en-US" sz="2000" b="1" dirty="0" smtClean="0">
                <a:latin typeface="Papyrus"/>
                <a:cs typeface="Papyrus"/>
              </a:rPr>
              <a:t> repentance from dead works, and of faith towards God, </a:t>
            </a:r>
          </a:p>
          <a:p>
            <a:r>
              <a:rPr lang="en-US" sz="2000" b="1" dirty="0" smtClean="0">
                <a:latin typeface="Papyrus"/>
                <a:cs typeface="Papyrus"/>
              </a:rPr>
              <a:t>    of the doctrine of baptisms, and of laying on of hands, </a:t>
            </a:r>
          </a:p>
          <a:p>
            <a:r>
              <a:rPr lang="en-US" sz="2000" b="1" dirty="0" smtClean="0">
                <a:latin typeface="Papyrus"/>
                <a:cs typeface="Papyrus"/>
              </a:rPr>
              <a:t>and of resurrection of the dead, and of eternal judgment.”</a:t>
            </a:r>
            <a:endParaRPr lang="en-US" sz="2000" b="1" dirty="0">
              <a:latin typeface="Papyrus"/>
              <a:cs typeface="Papyrus"/>
            </a:endParaRPr>
          </a:p>
        </p:txBody>
      </p:sp>
      <p:pic>
        <p:nvPicPr>
          <p:cNvPr id="10" name="Picture 9" descr="images-4 1.54.30 PM.jpeg"/>
          <p:cNvPicPr>
            <a:picLocks noChangeAspect="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tretch>
            <a:fillRect/>
          </a:stretch>
        </p:blipFill>
        <p:spPr>
          <a:xfrm>
            <a:off x="929044" y="246942"/>
            <a:ext cx="7270377" cy="42286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9650649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 name="TextBox 1"/>
          <p:cNvSpPr txBox="1"/>
          <p:nvPr/>
        </p:nvSpPr>
        <p:spPr>
          <a:xfrm>
            <a:off x="918995" y="1858869"/>
            <a:ext cx="6767145" cy="206210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3200" dirty="0" smtClean="0">
                <a:solidFill>
                  <a:schemeClr val="tx1"/>
                </a:solidFill>
                <a:latin typeface="Papyrus"/>
                <a:cs typeface="Papyrus"/>
              </a:rPr>
              <a:t> </a:t>
            </a:r>
            <a:r>
              <a:rPr lang="en-US" sz="3200" dirty="0">
                <a:solidFill>
                  <a:schemeClr val="bg1"/>
                </a:solidFill>
                <a:latin typeface="Papyrus"/>
                <a:cs typeface="Papyrus"/>
              </a:rPr>
              <a:t>W</a:t>
            </a:r>
            <a:r>
              <a:rPr lang="en-US" sz="3200" dirty="0" smtClean="0">
                <a:solidFill>
                  <a:schemeClr val="bg1"/>
                </a:solidFill>
                <a:latin typeface="Papyrus"/>
                <a:cs typeface="Papyrus"/>
              </a:rPr>
              <a:t>e want to Grow in God ..</a:t>
            </a:r>
          </a:p>
          <a:p>
            <a:r>
              <a:rPr lang="en-US" sz="3200" dirty="0" smtClean="0">
                <a:solidFill>
                  <a:schemeClr val="bg1"/>
                </a:solidFill>
                <a:latin typeface="Papyrus"/>
                <a:cs typeface="Papyrus"/>
              </a:rPr>
              <a:t>          to </a:t>
            </a:r>
            <a:r>
              <a:rPr lang="en-US" sz="3200" dirty="0">
                <a:solidFill>
                  <a:schemeClr val="bg1"/>
                </a:solidFill>
                <a:latin typeface="Papyrus"/>
                <a:cs typeface="Papyrus"/>
              </a:rPr>
              <a:t>b</a:t>
            </a:r>
            <a:r>
              <a:rPr lang="en-US" sz="3200" dirty="0" smtClean="0">
                <a:solidFill>
                  <a:schemeClr val="bg1"/>
                </a:solidFill>
                <a:latin typeface="Papyrus"/>
                <a:cs typeface="Papyrus"/>
              </a:rPr>
              <a:t>ecome Mature</a:t>
            </a:r>
          </a:p>
          <a:p>
            <a:r>
              <a:rPr lang="en-US" sz="3200" dirty="0" smtClean="0">
                <a:solidFill>
                  <a:schemeClr val="bg1"/>
                </a:solidFill>
                <a:latin typeface="Papyrus"/>
                <a:cs typeface="Papyrus"/>
              </a:rPr>
              <a:t>  What </a:t>
            </a:r>
            <a:r>
              <a:rPr lang="en-US" sz="3200" dirty="0" smtClean="0">
                <a:solidFill>
                  <a:srgbClr val="FFFF00"/>
                </a:solidFill>
                <a:latin typeface="Papyrus"/>
                <a:cs typeface="Papyrus"/>
              </a:rPr>
              <a:t>basic doctrines of Christ</a:t>
            </a:r>
          </a:p>
          <a:p>
            <a:r>
              <a:rPr lang="en-US" sz="3200" dirty="0">
                <a:solidFill>
                  <a:schemeClr val="bg1"/>
                </a:solidFill>
                <a:latin typeface="Papyrus"/>
                <a:cs typeface="Papyrus"/>
              </a:rPr>
              <a:t> </a:t>
            </a:r>
            <a:r>
              <a:rPr lang="en-US" sz="3200" dirty="0" smtClean="0">
                <a:solidFill>
                  <a:schemeClr val="bg1"/>
                </a:solidFill>
                <a:latin typeface="Papyrus"/>
                <a:cs typeface="Papyrus"/>
              </a:rPr>
              <a:t>             should we know?</a:t>
            </a:r>
            <a:endParaRPr lang="en-US" sz="3200" dirty="0">
              <a:solidFill>
                <a:schemeClr val="bg1"/>
              </a:solidFill>
              <a:latin typeface="Papyrus"/>
              <a:cs typeface="Papyrus"/>
            </a:endParaRPr>
          </a:p>
        </p:txBody>
      </p:sp>
    </p:spTree>
    <p:extLst>
      <p:ext uri="{BB962C8B-B14F-4D97-AF65-F5344CB8AC3E}">
        <p14:creationId xmlns:p14="http://schemas.microsoft.com/office/powerpoint/2010/main" val="101591551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12644" cy="6858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 name="TextBox 1"/>
          <p:cNvSpPr txBox="1"/>
          <p:nvPr/>
        </p:nvSpPr>
        <p:spPr>
          <a:xfrm>
            <a:off x="611430" y="4987003"/>
            <a:ext cx="7475726" cy="156966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400" dirty="0" smtClean="0">
                <a:solidFill>
                  <a:schemeClr val="tx1"/>
                </a:solidFill>
                <a:latin typeface="Papyrus"/>
                <a:cs typeface="Papyrus"/>
              </a:rPr>
              <a:t>True Repentance</a:t>
            </a:r>
            <a:r>
              <a:rPr lang="en-US" sz="2400" dirty="0" smtClean="0">
                <a:latin typeface="Papyrus"/>
                <a:cs typeface="Papyrus"/>
              </a:rPr>
              <a:t> – Turning away, a complete change </a:t>
            </a:r>
          </a:p>
          <a:p>
            <a:pPr algn="ctr"/>
            <a:r>
              <a:rPr lang="en-US" sz="2400" dirty="0" smtClean="0">
                <a:latin typeface="Papyrus"/>
                <a:cs typeface="Papyrus"/>
              </a:rPr>
              <a:t>of mind of those who have come to hate their sins, a conviction that brings Godly sorrow and produces </a:t>
            </a:r>
          </a:p>
          <a:p>
            <a:pPr algn="ctr"/>
            <a:r>
              <a:rPr lang="en-US" sz="2400" dirty="0" smtClean="0">
                <a:latin typeface="Papyrus"/>
                <a:cs typeface="Papyrus"/>
              </a:rPr>
              <a:t> real heart change –  transformation</a:t>
            </a:r>
            <a:endParaRPr lang="en-US" sz="2400" dirty="0">
              <a:latin typeface="Papyrus"/>
              <a:cs typeface="Papyrus"/>
            </a:endParaRPr>
          </a:p>
        </p:txBody>
      </p:sp>
      <p:sp>
        <p:nvSpPr>
          <p:cNvPr id="3" name="TextBox 2"/>
          <p:cNvSpPr txBox="1"/>
          <p:nvPr/>
        </p:nvSpPr>
        <p:spPr>
          <a:xfrm>
            <a:off x="5941070" y="2359924"/>
            <a:ext cx="2963895"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000" dirty="0">
                <a:latin typeface="Papyrus"/>
                <a:cs typeface="Papyrus"/>
              </a:rPr>
              <a:t>2</a:t>
            </a:r>
            <a:r>
              <a:rPr lang="en-US" sz="2000" dirty="0" smtClean="0">
                <a:latin typeface="Papyrus"/>
                <a:cs typeface="Papyrus"/>
              </a:rPr>
              <a:t>. Repent – </a:t>
            </a:r>
            <a:r>
              <a:rPr lang="en-US" sz="2000" dirty="0" err="1" smtClean="0">
                <a:latin typeface="Papyrus"/>
                <a:cs typeface="Papyrus"/>
              </a:rPr>
              <a:t>Metanoia</a:t>
            </a:r>
            <a:endParaRPr lang="en-US" sz="2000" dirty="0" smtClean="0">
              <a:latin typeface="Papyrus"/>
              <a:cs typeface="Papyrus"/>
            </a:endParaRPr>
          </a:p>
          <a:p>
            <a:r>
              <a:rPr lang="en-US" sz="2000" dirty="0" smtClean="0">
                <a:latin typeface="Papyrus"/>
                <a:cs typeface="Papyrus"/>
              </a:rPr>
              <a:t>       Inward Change</a:t>
            </a:r>
            <a:endParaRPr lang="en-US" sz="2000" dirty="0">
              <a:latin typeface="Papyrus"/>
              <a:cs typeface="Papyrus"/>
            </a:endParaRPr>
          </a:p>
        </p:txBody>
      </p:sp>
      <p:sp>
        <p:nvSpPr>
          <p:cNvPr id="5" name="TextBox 4"/>
          <p:cNvSpPr txBox="1"/>
          <p:nvPr/>
        </p:nvSpPr>
        <p:spPr>
          <a:xfrm>
            <a:off x="5941070" y="980394"/>
            <a:ext cx="2963895"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000" dirty="0" smtClean="0">
                <a:latin typeface="Papyrus"/>
                <a:cs typeface="Papyrus"/>
              </a:rPr>
              <a:t>1.Repent –</a:t>
            </a:r>
            <a:r>
              <a:rPr lang="en-US" sz="2000" dirty="0" err="1" smtClean="0">
                <a:latin typeface="Papyrus"/>
                <a:cs typeface="Papyrus"/>
              </a:rPr>
              <a:t>Metamelomai</a:t>
            </a:r>
            <a:endParaRPr lang="en-US" sz="2000" dirty="0" smtClean="0">
              <a:latin typeface="Papyrus"/>
              <a:cs typeface="Papyrus"/>
            </a:endParaRPr>
          </a:p>
          <a:p>
            <a:r>
              <a:rPr lang="en-US" sz="2000" dirty="0" smtClean="0">
                <a:latin typeface="Papyrus"/>
                <a:cs typeface="Papyrus"/>
              </a:rPr>
              <a:t>      Outward change</a:t>
            </a:r>
            <a:endParaRPr lang="en-US" sz="2000" dirty="0">
              <a:latin typeface="Papyrus"/>
              <a:cs typeface="Papyrus"/>
            </a:endParaRPr>
          </a:p>
        </p:txBody>
      </p:sp>
      <p:pic>
        <p:nvPicPr>
          <p:cNvPr id="6" name="Picture 5" descr="GodsSovereigntySatansSchemesOurWillBibleProphecyTragedyNewtownCTSandyHook_zps0d8fc0a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476" y="470818"/>
            <a:ext cx="5330379" cy="4201510"/>
          </a:xfrm>
          <a:prstGeom prst="rect">
            <a:avLst/>
          </a:prstGeom>
        </p:spPr>
      </p:pic>
      <p:sp>
        <p:nvSpPr>
          <p:cNvPr id="7" name="TextBox 6"/>
          <p:cNvSpPr txBox="1"/>
          <p:nvPr/>
        </p:nvSpPr>
        <p:spPr>
          <a:xfrm>
            <a:off x="611430" y="1246375"/>
            <a:ext cx="2613407" cy="954107"/>
          </a:xfrm>
          <a:prstGeom prst="rect">
            <a:avLst/>
          </a:prstGeom>
          <a:noFill/>
        </p:spPr>
        <p:txBody>
          <a:bodyPr wrap="square" rtlCol="0">
            <a:spAutoFit/>
          </a:bodyPr>
          <a:lstStyle/>
          <a:p>
            <a:r>
              <a:rPr lang="en-US" sz="2800" dirty="0" smtClean="0">
                <a:solidFill>
                  <a:srgbClr val="FFFF00"/>
                </a:solidFill>
                <a:latin typeface="Papyrus"/>
                <a:cs typeface="Papyrus"/>
              </a:rPr>
              <a:t>What is Repentance?</a:t>
            </a:r>
            <a:endParaRPr lang="en-US" sz="2800" dirty="0">
              <a:solidFill>
                <a:srgbClr val="FFFF00"/>
              </a:solidFill>
              <a:latin typeface="Papyrus"/>
              <a:cs typeface="Papyrus"/>
            </a:endParaRPr>
          </a:p>
        </p:txBody>
      </p:sp>
    </p:spTree>
    <p:extLst>
      <p:ext uri="{BB962C8B-B14F-4D97-AF65-F5344CB8AC3E}">
        <p14:creationId xmlns:p14="http://schemas.microsoft.com/office/powerpoint/2010/main" val="143139746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3" name="Picture 2" descr="IMAGE-1-600x34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715" y="1646748"/>
            <a:ext cx="7843296" cy="44706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905434" y="991870"/>
            <a:ext cx="2046045" cy="4001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nSpc>
                <a:spcPct val="80000"/>
              </a:lnSpc>
            </a:pPr>
            <a:r>
              <a:rPr lang="en-US" sz="2400" dirty="0" smtClean="0">
                <a:latin typeface="Papyrus"/>
                <a:cs typeface="Papyrus"/>
              </a:rPr>
              <a:t>What is </a:t>
            </a:r>
            <a:r>
              <a:rPr lang="en-US" sz="2400" dirty="0" smtClean="0">
                <a:solidFill>
                  <a:srgbClr val="FFFF00"/>
                </a:solidFill>
                <a:latin typeface="Papyrus"/>
                <a:cs typeface="Papyrus"/>
              </a:rPr>
              <a:t>Faith</a:t>
            </a:r>
            <a:r>
              <a:rPr lang="en-US" sz="2400" dirty="0" smtClean="0">
                <a:latin typeface="Papyrus"/>
                <a:cs typeface="Papyrus"/>
              </a:rPr>
              <a:t>?</a:t>
            </a:r>
          </a:p>
        </p:txBody>
      </p:sp>
      <p:sp>
        <p:nvSpPr>
          <p:cNvPr id="7" name="TextBox 6"/>
          <p:cNvSpPr txBox="1"/>
          <p:nvPr/>
        </p:nvSpPr>
        <p:spPr>
          <a:xfrm>
            <a:off x="3916784" y="4178435"/>
            <a:ext cx="4373227" cy="1938992"/>
          </a:xfrm>
          <a:prstGeom prst="rect">
            <a:avLst/>
          </a:prstGeom>
          <a:noFill/>
        </p:spPr>
        <p:txBody>
          <a:bodyPr wrap="square" rtlCol="0">
            <a:spAutoFit/>
          </a:bodyPr>
          <a:lstStyle/>
          <a:p>
            <a:r>
              <a:rPr lang="en-US" sz="2000" dirty="0" smtClean="0">
                <a:latin typeface="Lucida Handwriting"/>
                <a:cs typeface="Lucida Handwriting"/>
              </a:rPr>
              <a:t>Faith - </a:t>
            </a:r>
            <a:r>
              <a:rPr lang="en-US" sz="2000" dirty="0" smtClean="0">
                <a:latin typeface="Papyrus"/>
                <a:cs typeface="Papyrus"/>
              </a:rPr>
              <a:t>Putting</a:t>
            </a:r>
            <a:r>
              <a:rPr lang="en-US" sz="2000" dirty="0" smtClean="0">
                <a:latin typeface="Lucida Handwriting"/>
                <a:cs typeface="Lucida Handwriting"/>
              </a:rPr>
              <a:t> </a:t>
            </a:r>
            <a:r>
              <a:rPr lang="en-US" sz="2000" dirty="0" smtClean="0">
                <a:latin typeface="Papyrus"/>
                <a:cs typeface="Papyrus"/>
              </a:rPr>
              <a:t>complete trust in</a:t>
            </a:r>
          </a:p>
          <a:p>
            <a:r>
              <a:rPr lang="en-US" sz="2000" dirty="0" smtClean="0">
                <a:latin typeface="Papyrus"/>
                <a:cs typeface="Papyrus"/>
              </a:rPr>
              <a:t>So fully persuaded, so confident    that we are compelled to ACT</a:t>
            </a:r>
          </a:p>
          <a:p>
            <a:endParaRPr lang="en-US" sz="2000" dirty="0" smtClean="0">
              <a:latin typeface="Papyrus"/>
              <a:cs typeface="Papyrus"/>
            </a:endParaRPr>
          </a:p>
          <a:p>
            <a:endParaRPr lang="en-US" sz="2000" dirty="0" smtClean="0">
              <a:latin typeface="Papyrus"/>
              <a:cs typeface="Papyrus"/>
            </a:endParaRPr>
          </a:p>
          <a:p>
            <a:endParaRPr lang="en-US" sz="2000" dirty="0">
              <a:latin typeface="Papyrus"/>
              <a:cs typeface="Papyrus"/>
            </a:endParaRPr>
          </a:p>
        </p:txBody>
      </p:sp>
    </p:spTree>
    <p:extLst>
      <p:ext uri="{BB962C8B-B14F-4D97-AF65-F5344CB8AC3E}">
        <p14:creationId xmlns:p14="http://schemas.microsoft.com/office/powerpoint/2010/main" val="274264445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TextBox 2"/>
          <p:cNvSpPr txBox="1"/>
          <p:nvPr/>
        </p:nvSpPr>
        <p:spPr>
          <a:xfrm>
            <a:off x="558800" y="350484"/>
            <a:ext cx="7728864"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400" dirty="0" smtClean="0">
                <a:latin typeface="Papyrus"/>
                <a:cs typeface="Papyrus"/>
              </a:rPr>
              <a:t>      What are Baptisms?                   </a:t>
            </a:r>
            <a:r>
              <a:rPr lang="en-US" dirty="0" smtClean="0">
                <a:solidFill>
                  <a:srgbClr val="FFFF00"/>
                </a:solidFill>
                <a:latin typeface="Papyrus"/>
                <a:cs typeface="Papyrus"/>
              </a:rPr>
              <a:t> </a:t>
            </a:r>
            <a:r>
              <a:rPr lang="en-US" dirty="0" err="1" smtClean="0">
                <a:solidFill>
                  <a:srgbClr val="FFFF00"/>
                </a:solidFill>
                <a:latin typeface="Papyrus"/>
                <a:cs typeface="Papyrus"/>
              </a:rPr>
              <a:t>baptizmo</a:t>
            </a:r>
            <a:r>
              <a:rPr lang="en-US" dirty="0" smtClean="0">
                <a:solidFill>
                  <a:srgbClr val="FFFF00"/>
                </a:solidFill>
                <a:latin typeface="Papyrus"/>
                <a:cs typeface="Papyrus"/>
              </a:rPr>
              <a:t> </a:t>
            </a:r>
            <a:r>
              <a:rPr lang="en-US" dirty="0" smtClean="0">
                <a:latin typeface="Papyrus"/>
                <a:cs typeface="Papyrus"/>
              </a:rPr>
              <a:t>– Total immersion</a:t>
            </a:r>
          </a:p>
          <a:p>
            <a:r>
              <a:rPr lang="en-US" dirty="0" smtClean="0">
                <a:latin typeface="Papyrus"/>
                <a:cs typeface="Papyrus"/>
              </a:rPr>
              <a:t>  </a:t>
            </a:r>
            <a:r>
              <a:rPr lang="en-US" dirty="0" smtClean="0">
                <a:solidFill>
                  <a:srgbClr val="FFFF00"/>
                </a:solidFill>
                <a:latin typeface="Papyrus"/>
                <a:cs typeface="Papyrus"/>
              </a:rPr>
              <a:t>              There are 3 Baptisms                                 </a:t>
            </a:r>
            <a:r>
              <a:rPr lang="en-US" dirty="0" err="1" smtClean="0">
                <a:solidFill>
                  <a:srgbClr val="FFFF00"/>
                </a:solidFill>
                <a:latin typeface="Papyrus"/>
                <a:cs typeface="Papyrus"/>
              </a:rPr>
              <a:t>mikvah</a:t>
            </a:r>
            <a:r>
              <a:rPr lang="en-US" dirty="0" smtClean="0">
                <a:solidFill>
                  <a:srgbClr val="FFFF00"/>
                </a:solidFill>
                <a:latin typeface="Papyrus"/>
                <a:cs typeface="Papyrus"/>
              </a:rPr>
              <a:t> </a:t>
            </a:r>
            <a:r>
              <a:rPr lang="en-US" dirty="0" smtClean="0">
                <a:latin typeface="Papyrus"/>
                <a:cs typeface="Papyrus"/>
              </a:rPr>
              <a:t>– total immersion</a:t>
            </a:r>
            <a:endParaRPr lang="en-US" dirty="0">
              <a:latin typeface="Papyrus"/>
              <a:cs typeface="Papyrus"/>
            </a:endParaRPr>
          </a:p>
        </p:txBody>
      </p:sp>
      <p:sp>
        <p:nvSpPr>
          <p:cNvPr id="5" name="TextBox 4"/>
          <p:cNvSpPr txBox="1"/>
          <p:nvPr/>
        </p:nvSpPr>
        <p:spPr>
          <a:xfrm>
            <a:off x="5263337" y="1936022"/>
            <a:ext cx="2606602"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000" dirty="0">
                <a:solidFill>
                  <a:srgbClr val="FFFF00"/>
                </a:solidFill>
                <a:latin typeface="Papyrus"/>
                <a:cs typeface="Papyrus"/>
              </a:rPr>
              <a:t>#</a:t>
            </a:r>
            <a:r>
              <a:rPr lang="en-US" sz="2000" dirty="0" smtClean="0">
                <a:solidFill>
                  <a:srgbClr val="FFFF00"/>
                </a:solidFill>
                <a:latin typeface="Papyrus"/>
                <a:cs typeface="Papyrus"/>
              </a:rPr>
              <a:t>1</a:t>
            </a:r>
            <a:r>
              <a:rPr lang="en-US" sz="2000" dirty="0" smtClean="0">
                <a:latin typeface="Papyrus"/>
                <a:cs typeface="Papyrus"/>
              </a:rPr>
              <a:t>. Baptism by Water</a:t>
            </a:r>
          </a:p>
          <a:p>
            <a:r>
              <a:rPr lang="en-US" sz="2000" dirty="0">
                <a:latin typeface="Papyrus"/>
                <a:cs typeface="Papyrus"/>
              </a:rPr>
              <a:t> </a:t>
            </a:r>
            <a:r>
              <a:rPr lang="en-US" sz="2000" dirty="0" smtClean="0">
                <a:latin typeface="Papyrus"/>
                <a:cs typeface="Papyrus"/>
              </a:rPr>
              <a:t>       done by men   </a:t>
            </a:r>
          </a:p>
        </p:txBody>
      </p:sp>
      <p:sp>
        <p:nvSpPr>
          <p:cNvPr id="6" name="TextBox 5"/>
          <p:cNvSpPr txBox="1"/>
          <p:nvPr/>
        </p:nvSpPr>
        <p:spPr>
          <a:xfrm>
            <a:off x="4645103" y="3676540"/>
            <a:ext cx="4160540" cy="255454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000" dirty="0" smtClean="0">
                <a:latin typeface="Papyrus"/>
                <a:cs typeface="Papyrus"/>
              </a:rPr>
              <a:t>Romans 6:3  “Know you not, that as many of us as were baptized into </a:t>
            </a:r>
          </a:p>
          <a:p>
            <a:r>
              <a:rPr lang="en-US" sz="2000" dirty="0" smtClean="0">
                <a:latin typeface="Papyrus"/>
                <a:cs typeface="Papyrus"/>
              </a:rPr>
              <a:t>Jesus Christ were baptized into His death.  Therefore we are buried with Him by Baptism unto death; that as Christ was raised up from by the glory of the Father even so we should walk in newness of life”</a:t>
            </a:r>
            <a:endParaRPr lang="en-US" sz="2000" dirty="0">
              <a:latin typeface="Papyrus"/>
              <a:cs typeface="Papyrus"/>
            </a:endParaRPr>
          </a:p>
        </p:txBody>
      </p:sp>
      <p:pic>
        <p:nvPicPr>
          <p:cNvPr id="7" name="Picture 6" descr="12829436_10153990530464771_7752625998292415423_o.jpg"/>
          <p:cNvPicPr>
            <a:picLocks noChangeAspect="1"/>
          </p:cNvPicPr>
          <p:nvPr/>
        </p:nvPicPr>
        <p:blipFill rotWithShape="1">
          <a:blip r:embed="rId2">
            <a:extLst>
              <a:ext uri="{28A0092B-C50C-407E-A947-70E740481C1C}">
                <a14:useLocalDpi xmlns:a14="http://schemas.microsoft.com/office/drawing/2010/main" val="0"/>
              </a:ext>
            </a:extLst>
          </a:blip>
          <a:srcRect l="10714"/>
          <a:stretch/>
        </p:blipFill>
        <p:spPr>
          <a:xfrm>
            <a:off x="225503" y="1444748"/>
            <a:ext cx="4432266" cy="4964137"/>
          </a:xfrm>
          <a:prstGeom prst="rect">
            <a:avLst/>
          </a:prstGeom>
        </p:spPr>
      </p:pic>
    </p:spTree>
    <p:extLst>
      <p:ext uri="{BB962C8B-B14F-4D97-AF65-F5344CB8AC3E}">
        <p14:creationId xmlns:p14="http://schemas.microsoft.com/office/powerpoint/2010/main" val="59257029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pic>
        <p:nvPicPr>
          <p:cNvPr id="3" name="Picture 2" descr="the-baptism-in-the-holy-spirit-large-image-zoom.jpg"/>
          <p:cNvPicPr>
            <a:picLocks noChangeAspect="1"/>
          </p:cNvPicPr>
          <p:nvPr/>
        </p:nvPicPr>
        <p:blipFill rotWithShape="1">
          <a:blip r:embed="rId2">
            <a:extLst>
              <a:ext uri="{28A0092B-C50C-407E-A947-70E740481C1C}">
                <a14:useLocalDpi xmlns:a14="http://schemas.microsoft.com/office/drawing/2010/main" val="0"/>
              </a:ext>
            </a:extLst>
          </a:blip>
          <a:srcRect b="6367"/>
          <a:stretch/>
        </p:blipFill>
        <p:spPr>
          <a:xfrm>
            <a:off x="417726" y="284096"/>
            <a:ext cx="3995892" cy="62357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4945863" y="1153097"/>
            <a:ext cx="3492181" cy="132343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000" dirty="0" smtClean="0">
                <a:solidFill>
                  <a:srgbClr val="FFFF00"/>
                </a:solidFill>
                <a:latin typeface="Papyrus"/>
                <a:cs typeface="Papyrus"/>
              </a:rPr>
              <a:t>#2 </a:t>
            </a:r>
            <a:r>
              <a:rPr lang="en-US" sz="2000" dirty="0" smtClean="0">
                <a:latin typeface="Papyrus"/>
                <a:cs typeface="Papyrus"/>
              </a:rPr>
              <a:t>–Baptism of Holy Ghost</a:t>
            </a:r>
          </a:p>
          <a:p>
            <a:r>
              <a:rPr lang="en-US" sz="2000" dirty="0">
                <a:latin typeface="Papyrus"/>
                <a:cs typeface="Papyrus"/>
              </a:rPr>
              <a:t> </a:t>
            </a:r>
            <a:r>
              <a:rPr lang="en-US" sz="2000" dirty="0" smtClean="0">
                <a:latin typeface="Papyrus"/>
                <a:cs typeface="Papyrus"/>
              </a:rPr>
              <a:t>               By Fire</a:t>
            </a:r>
          </a:p>
          <a:p>
            <a:r>
              <a:rPr lang="en-US" sz="2000" dirty="0">
                <a:latin typeface="Papyrus"/>
                <a:cs typeface="Papyrus"/>
              </a:rPr>
              <a:t>w</a:t>
            </a:r>
            <a:r>
              <a:rPr lang="en-US" sz="2000" dirty="0" smtClean="0">
                <a:latin typeface="Papyrus"/>
                <a:cs typeface="Papyrus"/>
              </a:rPr>
              <a:t>ith Evidence of Speaking</a:t>
            </a:r>
          </a:p>
          <a:p>
            <a:r>
              <a:rPr lang="en-US" sz="2000" dirty="0">
                <a:latin typeface="Papyrus"/>
                <a:cs typeface="Papyrus"/>
              </a:rPr>
              <a:t> </a:t>
            </a:r>
            <a:r>
              <a:rPr lang="en-US" sz="2000" dirty="0" smtClean="0">
                <a:latin typeface="Papyrus"/>
                <a:cs typeface="Papyrus"/>
              </a:rPr>
              <a:t>              in Tongues </a:t>
            </a:r>
            <a:endParaRPr lang="en-US" sz="2000" dirty="0">
              <a:latin typeface="Papyrus"/>
              <a:cs typeface="Papyrus"/>
            </a:endParaRPr>
          </a:p>
        </p:txBody>
      </p:sp>
      <p:sp>
        <p:nvSpPr>
          <p:cNvPr id="6" name="TextBox 5"/>
          <p:cNvSpPr txBox="1"/>
          <p:nvPr/>
        </p:nvSpPr>
        <p:spPr>
          <a:xfrm>
            <a:off x="4795484" y="3492713"/>
            <a:ext cx="3909906" cy="175432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dirty="0" smtClean="0">
                <a:latin typeface="Papyrus"/>
                <a:cs typeface="Papyrus"/>
              </a:rPr>
              <a:t>Acts 1:8  “But you shall receive power after that the Holy Ghost is come upon you; and you </a:t>
            </a:r>
            <a:r>
              <a:rPr lang="en-US" dirty="0">
                <a:latin typeface="Papyrus"/>
                <a:cs typeface="Papyrus"/>
              </a:rPr>
              <a:t>s</a:t>
            </a:r>
            <a:r>
              <a:rPr lang="en-US" dirty="0" smtClean="0">
                <a:latin typeface="Papyrus"/>
                <a:cs typeface="Papyrus"/>
              </a:rPr>
              <a:t>hall be witnesses unto Me in Jerusalem and   in all Judea and in Samaria and unto the uttermost part of the earth.”</a:t>
            </a:r>
            <a:endParaRPr lang="en-US" dirty="0">
              <a:latin typeface="Papyrus"/>
              <a:cs typeface="Papyrus"/>
            </a:endParaRPr>
          </a:p>
        </p:txBody>
      </p:sp>
    </p:spTree>
    <p:extLst>
      <p:ext uri="{BB962C8B-B14F-4D97-AF65-F5344CB8AC3E}">
        <p14:creationId xmlns:p14="http://schemas.microsoft.com/office/powerpoint/2010/main" val="25308193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7" name="Picture 6" descr="Unknown-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128" y="740333"/>
            <a:ext cx="4172272" cy="45934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Down Arrow 7"/>
          <p:cNvSpPr/>
          <p:nvPr/>
        </p:nvSpPr>
        <p:spPr>
          <a:xfrm>
            <a:off x="5798023" y="2105655"/>
            <a:ext cx="417725" cy="651756"/>
          </a:xfrm>
          <a:prstGeom prst="down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4171687" y="1052827"/>
            <a:ext cx="4600537"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400" dirty="0" smtClean="0">
                <a:latin typeface="Papyrus"/>
                <a:cs typeface="Papyrus"/>
              </a:rPr>
              <a:t>Where can we Study  People getting </a:t>
            </a:r>
            <a:r>
              <a:rPr lang="en-US" sz="2400" dirty="0" smtClean="0">
                <a:solidFill>
                  <a:srgbClr val="FFFF00"/>
                </a:solidFill>
                <a:latin typeface="Papyrus"/>
                <a:cs typeface="Papyrus"/>
              </a:rPr>
              <a:t>Born Again </a:t>
            </a:r>
            <a:r>
              <a:rPr lang="en-US" sz="2400" dirty="0" smtClean="0">
                <a:latin typeface="Papyrus"/>
                <a:cs typeface="Papyrus"/>
              </a:rPr>
              <a:t>in the Bible?</a:t>
            </a:r>
            <a:endParaRPr lang="en-US" sz="2400" dirty="0">
              <a:latin typeface="Papyrus"/>
              <a:cs typeface="Papyrus"/>
            </a:endParaRPr>
          </a:p>
        </p:txBody>
      </p:sp>
      <p:pic>
        <p:nvPicPr>
          <p:cNvPr id="6" name="Picture 5" descr="Unknown.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1686" y="2757411"/>
            <a:ext cx="4558339" cy="3304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2412875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2" name="Picture 1" descr="Peter-preaching.png"/>
          <p:cNvPicPr>
            <a:picLocks noChangeAspect="1"/>
          </p:cNvPicPr>
          <p:nvPr/>
        </p:nvPicPr>
        <p:blipFill rotWithShape="1">
          <a:blip r:embed="rId2">
            <a:extLst>
              <a:ext uri="{28A0092B-C50C-407E-A947-70E740481C1C}">
                <a14:useLocalDpi xmlns:a14="http://schemas.microsoft.com/office/drawing/2010/main" val="0"/>
              </a:ext>
            </a:extLst>
          </a:blip>
          <a:srcRect l="5763" t="3154" r="4503" b="3434"/>
          <a:stretch/>
        </p:blipFill>
        <p:spPr>
          <a:xfrm>
            <a:off x="4394467" y="161532"/>
            <a:ext cx="4511430" cy="64298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459498" y="364652"/>
            <a:ext cx="3383572" cy="113877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800" dirty="0" smtClean="0">
                <a:solidFill>
                  <a:srgbClr val="FFFF00"/>
                </a:solidFill>
                <a:latin typeface="Papyrus"/>
                <a:cs typeface="Papyrus"/>
              </a:rPr>
              <a:t> </a:t>
            </a:r>
            <a:r>
              <a:rPr lang="en-US" sz="2000" dirty="0" smtClean="0">
                <a:solidFill>
                  <a:srgbClr val="FFFF00"/>
                </a:solidFill>
                <a:latin typeface="Papyrus"/>
                <a:cs typeface="Papyrus"/>
              </a:rPr>
              <a:t>#</a:t>
            </a:r>
            <a:r>
              <a:rPr lang="en-US" sz="2800" dirty="0" smtClean="0">
                <a:solidFill>
                  <a:srgbClr val="FFFF00"/>
                </a:solidFill>
                <a:latin typeface="Papyrus"/>
                <a:cs typeface="Papyrus"/>
              </a:rPr>
              <a:t> 1   </a:t>
            </a:r>
            <a:r>
              <a:rPr lang="en-US" sz="2000" dirty="0" smtClean="0">
                <a:latin typeface="Papyrus"/>
                <a:cs typeface="Papyrus"/>
              </a:rPr>
              <a:t>Peter Boldly Preaches</a:t>
            </a:r>
          </a:p>
          <a:p>
            <a:r>
              <a:rPr lang="en-US" sz="2000" dirty="0" smtClean="0">
                <a:latin typeface="Papyrus"/>
                <a:cs typeface="Papyrus"/>
              </a:rPr>
              <a:t>                    the Gospel</a:t>
            </a:r>
          </a:p>
          <a:p>
            <a:r>
              <a:rPr lang="en-US" sz="2000" dirty="0">
                <a:latin typeface="Papyrus"/>
                <a:cs typeface="Papyrus"/>
              </a:rPr>
              <a:t> </a:t>
            </a:r>
            <a:r>
              <a:rPr lang="en-US" sz="2000" dirty="0" smtClean="0">
                <a:latin typeface="Papyrus"/>
                <a:cs typeface="Papyrus"/>
              </a:rPr>
              <a:t>                  </a:t>
            </a:r>
            <a:r>
              <a:rPr lang="en-US" sz="2000" dirty="0" smtClean="0">
                <a:solidFill>
                  <a:srgbClr val="FFFF00"/>
                </a:solidFill>
                <a:latin typeface="Papyrus"/>
                <a:cs typeface="Papyrus"/>
              </a:rPr>
              <a:t>Acts 2:14-36 </a:t>
            </a:r>
            <a:endParaRPr lang="en-US" sz="2000" dirty="0">
              <a:solidFill>
                <a:srgbClr val="FFFF00"/>
              </a:solidFill>
              <a:latin typeface="Papyrus"/>
              <a:cs typeface="Papyrus"/>
            </a:endParaRPr>
          </a:p>
        </p:txBody>
      </p:sp>
      <p:sp>
        <p:nvSpPr>
          <p:cNvPr id="7" name="TextBox 6"/>
          <p:cNvSpPr txBox="1"/>
          <p:nvPr/>
        </p:nvSpPr>
        <p:spPr>
          <a:xfrm>
            <a:off x="142027" y="1838270"/>
            <a:ext cx="4018514" cy="452431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smtClean="0"/>
              <a:t>“</a:t>
            </a:r>
            <a:r>
              <a:rPr lang="en-US" dirty="0" smtClean="0">
                <a:latin typeface="Papyrus"/>
                <a:cs typeface="Papyrus"/>
              </a:rPr>
              <a:t>You men of Israel,  hear these  words, Jesus of Nazareth, a man approved of God among you by miracles and wonders and signs, which God did by Him in the midst of you as you yourselves also know. </a:t>
            </a:r>
          </a:p>
          <a:p>
            <a:r>
              <a:rPr lang="en-US" dirty="0">
                <a:latin typeface="Papyrus"/>
                <a:cs typeface="Papyrus"/>
              </a:rPr>
              <a:t> </a:t>
            </a:r>
            <a:r>
              <a:rPr lang="en-US" dirty="0" smtClean="0">
                <a:latin typeface="Papyrus"/>
                <a:cs typeface="Papyrus"/>
              </a:rPr>
              <a:t>   Him, being delivered by the counsel and foreknowledge of God, you have taken and by wicked hands have crucified and slain,….</a:t>
            </a:r>
          </a:p>
          <a:p>
            <a:r>
              <a:rPr lang="en-US" dirty="0" smtClean="0">
                <a:latin typeface="Papyrus"/>
                <a:cs typeface="Papyrus"/>
              </a:rPr>
              <a:t>    Whom God has raised up having loosed the pains of death, because it was not possible that he could be held by it….</a:t>
            </a:r>
          </a:p>
          <a:p>
            <a:r>
              <a:rPr lang="en-US" dirty="0" smtClean="0">
                <a:latin typeface="Papyrus"/>
                <a:cs typeface="Papyrus"/>
              </a:rPr>
              <a:t>    This Jesus has God raised up of which we are all witnesses…</a:t>
            </a:r>
            <a:endParaRPr lang="en-US" dirty="0"/>
          </a:p>
        </p:txBody>
      </p:sp>
    </p:spTree>
    <p:extLst>
      <p:ext uri="{BB962C8B-B14F-4D97-AF65-F5344CB8AC3E}">
        <p14:creationId xmlns:p14="http://schemas.microsoft.com/office/powerpoint/2010/main" val="257381718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1992</TotalTime>
  <Words>911</Words>
  <Application>Microsoft Macintosh PowerPoint</Application>
  <PresentationFormat>On-screen Show (4:3)</PresentationFormat>
  <Paragraphs>60</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Cathy Bentley</dc:creator>
  <cp:lastModifiedBy>Cathy Bentley</cp:lastModifiedBy>
  <cp:revision>35</cp:revision>
  <dcterms:created xsi:type="dcterms:W3CDTF">2016-03-09T17:42:26Z</dcterms:created>
  <dcterms:modified xsi:type="dcterms:W3CDTF">2020-08-23T21:00:38Z</dcterms:modified>
</cp:coreProperties>
</file>