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331" r:id="rId3"/>
    <p:sldId id="259" r:id="rId4"/>
    <p:sldId id="260" r:id="rId5"/>
    <p:sldId id="261" r:id="rId6"/>
    <p:sldId id="266" r:id="rId7"/>
    <p:sldId id="300" r:id="rId8"/>
    <p:sldId id="296" r:id="rId9"/>
    <p:sldId id="301" r:id="rId10"/>
    <p:sldId id="292" r:id="rId11"/>
    <p:sldId id="313" r:id="rId12"/>
    <p:sldId id="322" r:id="rId13"/>
    <p:sldId id="278" r:id="rId14"/>
    <p:sldId id="262" r:id="rId15"/>
    <p:sldId id="323" r:id="rId16"/>
    <p:sldId id="324" r:id="rId17"/>
    <p:sldId id="264" r:id="rId18"/>
    <p:sldId id="335" r:id="rId19"/>
    <p:sldId id="347" r:id="rId20"/>
    <p:sldId id="327" r:id="rId21"/>
    <p:sldId id="289" r:id="rId22"/>
    <p:sldId id="311" r:id="rId23"/>
    <p:sldId id="342" r:id="rId24"/>
    <p:sldId id="303" r:id="rId25"/>
    <p:sldId id="346" r:id="rId26"/>
    <p:sldId id="337" r:id="rId27"/>
    <p:sldId id="348" r:id="rId28"/>
    <p:sldId id="349" r:id="rId29"/>
    <p:sldId id="351" r:id="rId30"/>
    <p:sldId id="352" r:id="rId31"/>
    <p:sldId id="353" r:id="rId32"/>
    <p:sldId id="354" r:id="rId33"/>
    <p:sldId id="355" r:id="rId34"/>
    <p:sldId id="356" r:id="rId35"/>
    <p:sldId id="288" r:id="rId36"/>
    <p:sldId id="293" r:id="rId37"/>
    <p:sldId id="267" r:id="rId38"/>
    <p:sldId id="272" r:id="rId39"/>
    <p:sldId id="338" r:id="rId40"/>
    <p:sldId id="339" r:id="rId41"/>
    <p:sldId id="340" r:id="rId42"/>
    <p:sldId id="343" r:id="rId43"/>
    <p:sldId id="336" r:id="rId44"/>
    <p:sldId id="357" r:id="rId45"/>
    <p:sldId id="358" r:id="rId46"/>
    <p:sldId id="330" r:id="rId47"/>
    <p:sldId id="258" r:id="rId48"/>
    <p:sldId id="328" r:id="rId49"/>
    <p:sldId id="326" r:id="rId50"/>
    <p:sldId id="29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60" autoAdjust="0"/>
  </p:normalViewPr>
  <p:slideViewPr>
    <p:cSldViewPr snapToGrid="0" snapToObjects="1">
      <p:cViewPr>
        <p:scale>
          <a:sx n="85" d="100"/>
          <a:sy n="85" d="100"/>
        </p:scale>
        <p:origin x="-1232" y="72"/>
      </p:cViewPr>
      <p:guideLst>
        <p:guide orient="horz" pos="2160"/>
        <p:guide pos="2880"/>
      </p:guideLst>
    </p:cSldViewPr>
  </p:slideViewPr>
  <p:notesTextViewPr>
    <p:cViewPr>
      <p:scale>
        <a:sx n="100" d="100"/>
        <a:sy n="100" d="100"/>
      </p:scale>
      <p:origin x="0" y="0"/>
    </p:cViewPr>
  </p:notesTextViewPr>
  <p:sorterViewPr>
    <p:cViewPr>
      <p:scale>
        <a:sx n="55" d="100"/>
        <a:sy n="55" d="100"/>
      </p:scale>
      <p:origin x="0" y="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883DA-E7E2-9F49-A7CE-51333CD030A3}" type="datetimeFigureOut">
              <a:rPr lang="en-US" smtClean="0"/>
              <a:t>8/23/20</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8983F-56EF-4443-8097-873AF5825EA8}" type="slidenum">
              <a:rPr lang="es-ES_tradnl" smtClean="0"/>
              <a:t>‹#›</a:t>
            </a:fld>
            <a:endParaRPr lang="es-ES_tradnl"/>
          </a:p>
        </p:txBody>
      </p:sp>
    </p:spTree>
    <p:extLst>
      <p:ext uri="{BB962C8B-B14F-4D97-AF65-F5344CB8AC3E}">
        <p14:creationId xmlns:p14="http://schemas.microsoft.com/office/powerpoint/2010/main" val="2121414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8</a:t>
            </a:fld>
            <a:endParaRPr lang="es-ES_tradnl"/>
          </a:p>
        </p:txBody>
      </p:sp>
    </p:spTree>
    <p:extLst>
      <p:ext uri="{BB962C8B-B14F-4D97-AF65-F5344CB8AC3E}">
        <p14:creationId xmlns:p14="http://schemas.microsoft.com/office/powerpoint/2010/main" val="305393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834913-D846-E442-9FF2-53FD842513F2}" type="slidenum">
              <a:rPr lang="en-US" sz="1200"/>
              <a:pPr/>
              <a:t>29</a:t>
            </a:fld>
            <a:endParaRPr 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53B5C4-ED82-5243-A8AB-5C14A7B6FCCE}" type="slidenum">
              <a:rPr lang="en-US" sz="1200"/>
              <a:pPr/>
              <a:t>30</a:t>
            </a:fld>
            <a:endParaRPr lang="en-US" sz="120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24B1751-2D28-B541-9ADB-D1884BCEC703}" type="slidenum">
              <a:rPr lang="en-US" sz="1200"/>
              <a:pPr/>
              <a:t>31</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357BC25-5944-ED44-BBD5-25F6511893E5}" type="slidenum">
              <a:rPr lang="en-US" sz="1200"/>
              <a:pPr/>
              <a:t>32</a:t>
            </a:fld>
            <a:endParaRPr lang="en-US" sz="1200"/>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44C37C6-4F16-3A4A-8397-09EC2115F380}" type="slidenum">
              <a:rPr lang="en-US" sz="1200"/>
              <a:pPr/>
              <a:t>33</a:t>
            </a:fld>
            <a:endParaRPr lang="en-US" sz="1200"/>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EB89C5-DBE1-1A45-8DFD-BC5293935ED5}" type="slidenum">
              <a:rPr lang="en-US" sz="1200"/>
              <a:pPr/>
              <a:t>34</a:t>
            </a:fld>
            <a:endParaRPr lang="en-US" sz="1200"/>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490E80C-61E6-5D43-BDD8-8E5010DF4710}" type="slidenum">
              <a:rPr lang="en-US" sz="1200">
                <a:latin typeface="Arial" charset="0"/>
              </a:rPr>
              <a:pPr eaLnBrk="1" fontAlgn="base" hangingPunct="1">
                <a:spcBef>
                  <a:spcPct val="0"/>
                </a:spcBef>
                <a:spcAft>
                  <a:spcPct val="0"/>
                </a:spcAft>
              </a:pPr>
              <a:t>41</a:t>
            </a:fld>
            <a:endParaRPr lang="en-US" sz="1200">
              <a:latin typeface="Arial"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s-ES_tradn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6FA5BF0C-D9C9-FA42-AB98-A2EE121EF10D}" type="datetimeFigureOut">
              <a:rPr lang="en-US" smtClean="0"/>
              <a:t>8/23/20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4691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6FA5BF0C-D9C9-FA42-AB98-A2EE121EF10D}" type="datetimeFigureOut">
              <a:rPr lang="en-US" smtClean="0"/>
              <a:t>8/23/20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48003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6FA5BF0C-D9C9-FA42-AB98-A2EE121EF10D}" type="datetimeFigureOut">
              <a:rPr lang="en-US" smtClean="0"/>
              <a:t>8/23/20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198490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6FA5BF0C-D9C9-FA42-AB98-A2EE121EF10D}" type="datetimeFigureOut">
              <a:rPr lang="en-US" smtClean="0"/>
              <a:t>8/23/20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407279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A5BF0C-D9C9-FA42-AB98-A2EE121EF10D}" type="datetimeFigureOut">
              <a:rPr lang="en-US" smtClean="0"/>
              <a:t>8/23/20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98914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6FA5BF0C-D9C9-FA42-AB98-A2EE121EF10D}" type="datetimeFigureOut">
              <a:rPr lang="en-US" smtClean="0"/>
              <a:t>8/23/20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194225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6FA5BF0C-D9C9-FA42-AB98-A2EE121EF10D}" type="datetimeFigureOut">
              <a:rPr lang="en-US" smtClean="0"/>
              <a:t>8/23/20</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404795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6FA5BF0C-D9C9-FA42-AB98-A2EE121EF10D}" type="datetimeFigureOut">
              <a:rPr lang="en-US" smtClean="0"/>
              <a:t>8/23/20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256903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5BF0C-D9C9-FA42-AB98-A2EE121EF10D}" type="datetimeFigureOut">
              <a:rPr lang="en-US" smtClean="0"/>
              <a:t>8/23/20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342876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5BF0C-D9C9-FA42-AB98-A2EE121EF10D}" type="datetimeFigureOut">
              <a:rPr lang="en-US" smtClean="0"/>
              <a:t>8/23/20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1810794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5BF0C-D9C9-FA42-AB98-A2EE121EF10D}" type="datetimeFigureOut">
              <a:rPr lang="en-US" smtClean="0"/>
              <a:t>8/23/20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11755263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5BF0C-D9C9-FA42-AB98-A2EE121EF10D}" type="datetimeFigureOut">
              <a:rPr lang="en-US" smtClean="0"/>
              <a:t>8/23/20</a:t>
            </a:fld>
            <a:endParaRPr lang="es-ES_trad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134BF-8F13-3A45-9ABF-C6B1ADA6C741}" type="slidenum">
              <a:rPr lang="es-ES_tradnl" smtClean="0"/>
              <a:t>‹#›</a:t>
            </a:fld>
            <a:endParaRPr lang="es-ES_tradnl"/>
          </a:p>
        </p:txBody>
      </p:sp>
    </p:spTree>
    <p:extLst>
      <p:ext uri="{BB962C8B-B14F-4D97-AF65-F5344CB8AC3E}">
        <p14:creationId xmlns:p14="http://schemas.microsoft.com/office/powerpoint/2010/main" val="166819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4.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4"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57.pn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71.png"/><Relationship Id="rId5" Type="http://schemas.microsoft.com/office/2007/relationships/hdphoto" Target="../media/hdphoto11.wdp"/><Relationship Id="rId6" Type="http://schemas.openxmlformats.org/officeDocument/2006/relationships/image" Target="../media/image72.png"/><Relationship Id="rId7" Type="http://schemas.microsoft.com/office/2007/relationships/hdphoto" Target="../media/hdphoto12.wdp"/><Relationship Id="rId8" Type="http://schemas.openxmlformats.org/officeDocument/2006/relationships/image" Target="../media/image73.jpeg"/><Relationship Id="rId9" Type="http://schemas.openxmlformats.org/officeDocument/2006/relationships/image" Target="../media/image74.png"/><Relationship Id="rId10" Type="http://schemas.microsoft.com/office/2007/relationships/hdphoto" Target="../media/hdphoto13.wdp"/><Relationship Id="rId11"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326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itle 1"/>
          <p:cNvSpPr>
            <a:spLocks noGrp="1"/>
          </p:cNvSpPr>
          <p:nvPr>
            <p:ph type="ctrTitle"/>
          </p:nvPr>
        </p:nvSpPr>
        <p:spPr>
          <a:xfrm>
            <a:off x="698561" y="356083"/>
            <a:ext cx="7817770" cy="512078"/>
          </a:xfrm>
        </p:spPr>
        <p:style>
          <a:lnRef idx="0">
            <a:schemeClr val="accent3"/>
          </a:lnRef>
          <a:fillRef idx="3">
            <a:schemeClr val="accent3"/>
          </a:fillRef>
          <a:effectRef idx="3">
            <a:schemeClr val="accent3"/>
          </a:effectRef>
          <a:fontRef idx="minor">
            <a:schemeClr val="lt1"/>
          </a:fontRef>
        </p:style>
        <p:txBody>
          <a:bodyPr>
            <a:noAutofit/>
          </a:bodyPr>
          <a:lstStyle/>
          <a:p>
            <a:r>
              <a:rPr lang="es-ES_tradnl" sz="3200" dirty="0" smtClean="0">
                <a:solidFill>
                  <a:srgbClr val="000000"/>
                </a:solidFill>
                <a:latin typeface="Papyrus"/>
                <a:cs typeface="Papyrus"/>
              </a:rPr>
              <a:t>“</a:t>
            </a:r>
            <a:r>
              <a:rPr lang="es-ES_tradnl" sz="3200" dirty="0" err="1" smtClean="0">
                <a:solidFill>
                  <a:srgbClr val="000000"/>
                </a:solidFill>
                <a:latin typeface="Papyrus"/>
                <a:cs typeface="Papyrus"/>
              </a:rPr>
              <a:t>Jerusalem</a:t>
            </a:r>
            <a:r>
              <a:rPr lang="es-ES_tradnl" sz="3200" dirty="0" smtClean="0">
                <a:solidFill>
                  <a:srgbClr val="000000"/>
                </a:solidFill>
                <a:latin typeface="Papyrus"/>
                <a:cs typeface="Papyrus"/>
              </a:rPr>
              <a:t> </a:t>
            </a:r>
            <a:r>
              <a:rPr lang="mr-IN" sz="3200" dirty="0" smtClean="0">
                <a:solidFill>
                  <a:srgbClr val="000000"/>
                </a:solidFill>
                <a:latin typeface="Papyrus"/>
                <a:cs typeface="Papyrus"/>
              </a:rPr>
              <a:t>–</a:t>
            </a:r>
            <a:r>
              <a:rPr lang="es-ES_tradnl" sz="3200" dirty="0">
                <a:solidFill>
                  <a:srgbClr val="000000"/>
                </a:solidFill>
                <a:latin typeface="Papyrus"/>
                <a:cs typeface="Papyrus"/>
              </a:rPr>
              <a:t> </a:t>
            </a:r>
            <a:r>
              <a:rPr lang="es-ES_tradnl" sz="3200" dirty="0" err="1" smtClean="0">
                <a:solidFill>
                  <a:srgbClr val="000000"/>
                </a:solidFill>
                <a:latin typeface="Papyrus"/>
                <a:cs typeface="Papyrus"/>
              </a:rPr>
              <a:t>The</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Prophetic</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Sign</a:t>
            </a:r>
            <a:r>
              <a:rPr lang="es-ES_tradnl" sz="3200" dirty="0" smtClean="0">
                <a:solidFill>
                  <a:srgbClr val="000000"/>
                </a:solidFill>
                <a:latin typeface="Papyrus"/>
                <a:cs typeface="Papyrus"/>
              </a:rPr>
              <a:t>”</a:t>
            </a:r>
            <a:endParaRPr lang="es-ES_tradnl" sz="3200" dirty="0">
              <a:solidFill>
                <a:srgbClr val="000000"/>
              </a:solidFill>
              <a:latin typeface="Papyrus"/>
              <a:cs typeface="Papyrus"/>
            </a:endParaRPr>
          </a:p>
        </p:txBody>
      </p:sp>
      <p:sp>
        <p:nvSpPr>
          <p:cNvPr id="3" name="TextBox 2"/>
          <p:cNvSpPr txBox="1"/>
          <p:nvPr/>
        </p:nvSpPr>
        <p:spPr>
          <a:xfrm>
            <a:off x="1420309" y="5848633"/>
            <a:ext cx="6632985"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latin typeface="Papyrus"/>
                <a:cs typeface="Papyrus"/>
              </a:rPr>
              <a:t> </a:t>
            </a:r>
            <a:r>
              <a:rPr lang="en-US" sz="2400" dirty="0" smtClean="0">
                <a:solidFill>
                  <a:srgbClr val="000000"/>
                </a:solidFill>
                <a:latin typeface="Papyrus"/>
                <a:cs typeface="Papyrus"/>
              </a:rPr>
              <a:t>Prophetic Places, Patterns,  People, &amp; Time</a:t>
            </a:r>
            <a:endParaRPr lang="es-ES_tradnl" sz="2400" dirty="0">
              <a:solidFill>
                <a:srgbClr val="000000"/>
              </a:solidFill>
              <a:latin typeface="Papyrus"/>
              <a:cs typeface="Papyrus"/>
            </a:endParaRPr>
          </a:p>
        </p:txBody>
      </p:sp>
      <p:pic>
        <p:nvPicPr>
          <p:cNvPr id="8" name="Picture 7" descr="148_148.jpg"/>
          <p:cNvPicPr>
            <a:picLocks noChangeAspect="1"/>
          </p:cNvPicPr>
          <p:nvPr/>
        </p:nvPicPr>
        <p:blipFill rotWithShape="1">
          <a:blip r:embed="rId2">
            <a:extLst>
              <a:ext uri="{28A0092B-C50C-407E-A947-70E740481C1C}">
                <a14:useLocalDpi xmlns:a14="http://schemas.microsoft.com/office/drawing/2010/main" val="0"/>
              </a:ext>
            </a:extLst>
          </a:blip>
          <a:srcRect l="2604" t="8338" r="3126"/>
          <a:stretch/>
        </p:blipFill>
        <p:spPr>
          <a:xfrm>
            <a:off x="254000" y="1225176"/>
            <a:ext cx="8593040" cy="4278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5852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Rectangle 3"/>
          <p:cNvSpPr/>
          <p:nvPr/>
        </p:nvSpPr>
        <p:spPr>
          <a:xfrm>
            <a:off x="677802" y="259399"/>
            <a:ext cx="7586822"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dirty="0" smtClean="0">
                <a:solidFill>
                  <a:schemeClr val="tx1"/>
                </a:solidFill>
                <a:latin typeface="Papyrus"/>
                <a:cs typeface="Papyrus"/>
              </a:rPr>
              <a:t>“</a:t>
            </a:r>
            <a:r>
              <a:rPr lang="en-US" sz="2000" dirty="0" smtClean="0">
                <a:solidFill>
                  <a:schemeClr val="tx1"/>
                </a:solidFill>
                <a:latin typeface="Papyrus"/>
                <a:cs typeface="Papyrus"/>
              </a:rPr>
              <a:t>Kiss </a:t>
            </a:r>
            <a:r>
              <a:rPr lang="en-US" sz="2000" dirty="0">
                <a:solidFill>
                  <a:schemeClr val="tx1"/>
                </a:solidFill>
                <a:latin typeface="Papyrus"/>
                <a:cs typeface="Papyrus"/>
              </a:rPr>
              <a:t>the Son, lest He be </a:t>
            </a:r>
            <a:r>
              <a:rPr lang="en-US" sz="2000" dirty="0" smtClean="0">
                <a:solidFill>
                  <a:schemeClr val="tx1"/>
                </a:solidFill>
                <a:latin typeface="Papyrus"/>
                <a:cs typeface="Papyrus"/>
              </a:rPr>
              <a:t>angry</a:t>
            </a:r>
            <a:r>
              <a:rPr lang="en-US" sz="2000" dirty="0">
                <a:solidFill>
                  <a:schemeClr val="tx1"/>
                </a:solidFill>
                <a:latin typeface="Papyrus"/>
                <a:cs typeface="Papyrus"/>
              </a:rPr>
              <a:t> </a:t>
            </a:r>
            <a:r>
              <a:rPr lang="en-US" sz="2000" dirty="0" smtClean="0">
                <a:solidFill>
                  <a:schemeClr val="tx1"/>
                </a:solidFill>
                <a:latin typeface="Papyrus"/>
                <a:cs typeface="Papyrus"/>
              </a:rPr>
              <a:t> And </a:t>
            </a:r>
            <a:r>
              <a:rPr lang="en-US" sz="2000" dirty="0">
                <a:solidFill>
                  <a:schemeClr val="tx1"/>
                </a:solidFill>
                <a:latin typeface="Papyrus"/>
                <a:cs typeface="Papyrus"/>
              </a:rPr>
              <a:t>you perish from the way, </a:t>
            </a:r>
            <a:endParaRPr lang="en-US" sz="2000" dirty="0" smtClean="0">
              <a:solidFill>
                <a:schemeClr val="tx1"/>
              </a:solidFill>
              <a:latin typeface="Papyrus"/>
              <a:cs typeface="Papyrus"/>
            </a:endParaRPr>
          </a:p>
          <a:p>
            <a:r>
              <a:rPr lang="en-US" sz="2000" dirty="0">
                <a:solidFill>
                  <a:schemeClr val="tx1"/>
                </a:solidFill>
                <a:latin typeface="Papyrus"/>
                <a:cs typeface="Papyrus"/>
              </a:rPr>
              <a:t> </a:t>
            </a:r>
            <a:r>
              <a:rPr lang="en-US" sz="2000" dirty="0" smtClean="0">
                <a:solidFill>
                  <a:schemeClr val="tx1"/>
                </a:solidFill>
                <a:latin typeface="Papyrus"/>
                <a:cs typeface="Papyrus"/>
              </a:rPr>
              <a:t>              When </a:t>
            </a:r>
            <a:r>
              <a:rPr lang="en-US" sz="2000" dirty="0">
                <a:solidFill>
                  <a:schemeClr val="tx1"/>
                </a:solidFill>
                <a:latin typeface="Papyrus"/>
                <a:cs typeface="Papyrus"/>
              </a:rPr>
              <a:t>His Wrath is kindled but a little. </a:t>
            </a:r>
          </a:p>
          <a:p>
            <a:r>
              <a:rPr lang="en-US" sz="2000" dirty="0" smtClean="0">
                <a:solidFill>
                  <a:schemeClr val="tx1"/>
                </a:solidFill>
                <a:latin typeface="Papyrus"/>
                <a:cs typeface="Papyrus"/>
              </a:rPr>
              <a:t>    Blessed </a:t>
            </a:r>
            <a:r>
              <a:rPr lang="en-US" sz="2000" dirty="0">
                <a:solidFill>
                  <a:schemeClr val="tx1"/>
                </a:solidFill>
                <a:latin typeface="Papyrus"/>
                <a:cs typeface="Papyrus"/>
              </a:rPr>
              <a:t>are all </a:t>
            </a:r>
            <a:r>
              <a:rPr lang="en-US" sz="2000" dirty="0" smtClean="0">
                <a:solidFill>
                  <a:schemeClr val="tx1"/>
                </a:solidFill>
                <a:latin typeface="Papyrus"/>
                <a:cs typeface="Papyrus"/>
              </a:rPr>
              <a:t>they  that </a:t>
            </a:r>
            <a:r>
              <a:rPr lang="en-US" sz="2000" dirty="0">
                <a:solidFill>
                  <a:schemeClr val="tx1"/>
                </a:solidFill>
                <a:latin typeface="Papyrus"/>
                <a:cs typeface="Papyrus"/>
              </a:rPr>
              <a:t>put their trust in Him.</a:t>
            </a:r>
            <a:r>
              <a:rPr lang="en-US" sz="2000" dirty="0" smtClean="0">
                <a:solidFill>
                  <a:schemeClr val="tx1"/>
                </a:solidFill>
                <a:latin typeface="Papyrus"/>
                <a:cs typeface="Papyrus"/>
              </a:rPr>
              <a:t>” Psalm 2:9-12</a:t>
            </a:r>
            <a:endParaRPr lang="es-ES_tradnl" sz="2000" dirty="0">
              <a:solidFill>
                <a:schemeClr val="tx1"/>
              </a:solidFill>
            </a:endParaRPr>
          </a:p>
        </p:txBody>
      </p:sp>
      <p:pic>
        <p:nvPicPr>
          <p:cNvPr id="5" name="Picture 4" descr="Jesus hug  Heaven pill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210473" cy="6857999"/>
          </a:xfrm>
          <a:prstGeom prst="rect">
            <a:avLst/>
          </a:prstGeom>
        </p:spPr>
      </p:pic>
      <p:sp>
        <p:nvSpPr>
          <p:cNvPr id="6" name="TextBox 5"/>
          <p:cNvSpPr txBox="1"/>
          <p:nvPr/>
        </p:nvSpPr>
        <p:spPr>
          <a:xfrm>
            <a:off x="4589095" y="537882"/>
            <a:ext cx="3675529" cy="2308324"/>
          </a:xfrm>
          <a:prstGeom prst="rect">
            <a:avLst/>
          </a:prstGeom>
          <a:noFill/>
        </p:spPr>
        <p:txBody>
          <a:bodyPr wrap="square" rtlCol="0">
            <a:spAutoFit/>
          </a:bodyPr>
          <a:lstStyle/>
          <a:p>
            <a:r>
              <a:rPr lang="en-US" dirty="0">
                <a:latin typeface="Papyrus"/>
                <a:cs typeface="Papyrus"/>
              </a:rPr>
              <a:t>“Kiss the Son, lest He be angry  And you perish from the way, </a:t>
            </a:r>
          </a:p>
          <a:p>
            <a:r>
              <a:rPr lang="en-US" dirty="0">
                <a:latin typeface="Papyrus"/>
                <a:cs typeface="Papyrus"/>
              </a:rPr>
              <a:t>  </a:t>
            </a:r>
            <a:r>
              <a:rPr lang="en-US" dirty="0" smtClean="0">
                <a:latin typeface="Papyrus"/>
                <a:cs typeface="Papyrus"/>
              </a:rPr>
              <a:t>When </a:t>
            </a:r>
            <a:r>
              <a:rPr lang="en-US" dirty="0">
                <a:latin typeface="Papyrus"/>
                <a:cs typeface="Papyrus"/>
              </a:rPr>
              <a:t>His Wrath is </a:t>
            </a:r>
            <a:r>
              <a:rPr lang="en-US" dirty="0" smtClean="0">
                <a:latin typeface="Papyrus"/>
                <a:cs typeface="Papyrus"/>
              </a:rPr>
              <a:t>kindled                                                                                           	    but a little. </a:t>
            </a:r>
            <a:endParaRPr lang="en-US" dirty="0">
              <a:latin typeface="Papyrus"/>
              <a:cs typeface="Papyrus"/>
            </a:endParaRPr>
          </a:p>
          <a:p>
            <a:r>
              <a:rPr lang="en-US" dirty="0">
                <a:latin typeface="Papyrus"/>
                <a:cs typeface="Papyrus"/>
              </a:rPr>
              <a:t>    Blessed are all they </a:t>
            </a:r>
            <a:r>
              <a:rPr lang="en-US" dirty="0" smtClean="0">
                <a:latin typeface="Papyrus"/>
                <a:cs typeface="Papyrus"/>
              </a:rPr>
              <a:t>                     </a:t>
            </a:r>
            <a:r>
              <a:rPr lang="en-US" dirty="0">
                <a:latin typeface="Papyrus"/>
                <a:cs typeface="Papyrus"/>
              </a:rPr>
              <a:t>that put their trust in Him.” </a:t>
            </a:r>
            <a:r>
              <a:rPr lang="en-US" dirty="0" smtClean="0">
                <a:latin typeface="Papyrus"/>
                <a:cs typeface="Papyrus"/>
              </a:rPr>
              <a:t>                                   	</a:t>
            </a:r>
            <a:r>
              <a:rPr lang="en-US" dirty="0" smtClean="0">
                <a:solidFill>
                  <a:srgbClr val="FF0000"/>
                </a:solidFill>
                <a:latin typeface="Papyrus"/>
                <a:cs typeface="Papyrus"/>
              </a:rPr>
              <a:t>Psalm </a:t>
            </a:r>
            <a:r>
              <a:rPr lang="en-US" dirty="0">
                <a:solidFill>
                  <a:srgbClr val="FF0000"/>
                </a:solidFill>
                <a:latin typeface="Papyrus"/>
                <a:cs typeface="Papyrus"/>
              </a:rPr>
              <a:t>2:9-12</a:t>
            </a:r>
            <a:endParaRPr lang="es-ES_tradnl" dirty="0">
              <a:solidFill>
                <a:srgbClr val="FF0000"/>
              </a:solidFill>
            </a:endParaRPr>
          </a:p>
          <a:p>
            <a:endParaRPr lang="en-US" dirty="0"/>
          </a:p>
        </p:txBody>
      </p:sp>
    </p:spTree>
    <p:extLst>
      <p:ext uri="{BB962C8B-B14F-4D97-AF65-F5344CB8AC3E}">
        <p14:creationId xmlns:p14="http://schemas.microsoft.com/office/powerpoint/2010/main" val="12498556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155"/>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3" name="TextBox 2"/>
          <p:cNvSpPr txBox="1"/>
          <p:nvPr/>
        </p:nvSpPr>
        <p:spPr>
          <a:xfrm>
            <a:off x="806305" y="726023"/>
            <a:ext cx="7317216"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800" dirty="0" err="1" smtClean="0">
                <a:solidFill>
                  <a:srgbClr val="000000"/>
                </a:solidFill>
                <a:latin typeface="Papyrus"/>
                <a:cs typeface="Papyrus"/>
              </a:rPr>
              <a:t>Where</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Did</a:t>
            </a:r>
            <a:r>
              <a:rPr lang="es-ES_tradnl" sz="2800" dirty="0" smtClean="0">
                <a:solidFill>
                  <a:srgbClr val="000000"/>
                </a:solidFill>
                <a:latin typeface="Papyrus"/>
                <a:cs typeface="Papyrus"/>
              </a:rPr>
              <a:t> </a:t>
            </a:r>
            <a:r>
              <a:rPr lang="es-ES_tradnl" sz="2800" dirty="0">
                <a:solidFill>
                  <a:srgbClr val="000000"/>
                </a:solidFill>
                <a:latin typeface="Papyrus"/>
                <a:cs typeface="Papyrus"/>
              </a:rPr>
              <a:t> </a:t>
            </a:r>
            <a:r>
              <a:rPr lang="es-ES_tradnl" sz="2800" dirty="0" err="1" smtClean="0">
                <a:solidFill>
                  <a:srgbClr val="000000"/>
                </a:solidFill>
                <a:latin typeface="Papyrus"/>
                <a:cs typeface="Papyrus"/>
              </a:rPr>
              <a:t>God’s</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Covenants</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take</a:t>
            </a:r>
            <a:r>
              <a:rPr lang="es-ES_tradnl" sz="2800" dirty="0" smtClean="0">
                <a:solidFill>
                  <a:srgbClr val="000000"/>
                </a:solidFill>
                <a:latin typeface="Papyrus"/>
                <a:cs typeface="Papyrus"/>
              </a:rPr>
              <a:t> Place?</a:t>
            </a:r>
            <a:endParaRPr lang="es-ES_tradnl" sz="2800" dirty="0">
              <a:solidFill>
                <a:srgbClr val="000000"/>
              </a:solidFill>
              <a:latin typeface="Papyrus"/>
              <a:cs typeface="Papyrus"/>
            </a:endParaRPr>
          </a:p>
        </p:txBody>
      </p:sp>
      <p:sp>
        <p:nvSpPr>
          <p:cNvPr id="2" name="TextBox 1"/>
          <p:cNvSpPr txBox="1"/>
          <p:nvPr/>
        </p:nvSpPr>
        <p:spPr>
          <a:xfrm>
            <a:off x="1330402" y="1488477"/>
            <a:ext cx="4817671"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800" dirty="0" smtClean="0">
                <a:solidFill>
                  <a:schemeClr val="tx1"/>
                </a:solidFill>
                <a:latin typeface="Papyrus"/>
                <a:cs typeface="Papyrus"/>
              </a:rPr>
              <a:t> Abraham </a:t>
            </a:r>
            <a:r>
              <a:rPr lang="es-ES_tradnl" sz="2800" dirty="0" err="1" smtClean="0">
                <a:solidFill>
                  <a:schemeClr val="tx1"/>
                </a:solidFill>
                <a:latin typeface="Papyrus"/>
                <a:cs typeface="Papyrus"/>
              </a:rPr>
              <a:t>with</a:t>
            </a:r>
            <a:r>
              <a:rPr lang="es-ES_tradnl" sz="2800" dirty="0" smtClean="0">
                <a:solidFill>
                  <a:schemeClr val="tx1"/>
                </a:solidFill>
                <a:latin typeface="Papyrus"/>
                <a:cs typeface="Papyrus"/>
              </a:rPr>
              <a:t> </a:t>
            </a:r>
            <a:r>
              <a:rPr lang="es-ES_tradnl" sz="2800" dirty="0" err="1" smtClean="0">
                <a:solidFill>
                  <a:schemeClr val="tx1"/>
                </a:solidFill>
                <a:latin typeface="Papyrus"/>
                <a:cs typeface="Papyrus"/>
              </a:rPr>
              <a:t>Melchizedek</a:t>
            </a:r>
            <a:endParaRPr lang="es-ES_tradnl" sz="2800" dirty="0">
              <a:solidFill>
                <a:schemeClr val="tx1"/>
              </a:solidFill>
              <a:latin typeface="Papyrus"/>
              <a:cs typeface="Papyrus"/>
            </a:endParaRPr>
          </a:p>
        </p:txBody>
      </p:sp>
      <p:sp>
        <p:nvSpPr>
          <p:cNvPr id="6" name="TextBox 5"/>
          <p:cNvSpPr txBox="1"/>
          <p:nvPr/>
        </p:nvSpPr>
        <p:spPr>
          <a:xfrm>
            <a:off x="2257653" y="3229075"/>
            <a:ext cx="3225219"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800" dirty="0" err="1" smtClean="0">
                <a:solidFill>
                  <a:srgbClr val="000000"/>
                </a:solidFill>
                <a:latin typeface="Papyrus"/>
                <a:cs typeface="Papyrus"/>
              </a:rPr>
              <a:t>God</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Jacob</a:t>
            </a:r>
            <a:endParaRPr lang="es-ES_tradnl" sz="2800" dirty="0">
              <a:solidFill>
                <a:srgbClr val="000000"/>
              </a:solidFill>
              <a:latin typeface="Papyrus"/>
              <a:cs typeface="Papyrus"/>
            </a:endParaRPr>
          </a:p>
        </p:txBody>
      </p:sp>
      <p:sp>
        <p:nvSpPr>
          <p:cNvPr id="9" name="TextBox 8"/>
          <p:cNvSpPr txBox="1"/>
          <p:nvPr/>
        </p:nvSpPr>
        <p:spPr>
          <a:xfrm>
            <a:off x="1128827" y="5194176"/>
            <a:ext cx="5594702" cy="58477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3200" dirty="0">
                <a:latin typeface="Papyrus"/>
                <a:cs typeface="Papyrus"/>
              </a:rPr>
              <a:t> </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Prophetic</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Patterns</a:t>
            </a:r>
            <a:r>
              <a:rPr lang="es-ES_tradnl" sz="3200" dirty="0" smtClean="0">
                <a:solidFill>
                  <a:srgbClr val="000000"/>
                </a:solidFill>
                <a:latin typeface="Papyrus"/>
                <a:cs typeface="Papyrus"/>
              </a:rPr>
              <a:t> &amp; Places</a:t>
            </a:r>
            <a:endParaRPr lang="es-ES_tradnl" sz="3200" u="sng" dirty="0">
              <a:solidFill>
                <a:srgbClr val="000000"/>
              </a:solidFill>
              <a:latin typeface="Lucida Handwriting"/>
              <a:cs typeface="Lucida Handwriting"/>
            </a:endParaRPr>
          </a:p>
        </p:txBody>
      </p:sp>
      <p:sp>
        <p:nvSpPr>
          <p:cNvPr id="5" name="TextBox 4"/>
          <p:cNvSpPr txBox="1"/>
          <p:nvPr/>
        </p:nvSpPr>
        <p:spPr>
          <a:xfrm>
            <a:off x="1894816" y="2399366"/>
            <a:ext cx="358805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_tradnl" sz="2800" dirty="0" err="1" smtClean="0">
                <a:latin typeface="Papyrus"/>
                <a:cs typeface="Papyrus"/>
              </a:rPr>
              <a:t>God</a:t>
            </a:r>
            <a:r>
              <a:rPr lang="es-ES_tradnl" sz="2800" dirty="0" smtClean="0">
                <a:latin typeface="Papyrus"/>
                <a:cs typeface="Papyrus"/>
              </a:rPr>
              <a:t>  </a:t>
            </a:r>
            <a:r>
              <a:rPr lang="es-ES_tradnl" sz="2800" dirty="0" err="1" smtClean="0">
                <a:latin typeface="Papyrus"/>
                <a:cs typeface="Papyrus"/>
              </a:rPr>
              <a:t>with</a:t>
            </a:r>
            <a:r>
              <a:rPr lang="es-ES_tradnl" sz="2800" dirty="0" smtClean="0">
                <a:latin typeface="Papyrus"/>
                <a:cs typeface="Papyrus"/>
              </a:rPr>
              <a:t> Abraham</a:t>
            </a:r>
            <a:endParaRPr lang="es-ES_tradnl" sz="2800" dirty="0">
              <a:latin typeface="Papyrus"/>
              <a:cs typeface="Papyrus"/>
            </a:endParaRPr>
          </a:p>
        </p:txBody>
      </p:sp>
      <p:sp>
        <p:nvSpPr>
          <p:cNvPr id="7" name="TextBox 6"/>
          <p:cNvSpPr txBox="1"/>
          <p:nvPr/>
        </p:nvSpPr>
        <p:spPr>
          <a:xfrm>
            <a:off x="2741436" y="4212555"/>
            <a:ext cx="2741436"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dirty="0" smtClean="0">
                <a:solidFill>
                  <a:srgbClr val="000000"/>
                </a:solidFill>
                <a:latin typeface="Papyrus"/>
                <a:cs typeface="Papyrus"/>
              </a:rPr>
              <a:t>God with Jesus</a:t>
            </a:r>
            <a:endParaRPr lang="en-US" sz="2800" dirty="0">
              <a:solidFill>
                <a:srgbClr val="000000"/>
              </a:solidFill>
              <a:latin typeface="Papyrus"/>
              <a:cs typeface="Papyrus"/>
            </a:endParaRPr>
          </a:p>
        </p:txBody>
      </p:sp>
    </p:spTree>
    <p:extLst>
      <p:ext uri="{BB962C8B-B14F-4D97-AF65-F5344CB8AC3E}">
        <p14:creationId xmlns:p14="http://schemas.microsoft.com/office/powerpoint/2010/main" val="2381195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2" name="Picture 1" descr="melchizedek.jpg"/>
          <p:cNvPicPr>
            <a:picLocks noChangeAspect="1"/>
          </p:cNvPicPr>
          <p:nvPr/>
        </p:nvPicPr>
        <p:blipFill rotWithShape="1">
          <a:blip r:embed="rId2">
            <a:extLst>
              <a:ext uri="{28A0092B-C50C-407E-A947-70E740481C1C}">
                <a14:useLocalDpi xmlns:a14="http://schemas.microsoft.com/office/drawing/2010/main" val="0"/>
              </a:ext>
            </a:extLst>
          </a:blip>
          <a:srcRect b="831"/>
          <a:stretch/>
        </p:blipFill>
        <p:spPr>
          <a:xfrm>
            <a:off x="291692" y="283883"/>
            <a:ext cx="6501972" cy="635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419597" y="848674"/>
            <a:ext cx="2270941" cy="1938992"/>
          </a:xfrm>
          <a:prstGeom prst="rect">
            <a:avLst/>
          </a:prstGeom>
          <a:solidFill>
            <a:schemeClr val="bg2">
              <a:lumMod val="75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000" dirty="0" smtClean="0">
                <a:solidFill>
                  <a:srgbClr val="000000"/>
                </a:solidFill>
                <a:latin typeface="Papyrus"/>
                <a:cs typeface="Papyrus"/>
              </a:rPr>
              <a:t> </a:t>
            </a:r>
            <a:r>
              <a:rPr lang="es-ES_tradnl" sz="2000" dirty="0" err="1" smtClean="0">
                <a:solidFill>
                  <a:srgbClr val="FF0000"/>
                </a:solidFill>
                <a:latin typeface="Papyrus"/>
                <a:cs typeface="Papyrus"/>
              </a:rPr>
              <a:t>Genesis</a:t>
            </a:r>
            <a:r>
              <a:rPr lang="es-ES_tradnl" sz="2000" dirty="0" smtClean="0">
                <a:solidFill>
                  <a:srgbClr val="FF0000"/>
                </a:solidFill>
                <a:latin typeface="Papyrus"/>
                <a:cs typeface="Papyrus"/>
              </a:rPr>
              <a:t> 14: 18-20</a:t>
            </a:r>
            <a:endParaRPr lang="es-ES_tradnl" sz="2000" dirty="0">
              <a:solidFill>
                <a:srgbClr val="000000"/>
              </a:solidFill>
              <a:latin typeface="Papyrus"/>
              <a:cs typeface="Papyrus"/>
            </a:endParaRPr>
          </a:p>
          <a:p>
            <a:pPr algn="ctr"/>
            <a:r>
              <a:rPr lang="es-ES_tradnl" sz="2000" dirty="0" smtClean="0">
                <a:solidFill>
                  <a:srgbClr val="000000"/>
                </a:solidFill>
                <a:latin typeface="Papyrus"/>
                <a:cs typeface="Papyrus"/>
              </a:rPr>
              <a:t>Abram </a:t>
            </a:r>
            <a:r>
              <a:rPr lang="es-ES_tradnl" sz="2000" dirty="0" err="1" smtClean="0">
                <a:solidFill>
                  <a:srgbClr val="000000"/>
                </a:solidFill>
                <a:latin typeface="Papyrus"/>
                <a:cs typeface="Papyrus"/>
              </a:rPr>
              <a:t>meets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Melchizedek</a:t>
            </a:r>
            <a:r>
              <a:rPr lang="es-ES_tradnl" sz="2000" dirty="0" smtClean="0">
                <a:solidFill>
                  <a:srgbClr val="000000"/>
                </a:solidFill>
                <a:latin typeface="Papyrus"/>
                <a:cs typeface="Papyrus"/>
              </a:rPr>
              <a:t> in </a:t>
            </a:r>
            <a:r>
              <a:rPr lang="es-ES_tradnl" sz="2000" dirty="0" err="1" smtClean="0">
                <a:solidFill>
                  <a:srgbClr val="FF0000"/>
                </a:solidFill>
                <a:latin typeface="Papyrus"/>
                <a:cs typeface="Papyrus"/>
              </a:rPr>
              <a:t>Jerusalem</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pays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tithes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after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victory</a:t>
            </a:r>
            <a:r>
              <a:rPr lang="es-ES_tradnl" sz="2000" dirty="0" smtClean="0">
                <a:solidFill>
                  <a:srgbClr val="000000"/>
                </a:solidFill>
                <a:latin typeface="Papyrus"/>
                <a:cs typeface="Papyrus"/>
              </a:rPr>
              <a:t>!  </a:t>
            </a:r>
            <a:endParaRPr lang="es-ES_tradnl" sz="2000" dirty="0">
              <a:solidFill>
                <a:srgbClr val="000000"/>
              </a:solidFill>
              <a:latin typeface="Papyrus"/>
              <a:cs typeface="Papyrus"/>
            </a:endParaRPr>
          </a:p>
        </p:txBody>
      </p:sp>
      <p:sp>
        <p:nvSpPr>
          <p:cNvPr id="3" name="TextBox 2"/>
          <p:cNvSpPr txBox="1"/>
          <p:nvPr/>
        </p:nvSpPr>
        <p:spPr>
          <a:xfrm>
            <a:off x="6419597" y="3051468"/>
            <a:ext cx="2497672" cy="2031325"/>
          </a:xfrm>
          <a:prstGeom prst="rect">
            <a:avLst/>
          </a:prstGeom>
          <a:solidFill>
            <a:srgbClr val="C4BD97"/>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solidFill>
                  <a:schemeClr val="tx1"/>
                </a:solidFill>
                <a:latin typeface="Papyrus"/>
                <a:cs typeface="Papyrus"/>
              </a:rPr>
              <a:t>“And Melchizedek,     	King of Salem, brought them bread and wine: for he was the priest of the Most High God . And he blessed Abraham.” </a:t>
            </a:r>
            <a:endParaRPr lang="en-US" dirty="0">
              <a:solidFill>
                <a:schemeClr val="tx1"/>
              </a:solidFill>
              <a:latin typeface="Papyrus"/>
              <a:cs typeface="Papyrus"/>
            </a:endParaRPr>
          </a:p>
        </p:txBody>
      </p:sp>
    </p:spTree>
    <p:extLst>
      <p:ext uri="{BB962C8B-B14F-4D97-AF65-F5344CB8AC3E}">
        <p14:creationId xmlns:p14="http://schemas.microsoft.com/office/powerpoint/2010/main" val="28756009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2" name="Picture 1" descr="coven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49"/>
            <a:ext cx="5336815" cy="6795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417825" y="166737"/>
            <a:ext cx="3726175" cy="64325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600" dirty="0" smtClean="0">
                <a:solidFill>
                  <a:srgbClr val="FF0000"/>
                </a:solidFill>
                <a:latin typeface="Papyrus"/>
                <a:cs typeface="Papyrus"/>
              </a:rPr>
              <a:t>                          Genesis 15:9-18 </a:t>
            </a:r>
          </a:p>
          <a:p>
            <a:r>
              <a:rPr lang="en-US" sz="1600" b="1" dirty="0" smtClean="0">
                <a:solidFill>
                  <a:schemeClr val="tx1"/>
                </a:solidFill>
                <a:latin typeface="Papyrus"/>
                <a:cs typeface="Papyrus"/>
              </a:rPr>
              <a:t>“</a:t>
            </a:r>
            <a:r>
              <a:rPr lang="en-US" dirty="0" smtClean="0">
                <a:solidFill>
                  <a:schemeClr val="tx1"/>
                </a:solidFill>
                <a:latin typeface="Papyrus"/>
                <a:cs typeface="Papyrus"/>
              </a:rPr>
              <a:t>And </a:t>
            </a:r>
            <a:r>
              <a:rPr lang="en-US" dirty="0" smtClean="0">
                <a:solidFill>
                  <a:srgbClr val="FF0000"/>
                </a:solidFill>
                <a:latin typeface="Papyrus"/>
                <a:cs typeface="Papyrus"/>
              </a:rPr>
              <a:t>God</a:t>
            </a:r>
            <a:r>
              <a:rPr lang="en-US" dirty="0" smtClean="0">
                <a:solidFill>
                  <a:schemeClr val="tx1"/>
                </a:solidFill>
                <a:latin typeface="Papyrus"/>
                <a:cs typeface="Papyrus"/>
              </a:rPr>
              <a:t> said to </a:t>
            </a:r>
            <a:r>
              <a:rPr lang="en-US" dirty="0" smtClean="0">
                <a:solidFill>
                  <a:srgbClr val="FF0000"/>
                </a:solidFill>
                <a:latin typeface="Papyrus"/>
                <a:cs typeface="Papyrus"/>
              </a:rPr>
              <a:t>Abram</a:t>
            </a:r>
            <a:r>
              <a:rPr lang="en-US" dirty="0" smtClean="0">
                <a:solidFill>
                  <a:schemeClr val="tx1"/>
                </a:solidFill>
                <a:latin typeface="Papyrus"/>
                <a:cs typeface="Papyrus"/>
              </a:rPr>
              <a:t>, ‘Take Me a heifer  3 years old,  a she-goat of 3 years old,  a ram  3 years old  &amp; a turtledove and a young  pigeon”</a:t>
            </a:r>
          </a:p>
          <a:p>
            <a:endParaRPr lang="en-US" dirty="0">
              <a:solidFill>
                <a:schemeClr val="tx1"/>
              </a:solidFill>
              <a:latin typeface="Papyrus"/>
              <a:cs typeface="Papyrus"/>
            </a:endParaRPr>
          </a:p>
          <a:p>
            <a:r>
              <a:rPr lang="en-US" dirty="0" smtClean="0">
                <a:solidFill>
                  <a:schemeClr val="tx1"/>
                </a:solidFill>
                <a:latin typeface="Papyrus"/>
                <a:cs typeface="Papyrus"/>
              </a:rPr>
              <a:t>And he took all these, and divided them in the midst, and laid each piece against the other: but he did not divide the birds”</a:t>
            </a:r>
          </a:p>
          <a:p>
            <a:endParaRPr lang="en-US" dirty="0">
              <a:solidFill>
                <a:schemeClr val="tx1"/>
              </a:solidFill>
              <a:latin typeface="Papyrus"/>
              <a:cs typeface="Papyrus"/>
            </a:endParaRPr>
          </a:p>
          <a:p>
            <a:r>
              <a:rPr lang="en-US" dirty="0" smtClean="0">
                <a:solidFill>
                  <a:schemeClr val="tx1"/>
                </a:solidFill>
                <a:latin typeface="Papyrus"/>
                <a:cs typeface="Papyrus"/>
              </a:rPr>
              <a:t>And when the fowls came down on the </a:t>
            </a:r>
            <a:r>
              <a:rPr lang="en-US" dirty="0" err="1" smtClean="0">
                <a:solidFill>
                  <a:schemeClr val="tx1"/>
                </a:solidFill>
                <a:latin typeface="Papyrus"/>
                <a:cs typeface="Papyrus"/>
              </a:rPr>
              <a:t>carcases</a:t>
            </a:r>
            <a:r>
              <a:rPr lang="en-US" dirty="0" smtClean="0">
                <a:solidFill>
                  <a:schemeClr val="tx1"/>
                </a:solidFill>
                <a:latin typeface="Papyrus"/>
                <a:cs typeface="Papyrus"/>
              </a:rPr>
              <a:t>, Abram drove them away. And when the sun was going down, a deep sleep fell upon Abram: and lo, a horror of great darkness fell on him.”( </a:t>
            </a:r>
            <a:r>
              <a:rPr lang="en-US" dirty="0" smtClean="0">
                <a:solidFill>
                  <a:srgbClr val="FF0000"/>
                </a:solidFill>
                <a:latin typeface="Papyrus"/>
                <a:cs typeface="Papyrus"/>
              </a:rPr>
              <a:t>vs. 9-12</a:t>
            </a:r>
            <a:r>
              <a:rPr lang="en-US" dirty="0" smtClean="0">
                <a:solidFill>
                  <a:schemeClr val="tx1"/>
                </a:solidFill>
                <a:latin typeface="Papyrus"/>
                <a:cs typeface="Papyrus"/>
              </a:rPr>
              <a:t>)</a:t>
            </a:r>
          </a:p>
          <a:p>
            <a:endParaRPr lang="en-US" dirty="0" smtClean="0">
              <a:solidFill>
                <a:schemeClr val="tx1"/>
              </a:solidFill>
              <a:latin typeface="Papyrus"/>
              <a:cs typeface="Papyrus"/>
            </a:endParaRPr>
          </a:p>
          <a:p>
            <a:r>
              <a:rPr lang="en-US" dirty="0" smtClean="0">
                <a:solidFill>
                  <a:schemeClr val="tx1"/>
                </a:solidFill>
                <a:latin typeface="Papyrus"/>
                <a:cs typeface="Papyrus"/>
              </a:rPr>
              <a:t>“And it came to pass, that when the sun went down, and it was dark, </a:t>
            </a:r>
            <a:r>
              <a:rPr lang="en-US" u="sng" dirty="0" smtClean="0">
                <a:solidFill>
                  <a:srgbClr val="FF0000"/>
                </a:solidFill>
                <a:latin typeface="Papyrus"/>
                <a:cs typeface="Papyrus"/>
              </a:rPr>
              <a:t>behold a smoking furnace, and a burning lamp </a:t>
            </a:r>
            <a:r>
              <a:rPr lang="en-US" dirty="0" smtClean="0">
                <a:solidFill>
                  <a:schemeClr val="tx1"/>
                </a:solidFill>
                <a:latin typeface="Papyrus"/>
                <a:cs typeface="Papyrus"/>
              </a:rPr>
              <a:t>that passed between those pieces. “  </a:t>
            </a:r>
            <a:r>
              <a:rPr lang="en-US" dirty="0" smtClean="0">
                <a:solidFill>
                  <a:srgbClr val="FF0000"/>
                </a:solidFill>
                <a:latin typeface="Papyrus"/>
                <a:cs typeface="Papyrus"/>
              </a:rPr>
              <a:t> </a:t>
            </a:r>
            <a:r>
              <a:rPr lang="en-US" dirty="0" smtClean="0">
                <a:solidFill>
                  <a:srgbClr val="FF0000"/>
                </a:solidFill>
                <a:latin typeface="Lucida Handwriting"/>
                <a:cs typeface="Lucida Handwriting"/>
              </a:rPr>
              <a:t>Jesus </a:t>
            </a:r>
            <a:r>
              <a:rPr lang="en-US" dirty="0" smtClean="0">
                <a:solidFill>
                  <a:schemeClr val="tx1"/>
                </a:solidFill>
                <a:latin typeface="Papyrus"/>
                <a:cs typeface="Papyrus"/>
              </a:rPr>
              <a:t>(</a:t>
            </a:r>
            <a:r>
              <a:rPr lang="en-US" dirty="0" smtClean="0">
                <a:solidFill>
                  <a:srgbClr val="FF0000"/>
                </a:solidFill>
                <a:latin typeface="Papyrus"/>
                <a:cs typeface="Papyrus"/>
              </a:rPr>
              <a:t>vs. 17</a:t>
            </a:r>
            <a:r>
              <a:rPr lang="en-US" dirty="0" smtClean="0">
                <a:solidFill>
                  <a:schemeClr val="tx1"/>
                </a:solidFill>
                <a:latin typeface="Papyrus"/>
                <a:cs typeface="Papyrus"/>
              </a:rPr>
              <a:t>)</a:t>
            </a:r>
          </a:p>
        </p:txBody>
      </p:sp>
    </p:spTree>
    <p:extLst>
      <p:ext uri="{BB962C8B-B14F-4D97-AF65-F5344CB8AC3E}">
        <p14:creationId xmlns:p14="http://schemas.microsoft.com/office/powerpoint/2010/main" val="12674205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p>
        </p:txBody>
      </p:sp>
      <p:sp>
        <p:nvSpPr>
          <p:cNvPr id="2" name="TextBox 1"/>
          <p:cNvSpPr txBox="1"/>
          <p:nvPr/>
        </p:nvSpPr>
        <p:spPr>
          <a:xfrm>
            <a:off x="295963" y="1558308"/>
            <a:ext cx="4219344" cy="495520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solidFill>
                  <a:srgbClr val="FF0000"/>
                </a:solidFill>
                <a:latin typeface="Papyrus"/>
                <a:cs typeface="Papyrus"/>
              </a:rPr>
              <a:t>Genesis 22</a:t>
            </a:r>
          </a:p>
          <a:p>
            <a:pPr algn="ctr"/>
            <a:endParaRPr lang="en-US" dirty="0" smtClean="0">
              <a:solidFill>
                <a:srgbClr val="FF0000"/>
              </a:solidFill>
              <a:latin typeface="Papyrus"/>
              <a:cs typeface="Papyrus"/>
            </a:endParaRPr>
          </a:p>
          <a:p>
            <a:pPr algn="ctr"/>
            <a:r>
              <a:rPr lang="en-US" dirty="0" smtClean="0">
                <a:solidFill>
                  <a:srgbClr val="000000"/>
                </a:solidFill>
                <a:latin typeface="Papyrus"/>
                <a:cs typeface="Papyrus"/>
              </a:rPr>
              <a:t>“</a:t>
            </a:r>
            <a:r>
              <a:rPr lang="en-US" sz="2000" dirty="0" smtClean="0">
                <a:solidFill>
                  <a:srgbClr val="000000"/>
                </a:solidFill>
                <a:latin typeface="Papyrus"/>
                <a:cs typeface="Papyrus"/>
              </a:rPr>
              <a:t>And it came to pass after these things that God did tempt Abraham, and said to him Abraham: and he said, ‘Behold, here I am.  And He said, Take now your son, your ONLY son Isaac, whom you love, and get to the </a:t>
            </a:r>
            <a:r>
              <a:rPr lang="en-US" sz="2000" u="sng" dirty="0" smtClean="0">
                <a:solidFill>
                  <a:srgbClr val="000000"/>
                </a:solidFill>
                <a:latin typeface="Papyrus"/>
                <a:cs typeface="Papyrus"/>
              </a:rPr>
              <a:t>land of </a:t>
            </a:r>
            <a:r>
              <a:rPr lang="en-US" sz="2000" b="1" u="sng" dirty="0" err="1" smtClean="0">
                <a:solidFill>
                  <a:srgbClr val="000000"/>
                </a:solidFill>
                <a:latin typeface="Papyrus"/>
                <a:cs typeface="Papyrus"/>
              </a:rPr>
              <a:t>Moriah</a:t>
            </a:r>
            <a:r>
              <a:rPr lang="en-US" sz="2000" b="1" dirty="0" smtClean="0">
                <a:solidFill>
                  <a:srgbClr val="000000"/>
                </a:solidFill>
                <a:latin typeface="Papyrus"/>
                <a:cs typeface="Papyrus"/>
              </a:rPr>
              <a:t>:</a:t>
            </a:r>
            <a:r>
              <a:rPr lang="en-US" sz="2000" dirty="0" smtClean="0">
                <a:solidFill>
                  <a:srgbClr val="000000"/>
                </a:solidFill>
                <a:latin typeface="Papyrus"/>
                <a:cs typeface="Papyrus"/>
              </a:rPr>
              <a:t> and offer him there for a burnt offering on one of the mountains which I will tell you of.” </a:t>
            </a:r>
          </a:p>
          <a:p>
            <a:pPr algn="ctr"/>
            <a:endParaRPr lang="en-US" sz="2000" dirty="0" smtClean="0">
              <a:solidFill>
                <a:srgbClr val="000000"/>
              </a:solidFill>
              <a:latin typeface="Papyrus"/>
              <a:cs typeface="Papyrus"/>
            </a:endParaRPr>
          </a:p>
          <a:p>
            <a:pPr algn="ctr"/>
            <a:r>
              <a:rPr lang="en-US" sz="2000" dirty="0" smtClean="0">
                <a:solidFill>
                  <a:srgbClr val="000000"/>
                </a:solidFill>
                <a:latin typeface="Papyrus"/>
                <a:cs typeface="Papyrus"/>
              </a:rPr>
              <a:t>Mt. </a:t>
            </a:r>
            <a:r>
              <a:rPr lang="en-US" sz="2000" dirty="0" err="1" smtClean="0">
                <a:solidFill>
                  <a:srgbClr val="000000"/>
                </a:solidFill>
                <a:latin typeface="Papyrus"/>
                <a:cs typeface="Papyrus"/>
              </a:rPr>
              <a:t>Moriah</a:t>
            </a:r>
            <a:r>
              <a:rPr lang="en-US" sz="2000" dirty="0" smtClean="0">
                <a:solidFill>
                  <a:srgbClr val="000000"/>
                </a:solidFill>
                <a:latin typeface="Papyrus"/>
                <a:cs typeface="Papyrus"/>
              </a:rPr>
              <a:t> is the Temple Mt.</a:t>
            </a:r>
          </a:p>
          <a:p>
            <a:pPr algn="ctr"/>
            <a:r>
              <a:rPr lang="en-US" sz="2000" dirty="0" smtClean="0">
                <a:solidFill>
                  <a:srgbClr val="000000"/>
                </a:solidFill>
                <a:latin typeface="Lucida Handwriting"/>
                <a:cs typeface="Lucida Handwriting"/>
              </a:rPr>
              <a:t>In Jerusalem!</a:t>
            </a:r>
          </a:p>
          <a:p>
            <a:pPr algn="ctr"/>
            <a:endParaRPr lang="en-US" sz="2000" dirty="0">
              <a:solidFill>
                <a:srgbClr val="000000"/>
              </a:solidFill>
              <a:latin typeface="Lucida Handwriting"/>
              <a:cs typeface="Lucida Handwriting"/>
            </a:endParaRPr>
          </a:p>
        </p:txBody>
      </p:sp>
      <p:sp>
        <p:nvSpPr>
          <p:cNvPr id="7" name="TextBox 6"/>
          <p:cNvSpPr txBox="1"/>
          <p:nvPr/>
        </p:nvSpPr>
        <p:spPr>
          <a:xfrm>
            <a:off x="490661" y="364256"/>
            <a:ext cx="4024646"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000" dirty="0" smtClean="0">
                <a:solidFill>
                  <a:srgbClr val="000000"/>
                </a:solidFill>
                <a:latin typeface="Papyrus"/>
                <a:cs typeface="Papyrus"/>
              </a:rPr>
              <a:t>Abraham </a:t>
            </a:r>
            <a:r>
              <a:rPr lang="es-ES_tradnl" sz="2000" dirty="0" err="1" smtClean="0">
                <a:solidFill>
                  <a:srgbClr val="000000"/>
                </a:solidFill>
                <a:latin typeface="Papyrus"/>
                <a:cs typeface="Papyrus"/>
              </a:rPr>
              <a:t>offered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son in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same</a:t>
            </a:r>
            <a:r>
              <a:rPr lang="es-ES_tradnl" sz="2000" dirty="0" smtClean="0">
                <a:solidFill>
                  <a:srgbClr val="000000"/>
                </a:solidFill>
                <a:latin typeface="Papyrus"/>
                <a:cs typeface="Papyrus"/>
              </a:rPr>
              <a:t> place </a:t>
            </a:r>
            <a:r>
              <a:rPr lang="es-ES_tradnl" sz="2000" dirty="0" err="1" smtClean="0">
                <a:solidFill>
                  <a:srgbClr val="000000"/>
                </a:solidFill>
                <a:latin typeface="Papyrus"/>
                <a:cs typeface="Papyrus"/>
              </a:rPr>
              <a:t>God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offers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Son</a:t>
            </a:r>
            <a:endParaRPr lang="es-ES_tradnl" sz="2000" dirty="0">
              <a:solidFill>
                <a:srgbClr val="000000"/>
              </a:solidFill>
              <a:latin typeface="Papyrus"/>
              <a:cs typeface="Papyrus"/>
            </a:endParaRPr>
          </a:p>
        </p:txBody>
      </p:sp>
      <p:pic>
        <p:nvPicPr>
          <p:cNvPr id="3" name="Picture 2" descr="abraham-and-isaac-on-mount-moriah-william-henry-margetson.jpg"/>
          <p:cNvPicPr>
            <a:picLocks noChangeAspect="1"/>
          </p:cNvPicPr>
          <p:nvPr/>
        </p:nvPicPr>
        <p:blipFill rotWithShape="1">
          <a:blip r:embed="rId2">
            <a:extLst>
              <a:ext uri="{28A0092B-C50C-407E-A947-70E740481C1C}">
                <a14:useLocalDpi xmlns:a14="http://schemas.microsoft.com/office/drawing/2010/main" val="0"/>
              </a:ext>
            </a:extLst>
          </a:blip>
          <a:srcRect r="12866"/>
          <a:stretch/>
        </p:blipFill>
        <p:spPr>
          <a:xfrm>
            <a:off x="4793088" y="28144"/>
            <a:ext cx="4350912" cy="6829856"/>
          </a:xfrm>
          <a:prstGeom prst="rect">
            <a:avLst/>
          </a:prstGeom>
        </p:spPr>
      </p:pic>
    </p:spTree>
    <p:extLst>
      <p:ext uri="{BB962C8B-B14F-4D97-AF65-F5344CB8AC3E}">
        <p14:creationId xmlns:p14="http://schemas.microsoft.com/office/powerpoint/2010/main" val="31540636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8" name="Picture 7" descr="first_temple_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0" y="1"/>
            <a:ext cx="9199929" cy="6881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813178" y="1658470"/>
            <a:ext cx="3615764" cy="707886"/>
          </a:xfrm>
          <a:prstGeom prst="rect">
            <a:avLst/>
          </a:prstGeom>
          <a:noFill/>
        </p:spPr>
        <p:txBody>
          <a:bodyPr wrap="square" rtlCol="0">
            <a:spAutoFit/>
          </a:bodyPr>
          <a:lstStyle/>
          <a:p>
            <a:r>
              <a:rPr lang="en-US" sz="2000" dirty="0" smtClean="0">
                <a:latin typeface="Papyrus"/>
                <a:cs typeface="Papyrus"/>
              </a:rPr>
              <a:t>1</a:t>
            </a:r>
            <a:r>
              <a:rPr lang="en-US" sz="2000" baseline="30000" dirty="0" smtClean="0">
                <a:latin typeface="Papyrus"/>
                <a:cs typeface="Papyrus"/>
              </a:rPr>
              <a:t>st</a:t>
            </a:r>
            <a:r>
              <a:rPr lang="en-US" sz="2000" dirty="0" smtClean="0">
                <a:latin typeface="Papyrus"/>
                <a:cs typeface="Papyrus"/>
              </a:rPr>
              <a:t> Holy Temple </a:t>
            </a:r>
          </a:p>
          <a:p>
            <a:r>
              <a:rPr lang="en-US" sz="2000" dirty="0" smtClean="0">
                <a:latin typeface="Papyrus"/>
                <a:cs typeface="Papyrus"/>
              </a:rPr>
              <a:t> King Solomon</a:t>
            </a:r>
            <a:endParaRPr lang="en-US" sz="2000" dirty="0">
              <a:latin typeface="Papyrus"/>
              <a:cs typeface="Papyrus"/>
            </a:endParaRPr>
          </a:p>
        </p:txBody>
      </p:sp>
    </p:spTree>
    <p:extLst>
      <p:ext uri="{BB962C8B-B14F-4D97-AF65-F5344CB8AC3E}">
        <p14:creationId xmlns:p14="http://schemas.microsoft.com/office/powerpoint/2010/main" val="28706561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2" name="Picture 1" descr="temple_2_birdseye_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336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03402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ucifixionbalogh.jpg"/>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71453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969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6" name="TextBox 5"/>
          <p:cNvSpPr txBox="1"/>
          <p:nvPr/>
        </p:nvSpPr>
        <p:spPr>
          <a:xfrm>
            <a:off x="4179793" y="596864"/>
            <a:ext cx="465417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dirty="0" smtClean="0">
                <a:latin typeface="Papyrus"/>
                <a:cs typeface="Papyrus"/>
              </a:rPr>
              <a:t>    “And </a:t>
            </a:r>
            <a:r>
              <a:rPr lang="es-ES_tradnl" dirty="0" err="1" smtClean="0">
                <a:solidFill>
                  <a:srgbClr val="000000"/>
                </a:solidFill>
                <a:latin typeface="Papyrus"/>
                <a:cs typeface="Papyrus"/>
              </a:rPr>
              <a:t>after</a:t>
            </a:r>
            <a:r>
              <a:rPr lang="es-ES_tradnl" dirty="0" smtClean="0">
                <a:solidFill>
                  <a:srgbClr val="000000"/>
                </a:solidFill>
                <a:latin typeface="Papyrus"/>
                <a:cs typeface="Papyrus"/>
              </a:rPr>
              <a:t> He </a:t>
            </a:r>
            <a:r>
              <a:rPr lang="es-ES_tradnl" dirty="0" err="1" smtClean="0">
                <a:solidFill>
                  <a:srgbClr val="000000"/>
                </a:solidFill>
                <a:latin typeface="Papyrus"/>
                <a:cs typeface="Papyrus"/>
              </a:rPr>
              <a:t>had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spoken</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these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things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while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they</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beheld</a:t>
            </a:r>
            <a:r>
              <a:rPr lang="es-ES_tradnl" dirty="0" smtClean="0">
                <a:solidFill>
                  <a:srgbClr val="000000"/>
                </a:solidFill>
                <a:latin typeface="Papyrus"/>
                <a:cs typeface="Papyrus"/>
              </a:rPr>
              <a:t>, He </a:t>
            </a:r>
            <a:r>
              <a:rPr lang="es-ES_tradnl" dirty="0" err="1" smtClean="0">
                <a:solidFill>
                  <a:srgbClr val="000000"/>
                </a:solidFill>
                <a:latin typeface="Papyrus"/>
                <a:cs typeface="Papyrus"/>
              </a:rPr>
              <a:t>was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taken</a:t>
            </a:r>
            <a:r>
              <a:rPr lang="es-ES_tradnl" dirty="0" smtClean="0">
                <a:solidFill>
                  <a:srgbClr val="000000"/>
                </a:solidFill>
                <a:latin typeface="Papyrus"/>
                <a:cs typeface="Papyrus"/>
              </a:rPr>
              <a:t> up; and a </a:t>
            </a:r>
            <a:r>
              <a:rPr lang="es-ES_tradnl" dirty="0" err="1" smtClean="0">
                <a:solidFill>
                  <a:srgbClr val="000000"/>
                </a:solidFill>
                <a:latin typeface="Papyrus"/>
                <a:cs typeface="Papyrus"/>
              </a:rPr>
              <a:t>cloud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received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Him</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out</a:t>
            </a:r>
            <a:r>
              <a:rPr lang="es-ES_tradnl" dirty="0" smtClean="0">
                <a:solidFill>
                  <a:srgbClr val="000000"/>
                </a:solidFill>
                <a:latin typeface="Papyrus"/>
                <a:cs typeface="Papyrus"/>
              </a:rPr>
              <a:t> of </a:t>
            </a:r>
            <a:r>
              <a:rPr lang="es-ES_tradnl" dirty="0" err="1" smtClean="0">
                <a:solidFill>
                  <a:srgbClr val="000000"/>
                </a:solidFill>
                <a:latin typeface="Papyrus"/>
                <a:cs typeface="Papyrus"/>
              </a:rPr>
              <a:t>their</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sight</a:t>
            </a:r>
            <a:r>
              <a:rPr lang="es-ES_tradnl" dirty="0" smtClean="0">
                <a:solidFill>
                  <a:srgbClr val="000000"/>
                </a:solidFill>
                <a:latin typeface="Papyrus"/>
                <a:cs typeface="Papyrus"/>
              </a:rPr>
              <a:t>. </a:t>
            </a:r>
          </a:p>
          <a:p>
            <a:r>
              <a:rPr lang="es-ES_tradnl" dirty="0" smtClean="0">
                <a:latin typeface="Papyrus"/>
                <a:cs typeface="Papyrus"/>
              </a:rPr>
              <a:t>     And </a:t>
            </a:r>
            <a:r>
              <a:rPr lang="es-ES_tradnl" dirty="0" err="1" smtClean="0">
                <a:latin typeface="Papyrus"/>
                <a:cs typeface="Papyrus"/>
              </a:rPr>
              <a:t>while</a:t>
            </a:r>
            <a:r>
              <a:rPr lang="es-ES_tradnl" dirty="0" smtClean="0">
                <a:latin typeface="Papyrus"/>
                <a:cs typeface="Papyrus"/>
              </a:rPr>
              <a:t> </a:t>
            </a:r>
            <a:r>
              <a:rPr lang="es-ES_tradnl" dirty="0" err="1" smtClean="0">
                <a:latin typeface="Papyrus"/>
                <a:cs typeface="Papyrus"/>
              </a:rPr>
              <a:t>they</a:t>
            </a:r>
            <a:r>
              <a:rPr lang="es-ES_tradnl" dirty="0" smtClean="0">
                <a:latin typeface="Papyrus"/>
                <a:cs typeface="Papyrus"/>
              </a:rPr>
              <a:t> </a:t>
            </a:r>
            <a:r>
              <a:rPr lang="es-ES_tradnl" dirty="0" err="1" smtClean="0">
                <a:latin typeface="Papyrus"/>
                <a:cs typeface="Papyrus"/>
              </a:rPr>
              <a:t>looked</a:t>
            </a:r>
            <a:r>
              <a:rPr lang="es-ES_tradnl" dirty="0" smtClean="0">
                <a:latin typeface="Papyrus"/>
                <a:cs typeface="Papyrus"/>
              </a:rPr>
              <a:t> </a:t>
            </a:r>
            <a:r>
              <a:rPr lang="es-ES_tradnl" dirty="0" err="1" smtClean="0">
                <a:latin typeface="Papyrus"/>
                <a:cs typeface="Papyrus"/>
              </a:rPr>
              <a:t>steadfastly</a:t>
            </a:r>
            <a:r>
              <a:rPr lang="es-ES_tradnl" dirty="0" smtClean="0">
                <a:latin typeface="Papyrus"/>
                <a:cs typeface="Papyrus"/>
              </a:rPr>
              <a:t> </a:t>
            </a:r>
            <a:r>
              <a:rPr lang="es-ES_tradnl" dirty="0" err="1" smtClean="0">
                <a:latin typeface="Papyrus"/>
                <a:cs typeface="Papyrus"/>
              </a:rPr>
              <a:t>toward</a:t>
            </a:r>
            <a:r>
              <a:rPr lang="es-ES_tradnl" dirty="0" smtClean="0">
                <a:latin typeface="Papyrus"/>
                <a:cs typeface="Papyrus"/>
              </a:rPr>
              <a:t> </a:t>
            </a:r>
            <a:r>
              <a:rPr lang="es-ES_tradnl" dirty="0" err="1" smtClean="0">
                <a:latin typeface="Papyrus"/>
                <a:cs typeface="Papyrus"/>
              </a:rPr>
              <a:t>Heaven</a:t>
            </a:r>
            <a:r>
              <a:rPr lang="es-ES_tradnl" dirty="0" smtClean="0">
                <a:latin typeface="Papyrus"/>
                <a:cs typeface="Papyrus"/>
              </a:rPr>
              <a:t> as He </a:t>
            </a:r>
            <a:r>
              <a:rPr lang="es-ES_tradnl" dirty="0" err="1" smtClean="0">
                <a:latin typeface="Papyrus"/>
                <a:cs typeface="Papyrus"/>
              </a:rPr>
              <a:t>went</a:t>
            </a:r>
            <a:r>
              <a:rPr lang="es-ES_tradnl" dirty="0" smtClean="0">
                <a:latin typeface="Papyrus"/>
                <a:cs typeface="Papyrus"/>
              </a:rPr>
              <a:t> up, </a:t>
            </a:r>
            <a:r>
              <a:rPr lang="es-ES_tradnl" dirty="0" err="1" smtClean="0">
                <a:latin typeface="Papyrus"/>
                <a:cs typeface="Papyrus"/>
              </a:rPr>
              <a:t>behold</a:t>
            </a:r>
            <a:r>
              <a:rPr lang="es-ES_tradnl" dirty="0" smtClean="0">
                <a:latin typeface="Papyrus"/>
                <a:cs typeface="Papyrus"/>
              </a:rPr>
              <a:t> 2 </a:t>
            </a:r>
            <a:r>
              <a:rPr lang="es-ES_tradnl" dirty="0" err="1" smtClean="0">
                <a:latin typeface="Papyrus"/>
                <a:cs typeface="Papyrus"/>
              </a:rPr>
              <a:t>men</a:t>
            </a:r>
            <a:r>
              <a:rPr lang="es-ES_tradnl" dirty="0" smtClean="0">
                <a:latin typeface="Papyrus"/>
                <a:cs typeface="Papyrus"/>
              </a:rPr>
              <a:t> </a:t>
            </a:r>
            <a:r>
              <a:rPr lang="es-ES_tradnl" dirty="0" err="1" smtClean="0">
                <a:latin typeface="Papyrus"/>
                <a:cs typeface="Papyrus"/>
              </a:rPr>
              <a:t>stood</a:t>
            </a:r>
            <a:r>
              <a:rPr lang="es-ES_tradnl" dirty="0" smtClean="0">
                <a:latin typeface="Papyrus"/>
                <a:cs typeface="Papyrus"/>
              </a:rPr>
              <a:t> </a:t>
            </a:r>
            <a:r>
              <a:rPr lang="es-ES_tradnl" dirty="0" err="1" smtClean="0">
                <a:latin typeface="Papyrus"/>
                <a:cs typeface="Papyrus"/>
              </a:rPr>
              <a:t>by</a:t>
            </a:r>
            <a:r>
              <a:rPr lang="es-ES_tradnl" dirty="0" smtClean="0">
                <a:latin typeface="Papyrus"/>
                <a:cs typeface="Papyrus"/>
              </a:rPr>
              <a:t> </a:t>
            </a:r>
            <a:r>
              <a:rPr lang="es-ES_tradnl" dirty="0" err="1" smtClean="0">
                <a:latin typeface="Papyrus"/>
                <a:cs typeface="Papyrus"/>
              </a:rPr>
              <a:t>them</a:t>
            </a:r>
            <a:r>
              <a:rPr lang="es-ES_tradnl" dirty="0" smtClean="0">
                <a:latin typeface="Papyrus"/>
                <a:cs typeface="Papyrus"/>
              </a:rPr>
              <a:t> in </a:t>
            </a:r>
            <a:r>
              <a:rPr lang="es-ES_tradnl" dirty="0" err="1" smtClean="0">
                <a:latin typeface="Papyrus"/>
                <a:cs typeface="Papyrus"/>
              </a:rPr>
              <a:t>white</a:t>
            </a:r>
            <a:r>
              <a:rPr lang="es-ES_tradnl" dirty="0" smtClean="0">
                <a:latin typeface="Papyrus"/>
                <a:cs typeface="Papyrus"/>
              </a:rPr>
              <a:t> </a:t>
            </a:r>
            <a:r>
              <a:rPr lang="es-ES_tradnl" dirty="0" err="1" smtClean="0">
                <a:latin typeface="Papyrus"/>
                <a:cs typeface="Papyrus"/>
              </a:rPr>
              <a:t>apparel</a:t>
            </a:r>
            <a:r>
              <a:rPr lang="es-ES_tradnl" dirty="0" smtClean="0">
                <a:latin typeface="Papyrus"/>
                <a:cs typeface="Papyrus"/>
              </a:rPr>
              <a:t>, </a:t>
            </a:r>
            <a:r>
              <a:rPr lang="es-ES_tradnl" dirty="0" err="1" smtClean="0">
                <a:latin typeface="Papyrus"/>
                <a:cs typeface="Papyrus"/>
              </a:rPr>
              <a:t>which</a:t>
            </a:r>
            <a:r>
              <a:rPr lang="es-ES_tradnl" dirty="0" smtClean="0">
                <a:latin typeface="Papyrus"/>
                <a:cs typeface="Papyrus"/>
              </a:rPr>
              <a:t> </a:t>
            </a:r>
            <a:r>
              <a:rPr lang="es-ES_tradnl" dirty="0" err="1" smtClean="0">
                <a:latin typeface="Papyrus"/>
                <a:cs typeface="Papyrus"/>
              </a:rPr>
              <a:t>also</a:t>
            </a:r>
            <a:r>
              <a:rPr lang="es-ES_tradnl" dirty="0" smtClean="0">
                <a:latin typeface="Papyrus"/>
                <a:cs typeface="Papyrus"/>
              </a:rPr>
              <a:t> </a:t>
            </a:r>
            <a:r>
              <a:rPr lang="es-ES_tradnl" dirty="0" err="1" smtClean="0">
                <a:latin typeface="Papyrus"/>
                <a:cs typeface="Papyrus"/>
              </a:rPr>
              <a:t>said</a:t>
            </a:r>
            <a:r>
              <a:rPr lang="es-ES_tradnl" dirty="0" smtClean="0">
                <a:latin typeface="Papyrus"/>
                <a:cs typeface="Papyrus"/>
              </a:rPr>
              <a:t>, </a:t>
            </a:r>
            <a:r>
              <a:rPr lang="es-ES_tradnl" dirty="0" err="1" smtClean="0">
                <a:latin typeface="Papyrus"/>
                <a:cs typeface="Papyrus"/>
              </a:rPr>
              <a:t>You</a:t>
            </a:r>
            <a:r>
              <a:rPr lang="es-ES_tradnl" dirty="0" smtClean="0">
                <a:latin typeface="Papyrus"/>
                <a:cs typeface="Papyrus"/>
              </a:rPr>
              <a:t> </a:t>
            </a:r>
            <a:r>
              <a:rPr lang="es-ES_tradnl" dirty="0" err="1" smtClean="0">
                <a:latin typeface="Papyrus"/>
                <a:cs typeface="Papyrus"/>
              </a:rPr>
              <a:t>men</a:t>
            </a:r>
            <a:r>
              <a:rPr lang="es-ES_tradnl" dirty="0" smtClean="0">
                <a:latin typeface="Papyrus"/>
                <a:cs typeface="Papyrus"/>
              </a:rPr>
              <a:t> of </a:t>
            </a:r>
            <a:r>
              <a:rPr lang="es-ES_tradnl" dirty="0" err="1" smtClean="0">
                <a:latin typeface="Papyrus"/>
                <a:cs typeface="Papyrus"/>
              </a:rPr>
              <a:t>Galilee</a:t>
            </a:r>
            <a:r>
              <a:rPr lang="es-ES_tradnl" dirty="0" smtClean="0">
                <a:latin typeface="Papyrus"/>
                <a:cs typeface="Papyrus"/>
              </a:rPr>
              <a:t>, </a:t>
            </a:r>
            <a:r>
              <a:rPr lang="es-ES_tradnl" dirty="0" err="1">
                <a:latin typeface="Papyrus"/>
                <a:cs typeface="Papyrus"/>
              </a:rPr>
              <a:t>w</a:t>
            </a:r>
            <a:r>
              <a:rPr lang="es-ES_tradnl" dirty="0" err="1" smtClean="0">
                <a:latin typeface="Papyrus"/>
                <a:cs typeface="Papyrus"/>
              </a:rPr>
              <a:t>hy</a:t>
            </a:r>
            <a:r>
              <a:rPr lang="es-ES_tradnl" dirty="0" smtClean="0">
                <a:latin typeface="Papyrus"/>
                <a:cs typeface="Papyrus"/>
              </a:rPr>
              <a:t> stand </a:t>
            </a:r>
            <a:r>
              <a:rPr lang="es-ES_tradnl" dirty="0" err="1" smtClean="0">
                <a:latin typeface="Papyrus"/>
                <a:cs typeface="Papyrus"/>
              </a:rPr>
              <a:t>you</a:t>
            </a:r>
            <a:r>
              <a:rPr lang="es-ES_tradnl" dirty="0" smtClean="0">
                <a:latin typeface="Papyrus"/>
                <a:cs typeface="Papyrus"/>
              </a:rPr>
              <a:t> </a:t>
            </a:r>
            <a:r>
              <a:rPr lang="es-ES_tradnl" dirty="0" err="1" smtClean="0">
                <a:latin typeface="Papyrus"/>
                <a:cs typeface="Papyrus"/>
              </a:rPr>
              <a:t>gazing</a:t>
            </a:r>
            <a:r>
              <a:rPr lang="es-ES_tradnl" dirty="0" smtClean="0">
                <a:latin typeface="Papyrus"/>
                <a:cs typeface="Papyrus"/>
              </a:rPr>
              <a:t>  up </a:t>
            </a:r>
            <a:r>
              <a:rPr lang="es-ES_tradnl" dirty="0" err="1" smtClean="0">
                <a:latin typeface="Papyrus"/>
                <a:cs typeface="Papyrus"/>
              </a:rPr>
              <a:t>to</a:t>
            </a:r>
            <a:r>
              <a:rPr lang="es-ES_tradnl" dirty="0" smtClean="0">
                <a:latin typeface="Papyrus"/>
                <a:cs typeface="Papyrus"/>
              </a:rPr>
              <a:t> </a:t>
            </a:r>
            <a:r>
              <a:rPr lang="es-ES_tradnl" dirty="0" err="1" smtClean="0">
                <a:latin typeface="Papyrus"/>
                <a:cs typeface="Papyrus"/>
              </a:rPr>
              <a:t>Heaven</a:t>
            </a:r>
            <a:r>
              <a:rPr lang="es-ES_tradnl" dirty="0" smtClean="0">
                <a:latin typeface="Papyrus"/>
                <a:cs typeface="Papyrus"/>
              </a:rPr>
              <a:t>?     </a:t>
            </a:r>
            <a:r>
              <a:rPr lang="es-ES_tradnl" dirty="0" err="1" smtClean="0">
                <a:solidFill>
                  <a:srgbClr val="FF0000"/>
                </a:solidFill>
                <a:latin typeface="Papyrus"/>
                <a:cs typeface="Papyrus"/>
              </a:rPr>
              <a:t>Acts</a:t>
            </a:r>
            <a:r>
              <a:rPr lang="es-ES_tradnl" dirty="0" smtClean="0">
                <a:solidFill>
                  <a:srgbClr val="FF0000"/>
                </a:solidFill>
                <a:latin typeface="Papyrus"/>
                <a:cs typeface="Papyrus"/>
              </a:rPr>
              <a:t> 1:9-12</a:t>
            </a:r>
          </a:p>
          <a:p>
            <a:r>
              <a:rPr lang="es-ES_tradnl" dirty="0" smtClean="0">
                <a:latin typeface="Papyrus"/>
                <a:cs typeface="Papyrus"/>
              </a:rPr>
              <a:t>     </a:t>
            </a:r>
            <a:endParaRPr lang="es-ES_tradnl" dirty="0">
              <a:latin typeface="Papyrus"/>
              <a:cs typeface="Papyrus"/>
            </a:endParaRPr>
          </a:p>
        </p:txBody>
      </p:sp>
      <p:sp>
        <p:nvSpPr>
          <p:cNvPr id="9" name="Rectangle 8"/>
          <p:cNvSpPr/>
          <p:nvPr/>
        </p:nvSpPr>
        <p:spPr>
          <a:xfrm>
            <a:off x="231586" y="3884706"/>
            <a:ext cx="3810001"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endParaRPr lang="es-ES_tradnl" dirty="0" smtClean="0">
              <a:latin typeface="Papyrus"/>
              <a:cs typeface="Papyrus"/>
            </a:endParaRPr>
          </a:p>
          <a:p>
            <a:r>
              <a:rPr lang="es-ES_tradnl" dirty="0" err="1" smtClean="0">
                <a:latin typeface="Papyrus"/>
                <a:cs typeface="Papyrus"/>
              </a:rPr>
              <a:t>This</a:t>
            </a:r>
            <a:r>
              <a:rPr lang="es-ES_tradnl" dirty="0" smtClean="0">
                <a:latin typeface="Papyrus"/>
                <a:cs typeface="Papyrus"/>
              </a:rPr>
              <a:t> </a:t>
            </a:r>
            <a:r>
              <a:rPr lang="es-ES_tradnl" dirty="0" err="1">
                <a:latin typeface="Papyrus"/>
                <a:cs typeface="Papyrus"/>
              </a:rPr>
              <a:t>same</a:t>
            </a:r>
            <a:r>
              <a:rPr lang="es-ES_tradnl" dirty="0">
                <a:latin typeface="Papyrus"/>
                <a:cs typeface="Papyrus"/>
              </a:rPr>
              <a:t> </a:t>
            </a:r>
            <a:r>
              <a:rPr lang="es-ES_tradnl" dirty="0" err="1">
                <a:latin typeface="Papyrus"/>
                <a:cs typeface="Papyrus"/>
              </a:rPr>
              <a:t>Jesus</a:t>
            </a:r>
            <a:r>
              <a:rPr lang="es-ES_tradnl" dirty="0">
                <a:latin typeface="Papyrus"/>
                <a:cs typeface="Papyrus"/>
              </a:rPr>
              <a:t>, </a:t>
            </a:r>
            <a:r>
              <a:rPr lang="es-ES_tradnl" dirty="0" err="1">
                <a:latin typeface="Papyrus"/>
                <a:cs typeface="Papyrus"/>
              </a:rPr>
              <a:t>which</a:t>
            </a:r>
            <a:r>
              <a:rPr lang="es-ES_tradnl" dirty="0">
                <a:latin typeface="Papyrus"/>
                <a:cs typeface="Papyrus"/>
              </a:rPr>
              <a:t> </a:t>
            </a:r>
            <a:r>
              <a:rPr lang="es-ES_tradnl" dirty="0" err="1">
                <a:solidFill>
                  <a:schemeClr val="tx1"/>
                </a:solidFill>
                <a:latin typeface="Papyrus"/>
                <a:cs typeface="Papyrus"/>
              </a:rPr>
              <a:t>is</a:t>
            </a:r>
            <a:r>
              <a:rPr lang="es-ES_tradnl" dirty="0">
                <a:solidFill>
                  <a:schemeClr val="tx1"/>
                </a:solidFill>
                <a:latin typeface="Papyrus"/>
                <a:cs typeface="Papyrus"/>
              </a:rPr>
              <a:t> </a:t>
            </a:r>
            <a:r>
              <a:rPr lang="es-ES_tradnl" dirty="0" err="1">
                <a:solidFill>
                  <a:schemeClr val="tx1"/>
                </a:solidFill>
                <a:latin typeface="Papyrus"/>
                <a:cs typeface="Papyrus"/>
              </a:rPr>
              <a:t>taken</a:t>
            </a:r>
            <a:r>
              <a:rPr lang="es-ES_tradnl" dirty="0">
                <a:solidFill>
                  <a:schemeClr val="tx1"/>
                </a:solidFill>
                <a:latin typeface="Papyrus"/>
                <a:cs typeface="Papyrus"/>
              </a:rPr>
              <a:t> up </a:t>
            </a:r>
            <a:r>
              <a:rPr lang="es-ES_tradnl" dirty="0" err="1">
                <a:latin typeface="Papyrus"/>
                <a:cs typeface="Papyrus"/>
              </a:rPr>
              <a:t>from</a:t>
            </a:r>
            <a:r>
              <a:rPr lang="es-ES_tradnl" dirty="0">
                <a:latin typeface="Papyrus"/>
                <a:cs typeface="Papyrus"/>
              </a:rPr>
              <a:t> </a:t>
            </a:r>
            <a:r>
              <a:rPr lang="es-ES_tradnl" dirty="0" err="1">
                <a:latin typeface="Papyrus"/>
                <a:cs typeface="Papyrus"/>
              </a:rPr>
              <a:t>you</a:t>
            </a:r>
            <a:r>
              <a:rPr lang="es-ES_tradnl" dirty="0">
                <a:latin typeface="Papyrus"/>
                <a:cs typeface="Papyrus"/>
              </a:rPr>
              <a:t> </a:t>
            </a:r>
            <a:r>
              <a:rPr lang="es-ES_tradnl" dirty="0" err="1" smtClean="0">
                <a:latin typeface="Papyrus"/>
                <a:cs typeface="Papyrus"/>
              </a:rPr>
              <a:t>to</a:t>
            </a:r>
            <a:r>
              <a:rPr lang="es-ES_tradnl" dirty="0" smtClean="0">
                <a:latin typeface="Papyrus"/>
                <a:cs typeface="Papyrus"/>
              </a:rPr>
              <a:t> </a:t>
            </a:r>
            <a:r>
              <a:rPr lang="es-ES_tradnl" dirty="0" err="1">
                <a:latin typeface="Papyrus"/>
                <a:cs typeface="Papyrus"/>
              </a:rPr>
              <a:t>Heaven</a:t>
            </a:r>
            <a:r>
              <a:rPr lang="es-ES_tradnl" dirty="0">
                <a:latin typeface="Papyrus"/>
                <a:cs typeface="Papyrus"/>
              </a:rPr>
              <a:t>, </a:t>
            </a:r>
            <a:r>
              <a:rPr lang="es-ES_tradnl" dirty="0" err="1">
                <a:latin typeface="Papyrus"/>
                <a:cs typeface="Papyrus"/>
              </a:rPr>
              <a:t>shall</a:t>
            </a:r>
            <a:r>
              <a:rPr lang="es-ES_tradnl" dirty="0">
                <a:latin typeface="Papyrus"/>
                <a:cs typeface="Papyrus"/>
              </a:rPr>
              <a:t> so come in </a:t>
            </a:r>
            <a:r>
              <a:rPr lang="es-ES_tradnl" dirty="0" err="1">
                <a:latin typeface="Papyrus"/>
                <a:cs typeface="Papyrus"/>
              </a:rPr>
              <a:t>like</a:t>
            </a:r>
            <a:r>
              <a:rPr lang="es-ES_tradnl" dirty="0">
                <a:latin typeface="Papyrus"/>
                <a:cs typeface="Papyrus"/>
              </a:rPr>
              <a:t> </a:t>
            </a:r>
            <a:r>
              <a:rPr lang="es-ES_tradnl" dirty="0" err="1">
                <a:latin typeface="Papyrus"/>
                <a:cs typeface="Papyrus"/>
              </a:rPr>
              <a:t>manner</a:t>
            </a:r>
            <a:r>
              <a:rPr lang="es-ES_tradnl" dirty="0">
                <a:latin typeface="Papyrus"/>
                <a:cs typeface="Papyrus"/>
              </a:rPr>
              <a:t> as </a:t>
            </a:r>
            <a:r>
              <a:rPr lang="es-ES_tradnl" dirty="0" err="1">
                <a:latin typeface="Papyrus"/>
                <a:cs typeface="Papyrus"/>
              </a:rPr>
              <a:t>you</a:t>
            </a:r>
            <a:r>
              <a:rPr lang="es-ES_tradnl" dirty="0">
                <a:latin typeface="Papyrus"/>
                <a:cs typeface="Papyrus"/>
              </a:rPr>
              <a:t> </a:t>
            </a:r>
            <a:r>
              <a:rPr lang="es-ES_tradnl" dirty="0" err="1">
                <a:latin typeface="Papyrus"/>
                <a:cs typeface="Papyrus"/>
              </a:rPr>
              <a:t>have</a:t>
            </a:r>
            <a:r>
              <a:rPr lang="es-ES_tradnl" dirty="0">
                <a:latin typeface="Papyrus"/>
                <a:cs typeface="Papyrus"/>
              </a:rPr>
              <a:t> </a:t>
            </a:r>
            <a:r>
              <a:rPr lang="es-ES_tradnl" dirty="0" err="1">
                <a:latin typeface="Papyrus"/>
                <a:cs typeface="Papyrus"/>
              </a:rPr>
              <a:t>seen</a:t>
            </a:r>
            <a:r>
              <a:rPr lang="es-ES_tradnl" dirty="0">
                <a:latin typeface="Papyrus"/>
                <a:cs typeface="Papyrus"/>
              </a:rPr>
              <a:t> </a:t>
            </a:r>
            <a:r>
              <a:rPr lang="es-ES_tradnl" dirty="0" err="1">
                <a:latin typeface="Papyrus"/>
                <a:cs typeface="Papyrus"/>
              </a:rPr>
              <a:t>Him</a:t>
            </a:r>
            <a:r>
              <a:rPr lang="es-ES_tradnl" dirty="0">
                <a:latin typeface="Papyrus"/>
                <a:cs typeface="Papyrus"/>
              </a:rPr>
              <a:t> </a:t>
            </a:r>
            <a:r>
              <a:rPr lang="es-ES_tradnl" dirty="0" err="1">
                <a:latin typeface="Papyrus"/>
                <a:cs typeface="Papyrus"/>
              </a:rPr>
              <a:t>go</a:t>
            </a:r>
            <a:r>
              <a:rPr lang="es-ES_tradnl" dirty="0">
                <a:latin typeface="Papyrus"/>
                <a:cs typeface="Papyrus"/>
              </a:rPr>
              <a:t> </a:t>
            </a:r>
            <a:r>
              <a:rPr lang="es-ES_tradnl" dirty="0" err="1">
                <a:latin typeface="Papyrus"/>
                <a:cs typeface="Papyrus"/>
              </a:rPr>
              <a:t>into</a:t>
            </a:r>
            <a:r>
              <a:rPr lang="es-ES_tradnl" dirty="0">
                <a:latin typeface="Papyrus"/>
                <a:cs typeface="Papyrus"/>
              </a:rPr>
              <a:t> </a:t>
            </a:r>
            <a:r>
              <a:rPr lang="es-ES_tradnl" dirty="0" err="1">
                <a:latin typeface="Papyrus"/>
                <a:cs typeface="Papyrus"/>
              </a:rPr>
              <a:t>Heaven</a:t>
            </a:r>
            <a:r>
              <a:rPr lang="es-ES_tradnl" dirty="0">
                <a:latin typeface="Papyrus"/>
                <a:cs typeface="Papyrus"/>
              </a:rPr>
              <a:t>;</a:t>
            </a:r>
          </a:p>
          <a:p>
            <a:r>
              <a:rPr lang="es-ES_tradnl" dirty="0">
                <a:latin typeface="Papyrus"/>
                <a:cs typeface="Papyrus"/>
              </a:rPr>
              <a:t>     </a:t>
            </a:r>
            <a:r>
              <a:rPr lang="es-ES_tradnl" dirty="0" err="1">
                <a:latin typeface="Papyrus"/>
                <a:cs typeface="Papyrus"/>
              </a:rPr>
              <a:t>Then</a:t>
            </a:r>
            <a:r>
              <a:rPr lang="es-ES_tradnl" dirty="0">
                <a:latin typeface="Papyrus"/>
                <a:cs typeface="Papyrus"/>
              </a:rPr>
              <a:t> </a:t>
            </a:r>
            <a:r>
              <a:rPr lang="es-ES_tradnl" dirty="0" err="1">
                <a:latin typeface="Papyrus"/>
                <a:cs typeface="Papyrus"/>
              </a:rPr>
              <a:t>they</a:t>
            </a:r>
            <a:r>
              <a:rPr lang="es-ES_tradnl" dirty="0">
                <a:latin typeface="Papyrus"/>
                <a:cs typeface="Papyrus"/>
              </a:rPr>
              <a:t> </a:t>
            </a:r>
            <a:r>
              <a:rPr lang="es-ES_tradnl" dirty="0" err="1">
                <a:latin typeface="Papyrus"/>
                <a:cs typeface="Papyrus"/>
              </a:rPr>
              <a:t>returned</a:t>
            </a:r>
            <a:r>
              <a:rPr lang="es-ES_tradnl" dirty="0">
                <a:latin typeface="Papyrus"/>
                <a:cs typeface="Papyrus"/>
              </a:rPr>
              <a:t> </a:t>
            </a:r>
            <a:r>
              <a:rPr lang="es-ES_tradnl" dirty="0" err="1">
                <a:latin typeface="Papyrus"/>
                <a:cs typeface="Papyrus"/>
              </a:rPr>
              <a:t>to</a:t>
            </a:r>
            <a:r>
              <a:rPr lang="es-ES_tradnl" dirty="0">
                <a:latin typeface="Papyrus"/>
                <a:cs typeface="Papyrus"/>
              </a:rPr>
              <a:t> </a:t>
            </a:r>
            <a:r>
              <a:rPr lang="es-ES_tradnl" dirty="0" err="1">
                <a:latin typeface="Papyrus"/>
                <a:cs typeface="Papyrus"/>
              </a:rPr>
              <a:t>Jerusalem</a:t>
            </a:r>
            <a:r>
              <a:rPr lang="es-ES_tradnl" dirty="0">
                <a:latin typeface="Papyrus"/>
                <a:cs typeface="Papyrus"/>
              </a:rPr>
              <a:t> </a:t>
            </a:r>
            <a:r>
              <a:rPr lang="es-ES_tradnl" dirty="0" err="1">
                <a:latin typeface="Papyrus"/>
                <a:cs typeface="Papyrus"/>
              </a:rPr>
              <a:t>from</a:t>
            </a:r>
            <a:r>
              <a:rPr lang="es-ES_tradnl" dirty="0">
                <a:latin typeface="Papyrus"/>
                <a:cs typeface="Papyrus"/>
              </a:rPr>
              <a:t> </a:t>
            </a:r>
            <a:r>
              <a:rPr lang="es-ES_tradnl" dirty="0" err="1">
                <a:latin typeface="Papyrus"/>
                <a:cs typeface="Papyrus"/>
              </a:rPr>
              <a:t>the</a:t>
            </a:r>
            <a:r>
              <a:rPr lang="es-ES_tradnl" dirty="0">
                <a:latin typeface="Papyrus"/>
                <a:cs typeface="Papyrus"/>
              </a:rPr>
              <a:t> Mt. </a:t>
            </a:r>
            <a:r>
              <a:rPr lang="en-US" dirty="0">
                <a:latin typeface="Papyrus"/>
                <a:cs typeface="Papyrus"/>
              </a:rPr>
              <a:t>c</a:t>
            </a:r>
            <a:r>
              <a:rPr lang="es-ES_tradnl" dirty="0" err="1">
                <a:latin typeface="Papyrus"/>
                <a:cs typeface="Papyrus"/>
              </a:rPr>
              <a:t>alled</a:t>
            </a:r>
            <a:r>
              <a:rPr lang="es-ES_tradnl" dirty="0">
                <a:latin typeface="Papyrus"/>
                <a:cs typeface="Papyrus"/>
              </a:rPr>
              <a:t> </a:t>
            </a:r>
            <a:r>
              <a:rPr lang="es-ES_tradnl" dirty="0" err="1">
                <a:latin typeface="Papyrus"/>
                <a:cs typeface="Papyrus"/>
              </a:rPr>
              <a:t>Olivet</a:t>
            </a:r>
            <a:r>
              <a:rPr lang="es-ES_tradnl" dirty="0">
                <a:latin typeface="Papyrus"/>
                <a:cs typeface="Papyrus"/>
              </a:rPr>
              <a:t>, </a:t>
            </a:r>
            <a:r>
              <a:rPr lang="es-ES_tradnl" dirty="0" err="1">
                <a:latin typeface="Papyrus"/>
                <a:cs typeface="Papyrus"/>
              </a:rPr>
              <a:t>which</a:t>
            </a:r>
            <a:r>
              <a:rPr lang="es-ES_tradnl" dirty="0">
                <a:latin typeface="Papyrus"/>
                <a:cs typeface="Papyrus"/>
              </a:rPr>
              <a:t> </a:t>
            </a:r>
            <a:r>
              <a:rPr lang="es-ES_tradnl" dirty="0" err="1">
                <a:latin typeface="Papyrus"/>
                <a:cs typeface="Papyrus"/>
              </a:rPr>
              <a:t>is</a:t>
            </a:r>
            <a:r>
              <a:rPr lang="es-ES_tradnl" dirty="0">
                <a:latin typeface="Papyrus"/>
                <a:cs typeface="Papyrus"/>
              </a:rPr>
              <a:t> </a:t>
            </a:r>
            <a:r>
              <a:rPr lang="es-ES_tradnl" dirty="0" err="1">
                <a:latin typeface="Papyrus"/>
                <a:cs typeface="Papyrus"/>
              </a:rPr>
              <a:t>from</a:t>
            </a:r>
            <a:r>
              <a:rPr lang="es-ES_tradnl" dirty="0">
                <a:latin typeface="Papyrus"/>
                <a:cs typeface="Papyrus"/>
              </a:rPr>
              <a:t> </a:t>
            </a:r>
            <a:r>
              <a:rPr lang="es-ES_tradnl" dirty="0" err="1">
                <a:latin typeface="Papyrus"/>
                <a:cs typeface="Papyrus"/>
              </a:rPr>
              <a:t>Jerusalem</a:t>
            </a:r>
            <a:r>
              <a:rPr lang="es-ES_tradnl" dirty="0">
                <a:latin typeface="Papyrus"/>
                <a:cs typeface="Papyrus"/>
              </a:rPr>
              <a:t> a </a:t>
            </a:r>
            <a:r>
              <a:rPr lang="es-ES_tradnl" dirty="0" err="1">
                <a:latin typeface="Papyrus"/>
                <a:cs typeface="Papyrus"/>
              </a:rPr>
              <a:t>sabbath’s</a:t>
            </a:r>
            <a:r>
              <a:rPr lang="es-ES_tradnl" dirty="0">
                <a:latin typeface="Papyrus"/>
                <a:cs typeface="Papyrus"/>
              </a:rPr>
              <a:t> </a:t>
            </a:r>
            <a:r>
              <a:rPr lang="es-ES_tradnl" dirty="0" err="1">
                <a:latin typeface="Papyrus"/>
                <a:cs typeface="Papyrus"/>
              </a:rPr>
              <a:t>day</a:t>
            </a:r>
            <a:r>
              <a:rPr lang="es-ES_tradnl" dirty="0">
                <a:latin typeface="Papyrus"/>
                <a:cs typeface="Papyrus"/>
              </a:rPr>
              <a:t> </a:t>
            </a:r>
            <a:r>
              <a:rPr lang="es-ES_tradnl" dirty="0" err="1">
                <a:latin typeface="Papyrus"/>
                <a:cs typeface="Papyrus"/>
              </a:rPr>
              <a:t>journey</a:t>
            </a:r>
            <a:r>
              <a:rPr lang="es-ES_tradnl" dirty="0">
                <a:latin typeface="Papyrus"/>
                <a:cs typeface="Papyrus"/>
              </a:rPr>
              <a:t>.</a:t>
            </a:r>
            <a:r>
              <a:rPr lang="es-ES_tradnl" dirty="0" smtClean="0">
                <a:latin typeface="Papyrus"/>
                <a:cs typeface="Papyrus"/>
              </a:rPr>
              <a:t>”</a:t>
            </a:r>
            <a:endParaRPr lang="es-ES_tradnl" dirty="0">
              <a:solidFill>
                <a:srgbClr val="FF0000"/>
              </a:solidFill>
              <a:latin typeface="Papyrus"/>
              <a:cs typeface="Papyrus"/>
            </a:endParaRPr>
          </a:p>
        </p:txBody>
      </p:sp>
      <p:pic>
        <p:nvPicPr>
          <p:cNvPr id="5" name="Picture 4" descr="images-11.jpeg"/>
          <p:cNvPicPr>
            <a:picLocks noChangeAspect="1"/>
          </p:cNvPicPr>
          <p:nvPr/>
        </p:nvPicPr>
        <p:blipFill rotWithShape="1">
          <a:blip r:embed="rId2">
            <a:extLst>
              <a:ext uri="{28A0092B-C50C-407E-A947-70E740481C1C}">
                <a14:useLocalDpi xmlns:a14="http://schemas.microsoft.com/office/drawing/2010/main" val="0"/>
              </a:ext>
            </a:extLst>
          </a:blip>
          <a:srcRect l="-1010" r="8418" b="10759"/>
          <a:stretch/>
        </p:blipFill>
        <p:spPr>
          <a:xfrm>
            <a:off x="336176" y="138128"/>
            <a:ext cx="3638177" cy="3940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340412" y="156727"/>
            <a:ext cx="435535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000" dirty="0" smtClean="0">
                <a:solidFill>
                  <a:schemeClr val="tx1"/>
                </a:solidFill>
                <a:latin typeface="Papyrus"/>
                <a:cs typeface="Papyrus"/>
              </a:rPr>
              <a:t>He Ascended  </a:t>
            </a:r>
            <a:r>
              <a:rPr lang="es-ES_tradnl" sz="2000" dirty="0" err="1">
                <a:solidFill>
                  <a:schemeClr val="tx1"/>
                </a:solidFill>
                <a:latin typeface="Papyrus"/>
                <a:cs typeface="Papyrus"/>
              </a:rPr>
              <a:t>f</a:t>
            </a:r>
            <a:r>
              <a:rPr lang="es-ES_tradnl" sz="2000" dirty="0" err="1" smtClean="0">
                <a:solidFill>
                  <a:schemeClr val="tx1"/>
                </a:solidFill>
                <a:latin typeface="Papyrus"/>
                <a:cs typeface="Papyrus"/>
              </a:rPr>
              <a:t>rom</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the</a:t>
            </a:r>
            <a:r>
              <a:rPr lang="es-ES_tradnl" sz="2000" dirty="0" smtClean="0">
                <a:solidFill>
                  <a:schemeClr val="tx1"/>
                </a:solidFill>
                <a:latin typeface="Papyrus"/>
                <a:cs typeface="Papyrus"/>
              </a:rPr>
              <a:t> Mt. </a:t>
            </a:r>
            <a:r>
              <a:rPr lang="en-US" sz="2000" dirty="0" smtClean="0">
                <a:solidFill>
                  <a:schemeClr val="tx1"/>
                </a:solidFill>
                <a:latin typeface="Papyrus"/>
                <a:cs typeface="Papyrus"/>
              </a:rPr>
              <a:t>of Olives</a:t>
            </a:r>
            <a:endParaRPr lang="es-ES_tradnl" sz="2000" dirty="0">
              <a:solidFill>
                <a:schemeClr val="tx1"/>
              </a:solidFill>
              <a:latin typeface="Papyrus"/>
              <a:cs typeface="Papyrus"/>
            </a:endParaRPr>
          </a:p>
        </p:txBody>
      </p:sp>
      <p:pic>
        <p:nvPicPr>
          <p:cNvPr id="3" name="Picture 2" descr="jesus_ascen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793" y="3071845"/>
            <a:ext cx="4654177" cy="3398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70248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Jesus Feet MtOL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059"/>
            <a:ext cx="9144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39059" y="5812119"/>
            <a:ext cx="8665881" cy="923330"/>
          </a:xfrm>
          <a:prstGeom prst="rect">
            <a:avLst/>
          </a:prstGeom>
          <a:noFill/>
        </p:spPr>
        <p:txBody>
          <a:bodyPr wrap="square" rtlCol="0">
            <a:spAutoFit/>
          </a:bodyPr>
          <a:lstStyle/>
          <a:p>
            <a:r>
              <a:rPr lang="en-US" dirty="0" smtClean="0">
                <a:latin typeface="Papyrus"/>
                <a:cs typeface="Papyrus"/>
              </a:rPr>
              <a:t>“Then shall the Lord go forth and fight  against those nations, as when He fought in the Day of battle.  And His feet shall stand on the Mt. of Olives, which is before Jerusalem</a:t>
            </a:r>
            <a:r>
              <a:rPr lang="en-US" dirty="0">
                <a:latin typeface="Papyrus"/>
                <a:cs typeface="Papyrus"/>
              </a:rPr>
              <a:t> </a:t>
            </a:r>
            <a:r>
              <a:rPr lang="en-US" dirty="0" smtClean="0">
                <a:latin typeface="Papyrus"/>
                <a:cs typeface="Papyrus"/>
              </a:rPr>
              <a:t>on the east, and the Mt. of Olives shall cleave in the midst thereof.”</a:t>
            </a:r>
            <a:endParaRPr lang="en-US" dirty="0">
              <a:latin typeface="Papyrus"/>
              <a:cs typeface="Papyrus"/>
            </a:endParaRPr>
          </a:p>
        </p:txBody>
      </p:sp>
      <p:sp>
        <p:nvSpPr>
          <p:cNvPr id="5" name="TextBox 4"/>
          <p:cNvSpPr txBox="1"/>
          <p:nvPr/>
        </p:nvSpPr>
        <p:spPr>
          <a:xfrm>
            <a:off x="1598706" y="170062"/>
            <a:ext cx="7545294" cy="677108"/>
          </a:xfrm>
          <a:prstGeom prst="rect">
            <a:avLst/>
          </a:prstGeom>
          <a:noFill/>
        </p:spPr>
        <p:txBody>
          <a:bodyPr wrap="square" rtlCol="0">
            <a:spAutoFit/>
          </a:bodyPr>
          <a:lstStyle/>
          <a:p>
            <a:r>
              <a:rPr lang="en-US" sz="2000" dirty="0" smtClean="0">
                <a:solidFill>
                  <a:srgbClr val="000000"/>
                </a:solidFill>
                <a:latin typeface="Papyrus"/>
                <a:cs typeface="Papyrus"/>
              </a:rPr>
              <a:t>And He’s Coming Back to the Mount of Olives!</a:t>
            </a:r>
          </a:p>
          <a:p>
            <a:r>
              <a:rPr lang="en-US" dirty="0" smtClean="0">
                <a:solidFill>
                  <a:srgbClr val="FF0000"/>
                </a:solidFill>
                <a:latin typeface="Papyrus"/>
                <a:cs typeface="Papyrus"/>
              </a:rPr>
              <a:t>                                 Zechariah 14: 3-4  </a:t>
            </a:r>
            <a:endParaRPr lang="en-US" dirty="0">
              <a:solidFill>
                <a:srgbClr val="FF0000"/>
              </a:solidFill>
              <a:latin typeface="Papyrus"/>
              <a:cs typeface="Papyrus"/>
            </a:endParaRPr>
          </a:p>
        </p:txBody>
      </p:sp>
    </p:spTree>
    <p:extLst>
      <p:ext uri="{BB962C8B-B14F-4D97-AF65-F5344CB8AC3E}">
        <p14:creationId xmlns:p14="http://schemas.microsoft.com/office/powerpoint/2010/main" val="1345917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8" name="Picture 7" descr="images-1.jpe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4113" y1="16256" x2="87903" y2="84729"/>
                        <a14:foregroundMark x1="10484" y1="11330" x2="21774" y2="6897"/>
                        <a14:foregroundMark x1="27419" y1="6897" x2="44355" y2="16256"/>
                        <a14:foregroundMark x1="69758" y1="18719" x2="85081" y2="21675"/>
                        <a14:foregroundMark x1="75403" y1="77340" x2="45968" y2="81281"/>
                        <a14:foregroundMark x1="33468" y1="70936" x2="10484" y2="80296"/>
                        <a14:backgroundMark x1="29435" y1="3448" x2="29435" y2="3448"/>
                        <a14:backgroundMark x1="10484" y1="3448" x2="10484" y2="3448"/>
                      </a14:backgroundRemoval>
                    </a14:imgEffect>
                  </a14:imgLayer>
                </a14:imgProps>
              </a:ext>
              <a:ext uri="{28A0092B-C50C-407E-A947-70E740481C1C}">
                <a14:useLocalDpi xmlns:a14="http://schemas.microsoft.com/office/drawing/2010/main" val="0"/>
              </a:ext>
            </a:extLst>
          </a:blip>
          <a:stretch>
            <a:fillRect/>
          </a:stretch>
        </p:blipFill>
        <p:spPr>
          <a:xfrm>
            <a:off x="1106735" y="1526334"/>
            <a:ext cx="2928344" cy="2396991"/>
          </a:xfrm>
          <a:prstGeom prst="rect">
            <a:avLst/>
          </a:prstGeom>
        </p:spPr>
      </p:pic>
      <p:pic>
        <p:nvPicPr>
          <p:cNvPr id="12" name="Picture 11" descr="Israel-top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073" y="0"/>
            <a:ext cx="4618927" cy="6858000"/>
          </a:xfrm>
          <a:prstGeom prst="rect">
            <a:avLst/>
          </a:prstGeom>
        </p:spPr>
      </p:pic>
      <p:sp>
        <p:nvSpPr>
          <p:cNvPr id="3" name="TextBox 2"/>
          <p:cNvSpPr txBox="1"/>
          <p:nvPr/>
        </p:nvSpPr>
        <p:spPr>
          <a:xfrm>
            <a:off x="304938" y="4066533"/>
            <a:ext cx="4356709" cy="19236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_tradnl" sz="2800" dirty="0" smtClean="0">
                <a:solidFill>
                  <a:schemeClr val="tx1"/>
                </a:solidFill>
                <a:latin typeface="Papyrus"/>
                <a:cs typeface="Papyrus"/>
              </a:rPr>
              <a:t>           A </a:t>
            </a:r>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Major</a:t>
            </a:r>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Sign</a:t>
            </a:r>
            <a:r>
              <a:rPr lang="es-ES_tradnl" sz="2600" dirty="0" smtClean="0">
                <a:solidFill>
                  <a:schemeClr val="tx1"/>
                </a:solidFill>
                <a:latin typeface="Papyrus"/>
                <a:cs typeface="Papyrus"/>
              </a:rPr>
              <a:t>:</a:t>
            </a:r>
          </a:p>
          <a:p>
            <a:pPr>
              <a:lnSpc>
                <a:spcPct val="50000"/>
              </a:lnSpc>
            </a:pPr>
            <a:endParaRPr lang="es-ES_tradnl" sz="2600" dirty="0" smtClean="0">
              <a:solidFill>
                <a:schemeClr val="tx1"/>
              </a:solidFill>
              <a:latin typeface="Papyrus"/>
              <a:cs typeface="Papyrus"/>
            </a:endParaRPr>
          </a:p>
          <a:p>
            <a:r>
              <a:rPr lang="es-ES_tradnl" sz="2600" dirty="0" err="1" smtClean="0">
                <a:solidFill>
                  <a:schemeClr val="tx1"/>
                </a:solidFill>
                <a:latin typeface="Papyrus"/>
                <a:cs typeface="Papyrus"/>
              </a:rPr>
              <a:t>The</a:t>
            </a:r>
            <a:r>
              <a:rPr lang="es-ES_tradnl" sz="2600" dirty="0" smtClean="0">
                <a:solidFill>
                  <a:schemeClr val="tx1"/>
                </a:solidFill>
                <a:latin typeface="Papyrus"/>
                <a:cs typeface="Papyrus"/>
              </a:rPr>
              <a:t> Modern </a:t>
            </a:r>
            <a:r>
              <a:rPr lang="es-ES_tradnl" sz="2600" dirty="0" err="1" smtClean="0">
                <a:solidFill>
                  <a:schemeClr val="tx1"/>
                </a:solidFill>
                <a:latin typeface="Papyrus"/>
                <a:cs typeface="Papyrus"/>
              </a:rPr>
              <a:t>State</a:t>
            </a:r>
            <a:r>
              <a:rPr lang="es-ES_tradnl" sz="2600" dirty="0">
                <a:solidFill>
                  <a:schemeClr val="tx1"/>
                </a:solidFill>
                <a:latin typeface="Papyrus"/>
                <a:cs typeface="Papyrus"/>
              </a:rPr>
              <a:t> </a:t>
            </a:r>
            <a:r>
              <a:rPr lang="es-ES_tradnl" sz="2600" dirty="0" smtClean="0">
                <a:solidFill>
                  <a:schemeClr val="tx1"/>
                </a:solidFill>
                <a:latin typeface="Papyrus"/>
                <a:cs typeface="Papyrus"/>
              </a:rPr>
              <a:t>of Israel</a:t>
            </a:r>
          </a:p>
          <a:p>
            <a:r>
              <a:rPr lang="es-ES_tradnl" sz="2600" dirty="0" smtClean="0">
                <a:solidFill>
                  <a:schemeClr val="tx1"/>
                </a:solidFill>
                <a:latin typeface="Papyrus"/>
                <a:cs typeface="Papyrus"/>
              </a:rPr>
              <a:t>                          &amp;</a:t>
            </a:r>
          </a:p>
          <a:p>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Battle</a:t>
            </a:r>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over</a:t>
            </a:r>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Jerusalem</a:t>
            </a:r>
            <a:r>
              <a:rPr lang="es-ES_tradnl" sz="2600" dirty="0" smtClean="0">
                <a:solidFill>
                  <a:schemeClr val="tx1"/>
                </a:solidFill>
                <a:latin typeface="Papyrus"/>
                <a:cs typeface="Papyrus"/>
              </a:rPr>
              <a:t> </a:t>
            </a:r>
            <a:r>
              <a:rPr lang="es-ES_tradnl" sz="2600" dirty="0" err="1" smtClean="0">
                <a:solidFill>
                  <a:schemeClr val="tx1"/>
                </a:solidFill>
                <a:latin typeface="Papyrus"/>
                <a:cs typeface="Papyrus"/>
              </a:rPr>
              <a:t>Now</a:t>
            </a:r>
            <a:endParaRPr lang="es-ES_tradnl" sz="2600" dirty="0" smtClean="0">
              <a:solidFill>
                <a:schemeClr val="tx1"/>
              </a:solidFill>
              <a:latin typeface="Papyrus"/>
              <a:cs typeface="Papyrus"/>
            </a:endParaRPr>
          </a:p>
        </p:txBody>
      </p:sp>
      <p:sp>
        <p:nvSpPr>
          <p:cNvPr id="2" name="TextBox 1"/>
          <p:cNvSpPr txBox="1"/>
          <p:nvPr/>
        </p:nvSpPr>
        <p:spPr>
          <a:xfrm>
            <a:off x="775756" y="507278"/>
            <a:ext cx="3749317" cy="5847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3200" dirty="0" smtClean="0">
                <a:solidFill>
                  <a:srgbClr val="000000"/>
                </a:solidFill>
                <a:latin typeface="Papyrus"/>
                <a:cs typeface="Papyrus"/>
              </a:rPr>
              <a:t> A </a:t>
            </a:r>
            <a:r>
              <a:rPr lang="es-ES_tradnl" sz="3200" dirty="0" err="1">
                <a:solidFill>
                  <a:srgbClr val="000000"/>
                </a:solidFill>
                <a:latin typeface="Papyrus"/>
                <a:cs typeface="Papyrus"/>
              </a:rPr>
              <a:t>P</a:t>
            </a:r>
            <a:r>
              <a:rPr lang="es-ES_tradnl" sz="3200" dirty="0" err="1" smtClean="0">
                <a:solidFill>
                  <a:srgbClr val="000000"/>
                </a:solidFill>
                <a:latin typeface="Papyrus"/>
                <a:cs typeface="Papyrus"/>
              </a:rPr>
              <a:t>rophetic</a:t>
            </a:r>
            <a:r>
              <a:rPr lang="es-ES_tradnl" sz="3200" dirty="0" smtClean="0">
                <a:solidFill>
                  <a:srgbClr val="000000"/>
                </a:solidFill>
                <a:latin typeface="Papyrus"/>
                <a:cs typeface="Papyrus"/>
              </a:rPr>
              <a:t> Place</a:t>
            </a:r>
          </a:p>
        </p:txBody>
      </p:sp>
    </p:spTree>
    <p:extLst>
      <p:ext uri="{BB962C8B-B14F-4D97-AF65-F5344CB8AC3E}">
        <p14:creationId xmlns:p14="http://schemas.microsoft.com/office/powerpoint/2010/main" val="36108254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images-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40" y="259625"/>
            <a:ext cx="4386086" cy="3285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696727" y="967477"/>
            <a:ext cx="4245698"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err="1" smtClean="0">
                <a:solidFill>
                  <a:srgbClr val="000000"/>
                </a:solidFill>
                <a:latin typeface="Papyrus"/>
                <a:cs typeface="Papyrus"/>
              </a:rPr>
              <a:t>Satan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set up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anti-</a:t>
            </a:r>
            <a:r>
              <a:rPr lang="es-ES_tradnl" sz="2000" dirty="0" err="1" smtClean="0">
                <a:solidFill>
                  <a:srgbClr val="000000"/>
                </a:solidFill>
                <a:latin typeface="Papyrus"/>
                <a:cs typeface="Papyrus"/>
              </a:rPr>
              <a:t>christ</a:t>
            </a:r>
            <a:r>
              <a:rPr lang="es-ES_tradnl" sz="2000" dirty="0" smtClean="0">
                <a:solidFill>
                  <a:srgbClr val="000000"/>
                </a:solidFill>
                <a:latin typeface="Papyrus"/>
                <a:cs typeface="Papyrus"/>
              </a:rPr>
              <a:t> as </a:t>
            </a:r>
            <a:r>
              <a:rPr lang="es-ES_tradnl" sz="2000" dirty="0" err="1" smtClean="0">
                <a:solidFill>
                  <a:srgbClr val="000000"/>
                </a:solidFill>
                <a:latin typeface="Papyrus"/>
                <a:cs typeface="Papyrus"/>
              </a:rPr>
              <a:t>God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H</a:t>
            </a:r>
            <a:r>
              <a:rPr lang="en-US" sz="2000" dirty="0" smtClean="0">
                <a:solidFill>
                  <a:srgbClr val="000000"/>
                </a:solidFill>
                <a:latin typeface="Papyrus"/>
                <a:cs typeface="Papyrus"/>
              </a:rPr>
              <a:t>o</a:t>
            </a:r>
            <a:r>
              <a:rPr lang="es-ES_tradnl" sz="2000" dirty="0" err="1" smtClean="0">
                <a:solidFill>
                  <a:srgbClr val="000000"/>
                </a:solidFill>
                <a:latin typeface="Papyrus"/>
                <a:cs typeface="Papyrus"/>
              </a:rPr>
              <a:t>ly</a:t>
            </a:r>
            <a:r>
              <a:rPr lang="es-ES_tradnl" sz="2000" dirty="0" smtClean="0">
                <a:solidFill>
                  <a:srgbClr val="000000"/>
                </a:solidFill>
                <a:latin typeface="Papyrus"/>
                <a:cs typeface="Papyrus"/>
              </a:rPr>
              <a:t> Mt. </a:t>
            </a:r>
            <a:r>
              <a:rPr lang="en-US" sz="2000" dirty="0">
                <a:solidFill>
                  <a:srgbClr val="000000"/>
                </a:solidFill>
                <a:latin typeface="Papyrus"/>
                <a:cs typeface="Papyrus"/>
              </a:rPr>
              <a:t>i</a:t>
            </a:r>
            <a:r>
              <a:rPr lang="es-ES_tradnl" sz="2000" dirty="0" smtClean="0">
                <a:solidFill>
                  <a:srgbClr val="000000"/>
                </a:solidFill>
                <a:latin typeface="Papyrus"/>
                <a:cs typeface="Papyrus"/>
              </a:rPr>
              <a:t>n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during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Tribulation</a:t>
            </a:r>
            <a:endParaRPr lang="es-ES_tradnl" sz="2000" dirty="0" smtClean="0">
              <a:solidFill>
                <a:srgbClr val="000000"/>
              </a:solidFill>
              <a:latin typeface="Papyrus"/>
              <a:cs typeface="Papyrus"/>
            </a:endParaRPr>
          </a:p>
          <a:p>
            <a:pPr algn="ct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demand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be </a:t>
            </a:r>
            <a:r>
              <a:rPr lang="es-ES_tradnl" sz="2000" dirty="0" err="1" smtClean="0">
                <a:solidFill>
                  <a:srgbClr val="000000"/>
                </a:solidFill>
                <a:latin typeface="Papyrus"/>
                <a:cs typeface="Papyrus"/>
              </a:rPr>
              <a:t>worshipped</a:t>
            </a:r>
            <a:endParaRPr lang="es-ES_tradnl" sz="2000" dirty="0">
              <a:solidFill>
                <a:srgbClr val="000000"/>
              </a:solidFill>
              <a:latin typeface="Papyrus"/>
              <a:cs typeface="Papyrus"/>
            </a:endParaRPr>
          </a:p>
        </p:txBody>
      </p:sp>
      <p:sp>
        <p:nvSpPr>
          <p:cNvPr id="9" name="TextBox 8"/>
          <p:cNvSpPr txBox="1"/>
          <p:nvPr/>
        </p:nvSpPr>
        <p:spPr>
          <a:xfrm>
            <a:off x="492058" y="4200423"/>
            <a:ext cx="3297574"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Abomination</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Desolation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be removed-</a:t>
            </a:r>
          </a:p>
          <a:p>
            <a:endParaRPr lang="es-ES_tradnl" sz="2000" dirty="0" smtClean="0">
              <a:solidFill>
                <a:srgbClr val="000000"/>
              </a:solidFill>
              <a:latin typeface="Papyrus"/>
              <a:cs typeface="Papyrus"/>
            </a:endParaRPr>
          </a:p>
          <a:p>
            <a:r>
              <a:rPr lang="es-ES_tradnl" sz="2000" dirty="0" err="1" smtClean="0">
                <a:solidFill>
                  <a:srgbClr val="000000"/>
                </a:solidFill>
                <a:latin typeface="Papyrus"/>
                <a:cs typeface="Papyrus"/>
              </a:rPr>
              <a:t>Jesus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Reign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from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Future</a:t>
            </a:r>
            <a:r>
              <a:rPr lang="es-ES_tradnl" sz="2000" dirty="0" smtClean="0">
                <a:solidFill>
                  <a:srgbClr val="000000"/>
                </a:solidFill>
                <a:latin typeface="Papyrus"/>
                <a:cs typeface="Papyrus"/>
              </a:rPr>
              <a:t> Temple and </a:t>
            </a:r>
            <a:r>
              <a:rPr lang="es-ES_tradnl" sz="2000" dirty="0" err="1" smtClean="0">
                <a:solidFill>
                  <a:srgbClr val="000000"/>
                </a:solidFill>
                <a:latin typeface="Papyrus"/>
                <a:cs typeface="Papyrus"/>
              </a:rPr>
              <a:t>God’s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Glory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cover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Nations</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pic>
        <p:nvPicPr>
          <p:cNvPr id="7" name="Picture 6" descr="the-third-tem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880" y="3390972"/>
            <a:ext cx="4647136" cy="328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950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260376" y="4854808"/>
            <a:ext cx="8623250" cy="1748476"/>
          </a:xfrm>
        </p:spPr>
        <p:style>
          <a:lnRef idx="0">
            <a:schemeClr val="accent3"/>
          </a:lnRef>
          <a:fillRef idx="3">
            <a:schemeClr val="accent3"/>
          </a:fillRef>
          <a:effectRef idx="3">
            <a:schemeClr val="accent3"/>
          </a:effectRef>
          <a:fontRef idx="minor">
            <a:schemeClr val="lt1"/>
          </a:fontRef>
        </p:style>
        <p:txBody>
          <a:bodyPr>
            <a:noAutofit/>
          </a:bodyPr>
          <a:lstStyle/>
          <a:p>
            <a:pPr algn="l"/>
            <a:r>
              <a:rPr lang="es-ES_tradnl" sz="1400" dirty="0" smtClean="0">
                <a:solidFill>
                  <a:schemeClr val="tx1"/>
                </a:solidFill>
                <a:latin typeface="Papyrus"/>
              </a:rPr>
              <a:t/>
            </a:r>
            <a:br>
              <a:rPr lang="es-ES_tradnl" sz="1400" dirty="0" smtClean="0">
                <a:solidFill>
                  <a:schemeClr val="tx1"/>
                </a:solidFill>
                <a:latin typeface="Papyrus"/>
              </a:rPr>
            </a:br>
            <a:r>
              <a:rPr lang="es-ES_tradnl" sz="1600" dirty="0" smtClean="0">
                <a:solidFill>
                  <a:schemeClr val="tx1"/>
                </a:solidFill>
                <a:latin typeface="Papyrus"/>
              </a:rPr>
              <a:t>“</a:t>
            </a:r>
            <a:r>
              <a:rPr lang="es-ES_tradnl" sz="2000" dirty="0" err="1" smtClean="0">
                <a:solidFill>
                  <a:schemeClr val="tx1"/>
                </a:solidFill>
                <a:latin typeface="Papyrus"/>
              </a:rPr>
              <a:t>Behold</a:t>
            </a:r>
            <a:r>
              <a:rPr lang="es-ES_tradnl" sz="2000" dirty="0" smtClean="0">
                <a:solidFill>
                  <a:schemeClr val="tx1"/>
                </a:solidFill>
                <a:latin typeface="Papyrus"/>
              </a:rPr>
              <a:t>, I </a:t>
            </a:r>
            <a:r>
              <a:rPr lang="es-ES_tradnl" sz="2000" dirty="0" err="1" smtClean="0">
                <a:solidFill>
                  <a:schemeClr val="tx1"/>
                </a:solidFill>
                <a:latin typeface="Papyrus"/>
              </a:rPr>
              <a:t>will</a:t>
            </a:r>
            <a:r>
              <a:rPr lang="es-ES_tradnl" sz="2000" dirty="0" smtClean="0">
                <a:solidFill>
                  <a:schemeClr val="tx1"/>
                </a:solidFill>
                <a:latin typeface="Papyrus"/>
              </a:rPr>
              <a:t> </a:t>
            </a:r>
            <a:r>
              <a:rPr lang="es-ES_tradnl" sz="2000" dirty="0" err="1" smtClean="0">
                <a:solidFill>
                  <a:schemeClr val="tx1"/>
                </a:solidFill>
                <a:latin typeface="Papyrus"/>
              </a:rPr>
              <a:t>make</a:t>
            </a:r>
            <a:r>
              <a:rPr lang="es-ES_tradnl" sz="2000" dirty="0" smtClean="0">
                <a:solidFill>
                  <a:schemeClr val="tx1"/>
                </a:solidFill>
                <a:latin typeface="Papyrus"/>
              </a:rPr>
              <a:t> </a:t>
            </a:r>
            <a:r>
              <a:rPr lang="es-ES_tradnl" sz="2000" u="sng" dirty="0" err="1" smtClean="0">
                <a:solidFill>
                  <a:schemeClr val="tx1"/>
                </a:solidFill>
                <a:latin typeface="Papyrus"/>
              </a:rPr>
              <a:t>Jerusale</a:t>
            </a:r>
            <a:r>
              <a:rPr lang="es-ES_tradnl" sz="2000" dirty="0" err="1" smtClean="0">
                <a:solidFill>
                  <a:schemeClr val="tx1"/>
                </a:solidFill>
                <a:latin typeface="Papyrus"/>
              </a:rPr>
              <a:t>m</a:t>
            </a:r>
            <a:r>
              <a:rPr lang="es-ES_tradnl" sz="2000" dirty="0" smtClean="0">
                <a:solidFill>
                  <a:schemeClr val="tx1"/>
                </a:solidFill>
                <a:latin typeface="Papyrus"/>
              </a:rPr>
              <a:t> a cup of </a:t>
            </a:r>
            <a:r>
              <a:rPr lang="es-ES_tradnl" sz="2000" dirty="0" err="1" smtClean="0">
                <a:solidFill>
                  <a:schemeClr val="tx1"/>
                </a:solidFill>
                <a:latin typeface="Papyrus"/>
              </a:rPr>
              <a:t>trembling</a:t>
            </a:r>
            <a:r>
              <a:rPr lang="es-ES_tradnl" sz="2000" dirty="0" smtClean="0">
                <a:solidFill>
                  <a:schemeClr val="tx1"/>
                </a:solidFill>
                <a:latin typeface="Papyrus"/>
              </a:rPr>
              <a:t> </a:t>
            </a:r>
            <a:r>
              <a:rPr lang="es-ES_tradnl" sz="2000" dirty="0" err="1" smtClean="0">
                <a:solidFill>
                  <a:schemeClr val="tx1"/>
                </a:solidFill>
                <a:latin typeface="Papyrus"/>
              </a:rPr>
              <a:t>to</a:t>
            </a:r>
            <a:r>
              <a:rPr lang="es-ES_tradnl" sz="2000" dirty="0" smtClean="0">
                <a:solidFill>
                  <a:schemeClr val="tx1"/>
                </a:solidFill>
                <a:latin typeface="Papyrus"/>
              </a:rPr>
              <a:t> </a:t>
            </a:r>
            <a:r>
              <a:rPr lang="es-ES_tradnl" sz="2000" dirty="0" err="1" smtClean="0">
                <a:solidFill>
                  <a:schemeClr val="tx1"/>
                </a:solidFill>
                <a:latin typeface="Papyrus"/>
              </a:rPr>
              <a:t>all</a:t>
            </a:r>
            <a:r>
              <a:rPr lang="es-ES_tradnl" sz="2000" dirty="0" smtClean="0">
                <a:solidFill>
                  <a:schemeClr val="tx1"/>
                </a:solidFill>
                <a:latin typeface="Papyrus"/>
              </a:rPr>
              <a:t> </a:t>
            </a:r>
            <a:r>
              <a:rPr lang="es-ES_tradnl" sz="2000" dirty="0" err="1" smtClean="0">
                <a:solidFill>
                  <a:schemeClr val="tx1"/>
                </a:solidFill>
                <a:latin typeface="Papyrus"/>
              </a:rPr>
              <a:t>the</a:t>
            </a:r>
            <a:r>
              <a:rPr lang="es-ES_tradnl" sz="2000" dirty="0" smtClean="0">
                <a:solidFill>
                  <a:schemeClr val="tx1"/>
                </a:solidFill>
                <a:latin typeface="Papyrus"/>
              </a:rPr>
              <a:t> </a:t>
            </a:r>
            <a:r>
              <a:rPr lang="es-ES_tradnl" sz="2000" dirty="0" err="1" smtClean="0">
                <a:solidFill>
                  <a:schemeClr val="tx1"/>
                </a:solidFill>
                <a:latin typeface="Papyrus"/>
              </a:rPr>
              <a:t>people</a:t>
            </a:r>
            <a:r>
              <a:rPr lang="es-ES_tradnl" sz="2000" dirty="0" smtClean="0">
                <a:solidFill>
                  <a:schemeClr val="tx1"/>
                </a:solidFill>
                <a:latin typeface="Papyrus"/>
              </a:rPr>
              <a:t> round </a:t>
            </a:r>
            <a:r>
              <a:rPr lang="es-ES_tradnl" sz="2000" dirty="0" err="1" smtClean="0">
                <a:solidFill>
                  <a:schemeClr val="tx1"/>
                </a:solidFill>
                <a:latin typeface="Papyrus"/>
              </a:rPr>
              <a:t>about</a:t>
            </a:r>
            <a:r>
              <a:rPr lang="es-ES_tradnl" sz="2000" dirty="0" smtClean="0">
                <a:solidFill>
                  <a:schemeClr val="tx1"/>
                </a:solidFill>
                <a:latin typeface="Papyrus"/>
              </a:rPr>
              <a:t>, </a:t>
            </a:r>
            <a:r>
              <a:rPr lang="es-ES_tradnl" sz="2000" dirty="0" err="1" smtClean="0">
                <a:solidFill>
                  <a:schemeClr val="tx1"/>
                </a:solidFill>
                <a:latin typeface="Papyrus"/>
              </a:rPr>
              <a:t>then</a:t>
            </a:r>
            <a:r>
              <a:rPr lang="es-ES_tradnl" sz="2000" dirty="0" smtClean="0">
                <a:solidFill>
                  <a:schemeClr val="tx1"/>
                </a:solidFill>
                <a:latin typeface="Papyrus"/>
              </a:rPr>
              <a:t> </a:t>
            </a:r>
            <a:r>
              <a:rPr lang="es-ES_tradnl" sz="2000" dirty="0" err="1" smtClean="0">
                <a:solidFill>
                  <a:schemeClr val="tx1"/>
                </a:solidFill>
                <a:latin typeface="Papyrus"/>
              </a:rPr>
              <a:t>they</a:t>
            </a:r>
            <a:r>
              <a:rPr lang="es-ES_tradnl" sz="2000" dirty="0" smtClean="0">
                <a:solidFill>
                  <a:schemeClr val="tx1"/>
                </a:solidFill>
                <a:latin typeface="Papyrus"/>
              </a:rPr>
              <a:t> </a:t>
            </a:r>
            <a:r>
              <a:rPr lang="es-ES_tradnl" sz="2000" dirty="0" err="1" smtClean="0">
                <a:solidFill>
                  <a:schemeClr val="tx1"/>
                </a:solidFill>
                <a:latin typeface="Papyrus"/>
              </a:rPr>
              <a:t>shall</a:t>
            </a:r>
            <a:r>
              <a:rPr lang="es-ES_tradnl" sz="2000" dirty="0" smtClean="0">
                <a:solidFill>
                  <a:schemeClr val="tx1"/>
                </a:solidFill>
                <a:latin typeface="Papyrus"/>
              </a:rPr>
              <a:t> be in </a:t>
            </a:r>
            <a:r>
              <a:rPr lang="es-ES_tradnl" sz="2000" dirty="0" err="1" smtClean="0">
                <a:solidFill>
                  <a:schemeClr val="tx1"/>
                </a:solidFill>
                <a:latin typeface="Papyrus"/>
              </a:rPr>
              <a:t>the</a:t>
            </a:r>
            <a:r>
              <a:rPr lang="es-ES_tradnl" sz="2000" dirty="0" smtClean="0">
                <a:solidFill>
                  <a:schemeClr val="tx1"/>
                </a:solidFill>
                <a:latin typeface="Papyrus"/>
              </a:rPr>
              <a:t> </a:t>
            </a:r>
            <a:r>
              <a:rPr lang="es-ES_tradnl" sz="2000" dirty="0" err="1" smtClean="0">
                <a:solidFill>
                  <a:schemeClr val="tx1"/>
                </a:solidFill>
                <a:latin typeface="Papyrus"/>
              </a:rPr>
              <a:t>siege</a:t>
            </a:r>
            <a:r>
              <a:rPr lang="es-ES_tradnl" sz="2000" dirty="0" smtClean="0">
                <a:solidFill>
                  <a:schemeClr val="tx1"/>
                </a:solidFill>
                <a:latin typeface="Papyrus"/>
              </a:rPr>
              <a:t> </a:t>
            </a:r>
            <a:r>
              <a:rPr lang="es-ES_tradnl" sz="2000" dirty="0" err="1" smtClean="0">
                <a:solidFill>
                  <a:schemeClr val="tx1"/>
                </a:solidFill>
                <a:latin typeface="Papyrus"/>
              </a:rPr>
              <a:t>both</a:t>
            </a:r>
            <a:r>
              <a:rPr lang="es-ES_tradnl" sz="2000" dirty="0" smtClean="0">
                <a:solidFill>
                  <a:schemeClr val="tx1"/>
                </a:solidFill>
                <a:latin typeface="Papyrus"/>
              </a:rPr>
              <a:t> </a:t>
            </a:r>
            <a:r>
              <a:rPr lang="es-ES_tradnl" sz="2000" dirty="0" err="1" smtClean="0">
                <a:solidFill>
                  <a:schemeClr val="tx1"/>
                </a:solidFill>
                <a:latin typeface="Papyrus"/>
              </a:rPr>
              <a:t>against</a:t>
            </a:r>
            <a:r>
              <a:rPr lang="es-ES_tradnl" sz="2000" dirty="0" smtClean="0">
                <a:solidFill>
                  <a:schemeClr val="tx1"/>
                </a:solidFill>
                <a:latin typeface="Papyrus"/>
              </a:rPr>
              <a:t> </a:t>
            </a:r>
            <a:r>
              <a:rPr lang="es-ES_tradnl" sz="2000" dirty="0" err="1" smtClean="0">
                <a:solidFill>
                  <a:schemeClr val="tx1"/>
                </a:solidFill>
                <a:latin typeface="Papyrus"/>
              </a:rPr>
              <a:t>Judah</a:t>
            </a:r>
            <a:r>
              <a:rPr lang="es-ES_tradnl" sz="2000" dirty="0" smtClean="0">
                <a:solidFill>
                  <a:schemeClr val="tx1"/>
                </a:solidFill>
                <a:latin typeface="Papyrus"/>
              </a:rPr>
              <a:t> and </a:t>
            </a:r>
            <a:r>
              <a:rPr lang="es-ES_tradnl" sz="2000" u="sng" dirty="0" err="1" smtClean="0">
                <a:solidFill>
                  <a:schemeClr val="tx1"/>
                </a:solidFill>
                <a:latin typeface="Papyrus"/>
              </a:rPr>
              <a:t>against</a:t>
            </a:r>
            <a:r>
              <a:rPr lang="es-ES_tradnl" sz="2000" u="sng" dirty="0" smtClean="0">
                <a:solidFill>
                  <a:schemeClr val="tx1"/>
                </a:solidFill>
                <a:latin typeface="Papyrus"/>
              </a:rPr>
              <a:t> </a:t>
            </a:r>
            <a:r>
              <a:rPr lang="es-ES_tradnl" sz="2000" u="sng" dirty="0" err="1" smtClean="0">
                <a:solidFill>
                  <a:schemeClr val="tx1"/>
                </a:solidFill>
                <a:latin typeface="Papyrus"/>
              </a:rPr>
              <a:t>Jerusale</a:t>
            </a:r>
            <a:r>
              <a:rPr lang="es-ES_tradnl" sz="2000" dirty="0" err="1" smtClean="0">
                <a:solidFill>
                  <a:schemeClr val="tx1"/>
                </a:solidFill>
                <a:latin typeface="Papyrus"/>
              </a:rPr>
              <a:t>m</a:t>
            </a:r>
            <a:r>
              <a:rPr lang="es-ES_tradnl" sz="2000" dirty="0" smtClean="0">
                <a:solidFill>
                  <a:schemeClr val="tx1"/>
                </a:solidFill>
                <a:latin typeface="Papyrus"/>
              </a:rPr>
              <a:t>.  And in </a:t>
            </a:r>
            <a:r>
              <a:rPr lang="es-ES_tradnl" sz="2000" dirty="0" err="1" smtClean="0">
                <a:solidFill>
                  <a:schemeClr val="tx1"/>
                </a:solidFill>
                <a:latin typeface="Papyrus"/>
              </a:rPr>
              <a:t>that</a:t>
            </a:r>
            <a:r>
              <a:rPr lang="es-ES_tradnl" sz="2000" dirty="0" smtClean="0">
                <a:solidFill>
                  <a:schemeClr val="tx1"/>
                </a:solidFill>
                <a:latin typeface="Papyrus"/>
              </a:rPr>
              <a:t> Day </a:t>
            </a:r>
            <a:r>
              <a:rPr lang="es-ES_tradnl" sz="2000" dirty="0" err="1" smtClean="0">
                <a:solidFill>
                  <a:schemeClr val="tx1"/>
                </a:solidFill>
                <a:latin typeface="Papyrus"/>
              </a:rPr>
              <a:t>will</a:t>
            </a:r>
            <a:r>
              <a:rPr lang="es-ES_tradnl" sz="2000" dirty="0" smtClean="0">
                <a:solidFill>
                  <a:schemeClr val="tx1"/>
                </a:solidFill>
                <a:latin typeface="Papyrus"/>
              </a:rPr>
              <a:t> I </a:t>
            </a:r>
            <a:r>
              <a:rPr lang="es-ES_tradnl" sz="2000" dirty="0" err="1" smtClean="0">
                <a:solidFill>
                  <a:schemeClr val="tx1"/>
                </a:solidFill>
                <a:latin typeface="Papyrus"/>
              </a:rPr>
              <a:t>make</a:t>
            </a:r>
            <a:r>
              <a:rPr lang="es-ES_tradnl" sz="2000" dirty="0" smtClean="0">
                <a:solidFill>
                  <a:schemeClr val="tx1"/>
                </a:solidFill>
                <a:latin typeface="Papyrus"/>
              </a:rPr>
              <a:t> </a:t>
            </a:r>
            <a:r>
              <a:rPr lang="es-ES_tradnl" sz="2000" u="sng" dirty="0" err="1" smtClean="0">
                <a:solidFill>
                  <a:schemeClr val="tx1"/>
                </a:solidFill>
                <a:latin typeface="Papyrus"/>
              </a:rPr>
              <a:t>Jerusalem</a:t>
            </a:r>
            <a:r>
              <a:rPr lang="es-ES_tradnl" sz="2000" dirty="0" smtClean="0">
                <a:solidFill>
                  <a:schemeClr val="tx1"/>
                </a:solidFill>
                <a:latin typeface="Papyrus"/>
              </a:rPr>
              <a:t> a </a:t>
            </a:r>
            <a:r>
              <a:rPr lang="es-ES_tradnl" sz="2000" dirty="0" err="1" smtClean="0">
                <a:solidFill>
                  <a:schemeClr val="tx1"/>
                </a:solidFill>
                <a:latin typeface="Papyrus"/>
              </a:rPr>
              <a:t>burdensome</a:t>
            </a:r>
            <a:r>
              <a:rPr lang="es-ES_tradnl" sz="2000" dirty="0" smtClean="0">
                <a:solidFill>
                  <a:schemeClr val="tx1"/>
                </a:solidFill>
                <a:latin typeface="Papyrus"/>
              </a:rPr>
              <a:t> </a:t>
            </a:r>
            <a:r>
              <a:rPr lang="es-ES_tradnl" sz="2000" dirty="0" err="1" smtClean="0">
                <a:solidFill>
                  <a:schemeClr val="tx1"/>
                </a:solidFill>
                <a:latin typeface="Papyrus"/>
              </a:rPr>
              <a:t>stone</a:t>
            </a:r>
            <a:r>
              <a:rPr lang="es-ES_tradnl" sz="2000" dirty="0" smtClean="0">
                <a:solidFill>
                  <a:schemeClr val="tx1"/>
                </a:solidFill>
                <a:latin typeface="Papyrus"/>
              </a:rPr>
              <a:t> </a:t>
            </a:r>
            <a:r>
              <a:rPr lang="es-ES_tradnl" sz="2000" dirty="0" err="1" smtClean="0">
                <a:solidFill>
                  <a:schemeClr val="tx1"/>
                </a:solidFill>
                <a:latin typeface="Papyrus"/>
              </a:rPr>
              <a:t>for</a:t>
            </a:r>
            <a:r>
              <a:rPr lang="es-ES_tradnl" sz="2000" dirty="0" smtClean="0">
                <a:solidFill>
                  <a:schemeClr val="tx1"/>
                </a:solidFill>
                <a:latin typeface="Papyrus"/>
              </a:rPr>
              <a:t> </a:t>
            </a:r>
            <a:r>
              <a:rPr lang="es-ES_tradnl" sz="2000" dirty="0" err="1" smtClean="0">
                <a:solidFill>
                  <a:schemeClr val="tx1"/>
                </a:solidFill>
                <a:latin typeface="Papyrus"/>
              </a:rPr>
              <a:t>all</a:t>
            </a:r>
            <a:r>
              <a:rPr lang="es-ES_tradnl" sz="2000" dirty="0">
                <a:solidFill>
                  <a:schemeClr val="tx1"/>
                </a:solidFill>
                <a:latin typeface="Papyrus"/>
              </a:rPr>
              <a:t> </a:t>
            </a:r>
            <a:r>
              <a:rPr lang="es-ES_tradnl" sz="2000" dirty="0" err="1" smtClean="0">
                <a:solidFill>
                  <a:schemeClr val="tx1"/>
                </a:solidFill>
                <a:latin typeface="Papyrus"/>
              </a:rPr>
              <a:t>people</a:t>
            </a:r>
            <a:r>
              <a:rPr lang="es-ES_tradnl" sz="2000" dirty="0" smtClean="0">
                <a:solidFill>
                  <a:schemeClr val="tx1"/>
                </a:solidFill>
                <a:latin typeface="Papyrus"/>
              </a:rPr>
              <a:t>; </a:t>
            </a:r>
            <a:r>
              <a:rPr lang="es-ES_tradnl" sz="2000" dirty="0" err="1" smtClean="0">
                <a:solidFill>
                  <a:schemeClr val="tx1"/>
                </a:solidFill>
                <a:latin typeface="Papyrus"/>
              </a:rPr>
              <a:t>all</a:t>
            </a:r>
            <a:r>
              <a:rPr lang="es-ES_tradnl" sz="2000" dirty="0" smtClean="0">
                <a:solidFill>
                  <a:schemeClr val="tx1"/>
                </a:solidFill>
                <a:latin typeface="Papyrus"/>
              </a:rPr>
              <a:t> </a:t>
            </a:r>
            <a:r>
              <a:rPr lang="es-ES_tradnl" sz="2000" dirty="0" err="1" smtClean="0">
                <a:solidFill>
                  <a:schemeClr val="tx1"/>
                </a:solidFill>
                <a:latin typeface="Papyrus"/>
              </a:rPr>
              <a:t>that</a:t>
            </a:r>
            <a:r>
              <a:rPr lang="es-ES_tradnl" sz="2000" dirty="0" smtClean="0">
                <a:solidFill>
                  <a:schemeClr val="tx1"/>
                </a:solidFill>
                <a:latin typeface="Papyrus"/>
              </a:rPr>
              <a:t> </a:t>
            </a:r>
            <a:r>
              <a:rPr lang="es-ES_tradnl" sz="2000" dirty="0" err="1" smtClean="0">
                <a:solidFill>
                  <a:schemeClr val="tx1"/>
                </a:solidFill>
                <a:latin typeface="Papyrus"/>
              </a:rPr>
              <a:t>burden</a:t>
            </a:r>
            <a:r>
              <a:rPr lang="es-ES_tradnl" sz="2000" dirty="0" smtClean="0">
                <a:solidFill>
                  <a:schemeClr val="tx1"/>
                </a:solidFill>
                <a:latin typeface="Papyrus"/>
              </a:rPr>
              <a:t> </a:t>
            </a:r>
            <a:r>
              <a:rPr lang="es-ES_tradnl" sz="2000" dirty="0" err="1" smtClean="0">
                <a:solidFill>
                  <a:schemeClr val="tx1"/>
                </a:solidFill>
                <a:latin typeface="Papyrus"/>
              </a:rPr>
              <a:t>themselves</a:t>
            </a:r>
            <a:r>
              <a:rPr lang="es-ES_tradnl" sz="2000" dirty="0" smtClean="0">
                <a:solidFill>
                  <a:schemeClr val="tx1"/>
                </a:solidFill>
                <a:latin typeface="Papyrus"/>
              </a:rPr>
              <a:t> </a:t>
            </a:r>
            <a:r>
              <a:rPr lang="es-ES_tradnl" sz="2000" u="sng" dirty="0" err="1" smtClean="0">
                <a:solidFill>
                  <a:schemeClr val="tx1"/>
                </a:solidFill>
                <a:latin typeface="Papyrus"/>
              </a:rPr>
              <a:t>with</a:t>
            </a:r>
            <a:r>
              <a:rPr lang="es-ES_tradnl" sz="2000" u="sng" dirty="0" smtClean="0">
                <a:solidFill>
                  <a:schemeClr val="tx1"/>
                </a:solidFill>
                <a:latin typeface="Papyrus"/>
              </a:rPr>
              <a:t> </a:t>
            </a:r>
            <a:r>
              <a:rPr lang="es-ES_tradnl" sz="2000" u="sng" dirty="0" err="1" smtClean="0">
                <a:solidFill>
                  <a:schemeClr val="tx1"/>
                </a:solidFill>
                <a:latin typeface="Papyrus"/>
              </a:rPr>
              <a:t>it</a:t>
            </a:r>
            <a:r>
              <a:rPr lang="es-ES_tradnl" sz="2000" u="sng" dirty="0" smtClean="0">
                <a:solidFill>
                  <a:schemeClr val="tx1"/>
                </a:solidFill>
                <a:latin typeface="Papyrus"/>
              </a:rPr>
              <a:t> </a:t>
            </a:r>
            <a:r>
              <a:rPr lang="es-ES_tradnl" sz="2000" dirty="0" err="1" smtClean="0">
                <a:solidFill>
                  <a:schemeClr val="tx1"/>
                </a:solidFill>
                <a:latin typeface="Papyrus"/>
              </a:rPr>
              <a:t>shall</a:t>
            </a:r>
            <a:r>
              <a:rPr lang="es-ES_tradnl" sz="2000" dirty="0" smtClean="0">
                <a:solidFill>
                  <a:schemeClr val="tx1"/>
                </a:solidFill>
                <a:latin typeface="Papyrus"/>
              </a:rPr>
              <a:t> be </a:t>
            </a:r>
            <a:r>
              <a:rPr lang="es-ES_tradnl" sz="2000" dirty="0" err="1" smtClean="0">
                <a:solidFill>
                  <a:schemeClr val="tx1"/>
                </a:solidFill>
                <a:latin typeface="Papyrus"/>
              </a:rPr>
              <a:t>cut</a:t>
            </a:r>
            <a:r>
              <a:rPr lang="es-ES_tradnl" sz="2000" dirty="0" smtClean="0">
                <a:solidFill>
                  <a:schemeClr val="tx1"/>
                </a:solidFill>
                <a:latin typeface="Papyrus"/>
              </a:rPr>
              <a:t> in </a:t>
            </a:r>
            <a:r>
              <a:rPr lang="es-ES_tradnl" sz="2000" dirty="0" err="1" smtClean="0">
                <a:solidFill>
                  <a:schemeClr val="tx1"/>
                </a:solidFill>
                <a:latin typeface="Papyrus"/>
              </a:rPr>
              <a:t>pieces</a:t>
            </a:r>
            <a:r>
              <a:rPr lang="es-ES_tradnl" sz="2000" dirty="0" smtClean="0">
                <a:solidFill>
                  <a:schemeClr val="tx1"/>
                </a:solidFill>
                <a:latin typeface="Papyrus"/>
              </a:rPr>
              <a:t>, </a:t>
            </a:r>
            <a:r>
              <a:rPr lang="es-ES_tradnl" sz="2000" dirty="0" err="1" smtClean="0">
                <a:solidFill>
                  <a:schemeClr val="tx1"/>
                </a:solidFill>
                <a:latin typeface="Papyrus"/>
              </a:rPr>
              <a:t>though</a:t>
            </a:r>
            <a:r>
              <a:rPr lang="es-ES_tradnl" sz="2000" dirty="0" smtClean="0">
                <a:solidFill>
                  <a:schemeClr val="tx1"/>
                </a:solidFill>
                <a:latin typeface="Papyrus"/>
              </a:rPr>
              <a:t> </a:t>
            </a:r>
            <a:r>
              <a:rPr lang="es-ES_tradnl" sz="2000" dirty="0" err="1" smtClean="0">
                <a:solidFill>
                  <a:schemeClr val="tx1"/>
                </a:solidFill>
                <a:latin typeface="Papyrus"/>
              </a:rPr>
              <a:t>all</a:t>
            </a:r>
            <a:r>
              <a:rPr lang="es-ES_tradnl" sz="2000" dirty="0" smtClean="0">
                <a:solidFill>
                  <a:schemeClr val="tx1"/>
                </a:solidFill>
                <a:latin typeface="Papyrus"/>
              </a:rPr>
              <a:t> </a:t>
            </a:r>
            <a:r>
              <a:rPr lang="es-ES_tradnl" sz="2000" dirty="0" err="1" smtClean="0">
                <a:solidFill>
                  <a:schemeClr val="tx1"/>
                </a:solidFill>
                <a:latin typeface="Papyrus"/>
              </a:rPr>
              <a:t>the</a:t>
            </a:r>
            <a:r>
              <a:rPr lang="es-ES_tradnl" sz="2000" dirty="0" smtClean="0">
                <a:solidFill>
                  <a:schemeClr val="tx1"/>
                </a:solidFill>
                <a:latin typeface="Papyrus"/>
              </a:rPr>
              <a:t> </a:t>
            </a:r>
            <a:r>
              <a:rPr lang="es-ES_tradnl" sz="2000" dirty="0" err="1" smtClean="0">
                <a:solidFill>
                  <a:schemeClr val="tx1"/>
                </a:solidFill>
                <a:latin typeface="Papyrus"/>
              </a:rPr>
              <a:t>people</a:t>
            </a:r>
            <a:r>
              <a:rPr lang="es-ES_tradnl" sz="2000" dirty="0" smtClean="0">
                <a:solidFill>
                  <a:schemeClr val="tx1"/>
                </a:solidFill>
                <a:latin typeface="Papyrus"/>
              </a:rPr>
              <a:t> of </a:t>
            </a:r>
            <a:r>
              <a:rPr lang="es-ES_tradnl" sz="2000" dirty="0" err="1" smtClean="0">
                <a:solidFill>
                  <a:schemeClr val="tx1"/>
                </a:solidFill>
                <a:latin typeface="Papyrus"/>
              </a:rPr>
              <a:t>the</a:t>
            </a:r>
            <a:r>
              <a:rPr lang="es-ES_tradnl" sz="2000" dirty="0" smtClean="0">
                <a:solidFill>
                  <a:schemeClr val="tx1"/>
                </a:solidFill>
                <a:latin typeface="Papyrus"/>
              </a:rPr>
              <a:t> </a:t>
            </a:r>
            <a:r>
              <a:rPr lang="es-ES_tradnl" sz="2000" dirty="0" err="1" smtClean="0">
                <a:solidFill>
                  <a:schemeClr val="tx1"/>
                </a:solidFill>
                <a:latin typeface="Papyrus"/>
              </a:rPr>
              <a:t>earth</a:t>
            </a:r>
            <a:r>
              <a:rPr lang="es-ES_tradnl" sz="2000" dirty="0" smtClean="0">
                <a:solidFill>
                  <a:schemeClr val="tx1"/>
                </a:solidFill>
                <a:latin typeface="Papyrus"/>
              </a:rPr>
              <a:t> be </a:t>
            </a:r>
            <a:r>
              <a:rPr lang="es-ES_tradnl" sz="2000" dirty="0" err="1" smtClean="0">
                <a:solidFill>
                  <a:schemeClr val="tx1"/>
                </a:solidFill>
                <a:latin typeface="Papyrus"/>
              </a:rPr>
              <a:t>gathered</a:t>
            </a:r>
            <a:r>
              <a:rPr lang="es-ES_tradnl" sz="2000" dirty="0" smtClean="0">
                <a:solidFill>
                  <a:schemeClr val="tx1"/>
                </a:solidFill>
                <a:latin typeface="Papyrus"/>
              </a:rPr>
              <a:t> </a:t>
            </a:r>
            <a:r>
              <a:rPr lang="es-ES_tradnl" sz="2000" u="sng" dirty="0" err="1" smtClean="0">
                <a:solidFill>
                  <a:schemeClr val="tx1"/>
                </a:solidFill>
                <a:latin typeface="Papyrus"/>
              </a:rPr>
              <a:t>against</a:t>
            </a:r>
            <a:r>
              <a:rPr lang="es-ES_tradnl" sz="2000" u="sng" dirty="0" smtClean="0">
                <a:solidFill>
                  <a:schemeClr val="tx1"/>
                </a:solidFill>
                <a:latin typeface="Papyrus"/>
              </a:rPr>
              <a:t> </a:t>
            </a:r>
            <a:r>
              <a:rPr lang="es-ES_tradnl" sz="2000" u="sng" dirty="0" err="1" smtClean="0">
                <a:solidFill>
                  <a:schemeClr val="tx1"/>
                </a:solidFill>
                <a:latin typeface="Papyrus"/>
              </a:rPr>
              <a:t>it</a:t>
            </a:r>
            <a:r>
              <a:rPr lang="es-ES_tradnl" sz="2000" dirty="0" smtClean="0">
                <a:solidFill>
                  <a:schemeClr val="tx1"/>
                </a:solidFill>
                <a:latin typeface="Papyrus"/>
              </a:rPr>
              <a:t>.      </a:t>
            </a:r>
            <a:r>
              <a:rPr lang="es-ES_tradnl" sz="2000" dirty="0" err="1" smtClean="0">
                <a:solidFill>
                  <a:srgbClr val="FF0000"/>
                </a:solidFill>
                <a:latin typeface="Papyrus"/>
              </a:rPr>
              <a:t>Zechariah</a:t>
            </a:r>
            <a:r>
              <a:rPr lang="es-ES_tradnl" sz="2000" dirty="0" smtClean="0">
                <a:solidFill>
                  <a:srgbClr val="FF0000"/>
                </a:solidFill>
                <a:latin typeface="Papyrus"/>
              </a:rPr>
              <a:t> 12:2-3</a:t>
            </a:r>
            <a:r>
              <a:rPr lang="es-ES_tradnl" sz="2000" dirty="0" smtClean="0">
                <a:solidFill>
                  <a:schemeClr val="tx1"/>
                </a:solidFill>
                <a:latin typeface="Papyrus"/>
              </a:rPr>
              <a:t/>
            </a:r>
            <a:br>
              <a:rPr lang="es-ES_tradnl" sz="2000" dirty="0" smtClean="0">
                <a:solidFill>
                  <a:schemeClr val="tx1"/>
                </a:solidFill>
                <a:latin typeface="Papyrus"/>
              </a:rPr>
            </a:br>
            <a:endParaRPr lang="es-ES_tradnl" sz="2000" dirty="0">
              <a:solidFill>
                <a:schemeClr val="tx1"/>
              </a:solidFill>
              <a:latin typeface="Papyrus"/>
            </a:endParaRPr>
          </a:p>
        </p:txBody>
      </p:sp>
      <p:pic>
        <p:nvPicPr>
          <p:cNvPr id="4" name="Picture 3" descr="Yeshuaadvent.jpg"/>
          <p:cNvPicPr>
            <a:picLocks noChangeAspect="1"/>
          </p:cNvPicPr>
          <p:nvPr/>
        </p:nvPicPr>
        <p:blipFill rotWithShape="1">
          <a:blip r:embed="rId2">
            <a:extLst>
              <a:ext uri="{28A0092B-C50C-407E-A947-70E740481C1C}">
                <a14:useLocalDpi xmlns:a14="http://schemas.microsoft.com/office/drawing/2010/main" val="0"/>
              </a:ext>
            </a:extLst>
          </a:blip>
          <a:srcRect l="2035"/>
          <a:stretch/>
        </p:blipFill>
        <p:spPr>
          <a:xfrm>
            <a:off x="282207" y="443426"/>
            <a:ext cx="8601418" cy="4294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49708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6" name="Picture 5" descr="148_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40" y="794970"/>
            <a:ext cx="8163836" cy="5836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68824" y="286970"/>
            <a:ext cx="5647603"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Jesus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Coming</a:t>
            </a:r>
            <a:r>
              <a:rPr lang="es-ES_tradnl" sz="2000" dirty="0" smtClean="0">
                <a:solidFill>
                  <a:srgbClr val="000000"/>
                </a:solidFill>
                <a:latin typeface="Papyrus"/>
                <a:cs typeface="Papyrus"/>
              </a:rPr>
              <a:t> B</a:t>
            </a:r>
            <a:r>
              <a:rPr lang="en-US" sz="2000" dirty="0" smtClean="0">
                <a:solidFill>
                  <a:srgbClr val="000000"/>
                </a:solidFill>
                <a:latin typeface="Papyrus"/>
                <a:cs typeface="Papyrus"/>
              </a:rPr>
              <a:t>a</a:t>
            </a:r>
            <a:r>
              <a:rPr lang="es-ES_tradnl" sz="2000" dirty="0" err="1" smtClean="0">
                <a:solidFill>
                  <a:srgbClr val="000000"/>
                </a:solidFill>
                <a:latin typeface="Papyrus"/>
                <a:cs typeface="Papyrus"/>
              </a:rPr>
              <a:t>ck</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Jerusalem</a:t>
            </a:r>
            <a:endParaRPr lang="es-ES_tradnl" sz="2000" dirty="0" smtClean="0">
              <a:solidFill>
                <a:srgbClr val="000000"/>
              </a:solidFill>
              <a:latin typeface="Papyrus"/>
              <a:cs typeface="Papyrus"/>
            </a:endParaRPr>
          </a:p>
          <a:p>
            <a:pPr algn="ct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Defeat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God’s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Enemies</a:t>
            </a:r>
            <a:endParaRPr lang="es-ES_tradnl" sz="2000" dirty="0" smtClean="0">
              <a:solidFill>
                <a:srgbClr val="000000"/>
              </a:solidFill>
              <a:latin typeface="Papyrus"/>
              <a:cs typeface="Papyrus"/>
            </a:endParaRPr>
          </a:p>
          <a:p>
            <a:pPr algn="ctr"/>
            <a:r>
              <a:rPr lang="es-ES_tradnl" sz="2000" dirty="0" smtClean="0">
                <a:solidFill>
                  <a:srgbClr val="000000"/>
                </a:solidFill>
                <a:latin typeface="Papyrus"/>
                <a:cs typeface="Papyrus"/>
              </a:rPr>
              <a:t>And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Rescue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Brethren</a:t>
            </a:r>
            <a:r>
              <a:rPr lang="en-US" sz="2000" dirty="0" smtClean="0">
                <a:solidFill>
                  <a:srgbClr val="000000"/>
                </a:solidFill>
                <a:latin typeface="Papyrus"/>
                <a:cs typeface="Papyrus"/>
              </a:rPr>
              <a:t>…The Jews</a:t>
            </a:r>
          </a:p>
          <a:p>
            <a:pPr algn="ctr"/>
            <a:r>
              <a:rPr lang="en-US" sz="2000" dirty="0" smtClean="0">
                <a:solidFill>
                  <a:srgbClr val="000000"/>
                </a:solidFill>
                <a:latin typeface="Papyrus"/>
                <a:cs typeface="Papyrus"/>
              </a:rPr>
              <a:t> A Future  Holy Temple  Here Again</a:t>
            </a:r>
            <a:endParaRPr lang="es-ES_tradnl" sz="2000" dirty="0" smtClean="0">
              <a:solidFill>
                <a:srgbClr val="000000"/>
              </a:solidFill>
              <a:latin typeface="Papyrus"/>
              <a:cs typeface="Papyrus"/>
            </a:endParaRPr>
          </a:p>
        </p:txBody>
      </p:sp>
    </p:spTree>
    <p:extLst>
      <p:ext uri="{BB962C8B-B14F-4D97-AF65-F5344CB8AC3E}">
        <p14:creationId xmlns:p14="http://schemas.microsoft.com/office/powerpoint/2010/main" val="26927895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endParaRPr lang="es-ES_tradnl" dirty="0"/>
          </a:p>
        </p:txBody>
      </p:sp>
      <p:pic>
        <p:nvPicPr>
          <p:cNvPr id="3" name="Picture 2" descr="Zechariah_12_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67" y="0"/>
            <a:ext cx="9269567" cy="6060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0" y="6060134"/>
            <a:ext cx="9144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dirty="0" smtClean="0">
                <a:solidFill>
                  <a:srgbClr val="000000"/>
                </a:solidFill>
              </a:rPr>
              <a:t>“</a:t>
            </a:r>
            <a:r>
              <a:rPr lang="es-ES_tradnl" sz="2000" dirty="0" smtClean="0">
                <a:solidFill>
                  <a:srgbClr val="000000"/>
                </a:solidFill>
                <a:latin typeface="Papyrus Condensed"/>
                <a:cs typeface="Papyrus Condensed"/>
              </a:rPr>
              <a:t>And </a:t>
            </a:r>
            <a:r>
              <a:rPr lang="es-ES_tradnl" sz="2000" dirty="0" smtClean="0">
                <a:solidFill>
                  <a:schemeClr val="tx1"/>
                </a:solidFill>
                <a:latin typeface="Papyrus Condensed"/>
                <a:cs typeface="Papyrus Condensed"/>
              </a:rPr>
              <a:t>I </a:t>
            </a:r>
            <a:r>
              <a:rPr lang="es-ES_tradnl" sz="2000" dirty="0" err="1" smtClean="0">
                <a:solidFill>
                  <a:schemeClr val="tx1"/>
                </a:solidFill>
                <a:latin typeface="Papyrus Condensed"/>
                <a:cs typeface="Papyrus Condensed"/>
              </a:rPr>
              <a:t>will</a:t>
            </a:r>
            <a:r>
              <a:rPr lang="es-ES_tradnl" sz="2000" dirty="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pour</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out</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on</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the</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House</a:t>
            </a:r>
            <a:r>
              <a:rPr lang="es-ES_tradnl" sz="2000" dirty="0" smtClean="0">
                <a:solidFill>
                  <a:schemeClr val="tx1"/>
                </a:solidFill>
                <a:latin typeface="Papyrus Condensed"/>
                <a:cs typeface="Papyrus Condensed"/>
              </a:rPr>
              <a:t> of David and </a:t>
            </a:r>
            <a:r>
              <a:rPr lang="es-ES_tradnl" sz="2000" dirty="0" err="1" smtClean="0">
                <a:solidFill>
                  <a:schemeClr val="tx1"/>
                </a:solidFill>
                <a:latin typeface="Papyrus Condensed"/>
                <a:cs typeface="Papyrus Condensed"/>
              </a:rPr>
              <a:t>upon</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the</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inhabitants</a:t>
            </a:r>
            <a:r>
              <a:rPr lang="es-ES_tradnl" sz="2000" dirty="0" smtClean="0">
                <a:solidFill>
                  <a:schemeClr val="tx1"/>
                </a:solidFill>
                <a:latin typeface="Papyrus Condensed"/>
                <a:cs typeface="Papyrus Condensed"/>
              </a:rPr>
              <a:t> of </a:t>
            </a:r>
            <a:r>
              <a:rPr lang="es-ES_tradnl" sz="2000" dirty="0" err="1" smtClean="0">
                <a:solidFill>
                  <a:schemeClr val="tx1"/>
                </a:solidFill>
                <a:latin typeface="Papyrus Condensed"/>
                <a:cs typeface="Papyrus Condensed"/>
              </a:rPr>
              <a:t>Jerusalem</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the</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Spirit</a:t>
            </a:r>
            <a:r>
              <a:rPr lang="es-ES_tradnl" sz="2000" dirty="0" smtClean="0">
                <a:solidFill>
                  <a:schemeClr val="tx1"/>
                </a:solidFill>
                <a:latin typeface="Papyrus Condensed"/>
                <a:cs typeface="Papyrus Condensed"/>
              </a:rPr>
              <a:t> of Grace and of </a:t>
            </a:r>
            <a:r>
              <a:rPr lang="es-ES_tradnl" sz="2000" dirty="0">
                <a:solidFill>
                  <a:schemeClr val="tx1"/>
                </a:solidFill>
                <a:latin typeface="Papyrus Condensed"/>
                <a:cs typeface="Papyrus Condensed"/>
              </a:rPr>
              <a:t> </a:t>
            </a:r>
            <a:r>
              <a:rPr lang="es-ES_tradnl" sz="2000" dirty="0" err="1">
                <a:solidFill>
                  <a:schemeClr val="tx1"/>
                </a:solidFill>
                <a:latin typeface="Papyrus Condensed"/>
                <a:cs typeface="Papyrus Condensed"/>
              </a:rPr>
              <a:t>s</a:t>
            </a:r>
            <a:r>
              <a:rPr lang="es-ES_tradnl" sz="2000" dirty="0" err="1" smtClean="0">
                <a:solidFill>
                  <a:schemeClr val="tx1"/>
                </a:solidFill>
                <a:latin typeface="Papyrus Condensed"/>
                <a:cs typeface="Papyrus Condensed"/>
              </a:rPr>
              <a:t>upplications</a:t>
            </a:r>
            <a:r>
              <a:rPr lang="es-ES_tradnl" sz="2000" dirty="0" smtClean="0">
                <a:solidFill>
                  <a:schemeClr val="tx1"/>
                </a:solidFill>
                <a:latin typeface="Papyrus Condensed"/>
                <a:cs typeface="Papyrus Condensed"/>
              </a:rPr>
              <a:t> and </a:t>
            </a:r>
            <a:r>
              <a:rPr lang="es-ES_tradnl" sz="2000" dirty="0" err="1" smtClean="0">
                <a:solidFill>
                  <a:schemeClr val="tx1"/>
                </a:solidFill>
                <a:latin typeface="Papyrus Condensed"/>
                <a:cs typeface="Papyrus Condensed"/>
              </a:rPr>
              <a:t>they</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shall</a:t>
            </a:r>
            <a:r>
              <a:rPr lang="es-ES_tradnl" sz="2000" dirty="0" smtClean="0">
                <a:solidFill>
                  <a:schemeClr val="tx1"/>
                </a:solidFill>
                <a:latin typeface="Papyrus Condensed"/>
                <a:cs typeface="Papyrus Condensed"/>
              </a:rPr>
              <a:t>  look </a:t>
            </a:r>
            <a:r>
              <a:rPr lang="es-ES_tradnl" sz="2000" dirty="0" err="1" smtClean="0">
                <a:solidFill>
                  <a:schemeClr val="tx1"/>
                </a:solidFill>
                <a:latin typeface="Papyrus Condensed"/>
                <a:cs typeface="Papyrus Condensed"/>
              </a:rPr>
              <a:t>upon</a:t>
            </a:r>
            <a:r>
              <a:rPr lang="es-ES_tradnl" sz="2000" dirty="0" smtClean="0">
                <a:solidFill>
                  <a:schemeClr val="tx1"/>
                </a:solidFill>
                <a:latin typeface="Papyrus Condensed"/>
                <a:cs typeface="Papyrus Condensed"/>
              </a:rPr>
              <a:t> Me </a:t>
            </a:r>
            <a:r>
              <a:rPr lang="es-ES_tradnl" sz="2000" dirty="0" err="1" smtClean="0">
                <a:solidFill>
                  <a:schemeClr val="tx1"/>
                </a:solidFill>
                <a:latin typeface="Papyrus Condensed"/>
                <a:cs typeface="Papyrus Condensed"/>
              </a:rPr>
              <a:t>whom</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they</a:t>
            </a:r>
            <a:r>
              <a:rPr lang="es-ES_tradnl" sz="2000" dirty="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have</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pierced</a:t>
            </a:r>
            <a:r>
              <a:rPr lang="es-ES_tradnl" sz="2000" dirty="0" smtClean="0">
                <a:solidFill>
                  <a:schemeClr val="tx1"/>
                </a:solidFill>
                <a:latin typeface="Papyrus Condensed"/>
                <a:cs typeface="Papyrus Condensed"/>
              </a:rPr>
              <a:t>, and </a:t>
            </a:r>
            <a:r>
              <a:rPr lang="es-ES_tradnl" sz="2000" dirty="0" err="1" smtClean="0">
                <a:solidFill>
                  <a:schemeClr val="tx1"/>
                </a:solidFill>
                <a:latin typeface="Papyrus Condensed"/>
                <a:cs typeface="Papyrus Condensed"/>
              </a:rPr>
              <a:t>they</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shall</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mourn</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for</a:t>
            </a:r>
            <a:r>
              <a:rPr lang="es-ES_tradnl" sz="2000" dirty="0" smtClean="0">
                <a:solidFill>
                  <a:schemeClr val="tx1"/>
                </a:solidFill>
                <a:latin typeface="Papyrus Condensed"/>
                <a:cs typeface="Papyrus Condensed"/>
              </a:rPr>
              <a:t> </a:t>
            </a:r>
            <a:r>
              <a:rPr lang="es-ES_tradnl" sz="2000" dirty="0" err="1" smtClean="0">
                <a:solidFill>
                  <a:schemeClr val="tx1"/>
                </a:solidFill>
                <a:latin typeface="Papyrus Condensed"/>
                <a:cs typeface="Papyrus Condensed"/>
              </a:rPr>
              <a:t>Him</a:t>
            </a:r>
            <a:r>
              <a:rPr lang="es-ES_tradnl" sz="2000" dirty="0" smtClean="0">
                <a:solidFill>
                  <a:schemeClr val="tx1"/>
                </a:solidFill>
                <a:latin typeface="Papyrus Condensed"/>
                <a:cs typeface="Papyrus Condensed"/>
              </a:rPr>
              <a:t>.”  </a:t>
            </a:r>
            <a:r>
              <a:rPr lang="en-US" sz="2000" dirty="0" smtClean="0">
                <a:solidFill>
                  <a:srgbClr val="FF0000"/>
                </a:solidFill>
                <a:latin typeface="Papyrus Condensed"/>
                <a:cs typeface="Papyrus Condensed"/>
              </a:rPr>
              <a:t>Zech.12:10</a:t>
            </a:r>
            <a:endParaRPr lang="es-ES_tradnl" dirty="0">
              <a:solidFill>
                <a:srgbClr val="FF0000"/>
              </a:solidFill>
            </a:endParaRPr>
          </a:p>
        </p:txBody>
      </p:sp>
    </p:spTree>
    <p:extLst>
      <p:ext uri="{BB962C8B-B14F-4D97-AF65-F5344CB8AC3E}">
        <p14:creationId xmlns:p14="http://schemas.microsoft.com/office/powerpoint/2010/main" val="39934318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5" name="Picture 4" descr="My-Drea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66872" cy="6858000"/>
          </a:xfrm>
          <a:prstGeom prst="rect">
            <a:avLst/>
          </a:prstGeom>
        </p:spPr>
      </p:pic>
    </p:spTree>
    <p:extLst>
      <p:ext uri="{BB962C8B-B14F-4D97-AF65-F5344CB8AC3E}">
        <p14:creationId xmlns:p14="http://schemas.microsoft.com/office/powerpoint/2010/main" val="42708880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2330823" y="418353"/>
            <a:ext cx="6813177" cy="954107"/>
          </a:xfrm>
          <a:prstGeom prst="rect">
            <a:avLst/>
          </a:prstGeom>
          <a:noFill/>
        </p:spPr>
        <p:txBody>
          <a:bodyPr wrap="square" rtlCol="0">
            <a:spAutoFit/>
          </a:bodyPr>
          <a:lstStyle/>
          <a:p>
            <a:r>
              <a:rPr lang="en-US" sz="2800" dirty="0" smtClean="0">
                <a:latin typeface="Papyrus"/>
                <a:cs typeface="Papyrus"/>
              </a:rPr>
              <a:t>Huge Good News  </a:t>
            </a:r>
          </a:p>
          <a:p>
            <a:r>
              <a:rPr lang="en-US" sz="2800" dirty="0" smtClean="0">
                <a:latin typeface="Papyrus"/>
                <a:cs typeface="Papyrus"/>
              </a:rPr>
              <a:t>for the Believer &amp; The Church</a:t>
            </a:r>
            <a:endParaRPr lang="en-US" sz="2800" dirty="0">
              <a:latin typeface="Papyrus"/>
              <a:cs typeface="Papyrus"/>
            </a:endParaRPr>
          </a:p>
        </p:txBody>
      </p:sp>
      <p:sp>
        <p:nvSpPr>
          <p:cNvPr id="5" name="TextBox 4"/>
          <p:cNvSpPr txBox="1"/>
          <p:nvPr/>
        </p:nvSpPr>
        <p:spPr>
          <a:xfrm>
            <a:off x="911411" y="1613648"/>
            <a:ext cx="7037295" cy="5386089"/>
          </a:xfrm>
          <a:prstGeom prst="rect">
            <a:avLst/>
          </a:prstGeom>
          <a:noFill/>
        </p:spPr>
        <p:txBody>
          <a:bodyPr wrap="square" rtlCol="0">
            <a:spAutoFit/>
          </a:bodyPr>
          <a:lstStyle/>
          <a:p>
            <a:r>
              <a:rPr lang="en-US" sz="2400" dirty="0" smtClean="0">
                <a:latin typeface="Papyrus"/>
                <a:cs typeface="Papyrus"/>
              </a:rPr>
              <a:t>The Tribulation is designed by God</a:t>
            </a:r>
          </a:p>
          <a:p>
            <a:r>
              <a:rPr lang="en-US" sz="2400" dirty="0" smtClean="0">
                <a:latin typeface="Papyrus"/>
                <a:cs typeface="Papyrus"/>
              </a:rPr>
              <a:t>            to bring Israel  to The Messiah</a:t>
            </a:r>
          </a:p>
          <a:p>
            <a:r>
              <a:rPr lang="en-US" sz="2400" dirty="0">
                <a:latin typeface="Papyrus"/>
                <a:cs typeface="Papyrus"/>
              </a:rPr>
              <a:t> </a:t>
            </a:r>
            <a:r>
              <a:rPr lang="en-US" sz="2400" dirty="0" smtClean="0">
                <a:latin typeface="Papyrus"/>
                <a:cs typeface="Papyrus"/>
              </a:rPr>
              <a:t>            Salvation to the Jews!</a:t>
            </a:r>
          </a:p>
          <a:p>
            <a:endParaRPr lang="en-US" sz="2400" dirty="0">
              <a:latin typeface="Papyrus"/>
              <a:cs typeface="Papyrus"/>
            </a:endParaRPr>
          </a:p>
          <a:p>
            <a:r>
              <a:rPr lang="en-US" sz="2400" dirty="0" smtClean="0">
                <a:latin typeface="Papyrus"/>
                <a:cs typeface="Papyrus"/>
              </a:rPr>
              <a:t>   Not for the Church </a:t>
            </a:r>
            <a:r>
              <a:rPr lang="mr-IN" sz="2400" dirty="0" smtClean="0">
                <a:latin typeface="Papyrus"/>
                <a:cs typeface="Papyrus"/>
              </a:rPr>
              <a:t>–</a:t>
            </a:r>
            <a:r>
              <a:rPr lang="en-US" sz="2400" dirty="0" smtClean="0">
                <a:latin typeface="Papyrus"/>
                <a:cs typeface="Papyrus"/>
              </a:rPr>
              <a:t> Salvation is TODAY</a:t>
            </a:r>
          </a:p>
          <a:p>
            <a:endParaRPr lang="en-US" sz="2400" dirty="0">
              <a:latin typeface="Papyrus"/>
              <a:cs typeface="Papyrus"/>
            </a:endParaRPr>
          </a:p>
          <a:p>
            <a:r>
              <a:rPr lang="en-US" sz="2400" dirty="0" smtClean="0">
                <a:latin typeface="Papyrus"/>
                <a:cs typeface="Papyrus"/>
              </a:rPr>
              <a:t>           Unless you are  Lukewarm </a:t>
            </a:r>
          </a:p>
          <a:p>
            <a:r>
              <a:rPr lang="en-US" sz="2400" dirty="0">
                <a:latin typeface="Papyrus"/>
                <a:cs typeface="Papyrus"/>
              </a:rPr>
              <a:t> </a:t>
            </a:r>
            <a:r>
              <a:rPr lang="en-US" sz="2400" dirty="0" smtClean="0">
                <a:latin typeface="Papyrus"/>
                <a:cs typeface="Papyrus"/>
              </a:rPr>
              <a:t>                        </a:t>
            </a:r>
            <a:r>
              <a:rPr lang="en-US" sz="2400" dirty="0" err="1" smtClean="0">
                <a:latin typeface="Papyrus"/>
                <a:cs typeface="Papyrus"/>
              </a:rPr>
              <a:t>Laodecian</a:t>
            </a:r>
            <a:endParaRPr lang="en-US" sz="2400" dirty="0">
              <a:latin typeface="Papyrus"/>
              <a:cs typeface="Papyrus"/>
            </a:endParaRPr>
          </a:p>
          <a:p>
            <a:r>
              <a:rPr lang="en-US" sz="2400" dirty="0" smtClean="0">
                <a:latin typeface="Papyrus"/>
                <a:cs typeface="Papyrus"/>
              </a:rPr>
              <a:t>                         Living  like the World</a:t>
            </a:r>
          </a:p>
          <a:p>
            <a:r>
              <a:rPr lang="en-US" sz="2400" dirty="0">
                <a:latin typeface="Papyrus"/>
                <a:cs typeface="Papyrus"/>
              </a:rPr>
              <a:t> </a:t>
            </a:r>
            <a:r>
              <a:rPr lang="en-US" sz="2400" dirty="0" smtClean="0">
                <a:latin typeface="Papyrus"/>
                <a:cs typeface="Papyrus"/>
              </a:rPr>
              <a:t>                         Spiritually Asleep</a:t>
            </a:r>
          </a:p>
          <a:p>
            <a:endParaRPr lang="en-US" sz="2400" dirty="0" smtClean="0">
              <a:latin typeface="Papyrus"/>
              <a:cs typeface="Papyrus"/>
            </a:endParaRPr>
          </a:p>
          <a:p>
            <a:r>
              <a:rPr lang="en-US" sz="2400" dirty="0" smtClean="0">
                <a:latin typeface="Papyrus"/>
                <a:cs typeface="Papyrus"/>
              </a:rPr>
              <a:t>       It’s </a:t>
            </a:r>
            <a:r>
              <a:rPr lang="en-US" sz="3200" dirty="0" smtClean="0">
                <a:latin typeface="Papyrus"/>
                <a:cs typeface="Papyrus"/>
              </a:rPr>
              <a:t>High Time </a:t>
            </a:r>
            <a:r>
              <a:rPr lang="en-US" sz="2400" dirty="0" smtClean="0">
                <a:latin typeface="Papyrus"/>
                <a:cs typeface="Papyrus"/>
              </a:rPr>
              <a:t>to Awaken from  sleep! </a:t>
            </a:r>
          </a:p>
          <a:p>
            <a:endParaRPr lang="en-US" sz="2400" dirty="0">
              <a:latin typeface="Papyrus"/>
              <a:cs typeface="Papyrus"/>
            </a:endParaRPr>
          </a:p>
          <a:p>
            <a:endParaRPr lang="en-US" sz="2400" dirty="0">
              <a:latin typeface="Papyrus"/>
              <a:cs typeface="Papyrus"/>
            </a:endParaRPr>
          </a:p>
        </p:txBody>
      </p:sp>
      <p:pic>
        <p:nvPicPr>
          <p:cNvPr id="6" name="Picture 5" descr="Unknown-1.jpeg"/>
          <p:cNvPicPr>
            <a:picLocks noChangeAspect="1"/>
          </p:cNvPicPr>
          <p:nvPr/>
        </p:nvPicPr>
        <p:blipFill rotWithShape="1">
          <a:blip r:embed="rId2">
            <a:extLst>
              <a:ext uri="{28A0092B-C50C-407E-A947-70E740481C1C}">
                <a14:useLocalDpi xmlns:a14="http://schemas.microsoft.com/office/drawing/2010/main" val="0"/>
              </a:ext>
            </a:extLst>
          </a:blip>
          <a:srcRect l="6556" r="38809"/>
          <a:stretch/>
        </p:blipFill>
        <p:spPr>
          <a:xfrm>
            <a:off x="5856941" y="3626223"/>
            <a:ext cx="2241177" cy="1981200"/>
          </a:xfrm>
          <a:prstGeom prst="rect">
            <a:avLst/>
          </a:prstGeom>
        </p:spPr>
      </p:pic>
    </p:spTree>
    <p:extLst>
      <p:ext uri="{BB962C8B-B14F-4D97-AF65-F5344CB8AC3E}">
        <p14:creationId xmlns:p14="http://schemas.microsoft.com/office/powerpoint/2010/main" val="40684896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0" b="100000" l="388" r="98837">
                        <a14:foregroundMark x1="5426" y1="74490" x2="5426" y2="74490"/>
                      </a14:backgroundRemoval>
                    </a14:imgEffect>
                  </a14:imgLayer>
                </a14:imgProps>
              </a:ext>
              <a:ext uri="{28A0092B-C50C-407E-A947-70E740481C1C}">
                <a14:useLocalDpi xmlns:a14="http://schemas.microsoft.com/office/drawing/2010/main" val="0"/>
              </a:ext>
            </a:extLst>
          </a:blip>
          <a:stretch>
            <a:fillRect/>
          </a:stretch>
        </p:blipFill>
        <p:spPr>
          <a:xfrm>
            <a:off x="791882" y="-109071"/>
            <a:ext cx="3276600" cy="2489200"/>
          </a:xfrm>
          <a:prstGeom prst="rect">
            <a:avLst/>
          </a:prstGeom>
        </p:spPr>
      </p:pic>
      <p:sp>
        <p:nvSpPr>
          <p:cNvPr id="5" name="TextBox 4"/>
          <p:cNvSpPr txBox="1"/>
          <p:nvPr/>
        </p:nvSpPr>
        <p:spPr>
          <a:xfrm>
            <a:off x="4198470" y="500390"/>
            <a:ext cx="2629647" cy="1384995"/>
          </a:xfrm>
          <a:prstGeom prst="rect">
            <a:avLst/>
          </a:prstGeom>
          <a:noFill/>
        </p:spPr>
        <p:txBody>
          <a:bodyPr wrap="square" rtlCol="0">
            <a:spAutoFit/>
          </a:bodyPr>
          <a:lstStyle/>
          <a:p>
            <a:r>
              <a:rPr lang="en-US" sz="2800" dirty="0" smtClean="0">
                <a:latin typeface="Papyrus"/>
                <a:cs typeface="Papyrus"/>
              </a:rPr>
              <a:t>Prophetic Time</a:t>
            </a:r>
          </a:p>
          <a:p>
            <a:r>
              <a:rPr lang="en-US" sz="2800" dirty="0">
                <a:latin typeface="Papyrus"/>
                <a:cs typeface="Papyrus"/>
              </a:rPr>
              <a:t> </a:t>
            </a:r>
            <a:r>
              <a:rPr lang="en-US" sz="2800" dirty="0" smtClean="0">
                <a:latin typeface="Papyrus"/>
                <a:cs typeface="Papyrus"/>
              </a:rPr>
              <a:t>       in </a:t>
            </a:r>
          </a:p>
          <a:p>
            <a:r>
              <a:rPr lang="en-US" sz="2800" dirty="0" smtClean="0">
                <a:latin typeface="Papyrus"/>
                <a:cs typeface="Papyrus"/>
              </a:rPr>
              <a:t>Joel Chapter 3</a:t>
            </a:r>
            <a:endParaRPr lang="en-US" sz="2800" dirty="0">
              <a:latin typeface="Papyrus"/>
              <a:cs typeface="Papyrus"/>
            </a:endParaRPr>
          </a:p>
        </p:txBody>
      </p:sp>
      <p:sp>
        <p:nvSpPr>
          <p:cNvPr id="6" name="TextBox 5"/>
          <p:cNvSpPr txBox="1"/>
          <p:nvPr/>
        </p:nvSpPr>
        <p:spPr>
          <a:xfrm>
            <a:off x="791882" y="2380129"/>
            <a:ext cx="7590117" cy="40934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srgbClr val="000000"/>
                </a:solidFill>
                <a:latin typeface="Papyrus"/>
                <a:cs typeface="Papyrus"/>
              </a:rPr>
              <a:t>1.  “For Behold, in those days, and at that time, when I shall bring again (the 2</a:t>
            </a:r>
            <a:r>
              <a:rPr lang="en-US" sz="2000" baseline="30000" dirty="0" smtClean="0">
                <a:solidFill>
                  <a:srgbClr val="000000"/>
                </a:solidFill>
                <a:latin typeface="Papyrus"/>
                <a:cs typeface="Papyrus"/>
              </a:rPr>
              <a:t>nd</a:t>
            </a:r>
            <a:r>
              <a:rPr lang="en-US" sz="2000" dirty="0" smtClean="0">
                <a:solidFill>
                  <a:srgbClr val="000000"/>
                </a:solidFill>
                <a:latin typeface="Papyrus"/>
                <a:cs typeface="Papyrus"/>
              </a:rPr>
              <a:t> time) the captivity of Judah and Jerusalem.”</a:t>
            </a:r>
          </a:p>
          <a:p>
            <a:endParaRPr lang="en-US" sz="2000" dirty="0" smtClean="0">
              <a:solidFill>
                <a:srgbClr val="000000"/>
              </a:solidFill>
              <a:latin typeface="Papyrus"/>
              <a:cs typeface="Papyrus"/>
            </a:endParaRPr>
          </a:p>
          <a:p>
            <a:r>
              <a:rPr lang="en-US" sz="2000" dirty="0" smtClean="0">
                <a:solidFill>
                  <a:srgbClr val="000000"/>
                </a:solidFill>
                <a:latin typeface="Papyrus"/>
                <a:cs typeface="Papyrus"/>
              </a:rPr>
              <a:t>       </a:t>
            </a:r>
          </a:p>
          <a:p>
            <a:endParaRPr lang="en-US" sz="2000" dirty="0" smtClean="0">
              <a:solidFill>
                <a:srgbClr val="000000"/>
              </a:solidFill>
              <a:latin typeface="Papyrus"/>
              <a:cs typeface="Papyrus"/>
            </a:endParaRPr>
          </a:p>
          <a:p>
            <a:r>
              <a:rPr lang="en-US" sz="2000" dirty="0">
                <a:solidFill>
                  <a:srgbClr val="000000"/>
                </a:solidFill>
                <a:latin typeface="Papyrus"/>
                <a:cs typeface="Papyrus"/>
              </a:rPr>
              <a:t> </a:t>
            </a:r>
            <a:r>
              <a:rPr lang="en-US" sz="2000" dirty="0" smtClean="0">
                <a:solidFill>
                  <a:srgbClr val="000000"/>
                </a:solidFill>
                <a:latin typeface="Papyrus"/>
                <a:cs typeface="Papyrus"/>
              </a:rPr>
              <a:t>        1</a:t>
            </a:r>
            <a:r>
              <a:rPr lang="en-US" sz="2000" baseline="30000" dirty="0" smtClean="0">
                <a:solidFill>
                  <a:srgbClr val="000000"/>
                </a:solidFill>
                <a:latin typeface="Papyrus"/>
                <a:cs typeface="Papyrus"/>
              </a:rPr>
              <a:t>st</a:t>
            </a:r>
            <a:r>
              <a:rPr lang="en-US" sz="2000" dirty="0" smtClean="0">
                <a:solidFill>
                  <a:srgbClr val="000000"/>
                </a:solidFill>
                <a:latin typeface="Papyrus"/>
                <a:cs typeface="Papyrus"/>
              </a:rPr>
              <a:t> Captivity </a:t>
            </a:r>
            <a:r>
              <a:rPr lang="mr-IN" sz="2000" dirty="0" smtClean="0">
                <a:solidFill>
                  <a:srgbClr val="000000"/>
                </a:solidFill>
                <a:latin typeface="Papyrus"/>
                <a:cs typeface="Papyrus"/>
              </a:rPr>
              <a:t>–</a:t>
            </a:r>
            <a:r>
              <a:rPr lang="en-US" sz="2000" dirty="0" smtClean="0">
                <a:solidFill>
                  <a:srgbClr val="000000"/>
                </a:solidFill>
                <a:latin typeface="Papyrus"/>
                <a:cs typeface="Papyrus"/>
              </a:rPr>
              <a:t> Nebuchadnezzar King of Babylon in 606 BC</a:t>
            </a:r>
          </a:p>
          <a:p>
            <a:r>
              <a:rPr lang="en-US" sz="2000" dirty="0">
                <a:solidFill>
                  <a:srgbClr val="000000"/>
                </a:solidFill>
                <a:latin typeface="Papyrus"/>
                <a:cs typeface="Papyrus"/>
              </a:rPr>
              <a:t> </a:t>
            </a:r>
            <a:r>
              <a:rPr lang="en-US" sz="2000" dirty="0" smtClean="0">
                <a:solidFill>
                  <a:srgbClr val="000000"/>
                </a:solidFill>
                <a:latin typeface="Papyrus"/>
                <a:cs typeface="Papyrus"/>
              </a:rPr>
              <a:t>                  Re-gathered to Jerusalem 70 years later </a:t>
            </a:r>
            <a:r>
              <a:rPr lang="mr-IN" sz="2000" dirty="0" smtClean="0">
                <a:solidFill>
                  <a:srgbClr val="000000"/>
                </a:solidFill>
                <a:latin typeface="Papyrus"/>
                <a:cs typeface="Papyrus"/>
              </a:rPr>
              <a:t>–</a:t>
            </a:r>
            <a:r>
              <a:rPr lang="en-US" sz="2000" dirty="0" smtClean="0">
                <a:solidFill>
                  <a:srgbClr val="000000"/>
                </a:solidFill>
                <a:latin typeface="Papyrus"/>
                <a:cs typeface="Papyrus"/>
              </a:rPr>
              <a:t> 536 BC</a:t>
            </a:r>
          </a:p>
          <a:p>
            <a:r>
              <a:rPr lang="en-US" sz="2000" dirty="0">
                <a:solidFill>
                  <a:srgbClr val="000000"/>
                </a:solidFill>
                <a:latin typeface="Papyrus"/>
                <a:cs typeface="Papyrus"/>
              </a:rPr>
              <a:t> </a:t>
            </a:r>
            <a:r>
              <a:rPr lang="en-US" sz="2000" dirty="0" smtClean="0">
                <a:solidFill>
                  <a:srgbClr val="000000"/>
                </a:solidFill>
                <a:latin typeface="Papyrus"/>
                <a:cs typeface="Papyrus"/>
              </a:rPr>
              <a:t>        2</a:t>
            </a:r>
            <a:r>
              <a:rPr lang="en-US" sz="2000" baseline="30000" dirty="0" smtClean="0">
                <a:solidFill>
                  <a:srgbClr val="000000"/>
                </a:solidFill>
                <a:latin typeface="Papyrus"/>
                <a:cs typeface="Papyrus"/>
              </a:rPr>
              <a:t>nd</a:t>
            </a:r>
            <a:r>
              <a:rPr lang="en-US" sz="2000" dirty="0" smtClean="0">
                <a:solidFill>
                  <a:srgbClr val="000000"/>
                </a:solidFill>
                <a:latin typeface="Papyrus"/>
                <a:cs typeface="Papyrus"/>
              </a:rPr>
              <a:t> Captivity </a:t>
            </a:r>
            <a:r>
              <a:rPr lang="mr-IN" sz="2000" dirty="0" smtClean="0">
                <a:solidFill>
                  <a:srgbClr val="000000"/>
                </a:solidFill>
                <a:latin typeface="Papyrus"/>
                <a:cs typeface="Papyrus"/>
              </a:rPr>
              <a:t>–</a:t>
            </a:r>
            <a:r>
              <a:rPr lang="en-US" sz="2000" dirty="0" smtClean="0">
                <a:solidFill>
                  <a:srgbClr val="000000"/>
                </a:solidFill>
                <a:latin typeface="Papyrus"/>
                <a:cs typeface="Papyrus"/>
              </a:rPr>
              <a:t> Romans in 70 AD</a:t>
            </a:r>
          </a:p>
          <a:p>
            <a:r>
              <a:rPr lang="en-US" sz="2000" dirty="0">
                <a:solidFill>
                  <a:srgbClr val="000000"/>
                </a:solidFill>
                <a:latin typeface="Papyrus"/>
                <a:cs typeface="Papyrus"/>
              </a:rPr>
              <a:t> </a:t>
            </a:r>
            <a:r>
              <a:rPr lang="en-US" sz="2000" dirty="0" smtClean="0">
                <a:solidFill>
                  <a:srgbClr val="000000"/>
                </a:solidFill>
                <a:latin typeface="Papyrus"/>
                <a:cs typeface="Papyrus"/>
              </a:rPr>
              <a:t>                   Judah) Jews re-gathered in </a:t>
            </a:r>
            <a:r>
              <a:rPr lang="en-US" sz="2000" dirty="0" smtClean="0">
                <a:solidFill>
                  <a:srgbClr val="FF0000"/>
                </a:solidFill>
                <a:latin typeface="Papyrus"/>
                <a:cs typeface="Papyrus"/>
              </a:rPr>
              <a:t>1948</a:t>
            </a:r>
            <a:r>
              <a:rPr lang="en-US" sz="2000" dirty="0" smtClean="0">
                <a:solidFill>
                  <a:srgbClr val="000000"/>
                </a:solidFill>
                <a:latin typeface="Papyrus"/>
                <a:cs typeface="Papyrus"/>
              </a:rPr>
              <a:t>!</a:t>
            </a:r>
          </a:p>
          <a:p>
            <a:r>
              <a:rPr lang="en-US" sz="2000" dirty="0">
                <a:solidFill>
                  <a:srgbClr val="000000"/>
                </a:solidFill>
                <a:latin typeface="Papyrus"/>
                <a:cs typeface="Papyrus"/>
              </a:rPr>
              <a:t> </a:t>
            </a:r>
            <a:r>
              <a:rPr lang="en-US" sz="2000" dirty="0" smtClean="0">
                <a:solidFill>
                  <a:srgbClr val="000000"/>
                </a:solidFill>
                <a:latin typeface="Papyrus"/>
                <a:cs typeface="Papyrus"/>
              </a:rPr>
              <a:t>        1</a:t>
            </a:r>
            <a:r>
              <a:rPr lang="en-US" sz="2000" baseline="30000" dirty="0" smtClean="0">
                <a:solidFill>
                  <a:srgbClr val="000000"/>
                </a:solidFill>
                <a:latin typeface="Papyrus"/>
                <a:cs typeface="Papyrus"/>
              </a:rPr>
              <a:t>st</a:t>
            </a:r>
            <a:r>
              <a:rPr lang="en-US" sz="2000" dirty="0">
                <a:solidFill>
                  <a:srgbClr val="000000"/>
                </a:solidFill>
                <a:latin typeface="Papyrus"/>
                <a:cs typeface="Papyrus"/>
              </a:rPr>
              <a:t> </a:t>
            </a:r>
            <a:r>
              <a:rPr lang="en-US" sz="2000" dirty="0" smtClean="0">
                <a:solidFill>
                  <a:srgbClr val="000000"/>
                </a:solidFill>
                <a:latin typeface="Papyrus"/>
                <a:cs typeface="Papyrus"/>
              </a:rPr>
              <a:t> 1 Destruction of Jerusalem   586 BC</a:t>
            </a:r>
          </a:p>
          <a:p>
            <a:r>
              <a:rPr lang="en-US" sz="2000" dirty="0">
                <a:solidFill>
                  <a:srgbClr val="000000"/>
                </a:solidFill>
                <a:latin typeface="Papyrus"/>
                <a:cs typeface="Papyrus"/>
              </a:rPr>
              <a:t> </a:t>
            </a:r>
            <a:r>
              <a:rPr lang="en-US" sz="2000" dirty="0" smtClean="0">
                <a:solidFill>
                  <a:srgbClr val="000000"/>
                </a:solidFill>
                <a:latin typeface="Papyrus"/>
                <a:cs typeface="Papyrus"/>
              </a:rPr>
              <a:t>              Rebuilt  516 BC _ Ezra &amp; Nehemiah</a:t>
            </a:r>
          </a:p>
          <a:p>
            <a:r>
              <a:rPr lang="en-US" sz="2000" dirty="0">
                <a:solidFill>
                  <a:srgbClr val="000000"/>
                </a:solidFill>
                <a:latin typeface="Papyrus"/>
                <a:cs typeface="Papyrus"/>
              </a:rPr>
              <a:t> </a:t>
            </a:r>
            <a:r>
              <a:rPr lang="en-US" sz="2000" dirty="0" smtClean="0">
                <a:solidFill>
                  <a:srgbClr val="000000"/>
                </a:solidFill>
                <a:latin typeface="Papyrus"/>
                <a:cs typeface="Papyrus"/>
              </a:rPr>
              <a:t>        2</a:t>
            </a:r>
            <a:r>
              <a:rPr lang="en-US" sz="2000" baseline="30000" dirty="0" smtClean="0">
                <a:solidFill>
                  <a:srgbClr val="000000"/>
                </a:solidFill>
                <a:latin typeface="Papyrus"/>
                <a:cs typeface="Papyrus"/>
              </a:rPr>
              <a:t>nd</a:t>
            </a:r>
            <a:r>
              <a:rPr lang="en-US" sz="2000" dirty="0" smtClean="0">
                <a:solidFill>
                  <a:srgbClr val="000000"/>
                </a:solidFill>
                <a:latin typeface="Papyrus"/>
                <a:cs typeface="Papyrus"/>
              </a:rPr>
              <a:t> Destruction of Jerusalem </a:t>
            </a:r>
            <a:r>
              <a:rPr lang="mr-IN" sz="2000" dirty="0" smtClean="0">
                <a:solidFill>
                  <a:srgbClr val="000000"/>
                </a:solidFill>
                <a:latin typeface="Papyrus"/>
                <a:cs typeface="Papyrus"/>
              </a:rPr>
              <a:t>–</a:t>
            </a:r>
            <a:r>
              <a:rPr lang="en-US" sz="2000" dirty="0" smtClean="0">
                <a:solidFill>
                  <a:srgbClr val="000000"/>
                </a:solidFill>
                <a:latin typeface="Papyrus"/>
                <a:cs typeface="Papyrus"/>
              </a:rPr>
              <a:t> 70 AD </a:t>
            </a:r>
          </a:p>
          <a:p>
            <a:r>
              <a:rPr lang="en-US" sz="2000" dirty="0">
                <a:solidFill>
                  <a:srgbClr val="000000"/>
                </a:solidFill>
                <a:latin typeface="Papyrus"/>
                <a:cs typeface="Papyrus"/>
              </a:rPr>
              <a:t> </a:t>
            </a:r>
            <a:r>
              <a:rPr lang="en-US" sz="2000" dirty="0" smtClean="0">
                <a:solidFill>
                  <a:srgbClr val="000000"/>
                </a:solidFill>
                <a:latin typeface="Papyrus"/>
                <a:cs typeface="Papyrus"/>
              </a:rPr>
              <a:t>               Back in Hands of Jews 2</a:t>
            </a:r>
            <a:r>
              <a:rPr lang="en-US" sz="2000" baseline="30000" dirty="0" smtClean="0">
                <a:solidFill>
                  <a:srgbClr val="000000"/>
                </a:solidFill>
                <a:latin typeface="Papyrus"/>
                <a:cs typeface="Papyrus"/>
              </a:rPr>
              <a:t>nd</a:t>
            </a:r>
            <a:r>
              <a:rPr lang="en-US" sz="2000" dirty="0" smtClean="0">
                <a:solidFill>
                  <a:srgbClr val="000000"/>
                </a:solidFill>
                <a:latin typeface="Papyrus"/>
                <a:cs typeface="Papyrus"/>
              </a:rPr>
              <a:t> time </a:t>
            </a:r>
            <a:r>
              <a:rPr lang="mr-IN" sz="2000" dirty="0" smtClean="0">
                <a:solidFill>
                  <a:srgbClr val="FF0000"/>
                </a:solidFill>
                <a:latin typeface="Papyrus"/>
                <a:cs typeface="Papyrus"/>
              </a:rPr>
              <a:t>–</a:t>
            </a:r>
            <a:r>
              <a:rPr lang="en-US" sz="2000" dirty="0" smtClean="0">
                <a:solidFill>
                  <a:srgbClr val="FF0000"/>
                </a:solidFill>
                <a:latin typeface="Papyrus"/>
                <a:cs typeface="Papyrus"/>
              </a:rPr>
              <a:t> 1967    </a:t>
            </a:r>
            <a:endParaRPr lang="en-US" sz="2000" dirty="0">
              <a:solidFill>
                <a:srgbClr val="FF0000"/>
              </a:solidFill>
              <a:latin typeface="Papyrus"/>
              <a:cs typeface="Papyrus"/>
            </a:endParaRPr>
          </a:p>
        </p:txBody>
      </p:sp>
      <p:sp>
        <p:nvSpPr>
          <p:cNvPr id="7" name="TextBox 6"/>
          <p:cNvSpPr txBox="1"/>
          <p:nvPr/>
        </p:nvSpPr>
        <p:spPr>
          <a:xfrm>
            <a:off x="1090706" y="3397019"/>
            <a:ext cx="6798236"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smtClean="0">
                <a:solidFill>
                  <a:srgbClr val="FF0000"/>
                </a:solidFill>
                <a:latin typeface="Papyrus"/>
                <a:cs typeface="Papyrus"/>
              </a:rPr>
              <a:t>Joel’s Prophecy can’t be fulfilled until after 1948 and 1967</a:t>
            </a:r>
            <a:endParaRPr lang="en-US" sz="2000" dirty="0">
              <a:solidFill>
                <a:srgbClr val="FF0000"/>
              </a:solidFill>
              <a:latin typeface="Papyrus"/>
              <a:cs typeface="Papyrus"/>
            </a:endParaRPr>
          </a:p>
        </p:txBody>
      </p:sp>
    </p:spTree>
    <p:extLst>
      <p:ext uri="{BB962C8B-B14F-4D97-AF65-F5344CB8AC3E}">
        <p14:creationId xmlns:p14="http://schemas.microsoft.com/office/powerpoint/2010/main" val="40719724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388472" y="303469"/>
            <a:ext cx="8202704" cy="707886"/>
          </a:xfrm>
          <a:prstGeom prst="rect">
            <a:avLst/>
          </a:prstGeom>
          <a:noFill/>
        </p:spPr>
        <p:txBody>
          <a:bodyPr wrap="square" rtlCol="0">
            <a:spAutoFit/>
          </a:bodyPr>
          <a:lstStyle/>
          <a:p>
            <a:r>
              <a:rPr lang="en-US" dirty="0" smtClean="0"/>
              <a:t>2. “</a:t>
            </a:r>
            <a:r>
              <a:rPr lang="en-US" sz="2000" dirty="0" smtClean="0">
                <a:latin typeface="Papyrus"/>
                <a:cs typeface="Papyrus"/>
              </a:rPr>
              <a:t>I will gather all nations, and will bring them down to the Valley of Jehoshaphat,         </a:t>
            </a:r>
            <a:r>
              <a:rPr lang="en-US" sz="2000" dirty="0" smtClean="0">
                <a:solidFill>
                  <a:srgbClr val="FF0000"/>
                </a:solidFill>
                <a:latin typeface="Papyrus"/>
                <a:cs typeface="Papyrus"/>
              </a:rPr>
              <a:t>The </a:t>
            </a:r>
            <a:r>
              <a:rPr lang="en-US" sz="2000" dirty="0" err="1" smtClean="0">
                <a:solidFill>
                  <a:srgbClr val="FF0000"/>
                </a:solidFill>
                <a:latin typeface="Papyrus"/>
                <a:cs typeface="Papyrus"/>
              </a:rPr>
              <a:t>Kidron</a:t>
            </a:r>
            <a:r>
              <a:rPr lang="en-US" sz="2000" dirty="0" smtClean="0">
                <a:solidFill>
                  <a:srgbClr val="FF0000"/>
                </a:solidFill>
                <a:latin typeface="Papyrus"/>
                <a:cs typeface="Papyrus"/>
              </a:rPr>
              <a:t> Valley  - Battle of Armageddon</a:t>
            </a:r>
            <a:endParaRPr lang="en-US" sz="2000" dirty="0">
              <a:latin typeface="Papyrus"/>
              <a:cs typeface="Papyrus"/>
            </a:endParaRPr>
          </a:p>
        </p:txBody>
      </p:sp>
      <p:pic>
        <p:nvPicPr>
          <p:cNvPr id="6" name="Picture 5" descr="israel Kidron Valley.jpg"/>
          <p:cNvPicPr>
            <a:picLocks noChangeAspect="1"/>
          </p:cNvPicPr>
          <p:nvPr/>
        </p:nvPicPr>
        <p:blipFill rotWithShape="1">
          <a:blip r:embed="rId2">
            <a:extLst>
              <a:ext uri="{28A0092B-C50C-407E-A947-70E740481C1C}">
                <a14:useLocalDpi xmlns:a14="http://schemas.microsoft.com/office/drawing/2010/main" val="0"/>
              </a:ext>
            </a:extLst>
          </a:blip>
          <a:srcRect b="25774"/>
          <a:stretch/>
        </p:blipFill>
        <p:spPr>
          <a:xfrm>
            <a:off x="388472" y="1145825"/>
            <a:ext cx="8202704" cy="2484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64354" y="4338202"/>
            <a:ext cx="8426822" cy="1631216"/>
          </a:xfrm>
          <a:prstGeom prst="rect">
            <a:avLst/>
          </a:prstGeom>
          <a:noFill/>
        </p:spPr>
        <p:txBody>
          <a:bodyPr wrap="square" rtlCol="0">
            <a:spAutoFit/>
          </a:bodyPr>
          <a:lstStyle/>
          <a:p>
            <a:r>
              <a:rPr lang="en-US" sz="2000" dirty="0" smtClean="0">
                <a:latin typeface="Papyrus"/>
                <a:cs typeface="Papyrus"/>
              </a:rPr>
              <a:t>“ and </a:t>
            </a:r>
            <a:r>
              <a:rPr lang="en-US" sz="2000" dirty="0">
                <a:latin typeface="Papyrus"/>
                <a:cs typeface="Papyrus"/>
              </a:rPr>
              <a:t>will plead with them </a:t>
            </a:r>
            <a:r>
              <a:rPr lang="en-US" sz="2000" dirty="0" smtClean="0">
                <a:latin typeface="Papyrus"/>
                <a:cs typeface="Papyrus"/>
              </a:rPr>
              <a:t>there for</a:t>
            </a:r>
          </a:p>
          <a:p>
            <a:r>
              <a:rPr lang="en-US" sz="2000" dirty="0" smtClean="0">
                <a:latin typeface="Papyrus"/>
                <a:cs typeface="Papyrus"/>
              </a:rPr>
              <a:t> </a:t>
            </a:r>
            <a:r>
              <a:rPr lang="en-US" sz="2000" dirty="0">
                <a:latin typeface="Papyrus"/>
                <a:cs typeface="Papyrus"/>
              </a:rPr>
              <a:t>My people </a:t>
            </a:r>
            <a:r>
              <a:rPr lang="en-US" sz="2000" dirty="0" smtClean="0">
                <a:latin typeface="Papyrus"/>
                <a:cs typeface="Papyrus"/>
              </a:rPr>
              <a:t>&amp; </a:t>
            </a:r>
            <a:r>
              <a:rPr lang="en-US" sz="2000" dirty="0">
                <a:latin typeface="Papyrus"/>
                <a:cs typeface="Papyrus"/>
              </a:rPr>
              <a:t>for My heritage </a:t>
            </a:r>
            <a:r>
              <a:rPr lang="en-US" sz="2000" dirty="0" smtClean="0">
                <a:latin typeface="Papyrus"/>
                <a:cs typeface="Papyrus"/>
              </a:rPr>
              <a:t>Israel”</a:t>
            </a:r>
          </a:p>
          <a:p>
            <a:endParaRPr lang="en-US" sz="2000" dirty="0" smtClean="0">
              <a:latin typeface="Papyrus"/>
              <a:cs typeface="Papyrus"/>
            </a:endParaRPr>
          </a:p>
          <a:p>
            <a:r>
              <a:rPr lang="en-US" sz="2000" dirty="0" smtClean="0">
                <a:solidFill>
                  <a:srgbClr val="FF0000"/>
                </a:solidFill>
                <a:latin typeface="Papyrus"/>
                <a:cs typeface="Papyrus"/>
              </a:rPr>
              <a:t>           The End Time Battle is</a:t>
            </a:r>
          </a:p>
          <a:p>
            <a:r>
              <a:rPr lang="en-US" sz="2000" dirty="0" smtClean="0">
                <a:solidFill>
                  <a:srgbClr val="FF0000"/>
                </a:solidFill>
                <a:latin typeface="Papyrus"/>
                <a:cs typeface="Papyrus"/>
              </a:rPr>
              <a:t>     over the Jews and Jerusalem!  </a:t>
            </a:r>
            <a:r>
              <a:rPr lang="en-US" sz="2000" dirty="0" smtClean="0">
                <a:latin typeface="Papyrus"/>
                <a:cs typeface="Papyrus"/>
              </a:rPr>
              <a:t> </a:t>
            </a:r>
            <a:endParaRPr lang="en-US" sz="2000" dirty="0"/>
          </a:p>
        </p:txBody>
      </p:sp>
      <p:pic>
        <p:nvPicPr>
          <p:cNvPr id="9" name="Picture 8"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836" y="3938492"/>
            <a:ext cx="4104340" cy="2731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4620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1299882" y="448235"/>
            <a:ext cx="6932706" cy="830997"/>
          </a:xfrm>
          <a:prstGeom prst="rect">
            <a:avLst/>
          </a:prstGeom>
          <a:noFill/>
        </p:spPr>
        <p:txBody>
          <a:bodyPr wrap="square" rtlCol="0">
            <a:spAutoFit/>
          </a:bodyPr>
          <a:lstStyle/>
          <a:p>
            <a:r>
              <a:rPr lang="en-US" sz="2000" dirty="0" smtClean="0">
                <a:latin typeface="Papyrus"/>
                <a:cs typeface="Papyrus"/>
              </a:rPr>
              <a:t>“</a:t>
            </a:r>
            <a:r>
              <a:rPr lang="en-US" sz="2400" dirty="0" smtClean="0">
                <a:latin typeface="Papyrus"/>
                <a:cs typeface="Papyrus"/>
              </a:rPr>
              <a:t>Whom they have scattered among the nations, </a:t>
            </a:r>
          </a:p>
          <a:p>
            <a:r>
              <a:rPr lang="en-US" sz="2400" dirty="0" smtClean="0">
                <a:latin typeface="Papyrus"/>
                <a:cs typeface="Papyrus"/>
              </a:rPr>
              <a:t>   And  have divided My Land”</a:t>
            </a:r>
            <a:endParaRPr lang="en-US" sz="2400" dirty="0">
              <a:latin typeface="Papyrus"/>
              <a:cs typeface="Papyrus"/>
            </a:endParaRPr>
          </a:p>
        </p:txBody>
      </p:sp>
      <p:pic>
        <p:nvPicPr>
          <p:cNvPr id="4" name="Picture 3" descr="map-jewish-refugees-driven-from-muslim-land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23" y="1424445"/>
            <a:ext cx="8219917" cy="4955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80353" y="5348943"/>
            <a:ext cx="3018118" cy="369332"/>
          </a:xfrm>
          <a:prstGeom prst="rect">
            <a:avLst/>
          </a:prstGeom>
          <a:noFill/>
        </p:spPr>
        <p:txBody>
          <a:bodyPr wrap="square" rtlCol="0">
            <a:spAutoFit/>
          </a:bodyPr>
          <a:lstStyle/>
          <a:p>
            <a:r>
              <a:rPr lang="en-US" kern="1200" dirty="0" smtClean="0">
                <a:solidFill>
                  <a:srgbClr val="FF0000"/>
                </a:solidFill>
                <a:latin typeface="Avenir Book"/>
                <a:cs typeface="Avenir Book"/>
              </a:rPr>
              <a:t>99% Jews Forced to Leave</a:t>
            </a:r>
            <a:endParaRPr lang="en-US" kern="1200" dirty="0">
              <a:solidFill>
                <a:srgbClr val="FF0000"/>
              </a:solidFill>
              <a:latin typeface="Avenir Book"/>
              <a:cs typeface="Avenir Book"/>
            </a:endParaRPr>
          </a:p>
        </p:txBody>
      </p:sp>
    </p:spTree>
    <p:extLst>
      <p:ext uri="{BB962C8B-B14F-4D97-AF65-F5344CB8AC3E}">
        <p14:creationId xmlns:p14="http://schemas.microsoft.com/office/powerpoint/2010/main" val="282409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ChangeArrowheads="1"/>
          </p:cNvSpPr>
          <p:nvPr/>
        </p:nvSpPr>
        <p:spPr bwMode="auto">
          <a:xfrm>
            <a:off x="0"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s-ES_tradnl"/>
          </a:p>
        </p:txBody>
      </p:sp>
      <p:sp>
        <p:nvSpPr>
          <p:cNvPr id="34820" name="Rectangle 6"/>
          <p:cNvSpPr>
            <a:spLocks noChangeArrowheads="1"/>
          </p:cNvSpPr>
          <p:nvPr/>
        </p:nvSpPr>
        <p:spPr bwMode="auto">
          <a:xfrm>
            <a:off x="762000" y="3918108"/>
            <a:ext cx="2973294"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ja-JP" altLang="en-US" sz="2000" dirty="0">
                <a:solidFill>
                  <a:srgbClr val="000000"/>
                </a:solidFill>
                <a:latin typeface="Papyrus" charset="0"/>
              </a:rPr>
              <a:t>“</a:t>
            </a:r>
            <a:r>
              <a:rPr lang="en-US" altLang="ja-JP" sz="2400" dirty="0">
                <a:solidFill>
                  <a:srgbClr val="000000"/>
                </a:solidFill>
                <a:latin typeface="Papyrus" charset="0"/>
              </a:rPr>
              <a:t>Parting </a:t>
            </a:r>
            <a:r>
              <a:rPr lang="en-US" altLang="ja-JP" sz="2400" dirty="0" smtClean="0">
                <a:solidFill>
                  <a:srgbClr val="000000"/>
                </a:solidFill>
                <a:latin typeface="Papyrus" charset="0"/>
              </a:rPr>
              <a:t>My land</a:t>
            </a:r>
            <a:endParaRPr lang="en-US" altLang="ja-JP" sz="2400" dirty="0">
              <a:solidFill>
                <a:srgbClr val="000000"/>
              </a:solidFill>
              <a:latin typeface="Papyrus" charset="0"/>
            </a:endParaRPr>
          </a:p>
          <a:p>
            <a:r>
              <a:rPr lang="en-US" altLang="ja-JP" sz="2400" dirty="0" smtClean="0">
                <a:solidFill>
                  <a:srgbClr val="000000"/>
                </a:solidFill>
                <a:latin typeface="Papyrus" charset="0"/>
              </a:rPr>
              <a:t>    is the ongoing</a:t>
            </a:r>
          </a:p>
          <a:p>
            <a:r>
              <a:rPr lang="en-US" sz="2400" dirty="0" smtClean="0">
                <a:solidFill>
                  <a:srgbClr val="000000"/>
                </a:solidFill>
                <a:latin typeface="Papyrus" charset="0"/>
              </a:rPr>
              <a:t>     ‘Middle East</a:t>
            </a:r>
          </a:p>
          <a:p>
            <a:r>
              <a:rPr lang="en-US" sz="2400" dirty="0" smtClean="0">
                <a:solidFill>
                  <a:srgbClr val="000000"/>
                </a:solidFill>
                <a:latin typeface="Papyrus" charset="0"/>
              </a:rPr>
              <a:t>    Peace Process’</a:t>
            </a:r>
            <a:endParaRPr lang="en-US" sz="2400" dirty="0">
              <a:solidFill>
                <a:srgbClr val="000000"/>
              </a:solidFill>
              <a:latin typeface="Papyrus" charset="0"/>
            </a:endParaRPr>
          </a:p>
          <a:p>
            <a:endParaRPr lang="en-US" sz="2400" dirty="0">
              <a:solidFill>
                <a:srgbClr val="000000"/>
              </a:solidFill>
            </a:endParaRPr>
          </a:p>
        </p:txBody>
      </p:sp>
      <p:sp>
        <p:nvSpPr>
          <p:cNvPr id="34821" name="Text Box 9"/>
          <p:cNvSpPr txBox="1">
            <a:spLocks noChangeArrowheads="1"/>
          </p:cNvSpPr>
          <p:nvPr/>
        </p:nvSpPr>
        <p:spPr bwMode="auto">
          <a:xfrm>
            <a:off x="990600" y="2438400"/>
            <a:ext cx="205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2" name="Text Box 13"/>
          <p:cNvSpPr txBox="1">
            <a:spLocks noChangeArrowheads="1"/>
          </p:cNvSpPr>
          <p:nvPr/>
        </p:nvSpPr>
        <p:spPr bwMode="auto">
          <a:xfrm>
            <a:off x="762000" y="2209800"/>
            <a:ext cx="152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4" name="Text Box 15"/>
          <p:cNvSpPr txBox="1">
            <a:spLocks noChangeArrowheads="1"/>
          </p:cNvSpPr>
          <p:nvPr/>
        </p:nvSpPr>
        <p:spPr bwMode="auto">
          <a:xfrm>
            <a:off x="5486400" y="2209800"/>
            <a:ext cx="3048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5" name="Text Box 21"/>
          <p:cNvSpPr txBox="1">
            <a:spLocks noChangeArrowheads="1"/>
          </p:cNvSpPr>
          <p:nvPr/>
        </p:nvSpPr>
        <p:spPr bwMode="auto">
          <a:xfrm>
            <a:off x="5257800" y="2286000"/>
            <a:ext cx="1828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pic>
        <p:nvPicPr>
          <p:cNvPr id="12" name="Picture 11" descr="israel-pre-1967-borders-1949-armistice-day-six-day-war.jpg"/>
          <p:cNvPicPr>
            <a:picLocks noChangeAspect="1"/>
          </p:cNvPicPr>
          <p:nvPr/>
        </p:nvPicPr>
        <p:blipFill rotWithShape="1">
          <a:blip r:embed="rId3">
            <a:extLst>
              <a:ext uri="{28A0092B-C50C-407E-A947-70E740481C1C}">
                <a14:useLocalDpi xmlns:a14="http://schemas.microsoft.com/office/drawing/2010/main" val="0"/>
              </a:ext>
            </a:extLst>
          </a:blip>
          <a:srcRect l="11348" t="6775" r="7958" b="1098"/>
          <a:stretch/>
        </p:blipFill>
        <p:spPr>
          <a:xfrm>
            <a:off x="4147941" y="0"/>
            <a:ext cx="4996059" cy="6863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101831686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1678827"/>
            <a:ext cx="3509019" cy="1976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85246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14j3fc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003" y="1996121"/>
            <a:ext cx="4697793" cy="4650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1640" y="4397830"/>
            <a:ext cx="3216147"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smtClean="0">
                <a:solidFill>
                  <a:srgbClr val="000000"/>
                </a:solidFill>
                <a:latin typeface="Papyrus"/>
                <a:cs typeface="Papyrus"/>
              </a:rPr>
              <a:t>“</a:t>
            </a:r>
            <a:r>
              <a:rPr lang="es-ES_tradnl" sz="2000" dirty="0" err="1" smtClean="0">
                <a:solidFill>
                  <a:srgbClr val="000000"/>
                </a:solidFill>
                <a:latin typeface="Papyrus"/>
                <a:cs typeface="Papyrus"/>
              </a:rPr>
              <a:t>This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I </a:t>
            </a:r>
            <a:r>
              <a:rPr lang="es-ES_tradnl" sz="2000" dirty="0" err="1" smtClean="0">
                <a:solidFill>
                  <a:srgbClr val="000000"/>
                </a:solidFill>
                <a:latin typeface="Papyrus"/>
                <a:cs typeface="Papyrus"/>
              </a:rPr>
              <a:t>have</a:t>
            </a:r>
            <a:r>
              <a:rPr lang="es-ES_tradnl" sz="2000" dirty="0" smtClean="0">
                <a:solidFill>
                  <a:srgbClr val="000000"/>
                </a:solidFill>
                <a:latin typeface="Papyrus"/>
                <a:cs typeface="Papyrus"/>
              </a:rPr>
              <a:t> set </a:t>
            </a:r>
            <a:r>
              <a:rPr lang="es-ES_tradnl" sz="2000" dirty="0" err="1" smtClean="0">
                <a:solidFill>
                  <a:srgbClr val="000000"/>
                </a:solidFill>
                <a:latin typeface="Papyrus"/>
                <a:cs typeface="Papyrus"/>
              </a:rPr>
              <a:t>it</a:t>
            </a:r>
            <a:r>
              <a:rPr lang="es-ES_tradnl" sz="2000" dirty="0" smtClean="0">
                <a:solidFill>
                  <a:srgbClr val="000000"/>
                </a:solidFill>
                <a:latin typeface="Papyrus"/>
                <a:cs typeface="Papyrus"/>
              </a:rPr>
              <a:t> in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midst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nations</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countries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that</a:t>
            </a:r>
            <a:r>
              <a:rPr lang="es-ES_tradnl" sz="2000" dirty="0" smtClean="0">
                <a:solidFill>
                  <a:srgbClr val="000000"/>
                </a:solidFill>
                <a:latin typeface="Papyrus"/>
                <a:cs typeface="Papyrus"/>
              </a:rPr>
              <a:t> are round </a:t>
            </a:r>
            <a:r>
              <a:rPr lang="es-ES_tradnl" sz="2000" dirty="0" err="1" smtClean="0">
                <a:solidFill>
                  <a:srgbClr val="000000"/>
                </a:solidFill>
                <a:latin typeface="Papyrus"/>
                <a:cs typeface="Papyrus"/>
              </a:rPr>
              <a:t>about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Exeziel</a:t>
            </a:r>
            <a:r>
              <a:rPr lang="es-ES_tradnl" sz="2000" dirty="0" smtClean="0">
                <a:solidFill>
                  <a:srgbClr val="000000"/>
                </a:solidFill>
                <a:latin typeface="Papyrus"/>
                <a:cs typeface="Papyrus"/>
              </a:rPr>
              <a:t> 5:5</a:t>
            </a:r>
            <a:endParaRPr lang="es-ES_tradnl" sz="2000" dirty="0">
              <a:solidFill>
                <a:srgbClr val="000000"/>
              </a:solidFill>
              <a:latin typeface="Papyrus"/>
              <a:cs typeface="Papyrus"/>
            </a:endParaRPr>
          </a:p>
        </p:txBody>
      </p:sp>
      <p:sp>
        <p:nvSpPr>
          <p:cNvPr id="7" name="TextBox 6"/>
          <p:cNvSpPr txBox="1"/>
          <p:nvPr/>
        </p:nvSpPr>
        <p:spPr>
          <a:xfrm>
            <a:off x="4957374" y="291167"/>
            <a:ext cx="3837422" cy="1200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400" b="1" dirty="0" err="1" smtClean="0">
                <a:solidFill>
                  <a:schemeClr val="tx1"/>
                </a:solidFill>
                <a:latin typeface="Papyrus"/>
                <a:cs typeface="Papyrus"/>
              </a:rPr>
              <a:t>God</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Says</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Jerusalem</a:t>
            </a:r>
            <a:r>
              <a:rPr lang="es-ES_tradnl" sz="2400" b="1" dirty="0" smtClean="0">
                <a:solidFill>
                  <a:schemeClr val="tx1"/>
                </a:solidFill>
                <a:latin typeface="Papyrus"/>
                <a:cs typeface="Papyrus"/>
              </a:rPr>
              <a:t> </a:t>
            </a:r>
          </a:p>
          <a:p>
            <a:pPr algn="ctr"/>
            <a:r>
              <a:rPr lang="en-US" sz="2400" b="1" dirty="0" smtClean="0">
                <a:solidFill>
                  <a:schemeClr val="tx1"/>
                </a:solidFill>
                <a:latin typeface="Papyrus"/>
                <a:cs typeface="Papyrus"/>
              </a:rPr>
              <a:t>I</a:t>
            </a:r>
            <a:r>
              <a:rPr lang="es-ES_tradnl" sz="2400" b="1" dirty="0" smtClean="0">
                <a:solidFill>
                  <a:schemeClr val="tx1"/>
                </a:solidFill>
                <a:latin typeface="Papyrus"/>
                <a:cs typeface="Papyrus"/>
              </a:rPr>
              <a:t>s </a:t>
            </a:r>
            <a:r>
              <a:rPr lang="es-ES_tradnl" sz="2400" b="1" dirty="0" err="1" smtClean="0">
                <a:solidFill>
                  <a:schemeClr val="tx1"/>
                </a:solidFill>
                <a:latin typeface="Papyrus"/>
                <a:cs typeface="Papyrus"/>
              </a:rPr>
              <a:t>the</a:t>
            </a:r>
            <a:r>
              <a:rPr lang="es-ES_tradnl" sz="2400" b="1" dirty="0" smtClean="0">
                <a:solidFill>
                  <a:schemeClr val="tx1"/>
                </a:solidFill>
                <a:latin typeface="Papyrus"/>
                <a:cs typeface="Papyrus"/>
              </a:rPr>
              <a:t> Center of </a:t>
            </a:r>
            <a:r>
              <a:rPr lang="es-ES_tradnl" sz="2400" b="1" dirty="0" err="1" smtClean="0">
                <a:solidFill>
                  <a:schemeClr val="tx1"/>
                </a:solidFill>
                <a:latin typeface="Papyrus"/>
                <a:cs typeface="Papyrus"/>
              </a:rPr>
              <a:t>the</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World</a:t>
            </a:r>
            <a:endParaRPr lang="es-ES_tradnl" sz="2400" b="1" dirty="0" smtClean="0">
              <a:solidFill>
                <a:schemeClr val="tx1"/>
              </a:solidFill>
              <a:latin typeface="Papyrus"/>
              <a:cs typeface="Papyrus"/>
            </a:endParaRPr>
          </a:p>
          <a:p>
            <a:pPr algn="ctr"/>
            <a:r>
              <a:rPr lang="es-ES_tradnl" sz="2400" b="1" dirty="0" smtClean="0">
                <a:solidFill>
                  <a:schemeClr val="tx1"/>
                </a:solidFill>
                <a:latin typeface="Papyrus"/>
                <a:cs typeface="Papyrus"/>
              </a:rPr>
              <a:t>And </a:t>
            </a:r>
            <a:r>
              <a:rPr lang="es-ES_tradnl" sz="2400" b="1" dirty="0" err="1" smtClean="0">
                <a:solidFill>
                  <a:schemeClr val="tx1"/>
                </a:solidFill>
                <a:latin typeface="Papyrus"/>
                <a:cs typeface="Papyrus"/>
              </a:rPr>
              <a:t>Bible</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Prophecy</a:t>
            </a:r>
            <a:endParaRPr lang="es-ES_tradnl" sz="2400" b="1" dirty="0">
              <a:solidFill>
                <a:schemeClr val="tx1"/>
              </a:solidFill>
              <a:latin typeface="Papyrus"/>
              <a:cs typeface="Papyrus"/>
            </a:endParaRPr>
          </a:p>
        </p:txBody>
      </p:sp>
      <p:pic>
        <p:nvPicPr>
          <p:cNvPr id="4" name="Picture 3" descr="2m43qr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47" y="153387"/>
            <a:ext cx="4257017" cy="389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1768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8"/>
          <p:cNvSpPr>
            <a:spLocks noChangeArrowheads="1"/>
          </p:cNvSpPr>
          <p:nvPr/>
        </p:nvSpPr>
        <p:spPr bwMode="auto">
          <a:xfrm>
            <a:off x="-23813" y="23813"/>
            <a:ext cx="9144001"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s-ES_tradnl"/>
          </a:p>
        </p:txBody>
      </p:sp>
      <p:sp>
        <p:nvSpPr>
          <p:cNvPr id="36866" name="Rectangle 4"/>
          <p:cNvSpPr>
            <a:spLocks noChangeArrowheads="1"/>
          </p:cNvSpPr>
          <p:nvPr/>
        </p:nvSpPr>
        <p:spPr bwMode="auto">
          <a:xfrm>
            <a:off x="457199" y="381000"/>
            <a:ext cx="8313271" cy="98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ja-JP" dirty="0" smtClean="0">
                <a:solidFill>
                  <a:srgbClr val="FF0000"/>
                </a:solidFill>
                <a:latin typeface="Papyrus" charset="0"/>
              </a:rPr>
              <a:t>3</a:t>
            </a:r>
            <a:r>
              <a:rPr lang="en-US" altLang="ja-JP" dirty="0" smtClean="0">
                <a:latin typeface="Papyrus" charset="0"/>
              </a:rPr>
              <a:t>.</a:t>
            </a:r>
            <a:r>
              <a:rPr lang="ja-JP" altLang="en-US" dirty="0" smtClean="0">
                <a:latin typeface="Papyrus" charset="0"/>
              </a:rPr>
              <a:t>“</a:t>
            </a:r>
            <a:r>
              <a:rPr lang="en-US" altLang="ja-JP" sz="2000" dirty="0">
                <a:latin typeface="Papyrus" charset="0"/>
              </a:rPr>
              <a:t>And they have cast lots for My People (Israel); </a:t>
            </a:r>
            <a:r>
              <a:rPr lang="en-US" sz="2000" dirty="0" smtClean="0">
                <a:latin typeface="Papyrus" charset="0"/>
              </a:rPr>
              <a:t>and </a:t>
            </a:r>
            <a:r>
              <a:rPr lang="en-US" sz="2000" dirty="0">
                <a:latin typeface="Papyrus" charset="0"/>
              </a:rPr>
              <a:t>they have </a:t>
            </a:r>
            <a:r>
              <a:rPr lang="en-US" sz="2000" dirty="0" smtClean="0">
                <a:latin typeface="Papyrus" charset="0"/>
              </a:rPr>
              <a:t>given           	a </a:t>
            </a:r>
            <a:r>
              <a:rPr lang="en-US" sz="2000" dirty="0">
                <a:latin typeface="Papyrus" charset="0"/>
              </a:rPr>
              <a:t>boy for a harlot </a:t>
            </a:r>
            <a:r>
              <a:rPr lang="en-US" sz="2000" dirty="0" smtClean="0">
                <a:latin typeface="Papyrus" charset="0"/>
              </a:rPr>
              <a:t> and </a:t>
            </a:r>
            <a:r>
              <a:rPr lang="en-US" sz="2000" dirty="0">
                <a:latin typeface="Papyrus" charset="0"/>
              </a:rPr>
              <a:t>sold a girl for wine, that they might drink</a:t>
            </a:r>
            <a:r>
              <a:rPr lang="en-US" dirty="0">
                <a:latin typeface="Papyrus" charset="0"/>
              </a:rPr>
              <a:t>.</a:t>
            </a:r>
            <a:r>
              <a:rPr lang="ja-JP" altLang="en-US" dirty="0">
                <a:latin typeface="Papyrus" charset="0"/>
              </a:rPr>
              <a:t>”</a:t>
            </a:r>
            <a:endParaRPr lang="en-US" altLang="ja-JP" dirty="0"/>
          </a:p>
          <a:p>
            <a:endParaRPr lang="en-US" dirty="0"/>
          </a:p>
        </p:txBody>
      </p:sp>
      <p:sp>
        <p:nvSpPr>
          <p:cNvPr id="36867" name="Text Box 7"/>
          <p:cNvSpPr txBox="1">
            <a:spLocks noChangeArrowheads="1"/>
          </p:cNvSpPr>
          <p:nvPr/>
        </p:nvSpPr>
        <p:spPr bwMode="auto">
          <a:xfrm>
            <a:off x="1066800" y="23622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6868" name="Text Box 9"/>
          <p:cNvSpPr txBox="1">
            <a:spLocks noChangeArrowheads="1"/>
          </p:cNvSpPr>
          <p:nvPr/>
        </p:nvSpPr>
        <p:spPr bwMode="auto">
          <a:xfrm>
            <a:off x="685800" y="5105400"/>
            <a:ext cx="213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6869" name="Text Box 11"/>
          <p:cNvSpPr txBox="1">
            <a:spLocks noChangeArrowheads="1"/>
          </p:cNvSpPr>
          <p:nvPr/>
        </p:nvSpPr>
        <p:spPr bwMode="auto">
          <a:xfrm>
            <a:off x="3733800" y="23622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6870" name="Text Box 13"/>
          <p:cNvSpPr txBox="1">
            <a:spLocks noChangeArrowheads="1"/>
          </p:cNvSpPr>
          <p:nvPr/>
        </p:nvSpPr>
        <p:spPr bwMode="auto">
          <a:xfrm>
            <a:off x="6019800" y="2209800"/>
            <a:ext cx="213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6872" name="Rectangle 16"/>
          <p:cNvSpPr>
            <a:spLocks noChangeArrowheads="1"/>
          </p:cNvSpPr>
          <p:nvPr/>
        </p:nvSpPr>
        <p:spPr bwMode="auto">
          <a:xfrm>
            <a:off x="6391275" y="45608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s-ES_tradnl"/>
          </a:p>
        </p:txBody>
      </p:sp>
      <p:sp>
        <p:nvSpPr>
          <p:cNvPr id="36873" name="TextBox 1"/>
          <p:cNvSpPr txBox="1">
            <a:spLocks noChangeArrowheads="1"/>
          </p:cNvSpPr>
          <p:nvPr/>
        </p:nvSpPr>
        <p:spPr bwMode="auto">
          <a:xfrm>
            <a:off x="4863447" y="1222711"/>
            <a:ext cx="3626224"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dirty="0">
                <a:solidFill>
                  <a:srgbClr val="FF0000"/>
                </a:solidFill>
                <a:latin typeface="Papyrus" charset="0"/>
                <a:cs typeface="Papyrus" charset="0"/>
              </a:rPr>
              <a:t>The </a:t>
            </a:r>
            <a:r>
              <a:rPr lang="en-US" dirty="0" smtClean="0">
                <a:solidFill>
                  <a:srgbClr val="FF0000"/>
                </a:solidFill>
                <a:latin typeface="Papyrus" charset="0"/>
                <a:cs typeface="Papyrus" charset="0"/>
              </a:rPr>
              <a:t>Harlot drinking wine </a:t>
            </a:r>
          </a:p>
          <a:p>
            <a:pPr algn="ctr"/>
            <a:r>
              <a:rPr lang="en-US" dirty="0" smtClean="0">
                <a:solidFill>
                  <a:srgbClr val="FF0000"/>
                </a:solidFill>
                <a:latin typeface="Papyrus" charset="0"/>
                <a:cs typeface="Papyrus" charset="0"/>
              </a:rPr>
              <a:t>is Mystery Babylon          Revelation 17 -18</a:t>
            </a:r>
          </a:p>
          <a:p>
            <a:endParaRPr lang="en-US" dirty="0">
              <a:solidFill>
                <a:srgbClr val="FF0000"/>
              </a:solidFill>
              <a:latin typeface="Papyrus" charset="0"/>
              <a:cs typeface="Papyrus" charset="0"/>
            </a:endParaRPr>
          </a:p>
          <a:p>
            <a:endParaRPr lang="en-US" dirty="0" smtClean="0">
              <a:solidFill>
                <a:srgbClr val="FF0000"/>
              </a:solidFill>
              <a:latin typeface="Papyrus" charset="0"/>
              <a:cs typeface="Papyrus" charset="0"/>
            </a:endParaRPr>
          </a:p>
          <a:p>
            <a:endParaRPr lang="en-US" dirty="0" smtClean="0">
              <a:solidFill>
                <a:srgbClr val="FF0000"/>
              </a:solidFill>
              <a:latin typeface="Papyrus" charset="0"/>
              <a:cs typeface="Papyrus" charset="0"/>
            </a:endParaRPr>
          </a:p>
          <a:p>
            <a:endParaRPr lang="en-US" dirty="0" smtClean="0">
              <a:solidFill>
                <a:srgbClr val="FF0000"/>
              </a:solidFill>
              <a:latin typeface="Papyrus" charset="0"/>
              <a:cs typeface="Papyrus" charset="0"/>
            </a:endParaRPr>
          </a:p>
          <a:p>
            <a:endParaRPr lang="en-US" dirty="0" smtClean="0">
              <a:solidFill>
                <a:srgbClr val="FF0000"/>
              </a:solidFill>
              <a:latin typeface="Papyrus" charset="0"/>
              <a:cs typeface="Papyrus" charset="0"/>
            </a:endParaRPr>
          </a:p>
          <a:p>
            <a:r>
              <a:rPr lang="en-US" dirty="0" smtClean="0">
                <a:solidFill>
                  <a:srgbClr val="FF0000"/>
                </a:solidFill>
                <a:latin typeface="Papyrus" charset="0"/>
                <a:cs typeface="Papyrus" charset="0"/>
              </a:rPr>
              <a:t> </a:t>
            </a:r>
          </a:p>
          <a:p>
            <a:endParaRPr lang="en-US" dirty="0" smtClean="0">
              <a:solidFill>
                <a:srgbClr val="FF0000"/>
              </a:solidFill>
              <a:latin typeface="Papyrus" charset="0"/>
              <a:cs typeface="Papyrus" charset="0"/>
            </a:endParaRPr>
          </a:p>
          <a:p>
            <a:r>
              <a:rPr lang="en-US" dirty="0" smtClean="0">
                <a:solidFill>
                  <a:srgbClr val="FF0000"/>
                </a:solidFill>
                <a:latin typeface="Papyrus" charset="0"/>
                <a:cs typeface="Papyrus" charset="0"/>
              </a:rPr>
              <a:t>            End </a:t>
            </a:r>
            <a:r>
              <a:rPr lang="en-US" dirty="0">
                <a:solidFill>
                  <a:srgbClr val="FF0000"/>
                </a:solidFill>
                <a:latin typeface="Papyrus" charset="0"/>
                <a:cs typeface="Papyrus" charset="0"/>
              </a:rPr>
              <a:t>Time Beast</a:t>
            </a:r>
          </a:p>
          <a:p>
            <a:r>
              <a:rPr lang="en-US" dirty="0">
                <a:solidFill>
                  <a:srgbClr val="FF0000"/>
                </a:solidFill>
                <a:latin typeface="Papyrus" charset="0"/>
                <a:cs typeface="Papyrus" charset="0"/>
              </a:rPr>
              <a:t>            </a:t>
            </a:r>
            <a:r>
              <a:rPr lang="en-US" dirty="0" smtClean="0">
                <a:solidFill>
                  <a:srgbClr val="FF0000"/>
                </a:solidFill>
                <a:latin typeface="Papyrus" charset="0"/>
                <a:cs typeface="Papyrus" charset="0"/>
              </a:rPr>
              <a:t>     is </a:t>
            </a:r>
            <a:r>
              <a:rPr lang="en-US" sz="2800" dirty="0">
                <a:solidFill>
                  <a:srgbClr val="FF0000"/>
                </a:solidFill>
                <a:latin typeface="Lucida Handwriting" charset="0"/>
                <a:cs typeface="Lucida Handwriting" charset="0"/>
              </a:rPr>
              <a:t>Islam </a:t>
            </a:r>
          </a:p>
          <a:p>
            <a:r>
              <a:rPr lang="en-US" dirty="0">
                <a:solidFill>
                  <a:srgbClr val="FF0000"/>
                </a:solidFill>
                <a:latin typeface="Papyrus" charset="0"/>
                <a:cs typeface="Papyrus" charset="0"/>
              </a:rPr>
              <a:t>        </a:t>
            </a:r>
          </a:p>
        </p:txBody>
      </p:sp>
      <p:pic>
        <p:nvPicPr>
          <p:cNvPr id="36874" name="Picture 1" descr="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466"/>
            <a:ext cx="4669211" cy="71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ages-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47" y="2819400"/>
            <a:ext cx="4102902" cy="1741488"/>
          </a:xfrm>
          <a:prstGeom prst="rect">
            <a:avLst/>
          </a:prstGeom>
        </p:spPr>
      </p:pic>
    </p:spTree>
    <p:extLst>
      <p:ext uri="{BB962C8B-B14F-4D97-AF65-F5344CB8AC3E}">
        <p14:creationId xmlns:p14="http://schemas.microsoft.com/office/powerpoint/2010/main" val="36374684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8"/>
          <p:cNvSpPr>
            <a:spLocks noChangeArrowheads="1"/>
          </p:cNvSpPr>
          <p:nvPr/>
        </p:nvSpPr>
        <p:spPr bwMode="auto">
          <a:xfrm>
            <a:off x="0"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t> - </a:t>
            </a:r>
          </a:p>
        </p:txBody>
      </p:sp>
      <p:sp>
        <p:nvSpPr>
          <p:cNvPr id="38915" name="Rectangle 4"/>
          <p:cNvSpPr>
            <a:spLocks noChangeArrowheads="1"/>
          </p:cNvSpPr>
          <p:nvPr/>
        </p:nvSpPr>
        <p:spPr bwMode="auto">
          <a:xfrm>
            <a:off x="2951163" y="22796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s-ES_tradnl"/>
          </a:p>
        </p:txBody>
      </p:sp>
      <p:sp>
        <p:nvSpPr>
          <p:cNvPr id="38916" name="Rectangle 5"/>
          <p:cNvSpPr>
            <a:spLocks noChangeArrowheads="1"/>
          </p:cNvSpPr>
          <p:nvPr/>
        </p:nvSpPr>
        <p:spPr bwMode="auto">
          <a:xfrm>
            <a:off x="228600" y="152400"/>
            <a:ext cx="4645347"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2000" i="1" dirty="0">
                <a:latin typeface="Papyrus" charset="0"/>
              </a:rPr>
              <a:t>“</a:t>
            </a:r>
            <a:r>
              <a:rPr lang="en-US" altLang="ja-JP" sz="2000" i="1" dirty="0">
                <a:latin typeface="Papyrus" charset="0"/>
              </a:rPr>
              <a:t>Yes and what have you to do with Me, </a:t>
            </a:r>
          </a:p>
          <a:p>
            <a:r>
              <a:rPr lang="en-US" sz="2000" i="1" dirty="0">
                <a:latin typeface="Papyrus" charset="0"/>
              </a:rPr>
              <a:t>      O </a:t>
            </a:r>
            <a:r>
              <a:rPr lang="en-US" sz="2000" i="1" dirty="0" err="1">
                <a:latin typeface="Papyrus" charset="0"/>
              </a:rPr>
              <a:t>Tyre</a:t>
            </a:r>
            <a:r>
              <a:rPr lang="en-US" sz="2000" i="1" dirty="0">
                <a:latin typeface="Papyrus" charset="0"/>
              </a:rPr>
              <a:t> and </a:t>
            </a:r>
            <a:r>
              <a:rPr lang="en-US" sz="2000" i="1" dirty="0" err="1">
                <a:latin typeface="Papyrus" charset="0"/>
              </a:rPr>
              <a:t>Zidon</a:t>
            </a:r>
            <a:r>
              <a:rPr lang="en-US" sz="2000" i="1" dirty="0">
                <a:latin typeface="Papyrus" charset="0"/>
              </a:rPr>
              <a:t>?</a:t>
            </a:r>
            <a:r>
              <a:rPr lang="ja-JP" altLang="en-US" sz="2000" i="1" dirty="0">
                <a:latin typeface="Papyrus" charset="0"/>
              </a:rPr>
              <a:t>”</a:t>
            </a:r>
            <a:r>
              <a:rPr lang="en-US" altLang="ja-JP" sz="2000" i="1" dirty="0">
                <a:latin typeface="Papyrus" charset="0"/>
              </a:rPr>
              <a:t>       </a:t>
            </a:r>
            <a:r>
              <a:rPr lang="en-US" altLang="ja-JP" sz="2000" i="1" dirty="0">
                <a:solidFill>
                  <a:srgbClr val="FF0000"/>
                </a:solidFill>
                <a:latin typeface="Papyrus" charset="0"/>
              </a:rPr>
              <a:t>Joel 3:4</a:t>
            </a:r>
            <a:endParaRPr lang="en-US" dirty="0">
              <a:solidFill>
                <a:srgbClr val="FF0000"/>
              </a:solidFill>
              <a:latin typeface="Papyrus" charset="0"/>
            </a:endParaRPr>
          </a:p>
        </p:txBody>
      </p:sp>
      <p:sp>
        <p:nvSpPr>
          <p:cNvPr id="38917" name="Rectangle 6"/>
          <p:cNvSpPr>
            <a:spLocks noChangeArrowheads="1"/>
          </p:cNvSpPr>
          <p:nvPr/>
        </p:nvSpPr>
        <p:spPr bwMode="auto">
          <a:xfrm>
            <a:off x="449730" y="6324600"/>
            <a:ext cx="785343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dirty="0">
                <a:latin typeface="Papyrus" charset="0"/>
              </a:rPr>
              <a:t>This is Lebanon  -  Home of Hezbollah - Shiite </a:t>
            </a:r>
            <a:r>
              <a:rPr lang="en-US" sz="2000" dirty="0" smtClean="0">
                <a:latin typeface="Papyrus" charset="0"/>
              </a:rPr>
              <a:t>Terrorists &amp; now ISIS</a:t>
            </a:r>
            <a:endParaRPr lang="en-US" sz="2000" dirty="0">
              <a:latin typeface="Papyrus" charset="0"/>
            </a:endParaRPr>
          </a:p>
        </p:txBody>
      </p:sp>
      <p:sp>
        <p:nvSpPr>
          <p:cNvPr id="38918" name="Rectangle 7"/>
          <p:cNvSpPr>
            <a:spLocks noChangeArrowheads="1"/>
          </p:cNvSpPr>
          <p:nvPr/>
        </p:nvSpPr>
        <p:spPr bwMode="auto">
          <a:xfrm>
            <a:off x="3886200" y="52609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s-ES_tradnl"/>
          </a:p>
        </p:txBody>
      </p:sp>
      <p:sp>
        <p:nvSpPr>
          <p:cNvPr id="38919" name="Text Box 9"/>
          <p:cNvSpPr txBox="1">
            <a:spLocks noChangeArrowheads="1"/>
          </p:cNvSpPr>
          <p:nvPr/>
        </p:nvSpPr>
        <p:spPr bwMode="auto">
          <a:xfrm>
            <a:off x="914400" y="13716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8920" name="Text Box 11"/>
          <p:cNvSpPr txBox="1">
            <a:spLocks noChangeArrowheads="1"/>
          </p:cNvSpPr>
          <p:nvPr/>
        </p:nvSpPr>
        <p:spPr bwMode="auto">
          <a:xfrm>
            <a:off x="6705600" y="457200"/>
            <a:ext cx="1828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pic>
        <p:nvPicPr>
          <p:cNvPr id="38921" name="Picture 12" descr="images-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294" y="4436268"/>
            <a:ext cx="2438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3" descr="map-of-hizbullah-locations-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18988"/>
            <a:ext cx="3352800" cy="319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613" name="Picture 16" descr="hez_leban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8600"/>
            <a:ext cx="3429000" cy="3876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152" y="4342325"/>
            <a:ext cx="2456753" cy="1840193"/>
          </a:xfrm>
          <a:prstGeom prst="rect">
            <a:avLst/>
          </a:prstGeom>
        </p:spPr>
      </p:pic>
      <p:pic>
        <p:nvPicPr>
          <p:cNvPr id="3" name="Picture 2" descr="Unknown.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730" y="4531579"/>
            <a:ext cx="2722563" cy="1696808"/>
          </a:xfrm>
          <a:prstGeom prst="rect">
            <a:avLst/>
          </a:prstGeom>
        </p:spPr>
      </p:pic>
    </p:spTree>
    <p:extLst>
      <p:ext uri="{BB962C8B-B14F-4D97-AF65-F5344CB8AC3E}">
        <p14:creationId xmlns:p14="http://schemas.microsoft.com/office/powerpoint/2010/main" val="5525957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9"/>
          <p:cNvSpPr>
            <a:spLocks noChangeArrowheads="1"/>
          </p:cNvSpPr>
          <p:nvPr/>
        </p:nvSpPr>
        <p:spPr bwMode="auto">
          <a:xfrm>
            <a:off x="0" y="0"/>
            <a:ext cx="9144000" cy="6858000"/>
          </a:xfrm>
          <a:prstGeom prst="rect">
            <a:avLst/>
          </a:prstGeom>
          <a:ln/>
        </p:spPr>
        <p:style>
          <a:lnRef idx="1">
            <a:schemeClr val="accent5"/>
          </a:lnRef>
          <a:fillRef idx="3">
            <a:schemeClr val="accent5"/>
          </a:fillRef>
          <a:effectRef idx="2">
            <a:schemeClr val="accent5"/>
          </a:effectRef>
          <a:fontRef idx="minor">
            <a:schemeClr val="lt1"/>
          </a:fontRef>
        </p:style>
        <p:txBody>
          <a:bodyPr wrap="none" anchor="ctr"/>
          <a:lstStyle/>
          <a:p>
            <a:endParaRPr lang="es-ES_tradnl"/>
          </a:p>
        </p:txBody>
      </p:sp>
      <p:sp>
        <p:nvSpPr>
          <p:cNvPr id="43011" name="Rectangle 4"/>
          <p:cNvSpPr>
            <a:spLocks noChangeArrowheads="1"/>
          </p:cNvSpPr>
          <p:nvPr/>
        </p:nvSpPr>
        <p:spPr bwMode="auto">
          <a:xfrm>
            <a:off x="104588" y="301625"/>
            <a:ext cx="8996550" cy="707886"/>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dirty="0">
                <a:solidFill>
                  <a:srgbClr val="FF0000"/>
                </a:solidFill>
                <a:latin typeface="Papyrus" charset="0"/>
              </a:rPr>
              <a:t>Joel 3:11 </a:t>
            </a:r>
            <a:r>
              <a:rPr lang="ja-JP" altLang="en-US" sz="2000" dirty="0">
                <a:solidFill>
                  <a:srgbClr val="000000"/>
                </a:solidFill>
                <a:latin typeface="Papyrus" charset="0"/>
              </a:rPr>
              <a:t>“</a:t>
            </a:r>
            <a:r>
              <a:rPr lang="en-US" altLang="ja-JP" sz="2000" dirty="0">
                <a:solidFill>
                  <a:srgbClr val="000000"/>
                </a:solidFill>
                <a:latin typeface="Papyrus" charset="0"/>
              </a:rPr>
              <a:t>Assemble yourselves and come all ye heathen, </a:t>
            </a:r>
            <a:r>
              <a:rPr lang="en-US" sz="2000" dirty="0" smtClean="0">
                <a:solidFill>
                  <a:srgbClr val="000000"/>
                </a:solidFill>
                <a:latin typeface="Papyrus" charset="0"/>
              </a:rPr>
              <a:t>and </a:t>
            </a:r>
            <a:r>
              <a:rPr lang="en-US" sz="2000" dirty="0">
                <a:solidFill>
                  <a:srgbClr val="000000"/>
                </a:solidFill>
                <a:latin typeface="Papyrus" charset="0"/>
              </a:rPr>
              <a:t>gather </a:t>
            </a:r>
            <a:r>
              <a:rPr lang="en-US" sz="2000" dirty="0" smtClean="0">
                <a:solidFill>
                  <a:srgbClr val="000000"/>
                </a:solidFill>
                <a:latin typeface="Papyrus" charset="0"/>
              </a:rPr>
              <a:t>you  </a:t>
            </a:r>
            <a:r>
              <a:rPr lang="en-US" sz="2000" dirty="0">
                <a:solidFill>
                  <a:srgbClr val="000000"/>
                </a:solidFill>
                <a:latin typeface="Papyrus" charset="0"/>
              </a:rPr>
              <a:t>together round about. </a:t>
            </a:r>
            <a:r>
              <a:rPr lang="en-US" sz="2000" dirty="0" smtClean="0">
                <a:solidFill>
                  <a:srgbClr val="000000"/>
                </a:solidFill>
                <a:latin typeface="Papyrus" charset="0"/>
              </a:rPr>
              <a:t>Cause </a:t>
            </a:r>
            <a:r>
              <a:rPr lang="en-US" sz="2000" dirty="0">
                <a:solidFill>
                  <a:srgbClr val="000000"/>
                </a:solidFill>
                <a:latin typeface="Papyrus" charset="0"/>
              </a:rPr>
              <a:t>your mighty ones to come down here, O Lord</a:t>
            </a:r>
            <a:r>
              <a:rPr lang="ja-JP" altLang="en-US" sz="2000" dirty="0">
                <a:solidFill>
                  <a:srgbClr val="000000"/>
                </a:solidFill>
                <a:latin typeface="Papyrus" charset="0"/>
              </a:rPr>
              <a:t>”</a:t>
            </a:r>
            <a:r>
              <a:rPr lang="en-US" altLang="ja-JP" sz="2000" dirty="0">
                <a:latin typeface="Papyrus" charset="0"/>
              </a:rPr>
              <a:t>.</a:t>
            </a:r>
            <a:endParaRPr lang="en-US" sz="2000" dirty="0">
              <a:latin typeface="Papyrus" charset="0"/>
            </a:endParaRPr>
          </a:p>
        </p:txBody>
      </p:sp>
      <p:sp>
        <p:nvSpPr>
          <p:cNvPr id="43013" name="Rectangle 8"/>
          <p:cNvSpPr>
            <a:spLocks noChangeArrowheads="1"/>
          </p:cNvSpPr>
          <p:nvPr/>
        </p:nvSpPr>
        <p:spPr bwMode="auto">
          <a:xfrm>
            <a:off x="0" y="5867400"/>
            <a:ext cx="9144000" cy="609600"/>
          </a:xfrm>
          <a:prstGeom prst="rect">
            <a:avLst/>
          </a:prstGeom>
          <a:solidFill>
            <a:srgbClr val="FFFF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s-ES_tradnl"/>
          </a:p>
        </p:txBody>
      </p:sp>
      <p:sp>
        <p:nvSpPr>
          <p:cNvPr id="43014" name="Text Box 10"/>
          <p:cNvSpPr txBox="1">
            <a:spLocks noChangeArrowheads="1"/>
          </p:cNvSpPr>
          <p:nvPr/>
        </p:nvSpPr>
        <p:spPr bwMode="auto">
          <a:xfrm>
            <a:off x="0" y="5943600"/>
            <a:ext cx="9101138" cy="641350"/>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ja-JP" altLang="en-US" sz="1800" dirty="0">
                <a:latin typeface="Papyrus" charset="0"/>
              </a:rPr>
              <a:t>“</a:t>
            </a:r>
            <a:r>
              <a:rPr lang="en-US" altLang="ja-JP" sz="1800" dirty="0">
                <a:latin typeface="Papyrus" charset="0"/>
              </a:rPr>
              <a:t>And He gathered them together into a place called in the Hebrew tongue Armageddon</a:t>
            </a:r>
            <a:r>
              <a:rPr lang="ja-JP" altLang="en-US" sz="1800" dirty="0">
                <a:latin typeface="Papyrus" charset="0"/>
              </a:rPr>
              <a:t>”</a:t>
            </a:r>
            <a:endParaRPr lang="en-US" altLang="ja-JP" sz="1800" dirty="0">
              <a:latin typeface="Papyrus" charset="0"/>
            </a:endParaRPr>
          </a:p>
          <a:p>
            <a:r>
              <a:rPr lang="en-US" sz="1800" dirty="0">
                <a:latin typeface="Papyrus" charset="0"/>
              </a:rPr>
              <a:t>								</a:t>
            </a:r>
            <a:r>
              <a:rPr lang="en-US" sz="1800" dirty="0" smtClean="0">
                <a:latin typeface="Papyrus" charset="0"/>
              </a:rPr>
              <a:t> </a:t>
            </a:r>
            <a:r>
              <a:rPr lang="en-US" sz="1800" dirty="0" smtClean="0">
                <a:solidFill>
                  <a:srgbClr val="FF0000"/>
                </a:solidFill>
                <a:latin typeface="Papyrus" charset="0"/>
              </a:rPr>
              <a:t>Revelation  </a:t>
            </a:r>
            <a:r>
              <a:rPr lang="en-US" sz="1800" dirty="0">
                <a:solidFill>
                  <a:srgbClr val="FF0000"/>
                </a:solidFill>
                <a:latin typeface="Papyrus" charset="0"/>
              </a:rPr>
              <a:t>16:16</a:t>
            </a:r>
          </a:p>
        </p:txBody>
      </p:sp>
      <p:pic>
        <p:nvPicPr>
          <p:cNvPr id="8" name="Picture 7" descr="jih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47" y="1119585"/>
            <a:ext cx="5842000" cy="467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06552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4"/>
          <p:cNvSpPr>
            <a:spLocks noChangeArrowheads="1"/>
          </p:cNvSpPr>
          <p:nvPr/>
        </p:nvSpPr>
        <p:spPr bwMode="auto">
          <a:xfrm>
            <a:off x="0"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s-ES_tradnl"/>
          </a:p>
        </p:txBody>
      </p:sp>
      <p:sp>
        <p:nvSpPr>
          <p:cNvPr id="45058" name="Rectangle 4"/>
          <p:cNvSpPr>
            <a:spLocks noChangeArrowheads="1"/>
          </p:cNvSpPr>
          <p:nvPr/>
        </p:nvSpPr>
        <p:spPr bwMode="auto">
          <a:xfrm>
            <a:off x="304800" y="2895600"/>
            <a:ext cx="48768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1800" dirty="0">
                <a:solidFill>
                  <a:srgbClr val="000000"/>
                </a:solidFill>
                <a:latin typeface="Papyrus" charset="0"/>
              </a:rPr>
              <a:t>“”</a:t>
            </a:r>
            <a:r>
              <a:rPr lang="en-US" altLang="ja-JP" sz="1800" dirty="0">
                <a:solidFill>
                  <a:srgbClr val="000000"/>
                </a:solidFill>
                <a:latin typeface="Papyrus" charset="0"/>
              </a:rPr>
              <a:t>Let the heathen be awakened</a:t>
            </a:r>
            <a:r>
              <a:rPr lang="en-US" altLang="ja-JP" sz="1800" dirty="0" smtClean="0">
                <a:solidFill>
                  <a:srgbClr val="000000"/>
                </a:solidFill>
                <a:latin typeface="Papyrus" charset="0"/>
              </a:rPr>
              <a:t>, and </a:t>
            </a:r>
            <a:r>
              <a:rPr lang="en-US" altLang="ja-JP" sz="1800" dirty="0">
                <a:solidFill>
                  <a:srgbClr val="000000"/>
                </a:solidFill>
                <a:latin typeface="Papyrus" charset="0"/>
              </a:rPr>
              <a:t>come up to the </a:t>
            </a:r>
            <a:r>
              <a:rPr lang="en-US" altLang="ja-JP" sz="1800" dirty="0" smtClean="0">
                <a:solidFill>
                  <a:srgbClr val="000000"/>
                </a:solidFill>
                <a:latin typeface="Papyrus" charset="0"/>
              </a:rPr>
              <a:t>Valley </a:t>
            </a:r>
            <a:r>
              <a:rPr lang="en-US" altLang="ja-JP" sz="1800" dirty="0">
                <a:solidFill>
                  <a:srgbClr val="000000"/>
                </a:solidFill>
                <a:latin typeface="Papyrus" charset="0"/>
              </a:rPr>
              <a:t>of Jehoshaphat;  For there I will sit </a:t>
            </a:r>
            <a:r>
              <a:rPr lang="en-US" altLang="ja-JP" sz="1800" dirty="0" smtClean="0">
                <a:solidFill>
                  <a:srgbClr val="000000"/>
                </a:solidFill>
                <a:latin typeface="Papyrus" charset="0"/>
              </a:rPr>
              <a:t>to Judge </a:t>
            </a:r>
            <a:r>
              <a:rPr lang="en-US" altLang="ja-JP" sz="1800" dirty="0">
                <a:solidFill>
                  <a:srgbClr val="000000"/>
                </a:solidFill>
                <a:latin typeface="Papyrus" charset="0"/>
              </a:rPr>
              <a:t>all the heathen round about.</a:t>
            </a:r>
            <a:r>
              <a:rPr lang="ja-JP" altLang="en-US" sz="1800" dirty="0">
                <a:solidFill>
                  <a:srgbClr val="000000"/>
                </a:solidFill>
                <a:latin typeface="Papyrus" charset="0"/>
              </a:rPr>
              <a:t>”</a:t>
            </a:r>
            <a:endParaRPr lang="en-US" dirty="0">
              <a:solidFill>
                <a:srgbClr val="000000"/>
              </a:solidFill>
              <a:latin typeface="Papyrus" charset="0"/>
            </a:endParaRPr>
          </a:p>
        </p:txBody>
      </p:sp>
      <p:sp>
        <p:nvSpPr>
          <p:cNvPr id="45059" name="Rectangle 5"/>
          <p:cNvSpPr>
            <a:spLocks noChangeArrowheads="1"/>
          </p:cNvSpPr>
          <p:nvPr/>
        </p:nvSpPr>
        <p:spPr bwMode="auto">
          <a:xfrm>
            <a:off x="4648200" y="4648200"/>
            <a:ext cx="4953000"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ja-JP" altLang="en-US" sz="1800" dirty="0">
                <a:solidFill>
                  <a:srgbClr val="000000"/>
                </a:solidFill>
                <a:latin typeface="Papyrus" charset="0"/>
              </a:rPr>
              <a:t>“</a:t>
            </a:r>
            <a:r>
              <a:rPr lang="en-US" altLang="ja-JP" sz="2000" dirty="0">
                <a:solidFill>
                  <a:srgbClr val="000000"/>
                </a:solidFill>
                <a:latin typeface="Papyrus" charset="0"/>
              </a:rPr>
              <a:t>Put in the sickle</a:t>
            </a:r>
          </a:p>
          <a:p>
            <a:pPr algn="ctr"/>
            <a:r>
              <a:rPr lang="en-US" altLang="ja-JP" sz="2000" dirty="0">
                <a:solidFill>
                  <a:srgbClr val="000000"/>
                </a:solidFill>
                <a:latin typeface="Papyrus" charset="0"/>
              </a:rPr>
              <a:t> for the harvest is ripe. </a:t>
            </a:r>
          </a:p>
          <a:p>
            <a:pPr algn="ctr"/>
            <a:r>
              <a:rPr lang="en-US" altLang="ja-JP" sz="2000" dirty="0">
                <a:solidFill>
                  <a:srgbClr val="000000"/>
                </a:solidFill>
                <a:latin typeface="Papyrus" charset="0"/>
              </a:rPr>
              <a:t>Come, get you down:</a:t>
            </a:r>
          </a:p>
          <a:p>
            <a:pPr algn="ctr"/>
            <a:r>
              <a:rPr lang="en-US" altLang="ja-JP" sz="2000" dirty="0">
                <a:solidFill>
                  <a:srgbClr val="000000"/>
                </a:solidFill>
                <a:latin typeface="Papyrus" charset="0"/>
              </a:rPr>
              <a:t> for the press is full, </a:t>
            </a:r>
          </a:p>
          <a:p>
            <a:pPr algn="ctr"/>
            <a:r>
              <a:rPr lang="en-US" altLang="ja-JP" sz="2000" dirty="0">
                <a:solidFill>
                  <a:srgbClr val="000000"/>
                </a:solidFill>
                <a:latin typeface="Papyrus" charset="0"/>
              </a:rPr>
              <a:t> the vats overflow;</a:t>
            </a:r>
          </a:p>
          <a:p>
            <a:pPr algn="ctr"/>
            <a:r>
              <a:rPr lang="en-US" altLang="ja-JP" sz="2000" dirty="0">
                <a:solidFill>
                  <a:srgbClr val="000000"/>
                </a:solidFill>
                <a:latin typeface="Papyrus" charset="0"/>
              </a:rPr>
              <a:t> For their wickedness is great.</a:t>
            </a:r>
            <a:r>
              <a:rPr lang="ja-JP" altLang="en-US" sz="2000" dirty="0">
                <a:solidFill>
                  <a:srgbClr val="000000"/>
                </a:solidFill>
                <a:latin typeface="Papyrus" charset="0"/>
              </a:rPr>
              <a:t>”</a:t>
            </a:r>
            <a:endParaRPr lang="en-US" sz="2000" dirty="0">
              <a:solidFill>
                <a:srgbClr val="000000"/>
              </a:solidFill>
            </a:endParaRPr>
          </a:p>
        </p:txBody>
      </p:sp>
      <p:sp>
        <p:nvSpPr>
          <p:cNvPr id="45060" name="Text Box 7"/>
          <p:cNvSpPr txBox="1">
            <a:spLocks noChangeArrowheads="1"/>
          </p:cNvSpPr>
          <p:nvPr/>
        </p:nvSpPr>
        <p:spPr bwMode="auto">
          <a:xfrm>
            <a:off x="381000" y="533400"/>
            <a:ext cx="228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pic>
        <p:nvPicPr>
          <p:cNvPr id="45061" name="Picture 8" descr="image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0813"/>
            <a:ext cx="4800600" cy="2626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062" name="Picture 10" descr="images-6"/>
          <p:cNvPicPr>
            <a:picLocks noChangeAspect="1" noChangeArrowheads="1"/>
          </p:cNvPicPr>
          <p:nvPr/>
        </p:nvPicPr>
        <p:blipFill rotWithShape="1">
          <a:blip r:embed="rId4">
            <a:extLst>
              <a:ext uri="{28A0092B-C50C-407E-A947-70E740481C1C}">
                <a14:useLocalDpi xmlns:a14="http://schemas.microsoft.com/office/drawing/2010/main" val="0"/>
              </a:ext>
            </a:extLst>
          </a:blip>
          <a:srcRect b="4571"/>
          <a:stretch/>
        </p:blipFill>
        <p:spPr bwMode="auto">
          <a:xfrm>
            <a:off x="381000" y="228600"/>
            <a:ext cx="4570532"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painting_example_chris_koell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0767" y="228599"/>
            <a:ext cx="3014998" cy="4349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63" name="Text Box 15"/>
          <p:cNvSpPr txBox="1">
            <a:spLocks noChangeArrowheads="1"/>
          </p:cNvSpPr>
          <p:nvPr/>
        </p:nvSpPr>
        <p:spPr bwMode="auto">
          <a:xfrm>
            <a:off x="7466106" y="3811588"/>
            <a:ext cx="255942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r>
              <a:rPr lang="en-US" sz="1600" dirty="0">
                <a:solidFill>
                  <a:srgbClr val="FF0000"/>
                </a:solidFill>
                <a:latin typeface="Papyrus" charset="0"/>
              </a:rPr>
              <a:t>Joel 3:12-</a:t>
            </a:r>
            <a:r>
              <a:rPr lang="en-US" sz="1600" dirty="0" smtClean="0">
                <a:solidFill>
                  <a:srgbClr val="FF0000"/>
                </a:solidFill>
                <a:latin typeface="Papyrus" charset="0"/>
              </a:rPr>
              <a:t>13                            Rev  14:15</a:t>
            </a:r>
            <a:endParaRPr lang="en-US" sz="1600" dirty="0">
              <a:solidFill>
                <a:srgbClr val="FF0000"/>
              </a:solidFill>
              <a:latin typeface="Papyrus" charset="0"/>
            </a:endParaRPr>
          </a:p>
        </p:txBody>
      </p:sp>
    </p:spTree>
    <p:extLst>
      <p:ext uri="{BB962C8B-B14F-4D97-AF65-F5344CB8AC3E}">
        <p14:creationId xmlns:p14="http://schemas.microsoft.com/office/powerpoint/2010/main" val="28698686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9"/>
          <p:cNvSpPr>
            <a:spLocks noChangeArrowheads="1"/>
          </p:cNvSpPr>
          <p:nvPr/>
        </p:nvSpPr>
        <p:spPr bwMode="auto">
          <a:xfrm>
            <a:off x="0" y="0"/>
            <a:ext cx="9144000" cy="68580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s-ES_tradnl"/>
          </a:p>
        </p:txBody>
      </p:sp>
      <p:pic>
        <p:nvPicPr>
          <p:cNvPr id="47106" name="Picture 7" descr="eclipse"/>
          <p:cNvPicPr>
            <a:picLocks noChangeAspect="1" noChangeArrowheads="1"/>
          </p:cNvPicPr>
          <p:nvPr/>
        </p:nvPicPr>
        <p:blipFill rotWithShape="1">
          <a:blip r:embed="rId3">
            <a:extLst>
              <a:ext uri="{28A0092B-C50C-407E-A947-70E740481C1C}">
                <a14:useLocalDpi xmlns:a14="http://schemas.microsoft.com/office/drawing/2010/main" val="0"/>
              </a:ext>
            </a:extLst>
          </a:blip>
          <a:srcRect l="10381" t="6935" r="5420" b="9328"/>
          <a:stretch/>
        </p:blipFill>
        <p:spPr bwMode="auto">
          <a:xfrm>
            <a:off x="537882" y="2106705"/>
            <a:ext cx="4362824" cy="42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4"/>
          <p:cNvSpPr>
            <a:spLocks noChangeArrowheads="1"/>
          </p:cNvSpPr>
          <p:nvPr/>
        </p:nvSpPr>
        <p:spPr bwMode="auto">
          <a:xfrm>
            <a:off x="228600" y="288925"/>
            <a:ext cx="5486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2000" i="1" dirty="0">
                <a:solidFill>
                  <a:srgbClr val="000000"/>
                </a:solidFill>
                <a:latin typeface="Papyrus" charset="0"/>
              </a:rPr>
              <a:t>“</a:t>
            </a:r>
            <a:r>
              <a:rPr lang="en-US" altLang="ja-JP" sz="2000" i="1" dirty="0">
                <a:latin typeface="Papyrus" charset="0"/>
              </a:rPr>
              <a:t>Multitudes, multitudes, in the valley of decision. For the day of the Lord is near… </a:t>
            </a:r>
          </a:p>
          <a:p>
            <a:r>
              <a:rPr lang="en-US" sz="2000" i="1" dirty="0">
                <a:latin typeface="Papyrus" charset="0"/>
              </a:rPr>
              <a:t>The sun and the moon shall be darkened </a:t>
            </a:r>
          </a:p>
          <a:p>
            <a:r>
              <a:rPr lang="en-US" sz="2000" i="1" dirty="0">
                <a:latin typeface="Papyrus" charset="0"/>
              </a:rPr>
              <a:t>and the stars shall withdraw their shining.</a:t>
            </a:r>
            <a:r>
              <a:rPr lang="ja-JP" altLang="en-US" sz="2000" i="1" dirty="0">
                <a:latin typeface="Papyrus" charset="0"/>
              </a:rPr>
              <a:t>”</a:t>
            </a:r>
            <a:endParaRPr lang="en-US" dirty="0"/>
          </a:p>
        </p:txBody>
      </p:sp>
      <p:sp>
        <p:nvSpPr>
          <p:cNvPr id="47108" name="Rectangle 6"/>
          <p:cNvSpPr>
            <a:spLocks noChangeArrowheads="1"/>
          </p:cNvSpPr>
          <p:nvPr/>
        </p:nvSpPr>
        <p:spPr bwMode="auto">
          <a:xfrm>
            <a:off x="5410200" y="318135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000" dirty="0">
                <a:solidFill>
                  <a:srgbClr val="000000"/>
                </a:solidFill>
                <a:latin typeface="Papyrus" charset="0"/>
              </a:rPr>
              <a:t>God is describing Solar </a:t>
            </a:r>
          </a:p>
          <a:p>
            <a:pPr algn="ctr"/>
            <a:r>
              <a:rPr lang="en-US" sz="2000" dirty="0">
                <a:solidFill>
                  <a:srgbClr val="000000"/>
                </a:solidFill>
                <a:latin typeface="Papyrus" charset="0"/>
              </a:rPr>
              <a:t>and Lunar Eclipses:</a:t>
            </a:r>
          </a:p>
          <a:p>
            <a:pPr algn="ctr"/>
            <a:endParaRPr lang="en-US" sz="1800" dirty="0">
              <a:solidFill>
                <a:srgbClr val="000000"/>
              </a:solidFill>
              <a:latin typeface="Papyrus" charset="0"/>
            </a:endParaRPr>
          </a:p>
          <a:p>
            <a:pPr algn="ctr">
              <a:buFontTx/>
              <a:buChar char="•"/>
            </a:pPr>
            <a:r>
              <a:rPr lang="en-US" sz="1800" dirty="0">
                <a:solidFill>
                  <a:srgbClr val="000000"/>
                </a:solidFill>
                <a:latin typeface="Papyrus" charset="0"/>
              </a:rPr>
              <a:t>Joel 2:30;2:10</a:t>
            </a:r>
          </a:p>
          <a:p>
            <a:pPr algn="ctr">
              <a:buFontTx/>
              <a:buChar char="•"/>
            </a:pPr>
            <a:r>
              <a:rPr lang="en-US" sz="1800" dirty="0">
                <a:solidFill>
                  <a:srgbClr val="000000"/>
                </a:solidFill>
                <a:latin typeface="Papyrus" charset="0"/>
              </a:rPr>
              <a:t>Isaiah 13:9-10; 24:21-23; 60:19 </a:t>
            </a:r>
          </a:p>
          <a:p>
            <a:pPr algn="ctr">
              <a:buFontTx/>
              <a:buChar char="•"/>
            </a:pPr>
            <a:r>
              <a:rPr lang="en-US" sz="1800" dirty="0" err="1">
                <a:solidFill>
                  <a:srgbClr val="000000"/>
                </a:solidFill>
                <a:latin typeface="Papyrus" charset="0"/>
              </a:rPr>
              <a:t>Ezek</a:t>
            </a:r>
            <a:r>
              <a:rPr lang="en-US" sz="1800" dirty="0">
                <a:solidFill>
                  <a:srgbClr val="000000"/>
                </a:solidFill>
                <a:latin typeface="Papyrus" charset="0"/>
              </a:rPr>
              <a:t> 32:7</a:t>
            </a:r>
          </a:p>
          <a:p>
            <a:pPr algn="ctr">
              <a:buFontTx/>
              <a:buChar char="•"/>
            </a:pPr>
            <a:r>
              <a:rPr lang="en-US" sz="1800" dirty="0">
                <a:solidFill>
                  <a:srgbClr val="000000"/>
                </a:solidFill>
                <a:latin typeface="Papyrus" charset="0"/>
              </a:rPr>
              <a:t>Matt 24:29</a:t>
            </a:r>
          </a:p>
          <a:p>
            <a:pPr algn="ctr">
              <a:buFontTx/>
              <a:buChar char="•"/>
            </a:pPr>
            <a:r>
              <a:rPr lang="en-US" sz="1800" dirty="0">
                <a:solidFill>
                  <a:srgbClr val="000000"/>
                </a:solidFill>
                <a:latin typeface="Papyrus" charset="0"/>
              </a:rPr>
              <a:t>Mark 13:24</a:t>
            </a:r>
          </a:p>
          <a:p>
            <a:pPr algn="ctr">
              <a:buFontTx/>
              <a:buChar char="•"/>
            </a:pPr>
            <a:r>
              <a:rPr lang="en-US" sz="1800" dirty="0">
                <a:solidFill>
                  <a:srgbClr val="000000"/>
                </a:solidFill>
                <a:latin typeface="Papyrus" charset="0"/>
              </a:rPr>
              <a:t>Luke 21:25-28 </a:t>
            </a:r>
          </a:p>
          <a:p>
            <a:pPr algn="ctr">
              <a:buFontTx/>
              <a:buChar char="•"/>
            </a:pPr>
            <a:r>
              <a:rPr lang="en-US" sz="1800" dirty="0">
                <a:solidFill>
                  <a:srgbClr val="000000"/>
                </a:solidFill>
                <a:latin typeface="Papyrus" charset="0"/>
              </a:rPr>
              <a:t>Acts 2:19,20 </a:t>
            </a:r>
          </a:p>
          <a:p>
            <a:pPr algn="ctr">
              <a:buFontTx/>
              <a:buChar char="•"/>
            </a:pPr>
            <a:r>
              <a:rPr lang="en-US" sz="1800" dirty="0">
                <a:solidFill>
                  <a:srgbClr val="000000"/>
                </a:solidFill>
                <a:latin typeface="Papyrus" charset="0"/>
              </a:rPr>
              <a:t>Rev 6:12,13</a:t>
            </a:r>
          </a:p>
        </p:txBody>
      </p:sp>
      <p:pic>
        <p:nvPicPr>
          <p:cNvPr id="47109" name="Picture 8" descr="bloodmo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8600"/>
            <a:ext cx="28956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11"/>
          <p:cNvSpPr txBox="1">
            <a:spLocks noChangeArrowheads="1"/>
          </p:cNvSpPr>
          <p:nvPr/>
        </p:nvSpPr>
        <p:spPr bwMode="auto">
          <a:xfrm>
            <a:off x="1143000" y="2286000"/>
            <a:ext cx="3429000" cy="776288"/>
          </a:xfrm>
          <a:prstGeom prst="rect">
            <a:avLst/>
          </a:prstGeom>
          <a:noFill/>
          <a:ln>
            <a:noFill/>
          </a:ln>
          <a:effectLst>
            <a:outerShdw blurRad="63500" dist="38099" dir="2700000" algn="ctr" rotWithShape="0">
              <a:srgbClr val="FF0000">
                <a:alpha val="8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dirty="0">
                <a:solidFill>
                  <a:srgbClr val="FF0000"/>
                </a:solidFill>
                <a:latin typeface="Papyrus" charset="0"/>
              </a:rPr>
              <a:t>“</a:t>
            </a:r>
            <a:r>
              <a:rPr lang="en-US" dirty="0">
                <a:solidFill>
                  <a:srgbClr val="FF0000"/>
                </a:solidFill>
                <a:latin typeface="Papyrus" charset="0"/>
              </a:rPr>
              <a:t>The Day of the Lord</a:t>
            </a:r>
            <a:r>
              <a:rPr lang="ja-JP" altLang="en-US" dirty="0">
                <a:solidFill>
                  <a:srgbClr val="FF0000"/>
                </a:solidFill>
                <a:latin typeface="Papyrus" charset="0"/>
              </a:rPr>
              <a:t>”</a:t>
            </a:r>
            <a:endParaRPr lang="en-US" dirty="0">
              <a:solidFill>
                <a:srgbClr val="FF0000"/>
              </a:solidFill>
              <a:latin typeface="Papyrus" charset="0"/>
            </a:endParaRPr>
          </a:p>
          <a:p>
            <a:pPr>
              <a:spcBef>
                <a:spcPct val="50000"/>
              </a:spcBef>
              <a:defRPr/>
            </a:pPr>
            <a:r>
              <a:rPr lang="en-US" sz="1400" dirty="0">
                <a:solidFill>
                  <a:srgbClr val="FF0000"/>
                </a:solidFill>
                <a:latin typeface="Papyrus" charset="0"/>
              </a:rPr>
              <a:t>		Joel 3:14-15</a:t>
            </a:r>
            <a:endParaRPr lang="en-US" dirty="0">
              <a:solidFill>
                <a:srgbClr val="FF0000"/>
              </a:solidFill>
              <a:latin typeface="Papyrus" charset="0"/>
            </a:endParaRPr>
          </a:p>
        </p:txBody>
      </p:sp>
    </p:spTree>
    <p:extLst>
      <p:ext uri="{BB962C8B-B14F-4D97-AF65-F5344CB8AC3E}">
        <p14:creationId xmlns:p14="http://schemas.microsoft.com/office/powerpoint/2010/main" val="38173627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7" name="Picture 6" descr="images-2.jpeg"/>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785799" y="2622653"/>
            <a:ext cx="5005541" cy="310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84571" y="624787"/>
            <a:ext cx="8206769" cy="1200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400" b="1" dirty="0" smtClean="0">
                <a:solidFill>
                  <a:schemeClr val="tx1"/>
                </a:solidFill>
                <a:latin typeface="Papyrus"/>
                <a:cs typeface="Papyrus"/>
              </a:rPr>
              <a:t>New </a:t>
            </a:r>
            <a:r>
              <a:rPr lang="es-ES_tradnl" sz="2400" b="1" dirty="0" err="1" smtClean="0">
                <a:solidFill>
                  <a:schemeClr val="tx1"/>
                </a:solidFill>
                <a:latin typeface="Papyrus"/>
                <a:cs typeface="Papyrus"/>
              </a:rPr>
              <a:t>Jerusalem</a:t>
            </a:r>
            <a:r>
              <a:rPr lang="es-ES_tradnl" sz="2400" b="1" dirty="0" smtClean="0">
                <a:solidFill>
                  <a:schemeClr val="tx1"/>
                </a:solidFill>
                <a:latin typeface="Papyrus"/>
                <a:cs typeface="Papyrus"/>
              </a:rPr>
              <a:t> comes </a:t>
            </a:r>
            <a:r>
              <a:rPr lang="es-ES_tradnl" sz="2400" b="1" dirty="0" err="1">
                <a:solidFill>
                  <a:schemeClr val="tx1"/>
                </a:solidFill>
                <a:latin typeface="Papyrus"/>
                <a:cs typeface="Papyrus"/>
              </a:rPr>
              <a:t>d</a:t>
            </a:r>
            <a:r>
              <a:rPr lang="es-ES_tradnl" sz="2400" b="1" dirty="0" err="1" smtClean="0">
                <a:solidFill>
                  <a:schemeClr val="tx1"/>
                </a:solidFill>
                <a:latin typeface="Papyrus"/>
                <a:cs typeface="Papyrus"/>
              </a:rPr>
              <a:t>own</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From</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Heaven</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to</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Earth</a:t>
            </a:r>
            <a:r>
              <a:rPr lang="es-ES_tradnl" sz="2400" b="1" dirty="0" smtClean="0">
                <a:solidFill>
                  <a:schemeClr val="tx1"/>
                </a:solidFill>
                <a:latin typeface="Papyrus"/>
                <a:cs typeface="Papyrus"/>
              </a:rPr>
              <a:t>- Rev. 21</a:t>
            </a:r>
            <a:endParaRPr lang="es-ES_tradnl" sz="2400" b="1" dirty="0">
              <a:solidFill>
                <a:schemeClr val="tx1"/>
              </a:solidFill>
              <a:latin typeface="Papyrus"/>
              <a:cs typeface="Papyrus"/>
            </a:endParaRPr>
          </a:p>
          <a:p>
            <a:pPr algn="ct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The</a:t>
            </a:r>
            <a:r>
              <a:rPr lang="es-ES_tradnl" sz="2400" b="1" dirty="0" smtClean="0">
                <a:solidFill>
                  <a:schemeClr val="tx1"/>
                </a:solidFill>
                <a:latin typeface="Papyrus"/>
                <a:cs typeface="Papyrus"/>
              </a:rPr>
              <a:t> Plan of </a:t>
            </a:r>
            <a:r>
              <a:rPr lang="es-ES_tradnl" sz="2400" b="1" dirty="0" err="1" smtClean="0">
                <a:solidFill>
                  <a:schemeClr val="tx1"/>
                </a:solidFill>
                <a:latin typeface="Papyrus"/>
                <a:cs typeface="Papyrus"/>
              </a:rPr>
              <a:t>God</a:t>
            </a:r>
            <a:r>
              <a:rPr lang="es-ES_tradnl" sz="2400" b="1" dirty="0" smtClean="0">
                <a:solidFill>
                  <a:schemeClr val="tx1"/>
                </a:solidFill>
                <a:latin typeface="Papyrus"/>
                <a:cs typeface="Papyrus"/>
              </a:rPr>
              <a:t>  comes full </a:t>
            </a:r>
            <a:r>
              <a:rPr lang="es-ES_tradnl" sz="2400" b="1" dirty="0" err="1" smtClean="0">
                <a:solidFill>
                  <a:schemeClr val="tx1"/>
                </a:solidFill>
                <a:latin typeface="Papyrus"/>
                <a:cs typeface="Papyrus"/>
              </a:rPr>
              <a:t>circle</a:t>
            </a:r>
            <a:r>
              <a:rPr lang="es-ES_tradnl" sz="2400" b="1" dirty="0" smtClean="0">
                <a:solidFill>
                  <a:schemeClr val="tx1"/>
                </a:solidFill>
                <a:latin typeface="Papyrus"/>
                <a:cs typeface="Papyrus"/>
              </a:rPr>
              <a:t>!  </a:t>
            </a:r>
          </a:p>
          <a:p>
            <a:pPr algn="ctr"/>
            <a:r>
              <a:rPr lang="es-ES_tradnl" sz="2400" b="1" dirty="0" err="1" smtClean="0">
                <a:solidFill>
                  <a:schemeClr val="tx1"/>
                </a:solidFill>
                <a:latin typeface="Papyrus"/>
                <a:cs typeface="Papyrus"/>
              </a:rPr>
              <a:t>We</a:t>
            </a:r>
            <a:r>
              <a:rPr lang="es-ES_tradnl" sz="2400" b="1" dirty="0" smtClean="0">
                <a:solidFill>
                  <a:schemeClr val="tx1"/>
                </a:solidFill>
                <a:latin typeface="Papyrus"/>
                <a:cs typeface="Papyrus"/>
              </a:rPr>
              <a:t> are </a:t>
            </a:r>
            <a:r>
              <a:rPr lang="es-ES_tradnl" sz="2400" b="1" dirty="0" err="1" smtClean="0">
                <a:solidFill>
                  <a:schemeClr val="tx1"/>
                </a:solidFill>
                <a:latin typeface="Papyrus"/>
                <a:cs typeface="Papyrus"/>
              </a:rPr>
              <a:t>restored</a:t>
            </a:r>
            <a:r>
              <a:rPr lang="es-ES_tradnl" sz="2400" b="1" dirty="0" smtClean="0">
                <a:solidFill>
                  <a:schemeClr val="tx1"/>
                </a:solidFill>
                <a:latin typeface="Papyrus"/>
                <a:cs typeface="Papyrus"/>
              </a:rPr>
              <a:t> back </a:t>
            </a:r>
            <a:r>
              <a:rPr lang="es-ES_tradnl" sz="2400" b="1" dirty="0" err="1" smtClean="0">
                <a:solidFill>
                  <a:schemeClr val="tx1"/>
                </a:solidFill>
                <a:latin typeface="Papyrus"/>
                <a:cs typeface="Papyrus"/>
              </a:rPr>
              <a:t>to</a:t>
            </a:r>
            <a:r>
              <a:rPr lang="es-ES_tradnl" sz="2400" b="1" dirty="0" smtClean="0">
                <a:solidFill>
                  <a:schemeClr val="tx1"/>
                </a:solidFill>
                <a:latin typeface="Papyrus"/>
                <a:cs typeface="Papyrus"/>
              </a:rPr>
              <a:t> </a:t>
            </a:r>
            <a:r>
              <a:rPr lang="es-ES_tradnl" sz="2400" b="1" dirty="0" err="1" smtClean="0">
                <a:solidFill>
                  <a:schemeClr val="tx1"/>
                </a:solidFill>
                <a:latin typeface="Papyrus"/>
                <a:cs typeface="Papyrus"/>
              </a:rPr>
              <a:t>the</a:t>
            </a:r>
            <a:r>
              <a:rPr lang="es-ES_tradnl" sz="2400" b="1" dirty="0" smtClean="0">
                <a:solidFill>
                  <a:schemeClr val="tx1"/>
                </a:solidFill>
                <a:latin typeface="Papyrus"/>
                <a:cs typeface="Papyrus"/>
              </a:rPr>
              <a:t> Garden of </a:t>
            </a:r>
            <a:r>
              <a:rPr lang="es-ES_tradnl" sz="2400" b="1" dirty="0" err="1" smtClean="0">
                <a:solidFill>
                  <a:schemeClr val="tx1"/>
                </a:solidFill>
                <a:latin typeface="Papyrus"/>
                <a:cs typeface="Papyrus"/>
              </a:rPr>
              <a:t>Eden</a:t>
            </a:r>
            <a:r>
              <a:rPr lang="es-ES_tradnl" sz="2400" b="1" dirty="0">
                <a:solidFill>
                  <a:schemeClr val="tx1"/>
                </a:solidFill>
                <a:latin typeface="Papyrus"/>
                <a:cs typeface="Papyrus"/>
              </a:rPr>
              <a:t>!</a:t>
            </a:r>
            <a:endParaRPr lang="es-ES_tradnl" sz="2400" b="1" dirty="0" smtClean="0">
              <a:solidFill>
                <a:schemeClr val="tx1"/>
              </a:solidFill>
              <a:latin typeface="Papyrus"/>
              <a:cs typeface="Papyrus"/>
            </a:endParaRPr>
          </a:p>
        </p:txBody>
      </p:sp>
      <p:pic>
        <p:nvPicPr>
          <p:cNvPr id="5" name="Picture 4" descr="images-5.jpeg"/>
          <p:cNvPicPr>
            <a:picLocks noChangeAspect="1"/>
          </p:cNvPicPr>
          <p:nvPr/>
        </p:nvPicPr>
        <p:blipFill rotWithShape="1">
          <a:blip r:embed="rId4">
            <a:extLst>
              <a:ext uri="{28A0092B-C50C-407E-A947-70E740481C1C}">
                <a14:useLocalDpi xmlns:a14="http://schemas.microsoft.com/office/drawing/2010/main" val="0"/>
              </a:ext>
            </a:extLst>
          </a:blip>
          <a:srcRect l="6335" r="7036"/>
          <a:stretch/>
        </p:blipFill>
        <p:spPr>
          <a:xfrm>
            <a:off x="382995" y="2055888"/>
            <a:ext cx="3194304" cy="4091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64168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NewJerusale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6" y="887075"/>
            <a:ext cx="8623694" cy="5685793"/>
          </a:xfrm>
          <a:prstGeom prst="ellipse">
            <a:avLst/>
          </a:prstGeom>
          <a:ln w="38100" cap="rnd" cmpd="sng">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hemeClr val="accent5"/>
          </a:lnRef>
          <a:fillRef idx="3">
            <a:schemeClr val="accent5"/>
          </a:fillRef>
          <a:effectRef idx="3">
            <a:schemeClr val="accent5"/>
          </a:effectRef>
          <a:fontRef idx="minor">
            <a:schemeClr val="lt1"/>
          </a:fontRef>
        </p:style>
      </p:pic>
      <p:sp>
        <p:nvSpPr>
          <p:cNvPr id="2" name="TextBox 1"/>
          <p:cNvSpPr txBox="1"/>
          <p:nvPr/>
        </p:nvSpPr>
        <p:spPr>
          <a:xfrm>
            <a:off x="266305" y="6191028"/>
            <a:ext cx="875734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srgbClr val="000000"/>
                </a:solidFill>
                <a:latin typeface="Papyrus"/>
                <a:cs typeface="Papyrus"/>
              </a:rPr>
              <a:t>Welcome to Your Forever Home – New Jerusalem – Heaven Comes to Earth!</a:t>
            </a:r>
            <a:endParaRPr lang="en-US" sz="2000" dirty="0">
              <a:solidFill>
                <a:srgbClr val="000000"/>
              </a:solidFill>
              <a:latin typeface="Papyrus"/>
              <a:cs typeface="Papyrus"/>
            </a:endParaRPr>
          </a:p>
        </p:txBody>
      </p:sp>
      <p:sp>
        <p:nvSpPr>
          <p:cNvPr id="3" name="TextBox 2"/>
          <p:cNvSpPr txBox="1"/>
          <p:nvPr/>
        </p:nvSpPr>
        <p:spPr>
          <a:xfrm>
            <a:off x="266305" y="194589"/>
            <a:ext cx="8439828"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600" dirty="0" smtClean="0">
                <a:latin typeface="Papyrus"/>
                <a:cs typeface="Papyrus"/>
              </a:rPr>
              <a:t>“</a:t>
            </a:r>
            <a:r>
              <a:rPr lang="en-US" sz="1600" dirty="0" smtClean="0">
                <a:solidFill>
                  <a:schemeClr val="tx1"/>
                </a:solidFill>
                <a:latin typeface="Papyrus"/>
                <a:cs typeface="Papyrus"/>
              </a:rPr>
              <a:t>And he showed me a pure river of water of Life, clear as crystal, preceding out of the throne of God and the Lamb.  In the midst of the street and  on either side  of the river, there was the tree of Life….</a:t>
            </a:r>
            <a:r>
              <a:rPr lang="en-US" sz="1600" dirty="0" smtClean="0">
                <a:solidFill>
                  <a:srgbClr val="FF0000"/>
                </a:solidFill>
                <a:latin typeface="Papyrus"/>
                <a:cs typeface="Papyrus"/>
              </a:rPr>
              <a:t>Rev. 22:1-2    </a:t>
            </a:r>
            <a:r>
              <a:rPr lang="en-US" sz="1600" dirty="0" smtClean="0">
                <a:solidFill>
                  <a:schemeClr val="tx1"/>
                </a:solidFill>
                <a:latin typeface="Papyrus"/>
                <a:cs typeface="Papyrus"/>
              </a:rPr>
              <a:t>The same Tree of Life in the Garden of Eden!   </a:t>
            </a:r>
            <a:endParaRPr lang="en-US" sz="1600" dirty="0">
              <a:solidFill>
                <a:schemeClr val="tx1"/>
              </a:solidFill>
              <a:latin typeface="Papyrus"/>
              <a:cs typeface="Papyrus"/>
            </a:endParaRPr>
          </a:p>
        </p:txBody>
      </p:sp>
      <p:sp>
        <p:nvSpPr>
          <p:cNvPr id="6" name="TextBox 5"/>
          <p:cNvSpPr txBox="1"/>
          <p:nvPr/>
        </p:nvSpPr>
        <p:spPr>
          <a:xfrm>
            <a:off x="3628371" y="1805988"/>
            <a:ext cx="1975447" cy="369332"/>
          </a:xfrm>
          <a:prstGeom prst="rect">
            <a:avLst/>
          </a:prstGeom>
          <a:noFill/>
        </p:spPr>
        <p:txBody>
          <a:bodyPr wrap="square" rtlCol="0">
            <a:spAutoFit/>
          </a:bodyPr>
          <a:lstStyle/>
          <a:p>
            <a:r>
              <a:rPr lang="es-ES_tradnl" b="1" dirty="0" err="1" smtClean="0">
                <a:latin typeface="Papyrus"/>
                <a:cs typeface="Papyrus"/>
              </a:rPr>
              <a:t>Zech</a:t>
            </a:r>
            <a:r>
              <a:rPr lang="es-ES_tradnl" b="1" dirty="0" smtClean="0">
                <a:latin typeface="Papyrus"/>
                <a:cs typeface="Papyrus"/>
              </a:rPr>
              <a:t>. 14:9-11</a:t>
            </a:r>
            <a:endParaRPr lang="es-ES_tradnl" b="1" dirty="0">
              <a:latin typeface="Papyrus"/>
              <a:cs typeface="Papyrus"/>
            </a:endParaRPr>
          </a:p>
        </p:txBody>
      </p:sp>
    </p:spTree>
    <p:extLst>
      <p:ext uri="{BB962C8B-B14F-4D97-AF65-F5344CB8AC3E}">
        <p14:creationId xmlns:p14="http://schemas.microsoft.com/office/powerpoint/2010/main" val="37297507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1937962" y="514930"/>
            <a:ext cx="507972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tx1"/>
                </a:solidFill>
                <a:latin typeface="Papyrus"/>
                <a:cs typeface="Papyrus"/>
              </a:rPr>
              <a:t>A Prophetic People =  The Harvest</a:t>
            </a:r>
          </a:p>
        </p:txBody>
      </p:sp>
      <p:sp>
        <p:nvSpPr>
          <p:cNvPr id="4" name="TextBox 3"/>
          <p:cNvSpPr txBox="1"/>
          <p:nvPr/>
        </p:nvSpPr>
        <p:spPr>
          <a:xfrm>
            <a:off x="624885" y="1189191"/>
            <a:ext cx="8002575" cy="483209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endParaRPr lang="en-US" sz="2800" dirty="0" smtClean="0">
              <a:solidFill>
                <a:srgbClr val="000000"/>
              </a:solidFill>
              <a:latin typeface="Papyrus"/>
              <a:cs typeface="Papyrus"/>
            </a:endParaRPr>
          </a:p>
          <a:p>
            <a:r>
              <a:rPr lang="en-US" sz="2800" dirty="0" smtClean="0">
                <a:solidFill>
                  <a:srgbClr val="000000"/>
                </a:solidFill>
                <a:latin typeface="Papyrus"/>
                <a:cs typeface="Papyrus"/>
              </a:rPr>
              <a:t>     The Book of Revelation </a:t>
            </a:r>
            <a:r>
              <a:rPr lang="mr-IN" sz="2800" dirty="0" smtClean="0">
                <a:solidFill>
                  <a:srgbClr val="000000"/>
                </a:solidFill>
                <a:latin typeface="Papyrus"/>
                <a:cs typeface="Papyrus"/>
              </a:rPr>
              <a:t>–</a:t>
            </a:r>
            <a:r>
              <a:rPr lang="en-US" sz="2800" dirty="0">
                <a:solidFill>
                  <a:srgbClr val="000000"/>
                </a:solidFill>
                <a:latin typeface="Papyrus"/>
                <a:cs typeface="Papyrus"/>
              </a:rPr>
              <a:t> </a:t>
            </a:r>
            <a:r>
              <a:rPr lang="en-US" sz="2800" dirty="0" smtClean="0">
                <a:solidFill>
                  <a:srgbClr val="000000"/>
                </a:solidFill>
                <a:latin typeface="Papyrus"/>
                <a:cs typeface="Papyrus"/>
              </a:rPr>
              <a:t>4 People Groups</a:t>
            </a:r>
          </a:p>
          <a:p>
            <a:endParaRPr lang="en-US" sz="2800" dirty="0" smtClean="0">
              <a:solidFill>
                <a:srgbClr val="000000"/>
              </a:solidFill>
              <a:latin typeface="Papyrus"/>
              <a:cs typeface="Papyrus"/>
            </a:endParaRPr>
          </a:p>
          <a:p>
            <a:r>
              <a:rPr lang="en-US" sz="2800" dirty="0" smtClean="0">
                <a:solidFill>
                  <a:srgbClr val="000000"/>
                </a:solidFill>
                <a:latin typeface="Papyrus"/>
                <a:cs typeface="Papyrus"/>
              </a:rPr>
              <a:t>     The Church   - Rapture Pre-</a:t>
            </a:r>
            <a:r>
              <a:rPr lang="en-US" sz="2800" dirty="0" err="1" smtClean="0">
                <a:solidFill>
                  <a:srgbClr val="000000"/>
                </a:solidFill>
                <a:latin typeface="Papyrus"/>
                <a:cs typeface="Papyrus"/>
              </a:rPr>
              <a:t>Trib</a:t>
            </a:r>
            <a:r>
              <a:rPr lang="en-US" sz="2800" dirty="0" smtClean="0">
                <a:solidFill>
                  <a:srgbClr val="000000"/>
                </a:solidFill>
                <a:latin typeface="Papyrus"/>
                <a:cs typeface="Papyrus"/>
              </a:rPr>
              <a:t> - Blessing</a:t>
            </a:r>
          </a:p>
          <a:p>
            <a:r>
              <a:rPr lang="en-US" sz="2800" dirty="0" smtClean="0">
                <a:solidFill>
                  <a:srgbClr val="000000"/>
                </a:solidFill>
                <a:latin typeface="Papyrus"/>
                <a:cs typeface="Papyrus"/>
              </a:rPr>
              <a:t> </a:t>
            </a:r>
          </a:p>
          <a:p>
            <a:r>
              <a:rPr lang="en-US" sz="2800" dirty="0">
                <a:solidFill>
                  <a:srgbClr val="000000"/>
                </a:solidFill>
                <a:latin typeface="Papyrus"/>
                <a:cs typeface="Papyrus"/>
              </a:rPr>
              <a:t> </a:t>
            </a:r>
            <a:r>
              <a:rPr lang="en-US" sz="2800" dirty="0" smtClean="0">
                <a:solidFill>
                  <a:srgbClr val="000000"/>
                </a:solidFill>
                <a:latin typeface="Papyrus"/>
                <a:cs typeface="Papyrus"/>
              </a:rPr>
              <a:t>       The Jews -  Tribulation   </a:t>
            </a:r>
          </a:p>
          <a:p>
            <a:endParaRPr lang="en-US" sz="2800" dirty="0" smtClean="0">
              <a:solidFill>
                <a:srgbClr val="000000"/>
              </a:solidFill>
              <a:latin typeface="Papyrus"/>
              <a:cs typeface="Papyrus"/>
            </a:endParaRPr>
          </a:p>
          <a:p>
            <a:r>
              <a:rPr lang="en-US" sz="2800" dirty="0">
                <a:solidFill>
                  <a:srgbClr val="000000"/>
                </a:solidFill>
                <a:latin typeface="Papyrus"/>
                <a:cs typeface="Papyrus"/>
              </a:rPr>
              <a:t> </a:t>
            </a:r>
            <a:r>
              <a:rPr lang="en-US" sz="2800" dirty="0" smtClean="0">
                <a:solidFill>
                  <a:srgbClr val="000000"/>
                </a:solidFill>
                <a:latin typeface="Papyrus"/>
                <a:cs typeface="Papyrus"/>
              </a:rPr>
              <a:t>      The Tribulation Saints  - Tribulation </a:t>
            </a:r>
          </a:p>
          <a:p>
            <a:endParaRPr lang="en-US" sz="2800" dirty="0">
              <a:solidFill>
                <a:srgbClr val="000000"/>
              </a:solidFill>
              <a:latin typeface="Papyrus"/>
              <a:cs typeface="Papyrus"/>
            </a:endParaRPr>
          </a:p>
          <a:p>
            <a:r>
              <a:rPr lang="en-US" sz="2800" dirty="0" smtClean="0">
                <a:solidFill>
                  <a:srgbClr val="000000"/>
                </a:solidFill>
                <a:latin typeface="Papyrus"/>
                <a:cs typeface="Papyrus"/>
              </a:rPr>
              <a:t>        The Wicked -    Judgment  &amp; Lake of Fire</a:t>
            </a:r>
          </a:p>
          <a:p>
            <a:endParaRPr lang="en-US" sz="2800" dirty="0">
              <a:solidFill>
                <a:srgbClr val="000000"/>
              </a:solidFill>
              <a:latin typeface="Papyrus"/>
              <a:cs typeface="Papyrus"/>
            </a:endParaRPr>
          </a:p>
        </p:txBody>
      </p:sp>
    </p:spTree>
    <p:extLst>
      <p:ext uri="{BB962C8B-B14F-4D97-AF65-F5344CB8AC3E}">
        <p14:creationId xmlns:p14="http://schemas.microsoft.com/office/powerpoint/2010/main" val="15167065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End-time-harvest-by-Chr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397"/>
            <a:ext cx="4551688" cy="6171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0" y="491987"/>
            <a:ext cx="4499600" cy="164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65916" y="2447485"/>
            <a:ext cx="5677647" cy="2554545"/>
          </a:xfrm>
          <a:prstGeom prst="rect">
            <a:avLst/>
          </a:prstGeom>
          <a:noFill/>
        </p:spPr>
        <p:txBody>
          <a:bodyPr wrap="square" rtlCol="0">
            <a:spAutoFit/>
          </a:bodyPr>
          <a:lstStyle/>
          <a:p>
            <a:r>
              <a:rPr lang="en-US" sz="2000" dirty="0" smtClean="0">
                <a:latin typeface="Papyrus"/>
                <a:cs typeface="Papyrus"/>
              </a:rPr>
              <a:t>         </a:t>
            </a:r>
            <a:r>
              <a:rPr lang="en-US" sz="2000" dirty="0">
                <a:latin typeface="Papyrus"/>
                <a:cs typeface="Papyrus"/>
              </a:rPr>
              <a:t>I</a:t>
            </a:r>
            <a:r>
              <a:rPr lang="en-US" sz="2000" dirty="0" smtClean="0">
                <a:latin typeface="Papyrus"/>
                <a:cs typeface="Papyrus"/>
              </a:rPr>
              <a:t>s there is a Prophetic Pattern</a:t>
            </a:r>
          </a:p>
          <a:p>
            <a:r>
              <a:rPr lang="en-US" sz="2000" dirty="0">
                <a:latin typeface="Papyrus"/>
                <a:cs typeface="Papyrus"/>
              </a:rPr>
              <a:t> </a:t>
            </a:r>
            <a:r>
              <a:rPr lang="en-US" sz="2000" dirty="0" smtClean="0">
                <a:latin typeface="Papyrus"/>
                <a:cs typeface="Papyrus"/>
              </a:rPr>
              <a:t>              of End Time Harvest</a:t>
            </a:r>
          </a:p>
          <a:p>
            <a:r>
              <a:rPr lang="en-US" sz="2000" dirty="0">
                <a:latin typeface="Papyrus"/>
                <a:cs typeface="Papyrus"/>
              </a:rPr>
              <a:t> </a:t>
            </a:r>
            <a:r>
              <a:rPr lang="en-US" sz="2000" dirty="0" smtClean="0">
                <a:latin typeface="Papyrus"/>
                <a:cs typeface="Papyrus"/>
              </a:rPr>
              <a:t>                In Israel’s  3 Main Harvests ? </a:t>
            </a:r>
          </a:p>
          <a:p>
            <a:endParaRPr lang="en-US" sz="2000" dirty="0" smtClean="0">
              <a:latin typeface="Papyrus"/>
              <a:cs typeface="Papyrus"/>
            </a:endParaRPr>
          </a:p>
          <a:p>
            <a:r>
              <a:rPr lang="en-US" sz="2000" dirty="0" smtClean="0">
                <a:latin typeface="Papyrus"/>
                <a:cs typeface="Papyrus"/>
              </a:rPr>
              <a:t>     Barley -        Pre-Tribulation Rapture</a:t>
            </a:r>
          </a:p>
          <a:p>
            <a:r>
              <a:rPr lang="en-US" sz="2000" dirty="0" smtClean="0">
                <a:latin typeface="Papyrus"/>
                <a:cs typeface="Papyrus"/>
              </a:rPr>
              <a:t>     Wheat -         Mid-Tribulation Rapture</a:t>
            </a:r>
          </a:p>
          <a:p>
            <a:r>
              <a:rPr lang="en-US" sz="2000" dirty="0" smtClean="0">
                <a:latin typeface="Papyrus"/>
                <a:cs typeface="Papyrus"/>
              </a:rPr>
              <a:t>      Grapes -       End-Tribulation Rapture</a:t>
            </a:r>
          </a:p>
          <a:p>
            <a:r>
              <a:rPr lang="en-US" sz="2000" dirty="0">
                <a:latin typeface="Papyrus"/>
                <a:cs typeface="Papyrus"/>
              </a:rPr>
              <a:t> </a:t>
            </a:r>
            <a:r>
              <a:rPr lang="en-US" sz="2000" dirty="0" smtClean="0">
                <a:latin typeface="Papyrus"/>
                <a:cs typeface="Papyrus"/>
              </a:rPr>
              <a:t>  </a:t>
            </a:r>
            <a:endParaRPr lang="en-US" sz="2000" dirty="0">
              <a:latin typeface="Papyrus"/>
              <a:cs typeface="Papyrus"/>
            </a:endParaRPr>
          </a:p>
        </p:txBody>
      </p:sp>
      <p:pic>
        <p:nvPicPr>
          <p:cNvPr id="7" name="Picture 6" descr="Unknown-2.jpeg"/>
          <p:cNvPicPr>
            <a:picLocks noChangeAspect="1"/>
          </p:cNvPicPr>
          <p:nvPr/>
        </p:nvPicPr>
        <p:blipFill rotWithShape="1">
          <a:blip r:embed="rId4">
            <a:extLst>
              <a:ext uri="{28A0092B-C50C-407E-A947-70E740481C1C}">
                <a14:useLocalDpi xmlns:a14="http://schemas.microsoft.com/office/drawing/2010/main" val="0"/>
              </a:ext>
            </a:extLst>
          </a:blip>
          <a:srcRect b="7057"/>
          <a:stretch/>
        </p:blipFill>
        <p:spPr>
          <a:xfrm>
            <a:off x="4870141" y="4882500"/>
            <a:ext cx="3947459" cy="1557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37489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6251035" y="2563305"/>
            <a:ext cx="2638966" cy="378565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dirty="0" smtClean="0">
                <a:solidFill>
                  <a:schemeClr val="tx1"/>
                </a:solidFill>
                <a:latin typeface="Papyrus"/>
                <a:cs typeface="Papyrus"/>
              </a:rPr>
              <a:t>The Barley Harvest  is First!</a:t>
            </a:r>
          </a:p>
          <a:p>
            <a:pPr algn="ctr"/>
            <a:r>
              <a:rPr lang="en-US" sz="2000" dirty="0" smtClean="0">
                <a:solidFill>
                  <a:schemeClr val="tx1"/>
                </a:solidFill>
                <a:latin typeface="Papyrus"/>
                <a:cs typeface="Papyrus"/>
              </a:rPr>
              <a:t> As  is a Soft Grain, first cut with a Scythe   </a:t>
            </a:r>
            <a:r>
              <a:rPr lang="en-US" sz="2000" dirty="0">
                <a:solidFill>
                  <a:schemeClr val="tx1"/>
                </a:solidFill>
                <a:latin typeface="Papyrus"/>
                <a:cs typeface="Papyrus"/>
              </a:rPr>
              <a:t> </a:t>
            </a:r>
            <a:r>
              <a:rPr lang="en-US" sz="2000" dirty="0" smtClean="0">
                <a:solidFill>
                  <a:schemeClr val="tx1"/>
                </a:solidFill>
                <a:latin typeface="Papyrus"/>
                <a:cs typeface="Papyrus"/>
              </a:rPr>
              <a:t>then winnowed with a Fork. When it is thrown up in the air, the wind separates the grain from the chaff!   Sounds like a Rapture of Believers   </a:t>
            </a:r>
          </a:p>
          <a:p>
            <a:pPr algn="ctr"/>
            <a:r>
              <a:rPr lang="en-US" sz="2000" dirty="0" smtClean="0">
                <a:solidFill>
                  <a:schemeClr val="tx1"/>
                </a:solidFill>
                <a:latin typeface="Papyrus"/>
                <a:cs typeface="Papyrus"/>
              </a:rPr>
              <a:t> </a:t>
            </a:r>
          </a:p>
        </p:txBody>
      </p:sp>
      <p:pic>
        <p:nvPicPr>
          <p:cNvPr id="8" name="Picture 7"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59" y="2826416"/>
            <a:ext cx="2524553" cy="1413750"/>
          </a:xfrm>
          <a:prstGeom prst="rect">
            <a:avLst/>
          </a:prstGeom>
        </p:spPr>
      </p:pic>
      <p:pic>
        <p:nvPicPr>
          <p:cNvPr id="6" name="Picture 5" descr="LQ0A9461-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59" y="2615546"/>
            <a:ext cx="5597318" cy="3733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Wheat-Harv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59" y="430079"/>
            <a:ext cx="3003176" cy="1904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Unknown-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334" y="568030"/>
            <a:ext cx="4917402" cy="162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13928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061"/>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anc-jerusalem-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53" y="237643"/>
            <a:ext cx="5523842" cy="6414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340969" y="1559511"/>
            <a:ext cx="1828603" cy="6955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s-ES_tradnl" sz="2400" dirty="0" err="1" smtClean="0">
                <a:solidFill>
                  <a:schemeClr val="tx1"/>
                </a:solidFill>
                <a:latin typeface="Papyrus"/>
                <a:cs typeface="Papyrus"/>
              </a:rPr>
              <a:t>Prophetic</a:t>
            </a:r>
            <a:r>
              <a:rPr lang="es-ES_tradnl" sz="2400" dirty="0" smtClean="0">
                <a:solidFill>
                  <a:schemeClr val="tx1"/>
                </a:solidFill>
                <a:latin typeface="Papyrus"/>
                <a:cs typeface="Papyrus"/>
              </a:rPr>
              <a:t> </a:t>
            </a:r>
            <a:endParaRPr lang="es-ES_tradnl" sz="2400" dirty="0" smtClean="0">
              <a:solidFill>
                <a:schemeClr val="tx1"/>
              </a:solidFill>
              <a:latin typeface="Papyrus"/>
              <a:cs typeface="Papyrus"/>
            </a:endParaRPr>
          </a:p>
          <a:p>
            <a:pPr>
              <a:lnSpc>
                <a:spcPct val="80000"/>
              </a:lnSpc>
            </a:pPr>
            <a:r>
              <a:rPr lang="es-ES_tradnl" sz="2400" dirty="0" err="1" smtClean="0">
                <a:solidFill>
                  <a:schemeClr val="tx1"/>
                </a:solidFill>
                <a:latin typeface="Papyrus"/>
                <a:cs typeface="Papyrus"/>
              </a:rPr>
              <a:t>Patterns</a:t>
            </a:r>
            <a:endParaRPr lang="es-ES_tradnl" sz="2400" dirty="0">
              <a:solidFill>
                <a:schemeClr val="tx1"/>
              </a:solidFill>
              <a:latin typeface="Papyrus"/>
              <a:cs typeface="Papyrus"/>
            </a:endParaRPr>
          </a:p>
        </p:txBody>
      </p:sp>
      <p:sp>
        <p:nvSpPr>
          <p:cNvPr id="6" name="TextBox 5"/>
          <p:cNvSpPr txBox="1"/>
          <p:nvPr/>
        </p:nvSpPr>
        <p:spPr>
          <a:xfrm>
            <a:off x="4435969" y="4712909"/>
            <a:ext cx="3451412"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n-US" sz="2400" b="1" dirty="0" smtClean="0">
              <a:solidFill>
                <a:schemeClr val="tx1"/>
              </a:solidFill>
              <a:latin typeface="Papyrus"/>
              <a:cs typeface="Papyrus"/>
            </a:endParaRPr>
          </a:p>
          <a:p>
            <a:pPr algn="ctr"/>
            <a:r>
              <a:rPr lang="en-US" sz="2400" dirty="0" smtClean="0">
                <a:solidFill>
                  <a:schemeClr val="tx1"/>
                </a:solidFill>
                <a:latin typeface="Papyrus"/>
                <a:cs typeface="Papyrus"/>
              </a:rPr>
              <a:t>God </a:t>
            </a:r>
            <a:r>
              <a:rPr lang="en-US" sz="2400" dirty="0">
                <a:solidFill>
                  <a:schemeClr val="tx1"/>
                </a:solidFill>
                <a:latin typeface="Papyrus"/>
                <a:cs typeface="Papyrus"/>
              </a:rPr>
              <a:t>s</a:t>
            </a:r>
            <a:r>
              <a:rPr lang="en-US" sz="2400" dirty="0" smtClean="0">
                <a:solidFill>
                  <a:schemeClr val="tx1"/>
                </a:solidFill>
                <a:latin typeface="Papyrus"/>
                <a:cs typeface="Papyrus"/>
              </a:rPr>
              <a:t>ays He put His Name  in Jerusalem</a:t>
            </a:r>
          </a:p>
          <a:p>
            <a:pPr algn="ctr"/>
            <a:r>
              <a:rPr lang="en-US" sz="2400" dirty="0" smtClean="0">
                <a:solidFill>
                  <a:schemeClr val="tx1"/>
                </a:solidFill>
                <a:latin typeface="Papyrus"/>
                <a:cs typeface="Papyrus"/>
              </a:rPr>
              <a:t> </a:t>
            </a:r>
          </a:p>
          <a:p>
            <a:pPr algn="ctr"/>
            <a:r>
              <a:rPr lang="en-US" sz="2400" dirty="0" smtClean="0">
                <a:solidFill>
                  <a:schemeClr val="tx1"/>
                </a:solidFill>
                <a:latin typeface="Papyrus"/>
                <a:cs typeface="Papyrus"/>
              </a:rPr>
              <a:t>“ </a:t>
            </a:r>
            <a:r>
              <a:rPr lang="en-US" sz="2400" dirty="0" err="1" smtClean="0">
                <a:solidFill>
                  <a:schemeClr val="tx1"/>
                </a:solidFill>
                <a:latin typeface="Papyrus"/>
                <a:cs typeface="Papyrus"/>
              </a:rPr>
              <a:t>Jireh</a:t>
            </a:r>
            <a:r>
              <a:rPr lang="en-US" sz="2400" dirty="0" smtClean="0">
                <a:solidFill>
                  <a:schemeClr val="tx1"/>
                </a:solidFill>
                <a:latin typeface="Papyrus"/>
                <a:cs typeface="Papyrus"/>
              </a:rPr>
              <a:t> +</a:t>
            </a:r>
            <a:r>
              <a:rPr lang="en-US" sz="2400" dirty="0" smtClean="0">
                <a:solidFill>
                  <a:schemeClr val="tx1"/>
                </a:solidFill>
                <a:latin typeface="Papyrus"/>
                <a:cs typeface="Papyrus"/>
              </a:rPr>
              <a:t>Shalom ”</a:t>
            </a:r>
            <a:endParaRPr lang="en-US" sz="2400" dirty="0" smtClean="0">
              <a:solidFill>
                <a:schemeClr val="tx1"/>
              </a:solidFill>
              <a:latin typeface="Papyrus"/>
              <a:cs typeface="Papyrus"/>
            </a:endParaRPr>
          </a:p>
        </p:txBody>
      </p:sp>
    </p:spTree>
    <p:extLst>
      <p:ext uri="{BB962C8B-B14F-4D97-AF65-F5344CB8AC3E}">
        <p14:creationId xmlns:p14="http://schemas.microsoft.com/office/powerpoint/2010/main" val="38722036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s-ES_tradnl" dirty="0">
              <a:latin typeface="Papyrus" charset="0"/>
              <a:cs typeface="Papyrus" charset="0"/>
            </a:endParaRPr>
          </a:p>
        </p:txBody>
      </p:sp>
      <p:pic>
        <p:nvPicPr>
          <p:cNvPr id="3" name="Picture 2" descr="Wheat Harvest.jpg"/>
          <p:cNvPicPr>
            <a:picLocks noChangeAspect="1"/>
          </p:cNvPicPr>
          <p:nvPr/>
        </p:nvPicPr>
        <p:blipFill rotWithShape="1">
          <a:blip r:embed="rId2">
            <a:extLst>
              <a:ext uri="{28A0092B-C50C-407E-A947-70E740481C1C}">
                <a14:useLocalDpi xmlns:a14="http://schemas.microsoft.com/office/drawing/2010/main" val="0"/>
              </a:ext>
            </a:extLst>
          </a:blip>
          <a:srcRect b="4215"/>
          <a:stretch/>
        </p:blipFill>
        <p:spPr>
          <a:xfrm>
            <a:off x="-114106" y="0"/>
            <a:ext cx="720954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51scCtqXMBL._SL500_AC_SS350_.jpg"/>
          <p:cNvPicPr>
            <a:picLocks noChangeAspect="1"/>
          </p:cNvPicPr>
          <p:nvPr/>
        </p:nvPicPr>
        <p:blipFill>
          <a:blip r:embed="rId3">
            <a:extLst>
              <a:ext uri="{BEBA8EAE-BF5A-486C-A8C5-ECC9F3942E4B}">
                <a14:imgProps xmlns:a14="http://schemas.microsoft.com/office/drawing/2010/main">
                  <a14:imgLayer r:embed="rId4">
                    <a14:imgEffect>
                      <a14:backgroundRemoval t="10000" b="100000" l="5429" r="90000"/>
                    </a14:imgEffect>
                  </a14:imgLayer>
                </a14:imgProps>
              </a:ext>
              <a:ext uri="{28A0092B-C50C-407E-A947-70E740481C1C}">
                <a14:useLocalDpi xmlns:a14="http://schemas.microsoft.com/office/drawing/2010/main" val="0"/>
              </a:ext>
            </a:extLst>
          </a:blip>
          <a:stretch>
            <a:fillRect/>
          </a:stretch>
        </p:blipFill>
        <p:spPr>
          <a:xfrm>
            <a:off x="6128012" y="3141141"/>
            <a:ext cx="3496610" cy="3496610"/>
          </a:xfrm>
          <a:prstGeom prst="rect">
            <a:avLst/>
          </a:prstGeom>
        </p:spPr>
      </p:pic>
      <p:sp>
        <p:nvSpPr>
          <p:cNvPr id="9" name="TextBox 8"/>
          <p:cNvSpPr txBox="1"/>
          <p:nvPr/>
        </p:nvSpPr>
        <p:spPr>
          <a:xfrm>
            <a:off x="6932706" y="872268"/>
            <a:ext cx="2034056"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err="1" smtClean="0">
                <a:solidFill>
                  <a:srgbClr val="000000"/>
                </a:solidFill>
                <a:latin typeface="Papyrus"/>
                <a:cs typeface="Papyrus"/>
              </a:rPr>
              <a:t>Israel’s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Middle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Wheat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Harvest</a:t>
            </a:r>
            <a:r>
              <a:rPr lang="es-ES_tradnl" sz="2000" dirty="0" smtClean="0">
                <a:solidFill>
                  <a:srgbClr val="000000"/>
                </a:solidFill>
                <a:latin typeface="Papyrus"/>
                <a:cs typeface="Papyrus"/>
              </a:rPr>
              <a:t> </a:t>
            </a:r>
          </a:p>
          <a:p>
            <a:pPr algn="ctr"/>
            <a:endParaRPr lang="es-ES_tradnl" sz="2000" dirty="0" smtClean="0">
              <a:solidFill>
                <a:srgbClr val="000000"/>
              </a:solidFill>
              <a:latin typeface="Papyrus"/>
              <a:cs typeface="Papyrus"/>
            </a:endParaRPr>
          </a:p>
          <a:p>
            <a:pPr algn="ct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Threshin</a:t>
            </a:r>
            <a:r>
              <a:rPr lang="es-ES_tradnl" sz="2000" dirty="0" err="1">
                <a:solidFill>
                  <a:srgbClr val="000000"/>
                </a:solidFill>
                <a:latin typeface="Papyrus"/>
                <a:cs typeface="Papyrus"/>
              </a:rPr>
              <a:t>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smtClean="0">
                <a:solidFill>
                  <a:srgbClr val="000000"/>
                </a:solidFill>
                <a:latin typeface="Papyrus"/>
                <a:cs typeface="Papyrus"/>
              </a:rPr>
              <a:t>  a </a:t>
            </a:r>
            <a:r>
              <a:rPr lang="es-ES_tradnl" sz="2000" dirty="0" err="1" smtClean="0">
                <a:solidFill>
                  <a:srgbClr val="000000"/>
                </a:solidFill>
                <a:latin typeface="Papyrus"/>
                <a:cs typeface="Papyrus"/>
              </a:rPr>
              <a:t>Tribulum</a:t>
            </a:r>
            <a:endParaRPr lang="es-ES_tradnl" sz="2000" dirty="0" smtClean="0">
              <a:solidFill>
                <a:srgbClr val="000000"/>
              </a:solidFill>
              <a:latin typeface="Papyrus"/>
              <a:cs typeface="Papyrus"/>
            </a:endParaRPr>
          </a:p>
        </p:txBody>
      </p:sp>
    </p:spTree>
    <p:extLst>
      <p:ext uri="{BB962C8B-B14F-4D97-AF65-F5344CB8AC3E}">
        <p14:creationId xmlns:p14="http://schemas.microsoft.com/office/powerpoint/2010/main" val="253927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113"/>
            <a:ext cx="9144000" cy="68691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_tradnl"/>
          </a:p>
        </p:txBody>
      </p:sp>
      <p:sp>
        <p:nvSpPr>
          <p:cNvPr id="60418" name="Rectangle 3"/>
          <p:cNvSpPr>
            <a:spLocks noGrp="1" noChangeArrowheads="1"/>
          </p:cNvSpPr>
          <p:nvPr>
            <p:ph type="body" idx="1"/>
          </p:nvPr>
        </p:nvSpPr>
        <p:spPr>
          <a:xfrm>
            <a:off x="4770568" y="465138"/>
            <a:ext cx="4314765" cy="5131628"/>
          </a:xfrm>
        </p:spPr>
        <p:txBody>
          <a:bodyPr/>
          <a:lstStyle/>
          <a:p>
            <a:pPr algn="ctr" eaLnBrk="1" hangingPunct="1">
              <a:lnSpc>
                <a:spcPct val="80000"/>
              </a:lnSpc>
              <a:buFontTx/>
              <a:buNone/>
              <a:defRPr/>
            </a:pPr>
            <a:endParaRPr lang="en-US" sz="2400" dirty="0">
              <a:latin typeface="Papyrus" charset="0"/>
              <a:cs typeface="Papyrus" charset="0"/>
            </a:endParaRPr>
          </a:p>
          <a:p>
            <a:pPr eaLnBrk="1" hangingPunct="1">
              <a:lnSpc>
                <a:spcPct val="80000"/>
              </a:lnSpc>
              <a:buFontTx/>
              <a:buNone/>
              <a:defRPr/>
            </a:pPr>
            <a:r>
              <a:rPr lang="en-US" sz="2000" dirty="0" smtClean="0">
                <a:latin typeface="Papyrus" charset="0"/>
                <a:cs typeface="Papyrus" charset="0"/>
              </a:rPr>
              <a:t>The steps for harvesting wheat are different than barley. Because it has a hard outer stalk that must be crushed to release the grain, </a:t>
            </a:r>
            <a:r>
              <a:rPr lang="en-US" sz="2000" dirty="0">
                <a:latin typeface="Papyrus" charset="0"/>
                <a:cs typeface="Papyrus" charset="0"/>
              </a:rPr>
              <a:t> </a:t>
            </a:r>
            <a:r>
              <a:rPr lang="en-US" sz="2000" dirty="0" smtClean="0">
                <a:latin typeface="Papyrus" charset="0"/>
                <a:cs typeface="Papyrus" charset="0"/>
              </a:rPr>
              <a:t>it is laid on a threshing floor where a special sled with blades underneath is pulled over the wheat.  </a:t>
            </a:r>
          </a:p>
          <a:p>
            <a:pPr eaLnBrk="1" hangingPunct="1">
              <a:lnSpc>
                <a:spcPct val="80000"/>
              </a:lnSpc>
              <a:buFontTx/>
              <a:buNone/>
              <a:defRPr/>
            </a:pPr>
            <a:r>
              <a:rPr lang="en-US" sz="2000" dirty="0" smtClean="0">
                <a:latin typeface="Papyrus" charset="0"/>
                <a:cs typeface="Papyrus" charset="0"/>
              </a:rPr>
              <a:t>Then </a:t>
            </a:r>
            <a:r>
              <a:rPr lang="en-US" sz="2000" dirty="0">
                <a:latin typeface="Papyrus" charset="0"/>
                <a:cs typeface="Papyrus" charset="0"/>
              </a:rPr>
              <a:t>the grain is </a:t>
            </a:r>
            <a:r>
              <a:rPr lang="en-US" sz="2000" dirty="0" smtClean="0">
                <a:latin typeface="Papyrus" charset="0"/>
                <a:cs typeface="Papyrus" charset="0"/>
              </a:rPr>
              <a:t>winnowed with </a:t>
            </a:r>
            <a:r>
              <a:rPr lang="en-US" sz="2000" dirty="0">
                <a:latin typeface="Papyrus" charset="0"/>
                <a:cs typeface="Papyrus" charset="0"/>
              </a:rPr>
              <a:t>a fork and the </a:t>
            </a:r>
            <a:r>
              <a:rPr lang="en-US" sz="2000" dirty="0" smtClean="0">
                <a:latin typeface="Papyrus" charset="0"/>
                <a:cs typeface="Papyrus" charset="0"/>
              </a:rPr>
              <a:t>chaff </a:t>
            </a:r>
            <a:r>
              <a:rPr lang="en-US" sz="2000" dirty="0">
                <a:latin typeface="Papyrus" charset="0"/>
                <a:cs typeface="Papyrus" charset="0"/>
              </a:rPr>
              <a:t>is separated from the wheat</a:t>
            </a:r>
            <a:r>
              <a:rPr lang="en-US" sz="2000" dirty="0" smtClean="0">
                <a:latin typeface="Papyrus" charset="0"/>
                <a:cs typeface="Papyrus" charset="0"/>
              </a:rPr>
              <a:t>. The grain is gathered into the barn and the chaff is burned in the fire.  What </a:t>
            </a:r>
            <a:r>
              <a:rPr lang="en-US" sz="2000" dirty="0">
                <a:latin typeface="Papyrus" charset="0"/>
                <a:cs typeface="Papyrus" charset="0"/>
              </a:rPr>
              <a:t>a picture of the </a:t>
            </a:r>
            <a:r>
              <a:rPr lang="en-US" sz="2000" dirty="0" smtClean="0">
                <a:latin typeface="Papyrus" charset="0"/>
                <a:cs typeface="Papyrus" charset="0"/>
              </a:rPr>
              <a:t>hard-hearted </a:t>
            </a:r>
            <a:r>
              <a:rPr lang="en-US" sz="2000" dirty="0">
                <a:latin typeface="Papyrus" charset="0"/>
                <a:cs typeface="Papyrus" charset="0"/>
              </a:rPr>
              <a:t>people who will </a:t>
            </a:r>
            <a:r>
              <a:rPr lang="en-US" sz="2000" dirty="0" smtClean="0">
                <a:latin typeface="Papyrus" charset="0"/>
                <a:cs typeface="Papyrus" charset="0"/>
              </a:rPr>
              <a:t>go </a:t>
            </a:r>
            <a:r>
              <a:rPr lang="en-US" sz="2000" dirty="0">
                <a:latin typeface="Papyrus" charset="0"/>
                <a:cs typeface="Papyrus" charset="0"/>
              </a:rPr>
              <a:t>into the Tribulation</a:t>
            </a:r>
            <a:r>
              <a:rPr lang="en-US" sz="2400" dirty="0" smtClean="0">
                <a:latin typeface="Georgia Italic" charset="0"/>
              </a:rPr>
              <a:t>!</a:t>
            </a:r>
            <a:endParaRPr lang="en-US" sz="2400" dirty="0">
              <a:latin typeface="Georgia Italic" charset="0"/>
            </a:endParaRPr>
          </a:p>
          <a:p>
            <a:pPr eaLnBrk="1" hangingPunct="1">
              <a:lnSpc>
                <a:spcPct val="90000"/>
              </a:lnSpc>
              <a:buFontTx/>
              <a:buNone/>
              <a:defRPr/>
            </a:pPr>
            <a:endParaRPr lang="en-US" sz="2400" dirty="0">
              <a:latin typeface="Arial" charset="0"/>
            </a:endParaRPr>
          </a:p>
        </p:txBody>
      </p:sp>
      <p:sp>
        <p:nvSpPr>
          <p:cNvPr id="58371" name="TextBox 5"/>
          <p:cNvSpPr txBox="1">
            <a:spLocks noChangeArrowheads="1"/>
          </p:cNvSpPr>
          <p:nvPr/>
        </p:nvSpPr>
        <p:spPr bwMode="auto">
          <a:xfrm>
            <a:off x="7978775" y="96838"/>
            <a:ext cx="3370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1800"/>
              <a:t>  </a:t>
            </a:r>
          </a:p>
        </p:txBody>
      </p:sp>
      <p:pic>
        <p:nvPicPr>
          <p:cNvPr id="4" name="Picture 3" descr="End-time-harvest-by-Chr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4" y="322492"/>
            <a:ext cx="4599554" cy="6236683"/>
          </a:xfrm>
          <a:prstGeom prst="rect">
            <a:avLst/>
          </a:prstGeom>
        </p:spPr>
      </p:pic>
      <p:pic>
        <p:nvPicPr>
          <p:cNvPr id="2" name="Picture 1" descr="IMG_4191_master.jpg"/>
          <p:cNvPicPr>
            <a:picLocks noChangeAspect="1"/>
          </p:cNvPicPr>
          <p:nvPr/>
        </p:nvPicPr>
        <p:blipFill>
          <a:blip r:embed="rId4">
            <a:extLst>
              <a:ext uri="{BEBA8EAE-BF5A-486C-A8C5-ECC9F3942E4B}">
                <a14:imgProps xmlns:a14="http://schemas.microsoft.com/office/drawing/2010/main">
                  <a14:imgLayer r:embed="rId5">
                    <a14:imgEffect>
                      <a14:backgroundRemoval t="1649" b="98438" l="7813" r="95443"/>
                    </a14:imgEffect>
                  </a14:imgLayer>
                </a14:imgProps>
              </a:ext>
              <a:ext uri="{28A0092B-C50C-407E-A947-70E740481C1C}">
                <a14:useLocalDpi xmlns:a14="http://schemas.microsoft.com/office/drawing/2010/main" val="0"/>
              </a:ext>
            </a:extLst>
          </a:blip>
          <a:stretch>
            <a:fillRect/>
          </a:stretch>
        </p:blipFill>
        <p:spPr>
          <a:xfrm rot="5400000">
            <a:off x="5670542" y="4263032"/>
            <a:ext cx="2085495" cy="3128244"/>
          </a:xfrm>
          <a:prstGeom prst="rect">
            <a:avLst/>
          </a:prstGeom>
        </p:spPr>
      </p:pic>
    </p:spTree>
    <p:extLst>
      <p:ext uri="{BB962C8B-B14F-4D97-AF65-F5344CB8AC3E}">
        <p14:creationId xmlns:p14="http://schemas.microsoft.com/office/powerpoint/2010/main" val="2768983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10168049_603355436421898_153456967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 y="971175"/>
            <a:ext cx="8313936" cy="508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39171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Grape Harve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05" y="1585244"/>
            <a:ext cx="8680760" cy="4958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Bikurim-or-Bikkurim-Basket-of-grapes.jpg"/>
          <p:cNvPicPr>
            <a:picLocks noChangeAspect="1"/>
          </p:cNvPicPr>
          <p:nvPr/>
        </p:nvPicPr>
        <p:blipFill>
          <a:blip r:embed="rId3">
            <a:extLst>
              <a:ext uri="{BEBA8EAE-BF5A-486C-A8C5-ECC9F3942E4B}">
                <a14:imgProps xmlns:a14="http://schemas.microsoft.com/office/drawing/2010/main">
                  <a14:imgLayer r:embed="rId4">
                    <a14:imgEffect>
                      <a14:backgroundRemoval t="9840" b="89894" l="10000" r="95000">
                        <a14:backgroundMark x1="34722" y1="37766" x2="34722" y2="37766"/>
                      </a14:backgroundRemoval>
                    </a14:imgEffect>
                  </a14:imgLayer>
                </a14:imgProps>
              </a:ext>
              <a:ext uri="{28A0092B-C50C-407E-A947-70E740481C1C}">
                <a14:useLocalDpi xmlns:a14="http://schemas.microsoft.com/office/drawing/2010/main" val="0"/>
              </a:ext>
            </a:extLst>
          </a:blip>
          <a:stretch>
            <a:fillRect/>
          </a:stretch>
        </p:blipFill>
        <p:spPr>
          <a:xfrm>
            <a:off x="0" y="-747058"/>
            <a:ext cx="3047046" cy="3182470"/>
          </a:xfrm>
          <a:prstGeom prst="rect">
            <a:avLst/>
          </a:prstGeom>
        </p:spPr>
      </p:pic>
      <p:sp>
        <p:nvSpPr>
          <p:cNvPr id="5" name="TextBox 4"/>
          <p:cNvSpPr txBox="1"/>
          <p:nvPr/>
        </p:nvSpPr>
        <p:spPr>
          <a:xfrm>
            <a:off x="3526117" y="283882"/>
            <a:ext cx="4826000"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srgbClr val="000000"/>
                </a:solidFill>
                <a:latin typeface="Papyrus"/>
                <a:cs typeface="Papyrus"/>
              </a:rPr>
              <a:t>The grape Harvest is at the final harvest</a:t>
            </a:r>
          </a:p>
          <a:p>
            <a:r>
              <a:rPr lang="en-US" sz="2000" dirty="0" smtClean="0">
                <a:solidFill>
                  <a:srgbClr val="000000"/>
                </a:solidFill>
                <a:latin typeface="Papyrus"/>
                <a:cs typeface="Papyrus"/>
              </a:rPr>
              <a:t>       Usually around Yom Kippur</a:t>
            </a:r>
          </a:p>
          <a:p>
            <a:r>
              <a:rPr lang="en-US" sz="2000" dirty="0" smtClean="0">
                <a:solidFill>
                  <a:srgbClr val="000000"/>
                </a:solidFill>
                <a:latin typeface="Papyrus"/>
                <a:cs typeface="Papyrus"/>
              </a:rPr>
              <a:t>The grapes are trampled in a wine vat             	until the blood runs out! </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33871250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82706" y="358588"/>
            <a:ext cx="7231530" cy="1631216"/>
          </a:xfrm>
          <a:prstGeom prst="rect">
            <a:avLst/>
          </a:prstGeom>
          <a:noFill/>
        </p:spPr>
        <p:txBody>
          <a:bodyPr wrap="square" rtlCol="0">
            <a:spAutoFit/>
          </a:bodyPr>
          <a:lstStyle/>
          <a:p>
            <a:r>
              <a:rPr lang="en-US" sz="2000" dirty="0" smtClean="0">
                <a:solidFill>
                  <a:srgbClr val="FF0000"/>
                </a:solidFill>
                <a:latin typeface="Papyrus"/>
                <a:cs typeface="Papyrus"/>
              </a:rPr>
              <a:t>Rev. 14:19  </a:t>
            </a:r>
            <a:r>
              <a:rPr lang="en-US" sz="2000" dirty="0" smtClean="0">
                <a:latin typeface="Papyrus"/>
                <a:cs typeface="Papyrus"/>
              </a:rPr>
              <a:t>“And the angel thrust in his sickle into the earth, and gathered the vine of the earth, and cast it into the great winepress of </a:t>
            </a:r>
            <a:r>
              <a:rPr lang="en-US" sz="2000" dirty="0" smtClean="0">
                <a:solidFill>
                  <a:srgbClr val="FF0000"/>
                </a:solidFill>
                <a:latin typeface="Papyrus"/>
                <a:cs typeface="Papyrus"/>
              </a:rPr>
              <a:t>the wrath of God.</a:t>
            </a:r>
          </a:p>
          <a:p>
            <a:r>
              <a:rPr lang="en-US" sz="2000" dirty="0" smtClean="0">
                <a:solidFill>
                  <a:srgbClr val="FF0000"/>
                </a:solidFill>
                <a:latin typeface="Papyrus"/>
                <a:cs typeface="Papyrus"/>
              </a:rPr>
              <a:t>20</a:t>
            </a:r>
            <a:r>
              <a:rPr lang="en-US" sz="2000" dirty="0" smtClean="0">
                <a:latin typeface="Papyrus"/>
                <a:cs typeface="Papyrus"/>
              </a:rPr>
              <a:t>. And the winepress was trodden without the City, and blood came out of the winepress even to the horses bridles</a:t>
            </a:r>
            <a:r>
              <a:rPr lang="mr-IN" sz="2000" dirty="0" smtClean="0">
                <a:latin typeface="Papyrus"/>
                <a:cs typeface="Papyrus"/>
              </a:rPr>
              <a:t>…</a:t>
            </a:r>
            <a:r>
              <a:rPr lang="en-US" sz="2000" dirty="0" smtClean="0">
                <a:latin typeface="Papyrus"/>
                <a:cs typeface="Papyrus"/>
              </a:rPr>
              <a:t>.”</a:t>
            </a:r>
            <a:endParaRPr lang="en-US" sz="2000" dirty="0">
              <a:latin typeface="Papyrus"/>
              <a:cs typeface="Papyrus"/>
            </a:endParaRPr>
          </a:p>
        </p:txBody>
      </p:sp>
      <p:pic>
        <p:nvPicPr>
          <p:cNvPr id="6" name="Picture 5" descr="blood-as-high-as-a-horses-bridal-harvest-sickle-reap-revelation-14-grape-harvest-wr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82" y="2141070"/>
            <a:ext cx="8382000" cy="4526280"/>
          </a:xfrm>
          <a:prstGeom prst="rect">
            <a:avLst/>
          </a:prstGeom>
        </p:spPr>
      </p:pic>
    </p:spTree>
    <p:extLst>
      <p:ext uri="{BB962C8B-B14F-4D97-AF65-F5344CB8AC3E}">
        <p14:creationId xmlns:p14="http://schemas.microsoft.com/office/powerpoint/2010/main" val="41598081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eation-swap-cross-thorns-michael-bernico-17823-1thess59.jpg"/>
          <p:cNvPicPr>
            <a:picLocks noChangeAspect="1"/>
          </p:cNvPicPr>
          <p:nvPr/>
        </p:nvPicPr>
        <p:blipFill rotWithShape="1">
          <a:blip r:embed="rId2">
            <a:extLst>
              <a:ext uri="{28A0092B-C50C-407E-A947-70E740481C1C}">
                <a14:useLocalDpi xmlns:a14="http://schemas.microsoft.com/office/drawing/2010/main" val="0"/>
              </a:ext>
            </a:extLst>
          </a:blip>
          <a:srcRect b="5010"/>
          <a:stretch/>
        </p:blipFill>
        <p:spPr>
          <a:xfrm>
            <a:off x="0" y="907497"/>
            <a:ext cx="9144000" cy="4889679"/>
          </a:xfrm>
          <a:prstGeom prst="rect">
            <a:avLst/>
          </a:prstGeom>
        </p:spPr>
      </p:pic>
    </p:spTree>
    <p:extLst>
      <p:ext uri="{BB962C8B-B14F-4D97-AF65-F5344CB8AC3E}">
        <p14:creationId xmlns:p14="http://schemas.microsoft.com/office/powerpoint/2010/main" val="10969804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3187"/>
            <a:ext cx="9144000" cy="693118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dirty="0" err="1">
                <a:solidFill>
                  <a:srgbClr val="000000"/>
                </a:solidFill>
                <a:latin typeface="Papyrus"/>
                <a:cs typeface="Papyrus"/>
              </a:rPr>
              <a:t>When</a:t>
            </a:r>
            <a:r>
              <a:rPr lang="es-ES_tradnl" dirty="0">
                <a:solidFill>
                  <a:srgbClr val="000000"/>
                </a:solidFill>
                <a:latin typeface="Papyrus"/>
                <a:cs typeface="Papyrus"/>
              </a:rPr>
              <a:t> </a:t>
            </a:r>
            <a:r>
              <a:rPr lang="es-ES_tradnl" dirty="0" err="1">
                <a:solidFill>
                  <a:srgbClr val="000000"/>
                </a:solidFill>
                <a:latin typeface="Papyrus"/>
                <a:cs typeface="Papyrus"/>
              </a:rPr>
              <a:t>is</a:t>
            </a:r>
            <a:r>
              <a:rPr lang="es-ES_tradnl" dirty="0">
                <a:solidFill>
                  <a:srgbClr val="000000"/>
                </a:solidFill>
                <a:latin typeface="Papyrus"/>
                <a:cs typeface="Papyrus"/>
              </a:rPr>
              <a:t> </a:t>
            </a:r>
            <a:r>
              <a:rPr lang="es-ES_tradnl" dirty="0" err="1">
                <a:solidFill>
                  <a:srgbClr val="000000"/>
                </a:solidFill>
                <a:latin typeface="Papyrus"/>
                <a:cs typeface="Papyrus"/>
              </a:rPr>
              <a:t>Jesus</a:t>
            </a:r>
            <a:r>
              <a:rPr lang="es-ES_tradnl" dirty="0">
                <a:solidFill>
                  <a:srgbClr val="000000"/>
                </a:solidFill>
                <a:latin typeface="Papyrus"/>
                <a:cs typeface="Papyrus"/>
              </a:rPr>
              <a:t> </a:t>
            </a:r>
            <a:r>
              <a:rPr lang="es-ES_tradnl" dirty="0" err="1">
                <a:solidFill>
                  <a:srgbClr val="000000"/>
                </a:solidFill>
                <a:latin typeface="Papyrus"/>
                <a:cs typeface="Papyrus"/>
              </a:rPr>
              <a:t>Coming</a:t>
            </a:r>
            <a:r>
              <a:rPr lang="es-ES_tradnl" dirty="0">
                <a:solidFill>
                  <a:srgbClr val="000000"/>
                </a:solidFill>
                <a:latin typeface="Papyrus"/>
                <a:cs typeface="Papyrus"/>
              </a:rPr>
              <a:t> </a:t>
            </a:r>
            <a:r>
              <a:rPr lang="es-ES_tradnl" dirty="0" err="1">
                <a:solidFill>
                  <a:srgbClr val="000000"/>
                </a:solidFill>
                <a:latin typeface="Papyrus"/>
                <a:cs typeface="Papyrus"/>
              </a:rPr>
              <a:t>Again</a:t>
            </a:r>
            <a:endParaRPr lang="es-ES_tradnl" dirty="0"/>
          </a:p>
        </p:txBody>
      </p:sp>
      <p:sp>
        <p:nvSpPr>
          <p:cNvPr id="6" name="TextBox 5"/>
          <p:cNvSpPr txBox="1"/>
          <p:nvPr/>
        </p:nvSpPr>
        <p:spPr>
          <a:xfrm>
            <a:off x="1" y="1654107"/>
            <a:ext cx="5059562"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When</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is</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Jesus</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Coming</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Again</a:t>
            </a:r>
            <a:r>
              <a:rPr lang="es-ES_tradnl" sz="2800" kern="1200" dirty="0" smtClean="0">
                <a:solidFill>
                  <a:srgbClr val="000000"/>
                </a:solidFill>
                <a:latin typeface="Papyrus"/>
                <a:cs typeface="Papyrus"/>
              </a:rPr>
              <a:t>?</a:t>
            </a:r>
            <a:endParaRPr lang="es-ES_tradnl" sz="2800" kern="1200" dirty="0">
              <a:solidFill>
                <a:srgbClr val="000000"/>
              </a:solidFill>
              <a:latin typeface="Papyrus"/>
              <a:cs typeface="Papyrus"/>
            </a:endParaRPr>
          </a:p>
        </p:txBody>
      </p:sp>
      <p:sp>
        <p:nvSpPr>
          <p:cNvPr id="7" name="TextBox 6"/>
          <p:cNvSpPr txBox="1"/>
          <p:nvPr/>
        </p:nvSpPr>
        <p:spPr>
          <a:xfrm>
            <a:off x="3383160" y="499551"/>
            <a:ext cx="5157695" cy="89255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_tradnl" sz="2800" kern="1200" dirty="0" smtClean="0">
                <a:solidFill>
                  <a:srgbClr val="000000"/>
                </a:solidFill>
                <a:latin typeface="Papyrus"/>
                <a:cs typeface="Papyrus"/>
              </a:rPr>
              <a:t>“</a:t>
            </a:r>
            <a:r>
              <a:rPr lang="es-ES_tradnl" sz="2400" kern="1200" dirty="0" err="1" smtClean="0">
                <a:solidFill>
                  <a:srgbClr val="000000"/>
                </a:solidFill>
                <a:latin typeface="Papyrus"/>
                <a:cs typeface="Papyrus"/>
              </a:rPr>
              <a:t>When</a:t>
            </a:r>
            <a:r>
              <a:rPr lang="es-ES_tradnl" sz="2400" kern="1200" dirty="0" smtClean="0">
                <a:solidFill>
                  <a:srgbClr val="000000"/>
                </a:solidFill>
                <a:latin typeface="Papyrus"/>
                <a:cs typeface="Papyrus"/>
              </a:rPr>
              <a:t> </a:t>
            </a:r>
            <a:r>
              <a:rPr lang="es-ES_tradnl" sz="2400" kern="1200" dirty="0" err="1" smtClean="0">
                <a:solidFill>
                  <a:srgbClr val="000000"/>
                </a:solidFill>
                <a:latin typeface="Papyrus"/>
                <a:cs typeface="Papyrus"/>
              </a:rPr>
              <a:t>the</a:t>
            </a:r>
            <a:r>
              <a:rPr lang="es-ES_tradnl" sz="2400" kern="1200" dirty="0" smtClean="0">
                <a:solidFill>
                  <a:srgbClr val="000000"/>
                </a:solidFill>
                <a:latin typeface="Papyrus"/>
                <a:cs typeface="Papyrus"/>
              </a:rPr>
              <a:t> Lord </a:t>
            </a:r>
            <a:r>
              <a:rPr lang="es-ES_tradnl" sz="2400" kern="1200" dirty="0" err="1" smtClean="0">
                <a:solidFill>
                  <a:srgbClr val="000000"/>
                </a:solidFill>
                <a:latin typeface="Papyrus"/>
                <a:cs typeface="Papyrus"/>
              </a:rPr>
              <a:t>shall</a:t>
            </a:r>
            <a:r>
              <a:rPr lang="es-ES_tradnl" sz="2400" kern="1200" dirty="0" smtClean="0">
                <a:solidFill>
                  <a:srgbClr val="000000"/>
                </a:solidFill>
                <a:latin typeface="Papyrus"/>
                <a:cs typeface="Papyrus"/>
              </a:rPr>
              <a:t> </a:t>
            </a:r>
            <a:r>
              <a:rPr lang="es-ES_tradnl" sz="2400" kern="1200" dirty="0" err="1" smtClean="0">
                <a:solidFill>
                  <a:srgbClr val="000000"/>
                </a:solidFill>
                <a:latin typeface="Papyrus"/>
                <a:cs typeface="Papyrus"/>
              </a:rPr>
              <a:t>build</a:t>
            </a:r>
            <a:r>
              <a:rPr lang="es-ES_tradnl" sz="2400" kern="1200" dirty="0" smtClean="0">
                <a:solidFill>
                  <a:srgbClr val="000000"/>
                </a:solidFill>
                <a:latin typeface="Papyrus"/>
                <a:cs typeface="Papyrus"/>
              </a:rPr>
              <a:t> up </a:t>
            </a:r>
            <a:r>
              <a:rPr lang="es-ES_tradnl" sz="2400" kern="1200" dirty="0" err="1" smtClean="0">
                <a:solidFill>
                  <a:srgbClr val="000000"/>
                </a:solidFill>
                <a:latin typeface="Papyrus"/>
                <a:cs typeface="Papyrus"/>
              </a:rPr>
              <a:t>Zion</a:t>
            </a:r>
            <a:r>
              <a:rPr lang="es-ES_tradnl" sz="2400" kern="1200" dirty="0" smtClean="0">
                <a:solidFill>
                  <a:srgbClr val="000000"/>
                </a:solidFill>
                <a:latin typeface="Papyrus"/>
                <a:cs typeface="Papyrus"/>
              </a:rPr>
              <a:t>,</a:t>
            </a:r>
          </a:p>
          <a:p>
            <a:r>
              <a:rPr lang="es-ES_tradnl" sz="2400" kern="1200" dirty="0" smtClean="0">
                <a:solidFill>
                  <a:srgbClr val="000000"/>
                </a:solidFill>
                <a:latin typeface="Papyrus"/>
                <a:cs typeface="Papyrus"/>
              </a:rPr>
              <a:t>     He </a:t>
            </a:r>
            <a:r>
              <a:rPr lang="es-ES_tradnl" sz="2400" kern="1200" dirty="0" err="1" smtClean="0">
                <a:solidFill>
                  <a:srgbClr val="000000"/>
                </a:solidFill>
                <a:latin typeface="Papyrus"/>
                <a:cs typeface="Papyrus"/>
              </a:rPr>
              <a:t>shall</a:t>
            </a:r>
            <a:r>
              <a:rPr lang="es-ES_tradnl" sz="2400" kern="1200" dirty="0" smtClean="0">
                <a:solidFill>
                  <a:srgbClr val="000000"/>
                </a:solidFill>
                <a:latin typeface="Papyrus"/>
                <a:cs typeface="Papyrus"/>
              </a:rPr>
              <a:t> </a:t>
            </a:r>
            <a:r>
              <a:rPr lang="es-ES_tradnl" sz="2400" kern="1200" dirty="0" err="1" smtClean="0">
                <a:solidFill>
                  <a:srgbClr val="000000"/>
                </a:solidFill>
                <a:latin typeface="Papyrus"/>
                <a:cs typeface="Papyrus"/>
              </a:rPr>
              <a:t>appear</a:t>
            </a:r>
            <a:r>
              <a:rPr lang="es-ES_tradnl" sz="2400" kern="1200" dirty="0" smtClean="0">
                <a:solidFill>
                  <a:srgbClr val="000000"/>
                </a:solidFill>
                <a:latin typeface="Papyrus"/>
                <a:cs typeface="Papyrus"/>
              </a:rPr>
              <a:t> in </a:t>
            </a:r>
            <a:r>
              <a:rPr lang="es-ES_tradnl" sz="2400" kern="1200" dirty="0" err="1" smtClean="0">
                <a:solidFill>
                  <a:srgbClr val="000000"/>
                </a:solidFill>
                <a:latin typeface="Papyrus"/>
                <a:cs typeface="Papyrus"/>
              </a:rPr>
              <a:t>His</a:t>
            </a:r>
            <a:r>
              <a:rPr lang="es-ES_tradnl" sz="2400" kern="1200" dirty="0" smtClean="0">
                <a:solidFill>
                  <a:srgbClr val="000000"/>
                </a:solidFill>
                <a:latin typeface="Papyrus"/>
                <a:cs typeface="Papyrus"/>
              </a:rPr>
              <a:t> </a:t>
            </a:r>
            <a:r>
              <a:rPr lang="es-ES_tradnl" sz="2400" kern="1200" dirty="0" err="1" smtClean="0">
                <a:solidFill>
                  <a:srgbClr val="000000"/>
                </a:solidFill>
                <a:latin typeface="Papyrus"/>
                <a:cs typeface="Papyrus"/>
              </a:rPr>
              <a:t>Glory</a:t>
            </a:r>
            <a:r>
              <a:rPr lang="es-ES_tradnl" sz="2400" dirty="0" smtClean="0">
                <a:solidFill>
                  <a:srgbClr val="000000"/>
                </a:solidFill>
                <a:latin typeface="Papyrus"/>
                <a:cs typeface="Papyrus"/>
              </a:rPr>
              <a:t>”</a:t>
            </a:r>
            <a:endParaRPr lang="es-ES_tradnl" sz="2400" kern="1200" dirty="0">
              <a:solidFill>
                <a:srgbClr val="000000"/>
              </a:solidFill>
              <a:latin typeface="Papyrus"/>
              <a:cs typeface="Papyrus"/>
            </a:endParaRPr>
          </a:p>
        </p:txBody>
      </p:sp>
      <p:pic>
        <p:nvPicPr>
          <p:cNvPr id="2" name="Picture 1"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4082" b="99490" l="0" r="97287">
                        <a14:foregroundMark x1="13953" y1="57143" x2="70543" y2="99490"/>
                      </a14:backgroundRemoval>
                    </a14:imgEffect>
                  </a14:imgLayer>
                </a14:imgProps>
              </a:ext>
              <a:ext uri="{28A0092B-C50C-407E-A947-70E740481C1C}">
                <a14:useLocalDpi xmlns:a14="http://schemas.microsoft.com/office/drawing/2010/main" val="0"/>
              </a:ext>
            </a:extLst>
          </a:blip>
          <a:stretch>
            <a:fillRect/>
          </a:stretch>
        </p:blipFill>
        <p:spPr>
          <a:xfrm>
            <a:off x="1" y="-196050"/>
            <a:ext cx="2435411" cy="1850157"/>
          </a:xfrm>
          <a:prstGeom prst="rect">
            <a:avLst/>
          </a:prstGeom>
        </p:spPr>
      </p:pic>
      <p:pic>
        <p:nvPicPr>
          <p:cNvPr id="3" name="Picture 2" descr="modern-s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55777"/>
            <a:ext cx="9143999" cy="3814751"/>
          </a:xfrm>
          <a:prstGeom prst="rect">
            <a:avLst/>
          </a:prstGeom>
        </p:spPr>
      </p:pic>
      <p:sp>
        <p:nvSpPr>
          <p:cNvPr id="8" name="TextBox 7"/>
          <p:cNvSpPr txBox="1"/>
          <p:nvPr/>
        </p:nvSpPr>
        <p:spPr>
          <a:xfrm>
            <a:off x="4880268" y="2781273"/>
            <a:ext cx="3511175"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800" kern="1200" dirty="0" smtClean="0">
                <a:solidFill>
                  <a:srgbClr val="000000"/>
                </a:solidFill>
                <a:latin typeface="Lucida Handwriting"/>
                <a:cs typeface="Lucida Handwriting"/>
              </a:rPr>
              <a:t> </a:t>
            </a:r>
            <a:r>
              <a:rPr lang="es-ES_tradnl" sz="2400" kern="1200" dirty="0" smtClean="0">
                <a:solidFill>
                  <a:srgbClr val="000000"/>
                </a:solidFill>
                <a:latin typeface="Lucida Handwriting"/>
                <a:cs typeface="Lucida Handwriting"/>
              </a:rPr>
              <a:t>“</a:t>
            </a:r>
            <a:r>
              <a:rPr lang="es-ES_tradnl" sz="2800" kern="1200" dirty="0" err="1" smtClean="0">
                <a:solidFill>
                  <a:srgbClr val="000000"/>
                </a:solidFill>
                <a:latin typeface="Papyrus"/>
                <a:cs typeface="Papyrus"/>
              </a:rPr>
              <a:t>Zion</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is</a:t>
            </a:r>
            <a:r>
              <a:rPr lang="es-ES_tradnl" sz="2800" kern="1200" dirty="0" smtClean="0">
                <a:solidFill>
                  <a:srgbClr val="000000"/>
                </a:solidFill>
                <a:latin typeface="Papyrus"/>
                <a:cs typeface="Papyrus"/>
              </a:rPr>
              <a:t> </a:t>
            </a:r>
            <a:r>
              <a:rPr lang="es-ES_tradnl" sz="2800" kern="1200" dirty="0" err="1" smtClean="0">
                <a:solidFill>
                  <a:srgbClr val="000000"/>
                </a:solidFill>
                <a:latin typeface="Papyrus"/>
                <a:cs typeface="Papyrus"/>
              </a:rPr>
              <a:t>Jerusalem</a:t>
            </a:r>
            <a:endParaRPr lang="es-ES_tradnl" sz="2800" kern="1200" dirty="0" smtClean="0">
              <a:solidFill>
                <a:srgbClr val="000000"/>
              </a:solidFill>
              <a:latin typeface="Papyrus"/>
              <a:cs typeface="Papyrus"/>
            </a:endParaRPr>
          </a:p>
        </p:txBody>
      </p:sp>
    </p:spTree>
    <p:extLst>
      <p:ext uri="{BB962C8B-B14F-4D97-AF65-F5344CB8AC3E}">
        <p14:creationId xmlns:p14="http://schemas.microsoft.com/office/powerpoint/2010/main" val="34876061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96433" y="343522"/>
            <a:ext cx="7789137"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400" dirty="0" smtClean="0">
                <a:solidFill>
                  <a:schemeClr val="tx1"/>
                </a:solidFill>
                <a:latin typeface="Papyrus"/>
                <a:cs typeface="Papyrus"/>
              </a:rPr>
              <a:t>Modern Day </a:t>
            </a:r>
            <a:r>
              <a:rPr lang="es-ES_tradnl" sz="2400" dirty="0" err="1" smtClean="0">
                <a:solidFill>
                  <a:schemeClr val="tx1"/>
                </a:solidFill>
                <a:latin typeface="Papyrus"/>
                <a:cs typeface="Papyrus"/>
              </a:rPr>
              <a:t>Miracles</a:t>
            </a:r>
            <a:r>
              <a:rPr lang="es-ES_tradnl" sz="2400" dirty="0" smtClean="0">
                <a:solidFill>
                  <a:schemeClr val="tx1"/>
                </a:solidFill>
                <a:latin typeface="Papyrus"/>
                <a:cs typeface="Papyrus"/>
              </a:rPr>
              <a:t> in </a:t>
            </a:r>
            <a:r>
              <a:rPr lang="es-ES_tradnl" sz="2400" dirty="0" err="1" smtClean="0">
                <a:solidFill>
                  <a:schemeClr val="tx1"/>
                </a:solidFill>
                <a:latin typeface="Papyrus"/>
                <a:cs typeface="Papyrus"/>
              </a:rPr>
              <a:t>Jerusalem</a:t>
            </a:r>
            <a:r>
              <a:rPr lang="es-ES_tradnl" sz="2400" dirty="0" smtClean="0">
                <a:solidFill>
                  <a:schemeClr val="tx1"/>
                </a:solidFill>
                <a:latin typeface="Papyrus"/>
                <a:cs typeface="Papyrus"/>
              </a:rPr>
              <a:t>!</a:t>
            </a:r>
            <a:endParaRPr lang="en-US" sz="2400" dirty="0" smtClean="0">
              <a:solidFill>
                <a:schemeClr val="tx1"/>
              </a:solidFill>
              <a:latin typeface="Papyrus"/>
              <a:cs typeface="Papyrus"/>
            </a:endParaRPr>
          </a:p>
          <a:p>
            <a:r>
              <a:rPr lang="es-ES_tradnl" sz="2400" dirty="0" smtClean="0">
                <a:solidFill>
                  <a:schemeClr val="tx1"/>
                </a:solidFill>
                <a:latin typeface="Papyrus"/>
                <a:cs typeface="Papyrus"/>
              </a:rPr>
              <a:t> </a:t>
            </a:r>
            <a:r>
              <a:rPr lang="es-ES_tradnl" sz="2400" dirty="0" err="1" smtClean="0">
                <a:solidFill>
                  <a:schemeClr val="tx1"/>
                </a:solidFill>
                <a:latin typeface="Papyrus"/>
                <a:cs typeface="Papyrus"/>
              </a:rPr>
              <a:t>The</a:t>
            </a:r>
            <a:r>
              <a:rPr lang="es-ES_tradnl" sz="2400" dirty="0" smtClean="0">
                <a:solidFill>
                  <a:schemeClr val="tx1"/>
                </a:solidFill>
                <a:latin typeface="Papyrus"/>
                <a:cs typeface="Papyrus"/>
              </a:rPr>
              <a:t> </a:t>
            </a:r>
            <a:r>
              <a:rPr lang="es-ES_tradnl" sz="2400" dirty="0" err="1" smtClean="0">
                <a:solidFill>
                  <a:schemeClr val="tx1"/>
                </a:solidFill>
                <a:latin typeface="Papyrus"/>
                <a:cs typeface="Papyrus"/>
              </a:rPr>
              <a:t>Return</a:t>
            </a:r>
            <a:r>
              <a:rPr lang="es-ES_tradnl" sz="2400" dirty="0" smtClean="0">
                <a:solidFill>
                  <a:schemeClr val="tx1"/>
                </a:solidFill>
                <a:latin typeface="Papyrus"/>
                <a:cs typeface="Papyrus"/>
              </a:rPr>
              <a:t> of </a:t>
            </a:r>
            <a:r>
              <a:rPr lang="es-ES_tradnl" sz="2400" dirty="0" err="1" smtClean="0">
                <a:solidFill>
                  <a:schemeClr val="tx1"/>
                </a:solidFill>
                <a:latin typeface="Papyrus"/>
                <a:cs typeface="Papyrus"/>
              </a:rPr>
              <a:t>the</a:t>
            </a:r>
            <a:r>
              <a:rPr lang="es-ES_tradnl" sz="2400" dirty="0" smtClean="0">
                <a:solidFill>
                  <a:schemeClr val="tx1"/>
                </a:solidFill>
                <a:latin typeface="Papyrus"/>
                <a:cs typeface="Papyrus"/>
              </a:rPr>
              <a:t> </a:t>
            </a:r>
            <a:r>
              <a:rPr lang="es-ES_tradnl" sz="2400" dirty="0" err="1" smtClean="0">
                <a:solidFill>
                  <a:schemeClr val="tx1"/>
                </a:solidFill>
                <a:latin typeface="Papyrus"/>
                <a:cs typeface="Papyrus"/>
              </a:rPr>
              <a:t>JewsTo</a:t>
            </a:r>
            <a:r>
              <a:rPr lang="es-ES_tradnl" sz="2400" dirty="0" smtClean="0">
                <a:solidFill>
                  <a:schemeClr val="tx1"/>
                </a:solidFill>
                <a:latin typeface="Papyrus"/>
                <a:cs typeface="Papyrus"/>
              </a:rPr>
              <a:t> Israel </a:t>
            </a:r>
            <a:r>
              <a:rPr lang="es-ES_tradnl" sz="2400" dirty="0" err="1">
                <a:solidFill>
                  <a:schemeClr val="tx1"/>
                </a:solidFill>
                <a:latin typeface="Papyrus"/>
                <a:cs typeface="Papyrus"/>
              </a:rPr>
              <a:t>f</a:t>
            </a:r>
            <a:r>
              <a:rPr lang="es-ES_tradnl" sz="2400" dirty="0" err="1" smtClean="0">
                <a:solidFill>
                  <a:schemeClr val="tx1"/>
                </a:solidFill>
                <a:latin typeface="Papyrus"/>
                <a:cs typeface="Papyrus"/>
              </a:rPr>
              <a:t>rom</a:t>
            </a:r>
            <a:r>
              <a:rPr lang="es-ES_tradnl" sz="2400" dirty="0" smtClean="0">
                <a:solidFill>
                  <a:schemeClr val="tx1"/>
                </a:solidFill>
                <a:latin typeface="Papyrus"/>
                <a:cs typeface="Papyrus"/>
              </a:rPr>
              <a:t> </a:t>
            </a:r>
            <a:r>
              <a:rPr lang="es-ES_tradnl" sz="2400" dirty="0" err="1" smtClean="0">
                <a:solidFill>
                  <a:schemeClr val="tx1"/>
                </a:solidFill>
                <a:latin typeface="Papyrus"/>
                <a:cs typeface="Papyrus"/>
              </a:rPr>
              <a:t>over</a:t>
            </a:r>
            <a:r>
              <a:rPr lang="es-ES_tradnl" sz="2400" dirty="0" smtClean="0">
                <a:solidFill>
                  <a:schemeClr val="tx1"/>
                </a:solidFill>
                <a:latin typeface="Papyrus"/>
                <a:cs typeface="Papyrus"/>
              </a:rPr>
              <a:t> 140 </a:t>
            </a:r>
            <a:r>
              <a:rPr lang="es-ES_tradnl" sz="2400" dirty="0" err="1" smtClean="0">
                <a:solidFill>
                  <a:schemeClr val="tx1"/>
                </a:solidFill>
                <a:latin typeface="Papyrus"/>
                <a:cs typeface="Papyrus"/>
              </a:rPr>
              <a:t>Nations</a:t>
            </a:r>
            <a:r>
              <a:rPr lang="es-ES_tradnl" sz="2400" dirty="0" smtClean="0">
                <a:solidFill>
                  <a:schemeClr val="tx1"/>
                </a:solidFill>
                <a:latin typeface="Papyrus"/>
                <a:cs typeface="Papyrus"/>
              </a:rPr>
              <a:t>!</a:t>
            </a:r>
            <a:endParaRPr lang="es-ES_tradnl" sz="2400" dirty="0">
              <a:solidFill>
                <a:schemeClr val="tx1"/>
              </a:solidFill>
              <a:latin typeface="Papyrus"/>
              <a:cs typeface="Papyrus"/>
            </a:endParaRPr>
          </a:p>
        </p:txBody>
      </p:sp>
      <p:sp>
        <p:nvSpPr>
          <p:cNvPr id="6" name="TextBox 5"/>
          <p:cNvSpPr txBox="1"/>
          <p:nvPr/>
        </p:nvSpPr>
        <p:spPr>
          <a:xfrm>
            <a:off x="596434" y="6129945"/>
            <a:ext cx="79798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400" dirty="0" smtClean="0">
                <a:solidFill>
                  <a:schemeClr val="tx1"/>
                </a:solidFill>
                <a:latin typeface="Papyrus"/>
                <a:cs typeface="Papyrus"/>
              </a:rPr>
              <a:t>“</a:t>
            </a:r>
            <a:r>
              <a:rPr lang="es-ES_tradnl" sz="2000" dirty="0" smtClean="0">
                <a:solidFill>
                  <a:srgbClr val="000000"/>
                </a:solidFill>
                <a:latin typeface="Papyrus"/>
                <a:cs typeface="Papyrus"/>
              </a:rPr>
              <a:t>I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gather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outcasts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from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4 </a:t>
            </a:r>
            <a:r>
              <a:rPr lang="es-ES_tradnl" sz="2000" dirty="0" err="1" smtClean="0">
                <a:solidFill>
                  <a:srgbClr val="000000"/>
                </a:solidFill>
                <a:latin typeface="Papyrus"/>
                <a:cs typeface="Papyrus"/>
              </a:rPr>
              <a:t>corners</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Earth</a:t>
            </a:r>
            <a:r>
              <a:rPr lang="es-ES_tradnl" sz="2000" dirty="0" smtClean="0">
                <a:solidFill>
                  <a:srgbClr val="000000"/>
                </a:solidFill>
                <a:latin typeface="Papyrus"/>
                <a:cs typeface="Papyrus"/>
              </a:rPr>
              <a:t>”   </a:t>
            </a:r>
            <a:r>
              <a:rPr lang="es-ES_tradnl" sz="2000" dirty="0" err="1" smtClean="0">
                <a:solidFill>
                  <a:srgbClr val="FF0000"/>
                </a:solidFill>
                <a:latin typeface="Papyrus"/>
                <a:cs typeface="Papyrus"/>
              </a:rPr>
              <a:t>Isaiah</a:t>
            </a:r>
            <a:r>
              <a:rPr lang="es-ES_tradnl" sz="2000" dirty="0" smtClean="0">
                <a:solidFill>
                  <a:srgbClr val="FF0000"/>
                </a:solidFill>
                <a:latin typeface="Papyrus"/>
                <a:cs typeface="Papyrus"/>
              </a:rPr>
              <a:t> 11:12</a:t>
            </a:r>
            <a:endParaRPr lang="es-ES_tradnl" sz="2000" dirty="0">
              <a:solidFill>
                <a:srgbClr val="FF0000"/>
              </a:solidFill>
              <a:latin typeface="Papyrus"/>
              <a:cs typeface="Papyrus"/>
            </a:endParaRPr>
          </a:p>
        </p:txBody>
      </p:sp>
      <p:pic>
        <p:nvPicPr>
          <p:cNvPr id="3" name="Picture 2" descr="Israeli-flags-on-Temple-Mou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970"/>
            <a:ext cx="9144000" cy="4572001"/>
          </a:xfrm>
          <a:prstGeom prst="rect">
            <a:avLst/>
          </a:prstGeom>
        </p:spPr>
      </p:pic>
    </p:spTree>
    <p:extLst>
      <p:ext uri="{BB962C8B-B14F-4D97-AF65-F5344CB8AC3E}">
        <p14:creationId xmlns:p14="http://schemas.microsoft.com/office/powerpoint/2010/main" val="28914300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IMG_10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41" y="3962970"/>
            <a:ext cx="3206099" cy="2404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0" y="501393"/>
            <a:ext cx="3206099" cy="2435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1068.JPG"/>
          <p:cNvPicPr>
            <a:picLocks noChangeAspect="1"/>
          </p:cNvPicPr>
          <p:nvPr/>
        </p:nvPicPr>
        <p:blipFill rotWithShape="1">
          <a:blip r:embed="rId4">
            <a:extLst>
              <a:ext uri="{28A0092B-C50C-407E-A947-70E740481C1C}">
                <a14:useLocalDpi xmlns:a14="http://schemas.microsoft.com/office/drawing/2010/main" val="0"/>
              </a:ext>
            </a:extLst>
          </a:blip>
          <a:srcRect r="5471"/>
          <a:stretch/>
        </p:blipFill>
        <p:spPr>
          <a:xfrm>
            <a:off x="5803787" y="4124947"/>
            <a:ext cx="3030708" cy="240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s-11.jpeg"/>
          <p:cNvPicPr>
            <a:picLocks noChangeAspect="1"/>
          </p:cNvPicPr>
          <p:nvPr/>
        </p:nvPicPr>
        <p:blipFill rotWithShape="1">
          <a:blip r:embed="rId5">
            <a:extLst>
              <a:ext uri="{28A0092B-C50C-407E-A947-70E740481C1C}">
                <a14:useLocalDpi xmlns:a14="http://schemas.microsoft.com/office/drawing/2010/main" val="0"/>
              </a:ext>
            </a:extLst>
          </a:blip>
          <a:srcRect t="-2469" r="17053" b="1"/>
          <a:stretch/>
        </p:blipFill>
        <p:spPr>
          <a:xfrm>
            <a:off x="5786556" y="869397"/>
            <a:ext cx="3152607" cy="259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543640" y="473088"/>
            <a:ext cx="2620245" cy="34778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000" dirty="0" smtClean="0">
                <a:latin typeface="Papyrus"/>
                <a:cs typeface="Papyrus"/>
              </a:rPr>
              <a:t>“</a:t>
            </a:r>
            <a:r>
              <a:rPr lang="es-ES_tradnl" sz="2000" dirty="0" smtClean="0">
                <a:solidFill>
                  <a:srgbClr val="000000"/>
                </a:solidFill>
                <a:latin typeface="Papyrus"/>
                <a:cs typeface="Papyrus"/>
              </a:rPr>
              <a:t>And I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bring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again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captivity</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My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people</a:t>
            </a:r>
            <a:r>
              <a:rPr lang="es-ES_tradnl" sz="2000" dirty="0" smtClean="0">
                <a:solidFill>
                  <a:srgbClr val="000000"/>
                </a:solidFill>
                <a:latin typeface="Papyrus"/>
                <a:cs typeface="Papyrus"/>
              </a:rPr>
              <a:t> Israel, &amp; </a:t>
            </a:r>
            <a:r>
              <a:rPr lang="es-ES_tradnl" sz="2000" dirty="0" err="1" smtClean="0">
                <a:solidFill>
                  <a:srgbClr val="000000"/>
                </a:solidFill>
                <a:latin typeface="Papyrus"/>
                <a:cs typeface="Papyrus"/>
              </a:rPr>
              <a:t>they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build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waste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cities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inhabit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plant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vineyards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drink</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wine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also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make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gardens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eat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fruit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t>
            </a:r>
            <a:r>
              <a:rPr lang="es-ES_tradnl" sz="2000" dirty="0" smtClean="0">
                <a:solidFill>
                  <a:srgbClr val="FF0000"/>
                </a:solidFill>
                <a:latin typeface="Papyrus"/>
                <a:cs typeface="Papyrus"/>
              </a:rPr>
              <a:t>Amos 9:14-15</a:t>
            </a:r>
            <a:endParaRPr lang="es-ES_tradnl" sz="2000" dirty="0">
              <a:solidFill>
                <a:srgbClr val="FF0000"/>
              </a:solidFill>
              <a:latin typeface="Papyrus"/>
              <a:cs typeface="Papyrus"/>
            </a:endParaRPr>
          </a:p>
        </p:txBody>
      </p:sp>
      <p:sp>
        <p:nvSpPr>
          <p:cNvPr id="11" name="TextBox 10"/>
          <p:cNvSpPr txBox="1"/>
          <p:nvPr/>
        </p:nvSpPr>
        <p:spPr>
          <a:xfrm>
            <a:off x="3543640" y="4428552"/>
            <a:ext cx="2242916"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smtClean="0">
                <a:solidFill>
                  <a:srgbClr val="000000"/>
                </a:solidFill>
                <a:latin typeface="Papyrus"/>
                <a:cs typeface="Papyrus"/>
              </a:rPr>
              <a:t>“</a:t>
            </a:r>
            <a:r>
              <a:rPr lang="es-ES_tradnl" sz="2000" dirty="0" smtClean="0">
                <a:solidFill>
                  <a:srgbClr val="000000"/>
                </a:solidFill>
                <a:latin typeface="Papyrus"/>
                <a:cs typeface="Papyrus"/>
              </a:rPr>
              <a:t>I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plant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upon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their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land</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they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no more be </a:t>
            </a:r>
            <a:r>
              <a:rPr lang="es-ES_tradnl" sz="2000" dirty="0" err="1" smtClean="0">
                <a:solidFill>
                  <a:srgbClr val="000000"/>
                </a:solidFill>
                <a:latin typeface="Papyrus"/>
                <a:cs typeface="Papyrus"/>
              </a:rPr>
              <a:t>pulled</a:t>
            </a:r>
            <a:r>
              <a:rPr lang="es-ES_tradnl" sz="2000" dirty="0" smtClean="0">
                <a:solidFill>
                  <a:srgbClr val="000000"/>
                </a:solidFill>
                <a:latin typeface="Papyrus"/>
                <a:cs typeface="Papyrus"/>
              </a:rPr>
              <a:t> up </a:t>
            </a:r>
            <a:r>
              <a:rPr lang="es-ES_tradnl" sz="2000" dirty="0" err="1" smtClean="0">
                <a:solidFill>
                  <a:srgbClr val="000000"/>
                </a:solidFill>
                <a:latin typeface="Papyrus"/>
                <a:cs typeface="Papyrus"/>
              </a:rPr>
              <a:t>out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their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land</a:t>
            </a:r>
            <a:r>
              <a:rPr lang="es-ES_tradnl" sz="2000" dirty="0" smtClean="0">
                <a:solidFill>
                  <a:srgbClr val="000000"/>
                </a:solidFill>
                <a:latin typeface="Papyrus"/>
                <a:cs typeface="Papyrus"/>
              </a:rPr>
              <a:t> I </a:t>
            </a:r>
            <a:r>
              <a:rPr lang="es-ES_tradnl" sz="2000" dirty="0" err="1" smtClean="0">
                <a:solidFill>
                  <a:srgbClr val="000000"/>
                </a:solidFill>
                <a:latin typeface="Papyrus"/>
                <a:cs typeface="Papyrus"/>
              </a:rPr>
              <a:t>have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given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0946572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latin typeface="Papyrus"/>
              <a:cs typeface="Papyrus"/>
            </a:endParaRPr>
          </a:p>
        </p:txBody>
      </p:sp>
      <p:pic>
        <p:nvPicPr>
          <p:cNvPr id="2" name="Picture 1" descr="priestly-garments1-300x199.jpg"/>
          <p:cNvPicPr>
            <a:picLocks noChangeAspect="1"/>
          </p:cNvPicPr>
          <p:nvPr/>
        </p:nvPicPr>
        <p:blipFill rotWithShape="1">
          <a:blip r:embed="rId2">
            <a:extLst>
              <a:ext uri="{BEBA8EAE-BF5A-486C-A8C5-ECC9F3942E4B}">
                <a14:imgProps xmlns:a14="http://schemas.microsoft.com/office/drawing/2010/main">
                  <a14:imgLayer r:embed="rId3">
                    <a14:imgEffect>
                      <a14:backgroundRemoval t="9548" b="100000" l="0" r="73667">
                        <a14:foregroundMark x1="56333" y1="80402" x2="56333" y2="80402"/>
                        <a14:foregroundMark x1="57000" y1="73367" x2="57000" y2="73367"/>
                        <a14:foregroundMark x1="61000" y1="30151" x2="61000" y2="30151"/>
                        <a14:foregroundMark x1="56333" y1="26633" x2="56333" y2="26633"/>
                        <a14:foregroundMark x1="50000" y1="90452" x2="50000" y2="90452"/>
                        <a14:foregroundMark x1="35667" y1="85930" x2="35667" y2="85930"/>
                        <a14:foregroundMark x1="12333" y1="86935" x2="12333" y2="86935"/>
                        <a14:foregroundMark x1="55333" y1="94472" x2="55333" y2="94472"/>
                        <a14:foregroundMark x1="64333" y1="92965" x2="64333" y2="92965"/>
                        <a14:foregroundMark x1="37667" y1="92965" x2="37667" y2="92965"/>
                        <a14:foregroundMark x1="30000" y1="94472" x2="30000" y2="94472"/>
                      </a14:backgroundRemoval>
                    </a14:imgEffect>
                  </a14:imgLayer>
                </a14:imgProps>
              </a:ext>
              <a:ext uri="{28A0092B-C50C-407E-A947-70E740481C1C}">
                <a14:useLocalDpi xmlns:a14="http://schemas.microsoft.com/office/drawing/2010/main" val="0"/>
              </a:ext>
            </a:extLst>
          </a:blip>
          <a:srcRect r="23546"/>
          <a:stretch/>
        </p:blipFill>
        <p:spPr>
          <a:xfrm>
            <a:off x="211549" y="288344"/>
            <a:ext cx="2912882" cy="2527300"/>
          </a:xfrm>
          <a:prstGeom prst="rect">
            <a:avLst/>
          </a:prstGeom>
        </p:spPr>
      </p:pic>
      <p:pic>
        <p:nvPicPr>
          <p:cNvPr id="5" name="Picture 4" descr="bezichin.jpg"/>
          <p:cNvPicPr>
            <a:picLocks noChangeAspect="1"/>
          </p:cNvPicPr>
          <p:nvPr/>
        </p:nvPicPr>
        <p:blipFill>
          <a:blip r:embed="rId4">
            <a:extLst>
              <a:ext uri="{BEBA8EAE-BF5A-486C-A8C5-ECC9F3942E4B}">
                <a14:imgProps xmlns:a14="http://schemas.microsoft.com/office/drawing/2010/main">
                  <a14:imgLayer r:embed="rId5">
                    <a14:imgEffect>
                      <a14:backgroundRemoval t="2500" b="100000" l="0" r="99667">
                        <a14:backgroundMark x1="15333" y1="81250" x2="15333" y2="81250"/>
                        <a14:backgroundMark x1="21667" y1="86250" x2="21667" y2="86250"/>
                        <a14:backgroundMark x1="28500" y1="89750" x2="28500" y2="89750"/>
                        <a14:backgroundMark x1="59167" y1="66750" x2="59167" y2="66750"/>
                        <a14:backgroundMark x1="91167" y1="42750" x2="91167" y2="42750"/>
                        <a14:backgroundMark x1="37667" y1="93250" x2="37667" y2="93250"/>
                        <a14:backgroundMark x1="58167" y1="51250" x2="58167" y2="51250"/>
                        <a14:backgroundMark x1="63833" y1="62500" x2="63833" y2="62500"/>
                        <a14:backgroundMark x1="62667" y1="85500" x2="62667" y2="85500"/>
                        <a14:backgroundMark x1="76333" y1="84500" x2="76333" y2="84500"/>
                        <a14:backgroundMark x1="76333" y1="84500" x2="76333" y2="84500"/>
                        <a14:backgroundMark x1="76333" y1="84500" x2="76333" y2="84500"/>
                        <a14:backgroundMark x1="60333" y1="72750" x2="60333" y2="72750"/>
                      </a14:backgroundRemoval>
                    </a14:imgEffect>
                  </a14:imgLayer>
                </a14:imgProps>
              </a:ext>
              <a:ext uri="{28A0092B-C50C-407E-A947-70E740481C1C}">
                <a14:useLocalDpi xmlns:a14="http://schemas.microsoft.com/office/drawing/2010/main" val="0"/>
              </a:ext>
            </a:extLst>
          </a:blip>
          <a:stretch>
            <a:fillRect/>
          </a:stretch>
        </p:blipFill>
        <p:spPr>
          <a:xfrm>
            <a:off x="5606662" y="0"/>
            <a:ext cx="3537338" cy="2358225"/>
          </a:xfrm>
          <a:prstGeom prst="rect">
            <a:avLst/>
          </a:prstGeom>
        </p:spPr>
      </p:pic>
      <p:sp>
        <p:nvSpPr>
          <p:cNvPr id="7" name="TextBox 6"/>
          <p:cNvSpPr txBox="1"/>
          <p:nvPr/>
        </p:nvSpPr>
        <p:spPr>
          <a:xfrm>
            <a:off x="367718" y="3024266"/>
            <a:ext cx="4409638"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smtClean="0">
                <a:solidFill>
                  <a:srgbClr val="000000"/>
                </a:solidFill>
                <a:latin typeface="Papyrus"/>
                <a:cs typeface="Papyrus"/>
              </a:rPr>
              <a:t>“T</a:t>
            </a:r>
            <a:r>
              <a:rPr lang="es-ES_tradnl" sz="2400" b="1" dirty="0" smtClean="0">
                <a:solidFill>
                  <a:srgbClr val="000000"/>
                </a:solidFill>
                <a:latin typeface="Papyrus"/>
                <a:cs typeface="Papyrus"/>
              </a:rPr>
              <a:t>he </a:t>
            </a:r>
            <a:r>
              <a:rPr lang="es-ES_tradnl" sz="2400" b="1" dirty="0" err="1" smtClean="0">
                <a:solidFill>
                  <a:srgbClr val="000000"/>
                </a:solidFill>
                <a:latin typeface="Papyrus"/>
                <a:cs typeface="Papyrus"/>
              </a:rPr>
              <a:t>Restitution</a:t>
            </a:r>
            <a:r>
              <a:rPr lang="es-ES_tradnl" sz="2400" b="1" dirty="0" smtClean="0">
                <a:solidFill>
                  <a:srgbClr val="000000"/>
                </a:solidFill>
                <a:latin typeface="Papyrus"/>
                <a:cs typeface="Papyrus"/>
              </a:rPr>
              <a:t> of </a:t>
            </a:r>
            <a:r>
              <a:rPr lang="es-ES_tradnl" sz="2400" b="1" dirty="0" err="1" smtClean="0">
                <a:solidFill>
                  <a:srgbClr val="000000"/>
                </a:solidFill>
                <a:latin typeface="Papyrus"/>
                <a:cs typeface="Papyrus"/>
              </a:rPr>
              <a:t>All</a:t>
            </a:r>
            <a:r>
              <a:rPr lang="es-ES_tradnl" sz="2400" b="1" dirty="0" smtClean="0">
                <a:solidFill>
                  <a:srgbClr val="000000"/>
                </a:solidFill>
                <a:latin typeface="Papyrus"/>
                <a:cs typeface="Papyrus"/>
              </a:rPr>
              <a:t> </a:t>
            </a:r>
            <a:r>
              <a:rPr lang="es-ES_tradnl" sz="2400" b="1" dirty="0" err="1" smtClean="0">
                <a:solidFill>
                  <a:srgbClr val="000000"/>
                </a:solidFill>
                <a:latin typeface="Papyrus"/>
                <a:cs typeface="Papyrus"/>
              </a:rPr>
              <a:t>Things</a:t>
            </a:r>
            <a:r>
              <a:rPr lang="es-ES_tradnl" sz="2400" b="1" dirty="0" smtClean="0">
                <a:solidFill>
                  <a:srgbClr val="000000"/>
                </a:solidFill>
                <a:latin typeface="Papyrus"/>
                <a:cs typeface="Papyrus"/>
              </a:rPr>
              <a:t>”</a:t>
            </a:r>
          </a:p>
          <a:p>
            <a:r>
              <a:rPr lang="es-ES_tradnl" sz="2400" b="1" dirty="0">
                <a:solidFill>
                  <a:srgbClr val="000000"/>
                </a:solidFill>
                <a:latin typeface="Papyrus"/>
                <a:cs typeface="Papyrus"/>
              </a:rPr>
              <a:t> </a:t>
            </a:r>
            <a:r>
              <a:rPr lang="es-ES_tradnl" sz="2400" b="1" dirty="0" smtClean="0">
                <a:solidFill>
                  <a:srgbClr val="000000"/>
                </a:solidFill>
                <a:latin typeface="Papyrus"/>
                <a:cs typeface="Papyrus"/>
              </a:rPr>
              <a:t>               </a:t>
            </a:r>
            <a:r>
              <a:rPr lang="es-ES_tradnl" sz="2400" b="1" dirty="0" err="1" smtClean="0">
                <a:solidFill>
                  <a:srgbClr val="000000"/>
                </a:solidFill>
                <a:latin typeface="Papyrus"/>
                <a:cs typeface="Papyrus"/>
              </a:rPr>
              <a:t>Acts</a:t>
            </a:r>
            <a:r>
              <a:rPr lang="es-ES_tradnl" sz="2400" b="1" dirty="0" smtClean="0">
                <a:solidFill>
                  <a:srgbClr val="000000"/>
                </a:solidFill>
                <a:latin typeface="Papyrus"/>
                <a:cs typeface="Papyrus"/>
              </a:rPr>
              <a:t> 3:21</a:t>
            </a:r>
            <a:endParaRPr lang="es-ES_tradnl" sz="2400" b="1" dirty="0">
              <a:solidFill>
                <a:srgbClr val="000000"/>
              </a:solidFill>
              <a:latin typeface="Papyrus"/>
              <a:cs typeface="Papyrus"/>
            </a:endParaRPr>
          </a:p>
        </p:txBody>
      </p:sp>
      <p:sp>
        <p:nvSpPr>
          <p:cNvPr id="8" name="TextBox 7"/>
          <p:cNvSpPr txBox="1"/>
          <p:nvPr/>
        </p:nvSpPr>
        <p:spPr>
          <a:xfrm>
            <a:off x="367718" y="6053360"/>
            <a:ext cx="302800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smtClean="0">
                <a:solidFill>
                  <a:srgbClr val="000000"/>
                </a:solidFill>
                <a:latin typeface="Papyrus"/>
                <a:cs typeface="Papyrus"/>
              </a:rPr>
              <a:t>Sanhedrin</a:t>
            </a:r>
            <a:r>
              <a:rPr lang="es-ES_tradnl" dirty="0" smtClean="0">
                <a:solidFill>
                  <a:srgbClr val="000000"/>
                </a:solidFill>
                <a:latin typeface="Papyrus"/>
                <a:cs typeface="Papyrus"/>
              </a:rPr>
              <a:t> </a:t>
            </a:r>
            <a:r>
              <a:rPr lang="es-ES_tradnl" dirty="0" smtClean="0">
                <a:solidFill>
                  <a:srgbClr val="000000"/>
                </a:solidFill>
                <a:latin typeface="Papyrus"/>
                <a:cs typeface="Papyrus"/>
              </a:rPr>
              <a:t>Re-</a:t>
            </a:r>
            <a:r>
              <a:rPr lang="es-ES_tradnl" dirty="0" err="1" smtClean="0">
                <a:solidFill>
                  <a:srgbClr val="000000"/>
                </a:solidFill>
                <a:latin typeface="Papyrus"/>
                <a:cs typeface="Papyrus"/>
              </a:rPr>
              <a:t>established</a:t>
            </a:r>
            <a:endParaRPr lang="es-ES_tradnl" dirty="0">
              <a:solidFill>
                <a:srgbClr val="000000"/>
              </a:solidFill>
              <a:latin typeface="Papyrus"/>
              <a:cs typeface="Papyrus"/>
            </a:endParaRPr>
          </a:p>
        </p:txBody>
      </p:sp>
      <p:sp>
        <p:nvSpPr>
          <p:cNvPr id="9" name="TextBox 8"/>
          <p:cNvSpPr txBox="1"/>
          <p:nvPr/>
        </p:nvSpPr>
        <p:spPr>
          <a:xfrm flipH="1">
            <a:off x="211549" y="288344"/>
            <a:ext cx="3124431"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smtClean="0">
                <a:solidFill>
                  <a:srgbClr val="000000"/>
                </a:solidFill>
                <a:latin typeface="Papyrus"/>
                <a:cs typeface="Papyrus"/>
              </a:rPr>
              <a:t>Levite’s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Garments</a:t>
            </a:r>
            <a:r>
              <a:rPr lang="es-ES_tradnl" dirty="0">
                <a:solidFill>
                  <a:srgbClr val="000000"/>
                </a:solidFill>
                <a:latin typeface="Papyrus"/>
                <a:cs typeface="Papyrus"/>
              </a:rPr>
              <a:t> </a:t>
            </a:r>
            <a:r>
              <a:rPr lang="es-ES_tradnl" dirty="0" err="1" smtClean="0">
                <a:solidFill>
                  <a:srgbClr val="000000"/>
                </a:solidFill>
                <a:latin typeface="Papyrus"/>
                <a:cs typeface="Papyrus"/>
              </a:rPr>
              <a:t>Recreated</a:t>
            </a:r>
            <a:r>
              <a:rPr lang="es-ES_tradnl" dirty="0" smtClean="0">
                <a:solidFill>
                  <a:srgbClr val="000000"/>
                </a:solidFill>
                <a:latin typeface="Papyrus"/>
                <a:cs typeface="Papyrus"/>
              </a:rPr>
              <a:t>!</a:t>
            </a:r>
            <a:endParaRPr lang="es-ES_tradnl" dirty="0">
              <a:solidFill>
                <a:srgbClr val="000000"/>
              </a:solidFill>
              <a:latin typeface="Papyrus"/>
              <a:cs typeface="Papyrus"/>
            </a:endParaRPr>
          </a:p>
        </p:txBody>
      </p:sp>
      <p:pic>
        <p:nvPicPr>
          <p:cNvPr id="10" name="Picture 9" descr="images-7.jpeg"/>
          <p:cNvPicPr>
            <a:picLocks noChangeAspect="1"/>
          </p:cNvPicPr>
          <p:nvPr/>
        </p:nvPicPr>
        <p:blipFill>
          <a:blip r:embed="rId6">
            <a:extLst>
              <a:ext uri="{BEBA8EAE-BF5A-486C-A8C5-ECC9F3942E4B}">
                <a14:imgProps xmlns:a14="http://schemas.microsoft.com/office/drawing/2010/main">
                  <a14:imgLayer r:embed="rId7">
                    <a14:imgEffect>
                      <a14:backgroundRemoval t="5000" b="100000" l="1000" r="97500"/>
                    </a14:imgEffect>
                  </a14:imgLayer>
                </a14:imgProps>
              </a:ext>
              <a:ext uri="{28A0092B-C50C-407E-A947-70E740481C1C}">
                <a14:useLocalDpi xmlns:a14="http://schemas.microsoft.com/office/drawing/2010/main" val="0"/>
              </a:ext>
            </a:extLst>
          </a:blip>
          <a:stretch>
            <a:fillRect/>
          </a:stretch>
        </p:blipFill>
        <p:spPr>
          <a:xfrm>
            <a:off x="3487964" y="1346144"/>
            <a:ext cx="2540000" cy="1778000"/>
          </a:xfrm>
          <a:prstGeom prst="rect">
            <a:avLst/>
          </a:prstGeom>
        </p:spPr>
      </p:pic>
      <p:sp>
        <p:nvSpPr>
          <p:cNvPr id="11" name="TextBox 10"/>
          <p:cNvSpPr txBox="1"/>
          <p:nvPr/>
        </p:nvSpPr>
        <p:spPr>
          <a:xfrm>
            <a:off x="3335980" y="724934"/>
            <a:ext cx="2270682"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smtClean="0">
                <a:solidFill>
                  <a:srgbClr val="000000"/>
                </a:solidFill>
                <a:latin typeface="Papyrus"/>
                <a:cs typeface="Papyrus"/>
              </a:rPr>
              <a:t>Red </a:t>
            </a:r>
            <a:r>
              <a:rPr lang="es-ES_tradnl" dirty="0" err="1" smtClean="0">
                <a:solidFill>
                  <a:srgbClr val="000000"/>
                </a:solidFill>
                <a:latin typeface="Papyrus"/>
                <a:cs typeface="Papyrus"/>
              </a:rPr>
              <a:t>Heifer</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for</a:t>
            </a:r>
            <a:endParaRPr lang="es-ES_tradnl" dirty="0" smtClean="0">
              <a:solidFill>
                <a:srgbClr val="000000"/>
              </a:solidFill>
              <a:latin typeface="Papyrus"/>
              <a:cs typeface="Papyrus"/>
            </a:endParaRPr>
          </a:p>
          <a:p>
            <a:r>
              <a:rPr lang="es-ES_tradnl" dirty="0" smtClean="0">
                <a:solidFill>
                  <a:srgbClr val="000000"/>
                </a:solidFill>
                <a:latin typeface="Papyrus"/>
                <a:cs typeface="Papyrus"/>
              </a:rPr>
              <a:t> Temple </a:t>
            </a:r>
            <a:r>
              <a:rPr lang="es-ES_tradnl" dirty="0" err="1" smtClean="0">
                <a:solidFill>
                  <a:srgbClr val="000000"/>
                </a:solidFill>
                <a:latin typeface="Papyrus"/>
                <a:cs typeface="Papyrus"/>
              </a:rPr>
              <a:t>Purification</a:t>
            </a:r>
            <a:endParaRPr lang="es-ES_tradnl" dirty="0">
              <a:solidFill>
                <a:srgbClr val="000000"/>
              </a:solidFill>
              <a:latin typeface="Papyrus"/>
              <a:cs typeface="Papyrus"/>
            </a:endParaRPr>
          </a:p>
        </p:txBody>
      </p:sp>
      <p:sp>
        <p:nvSpPr>
          <p:cNvPr id="12" name="TextBox 11"/>
          <p:cNvSpPr txBox="1"/>
          <p:nvPr/>
        </p:nvSpPr>
        <p:spPr>
          <a:xfrm>
            <a:off x="6571384" y="1874486"/>
            <a:ext cx="233828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smtClean="0">
                <a:solidFill>
                  <a:srgbClr val="000000"/>
                </a:solidFill>
                <a:latin typeface="Papyrus"/>
                <a:cs typeface="Papyrus"/>
              </a:rPr>
              <a:t>H</a:t>
            </a:r>
            <a:r>
              <a:rPr lang="en-US" dirty="0" smtClean="0">
                <a:solidFill>
                  <a:srgbClr val="000000"/>
                </a:solidFill>
                <a:latin typeface="Papyrus"/>
                <a:cs typeface="Papyrus"/>
              </a:rPr>
              <a:t>o</a:t>
            </a:r>
            <a:r>
              <a:rPr lang="es-ES_tradnl" dirty="0" err="1" smtClean="0">
                <a:solidFill>
                  <a:srgbClr val="000000"/>
                </a:solidFill>
                <a:latin typeface="Papyrus"/>
                <a:cs typeface="Papyrus"/>
              </a:rPr>
              <a:t>ly</a:t>
            </a:r>
            <a:r>
              <a:rPr lang="es-ES_tradnl" dirty="0" smtClean="0">
                <a:solidFill>
                  <a:srgbClr val="000000"/>
                </a:solidFill>
                <a:latin typeface="Papyrus"/>
                <a:cs typeface="Papyrus"/>
              </a:rPr>
              <a:t> Temple </a:t>
            </a:r>
            <a:r>
              <a:rPr lang="es-ES_tradnl" dirty="0" err="1" smtClean="0">
                <a:solidFill>
                  <a:srgbClr val="000000"/>
                </a:solidFill>
                <a:latin typeface="Papyrus"/>
                <a:cs typeface="Papyrus"/>
              </a:rPr>
              <a:t>Vessels</a:t>
            </a:r>
            <a:endParaRPr lang="es-ES_tradnl" dirty="0">
              <a:solidFill>
                <a:srgbClr val="000000"/>
              </a:solidFill>
              <a:latin typeface="Papyrus"/>
              <a:cs typeface="Papyrus"/>
            </a:endParaRPr>
          </a:p>
        </p:txBody>
      </p:sp>
      <p:pic>
        <p:nvPicPr>
          <p:cNvPr id="13" name="Picture 12" descr="images-9.jpeg"/>
          <p:cNvPicPr>
            <a:picLocks noChangeAspect="1"/>
          </p:cNvPicPr>
          <p:nvPr/>
        </p:nvPicPr>
        <p:blipFill rotWithShape="1">
          <a:blip r:embed="rId8">
            <a:extLst>
              <a:ext uri="{28A0092B-C50C-407E-A947-70E740481C1C}">
                <a14:useLocalDpi xmlns:a14="http://schemas.microsoft.com/office/drawing/2010/main" val="0"/>
              </a:ext>
            </a:extLst>
          </a:blip>
          <a:srcRect l="16478" r="13739" b="3973"/>
          <a:stretch/>
        </p:blipFill>
        <p:spPr>
          <a:xfrm>
            <a:off x="6248861" y="2815644"/>
            <a:ext cx="2660807" cy="3751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398287" y="3024266"/>
            <a:ext cx="1794029"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smtClean="0">
                <a:solidFill>
                  <a:srgbClr val="000000"/>
                </a:solidFill>
                <a:latin typeface="Papyrus"/>
                <a:cs typeface="Papyrus"/>
              </a:rPr>
              <a:t>High </a:t>
            </a:r>
            <a:r>
              <a:rPr lang="es-ES_tradnl" dirty="0" err="1" smtClean="0">
                <a:solidFill>
                  <a:srgbClr val="000000"/>
                </a:solidFill>
                <a:latin typeface="Papyrus"/>
                <a:cs typeface="Papyrus"/>
              </a:rPr>
              <a:t>Priest’s</a:t>
            </a:r>
            <a:r>
              <a:rPr lang="es-ES_tradnl" dirty="0" smtClean="0">
                <a:solidFill>
                  <a:srgbClr val="000000"/>
                </a:solidFill>
                <a:latin typeface="Papyrus"/>
                <a:cs typeface="Papyrus"/>
              </a:rPr>
              <a:t>  Crown, Robes,  &amp; </a:t>
            </a:r>
            <a:r>
              <a:rPr lang="es-ES_tradnl" dirty="0" err="1" smtClean="0">
                <a:solidFill>
                  <a:srgbClr val="000000"/>
                </a:solidFill>
                <a:latin typeface="Papyrus"/>
                <a:cs typeface="Papyrus"/>
              </a:rPr>
              <a:t>Ephod</a:t>
            </a:r>
            <a:endParaRPr lang="es-ES_tradnl" dirty="0">
              <a:solidFill>
                <a:srgbClr val="000000"/>
              </a:solidFill>
              <a:latin typeface="Papyrus"/>
              <a:cs typeface="Papyrus"/>
            </a:endParaRPr>
          </a:p>
        </p:txBody>
      </p:sp>
      <p:pic>
        <p:nvPicPr>
          <p:cNvPr id="15" name="Picture 14" descr="images-10.jpeg"/>
          <p:cNvPicPr>
            <a:picLocks noChangeAspect="1"/>
          </p:cNvPicPr>
          <p:nvPr/>
        </p:nvPicPr>
        <p:blipFill>
          <a:blip r:embed="rId9">
            <a:extLst>
              <a:ext uri="{BEBA8EAE-BF5A-486C-A8C5-ECC9F3942E4B}">
                <a14:imgProps xmlns:a14="http://schemas.microsoft.com/office/drawing/2010/main">
                  <a14:imgLayer r:embed="rId10">
                    <a14:imgEffect>
                      <a14:backgroundRemoval t="3361" b="97899" l="2358" r="95755">
                        <a14:foregroundMark x1="21698" y1="73529" x2="21698" y2="73529"/>
                        <a14:foregroundMark x1="27358" y1="16807" x2="27358" y2="16807"/>
                        <a14:foregroundMark x1="21698" y1="25210" x2="21698" y2="25210"/>
                        <a14:backgroundMark x1="43868" y1="30672" x2="43868" y2="30672"/>
                        <a14:backgroundMark x1="54717" y1="12605" x2="54717" y2="12605"/>
                        <a14:backgroundMark x1="46226" y1="36134" x2="46226" y2="36134"/>
                      </a14:backgroundRemoval>
                    </a14:imgEffect>
                  </a14:imgLayer>
                </a14:imgProps>
              </a:ext>
              <a:ext uri="{28A0092B-C50C-407E-A947-70E740481C1C}">
                <a14:useLocalDpi xmlns:a14="http://schemas.microsoft.com/office/drawing/2010/main" val="0"/>
              </a:ext>
            </a:extLst>
          </a:blip>
          <a:stretch>
            <a:fillRect/>
          </a:stretch>
        </p:blipFill>
        <p:spPr>
          <a:xfrm>
            <a:off x="3733520" y="3124144"/>
            <a:ext cx="2692400" cy="3022600"/>
          </a:xfrm>
          <a:prstGeom prst="rect">
            <a:avLst/>
          </a:prstGeom>
        </p:spPr>
      </p:pic>
      <p:sp>
        <p:nvSpPr>
          <p:cNvPr id="16" name="TextBox 15"/>
          <p:cNvSpPr txBox="1"/>
          <p:nvPr/>
        </p:nvSpPr>
        <p:spPr>
          <a:xfrm>
            <a:off x="3733520" y="6146744"/>
            <a:ext cx="2106577"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smtClean="0">
                <a:solidFill>
                  <a:srgbClr val="000000"/>
                </a:solidFill>
                <a:latin typeface="Papyrus"/>
                <a:cs typeface="Papyrus"/>
              </a:rPr>
              <a:t>Hebrew</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Language</a:t>
            </a:r>
            <a:endParaRPr lang="es-ES_tradnl" dirty="0">
              <a:solidFill>
                <a:srgbClr val="000000"/>
              </a:solidFill>
              <a:latin typeface="Papyrus"/>
              <a:cs typeface="Papyrus"/>
            </a:endParaRPr>
          </a:p>
        </p:txBody>
      </p:sp>
      <p:pic>
        <p:nvPicPr>
          <p:cNvPr id="17" name="Picture 16" descr="Picture_1.png"/>
          <p:cNvPicPr>
            <a:picLocks noChangeAspect="1"/>
          </p:cNvPicPr>
          <p:nvPr/>
        </p:nvPicPr>
        <p:blipFill rotWithShape="1">
          <a:blip r:embed="rId11">
            <a:extLst>
              <a:ext uri="{28A0092B-C50C-407E-A947-70E740481C1C}">
                <a14:useLocalDpi xmlns:a14="http://schemas.microsoft.com/office/drawing/2010/main" val="0"/>
              </a:ext>
            </a:extLst>
          </a:blip>
          <a:srcRect l="9919" t="8418" r="7942" b="20199"/>
          <a:stretch/>
        </p:blipFill>
        <p:spPr>
          <a:xfrm>
            <a:off x="209067" y="4182137"/>
            <a:ext cx="3524453" cy="175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287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1113553" y="583769"/>
            <a:ext cx="7292667" cy="5447645"/>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3200" dirty="0" smtClean="0">
              <a:solidFill>
                <a:schemeClr val="tx1"/>
              </a:solidFill>
              <a:latin typeface="Papyrus"/>
              <a:cs typeface="Papyrus"/>
            </a:endParaRPr>
          </a:p>
          <a:p>
            <a:r>
              <a:rPr lang="en-US" sz="3200" dirty="0" smtClean="0">
                <a:solidFill>
                  <a:schemeClr val="tx1"/>
                </a:solidFill>
                <a:latin typeface="Papyrus"/>
                <a:cs typeface="Papyrus"/>
              </a:rPr>
              <a:t>     Why is Jerusalem the Most </a:t>
            </a:r>
          </a:p>
          <a:p>
            <a:r>
              <a:rPr lang="en-US" sz="3200" dirty="0" smtClean="0">
                <a:solidFill>
                  <a:schemeClr val="tx1"/>
                </a:solidFill>
                <a:latin typeface="Papyrus"/>
                <a:cs typeface="Papyrus"/>
              </a:rPr>
              <a:t>   Mentioned City in the Bible</a:t>
            </a:r>
            <a:r>
              <a:rPr lang="en-US" sz="2000" dirty="0" smtClean="0">
                <a:solidFill>
                  <a:schemeClr val="tx1"/>
                </a:solidFill>
                <a:latin typeface="Papyrus"/>
                <a:cs typeface="Papyrus"/>
              </a:rPr>
              <a:t>?</a:t>
            </a:r>
            <a:r>
              <a:rPr lang="en-US" sz="2000" dirty="0" smtClean="0">
                <a:latin typeface="Papyrus"/>
                <a:cs typeface="Papyrus"/>
              </a:rPr>
              <a:t>     </a:t>
            </a:r>
          </a:p>
          <a:p>
            <a:r>
              <a:rPr lang="en-US" sz="2000" dirty="0">
                <a:solidFill>
                  <a:srgbClr val="0000FF"/>
                </a:solidFill>
                <a:latin typeface="Papyrus"/>
                <a:cs typeface="Papyrus"/>
              </a:rPr>
              <a:t> </a:t>
            </a:r>
            <a:r>
              <a:rPr lang="en-US" sz="2000" dirty="0" smtClean="0">
                <a:solidFill>
                  <a:srgbClr val="0000FF"/>
                </a:solidFill>
                <a:latin typeface="Papyrus"/>
                <a:cs typeface="Papyrus"/>
              </a:rPr>
              <a:t>                                                                                            </a:t>
            </a:r>
            <a:r>
              <a:rPr lang="en-US" sz="2800" b="1" dirty="0" smtClean="0">
                <a:solidFill>
                  <a:srgbClr val="FF0000"/>
                </a:solidFill>
                <a:latin typeface="Papyrus"/>
                <a:cs typeface="Papyrus"/>
              </a:rPr>
              <a:t>767 times</a:t>
            </a:r>
          </a:p>
          <a:p>
            <a:endParaRPr lang="en-US" sz="3200" b="1" dirty="0" smtClean="0">
              <a:latin typeface="Papyrus"/>
              <a:cs typeface="Papyrus"/>
            </a:endParaRPr>
          </a:p>
          <a:p>
            <a:r>
              <a:rPr lang="en-US" sz="3200" dirty="0" smtClean="0">
                <a:solidFill>
                  <a:schemeClr val="tx1"/>
                </a:solidFill>
                <a:latin typeface="Papyrus"/>
                <a:cs typeface="Papyrus"/>
              </a:rPr>
              <a:t>Why is Jerusalem so Important to God? </a:t>
            </a:r>
          </a:p>
          <a:p>
            <a:endParaRPr lang="en-US" sz="3200" dirty="0" smtClean="0">
              <a:latin typeface="Papyrus"/>
              <a:cs typeface="Papyrus"/>
            </a:endParaRPr>
          </a:p>
          <a:p>
            <a:endParaRPr lang="en-US" sz="3200" dirty="0">
              <a:latin typeface="Papyrus"/>
              <a:cs typeface="Papyrus"/>
            </a:endParaRPr>
          </a:p>
          <a:p>
            <a:pPr algn="ctr"/>
            <a:r>
              <a:rPr lang="en-US" sz="3200" dirty="0" smtClean="0">
                <a:solidFill>
                  <a:schemeClr val="tx1"/>
                </a:solidFill>
                <a:latin typeface="Papyrus"/>
                <a:cs typeface="Papyrus"/>
              </a:rPr>
              <a:t>Why is Jerusalem the Focus                         of Bible Prophecy?</a:t>
            </a:r>
          </a:p>
          <a:p>
            <a:r>
              <a:rPr lang="en-US" sz="3200" dirty="0" smtClean="0">
                <a:latin typeface="Papyrus"/>
                <a:cs typeface="Papyrus"/>
              </a:rPr>
              <a:t>  </a:t>
            </a:r>
            <a:endParaRPr lang="en-US" sz="3200" dirty="0">
              <a:latin typeface="Papyrus"/>
              <a:cs typeface="Papyrus"/>
            </a:endParaRPr>
          </a:p>
        </p:txBody>
      </p:sp>
      <p:sp>
        <p:nvSpPr>
          <p:cNvPr id="3" name="Down Arrow 2"/>
          <p:cNvSpPr/>
          <p:nvPr/>
        </p:nvSpPr>
        <p:spPr>
          <a:xfrm>
            <a:off x="4275255" y="3611082"/>
            <a:ext cx="484632" cy="978408"/>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6" name="Right Arrow 5"/>
          <p:cNvSpPr/>
          <p:nvPr/>
        </p:nvSpPr>
        <p:spPr>
          <a:xfrm>
            <a:off x="4517571" y="2194186"/>
            <a:ext cx="1524000" cy="41728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043035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7" name="Picture 6" descr="praying at kot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41" y="488078"/>
            <a:ext cx="8024305" cy="60182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p:cNvSpPr txBox="1"/>
          <p:nvPr/>
        </p:nvSpPr>
        <p:spPr>
          <a:xfrm>
            <a:off x="863624" y="1024840"/>
            <a:ext cx="7199424" cy="58477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sz="3200" dirty="0" smtClean="0">
                <a:solidFill>
                  <a:schemeClr val="tx1"/>
                </a:solidFill>
                <a:latin typeface="Papyrus"/>
                <a:cs typeface="Papyrus"/>
              </a:rPr>
              <a:t>Israel </a:t>
            </a:r>
            <a:r>
              <a:rPr lang="es-ES_tradnl" sz="3200" dirty="0" err="1" smtClean="0">
                <a:solidFill>
                  <a:schemeClr val="tx1"/>
                </a:solidFill>
                <a:latin typeface="Papyrus"/>
                <a:cs typeface="Papyrus"/>
              </a:rPr>
              <a:t>is</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getting</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ready</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for</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the</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Messiah</a:t>
            </a:r>
            <a:endParaRPr lang="es-ES_tradnl" sz="3200" dirty="0">
              <a:solidFill>
                <a:schemeClr val="tx1"/>
              </a:solidFill>
              <a:latin typeface="Papyrus"/>
              <a:cs typeface="Papyrus"/>
            </a:endParaRPr>
          </a:p>
        </p:txBody>
      </p:sp>
      <p:sp>
        <p:nvSpPr>
          <p:cNvPr id="3" name="TextBox 2"/>
          <p:cNvSpPr txBox="1"/>
          <p:nvPr/>
        </p:nvSpPr>
        <p:spPr>
          <a:xfrm>
            <a:off x="863624" y="5018786"/>
            <a:ext cx="270427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sz="2400" b="1" dirty="0">
                <a:solidFill>
                  <a:srgbClr val="000000"/>
                </a:solidFill>
                <a:latin typeface="Papyrus"/>
                <a:cs typeface="Papyrus"/>
              </a:rPr>
              <a:t> </a:t>
            </a:r>
            <a:r>
              <a:rPr lang="es-ES_tradnl" sz="2400" b="1" dirty="0" smtClean="0">
                <a:solidFill>
                  <a:srgbClr val="000000"/>
                </a:solidFill>
                <a:latin typeface="Papyrus"/>
                <a:cs typeface="Papyrus"/>
              </a:rPr>
              <a:t> </a:t>
            </a:r>
            <a:r>
              <a:rPr lang="es-ES_tradnl" sz="2400" b="1" dirty="0" err="1" smtClean="0">
                <a:solidFill>
                  <a:srgbClr val="000000"/>
                </a:solidFill>
                <a:latin typeface="Papyrus"/>
                <a:cs typeface="Papyrus"/>
              </a:rPr>
              <a:t>Let’s</a:t>
            </a:r>
            <a:r>
              <a:rPr lang="es-ES_tradnl" sz="2400" b="1" dirty="0" smtClean="0">
                <a:solidFill>
                  <a:srgbClr val="000000"/>
                </a:solidFill>
                <a:latin typeface="Papyrus"/>
                <a:cs typeface="Papyrus"/>
              </a:rPr>
              <a:t> </a:t>
            </a:r>
            <a:r>
              <a:rPr lang="es-ES_tradnl" sz="2400" b="1" dirty="0" err="1" smtClean="0">
                <a:solidFill>
                  <a:srgbClr val="000000"/>
                </a:solidFill>
                <a:latin typeface="Papyrus"/>
                <a:cs typeface="Papyrus"/>
              </a:rPr>
              <a:t>Get</a:t>
            </a:r>
            <a:r>
              <a:rPr lang="es-ES_tradnl" sz="2400" b="1" dirty="0" smtClean="0">
                <a:solidFill>
                  <a:srgbClr val="000000"/>
                </a:solidFill>
                <a:latin typeface="Papyrus"/>
                <a:cs typeface="Papyrus"/>
              </a:rPr>
              <a:t> </a:t>
            </a:r>
            <a:r>
              <a:rPr lang="es-ES_tradnl" sz="2400" b="1" dirty="0" err="1" smtClean="0">
                <a:solidFill>
                  <a:srgbClr val="000000"/>
                </a:solidFill>
                <a:latin typeface="Papyrus"/>
                <a:cs typeface="Papyrus"/>
              </a:rPr>
              <a:t>Ready</a:t>
            </a:r>
            <a:r>
              <a:rPr lang="es-ES_tradnl" sz="2400" b="1" dirty="0" smtClean="0">
                <a:solidFill>
                  <a:srgbClr val="000000"/>
                </a:solidFill>
                <a:latin typeface="Papyrus"/>
                <a:cs typeface="Papyrus"/>
              </a:rPr>
              <a:t>! </a:t>
            </a:r>
            <a:endParaRPr lang="es-ES_tradnl" sz="2400" b="1" dirty="0">
              <a:solidFill>
                <a:srgbClr val="000000"/>
              </a:solidFill>
              <a:latin typeface="Papyrus"/>
              <a:cs typeface="Papyrus"/>
            </a:endParaRPr>
          </a:p>
        </p:txBody>
      </p:sp>
    </p:spTree>
    <p:extLst>
      <p:ext uri="{BB962C8B-B14F-4D97-AF65-F5344CB8AC3E}">
        <p14:creationId xmlns:p14="http://schemas.microsoft.com/office/powerpoint/2010/main" val="35765479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Rectangle 3"/>
          <p:cNvSpPr/>
          <p:nvPr/>
        </p:nvSpPr>
        <p:spPr>
          <a:xfrm>
            <a:off x="511393" y="922674"/>
            <a:ext cx="8277530" cy="563231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a:buFont typeface="Wingdings" charset="2"/>
              <a:buChar char="v"/>
            </a:pPr>
            <a:r>
              <a:rPr lang="en-US" sz="2000" b="1" kern="1200" dirty="0">
                <a:solidFill>
                  <a:schemeClr val="tx1"/>
                </a:solidFill>
                <a:latin typeface="Papyrus"/>
                <a:cs typeface="Papyrus"/>
              </a:rPr>
              <a:t>City of David</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2 </a:t>
            </a:r>
            <a:r>
              <a:rPr lang="en-US" sz="2000" kern="1200" dirty="0">
                <a:solidFill>
                  <a:schemeClr val="tx1"/>
                </a:solidFill>
                <a:latin typeface="Papyrus"/>
                <a:cs typeface="Papyrus"/>
              </a:rPr>
              <a:t>Samuel 6:10</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1 Kings 11:27; </a:t>
            </a:r>
            <a:r>
              <a:rPr lang="en-US" sz="2000" kern="1200" dirty="0" smtClean="0">
                <a:solidFill>
                  <a:schemeClr val="tx1"/>
                </a:solidFill>
                <a:latin typeface="Papyrus"/>
                <a:cs typeface="Papyrus"/>
              </a:rPr>
              <a:t> 2 </a:t>
            </a:r>
            <a:r>
              <a:rPr lang="en-US" sz="2000" kern="1200" dirty="0">
                <a:solidFill>
                  <a:schemeClr val="tx1"/>
                </a:solidFill>
                <a:latin typeface="Papyrus"/>
                <a:cs typeface="Papyrus"/>
              </a:rPr>
              <a:t>Chronicles 8:11</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God</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Psalm 46:4; </a:t>
            </a:r>
            <a:r>
              <a:rPr lang="en-US" sz="2000" kern="1200" dirty="0" smtClean="0">
                <a:solidFill>
                  <a:schemeClr val="tx1"/>
                </a:solidFill>
                <a:latin typeface="Papyrus"/>
                <a:cs typeface="Papyrus"/>
              </a:rPr>
              <a:t> Psalm </a:t>
            </a:r>
            <a:r>
              <a:rPr lang="en-US" sz="2000" kern="1200" dirty="0">
                <a:solidFill>
                  <a:schemeClr val="tx1"/>
                </a:solidFill>
                <a:latin typeface="Papyrus"/>
                <a:cs typeface="Papyrus"/>
              </a:rPr>
              <a:t>87:3</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Judah</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2 </a:t>
            </a:r>
            <a:r>
              <a:rPr lang="en-US" sz="2000" kern="1200" dirty="0">
                <a:solidFill>
                  <a:schemeClr val="tx1"/>
                </a:solidFill>
                <a:latin typeface="Papyrus"/>
                <a:cs typeface="Papyrus"/>
              </a:rPr>
              <a:t>Chronicles 25:28</a:t>
            </a:r>
          </a:p>
          <a:p>
            <a:pPr marL="342900" indent="-342900">
              <a:buFont typeface="Wingdings" charset="2"/>
              <a:buChar char="v"/>
            </a:pPr>
            <a:r>
              <a:rPr lang="en-US" sz="2000" b="1" kern="1200" dirty="0" smtClean="0">
                <a:solidFill>
                  <a:schemeClr val="tx1"/>
                </a:solidFill>
                <a:latin typeface="Papyrus"/>
                <a:cs typeface="Papyrus"/>
              </a:rPr>
              <a:t>City </a:t>
            </a:r>
            <a:r>
              <a:rPr lang="en-US" sz="2000" b="1" kern="1200" dirty="0">
                <a:solidFill>
                  <a:schemeClr val="tx1"/>
                </a:solidFill>
                <a:latin typeface="Papyrus"/>
                <a:cs typeface="Papyrus"/>
              </a:rPr>
              <a:t>of </a:t>
            </a:r>
            <a:r>
              <a:rPr lang="en-US" sz="2000" b="1" kern="1200" dirty="0" smtClean="0">
                <a:solidFill>
                  <a:schemeClr val="tx1"/>
                </a:solidFill>
                <a:latin typeface="Papyrus"/>
                <a:cs typeface="Papyrus"/>
              </a:rPr>
              <a:t>Joy                                                                    </a:t>
            </a:r>
            <a:r>
              <a:rPr lang="en-US" sz="2000" kern="1200" dirty="0" smtClean="0">
                <a:solidFill>
                  <a:schemeClr val="tx1"/>
                </a:solidFill>
                <a:latin typeface="Papyrus"/>
                <a:cs typeface="Papyrus"/>
              </a:rPr>
              <a:t>Jeremiah </a:t>
            </a:r>
            <a:r>
              <a:rPr lang="en-US" sz="2000" kern="1200" dirty="0">
                <a:solidFill>
                  <a:schemeClr val="tx1"/>
                </a:solidFill>
                <a:latin typeface="Papyrus"/>
                <a:cs typeface="Papyrus"/>
              </a:rPr>
              <a:t>49:25</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Peace</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Hebrews 7:2</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Praise</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Jeremiah 49:25</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Righteousness</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Isaiah 1:26</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the Great King</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Psalm </a:t>
            </a:r>
            <a:r>
              <a:rPr lang="en-US" sz="2000" kern="1200" dirty="0">
                <a:solidFill>
                  <a:schemeClr val="tx1"/>
                </a:solidFill>
                <a:latin typeface="Papyrus"/>
                <a:cs typeface="Papyrus"/>
              </a:rPr>
              <a:t>48:2</a:t>
            </a:r>
            <a:r>
              <a:rPr lang="en-US" sz="2000" kern="1200" dirty="0" smtClean="0">
                <a:solidFill>
                  <a:schemeClr val="tx1"/>
                </a:solidFill>
                <a:latin typeface="Papyrus"/>
                <a:cs typeface="Papyrus"/>
              </a:rPr>
              <a:t>;  Matt </a:t>
            </a:r>
            <a:r>
              <a:rPr lang="en-US" sz="2000" kern="1200" dirty="0">
                <a:solidFill>
                  <a:schemeClr val="tx1"/>
                </a:solidFill>
                <a:latin typeface="Papyrus"/>
                <a:cs typeface="Papyrus"/>
              </a:rPr>
              <a:t>5:35</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the Lord</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Isaiah 60:14</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City of Truth</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Zechariah 8:3</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Faithful </a:t>
            </a:r>
            <a:r>
              <a:rPr lang="en-US" sz="2000" b="1" kern="1200" dirty="0" smtClean="0">
                <a:solidFill>
                  <a:schemeClr val="tx1"/>
                </a:solidFill>
                <a:latin typeface="Papyrus"/>
                <a:cs typeface="Papyrus"/>
              </a:rPr>
              <a:t>City                                                                                  </a:t>
            </a:r>
            <a:r>
              <a:rPr lang="en-US" sz="2000" kern="1200" dirty="0" smtClean="0">
                <a:solidFill>
                  <a:schemeClr val="tx1"/>
                </a:solidFill>
                <a:latin typeface="Papyrus"/>
                <a:cs typeface="Papyrus"/>
              </a:rPr>
              <a:t>Isaiah </a:t>
            </a:r>
            <a:r>
              <a:rPr lang="en-US" sz="2000" kern="1200" dirty="0">
                <a:solidFill>
                  <a:schemeClr val="tx1"/>
                </a:solidFill>
                <a:latin typeface="Papyrus"/>
                <a:cs typeface="Papyrus"/>
              </a:rPr>
              <a:t>1:26</a:t>
            </a:r>
          </a:p>
          <a:p>
            <a:pPr marL="342900" indent="-342900">
              <a:buFont typeface="Wingdings" charset="2"/>
              <a:buChar char="v"/>
            </a:pPr>
            <a:r>
              <a:rPr lang="en-US" sz="2000" b="1" kern="1200" dirty="0" smtClean="0">
                <a:solidFill>
                  <a:schemeClr val="tx1"/>
                </a:solidFill>
                <a:latin typeface="Papyrus"/>
                <a:cs typeface="Papyrus"/>
              </a:rPr>
              <a:t>Gate </a:t>
            </a:r>
            <a:r>
              <a:rPr lang="en-US" sz="2000" b="1" kern="1200" dirty="0">
                <a:solidFill>
                  <a:schemeClr val="tx1"/>
                </a:solidFill>
                <a:latin typeface="Papyrus"/>
                <a:cs typeface="Papyrus"/>
              </a:rPr>
              <a:t>of My People</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a:t>
            </a:r>
            <a:r>
              <a:rPr lang="en-US" sz="2000" kern="1200" dirty="0" err="1" smtClean="0">
                <a:solidFill>
                  <a:schemeClr val="tx1"/>
                </a:solidFill>
                <a:latin typeface="Papyrus"/>
                <a:cs typeface="Papyrus"/>
              </a:rPr>
              <a:t>Obad</a:t>
            </a:r>
            <a:r>
              <a:rPr lang="en-US" sz="2000" kern="1200" dirty="0" smtClean="0">
                <a:solidFill>
                  <a:schemeClr val="tx1"/>
                </a:solidFill>
                <a:latin typeface="Papyrus"/>
                <a:cs typeface="Papyrus"/>
              </a:rPr>
              <a:t> </a:t>
            </a:r>
            <a:r>
              <a:rPr lang="en-US" sz="2000" kern="1200" dirty="0">
                <a:solidFill>
                  <a:schemeClr val="tx1"/>
                </a:solidFill>
                <a:latin typeface="Papyrus"/>
                <a:cs typeface="Papyrus"/>
              </a:rPr>
              <a:t>1:13; </a:t>
            </a:r>
            <a:r>
              <a:rPr lang="en-US" sz="2000" kern="1200" dirty="0" smtClean="0">
                <a:solidFill>
                  <a:schemeClr val="tx1"/>
                </a:solidFill>
                <a:latin typeface="Papyrus"/>
                <a:cs typeface="Papyrus"/>
              </a:rPr>
              <a:t> Micah </a:t>
            </a:r>
            <a:r>
              <a:rPr lang="en-US" sz="2000" kern="1200" dirty="0">
                <a:solidFill>
                  <a:schemeClr val="tx1"/>
                </a:solidFill>
                <a:latin typeface="Papyrus"/>
                <a:cs typeface="Papyrus"/>
              </a:rPr>
              <a:t>1:9</a:t>
            </a:r>
          </a:p>
          <a:p>
            <a:pPr marL="342900" indent="-342900">
              <a:buFont typeface="Wingdings" charset="2"/>
              <a:buChar char="v"/>
            </a:pPr>
            <a:r>
              <a:rPr lang="en-US" sz="2000" b="1" kern="1200" dirty="0" smtClean="0">
                <a:solidFill>
                  <a:schemeClr val="tx1"/>
                </a:solidFill>
                <a:latin typeface="Papyrus"/>
                <a:cs typeface="Papyrus"/>
              </a:rPr>
              <a:t>Green Olive Tree</a:t>
            </a:r>
            <a:r>
              <a:rPr lang="en-US" sz="2000" kern="1200" dirty="0">
                <a:solidFill>
                  <a:schemeClr val="tx1"/>
                </a:solidFill>
                <a:latin typeface="Papyrus"/>
                <a:cs typeface="Papyrus"/>
              </a:rPr>
              <a:t> </a:t>
            </a:r>
            <a:r>
              <a:rPr lang="en-US" sz="2000" dirty="0">
                <a:solidFill>
                  <a:schemeClr val="tx1"/>
                </a:solidFill>
                <a:latin typeface="Papyrus"/>
                <a:cs typeface="Papyrus"/>
              </a:rPr>
              <a:t> </a:t>
            </a:r>
            <a:r>
              <a:rPr lang="en-US" sz="2000" dirty="0" smtClean="0">
                <a:solidFill>
                  <a:schemeClr val="tx1"/>
                </a:solidFill>
                <a:latin typeface="Papyrus"/>
                <a:cs typeface="Papyrus"/>
              </a:rPr>
              <a:t>                                                                      </a:t>
            </a:r>
            <a:r>
              <a:rPr lang="en-US" sz="2000" kern="1200" dirty="0" smtClean="0">
                <a:solidFill>
                  <a:schemeClr val="tx1"/>
                </a:solidFill>
                <a:latin typeface="Papyrus"/>
                <a:cs typeface="Papyrus"/>
              </a:rPr>
              <a:t>Jeremiah </a:t>
            </a:r>
            <a:r>
              <a:rPr lang="en-US" sz="2000" kern="1200" dirty="0">
                <a:solidFill>
                  <a:schemeClr val="tx1"/>
                </a:solidFill>
                <a:latin typeface="Papyrus"/>
                <a:cs typeface="Papyrus"/>
              </a:rPr>
              <a:t>11:16</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Holy City</a:t>
            </a:r>
            <a:r>
              <a:rPr lang="en-US" sz="2000" kern="1200" dirty="0">
                <a:solidFill>
                  <a:schemeClr val="tx1"/>
                </a:solidFill>
                <a:latin typeface="Papyrus"/>
                <a:cs typeface="Papyrus"/>
              </a:rPr>
              <a:t> </a:t>
            </a:r>
            <a:r>
              <a:rPr lang="en-US" sz="2000" kern="1200" dirty="0" smtClean="0">
                <a:solidFill>
                  <a:schemeClr val="tx1"/>
                </a:solidFill>
                <a:latin typeface="Papyrus"/>
                <a:cs typeface="Papyrus"/>
              </a:rPr>
              <a:t>              Neh. </a:t>
            </a:r>
            <a:r>
              <a:rPr lang="en-US" sz="2000" kern="1200" dirty="0">
                <a:solidFill>
                  <a:schemeClr val="tx1"/>
                </a:solidFill>
                <a:latin typeface="Papyrus"/>
                <a:cs typeface="Papyrus"/>
              </a:rPr>
              <a:t>11:1, 18</a:t>
            </a:r>
            <a:r>
              <a:rPr lang="en-US" sz="2000" kern="1200" dirty="0" smtClean="0">
                <a:solidFill>
                  <a:schemeClr val="tx1"/>
                </a:solidFill>
                <a:latin typeface="Papyrus"/>
                <a:cs typeface="Papyrus"/>
              </a:rPr>
              <a:t>;   Isa </a:t>
            </a:r>
            <a:r>
              <a:rPr lang="en-US" sz="2000" kern="1200" dirty="0">
                <a:solidFill>
                  <a:schemeClr val="tx1"/>
                </a:solidFill>
                <a:latin typeface="Papyrus"/>
                <a:cs typeface="Papyrus"/>
              </a:rPr>
              <a:t>48:2, 52:1</a:t>
            </a:r>
            <a:r>
              <a:rPr lang="en-US" sz="2000" kern="1200" dirty="0" smtClean="0">
                <a:solidFill>
                  <a:schemeClr val="tx1"/>
                </a:solidFill>
                <a:latin typeface="Papyrus"/>
                <a:cs typeface="Papyrus"/>
              </a:rPr>
              <a:t>;  Matt. </a:t>
            </a:r>
            <a:r>
              <a:rPr lang="en-US" sz="2000" kern="1200" dirty="0">
                <a:solidFill>
                  <a:schemeClr val="tx1"/>
                </a:solidFill>
                <a:latin typeface="Papyrus"/>
                <a:cs typeface="Papyrus"/>
              </a:rPr>
              <a:t>4:5, 27:53; </a:t>
            </a:r>
            <a:r>
              <a:rPr lang="en-US" sz="2000" kern="1200" dirty="0" smtClean="0">
                <a:solidFill>
                  <a:schemeClr val="tx1"/>
                </a:solidFill>
                <a:latin typeface="Papyrus"/>
                <a:cs typeface="Papyrus"/>
              </a:rPr>
              <a:t> Rev. </a:t>
            </a:r>
            <a:r>
              <a:rPr lang="en-US" sz="2000" kern="1200" dirty="0">
                <a:solidFill>
                  <a:schemeClr val="tx1"/>
                </a:solidFill>
                <a:latin typeface="Papyrus"/>
                <a:cs typeface="Papyrus"/>
              </a:rPr>
              <a:t>11:</a:t>
            </a:r>
            <a:r>
              <a:rPr lang="en-US" sz="2000" kern="1200" dirty="0" smtClean="0">
                <a:solidFill>
                  <a:schemeClr val="tx1"/>
                </a:solidFill>
                <a:latin typeface="Papyrus"/>
                <a:cs typeface="Papyrus"/>
              </a:rPr>
              <a:t>2</a:t>
            </a:r>
            <a:endParaRPr lang="en-US" sz="2000" kern="1200" dirty="0">
              <a:solidFill>
                <a:schemeClr val="tx1"/>
              </a:solidFill>
              <a:latin typeface="Papyrus"/>
              <a:cs typeface="Papyrus"/>
            </a:endParaRPr>
          </a:p>
          <a:p>
            <a:pPr marL="342900" indent="-342900">
              <a:buFont typeface="Wingdings" charset="2"/>
              <a:buChar char="v"/>
            </a:pPr>
            <a:r>
              <a:rPr lang="hu-HU" sz="2000" b="1" kern="1200" dirty="0" smtClean="0">
                <a:solidFill>
                  <a:schemeClr val="tx1"/>
                </a:solidFill>
                <a:latin typeface="Papyrus"/>
                <a:cs typeface="Papyrus"/>
              </a:rPr>
              <a:t>Holy </a:t>
            </a:r>
            <a:r>
              <a:rPr lang="hu-HU" sz="2000" b="1" kern="1200" dirty="0">
                <a:solidFill>
                  <a:schemeClr val="tx1"/>
                </a:solidFill>
                <a:latin typeface="Papyrus"/>
                <a:cs typeface="Papyrus"/>
              </a:rPr>
              <a:t>Mountain</a:t>
            </a:r>
            <a:r>
              <a:rPr lang="hu-HU" sz="2000" kern="1200" dirty="0">
                <a:solidFill>
                  <a:schemeClr val="tx1"/>
                </a:solidFill>
                <a:latin typeface="Papyrus"/>
                <a:cs typeface="Papyrus"/>
              </a:rPr>
              <a:t> </a:t>
            </a:r>
            <a:r>
              <a:rPr lang="hu-HU" sz="2000" dirty="0">
                <a:solidFill>
                  <a:schemeClr val="tx1"/>
                </a:solidFill>
                <a:latin typeface="Papyrus"/>
                <a:cs typeface="Papyrus"/>
              </a:rPr>
              <a:t> </a:t>
            </a:r>
            <a:r>
              <a:rPr lang="hu-HU" sz="2000" dirty="0" smtClean="0">
                <a:solidFill>
                  <a:schemeClr val="tx1"/>
                </a:solidFill>
                <a:latin typeface="Papyrus"/>
                <a:cs typeface="Papyrus"/>
              </a:rPr>
              <a:t>            </a:t>
            </a:r>
            <a:r>
              <a:rPr lang="hu-HU" sz="2000" kern="1200" dirty="0" smtClean="0">
                <a:solidFill>
                  <a:schemeClr val="tx1"/>
                </a:solidFill>
                <a:latin typeface="Papyrus"/>
                <a:cs typeface="Papyrus"/>
              </a:rPr>
              <a:t> Isa. </a:t>
            </a:r>
            <a:r>
              <a:rPr lang="hu-HU" sz="2000" kern="1200" dirty="0">
                <a:solidFill>
                  <a:schemeClr val="tx1"/>
                </a:solidFill>
                <a:latin typeface="Papyrus"/>
                <a:cs typeface="Papyrus"/>
              </a:rPr>
              <a:t>11:9, 56:7, 57:13, 65:25, 66:20</a:t>
            </a:r>
            <a:r>
              <a:rPr lang="hu-HU" sz="2000" kern="1200" dirty="0" smtClean="0">
                <a:solidFill>
                  <a:schemeClr val="tx1"/>
                </a:solidFill>
                <a:latin typeface="Papyrus"/>
                <a:cs typeface="Papyrus"/>
              </a:rPr>
              <a:t>;  Ezek </a:t>
            </a:r>
            <a:r>
              <a:rPr lang="hu-HU" sz="2000" kern="1200" dirty="0">
                <a:solidFill>
                  <a:schemeClr val="tx1"/>
                </a:solidFill>
                <a:latin typeface="Papyrus"/>
                <a:cs typeface="Papyrus"/>
              </a:rPr>
              <a:t>20:40</a:t>
            </a:r>
            <a:r>
              <a:rPr lang="hu-HU" sz="2000" kern="1200" dirty="0" smtClean="0">
                <a:solidFill>
                  <a:schemeClr val="tx1"/>
                </a:solidFill>
                <a:latin typeface="Papyrus"/>
                <a:cs typeface="Papyrus"/>
              </a:rPr>
              <a:t>;  	                       		          Dan 9:16,20;  </a:t>
            </a:r>
            <a:r>
              <a:rPr lang="hu-HU" sz="2000" kern="1200" dirty="0">
                <a:solidFill>
                  <a:schemeClr val="tx1"/>
                </a:solidFill>
                <a:latin typeface="Papyrus"/>
                <a:cs typeface="Papyrus"/>
              </a:rPr>
              <a:t>Joel 2:1, 3:17</a:t>
            </a:r>
            <a:r>
              <a:rPr lang="hu-HU" sz="2000" kern="1200" dirty="0" smtClean="0">
                <a:solidFill>
                  <a:schemeClr val="tx1"/>
                </a:solidFill>
                <a:latin typeface="Papyrus"/>
                <a:cs typeface="Papyrus"/>
              </a:rPr>
              <a:t>;  Zeph </a:t>
            </a:r>
            <a:r>
              <a:rPr lang="hu-HU" sz="2000" kern="1200" dirty="0">
                <a:solidFill>
                  <a:schemeClr val="tx1"/>
                </a:solidFill>
                <a:latin typeface="Papyrus"/>
                <a:cs typeface="Papyrus"/>
              </a:rPr>
              <a:t>3:11; </a:t>
            </a:r>
            <a:r>
              <a:rPr lang="hu-HU" sz="2000" kern="1200" dirty="0" smtClean="0">
                <a:solidFill>
                  <a:schemeClr val="tx1"/>
                </a:solidFill>
                <a:latin typeface="Papyrus"/>
                <a:cs typeface="Papyrus"/>
              </a:rPr>
              <a:t> Zech </a:t>
            </a:r>
            <a:r>
              <a:rPr lang="hu-HU" sz="2000" kern="1200" dirty="0">
                <a:solidFill>
                  <a:schemeClr val="tx1"/>
                </a:solidFill>
                <a:latin typeface="Papyrus"/>
                <a:cs typeface="Papyrus"/>
              </a:rPr>
              <a:t>8:3</a:t>
            </a:r>
          </a:p>
          <a:p>
            <a:pPr marL="342900" indent="-342900">
              <a:buFont typeface="Wingdings" charset="2"/>
              <a:buChar char="v"/>
            </a:pPr>
            <a:r>
              <a:rPr lang="en-US" sz="2000" b="1" kern="1200" dirty="0" smtClean="0">
                <a:solidFill>
                  <a:schemeClr val="tx1"/>
                </a:solidFill>
                <a:latin typeface="Papyrus"/>
                <a:cs typeface="Papyrus"/>
              </a:rPr>
              <a:t> </a:t>
            </a:r>
            <a:r>
              <a:rPr lang="en-US" sz="2000" b="1" kern="1200" dirty="0">
                <a:solidFill>
                  <a:schemeClr val="tx1"/>
                </a:solidFill>
                <a:latin typeface="Papyrus"/>
                <a:cs typeface="Papyrus"/>
              </a:rPr>
              <a:t>Throne of the </a:t>
            </a:r>
            <a:r>
              <a:rPr lang="en-US" sz="2000" b="1" kern="1200" dirty="0" smtClean="0">
                <a:solidFill>
                  <a:schemeClr val="tx1"/>
                </a:solidFill>
                <a:latin typeface="Papyrus"/>
                <a:cs typeface="Papyrus"/>
              </a:rPr>
              <a:t>Lord                                                               </a:t>
            </a:r>
            <a:r>
              <a:rPr lang="en-US" sz="2000" kern="1200" dirty="0" smtClean="0">
                <a:solidFill>
                  <a:schemeClr val="tx1"/>
                </a:solidFill>
                <a:latin typeface="Papyrus"/>
                <a:cs typeface="Papyrus"/>
              </a:rPr>
              <a:t>Jeremiah </a:t>
            </a:r>
            <a:r>
              <a:rPr lang="en-US" sz="2000" kern="1200" dirty="0">
                <a:solidFill>
                  <a:schemeClr val="tx1"/>
                </a:solidFill>
                <a:latin typeface="Papyrus"/>
                <a:cs typeface="Papyrus"/>
              </a:rPr>
              <a:t>3:17</a:t>
            </a:r>
          </a:p>
          <a:p>
            <a:pPr marL="342900" indent="-342900">
              <a:buFont typeface="Wingdings" charset="2"/>
              <a:buChar char="v"/>
            </a:pPr>
            <a:r>
              <a:rPr lang="sk-SK" sz="2000" b="1" kern="1200" dirty="0" smtClean="0">
                <a:solidFill>
                  <a:schemeClr val="tx1"/>
                </a:solidFill>
                <a:latin typeface="Papyrus"/>
                <a:cs typeface="Papyrus"/>
              </a:rPr>
              <a:t> </a:t>
            </a:r>
            <a:r>
              <a:rPr lang="sk-SK" sz="2000" b="1" kern="1200" dirty="0">
                <a:solidFill>
                  <a:schemeClr val="tx1"/>
                </a:solidFill>
                <a:latin typeface="Papyrus"/>
                <a:cs typeface="Papyrus"/>
              </a:rPr>
              <a:t>Zion</a:t>
            </a:r>
            <a:r>
              <a:rPr lang="sk-SK" sz="2000" kern="1200" dirty="0">
                <a:solidFill>
                  <a:schemeClr val="tx1"/>
                </a:solidFill>
                <a:latin typeface="Papyrus"/>
                <a:cs typeface="Papyrus"/>
              </a:rPr>
              <a:t> </a:t>
            </a:r>
            <a:r>
              <a:rPr lang="sk-SK" sz="2000" kern="1200" dirty="0" smtClean="0">
                <a:solidFill>
                  <a:schemeClr val="tx1"/>
                </a:solidFill>
                <a:latin typeface="Papyrus"/>
                <a:cs typeface="Papyrus"/>
              </a:rPr>
              <a:t>                                                      </a:t>
            </a:r>
            <a:r>
              <a:rPr lang="sk-SK" sz="2000" kern="1200" dirty="0">
                <a:solidFill>
                  <a:schemeClr val="tx1"/>
                </a:solidFill>
                <a:latin typeface="Papyrus"/>
                <a:cs typeface="Papyrus"/>
              </a:rPr>
              <a:t>1 Kings 8:1; Isaiah 60:14; </a:t>
            </a:r>
            <a:r>
              <a:rPr lang="sk-SK" sz="2000" kern="1200" dirty="0" smtClean="0">
                <a:solidFill>
                  <a:schemeClr val="tx1"/>
                </a:solidFill>
                <a:latin typeface="Papyrus"/>
                <a:cs typeface="Papyrus"/>
              </a:rPr>
              <a:t>Zech.9:13</a:t>
            </a:r>
            <a:endParaRPr lang="es-ES_tradnl" kern="1200" dirty="0">
              <a:solidFill>
                <a:schemeClr val="tx1"/>
              </a:solidFill>
            </a:endParaRPr>
          </a:p>
        </p:txBody>
      </p:sp>
      <p:sp>
        <p:nvSpPr>
          <p:cNvPr id="5" name="TextBox 4"/>
          <p:cNvSpPr txBox="1"/>
          <p:nvPr/>
        </p:nvSpPr>
        <p:spPr>
          <a:xfrm>
            <a:off x="2015760" y="278369"/>
            <a:ext cx="50065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400" dirty="0" smtClean="0">
                <a:solidFill>
                  <a:srgbClr val="0000FF"/>
                </a:solidFill>
                <a:latin typeface="Papyrus"/>
                <a:cs typeface="Papyrus"/>
              </a:rPr>
              <a:t> </a:t>
            </a:r>
            <a:r>
              <a:rPr lang="es-ES_tradnl" sz="2400" dirty="0" err="1" smtClean="0">
                <a:solidFill>
                  <a:srgbClr val="000000"/>
                </a:solidFill>
                <a:latin typeface="Papyrus"/>
                <a:cs typeface="Papyrus"/>
              </a:rPr>
              <a:t>Jerusalem</a:t>
            </a:r>
            <a:r>
              <a:rPr lang="es-ES_tradnl" sz="2400" dirty="0" smtClean="0">
                <a:solidFill>
                  <a:srgbClr val="000000"/>
                </a:solidFill>
                <a:latin typeface="Papyrus"/>
                <a:cs typeface="Papyrus"/>
              </a:rPr>
              <a:t> </a:t>
            </a:r>
            <a:r>
              <a:rPr lang="mr-IN" sz="2400" dirty="0" smtClean="0">
                <a:solidFill>
                  <a:srgbClr val="000000"/>
                </a:solidFill>
                <a:latin typeface="Papyrus"/>
                <a:cs typeface="Papyrus"/>
              </a:rPr>
              <a:t>–</a:t>
            </a:r>
            <a:r>
              <a:rPr lang="es-ES_tradnl" sz="2400" dirty="0" err="1" smtClean="0">
                <a:solidFill>
                  <a:srgbClr val="000000"/>
                </a:solidFill>
                <a:latin typeface="Papyrus"/>
                <a:cs typeface="Papyrus"/>
              </a:rPr>
              <a:t>God’s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Prophetic</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Sign</a:t>
            </a:r>
            <a:r>
              <a:rPr lang="es-ES_tradnl" sz="2400" dirty="0" smtClean="0">
                <a:solidFill>
                  <a:srgbClr val="000000"/>
                </a:solidFill>
                <a:latin typeface="Papyrus"/>
                <a:cs typeface="Papyrus"/>
              </a:rPr>
              <a:t> </a:t>
            </a:r>
            <a:endParaRPr lang="es-ES_tradnl" sz="2400" dirty="0">
              <a:solidFill>
                <a:srgbClr val="000000"/>
              </a:solidFill>
              <a:latin typeface="Papyrus"/>
              <a:cs typeface="Papyrus"/>
            </a:endParaRPr>
          </a:p>
        </p:txBody>
      </p:sp>
    </p:spTree>
    <p:extLst>
      <p:ext uri="{BB962C8B-B14F-4D97-AF65-F5344CB8AC3E}">
        <p14:creationId xmlns:p14="http://schemas.microsoft.com/office/powerpoint/2010/main" val="28280578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5" name="TextBox 4"/>
          <p:cNvSpPr txBox="1"/>
          <p:nvPr/>
        </p:nvSpPr>
        <p:spPr>
          <a:xfrm>
            <a:off x="2056077" y="1310126"/>
            <a:ext cx="4817671" cy="230832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3600" dirty="0" err="1" smtClean="0">
                <a:solidFill>
                  <a:srgbClr val="000000"/>
                </a:solidFill>
                <a:latin typeface="Papyrus"/>
                <a:cs typeface="Papyrus"/>
              </a:rPr>
              <a:t>Why</a:t>
            </a:r>
            <a:r>
              <a:rPr lang="es-ES_tradnl" sz="3600" dirty="0" smtClean="0">
                <a:solidFill>
                  <a:srgbClr val="000000"/>
                </a:solidFill>
                <a:latin typeface="Papyrus"/>
                <a:cs typeface="Papyrus"/>
              </a:rPr>
              <a:t> Do </a:t>
            </a:r>
            <a:r>
              <a:rPr lang="es-ES_tradnl" sz="3600" dirty="0" err="1" smtClean="0">
                <a:solidFill>
                  <a:srgbClr val="000000"/>
                </a:solidFill>
                <a:latin typeface="Papyrus"/>
                <a:cs typeface="Papyrus"/>
              </a:rPr>
              <a:t>All</a:t>
            </a:r>
            <a:r>
              <a:rPr lang="es-ES_tradnl" sz="3600" dirty="0" smtClean="0">
                <a:solidFill>
                  <a:srgbClr val="000000"/>
                </a:solidFill>
                <a:latin typeface="Papyrus"/>
                <a:cs typeface="Papyrus"/>
              </a:rPr>
              <a:t> </a:t>
            </a:r>
            <a:r>
              <a:rPr lang="es-ES_tradnl" sz="3600" dirty="0" err="1" smtClean="0">
                <a:solidFill>
                  <a:srgbClr val="000000"/>
                </a:solidFill>
                <a:latin typeface="Papyrus"/>
                <a:cs typeface="Papyrus"/>
              </a:rPr>
              <a:t>the</a:t>
            </a:r>
            <a:r>
              <a:rPr lang="es-ES_tradnl" sz="3600" dirty="0" smtClean="0">
                <a:solidFill>
                  <a:srgbClr val="000000"/>
                </a:solidFill>
                <a:latin typeface="Papyrus"/>
                <a:cs typeface="Papyrus"/>
              </a:rPr>
              <a:t> </a:t>
            </a:r>
            <a:r>
              <a:rPr lang="es-ES_tradnl" sz="3600" dirty="0" err="1" smtClean="0">
                <a:solidFill>
                  <a:srgbClr val="000000"/>
                </a:solidFill>
                <a:latin typeface="Papyrus"/>
                <a:cs typeface="Papyrus"/>
              </a:rPr>
              <a:t>Nations</a:t>
            </a:r>
            <a:r>
              <a:rPr lang="es-ES_tradnl" sz="3600" dirty="0" smtClean="0">
                <a:solidFill>
                  <a:srgbClr val="000000"/>
                </a:solidFill>
                <a:latin typeface="Papyrus"/>
                <a:cs typeface="Papyrus"/>
              </a:rPr>
              <a:t> Rage          </a:t>
            </a:r>
            <a:r>
              <a:rPr lang="es-ES_tradnl" sz="3600" dirty="0" err="1" smtClean="0">
                <a:solidFill>
                  <a:srgbClr val="000000"/>
                </a:solidFill>
                <a:latin typeface="Papyrus"/>
                <a:cs typeface="Papyrus"/>
              </a:rPr>
              <a:t>Over</a:t>
            </a:r>
            <a:r>
              <a:rPr lang="es-ES_tradnl" sz="3600" dirty="0" smtClean="0">
                <a:solidFill>
                  <a:srgbClr val="000000"/>
                </a:solidFill>
                <a:latin typeface="Papyrus"/>
                <a:cs typeface="Papyrus"/>
              </a:rPr>
              <a:t> </a:t>
            </a:r>
            <a:r>
              <a:rPr lang="es-ES_tradnl" sz="3600" dirty="0" err="1" smtClean="0">
                <a:solidFill>
                  <a:srgbClr val="000000"/>
                </a:solidFill>
                <a:latin typeface="Papyrus"/>
                <a:cs typeface="Papyrus"/>
              </a:rPr>
              <a:t>Who</a:t>
            </a:r>
            <a:r>
              <a:rPr lang="es-ES_tradnl" sz="3600" dirty="0" smtClean="0">
                <a:solidFill>
                  <a:srgbClr val="000000"/>
                </a:solidFill>
                <a:latin typeface="Papyrus"/>
                <a:cs typeface="Papyrus"/>
              </a:rPr>
              <a:t> </a:t>
            </a:r>
            <a:r>
              <a:rPr lang="es-ES_tradnl" sz="3600" dirty="0" err="1" smtClean="0">
                <a:solidFill>
                  <a:srgbClr val="000000"/>
                </a:solidFill>
                <a:latin typeface="Papyrus"/>
                <a:cs typeface="Papyrus"/>
              </a:rPr>
              <a:t>Controls</a:t>
            </a:r>
            <a:r>
              <a:rPr lang="es-ES_tradnl" sz="3600" dirty="0" smtClean="0">
                <a:solidFill>
                  <a:srgbClr val="000000"/>
                </a:solidFill>
                <a:latin typeface="Papyrus"/>
                <a:cs typeface="Papyrus"/>
              </a:rPr>
              <a:t> </a:t>
            </a:r>
            <a:r>
              <a:rPr lang="es-ES_tradnl" sz="3600" dirty="0" err="1" smtClean="0">
                <a:solidFill>
                  <a:srgbClr val="000000"/>
                </a:solidFill>
                <a:latin typeface="Papyrus"/>
                <a:cs typeface="Papyrus"/>
              </a:rPr>
              <a:t>Jerusalem</a:t>
            </a:r>
            <a:r>
              <a:rPr lang="es-ES_tradnl" sz="3600" dirty="0" smtClean="0">
                <a:solidFill>
                  <a:srgbClr val="000000"/>
                </a:solidFill>
                <a:latin typeface="Papyrus"/>
                <a:cs typeface="Papyrus"/>
              </a:rPr>
              <a:t>?</a:t>
            </a:r>
            <a:endParaRPr lang="es-ES_tradnl" sz="3600" dirty="0">
              <a:solidFill>
                <a:srgbClr val="000000"/>
              </a:solidFill>
              <a:latin typeface="Papyrus"/>
              <a:cs typeface="Papyrus"/>
            </a:endParaRPr>
          </a:p>
        </p:txBody>
      </p:sp>
      <p:sp>
        <p:nvSpPr>
          <p:cNvPr id="2" name="TextBox 1"/>
          <p:cNvSpPr txBox="1"/>
          <p:nvPr/>
        </p:nvSpPr>
        <p:spPr>
          <a:xfrm>
            <a:off x="1586380" y="4344730"/>
            <a:ext cx="6078444" cy="113877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3600" dirty="0" smtClean="0">
                <a:solidFill>
                  <a:srgbClr val="000000"/>
                </a:solidFill>
                <a:latin typeface="Papyrus"/>
                <a:cs typeface="Papyrus"/>
              </a:rPr>
              <a:t> </a:t>
            </a:r>
            <a:r>
              <a:rPr lang="es-ES_tradnl" sz="3200" dirty="0" err="1" smtClean="0">
                <a:solidFill>
                  <a:srgbClr val="000000"/>
                </a:solidFill>
                <a:latin typeface="Papyrus"/>
                <a:cs typeface="Papyrus"/>
              </a:rPr>
              <a:t>Because</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Jesus</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is</a:t>
            </a:r>
            <a:r>
              <a:rPr lang="es-ES_tradnl" sz="3200" dirty="0" smtClean="0">
                <a:solidFill>
                  <a:srgbClr val="000000"/>
                </a:solidFill>
                <a:latin typeface="Papyrus"/>
                <a:cs typeface="Papyrus"/>
              </a:rPr>
              <a:t> </a:t>
            </a:r>
            <a:r>
              <a:rPr lang="es-ES_tradnl" sz="3200" dirty="0" err="1" smtClean="0">
                <a:solidFill>
                  <a:srgbClr val="000000"/>
                </a:solidFill>
                <a:latin typeface="Papyrus"/>
                <a:cs typeface="Papyrus"/>
              </a:rPr>
              <a:t>Coming</a:t>
            </a:r>
            <a:r>
              <a:rPr lang="es-ES_tradnl" sz="3200" dirty="0">
                <a:solidFill>
                  <a:srgbClr val="000000"/>
                </a:solidFill>
                <a:latin typeface="Papyrus"/>
                <a:cs typeface="Papyrus"/>
              </a:rPr>
              <a:t> </a:t>
            </a:r>
            <a:r>
              <a:rPr lang="es-ES_tradnl" sz="3200" dirty="0" smtClean="0">
                <a:solidFill>
                  <a:srgbClr val="000000"/>
                </a:solidFill>
                <a:latin typeface="Papyrus"/>
                <a:cs typeface="Papyrus"/>
              </a:rPr>
              <a:t>Back</a:t>
            </a:r>
          </a:p>
          <a:p>
            <a:r>
              <a:rPr lang="es-ES_tradnl" sz="3200" dirty="0" err="1" smtClean="0">
                <a:solidFill>
                  <a:srgbClr val="000000"/>
                </a:solidFill>
                <a:latin typeface="Papyrus"/>
                <a:cs typeface="Papyrus"/>
              </a:rPr>
              <a:t>To</a:t>
            </a:r>
            <a:r>
              <a:rPr lang="es-ES_tradnl" sz="3200" dirty="0" smtClean="0">
                <a:solidFill>
                  <a:srgbClr val="000000"/>
                </a:solidFill>
                <a:latin typeface="Papyrus"/>
                <a:cs typeface="Papyrus"/>
              </a:rPr>
              <a:t> Rule and </a:t>
            </a:r>
            <a:r>
              <a:rPr lang="es-ES_tradnl" sz="3200" dirty="0" err="1" smtClean="0">
                <a:solidFill>
                  <a:srgbClr val="000000"/>
                </a:solidFill>
                <a:latin typeface="Papyrus"/>
                <a:cs typeface="Papyrus"/>
              </a:rPr>
              <a:t>Reign</a:t>
            </a:r>
            <a:r>
              <a:rPr lang="es-ES_tradnl" sz="3200" dirty="0" smtClean="0">
                <a:solidFill>
                  <a:srgbClr val="000000"/>
                </a:solidFill>
                <a:latin typeface="Papyrus"/>
                <a:cs typeface="Papyrus"/>
              </a:rPr>
              <a:t> in </a:t>
            </a:r>
            <a:r>
              <a:rPr lang="es-ES_tradnl" sz="3200" dirty="0" err="1" smtClean="0">
                <a:solidFill>
                  <a:srgbClr val="000000"/>
                </a:solidFill>
                <a:latin typeface="Papyrus"/>
                <a:cs typeface="Papyrus"/>
              </a:rPr>
              <a:t>Jerusalem</a:t>
            </a:r>
            <a:endParaRPr lang="es-ES_tradnl" sz="3200" dirty="0">
              <a:solidFill>
                <a:srgbClr val="000000"/>
              </a:solidFill>
              <a:latin typeface="Papyrus"/>
              <a:cs typeface="Papyrus"/>
            </a:endParaRPr>
          </a:p>
        </p:txBody>
      </p:sp>
    </p:spTree>
    <p:extLst>
      <p:ext uri="{BB962C8B-B14F-4D97-AF65-F5344CB8AC3E}">
        <p14:creationId xmlns:p14="http://schemas.microsoft.com/office/powerpoint/2010/main" val="20593281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5277"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jesus_crowned_glory.jpg"/>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12422" y="584516"/>
            <a:ext cx="3943204" cy="5986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393974" y="1218465"/>
            <a:ext cx="5080494" cy="5370701"/>
          </a:xfrm>
          <a:prstGeom prst="rect">
            <a:avLst/>
          </a:prstGeom>
          <a:noFill/>
        </p:spPr>
        <p:txBody>
          <a:bodyPr wrap="square" rtlCol="0">
            <a:spAutoFit/>
          </a:bodyPr>
          <a:lstStyle/>
          <a:p>
            <a:r>
              <a:rPr lang="en-US" sz="1600" dirty="0" smtClean="0">
                <a:latin typeface="Papyrus"/>
                <a:cs typeface="Papyrus"/>
              </a:rPr>
              <a:t> </a:t>
            </a:r>
            <a:r>
              <a:rPr lang="en-US" dirty="0" smtClean="0">
                <a:latin typeface="Papyrus"/>
                <a:cs typeface="Papyrus"/>
              </a:rPr>
              <a:t> </a:t>
            </a:r>
            <a:r>
              <a:rPr lang="en-US" sz="1900" dirty="0" smtClean="0">
                <a:latin typeface="Papyrus"/>
                <a:cs typeface="Papyrus"/>
              </a:rPr>
              <a:t>“ Why do the heathen rage,                                                              </a:t>
            </a:r>
            <a:r>
              <a:rPr lang="en-US" sz="1900" dirty="0">
                <a:latin typeface="Papyrus"/>
                <a:cs typeface="Papyrus"/>
              </a:rPr>
              <a:t>A</a:t>
            </a:r>
            <a:r>
              <a:rPr lang="en-US" sz="1900" dirty="0" smtClean="0">
                <a:latin typeface="Papyrus"/>
                <a:cs typeface="Papyrus"/>
              </a:rPr>
              <a:t>nd the people imagine a vain thing?                                                                    The Kings of the earth set themselves                                                                     </a:t>
            </a:r>
            <a:r>
              <a:rPr lang="en-US" sz="1900" dirty="0">
                <a:latin typeface="Papyrus"/>
                <a:cs typeface="Papyrus"/>
              </a:rPr>
              <a:t>A</a:t>
            </a:r>
            <a:r>
              <a:rPr lang="en-US" sz="1900" dirty="0" smtClean="0">
                <a:latin typeface="Papyrus"/>
                <a:cs typeface="Papyrus"/>
              </a:rPr>
              <a:t>nd the rulers take counsel together, </a:t>
            </a:r>
          </a:p>
          <a:p>
            <a:endParaRPr lang="en-US" sz="1900" dirty="0" smtClean="0">
              <a:latin typeface="Papyrus"/>
              <a:cs typeface="Papyrus"/>
            </a:endParaRPr>
          </a:p>
          <a:p>
            <a:r>
              <a:rPr lang="en-US" sz="1900" dirty="0" smtClean="0">
                <a:latin typeface="Papyrus"/>
                <a:cs typeface="Papyrus"/>
              </a:rPr>
              <a:t>		                                                                       Against   the Lord                                                             </a:t>
            </a:r>
            <a:r>
              <a:rPr lang="en-US" sz="1900" dirty="0">
                <a:latin typeface="Papyrus"/>
                <a:cs typeface="Papyrus"/>
              </a:rPr>
              <a:t>A</a:t>
            </a:r>
            <a:r>
              <a:rPr lang="en-US" sz="1900" dirty="0" smtClean="0">
                <a:latin typeface="Papyrus"/>
                <a:cs typeface="Papyrus"/>
              </a:rPr>
              <a:t>nd </a:t>
            </a:r>
            <a:r>
              <a:rPr lang="en-US" sz="1900" smtClean="0">
                <a:latin typeface="Papyrus"/>
                <a:cs typeface="Papyrus"/>
              </a:rPr>
              <a:t>His Anointed, </a:t>
            </a:r>
            <a:r>
              <a:rPr lang="en-US" sz="1900" dirty="0" smtClean="0">
                <a:latin typeface="Papyrus"/>
                <a:cs typeface="Papyrus"/>
              </a:rPr>
              <a:t>saying                                                                      ‘Let us break their  bands asunder,                                                                   And cast away their cords from us”	</a:t>
            </a:r>
          </a:p>
          <a:p>
            <a:endParaRPr lang="en-US" sz="1900" dirty="0" smtClean="0">
              <a:latin typeface="Papyrus"/>
              <a:cs typeface="Papyrus"/>
            </a:endParaRPr>
          </a:p>
          <a:p>
            <a:r>
              <a:rPr lang="en-US" sz="1900" dirty="0" smtClean="0">
                <a:latin typeface="Papyrus"/>
                <a:cs typeface="Papyrus"/>
              </a:rPr>
              <a:t>	                                       </a:t>
            </a:r>
          </a:p>
          <a:p>
            <a:r>
              <a:rPr lang="en-US" sz="1900" dirty="0" smtClean="0">
                <a:latin typeface="Papyrus"/>
                <a:cs typeface="Papyrus"/>
              </a:rPr>
              <a:t> He that sits in the Heavens shall laugh:                                                        The Lord shall have them in derision   </a:t>
            </a:r>
          </a:p>
          <a:p>
            <a:r>
              <a:rPr lang="en-US" sz="1900" dirty="0" smtClean="0">
                <a:latin typeface="Papyrus"/>
                <a:cs typeface="Papyrus"/>
              </a:rPr>
              <a:t>Then shall He speak to them in His wrath,                                                                 And vex them in His sore displeasure</a:t>
            </a:r>
          </a:p>
          <a:p>
            <a:endParaRPr lang="en-US" sz="1900" dirty="0" smtClean="0">
              <a:latin typeface="Papyrus"/>
              <a:cs typeface="Papyrus"/>
            </a:endParaRPr>
          </a:p>
          <a:p>
            <a:r>
              <a:rPr lang="en-US" sz="2000" dirty="0" smtClean="0">
                <a:latin typeface="Papyrus"/>
                <a:cs typeface="Papyrus"/>
              </a:rPr>
              <a:t>                   </a:t>
            </a:r>
            <a:endParaRPr lang="en-US" sz="2000" dirty="0">
              <a:latin typeface="Papyrus"/>
              <a:cs typeface="Papyrus"/>
            </a:endParaRPr>
          </a:p>
        </p:txBody>
      </p:sp>
      <p:sp>
        <p:nvSpPr>
          <p:cNvPr id="4" name="TextBox 3"/>
          <p:cNvSpPr txBox="1"/>
          <p:nvPr/>
        </p:nvSpPr>
        <p:spPr>
          <a:xfrm>
            <a:off x="5203550" y="584516"/>
            <a:ext cx="187177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Psalm</a:t>
            </a:r>
            <a:r>
              <a:rPr lang="es-ES_tradnl" sz="2400" dirty="0" smtClean="0">
                <a:solidFill>
                  <a:srgbClr val="000000"/>
                </a:solidFill>
                <a:latin typeface="Papyrus"/>
                <a:cs typeface="Papyrus"/>
              </a:rPr>
              <a:t> 2:1-5</a:t>
            </a:r>
            <a:endParaRPr lang="es-ES_tradnl" sz="2400" dirty="0">
              <a:solidFill>
                <a:srgbClr val="000000"/>
              </a:solidFill>
              <a:latin typeface="Papyrus"/>
              <a:cs typeface="Papyrus"/>
            </a:endParaRPr>
          </a:p>
        </p:txBody>
      </p:sp>
    </p:spTree>
    <p:extLst>
      <p:ext uri="{BB962C8B-B14F-4D97-AF65-F5344CB8AC3E}">
        <p14:creationId xmlns:p14="http://schemas.microsoft.com/office/powerpoint/2010/main" val="540687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2" name="TextBox 1"/>
          <p:cNvSpPr txBox="1"/>
          <p:nvPr/>
        </p:nvSpPr>
        <p:spPr>
          <a:xfrm>
            <a:off x="5076293" y="1132103"/>
            <a:ext cx="4404722" cy="4462760"/>
          </a:xfrm>
          <a:prstGeom prst="rect">
            <a:avLst/>
          </a:prstGeom>
          <a:noFill/>
        </p:spPr>
        <p:txBody>
          <a:bodyPr wrap="square" rtlCol="0">
            <a:spAutoFit/>
          </a:bodyPr>
          <a:lstStyle/>
          <a:p>
            <a:pPr algn="ctr"/>
            <a:r>
              <a:rPr lang="es-ES_tradnl" sz="2000" dirty="0" smtClean="0">
                <a:latin typeface="Papyrus"/>
                <a:cs typeface="Papyrus"/>
              </a:rPr>
              <a:t>“</a:t>
            </a:r>
            <a:r>
              <a:rPr lang="es-ES_tradnl" sz="2000" dirty="0" err="1" smtClean="0">
                <a:latin typeface="Papyrus"/>
                <a:cs typeface="Papyrus"/>
              </a:rPr>
              <a:t>Yet</a:t>
            </a:r>
            <a:r>
              <a:rPr lang="es-ES_tradnl" sz="2000" dirty="0" smtClean="0">
                <a:latin typeface="Papyrus"/>
                <a:cs typeface="Papyrus"/>
              </a:rPr>
              <a:t> </a:t>
            </a:r>
            <a:r>
              <a:rPr lang="es-ES_tradnl" sz="2000" dirty="0" err="1" smtClean="0">
                <a:latin typeface="Papyrus"/>
                <a:cs typeface="Papyrus"/>
              </a:rPr>
              <a:t>have</a:t>
            </a:r>
            <a:r>
              <a:rPr lang="es-ES_tradnl" sz="2000" dirty="0" smtClean="0">
                <a:latin typeface="Papyrus"/>
                <a:cs typeface="Papyrus"/>
              </a:rPr>
              <a:t> I set </a:t>
            </a:r>
            <a:r>
              <a:rPr lang="es-ES_tradnl" sz="2000" dirty="0" err="1" smtClean="0">
                <a:latin typeface="Papyrus"/>
                <a:cs typeface="Papyrus"/>
              </a:rPr>
              <a:t>My</a:t>
            </a:r>
            <a:r>
              <a:rPr lang="es-ES_tradnl" sz="2000" dirty="0" smtClean="0">
                <a:latin typeface="Papyrus"/>
                <a:cs typeface="Papyrus"/>
              </a:rPr>
              <a:t> King </a:t>
            </a:r>
          </a:p>
          <a:p>
            <a:pPr algn="ctr"/>
            <a:r>
              <a:rPr lang="es-ES_tradnl" sz="2000" dirty="0" err="1" smtClean="0">
                <a:latin typeface="Papyrus"/>
                <a:cs typeface="Papyrus"/>
              </a:rPr>
              <a:t>upon</a:t>
            </a:r>
            <a:r>
              <a:rPr lang="es-ES_tradnl" sz="2000" dirty="0" smtClean="0">
                <a:latin typeface="Papyrus"/>
                <a:cs typeface="Papyrus"/>
              </a:rPr>
              <a:t> </a:t>
            </a:r>
            <a:r>
              <a:rPr lang="es-ES_tradnl" sz="2000" dirty="0" err="1" smtClean="0">
                <a:latin typeface="Papyrus"/>
                <a:cs typeface="Papyrus"/>
              </a:rPr>
              <a:t>My</a:t>
            </a:r>
            <a:r>
              <a:rPr lang="es-ES_tradnl" sz="2000" dirty="0" smtClean="0">
                <a:latin typeface="Papyrus"/>
                <a:cs typeface="Papyrus"/>
              </a:rPr>
              <a:t> </a:t>
            </a:r>
            <a:r>
              <a:rPr lang="es-ES_tradnl" sz="2000" dirty="0" err="1" smtClean="0">
                <a:latin typeface="Papyrus"/>
                <a:cs typeface="Papyrus"/>
              </a:rPr>
              <a:t>Holy</a:t>
            </a:r>
            <a:r>
              <a:rPr lang="es-ES_tradnl" sz="2000" dirty="0" smtClean="0">
                <a:latin typeface="Papyrus"/>
                <a:cs typeface="Papyrus"/>
              </a:rPr>
              <a:t> </a:t>
            </a:r>
            <a:r>
              <a:rPr lang="es-ES_tradnl" sz="2000" dirty="0" err="1" smtClean="0">
                <a:latin typeface="Papyrus"/>
                <a:cs typeface="Papyrus"/>
              </a:rPr>
              <a:t>hill</a:t>
            </a:r>
            <a:r>
              <a:rPr lang="es-ES_tradnl" sz="2000" dirty="0" smtClean="0">
                <a:latin typeface="Papyrus"/>
                <a:cs typeface="Papyrus"/>
              </a:rPr>
              <a:t> of </a:t>
            </a:r>
            <a:r>
              <a:rPr lang="es-ES_tradnl" sz="2000" dirty="0" err="1" smtClean="0">
                <a:latin typeface="Papyrus"/>
                <a:cs typeface="Papyrus"/>
              </a:rPr>
              <a:t>Zion</a:t>
            </a:r>
            <a:endParaRPr lang="es-ES_tradnl" sz="2000" dirty="0" smtClean="0">
              <a:latin typeface="Papyrus"/>
              <a:cs typeface="Papyrus"/>
            </a:endParaRPr>
          </a:p>
          <a:p>
            <a:pPr algn="ctr"/>
            <a:endParaRPr lang="es-ES_tradnl" sz="2000" dirty="0" smtClean="0">
              <a:latin typeface="Papyrus"/>
              <a:cs typeface="Papyrus"/>
            </a:endParaRPr>
          </a:p>
          <a:p>
            <a:pPr algn="ctr"/>
            <a:r>
              <a:rPr lang="es-ES_tradnl" sz="2000" dirty="0" smtClean="0">
                <a:latin typeface="Papyrus"/>
                <a:cs typeface="Papyrus"/>
              </a:rPr>
              <a:t>I </a:t>
            </a:r>
            <a:r>
              <a:rPr lang="es-ES_tradnl" sz="2000" dirty="0" err="1" smtClean="0">
                <a:latin typeface="Papyrus"/>
                <a:cs typeface="Papyrus"/>
              </a:rPr>
              <a:t>will</a:t>
            </a:r>
            <a:r>
              <a:rPr lang="es-ES_tradnl" sz="2000" dirty="0" smtClean="0">
                <a:latin typeface="Papyrus"/>
                <a:cs typeface="Papyrus"/>
              </a:rPr>
              <a:t> declare </a:t>
            </a:r>
            <a:r>
              <a:rPr lang="es-ES_tradnl" sz="2000" dirty="0" err="1" smtClean="0">
                <a:latin typeface="Papyrus"/>
                <a:cs typeface="Papyrus"/>
              </a:rPr>
              <a:t>the</a:t>
            </a:r>
            <a:r>
              <a:rPr lang="es-ES_tradnl" sz="2000" dirty="0" smtClean="0">
                <a:latin typeface="Papyrus"/>
                <a:cs typeface="Papyrus"/>
              </a:rPr>
              <a:t> </a:t>
            </a:r>
            <a:r>
              <a:rPr lang="es-ES_tradnl" sz="2000" dirty="0" err="1" smtClean="0">
                <a:latin typeface="Papyrus"/>
                <a:cs typeface="Papyrus"/>
              </a:rPr>
              <a:t>decree</a:t>
            </a:r>
            <a:r>
              <a:rPr lang="es-ES_tradnl" sz="2000" dirty="0" smtClean="0">
                <a:latin typeface="Papyrus"/>
                <a:cs typeface="Papyrus"/>
              </a:rPr>
              <a:t>:</a:t>
            </a:r>
          </a:p>
          <a:p>
            <a:pPr algn="ctr"/>
            <a:r>
              <a:rPr lang="es-ES_tradnl" sz="2000" dirty="0" smtClean="0">
                <a:latin typeface="Papyrus"/>
                <a:cs typeface="Papyrus"/>
              </a:rPr>
              <a:t> </a:t>
            </a:r>
            <a:r>
              <a:rPr lang="es-ES_tradnl" sz="2000" dirty="0" err="1" smtClean="0">
                <a:latin typeface="Papyrus"/>
                <a:cs typeface="Papyrus"/>
              </a:rPr>
              <a:t>the</a:t>
            </a:r>
            <a:r>
              <a:rPr lang="es-ES_tradnl" sz="2000" dirty="0" smtClean="0">
                <a:latin typeface="Papyrus"/>
                <a:cs typeface="Papyrus"/>
              </a:rPr>
              <a:t> Lord has </a:t>
            </a:r>
            <a:r>
              <a:rPr lang="es-ES_tradnl" sz="2000" dirty="0" err="1" smtClean="0">
                <a:latin typeface="Papyrus"/>
                <a:cs typeface="Papyrus"/>
              </a:rPr>
              <a:t>said</a:t>
            </a:r>
            <a:r>
              <a:rPr lang="es-ES_tradnl" sz="2000" dirty="0" smtClean="0">
                <a:latin typeface="Papyrus"/>
                <a:cs typeface="Papyrus"/>
              </a:rPr>
              <a:t> </a:t>
            </a:r>
            <a:r>
              <a:rPr lang="es-ES_tradnl" sz="2000" dirty="0" err="1" smtClean="0">
                <a:latin typeface="Papyrus"/>
                <a:cs typeface="Papyrus"/>
              </a:rPr>
              <a:t>to</a:t>
            </a:r>
            <a:r>
              <a:rPr lang="es-ES_tradnl" sz="2000" dirty="0" smtClean="0">
                <a:latin typeface="Papyrus"/>
                <a:cs typeface="Papyrus"/>
              </a:rPr>
              <a:t> Me,</a:t>
            </a:r>
          </a:p>
          <a:p>
            <a:pPr algn="ctr"/>
            <a:r>
              <a:rPr lang="es-ES_tradnl" sz="2000" dirty="0" smtClean="0">
                <a:latin typeface="Papyrus"/>
                <a:cs typeface="Papyrus"/>
              </a:rPr>
              <a:t>      </a:t>
            </a:r>
            <a:r>
              <a:rPr lang="es-ES_tradnl" sz="2000" dirty="0" err="1" smtClean="0">
                <a:latin typeface="Papyrus"/>
                <a:cs typeface="Papyrus"/>
              </a:rPr>
              <a:t>You</a:t>
            </a:r>
            <a:r>
              <a:rPr lang="es-ES_tradnl" sz="2000" dirty="0" smtClean="0">
                <a:latin typeface="Papyrus"/>
                <a:cs typeface="Papyrus"/>
              </a:rPr>
              <a:t> are </a:t>
            </a:r>
            <a:r>
              <a:rPr lang="es-ES_tradnl" sz="2000" dirty="0" err="1" smtClean="0">
                <a:latin typeface="Papyrus"/>
                <a:cs typeface="Papyrus"/>
              </a:rPr>
              <a:t>My</a:t>
            </a:r>
            <a:r>
              <a:rPr lang="es-ES_tradnl" sz="2000" dirty="0" smtClean="0">
                <a:latin typeface="Papyrus"/>
                <a:cs typeface="Papyrus"/>
              </a:rPr>
              <a:t> Son; </a:t>
            </a:r>
          </a:p>
          <a:p>
            <a:pPr algn="ctr"/>
            <a:endParaRPr lang="es-ES_tradnl" sz="2000" dirty="0" smtClean="0">
              <a:latin typeface="Papyrus"/>
              <a:cs typeface="Papyrus"/>
            </a:endParaRPr>
          </a:p>
          <a:p>
            <a:pPr algn="ctr"/>
            <a:r>
              <a:rPr lang="es-ES_tradnl" sz="2000" dirty="0" err="1" smtClean="0">
                <a:latin typeface="Papyrus"/>
                <a:cs typeface="Papyrus"/>
              </a:rPr>
              <a:t>This</a:t>
            </a:r>
            <a:r>
              <a:rPr lang="es-ES_tradnl" sz="2000" dirty="0" smtClean="0">
                <a:latin typeface="Papyrus"/>
                <a:cs typeface="Papyrus"/>
              </a:rPr>
              <a:t> </a:t>
            </a:r>
            <a:r>
              <a:rPr lang="es-ES_tradnl" sz="2000" dirty="0" err="1" smtClean="0">
                <a:latin typeface="Papyrus"/>
                <a:cs typeface="Papyrus"/>
              </a:rPr>
              <a:t>day</a:t>
            </a:r>
            <a:r>
              <a:rPr lang="es-ES_tradnl" sz="2000" dirty="0" smtClean="0">
                <a:latin typeface="Papyrus"/>
                <a:cs typeface="Papyrus"/>
              </a:rPr>
              <a:t> </a:t>
            </a:r>
            <a:r>
              <a:rPr lang="es-ES_tradnl" sz="2000" dirty="0" err="1" smtClean="0">
                <a:latin typeface="Papyrus"/>
                <a:cs typeface="Papyrus"/>
              </a:rPr>
              <a:t>have</a:t>
            </a:r>
            <a:r>
              <a:rPr lang="es-ES_tradnl" sz="2000" dirty="0" smtClean="0">
                <a:latin typeface="Papyrus"/>
                <a:cs typeface="Papyrus"/>
              </a:rPr>
              <a:t> I </a:t>
            </a:r>
            <a:r>
              <a:rPr lang="es-ES_tradnl" sz="2000" dirty="0" err="1" smtClean="0">
                <a:latin typeface="Papyrus"/>
                <a:cs typeface="Papyrus"/>
              </a:rPr>
              <a:t>begotten</a:t>
            </a:r>
            <a:r>
              <a:rPr lang="es-ES_tradnl" sz="2000" dirty="0" smtClean="0">
                <a:latin typeface="Papyrus"/>
                <a:cs typeface="Papyrus"/>
              </a:rPr>
              <a:t>  </a:t>
            </a:r>
            <a:r>
              <a:rPr lang="es-ES_tradnl" sz="2000" dirty="0" err="1" smtClean="0">
                <a:latin typeface="Papyrus"/>
                <a:cs typeface="Papyrus"/>
              </a:rPr>
              <a:t>You</a:t>
            </a:r>
            <a:r>
              <a:rPr lang="es-ES_tradnl" sz="2000" dirty="0" smtClean="0">
                <a:latin typeface="Papyrus"/>
                <a:cs typeface="Papyrus"/>
              </a:rPr>
              <a:t>.</a:t>
            </a:r>
          </a:p>
          <a:p>
            <a:pPr algn="ctr"/>
            <a:r>
              <a:rPr lang="es-ES_tradnl" sz="2000" dirty="0" smtClean="0">
                <a:latin typeface="Papyrus"/>
                <a:cs typeface="Papyrus"/>
              </a:rPr>
              <a:t>Ask Me and I </a:t>
            </a:r>
            <a:r>
              <a:rPr lang="es-ES_tradnl" sz="2000" dirty="0" err="1" smtClean="0">
                <a:latin typeface="Papyrus"/>
                <a:cs typeface="Papyrus"/>
              </a:rPr>
              <a:t>will</a:t>
            </a:r>
            <a:r>
              <a:rPr lang="es-ES_tradnl" sz="2000" dirty="0" smtClean="0">
                <a:latin typeface="Papyrus"/>
                <a:cs typeface="Papyrus"/>
              </a:rPr>
              <a:t> </a:t>
            </a:r>
            <a:r>
              <a:rPr lang="es-ES_tradnl" sz="2000" dirty="0" err="1" smtClean="0">
                <a:latin typeface="Papyrus"/>
                <a:cs typeface="Papyrus"/>
              </a:rPr>
              <a:t>give</a:t>
            </a:r>
            <a:r>
              <a:rPr lang="es-ES_tradnl" sz="2000" dirty="0" smtClean="0">
                <a:latin typeface="Papyrus"/>
                <a:cs typeface="Papyrus"/>
              </a:rPr>
              <a:t> </a:t>
            </a:r>
            <a:r>
              <a:rPr lang="es-ES_tradnl" sz="2000" dirty="0" err="1">
                <a:latin typeface="Papyrus"/>
                <a:cs typeface="Papyrus"/>
              </a:rPr>
              <a:t>Y</a:t>
            </a:r>
            <a:r>
              <a:rPr lang="es-ES_tradnl" sz="2000" dirty="0" err="1" smtClean="0">
                <a:latin typeface="Papyrus"/>
                <a:cs typeface="Papyrus"/>
              </a:rPr>
              <a:t>ou</a:t>
            </a:r>
            <a:r>
              <a:rPr lang="es-ES_tradnl" sz="2000" dirty="0" smtClean="0">
                <a:latin typeface="Papyrus"/>
                <a:cs typeface="Papyrus"/>
              </a:rPr>
              <a:t> </a:t>
            </a:r>
          </a:p>
          <a:p>
            <a:pPr algn="ctr"/>
            <a:r>
              <a:rPr lang="es-ES_tradnl" sz="2000" dirty="0" err="1" smtClean="0">
                <a:latin typeface="Papyrus"/>
                <a:cs typeface="Papyrus"/>
              </a:rPr>
              <a:t>the</a:t>
            </a:r>
            <a:r>
              <a:rPr lang="es-ES_tradnl" sz="2000" dirty="0" smtClean="0">
                <a:latin typeface="Papyrus"/>
                <a:cs typeface="Papyrus"/>
              </a:rPr>
              <a:t> </a:t>
            </a:r>
            <a:r>
              <a:rPr lang="es-ES_tradnl" sz="2000" dirty="0" err="1" smtClean="0">
                <a:latin typeface="Papyrus"/>
                <a:cs typeface="Papyrus"/>
              </a:rPr>
              <a:t>heathen</a:t>
            </a:r>
            <a:endParaRPr lang="es-ES_tradnl" sz="2000" dirty="0" smtClean="0">
              <a:latin typeface="Papyrus"/>
              <a:cs typeface="Papyrus"/>
            </a:endParaRPr>
          </a:p>
          <a:p>
            <a:pPr algn="ctr"/>
            <a:r>
              <a:rPr lang="es-ES_tradnl" sz="2000" dirty="0" smtClean="0">
                <a:latin typeface="Papyrus"/>
                <a:cs typeface="Papyrus"/>
              </a:rPr>
              <a:t> </a:t>
            </a:r>
            <a:r>
              <a:rPr lang="es-ES_tradnl" sz="2000" dirty="0" err="1" smtClean="0">
                <a:latin typeface="Papyrus"/>
                <a:cs typeface="Papyrus"/>
              </a:rPr>
              <a:t>for</a:t>
            </a:r>
            <a:r>
              <a:rPr lang="es-ES_tradnl" sz="2000" dirty="0" smtClean="0">
                <a:latin typeface="Papyrus"/>
                <a:cs typeface="Papyrus"/>
              </a:rPr>
              <a:t> </a:t>
            </a:r>
            <a:r>
              <a:rPr lang="es-ES_tradnl" sz="2000" dirty="0" err="1" smtClean="0">
                <a:latin typeface="Papyrus"/>
                <a:cs typeface="Papyrus"/>
              </a:rPr>
              <a:t>Your</a:t>
            </a:r>
            <a:r>
              <a:rPr lang="es-ES_tradnl" sz="2000" dirty="0" smtClean="0">
                <a:latin typeface="Papyrus"/>
                <a:cs typeface="Papyrus"/>
              </a:rPr>
              <a:t> </a:t>
            </a:r>
            <a:r>
              <a:rPr lang="es-ES_tradnl" sz="2000" dirty="0" err="1" smtClean="0">
                <a:latin typeface="Papyrus"/>
                <a:cs typeface="Papyrus"/>
              </a:rPr>
              <a:t>inheritance</a:t>
            </a:r>
            <a:r>
              <a:rPr lang="es-ES_tradnl" sz="2000" dirty="0" smtClean="0">
                <a:latin typeface="Papyrus"/>
                <a:cs typeface="Papyrus"/>
              </a:rPr>
              <a:t>, </a:t>
            </a:r>
          </a:p>
          <a:p>
            <a:pPr algn="ctr"/>
            <a:r>
              <a:rPr lang="es-ES_tradnl" sz="2000" dirty="0" smtClean="0">
                <a:latin typeface="Papyrus"/>
                <a:cs typeface="Papyrus"/>
              </a:rPr>
              <a:t>and </a:t>
            </a:r>
            <a:r>
              <a:rPr lang="es-ES_tradnl" sz="2000" dirty="0" err="1" smtClean="0">
                <a:latin typeface="Papyrus"/>
                <a:cs typeface="Papyrus"/>
              </a:rPr>
              <a:t>the</a:t>
            </a:r>
            <a:r>
              <a:rPr lang="es-ES_tradnl" sz="2000" dirty="0" smtClean="0">
                <a:latin typeface="Papyrus"/>
                <a:cs typeface="Papyrus"/>
              </a:rPr>
              <a:t> </a:t>
            </a:r>
            <a:r>
              <a:rPr lang="es-ES_tradnl" sz="2000" dirty="0" err="1" smtClean="0">
                <a:latin typeface="Papyrus"/>
                <a:cs typeface="Papyrus"/>
              </a:rPr>
              <a:t>uttermost</a:t>
            </a:r>
            <a:r>
              <a:rPr lang="es-ES_tradnl" sz="2000" dirty="0" smtClean="0">
                <a:latin typeface="Papyrus"/>
                <a:cs typeface="Papyrus"/>
              </a:rPr>
              <a:t> </a:t>
            </a:r>
            <a:r>
              <a:rPr lang="es-ES_tradnl" sz="2000" dirty="0" err="1" smtClean="0">
                <a:latin typeface="Papyrus"/>
                <a:cs typeface="Papyrus"/>
              </a:rPr>
              <a:t>parts</a:t>
            </a:r>
            <a:endParaRPr lang="es-ES_tradnl" sz="2000" dirty="0" smtClean="0">
              <a:latin typeface="Papyrus"/>
              <a:cs typeface="Papyrus"/>
            </a:endParaRPr>
          </a:p>
          <a:p>
            <a:pPr algn="ctr"/>
            <a:r>
              <a:rPr lang="es-ES_tradnl" sz="2000" dirty="0" smtClean="0">
                <a:latin typeface="Papyrus"/>
                <a:cs typeface="Papyrus"/>
              </a:rPr>
              <a:t> of </a:t>
            </a:r>
            <a:r>
              <a:rPr lang="es-ES_tradnl" sz="2000" dirty="0" err="1" smtClean="0">
                <a:latin typeface="Papyrus"/>
                <a:cs typeface="Papyrus"/>
              </a:rPr>
              <a:t>the</a:t>
            </a:r>
            <a:r>
              <a:rPr lang="es-ES_tradnl" sz="2000" dirty="0" smtClean="0">
                <a:latin typeface="Papyrus"/>
                <a:cs typeface="Papyrus"/>
              </a:rPr>
              <a:t> </a:t>
            </a:r>
            <a:r>
              <a:rPr lang="es-ES_tradnl" sz="2000" dirty="0" err="1" smtClean="0">
                <a:latin typeface="Papyrus"/>
                <a:cs typeface="Papyrus"/>
              </a:rPr>
              <a:t>earth</a:t>
            </a:r>
            <a:endParaRPr lang="es-ES_tradnl" sz="2000" dirty="0" smtClean="0">
              <a:latin typeface="Papyrus"/>
              <a:cs typeface="Papyrus"/>
            </a:endParaRPr>
          </a:p>
          <a:p>
            <a:pPr algn="ctr"/>
            <a:r>
              <a:rPr lang="es-ES_tradnl" sz="2000" dirty="0" smtClean="0">
                <a:latin typeface="Papyrus"/>
                <a:cs typeface="Papyrus"/>
              </a:rPr>
              <a:t> </a:t>
            </a:r>
            <a:r>
              <a:rPr lang="es-ES_tradnl" sz="2000" dirty="0" err="1" smtClean="0">
                <a:latin typeface="Papyrus"/>
                <a:cs typeface="Papyrus"/>
              </a:rPr>
              <a:t>for</a:t>
            </a:r>
            <a:r>
              <a:rPr lang="es-ES_tradnl" sz="2000" dirty="0" smtClean="0">
                <a:latin typeface="Papyrus"/>
                <a:cs typeface="Papyrus"/>
              </a:rPr>
              <a:t> </a:t>
            </a:r>
            <a:r>
              <a:rPr lang="es-ES_tradnl" sz="2000" dirty="0" err="1" smtClean="0">
                <a:latin typeface="Papyrus"/>
                <a:cs typeface="Papyrus"/>
              </a:rPr>
              <a:t>Your</a:t>
            </a:r>
            <a:r>
              <a:rPr lang="es-ES_tradnl" sz="2000" dirty="0" smtClean="0">
                <a:latin typeface="Papyrus"/>
                <a:cs typeface="Papyrus"/>
              </a:rPr>
              <a:t> </a:t>
            </a:r>
            <a:r>
              <a:rPr lang="es-ES_tradnl" sz="2000" dirty="0" err="1" smtClean="0">
                <a:latin typeface="Papyrus"/>
                <a:cs typeface="Papyrus"/>
              </a:rPr>
              <a:t>possession</a:t>
            </a:r>
            <a:r>
              <a:rPr lang="es-ES_tradnl" sz="2000" dirty="0" smtClean="0">
                <a:latin typeface="Papyrus"/>
                <a:cs typeface="Papyrus"/>
              </a:rPr>
              <a:t>” </a:t>
            </a:r>
          </a:p>
        </p:txBody>
      </p:sp>
      <p:sp>
        <p:nvSpPr>
          <p:cNvPr id="7" name="TextBox 6"/>
          <p:cNvSpPr txBox="1"/>
          <p:nvPr/>
        </p:nvSpPr>
        <p:spPr>
          <a:xfrm>
            <a:off x="6077523" y="463540"/>
            <a:ext cx="19552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Psalm</a:t>
            </a:r>
            <a:r>
              <a:rPr lang="es-ES_tradnl" sz="2400" dirty="0" smtClean="0">
                <a:solidFill>
                  <a:srgbClr val="000000"/>
                </a:solidFill>
                <a:latin typeface="Papyrus"/>
                <a:cs typeface="Papyrus"/>
              </a:rPr>
              <a:t> 2:6-8</a:t>
            </a:r>
            <a:endParaRPr lang="es-ES_tradnl" sz="2400" dirty="0">
              <a:solidFill>
                <a:srgbClr val="000000"/>
              </a:solidFill>
              <a:latin typeface="Papyrus"/>
              <a:cs typeface="Papyrus"/>
            </a:endParaRPr>
          </a:p>
        </p:txBody>
      </p:sp>
      <p:pic>
        <p:nvPicPr>
          <p:cNvPr id="3" name="Picture 2" descr="111olar.jpg"/>
          <p:cNvPicPr>
            <a:picLocks noChangeAspect="1"/>
          </p:cNvPicPr>
          <p:nvPr/>
        </p:nvPicPr>
        <p:blipFill rotWithShape="1">
          <a:blip r:embed="rId2">
            <a:extLst>
              <a:ext uri="{28A0092B-C50C-407E-A947-70E740481C1C}">
                <a14:useLocalDpi xmlns:a14="http://schemas.microsoft.com/office/drawing/2010/main" val="0"/>
              </a:ext>
            </a:extLst>
          </a:blip>
          <a:srcRect l="9783"/>
          <a:stretch/>
        </p:blipFill>
        <p:spPr>
          <a:xfrm>
            <a:off x="-1" y="8576"/>
            <a:ext cx="5423647" cy="6966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29150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3014</TotalTime>
  <Words>2229</Words>
  <Application>Microsoft Macintosh PowerPoint</Application>
  <PresentationFormat>On-screen Show (4:3)</PresentationFormat>
  <Paragraphs>283</Paragraphs>
  <Slides>50</Slides>
  <Notes>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“Jerusalem – The Prophetic 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“Behold, I will make Jerusalem a cup of trembling to all the people round about, then they shall be in the siege both against Judah and against Jerusalem.  And in that Day will I make Jerusalem a burdensome stone for all people; all that burden themselves with it shall be cut in pieces, though all the people of the earth be gathered against it.      Zechariah 12:2-3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Jerusalem Belongs to the Lord!</dc:title>
  <dc:creator>Cathy Bently</dc:creator>
  <cp:lastModifiedBy>Cathy Bentley</cp:lastModifiedBy>
  <cp:revision>259</cp:revision>
  <dcterms:created xsi:type="dcterms:W3CDTF">2012-08-15T16:22:10Z</dcterms:created>
  <dcterms:modified xsi:type="dcterms:W3CDTF">2020-08-23T19:21:13Z</dcterms:modified>
</cp:coreProperties>
</file>