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256" r:id="rId2"/>
    <p:sldId id="257" r:id="rId3"/>
    <p:sldId id="260" r:id="rId4"/>
    <p:sldId id="306" r:id="rId5"/>
    <p:sldId id="264" r:id="rId6"/>
    <p:sldId id="307" r:id="rId7"/>
    <p:sldId id="258" r:id="rId8"/>
    <p:sldId id="309" r:id="rId9"/>
    <p:sldId id="283" r:id="rId10"/>
    <p:sldId id="284" r:id="rId11"/>
    <p:sldId id="281" r:id="rId12"/>
    <p:sldId id="280" r:id="rId13"/>
    <p:sldId id="262" r:id="rId14"/>
    <p:sldId id="305" r:id="rId15"/>
    <p:sldId id="277" r:id="rId16"/>
    <p:sldId id="263" r:id="rId17"/>
    <p:sldId id="265" r:id="rId18"/>
    <p:sldId id="266" r:id="rId19"/>
    <p:sldId id="267" r:id="rId20"/>
    <p:sldId id="268" r:id="rId21"/>
    <p:sldId id="269" r:id="rId22"/>
    <p:sldId id="270" r:id="rId23"/>
    <p:sldId id="276" r:id="rId24"/>
    <p:sldId id="272" r:id="rId25"/>
    <p:sldId id="271" r:id="rId26"/>
    <p:sldId id="273" r:id="rId27"/>
    <p:sldId id="299" r:id="rId28"/>
    <p:sldId id="278" r:id="rId29"/>
    <p:sldId id="279" r:id="rId30"/>
    <p:sldId id="298" r:id="rId31"/>
    <p:sldId id="304" r:id="rId32"/>
    <p:sldId id="302" r:id="rId33"/>
    <p:sldId id="274" r:id="rId34"/>
    <p:sldId id="275" r:id="rId35"/>
    <p:sldId id="282" r:id="rId36"/>
    <p:sldId id="288" r:id="rId37"/>
    <p:sldId id="289" r:id="rId38"/>
    <p:sldId id="290" r:id="rId39"/>
    <p:sldId id="291" r:id="rId40"/>
    <p:sldId id="292" r:id="rId41"/>
    <p:sldId id="285" r:id="rId42"/>
    <p:sldId id="293" r:id="rId43"/>
    <p:sldId id="294" r:id="rId44"/>
    <p:sldId id="295" r:id="rId45"/>
    <p:sldId id="301" r:id="rId46"/>
    <p:sldId id="303" r:id="rId47"/>
    <p:sldId id="296" r:id="rId48"/>
    <p:sldId id="286" r:id="rId49"/>
    <p:sldId id="287" r:id="rId50"/>
    <p:sldId id="259" r:id="rId51"/>
    <p:sldId id="297" r:id="rId52"/>
    <p:sldId id="310"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5A35"/>
    <a:srgbClr val="E3D6F5"/>
    <a:srgbClr val="9BE1E5"/>
    <a:srgbClr val="55EFF2"/>
    <a:srgbClr val="01B103"/>
    <a:srgbClr val="00D50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9" autoAdjust="0"/>
    <p:restoredTop sz="94660"/>
  </p:normalViewPr>
  <p:slideViewPr>
    <p:cSldViewPr snapToGrid="0" snapToObjects="1">
      <p:cViewPr>
        <p:scale>
          <a:sx n="68" d="100"/>
          <a:sy n="68" d="100"/>
        </p:scale>
        <p:origin x="-1560" y="-2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3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printerSettings" Target="printerSettings/printerSettings1.bin"/><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20E761-ACB0-9F43-BC58-1A5CD4A88617}" type="datetimeFigureOut">
              <a:rPr lang="en-US" smtClean="0"/>
              <a:t>8/12/20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E820C6-0714-AC4F-99AD-629769AD0EAE}" type="slidenum">
              <a:rPr lang="en-US" smtClean="0"/>
              <a:t>‹#›</a:t>
            </a:fld>
            <a:endParaRPr lang="en-US"/>
          </a:p>
        </p:txBody>
      </p:sp>
    </p:spTree>
    <p:extLst>
      <p:ext uri="{BB962C8B-B14F-4D97-AF65-F5344CB8AC3E}">
        <p14:creationId xmlns:p14="http://schemas.microsoft.com/office/powerpoint/2010/main" val="40293421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Modern Day countries in the Ancient Persian Empire    </a:t>
            </a:r>
            <a:endParaRPr lang="en-US" dirty="0"/>
          </a:p>
        </p:txBody>
      </p:sp>
      <p:sp>
        <p:nvSpPr>
          <p:cNvPr id="4" name="Slide Number Placeholder 3"/>
          <p:cNvSpPr>
            <a:spLocks noGrp="1"/>
          </p:cNvSpPr>
          <p:nvPr>
            <p:ph type="sldNum" sz="quarter" idx="10"/>
          </p:nvPr>
        </p:nvSpPr>
        <p:spPr/>
        <p:txBody>
          <a:bodyPr/>
          <a:lstStyle/>
          <a:p>
            <a:fld id="{46E820C6-0714-AC4F-99AD-629769AD0EAE}" type="slidenum">
              <a:rPr lang="en-US" smtClean="0"/>
              <a:t>14</a:t>
            </a:fld>
            <a:endParaRPr lang="en-US"/>
          </a:p>
        </p:txBody>
      </p:sp>
    </p:spTree>
    <p:extLst>
      <p:ext uri="{BB962C8B-B14F-4D97-AF65-F5344CB8AC3E}">
        <p14:creationId xmlns:p14="http://schemas.microsoft.com/office/powerpoint/2010/main" val="107929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291686-2541-A541-99B4-6B5752A3F54F}" type="datetimeFigureOut">
              <a:rPr lang="en-US" smtClean="0"/>
              <a:t>8/12/20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0EAFE7-CB6E-AC42-AC2A-2B28228712DF}" type="slidenum">
              <a:rPr lang="en-US" smtClean="0"/>
              <a:t>‹#›</a:t>
            </a:fld>
            <a:endParaRPr lang="en-US"/>
          </a:p>
        </p:txBody>
      </p:sp>
    </p:spTree>
    <p:extLst>
      <p:ext uri="{BB962C8B-B14F-4D97-AF65-F5344CB8AC3E}">
        <p14:creationId xmlns:p14="http://schemas.microsoft.com/office/powerpoint/2010/main" val="4158873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291686-2541-A541-99B4-6B5752A3F54F}" type="datetimeFigureOut">
              <a:rPr lang="en-US" smtClean="0"/>
              <a:t>8/12/20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0EAFE7-CB6E-AC42-AC2A-2B28228712DF}" type="slidenum">
              <a:rPr lang="en-US" smtClean="0"/>
              <a:t>‹#›</a:t>
            </a:fld>
            <a:endParaRPr lang="en-US"/>
          </a:p>
        </p:txBody>
      </p:sp>
    </p:spTree>
    <p:extLst>
      <p:ext uri="{BB962C8B-B14F-4D97-AF65-F5344CB8AC3E}">
        <p14:creationId xmlns:p14="http://schemas.microsoft.com/office/powerpoint/2010/main" val="4041230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291686-2541-A541-99B4-6B5752A3F54F}" type="datetimeFigureOut">
              <a:rPr lang="en-US" smtClean="0"/>
              <a:t>8/12/20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0EAFE7-CB6E-AC42-AC2A-2B28228712DF}" type="slidenum">
              <a:rPr lang="en-US" smtClean="0"/>
              <a:t>‹#›</a:t>
            </a:fld>
            <a:endParaRPr lang="en-US"/>
          </a:p>
        </p:txBody>
      </p:sp>
    </p:spTree>
    <p:extLst>
      <p:ext uri="{BB962C8B-B14F-4D97-AF65-F5344CB8AC3E}">
        <p14:creationId xmlns:p14="http://schemas.microsoft.com/office/powerpoint/2010/main" val="4154942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291686-2541-A541-99B4-6B5752A3F54F}" type="datetimeFigureOut">
              <a:rPr lang="en-US" smtClean="0"/>
              <a:t>8/12/20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0EAFE7-CB6E-AC42-AC2A-2B28228712DF}" type="slidenum">
              <a:rPr lang="en-US" smtClean="0"/>
              <a:t>‹#›</a:t>
            </a:fld>
            <a:endParaRPr lang="en-US"/>
          </a:p>
        </p:txBody>
      </p:sp>
    </p:spTree>
    <p:extLst>
      <p:ext uri="{BB962C8B-B14F-4D97-AF65-F5344CB8AC3E}">
        <p14:creationId xmlns:p14="http://schemas.microsoft.com/office/powerpoint/2010/main" val="1316715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291686-2541-A541-99B4-6B5752A3F54F}" type="datetimeFigureOut">
              <a:rPr lang="en-US" smtClean="0"/>
              <a:t>8/12/20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0EAFE7-CB6E-AC42-AC2A-2B28228712DF}" type="slidenum">
              <a:rPr lang="en-US" smtClean="0"/>
              <a:t>‹#›</a:t>
            </a:fld>
            <a:endParaRPr lang="en-US"/>
          </a:p>
        </p:txBody>
      </p:sp>
    </p:spTree>
    <p:extLst>
      <p:ext uri="{BB962C8B-B14F-4D97-AF65-F5344CB8AC3E}">
        <p14:creationId xmlns:p14="http://schemas.microsoft.com/office/powerpoint/2010/main" val="4004618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291686-2541-A541-99B4-6B5752A3F54F}" type="datetimeFigureOut">
              <a:rPr lang="en-US" smtClean="0"/>
              <a:t>8/12/20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0EAFE7-CB6E-AC42-AC2A-2B28228712DF}" type="slidenum">
              <a:rPr lang="en-US" smtClean="0"/>
              <a:t>‹#›</a:t>
            </a:fld>
            <a:endParaRPr lang="en-US"/>
          </a:p>
        </p:txBody>
      </p:sp>
    </p:spTree>
    <p:extLst>
      <p:ext uri="{BB962C8B-B14F-4D97-AF65-F5344CB8AC3E}">
        <p14:creationId xmlns:p14="http://schemas.microsoft.com/office/powerpoint/2010/main" val="1431702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291686-2541-A541-99B4-6B5752A3F54F}" type="datetimeFigureOut">
              <a:rPr lang="en-US" smtClean="0"/>
              <a:t>8/12/20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0EAFE7-CB6E-AC42-AC2A-2B28228712DF}" type="slidenum">
              <a:rPr lang="en-US" smtClean="0"/>
              <a:t>‹#›</a:t>
            </a:fld>
            <a:endParaRPr lang="en-US"/>
          </a:p>
        </p:txBody>
      </p:sp>
    </p:spTree>
    <p:extLst>
      <p:ext uri="{BB962C8B-B14F-4D97-AF65-F5344CB8AC3E}">
        <p14:creationId xmlns:p14="http://schemas.microsoft.com/office/powerpoint/2010/main" val="1133440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291686-2541-A541-99B4-6B5752A3F54F}" type="datetimeFigureOut">
              <a:rPr lang="en-US" smtClean="0"/>
              <a:t>8/12/20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0EAFE7-CB6E-AC42-AC2A-2B28228712DF}" type="slidenum">
              <a:rPr lang="en-US" smtClean="0"/>
              <a:t>‹#›</a:t>
            </a:fld>
            <a:endParaRPr lang="en-US"/>
          </a:p>
        </p:txBody>
      </p:sp>
    </p:spTree>
    <p:extLst>
      <p:ext uri="{BB962C8B-B14F-4D97-AF65-F5344CB8AC3E}">
        <p14:creationId xmlns:p14="http://schemas.microsoft.com/office/powerpoint/2010/main" val="1222620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291686-2541-A541-99B4-6B5752A3F54F}" type="datetimeFigureOut">
              <a:rPr lang="en-US" smtClean="0"/>
              <a:t>8/12/20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0EAFE7-CB6E-AC42-AC2A-2B28228712DF}" type="slidenum">
              <a:rPr lang="en-US" smtClean="0"/>
              <a:t>‹#›</a:t>
            </a:fld>
            <a:endParaRPr lang="en-US"/>
          </a:p>
        </p:txBody>
      </p:sp>
    </p:spTree>
    <p:extLst>
      <p:ext uri="{BB962C8B-B14F-4D97-AF65-F5344CB8AC3E}">
        <p14:creationId xmlns:p14="http://schemas.microsoft.com/office/powerpoint/2010/main" val="3747692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291686-2541-A541-99B4-6B5752A3F54F}" type="datetimeFigureOut">
              <a:rPr lang="en-US" smtClean="0"/>
              <a:t>8/12/20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0EAFE7-CB6E-AC42-AC2A-2B28228712DF}" type="slidenum">
              <a:rPr lang="en-US" smtClean="0"/>
              <a:t>‹#›</a:t>
            </a:fld>
            <a:endParaRPr lang="en-US"/>
          </a:p>
        </p:txBody>
      </p:sp>
    </p:spTree>
    <p:extLst>
      <p:ext uri="{BB962C8B-B14F-4D97-AF65-F5344CB8AC3E}">
        <p14:creationId xmlns:p14="http://schemas.microsoft.com/office/powerpoint/2010/main" val="4104872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291686-2541-A541-99B4-6B5752A3F54F}" type="datetimeFigureOut">
              <a:rPr lang="en-US" smtClean="0"/>
              <a:t>8/12/20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0EAFE7-CB6E-AC42-AC2A-2B28228712DF}" type="slidenum">
              <a:rPr lang="en-US" smtClean="0"/>
              <a:t>‹#›</a:t>
            </a:fld>
            <a:endParaRPr lang="en-US"/>
          </a:p>
        </p:txBody>
      </p:sp>
    </p:spTree>
    <p:extLst>
      <p:ext uri="{BB962C8B-B14F-4D97-AF65-F5344CB8AC3E}">
        <p14:creationId xmlns:p14="http://schemas.microsoft.com/office/powerpoint/2010/main" val="27756359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291686-2541-A541-99B4-6B5752A3F54F}" type="datetimeFigureOut">
              <a:rPr lang="en-US" smtClean="0"/>
              <a:t>8/12/20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0EAFE7-CB6E-AC42-AC2A-2B28228712DF}" type="slidenum">
              <a:rPr lang="en-US" smtClean="0"/>
              <a:t>‹#›</a:t>
            </a:fld>
            <a:endParaRPr lang="en-US"/>
          </a:p>
        </p:txBody>
      </p:sp>
    </p:spTree>
    <p:extLst>
      <p:ext uri="{BB962C8B-B14F-4D97-AF65-F5344CB8AC3E}">
        <p14:creationId xmlns:p14="http://schemas.microsoft.com/office/powerpoint/2010/main" val="2619066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T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eg"/><Relationship Id="rId3"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4" Type="http://schemas.microsoft.com/office/2007/relationships/hdphoto" Target="../media/hdphoto2.wdp"/><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4" Type="http://schemas.microsoft.com/office/2007/relationships/hdphoto" Target="../media/hdphoto3.wdp"/><Relationship Id="rId1" Type="http://schemas.openxmlformats.org/officeDocument/2006/relationships/slideLayout" Target="../slideLayouts/slideLayout1.xml"/><Relationship Id="rId2"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jp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4" Type="http://schemas.microsoft.com/office/2007/relationships/hdphoto" Target="../media/hdphoto4.wdp"/><Relationship Id="rId5" Type="http://schemas.openxmlformats.org/officeDocument/2006/relationships/image" Target="../media/image20.jpeg"/><Relationship Id="rId1" Type="http://schemas.openxmlformats.org/officeDocument/2006/relationships/slideLayout" Target="../slideLayouts/slideLayout1.xml"/><Relationship Id="rId2"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7.jpeg"/><Relationship Id="rId1" Type="http://schemas.openxmlformats.org/officeDocument/2006/relationships/slideLayout" Target="../slideLayouts/slideLayout1.xml"/><Relationship Id="rId2" Type="http://schemas.openxmlformats.org/officeDocument/2006/relationships/image" Target="../media/image2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jpeg"/><Relationship Id="rId3" Type="http://schemas.microsoft.com/office/2007/relationships/hdphoto" Target="../media/hdphoto5.wdp"/></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4" Type="http://schemas.openxmlformats.org/officeDocument/2006/relationships/image" Target="../media/image26.jpeg"/><Relationship Id="rId5" Type="http://schemas.openxmlformats.org/officeDocument/2006/relationships/image" Target="../media/image27.jpeg"/><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jp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4" Type="http://schemas.microsoft.com/office/2007/relationships/hdphoto" Target="../media/hdphoto3.wdp"/><Relationship Id="rId1" Type="http://schemas.openxmlformats.org/officeDocument/2006/relationships/slideLayout" Target="../slideLayouts/slideLayout1.xml"/><Relationship Id="rId2" Type="http://schemas.openxmlformats.org/officeDocument/2006/relationships/image" Target="../media/image3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microsoft.com/office/2007/relationships/hdphoto" Target="../media/hdphoto1.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T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jpeg"/><Relationship Id="rId3" Type="http://schemas.openxmlformats.org/officeDocument/2006/relationships/image" Target="../media/image3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g"/><Relationship Id="rId3"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JPG"/><Relationship Id="rId3" Type="http://schemas.openxmlformats.org/officeDocument/2006/relationships/image" Target="../media/image4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 Id="rId3"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hyperlink" Target="http://www.blueletterbible.org/lang/Lexicon/Lexicon.cfm?strongs=H3882&amp;t=KJV" TargetMode="External"/><Relationship Id="rId4" Type="http://schemas.openxmlformats.org/officeDocument/2006/relationships/image" Target="../media/image9.TIF"/><Relationship Id="rId1" Type="http://schemas.openxmlformats.org/officeDocument/2006/relationships/slideLayout" Target="../slideLayouts/slideLayout1.xml"/><Relationship Id="rId2" Type="http://schemas.openxmlformats.org/officeDocument/2006/relationships/hyperlink" Target="http://www.blueletterbible.org/Bible.cfm?b=Job&amp;c=41&amp;v=1&amp;t=KJV%23s=47700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endParaRPr lang="en-US" dirty="0"/>
          </a:p>
        </p:txBody>
      </p:sp>
      <p:sp>
        <p:nvSpPr>
          <p:cNvPr id="5" name="TextBox 4"/>
          <p:cNvSpPr txBox="1"/>
          <p:nvPr/>
        </p:nvSpPr>
        <p:spPr>
          <a:xfrm>
            <a:off x="1753378" y="415106"/>
            <a:ext cx="5511398" cy="954107"/>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2800" dirty="0" smtClean="0">
                <a:solidFill>
                  <a:srgbClr val="43EA30"/>
                </a:solidFill>
                <a:latin typeface="Papyrus"/>
                <a:cs typeface="Papyrus"/>
              </a:rPr>
              <a:t>Gog’s </a:t>
            </a:r>
            <a:r>
              <a:rPr lang="en-US" sz="2800" dirty="0" err="1" smtClean="0">
                <a:solidFill>
                  <a:srgbClr val="43EA30"/>
                </a:solidFill>
                <a:latin typeface="Papyrus"/>
                <a:cs typeface="Papyrus"/>
              </a:rPr>
              <a:t>Endtime</a:t>
            </a:r>
            <a:r>
              <a:rPr lang="en-US" sz="2800" dirty="0" smtClean="0">
                <a:solidFill>
                  <a:srgbClr val="43EA30"/>
                </a:solidFill>
                <a:latin typeface="Papyrus"/>
                <a:cs typeface="Papyrus"/>
              </a:rPr>
              <a:t> War Against Israel</a:t>
            </a:r>
          </a:p>
          <a:p>
            <a:r>
              <a:rPr lang="en-US" sz="2800" dirty="0" smtClean="0">
                <a:solidFill>
                  <a:srgbClr val="43EA30"/>
                </a:solidFill>
                <a:latin typeface="Papyrus"/>
                <a:cs typeface="Papyrus"/>
              </a:rPr>
              <a:t>                      Ezekiel 38-39</a:t>
            </a:r>
            <a:endParaRPr lang="en-US" sz="2800" dirty="0">
              <a:solidFill>
                <a:srgbClr val="43EA30"/>
              </a:solidFill>
              <a:latin typeface="Papyrus"/>
              <a:cs typeface="Papyrus"/>
            </a:endParaRPr>
          </a:p>
        </p:txBody>
      </p:sp>
      <p:pic>
        <p:nvPicPr>
          <p:cNvPr id="2" name="Picture 1" descr="jiha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1337" y="1613208"/>
            <a:ext cx="5761519" cy="46092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6600073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endParaRPr lang="en-US" dirty="0"/>
          </a:p>
        </p:txBody>
      </p:sp>
      <p:sp>
        <p:nvSpPr>
          <p:cNvPr id="3" name="TextBox 2"/>
          <p:cNvSpPr txBox="1"/>
          <p:nvPr/>
        </p:nvSpPr>
        <p:spPr>
          <a:xfrm>
            <a:off x="1286593" y="772781"/>
            <a:ext cx="6416256" cy="4401205"/>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2800" dirty="0" smtClean="0">
                <a:solidFill>
                  <a:srgbClr val="FFFF00"/>
                </a:solidFill>
                <a:latin typeface="Comic Sans MS"/>
                <a:cs typeface="Comic Sans MS"/>
              </a:rPr>
              <a:t>A Hook in the Jaw of </a:t>
            </a:r>
            <a:r>
              <a:rPr lang="en-US" sz="2800" dirty="0" smtClean="0">
                <a:solidFill>
                  <a:srgbClr val="00D502"/>
                </a:solidFill>
                <a:latin typeface="Comic Sans MS"/>
                <a:cs typeface="Comic Sans MS"/>
              </a:rPr>
              <a:t>Gog</a:t>
            </a:r>
            <a:r>
              <a:rPr lang="en-US" sz="2800" dirty="0" smtClean="0">
                <a:solidFill>
                  <a:srgbClr val="FFFF00"/>
                </a:solidFill>
                <a:latin typeface="Comic Sans MS"/>
                <a:cs typeface="Comic Sans MS"/>
              </a:rPr>
              <a:t>…</a:t>
            </a:r>
          </a:p>
          <a:p>
            <a:endParaRPr lang="en-US" sz="2800" dirty="0">
              <a:solidFill>
                <a:srgbClr val="FFFF00"/>
              </a:solidFill>
              <a:latin typeface="Comic Sans MS"/>
              <a:cs typeface="Comic Sans MS"/>
            </a:endParaRPr>
          </a:p>
          <a:p>
            <a:r>
              <a:rPr lang="en-US" sz="2800" dirty="0" smtClean="0">
                <a:solidFill>
                  <a:srgbClr val="FFFF00"/>
                </a:solidFill>
                <a:latin typeface="Comic Sans MS"/>
                <a:cs typeface="Comic Sans MS"/>
              </a:rPr>
              <a:t>A Hook in the Jaw of Leviathan….</a:t>
            </a:r>
          </a:p>
          <a:p>
            <a:endParaRPr lang="en-US" sz="2800" dirty="0">
              <a:solidFill>
                <a:srgbClr val="FFFF00"/>
              </a:solidFill>
              <a:latin typeface="Comic Sans MS"/>
              <a:cs typeface="Comic Sans MS"/>
            </a:endParaRPr>
          </a:p>
          <a:p>
            <a:r>
              <a:rPr lang="en-US" sz="2800" dirty="0" smtClean="0">
                <a:solidFill>
                  <a:srgbClr val="FFFF00"/>
                </a:solidFill>
                <a:latin typeface="Comic Sans MS"/>
                <a:cs typeface="Comic Sans MS"/>
              </a:rPr>
              <a:t>Leviathan is the Beast from the Sea</a:t>
            </a:r>
          </a:p>
          <a:p>
            <a:endParaRPr lang="en-US" sz="2800" dirty="0">
              <a:solidFill>
                <a:srgbClr val="FFFF00"/>
              </a:solidFill>
              <a:latin typeface="Comic Sans MS"/>
              <a:cs typeface="Comic Sans MS"/>
            </a:endParaRPr>
          </a:p>
          <a:p>
            <a:r>
              <a:rPr lang="en-US" sz="2800" dirty="0" smtClean="0">
                <a:solidFill>
                  <a:srgbClr val="FFFF00"/>
                </a:solidFill>
                <a:latin typeface="Comic Sans MS"/>
                <a:cs typeface="Comic Sans MS"/>
              </a:rPr>
              <a:t>The Anti-Christ is the Beast </a:t>
            </a:r>
          </a:p>
          <a:p>
            <a:r>
              <a:rPr lang="en-US" sz="2800" dirty="0">
                <a:solidFill>
                  <a:srgbClr val="FFFF00"/>
                </a:solidFill>
                <a:latin typeface="Comic Sans MS"/>
                <a:cs typeface="Comic Sans MS"/>
              </a:rPr>
              <a:t> </a:t>
            </a:r>
            <a:r>
              <a:rPr lang="en-US" sz="2800" dirty="0" smtClean="0">
                <a:solidFill>
                  <a:srgbClr val="FFFF00"/>
                </a:solidFill>
                <a:latin typeface="Comic Sans MS"/>
                <a:cs typeface="Comic Sans MS"/>
              </a:rPr>
              <a:t>     from the Sea</a:t>
            </a:r>
          </a:p>
          <a:p>
            <a:endParaRPr lang="en-US" sz="2800" dirty="0" smtClean="0">
              <a:solidFill>
                <a:srgbClr val="FFFF00"/>
              </a:solidFill>
              <a:latin typeface="Comic Sans MS"/>
              <a:cs typeface="Comic Sans MS"/>
            </a:endParaRPr>
          </a:p>
          <a:p>
            <a:r>
              <a:rPr lang="en-US" sz="2800" dirty="0" smtClean="0">
                <a:solidFill>
                  <a:srgbClr val="FFFF00"/>
                </a:solidFill>
                <a:latin typeface="Comic Sans MS"/>
                <a:cs typeface="Comic Sans MS"/>
              </a:rPr>
              <a:t>     Anti-Christ = </a:t>
            </a:r>
            <a:r>
              <a:rPr lang="en-US" sz="2800" dirty="0" smtClean="0">
                <a:solidFill>
                  <a:srgbClr val="00D502"/>
                </a:solidFill>
                <a:latin typeface="Comic Sans MS"/>
                <a:cs typeface="Comic Sans MS"/>
              </a:rPr>
              <a:t>Gog</a:t>
            </a:r>
            <a:r>
              <a:rPr lang="en-US" sz="2800" dirty="0" smtClean="0">
                <a:solidFill>
                  <a:srgbClr val="FFFF00"/>
                </a:solidFill>
                <a:latin typeface="Comic Sans MS"/>
                <a:cs typeface="Comic Sans MS"/>
              </a:rPr>
              <a:t> = Leviathan  </a:t>
            </a:r>
          </a:p>
        </p:txBody>
      </p:sp>
    </p:spTree>
    <p:extLst>
      <p:ext uri="{BB962C8B-B14F-4D97-AF65-F5344CB8AC3E}">
        <p14:creationId xmlns:p14="http://schemas.microsoft.com/office/powerpoint/2010/main" val="358957583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endParaRPr lang="en-US" dirty="0"/>
          </a:p>
        </p:txBody>
      </p:sp>
      <p:pic>
        <p:nvPicPr>
          <p:cNvPr id="2" name="Picture 1" descr="25.TIF"/>
          <p:cNvPicPr>
            <a:picLocks noChangeAspect="1"/>
          </p:cNvPicPr>
          <p:nvPr/>
        </p:nvPicPr>
        <p:blipFill rotWithShape="1">
          <a:blip r:embed="rId2">
            <a:extLst>
              <a:ext uri="{28A0092B-C50C-407E-A947-70E740481C1C}">
                <a14:useLocalDpi xmlns:a14="http://schemas.microsoft.com/office/drawing/2010/main" val="0"/>
              </a:ext>
            </a:extLst>
          </a:blip>
          <a:srcRect l="11116" r="6661" b="6547"/>
          <a:stretch/>
        </p:blipFill>
        <p:spPr>
          <a:xfrm>
            <a:off x="728345" y="273106"/>
            <a:ext cx="7918420" cy="46753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504239" y="5172514"/>
            <a:ext cx="8142526" cy="1477328"/>
          </a:xfrm>
          <a:prstGeom prst="rect">
            <a:avLst/>
          </a:prstGeom>
          <a:solidFill>
            <a:srgbClr val="E3D6F5"/>
          </a:solidFill>
        </p:spPr>
        <p:style>
          <a:lnRef idx="3">
            <a:schemeClr val="lt1"/>
          </a:lnRef>
          <a:fillRef idx="1">
            <a:schemeClr val="dk1"/>
          </a:fillRef>
          <a:effectRef idx="1">
            <a:schemeClr val="dk1"/>
          </a:effectRef>
          <a:fontRef idx="minor">
            <a:schemeClr val="lt1"/>
          </a:fontRef>
        </p:style>
        <p:txBody>
          <a:bodyPr wrap="square" rtlCol="0">
            <a:spAutoFit/>
          </a:bodyPr>
          <a:lstStyle/>
          <a:p>
            <a:r>
              <a:rPr lang="en-US" dirty="0" smtClean="0">
                <a:solidFill>
                  <a:srgbClr val="FF0000"/>
                </a:solidFill>
                <a:latin typeface="Comic Sans MS"/>
                <a:cs typeface="Comic Sans MS"/>
              </a:rPr>
              <a:t>Rev. 13:1 </a:t>
            </a:r>
            <a:r>
              <a:rPr lang="en-US" dirty="0" smtClean="0">
                <a:solidFill>
                  <a:srgbClr val="000000"/>
                </a:solidFill>
                <a:latin typeface="Comic Sans MS"/>
                <a:cs typeface="Comic Sans MS"/>
              </a:rPr>
              <a:t>“As I stood on  the sand of the sea &amp; saw a beast rise up out of the sea have 7 heads &amp; 10 horns &amp; upon his horns 10 crowns, &amp; on his heads the name of blasphemy.  The beast I saw was like a leopard &amp; his feet were as the feet of a bear &amp; his mouth like the mouth of a lion, &amp; the dragon gave him his power &amp; his throne &amp; great authority.”</a:t>
            </a:r>
            <a:endParaRPr lang="en-US" dirty="0">
              <a:solidFill>
                <a:srgbClr val="000000"/>
              </a:solidFill>
              <a:latin typeface="Comic Sans MS"/>
              <a:cs typeface="Comic Sans MS"/>
            </a:endParaRPr>
          </a:p>
        </p:txBody>
      </p:sp>
    </p:spTree>
    <p:extLst>
      <p:ext uri="{BB962C8B-B14F-4D97-AF65-F5344CB8AC3E}">
        <p14:creationId xmlns:p14="http://schemas.microsoft.com/office/powerpoint/2010/main" val="235001739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endParaRPr lang="en-US" dirty="0"/>
          </a:p>
        </p:txBody>
      </p:sp>
      <p:sp>
        <p:nvSpPr>
          <p:cNvPr id="2" name="TextBox 1"/>
          <p:cNvSpPr txBox="1"/>
          <p:nvPr/>
        </p:nvSpPr>
        <p:spPr>
          <a:xfrm>
            <a:off x="1233497" y="649122"/>
            <a:ext cx="5931695"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3600" dirty="0" smtClean="0">
                <a:solidFill>
                  <a:srgbClr val="FFFF00"/>
                </a:solidFill>
                <a:latin typeface="Comic Sans MS"/>
                <a:cs typeface="Comic Sans MS"/>
              </a:rPr>
              <a:t>Who make up </a:t>
            </a:r>
            <a:r>
              <a:rPr lang="en-US" sz="3600" dirty="0" smtClean="0">
                <a:solidFill>
                  <a:srgbClr val="00D502"/>
                </a:solidFill>
                <a:latin typeface="Comic Sans MS"/>
                <a:cs typeface="Comic Sans MS"/>
              </a:rPr>
              <a:t>Gog’s</a:t>
            </a:r>
            <a:r>
              <a:rPr lang="en-US" sz="3600" dirty="0" smtClean="0">
                <a:solidFill>
                  <a:srgbClr val="FFFF00"/>
                </a:solidFill>
                <a:latin typeface="Comic Sans MS"/>
                <a:cs typeface="Comic Sans MS"/>
              </a:rPr>
              <a:t> Army?</a:t>
            </a:r>
            <a:endParaRPr lang="en-US" sz="3600" dirty="0">
              <a:solidFill>
                <a:srgbClr val="FFFF00"/>
              </a:solidFill>
              <a:latin typeface="Comic Sans MS"/>
              <a:cs typeface="Comic Sans MS"/>
            </a:endParaRPr>
          </a:p>
        </p:txBody>
      </p:sp>
      <p:sp>
        <p:nvSpPr>
          <p:cNvPr id="3" name="TextBox 2"/>
          <p:cNvSpPr txBox="1"/>
          <p:nvPr/>
        </p:nvSpPr>
        <p:spPr>
          <a:xfrm>
            <a:off x="1266915" y="1878134"/>
            <a:ext cx="5898277"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3600" dirty="0" smtClean="0">
                <a:solidFill>
                  <a:srgbClr val="FFFF00"/>
                </a:solidFill>
                <a:latin typeface="Comic Sans MS"/>
                <a:cs typeface="Comic Sans MS"/>
              </a:rPr>
              <a:t>Why do they hate </a:t>
            </a:r>
            <a:r>
              <a:rPr lang="en-US" sz="3600" dirty="0" smtClean="0">
                <a:solidFill>
                  <a:srgbClr val="0000FF"/>
                </a:solidFill>
                <a:latin typeface="Comic Sans MS"/>
                <a:cs typeface="Comic Sans MS"/>
              </a:rPr>
              <a:t>Israel?</a:t>
            </a:r>
            <a:endParaRPr lang="en-US" sz="3600" dirty="0">
              <a:solidFill>
                <a:srgbClr val="0000FF"/>
              </a:solidFill>
              <a:latin typeface="Comic Sans MS"/>
              <a:cs typeface="Comic Sans MS"/>
            </a:endParaRPr>
          </a:p>
        </p:txBody>
      </p:sp>
      <p:pic>
        <p:nvPicPr>
          <p:cNvPr id="6" name="Picture 5" descr="th-5.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746" y="3173624"/>
            <a:ext cx="3617192" cy="25079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th-4.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6245" y="3287630"/>
            <a:ext cx="3627142" cy="23939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0943166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3999" cy="685800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endParaRPr lang="en-US" dirty="0"/>
          </a:p>
        </p:txBody>
      </p:sp>
      <p:sp>
        <p:nvSpPr>
          <p:cNvPr id="2" name="TextBox 1"/>
          <p:cNvSpPr txBox="1"/>
          <p:nvPr/>
        </p:nvSpPr>
        <p:spPr>
          <a:xfrm>
            <a:off x="174007" y="209467"/>
            <a:ext cx="8734778" cy="92333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dirty="0" smtClean="0">
                <a:solidFill>
                  <a:srgbClr val="FF0000"/>
                </a:solidFill>
                <a:latin typeface="Chalkboard"/>
                <a:cs typeface="Chalkboard"/>
              </a:rPr>
              <a:t>5. </a:t>
            </a:r>
            <a:r>
              <a:rPr lang="en-US" dirty="0" smtClean="0">
                <a:solidFill>
                  <a:srgbClr val="FFFF00"/>
                </a:solidFill>
                <a:latin typeface="Chalkboard"/>
                <a:cs typeface="Chalkboard"/>
              </a:rPr>
              <a:t>Persia, Ethiopia (Kush), &amp; Libya with them: all of them with shield &amp; buckler;</a:t>
            </a:r>
          </a:p>
          <a:p>
            <a:r>
              <a:rPr lang="en-US" dirty="0" smtClean="0">
                <a:solidFill>
                  <a:srgbClr val="FF0000"/>
                </a:solidFill>
                <a:latin typeface="Chalkboard"/>
                <a:cs typeface="Chalkboard"/>
              </a:rPr>
              <a:t>6. </a:t>
            </a:r>
            <a:r>
              <a:rPr lang="en-US" dirty="0" smtClean="0">
                <a:solidFill>
                  <a:srgbClr val="FFFF00"/>
                </a:solidFill>
                <a:latin typeface="Chalkboard"/>
                <a:cs typeface="Chalkboard"/>
              </a:rPr>
              <a:t>Gomer &amp; all of his bands; the house of </a:t>
            </a:r>
            <a:r>
              <a:rPr lang="en-US" dirty="0" err="1" smtClean="0">
                <a:solidFill>
                  <a:srgbClr val="FFFF00"/>
                </a:solidFill>
                <a:latin typeface="Chalkboard"/>
                <a:cs typeface="Chalkboard"/>
              </a:rPr>
              <a:t>Togarmah</a:t>
            </a:r>
            <a:r>
              <a:rPr lang="en-US" dirty="0" smtClean="0">
                <a:solidFill>
                  <a:srgbClr val="FFFF00"/>
                </a:solidFill>
                <a:latin typeface="Chalkboard"/>
                <a:cs typeface="Chalkboard"/>
              </a:rPr>
              <a:t> of the north quarters, </a:t>
            </a:r>
          </a:p>
          <a:p>
            <a:pPr algn="ctr"/>
            <a:r>
              <a:rPr lang="en-US" dirty="0" smtClean="0">
                <a:solidFill>
                  <a:srgbClr val="FFFF00"/>
                </a:solidFill>
                <a:latin typeface="Chalkboard"/>
                <a:cs typeface="Chalkboard"/>
              </a:rPr>
              <a:t> &amp; many people with</a:t>
            </a:r>
            <a:r>
              <a:rPr lang="en-US" dirty="0" smtClean="0">
                <a:solidFill>
                  <a:srgbClr val="00D502"/>
                </a:solidFill>
                <a:latin typeface="Chalkboard"/>
                <a:cs typeface="Chalkboard"/>
              </a:rPr>
              <a:t> you</a:t>
            </a:r>
            <a:r>
              <a:rPr lang="en-US" dirty="0" smtClean="0">
                <a:solidFill>
                  <a:srgbClr val="FFFF00"/>
                </a:solidFill>
                <a:latin typeface="Chalkboard"/>
                <a:cs typeface="Chalkboard"/>
              </a:rPr>
              <a:t>.   </a:t>
            </a:r>
            <a:endParaRPr lang="en-US" dirty="0">
              <a:solidFill>
                <a:srgbClr val="FFFF00"/>
              </a:solidFill>
              <a:latin typeface="Chalkboard"/>
              <a:cs typeface="Chalkboard"/>
            </a:endParaRPr>
          </a:p>
        </p:txBody>
      </p:sp>
      <p:pic>
        <p:nvPicPr>
          <p:cNvPr id="6" name="Picture 5" descr="image382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706" y="1325981"/>
            <a:ext cx="7715067" cy="51860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7340343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endParaRPr lang="en-US" dirty="0"/>
          </a:p>
        </p:txBody>
      </p:sp>
      <p:pic>
        <p:nvPicPr>
          <p:cNvPr id="3" name="Picture 2" descr="th.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76901" cy="4817873"/>
          </a:xfrm>
          <a:prstGeom prst="rect">
            <a:avLst/>
          </a:prstGeom>
        </p:spPr>
      </p:pic>
      <p:sp>
        <p:nvSpPr>
          <p:cNvPr id="6" name="TextBox 5"/>
          <p:cNvSpPr txBox="1"/>
          <p:nvPr/>
        </p:nvSpPr>
        <p:spPr>
          <a:xfrm>
            <a:off x="0" y="4948591"/>
            <a:ext cx="9176900" cy="1631216"/>
          </a:xfrm>
          <a:prstGeom prst="rect">
            <a:avLst/>
          </a:prstGeom>
          <a:noFill/>
        </p:spPr>
        <p:txBody>
          <a:bodyPr wrap="square" rtlCol="0">
            <a:spAutoFit/>
          </a:bodyPr>
          <a:lstStyle/>
          <a:p>
            <a:r>
              <a:rPr lang="en-US" sz="2000" dirty="0" smtClean="0">
                <a:solidFill>
                  <a:srgbClr val="FFFF00"/>
                </a:solidFill>
                <a:latin typeface="Comic Sans MS"/>
                <a:cs typeface="Comic Sans MS"/>
              </a:rPr>
              <a:t>Persian Empire Modern Day Countries: Iran, Iraq, Turkey, Syria, Albania, Bulgaria, Greece, Macedonia, Armenia, Israel, Lebanon, Jordan, Afghanistan, Pakistan, Turkmenistan, Uzbekistan, </a:t>
            </a:r>
            <a:r>
              <a:rPr lang="en-US" sz="2000" dirty="0" err="1" smtClean="0">
                <a:solidFill>
                  <a:srgbClr val="FFFF00"/>
                </a:solidFill>
                <a:latin typeface="Comic Sans MS"/>
                <a:cs typeface="Comic Sans MS"/>
              </a:rPr>
              <a:t>Daghestan</a:t>
            </a:r>
            <a:r>
              <a:rPr lang="en-US" sz="2000" dirty="0" smtClean="0">
                <a:solidFill>
                  <a:srgbClr val="FFFF00"/>
                </a:solidFill>
                <a:latin typeface="Comic Sans MS"/>
                <a:cs typeface="Comic Sans MS"/>
              </a:rPr>
              <a:t>, </a:t>
            </a:r>
            <a:r>
              <a:rPr lang="en-US" sz="2000" dirty="0" err="1" smtClean="0">
                <a:solidFill>
                  <a:srgbClr val="FFFF00"/>
                </a:solidFill>
                <a:latin typeface="Comic Sans MS"/>
                <a:cs typeface="Comic Sans MS"/>
              </a:rPr>
              <a:t>Kakzkishan</a:t>
            </a:r>
            <a:r>
              <a:rPr lang="en-US" sz="2000" dirty="0" smtClean="0">
                <a:solidFill>
                  <a:srgbClr val="FFFF00"/>
                </a:solidFill>
                <a:latin typeface="Comic Sans MS"/>
                <a:cs typeface="Comic Sans MS"/>
              </a:rPr>
              <a:t>,  </a:t>
            </a:r>
            <a:r>
              <a:rPr lang="en-US" sz="2000" dirty="0" err="1" smtClean="0">
                <a:solidFill>
                  <a:srgbClr val="FFFF00"/>
                </a:solidFill>
                <a:latin typeface="Comic Sans MS"/>
                <a:cs typeface="Comic Sans MS"/>
              </a:rPr>
              <a:t>Kyrygystan</a:t>
            </a:r>
            <a:r>
              <a:rPr lang="en-US" sz="2000" dirty="0" smtClean="0">
                <a:solidFill>
                  <a:srgbClr val="FFFF00"/>
                </a:solidFill>
                <a:latin typeface="Comic Sans MS"/>
                <a:cs typeface="Comic Sans MS"/>
              </a:rPr>
              <a:t>, Baluchistan, Abkhazia, Chechnya, Azerbaijan, Bahrain, Oman, United Arab Emirates, Kuwait, Egypt, Libya, Yemen </a:t>
            </a:r>
            <a:r>
              <a:rPr lang="en-US" sz="2000" dirty="0" smtClean="0">
                <a:solidFill>
                  <a:srgbClr val="00D502"/>
                </a:solidFill>
                <a:latin typeface="Comic Sans MS"/>
                <a:cs typeface="Comic Sans MS"/>
              </a:rPr>
              <a:t>…..All Islamic Today!</a:t>
            </a:r>
            <a:endParaRPr lang="en-US" sz="2000" dirty="0">
              <a:solidFill>
                <a:srgbClr val="00D502"/>
              </a:solidFill>
              <a:latin typeface="Comic Sans MS"/>
              <a:cs typeface="Comic Sans MS"/>
            </a:endParaRPr>
          </a:p>
        </p:txBody>
      </p:sp>
    </p:spTree>
    <p:extLst>
      <p:ext uri="{BB962C8B-B14F-4D97-AF65-F5344CB8AC3E}">
        <p14:creationId xmlns:p14="http://schemas.microsoft.com/office/powerpoint/2010/main" val="300427542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endParaRPr lang="en-US" dirty="0"/>
          </a:p>
        </p:txBody>
      </p:sp>
      <p:sp>
        <p:nvSpPr>
          <p:cNvPr id="2" name="TextBox 1"/>
          <p:cNvSpPr txBox="1"/>
          <p:nvPr/>
        </p:nvSpPr>
        <p:spPr>
          <a:xfrm>
            <a:off x="896424" y="333531"/>
            <a:ext cx="7451531" cy="1754327"/>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3600" dirty="0" smtClean="0">
                <a:solidFill>
                  <a:srgbClr val="FFFF00"/>
                </a:solidFill>
                <a:latin typeface="Comic Sans MS"/>
                <a:cs typeface="Comic Sans MS"/>
              </a:rPr>
              <a:t>All of </a:t>
            </a:r>
            <a:r>
              <a:rPr lang="en-US" sz="3600" dirty="0" smtClean="0">
                <a:solidFill>
                  <a:srgbClr val="00D502"/>
                </a:solidFill>
                <a:latin typeface="Comic Sans MS"/>
                <a:cs typeface="Comic Sans MS"/>
              </a:rPr>
              <a:t>Gog’s</a:t>
            </a:r>
            <a:r>
              <a:rPr lang="en-US" sz="3600" dirty="0" smtClean="0">
                <a:solidFill>
                  <a:srgbClr val="FFFF00"/>
                </a:solidFill>
                <a:latin typeface="Comic Sans MS"/>
                <a:cs typeface="Comic Sans MS"/>
              </a:rPr>
              <a:t> many nations listed are modern day </a:t>
            </a:r>
            <a:r>
              <a:rPr lang="en-US" sz="3600" dirty="0" err="1" smtClean="0">
                <a:solidFill>
                  <a:srgbClr val="00D502"/>
                </a:solidFill>
                <a:latin typeface="Comic Sans MS"/>
                <a:cs typeface="Comic Sans MS"/>
              </a:rPr>
              <a:t>muslim</a:t>
            </a:r>
            <a:r>
              <a:rPr lang="en-US" sz="3600" dirty="0" smtClean="0">
                <a:solidFill>
                  <a:srgbClr val="FFFF00"/>
                </a:solidFill>
                <a:latin typeface="Comic Sans MS"/>
                <a:cs typeface="Comic Sans MS"/>
              </a:rPr>
              <a:t> countries</a:t>
            </a:r>
          </a:p>
          <a:p>
            <a:pPr algn="ctr"/>
            <a:r>
              <a:rPr lang="en-US" sz="3600" dirty="0">
                <a:solidFill>
                  <a:srgbClr val="FFFF00"/>
                </a:solidFill>
                <a:latin typeface="Comic Sans MS"/>
                <a:cs typeface="Comic Sans MS"/>
              </a:rPr>
              <a:t>w</a:t>
            </a:r>
            <a:r>
              <a:rPr lang="en-US" sz="3600" dirty="0" smtClean="0">
                <a:solidFill>
                  <a:srgbClr val="FFFF00"/>
                </a:solidFill>
                <a:latin typeface="Comic Sans MS"/>
                <a:cs typeface="Comic Sans MS"/>
              </a:rPr>
              <a:t>ho are guided by the Qur’an</a:t>
            </a:r>
            <a:endParaRPr lang="en-US" sz="3600" dirty="0">
              <a:solidFill>
                <a:srgbClr val="FFFF00"/>
              </a:solidFill>
              <a:latin typeface="Comic Sans MS"/>
              <a:cs typeface="Comic Sans MS"/>
            </a:endParaRPr>
          </a:p>
        </p:txBody>
      </p:sp>
      <p:pic>
        <p:nvPicPr>
          <p:cNvPr id="3" name="Picture 2" descr="jiha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045" y="2371329"/>
            <a:ext cx="4762500" cy="381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Holy Quran.jpg"/>
          <p:cNvPicPr>
            <a:picLocks noChangeAspect="1"/>
          </p:cNvPicPr>
          <p:nvPr/>
        </p:nvPicPr>
        <p:blipFill>
          <a:blip r:embed="rId3">
            <a:extLst>
              <a:ext uri="{BEBA8EAE-BF5A-486C-A8C5-ECC9F3942E4B}">
                <a14:imgProps xmlns:a14="http://schemas.microsoft.com/office/drawing/2010/main">
                  <a14:imgLayer r:embed="rId4">
                    <a14:imgEffect>
                      <a14:backgroundRemoval t="286" b="100000" l="0" r="100000"/>
                    </a14:imgEffect>
                  </a14:imgLayer>
                </a14:imgProps>
              </a:ext>
              <a:ext uri="{28A0092B-C50C-407E-A947-70E740481C1C}">
                <a14:useLocalDpi xmlns:a14="http://schemas.microsoft.com/office/drawing/2010/main" val="0"/>
              </a:ext>
            </a:extLst>
          </a:blip>
          <a:stretch>
            <a:fillRect/>
          </a:stretch>
        </p:blipFill>
        <p:spPr>
          <a:xfrm>
            <a:off x="5104618" y="2554965"/>
            <a:ext cx="3579497" cy="3376884"/>
          </a:xfrm>
          <a:prstGeom prst="rect">
            <a:avLst/>
          </a:prstGeom>
        </p:spPr>
      </p:pic>
    </p:spTree>
    <p:extLst>
      <p:ext uri="{BB962C8B-B14F-4D97-AF65-F5344CB8AC3E}">
        <p14:creationId xmlns:p14="http://schemas.microsoft.com/office/powerpoint/2010/main" val="134658509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2233"/>
            <a:ext cx="9144000" cy="685800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endParaRPr lang="en-US" dirty="0"/>
          </a:p>
        </p:txBody>
      </p:sp>
      <p:sp>
        <p:nvSpPr>
          <p:cNvPr id="2" name="TextBox 1"/>
          <p:cNvSpPr txBox="1"/>
          <p:nvPr/>
        </p:nvSpPr>
        <p:spPr>
          <a:xfrm>
            <a:off x="256722" y="484356"/>
            <a:ext cx="3657866" cy="603242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2000" dirty="0" smtClean="0">
                <a:solidFill>
                  <a:srgbClr val="FFFF00"/>
                </a:solidFill>
                <a:latin typeface="Comic Sans MS"/>
                <a:cs typeface="Comic Sans MS"/>
              </a:rPr>
              <a:t>7. </a:t>
            </a:r>
            <a:r>
              <a:rPr lang="en-US" sz="2000" dirty="0" smtClean="0">
                <a:solidFill>
                  <a:srgbClr val="00D502"/>
                </a:solidFill>
                <a:latin typeface="Comic Sans MS"/>
                <a:cs typeface="Comic Sans MS"/>
              </a:rPr>
              <a:t>Be prepared &amp; prepare for </a:t>
            </a:r>
            <a:r>
              <a:rPr lang="en-US" sz="2000" dirty="0" smtClean="0">
                <a:solidFill>
                  <a:srgbClr val="FF6600"/>
                </a:solidFill>
                <a:latin typeface="Comic Sans MS"/>
                <a:cs typeface="Comic Sans MS"/>
              </a:rPr>
              <a:t>yourself you </a:t>
            </a:r>
            <a:r>
              <a:rPr lang="en-US" sz="2000" dirty="0" smtClean="0">
                <a:solidFill>
                  <a:srgbClr val="00D502"/>
                </a:solidFill>
                <a:latin typeface="Comic Sans MS"/>
                <a:cs typeface="Comic Sans MS"/>
              </a:rPr>
              <a:t>&amp; all your company that are assembled to</a:t>
            </a:r>
            <a:r>
              <a:rPr lang="en-US" sz="2000" dirty="0" smtClean="0">
                <a:solidFill>
                  <a:srgbClr val="FF6600"/>
                </a:solidFill>
                <a:latin typeface="Comic Sans MS"/>
                <a:cs typeface="Comic Sans MS"/>
              </a:rPr>
              <a:t> you </a:t>
            </a:r>
            <a:r>
              <a:rPr lang="en-US" sz="2000" dirty="0" smtClean="0">
                <a:solidFill>
                  <a:srgbClr val="00D502"/>
                </a:solidFill>
                <a:latin typeface="Comic Sans MS"/>
                <a:cs typeface="Comic Sans MS"/>
              </a:rPr>
              <a:t>&amp; be a guard to them.</a:t>
            </a:r>
          </a:p>
          <a:p>
            <a:endParaRPr lang="en-US" sz="2000" dirty="0">
              <a:solidFill>
                <a:srgbClr val="00D502"/>
              </a:solidFill>
              <a:latin typeface="Comic Sans MS"/>
              <a:cs typeface="Comic Sans MS"/>
            </a:endParaRPr>
          </a:p>
          <a:p>
            <a:endParaRPr lang="en-US" sz="2000" dirty="0" smtClean="0">
              <a:solidFill>
                <a:srgbClr val="FFFF00"/>
              </a:solidFill>
              <a:latin typeface="Comic Sans MS"/>
              <a:cs typeface="Comic Sans MS"/>
            </a:endParaRPr>
          </a:p>
          <a:p>
            <a:r>
              <a:rPr lang="en-US" sz="2200" dirty="0" smtClean="0">
                <a:solidFill>
                  <a:srgbClr val="3366FF"/>
                </a:solidFill>
                <a:latin typeface="Chalkduster"/>
                <a:cs typeface="Chalkduster"/>
              </a:rPr>
              <a:t>The Miracle </a:t>
            </a:r>
          </a:p>
          <a:p>
            <a:r>
              <a:rPr lang="en-US" sz="2200" dirty="0" smtClean="0">
                <a:solidFill>
                  <a:srgbClr val="3366FF"/>
                </a:solidFill>
                <a:latin typeface="Chalkduster"/>
                <a:cs typeface="Chalkduster"/>
              </a:rPr>
              <a:t>of Israel</a:t>
            </a:r>
          </a:p>
          <a:p>
            <a:endParaRPr lang="en-US" sz="2200" dirty="0" smtClean="0">
              <a:solidFill>
                <a:srgbClr val="FFFF00"/>
              </a:solidFill>
              <a:latin typeface="Comic Sans MS"/>
              <a:cs typeface="Comic Sans MS"/>
            </a:endParaRPr>
          </a:p>
          <a:p>
            <a:r>
              <a:rPr lang="en-US" sz="2000" dirty="0" smtClean="0">
                <a:solidFill>
                  <a:srgbClr val="FFFF00"/>
                </a:solidFill>
                <a:latin typeface="Comic Sans MS"/>
                <a:cs typeface="Comic Sans MS"/>
              </a:rPr>
              <a:t>8. </a:t>
            </a:r>
            <a:r>
              <a:rPr lang="en-US" sz="2000" dirty="0" smtClean="0">
                <a:solidFill>
                  <a:srgbClr val="00D502"/>
                </a:solidFill>
                <a:latin typeface="Comic Sans MS"/>
                <a:cs typeface="Comic Sans MS"/>
              </a:rPr>
              <a:t>After many days </a:t>
            </a:r>
            <a:r>
              <a:rPr lang="en-US" sz="2000" dirty="0" smtClean="0">
                <a:solidFill>
                  <a:srgbClr val="FF6600"/>
                </a:solidFill>
                <a:latin typeface="Comic Sans MS"/>
                <a:cs typeface="Comic Sans MS"/>
              </a:rPr>
              <a:t>you</a:t>
            </a:r>
            <a:r>
              <a:rPr lang="en-US" sz="2000" dirty="0" smtClean="0">
                <a:solidFill>
                  <a:srgbClr val="00D502"/>
                </a:solidFill>
                <a:latin typeface="Comic Sans MS"/>
                <a:cs typeface="Comic Sans MS"/>
              </a:rPr>
              <a:t> shall be visited: in the latter years </a:t>
            </a:r>
            <a:r>
              <a:rPr lang="en-US" sz="2000" dirty="0" smtClean="0">
                <a:solidFill>
                  <a:srgbClr val="FF6600"/>
                </a:solidFill>
                <a:latin typeface="Comic Sans MS"/>
                <a:cs typeface="Comic Sans MS"/>
              </a:rPr>
              <a:t>you</a:t>
            </a:r>
            <a:r>
              <a:rPr lang="en-US" sz="2000" dirty="0" smtClean="0">
                <a:solidFill>
                  <a:srgbClr val="00D502"/>
                </a:solidFill>
                <a:latin typeface="Comic Sans MS"/>
                <a:cs typeface="Comic Sans MS"/>
              </a:rPr>
              <a:t> shall come into </a:t>
            </a:r>
            <a:r>
              <a:rPr lang="en-US" sz="2000" dirty="0" smtClean="0">
                <a:solidFill>
                  <a:srgbClr val="3366FF"/>
                </a:solidFill>
                <a:latin typeface="Comic Sans MS"/>
                <a:cs typeface="Comic Sans MS"/>
              </a:rPr>
              <a:t>this land </a:t>
            </a:r>
            <a:r>
              <a:rPr lang="en-US" sz="2000" dirty="0" smtClean="0">
                <a:solidFill>
                  <a:srgbClr val="00D502"/>
                </a:solidFill>
                <a:latin typeface="Comic Sans MS"/>
                <a:cs typeface="Comic Sans MS"/>
              </a:rPr>
              <a:t>that is brought back from the sword &amp; is gathered out of many people, against the mountains of </a:t>
            </a:r>
            <a:r>
              <a:rPr lang="en-US" sz="2000" dirty="0" smtClean="0">
                <a:solidFill>
                  <a:srgbClr val="3366FF"/>
                </a:solidFill>
                <a:latin typeface="Comic Sans MS"/>
                <a:cs typeface="Comic Sans MS"/>
              </a:rPr>
              <a:t>Israel</a:t>
            </a:r>
            <a:r>
              <a:rPr lang="en-US" sz="2000" dirty="0" smtClean="0">
                <a:solidFill>
                  <a:srgbClr val="00D502"/>
                </a:solidFill>
                <a:latin typeface="Comic Sans MS"/>
                <a:cs typeface="Comic Sans MS"/>
              </a:rPr>
              <a:t>, which have always been waste, but </a:t>
            </a:r>
            <a:r>
              <a:rPr lang="en-US" sz="2000" dirty="0" smtClean="0">
                <a:solidFill>
                  <a:srgbClr val="3366FF"/>
                </a:solidFill>
                <a:latin typeface="Comic Sans MS"/>
                <a:cs typeface="Comic Sans MS"/>
              </a:rPr>
              <a:t>it </a:t>
            </a:r>
            <a:r>
              <a:rPr lang="en-US" sz="2000" dirty="0" smtClean="0">
                <a:solidFill>
                  <a:srgbClr val="00D502"/>
                </a:solidFill>
                <a:latin typeface="Comic Sans MS"/>
                <a:cs typeface="Comic Sans MS"/>
              </a:rPr>
              <a:t>is brought forth out of the nations.</a:t>
            </a:r>
            <a:endParaRPr lang="en-US" sz="2000" dirty="0">
              <a:solidFill>
                <a:srgbClr val="00D502"/>
              </a:solidFill>
              <a:latin typeface="Comic Sans MS"/>
              <a:cs typeface="Comic Sans MS"/>
            </a:endParaRPr>
          </a:p>
        </p:txBody>
      </p:sp>
      <p:pic>
        <p:nvPicPr>
          <p:cNvPr id="3" name="Picture 2" descr="th-1.jpeg"/>
          <p:cNvPicPr>
            <a:picLocks noChangeAspect="1"/>
          </p:cNvPicPr>
          <p:nvPr/>
        </p:nvPicPr>
        <p:blipFill rotWithShape="1">
          <a:blip r:embed="rId2">
            <a:extLst>
              <a:ext uri="{28A0092B-C50C-407E-A947-70E740481C1C}">
                <a14:useLocalDpi xmlns:a14="http://schemas.microsoft.com/office/drawing/2010/main" val="0"/>
              </a:ext>
            </a:extLst>
          </a:blip>
          <a:srcRect r="4947"/>
          <a:stretch/>
        </p:blipFill>
        <p:spPr>
          <a:xfrm>
            <a:off x="4258235" y="616240"/>
            <a:ext cx="4623984" cy="56590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images-3.jpeg"/>
          <p:cNvPicPr>
            <a:picLocks noChangeAspect="1"/>
          </p:cNvPicPr>
          <p:nvPr/>
        </p:nvPicPr>
        <p:blipFill>
          <a:blip r:embed="rId3">
            <a:extLst>
              <a:ext uri="{BEBA8EAE-BF5A-486C-A8C5-ECC9F3942E4B}">
                <a14:imgProps xmlns:a14="http://schemas.microsoft.com/office/drawing/2010/main">
                  <a14:imgLayer r:embed="rId4">
                    <a14:imgEffect>
                      <a14:backgroundRemoval t="2451" b="99510" l="2451" r="100000">
                        <a14:foregroundMark x1="62255" y1="40686" x2="26961" y2="52451"/>
                        <a14:foregroundMark x1="23039" y1="22549" x2="69118" y2="23039"/>
                        <a14:foregroundMark x1="74020" y1="19608" x2="85294" y2="67157"/>
                        <a14:foregroundMark x1="11765" y1="23529" x2="20588" y2="25000"/>
                        <a14:foregroundMark x1="17647" y1="73039" x2="65196" y2="67157"/>
                        <a14:foregroundMark x1="69608" y1="18137" x2="62745" y2="20098"/>
                        <a14:foregroundMark x1="67647" y1="65196" x2="51961" y2="72059"/>
                        <a14:foregroundMark x1="32353" y1="66667" x2="14706" y2="72549"/>
                        <a14:foregroundMark x1="50980" y1="70098" x2="50980" y2="70098"/>
                        <a14:foregroundMark x1="80392" y1="21078" x2="48039" y2="73039"/>
                        <a14:foregroundMark x1="81863" y1="73529" x2="43137" y2="62255"/>
                        <a14:foregroundMark x1="83824" y1="91176" x2="83824" y2="91176"/>
                        <a14:foregroundMark x1="60294" y1="89216" x2="60294" y2="89216"/>
                        <a14:foregroundMark x1="16176" y1="73039" x2="52451" y2="68627"/>
                        <a14:foregroundMark x1="89216" y1="86275" x2="89216" y2="86275"/>
                        <a14:backgroundMark x1="7353" y1="23529" x2="16667" y2="25000"/>
                        <a14:backgroundMark x1="77451" y1="72549" x2="77451" y2="72549"/>
                        <a14:backgroundMark x1="82353" y1="72549" x2="82353" y2="72549"/>
                      </a14:backgroundRemoval>
                    </a14:imgEffect>
                  </a14:imgLayer>
                </a14:imgProps>
              </a:ext>
              <a:ext uri="{28A0092B-C50C-407E-A947-70E740481C1C}">
                <a14:useLocalDpi xmlns:a14="http://schemas.microsoft.com/office/drawing/2010/main" val="0"/>
              </a:ext>
            </a:extLst>
          </a:blip>
          <a:stretch>
            <a:fillRect/>
          </a:stretch>
        </p:blipFill>
        <p:spPr>
          <a:xfrm>
            <a:off x="2686423" y="1498600"/>
            <a:ext cx="2456330" cy="2456330"/>
          </a:xfrm>
          <a:prstGeom prst="rect">
            <a:avLst/>
          </a:prstGeom>
        </p:spPr>
      </p:pic>
    </p:spTree>
    <p:extLst>
      <p:ext uri="{BB962C8B-B14F-4D97-AF65-F5344CB8AC3E}">
        <p14:creationId xmlns:p14="http://schemas.microsoft.com/office/powerpoint/2010/main" val="303681020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endParaRPr lang="en-US" dirty="0"/>
          </a:p>
        </p:txBody>
      </p:sp>
      <p:sp>
        <p:nvSpPr>
          <p:cNvPr id="2" name="TextBox 1"/>
          <p:cNvSpPr txBox="1"/>
          <p:nvPr/>
        </p:nvSpPr>
        <p:spPr>
          <a:xfrm>
            <a:off x="463832" y="363440"/>
            <a:ext cx="8197280" cy="5016758"/>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2000" dirty="0" smtClean="0">
                <a:solidFill>
                  <a:srgbClr val="FFFF00"/>
                </a:solidFill>
                <a:latin typeface="Comic Sans MS"/>
                <a:cs typeface="Comic Sans MS"/>
              </a:rPr>
              <a:t>9. </a:t>
            </a:r>
            <a:r>
              <a:rPr lang="en-US" sz="2000" dirty="0" smtClean="0">
                <a:solidFill>
                  <a:srgbClr val="FF6600"/>
                </a:solidFill>
                <a:latin typeface="Comic Sans MS"/>
                <a:cs typeface="Comic Sans MS"/>
              </a:rPr>
              <a:t>You </a:t>
            </a:r>
            <a:r>
              <a:rPr lang="en-US" sz="2000" dirty="0" smtClean="0">
                <a:solidFill>
                  <a:srgbClr val="00D502"/>
                </a:solidFill>
                <a:latin typeface="Comic Sans MS"/>
                <a:cs typeface="Comic Sans MS"/>
              </a:rPr>
              <a:t>shall ascend  &amp; come like a storm, </a:t>
            </a:r>
            <a:r>
              <a:rPr lang="en-US" sz="2000" dirty="0" smtClean="0">
                <a:solidFill>
                  <a:srgbClr val="FF6600"/>
                </a:solidFill>
                <a:latin typeface="Comic Sans MS"/>
                <a:cs typeface="Comic Sans MS"/>
              </a:rPr>
              <a:t>you</a:t>
            </a:r>
            <a:r>
              <a:rPr lang="en-US" sz="2000" dirty="0" smtClean="0">
                <a:solidFill>
                  <a:srgbClr val="00D502"/>
                </a:solidFill>
                <a:latin typeface="Comic Sans MS"/>
                <a:cs typeface="Comic Sans MS"/>
              </a:rPr>
              <a:t> shall be like a cloud to cover the land, </a:t>
            </a:r>
            <a:r>
              <a:rPr lang="en-US" sz="2000" dirty="0" smtClean="0">
                <a:solidFill>
                  <a:srgbClr val="FF6600"/>
                </a:solidFill>
                <a:latin typeface="Comic Sans MS"/>
                <a:cs typeface="Comic Sans MS"/>
              </a:rPr>
              <a:t>you &amp; all your bands </a:t>
            </a:r>
            <a:r>
              <a:rPr lang="en-US" sz="2000" dirty="0" smtClean="0">
                <a:solidFill>
                  <a:srgbClr val="00D502"/>
                </a:solidFill>
                <a:latin typeface="Comic Sans MS"/>
                <a:cs typeface="Comic Sans MS"/>
              </a:rPr>
              <a:t>&amp; many people </a:t>
            </a:r>
            <a:r>
              <a:rPr lang="en-US" sz="2000" dirty="0" smtClean="0">
                <a:solidFill>
                  <a:srgbClr val="FF6600"/>
                </a:solidFill>
                <a:latin typeface="Comic Sans MS"/>
                <a:cs typeface="Comic Sans MS"/>
              </a:rPr>
              <a:t>with you. </a:t>
            </a:r>
          </a:p>
          <a:p>
            <a:endParaRPr lang="en-US" sz="2000" dirty="0" smtClean="0">
              <a:solidFill>
                <a:srgbClr val="00D502"/>
              </a:solidFill>
              <a:latin typeface="Comic Sans MS"/>
              <a:cs typeface="Comic Sans MS"/>
            </a:endParaRPr>
          </a:p>
          <a:p>
            <a:r>
              <a:rPr lang="en-US" sz="2000" dirty="0" smtClean="0">
                <a:solidFill>
                  <a:srgbClr val="FFFF00"/>
                </a:solidFill>
                <a:latin typeface="Comic Sans MS"/>
                <a:cs typeface="Comic Sans MS"/>
              </a:rPr>
              <a:t>10</a:t>
            </a:r>
            <a:r>
              <a:rPr lang="en-US" sz="2000" dirty="0" smtClean="0">
                <a:solidFill>
                  <a:srgbClr val="00D502"/>
                </a:solidFill>
                <a:latin typeface="Comic Sans MS"/>
                <a:cs typeface="Comic Sans MS"/>
              </a:rPr>
              <a:t>. Thus says the Lord God,  It shall come to pass, that at the same time things shall come to </a:t>
            </a:r>
            <a:r>
              <a:rPr lang="en-US" sz="2000" dirty="0" smtClean="0">
                <a:solidFill>
                  <a:srgbClr val="FF6600"/>
                </a:solidFill>
                <a:latin typeface="Comic Sans MS"/>
                <a:cs typeface="Comic Sans MS"/>
              </a:rPr>
              <a:t>your mind &amp; you shall think</a:t>
            </a:r>
            <a:r>
              <a:rPr lang="en-US" sz="2000" dirty="0" smtClean="0">
                <a:solidFill>
                  <a:srgbClr val="00D502"/>
                </a:solidFill>
                <a:latin typeface="Comic Sans MS"/>
                <a:cs typeface="Comic Sans MS"/>
              </a:rPr>
              <a:t> an evil thought.</a:t>
            </a:r>
          </a:p>
          <a:p>
            <a:endParaRPr lang="en-US" sz="2000" dirty="0">
              <a:solidFill>
                <a:srgbClr val="FFFF00"/>
              </a:solidFill>
              <a:latin typeface="Comic Sans MS"/>
              <a:cs typeface="Comic Sans MS"/>
            </a:endParaRPr>
          </a:p>
          <a:p>
            <a:r>
              <a:rPr lang="en-US" sz="2000" dirty="0" smtClean="0">
                <a:solidFill>
                  <a:srgbClr val="FFFF00"/>
                </a:solidFill>
                <a:latin typeface="Comic Sans MS"/>
                <a:cs typeface="Comic Sans MS"/>
              </a:rPr>
              <a:t>11. </a:t>
            </a:r>
            <a:r>
              <a:rPr lang="en-US" sz="2000" dirty="0" smtClean="0">
                <a:solidFill>
                  <a:srgbClr val="00D502"/>
                </a:solidFill>
                <a:latin typeface="Comic Sans MS"/>
                <a:cs typeface="Comic Sans MS"/>
              </a:rPr>
              <a:t>And </a:t>
            </a:r>
            <a:r>
              <a:rPr lang="en-US" sz="2000" dirty="0" smtClean="0">
                <a:solidFill>
                  <a:srgbClr val="FF6600"/>
                </a:solidFill>
                <a:latin typeface="Comic Sans MS"/>
                <a:cs typeface="Comic Sans MS"/>
              </a:rPr>
              <a:t>you</a:t>
            </a:r>
            <a:r>
              <a:rPr lang="en-US" sz="2000" dirty="0" smtClean="0">
                <a:solidFill>
                  <a:srgbClr val="00D502"/>
                </a:solidFill>
                <a:latin typeface="Comic Sans MS"/>
                <a:cs typeface="Comic Sans MS"/>
              </a:rPr>
              <a:t> shall say, </a:t>
            </a:r>
          </a:p>
          <a:p>
            <a:r>
              <a:rPr lang="en-US" sz="2000" dirty="0" smtClean="0">
                <a:solidFill>
                  <a:srgbClr val="FF6600"/>
                </a:solidFill>
                <a:latin typeface="Comic Sans MS"/>
                <a:cs typeface="Comic Sans MS"/>
              </a:rPr>
              <a:t>I will </a:t>
            </a:r>
            <a:r>
              <a:rPr lang="en-US" sz="2000" dirty="0" smtClean="0">
                <a:solidFill>
                  <a:srgbClr val="00D502"/>
                </a:solidFill>
                <a:latin typeface="Comic Sans MS"/>
                <a:cs typeface="Comic Sans MS"/>
              </a:rPr>
              <a:t>go up to the land </a:t>
            </a:r>
          </a:p>
          <a:p>
            <a:r>
              <a:rPr lang="en-US" sz="2000" dirty="0" smtClean="0">
                <a:solidFill>
                  <a:srgbClr val="00D502"/>
                </a:solidFill>
                <a:latin typeface="Comic Sans MS"/>
                <a:cs typeface="Comic Sans MS"/>
              </a:rPr>
              <a:t>of </a:t>
            </a:r>
            <a:r>
              <a:rPr lang="en-US" sz="2000" dirty="0" err="1" smtClean="0">
                <a:solidFill>
                  <a:srgbClr val="00D502"/>
                </a:solidFill>
                <a:latin typeface="Comic Sans MS"/>
                <a:cs typeface="Comic Sans MS"/>
              </a:rPr>
              <a:t>unwalled</a:t>
            </a:r>
            <a:r>
              <a:rPr lang="en-US" sz="2000" dirty="0" smtClean="0">
                <a:solidFill>
                  <a:srgbClr val="00D502"/>
                </a:solidFill>
                <a:latin typeface="Comic Sans MS"/>
                <a:cs typeface="Comic Sans MS"/>
              </a:rPr>
              <a:t> villages: </a:t>
            </a:r>
          </a:p>
          <a:p>
            <a:r>
              <a:rPr lang="en-US" sz="2000" dirty="0" smtClean="0">
                <a:solidFill>
                  <a:srgbClr val="FF6600"/>
                </a:solidFill>
                <a:latin typeface="Comic Sans MS"/>
                <a:cs typeface="Comic Sans MS"/>
              </a:rPr>
              <a:t>I will </a:t>
            </a:r>
            <a:r>
              <a:rPr lang="en-US" sz="2000" dirty="0" smtClean="0">
                <a:solidFill>
                  <a:srgbClr val="00D502"/>
                </a:solidFill>
                <a:latin typeface="Comic Sans MS"/>
                <a:cs typeface="Comic Sans MS"/>
              </a:rPr>
              <a:t>go to them </a:t>
            </a:r>
          </a:p>
          <a:p>
            <a:r>
              <a:rPr lang="en-US" sz="2000" dirty="0">
                <a:solidFill>
                  <a:srgbClr val="00D502"/>
                </a:solidFill>
                <a:latin typeface="Comic Sans MS"/>
                <a:cs typeface="Comic Sans MS"/>
              </a:rPr>
              <a:t>t</a:t>
            </a:r>
            <a:r>
              <a:rPr lang="en-US" sz="2000" dirty="0" smtClean="0">
                <a:solidFill>
                  <a:srgbClr val="00D502"/>
                </a:solidFill>
                <a:latin typeface="Comic Sans MS"/>
                <a:cs typeface="Comic Sans MS"/>
              </a:rPr>
              <a:t>hat are at rest, </a:t>
            </a:r>
          </a:p>
          <a:p>
            <a:r>
              <a:rPr lang="en-US" sz="2000" dirty="0" smtClean="0">
                <a:solidFill>
                  <a:srgbClr val="00D502"/>
                </a:solidFill>
                <a:latin typeface="Comic Sans MS"/>
                <a:cs typeface="Comic Sans MS"/>
              </a:rPr>
              <a:t>that dwell safely,</a:t>
            </a:r>
          </a:p>
          <a:p>
            <a:r>
              <a:rPr lang="en-US" sz="2000" dirty="0" smtClean="0">
                <a:solidFill>
                  <a:srgbClr val="00D502"/>
                </a:solidFill>
                <a:latin typeface="Comic Sans MS"/>
                <a:cs typeface="Comic Sans MS"/>
              </a:rPr>
              <a:t> all of them dwelling</a:t>
            </a:r>
          </a:p>
          <a:p>
            <a:r>
              <a:rPr lang="en-US" sz="2000" dirty="0" smtClean="0">
                <a:solidFill>
                  <a:srgbClr val="00D502"/>
                </a:solidFill>
                <a:latin typeface="Comic Sans MS"/>
                <a:cs typeface="Comic Sans MS"/>
              </a:rPr>
              <a:t>without walls &amp; having </a:t>
            </a:r>
          </a:p>
          <a:p>
            <a:r>
              <a:rPr lang="en-US" sz="2000" dirty="0" smtClean="0">
                <a:solidFill>
                  <a:srgbClr val="00D502"/>
                </a:solidFill>
                <a:latin typeface="Comic Sans MS"/>
                <a:cs typeface="Comic Sans MS"/>
              </a:rPr>
              <a:t>neither bars nor gates. </a:t>
            </a:r>
            <a:endParaRPr lang="en-US" sz="2000" dirty="0">
              <a:solidFill>
                <a:srgbClr val="00D502"/>
              </a:solidFill>
              <a:latin typeface="Comic Sans MS"/>
              <a:cs typeface="Comic Sans MS"/>
            </a:endParaRPr>
          </a:p>
        </p:txBody>
      </p:sp>
      <p:pic>
        <p:nvPicPr>
          <p:cNvPr id="5" name="Picture 4" descr="jiha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7827" y="2452120"/>
            <a:ext cx="5123285" cy="40986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4084103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1"/>
            <a:ext cx="9144001" cy="685800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endParaRPr lang="en-US" sz="2000" dirty="0">
              <a:latin typeface="Chalkduster"/>
              <a:cs typeface="Chalkduster"/>
            </a:endParaRPr>
          </a:p>
        </p:txBody>
      </p:sp>
      <p:sp>
        <p:nvSpPr>
          <p:cNvPr id="3" name="TextBox 2"/>
          <p:cNvSpPr txBox="1"/>
          <p:nvPr/>
        </p:nvSpPr>
        <p:spPr>
          <a:xfrm>
            <a:off x="511552" y="441740"/>
            <a:ext cx="8149560" cy="132343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000" dirty="0" smtClean="0">
                <a:solidFill>
                  <a:srgbClr val="FFFF00"/>
                </a:solidFill>
                <a:latin typeface="Comic Sans MS"/>
                <a:cs typeface="Comic Sans MS"/>
              </a:rPr>
              <a:t>12. </a:t>
            </a:r>
            <a:r>
              <a:rPr lang="en-US" sz="2000" dirty="0" smtClean="0">
                <a:solidFill>
                  <a:srgbClr val="00D502"/>
                </a:solidFill>
                <a:latin typeface="Comic Sans MS"/>
                <a:cs typeface="Comic Sans MS"/>
              </a:rPr>
              <a:t>To take a spoil &amp; to take a prey; to turn </a:t>
            </a:r>
            <a:r>
              <a:rPr lang="en-US" sz="2000" dirty="0" smtClean="0">
                <a:solidFill>
                  <a:srgbClr val="FF6600"/>
                </a:solidFill>
                <a:latin typeface="Comic Sans MS"/>
                <a:cs typeface="Comic Sans MS"/>
              </a:rPr>
              <a:t>your hand </a:t>
            </a:r>
            <a:r>
              <a:rPr lang="en-US" sz="2000" dirty="0" smtClean="0">
                <a:solidFill>
                  <a:srgbClr val="00D502"/>
                </a:solidFill>
                <a:latin typeface="Comic Sans MS"/>
                <a:cs typeface="Comic Sans MS"/>
              </a:rPr>
              <a:t>upon the desolate places that are now inhabited &amp; upon the people that are gathered out of the nations,  which have gotten cattle &amp; goods, </a:t>
            </a:r>
          </a:p>
          <a:p>
            <a:r>
              <a:rPr lang="en-US" sz="2000" dirty="0" smtClean="0">
                <a:solidFill>
                  <a:srgbClr val="00D502"/>
                </a:solidFill>
                <a:latin typeface="Comic Sans MS"/>
                <a:cs typeface="Comic Sans MS"/>
              </a:rPr>
              <a:t>	that dwell in the midst of the land. </a:t>
            </a:r>
            <a:endParaRPr lang="en-US" sz="2000" dirty="0">
              <a:solidFill>
                <a:srgbClr val="00D502"/>
              </a:solidFill>
              <a:latin typeface="Comic Sans MS"/>
              <a:cs typeface="Comic Sans MS"/>
            </a:endParaRPr>
          </a:p>
        </p:txBody>
      </p:sp>
      <p:pic>
        <p:nvPicPr>
          <p:cNvPr id="2" name="Picture 1" descr="armagedd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038" y="2266895"/>
            <a:ext cx="8285073" cy="40021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5315194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endParaRPr lang="en-US" dirty="0"/>
          </a:p>
        </p:txBody>
      </p:sp>
      <p:sp>
        <p:nvSpPr>
          <p:cNvPr id="2" name="TextBox 1"/>
          <p:cNvSpPr txBox="1"/>
          <p:nvPr/>
        </p:nvSpPr>
        <p:spPr>
          <a:xfrm>
            <a:off x="254447" y="202442"/>
            <a:ext cx="7615492" cy="224676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000" dirty="0" smtClean="0">
                <a:solidFill>
                  <a:srgbClr val="FFFF00"/>
                </a:solidFill>
                <a:latin typeface="Comic Sans MS"/>
                <a:cs typeface="Comic Sans MS"/>
              </a:rPr>
              <a:t>13</a:t>
            </a:r>
            <a:r>
              <a:rPr lang="en-US" sz="2000" dirty="0" smtClean="0">
                <a:solidFill>
                  <a:srgbClr val="00D502"/>
                </a:solidFill>
                <a:latin typeface="Comic Sans MS"/>
                <a:cs typeface="Comic Sans MS"/>
              </a:rPr>
              <a:t>. Sheba &amp; </a:t>
            </a:r>
            <a:r>
              <a:rPr lang="en-US" sz="2000" dirty="0" err="1" smtClean="0">
                <a:solidFill>
                  <a:srgbClr val="00D502"/>
                </a:solidFill>
                <a:latin typeface="Comic Sans MS"/>
                <a:cs typeface="Comic Sans MS"/>
              </a:rPr>
              <a:t>Dedan</a:t>
            </a:r>
            <a:r>
              <a:rPr lang="en-US" sz="2000" dirty="0" smtClean="0">
                <a:solidFill>
                  <a:srgbClr val="00D502"/>
                </a:solidFill>
                <a:latin typeface="Comic Sans MS"/>
                <a:cs typeface="Comic Sans MS"/>
              </a:rPr>
              <a:t> &amp; the merchants of </a:t>
            </a:r>
            <a:r>
              <a:rPr lang="en-US" sz="2000" dirty="0" err="1" smtClean="0">
                <a:solidFill>
                  <a:srgbClr val="00D502"/>
                </a:solidFill>
                <a:latin typeface="Comic Sans MS"/>
                <a:cs typeface="Comic Sans MS"/>
              </a:rPr>
              <a:t>Tarshish</a:t>
            </a:r>
            <a:r>
              <a:rPr lang="en-US" sz="2000" dirty="0" smtClean="0">
                <a:solidFill>
                  <a:srgbClr val="00D502"/>
                </a:solidFill>
                <a:latin typeface="Comic Sans MS"/>
                <a:cs typeface="Comic Sans MS"/>
              </a:rPr>
              <a:t>,</a:t>
            </a:r>
          </a:p>
          <a:p>
            <a:r>
              <a:rPr lang="en-US" sz="2000" dirty="0" smtClean="0">
                <a:solidFill>
                  <a:srgbClr val="00D502"/>
                </a:solidFill>
                <a:latin typeface="Comic Sans MS"/>
                <a:cs typeface="Comic Sans MS"/>
              </a:rPr>
              <a:t> with all the young lions thereof - shall say </a:t>
            </a:r>
            <a:r>
              <a:rPr lang="en-US" sz="2000" dirty="0" smtClean="0">
                <a:solidFill>
                  <a:srgbClr val="FF6600"/>
                </a:solidFill>
                <a:latin typeface="Comic Sans MS"/>
                <a:cs typeface="Comic Sans MS"/>
              </a:rPr>
              <a:t>to you</a:t>
            </a:r>
            <a:r>
              <a:rPr lang="en-US" sz="2000" dirty="0" smtClean="0">
                <a:solidFill>
                  <a:srgbClr val="00D502"/>
                </a:solidFill>
                <a:latin typeface="Comic Sans MS"/>
                <a:cs typeface="Comic Sans MS"/>
              </a:rPr>
              <a:t>, </a:t>
            </a:r>
          </a:p>
          <a:p>
            <a:r>
              <a:rPr lang="en-US" sz="2000" dirty="0" smtClean="0">
                <a:solidFill>
                  <a:srgbClr val="00D502"/>
                </a:solidFill>
                <a:latin typeface="Comic Sans MS"/>
                <a:cs typeface="Comic Sans MS"/>
              </a:rPr>
              <a:t>	“Are </a:t>
            </a:r>
            <a:r>
              <a:rPr lang="en-US" sz="2000" dirty="0" smtClean="0">
                <a:solidFill>
                  <a:srgbClr val="FF6600"/>
                </a:solidFill>
                <a:latin typeface="Comic Sans MS"/>
                <a:cs typeface="Comic Sans MS"/>
              </a:rPr>
              <a:t>you </a:t>
            </a:r>
            <a:r>
              <a:rPr lang="en-US" sz="2000" dirty="0" smtClean="0">
                <a:solidFill>
                  <a:srgbClr val="00D502"/>
                </a:solidFill>
                <a:latin typeface="Comic Sans MS"/>
                <a:cs typeface="Comic Sans MS"/>
              </a:rPr>
              <a:t>come to take a spoil? </a:t>
            </a:r>
          </a:p>
          <a:p>
            <a:r>
              <a:rPr lang="en-US" sz="2000" dirty="0" smtClean="0">
                <a:solidFill>
                  <a:srgbClr val="00D502"/>
                </a:solidFill>
                <a:latin typeface="Comic Sans MS"/>
                <a:cs typeface="Comic Sans MS"/>
              </a:rPr>
              <a:t>Have</a:t>
            </a:r>
            <a:r>
              <a:rPr lang="en-US" sz="2000" dirty="0" smtClean="0">
                <a:solidFill>
                  <a:srgbClr val="FF6600"/>
                </a:solidFill>
                <a:latin typeface="Comic Sans MS"/>
                <a:cs typeface="Comic Sans MS"/>
              </a:rPr>
              <a:t> you </a:t>
            </a:r>
            <a:r>
              <a:rPr lang="en-US" sz="2000" dirty="0" smtClean="0">
                <a:solidFill>
                  <a:srgbClr val="00D502"/>
                </a:solidFill>
                <a:latin typeface="Comic Sans MS"/>
                <a:cs typeface="Comic Sans MS"/>
              </a:rPr>
              <a:t>gathered </a:t>
            </a:r>
            <a:r>
              <a:rPr lang="en-US" sz="2000" dirty="0" smtClean="0">
                <a:solidFill>
                  <a:srgbClr val="FF6600"/>
                </a:solidFill>
                <a:latin typeface="Comic Sans MS"/>
                <a:cs typeface="Comic Sans MS"/>
              </a:rPr>
              <a:t>your company </a:t>
            </a:r>
            <a:r>
              <a:rPr lang="en-US" sz="2000" dirty="0" smtClean="0">
                <a:solidFill>
                  <a:srgbClr val="00D502"/>
                </a:solidFill>
                <a:latin typeface="Comic Sans MS"/>
                <a:cs typeface="Comic Sans MS"/>
              </a:rPr>
              <a:t>to take a prey?  </a:t>
            </a:r>
          </a:p>
          <a:p>
            <a:r>
              <a:rPr lang="en-US" sz="2000" dirty="0" smtClean="0">
                <a:solidFill>
                  <a:srgbClr val="00D502"/>
                </a:solidFill>
                <a:latin typeface="Comic Sans MS"/>
                <a:cs typeface="Comic Sans MS"/>
              </a:rPr>
              <a:t>…..To carry away silver &amp; gold?</a:t>
            </a:r>
          </a:p>
          <a:p>
            <a:r>
              <a:rPr lang="en-US" sz="2000" dirty="0" smtClean="0">
                <a:solidFill>
                  <a:srgbClr val="00D502"/>
                </a:solidFill>
                <a:latin typeface="Comic Sans MS"/>
                <a:cs typeface="Comic Sans MS"/>
              </a:rPr>
              <a:t> To take away cattle &amp; goods?</a:t>
            </a:r>
          </a:p>
          <a:p>
            <a:r>
              <a:rPr lang="en-US" sz="2000" dirty="0" smtClean="0">
                <a:solidFill>
                  <a:srgbClr val="00D502"/>
                </a:solidFill>
                <a:latin typeface="Comic Sans MS"/>
                <a:cs typeface="Comic Sans MS"/>
              </a:rPr>
              <a:t>…… to take a great spoil? </a:t>
            </a:r>
            <a:endParaRPr lang="en-US" sz="2000" dirty="0">
              <a:solidFill>
                <a:srgbClr val="00D502"/>
              </a:solidFill>
              <a:latin typeface="Comic Sans MS"/>
              <a:cs typeface="Comic Sans MS"/>
            </a:endParaRPr>
          </a:p>
        </p:txBody>
      </p:sp>
      <p:pic>
        <p:nvPicPr>
          <p:cNvPr id="5" name="Picture 4" descr="Dedan Map.jpg"/>
          <p:cNvPicPr>
            <a:picLocks noChangeAspect="1"/>
          </p:cNvPicPr>
          <p:nvPr/>
        </p:nvPicPr>
        <p:blipFill rotWithShape="1">
          <a:blip r:embed="rId2">
            <a:extLst>
              <a:ext uri="{28A0092B-C50C-407E-A947-70E740481C1C}">
                <a14:useLocalDpi xmlns:a14="http://schemas.microsoft.com/office/drawing/2010/main" val="0"/>
              </a:ext>
            </a:extLst>
          </a:blip>
          <a:srcRect r="14262" b="2926"/>
          <a:stretch/>
        </p:blipFill>
        <p:spPr>
          <a:xfrm>
            <a:off x="4673126" y="2128710"/>
            <a:ext cx="4470874" cy="45388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th-5.jpeg"/>
          <p:cNvPicPr>
            <a:picLocks noChangeAspect="1"/>
          </p:cNvPicPr>
          <p:nvPr/>
        </p:nvPicPr>
        <p:blipFill>
          <a:blip r:embed="rId3">
            <a:extLst>
              <a:ext uri="{BEBA8EAE-BF5A-486C-A8C5-ECC9F3942E4B}">
                <a14:imgProps xmlns:a14="http://schemas.microsoft.com/office/drawing/2010/main">
                  <a14:imgLayer r:embed="rId4">
                    <a14:imgEffect>
                      <a14:backgroundRemoval t="1000" b="100000" l="0" r="100000">
                        <a14:backgroundMark x1="69295" y1="6000" x2="86307" y2="27000"/>
                        <a14:backgroundMark x1="19502" y1="8667" x2="19502" y2="27333"/>
                        <a14:backgroundMark x1="8714" y1="4333" x2="8714" y2="42333"/>
                        <a14:backgroundMark x1="23237" y1="7333" x2="66805" y2="7333"/>
                      </a14:backgroundRemoval>
                    </a14:imgEffect>
                  </a14:imgLayer>
                </a14:imgProps>
              </a:ext>
              <a:ext uri="{28A0092B-C50C-407E-A947-70E740481C1C}">
                <a14:useLocalDpi xmlns:a14="http://schemas.microsoft.com/office/drawing/2010/main" val="0"/>
              </a:ext>
            </a:extLst>
          </a:blip>
          <a:stretch>
            <a:fillRect/>
          </a:stretch>
        </p:blipFill>
        <p:spPr>
          <a:xfrm>
            <a:off x="0" y="2366508"/>
            <a:ext cx="3398944" cy="4231052"/>
          </a:xfrm>
          <a:prstGeom prst="rect">
            <a:avLst/>
          </a:prstGeom>
        </p:spPr>
      </p:pic>
      <p:pic>
        <p:nvPicPr>
          <p:cNvPr id="3" name="Picture 2" descr="images-1.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0146" y="445203"/>
            <a:ext cx="1548406" cy="12562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4976025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8482"/>
            <a:ext cx="9144000" cy="685800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endParaRPr lang="en-US" dirty="0"/>
          </a:p>
        </p:txBody>
      </p:sp>
      <p:sp>
        <p:nvSpPr>
          <p:cNvPr id="2" name="TextBox 1"/>
          <p:cNvSpPr txBox="1"/>
          <p:nvPr/>
        </p:nvSpPr>
        <p:spPr>
          <a:xfrm>
            <a:off x="529191" y="370464"/>
            <a:ext cx="8026081" cy="1323439"/>
          </a:xfrm>
          <a:prstGeom prst="rect">
            <a:avLst/>
          </a:prstGeom>
          <a:ln>
            <a:solidFill>
              <a:srgbClr val="30B625"/>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000" dirty="0" smtClean="0">
                <a:solidFill>
                  <a:srgbClr val="FFFF00"/>
                </a:solidFill>
                <a:latin typeface="Comic Sans MS"/>
                <a:cs typeface="Comic Sans MS"/>
              </a:rPr>
              <a:t>38:1-2 </a:t>
            </a:r>
            <a:r>
              <a:rPr lang="en-US" sz="2000" dirty="0" smtClean="0">
                <a:solidFill>
                  <a:srgbClr val="01B103"/>
                </a:solidFill>
                <a:latin typeface="Comic Sans MS"/>
                <a:cs typeface="Comic Sans MS"/>
              </a:rPr>
              <a:t>“A</a:t>
            </a:r>
            <a:r>
              <a:rPr lang="en-US" sz="2000" dirty="0" smtClean="0">
                <a:solidFill>
                  <a:srgbClr val="00D502"/>
                </a:solidFill>
                <a:latin typeface="Comic Sans MS"/>
                <a:cs typeface="Comic Sans MS"/>
              </a:rPr>
              <a:t>nd the voice of the Lord came to me, saying, Son of man, </a:t>
            </a:r>
          </a:p>
          <a:p>
            <a:pPr algn="ctr"/>
            <a:r>
              <a:rPr lang="en-US" sz="2000" dirty="0" smtClean="0">
                <a:solidFill>
                  <a:srgbClr val="00D502"/>
                </a:solidFill>
                <a:latin typeface="Comic Sans MS"/>
                <a:cs typeface="Comic Sans MS"/>
              </a:rPr>
              <a:t>set your face against </a:t>
            </a:r>
            <a:r>
              <a:rPr lang="en-US" sz="2000" dirty="0" smtClean="0">
                <a:solidFill>
                  <a:srgbClr val="FF6600"/>
                </a:solidFill>
                <a:latin typeface="Comic Sans MS"/>
                <a:cs typeface="Comic Sans MS"/>
              </a:rPr>
              <a:t>Gog</a:t>
            </a:r>
            <a:r>
              <a:rPr lang="en-US" sz="2000" dirty="0" smtClean="0">
                <a:solidFill>
                  <a:srgbClr val="00D502"/>
                </a:solidFill>
                <a:latin typeface="Comic Sans MS"/>
                <a:cs typeface="Comic Sans MS"/>
              </a:rPr>
              <a:t>, the land of </a:t>
            </a:r>
            <a:r>
              <a:rPr lang="en-US" sz="2000" dirty="0" err="1" smtClean="0">
                <a:solidFill>
                  <a:srgbClr val="00D502"/>
                </a:solidFill>
                <a:latin typeface="Comic Sans MS"/>
                <a:cs typeface="Comic Sans MS"/>
              </a:rPr>
              <a:t>Magog</a:t>
            </a:r>
            <a:r>
              <a:rPr lang="en-US" sz="2000" dirty="0" smtClean="0">
                <a:solidFill>
                  <a:srgbClr val="00D502"/>
                </a:solidFill>
                <a:latin typeface="Comic Sans MS"/>
                <a:cs typeface="Comic Sans MS"/>
              </a:rPr>
              <a:t>, </a:t>
            </a:r>
            <a:r>
              <a:rPr lang="en-US" sz="2000" dirty="0" smtClean="0">
                <a:solidFill>
                  <a:srgbClr val="FF6600"/>
                </a:solidFill>
                <a:latin typeface="Comic Sans MS"/>
                <a:cs typeface="Comic Sans MS"/>
              </a:rPr>
              <a:t>the chief prince </a:t>
            </a:r>
          </a:p>
          <a:p>
            <a:pPr algn="ctr"/>
            <a:r>
              <a:rPr lang="en-US" sz="2000" dirty="0" smtClean="0">
                <a:solidFill>
                  <a:srgbClr val="00D502"/>
                </a:solidFill>
                <a:latin typeface="Comic Sans MS"/>
                <a:cs typeface="Comic Sans MS"/>
              </a:rPr>
              <a:t>of </a:t>
            </a:r>
            <a:r>
              <a:rPr lang="en-US" sz="2000" dirty="0" err="1" smtClean="0">
                <a:solidFill>
                  <a:srgbClr val="00D502"/>
                </a:solidFill>
                <a:latin typeface="Comic Sans MS"/>
                <a:cs typeface="Comic Sans MS"/>
              </a:rPr>
              <a:t>Meshech</a:t>
            </a:r>
            <a:r>
              <a:rPr lang="en-US" sz="2000" dirty="0" smtClean="0">
                <a:solidFill>
                  <a:srgbClr val="00D502"/>
                </a:solidFill>
                <a:latin typeface="Comic Sans MS"/>
                <a:cs typeface="Comic Sans MS"/>
              </a:rPr>
              <a:t> &amp; Tubal, and prophesy against him.  And say, </a:t>
            </a:r>
          </a:p>
          <a:p>
            <a:pPr algn="ctr"/>
            <a:r>
              <a:rPr lang="en-US" sz="2000" dirty="0" smtClean="0">
                <a:solidFill>
                  <a:srgbClr val="00D502"/>
                </a:solidFill>
                <a:latin typeface="Comic Sans MS"/>
                <a:cs typeface="Comic Sans MS"/>
              </a:rPr>
              <a:t>‘I am against </a:t>
            </a:r>
            <a:r>
              <a:rPr lang="en-US" sz="2000" dirty="0" smtClean="0">
                <a:solidFill>
                  <a:srgbClr val="FF6600"/>
                </a:solidFill>
                <a:latin typeface="Comic Sans MS"/>
                <a:cs typeface="Comic Sans MS"/>
              </a:rPr>
              <a:t>you, O Gog</a:t>
            </a:r>
            <a:r>
              <a:rPr lang="en-US" sz="2000" dirty="0" smtClean="0">
                <a:solidFill>
                  <a:srgbClr val="00D502"/>
                </a:solidFill>
                <a:latin typeface="Comic Sans MS"/>
                <a:cs typeface="Comic Sans MS"/>
              </a:rPr>
              <a:t>, </a:t>
            </a:r>
            <a:r>
              <a:rPr lang="en-US" sz="2000" dirty="0" smtClean="0">
                <a:solidFill>
                  <a:srgbClr val="FF6600"/>
                </a:solidFill>
                <a:latin typeface="Comic Sans MS"/>
                <a:cs typeface="Comic Sans MS"/>
              </a:rPr>
              <a:t>chief prince </a:t>
            </a:r>
            <a:r>
              <a:rPr lang="en-US" sz="2000" dirty="0" smtClean="0">
                <a:solidFill>
                  <a:srgbClr val="00D502"/>
                </a:solidFill>
                <a:latin typeface="Comic Sans MS"/>
                <a:cs typeface="Comic Sans MS"/>
              </a:rPr>
              <a:t>of </a:t>
            </a:r>
            <a:r>
              <a:rPr lang="en-US" sz="2000" dirty="0" err="1" smtClean="0">
                <a:solidFill>
                  <a:srgbClr val="00D502"/>
                </a:solidFill>
                <a:latin typeface="Comic Sans MS"/>
                <a:cs typeface="Comic Sans MS"/>
              </a:rPr>
              <a:t>Meshech</a:t>
            </a:r>
            <a:r>
              <a:rPr lang="en-US" sz="2000" dirty="0" smtClean="0">
                <a:solidFill>
                  <a:srgbClr val="00D502"/>
                </a:solidFill>
                <a:latin typeface="Comic Sans MS"/>
                <a:cs typeface="Comic Sans MS"/>
              </a:rPr>
              <a:t> &amp; Tubal.’ </a:t>
            </a:r>
            <a:endParaRPr lang="en-US" sz="2000" dirty="0">
              <a:solidFill>
                <a:srgbClr val="00D502"/>
              </a:solidFill>
              <a:latin typeface="Comic Sans MS"/>
              <a:cs typeface="Comic Sans MS"/>
            </a:endParaRPr>
          </a:p>
        </p:txBody>
      </p:sp>
      <p:pic>
        <p:nvPicPr>
          <p:cNvPr id="3" name="Picture 2" descr="TableNation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13" y="2745221"/>
            <a:ext cx="8522069" cy="3834931"/>
          </a:xfrm>
          <a:prstGeom prst="rect">
            <a:avLst/>
          </a:prstGeom>
          <a:ln w="38100" cap="sq">
            <a:solidFill>
              <a:srgbClr val="FF66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917268" y="5962711"/>
            <a:ext cx="4386580" cy="40011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000" dirty="0" smtClean="0">
                <a:solidFill>
                  <a:srgbClr val="00D502"/>
                </a:solidFill>
                <a:latin typeface="Comic Sans MS"/>
                <a:cs typeface="Comic Sans MS"/>
              </a:rPr>
              <a:t>Genesis 10  “The Table of Nations”</a:t>
            </a:r>
            <a:endParaRPr lang="en-US" sz="2000" dirty="0">
              <a:solidFill>
                <a:srgbClr val="00D502"/>
              </a:solidFill>
              <a:latin typeface="Comic Sans MS"/>
              <a:cs typeface="Comic Sans MS"/>
            </a:endParaRPr>
          </a:p>
        </p:txBody>
      </p:sp>
      <p:sp>
        <p:nvSpPr>
          <p:cNvPr id="6" name="TextBox 5"/>
          <p:cNvSpPr txBox="1"/>
          <p:nvPr/>
        </p:nvSpPr>
        <p:spPr>
          <a:xfrm>
            <a:off x="1090149" y="1850842"/>
            <a:ext cx="7197012" cy="52322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2800" dirty="0" smtClean="0">
                <a:solidFill>
                  <a:srgbClr val="00D502"/>
                </a:solidFill>
                <a:latin typeface="Chalkduster"/>
                <a:cs typeface="Chalkduster"/>
              </a:rPr>
              <a:t>Who is </a:t>
            </a:r>
            <a:r>
              <a:rPr lang="en-US" sz="2800" dirty="0" smtClean="0">
                <a:solidFill>
                  <a:srgbClr val="FF6600"/>
                </a:solidFill>
                <a:latin typeface="Chalkduster"/>
                <a:cs typeface="Chalkduster"/>
              </a:rPr>
              <a:t>Gog</a:t>
            </a:r>
            <a:r>
              <a:rPr lang="en-US" sz="2800" dirty="0" smtClean="0">
                <a:solidFill>
                  <a:srgbClr val="00D502"/>
                </a:solidFill>
                <a:latin typeface="Chalkduster"/>
                <a:cs typeface="Chalkduster"/>
              </a:rPr>
              <a:t>?      Where is </a:t>
            </a:r>
            <a:r>
              <a:rPr lang="en-US" sz="2800" dirty="0" err="1" smtClean="0">
                <a:solidFill>
                  <a:srgbClr val="FF6600"/>
                </a:solidFill>
                <a:latin typeface="Chalkduster"/>
                <a:cs typeface="Chalkduster"/>
              </a:rPr>
              <a:t>Magog</a:t>
            </a:r>
            <a:r>
              <a:rPr lang="en-US" sz="2800" dirty="0" smtClean="0">
                <a:solidFill>
                  <a:srgbClr val="00D502"/>
                </a:solidFill>
                <a:latin typeface="Chalkduster"/>
                <a:cs typeface="Chalkduster"/>
              </a:rPr>
              <a:t>?</a:t>
            </a:r>
            <a:endParaRPr lang="en-US" sz="2800" dirty="0">
              <a:solidFill>
                <a:srgbClr val="00D502"/>
              </a:solidFill>
              <a:latin typeface="Chalkduster"/>
              <a:cs typeface="Chalkduster"/>
            </a:endParaRPr>
          </a:p>
        </p:txBody>
      </p:sp>
      <p:sp>
        <p:nvSpPr>
          <p:cNvPr id="8" name="Freeform 7"/>
          <p:cNvSpPr/>
          <p:nvPr/>
        </p:nvSpPr>
        <p:spPr>
          <a:xfrm>
            <a:off x="522914" y="3099872"/>
            <a:ext cx="2783469" cy="1755349"/>
          </a:xfrm>
          <a:custGeom>
            <a:avLst/>
            <a:gdLst>
              <a:gd name="connsiteX0" fmla="*/ 1120531 w 2783469"/>
              <a:gd name="connsiteY0" fmla="*/ 149391 h 1755349"/>
              <a:gd name="connsiteX1" fmla="*/ 1120531 w 2783469"/>
              <a:gd name="connsiteY1" fmla="*/ 149391 h 1755349"/>
              <a:gd name="connsiteX2" fmla="*/ 317484 w 2783469"/>
              <a:gd name="connsiteY2" fmla="*/ 205413 h 1755349"/>
              <a:gd name="connsiteX3" fmla="*/ 205431 w 2783469"/>
              <a:gd name="connsiteY3" fmla="*/ 242761 h 1755349"/>
              <a:gd name="connsiteX4" fmla="*/ 149405 w 2783469"/>
              <a:gd name="connsiteY4" fmla="*/ 280109 h 1755349"/>
              <a:gd name="connsiteX5" fmla="*/ 56027 w 2783469"/>
              <a:gd name="connsiteY5" fmla="*/ 298783 h 1755349"/>
              <a:gd name="connsiteX6" fmla="*/ 18676 w 2783469"/>
              <a:gd name="connsiteY6" fmla="*/ 485522 h 1755349"/>
              <a:gd name="connsiteX7" fmla="*/ 0 w 2783469"/>
              <a:gd name="connsiteY7" fmla="*/ 578892 h 1755349"/>
              <a:gd name="connsiteX8" fmla="*/ 18676 w 2783469"/>
              <a:gd name="connsiteY8" fmla="*/ 746957 h 1755349"/>
              <a:gd name="connsiteX9" fmla="*/ 130729 w 2783469"/>
              <a:gd name="connsiteY9" fmla="*/ 859001 h 1755349"/>
              <a:gd name="connsiteX10" fmla="*/ 168080 w 2783469"/>
              <a:gd name="connsiteY10" fmla="*/ 915022 h 1755349"/>
              <a:gd name="connsiteX11" fmla="*/ 280133 w 2783469"/>
              <a:gd name="connsiteY11" fmla="*/ 1008392 h 1755349"/>
              <a:gd name="connsiteX12" fmla="*/ 354835 w 2783469"/>
              <a:gd name="connsiteY12" fmla="*/ 1101762 h 1755349"/>
              <a:gd name="connsiteX13" fmla="*/ 392186 w 2783469"/>
              <a:gd name="connsiteY13" fmla="*/ 1157784 h 1755349"/>
              <a:gd name="connsiteX14" fmla="*/ 466888 w 2783469"/>
              <a:gd name="connsiteY14" fmla="*/ 1232479 h 1755349"/>
              <a:gd name="connsiteX15" fmla="*/ 522915 w 2783469"/>
              <a:gd name="connsiteY15" fmla="*/ 1269827 h 1755349"/>
              <a:gd name="connsiteX16" fmla="*/ 690995 w 2783469"/>
              <a:gd name="connsiteY16" fmla="*/ 1344523 h 1755349"/>
              <a:gd name="connsiteX17" fmla="*/ 747021 w 2783469"/>
              <a:gd name="connsiteY17" fmla="*/ 1363197 h 1755349"/>
              <a:gd name="connsiteX18" fmla="*/ 1008478 w 2783469"/>
              <a:gd name="connsiteY18" fmla="*/ 1456566 h 1755349"/>
              <a:gd name="connsiteX19" fmla="*/ 1083180 w 2783469"/>
              <a:gd name="connsiteY19" fmla="*/ 1512588 h 1755349"/>
              <a:gd name="connsiteX20" fmla="*/ 1157883 w 2783469"/>
              <a:gd name="connsiteY20" fmla="*/ 1531262 h 1755349"/>
              <a:gd name="connsiteX21" fmla="*/ 1232585 w 2783469"/>
              <a:gd name="connsiteY21" fmla="*/ 1568610 h 1755349"/>
              <a:gd name="connsiteX22" fmla="*/ 1381989 w 2783469"/>
              <a:gd name="connsiteY22" fmla="*/ 1605958 h 1755349"/>
              <a:gd name="connsiteX23" fmla="*/ 1512717 w 2783469"/>
              <a:gd name="connsiteY23" fmla="*/ 1643306 h 1755349"/>
              <a:gd name="connsiteX24" fmla="*/ 1643446 w 2783469"/>
              <a:gd name="connsiteY24" fmla="*/ 1680654 h 1755349"/>
              <a:gd name="connsiteX25" fmla="*/ 1755499 w 2783469"/>
              <a:gd name="connsiteY25" fmla="*/ 1699327 h 1755349"/>
              <a:gd name="connsiteX26" fmla="*/ 1830201 w 2783469"/>
              <a:gd name="connsiteY26" fmla="*/ 1718001 h 1755349"/>
              <a:gd name="connsiteX27" fmla="*/ 2072983 w 2783469"/>
              <a:gd name="connsiteY27" fmla="*/ 1755349 h 1755349"/>
              <a:gd name="connsiteX28" fmla="*/ 2763977 w 2783469"/>
              <a:gd name="connsiteY28" fmla="*/ 1736675 h 1755349"/>
              <a:gd name="connsiteX29" fmla="*/ 2782653 w 2783469"/>
              <a:gd name="connsiteY29" fmla="*/ 1661980 h 1755349"/>
              <a:gd name="connsiteX30" fmla="*/ 2763977 w 2783469"/>
              <a:gd name="connsiteY30" fmla="*/ 952370 h 1755349"/>
              <a:gd name="connsiteX31" fmla="*/ 2707950 w 2783469"/>
              <a:gd name="connsiteY31" fmla="*/ 896349 h 1755349"/>
              <a:gd name="connsiteX32" fmla="*/ 2670599 w 2783469"/>
              <a:gd name="connsiteY32" fmla="*/ 840327 h 1755349"/>
              <a:gd name="connsiteX33" fmla="*/ 2521195 w 2783469"/>
              <a:gd name="connsiteY33" fmla="*/ 690935 h 1755349"/>
              <a:gd name="connsiteX34" fmla="*/ 2409142 w 2783469"/>
              <a:gd name="connsiteY34" fmla="*/ 597566 h 1755349"/>
              <a:gd name="connsiteX35" fmla="*/ 2353116 w 2783469"/>
              <a:gd name="connsiteY35" fmla="*/ 578892 h 1755349"/>
              <a:gd name="connsiteX36" fmla="*/ 2259738 w 2783469"/>
              <a:gd name="connsiteY36" fmla="*/ 504196 h 1755349"/>
              <a:gd name="connsiteX37" fmla="*/ 2203711 w 2783469"/>
              <a:gd name="connsiteY37" fmla="*/ 448174 h 1755349"/>
              <a:gd name="connsiteX38" fmla="*/ 2091658 w 2783469"/>
              <a:gd name="connsiteY38" fmla="*/ 373479 h 1755349"/>
              <a:gd name="connsiteX39" fmla="*/ 1979605 w 2783469"/>
              <a:gd name="connsiteY39" fmla="*/ 261435 h 1755349"/>
              <a:gd name="connsiteX40" fmla="*/ 1923579 w 2783469"/>
              <a:gd name="connsiteY40" fmla="*/ 186739 h 1755349"/>
              <a:gd name="connsiteX41" fmla="*/ 1886228 w 2783469"/>
              <a:gd name="connsiteY41" fmla="*/ 130718 h 1755349"/>
              <a:gd name="connsiteX42" fmla="*/ 1830201 w 2783469"/>
              <a:gd name="connsiteY42" fmla="*/ 93370 h 1755349"/>
              <a:gd name="connsiteX43" fmla="*/ 1774175 w 2783469"/>
              <a:gd name="connsiteY43" fmla="*/ 37348 h 1755349"/>
              <a:gd name="connsiteX44" fmla="*/ 1662121 w 2783469"/>
              <a:gd name="connsiteY44" fmla="*/ 0 h 1755349"/>
              <a:gd name="connsiteX45" fmla="*/ 1232585 w 2783469"/>
              <a:gd name="connsiteY45" fmla="*/ 56022 h 1755349"/>
              <a:gd name="connsiteX46" fmla="*/ 1176558 w 2783469"/>
              <a:gd name="connsiteY46" fmla="*/ 74696 h 1755349"/>
              <a:gd name="connsiteX47" fmla="*/ 1045829 w 2783469"/>
              <a:gd name="connsiteY47" fmla="*/ 149391 h 1755349"/>
              <a:gd name="connsiteX48" fmla="*/ 989803 w 2783469"/>
              <a:gd name="connsiteY48" fmla="*/ 168065 h 1755349"/>
              <a:gd name="connsiteX49" fmla="*/ 1008478 w 2783469"/>
              <a:gd name="connsiteY49" fmla="*/ 168065 h 1755349"/>
              <a:gd name="connsiteX50" fmla="*/ 1008478 w 2783469"/>
              <a:gd name="connsiteY50" fmla="*/ 168065 h 1755349"/>
              <a:gd name="connsiteX51" fmla="*/ 1008478 w 2783469"/>
              <a:gd name="connsiteY51" fmla="*/ 168065 h 1755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783469" h="1755349">
                <a:moveTo>
                  <a:pt x="1120531" y="149391"/>
                </a:moveTo>
                <a:lnTo>
                  <a:pt x="1120531" y="149391"/>
                </a:lnTo>
                <a:cubicBezTo>
                  <a:pt x="391726" y="188783"/>
                  <a:pt x="657067" y="148820"/>
                  <a:pt x="317484" y="205413"/>
                </a:cubicBezTo>
                <a:cubicBezTo>
                  <a:pt x="280133" y="217862"/>
                  <a:pt x="238190" y="220923"/>
                  <a:pt x="205431" y="242761"/>
                </a:cubicBezTo>
                <a:cubicBezTo>
                  <a:pt x="186756" y="255210"/>
                  <a:pt x="170421" y="272229"/>
                  <a:pt x="149405" y="280109"/>
                </a:cubicBezTo>
                <a:cubicBezTo>
                  <a:pt x="119683" y="291254"/>
                  <a:pt x="87153" y="292558"/>
                  <a:pt x="56027" y="298783"/>
                </a:cubicBezTo>
                <a:lnTo>
                  <a:pt x="18676" y="485522"/>
                </a:lnTo>
                <a:lnTo>
                  <a:pt x="0" y="578892"/>
                </a:lnTo>
                <a:cubicBezTo>
                  <a:pt x="6225" y="634914"/>
                  <a:pt x="5004" y="692274"/>
                  <a:pt x="18676" y="746957"/>
                </a:cubicBezTo>
                <a:cubicBezTo>
                  <a:pt x="33347" y="805635"/>
                  <a:pt x="93468" y="821743"/>
                  <a:pt x="130729" y="859001"/>
                </a:cubicBezTo>
                <a:cubicBezTo>
                  <a:pt x="146600" y="874870"/>
                  <a:pt x="153711" y="897781"/>
                  <a:pt x="168080" y="915022"/>
                </a:cubicBezTo>
                <a:cubicBezTo>
                  <a:pt x="213016" y="968941"/>
                  <a:pt x="225045" y="971669"/>
                  <a:pt x="280133" y="1008392"/>
                </a:cubicBezTo>
                <a:cubicBezTo>
                  <a:pt x="316491" y="1117455"/>
                  <a:pt x="270362" y="1017296"/>
                  <a:pt x="354835" y="1101762"/>
                </a:cubicBezTo>
                <a:cubicBezTo>
                  <a:pt x="370706" y="1117632"/>
                  <a:pt x="377579" y="1140744"/>
                  <a:pt x="392186" y="1157784"/>
                </a:cubicBezTo>
                <a:cubicBezTo>
                  <a:pt x="415104" y="1184519"/>
                  <a:pt x="440151" y="1209564"/>
                  <a:pt x="466888" y="1232479"/>
                </a:cubicBezTo>
                <a:cubicBezTo>
                  <a:pt x="483930" y="1247085"/>
                  <a:pt x="503427" y="1258692"/>
                  <a:pt x="522915" y="1269827"/>
                </a:cubicBezTo>
                <a:cubicBezTo>
                  <a:pt x="576934" y="1300692"/>
                  <a:pt x="632781" y="1322695"/>
                  <a:pt x="690995" y="1344523"/>
                </a:cubicBezTo>
                <a:cubicBezTo>
                  <a:pt x="709427" y="1351435"/>
                  <a:pt x="728648" y="1356131"/>
                  <a:pt x="747021" y="1363197"/>
                </a:cubicBezTo>
                <a:cubicBezTo>
                  <a:pt x="981672" y="1453439"/>
                  <a:pt x="859519" y="1419329"/>
                  <a:pt x="1008478" y="1456566"/>
                </a:cubicBezTo>
                <a:cubicBezTo>
                  <a:pt x="1033379" y="1475240"/>
                  <a:pt x="1055341" y="1498669"/>
                  <a:pt x="1083180" y="1512588"/>
                </a:cubicBezTo>
                <a:cubicBezTo>
                  <a:pt x="1106138" y="1524066"/>
                  <a:pt x="1133850" y="1522250"/>
                  <a:pt x="1157883" y="1531262"/>
                </a:cubicBezTo>
                <a:cubicBezTo>
                  <a:pt x="1183950" y="1541036"/>
                  <a:pt x="1206174" y="1559807"/>
                  <a:pt x="1232585" y="1568610"/>
                </a:cubicBezTo>
                <a:cubicBezTo>
                  <a:pt x="1281285" y="1584842"/>
                  <a:pt x="1333289" y="1589726"/>
                  <a:pt x="1381989" y="1605958"/>
                </a:cubicBezTo>
                <a:cubicBezTo>
                  <a:pt x="1516314" y="1650730"/>
                  <a:pt x="1348576" y="1596412"/>
                  <a:pt x="1512717" y="1643306"/>
                </a:cubicBezTo>
                <a:cubicBezTo>
                  <a:pt x="1595775" y="1667035"/>
                  <a:pt x="1546150" y="1661197"/>
                  <a:pt x="1643446" y="1680654"/>
                </a:cubicBezTo>
                <a:cubicBezTo>
                  <a:pt x="1680577" y="1688079"/>
                  <a:pt x="1718368" y="1691902"/>
                  <a:pt x="1755499" y="1699327"/>
                </a:cubicBezTo>
                <a:cubicBezTo>
                  <a:pt x="1780668" y="1704360"/>
                  <a:pt x="1805032" y="1712968"/>
                  <a:pt x="1830201" y="1718001"/>
                </a:cubicBezTo>
                <a:cubicBezTo>
                  <a:pt x="1894982" y="1730956"/>
                  <a:pt x="2010196" y="1746380"/>
                  <a:pt x="2072983" y="1755349"/>
                </a:cubicBezTo>
                <a:lnTo>
                  <a:pt x="2763977" y="1736675"/>
                </a:lnTo>
                <a:cubicBezTo>
                  <a:pt x="2789423" y="1733327"/>
                  <a:pt x="2782653" y="1687645"/>
                  <a:pt x="2782653" y="1661980"/>
                </a:cubicBezTo>
                <a:cubicBezTo>
                  <a:pt x="2782653" y="1425361"/>
                  <a:pt x="2786955" y="1187870"/>
                  <a:pt x="2763977" y="952370"/>
                </a:cubicBezTo>
                <a:cubicBezTo>
                  <a:pt x="2761412" y="926085"/>
                  <a:pt x="2724858" y="916637"/>
                  <a:pt x="2707950" y="896349"/>
                </a:cubicBezTo>
                <a:cubicBezTo>
                  <a:pt x="2693581" y="879108"/>
                  <a:pt x="2685697" y="856934"/>
                  <a:pt x="2670599" y="840327"/>
                </a:cubicBezTo>
                <a:cubicBezTo>
                  <a:pt x="2623223" y="788217"/>
                  <a:pt x="2570996" y="740732"/>
                  <a:pt x="2521195" y="690935"/>
                </a:cubicBezTo>
                <a:cubicBezTo>
                  <a:pt x="2479891" y="649635"/>
                  <a:pt x="2461143" y="623565"/>
                  <a:pt x="2409142" y="597566"/>
                </a:cubicBezTo>
                <a:cubicBezTo>
                  <a:pt x="2391535" y="588763"/>
                  <a:pt x="2371791" y="585117"/>
                  <a:pt x="2353116" y="578892"/>
                </a:cubicBezTo>
                <a:cubicBezTo>
                  <a:pt x="2269584" y="453604"/>
                  <a:pt x="2367985" y="576354"/>
                  <a:pt x="2259738" y="504196"/>
                </a:cubicBezTo>
                <a:cubicBezTo>
                  <a:pt x="2237763" y="489547"/>
                  <a:pt x="2224559" y="464387"/>
                  <a:pt x="2203711" y="448174"/>
                </a:cubicBezTo>
                <a:cubicBezTo>
                  <a:pt x="2168277" y="420616"/>
                  <a:pt x="2123401" y="405219"/>
                  <a:pt x="2091658" y="373479"/>
                </a:cubicBezTo>
                <a:cubicBezTo>
                  <a:pt x="2054307" y="336131"/>
                  <a:pt x="2011299" y="303690"/>
                  <a:pt x="1979605" y="261435"/>
                </a:cubicBezTo>
                <a:cubicBezTo>
                  <a:pt x="1960930" y="236536"/>
                  <a:pt x="1941671" y="212065"/>
                  <a:pt x="1923579" y="186739"/>
                </a:cubicBezTo>
                <a:cubicBezTo>
                  <a:pt x="1910533" y="168476"/>
                  <a:pt x="1902099" y="146587"/>
                  <a:pt x="1886228" y="130718"/>
                </a:cubicBezTo>
                <a:cubicBezTo>
                  <a:pt x="1870356" y="114848"/>
                  <a:pt x="1847444" y="107738"/>
                  <a:pt x="1830201" y="93370"/>
                </a:cubicBezTo>
                <a:cubicBezTo>
                  <a:pt x="1809912" y="76464"/>
                  <a:pt x="1797262" y="50173"/>
                  <a:pt x="1774175" y="37348"/>
                </a:cubicBezTo>
                <a:cubicBezTo>
                  <a:pt x="1739758" y="18229"/>
                  <a:pt x="1662121" y="0"/>
                  <a:pt x="1662121" y="0"/>
                </a:cubicBezTo>
                <a:cubicBezTo>
                  <a:pt x="1305333" y="20986"/>
                  <a:pt x="1445210" y="-14847"/>
                  <a:pt x="1232585" y="56022"/>
                </a:cubicBezTo>
                <a:cubicBezTo>
                  <a:pt x="1213909" y="62247"/>
                  <a:pt x="1192938" y="63777"/>
                  <a:pt x="1176558" y="74696"/>
                </a:cubicBezTo>
                <a:cubicBezTo>
                  <a:pt x="1120288" y="112206"/>
                  <a:pt x="1112176" y="120959"/>
                  <a:pt x="1045829" y="149391"/>
                </a:cubicBezTo>
                <a:cubicBezTo>
                  <a:pt x="1027735" y="157145"/>
                  <a:pt x="1007410" y="159262"/>
                  <a:pt x="989803" y="168065"/>
                </a:cubicBezTo>
                <a:cubicBezTo>
                  <a:pt x="984235" y="170849"/>
                  <a:pt x="1002253" y="168065"/>
                  <a:pt x="1008478" y="168065"/>
                </a:cubicBezTo>
                <a:lnTo>
                  <a:pt x="1008478" y="168065"/>
                </a:lnTo>
                <a:lnTo>
                  <a:pt x="1008478" y="168065"/>
                </a:lnTo>
              </a:path>
            </a:pathLst>
          </a:cu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46717046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endParaRPr lang="en-US" dirty="0"/>
          </a:p>
        </p:txBody>
      </p:sp>
      <p:sp>
        <p:nvSpPr>
          <p:cNvPr id="2" name="TextBox 1"/>
          <p:cNvSpPr txBox="1"/>
          <p:nvPr/>
        </p:nvSpPr>
        <p:spPr>
          <a:xfrm>
            <a:off x="423352" y="380690"/>
            <a:ext cx="8348873" cy="4708981"/>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000" dirty="0" smtClean="0">
                <a:solidFill>
                  <a:srgbClr val="FF0000"/>
                </a:solidFill>
                <a:latin typeface="Comic Sans MS"/>
                <a:cs typeface="Comic Sans MS"/>
              </a:rPr>
              <a:t>14.   </a:t>
            </a:r>
            <a:r>
              <a:rPr lang="en-US" sz="2000" dirty="0" smtClean="0">
                <a:solidFill>
                  <a:srgbClr val="FFFF00"/>
                </a:solidFill>
                <a:latin typeface="Comic Sans MS"/>
                <a:cs typeface="Comic Sans MS"/>
              </a:rPr>
              <a:t>Therefore son of man,</a:t>
            </a:r>
          </a:p>
          <a:p>
            <a:r>
              <a:rPr lang="en-US" sz="2000" dirty="0" smtClean="0">
                <a:solidFill>
                  <a:srgbClr val="FFFF00"/>
                </a:solidFill>
                <a:latin typeface="Comic Sans MS"/>
                <a:cs typeface="Comic Sans MS"/>
              </a:rPr>
              <a:t>      prophesy &amp; say to </a:t>
            </a:r>
            <a:r>
              <a:rPr lang="en-US" sz="2000" dirty="0" smtClean="0">
                <a:solidFill>
                  <a:srgbClr val="00D502"/>
                </a:solidFill>
                <a:latin typeface="Comic Sans MS"/>
                <a:cs typeface="Comic Sans MS"/>
              </a:rPr>
              <a:t>Gog</a:t>
            </a:r>
            <a:r>
              <a:rPr lang="en-US" sz="2000" dirty="0" smtClean="0">
                <a:solidFill>
                  <a:srgbClr val="FFFF00"/>
                </a:solidFill>
                <a:latin typeface="Comic Sans MS"/>
                <a:cs typeface="Comic Sans MS"/>
              </a:rPr>
              <a:t>, </a:t>
            </a:r>
          </a:p>
          <a:p>
            <a:r>
              <a:rPr lang="en-US" sz="2000" dirty="0" smtClean="0">
                <a:solidFill>
                  <a:srgbClr val="FFFF00"/>
                </a:solidFill>
                <a:latin typeface="Comic Sans MS"/>
                <a:cs typeface="Comic Sans MS"/>
              </a:rPr>
              <a:t>     Thus says the Lord God;</a:t>
            </a:r>
          </a:p>
          <a:p>
            <a:r>
              <a:rPr lang="en-US" sz="2000" dirty="0" smtClean="0">
                <a:solidFill>
                  <a:srgbClr val="FFFF00"/>
                </a:solidFill>
                <a:latin typeface="Comic Sans MS"/>
                <a:cs typeface="Comic Sans MS"/>
              </a:rPr>
              <a:t>    In that day, when </a:t>
            </a:r>
            <a:r>
              <a:rPr lang="en-US" sz="2000" dirty="0" smtClean="0">
                <a:solidFill>
                  <a:srgbClr val="0000FF"/>
                </a:solidFill>
                <a:latin typeface="Comic Sans MS"/>
                <a:cs typeface="Comic Sans MS"/>
              </a:rPr>
              <a:t>My people</a:t>
            </a:r>
          </a:p>
          <a:p>
            <a:r>
              <a:rPr lang="en-US" sz="2000" dirty="0" smtClean="0">
                <a:solidFill>
                  <a:srgbClr val="0000FF"/>
                </a:solidFill>
                <a:latin typeface="Comic Sans MS"/>
                <a:cs typeface="Comic Sans MS"/>
              </a:rPr>
              <a:t>      of Israel</a:t>
            </a:r>
            <a:r>
              <a:rPr lang="en-US" sz="2000" dirty="0" smtClean="0">
                <a:solidFill>
                  <a:srgbClr val="FFFF00"/>
                </a:solidFill>
                <a:latin typeface="Comic Sans MS"/>
                <a:cs typeface="Comic Sans MS"/>
              </a:rPr>
              <a:t> dwell safely –</a:t>
            </a:r>
          </a:p>
          <a:p>
            <a:r>
              <a:rPr lang="en-US" sz="2000" dirty="0" smtClean="0">
                <a:solidFill>
                  <a:srgbClr val="FFFF00"/>
                </a:solidFill>
                <a:latin typeface="Comic Sans MS"/>
                <a:cs typeface="Comic Sans MS"/>
              </a:rPr>
              <a:t>       shall </a:t>
            </a:r>
            <a:r>
              <a:rPr lang="en-US" sz="2000" dirty="0" smtClean="0">
                <a:solidFill>
                  <a:srgbClr val="00D502"/>
                </a:solidFill>
                <a:latin typeface="Comic Sans MS"/>
                <a:cs typeface="Comic Sans MS"/>
              </a:rPr>
              <a:t>you</a:t>
            </a:r>
            <a:r>
              <a:rPr lang="en-US" sz="2000" dirty="0" smtClean="0">
                <a:solidFill>
                  <a:srgbClr val="FFFF00"/>
                </a:solidFill>
                <a:latin typeface="Comic Sans MS"/>
                <a:cs typeface="Comic Sans MS"/>
              </a:rPr>
              <a:t> not know it?</a:t>
            </a:r>
          </a:p>
          <a:p>
            <a:endParaRPr lang="en-US" sz="2000" dirty="0">
              <a:solidFill>
                <a:srgbClr val="FFFF00"/>
              </a:solidFill>
              <a:latin typeface="Comic Sans MS"/>
              <a:cs typeface="Comic Sans MS"/>
            </a:endParaRPr>
          </a:p>
          <a:p>
            <a:endParaRPr lang="en-US" sz="2000" dirty="0" smtClean="0">
              <a:solidFill>
                <a:srgbClr val="FFFF00"/>
              </a:solidFill>
              <a:latin typeface="Comic Sans MS"/>
              <a:cs typeface="Comic Sans MS"/>
            </a:endParaRPr>
          </a:p>
          <a:p>
            <a:endParaRPr lang="en-US" sz="2000" dirty="0">
              <a:solidFill>
                <a:srgbClr val="FFFF00"/>
              </a:solidFill>
              <a:latin typeface="Comic Sans MS"/>
              <a:cs typeface="Comic Sans MS"/>
            </a:endParaRPr>
          </a:p>
          <a:p>
            <a:r>
              <a:rPr lang="en-US" sz="2000" dirty="0">
                <a:solidFill>
                  <a:srgbClr val="FFFF00"/>
                </a:solidFill>
                <a:latin typeface="Comic Sans MS"/>
                <a:cs typeface="Comic Sans MS"/>
              </a:rPr>
              <a:t>	</a:t>
            </a:r>
            <a:r>
              <a:rPr lang="en-US" sz="2000" dirty="0" smtClean="0">
                <a:solidFill>
                  <a:srgbClr val="FFFF00"/>
                </a:solidFill>
                <a:latin typeface="Comic Sans MS"/>
                <a:cs typeface="Comic Sans MS"/>
              </a:rPr>
              <a:t>								</a:t>
            </a:r>
            <a:r>
              <a:rPr lang="en-US" sz="2000" dirty="0" smtClean="0">
                <a:solidFill>
                  <a:srgbClr val="FF0000"/>
                </a:solidFill>
                <a:latin typeface="Comic Sans MS"/>
                <a:cs typeface="Comic Sans MS"/>
              </a:rPr>
              <a:t> 15. </a:t>
            </a:r>
            <a:r>
              <a:rPr lang="en-US" sz="2000" dirty="0" smtClean="0">
                <a:solidFill>
                  <a:srgbClr val="FFFF00"/>
                </a:solidFill>
                <a:latin typeface="Comic Sans MS"/>
                <a:cs typeface="Comic Sans MS"/>
              </a:rPr>
              <a:t>And</a:t>
            </a:r>
            <a:r>
              <a:rPr lang="en-US" sz="2000" dirty="0" smtClean="0">
                <a:solidFill>
                  <a:srgbClr val="00D502"/>
                </a:solidFill>
                <a:latin typeface="Comic Sans MS"/>
                <a:cs typeface="Comic Sans MS"/>
              </a:rPr>
              <a:t> you </a:t>
            </a:r>
            <a:r>
              <a:rPr lang="en-US" sz="2000" dirty="0" smtClean="0">
                <a:solidFill>
                  <a:srgbClr val="FFFF00"/>
                </a:solidFill>
                <a:latin typeface="Comic Sans MS"/>
                <a:cs typeface="Comic Sans MS"/>
              </a:rPr>
              <a:t>shall come up from          								       </a:t>
            </a:r>
            <a:r>
              <a:rPr lang="en-US" sz="2000" dirty="0" smtClean="0">
                <a:solidFill>
                  <a:srgbClr val="00D502"/>
                </a:solidFill>
                <a:latin typeface="Comic Sans MS"/>
                <a:cs typeface="Comic Sans MS"/>
              </a:rPr>
              <a:t>your place </a:t>
            </a:r>
            <a:r>
              <a:rPr lang="en-US" sz="2000" dirty="0" smtClean="0">
                <a:solidFill>
                  <a:srgbClr val="FFFF00"/>
                </a:solidFill>
                <a:latin typeface="Comic Sans MS"/>
                <a:cs typeface="Comic Sans MS"/>
              </a:rPr>
              <a:t>out of the </a:t>
            </a:r>
            <a:r>
              <a:rPr lang="en-US" sz="2000" dirty="0" smtClean="0">
                <a:solidFill>
                  <a:srgbClr val="00D502"/>
                </a:solidFill>
                <a:latin typeface="Comic Sans MS"/>
                <a:cs typeface="Comic Sans MS"/>
              </a:rPr>
              <a:t>north parts</a:t>
            </a:r>
            <a:r>
              <a:rPr lang="en-US" sz="2000" dirty="0" smtClean="0">
                <a:solidFill>
                  <a:srgbClr val="FFFF00"/>
                </a:solidFill>
                <a:latin typeface="Comic Sans MS"/>
                <a:cs typeface="Comic Sans MS"/>
              </a:rPr>
              <a:t>, 								          </a:t>
            </a:r>
            <a:r>
              <a:rPr lang="en-US" sz="2000" dirty="0" smtClean="0">
                <a:solidFill>
                  <a:srgbClr val="00D502"/>
                </a:solidFill>
                <a:latin typeface="Comic Sans MS"/>
                <a:cs typeface="Comic Sans MS"/>
              </a:rPr>
              <a:t>you</a:t>
            </a:r>
            <a:r>
              <a:rPr lang="en-US" sz="2000" dirty="0" smtClean="0">
                <a:solidFill>
                  <a:srgbClr val="FFFF00"/>
                </a:solidFill>
                <a:latin typeface="Comic Sans MS"/>
                <a:cs typeface="Comic Sans MS"/>
              </a:rPr>
              <a:t> &amp; many people </a:t>
            </a:r>
            <a:r>
              <a:rPr lang="en-US" sz="2000" dirty="0" smtClean="0">
                <a:solidFill>
                  <a:srgbClr val="00D502"/>
                </a:solidFill>
                <a:latin typeface="Comic Sans MS"/>
                <a:cs typeface="Comic Sans MS"/>
              </a:rPr>
              <a:t>with you, 									    </a:t>
            </a:r>
            <a:r>
              <a:rPr lang="en-US" sz="2000" dirty="0" smtClean="0">
                <a:solidFill>
                  <a:srgbClr val="FFFF00"/>
                </a:solidFill>
                <a:latin typeface="Comic Sans MS"/>
                <a:cs typeface="Comic Sans MS"/>
              </a:rPr>
              <a:t>all of them riding upon horses,</a:t>
            </a:r>
          </a:p>
          <a:p>
            <a:r>
              <a:rPr lang="en-US" sz="2000" dirty="0" smtClean="0">
                <a:solidFill>
                  <a:srgbClr val="FFFF00"/>
                </a:solidFill>
                <a:latin typeface="Comic Sans MS"/>
                <a:cs typeface="Comic Sans MS"/>
              </a:rPr>
              <a:t>  								       a great company &amp; a mighty army</a:t>
            </a:r>
          </a:p>
          <a:p>
            <a:endParaRPr lang="en-US" sz="2000" dirty="0" smtClean="0">
              <a:solidFill>
                <a:srgbClr val="FFFF00"/>
              </a:solidFill>
              <a:latin typeface="Comic Sans MS"/>
              <a:cs typeface="Comic Sans MS"/>
            </a:endParaRPr>
          </a:p>
        </p:txBody>
      </p:sp>
      <p:pic>
        <p:nvPicPr>
          <p:cNvPr id="5" name="Picture 4" descr="IMAGE 16.jpg"/>
          <p:cNvPicPr>
            <a:picLocks noChangeAspect="1"/>
          </p:cNvPicPr>
          <p:nvPr/>
        </p:nvPicPr>
        <p:blipFill rotWithShape="1">
          <a:blip r:embed="rId2">
            <a:extLst>
              <a:ext uri="{28A0092B-C50C-407E-A947-70E740481C1C}">
                <a14:useLocalDpi xmlns:a14="http://schemas.microsoft.com/office/drawing/2010/main" val="0"/>
              </a:ext>
            </a:extLst>
          </a:blip>
          <a:srcRect l="4252" t="5962" r="5799" b="5118"/>
          <a:stretch/>
        </p:blipFill>
        <p:spPr>
          <a:xfrm>
            <a:off x="423352" y="2688704"/>
            <a:ext cx="4113721" cy="31937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th-8.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2318" y="562524"/>
            <a:ext cx="3191419" cy="23935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th-10.jpeg"/>
          <p:cNvPicPr>
            <a:picLocks noChangeAspect="1"/>
          </p:cNvPicPr>
          <p:nvPr/>
        </p:nvPicPr>
        <p:blipFill rotWithShape="1">
          <a:blip r:embed="rId4">
            <a:extLst>
              <a:ext uri="{28A0092B-C50C-407E-A947-70E740481C1C}">
                <a14:useLocalDpi xmlns:a14="http://schemas.microsoft.com/office/drawing/2010/main" val="0"/>
              </a:ext>
            </a:extLst>
          </a:blip>
          <a:srcRect b="6580"/>
          <a:stretch/>
        </p:blipFill>
        <p:spPr>
          <a:xfrm>
            <a:off x="5029409" y="4872642"/>
            <a:ext cx="3508890" cy="17618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9987656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5369"/>
            <a:ext cx="9144000" cy="685800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endParaRPr lang="en-US" dirty="0"/>
          </a:p>
        </p:txBody>
      </p:sp>
      <p:sp>
        <p:nvSpPr>
          <p:cNvPr id="2" name="TextBox 1"/>
          <p:cNvSpPr txBox="1"/>
          <p:nvPr/>
        </p:nvSpPr>
        <p:spPr>
          <a:xfrm>
            <a:off x="569080" y="319465"/>
            <a:ext cx="8269981" cy="132343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000" dirty="0" smtClean="0">
                <a:solidFill>
                  <a:srgbClr val="FF0000"/>
                </a:solidFill>
                <a:latin typeface="Comic Sans MS"/>
                <a:cs typeface="Comic Sans MS"/>
              </a:rPr>
              <a:t>16.  </a:t>
            </a:r>
            <a:r>
              <a:rPr lang="en-US" sz="2000" dirty="0" smtClean="0">
                <a:solidFill>
                  <a:srgbClr val="FFFF00"/>
                </a:solidFill>
                <a:latin typeface="Comic Sans MS"/>
                <a:cs typeface="Comic Sans MS"/>
              </a:rPr>
              <a:t>And </a:t>
            </a:r>
            <a:r>
              <a:rPr lang="en-US" sz="2000" dirty="0" smtClean="0">
                <a:solidFill>
                  <a:srgbClr val="00D502"/>
                </a:solidFill>
                <a:latin typeface="Comic Sans MS"/>
                <a:cs typeface="Comic Sans MS"/>
              </a:rPr>
              <a:t>you </a:t>
            </a:r>
            <a:r>
              <a:rPr lang="en-US" sz="2000" dirty="0" smtClean="0">
                <a:solidFill>
                  <a:srgbClr val="FFFF00"/>
                </a:solidFill>
                <a:latin typeface="Comic Sans MS"/>
                <a:cs typeface="Comic Sans MS"/>
              </a:rPr>
              <a:t>shall come up against </a:t>
            </a:r>
            <a:r>
              <a:rPr lang="en-US" sz="2000" dirty="0" smtClean="0">
                <a:solidFill>
                  <a:srgbClr val="3366FF"/>
                </a:solidFill>
                <a:latin typeface="Comic Sans MS"/>
                <a:cs typeface="Comic Sans MS"/>
              </a:rPr>
              <a:t>My people of Israel </a:t>
            </a:r>
          </a:p>
          <a:p>
            <a:r>
              <a:rPr lang="en-US" sz="2000" dirty="0" smtClean="0">
                <a:solidFill>
                  <a:srgbClr val="FFFF00"/>
                </a:solidFill>
                <a:latin typeface="Comic Sans MS"/>
                <a:cs typeface="Comic Sans MS"/>
              </a:rPr>
              <a:t>	as a cloud to cover the </a:t>
            </a:r>
            <a:r>
              <a:rPr lang="en-US" sz="2000" dirty="0" smtClean="0">
                <a:solidFill>
                  <a:srgbClr val="3366FF"/>
                </a:solidFill>
                <a:latin typeface="Comic Sans MS"/>
                <a:cs typeface="Comic Sans MS"/>
              </a:rPr>
              <a:t>Land</a:t>
            </a:r>
            <a:r>
              <a:rPr lang="en-US" sz="2000" dirty="0" smtClean="0">
                <a:solidFill>
                  <a:srgbClr val="FFFF00"/>
                </a:solidFill>
                <a:latin typeface="Comic Sans MS"/>
                <a:cs typeface="Comic Sans MS"/>
              </a:rPr>
              <a:t>;  it shall be in the latter days:</a:t>
            </a:r>
          </a:p>
          <a:p>
            <a:r>
              <a:rPr lang="en-US" sz="2000" dirty="0" smtClean="0">
                <a:solidFill>
                  <a:srgbClr val="FFFF00"/>
                </a:solidFill>
                <a:latin typeface="Comic Sans MS"/>
                <a:cs typeface="Comic Sans MS"/>
              </a:rPr>
              <a:t> &amp; I will bring you against </a:t>
            </a:r>
            <a:r>
              <a:rPr lang="en-US" sz="2000" dirty="0" smtClean="0">
                <a:solidFill>
                  <a:srgbClr val="3366FF"/>
                </a:solidFill>
                <a:latin typeface="Comic Sans MS"/>
                <a:cs typeface="Comic Sans MS"/>
              </a:rPr>
              <a:t>My Land</a:t>
            </a:r>
            <a:r>
              <a:rPr lang="en-US" sz="2000" dirty="0" smtClean="0">
                <a:solidFill>
                  <a:srgbClr val="FFFF00"/>
                </a:solidFill>
                <a:latin typeface="Comic Sans MS"/>
                <a:cs typeface="Comic Sans MS"/>
              </a:rPr>
              <a:t>, that the heathen may know ME, </a:t>
            </a:r>
          </a:p>
          <a:p>
            <a:r>
              <a:rPr lang="en-US" sz="2000" dirty="0">
                <a:solidFill>
                  <a:srgbClr val="FFFF00"/>
                </a:solidFill>
                <a:latin typeface="Comic Sans MS"/>
                <a:cs typeface="Comic Sans MS"/>
              </a:rPr>
              <a:t> </a:t>
            </a:r>
            <a:r>
              <a:rPr lang="en-US" sz="2000" dirty="0" smtClean="0">
                <a:solidFill>
                  <a:srgbClr val="FFFF00"/>
                </a:solidFill>
                <a:latin typeface="Comic Sans MS"/>
                <a:cs typeface="Comic Sans MS"/>
              </a:rPr>
              <a:t>       when I am sanctified in </a:t>
            </a:r>
            <a:r>
              <a:rPr lang="en-US" sz="2000" dirty="0" smtClean="0">
                <a:solidFill>
                  <a:srgbClr val="00D502"/>
                </a:solidFill>
                <a:latin typeface="Comic Sans MS"/>
                <a:cs typeface="Comic Sans MS"/>
              </a:rPr>
              <a:t>you,</a:t>
            </a:r>
            <a:r>
              <a:rPr lang="en-US" sz="2000" dirty="0" smtClean="0">
                <a:solidFill>
                  <a:srgbClr val="FFFF00"/>
                </a:solidFill>
                <a:latin typeface="Comic Sans MS"/>
                <a:cs typeface="Comic Sans MS"/>
              </a:rPr>
              <a:t> </a:t>
            </a:r>
            <a:r>
              <a:rPr lang="en-US" sz="2000" dirty="0" smtClean="0">
                <a:solidFill>
                  <a:srgbClr val="00D502"/>
                </a:solidFill>
                <a:latin typeface="Comic Sans MS"/>
                <a:cs typeface="Comic Sans MS"/>
              </a:rPr>
              <a:t>O Gog,  </a:t>
            </a:r>
            <a:r>
              <a:rPr lang="en-US" sz="2000" dirty="0" smtClean="0">
                <a:solidFill>
                  <a:srgbClr val="FFFF00"/>
                </a:solidFill>
                <a:latin typeface="Comic Sans MS"/>
                <a:cs typeface="Comic Sans MS"/>
              </a:rPr>
              <a:t>before their eyes</a:t>
            </a:r>
            <a:endParaRPr lang="en-US" sz="2000" dirty="0">
              <a:solidFill>
                <a:srgbClr val="FFFF00"/>
              </a:solidFill>
              <a:latin typeface="Comic Sans MS"/>
              <a:cs typeface="Comic Sans MS"/>
            </a:endParaRPr>
          </a:p>
        </p:txBody>
      </p:sp>
      <p:pic>
        <p:nvPicPr>
          <p:cNvPr id="5" name="Picture 4" descr="im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037" y="1913547"/>
            <a:ext cx="7721598" cy="46720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02475262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endParaRPr lang="en-US" dirty="0"/>
          </a:p>
        </p:txBody>
      </p:sp>
      <p:sp>
        <p:nvSpPr>
          <p:cNvPr id="2" name="TextBox 1"/>
          <p:cNvSpPr txBox="1"/>
          <p:nvPr/>
        </p:nvSpPr>
        <p:spPr>
          <a:xfrm>
            <a:off x="246956" y="392152"/>
            <a:ext cx="4738415" cy="1631216"/>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2000" dirty="0" smtClean="0">
                <a:solidFill>
                  <a:srgbClr val="FFFF00"/>
                </a:solidFill>
                <a:latin typeface="Comic Sans MS"/>
                <a:cs typeface="Comic Sans MS"/>
              </a:rPr>
              <a:t>17</a:t>
            </a:r>
            <a:r>
              <a:rPr lang="en-US" sz="2000" dirty="0" smtClean="0">
                <a:solidFill>
                  <a:srgbClr val="00D502"/>
                </a:solidFill>
                <a:latin typeface="Comic Sans MS"/>
                <a:cs typeface="Comic Sans MS"/>
              </a:rPr>
              <a:t>. Are </a:t>
            </a:r>
            <a:r>
              <a:rPr lang="en-US" sz="2000" dirty="0" smtClean="0">
                <a:solidFill>
                  <a:srgbClr val="FF6600"/>
                </a:solidFill>
                <a:latin typeface="Comic Sans MS"/>
                <a:cs typeface="Comic Sans MS"/>
              </a:rPr>
              <a:t>you he</a:t>
            </a:r>
            <a:r>
              <a:rPr lang="en-US" sz="2000" dirty="0" smtClean="0">
                <a:solidFill>
                  <a:srgbClr val="00D502"/>
                </a:solidFill>
                <a:latin typeface="Comic Sans MS"/>
                <a:cs typeface="Comic Sans MS"/>
              </a:rPr>
              <a:t> of whom I have spoken</a:t>
            </a:r>
          </a:p>
          <a:p>
            <a:r>
              <a:rPr lang="en-US" sz="2000" dirty="0" smtClean="0">
                <a:solidFill>
                  <a:srgbClr val="00D502"/>
                </a:solidFill>
                <a:latin typeface="Comic Sans MS"/>
                <a:cs typeface="Comic Sans MS"/>
              </a:rPr>
              <a:t>in old time by My servants the prophets of Israel, which prophesied </a:t>
            </a:r>
          </a:p>
          <a:p>
            <a:r>
              <a:rPr lang="en-US" sz="2000" dirty="0" smtClean="0">
                <a:solidFill>
                  <a:srgbClr val="00D502"/>
                </a:solidFill>
                <a:latin typeface="Comic Sans MS"/>
                <a:cs typeface="Comic Sans MS"/>
              </a:rPr>
              <a:t>in those days many years that I would bring </a:t>
            </a:r>
            <a:r>
              <a:rPr lang="en-US" sz="2000" dirty="0" smtClean="0">
                <a:solidFill>
                  <a:srgbClr val="FF6600"/>
                </a:solidFill>
                <a:latin typeface="Comic Sans MS"/>
                <a:cs typeface="Comic Sans MS"/>
              </a:rPr>
              <a:t>you</a:t>
            </a:r>
            <a:r>
              <a:rPr lang="en-US" sz="2000" dirty="0" smtClean="0">
                <a:solidFill>
                  <a:srgbClr val="00D502"/>
                </a:solidFill>
                <a:latin typeface="Comic Sans MS"/>
                <a:cs typeface="Comic Sans MS"/>
              </a:rPr>
              <a:t> against them? </a:t>
            </a:r>
            <a:endParaRPr lang="en-US" sz="2000" dirty="0">
              <a:solidFill>
                <a:srgbClr val="00D502"/>
              </a:solidFill>
              <a:latin typeface="Comic Sans MS"/>
              <a:cs typeface="Comic Sans MS"/>
            </a:endParaRPr>
          </a:p>
        </p:txBody>
      </p:sp>
      <p:sp>
        <p:nvSpPr>
          <p:cNvPr id="5" name="TextBox 4"/>
          <p:cNvSpPr txBox="1"/>
          <p:nvPr/>
        </p:nvSpPr>
        <p:spPr>
          <a:xfrm>
            <a:off x="5846284" y="351147"/>
            <a:ext cx="2725779" cy="707886"/>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2000" dirty="0" smtClean="0">
                <a:solidFill>
                  <a:srgbClr val="00D502"/>
                </a:solidFill>
                <a:latin typeface="Chalkduster"/>
                <a:cs typeface="Chalkduster"/>
              </a:rPr>
              <a:t>Is Gog </a:t>
            </a:r>
          </a:p>
          <a:p>
            <a:pPr algn="ctr"/>
            <a:r>
              <a:rPr lang="en-US" sz="2000" dirty="0" smtClean="0">
                <a:solidFill>
                  <a:srgbClr val="00D502"/>
                </a:solidFill>
                <a:latin typeface="Chalkduster"/>
                <a:cs typeface="Chalkduster"/>
              </a:rPr>
              <a:t>the Anti-</a:t>
            </a:r>
            <a:r>
              <a:rPr lang="en-US" sz="2000" dirty="0" err="1" smtClean="0">
                <a:solidFill>
                  <a:srgbClr val="00D502"/>
                </a:solidFill>
                <a:latin typeface="Chalkduster"/>
                <a:cs typeface="Chalkduster"/>
              </a:rPr>
              <a:t>christ</a:t>
            </a:r>
            <a:r>
              <a:rPr lang="en-US" sz="2000" dirty="0" smtClean="0">
                <a:solidFill>
                  <a:srgbClr val="00D502"/>
                </a:solidFill>
                <a:latin typeface="Chalkduster"/>
                <a:cs typeface="Chalkduster"/>
              </a:rPr>
              <a:t>?</a:t>
            </a:r>
            <a:endParaRPr lang="en-US" sz="2000" dirty="0">
              <a:solidFill>
                <a:srgbClr val="00D502"/>
              </a:solidFill>
              <a:latin typeface="Chalkduster"/>
              <a:cs typeface="Chalkduster"/>
            </a:endParaRPr>
          </a:p>
        </p:txBody>
      </p:sp>
      <p:sp>
        <p:nvSpPr>
          <p:cNvPr id="6" name="TextBox 5"/>
          <p:cNvSpPr txBox="1"/>
          <p:nvPr/>
        </p:nvSpPr>
        <p:spPr>
          <a:xfrm>
            <a:off x="246956" y="2259545"/>
            <a:ext cx="4537159" cy="4247317"/>
          </a:xfrm>
          <a:prstGeom prst="rect">
            <a:avLst/>
          </a:prstGeom>
          <a:noFill/>
        </p:spPr>
        <p:txBody>
          <a:bodyPr wrap="square" rtlCol="0">
            <a:spAutoFit/>
          </a:bodyPr>
          <a:lstStyle/>
          <a:p>
            <a:r>
              <a:rPr lang="en-US" dirty="0" smtClean="0">
                <a:latin typeface="Comic Sans MS"/>
                <a:cs typeface="Comic Sans MS"/>
              </a:rPr>
              <a:t>There are over 150 verses about the Anti-</a:t>
            </a:r>
            <a:r>
              <a:rPr lang="en-US" dirty="0" err="1" smtClean="0">
                <a:latin typeface="Comic Sans MS"/>
                <a:cs typeface="Comic Sans MS"/>
              </a:rPr>
              <a:t>christ</a:t>
            </a:r>
            <a:r>
              <a:rPr lang="en-US" dirty="0" smtClean="0">
                <a:latin typeface="Comic Sans MS"/>
                <a:cs typeface="Comic Sans MS"/>
              </a:rPr>
              <a:t> written by almost all the</a:t>
            </a:r>
          </a:p>
          <a:p>
            <a:r>
              <a:rPr lang="en-US" dirty="0" smtClean="0">
                <a:latin typeface="Comic Sans MS"/>
                <a:cs typeface="Comic Sans MS"/>
              </a:rPr>
              <a:t>Old Testament  prophets: Here are some of his nicknames:        </a:t>
            </a:r>
            <a:r>
              <a:rPr lang="en-US" dirty="0" smtClean="0">
                <a:solidFill>
                  <a:srgbClr val="00D502"/>
                </a:solidFill>
                <a:latin typeface="Comic Sans MS"/>
                <a:cs typeface="Comic Sans MS"/>
              </a:rPr>
              <a:t>Adversary</a:t>
            </a:r>
          </a:p>
          <a:p>
            <a:r>
              <a:rPr lang="en-US" dirty="0" smtClean="0">
                <a:solidFill>
                  <a:srgbClr val="00D502"/>
                </a:solidFill>
                <a:latin typeface="Comic Sans MS"/>
                <a:cs typeface="Comic Sans MS"/>
              </a:rPr>
              <a:t>Idol Shepherd                  Wicked One</a:t>
            </a:r>
          </a:p>
          <a:p>
            <a:r>
              <a:rPr lang="en-US" dirty="0" smtClean="0">
                <a:solidFill>
                  <a:srgbClr val="00D502"/>
                </a:solidFill>
                <a:latin typeface="Comic Sans MS"/>
                <a:cs typeface="Comic Sans MS"/>
              </a:rPr>
              <a:t>The Assyrian                Man of the Earth</a:t>
            </a:r>
          </a:p>
          <a:p>
            <a:r>
              <a:rPr lang="en-US" dirty="0" smtClean="0">
                <a:solidFill>
                  <a:srgbClr val="00D502"/>
                </a:solidFill>
                <a:latin typeface="Comic Sans MS"/>
                <a:cs typeface="Comic Sans MS"/>
              </a:rPr>
              <a:t>Bloody &amp; deceitful Man    Prince of </a:t>
            </a:r>
            <a:r>
              <a:rPr lang="en-US" dirty="0" err="1" smtClean="0">
                <a:solidFill>
                  <a:srgbClr val="00D502"/>
                </a:solidFill>
                <a:latin typeface="Comic Sans MS"/>
                <a:cs typeface="Comic Sans MS"/>
              </a:rPr>
              <a:t>Tyre</a:t>
            </a:r>
            <a:endParaRPr lang="en-US" dirty="0" smtClean="0">
              <a:solidFill>
                <a:srgbClr val="00D502"/>
              </a:solidFill>
              <a:latin typeface="Comic Sans MS"/>
              <a:cs typeface="Comic Sans MS"/>
            </a:endParaRPr>
          </a:p>
          <a:p>
            <a:r>
              <a:rPr lang="en-US" dirty="0" smtClean="0">
                <a:solidFill>
                  <a:srgbClr val="00D502"/>
                </a:solidFill>
                <a:latin typeface="Comic Sans MS"/>
                <a:cs typeface="Comic Sans MS"/>
              </a:rPr>
              <a:t>Crooked Serpent                Proud Man</a:t>
            </a:r>
          </a:p>
          <a:p>
            <a:r>
              <a:rPr lang="en-US" dirty="0" smtClean="0">
                <a:solidFill>
                  <a:srgbClr val="00D502"/>
                </a:solidFill>
                <a:latin typeface="Comic Sans MS"/>
                <a:cs typeface="Comic Sans MS"/>
              </a:rPr>
              <a:t>Little Horn                Rod of God’s Anger</a:t>
            </a:r>
          </a:p>
          <a:p>
            <a:r>
              <a:rPr lang="en-US" dirty="0" smtClean="0">
                <a:solidFill>
                  <a:srgbClr val="00D502"/>
                </a:solidFill>
                <a:latin typeface="Comic Sans MS"/>
                <a:cs typeface="Comic Sans MS"/>
              </a:rPr>
              <a:t>Head of North Countries,   Vile Person</a:t>
            </a:r>
          </a:p>
          <a:p>
            <a:r>
              <a:rPr lang="en-US" dirty="0" smtClean="0">
                <a:solidFill>
                  <a:srgbClr val="00D502"/>
                </a:solidFill>
                <a:latin typeface="Comic Sans MS"/>
                <a:cs typeface="Comic Sans MS"/>
              </a:rPr>
              <a:t>King of Princes               Son of Perdition</a:t>
            </a:r>
          </a:p>
          <a:p>
            <a:r>
              <a:rPr lang="en-US" dirty="0" smtClean="0">
                <a:solidFill>
                  <a:srgbClr val="00D502"/>
                </a:solidFill>
                <a:latin typeface="Comic Sans MS"/>
                <a:cs typeface="Comic Sans MS"/>
              </a:rPr>
              <a:t>Merchant      Mighty Man     Man of Sin</a:t>
            </a:r>
          </a:p>
          <a:p>
            <a:r>
              <a:rPr lang="en-US" dirty="0" smtClean="0">
                <a:solidFill>
                  <a:srgbClr val="00D502"/>
                </a:solidFill>
                <a:latin typeface="Comic Sans MS"/>
                <a:cs typeface="Comic Sans MS"/>
              </a:rPr>
              <a:t>Prince that shall come       Lawless One</a:t>
            </a:r>
          </a:p>
          <a:p>
            <a:r>
              <a:rPr lang="en-US" dirty="0" smtClean="0">
                <a:solidFill>
                  <a:srgbClr val="00D502"/>
                </a:solidFill>
                <a:latin typeface="Comic Sans MS"/>
                <a:cs typeface="Comic Sans MS"/>
              </a:rPr>
              <a:t>Head over many countries   Destroyer</a:t>
            </a:r>
          </a:p>
          <a:p>
            <a:r>
              <a:rPr lang="en-US" dirty="0" smtClean="0">
                <a:solidFill>
                  <a:srgbClr val="00D502"/>
                </a:solidFill>
                <a:latin typeface="Comic Sans MS"/>
                <a:cs typeface="Comic Sans MS"/>
              </a:rPr>
              <a:t>King of Babylon          Prince of Darkness</a:t>
            </a:r>
            <a:endParaRPr lang="en-US" dirty="0">
              <a:solidFill>
                <a:srgbClr val="00D502"/>
              </a:solidFill>
              <a:latin typeface="Comic Sans MS"/>
              <a:cs typeface="Comic Sans MS"/>
            </a:endParaRPr>
          </a:p>
        </p:txBody>
      </p:sp>
      <p:pic>
        <p:nvPicPr>
          <p:cNvPr id="7" name="Picture 6" descr="jihad.jpg"/>
          <p:cNvPicPr>
            <a:picLocks noChangeAspect="1"/>
          </p:cNvPicPr>
          <p:nvPr/>
        </p:nvPicPr>
        <p:blipFill rotWithShape="1">
          <a:blip r:embed="rId2">
            <a:extLst>
              <a:ext uri="{28A0092B-C50C-407E-A947-70E740481C1C}">
                <a14:useLocalDpi xmlns:a14="http://schemas.microsoft.com/office/drawing/2010/main" val="0"/>
              </a:ext>
            </a:extLst>
          </a:blip>
          <a:srcRect l="14901" r="18818"/>
          <a:stretch/>
        </p:blipFill>
        <p:spPr>
          <a:xfrm>
            <a:off x="5349149" y="1462401"/>
            <a:ext cx="3395761" cy="44945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2110455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endParaRPr lang="en-US" dirty="0"/>
          </a:p>
        </p:txBody>
      </p:sp>
      <p:sp>
        <p:nvSpPr>
          <p:cNvPr id="2" name="Rectangle 1"/>
          <p:cNvSpPr/>
          <p:nvPr/>
        </p:nvSpPr>
        <p:spPr>
          <a:xfrm>
            <a:off x="517260" y="138270"/>
            <a:ext cx="8465664" cy="1323439"/>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r>
              <a:rPr lang="en-US" sz="1600" dirty="0" smtClean="0">
                <a:solidFill>
                  <a:srgbClr val="FF6600"/>
                </a:solidFill>
                <a:latin typeface="Comic Sans MS"/>
                <a:cs typeface="Comic Sans MS"/>
              </a:rPr>
              <a:t>Revelation </a:t>
            </a:r>
            <a:r>
              <a:rPr lang="en-US" sz="1600" dirty="0">
                <a:solidFill>
                  <a:srgbClr val="FF6600"/>
                </a:solidFill>
                <a:latin typeface="Comic Sans MS"/>
                <a:cs typeface="Comic Sans MS"/>
              </a:rPr>
              <a:t>9:3</a:t>
            </a:r>
            <a:r>
              <a:rPr lang="en-US" sz="1600" dirty="0">
                <a:solidFill>
                  <a:srgbClr val="FFFF00"/>
                </a:solidFill>
                <a:latin typeface="Comic Sans MS"/>
                <a:cs typeface="Comic Sans MS"/>
              </a:rPr>
              <a:t>  “And out of the smoke came forth locusts on the earth </a:t>
            </a:r>
            <a:r>
              <a:rPr lang="en-US" sz="1600" dirty="0" smtClean="0">
                <a:solidFill>
                  <a:srgbClr val="FFFF00"/>
                </a:solidFill>
                <a:latin typeface="Comic Sans MS"/>
                <a:cs typeface="Comic Sans MS"/>
              </a:rPr>
              <a:t>&amp; </a:t>
            </a:r>
            <a:r>
              <a:rPr lang="en-US" sz="1600" dirty="0">
                <a:solidFill>
                  <a:srgbClr val="FFFF00"/>
                </a:solidFill>
                <a:latin typeface="Comic Sans MS"/>
                <a:cs typeface="Comic Sans MS"/>
              </a:rPr>
              <a:t>authority was given to them</a:t>
            </a:r>
            <a:r>
              <a:rPr lang="en-US" sz="1600" dirty="0" smtClean="0">
                <a:solidFill>
                  <a:srgbClr val="FFFF00"/>
                </a:solidFill>
                <a:latin typeface="Comic Sans MS"/>
                <a:cs typeface="Comic Sans MS"/>
              </a:rPr>
              <a:t>, as </a:t>
            </a:r>
            <a:r>
              <a:rPr lang="en-US" sz="1600" dirty="0">
                <a:solidFill>
                  <a:srgbClr val="FFFF00"/>
                </a:solidFill>
                <a:latin typeface="Comic Sans MS"/>
                <a:cs typeface="Comic Sans MS"/>
              </a:rPr>
              <a:t>scorpions of the earth have authority.”</a:t>
            </a:r>
          </a:p>
          <a:p>
            <a:endParaRPr lang="en-US" sz="1600" dirty="0">
              <a:solidFill>
                <a:srgbClr val="FFFF00"/>
              </a:solidFill>
              <a:latin typeface="Comic Sans MS"/>
              <a:cs typeface="Comic Sans MS"/>
            </a:endParaRPr>
          </a:p>
          <a:p>
            <a:r>
              <a:rPr lang="en-US" sz="1600" dirty="0">
                <a:solidFill>
                  <a:srgbClr val="FF6600"/>
                </a:solidFill>
                <a:latin typeface="Comic Sans MS"/>
                <a:cs typeface="Comic Sans MS"/>
              </a:rPr>
              <a:t>Rev 9:</a:t>
            </a:r>
            <a:r>
              <a:rPr lang="en-US" sz="1600" dirty="0" smtClean="0">
                <a:solidFill>
                  <a:srgbClr val="FF6600"/>
                </a:solidFill>
                <a:latin typeface="Comic Sans MS"/>
                <a:cs typeface="Comic Sans MS"/>
              </a:rPr>
              <a:t>11  </a:t>
            </a:r>
            <a:r>
              <a:rPr lang="en-US" sz="1600" dirty="0">
                <a:solidFill>
                  <a:srgbClr val="FFFF00"/>
                </a:solidFill>
                <a:latin typeface="Comic Sans MS"/>
                <a:cs typeface="Comic Sans MS"/>
              </a:rPr>
              <a:t>“And they had a king over them, </a:t>
            </a:r>
            <a:r>
              <a:rPr lang="en-US" sz="1600" dirty="0" smtClean="0">
                <a:solidFill>
                  <a:srgbClr val="FFFF00"/>
                </a:solidFill>
                <a:latin typeface="Comic Sans MS"/>
                <a:cs typeface="Comic Sans MS"/>
              </a:rPr>
              <a:t>the </a:t>
            </a:r>
            <a:r>
              <a:rPr lang="en-US" sz="1600" dirty="0">
                <a:solidFill>
                  <a:srgbClr val="FFFF00"/>
                </a:solidFill>
                <a:latin typeface="Comic Sans MS"/>
                <a:cs typeface="Comic Sans MS"/>
              </a:rPr>
              <a:t>angel of the bottomless pit, </a:t>
            </a:r>
            <a:r>
              <a:rPr lang="en-US" sz="1600" dirty="0" smtClean="0">
                <a:solidFill>
                  <a:srgbClr val="FFFF00"/>
                </a:solidFill>
                <a:latin typeface="Comic Sans MS"/>
                <a:cs typeface="Comic Sans MS"/>
              </a:rPr>
              <a:t>whose </a:t>
            </a:r>
            <a:r>
              <a:rPr lang="en-US" sz="1600" dirty="0">
                <a:solidFill>
                  <a:srgbClr val="FFFF00"/>
                </a:solidFill>
                <a:latin typeface="Comic Sans MS"/>
                <a:cs typeface="Comic Sans MS"/>
              </a:rPr>
              <a:t>name in the Hebrew </a:t>
            </a:r>
            <a:r>
              <a:rPr lang="en-US" sz="1600" dirty="0" smtClean="0">
                <a:solidFill>
                  <a:srgbClr val="FFFF00"/>
                </a:solidFill>
                <a:latin typeface="Comic Sans MS"/>
                <a:cs typeface="Comic Sans MS"/>
              </a:rPr>
              <a:t>tongue </a:t>
            </a:r>
            <a:r>
              <a:rPr lang="en-US" sz="1600" i="1" dirty="0">
                <a:solidFill>
                  <a:srgbClr val="FFFF00"/>
                </a:solidFill>
                <a:latin typeface="Comic Sans MS"/>
                <a:cs typeface="Comic Sans MS"/>
              </a:rPr>
              <a:t>is</a:t>
            </a:r>
            <a:r>
              <a:rPr lang="en-US" sz="1600" dirty="0">
                <a:solidFill>
                  <a:srgbClr val="FFFF00"/>
                </a:solidFill>
                <a:latin typeface="Comic Sans MS"/>
                <a:cs typeface="Comic Sans MS"/>
              </a:rPr>
              <a:t> </a:t>
            </a:r>
            <a:r>
              <a:rPr lang="en-US" sz="1600" dirty="0" err="1">
                <a:solidFill>
                  <a:srgbClr val="FFFF00"/>
                </a:solidFill>
                <a:latin typeface="Comic Sans MS"/>
                <a:cs typeface="Comic Sans MS"/>
              </a:rPr>
              <a:t>Abaddon</a:t>
            </a:r>
            <a:r>
              <a:rPr lang="en-US" sz="1600" dirty="0">
                <a:solidFill>
                  <a:srgbClr val="FFFF00"/>
                </a:solidFill>
                <a:latin typeface="Comic Sans MS"/>
                <a:cs typeface="Comic Sans MS"/>
              </a:rPr>
              <a:t>, </a:t>
            </a:r>
            <a:r>
              <a:rPr lang="en-US" sz="1600" dirty="0" smtClean="0">
                <a:solidFill>
                  <a:srgbClr val="FFFF00"/>
                </a:solidFill>
                <a:latin typeface="Comic Sans MS"/>
                <a:cs typeface="Comic Sans MS"/>
              </a:rPr>
              <a:t>but </a:t>
            </a:r>
            <a:r>
              <a:rPr lang="en-US" sz="1600" dirty="0">
                <a:solidFill>
                  <a:srgbClr val="FFFF00"/>
                </a:solidFill>
                <a:latin typeface="Comic Sans MS"/>
                <a:cs typeface="Comic Sans MS"/>
              </a:rPr>
              <a:t>in Greek his name </a:t>
            </a:r>
            <a:r>
              <a:rPr lang="en-US" sz="1600" i="1" dirty="0" smtClean="0">
                <a:solidFill>
                  <a:srgbClr val="FFFF00"/>
                </a:solidFill>
                <a:latin typeface="Comic Sans MS"/>
                <a:cs typeface="Comic Sans MS"/>
              </a:rPr>
              <a:t>is</a:t>
            </a:r>
            <a:r>
              <a:rPr lang="en-US" sz="1600" dirty="0" smtClean="0">
                <a:solidFill>
                  <a:srgbClr val="FFFF00"/>
                </a:solidFill>
                <a:latin typeface="Comic Sans MS"/>
                <a:cs typeface="Comic Sans MS"/>
              </a:rPr>
              <a:t> </a:t>
            </a:r>
            <a:r>
              <a:rPr lang="en-US" sz="1600" dirty="0" err="1">
                <a:solidFill>
                  <a:srgbClr val="FFFF00"/>
                </a:solidFill>
                <a:latin typeface="Comic Sans MS"/>
                <a:cs typeface="Comic Sans MS"/>
              </a:rPr>
              <a:t>Apollyon</a:t>
            </a:r>
            <a:r>
              <a:rPr lang="en-US" sz="1600" dirty="0">
                <a:solidFill>
                  <a:srgbClr val="FFFF00"/>
                </a:solidFill>
                <a:latin typeface="Comic Sans MS"/>
                <a:cs typeface="Comic Sans MS"/>
              </a:rPr>
              <a:t>.”	</a:t>
            </a:r>
          </a:p>
        </p:txBody>
      </p:sp>
      <p:pic>
        <p:nvPicPr>
          <p:cNvPr id="3" name="Picture 2" descr="17.JPG"/>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7048" r="8810" b="5001"/>
          <a:stretch/>
        </p:blipFill>
        <p:spPr>
          <a:xfrm>
            <a:off x="802032" y="1720141"/>
            <a:ext cx="7502341" cy="48504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3642546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endParaRPr lang="en-US" dirty="0"/>
          </a:p>
        </p:txBody>
      </p:sp>
      <p:sp>
        <p:nvSpPr>
          <p:cNvPr id="2" name="TextBox 1"/>
          <p:cNvSpPr txBox="1"/>
          <p:nvPr/>
        </p:nvSpPr>
        <p:spPr>
          <a:xfrm>
            <a:off x="310444" y="400655"/>
            <a:ext cx="8621889" cy="2554545"/>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2000" dirty="0">
                <a:solidFill>
                  <a:srgbClr val="FF0000"/>
                </a:solidFill>
                <a:latin typeface="Comic Sans MS"/>
                <a:cs typeface="Comic Sans MS"/>
              </a:rPr>
              <a:t>Amos 7:1 </a:t>
            </a:r>
            <a:r>
              <a:rPr lang="en-US" sz="2000" dirty="0">
                <a:solidFill>
                  <a:srgbClr val="FFFF00"/>
                </a:solidFill>
                <a:latin typeface="Comic Sans MS"/>
                <a:cs typeface="Comic Sans MS"/>
              </a:rPr>
              <a:t> “Thus the Lord showed </a:t>
            </a:r>
            <a:r>
              <a:rPr lang="en-US" sz="2000" dirty="0" smtClean="0">
                <a:solidFill>
                  <a:srgbClr val="FFFF00"/>
                </a:solidFill>
                <a:latin typeface="Comic Sans MS"/>
                <a:cs typeface="Comic Sans MS"/>
              </a:rPr>
              <a:t>me &amp; </a:t>
            </a:r>
            <a:r>
              <a:rPr lang="en-US" sz="2000" dirty="0">
                <a:solidFill>
                  <a:srgbClr val="FFFF00"/>
                </a:solidFill>
                <a:latin typeface="Comic Sans MS"/>
                <a:cs typeface="Comic Sans MS"/>
              </a:rPr>
              <a:t>behold a swarm of locusts </a:t>
            </a:r>
            <a:endParaRPr lang="en-US" sz="2000" dirty="0" smtClean="0">
              <a:solidFill>
                <a:srgbClr val="FFFF00"/>
              </a:solidFill>
              <a:latin typeface="Comic Sans MS"/>
              <a:cs typeface="Comic Sans MS"/>
            </a:endParaRPr>
          </a:p>
          <a:p>
            <a:r>
              <a:rPr lang="en-US" sz="2000" dirty="0" smtClean="0">
                <a:solidFill>
                  <a:srgbClr val="FFFF00"/>
                </a:solidFill>
                <a:latin typeface="Comic Sans MS"/>
                <a:cs typeface="Comic Sans MS"/>
              </a:rPr>
              <a:t>	were coming</a:t>
            </a:r>
            <a:r>
              <a:rPr lang="en-US" sz="2000" dirty="0">
                <a:solidFill>
                  <a:srgbClr val="FFFF00"/>
                </a:solidFill>
                <a:latin typeface="Comic Sans MS"/>
                <a:cs typeface="Comic Sans MS"/>
              </a:rPr>
              <a:t> </a:t>
            </a:r>
            <a:r>
              <a:rPr lang="en-US" sz="2000" dirty="0" smtClean="0">
                <a:solidFill>
                  <a:srgbClr val="FFFF00"/>
                </a:solidFill>
                <a:latin typeface="Comic Sans MS"/>
                <a:cs typeface="Comic Sans MS"/>
              </a:rPr>
              <a:t>&amp; </a:t>
            </a:r>
            <a:r>
              <a:rPr lang="en-US" sz="2000" dirty="0">
                <a:solidFill>
                  <a:srgbClr val="FFFF00"/>
                </a:solidFill>
                <a:latin typeface="Comic Sans MS"/>
                <a:cs typeface="Comic Sans MS"/>
              </a:rPr>
              <a:t>behold, one of the young devastating locusts </a:t>
            </a:r>
            <a:endParaRPr lang="en-US" sz="2000" dirty="0" smtClean="0">
              <a:solidFill>
                <a:srgbClr val="FFFF00"/>
              </a:solidFill>
              <a:latin typeface="Comic Sans MS"/>
              <a:cs typeface="Comic Sans MS"/>
            </a:endParaRPr>
          </a:p>
          <a:p>
            <a:r>
              <a:rPr lang="en-US" sz="2000" dirty="0" smtClean="0">
                <a:solidFill>
                  <a:srgbClr val="FFFF00"/>
                </a:solidFill>
                <a:latin typeface="Comic Sans MS"/>
                <a:cs typeface="Comic Sans MS"/>
              </a:rPr>
              <a:t>	was </a:t>
            </a:r>
            <a:r>
              <a:rPr lang="en-US" sz="2000" dirty="0">
                <a:solidFill>
                  <a:srgbClr val="00D502"/>
                </a:solidFill>
                <a:latin typeface="Comic Sans MS"/>
                <a:cs typeface="Comic Sans MS"/>
              </a:rPr>
              <a:t>Gog, </a:t>
            </a:r>
            <a:r>
              <a:rPr lang="en-US" sz="2000" dirty="0">
                <a:solidFill>
                  <a:srgbClr val="FFFF00"/>
                </a:solidFill>
                <a:latin typeface="Comic Sans MS"/>
                <a:cs typeface="Comic Sans MS"/>
              </a:rPr>
              <a:t>the King</a:t>
            </a:r>
            <a:r>
              <a:rPr lang="en-US" sz="2000" dirty="0" smtClean="0">
                <a:solidFill>
                  <a:srgbClr val="FFFF00"/>
                </a:solidFill>
                <a:latin typeface="Comic Sans MS"/>
                <a:cs typeface="Comic Sans MS"/>
              </a:rPr>
              <a:t>.”</a:t>
            </a:r>
            <a:r>
              <a:rPr lang="en-US" sz="2000" dirty="0">
                <a:solidFill>
                  <a:srgbClr val="FFFF00"/>
                </a:solidFill>
                <a:latin typeface="Comic Sans MS"/>
                <a:cs typeface="Comic Sans MS"/>
              </a:rPr>
              <a:t>  Septuagint </a:t>
            </a:r>
            <a:r>
              <a:rPr lang="en-US" sz="2000" dirty="0" smtClean="0">
                <a:solidFill>
                  <a:srgbClr val="FFFF00"/>
                </a:solidFill>
                <a:latin typeface="Comic Sans MS"/>
                <a:cs typeface="Comic Sans MS"/>
              </a:rPr>
              <a:t>LXX</a:t>
            </a:r>
          </a:p>
          <a:p>
            <a:endParaRPr lang="en-US" sz="2000" dirty="0">
              <a:solidFill>
                <a:srgbClr val="FFFF00"/>
              </a:solidFill>
              <a:latin typeface="Comic Sans MS"/>
              <a:cs typeface="Comic Sans MS"/>
            </a:endParaRPr>
          </a:p>
          <a:p>
            <a:r>
              <a:rPr lang="en-US" sz="2000" dirty="0" smtClean="0">
                <a:solidFill>
                  <a:srgbClr val="FF0000"/>
                </a:solidFill>
                <a:latin typeface="Comic Sans MS"/>
                <a:cs typeface="Comic Sans MS"/>
              </a:rPr>
              <a:t>Numbers </a:t>
            </a:r>
            <a:r>
              <a:rPr lang="en-US" sz="2000" dirty="0">
                <a:solidFill>
                  <a:srgbClr val="FF0000"/>
                </a:solidFill>
                <a:latin typeface="Comic Sans MS"/>
                <a:cs typeface="Comic Sans MS"/>
              </a:rPr>
              <a:t>24:7</a:t>
            </a:r>
            <a:r>
              <a:rPr lang="en-US" sz="2000" dirty="0">
                <a:solidFill>
                  <a:srgbClr val="FFFF00"/>
                </a:solidFill>
                <a:latin typeface="Comic Sans MS"/>
                <a:cs typeface="Comic Sans MS"/>
              </a:rPr>
              <a:t> </a:t>
            </a:r>
            <a:r>
              <a:rPr lang="en-US" sz="2000" dirty="0" smtClean="0">
                <a:solidFill>
                  <a:srgbClr val="FFFF00"/>
                </a:solidFill>
                <a:latin typeface="Comic Sans MS"/>
                <a:cs typeface="Comic Sans MS"/>
              </a:rPr>
              <a:t> </a:t>
            </a:r>
            <a:r>
              <a:rPr lang="en-US" sz="2000" dirty="0">
                <a:solidFill>
                  <a:srgbClr val="FFFF00"/>
                </a:solidFill>
                <a:latin typeface="Comic Sans MS"/>
                <a:cs typeface="Comic Sans MS"/>
              </a:rPr>
              <a:t>“He shall pour the water out of his </a:t>
            </a:r>
            <a:r>
              <a:rPr lang="en-US" sz="2000" dirty="0" smtClean="0">
                <a:solidFill>
                  <a:srgbClr val="FFFF00"/>
                </a:solidFill>
                <a:latin typeface="Comic Sans MS"/>
                <a:cs typeface="Comic Sans MS"/>
              </a:rPr>
              <a:t>buckets</a:t>
            </a:r>
            <a:r>
              <a:rPr lang="en-US" sz="2000" dirty="0">
                <a:solidFill>
                  <a:srgbClr val="FFFF00"/>
                </a:solidFill>
                <a:latin typeface="Comic Sans MS"/>
                <a:cs typeface="Comic Sans MS"/>
              </a:rPr>
              <a:t> </a:t>
            </a:r>
            <a:endParaRPr lang="en-US" sz="2000" dirty="0" smtClean="0">
              <a:solidFill>
                <a:srgbClr val="FFFF00"/>
              </a:solidFill>
              <a:latin typeface="Comic Sans MS"/>
              <a:cs typeface="Comic Sans MS"/>
            </a:endParaRPr>
          </a:p>
          <a:p>
            <a:r>
              <a:rPr lang="en-US" sz="2000" dirty="0" smtClean="0">
                <a:solidFill>
                  <a:srgbClr val="FFFF00"/>
                </a:solidFill>
                <a:latin typeface="Comic Sans MS"/>
                <a:cs typeface="Comic Sans MS"/>
              </a:rPr>
              <a:t>		 &amp; </a:t>
            </a:r>
            <a:r>
              <a:rPr lang="en-US" sz="2000" dirty="0">
                <a:solidFill>
                  <a:srgbClr val="FFFF00"/>
                </a:solidFill>
                <a:latin typeface="Comic Sans MS"/>
                <a:cs typeface="Comic Sans MS"/>
              </a:rPr>
              <a:t>his seed shall be in many </a:t>
            </a:r>
            <a:r>
              <a:rPr lang="en-US" sz="2000" dirty="0" smtClean="0">
                <a:solidFill>
                  <a:srgbClr val="FFFF00"/>
                </a:solidFill>
                <a:latin typeface="Comic Sans MS"/>
                <a:cs typeface="Comic Sans MS"/>
              </a:rPr>
              <a:t>waters</a:t>
            </a:r>
            <a:r>
              <a:rPr lang="en-US" sz="2000" dirty="0">
                <a:solidFill>
                  <a:srgbClr val="FFFF00"/>
                </a:solidFill>
                <a:latin typeface="Comic Sans MS"/>
                <a:cs typeface="Comic Sans MS"/>
              </a:rPr>
              <a:t> </a:t>
            </a:r>
            <a:endParaRPr lang="en-US" sz="2000" dirty="0" smtClean="0">
              <a:solidFill>
                <a:srgbClr val="FFFF00"/>
              </a:solidFill>
              <a:latin typeface="Comic Sans MS"/>
              <a:cs typeface="Comic Sans MS"/>
            </a:endParaRPr>
          </a:p>
          <a:p>
            <a:r>
              <a:rPr lang="en-US" sz="2000" dirty="0" smtClean="0">
                <a:solidFill>
                  <a:srgbClr val="FFFF00"/>
                </a:solidFill>
                <a:latin typeface="Comic Sans MS"/>
                <a:cs typeface="Comic Sans MS"/>
              </a:rPr>
              <a:t>		&amp; </a:t>
            </a:r>
            <a:r>
              <a:rPr lang="en-US" sz="2000" dirty="0">
                <a:solidFill>
                  <a:srgbClr val="FFFF00"/>
                </a:solidFill>
                <a:latin typeface="Comic Sans MS"/>
                <a:cs typeface="Comic Sans MS"/>
              </a:rPr>
              <a:t>his king shall be higher than </a:t>
            </a:r>
            <a:r>
              <a:rPr lang="en-US" sz="2000" dirty="0" err="1">
                <a:solidFill>
                  <a:srgbClr val="FFFF00"/>
                </a:solidFill>
                <a:latin typeface="Comic Sans MS"/>
                <a:cs typeface="Comic Sans MS"/>
              </a:rPr>
              <a:t>Agag</a:t>
            </a:r>
            <a:r>
              <a:rPr lang="en-US" sz="2000" dirty="0">
                <a:solidFill>
                  <a:srgbClr val="FFFF00"/>
                </a:solidFill>
                <a:latin typeface="Comic Sans MS"/>
                <a:cs typeface="Comic Sans MS"/>
              </a:rPr>
              <a:t> (</a:t>
            </a:r>
            <a:r>
              <a:rPr lang="en-US" sz="2000" dirty="0" smtClean="0">
                <a:solidFill>
                  <a:srgbClr val="00D502"/>
                </a:solidFill>
                <a:latin typeface="Comic Sans MS"/>
                <a:cs typeface="Comic Sans MS"/>
              </a:rPr>
              <a:t>Gog</a:t>
            </a:r>
            <a:r>
              <a:rPr lang="en-US" sz="2000" dirty="0" smtClean="0">
                <a:solidFill>
                  <a:srgbClr val="FFFF00"/>
                </a:solidFill>
                <a:latin typeface="Comic Sans MS"/>
                <a:cs typeface="Comic Sans MS"/>
              </a:rPr>
              <a:t>)</a:t>
            </a:r>
          </a:p>
          <a:p>
            <a:r>
              <a:rPr lang="en-US" sz="2000" dirty="0" smtClean="0">
                <a:solidFill>
                  <a:srgbClr val="FFFF00"/>
                </a:solidFill>
                <a:latin typeface="Comic Sans MS"/>
                <a:cs typeface="Comic Sans MS"/>
              </a:rPr>
              <a:t> 		&amp; </a:t>
            </a:r>
            <a:r>
              <a:rPr lang="en-US" sz="2000" dirty="0">
                <a:solidFill>
                  <a:srgbClr val="FFFF00"/>
                </a:solidFill>
                <a:latin typeface="Comic Sans MS"/>
                <a:cs typeface="Comic Sans MS"/>
              </a:rPr>
              <a:t>his kingdom shall be exalted.”	</a:t>
            </a:r>
          </a:p>
        </p:txBody>
      </p:sp>
      <p:pic>
        <p:nvPicPr>
          <p:cNvPr id="5" name="Picture 4" descr="th-6.jpeg"/>
          <p:cNvPicPr>
            <a:picLocks noChangeAspect="1"/>
          </p:cNvPicPr>
          <p:nvPr/>
        </p:nvPicPr>
        <p:blipFill>
          <a:blip r:embed="rId2">
            <a:extLst>
              <a:ext uri="{BEBA8EAE-BF5A-486C-A8C5-ECC9F3942E4B}">
                <a14:imgProps xmlns:a14="http://schemas.microsoft.com/office/drawing/2010/main">
                  <a14:imgLayer r:embed="rId3">
                    <a14:imgEffect>
                      <a14:backgroundRemoval t="3846" b="96923" l="0" r="100000">
                        <a14:foregroundMark x1="76735" y1="67692" x2="82857" y2="89231"/>
                        <a14:foregroundMark x1="87347" y1="68462" x2="87347" y2="68462"/>
                        <a14:foregroundMark x1="83673" y1="32308" x2="94286" y2="8462"/>
                        <a14:foregroundMark x1="19592" y1="78462" x2="27347" y2="78462"/>
                        <a14:foregroundMark x1="42041" y1="79231" x2="52653" y2="60000"/>
                        <a14:foregroundMark x1="83265" y1="56154" x2="92245" y2="73077"/>
                        <a14:backgroundMark x1="69796" y1="76154" x2="51837" y2="78462"/>
                        <a14:backgroundMark x1="43265" y1="70769" x2="34694" y2="70769"/>
                        <a14:backgroundMark x1="24082" y1="66923" x2="17959" y2="66923"/>
                        <a14:backgroundMark x1="37551" y1="33846" x2="37551" y2="26923"/>
                        <a14:backgroundMark x1="45306" y1="18462" x2="46531" y2="28462"/>
                        <a14:backgroundMark x1="83265" y1="56923" x2="80000" y2="68462"/>
                        <a14:backgroundMark x1="84490" y1="53077" x2="89796" y2="68462"/>
                      </a14:backgroundRemoval>
                    </a14:imgEffect>
                  </a14:imgLayer>
                </a14:imgProps>
              </a:ext>
              <a:ext uri="{28A0092B-C50C-407E-A947-70E740481C1C}">
                <a14:useLocalDpi xmlns:a14="http://schemas.microsoft.com/office/drawing/2010/main" val="0"/>
              </a:ext>
            </a:extLst>
          </a:blip>
          <a:stretch>
            <a:fillRect/>
          </a:stretch>
        </p:blipFill>
        <p:spPr>
          <a:xfrm>
            <a:off x="7122055" y="947226"/>
            <a:ext cx="1678982" cy="890889"/>
          </a:xfrm>
          <a:prstGeom prst="rect">
            <a:avLst/>
          </a:prstGeom>
        </p:spPr>
      </p:pic>
      <p:pic>
        <p:nvPicPr>
          <p:cNvPr id="6" name="Picture 5" descr="th-5.jpeg"/>
          <p:cNvPicPr>
            <a:picLocks noChangeAspect="1"/>
          </p:cNvPicPr>
          <p:nvPr/>
        </p:nvPicPr>
        <p:blipFill rotWithShape="1">
          <a:blip r:embed="rId4">
            <a:extLst>
              <a:ext uri="{28A0092B-C50C-407E-A947-70E740481C1C}">
                <a14:useLocalDpi xmlns:a14="http://schemas.microsoft.com/office/drawing/2010/main" val="0"/>
              </a:ext>
            </a:extLst>
          </a:blip>
          <a:srcRect l="10858" b="13692"/>
          <a:stretch/>
        </p:blipFill>
        <p:spPr>
          <a:xfrm>
            <a:off x="582706" y="3480379"/>
            <a:ext cx="3678089" cy="29610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th-4.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8415" y="3480380"/>
            <a:ext cx="4072622" cy="29610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1751111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4396"/>
            <a:ext cx="9144000" cy="685800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endParaRPr lang="en-US" dirty="0"/>
          </a:p>
        </p:txBody>
      </p:sp>
      <p:sp>
        <p:nvSpPr>
          <p:cNvPr id="2" name="TextBox 1"/>
          <p:cNvSpPr txBox="1"/>
          <p:nvPr/>
        </p:nvSpPr>
        <p:spPr>
          <a:xfrm>
            <a:off x="723229" y="301780"/>
            <a:ext cx="7620368" cy="1508105"/>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dirty="0" smtClean="0">
                <a:solidFill>
                  <a:srgbClr val="FFFF00"/>
                </a:solidFill>
                <a:latin typeface="Comic Sans MS"/>
                <a:cs typeface="Comic Sans MS"/>
              </a:rPr>
              <a:t>18-19. </a:t>
            </a:r>
            <a:r>
              <a:rPr lang="en-US" dirty="0" smtClean="0">
                <a:solidFill>
                  <a:srgbClr val="00D502"/>
                </a:solidFill>
                <a:latin typeface="Comic Sans MS"/>
                <a:cs typeface="Comic Sans MS"/>
              </a:rPr>
              <a:t>And it shall come to pass at the same time when</a:t>
            </a:r>
            <a:r>
              <a:rPr lang="en-US" dirty="0" smtClean="0">
                <a:solidFill>
                  <a:srgbClr val="FF6600"/>
                </a:solidFill>
                <a:latin typeface="Comic Sans MS"/>
                <a:cs typeface="Comic Sans MS"/>
              </a:rPr>
              <a:t> Gog </a:t>
            </a:r>
            <a:r>
              <a:rPr lang="en-US" dirty="0" smtClean="0">
                <a:solidFill>
                  <a:srgbClr val="00D502"/>
                </a:solidFill>
                <a:latin typeface="Comic Sans MS"/>
                <a:cs typeface="Comic Sans MS"/>
              </a:rPr>
              <a:t>shall come against the Land of Israel, says the Lord God, </a:t>
            </a:r>
          </a:p>
          <a:p>
            <a:r>
              <a:rPr lang="en-US" dirty="0" smtClean="0">
                <a:solidFill>
                  <a:srgbClr val="00D502"/>
                </a:solidFill>
                <a:latin typeface="Comic Sans MS"/>
                <a:cs typeface="Comic Sans MS"/>
              </a:rPr>
              <a:t>		that My fury shall come up in My face. </a:t>
            </a:r>
          </a:p>
          <a:p>
            <a:r>
              <a:rPr lang="en-US" dirty="0" smtClean="0">
                <a:solidFill>
                  <a:srgbClr val="00D502"/>
                </a:solidFill>
                <a:latin typeface="Comic Sans MS"/>
                <a:cs typeface="Comic Sans MS"/>
              </a:rPr>
              <a:t> For in My jealousy &amp; in the fire of My wrath have I spoken. </a:t>
            </a:r>
          </a:p>
          <a:p>
            <a:r>
              <a:rPr lang="en-US" dirty="0" smtClean="0">
                <a:solidFill>
                  <a:srgbClr val="00D502"/>
                </a:solidFill>
                <a:latin typeface="Comic Sans MS"/>
                <a:cs typeface="Comic Sans MS"/>
              </a:rPr>
              <a:t> Surely in that day there shall be a great shaking in </a:t>
            </a:r>
            <a:r>
              <a:rPr lang="en-US" sz="2000" dirty="0" smtClean="0">
                <a:solidFill>
                  <a:srgbClr val="00D502"/>
                </a:solidFill>
                <a:latin typeface="Comic Sans MS"/>
                <a:cs typeface="Comic Sans MS"/>
              </a:rPr>
              <a:t>the Land.</a:t>
            </a:r>
            <a:endParaRPr lang="en-US" sz="2000" dirty="0">
              <a:solidFill>
                <a:srgbClr val="00D502"/>
              </a:solidFill>
              <a:latin typeface="Comic Sans MS"/>
              <a:cs typeface="Comic Sans MS"/>
            </a:endParaRPr>
          </a:p>
        </p:txBody>
      </p:sp>
      <p:pic>
        <p:nvPicPr>
          <p:cNvPr id="3" name="Picture 2" descr="jiha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6767" y="2072545"/>
            <a:ext cx="5313306" cy="42506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2696513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endParaRPr lang="en-US" dirty="0"/>
          </a:p>
        </p:txBody>
      </p:sp>
      <p:sp>
        <p:nvSpPr>
          <p:cNvPr id="2" name="TextBox 1"/>
          <p:cNvSpPr txBox="1"/>
          <p:nvPr/>
        </p:nvSpPr>
        <p:spPr>
          <a:xfrm>
            <a:off x="1580042" y="333365"/>
            <a:ext cx="5927043" cy="2862322"/>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2000" dirty="0" smtClean="0">
                <a:solidFill>
                  <a:srgbClr val="FFFF00"/>
                </a:solidFill>
                <a:latin typeface="Comic Sans MS"/>
                <a:cs typeface="Comic Sans MS"/>
              </a:rPr>
              <a:t>20. </a:t>
            </a:r>
            <a:r>
              <a:rPr lang="en-US" sz="2000" dirty="0" smtClean="0">
                <a:solidFill>
                  <a:srgbClr val="00D502"/>
                </a:solidFill>
                <a:latin typeface="Comic Sans MS"/>
                <a:cs typeface="Comic Sans MS"/>
              </a:rPr>
              <a:t>So that the fishes of the sea </a:t>
            </a:r>
          </a:p>
          <a:p>
            <a:r>
              <a:rPr lang="en-US" sz="2000" dirty="0" smtClean="0">
                <a:solidFill>
                  <a:srgbClr val="00D502"/>
                </a:solidFill>
                <a:latin typeface="Comic Sans MS"/>
                <a:cs typeface="Comic Sans MS"/>
              </a:rPr>
              <a:t>		&amp; the fowls of the heaven</a:t>
            </a:r>
          </a:p>
          <a:p>
            <a:r>
              <a:rPr lang="en-US" sz="2000" dirty="0" smtClean="0">
                <a:solidFill>
                  <a:srgbClr val="00D502"/>
                </a:solidFill>
                <a:latin typeface="Comic Sans MS"/>
                <a:cs typeface="Comic Sans MS"/>
              </a:rPr>
              <a:t>		 &amp; the beasts of the field </a:t>
            </a:r>
          </a:p>
          <a:p>
            <a:r>
              <a:rPr lang="en-US" sz="2000" dirty="0" smtClean="0">
                <a:solidFill>
                  <a:srgbClr val="00D502"/>
                </a:solidFill>
                <a:latin typeface="Comic Sans MS"/>
                <a:cs typeface="Comic Sans MS"/>
              </a:rPr>
              <a:t>&amp;  all creeping things that creep on the earth, </a:t>
            </a:r>
          </a:p>
          <a:p>
            <a:r>
              <a:rPr lang="en-US" sz="2000" dirty="0" smtClean="0">
                <a:solidFill>
                  <a:srgbClr val="00D502"/>
                </a:solidFill>
                <a:latin typeface="Comic Sans MS"/>
                <a:cs typeface="Comic Sans MS"/>
              </a:rPr>
              <a:t>&amp; all the men that on the face of the earth </a:t>
            </a:r>
          </a:p>
          <a:p>
            <a:r>
              <a:rPr lang="en-US" sz="2000" dirty="0">
                <a:solidFill>
                  <a:srgbClr val="00D502"/>
                </a:solidFill>
                <a:latin typeface="Comic Sans MS"/>
                <a:cs typeface="Comic Sans MS"/>
              </a:rPr>
              <a:t> </a:t>
            </a:r>
            <a:r>
              <a:rPr lang="en-US" sz="2000" dirty="0" smtClean="0">
                <a:solidFill>
                  <a:srgbClr val="00D502"/>
                </a:solidFill>
                <a:latin typeface="Comic Sans MS"/>
                <a:cs typeface="Comic Sans MS"/>
              </a:rPr>
              <a:t>         shall shake at My presence </a:t>
            </a:r>
          </a:p>
          <a:p>
            <a:r>
              <a:rPr lang="en-US" sz="2000" dirty="0" smtClean="0">
                <a:solidFill>
                  <a:srgbClr val="00D502"/>
                </a:solidFill>
                <a:latin typeface="Comic Sans MS"/>
                <a:cs typeface="Comic Sans MS"/>
              </a:rPr>
              <a:t>	&amp; the mountains shall be thrown down</a:t>
            </a:r>
          </a:p>
          <a:p>
            <a:r>
              <a:rPr lang="en-US" sz="2000" dirty="0" smtClean="0">
                <a:solidFill>
                  <a:srgbClr val="00D502"/>
                </a:solidFill>
                <a:latin typeface="Comic Sans MS"/>
                <a:cs typeface="Comic Sans MS"/>
              </a:rPr>
              <a:t>		 &amp; the steep places shall fall </a:t>
            </a:r>
          </a:p>
          <a:p>
            <a:r>
              <a:rPr lang="en-US" sz="2000" dirty="0" smtClean="0">
                <a:solidFill>
                  <a:srgbClr val="00D502"/>
                </a:solidFill>
                <a:latin typeface="Comic Sans MS"/>
                <a:cs typeface="Comic Sans MS"/>
              </a:rPr>
              <a:t>	&amp; every wall shall fall to the ground</a:t>
            </a:r>
            <a:r>
              <a:rPr lang="en-US" sz="2000" dirty="0" smtClean="0">
                <a:solidFill>
                  <a:srgbClr val="FFFF00"/>
                </a:solidFill>
                <a:latin typeface="Comic Sans MS"/>
                <a:cs typeface="Comic Sans MS"/>
              </a:rPr>
              <a:t>.</a:t>
            </a:r>
            <a:endParaRPr lang="en-US" sz="2000" dirty="0">
              <a:solidFill>
                <a:srgbClr val="FFFF00"/>
              </a:solidFill>
              <a:latin typeface="Comic Sans MS"/>
              <a:cs typeface="Comic Sans MS"/>
            </a:endParaRPr>
          </a:p>
        </p:txBody>
      </p:sp>
      <p:pic>
        <p:nvPicPr>
          <p:cNvPr id="3" name="Picture 2" descr="th-4.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0043" y="3195687"/>
            <a:ext cx="5927042" cy="34136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3447135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endParaRPr lang="en-US" dirty="0"/>
          </a:p>
        </p:txBody>
      </p:sp>
      <p:sp>
        <p:nvSpPr>
          <p:cNvPr id="2" name="TextBox 1"/>
          <p:cNvSpPr txBox="1"/>
          <p:nvPr/>
        </p:nvSpPr>
        <p:spPr>
          <a:xfrm>
            <a:off x="1419338" y="205412"/>
            <a:ext cx="5901464" cy="830997"/>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2400" dirty="0" smtClean="0">
                <a:solidFill>
                  <a:srgbClr val="FFFFFF"/>
                </a:solidFill>
                <a:latin typeface="Papyrus"/>
                <a:cs typeface="Papyrus"/>
              </a:rPr>
              <a:t>Sounds Like an Earthquake…… </a:t>
            </a:r>
            <a:endParaRPr lang="en-US" sz="2400" dirty="0">
              <a:solidFill>
                <a:srgbClr val="FFFFFF"/>
              </a:solidFill>
              <a:latin typeface="Papyrus"/>
              <a:cs typeface="Papyrus"/>
            </a:endParaRPr>
          </a:p>
          <a:p>
            <a:r>
              <a:rPr lang="en-US" sz="2400" dirty="0" smtClean="0">
                <a:solidFill>
                  <a:srgbClr val="FFFFFF"/>
                </a:solidFill>
                <a:latin typeface="Papyrus"/>
                <a:cs typeface="Papyrus"/>
              </a:rPr>
              <a:t>Sounds like…. The Day of the Lord</a:t>
            </a:r>
            <a:endParaRPr lang="en-US" sz="2400" dirty="0">
              <a:solidFill>
                <a:srgbClr val="FFFFFF"/>
              </a:solidFill>
              <a:latin typeface="Papyrus"/>
              <a:cs typeface="Papyrus"/>
            </a:endParaRPr>
          </a:p>
        </p:txBody>
      </p:sp>
      <p:pic>
        <p:nvPicPr>
          <p:cNvPr id="5" name="Picture 4" descr="day-of-the-LORD-now-end-begins-bible-study-prophec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601" y="1185801"/>
            <a:ext cx="8292613" cy="53500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8951196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endParaRPr lang="en-US" dirty="0"/>
          </a:p>
        </p:txBody>
      </p:sp>
      <p:sp>
        <p:nvSpPr>
          <p:cNvPr id="2" name="TextBox 1"/>
          <p:cNvSpPr txBox="1"/>
          <p:nvPr/>
        </p:nvSpPr>
        <p:spPr>
          <a:xfrm>
            <a:off x="662474" y="300808"/>
            <a:ext cx="8120574" cy="5632312"/>
          </a:xfrm>
          <a:prstGeom prst="rect">
            <a:avLst/>
          </a:prstGeom>
          <a:solidFill>
            <a:srgbClr val="9BE1E5"/>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dirty="0" smtClean="0">
                <a:latin typeface="Comic Sans MS"/>
                <a:cs typeface="Comic Sans MS"/>
              </a:rPr>
              <a:t>                         </a:t>
            </a:r>
            <a:r>
              <a:rPr lang="en-US" dirty="0" smtClean="0">
                <a:solidFill>
                  <a:srgbClr val="0000FF"/>
                </a:solidFill>
                <a:latin typeface="Comic Sans MS"/>
                <a:cs typeface="Comic Sans MS"/>
              </a:rPr>
              <a:t> End Time Earthquake Prophecies</a:t>
            </a:r>
            <a:endParaRPr lang="en-US" dirty="0">
              <a:solidFill>
                <a:srgbClr val="0000FF"/>
              </a:solidFill>
              <a:latin typeface="Comic Sans MS"/>
              <a:cs typeface="Comic Sans MS"/>
            </a:endParaRPr>
          </a:p>
          <a:p>
            <a:endParaRPr lang="en-US" dirty="0">
              <a:latin typeface="Abadi MT Condensed Light"/>
              <a:cs typeface="Abadi MT Condensed Light"/>
            </a:endParaRPr>
          </a:p>
          <a:p>
            <a:r>
              <a:rPr lang="en-US" dirty="0" smtClean="0">
                <a:solidFill>
                  <a:srgbClr val="FFFF00"/>
                </a:solidFill>
                <a:latin typeface="Comic Sans MS"/>
                <a:cs typeface="Comic Sans MS"/>
              </a:rPr>
              <a:t>Haggai </a:t>
            </a:r>
            <a:r>
              <a:rPr lang="en-US" dirty="0">
                <a:solidFill>
                  <a:srgbClr val="FFFF00"/>
                </a:solidFill>
                <a:latin typeface="Comic Sans MS"/>
                <a:cs typeface="Comic Sans MS"/>
              </a:rPr>
              <a:t>2:</a:t>
            </a:r>
            <a:r>
              <a:rPr lang="en-US" dirty="0" smtClean="0">
                <a:solidFill>
                  <a:srgbClr val="FFFF00"/>
                </a:solidFill>
                <a:latin typeface="Comic Sans MS"/>
                <a:cs typeface="Comic Sans MS"/>
              </a:rPr>
              <a:t>6   </a:t>
            </a:r>
            <a:r>
              <a:rPr lang="en-US" dirty="0">
                <a:solidFill>
                  <a:schemeClr val="tx1"/>
                </a:solidFill>
                <a:latin typeface="Comic Sans MS"/>
                <a:cs typeface="Comic Sans MS"/>
              </a:rPr>
              <a:t>For thus </a:t>
            </a:r>
            <a:r>
              <a:rPr lang="en-US" dirty="0" smtClean="0">
                <a:solidFill>
                  <a:schemeClr val="tx1"/>
                </a:solidFill>
                <a:latin typeface="Comic Sans MS"/>
                <a:cs typeface="Comic Sans MS"/>
              </a:rPr>
              <a:t>says </a:t>
            </a:r>
            <a:r>
              <a:rPr lang="en-US" dirty="0">
                <a:solidFill>
                  <a:schemeClr val="tx1"/>
                </a:solidFill>
                <a:latin typeface="Comic Sans MS"/>
                <a:cs typeface="Comic Sans MS"/>
              </a:rPr>
              <a:t>the LORD of hosts</a:t>
            </a:r>
            <a:r>
              <a:rPr lang="en-US" dirty="0" smtClean="0">
                <a:solidFill>
                  <a:schemeClr val="tx1"/>
                </a:solidFill>
                <a:latin typeface="Comic Sans MS"/>
                <a:cs typeface="Comic Sans MS"/>
              </a:rPr>
              <a:t>;</a:t>
            </a:r>
          </a:p>
          <a:p>
            <a:r>
              <a:rPr lang="en-US" dirty="0" smtClean="0">
                <a:solidFill>
                  <a:schemeClr val="tx1"/>
                </a:solidFill>
                <a:latin typeface="Comic Sans MS"/>
                <a:cs typeface="Comic Sans MS"/>
              </a:rPr>
              <a:t> </a:t>
            </a:r>
            <a:r>
              <a:rPr lang="en-US" dirty="0">
                <a:solidFill>
                  <a:schemeClr val="tx1"/>
                </a:solidFill>
                <a:latin typeface="Comic Sans MS"/>
                <a:cs typeface="Comic Sans MS"/>
              </a:rPr>
              <a:t>Yet </a:t>
            </a:r>
            <a:r>
              <a:rPr lang="en-US" dirty="0" err="1">
                <a:solidFill>
                  <a:schemeClr val="tx1"/>
                </a:solidFill>
                <a:latin typeface="Comic Sans MS"/>
                <a:cs typeface="Comic Sans MS"/>
              </a:rPr>
              <a:t>once</a:t>
            </a:r>
            <a:r>
              <a:rPr lang="en-US" dirty="0" err="1" smtClean="0">
                <a:solidFill>
                  <a:schemeClr val="tx1"/>
                </a:solidFill>
                <a:latin typeface="Comic Sans MS"/>
                <a:cs typeface="Comic Sans MS"/>
              </a:rPr>
              <a:t>,it</a:t>
            </a:r>
            <a:r>
              <a:rPr lang="en-US" dirty="0" smtClean="0">
                <a:solidFill>
                  <a:schemeClr val="tx1"/>
                </a:solidFill>
                <a:latin typeface="Comic Sans MS"/>
                <a:cs typeface="Comic Sans MS"/>
              </a:rPr>
              <a:t> </a:t>
            </a:r>
            <a:r>
              <a:rPr lang="en-US" dirty="0">
                <a:solidFill>
                  <a:schemeClr val="tx1"/>
                </a:solidFill>
                <a:latin typeface="Comic Sans MS"/>
                <a:cs typeface="Comic Sans MS"/>
              </a:rPr>
              <a:t>[is] a little </a:t>
            </a:r>
            <a:r>
              <a:rPr lang="en-US" dirty="0" smtClean="0">
                <a:solidFill>
                  <a:schemeClr val="tx1"/>
                </a:solidFill>
                <a:latin typeface="Comic Sans MS"/>
                <a:cs typeface="Comic Sans MS"/>
              </a:rPr>
              <a:t>while</a:t>
            </a:r>
            <a:r>
              <a:rPr lang="en-US" dirty="0">
                <a:solidFill>
                  <a:schemeClr val="tx1"/>
                </a:solidFill>
                <a:latin typeface="Comic Sans MS"/>
                <a:cs typeface="Comic Sans MS"/>
              </a:rPr>
              <a:t> </a:t>
            </a:r>
            <a:r>
              <a:rPr lang="en-US" dirty="0" smtClean="0">
                <a:solidFill>
                  <a:schemeClr val="tx1"/>
                </a:solidFill>
                <a:latin typeface="Comic Sans MS"/>
                <a:cs typeface="Comic Sans MS"/>
              </a:rPr>
              <a:t>&amp; </a:t>
            </a:r>
            <a:r>
              <a:rPr lang="en-US" dirty="0">
                <a:solidFill>
                  <a:schemeClr val="tx1"/>
                </a:solidFill>
                <a:latin typeface="Comic Sans MS"/>
                <a:cs typeface="Comic Sans MS"/>
              </a:rPr>
              <a:t>I will </a:t>
            </a:r>
            <a:r>
              <a:rPr lang="en-US" dirty="0" smtClean="0">
                <a:solidFill>
                  <a:schemeClr val="tx1"/>
                </a:solidFill>
                <a:latin typeface="Comic Sans MS"/>
                <a:cs typeface="Comic Sans MS"/>
              </a:rPr>
              <a:t>shake</a:t>
            </a:r>
          </a:p>
          <a:p>
            <a:r>
              <a:rPr lang="en-US" dirty="0" smtClean="0">
                <a:solidFill>
                  <a:schemeClr val="tx1"/>
                </a:solidFill>
                <a:latin typeface="Comic Sans MS"/>
                <a:cs typeface="Comic Sans MS"/>
              </a:rPr>
              <a:t> </a:t>
            </a:r>
            <a:r>
              <a:rPr lang="en-US" dirty="0">
                <a:solidFill>
                  <a:schemeClr val="tx1"/>
                </a:solidFill>
                <a:latin typeface="Comic Sans MS"/>
                <a:cs typeface="Comic Sans MS"/>
              </a:rPr>
              <a:t>the </a:t>
            </a:r>
            <a:r>
              <a:rPr lang="en-US" dirty="0" smtClean="0">
                <a:solidFill>
                  <a:schemeClr val="tx1"/>
                </a:solidFill>
                <a:latin typeface="Comic Sans MS"/>
                <a:cs typeface="Comic Sans MS"/>
              </a:rPr>
              <a:t>heavens</a:t>
            </a:r>
            <a:r>
              <a:rPr lang="en-US" dirty="0">
                <a:solidFill>
                  <a:schemeClr val="tx1"/>
                </a:solidFill>
                <a:latin typeface="Comic Sans MS"/>
                <a:cs typeface="Comic Sans MS"/>
              </a:rPr>
              <a:t> </a:t>
            </a:r>
            <a:r>
              <a:rPr lang="en-US" dirty="0" smtClean="0">
                <a:solidFill>
                  <a:schemeClr val="tx1"/>
                </a:solidFill>
                <a:latin typeface="Comic Sans MS"/>
                <a:cs typeface="Comic Sans MS"/>
              </a:rPr>
              <a:t>&amp; </a:t>
            </a:r>
            <a:r>
              <a:rPr lang="en-US" dirty="0">
                <a:solidFill>
                  <a:schemeClr val="tx1"/>
                </a:solidFill>
                <a:latin typeface="Comic Sans MS"/>
                <a:cs typeface="Comic Sans MS"/>
              </a:rPr>
              <a:t>the </a:t>
            </a:r>
            <a:r>
              <a:rPr lang="en-US" dirty="0" smtClean="0">
                <a:solidFill>
                  <a:schemeClr val="tx1"/>
                </a:solidFill>
                <a:latin typeface="Comic Sans MS"/>
                <a:cs typeface="Comic Sans MS"/>
              </a:rPr>
              <a:t>earth &amp; </a:t>
            </a:r>
            <a:r>
              <a:rPr lang="en-US" dirty="0">
                <a:solidFill>
                  <a:schemeClr val="tx1"/>
                </a:solidFill>
                <a:latin typeface="Comic Sans MS"/>
                <a:cs typeface="Comic Sans MS"/>
              </a:rPr>
              <a:t>the </a:t>
            </a:r>
            <a:r>
              <a:rPr lang="en-US" dirty="0" smtClean="0">
                <a:solidFill>
                  <a:schemeClr val="tx1"/>
                </a:solidFill>
                <a:latin typeface="Comic Sans MS"/>
                <a:cs typeface="Comic Sans MS"/>
              </a:rPr>
              <a:t>sea</a:t>
            </a:r>
            <a:r>
              <a:rPr lang="en-US" dirty="0">
                <a:solidFill>
                  <a:schemeClr val="tx1"/>
                </a:solidFill>
                <a:latin typeface="Comic Sans MS"/>
                <a:cs typeface="Comic Sans MS"/>
              </a:rPr>
              <a:t> </a:t>
            </a:r>
            <a:r>
              <a:rPr lang="en-US" dirty="0" smtClean="0">
                <a:solidFill>
                  <a:schemeClr val="tx1"/>
                </a:solidFill>
                <a:latin typeface="Comic Sans MS"/>
                <a:cs typeface="Comic Sans MS"/>
              </a:rPr>
              <a:t>&amp; </a:t>
            </a:r>
            <a:r>
              <a:rPr lang="en-US" dirty="0">
                <a:solidFill>
                  <a:schemeClr val="tx1"/>
                </a:solidFill>
                <a:latin typeface="Comic Sans MS"/>
                <a:cs typeface="Comic Sans MS"/>
              </a:rPr>
              <a:t>the dry [land</a:t>
            </a:r>
            <a:r>
              <a:rPr lang="en-US" dirty="0">
                <a:latin typeface="Comic Sans MS"/>
                <a:cs typeface="Comic Sans MS"/>
              </a:rPr>
              <a:t>];</a:t>
            </a:r>
          </a:p>
          <a:p>
            <a:r>
              <a:rPr lang="en-US" dirty="0" smtClean="0">
                <a:solidFill>
                  <a:srgbClr val="FFFF00"/>
                </a:solidFill>
                <a:latin typeface="Comic Sans MS"/>
                <a:cs typeface="Comic Sans MS"/>
              </a:rPr>
              <a:t>Haggai </a:t>
            </a:r>
            <a:r>
              <a:rPr lang="en-US" dirty="0">
                <a:solidFill>
                  <a:srgbClr val="FFFF00"/>
                </a:solidFill>
                <a:latin typeface="Comic Sans MS"/>
                <a:cs typeface="Comic Sans MS"/>
              </a:rPr>
              <a:t>2:7 </a:t>
            </a:r>
            <a:r>
              <a:rPr lang="en-US" dirty="0">
                <a:solidFill>
                  <a:srgbClr val="3366FF"/>
                </a:solidFill>
                <a:latin typeface="Comic Sans MS"/>
                <a:cs typeface="Comic Sans MS"/>
              </a:rPr>
              <a:t>And I will shake all nations</a:t>
            </a:r>
            <a:r>
              <a:rPr lang="en-US" dirty="0">
                <a:latin typeface="Comic Sans MS"/>
                <a:cs typeface="Comic Sans MS"/>
              </a:rPr>
              <a:t>, </a:t>
            </a:r>
            <a:endParaRPr lang="en-US" dirty="0" smtClean="0">
              <a:latin typeface="Comic Sans MS"/>
              <a:cs typeface="Comic Sans MS"/>
            </a:endParaRPr>
          </a:p>
          <a:p>
            <a:r>
              <a:rPr lang="en-US" dirty="0">
                <a:latin typeface="Comic Sans MS"/>
                <a:cs typeface="Comic Sans MS"/>
              </a:rPr>
              <a:t> </a:t>
            </a:r>
            <a:r>
              <a:rPr lang="en-US" dirty="0" smtClean="0">
                <a:latin typeface="Comic Sans MS"/>
                <a:cs typeface="Comic Sans MS"/>
              </a:rPr>
              <a:t>   </a:t>
            </a:r>
            <a:r>
              <a:rPr lang="en-US" dirty="0" smtClean="0">
                <a:solidFill>
                  <a:srgbClr val="000000"/>
                </a:solidFill>
                <a:latin typeface="Comic Sans MS"/>
                <a:cs typeface="Comic Sans MS"/>
              </a:rPr>
              <a:t>and </a:t>
            </a:r>
            <a:r>
              <a:rPr lang="en-US" dirty="0">
                <a:solidFill>
                  <a:srgbClr val="000000"/>
                </a:solidFill>
                <a:latin typeface="Comic Sans MS"/>
                <a:cs typeface="Comic Sans MS"/>
              </a:rPr>
              <a:t>the desire of all nations shall come: </a:t>
            </a:r>
            <a:endParaRPr lang="en-US" dirty="0" smtClean="0">
              <a:solidFill>
                <a:srgbClr val="000000"/>
              </a:solidFill>
              <a:latin typeface="Comic Sans MS"/>
              <a:cs typeface="Comic Sans MS"/>
            </a:endParaRPr>
          </a:p>
          <a:p>
            <a:r>
              <a:rPr lang="en-US" dirty="0">
                <a:solidFill>
                  <a:srgbClr val="000000"/>
                </a:solidFill>
                <a:latin typeface="Comic Sans MS"/>
                <a:cs typeface="Comic Sans MS"/>
              </a:rPr>
              <a:t> </a:t>
            </a:r>
            <a:r>
              <a:rPr lang="en-US" dirty="0" smtClean="0">
                <a:solidFill>
                  <a:srgbClr val="000000"/>
                </a:solidFill>
                <a:latin typeface="Comic Sans MS"/>
                <a:cs typeface="Comic Sans MS"/>
              </a:rPr>
              <a:t>     	and </a:t>
            </a:r>
            <a:r>
              <a:rPr lang="en-US" dirty="0">
                <a:solidFill>
                  <a:srgbClr val="000000"/>
                </a:solidFill>
                <a:latin typeface="Comic Sans MS"/>
                <a:cs typeface="Comic Sans MS"/>
              </a:rPr>
              <a:t>I will fill this house with glory, </a:t>
            </a:r>
            <a:endParaRPr lang="en-US" dirty="0" smtClean="0">
              <a:solidFill>
                <a:srgbClr val="000000"/>
              </a:solidFill>
              <a:latin typeface="Comic Sans MS"/>
              <a:cs typeface="Comic Sans MS"/>
            </a:endParaRPr>
          </a:p>
          <a:p>
            <a:r>
              <a:rPr lang="en-US" dirty="0">
                <a:solidFill>
                  <a:srgbClr val="000000"/>
                </a:solidFill>
                <a:latin typeface="Comic Sans MS"/>
                <a:cs typeface="Comic Sans MS"/>
              </a:rPr>
              <a:t> </a:t>
            </a:r>
            <a:r>
              <a:rPr lang="en-US" dirty="0" smtClean="0">
                <a:solidFill>
                  <a:srgbClr val="000000"/>
                </a:solidFill>
                <a:latin typeface="Comic Sans MS"/>
                <a:cs typeface="Comic Sans MS"/>
              </a:rPr>
              <a:t>         says the </a:t>
            </a:r>
            <a:r>
              <a:rPr lang="en-US" dirty="0">
                <a:solidFill>
                  <a:srgbClr val="000000"/>
                </a:solidFill>
                <a:latin typeface="Comic Sans MS"/>
                <a:cs typeface="Comic Sans MS"/>
              </a:rPr>
              <a:t>LORD of hosts</a:t>
            </a:r>
            <a:r>
              <a:rPr lang="en-US" dirty="0" smtClean="0">
                <a:solidFill>
                  <a:srgbClr val="000000"/>
                </a:solidFill>
                <a:latin typeface="Comic Sans MS"/>
                <a:cs typeface="Comic Sans MS"/>
              </a:rPr>
              <a:t>.  </a:t>
            </a:r>
            <a:r>
              <a:rPr lang="en-US" dirty="0">
                <a:solidFill>
                  <a:srgbClr val="0000FF"/>
                </a:solidFill>
                <a:latin typeface="Comic Sans MS"/>
                <a:cs typeface="Comic Sans MS"/>
              </a:rPr>
              <a:t> </a:t>
            </a:r>
            <a:r>
              <a:rPr lang="en-US" dirty="0" smtClean="0">
                <a:solidFill>
                  <a:srgbClr val="0000FF"/>
                </a:solidFill>
                <a:latin typeface="Comic Sans MS"/>
                <a:cs typeface="Comic Sans MS"/>
              </a:rPr>
              <a:t>Jesus</a:t>
            </a:r>
            <a:r>
              <a:rPr lang="en-US" dirty="0">
                <a:solidFill>
                  <a:srgbClr val="0000FF"/>
                </a:solidFill>
                <a:latin typeface="Comic Sans MS"/>
                <a:cs typeface="Comic Sans MS"/>
              </a:rPr>
              <a:t> </a:t>
            </a:r>
            <a:r>
              <a:rPr lang="en-US" dirty="0" smtClean="0">
                <a:solidFill>
                  <a:srgbClr val="0000FF"/>
                </a:solidFill>
                <a:latin typeface="Comic Sans MS"/>
                <a:cs typeface="Comic Sans MS"/>
              </a:rPr>
              <a:t>in Person</a:t>
            </a:r>
            <a:endParaRPr lang="en-US" dirty="0">
              <a:solidFill>
                <a:srgbClr val="0000FF"/>
              </a:solidFill>
              <a:latin typeface="Comic Sans MS"/>
              <a:cs typeface="Comic Sans MS"/>
            </a:endParaRPr>
          </a:p>
          <a:p>
            <a:endParaRPr lang="en-US" dirty="0">
              <a:latin typeface="Comic Sans MS"/>
              <a:cs typeface="Comic Sans MS"/>
            </a:endParaRPr>
          </a:p>
          <a:p>
            <a:r>
              <a:rPr lang="en-US" dirty="0" smtClean="0">
                <a:solidFill>
                  <a:srgbClr val="FFFF00"/>
                </a:solidFill>
                <a:latin typeface="Comic Sans MS"/>
                <a:cs typeface="Comic Sans MS"/>
              </a:rPr>
              <a:t>Ezekiel </a:t>
            </a:r>
            <a:r>
              <a:rPr lang="en-US" dirty="0">
                <a:solidFill>
                  <a:srgbClr val="FFFF00"/>
                </a:solidFill>
                <a:latin typeface="Comic Sans MS"/>
                <a:cs typeface="Comic Sans MS"/>
              </a:rPr>
              <a:t>38:20 </a:t>
            </a:r>
            <a:r>
              <a:rPr lang="en-US" dirty="0" smtClean="0">
                <a:solidFill>
                  <a:srgbClr val="FFFF00"/>
                </a:solidFill>
                <a:latin typeface="Comic Sans MS"/>
                <a:cs typeface="Comic Sans MS"/>
              </a:rPr>
              <a:t> </a:t>
            </a:r>
            <a:r>
              <a:rPr lang="en-US" dirty="0" smtClean="0">
                <a:solidFill>
                  <a:schemeClr val="tx1"/>
                </a:solidFill>
                <a:latin typeface="Comic Sans MS"/>
                <a:cs typeface="Comic Sans MS"/>
              </a:rPr>
              <a:t>So </a:t>
            </a:r>
            <a:r>
              <a:rPr lang="en-US" dirty="0">
                <a:solidFill>
                  <a:schemeClr val="tx1"/>
                </a:solidFill>
                <a:latin typeface="Comic Sans MS"/>
                <a:cs typeface="Comic Sans MS"/>
              </a:rPr>
              <a:t>that the fishes of the </a:t>
            </a:r>
            <a:r>
              <a:rPr lang="en-US" dirty="0" smtClean="0">
                <a:solidFill>
                  <a:schemeClr val="tx1"/>
                </a:solidFill>
                <a:latin typeface="Comic Sans MS"/>
                <a:cs typeface="Comic Sans MS"/>
              </a:rPr>
              <a:t>sea</a:t>
            </a:r>
            <a:r>
              <a:rPr lang="en-US" dirty="0">
                <a:solidFill>
                  <a:schemeClr val="tx1"/>
                </a:solidFill>
                <a:latin typeface="Comic Sans MS"/>
                <a:cs typeface="Comic Sans MS"/>
              </a:rPr>
              <a:t> </a:t>
            </a:r>
            <a:r>
              <a:rPr lang="en-US" dirty="0" smtClean="0">
                <a:solidFill>
                  <a:schemeClr val="tx1"/>
                </a:solidFill>
                <a:latin typeface="Comic Sans MS"/>
                <a:cs typeface="Comic Sans MS"/>
              </a:rPr>
              <a:t>&amp; </a:t>
            </a:r>
            <a:r>
              <a:rPr lang="en-US" dirty="0">
                <a:solidFill>
                  <a:schemeClr val="tx1"/>
                </a:solidFill>
                <a:latin typeface="Comic Sans MS"/>
                <a:cs typeface="Comic Sans MS"/>
              </a:rPr>
              <a:t>the fowls of the </a:t>
            </a:r>
            <a:r>
              <a:rPr lang="en-US" dirty="0" smtClean="0">
                <a:solidFill>
                  <a:schemeClr val="tx1"/>
                </a:solidFill>
                <a:latin typeface="Comic Sans MS"/>
                <a:cs typeface="Comic Sans MS"/>
              </a:rPr>
              <a:t>heaven</a:t>
            </a:r>
            <a:r>
              <a:rPr lang="en-US" dirty="0">
                <a:solidFill>
                  <a:schemeClr val="tx1"/>
                </a:solidFill>
                <a:latin typeface="Comic Sans MS"/>
                <a:cs typeface="Comic Sans MS"/>
              </a:rPr>
              <a:t> </a:t>
            </a:r>
            <a:r>
              <a:rPr lang="en-US" dirty="0" smtClean="0">
                <a:solidFill>
                  <a:schemeClr val="tx1"/>
                </a:solidFill>
                <a:latin typeface="Comic Sans MS"/>
                <a:cs typeface="Comic Sans MS"/>
              </a:rPr>
              <a:t>&amp; </a:t>
            </a:r>
            <a:r>
              <a:rPr lang="en-US" dirty="0">
                <a:solidFill>
                  <a:schemeClr val="tx1"/>
                </a:solidFill>
                <a:latin typeface="Comic Sans MS"/>
                <a:cs typeface="Comic Sans MS"/>
              </a:rPr>
              <a:t>the beasts of the </a:t>
            </a:r>
            <a:r>
              <a:rPr lang="en-US" dirty="0" smtClean="0">
                <a:solidFill>
                  <a:schemeClr val="tx1"/>
                </a:solidFill>
                <a:latin typeface="Comic Sans MS"/>
                <a:cs typeface="Comic Sans MS"/>
              </a:rPr>
              <a:t>field</a:t>
            </a:r>
            <a:r>
              <a:rPr lang="en-US" dirty="0">
                <a:solidFill>
                  <a:schemeClr val="tx1"/>
                </a:solidFill>
                <a:latin typeface="Comic Sans MS"/>
                <a:cs typeface="Comic Sans MS"/>
              </a:rPr>
              <a:t> </a:t>
            </a:r>
            <a:r>
              <a:rPr lang="en-US" dirty="0" smtClean="0">
                <a:solidFill>
                  <a:schemeClr val="tx1"/>
                </a:solidFill>
                <a:latin typeface="Comic Sans MS"/>
                <a:cs typeface="Comic Sans MS"/>
              </a:rPr>
              <a:t> &amp;all </a:t>
            </a:r>
            <a:r>
              <a:rPr lang="en-US" dirty="0">
                <a:solidFill>
                  <a:schemeClr val="tx1"/>
                </a:solidFill>
                <a:latin typeface="Comic Sans MS"/>
                <a:cs typeface="Comic Sans MS"/>
              </a:rPr>
              <a:t>creeping things that creep upon the </a:t>
            </a:r>
            <a:r>
              <a:rPr lang="en-US" dirty="0" smtClean="0">
                <a:solidFill>
                  <a:schemeClr val="tx1"/>
                </a:solidFill>
                <a:latin typeface="Comic Sans MS"/>
                <a:cs typeface="Comic Sans MS"/>
              </a:rPr>
              <a:t>earth</a:t>
            </a:r>
            <a:r>
              <a:rPr lang="en-US" dirty="0">
                <a:solidFill>
                  <a:schemeClr val="tx1"/>
                </a:solidFill>
                <a:latin typeface="Comic Sans MS"/>
                <a:cs typeface="Comic Sans MS"/>
              </a:rPr>
              <a:t> </a:t>
            </a:r>
            <a:r>
              <a:rPr lang="en-US" dirty="0" smtClean="0">
                <a:solidFill>
                  <a:schemeClr val="tx1"/>
                </a:solidFill>
                <a:latin typeface="Comic Sans MS"/>
                <a:cs typeface="Comic Sans MS"/>
              </a:rPr>
              <a:t>&amp; </a:t>
            </a:r>
            <a:r>
              <a:rPr lang="en-US" dirty="0">
                <a:solidFill>
                  <a:schemeClr val="tx1"/>
                </a:solidFill>
                <a:latin typeface="Comic Sans MS"/>
                <a:cs typeface="Comic Sans MS"/>
              </a:rPr>
              <a:t>all the men that [are] </a:t>
            </a:r>
            <a:r>
              <a:rPr lang="en-US" dirty="0" smtClean="0">
                <a:solidFill>
                  <a:schemeClr val="tx1"/>
                </a:solidFill>
                <a:latin typeface="Comic Sans MS"/>
                <a:cs typeface="Comic Sans MS"/>
              </a:rPr>
              <a:t>on </a:t>
            </a:r>
            <a:r>
              <a:rPr lang="en-US" dirty="0">
                <a:solidFill>
                  <a:schemeClr val="tx1"/>
                </a:solidFill>
                <a:latin typeface="Comic Sans MS"/>
                <a:cs typeface="Comic Sans MS"/>
              </a:rPr>
              <a:t>the face of the </a:t>
            </a:r>
            <a:r>
              <a:rPr lang="en-US" dirty="0" smtClean="0">
                <a:solidFill>
                  <a:schemeClr val="tx1"/>
                </a:solidFill>
                <a:latin typeface="Comic Sans MS"/>
                <a:cs typeface="Comic Sans MS"/>
              </a:rPr>
              <a:t>earth </a:t>
            </a:r>
            <a:r>
              <a:rPr lang="en-US" dirty="0">
                <a:solidFill>
                  <a:srgbClr val="3366FF"/>
                </a:solidFill>
                <a:latin typeface="Comic Sans MS"/>
                <a:cs typeface="Comic Sans MS"/>
              </a:rPr>
              <a:t>shall shake </a:t>
            </a:r>
            <a:r>
              <a:rPr lang="en-US" dirty="0">
                <a:solidFill>
                  <a:schemeClr val="tx1"/>
                </a:solidFill>
                <a:latin typeface="Comic Sans MS"/>
                <a:cs typeface="Comic Sans MS"/>
              </a:rPr>
              <a:t>at </a:t>
            </a:r>
            <a:r>
              <a:rPr lang="en-US" dirty="0" smtClean="0">
                <a:solidFill>
                  <a:schemeClr val="tx1"/>
                </a:solidFill>
                <a:latin typeface="Comic Sans MS"/>
                <a:cs typeface="Comic Sans MS"/>
              </a:rPr>
              <a:t>My Presence &amp; </a:t>
            </a:r>
            <a:r>
              <a:rPr lang="en-US" dirty="0">
                <a:solidFill>
                  <a:schemeClr val="tx1"/>
                </a:solidFill>
                <a:latin typeface="Comic Sans MS"/>
                <a:cs typeface="Comic Sans MS"/>
              </a:rPr>
              <a:t>the mountains shall be thrown </a:t>
            </a:r>
            <a:r>
              <a:rPr lang="en-US" dirty="0" smtClean="0">
                <a:solidFill>
                  <a:schemeClr val="tx1"/>
                </a:solidFill>
                <a:latin typeface="Comic Sans MS"/>
                <a:cs typeface="Comic Sans MS"/>
              </a:rPr>
              <a:t>down</a:t>
            </a:r>
            <a:r>
              <a:rPr lang="en-US" dirty="0">
                <a:solidFill>
                  <a:schemeClr val="tx1"/>
                </a:solidFill>
                <a:latin typeface="Comic Sans MS"/>
                <a:cs typeface="Comic Sans MS"/>
              </a:rPr>
              <a:t> </a:t>
            </a:r>
            <a:r>
              <a:rPr lang="en-US" dirty="0" smtClean="0">
                <a:solidFill>
                  <a:schemeClr val="tx1"/>
                </a:solidFill>
                <a:latin typeface="Comic Sans MS"/>
                <a:cs typeface="Comic Sans MS"/>
              </a:rPr>
              <a:t>&amp; </a:t>
            </a:r>
            <a:r>
              <a:rPr lang="en-US" dirty="0">
                <a:solidFill>
                  <a:schemeClr val="tx1"/>
                </a:solidFill>
                <a:latin typeface="Comic Sans MS"/>
                <a:cs typeface="Comic Sans MS"/>
              </a:rPr>
              <a:t>the steep places shall </a:t>
            </a:r>
            <a:r>
              <a:rPr lang="en-US" dirty="0" smtClean="0">
                <a:solidFill>
                  <a:schemeClr val="tx1"/>
                </a:solidFill>
                <a:latin typeface="Comic Sans MS"/>
                <a:cs typeface="Comic Sans MS"/>
              </a:rPr>
              <a:t>fall</a:t>
            </a:r>
            <a:r>
              <a:rPr lang="en-US" dirty="0">
                <a:solidFill>
                  <a:schemeClr val="tx1"/>
                </a:solidFill>
                <a:latin typeface="Comic Sans MS"/>
                <a:cs typeface="Comic Sans MS"/>
              </a:rPr>
              <a:t> </a:t>
            </a:r>
            <a:endParaRPr lang="en-US" dirty="0" smtClean="0">
              <a:solidFill>
                <a:schemeClr val="tx1"/>
              </a:solidFill>
              <a:latin typeface="Comic Sans MS"/>
              <a:cs typeface="Comic Sans MS"/>
            </a:endParaRPr>
          </a:p>
          <a:p>
            <a:r>
              <a:rPr lang="en-US" dirty="0" smtClean="0">
                <a:solidFill>
                  <a:schemeClr val="tx1"/>
                </a:solidFill>
                <a:latin typeface="Comic Sans MS"/>
                <a:cs typeface="Comic Sans MS"/>
              </a:rPr>
              <a:t>&amp; </a:t>
            </a:r>
            <a:r>
              <a:rPr lang="en-US" dirty="0">
                <a:solidFill>
                  <a:schemeClr val="tx1"/>
                </a:solidFill>
                <a:latin typeface="Comic Sans MS"/>
                <a:cs typeface="Comic Sans MS"/>
              </a:rPr>
              <a:t>every wall shall fall to the ground.</a:t>
            </a:r>
          </a:p>
          <a:p>
            <a:endParaRPr lang="en-US" dirty="0">
              <a:latin typeface="Comic Sans MS"/>
              <a:cs typeface="Comic Sans MS"/>
            </a:endParaRPr>
          </a:p>
          <a:p>
            <a:r>
              <a:rPr lang="en-US" dirty="0" smtClean="0">
                <a:solidFill>
                  <a:srgbClr val="FFFF00"/>
                </a:solidFill>
                <a:latin typeface="Comic Sans MS"/>
                <a:cs typeface="Comic Sans MS"/>
              </a:rPr>
              <a:t>Joel </a:t>
            </a:r>
            <a:r>
              <a:rPr lang="en-US" dirty="0">
                <a:solidFill>
                  <a:srgbClr val="FFFF00"/>
                </a:solidFill>
                <a:latin typeface="Comic Sans MS"/>
                <a:cs typeface="Comic Sans MS"/>
              </a:rPr>
              <a:t>3:16 </a:t>
            </a:r>
            <a:r>
              <a:rPr lang="en-US" dirty="0" smtClean="0">
                <a:solidFill>
                  <a:srgbClr val="FFFF00"/>
                </a:solidFill>
                <a:latin typeface="Comic Sans MS"/>
                <a:cs typeface="Comic Sans MS"/>
              </a:rPr>
              <a:t> </a:t>
            </a:r>
            <a:r>
              <a:rPr lang="en-US" dirty="0" smtClean="0">
                <a:solidFill>
                  <a:schemeClr val="tx1"/>
                </a:solidFill>
                <a:latin typeface="Comic Sans MS"/>
                <a:cs typeface="Comic Sans MS"/>
              </a:rPr>
              <a:t>The </a:t>
            </a:r>
            <a:r>
              <a:rPr lang="en-US" dirty="0">
                <a:solidFill>
                  <a:schemeClr val="tx1"/>
                </a:solidFill>
                <a:latin typeface="Comic Sans MS"/>
                <a:cs typeface="Comic Sans MS"/>
              </a:rPr>
              <a:t>LORD also shall roar out of </a:t>
            </a:r>
            <a:r>
              <a:rPr lang="en-US" dirty="0" smtClean="0">
                <a:solidFill>
                  <a:schemeClr val="tx1"/>
                </a:solidFill>
                <a:latin typeface="Comic Sans MS"/>
                <a:cs typeface="Comic Sans MS"/>
              </a:rPr>
              <a:t>Zion</a:t>
            </a:r>
            <a:r>
              <a:rPr lang="en-US" dirty="0">
                <a:solidFill>
                  <a:schemeClr val="tx1"/>
                </a:solidFill>
                <a:latin typeface="Comic Sans MS"/>
                <a:cs typeface="Comic Sans MS"/>
              </a:rPr>
              <a:t> </a:t>
            </a:r>
            <a:r>
              <a:rPr lang="en-US" dirty="0" smtClean="0">
                <a:solidFill>
                  <a:schemeClr val="tx1"/>
                </a:solidFill>
                <a:latin typeface="Comic Sans MS"/>
                <a:cs typeface="Comic Sans MS"/>
              </a:rPr>
              <a:t>&amp; </a:t>
            </a:r>
            <a:r>
              <a:rPr lang="en-US" dirty="0">
                <a:solidFill>
                  <a:schemeClr val="tx1"/>
                </a:solidFill>
                <a:latin typeface="Comic Sans MS"/>
                <a:cs typeface="Comic Sans MS"/>
              </a:rPr>
              <a:t>utter </a:t>
            </a:r>
            <a:r>
              <a:rPr lang="en-US" dirty="0" smtClean="0">
                <a:solidFill>
                  <a:schemeClr val="tx1"/>
                </a:solidFill>
                <a:latin typeface="Comic Sans MS"/>
                <a:cs typeface="Comic Sans MS"/>
              </a:rPr>
              <a:t>His </a:t>
            </a:r>
            <a:r>
              <a:rPr lang="en-US" dirty="0">
                <a:solidFill>
                  <a:schemeClr val="tx1"/>
                </a:solidFill>
                <a:latin typeface="Comic Sans MS"/>
                <a:cs typeface="Comic Sans MS"/>
              </a:rPr>
              <a:t>voice from Jerusalem; &amp;</a:t>
            </a:r>
            <a:r>
              <a:rPr lang="en-US" dirty="0" smtClean="0">
                <a:solidFill>
                  <a:schemeClr val="tx1"/>
                </a:solidFill>
                <a:latin typeface="Comic Sans MS"/>
                <a:cs typeface="Comic Sans MS"/>
              </a:rPr>
              <a:t> </a:t>
            </a:r>
            <a:r>
              <a:rPr lang="en-US" dirty="0">
                <a:solidFill>
                  <a:schemeClr val="tx1"/>
                </a:solidFill>
                <a:latin typeface="Comic Sans MS"/>
                <a:cs typeface="Comic Sans MS"/>
              </a:rPr>
              <a:t>the heavens &amp;</a:t>
            </a:r>
            <a:r>
              <a:rPr lang="en-US" dirty="0" smtClean="0">
                <a:solidFill>
                  <a:schemeClr val="tx1"/>
                </a:solidFill>
                <a:latin typeface="Comic Sans MS"/>
                <a:cs typeface="Comic Sans MS"/>
              </a:rPr>
              <a:t> </a:t>
            </a:r>
            <a:r>
              <a:rPr lang="en-US" dirty="0">
                <a:solidFill>
                  <a:schemeClr val="tx1"/>
                </a:solidFill>
                <a:latin typeface="Comic Sans MS"/>
                <a:cs typeface="Comic Sans MS"/>
              </a:rPr>
              <a:t>the earth </a:t>
            </a:r>
            <a:r>
              <a:rPr lang="en-US" dirty="0">
                <a:solidFill>
                  <a:srgbClr val="3366FF"/>
                </a:solidFill>
                <a:latin typeface="Comic Sans MS"/>
                <a:cs typeface="Comic Sans MS"/>
              </a:rPr>
              <a:t>shall shake</a:t>
            </a:r>
            <a:r>
              <a:rPr lang="en-US" dirty="0">
                <a:solidFill>
                  <a:schemeClr val="tx1"/>
                </a:solidFill>
                <a:latin typeface="Comic Sans MS"/>
                <a:cs typeface="Comic Sans MS"/>
              </a:rPr>
              <a:t>: but the </a:t>
            </a:r>
            <a:r>
              <a:rPr lang="en-US" dirty="0" smtClean="0">
                <a:solidFill>
                  <a:schemeClr val="tx1"/>
                </a:solidFill>
                <a:latin typeface="Comic Sans MS"/>
                <a:cs typeface="Comic Sans MS"/>
              </a:rPr>
              <a:t>LORD will be  </a:t>
            </a:r>
            <a:r>
              <a:rPr lang="en-US" dirty="0">
                <a:solidFill>
                  <a:schemeClr val="tx1"/>
                </a:solidFill>
                <a:latin typeface="Comic Sans MS"/>
                <a:cs typeface="Comic Sans MS"/>
              </a:rPr>
              <a:t>the hope of H</a:t>
            </a:r>
            <a:r>
              <a:rPr lang="en-US" dirty="0" smtClean="0">
                <a:solidFill>
                  <a:schemeClr val="tx1"/>
                </a:solidFill>
                <a:latin typeface="Comic Sans MS"/>
                <a:cs typeface="Comic Sans MS"/>
              </a:rPr>
              <a:t>is people</a:t>
            </a:r>
            <a:r>
              <a:rPr lang="en-US" dirty="0">
                <a:solidFill>
                  <a:schemeClr val="tx1"/>
                </a:solidFill>
                <a:latin typeface="Comic Sans MS"/>
                <a:cs typeface="Comic Sans MS"/>
              </a:rPr>
              <a:t> </a:t>
            </a:r>
            <a:r>
              <a:rPr lang="en-US" dirty="0" smtClean="0">
                <a:solidFill>
                  <a:schemeClr val="tx1"/>
                </a:solidFill>
                <a:latin typeface="Comic Sans MS"/>
                <a:cs typeface="Comic Sans MS"/>
              </a:rPr>
              <a:t>&amp; </a:t>
            </a:r>
            <a:r>
              <a:rPr lang="en-US" dirty="0">
                <a:solidFill>
                  <a:schemeClr val="tx1"/>
                </a:solidFill>
                <a:latin typeface="Comic Sans MS"/>
                <a:cs typeface="Comic Sans MS"/>
              </a:rPr>
              <a:t>the strength of the children of Israel.</a:t>
            </a:r>
          </a:p>
          <a:p>
            <a:endParaRPr lang="en-US" dirty="0">
              <a:solidFill>
                <a:schemeClr val="tx1"/>
              </a:solidFill>
              <a:latin typeface="Comic Sans MS"/>
              <a:cs typeface="Comic Sans MS"/>
            </a:endParaRPr>
          </a:p>
        </p:txBody>
      </p:sp>
      <p:pic>
        <p:nvPicPr>
          <p:cNvPr id="3" name="Picture 2" descr="images-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1174" y="619095"/>
            <a:ext cx="2789159" cy="20139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images-3.jpeg"/>
          <p:cNvPicPr>
            <a:picLocks noChangeAspect="1"/>
          </p:cNvPicPr>
          <p:nvPr/>
        </p:nvPicPr>
        <p:blipFill>
          <a:blip r:embed="rId3">
            <a:extLst>
              <a:ext uri="{BEBA8EAE-BF5A-486C-A8C5-ECC9F3942E4B}">
                <a14:imgProps xmlns:a14="http://schemas.microsoft.com/office/drawing/2010/main">
                  <a14:imgLayer r:embed="rId4">
                    <a14:imgEffect>
                      <a14:backgroundRemoval t="2451" b="99510" l="2451" r="100000">
                        <a14:foregroundMark x1="62255" y1="40686" x2="26961" y2="52451"/>
                        <a14:foregroundMark x1="23039" y1="22549" x2="69118" y2="23039"/>
                        <a14:foregroundMark x1="74020" y1="19608" x2="85294" y2="67157"/>
                        <a14:foregroundMark x1="11765" y1="23529" x2="20588" y2="25000"/>
                        <a14:foregroundMark x1="17647" y1="73039" x2="65196" y2="67157"/>
                        <a14:foregroundMark x1="69608" y1="18137" x2="62745" y2="20098"/>
                        <a14:foregroundMark x1="67647" y1="65196" x2="51961" y2="72059"/>
                        <a14:foregroundMark x1="32353" y1="66667" x2="14706" y2="72549"/>
                        <a14:foregroundMark x1="50980" y1="70098" x2="50980" y2="70098"/>
                        <a14:foregroundMark x1="80392" y1="21078" x2="48039" y2="73039"/>
                        <a14:foregroundMark x1="81863" y1="73529" x2="43137" y2="62255"/>
                        <a14:foregroundMark x1="83824" y1="91176" x2="83824" y2="91176"/>
                        <a14:foregroundMark x1="60294" y1="89216" x2="60294" y2="89216"/>
                        <a14:foregroundMark x1="16176" y1="73039" x2="52451" y2="68627"/>
                        <a14:foregroundMark x1="89216" y1="86275" x2="89216" y2="86275"/>
                        <a14:backgroundMark x1="7353" y1="23529" x2="16667" y2="25000"/>
                        <a14:backgroundMark x1="77451" y1="72549" x2="77451" y2="72549"/>
                        <a14:backgroundMark x1="82353" y1="72549" x2="82353" y2="72549"/>
                      </a14:backgroundRemoval>
                    </a14:imgEffect>
                  </a14:imgLayer>
                </a14:imgProps>
              </a:ext>
              <a:ext uri="{28A0092B-C50C-407E-A947-70E740481C1C}">
                <a14:useLocalDpi xmlns:a14="http://schemas.microsoft.com/office/drawing/2010/main" val="0"/>
              </a:ext>
            </a:extLst>
          </a:blip>
          <a:stretch>
            <a:fillRect/>
          </a:stretch>
        </p:blipFill>
        <p:spPr>
          <a:xfrm>
            <a:off x="4039501" y="5329043"/>
            <a:ext cx="1824611" cy="1824611"/>
          </a:xfrm>
          <a:prstGeom prst="rect">
            <a:avLst/>
          </a:prstGeom>
        </p:spPr>
      </p:pic>
    </p:spTree>
    <p:extLst>
      <p:ext uri="{BB962C8B-B14F-4D97-AF65-F5344CB8AC3E}">
        <p14:creationId xmlns:p14="http://schemas.microsoft.com/office/powerpoint/2010/main" val="121391918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endParaRPr lang="en-US" dirty="0"/>
          </a:p>
        </p:txBody>
      </p:sp>
      <p:pic>
        <p:nvPicPr>
          <p:cNvPr id="5" name="Picture 4" descr="13.JPG"/>
          <p:cNvPicPr>
            <a:picLocks noChangeAspect="1"/>
          </p:cNvPicPr>
          <p:nvPr/>
        </p:nvPicPr>
        <p:blipFill rotWithShape="1">
          <a:blip r:embed="rId2">
            <a:extLst>
              <a:ext uri="{28A0092B-C50C-407E-A947-70E740481C1C}">
                <a14:useLocalDpi xmlns:a14="http://schemas.microsoft.com/office/drawing/2010/main" val="0"/>
              </a:ext>
            </a:extLst>
          </a:blip>
          <a:srcRect l="2945" r="4398"/>
          <a:stretch/>
        </p:blipFill>
        <p:spPr>
          <a:xfrm>
            <a:off x="989802" y="1200329"/>
            <a:ext cx="7528831" cy="45866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p:cNvSpPr txBox="1"/>
          <p:nvPr/>
        </p:nvSpPr>
        <p:spPr>
          <a:xfrm>
            <a:off x="384307" y="5787026"/>
            <a:ext cx="8321082" cy="923330"/>
          </a:xfrm>
          <a:prstGeom prst="rect">
            <a:avLst/>
          </a:prstGeom>
          <a:solidFill>
            <a:srgbClr val="E3D6F5"/>
          </a:solidFill>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dirty="0" smtClean="0">
                <a:solidFill>
                  <a:srgbClr val="FF6600"/>
                </a:solidFill>
                <a:latin typeface="Comic Sans MS"/>
                <a:cs typeface="Comic Sans MS"/>
              </a:rPr>
              <a:t>Revelation </a:t>
            </a:r>
            <a:r>
              <a:rPr lang="en-US" dirty="0">
                <a:solidFill>
                  <a:srgbClr val="FF6600"/>
                </a:solidFill>
                <a:latin typeface="Comic Sans MS"/>
                <a:cs typeface="Comic Sans MS"/>
              </a:rPr>
              <a:t>6:12  </a:t>
            </a:r>
            <a:r>
              <a:rPr lang="en-US" dirty="0" smtClean="0">
                <a:solidFill>
                  <a:srgbClr val="FF6600"/>
                </a:solidFill>
                <a:latin typeface="Comic Sans MS"/>
                <a:cs typeface="Comic Sans MS"/>
              </a:rPr>
              <a:t> </a:t>
            </a:r>
            <a:r>
              <a:rPr lang="en-US" dirty="0" smtClean="0">
                <a:solidFill>
                  <a:schemeClr val="tx1"/>
                </a:solidFill>
                <a:latin typeface="Comic Sans MS"/>
                <a:cs typeface="Comic Sans MS"/>
              </a:rPr>
              <a:t>“</a:t>
            </a:r>
            <a:r>
              <a:rPr lang="en-US" dirty="0" smtClean="0">
                <a:solidFill>
                  <a:srgbClr val="000000"/>
                </a:solidFill>
                <a:latin typeface="Comic Sans MS"/>
                <a:cs typeface="Comic Sans MS"/>
              </a:rPr>
              <a:t>And </a:t>
            </a:r>
            <a:r>
              <a:rPr lang="en-US" dirty="0">
                <a:solidFill>
                  <a:srgbClr val="000000"/>
                </a:solidFill>
                <a:latin typeface="Comic Sans MS"/>
                <a:cs typeface="Comic Sans MS"/>
              </a:rPr>
              <a:t>I beheld when </a:t>
            </a:r>
            <a:r>
              <a:rPr lang="en-US" dirty="0" smtClean="0">
                <a:solidFill>
                  <a:srgbClr val="000000"/>
                </a:solidFill>
                <a:latin typeface="Comic Sans MS"/>
                <a:cs typeface="Comic Sans MS"/>
              </a:rPr>
              <a:t>He </a:t>
            </a:r>
            <a:r>
              <a:rPr lang="en-US" dirty="0">
                <a:solidFill>
                  <a:srgbClr val="000000"/>
                </a:solidFill>
                <a:latin typeface="Comic Sans MS"/>
                <a:cs typeface="Comic Sans MS"/>
              </a:rPr>
              <a:t>had opened the </a:t>
            </a:r>
            <a:r>
              <a:rPr lang="en-US" dirty="0" smtClean="0">
                <a:solidFill>
                  <a:srgbClr val="000000"/>
                </a:solidFill>
                <a:latin typeface="Comic Sans MS"/>
                <a:cs typeface="Comic Sans MS"/>
              </a:rPr>
              <a:t>6th seal</a:t>
            </a:r>
            <a:r>
              <a:rPr lang="en-US" dirty="0">
                <a:solidFill>
                  <a:srgbClr val="000000"/>
                </a:solidFill>
                <a:latin typeface="Comic Sans MS"/>
                <a:cs typeface="Comic Sans MS"/>
              </a:rPr>
              <a:t> </a:t>
            </a:r>
            <a:r>
              <a:rPr lang="en-US" dirty="0" smtClean="0">
                <a:solidFill>
                  <a:srgbClr val="000000"/>
                </a:solidFill>
                <a:latin typeface="Comic Sans MS"/>
                <a:cs typeface="Comic Sans MS"/>
              </a:rPr>
              <a:t>&amp; lo </a:t>
            </a:r>
          </a:p>
          <a:p>
            <a:pPr algn="ctr"/>
            <a:r>
              <a:rPr lang="en-US" dirty="0" smtClean="0">
                <a:solidFill>
                  <a:srgbClr val="000000"/>
                </a:solidFill>
                <a:latin typeface="Comic Sans MS"/>
                <a:cs typeface="Comic Sans MS"/>
              </a:rPr>
              <a:t>there </a:t>
            </a:r>
            <a:r>
              <a:rPr lang="en-US" dirty="0">
                <a:solidFill>
                  <a:srgbClr val="000000"/>
                </a:solidFill>
                <a:latin typeface="Comic Sans MS"/>
                <a:cs typeface="Comic Sans MS"/>
              </a:rPr>
              <a:t>was a </a:t>
            </a:r>
            <a:r>
              <a:rPr lang="en-US" dirty="0">
                <a:solidFill>
                  <a:srgbClr val="3366FF"/>
                </a:solidFill>
                <a:latin typeface="Comic Sans MS"/>
                <a:cs typeface="Comic Sans MS"/>
              </a:rPr>
              <a:t>great earthquake; </a:t>
            </a:r>
            <a:r>
              <a:rPr lang="en-US" dirty="0" smtClean="0">
                <a:solidFill>
                  <a:srgbClr val="3366FF"/>
                </a:solidFill>
                <a:latin typeface="Comic Sans MS"/>
                <a:cs typeface="Comic Sans MS"/>
              </a:rPr>
              <a:t> </a:t>
            </a:r>
            <a:r>
              <a:rPr lang="en-US" dirty="0" smtClean="0">
                <a:solidFill>
                  <a:srgbClr val="000000"/>
                </a:solidFill>
                <a:latin typeface="Comic Sans MS"/>
                <a:cs typeface="Comic Sans MS"/>
              </a:rPr>
              <a:t>the </a:t>
            </a:r>
            <a:r>
              <a:rPr lang="en-US" dirty="0">
                <a:solidFill>
                  <a:srgbClr val="000000"/>
                </a:solidFill>
                <a:latin typeface="Comic Sans MS"/>
                <a:cs typeface="Comic Sans MS"/>
              </a:rPr>
              <a:t>sun became black as sackcloth of </a:t>
            </a:r>
            <a:r>
              <a:rPr lang="en-US" dirty="0" smtClean="0">
                <a:solidFill>
                  <a:srgbClr val="000000"/>
                </a:solidFill>
                <a:latin typeface="Comic Sans MS"/>
                <a:cs typeface="Comic Sans MS"/>
              </a:rPr>
              <a:t>hair</a:t>
            </a:r>
          </a:p>
          <a:p>
            <a:pPr algn="ctr"/>
            <a:r>
              <a:rPr lang="en-US" dirty="0" smtClean="0">
                <a:solidFill>
                  <a:srgbClr val="000000"/>
                </a:solidFill>
                <a:latin typeface="Comic Sans MS"/>
                <a:cs typeface="Comic Sans MS"/>
              </a:rPr>
              <a:t> and </a:t>
            </a:r>
            <a:r>
              <a:rPr lang="en-US" dirty="0">
                <a:solidFill>
                  <a:srgbClr val="000000"/>
                </a:solidFill>
                <a:latin typeface="Comic Sans MS"/>
                <a:cs typeface="Comic Sans MS"/>
              </a:rPr>
              <a:t>the moon became as blood</a:t>
            </a:r>
            <a:r>
              <a:rPr lang="en-US" dirty="0" smtClean="0">
                <a:solidFill>
                  <a:srgbClr val="000000"/>
                </a:solidFill>
                <a:latin typeface="Comic Sans MS"/>
                <a:cs typeface="Comic Sans MS"/>
              </a:rPr>
              <a:t>;”</a:t>
            </a:r>
            <a:endParaRPr lang="en-US" dirty="0">
              <a:solidFill>
                <a:srgbClr val="000000"/>
              </a:solidFill>
              <a:latin typeface="Comic Sans MS"/>
              <a:cs typeface="Comic Sans MS"/>
            </a:endParaRPr>
          </a:p>
        </p:txBody>
      </p:sp>
      <p:sp>
        <p:nvSpPr>
          <p:cNvPr id="6" name="TextBox 5"/>
          <p:cNvSpPr txBox="1"/>
          <p:nvPr/>
        </p:nvSpPr>
        <p:spPr>
          <a:xfrm>
            <a:off x="384307" y="0"/>
            <a:ext cx="8486565" cy="1200329"/>
          </a:xfrm>
          <a:prstGeom prst="rect">
            <a:avLst/>
          </a:prstGeom>
          <a:solidFill>
            <a:srgbClr val="E3D6F5"/>
          </a:solidFill>
        </p:spPr>
        <p:txBody>
          <a:bodyPr wrap="square" rtlCol="0">
            <a:spAutoFit/>
          </a:bodyPr>
          <a:lstStyle/>
          <a:p>
            <a:r>
              <a:rPr lang="en-US" dirty="0">
                <a:solidFill>
                  <a:srgbClr val="FF6600"/>
                </a:solidFill>
                <a:latin typeface="Comic Sans MS"/>
                <a:cs typeface="Comic Sans MS"/>
              </a:rPr>
              <a:t>Zechariah 14:5   </a:t>
            </a:r>
            <a:r>
              <a:rPr lang="en-US" dirty="0">
                <a:latin typeface="Comic Sans MS"/>
                <a:cs typeface="Comic Sans MS"/>
              </a:rPr>
              <a:t>And you shall flee [to] the valley of the mountains; for the valley of the mountains shall reach unto </a:t>
            </a:r>
            <a:r>
              <a:rPr lang="en-US" dirty="0" err="1">
                <a:latin typeface="Comic Sans MS"/>
                <a:cs typeface="Comic Sans MS"/>
              </a:rPr>
              <a:t>Azal</a:t>
            </a:r>
            <a:r>
              <a:rPr lang="en-US" dirty="0">
                <a:latin typeface="Comic Sans MS"/>
                <a:cs typeface="Comic Sans MS"/>
              </a:rPr>
              <a:t>: </a:t>
            </a:r>
            <a:r>
              <a:rPr lang="en-US" dirty="0">
                <a:solidFill>
                  <a:srgbClr val="000000"/>
                </a:solidFill>
                <a:latin typeface="Comic Sans MS"/>
                <a:cs typeface="Comic Sans MS"/>
              </a:rPr>
              <a:t>yes, you shall flee, like as you fled from before </a:t>
            </a:r>
            <a:r>
              <a:rPr lang="en-US" dirty="0">
                <a:solidFill>
                  <a:srgbClr val="3366FF"/>
                </a:solidFill>
                <a:latin typeface="Comic Sans MS"/>
                <a:cs typeface="Comic Sans MS"/>
              </a:rPr>
              <a:t>the earthquake </a:t>
            </a:r>
            <a:r>
              <a:rPr lang="en-US" dirty="0">
                <a:solidFill>
                  <a:srgbClr val="000000"/>
                </a:solidFill>
                <a:latin typeface="Comic Sans MS"/>
                <a:cs typeface="Comic Sans MS"/>
              </a:rPr>
              <a:t>in the days of </a:t>
            </a:r>
            <a:r>
              <a:rPr lang="en-US" dirty="0" err="1">
                <a:solidFill>
                  <a:srgbClr val="000000"/>
                </a:solidFill>
                <a:latin typeface="Comic Sans MS"/>
                <a:cs typeface="Comic Sans MS"/>
              </a:rPr>
              <a:t>Uzziah</a:t>
            </a:r>
            <a:r>
              <a:rPr lang="en-US" dirty="0">
                <a:solidFill>
                  <a:srgbClr val="000000"/>
                </a:solidFill>
                <a:latin typeface="Comic Sans MS"/>
                <a:cs typeface="Comic Sans MS"/>
              </a:rPr>
              <a:t> king of Judah: and the LORD my God shall come &amp;all the saints with you.     </a:t>
            </a:r>
            <a:r>
              <a:rPr lang="en-US" dirty="0">
                <a:solidFill>
                  <a:srgbClr val="3366FF"/>
                </a:solidFill>
                <a:latin typeface="Comic Sans MS"/>
                <a:cs typeface="Comic Sans MS"/>
              </a:rPr>
              <a:t>JESUS Messiah</a:t>
            </a:r>
            <a:r>
              <a:rPr lang="en-US" dirty="0" smtClean="0">
                <a:solidFill>
                  <a:srgbClr val="3366FF"/>
                </a:solidFill>
                <a:latin typeface="Comic Sans MS"/>
                <a:cs typeface="Comic Sans MS"/>
              </a:rPr>
              <a:t>!</a:t>
            </a:r>
            <a:endParaRPr lang="en-US" dirty="0">
              <a:latin typeface="Comic Sans MS"/>
              <a:cs typeface="Comic Sans MS"/>
            </a:endParaRPr>
          </a:p>
        </p:txBody>
      </p:sp>
    </p:spTree>
    <p:extLst>
      <p:ext uri="{BB962C8B-B14F-4D97-AF65-F5344CB8AC3E}">
        <p14:creationId xmlns:p14="http://schemas.microsoft.com/office/powerpoint/2010/main" val="31969953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endParaRPr lang="en-US" dirty="0"/>
          </a:p>
        </p:txBody>
      </p:sp>
      <p:pic>
        <p:nvPicPr>
          <p:cNvPr id="5" name="Picture 4" descr="table-of-nations.jpg"/>
          <p:cNvPicPr>
            <a:picLocks noChangeAspect="1"/>
          </p:cNvPicPr>
          <p:nvPr/>
        </p:nvPicPr>
        <p:blipFill>
          <a:blip r:embed="rId2">
            <a:extLst>
              <a:ext uri="{BEBA8EAE-BF5A-486C-A8C5-ECC9F3942E4B}">
                <a14:imgProps xmlns:a14="http://schemas.microsoft.com/office/drawing/2010/main">
                  <a14:imgLayer r:embed="rId3">
                    <a14:imgEffect>
                      <a14:backgroundRemoval t="1880" b="100000" l="1893" r="100000">
                        <a14:foregroundMark x1="92255" y1="5388" x2="86231" y2="19048"/>
                        <a14:foregroundMark x1="80551" y1="5639" x2="89931" y2="16040"/>
                        <a14:foregroundMark x1="96127" y1="8271" x2="96127" y2="21053"/>
                        <a14:foregroundMark x1="29088" y1="59273" x2="29088" y2="59273"/>
                        <a14:foregroundMark x1="26076" y1="58020" x2="31756" y2="61028"/>
                        <a14:foregroundMark x1="7057" y1="9649" x2="3184" y2="11278"/>
                      </a14:backgroundRemoval>
                    </a14:imgEffect>
                  </a14:imgLayer>
                </a14:imgProps>
              </a:ext>
              <a:ext uri="{28A0092B-C50C-407E-A947-70E740481C1C}">
                <a14:useLocalDpi xmlns:a14="http://schemas.microsoft.com/office/drawing/2010/main" val="0"/>
              </a:ext>
            </a:extLst>
          </a:blip>
          <a:stretch>
            <a:fillRect/>
          </a:stretch>
        </p:blipFill>
        <p:spPr>
          <a:xfrm>
            <a:off x="0" y="0"/>
            <a:ext cx="9274768" cy="6369418"/>
          </a:xfrm>
          <a:prstGeom prst="rect">
            <a:avLst/>
          </a:prstGeom>
        </p:spPr>
      </p:pic>
      <p:sp>
        <p:nvSpPr>
          <p:cNvPr id="7" name="TextBox 6"/>
          <p:cNvSpPr txBox="1"/>
          <p:nvPr/>
        </p:nvSpPr>
        <p:spPr>
          <a:xfrm>
            <a:off x="1176557" y="6369418"/>
            <a:ext cx="6909941" cy="369332"/>
          </a:xfrm>
          <a:prstGeom prst="rect">
            <a:avLst/>
          </a:prstGeom>
          <a:noFill/>
        </p:spPr>
        <p:txBody>
          <a:bodyPr wrap="square" rtlCol="0">
            <a:spAutoFit/>
          </a:bodyPr>
          <a:lstStyle/>
          <a:p>
            <a:r>
              <a:rPr lang="en-US" dirty="0" smtClean="0">
                <a:solidFill>
                  <a:srgbClr val="00D502"/>
                </a:solidFill>
                <a:latin typeface="Comic Sans MS"/>
                <a:cs typeface="Comic Sans MS"/>
              </a:rPr>
              <a:t>Bible Maps -   “Where is </a:t>
            </a:r>
            <a:r>
              <a:rPr lang="en-US" dirty="0" err="1" smtClean="0">
                <a:solidFill>
                  <a:srgbClr val="00D502"/>
                </a:solidFill>
                <a:latin typeface="Comic Sans MS"/>
                <a:cs typeface="Comic Sans MS"/>
              </a:rPr>
              <a:t>MaGog</a:t>
            </a:r>
            <a:r>
              <a:rPr lang="en-US" dirty="0" smtClean="0">
                <a:solidFill>
                  <a:srgbClr val="00D502"/>
                </a:solidFill>
                <a:latin typeface="Comic Sans MS"/>
                <a:cs typeface="Comic Sans MS"/>
              </a:rPr>
              <a:t>, Land of Gog?”  -  Turkey</a:t>
            </a:r>
            <a:endParaRPr lang="en-US" dirty="0">
              <a:solidFill>
                <a:srgbClr val="00D502"/>
              </a:solidFill>
              <a:latin typeface="Comic Sans MS"/>
              <a:cs typeface="Comic Sans MS"/>
            </a:endParaRPr>
          </a:p>
        </p:txBody>
      </p:sp>
    </p:spTree>
    <p:extLst>
      <p:ext uri="{BB962C8B-B14F-4D97-AF65-F5344CB8AC3E}">
        <p14:creationId xmlns:p14="http://schemas.microsoft.com/office/powerpoint/2010/main" val="46165909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endParaRPr lang="en-US" dirty="0"/>
          </a:p>
        </p:txBody>
      </p:sp>
      <p:sp>
        <p:nvSpPr>
          <p:cNvPr id="2" name="TextBox 1"/>
          <p:cNvSpPr txBox="1"/>
          <p:nvPr/>
        </p:nvSpPr>
        <p:spPr>
          <a:xfrm>
            <a:off x="410861" y="578892"/>
            <a:ext cx="7918420" cy="5355313"/>
          </a:xfrm>
          <a:prstGeom prst="rect">
            <a:avLst/>
          </a:prstGeom>
          <a:solidFill>
            <a:srgbClr val="E3D6F5"/>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dirty="0">
                <a:solidFill>
                  <a:srgbClr val="0000FF"/>
                </a:solidFill>
                <a:latin typeface="Comic Sans MS"/>
                <a:cs typeface="Comic Sans MS"/>
              </a:rPr>
              <a:t>Revelation 8:5 </a:t>
            </a:r>
            <a:r>
              <a:rPr lang="en-US" dirty="0">
                <a:solidFill>
                  <a:schemeClr val="tx1"/>
                </a:solidFill>
                <a:latin typeface="Comic Sans MS"/>
                <a:cs typeface="Comic Sans MS"/>
              </a:rPr>
              <a:t>And the angel took </a:t>
            </a:r>
            <a:endParaRPr lang="en-US" dirty="0" smtClean="0">
              <a:solidFill>
                <a:schemeClr val="tx1"/>
              </a:solidFill>
              <a:latin typeface="Comic Sans MS"/>
              <a:cs typeface="Comic Sans MS"/>
            </a:endParaRPr>
          </a:p>
          <a:p>
            <a:r>
              <a:rPr lang="en-US" dirty="0" smtClean="0">
                <a:solidFill>
                  <a:schemeClr val="tx1"/>
                </a:solidFill>
                <a:latin typeface="Comic Sans MS"/>
                <a:cs typeface="Comic Sans MS"/>
              </a:rPr>
              <a:t>the censer</a:t>
            </a:r>
            <a:r>
              <a:rPr lang="en-US" dirty="0">
                <a:solidFill>
                  <a:schemeClr val="tx1"/>
                </a:solidFill>
                <a:latin typeface="Comic Sans MS"/>
                <a:cs typeface="Comic Sans MS"/>
              </a:rPr>
              <a:t> </a:t>
            </a:r>
            <a:r>
              <a:rPr lang="en-US" dirty="0" smtClean="0">
                <a:solidFill>
                  <a:schemeClr val="tx1"/>
                </a:solidFill>
                <a:latin typeface="Comic Sans MS"/>
                <a:cs typeface="Comic Sans MS"/>
              </a:rPr>
              <a:t>&amp;filled </a:t>
            </a:r>
            <a:r>
              <a:rPr lang="en-US" dirty="0">
                <a:solidFill>
                  <a:schemeClr val="tx1"/>
                </a:solidFill>
                <a:latin typeface="Comic Sans MS"/>
                <a:cs typeface="Comic Sans MS"/>
              </a:rPr>
              <a:t>it with </a:t>
            </a:r>
            <a:r>
              <a:rPr lang="en-US" dirty="0" smtClean="0">
                <a:solidFill>
                  <a:schemeClr val="tx1"/>
                </a:solidFill>
                <a:latin typeface="Comic Sans MS"/>
                <a:cs typeface="Comic Sans MS"/>
              </a:rPr>
              <a:t>fire of </a:t>
            </a:r>
          </a:p>
          <a:p>
            <a:r>
              <a:rPr lang="en-US" dirty="0" smtClean="0">
                <a:solidFill>
                  <a:schemeClr val="tx1"/>
                </a:solidFill>
                <a:latin typeface="Comic Sans MS"/>
                <a:cs typeface="Comic Sans MS"/>
              </a:rPr>
              <a:t>the altar</a:t>
            </a:r>
            <a:r>
              <a:rPr lang="en-US" dirty="0">
                <a:solidFill>
                  <a:schemeClr val="tx1"/>
                </a:solidFill>
                <a:latin typeface="Comic Sans MS"/>
                <a:cs typeface="Comic Sans MS"/>
              </a:rPr>
              <a:t> </a:t>
            </a:r>
            <a:r>
              <a:rPr lang="en-US" dirty="0" smtClean="0">
                <a:solidFill>
                  <a:schemeClr val="tx1"/>
                </a:solidFill>
                <a:latin typeface="Comic Sans MS"/>
                <a:cs typeface="Comic Sans MS"/>
              </a:rPr>
              <a:t>&amp; </a:t>
            </a:r>
            <a:r>
              <a:rPr lang="en-US" dirty="0">
                <a:solidFill>
                  <a:schemeClr val="tx1"/>
                </a:solidFill>
                <a:latin typeface="Comic Sans MS"/>
                <a:cs typeface="Comic Sans MS"/>
              </a:rPr>
              <a:t>cast [it] into the earth: </a:t>
            </a:r>
            <a:endParaRPr lang="en-US" dirty="0" smtClean="0">
              <a:solidFill>
                <a:schemeClr val="tx1"/>
              </a:solidFill>
              <a:latin typeface="Comic Sans MS"/>
              <a:cs typeface="Comic Sans MS"/>
            </a:endParaRPr>
          </a:p>
          <a:p>
            <a:r>
              <a:rPr lang="en-US" dirty="0">
                <a:solidFill>
                  <a:schemeClr val="tx1"/>
                </a:solidFill>
                <a:latin typeface="Comic Sans MS"/>
                <a:cs typeface="Comic Sans MS"/>
              </a:rPr>
              <a:t>&amp;</a:t>
            </a:r>
            <a:r>
              <a:rPr lang="en-US" dirty="0" smtClean="0">
                <a:solidFill>
                  <a:schemeClr val="tx1"/>
                </a:solidFill>
                <a:latin typeface="Comic Sans MS"/>
                <a:cs typeface="Comic Sans MS"/>
              </a:rPr>
              <a:t> </a:t>
            </a:r>
            <a:r>
              <a:rPr lang="en-US" dirty="0">
                <a:solidFill>
                  <a:schemeClr val="tx1"/>
                </a:solidFill>
                <a:latin typeface="Comic Sans MS"/>
                <a:cs typeface="Comic Sans MS"/>
              </a:rPr>
              <a:t>there were </a:t>
            </a:r>
            <a:r>
              <a:rPr lang="en-US" dirty="0" smtClean="0">
                <a:solidFill>
                  <a:schemeClr val="tx1"/>
                </a:solidFill>
                <a:latin typeface="Comic Sans MS"/>
                <a:cs typeface="Comic Sans MS"/>
              </a:rPr>
              <a:t>voices</a:t>
            </a:r>
            <a:r>
              <a:rPr lang="en-US" dirty="0">
                <a:solidFill>
                  <a:schemeClr val="tx1"/>
                </a:solidFill>
                <a:latin typeface="Comic Sans MS"/>
                <a:cs typeface="Comic Sans MS"/>
              </a:rPr>
              <a:t> </a:t>
            </a:r>
            <a:r>
              <a:rPr lang="en-US" dirty="0" smtClean="0">
                <a:solidFill>
                  <a:schemeClr val="tx1"/>
                </a:solidFill>
                <a:latin typeface="Comic Sans MS"/>
                <a:cs typeface="Comic Sans MS"/>
              </a:rPr>
              <a:t>&amp; thundering,</a:t>
            </a:r>
          </a:p>
          <a:p>
            <a:r>
              <a:rPr lang="en-US" dirty="0" smtClean="0">
                <a:solidFill>
                  <a:schemeClr val="tx1"/>
                </a:solidFill>
                <a:latin typeface="Comic Sans MS"/>
                <a:cs typeface="Comic Sans MS"/>
              </a:rPr>
              <a:t> </a:t>
            </a:r>
            <a:r>
              <a:rPr lang="en-US" dirty="0">
                <a:solidFill>
                  <a:schemeClr val="tx1"/>
                </a:solidFill>
                <a:latin typeface="Comic Sans MS"/>
                <a:cs typeface="Comic Sans MS"/>
              </a:rPr>
              <a:t>and lightening, and </a:t>
            </a:r>
            <a:r>
              <a:rPr lang="en-US" dirty="0">
                <a:solidFill>
                  <a:srgbClr val="3366FF"/>
                </a:solidFill>
                <a:latin typeface="Comic Sans MS"/>
                <a:cs typeface="Comic Sans MS"/>
              </a:rPr>
              <a:t>an earthquake</a:t>
            </a:r>
            <a:r>
              <a:rPr lang="en-US" dirty="0">
                <a:solidFill>
                  <a:srgbClr val="00D502"/>
                </a:solidFill>
                <a:latin typeface="Comic Sans MS"/>
                <a:cs typeface="Comic Sans MS"/>
              </a:rPr>
              <a:t>.</a:t>
            </a:r>
          </a:p>
          <a:p>
            <a:r>
              <a:rPr lang="en-US" dirty="0" smtClean="0">
                <a:latin typeface="Comic Sans MS"/>
                <a:cs typeface="Comic Sans MS"/>
              </a:rPr>
              <a:t>  </a:t>
            </a:r>
            <a:endParaRPr lang="en-US" dirty="0">
              <a:latin typeface="Comic Sans MS"/>
              <a:cs typeface="Comic Sans MS"/>
            </a:endParaRPr>
          </a:p>
          <a:p>
            <a:r>
              <a:rPr lang="en-US" dirty="0">
                <a:solidFill>
                  <a:srgbClr val="0000FF"/>
                </a:solidFill>
                <a:latin typeface="Comic Sans MS"/>
                <a:cs typeface="Comic Sans MS"/>
              </a:rPr>
              <a:t>Revelation 11:13 </a:t>
            </a:r>
            <a:r>
              <a:rPr lang="en-US" dirty="0">
                <a:solidFill>
                  <a:srgbClr val="000000"/>
                </a:solidFill>
                <a:latin typeface="Comic Sans MS"/>
                <a:cs typeface="Comic Sans MS"/>
              </a:rPr>
              <a:t>And the same </a:t>
            </a:r>
            <a:r>
              <a:rPr lang="en-US" dirty="0" smtClean="0">
                <a:solidFill>
                  <a:srgbClr val="000000"/>
                </a:solidFill>
                <a:latin typeface="Comic Sans MS"/>
                <a:cs typeface="Comic Sans MS"/>
              </a:rPr>
              <a:t>hour</a:t>
            </a:r>
          </a:p>
          <a:p>
            <a:r>
              <a:rPr lang="en-US" dirty="0" smtClean="0">
                <a:solidFill>
                  <a:srgbClr val="000000"/>
                </a:solidFill>
                <a:latin typeface="Comic Sans MS"/>
                <a:cs typeface="Comic Sans MS"/>
              </a:rPr>
              <a:t> </a:t>
            </a:r>
            <a:r>
              <a:rPr lang="en-US" dirty="0">
                <a:solidFill>
                  <a:srgbClr val="000000"/>
                </a:solidFill>
                <a:latin typeface="Comic Sans MS"/>
                <a:cs typeface="Comic Sans MS"/>
              </a:rPr>
              <a:t>was there </a:t>
            </a:r>
            <a:r>
              <a:rPr lang="en-US" dirty="0">
                <a:solidFill>
                  <a:srgbClr val="3366FF"/>
                </a:solidFill>
                <a:latin typeface="Comic Sans MS"/>
                <a:cs typeface="Comic Sans MS"/>
              </a:rPr>
              <a:t>a great earthquake </a:t>
            </a:r>
            <a:r>
              <a:rPr lang="en-US" dirty="0">
                <a:solidFill>
                  <a:srgbClr val="000000"/>
                </a:solidFill>
                <a:latin typeface="Comic Sans MS"/>
                <a:cs typeface="Comic Sans MS"/>
              </a:rPr>
              <a:t>&amp; </a:t>
            </a:r>
            <a:endParaRPr lang="en-US" dirty="0" smtClean="0">
              <a:solidFill>
                <a:srgbClr val="000000"/>
              </a:solidFill>
              <a:latin typeface="Comic Sans MS"/>
              <a:cs typeface="Comic Sans MS"/>
            </a:endParaRPr>
          </a:p>
          <a:p>
            <a:r>
              <a:rPr lang="en-US" dirty="0" smtClean="0">
                <a:solidFill>
                  <a:srgbClr val="000000"/>
                </a:solidFill>
                <a:latin typeface="Comic Sans MS"/>
                <a:cs typeface="Comic Sans MS"/>
              </a:rPr>
              <a:t>1</a:t>
            </a:r>
            <a:r>
              <a:rPr lang="en-US" dirty="0">
                <a:solidFill>
                  <a:srgbClr val="000000"/>
                </a:solidFill>
                <a:latin typeface="Comic Sans MS"/>
                <a:cs typeface="Comic Sans MS"/>
              </a:rPr>
              <a:t>/10th part of the city fell &amp; </a:t>
            </a:r>
            <a:r>
              <a:rPr lang="en-US" dirty="0" smtClean="0">
                <a:solidFill>
                  <a:srgbClr val="000000"/>
                </a:solidFill>
                <a:latin typeface="Comic Sans MS"/>
                <a:cs typeface="Comic Sans MS"/>
              </a:rPr>
              <a:t>in the</a:t>
            </a:r>
          </a:p>
          <a:p>
            <a:r>
              <a:rPr lang="en-US" dirty="0" smtClean="0">
                <a:solidFill>
                  <a:srgbClr val="000000"/>
                </a:solidFill>
                <a:latin typeface="Comic Sans MS"/>
                <a:cs typeface="Comic Sans MS"/>
              </a:rPr>
              <a:t> </a:t>
            </a:r>
            <a:r>
              <a:rPr lang="en-US" dirty="0">
                <a:solidFill>
                  <a:srgbClr val="000000"/>
                </a:solidFill>
                <a:latin typeface="Comic Sans MS"/>
                <a:cs typeface="Comic Sans MS"/>
              </a:rPr>
              <a:t>earthquake were slain 7000 men: </a:t>
            </a:r>
            <a:endParaRPr lang="en-US" dirty="0" smtClean="0">
              <a:solidFill>
                <a:srgbClr val="000000"/>
              </a:solidFill>
              <a:latin typeface="Comic Sans MS"/>
              <a:cs typeface="Comic Sans MS"/>
            </a:endParaRPr>
          </a:p>
          <a:p>
            <a:r>
              <a:rPr lang="en-US" dirty="0" smtClean="0">
                <a:solidFill>
                  <a:srgbClr val="000000"/>
                </a:solidFill>
                <a:latin typeface="Comic Sans MS"/>
                <a:cs typeface="Comic Sans MS"/>
              </a:rPr>
              <a:t>and </a:t>
            </a:r>
            <a:r>
              <a:rPr lang="en-US" dirty="0">
                <a:solidFill>
                  <a:srgbClr val="000000"/>
                </a:solidFill>
                <a:latin typeface="Comic Sans MS"/>
                <a:cs typeface="Comic Sans MS"/>
              </a:rPr>
              <a:t>the remnant were frightened &amp; gave glory to the God of heaven.</a:t>
            </a:r>
          </a:p>
          <a:p>
            <a:endParaRPr lang="en-US" dirty="0">
              <a:latin typeface="Comic Sans MS"/>
              <a:cs typeface="Comic Sans MS"/>
            </a:endParaRPr>
          </a:p>
          <a:p>
            <a:r>
              <a:rPr lang="en-US" dirty="0">
                <a:solidFill>
                  <a:srgbClr val="0000FF"/>
                </a:solidFill>
                <a:latin typeface="Comic Sans MS"/>
                <a:cs typeface="Comic Sans MS"/>
              </a:rPr>
              <a:t>Revelation 11:19 </a:t>
            </a:r>
            <a:r>
              <a:rPr lang="en-US" dirty="0">
                <a:solidFill>
                  <a:srgbClr val="000000"/>
                </a:solidFill>
                <a:latin typeface="Comic Sans MS"/>
                <a:cs typeface="Comic Sans MS"/>
              </a:rPr>
              <a:t>And the Temple of God was opened in heaven, and there was seen in His Temple the Ark of His testament: and there were </a:t>
            </a:r>
            <a:r>
              <a:rPr lang="en-US" dirty="0" err="1">
                <a:solidFill>
                  <a:srgbClr val="000000"/>
                </a:solidFill>
                <a:latin typeface="Comic Sans MS"/>
                <a:cs typeface="Comic Sans MS"/>
              </a:rPr>
              <a:t>lightnings</a:t>
            </a:r>
            <a:r>
              <a:rPr lang="en-US" dirty="0">
                <a:solidFill>
                  <a:srgbClr val="000000"/>
                </a:solidFill>
                <a:latin typeface="Comic Sans MS"/>
                <a:cs typeface="Comic Sans MS"/>
              </a:rPr>
              <a:t> &amp; voices, and </a:t>
            </a:r>
            <a:r>
              <a:rPr lang="en-US" dirty="0" err="1">
                <a:solidFill>
                  <a:srgbClr val="000000"/>
                </a:solidFill>
                <a:latin typeface="Comic Sans MS"/>
                <a:cs typeface="Comic Sans MS"/>
              </a:rPr>
              <a:t>thunderings</a:t>
            </a:r>
            <a:r>
              <a:rPr lang="en-US" dirty="0">
                <a:solidFill>
                  <a:srgbClr val="000000"/>
                </a:solidFill>
                <a:latin typeface="Comic Sans MS"/>
                <a:cs typeface="Comic Sans MS"/>
              </a:rPr>
              <a:t> &amp; </a:t>
            </a:r>
            <a:r>
              <a:rPr lang="en-US" dirty="0">
                <a:solidFill>
                  <a:srgbClr val="3366FF"/>
                </a:solidFill>
                <a:latin typeface="Comic Sans MS"/>
                <a:cs typeface="Comic Sans MS"/>
              </a:rPr>
              <a:t>an earthquake </a:t>
            </a:r>
            <a:r>
              <a:rPr lang="en-US" dirty="0">
                <a:solidFill>
                  <a:srgbClr val="000000"/>
                </a:solidFill>
                <a:latin typeface="Comic Sans MS"/>
                <a:cs typeface="Comic Sans MS"/>
              </a:rPr>
              <a:t>&amp; great hail.</a:t>
            </a:r>
          </a:p>
          <a:p>
            <a:endParaRPr lang="en-US" dirty="0">
              <a:latin typeface="Comic Sans MS"/>
              <a:cs typeface="Comic Sans MS"/>
            </a:endParaRPr>
          </a:p>
          <a:p>
            <a:r>
              <a:rPr lang="en-US" dirty="0">
                <a:solidFill>
                  <a:srgbClr val="0000FF"/>
                </a:solidFill>
                <a:latin typeface="Comic Sans MS"/>
                <a:cs typeface="Comic Sans MS"/>
              </a:rPr>
              <a:t>Revelation 16:18 </a:t>
            </a:r>
            <a:r>
              <a:rPr lang="en-US" dirty="0">
                <a:solidFill>
                  <a:schemeClr val="tx1"/>
                </a:solidFill>
                <a:latin typeface="Comic Sans MS"/>
                <a:cs typeface="Comic Sans MS"/>
              </a:rPr>
              <a:t>And there were voices, and thunders &amp; </a:t>
            </a:r>
            <a:r>
              <a:rPr lang="en-US" dirty="0" err="1">
                <a:solidFill>
                  <a:schemeClr val="tx1"/>
                </a:solidFill>
                <a:latin typeface="Comic Sans MS"/>
                <a:cs typeface="Comic Sans MS"/>
              </a:rPr>
              <a:t>lightnings</a:t>
            </a:r>
            <a:r>
              <a:rPr lang="en-US" dirty="0">
                <a:solidFill>
                  <a:schemeClr val="tx1"/>
                </a:solidFill>
                <a:latin typeface="Comic Sans MS"/>
                <a:cs typeface="Comic Sans MS"/>
              </a:rPr>
              <a:t>; </a:t>
            </a:r>
            <a:endParaRPr lang="en-US" dirty="0" smtClean="0">
              <a:solidFill>
                <a:schemeClr val="tx1"/>
              </a:solidFill>
              <a:latin typeface="Comic Sans MS"/>
              <a:cs typeface="Comic Sans MS"/>
            </a:endParaRPr>
          </a:p>
          <a:p>
            <a:r>
              <a:rPr lang="en-US" dirty="0" smtClean="0">
                <a:solidFill>
                  <a:schemeClr val="tx1"/>
                </a:solidFill>
                <a:latin typeface="Comic Sans MS"/>
                <a:cs typeface="Comic Sans MS"/>
              </a:rPr>
              <a:t>and </a:t>
            </a:r>
            <a:r>
              <a:rPr lang="en-US" dirty="0">
                <a:solidFill>
                  <a:schemeClr val="tx1"/>
                </a:solidFill>
                <a:latin typeface="Comic Sans MS"/>
                <a:cs typeface="Comic Sans MS"/>
              </a:rPr>
              <a:t>there was a </a:t>
            </a:r>
            <a:r>
              <a:rPr lang="en-US" dirty="0">
                <a:solidFill>
                  <a:srgbClr val="3366FF"/>
                </a:solidFill>
                <a:latin typeface="Comic Sans MS"/>
                <a:cs typeface="Comic Sans MS"/>
              </a:rPr>
              <a:t>great earthquake</a:t>
            </a:r>
            <a:r>
              <a:rPr lang="en-US" dirty="0" smtClean="0">
                <a:solidFill>
                  <a:schemeClr val="tx1"/>
                </a:solidFill>
                <a:latin typeface="Comic Sans MS"/>
                <a:cs typeface="Comic Sans MS"/>
              </a:rPr>
              <a:t>,  </a:t>
            </a:r>
            <a:r>
              <a:rPr lang="en-US" dirty="0">
                <a:solidFill>
                  <a:schemeClr val="tx1"/>
                </a:solidFill>
                <a:latin typeface="Comic Sans MS"/>
                <a:cs typeface="Comic Sans MS"/>
              </a:rPr>
              <a:t>such as was not since men were upon the earth, so mighty </a:t>
            </a:r>
            <a:r>
              <a:rPr lang="en-US" dirty="0">
                <a:solidFill>
                  <a:srgbClr val="3366FF"/>
                </a:solidFill>
                <a:latin typeface="Comic Sans MS"/>
                <a:cs typeface="Comic Sans MS"/>
              </a:rPr>
              <a:t>an </a:t>
            </a:r>
            <a:r>
              <a:rPr lang="en-US" dirty="0" smtClean="0">
                <a:solidFill>
                  <a:srgbClr val="3366FF"/>
                </a:solidFill>
                <a:latin typeface="Comic Sans MS"/>
                <a:cs typeface="Comic Sans MS"/>
              </a:rPr>
              <a:t>earthquake</a:t>
            </a:r>
            <a:r>
              <a:rPr lang="en-US" dirty="0" smtClean="0">
                <a:solidFill>
                  <a:schemeClr val="tx1"/>
                </a:solidFill>
                <a:latin typeface="Comic Sans MS"/>
                <a:cs typeface="Comic Sans MS"/>
              </a:rPr>
              <a:t>.</a:t>
            </a:r>
            <a:endParaRPr lang="en-US" dirty="0">
              <a:solidFill>
                <a:schemeClr val="tx1"/>
              </a:solidFill>
              <a:latin typeface="Comic Sans MS"/>
              <a:cs typeface="Comic Sans MS"/>
            </a:endParaRPr>
          </a:p>
        </p:txBody>
      </p:sp>
      <p:pic>
        <p:nvPicPr>
          <p:cNvPr id="6" name="Picture 5" descr="16.TIF"/>
          <p:cNvPicPr>
            <a:picLocks noChangeAspect="1"/>
          </p:cNvPicPr>
          <p:nvPr/>
        </p:nvPicPr>
        <p:blipFill rotWithShape="1">
          <a:blip r:embed="rId2">
            <a:extLst>
              <a:ext uri="{28A0092B-C50C-407E-A947-70E740481C1C}">
                <a14:useLocalDpi xmlns:a14="http://schemas.microsoft.com/office/drawing/2010/main" val="0"/>
              </a:ext>
            </a:extLst>
          </a:blip>
          <a:srcRect t="-22210" b="100000"/>
          <a:stretch/>
        </p:blipFill>
        <p:spPr>
          <a:xfrm>
            <a:off x="0" y="-1344523"/>
            <a:ext cx="9144000" cy="1344523"/>
          </a:xfrm>
          <a:prstGeom prst="rect">
            <a:avLst/>
          </a:prstGeom>
        </p:spPr>
      </p:pic>
      <p:pic>
        <p:nvPicPr>
          <p:cNvPr id="7" name="Picture 6" descr="16.TIF"/>
          <p:cNvPicPr>
            <a:picLocks noChangeAspect="1"/>
          </p:cNvPicPr>
          <p:nvPr/>
        </p:nvPicPr>
        <p:blipFill rotWithShape="1">
          <a:blip r:embed="rId2">
            <a:extLst>
              <a:ext uri="{28A0092B-C50C-407E-A947-70E740481C1C}">
                <a14:useLocalDpi xmlns:a14="http://schemas.microsoft.com/office/drawing/2010/main" val="0"/>
              </a:ext>
            </a:extLst>
          </a:blip>
          <a:srcRect r="5030" b="8714"/>
          <a:stretch/>
        </p:blipFill>
        <p:spPr>
          <a:xfrm>
            <a:off x="4444772" y="441866"/>
            <a:ext cx="4235653" cy="26953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9697993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endParaRPr lang="en-US" dirty="0"/>
          </a:p>
        </p:txBody>
      </p:sp>
      <p:pic>
        <p:nvPicPr>
          <p:cNvPr id="3" name="Picture 2" descr="7793911_f26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074" y="2526458"/>
            <a:ext cx="7619611" cy="38098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242782" y="261305"/>
            <a:ext cx="8758816" cy="2246769"/>
          </a:xfrm>
          <a:prstGeom prst="rect">
            <a:avLst/>
          </a:prstGeom>
          <a:solidFill>
            <a:srgbClr val="9BE1E5"/>
          </a:solidFill>
        </p:spPr>
        <p:style>
          <a:lnRef idx="3">
            <a:schemeClr val="lt1"/>
          </a:lnRef>
          <a:fillRef idx="1">
            <a:schemeClr val="dk1"/>
          </a:fillRef>
          <a:effectRef idx="1">
            <a:schemeClr val="dk1"/>
          </a:effectRef>
          <a:fontRef idx="minor">
            <a:schemeClr val="lt1"/>
          </a:fontRef>
        </p:style>
        <p:txBody>
          <a:bodyPr wrap="square" rtlCol="0">
            <a:spAutoFit/>
          </a:bodyPr>
          <a:lstStyle/>
          <a:p>
            <a:r>
              <a:rPr lang="en-US" sz="2000" dirty="0" smtClean="0">
                <a:solidFill>
                  <a:schemeClr val="tx1"/>
                </a:solidFill>
                <a:latin typeface="Comic Sans MS"/>
                <a:cs typeface="Comic Sans MS"/>
              </a:rPr>
              <a:t>Zechariah </a:t>
            </a:r>
            <a:r>
              <a:rPr lang="en-US" sz="2000" dirty="0">
                <a:solidFill>
                  <a:schemeClr val="tx1"/>
                </a:solidFill>
                <a:latin typeface="Comic Sans MS"/>
                <a:cs typeface="Comic Sans MS"/>
              </a:rPr>
              <a:t>14:</a:t>
            </a:r>
            <a:r>
              <a:rPr lang="en-US" sz="2000" dirty="0" smtClean="0">
                <a:solidFill>
                  <a:schemeClr val="tx1"/>
                </a:solidFill>
                <a:latin typeface="Comic Sans MS"/>
                <a:cs typeface="Comic Sans MS"/>
              </a:rPr>
              <a:t>3  “Then </a:t>
            </a:r>
            <a:r>
              <a:rPr lang="en-US" sz="2000" dirty="0">
                <a:solidFill>
                  <a:schemeClr val="tx1"/>
                </a:solidFill>
                <a:latin typeface="Comic Sans MS"/>
                <a:cs typeface="Comic Sans MS"/>
              </a:rPr>
              <a:t>shall the LORD go forth &amp; fight against </a:t>
            </a:r>
            <a:r>
              <a:rPr lang="en-US" sz="2000" dirty="0" smtClean="0">
                <a:solidFill>
                  <a:schemeClr val="tx1"/>
                </a:solidFill>
                <a:latin typeface="Comic Sans MS"/>
                <a:cs typeface="Comic Sans MS"/>
              </a:rPr>
              <a:t>those nations</a:t>
            </a:r>
            <a:r>
              <a:rPr lang="en-US" sz="2000" dirty="0">
                <a:solidFill>
                  <a:schemeClr val="tx1"/>
                </a:solidFill>
                <a:latin typeface="Comic Sans MS"/>
                <a:cs typeface="Comic Sans MS"/>
              </a:rPr>
              <a:t>,  as when he fought in the day of battle. </a:t>
            </a:r>
            <a:r>
              <a:rPr lang="en-US" sz="2000" dirty="0">
                <a:solidFill>
                  <a:srgbClr val="000000"/>
                </a:solidFill>
                <a:latin typeface="Comic Sans MS"/>
                <a:cs typeface="Comic Sans MS"/>
              </a:rPr>
              <a:t> </a:t>
            </a:r>
            <a:r>
              <a:rPr lang="en-US" sz="2000" dirty="0" smtClean="0">
                <a:solidFill>
                  <a:srgbClr val="000000"/>
                </a:solidFill>
                <a:latin typeface="Comic Sans MS"/>
                <a:cs typeface="Comic Sans MS"/>
              </a:rPr>
              <a:t>4. </a:t>
            </a:r>
            <a:r>
              <a:rPr lang="en-US" sz="2000" dirty="0">
                <a:solidFill>
                  <a:schemeClr val="tx1"/>
                </a:solidFill>
                <a:latin typeface="Comic Sans MS"/>
                <a:cs typeface="Comic Sans MS"/>
              </a:rPr>
              <a:t>And </a:t>
            </a:r>
            <a:r>
              <a:rPr lang="en-US" sz="2000" dirty="0" smtClean="0">
                <a:solidFill>
                  <a:schemeClr val="tx1"/>
                </a:solidFill>
                <a:latin typeface="Comic Sans MS"/>
                <a:cs typeface="Comic Sans MS"/>
              </a:rPr>
              <a:t>His </a:t>
            </a:r>
            <a:r>
              <a:rPr lang="en-US" sz="2000" dirty="0">
                <a:solidFill>
                  <a:schemeClr val="tx1"/>
                </a:solidFill>
                <a:latin typeface="Comic Sans MS"/>
                <a:cs typeface="Comic Sans MS"/>
              </a:rPr>
              <a:t>feet shall stand in that day upon the mount of Olives, which [is] before Jerusalem on the </a:t>
            </a:r>
            <a:r>
              <a:rPr lang="en-US" sz="2000" dirty="0" smtClean="0">
                <a:solidFill>
                  <a:schemeClr val="tx1"/>
                </a:solidFill>
                <a:latin typeface="Comic Sans MS"/>
                <a:cs typeface="Comic Sans MS"/>
              </a:rPr>
              <a:t>east</a:t>
            </a:r>
            <a:r>
              <a:rPr lang="en-US" sz="2000" dirty="0">
                <a:solidFill>
                  <a:schemeClr val="tx1"/>
                </a:solidFill>
                <a:latin typeface="Comic Sans MS"/>
                <a:cs typeface="Comic Sans MS"/>
              </a:rPr>
              <a:t> </a:t>
            </a:r>
            <a:r>
              <a:rPr lang="en-US" sz="2000" dirty="0" smtClean="0">
                <a:solidFill>
                  <a:schemeClr val="tx1"/>
                </a:solidFill>
                <a:latin typeface="Comic Sans MS"/>
                <a:cs typeface="Comic Sans MS"/>
              </a:rPr>
              <a:t>&amp; </a:t>
            </a:r>
            <a:r>
              <a:rPr lang="en-US" sz="2000" dirty="0">
                <a:solidFill>
                  <a:schemeClr val="tx1"/>
                </a:solidFill>
                <a:latin typeface="Comic Sans MS"/>
                <a:cs typeface="Comic Sans MS"/>
              </a:rPr>
              <a:t>the mount of Olives </a:t>
            </a:r>
            <a:r>
              <a:rPr lang="en-US" sz="2000" dirty="0">
                <a:solidFill>
                  <a:srgbClr val="000000"/>
                </a:solidFill>
                <a:latin typeface="Comic Sans MS"/>
                <a:cs typeface="Comic Sans MS"/>
              </a:rPr>
              <a:t>shall cleave </a:t>
            </a:r>
            <a:r>
              <a:rPr lang="en-US" sz="2000" dirty="0">
                <a:solidFill>
                  <a:schemeClr val="tx1"/>
                </a:solidFill>
                <a:latin typeface="Comic Sans MS"/>
                <a:cs typeface="Comic Sans MS"/>
              </a:rPr>
              <a:t>in the midst thereof toward the east &amp;</a:t>
            </a:r>
            <a:r>
              <a:rPr lang="en-US" sz="2000" dirty="0" smtClean="0">
                <a:solidFill>
                  <a:schemeClr val="tx1"/>
                </a:solidFill>
                <a:latin typeface="Comic Sans MS"/>
                <a:cs typeface="Comic Sans MS"/>
              </a:rPr>
              <a:t> </a:t>
            </a:r>
            <a:r>
              <a:rPr lang="en-US" sz="2000" dirty="0">
                <a:solidFill>
                  <a:schemeClr val="tx1"/>
                </a:solidFill>
                <a:latin typeface="Comic Sans MS"/>
                <a:cs typeface="Comic Sans MS"/>
              </a:rPr>
              <a:t>toward the west, [and there shall be] a very great valley; and half of the mountain shall remove toward the north, and half of it toward the south</a:t>
            </a:r>
            <a:r>
              <a:rPr lang="en-US" sz="2000" dirty="0" smtClean="0">
                <a:solidFill>
                  <a:schemeClr val="tx1"/>
                </a:solidFill>
                <a:latin typeface="Comic Sans MS"/>
                <a:cs typeface="Comic Sans MS"/>
              </a:rPr>
              <a:t>.”</a:t>
            </a:r>
            <a:endParaRPr lang="en-US" sz="2000" dirty="0">
              <a:solidFill>
                <a:schemeClr val="tx1"/>
              </a:solidFill>
              <a:latin typeface="Comic Sans MS"/>
              <a:cs typeface="Comic Sans MS"/>
            </a:endParaRPr>
          </a:p>
        </p:txBody>
      </p:sp>
    </p:spTree>
    <p:extLst>
      <p:ext uri="{BB962C8B-B14F-4D97-AF65-F5344CB8AC3E}">
        <p14:creationId xmlns:p14="http://schemas.microsoft.com/office/powerpoint/2010/main" val="136286621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endParaRPr lang="en-US" dirty="0"/>
          </a:p>
        </p:txBody>
      </p:sp>
      <p:sp>
        <p:nvSpPr>
          <p:cNvPr id="2" name="TextBox 1"/>
          <p:cNvSpPr txBox="1"/>
          <p:nvPr/>
        </p:nvSpPr>
        <p:spPr>
          <a:xfrm>
            <a:off x="2521196" y="1624632"/>
            <a:ext cx="4706230" cy="1938992"/>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4000" dirty="0" smtClean="0">
                <a:solidFill>
                  <a:srgbClr val="00D502"/>
                </a:solidFill>
                <a:latin typeface="Comic Sans MS"/>
                <a:cs typeface="Comic Sans MS"/>
              </a:rPr>
              <a:t>Back to Ezekiel 38 </a:t>
            </a:r>
            <a:endParaRPr lang="en-US" sz="2800" dirty="0" smtClean="0">
              <a:solidFill>
                <a:srgbClr val="00D502"/>
              </a:solidFill>
              <a:latin typeface="Lucida Calligraphy"/>
              <a:cs typeface="Lucida Calligraphy"/>
            </a:endParaRPr>
          </a:p>
          <a:p>
            <a:r>
              <a:rPr lang="en-US" sz="2800" dirty="0">
                <a:solidFill>
                  <a:srgbClr val="00D502"/>
                </a:solidFill>
                <a:latin typeface="Lucida Calligraphy"/>
                <a:cs typeface="Lucida Calligraphy"/>
              </a:rPr>
              <a:t> </a:t>
            </a:r>
            <a:r>
              <a:rPr lang="en-US" sz="2800" dirty="0" smtClean="0">
                <a:solidFill>
                  <a:srgbClr val="00D502"/>
                </a:solidFill>
                <a:latin typeface="Lucida Calligraphy"/>
                <a:cs typeface="Lucida Calligraphy"/>
              </a:rPr>
              <a:t>        and</a:t>
            </a:r>
            <a:endParaRPr lang="en-US" sz="4000" dirty="0">
              <a:solidFill>
                <a:srgbClr val="00D502"/>
              </a:solidFill>
              <a:latin typeface="Comic Sans MS"/>
              <a:cs typeface="Comic Sans MS"/>
            </a:endParaRPr>
          </a:p>
          <a:p>
            <a:r>
              <a:rPr lang="en-US" sz="4000" dirty="0" smtClean="0">
                <a:solidFill>
                  <a:srgbClr val="00D502"/>
                </a:solidFill>
                <a:latin typeface="Comic Sans MS"/>
                <a:cs typeface="Comic Sans MS"/>
              </a:rPr>
              <a:t>  Gog &amp; </a:t>
            </a:r>
            <a:r>
              <a:rPr lang="en-US" sz="4000" dirty="0" err="1" smtClean="0">
                <a:solidFill>
                  <a:srgbClr val="00D502"/>
                </a:solidFill>
                <a:latin typeface="Comic Sans MS"/>
                <a:cs typeface="Comic Sans MS"/>
              </a:rPr>
              <a:t>Magog</a:t>
            </a:r>
            <a:endParaRPr lang="en-US" sz="4000" dirty="0">
              <a:solidFill>
                <a:srgbClr val="00D502"/>
              </a:solidFill>
              <a:latin typeface="Comic Sans MS"/>
              <a:cs typeface="Comic Sans MS"/>
            </a:endParaRPr>
          </a:p>
        </p:txBody>
      </p:sp>
    </p:spTree>
    <p:extLst>
      <p:ext uri="{BB962C8B-B14F-4D97-AF65-F5344CB8AC3E}">
        <p14:creationId xmlns:p14="http://schemas.microsoft.com/office/powerpoint/2010/main" val="24124242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endParaRPr lang="en-US" dirty="0"/>
          </a:p>
        </p:txBody>
      </p:sp>
      <p:sp>
        <p:nvSpPr>
          <p:cNvPr id="2" name="TextBox 1"/>
          <p:cNvSpPr txBox="1"/>
          <p:nvPr/>
        </p:nvSpPr>
        <p:spPr>
          <a:xfrm>
            <a:off x="1003516" y="361211"/>
            <a:ext cx="6836609" cy="2554545"/>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marL="457200" indent="-457200">
              <a:buAutoNum type="arabicPeriod" startAt="21"/>
            </a:pPr>
            <a:r>
              <a:rPr lang="en-US" sz="2000" dirty="0" smtClean="0">
                <a:solidFill>
                  <a:srgbClr val="FFFF00"/>
                </a:solidFill>
                <a:latin typeface="Comic Sans MS"/>
                <a:cs typeface="Comic Sans MS"/>
              </a:rPr>
              <a:t>And I will call for a sword against </a:t>
            </a:r>
            <a:r>
              <a:rPr lang="en-US" sz="2000" dirty="0" smtClean="0">
                <a:solidFill>
                  <a:srgbClr val="01B103"/>
                </a:solidFill>
                <a:latin typeface="Comic Sans MS"/>
                <a:cs typeface="Comic Sans MS"/>
              </a:rPr>
              <a:t>him </a:t>
            </a:r>
          </a:p>
          <a:p>
            <a:r>
              <a:rPr lang="en-US" sz="2000" dirty="0">
                <a:solidFill>
                  <a:srgbClr val="FFFF00"/>
                </a:solidFill>
                <a:latin typeface="Comic Sans MS"/>
                <a:cs typeface="Comic Sans MS"/>
              </a:rPr>
              <a:t> </a:t>
            </a:r>
            <a:r>
              <a:rPr lang="en-US" sz="2000" dirty="0" smtClean="0">
                <a:solidFill>
                  <a:srgbClr val="FFFF00"/>
                </a:solidFill>
                <a:latin typeface="Comic Sans MS"/>
                <a:cs typeface="Comic Sans MS"/>
              </a:rPr>
              <a:t>	throughout all my mountains, says the Lord God.</a:t>
            </a:r>
          </a:p>
          <a:p>
            <a:r>
              <a:rPr lang="en-US" sz="2000" dirty="0" smtClean="0">
                <a:solidFill>
                  <a:srgbClr val="FFFF00"/>
                </a:solidFill>
                <a:latin typeface="Comic Sans MS"/>
                <a:cs typeface="Comic Sans MS"/>
              </a:rPr>
              <a:t>		Every man’s sword shall be against his brother</a:t>
            </a:r>
          </a:p>
          <a:p>
            <a:endParaRPr lang="en-US" sz="2000" dirty="0">
              <a:solidFill>
                <a:srgbClr val="FFFF00"/>
              </a:solidFill>
              <a:latin typeface="Comic Sans MS"/>
              <a:cs typeface="Comic Sans MS"/>
            </a:endParaRPr>
          </a:p>
          <a:p>
            <a:pPr marL="457200" indent="-457200">
              <a:buAutoNum type="arabicPeriod" startAt="22"/>
            </a:pPr>
            <a:r>
              <a:rPr lang="en-US" sz="2000" dirty="0" smtClean="0">
                <a:solidFill>
                  <a:srgbClr val="FFFF00"/>
                </a:solidFill>
                <a:latin typeface="Comic Sans MS"/>
                <a:cs typeface="Comic Sans MS"/>
              </a:rPr>
              <a:t>I will plead </a:t>
            </a:r>
            <a:r>
              <a:rPr lang="en-US" sz="2000" dirty="0" smtClean="0">
                <a:solidFill>
                  <a:srgbClr val="00D502"/>
                </a:solidFill>
                <a:latin typeface="Comic Sans MS"/>
                <a:cs typeface="Comic Sans MS"/>
              </a:rPr>
              <a:t>with him </a:t>
            </a:r>
            <a:r>
              <a:rPr lang="en-US" sz="2000" dirty="0" smtClean="0">
                <a:solidFill>
                  <a:srgbClr val="FFFF00"/>
                </a:solidFill>
                <a:latin typeface="Comic Sans MS"/>
                <a:cs typeface="Comic Sans MS"/>
              </a:rPr>
              <a:t>with pestilence &amp; with blood</a:t>
            </a:r>
          </a:p>
          <a:p>
            <a:r>
              <a:rPr lang="en-US" sz="2000" dirty="0" smtClean="0">
                <a:solidFill>
                  <a:srgbClr val="FFFF00"/>
                </a:solidFill>
                <a:latin typeface="Comic Sans MS"/>
                <a:cs typeface="Comic Sans MS"/>
              </a:rPr>
              <a:t>	I will rain on </a:t>
            </a:r>
            <a:r>
              <a:rPr lang="en-US" sz="2000" dirty="0" smtClean="0">
                <a:solidFill>
                  <a:srgbClr val="00D502"/>
                </a:solidFill>
                <a:latin typeface="Comic Sans MS"/>
                <a:cs typeface="Comic Sans MS"/>
              </a:rPr>
              <a:t>him &amp; on his bands</a:t>
            </a:r>
          </a:p>
          <a:p>
            <a:r>
              <a:rPr lang="en-US" sz="2000" dirty="0" smtClean="0">
                <a:solidFill>
                  <a:srgbClr val="FFFF00"/>
                </a:solidFill>
                <a:latin typeface="Comic Sans MS"/>
                <a:cs typeface="Comic Sans MS"/>
              </a:rPr>
              <a:t> 	&amp; on the many people what are </a:t>
            </a:r>
            <a:r>
              <a:rPr lang="en-US" sz="2000" dirty="0" smtClean="0">
                <a:solidFill>
                  <a:srgbClr val="00D502"/>
                </a:solidFill>
                <a:latin typeface="Comic Sans MS"/>
                <a:cs typeface="Comic Sans MS"/>
              </a:rPr>
              <a:t>with him </a:t>
            </a:r>
            <a:r>
              <a:rPr lang="en-US" sz="2000" dirty="0" smtClean="0">
                <a:solidFill>
                  <a:srgbClr val="FFFF00"/>
                </a:solidFill>
                <a:latin typeface="Comic Sans MS"/>
                <a:cs typeface="Comic Sans MS"/>
              </a:rPr>
              <a:t>– </a:t>
            </a:r>
          </a:p>
          <a:p>
            <a:r>
              <a:rPr lang="en-US" sz="2000" dirty="0">
                <a:solidFill>
                  <a:srgbClr val="FFFF00"/>
                </a:solidFill>
                <a:latin typeface="Comic Sans MS"/>
                <a:cs typeface="Comic Sans MS"/>
              </a:rPr>
              <a:t>a</a:t>
            </a:r>
            <a:r>
              <a:rPr lang="en-US" sz="2000" dirty="0" smtClean="0">
                <a:solidFill>
                  <a:srgbClr val="FFFF00"/>
                </a:solidFill>
                <a:latin typeface="Comic Sans MS"/>
                <a:cs typeface="Comic Sans MS"/>
              </a:rPr>
              <a:t>n overflowing rain &amp; great hailstones, fire &amp; brimstone</a:t>
            </a:r>
          </a:p>
        </p:txBody>
      </p:sp>
      <p:pic>
        <p:nvPicPr>
          <p:cNvPr id="3" name="Picture 2" descr="end-of-the-times.jpg"/>
          <p:cNvPicPr>
            <a:picLocks noChangeAspect="1"/>
          </p:cNvPicPr>
          <p:nvPr/>
        </p:nvPicPr>
        <p:blipFill rotWithShape="1">
          <a:blip r:embed="rId2">
            <a:extLst>
              <a:ext uri="{28A0092B-C50C-407E-A947-70E740481C1C}">
                <a14:useLocalDpi xmlns:a14="http://schemas.microsoft.com/office/drawing/2010/main" val="0"/>
              </a:ext>
            </a:extLst>
          </a:blip>
          <a:srcRect t="30833"/>
          <a:stretch/>
        </p:blipFill>
        <p:spPr>
          <a:xfrm>
            <a:off x="1003517" y="3119838"/>
            <a:ext cx="7075484" cy="33232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4833289" y="3542875"/>
            <a:ext cx="2822359" cy="461665"/>
          </a:xfrm>
          <a:prstGeom prst="rect">
            <a:avLst/>
          </a:prstGeom>
          <a:noFill/>
        </p:spPr>
        <p:txBody>
          <a:bodyPr wrap="square" rtlCol="0">
            <a:spAutoFit/>
          </a:bodyPr>
          <a:lstStyle/>
          <a:p>
            <a:r>
              <a:rPr lang="en-US" sz="2400" dirty="0" smtClean="0">
                <a:solidFill>
                  <a:srgbClr val="FFFF00"/>
                </a:solidFill>
                <a:latin typeface="Marker Felt"/>
                <a:cs typeface="Marker Felt"/>
              </a:rPr>
              <a:t>The Day of the Lord</a:t>
            </a:r>
            <a:endParaRPr lang="en-US" sz="2400" dirty="0">
              <a:solidFill>
                <a:srgbClr val="FFFF00"/>
              </a:solidFill>
              <a:latin typeface="Marker Felt"/>
              <a:cs typeface="Marker Felt"/>
            </a:endParaRPr>
          </a:p>
        </p:txBody>
      </p:sp>
    </p:spTree>
    <p:extLst>
      <p:ext uri="{BB962C8B-B14F-4D97-AF65-F5344CB8AC3E}">
        <p14:creationId xmlns:p14="http://schemas.microsoft.com/office/powerpoint/2010/main" val="407534301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95" y="0"/>
            <a:ext cx="9144000" cy="685800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endParaRPr lang="en-US" dirty="0"/>
          </a:p>
        </p:txBody>
      </p:sp>
      <p:sp>
        <p:nvSpPr>
          <p:cNvPr id="2" name="TextBox 1"/>
          <p:cNvSpPr txBox="1"/>
          <p:nvPr/>
        </p:nvSpPr>
        <p:spPr>
          <a:xfrm>
            <a:off x="404950" y="321281"/>
            <a:ext cx="8538299" cy="707886"/>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marL="457200" indent="-457200">
              <a:buAutoNum type="arabicPeriod" startAt="23"/>
            </a:pPr>
            <a:r>
              <a:rPr lang="en-US" sz="2000" dirty="0" smtClean="0">
                <a:solidFill>
                  <a:srgbClr val="FFFF00"/>
                </a:solidFill>
                <a:latin typeface="Papyrus"/>
                <a:cs typeface="Papyrus"/>
              </a:rPr>
              <a:t>Thus I will magnify Myself &amp; sanctify Myself; &amp; I will be known in the eyes of many nations &amp; they shall know that I AM the Lord.</a:t>
            </a:r>
            <a:endParaRPr lang="en-US" sz="2000" dirty="0">
              <a:solidFill>
                <a:srgbClr val="FFFF00"/>
              </a:solidFill>
              <a:latin typeface="Papyrus"/>
              <a:cs typeface="Papyrus"/>
            </a:endParaRPr>
          </a:p>
        </p:txBody>
      </p:sp>
      <p:pic>
        <p:nvPicPr>
          <p:cNvPr id="8" name="Picture 7" descr="McNaughton-Peace-Is-Coming-620x41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230" y="1201321"/>
            <a:ext cx="7874000" cy="528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9509012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endParaRPr lang="en-US" dirty="0"/>
          </a:p>
        </p:txBody>
      </p:sp>
    </p:spTree>
    <p:extLst>
      <p:ext uri="{BB962C8B-B14F-4D97-AF65-F5344CB8AC3E}">
        <p14:creationId xmlns:p14="http://schemas.microsoft.com/office/powerpoint/2010/main" val="356878324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endParaRPr lang="en-US" dirty="0"/>
          </a:p>
        </p:txBody>
      </p:sp>
      <p:sp>
        <p:nvSpPr>
          <p:cNvPr id="3" name="TextBox 2"/>
          <p:cNvSpPr txBox="1"/>
          <p:nvPr/>
        </p:nvSpPr>
        <p:spPr>
          <a:xfrm>
            <a:off x="1428819" y="298402"/>
            <a:ext cx="6632542"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400" dirty="0" smtClean="0">
                <a:solidFill>
                  <a:srgbClr val="00D502"/>
                </a:solidFill>
                <a:latin typeface="Papyrus"/>
                <a:cs typeface="Papyrus"/>
              </a:rPr>
              <a:t>Ezekiel Chapter 39     Gog’s Destruction</a:t>
            </a:r>
            <a:endParaRPr lang="en-US" sz="2400" dirty="0">
              <a:solidFill>
                <a:srgbClr val="00D502"/>
              </a:solidFill>
              <a:latin typeface="Papyrus"/>
              <a:cs typeface="Papyrus"/>
            </a:endParaRPr>
          </a:p>
        </p:txBody>
      </p:sp>
      <p:sp>
        <p:nvSpPr>
          <p:cNvPr id="5" name="TextBox 4"/>
          <p:cNvSpPr txBox="1"/>
          <p:nvPr/>
        </p:nvSpPr>
        <p:spPr>
          <a:xfrm>
            <a:off x="476273" y="962001"/>
            <a:ext cx="7937883" cy="1631216"/>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000" dirty="0" smtClean="0">
                <a:solidFill>
                  <a:srgbClr val="FFFF00"/>
                </a:solidFill>
                <a:latin typeface="Comic Sans MS"/>
                <a:cs typeface="Comic Sans MS"/>
              </a:rPr>
              <a:t>1-2</a:t>
            </a:r>
            <a:r>
              <a:rPr lang="en-US" sz="2000" dirty="0" smtClean="0">
                <a:solidFill>
                  <a:srgbClr val="FFFF00"/>
                </a:solidFill>
                <a:latin typeface="Papyrus"/>
                <a:cs typeface="Papyrus"/>
              </a:rPr>
              <a:t>. </a:t>
            </a:r>
            <a:r>
              <a:rPr lang="en-US" sz="2000" dirty="0" smtClean="0">
                <a:solidFill>
                  <a:srgbClr val="00D502"/>
                </a:solidFill>
                <a:latin typeface="Papyrus"/>
                <a:cs typeface="Papyrus"/>
              </a:rPr>
              <a:t>Therefore, son of man, prophesy against </a:t>
            </a:r>
            <a:r>
              <a:rPr lang="en-US" sz="2000" dirty="0" smtClean="0">
                <a:solidFill>
                  <a:srgbClr val="FF6600"/>
                </a:solidFill>
                <a:latin typeface="Papyrus"/>
                <a:cs typeface="Papyrus"/>
              </a:rPr>
              <a:t>Gog</a:t>
            </a:r>
            <a:r>
              <a:rPr lang="en-US" sz="2000" dirty="0" smtClean="0">
                <a:solidFill>
                  <a:srgbClr val="00D502"/>
                </a:solidFill>
                <a:latin typeface="Papyrus"/>
                <a:cs typeface="Papyrus"/>
              </a:rPr>
              <a:t> and say,</a:t>
            </a:r>
          </a:p>
          <a:p>
            <a:r>
              <a:rPr lang="en-US" sz="2000" dirty="0" smtClean="0">
                <a:solidFill>
                  <a:srgbClr val="00D502"/>
                </a:solidFill>
                <a:latin typeface="Papyrus"/>
                <a:cs typeface="Papyrus"/>
              </a:rPr>
              <a:t> ‘Thus says the Lord God; Behold I am against </a:t>
            </a:r>
            <a:r>
              <a:rPr lang="en-US" sz="2000" dirty="0" smtClean="0">
                <a:solidFill>
                  <a:srgbClr val="FF6600"/>
                </a:solidFill>
                <a:latin typeface="Papyrus"/>
                <a:cs typeface="Papyrus"/>
              </a:rPr>
              <a:t>you, O Gog</a:t>
            </a:r>
            <a:r>
              <a:rPr lang="en-US" sz="2000" dirty="0" smtClean="0">
                <a:solidFill>
                  <a:srgbClr val="00D502"/>
                </a:solidFill>
                <a:latin typeface="Papyrus"/>
                <a:cs typeface="Papyrus"/>
              </a:rPr>
              <a:t>, the chief prince of </a:t>
            </a:r>
            <a:r>
              <a:rPr lang="en-US" sz="2000" dirty="0" err="1" smtClean="0">
                <a:solidFill>
                  <a:srgbClr val="00D502"/>
                </a:solidFill>
                <a:latin typeface="Papyrus"/>
                <a:cs typeface="Papyrus"/>
              </a:rPr>
              <a:t>Meshech</a:t>
            </a:r>
            <a:r>
              <a:rPr lang="en-US" sz="2000" dirty="0" smtClean="0">
                <a:solidFill>
                  <a:srgbClr val="00D502"/>
                </a:solidFill>
                <a:latin typeface="Papyrus"/>
                <a:cs typeface="Papyrus"/>
              </a:rPr>
              <a:t> and Tubal: and I will turn</a:t>
            </a:r>
            <a:r>
              <a:rPr lang="en-US" sz="2000" dirty="0" smtClean="0">
                <a:solidFill>
                  <a:srgbClr val="FF6600"/>
                </a:solidFill>
                <a:latin typeface="Papyrus"/>
                <a:cs typeface="Papyrus"/>
              </a:rPr>
              <a:t> you </a:t>
            </a:r>
            <a:r>
              <a:rPr lang="en-US" sz="2000" dirty="0" smtClean="0">
                <a:solidFill>
                  <a:srgbClr val="00D502"/>
                </a:solidFill>
                <a:latin typeface="Papyrus"/>
                <a:cs typeface="Papyrus"/>
              </a:rPr>
              <a:t>back &amp; leave but 1/6</a:t>
            </a:r>
            <a:r>
              <a:rPr lang="en-US" sz="2000" baseline="30000" dirty="0" smtClean="0">
                <a:solidFill>
                  <a:srgbClr val="00D502"/>
                </a:solidFill>
                <a:latin typeface="Papyrus"/>
                <a:cs typeface="Papyrus"/>
              </a:rPr>
              <a:t>th</a:t>
            </a:r>
            <a:r>
              <a:rPr lang="en-US" sz="2000" dirty="0" smtClean="0">
                <a:solidFill>
                  <a:srgbClr val="00D502"/>
                </a:solidFill>
                <a:latin typeface="Papyrus"/>
                <a:cs typeface="Papyrus"/>
              </a:rPr>
              <a:t> part </a:t>
            </a:r>
            <a:r>
              <a:rPr lang="en-US" sz="2000" dirty="0" smtClean="0">
                <a:solidFill>
                  <a:srgbClr val="FF6600"/>
                </a:solidFill>
                <a:latin typeface="Papyrus"/>
                <a:cs typeface="Papyrus"/>
              </a:rPr>
              <a:t>of you </a:t>
            </a:r>
            <a:r>
              <a:rPr lang="en-US" sz="2000" dirty="0" smtClean="0">
                <a:solidFill>
                  <a:srgbClr val="00D502"/>
                </a:solidFill>
                <a:latin typeface="Papyrus"/>
                <a:cs typeface="Papyrus"/>
              </a:rPr>
              <a:t>&amp; will cause </a:t>
            </a:r>
            <a:r>
              <a:rPr lang="en-US" sz="2000" dirty="0" smtClean="0">
                <a:solidFill>
                  <a:srgbClr val="FF6600"/>
                </a:solidFill>
                <a:latin typeface="Papyrus"/>
                <a:cs typeface="Papyrus"/>
              </a:rPr>
              <a:t>you</a:t>
            </a:r>
            <a:r>
              <a:rPr lang="en-US" sz="2000" dirty="0" smtClean="0">
                <a:solidFill>
                  <a:srgbClr val="00D502"/>
                </a:solidFill>
                <a:latin typeface="Papyrus"/>
                <a:cs typeface="Papyrus"/>
              </a:rPr>
              <a:t> to come up from the North parts &amp; will bring </a:t>
            </a:r>
            <a:r>
              <a:rPr lang="en-US" sz="2000" dirty="0" smtClean="0">
                <a:solidFill>
                  <a:srgbClr val="FF6600"/>
                </a:solidFill>
                <a:latin typeface="Papyrus"/>
                <a:cs typeface="Papyrus"/>
              </a:rPr>
              <a:t>you </a:t>
            </a:r>
            <a:r>
              <a:rPr lang="en-US" sz="2000" dirty="0" smtClean="0">
                <a:solidFill>
                  <a:srgbClr val="00D502"/>
                </a:solidFill>
                <a:latin typeface="Papyrus"/>
                <a:cs typeface="Papyrus"/>
              </a:rPr>
              <a:t>on the </a:t>
            </a:r>
            <a:r>
              <a:rPr lang="en-US" sz="2000" dirty="0" smtClean="0">
                <a:solidFill>
                  <a:srgbClr val="3366FF"/>
                </a:solidFill>
                <a:latin typeface="Papyrus"/>
                <a:cs typeface="Papyrus"/>
              </a:rPr>
              <a:t>mountains of Israel</a:t>
            </a:r>
            <a:r>
              <a:rPr lang="en-US" sz="2000" dirty="0" smtClean="0">
                <a:solidFill>
                  <a:srgbClr val="00D502"/>
                </a:solidFill>
                <a:latin typeface="Papyrus"/>
                <a:cs typeface="Papyrus"/>
              </a:rPr>
              <a:t>.</a:t>
            </a:r>
            <a:endParaRPr lang="en-US" sz="2000" dirty="0">
              <a:solidFill>
                <a:srgbClr val="00D502"/>
              </a:solidFill>
              <a:latin typeface="Papyrus"/>
              <a:cs typeface="Papyrus"/>
            </a:endParaRPr>
          </a:p>
        </p:txBody>
      </p:sp>
      <p:pic>
        <p:nvPicPr>
          <p:cNvPr id="6" name="Picture 5" descr="images-3.jpeg"/>
          <p:cNvPicPr>
            <a:picLocks noChangeAspect="1"/>
          </p:cNvPicPr>
          <p:nvPr/>
        </p:nvPicPr>
        <p:blipFill rotWithShape="1">
          <a:blip r:embed="rId2">
            <a:extLst>
              <a:ext uri="{28A0092B-C50C-407E-A947-70E740481C1C}">
                <a14:useLocalDpi xmlns:a14="http://schemas.microsoft.com/office/drawing/2010/main" val="0"/>
              </a:ext>
            </a:extLst>
          </a:blip>
          <a:srcRect r="13535"/>
          <a:stretch/>
        </p:blipFill>
        <p:spPr>
          <a:xfrm>
            <a:off x="295582" y="2913133"/>
            <a:ext cx="3674487" cy="33426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Unknown-1.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0582" y="2913132"/>
            <a:ext cx="4255324" cy="33426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9295866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endParaRPr lang="en-US" dirty="0"/>
          </a:p>
        </p:txBody>
      </p:sp>
      <p:sp>
        <p:nvSpPr>
          <p:cNvPr id="2" name="TextBox 1"/>
          <p:cNvSpPr txBox="1"/>
          <p:nvPr/>
        </p:nvSpPr>
        <p:spPr>
          <a:xfrm>
            <a:off x="168080" y="352823"/>
            <a:ext cx="8684115" cy="132343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000" dirty="0" smtClean="0">
                <a:solidFill>
                  <a:srgbClr val="FFFF00"/>
                </a:solidFill>
                <a:latin typeface="Papyrus"/>
                <a:cs typeface="Papyrus"/>
              </a:rPr>
              <a:t>3-4</a:t>
            </a:r>
            <a:r>
              <a:rPr lang="en-US" sz="2000" dirty="0" smtClean="0">
                <a:solidFill>
                  <a:srgbClr val="FF0000"/>
                </a:solidFill>
                <a:latin typeface="Papyrus"/>
                <a:cs typeface="Papyrus"/>
              </a:rPr>
              <a:t>. </a:t>
            </a:r>
            <a:r>
              <a:rPr lang="en-US" sz="2000" dirty="0" smtClean="0">
                <a:solidFill>
                  <a:srgbClr val="00D502"/>
                </a:solidFill>
                <a:latin typeface="Papyrus"/>
                <a:cs typeface="Papyrus"/>
              </a:rPr>
              <a:t>And I will smite </a:t>
            </a:r>
            <a:r>
              <a:rPr lang="en-US" sz="2000" dirty="0" smtClean="0">
                <a:solidFill>
                  <a:srgbClr val="FF6600"/>
                </a:solidFill>
                <a:latin typeface="Papyrus"/>
                <a:cs typeface="Papyrus"/>
              </a:rPr>
              <a:t>your</a:t>
            </a:r>
            <a:r>
              <a:rPr lang="en-US" sz="2000" dirty="0" smtClean="0">
                <a:solidFill>
                  <a:srgbClr val="00D502"/>
                </a:solidFill>
                <a:latin typeface="Papyrus"/>
                <a:cs typeface="Papyrus"/>
              </a:rPr>
              <a:t> bow out of your left hand &amp; will cause your arrows to fall out of your right hand.  </a:t>
            </a:r>
            <a:r>
              <a:rPr lang="en-US" sz="2000" dirty="0" smtClean="0">
                <a:solidFill>
                  <a:srgbClr val="FF6600"/>
                </a:solidFill>
                <a:latin typeface="Papyrus"/>
                <a:cs typeface="Papyrus"/>
              </a:rPr>
              <a:t>You </a:t>
            </a:r>
            <a:r>
              <a:rPr lang="en-US" sz="2000" dirty="0" smtClean="0">
                <a:solidFill>
                  <a:srgbClr val="00D502"/>
                </a:solidFill>
                <a:latin typeface="Papyrus"/>
                <a:cs typeface="Papyrus"/>
              </a:rPr>
              <a:t>shall fall on the </a:t>
            </a:r>
            <a:r>
              <a:rPr lang="en-US" sz="2000" dirty="0" smtClean="0">
                <a:solidFill>
                  <a:srgbClr val="3366FF"/>
                </a:solidFill>
                <a:latin typeface="Papyrus"/>
                <a:cs typeface="Papyrus"/>
              </a:rPr>
              <a:t>mountains of Israel</a:t>
            </a:r>
            <a:r>
              <a:rPr lang="en-US" sz="2000" dirty="0" smtClean="0">
                <a:solidFill>
                  <a:srgbClr val="00D502"/>
                </a:solidFill>
                <a:latin typeface="Papyrus"/>
                <a:cs typeface="Papyrus"/>
              </a:rPr>
              <a:t>, </a:t>
            </a:r>
            <a:r>
              <a:rPr lang="en-US" sz="2000" dirty="0" smtClean="0">
                <a:solidFill>
                  <a:srgbClr val="FF6600"/>
                </a:solidFill>
                <a:latin typeface="Papyrus"/>
                <a:cs typeface="Papyrus"/>
              </a:rPr>
              <a:t>you and all your bands</a:t>
            </a:r>
            <a:r>
              <a:rPr lang="en-US" sz="2000" dirty="0" smtClean="0">
                <a:solidFill>
                  <a:srgbClr val="00D502"/>
                </a:solidFill>
                <a:latin typeface="Papyrus"/>
                <a:cs typeface="Papyrus"/>
              </a:rPr>
              <a:t>, &amp; the people that is with </a:t>
            </a:r>
            <a:r>
              <a:rPr lang="en-US" sz="2000" dirty="0" smtClean="0">
                <a:solidFill>
                  <a:srgbClr val="FF6600"/>
                </a:solidFill>
                <a:latin typeface="Papyrus"/>
                <a:cs typeface="Papyrus"/>
              </a:rPr>
              <a:t>you: </a:t>
            </a:r>
            <a:r>
              <a:rPr lang="en-US" sz="2000" dirty="0" smtClean="0">
                <a:solidFill>
                  <a:srgbClr val="00D502"/>
                </a:solidFill>
                <a:latin typeface="Papyrus"/>
                <a:cs typeface="Papyrus"/>
              </a:rPr>
              <a:t>I will give you to all the ravenous birds or every sort &amp; to the beasts of the field to be devoured.</a:t>
            </a:r>
            <a:endParaRPr lang="en-US" sz="2000" dirty="0">
              <a:solidFill>
                <a:srgbClr val="00D502"/>
              </a:solidFill>
              <a:latin typeface="Papyrus"/>
              <a:cs typeface="Papyrus"/>
            </a:endParaRPr>
          </a:p>
        </p:txBody>
      </p:sp>
      <p:pic>
        <p:nvPicPr>
          <p:cNvPr id="3" name="Picture 2" descr="jiha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6778" y="1975365"/>
            <a:ext cx="5519917" cy="44159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0941276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5283"/>
            <a:ext cx="9144000" cy="685800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endParaRPr lang="en-US" dirty="0"/>
          </a:p>
        </p:txBody>
      </p:sp>
      <p:sp>
        <p:nvSpPr>
          <p:cNvPr id="2" name="TextBox 1"/>
          <p:cNvSpPr txBox="1"/>
          <p:nvPr/>
        </p:nvSpPr>
        <p:spPr>
          <a:xfrm>
            <a:off x="546832" y="458670"/>
            <a:ext cx="8096640" cy="1015663"/>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2000" dirty="0" smtClean="0">
                <a:solidFill>
                  <a:srgbClr val="FFFF00"/>
                </a:solidFill>
                <a:latin typeface="Comic Sans MS"/>
                <a:cs typeface="Comic Sans MS"/>
              </a:rPr>
              <a:t>5</a:t>
            </a:r>
            <a:r>
              <a:rPr lang="en-US" sz="2000" dirty="0" smtClean="0">
                <a:solidFill>
                  <a:srgbClr val="FFFF00"/>
                </a:solidFill>
                <a:latin typeface="Papyrus"/>
                <a:cs typeface="Papyrus"/>
              </a:rPr>
              <a:t>-6</a:t>
            </a:r>
            <a:r>
              <a:rPr lang="en-US" sz="20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00"/>
                </a:solidFill>
                <a:effectLst>
                  <a:outerShdw blurRad="41275" dist="12700" dir="12000000" algn="tl" rotWithShape="0">
                    <a:srgbClr val="000000">
                      <a:alpha val="40000"/>
                    </a:srgbClr>
                  </a:outerShdw>
                </a:effectLst>
                <a:latin typeface="Papyrus"/>
                <a:cs typeface="Papyrus"/>
              </a:rPr>
              <a:t>.</a:t>
            </a:r>
            <a:r>
              <a:rPr lang="en-US" sz="2000" dirty="0" smtClean="0">
                <a:solidFill>
                  <a:srgbClr val="FF6600"/>
                </a:solidFill>
                <a:latin typeface="Papyrus"/>
                <a:cs typeface="Papyrus"/>
              </a:rPr>
              <a:t> You </a:t>
            </a:r>
            <a:r>
              <a:rPr lang="en-US" sz="2000" dirty="0" smtClean="0">
                <a:solidFill>
                  <a:srgbClr val="00D502"/>
                </a:solidFill>
                <a:latin typeface="Papyrus"/>
                <a:cs typeface="Papyrus"/>
              </a:rPr>
              <a:t>shall fall on the open field: for I have spoken it, says the Lord God.  And I will send a fire on </a:t>
            </a:r>
            <a:r>
              <a:rPr lang="en-US" sz="2000" dirty="0" err="1" smtClean="0">
                <a:solidFill>
                  <a:srgbClr val="00D502"/>
                </a:solidFill>
                <a:latin typeface="Papyrus"/>
                <a:cs typeface="Papyrus"/>
              </a:rPr>
              <a:t>Magog</a:t>
            </a:r>
            <a:r>
              <a:rPr lang="en-US" sz="2000" dirty="0" smtClean="0">
                <a:solidFill>
                  <a:srgbClr val="00D502"/>
                </a:solidFill>
                <a:latin typeface="Papyrus"/>
                <a:cs typeface="Papyrus"/>
              </a:rPr>
              <a:t> &amp; among them that dwell carelessly in the isles: &amp; they shall know that I AM the Lord.</a:t>
            </a:r>
          </a:p>
        </p:txBody>
      </p:sp>
      <p:pic>
        <p:nvPicPr>
          <p:cNvPr id="3" name="Picture 2" descr="0.jpg"/>
          <p:cNvPicPr>
            <a:picLocks noChangeAspect="1"/>
          </p:cNvPicPr>
          <p:nvPr/>
        </p:nvPicPr>
        <p:blipFill rotWithShape="1">
          <a:blip r:embed="rId2">
            <a:extLst>
              <a:ext uri="{28A0092B-C50C-407E-A947-70E740481C1C}">
                <a14:useLocalDpi xmlns:a14="http://schemas.microsoft.com/office/drawing/2010/main" val="0"/>
              </a:ext>
            </a:extLst>
          </a:blip>
          <a:srcRect l="10417" t="15659" r="10586" b="15659"/>
          <a:stretch/>
        </p:blipFill>
        <p:spPr>
          <a:xfrm>
            <a:off x="957725" y="1904741"/>
            <a:ext cx="7028735" cy="42829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2009364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endParaRPr lang="en-US" dirty="0"/>
          </a:p>
        </p:txBody>
      </p:sp>
      <p:sp>
        <p:nvSpPr>
          <p:cNvPr id="2" name="TextBox 1"/>
          <p:cNvSpPr txBox="1"/>
          <p:nvPr/>
        </p:nvSpPr>
        <p:spPr>
          <a:xfrm>
            <a:off x="237634" y="317625"/>
            <a:ext cx="8521183" cy="132343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000" dirty="0" smtClean="0">
                <a:solidFill>
                  <a:srgbClr val="FFFF00"/>
                </a:solidFill>
                <a:latin typeface="Comic Sans MS"/>
                <a:cs typeface="Comic Sans MS"/>
              </a:rPr>
              <a:t>7</a:t>
            </a:r>
            <a:r>
              <a:rPr lang="en-US" sz="2000" dirty="0" smtClean="0">
                <a:solidFill>
                  <a:srgbClr val="FFFF00"/>
                </a:solidFill>
                <a:latin typeface="Papyrus"/>
                <a:cs typeface="Papyrus"/>
              </a:rPr>
              <a:t>-8. “</a:t>
            </a:r>
            <a:r>
              <a:rPr lang="en-US" sz="2000" dirty="0" smtClean="0">
                <a:solidFill>
                  <a:srgbClr val="00D502"/>
                </a:solidFill>
                <a:latin typeface="Papyrus"/>
                <a:cs typeface="Papyrus"/>
              </a:rPr>
              <a:t>So will I make My Holy Name known in the midst of My people </a:t>
            </a:r>
            <a:r>
              <a:rPr lang="en-US" sz="2000" dirty="0" smtClean="0">
                <a:solidFill>
                  <a:srgbClr val="3366FF"/>
                </a:solidFill>
                <a:latin typeface="Papyrus"/>
                <a:cs typeface="Papyrus"/>
              </a:rPr>
              <a:t>Israel</a:t>
            </a:r>
            <a:r>
              <a:rPr lang="en-US" sz="2000" dirty="0" smtClean="0">
                <a:solidFill>
                  <a:srgbClr val="00D502"/>
                </a:solidFill>
                <a:latin typeface="Papyrus"/>
                <a:cs typeface="Papyrus"/>
              </a:rPr>
              <a:t>; &amp; I will not let them pollute My Holy Name any more:  </a:t>
            </a:r>
            <a:r>
              <a:rPr lang="en-US" sz="2000" dirty="0">
                <a:solidFill>
                  <a:srgbClr val="00D502"/>
                </a:solidFill>
                <a:latin typeface="Papyrus"/>
                <a:cs typeface="Papyrus"/>
              </a:rPr>
              <a:t>&amp;</a:t>
            </a:r>
            <a:r>
              <a:rPr lang="en-US" sz="2000" dirty="0" smtClean="0">
                <a:solidFill>
                  <a:srgbClr val="00D502"/>
                </a:solidFill>
                <a:latin typeface="Papyrus"/>
                <a:cs typeface="Papyrus"/>
              </a:rPr>
              <a:t> the heathen shall know that I AM the Lord, the Holy One </a:t>
            </a:r>
            <a:r>
              <a:rPr lang="en-US" sz="2000" dirty="0" smtClean="0">
                <a:solidFill>
                  <a:srgbClr val="3366FF"/>
                </a:solidFill>
                <a:latin typeface="Papyrus"/>
                <a:cs typeface="Papyrus"/>
              </a:rPr>
              <a:t>of Israel</a:t>
            </a:r>
            <a:r>
              <a:rPr lang="en-US" sz="2000" dirty="0" smtClean="0">
                <a:solidFill>
                  <a:srgbClr val="00D502"/>
                </a:solidFill>
                <a:latin typeface="Papyrus"/>
                <a:cs typeface="Papyrus"/>
              </a:rPr>
              <a:t>.  Behold, it is come &amp; it is done, says the Lord God’ this is the Day whereof I have spoken.”</a:t>
            </a:r>
            <a:endParaRPr lang="en-US" sz="2000" dirty="0">
              <a:solidFill>
                <a:srgbClr val="00D502"/>
              </a:solidFill>
              <a:latin typeface="Papyrus"/>
              <a:cs typeface="Papyrus"/>
            </a:endParaRPr>
          </a:p>
        </p:txBody>
      </p:sp>
      <p:pic>
        <p:nvPicPr>
          <p:cNvPr id="3" name="Picture 2" descr="th-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667" y="1811371"/>
            <a:ext cx="8049892" cy="44945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2964926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endParaRPr lang="en-US" dirty="0"/>
          </a:p>
        </p:txBody>
      </p:sp>
      <p:sp>
        <p:nvSpPr>
          <p:cNvPr id="2" name="TextBox 1"/>
          <p:cNvSpPr txBox="1"/>
          <p:nvPr/>
        </p:nvSpPr>
        <p:spPr>
          <a:xfrm>
            <a:off x="765697" y="149391"/>
            <a:ext cx="7283452" cy="2062103"/>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2400" dirty="0" smtClean="0">
                <a:solidFill>
                  <a:srgbClr val="FF6600"/>
                </a:solidFill>
                <a:latin typeface="Chalkduster"/>
                <a:cs typeface="Chalkduster"/>
              </a:rPr>
              <a:t>GOG</a:t>
            </a:r>
            <a:r>
              <a:rPr lang="en-US" sz="2400" dirty="0" smtClean="0">
                <a:solidFill>
                  <a:srgbClr val="00D502"/>
                </a:solidFill>
                <a:latin typeface="Comic Sans MS"/>
                <a:cs typeface="Comic Sans MS"/>
              </a:rPr>
              <a:t> is a Hebrew name…</a:t>
            </a:r>
            <a:r>
              <a:rPr lang="en-US" sz="2400" dirty="0" err="1" smtClean="0">
                <a:solidFill>
                  <a:srgbClr val="00D502"/>
                </a:solidFill>
                <a:latin typeface="Comic Sans MS"/>
                <a:cs typeface="Comic Sans MS"/>
              </a:rPr>
              <a:t>Gimel</a:t>
            </a:r>
            <a:r>
              <a:rPr lang="en-US" sz="2400" dirty="0" smtClean="0">
                <a:solidFill>
                  <a:srgbClr val="00D502"/>
                </a:solidFill>
                <a:latin typeface="Comic Sans MS"/>
                <a:cs typeface="Comic Sans MS"/>
              </a:rPr>
              <a:t> </a:t>
            </a:r>
            <a:r>
              <a:rPr lang="en-US" sz="2400" dirty="0" err="1" smtClean="0">
                <a:solidFill>
                  <a:srgbClr val="00D502"/>
                </a:solidFill>
                <a:latin typeface="Comic Sans MS"/>
                <a:cs typeface="Comic Sans MS"/>
              </a:rPr>
              <a:t>Vav</a:t>
            </a:r>
            <a:r>
              <a:rPr lang="en-US" sz="2400" dirty="0" smtClean="0">
                <a:solidFill>
                  <a:srgbClr val="00D502"/>
                </a:solidFill>
                <a:latin typeface="Comic Sans MS"/>
                <a:cs typeface="Comic Sans MS"/>
              </a:rPr>
              <a:t> </a:t>
            </a:r>
            <a:r>
              <a:rPr lang="en-US" sz="2400" dirty="0" err="1" smtClean="0">
                <a:solidFill>
                  <a:srgbClr val="00D502"/>
                </a:solidFill>
                <a:latin typeface="Comic Sans MS"/>
                <a:cs typeface="Comic Sans MS"/>
              </a:rPr>
              <a:t>Gimel</a:t>
            </a:r>
            <a:endParaRPr lang="en-US" sz="2400" dirty="0" smtClean="0">
              <a:solidFill>
                <a:srgbClr val="00D502"/>
              </a:solidFill>
              <a:latin typeface="Comic Sans MS"/>
              <a:cs typeface="Comic Sans MS"/>
            </a:endParaRPr>
          </a:p>
          <a:p>
            <a:r>
              <a:rPr lang="en-US" sz="2400" dirty="0">
                <a:solidFill>
                  <a:srgbClr val="00D502"/>
                </a:solidFill>
                <a:latin typeface="Comic Sans MS"/>
                <a:cs typeface="Comic Sans MS"/>
              </a:rPr>
              <a:t> </a:t>
            </a:r>
            <a:r>
              <a:rPr lang="en-US" sz="2400" dirty="0" smtClean="0">
                <a:solidFill>
                  <a:srgbClr val="00D502"/>
                </a:solidFill>
                <a:latin typeface="Comic Sans MS"/>
                <a:cs typeface="Comic Sans MS"/>
              </a:rPr>
              <a:t>       </a:t>
            </a:r>
            <a:r>
              <a:rPr lang="en-US" sz="2000" dirty="0" smtClean="0">
                <a:solidFill>
                  <a:srgbClr val="00D502"/>
                </a:solidFill>
                <a:latin typeface="Comic Sans MS"/>
                <a:cs typeface="Comic Sans MS"/>
              </a:rPr>
              <a:t>meaning “The most proud of the proud”</a:t>
            </a:r>
          </a:p>
          <a:p>
            <a:r>
              <a:rPr lang="en-US" sz="2000" dirty="0">
                <a:solidFill>
                  <a:srgbClr val="00D502"/>
                </a:solidFill>
                <a:latin typeface="Comic Sans MS"/>
                <a:cs typeface="Comic Sans MS"/>
              </a:rPr>
              <a:t> </a:t>
            </a:r>
            <a:r>
              <a:rPr lang="en-US" sz="2000" dirty="0" smtClean="0">
                <a:solidFill>
                  <a:srgbClr val="00D502"/>
                </a:solidFill>
                <a:latin typeface="Comic Sans MS"/>
                <a:cs typeface="Comic Sans MS"/>
              </a:rPr>
              <a:t>         translated “mountain”</a:t>
            </a:r>
            <a:endParaRPr lang="en-US" sz="2000" dirty="0" smtClean="0">
              <a:solidFill>
                <a:srgbClr val="00D502"/>
              </a:solidFill>
              <a:latin typeface="Chalkduster"/>
              <a:cs typeface="Chalkduster"/>
            </a:endParaRPr>
          </a:p>
          <a:p>
            <a:r>
              <a:rPr lang="en-US" sz="2000" dirty="0" smtClean="0">
                <a:solidFill>
                  <a:srgbClr val="00D502"/>
                </a:solidFill>
                <a:latin typeface="Chalkduster"/>
                <a:cs typeface="Chalkduster"/>
              </a:rPr>
              <a:t>      </a:t>
            </a:r>
            <a:r>
              <a:rPr lang="en-US" sz="2000" dirty="0" smtClean="0">
                <a:solidFill>
                  <a:srgbClr val="00D502"/>
                </a:solidFill>
                <a:latin typeface="Comic Sans MS"/>
                <a:cs typeface="Comic Sans MS"/>
              </a:rPr>
              <a:t>is a strong prince over Turkey, not Russia</a:t>
            </a:r>
          </a:p>
          <a:p>
            <a:r>
              <a:rPr lang="en-US" sz="2000" dirty="0" smtClean="0">
                <a:solidFill>
                  <a:srgbClr val="FF6600"/>
                </a:solidFill>
                <a:latin typeface="Chalkduster"/>
                <a:cs typeface="Chalkduster"/>
              </a:rPr>
              <a:t>GOG</a:t>
            </a:r>
            <a:r>
              <a:rPr lang="en-US" sz="2000" dirty="0" smtClean="0">
                <a:solidFill>
                  <a:srgbClr val="00D502"/>
                </a:solidFill>
                <a:latin typeface="Comic Sans MS"/>
                <a:cs typeface="Comic Sans MS"/>
              </a:rPr>
              <a:t> in Sumerian language means </a:t>
            </a:r>
            <a:r>
              <a:rPr lang="en-US" sz="2000" dirty="0" smtClean="0">
                <a:solidFill>
                  <a:srgbClr val="FF6600"/>
                </a:solidFill>
                <a:latin typeface="Comic Sans MS"/>
                <a:cs typeface="Comic Sans MS"/>
              </a:rPr>
              <a:t>“darkness</a:t>
            </a:r>
            <a:r>
              <a:rPr lang="en-US" sz="2000" dirty="0" smtClean="0">
                <a:solidFill>
                  <a:srgbClr val="00D502"/>
                </a:solidFill>
                <a:latin typeface="Comic Sans MS"/>
                <a:cs typeface="Comic Sans MS"/>
              </a:rPr>
              <a:t>”</a:t>
            </a:r>
            <a:br>
              <a:rPr lang="en-US" sz="2000" dirty="0" smtClean="0">
                <a:solidFill>
                  <a:srgbClr val="00D502"/>
                </a:solidFill>
                <a:latin typeface="Comic Sans MS"/>
                <a:cs typeface="Comic Sans MS"/>
              </a:rPr>
            </a:br>
            <a:r>
              <a:rPr lang="en-US" sz="2000" dirty="0" smtClean="0">
                <a:solidFill>
                  <a:srgbClr val="00D502"/>
                </a:solidFill>
                <a:latin typeface="Comic Sans MS"/>
                <a:cs typeface="Comic Sans MS"/>
              </a:rPr>
              <a:t>  Turkey (Pergamum) is where </a:t>
            </a:r>
            <a:r>
              <a:rPr lang="en-US" sz="2000" dirty="0" err="1" smtClean="0">
                <a:solidFill>
                  <a:srgbClr val="00D502"/>
                </a:solidFill>
                <a:latin typeface="Comic Sans MS"/>
                <a:cs typeface="Comic Sans MS"/>
              </a:rPr>
              <a:t>satan’s</a:t>
            </a:r>
            <a:r>
              <a:rPr lang="en-US" sz="2000" dirty="0" smtClean="0">
                <a:solidFill>
                  <a:srgbClr val="00D502"/>
                </a:solidFill>
                <a:latin typeface="Comic Sans MS"/>
                <a:cs typeface="Comic Sans MS"/>
              </a:rPr>
              <a:t> throne is located!</a:t>
            </a:r>
            <a:endParaRPr lang="en-US" sz="2000" dirty="0">
              <a:solidFill>
                <a:srgbClr val="00D502"/>
              </a:solidFill>
              <a:latin typeface="Comic Sans MS"/>
              <a:cs typeface="Comic Sans MS"/>
            </a:endParaRPr>
          </a:p>
        </p:txBody>
      </p:sp>
      <p:pic>
        <p:nvPicPr>
          <p:cNvPr id="3" name="Picture 2" descr="clip_image008_thum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6090" y="2401188"/>
            <a:ext cx="4496105" cy="31988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Gog and Mago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794" y="2401188"/>
            <a:ext cx="3816938" cy="31988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231794" y="5766605"/>
            <a:ext cx="8620401" cy="923330"/>
          </a:xfrm>
          <a:prstGeom prst="rect">
            <a:avLst/>
          </a:prstGeom>
          <a:noFill/>
        </p:spPr>
        <p:txBody>
          <a:bodyPr wrap="square" rtlCol="0">
            <a:spAutoFit/>
          </a:bodyPr>
          <a:lstStyle/>
          <a:p>
            <a:r>
              <a:rPr lang="en-US" dirty="0" smtClean="0">
                <a:solidFill>
                  <a:srgbClr val="FFFF00"/>
                </a:solidFill>
                <a:latin typeface="Comic Sans MS"/>
                <a:cs typeface="Comic Sans MS"/>
              </a:rPr>
              <a:t>Rev. 2:13 </a:t>
            </a:r>
            <a:r>
              <a:rPr lang="en-US" dirty="0" smtClean="0">
                <a:solidFill>
                  <a:srgbClr val="00D502"/>
                </a:solidFill>
                <a:latin typeface="Comic Sans MS"/>
                <a:cs typeface="Comic Sans MS"/>
              </a:rPr>
              <a:t>(Letter to Pergamum)  “I know your works &amp; where you dwell, even </a:t>
            </a:r>
            <a:r>
              <a:rPr lang="en-US" dirty="0" smtClean="0">
                <a:solidFill>
                  <a:srgbClr val="FF6600"/>
                </a:solidFill>
                <a:latin typeface="Comic Sans MS"/>
                <a:cs typeface="Comic Sans MS"/>
              </a:rPr>
              <a:t>where </a:t>
            </a:r>
            <a:r>
              <a:rPr lang="en-US" dirty="0" err="1" smtClean="0">
                <a:solidFill>
                  <a:srgbClr val="FF6600"/>
                </a:solidFill>
                <a:latin typeface="Comic Sans MS"/>
                <a:cs typeface="Comic Sans MS"/>
              </a:rPr>
              <a:t>satan’s</a:t>
            </a:r>
            <a:r>
              <a:rPr lang="en-US" dirty="0" smtClean="0">
                <a:solidFill>
                  <a:srgbClr val="FF6600"/>
                </a:solidFill>
                <a:latin typeface="Comic Sans MS"/>
                <a:cs typeface="Comic Sans MS"/>
              </a:rPr>
              <a:t> throne is</a:t>
            </a:r>
            <a:r>
              <a:rPr lang="en-US" dirty="0" smtClean="0">
                <a:solidFill>
                  <a:srgbClr val="00D502"/>
                </a:solidFill>
                <a:latin typeface="Comic Sans MS"/>
                <a:cs typeface="Comic Sans MS"/>
              </a:rPr>
              <a:t>: &amp; you hold fast My name, even in those days wherein Antipas was My faithful martyr, who was  slain among you, </a:t>
            </a:r>
            <a:r>
              <a:rPr lang="en-US" dirty="0" smtClean="0">
                <a:solidFill>
                  <a:srgbClr val="FF6600"/>
                </a:solidFill>
                <a:latin typeface="Comic Sans MS"/>
                <a:cs typeface="Comic Sans MS"/>
              </a:rPr>
              <a:t>where </a:t>
            </a:r>
            <a:r>
              <a:rPr lang="en-US" dirty="0" err="1" smtClean="0">
                <a:solidFill>
                  <a:srgbClr val="FF6600"/>
                </a:solidFill>
                <a:latin typeface="Comic Sans MS"/>
                <a:cs typeface="Comic Sans MS"/>
              </a:rPr>
              <a:t>satan</a:t>
            </a:r>
            <a:r>
              <a:rPr lang="en-US" dirty="0" smtClean="0">
                <a:solidFill>
                  <a:srgbClr val="FF6600"/>
                </a:solidFill>
                <a:latin typeface="Comic Sans MS"/>
                <a:cs typeface="Comic Sans MS"/>
              </a:rPr>
              <a:t> dwells</a:t>
            </a:r>
            <a:r>
              <a:rPr lang="en-US" dirty="0" smtClean="0">
                <a:solidFill>
                  <a:srgbClr val="00D502"/>
                </a:solidFill>
                <a:latin typeface="Comic Sans MS"/>
                <a:cs typeface="Comic Sans MS"/>
              </a:rPr>
              <a:t>.” </a:t>
            </a:r>
            <a:endParaRPr lang="en-US" dirty="0">
              <a:solidFill>
                <a:srgbClr val="00D502"/>
              </a:solidFill>
              <a:latin typeface="Comic Sans MS"/>
              <a:cs typeface="Comic Sans MS"/>
            </a:endParaRPr>
          </a:p>
        </p:txBody>
      </p:sp>
    </p:spTree>
    <p:extLst>
      <p:ext uri="{BB962C8B-B14F-4D97-AF65-F5344CB8AC3E}">
        <p14:creationId xmlns:p14="http://schemas.microsoft.com/office/powerpoint/2010/main" val="102415761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endParaRPr lang="en-US" dirty="0"/>
          </a:p>
        </p:txBody>
      </p:sp>
      <p:sp>
        <p:nvSpPr>
          <p:cNvPr id="2" name="TextBox 1"/>
          <p:cNvSpPr txBox="1"/>
          <p:nvPr/>
        </p:nvSpPr>
        <p:spPr>
          <a:xfrm>
            <a:off x="264596" y="374207"/>
            <a:ext cx="8737003" cy="224676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000" dirty="0" smtClean="0">
                <a:solidFill>
                  <a:srgbClr val="FF6600"/>
                </a:solidFill>
                <a:latin typeface="Comic Sans MS"/>
                <a:cs typeface="Comic Sans MS"/>
              </a:rPr>
              <a:t>9</a:t>
            </a:r>
            <a:r>
              <a:rPr lang="en-US" sz="2000" dirty="0" smtClean="0">
                <a:solidFill>
                  <a:srgbClr val="FF6600"/>
                </a:solidFill>
                <a:latin typeface="Papyrus"/>
                <a:cs typeface="Papyrus"/>
              </a:rPr>
              <a:t>.  </a:t>
            </a:r>
            <a:r>
              <a:rPr lang="en-US" sz="2000" dirty="0" smtClean="0">
                <a:solidFill>
                  <a:srgbClr val="00D502"/>
                </a:solidFill>
                <a:latin typeface="Papyrus"/>
                <a:cs typeface="Papyrus"/>
              </a:rPr>
              <a:t>“And they that dwell in the cities of Israel shall go forth &amp; shall set on fire &amp; burn the weapons, both the shields &amp; the bucklers, the bows &amp; the arrows, &amp; the hand staves &amp; spears &amp; they shall burn them with fire 7 years.</a:t>
            </a:r>
          </a:p>
          <a:p>
            <a:endParaRPr lang="en-US" sz="2000" dirty="0">
              <a:solidFill>
                <a:srgbClr val="00D502"/>
              </a:solidFill>
              <a:latin typeface="Papyrus"/>
              <a:cs typeface="Papyrus"/>
            </a:endParaRPr>
          </a:p>
          <a:p>
            <a:r>
              <a:rPr lang="en-US" sz="2000" dirty="0" smtClean="0">
                <a:solidFill>
                  <a:srgbClr val="FF6600"/>
                </a:solidFill>
                <a:latin typeface="Papyrus"/>
                <a:cs typeface="Papyrus"/>
              </a:rPr>
              <a:t>10</a:t>
            </a:r>
            <a:r>
              <a:rPr lang="en-US" sz="2000" dirty="0" smtClean="0">
                <a:solidFill>
                  <a:srgbClr val="00D502"/>
                </a:solidFill>
                <a:latin typeface="Papyrus"/>
                <a:cs typeface="Papyrus"/>
              </a:rPr>
              <a:t>. So that they shall take no wood out of the field, nor cut down any out of the forests; for they shall burn the weapons with fire: &amp; they shall spoil those that spoiled them &amp; rob those that robbed them, says the Lord God.” </a:t>
            </a:r>
            <a:endParaRPr lang="en-US" sz="2000" dirty="0">
              <a:solidFill>
                <a:srgbClr val="00D502"/>
              </a:solidFill>
              <a:latin typeface="Papyrus"/>
              <a:cs typeface="Papyrus"/>
            </a:endParaRPr>
          </a:p>
        </p:txBody>
      </p:sp>
      <p:pic>
        <p:nvPicPr>
          <p:cNvPr id="3" name="Picture 2" descr="Weapons-burn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596" y="2950482"/>
            <a:ext cx="8396517" cy="3283128"/>
          </a:xfrm>
          <a:prstGeom prst="rect">
            <a:avLst/>
          </a:prstGeom>
          <a:solidFill>
            <a:srgbClr val="FFFFFF">
              <a:shade val="85000"/>
            </a:srgbClr>
          </a:solidFill>
          <a:ln w="88900" cap="sq">
            <a:solidFill>
              <a:srgbClr val="D35A35"/>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7783357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endParaRPr lang="en-US" dirty="0"/>
          </a:p>
        </p:txBody>
      </p:sp>
      <p:sp>
        <p:nvSpPr>
          <p:cNvPr id="2" name="TextBox 1"/>
          <p:cNvSpPr txBox="1"/>
          <p:nvPr/>
        </p:nvSpPr>
        <p:spPr>
          <a:xfrm>
            <a:off x="423355" y="317542"/>
            <a:ext cx="8343596" cy="5940088"/>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000" dirty="0" smtClean="0">
                <a:solidFill>
                  <a:srgbClr val="FFFF00"/>
                </a:solidFill>
                <a:latin typeface="Papyrus"/>
                <a:cs typeface="Papyrus"/>
              </a:rPr>
              <a:t>11. “</a:t>
            </a:r>
            <a:r>
              <a:rPr lang="en-US" sz="2000" dirty="0" smtClean="0">
                <a:solidFill>
                  <a:srgbClr val="00D502"/>
                </a:solidFill>
                <a:latin typeface="Papyrus"/>
                <a:cs typeface="Papyrus"/>
              </a:rPr>
              <a:t>And it shall come to pass I that day, that I will give to </a:t>
            </a:r>
            <a:r>
              <a:rPr lang="en-US" sz="2000" dirty="0" smtClean="0">
                <a:solidFill>
                  <a:srgbClr val="FF6600"/>
                </a:solidFill>
                <a:latin typeface="Papyrus"/>
                <a:cs typeface="Papyrus"/>
              </a:rPr>
              <a:t>Gog</a:t>
            </a:r>
            <a:r>
              <a:rPr lang="en-US" sz="2000" dirty="0" smtClean="0">
                <a:solidFill>
                  <a:srgbClr val="00D502"/>
                </a:solidFill>
                <a:latin typeface="Papyrus"/>
                <a:cs typeface="Papyrus"/>
              </a:rPr>
              <a:t> a place there of graves </a:t>
            </a:r>
            <a:r>
              <a:rPr lang="en-US" sz="2000" dirty="0" smtClean="0">
                <a:solidFill>
                  <a:srgbClr val="3366FF"/>
                </a:solidFill>
                <a:latin typeface="Papyrus"/>
                <a:cs typeface="Papyrus"/>
              </a:rPr>
              <a:t>in Israel</a:t>
            </a:r>
            <a:r>
              <a:rPr lang="en-US" sz="2000" dirty="0" smtClean="0">
                <a:solidFill>
                  <a:srgbClr val="00D502"/>
                </a:solidFill>
                <a:latin typeface="Papyrus"/>
                <a:cs typeface="Papyrus"/>
              </a:rPr>
              <a:t>, the valley of the passengers on the east of the sea: &amp; it shall stop the noses of the passengers: &amp; there shall they bury </a:t>
            </a:r>
            <a:r>
              <a:rPr lang="en-US" sz="2000" dirty="0" smtClean="0">
                <a:solidFill>
                  <a:srgbClr val="FF6600"/>
                </a:solidFill>
                <a:latin typeface="Papyrus"/>
                <a:cs typeface="Papyrus"/>
              </a:rPr>
              <a:t>Gog </a:t>
            </a:r>
            <a:r>
              <a:rPr lang="en-US" sz="2000" dirty="0" smtClean="0">
                <a:solidFill>
                  <a:srgbClr val="00D502"/>
                </a:solidFill>
                <a:latin typeface="Papyrus"/>
                <a:cs typeface="Papyrus"/>
              </a:rPr>
              <a:t>&amp; all his multitude: &amp; they shall call it the Valley of </a:t>
            </a:r>
            <a:r>
              <a:rPr lang="en-US" sz="2000" dirty="0" err="1" smtClean="0">
                <a:solidFill>
                  <a:srgbClr val="FF6600"/>
                </a:solidFill>
                <a:latin typeface="Papyrus"/>
                <a:cs typeface="Papyrus"/>
              </a:rPr>
              <a:t>Hamon</a:t>
            </a:r>
            <a:r>
              <a:rPr lang="en-US" sz="2000" dirty="0" smtClean="0">
                <a:solidFill>
                  <a:srgbClr val="FF6600"/>
                </a:solidFill>
                <a:latin typeface="Papyrus"/>
                <a:cs typeface="Papyrus"/>
              </a:rPr>
              <a:t>-Go</a:t>
            </a:r>
            <a:r>
              <a:rPr lang="en-US" sz="2000" dirty="0" smtClean="0">
                <a:solidFill>
                  <a:srgbClr val="00D502"/>
                </a:solidFill>
                <a:latin typeface="Papyrus"/>
                <a:cs typeface="Papyrus"/>
              </a:rPr>
              <a:t>g.</a:t>
            </a:r>
          </a:p>
          <a:p>
            <a:endParaRPr lang="en-US" sz="2000" dirty="0" smtClean="0">
              <a:solidFill>
                <a:srgbClr val="00D502"/>
              </a:solidFill>
              <a:latin typeface="Papyrus"/>
              <a:cs typeface="Papyrus"/>
            </a:endParaRPr>
          </a:p>
          <a:p>
            <a:endParaRPr lang="en-US" sz="2000" dirty="0">
              <a:solidFill>
                <a:srgbClr val="00D502"/>
              </a:solidFill>
              <a:latin typeface="Comic Sans MS"/>
              <a:cs typeface="Comic Sans MS"/>
            </a:endParaRPr>
          </a:p>
          <a:p>
            <a:endParaRPr lang="en-US" sz="2000" dirty="0" smtClean="0">
              <a:solidFill>
                <a:srgbClr val="FFFF00"/>
              </a:solidFill>
              <a:latin typeface="Comic Sans MS"/>
              <a:cs typeface="Comic Sans MS"/>
            </a:endParaRPr>
          </a:p>
          <a:p>
            <a:endParaRPr lang="en-US" sz="2000" dirty="0">
              <a:solidFill>
                <a:srgbClr val="FFFF00"/>
              </a:solidFill>
              <a:latin typeface="Comic Sans MS"/>
              <a:cs typeface="Comic Sans MS"/>
            </a:endParaRPr>
          </a:p>
          <a:p>
            <a:endParaRPr lang="en-US" sz="2000" dirty="0" smtClean="0">
              <a:solidFill>
                <a:srgbClr val="FFFF00"/>
              </a:solidFill>
              <a:latin typeface="Comic Sans MS"/>
              <a:cs typeface="Comic Sans MS"/>
            </a:endParaRPr>
          </a:p>
          <a:p>
            <a:endParaRPr lang="en-US" sz="2000" dirty="0">
              <a:solidFill>
                <a:srgbClr val="FFFF00"/>
              </a:solidFill>
              <a:latin typeface="Comic Sans MS"/>
              <a:cs typeface="Comic Sans MS"/>
            </a:endParaRPr>
          </a:p>
          <a:p>
            <a:endParaRPr lang="en-US" sz="2000" dirty="0" smtClean="0">
              <a:solidFill>
                <a:srgbClr val="FFFF00"/>
              </a:solidFill>
              <a:latin typeface="Comic Sans MS"/>
              <a:cs typeface="Comic Sans MS"/>
            </a:endParaRPr>
          </a:p>
          <a:p>
            <a:endParaRPr lang="en-US" sz="2000" dirty="0">
              <a:solidFill>
                <a:srgbClr val="FFFF00"/>
              </a:solidFill>
              <a:latin typeface="Comic Sans MS"/>
              <a:cs typeface="Comic Sans MS"/>
            </a:endParaRPr>
          </a:p>
          <a:p>
            <a:endParaRPr lang="en-US" sz="2000" dirty="0" smtClean="0">
              <a:solidFill>
                <a:srgbClr val="FFFF00"/>
              </a:solidFill>
              <a:latin typeface="Comic Sans MS"/>
              <a:cs typeface="Comic Sans MS"/>
            </a:endParaRPr>
          </a:p>
          <a:p>
            <a:endParaRPr lang="en-US" sz="2000" dirty="0" smtClean="0">
              <a:solidFill>
                <a:srgbClr val="FFFF00"/>
              </a:solidFill>
              <a:latin typeface="Comic Sans MS"/>
              <a:cs typeface="Comic Sans MS"/>
            </a:endParaRPr>
          </a:p>
          <a:p>
            <a:endParaRPr lang="en-US" sz="2000" dirty="0">
              <a:solidFill>
                <a:srgbClr val="FFFF00"/>
              </a:solidFill>
              <a:latin typeface="Comic Sans MS"/>
              <a:cs typeface="Comic Sans MS"/>
            </a:endParaRPr>
          </a:p>
          <a:p>
            <a:r>
              <a:rPr lang="en-US" sz="2000" dirty="0" smtClean="0">
                <a:solidFill>
                  <a:srgbClr val="FFFF00"/>
                </a:solidFill>
                <a:latin typeface="Papyrus"/>
                <a:cs typeface="Papyrus"/>
              </a:rPr>
              <a:t>12</a:t>
            </a:r>
            <a:r>
              <a:rPr lang="en-US" sz="2000" dirty="0" smtClean="0">
                <a:solidFill>
                  <a:srgbClr val="00D502"/>
                </a:solidFill>
                <a:latin typeface="Papyrus"/>
                <a:cs typeface="Papyrus"/>
              </a:rPr>
              <a:t>.And 7 months shall the house </a:t>
            </a:r>
            <a:r>
              <a:rPr lang="en-US" sz="2000" dirty="0" smtClean="0">
                <a:solidFill>
                  <a:srgbClr val="3366FF"/>
                </a:solidFill>
                <a:latin typeface="Papyrus"/>
                <a:cs typeface="Papyrus"/>
              </a:rPr>
              <a:t>of Israel </a:t>
            </a:r>
            <a:r>
              <a:rPr lang="en-US" sz="2000" dirty="0" smtClean="0">
                <a:solidFill>
                  <a:srgbClr val="00D502"/>
                </a:solidFill>
                <a:latin typeface="Papyrus"/>
                <a:cs typeface="Papyrus"/>
              </a:rPr>
              <a:t>be burying them that they may cleanse the Land. </a:t>
            </a:r>
            <a:r>
              <a:rPr lang="en-US" sz="2000" dirty="0" smtClean="0">
                <a:solidFill>
                  <a:srgbClr val="FFFF00"/>
                </a:solidFill>
                <a:latin typeface="Papyrus"/>
                <a:cs typeface="Papyrus"/>
              </a:rPr>
              <a:t>13</a:t>
            </a:r>
            <a:r>
              <a:rPr lang="en-US" sz="2000" dirty="0" smtClean="0">
                <a:solidFill>
                  <a:srgbClr val="00D502"/>
                </a:solidFill>
                <a:latin typeface="Papyrus"/>
                <a:cs typeface="Papyrus"/>
              </a:rPr>
              <a:t>.  Yes, all the people of the Land shall bury them; </a:t>
            </a:r>
          </a:p>
          <a:p>
            <a:r>
              <a:rPr lang="en-US" sz="2000" dirty="0" smtClean="0">
                <a:solidFill>
                  <a:srgbClr val="00D502"/>
                </a:solidFill>
                <a:latin typeface="Papyrus"/>
                <a:cs typeface="Papyrus"/>
              </a:rPr>
              <a:t>&amp; it shall be to them a renown the Day that I shall be glorified, </a:t>
            </a:r>
          </a:p>
          <a:p>
            <a:r>
              <a:rPr lang="en-US" sz="2000" dirty="0" smtClean="0">
                <a:solidFill>
                  <a:srgbClr val="00D502"/>
                </a:solidFill>
                <a:latin typeface="Papyrus"/>
                <a:cs typeface="Papyrus"/>
              </a:rPr>
              <a:t>says the Lord God</a:t>
            </a:r>
            <a:r>
              <a:rPr lang="en-US" sz="2000" dirty="0" smtClean="0">
                <a:solidFill>
                  <a:srgbClr val="00D502"/>
                </a:solidFill>
                <a:latin typeface="Comic Sans MS"/>
                <a:cs typeface="Comic Sans MS"/>
              </a:rPr>
              <a:t>.</a:t>
            </a:r>
          </a:p>
        </p:txBody>
      </p:sp>
      <p:pic>
        <p:nvPicPr>
          <p:cNvPr id="3" name="Picture 2" descr="valley-hamongog2-300x225.png"/>
          <p:cNvPicPr>
            <a:picLocks noChangeAspect="1"/>
          </p:cNvPicPr>
          <p:nvPr/>
        </p:nvPicPr>
        <p:blipFill rotWithShape="1">
          <a:blip r:embed="rId2">
            <a:extLst>
              <a:ext uri="{28A0092B-C50C-407E-A947-70E740481C1C}">
                <a14:useLocalDpi xmlns:a14="http://schemas.microsoft.com/office/drawing/2010/main" val="0"/>
              </a:ext>
            </a:extLst>
          </a:blip>
          <a:srcRect t="35800"/>
          <a:stretch/>
        </p:blipFill>
        <p:spPr>
          <a:xfrm>
            <a:off x="1718399" y="1858329"/>
            <a:ext cx="5882536" cy="28324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9413915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endParaRPr lang="en-US" dirty="0"/>
          </a:p>
        </p:txBody>
      </p:sp>
      <p:sp>
        <p:nvSpPr>
          <p:cNvPr id="2" name="TextBox 1"/>
          <p:cNvSpPr txBox="1"/>
          <p:nvPr/>
        </p:nvSpPr>
        <p:spPr>
          <a:xfrm>
            <a:off x="352795" y="529235"/>
            <a:ext cx="7920243" cy="286232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000" dirty="0" smtClean="0">
                <a:solidFill>
                  <a:srgbClr val="FFFF00"/>
                </a:solidFill>
                <a:latin typeface="Papyrus"/>
                <a:cs typeface="Papyrus"/>
              </a:rPr>
              <a:t>14. </a:t>
            </a:r>
            <a:r>
              <a:rPr lang="en-US" sz="2000" dirty="0" smtClean="0">
                <a:solidFill>
                  <a:srgbClr val="00D502"/>
                </a:solidFill>
                <a:latin typeface="Papyrus"/>
                <a:cs typeface="Papyrus"/>
              </a:rPr>
              <a:t>“ And they shall sever out men of continual employment, passing through the land to bury with the passengers those that remain upon the face of the earth – to cleanse it.  After the end of 7 months shall they search.”</a:t>
            </a:r>
          </a:p>
          <a:p>
            <a:endParaRPr lang="en-US" sz="2000" dirty="0">
              <a:solidFill>
                <a:srgbClr val="00D502"/>
              </a:solidFill>
              <a:latin typeface="Papyrus"/>
              <a:cs typeface="Papyrus"/>
            </a:endParaRPr>
          </a:p>
          <a:p>
            <a:r>
              <a:rPr lang="en-US" sz="2000" dirty="0" smtClean="0">
                <a:solidFill>
                  <a:srgbClr val="FFFF00"/>
                </a:solidFill>
                <a:latin typeface="Papyrus"/>
                <a:cs typeface="Papyrus"/>
              </a:rPr>
              <a:t>15</a:t>
            </a:r>
            <a:r>
              <a:rPr lang="en-US" sz="2000" dirty="0" smtClean="0">
                <a:solidFill>
                  <a:srgbClr val="00D502"/>
                </a:solidFill>
                <a:latin typeface="Papyrus"/>
                <a:cs typeface="Papyrus"/>
              </a:rPr>
              <a:t>. And the passengers that pass through the land, when any see a man’s bone. Then he shall set a sign by it, till the buriers have buried it in the valley of </a:t>
            </a:r>
            <a:r>
              <a:rPr lang="en-US" sz="2000" dirty="0" err="1" smtClean="0">
                <a:solidFill>
                  <a:srgbClr val="FF6600"/>
                </a:solidFill>
                <a:latin typeface="Papyrus"/>
                <a:cs typeface="Papyrus"/>
              </a:rPr>
              <a:t>Hamon-gog</a:t>
            </a:r>
            <a:r>
              <a:rPr lang="en-US" sz="2000" dirty="0" smtClean="0">
                <a:solidFill>
                  <a:srgbClr val="FF6600"/>
                </a:solidFill>
                <a:latin typeface="Papyrus"/>
                <a:cs typeface="Papyrus"/>
              </a:rPr>
              <a:t>. </a:t>
            </a:r>
            <a:r>
              <a:rPr lang="en-US" sz="2000" dirty="0" smtClean="0">
                <a:solidFill>
                  <a:srgbClr val="FFFF00"/>
                </a:solidFill>
                <a:latin typeface="Papyrus"/>
                <a:cs typeface="Papyrus"/>
              </a:rPr>
              <a:t>16. </a:t>
            </a:r>
            <a:r>
              <a:rPr lang="en-US" sz="2000" dirty="0" smtClean="0">
                <a:solidFill>
                  <a:srgbClr val="00D502"/>
                </a:solidFill>
                <a:latin typeface="Papyrus"/>
                <a:cs typeface="Papyrus"/>
              </a:rPr>
              <a:t>And also the name of the city shall be </a:t>
            </a:r>
            <a:r>
              <a:rPr lang="en-US" sz="2000" dirty="0" err="1" smtClean="0">
                <a:solidFill>
                  <a:srgbClr val="00D502"/>
                </a:solidFill>
                <a:latin typeface="Papyrus"/>
                <a:cs typeface="Papyrus"/>
              </a:rPr>
              <a:t>Hamonah</a:t>
            </a:r>
            <a:r>
              <a:rPr lang="en-US" sz="2000" dirty="0" smtClean="0">
                <a:solidFill>
                  <a:srgbClr val="00D502"/>
                </a:solidFill>
                <a:latin typeface="Papyrus"/>
                <a:cs typeface="Papyrus"/>
              </a:rPr>
              <a:t>.  Thus shall they cleanse the land.</a:t>
            </a:r>
            <a:endParaRPr lang="en-US" sz="2000" dirty="0">
              <a:solidFill>
                <a:srgbClr val="00D502"/>
              </a:solidFill>
              <a:latin typeface="Papyrus"/>
              <a:cs typeface="Papyrus"/>
            </a:endParaRPr>
          </a:p>
        </p:txBody>
      </p:sp>
    </p:spTree>
    <p:extLst>
      <p:ext uri="{BB962C8B-B14F-4D97-AF65-F5344CB8AC3E}">
        <p14:creationId xmlns:p14="http://schemas.microsoft.com/office/powerpoint/2010/main" val="36219056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endParaRPr lang="en-US" dirty="0"/>
          </a:p>
        </p:txBody>
      </p:sp>
      <p:sp>
        <p:nvSpPr>
          <p:cNvPr id="2" name="TextBox 1"/>
          <p:cNvSpPr txBox="1"/>
          <p:nvPr/>
        </p:nvSpPr>
        <p:spPr>
          <a:xfrm>
            <a:off x="546832" y="335182"/>
            <a:ext cx="8268012" cy="5940088"/>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2000" dirty="0" smtClean="0">
                <a:solidFill>
                  <a:srgbClr val="FFFF00"/>
                </a:solidFill>
                <a:latin typeface="Papyrus"/>
                <a:cs typeface="Papyrus"/>
              </a:rPr>
              <a:t>17. </a:t>
            </a:r>
            <a:r>
              <a:rPr lang="en-US" sz="2000" dirty="0" smtClean="0">
                <a:solidFill>
                  <a:srgbClr val="00D502"/>
                </a:solidFill>
                <a:latin typeface="Papyrus"/>
                <a:cs typeface="Papyrus"/>
              </a:rPr>
              <a:t>“And you, son of man, thus says the Lord; Speak to every feathered bird and to every beast of the field, Assemble yourselves and come; gather yourselves on every side to My sacrifice that I do sacrifice for you, even a great sacrifice on the mountains </a:t>
            </a:r>
            <a:r>
              <a:rPr lang="en-US" sz="2000" dirty="0" smtClean="0">
                <a:solidFill>
                  <a:srgbClr val="3366FF"/>
                </a:solidFill>
                <a:latin typeface="Papyrus"/>
                <a:cs typeface="Papyrus"/>
              </a:rPr>
              <a:t>of Israel</a:t>
            </a:r>
            <a:r>
              <a:rPr lang="en-US" sz="2000" dirty="0" smtClean="0">
                <a:solidFill>
                  <a:srgbClr val="00D502"/>
                </a:solidFill>
                <a:latin typeface="Papyrus"/>
                <a:cs typeface="Papyrus"/>
              </a:rPr>
              <a:t>, that you may eat flesh &amp; drink blood.</a:t>
            </a:r>
          </a:p>
          <a:p>
            <a:pPr marL="457200" indent="-457200">
              <a:buAutoNum type="arabicPeriod" startAt="17"/>
            </a:pPr>
            <a:endParaRPr lang="en-US" sz="2000" dirty="0">
              <a:solidFill>
                <a:srgbClr val="00D502"/>
              </a:solidFill>
              <a:latin typeface="Papyrus"/>
              <a:cs typeface="Papyrus"/>
            </a:endParaRPr>
          </a:p>
          <a:p>
            <a:pPr marL="457200" indent="-457200">
              <a:buAutoNum type="arabicPeriod" startAt="17"/>
            </a:pPr>
            <a:endParaRPr lang="en-US" sz="2000" dirty="0" smtClean="0">
              <a:solidFill>
                <a:srgbClr val="00D502"/>
              </a:solidFill>
              <a:latin typeface="Papyrus"/>
              <a:cs typeface="Papyrus"/>
            </a:endParaRPr>
          </a:p>
          <a:p>
            <a:pPr marL="457200" indent="-457200">
              <a:buAutoNum type="arabicPeriod" startAt="17"/>
            </a:pPr>
            <a:endParaRPr lang="en-US" sz="2000" dirty="0">
              <a:solidFill>
                <a:srgbClr val="00D502"/>
              </a:solidFill>
              <a:latin typeface="Papyrus"/>
              <a:cs typeface="Papyrus"/>
            </a:endParaRPr>
          </a:p>
          <a:p>
            <a:pPr marL="457200" indent="-457200">
              <a:buAutoNum type="arabicPeriod" startAt="17"/>
            </a:pPr>
            <a:endParaRPr lang="en-US" sz="2000" dirty="0" smtClean="0">
              <a:solidFill>
                <a:srgbClr val="00D502"/>
              </a:solidFill>
              <a:latin typeface="Papyrus"/>
              <a:cs typeface="Papyrus"/>
            </a:endParaRPr>
          </a:p>
          <a:p>
            <a:pPr marL="457200" indent="-457200">
              <a:buAutoNum type="arabicPeriod" startAt="17"/>
            </a:pPr>
            <a:endParaRPr lang="en-US" sz="2000" dirty="0">
              <a:solidFill>
                <a:srgbClr val="00D502"/>
              </a:solidFill>
              <a:latin typeface="Papyrus"/>
              <a:cs typeface="Papyrus"/>
            </a:endParaRPr>
          </a:p>
          <a:p>
            <a:pPr marL="457200" indent="-457200">
              <a:buAutoNum type="arabicPeriod" startAt="17"/>
            </a:pPr>
            <a:endParaRPr lang="en-US" sz="2000" dirty="0" smtClean="0">
              <a:solidFill>
                <a:srgbClr val="00D502"/>
              </a:solidFill>
              <a:latin typeface="Papyrus"/>
              <a:cs typeface="Papyrus"/>
            </a:endParaRPr>
          </a:p>
          <a:p>
            <a:pPr marL="457200" indent="-457200">
              <a:buAutoNum type="arabicPeriod" startAt="17"/>
            </a:pPr>
            <a:endParaRPr lang="en-US" sz="2000" dirty="0">
              <a:solidFill>
                <a:srgbClr val="00D502"/>
              </a:solidFill>
              <a:latin typeface="Papyrus"/>
              <a:cs typeface="Papyrus"/>
            </a:endParaRPr>
          </a:p>
          <a:p>
            <a:pPr marL="457200" indent="-457200">
              <a:buAutoNum type="arabicPeriod" startAt="17"/>
            </a:pPr>
            <a:endParaRPr lang="en-US" sz="2000" dirty="0" smtClean="0">
              <a:solidFill>
                <a:srgbClr val="00D502"/>
              </a:solidFill>
              <a:latin typeface="Papyrus"/>
              <a:cs typeface="Papyrus"/>
            </a:endParaRPr>
          </a:p>
          <a:p>
            <a:pPr marL="457200" indent="-457200">
              <a:buAutoNum type="arabicPeriod" startAt="17"/>
            </a:pPr>
            <a:endParaRPr lang="en-US" sz="2000" dirty="0" smtClean="0">
              <a:solidFill>
                <a:srgbClr val="00D502"/>
              </a:solidFill>
              <a:latin typeface="Papyrus"/>
              <a:cs typeface="Papyrus"/>
            </a:endParaRPr>
          </a:p>
          <a:p>
            <a:endParaRPr lang="en-US" sz="2000" dirty="0" smtClean="0">
              <a:solidFill>
                <a:srgbClr val="FFFF00"/>
              </a:solidFill>
              <a:latin typeface="Papyrus"/>
              <a:cs typeface="Papyrus"/>
            </a:endParaRPr>
          </a:p>
          <a:p>
            <a:r>
              <a:rPr lang="en-US" sz="2000" dirty="0" smtClean="0">
                <a:solidFill>
                  <a:srgbClr val="FFFF00"/>
                </a:solidFill>
                <a:latin typeface="Papyrus"/>
                <a:cs typeface="Papyrus"/>
              </a:rPr>
              <a:t>18-19. </a:t>
            </a:r>
            <a:r>
              <a:rPr lang="en-US" sz="2000" dirty="0" smtClean="0">
                <a:solidFill>
                  <a:srgbClr val="00D502"/>
                </a:solidFill>
                <a:latin typeface="Papyrus"/>
                <a:cs typeface="Papyrus"/>
              </a:rPr>
              <a:t>You shall eat the flesh of the mighty &amp; drink the blood of the princes of the earth, of rams, of lambs, of goats, of bullocks, all of them fatlings of Bashan. And you shall eat until you be full &amp; drink blood until you be drunk, o</a:t>
            </a:r>
            <a:r>
              <a:rPr lang="en-US" sz="2000" dirty="0" smtClean="0">
                <a:solidFill>
                  <a:srgbClr val="00D502"/>
                </a:solidFill>
                <a:latin typeface="Comic Sans MS"/>
                <a:cs typeface="Comic Sans MS"/>
              </a:rPr>
              <a:t>f </a:t>
            </a:r>
            <a:r>
              <a:rPr lang="en-US" sz="2000" dirty="0" smtClean="0">
                <a:solidFill>
                  <a:srgbClr val="00D502"/>
                </a:solidFill>
                <a:latin typeface="Papyrus"/>
                <a:cs typeface="Papyrus"/>
              </a:rPr>
              <a:t>My sacrifice </a:t>
            </a:r>
            <a:r>
              <a:rPr lang="en-US" sz="2000" dirty="0">
                <a:solidFill>
                  <a:srgbClr val="00D502"/>
                </a:solidFill>
                <a:latin typeface="Papyrus"/>
                <a:cs typeface="Papyrus"/>
              </a:rPr>
              <a:t>w</a:t>
            </a:r>
            <a:r>
              <a:rPr lang="en-US" sz="2000" dirty="0" smtClean="0">
                <a:solidFill>
                  <a:srgbClr val="00D502"/>
                </a:solidFill>
                <a:latin typeface="Papyrus"/>
                <a:cs typeface="Papyrus"/>
              </a:rPr>
              <a:t>hich I have sacrificed for you.” </a:t>
            </a:r>
            <a:endParaRPr lang="en-US" sz="2000" dirty="0">
              <a:solidFill>
                <a:srgbClr val="00D502"/>
              </a:solidFill>
              <a:latin typeface="Papyrus"/>
              <a:cs typeface="Papyrus"/>
            </a:endParaRPr>
          </a:p>
        </p:txBody>
      </p:sp>
      <p:pic>
        <p:nvPicPr>
          <p:cNvPr id="3" name="Picture 2" descr="th-1 1.58.33 PM.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3646" y="1925441"/>
            <a:ext cx="4239343" cy="26882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524952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endParaRPr lang="en-US" dirty="0"/>
          </a:p>
        </p:txBody>
      </p:sp>
      <p:sp>
        <p:nvSpPr>
          <p:cNvPr id="2" name="TextBox 1"/>
          <p:cNvSpPr txBox="1"/>
          <p:nvPr/>
        </p:nvSpPr>
        <p:spPr>
          <a:xfrm>
            <a:off x="529192" y="411941"/>
            <a:ext cx="4637126" cy="1231106"/>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marL="457200" indent="-457200" algn="ctr">
              <a:buAutoNum type="arabicPeriod" startAt="20"/>
            </a:pPr>
            <a:r>
              <a:rPr lang="en-US" sz="2000" dirty="0" smtClean="0">
                <a:solidFill>
                  <a:srgbClr val="FFFF00"/>
                </a:solidFill>
                <a:latin typeface="Papyrus"/>
                <a:cs typeface="Papyrus"/>
              </a:rPr>
              <a:t>“</a:t>
            </a:r>
            <a:r>
              <a:rPr lang="en-US" dirty="0" smtClean="0">
                <a:solidFill>
                  <a:srgbClr val="FFFF00"/>
                </a:solidFill>
                <a:latin typeface="Papyrus"/>
                <a:cs typeface="Papyrus"/>
              </a:rPr>
              <a:t>Thus you shall be filled at My table </a:t>
            </a:r>
          </a:p>
          <a:p>
            <a:pPr algn="ctr"/>
            <a:r>
              <a:rPr lang="en-US" dirty="0" smtClean="0">
                <a:solidFill>
                  <a:srgbClr val="FFFF00"/>
                </a:solidFill>
                <a:latin typeface="Papyrus"/>
                <a:cs typeface="Papyrus"/>
              </a:rPr>
              <a:t>with horses &amp; chariots, </a:t>
            </a:r>
          </a:p>
          <a:p>
            <a:pPr algn="ctr"/>
            <a:r>
              <a:rPr lang="en-US" dirty="0" smtClean="0">
                <a:solidFill>
                  <a:srgbClr val="FFFF00"/>
                </a:solidFill>
                <a:latin typeface="Papyrus"/>
                <a:cs typeface="Papyrus"/>
              </a:rPr>
              <a:t> with mighty men &amp; with all men of war,</a:t>
            </a:r>
          </a:p>
          <a:p>
            <a:pPr algn="ctr"/>
            <a:r>
              <a:rPr lang="en-US" dirty="0" smtClean="0">
                <a:solidFill>
                  <a:srgbClr val="FFFF00"/>
                </a:solidFill>
                <a:latin typeface="Papyrus"/>
                <a:cs typeface="Papyrus"/>
              </a:rPr>
              <a:t> says the Lord God.”</a:t>
            </a:r>
            <a:endParaRPr lang="en-US" dirty="0">
              <a:solidFill>
                <a:srgbClr val="FFFF00"/>
              </a:solidFill>
              <a:latin typeface="Papyrus"/>
              <a:cs typeface="Papyrus"/>
            </a:endParaRPr>
          </a:p>
        </p:txBody>
      </p:sp>
      <p:sp>
        <p:nvSpPr>
          <p:cNvPr id="3" name="TextBox 2"/>
          <p:cNvSpPr txBox="1"/>
          <p:nvPr/>
        </p:nvSpPr>
        <p:spPr>
          <a:xfrm>
            <a:off x="529192" y="2346869"/>
            <a:ext cx="8192274" cy="3970318"/>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dirty="0" smtClean="0">
                <a:solidFill>
                  <a:srgbClr val="43EA30"/>
                </a:solidFill>
                <a:latin typeface="Papyrus"/>
                <a:cs typeface="Papyrus"/>
              </a:rPr>
              <a:t>	“And I saw an angel standing in the sun; and he cried with a loud  voice, saying to the fowls that fly in the midst of the heaven, ‘Come &amp; gather yourselves together unto the great supper of GOD.  </a:t>
            </a:r>
          </a:p>
          <a:p>
            <a:r>
              <a:rPr lang="en-US" dirty="0">
                <a:solidFill>
                  <a:srgbClr val="43EA30"/>
                </a:solidFill>
                <a:latin typeface="Papyrus"/>
                <a:cs typeface="Papyrus"/>
              </a:rPr>
              <a:t>	</a:t>
            </a:r>
            <a:r>
              <a:rPr lang="en-US" dirty="0" smtClean="0">
                <a:solidFill>
                  <a:srgbClr val="43EA30"/>
                </a:solidFill>
                <a:latin typeface="Papyrus"/>
                <a:cs typeface="Papyrus"/>
              </a:rPr>
              <a:t>That you may eat the flesh of kings &amp; the flesh of captains &amp; the flesh of horses&amp; &amp; of them that sit upon them &amp; the flesh of men, both free &amp; bond, both small &amp; great.  </a:t>
            </a:r>
          </a:p>
          <a:p>
            <a:r>
              <a:rPr lang="en-US" dirty="0">
                <a:solidFill>
                  <a:srgbClr val="43EA30"/>
                </a:solidFill>
                <a:latin typeface="Papyrus"/>
                <a:cs typeface="Papyrus"/>
              </a:rPr>
              <a:t>	</a:t>
            </a:r>
            <a:r>
              <a:rPr lang="en-US" dirty="0" smtClean="0">
                <a:solidFill>
                  <a:srgbClr val="43EA30"/>
                </a:solidFill>
                <a:latin typeface="Papyrus"/>
                <a:cs typeface="Papyrus"/>
              </a:rPr>
              <a:t>And I saw the beast &amp; the kings of the earth &amp; their armies, gathered together to make war against Him that sat on the horse &amp; against His army!</a:t>
            </a:r>
          </a:p>
          <a:p>
            <a:r>
              <a:rPr lang="en-US" dirty="0">
                <a:solidFill>
                  <a:srgbClr val="43EA30"/>
                </a:solidFill>
                <a:latin typeface="Papyrus"/>
                <a:cs typeface="Papyrus"/>
              </a:rPr>
              <a:t>	</a:t>
            </a:r>
            <a:r>
              <a:rPr lang="en-US" dirty="0" smtClean="0">
                <a:solidFill>
                  <a:srgbClr val="43EA30"/>
                </a:solidFill>
                <a:latin typeface="Papyrus"/>
                <a:cs typeface="Papyrus"/>
              </a:rPr>
              <a:t> And the beast was taken &amp; with him the false prophet that wrought miracles before him, with which he deceived them that had received the mark of the beast &amp; them that worshipped his image.  There both were cast alive into a Lake of Fire burning with brimstone.  The remnant were slain with the sword of Him who sat on the horse, which sword proceeded out of His mouth &amp; all the fowls of the air were fill with their flesh&gt;</a:t>
            </a:r>
            <a:r>
              <a:rPr lang="en-US" dirty="0" smtClean="0">
                <a:solidFill>
                  <a:srgbClr val="FFFF00"/>
                </a:solidFill>
                <a:latin typeface="Papyrus"/>
                <a:cs typeface="Papyrus"/>
              </a:rPr>
              <a:t>’     Revelation 19:17-21</a:t>
            </a:r>
            <a:endParaRPr lang="en-US" dirty="0">
              <a:solidFill>
                <a:srgbClr val="FFFF00"/>
              </a:solidFill>
              <a:latin typeface="Papyrus"/>
              <a:cs typeface="Papyrus"/>
            </a:endParaRPr>
          </a:p>
        </p:txBody>
      </p:sp>
      <p:pic>
        <p:nvPicPr>
          <p:cNvPr id="8" name="Picture 7" descr="Birds_of_pre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398" y="-41014"/>
            <a:ext cx="3387068" cy="2387883"/>
          </a:xfrm>
          <a:prstGeom prst="rect">
            <a:avLst/>
          </a:prstGeom>
        </p:spPr>
      </p:pic>
    </p:spTree>
    <p:extLst>
      <p:ext uri="{BB962C8B-B14F-4D97-AF65-F5344CB8AC3E}">
        <p14:creationId xmlns:p14="http://schemas.microsoft.com/office/powerpoint/2010/main" val="71935687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endParaRPr lang="en-US" dirty="0"/>
          </a:p>
        </p:txBody>
      </p:sp>
      <p:sp>
        <p:nvSpPr>
          <p:cNvPr id="3" name="TextBox 2"/>
          <p:cNvSpPr txBox="1"/>
          <p:nvPr/>
        </p:nvSpPr>
        <p:spPr>
          <a:xfrm>
            <a:off x="442014" y="968096"/>
            <a:ext cx="8192274" cy="590931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kern="1200" dirty="0" smtClean="0">
                <a:solidFill>
                  <a:srgbClr val="FFFF00"/>
                </a:solidFill>
                <a:latin typeface="Papyrus"/>
                <a:cs typeface="Papyrus"/>
              </a:rPr>
              <a:t>1. </a:t>
            </a:r>
            <a:r>
              <a:rPr lang="en-US" kern="1200" dirty="0" smtClean="0">
                <a:solidFill>
                  <a:srgbClr val="43EA30"/>
                </a:solidFill>
                <a:latin typeface="Papyrus"/>
                <a:cs typeface="Papyrus"/>
              </a:rPr>
              <a:t>“</a:t>
            </a:r>
            <a:r>
              <a:rPr lang="en-US" sz="2000" kern="1200" dirty="0" smtClean="0">
                <a:solidFill>
                  <a:srgbClr val="43EA30"/>
                </a:solidFill>
                <a:latin typeface="Papyrus"/>
                <a:cs typeface="Papyrus"/>
              </a:rPr>
              <a:t>Come near you nations to hear; and hearken you people:</a:t>
            </a:r>
          </a:p>
          <a:p>
            <a:r>
              <a:rPr lang="en-US" sz="2000" kern="1200" dirty="0" smtClean="0">
                <a:solidFill>
                  <a:srgbClr val="43EA30"/>
                </a:solidFill>
                <a:latin typeface="Papyrus"/>
                <a:cs typeface="Papyrus"/>
              </a:rPr>
              <a:t>Let the earth hear &amp; all that is therein, the world &amp; all things that come forth out of it.  </a:t>
            </a:r>
            <a:r>
              <a:rPr lang="en-US" sz="2000" kern="1200" dirty="0" smtClean="0">
                <a:solidFill>
                  <a:srgbClr val="FFFF00"/>
                </a:solidFill>
                <a:latin typeface="Papyrus"/>
                <a:cs typeface="Papyrus"/>
              </a:rPr>
              <a:t>2</a:t>
            </a:r>
            <a:r>
              <a:rPr lang="en-US" sz="2000" kern="1200" dirty="0" smtClean="0">
                <a:solidFill>
                  <a:srgbClr val="43EA30"/>
                </a:solidFill>
                <a:latin typeface="Papyrus"/>
                <a:cs typeface="Papyrus"/>
              </a:rPr>
              <a:t>.For the Indignation of the LORD is upon all nations, &amp; His fury is upon all their armies:  He has utterly destroyed them He has delivered them to the slaughter.   </a:t>
            </a:r>
            <a:r>
              <a:rPr lang="en-US" sz="2000" kern="1200" dirty="0" smtClean="0">
                <a:solidFill>
                  <a:srgbClr val="FFFF00"/>
                </a:solidFill>
                <a:latin typeface="Papyrus"/>
                <a:cs typeface="Papyrus"/>
              </a:rPr>
              <a:t>3</a:t>
            </a:r>
            <a:r>
              <a:rPr lang="en-US" sz="2000" kern="1200" dirty="0" smtClean="0">
                <a:solidFill>
                  <a:srgbClr val="43EA30"/>
                </a:solidFill>
                <a:latin typeface="Papyrus"/>
                <a:cs typeface="Papyrus"/>
              </a:rPr>
              <a:t>.Their slain shall also be cast out &amp; their stink shall come up out of their </a:t>
            </a:r>
            <a:r>
              <a:rPr lang="en-US" sz="2000" kern="1200" dirty="0" err="1" smtClean="0">
                <a:solidFill>
                  <a:srgbClr val="43EA30"/>
                </a:solidFill>
                <a:latin typeface="Papyrus"/>
                <a:cs typeface="Papyrus"/>
              </a:rPr>
              <a:t>carcases</a:t>
            </a:r>
            <a:r>
              <a:rPr lang="en-US" sz="2000" kern="1200" dirty="0" smtClean="0">
                <a:solidFill>
                  <a:srgbClr val="43EA30"/>
                </a:solidFill>
                <a:latin typeface="Papyrus"/>
                <a:cs typeface="Papyrus"/>
              </a:rPr>
              <a:t> &amp; the mountains shall be melted with their blood.</a:t>
            </a:r>
          </a:p>
          <a:p>
            <a:r>
              <a:rPr lang="en-US" sz="2000" dirty="0" smtClean="0">
                <a:solidFill>
                  <a:srgbClr val="43EA30"/>
                </a:solidFill>
                <a:latin typeface="Papyrus"/>
                <a:cs typeface="Papyrus"/>
              </a:rPr>
              <a:t>   </a:t>
            </a:r>
            <a:r>
              <a:rPr lang="en-US" sz="2000" dirty="0" smtClean="0">
                <a:solidFill>
                  <a:srgbClr val="FFFF00"/>
                </a:solidFill>
                <a:latin typeface="Papyrus"/>
                <a:cs typeface="Papyrus"/>
              </a:rPr>
              <a:t> 4.</a:t>
            </a:r>
            <a:r>
              <a:rPr lang="en-US" sz="2000" dirty="0" smtClean="0">
                <a:solidFill>
                  <a:srgbClr val="43EA30"/>
                </a:solidFill>
                <a:latin typeface="Papyrus"/>
                <a:cs typeface="Papyrus"/>
              </a:rPr>
              <a:t>And the host of heaven shall be dissolved &amp; the heavens shall be rolled up together as a scroll: and all their host shall fall down, as the leaf falls off  from the vine,  &amp; as a falling fig from the fig tree.</a:t>
            </a:r>
          </a:p>
          <a:p>
            <a:r>
              <a:rPr lang="en-US" sz="2000" kern="1200" dirty="0" smtClean="0">
                <a:solidFill>
                  <a:srgbClr val="FFFF00"/>
                </a:solidFill>
                <a:latin typeface="Papyrus"/>
                <a:cs typeface="Papyrus"/>
              </a:rPr>
              <a:t>5</a:t>
            </a:r>
            <a:r>
              <a:rPr lang="en-US" sz="2000" kern="1200" dirty="0" smtClean="0">
                <a:solidFill>
                  <a:srgbClr val="43EA30"/>
                </a:solidFill>
                <a:latin typeface="Papyrus"/>
                <a:cs typeface="Papyrus"/>
              </a:rPr>
              <a:t>.</a:t>
            </a:r>
            <a:r>
              <a:rPr lang="en-US" sz="2000" kern="1200" dirty="0" smtClean="0">
                <a:solidFill>
                  <a:srgbClr val="00D502"/>
                </a:solidFill>
                <a:latin typeface="Papyrus"/>
                <a:cs typeface="Papyrus"/>
              </a:rPr>
              <a:t> For My sword shall be bathed in heaven: behold, it shall come down upon </a:t>
            </a:r>
            <a:r>
              <a:rPr lang="en-US" sz="2000" kern="1200" dirty="0" smtClean="0">
                <a:solidFill>
                  <a:srgbClr val="FF6600"/>
                </a:solidFill>
                <a:latin typeface="Papyrus"/>
                <a:cs typeface="Papyrus"/>
              </a:rPr>
              <a:t>Edom</a:t>
            </a:r>
            <a:r>
              <a:rPr lang="en-US" sz="2000" kern="1200" dirty="0" smtClean="0">
                <a:solidFill>
                  <a:srgbClr val="00D502"/>
                </a:solidFill>
                <a:latin typeface="Papyrus"/>
                <a:cs typeface="Papyrus"/>
              </a:rPr>
              <a:t> &amp; upon </a:t>
            </a:r>
            <a:r>
              <a:rPr lang="en-US" sz="2000" kern="1200" dirty="0" smtClean="0">
                <a:solidFill>
                  <a:srgbClr val="FF6600"/>
                </a:solidFill>
                <a:latin typeface="Papyrus"/>
                <a:cs typeface="Papyrus"/>
              </a:rPr>
              <a:t>the people of My curse</a:t>
            </a:r>
            <a:r>
              <a:rPr lang="en-US" sz="2000" kern="1200" dirty="0" smtClean="0">
                <a:solidFill>
                  <a:srgbClr val="00D502"/>
                </a:solidFill>
                <a:latin typeface="Papyrus"/>
                <a:cs typeface="Papyrus"/>
              </a:rPr>
              <a:t>, to judgment.</a:t>
            </a:r>
            <a:r>
              <a:rPr lang="en-US" sz="2000" kern="1200" dirty="0" smtClean="0">
                <a:solidFill>
                  <a:srgbClr val="FFFF00"/>
                </a:solidFill>
                <a:latin typeface="Papyrus"/>
                <a:cs typeface="Papyrus"/>
              </a:rPr>
              <a:t> 6.  </a:t>
            </a:r>
            <a:r>
              <a:rPr lang="en-US" sz="2000" kern="1200" dirty="0" smtClean="0">
                <a:solidFill>
                  <a:srgbClr val="00D502"/>
                </a:solidFill>
                <a:latin typeface="Papyrus"/>
                <a:cs typeface="Papyrus"/>
              </a:rPr>
              <a:t>The sword of the Lord is fill with blood, it is made fat with fatness &amp; with the blood of lambs &amp; goats, with the  fat of kidneys &amp; rams: for the Lord has a sacrifice in </a:t>
            </a:r>
            <a:r>
              <a:rPr lang="en-US" sz="2000" kern="1200" dirty="0" err="1" smtClean="0">
                <a:solidFill>
                  <a:srgbClr val="00D502"/>
                </a:solidFill>
                <a:latin typeface="Papyrus"/>
                <a:cs typeface="Papyrus"/>
              </a:rPr>
              <a:t>Bozrah</a:t>
            </a:r>
            <a:r>
              <a:rPr lang="en-US" sz="2000" kern="1200" dirty="0" smtClean="0">
                <a:solidFill>
                  <a:srgbClr val="00D502"/>
                </a:solidFill>
                <a:latin typeface="Papyrus"/>
                <a:cs typeface="Papyrus"/>
              </a:rPr>
              <a:t> &amp; a great slaughter in the land of</a:t>
            </a:r>
            <a:r>
              <a:rPr lang="en-US" sz="2000" kern="1200" dirty="0" smtClean="0">
                <a:solidFill>
                  <a:srgbClr val="FF6600"/>
                </a:solidFill>
                <a:latin typeface="Papyrus"/>
                <a:cs typeface="Papyrus"/>
              </a:rPr>
              <a:t> Edom</a:t>
            </a:r>
            <a:r>
              <a:rPr lang="en-US" sz="2000" kern="1200" dirty="0" smtClean="0">
                <a:solidFill>
                  <a:srgbClr val="00D502"/>
                </a:solidFill>
                <a:latin typeface="Papyrus"/>
                <a:cs typeface="Papyrus"/>
              </a:rPr>
              <a:t>.</a:t>
            </a:r>
          </a:p>
          <a:p>
            <a:endParaRPr lang="en-US" sz="2000" dirty="0">
              <a:solidFill>
                <a:srgbClr val="00D502"/>
              </a:solidFill>
              <a:latin typeface="Papyrus"/>
              <a:cs typeface="Papyrus"/>
            </a:endParaRPr>
          </a:p>
          <a:p>
            <a:r>
              <a:rPr lang="en-US" sz="2000" dirty="0" smtClean="0">
                <a:solidFill>
                  <a:srgbClr val="FFFF00"/>
                </a:solidFill>
                <a:latin typeface="Papyrus"/>
                <a:cs typeface="Papyrus"/>
              </a:rPr>
              <a:t>8. </a:t>
            </a:r>
            <a:r>
              <a:rPr lang="en-US" sz="2000" dirty="0" smtClean="0">
                <a:solidFill>
                  <a:srgbClr val="00D502"/>
                </a:solidFill>
                <a:latin typeface="Papyrus"/>
                <a:cs typeface="Papyrus"/>
              </a:rPr>
              <a:t>For it is the Day of the Lord’s vengeance &amp; the Year of </a:t>
            </a:r>
            <a:r>
              <a:rPr lang="en-US" sz="2000" dirty="0" err="1" smtClean="0">
                <a:solidFill>
                  <a:srgbClr val="00D502"/>
                </a:solidFill>
                <a:latin typeface="Papyrus"/>
                <a:cs typeface="Papyrus"/>
              </a:rPr>
              <a:t>recompences</a:t>
            </a:r>
            <a:r>
              <a:rPr lang="en-US" sz="2000" dirty="0" smtClean="0">
                <a:solidFill>
                  <a:srgbClr val="00D502"/>
                </a:solidFill>
                <a:latin typeface="Papyrus"/>
                <a:cs typeface="Papyrus"/>
              </a:rPr>
              <a:t> </a:t>
            </a:r>
          </a:p>
          <a:p>
            <a:r>
              <a:rPr lang="en-US" sz="2000" dirty="0" smtClean="0">
                <a:solidFill>
                  <a:srgbClr val="FFFF00"/>
                </a:solidFill>
                <a:latin typeface="Papyrus"/>
                <a:cs typeface="Papyrus"/>
              </a:rPr>
              <a:t>                                        </a:t>
            </a:r>
            <a:r>
              <a:rPr lang="en-US" sz="2000" dirty="0" smtClean="0">
                <a:solidFill>
                  <a:srgbClr val="FF6600"/>
                </a:solidFill>
                <a:latin typeface="Papyrus"/>
                <a:cs typeface="Papyrus"/>
              </a:rPr>
              <a:t> for the controversy of ZION</a:t>
            </a:r>
          </a:p>
          <a:p>
            <a:pPr marL="342900" indent="-342900">
              <a:buAutoNum type="arabicPeriod" startAt="8"/>
            </a:pPr>
            <a:endParaRPr lang="en-US" kern="1200" dirty="0">
              <a:solidFill>
                <a:srgbClr val="FF6600"/>
              </a:solidFill>
              <a:latin typeface="Papyrus"/>
              <a:cs typeface="Papyrus"/>
            </a:endParaRPr>
          </a:p>
        </p:txBody>
      </p:sp>
      <p:sp>
        <p:nvSpPr>
          <p:cNvPr id="2" name="TextBox 1"/>
          <p:cNvSpPr txBox="1"/>
          <p:nvPr/>
        </p:nvSpPr>
        <p:spPr>
          <a:xfrm>
            <a:off x="442013" y="348059"/>
            <a:ext cx="6281173" cy="40011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000" dirty="0" smtClean="0">
                <a:latin typeface="Lucida Handwriting"/>
                <a:cs typeface="Lucida Handwriting"/>
              </a:rPr>
              <a:t> </a:t>
            </a:r>
            <a:r>
              <a:rPr lang="en-US" sz="2000" dirty="0" smtClean="0">
                <a:solidFill>
                  <a:srgbClr val="FFFF00"/>
                </a:solidFill>
                <a:latin typeface="Papyrus"/>
                <a:cs typeface="Papyrus"/>
              </a:rPr>
              <a:t>Isaiah 34  tell you  WHO God will destroy....and WHY</a:t>
            </a:r>
            <a:endParaRPr lang="en-US" sz="2000" dirty="0">
              <a:latin typeface="Lucida Handwriting"/>
              <a:cs typeface="Lucida Handwriting"/>
            </a:endParaRPr>
          </a:p>
        </p:txBody>
      </p:sp>
    </p:spTree>
    <p:extLst>
      <p:ext uri="{BB962C8B-B14F-4D97-AF65-F5344CB8AC3E}">
        <p14:creationId xmlns:p14="http://schemas.microsoft.com/office/powerpoint/2010/main" val="156500470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1625"/>
            <a:ext cx="9144000" cy="685800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endParaRPr lang="en-US" dirty="0"/>
          </a:p>
        </p:txBody>
      </p:sp>
      <p:sp>
        <p:nvSpPr>
          <p:cNvPr id="3" name="TextBox 2"/>
          <p:cNvSpPr txBox="1"/>
          <p:nvPr/>
        </p:nvSpPr>
        <p:spPr>
          <a:xfrm>
            <a:off x="460688" y="1133387"/>
            <a:ext cx="8192274" cy="5355313"/>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kern="1200" dirty="0" smtClean="0">
                <a:solidFill>
                  <a:srgbClr val="43EA30"/>
                </a:solidFill>
                <a:latin typeface="Papyrus"/>
                <a:cs typeface="Papyrus"/>
              </a:rPr>
              <a:t>	“And I saw an angel standing in the sun; and he cried with a loud  voice, saying to the fowls that fly in the midst of the heaven, ‘Come &amp; gather yourselves together unto the great supper of GOD.  </a:t>
            </a:r>
          </a:p>
          <a:p>
            <a:r>
              <a:rPr lang="en-US" kern="1200" dirty="0">
                <a:solidFill>
                  <a:srgbClr val="43EA30"/>
                </a:solidFill>
                <a:latin typeface="Papyrus"/>
                <a:cs typeface="Papyrus"/>
              </a:rPr>
              <a:t>	</a:t>
            </a:r>
            <a:r>
              <a:rPr lang="en-US" kern="1200" dirty="0" smtClean="0">
                <a:solidFill>
                  <a:srgbClr val="43EA30"/>
                </a:solidFill>
                <a:latin typeface="Papyrus"/>
                <a:cs typeface="Papyrus"/>
              </a:rPr>
              <a:t>That you may eat the flesh of kings &amp; the flesh of captains &amp; the flesh of horses&amp; &amp; of them that sit upon them &amp; the flesh of men, both free &amp; bond, both small &amp; great.  </a:t>
            </a:r>
          </a:p>
          <a:p>
            <a:r>
              <a:rPr lang="en-US" kern="1200" dirty="0">
                <a:solidFill>
                  <a:srgbClr val="43EA30"/>
                </a:solidFill>
                <a:latin typeface="Papyrus"/>
                <a:cs typeface="Papyrus"/>
              </a:rPr>
              <a:t>	</a:t>
            </a:r>
            <a:r>
              <a:rPr lang="en-US" kern="1200" dirty="0" smtClean="0">
                <a:solidFill>
                  <a:srgbClr val="43EA30"/>
                </a:solidFill>
                <a:latin typeface="Papyrus"/>
                <a:cs typeface="Papyrus"/>
              </a:rPr>
              <a:t>And I saw the beast &amp; the kings of the earth</a:t>
            </a:r>
          </a:p>
          <a:p>
            <a:r>
              <a:rPr lang="en-US" kern="1200" dirty="0" smtClean="0">
                <a:solidFill>
                  <a:srgbClr val="43EA30"/>
                </a:solidFill>
                <a:latin typeface="Papyrus"/>
                <a:cs typeface="Papyrus"/>
              </a:rPr>
              <a:t> &amp; their armies, gathered together to make war</a:t>
            </a:r>
          </a:p>
          <a:p>
            <a:r>
              <a:rPr lang="en-US" kern="1200" dirty="0" smtClean="0">
                <a:solidFill>
                  <a:srgbClr val="43EA30"/>
                </a:solidFill>
                <a:latin typeface="Papyrus"/>
                <a:cs typeface="Papyrus"/>
              </a:rPr>
              <a:t> against Him that sat on the horse &amp; against His army!</a:t>
            </a:r>
          </a:p>
          <a:p>
            <a:r>
              <a:rPr lang="en-US" kern="1200" dirty="0">
                <a:solidFill>
                  <a:srgbClr val="43EA30"/>
                </a:solidFill>
                <a:latin typeface="Papyrus"/>
                <a:cs typeface="Papyrus"/>
              </a:rPr>
              <a:t>	</a:t>
            </a:r>
            <a:r>
              <a:rPr lang="en-US" kern="1200" dirty="0" smtClean="0">
                <a:solidFill>
                  <a:srgbClr val="43EA30"/>
                </a:solidFill>
                <a:latin typeface="Papyrus"/>
                <a:cs typeface="Papyrus"/>
              </a:rPr>
              <a:t> And the beast was taken &amp; with him </a:t>
            </a:r>
          </a:p>
          <a:p>
            <a:r>
              <a:rPr lang="en-US" kern="1200" dirty="0" smtClean="0">
                <a:solidFill>
                  <a:srgbClr val="43EA30"/>
                </a:solidFill>
                <a:latin typeface="Papyrus"/>
                <a:cs typeface="Papyrus"/>
              </a:rPr>
              <a:t>the false prophet that wrought miracles before him,</a:t>
            </a:r>
          </a:p>
          <a:p>
            <a:r>
              <a:rPr lang="en-US" kern="1200" dirty="0" smtClean="0">
                <a:solidFill>
                  <a:srgbClr val="43EA30"/>
                </a:solidFill>
                <a:latin typeface="Papyrus"/>
                <a:cs typeface="Papyrus"/>
              </a:rPr>
              <a:t> with which he deceived them that had received</a:t>
            </a:r>
          </a:p>
          <a:p>
            <a:r>
              <a:rPr lang="en-US" kern="1200" dirty="0" smtClean="0">
                <a:solidFill>
                  <a:srgbClr val="43EA30"/>
                </a:solidFill>
                <a:latin typeface="Papyrus"/>
                <a:cs typeface="Papyrus"/>
              </a:rPr>
              <a:t> the mark of the beast &amp; them that worshipped</a:t>
            </a:r>
          </a:p>
          <a:p>
            <a:r>
              <a:rPr lang="en-US" kern="1200" dirty="0" smtClean="0">
                <a:solidFill>
                  <a:srgbClr val="43EA30"/>
                </a:solidFill>
                <a:latin typeface="Papyrus"/>
                <a:cs typeface="Papyrus"/>
              </a:rPr>
              <a:t> his image.  There both were cast alive into a</a:t>
            </a:r>
          </a:p>
          <a:p>
            <a:r>
              <a:rPr lang="en-US" kern="1200" dirty="0" smtClean="0">
                <a:solidFill>
                  <a:srgbClr val="43EA30"/>
                </a:solidFill>
                <a:latin typeface="Papyrus"/>
                <a:cs typeface="Papyrus"/>
              </a:rPr>
              <a:t> Lake of Fire burning with brimstone. </a:t>
            </a:r>
          </a:p>
          <a:p>
            <a:r>
              <a:rPr lang="en-US" kern="1200" dirty="0" smtClean="0">
                <a:solidFill>
                  <a:srgbClr val="43EA30"/>
                </a:solidFill>
                <a:latin typeface="Papyrus"/>
                <a:cs typeface="Papyrus"/>
              </a:rPr>
              <a:t> The remnant were slain with the sword </a:t>
            </a:r>
          </a:p>
          <a:p>
            <a:r>
              <a:rPr lang="en-US" kern="1200" dirty="0" smtClean="0">
                <a:solidFill>
                  <a:srgbClr val="43EA30"/>
                </a:solidFill>
                <a:latin typeface="Papyrus"/>
                <a:cs typeface="Papyrus"/>
              </a:rPr>
              <a:t>of Him who sat on the horse, which sword</a:t>
            </a:r>
          </a:p>
          <a:p>
            <a:r>
              <a:rPr lang="en-US" kern="1200" dirty="0" smtClean="0">
                <a:solidFill>
                  <a:srgbClr val="43EA30"/>
                </a:solidFill>
                <a:latin typeface="Papyrus"/>
                <a:cs typeface="Papyrus"/>
              </a:rPr>
              <a:t> proceeded out of His mouth &amp; all the fowls </a:t>
            </a:r>
          </a:p>
          <a:p>
            <a:r>
              <a:rPr lang="en-US" kern="1200" dirty="0" smtClean="0">
                <a:solidFill>
                  <a:srgbClr val="43EA30"/>
                </a:solidFill>
                <a:latin typeface="Papyrus"/>
                <a:cs typeface="Papyrus"/>
              </a:rPr>
              <a:t>of the air were fill with their flesh</a:t>
            </a:r>
            <a:r>
              <a:rPr lang="en-US" dirty="0" smtClean="0">
                <a:solidFill>
                  <a:srgbClr val="43EA30"/>
                </a:solidFill>
                <a:latin typeface="Papyrus"/>
                <a:cs typeface="Papyrus"/>
              </a:rPr>
              <a:t>”</a:t>
            </a:r>
            <a:r>
              <a:rPr lang="en-US" kern="1200" dirty="0" smtClean="0">
                <a:solidFill>
                  <a:srgbClr val="FFFF00"/>
                </a:solidFill>
                <a:latin typeface="Papyrus"/>
                <a:cs typeface="Papyrus"/>
              </a:rPr>
              <a:t>    Rev. 19:17-21</a:t>
            </a:r>
            <a:endParaRPr lang="en-US" kern="1200" dirty="0">
              <a:solidFill>
                <a:srgbClr val="FFFF00"/>
              </a:solidFill>
              <a:latin typeface="Papyrus"/>
              <a:cs typeface="Papyrus"/>
            </a:endParaRPr>
          </a:p>
        </p:txBody>
      </p:sp>
      <p:sp>
        <p:nvSpPr>
          <p:cNvPr id="2" name="TextBox 1"/>
          <p:cNvSpPr txBox="1"/>
          <p:nvPr/>
        </p:nvSpPr>
        <p:spPr>
          <a:xfrm>
            <a:off x="198629" y="429500"/>
            <a:ext cx="6580584" cy="40011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000" dirty="0" smtClean="0">
                <a:solidFill>
                  <a:srgbClr val="FFFF00"/>
                </a:solidFill>
                <a:latin typeface="Papyrus"/>
                <a:cs typeface="Papyrus"/>
              </a:rPr>
              <a:t>And Revelation 19 tells you WHEN – after the Tribulation</a:t>
            </a:r>
            <a:endParaRPr lang="en-US" sz="2000" dirty="0">
              <a:solidFill>
                <a:srgbClr val="FFFF00"/>
              </a:solidFill>
              <a:latin typeface="Papyrus"/>
              <a:cs typeface="Papyrus"/>
            </a:endParaRPr>
          </a:p>
        </p:txBody>
      </p:sp>
      <p:pic>
        <p:nvPicPr>
          <p:cNvPr id="5" name="Picture 4" descr="30.JPG"/>
          <p:cNvPicPr>
            <a:picLocks noChangeAspect="1"/>
          </p:cNvPicPr>
          <p:nvPr/>
        </p:nvPicPr>
        <p:blipFill rotWithShape="1">
          <a:blip r:embed="rId2">
            <a:extLst>
              <a:ext uri="{28A0092B-C50C-407E-A947-70E740481C1C}">
                <a14:useLocalDpi xmlns:a14="http://schemas.microsoft.com/office/drawing/2010/main" val="0"/>
              </a:ext>
            </a:extLst>
          </a:blip>
          <a:srcRect b="16134"/>
          <a:stretch/>
        </p:blipFill>
        <p:spPr>
          <a:xfrm>
            <a:off x="6069543" y="2815095"/>
            <a:ext cx="2533560" cy="3085866"/>
          </a:xfrm>
          <a:prstGeom prst="rect">
            <a:avLst/>
          </a:prstGeom>
        </p:spPr>
      </p:pic>
      <p:pic>
        <p:nvPicPr>
          <p:cNvPr id="6" name="Picture 5" descr="Birds_of_pre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3445" y="62127"/>
            <a:ext cx="1519517" cy="1071260"/>
          </a:xfrm>
          <a:prstGeom prst="rect">
            <a:avLst/>
          </a:prstGeom>
        </p:spPr>
      </p:pic>
    </p:spTree>
    <p:extLst>
      <p:ext uri="{BB962C8B-B14F-4D97-AF65-F5344CB8AC3E}">
        <p14:creationId xmlns:p14="http://schemas.microsoft.com/office/powerpoint/2010/main" val="260733968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endParaRPr lang="en-US" dirty="0"/>
          </a:p>
        </p:txBody>
      </p:sp>
      <p:sp>
        <p:nvSpPr>
          <p:cNvPr id="3" name="TextBox 2"/>
          <p:cNvSpPr txBox="1"/>
          <p:nvPr/>
        </p:nvSpPr>
        <p:spPr>
          <a:xfrm>
            <a:off x="317515" y="299900"/>
            <a:ext cx="8512594" cy="132343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2000" dirty="0" smtClean="0">
                <a:solidFill>
                  <a:srgbClr val="FFFF00"/>
                </a:solidFill>
                <a:latin typeface="Comic Sans MS"/>
                <a:cs typeface="Comic Sans MS"/>
              </a:rPr>
              <a:t>21-22.  “And I will set My Glory among the heathen &amp; all the heathen shall see My judgment that I have executed &amp; My hand that I have laid upon them.  So the </a:t>
            </a:r>
            <a:r>
              <a:rPr lang="en-US" sz="2000" dirty="0" smtClean="0">
                <a:solidFill>
                  <a:srgbClr val="0000FF"/>
                </a:solidFill>
                <a:latin typeface="Comic Sans MS"/>
                <a:cs typeface="Comic Sans MS"/>
              </a:rPr>
              <a:t>house of Israel </a:t>
            </a:r>
            <a:r>
              <a:rPr lang="en-US" sz="2000" dirty="0" smtClean="0">
                <a:solidFill>
                  <a:srgbClr val="FFFF00"/>
                </a:solidFill>
                <a:latin typeface="Comic Sans MS"/>
                <a:cs typeface="Comic Sans MS"/>
              </a:rPr>
              <a:t>shall know that I AM the Lord their God from that day &amp;  forward.</a:t>
            </a:r>
            <a:endParaRPr lang="en-US" sz="2000" dirty="0">
              <a:solidFill>
                <a:srgbClr val="FFFF00"/>
              </a:solidFill>
              <a:latin typeface="Comic Sans MS"/>
              <a:cs typeface="Comic Sans MS"/>
            </a:endParaRPr>
          </a:p>
        </p:txBody>
      </p:sp>
      <p:pic>
        <p:nvPicPr>
          <p:cNvPr id="5" name="Picture 4" descr="zech-12-1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191" y="1789991"/>
            <a:ext cx="8079001" cy="47969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779374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endParaRPr lang="en-US" dirty="0"/>
          </a:p>
        </p:txBody>
      </p:sp>
      <p:sp>
        <p:nvSpPr>
          <p:cNvPr id="2" name="TextBox 1"/>
          <p:cNvSpPr txBox="1"/>
          <p:nvPr/>
        </p:nvSpPr>
        <p:spPr>
          <a:xfrm>
            <a:off x="317514" y="194053"/>
            <a:ext cx="8643473" cy="3600986"/>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1900" dirty="0" smtClean="0">
                <a:solidFill>
                  <a:srgbClr val="FF0000"/>
                </a:solidFill>
                <a:latin typeface="Comic Sans MS"/>
                <a:cs typeface="Comic Sans MS"/>
              </a:rPr>
              <a:t>23.  </a:t>
            </a:r>
            <a:r>
              <a:rPr lang="en-US" sz="1900" dirty="0" smtClean="0">
                <a:solidFill>
                  <a:srgbClr val="FFFF00"/>
                </a:solidFill>
                <a:latin typeface="Comic Sans MS"/>
                <a:cs typeface="Comic Sans MS"/>
              </a:rPr>
              <a:t>And the heathen shall know that</a:t>
            </a:r>
            <a:r>
              <a:rPr lang="en-US" sz="1900" dirty="0" smtClean="0">
                <a:solidFill>
                  <a:srgbClr val="0000FF"/>
                </a:solidFill>
                <a:latin typeface="Comic Sans MS"/>
                <a:cs typeface="Comic Sans MS"/>
              </a:rPr>
              <a:t> Israel </a:t>
            </a:r>
            <a:r>
              <a:rPr lang="en-US" sz="1900" dirty="0" smtClean="0">
                <a:solidFill>
                  <a:srgbClr val="FFFF00"/>
                </a:solidFill>
                <a:latin typeface="Comic Sans MS"/>
                <a:cs typeface="Comic Sans MS"/>
              </a:rPr>
              <a:t>went into captivity for their iniquity: because they trespassed against Me, therefore I hid My face from them &amp; gave them into the hand of their enemies.  So they all fell by the sword.”</a:t>
            </a:r>
          </a:p>
          <a:p>
            <a:endParaRPr lang="en-US" sz="1900" dirty="0">
              <a:solidFill>
                <a:srgbClr val="FFFF00"/>
              </a:solidFill>
              <a:latin typeface="Comic Sans MS"/>
              <a:cs typeface="Comic Sans MS"/>
            </a:endParaRPr>
          </a:p>
          <a:p>
            <a:r>
              <a:rPr lang="en-US" sz="1900" dirty="0" smtClean="0">
                <a:solidFill>
                  <a:srgbClr val="FFFF00"/>
                </a:solidFill>
                <a:latin typeface="Comic Sans MS"/>
                <a:cs typeface="Comic Sans MS"/>
              </a:rPr>
              <a:t>24. According  to their uncleanness &amp; according to their transgressions have I done to them &amp; hid My face from them. </a:t>
            </a:r>
          </a:p>
          <a:p>
            <a:endParaRPr lang="en-US" sz="1900" dirty="0">
              <a:solidFill>
                <a:srgbClr val="FFFF00"/>
              </a:solidFill>
              <a:latin typeface="Comic Sans MS"/>
              <a:cs typeface="Comic Sans MS"/>
            </a:endParaRPr>
          </a:p>
          <a:p>
            <a:r>
              <a:rPr lang="en-US" sz="1900" dirty="0" smtClean="0">
                <a:solidFill>
                  <a:srgbClr val="FFFF00"/>
                </a:solidFill>
                <a:latin typeface="Comic Sans MS"/>
                <a:cs typeface="Comic Sans MS"/>
              </a:rPr>
              <a:t>25. Therefore thus says the Lord God; Now will I bring again the captivity of</a:t>
            </a:r>
            <a:r>
              <a:rPr lang="en-US" sz="1900" dirty="0" smtClean="0">
                <a:solidFill>
                  <a:srgbClr val="0000FF"/>
                </a:solidFill>
                <a:latin typeface="Comic Sans MS"/>
                <a:cs typeface="Comic Sans MS"/>
              </a:rPr>
              <a:t> Jacob </a:t>
            </a:r>
            <a:r>
              <a:rPr lang="en-US" sz="1900" dirty="0" smtClean="0">
                <a:solidFill>
                  <a:srgbClr val="FFFF00"/>
                </a:solidFill>
                <a:latin typeface="Comic Sans MS"/>
                <a:cs typeface="Comic Sans MS"/>
              </a:rPr>
              <a:t>&amp; have mercy on the </a:t>
            </a:r>
            <a:r>
              <a:rPr lang="en-US" sz="1900" dirty="0" smtClean="0">
                <a:solidFill>
                  <a:srgbClr val="0000FF"/>
                </a:solidFill>
                <a:latin typeface="Comic Sans MS"/>
                <a:cs typeface="Comic Sans MS"/>
              </a:rPr>
              <a:t>whole house of Israel</a:t>
            </a:r>
            <a:r>
              <a:rPr lang="en-US" sz="1900" dirty="0" smtClean="0">
                <a:solidFill>
                  <a:srgbClr val="FFFF00"/>
                </a:solidFill>
                <a:latin typeface="Comic Sans MS"/>
                <a:cs typeface="Comic Sans MS"/>
              </a:rPr>
              <a:t>, &amp; will be jealous for My Holy Name.”</a:t>
            </a:r>
          </a:p>
          <a:p>
            <a:endParaRPr lang="en-US" sz="1900" dirty="0">
              <a:solidFill>
                <a:srgbClr val="FFFF00"/>
              </a:solidFill>
              <a:latin typeface="Comic Sans MS"/>
              <a:cs typeface="Comic Sans MS"/>
            </a:endParaRPr>
          </a:p>
        </p:txBody>
      </p:sp>
      <p:pic>
        <p:nvPicPr>
          <p:cNvPr id="3" name="Picture 2" descr="Uneasy-Christmas-in-the-Birthplace-of-Christ--8x5.jpg"/>
          <p:cNvPicPr>
            <a:picLocks noChangeAspect="1"/>
          </p:cNvPicPr>
          <p:nvPr/>
        </p:nvPicPr>
        <p:blipFill rotWithShape="1">
          <a:blip r:embed="rId2">
            <a:extLst>
              <a:ext uri="{28A0092B-C50C-407E-A947-70E740481C1C}">
                <a14:useLocalDpi xmlns:a14="http://schemas.microsoft.com/office/drawing/2010/main" val="0"/>
              </a:ext>
            </a:extLst>
          </a:blip>
          <a:srcRect t="18273" b="7331"/>
          <a:stretch/>
        </p:blipFill>
        <p:spPr>
          <a:xfrm>
            <a:off x="2282143" y="3440026"/>
            <a:ext cx="6385585" cy="30166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0612950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endParaRPr lang="en-US" dirty="0"/>
          </a:p>
        </p:txBody>
      </p:sp>
      <p:sp>
        <p:nvSpPr>
          <p:cNvPr id="2" name="TextBox 1"/>
          <p:cNvSpPr txBox="1"/>
          <p:nvPr/>
        </p:nvSpPr>
        <p:spPr>
          <a:xfrm>
            <a:off x="670309" y="511594"/>
            <a:ext cx="7902603" cy="4708981"/>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000" dirty="0" smtClean="0">
                <a:solidFill>
                  <a:srgbClr val="FF0000"/>
                </a:solidFill>
                <a:latin typeface="Comic Sans MS"/>
                <a:cs typeface="Comic Sans MS"/>
              </a:rPr>
              <a:t>26. </a:t>
            </a:r>
            <a:r>
              <a:rPr lang="en-US" sz="2000" dirty="0" smtClean="0">
                <a:solidFill>
                  <a:srgbClr val="FFFF00"/>
                </a:solidFill>
                <a:latin typeface="Comic Sans MS"/>
                <a:cs typeface="Comic Sans MS"/>
              </a:rPr>
              <a:t>“After they have born their shame &amp; all their trespasses whereby they have trespassed against Me, when they dwelt safely in their land &amp; non made them afraid.”</a:t>
            </a:r>
          </a:p>
          <a:p>
            <a:endParaRPr lang="en-US" sz="2000" dirty="0">
              <a:solidFill>
                <a:srgbClr val="FFFF00"/>
              </a:solidFill>
              <a:latin typeface="Comic Sans MS"/>
              <a:cs typeface="Comic Sans MS"/>
            </a:endParaRPr>
          </a:p>
          <a:p>
            <a:r>
              <a:rPr lang="en-US" sz="2000" dirty="0" smtClean="0">
                <a:solidFill>
                  <a:srgbClr val="FF0000"/>
                </a:solidFill>
                <a:latin typeface="Comic Sans MS"/>
                <a:cs typeface="Comic Sans MS"/>
              </a:rPr>
              <a:t>27. </a:t>
            </a:r>
            <a:r>
              <a:rPr lang="en-US" sz="2000" dirty="0" smtClean="0">
                <a:solidFill>
                  <a:srgbClr val="FFFF00"/>
                </a:solidFill>
                <a:latin typeface="Comic Sans MS"/>
                <a:cs typeface="Comic Sans MS"/>
              </a:rPr>
              <a:t>When I have brought them again from the people &amp; gathered them out of their enemies’ lands &amp; am sanctified in them in the sight of many nations;</a:t>
            </a:r>
          </a:p>
          <a:p>
            <a:endParaRPr lang="en-US" sz="2000" dirty="0">
              <a:solidFill>
                <a:srgbClr val="FFFF00"/>
              </a:solidFill>
              <a:latin typeface="Comic Sans MS"/>
              <a:cs typeface="Comic Sans MS"/>
            </a:endParaRPr>
          </a:p>
          <a:p>
            <a:r>
              <a:rPr lang="en-US" sz="2000" dirty="0" smtClean="0">
                <a:solidFill>
                  <a:srgbClr val="FF0000"/>
                </a:solidFill>
                <a:latin typeface="Comic Sans MS"/>
                <a:cs typeface="Comic Sans MS"/>
              </a:rPr>
              <a:t>28.  </a:t>
            </a:r>
            <a:r>
              <a:rPr lang="en-US" sz="2000" dirty="0" smtClean="0">
                <a:solidFill>
                  <a:srgbClr val="FFFF00"/>
                </a:solidFill>
                <a:latin typeface="Comic Sans MS"/>
                <a:cs typeface="Comic Sans MS"/>
              </a:rPr>
              <a:t>Then they shall know that I AM the Lord God which caused them to be led into captivity among the heathen:  but I have gathered them to their own land and have left none of the any more there.</a:t>
            </a:r>
          </a:p>
          <a:p>
            <a:endParaRPr lang="en-US" sz="2000" dirty="0" smtClean="0">
              <a:solidFill>
                <a:srgbClr val="FFFF00"/>
              </a:solidFill>
              <a:latin typeface="Comic Sans MS"/>
              <a:cs typeface="Comic Sans MS"/>
            </a:endParaRPr>
          </a:p>
          <a:p>
            <a:r>
              <a:rPr lang="en-US" sz="2000" dirty="0" smtClean="0">
                <a:solidFill>
                  <a:srgbClr val="FF0000"/>
                </a:solidFill>
                <a:latin typeface="Comic Sans MS"/>
                <a:cs typeface="Comic Sans MS"/>
              </a:rPr>
              <a:t>29.. </a:t>
            </a:r>
            <a:r>
              <a:rPr lang="en-US" sz="2000" dirty="0" smtClean="0">
                <a:solidFill>
                  <a:srgbClr val="FFFF00"/>
                </a:solidFill>
                <a:latin typeface="Comic Sans MS"/>
                <a:cs typeface="Comic Sans MS"/>
              </a:rPr>
              <a:t>Neither will I hid My face any more from them; for I have poured out My Spirit on </a:t>
            </a:r>
            <a:r>
              <a:rPr lang="en-US" sz="2000" dirty="0" smtClean="0">
                <a:solidFill>
                  <a:srgbClr val="0000FF"/>
                </a:solidFill>
                <a:latin typeface="Comic Sans MS"/>
                <a:cs typeface="Comic Sans MS"/>
              </a:rPr>
              <a:t>the house of Israel</a:t>
            </a:r>
            <a:r>
              <a:rPr lang="en-US" sz="2000" dirty="0" smtClean="0">
                <a:solidFill>
                  <a:srgbClr val="FFFF00"/>
                </a:solidFill>
                <a:latin typeface="Comic Sans MS"/>
                <a:cs typeface="Comic Sans MS"/>
              </a:rPr>
              <a:t>, says the Lord God.”</a:t>
            </a:r>
            <a:endParaRPr lang="en-US" sz="2000" dirty="0">
              <a:solidFill>
                <a:srgbClr val="FFFF00"/>
              </a:solidFill>
              <a:latin typeface="Comic Sans MS"/>
              <a:cs typeface="Comic Sans MS"/>
            </a:endParaRPr>
          </a:p>
        </p:txBody>
      </p:sp>
    </p:spTree>
    <p:extLst>
      <p:ext uri="{BB962C8B-B14F-4D97-AF65-F5344CB8AC3E}">
        <p14:creationId xmlns:p14="http://schemas.microsoft.com/office/powerpoint/2010/main" val="353171094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endParaRPr lang="en-US" dirty="0"/>
          </a:p>
        </p:txBody>
      </p:sp>
      <p:sp>
        <p:nvSpPr>
          <p:cNvPr id="3" name="TextBox 2"/>
          <p:cNvSpPr txBox="1"/>
          <p:nvPr/>
        </p:nvSpPr>
        <p:spPr>
          <a:xfrm>
            <a:off x="560266" y="481376"/>
            <a:ext cx="8179876" cy="5447646"/>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4000" dirty="0" smtClean="0">
                <a:solidFill>
                  <a:srgbClr val="FF6600"/>
                </a:solidFill>
                <a:latin typeface="Comic Sans MS"/>
                <a:cs typeface="Comic Sans MS"/>
              </a:rPr>
              <a:t>Rosh</a:t>
            </a:r>
            <a:r>
              <a:rPr lang="en-US" sz="2800" dirty="0" smtClean="0">
                <a:solidFill>
                  <a:srgbClr val="FFFF00"/>
                </a:solidFill>
                <a:latin typeface="Comic Sans MS"/>
                <a:cs typeface="Comic Sans MS"/>
              </a:rPr>
              <a:t> = Head, Chief, Top, in Hebrew</a:t>
            </a:r>
          </a:p>
          <a:p>
            <a:r>
              <a:rPr lang="en-US" sz="2800" dirty="0">
                <a:solidFill>
                  <a:srgbClr val="FFFF00"/>
                </a:solidFill>
                <a:latin typeface="Comic Sans MS"/>
                <a:cs typeface="Comic Sans MS"/>
              </a:rPr>
              <a:t> </a:t>
            </a:r>
            <a:r>
              <a:rPr lang="en-US" sz="2800" dirty="0" smtClean="0">
                <a:solidFill>
                  <a:srgbClr val="FFFF00"/>
                </a:solidFill>
                <a:latin typeface="Comic Sans MS"/>
                <a:cs typeface="Comic Sans MS"/>
              </a:rPr>
              <a:t>           a Noun or an Adjective</a:t>
            </a:r>
          </a:p>
          <a:p>
            <a:endParaRPr lang="en-US" sz="2800" dirty="0">
              <a:solidFill>
                <a:srgbClr val="FFFF00"/>
              </a:solidFill>
              <a:latin typeface="Comic Sans MS"/>
              <a:cs typeface="Comic Sans MS"/>
            </a:endParaRPr>
          </a:p>
          <a:p>
            <a:r>
              <a:rPr lang="en-US" sz="2800" dirty="0" smtClean="0">
                <a:solidFill>
                  <a:srgbClr val="FFFF00"/>
                </a:solidFill>
                <a:latin typeface="Comic Sans MS"/>
                <a:cs typeface="Comic Sans MS"/>
              </a:rPr>
              <a:t>NO WHERE ELSE in the Bible is it </a:t>
            </a:r>
          </a:p>
          <a:p>
            <a:r>
              <a:rPr lang="en-US" sz="2800" dirty="0">
                <a:solidFill>
                  <a:srgbClr val="FFFF00"/>
                </a:solidFill>
                <a:latin typeface="Comic Sans MS"/>
                <a:cs typeface="Comic Sans MS"/>
              </a:rPr>
              <a:t> </a:t>
            </a:r>
            <a:r>
              <a:rPr lang="en-US" sz="2800" dirty="0" smtClean="0">
                <a:solidFill>
                  <a:srgbClr val="FFFF00"/>
                </a:solidFill>
                <a:latin typeface="Comic Sans MS"/>
                <a:cs typeface="Comic Sans MS"/>
              </a:rPr>
              <a:t>                           used as a place = Russia</a:t>
            </a:r>
          </a:p>
          <a:p>
            <a:r>
              <a:rPr lang="en-US" sz="2800" dirty="0" smtClean="0">
                <a:solidFill>
                  <a:srgbClr val="FFFF00"/>
                </a:solidFill>
                <a:latin typeface="Comic Sans MS"/>
                <a:cs typeface="Comic Sans MS"/>
              </a:rPr>
              <a:t>  </a:t>
            </a:r>
          </a:p>
          <a:p>
            <a:r>
              <a:rPr lang="en-US" sz="2800" dirty="0" smtClean="0">
                <a:solidFill>
                  <a:srgbClr val="FFFF00"/>
                </a:solidFill>
                <a:latin typeface="Comic Sans MS"/>
                <a:cs typeface="Comic Sans MS"/>
              </a:rPr>
              <a:t>Chief Prince = Chief Principality  </a:t>
            </a:r>
            <a:r>
              <a:rPr lang="en-US" dirty="0" smtClean="0">
                <a:solidFill>
                  <a:srgbClr val="FF6600"/>
                </a:solidFill>
                <a:latin typeface="Comic Sans MS"/>
                <a:cs typeface="Comic Sans MS"/>
              </a:rPr>
              <a:t>Ephesians 6:12</a:t>
            </a:r>
            <a:endParaRPr lang="en-US" sz="2800" dirty="0" smtClean="0">
              <a:solidFill>
                <a:srgbClr val="FF6600"/>
              </a:solidFill>
              <a:latin typeface="Comic Sans MS"/>
              <a:cs typeface="Comic Sans MS"/>
            </a:endParaRPr>
          </a:p>
          <a:p>
            <a:r>
              <a:rPr lang="en-US" sz="2800" dirty="0" smtClean="0">
                <a:solidFill>
                  <a:srgbClr val="01B103"/>
                </a:solidFill>
                <a:latin typeface="Comic Sans MS"/>
                <a:cs typeface="Comic Sans MS"/>
              </a:rPr>
              <a:t>Gog &amp; </a:t>
            </a:r>
            <a:r>
              <a:rPr lang="en-US" sz="2800" dirty="0" err="1" smtClean="0">
                <a:solidFill>
                  <a:srgbClr val="01B103"/>
                </a:solidFill>
                <a:latin typeface="Comic Sans MS"/>
                <a:cs typeface="Comic Sans MS"/>
              </a:rPr>
              <a:t>Magog</a:t>
            </a:r>
            <a:r>
              <a:rPr lang="en-US" sz="2800" dirty="0" smtClean="0">
                <a:solidFill>
                  <a:srgbClr val="01B103"/>
                </a:solidFill>
                <a:latin typeface="Comic Sans MS"/>
                <a:cs typeface="Comic Sans MS"/>
              </a:rPr>
              <a:t> War </a:t>
            </a:r>
            <a:r>
              <a:rPr lang="en-US" sz="2800" dirty="0" smtClean="0">
                <a:solidFill>
                  <a:srgbClr val="FFFF00"/>
                </a:solidFill>
                <a:latin typeface="Comic Sans MS"/>
                <a:cs typeface="Comic Sans MS"/>
              </a:rPr>
              <a:t>happens before </a:t>
            </a:r>
            <a:r>
              <a:rPr lang="en-US" sz="2800" dirty="0" err="1" smtClean="0">
                <a:solidFill>
                  <a:srgbClr val="FFFF00"/>
                </a:solidFill>
                <a:latin typeface="Comic Sans MS"/>
                <a:cs typeface="Comic Sans MS"/>
              </a:rPr>
              <a:t>Millenium</a:t>
            </a:r>
            <a:endParaRPr lang="en-US" sz="2800" dirty="0" smtClean="0">
              <a:solidFill>
                <a:srgbClr val="FFFF00"/>
              </a:solidFill>
              <a:latin typeface="Comic Sans MS"/>
              <a:cs typeface="Comic Sans MS"/>
            </a:endParaRPr>
          </a:p>
          <a:p>
            <a:r>
              <a:rPr lang="en-US" sz="2800" dirty="0" smtClean="0">
                <a:solidFill>
                  <a:srgbClr val="FFFF00"/>
                </a:solidFill>
                <a:latin typeface="Comic Sans MS"/>
                <a:cs typeface="Comic Sans MS"/>
              </a:rPr>
              <a:t>Satan is bound the 1000 years in the Pit </a:t>
            </a:r>
            <a:r>
              <a:rPr lang="en-US" dirty="0" smtClean="0">
                <a:solidFill>
                  <a:srgbClr val="FF6600"/>
                </a:solidFill>
                <a:latin typeface="Comic Sans MS"/>
                <a:cs typeface="Comic Sans MS"/>
              </a:rPr>
              <a:t>Rev. 20:3</a:t>
            </a:r>
            <a:endParaRPr lang="en-US" sz="2800" dirty="0" smtClean="0">
              <a:solidFill>
                <a:srgbClr val="FF6600"/>
              </a:solidFill>
              <a:latin typeface="Comic Sans MS"/>
              <a:cs typeface="Comic Sans MS"/>
            </a:endParaRPr>
          </a:p>
          <a:p>
            <a:r>
              <a:rPr lang="en-US" sz="2800" dirty="0">
                <a:solidFill>
                  <a:srgbClr val="FFFF00"/>
                </a:solidFill>
                <a:latin typeface="Comic Sans MS"/>
                <a:cs typeface="Comic Sans MS"/>
              </a:rPr>
              <a:t> </a:t>
            </a:r>
            <a:r>
              <a:rPr lang="en-US" sz="2800" dirty="0" smtClean="0">
                <a:solidFill>
                  <a:srgbClr val="FFFF00"/>
                </a:solidFill>
                <a:latin typeface="Comic Sans MS"/>
                <a:cs typeface="Comic Sans MS"/>
              </a:rPr>
              <a:t>      </a:t>
            </a:r>
          </a:p>
          <a:p>
            <a:r>
              <a:rPr lang="en-US" sz="2800" dirty="0" smtClean="0">
                <a:solidFill>
                  <a:srgbClr val="FFFF00"/>
                </a:solidFill>
                <a:latin typeface="Comic Sans MS"/>
                <a:cs typeface="Comic Sans MS"/>
              </a:rPr>
              <a:t>At end of 1000 years, Satan is loosed  </a:t>
            </a:r>
            <a:r>
              <a:rPr lang="en-US" dirty="0" smtClean="0">
                <a:solidFill>
                  <a:srgbClr val="FF6600"/>
                </a:solidFill>
                <a:latin typeface="Comic Sans MS"/>
                <a:cs typeface="Comic Sans MS"/>
              </a:rPr>
              <a:t>Rev. 20:7</a:t>
            </a:r>
          </a:p>
          <a:p>
            <a:r>
              <a:rPr lang="en-US" sz="2800" dirty="0" smtClean="0">
                <a:solidFill>
                  <a:srgbClr val="01B103"/>
                </a:solidFill>
                <a:latin typeface="Comic Sans MS"/>
                <a:cs typeface="Comic Sans MS"/>
              </a:rPr>
              <a:t>Gog &amp; </a:t>
            </a:r>
            <a:r>
              <a:rPr lang="en-US" sz="2800" dirty="0" err="1" smtClean="0">
                <a:solidFill>
                  <a:srgbClr val="01B103"/>
                </a:solidFill>
                <a:latin typeface="Comic Sans MS"/>
                <a:cs typeface="Comic Sans MS"/>
              </a:rPr>
              <a:t>Magog</a:t>
            </a:r>
            <a:r>
              <a:rPr lang="en-US" sz="2800" dirty="0" smtClean="0">
                <a:solidFill>
                  <a:srgbClr val="01B103"/>
                </a:solidFill>
                <a:latin typeface="Comic Sans MS"/>
                <a:cs typeface="Comic Sans MS"/>
              </a:rPr>
              <a:t>  gather nations to battle</a:t>
            </a:r>
            <a:r>
              <a:rPr lang="en-US" sz="2800" dirty="0" smtClean="0">
                <a:solidFill>
                  <a:srgbClr val="FF0000"/>
                </a:solidFill>
                <a:latin typeface="Comic Sans MS"/>
                <a:cs typeface="Comic Sans MS"/>
              </a:rPr>
              <a:t>   </a:t>
            </a:r>
            <a:r>
              <a:rPr lang="en-US" dirty="0" smtClean="0">
                <a:solidFill>
                  <a:srgbClr val="FF6600"/>
                </a:solidFill>
                <a:latin typeface="Comic Sans MS"/>
                <a:cs typeface="Comic Sans MS"/>
              </a:rPr>
              <a:t>Rev.20:8</a:t>
            </a:r>
          </a:p>
        </p:txBody>
      </p:sp>
    </p:spTree>
    <p:extLst>
      <p:ext uri="{BB962C8B-B14F-4D97-AF65-F5344CB8AC3E}">
        <p14:creationId xmlns:p14="http://schemas.microsoft.com/office/powerpoint/2010/main" val="338083251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endParaRPr lang="en-US" dirty="0"/>
          </a:p>
        </p:txBody>
      </p:sp>
      <p:pic>
        <p:nvPicPr>
          <p:cNvPr id="3" name="Picture 2" descr="image03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102" y="158838"/>
            <a:ext cx="6817272" cy="6349420"/>
          </a:xfrm>
          <a:prstGeom prst="rect">
            <a:avLst/>
          </a:prstGeom>
        </p:spPr>
      </p:pic>
    </p:spTree>
    <p:extLst>
      <p:ext uri="{BB962C8B-B14F-4D97-AF65-F5344CB8AC3E}">
        <p14:creationId xmlns:p14="http://schemas.microsoft.com/office/powerpoint/2010/main" val="7972940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endParaRPr lang="en-US" dirty="0"/>
          </a:p>
        </p:txBody>
      </p:sp>
      <p:pic>
        <p:nvPicPr>
          <p:cNvPr id="2" name="Picture 1" descr="image0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431" y="60287"/>
            <a:ext cx="8695787" cy="6797714"/>
          </a:xfrm>
          <a:prstGeom prst="rect">
            <a:avLst/>
          </a:prstGeom>
        </p:spPr>
      </p:pic>
    </p:spTree>
    <p:extLst>
      <p:ext uri="{BB962C8B-B14F-4D97-AF65-F5344CB8AC3E}">
        <p14:creationId xmlns:p14="http://schemas.microsoft.com/office/powerpoint/2010/main" val="2159900093"/>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endParaRPr lang="en-US" dirty="0"/>
          </a:p>
        </p:txBody>
      </p:sp>
      <p:sp>
        <p:nvSpPr>
          <p:cNvPr id="3" name="TextBox 2"/>
          <p:cNvSpPr txBox="1"/>
          <p:nvPr/>
        </p:nvSpPr>
        <p:spPr>
          <a:xfrm>
            <a:off x="1753378" y="415106"/>
            <a:ext cx="5511398" cy="954107"/>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2800" dirty="0" smtClean="0">
                <a:solidFill>
                  <a:srgbClr val="43EA30"/>
                </a:solidFill>
                <a:latin typeface="Papyrus"/>
                <a:cs typeface="Papyrus"/>
              </a:rPr>
              <a:t>Gog’s </a:t>
            </a:r>
            <a:r>
              <a:rPr lang="en-US" sz="2800" dirty="0" err="1" smtClean="0">
                <a:solidFill>
                  <a:srgbClr val="43EA30"/>
                </a:solidFill>
                <a:latin typeface="Papyrus"/>
                <a:cs typeface="Papyrus"/>
              </a:rPr>
              <a:t>Endtime</a:t>
            </a:r>
            <a:r>
              <a:rPr lang="en-US" sz="2800" dirty="0" smtClean="0">
                <a:solidFill>
                  <a:srgbClr val="43EA30"/>
                </a:solidFill>
                <a:latin typeface="Papyrus"/>
                <a:cs typeface="Papyrus"/>
              </a:rPr>
              <a:t> War Against Israel</a:t>
            </a:r>
          </a:p>
          <a:p>
            <a:r>
              <a:rPr lang="en-US" sz="2800" dirty="0" smtClean="0">
                <a:solidFill>
                  <a:srgbClr val="43EA30"/>
                </a:solidFill>
                <a:latin typeface="Papyrus"/>
                <a:cs typeface="Papyrus"/>
              </a:rPr>
              <a:t>                      Ezekiel 38-39</a:t>
            </a:r>
            <a:endParaRPr lang="en-US" sz="2800" dirty="0">
              <a:solidFill>
                <a:srgbClr val="43EA30"/>
              </a:solidFill>
              <a:latin typeface="Papyrus"/>
              <a:cs typeface="Papyrus"/>
            </a:endParaRPr>
          </a:p>
        </p:txBody>
      </p:sp>
      <p:pic>
        <p:nvPicPr>
          <p:cNvPr id="5" name="Picture 4" descr="jiha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1337" y="1613208"/>
            <a:ext cx="5761519" cy="46092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7375407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endParaRPr lang="en-US" dirty="0"/>
          </a:p>
        </p:txBody>
      </p:sp>
      <p:sp>
        <p:nvSpPr>
          <p:cNvPr id="2" name="TextBox 1"/>
          <p:cNvSpPr txBox="1"/>
          <p:nvPr/>
        </p:nvSpPr>
        <p:spPr>
          <a:xfrm>
            <a:off x="877749" y="1624632"/>
            <a:ext cx="6984644" cy="341632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3200" dirty="0" smtClean="0">
                <a:solidFill>
                  <a:srgbClr val="FFFF00"/>
                </a:solidFill>
                <a:latin typeface="Comic Sans MS"/>
                <a:cs typeface="Comic Sans MS"/>
              </a:rPr>
              <a:t>  </a:t>
            </a:r>
            <a:r>
              <a:rPr lang="en-US" sz="2800" dirty="0" smtClean="0">
                <a:solidFill>
                  <a:srgbClr val="FFFF00"/>
                </a:solidFill>
                <a:latin typeface="Comic Sans MS"/>
                <a:cs typeface="Comic Sans MS"/>
              </a:rPr>
              <a:t>The Chief Principality, Highest Power</a:t>
            </a:r>
          </a:p>
          <a:p>
            <a:r>
              <a:rPr lang="en-US" sz="2800" dirty="0">
                <a:solidFill>
                  <a:srgbClr val="FFFF00"/>
                </a:solidFill>
                <a:latin typeface="Comic Sans MS"/>
                <a:cs typeface="Comic Sans MS"/>
              </a:rPr>
              <a:t> </a:t>
            </a:r>
            <a:r>
              <a:rPr lang="en-US" sz="2800" dirty="0" smtClean="0">
                <a:solidFill>
                  <a:srgbClr val="FFFF00"/>
                </a:solidFill>
                <a:latin typeface="Comic Sans MS"/>
                <a:cs typeface="Comic Sans MS"/>
              </a:rPr>
              <a:t>  Ruler of Darkness of this World</a:t>
            </a:r>
          </a:p>
          <a:p>
            <a:r>
              <a:rPr lang="en-US" sz="2800" dirty="0">
                <a:solidFill>
                  <a:srgbClr val="FFFF00"/>
                </a:solidFill>
                <a:latin typeface="Comic Sans MS"/>
                <a:cs typeface="Comic Sans MS"/>
              </a:rPr>
              <a:t> </a:t>
            </a:r>
            <a:r>
              <a:rPr lang="en-US" sz="2800" dirty="0" smtClean="0">
                <a:solidFill>
                  <a:srgbClr val="FFFF00"/>
                </a:solidFill>
                <a:latin typeface="Comic Sans MS"/>
                <a:cs typeface="Comic Sans MS"/>
              </a:rPr>
              <a:t>  Spiritual Wickedness in High Places</a:t>
            </a:r>
          </a:p>
          <a:p>
            <a:endParaRPr lang="en-US" sz="2800" dirty="0">
              <a:solidFill>
                <a:srgbClr val="FFFF00"/>
              </a:solidFill>
              <a:latin typeface="Comic Sans MS"/>
              <a:cs typeface="Comic Sans MS"/>
            </a:endParaRPr>
          </a:p>
          <a:p>
            <a:r>
              <a:rPr lang="en-US" sz="3600" dirty="0" smtClean="0">
                <a:solidFill>
                  <a:srgbClr val="00D502"/>
                </a:solidFill>
                <a:latin typeface="Chalkduster"/>
                <a:cs typeface="Chalkduster"/>
              </a:rPr>
              <a:t>GOG is a demonic spirit</a:t>
            </a:r>
          </a:p>
          <a:p>
            <a:r>
              <a:rPr lang="en-US" sz="3600" dirty="0">
                <a:solidFill>
                  <a:srgbClr val="00D502"/>
                </a:solidFill>
                <a:latin typeface="Chalkduster"/>
                <a:cs typeface="Chalkduster"/>
              </a:rPr>
              <a:t> </a:t>
            </a:r>
            <a:r>
              <a:rPr lang="en-US" sz="3600" dirty="0" smtClean="0">
                <a:solidFill>
                  <a:srgbClr val="00D502"/>
                </a:solidFill>
                <a:latin typeface="Chalkduster"/>
                <a:cs typeface="Chalkduster"/>
              </a:rPr>
              <a:t>    that inhabits men</a:t>
            </a:r>
          </a:p>
          <a:p>
            <a:r>
              <a:rPr lang="en-US" sz="2800" dirty="0">
                <a:solidFill>
                  <a:srgbClr val="FFFF00"/>
                </a:solidFill>
                <a:latin typeface="Comic Sans MS"/>
                <a:cs typeface="Comic Sans MS"/>
              </a:rPr>
              <a:t> </a:t>
            </a:r>
            <a:r>
              <a:rPr lang="en-US" sz="2800" dirty="0" smtClean="0">
                <a:solidFill>
                  <a:srgbClr val="FFFF00"/>
                </a:solidFill>
                <a:latin typeface="Comic Sans MS"/>
                <a:cs typeface="Comic Sans MS"/>
              </a:rPr>
              <a:t>  </a:t>
            </a:r>
            <a:endParaRPr lang="en-US" sz="2800" dirty="0">
              <a:solidFill>
                <a:srgbClr val="FFFF00"/>
              </a:solidFill>
              <a:latin typeface="Comic Sans MS"/>
              <a:cs typeface="Comic Sans MS"/>
            </a:endParaRPr>
          </a:p>
        </p:txBody>
      </p:sp>
    </p:spTree>
    <p:extLst>
      <p:ext uri="{BB962C8B-B14F-4D97-AF65-F5344CB8AC3E}">
        <p14:creationId xmlns:p14="http://schemas.microsoft.com/office/powerpoint/2010/main" val="354455524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endParaRPr lang="en-US" dirty="0"/>
          </a:p>
        </p:txBody>
      </p:sp>
      <p:sp>
        <p:nvSpPr>
          <p:cNvPr id="2" name="TextBox 1"/>
          <p:cNvSpPr txBox="1"/>
          <p:nvPr/>
        </p:nvSpPr>
        <p:spPr>
          <a:xfrm>
            <a:off x="339310" y="167947"/>
            <a:ext cx="8502354" cy="132343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2000" dirty="0" smtClean="0">
                <a:solidFill>
                  <a:srgbClr val="FF0000"/>
                </a:solidFill>
                <a:latin typeface="Comic Sans MS"/>
                <a:cs typeface="Comic Sans MS"/>
              </a:rPr>
              <a:t>4. </a:t>
            </a:r>
            <a:r>
              <a:rPr lang="en-US" sz="2000" dirty="0" smtClean="0">
                <a:solidFill>
                  <a:srgbClr val="FFFF00"/>
                </a:solidFill>
                <a:latin typeface="Comic Sans MS"/>
                <a:cs typeface="Comic Sans MS"/>
              </a:rPr>
              <a:t>‘And I will turn </a:t>
            </a:r>
            <a:r>
              <a:rPr lang="en-US" sz="2000" dirty="0" smtClean="0">
                <a:solidFill>
                  <a:srgbClr val="00D502"/>
                </a:solidFill>
                <a:latin typeface="Comic Sans MS"/>
                <a:cs typeface="Comic Sans MS"/>
              </a:rPr>
              <a:t>you</a:t>
            </a:r>
            <a:r>
              <a:rPr lang="en-US" sz="2000" dirty="0" smtClean="0">
                <a:solidFill>
                  <a:srgbClr val="FFFF00"/>
                </a:solidFill>
                <a:latin typeface="Comic Sans MS"/>
                <a:cs typeface="Comic Sans MS"/>
              </a:rPr>
              <a:t> back &amp; put hooks </a:t>
            </a:r>
            <a:r>
              <a:rPr lang="en-US" sz="2000" dirty="0" smtClean="0">
                <a:solidFill>
                  <a:srgbClr val="00D502"/>
                </a:solidFill>
                <a:latin typeface="Comic Sans MS"/>
                <a:cs typeface="Comic Sans MS"/>
              </a:rPr>
              <a:t>in your jaws </a:t>
            </a:r>
            <a:r>
              <a:rPr lang="en-US" sz="2000" dirty="0" smtClean="0">
                <a:solidFill>
                  <a:srgbClr val="FFFF00"/>
                </a:solidFill>
                <a:latin typeface="Comic Sans MS"/>
                <a:cs typeface="Comic Sans MS"/>
              </a:rPr>
              <a:t>&amp; I will bring </a:t>
            </a:r>
            <a:r>
              <a:rPr lang="en-US" sz="2000" dirty="0" smtClean="0">
                <a:solidFill>
                  <a:srgbClr val="00D502"/>
                </a:solidFill>
                <a:latin typeface="Comic Sans MS"/>
                <a:cs typeface="Comic Sans MS"/>
              </a:rPr>
              <a:t>you</a:t>
            </a:r>
            <a:r>
              <a:rPr lang="en-US" sz="2000" dirty="0" smtClean="0">
                <a:solidFill>
                  <a:srgbClr val="FFFF00"/>
                </a:solidFill>
                <a:latin typeface="Comic Sans MS"/>
                <a:cs typeface="Comic Sans MS"/>
              </a:rPr>
              <a:t> forth &amp; </a:t>
            </a:r>
            <a:r>
              <a:rPr lang="en-US" sz="2000" dirty="0" smtClean="0">
                <a:solidFill>
                  <a:srgbClr val="00D502"/>
                </a:solidFill>
                <a:latin typeface="Comic Sans MS"/>
                <a:cs typeface="Comic Sans MS"/>
              </a:rPr>
              <a:t>all your army</a:t>
            </a:r>
            <a:r>
              <a:rPr lang="en-US" sz="2000" dirty="0" smtClean="0">
                <a:solidFill>
                  <a:srgbClr val="FFFF00"/>
                </a:solidFill>
                <a:latin typeface="Comic Sans MS"/>
                <a:cs typeface="Comic Sans MS"/>
              </a:rPr>
              <a:t>, horses &amp; horsemen - all of them clothed with all sorts of armor, even a great company with bucklers &amp; shields, 			all of them holding swords.’</a:t>
            </a:r>
            <a:endParaRPr lang="en-US" sz="2000" dirty="0">
              <a:solidFill>
                <a:srgbClr val="FFFF00"/>
              </a:solidFill>
              <a:latin typeface="Comic Sans MS"/>
              <a:cs typeface="Comic Sans MS"/>
            </a:endParaRPr>
          </a:p>
        </p:txBody>
      </p:sp>
      <p:pic>
        <p:nvPicPr>
          <p:cNvPr id="3" name="Picture 2" descr="th-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9669" y="2087171"/>
            <a:ext cx="5582397" cy="49808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th-10.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122" y="1736355"/>
            <a:ext cx="7147341" cy="43902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4650946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endParaRPr lang="en-US" dirty="0"/>
          </a:p>
        </p:txBody>
      </p:sp>
      <p:pic>
        <p:nvPicPr>
          <p:cNvPr id="2" name="Picture 1" descr="four_horsemen11.jpg"/>
          <p:cNvPicPr>
            <a:picLocks noChangeAspect="1"/>
          </p:cNvPicPr>
          <p:nvPr/>
        </p:nvPicPr>
        <p:blipFill rotWithShape="1">
          <a:blip r:embed="rId2">
            <a:extLst>
              <a:ext uri="{28A0092B-C50C-407E-A947-70E740481C1C}">
                <a14:useLocalDpi xmlns:a14="http://schemas.microsoft.com/office/drawing/2010/main" val="0"/>
              </a:ext>
            </a:extLst>
          </a:blip>
          <a:srcRect b="4925"/>
          <a:stretch/>
        </p:blipFill>
        <p:spPr>
          <a:xfrm>
            <a:off x="448213" y="317456"/>
            <a:ext cx="8305560" cy="62184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1456690" y="877675"/>
            <a:ext cx="6891266" cy="400110"/>
          </a:xfrm>
          <a:prstGeom prst="rect">
            <a:avLst/>
          </a:prstGeom>
          <a:noFill/>
        </p:spPr>
        <p:txBody>
          <a:bodyPr wrap="square" rtlCol="0">
            <a:spAutoFit/>
          </a:bodyPr>
          <a:lstStyle/>
          <a:p>
            <a:r>
              <a:rPr lang="en-US" sz="2000" dirty="0" smtClean="0">
                <a:solidFill>
                  <a:srgbClr val="FFFF00"/>
                </a:solidFill>
                <a:latin typeface="Comic Sans MS"/>
                <a:cs typeface="Comic Sans MS"/>
              </a:rPr>
              <a:t>Sounds just like……The 4 Horsemen of the Apocalypse </a:t>
            </a:r>
            <a:endParaRPr lang="en-US" sz="2000" dirty="0">
              <a:solidFill>
                <a:srgbClr val="FFFF00"/>
              </a:solidFill>
              <a:latin typeface="Comic Sans MS"/>
              <a:cs typeface="Comic Sans MS"/>
            </a:endParaRPr>
          </a:p>
        </p:txBody>
      </p:sp>
    </p:spTree>
    <p:extLst>
      <p:ext uri="{BB962C8B-B14F-4D97-AF65-F5344CB8AC3E}">
        <p14:creationId xmlns:p14="http://schemas.microsoft.com/office/powerpoint/2010/main" val="273787169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endParaRPr lang="en-US" dirty="0"/>
          </a:p>
        </p:txBody>
      </p:sp>
      <p:sp>
        <p:nvSpPr>
          <p:cNvPr id="2" name="TextBox 1"/>
          <p:cNvSpPr txBox="1"/>
          <p:nvPr/>
        </p:nvSpPr>
        <p:spPr>
          <a:xfrm>
            <a:off x="267344" y="398076"/>
            <a:ext cx="8588425" cy="707886"/>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000" dirty="0" smtClean="0">
                <a:solidFill>
                  <a:srgbClr val="FFFF00"/>
                </a:solidFill>
                <a:latin typeface="Comic Sans MS"/>
                <a:cs typeface="Comic Sans MS"/>
              </a:rPr>
              <a:t>This is exactly what God says  about </a:t>
            </a:r>
            <a:r>
              <a:rPr lang="en-US" sz="2000" dirty="0" smtClean="0">
                <a:solidFill>
                  <a:srgbClr val="00D502"/>
                </a:solidFill>
                <a:latin typeface="Comic Sans MS"/>
                <a:cs typeface="Comic Sans MS"/>
              </a:rPr>
              <a:t>Leviathan</a:t>
            </a:r>
            <a:r>
              <a:rPr lang="en-US" sz="2000" dirty="0" smtClean="0">
                <a:solidFill>
                  <a:srgbClr val="FFFF00"/>
                </a:solidFill>
                <a:latin typeface="Comic Sans MS"/>
                <a:cs typeface="Comic Sans MS"/>
              </a:rPr>
              <a:t>, the dragon from the sea.–  Is </a:t>
            </a:r>
            <a:r>
              <a:rPr lang="en-US" sz="2000" dirty="0" smtClean="0">
                <a:solidFill>
                  <a:srgbClr val="00D502"/>
                </a:solidFill>
                <a:latin typeface="Comic Sans MS"/>
                <a:cs typeface="Comic Sans MS"/>
              </a:rPr>
              <a:t>Leviathan</a:t>
            </a:r>
            <a:r>
              <a:rPr lang="en-US" sz="2000" dirty="0" smtClean="0">
                <a:solidFill>
                  <a:srgbClr val="FFFF00"/>
                </a:solidFill>
                <a:latin typeface="Comic Sans MS"/>
                <a:cs typeface="Comic Sans MS"/>
              </a:rPr>
              <a:t> another name for </a:t>
            </a:r>
            <a:r>
              <a:rPr lang="en-US" sz="2000" dirty="0" smtClean="0">
                <a:solidFill>
                  <a:srgbClr val="00D502"/>
                </a:solidFill>
                <a:latin typeface="Comic Sans MS"/>
                <a:cs typeface="Comic Sans MS"/>
              </a:rPr>
              <a:t>GOG?  ….  </a:t>
            </a:r>
            <a:r>
              <a:rPr lang="en-US" sz="2000" dirty="0" smtClean="0">
                <a:solidFill>
                  <a:srgbClr val="FFFF00"/>
                </a:solidFill>
                <a:latin typeface="Comic Sans MS"/>
                <a:cs typeface="Comic Sans MS"/>
              </a:rPr>
              <a:t>The Anti-Christ? </a:t>
            </a:r>
            <a:endParaRPr lang="en-US" sz="2000" dirty="0">
              <a:solidFill>
                <a:srgbClr val="FFFF00"/>
              </a:solidFill>
              <a:latin typeface="Comic Sans MS"/>
              <a:cs typeface="Comic Sans MS"/>
            </a:endParaRPr>
          </a:p>
        </p:txBody>
      </p:sp>
      <p:sp>
        <p:nvSpPr>
          <p:cNvPr id="3" name="TextBox 2"/>
          <p:cNvSpPr txBox="1"/>
          <p:nvPr/>
        </p:nvSpPr>
        <p:spPr>
          <a:xfrm>
            <a:off x="267344" y="1253366"/>
            <a:ext cx="8337791" cy="4801315"/>
          </a:xfrm>
          <a:prstGeom prst="rect">
            <a:avLst/>
          </a:prstGeom>
          <a:solidFill>
            <a:srgbClr val="E3D6F5"/>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b="1" dirty="0"/>
              <a:t> </a:t>
            </a:r>
            <a:r>
              <a:rPr lang="en-US" dirty="0">
                <a:solidFill>
                  <a:srgbClr val="FF0000"/>
                </a:solidFill>
                <a:latin typeface="Comic Sans MS"/>
                <a:cs typeface="Comic Sans MS"/>
              </a:rPr>
              <a:t>Job 3:</a:t>
            </a:r>
            <a:r>
              <a:rPr lang="en-US" dirty="0" smtClean="0">
                <a:solidFill>
                  <a:srgbClr val="FF0000"/>
                </a:solidFill>
                <a:latin typeface="Comic Sans MS"/>
                <a:cs typeface="Comic Sans MS"/>
              </a:rPr>
              <a:t>8   </a:t>
            </a:r>
            <a:r>
              <a:rPr lang="en-US" dirty="0" smtClean="0">
                <a:solidFill>
                  <a:schemeClr val="tx1"/>
                </a:solidFill>
                <a:latin typeface="Comic Sans MS"/>
                <a:cs typeface="Comic Sans MS"/>
              </a:rPr>
              <a:t>Let </a:t>
            </a:r>
            <a:r>
              <a:rPr lang="en-US" dirty="0">
                <a:solidFill>
                  <a:schemeClr val="tx1"/>
                </a:solidFill>
                <a:latin typeface="Comic Sans MS"/>
                <a:cs typeface="Comic Sans MS"/>
              </a:rPr>
              <a:t>them curse it that curse the day, </a:t>
            </a:r>
            <a:endParaRPr lang="en-US" dirty="0" smtClean="0">
              <a:solidFill>
                <a:schemeClr val="tx1"/>
              </a:solidFill>
              <a:latin typeface="Comic Sans MS"/>
              <a:cs typeface="Comic Sans MS"/>
            </a:endParaRPr>
          </a:p>
          <a:p>
            <a:r>
              <a:rPr lang="en-US" dirty="0" smtClean="0">
                <a:solidFill>
                  <a:schemeClr val="tx1"/>
                </a:solidFill>
                <a:latin typeface="Comic Sans MS"/>
                <a:cs typeface="Comic Sans MS"/>
              </a:rPr>
              <a:t> who </a:t>
            </a:r>
            <a:r>
              <a:rPr lang="en-US" dirty="0">
                <a:solidFill>
                  <a:schemeClr val="tx1"/>
                </a:solidFill>
                <a:latin typeface="Comic Sans MS"/>
                <a:cs typeface="Comic Sans MS"/>
              </a:rPr>
              <a:t>are ready to raise up their </a:t>
            </a:r>
            <a:r>
              <a:rPr lang="en-US" dirty="0" smtClean="0">
                <a:solidFill>
                  <a:schemeClr val="tx1"/>
                </a:solidFill>
                <a:latin typeface="Comic Sans MS"/>
                <a:cs typeface="Comic Sans MS"/>
              </a:rPr>
              <a:t>mourning</a:t>
            </a:r>
            <a:r>
              <a:rPr lang="en-US" dirty="0">
                <a:solidFill>
                  <a:schemeClr val="tx1"/>
                </a:solidFill>
                <a:latin typeface="Comic Sans MS"/>
                <a:cs typeface="Comic Sans MS"/>
              </a:rPr>
              <a:t> </a:t>
            </a:r>
            <a:r>
              <a:rPr lang="en-US" dirty="0" smtClean="0">
                <a:solidFill>
                  <a:schemeClr val="tx1"/>
                </a:solidFill>
                <a:latin typeface="Comic Sans MS"/>
                <a:cs typeface="Comic Sans MS"/>
              </a:rPr>
              <a:t>(leviathan)</a:t>
            </a:r>
            <a:endParaRPr lang="en-US" b="1" dirty="0" smtClean="0">
              <a:solidFill>
                <a:schemeClr val="tx1"/>
              </a:solidFill>
              <a:latin typeface="Comic Sans MS"/>
              <a:cs typeface="Comic Sans MS"/>
            </a:endParaRPr>
          </a:p>
          <a:p>
            <a:endParaRPr lang="en-US" u="sng" dirty="0">
              <a:solidFill>
                <a:srgbClr val="00D502"/>
              </a:solidFill>
              <a:latin typeface="Comic Sans MS"/>
              <a:cs typeface="Comic Sans MS"/>
            </a:endParaRPr>
          </a:p>
          <a:p>
            <a:r>
              <a:rPr lang="en-US" dirty="0" smtClean="0">
                <a:solidFill>
                  <a:srgbClr val="FF0000"/>
                </a:solidFill>
                <a:latin typeface="Comic Sans MS"/>
                <a:cs typeface="Comic Sans MS"/>
                <a:hlinkClick r:id="rId2"/>
              </a:rPr>
              <a:t>Job </a:t>
            </a:r>
            <a:r>
              <a:rPr lang="en-US" dirty="0">
                <a:solidFill>
                  <a:srgbClr val="FF0000"/>
                </a:solidFill>
                <a:latin typeface="Comic Sans MS"/>
                <a:cs typeface="Comic Sans MS"/>
                <a:hlinkClick r:id="rId2"/>
              </a:rPr>
              <a:t>41:</a:t>
            </a:r>
            <a:r>
              <a:rPr lang="en-US" dirty="0" smtClean="0">
                <a:solidFill>
                  <a:srgbClr val="FF0000"/>
                </a:solidFill>
                <a:latin typeface="Comic Sans MS"/>
                <a:cs typeface="Comic Sans MS"/>
                <a:hlinkClick r:id="rId2"/>
              </a:rPr>
              <a:t>1  </a:t>
            </a:r>
            <a:r>
              <a:rPr lang="en-US" dirty="0" smtClean="0">
                <a:solidFill>
                  <a:srgbClr val="000000"/>
                </a:solidFill>
                <a:latin typeface="Comic Sans MS"/>
                <a:cs typeface="Comic Sans MS"/>
                <a:hlinkClick r:id="rId2"/>
              </a:rPr>
              <a:t>Can </a:t>
            </a:r>
            <a:r>
              <a:rPr lang="en-US" dirty="0">
                <a:solidFill>
                  <a:srgbClr val="000000"/>
                </a:solidFill>
                <a:latin typeface="Comic Sans MS"/>
                <a:cs typeface="Comic Sans MS"/>
                <a:hlinkClick r:id="rId2"/>
              </a:rPr>
              <a:t>y</a:t>
            </a:r>
            <a:r>
              <a:rPr lang="en-US" dirty="0" smtClean="0">
                <a:solidFill>
                  <a:srgbClr val="000000"/>
                </a:solidFill>
                <a:latin typeface="Comic Sans MS"/>
                <a:cs typeface="Comic Sans MS"/>
                <a:hlinkClick r:id="rId2"/>
              </a:rPr>
              <a:t>ou </a:t>
            </a:r>
            <a:r>
              <a:rPr lang="en-US" dirty="0">
                <a:solidFill>
                  <a:srgbClr val="000000"/>
                </a:solidFill>
                <a:latin typeface="Comic Sans MS"/>
                <a:cs typeface="Comic Sans MS"/>
                <a:hlinkClick r:id="rId2"/>
              </a:rPr>
              <a:t>draw out leviathan </a:t>
            </a:r>
            <a:r>
              <a:rPr lang="en-US" dirty="0" smtClean="0">
                <a:solidFill>
                  <a:srgbClr val="000000"/>
                </a:solidFill>
                <a:latin typeface="Comic Sans MS"/>
                <a:cs typeface="Comic Sans MS"/>
                <a:hlinkClick r:id="rId3"/>
              </a:rPr>
              <a:t> </a:t>
            </a:r>
            <a:r>
              <a:rPr lang="en-US" dirty="0">
                <a:solidFill>
                  <a:srgbClr val="000000"/>
                </a:solidFill>
                <a:latin typeface="Comic Sans MS"/>
                <a:cs typeface="Comic Sans MS"/>
                <a:hlinkClick r:id="rId3"/>
              </a:rPr>
              <a:t>with an hook? </a:t>
            </a:r>
            <a:endParaRPr lang="en-US" dirty="0" smtClean="0">
              <a:solidFill>
                <a:srgbClr val="000000"/>
              </a:solidFill>
              <a:latin typeface="Comic Sans MS"/>
              <a:cs typeface="Comic Sans MS"/>
              <a:hlinkClick r:id="rId3"/>
            </a:endParaRPr>
          </a:p>
          <a:p>
            <a:r>
              <a:rPr lang="en-US" dirty="0">
                <a:solidFill>
                  <a:srgbClr val="000000"/>
                </a:solidFill>
                <a:latin typeface="Comic Sans MS"/>
                <a:cs typeface="Comic Sans MS"/>
                <a:hlinkClick r:id="rId3"/>
              </a:rPr>
              <a:t> </a:t>
            </a:r>
            <a:r>
              <a:rPr lang="en-US" dirty="0" smtClean="0">
                <a:solidFill>
                  <a:srgbClr val="000000"/>
                </a:solidFill>
                <a:latin typeface="Comic Sans MS"/>
                <a:cs typeface="Comic Sans MS"/>
                <a:hlinkClick r:id="rId3"/>
              </a:rPr>
              <a:t>or </a:t>
            </a:r>
            <a:r>
              <a:rPr lang="en-US" dirty="0">
                <a:solidFill>
                  <a:srgbClr val="000000"/>
                </a:solidFill>
                <a:latin typeface="Comic Sans MS"/>
                <a:cs typeface="Comic Sans MS"/>
                <a:hlinkClick r:id="rId3"/>
              </a:rPr>
              <a:t>his tongue with a cord </a:t>
            </a:r>
            <a:r>
              <a:rPr lang="en-US" i="1" dirty="0">
                <a:solidFill>
                  <a:srgbClr val="000000"/>
                </a:solidFill>
                <a:latin typeface="Comic Sans MS"/>
                <a:cs typeface="Comic Sans MS"/>
                <a:hlinkClick r:id="rId3"/>
              </a:rPr>
              <a:t>which</a:t>
            </a:r>
            <a:r>
              <a:rPr lang="en-US" dirty="0">
                <a:solidFill>
                  <a:srgbClr val="000000"/>
                </a:solidFill>
                <a:latin typeface="Comic Sans MS"/>
                <a:cs typeface="Comic Sans MS"/>
                <a:hlinkClick r:id="rId3"/>
              </a:rPr>
              <a:t> y</a:t>
            </a:r>
            <a:r>
              <a:rPr lang="en-US" dirty="0" smtClean="0">
                <a:solidFill>
                  <a:srgbClr val="000000"/>
                </a:solidFill>
                <a:latin typeface="Comic Sans MS"/>
                <a:cs typeface="Comic Sans MS"/>
                <a:hlinkClick r:id="rId3"/>
              </a:rPr>
              <a:t>ou let </a:t>
            </a:r>
            <a:r>
              <a:rPr lang="en-US" dirty="0">
                <a:solidFill>
                  <a:srgbClr val="000000"/>
                </a:solidFill>
                <a:latin typeface="Comic Sans MS"/>
                <a:cs typeface="Comic Sans MS"/>
                <a:hlinkClick r:id="rId3"/>
              </a:rPr>
              <a:t>down</a:t>
            </a:r>
            <a:r>
              <a:rPr lang="en-US" dirty="0" smtClean="0">
                <a:solidFill>
                  <a:srgbClr val="000000"/>
                </a:solidFill>
                <a:latin typeface="Comic Sans MS"/>
                <a:cs typeface="Comic Sans MS"/>
                <a:hlinkClick r:id="rId3"/>
              </a:rPr>
              <a:t>?</a:t>
            </a:r>
          </a:p>
          <a:p>
            <a:endParaRPr lang="en-US" dirty="0">
              <a:solidFill>
                <a:srgbClr val="000000"/>
              </a:solidFill>
              <a:latin typeface="Comic Sans MS"/>
              <a:cs typeface="Comic Sans MS"/>
              <a:hlinkClick r:id="rId3"/>
            </a:endParaRPr>
          </a:p>
          <a:p>
            <a:r>
              <a:rPr lang="en-US" dirty="0" smtClean="0">
                <a:solidFill>
                  <a:srgbClr val="FF0000"/>
                </a:solidFill>
                <a:latin typeface="Comic Sans MS"/>
                <a:cs typeface="Comic Sans MS"/>
              </a:rPr>
              <a:t>Ps </a:t>
            </a:r>
            <a:r>
              <a:rPr lang="en-US" dirty="0">
                <a:solidFill>
                  <a:srgbClr val="FF0000"/>
                </a:solidFill>
                <a:latin typeface="Comic Sans MS"/>
                <a:cs typeface="Comic Sans MS"/>
              </a:rPr>
              <a:t>74:</a:t>
            </a:r>
            <a:r>
              <a:rPr lang="en-US" dirty="0" smtClean="0">
                <a:solidFill>
                  <a:srgbClr val="FF0000"/>
                </a:solidFill>
                <a:latin typeface="Comic Sans MS"/>
                <a:cs typeface="Comic Sans MS"/>
              </a:rPr>
              <a:t>14  </a:t>
            </a:r>
            <a:r>
              <a:rPr lang="en-US" dirty="0" smtClean="0">
                <a:solidFill>
                  <a:schemeClr val="tx1"/>
                </a:solidFill>
                <a:latin typeface="Comic Sans MS"/>
                <a:cs typeface="Comic Sans MS"/>
              </a:rPr>
              <a:t>You brake the </a:t>
            </a:r>
            <a:r>
              <a:rPr lang="en-US" dirty="0">
                <a:solidFill>
                  <a:schemeClr val="tx1"/>
                </a:solidFill>
                <a:latin typeface="Comic Sans MS"/>
                <a:cs typeface="Comic Sans MS"/>
              </a:rPr>
              <a:t>heads of </a:t>
            </a:r>
            <a:r>
              <a:rPr lang="en-US" dirty="0" smtClean="0">
                <a:solidFill>
                  <a:schemeClr val="tx1"/>
                </a:solidFill>
                <a:latin typeface="Comic Sans MS"/>
                <a:cs typeface="Comic Sans MS"/>
              </a:rPr>
              <a:t>leviathan in pieces</a:t>
            </a:r>
          </a:p>
          <a:p>
            <a:r>
              <a:rPr lang="en-US" dirty="0" smtClean="0">
                <a:solidFill>
                  <a:schemeClr val="tx1"/>
                </a:solidFill>
                <a:latin typeface="Comic Sans MS"/>
                <a:cs typeface="Comic Sans MS"/>
              </a:rPr>
              <a:t> and gave him to be meat to the people inhabiting</a:t>
            </a:r>
          </a:p>
          <a:p>
            <a:r>
              <a:rPr lang="en-US" dirty="0" smtClean="0">
                <a:solidFill>
                  <a:schemeClr val="tx1"/>
                </a:solidFill>
                <a:latin typeface="Comic Sans MS"/>
                <a:cs typeface="Comic Sans MS"/>
              </a:rPr>
              <a:t> the wilderness.</a:t>
            </a:r>
          </a:p>
          <a:p>
            <a:r>
              <a:rPr lang="en-US" dirty="0" smtClean="0">
                <a:solidFill>
                  <a:srgbClr val="000000"/>
                </a:solidFill>
                <a:latin typeface="Comic Sans MS"/>
                <a:cs typeface="Comic Sans MS"/>
              </a:rPr>
              <a:t>,</a:t>
            </a:r>
          </a:p>
          <a:p>
            <a:r>
              <a:rPr lang="en-US" dirty="0" smtClean="0">
                <a:solidFill>
                  <a:srgbClr val="000000"/>
                </a:solidFill>
                <a:latin typeface="Comic Sans MS"/>
                <a:cs typeface="Comic Sans MS"/>
              </a:rPr>
              <a:t> </a:t>
            </a:r>
            <a:r>
              <a:rPr lang="en-US" dirty="0" smtClean="0">
                <a:solidFill>
                  <a:srgbClr val="FF0000"/>
                </a:solidFill>
                <a:latin typeface="Comic Sans MS"/>
                <a:cs typeface="Comic Sans MS"/>
              </a:rPr>
              <a:t>Ps </a:t>
            </a:r>
            <a:r>
              <a:rPr lang="en-US" dirty="0">
                <a:solidFill>
                  <a:srgbClr val="FF0000"/>
                </a:solidFill>
                <a:latin typeface="Comic Sans MS"/>
                <a:cs typeface="Comic Sans MS"/>
              </a:rPr>
              <a:t>104:</a:t>
            </a:r>
            <a:r>
              <a:rPr lang="en-US" dirty="0" smtClean="0">
                <a:solidFill>
                  <a:srgbClr val="FF0000"/>
                </a:solidFill>
                <a:latin typeface="Comic Sans MS"/>
                <a:cs typeface="Comic Sans MS"/>
              </a:rPr>
              <a:t>26 </a:t>
            </a:r>
            <a:r>
              <a:rPr lang="en-US" dirty="0" smtClean="0">
                <a:solidFill>
                  <a:srgbClr val="000000"/>
                </a:solidFill>
                <a:latin typeface="Comic Sans MS"/>
                <a:cs typeface="Comic Sans MS"/>
              </a:rPr>
              <a:t>There </a:t>
            </a:r>
            <a:r>
              <a:rPr lang="en-US" dirty="0">
                <a:solidFill>
                  <a:srgbClr val="000000"/>
                </a:solidFill>
                <a:latin typeface="Comic Sans MS"/>
                <a:cs typeface="Comic Sans MS"/>
              </a:rPr>
              <a:t>go the </a:t>
            </a:r>
            <a:r>
              <a:rPr lang="en-US" dirty="0" smtClean="0">
                <a:solidFill>
                  <a:srgbClr val="000000"/>
                </a:solidFill>
                <a:latin typeface="Comic Sans MS"/>
                <a:cs typeface="Comic Sans MS"/>
              </a:rPr>
              <a:t>ships: </a:t>
            </a:r>
            <a:r>
              <a:rPr lang="en-US" i="1" dirty="0" smtClean="0">
                <a:solidFill>
                  <a:srgbClr val="000000"/>
                </a:solidFill>
                <a:latin typeface="Comic Sans MS"/>
                <a:cs typeface="Comic Sans MS"/>
              </a:rPr>
              <a:t>there </a:t>
            </a:r>
            <a:r>
              <a:rPr lang="en-US" i="1" dirty="0">
                <a:solidFill>
                  <a:srgbClr val="000000"/>
                </a:solidFill>
                <a:latin typeface="Comic Sans MS"/>
                <a:cs typeface="Comic Sans MS"/>
              </a:rPr>
              <a:t>is</a:t>
            </a:r>
            <a:r>
              <a:rPr lang="en-US" dirty="0">
                <a:solidFill>
                  <a:srgbClr val="000000"/>
                </a:solidFill>
                <a:latin typeface="Comic Sans MS"/>
                <a:cs typeface="Comic Sans MS"/>
              </a:rPr>
              <a:t> that leviathan</a:t>
            </a:r>
            <a:r>
              <a:rPr lang="en-US" dirty="0" smtClean="0">
                <a:solidFill>
                  <a:srgbClr val="000000"/>
                </a:solidFill>
                <a:latin typeface="Comic Sans MS"/>
                <a:cs typeface="Comic Sans MS"/>
              </a:rPr>
              <a:t>,</a:t>
            </a:r>
          </a:p>
          <a:p>
            <a:r>
              <a:rPr lang="en-US" dirty="0">
                <a:solidFill>
                  <a:srgbClr val="000000"/>
                </a:solidFill>
                <a:latin typeface="Comic Sans MS"/>
                <a:cs typeface="Comic Sans MS"/>
              </a:rPr>
              <a:t> </a:t>
            </a:r>
            <a:r>
              <a:rPr lang="en-US" dirty="0" smtClean="0">
                <a:solidFill>
                  <a:srgbClr val="000000"/>
                </a:solidFill>
                <a:latin typeface="Comic Sans MS"/>
                <a:cs typeface="Comic Sans MS"/>
              </a:rPr>
              <a:t> whom you have made to play therein.</a:t>
            </a:r>
            <a:r>
              <a:rPr lang="en-US" dirty="0">
                <a:solidFill>
                  <a:srgbClr val="00D502"/>
                </a:solidFill>
                <a:latin typeface="Comic Sans MS"/>
                <a:cs typeface="Comic Sans MS"/>
              </a:rPr>
              <a:t> </a:t>
            </a:r>
            <a:r>
              <a:rPr lang="en-US" dirty="0" smtClean="0">
                <a:solidFill>
                  <a:srgbClr val="00D502"/>
                </a:solidFill>
                <a:latin typeface="Comic Sans MS"/>
                <a:cs typeface="Comic Sans MS"/>
                <a:hlinkClick r:id="rId3"/>
              </a:rPr>
              <a:t> </a:t>
            </a:r>
          </a:p>
          <a:p>
            <a:r>
              <a:rPr lang="en-US" dirty="0" smtClean="0">
                <a:solidFill>
                  <a:schemeClr val="tx1"/>
                </a:solidFill>
                <a:latin typeface="Comic Sans MS"/>
                <a:cs typeface="Comic Sans MS"/>
                <a:hlinkClick r:id="rId3"/>
              </a:rPr>
              <a:t> </a:t>
            </a:r>
            <a:endParaRPr lang="en-US" dirty="0">
              <a:solidFill>
                <a:schemeClr val="tx1"/>
              </a:solidFill>
              <a:latin typeface="Comic Sans MS"/>
              <a:cs typeface="Comic Sans MS"/>
              <a:hlinkClick r:id="rId3"/>
            </a:endParaRPr>
          </a:p>
          <a:p>
            <a:r>
              <a:rPr lang="en-US" dirty="0" smtClean="0">
                <a:solidFill>
                  <a:srgbClr val="FF0000"/>
                </a:solidFill>
                <a:latin typeface="Comic Sans MS"/>
                <a:cs typeface="Comic Sans MS"/>
              </a:rPr>
              <a:t> Isaiah </a:t>
            </a:r>
            <a:r>
              <a:rPr lang="en-US" dirty="0">
                <a:solidFill>
                  <a:srgbClr val="FF0000"/>
                </a:solidFill>
                <a:latin typeface="Comic Sans MS"/>
                <a:cs typeface="Comic Sans MS"/>
              </a:rPr>
              <a:t>27:</a:t>
            </a:r>
            <a:r>
              <a:rPr lang="en-US" dirty="0" smtClean="0">
                <a:solidFill>
                  <a:srgbClr val="FF0000"/>
                </a:solidFill>
                <a:latin typeface="Comic Sans MS"/>
                <a:cs typeface="Comic Sans MS"/>
              </a:rPr>
              <a:t>1  </a:t>
            </a:r>
            <a:r>
              <a:rPr lang="en-US" dirty="0" smtClean="0">
                <a:solidFill>
                  <a:srgbClr val="000000"/>
                </a:solidFill>
                <a:latin typeface="Comic Sans MS"/>
                <a:cs typeface="Comic Sans MS"/>
              </a:rPr>
              <a:t>In </a:t>
            </a:r>
            <a:r>
              <a:rPr lang="en-US" dirty="0">
                <a:solidFill>
                  <a:srgbClr val="000000"/>
                </a:solidFill>
                <a:latin typeface="Comic Sans MS"/>
                <a:cs typeface="Comic Sans MS"/>
              </a:rPr>
              <a:t>that day the </a:t>
            </a:r>
            <a:r>
              <a:rPr lang="en-US" dirty="0" smtClean="0">
                <a:solidFill>
                  <a:srgbClr val="000000"/>
                </a:solidFill>
                <a:latin typeface="Comic Sans MS"/>
                <a:cs typeface="Comic Sans MS"/>
              </a:rPr>
              <a:t>LORD </a:t>
            </a:r>
            <a:r>
              <a:rPr lang="en-US" dirty="0">
                <a:solidFill>
                  <a:srgbClr val="000000"/>
                </a:solidFill>
                <a:latin typeface="Comic Sans MS"/>
                <a:cs typeface="Comic Sans MS"/>
              </a:rPr>
              <a:t>with his sore &amp;</a:t>
            </a:r>
            <a:r>
              <a:rPr lang="en-US" dirty="0" smtClean="0">
                <a:solidFill>
                  <a:srgbClr val="000000"/>
                </a:solidFill>
                <a:latin typeface="Comic Sans MS"/>
                <a:cs typeface="Comic Sans MS"/>
              </a:rPr>
              <a:t> </a:t>
            </a:r>
            <a:r>
              <a:rPr lang="en-US" dirty="0">
                <a:solidFill>
                  <a:srgbClr val="000000"/>
                </a:solidFill>
                <a:latin typeface="Comic Sans MS"/>
                <a:cs typeface="Comic Sans MS"/>
              </a:rPr>
              <a:t>great </a:t>
            </a:r>
            <a:r>
              <a:rPr lang="en-US" dirty="0" smtClean="0">
                <a:solidFill>
                  <a:srgbClr val="000000"/>
                </a:solidFill>
                <a:latin typeface="Comic Sans MS"/>
                <a:cs typeface="Comic Sans MS"/>
              </a:rPr>
              <a:t>&amp; strong </a:t>
            </a:r>
            <a:r>
              <a:rPr lang="en-US" dirty="0">
                <a:solidFill>
                  <a:srgbClr val="000000"/>
                </a:solidFill>
                <a:latin typeface="Comic Sans MS"/>
                <a:cs typeface="Comic Sans MS"/>
              </a:rPr>
              <a:t>sword </a:t>
            </a:r>
            <a:r>
              <a:rPr lang="en-US" dirty="0" smtClean="0">
                <a:solidFill>
                  <a:srgbClr val="000000"/>
                </a:solidFill>
                <a:latin typeface="Comic Sans MS"/>
                <a:cs typeface="Comic Sans MS"/>
              </a:rPr>
              <a:t>shall </a:t>
            </a:r>
            <a:r>
              <a:rPr lang="en-US" dirty="0">
                <a:solidFill>
                  <a:srgbClr val="000000"/>
                </a:solidFill>
                <a:latin typeface="Comic Sans MS"/>
                <a:cs typeface="Comic Sans MS"/>
              </a:rPr>
              <a:t>punish </a:t>
            </a:r>
            <a:r>
              <a:rPr lang="en-US" dirty="0" smtClean="0">
                <a:solidFill>
                  <a:srgbClr val="000000"/>
                </a:solidFill>
                <a:latin typeface="Comic Sans MS"/>
                <a:cs typeface="Comic Sans MS"/>
              </a:rPr>
              <a:t>leviathan, the piercing serpent, even leviathan that crooked</a:t>
            </a:r>
            <a:r>
              <a:rPr lang="en-US" dirty="0">
                <a:solidFill>
                  <a:srgbClr val="000000"/>
                </a:solidFill>
                <a:latin typeface="Comic Sans MS"/>
                <a:cs typeface="Comic Sans MS"/>
              </a:rPr>
              <a:t> </a:t>
            </a:r>
            <a:r>
              <a:rPr lang="en-US" dirty="0" smtClean="0">
                <a:solidFill>
                  <a:srgbClr val="000000"/>
                </a:solidFill>
                <a:latin typeface="Comic Sans MS"/>
                <a:cs typeface="Comic Sans MS"/>
              </a:rPr>
              <a:t>serpent and He shall slay the dragon that is in the sea,</a:t>
            </a:r>
            <a:endParaRPr lang="en-US" dirty="0">
              <a:solidFill>
                <a:srgbClr val="00D502"/>
              </a:solidFill>
              <a:latin typeface="Comic Sans MS"/>
              <a:cs typeface="Comic Sans MS"/>
              <a:hlinkClick r:id="rId3"/>
            </a:endParaRPr>
          </a:p>
          <a:p>
            <a:r>
              <a:rPr lang="en-US" dirty="0" smtClean="0">
                <a:solidFill>
                  <a:srgbClr val="00D502"/>
                </a:solidFill>
                <a:latin typeface="Comic Sans MS"/>
                <a:cs typeface="Comic Sans MS"/>
              </a:rPr>
              <a:t> </a:t>
            </a:r>
            <a:endParaRPr lang="en-US" dirty="0">
              <a:solidFill>
                <a:srgbClr val="00D502"/>
              </a:solidFill>
              <a:latin typeface="Comic Sans MS"/>
              <a:cs typeface="Comic Sans MS"/>
            </a:endParaRPr>
          </a:p>
        </p:txBody>
      </p:sp>
      <p:pic>
        <p:nvPicPr>
          <p:cNvPr id="5" name="Picture 4" descr="25.TIF"/>
          <p:cNvPicPr>
            <a:picLocks noChangeAspect="1"/>
          </p:cNvPicPr>
          <p:nvPr/>
        </p:nvPicPr>
        <p:blipFill rotWithShape="1">
          <a:blip r:embed="rId4">
            <a:extLst>
              <a:ext uri="{28A0092B-C50C-407E-A947-70E740481C1C}">
                <a14:useLocalDpi xmlns:a14="http://schemas.microsoft.com/office/drawing/2010/main" val="0"/>
              </a:ext>
            </a:extLst>
          </a:blip>
          <a:srcRect l="46914" t="26191" r="17288" b="6547"/>
          <a:stretch/>
        </p:blipFill>
        <p:spPr>
          <a:xfrm>
            <a:off x="6316002" y="1253366"/>
            <a:ext cx="2539767" cy="33637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7447611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1918</TotalTime>
  <Words>3149</Words>
  <Application>Microsoft Macintosh PowerPoint</Application>
  <PresentationFormat>On-screen Show (4:3)</PresentationFormat>
  <Paragraphs>295</Paragraphs>
  <Slides>52</Slides>
  <Notes>1</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Cathy Bentley</dc:creator>
  <cp:lastModifiedBy>Cathy Bentley</cp:lastModifiedBy>
  <cp:revision>142</cp:revision>
  <dcterms:created xsi:type="dcterms:W3CDTF">2014-04-23T14:13:47Z</dcterms:created>
  <dcterms:modified xsi:type="dcterms:W3CDTF">2020-08-12T20:47:05Z</dcterms:modified>
</cp:coreProperties>
</file>