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434" r:id="rId2"/>
    <p:sldId id="258" r:id="rId3"/>
    <p:sldId id="449" r:id="rId4"/>
    <p:sldId id="442" r:id="rId5"/>
    <p:sldId id="403" r:id="rId6"/>
    <p:sldId id="342" r:id="rId7"/>
    <p:sldId id="404" r:id="rId8"/>
    <p:sldId id="406" r:id="rId9"/>
    <p:sldId id="407" r:id="rId10"/>
    <p:sldId id="396" r:id="rId11"/>
    <p:sldId id="411" r:id="rId12"/>
    <p:sldId id="402" r:id="rId13"/>
    <p:sldId id="400" r:id="rId14"/>
    <p:sldId id="441" r:id="rId15"/>
    <p:sldId id="401" r:id="rId16"/>
    <p:sldId id="398" r:id="rId17"/>
    <p:sldId id="413" r:id="rId18"/>
    <p:sldId id="433" r:id="rId19"/>
    <p:sldId id="415" r:id="rId20"/>
    <p:sldId id="447" r:id="rId21"/>
    <p:sldId id="458" r:id="rId22"/>
    <p:sldId id="431" r:id="rId23"/>
    <p:sldId id="394" r:id="rId24"/>
    <p:sldId id="436" r:id="rId25"/>
    <p:sldId id="440" r:id="rId26"/>
    <p:sldId id="408" r:id="rId27"/>
    <p:sldId id="439" r:id="rId28"/>
    <p:sldId id="410" r:id="rId29"/>
    <p:sldId id="438" r:id="rId30"/>
    <p:sldId id="478" r:id="rId31"/>
    <p:sldId id="337" r:id="rId32"/>
    <p:sldId id="448" r:id="rId33"/>
    <p:sldId id="335" r:id="rId34"/>
    <p:sldId id="445" r:id="rId35"/>
    <p:sldId id="482" r:id="rId36"/>
    <p:sldId id="481" r:id="rId37"/>
    <p:sldId id="432" r:id="rId38"/>
    <p:sldId id="262" r:id="rId39"/>
    <p:sldId id="412" r:id="rId40"/>
    <p:sldId id="450" r:id="rId41"/>
    <p:sldId id="453" r:id="rId42"/>
    <p:sldId id="480" r:id="rId43"/>
    <p:sldId id="414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B3F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9" autoAdjust="0"/>
    <p:restoredTop sz="94625" autoAdjust="0"/>
  </p:normalViewPr>
  <p:slideViewPr>
    <p:cSldViewPr snapToGrid="0" snapToObjects="1">
      <p:cViewPr varScale="1">
        <p:scale>
          <a:sx n="116" d="100"/>
          <a:sy n="116" d="100"/>
        </p:scale>
        <p:origin x="17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63DBB0-A4C9-6D47-A5C0-B4A8F82F896D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_trad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ES_trad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CFE389-DF1B-BD49-A464-8B7C3DF685AC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41684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34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35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725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7708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F877CA79-111E-1741-A481-8785B39EF9A7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6A09A369-5BE2-D74A-85EE-24A994E43FB7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CAC7D614-4472-5341-A581-9751D71188BA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28CA5041-D003-5040-A8BE-FEE0B3480650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fld id="{BDFCD56F-B33C-0C48-B738-7AD9D72B4748}" type="slidenum">
              <a:rPr lang="en-US" sz="1200">
                <a:latin typeface="Arial" charset="0"/>
              </a:rPr>
              <a:pPr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5A6D5-8141-4748-BF17-BE0072DA9DBC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954E5-A49D-864C-833B-94F3D1CD9886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8922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2FE9-2027-B54F-A797-A121CF517067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47CD3-F504-2C4E-A8B1-993FF4F30F49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169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AE6EB-5A18-444A-8367-3C258369132E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F0737-B2A6-6847-9ECF-54A17D273BB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232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DB2ED-A6C9-6B44-ACD8-3EE12B7299ED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94967-2271-8D4A-ACE0-2DAA844859B4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430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BB8BD-E667-8642-B815-04F25C9FC1CA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D874D-E5F6-FB45-AF0D-4C14F019C824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84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54843-D120-704B-B7C0-D2C48C2BA1D2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EAD1E-656F-3645-8A07-76D18CDA51E9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802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F732D-ABC7-CA43-8D28-6C4159A4FA79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40E7B-D0CF-874C-8A81-447C6D16B93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262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04A7-C9DC-904A-9630-749354D6251F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BAFB-DCE9-B544-A047-5436FBAACB4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678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B4B2D-D2EF-F943-921F-A84DF400499A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F0B5-8C3A-9C44-8A18-A2DC139AC058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512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99CB-362D-524A-B67B-451CB2D0E0B8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45038-3A79-5D43-AD1E-6140D036490F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0526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B7C9-FDB8-8747-B65D-E11967F12699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F41B-1C3D-9A49-80C3-BBC9B96766BF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3951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s-ES_tradnl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31644F-1C8F-C14B-BE8D-812641027D2B}" type="datetimeFigureOut">
              <a:rPr lang="en-US"/>
              <a:pPr>
                <a:defRPr/>
              </a:pPr>
              <a:t>10/12/22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B175A1E-93CA-2842-9A8B-156AA7A9590E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Relationship Id="rId5" Type="http://schemas.microsoft.com/office/2007/relationships/hdphoto" Target="../media/hdphoto18.wdp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pic>
        <p:nvPicPr>
          <p:cNvPr id="3" name="Picture 2" descr="images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7" y="242911"/>
            <a:ext cx="8184328" cy="637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47607" y="3911301"/>
            <a:ext cx="4692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Lucida Handwriting"/>
                <a:cs typeface="Lucida Handwriting"/>
              </a:rPr>
              <a:t>“</a:t>
            </a:r>
            <a:r>
              <a:rPr lang="es-ES_tradnl" sz="2400" dirty="0" err="1">
                <a:solidFill>
                  <a:schemeClr val="bg1"/>
                </a:solidFill>
                <a:latin typeface="Lucida Handwriting" panose="03010101010101010101" pitchFamily="66" charset="77"/>
                <a:cs typeface="Lucida Handwriting"/>
              </a:rPr>
              <a:t>With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Lucida Handwriting" panose="03010101010101010101" pitchFamily="66" charset="77"/>
                <a:cs typeface="Lucida Handwriting"/>
              </a:rPr>
              <a:t>Joy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 </a:t>
            </a:r>
            <a:r>
              <a:rPr lang="es-ES_tradnl" sz="24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We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draw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Lucida Handwriting" panose="03010101010101010101" pitchFamily="66" charset="77"/>
                <a:cs typeface="Lucida Handwriting"/>
              </a:rPr>
              <a:t>Living </a:t>
            </a:r>
            <a:r>
              <a:rPr lang="es-ES_tradnl" sz="2400" dirty="0" err="1">
                <a:solidFill>
                  <a:schemeClr val="bg1"/>
                </a:solidFill>
                <a:latin typeface="Lucida Handwriting" panose="03010101010101010101" pitchFamily="66" charset="77"/>
                <a:cs typeface="Lucida Handwriting"/>
              </a:rPr>
              <a:t>Water</a:t>
            </a:r>
            <a:r>
              <a:rPr lang="es-ES_tradnl" sz="2400" dirty="0">
                <a:solidFill>
                  <a:schemeClr val="bg1"/>
                </a:solidFill>
                <a:latin typeface="Lucida Handwriting" panose="03010101010101010101" pitchFamily="66" charset="77"/>
                <a:cs typeface="Lucida Handwriting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out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endParaRPr lang="es-ES_tradnl" sz="2400" dirty="0">
              <a:solidFill>
                <a:schemeClr val="bg1"/>
              </a:solidFill>
              <a:latin typeface="Papyrus" panose="020B0602040200020303" pitchFamily="34" charset="77"/>
              <a:cs typeface="Lucida Handwriting"/>
            </a:endParaRP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 </a:t>
            </a:r>
            <a:r>
              <a:rPr lang="es-ES_tradnl" sz="24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Well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 </a:t>
            </a:r>
            <a:r>
              <a:rPr lang="es-ES_tradnl" sz="24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Lucida Handwriting" panose="03010101010101010101" pitchFamily="66" charset="77"/>
                <a:cs typeface="Lucida Handwriting"/>
              </a:rPr>
              <a:t>Our</a:t>
            </a:r>
            <a:r>
              <a:rPr lang="es-ES_tradnl" sz="2400" dirty="0">
                <a:solidFill>
                  <a:schemeClr val="bg1"/>
                </a:solidFill>
                <a:latin typeface="Lucida Handwriting" panose="03010101010101010101" pitchFamily="66" charset="77"/>
                <a:cs typeface="Lucida Handwriting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Lucida Handwriting" panose="03010101010101010101" pitchFamily="66" charset="77"/>
                <a:cs typeface="Lucida Handwriting"/>
              </a:rPr>
              <a:t>Salvation</a:t>
            </a:r>
            <a:r>
              <a:rPr lang="es-ES_tradnl" sz="24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” </a:t>
            </a:r>
          </a:p>
          <a:p>
            <a:pPr algn="ctr"/>
            <a:r>
              <a:rPr lang="es-ES_tradnl" sz="2400" b="1" dirty="0" err="1">
                <a:solidFill>
                  <a:srgbClr val="FF0000"/>
                </a:solidFill>
                <a:latin typeface="Papyrus" panose="020B0602040200020303" pitchFamily="34" charset="77"/>
                <a:cs typeface="Lucida Handwriting"/>
              </a:rPr>
              <a:t>Isaiah</a:t>
            </a:r>
            <a:r>
              <a:rPr lang="es-ES_tradnl" sz="2400" b="1" dirty="0">
                <a:solidFill>
                  <a:srgbClr val="FF0000"/>
                </a:solidFill>
                <a:latin typeface="Papyrus" panose="020B0602040200020303" pitchFamily="34" charset="77"/>
                <a:cs typeface="Lucida Handwriting"/>
              </a:rPr>
              <a:t> 12:3</a:t>
            </a:r>
          </a:p>
          <a:p>
            <a:endParaRPr lang="es-ES_tradnl" sz="2400" dirty="0">
              <a:solidFill>
                <a:schemeClr val="bg1"/>
              </a:solidFill>
              <a:latin typeface="Lucida Handwriting"/>
              <a:cs typeface="Lucida Handwriting"/>
            </a:endParaRPr>
          </a:p>
        </p:txBody>
      </p:sp>
    </p:spTree>
    <p:extLst>
      <p:ext uri="{BB962C8B-B14F-4D97-AF65-F5344CB8AC3E}">
        <p14:creationId xmlns:p14="http://schemas.microsoft.com/office/powerpoint/2010/main" val="227451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" name="TextBox 1"/>
          <p:cNvSpPr txBox="1"/>
          <p:nvPr/>
        </p:nvSpPr>
        <p:spPr>
          <a:xfrm>
            <a:off x="1" y="5561181"/>
            <a:ext cx="9143999" cy="113877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rgbClr val="000000"/>
                </a:solidFill>
                <a:latin typeface="Papyrus"/>
                <a:cs typeface="Papyrus"/>
              </a:rPr>
              <a:t>“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dwell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booths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7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days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are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Iraelites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born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dwell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booths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: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generations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may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know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I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made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children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Israel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dwell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booths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when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I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brought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out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Land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Egypt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: I am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Lord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God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”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930" y="96782"/>
            <a:ext cx="9273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Remember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God’s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Supernatural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Protection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&amp;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Provision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in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Wilderness</a:t>
            </a:r>
            <a:endParaRPr lang="es-ES_tradnl" sz="2000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  <p:pic>
        <p:nvPicPr>
          <p:cNvPr id="13" name="Picture 12" descr="images-1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1" y="593674"/>
            <a:ext cx="7552466" cy="4725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389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4" b="100000" l="1825" r="98175">
                        <a14:foregroundMark x1="41241" y1="79348" x2="41241" y2="79348"/>
                        <a14:foregroundMark x1="71533" y1="66848" x2="71533" y2="66848"/>
                        <a14:foregroundMark x1="68978" y1="73913" x2="68978" y2="73913"/>
                        <a14:foregroundMark x1="60949" y1="78261" x2="60949" y2="78261"/>
                        <a14:foregroundMark x1="51825" y1="79891" x2="51825" y2="79891"/>
                        <a14:foregroundMark x1="81387" y1="77174" x2="81387" y2="77174"/>
                        <a14:foregroundMark x1="13869" y1="80978" x2="13869" y2="80978"/>
                        <a14:foregroundMark x1="11679" y1="76630" x2="11679" y2="76630"/>
                        <a14:foregroundMark x1="13139" y1="84783" x2="13139" y2="84783"/>
                        <a14:foregroundMark x1="80657" y1="72826" x2="80657" y2="72826"/>
                        <a14:backgroundMark x1="68248" y1="77174" x2="68248" y2="77174"/>
                        <a14:backgroundMark x1="6204" y1="92935" x2="6204" y2="92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086" y="0"/>
            <a:ext cx="5109608" cy="343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images-9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18" b="100000" l="0" r="100000">
                        <a14:foregroundMark x1="85171" y1="48691" x2="85171" y2="48691"/>
                        <a14:foregroundMark x1="84030" y1="53927" x2="84030" y2="53927"/>
                        <a14:foregroundMark x1="25095" y1="43455" x2="25095" y2="43455"/>
                        <a14:backgroundMark x1="17871" y1="45026" x2="17871" y2="45026"/>
                        <a14:backgroundMark x1="86312" y1="50262" x2="86312" y2="50262"/>
                        <a14:backgroundMark x1="20152" y1="45550" x2="20152" y2="45550"/>
                        <a14:backgroundMark x1="22433" y1="42408" x2="22433" y2="42408"/>
                        <a14:backgroundMark x1="27376" y1="35602" x2="27376" y2="35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66" y="-237911"/>
            <a:ext cx="4724733" cy="343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Unknown-4.jpe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93778" l="9778" r="95111">
                        <a14:foregroundMark x1="51556" y1="43556" x2="51556" y2="43556"/>
                        <a14:foregroundMark x1="43556" y1="53778" x2="43556" y2="5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3" y="3397626"/>
            <a:ext cx="4211053" cy="3460374"/>
          </a:xfrm>
          <a:prstGeom prst="rect">
            <a:avLst/>
          </a:prstGeom>
        </p:spPr>
      </p:pic>
      <p:pic>
        <p:nvPicPr>
          <p:cNvPr id="8" name="Picture 7" descr="menorah1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22" y="3041577"/>
            <a:ext cx="3850472" cy="3877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9564" y="3041577"/>
            <a:ext cx="236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“</a:t>
            </a:r>
            <a:r>
              <a:rPr lang="es-ES_tradnl" sz="24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 Great </a:t>
            </a:r>
            <a:r>
              <a:rPr lang="es-ES_tradnl" sz="24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Feast</a:t>
            </a:r>
            <a:r>
              <a:rPr lang="es-ES_tradnl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1548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000000"/>
              </a:solidFill>
              <a:latin typeface="Papyrus"/>
              <a:cs typeface="Papyru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36" y="123872"/>
            <a:ext cx="8561093" cy="98488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chemeClr val="bg1"/>
                </a:solidFill>
                <a:latin typeface="Cracked"/>
                <a:cs typeface="Cracked"/>
              </a:rPr>
              <a:t>         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There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are 3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special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Ceremonies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during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Day</a:t>
            </a:r>
          </a:p>
          <a:p>
            <a:pPr>
              <a:lnSpc>
                <a:spcPct val="50000"/>
              </a:lnSpc>
            </a:pPr>
            <a:endParaRPr lang="es-ES_tradnl" sz="2000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Cracked"/>
                <a:cs typeface="Cracked"/>
              </a:rPr>
              <a:t> 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Water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Pouring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Ceremony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        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Waving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Willow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Branches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                  Animal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Sacrifices</a:t>
            </a:r>
            <a:endParaRPr lang="es-ES_tradnl" dirty="0">
              <a:solidFill>
                <a:schemeClr val="bg1"/>
              </a:solidFill>
              <a:latin typeface="Papyrus"/>
              <a:cs typeface="Papyru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600011"/>
            <a:ext cx="28810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High </a:t>
            </a:r>
            <a:r>
              <a:rPr lang="es-ES_tradnl" dirty="0" err="1">
                <a:latin typeface="Papyrus"/>
                <a:cs typeface="Papyrus"/>
              </a:rPr>
              <a:t>Priest</a:t>
            </a:r>
            <a:r>
              <a:rPr lang="es-ES_tradnl" dirty="0">
                <a:latin typeface="Papyrus"/>
                <a:cs typeface="Papyrus"/>
              </a:rPr>
              <a:t> leads a </a:t>
            </a:r>
            <a:r>
              <a:rPr lang="es-ES_tradnl" dirty="0" err="1">
                <a:latin typeface="Papyrus"/>
                <a:cs typeface="Papyrus"/>
              </a:rPr>
              <a:t>joyful</a:t>
            </a:r>
            <a:r>
              <a:rPr lang="es-ES_tradnl" dirty="0">
                <a:latin typeface="Papyrus"/>
                <a:cs typeface="Papyrus"/>
              </a:rPr>
              <a:t> parade </a:t>
            </a:r>
            <a:r>
              <a:rPr lang="es-ES_tradnl" dirty="0" err="1">
                <a:latin typeface="Papyrus"/>
                <a:cs typeface="Papyrus"/>
              </a:rPr>
              <a:t>out</a:t>
            </a:r>
            <a:r>
              <a:rPr lang="es-ES_tradnl" dirty="0">
                <a:latin typeface="Papyrus"/>
                <a:cs typeface="Papyrus"/>
              </a:rPr>
              <a:t> of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Temple </a:t>
            </a:r>
            <a:r>
              <a:rPr lang="es-ES_tradnl" dirty="0" err="1">
                <a:latin typeface="Papyrus"/>
                <a:cs typeface="Papyrus"/>
              </a:rPr>
              <a:t>through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Water</a:t>
            </a:r>
            <a:r>
              <a:rPr lang="es-ES_tradnl" dirty="0">
                <a:latin typeface="Papyrus"/>
                <a:cs typeface="Papyrus"/>
              </a:rPr>
              <a:t> Gate </a:t>
            </a:r>
            <a:r>
              <a:rPr lang="es-ES_tradnl" dirty="0" err="1">
                <a:latin typeface="Papyrus"/>
                <a:cs typeface="Papyrus"/>
              </a:rPr>
              <a:t>to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Pool </a:t>
            </a:r>
            <a:r>
              <a:rPr lang="es-ES_tradnl" dirty="0" err="1">
                <a:latin typeface="Papyrus"/>
                <a:cs typeface="Papyrus"/>
              </a:rPr>
              <a:t>of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Siloam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carrying</a:t>
            </a:r>
            <a:r>
              <a:rPr lang="es-ES_tradnl" dirty="0">
                <a:latin typeface="Papyrus"/>
                <a:cs typeface="Papyrus"/>
              </a:rPr>
              <a:t> a </a:t>
            </a:r>
            <a:r>
              <a:rPr lang="es-ES_tradnl" dirty="0" err="1">
                <a:latin typeface="Papyrus"/>
                <a:cs typeface="Papyrus"/>
              </a:rPr>
              <a:t>golden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vase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to</a:t>
            </a:r>
            <a:r>
              <a:rPr lang="es-ES_tradnl" dirty="0">
                <a:latin typeface="Papyrus"/>
                <a:cs typeface="Papyrus"/>
              </a:rPr>
              <a:t> be </a:t>
            </a:r>
            <a:r>
              <a:rPr lang="es-ES_tradnl" dirty="0" err="1">
                <a:latin typeface="Papyrus"/>
                <a:cs typeface="Papyrus"/>
              </a:rPr>
              <a:t>filled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with</a:t>
            </a:r>
            <a:r>
              <a:rPr lang="es-ES_tradnl" dirty="0">
                <a:latin typeface="Papyrus"/>
                <a:cs typeface="Papyrus"/>
              </a:rPr>
              <a:t> ‘living </a:t>
            </a:r>
            <a:r>
              <a:rPr lang="es-ES_tradnl" dirty="0" err="1">
                <a:latin typeface="Papyrus"/>
                <a:cs typeface="Papyrus"/>
              </a:rPr>
              <a:t>water</a:t>
            </a:r>
            <a:r>
              <a:rPr lang="es-ES_tradnl" dirty="0">
                <a:latin typeface="Papyrus"/>
                <a:cs typeface="Papyrus"/>
              </a:rPr>
              <a:t>’  </a:t>
            </a:r>
            <a:r>
              <a:rPr lang="es-ES_tradnl" dirty="0" err="1">
                <a:latin typeface="Papyrus"/>
                <a:cs typeface="Papyrus"/>
              </a:rPr>
              <a:t>singing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Papyrus"/>
                <a:cs typeface="Papyrus"/>
              </a:rPr>
              <a:t>Isaiah</a:t>
            </a:r>
            <a:r>
              <a:rPr lang="es-ES_tradnl" b="1" dirty="0">
                <a:solidFill>
                  <a:srgbClr val="FF0000"/>
                </a:solidFill>
                <a:latin typeface="Papyrus"/>
                <a:cs typeface="Papyrus"/>
              </a:rPr>
              <a:t> 12:3</a:t>
            </a:r>
          </a:p>
        </p:txBody>
      </p:sp>
      <p:pic>
        <p:nvPicPr>
          <p:cNvPr id="12" name="Picture 11" descr="draw-Mayim-Silo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629"/>
            <a:ext cx="2614113" cy="3179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ages-4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r="33660"/>
          <a:stretch/>
        </p:blipFill>
        <p:spPr>
          <a:xfrm>
            <a:off x="3027663" y="1315583"/>
            <a:ext cx="2412298" cy="3177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81097" y="4700072"/>
            <a:ext cx="3045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Papyrus"/>
                <a:cs typeface="Papyrus"/>
              </a:rPr>
              <a:t>A 2nd </a:t>
            </a:r>
            <a:r>
              <a:rPr lang="es-ES_tradnl" dirty="0" err="1">
                <a:latin typeface="Papyrus"/>
                <a:cs typeface="Papyrus"/>
              </a:rPr>
              <a:t>group</a:t>
            </a:r>
            <a:r>
              <a:rPr lang="es-ES_tradnl" dirty="0">
                <a:latin typeface="Papyrus"/>
                <a:cs typeface="Papyrus"/>
              </a:rPr>
              <a:t> of </a:t>
            </a:r>
            <a:r>
              <a:rPr lang="es-ES_tradnl" dirty="0" err="1">
                <a:latin typeface="Papyrus"/>
                <a:cs typeface="Papyrus"/>
              </a:rPr>
              <a:t>priests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cuts</a:t>
            </a:r>
            <a:r>
              <a:rPr lang="es-ES_tradnl" dirty="0">
                <a:latin typeface="Papyrus"/>
                <a:cs typeface="Papyrus"/>
              </a:rPr>
              <a:t> 25’ </a:t>
            </a:r>
            <a:r>
              <a:rPr lang="es-ES_tradnl" dirty="0" err="1">
                <a:latin typeface="Papyrus"/>
                <a:cs typeface="Papyrus"/>
              </a:rPr>
              <a:t>willow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branches</a:t>
            </a:r>
            <a:r>
              <a:rPr lang="es-ES_tradnl" dirty="0">
                <a:latin typeface="Papyrus"/>
                <a:cs typeface="Papyrus"/>
              </a:rPr>
              <a:t> and marches in </a:t>
            </a:r>
            <a:r>
              <a:rPr lang="es-ES_tradnl" dirty="0" err="1">
                <a:latin typeface="Papyrus"/>
                <a:cs typeface="Papyrus"/>
              </a:rPr>
              <a:t>rows</a:t>
            </a:r>
            <a:r>
              <a:rPr lang="es-ES_tradnl" dirty="0">
                <a:latin typeface="Papyrus"/>
                <a:cs typeface="Papyrus"/>
              </a:rPr>
              <a:t> 30’ </a:t>
            </a:r>
            <a:r>
              <a:rPr lang="es-ES_tradnl" dirty="0" err="1">
                <a:latin typeface="Papyrus"/>
                <a:cs typeface="Papyrus"/>
              </a:rPr>
              <a:t>apart</a:t>
            </a:r>
            <a:r>
              <a:rPr lang="es-ES_tradnl" dirty="0">
                <a:latin typeface="Papyrus"/>
                <a:cs typeface="Papyrus"/>
              </a:rPr>
              <a:t>, </a:t>
            </a:r>
            <a:r>
              <a:rPr lang="es-ES_tradnl" dirty="0" err="1">
                <a:latin typeface="Papyrus"/>
                <a:cs typeface="Papyrus"/>
              </a:rPr>
              <a:t>swishing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willow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branches</a:t>
            </a:r>
            <a:r>
              <a:rPr lang="es-ES_tradnl" dirty="0">
                <a:latin typeface="Papyrus"/>
                <a:cs typeface="Papyrus"/>
              </a:rPr>
              <a:t> in </a:t>
            </a:r>
            <a:r>
              <a:rPr lang="es-ES_tradnl" dirty="0" err="1">
                <a:latin typeface="Papyrus"/>
                <a:cs typeface="Papyrus"/>
              </a:rPr>
              <a:t>perfect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order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left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to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right</a:t>
            </a:r>
            <a:r>
              <a:rPr lang="es-ES_tradnl" dirty="0">
                <a:latin typeface="Papyrus"/>
                <a:cs typeface="Papyrus"/>
              </a:rPr>
              <a:t> as </a:t>
            </a:r>
            <a:r>
              <a:rPr lang="es-ES_tradnl" dirty="0" err="1">
                <a:latin typeface="Papyrus"/>
                <a:cs typeface="Papyrus"/>
              </a:rPr>
              <a:t>they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step</a:t>
            </a:r>
            <a:r>
              <a:rPr lang="es-ES_tradnl" dirty="0">
                <a:latin typeface="Papyrus"/>
                <a:cs typeface="Papyrus"/>
              </a:rPr>
              <a:t> ‘</a:t>
            </a:r>
            <a:r>
              <a:rPr lang="en-US" dirty="0">
                <a:latin typeface="Papyrus"/>
                <a:cs typeface="Papyrus"/>
              </a:rPr>
              <a:t>like a mighty rushing wind’ to the Temple</a:t>
            </a:r>
            <a:endParaRPr lang="es-ES_tradnl" dirty="0">
              <a:latin typeface="Papyrus"/>
              <a:cs typeface="Papyrus"/>
            </a:endParaRPr>
          </a:p>
        </p:txBody>
      </p:sp>
      <p:pic>
        <p:nvPicPr>
          <p:cNvPr id="14" name="Picture 13" descr="animal_offering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r="4892"/>
          <a:stretch/>
        </p:blipFill>
        <p:spPr>
          <a:xfrm>
            <a:off x="5797296" y="1393557"/>
            <a:ext cx="3346266" cy="3179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138629" y="4700072"/>
            <a:ext cx="266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Almost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200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animals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will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be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sacrificed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during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week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most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noticeably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70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bulls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offered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for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Redemption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Nations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80382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2" name="Picture 1" descr="trumpet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7" y="246978"/>
            <a:ext cx="6053267" cy="4432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3167" y="4803847"/>
            <a:ext cx="89146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At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sound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shofar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all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3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groups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advance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toward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brazen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altar. A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flute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player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called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‘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pierced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one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”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signals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start</a:t>
            </a:r>
            <a:r>
              <a:rPr lang="es-ES_tradnl" dirty="0">
                <a:solidFill>
                  <a:srgbClr val="000000"/>
                </a:solidFill>
                <a:latin typeface="Papyrus Condensed"/>
                <a:cs typeface="Papyrus Condensed"/>
              </a:rPr>
              <a:t>.   </a:t>
            </a:r>
            <a:r>
              <a:rPr lang="es-ES_tradnl" sz="2000" dirty="0">
                <a:solidFill>
                  <a:srgbClr val="FF0000"/>
                </a:solidFill>
                <a:latin typeface="Papyrus Condensed"/>
                <a:cs typeface="Papyrus Condensed"/>
              </a:rPr>
              <a:t>(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Jesus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is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pierced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One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who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signals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everything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Papyrus Condensed"/>
                <a:cs typeface="Papyrus Condensed"/>
              </a:rPr>
              <a:t>to</a:t>
            </a:r>
            <a:r>
              <a:rPr lang="es-ES_tradnl" dirty="0">
                <a:solidFill>
                  <a:srgbClr val="FF0000"/>
                </a:solidFill>
                <a:latin typeface="Papyrus Condensed"/>
                <a:cs typeface="Papyrus Condensed"/>
              </a:rPr>
              <a:t> come!)</a:t>
            </a:r>
          </a:p>
          <a:p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willow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group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circle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altar 7x and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makes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a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sukkah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over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altar.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2nd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group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places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sacrifices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on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altar. 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High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Priest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pours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Living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Water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wine</a:t>
            </a:r>
            <a:endParaRPr lang="es-ES_tradnl" dirty="0">
              <a:solidFill>
                <a:srgbClr val="000000"/>
              </a:solidFill>
              <a:latin typeface="Papyrus"/>
              <a:cs typeface="Papyrus"/>
            </a:endParaRPr>
          </a:p>
          <a:p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over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000000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rgbClr val="000000"/>
                </a:solidFill>
                <a:latin typeface="Papyrus"/>
                <a:cs typeface="Papyrus"/>
              </a:rPr>
              <a:t> altar</a:t>
            </a:r>
            <a:r>
              <a:rPr lang="en-US" dirty="0">
                <a:solidFill>
                  <a:srgbClr val="000000"/>
                </a:solidFill>
                <a:latin typeface="Papyrus"/>
                <a:cs typeface="Papyrus"/>
              </a:rPr>
              <a:t>….All at once, the Blood, the Water, and the Wind enter the Temple!   </a:t>
            </a:r>
          </a:p>
          <a:p>
            <a:r>
              <a:rPr lang="en-US" dirty="0">
                <a:solidFill>
                  <a:srgbClr val="000000"/>
                </a:solidFill>
                <a:latin typeface="Papyrus"/>
                <a:cs typeface="Papyrus"/>
              </a:rPr>
              <a:t>     </a:t>
            </a:r>
            <a:r>
              <a:rPr lang="en-US" dirty="0">
                <a:solidFill>
                  <a:srgbClr val="000000"/>
                </a:solidFill>
                <a:latin typeface="Papyrus Condensed"/>
                <a:cs typeface="Papyrus Condensed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Papyrus Condensed"/>
                <a:cs typeface="Papyrus Condensed"/>
              </a:rPr>
              <a:t>And it will happen again – In the </a:t>
            </a:r>
            <a:r>
              <a:rPr lang="en-US" sz="2400" dirty="0" err="1">
                <a:solidFill>
                  <a:srgbClr val="FF0000"/>
                </a:solidFill>
                <a:latin typeface="Papyrus Condensed"/>
                <a:cs typeface="Papyrus Condensed"/>
              </a:rPr>
              <a:t>Millenium</a:t>
            </a:r>
            <a:r>
              <a:rPr lang="en-US" sz="2400" dirty="0">
                <a:solidFill>
                  <a:srgbClr val="FF0000"/>
                </a:solidFill>
                <a:latin typeface="Papyrus Condensed"/>
                <a:cs typeface="Papyrus Condensed"/>
              </a:rPr>
              <a:t>   -  Jesus Will Rule and Reign in Jerusalem!</a:t>
            </a:r>
            <a:endParaRPr lang="es-ES_tradnl" dirty="0">
              <a:solidFill>
                <a:srgbClr val="000000"/>
              </a:solidFill>
              <a:latin typeface="Papyrus Condensed"/>
              <a:cs typeface="Papyrus Condens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0234" y="947215"/>
            <a:ext cx="2586171" cy="34778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Blood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, </a:t>
            </a:r>
          </a:p>
          <a:p>
            <a:pPr algn="ctr"/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Living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Water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,</a:t>
            </a:r>
          </a:p>
          <a:p>
            <a:pPr algn="ctr"/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and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Wind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</a:p>
          <a:p>
            <a:pPr algn="ctr"/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Enter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Temple</a:t>
            </a:r>
          </a:p>
          <a:p>
            <a:pPr algn="ctr"/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all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at once!</a:t>
            </a:r>
          </a:p>
          <a:p>
            <a:pPr algn="ctr"/>
            <a:endParaRPr lang="es-ES_tradnl" sz="2000" dirty="0">
              <a:solidFill>
                <a:schemeClr val="bg1"/>
              </a:solidFill>
              <a:latin typeface="Lucida Handwriting"/>
              <a:cs typeface="Lucida Handwriting"/>
            </a:endParaRPr>
          </a:p>
          <a:p>
            <a:pPr algn="ctr"/>
            <a:r>
              <a:rPr lang="es-ES_tradnl" sz="2800" dirty="0">
                <a:solidFill>
                  <a:schemeClr val="bg1"/>
                </a:solidFill>
                <a:latin typeface="Cracked"/>
                <a:cs typeface="Cracked"/>
              </a:rPr>
              <a:t>  </a:t>
            </a:r>
            <a:r>
              <a:rPr lang="es-ES_tradnl" sz="2400" dirty="0" err="1">
                <a:solidFill>
                  <a:schemeClr val="bg1"/>
                </a:solidFill>
                <a:latin typeface="Papyrus Condensed"/>
                <a:cs typeface="Papyrus Condensed"/>
              </a:rPr>
              <a:t>They</a:t>
            </a:r>
            <a:r>
              <a:rPr lang="es-ES_tradnl" sz="2400" dirty="0">
                <a:solidFill>
                  <a:schemeClr val="bg1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 Condensed"/>
                <a:cs typeface="Papyrus Condensed"/>
              </a:rPr>
              <a:t>Pray</a:t>
            </a:r>
            <a:r>
              <a:rPr lang="es-ES_tradnl" sz="2400" dirty="0">
                <a:solidFill>
                  <a:schemeClr val="bg1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 Condensed"/>
                <a:cs typeface="Papyrus Condensed"/>
              </a:rPr>
              <a:t>for</a:t>
            </a:r>
            <a:r>
              <a:rPr lang="es-ES_tradnl" sz="2400" dirty="0">
                <a:solidFill>
                  <a:schemeClr val="bg1"/>
                </a:solidFill>
                <a:latin typeface="Papyrus Condensed"/>
                <a:cs typeface="Papyrus Condensed"/>
              </a:rPr>
              <a:t> Rain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apyrus Condensed"/>
                <a:cs typeface="Papyrus Condensed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Papyrus Condensed"/>
                <a:cs typeface="Papyrus Condensed"/>
              </a:rPr>
              <a:t>nd</a:t>
            </a:r>
            <a:r>
              <a:rPr lang="es-ES_tradnl" sz="2400" dirty="0">
                <a:solidFill>
                  <a:schemeClr val="bg1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 Condensed"/>
                <a:cs typeface="Papyrus Condensed"/>
              </a:rPr>
              <a:t>for</a:t>
            </a:r>
            <a:endParaRPr lang="es-ES_tradnl" sz="2400" dirty="0">
              <a:solidFill>
                <a:schemeClr val="bg1"/>
              </a:solidFill>
              <a:latin typeface="Papyrus Condensed"/>
              <a:cs typeface="Papyrus Condensed"/>
            </a:endParaRPr>
          </a:p>
          <a:p>
            <a:pPr algn="ctr"/>
            <a:r>
              <a:rPr lang="es-ES_tradnl" sz="2400" dirty="0">
                <a:solidFill>
                  <a:schemeClr val="bg1"/>
                </a:solidFill>
                <a:latin typeface="Papyrus Condensed"/>
                <a:cs typeface="Papyrus Condensed"/>
              </a:rPr>
              <a:t>  </a:t>
            </a:r>
            <a:r>
              <a:rPr lang="es-ES_tradnl" sz="2400" dirty="0" err="1">
                <a:solidFill>
                  <a:schemeClr val="bg1"/>
                </a:solidFill>
                <a:latin typeface="Papyrus Condensed"/>
                <a:cs typeface="Papyrus Condensed"/>
              </a:rPr>
              <a:t>Messiah</a:t>
            </a:r>
            <a:r>
              <a:rPr lang="es-ES_tradnl" sz="2400" dirty="0">
                <a:solidFill>
                  <a:schemeClr val="bg1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 Condensed"/>
                <a:cs typeface="Papyrus Condensed"/>
              </a:rPr>
              <a:t>to</a:t>
            </a:r>
            <a:r>
              <a:rPr lang="es-ES_tradnl" sz="2400" dirty="0">
                <a:solidFill>
                  <a:schemeClr val="bg1"/>
                </a:solidFill>
                <a:latin typeface="Papyrus Condensed"/>
                <a:cs typeface="Papyrus Condensed"/>
              </a:rPr>
              <a:t> Come</a:t>
            </a:r>
            <a:r>
              <a:rPr lang="es-ES_tradnl" sz="2800" dirty="0">
                <a:solidFill>
                  <a:schemeClr val="bg1"/>
                </a:solidFill>
                <a:latin typeface="Cracked"/>
                <a:cs typeface="Cracked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20741" y="401078"/>
            <a:ext cx="248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latin typeface="Papyrus Condensed"/>
                <a:cs typeface="Papyrus Condensed"/>
              </a:rPr>
              <a:t>  And </a:t>
            </a:r>
            <a:r>
              <a:rPr lang="es-ES_tradnl" sz="2400" dirty="0" err="1">
                <a:latin typeface="Papyrus Condensed"/>
                <a:cs typeface="Papyrus Condensed"/>
              </a:rPr>
              <a:t>on</a:t>
            </a:r>
            <a:r>
              <a:rPr lang="es-ES_tradnl" sz="2400" dirty="0"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latin typeface="Papyrus Condensed"/>
                <a:cs typeface="Papyrus Condensed"/>
              </a:rPr>
              <a:t>Last</a:t>
            </a:r>
            <a:r>
              <a:rPr lang="es-ES_tradnl" sz="2400" dirty="0">
                <a:latin typeface="Papyrus Condensed"/>
                <a:cs typeface="Papyrus Condensed"/>
              </a:rPr>
              <a:t> Day</a:t>
            </a:r>
          </a:p>
        </p:txBody>
      </p:sp>
    </p:spTree>
    <p:extLst>
      <p:ext uri="{BB962C8B-B14F-4D97-AF65-F5344CB8AC3E}">
        <p14:creationId xmlns:p14="http://schemas.microsoft.com/office/powerpoint/2010/main" val="2392070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517"/>
            <a:ext cx="5151218" cy="693269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 dirty="0">
              <a:solidFill>
                <a:srgbClr val="FF0000"/>
              </a:solidFill>
              <a:latin typeface="Cracked"/>
              <a:cs typeface="Cracke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149391"/>
            <a:ext cx="9144000" cy="70073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0838"/>
            <a:r>
              <a:rPr lang="en-US" sz="2400" dirty="0">
                <a:solidFill>
                  <a:srgbClr val="000000"/>
                </a:solidFill>
                <a:latin typeface="Papyrus"/>
                <a:cs typeface="Papyrus"/>
              </a:rPr>
              <a:t>               </a:t>
            </a: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endParaRPr lang="en-US" sz="2400" dirty="0">
              <a:solidFill>
                <a:srgbClr val="000000"/>
              </a:solidFill>
              <a:latin typeface="Papyrus"/>
              <a:cs typeface="Papyrus"/>
            </a:endParaRPr>
          </a:p>
          <a:p>
            <a:pPr marL="350838"/>
            <a:r>
              <a:rPr lang="en-US" sz="1900" dirty="0">
                <a:solidFill>
                  <a:srgbClr val="000000"/>
                </a:solidFill>
                <a:latin typeface="Papyrus"/>
                <a:cs typeface="Papyrus"/>
              </a:rPr>
              <a:t>A  special night ceremony was performed only  during                                          the Feast of Tabernacles. Priests &amp; Levites entered the</a:t>
            </a:r>
          </a:p>
          <a:p>
            <a:pPr marL="350838"/>
            <a:r>
              <a:rPr lang="en-US" sz="1900" dirty="0">
                <a:solidFill>
                  <a:srgbClr val="000000"/>
                </a:solidFill>
                <a:latin typeface="Papyrus"/>
                <a:cs typeface="Papyrus"/>
              </a:rPr>
              <a:t> Court of  Women. Young priests would climb ladders 75 ft.</a:t>
            </a:r>
          </a:p>
          <a:p>
            <a:pPr marL="350838"/>
            <a:r>
              <a:rPr lang="en-US" sz="1900" dirty="0">
                <a:solidFill>
                  <a:srgbClr val="000000"/>
                </a:solidFill>
                <a:latin typeface="Papyrus"/>
                <a:cs typeface="Papyrus"/>
              </a:rPr>
              <a:t> high to light 4 golden candlesticks with 4 golden bowls. </a:t>
            </a:r>
          </a:p>
          <a:p>
            <a:pPr marL="350838"/>
            <a:r>
              <a:rPr lang="en-US" sz="1900" dirty="0">
                <a:solidFill>
                  <a:srgbClr val="000000"/>
                </a:solidFill>
                <a:latin typeface="Papyrus"/>
                <a:cs typeface="Papyrus"/>
              </a:rPr>
              <a:t> All Jerusalem lit up like a diamond. Light from this ceremony </a:t>
            </a:r>
          </a:p>
          <a:p>
            <a:pPr marL="350838"/>
            <a:r>
              <a:rPr lang="en-US" sz="1900" dirty="0">
                <a:solidFill>
                  <a:srgbClr val="000000"/>
                </a:solidFill>
                <a:latin typeface="Papyrus"/>
                <a:cs typeface="Papyrus"/>
              </a:rPr>
              <a:t>Was so bright that; "There was no courtyard in Jerusalem </a:t>
            </a:r>
          </a:p>
          <a:p>
            <a:pPr marL="350838"/>
            <a:r>
              <a:rPr lang="en-US" sz="1900" dirty="0">
                <a:solidFill>
                  <a:srgbClr val="000000"/>
                </a:solidFill>
                <a:latin typeface="Papyrus"/>
                <a:cs typeface="Papyrus"/>
              </a:rPr>
              <a:t>that was not lit up with the light” Sukkah 5:3 .</a:t>
            </a:r>
          </a:p>
          <a:p>
            <a:pPr marL="350838">
              <a:lnSpc>
                <a:spcPct val="80000"/>
              </a:lnSpc>
            </a:pPr>
            <a:r>
              <a:rPr lang="en-US" sz="1900" dirty="0">
                <a:solidFill>
                  <a:srgbClr val="000000"/>
                </a:solidFill>
                <a:latin typeface="Papyrus"/>
                <a:cs typeface="Papyrus"/>
              </a:rPr>
              <a:t>       A special balcony was built so  women could enjoy the ceremony while men danced below late into the night, holding torches  &amp; singing songs of praise.   The light represents  God’s Shekinah Glory filling the Temple.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987" y="-44510"/>
            <a:ext cx="6862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Night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Services</a:t>
            </a:r>
            <a:endParaRPr lang="es-ES_tradnl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at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Temple</a:t>
            </a:r>
            <a:endParaRPr lang="en-US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Torch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Dance</a:t>
            </a:r>
            <a:r>
              <a:rPr lang="es-ES_tradnl" dirty="0">
                <a:solidFill>
                  <a:srgbClr val="FF0000"/>
                </a:solidFill>
                <a:latin typeface="Cracked"/>
                <a:cs typeface="Cracked"/>
              </a:rPr>
              <a:t>  </a:t>
            </a:r>
          </a:p>
        </p:txBody>
      </p:sp>
      <p:pic>
        <p:nvPicPr>
          <p:cNvPr id="3" name="Picture 2" descr="juggle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8" b="95294" l="10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55" y="494099"/>
            <a:ext cx="2483945" cy="5630275"/>
          </a:xfrm>
          <a:prstGeom prst="rect">
            <a:avLst/>
          </a:prstGeom>
        </p:spPr>
      </p:pic>
      <p:pic>
        <p:nvPicPr>
          <p:cNvPr id="8" name="Picture 7" descr="A picture containing text, outdoor, nature, decorated&#10;&#10;Description automatically generated">
            <a:extLst>
              <a:ext uri="{FF2B5EF4-FFF2-40B4-BE49-F238E27FC236}">
                <a16:creationId xmlns:a16="http://schemas.microsoft.com/office/drawing/2014/main" id="{D14296F5-5012-8B14-75B9-8EE0A5E75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84" y="23516"/>
            <a:ext cx="5151218" cy="35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05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6" name="Picture 5" descr="sukkot women's court jpg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6" t="9799" r="2593" b="21319"/>
          <a:stretch/>
        </p:blipFill>
        <p:spPr>
          <a:xfrm>
            <a:off x="278097" y="878375"/>
            <a:ext cx="8587805" cy="5747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52565" y="227403"/>
            <a:ext cx="7260043" cy="49244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600" dirty="0" err="1">
                <a:solidFill>
                  <a:schemeClr val="bg1"/>
                </a:solidFill>
                <a:latin typeface="Papyrus Condensed"/>
                <a:cs typeface="Papyrus Condensed"/>
              </a:rPr>
              <a:t>The</a:t>
            </a:r>
            <a:r>
              <a:rPr lang="es-ES_tradnl" sz="2600" dirty="0">
                <a:solidFill>
                  <a:schemeClr val="bg1"/>
                </a:solidFill>
                <a:latin typeface="Papyrus Condensed"/>
                <a:cs typeface="Papyrus Condensed"/>
              </a:rPr>
              <a:t> Light of </a:t>
            </a:r>
            <a:r>
              <a:rPr lang="es-ES_tradnl" sz="2600" dirty="0" err="1">
                <a:solidFill>
                  <a:schemeClr val="bg1"/>
                </a:solidFill>
                <a:latin typeface="Papyrus Condensed"/>
                <a:cs typeface="Papyrus Condensed"/>
              </a:rPr>
              <a:t>the</a:t>
            </a:r>
            <a:r>
              <a:rPr lang="es-ES_tradnl" sz="2600" dirty="0">
                <a:solidFill>
                  <a:schemeClr val="bg1"/>
                </a:solidFill>
                <a:latin typeface="Papyrus Condensed"/>
                <a:cs typeface="Papyrus Condensed"/>
              </a:rPr>
              <a:t> </a:t>
            </a:r>
            <a:r>
              <a:rPr lang="es-ES_tradnl" sz="2600" dirty="0" err="1">
                <a:solidFill>
                  <a:schemeClr val="bg1"/>
                </a:solidFill>
                <a:latin typeface="Papyrus Condensed"/>
                <a:cs typeface="Papyrus Condensed"/>
              </a:rPr>
              <a:t>World</a:t>
            </a:r>
            <a:r>
              <a:rPr lang="es-ES_tradnl" sz="2600" dirty="0">
                <a:solidFill>
                  <a:schemeClr val="bg1"/>
                </a:solidFill>
                <a:latin typeface="Papyrus Condensed"/>
                <a:cs typeface="Papyrus Condensed"/>
              </a:rPr>
              <a:t> - </a:t>
            </a:r>
            <a:r>
              <a:rPr lang="es-ES_tradnl" sz="2600" dirty="0" err="1">
                <a:solidFill>
                  <a:schemeClr val="bg1"/>
                </a:solidFill>
                <a:latin typeface="Papyrus Condensed"/>
                <a:cs typeface="Papyrus Condensed"/>
              </a:rPr>
              <a:t>the</a:t>
            </a:r>
            <a:r>
              <a:rPr lang="es-ES_tradnl" sz="2600" dirty="0">
                <a:solidFill>
                  <a:schemeClr val="bg1"/>
                </a:solidFill>
                <a:latin typeface="Papyrus Condensed"/>
                <a:cs typeface="Papyrus Condensed"/>
              </a:rPr>
              <a:t> </a:t>
            </a:r>
            <a:r>
              <a:rPr lang="es-ES_tradnl" sz="2600" dirty="0" err="1">
                <a:solidFill>
                  <a:schemeClr val="bg1"/>
                </a:solidFill>
                <a:latin typeface="Papyrus Condensed"/>
                <a:cs typeface="Papyrus Condensed"/>
              </a:rPr>
              <a:t>Greatest</a:t>
            </a:r>
            <a:r>
              <a:rPr lang="es-ES_tradnl" sz="2600" dirty="0">
                <a:solidFill>
                  <a:schemeClr val="bg1"/>
                </a:solidFill>
                <a:latin typeface="Papyrus Condensed"/>
                <a:cs typeface="Papyrus Condensed"/>
              </a:rPr>
              <a:t> </a:t>
            </a:r>
            <a:r>
              <a:rPr lang="es-ES_tradnl" sz="2600" dirty="0" err="1">
                <a:solidFill>
                  <a:schemeClr val="bg1"/>
                </a:solidFill>
                <a:latin typeface="Papyrus Condensed"/>
                <a:cs typeface="Papyrus Condensed"/>
              </a:rPr>
              <a:t>Joy</a:t>
            </a:r>
            <a:r>
              <a:rPr lang="es-ES_tradnl" sz="2600" dirty="0">
                <a:solidFill>
                  <a:schemeClr val="bg1"/>
                </a:solidFill>
                <a:latin typeface="Papyrus Condensed"/>
                <a:cs typeface="Papyrus Condensed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Papyrus Condensed"/>
                <a:cs typeface="Papyrus Condensed"/>
              </a:rPr>
              <a:t>–The </a:t>
            </a:r>
            <a:r>
              <a:rPr lang="es-ES_tradnl" sz="2600" dirty="0" err="1">
                <a:solidFill>
                  <a:schemeClr val="bg1"/>
                </a:solidFill>
                <a:latin typeface="Papyrus Condensed"/>
                <a:cs typeface="Papyrus Condensed"/>
              </a:rPr>
              <a:t>Feast</a:t>
            </a:r>
            <a:r>
              <a:rPr lang="es-ES_tradnl" sz="2600" dirty="0">
                <a:solidFill>
                  <a:schemeClr val="bg1"/>
                </a:solidFill>
                <a:latin typeface="Papyrus Condensed"/>
                <a:cs typeface="Papyrus Condensed"/>
              </a:rPr>
              <a:t> of </a:t>
            </a:r>
            <a:r>
              <a:rPr lang="es-ES_tradnl" sz="2600" dirty="0" err="1">
                <a:solidFill>
                  <a:schemeClr val="bg1"/>
                </a:solidFill>
                <a:latin typeface="Papyrus Condensed"/>
                <a:cs typeface="Papyrus Condensed"/>
              </a:rPr>
              <a:t>Tabernacles</a:t>
            </a:r>
            <a:r>
              <a:rPr lang="es-ES_tradnl" sz="2600" dirty="0">
                <a:solidFill>
                  <a:schemeClr val="bg1"/>
                </a:solidFill>
                <a:latin typeface="Papyrus Condensed"/>
                <a:cs typeface="Papyrus Condense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30793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2" name="Picture 1" descr="temple_2_glory_gallery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5"/>
          <a:stretch/>
        </p:blipFill>
        <p:spPr>
          <a:xfrm>
            <a:off x="234847" y="462325"/>
            <a:ext cx="8674305" cy="5933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58632" y="718380"/>
            <a:ext cx="7993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latin typeface="Papyrus"/>
                <a:cs typeface="Papyrus"/>
              </a:rPr>
              <a:t>Tabernacles</a:t>
            </a:r>
            <a:r>
              <a:rPr lang="es-ES_tradnl" sz="2000" dirty="0">
                <a:latin typeface="Papyrus"/>
                <a:cs typeface="Papyrus"/>
              </a:rPr>
              <a:t>  -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Great </a:t>
            </a:r>
            <a:r>
              <a:rPr lang="es-ES_tradnl" sz="2000" dirty="0" err="1">
                <a:latin typeface="Papyrus"/>
                <a:cs typeface="Papyrus"/>
              </a:rPr>
              <a:t>Feast</a:t>
            </a: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>
                <a:latin typeface="Papyrus"/>
                <a:cs typeface="Papyrus"/>
              </a:rPr>
              <a:t>200 </a:t>
            </a:r>
            <a:r>
              <a:rPr lang="es-ES_tradnl" sz="2000" dirty="0" err="1">
                <a:latin typeface="Papyrus"/>
                <a:cs typeface="Papyrus"/>
              </a:rPr>
              <a:t>Blood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Sacrifices</a:t>
            </a: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 err="1">
                <a:latin typeface="Papyrus"/>
                <a:cs typeface="Papyrus"/>
              </a:rPr>
              <a:t>Special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ceremonies</a:t>
            </a:r>
            <a:r>
              <a:rPr lang="es-ES_tradnl" sz="2000" dirty="0">
                <a:latin typeface="Papyrus"/>
                <a:cs typeface="Papyrus"/>
              </a:rPr>
              <a:t>  Day and  </a:t>
            </a:r>
            <a:r>
              <a:rPr lang="es-ES_tradnl" sz="2000" dirty="0" err="1">
                <a:latin typeface="Papyrus"/>
                <a:cs typeface="Papyrus"/>
              </a:rPr>
              <a:t>Night</a:t>
            </a: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 err="1">
                <a:latin typeface="Papyrus"/>
                <a:cs typeface="Papyrus"/>
              </a:rPr>
              <a:t>All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Priesthood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Appears</a:t>
            </a:r>
            <a:r>
              <a:rPr lang="es-ES_tradnl" sz="2000" dirty="0">
                <a:latin typeface="Papyrus"/>
                <a:cs typeface="Papyrus"/>
              </a:rPr>
              <a:t> at Temple</a:t>
            </a:r>
          </a:p>
          <a:p>
            <a:r>
              <a:rPr lang="es-ES_tradnl" sz="2000" dirty="0" err="1">
                <a:latin typeface="Papyrus"/>
                <a:cs typeface="Papyrus"/>
              </a:rPr>
              <a:t>Party</a:t>
            </a:r>
            <a:r>
              <a:rPr lang="es-ES_tradnl" sz="2000" dirty="0">
                <a:latin typeface="Papyrus"/>
                <a:cs typeface="Papyrus"/>
              </a:rPr>
              <a:t> and </a:t>
            </a:r>
            <a:r>
              <a:rPr lang="es-ES_tradnl" sz="2000" dirty="0" err="1">
                <a:latin typeface="Papyrus"/>
                <a:cs typeface="Papyrus"/>
              </a:rPr>
              <a:t>Rejoice</a:t>
            </a:r>
            <a:r>
              <a:rPr lang="es-ES_tradnl" sz="2000" dirty="0">
                <a:latin typeface="Papyrus"/>
                <a:cs typeface="Papyrus"/>
              </a:rPr>
              <a:t> in </a:t>
            </a:r>
            <a:r>
              <a:rPr lang="es-ES_tradnl" sz="2000" dirty="0" err="1">
                <a:latin typeface="Papyrus"/>
                <a:cs typeface="Papyrus"/>
              </a:rPr>
              <a:t>Jerusalem</a:t>
            </a:r>
            <a:r>
              <a:rPr lang="es-ES_tradnl" sz="2000" dirty="0">
                <a:latin typeface="Papyrus"/>
                <a:cs typeface="Papyrus"/>
              </a:rPr>
              <a:t> 7 </a:t>
            </a:r>
            <a:r>
              <a:rPr lang="es-ES_tradnl" sz="2000" dirty="0" err="1">
                <a:latin typeface="Papyrus"/>
                <a:cs typeface="Papyrus"/>
              </a:rPr>
              <a:t>days</a:t>
            </a:r>
            <a:r>
              <a:rPr lang="es-ES_tradnl" sz="2000" dirty="0">
                <a:latin typeface="Papyrus"/>
                <a:cs typeface="Papyrus"/>
              </a:rPr>
              <a:t>!</a:t>
            </a:r>
          </a:p>
          <a:p>
            <a:endParaRPr lang="es-ES_tradnl" sz="2000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215155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3067F-AEF5-3413-5E8B-A265C9E588E4}"/>
              </a:ext>
            </a:extLst>
          </p:cNvPr>
          <p:cNvSpPr txBox="1"/>
          <p:nvPr/>
        </p:nvSpPr>
        <p:spPr>
          <a:xfrm>
            <a:off x="353568" y="213098"/>
            <a:ext cx="7985760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The Water Drawing Ceremony  - Every Morning during Tabernacles</a:t>
            </a:r>
          </a:p>
        </p:txBody>
      </p:sp>
      <p:pic>
        <p:nvPicPr>
          <p:cNvPr id="9" name="Picture 8" descr="A picture containing text, indoor, old&#10;&#10;Description automatically generated">
            <a:extLst>
              <a:ext uri="{FF2B5EF4-FFF2-40B4-BE49-F238E27FC236}">
                <a16:creationId xmlns:a16="http://schemas.microsoft.com/office/drawing/2014/main" id="{769C65D1-849C-3F5B-5F14-B9320860E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9" t="-3466" r="-647" b="132"/>
          <a:stretch/>
        </p:blipFill>
        <p:spPr>
          <a:xfrm>
            <a:off x="4618151" y="582430"/>
            <a:ext cx="4172281" cy="610904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6959289C-EB62-D56C-3AF5-458530A70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" y="795528"/>
            <a:ext cx="3866436" cy="584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85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97536" y="593379"/>
            <a:ext cx="9046464" cy="197900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kern="1200" dirty="0">
                <a:latin typeface="Papyrus"/>
                <a:cs typeface="Papyrus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Papyrus"/>
                <a:cs typeface="Papyrus"/>
              </a:rPr>
              <a:t>“</a:t>
            </a:r>
            <a:r>
              <a:rPr lang="en-US" altLang="ja-JP" kern="1200" dirty="0">
                <a:solidFill>
                  <a:schemeClr val="bg1"/>
                </a:solidFill>
                <a:latin typeface="Papyrus"/>
                <a:cs typeface="Papyrus"/>
              </a:rPr>
              <a:t>In the last day, the great day of the Feast, Jesus stood, and cried,</a:t>
            </a:r>
            <a:r>
              <a:rPr lang="en-US" altLang="ja-JP" dirty="0">
                <a:solidFill>
                  <a:schemeClr val="bg1"/>
                </a:solidFill>
                <a:latin typeface="Papyrus"/>
                <a:cs typeface="Papyrus"/>
              </a:rPr>
              <a:t> ‘</a:t>
            </a:r>
            <a:r>
              <a:rPr lang="en-US" altLang="ja-JP" kern="1200" dirty="0">
                <a:solidFill>
                  <a:schemeClr val="bg1"/>
                </a:solidFill>
                <a:latin typeface="Papyrus"/>
                <a:cs typeface="Papyrus"/>
              </a:rPr>
              <a:t>If any man thirst,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ja-JP" kern="1200" dirty="0">
                <a:solidFill>
                  <a:schemeClr val="bg1"/>
                </a:solidFill>
                <a:latin typeface="Papyrus"/>
                <a:cs typeface="Papyrus"/>
              </a:rPr>
              <a:t>   let him come and drink. </a:t>
            </a:r>
            <a:r>
              <a:rPr lang="en-US" altLang="ja-JP" dirty="0">
                <a:solidFill>
                  <a:schemeClr val="bg1"/>
                </a:solidFill>
                <a:latin typeface="Papyrus"/>
                <a:cs typeface="Papyrus"/>
              </a:rPr>
              <a:t>38. He that believes on Me, as the Scriptures says, out of his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latin typeface="Papyrus"/>
                <a:cs typeface="Papyrus"/>
              </a:rPr>
              <a:t> belly shall flow rivers of living water.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latin typeface="Papyrus"/>
                <a:cs typeface="Papyrus"/>
              </a:rPr>
              <a:t> 39. But by this He spoke of the Spirit, which they that believe on Him should receive: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ja-JP" dirty="0">
                <a:solidFill>
                  <a:schemeClr val="bg1"/>
                </a:solidFill>
                <a:latin typeface="Papyrus"/>
                <a:cs typeface="Papyrus"/>
              </a:rPr>
              <a:t> for the Holy Ghost was not yet given; because Jesus was not yet glorified. “              </a:t>
            </a:r>
            <a:endParaRPr lang="en-US" altLang="ja-JP" kern="1200" dirty="0">
              <a:solidFill>
                <a:schemeClr val="bg1"/>
              </a:solidFill>
              <a:latin typeface="Papyrus"/>
              <a:cs typeface="Papyru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7151" y="178453"/>
            <a:ext cx="6047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latin typeface="Papyrus"/>
                <a:cs typeface="Papyrus"/>
              </a:rPr>
              <a:t>Jesus</a:t>
            </a:r>
            <a:r>
              <a:rPr lang="es-ES_tradnl" sz="2000" dirty="0">
                <a:latin typeface="Papyrus"/>
                <a:cs typeface="Papyrus"/>
              </a:rPr>
              <a:t> at </a:t>
            </a:r>
            <a:r>
              <a:rPr lang="es-ES_tradnl" sz="2000" dirty="0" err="1">
                <a:latin typeface="Papyrus"/>
                <a:cs typeface="Papyrus"/>
              </a:rPr>
              <a:t>Last</a:t>
            </a:r>
            <a:r>
              <a:rPr lang="es-ES_tradnl" sz="2000" dirty="0">
                <a:latin typeface="Papyrus"/>
                <a:cs typeface="Papyrus"/>
              </a:rPr>
              <a:t> Day  </a:t>
            </a:r>
            <a:r>
              <a:rPr lang="es-ES_tradnl" sz="2000" dirty="0" err="1">
                <a:latin typeface="Papyrus"/>
                <a:cs typeface="Papyrus"/>
              </a:rPr>
              <a:t>of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Tabernacles</a:t>
            </a:r>
            <a:r>
              <a:rPr lang="es-ES_tradnl" sz="2000" dirty="0">
                <a:latin typeface="Papyrus"/>
                <a:cs typeface="Papyrus"/>
              </a:rPr>
              <a:t> – John 7 :37-39 </a:t>
            </a:r>
          </a:p>
          <a:p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</a:p>
        </p:txBody>
      </p:sp>
      <p:pic>
        <p:nvPicPr>
          <p:cNvPr id="3" name="Picture 2" descr="jesus_teaching_in_the_temple-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5" t="23949" r="17711" b="2498"/>
          <a:stretch/>
        </p:blipFill>
        <p:spPr>
          <a:xfrm>
            <a:off x="419986" y="2852927"/>
            <a:ext cx="3963777" cy="359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text, orange, altar&#10;&#10;Description automatically generated">
            <a:extLst>
              <a:ext uri="{FF2B5EF4-FFF2-40B4-BE49-F238E27FC236}">
                <a16:creationId xmlns:a16="http://schemas.microsoft.com/office/drawing/2014/main" id="{B80F0C39-576D-E93B-B8B4-13F73EDB0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239" y="2852927"/>
            <a:ext cx="4034642" cy="35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5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TextBox 2"/>
          <p:cNvSpPr txBox="1"/>
          <p:nvPr/>
        </p:nvSpPr>
        <p:spPr>
          <a:xfrm>
            <a:off x="408404" y="241349"/>
            <a:ext cx="832719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latin typeface="Papyrus"/>
                <a:cs typeface="Papyrus"/>
              </a:rPr>
              <a:t>      </a:t>
            </a:r>
            <a:r>
              <a:rPr lang="es-ES_tradnl" sz="2800" dirty="0" err="1">
                <a:latin typeface="Papyrus"/>
                <a:cs typeface="Papyrus"/>
              </a:rPr>
              <a:t>Jesus</a:t>
            </a:r>
            <a:r>
              <a:rPr lang="es-ES_tradnl" sz="2800" dirty="0">
                <a:latin typeface="Papyrus"/>
                <a:cs typeface="Papyrus"/>
              </a:rPr>
              <a:t> </a:t>
            </a:r>
            <a:r>
              <a:rPr lang="es-ES_tradnl" sz="2800" dirty="0" err="1">
                <a:latin typeface="Papyrus"/>
                <a:cs typeface="Papyrus"/>
              </a:rPr>
              <a:t>is</a:t>
            </a:r>
            <a:r>
              <a:rPr lang="es-ES_tradnl" sz="2800" dirty="0">
                <a:latin typeface="Papyrus"/>
                <a:cs typeface="Papyrus"/>
              </a:rPr>
              <a:t> </a:t>
            </a:r>
            <a:r>
              <a:rPr lang="es-ES_tradnl" sz="2800" dirty="0" err="1">
                <a:latin typeface="Papyrus"/>
                <a:cs typeface="Papyrus"/>
              </a:rPr>
              <a:t>declaring</a:t>
            </a:r>
            <a:endParaRPr lang="es-ES_tradnl" sz="2800" dirty="0">
              <a:solidFill>
                <a:srgbClr val="FF0000"/>
              </a:solidFill>
              <a:latin typeface="Cracked"/>
              <a:cs typeface="Cracked"/>
            </a:endParaRPr>
          </a:p>
          <a:p>
            <a:pPr algn="ctr"/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      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“I am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Messiah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”</a:t>
            </a:r>
          </a:p>
          <a:p>
            <a:pPr algn="ctr"/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 “I am Here in Front of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You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”</a:t>
            </a: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  <a:p>
            <a:pPr algn="ctr"/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 “I Will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Give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You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Living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Water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  <a:p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“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Whoever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Believes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in  Me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will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Be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Filled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with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Holy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Spirit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  <a:p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             </a:t>
            </a:r>
            <a:r>
              <a:rPr lang="es-ES_tradnl" sz="2400" dirty="0">
                <a:latin typeface="Papyrus"/>
                <a:cs typeface="Papyrus"/>
              </a:rPr>
              <a:t> </a:t>
            </a:r>
          </a:p>
          <a:p>
            <a:pPr algn="ctr"/>
            <a:r>
              <a:rPr lang="es-ES_tradnl" sz="2400" dirty="0">
                <a:latin typeface="Papyrus"/>
                <a:cs typeface="Papyrus"/>
              </a:rPr>
              <a:t>Living </a:t>
            </a:r>
            <a:r>
              <a:rPr lang="es-ES_tradnl" sz="2400" dirty="0" err="1">
                <a:latin typeface="Papyrus"/>
                <a:cs typeface="Papyrus"/>
              </a:rPr>
              <a:t>Water</a:t>
            </a:r>
            <a:r>
              <a:rPr lang="es-ES_tradnl" sz="2400" dirty="0">
                <a:latin typeface="Papyrus"/>
                <a:cs typeface="Papyrus"/>
              </a:rPr>
              <a:t> </a:t>
            </a:r>
            <a:r>
              <a:rPr lang="es-ES_tradnl" sz="2400" dirty="0" err="1">
                <a:latin typeface="Papyrus"/>
                <a:cs typeface="Papyrus"/>
              </a:rPr>
              <a:t>will</a:t>
            </a:r>
            <a:r>
              <a:rPr lang="es-ES_tradnl" sz="2400" dirty="0">
                <a:latin typeface="Papyrus"/>
                <a:cs typeface="Papyrus"/>
              </a:rPr>
              <a:t> Flow </a:t>
            </a:r>
            <a:r>
              <a:rPr lang="es-ES_tradnl" sz="2400" dirty="0" err="1">
                <a:latin typeface="Papyrus"/>
                <a:cs typeface="Papyrus"/>
              </a:rPr>
              <a:t>out</a:t>
            </a:r>
            <a:r>
              <a:rPr lang="es-ES_tradnl" sz="2400" dirty="0">
                <a:latin typeface="Papyrus"/>
                <a:cs typeface="Papyrus"/>
              </a:rPr>
              <a:t> of </a:t>
            </a:r>
            <a:r>
              <a:rPr lang="es-ES_tradnl" sz="2400" dirty="0" err="1">
                <a:latin typeface="Papyrus"/>
                <a:cs typeface="Papyrus"/>
              </a:rPr>
              <a:t>You</a:t>
            </a:r>
            <a:endParaRPr lang="es-ES_tradnl" sz="2400" dirty="0">
              <a:latin typeface="Papyrus"/>
              <a:cs typeface="Papyrus"/>
            </a:endParaRPr>
          </a:p>
          <a:p>
            <a:pPr algn="ctr"/>
            <a:endParaRPr lang="es-ES_tradnl" sz="2800" dirty="0">
              <a:solidFill>
                <a:srgbClr val="FF0000"/>
              </a:solidFill>
              <a:latin typeface="Cracked"/>
              <a:cs typeface="Cracked"/>
            </a:endParaRPr>
          </a:p>
          <a:p>
            <a:pPr algn="ctr"/>
            <a:endParaRPr lang="es-ES_tradnl" sz="2800" dirty="0">
              <a:solidFill>
                <a:srgbClr val="FF0000"/>
              </a:solidFill>
              <a:latin typeface="Cracked"/>
              <a:cs typeface="Cracked"/>
            </a:endParaRPr>
          </a:p>
          <a:p>
            <a:pPr algn="ctr"/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       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F6FD81-CC82-A8C5-1B62-ACA4233E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780" y="1583617"/>
            <a:ext cx="5638800" cy="315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6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4338" name="Rectangle 3"/>
          <p:cNvSpPr txBox="1">
            <a:spLocks noChangeArrowheads="1"/>
          </p:cNvSpPr>
          <p:nvPr/>
        </p:nvSpPr>
        <p:spPr bwMode="auto">
          <a:xfrm>
            <a:off x="5892800" y="292081"/>
            <a:ext cx="2971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200" dirty="0">
                <a:latin typeface="Capitals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Lucida Handwriting"/>
                <a:cs typeface="Lucida Handwriting"/>
              </a:rPr>
              <a:t>God’s</a:t>
            </a:r>
            <a:r>
              <a:rPr lang="en-US" altLang="ja-JP" sz="2800" dirty="0">
                <a:solidFill>
                  <a:srgbClr val="FF0000"/>
                </a:solidFill>
                <a:latin typeface="Lucida Handwriting"/>
                <a:cs typeface="Lucida Handwriting"/>
              </a:rPr>
              <a:t> Appointed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Lucida Handwriting"/>
                <a:cs typeface="Lucida Handwriting"/>
              </a:rPr>
              <a:t>  Times</a:t>
            </a: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6032500" y="1947863"/>
            <a:ext cx="27670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Papyrus" charset="0"/>
                <a:cs typeface="Papyrus" charset="0"/>
              </a:rPr>
              <a:t>Genesis 1:14</a:t>
            </a:r>
          </a:p>
          <a:p>
            <a:pPr algn="ctr" eaLnBrk="1" hangingPunct="1">
              <a:spcBef>
                <a:spcPct val="50000"/>
              </a:spcBef>
            </a:pPr>
            <a:r>
              <a:rPr lang="ja-JP" altLang="en-US">
                <a:latin typeface="Papyrus" charset="0"/>
                <a:cs typeface="Papyrus" charset="0"/>
              </a:rPr>
              <a:t>“</a:t>
            </a:r>
            <a:r>
              <a:rPr lang="en-US" altLang="ja-JP" sz="2000">
                <a:latin typeface="Papyrus" charset="0"/>
                <a:cs typeface="Papyrus" charset="0"/>
              </a:rPr>
              <a:t>And God said Let there be lights in the firmament of the heaven to divide the day from the night… and let them be for </a:t>
            </a:r>
            <a:r>
              <a:rPr lang="en-US" altLang="ja-JP" sz="2000" u="sng">
                <a:latin typeface="Papyrus" charset="0"/>
                <a:cs typeface="Papyrus" charset="0"/>
              </a:rPr>
              <a:t>signs</a:t>
            </a:r>
            <a:r>
              <a:rPr lang="en-US" altLang="ja-JP" sz="2000">
                <a:latin typeface="Papyrus" charset="0"/>
                <a:cs typeface="Papyrus" charset="0"/>
              </a:rPr>
              <a:t> and for</a:t>
            </a:r>
            <a:r>
              <a:rPr lang="en-US" altLang="ja-JP" sz="2000" u="sng">
                <a:latin typeface="Papyrus" charset="0"/>
                <a:cs typeface="Papyrus" charset="0"/>
              </a:rPr>
              <a:t> </a:t>
            </a:r>
            <a:r>
              <a:rPr lang="en-US" altLang="ja-JP" sz="2000" u="sng">
                <a:solidFill>
                  <a:srgbClr val="FF0000"/>
                </a:solidFill>
                <a:latin typeface="Papyrus" charset="0"/>
                <a:cs typeface="Papyrus" charset="0"/>
              </a:rPr>
              <a:t>seasons</a:t>
            </a:r>
            <a:r>
              <a:rPr lang="en-US" altLang="ja-JP" sz="2000" u="sng">
                <a:latin typeface="Papyrus" charset="0"/>
                <a:cs typeface="Papyrus" charset="0"/>
              </a:rPr>
              <a:t>,</a:t>
            </a:r>
            <a:r>
              <a:rPr lang="en-US" altLang="ja-JP" sz="2000">
                <a:latin typeface="Papyrus" charset="0"/>
                <a:cs typeface="Papyrus" charset="0"/>
              </a:rPr>
              <a:t> and for </a:t>
            </a:r>
            <a:r>
              <a:rPr lang="en-US" altLang="ja-JP" sz="2000" u="sng">
                <a:latin typeface="Papyrus" charset="0"/>
                <a:cs typeface="Papyrus" charset="0"/>
              </a:rPr>
              <a:t>days</a:t>
            </a:r>
            <a:r>
              <a:rPr lang="en-US" altLang="ja-JP" sz="2000">
                <a:latin typeface="Papyrus" charset="0"/>
                <a:cs typeface="Papyrus" charset="0"/>
              </a:rPr>
              <a:t>, and for </a:t>
            </a:r>
            <a:r>
              <a:rPr lang="en-US" altLang="ja-JP" sz="2000" u="sng">
                <a:latin typeface="Papyrus" charset="0"/>
                <a:cs typeface="Papyrus" charset="0"/>
              </a:rPr>
              <a:t>year</a:t>
            </a:r>
            <a:r>
              <a:rPr lang="en-US" altLang="ja-JP" sz="2000">
                <a:latin typeface="Papyrus" charset="0"/>
                <a:cs typeface="Papyrus" charset="0"/>
              </a:rPr>
              <a:t>s</a:t>
            </a:r>
            <a:r>
              <a:rPr lang="en-US" altLang="ja-JP" sz="2000">
                <a:latin typeface="Arial" charset="0"/>
              </a:rPr>
              <a:t>.</a:t>
            </a:r>
            <a:r>
              <a:rPr lang="ja-JP" altLang="en-US" sz="2000">
                <a:latin typeface="Arial" charset="0"/>
              </a:rPr>
              <a:t>”</a:t>
            </a:r>
            <a:endParaRPr lang="en-US" sz="2000">
              <a:latin typeface="Arial" charset="0"/>
            </a:endParaRPr>
          </a:p>
        </p:txBody>
      </p:sp>
      <p:pic>
        <p:nvPicPr>
          <p:cNvPr id="9" name="Picture 8" descr="Jesus is coming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04800"/>
            <a:ext cx="5540375" cy="6243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5892800" y="5529343"/>
            <a:ext cx="3111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Seasons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n-US" dirty="0">
                <a:solidFill>
                  <a:srgbClr val="FF0000"/>
                </a:solidFill>
                <a:latin typeface="Lucida Handwriting"/>
                <a:cs typeface="Lucida Handwriting"/>
              </a:rPr>
              <a:t>–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Feasts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Moedim</a:t>
            </a:r>
            <a:endParaRPr lang="es-ES_tradnl" dirty="0">
              <a:solidFill>
                <a:srgbClr val="FF0000"/>
              </a:solidFill>
              <a:latin typeface="Lucida Handwriting"/>
              <a:cs typeface="Lucida Handwriting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2C2BD-1696-A4F1-88C7-C35F0F9113A6}"/>
              </a:ext>
            </a:extLst>
          </p:cNvPr>
          <p:cNvSpPr txBox="1"/>
          <p:nvPr/>
        </p:nvSpPr>
        <p:spPr>
          <a:xfrm>
            <a:off x="144390" y="429802"/>
            <a:ext cx="8534400" cy="461665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apyrus" panose="020B0602040200020303" pitchFamily="34" charset="77"/>
              </a:rPr>
              <a:t>The Feast of Tabernacles  Future - The Book of Revelation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D9C98B1D-343B-7998-D938-E6CE79662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90" y="1325445"/>
            <a:ext cx="5096913" cy="5096913"/>
          </a:xfrm>
          <a:prstGeom prst="rect">
            <a:avLst/>
          </a:prstGeom>
        </p:spPr>
      </p:pic>
      <p:pic>
        <p:nvPicPr>
          <p:cNvPr id="18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737481D-395C-F0B7-8A58-3BD4B79C9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656" y="4060390"/>
            <a:ext cx="3142882" cy="2363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0066" y="1325445"/>
            <a:ext cx="4157472" cy="2708434"/>
          </a:xfrm>
          <a:prstGeom prst="rect">
            <a:avLst/>
          </a:prstGeom>
          <a:solidFill>
            <a:srgbClr val="76D6FF"/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Papyrus"/>
                <a:cs typeface="Papyrus"/>
              </a:rPr>
              <a:t>                   </a:t>
            </a:r>
            <a:r>
              <a:rPr lang="es-ES_tradnl" sz="2000" dirty="0" err="1">
                <a:latin typeface="Papyrus"/>
                <a:cs typeface="Papyrus"/>
              </a:rPr>
              <a:t>Revelation</a:t>
            </a:r>
            <a:r>
              <a:rPr lang="es-ES_tradnl" sz="2000" dirty="0">
                <a:latin typeface="Papyrus"/>
                <a:cs typeface="Papyrus"/>
              </a:rPr>
              <a:t> 21:17 </a:t>
            </a:r>
          </a:p>
          <a:p>
            <a:endParaRPr lang="es-ES_tradnl" sz="2000" dirty="0">
              <a:latin typeface="Papyrus"/>
              <a:cs typeface="Papyrus"/>
            </a:endParaRPr>
          </a:p>
          <a:p>
            <a:pPr algn="ctr"/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“And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the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Spirit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and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the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bride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say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, Come. </a:t>
            </a:r>
          </a:p>
          <a:p>
            <a:pPr algn="ctr"/>
            <a:r>
              <a:rPr lang="es-ES_tradnl" dirty="0">
                <a:latin typeface="Avenir Book" panose="02000503020000020003" pitchFamily="2" charset="0"/>
                <a:cs typeface="Papyrus"/>
              </a:rPr>
              <a:t>And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let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him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that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he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hears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say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Come</a:t>
            </a:r>
          </a:p>
          <a:p>
            <a:pPr algn="ctr"/>
            <a:r>
              <a:rPr lang="es-ES_tradnl" dirty="0">
                <a:latin typeface="Avenir Book" panose="02000503020000020003" pitchFamily="2" charset="0"/>
                <a:cs typeface="Papyrus"/>
              </a:rPr>
              <a:t>     And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him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that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is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thristy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, Come.</a:t>
            </a:r>
          </a:p>
          <a:p>
            <a:pPr algn="ctr"/>
            <a:r>
              <a:rPr lang="es-ES_tradnl" dirty="0">
                <a:latin typeface="Avenir Book" panose="02000503020000020003" pitchFamily="2" charset="0"/>
                <a:cs typeface="Papyrus"/>
              </a:rPr>
              <a:t>And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whosoever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will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, 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let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him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take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of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the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wáter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of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Life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 </a:t>
            </a:r>
            <a:r>
              <a:rPr lang="es-ES_tradnl" dirty="0" err="1">
                <a:latin typeface="Avenir Book" panose="02000503020000020003" pitchFamily="2" charset="0"/>
                <a:cs typeface="Papyrus"/>
              </a:rPr>
              <a:t>freely</a:t>
            </a:r>
            <a:r>
              <a:rPr lang="es-ES_tradnl" dirty="0">
                <a:latin typeface="Avenir Book" panose="02000503020000020003" pitchFamily="2" charset="0"/>
                <a:cs typeface="Papyrus"/>
              </a:rPr>
              <a:t>.”</a:t>
            </a:r>
          </a:p>
          <a:p>
            <a:pPr algn="ctr"/>
            <a:endParaRPr lang="es-ES_tradnl" sz="2000" dirty="0">
              <a:solidFill>
                <a:schemeClr val="bg1"/>
              </a:solidFill>
              <a:latin typeface="Papyrus Condensed"/>
              <a:cs typeface="Papyru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88493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Papyrus"/>
                <a:cs typeface="Papyrus"/>
              </a:rPr>
              <a:t>                                                                                                        </a:t>
            </a:r>
          </a:p>
          <a:p>
            <a:endParaRPr lang="es-ES_tradnl" sz="1600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  <p:pic>
        <p:nvPicPr>
          <p:cNvPr id="7" name="Picture 6" descr="images-9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7333" l="5778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79" y="-150090"/>
            <a:ext cx="3267022" cy="3267022"/>
          </a:xfrm>
          <a:prstGeom prst="rect">
            <a:avLst/>
          </a:prstGeom>
        </p:spPr>
      </p:pic>
      <p:pic>
        <p:nvPicPr>
          <p:cNvPr id="11" name="Picture 10" descr="images-8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r="7800"/>
          <a:stretch/>
        </p:blipFill>
        <p:spPr>
          <a:xfrm>
            <a:off x="4745357" y="3081231"/>
            <a:ext cx="4127122" cy="36583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181" y="250673"/>
            <a:ext cx="5898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Papyrus"/>
                <a:cs typeface="Papyrus"/>
              </a:rPr>
              <a:t>“</a:t>
            </a:r>
            <a:r>
              <a:rPr lang="es-ES_tradnl" sz="2000" dirty="0" err="1">
                <a:latin typeface="Papyrus"/>
                <a:cs typeface="Papyrus"/>
              </a:rPr>
              <a:t>Then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Jesus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spake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to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them</a:t>
            </a:r>
            <a:r>
              <a:rPr lang="es-ES_tradnl" sz="2000" dirty="0">
                <a:latin typeface="Papyrus"/>
                <a:cs typeface="Papyrus"/>
              </a:rPr>
              <a:t>, </a:t>
            </a:r>
            <a:r>
              <a:rPr lang="es-ES_tradnl" sz="2000" dirty="0" err="1">
                <a:latin typeface="Papyrus"/>
                <a:cs typeface="Papyrus"/>
              </a:rPr>
              <a:t>saying</a:t>
            </a:r>
            <a:r>
              <a:rPr lang="es-ES_tradnl" sz="2000" dirty="0">
                <a:latin typeface="Papyrus"/>
                <a:cs typeface="Papyrus"/>
              </a:rPr>
              <a:t> </a:t>
            </a:r>
          </a:p>
          <a:p>
            <a:r>
              <a:rPr lang="es-ES_tradnl" sz="2000" dirty="0">
                <a:latin typeface="Papyrus"/>
                <a:cs typeface="Papyrus"/>
              </a:rPr>
              <a:t>‘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I am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Light of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world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:</a:t>
            </a:r>
            <a:r>
              <a:rPr lang="es-ES_tradnl" dirty="0">
                <a:latin typeface="Lucida Handwriting"/>
                <a:cs typeface="Lucida Handwriting"/>
              </a:rPr>
              <a:t> </a:t>
            </a:r>
          </a:p>
          <a:p>
            <a:r>
              <a:rPr lang="es-ES_tradnl" sz="2000" dirty="0">
                <a:latin typeface="Papyrus"/>
                <a:cs typeface="Papyrus"/>
              </a:rPr>
              <a:t> he </a:t>
            </a:r>
            <a:r>
              <a:rPr lang="es-ES_tradnl" sz="2000" dirty="0" err="1">
                <a:latin typeface="Papyrus"/>
                <a:cs typeface="Papyrus"/>
              </a:rPr>
              <a:t>that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follows</a:t>
            </a:r>
            <a:r>
              <a:rPr lang="es-ES_tradnl" sz="2000" dirty="0">
                <a:latin typeface="Papyrus"/>
                <a:cs typeface="Papyrus"/>
              </a:rPr>
              <a:t> me </a:t>
            </a:r>
            <a:r>
              <a:rPr lang="es-ES_tradnl" sz="2000" dirty="0" err="1">
                <a:latin typeface="Papyrus"/>
                <a:cs typeface="Papyrus"/>
              </a:rPr>
              <a:t>shall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not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walk</a:t>
            </a:r>
            <a:r>
              <a:rPr lang="es-ES_tradnl" sz="2000" dirty="0">
                <a:latin typeface="Papyrus"/>
                <a:cs typeface="Papyrus"/>
              </a:rPr>
              <a:t> in </a:t>
            </a:r>
            <a:r>
              <a:rPr lang="es-ES_tradnl" sz="2000" dirty="0" err="1">
                <a:latin typeface="Papyrus"/>
                <a:cs typeface="Papyrus"/>
              </a:rPr>
              <a:t>darkness</a:t>
            </a:r>
            <a:r>
              <a:rPr lang="es-ES_tradnl" sz="2000" dirty="0">
                <a:latin typeface="Papyrus"/>
                <a:cs typeface="Papyrus"/>
              </a:rPr>
              <a:t>,</a:t>
            </a:r>
          </a:p>
          <a:p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but</a:t>
            </a:r>
            <a:r>
              <a:rPr lang="es-ES_tradnl" sz="2000" dirty="0">
                <a:latin typeface="Papyrus"/>
                <a:cs typeface="Papyrus"/>
              </a:rPr>
              <a:t> he </a:t>
            </a:r>
            <a:r>
              <a:rPr lang="es-ES_tradnl" sz="2000" dirty="0" err="1">
                <a:latin typeface="Papyrus"/>
                <a:cs typeface="Papyrus"/>
              </a:rPr>
              <a:t>shall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have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light of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life</a:t>
            </a:r>
            <a:r>
              <a:rPr lang="es-ES_tradnl" sz="2000" dirty="0">
                <a:latin typeface="Papyrus"/>
                <a:cs typeface="Papyrus"/>
              </a:rPr>
              <a:t>.”    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John 8:12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793493"/>
            <a:ext cx="7168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“</a:t>
            </a:r>
            <a:r>
              <a:rPr lang="es-ES_tradnl" sz="2000" dirty="0">
                <a:latin typeface="Papyrus"/>
                <a:cs typeface="Papyrus"/>
              </a:rPr>
              <a:t>I </a:t>
            </a:r>
            <a:r>
              <a:rPr lang="es-ES_tradnl" sz="2000" dirty="0" err="1">
                <a:latin typeface="Papyrus"/>
                <a:cs typeface="Papyrus"/>
              </a:rPr>
              <a:t>must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work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works</a:t>
            </a:r>
            <a:r>
              <a:rPr lang="es-ES_tradnl" sz="2000" dirty="0">
                <a:latin typeface="Papyrus"/>
                <a:cs typeface="Papyrus"/>
              </a:rPr>
              <a:t> of </a:t>
            </a:r>
            <a:r>
              <a:rPr lang="es-ES_tradnl" sz="2000" dirty="0" err="1">
                <a:latin typeface="Papyrus"/>
                <a:cs typeface="Papyrus"/>
              </a:rPr>
              <a:t>Him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who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sent</a:t>
            </a:r>
            <a:r>
              <a:rPr lang="es-ES_tradnl" sz="2000" dirty="0">
                <a:latin typeface="Papyrus"/>
                <a:cs typeface="Papyrus"/>
              </a:rPr>
              <a:t> Me, </a:t>
            </a:r>
            <a:r>
              <a:rPr lang="es-ES_tradnl" sz="2000" dirty="0" err="1">
                <a:latin typeface="Papyrus"/>
                <a:cs typeface="Papyrus"/>
              </a:rPr>
              <a:t>while</a:t>
            </a: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it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is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day</a:t>
            </a:r>
            <a:r>
              <a:rPr lang="es-ES_tradnl" sz="2000" dirty="0">
                <a:latin typeface="Papyrus"/>
                <a:cs typeface="Papyrus"/>
              </a:rPr>
              <a:t>: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night</a:t>
            </a:r>
            <a:r>
              <a:rPr lang="es-ES_tradnl" sz="2000" dirty="0">
                <a:latin typeface="Papyrus"/>
                <a:cs typeface="Papyrus"/>
              </a:rPr>
              <a:t> comes, </a:t>
            </a:r>
            <a:r>
              <a:rPr lang="es-ES_tradnl" sz="2000" dirty="0" err="1">
                <a:latin typeface="Papyrus"/>
                <a:cs typeface="Papyrus"/>
              </a:rPr>
              <a:t>when</a:t>
            </a:r>
            <a:r>
              <a:rPr lang="es-ES_tradnl" sz="2000" dirty="0">
                <a:latin typeface="Papyrus"/>
                <a:cs typeface="Papyrus"/>
              </a:rPr>
              <a:t> no </a:t>
            </a:r>
            <a:r>
              <a:rPr lang="es-ES_tradnl" sz="2000" dirty="0" err="1">
                <a:latin typeface="Papyrus"/>
                <a:cs typeface="Papyrus"/>
              </a:rPr>
              <a:t>man</a:t>
            </a:r>
            <a:r>
              <a:rPr lang="es-ES_tradnl" sz="2000" dirty="0">
                <a:latin typeface="Papyrus"/>
                <a:cs typeface="Papyrus"/>
              </a:rPr>
              <a:t> can </a:t>
            </a:r>
            <a:r>
              <a:rPr lang="es-ES_tradnl" sz="2000" dirty="0" err="1">
                <a:latin typeface="Papyrus"/>
                <a:cs typeface="Papyrus"/>
              </a:rPr>
              <a:t>work</a:t>
            </a:r>
            <a:r>
              <a:rPr lang="es-ES_tradnl" sz="2000" dirty="0">
                <a:latin typeface="Papyrus"/>
                <a:cs typeface="Papyrus"/>
              </a:rPr>
              <a:t>. As </a:t>
            </a:r>
          </a:p>
          <a:p>
            <a:r>
              <a:rPr lang="es-ES_tradnl" sz="2000" dirty="0" err="1">
                <a:latin typeface="Papyrus"/>
                <a:cs typeface="Papyrus"/>
              </a:rPr>
              <a:t>long</a:t>
            </a:r>
            <a:r>
              <a:rPr lang="es-ES_tradnl" sz="2000" dirty="0">
                <a:latin typeface="Papyrus"/>
                <a:cs typeface="Papyrus"/>
              </a:rPr>
              <a:t> as I am in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world</a:t>
            </a:r>
            <a:r>
              <a:rPr lang="es-ES_tradnl" sz="2000" dirty="0">
                <a:latin typeface="Papyrus"/>
                <a:cs typeface="Papyrus"/>
              </a:rPr>
              <a:t>, 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I am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Light of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world</a:t>
            </a:r>
            <a:r>
              <a:rPr lang="es-ES_tradnl" dirty="0">
                <a:latin typeface="Papyrus"/>
                <a:cs typeface="Papyrus"/>
              </a:rPr>
              <a:t>.”       </a:t>
            </a:r>
          </a:p>
          <a:p>
            <a:r>
              <a:rPr lang="es-ES_tradnl" dirty="0">
                <a:solidFill>
                  <a:srgbClr val="FF0000"/>
                </a:solidFill>
                <a:latin typeface="Papyrus"/>
                <a:cs typeface="Papyrus"/>
              </a:rPr>
              <a:t>John 9:-6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090" y="3142228"/>
            <a:ext cx="44780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Papyrus"/>
                <a:cs typeface="Papyrus"/>
              </a:rPr>
              <a:t>Yet</a:t>
            </a:r>
            <a:r>
              <a:rPr lang="es-ES_tradnl" dirty="0">
                <a:latin typeface="Papyrus"/>
                <a:cs typeface="Papyrus"/>
              </a:rPr>
              <a:t> a </a:t>
            </a:r>
            <a:r>
              <a:rPr lang="es-ES_tradnl" dirty="0" err="1">
                <a:latin typeface="Papyrus"/>
                <a:cs typeface="Papyrus"/>
              </a:rPr>
              <a:t>little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while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is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Light </a:t>
            </a:r>
            <a:r>
              <a:rPr lang="es-ES_tradnl" dirty="0" err="1">
                <a:latin typeface="Papyrus"/>
                <a:cs typeface="Papyrus"/>
              </a:rPr>
              <a:t>with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you</a:t>
            </a:r>
            <a:r>
              <a:rPr lang="es-ES_tradnl" dirty="0">
                <a:latin typeface="Papyrus"/>
                <a:cs typeface="Papyrus"/>
              </a:rPr>
              <a:t>.  </a:t>
            </a:r>
          </a:p>
          <a:p>
            <a:r>
              <a:rPr lang="es-ES_tradnl" dirty="0" err="1">
                <a:latin typeface="Papyrus"/>
                <a:cs typeface="Papyrus"/>
              </a:rPr>
              <a:t>Walk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while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you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have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Light, </a:t>
            </a:r>
            <a:r>
              <a:rPr lang="es-ES_tradnl" dirty="0" err="1">
                <a:latin typeface="Papyrus"/>
                <a:cs typeface="Papyrus"/>
              </a:rPr>
              <a:t>lest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darkness</a:t>
            </a:r>
            <a:r>
              <a:rPr lang="es-ES_tradnl" dirty="0">
                <a:latin typeface="Papyrus"/>
                <a:cs typeface="Papyrus"/>
              </a:rPr>
              <a:t> come </a:t>
            </a:r>
            <a:r>
              <a:rPr lang="es-ES_tradnl" dirty="0" err="1">
                <a:latin typeface="Papyrus"/>
                <a:cs typeface="Papyrus"/>
              </a:rPr>
              <a:t>upon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you</a:t>
            </a:r>
            <a:r>
              <a:rPr lang="es-ES_tradnl" dirty="0">
                <a:latin typeface="Papyrus"/>
                <a:cs typeface="Papyrus"/>
              </a:rPr>
              <a:t>:  </a:t>
            </a:r>
            <a:r>
              <a:rPr lang="es-ES_tradnl" dirty="0" err="1">
                <a:latin typeface="Papyrus"/>
                <a:cs typeface="Papyrus"/>
              </a:rPr>
              <a:t>for</a:t>
            </a:r>
            <a:r>
              <a:rPr lang="es-ES_tradnl" dirty="0">
                <a:latin typeface="Papyrus"/>
                <a:cs typeface="Papyrus"/>
              </a:rPr>
              <a:t> he </a:t>
            </a:r>
            <a:r>
              <a:rPr lang="es-ES_tradnl" dirty="0" err="1">
                <a:latin typeface="Papyrus"/>
                <a:cs typeface="Papyrus"/>
              </a:rPr>
              <a:t>that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walks</a:t>
            </a:r>
            <a:r>
              <a:rPr lang="es-ES_tradnl" dirty="0">
                <a:latin typeface="Papyrus"/>
                <a:cs typeface="Papyrus"/>
              </a:rPr>
              <a:t> in </a:t>
            </a:r>
            <a:r>
              <a:rPr lang="es-ES_tradnl" dirty="0" err="1">
                <a:latin typeface="Papyrus"/>
                <a:cs typeface="Papyrus"/>
              </a:rPr>
              <a:t>darkness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knows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not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where</a:t>
            </a:r>
            <a:r>
              <a:rPr lang="es-ES_tradnl" dirty="0">
                <a:latin typeface="Papyrus"/>
                <a:cs typeface="Papyrus"/>
              </a:rPr>
              <a:t> he </a:t>
            </a:r>
            <a:r>
              <a:rPr lang="es-ES_tradnl" dirty="0" err="1">
                <a:latin typeface="Papyrus"/>
                <a:cs typeface="Papyrus"/>
              </a:rPr>
              <a:t>goes</a:t>
            </a:r>
            <a:r>
              <a:rPr lang="es-ES_tradnl" dirty="0">
                <a:latin typeface="Papyrus"/>
                <a:cs typeface="Papyrus"/>
              </a:rPr>
              <a:t>.  </a:t>
            </a:r>
            <a:r>
              <a:rPr lang="es-ES_tradnl" dirty="0" err="1">
                <a:latin typeface="Papyrus"/>
                <a:cs typeface="Papyrus"/>
              </a:rPr>
              <a:t>While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you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have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Light</a:t>
            </a:r>
            <a:r>
              <a:rPr lang="es-ES_tradnl" sz="2400" dirty="0">
                <a:latin typeface="Cracked"/>
                <a:cs typeface="Cracked"/>
              </a:rPr>
              <a:t>, </a:t>
            </a:r>
          </a:p>
          <a:p>
            <a:r>
              <a:rPr lang="es-ES_tradnl" sz="2400" dirty="0">
                <a:latin typeface="Cracked"/>
                <a:cs typeface="Cracked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believe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in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light,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that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you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may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be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children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of light</a:t>
            </a:r>
          </a:p>
          <a:p>
            <a:r>
              <a:rPr lang="en-US" sz="2400" dirty="0">
                <a:solidFill>
                  <a:srgbClr val="FF0000"/>
                </a:solidFill>
                <a:latin typeface="Cracked"/>
                <a:cs typeface="Cracked"/>
              </a:rPr>
              <a:t>              </a:t>
            </a:r>
            <a:r>
              <a:rPr lang="es-ES_tradnl" dirty="0">
                <a:solidFill>
                  <a:srgbClr val="FF0000"/>
                </a:solidFill>
                <a:latin typeface="Papyrus"/>
                <a:cs typeface="Papyrus"/>
              </a:rPr>
              <a:t>John 12:35-36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727551"/>
            <a:ext cx="474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Papyrus"/>
                <a:cs typeface="Papyrus"/>
              </a:rPr>
              <a:t>“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I am come a light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into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Lucida Handwriting"/>
                <a:cs typeface="Lucida Handwriting"/>
              </a:rPr>
              <a:t>world</a:t>
            </a:r>
            <a:r>
              <a:rPr lang="es-ES_tradnl" dirty="0">
                <a:latin typeface="Papyrus"/>
                <a:cs typeface="Papyrus"/>
              </a:rPr>
              <a:t>, </a:t>
            </a:r>
            <a:r>
              <a:rPr lang="es-ES_tradnl" dirty="0" err="1">
                <a:latin typeface="Papyrus"/>
                <a:cs typeface="Papyrus"/>
              </a:rPr>
              <a:t>that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whosoever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believes</a:t>
            </a:r>
            <a:r>
              <a:rPr lang="es-ES_tradnl" dirty="0">
                <a:latin typeface="Papyrus"/>
                <a:cs typeface="Papyrus"/>
              </a:rPr>
              <a:t> in Me </a:t>
            </a:r>
            <a:r>
              <a:rPr lang="es-ES_tradnl" dirty="0" err="1">
                <a:latin typeface="Papyrus"/>
                <a:cs typeface="Papyrus"/>
              </a:rPr>
              <a:t>should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not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abide</a:t>
            </a:r>
            <a:r>
              <a:rPr lang="es-ES_tradnl" dirty="0">
                <a:latin typeface="Papyrus"/>
                <a:cs typeface="Papyrus"/>
              </a:rPr>
              <a:t> in </a:t>
            </a:r>
            <a:r>
              <a:rPr lang="es-ES_tradnl" dirty="0" err="1">
                <a:latin typeface="Papyrus"/>
                <a:cs typeface="Papyrus"/>
              </a:rPr>
              <a:t>darkness</a:t>
            </a:r>
            <a:r>
              <a:rPr lang="es-ES_tradnl" dirty="0">
                <a:latin typeface="Papyrus"/>
                <a:cs typeface="Papyrus"/>
              </a:rPr>
              <a:t>. </a:t>
            </a:r>
            <a:r>
              <a:rPr lang="es-ES_tradnl" dirty="0">
                <a:solidFill>
                  <a:srgbClr val="FF0000"/>
                </a:solidFill>
                <a:latin typeface="Papyrus"/>
                <a:cs typeface="Papyrus"/>
              </a:rPr>
              <a:t>“  John 12:46</a:t>
            </a:r>
          </a:p>
        </p:txBody>
      </p:sp>
    </p:spTree>
    <p:extLst>
      <p:ext uri="{BB962C8B-B14F-4D97-AF65-F5344CB8AC3E}">
        <p14:creationId xmlns:p14="http://schemas.microsoft.com/office/powerpoint/2010/main" val="378245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s-ES_tradnl" sz="2800" dirty="0" err="1">
                <a:solidFill>
                  <a:srgbClr val="000000"/>
                </a:solidFill>
                <a:latin typeface="Cracked"/>
                <a:cs typeface="Cracked"/>
              </a:rPr>
              <a:t>T</a:t>
            </a:r>
            <a:r>
              <a:rPr lang="es-ES_tradnl" sz="2800" dirty="0" err="1">
                <a:solidFill>
                  <a:srgbClr val="000000"/>
                </a:solidFill>
                <a:latin typeface="Papyrus"/>
                <a:cs typeface="Papyrus"/>
              </a:rPr>
              <a:t>he</a:t>
            </a:r>
            <a:r>
              <a:rPr lang="es-ES_tradnl" sz="2800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sz="2800" dirty="0" err="1">
                <a:solidFill>
                  <a:srgbClr val="000000"/>
                </a:solidFill>
                <a:latin typeface="Papyrus"/>
                <a:cs typeface="Papyrus"/>
              </a:rPr>
              <a:t>Feast</a:t>
            </a:r>
            <a:r>
              <a:rPr lang="es-ES_tradnl" sz="2800" dirty="0">
                <a:solidFill>
                  <a:srgbClr val="000000"/>
                </a:solidFill>
                <a:latin typeface="Papyrus"/>
                <a:cs typeface="Papyrus"/>
              </a:rPr>
              <a:t> of </a:t>
            </a:r>
            <a:r>
              <a:rPr lang="es-ES_tradnl" sz="2800" dirty="0" err="1">
                <a:solidFill>
                  <a:srgbClr val="000000"/>
                </a:solidFill>
                <a:latin typeface="Papyrus"/>
                <a:cs typeface="Papyrus"/>
              </a:rPr>
              <a:t>Tabernacles</a:t>
            </a:r>
            <a:r>
              <a:rPr lang="es-ES_tradnl" sz="2800" dirty="0">
                <a:solidFill>
                  <a:srgbClr val="000000"/>
                </a:solidFill>
                <a:latin typeface="Papyrus"/>
                <a:cs typeface="Papyrus"/>
              </a:rPr>
              <a:t>/ </a:t>
            </a:r>
            <a:r>
              <a:rPr lang="es-ES_tradnl" sz="2800" dirty="0" err="1">
                <a:solidFill>
                  <a:srgbClr val="000000"/>
                </a:solidFill>
                <a:latin typeface="Papyrus"/>
                <a:cs typeface="Papyrus"/>
              </a:rPr>
              <a:t>Sukkot</a:t>
            </a:r>
            <a:r>
              <a:rPr lang="es-ES_tradnl" sz="2800" dirty="0">
                <a:solidFill>
                  <a:srgbClr val="000000"/>
                </a:solidFill>
                <a:latin typeface="Papyrus"/>
                <a:cs typeface="Papyrus"/>
              </a:rPr>
              <a:t> </a:t>
            </a:r>
            <a:r>
              <a:rPr lang="es-ES_tradnl" sz="2800" dirty="0" err="1">
                <a:solidFill>
                  <a:srgbClr val="000000"/>
                </a:solidFill>
                <a:latin typeface="Papyrus"/>
                <a:cs typeface="Papyrus"/>
              </a:rPr>
              <a:t>Themes</a:t>
            </a:r>
            <a:r>
              <a:rPr lang="es-ES_tradnl" sz="3200" dirty="0">
                <a:solidFill>
                  <a:srgbClr val="000000"/>
                </a:solidFill>
                <a:latin typeface="Papyrus"/>
                <a:cs typeface="Papyrus"/>
              </a:rPr>
              <a:t>:</a:t>
            </a:r>
          </a:p>
          <a:p>
            <a:pPr algn="ctr">
              <a:lnSpc>
                <a:spcPct val="70000"/>
              </a:lnSpc>
            </a:pPr>
            <a:endParaRPr lang="es-ES_tradnl" sz="3200" dirty="0">
              <a:solidFill>
                <a:srgbClr val="FF0000"/>
              </a:solidFill>
              <a:latin typeface="Cracked"/>
              <a:cs typeface="Cracked"/>
            </a:endParaRPr>
          </a:p>
          <a:p>
            <a:pPr algn="ctr">
              <a:lnSpc>
                <a:spcPct val="70000"/>
              </a:lnSpc>
            </a:pPr>
            <a:r>
              <a:rPr lang="es-ES_tradnl" sz="3200" dirty="0">
                <a:solidFill>
                  <a:srgbClr val="FF0000"/>
                </a:solidFill>
                <a:latin typeface="Cracked"/>
                <a:cs typeface="Cracked"/>
              </a:rPr>
              <a:t>                                     </a:t>
            </a:r>
            <a:r>
              <a:rPr lang="es-ES_tradnl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        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“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Light of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Whole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World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”</a:t>
            </a:r>
          </a:p>
          <a:p>
            <a:pPr algn="ctr">
              <a:lnSpc>
                <a:spcPct val="70000"/>
              </a:lnSpc>
            </a:pP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pPr algn="ctr">
              <a:lnSpc>
                <a:spcPct val="70000"/>
              </a:lnSpc>
            </a:pP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                                            “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Ingathering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Final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Harvest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”</a:t>
            </a:r>
          </a:p>
          <a:p>
            <a:pPr algn="ctr">
              <a:lnSpc>
                <a:spcPct val="70000"/>
              </a:lnSpc>
            </a:pP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pPr algn="ctr">
              <a:lnSpc>
                <a:spcPct val="70000"/>
              </a:lnSpc>
            </a:pP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                                              “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Season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of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Our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Greatest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Joy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”</a:t>
            </a:r>
          </a:p>
          <a:p>
            <a:pPr algn="ctr">
              <a:lnSpc>
                <a:spcPct val="70000"/>
              </a:lnSpc>
            </a:pP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pPr algn="ctr">
              <a:lnSpc>
                <a:spcPct val="70000"/>
              </a:lnSpc>
            </a:pP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                                             “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Feast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”</a:t>
            </a:r>
          </a:p>
          <a:p>
            <a:pPr algn="ctr">
              <a:lnSpc>
                <a:spcPct val="70000"/>
              </a:lnSpc>
            </a:pP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pPr algn="ctr">
              <a:lnSpc>
                <a:spcPct val="70000"/>
              </a:lnSpc>
            </a:pP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                                                       “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Great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Praise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”</a:t>
            </a:r>
          </a:p>
          <a:p>
            <a:pPr algn="ctr">
              <a:lnSpc>
                <a:spcPct val="70000"/>
              </a:lnSpc>
            </a:pP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pPr algn="ctr">
              <a:lnSpc>
                <a:spcPct val="70000"/>
              </a:lnSpc>
            </a:pPr>
            <a:endParaRPr lang="es-ES_tradnl" sz="24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pPr algn="ctr">
              <a:lnSpc>
                <a:spcPct val="70000"/>
              </a:lnSpc>
            </a:pPr>
            <a:endParaRPr lang="es-ES_tradnl" sz="3200" dirty="0">
              <a:solidFill>
                <a:srgbClr val="FF0000"/>
              </a:solidFill>
              <a:latin typeface="Cracked"/>
              <a:cs typeface="Cracked"/>
            </a:endParaRPr>
          </a:p>
          <a:p>
            <a:pPr algn="ctr"/>
            <a:r>
              <a:rPr lang="es-ES_tradnl" sz="2400" b="1" dirty="0">
                <a:solidFill>
                  <a:schemeClr val="tx1"/>
                </a:solidFill>
                <a:latin typeface="Papyrus"/>
                <a:cs typeface="Papyrus"/>
              </a:rPr>
              <a:t>                                                                     </a:t>
            </a:r>
            <a:r>
              <a:rPr lang="es-ES_tradnl" sz="2400" b="1" dirty="0" err="1">
                <a:solidFill>
                  <a:schemeClr val="tx1"/>
                </a:solidFill>
                <a:latin typeface="Papyrus"/>
                <a:cs typeface="Papyrus"/>
              </a:rPr>
              <a:t>May</a:t>
            </a:r>
            <a:r>
              <a:rPr lang="es-ES_tradnl" sz="2400" b="1" dirty="0">
                <a:solidFill>
                  <a:schemeClr val="tx1"/>
                </a:solidFill>
                <a:latin typeface="Papyrus"/>
                <a:cs typeface="Papyrus"/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  <a:latin typeface="Papyrus"/>
                <a:cs typeface="Papyrus"/>
              </a:rPr>
              <a:t>Also</a:t>
            </a:r>
            <a:r>
              <a:rPr lang="es-ES_tradnl" sz="2400" b="1" dirty="0">
                <a:solidFill>
                  <a:schemeClr val="tx1"/>
                </a:solidFill>
                <a:latin typeface="Papyrus"/>
                <a:cs typeface="Papyrus"/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  <a:latin typeface="Papyrus"/>
                <a:cs typeface="Papyrus"/>
              </a:rPr>
              <a:t>Announce</a:t>
            </a:r>
            <a:endParaRPr lang="es-ES_tradnl" sz="2400" b="1" dirty="0">
              <a:solidFill>
                <a:schemeClr val="tx1"/>
              </a:solidFill>
              <a:latin typeface="Papyrus"/>
              <a:cs typeface="Papyrus"/>
            </a:endParaRPr>
          </a:p>
          <a:p>
            <a:pPr algn="ctr">
              <a:lnSpc>
                <a:spcPct val="70000"/>
              </a:lnSpc>
            </a:pPr>
            <a:endParaRPr lang="es-ES_tradnl" sz="2400" b="1" dirty="0">
              <a:solidFill>
                <a:srgbClr val="FF0000"/>
              </a:solidFill>
              <a:latin typeface="Cracked"/>
              <a:cs typeface="Cracked"/>
            </a:endParaRPr>
          </a:p>
          <a:p>
            <a:pPr algn="ctr"/>
            <a:r>
              <a:rPr lang="es-ES_tradnl" sz="3200" dirty="0">
                <a:solidFill>
                  <a:srgbClr val="FF0000"/>
                </a:solidFill>
                <a:latin typeface="Cracked"/>
                <a:cs typeface="Cracked"/>
              </a:rPr>
              <a:t>                                            </a:t>
            </a:r>
            <a:r>
              <a:rPr lang="es-ES_tradnl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 “</a:t>
            </a:r>
            <a:r>
              <a:rPr lang="es-ES_tradnl" sz="24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Messiah’s</a:t>
            </a:r>
            <a:r>
              <a:rPr lang="es-ES_tradnl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4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Birth</a:t>
            </a:r>
            <a:r>
              <a:rPr lang="es-ES_tradnl" sz="2400" dirty="0">
                <a:solidFill>
                  <a:srgbClr val="FF0000"/>
                </a:solidFill>
                <a:latin typeface="Lucida Handwriting"/>
                <a:cs typeface="Lucida Handwriting"/>
              </a:rPr>
              <a:t>”</a:t>
            </a:r>
          </a:p>
          <a:p>
            <a:pPr algn="ctr"/>
            <a:endParaRPr lang="es-ES_tradnl" sz="3200" dirty="0">
              <a:solidFill>
                <a:srgbClr val="FF0000"/>
              </a:solidFill>
              <a:latin typeface="Cracked"/>
              <a:cs typeface="Cracked"/>
            </a:endParaRPr>
          </a:p>
          <a:p>
            <a:pPr algn="ctr"/>
            <a:endParaRPr lang="es-ES_tradnl" sz="2800" dirty="0">
              <a:solidFill>
                <a:srgbClr val="FF0000"/>
              </a:solidFill>
              <a:latin typeface="Cracked"/>
              <a:cs typeface="Cracked"/>
            </a:endParaRPr>
          </a:p>
          <a:p>
            <a:pPr algn="ctr"/>
            <a:endParaRPr lang="es-ES_tradnl" sz="2800" dirty="0">
              <a:solidFill>
                <a:srgbClr val="FF0000"/>
              </a:solidFill>
              <a:latin typeface="Cracked"/>
              <a:cs typeface="Cracked"/>
            </a:endParaRPr>
          </a:p>
        </p:txBody>
      </p:sp>
      <p:pic>
        <p:nvPicPr>
          <p:cNvPr id="4" name="Picture 3" descr="feast_nations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/>
          <a:stretch/>
        </p:blipFill>
        <p:spPr>
          <a:xfrm>
            <a:off x="146304" y="943773"/>
            <a:ext cx="3798824" cy="2743200"/>
          </a:xfrm>
          <a:prstGeom prst="rect">
            <a:avLst/>
          </a:prstGeom>
        </p:spPr>
      </p:pic>
      <p:pic>
        <p:nvPicPr>
          <p:cNvPr id="5" name="Picture 4" descr="ein_gedi_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900886"/>
            <a:ext cx="4140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54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-18615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7" name="Picture 6" descr="flat,550x550,075,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1" y="245450"/>
            <a:ext cx="4479407" cy="6367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862319" y="764546"/>
            <a:ext cx="4263066" cy="5724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Papyrus"/>
                <a:cs typeface="Papyrus"/>
              </a:rPr>
              <a:t>“In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Beginning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was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Word, and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Word </a:t>
            </a:r>
            <a:r>
              <a:rPr lang="es-ES_tradnl" dirty="0" err="1">
                <a:latin typeface="Papyrus"/>
                <a:cs typeface="Papyrus"/>
              </a:rPr>
              <a:t>was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with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God</a:t>
            </a:r>
            <a:r>
              <a:rPr lang="es-ES_tradnl" dirty="0">
                <a:latin typeface="Papyrus"/>
                <a:cs typeface="Papyrus"/>
              </a:rPr>
              <a:t> and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Word </a:t>
            </a:r>
            <a:r>
              <a:rPr lang="es-ES_tradnl" dirty="0" err="1">
                <a:latin typeface="Papyrus"/>
                <a:cs typeface="Papyrus"/>
              </a:rPr>
              <a:t>was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God</a:t>
            </a:r>
            <a:r>
              <a:rPr lang="es-ES_tradnl" dirty="0">
                <a:latin typeface="Papyrus"/>
                <a:cs typeface="Papyrus"/>
              </a:rPr>
              <a:t>.”   </a:t>
            </a:r>
            <a:r>
              <a:rPr lang="es-ES_tradnl" dirty="0">
                <a:solidFill>
                  <a:srgbClr val="FF0000"/>
                </a:solidFill>
                <a:latin typeface="Papyrus"/>
                <a:cs typeface="Papyrus"/>
              </a:rPr>
              <a:t>John 1:1 </a:t>
            </a:r>
          </a:p>
          <a:p>
            <a:endParaRPr lang="es-ES_tradnl" dirty="0">
              <a:latin typeface="Papyrus"/>
              <a:cs typeface="Papyrus"/>
            </a:endParaRPr>
          </a:p>
          <a:p>
            <a:r>
              <a:rPr lang="es-ES_tradnl" sz="2400" dirty="0">
                <a:solidFill>
                  <a:srgbClr val="FF0000"/>
                </a:solidFill>
                <a:latin typeface="Cracked"/>
                <a:cs typeface="Cracked"/>
              </a:rPr>
              <a:t>       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Jesus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is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Light</a:t>
            </a:r>
            <a:r>
              <a:rPr lang="es-ES_tradnl" sz="2000" dirty="0">
                <a:latin typeface="Lucida Handwriting"/>
                <a:cs typeface="Lucida Handwriting"/>
              </a:rPr>
              <a:t> </a:t>
            </a:r>
          </a:p>
          <a:p>
            <a:r>
              <a:rPr lang="es-ES_tradnl" dirty="0">
                <a:latin typeface="Papyrus"/>
                <a:cs typeface="Papyrus"/>
              </a:rPr>
              <a:t>“In </a:t>
            </a:r>
            <a:r>
              <a:rPr lang="es-ES_tradnl" dirty="0" err="1">
                <a:latin typeface="Papyrus"/>
                <a:cs typeface="Papyrus"/>
              </a:rPr>
              <a:t>Him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was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Life</a:t>
            </a:r>
            <a:r>
              <a:rPr lang="es-ES_tradnl" dirty="0">
                <a:latin typeface="Papyrus"/>
                <a:cs typeface="Papyrus"/>
              </a:rPr>
              <a:t>, and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Life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was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Light of </a:t>
            </a:r>
            <a:r>
              <a:rPr lang="es-ES_tradnl" dirty="0" err="1">
                <a:latin typeface="Papyrus"/>
                <a:cs typeface="Papyrus"/>
              </a:rPr>
              <a:t>men</a:t>
            </a:r>
            <a:r>
              <a:rPr lang="es-ES_tradnl" dirty="0">
                <a:latin typeface="Papyrus"/>
                <a:cs typeface="Papyrus"/>
              </a:rPr>
              <a:t>. And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Light </a:t>
            </a:r>
            <a:r>
              <a:rPr lang="es-ES_tradnl" dirty="0" err="1">
                <a:latin typeface="Papyrus"/>
                <a:cs typeface="Papyrus"/>
              </a:rPr>
              <a:t>shines</a:t>
            </a:r>
            <a:r>
              <a:rPr lang="es-ES_tradnl" dirty="0">
                <a:latin typeface="Papyrus"/>
                <a:cs typeface="Papyrus"/>
              </a:rPr>
              <a:t> in </a:t>
            </a:r>
            <a:r>
              <a:rPr lang="es-ES_tradnl" dirty="0" err="1">
                <a:latin typeface="Papyrus"/>
                <a:cs typeface="Papyrus"/>
              </a:rPr>
              <a:t>darkness</a:t>
            </a:r>
            <a:r>
              <a:rPr lang="es-ES_tradnl" dirty="0">
                <a:latin typeface="Papyrus"/>
                <a:cs typeface="Papyrus"/>
              </a:rPr>
              <a:t> and  </a:t>
            </a:r>
            <a:r>
              <a:rPr lang="es-ES_tradnl" dirty="0" err="1">
                <a:latin typeface="Papyrus"/>
                <a:cs typeface="Papyrus"/>
              </a:rPr>
              <a:t>darkness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comprehends</a:t>
            </a:r>
            <a:endParaRPr lang="es-ES_tradnl" dirty="0">
              <a:latin typeface="Papyrus"/>
              <a:cs typeface="Papyrus"/>
            </a:endParaRPr>
          </a:p>
          <a:p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it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not</a:t>
            </a:r>
            <a:r>
              <a:rPr lang="es-ES_tradnl" dirty="0">
                <a:latin typeface="Papyrus"/>
                <a:cs typeface="Papyrus"/>
              </a:rPr>
              <a:t>.”  </a:t>
            </a:r>
            <a:r>
              <a:rPr lang="es-ES_tradnl" dirty="0">
                <a:solidFill>
                  <a:srgbClr val="FF0000"/>
                </a:solidFill>
                <a:latin typeface="Papyrus"/>
                <a:cs typeface="Papyrus"/>
              </a:rPr>
              <a:t>John 1:4-5</a:t>
            </a:r>
          </a:p>
          <a:p>
            <a:endParaRPr lang="es-ES_tradnl" dirty="0">
              <a:latin typeface="Papyrus"/>
              <a:cs typeface="Papyrus"/>
            </a:endParaRPr>
          </a:p>
          <a:p>
            <a:r>
              <a:rPr lang="es-ES_tradnl" dirty="0">
                <a:latin typeface="Papyrus"/>
                <a:cs typeface="Papyrus"/>
              </a:rPr>
              <a:t>John </a:t>
            </a:r>
            <a:r>
              <a:rPr lang="es-ES_tradnl" dirty="0" err="1">
                <a:latin typeface="Papyrus"/>
                <a:cs typeface="Papyrus"/>
              </a:rPr>
              <a:t>came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to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bear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witness</a:t>
            </a:r>
            <a:r>
              <a:rPr lang="es-ES_tradnl" dirty="0">
                <a:latin typeface="Papyrus"/>
                <a:cs typeface="Papyrus"/>
              </a:rPr>
              <a:t> of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Light.   John 1:7-8  </a:t>
            </a:r>
            <a:r>
              <a:rPr lang="es-ES_tradnl" dirty="0" err="1">
                <a:latin typeface="Papyrus"/>
                <a:cs typeface="Papyrus"/>
              </a:rPr>
              <a:t>Jesus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is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true Light </a:t>
            </a:r>
            <a:r>
              <a:rPr lang="es-ES_tradnl" dirty="0" err="1">
                <a:latin typeface="Papyrus"/>
                <a:cs typeface="Papyrus"/>
              </a:rPr>
              <a:t>that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lights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every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man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that</a:t>
            </a:r>
            <a:r>
              <a:rPr lang="es-ES_tradnl" dirty="0">
                <a:latin typeface="Papyrus"/>
                <a:cs typeface="Papyrus"/>
              </a:rPr>
              <a:t> comes </a:t>
            </a:r>
            <a:r>
              <a:rPr lang="es-ES_tradnl" dirty="0" err="1">
                <a:latin typeface="Papyrus"/>
                <a:cs typeface="Papyrus"/>
              </a:rPr>
              <a:t>into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world</a:t>
            </a:r>
            <a:r>
              <a:rPr lang="es-ES_tradnl" dirty="0">
                <a:latin typeface="Papyrus"/>
                <a:cs typeface="Papyrus"/>
              </a:rPr>
              <a:t>’  </a:t>
            </a:r>
            <a:r>
              <a:rPr lang="es-ES_tradnl" dirty="0">
                <a:solidFill>
                  <a:srgbClr val="FF0000"/>
                </a:solidFill>
                <a:latin typeface="Papyrus"/>
                <a:cs typeface="Papyrus"/>
              </a:rPr>
              <a:t>John 1:9</a:t>
            </a:r>
          </a:p>
          <a:p>
            <a:r>
              <a:rPr lang="es-ES_tradnl" dirty="0">
                <a:latin typeface="Papyrus"/>
                <a:cs typeface="Papyrus"/>
              </a:rPr>
              <a:t>  </a:t>
            </a:r>
          </a:p>
          <a:p>
            <a:r>
              <a:rPr lang="es-ES_tradnl" dirty="0">
                <a:latin typeface="Papyrus"/>
                <a:cs typeface="Papyrus"/>
              </a:rPr>
              <a:t>   </a:t>
            </a:r>
          </a:p>
          <a:p>
            <a:r>
              <a:rPr lang="es-ES_tradnl" dirty="0">
                <a:latin typeface="Papyrus"/>
                <a:cs typeface="Papyrus"/>
              </a:rPr>
              <a:t>“And </a:t>
            </a:r>
            <a:r>
              <a:rPr lang="es-ES_tradnl" dirty="0" err="1">
                <a:latin typeface="Papyrus"/>
                <a:cs typeface="Papyrus"/>
              </a:rPr>
              <a:t>the</a:t>
            </a:r>
            <a:r>
              <a:rPr lang="es-ES_tradnl" dirty="0">
                <a:latin typeface="Papyrus"/>
                <a:cs typeface="Papyrus"/>
              </a:rPr>
              <a:t> Word </a:t>
            </a:r>
            <a:r>
              <a:rPr lang="es-ES_tradnl" dirty="0" err="1">
                <a:latin typeface="Papyrus"/>
                <a:cs typeface="Papyrus"/>
              </a:rPr>
              <a:t>was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made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flesh</a:t>
            </a:r>
            <a:r>
              <a:rPr lang="es-ES_tradnl" dirty="0">
                <a:latin typeface="Papyrus"/>
                <a:cs typeface="Papyrus"/>
              </a:rPr>
              <a:t>, and He </a:t>
            </a:r>
            <a:r>
              <a:rPr lang="es-ES_tradnl" dirty="0" err="1">
                <a:latin typeface="Papyrus"/>
                <a:cs typeface="Papyrus"/>
              </a:rPr>
              <a:t>tabernacled</a:t>
            </a:r>
            <a:r>
              <a:rPr lang="es-ES_tradnl" dirty="0">
                <a:latin typeface="Papyrus"/>
                <a:cs typeface="Papyrus"/>
              </a:rPr>
              <a:t> </a:t>
            </a:r>
            <a:r>
              <a:rPr lang="es-ES_tradnl" dirty="0" err="1">
                <a:latin typeface="Papyrus"/>
                <a:cs typeface="Papyrus"/>
              </a:rPr>
              <a:t>among</a:t>
            </a:r>
            <a:r>
              <a:rPr lang="en-US" dirty="0">
                <a:latin typeface="Papyrus"/>
                <a:cs typeface="Papyrus"/>
              </a:rPr>
              <a:t>  us, and we beheld His glory, the glory of the only begotten of the Father, full of grace and truth”  </a:t>
            </a:r>
            <a:r>
              <a:rPr lang="en-US" dirty="0">
                <a:solidFill>
                  <a:srgbClr val="FF0000"/>
                </a:solidFill>
                <a:latin typeface="Papyrus"/>
                <a:cs typeface="Papyrus"/>
              </a:rPr>
              <a:t>14</a:t>
            </a:r>
            <a:endParaRPr lang="es-ES_tradnl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5479" y="200539"/>
            <a:ext cx="390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Jesus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is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Word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3492" y="4879770"/>
            <a:ext cx="42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Jesus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Tabernacled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with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Us</a:t>
            </a:r>
            <a:r>
              <a:rPr lang="es-ES_tradnl" sz="2400" dirty="0">
                <a:solidFill>
                  <a:srgbClr val="FF0000"/>
                </a:solidFill>
                <a:latin typeface="Cracked"/>
                <a:cs typeface="Cracke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021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328" y="147967"/>
            <a:ext cx="8297453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Papyrus"/>
                <a:cs typeface="Papyrus"/>
              </a:rPr>
              <a:t>                  						        </a:t>
            </a:r>
            <a:r>
              <a:rPr lang="es-ES_tradnl" sz="2000" dirty="0" err="1">
                <a:latin typeface="Papyrus"/>
                <a:cs typeface="Papyrus"/>
              </a:rPr>
              <a:t>Sheep</a:t>
            </a:r>
            <a:r>
              <a:rPr lang="es-ES_tradnl" sz="2000" dirty="0">
                <a:latin typeface="Papyrus"/>
                <a:cs typeface="Papyrus"/>
              </a:rPr>
              <a:t> are in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Barns in Winter</a:t>
            </a:r>
          </a:p>
          <a:p>
            <a:r>
              <a:rPr lang="es-ES_tradnl" sz="2000" dirty="0">
                <a:latin typeface="Papyrus"/>
                <a:cs typeface="Papyrus"/>
              </a:rPr>
              <a:t>       									       </a:t>
            </a:r>
            <a:r>
              <a:rPr lang="es-ES_tradnl" sz="2000" dirty="0" err="1">
                <a:latin typeface="Papyrus"/>
                <a:cs typeface="Papyrus"/>
              </a:rPr>
              <a:t>There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is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snow</a:t>
            </a:r>
            <a:r>
              <a:rPr lang="es-ES_tradnl" sz="2000" dirty="0">
                <a:latin typeface="Papyrus"/>
                <a:cs typeface="Papyrus"/>
              </a:rPr>
              <a:t> in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Winter</a:t>
            </a:r>
          </a:p>
          <a:p>
            <a:pPr>
              <a:lnSpc>
                <a:spcPct val="80000"/>
              </a:lnSpc>
            </a:pP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>
                <a:latin typeface="Papyrus"/>
                <a:cs typeface="Papyrus"/>
              </a:rPr>
              <a:t>  									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Biggest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Crowds</a:t>
            </a:r>
            <a:r>
              <a:rPr lang="es-ES_tradnl" sz="2000" dirty="0">
                <a:latin typeface="Papyrus"/>
                <a:cs typeface="Papyrus"/>
              </a:rPr>
              <a:t> in </a:t>
            </a:r>
            <a:r>
              <a:rPr lang="es-ES_tradnl" sz="2000" dirty="0" err="1">
                <a:latin typeface="Papyrus"/>
                <a:cs typeface="Papyrus"/>
              </a:rPr>
              <a:t>Jerusalem</a:t>
            </a: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>
                <a:latin typeface="Papyrus"/>
                <a:cs typeface="Papyrus"/>
              </a:rPr>
              <a:t>        								 </a:t>
            </a:r>
            <a:r>
              <a:rPr lang="es-ES_tradnl" sz="2000" dirty="0" err="1">
                <a:latin typeface="Papyrus"/>
                <a:cs typeface="Papyrus"/>
              </a:rPr>
              <a:t>would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have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been</a:t>
            </a:r>
            <a:r>
              <a:rPr lang="es-ES_tradnl" sz="2000" dirty="0">
                <a:latin typeface="Papyrus"/>
                <a:cs typeface="Papyrus"/>
              </a:rPr>
              <a:t> at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 </a:t>
            </a:r>
            <a:r>
              <a:rPr lang="es-ES_tradnl" sz="2000" dirty="0" err="1">
                <a:latin typeface="Papyrus"/>
                <a:cs typeface="Papyrus"/>
              </a:rPr>
              <a:t>Festivals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n-US" sz="2000" dirty="0">
                <a:latin typeface="Papyrus"/>
                <a:cs typeface="Papyrus"/>
              </a:rPr>
              <a:t>–</a:t>
            </a:r>
            <a:r>
              <a:rPr lang="es-ES_tradnl" sz="2000" dirty="0">
                <a:latin typeface="Papyrus"/>
                <a:cs typeface="Papyrus"/>
              </a:rPr>
              <a:t> </a:t>
            </a:r>
          </a:p>
          <a:p>
            <a:pPr>
              <a:lnSpc>
                <a:spcPct val="80000"/>
              </a:lnSpc>
            </a:pP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>
                <a:latin typeface="Papyrus"/>
                <a:cs typeface="Papyrus"/>
              </a:rPr>
              <a:t>									</a:t>
            </a:r>
            <a:r>
              <a:rPr lang="es-ES_tradnl" sz="2000" dirty="0" err="1">
                <a:latin typeface="Papyrus"/>
                <a:cs typeface="Papyrus"/>
              </a:rPr>
              <a:t>Jesus</a:t>
            </a:r>
            <a:r>
              <a:rPr lang="es-ES_tradnl" sz="2000" dirty="0">
                <a:latin typeface="Papyrus"/>
                <a:cs typeface="Papyrus"/>
              </a:rPr>
              <a:t>  </a:t>
            </a:r>
            <a:r>
              <a:rPr lang="es-ES_tradnl" sz="2000" dirty="0" err="1">
                <a:latin typeface="Papyrus"/>
                <a:cs typeface="Papyrus"/>
              </a:rPr>
              <a:t>ministered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for</a:t>
            </a:r>
            <a:r>
              <a:rPr lang="es-ES_tradnl" sz="2000" dirty="0">
                <a:latin typeface="Papyrus"/>
                <a:cs typeface="Papyrus"/>
              </a:rPr>
              <a:t> 3 </a:t>
            </a:r>
            <a:r>
              <a:rPr lang="en-US" sz="2000" dirty="0">
                <a:latin typeface="Papyrus"/>
                <a:cs typeface="Papyrus"/>
              </a:rPr>
              <a:t>½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Years</a:t>
            </a:r>
            <a:r>
              <a:rPr lang="es-ES_tradnl" sz="2000" dirty="0">
                <a:latin typeface="Papyrus"/>
                <a:cs typeface="Papyrus"/>
              </a:rPr>
              <a:t> </a:t>
            </a:r>
          </a:p>
          <a:p>
            <a:r>
              <a:rPr lang="es-ES_tradnl" sz="2000" dirty="0">
                <a:latin typeface="Papyrus"/>
                <a:cs typeface="Papyrus"/>
              </a:rPr>
              <a:t>     							            He </a:t>
            </a:r>
            <a:r>
              <a:rPr lang="es-ES_tradnl" sz="2000" dirty="0" err="1">
                <a:latin typeface="Papyrus"/>
                <a:cs typeface="Papyrus"/>
              </a:rPr>
              <a:t>Died</a:t>
            </a:r>
            <a:r>
              <a:rPr lang="es-ES_tradnl" sz="2000" dirty="0">
                <a:latin typeface="Papyrus"/>
                <a:cs typeface="Papyrus"/>
              </a:rPr>
              <a:t>  </a:t>
            </a:r>
            <a:r>
              <a:rPr lang="es-ES_tradnl" sz="2000" dirty="0" err="1">
                <a:latin typeface="Papyrus"/>
                <a:cs typeface="Papyrus"/>
              </a:rPr>
              <a:t>during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Passover</a:t>
            </a:r>
            <a:r>
              <a:rPr lang="es-ES_tradnl" sz="2000" dirty="0">
                <a:latin typeface="Papyrus"/>
                <a:cs typeface="Papyrus"/>
              </a:rPr>
              <a:t> at </a:t>
            </a:r>
            <a:r>
              <a:rPr lang="es-ES_tradnl" sz="2000" dirty="0" err="1">
                <a:latin typeface="Papyrus"/>
                <a:cs typeface="Papyrus"/>
              </a:rPr>
              <a:t>age</a:t>
            </a:r>
            <a:r>
              <a:rPr lang="es-ES_tradnl" sz="2000" dirty="0">
                <a:latin typeface="Papyrus"/>
                <a:cs typeface="Papyrus"/>
              </a:rPr>
              <a:t> 33 </a:t>
            </a:r>
            <a:r>
              <a:rPr lang="en-US" sz="2000" dirty="0">
                <a:latin typeface="Papyrus"/>
                <a:cs typeface="Papyrus"/>
              </a:rPr>
              <a:t>½</a:t>
            </a: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>
                <a:latin typeface="Papyrus"/>
                <a:cs typeface="Papyrus"/>
              </a:rPr>
              <a:t>  					                             So </a:t>
            </a:r>
            <a:r>
              <a:rPr lang="es-ES_tradnl" sz="2000" dirty="0" err="1">
                <a:latin typeface="Papyrus"/>
                <a:cs typeface="Papyrus"/>
              </a:rPr>
              <a:t>His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birth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should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have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happened</a:t>
            </a:r>
            <a:endParaRPr lang="es-ES_tradnl" sz="2000" dirty="0">
              <a:latin typeface="Papyrus"/>
              <a:cs typeface="Papyrus"/>
            </a:endParaRPr>
          </a:p>
          <a:p>
            <a:r>
              <a:rPr lang="es-ES_tradnl" sz="2000" dirty="0">
                <a:latin typeface="Papyrus"/>
                <a:cs typeface="Papyrus"/>
              </a:rPr>
              <a:t>                                                                                   </a:t>
            </a:r>
            <a:r>
              <a:rPr lang="es-ES_tradnl" sz="2000" dirty="0" err="1">
                <a:latin typeface="Papyrus"/>
                <a:cs typeface="Papyrus"/>
              </a:rPr>
              <a:t>during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Fall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Feasts</a:t>
            </a:r>
            <a:r>
              <a:rPr lang="es-ES_tradnl" sz="2000" dirty="0">
                <a:latin typeface="Papyrus"/>
                <a:cs typeface="Papyrus"/>
              </a:rPr>
              <a:t>!</a:t>
            </a:r>
          </a:p>
          <a:p>
            <a:endParaRPr lang="es-ES_tradnl" sz="20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s-ES_tradnl" sz="2400" dirty="0">
              <a:solidFill>
                <a:srgbClr val="FF0000"/>
              </a:solidFill>
              <a:latin typeface="Cracked"/>
              <a:cs typeface="Cracked"/>
            </a:endParaRPr>
          </a:p>
          <a:p>
            <a:r>
              <a:rPr lang="es-ES_tradnl" sz="2400" dirty="0">
                <a:solidFill>
                  <a:srgbClr val="FF0000"/>
                </a:solidFill>
                <a:latin typeface="Cracked"/>
                <a:cs typeface="Cracked"/>
              </a:rPr>
              <a:t>           </a:t>
            </a:r>
            <a:r>
              <a:rPr lang="es-ES_tradnl" sz="2400" dirty="0">
                <a:latin typeface="Papyrus"/>
                <a:cs typeface="Papyrus"/>
              </a:rPr>
              <a:t> </a:t>
            </a:r>
            <a:endParaRPr lang="es-ES_tradnl" sz="2800" dirty="0">
              <a:latin typeface="Papyrus Condensed"/>
              <a:cs typeface="Papyrus"/>
            </a:endParaRPr>
          </a:p>
          <a:p>
            <a:r>
              <a:rPr lang="es-ES_tradnl" sz="2800" dirty="0">
                <a:latin typeface="Papyrus Condensed"/>
                <a:cs typeface="Papyrus Condensed"/>
              </a:rPr>
              <a:t>   </a:t>
            </a:r>
            <a:r>
              <a:rPr lang="es-ES_tradnl" sz="2400" dirty="0" err="1">
                <a:latin typeface="Papyrus" panose="020B0602040200020303" pitchFamily="34" charset="77"/>
                <a:cs typeface="Papyrus Condensed"/>
              </a:rPr>
              <a:t>Another</a:t>
            </a:r>
            <a:r>
              <a:rPr lang="es-ES_tradnl" sz="2400" dirty="0">
                <a:latin typeface="Papyrus" panose="020B0602040200020303" pitchFamily="34" charset="77"/>
                <a:cs typeface="Papyrus Condensed"/>
              </a:rPr>
              <a:t> </a:t>
            </a:r>
            <a:r>
              <a:rPr lang="es-ES_tradnl" sz="2400" dirty="0" err="1">
                <a:latin typeface="Papyrus" panose="020B0602040200020303" pitchFamily="34" charset="77"/>
                <a:cs typeface="Papyrus Condensed"/>
              </a:rPr>
              <a:t>Clue</a:t>
            </a:r>
            <a:r>
              <a:rPr lang="es-ES_tradnl" sz="2400" dirty="0">
                <a:latin typeface="Papyrus" panose="020B0602040200020303" pitchFamily="34" charset="77"/>
                <a:cs typeface="Papyrus Condensed"/>
              </a:rPr>
              <a:t> Will </a:t>
            </a:r>
            <a:r>
              <a:rPr lang="es-ES_tradnl" sz="2400" dirty="0" err="1">
                <a:latin typeface="Papyrus" panose="020B0602040200020303" pitchFamily="34" charset="77"/>
                <a:cs typeface="Papyrus Condensed"/>
              </a:rPr>
              <a:t>help</a:t>
            </a:r>
            <a:r>
              <a:rPr lang="es-ES_tradnl" sz="2400" dirty="0">
                <a:latin typeface="Papyrus" panose="020B0602040200020303" pitchFamily="34" charset="77"/>
                <a:cs typeface="Papyrus Condensed"/>
              </a:rPr>
              <a:t>!</a:t>
            </a:r>
          </a:p>
          <a:p>
            <a:r>
              <a:rPr lang="es-ES_tradnl" sz="2400" dirty="0">
                <a:latin typeface="Papyrus" panose="020B0602040200020303" pitchFamily="34" charset="77"/>
                <a:cs typeface="Papyrus Condensed"/>
              </a:rPr>
              <a:t> </a:t>
            </a:r>
          </a:p>
          <a:p>
            <a:r>
              <a:rPr lang="en-US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John the Baptist’ Birth</a:t>
            </a:r>
            <a:endParaRPr lang="en-US" sz="2400" dirty="0">
              <a:solidFill>
                <a:srgbClr val="FF0000"/>
              </a:solidFill>
              <a:latin typeface="Cracked"/>
              <a:cs typeface="Cracked"/>
            </a:endParaRPr>
          </a:p>
          <a:p>
            <a:r>
              <a:rPr lang="en-US" sz="2000" dirty="0">
                <a:latin typeface="Papyrus" panose="020B0602040200020303" pitchFamily="34" charset="77"/>
                <a:cs typeface="Cracked"/>
              </a:rPr>
              <a:t>John is 6 months older that Jesus</a:t>
            </a:r>
            <a:endParaRPr lang="en-US" sz="2400" dirty="0">
              <a:solidFill>
                <a:srgbClr val="FF0000"/>
              </a:solidFill>
              <a:latin typeface="Cracked"/>
              <a:cs typeface="Cracked"/>
            </a:endParaRPr>
          </a:p>
          <a:p>
            <a:r>
              <a:rPr lang="en-US" sz="2400" dirty="0">
                <a:solidFill>
                  <a:srgbClr val="FF0000"/>
                </a:solidFill>
                <a:latin typeface="Cracked"/>
                <a:cs typeface="Cracked"/>
              </a:rPr>
              <a:t>                </a:t>
            </a:r>
            <a:r>
              <a:rPr lang="en-US" sz="2000" b="1" dirty="0">
                <a:solidFill>
                  <a:srgbClr val="FF0000"/>
                </a:solidFill>
                <a:latin typeface="Papyrus"/>
                <a:cs typeface="Papyrus"/>
              </a:rPr>
              <a:t>Luke 1:5-25</a:t>
            </a:r>
          </a:p>
          <a:p>
            <a:r>
              <a:rPr lang="en-US" sz="2000" dirty="0">
                <a:latin typeface="Papyrus"/>
                <a:cs typeface="Papyrus"/>
              </a:rPr>
              <a:t>       “The Course of Abijah”</a:t>
            </a:r>
          </a:p>
          <a:p>
            <a:r>
              <a:rPr lang="en-US" sz="2000" dirty="0">
                <a:latin typeface="Papyrus"/>
                <a:cs typeface="Papyrus"/>
              </a:rPr>
              <a:t>                                                   </a:t>
            </a:r>
          </a:p>
          <a:p>
            <a:endParaRPr lang="en-US" sz="24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n-US" sz="24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s-ES_tradnl" sz="2400" dirty="0">
              <a:solidFill>
                <a:srgbClr val="FF0000"/>
              </a:solidFill>
              <a:latin typeface="Cracked"/>
              <a:cs typeface="Cracked"/>
            </a:endParaRPr>
          </a:p>
        </p:txBody>
      </p:sp>
      <p:pic>
        <p:nvPicPr>
          <p:cNvPr id="7" name="Picture 6" descr="images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065"/>
          <a:stretch/>
        </p:blipFill>
        <p:spPr>
          <a:xfrm>
            <a:off x="5308402" y="3205114"/>
            <a:ext cx="3347918" cy="346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mages-1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46" y="282078"/>
            <a:ext cx="4289346" cy="3375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467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81759"/>
            <a:ext cx="9144000" cy="57762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pic>
        <p:nvPicPr>
          <p:cNvPr id="4" name="Picture 3" descr="img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r="6625" b="13588"/>
          <a:stretch/>
        </p:blipFill>
        <p:spPr>
          <a:xfrm>
            <a:off x="517405" y="343928"/>
            <a:ext cx="8279585" cy="6135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0225" y="343928"/>
            <a:ext cx="8303175" cy="17960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TextBox 6"/>
          <p:cNvSpPr txBox="1"/>
          <p:nvPr/>
        </p:nvSpPr>
        <p:spPr>
          <a:xfrm>
            <a:off x="517405" y="568937"/>
            <a:ext cx="76680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>
                <a:solidFill>
                  <a:srgbClr val="FF0000"/>
                </a:solidFill>
                <a:latin typeface="Cracked"/>
                <a:cs typeface="Cracked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225" y="343928"/>
            <a:ext cx="8303175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Papyrus"/>
                <a:cs typeface="Papyrus"/>
              </a:rPr>
              <a:t>“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There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days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Herod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King of Judea, a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certain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priest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named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Zachariah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, of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course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Abia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: and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his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wife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daughters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of Aaron, and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her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name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Elizabeth.”  </a:t>
            </a:r>
            <a:r>
              <a:rPr lang="es-ES_tradnl" sz="2400" b="1" dirty="0">
                <a:solidFill>
                  <a:srgbClr val="FF0000"/>
                </a:solidFill>
                <a:latin typeface="Papyrus"/>
                <a:cs typeface="Papyrus"/>
              </a:rPr>
              <a:t>Luke 1:5  </a:t>
            </a:r>
            <a:r>
              <a:rPr lang="es-ES_tradnl" sz="2400" b="1" dirty="0">
                <a:solidFill>
                  <a:srgbClr val="FF0000"/>
                </a:solidFill>
                <a:latin typeface="Cracked"/>
                <a:cs typeface="Cracked"/>
              </a:rPr>
              <a:t> </a:t>
            </a:r>
            <a:r>
              <a:rPr lang="es-ES_tradnl" sz="2000" b="1" dirty="0">
                <a:solidFill>
                  <a:srgbClr val="FF0000"/>
                </a:solidFill>
                <a:latin typeface="Lucida Handwriting"/>
                <a:cs typeface="Cracked"/>
              </a:rPr>
              <a:t>   </a:t>
            </a:r>
            <a:r>
              <a:rPr lang="es-ES_tradnl" sz="2000" b="1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b="1" dirty="0">
                <a:solidFill>
                  <a:srgbClr val="FF0000"/>
                </a:solidFill>
                <a:latin typeface="Avenir Book" panose="02000503020000020003" pitchFamily="2" charset="0"/>
                <a:cs typeface="Lucida Handwriting"/>
              </a:rPr>
              <a:t>1 </a:t>
            </a:r>
            <a:r>
              <a:rPr lang="en-US" sz="2000" b="1" dirty="0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C</a:t>
            </a:r>
            <a:r>
              <a:rPr lang="es-ES_tradnl" sz="2000" b="1" dirty="0" err="1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hronicles</a:t>
            </a:r>
            <a:r>
              <a:rPr lang="es-ES_tradnl" sz="2000" b="1" dirty="0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 24 </a:t>
            </a:r>
            <a:r>
              <a:rPr lang="es-ES_tradnl" sz="2000" b="1" dirty="0" err="1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gives</a:t>
            </a:r>
            <a:r>
              <a:rPr lang="es-ES_tradnl" sz="2000" b="1" dirty="0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 </a:t>
            </a:r>
            <a:r>
              <a:rPr lang="es-ES_tradnl" sz="2000" b="1" dirty="0" err="1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us</a:t>
            </a:r>
            <a:r>
              <a:rPr lang="es-ES_tradnl" sz="2000" b="1" dirty="0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 </a:t>
            </a:r>
            <a:r>
              <a:rPr lang="es-ES_tradnl" sz="2000" b="1" dirty="0" err="1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the</a:t>
            </a:r>
            <a:r>
              <a:rPr lang="es-ES_tradnl" sz="2000" b="1" dirty="0">
                <a:solidFill>
                  <a:srgbClr val="FF0000"/>
                </a:solidFill>
                <a:latin typeface="Avenir Book" panose="02000503020000020003" pitchFamily="2" charset="0"/>
                <a:cs typeface="Cracked"/>
              </a:rPr>
              <a:t> Time Table</a:t>
            </a:r>
            <a:endParaRPr lang="es-ES_tradnl" sz="2000" b="1" dirty="0">
              <a:solidFill>
                <a:srgbClr val="FF0000"/>
              </a:solidFill>
              <a:latin typeface="Avenir Book" panose="02000503020000020003" pitchFamily="2" charset="0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1559648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2" name="Picture 1" descr="Yeshua-Born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05"/>
          <a:stretch/>
        </p:blipFill>
        <p:spPr>
          <a:xfrm>
            <a:off x="211572" y="255225"/>
            <a:ext cx="7285200" cy="6345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917603" y="1103100"/>
            <a:ext cx="954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 err="1">
                <a:solidFill>
                  <a:srgbClr val="FF0000"/>
                </a:solidFill>
                <a:latin typeface="Papyrus Condensed"/>
                <a:cs typeface="Papyrus Condensed"/>
              </a:rPr>
              <a:t>Unleavened</a:t>
            </a:r>
            <a:endParaRPr lang="es-ES_tradnl" sz="1600" b="1" dirty="0">
              <a:solidFill>
                <a:srgbClr val="FF0000"/>
              </a:solidFill>
              <a:latin typeface="Papyrus Condensed"/>
              <a:cs typeface="Papyrus Condensed"/>
            </a:endParaRPr>
          </a:p>
          <a:p>
            <a:r>
              <a:rPr lang="es-ES_tradnl" sz="1600" b="1" dirty="0">
                <a:solidFill>
                  <a:srgbClr val="FF0000"/>
                </a:solidFill>
                <a:latin typeface="Papyrus Condensed"/>
                <a:cs typeface="Papyrus Condensed"/>
              </a:rPr>
              <a:t> Bread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3620" y="3678767"/>
            <a:ext cx="1285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>
                <a:solidFill>
                  <a:srgbClr val="FF0000"/>
                </a:solidFill>
                <a:latin typeface="Papyrus Condensed"/>
                <a:cs typeface="Papyrus Condensed"/>
              </a:rPr>
              <a:t>Tabernacles</a:t>
            </a:r>
            <a:endParaRPr lang="es-ES_tradnl" sz="1600" b="1" dirty="0">
              <a:solidFill>
                <a:srgbClr val="FF0000"/>
              </a:solidFill>
              <a:latin typeface="Papyrus Condensed"/>
              <a:cs typeface="Papyrus Condense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5674" y="4698416"/>
            <a:ext cx="909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>
                <a:solidFill>
                  <a:srgbClr val="FF0000"/>
                </a:solidFill>
                <a:latin typeface="Papyrus Condensed"/>
                <a:cs typeface="Papyrus Condensed"/>
              </a:rPr>
              <a:t>Hanukkah</a:t>
            </a:r>
            <a:endParaRPr lang="es-ES_tradnl" sz="1600" b="1" dirty="0">
              <a:solidFill>
                <a:srgbClr val="FF0000"/>
              </a:solidFill>
              <a:latin typeface="Papyrus Condensed"/>
              <a:cs typeface="Papyrus Condense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1032" y="255225"/>
            <a:ext cx="16885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Priestly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Calendar</a:t>
            </a:r>
          </a:p>
          <a:p>
            <a:r>
              <a:rPr lang="en-US" sz="2400" dirty="0">
                <a:solidFill>
                  <a:srgbClr val="000000"/>
                </a:solidFill>
                <a:latin typeface="Papyrus Condensed"/>
                <a:cs typeface="Papyrus Condensed"/>
              </a:rPr>
              <a:t>T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ells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us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when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John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was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conceived</a:t>
            </a:r>
            <a:endParaRPr lang="es-ES_tradnl" sz="24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endParaRPr lang="es-ES_tradnl" sz="24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endParaRPr lang="es-ES_tradnl" sz="24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If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We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can Date</a:t>
            </a:r>
          </a:p>
          <a:p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John’s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Birth</a:t>
            </a:r>
            <a:endParaRPr lang="es-ES_tradnl" sz="24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We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can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know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Jesus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’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birth</a:t>
            </a:r>
            <a:endParaRPr lang="es-ES_tradnl" sz="2400" dirty="0">
              <a:solidFill>
                <a:srgbClr val="000000"/>
              </a:solidFill>
              <a:latin typeface="Papyrus Condensed"/>
              <a:cs typeface="Papyrus Condense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6772" y="4560510"/>
            <a:ext cx="16885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John’s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Birth</a:t>
            </a:r>
            <a:endParaRPr lang="es-ES_tradnl" sz="24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Passover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!</a:t>
            </a:r>
          </a:p>
          <a:p>
            <a:endParaRPr lang="es-ES_tradnl" sz="24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Jesus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’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Birth</a:t>
            </a:r>
            <a:endParaRPr lang="es-ES_tradnl" sz="24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propbably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</a:p>
          <a:p>
            <a:r>
              <a:rPr lang="es-ES_tradnl" sz="16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Tabernacles</a:t>
            </a:r>
            <a:r>
              <a:rPr lang="es-ES_tradnl" sz="1600" dirty="0">
                <a:solidFill>
                  <a:srgbClr val="FF0000"/>
                </a:solidFill>
                <a:latin typeface="Lucida Handwriting"/>
                <a:cs typeface="Lucida Handwriting"/>
              </a:rPr>
              <a:t>  </a:t>
            </a:r>
          </a:p>
          <a:p>
            <a:r>
              <a:rPr lang="es-ES_tradnl" sz="1600" dirty="0">
                <a:solidFill>
                  <a:srgbClr val="FF0000"/>
                </a:solidFill>
                <a:latin typeface="Lucida Handwriting"/>
                <a:cs typeface="Lucida Handwriting"/>
              </a:rPr>
              <a:t>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8318" y="1903319"/>
            <a:ext cx="13839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err="1">
                <a:solidFill>
                  <a:srgbClr val="FF0000"/>
                </a:solidFill>
                <a:latin typeface="Papyrus Condensed"/>
                <a:cs typeface="Papyrus Condensed"/>
              </a:rPr>
              <a:t>After</a:t>
            </a:r>
            <a:r>
              <a:rPr lang="es-ES_tradnl" sz="1400" b="1" dirty="0">
                <a:solidFill>
                  <a:srgbClr val="FF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1400" b="1" dirty="0" err="1">
                <a:solidFill>
                  <a:srgbClr val="FF0000"/>
                </a:solidFill>
                <a:latin typeface="Papyrus Condensed"/>
                <a:cs typeface="Papyrus Condensed"/>
              </a:rPr>
              <a:t>Course</a:t>
            </a:r>
            <a:r>
              <a:rPr lang="es-ES_tradnl" sz="1400" b="1" dirty="0">
                <a:solidFill>
                  <a:srgbClr val="FF0000"/>
                </a:solidFill>
                <a:latin typeface="Papyrus Condensed"/>
                <a:cs typeface="Papyrus Condensed"/>
              </a:rPr>
              <a:t> of </a:t>
            </a:r>
            <a:r>
              <a:rPr lang="es-ES_tradnl" sz="1400" b="1" dirty="0" err="1">
                <a:solidFill>
                  <a:srgbClr val="FF0000"/>
                </a:solidFill>
                <a:latin typeface="Papyrus Condensed"/>
                <a:cs typeface="Papyrus Condensed"/>
              </a:rPr>
              <a:t>Abia</a:t>
            </a:r>
            <a:endParaRPr lang="es-ES_tradnl" sz="1400" b="1" dirty="0">
              <a:solidFill>
                <a:srgbClr val="FF0000"/>
              </a:solidFill>
              <a:latin typeface="Papyrus Condensed"/>
              <a:cs typeface="Papyru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01442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778" y="138397"/>
            <a:ext cx="7966774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    John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is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filled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with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Holy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Ghost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while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His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mother’s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womb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. </a:t>
            </a:r>
          </a:p>
          <a:p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          He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recognizes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Jesus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Mary’s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womb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!      </a:t>
            </a:r>
            <a:r>
              <a:rPr lang="es-ES_tradnl" b="1" dirty="0">
                <a:solidFill>
                  <a:srgbClr val="FF0000"/>
                </a:solidFill>
                <a:latin typeface="Papyrus" panose="020B0602040200020303" pitchFamily="34" charset="77"/>
                <a:cs typeface="Lucida Handwriting"/>
              </a:rPr>
              <a:t>Luke 1:15, 41, 44</a:t>
            </a:r>
          </a:p>
        </p:txBody>
      </p:sp>
      <p:pic>
        <p:nvPicPr>
          <p:cNvPr id="6" name="Picture 5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6922C202-2770-9294-7EEC-55DE9C43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8" y="764004"/>
            <a:ext cx="8057576" cy="595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9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-229316" y="22290"/>
            <a:ext cx="9373316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latin typeface="Papyrus"/>
              <a:cs typeface="Papyru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14658" y="5501565"/>
            <a:ext cx="8941666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be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taxed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with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Mary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espoused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wife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great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with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child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  And so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</a:p>
          <a:p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while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days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accomlished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should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bring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forth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firstborn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child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brought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forth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firstborn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son,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wrapped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him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swaddling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clothes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laid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him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in a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manger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;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because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no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room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for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inn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.”  </a:t>
            </a:r>
            <a:endParaRPr lang="es-ES_tradnl" b="1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444" y="337986"/>
            <a:ext cx="6752036" cy="86177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 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6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Months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after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John’s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Birth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is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another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Supernatural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Birth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</a:p>
          <a:p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          </a:t>
            </a:r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–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Jesus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is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born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in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Bethlehem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      </a:t>
            </a:r>
            <a:r>
              <a:rPr lang="es-ES_tradnl" sz="2000" b="1" dirty="0">
                <a:solidFill>
                  <a:srgbClr val="FF0000"/>
                </a:solidFill>
                <a:latin typeface="Papyrus" panose="020B0602040200020303" pitchFamily="34" charset="77"/>
                <a:cs typeface="Lucida Handwriting"/>
              </a:rPr>
              <a:t>Luke 2:1-7</a:t>
            </a:r>
          </a:p>
        </p:txBody>
      </p:sp>
      <p:pic>
        <p:nvPicPr>
          <p:cNvPr id="9" name="Picture 8" descr="A person and person looking at a baby&#10;&#10;Description automatically generated with low confidence">
            <a:extLst>
              <a:ext uri="{FF2B5EF4-FFF2-40B4-BE49-F238E27FC236}">
                <a16:creationId xmlns:a16="http://schemas.microsoft.com/office/drawing/2014/main" id="{FAA4DF9A-3CE2-5125-0CB8-3CB8BBDB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958"/>
            <a:ext cx="6432517" cy="4123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0728" y="1352851"/>
            <a:ext cx="2335061" cy="39703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came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pass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those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days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decree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went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out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from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Caesar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Augustus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world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should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be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taxed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</a:t>
            </a:r>
          </a:p>
          <a:p>
            <a:endParaRPr lang="es-ES_tradnl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And Joseph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also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went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up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from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Galilee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City of David,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which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called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Bethlehem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: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because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he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house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lineage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David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40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pic>
        <p:nvPicPr>
          <p:cNvPr id="4" name="Picture 3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0" y="824256"/>
            <a:ext cx="5649077" cy="4443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935277" y="316523"/>
            <a:ext cx="3122234" cy="501675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“And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there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were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same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country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shepherds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abiding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field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keeping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watch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over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their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flock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night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.  And lo,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angel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Lord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came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upon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glory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Lord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shone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round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about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were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sore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afraid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. </a:t>
            </a:r>
          </a:p>
          <a:p>
            <a:pPr algn="ctr"/>
            <a:endParaRPr lang="es-ES_tradnl" sz="2000" dirty="0">
              <a:solidFill>
                <a:schemeClr val="bg1"/>
              </a:solidFill>
              <a:latin typeface="Papyrus"/>
              <a:cs typeface="Papyrus"/>
            </a:endParaRPr>
          </a:p>
          <a:p>
            <a:pPr algn="ctr"/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angel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said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‘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Fear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not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: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for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behold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I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bring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good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tidings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great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Joy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which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be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people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100" y="236753"/>
            <a:ext cx="5429789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200" dirty="0">
                <a:solidFill>
                  <a:srgbClr val="FF0000"/>
                </a:solidFill>
                <a:latin typeface="Cracked"/>
                <a:cs typeface="Cracked"/>
              </a:rPr>
              <a:t>     </a:t>
            </a:r>
            <a:r>
              <a:rPr lang="es-ES_tradnl" sz="2200" dirty="0">
                <a:solidFill>
                  <a:schemeClr val="bg1"/>
                </a:solidFill>
                <a:latin typeface="Papyrus"/>
                <a:cs typeface="Papyrus"/>
              </a:rPr>
              <a:t>“</a:t>
            </a:r>
            <a:r>
              <a:rPr lang="es-ES_tradnl" sz="2200" dirty="0" err="1">
                <a:solidFill>
                  <a:schemeClr val="bg1"/>
                </a:solidFill>
                <a:latin typeface="Papyrus"/>
                <a:cs typeface="Papyrus"/>
              </a:rPr>
              <a:t>Joy</a:t>
            </a:r>
            <a:r>
              <a:rPr lang="es-ES_tradnl" sz="22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2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2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200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sz="22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2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2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200" dirty="0" err="1">
                <a:solidFill>
                  <a:schemeClr val="bg1"/>
                </a:solidFill>
                <a:latin typeface="Papyrus"/>
                <a:cs typeface="Papyrus"/>
              </a:rPr>
              <a:t>World</a:t>
            </a:r>
            <a:r>
              <a:rPr lang="es-ES_tradnl" sz="2200" dirty="0">
                <a:solidFill>
                  <a:schemeClr val="bg1"/>
                </a:solidFill>
                <a:latin typeface="Papyrus"/>
                <a:cs typeface="Papyrus"/>
              </a:rPr>
              <a:t>”  -  </a:t>
            </a:r>
            <a:r>
              <a:rPr lang="es-ES_tradnl" sz="2200" b="1" dirty="0">
                <a:solidFill>
                  <a:srgbClr val="FF0000"/>
                </a:solidFill>
                <a:latin typeface="Papyrus"/>
                <a:cs typeface="Papyrus"/>
              </a:rPr>
              <a:t>Luke 2:1-12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193" y="5525814"/>
            <a:ext cx="7422799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Papyrus"/>
                <a:cs typeface="Papyrus"/>
              </a:rPr>
              <a:t>“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For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unto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this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day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is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born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a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Savior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which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is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Christ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Lord. 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this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be a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sign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find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babe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wrapped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</a:p>
          <a:p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             in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swaddling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clothes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lying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in a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manger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.”     </a:t>
            </a:r>
          </a:p>
        </p:txBody>
      </p:sp>
    </p:spTree>
    <p:extLst>
      <p:ext uri="{BB962C8B-B14F-4D97-AF65-F5344CB8AC3E}">
        <p14:creationId xmlns:p14="http://schemas.microsoft.com/office/powerpoint/2010/main" val="148271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&gt;</a:t>
            </a:r>
          </a:p>
        </p:txBody>
      </p:sp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4909664" y="1201586"/>
            <a:ext cx="41846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98863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2800" b="1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b="1" dirty="0">
                <a:solidFill>
                  <a:srgbClr val="FF0000"/>
                </a:solidFill>
                <a:latin typeface="Lucida Handwriting"/>
                <a:cs typeface="Lucida Handwriting"/>
              </a:rPr>
              <a:t>1</a:t>
            </a:r>
            <a:r>
              <a:rPr lang="es-ES_tradnl" sz="2800" b="1" dirty="0">
                <a:solidFill>
                  <a:srgbClr val="FF0000"/>
                </a:solidFill>
                <a:latin typeface="Papyrus"/>
                <a:cs typeface="Papyrus"/>
              </a:rPr>
              <a:t>. </a:t>
            </a:r>
            <a:r>
              <a:rPr lang="es-ES_tradnl" b="1" dirty="0" err="1">
                <a:latin typeface="Papyrus" charset="0"/>
                <a:cs typeface="Papyrus" charset="0"/>
              </a:rPr>
              <a:t>Passove</a:t>
            </a:r>
            <a:r>
              <a:rPr lang="es-ES_tradnl" sz="2800" b="1" dirty="0" err="1">
                <a:latin typeface="Papyrus" charset="0"/>
                <a:cs typeface="Papyrus" charset="0"/>
              </a:rPr>
              <a:t>r</a:t>
            </a:r>
            <a:r>
              <a:rPr lang="es-ES_tradnl" sz="2800" b="1" dirty="0">
                <a:latin typeface="Papyrus" charset="0"/>
                <a:cs typeface="Papyrus" charset="0"/>
              </a:rPr>
              <a:t> -</a:t>
            </a:r>
            <a:r>
              <a:rPr lang="es-ES_tradnl" sz="2800" b="1" dirty="0">
                <a:latin typeface="Cracked"/>
                <a:cs typeface="Cracked"/>
              </a:rPr>
              <a:t> </a:t>
            </a:r>
            <a:r>
              <a:rPr lang="es-ES_tradnl" sz="2000" b="1" dirty="0" err="1">
                <a:solidFill>
                  <a:srgbClr val="FF0000"/>
                </a:solidFill>
                <a:latin typeface="Lucida Handwriting"/>
                <a:cs typeface="Lucida Handwriting"/>
              </a:rPr>
              <a:t>Crucifixion</a:t>
            </a:r>
            <a:r>
              <a:rPr lang="es-ES_tradnl" sz="2000" b="1" dirty="0">
                <a:latin typeface="Lucida Handwriting"/>
                <a:cs typeface="Lucida Handwriting"/>
              </a:rPr>
              <a:t>          </a:t>
            </a:r>
            <a:r>
              <a:rPr lang="es-ES_tradnl" sz="2800" b="1" dirty="0">
                <a:latin typeface="Papyrus" charset="0"/>
                <a:cs typeface="Papyrus" charset="0"/>
              </a:rPr>
              <a:t>       </a:t>
            </a:r>
            <a:r>
              <a:rPr lang="es-ES_tradnl" sz="2000" b="1" dirty="0">
                <a:solidFill>
                  <a:srgbClr val="FF0000"/>
                </a:solidFill>
                <a:latin typeface="Papyrus"/>
                <a:cs typeface="Papyrus"/>
              </a:rPr>
              <a:t>2</a:t>
            </a:r>
            <a:r>
              <a:rPr lang="es-ES_tradnl" sz="2800" b="1" dirty="0">
                <a:solidFill>
                  <a:srgbClr val="FF0000"/>
                </a:solidFill>
                <a:latin typeface="Papyrus"/>
                <a:cs typeface="Papyrus"/>
              </a:rPr>
              <a:t>.</a:t>
            </a:r>
            <a:r>
              <a:rPr lang="es-ES_tradnl" b="1" dirty="0">
                <a:latin typeface="Papyrus" charset="0"/>
                <a:cs typeface="Papyrus" charset="0"/>
              </a:rPr>
              <a:t>Unleavened Bread </a:t>
            </a:r>
            <a:r>
              <a:rPr lang="es-ES_tradnl" sz="2800" b="1" dirty="0">
                <a:latin typeface="Papyrus" charset="0"/>
                <a:cs typeface="Papyrus" charset="0"/>
              </a:rPr>
              <a:t>–</a:t>
            </a:r>
            <a:r>
              <a:rPr lang="es-ES_tradnl" sz="2000" b="1" dirty="0" err="1">
                <a:solidFill>
                  <a:srgbClr val="FF0000"/>
                </a:solidFill>
                <a:latin typeface="Lucida Handwriting"/>
                <a:cs typeface="Lucida Handwriting"/>
              </a:rPr>
              <a:t>Burial</a:t>
            </a:r>
            <a:endParaRPr lang="es-ES_tradnl" sz="2000" b="1" dirty="0">
              <a:latin typeface="Lucida Handwriting"/>
              <a:cs typeface="Lucida Handwriting"/>
            </a:endParaRPr>
          </a:p>
          <a:p>
            <a:pPr eaLnBrk="1" hangingPunct="1"/>
            <a:r>
              <a:rPr lang="es-ES_tradnl" sz="2800" b="1" dirty="0">
                <a:solidFill>
                  <a:srgbClr val="FF0000"/>
                </a:solidFill>
                <a:latin typeface="Cracked" charset="0"/>
                <a:cs typeface="Cracked" charset="0"/>
              </a:rPr>
              <a:t> </a:t>
            </a:r>
            <a:r>
              <a:rPr lang="es-ES_tradnl" b="1" dirty="0">
                <a:solidFill>
                  <a:srgbClr val="FF0000"/>
                </a:solidFill>
                <a:latin typeface="Papyrus"/>
                <a:cs typeface="Papyrus"/>
              </a:rPr>
              <a:t>3. </a:t>
            </a:r>
            <a:r>
              <a:rPr lang="es-ES_tradnl" b="1" dirty="0" err="1">
                <a:latin typeface="Papyrus" charset="0"/>
                <a:cs typeface="Papyrus" charset="0"/>
              </a:rPr>
              <a:t>First</a:t>
            </a:r>
            <a:r>
              <a:rPr lang="es-ES_tradnl" b="1" dirty="0">
                <a:latin typeface="Papyrus" charset="0"/>
                <a:cs typeface="Papyrus" charset="0"/>
              </a:rPr>
              <a:t> </a:t>
            </a:r>
            <a:r>
              <a:rPr lang="es-ES_tradnl" b="1" dirty="0" err="1">
                <a:latin typeface="Papyrus" charset="0"/>
                <a:cs typeface="Papyrus" charset="0"/>
              </a:rPr>
              <a:t>Fruits</a:t>
            </a:r>
            <a:r>
              <a:rPr lang="es-ES_tradnl" dirty="0">
                <a:latin typeface="Papyrus" charset="0"/>
                <a:cs typeface="Papyrus" charset="0"/>
              </a:rPr>
              <a:t> </a:t>
            </a:r>
            <a:r>
              <a:rPr lang="es-ES_tradnl" sz="2800" dirty="0">
                <a:solidFill>
                  <a:srgbClr val="FF0000"/>
                </a:solidFill>
                <a:latin typeface="Cracked"/>
                <a:cs typeface="Papyrus" charset="0"/>
              </a:rPr>
              <a:t>- </a:t>
            </a:r>
            <a:r>
              <a:rPr lang="es-ES_tradnl" sz="2000" b="1" dirty="0" err="1">
                <a:solidFill>
                  <a:srgbClr val="FF0000"/>
                </a:solidFill>
                <a:latin typeface="Lucida Handwriting"/>
                <a:cs typeface="Lucida Handwriting"/>
              </a:rPr>
              <a:t>Resurrection</a:t>
            </a:r>
            <a:r>
              <a:rPr lang="es-ES_tradnl" sz="2000" b="1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800" b="1" dirty="0">
                <a:solidFill>
                  <a:srgbClr val="FF0000"/>
                </a:solidFill>
                <a:latin typeface="Cracked"/>
                <a:cs typeface="Papyrus" charset="0"/>
              </a:rPr>
              <a:t>  </a:t>
            </a:r>
          </a:p>
        </p:txBody>
      </p:sp>
      <p:sp>
        <p:nvSpPr>
          <p:cNvPr id="18436" name="TextBox 9"/>
          <p:cNvSpPr txBox="1">
            <a:spLocks noChangeArrowheads="1"/>
          </p:cNvSpPr>
          <p:nvPr/>
        </p:nvSpPr>
        <p:spPr bwMode="auto">
          <a:xfrm>
            <a:off x="4831427" y="3454423"/>
            <a:ext cx="24832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2000" b="1" dirty="0">
                <a:solidFill>
                  <a:srgbClr val="FF0000"/>
                </a:solidFill>
                <a:latin typeface="Lucida Handwriting"/>
                <a:cs typeface="Lucida Handwriting"/>
              </a:rPr>
              <a:t>4. </a:t>
            </a:r>
            <a:r>
              <a:rPr lang="es-ES_tradnl" b="1" dirty="0" err="1">
                <a:latin typeface="Papyrus" charset="0"/>
                <a:cs typeface="Papyrus" charset="0"/>
              </a:rPr>
              <a:t>Pentecost</a:t>
            </a:r>
            <a:endParaRPr lang="es-ES_tradnl" b="1" dirty="0">
              <a:latin typeface="Papyrus" charset="0"/>
              <a:cs typeface="Papyrus" charset="0"/>
            </a:endParaRPr>
          </a:p>
        </p:txBody>
      </p:sp>
      <p:sp>
        <p:nvSpPr>
          <p:cNvPr id="18437" name="TextBox 10"/>
          <p:cNvSpPr txBox="1">
            <a:spLocks noChangeArrowheads="1"/>
          </p:cNvSpPr>
          <p:nvPr/>
        </p:nvSpPr>
        <p:spPr bwMode="auto">
          <a:xfrm>
            <a:off x="4831427" y="5129614"/>
            <a:ext cx="296386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_tradnl" sz="2000" b="1" dirty="0">
                <a:solidFill>
                  <a:srgbClr val="FF0000"/>
                </a:solidFill>
                <a:latin typeface="Cracked" charset="0"/>
                <a:cs typeface="Cracked" charset="0"/>
              </a:rPr>
              <a:t>5. </a:t>
            </a:r>
            <a:r>
              <a:rPr lang="es-ES_tradnl" b="1" dirty="0" err="1">
                <a:latin typeface="Papyrus" charset="0"/>
                <a:cs typeface="Papyrus" charset="0"/>
              </a:rPr>
              <a:t>Trumpets</a:t>
            </a:r>
            <a:endParaRPr lang="es-ES_tradnl" b="1" dirty="0">
              <a:latin typeface="Papyrus" charset="0"/>
              <a:cs typeface="Papyrus" charset="0"/>
            </a:endParaRPr>
          </a:p>
          <a:p>
            <a:pPr algn="ctr" eaLnBrk="1" hangingPunct="1"/>
            <a:r>
              <a:rPr lang="es-ES_tradnl" sz="2000" b="1" dirty="0">
                <a:solidFill>
                  <a:srgbClr val="FF0000"/>
                </a:solidFill>
                <a:latin typeface="Lucida Handwriting"/>
                <a:cs typeface="Lucida Handwriting"/>
              </a:rPr>
              <a:t>6. </a:t>
            </a:r>
            <a:r>
              <a:rPr lang="es-ES_tradnl" b="1" dirty="0" err="1">
                <a:latin typeface="Papyrus" charset="0"/>
                <a:cs typeface="Papyrus" charset="0"/>
              </a:rPr>
              <a:t>Atonement</a:t>
            </a:r>
            <a:endParaRPr lang="es-ES_tradnl" b="1" dirty="0">
              <a:latin typeface="Papyrus" charset="0"/>
              <a:cs typeface="Papyrus" charset="0"/>
            </a:endParaRPr>
          </a:p>
          <a:p>
            <a:pPr algn="ctr" eaLnBrk="1" hangingPunct="1"/>
            <a:r>
              <a:rPr lang="es-ES_tradnl" sz="2000" b="1" dirty="0">
                <a:solidFill>
                  <a:srgbClr val="FF0000"/>
                </a:solidFill>
                <a:latin typeface="Lucida Handwriting"/>
                <a:cs typeface="Lucida Handwriting"/>
              </a:rPr>
              <a:t>7. </a:t>
            </a:r>
            <a:r>
              <a:rPr lang="es-ES_tradnl" b="1" dirty="0" err="1">
                <a:latin typeface="Papyrus" charset="0"/>
                <a:cs typeface="Papyrus" charset="0"/>
              </a:rPr>
              <a:t>Tabernacle</a:t>
            </a:r>
            <a:r>
              <a:rPr lang="es-ES_tradnl" sz="2800" b="1" dirty="0" err="1">
                <a:latin typeface="Papyrus" charset="0"/>
                <a:cs typeface="Papyrus" charset="0"/>
              </a:rPr>
              <a:t>s</a:t>
            </a:r>
            <a:endParaRPr lang="es-ES_tradnl" sz="2800" b="1" dirty="0">
              <a:latin typeface="Papyrus" charset="0"/>
              <a:cs typeface="Papyrus" charset="0"/>
            </a:endParaRP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5005388" y="514995"/>
            <a:ext cx="464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b="1" dirty="0" err="1">
                <a:solidFill>
                  <a:srgbClr val="FF0000"/>
                </a:solidFill>
                <a:latin typeface="Lucida Handwriting"/>
                <a:cs typeface="Lucida Handwriting"/>
              </a:rPr>
              <a:t>Jesus</a:t>
            </a:r>
            <a:r>
              <a:rPr lang="es-ES_tradnl" b="1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Lucida Handwriting"/>
                <a:cs typeface="Lucida Handwriting"/>
              </a:rPr>
              <a:t>is</a:t>
            </a:r>
            <a:r>
              <a:rPr lang="es-ES_tradnl" b="1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Lucida Handwriting"/>
                <a:cs typeface="Lucida Handwriting"/>
              </a:rPr>
              <a:t>Always</a:t>
            </a:r>
            <a:r>
              <a:rPr lang="es-ES_tradnl" b="1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Lucida Handwriting"/>
                <a:cs typeface="Lucida Handwriting"/>
              </a:rPr>
              <a:t>on</a:t>
            </a:r>
            <a:r>
              <a:rPr lang="es-ES_tradnl" b="1" dirty="0">
                <a:solidFill>
                  <a:srgbClr val="FF0000"/>
                </a:solidFill>
                <a:latin typeface="Lucida Handwriting"/>
                <a:cs typeface="Lucida Handwriting"/>
              </a:rPr>
              <a:t> Time</a:t>
            </a:r>
          </a:p>
        </p:txBody>
      </p:sp>
      <p:sp>
        <p:nvSpPr>
          <p:cNvPr id="18442" name="TextBox 18"/>
          <p:cNvSpPr txBox="1">
            <a:spLocks noChangeArrowheads="1"/>
          </p:cNvSpPr>
          <p:nvPr/>
        </p:nvSpPr>
        <p:spPr bwMode="auto">
          <a:xfrm>
            <a:off x="6456680" y="2673024"/>
            <a:ext cx="13386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50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Days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</a:p>
        </p:txBody>
      </p:sp>
      <p:sp>
        <p:nvSpPr>
          <p:cNvPr id="22" name="Up-Down Arrow 21"/>
          <p:cNvSpPr/>
          <p:nvPr/>
        </p:nvSpPr>
        <p:spPr>
          <a:xfrm>
            <a:off x="6147679" y="2496694"/>
            <a:ext cx="300038" cy="982454"/>
          </a:xfrm>
          <a:prstGeom prst="upDown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4282" y="3460847"/>
            <a:ext cx="2513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Holy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Ghost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Baptism</a:t>
            </a: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93762" y="5114037"/>
            <a:ext cx="19450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Rapture</a:t>
            </a: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Tribulation</a:t>
            </a: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pPr>
              <a:lnSpc>
                <a:spcPct val="70000"/>
              </a:lnSpc>
            </a:pP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  <a:p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Millenial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   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Reign</a:t>
            </a: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</p:txBody>
      </p:sp>
      <p:pic>
        <p:nvPicPr>
          <p:cNvPr id="3" name="Picture 2" descr="images-1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58" y="1104357"/>
            <a:ext cx="388004" cy="388004"/>
          </a:xfrm>
          <a:prstGeom prst="rect">
            <a:avLst/>
          </a:prstGeom>
        </p:spPr>
      </p:pic>
      <p:pic>
        <p:nvPicPr>
          <p:cNvPr id="9" name="Picture 8" descr="images-1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521" y="2085564"/>
            <a:ext cx="291505" cy="291505"/>
          </a:xfrm>
          <a:prstGeom prst="rect">
            <a:avLst/>
          </a:prstGeom>
        </p:spPr>
      </p:pic>
      <p:pic>
        <p:nvPicPr>
          <p:cNvPr id="11" name="Picture 10" descr="images-1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521" y="1492361"/>
            <a:ext cx="291504" cy="376906"/>
          </a:xfrm>
          <a:prstGeom prst="rect">
            <a:avLst/>
          </a:prstGeom>
        </p:spPr>
      </p:pic>
      <p:pic>
        <p:nvPicPr>
          <p:cNvPr id="12" name="Picture 11" descr="images-1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752" y="3454423"/>
            <a:ext cx="372551" cy="372551"/>
          </a:xfrm>
          <a:prstGeom prst="rect">
            <a:avLst/>
          </a:prstGeom>
        </p:spPr>
      </p:pic>
      <p:pic>
        <p:nvPicPr>
          <p:cNvPr id="14" name="Picture 13" descr="images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r="8335"/>
          <a:stretch/>
        </p:blipFill>
        <p:spPr>
          <a:xfrm>
            <a:off x="269104" y="290811"/>
            <a:ext cx="4640560" cy="6282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516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27432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B9C05-AA52-7D68-B7D8-3C31C7A3087A}"/>
              </a:ext>
            </a:extLst>
          </p:cNvPr>
          <p:cNvSpPr txBox="1"/>
          <p:nvPr/>
        </p:nvSpPr>
        <p:spPr>
          <a:xfrm>
            <a:off x="658368" y="1182624"/>
            <a:ext cx="7961376" cy="454761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Papyrus" panose="020B06020402000203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1787C-315B-0B3A-E515-A46172E2121A}"/>
              </a:ext>
            </a:extLst>
          </p:cNvPr>
          <p:cNvSpPr txBox="1"/>
          <p:nvPr/>
        </p:nvSpPr>
        <p:spPr>
          <a:xfrm>
            <a:off x="1609912" y="1872542"/>
            <a:ext cx="65465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apyrus" panose="020B0602040200020303" pitchFamily="34" charset="77"/>
              </a:rPr>
              <a:t>   Since </a:t>
            </a:r>
            <a:r>
              <a:rPr lang="en-US" sz="2400" b="1" dirty="0">
                <a:solidFill>
                  <a:srgbClr val="FF0000"/>
                </a:solidFill>
                <a:latin typeface="Papyrus" panose="020B0602040200020303" pitchFamily="34" charset="77"/>
              </a:rPr>
              <a:t>Jesus’ Birth</a:t>
            </a:r>
            <a:r>
              <a:rPr lang="en-US" sz="2400" dirty="0">
                <a:solidFill>
                  <a:schemeClr val="bg1"/>
                </a:solidFill>
                <a:latin typeface="Papyrus" panose="020B0602040200020303" pitchFamily="34" charset="77"/>
              </a:rPr>
              <a:t> is probably is timed </a:t>
            </a:r>
          </a:p>
          <a:p>
            <a:r>
              <a:rPr lang="en-US" sz="2400" dirty="0">
                <a:solidFill>
                  <a:schemeClr val="bg1"/>
                </a:solidFill>
                <a:latin typeface="Papyrus" panose="020B0602040200020303" pitchFamily="34" charset="77"/>
              </a:rPr>
              <a:t>             at the Fall Festivals</a:t>
            </a:r>
          </a:p>
          <a:p>
            <a:endParaRPr lang="en-US" sz="2400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Papyrus" panose="020B0602040200020303" pitchFamily="34" charset="77"/>
              </a:rPr>
              <a:t>     So is  </a:t>
            </a:r>
            <a:r>
              <a:rPr lang="en-US" sz="2400" b="1" dirty="0">
                <a:solidFill>
                  <a:srgbClr val="FF0000"/>
                </a:solidFill>
                <a:latin typeface="Papyrus" panose="020B0602040200020303" pitchFamily="34" charset="77"/>
              </a:rPr>
              <a:t>His Baptism </a:t>
            </a:r>
            <a:r>
              <a:rPr lang="en-US" sz="2400" dirty="0">
                <a:solidFill>
                  <a:schemeClr val="bg1"/>
                </a:solidFill>
                <a:latin typeface="Papyrus" panose="020B0602040200020303" pitchFamily="34" charset="77"/>
              </a:rPr>
              <a:t>in the River Jordan</a:t>
            </a:r>
          </a:p>
          <a:p>
            <a:r>
              <a:rPr lang="en-US" sz="2400" dirty="0">
                <a:solidFill>
                  <a:schemeClr val="bg1"/>
                </a:solidFill>
                <a:latin typeface="Papyrus" panose="020B0602040200020303" pitchFamily="34" charset="77"/>
              </a:rPr>
              <a:t>                   at Age 30     </a:t>
            </a:r>
            <a:r>
              <a:rPr lang="en-US" sz="2400" dirty="0">
                <a:solidFill>
                  <a:srgbClr val="FF0000"/>
                </a:solidFill>
                <a:latin typeface="Papyrus" panose="020B0602040200020303" pitchFamily="34" charset="77"/>
              </a:rPr>
              <a:t>Luke 3:21-23</a:t>
            </a:r>
          </a:p>
          <a:p>
            <a:endParaRPr lang="en-US" sz="2400" dirty="0">
              <a:solidFill>
                <a:srgbClr val="FF0000"/>
              </a:solidFill>
              <a:latin typeface="Papyrus" panose="020B0602040200020303" pitchFamily="34" charset="77"/>
            </a:endParaRPr>
          </a:p>
          <a:p>
            <a:r>
              <a:rPr lang="en-US" sz="2400" dirty="0">
                <a:solidFill>
                  <a:schemeClr val="bg1"/>
                </a:solidFill>
                <a:latin typeface="Lucida Handwriting" panose="03010101010101010101" pitchFamily="66" charset="77"/>
              </a:rPr>
              <a:t>Jesus </a:t>
            </a:r>
            <a:r>
              <a:rPr lang="en-US" dirty="0">
                <a:solidFill>
                  <a:schemeClr val="bg1"/>
                </a:solidFill>
                <a:latin typeface="Lucida Handwriting" panose="03010101010101010101" pitchFamily="66" charset="77"/>
              </a:rPr>
              <a:t>and </a:t>
            </a:r>
            <a:r>
              <a:rPr lang="en-US" sz="2400" dirty="0">
                <a:solidFill>
                  <a:schemeClr val="bg1"/>
                </a:solidFill>
                <a:latin typeface="Lucida Handwriting" panose="03010101010101010101" pitchFamily="66" charset="77"/>
              </a:rPr>
              <a:t>The Feast of Tabernacles</a:t>
            </a:r>
          </a:p>
          <a:p>
            <a:endParaRPr lang="en-US" sz="2400" dirty="0">
              <a:solidFill>
                <a:srgbClr val="FF0000"/>
              </a:solidFill>
              <a:latin typeface="Papyrus" panose="020B0602040200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2758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-18111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9" name="TextBox 8"/>
          <p:cNvSpPr txBox="1"/>
          <p:nvPr/>
        </p:nvSpPr>
        <p:spPr>
          <a:xfrm>
            <a:off x="5136792" y="290991"/>
            <a:ext cx="3801394" cy="624786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Papyrus"/>
                <a:cs typeface="Papyrus"/>
              </a:rPr>
              <a:t>“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came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Jesus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from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Galilee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Jordan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John,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be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baptized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him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. 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But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John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forbade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Him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saying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,, I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have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need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be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baptized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come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me?</a:t>
            </a:r>
          </a:p>
          <a:p>
            <a:endParaRPr lang="es-ES_tradnl" sz="2000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    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Jesus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answering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said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him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‘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Suffer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it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be so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now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;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for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thus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becomes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us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fulfill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righteousness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;  </a:t>
            </a:r>
          </a:p>
          <a:p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      </a:t>
            </a:r>
            <a:endParaRPr lang="es-ES_tradnl" sz="2000" dirty="0">
              <a:solidFill>
                <a:schemeClr val="bg1"/>
              </a:solidFill>
              <a:latin typeface="Lucida Handwriting"/>
              <a:cs typeface="Lucida Handwriting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       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Jesus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when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He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baptized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came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straightway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out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water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: and lo,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heavens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were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opened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Him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and he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saw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Spirit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God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descending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like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a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dove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lighting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on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Him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and lo, a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Voice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form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Heaven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said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0277" y="290991"/>
            <a:ext cx="3996238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Holy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Spirit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Descends</a:t>
            </a:r>
            <a:endParaRPr lang="es-ES_tradnl" sz="2000" dirty="0">
              <a:solidFill>
                <a:schemeClr val="bg1"/>
              </a:solidFill>
              <a:latin typeface="Lucida Handwriting"/>
              <a:cs typeface="Lucida Handwriting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Miracles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Begin</a:t>
            </a:r>
          </a:p>
        </p:txBody>
      </p:sp>
      <p:pic>
        <p:nvPicPr>
          <p:cNvPr id="6" name="Picture 5" descr="Two men stan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0539606C-EB57-4007-D1F2-F4F24D902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57"/>
          <a:stretch/>
        </p:blipFill>
        <p:spPr>
          <a:xfrm>
            <a:off x="157271" y="1243012"/>
            <a:ext cx="4822250" cy="4371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9DBA95-1669-AA12-FEA0-E6F7B7040734}"/>
              </a:ext>
            </a:extLst>
          </p:cNvPr>
          <p:cNvSpPr txBox="1"/>
          <p:nvPr/>
        </p:nvSpPr>
        <p:spPr>
          <a:xfrm>
            <a:off x="402336" y="5791200"/>
            <a:ext cx="4401312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pyrus" panose="020B0602040200020303" pitchFamily="34" charset="77"/>
              </a:rPr>
              <a:t>“</a:t>
            </a:r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</a:rPr>
              <a:t>This is My Beloved Son, in Whom I am well pleased”     </a:t>
            </a:r>
            <a:r>
              <a:rPr lang="en-US" sz="2000" dirty="0">
                <a:solidFill>
                  <a:srgbClr val="FF0000"/>
                </a:solidFill>
                <a:latin typeface="Papyrus" panose="020B0602040200020303" pitchFamily="34" charset="77"/>
              </a:rPr>
              <a:t>Matthew 3:13-17</a:t>
            </a:r>
          </a:p>
        </p:txBody>
      </p:sp>
    </p:spTree>
    <p:extLst>
      <p:ext uri="{BB962C8B-B14F-4D97-AF65-F5344CB8AC3E}">
        <p14:creationId xmlns:p14="http://schemas.microsoft.com/office/powerpoint/2010/main" val="3467797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extBox 4"/>
          <p:cNvSpPr txBox="1"/>
          <p:nvPr/>
        </p:nvSpPr>
        <p:spPr>
          <a:xfrm>
            <a:off x="142093" y="428178"/>
            <a:ext cx="5356499" cy="523220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Jesus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is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Perfect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…He has No Sin</a:t>
            </a:r>
          </a:p>
          <a:p>
            <a:endParaRPr lang="en-US" sz="2400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Papyrus"/>
                <a:cs typeface="Papyrus"/>
              </a:rPr>
              <a:t>Why does John need to Baptize Him?</a:t>
            </a:r>
          </a:p>
          <a:p>
            <a:endParaRPr lang="en-US" sz="2200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Because at age 30, the High Priest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  anoints every new priest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      after he is baptized, 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Only then can he start his ministry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Then the High Priest declares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           “This is my son,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     in whom I am  well pleased!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      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 God says exactly the same thing </a:t>
            </a:r>
          </a:p>
          <a:p>
            <a:r>
              <a:rPr lang="en-US" sz="2400" dirty="0">
                <a:solidFill>
                  <a:schemeClr val="bg1"/>
                </a:solidFill>
                <a:latin typeface="Papyrus"/>
                <a:cs typeface="Papyrus"/>
              </a:rPr>
              <a:t>   at Jesus’s Baptism at age 30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            </a:t>
            </a:r>
          </a:p>
        </p:txBody>
      </p:sp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68" y="1374057"/>
            <a:ext cx="3431928" cy="4500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018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8" name="Picture 7" descr="JesusBaptismDropsRipplesDoveGlitt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4" y="370464"/>
            <a:ext cx="4939524" cy="3704643"/>
          </a:xfrm>
          <a:prstGeom prst="rect">
            <a:avLst/>
          </a:prstGeom>
        </p:spPr>
      </p:pic>
      <p:pic>
        <p:nvPicPr>
          <p:cNvPr id="9" name="Picture 8" descr="JesusBaptismDropsRipplesDoveGlitt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7" y="158772"/>
            <a:ext cx="8688918" cy="6491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BD2B1-DEDC-66D2-993F-91A66B58D703}"/>
              </a:ext>
            </a:extLst>
          </p:cNvPr>
          <p:cNvSpPr txBox="1"/>
          <p:nvPr/>
        </p:nvSpPr>
        <p:spPr>
          <a:xfrm>
            <a:off x="458634" y="597408"/>
            <a:ext cx="2077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</a:rPr>
              <a:t>“This is My Son, in whom I am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</a:rPr>
              <a:t>well pleased”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511126" cy="69285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extBox 3"/>
          <p:cNvSpPr txBox="1"/>
          <p:nvPr/>
        </p:nvSpPr>
        <p:spPr>
          <a:xfrm>
            <a:off x="5142259" y="197345"/>
            <a:ext cx="4230624" cy="649408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s-ES_tradnl" b="1" dirty="0">
              <a:solidFill>
                <a:srgbClr val="FF0000"/>
              </a:solidFill>
              <a:latin typeface="Papyrus"/>
              <a:cs typeface="Papyrus"/>
            </a:endParaRPr>
          </a:p>
          <a:p>
            <a:r>
              <a:rPr lang="es-ES_tradnl" sz="2000" dirty="0">
                <a:solidFill>
                  <a:srgbClr val="FF0000"/>
                </a:solidFill>
                <a:latin typeface="Papyrus" panose="020B0602040200020303" pitchFamily="34" charset="77"/>
                <a:cs typeface="Papyrus"/>
              </a:rPr>
              <a:t>Matt  17:1-3   </a:t>
            </a:r>
            <a:r>
              <a:rPr lang="es-ES_tradnl" sz="2000" dirty="0" err="1">
                <a:solidFill>
                  <a:srgbClr val="FF0000"/>
                </a:solidFill>
                <a:latin typeface="Papyrus" panose="020B0602040200020303" pitchFamily="34" charset="77"/>
                <a:cs typeface="Papyrus"/>
              </a:rPr>
              <a:t>Jesus</a:t>
            </a:r>
            <a:r>
              <a:rPr lang="es-ES_tradnl" sz="2000" dirty="0">
                <a:solidFill>
                  <a:srgbClr val="FF0000"/>
                </a:solidFill>
                <a:latin typeface="Papyrus" panose="020B0602040200020303" pitchFamily="34" charset="77"/>
                <a:cs typeface="Papyrus"/>
              </a:rPr>
              <a:t>’ </a:t>
            </a:r>
            <a:r>
              <a:rPr lang="es-ES_tradnl" sz="2000" dirty="0" err="1">
                <a:solidFill>
                  <a:srgbClr val="FF0000"/>
                </a:solidFill>
                <a:latin typeface="Papyrus" panose="020B0602040200020303" pitchFamily="34" charset="77"/>
                <a:cs typeface="Papyrus"/>
              </a:rPr>
              <a:t>Transfiguration</a:t>
            </a:r>
            <a:endParaRPr lang="es-ES_tradnl" sz="2000" dirty="0">
              <a:solidFill>
                <a:srgbClr val="FF0000"/>
              </a:solidFill>
              <a:latin typeface="Papyrus" panose="020B0602040200020303" pitchFamily="34" charset="77"/>
              <a:cs typeface="Papyrus"/>
            </a:endParaRPr>
          </a:p>
          <a:p>
            <a:endParaRPr lang="es-ES_tradnl" b="1" dirty="0">
              <a:solidFill>
                <a:srgbClr val="FF0000"/>
              </a:solidFill>
              <a:latin typeface="Papyrus"/>
              <a:cs typeface="Papyrus"/>
            </a:endParaRP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“After 6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days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Jesus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took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Peter, James and John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brought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up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high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Mt. </a:t>
            </a:r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a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part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  And He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transfigured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before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: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face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did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shine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as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sun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raiment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white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as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light. </a:t>
            </a: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  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behold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appeared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Moses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Elijah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talking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with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Him.  </a:t>
            </a:r>
          </a:p>
          <a:p>
            <a:endParaRPr lang="en-US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   Then Peter said, ‘Lord, it is good for us to be here: if you will, let us  make 3 </a:t>
            </a:r>
            <a:r>
              <a:rPr lang="en-US" dirty="0">
                <a:solidFill>
                  <a:srgbClr val="FF0000"/>
                </a:solidFill>
                <a:latin typeface="Papyrus"/>
                <a:cs typeface="Papyrus"/>
              </a:rPr>
              <a:t>tabernacles</a:t>
            </a:r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,  one for You, one for Moses, and one for Elijah.”</a:t>
            </a:r>
          </a:p>
          <a:p>
            <a:endParaRPr lang="en-US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  While he yet </a:t>
            </a:r>
            <a:r>
              <a:rPr lang="en-US" dirty="0" err="1">
                <a:solidFill>
                  <a:schemeClr val="bg1"/>
                </a:solidFill>
                <a:latin typeface="Papyrus"/>
                <a:cs typeface="Papyrus"/>
              </a:rPr>
              <a:t>spake</a:t>
            </a:r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, Behold a bright cloud overshadowed them; and a Voice out of the cloud, which said, </a:t>
            </a:r>
            <a:r>
              <a:rPr lang="en-US" dirty="0">
                <a:solidFill>
                  <a:srgbClr val="FF0000"/>
                </a:solidFill>
                <a:latin typeface="Papyrus"/>
                <a:cs typeface="Papyrus"/>
              </a:rPr>
              <a:t>This is My Beloved Son</a:t>
            </a:r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, in whom I am well pleased;</a:t>
            </a:r>
          </a:p>
          <a:p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Hear ye Him.”</a:t>
            </a:r>
            <a:endParaRPr lang="es-ES_tradnl" dirty="0">
              <a:solidFill>
                <a:schemeClr val="bg1"/>
              </a:solidFill>
              <a:latin typeface="Papyrus"/>
              <a:cs typeface="Papyrus"/>
            </a:endParaRPr>
          </a:p>
        </p:txBody>
      </p:sp>
      <p:pic>
        <p:nvPicPr>
          <p:cNvPr id="9" name="Picture 8" descr="A picture containing text, person, outdoor, people&#10;&#10;Description automatically generated">
            <a:extLst>
              <a:ext uri="{FF2B5EF4-FFF2-40B4-BE49-F238E27FC236}">
                <a16:creationId xmlns:a16="http://schemas.microsoft.com/office/drawing/2014/main" id="{A60573D2-084C-E81E-5435-5BCC4A2A7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26" y="300519"/>
            <a:ext cx="4788490" cy="62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44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511126" cy="69285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TextBox 3"/>
          <p:cNvSpPr txBox="1"/>
          <p:nvPr/>
        </p:nvSpPr>
        <p:spPr>
          <a:xfrm>
            <a:off x="280416" y="142237"/>
            <a:ext cx="8778240" cy="37856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                  </a:t>
            </a:r>
          </a:p>
          <a:p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                    Peter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testified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about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this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very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day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       </a:t>
            </a:r>
            <a:r>
              <a:rPr lang="es-ES_tradnl" sz="2000" b="1" dirty="0">
                <a:solidFill>
                  <a:srgbClr val="FF0000"/>
                </a:solidFill>
                <a:latin typeface="Papyrus" panose="020B0602040200020303" pitchFamily="34" charset="77"/>
                <a:cs typeface="Papyrus"/>
              </a:rPr>
              <a:t>1 Peter 1:16-18</a:t>
            </a:r>
          </a:p>
          <a:p>
            <a:endParaRPr lang="es-ES_tradnl" sz="2000" dirty="0">
              <a:solidFill>
                <a:schemeClr val="bg1"/>
              </a:solidFill>
              <a:latin typeface="Papyrus" panose="020B0602040200020303" pitchFamily="34" charset="77"/>
              <a:cs typeface="Papyrus"/>
            </a:endParaRPr>
          </a:p>
          <a:p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16. “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For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have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not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followed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cunningly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devised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fables,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when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made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known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	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power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and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coming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of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our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Lord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Jesus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Christ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but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were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	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eyewitnesses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of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His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majesty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. </a:t>
            </a:r>
          </a:p>
          <a:p>
            <a:pPr marL="457200" indent="-457200">
              <a:buAutoNum type="arabicPeriod" startAt="17"/>
            </a:pP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For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He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received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from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God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Father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honor and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glory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when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there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came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such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a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voice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to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Him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from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excellent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glory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, ‘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This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is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My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Beloved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Son, in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whom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I am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well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pleased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. </a:t>
            </a:r>
          </a:p>
          <a:p>
            <a:pPr marL="457200" indent="-457200">
              <a:buAutoNum type="arabicPeriod" startAt="17"/>
            </a:pP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And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this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voice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which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came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from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heaven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Heard,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when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were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with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Him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in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holy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mount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"/>
              </a:rPr>
              <a:t>. </a:t>
            </a:r>
          </a:p>
          <a:p>
            <a:endParaRPr lang="es-ES_tradnl" sz="2000" dirty="0">
              <a:solidFill>
                <a:schemeClr val="bg1"/>
              </a:solidFill>
              <a:latin typeface="Papyrus" panose="020B0602040200020303" pitchFamily="34" charset="77"/>
              <a:cs typeface="Papyrus"/>
            </a:endParaRPr>
          </a:p>
        </p:txBody>
      </p:sp>
      <p:pic>
        <p:nvPicPr>
          <p:cNvPr id="5" name="Picture 4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34344FB9-B280-311F-6109-37FE85FC8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167" l="3000" r="96500">
                        <a14:foregroundMark x1="29750" y1="55417" x2="21375" y2="56563"/>
                        <a14:foregroundMark x1="21375" y1="56563" x2="13625" y2="59583"/>
                        <a14:foregroundMark x1="13625" y1="59583" x2="5000" y2="72083"/>
                        <a14:foregroundMark x1="5000" y1="72083" x2="3125" y2="83646"/>
                        <a14:foregroundMark x1="3125" y1="83646" x2="6250" y2="90729"/>
                        <a14:foregroundMark x1="6250" y1="90729" x2="13250" y2="95000"/>
                        <a14:foregroundMark x1="13250" y1="95000" x2="42250" y2="92813"/>
                        <a14:foregroundMark x1="42250" y1="92813" x2="63625" y2="93958"/>
                        <a14:foregroundMark x1="63625" y1="93958" x2="79500" y2="93646"/>
                        <a14:foregroundMark x1="79500" y1="93646" x2="91375" y2="94167"/>
                        <a14:foregroundMark x1="91375" y1="94167" x2="85875" y2="85417"/>
                        <a14:foregroundMark x1="85875" y1="85417" x2="81125" y2="72708"/>
                        <a14:foregroundMark x1="4750" y1="70938" x2="2922" y2="75242"/>
                        <a14:foregroundMark x1="3077" y1="84852" x2="6500" y2="87500"/>
                        <a14:foregroundMark x1="3241" y1="94979" x2="12000" y2="96875"/>
                        <a14:foregroundMark x1="12000" y1="96875" x2="52625" y2="95313"/>
                        <a14:foregroundMark x1="52625" y1="95313" x2="94125" y2="97292"/>
                        <a14:foregroundMark x1="94125" y1="97292" x2="96500" y2="88958"/>
                        <a14:foregroundMark x1="96500" y1="88958" x2="96250" y2="88854"/>
                        <a14:foregroundMark x1="94000" y1="80313" x2="90125" y2="84479"/>
                        <a14:foregroundMark x1="89000" y1="85729" x2="92875" y2="79479"/>
                        <a14:foregroundMark x1="92875" y1="79479" x2="92625" y2="79479"/>
                        <a14:foregroundMark x1="93250" y1="80313" x2="90500" y2="84063"/>
                        <a14:foregroundMark x1="89875" y1="85000" x2="93750" y2="81250"/>
                        <a14:foregroundMark x1="80500" y1="72188" x2="80500" y2="72188"/>
                        <a14:foregroundMark x1="80250" y1="71771" x2="81125" y2="73229"/>
                        <a14:foregroundMark x1="87125" y1="78021" x2="92875" y2="78958"/>
                        <a14:foregroundMark x1="90125" y1="85000" x2="94000" y2="81563"/>
                        <a14:foregroundMark x1="88000" y1="77917" x2="92625" y2="78958"/>
                        <a14:backgroundMark x1="750" y1="72396" x2="1125" y2="95625"/>
                        <a14:backgroundMark x1="62125" y1="63646" x2="69500" y2="68021"/>
                        <a14:backgroundMark x1="69500" y1="68021" x2="73875" y2="74375"/>
                        <a14:backgroundMark x1="73875" y1="74375" x2="72875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8340" y="-272785"/>
            <a:ext cx="5990844" cy="740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19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0565"/>
            <a:ext cx="9511126" cy="69285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4" descr="0">
            <a:extLst>
              <a:ext uri="{FF2B5EF4-FFF2-40B4-BE49-F238E27FC236}">
                <a16:creationId xmlns:a16="http://schemas.microsoft.com/office/drawing/2014/main" id="{A7A8A9A1-AA51-30DF-38DB-28E5CDAD4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b="6112"/>
          <a:stretch/>
        </p:blipFill>
        <p:spPr bwMode="auto">
          <a:xfrm>
            <a:off x="245206" y="8776"/>
            <a:ext cx="9144000" cy="615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0126C0-EABB-1F6A-D5D6-A23897A523F8}"/>
              </a:ext>
            </a:extLst>
          </p:cNvPr>
          <p:cNvSpPr txBox="1"/>
          <p:nvPr/>
        </p:nvSpPr>
        <p:spPr>
          <a:xfrm>
            <a:off x="214384" y="8776"/>
            <a:ext cx="9174822" cy="75405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</a:rPr>
              <a:t>        </a:t>
            </a:r>
          </a:p>
          <a:p>
            <a:r>
              <a:rPr lang="en-US" sz="2300" dirty="0">
                <a:solidFill>
                  <a:schemeClr val="bg1"/>
                </a:solidFill>
                <a:latin typeface="Papyrus" panose="020B0602040200020303" pitchFamily="34" charset="77"/>
              </a:rPr>
              <a:t>                  Moses &amp; Elijah  –The 2 Mighty Witnesses – Revelation 11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6E8CF-A1F0-56C0-F4F6-88ED752AFA7C}"/>
              </a:ext>
            </a:extLst>
          </p:cNvPr>
          <p:cNvSpPr txBox="1"/>
          <p:nvPr/>
        </p:nvSpPr>
        <p:spPr>
          <a:xfrm>
            <a:off x="306166" y="5526983"/>
            <a:ext cx="9144000" cy="98488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endParaRPr lang="es-ES_tradnl" sz="2000" dirty="0">
              <a:solidFill>
                <a:schemeClr val="bg1"/>
              </a:solidFill>
              <a:latin typeface="Papyrus" panose="020B0602040200020303" pitchFamily="34" charset="77"/>
              <a:cs typeface="Papyrus Condensed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After 6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days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from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Creation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(6,000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years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) Moses and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Elijah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Will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Re-appear</a:t>
            </a:r>
            <a:endParaRPr lang="es-ES_tradnl" sz="2000" dirty="0">
              <a:solidFill>
                <a:schemeClr val="bg1"/>
              </a:solidFill>
              <a:latin typeface="Papyrus" panose="020B0602040200020303" pitchFamily="34" charset="77"/>
              <a:cs typeface="Papyrus Condensed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      Moses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represents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Torah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 -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Elijah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Represents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all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OT </a:t>
            </a:r>
            <a:r>
              <a:rPr lang="es-ES_tradnl" sz="2000" dirty="0" err="1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prophets</a:t>
            </a:r>
            <a:r>
              <a:rPr lang="es-ES_tradnl" sz="2000" dirty="0">
                <a:solidFill>
                  <a:schemeClr val="bg1"/>
                </a:solidFill>
                <a:latin typeface="Papyrus" panose="020B0602040200020303" pitchFamily="34" charset="77"/>
                <a:cs typeface="Papyrus Condense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0438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2829" y="329594"/>
            <a:ext cx="750234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latin typeface="Papyrus Condensed"/>
                <a:cs typeface="Papyrus Condensed"/>
              </a:rPr>
              <a:t>      Are </a:t>
            </a:r>
            <a:r>
              <a:rPr lang="es-ES_tradnl" sz="2800" dirty="0" err="1">
                <a:latin typeface="Papyrus Condensed"/>
                <a:cs typeface="Papyrus Condensed"/>
              </a:rPr>
              <a:t>There</a:t>
            </a:r>
            <a:r>
              <a:rPr lang="es-ES_tradnl" sz="2800" dirty="0">
                <a:latin typeface="Papyrus Condensed"/>
                <a:cs typeface="Papyrus Condensed"/>
              </a:rPr>
              <a:t> </a:t>
            </a:r>
            <a:r>
              <a:rPr lang="es-ES_tradnl" sz="2800" dirty="0" err="1">
                <a:latin typeface="Papyrus Condensed"/>
                <a:cs typeface="Papyrus Condensed"/>
              </a:rPr>
              <a:t>Any</a:t>
            </a:r>
            <a:r>
              <a:rPr lang="es-ES_tradnl" sz="2800" dirty="0">
                <a:latin typeface="Papyrus Condensed"/>
                <a:cs typeface="Papyrus Condensed"/>
              </a:rPr>
              <a:t> More </a:t>
            </a:r>
          </a:p>
          <a:p>
            <a:r>
              <a:rPr lang="es-ES_tradnl" sz="2800" dirty="0">
                <a:latin typeface="Papyrus Condensed"/>
                <a:cs typeface="Papyrus Condensed"/>
              </a:rPr>
              <a:t>Future </a:t>
            </a:r>
            <a:r>
              <a:rPr lang="es-ES_tradnl" sz="2800" dirty="0" err="1">
                <a:latin typeface="Papyrus Condensed"/>
                <a:cs typeface="Papyrus Condensed"/>
              </a:rPr>
              <a:t>Prophetic</a:t>
            </a:r>
            <a:r>
              <a:rPr lang="es-ES_tradnl" sz="2800" dirty="0">
                <a:latin typeface="Papyrus Condensed"/>
                <a:cs typeface="Papyrus Condensed"/>
              </a:rPr>
              <a:t> </a:t>
            </a:r>
            <a:r>
              <a:rPr lang="es-ES_tradnl" sz="2800" dirty="0" err="1">
                <a:latin typeface="Papyrus Condensed"/>
                <a:cs typeface="Papyrus Condensed"/>
              </a:rPr>
              <a:t>Events</a:t>
            </a:r>
            <a:r>
              <a:rPr lang="es-ES_tradnl" sz="2800" dirty="0">
                <a:latin typeface="Papyrus Condensed"/>
                <a:cs typeface="Papyrus Condensed"/>
              </a:rPr>
              <a:t> </a:t>
            </a:r>
          </a:p>
          <a:p>
            <a:r>
              <a:rPr lang="es-ES_tradnl" sz="2800" dirty="0">
                <a:latin typeface="Papyrus Condensed"/>
                <a:cs typeface="Papyrus Condensed"/>
              </a:rPr>
              <a:t> </a:t>
            </a:r>
            <a:r>
              <a:rPr lang="es-ES_tradnl" sz="2800" dirty="0" err="1">
                <a:latin typeface="Papyrus Condensed"/>
                <a:cs typeface="Papyrus Condensed"/>
              </a:rPr>
              <a:t>About</a:t>
            </a:r>
            <a:r>
              <a:rPr lang="es-ES_tradnl" sz="2800" dirty="0">
                <a:latin typeface="Papyrus Condensed"/>
                <a:cs typeface="Papyrus Condensed"/>
              </a:rPr>
              <a:t> </a:t>
            </a:r>
            <a:r>
              <a:rPr lang="es-ES_tradnl" sz="2800" dirty="0" err="1">
                <a:latin typeface="Papyrus Condensed"/>
                <a:cs typeface="Papyrus Condensed"/>
              </a:rPr>
              <a:t>the</a:t>
            </a:r>
            <a:r>
              <a:rPr lang="es-ES_tradnl" sz="2800" dirty="0">
                <a:latin typeface="Papyrus Condensed"/>
                <a:cs typeface="Papyrus Condensed"/>
              </a:rPr>
              <a:t> </a:t>
            </a:r>
            <a:r>
              <a:rPr lang="es-ES_tradnl" sz="2800" dirty="0" err="1">
                <a:latin typeface="Papyrus Condensed"/>
                <a:cs typeface="Papyrus Condensed"/>
              </a:rPr>
              <a:t>Feast</a:t>
            </a:r>
            <a:r>
              <a:rPr lang="es-ES_tradnl" sz="2800" dirty="0">
                <a:latin typeface="Papyrus Condensed"/>
                <a:cs typeface="Papyrus Condensed"/>
              </a:rPr>
              <a:t> of </a:t>
            </a:r>
            <a:r>
              <a:rPr lang="es-ES_tradnl" sz="2800" dirty="0" err="1">
                <a:latin typeface="Papyrus Condensed"/>
                <a:cs typeface="Papyrus Condensed"/>
              </a:rPr>
              <a:t>Tabernacles</a:t>
            </a:r>
            <a:endParaRPr lang="es-ES_tradnl" sz="2800" dirty="0">
              <a:latin typeface="Papyrus Condensed"/>
              <a:cs typeface="Papyrus Condensed"/>
            </a:endParaRPr>
          </a:p>
          <a:p>
            <a:r>
              <a:rPr lang="es-ES_tradnl" sz="2800" dirty="0">
                <a:latin typeface="Papyrus Condensed"/>
                <a:cs typeface="Papyrus Condensed"/>
              </a:rPr>
              <a:t>                   </a:t>
            </a:r>
          </a:p>
          <a:p>
            <a:endParaRPr lang="es-ES_tradnl" sz="2800" dirty="0">
              <a:latin typeface="Papyrus Condensed"/>
              <a:cs typeface="Papyrus Condensed"/>
            </a:endParaRPr>
          </a:p>
          <a:p>
            <a:endParaRPr lang="es-ES_tradnl" sz="32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s-ES_tradnl" sz="36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s-ES_tradnl" sz="36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s-ES_tradnl" sz="36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s-ES_tradnl" sz="36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s-ES_tradnl" sz="3600" dirty="0">
              <a:solidFill>
                <a:srgbClr val="FF0000"/>
              </a:solidFill>
              <a:latin typeface="Cracked"/>
              <a:cs typeface="Cracked"/>
            </a:endParaRPr>
          </a:p>
          <a:p>
            <a:endParaRPr lang="es-ES_tradnl" sz="28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  </a:t>
            </a:r>
            <a:r>
              <a:rPr lang="es-ES_tradnl" sz="28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To</a:t>
            </a:r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  </a:t>
            </a:r>
            <a:r>
              <a:rPr lang="es-ES_tradnl" sz="2800" dirty="0" err="1">
                <a:solidFill>
                  <a:srgbClr val="000000"/>
                </a:solidFill>
                <a:latin typeface="Papyrus Condensed"/>
                <a:cs typeface="Papyrus Condensed"/>
              </a:rPr>
              <a:t>Watch</a:t>
            </a:r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 and </a:t>
            </a:r>
            <a:r>
              <a:rPr lang="es-ES_tradnl" sz="2800" dirty="0" err="1">
                <a:solidFill>
                  <a:srgbClr val="000000"/>
                </a:solidFill>
                <a:latin typeface="Papyrus Condensed"/>
                <a:cs typeface="Papyrus Condensed"/>
              </a:rPr>
              <a:t>Pray</a:t>
            </a:r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800" dirty="0" err="1">
                <a:solidFill>
                  <a:srgbClr val="000000"/>
                </a:solidFill>
                <a:latin typeface="Papyrus Condensed"/>
                <a:cs typeface="Papyrus Condensed"/>
              </a:rPr>
              <a:t>About</a:t>
            </a:r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 ?</a:t>
            </a:r>
          </a:p>
          <a:p>
            <a:endParaRPr lang="es-ES_tradnl" sz="28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endParaRPr lang="es-ES_tradnl" sz="28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endParaRPr lang="es-ES_tradnl" sz="2800" dirty="0">
              <a:solidFill>
                <a:srgbClr val="000000"/>
              </a:solidFill>
              <a:latin typeface="Papyrus Condensed"/>
              <a:cs typeface="Papyrus Condensed"/>
            </a:endParaRPr>
          </a:p>
        </p:txBody>
      </p:sp>
      <p:pic>
        <p:nvPicPr>
          <p:cNvPr id="6" name="Picture 5" descr="images-6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8262" r="4885"/>
          <a:stretch/>
        </p:blipFill>
        <p:spPr>
          <a:xfrm>
            <a:off x="316808" y="575990"/>
            <a:ext cx="4795471" cy="5762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menorah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29" y="1827827"/>
            <a:ext cx="3571538" cy="376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72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18604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3" name="TextBox 2"/>
          <p:cNvSpPr txBox="1"/>
          <p:nvPr/>
        </p:nvSpPr>
        <p:spPr>
          <a:xfrm>
            <a:off x="91663" y="262371"/>
            <a:ext cx="8595444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During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Millineum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God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Requires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Nations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Keep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Feast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of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Tabernacles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Cracked"/>
              </a:rPr>
              <a:t> </a:t>
            </a:r>
            <a:endParaRPr lang="es-ES_tradnl" dirty="0">
              <a:solidFill>
                <a:schemeClr val="bg1"/>
              </a:solidFill>
              <a:latin typeface="Papyrus" panose="020B0602040200020303" pitchFamily="34" charset="77"/>
              <a:cs typeface="Lucida Handwriting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2719" y="3035737"/>
            <a:ext cx="4389120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  <a:latin typeface="Papyrus" panose="020B0602040200020303" pitchFamily="34" charset="77"/>
                <a:cs typeface="Lucida Handwriting"/>
              </a:rPr>
              <a:t>17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. “And t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be,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whoso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will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not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come up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families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earth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Jerusalem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worship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King,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Lord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hosts,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even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on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them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will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come no rain.</a:t>
            </a:r>
          </a:p>
          <a:p>
            <a:r>
              <a:rPr lang="es-ES_tradnl" b="1" dirty="0">
                <a:solidFill>
                  <a:srgbClr val="FF0000"/>
                </a:solidFill>
                <a:latin typeface="Papyrus" panose="020B0602040200020303" pitchFamily="34" charset="77"/>
                <a:cs typeface="Lucida Handwriting"/>
              </a:rPr>
              <a:t>18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. And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if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family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Egypt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will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not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go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up, and come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not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will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have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no rain;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there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be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plague,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wherewith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Lord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smite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heathen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come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not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up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keep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Feast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Tabernacles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.</a:t>
            </a:r>
          </a:p>
          <a:p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b="1" dirty="0">
                <a:solidFill>
                  <a:srgbClr val="FF0000"/>
                </a:solidFill>
                <a:latin typeface="Papyrus" panose="020B0602040200020303" pitchFamily="34" charset="77"/>
                <a:cs typeface="Lucida Handwriting"/>
              </a:rPr>
              <a:t>19.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This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be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punishment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Egypt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nations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comenot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up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keep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Feast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of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Tabernacles</a:t>
            </a:r>
            <a:r>
              <a:rPr lang="es-ES_tradnl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7451" y="875469"/>
            <a:ext cx="4279656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Papyrus"/>
                <a:cs typeface="Papyrus"/>
              </a:rPr>
              <a:t>16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 “And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come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pass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every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one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left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nations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which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came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against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Jerusalem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even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up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from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year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year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worship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King,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Lord of Hosts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keep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Feast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Tabernacles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.”     </a:t>
            </a:r>
            <a:r>
              <a:rPr lang="es-ES_tradnl" b="1" dirty="0" err="1">
                <a:solidFill>
                  <a:srgbClr val="FF0000"/>
                </a:solidFill>
                <a:latin typeface="Papyrus"/>
                <a:cs typeface="Papyrus"/>
              </a:rPr>
              <a:t>Zechariah</a:t>
            </a:r>
            <a:r>
              <a:rPr lang="es-ES_tradnl" b="1" dirty="0">
                <a:solidFill>
                  <a:srgbClr val="FF0000"/>
                </a:solidFill>
                <a:latin typeface="Papyrus"/>
                <a:cs typeface="Papyrus"/>
              </a:rPr>
              <a:t> 14:16-19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28072" y="-3704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10" name="Picture 9" descr="A crowd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BC9A0F2D-FEE2-464D-BAD6-BC484A983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4274" y="2812310"/>
            <a:ext cx="6477701" cy="2859740"/>
          </a:xfrm>
          <a:prstGeom prst="rect">
            <a:avLst/>
          </a:prstGeom>
        </p:spPr>
      </p:pic>
      <p:pic>
        <p:nvPicPr>
          <p:cNvPr id="8" name="Picture 7" descr="A crowd of people holding flags&#10;&#10;Description automatically generated with medium confidence">
            <a:extLst>
              <a:ext uri="{FF2B5EF4-FFF2-40B4-BE49-F238E27FC236}">
                <a16:creationId xmlns:a16="http://schemas.microsoft.com/office/drawing/2014/main" id="{DB67889D-E2CF-F338-0328-07BDAD8E8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01" y="875469"/>
            <a:ext cx="3735702" cy="560811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32705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3365" name="Text Box 6"/>
          <p:cNvSpPr txBox="1">
            <a:spLocks noChangeArrowheads="1"/>
          </p:cNvSpPr>
          <p:nvPr/>
        </p:nvSpPr>
        <p:spPr bwMode="auto">
          <a:xfrm>
            <a:off x="0" y="607220"/>
            <a:ext cx="3884457" cy="578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latin typeface="Lucida Handwriting"/>
                <a:cs typeface="Lucida Handwriting"/>
              </a:rPr>
              <a:t>The Wedding Supper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Lucida Handwriting"/>
                <a:cs typeface="Lucida Handwriting"/>
              </a:rPr>
              <a:t> of the Lamb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Lucida Calligraphy" charset="0"/>
              </a:rPr>
              <a:t>Revelation 19:7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ja-JP" altLang="en-US" sz="2000" dirty="0">
                <a:latin typeface="Lucida Calligraphy" charset="0"/>
              </a:rPr>
              <a:t>“</a:t>
            </a:r>
            <a:r>
              <a:rPr lang="en-US" altLang="ja-JP" dirty="0">
                <a:latin typeface="Papyrus"/>
                <a:cs typeface="Papyrus"/>
              </a:rPr>
              <a:t>Let us be glad and rejoice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ja-JP" dirty="0">
                <a:latin typeface="Papyrus"/>
                <a:cs typeface="Papyrus"/>
              </a:rPr>
              <a:t> and give honor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ja-JP" dirty="0">
                <a:latin typeface="Papyrus"/>
                <a:cs typeface="Papyrus"/>
              </a:rPr>
              <a:t> to Him, for the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ja-JP" dirty="0">
                <a:latin typeface="Papyrus"/>
                <a:cs typeface="Papyrus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Papyrus"/>
                <a:cs typeface="Papyrus"/>
              </a:rPr>
              <a:t>Marriage of the Lamb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ja-JP" dirty="0">
                <a:latin typeface="Papyrus"/>
                <a:cs typeface="Papyrus"/>
              </a:rPr>
              <a:t>    </a:t>
            </a:r>
            <a:r>
              <a:rPr lang="en-US" altLang="ja-JP" sz="2000" dirty="0">
                <a:latin typeface="Papyrus"/>
                <a:cs typeface="Papyrus"/>
              </a:rPr>
              <a:t>       </a:t>
            </a:r>
            <a:r>
              <a:rPr lang="en-US" altLang="ja-JP" dirty="0">
                <a:latin typeface="Papyrus"/>
                <a:cs typeface="Papyrus"/>
              </a:rPr>
              <a:t>has come, and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ja-JP" dirty="0">
                <a:latin typeface="Papyrus"/>
                <a:cs typeface="Papyrus"/>
              </a:rPr>
              <a:t>        His wife has made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ja-JP" dirty="0">
                <a:latin typeface="Papyrus"/>
                <a:cs typeface="Papyrus"/>
              </a:rPr>
              <a:t>            herself ready.</a:t>
            </a:r>
            <a:r>
              <a:rPr lang="ja-JP" altLang="en-US">
                <a:latin typeface="Papyrus"/>
                <a:cs typeface="Papyrus"/>
              </a:rPr>
              <a:t>”</a:t>
            </a:r>
            <a:endParaRPr lang="en-US" altLang="ja-JP" dirty="0">
              <a:latin typeface="Papyrus"/>
              <a:cs typeface="Papyrus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dirty="0">
              <a:latin typeface="Papyrus"/>
              <a:cs typeface="Papyrus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Papyrus"/>
                <a:cs typeface="Papyrus"/>
              </a:rPr>
              <a:t>     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77"/>
                <a:cs typeface="Papyrus"/>
              </a:rPr>
              <a:t>When the Sukkah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77"/>
                <a:cs typeface="Papyrus"/>
              </a:rPr>
              <a:t> Becomes the Chuppah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77"/>
                <a:cs typeface="Papyrus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5959" y="987905"/>
            <a:ext cx="130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>
              <a:latin typeface="Lucida Calligraphy"/>
              <a:cs typeface="Lucida Calligraphy"/>
            </a:endParaRPr>
          </a:p>
        </p:txBody>
      </p:sp>
      <p:pic>
        <p:nvPicPr>
          <p:cNvPr id="6" name="Picture 5" descr="A bride and groom under a gazebo&#10;&#10;Description automatically generated with low confidence">
            <a:extLst>
              <a:ext uri="{FF2B5EF4-FFF2-40B4-BE49-F238E27FC236}">
                <a16:creationId xmlns:a16="http://schemas.microsoft.com/office/drawing/2014/main" id="{5AC1438E-A364-A674-9624-40E2A6AB3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09"/>
          <a:stretch/>
        </p:blipFill>
        <p:spPr>
          <a:xfrm>
            <a:off x="4156667" y="251898"/>
            <a:ext cx="4898908" cy="630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3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3973" name="Text Box 7"/>
          <p:cNvSpPr txBox="1">
            <a:spLocks noChangeArrowheads="1"/>
          </p:cNvSpPr>
          <p:nvPr/>
        </p:nvSpPr>
        <p:spPr bwMode="auto">
          <a:xfrm>
            <a:off x="846706" y="5267601"/>
            <a:ext cx="635030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035" y="158770"/>
            <a:ext cx="851999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Feast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Tabernacles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Marks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End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 of  </a:t>
            </a:r>
            <a:r>
              <a:rPr lang="es-ES_tradnl" sz="2000" dirty="0" err="1">
                <a:solidFill>
                  <a:srgbClr val="FF0000"/>
                </a:solidFill>
                <a:latin typeface="Papyrus"/>
                <a:cs typeface="Papyrus"/>
              </a:rPr>
              <a:t>Harvest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!</a:t>
            </a:r>
          </a:p>
          <a:p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 </a:t>
            </a:r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last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appointed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time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is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greatest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and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most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joyful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festival.  </a:t>
            </a:r>
          </a:p>
          <a:p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Jews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present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themselves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before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Lord  in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Jerusalem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</a:t>
            </a:r>
          </a:p>
          <a:p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Strangers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from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all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nations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come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to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worship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Lord!</a:t>
            </a:r>
          </a:p>
          <a:p>
            <a:pPr>
              <a:lnSpc>
                <a:spcPct val="70000"/>
              </a:lnSpc>
            </a:pPr>
            <a:endParaRPr lang="es-ES_tradnl" sz="2800" dirty="0">
              <a:solidFill>
                <a:srgbClr val="FF0000"/>
              </a:solidFill>
              <a:latin typeface="Cracked"/>
              <a:cs typeface="Cracked"/>
            </a:endParaRPr>
          </a:p>
          <a:p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Three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major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themes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of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Celebration</a:t>
            </a:r>
            <a:endParaRPr lang="es-ES_tradnl" sz="2800" dirty="0">
              <a:solidFill>
                <a:srgbClr val="FF0000"/>
              </a:solidFill>
              <a:latin typeface="Cracked"/>
              <a:cs typeface="Cracked"/>
            </a:endParaRPr>
          </a:p>
          <a:p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1.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To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remember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God’s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Provision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in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Wilderness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for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40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years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,</a:t>
            </a:r>
          </a:p>
          <a:p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all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Israel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make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booths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(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sukkah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) and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live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outdoors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for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7 </a:t>
            </a:r>
            <a:r>
              <a:rPr lang="es-ES_tradnl" sz="2800" dirty="0" err="1">
                <a:solidFill>
                  <a:srgbClr val="000000"/>
                </a:solidFill>
                <a:latin typeface="Papyrus Condensed"/>
                <a:cs typeface="Papyrus Condensed"/>
              </a:rPr>
              <a:t>days</a:t>
            </a:r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!</a:t>
            </a:r>
          </a:p>
          <a:p>
            <a:pPr>
              <a:lnSpc>
                <a:spcPct val="70000"/>
              </a:lnSpc>
            </a:pPr>
            <a:endParaRPr lang="es-ES_tradnl" sz="2800" dirty="0">
              <a:solidFill>
                <a:srgbClr val="000000"/>
              </a:solidFill>
              <a:latin typeface="Papyrus Condensed"/>
              <a:cs typeface="Papyrus Condensed"/>
            </a:endParaRPr>
          </a:p>
          <a:p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2.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To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rejoice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and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give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God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thanks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Papyrus Condensed"/>
                <a:cs typeface="Papyrus Condensed"/>
              </a:rPr>
              <a:t>–</a:t>
            </a:r>
          </a:p>
          <a:p>
            <a:r>
              <a:rPr lang="en-US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    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All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Harvest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is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safely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in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Barn!</a:t>
            </a:r>
          </a:p>
          <a:p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     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All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Redeemed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are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safely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in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Heaven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!</a:t>
            </a:r>
          </a:p>
          <a:p>
            <a:pPr>
              <a:lnSpc>
                <a:spcPct val="70000"/>
              </a:lnSpc>
            </a:pPr>
            <a:endParaRPr lang="es-ES_tradnl" sz="2400" b="1" dirty="0">
              <a:solidFill>
                <a:srgbClr val="000000"/>
              </a:solidFill>
              <a:latin typeface="Papyrus"/>
              <a:cs typeface="Papyrus"/>
            </a:endParaRPr>
          </a:p>
          <a:p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3</a:t>
            </a:r>
            <a:r>
              <a:rPr lang="es-ES_tradnl" sz="2800" dirty="0">
                <a:solidFill>
                  <a:srgbClr val="000000"/>
                </a:solidFill>
                <a:latin typeface="Papyrus Condensed"/>
                <a:cs typeface="Papyrus Condensed"/>
              </a:rPr>
              <a:t>.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To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sacrifice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70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bulls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for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Nations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.</a:t>
            </a:r>
          </a:p>
          <a:p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 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Elaborate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rituals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day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and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night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for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7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days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.</a:t>
            </a:r>
          </a:p>
          <a:p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   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All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24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Courses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of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Priests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 are </a:t>
            </a:r>
            <a:r>
              <a:rPr lang="es-ES_tradnl" sz="2400" dirty="0" err="1">
                <a:solidFill>
                  <a:srgbClr val="000000"/>
                </a:solidFill>
                <a:latin typeface="Papyrus Condensed"/>
                <a:cs typeface="Papyrus Condensed"/>
              </a:rPr>
              <a:t>present</a:t>
            </a:r>
            <a:r>
              <a:rPr lang="es-ES_tradnl" sz="2400" dirty="0">
                <a:solidFill>
                  <a:srgbClr val="000000"/>
                </a:solidFill>
                <a:latin typeface="Papyrus Condensed"/>
                <a:cs typeface="Papyrus Condensed"/>
              </a:rPr>
              <a:t>. </a:t>
            </a:r>
          </a:p>
          <a:p>
            <a:r>
              <a:rPr lang="es-ES_tradnl" sz="2400" dirty="0">
                <a:solidFill>
                  <a:srgbClr val="000000"/>
                </a:solidFill>
                <a:latin typeface="Cracked"/>
                <a:cs typeface="Cracked"/>
              </a:rPr>
              <a:t> </a:t>
            </a:r>
            <a:r>
              <a:rPr lang="es-ES_tradnl" sz="2400" dirty="0">
                <a:solidFill>
                  <a:srgbClr val="FF0000"/>
                </a:solidFill>
                <a:latin typeface="Papyrus Condensed"/>
                <a:cs typeface="Papyrus Condensed"/>
              </a:rPr>
              <a:t>1 </a:t>
            </a:r>
            <a:r>
              <a:rPr lang="es-ES_tradnl" sz="2400" dirty="0" err="1">
                <a:solidFill>
                  <a:srgbClr val="FF0000"/>
                </a:solidFill>
                <a:latin typeface="Papyrus Condensed"/>
                <a:cs typeface="Papyrus Condensed"/>
              </a:rPr>
              <a:t>Chron</a:t>
            </a:r>
            <a:r>
              <a:rPr lang="es-ES_tradnl" sz="2400" dirty="0">
                <a:solidFill>
                  <a:srgbClr val="FF0000"/>
                </a:solidFill>
                <a:latin typeface="Papyrus Condensed"/>
                <a:cs typeface="Papyrus Condensed"/>
              </a:rPr>
              <a:t>. 24:4-19     Rev.4:4      </a:t>
            </a:r>
            <a:r>
              <a:rPr lang="es-ES_tradnl" sz="2400" dirty="0" err="1">
                <a:solidFill>
                  <a:srgbClr val="FF0000"/>
                </a:solidFill>
                <a:latin typeface="Papyrus Condensed"/>
                <a:cs typeface="Papyrus Condensed"/>
              </a:rPr>
              <a:t>The</a:t>
            </a:r>
            <a:r>
              <a:rPr lang="es-ES_tradnl" sz="2400" dirty="0">
                <a:solidFill>
                  <a:srgbClr val="FF0000"/>
                </a:solidFill>
                <a:latin typeface="Papyrus Condensed"/>
                <a:cs typeface="Papyrus Condensed"/>
              </a:rPr>
              <a:t>  24 </a:t>
            </a:r>
            <a:r>
              <a:rPr lang="es-ES_tradnl" sz="2400" dirty="0" err="1">
                <a:solidFill>
                  <a:srgbClr val="FF0000"/>
                </a:solidFill>
                <a:latin typeface="Papyrus Condensed"/>
                <a:cs typeface="Papyrus Condensed"/>
              </a:rPr>
              <a:t>Elders</a:t>
            </a:r>
            <a:endParaRPr lang="es-ES_tradnl" sz="2400" dirty="0">
              <a:solidFill>
                <a:srgbClr val="FF0000"/>
              </a:solidFill>
              <a:latin typeface="Papyrus Condensed"/>
              <a:cs typeface="Papyrus Condensed"/>
            </a:endParaRPr>
          </a:p>
        </p:txBody>
      </p:sp>
      <p:pic>
        <p:nvPicPr>
          <p:cNvPr id="5" name="Picture 4" descr="images-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30" y="320016"/>
            <a:ext cx="2305901" cy="2900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37" y="3615890"/>
            <a:ext cx="3742861" cy="2987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151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86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latin typeface="Papyrus"/>
              <a:cs typeface="Papyru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415" y="215044"/>
            <a:ext cx="8284012" cy="206210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					</a:t>
            </a:r>
            <a:r>
              <a:rPr lang="es-ES_tradnl" sz="2000" b="1" dirty="0" err="1">
                <a:solidFill>
                  <a:srgbClr val="FF0000"/>
                </a:solidFill>
                <a:latin typeface="Avenir Book" panose="02000503020000020003" pitchFamily="2" charset="0"/>
                <a:cs typeface="Papyrus"/>
              </a:rPr>
              <a:t>Revelation</a:t>
            </a:r>
            <a:r>
              <a:rPr lang="es-ES_tradnl" sz="2000" b="1" dirty="0">
                <a:solidFill>
                  <a:srgbClr val="FF0000"/>
                </a:solidFill>
                <a:latin typeface="Avenir Book" panose="02000503020000020003" pitchFamily="2" charset="0"/>
                <a:cs typeface="Papyrus"/>
              </a:rPr>
              <a:t>  </a:t>
            </a:r>
            <a:r>
              <a:rPr lang="es-ES_tradnl" sz="2000" b="1" dirty="0" err="1">
                <a:solidFill>
                  <a:srgbClr val="FF0000"/>
                </a:solidFill>
                <a:latin typeface="Avenir Book" panose="02000503020000020003" pitchFamily="2" charset="0"/>
                <a:cs typeface="Papyrus"/>
              </a:rPr>
              <a:t>Chapter</a:t>
            </a:r>
            <a:r>
              <a:rPr lang="es-ES_tradnl" sz="2000" b="1" dirty="0">
                <a:solidFill>
                  <a:srgbClr val="FF0000"/>
                </a:solidFill>
                <a:latin typeface="Avenir Book" panose="02000503020000020003" pitchFamily="2" charset="0"/>
                <a:cs typeface="Papyrus"/>
              </a:rPr>
              <a:t> 21:1-3</a:t>
            </a:r>
            <a:endParaRPr lang="es-ES_tradnl" dirty="0">
              <a:solidFill>
                <a:schemeClr val="bg1"/>
              </a:solidFill>
              <a:latin typeface="Avenir Book" panose="02000503020000020003" pitchFamily="2" charset="0"/>
              <a:cs typeface="Papyrus"/>
            </a:endParaRP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1.“And I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saw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 new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heaven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a new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earth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: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for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1st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heaven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1st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earth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                 	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passed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awau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: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was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no more sea. </a:t>
            </a:r>
          </a:p>
          <a:p>
            <a:endParaRPr lang="es-ES_tradnl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2. And I John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saw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Holy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City,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New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Jerusalem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coming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down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from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Heaven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	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prepared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as a bride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adorned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for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husband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  </a:t>
            </a:r>
          </a:p>
          <a:p>
            <a:endParaRPr lang="es-ES_tradnl" dirty="0">
              <a:solidFill>
                <a:schemeClr val="bg1"/>
              </a:solidFill>
              <a:latin typeface="Papyrus"/>
              <a:cs typeface="Papyrus"/>
            </a:endParaRPr>
          </a:p>
        </p:txBody>
      </p:sp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40102232-A014-A47D-12AF-F77ADE334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5" y="2002354"/>
            <a:ext cx="8284012" cy="3939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940C21-AFB2-1213-4C94-DC68F723F46D}"/>
              </a:ext>
            </a:extLst>
          </p:cNvPr>
          <p:cNvSpPr txBox="1"/>
          <p:nvPr/>
        </p:nvSpPr>
        <p:spPr>
          <a:xfrm>
            <a:off x="280415" y="5717420"/>
            <a:ext cx="8284012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3. And I heard a great voice from Heaven, saying Behold, the Tabernacle of 	God is with men, and He will dwell with them, and they shall be His people, </a:t>
            </a:r>
          </a:p>
          <a:p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	And God Himself shall be with them, and He will be their God." </a:t>
            </a:r>
          </a:p>
        </p:txBody>
      </p:sp>
    </p:spTree>
    <p:extLst>
      <p:ext uri="{BB962C8B-B14F-4D97-AF65-F5344CB8AC3E}">
        <p14:creationId xmlns:p14="http://schemas.microsoft.com/office/powerpoint/2010/main" val="4265080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27387"/>
            <a:ext cx="9144000" cy="69749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3200" dirty="0">
              <a:latin typeface="Cracked"/>
              <a:cs typeface="Cracked"/>
            </a:endParaRPr>
          </a:p>
        </p:txBody>
      </p:sp>
      <p:pic>
        <p:nvPicPr>
          <p:cNvPr id="9" name="Picture 8" descr="A picture containing table, candelabrum&#10;&#10;Description automatically generated">
            <a:extLst>
              <a:ext uri="{FF2B5EF4-FFF2-40B4-BE49-F238E27FC236}">
                <a16:creationId xmlns:a16="http://schemas.microsoft.com/office/drawing/2014/main" id="{CBAFF99F-D0F6-8647-FD89-06EC05DB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38" y="27387"/>
            <a:ext cx="4053746" cy="6512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612E13-753F-0A9F-D337-81954F9B34B0}"/>
              </a:ext>
            </a:extLst>
          </p:cNvPr>
          <p:cNvSpPr txBox="1"/>
          <p:nvPr/>
        </p:nvSpPr>
        <p:spPr>
          <a:xfrm>
            <a:off x="4483352" y="366623"/>
            <a:ext cx="4511040" cy="61555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          </a:t>
            </a:r>
            <a:r>
              <a:rPr lang="en-US" sz="2400" dirty="0">
                <a:solidFill>
                  <a:srgbClr val="FF0000"/>
                </a:solidFill>
                <a:latin typeface="Lucida Handwriting" panose="03010101010101010101" pitchFamily="66" charset="77"/>
              </a:rPr>
              <a:t>Jesus</a:t>
            </a:r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</a:rPr>
              <a:t>   </a:t>
            </a:r>
            <a:r>
              <a:rPr lang="en-US" sz="1900" dirty="0">
                <a:solidFill>
                  <a:schemeClr val="bg1"/>
                </a:solidFill>
                <a:latin typeface="Papyrus" panose="020B0602040200020303" pitchFamily="34" charset="77"/>
              </a:rPr>
              <a:t>is  Our High Priest</a:t>
            </a:r>
          </a:p>
          <a:p>
            <a:r>
              <a:rPr lang="en-US" sz="1900" dirty="0">
                <a:solidFill>
                  <a:schemeClr val="bg1"/>
                </a:solidFill>
                <a:latin typeface="Papyrus" panose="020B0602040200020303" pitchFamily="34" charset="77"/>
              </a:rPr>
              <a:t>    Now Seated at the Right Hand of God</a:t>
            </a:r>
          </a:p>
          <a:p>
            <a:r>
              <a:rPr lang="en-US" sz="1900" dirty="0">
                <a:solidFill>
                  <a:schemeClr val="bg1"/>
                </a:solidFill>
                <a:latin typeface="Papyrus" panose="020B0602040200020303" pitchFamily="34" charset="77"/>
              </a:rPr>
              <a:t>            Forever Interceding for Us! </a:t>
            </a: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                  </a:t>
            </a:r>
            <a:r>
              <a:rPr lang="en-US" sz="2000" dirty="0">
                <a:solidFill>
                  <a:srgbClr val="FF0000"/>
                </a:solidFill>
                <a:latin typeface="Papyrus" panose="020B0602040200020303" pitchFamily="34" charset="77"/>
              </a:rPr>
              <a:t>Hebrews 4:14-16</a:t>
            </a: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14.“Seeing then that we have a great High Priest, that is passed on into the heavens, </a:t>
            </a:r>
            <a:r>
              <a:rPr lang="en-US" sz="2400" dirty="0">
                <a:solidFill>
                  <a:srgbClr val="FF0000"/>
                </a:solidFill>
                <a:latin typeface="Lucida Handwriting" panose="03010101010101010101" pitchFamily="66" charset="77"/>
              </a:rPr>
              <a:t>Jesus, the Son of God</a:t>
            </a:r>
            <a:r>
              <a:rPr lang="en-US" sz="2400" dirty="0">
                <a:solidFill>
                  <a:schemeClr val="bg1"/>
                </a:solidFill>
                <a:latin typeface="Lucida Handwriting" panose="03010101010101010101" pitchFamily="66" charset="77"/>
              </a:rPr>
              <a:t>,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Let us hold fast our profession.</a:t>
            </a:r>
          </a:p>
          <a:p>
            <a:pPr algn="ctr"/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15. For we have not a High Priest which can’t be touched with the feeling of our infirmities, but was in all points tempted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as we are, yet without sin.</a:t>
            </a:r>
          </a:p>
          <a:p>
            <a:pPr algn="ctr"/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16. Let us therefore come boldly into the throne of grace, that we may obtain mercy and find race to help in time of need.”</a:t>
            </a:r>
          </a:p>
          <a:p>
            <a:pPr algn="ctr"/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4225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3074" name="Picture 2" descr="Unchecked Copy Box">
            <a:extLst>
              <a:ext uri="{FF2B5EF4-FFF2-40B4-BE49-F238E27FC236}">
                <a16:creationId xmlns:a16="http://schemas.microsoft.com/office/drawing/2014/main" id="{883779F0-34B6-D3A2-7D77-3EA09C40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98438"/>
            <a:ext cx="1143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C993E5-7B06-A8B8-5967-B608733517FF}"/>
              </a:ext>
            </a:extLst>
          </p:cNvPr>
          <p:cNvSpPr txBox="1"/>
          <p:nvPr/>
        </p:nvSpPr>
        <p:spPr>
          <a:xfrm>
            <a:off x="508000" y="1005269"/>
            <a:ext cx="803402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000" i="0" u="none" strike="noStrike" baseline="30000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16 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Know ye not that you are the Temple of God, and that the Spirit of God dwells in you?</a:t>
            </a:r>
            <a:r>
              <a:rPr lang="en-US" sz="2000" b="1" i="0" u="none" strike="noStrike" baseline="30000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17 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If any man defile the Temple of God, him shall God destroy; for the Temple of God is holy, which Temple you are.”</a:t>
            </a:r>
            <a:endParaRPr lang="en-US" sz="1600" b="1" i="0" u="none" strike="noStrike" dirty="0">
              <a:solidFill>
                <a:srgbClr val="FF0000"/>
              </a:solidFill>
              <a:effectLst/>
              <a:latin typeface="Papyrus" panose="020B06020402000203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E9E03-E1A1-1D48-F014-A1F299E9AEA7}"/>
              </a:ext>
            </a:extLst>
          </p:cNvPr>
          <p:cNvSpPr txBox="1"/>
          <p:nvPr/>
        </p:nvSpPr>
        <p:spPr>
          <a:xfrm>
            <a:off x="1722405" y="211543"/>
            <a:ext cx="5075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Handwriting" panose="03010101010101010101" pitchFamily="66" charset="77"/>
              </a:rPr>
              <a:t>The Holy Spirit Tabernacles in Us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F0E6C-FDB4-512A-1665-D6772D4E5E05}"/>
              </a:ext>
            </a:extLst>
          </p:cNvPr>
          <p:cNvSpPr txBox="1"/>
          <p:nvPr/>
        </p:nvSpPr>
        <p:spPr>
          <a:xfrm>
            <a:off x="2789301" y="736699"/>
            <a:ext cx="347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pyrus" panose="020B0602040200020303" pitchFamily="34" charset="77"/>
              </a:rPr>
              <a:t> 1 Corinthians 3:16-17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945E9-4862-CF82-C615-54F1A6ECC3C7}"/>
              </a:ext>
            </a:extLst>
          </p:cNvPr>
          <p:cNvSpPr txBox="1"/>
          <p:nvPr/>
        </p:nvSpPr>
        <p:spPr>
          <a:xfrm>
            <a:off x="565150" y="2557884"/>
            <a:ext cx="7956550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i="0" u="none" strike="noStrike" baseline="30000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19</a:t>
            </a:r>
            <a:r>
              <a:rPr lang="en-US" sz="2000" b="1" i="0" u="none" strike="noStrike" baseline="30000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 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What? know you not that your body is the temple of the Holy Ghost which is in you, which ye have of God, and you are not your own?</a:t>
            </a:r>
          </a:p>
          <a:p>
            <a:pPr algn="l"/>
            <a:r>
              <a:rPr lang="en-US" sz="2000" b="1" i="0" u="none" strike="noStrike" baseline="30000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20 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Papyrus" panose="020B0602040200020303" pitchFamily="34" charset="77"/>
              </a:rPr>
              <a:t>For you are bought with a price: therefore glorify God in your body, and in your spirit, which are God's.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E2825-5283-3FE5-7F31-47B99DD8CC62}"/>
              </a:ext>
            </a:extLst>
          </p:cNvPr>
          <p:cNvSpPr txBox="1"/>
          <p:nvPr/>
        </p:nvSpPr>
        <p:spPr>
          <a:xfrm>
            <a:off x="2940048" y="2227726"/>
            <a:ext cx="316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pyrus" panose="020B0602040200020303" pitchFamily="34" charset="77"/>
              </a:rPr>
              <a:t>1 Corinthians 6:19-20</a:t>
            </a:r>
          </a:p>
        </p:txBody>
      </p:sp>
      <p:pic>
        <p:nvPicPr>
          <p:cNvPr id="15" name="Picture 14" descr="A bird flying in the sky&#10;&#10;Description automatically generated with low confidence">
            <a:extLst>
              <a:ext uri="{FF2B5EF4-FFF2-40B4-BE49-F238E27FC236}">
                <a16:creationId xmlns:a16="http://schemas.microsoft.com/office/drawing/2014/main" id="{19142780-04DD-8605-7733-615D6E273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35" y="4131415"/>
            <a:ext cx="3344753" cy="2432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376F2B41-D34E-95C9-9320-4D4F44928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22474" b="19169"/>
          <a:stretch/>
        </p:blipFill>
        <p:spPr>
          <a:xfrm>
            <a:off x="4622023" y="4126816"/>
            <a:ext cx="4239056" cy="2432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113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4" descr="A picture containing nature, smoke, drawing, spring&#10;&#10;Description automatically generated">
            <a:extLst>
              <a:ext uri="{FF2B5EF4-FFF2-40B4-BE49-F238E27FC236}">
                <a16:creationId xmlns:a16="http://schemas.microsoft.com/office/drawing/2014/main" id="{4D3E8AF7-5119-B9F0-3115-9CC8D7C65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09"/>
          <a:stretch/>
        </p:blipFill>
        <p:spPr>
          <a:xfrm>
            <a:off x="337559" y="339852"/>
            <a:ext cx="8468881" cy="6178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427291-FE37-2939-9CCA-93E017D974EF}"/>
              </a:ext>
            </a:extLst>
          </p:cNvPr>
          <p:cNvSpPr txBox="1"/>
          <p:nvPr/>
        </p:nvSpPr>
        <p:spPr>
          <a:xfrm>
            <a:off x="4667251" y="5345442"/>
            <a:ext cx="3333581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</a:rPr>
              <a:t>    “Come and Rejoice “</a:t>
            </a:r>
          </a:p>
          <a:p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</a:rPr>
              <a:t>The Feast of Tabernacles</a:t>
            </a:r>
          </a:p>
        </p:txBody>
      </p:sp>
      <p:sp>
        <p:nvSpPr>
          <p:cNvPr id="145413" name="Text Box 6"/>
          <p:cNvSpPr txBox="1">
            <a:spLocks noChangeArrowheads="1"/>
          </p:cNvSpPr>
          <p:nvPr/>
        </p:nvSpPr>
        <p:spPr bwMode="auto">
          <a:xfrm>
            <a:off x="5163010" y="969228"/>
            <a:ext cx="2636581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 Italic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Papyrus" panose="020B0602040200020303" pitchFamily="34" charset="77"/>
                <a:cs typeface="Lucida Handwriting"/>
              </a:rPr>
              <a:t>“Come Unto Me "</a:t>
            </a:r>
          </a:p>
        </p:txBody>
      </p:sp>
    </p:spTree>
    <p:extLst>
      <p:ext uri="{BB962C8B-B14F-4D97-AF65-F5344CB8AC3E}">
        <p14:creationId xmlns:p14="http://schemas.microsoft.com/office/powerpoint/2010/main" val="200896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" name="TextBox 1"/>
          <p:cNvSpPr txBox="1"/>
          <p:nvPr/>
        </p:nvSpPr>
        <p:spPr>
          <a:xfrm>
            <a:off x="197666" y="895422"/>
            <a:ext cx="8114282" cy="535531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s-ES_tradnl" dirty="0">
              <a:latin typeface="Papyrus"/>
              <a:cs typeface="Papyrus"/>
            </a:endParaRPr>
          </a:p>
          <a:p>
            <a:r>
              <a:rPr lang="es-ES_tradnl" b="1" dirty="0" err="1">
                <a:solidFill>
                  <a:srgbClr val="FF0000"/>
                </a:solidFill>
                <a:latin typeface="Papyrus"/>
                <a:cs typeface="Papyrus"/>
              </a:rPr>
              <a:t>Deuteronomy</a:t>
            </a:r>
            <a:r>
              <a:rPr lang="es-ES_tradnl" b="1" dirty="0">
                <a:solidFill>
                  <a:srgbClr val="FF0000"/>
                </a:solidFill>
                <a:latin typeface="Papyrus"/>
                <a:cs typeface="Papyrus"/>
              </a:rPr>
              <a:t> 16:13-15  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“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observe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Feast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Tabernacles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7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days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after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have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gathered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corn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wine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: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rejoice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feast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son,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daughter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man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servant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maidservant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Levite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within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gates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stranger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</a:t>
            </a: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fatherless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widow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are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among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place</a:t>
            </a: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Lord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God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has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chosen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place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Name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.”</a:t>
            </a:r>
          </a:p>
          <a:p>
            <a:endParaRPr lang="es-ES_tradnl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s-ES_tradnl" b="1" dirty="0" err="1">
                <a:solidFill>
                  <a:srgbClr val="FF0000"/>
                </a:solidFill>
                <a:latin typeface="Papyrus"/>
                <a:cs typeface="Papyrus"/>
              </a:rPr>
              <a:t>Numbers</a:t>
            </a:r>
            <a:r>
              <a:rPr lang="es-ES_tradnl" b="1" dirty="0">
                <a:solidFill>
                  <a:srgbClr val="FF0000"/>
                </a:solidFill>
                <a:latin typeface="Papyrus"/>
                <a:cs typeface="Papyrus"/>
              </a:rPr>
              <a:t> 18:12  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“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best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oil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best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wine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and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wheat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firstfruits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which</a:t>
            </a:r>
            <a:endParaRPr lang="es-ES_tradnl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offer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unto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Lord,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have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given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 </a:t>
            </a:r>
          </a:p>
          <a:p>
            <a:endParaRPr lang="es-ES_tradnl" dirty="0">
              <a:solidFill>
                <a:schemeClr val="bg1"/>
              </a:solidFill>
              <a:latin typeface="Papyrus"/>
              <a:cs typeface="Papyrus"/>
            </a:endParaRPr>
          </a:p>
          <a:p>
            <a:r>
              <a:rPr lang="es-ES_tradnl" b="1" dirty="0" err="1">
                <a:solidFill>
                  <a:srgbClr val="FF0000"/>
                </a:solidFill>
                <a:latin typeface="Papyrus"/>
                <a:cs typeface="Papyrus"/>
              </a:rPr>
              <a:t>Deut</a:t>
            </a:r>
            <a:r>
              <a:rPr lang="es-ES_tradnl" b="1" dirty="0">
                <a:solidFill>
                  <a:srgbClr val="FF0000"/>
                </a:solidFill>
                <a:latin typeface="Papyrus"/>
                <a:cs typeface="Papyrus"/>
              </a:rPr>
              <a:t> 31:10-12   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“And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Moses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commanded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them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saying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At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end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</a:t>
            </a:r>
          </a:p>
          <a:p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every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7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years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solemnity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year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release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F</a:t>
            </a:r>
            <a:r>
              <a:rPr lang="en-US" dirty="0">
                <a:solidFill>
                  <a:schemeClr val="bg1"/>
                </a:solidFill>
                <a:latin typeface="Papyrus"/>
                <a:cs typeface="Papyrus"/>
              </a:rPr>
              <a:t>e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ast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Tabernacles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Israel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come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appear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before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Lord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God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place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which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He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chose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read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law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before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Israel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their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hearing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 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Gather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people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togethere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men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women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children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strangers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with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gates,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that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may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hear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may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learn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fear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Lord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God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, and observe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to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do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all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words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this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dirty="0" err="1">
                <a:solidFill>
                  <a:schemeClr val="bg1"/>
                </a:solidFill>
                <a:latin typeface="Papyrus"/>
                <a:cs typeface="Papyrus"/>
              </a:rPr>
              <a:t>Law</a:t>
            </a:r>
            <a:r>
              <a:rPr lang="es-ES_tradnl" dirty="0">
                <a:solidFill>
                  <a:schemeClr val="bg1"/>
                </a:solidFill>
                <a:latin typeface="Papyrus"/>
                <a:cs typeface="Papyrus"/>
              </a:rPr>
              <a:t>.”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913" y="176412"/>
            <a:ext cx="8396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>
                <a:latin typeface="Lucida Handwriting"/>
                <a:cs typeface="Lucida Handwriting"/>
              </a:rPr>
              <a:t>Feast</a:t>
            </a:r>
            <a:r>
              <a:rPr lang="es-ES_tradnl" sz="2000" dirty="0">
                <a:latin typeface="Lucida Handwriting"/>
                <a:cs typeface="Lucida Handwriting"/>
              </a:rPr>
              <a:t> of </a:t>
            </a:r>
            <a:r>
              <a:rPr lang="es-ES_tradnl" sz="2000" dirty="0" err="1">
                <a:latin typeface="Lucida Handwriting"/>
                <a:cs typeface="Lucida Handwriting"/>
              </a:rPr>
              <a:t>Tabernacles</a:t>
            </a:r>
            <a:r>
              <a:rPr lang="es-ES_tradnl" sz="2000" dirty="0">
                <a:latin typeface="Lucida Handwriting"/>
                <a:cs typeface="Lucida Handwriting"/>
              </a:rPr>
              <a:t>      </a:t>
            </a:r>
            <a:r>
              <a:rPr lang="es-ES_tradnl" sz="2000" dirty="0" err="1">
                <a:latin typeface="Lucida Handwriting"/>
                <a:cs typeface="Lucida Handwriting"/>
              </a:rPr>
              <a:t>Sukkot</a:t>
            </a:r>
            <a:r>
              <a:rPr lang="en-US" sz="2000" dirty="0">
                <a:latin typeface="Lucida Handwriting"/>
                <a:cs typeface="Lucida Handwriting"/>
              </a:rPr>
              <a:t>       </a:t>
            </a:r>
            <a:r>
              <a:rPr lang="es-ES_tradnl" sz="2000" dirty="0"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latin typeface="Lucida Handwriting"/>
                <a:cs typeface="Lucida Handwriting"/>
              </a:rPr>
              <a:t>Feast</a:t>
            </a:r>
            <a:r>
              <a:rPr lang="es-ES_tradnl" sz="2000" dirty="0">
                <a:latin typeface="Lucida Handwriting"/>
                <a:cs typeface="Lucida Handwriting"/>
              </a:rPr>
              <a:t> of </a:t>
            </a:r>
            <a:r>
              <a:rPr lang="es-ES_tradnl" sz="2000" dirty="0" err="1">
                <a:latin typeface="Lucida Handwriting"/>
                <a:cs typeface="Lucida Handwriting"/>
              </a:rPr>
              <a:t>Ingathering</a:t>
            </a:r>
            <a:r>
              <a:rPr lang="es-ES_tradnl" sz="2000" dirty="0">
                <a:latin typeface="Lucida Handwriting"/>
                <a:cs typeface="Lucida Handwriting"/>
              </a:rPr>
              <a:t>             						</a:t>
            </a:r>
            <a:r>
              <a:rPr lang="es-ES_tradnl" sz="2000" dirty="0" err="1">
                <a:latin typeface="Papyrus"/>
                <a:cs typeface="Papyrus"/>
              </a:rPr>
              <a:t>Tishrei</a:t>
            </a:r>
            <a:r>
              <a:rPr lang="es-ES_tradnl" sz="2000" dirty="0">
                <a:latin typeface="Papyrus"/>
                <a:cs typeface="Papyrus"/>
              </a:rPr>
              <a:t> 15-22</a:t>
            </a:r>
          </a:p>
        </p:txBody>
      </p:sp>
      <p:pic>
        <p:nvPicPr>
          <p:cNvPr id="7" name="Picture 6" descr="images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6" b="100000" l="0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05" y="1687876"/>
            <a:ext cx="3097975" cy="27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4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1BBB8-86FF-7947-6750-42EC9DB8E518}"/>
              </a:ext>
            </a:extLst>
          </p:cNvPr>
          <p:cNvSpPr txBox="1"/>
          <p:nvPr/>
        </p:nvSpPr>
        <p:spPr>
          <a:xfrm>
            <a:off x="731520" y="353568"/>
            <a:ext cx="6310365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apyrus" panose="020B0602040200020303" pitchFamily="34" charset="77"/>
              </a:rPr>
              <a:t>Old Testament Scriptures  - The Feast of Tabernacles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58A7D-E4DA-B81B-245B-94777A1FA70D}"/>
              </a:ext>
            </a:extLst>
          </p:cNvPr>
          <p:cNvSpPr txBox="1"/>
          <p:nvPr/>
        </p:nvSpPr>
        <p:spPr>
          <a:xfrm>
            <a:off x="481584" y="955238"/>
            <a:ext cx="8180832" cy="563231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Exodus 23:16 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- The Feast of Ingathering at the End of the Year</a:t>
            </a: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Exodus 34:22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– The Feast of Ingathering</a:t>
            </a: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Leviticus 23:33-43   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Dwell in Booths for 7 Days </a:t>
            </a: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Deuteronomy 16:13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– Observe the Feast of Tabernacles 7  days after 						you  gather  in your corn and your wine.</a:t>
            </a: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Numbers 29:12-38 </a:t>
            </a:r>
            <a:r>
              <a:rPr lang="en-US" b="1" dirty="0">
                <a:solidFill>
                  <a:schemeClr val="bg1"/>
                </a:solidFill>
                <a:latin typeface="Papyrus" panose="020B0602040200020303" pitchFamily="34" charset="77"/>
              </a:rPr>
              <a:t> The  sacrifices and offerings for Tabernacles</a:t>
            </a:r>
            <a:endParaRPr lang="en-US" b="1" dirty="0">
              <a:solidFill>
                <a:srgbClr val="FF0000"/>
              </a:solidFill>
              <a:latin typeface="Papyrus" panose="020B0602040200020303" pitchFamily="34" charset="77"/>
            </a:endParaRP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Ezra 3:4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– When the Jews return to the Land</a:t>
            </a: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Nehemiah 8:14-18    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Ezra reads the Torah, they keep Sukkot</a:t>
            </a: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I Kings 8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- Solomon Dedicates the Temple – Feast of Tabernacles</a:t>
            </a: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2 Chronicles 7:8-10</a:t>
            </a:r>
            <a:r>
              <a:rPr lang="en-US" b="1" dirty="0">
                <a:solidFill>
                  <a:schemeClr val="bg1"/>
                </a:solidFill>
                <a:latin typeface="Papyrus" panose="020B0602040200020303" pitchFamily="34" charset="77"/>
              </a:rPr>
              <a:t>  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  Solomon dedicates the Temple </a:t>
            </a: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dirty="0">
                <a:solidFill>
                  <a:srgbClr val="FF0000"/>
                </a:solidFill>
                <a:latin typeface="Papyrus" panose="020B0602040200020303" pitchFamily="34" charset="77"/>
              </a:rPr>
              <a:t>Hosea 12:9 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I am the Lord your God ….will yet make you to dwell in Tabernacles</a:t>
            </a:r>
            <a:endParaRPr lang="en-US" dirty="0">
              <a:solidFill>
                <a:srgbClr val="FF0000"/>
              </a:solidFill>
              <a:latin typeface="Papyrus" panose="020B0602040200020303" pitchFamily="34" charset="77"/>
            </a:endParaRPr>
          </a:p>
          <a:p>
            <a:endParaRPr lang="en-US" dirty="0">
              <a:solidFill>
                <a:schemeClr val="bg1"/>
              </a:solidFill>
              <a:latin typeface="Papyrus" panose="020B0602040200020303" pitchFamily="34" charset="77"/>
            </a:endParaRPr>
          </a:p>
          <a:p>
            <a:r>
              <a:rPr lang="en-US" b="1" dirty="0">
                <a:solidFill>
                  <a:srgbClr val="FF0000"/>
                </a:solidFill>
                <a:latin typeface="Papyrus" panose="020B0602040200020303" pitchFamily="34" charset="77"/>
              </a:rPr>
              <a:t>Zechariah 14: 16, 17-19 </a:t>
            </a:r>
            <a:r>
              <a:rPr lang="en-US" dirty="0">
                <a:solidFill>
                  <a:schemeClr val="bg1"/>
                </a:solidFill>
                <a:latin typeface="Papyrus" panose="020B0602040200020303" pitchFamily="34" charset="77"/>
              </a:rPr>
              <a:t>– Feast of Tabernacles during Millennium </a:t>
            </a:r>
          </a:p>
        </p:txBody>
      </p:sp>
    </p:spTree>
    <p:extLst>
      <p:ext uri="{BB962C8B-B14F-4D97-AF65-F5344CB8AC3E}">
        <p14:creationId xmlns:p14="http://schemas.microsoft.com/office/powerpoint/2010/main" val="154042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3" name="Picture 2" descr="6a0120a610bec4970c014e8c36834e970d-500wi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0" y="2057207"/>
            <a:ext cx="6109964" cy="4554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ages-4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6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77" y="3750042"/>
            <a:ext cx="2672723" cy="26727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470" y="883908"/>
            <a:ext cx="84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latin typeface="Papyrus"/>
                <a:cs typeface="Papyrus"/>
              </a:rPr>
              <a:t>“</a:t>
            </a:r>
            <a:r>
              <a:rPr lang="es-ES_tradnl" sz="2000" dirty="0" err="1">
                <a:latin typeface="Papyrus"/>
                <a:cs typeface="Papyrus"/>
              </a:rPr>
              <a:t>Also</a:t>
            </a:r>
            <a:r>
              <a:rPr lang="es-ES_tradnl" sz="2000" dirty="0">
                <a:latin typeface="Papyrus"/>
                <a:cs typeface="Papyrus"/>
              </a:rPr>
              <a:t> in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15th </a:t>
            </a:r>
            <a:r>
              <a:rPr lang="es-ES_tradnl" sz="2000" dirty="0" err="1">
                <a:latin typeface="Papyrus"/>
                <a:cs typeface="Papyrus"/>
              </a:rPr>
              <a:t>day</a:t>
            </a:r>
            <a:r>
              <a:rPr lang="es-ES_tradnl" sz="2000" dirty="0">
                <a:latin typeface="Papyrus"/>
                <a:cs typeface="Papyrus"/>
              </a:rPr>
              <a:t> of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7th </a:t>
            </a:r>
            <a:r>
              <a:rPr lang="es-ES_tradnl" sz="2000" dirty="0" err="1">
                <a:latin typeface="Papyrus"/>
                <a:cs typeface="Papyrus"/>
              </a:rPr>
              <a:t>month</a:t>
            </a:r>
            <a:r>
              <a:rPr lang="es-ES_tradnl" sz="2000" dirty="0">
                <a:latin typeface="Papyrus"/>
                <a:cs typeface="Papyrus"/>
              </a:rPr>
              <a:t>, </a:t>
            </a:r>
            <a:r>
              <a:rPr lang="es-ES_tradnl" sz="2000" dirty="0" err="1">
                <a:latin typeface="Papyrus"/>
                <a:cs typeface="Papyrus"/>
              </a:rPr>
              <a:t>when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you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have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gathered</a:t>
            </a:r>
            <a:r>
              <a:rPr lang="es-ES_tradnl" sz="2000" dirty="0">
                <a:latin typeface="Papyrus"/>
                <a:cs typeface="Papyrus"/>
              </a:rPr>
              <a:t> in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fruit</a:t>
            </a:r>
            <a:r>
              <a:rPr lang="es-ES_tradnl" sz="2000" dirty="0">
                <a:latin typeface="Papyrus"/>
                <a:cs typeface="Papyrus"/>
              </a:rPr>
              <a:t> of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land</a:t>
            </a:r>
            <a:r>
              <a:rPr lang="es-ES_tradnl" sz="2000" dirty="0">
                <a:latin typeface="Papyrus"/>
                <a:cs typeface="Papyrus"/>
              </a:rPr>
              <a:t>, </a:t>
            </a:r>
            <a:r>
              <a:rPr lang="es-ES_tradnl" sz="2000" dirty="0" err="1">
                <a:latin typeface="Papyrus"/>
                <a:cs typeface="Papyrus"/>
              </a:rPr>
              <a:t>you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shall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keep</a:t>
            </a:r>
            <a:r>
              <a:rPr lang="es-ES_tradnl" sz="2000" dirty="0">
                <a:latin typeface="Papyrus"/>
                <a:cs typeface="Papyrus"/>
              </a:rPr>
              <a:t> a </a:t>
            </a:r>
            <a:r>
              <a:rPr lang="es-ES_tradnl" sz="2000" dirty="0" err="1">
                <a:latin typeface="Papyrus"/>
                <a:cs typeface="Papyrus"/>
              </a:rPr>
              <a:t>feast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to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Lord </a:t>
            </a:r>
            <a:r>
              <a:rPr lang="es-ES_tradnl" sz="2000" dirty="0" err="1">
                <a:latin typeface="Papyrus"/>
                <a:cs typeface="Papyrus"/>
              </a:rPr>
              <a:t>for</a:t>
            </a:r>
            <a:r>
              <a:rPr lang="es-ES_tradnl" sz="2000" dirty="0">
                <a:latin typeface="Papyrus"/>
                <a:cs typeface="Papyrus"/>
              </a:rPr>
              <a:t> 7 </a:t>
            </a:r>
            <a:r>
              <a:rPr lang="es-ES_tradnl" sz="2000" dirty="0" err="1">
                <a:latin typeface="Papyrus"/>
                <a:cs typeface="Papyrus"/>
              </a:rPr>
              <a:t>days</a:t>
            </a:r>
            <a:r>
              <a:rPr lang="es-ES_tradnl" sz="2000" dirty="0">
                <a:latin typeface="Papyrus"/>
                <a:cs typeface="Papyrus"/>
              </a:rPr>
              <a:t>: </a:t>
            </a:r>
            <a:r>
              <a:rPr lang="es-ES_tradnl" sz="2000" dirty="0" err="1">
                <a:latin typeface="Papyrus"/>
                <a:cs typeface="Papyrus"/>
              </a:rPr>
              <a:t>on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1st </a:t>
            </a:r>
            <a:r>
              <a:rPr lang="es-ES_tradnl" sz="2000" dirty="0" err="1">
                <a:latin typeface="Papyrus"/>
                <a:cs typeface="Papyrus"/>
              </a:rPr>
              <a:t>day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shall</a:t>
            </a:r>
            <a:r>
              <a:rPr lang="es-ES_tradnl" sz="2000" dirty="0">
                <a:latin typeface="Papyrus"/>
                <a:cs typeface="Papyrus"/>
              </a:rPr>
              <a:t> be a </a:t>
            </a:r>
            <a:r>
              <a:rPr lang="es-ES_tradnl" sz="2000" dirty="0" err="1">
                <a:latin typeface="Papyrus"/>
                <a:cs typeface="Papyrus"/>
              </a:rPr>
              <a:t>Sabbath</a:t>
            </a:r>
            <a:r>
              <a:rPr lang="es-ES_tradnl" sz="2000" dirty="0">
                <a:latin typeface="Papyrus"/>
                <a:cs typeface="Papyrus"/>
              </a:rPr>
              <a:t> and </a:t>
            </a:r>
            <a:r>
              <a:rPr lang="es-ES_tradnl" sz="2000" dirty="0" err="1">
                <a:latin typeface="Papyrus"/>
                <a:cs typeface="Papyrus"/>
              </a:rPr>
              <a:t>on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the</a:t>
            </a:r>
            <a:r>
              <a:rPr lang="es-ES_tradnl" sz="2000" dirty="0">
                <a:latin typeface="Papyrus"/>
                <a:cs typeface="Papyrus"/>
              </a:rPr>
              <a:t> 8th </a:t>
            </a:r>
            <a:r>
              <a:rPr lang="es-ES_tradnl" sz="2000" dirty="0" err="1">
                <a:latin typeface="Papyrus"/>
                <a:cs typeface="Papyrus"/>
              </a:rPr>
              <a:t>day</a:t>
            </a:r>
            <a:r>
              <a:rPr lang="es-ES_tradnl" sz="2000" dirty="0">
                <a:latin typeface="Papyrus"/>
                <a:cs typeface="Papyrus"/>
              </a:rPr>
              <a:t> </a:t>
            </a:r>
            <a:r>
              <a:rPr lang="es-ES_tradnl" sz="2000" dirty="0" err="1">
                <a:latin typeface="Papyrus"/>
                <a:cs typeface="Papyrus"/>
              </a:rPr>
              <a:t>shall</a:t>
            </a:r>
            <a:r>
              <a:rPr lang="es-ES_tradnl" sz="2000" dirty="0">
                <a:latin typeface="Papyrus"/>
                <a:cs typeface="Papyrus"/>
              </a:rPr>
              <a:t> be a </a:t>
            </a:r>
            <a:r>
              <a:rPr lang="es-ES_tradnl" sz="2000" dirty="0" err="1">
                <a:latin typeface="Papyrus"/>
                <a:cs typeface="Papyrus"/>
              </a:rPr>
              <a:t>Sabbath</a:t>
            </a:r>
            <a:r>
              <a:rPr lang="es-ES_tradnl" sz="2000" dirty="0">
                <a:latin typeface="Papyrus"/>
                <a:cs typeface="Papyrus"/>
              </a:rPr>
              <a:t>” </a:t>
            </a:r>
            <a:r>
              <a:rPr lang="es-ES_tradnl" sz="2000" dirty="0">
                <a:solidFill>
                  <a:srgbClr val="FF0000"/>
                </a:solidFill>
                <a:latin typeface="Papyrus"/>
                <a:cs typeface="Papyrus"/>
              </a:rPr>
              <a:t>Lev.23:38-39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479" y="170964"/>
            <a:ext cx="9195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Come and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Meet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with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Me </a:t>
            </a:r>
            <a:r>
              <a:rPr lang="en-US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in Jerusalem</a:t>
            </a:r>
          </a:p>
          <a:p>
            <a:r>
              <a:rPr lang="en-US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         Rejoicing in the Streets for 7 Days</a:t>
            </a:r>
            <a:endParaRPr lang="es-ES_tradnl" sz="2000" dirty="0">
              <a:solidFill>
                <a:srgbClr val="FF0000"/>
              </a:solidFill>
              <a:latin typeface="Lucida Handwriting"/>
              <a:cs typeface="Lucida Handwriting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1277" y="2434480"/>
            <a:ext cx="2633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Because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Entire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Harvest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i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s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Safely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</a:t>
            </a:r>
          </a:p>
          <a:p>
            <a:pPr algn="ctr"/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in </a:t>
            </a:r>
            <a:r>
              <a:rPr lang="es-ES_tradnl" sz="2000" dirty="0" err="1">
                <a:solidFill>
                  <a:srgbClr val="FF0000"/>
                </a:solidFill>
                <a:latin typeface="Lucida Handwriting"/>
                <a:cs typeface="Lucida Handwriting"/>
              </a:rPr>
              <a:t>the</a:t>
            </a:r>
            <a:r>
              <a:rPr lang="es-ES_tradnl" sz="2000" dirty="0">
                <a:solidFill>
                  <a:srgbClr val="FF0000"/>
                </a:solidFill>
                <a:latin typeface="Lucida Handwriting"/>
                <a:cs typeface="Lucida Handwriting"/>
              </a:rPr>
              <a:t>  Barn!</a:t>
            </a:r>
          </a:p>
        </p:txBody>
      </p:sp>
    </p:spTree>
    <p:extLst>
      <p:ext uri="{BB962C8B-B14F-4D97-AF65-F5344CB8AC3E}">
        <p14:creationId xmlns:p14="http://schemas.microsoft.com/office/powerpoint/2010/main" val="229188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pic>
        <p:nvPicPr>
          <p:cNvPr id="2" name="Picture 1" descr="images-3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3"/>
          <a:stretch/>
        </p:blipFill>
        <p:spPr>
          <a:xfrm>
            <a:off x="164916" y="317329"/>
            <a:ext cx="3733074" cy="5231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image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67" y="2999232"/>
            <a:ext cx="4504644" cy="3380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15773" y="863285"/>
            <a:ext cx="4233538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rgbClr val="000000"/>
                </a:solidFill>
                <a:latin typeface="Papyrus"/>
                <a:cs typeface="Papyrus"/>
              </a:rPr>
              <a:t>“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take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on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1st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day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boughs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goodly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trees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branches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palm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trees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boughs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thick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trees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willows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of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brook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, and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rejoice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before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Lord 7 </a:t>
            </a:r>
            <a:r>
              <a:rPr lang="es-ES_tradnl" sz="2000" dirty="0" err="1">
                <a:solidFill>
                  <a:schemeClr val="bg1"/>
                </a:solidFill>
                <a:latin typeface="Papyrus"/>
                <a:cs typeface="Papyrus"/>
              </a:rPr>
              <a:t>days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”  </a:t>
            </a:r>
            <a:r>
              <a:rPr lang="es-ES_tradnl" sz="2000" b="1" dirty="0">
                <a:solidFill>
                  <a:srgbClr val="FF0000"/>
                </a:solidFill>
                <a:latin typeface="Papyrus"/>
                <a:cs typeface="Papyrus"/>
              </a:rPr>
              <a:t>Lev.23:40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904" y="5709674"/>
            <a:ext cx="3733074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Party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with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God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</a:p>
          <a:p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       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for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a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whole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Week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1084" y="300427"/>
            <a:ext cx="462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rgbClr val="FF0000"/>
                </a:solidFill>
                <a:latin typeface="Cracked"/>
                <a:cs typeface="Cracked"/>
              </a:rPr>
              <a:t>   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Tishrei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15th </a:t>
            </a:r>
            <a:r>
              <a:rPr lang="en-US" sz="2400" dirty="0">
                <a:solidFill>
                  <a:srgbClr val="FF0000"/>
                </a:solidFill>
                <a:latin typeface="Papyrus"/>
                <a:cs typeface="Papyrus"/>
              </a:rPr>
              <a:t>–</a:t>
            </a:r>
            <a:r>
              <a:rPr lang="es-ES_tradnl" sz="2400" dirty="0">
                <a:solidFill>
                  <a:srgbClr val="FF0000"/>
                </a:solidFill>
                <a:latin typeface="Papyrus"/>
                <a:cs typeface="Papyrus"/>
              </a:rPr>
              <a:t> 22nd         7 </a:t>
            </a:r>
            <a:r>
              <a:rPr lang="es-ES_tradnl" sz="2400" dirty="0" err="1">
                <a:solidFill>
                  <a:srgbClr val="FF0000"/>
                </a:solidFill>
                <a:latin typeface="Papyrus"/>
                <a:cs typeface="Papyrus"/>
              </a:rPr>
              <a:t>Days</a:t>
            </a:r>
            <a:endParaRPr lang="es-ES_tradnl" sz="2400" dirty="0">
              <a:solidFill>
                <a:srgbClr val="FF0000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135650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1885" y="1687876"/>
            <a:ext cx="18466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6" name="TextBox 5"/>
          <p:cNvSpPr txBox="1"/>
          <p:nvPr/>
        </p:nvSpPr>
        <p:spPr>
          <a:xfrm>
            <a:off x="264596" y="5416200"/>
            <a:ext cx="8661112" cy="1200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rgbClr val="000000"/>
                </a:solidFill>
                <a:latin typeface="Lucida Handwriting"/>
                <a:cs typeface="Lucida Handwriting"/>
              </a:rPr>
              <a:t>“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And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keep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a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feast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unto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Lord 7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days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year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. 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It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be a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statute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forever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your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generations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: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you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shall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celebrate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it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in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the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 7th </a:t>
            </a:r>
            <a:r>
              <a:rPr lang="es-ES_tradnl" sz="2400" dirty="0" err="1">
                <a:solidFill>
                  <a:schemeClr val="bg1"/>
                </a:solidFill>
                <a:latin typeface="Papyrus"/>
                <a:cs typeface="Papyrus"/>
              </a:rPr>
              <a:t>month</a:t>
            </a:r>
            <a:r>
              <a:rPr lang="es-ES_tradnl" sz="2400" dirty="0">
                <a:solidFill>
                  <a:schemeClr val="bg1"/>
                </a:solidFill>
                <a:latin typeface="Papyrus"/>
                <a:cs typeface="Papyrus"/>
              </a:rPr>
              <a:t>”  </a:t>
            </a:r>
            <a:r>
              <a:rPr lang="es-ES_tradnl" sz="2000" b="1" dirty="0">
                <a:solidFill>
                  <a:srgbClr val="FF0000"/>
                </a:solidFill>
                <a:latin typeface="Papyrus"/>
                <a:cs typeface="Papyrus"/>
              </a:rPr>
              <a:t>Lev 23:41</a:t>
            </a:r>
            <a:r>
              <a:rPr lang="es-ES_tradnl" sz="2000" dirty="0">
                <a:solidFill>
                  <a:schemeClr val="bg1"/>
                </a:solidFill>
                <a:latin typeface="Papyrus"/>
                <a:cs typeface="Papyrus"/>
              </a:rPr>
              <a:t>   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Sukkot</a:t>
            </a:r>
            <a:r>
              <a:rPr lang="es-ES_tradnl" sz="2000" dirty="0">
                <a:solidFill>
                  <a:schemeClr val="bg1"/>
                </a:solidFill>
                <a:latin typeface="Lucida Handwriting"/>
                <a:cs typeface="Lucida Handwriting"/>
              </a:rPr>
              <a:t>  = </a:t>
            </a:r>
            <a:r>
              <a:rPr lang="es-ES_tradnl" sz="2000" dirty="0" err="1">
                <a:solidFill>
                  <a:schemeClr val="bg1"/>
                </a:solidFill>
                <a:latin typeface="Lucida Handwriting"/>
                <a:cs typeface="Lucida Handwriting"/>
              </a:rPr>
              <a:t>Tabernacles</a:t>
            </a:r>
            <a:endParaRPr lang="es-ES_tradnl" sz="2000" dirty="0">
              <a:solidFill>
                <a:schemeClr val="bg1"/>
              </a:solidFill>
              <a:latin typeface="Lucida Handwriting"/>
              <a:cs typeface="Lucida Handwriting"/>
            </a:endParaRPr>
          </a:p>
        </p:txBody>
      </p:sp>
      <p:pic>
        <p:nvPicPr>
          <p:cNvPr id="7" name="Picture 6" descr="templealiyahlare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4" y="308639"/>
            <a:ext cx="8336676" cy="5090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166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15974</TotalTime>
  <Words>3688</Words>
  <Application>Microsoft Macintosh PowerPoint</Application>
  <PresentationFormat>On-screen Show (4:3)</PresentationFormat>
  <Paragraphs>401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Avenir Book</vt:lpstr>
      <vt:lpstr>Calibri</vt:lpstr>
      <vt:lpstr>Capitals</vt:lpstr>
      <vt:lpstr>Cracked</vt:lpstr>
      <vt:lpstr>Georgia Italic</vt:lpstr>
      <vt:lpstr>Lucida Calligraphy</vt:lpstr>
      <vt:lpstr>Lucida Handwriting</vt:lpstr>
      <vt:lpstr>Papyrus</vt:lpstr>
      <vt:lpstr>Papyrus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Bently</dc:creator>
  <cp:lastModifiedBy>Cathy Bentley</cp:lastModifiedBy>
  <cp:revision>900</cp:revision>
  <dcterms:created xsi:type="dcterms:W3CDTF">2012-02-20T16:21:48Z</dcterms:created>
  <dcterms:modified xsi:type="dcterms:W3CDTF">2022-10-13T03:02:50Z</dcterms:modified>
</cp:coreProperties>
</file>